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839" r:id="rId2"/>
    <p:sldId id="972" r:id="rId3"/>
    <p:sldId id="684" r:id="rId4"/>
    <p:sldId id="851" r:id="rId5"/>
    <p:sldId id="848" r:id="rId6"/>
    <p:sldId id="838" r:id="rId7"/>
    <p:sldId id="853" r:id="rId8"/>
    <p:sldId id="635" r:id="rId9"/>
    <p:sldId id="849" r:id="rId10"/>
    <p:sldId id="823" r:id="rId11"/>
    <p:sldId id="829" r:id="rId12"/>
    <p:sldId id="967" r:id="rId13"/>
    <p:sldId id="876" r:id="rId14"/>
    <p:sldId id="852" r:id="rId15"/>
    <p:sldId id="895" r:id="rId16"/>
    <p:sldId id="736" r:id="rId17"/>
    <p:sldId id="875" r:id="rId18"/>
    <p:sldId id="850" r:id="rId19"/>
    <p:sldId id="740" r:id="rId20"/>
    <p:sldId id="739" r:id="rId21"/>
    <p:sldId id="855" r:id="rId22"/>
    <p:sldId id="857" r:id="rId23"/>
    <p:sldId id="858" r:id="rId24"/>
    <p:sldId id="856" r:id="rId25"/>
    <p:sldId id="262" r:id="rId26"/>
    <p:sldId id="742" r:id="rId27"/>
    <p:sldId id="743" r:id="rId28"/>
    <p:sldId id="744" r:id="rId29"/>
    <p:sldId id="860" r:id="rId30"/>
    <p:sldId id="861" r:id="rId31"/>
    <p:sldId id="865" r:id="rId32"/>
    <p:sldId id="864" r:id="rId33"/>
    <p:sldId id="867" r:id="rId34"/>
    <p:sldId id="868" r:id="rId35"/>
    <p:sldId id="869" r:id="rId36"/>
    <p:sldId id="859" r:id="rId37"/>
    <p:sldId id="870" r:id="rId38"/>
    <p:sldId id="890" r:id="rId39"/>
    <p:sldId id="872" r:id="rId40"/>
    <p:sldId id="873" r:id="rId41"/>
    <p:sldId id="874" r:id="rId42"/>
    <p:sldId id="968" r:id="rId43"/>
    <p:sldId id="969" r:id="rId44"/>
    <p:sldId id="970" r:id="rId45"/>
    <p:sldId id="971" r:id="rId46"/>
    <p:sldId id="256" r:id="rId47"/>
    <p:sldId id="844" r:id="rId48"/>
    <p:sldId id="97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Ameerah C" initials="PAC" lastIdx="31" clrIdx="0">
    <p:extLst>
      <p:ext uri="{19B8F6BF-5375-455C-9EA6-DF929625EA0E}">
        <p15:presenceInfo xmlns:p15="http://schemas.microsoft.com/office/powerpoint/2012/main" userId="S-1-5-21-1214440339-1979792683-682003330-3310065" providerId="AD"/>
      </p:ext>
    </p:extLst>
  </p:cmAuthor>
  <p:cmAuthor id="2" name="Rachel Shader" initials="RS" lastIdx="45" clrIdx="1">
    <p:extLst>
      <p:ext uri="{19B8F6BF-5375-455C-9EA6-DF929625EA0E}">
        <p15:presenceInfo xmlns:p15="http://schemas.microsoft.com/office/powerpoint/2012/main" userId="1bef4ead6e0b53c0" providerId="Windows Live"/>
      </p:ext>
    </p:extLst>
  </p:cmAuthor>
  <p:cmAuthor id="3" name="Lauren Appelbaum" initials="LA" lastIdx="1" clrIdx="2">
    <p:extLst>
      <p:ext uri="{19B8F6BF-5375-455C-9EA6-DF929625EA0E}">
        <p15:presenceInfo xmlns:p15="http://schemas.microsoft.com/office/powerpoint/2012/main" userId="S::laurena@respectability.org::743bbb97-627c-475f-8a34-13f282dad3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FAF30"/>
    <a:srgbClr val="5F5F5F"/>
    <a:srgbClr val="F6D592"/>
    <a:srgbClr val="F5BA2B"/>
    <a:srgbClr val="3F3F3F"/>
    <a:srgbClr val="4D4D4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71" autoAdjust="0"/>
    <p:restoredTop sz="86406" autoAdjust="0"/>
  </p:normalViewPr>
  <p:slideViewPr>
    <p:cSldViewPr snapToGrid="0">
      <p:cViewPr varScale="1">
        <p:scale>
          <a:sx n="78" d="100"/>
          <a:sy n="78" d="100"/>
        </p:scale>
        <p:origin x="176" y="568"/>
      </p:cViewPr>
      <p:guideLst/>
    </p:cSldViewPr>
  </p:slideViewPr>
  <p:outlineViewPr>
    <p:cViewPr>
      <p:scale>
        <a:sx n="33" d="100"/>
        <a:sy n="33" d="100"/>
      </p:scale>
      <p:origin x="0" y="-2600"/>
    </p:cViewPr>
  </p:outlineViewPr>
  <p:notesTextViewPr>
    <p:cViewPr>
      <p:scale>
        <a:sx n="1" d="1"/>
        <a:sy n="1" d="1"/>
      </p:scale>
      <p:origin x="0" y="0"/>
    </p:cViewPr>
  </p:notesTextViewPr>
  <p:sorterViewPr>
    <p:cViewPr>
      <p:scale>
        <a:sx n="41" d="100"/>
        <a:sy n="41" d="100"/>
      </p:scale>
      <p:origin x="0" y="-16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9913A-8DA4-42EF-A58F-81A3602C678A}" type="datetimeFigureOut">
              <a:rPr lang="en-US" smtClean="0"/>
              <a:t>7/19/21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F2833-5762-4E0C-9C9E-774432C7BC20}" type="slidenum">
              <a:rPr lang="en-US" smtClean="0"/>
              <a:t>‹#›</a:t>
            </a:fld>
            <a:endParaRPr lang="en-US"/>
          </a:p>
        </p:txBody>
      </p:sp>
    </p:spTree>
    <p:extLst>
      <p:ext uri="{BB962C8B-B14F-4D97-AF65-F5344CB8AC3E}">
        <p14:creationId xmlns:p14="http://schemas.microsoft.com/office/powerpoint/2010/main" val="27241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a:t>
            </a:fld>
            <a:endParaRPr lang="en-US"/>
          </a:p>
        </p:txBody>
      </p:sp>
    </p:spTree>
    <p:extLst>
      <p:ext uri="{BB962C8B-B14F-4D97-AF65-F5344CB8AC3E}">
        <p14:creationId xmlns:p14="http://schemas.microsoft.com/office/powerpoint/2010/main" val="2654172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919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16</a:t>
            </a:fld>
            <a:endParaRPr lang="en-US"/>
          </a:p>
        </p:txBody>
      </p:sp>
    </p:spTree>
    <p:extLst>
      <p:ext uri="{BB962C8B-B14F-4D97-AF65-F5344CB8AC3E}">
        <p14:creationId xmlns:p14="http://schemas.microsoft.com/office/powerpoint/2010/main" val="1757717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1BF2833-5762-4E0C-9C9E-774432C7BC20}"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24522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F2833-5762-4E0C-9C9E-774432C7BC20}" type="slidenum">
              <a:rPr lang="en-US" smtClean="0"/>
              <a:pPr/>
              <a:t>18</a:t>
            </a:fld>
            <a:endParaRPr lang="en-US"/>
          </a:p>
        </p:txBody>
      </p:sp>
    </p:spTree>
    <p:extLst>
      <p:ext uri="{BB962C8B-B14F-4D97-AF65-F5344CB8AC3E}">
        <p14:creationId xmlns:p14="http://schemas.microsoft.com/office/powerpoint/2010/main" val="2977225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23</a:t>
            </a:fld>
            <a:endParaRPr lang="en-US"/>
          </a:p>
        </p:txBody>
      </p:sp>
    </p:spTree>
    <p:extLst>
      <p:ext uri="{BB962C8B-B14F-4D97-AF65-F5344CB8AC3E}">
        <p14:creationId xmlns:p14="http://schemas.microsoft.com/office/powerpoint/2010/main" val="1342069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F2833-5762-4E0C-9C9E-774432C7BC20}" type="slidenum">
              <a:rPr lang="en-US" smtClean="0"/>
              <a:pPr/>
              <a:t>25</a:t>
            </a:fld>
            <a:endParaRPr lang="en-US"/>
          </a:p>
        </p:txBody>
      </p:sp>
    </p:spTree>
    <p:extLst>
      <p:ext uri="{BB962C8B-B14F-4D97-AF65-F5344CB8AC3E}">
        <p14:creationId xmlns:p14="http://schemas.microsoft.com/office/powerpoint/2010/main" val="3732312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The selection of an accessible space is critical in ensuring that our guests arrive and leave feeling welcomed.</a:t>
            </a:r>
          </a:p>
          <a:p>
            <a:r>
              <a:rPr lang="en-US" altLang="en-US" dirty="0">
                <a:ea typeface="ＭＳ Ｐゴシック" panose="020B0600070205080204" pitchFamily="34" charset="-128"/>
              </a:rPr>
              <a:t>ELEMENTS OF ACCESSIBLE VENUE</a:t>
            </a:r>
          </a:p>
          <a:p>
            <a:r>
              <a:rPr lang="en-US" altLang="en-US" dirty="0">
                <a:ea typeface="ＭＳ Ｐゴシック" panose="020B0600070205080204" pitchFamily="34" charset="-128"/>
              </a:rPr>
              <a:t>• Location should be accessible for wheelchair users and others with disabilities. Avoid stairs, steep ramps, and other physical barriers that could pose an obstacle. Accessible entrances should be in an appropriate and convenient location (for example, not through an alley or kitchen)</a:t>
            </a:r>
          </a:p>
          <a:p>
            <a:r>
              <a:rPr lang="en-US" altLang="en-US" dirty="0">
                <a:ea typeface="ＭＳ Ｐゴシック" panose="020B0600070205080204" pitchFamily="34" charset="-128"/>
              </a:rPr>
              <a:t>• The accessible entrance should be in an appropriate area not via a back area or an alley.</a:t>
            </a:r>
          </a:p>
          <a:p>
            <a:r>
              <a:rPr lang="en-US" altLang="en-US" dirty="0">
                <a:ea typeface="ＭＳ Ｐゴシック" panose="020B0600070205080204" pitchFamily="34" charset="-128"/>
              </a:rPr>
              <a:t>• </a:t>
            </a:r>
            <a:r>
              <a:rPr lang="en-US" altLang="en-US" b="1" dirty="0">
                <a:ea typeface="ＭＳ Ｐゴシック" panose="020B0600070205080204" pitchFamily="34" charset="-128"/>
              </a:rPr>
              <a:t>Aisles between tables are wide enough for wheelchair users to navigate. Aisle should be a minimum of three feet wide when chairs are pulled out.</a:t>
            </a:r>
          </a:p>
          <a:p>
            <a:r>
              <a:rPr lang="en-US" altLang="en-US" dirty="0">
                <a:ea typeface="ＭＳ Ｐゴシック" panose="020B0600070205080204" pitchFamily="34" charset="-128"/>
              </a:rPr>
              <a:t>• The coat check and registration are accessibly located. </a:t>
            </a:r>
          </a:p>
          <a:p>
            <a:r>
              <a:rPr lang="en-US" altLang="en-US" dirty="0">
                <a:ea typeface="ＭＳ Ｐゴシック" panose="020B0600070205080204" pitchFamily="34" charset="-128"/>
              </a:rPr>
              <a:t>• Accessible bathrooms are required. </a:t>
            </a:r>
          </a:p>
          <a:p>
            <a:r>
              <a:rPr lang="en-US" altLang="en-US" dirty="0">
                <a:ea typeface="ＭＳ Ｐゴシック" panose="020B0600070205080204" pitchFamily="34" charset="-128"/>
              </a:rPr>
              <a:t>• Stage, podium, and panel should be accessible for speakers with disabilities.</a:t>
            </a:r>
          </a:p>
          <a:p>
            <a:r>
              <a:rPr lang="en-US" altLang="en-US" dirty="0">
                <a:ea typeface="ＭＳ Ｐゴシック" panose="020B0600070205080204" pitchFamily="34" charset="-128"/>
              </a:rPr>
              <a:t>• Pathways and access aisle should allow for movement throughout full space.</a:t>
            </a:r>
          </a:p>
          <a:p>
            <a:r>
              <a:rPr lang="en-US" altLang="en-US" dirty="0">
                <a:ea typeface="ＭＳ Ｐゴシック" panose="020B0600070205080204" pitchFamily="34" charset="-128"/>
              </a:rPr>
              <a:t>• Accessible seating should be available in multiple areas to achieve diverse integrated seating options.</a:t>
            </a:r>
          </a:p>
          <a:p>
            <a:r>
              <a:rPr lang="en-US" altLang="en-US" dirty="0">
                <a:ea typeface="ＭＳ Ｐゴシック" panose="020B0600070205080204" pitchFamily="34" charset="-128"/>
              </a:rPr>
              <a:t>• Warn event goers of loud noise and lights that might be flickering </a:t>
            </a:r>
          </a:p>
          <a:p>
            <a:r>
              <a:rPr lang="en-US" altLang="en-US" dirty="0">
                <a:ea typeface="ＭＳ Ｐゴシック" panose="020B0600070205080204" pitchFamily="34" charset="-128"/>
              </a:rPr>
              <a:t>Is there a quiet room?</a:t>
            </a:r>
          </a:p>
          <a:p>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26</a:t>
            </a:fld>
            <a:endParaRPr lang="en-US"/>
          </a:p>
        </p:txBody>
      </p:sp>
    </p:spTree>
    <p:extLst>
      <p:ext uri="{BB962C8B-B14F-4D97-AF65-F5344CB8AC3E}">
        <p14:creationId xmlns:p14="http://schemas.microsoft.com/office/powerpoint/2010/main" val="4283642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ea typeface="ＭＳ Ｐゴシック" panose="020B0600070205080204" pitchFamily="34" charset="-128"/>
            </a:endParaRPr>
          </a:p>
          <a:p>
            <a:r>
              <a:rPr lang="en-US" altLang="en-US" dirty="0">
                <a:ea typeface="ＭＳ Ｐゴシック" panose="020B0600070205080204" pitchFamily="34" charset="-128"/>
              </a:rPr>
              <a:t> The selection of an accessible space is critical in ensuring that our guests arrive and leave feeling welcomed.</a:t>
            </a:r>
          </a:p>
          <a:p>
            <a:r>
              <a:rPr lang="en-US" altLang="en-US" dirty="0">
                <a:ea typeface="ＭＳ Ｐゴシック" panose="020B0600070205080204" pitchFamily="34" charset="-128"/>
              </a:rPr>
              <a:t>ELEMENTS OF ACCESSIBLE VENUE</a:t>
            </a:r>
          </a:p>
          <a:p>
            <a:r>
              <a:rPr lang="en-US" altLang="en-US" dirty="0">
                <a:ea typeface="ＭＳ Ｐゴシック" panose="020B0600070205080204" pitchFamily="34" charset="-128"/>
              </a:rPr>
              <a:t>• Location should be accessible for wheelchair users and others with disabilities. Avoid stairs, steep ramps, and other physical barriers that could pose an obstacle. Accessible entrances should be in an appropriate and convenient location (for example, not through an alley or kitchen)</a:t>
            </a:r>
          </a:p>
          <a:p>
            <a:r>
              <a:rPr lang="en-US" altLang="en-US" dirty="0">
                <a:ea typeface="ＭＳ Ｐゴシック" panose="020B0600070205080204" pitchFamily="34" charset="-128"/>
              </a:rPr>
              <a:t>• The accessible entrance should be in an appropriate area not via a back area or an alley.</a:t>
            </a:r>
          </a:p>
          <a:p>
            <a:r>
              <a:rPr lang="en-US" altLang="en-US" dirty="0">
                <a:ea typeface="ＭＳ Ｐゴシック" panose="020B0600070205080204" pitchFamily="34" charset="-128"/>
              </a:rPr>
              <a:t>• Aisles between tables are wide enough for wheelchair users to navigate. Aisle should be a minimum of three feet wide when chairs are pulled out.</a:t>
            </a:r>
          </a:p>
          <a:p>
            <a:r>
              <a:rPr lang="en-US" altLang="en-US" dirty="0">
                <a:ea typeface="ＭＳ Ｐゴシック" panose="020B0600070205080204" pitchFamily="34" charset="-128"/>
              </a:rPr>
              <a:t>• The coat check and registration are accessibly located. </a:t>
            </a:r>
          </a:p>
          <a:p>
            <a:r>
              <a:rPr lang="en-US" altLang="en-US" dirty="0">
                <a:ea typeface="ＭＳ Ｐゴシック" panose="020B0600070205080204" pitchFamily="34" charset="-128"/>
              </a:rPr>
              <a:t>• Accessible bathrooms are required. </a:t>
            </a:r>
          </a:p>
          <a:p>
            <a:r>
              <a:rPr lang="en-US" altLang="en-US" dirty="0">
                <a:ea typeface="ＭＳ Ｐゴシック" panose="020B0600070205080204" pitchFamily="34" charset="-128"/>
              </a:rPr>
              <a:t>• Stage, podium, and panel should be accessible for speakers with disabilities- </a:t>
            </a:r>
            <a:r>
              <a:rPr lang="en-US" altLang="en-US" b="1" u="sng" dirty="0">
                <a:ea typeface="ＭＳ Ｐゴシック" panose="020B0600070205080204" pitchFamily="34" charset="-128"/>
              </a:rPr>
              <a:t>if you can’t afford a ramp for the stage, then you can’t afford a stage</a:t>
            </a:r>
          </a:p>
          <a:p>
            <a:r>
              <a:rPr lang="en-US" altLang="en-US" dirty="0">
                <a:ea typeface="ＭＳ Ｐゴシック" panose="020B0600070205080204" pitchFamily="34" charset="-128"/>
              </a:rPr>
              <a:t>• Pathways and access aisle should allow for movement throughout full space.</a:t>
            </a:r>
          </a:p>
          <a:p>
            <a:r>
              <a:rPr lang="en-US" altLang="en-US" dirty="0">
                <a:ea typeface="ＭＳ Ｐゴシック" panose="020B0600070205080204" pitchFamily="34" charset="-128"/>
              </a:rPr>
              <a:t>• Accessible seating should be available in multiple areas to achieve diverse integrated seating options.</a:t>
            </a:r>
          </a:p>
          <a:p>
            <a:r>
              <a:rPr lang="en-US" altLang="en-US" dirty="0">
                <a:ea typeface="ＭＳ Ｐゴシック" panose="020B0600070205080204" pitchFamily="34" charset="-128"/>
              </a:rPr>
              <a:t>• Warn event goers of loud noise and lights that might be flickering </a:t>
            </a:r>
          </a:p>
          <a:p>
            <a:r>
              <a:rPr lang="en-US" altLang="en-US" dirty="0">
                <a:ea typeface="ＭＳ Ｐゴシック" panose="020B0600070205080204" pitchFamily="34" charset="-128"/>
              </a:rPr>
              <a:t>Is there a quiet room?</a:t>
            </a:r>
          </a:p>
          <a:p>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1BF2833-5762-4E0C-9C9E-774432C7BC20}" type="slidenum">
              <a:rPr lang="en-US" smtClean="0"/>
              <a:pPr/>
              <a:t>27</a:t>
            </a:fld>
            <a:endParaRPr lang="en-US"/>
          </a:p>
        </p:txBody>
      </p:sp>
    </p:spTree>
    <p:extLst>
      <p:ext uri="{BB962C8B-B14F-4D97-AF65-F5344CB8AC3E}">
        <p14:creationId xmlns:p14="http://schemas.microsoft.com/office/powerpoint/2010/main" val="65213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ea typeface="ＭＳ Ｐゴシック" panose="020B0600070205080204" pitchFamily="34" charset="-128"/>
            </a:endParaRPr>
          </a:p>
          <a:p>
            <a:r>
              <a:rPr lang="en-US" altLang="en-US" dirty="0">
                <a:ea typeface="ＭＳ Ｐゴシック" panose="020B0600070205080204" pitchFamily="34" charset="-128"/>
              </a:rPr>
              <a:t> ACCESSIBLE EVENT SETUP</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Microphones are available in the space or have been arranged for event </a:t>
            </a:r>
          </a:p>
          <a:p>
            <a:r>
              <a:rPr lang="en-US" altLang="en-US" dirty="0">
                <a:ea typeface="ＭＳ Ｐゴシック" panose="020B0600070205080204" pitchFamily="34" charset="-128"/>
              </a:rPr>
              <a:t>Placement of CART and ASL interpreters has been planned</a:t>
            </a:r>
          </a:p>
        </p:txBody>
      </p:sp>
      <p:sp>
        <p:nvSpPr>
          <p:cNvPr id="4" name="Slide Number Placeholder 3"/>
          <p:cNvSpPr>
            <a:spLocks noGrp="1"/>
          </p:cNvSpPr>
          <p:nvPr>
            <p:ph type="sldNum" sz="quarter" idx="5"/>
          </p:nvPr>
        </p:nvSpPr>
        <p:spPr/>
        <p:txBody>
          <a:bodyPr/>
          <a:lstStyle/>
          <a:p>
            <a:fld id="{71BF2833-5762-4E0C-9C9E-774432C7BC20}" type="slidenum">
              <a:rPr lang="en-US" smtClean="0"/>
              <a:pPr/>
              <a:t>28</a:t>
            </a:fld>
            <a:endParaRPr lang="en-US"/>
          </a:p>
        </p:txBody>
      </p:sp>
    </p:spTree>
    <p:extLst>
      <p:ext uri="{BB962C8B-B14F-4D97-AF65-F5344CB8AC3E}">
        <p14:creationId xmlns:p14="http://schemas.microsoft.com/office/powerpoint/2010/main" val="3024431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37</a:t>
            </a:fld>
            <a:endParaRPr lang="en-US"/>
          </a:p>
        </p:txBody>
      </p:sp>
    </p:spTree>
    <p:extLst>
      <p:ext uri="{BB962C8B-B14F-4D97-AF65-F5344CB8AC3E}">
        <p14:creationId xmlns:p14="http://schemas.microsoft.com/office/powerpoint/2010/main" val="969162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1BF2833-5762-4E0C-9C9E-774432C7BC20}"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1010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987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F2833-5762-4E0C-9C9E-774432C7BC20}" type="slidenum">
              <a:rPr lang="en-US" smtClean="0"/>
              <a:pPr/>
              <a:t>42</a:t>
            </a:fld>
            <a:endParaRPr lang="en-US"/>
          </a:p>
        </p:txBody>
      </p:sp>
    </p:spTree>
    <p:extLst>
      <p:ext uri="{BB962C8B-B14F-4D97-AF65-F5344CB8AC3E}">
        <p14:creationId xmlns:p14="http://schemas.microsoft.com/office/powerpoint/2010/main" val="2495899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43</a:t>
            </a:fld>
            <a:endParaRPr lang="en-US"/>
          </a:p>
        </p:txBody>
      </p:sp>
    </p:spTree>
    <p:extLst>
      <p:ext uri="{BB962C8B-B14F-4D97-AF65-F5344CB8AC3E}">
        <p14:creationId xmlns:p14="http://schemas.microsoft.com/office/powerpoint/2010/main" val="4001078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45</a:t>
            </a:fld>
            <a:endParaRPr lang="en-US"/>
          </a:p>
        </p:txBody>
      </p:sp>
    </p:spTree>
    <p:extLst>
      <p:ext uri="{BB962C8B-B14F-4D97-AF65-F5344CB8AC3E}">
        <p14:creationId xmlns:p14="http://schemas.microsoft.com/office/powerpoint/2010/main" val="3158578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48</a:t>
            </a:fld>
            <a:endParaRPr lang="en-US"/>
          </a:p>
        </p:txBody>
      </p:sp>
    </p:spTree>
    <p:extLst>
      <p:ext uri="{BB962C8B-B14F-4D97-AF65-F5344CB8AC3E}">
        <p14:creationId xmlns:p14="http://schemas.microsoft.com/office/powerpoint/2010/main" val="4027666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t>8</a:t>
            </a:fld>
            <a:endParaRPr lang="en-US"/>
          </a:p>
        </p:txBody>
      </p:sp>
    </p:spTree>
    <p:extLst>
      <p:ext uri="{BB962C8B-B14F-4D97-AF65-F5344CB8AC3E}">
        <p14:creationId xmlns:p14="http://schemas.microsoft.com/office/powerpoint/2010/main" val="179210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2414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0886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8887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12</a:t>
            </a:fld>
            <a:endParaRPr lang="en-US"/>
          </a:p>
        </p:txBody>
      </p:sp>
    </p:spTree>
    <p:extLst>
      <p:ext uri="{BB962C8B-B14F-4D97-AF65-F5344CB8AC3E}">
        <p14:creationId xmlns:p14="http://schemas.microsoft.com/office/powerpoint/2010/main" val="198604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4448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1249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39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53506-04BD-4BB9-A336-338FFA07F1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AB0C58-F193-4BDE-8DFC-3343A25BC9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85E890-1F2A-473B-815B-6A174DE39D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30B62E-475C-43CE-8E57-C161BC32208C}"/>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t>7/19/21</a:t>
            </a:fld>
            <a:endParaRPr lang="en-US"/>
          </a:p>
        </p:txBody>
      </p:sp>
      <p:sp>
        <p:nvSpPr>
          <p:cNvPr id="6" name="Footer Placeholder 5">
            <a:extLst>
              <a:ext uri="{FF2B5EF4-FFF2-40B4-BE49-F238E27FC236}">
                <a16:creationId xmlns:a16="http://schemas.microsoft.com/office/drawing/2014/main" id="{135684C6-D1F6-4A51-91CB-9D4F81F84A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DFA749-6000-4BC9-BDC5-D050EE4A1974}"/>
              </a:ext>
            </a:extLst>
          </p:cNvPr>
          <p:cNvSpPr>
            <a:spLocks noGrp="1"/>
          </p:cNvSpPr>
          <p:nvPr>
            <p:ph type="sldNum" sz="quarter" idx="12"/>
          </p:nvPr>
        </p:nvSpPr>
        <p:spPr/>
        <p:txBody>
          <a:bodyPr/>
          <a:lstStyle/>
          <a:p>
            <a:fld id="{8158A5C0-C843-4798-A68E-D1A36425029C}" type="slidenum">
              <a:rPr lang="en-US" smtClean="0"/>
              <a:t>‹#›</a:t>
            </a:fld>
            <a:endParaRPr lang="en-US"/>
          </a:p>
        </p:txBody>
      </p:sp>
    </p:spTree>
    <p:extLst>
      <p:ext uri="{BB962C8B-B14F-4D97-AF65-F5344CB8AC3E}">
        <p14:creationId xmlns:p14="http://schemas.microsoft.com/office/powerpoint/2010/main" val="3476223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31A11-B5B7-40B8-B987-2BB1CB5594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683A57-E717-48C4-A8C5-E6AAD4777B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C4E773-9D70-4574-A000-7D5CD812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C686E4-41F9-43D6-8395-28665F10447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t>7/19/21</a:t>
            </a:fld>
            <a:endParaRPr lang="en-US"/>
          </a:p>
        </p:txBody>
      </p:sp>
      <p:sp>
        <p:nvSpPr>
          <p:cNvPr id="6" name="Footer Placeholder 5">
            <a:extLst>
              <a:ext uri="{FF2B5EF4-FFF2-40B4-BE49-F238E27FC236}">
                <a16:creationId xmlns:a16="http://schemas.microsoft.com/office/drawing/2014/main" id="{B087D611-347D-47EC-AC70-2C98F61493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B8E442-8319-45A3-9A13-E830FE4A72E0}"/>
              </a:ext>
            </a:extLst>
          </p:cNvPr>
          <p:cNvSpPr>
            <a:spLocks noGrp="1"/>
          </p:cNvSpPr>
          <p:nvPr>
            <p:ph type="sldNum" sz="quarter" idx="12"/>
          </p:nvPr>
        </p:nvSpPr>
        <p:spPr/>
        <p:txBody>
          <a:bodyPr/>
          <a:lstStyle/>
          <a:p>
            <a:fld id="{8158A5C0-C843-4798-A68E-D1A36425029C}" type="slidenum">
              <a:rPr lang="en-US" smtClean="0"/>
              <a:t>‹#›</a:t>
            </a:fld>
            <a:endParaRPr lang="en-US"/>
          </a:p>
        </p:txBody>
      </p:sp>
    </p:spTree>
    <p:extLst>
      <p:ext uri="{BB962C8B-B14F-4D97-AF65-F5344CB8AC3E}">
        <p14:creationId xmlns:p14="http://schemas.microsoft.com/office/powerpoint/2010/main" val="2637018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t>7/19/21</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t>‹#›</a:t>
            </a:fld>
            <a:endParaRPr lang="en-US"/>
          </a:p>
        </p:txBody>
      </p:sp>
    </p:spTree>
    <p:extLst>
      <p:ext uri="{BB962C8B-B14F-4D97-AF65-F5344CB8AC3E}">
        <p14:creationId xmlns:p14="http://schemas.microsoft.com/office/powerpoint/2010/main" val="3537812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55F0DF-0CA1-48C9-8705-7D36884E4A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0DAC54-FA77-440B-89F4-4BC706E6602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3193A-3D8C-40E2-923C-9A255A323E0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t>7/19/21</a:t>
            </a:fld>
            <a:endParaRPr lang="en-US"/>
          </a:p>
        </p:txBody>
      </p:sp>
      <p:sp>
        <p:nvSpPr>
          <p:cNvPr id="5" name="Footer Placeholder 4">
            <a:extLst>
              <a:ext uri="{FF2B5EF4-FFF2-40B4-BE49-F238E27FC236}">
                <a16:creationId xmlns:a16="http://schemas.microsoft.com/office/drawing/2014/main" id="{38731E35-BBEE-4652-9BD9-5DDB01472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09720-C7B8-42CB-BC28-C4F0A1511F18}"/>
              </a:ext>
            </a:extLst>
          </p:cNvPr>
          <p:cNvSpPr>
            <a:spLocks noGrp="1"/>
          </p:cNvSpPr>
          <p:nvPr>
            <p:ph type="sldNum" sz="quarter" idx="12"/>
          </p:nvPr>
        </p:nvSpPr>
        <p:spPr/>
        <p:txBody>
          <a:bodyPr/>
          <a:lstStyle/>
          <a:p>
            <a:fld id="{8158A5C0-C843-4798-A68E-D1A36425029C}" type="slidenum">
              <a:rPr lang="en-US" smtClean="0"/>
              <a:t>‹#›</a:t>
            </a:fld>
            <a:endParaRPr lang="en-US"/>
          </a:p>
        </p:txBody>
      </p:sp>
    </p:spTree>
    <p:extLst>
      <p:ext uri="{BB962C8B-B14F-4D97-AF65-F5344CB8AC3E}">
        <p14:creationId xmlns:p14="http://schemas.microsoft.com/office/powerpoint/2010/main" val="2610834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r>
              <a:rPr lang="en-US" dirty="0"/>
              <a:t>Jewish Disability Community CA</a:t>
            </a:r>
          </a:p>
          <a:p>
            <a:endParaRPr lang="en-US" dirty="0"/>
          </a:p>
        </p:txBody>
      </p:sp>
    </p:spTree>
    <p:extLst>
      <p:ext uri="{BB962C8B-B14F-4D97-AF65-F5344CB8AC3E}">
        <p14:creationId xmlns:p14="http://schemas.microsoft.com/office/powerpoint/2010/main" val="1677176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99080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81189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t>7/19/21</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3532423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2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80867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t>7/19/21</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t>‹#›</a:t>
            </a:fld>
            <a:endParaRPr lang="en-US"/>
          </a:p>
        </p:txBody>
      </p:sp>
    </p:spTree>
    <p:extLst>
      <p:ext uri="{BB962C8B-B14F-4D97-AF65-F5344CB8AC3E}">
        <p14:creationId xmlns:p14="http://schemas.microsoft.com/office/powerpoint/2010/main" val="613186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t>7/19/21</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t>‹#›</a:t>
            </a:fld>
            <a:endParaRPr lang="en-US"/>
          </a:p>
        </p:txBody>
      </p:sp>
    </p:spTree>
    <p:extLst>
      <p:ext uri="{BB962C8B-B14F-4D97-AF65-F5344CB8AC3E}">
        <p14:creationId xmlns:p14="http://schemas.microsoft.com/office/powerpoint/2010/main" val="1194520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t>7/19/21</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t>‹#›</a:t>
            </a:fld>
            <a:endParaRPr lang="en-US"/>
          </a:p>
        </p:txBody>
      </p:sp>
    </p:spTree>
    <p:extLst>
      <p:ext uri="{BB962C8B-B14F-4D97-AF65-F5344CB8AC3E}">
        <p14:creationId xmlns:p14="http://schemas.microsoft.com/office/powerpoint/2010/main" val="276546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7488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2" r:id="rId5"/>
    <p:sldLayoutId id="2147483660"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22.xml.rels><?xml version="1.0" encoding="UTF-8" standalone="yes"?>
<Relationships xmlns="http://schemas.openxmlformats.org/package/2006/relationships"><Relationship Id="rId2" Type="http://schemas.openxmlformats.org/officeDocument/2006/relationships/hyperlink" Target="https://support.office.com/en-us/article/make-your-powerpoint-presentations-accessible-to-people-with-disabilities-6f7772b2-2f33-4bd2-8ca7-dae3b2b3ef25"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2" Type="http://schemas.openxmlformats.org/officeDocument/2006/relationships/hyperlink" Target="http://www.superfestfilm.com/audiodescrip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jfcsphilly.org/" TargetMode="External"/><Relationship Id="rId13" Type="http://schemas.openxmlformats.org/officeDocument/2006/relationships/hyperlink" Target="https://jpro.org/" TargetMode="External"/><Relationship Id="rId18" Type="http://schemas.openxmlformats.org/officeDocument/2006/relationships/hyperlink" Target="https://www.campramah.org/" TargetMode="External"/><Relationship Id="rId3" Type="http://schemas.openxmlformats.org/officeDocument/2006/relationships/hyperlink" Target="http://www.kolamielkinspark.org/" TargetMode="External"/><Relationship Id="rId21" Type="http://schemas.openxmlformats.org/officeDocument/2006/relationships/hyperlink" Target="https://socaljewishnews.com/" TargetMode="External"/><Relationship Id="rId7" Type="http://schemas.openxmlformats.org/officeDocument/2006/relationships/hyperlink" Target="https://faithanddisability.org/institute/" TargetMode="External"/><Relationship Id="rId12" Type="http://schemas.openxmlformats.org/officeDocument/2006/relationships/hyperlink" Target="https://www.jvs-socal.org/" TargetMode="External"/><Relationship Id="rId17" Type="http://schemas.openxmlformats.org/officeDocument/2006/relationships/hyperlink" Target="https://themiracleproject.org/" TargetMode="External"/><Relationship Id="rId2" Type="http://schemas.openxmlformats.org/officeDocument/2006/relationships/hyperlink" Target="https://jkidla.com/" TargetMode="External"/><Relationship Id="rId16" Type="http://schemas.openxmlformats.org/officeDocument/2006/relationships/hyperlink" Target="https://matankids.org/" TargetMode="External"/><Relationship Id="rId20" Type="http://schemas.openxmlformats.org/officeDocument/2006/relationships/hyperlink" Target="https://www.pjtc.net/" TargetMode="External"/><Relationship Id="rId1" Type="http://schemas.openxmlformats.org/officeDocument/2006/relationships/slideLayout" Target="../slideLayouts/slideLayout2.xml"/><Relationship Id="rId6" Type="http://schemas.openxmlformats.org/officeDocument/2006/relationships/hyperlink" Target="https://hillel.org/" TargetMode="External"/><Relationship Id="rId11" Type="http://schemas.openxmlformats.org/officeDocument/2006/relationships/hyperlink" Target="https://jrspgh.org/" TargetMode="External"/><Relationship Id="rId5" Type="http://schemas.openxmlformats.org/officeDocument/2006/relationships/hyperlink" Target="https://www.jgateways.org/" TargetMode="External"/><Relationship Id="rId15" Type="http://schemas.openxmlformats.org/officeDocument/2006/relationships/hyperlink" Target="https://keshet.org/" TargetMode="External"/><Relationship Id="rId23" Type="http://schemas.openxmlformats.org/officeDocument/2006/relationships/hyperlink" Target="https://www.womensrabbinicnetwork.org/" TargetMode="External"/><Relationship Id="rId10" Type="http://schemas.openxmlformats.org/officeDocument/2006/relationships/hyperlink" Target="https://www.greatermetrowestable.org/" TargetMode="External"/><Relationship Id="rId19" Type="http://schemas.openxmlformats.org/officeDocument/2006/relationships/hyperlink" Target="https://www.networkjhsa.org/" TargetMode="External"/><Relationship Id="rId4" Type="http://schemas.openxmlformats.org/officeDocument/2006/relationships/hyperlink" Target="https://www.edcjcc.org/" TargetMode="External"/><Relationship Id="rId9" Type="http://schemas.openxmlformats.org/officeDocument/2006/relationships/hyperlink" Target="https://www.jfshouston.org/" TargetMode="External"/><Relationship Id="rId14" Type="http://schemas.openxmlformats.org/officeDocument/2006/relationships/hyperlink" Target="https://www.keshetonline.org/" TargetMode="External"/><Relationship Id="rId22" Type="http://schemas.openxmlformats.org/officeDocument/2006/relationships/hyperlink" Target="https://jewishlearningventure.org/what-we-do/whole-community-inclusion/"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myaccount.rid.org/Public/Search/Member.aspx"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support.google.com/youtube/topic/9257536?hl=en&amp;ref_topic=9257610"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respectability.org/accessible-virtual-event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mailto:JakeS@RespectAbility.org" TargetMode="Externa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hyperlink" Target="http://www.respectability.org/speakers-bureau/jewish/"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https://www.respectability.org/about-us/fellowship/jewish-inclusion-fellowship/"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respectability.org/jewish-event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232D6E1D-D4F4-C448-A77C-A9748D276B49}"/>
              </a:ext>
            </a:extLst>
          </p:cNvPr>
          <p:cNvSpPr>
            <a:spLocks noGrp="1"/>
          </p:cNvSpPr>
          <p:nvPr>
            <p:ph type="title" idx="4294967295"/>
          </p:nvPr>
        </p:nvSpPr>
        <p:spPr/>
        <p:txBody>
          <a:bodyPr>
            <a:normAutofit fontScale="90000"/>
          </a:bodyPr>
          <a:lstStyle/>
          <a:p>
            <a:r>
              <a:rPr lang="en-US" dirty="0"/>
              <a:t>How</a:t>
            </a:r>
            <a:r>
              <a:rPr lang="en-US" baseline="0" dirty="0"/>
              <a:t> Disability Inclusion &amp; Equity Can Add to Your Success</a:t>
            </a:r>
            <a:endParaRPr lang="en-US" dirty="0"/>
          </a:p>
        </p:txBody>
      </p:sp>
      <p:pic>
        <p:nvPicPr>
          <p:cNvPr id="13" name="Picture 12" descr="RespectAbility logo">
            <a:extLst>
              <a:ext uri="{FF2B5EF4-FFF2-40B4-BE49-F238E27FC236}">
                <a16:creationId xmlns:a16="http://schemas.microsoft.com/office/drawing/2014/main" id="{F470BEEA-2EE5-4BD6-B08F-117EAA0ADD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3050" y="4201184"/>
            <a:ext cx="5410200" cy="2419350"/>
          </a:xfrm>
          <a:prstGeom prst="rect">
            <a:avLst/>
          </a:prstGeom>
        </p:spPr>
      </p:pic>
      <p:sp>
        <p:nvSpPr>
          <p:cNvPr id="2" name="TextBox 1">
            <a:extLst>
              <a:ext uri="{FF2B5EF4-FFF2-40B4-BE49-F238E27FC236}">
                <a16:creationId xmlns:a16="http://schemas.microsoft.com/office/drawing/2014/main" id="{DB4D2C9D-347E-4710-B426-E2F945F2385B}"/>
              </a:ext>
            </a:extLst>
          </p:cNvPr>
          <p:cNvSpPr txBox="1"/>
          <p:nvPr/>
        </p:nvSpPr>
        <p:spPr>
          <a:xfrm>
            <a:off x="6598751" y="4318252"/>
            <a:ext cx="5593249" cy="2185214"/>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Accessible Events: Both In-Person and Online</a:t>
            </a:r>
          </a:p>
          <a:p>
            <a:endParaRPr lang="en-US" sz="2400" b="1" dirty="0">
              <a:solidFill>
                <a:srgbClr val="000000"/>
              </a:solidFill>
              <a:latin typeface="Times New Roman" panose="02020603050405020304" pitchFamily="18" charset="0"/>
              <a:cs typeface="Times New Roman" panose="02020603050405020304" pitchFamily="18" charset="0"/>
            </a:endParaRPr>
          </a:p>
          <a:p>
            <a:r>
              <a:rPr lang="en-US" sz="2400" b="1" dirty="0">
                <a:solidFill>
                  <a:srgbClr val="000000"/>
                </a:solidFill>
                <a:latin typeface="Times New Roman" panose="02020603050405020304" pitchFamily="18" charset="0"/>
                <a:cs typeface="Times New Roman" panose="02020603050405020304" pitchFamily="18" charset="0"/>
              </a:rPr>
              <a:t>Lauren Appelbaum</a:t>
            </a:r>
          </a:p>
          <a:p>
            <a:r>
              <a:rPr lang="en-US" sz="2400" b="1" dirty="0">
                <a:solidFill>
                  <a:srgbClr val="000000"/>
                </a:solidFill>
                <a:latin typeface="Times New Roman" panose="02020603050405020304" pitchFamily="18" charset="0"/>
                <a:cs typeface="Times New Roman" panose="02020603050405020304" pitchFamily="18" charset="0"/>
              </a:rPr>
              <a:t>Eric Ascher</a:t>
            </a:r>
          </a:p>
        </p:txBody>
      </p:sp>
      <p:cxnSp>
        <p:nvCxnSpPr>
          <p:cNvPr id="10" name="Straight Connector 9">
            <a:extLst>
              <a:ext uri="{FF2B5EF4-FFF2-40B4-BE49-F238E27FC236}">
                <a16:creationId xmlns:a16="http://schemas.microsoft.com/office/drawing/2014/main" id="{2208AE4A-0D4D-4577-A468-1DF7FAB562D8}"/>
              </a:ext>
              <a:ext uri="{C183D7F6-B498-43B3-948B-1728B52AA6E4}">
                <adec:decorative xmlns:adec="http://schemas.microsoft.com/office/drawing/2017/decorative" val="1"/>
              </a:ext>
            </a:extLst>
          </p:cNvPr>
          <p:cNvCxnSpPr>
            <a:cxnSpLocks/>
          </p:cNvCxnSpPr>
          <p:nvPr/>
        </p:nvCxnSpPr>
        <p:spPr>
          <a:xfrm>
            <a:off x="6105043" y="4464804"/>
            <a:ext cx="0" cy="189211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5" name="Picture 4" descr="black and white headshots of 27 Jewish speakers with disabilities in RespectAbility's speakers bureau">
            <a:extLst>
              <a:ext uri="{FF2B5EF4-FFF2-40B4-BE49-F238E27FC236}">
                <a16:creationId xmlns:a16="http://schemas.microsoft.com/office/drawing/2014/main" id="{48B1D996-1E8D-3D4A-949A-D9DB228FE1F8}"/>
              </a:ext>
            </a:extLst>
          </p:cNvPr>
          <p:cNvPicPr>
            <a:picLocks noChangeAspect="1"/>
          </p:cNvPicPr>
          <p:nvPr/>
        </p:nvPicPr>
        <p:blipFill rotWithShape="1">
          <a:blip r:embed="rId4"/>
          <a:srcRect b="40730"/>
          <a:stretch/>
        </p:blipFill>
        <p:spPr>
          <a:xfrm>
            <a:off x="-1" y="0"/>
            <a:ext cx="12210089" cy="4064753"/>
          </a:xfrm>
          <a:prstGeom prst="rect">
            <a:avLst/>
          </a:prstGeom>
        </p:spPr>
      </p:pic>
    </p:spTree>
    <p:extLst>
      <p:ext uri="{BB962C8B-B14F-4D97-AF65-F5344CB8AC3E}">
        <p14:creationId xmlns:p14="http://schemas.microsoft.com/office/powerpoint/2010/main" val="171490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 descr="Image">
            <a:extLst>
              <a:ext uri="{FF2B5EF4-FFF2-40B4-BE49-F238E27FC236}">
                <a16:creationId xmlns:a16="http://schemas.microsoft.com/office/drawing/2014/main" id="{719AE79C-47E1-F345-96B7-F8C9FFD88228}"/>
              </a:ext>
            </a:extLst>
          </p:cNvPr>
          <p:cNvPicPr>
            <a:picLocks noChangeAspect="1"/>
          </p:cNvPicPr>
          <p:nvPr/>
        </p:nvPicPr>
        <p:blipFill rotWithShape="1">
          <a:blip r:embed="rId3"/>
          <a:srcRect r="15556" b="1"/>
          <a:stretch/>
        </p:blipFill>
        <p:spPr>
          <a:xfrm>
            <a:off x="20" y="10"/>
            <a:ext cx="12191980" cy="6857990"/>
          </a:xfrm>
          <a:prstGeom prst="rect">
            <a:avLst/>
          </a:prstGeom>
        </p:spPr>
      </p:pic>
      <p:sp>
        <p:nvSpPr>
          <p:cNvPr id="3" name="Title 2">
            <a:extLst>
              <a:ext uri="{FF2B5EF4-FFF2-40B4-BE49-F238E27FC236}">
                <a16:creationId xmlns:a16="http://schemas.microsoft.com/office/drawing/2014/main" id="{08763930-0C3F-604C-A5AC-49BC8FFCDDA0}"/>
              </a:ext>
            </a:extLst>
          </p:cNvPr>
          <p:cNvSpPr>
            <a:spLocks noGrp="1"/>
          </p:cNvSpPr>
          <p:nvPr>
            <p:ph type="title"/>
          </p:nvPr>
        </p:nvSpPr>
        <p:spPr>
          <a:xfrm>
            <a:off x="1524000" y="2551840"/>
            <a:ext cx="9144000" cy="1754326"/>
          </a:xfrm>
          <a:solidFill>
            <a:srgbClr val="FFFFFF">
              <a:alpha val="91000"/>
            </a:srgbClr>
          </a:solidFill>
          <a:ln w="279400" cap="sq" cmpd="thinThick" algn="ctr">
            <a:solidFill>
              <a:srgbClr val="FFFFFF">
                <a:alpha val="91000"/>
              </a:srgbClr>
            </a:solidFill>
            <a:prstDash val="solid"/>
            <a:miter lim="800000"/>
          </a:ln>
        </p:spPr>
        <p:txBody>
          <a:bodyPr vert="horz" wrap="square" lIns="91440" tIns="45720" rIns="91440" bIns="45720" rtlCol="0" anchor="ctr">
            <a:normAutofit/>
          </a:bodyPr>
          <a:lstStyle/>
          <a:p>
            <a:pPr algn="ctr"/>
            <a:r>
              <a:rPr lang="en-US" sz="6000" b="1" dirty="0">
                <a:solidFill>
                  <a:srgbClr val="262626"/>
                </a:solidFill>
              </a:rPr>
              <a:t>Or this?</a:t>
            </a:r>
          </a:p>
        </p:txBody>
      </p:sp>
    </p:spTree>
    <p:extLst>
      <p:ext uri="{BB962C8B-B14F-4D97-AF65-F5344CB8AC3E}">
        <p14:creationId xmlns:p14="http://schemas.microsoft.com/office/powerpoint/2010/main" val="1429924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91725A2-F6DF-4892-B7B7-4852F3CE1AA9}"/>
              </a:ext>
            </a:extLst>
          </p:cNvPr>
          <p:cNvSpPr>
            <a:spLocks noGrp="1"/>
          </p:cNvSpPr>
          <p:nvPr>
            <p:ph type="title"/>
          </p:nvPr>
        </p:nvSpPr>
        <p:spPr>
          <a:xfrm>
            <a:off x="1113810" y="3130041"/>
            <a:ext cx="2661777" cy="2387600"/>
          </a:xfrm>
        </p:spPr>
        <p:txBody>
          <a:bodyPr vert="horz" lIns="91440" tIns="45720" rIns="91440" bIns="45720" rtlCol="0" anchor="t">
            <a:normAutofit/>
          </a:bodyPr>
          <a:lstStyle/>
          <a:p>
            <a:pPr algn="ctr"/>
            <a:r>
              <a:rPr lang="en-US" b="1" dirty="0">
                <a:solidFill>
                  <a:schemeClr val="tx1"/>
                </a:solidFill>
              </a:rPr>
              <a:t>Inclusion </a:t>
            </a:r>
            <a:br>
              <a:rPr lang="en-US" b="1" dirty="0">
                <a:solidFill>
                  <a:schemeClr val="tx1"/>
                </a:solidFill>
              </a:rPr>
            </a:br>
            <a:r>
              <a:rPr lang="en-US" b="1" dirty="0">
                <a:solidFill>
                  <a:schemeClr val="tx1"/>
                </a:solidFill>
              </a:rPr>
              <a:t>&amp; </a:t>
            </a:r>
            <a:br>
              <a:rPr lang="en-US" b="1" dirty="0">
                <a:solidFill>
                  <a:schemeClr val="tx1"/>
                </a:solidFill>
              </a:rPr>
            </a:br>
            <a:r>
              <a:rPr lang="en-US" b="1" dirty="0">
                <a:solidFill>
                  <a:schemeClr val="tx1"/>
                </a:solidFill>
              </a:rPr>
              <a:t>Belonging</a:t>
            </a:r>
            <a:endParaRPr lang="en-US" dirty="0">
              <a:solidFill>
                <a:schemeClr val="tx1"/>
              </a:solidFill>
            </a:endParaRPr>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Image" descr="Image">
            <a:extLst>
              <a:ext uri="{FF2B5EF4-FFF2-40B4-BE49-F238E27FC236}">
                <a16:creationId xmlns:a16="http://schemas.microsoft.com/office/drawing/2014/main" id="{83D62211-69DE-434E-9040-C6BEADDB5BA3}"/>
              </a:ext>
            </a:extLst>
          </p:cNvPr>
          <p:cNvPicPr>
            <a:picLocks noChangeAspect="1"/>
          </p:cNvPicPr>
          <p:nvPr/>
        </p:nvPicPr>
        <p:blipFill rotWithShape="1">
          <a:blip r:embed="rId3"/>
          <a:srcRect b="1268"/>
          <a:stretch/>
        </p:blipFill>
        <p:spPr>
          <a:xfrm>
            <a:off x="5881665" y="667529"/>
            <a:ext cx="5536001" cy="5465791"/>
          </a:xfrm>
          <a:prstGeom prst="rect">
            <a:avLst/>
          </a:prstGeom>
        </p:spPr>
      </p:pic>
    </p:spTree>
    <p:extLst>
      <p:ext uri="{BB962C8B-B14F-4D97-AF65-F5344CB8AC3E}">
        <p14:creationId xmlns:p14="http://schemas.microsoft.com/office/powerpoint/2010/main" val="2490615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Words Matter</a:t>
            </a:r>
          </a:p>
        </p:txBody>
      </p:sp>
      <p:pic>
        <p:nvPicPr>
          <p:cNvPr id="4" name="Picture 3" descr="disability is not a bad word">
            <a:extLst>
              <a:ext uri="{FF2B5EF4-FFF2-40B4-BE49-F238E27FC236}">
                <a16:creationId xmlns:a16="http://schemas.microsoft.com/office/drawing/2014/main" id="{0639EEF4-9913-8949-8B18-58117A77A160}"/>
              </a:ext>
            </a:extLst>
          </p:cNvPr>
          <p:cNvPicPr>
            <a:picLocks noChangeAspect="1"/>
          </p:cNvPicPr>
          <p:nvPr/>
        </p:nvPicPr>
        <p:blipFill rotWithShape="1">
          <a:blip r:embed="rId3"/>
          <a:srcRect t="17068" b="19385"/>
          <a:stretch/>
        </p:blipFill>
        <p:spPr>
          <a:xfrm>
            <a:off x="2266246" y="1625584"/>
            <a:ext cx="7659508" cy="4867290"/>
          </a:xfrm>
          <a:prstGeom prst="rect">
            <a:avLst/>
          </a:prstGeom>
        </p:spPr>
      </p:pic>
    </p:spTree>
    <p:extLst>
      <p:ext uri="{BB962C8B-B14F-4D97-AF65-F5344CB8AC3E}">
        <p14:creationId xmlns:p14="http://schemas.microsoft.com/office/powerpoint/2010/main" val="4178120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Talking about Disability</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39" y="1506126"/>
            <a:ext cx="11346031" cy="5351869"/>
          </a:xfrm>
        </p:spPr>
        <p:txBody>
          <a:bodyPr>
            <a:normAutofit fontScale="55000" lnSpcReduction="20000"/>
          </a:bodyPr>
          <a:lstStyle/>
          <a:p>
            <a:pPr>
              <a:lnSpc>
                <a:spcPct val="120000"/>
              </a:lnSpc>
            </a:pPr>
            <a:r>
              <a:rPr lang="en-US" sz="4100" b="1" dirty="0">
                <a:solidFill>
                  <a:schemeClr val="tx1"/>
                </a:solidFill>
              </a:rPr>
              <a:t>Say the word. </a:t>
            </a:r>
            <a:r>
              <a:rPr lang="en-US" sz="4100" dirty="0">
                <a:solidFill>
                  <a:schemeClr val="tx1"/>
                </a:solidFill>
              </a:rPr>
              <a:t>“Disability” is not a bad word!</a:t>
            </a:r>
          </a:p>
          <a:p>
            <a:pPr>
              <a:lnSpc>
                <a:spcPct val="120000"/>
              </a:lnSpc>
            </a:pPr>
            <a:r>
              <a:rPr lang="en-US" sz="4100" dirty="0">
                <a:solidFill>
                  <a:schemeClr val="tx1"/>
                </a:solidFill>
              </a:rPr>
              <a:t>Use “nondisabled” instead of “able-bodied” or “normal.”</a:t>
            </a:r>
          </a:p>
          <a:p>
            <a:pPr>
              <a:lnSpc>
                <a:spcPct val="120000"/>
              </a:lnSpc>
            </a:pPr>
            <a:r>
              <a:rPr lang="en-US" sz="4100" dirty="0">
                <a:solidFill>
                  <a:schemeClr val="tx1"/>
                </a:solidFill>
              </a:rPr>
              <a:t>Don’t use euphemisms like “differently-abled” or “special needs.”</a:t>
            </a:r>
          </a:p>
          <a:p>
            <a:pPr>
              <a:lnSpc>
                <a:spcPct val="120000"/>
              </a:lnSpc>
            </a:pPr>
            <a:r>
              <a:rPr lang="en-US" sz="4100" dirty="0">
                <a:solidFill>
                  <a:schemeClr val="dk1"/>
                </a:solidFill>
                <a:highlight>
                  <a:srgbClr val="FFFFFF"/>
                </a:highlight>
                <a:ea typeface="Arial"/>
                <a:sym typeface="Arial"/>
              </a:rPr>
              <a:t>Avoid passive, victim words. Use accurate, respectful language.</a:t>
            </a:r>
          </a:p>
          <a:p>
            <a:pPr lvl="1">
              <a:lnSpc>
                <a:spcPct val="120000"/>
              </a:lnSpc>
            </a:pPr>
            <a:r>
              <a:rPr lang="en-US" sz="3400" dirty="0">
                <a:solidFill>
                  <a:schemeClr val="dk1"/>
                </a:solidFill>
                <a:highlight>
                  <a:srgbClr val="FFFFFF"/>
                </a:highlight>
                <a:ea typeface="Arial"/>
                <a:sym typeface="Arial"/>
              </a:rPr>
              <a:t>Instead of “he suffers from cerebral palsy,” use “he has cerebral palsy.”</a:t>
            </a:r>
          </a:p>
          <a:p>
            <a:pPr lvl="1">
              <a:lnSpc>
                <a:spcPct val="120000"/>
              </a:lnSpc>
            </a:pPr>
            <a:r>
              <a:rPr lang="en-US" sz="3400" kern="0" dirty="0">
                <a:solidFill>
                  <a:schemeClr val="dk1"/>
                </a:solidFill>
                <a:highlight>
                  <a:srgbClr val="FFFFFF"/>
                </a:highlight>
                <a:ea typeface="Roboto"/>
                <a:sym typeface="Arial"/>
              </a:rPr>
              <a:t>Instead of “confined to a wheelchair” or “wheelchair-bound,” use “wheelchair user.”</a:t>
            </a:r>
            <a:endParaRPr lang="en-US" sz="3400" kern="0" dirty="0">
              <a:solidFill>
                <a:srgbClr val="444444"/>
              </a:solidFill>
              <a:highlight>
                <a:srgbClr val="FFFFFF"/>
              </a:highlight>
              <a:ea typeface="Roboto"/>
              <a:sym typeface="Roboto"/>
            </a:endParaRPr>
          </a:p>
          <a:p>
            <a:pPr>
              <a:lnSpc>
                <a:spcPct val="120000"/>
              </a:lnSpc>
            </a:pPr>
            <a:r>
              <a:rPr lang="en" sz="4100" dirty="0">
                <a:solidFill>
                  <a:schemeClr val="dk1"/>
                </a:solidFill>
                <a:highlight>
                  <a:srgbClr val="FFFFFF"/>
                </a:highlight>
                <a:ea typeface="Arial"/>
                <a:sym typeface="Arial"/>
              </a:rPr>
              <a:t>E</a:t>
            </a:r>
            <a:r>
              <a:rPr lang="en-US" sz="4100" dirty="0" err="1">
                <a:solidFill>
                  <a:schemeClr val="dk1"/>
                </a:solidFill>
                <a:highlight>
                  <a:srgbClr val="FFFFFF"/>
                </a:highlight>
                <a:ea typeface="Arial"/>
                <a:sym typeface="Arial"/>
              </a:rPr>
              <a:t>liminate</a:t>
            </a:r>
            <a:r>
              <a:rPr lang="en-US" sz="4100" dirty="0">
                <a:solidFill>
                  <a:schemeClr val="dk1"/>
                </a:solidFill>
                <a:highlight>
                  <a:srgbClr val="FFFFFF"/>
                </a:highlight>
                <a:ea typeface="Arial"/>
                <a:sym typeface="Arial"/>
              </a:rPr>
              <a:t> common ableist language: Ex: Crazy</a:t>
            </a:r>
            <a:endParaRPr lang="en" sz="4100" dirty="0">
              <a:solidFill>
                <a:schemeClr val="dk1"/>
              </a:solidFill>
              <a:highlight>
                <a:srgbClr val="FFFFFF"/>
              </a:highlight>
              <a:ea typeface="Arial"/>
              <a:sym typeface="Arial"/>
            </a:endParaRPr>
          </a:p>
          <a:p>
            <a:pPr>
              <a:lnSpc>
                <a:spcPct val="120000"/>
              </a:lnSpc>
            </a:pPr>
            <a:r>
              <a:rPr lang="en" sz="4100" dirty="0">
                <a:solidFill>
                  <a:schemeClr val="dk1"/>
                </a:solidFill>
                <a:highlight>
                  <a:srgbClr val="FFFFFF"/>
                </a:highlight>
                <a:ea typeface="Arial"/>
                <a:sym typeface="Arial"/>
              </a:rPr>
              <a:t>Avoid referring to “the disabled” in the same way that you would avoid referring to “the Asians,” “the Jews” or “the African-Americans.” </a:t>
            </a:r>
            <a:r>
              <a:rPr lang="en-US" sz="4100" dirty="0">
                <a:solidFill>
                  <a:schemeClr val="dk1"/>
                </a:solidFill>
                <a:ea typeface="Arial"/>
                <a:sym typeface="Arial"/>
              </a:rPr>
              <a:t>Instead, consider using such terms as “the disability community” or “the disability activist.”</a:t>
            </a:r>
          </a:p>
          <a:p>
            <a:pPr>
              <a:lnSpc>
                <a:spcPct val="120000"/>
              </a:lnSpc>
            </a:pPr>
            <a:r>
              <a:rPr lang="en-US" sz="4400" dirty="0">
                <a:solidFill>
                  <a:schemeClr val="tx1"/>
                </a:solidFill>
              </a:rPr>
              <a:t>People with disabilities should not be described as “inspirational” or “courageous” just because they have a disability.</a:t>
            </a:r>
          </a:p>
        </p:txBody>
      </p:sp>
    </p:spTree>
    <p:extLst>
      <p:ext uri="{BB962C8B-B14F-4D97-AF65-F5344CB8AC3E}">
        <p14:creationId xmlns:p14="http://schemas.microsoft.com/office/powerpoint/2010/main" val="2476210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Autofit/>
          </a:bodyPr>
          <a:lstStyle/>
          <a:p>
            <a:r>
              <a:rPr lang="en-US" sz="3600" b="1" dirty="0"/>
              <a:t>People-First Language vs. Identity-First Language</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68017" cy="4351338"/>
          </a:xfrm>
        </p:spPr>
        <p:txBody>
          <a:bodyPr>
            <a:noAutofit/>
          </a:bodyPr>
          <a:lstStyle/>
          <a:p>
            <a:pPr>
              <a:spcBef>
                <a:spcPts val="1200"/>
              </a:spcBef>
            </a:pPr>
            <a:r>
              <a:rPr lang="en-US" sz="3200" b="1" dirty="0">
                <a:solidFill>
                  <a:schemeClr val="tx1"/>
                </a:solidFill>
                <a:highlight>
                  <a:srgbClr val="FFFFFF"/>
                </a:highlight>
                <a:ea typeface="Arial"/>
                <a:sym typeface="Arial"/>
              </a:rPr>
              <a:t>People-First Language (woman with a disability) </a:t>
            </a:r>
            <a:r>
              <a:rPr lang="en-US" sz="3200" dirty="0">
                <a:solidFill>
                  <a:schemeClr val="tx1"/>
                </a:solidFill>
                <a:highlight>
                  <a:srgbClr val="FFFFFF"/>
                </a:highlight>
                <a:ea typeface="Arial"/>
                <a:sym typeface="Arial"/>
              </a:rPr>
              <a:t>puts the emphasis on the person first; followed by a description of the disability. </a:t>
            </a:r>
          </a:p>
          <a:p>
            <a:pPr>
              <a:spcBef>
                <a:spcPts val="1200"/>
              </a:spcBef>
            </a:pPr>
            <a:r>
              <a:rPr lang="en-US" sz="3200" b="1" dirty="0">
                <a:solidFill>
                  <a:schemeClr val="tx1"/>
                </a:solidFill>
                <a:highlight>
                  <a:srgbClr val="FFFFFF"/>
                </a:highlight>
                <a:ea typeface="Arial"/>
                <a:sym typeface="Arial"/>
              </a:rPr>
              <a:t>Identity-First Language (disabled woman) </a:t>
            </a:r>
            <a:r>
              <a:rPr lang="en-US" sz="3200" dirty="0">
                <a:solidFill>
                  <a:schemeClr val="tx1"/>
                </a:solidFill>
                <a:highlight>
                  <a:srgbClr val="FFFFFF"/>
                </a:highlight>
                <a:ea typeface="Arial"/>
                <a:sym typeface="Arial"/>
              </a:rPr>
              <a:t>puts the emphasis on the disability.</a:t>
            </a:r>
          </a:p>
          <a:p>
            <a:pPr>
              <a:spcBef>
                <a:spcPts val="1200"/>
              </a:spcBef>
            </a:pPr>
            <a:r>
              <a:rPr lang="en-US" sz="3200" dirty="0">
                <a:solidFill>
                  <a:schemeClr val="tx1"/>
                </a:solidFill>
                <a:highlight>
                  <a:srgbClr val="FFFFFF"/>
                </a:highlight>
                <a:ea typeface="Arial"/>
                <a:sym typeface="Arial"/>
              </a:rPr>
              <a:t>Several U.S. disability groups have always used identity-first terms, specifically the culturally Deaf community and the autistic rights community. </a:t>
            </a:r>
          </a:p>
        </p:txBody>
      </p:sp>
    </p:spTree>
    <p:extLst>
      <p:ext uri="{BB962C8B-B14F-4D97-AF65-F5344CB8AC3E}">
        <p14:creationId xmlns:p14="http://schemas.microsoft.com/office/powerpoint/2010/main" val="1520471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People First vs. Identity First Language</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68017" cy="4351338"/>
          </a:xfrm>
        </p:spPr>
        <p:txBody>
          <a:bodyPr>
            <a:normAutofit/>
          </a:bodyPr>
          <a:lstStyle/>
          <a:p>
            <a:pPr marL="0" indent="0">
              <a:lnSpc>
                <a:spcPct val="100000"/>
              </a:lnSpc>
              <a:buNone/>
            </a:pPr>
            <a:r>
              <a:rPr lang="en-US" sz="3200" dirty="0">
                <a:solidFill>
                  <a:schemeClr val="tx1"/>
                </a:solidFill>
              </a:rPr>
              <a:t>If you are working with individuals with disabilities, ask them their preference. </a:t>
            </a:r>
          </a:p>
        </p:txBody>
      </p:sp>
      <p:pic>
        <p:nvPicPr>
          <p:cNvPr id="2" name="Picture 1" descr="The word &quot;Ask!&quot; written in 5 different colors and 5 different fonts">
            <a:extLst>
              <a:ext uri="{FF2B5EF4-FFF2-40B4-BE49-F238E27FC236}">
                <a16:creationId xmlns:a16="http://schemas.microsoft.com/office/drawing/2014/main" id="{07CDB0FA-8DB3-8B44-87F7-A70B9ABA1BA7}"/>
              </a:ext>
            </a:extLst>
          </p:cNvPr>
          <p:cNvPicPr>
            <a:picLocks noChangeAspect="1"/>
          </p:cNvPicPr>
          <p:nvPr/>
        </p:nvPicPr>
        <p:blipFill>
          <a:blip r:embed="rId3"/>
          <a:stretch>
            <a:fillRect/>
          </a:stretch>
        </p:blipFill>
        <p:spPr>
          <a:xfrm>
            <a:off x="3705613" y="2839534"/>
            <a:ext cx="4155998" cy="3557534"/>
          </a:xfrm>
          <a:prstGeom prst="rect">
            <a:avLst/>
          </a:prstGeom>
        </p:spPr>
      </p:pic>
    </p:spTree>
    <p:extLst>
      <p:ext uri="{BB962C8B-B14F-4D97-AF65-F5344CB8AC3E}">
        <p14:creationId xmlns:p14="http://schemas.microsoft.com/office/powerpoint/2010/main" val="3647275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Accessibility Starts Before the Event</a:t>
            </a:r>
          </a:p>
        </p:txBody>
      </p:sp>
    </p:spTree>
    <p:extLst>
      <p:ext uri="{BB962C8B-B14F-4D97-AF65-F5344CB8AC3E}">
        <p14:creationId xmlns:p14="http://schemas.microsoft.com/office/powerpoint/2010/main" val="3834796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84C1-6CF9-2C4E-A4E0-4A4F8435C8E7}"/>
              </a:ext>
            </a:extLst>
          </p:cNvPr>
          <p:cNvSpPr>
            <a:spLocks noGrp="1"/>
          </p:cNvSpPr>
          <p:nvPr>
            <p:ph type="title"/>
          </p:nvPr>
        </p:nvSpPr>
        <p:spPr>
          <a:xfrm>
            <a:off x="521208" y="365759"/>
            <a:ext cx="5120114" cy="1146517"/>
          </a:xfrm>
        </p:spPr>
        <p:txBody>
          <a:bodyPr vert="horz" lIns="91440" tIns="45720" rIns="91440" bIns="45720" rtlCol="0" anchor="ctr">
            <a:normAutofit/>
          </a:bodyPr>
          <a:lstStyle/>
          <a:p>
            <a:r>
              <a:rPr lang="en-US" b="1" dirty="0">
                <a:solidFill>
                  <a:schemeClr val="tx1"/>
                </a:solidFill>
              </a:rPr>
              <a:t>Be Intentional</a:t>
            </a:r>
          </a:p>
        </p:txBody>
      </p:sp>
      <p:sp>
        <p:nvSpPr>
          <p:cNvPr id="3" name="Content Placeholder 2">
            <a:extLst>
              <a:ext uri="{FF2B5EF4-FFF2-40B4-BE49-F238E27FC236}">
                <a16:creationId xmlns:a16="http://schemas.microsoft.com/office/drawing/2014/main" id="{EB4D9330-5343-D142-94E8-55323310DC85}"/>
              </a:ext>
            </a:extLst>
          </p:cNvPr>
          <p:cNvSpPr>
            <a:spLocks noGrp="1"/>
          </p:cNvSpPr>
          <p:nvPr>
            <p:ph idx="1"/>
          </p:nvPr>
        </p:nvSpPr>
        <p:spPr>
          <a:xfrm>
            <a:off x="655321" y="2575034"/>
            <a:ext cx="5120113" cy="3462228"/>
          </a:xfrm>
        </p:spPr>
        <p:txBody>
          <a:bodyPr vert="horz" lIns="91440" tIns="45720" rIns="91440" bIns="45720" rtlCol="0">
            <a:normAutofit/>
          </a:bodyPr>
          <a:lstStyle/>
          <a:p>
            <a:pPr marL="0" indent="0">
              <a:buNone/>
            </a:pPr>
            <a:r>
              <a:rPr lang="en-US" b="1" dirty="0">
                <a:solidFill>
                  <a:schemeClr val="tx1"/>
                </a:solidFill>
              </a:rPr>
              <a:t>It is vitally important to think through every step and every use of the event before implementing anything. </a:t>
            </a:r>
          </a:p>
          <a:p>
            <a:pPr marL="0" indent="0">
              <a:buNone/>
            </a:pPr>
            <a:r>
              <a:rPr lang="en-US" b="1" dirty="0">
                <a:solidFill>
                  <a:schemeClr val="tx1"/>
                </a:solidFill>
              </a:rPr>
              <a:t>After all, it always is easier to make changes during the planning stages than after the fact.</a:t>
            </a:r>
          </a:p>
        </p:txBody>
      </p:sp>
      <p:pic>
        <p:nvPicPr>
          <p:cNvPr id="5" name="Picture 4" descr="A woman of color seated at a desk touching a laptop, wearing a mask, looking at camera">
            <a:extLst>
              <a:ext uri="{FF2B5EF4-FFF2-40B4-BE49-F238E27FC236}">
                <a16:creationId xmlns:a16="http://schemas.microsoft.com/office/drawing/2014/main" id="{706AB6A7-F4BD-0141-990F-F683E894B10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 b="-3"/>
          <a:stretch/>
        </p:blipFill>
        <p:spPr>
          <a:xfrm>
            <a:off x="5878849" y="17939"/>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308914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hidden="1">
            <a:extLst>
              <a:ext uri="{FF2B5EF4-FFF2-40B4-BE49-F238E27FC236}">
                <a16:creationId xmlns:a16="http://schemas.microsoft.com/office/drawing/2014/main" id="{0EB29645-2C86-B24C-9F27-597A68C189BC}"/>
              </a:ext>
            </a:extLst>
          </p:cNvPr>
          <p:cNvSpPr>
            <a:spLocks noGrp="1"/>
          </p:cNvSpPr>
          <p:nvPr>
            <p:ph type="title" idx="4294967295"/>
          </p:nvPr>
        </p:nvSpPr>
        <p:spPr/>
        <p:txBody>
          <a:bodyPr>
            <a:normAutofit/>
          </a:bodyPr>
          <a:lstStyle/>
          <a:p>
            <a:r>
              <a:rPr lang="en-US" dirty="0"/>
              <a:t>Question 2</a:t>
            </a:r>
          </a:p>
        </p:txBody>
      </p:sp>
      <p:sp>
        <p:nvSpPr>
          <p:cNvPr id="2" name="Rectangle 1">
            <a:extLst>
              <a:ext uri="{FF2B5EF4-FFF2-40B4-BE49-F238E27FC236}">
                <a16:creationId xmlns:a16="http://schemas.microsoft.com/office/drawing/2014/main" id="{ED05D65E-4874-406B-8028-4EF5B62878DC}"/>
              </a:ext>
              <a:ext uri="{C183D7F6-B498-43B3-948B-1728B52AA6E4}">
                <adec:decorative xmlns:adec="http://schemas.microsoft.com/office/drawing/2017/decorative" val="1"/>
              </a:ext>
            </a:extLst>
          </p:cNvPr>
          <p:cNvSpPr/>
          <p:nvPr/>
        </p:nvSpPr>
        <p:spPr>
          <a:xfrm>
            <a:off x="5543550" y="0"/>
            <a:ext cx="6648450" cy="6858000"/>
          </a:xfrm>
          <a:prstGeom prst="rect">
            <a:avLst/>
          </a:prstGeom>
          <a:solidFill>
            <a:srgbClr val="000000"/>
          </a:solidFill>
          <a:ln w="38100">
            <a:solidFill>
              <a:srgbClr val="EF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RespectAbility logo">
            <a:extLst>
              <a:ext uri="{FF2B5EF4-FFF2-40B4-BE49-F238E27FC236}">
                <a16:creationId xmlns:a16="http://schemas.microsoft.com/office/drawing/2014/main" id="{7212B408-91CA-5347-8D9C-431730C91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54" y="2350665"/>
            <a:ext cx="5044571" cy="2156670"/>
          </a:xfrm>
          <a:prstGeom prst="rect">
            <a:avLst/>
          </a:prstGeom>
        </p:spPr>
      </p:pic>
      <p:sp>
        <p:nvSpPr>
          <p:cNvPr id="4" name="Rectangle 3">
            <a:extLst>
              <a:ext uri="{FF2B5EF4-FFF2-40B4-BE49-F238E27FC236}">
                <a16:creationId xmlns:a16="http://schemas.microsoft.com/office/drawing/2014/main" id="{FFEFE412-3108-4DB4-B5EE-75F39110519D}"/>
              </a:ext>
            </a:extLst>
          </p:cNvPr>
          <p:cNvSpPr/>
          <p:nvPr/>
        </p:nvSpPr>
        <p:spPr>
          <a:xfrm>
            <a:off x="6096000" y="1275948"/>
            <a:ext cx="5513613" cy="767967"/>
          </a:xfrm>
          <a:prstGeom prst="rect">
            <a:avLst/>
          </a:prstGeom>
          <a:noFill/>
        </p:spPr>
        <p:txBody>
          <a:bodyPr wrap="square">
            <a:spAutoFit/>
          </a:bodyPr>
          <a:lstStyle/>
          <a:p>
            <a:pPr marR="0" lvl="0" algn="ctr">
              <a:lnSpc>
                <a:spcPct val="107000"/>
              </a:lnSpc>
              <a:spcBef>
                <a:spcPts val="0"/>
              </a:spcBef>
              <a:spcAft>
                <a:spcPts val="800"/>
              </a:spcAft>
            </a:pPr>
            <a:r>
              <a:rPr lang="en-US" sz="4400" b="1" dirty="0">
                <a:solidFill>
                  <a:srgbClr val="EFAF30"/>
                </a:solidFill>
                <a:latin typeface="Times New Roman" panose="02020603050405020304" pitchFamily="18" charset="0"/>
                <a:ea typeface="Calibri" panose="020F0502020204030204" pitchFamily="34" charset="0"/>
                <a:cs typeface="Times New Roman" panose="02020603050405020304" pitchFamily="18" charset="0"/>
              </a:rPr>
              <a:t>Question to Consider:</a:t>
            </a:r>
          </a:p>
        </p:txBody>
      </p:sp>
      <p:sp>
        <p:nvSpPr>
          <p:cNvPr id="3" name="Rectangle 2">
            <a:extLst>
              <a:ext uri="{FF2B5EF4-FFF2-40B4-BE49-F238E27FC236}">
                <a16:creationId xmlns:a16="http://schemas.microsoft.com/office/drawing/2014/main" id="{E2865E5B-04AE-4567-AE8A-CC30C0EE67BF}"/>
              </a:ext>
            </a:extLst>
          </p:cNvPr>
          <p:cNvSpPr/>
          <p:nvPr/>
        </p:nvSpPr>
        <p:spPr>
          <a:xfrm>
            <a:off x="6001000" y="2325201"/>
            <a:ext cx="5805487" cy="3622723"/>
          </a:xfrm>
          <a:prstGeom prst="rect">
            <a:avLst/>
          </a:prstGeom>
          <a:noFill/>
        </p:spPr>
        <p:txBody>
          <a:bodyPr wrap="square" anchor="ctr">
            <a:spAutoFit/>
          </a:bodyPr>
          <a:lstStyle/>
          <a:p>
            <a:pPr marR="0" lvl="0" algn="ctr">
              <a:lnSpc>
                <a:spcPct val="107000"/>
              </a:lnSpc>
              <a:spcBef>
                <a:spcPts val="0"/>
              </a:spcBef>
              <a:spcAft>
                <a:spcPts val="800"/>
              </a:spcAft>
            </a:pPr>
            <a:r>
              <a:rPr 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What are some of the most common accessibility challenges when planning virtual events and what are some of the solutions you’ve found to be most effective?</a:t>
            </a:r>
          </a:p>
        </p:txBody>
      </p:sp>
    </p:spTree>
    <p:extLst>
      <p:ext uri="{BB962C8B-B14F-4D97-AF65-F5344CB8AC3E}">
        <p14:creationId xmlns:p14="http://schemas.microsoft.com/office/powerpoint/2010/main" val="3295705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Invitation Format</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42287" cy="4351338"/>
          </a:xfrm>
        </p:spPr>
        <p:txBody>
          <a:bodyPr/>
          <a:lstStyle/>
          <a:p>
            <a:r>
              <a:rPr lang="en-US" dirty="0">
                <a:solidFill>
                  <a:schemeClr val="tx1"/>
                </a:solidFill>
              </a:rPr>
              <a:t>Ensure images and logos have alt text (image descriptions) for people who are blind and use screen readers</a:t>
            </a:r>
          </a:p>
          <a:p>
            <a:r>
              <a:rPr lang="en-US" dirty="0">
                <a:solidFill>
                  <a:schemeClr val="tx1"/>
                </a:solidFill>
              </a:rPr>
              <a:t>Have a plain text version of the invite</a:t>
            </a:r>
          </a:p>
          <a:p>
            <a:r>
              <a:rPr lang="en-US" dirty="0">
                <a:solidFill>
                  <a:schemeClr val="tx1"/>
                </a:solidFill>
              </a:rPr>
              <a:t>Some systems, like Eventbrite are not accessible to people who use screen readers</a:t>
            </a:r>
          </a:p>
          <a:p>
            <a:r>
              <a:rPr lang="en-US" dirty="0">
                <a:solidFill>
                  <a:schemeClr val="tx1"/>
                </a:solidFill>
              </a:rPr>
              <a:t>Google Forms are accessible</a:t>
            </a:r>
          </a:p>
          <a:p>
            <a:r>
              <a:rPr lang="en-US" dirty="0">
                <a:solidFill>
                  <a:schemeClr val="tx1"/>
                </a:solidFill>
              </a:rPr>
              <a:t>User test – can someone using a screen reader access all fields on the form?</a:t>
            </a:r>
          </a:p>
        </p:txBody>
      </p:sp>
    </p:spTree>
    <p:extLst>
      <p:ext uri="{BB962C8B-B14F-4D97-AF65-F5344CB8AC3E}">
        <p14:creationId xmlns:p14="http://schemas.microsoft.com/office/powerpoint/2010/main" val="3940796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Three Logistical Points</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p:txBody>
          <a:bodyPr>
            <a:normAutofit/>
          </a:bodyPr>
          <a:lstStyle/>
          <a:p>
            <a:r>
              <a:rPr lang="en-US" sz="3600" dirty="0">
                <a:solidFill>
                  <a:schemeClr val="tx1"/>
                </a:solidFill>
              </a:rPr>
              <a:t>We have live captioning and an ASL interpreter for this webinar.</a:t>
            </a:r>
          </a:p>
          <a:p>
            <a:r>
              <a:rPr lang="en-US" sz="3600" dirty="0">
                <a:solidFill>
                  <a:schemeClr val="tx1"/>
                </a:solidFill>
              </a:rPr>
              <a:t>We are taking questions, so if you have something to ask our panelists, use the Q&amp;A box on Zoom. Facebook comments are also being checked.</a:t>
            </a:r>
          </a:p>
          <a:p>
            <a:pPr lvl="0"/>
            <a:r>
              <a:rPr lang="en-US" sz="3600" dirty="0">
                <a:solidFill>
                  <a:schemeClr val="tx1"/>
                </a:solidFill>
              </a:rPr>
              <a:t>This webinar is being recorded and will be posted to </a:t>
            </a:r>
            <a:r>
              <a:rPr lang="en-US" sz="3600" dirty="0" err="1">
                <a:solidFill>
                  <a:schemeClr val="tx1"/>
                </a:solidFill>
              </a:rPr>
              <a:t>RespectAbility’s</a:t>
            </a:r>
            <a:r>
              <a:rPr lang="en-US" sz="3600" dirty="0">
                <a:solidFill>
                  <a:schemeClr val="tx1"/>
                </a:solidFill>
              </a:rPr>
              <a:t> website by the end of this week after captions are cleaned up.</a:t>
            </a:r>
          </a:p>
          <a:p>
            <a:pPr lvl="0"/>
            <a:endParaRPr lang="en-US" sz="3600" dirty="0">
              <a:solidFill>
                <a:schemeClr val="tx1"/>
              </a:solidFill>
            </a:endParaRPr>
          </a:p>
        </p:txBody>
      </p:sp>
    </p:spTree>
    <p:extLst>
      <p:ext uri="{BB962C8B-B14F-4D97-AF65-F5344CB8AC3E}">
        <p14:creationId xmlns:p14="http://schemas.microsoft.com/office/powerpoint/2010/main" val="1468578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Accommodations Language</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770743"/>
            <a:ext cx="6072061" cy="4967682"/>
          </a:xfrm>
        </p:spPr>
        <p:txBody>
          <a:bodyPr>
            <a:normAutofit fontScale="70000" lnSpcReduction="20000"/>
          </a:bodyPr>
          <a:lstStyle/>
          <a:p>
            <a:pPr marL="0" indent="0">
              <a:buNone/>
            </a:pPr>
            <a:r>
              <a:rPr lang="en-US" sz="3100" dirty="0">
                <a:solidFill>
                  <a:schemeClr val="tx1"/>
                </a:solidFill>
              </a:rPr>
              <a:t>On the sign-up form, ask registrants if they need any accommodations to effectively participate in the event: </a:t>
            </a:r>
            <a:br>
              <a:rPr lang="en-US" dirty="0">
                <a:solidFill>
                  <a:schemeClr val="tx1"/>
                </a:solidFill>
              </a:rPr>
            </a:br>
            <a:endParaRPr lang="en-US" dirty="0">
              <a:solidFill>
                <a:schemeClr val="tx1"/>
              </a:solidFill>
            </a:endParaRPr>
          </a:p>
          <a:p>
            <a:pPr marL="0" indent="0">
              <a:buNone/>
            </a:pPr>
            <a:r>
              <a:rPr lang="en-US" sz="4000" dirty="0">
                <a:solidFill>
                  <a:schemeClr val="tx1"/>
                </a:solidFill>
              </a:rPr>
              <a:t>“To request accommodations, please either include the request in the RSVP form, or contact [Name of Person] at 222-222-2222 [Phone number] or </a:t>
            </a:r>
            <a:r>
              <a:rPr lang="en-US" sz="4000" dirty="0" err="1">
                <a:solidFill>
                  <a:schemeClr val="tx1"/>
                </a:solidFill>
              </a:rPr>
              <a:t>xxxxxxx@yyyyyy.org</a:t>
            </a:r>
            <a:r>
              <a:rPr lang="en-US" sz="4000" dirty="0">
                <a:solidFill>
                  <a:schemeClr val="tx1"/>
                </a:solidFill>
              </a:rPr>
              <a:t> [Email address]”</a:t>
            </a:r>
          </a:p>
          <a:p>
            <a:pPr marL="0" indent="0">
              <a:buNone/>
            </a:pPr>
            <a:endParaRPr lang="en-US" sz="3100" dirty="0">
              <a:solidFill>
                <a:schemeClr val="tx1"/>
              </a:solidFill>
            </a:endParaRPr>
          </a:p>
          <a:p>
            <a:r>
              <a:rPr lang="en-US" sz="3100" dirty="0">
                <a:solidFill>
                  <a:schemeClr val="tx1"/>
                </a:solidFill>
              </a:rPr>
              <a:t>Be specific! List a real person!</a:t>
            </a:r>
          </a:p>
          <a:p>
            <a:r>
              <a:rPr lang="en-US" sz="3100" dirty="0">
                <a:solidFill>
                  <a:schemeClr val="tx1"/>
                </a:solidFill>
              </a:rPr>
              <a:t>Note: You may also choose to list accommodations you plan to offer such as CART or American Sign Language interpretation</a:t>
            </a:r>
          </a:p>
          <a:p>
            <a:r>
              <a:rPr lang="en-US" sz="3100" dirty="0">
                <a:solidFill>
                  <a:schemeClr val="tx1"/>
                </a:solidFill>
              </a:rPr>
              <a:t>May set a deadline of 48 hours before the event to request any accommodations</a:t>
            </a:r>
          </a:p>
        </p:txBody>
      </p:sp>
      <p:grpSp>
        <p:nvGrpSpPr>
          <p:cNvPr id="4" name="Group 3" descr="Screen shot of invitation&#10;&#10;Highighting accommodations request language which includes a name, number, and email">
            <a:extLst>
              <a:ext uri="{FF2B5EF4-FFF2-40B4-BE49-F238E27FC236}">
                <a16:creationId xmlns:a16="http://schemas.microsoft.com/office/drawing/2014/main" id="{7DB7C103-719A-A741-B494-2BCB5139F3AC}"/>
              </a:ext>
            </a:extLst>
          </p:cNvPr>
          <p:cNvGrpSpPr/>
          <p:nvPr/>
        </p:nvGrpSpPr>
        <p:grpSpPr>
          <a:xfrm>
            <a:off x="6686740" y="1565909"/>
            <a:ext cx="5304856" cy="4808108"/>
            <a:chOff x="4592685" y="1389062"/>
            <a:chExt cx="6033949" cy="5468938"/>
          </a:xfrm>
        </p:grpSpPr>
        <p:pic>
          <p:nvPicPr>
            <p:cNvPr id="6" name="Picture Placeholder 8" descr="Highighting accommodations request language which includes a name, number, and email" title="Screen shot of invitation">
              <a:extLst>
                <a:ext uri="{FF2B5EF4-FFF2-40B4-BE49-F238E27FC236}">
                  <a16:creationId xmlns:a16="http://schemas.microsoft.com/office/drawing/2014/main" id="{DC681DD4-9D38-0B4C-8B25-10BB16915A02}"/>
                </a:ext>
              </a:extLst>
            </p:cNvPr>
            <p:cNvPicPr>
              <a:picLocks noChangeAspect="1"/>
            </p:cNvPicPr>
            <p:nvPr/>
          </p:nvPicPr>
          <p:blipFill>
            <a:blip r:embed="rId2"/>
            <a:stretch>
              <a:fillRect/>
            </a:stretch>
          </p:blipFill>
          <p:spPr>
            <a:xfrm>
              <a:off x="5149129" y="1389062"/>
              <a:ext cx="5327650" cy="5468938"/>
            </a:xfrm>
            <a:prstGeom prst="rect">
              <a:avLst/>
            </a:prstGeom>
          </p:spPr>
        </p:pic>
        <p:sp>
          <p:nvSpPr>
            <p:cNvPr id="7" name="Right Arrow 6">
              <a:extLst>
                <a:ext uri="{FF2B5EF4-FFF2-40B4-BE49-F238E27FC236}">
                  <a16:creationId xmlns:a16="http://schemas.microsoft.com/office/drawing/2014/main" id="{AFFAAA21-5FCE-2744-9AB5-D5B2D6EBB7E0}"/>
                </a:ext>
              </a:extLst>
            </p:cNvPr>
            <p:cNvSpPr/>
            <p:nvPr/>
          </p:nvSpPr>
          <p:spPr bwMode="auto">
            <a:xfrm>
              <a:off x="4592685" y="3427412"/>
              <a:ext cx="452438" cy="457200"/>
            </a:xfrm>
            <a:prstGeom prst="rightArrow">
              <a:avLst/>
            </a:prstGeom>
            <a:solidFill>
              <a:schemeClr val="accent4"/>
            </a:solidFill>
            <a:ln w="28575" cmpd="sng">
              <a:solidFill>
                <a:schemeClr val="tx2"/>
              </a:solidFill>
              <a:miter lim="800000"/>
              <a:headEnd/>
              <a:tailEnd/>
            </a:ln>
            <a:effectLst/>
          </p:spPr>
          <p:txBody>
            <a:bodyPr lIns="90488" tIns="44450" rIns="90488" bIns="4445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300" b="1" i="0" u="none" strike="noStrike" kern="0" cap="none" spc="0" normalizeH="0" baseline="0" noProof="0" dirty="0">
                <a:ln>
                  <a:noFill/>
                </a:ln>
                <a:solidFill>
                  <a:srgbClr val="194A70"/>
                </a:solidFill>
                <a:effectLst/>
                <a:uLnTx/>
                <a:uFillTx/>
                <a:latin typeface="Lato Regular"/>
                <a:ea typeface="ＭＳ Ｐゴシック"/>
                <a:cs typeface="Lato Regular"/>
                <a:sym typeface="Arial"/>
              </a:endParaRPr>
            </a:p>
          </p:txBody>
        </p:sp>
        <p:sp>
          <p:nvSpPr>
            <p:cNvPr id="8" name="Right Arrow 7">
              <a:extLst>
                <a:ext uri="{FF2B5EF4-FFF2-40B4-BE49-F238E27FC236}">
                  <a16:creationId xmlns:a16="http://schemas.microsoft.com/office/drawing/2014/main" id="{DFAD5F13-F865-E74A-9974-907D4ECD6280}"/>
                </a:ext>
              </a:extLst>
            </p:cNvPr>
            <p:cNvSpPr/>
            <p:nvPr/>
          </p:nvSpPr>
          <p:spPr bwMode="auto">
            <a:xfrm rot="10800000">
              <a:off x="10175784" y="3427412"/>
              <a:ext cx="450850" cy="457200"/>
            </a:xfrm>
            <a:prstGeom prst="rightArrow">
              <a:avLst/>
            </a:prstGeom>
            <a:solidFill>
              <a:schemeClr val="accent4"/>
            </a:solidFill>
            <a:ln w="28575" cmpd="sng">
              <a:solidFill>
                <a:schemeClr val="tx2"/>
              </a:solidFill>
              <a:miter lim="800000"/>
              <a:headEnd/>
              <a:tailEnd/>
            </a:ln>
            <a:effectLst/>
          </p:spPr>
          <p:txBody>
            <a:bodyPr lIns="90488" tIns="44450" rIns="90488" bIns="4445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300" b="1" i="0" u="none" strike="noStrike" kern="0" cap="none" spc="0" normalizeH="0" baseline="0" noProof="0" dirty="0">
                <a:ln>
                  <a:noFill/>
                </a:ln>
                <a:solidFill>
                  <a:srgbClr val="194A70"/>
                </a:solidFill>
                <a:effectLst/>
                <a:uLnTx/>
                <a:uFillTx/>
                <a:latin typeface="Lato Regular"/>
                <a:ea typeface="ＭＳ Ｐゴシック"/>
                <a:cs typeface="Lato Regular"/>
                <a:sym typeface="Arial"/>
              </a:endParaRPr>
            </a:p>
          </p:txBody>
        </p:sp>
      </p:grpSp>
    </p:spTree>
    <p:extLst>
      <p:ext uri="{BB962C8B-B14F-4D97-AF65-F5344CB8AC3E}">
        <p14:creationId xmlns:p14="http://schemas.microsoft.com/office/powerpoint/2010/main" val="3235843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0515600" cy="1139824"/>
          </a:xfrm>
        </p:spPr>
        <p:txBody>
          <a:bodyPr vert="horz" lIns="91440" tIns="45720" rIns="91440" bIns="45720" rtlCol="0" anchor="ctr">
            <a:normAutofit/>
          </a:bodyPr>
          <a:lstStyle/>
          <a:p>
            <a:r>
              <a:rPr lang="en-US" sz="3600" b="1" dirty="0"/>
              <a:t>Information to Provide</a:t>
            </a:r>
          </a:p>
        </p:txBody>
      </p:sp>
      <p:sp>
        <p:nvSpPr>
          <p:cNvPr id="4" name="Rounded Rectangle 3">
            <a:extLst>
              <a:ext uri="{FF2B5EF4-FFF2-40B4-BE49-F238E27FC236}">
                <a16:creationId xmlns:a16="http://schemas.microsoft.com/office/drawing/2014/main" id="{8E429B1A-4FE6-514E-9E8F-31058CE1B0C0}"/>
              </a:ext>
              <a:ext uri="{C183D7F6-B498-43B3-948B-1728B52AA6E4}">
                <adec:decorative xmlns:adec="http://schemas.microsoft.com/office/drawing/2017/decorative" val="1"/>
              </a:ext>
            </a:extLst>
          </p:cNvPr>
          <p:cNvSpPr/>
          <p:nvPr/>
        </p:nvSpPr>
        <p:spPr>
          <a:xfrm>
            <a:off x="396574" y="1829024"/>
            <a:ext cx="11407487" cy="724089"/>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5" name="Rectangle 4" descr="Daily Calendar">
            <a:extLst>
              <a:ext uri="{FF2B5EF4-FFF2-40B4-BE49-F238E27FC236}">
                <a16:creationId xmlns:a16="http://schemas.microsoft.com/office/drawing/2014/main" id="{8DB8458A-E388-0C47-BC83-2D42C2130FF4}"/>
              </a:ext>
            </a:extLst>
          </p:cNvPr>
          <p:cNvSpPr/>
          <p:nvPr/>
        </p:nvSpPr>
        <p:spPr>
          <a:xfrm>
            <a:off x="615611" y="1991944"/>
            <a:ext cx="398249" cy="398249"/>
          </a:xfrm>
          <a:prstGeom prst="rect">
            <a:avLst/>
          </a:pr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6" name="Freeform 5">
            <a:extLst>
              <a:ext uri="{FF2B5EF4-FFF2-40B4-BE49-F238E27FC236}">
                <a16:creationId xmlns:a16="http://schemas.microsoft.com/office/drawing/2014/main" id="{E5605E86-A7E8-F04B-8D1F-FFD08A3CBECC}"/>
              </a:ext>
            </a:extLst>
          </p:cNvPr>
          <p:cNvSpPr/>
          <p:nvPr/>
        </p:nvSpPr>
        <p:spPr>
          <a:xfrm>
            <a:off x="1232897" y="1829024"/>
            <a:ext cx="10571163" cy="724089"/>
          </a:xfrm>
          <a:custGeom>
            <a:avLst/>
            <a:gdLst>
              <a:gd name="connsiteX0" fmla="*/ 0 w 10571163"/>
              <a:gd name="connsiteY0" fmla="*/ 0 h 724089"/>
              <a:gd name="connsiteX1" fmla="*/ 10571163 w 10571163"/>
              <a:gd name="connsiteY1" fmla="*/ 0 h 724089"/>
              <a:gd name="connsiteX2" fmla="*/ 10571163 w 10571163"/>
              <a:gd name="connsiteY2" fmla="*/ 724089 h 724089"/>
              <a:gd name="connsiteX3" fmla="*/ 0 w 10571163"/>
              <a:gd name="connsiteY3" fmla="*/ 724089 h 724089"/>
              <a:gd name="connsiteX4" fmla="*/ 0 w 10571163"/>
              <a:gd name="connsiteY4" fmla="*/ 0 h 72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1163" h="724089">
                <a:moveTo>
                  <a:pt x="0" y="0"/>
                </a:moveTo>
                <a:lnTo>
                  <a:pt x="10571163" y="0"/>
                </a:lnTo>
                <a:lnTo>
                  <a:pt x="10571163" y="724089"/>
                </a:lnTo>
                <a:lnTo>
                  <a:pt x="0" y="7240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76633" tIns="76633" rIns="76633" bIns="76633" numCol="1" spcCol="1270" anchor="ctr" anchorCtr="0">
            <a:noAutofit/>
          </a:bodyPr>
          <a:lstStyle/>
          <a:p>
            <a:pPr marL="0" marR="0" lvl="0" indent="0" algn="l" defTabSz="933450" rtl="0" eaLnBrk="1" fontAlgn="auto" latinLnBrk="0" hangingPunct="1">
              <a:lnSpc>
                <a:spcPct val="90000"/>
              </a:lnSpc>
              <a:spcBef>
                <a:spcPct val="0"/>
              </a:spcBef>
              <a:spcAft>
                <a:spcPct val="35000"/>
              </a:spcAft>
              <a:buClr>
                <a:srgbClr val="000000"/>
              </a:buClr>
              <a:buSzTx/>
              <a:buFont typeface="Arial"/>
              <a:buNone/>
              <a:tabLst/>
              <a:defRPr/>
            </a:pPr>
            <a:r>
              <a:rPr kumimoji="0" lang="en-US" sz="2100" b="0" i="0" u="none" strike="noStrike" kern="1200" cap="none" spc="0" normalizeH="0" baseline="0" noProof="0" dirty="0">
                <a:ln>
                  <a:noFill/>
                </a:ln>
                <a:solidFill>
                  <a:srgbClr val="FFFFFF">
                    <a:hueOff val="0"/>
                    <a:satOff val="0"/>
                    <a:lumOff val="0"/>
                    <a:alphaOff val="0"/>
                  </a:srgbClr>
                </a:solidFill>
                <a:effectLst/>
                <a:uLnTx/>
                <a:uFillTx/>
                <a:latin typeface="Times New Roman" panose="02020603050405020304" pitchFamily="18" charset="0"/>
                <a:ea typeface="+mn-ea"/>
                <a:cs typeface="Times New Roman" panose="02020603050405020304" pitchFamily="18" charset="0"/>
                <a:sym typeface="Arial"/>
              </a:rPr>
              <a:t>How long the event will last and format of the event</a:t>
            </a:r>
          </a:p>
        </p:txBody>
      </p:sp>
      <p:sp>
        <p:nvSpPr>
          <p:cNvPr id="8" name="Rounded Rectangle 7">
            <a:extLst>
              <a:ext uri="{FF2B5EF4-FFF2-40B4-BE49-F238E27FC236}">
                <a16:creationId xmlns:a16="http://schemas.microsoft.com/office/drawing/2014/main" id="{A5B92E0A-9BC9-0648-8180-2A77E39A5F28}"/>
              </a:ext>
              <a:ext uri="{C183D7F6-B498-43B3-948B-1728B52AA6E4}">
                <adec:decorative xmlns:adec="http://schemas.microsoft.com/office/drawing/2017/decorative" val="1"/>
              </a:ext>
            </a:extLst>
          </p:cNvPr>
          <p:cNvSpPr/>
          <p:nvPr/>
        </p:nvSpPr>
        <p:spPr>
          <a:xfrm>
            <a:off x="396574" y="2734136"/>
            <a:ext cx="11407487" cy="724089"/>
          </a:xfrm>
          <a:prstGeom prst="roundRect">
            <a:avLst>
              <a:gd name="adj" fmla="val 1000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9" name="Rectangle 8" descr="Video camera">
            <a:extLst>
              <a:ext uri="{FF2B5EF4-FFF2-40B4-BE49-F238E27FC236}">
                <a16:creationId xmlns:a16="http://schemas.microsoft.com/office/drawing/2014/main" id="{431A62F2-CCA3-5E47-A11C-91A150E70AB5}"/>
              </a:ext>
            </a:extLst>
          </p:cNvPr>
          <p:cNvSpPr/>
          <p:nvPr/>
        </p:nvSpPr>
        <p:spPr>
          <a:xfrm>
            <a:off x="615611" y="2897056"/>
            <a:ext cx="398249" cy="398249"/>
          </a:xfrm>
          <a:prstGeom prst="rect">
            <a:avLst/>
          </a:pr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0" name="Freeform 9">
            <a:extLst>
              <a:ext uri="{FF2B5EF4-FFF2-40B4-BE49-F238E27FC236}">
                <a16:creationId xmlns:a16="http://schemas.microsoft.com/office/drawing/2014/main" id="{7CA73AD5-09DE-364D-BBCD-310182F2418B}"/>
              </a:ext>
            </a:extLst>
          </p:cNvPr>
          <p:cNvSpPr/>
          <p:nvPr/>
        </p:nvSpPr>
        <p:spPr>
          <a:xfrm>
            <a:off x="1232897" y="2734136"/>
            <a:ext cx="10571163" cy="724089"/>
          </a:xfrm>
          <a:custGeom>
            <a:avLst/>
            <a:gdLst>
              <a:gd name="connsiteX0" fmla="*/ 0 w 10571163"/>
              <a:gd name="connsiteY0" fmla="*/ 0 h 724089"/>
              <a:gd name="connsiteX1" fmla="*/ 10571163 w 10571163"/>
              <a:gd name="connsiteY1" fmla="*/ 0 h 724089"/>
              <a:gd name="connsiteX2" fmla="*/ 10571163 w 10571163"/>
              <a:gd name="connsiteY2" fmla="*/ 724089 h 724089"/>
              <a:gd name="connsiteX3" fmla="*/ 0 w 10571163"/>
              <a:gd name="connsiteY3" fmla="*/ 724089 h 724089"/>
              <a:gd name="connsiteX4" fmla="*/ 0 w 10571163"/>
              <a:gd name="connsiteY4" fmla="*/ 0 h 72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1163" h="724089">
                <a:moveTo>
                  <a:pt x="0" y="0"/>
                </a:moveTo>
                <a:lnTo>
                  <a:pt x="10571163" y="0"/>
                </a:lnTo>
                <a:lnTo>
                  <a:pt x="10571163" y="724089"/>
                </a:lnTo>
                <a:lnTo>
                  <a:pt x="0" y="7240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76633" tIns="76633" rIns="76633" bIns="76633" numCol="1" spcCol="1270" anchor="ctr" anchorCtr="0">
            <a:noAutofit/>
          </a:bodyPr>
          <a:lstStyle/>
          <a:p>
            <a:pPr marL="0" marR="0" lvl="0" indent="0" algn="l" defTabSz="933450" rtl="0" eaLnBrk="1" fontAlgn="auto" latinLnBrk="0" hangingPunct="1">
              <a:lnSpc>
                <a:spcPct val="90000"/>
              </a:lnSpc>
              <a:spcBef>
                <a:spcPct val="0"/>
              </a:spcBef>
              <a:spcAft>
                <a:spcPct val="35000"/>
              </a:spcAft>
              <a:buClr>
                <a:srgbClr val="000000"/>
              </a:buClr>
              <a:buSzTx/>
              <a:buFont typeface="Arial"/>
              <a:buNone/>
              <a:tabLst/>
              <a:defRPr/>
            </a:pPr>
            <a:r>
              <a:rPr kumimoji="0" lang="en-US" sz="2100" b="0" i="0" u="none" strike="noStrike" kern="1200" cap="none" spc="0" normalizeH="0" baseline="0" noProof="0" dirty="0">
                <a:ln>
                  <a:noFill/>
                </a:ln>
                <a:solidFill>
                  <a:srgbClr val="FFFFFF">
                    <a:hueOff val="0"/>
                    <a:satOff val="0"/>
                    <a:lumOff val="0"/>
                    <a:alphaOff val="0"/>
                  </a:srgbClr>
                </a:solidFill>
                <a:effectLst/>
                <a:uLnTx/>
                <a:uFillTx/>
                <a:latin typeface="Times New Roman" panose="02020603050405020304" pitchFamily="18" charset="0"/>
                <a:ea typeface="+mn-ea"/>
                <a:cs typeface="Times New Roman" panose="02020603050405020304" pitchFamily="18" charset="0"/>
                <a:sym typeface="Arial"/>
              </a:rPr>
              <a:t>Will participants be on video or audio for discussion or will they be more like spectators watching a presentation?</a:t>
            </a:r>
          </a:p>
        </p:txBody>
      </p:sp>
      <p:sp>
        <p:nvSpPr>
          <p:cNvPr id="12" name="Rounded Rectangle 11">
            <a:extLst>
              <a:ext uri="{FF2B5EF4-FFF2-40B4-BE49-F238E27FC236}">
                <a16:creationId xmlns:a16="http://schemas.microsoft.com/office/drawing/2014/main" id="{C5204C1B-1621-3146-B10D-0B0F33186366}"/>
              </a:ext>
              <a:ext uri="{C183D7F6-B498-43B3-948B-1728B52AA6E4}">
                <adec:decorative xmlns:adec="http://schemas.microsoft.com/office/drawing/2017/decorative" val="1"/>
              </a:ext>
            </a:extLst>
          </p:cNvPr>
          <p:cNvSpPr/>
          <p:nvPr/>
        </p:nvSpPr>
        <p:spPr>
          <a:xfrm>
            <a:off x="396574" y="3639249"/>
            <a:ext cx="11407487" cy="724089"/>
          </a:xfrm>
          <a:prstGeom prst="roundRect">
            <a:avLst>
              <a:gd name="adj" fmla="val 1000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13" name="Rectangle 12" descr="Question mark">
            <a:extLst>
              <a:ext uri="{FF2B5EF4-FFF2-40B4-BE49-F238E27FC236}">
                <a16:creationId xmlns:a16="http://schemas.microsoft.com/office/drawing/2014/main" id="{0B382B3F-36A1-E846-9DC8-749DEA4E4259}"/>
              </a:ext>
            </a:extLst>
          </p:cNvPr>
          <p:cNvSpPr/>
          <p:nvPr/>
        </p:nvSpPr>
        <p:spPr>
          <a:xfrm>
            <a:off x="615611" y="3802169"/>
            <a:ext cx="398249" cy="398249"/>
          </a:xfrm>
          <a:prstGeom prst="rect">
            <a:avLst/>
          </a:pr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4" name="Freeform 13">
            <a:extLst>
              <a:ext uri="{FF2B5EF4-FFF2-40B4-BE49-F238E27FC236}">
                <a16:creationId xmlns:a16="http://schemas.microsoft.com/office/drawing/2014/main" id="{4CB7FAD5-C3A7-C54E-8E5C-CD0B3179A1A0}"/>
              </a:ext>
            </a:extLst>
          </p:cNvPr>
          <p:cNvSpPr/>
          <p:nvPr/>
        </p:nvSpPr>
        <p:spPr>
          <a:xfrm>
            <a:off x="1232897" y="3639249"/>
            <a:ext cx="10571163" cy="724089"/>
          </a:xfrm>
          <a:custGeom>
            <a:avLst/>
            <a:gdLst>
              <a:gd name="connsiteX0" fmla="*/ 0 w 10571163"/>
              <a:gd name="connsiteY0" fmla="*/ 0 h 724089"/>
              <a:gd name="connsiteX1" fmla="*/ 10571163 w 10571163"/>
              <a:gd name="connsiteY1" fmla="*/ 0 h 724089"/>
              <a:gd name="connsiteX2" fmla="*/ 10571163 w 10571163"/>
              <a:gd name="connsiteY2" fmla="*/ 724089 h 724089"/>
              <a:gd name="connsiteX3" fmla="*/ 0 w 10571163"/>
              <a:gd name="connsiteY3" fmla="*/ 724089 h 724089"/>
              <a:gd name="connsiteX4" fmla="*/ 0 w 10571163"/>
              <a:gd name="connsiteY4" fmla="*/ 0 h 72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1163" h="724089">
                <a:moveTo>
                  <a:pt x="0" y="0"/>
                </a:moveTo>
                <a:lnTo>
                  <a:pt x="10571163" y="0"/>
                </a:lnTo>
                <a:lnTo>
                  <a:pt x="10571163" y="724089"/>
                </a:lnTo>
                <a:lnTo>
                  <a:pt x="0" y="7240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76633" tIns="76633" rIns="76633" bIns="76633" numCol="1" spcCol="1270" anchor="ctr" anchorCtr="0">
            <a:noAutofit/>
          </a:bodyPr>
          <a:lstStyle/>
          <a:p>
            <a:pPr marL="0" marR="0" lvl="0" indent="0" algn="l" defTabSz="933450" rtl="0" eaLnBrk="1" fontAlgn="auto" latinLnBrk="0" hangingPunct="1">
              <a:lnSpc>
                <a:spcPct val="90000"/>
              </a:lnSpc>
              <a:spcBef>
                <a:spcPct val="0"/>
              </a:spcBef>
              <a:spcAft>
                <a:spcPct val="35000"/>
              </a:spcAft>
              <a:buClr>
                <a:srgbClr val="000000"/>
              </a:buClr>
              <a:buSzTx/>
              <a:buFont typeface="Arial"/>
              <a:buNone/>
              <a:tabLst/>
              <a:defRPr/>
            </a:pPr>
            <a:r>
              <a:rPr kumimoji="0" lang="en-US" sz="2100" b="0" i="0" u="none" strike="noStrike" kern="1200" cap="none" spc="0" normalizeH="0" baseline="0" noProof="0" dirty="0">
                <a:ln>
                  <a:noFill/>
                </a:ln>
                <a:solidFill>
                  <a:srgbClr val="FFFFFF">
                    <a:hueOff val="0"/>
                    <a:satOff val="0"/>
                    <a:lumOff val="0"/>
                    <a:alphaOff val="0"/>
                  </a:srgbClr>
                </a:solidFill>
                <a:effectLst/>
                <a:uLnTx/>
                <a:uFillTx/>
                <a:latin typeface="Times New Roman" panose="02020603050405020304" pitchFamily="18" charset="0"/>
                <a:ea typeface="+mn-ea"/>
                <a:cs typeface="Times New Roman" panose="02020603050405020304" pitchFamily="18" charset="0"/>
                <a:sym typeface="Arial"/>
              </a:rPr>
              <a:t>If there will be an icebreaker or questions for everyone to answer, let attendees know that ahead of time.</a:t>
            </a:r>
          </a:p>
        </p:txBody>
      </p:sp>
      <p:sp>
        <p:nvSpPr>
          <p:cNvPr id="15" name="Rounded Rectangle 14">
            <a:extLst>
              <a:ext uri="{FF2B5EF4-FFF2-40B4-BE49-F238E27FC236}">
                <a16:creationId xmlns:a16="http://schemas.microsoft.com/office/drawing/2014/main" id="{CBA6A9F8-571D-3E46-9447-3A3D52E8AA0F}"/>
              </a:ext>
              <a:ext uri="{C183D7F6-B498-43B3-948B-1728B52AA6E4}">
                <adec:decorative xmlns:adec="http://schemas.microsoft.com/office/drawing/2017/decorative" val="1"/>
              </a:ext>
            </a:extLst>
          </p:cNvPr>
          <p:cNvSpPr/>
          <p:nvPr/>
        </p:nvSpPr>
        <p:spPr>
          <a:xfrm>
            <a:off x="396574" y="4544361"/>
            <a:ext cx="11407487" cy="724089"/>
          </a:xfrm>
          <a:prstGeom prst="roundRect">
            <a:avLst>
              <a:gd name="adj" fmla="val 1000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16" name="Rectangle 15" descr="Board Room">
            <a:extLst>
              <a:ext uri="{FF2B5EF4-FFF2-40B4-BE49-F238E27FC236}">
                <a16:creationId xmlns:a16="http://schemas.microsoft.com/office/drawing/2014/main" id="{73734EEA-108F-0D4E-AF4C-E75BB100CE8B}"/>
              </a:ext>
            </a:extLst>
          </p:cNvPr>
          <p:cNvSpPr/>
          <p:nvPr/>
        </p:nvSpPr>
        <p:spPr>
          <a:xfrm>
            <a:off x="615611" y="4707281"/>
            <a:ext cx="398249" cy="398249"/>
          </a:xfrm>
          <a:prstGeom prst="rect">
            <a:avLst/>
          </a:prstGeom>
          <a: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7" name="Freeform 16">
            <a:extLst>
              <a:ext uri="{FF2B5EF4-FFF2-40B4-BE49-F238E27FC236}">
                <a16:creationId xmlns:a16="http://schemas.microsoft.com/office/drawing/2014/main" id="{34A61AAD-4D68-634D-99B3-944F215090DF}"/>
              </a:ext>
            </a:extLst>
          </p:cNvPr>
          <p:cNvSpPr/>
          <p:nvPr/>
        </p:nvSpPr>
        <p:spPr>
          <a:xfrm>
            <a:off x="1232897" y="4544361"/>
            <a:ext cx="10571163" cy="724089"/>
          </a:xfrm>
          <a:custGeom>
            <a:avLst/>
            <a:gdLst>
              <a:gd name="connsiteX0" fmla="*/ 0 w 10571163"/>
              <a:gd name="connsiteY0" fmla="*/ 0 h 724089"/>
              <a:gd name="connsiteX1" fmla="*/ 10571163 w 10571163"/>
              <a:gd name="connsiteY1" fmla="*/ 0 h 724089"/>
              <a:gd name="connsiteX2" fmla="*/ 10571163 w 10571163"/>
              <a:gd name="connsiteY2" fmla="*/ 724089 h 724089"/>
              <a:gd name="connsiteX3" fmla="*/ 0 w 10571163"/>
              <a:gd name="connsiteY3" fmla="*/ 724089 h 724089"/>
              <a:gd name="connsiteX4" fmla="*/ 0 w 10571163"/>
              <a:gd name="connsiteY4" fmla="*/ 0 h 72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1163" h="724089">
                <a:moveTo>
                  <a:pt x="0" y="0"/>
                </a:moveTo>
                <a:lnTo>
                  <a:pt x="10571163" y="0"/>
                </a:lnTo>
                <a:lnTo>
                  <a:pt x="10571163" y="724089"/>
                </a:lnTo>
                <a:lnTo>
                  <a:pt x="0" y="7240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76633" tIns="76633" rIns="76633" bIns="76633" numCol="1" spcCol="1270" anchor="ctr" anchorCtr="0">
            <a:noAutofit/>
          </a:bodyPr>
          <a:lstStyle/>
          <a:p>
            <a:pPr marL="0" marR="0" lvl="0" indent="0" algn="l" defTabSz="933450" rtl="0" eaLnBrk="1" fontAlgn="auto" latinLnBrk="0" hangingPunct="1">
              <a:lnSpc>
                <a:spcPct val="90000"/>
              </a:lnSpc>
              <a:spcBef>
                <a:spcPct val="0"/>
              </a:spcBef>
              <a:spcAft>
                <a:spcPct val="35000"/>
              </a:spcAft>
              <a:buClr>
                <a:srgbClr val="000000"/>
              </a:buClr>
              <a:buSzTx/>
              <a:buFont typeface="Arial"/>
              <a:buNone/>
              <a:tabLst/>
              <a:defRPr/>
            </a:pPr>
            <a:r>
              <a:rPr kumimoji="0" lang="en-US" sz="2100" b="0" i="0" u="none" strike="noStrike" kern="1200" cap="none" spc="0" normalizeH="0" baseline="0" noProof="0" dirty="0">
                <a:ln>
                  <a:noFill/>
                </a:ln>
                <a:solidFill>
                  <a:srgbClr val="FFFFFF">
                    <a:hueOff val="0"/>
                    <a:satOff val="0"/>
                    <a:lumOff val="0"/>
                    <a:alphaOff val="0"/>
                  </a:srgbClr>
                </a:solidFill>
                <a:effectLst/>
                <a:uLnTx/>
                <a:uFillTx/>
                <a:latin typeface="Times New Roman" panose="02020603050405020304" pitchFamily="18" charset="0"/>
                <a:ea typeface="+mn-ea"/>
                <a:cs typeface="Times New Roman" panose="02020603050405020304" pitchFamily="18" charset="0"/>
                <a:sym typeface="Arial"/>
              </a:rPr>
              <a:t>Encourage attendees to send questions or comments in advance (helpful to participants who may want more time to prepare their materials and to presenters to help them frame their comments)</a:t>
            </a:r>
          </a:p>
        </p:txBody>
      </p:sp>
      <p:sp>
        <p:nvSpPr>
          <p:cNvPr id="18" name="Rounded Rectangle 17">
            <a:extLst>
              <a:ext uri="{FF2B5EF4-FFF2-40B4-BE49-F238E27FC236}">
                <a16:creationId xmlns:a16="http://schemas.microsoft.com/office/drawing/2014/main" id="{A3C14996-D38F-1549-8F9B-D86B08FE0935}"/>
              </a:ext>
              <a:ext uri="{C183D7F6-B498-43B3-948B-1728B52AA6E4}">
                <adec:decorative xmlns:adec="http://schemas.microsoft.com/office/drawing/2017/decorative" val="1"/>
              </a:ext>
            </a:extLst>
          </p:cNvPr>
          <p:cNvSpPr/>
          <p:nvPr/>
        </p:nvSpPr>
        <p:spPr>
          <a:xfrm>
            <a:off x="396574" y="5449473"/>
            <a:ext cx="11407487" cy="724089"/>
          </a:xfrm>
          <a:prstGeom prst="roundRect">
            <a:avLst>
              <a:gd name="adj" fmla="val 10000"/>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19" name="Rectangle 18" descr="Money Envelope">
            <a:extLst>
              <a:ext uri="{FF2B5EF4-FFF2-40B4-BE49-F238E27FC236}">
                <a16:creationId xmlns:a16="http://schemas.microsoft.com/office/drawing/2014/main" id="{C1138C4E-843D-F44A-AC4D-8632AD996EA8}"/>
              </a:ext>
            </a:extLst>
          </p:cNvPr>
          <p:cNvSpPr/>
          <p:nvPr/>
        </p:nvSpPr>
        <p:spPr>
          <a:xfrm>
            <a:off x="615611" y="5612393"/>
            <a:ext cx="398249" cy="398249"/>
          </a:xfrm>
          <a:prstGeom prst="rect">
            <a:avLst/>
          </a:prstGeom>
          <a: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0" name="Freeform 19">
            <a:extLst>
              <a:ext uri="{FF2B5EF4-FFF2-40B4-BE49-F238E27FC236}">
                <a16:creationId xmlns:a16="http://schemas.microsoft.com/office/drawing/2014/main" id="{0B2244EC-EC7B-AF47-8197-A9C52B497AFC}"/>
              </a:ext>
            </a:extLst>
          </p:cNvPr>
          <p:cNvSpPr/>
          <p:nvPr/>
        </p:nvSpPr>
        <p:spPr>
          <a:xfrm>
            <a:off x="1232897" y="5449473"/>
            <a:ext cx="10571163" cy="724089"/>
          </a:xfrm>
          <a:custGeom>
            <a:avLst/>
            <a:gdLst>
              <a:gd name="connsiteX0" fmla="*/ 0 w 10571163"/>
              <a:gd name="connsiteY0" fmla="*/ 0 h 724089"/>
              <a:gd name="connsiteX1" fmla="*/ 10571163 w 10571163"/>
              <a:gd name="connsiteY1" fmla="*/ 0 h 724089"/>
              <a:gd name="connsiteX2" fmla="*/ 10571163 w 10571163"/>
              <a:gd name="connsiteY2" fmla="*/ 724089 h 724089"/>
              <a:gd name="connsiteX3" fmla="*/ 0 w 10571163"/>
              <a:gd name="connsiteY3" fmla="*/ 724089 h 724089"/>
              <a:gd name="connsiteX4" fmla="*/ 0 w 10571163"/>
              <a:gd name="connsiteY4" fmla="*/ 0 h 72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1163" h="724089">
                <a:moveTo>
                  <a:pt x="0" y="0"/>
                </a:moveTo>
                <a:lnTo>
                  <a:pt x="10571163" y="0"/>
                </a:lnTo>
                <a:lnTo>
                  <a:pt x="10571163" y="724089"/>
                </a:lnTo>
                <a:lnTo>
                  <a:pt x="0" y="7240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76633" tIns="76633" rIns="76633" bIns="76633" numCol="1" spcCol="1270" anchor="ctr" anchorCtr="0">
            <a:noAutofit/>
          </a:bodyPr>
          <a:lstStyle/>
          <a:p>
            <a:pPr marL="0" marR="0" lvl="0" indent="0" algn="l" defTabSz="933450" rtl="0" eaLnBrk="1" fontAlgn="auto" latinLnBrk="0" hangingPunct="1">
              <a:lnSpc>
                <a:spcPct val="90000"/>
              </a:lnSpc>
              <a:spcBef>
                <a:spcPct val="0"/>
              </a:spcBef>
              <a:spcAft>
                <a:spcPct val="35000"/>
              </a:spcAft>
              <a:buClr>
                <a:srgbClr val="000000"/>
              </a:buClr>
              <a:buSzTx/>
              <a:buFont typeface="Arial"/>
              <a:buNone/>
              <a:tabLst/>
              <a:defRPr/>
            </a:pPr>
            <a:r>
              <a:rPr kumimoji="0" lang="en-US" sz="2100" b="0" i="0" u="none" strike="noStrike" kern="1200" cap="none" spc="0" normalizeH="0" baseline="0" noProof="0" dirty="0">
                <a:ln>
                  <a:noFill/>
                </a:ln>
                <a:solidFill>
                  <a:srgbClr val="FFFFFF">
                    <a:hueOff val="0"/>
                    <a:satOff val="0"/>
                    <a:lumOff val="0"/>
                    <a:alphaOff val="0"/>
                  </a:srgbClr>
                </a:solidFill>
                <a:effectLst/>
                <a:uLnTx/>
                <a:uFillTx/>
                <a:latin typeface="Times New Roman" panose="02020603050405020304" pitchFamily="18" charset="0"/>
                <a:ea typeface="+mn-ea"/>
                <a:cs typeface="Times New Roman" panose="02020603050405020304" pitchFamily="18" charset="0"/>
                <a:sym typeface="Arial"/>
              </a:rPr>
              <a:t>If there will be time for live Q&amp;A, share that information in the invitation.</a:t>
            </a:r>
          </a:p>
        </p:txBody>
      </p:sp>
    </p:spTree>
    <p:extLst>
      <p:ext uri="{BB962C8B-B14F-4D97-AF65-F5344CB8AC3E}">
        <p14:creationId xmlns:p14="http://schemas.microsoft.com/office/powerpoint/2010/main" val="691279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Ensure Accessible Documents</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42287" cy="4351338"/>
          </a:xfrm>
        </p:spPr>
        <p:txBody>
          <a:bodyPr>
            <a:normAutofit/>
          </a:bodyPr>
          <a:lstStyle/>
          <a:p>
            <a:r>
              <a:rPr lang="en-US" dirty="0">
                <a:solidFill>
                  <a:schemeClr val="tx1"/>
                </a:solidFill>
              </a:rPr>
              <a:t>Distribute documents or PowerPoint presentation in advance</a:t>
            </a:r>
          </a:p>
          <a:p>
            <a:r>
              <a:rPr lang="en-US" dirty="0">
                <a:solidFill>
                  <a:schemeClr val="tx1"/>
                </a:solidFill>
              </a:rPr>
              <a:t>Tips on ensuring an accessible PPT: </a:t>
            </a:r>
            <a:r>
              <a:rPr lang="en-US" dirty="0">
                <a:hlinkClick r:id="rId2"/>
              </a:rPr>
              <a:t>https://support.office.com/en-us/article/make-your-powerpoint-presentations-accessible-to-people-with-disabilities-6f7772b2-2f33-4bd2-8ca7-dae3b2b3ef25</a:t>
            </a:r>
            <a:endParaRPr lang="en-US" dirty="0"/>
          </a:p>
          <a:p>
            <a:r>
              <a:rPr lang="en-US" dirty="0">
                <a:solidFill>
                  <a:schemeClr val="tx1"/>
                </a:solidFill>
              </a:rPr>
              <a:t>Word documents: have a text-only version for people who request one</a:t>
            </a:r>
          </a:p>
        </p:txBody>
      </p:sp>
    </p:spTree>
    <p:extLst>
      <p:ext uri="{BB962C8B-B14F-4D97-AF65-F5344CB8AC3E}">
        <p14:creationId xmlns:p14="http://schemas.microsoft.com/office/powerpoint/2010/main" val="1720523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Autofit/>
          </a:bodyPr>
          <a:lstStyle/>
          <a:p>
            <a:r>
              <a:rPr lang="en-US" sz="3600" b="1" dirty="0"/>
              <a:t>During The Event: </a:t>
            </a:r>
            <a:br>
              <a:rPr lang="en-US" sz="3600" b="1" dirty="0"/>
            </a:br>
            <a:r>
              <a:rPr lang="en-US" sz="3600" b="1" dirty="0"/>
              <a:t>Ensuring Everyone Can Participate Including Those Who are Blind, Have Cognitive Disabilities and/or are Nonverbal</a:t>
            </a:r>
          </a:p>
        </p:txBody>
      </p:sp>
    </p:spTree>
    <p:extLst>
      <p:ext uri="{BB962C8B-B14F-4D97-AF65-F5344CB8AC3E}">
        <p14:creationId xmlns:p14="http://schemas.microsoft.com/office/powerpoint/2010/main" val="3936943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Access for All – Even if Virtual</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1" y="1843554"/>
            <a:ext cx="7276053" cy="4351338"/>
          </a:xfrm>
        </p:spPr>
        <p:txBody>
          <a:bodyPr>
            <a:normAutofit/>
          </a:bodyPr>
          <a:lstStyle/>
          <a:p>
            <a:r>
              <a:rPr lang="en-US" dirty="0">
                <a:solidFill>
                  <a:schemeClr val="tx1"/>
                </a:solidFill>
              </a:rPr>
              <a:t>Have accommodation for individuals who do not have access to video conferencing</a:t>
            </a:r>
          </a:p>
          <a:p>
            <a:r>
              <a:rPr lang="en-US" dirty="0">
                <a:solidFill>
                  <a:schemeClr val="tx1"/>
                </a:solidFill>
              </a:rPr>
              <a:t>Offer option for attendees to dial in by phone</a:t>
            </a:r>
          </a:p>
          <a:p>
            <a:endParaRPr lang="en-US" dirty="0">
              <a:solidFill>
                <a:schemeClr val="tx1"/>
              </a:solidFill>
            </a:endParaRPr>
          </a:p>
        </p:txBody>
      </p:sp>
      <p:pic>
        <p:nvPicPr>
          <p:cNvPr id="4" name="Picture 3" descr="A phone number pad">
            <a:extLst>
              <a:ext uri="{FF2B5EF4-FFF2-40B4-BE49-F238E27FC236}">
                <a16:creationId xmlns:a16="http://schemas.microsoft.com/office/drawing/2014/main" id="{A297D1D6-9B41-4347-81B4-0BFA36D38D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38159" y="1825625"/>
            <a:ext cx="3527592" cy="4126940"/>
          </a:xfrm>
          <a:prstGeom prst="rect">
            <a:avLst/>
          </a:prstGeom>
        </p:spPr>
      </p:pic>
    </p:spTree>
    <p:extLst>
      <p:ext uri="{BB962C8B-B14F-4D97-AF65-F5344CB8AC3E}">
        <p14:creationId xmlns:p14="http://schemas.microsoft.com/office/powerpoint/2010/main" val="3449467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hidden="1">
            <a:extLst>
              <a:ext uri="{FF2B5EF4-FFF2-40B4-BE49-F238E27FC236}">
                <a16:creationId xmlns:a16="http://schemas.microsoft.com/office/drawing/2014/main" id="{0EB29645-2C86-B24C-9F27-597A68C189BC}"/>
              </a:ext>
            </a:extLst>
          </p:cNvPr>
          <p:cNvSpPr>
            <a:spLocks noGrp="1"/>
          </p:cNvSpPr>
          <p:nvPr>
            <p:ph type="title" idx="4294967295"/>
          </p:nvPr>
        </p:nvSpPr>
        <p:spPr/>
        <p:txBody>
          <a:bodyPr>
            <a:normAutofit/>
          </a:bodyPr>
          <a:lstStyle/>
          <a:p>
            <a:r>
              <a:rPr lang="en-US" dirty="0"/>
              <a:t>Question 1</a:t>
            </a:r>
          </a:p>
        </p:txBody>
      </p:sp>
      <p:sp>
        <p:nvSpPr>
          <p:cNvPr id="2" name="Rectangle 1">
            <a:extLst>
              <a:ext uri="{FF2B5EF4-FFF2-40B4-BE49-F238E27FC236}">
                <a16:creationId xmlns:a16="http://schemas.microsoft.com/office/drawing/2014/main" id="{ED05D65E-4874-406B-8028-4EF5B62878DC}"/>
              </a:ext>
              <a:ext uri="{C183D7F6-B498-43B3-948B-1728B52AA6E4}">
                <adec:decorative xmlns:adec="http://schemas.microsoft.com/office/drawing/2017/decorative" val="1"/>
              </a:ext>
            </a:extLst>
          </p:cNvPr>
          <p:cNvSpPr/>
          <p:nvPr/>
        </p:nvSpPr>
        <p:spPr>
          <a:xfrm>
            <a:off x="5543550" y="0"/>
            <a:ext cx="6648450" cy="6858000"/>
          </a:xfrm>
          <a:prstGeom prst="rect">
            <a:avLst/>
          </a:prstGeom>
          <a:solidFill>
            <a:srgbClr val="000000"/>
          </a:solidFill>
          <a:ln w="38100">
            <a:solidFill>
              <a:srgbClr val="EF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RespectAbility logo">
            <a:extLst>
              <a:ext uri="{FF2B5EF4-FFF2-40B4-BE49-F238E27FC236}">
                <a16:creationId xmlns:a16="http://schemas.microsoft.com/office/drawing/2014/main" id="{7212B408-91CA-5347-8D9C-431730C91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54" y="2350665"/>
            <a:ext cx="5044571" cy="2156670"/>
          </a:xfrm>
          <a:prstGeom prst="rect">
            <a:avLst/>
          </a:prstGeom>
        </p:spPr>
      </p:pic>
      <p:sp>
        <p:nvSpPr>
          <p:cNvPr id="4" name="Rectangle 3">
            <a:extLst>
              <a:ext uri="{FF2B5EF4-FFF2-40B4-BE49-F238E27FC236}">
                <a16:creationId xmlns:a16="http://schemas.microsoft.com/office/drawing/2014/main" id="{FFEFE412-3108-4DB4-B5EE-75F39110519D}"/>
              </a:ext>
            </a:extLst>
          </p:cNvPr>
          <p:cNvSpPr/>
          <p:nvPr/>
        </p:nvSpPr>
        <p:spPr>
          <a:xfrm>
            <a:off x="6096000" y="1275948"/>
            <a:ext cx="5513613" cy="767967"/>
          </a:xfrm>
          <a:prstGeom prst="rect">
            <a:avLst/>
          </a:prstGeom>
          <a:noFill/>
        </p:spPr>
        <p:txBody>
          <a:bodyPr wrap="square">
            <a:spAutoFit/>
          </a:bodyPr>
          <a:lstStyle/>
          <a:p>
            <a:pPr marR="0" lvl="0" algn="ctr">
              <a:lnSpc>
                <a:spcPct val="107000"/>
              </a:lnSpc>
              <a:spcBef>
                <a:spcPts val="0"/>
              </a:spcBef>
              <a:spcAft>
                <a:spcPts val="800"/>
              </a:spcAft>
            </a:pPr>
            <a:r>
              <a:rPr lang="en-US" sz="4400" b="1" dirty="0">
                <a:solidFill>
                  <a:srgbClr val="EFAF30"/>
                </a:solidFill>
                <a:latin typeface="Times New Roman" panose="02020603050405020304" pitchFamily="18" charset="0"/>
                <a:ea typeface="Calibri" panose="020F0502020204030204" pitchFamily="34" charset="0"/>
                <a:cs typeface="Times New Roman" panose="02020603050405020304" pitchFamily="18" charset="0"/>
              </a:rPr>
              <a:t>Question to Consider:</a:t>
            </a:r>
          </a:p>
        </p:txBody>
      </p:sp>
      <p:sp>
        <p:nvSpPr>
          <p:cNvPr id="3" name="Rectangle 2">
            <a:extLst>
              <a:ext uri="{FF2B5EF4-FFF2-40B4-BE49-F238E27FC236}">
                <a16:creationId xmlns:a16="http://schemas.microsoft.com/office/drawing/2014/main" id="{E2865E5B-04AE-4567-AE8A-CC30C0EE67BF}"/>
              </a:ext>
            </a:extLst>
          </p:cNvPr>
          <p:cNvSpPr/>
          <p:nvPr/>
        </p:nvSpPr>
        <p:spPr>
          <a:xfrm>
            <a:off x="6001000" y="2332030"/>
            <a:ext cx="5805487" cy="3609065"/>
          </a:xfrm>
          <a:prstGeom prst="rect">
            <a:avLst/>
          </a:prstGeom>
          <a:noFill/>
        </p:spPr>
        <p:txBody>
          <a:bodyPr wrap="square" anchor="ctr">
            <a:spAutoFit/>
          </a:bodyPr>
          <a:lstStyle/>
          <a:p>
            <a:pPr marR="0" lvl="0" algn="ctr">
              <a:lnSpc>
                <a:spcPct val="107000"/>
              </a:lnSpc>
              <a:spcBef>
                <a:spcPts val="0"/>
              </a:spcBef>
              <a:spcAft>
                <a:spcPts val="800"/>
              </a:spcAft>
            </a:pPr>
            <a:r>
              <a:rPr 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What are some of the most common accessibility challenges when planning in-person events and what are some of the solutions you’ve found to be most effective?</a:t>
            </a:r>
          </a:p>
        </p:txBody>
      </p:sp>
    </p:spTree>
    <p:extLst>
      <p:ext uri="{BB962C8B-B14F-4D97-AF65-F5344CB8AC3E}">
        <p14:creationId xmlns:p14="http://schemas.microsoft.com/office/powerpoint/2010/main" val="4120466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Layout: Arrival and Food</a:t>
            </a:r>
          </a:p>
        </p:txBody>
      </p:sp>
      <p:pic>
        <p:nvPicPr>
          <p:cNvPr id="6" name="Picture 3" descr="A handful of people with various disabilities are aproaching a low registration table near an elevator" title="Arrival">
            <a:extLst>
              <a:ext uri="{FF2B5EF4-FFF2-40B4-BE49-F238E27FC236}">
                <a16:creationId xmlns:a16="http://schemas.microsoft.com/office/drawing/2014/main" id="{FDEA5300-F010-3C41-9CCD-D1D3C5EFBC2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1485" y="1698622"/>
            <a:ext cx="5438695" cy="362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People using wheelchairs are independently accessing a buffet of food options that are low and close to the front" title="Eating">
            <a:extLst>
              <a:ext uri="{FF2B5EF4-FFF2-40B4-BE49-F238E27FC236}">
                <a16:creationId xmlns:a16="http://schemas.microsoft.com/office/drawing/2014/main" id="{97C78C91-BE4B-434E-9C7A-4A6C6FC3B32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90948" y="1699348"/>
            <a:ext cx="5438695" cy="362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052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Event Experience: Speakers and Seating</a:t>
            </a:r>
          </a:p>
        </p:txBody>
      </p:sp>
      <p:pic>
        <p:nvPicPr>
          <p:cNvPr id="9" name="Picture 8" descr="Speaker using a wheelchair is seated behind a low table with a microphone to present" title="Speaker">
            <a:extLst>
              <a:ext uri="{FF2B5EF4-FFF2-40B4-BE49-F238E27FC236}">
                <a16:creationId xmlns:a16="http://schemas.microsoft.com/office/drawing/2014/main" id="{DB7AD8B5-D27E-344D-9449-C72F4B1F6FC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8437" y="1699348"/>
            <a:ext cx="4970491"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People with various disabilitiess are seated in an accessible way in the audience" title="Seating">
            <a:extLst>
              <a:ext uri="{FF2B5EF4-FFF2-40B4-BE49-F238E27FC236}">
                <a16:creationId xmlns:a16="http://schemas.microsoft.com/office/drawing/2014/main" id="{C0EE9F76-62ED-C943-A3A8-1412A91E521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77661" y="1700073"/>
            <a:ext cx="4965902" cy="331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492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Event Experience: A/V Considerations</a:t>
            </a:r>
          </a:p>
        </p:txBody>
      </p:sp>
      <p:pic>
        <p:nvPicPr>
          <p:cNvPr id="8" name="Picture 2" descr="In a more formal event setting, a speaker is standing with a microphone and captions are shown on a tv with an ASL interpreter between the two." title="Single speaker">
            <a:extLst>
              <a:ext uri="{FF2B5EF4-FFF2-40B4-BE49-F238E27FC236}">
                <a16:creationId xmlns:a16="http://schemas.microsoft.com/office/drawing/2014/main" id="{7B5F7CAD-9489-4545-A797-EEB5C888560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8437" y="1700073"/>
            <a:ext cx="4970416" cy="331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2" descr="ADA 25 advancing leadership event with a panel discussion and an ASL interpreter in front of the panelists">
            <a:extLst>
              <a:ext uri="{FF2B5EF4-FFF2-40B4-BE49-F238E27FC236}">
                <a16:creationId xmlns:a16="http://schemas.microsoft.com/office/drawing/2014/main" id="{4BFF2D21-12A0-A44D-AC45-C7CE0F1E590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73149" y="1698309"/>
            <a:ext cx="4970414" cy="3314150"/>
          </a:xfrm>
          <a:prstGeom prst="rect">
            <a:avLst/>
          </a:prstGeom>
        </p:spPr>
      </p:pic>
    </p:spTree>
    <p:extLst>
      <p:ext uri="{BB962C8B-B14F-4D97-AF65-F5344CB8AC3E}">
        <p14:creationId xmlns:p14="http://schemas.microsoft.com/office/powerpoint/2010/main" val="663067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Live Audio Description</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42287" cy="4351338"/>
          </a:xfrm>
        </p:spPr>
        <p:txBody>
          <a:bodyPr>
            <a:normAutofit/>
          </a:bodyPr>
          <a:lstStyle/>
          <a:p>
            <a:r>
              <a:rPr lang="en-US" dirty="0">
                <a:solidFill>
                  <a:schemeClr val="tx1"/>
                </a:solidFill>
              </a:rPr>
              <a:t>Speaker should describe what is on screen (like PowerPoints or other visual aids)</a:t>
            </a:r>
          </a:p>
          <a:p>
            <a:r>
              <a:rPr lang="en-US" dirty="0">
                <a:solidFill>
                  <a:schemeClr val="tx1"/>
                </a:solidFill>
              </a:rPr>
              <a:t>NOTE: Even if you made the PPT accessible, people will not be able to use screen readers for the PPT being shown on screen (whether virtual or in-person) – only if they are sent their own copy to use. </a:t>
            </a:r>
          </a:p>
          <a:p>
            <a:r>
              <a:rPr lang="en-US" dirty="0">
                <a:solidFill>
                  <a:schemeClr val="tx1"/>
                </a:solidFill>
              </a:rPr>
              <a:t>If video clips do not include audio description, the speaker should explain the visuals prior to showing the video</a:t>
            </a:r>
          </a:p>
          <a:p>
            <a:r>
              <a:rPr lang="en-US" dirty="0">
                <a:solidFill>
                  <a:schemeClr val="tx1"/>
                </a:solidFill>
              </a:rPr>
              <a:t>Resource on audio description: </a:t>
            </a:r>
            <a:r>
              <a:rPr lang="en-US" dirty="0">
                <a:hlinkClick r:id="rId2"/>
              </a:rPr>
              <a:t>http://www.superfestfilm.com/</a:t>
            </a:r>
            <a:r>
              <a:rPr lang="en-US" dirty="0" err="1">
                <a:hlinkClick r:id="rId2"/>
              </a:rPr>
              <a:t>audiodescription</a:t>
            </a:r>
            <a:endParaRPr lang="en-US" dirty="0">
              <a:solidFill>
                <a:schemeClr val="tx1"/>
              </a:solidFill>
            </a:endParaRPr>
          </a:p>
        </p:txBody>
      </p:sp>
    </p:spTree>
    <p:extLst>
      <p:ext uri="{BB962C8B-B14F-4D97-AF65-F5344CB8AC3E}">
        <p14:creationId xmlns:p14="http://schemas.microsoft.com/office/powerpoint/2010/main" val="3016791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Partners/Co-Promoters</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a:xfrm>
            <a:off x="523240" y="1702055"/>
            <a:ext cx="10830559" cy="4351338"/>
          </a:xfrm>
        </p:spPr>
        <p:txBody>
          <a:bodyPr>
            <a:noAutofit/>
          </a:bodyPr>
          <a:lstStyle/>
          <a:p>
            <a:pPr marL="0" indent="0">
              <a:buNone/>
            </a:pPr>
            <a:r>
              <a:rPr lang="en-US" dirty="0">
                <a:hlinkClick r:id="rId2"/>
              </a:rPr>
              <a:t>Builders of Jewish Education: JKidLA</a:t>
            </a:r>
            <a:r>
              <a:rPr lang="en-US" dirty="0"/>
              <a:t>, </a:t>
            </a:r>
            <a:r>
              <a:rPr lang="en-US" dirty="0">
                <a:hlinkClick r:id="rId3"/>
              </a:rPr>
              <a:t>Congregation Kol Ami</a:t>
            </a:r>
            <a:r>
              <a:rPr lang="en-US" dirty="0"/>
              <a:t>, </a:t>
            </a:r>
            <a:r>
              <a:rPr lang="en-US" dirty="0">
                <a:hlinkClick r:id="rId4"/>
              </a:rPr>
              <a:t>Edlavitch DCJCC</a:t>
            </a:r>
            <a:r>
              <a:rPr lang="en-US" dirty="0"/>
              <a:t>, </a:t>
            </a:r>
            <a:r>
              <a:rPr lang="en-US" dirty="0">
                <a:hlinkClick r:id="rId5"/>
              </a:rPr>
              <a:t>Gateways: Access to Jewish Education</a:t>
            </a:r>
            <a:r>
              <a:rPr lang="en-US" dirty="0"/>
              <a:t>, </a:t>
            </a:r>
            <a:r>
              <a:rPr lang="en-US" dirty="0">
                <a:hlinkClick r:id="rId6"/>
              </a:rPr>
              <a:t>Hillel International</a:t>
            </a:r>
            <a:r>
              <a:rPr lang="en-US" dirty="0"/>
              <a:t>, </a:t>
            </a:r>
            <a:r>
              <a:rPr lang="en-US" dirty="0">
                <a:hlinkClick r:id="rId7"/>
              </a:rPr>
              <a:t>Institute on Theology and Disability</a:t>
            </a:r>
            <a:r>
              <a:rPr lang="en-US" dirty="0"/>
              <a:t>, </a:t>
            </a:r>
            <a:r>
              <a:rPr lang="en-US" dirty="0">
                <a:hlinkClick r:id="rId8"/>
              </a:rPr>
              <a:t>Jewish Family and Children’s Service of Greater Philadelphia</a:t>
            </a:r>
            <a:r>
              <a:rPr lang="en-US" dirty="0"/>
              <a:t>, </a:t>
            </a:r>
            <a:r>
              <a:rPr lang="en-US" dirty="0">
                <a:hlinkClick r:id="rId9"/>
              </a:rPr>
              <a:t>Jewish Family Service Houston</a:t>
            </a:r>
            <a:r>
              <a:rPr lang="en-US" dirty="0"/>
              <a:t>, </a:t>
            </a:r>
            <a:r>
              <a:rPr lang="en-US" dirty="0">
                <a:hlinkClick r:id="rId10" tooltip="https://www.greatermetrowestable.org"/>
              </a:rPr>
              <a:t>Jewish Federation of Greater MetroWest NJ – Greater MetroWest ABLE</a:t>
            </a:r>
            <a:r>
              <a:rPr lang="en-US" dirty="0"/>
              <a:t>, </a:t>
            </a:r>
            <a:r>
              <a:rPr lang="en-US" dirty="0">
                <a:hlinkClick r:id="rId11"/>
              </a:rPr>
              <a:t>Jewish Residential Services</a:t>
            </a:r>
            <a:r>
              <a:rPr lang="en-US" dirty="0"/>
              <a:t>, </a:t>
            </a:r>
            <a:r>
              <a:rPr lang="en-US" dirty="0">
                <a:hlinkClick r:id="rId12"/>
              </a:rPr>
              <a:t>JVS SoCal</a:t>
            </a:r>
            <a:r>
              <a:rPr lang="en-US" dirty="0"/>
              <a:t>, </a:t>
            </a:r>
            <a:r>
              <a:rPr lang="en-US" dirty="0">
                <a:hlinkClick r:id="rId13"/>
              </a:rPr>
              <a:t>JPRO Network</a:t>
            </a:r>
            <a:r>
              <a:rPr lang="en-US" dirty="0"/>
              <a:t>, </a:t>
            </a:r>
            <a:r>
              <a:rPr lang="en-US" dirty="0">
                <a:hlinkClick r:id="rId14"/>
              </a:rPr>
              <a:t>Keshet: For LGBTQ equality in Jewish life</a:t>
            </a:r>
            <a:r>
              <a:rPr lang="en-US" dirty="0"/>
              <a:t>, </a:t>
            </a:r>
            <a:r>
              <a:rPr lang="en-US" dirty="0">
                <a:hlinkClick r:id="rId15"/>
              </a:rPr>
              <a:t>Keshet</a:t>
            </a:r>
            <a:r>
              <a:rPr lang="en-US" dirty="0"/>
              <a:t>, </a:t>
            </a:r>
            <a:r>
              <a:rPr lang="en-US" dirty="0">
                <a:hlinkClick r:id="rId16"/>
              </a:rPr>
              <a:t>Matan</a:t>
            </a:r>
            <a:r>
              <a:rPr lang="en-US" dirty="0"/>
              <a:t>, </a:t>
            </a:r>
            <a:r>
              <a:rPr lang="en-US" dirty="0">
                <a:hlinkClick r:id="rId17"/>
              </a:rPr>
              <a:t>The Miracle Project</a:t>
            </a:r>
            <a:r>
              <a:rPr lang="en-US" dirty="0"/>
              <a:t>, </a:t>
            </a:r>
            <a:r>
              <a:rPr lang="en-US" dirty="0">
                <a:hlinkClick r:id="rId18"/>
              </a:rPr>
              <a:t>National Ramah Commission</a:t>
            </a:r>
            <a:r>
              <a:rPr lang="en-US" dirty="0"/>
              <a:t>, </a:t>
            </a:r>
            <a:r>
              <a:rPr lang="en-US" dirty="0">
                <a:hlinkClick r:id="rId19"/>
              </a:rPr>
              <a:t>Network of Jewish Human Service Agencies (NJHSA)</a:t>
            </a:r>
            <a:r>
              <a:rPr lang="en-US" dirty="0"/>
              <a:t>, </a:t>
            </a:r>
            <a:r>
              <a:rPr lang="en-US" dirty="0">
                <a:hlinkClick r:id="rId20"/>
              </a:rPr>
              <a:t>Pasadena Jewish Temple &amp; Center</a:t>
            </a:r>
            <a:r>
              <a:rPr lang="en-US" dirty="0"/>
              <a:t>, </a:t>
            </a:r>
            <a:r>
              <a:rPr lang="en-US" dirty="0">
                <a:hlinkClick r:id="rId21"/>
              </a:rPr>
              <a:t>SoCal Jewish News</a:t>
            </a:r>
            <a:r>
              <a:rPr lang="en-US" dirty="0"/>
              <a:t>, </a:t>
            </a:r>
            <a:r>
              <a:rPr lang="en-US" dirty="0">
                <a:hlinkClick r:id="rId22" tooltip="https://jewishlearningventure.org/what-we-do/whole-community-inclusion/"/>
              </a:rPr>
              <a:t>Whole Community Inclusion at Jewish Learning Venture</a:t>
            </a:r>
            <a:r>
              <a:rPr lang="en-US" dirty="0"/>
              <a:t>, </a:t>
            </a:r>
            <a:r>
              <a:rPr lang="en-US" dirty="0">
                <a:hlinkClick r:id="rId23"/>
              </a:rPr>
              <a:t>The Women’s Rabbinic Network</a:t>
            </a:r>
            <a:endParaRPr lang="en-US" dirty="0"/>
          </a:p>
        </p:txBody>
      </p:sp>
    </p:spTree>
    <p:extLst>
      <p:ext uri="{BB962C8B-B14F-4D97-AF65-F5344CB8AC3E}">
        <p14:creationId xmlns:p14="http://schemas.microsoft.com/office/powerpoint/2010/main" val="2765425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293622" cy="1139824"/>
          </a:xfrm>
        </p:spPr>
        <p:txBody>
          <a:bodyPr>
            <a:normAutofit/>
          </a:bodyPr>
          <a:lstStyle/>
          <a:p>
            <a:r>
              <a:rPr lang="en-US" sz="3600" b="1" dirty="0"/>
              <a:t>Benefits of Live Captioning</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42287" cy="4351338"/>
          </a:xfrm>
        </p:spPr>
        <p:txBody>
          <a:bodyPr>
            <a:normAutofit/>
          </a:bodyPr>
          <a:lstStyle/>
          <a:p>
            <a:r>
              <a:rPr lang="en-US" dirty="0">
                <a:solidFill>
                  <a:schemeClr val="tx1"/>
                </a:solidFill>
              </a:rPr>
              <a:t>People who are Deaf/Hard of Hearing</a:t>
            </a:r>
          </a:p>
          <a:p>
            <a:r>
              <a:rPr lang="en-US" dirty="0">
                <a:solidFill>
                  <a:schemeClr val="tx1"/>
                </a:solidFill>
              </a:rPr>
              <a:t>People who have Learning Disabilities</a:t>
            </a:r>
          </a:p>
          <a:p>
            <a:r>
              <a:rPr lang="en-US" dirty="0">
                <a:solidFill>
                  <a:schemeClr val="tx1"/>
                </a:solidFill>
              </a:rPr>
              <a:t>People whose first language is not English</a:t>
            </a:r>
          </a:p>
          <a:p>
            <a:r>
              <a:rPr lang="en-US" dirty="0">
                <a:solidFill>
                  <a:schemeClr val="tx1"/>
                </a:solidFill>
              </a:rPr>
              <a:t>Everyone – greatly eases the cognitive load of a video meeting or event</a:t>
            </a:r>
          </a:p>
        </p:txBody>
      </p:sp>
    </p:spTree>
    <p:extLst>
      <p:ext uri="{BB962C8B-B14F-4D97-AF65-F5344CB8AC3E}">
        <p14:creationId xmlns:p14="http://schemas.microsoft.com/office/powerpoint/2010/main" val="761076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293622" cy="1139824"/>
          </a:xfrm>
        </p:spPr>
        <p:txBody>
          <a:bodyPr>
            <a:noAutofit/>
          </a:bodyPr>
          <a:lstStyle/>
          <a:p>
            <a:r>
              <a:rPr lang="en-US" sz="3600" b="1" dirty="0"/>
              <a:t>Communication Access Realtime Translation (CART)</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42287" cy="4351338"/>
          </a:xfrm>
        </p:spPr>
        <p:txBody>
          <a:bodyPr>
            <a:normAutofit/>
          </a:bodyPr>
          <a:lstStyle/>
          <a:p>
            <a:r>
              <a:rPr lang="en-US" dirty="0">
                <a:solidFill>
                  <a:schemeClr val="tx1"/>
                </a:solidFill>
              </a:rPr>
              <a:t>Live transcriber – third-party captioning service</a:t>
            </a:r>
          </a:p>
          <a:p>
            <a:r>
              <a:rPr lang="en-US" dirty="0">
                <a:solidFill>
                  <a:schemeClr val="tx1"/>
                </a:solidFill>
              </a:rPr>
              <a:t>Provide names, proper nouns and technical vocabulary for more accurate captioning</a:t>
            </a:r>
          </a:p>
          <a:p>
            <a:r>
              <a:rPr lang="en-US" dirty="0">
                <a:solidFill>
                  <a:schemeClr val="tx1"/>
                </a:solidFill>
              </a:rPr>
              <a:t>Can be for platforms like Zoom or in-person on a separate screen or individual tablet</a:t>
            </a:r>
          </a:p>
          <a:p>
            <a:endParaRPr lang="en-US" dirty="0">
              <a:solidFill>
                <a:schemeClr val="tx1"/>
              </a:solidFill>
            </a:endParaRPr>
          </a:p>
          <a:p>
            <a:r>
              <a:rPr lang="en-US" dirty="0">
                <a:solidFill>
                  <a:schemeClr val="tx1"/>
                </a:solidFill>
              </a:rPr>
              <a:t>Note: Automatic Speech Recognition (ASR), while improving, will have more errors</a:t>
            </a:r>
          </a:p>
          <a:p>
            <a:pPr marL="0" indent="0">
              <a:buNone/>
            </a:pPr>
            <a:endParaRPr lang="en-US" dirty="0">
              <a:solidFill>
                <a:schemeClr val="tx1"/>
              </a:solidFill>
            </a:endParaRPr>
          </a:p>
        </p:txBody>
      </p:sp>
    </p:spTree>
    <p:extLst>
      <p:ext uri="{BB962C8B-B14F-4D97-AF65-F5344CB8AC3E}">
        <p14:creationId xmlns:p14="http://schemas.microsoft.com/office/powerpoint/2010/main" val="1850241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293622" cy="1139824"/>
          </a:xfrm>
        </p:spPr>
        <p:txBody>
          <a:bodyPr>
            <a:normAutofit/>
          </a:bodyPr>
          <a:lstStyle/>
          <a:p>
            <a:r>
              <a:rPr lang="en-US" sz="3600" b="1" dirty="0"/>
              <a:t>Third-Party Captioning in Separate Browser Window</a:t>
            </a:r>
          </a:p>
        </p:txBody>
      </p:sp>
      <p:pic>
        <p:nvPicPr>
          <p:cNvPr id="7" name="Picture 6" descr="1CapApp logo&#10;One platform. One link. Your solution">
            <a:extLst>
              <a:ext uri="{FF2B5EF4-FFF2-40B4-BE49-F238E27FC236}">
                <a16:creationId xmlns:a16="http://schemas.microsoft.com/office/drawing/2014/main" id="{1A2AABD2-7545-2E44-B371-E10CF47056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908" y="2547761"/>
            <a:ext cx="5248268" cy="1762478"/>
          </a:xfrm>
          <a:prstGeom prst="rect">
            <a:avLst/>
          </a:prstGeom>
        </p:spPr>
      </p:pic>
      <p:pic>
        <p:nvPicPr>
          <p:cNvPr id="9" name="Picture 8" descr="Streamtext logo&#10;reliable. realtime.">
            <a:extLst>
              <a:ext uri="{FF2B5EF4-FFF2-40B4-BE49-F238E27FC236}">
                <a16:creationId xmlns:a16="http://schemas.microsoft.com/office/drawing/2014/main" id="{6994C14C-80A8-F248-AEBE-1A3374E543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58162" y="2243666"/>
            <a:ext cx="4572930" cy="2370667"/>
          </a:xfrm>
          <a:prstGeom prst="rect">
            <a:avLst/>
          </a:prstGeom>
        </p:spPr>
      </p:pic>
    </p:spTree>
    <p:extLst>
      <p:ext uri="{BB962C8B-B14F-4D97-AF65-F5344CB8AC3E}">
        <p14:creationId xmlns:p14="http://schemas.microsoft.com/office/powerpoint/2010/main" val="485759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293622" cy="1139824"/>
          </a:xfrm>
        </p:spPr>
        <p:txBody>
          <a:bodyPr>
            <a:normAutofit/>
          </a:bodyPr>
          <a:lstStyle/>
          <a:p>
            <a:r>
              <a:rPr lang="en-US" sz="3600" b="1" dirty="0"/>
              <a:t>Benefits of ASL Interpreters</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42287" cy="4351338"/>
          </a:xfrm>
        </p:spPr>
        <p:txBody>
          <a:bodyPr>
            <a:normAutofit/>
          </a:bodyPr>
          <a:lstStyle/>
          <a:p>
            <a:r>
              <a:rPr lang="en-US" dirty="0">
                <a:solidFill>
                  <a:schemeClr val="tx1"/>
                </a:solidFill>
              </a:rPr>
              <a:t>If Deaf/Hard of Hearing individuals want to fully participate, ensure ASL interpreters for active participation</a:t>
            </a:r>
          </a:p>
          <a:p>
            <a:r>
              <a:rPr lang="en-US" dirty="0">
                <a:solidFill>
                  <a:schemeClr val="tx1"/>
                </a:solidFill>
              </a:rPr>
              <a:t>For events that involve complex subject matter, technical terms, or industry-specific terminology, viewers will find that automatic captioning, and in some cases, even live-captioning solutions, struggle to maintain a reasonable minimum level of quality and legibility for the user.</a:t>
            </a:r>
          </a:p>
          <a:p>
            <a:r>
              <a:rPr lang="en-US" dirty="0">
                <a:solidFill>
                  <a:schemeClr val="tx1"/>
                </a:solidFill>
              </a:rPr>
              <a:t>Share names of speakers and materials ahead of time so interpreters can become familiar with the materials</a:t>
            </a:r>
          </a:p>
        </p:txBody>
      </p:sp>
    </p:spTree>
    <p:extLst>
      <p:ext uri="{BB962C8B-B14F-4D97-AF65-F5344CB8AC3E}">
        <p14:creationId xmlns:p14="http://schemas.microsoft.com/office/powerpoint/2010/main" val="2672690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293622" cy="1139824"/>
          </a:xfrm>
        </p:spPr>
        <p:txBody>
          <a:bodyPr>
            <a:noAutofit/>
          </a:bodyPr>
          <a:lstStyle/>
          <a:p>
            <a:r>
              <a:rPr lang="en-US" sz="3600" b="1" dirty="0"/>
              <a:t>Zoom: Never Spotlight an Individual During Webinars</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42287" cy="4351338"/>
          </a:xfrm>
        </p:spPr>
        <p:txBody>
          <a:bodyPr>
            <a:normAutofit/>
          </a:bodyPr>
          <a:lstStyle/>
          <a:p>
            <a:r>
              <a:rPr lang="en-US" dirty="0">
                <a:solidFill>
                  <a:schemeClr val="tx1"/>
                </a:solidFill>
              </a:rPr>
              <a:t>Spotlighting a video leads to all attendees only seeing the video of the active speakers</a:t>
            </a:r>
          </a:p>
          <a:p>
            <a:r>
              <a:rPr lang="en-US" dirty="0">
                <a:solidFill>
                  <a:schemeClr val="tx1"/>
                </a:solidFill>
              </a:rPr>
              <a:t>This means that attendees are unable to view the ASL interpreter’s video</a:t>
            </a:r>
          </a:p>
          <a:p>
            <a:r>
              <a:rPr lang="en-US" dirty="0">
                <a:solidFill>
                  <a:schemeClr val="tx1"/>
                </a:solidFill>
              </a:rPr>
              <a:t>Instead, ensure gallery view</a:t>
            </a:r>
          </a:p>
          <a:p>
            <a:r>
              <a:rPr lang="en-US" dirty="0">
                <a:solidFill>
                  <a:schemeClr val="tx1"/>
                </a:solidFill>
              </a:rPr>
              <a:t>When screen sharing, ensure video gallery is set to side-by-side view so participants see the materials, individual speaking and ASL interpreter</a:t>
            </a:r>
          </a:p>
          <a:p>
            <a:pPr marL="0" indent="0">
              <a:buNone/>
            </a:pPr>
            <a:endParaRPr lang="en-US" dirty="0">
              <a:solidFill>
                <a:schemeClr val="tx1"/>
              </a:solidFill>
            </a:endParaRPr>
          </a:p>
        </p:txBody>
      </p:sp>
    </p:spTree>
    <p:extLst>
      <p:ext uri="{BB962C8B-B14F-4D97-AF65-F5344CB8AC3E}">
        <p14:creationId xmlns:p14="http://schemas.microsoft.com/office/powerpoint/2010/main" val="1931933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293622" cy="1139824"/>
          </a:xfrm>
        </p:spPr>
        <p:txBody>
          <a:bodyPr>
            <a:normAutofit/>
          </a:bodyPr>
          <a:lstStyle/>
          <a:p>
            <a:r>
              <a:rPr lang="en-US" sz="3600" b="1" dirty="0"/>
              <a:t>Hiring a Sign Language Interpreter</a:t>
            </a:r>
          </a:p>
        </p:txBody>
      </p:sp>
      <p:pic>
        <p:nvPicPr>
          <p:cNvPr id="4" name="Picture 3" descr="Sign language symbol">
            <a:extLst>
              <a:ext uri="{FF2B5EF4-FFF2-40B4-BE49-F238E27FC236}">
                <a16:creationId xmlns:a16="http://schemas.microsoft.com/office/drawing/2014/main" id="{74AEB40E-3403-0241-A700-CE31D5413C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8279" y="1743074"/>
            <a:ext cx="5600700" cy="4749800"/>
          </a:xfrm>
          <a:prstGeom prst="rect">
            <a:avLst/>
          </a:prstGeom>
        </p:spPr>
      </p:pic>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6096000" y="1825625"/>
            <a:ext cx="5569527" cy="4351338"/>
          </a:xfrm>
        </p:spPr>
        <p:txBody>
          <a:bodyPr>
            <a:normAutofit/>
          </a:bodyPr>
          <a:lstStyle/>
          <a:p>
            <a:r>
              <a:rPr lang="en-US" dirty="0">
                <a:solidFill>
                  <a:schemeClr val="tx1"/>
                </a:solidFill>
              </a:rPr>
              <a:t>Best practice to book at least two weeks prior to the event</a:t>
            </a:r>
          </a:p>
          <a:p>
            <a:r>
              <a:rPr lang="en-US" dirty="0">
                <a:solidFill>
                  <a:schemeClr val="tx1"/>
                </a:solidFill>
              </a:rPr>
              <a:t>Ensure interpreter is certified</a:t>
            </a:r>
          </a:p>
          <a:p>
            <a:r>
              <a:rPr lang="en-US" dirty="0">
                <a:solidFill>
                  <a:schemeClr val="tx1"/>
                </a:solidFill>
              </a:rPr>
              <a:t>Registry of Interpreters for the Deaf (RID) maintains a searchable directory of interpreters and their certification status: </a:t>
            </a:r>
            <a:r>
              <a:rPr lang="en-US" dirty="0">
                <a:hlinkClick r:id="rId3"/>
              </a:rPr>
              <a:t>https://myaccount.rid.org/Public/Search/Member.aspx</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409142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Best Practices for Virtual Meetings</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42287" cy="4351338"/>
          </a:xfrm>
        </p:spPr>
        <p:txBody>
          <a:bodyPr>
            <a:normAutofit/>
          </a:bodyPr>
          <a:lstStyle/>
          <a:p>
            <a:r>
              <a:rPr lang="en-US" dirty="0">
                <a:solidFill>
                  <a:schemeClr val="tx1"/>
                </a:solidFill>
              </a:rPr>
              <a:t>Each person should say their name every time they begin speaking</a:t>
            </a:r>
          </a:p>
          <a:p>
            <a:r>
              <a:rPr lang="en-US" dirty="0">
                <a:solidFill>
                  <a:schemeClr val="tx1"/>
                </a:solidFill>
              </a:rPr>
              <a:t>Any individual not speaking should be on mute and video off</a:t>
            </a:r>
          </a:p>
          <a:p>
            <a:r>
              <a:rPr lang="en-US" dirty="0">
                <a:solidFill>
                  <a:schemeClr val="tx1"/>
                </a:solidFill>
              </a:rPr>
              <a:t>Moderator manages turn-taking</a:t>
            </a:r>
          </a:p>
          <a:p>
            <a:r>
              <a:rPr lang="en-US" dirty="0">
                <a:solidFill>
                  <a:schemeClr val="tx1"/>
                </a:solidFill>
              </a:rPr>
              <a:t>For people who are nonverbal, give them an option too share thoughts if others are doing so verbally (chat box)</a:t>
            </a:r>
          </a:p>
          <a:p>
            <a:r>
              <a:rPr lang="en-US" dirty="0">
                <a:solidFill>
                  <a:schemeClr val="tx1"/>
                </a:solidFill>
              </a:rPr>
              <a:t>ASL interpreter video stays on all the time</a:t>
            </a:r>
          </a:p>
          <a:p>
            <a:r>
              <a:rPr lang="en-US" dirty="0">
                <a:solidFill>
                  <a:schemeClr val="tx1"/>
                </a:solidFill>
              </a:rPr>
              <a:t>Have 10-minute breaks every hour or so</a:t>
            </a:r>
          </a:p>
        </p:txBody>
      </p:sp>
    </p:spTree>
    <p:extLst>
      <p:ext uri="{BB962C8B-B14F-4D97-AF65-F5344CB8AC3E}">
        <p14:creationId xmlns:p14="http://schemas.microsoft.com/office/powerpoint/2010/main" val="1347649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Autofit/>
          </a:bodyPr>
          <a:lstStyle/>
          <a:p>
            <a:r>
              <a:rPr lang="en-US" sz="3600" b="1" dirty="0"/>
              <a:t>After The Event: </a:t>
            </a:r>
            <a:br>
              <a:rPr lang="en-US" sz="3600" b="1" dirty="0"/>
            </a:br>
            <a:r>
              <a:rPr lang="en-US" sz="3600" b="1" dirty="0"/>
              <a:t>Ensuring Accessible Videos </a:t>
            </a:r>
            <a:br>
              <a:rPr lang="en-US" sz="3600" b="1" dirty="0"/>
            </a:br>
            <a:r>
              <a:rPr lang="en-US" sz="3600" b="1" dirty="0"/>
              <a:t>for Websites and Social Media</a:t>
            </a:r>
          </a:p>
        </p:txBody>
      </p:sp>
    </p:spTree>
    <p:extLst>
      <p:ext uri="{BB962C8B-B14F-4D97-AF65-F5344CB8AC3E}">
        <p14:creationId xmlns:p14="http://schemas.microsoft.com/office/powerpoint/2010/main" val="1757560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293622" cy="1139824"/>
          </a:xfrm>
        </p:spPr>
        <p:txBody>
          <a:bodyPr>
            <a:normAutofit/>
          </a:bodyPr>
          <a:lstStyle/>
          <a:p>
            <a:r>
              <a:rPr lang="en-US" sz="3600" b="1" dirty="0"/>
              <a:t>Importance of Captions</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1" y="1825625"/>
            <a:ext cx="6017260" cy="4351338"/>
          </a:xfrm>
        </p:spPr>
        <p:txBody>
          <a:bodyPr>
            <a:normAutofit/>
          </a:bodyPr>
          <a:lstStyle/>
          <a:p>
            <a:r>
              <a:rPr lang="en-US" dirty="0">
                <a:solidFill>
                  <a:schemeClr val="tx1"/>
                </a:solidFill>
              </a:rPr>
              <a:t>41% of videos are incomprehensible without sound or captions. </a:t>
            </a:r>
          </a:p>
          <a:p>
            <a:r>
              <a:rPr lang="en-US" dirty="0">
                <a:solidFill>
                  <a:schemeClr val="tx1"/>
                </a:solidFill>
              </a:rPr>
              <a:t>80% of viewers react negatively to videos </a:t>
            </a:r>
            <a:r>
              <a:rPr lang="en-US" dirty="0" err="1">
                <a:solidFill>
                  <a:schemeClr val="tx1"/>
                </a:solidFill>
              </a:rPr>
              <a:t>autoplaying</a:t>
            </a:r>
            <a:r>
              <a:rPr lang="en-US" dirty="0">
                <a:solidFill>
                  <a:schemeClr val="tx1"/>
                </a:solidFill>
              </a:rPr>
              <a:t> with sound. </a:t>
            </a:r>
          </a:p>
          <a:p>
            <a:r>
              <a:rPr lang="en-US" dirty="0">
                <a:solidFill>
                  <a:schemeClr val="tx1"/>
                </a:solidFill>
              </a:rPr>
              <a:t>Many social media outlets </a:t>
            </a:r>
            <a:r>
              <a:rPr lang="en-US" dirty="0" err="1">
                <a:solidFill>
                  <a:schemeClr val="tx1"/>
                </a:solidFill>
              </a:rPr>
              <a:t>autoplay</a:t>
            </a:r>
            <a:r>
              <a:rPr lang="en-US" dirty="0">
                <a:solidFill>
                  <a:schemeClr val="tx1"/>
                </a:solidFill>
              </a:rPr>
              <a:t> videos on silent. </a:t>
            </a:r>
          </a:p>
          <a:p>
            <a:r>
              <a:rPr lang="en-US" dirty="0">
                <a:solidFill>
                  <a:schemeClr val="tx1"/>
                </a:solidFill>
              </a:rPr>
              <a:t>Important to think about this for assets on social media!</a:t>
            </a:r>
          </a:p>
        </p:txBody>
      </p:sp>
      <p:pic>
        <p:nvPicPr>
          <p:cNvPr id="4" name="Picture 3" descr="Closed Captioning symbol">
            <a:extLst>
              <a:ext uri="{FF2B5EF4-FFF2-40B4-BE49-F238E27FC236}">
                <a16:creationId xmlns:a16="http://schemas.microsoft.com/office/drawing/2014/main" id="{DDC020BC-8583-6D4E-AC22-E633FEA189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68763" y="1825625"/>
            <a:ext cx="3848099" cy="2892488"/>
          </a:xfrm>
          <a:prstGeom prst="rect">
            <a:avLst/>
          </a:prstGeom>
        </p:spPr>
      </p:pic>
    </p:spTree>
    <p:extLst>
      <p:ext uri="{BB962C8B-B14F-4D97-AF65-F5344CB8AC3E}">
        <p14:creationId xmlns:p14="http://schemas.microsoft.com/office/powerpoint/2010/main" val="3111535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293622" cy="1139824"/>
          </a:xfrm>
        </p:spPr>
        <p:txBody>
          <a:bodyPr>
            <a:normAutofit/>
          </a:bodyPr>
          <a:lstStyle/>
          <a:p>
            <a:r>
              <a:rPr lang="en-US" sz="3600" b="1" dirty="0"/>
              <a:t>Subtitles vs. Captions</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42287" cy="4351338"/>
          </a:xfrm>
        </p:spPr>
        <p:txBody>
          <a:bodyPr>
            <a:normAutofit/>
          </a:bodyPr>
          <a:lstStyle/>
          <a:p>
            <a:r>
              <a:rPr lang="en-US" dirty="0">
                <a:solidFill>
                  <a:schemeClr val="tx1"/>
                </a:solidFill>
              </a:rPr>
              <a:t>Subtitles only reflect what is being spoken.</a:t>
            </a:r>
          </a:p>
          <a:p>
            <a:r>
              <a:rPr lang="en-US" dirty="0">
                <a:solidFill>
                  <a:schemeClr val="tx1"/>
                </a:solidFill>
              </a:rPr>
              <a:t>Captions go a step further by also including non-spoken information including [laughter], [applause] and [music], as well as environmental sounds.</a:t>
            </a:r>
          </a:p>
          <a:p>
            <a:r>
              <a:rPr lang="en-US" dirty="0">
                <a:solidFill>
                  <a:schemeClr val="tx1"/>
                </a:solidFill>
              </a:rPr>
              <a:t>Open captions: always visible</a:t>
            </a:r>
          </a:p>
          <a:p>
            <a:pPr lvl="1"/>
            <a:r>
              <a:rPr lang="en-US" dirty="0">
                <a:solidFill>
                  <a:schemeClr val="tx1"/>
                </a:solidFill>
              </a:rPr>
              <a:t>85% Facebook videos are watched without sound</a:t>
            </a:r>
          </a:p>
          <a:p>
            <a:pPr lvl="1"/>
            <a:r>
              <a:rPr lang="en-US" dirty="0">
                <a:solidFill>
                  <a:schemeClr val="tx1"/>
                </a:solidFill>
              </a:rPr>
              <a:t>92% mobile users watch video with the sound off</a:t>
            </a:r>
          </a:p>
          <a:p>
            <a:r>
              <a:rPr lang="en-US" dirty="0">
                <a:solidFill>
                  <a:schemeClr val="tx1"/>
                </a:solidFill>
              </a:rPr>
              <a:t>Closed captions can be turned on/off by view on TV and social media platforms</a:t>
            </a:r>
          </a:p>
        </p:txBody>
      </p:sp>
    </p:spTree>
    <p:extLst>
      <p:ext uri="{BB962C8B-B14F-4D97-AF65-F5344CB8AC3E}">
        <p14:creationId xmlns:p14="http://schemas.microsoft.com/office/powerpoint/2010/main" val="1935961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Sponsored by</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a:xfrm>
            <a:off x="523240" y="1702055"/>
            <a:ext cx="10830559" cy="4351338"/>
          </a:xfrm>
        </p:spPr>
        <p:txBody>
          <a:bodyPr>
            <a:noAutofit/>
          </a:bodyPr>
          <a:lstStyle/>
          <a:p>
            <a:pPr marL="0" indent="0">
              <a:buNone/>
            </a:pPr>
            <a:r>
              <a:rPr lang="en-US" sz="3200" dirty="0">
                <a:solidFill>
                  <a:schemeClr val="tx1"/>
                </a:solidFill>
              </a:rPr>
              <a:t>We want to thank our generous funders: The Jewish Community Foundation of Los Angeles and the Charles and Lynn Shusterman Family Philanthropies. Without their support, this series would not be possible.</a:t>
            </a:r>
          </a:p>
          <a:p>
            <a:pPr marL="0" indent="0">
              <a:buNone/>
            </a:pPr>
            <a:r>
              <a:rPr lang="en-US" sz="3200" dirty="0">
                <a:solidFill>
                  <a:schemeClr val="tx1"/>
                </a:solidFill>
              </a:rPr>
              <a:t>Additionally, we want to thank The David Berg Foundation, The Beverly Foundation and The Diane &amp; Guilford Glazer Foundation for their support of our general Jewish inclusion work.</a:t>
            </a:r>
          </a:p>
        </p:txBody>
      </p:sp>
    </p:spTree>
    <p:extLst>
      <p:ext uri="{BB962C8B-B14F-4D97-AF65-F5344CB8AC3E}">
        <p14:creationId xmlns:p14="http://schemas.microsoft.com/office/powerpoint/2010/main" val="2072486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293622" cy="1139824"/>
          </a:xfrm>
        </p:spPr>
        <p:txBody>
          <a:bodyPr>
            <a:normAutofit/>
          </a:bodyPr>
          <a:lstStyle/>
          <a:p>
            <a:r>
              <a:rPr lang="en-US" sz="3600" b="1" dirty="0"/>
              <a:t>YouTube</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42287" cy="4351338"/>
          </a:xfrm>
        </p:spPr>
        <p:txBody>
          <a:bodyPr>
            <a:normAutofit/>
          </a:bodyPr>
          <a:lstStyle/>
          <a:p>
            <a:r>
              <a:rPr lang="en-US" dirty="0">
                <a:solidFill>
                  <a:schemeClr val="tx1"/>
                </a:solidFill>
              </a:rPr>
              <a:t>Automatic free captions similar to subtitles</a:t>
            </a:r>
          </a:p>
          <a:p>
            <a:r>
              <a:rPr lang="en-US" dirty="0">
                <a:solidFill>
                  <a:schemeClr val="tx1"/>
                </a:solidFill>
              </a:rPr>
              <a:t>Note: Speakers will not be identified, certain words will not be accurate, and there will not be any punctuation</a:t>
            </a:r>
          </a:p>
          <a:p>
            <a:r>
              <a:rPr lang="en-US" dirty="0">
                <a:solidFill>
                  <a:schemeClr val="tx1"/>
                </a:solidFill>
              </a:rPr>
              <a:t>Important: Free to edit them!</a:t>
            </a:r>
          </a:p>
          <a:p>
            <a:r>
              <a:rPr lang="en-US" dirty="0">
                <a:solidFill>
                  <a:schemeClr val="tx1"/>
                </a:solidFill>
              </a:rPr>
              <a:t>Learn more: </a:t>
            </a:r>
            <a:r>
              <a:rPr lang="en-US" dirty="0">
                <a:solidFill>
                  <a:schemeClr val="tx1"/>
                </a:solidFill>
                <a:hlinkClick r:id="rId2"/>
              </a:rPr>
              <a:t>https://support.google.com/youtube/topic/9257536?hl=en&amp;ref_topic=9257610</a:t>
            </a:r>
            <a:r>
              <a:rPr lang="en-US" dirty="0">
                <a:solidFill>
                  <a:schemeClr val="tx1"/>
                </a:solidFill>
              </a:rPr>
              <a:t> </a:t>
            </a:r>
          </a:p>
        </p:txBody>
      </p:sp>
    </p:spTree>
    <p:extLst>
      <p:ext uri="{BB962C8B-B14F-4D97-AF65-F5344CB8AC3E}">
        <p14:creationId xmlns:p14="http://schemas.microsoft.com/office/powerpoint/2010/main" val="4249202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012268" cy="1139824"/>
          </a:xfrm>
        </p:spPr>
        <p:txBody>
          <a:bodyPr>
            <a:noAutofit/>
          </a:bodyPr>
          <a:lstStyle/>
          <a:p>
            <a:r>
              <a:rPr lang="en-US" sz="3600" b="1" dirty="0"/>
              <a:t>Ensuring Virtual Events Are Accessible for All Toolkit</a:t>
            </a:r>
            <a:endParaRPr lang="en-US" sz="3000" b="1" dirty="0"/>
          </a:p>
        </p:txBody>
      </p:sp>
      <p:pic>
        <p:nvPicPr>
          <p:cNvPr id="4" name="Picture 3" descr="RespectAbility team members on a Zoom call smiling. Text: Ensuring Virtual Events Are Accessible to All">
            <a:extLst>
              <a:ext uri="{FF2B5EF4-FFF2-40B4-BE49-F238E27FC236}">
                <a16:creationId xmlns:a16="http://schemas.microsoft.com/office/drawing/2014/main" id="{8485A8B3-DD1E-D34E-921F-28EA1E840A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3835" y="1825625"/>
            <a:ext cx="7284329" cy="4097434"/>
          </a:xfrm>
          <a:prstGeom prst="rect">
            <a:avLst/>
          </a:prstGeom>
        </p:spPr>
      </p:pic>
      <p:sp>
        <p:nvSpPr>
          <p:cNvPr id="2" name="Content Placeholder 1">
            <a:extLst>
              <a:ext uri="{FF2B5EF4-FFF2-40B4-BE49-F238E27FC236}">
                <a16:creationId xmlns:a16="http://schemas.microsoft.com/office/drawing/2014/main" id="{80FBC5B0-144D-EA49-B681-6340FD4721AF}"/>
              </a:ext>
            </a:extLst>
          </p:cNvPr>
          <p:cNvSpPr>
            <a:spLocks noGrp="1"/>
          </p:cNvSpPr>
          <p:nvPr>
            <p:ph idx="1"/>
          </p:nvPr>
        </p:nvSpPr>
        <p:spPr>
          <a:xfrm>
            <a:off x="680719" y="6098687"/>
            <a:ext cx="10830559" cy="759313"/>
          </a:xfrm>
        </p:spPr>
        <p:txBody>
          <a:bodyPr/>
          <a:lstStyle/>
          <a:p>
            <a:pPr marL="0" indent="0" algn="ctr">
              <a:buNone/>
            </a:pPr>
            <a:r>
              <a:rPr lang="en-US" b="1" dirty="0">
                <a:hlinkClick r:id="rId4"/>
              </a:rPr>
              <a:t>https://www.respectability.org/accessible-virtual-events</a:t>
            </a:r>
            <a:endParaRPr lang="en-US" dirty="0"/>
          </a:p>
        </p:txBody>
      </p:sp>
    </p:spTree>
    <p:extLst>
      <p:ext uri="{BB962C8B-B14F-4D97-AF65-F5344CB8AC3E}">
        <p14:creationId xmlns:p14="http://schemas.microsoft.com/office/powerpoint/2010/main" val="385619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hidden="1">
            <a:extLst>
              <a:ext uri="{FF2B5EF4-FFF2-40B4-BE49-F238E27FC236}">
                <a16:creationId xmlns:a16="http://schemas.microsoft.com/office/drawing/2014/main" id="{0EB29645-2C86-B24C-9F27-597A68C189BC}"/>
              </a:ext>
            </a:extLst>
          </p:cNvPr>
          <p:cNvSpPr>
            <a:spLocks noGrp="1"/>
          </p:cNvSpPr>
          <p:nvPr>
            <p:ph type="title" idx="4294967295"/>
          </p:nvPr>
        </p:nvSpPr>
        <p:spPr/>
        <p:txBody>
          <a:bodyPr>
            <a:normAutofit/>
          </a:bodyPr>
          <a:lstStyle/>
          <a:p>
            <a:r>
              <a:rPr lang="en-US" dirty="0"/>
              <a:t>Question 3</a:t>
            </a:r>
          </a:p>
        </p:txBody>
      </p:sp>
      <p:sp>
        <p:nvSpPr>
          <p:cNvPr id="2" name="Rectangle 1">
            <a:extLst>
              <a:ext uri="{FF2B5EF4-FFF2-40B4-BE49-F238E27FC236}">
                <a16:creationId xmlns:a16="http://schemas.microsoft.com/office/drawing/2014/main" id="{ED05D65E-4874-406B-8028-4EF5B62878DC}"/>
              </a:ext>
              <a:ext uri="{C183D7F6-B498-43B3-948B-1728B52AA6E4}">
                <adec:decorative xmlns:adec="http://schemas.microsoft.com/office/drawing/2017/decorative" val="1"/>
              </a:ext>
            </a:extLst>
          </p:cNvPr>
          <p:cNvSpPr/>
          <p:nvPr/>
        </p:nvSpPr>
        <p:spPr>
          <a:xfrm>
            <a:off x="5543550" y="0"/>
            <a:ext cx="6648450" cy="6858000"/>
          </a:xfrm>
          <a:prstGeom prst="rect">
            <a:avLst/>
          </a:prstGeom>
          <a:solidFill>
            <a:srgbClr val="000000"/>
          </a:solidFill>
          <a:ln w="38100">
            <a:solidFill>
              <a:srgbClr val="EF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RespectAbility logo">
            <a:extLst>
              <a:ext uri="{FF2B5EF4-FFF2-40B4-BE49-F238E27FC236}">
                <a16:creationId xmlns:a16="http://schemas.microsoft.com/office/drawing/2014/main" id="{7212B408-91CA-5347-8D9C-431730C91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54" y="2350665"/>
            <a:ext cx="5044571" cy="2156670"/>
          </a:xfrm>
          <a:prstGeom prst="rect">
            <a:avLst/>
          </a:prstGeom>
        </p:spPr>
      </p:pic>
      <p:sp>
        <p:nvSpPr>
          <p:cNvPr id="4" name="Rectangle 3">
            <a:extLst>
              <a:ext uri="{FF2B5EF4-FFF2-40B4-BE49-F238E27FC236}">
                <a16:creationId xmlns:a16="http://schemas.microsoft.com/office/drawing/2014/main" id="{FFEFE412-3108-4DB4-B5EE-75F39110519D}"/>
              </a:ext>
            </a:extLst>
          </p:cNvPr>
          <p:cNvSpPr/>
          <p:nvPr/>
        </p:nvSpPr>
        <p:spPr>
          <a:xfrm>
            <a:off x="6096000" y="745006"/>
            <a:ext cx="5513613" cy="767967"/>
          </a:xfrm>
          <a:prstGeom prst="rect">
            <a:avLst/>
          </a:prstGeom>
          <a:noFill/>
        </p:spPr>
        <p:txBody>
          <a:bodyPr wrap="square">
            <a:spAutoFit/>
          </a:bodyPr>
          <a:lstStyle/>
          <a:p>
            <a:pPr marR="0" lvl="0" algn="ctr">
              <a:lnSpc>
                <a:spcPct val="107000"/>
              </a:lnSpc>
              <a:spcBef>
                <a:spcPts val="0"/>
              </a:spcBef>
              <a:spcAft>
                <a:spcPts val="800"/>
              </a:spcAft>
            </a:pPr>
            <a:r>
              <a:rPr lang="en-US" sz="4400" b="1" dirty="0">
                <a:solidFill>
                  <a:srgbClr val="EFAF30"/>
                </a:solidFill>
                <a:latin typeface="Times New Roman" panose="02020603050405020304" pitchFamily="18" charset="0"/>
                <a:ea typeface="Calibri" panose="020F0502020204030204" pitchFamily="34" charset="0"/>
                <a:cs typeface="Times New Roman" panose="02020603050405020304" pitchFamily="18" charset="0"/>
              </a:rPr>
              <a:t>Question to Consider:</a:t>
            </a:r>
          </a:p>
        </p:txBody>
      </p:sp>
      <p:sp>
        <p:nvSpPr>
          <p:cNvPr id="3" name="Rectangle 2">
            <a:extLst>
              <a:ext uri="{FF2B5EF4-FFF2-40B4-BE49-F238E27FC236}">
                <a16:creationId xmlns:a16="http://schemas.microsoft.com/office/drawing/2014/main" id="{E2865E5B-04AE-4567-AE8A-CC30C0EE67BF}"/>
              </a:ext>
            </a:extLst>
          </p:cNvPr>
          <p:cNvSpPr/>
          <p:nvPr/>
        </p:nvSpPr>
        <p:spPr>
          <a:xfrm>
            <a:off x="6001000" y="2035635"/>
            <a:ext cx="5805487" cy="4201856"/>
          </a:xfrm>
          <a:prstGeom prst="rect">
            <a:avLst/>
          </a:prstGeom>
          <a:noFill/>
        </p:spPr>
        <p:txBody>
          <a:bodyPr wrap="square" anchor="ctr">
            <a:spAutoFit/>
          </a:bodyPr>
          <a:lstStyle/>
          <a:p>
            <a:pPr algn="ctr">
              <a:lnSpc>
                <a:spcPct val="107000"/>
              </a:lnSpc>
              <a:spcAft>
                <a:spcPts val="800"/>
              </a:spcAft>
            </a:pPr>
            <a:r>
              <a:rPr 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If we could make one change today in order to ensure greater accessibility for all, what would you recommend that we do vis a vis in-person events and online/virtual experiences?</a:t>
            </a:r>
          </a:p>
        </p:txBody>
      </p:sp>
    </p:spTree>
    <p:extLst>
      <p:ext uri="{BB962C8B-B14F-4D97-AF65-F5344CB8AC3E}">
        <p14:creationId xmlns:p14="http://schemas.microsoft.com/office/powerpoint/2010/main" val="42048052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Autofit/>
          </a:bodyPr>
          <a:lstStyle/>
          <a:p>
            <a:r>
              <a:rPr lang="en-US" sz="3600" b="1" dirty="0"/>
              <a:t>A Note on Hybrid Events</a:t>
            </a:r>
          </a:p>
        </p:txBody>
      </p:sp>
    </p:spTree>
    <p:extLst>
      <p:ext uri="{BB962C8B-B14F-4D97-AF65-F5344CB8AC3E}">
        <p14:creationId xmlns:p14="http://schemas.microsoft.com/office/powerpoint/2010/main" val="37298090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293622" cy="1139824"/>
          </a:xfrm>
        </p:spPr>
        <p:txBody>
          <a:bodyPr>
            <a:normAutofit/>
          </a:bodyPr>
          <a:lstStyle/>
          <a:p>
            <a:r>
              <a:rPr lang="en-US" sz="3600" b="1" dirty="0"/>
              <a:t>Hybrid Events</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42287" cy="4351338"/>
          </a:xfrm>
        </p:spPr>
        <p:txBody>
          <a:bodyPr>
            <a:normAutofit/>
          </a:bodyPr>
          <a:lstStyle/>
          <a:p>
            <a:r>
              <a:rPr lang="en-US" dirty="0">
                <a:solidFill>
                  <a:schemeClr val="tx1"/>
                </a:solidFill>
              </a:rPr>
              <a:t>If livestreaming an in-person event, think about what is in the video frame? For example, ASL interpreter</a:t>
            </a:r>
          </a:p>
          <a:p>
            <a:r>
              <a:rPr lang="en-US" dirty="0">
                <a:solidFill>
                  <a:schemeClr val="tx1"/>
                </a:solidFill>
              </a:rPr>
              <a:t>Ensure CART is working for folks both in person and watching the livestream</a:t>
            </a:r>
          </a:p>
          <a:p>
            <a:r>
              <a:rPr lang="en-US" dirty="0">
                <a:solidFill>
                  <a:schemeClr val="tx1"/>
                </a:solidFill>
              </a:rPr>
              <a:t>In-person conference followed by a virtual conference with accessible recordings</a:t>
            </a:r>
          </a:p>
          <a:p>
            <a:pPr marL="0" indent="0">
              <a:buNone/>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72705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Autofit/>
          </a:bodyPr>
          <a:lstStyle/>
          <a:p>
            <a:r>
              <a:rPr lang="en-US" sz="3600" b="1" dirty="0"/>
              <a:t>Remember: Don’t forget how turning virtual allowed more folks to participate as we go back to in-person events</a:t>
            </a:r>
          </a:p>
        </p:txBody>
      </p:sp>
    </p:spTree>
    <p:extLst>
      <p:ext uri="{BB962C8B-B14F-4D97-AF65-F5344CB8AC3E}">
        <p14:creationId xmlns:p14="http://schemas.microsoft.com/office/powerpoint/2010/main" val="865290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AA3DD6-9059-CC45-90A5-45CFDA9EF6BF}"/>
              </a:ext>
            </a:extLst>
          </p:cNvPr>
          <p:cNvSpPr>
            <a:spLocks noGrp="1"/>
          </p:cNvSpPr>
          <p:nvPr>
            <p:ph type="title"/>
          </p:nvPr>
        </p:nvSpPr>
        <p:spPr/>
        <p:txBody>
          <a:bodyPr>
            <a:normAutofit fontScale="90000"/>
          </a:bodyPr>
          <a:lstStyle/>
          <a:p>
            <a:r>
              <a:rPr lang="en-US" b="1" dirty="0"/>
              <a:t>National Disability Speakers Bureau:</a:t>
            </a:r>
            <a:br>
              <a:rPr lang="en-US" b="1" dirty="0"/>
            </a:br>
            <a:r>
              <a:rPr lang="en-US" b="1" dirty="0"/>
              <a:t>Jewish Division</a:t>
            </a:r>
          </a:p>
        </p:txBody>
      </p:sp>
      <p:pic>
        <p:nvPicPr>
          <p:cNvPr id="4" name="Picture 3" descr="Individual black and white headshots of 36 Jews with disabilities smiling. Text: National Disability Speakers Bureau: Jewish Division">
            <a:extLst>
              <a:ext uri="{FF2B5EF4-FFF2-40B4-BE49-F238E27FC236}">
                <a16:creationId xmlns:a16="http://schemas.microsoft.com/office/drawing/2014/main" id="{8F72B44E-36C7-9D45-8FCB-0438E34E8549}"/>
              </a:ext>
            </a:extLst>
          </p:cNvPr>
          <p:cNvPicPr>
            <a:picLocks noChangeAspect="1"/>
          </p:cNvPicPr>
          <p:nvPr/>
        </p:nvPicPr>
        <p:blipFill rotWithShape="1">
          <a:blip r:embed="rId2">
            <a:extLst>
              <a:ext uri="{28A0092B-C50C-407E-A947-70E740481C1C}">
                <a14:useLocalDpi xmlns:a14="http://schemas.microsoft.com/office/drawing/2010/main"/>
              </a:ext>
            </a:extLst>
          </a:blip>
          <a:srcRect t="21102"/>
          <a:stretch/>
        </p:blipFill>
        <p:spPr>
          <a:xfrm>
            <a:off x="1368240" y="1645551"/>
            <a:ext cx="9455519" cy="4196359"/>
          </a:xfrm>
          <a:prstGeom prst="rect">
            <a:avLst/>
          </a:prstGeom>
        </p:spPr>
      </p:pic>
      <p:sp>
        <p:nvSpPr>
          <p:cNvPr id="6" name="Rectangle 5">
            <a:extLst>
              <a:ext uri="{FF2B5EF4-FFF2-40B4-BE49-F238E27FC236}">
                <a16:creationId xmlns:a16="http://schemas.microsoft.com/office/drawing/2014/main" id="{A6FC8AB6-640F-A04C-98C7-749D144BC06C}"/>
              </a:ext>
            </a:extLst>
          </p:cNvPr>
          <p:cNvSpPr/>
          <p:nvPr/>
        </p:nvSpPr>
        <p:spPr>
          <a:xfrm>
            <a:off x="2828159" y="5982512"/>
            <a:ext cx="5809346" cy="646331"/>
          </a:xfrm>
          <a:prstGeom prst="rect">
            <a:avLst/>
          </a:prstGeom>
        </p:spPr>
        <p:txBody>
          <a:bodyPr wrap="none">
            <a:spAutoFit/>
          </a:bodyPr>
          <a:lstStyle/>
          <a:p>
            <a:pPr algn="ctr"/>
            <a:r>
              <a:rPr lang="en-US" b="1" dirty="0">
                <a:latin typeface="Times New Roman" panose="02020603050405020304" pitchFamily="18" charset="0"/>
                <a:cs typeface="Times New Roman" panose="02020603050405020304" pitchFamily="18" charset="0"/>
              </a:rPr>
              <a:t>For more information contact </a:t>
            </a:r>
            <a:r>
              <a:rPr lang="en-US" b="1" dirty="0">
                <a:latin typeface="Times New Roman" panose="02020603050405020304" pitchFamily="18" charset="0"/>
                <a:cs typeface="Times New Roman" panose="02020603050405020304" pitchFamily="18" charset="0"/>
                <a:hlinkClick r:id="rId3"/>
              </a:rPr>
              <a:t>JakeS@RespectAbility.org</a:t>
            </a: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hlinkClick r:id="rId4"/>
              </a:rPr>
              <a:t>www.RespectAbility.org/speakers-bureau/jewish/</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620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931891-1688-0545-B173-20CD05CDAEC4}"/>
              </a:ext>
            </a:extLst>
          </p:cNvPr>
          <p:cNvSpPr>
            <a:spLocks noGrp="1"/>
          </p:cNvSpPr>
          <p:nvPr>
            <p:ph type="title"/>
          </p:nvPr>
        </p:nvSpPr>
        <p:spPr/>
        <p:txBody>
          <a:bodyPr>
            <a:normAutofit/>
          </a:bodyPr>
          <a:lstStyle/>
          <a:p>
            <a:r>
              <a:rPr lang="en-US" sz="3600" b="1" dirty="0" err="1"/>
              <a:t>RespectAbility</a:t>
            </a:r>
            <a:r>
              <a:rPr lang="en-US" sz="3600" b="1" dirty="0"/>
              <a:t> Jewish Inclusion Fellowship</a:t>
            </a:r>
          </a:p>
        </p:txBody>
      </p:sp>
      <p:sp>
        <p:nvSpPr>
          <p:cNvPr id="2" name="Content Placeholder 1">
            <a:extLst>
              <a:ext uri="{FF2B5EF4-FFF2-40B4-BE49-F238E27FC236}">
                <a16:creationId xmlns:a16="http://schemas.microsoft.com/office/drawing/2014/main" id="{4F4BFABA-EDAE-4F4E-A749-AAC9877F08F0}"/>
              </a:ext>
            </a:extLst>
          </p:cNvPr>
          <p:cNvSpPr>
            <a:spLocks noGrp="1"/>
          </p:cNvSpPr>
          <p:nvPr>
            <p:ph idx="1"/>
          </p:nvPr>
        </p:nvSpPr>
        <p:spPr/>
        <p:txBody>
          <a:bodyPr>
            <a:normAutofit/>
          </a:bodyPr>
          <a:lstStyle/>
          <a:p>
            <a:r>
              <a:rPr lang="en-US" sz="2400" dirty="0">
                <a:solidFill>
                  <a:schemeClr val="tx1"/>
                </a:solidFill>
              </a:rPr>
              <a:t>The National Leadership Program is a virtual program, ideal for people who want to gain skills and contacts while making a positive difference for people with disabilities. </a:t>
            </a:r>
          </a:p>
          <a:p>
            <a:r>
              <a:rPr lang="en-US" sz="2400" dirty="0">
                <a:solidFill>
                  <a:schemeClr val="tx1"/>
                </a:solidFill>
              </a:rPr>
              <a:t>For the Jewish inclusion fellowship program in particular, we’re looking for people with an absolute passion for learning and exploring about the different inclusion resources that exist, who would also enjoy research, interaction with other organizations, and deep thought about how to make information useful.</a:t>
            </a:r>
          </a:p>
          <a:p>
            <a:r>
              <a:rPr lang="en-US" sz="2400" dirty="0">
                <a:solidFill>
                  <a:schemeClr val="tx1"/>
                </a:solidFill>
              </a:rPr>
              <a:t>Do you know a future Jewish professional that fits the bill? Or perhaps someone who lost their job during this pandemic and wants to be helpful during their job search? Please encourage them to learn more and apply at: </a:t>
            </a:r>
            <a:r>
              <a:rPr lang="en-US" sz="2400" u="sng" dirty="0">
                <a:solidFill>
                  <a:schemeClr val="tx1"/>
                </a:solidFill>
                <a:hlinkClick r:id="rId2">
                  <a:extLst>
                    <a:ext uri="{A12FA001-AC4F-418D-AE19-62706E023703}">
                      <ahyp:hlinkClr xmlns:ahyp="http://schemas.microsoft.com/office/drawing/2018/hyperlinkcolor" val="tx"/>
                    </a:ext>
                  </a:extLst>
                </a:hlinkClick>
              </a:rPr>
              <a:t>https://www.respectability.org/about-us/fellowship/jewish-inclusion-fellowship/</a:t>
            </a:r>
            <a:endParaRPr lang="en-US" sz="2400" dirty="0">
              <a:solidFill>
                <a:schemeClr val="tx1"/>
              </a:solidFill>
            </a:endParaRPr>
          </a:p>
        </p:txBody>
      </p:sp>
    </p:spTree>
    <p:extLst>
      <p:ext uri="{BB962C8B-B14F-4D97-AF65-F5344CB8AC3E}">
        <p14:creationId xmlns:p14="http://schemas.microsoft.com/office/powerpoint/2010/main" val="1750823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84C1-6CF9-2C4E-A4E0-4A4F8435C8E7}"/>
              </a:ext>
            </a:extLst>
          </p:cNvPr>
          <p:cNvSpPr>
            <a:spLocks noGrp="1"/>
          </p:cNvSpPr>
          <p:nvPr>
            <p:ph type="title"/>
          </p:nvPr>
        </p:nvSpPr>
        <p:spPr/>
        <p:txBody>
          <a:bodyPr>
            <a:normAutofit/>
          </a:bodyPr>
          <a:lstStyle/>
          <a:p>
            <a:r>
              <a:rPr lang="en-US" sz="3600" b="1" dirty="0"/>
              <a:t>Thanks for Joining Us!</a:t>
            </a:r>
          </a:p>
        </p:txBody>
      </p:sp>
      <p:sp>
        <p:nvSpPr>
          <p:cNvPr id="3" name="Content Placeholder 2">
            <a:extLst>
              <a:ext uri="{FF2B5EF4-FFF2-40B4-BE49-F238E27FC236}">
                <a16:creationId xmlns:a16="http://schemas.microsoft.com/office/drawing/2014/main" id="{EB4D9330-5343-D142-94E8-55323310DC85}"/>
              </a:ext>
            </a:extLst>
          </p:cNvPr>
          <p:cNvSpPr>
            <a:spLocks noGrp="1"/>
          </p:cNvSpPr>
          <p:nvPr>
            <p:ph idx="1"/>
          </p:nvPr>
        </p:nvSpPr>
        <p:spPr>
          <a:xfrm>
            <a:off x="523240" y="1825624"/>
            <a:ext cx="10830559" cy="4948613"/>
          </a:xfrm>
        </p:spPr>
        <p:txBody>
          <a:bodyPr>
            <a:normAutofit/>
          </a:bodyPr>
          <a:lstStyle/>
          <a:p>
            <a:pPr marL="0" indent="0" algn="ctr">
              <a:buNone/>
            </a:pPr>
            <a:r>
              <a:rPr lang="en-US" sz="3600" b="1" dirty="0">
                <a:solidFill>
                  <a:schemeClr val="tx1"/>
                </a:solidFill>
              </a:rPr>
              <a:t>Catch up on any webinars you missed:</a:t>
            </a:r>
          </a:p>
          <a:p>
            <a:pPr marL="0" indent="0" algn="ctr">
              <a:buNone/>
            </a:pPr>
            <a:r>
              <a:rPr lang="en-US" sz="3600" b="1" dirty="0">
                <a:solidFill>
                  <a:schemeClr val="tx1"/>
                </a:solidFill>
                <a:hlinkClick r:id="rId3"/>
              </a:rPr>
              <a:t>www.respectability.org/jewish-events/</a:t>
            </a:r>
            <a:endParaRPr lang="en-US" sz="3600" b="1" dirty="0">
              <a:solidFill>
                <a:schemeClr val="tx1"/>
              </a:solidFill>
            </a:endParaRPr>
          </a:p>
        </p:txBody>
      </p:sp>
    </p:spTree>
    <p:extLst>
      <p:ext uri="{BB962C8B-B14F-4D97-AF65-F5344CB8AC3E}">
        <p14:creationId xmlns:p14="http://schemas.microsoft.com/office/powerpoint/2010/main" val="238200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Why?</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p:txBody>
          <a:bodyPr>
            <a:normAutofit/>
          </a:bodyPr>
          <a:lstStyle/>
          <a:p>
            <a:pPr lvl="0"/>
            <a:r>
              <a:rPr lang="en-US" dirty="0">
                <a:solidFill>
                  <a:schemeClr val="tx1"/>
                </a:solidFill>
              </a:rPr>
              <a:t>Including people with disabilities is something that more than 90% of Jewish organizations say they want to do.</a:t>
            </a:r>
          </a:p>
          <a:p>
            <a:pPr lvl="0"/>
            <a:r>
              <a:rPr lang="en-US" dirty="0">
                <a:solidFill>
                  <a:schemeClr val="tx1"/>
                </a:solidFill>
              </a:rPr>
              <a:t>Yet, a survey of the Jewish world shows that fewer than 15% of Jews can identify a single leader with a disability in Jewish communal life. </a:t>
            </a:r>
          </a:p>
          <a:p>
            <a:pPr lvl="0"/>
            <a:r>
              <a:rPr lang="en-US" dirty="0">
                <a:solidFill>
                  <a:schemeClr val="tx1"/>
                </a:solidFill>
              </a:rPr>
              <a:t>This series is a complement to our previous series training organizations (which is available to watch online) and is designed to introduce Jewish lay leaders with disabilities to topics and skills that will help them to lead as volunteers and professionals in nonprofit organizations.</a:t>
            </a:r>
          </a:p>
        </p:txBody>
      </p:sp>
    </p:spTree>
    <p:extLst>
      <p:ext uri="{BB962C8B-B14F-4D97-AF65-F5344CB8AC3E}">
        <p14:creationId xmlns:p14="http://schemas.microsoft.com/office/powerpoint/2010/main" val="492554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Speakers</a:t>
            </a:r>
          </a:p>
        </p:txBody>
      </p:sp>
      <p:pic>
        <p:nvPicPr>
          <p:cNvPr id="4" name="Picture 3" descr="Lauren Appelbaum smiling headshot">
            <a:extLst>
              <a:ext uri="{FF2B5EF4-FFF2-40B4-BE49-F238E27FC236}">
                <a16:creationId xmlns:a16="http://schemas.microsoft.com/office/drawing/2014/main" id="{63949887-C4AD-6848-A96E-EFF6278B780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8611" y="1704951"/>
            <a:ext cx="2286000" cy="2286000"/>
          </a:xfrm>
          <a:prstGeom prst="rect">
            <a:avLst/>
          </a:prstGeom>
        </p:spPr>
      </p:pic>
      <p:sp>
        <p:nvSpPr>
          <p:cNvPr id="7" name="Content Placeholder 2">
            <a:extLst>
              <a:ext uri="{FF2B5EF4-FFF2-40B4-BE49-F238E27FC236}">
                <a16:creationId xmlns:a16="http://schemas.microsoft.com/office/drawing/2014/main" id="{75041DF3-E8EA-3042-A5A6-A990A4E25F1A}"/>
              </a:ext>
            </a:extLst>
          </p:cNvPr>
          <p:cNvSpPr txBox="1">
            <a:spLocks/>
          </p:cNvSpPr>
          <p:nvPr/>
        </p:nvSpPr>
        <p:spPr>
          <a:xfrm>
            <a:off x="2793892" y="2162151"/>
            <a:ext cx="9661251" cy="13716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tx1"/>
                </a:solidFill>
              </a:rPr>
              <a:t>Lauren Appelbaum</a:t>
            </a:r>
          </a:p>
          <a:p>
            <a:pPr marL="0" indent="0">
              <a:buNone/>
            </a:pPr>
            <a:r>
              <a:rPr lang="en-US" sz="2400" dirty="0">
                <a:solidFill>
                  <a:schemeClr val="tx1"/>
                </a:solidFill>
              </a:rPr>
              <a:t>Vice President, Communications and Entertainment &amp; News Media</a:t>
            </a:r>
          </a:p>
          <a:p>
            <a:pPr marL="0" indent="0">
              <a:buNone/>
            </a:pPr>
            <a:r>
              <a:rPr lang="en-US" sz="2400" dirty="0">
                <a:solidFill>
                  <a:schemeClr val="tx1"/>
                </a:solidFill>
              </a:rPr>
              <a:t>She/Her/Hers</a:t>
            </a:r>
          </a:p>
        </p:txBody>
      </p:sp>
      <p:pic>
        <p:nvPicPr>
          <p:cNvPr id="5" name="Picture 4" descr="Eric Ascher smiling headshot">
            <a:extLst>
              <a:ext uri="{FF2B5EF4-FFF2-40B4-BE49-F238E27FC236}">
                <a16:creationId xmlns:a16="http://schemas.microsoft.com/office/drawing/2014/main" id="{685E4368-BF76-884A-8846-4C0EA4A2A4F6}"/>
              </a:ext>
            </a:extLst>
          </p:cNvPr>
          <p:cNvPicPr>
            <a:picLocks noChangeAspect="1"/>
          </p:cNvPicPr>
          <p:nvPr/>
        </p:nvPicPr>
        <p:blipFill>
          <a:blip r:embed="rId3"/>
          <a:stretch>
            <a:fillRect/>
          </a:stretch>
        </p:blipFill>
        <p:spPr>
          <a:xfrm>
            <a:off x="328611" y="4359227"/>
            <a:ext cx="2286000" cy="2286000"/>
          </a:xfrm>
          <a:prstGeom prst="rect">
            <a:avLst/>
          </a:prstGeom>
        </p:spPr>
      </p:pic>
      <p:sp>
        <p:nvSpPr>
          <p:cNvPr id="11" name="Content Placeholder 2">
            <a:extLst>
              <a:ext uri="{FF2B5EF4-FFF2-40B4-BE49-F238E27FC236}">
                <a16:creationId xmlns:a16="http://schemas.microsoft.com/office/drawing/2014/main" id="{35F39E66-692D-E342-ACFF-BEAC63D33811}"/>
              </a:ext>
            </a:extLst>
          </p:cNvPr>
          <p:cNvSpPr txBox="1">
            <a:spLocks/>
          </p:cNvSpPr>
          <p:nvPr/>
        </p:nvSpPr>
        <p:spPr>
          <a:xfrm>
            <a:off x="2793892" y="4816427"/>
            <a:ext cx="8727638" cy="13716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tx1"/>
                </a:solidFill>
              </a:rPr>
              <a:t>Eric Ascher</a:t>
            </a:r>
          </a:p>
          <a:p>
            <a:pPr marL="0" indent="0">
              <a:buNone/>
            </a:pPr>
            <a:r>
              <a:rPr lang="en-US" sz="2400" dirty="0">
                <a:solidFill>
                  <a:schemeClr val="tx1"/>
                </a:solidFill>
              </a:rPr>
              <a:t>Communications Associate</a:t>
            </a:r>
          </a:p>
          <a:p>
            <a:pPr marL="0" indent="0">
              <a:buNone/>
            </a:pPr>
            <a:r>
              <a:rPr lang="en-US" sz="2400" dirty="0">
                <a:solidFill>
                  <a:schemeClr val="tx1"/>
                </a:solidFill>
              </a:rPr>
              <a:t>He/Him/His</a:t>
            </a:r>
          </a:p>
        </p:txBody>
      </p:sp>
    </p:spTree>
    <p:extLst>
      <p:ext uri="{BB962C8B-B14F-4D97-AF65-F5344CB8AC3E}">
        <p14:creationId xmlns:p14="http://schemas.microsoft.com/office/powerpoint/2010/main" val="2036423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84C1-6CF9-2C4E-A4E0-4A4F8435C8E7}"/>
              </a:ext>
            </a:extLst>
          </p:cNvPr>
          <p:cNvSpPr>
            <a:spLocks noGrp="1"/>
          </p:cNvSpPr>
          <p:nvPr>
            <p:ph type="title"/>
          </p:nvPr>
        </p:nvSpPr>
        <p:spPr/>
        <p:txBody>
          <a:bodyPr>
            <a:normAutofit/>
          </a:bodyPr>
          <a:lstStyle/>
          <a:p>
            <a:r>
              <a:rPr lang="en-US" sz="3600" b="1" dirty="0"/>
              <a:t>Accessibility Is Important For All</a:t>
            </a:r>
          </a:p>
        </p:txBody>
      </p:sp>
      <p:sp>
        <p:nvSpPr>
          <p:cNvPr id="3" name="Content Placeholder 2">
            <a:extLst>
              <a:ext uri="{FF2B5EF4-FFF2-40B4-BE49-F238E27FC236}">
                <a16:creationId xmlns:a16="http://schemas.microsoft.com/office/drawing/2014/main" id="{EB4D9330-5343-D142-94E8-55323310DC85}"/>
              </a:ext>
            </a:extLst>
          </p:cNvPr>
          <p:cNvSpPr>
            <a:spLocks noGrp="1"/>
          </p:cNvSpPr>
          <p:nvPr>
            <p:ph idx="1"/>
          </p:nvPr>
        </p:nvSpPr>
        <p:spPr>
          <a:xfrm>
            <a:off x="523240" y="1751884"/>
            <a:ext cx="11012268" cy="4948613"/>
          </a:xfrm>
        </p:spPr>
        <p:txBody>
          <a:bodyPr>
            <a:normAutofit/>
          </a:bodyPr>
          <a:lstStyle/>
          <a:p>
            <a:pPr marL="0" indent="0">
              <a:buNone/>
            </a:pPr>
            <a:r>
              <a:rPr lang="en-US" b="1" dirty="0">
                <a:solidFill>
                  <a:schemeClr val="tx1"/>
                </a:solidFill>
              </a:rPr>
              <a:t>Ensuring accessibility during the planning process of an event is important; if you are planning to post a video of the event after the fact, you may need to ensure accessibility during the actual event, even if no live participants request one. This is important for several reasons:</a:t>
            </a:r>
          </a:p>
          <a:p>
            <a:r>
              <a:rPr lang="en-US" sz="2400" dirty="0">
                <a:solidFill>
                  <a:schemeClr val="tx1"/>
                </a:solidFill>
              </a:rPr>
              <a:t>Twenty percent of people in the U.S. are Deaf/Hard of Hearing; that is 48 million Americans.</a:t>
            </a:r>
          </a:p>
          <a:p>
            <a:r>
              <a:rPr lang="en-US" sz="2400" dirty="0">
                <a:solidFill>
                  <a:schemeClr val="tx1"/>
                </a:solidFill>
              </a:rPr>
              <a:t>More than 1 million people in the U.S. are blind and more than 12 million have low vision.</a:t>
            </a:r>
          </a:p>
          <a:p>
            <a:r>
              <a:rPr lang="en-US" sz="2400" dirty="0">
                <a:solidFill>
                  <a:schemeClr val="tx1"/>
                </a:solidFill>
              </a:rPr>
              <a:t>More than 5 million people in the U.S. are English language learners.</a:t>
            </a:r>
          </a:p>
          <a:p>
            <a:r>
              <a:rPr lang="en-US" sz="2400" dirty="0">
                <a:solidFill>
                  <a:schemeClr val="tx1"/>
                </a:solidFill>
              </a:rPr>
              <a:t>While not everyone knows they have one, it is likely that more than 40 million Americans have a learning disability.</a:t>
            </a:r>
          </a:p>
        </p:txBody>
      </p:sp>
    </p:spTree>
    <p:extLst>
      <p:ext uri="{BB962C8B-B14F-4D97-AF65-F5344CB8AC3E}">
        <p14:creationId xmlns:p14="http://schemas.microsoft.com/office/powerpoint/2010/main" val="155293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1DD98-E9F2-451E-9441-0AED49A0579A}"/>
              </a:ext>
            </a:extLst>
          </p:cNvPr>
          <p:cNvSpPr>
            <a:spLocks noGrp="1"/>
          </p:cNvSpPr>
          <p:nvPr>
            <p:ph type="title"/>
          </p:nvPr>
        </p:nvSpPr>
        <p:spPr>
          <a:xfrm>
            <a:off x="521208" y="365126"/>
            <a:ext cx="10515600" cy="1139824"/>
          </a:xfrm>
        </p:spPr>
        <p:txBody>
          <a:bodyPr>
            <a:normAutofit fontScale="90000"/>
          </a:bodyPr>
          <a:lstStyle/>
          <a:p>
            <a:r>
              <a:rPr lang="en-US" dirty="0">
                <a:solidFill>
                  <a:schemeClr val="tx1">
                    <a:lumMod val="85000"/>
                    <a:lumOff val="15000"/>
                  </a:schemeClr>
                </a:solidFill>
              </a:rPr>
              <a:t>The disability market is valued at more than </a:t>
            </a:r>
            <a:r>
              <a:rPr lang="en-US" b="1" dirty="0">
                <a:solidFill>
                  <a:schemeClr val="tx1">
                    <a:lumMod val="85000"/>
                    <a:lumOff val="15000"/>
                  </a:schemeClr>
                </a:solidFill>
              </a:rPr>
              <a:t>$1 Trillion</a:t>
            </a:r>
          </a:p>
        </p:txBody>
      </p:sp>
      <p:pic>
        <p:nvPicPr>
          <p:cNvPr id="22" name="Picture 21" descr="Seven people at RespectAbility's 2019 summit smiling together behind tables">
            <a:extLst>
              <a:ext uri="{FF2B5EF4-FFF2-40B4-BE49-F238E27FC236}">
                <a16:creationId xmlns:a16="http://schemas.microsoft.com/office/drawing/2014/main" id="{034799FF-F313-45AF-B607-E81B7610A07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39227" y="1627398"/>
            <a:ext cx="7435486" cy="4471228"/>
          </a:xfrm>
          <a:prstGeom prst="rect">
            <a:avLst/>
          </a:prstGeom>
          <a:solidFill>
            <a:schemeClr val="tx1"/>
          </a:solidFill>
        </p:spPr>
      </p:pic>
      <p:sp>
        <p:nvSpPr>
          <p:cNvPr id="12" name="Rectangle 11">
            <a:extLst>
              <a:ext uri="{FF2B5EF4-FFF2-40B4-BE49-F238E27FC236}">
                <a16:creationId xmlns:a16="http://schemas.microsoft.com/office/drawing/2014/main" id="{457DBEAA-9BF4-41F2-88B9-F91B582BA17F}"/>
              </a:ext>
              <a:ext uri="{C183D7F6-B498-43B3-948B-1728B52AA6E4}">
                <adec:decorative xmlns:adec="http://schemas.microsoft.com/office/drawing/2017/decorative" val="1"/>
              </a:ext>
            </a:extLst>
          </p:cNvPr>
          <p:cNvSpPr/>
          <p:nvPr/>
        </p:nvSpPr>
        <p:spPr>
          <a:xfrm>
            <a:off x="7918288" y="1629360"/>
            <a:ext cx="3971512" cy="44692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24" name="Straight Connector 23">
            <a:extLst>
              <a:ext uri="{FF2B5EF4-FFF2-40B4-BE49-F238E27FC236}">
                <a16:creationId xmlns:a16="http://schemas.microsoft.com/office/drawing/2014/main" id="{3C6FF354-B66D-4EAE-8BD6-48074C71788D}"/>
              </a:ext>
              <a:ext uri="{C183D7F6-B498-43B3-948B-1728B52AA6E4}">
                <adec:decorative xmlns:adec="http://schemas.microsoft.com/office/drawing/2017/decorative" val="1"/>
              </a:ext>
            </a:extLst>
          </p:cNvPr>
          <p:cNvCxnSpPr>
            <a:cxnSpLocks/>
          </p:cNvCxnSpPr>
          <p:nvPr/>
        </p:nvCxnSpPr>
        <p:spPr>
          <a:xfrm flipV="1">
            <a:off x="207034" y="1502496"/>
            <a:ext cx="11721123" cy="282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le 2">
            <a:extLst>
              <a:ext uri="{FF2B5EF4-FFF2-40B4-BE49-F238E27FC236}">
                <a16:creationId xmlns:a16="http://schemas.microsoft.com/office/drawing/2014/main" id="{D737FBEF-2A64-466B-989D-ABC5BF090CCB}"/>
              </a:ext>
            </a:extLst>
          </p:cNvPr>
          <p:cNvSpPr txBox="1">
            <a:spLocks/>
          </p:cNvSpPr>
          <p:nvPr/>
        </p:nvSpPr>
        <p:spPr>
          <a:xfrm>
            <a:off x="8059239" y="1849348"/>
            <a:ext cx="3639797" cy="39580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a:lstStyle>
          <a:p>
            <a:pPr algn="ctr">
              <a:spcBef>
                <a:spcPts val="0"/>
              </a:spcBef>
              <a:buClr>
                <a:schemeClr val="dk1"/>
              </a:buClr>
              <a:buSzPts val="1800"/>
            </a:pPr>
            <a:r>
              <a:rPr lang="en-US" sz="2300" dirty="0">
                <a:solidFill>
                  <a:schemeClr val="bg1"/>
                </a:solidFill>
              </a:rPr>
              <a:t>Opening the inclusion umbrella is the right thing to do as well as economically smart given that the disability market is valued at more than $1 trillion.</a:t>
            </a:r>
            <a:br>
              <a:rPr lang="en-US" sz="2300" dirty="0">
                <a:solidFill>
                  <a:schemeClr val="bg1"/>
                </a:solidFill>
              </a:rPr>
            </a:br>
            <a:endParaRPr lang="en-US" sz="2300" dirty="0">
              <a:solidFill>
                <a:schemeClr val="bg1"/>
              </a:solidFill>
            </a:endParaRPr>
          </a:p>
          <a:p>
            <a:pPr algn="ctr">
              <a:spcBef>
                <a:spcPts val="0"/>
              </a:spcBef>
              <a:buClr>
                <a:schemeClr val="dk1"/>
              </a:buClr>
              <a:buSzPts val="1800"/>
            </a:pPr>
            <a:r>
              <a:rPr lang="en-US" sz="2300" dirty="0">
                <a:solidFill>
                  <a:schemeClr val="bg1"/>
                </a:solidFill>
              </a:rPr>
              <a:t>Reaching the disability / chronic illness / mental health market is win-win for companies and people with disabilities alike.</a:t>
            </a:r>
          </a:p>
        </p:txBody>
      </p:sp>
      <p:sp>
        <p:nvSpPr>
          <p:cNvPr id="21" name="TextBox 20">
            <a:extLst>
              <a:ext uri="{FF2B5EF4-FFF2-40B4-BE49-F238E27FC236}">
                <a16:creationId xmlns:a16="http://schemas.microsoft.com/office/drawing/2014/main" id="{70225816-27E8-479B-B604-ECAAB960620F}"/>
              </a:ext>
            </a:extLst>
          </p:cNvPr>
          <p:cNvSpPr txBox="1"/>
          <p:nvPr/>
        </p:nvSpPr>
        <p:spPr>
          <a:xfrm>
            <a:off x="207034" y="6492874"/>
            <a:ext cx="11498590" cy="246221"/>
          </a:xfrm>
          <a:prstGeom prst="rect">
            <a:avLst/>
          </a:prstGeom>
          <a:noFill/>
        </p:spPr>
        <p:txBody>
          <a:bodyPr wrap="square" rtlCol="0">
            <a:spAutoFit/>
          </a:bodyPr>
          <a:lstStyle/>
          <a:p>
            <a:r>
              <a:rPr lang="en-US" sz="1000" dirty="0">
                <a:solidFill>
                  <a:schemeClr val="dk1"/>
                </a:solidFill>
              </a:rPr>
              <a:t>*Nielson (2016): </a:t>
            </a:r>
            <a:r>
              <a:rPr lang="en-US" sz="1000" i="1" dirty="0">
                <a:solidFill>
                  <a:schemeClr val="dk1"/>
                </a:solidFill>
              </a:rPr>
              <a:t>Reaching Prevalent, Diverse Consumers with Disabilities</a:t>
            </a:r>
            <a:endParaRPr lang="en-US" sz="1000" i="1" dirty="0"/>
          </a:p>
        </p:txBody>
      </p:sp>
    </p:spTree>
    <p:extLst>
      <p:ext uri="{BB962C8B-B14F-4D97-AF65-F5344CB8AC3E}">
        <p14:creationId xmlns:p14="http://schemas.microsoft.com/office/powerpoint/2010/main" val="542523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CF72F19-1473-448C-AA14-0CB8AA374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D89232C-535A-3A49-94B6-A87E2FB63BE2}"/>
              </a:ext>
            </a:extLst>
          </p:cNvPr>
          <p:cNvSpPr>
            <a:spLocks noGrp="1"/>
          </p:cNvSpPr>
          <p:nvPr>
            <p:ph type="title"/>
          </p:nvPr>
        </p:nvSpPr>
        <p:spPr>
          <a:xfrm>
            <a:off x="599609" y="679731"/>
            <a:ext cx="4171994" cy="3736540"/>
          </a:xfrm>
        </p:spPr>
        <p:txBody>
          <a:bodyPr vert="horz" lIns="91440" tIns="45720" rIns="91440" bIns="45720" rtlCol="0" anchor="b">
            <a:normAutofit/>
          </a:bodyPr>
          <a:lstStyle/>
          <a:p>
            <a:pPr>
              <a:defRPr sz="3600" b="1"/>
            </a:pPr>
            <a:r>
              <a:rPr lang="en-US" dirty="0">
                <a:solidFill>
                  <a:schemeClr val="tx1"/>
                </a:solidFill>
              </a:rPr>
              <a:t>When We Think About Access…</a:t>
            </a:r>
            <a:br>
              <a:rPr lang="en-US" dirty="0">
                <a:solidFill>
                  <a:schemeClr val="tx1"/>
                </a:solidFill>
              </a:rPr>
            </a:br>
            <a:r>
              <a:rPr lang="en-US" dirty="0">
                <a:solidFill>
                  <a:schemeClr val="tx1"/>
                </a:solidFill>
              </a:rPr>
              <a:t>                                                   Do we think about this?</a:t>
            </a:r>
            <a:endParaRPr lang="en-US" b="1" dirty="0">
              <a:solidFill>
                <a:schemeClr val="tx1"/>
              </a:solidFill>
            </a:endParaRPr>
          </a:p>
        </p:txBody>
      </p:sp>
      <p:grpSp>
        <p:nvGrpSpPr>
          <p:cNvPr id="13" name="Group 1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4" name="Straight Connector 1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7" name="Rectangle 1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Image" descr="Image">
            <a:extLst>
              <a:ext uri="{FF2B5EF4-FFF2-40B4-BE49-F238E27FC236}">
                <a16:creationId xmlns:a16="http://schemas.microsoft.com/office/drawing/2014/main" id="{8883FD57-0C03-2C45-BE79-572B2FBC6314}"/>
              </a:ext>
            </a:extLst>
          </p:cNvPr>
          <p:cNvPicPr>
            <a:picLocks noChangeAspect="1"/>
          </p:cNvPicPr>
          <p:nvPr/>
        </p:nvPicPr>
        <p:blipFill rotWithShape="1">
          <a:blip r:embed="rId3"/>
          <a:srcRect l="2808" r="489" b="-4"/>
          <a:stretch/>
        </p:blipFill>
        <p:spPr>
          <a:xfrm>
            <a:off x="5640572" y="557360"/>
            <a:ext cx="5608830" cy="5632704"/>
          </a:xfrm>
          <a:prstGeom prst="rect">
            <a:avLst/>
          </a:prstGeom>
        </p:spPr>
      </p:pic>
    </p:spTree>
    <p:extLst>
      <p:ext uri="{BB962C8B-B14F-4D97-AF65-F5344CB8AC3E}">
        <p14:creationId xmlns:p14="http://schemas.microsoft.com/office/powerpoint/2010/main" val="869475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54110</TotalTime>
  <Words>2830</Words>
  <Application>Microsoft Macintosh PowerPoint</Application>
  <PresentationFormat>Widescreen</PresentationFormat>
  <Paragraphs>225</Paragraphs>
  <Slides>48</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Lato Regular</vt:lpstr>
      <vt:lpstr>Times New Roman</vt:lpstr>
      <vt:lpstr>Office Theme</vt:lpstr>
      <vt:lpstr>How Disability Inclusion &amp; Equity Can Add to Your Success</vt:lpstr>
      <vt:lpstr>Three Logistical Points</vt:lpstr>
      <vt:lpstr>Partners/Co-Promoters</vt:lpstr>
      <vt:lpstr>Sponsored by</vt:lpstr>
      <vt:lpstr>Why?</vt:lpstr>
      <vt:lpstr>Speakers</vt:lpstr>
      <vt:lpstr>Accessibility Is Important For All</vt:lpstr>
      <vt:lpstr>The disability market is valued at more than $1 Trillion</vt:lpstr>
      <vt:lpstr>When We Think About Access…                                                    Do we think about this?</vt:lpstr>
      <vt:lpstr>Or this?</vt:lpstr>
      <vt:lpstr>Inclusion  &amp;  Belonging</vt:lpstr>
      <vt:lpstr>Words Matter</vt:lpstr>
      <vt:lpstr>Talking about Disability</vt:lpstr>
      <vt:lpstr>People-First Language vs. Identity-First Language</vt:lpstr>
      <vt:lpstr>People First vs. Identity First Language</vt:lpstr>
      <vt:lpstr>Accessibility Starts Before the Event</vt:lpstr>
      <vt:lpstr>Be Intentional</vt:lpstr>
      <vt:lpstr>Question 2</vt:lpstr>
      <vt:lpstr>Invitation Format</vt:lpstr>
      <vt:lpstr>Accommodations Language</vt:lpstr>
      <vt:lpstr>Information to Provide</vt:lpstr>
      <vt:lpstr>Ensure Accessible Documents</vt:lpstr>
      <vt:lpstr>During The Event:  Ensuring Everyone Can Participate Including Those Who are Blind, Have Cognitive Disabilities and/or are Nonverbal</vt:lpstr>
      <vt:lpstr>Access for All – Even if Virtual</vt:lpstr>
      <vt:lpstr>Question 1</vt:lpstr>
      <vt:lpstr>Layout: Arrival and Food</vt:lpstr>
      <vt:lpstr>Event Experience: Speakers and Seating</vt:lpstr>
      <vt:lpstr>Event Experience: A/V Considerations</vt:lpstr>
      <vt:lpstr>Live Audio Description</vt:lpstr>
      <vt:lpstr>Benefits of Live Captioning</vt:lpstr>
      <vt:lpstr>Communication Access Realtime Translation (CART)</vt:lpstr>
      <vt:lpstr>Third-Party Captioning in Separate Browser Window</vt:lpstr>
      <vt:lpstr>Benefits of ASL Interpreters</vt:lpstr>
      <vt:lpstr>Zoom: Never Spotlight an Individual During Webinars</vt:lpstr>
      <vt:lpstr>Hiring a Sign Language Interpreter</vt:lpstr>
      <vt:lpstr>Best Practices for Virtual Meetings</vt:lpstr>
      <vt:lpstr>After The Event:  Ensuring Accessible Videos  for Websites and Social Media</vt:lpstr>
      <vt:lpstr>Importance of Captions</vt:lpstr>
      <vt:lpstr>Subtitles vs. Captions</vt:lpstr>
      <vt:lpstr>YouTube</vt:lpstr>
      <vt:lpstr>Ensuring Virtual Events Are Accessible for All Toolkit</vt:lpstr>
      <vt:lpstr>Question 3</vt:lpstr>
      <vt:lpstr>A Note on Hybrid Events</vt:lpstr>
      <vt:lpstr>Hybrid Events</vt:lpstr>
      <vt:lpstr>Remember: Don’t forget how turning virtual allowed more folks to participate as we go back to in-person events</vt:lpstr>
      <vt:lpstr>National Disability Speakers Bureau: Jewish Division</vt:lpstr>
      <vt:lpstr>RespectAbility Jewish Inclusion Fellowship</vt:lpstr>
      <vt:lpstr>Thanks for Joining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Best Practices for Disability Inclusion</dc:title>
  <dc:creator>Lauren Appelbaum</dc:creator>
  <cp:lastModifiedBy>Eric Ascher</cp:lastModifiedBy>
  <cp:revision>104</cp:revision>
  <dcterms:created xsi:type="dcterms:W3CDTF">2020-09-21T02:15:01Z</dcterms:created>
  <dcterms:modified xsi:type="dcterms:W3CDTF">2021-07-19T19:36:34Z</dcterms:modified>
</cp:coreProperties>
</file>