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0" r:id="rId4"/>
    <p:sldId id="288" r:id="rId5"/>
    <p:sldId id="292" r:id="rId6"/>
    <p:sldId id="291" r:id="rId7"/>
    <p:sldId id="289" r:id="rId8"/>
    <p:sldId id="293" r:id="rId9"/>
    <p:sldId id="276" r:id="rId10"/>
    <p:sldId id="287" r:id="rId11"/>
    <p:sldId id="277" r:id="rId12"/>
    <p:sldId id="266" r:id="rId13"/>
    <p:sldId id="272" r:id="rId14"/>
    <p:sldId id="258" r:id="rId15"/>
    <p:sldId id="270" r:id="rId16"/>
    <p:sldId id="269" r:id="rId17"/>
    <p:sldId id="283" r:id="rId18"/>
    <p:sldId id="278" r:id="rId19"/>
    <p:sldId id="267" r:id="rId20"/>
    <p:sldId id="279" r:id="rId21"/>
    <p:sldId id="280" r:id="rId22"/>
    <p:sldId id="281" r:id="rId23"/>
    <p:sldId id="284" r:id="rId24"/>
    <p:sldId id="282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8" autoAdjust="0"/>
    <p:restoredTop sz="95878"/>
  </p:normalViewPr>
  <p:slideViewPr>
    <p:cSldViewPr snapToGrid="0">
      <p:cViewPr varScale="1">
        <p:scale>
          <a:sx n="92" d="100"/>
          <a:sy n="92" d="100"/>
        </p:scale>
        <p:origin x="184" y="6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ADC1F-C95A-7B40-8956-A479D0E1DBAD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C5E9C-013D-E044-BFCF-888B86B3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9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5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0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3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72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8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C5E9C-013D-E044-BFCF-888B86B356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7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827E-F3D4-490F-AFF1-4C0CC0F9A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F5EA4-DBB0-4114-B8D7-D1A8B703E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CE4C8-B2D8-472D-B8E4-F081E556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61635-3CA6-4F37-9DFF-B21CA7A1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C825B-D4E6-4C66-895D-9BD3D203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6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9C41-DA53-46FB-82D9-4BDD61F1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A76B0-93B1-480A-836B-C4D10B6C14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B990D-07D4-437B-9E41-918B0129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3141F-9844-4AE8-9126-90BC868B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FC68B-C122-4CCE-9BEE-BB11DDAE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2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8B4955-845A-4036-BC00-AD2945114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FF316C-3702-47BE-9C21-B8E2FFFD03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8B773-294A-486A-92EB-C69F9DED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CA847-0A91-4559-841F-0C4488E0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8B031-CF1F-42AE-95B6-E2ECA8C3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93DD-BD1D-4D8F-8472-658395A1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1E742-BEA8-4F85-906A-493E4F394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E1E0-2A8F-435B-9949-351F1FD26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09A2-E156-44BC-B676-BD4F193D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7125E-A038-472E-B3BD-BEFE6571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0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DD97-CF8B-4920-B5DF-C4EE7E25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9E1E5-28C1-4151-9AE5-009F3398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C2A3B-BBBB-466E-82BE-73647FC5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890E4-105C-4087-94E0-4CE95ACF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F3A16-8899-4E5E-8F10-FB8C1C4C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6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F89CD-2065-4878-8767-6E953932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5070-E2AD-4C84-833B-E5B7D06BE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DBDDF-5226-41D9-B056-3CEFA2480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8F3F4-0161-4F9B-BB28-3F5A8A18D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75939-4C04-4DF2-9858-40DA5492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FAA14-A034-458B-AF70-F849AAB9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3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FEFC-256C-4C80-A817-D1334E7D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9DBD3-11EC-474B-92C0-44C29C4C4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70812-5132-4ABA-84EB-ED32D9CC1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D3C393-1F94-4001-B9F9-01A2B7553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A4612-E401-4854-AF73-8ADEFC8E7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B7A5CF-53DE-4B73-94EF-088926E9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380EFE-78AD-4D88-BD71-9E81F5D2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2602D-70B1-4867-A70D-7CD88261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2D39-3056-41D4-888B-BD440B81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D394E-58D8-4625-91ED-42B5FF2C8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F257A-C0D4-4D4F-A88E-81FFB9D8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5F7F2-8375-427B-9B8E-4F143D86C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EE013-D869-4DF6-A900-3E999123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6465D0-CD61-4F3D-A9EE-211ABB04C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63BDE-0985-4185-8B7D-0BC3300D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93DF-605F-46BD-B279-FADEB8A8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E2E76-BEE9-4BF9-9B81-BC96C2BD4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54F1A-4D86-4D4B-8918-83A2BA4C4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B36F2-5218-416C-A370-8F241B4F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0A06F-76CF-44CE-9022-9E3BFC158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45DF4-A458-4FB1-8D3E-287C0447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BA61-4FE6-467A-872D-6B2D8505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48B0E-84FB-4E5E-89A2-07EEEBDEC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6C670-BA58-4950-95C5-C0731D3F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9FDCA-22F4-4A86-B3EE-3BE1ADDD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30043-AA08-453A-9141-6816E826E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C920B-3E83-4784-9515-EC6A0C90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6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6C1C3-CDB2-43A7-93C5-B2E24FAB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4E4E9-8468-43F0-996B-62291394D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EF91F-642B-4DFB-A1DF-845003CC1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9A648-0A0D-4933-B306-01AC4048E350}" type="datetimeFigureOut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2296F-80D0-46E7-A10E-6612A8A44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97A5-8E19-4857-BFBE-F6340BE60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485AF-D1C3-4C3D-8298-49C8EE56A5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29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" y="2420343"/>
            <a:ext cx="12001500" cy="201731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4800" b="1" dirty="0"/>
              <a:t>Disability and Voting Accessibility </a:t>
            </a:r>
            <a:br>
              <a:rPr lang="en-US" sz="4800" b="1" dirty="0"/>
            </a:br>
            <a:r>
              <a:rPr lang="en-US" sz="4800" b="1" dirty="0"/>
              <a:t>in the 2020 Elections</a:t>
            </a:r>
            <a:br>
              <a:rPr lang="en-US" sz="4800" b="1" dirty="0"/>
            </a:br>
            <a:r>
              <a:rPr lang="en-US" sz="2800" b="1" dirty="0"/>
              <a:t>Presentation for </a:t>
            </a:r>
            <a:r>
              <a:rPr lang="en-US" sz="2800" b="1" dirty="0" err="1"/>
              <a:t>RespectAbility</a:t>
            </a:r>
            <a:r>
              <a:rPr lang="en-US" sz="2800" b="1" dirty="0"/>
              <a:t> webinar: </a:t>
            </a:r>
            <a:br>
              <a:rPr lang="en-US" sz="2800" b="1" dirty="0"/>
            </a:br>
            <a:r>
              <a:rPr lang="en-US" sz="2800" b="1" dirty="0"/>
              <a:t>“The Lessons of 2020: Voting, Accessibility, and Voters with Disabilities” </a:t>
            </a:r>
            <a:br>
              <a:rPr lang="en-US" sz="2800" b="1" dirty="0"/>
            </a:br>
            <a:r>
              <a:rPr lang="en-US" sz="2800" b="1" dirty="0"/>
              <a:t>April 8,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4334"/>
            <a:ext cx="9144000" cy="1557083"/>
          </a:xfrm>
        </p:spPr>
        <p:txBody>
          <a:bodyPr>
            <a:normAutofit/>
          </a:bodyPr>
          <a:lstStyle/>
          <a:p>
            <a:r>
              <a:rPr lang="en-US" dirty="0"/>
              <a:t>Dr. Lisa Schur</a:t>
            </a:r>
          </a:p>
          <a:p>
            <a:r>
              <a:rPr lang="en-US" dirty="0"/>
              <a:t>Dr. Douglas Kruse </a:t>
            </a:r>
          </a:p>
          <a:p>
            <a:r>
              <a:rPr lang="en-US" dirty="0"/>
              <a:t>Co-Directors, Program for Disability Research, Rutgers University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781174" cy="1781174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7972425" y="168276"/>
            <a:ext cx="4124325" cy="15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53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584" y="762663"/>
            <a:ext cx="6263640" cy="735632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Survey Description (continued)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05" y="1737359"/>
            <a:ext cx="9777805" cy="46670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Total sample size of all participants: 2,569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Disability Sample: 1,782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Non-disability Sample: 787</a:t>
            </a:r>
          </a:p>
          <a:p>
            <a:pPr>
              <a:spcBef>
                <a:spcPts val="1200"/>
              </a:spcBef>
            </a:pPr>
            <a:r>
              <a:rPr lang="en-US" dirty="0"/>
              <a:t>Citizens with disabilities were oversampled to get large enough sample for reliable estimates plus breakdowns by disability type and demographics</a:t>
            </a:r>
          </a:p>
          <a:p>
            <a:pPr>
              <a:spcBef>
                <a:spcPts val="1200"/>
              </a:spcBef>
            </a:pPr>
            <a:r>
              <a:rPr lang="en-US" dirty="0"/>
              <a:t>Total sample is more than twice the size of typical national phone surveys of 1000 people, so results should generalize well to disability and non-disability populations</a:t>
            </a:r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05" y="1498295"/>
            <a:ext cx="9777805" cy="490607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dirty="0"/>
              <a:t>The full report has 32 detailed statistical tables</a:t>
            </a:r>
          </a:p>
          <a:p>
            <a:pPr lvl="1"/>
            <a:r>
              <a:rPr lang="en-US" dirty="0"/>
              <a:t>All results use survey weights to reflect the full disability and non-disability populations.</a:t>
            </a:r>
          </a:p>
          <a:p>
            <a:pPr lvl="1"/>
            <a:r>
              <a:rPr lang="en-US" dirty="0"/>
              <a:t>The report notes which differences are large enough to be statistically significant (falling outside the survey’s margin of error so that we can be highly confident of a true difference in the population). </a:t>
            </a:r>
          </a:p>
          <a:p>
            <a:pPr lvl="1"/>
            <a:endParaRPr lang="en-US" dirty="0"/>
          </a:p>
          <a:p>
            <a:pPr marL="284163" lvl="1"/>
            <a:r>
              <a:rPr lang="en-US" sz="2800" dirty="0"/>
              <a:t>The following slides highlight some of the key results</a:t>
            </a:r>
          </a:p>
          <a:p>
            <a:pPr lvl="1"/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6B55A6-7769-0C47-AEBE-E88D8B05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Report</a:t>
            </a:r>
          </a:p>
        </p:txBody>
      </p:sp>
    </p:spTree>
    <p:extLst>
      <p:ext uri="{BB962C8B-B14F-4D97-AF65-F5344CB8AC3E}">
        <p14:creationId xmlns:p14="http://schemas.microsoft.com/office/powerpoint/2010/main" val="92149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816" y="1005840"/>
            <a:ext cx="9247632" cy="841249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Disability Characteristics in the 2020 Survey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336" y="1847089"/>
            <a:ext cx="8055864" cy="455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Disability sample reflects overall U.S. disability population:</a:t>
            </a:r>
          </a:p>
          <a:p>
            <a:r>
              <a:rPr lang="en-US" sz="2400" dirty="0"/>
              <a:t>Almost half (48%) in disability sample have mobility impairments</a:t>
            </a:r>
          </a:p>
          <a:p>
            <a:r>
              <a:rPr lang="en-US" sz="2400" dirty="0"/>
              <a:t>One-fourth (24%) have cognitive impairments</a:t>
            </a:r>
          </a:p>
          <a:p>
            <a:r>
              <a:rPr lang="en-US" sz="2400" dirty="0"/>
              <a:t>One-sixth (18%) have hearing impairments</a:t>
            </a:r>
          </a:p>
          <a:p>
            <a:r>
              <a:rPr lang="en-US" sz="2400" dirty="0"/>
              <a:t>One-eighth (12%) have vision impairments</a:t>
            </a:r>
          </a:p>
          <a:p>
            <a:r>
              <a:rPr lang="en-US" sz="2400" dirty="0"/>
              <a:t>One-fourth (27%) have difficulty going outside alone</a:t>
            </a:r>
          </a:p>
          <a:p>
            <a:r>
              <a:rPr lang="en-US" sz="2400" dirty="0"/>
              <a:t>One-eighth (13%) have difficulty with self-care inside home</a:t>
            </a:r>
          </a:p>
          <a:p>
            <a:r>
              <a:rPr lang="en-US" sz="2400" dirty="0"/>
              <a:t>One-third (32%) need help in activities of daily living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30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10515600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Voter Turnout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43869"/>
            <a:ext cx="11753850" cy="4739517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People with disabilities voted at a 7% lower rate than people without disabilities of the same age</a:t>
            </a:r>
          </a:p>
          <a:p>
            <a:pPr marL="1033463" marR="0" lvl="0" indent="-520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=&gt; Points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toward a continuing disability gap in voter turnout (found in past elections)</a:t>
            </a:r>
          </a:p>
          <a:p>
            <a:pPr marL="1033463" marR="0" lvl="0" indent="-5207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715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	=&gt; But disability turnout gap may have narrowed in 2020—will have a better sense of this when Census Bureau’s Voting and Registration Supplement dataset is released in April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4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48E928-BCA1-E843-8540-F4A9604DF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Voting (Report)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313700-B610-4E85-A457-C485DFA0DE70}"/>
              </a:ext>
            </a:extLst>
          </p:cNvPr>
          <p:cNvSpPr txBox="1"/>
          <p:nvPr/>
        </p:nvSpPr>
        <p:spPr>
          <a:xfrm>
            <a:off x="4023360" y="722376"/>
            <a:ext cx="378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Difficulties in Voting</a:t>
            </a:r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74777"/>
            <a:ext cx="11753850" cy="5108610"/>
          </a:xfrm>
        </p:spPr>
        <p:txBody>
          <a:bodyPr>
            <a:noAutofit/>
          </a:bodyPr>
          <a:lstStyle/>
          <a:p>
            <a:r>
              <a:rPr lang="en-US" sz="2400" dirty="0"/>
              <a:t>Voting difficulties among people with disabilities declined markedly from 2012 to 2020, from 26% to 11%.</a:t>
            </a:r>
          </a:p>
          <a:p>
            <a:pPr lvl="0"/>
            <a:r>
              <a:rPr lang="en-US" sz="2400" dirty="0">
                <a:effectLst/>
                <a:ea typeface="Calibri" panose="020F0502020204030204" pitchFamily="34" charset="0"/>
              </a:rPr>
              <a:t>About one in nine voters with disabilities reported difficulties voting in 2020. This is double the rate of people without disabilities.</a:t>
            </a:r>
          </a:p>
          <a:p>
            <a:pPr marL="0" lvl="0" indent="0">
              <a:buNone/>
            </a:pPr>
            <a:endParaRPr lang="en-US" sz="2300" dirty="0"/>
          </a:p>
        </p:txBody>
      </p:sp>
      <p:pic>
        <p:nvPicPr>
          <p:cNvPr id="10" name="Picture 9" descr="Figure 1: Difficulties in voting across all methods, 2012 and 2020&#10;&#10;Disability 2012: 26.1%&#10;Disability 2020: 11.4%&#10;&#10;No Disability 2012: 7.4%&#10;No Disability 2020: 6.4%">
            <a:extLst>
              <a:ext uri="{FF2B5EF4-FFF2-40B4-BE49-F238E27FC236}">
                <a16:creationId xmlns:a16="http://schemas.microsoft.com/office/drawing/2014/main" id="{54BED7F6-4E77-4D43-A75F-C6A6ACFA9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375" y="2953512"/>
            <a:ext cx="7761249" cy="38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854"/>
            <a:ext cx="10515600" cy="568713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Methods of Voting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39589"/>
            <a:ext cx="11753850" cy="4743797"/>
          </a:xfrm>
        </p:spPr>
        <p:txBody>
          <a:bodyPr>
            <a:noAutofit/>
          </a:bodyPr>
          <a:lstStyle/>
          <a:p>
            <a:pPr lvl="1">
              <a:spcBef>
                <a:spcPts val="18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Almost half (49%) of voters with disabilities voted at a polling place in 2020, compared to 56% of voters without disabilities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shift to using mail ballots from 2012 to 2020 was identical for voters with and without disabilities (28 percentage point increase) 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One-quarter of voters with and without disabilities (24% and 25%) voted early at a polling place</a:t>
            </a:r>
          </a:p>
          <a:p>
            <a:pPr lvl="1">
              <a:spcBef>
                <a:spcPts val="1800"/>
              </a:spcBef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Close to three-fourths (74%) of voters with disabilities v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oted with a mail ballot or early in-person in 2020. 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represents a significant increase from 2012 and is higher than the two-thirds (69%) of non-disabled voters who did so in 2020.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C6318A-5F51-5D42-BBAD-30028C2B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</a:t>
            </a:r>
            <a:r>
              <a:rPr lang="en-US" baseline="0" dirty="0"/>
              <a:t> Voting In Person (report)</a:t>
            </a:r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02314A-1853-4DFC-AAD4-73E54E7D1126}"/>
              </a:ext>
            </a:extLst>
          </p:cNvPr>
          <p:cNvSpPr txBox="1"/>
          <p:nvPr/>
        </p:nvSpPr>
        <p:spPr>
          <a:xfrm>
            <a:off x="2676293" y="735980"/>
            <a:ext cx="599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Difficulties Voting in Person</a:t>
            </a:r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pic>
        <p:nvPicPr>
          <p:cNvPr id="10" name="Picture 9" descr="Figure 2: Any Difficulty Voting in Person by Disability Type, 2020&#10;&#10;No Disability: 9.8%&#10;Any Disability: 18.0%&#10;Hearing impairmnent: 19.3%&#10;Vision Impairment: 23.5%&#10;Cognitive Impairment: 30%&#10;Mobility impairment: 17.2%&#10;No need for help in daily activities: 15.2%&#10;Need help in daily activities: 24.8%">
            <a:extLst>
              <a:ext uri="{FF2B5EF4-FFF2-40B4-BE49-F238E27FC236}">
                <a16:creationId xmlns:a16="http://schemas.microsoft.com/office/drawing/2014/main" id="{C0A8FC29-32CF-4105-9845-DBC59573FE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024" y="3155795"/>
            <a:ext cx="8697951" cy="37022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374776"/>
            <a:ext cx="11753850" cy="510861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people with disabilities who voted in person in 2020, 18% reported difficulties, compared to 10% of people without disabilities. The disability number is down from 30% in 2012.</a:t>
            </a: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ifficulties were most common among people with vision (30%) and cognitive (24%) impairments.</a:t>
            </a:r>
          </a:p>
          <a:p>
            <a:pPr marL="457200" lvl="1" indent="0">
              <a:buNone/>
            </a:pP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800" dirty="0"/>
          </a:p>
          <a:p>
            <a:pPr marL="0" lvl="0" indent="0">
              <a:buNone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83084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5" y="1600200"/>
            <a:ext cx="11232260" cy="4883186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en-US" sz="2600" dirty="0"/>
              <a:t>About half of the decline in difficulties voting in a polling place for people with disabilities since 2012 appears due to progress in making polling places more accessible</a:t>
            </a:r>
          </a:p>
          <a:p>
            <a:pPr lvl="0">
              <a:spcBef>
                <a:spcPts val="2400"/>
              </a:spcBef>
            </a:pPr>
            <a:r>
              <a:rPr lang="en-US" sz="2600" dirty="0"/>
              <a:t>Biggest declines in difficulty were in: 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“Difficulty reading or seeing the ballot”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“Difficulty understanding how to vote or use the voting equipment”</a:t>
            </a:r>
          </a:p>
          <a:p>
            <a:pPr lvl="0">
              <a:spcBef>
                <a:spcPts val="2400"/>
              </a:spcBef>
            </a:pPr>
            <a:r>
              <a:rPr lang="en-US" sz="2600" dirty="0"/>
              <a:t>Also possible declines in “difficulty in finding or getting to the polling place” and “waiting in line” (but within survey’s margin of error)</a:t>
            </a:r>
          </a:p>
          <a:p>
            <a:pPr>
              <a:spcBef>
                <a:spcPts val="2400"/>
              </a:spcBef>
            </a:pPr>
            <a:r>
              <a:rPr lang="en-US" sz="2600" dirty="0"/>
              <a:t>The other half of the overall decline is tied to a change in composition of polling place voters, as those expecting the most difficulties switched to mail ballots</a:t>
            </a:r>
          </a:p>
          <a:p>
            <a:pPr lvl="0">
              <a:spcBef>
                <a:spcPts val="2400"/>
              </a:spcBef>
            </a:pPr>
            <a:endParaRPr lang="en-US" sz="2600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02314A-1853-4DFC-AAD4-73E54E7D1126}"/>
              </a:ext>
            </a:extLst>
          </p:cNvPr>
          <p:cNvSpPr txBox="1"/>
          <p:nvPr/>
        </p:nvSpPr>
        <p:spPr>
          <a:xfrm>
            <a:off x="2074990" y="930145"/>
            <a:ext cx="7482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Are polling places more accessible in 2020?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B7B627-67A9-E242-BB89-6A9417674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Are polling places more accessible in 2020?</a:t>
            </a: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4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341"/>
            <a:ext cx="10515600" cy="769435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Difficulties Voting with a Mail Ballot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516567"/>
            <a:ext cx="11753850" cy="4966820"/>
          </a:xfrm>
        </p:spPr>
        <p:txBody>
          <a:bodyPr>
            <a:noAutofit/>
          </a:bodyPr>
          <a:lstStyle/>
          <a:p>
            <a:pPr lvl="1"/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those using mail ballots, 5% of voters with disabilities had difficulty using the ballot, compared to 2% of voters without disabilities.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22% of voters with vision impairments had difficulties with a mail ballot.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sz="2300" dirty="0"/>
          </a:p>
        </p:txBody>
      </p:sp>
      <p:pic>
        <p:nvPicPr>
          <p:cNvPr id="4" name="Picture 3" descr="Figure 3: Any difficulty voting with mail ballot by disability type, 2020&#10;&#10;No Disability: 2.1%&#10;Any Disability: 5.4%&#10;Hearing impairment: 5.1%&#10;Vision Impairment: 22.1%&#10;Cognitive Impairment: 6.3%&#10;Mobility impairment: 6.4%&#10;No need for help in daily activities: 3.8%&#10;Need help in daily activities: 8.9%">
            <a:extLst>
              <a:ext uri="{FF2B5EF4-FFF2-40B4-BE49-F238E27FC236}">
                <a16:creationId xmlns:a16="http://schemas.microsoft.com/office/drawing/2014/main" id="{91199217-88A1-4522-8AE3-61DBC17FF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803" y="2700339"/>
            <a:ext cx="8095785" cy="37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71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7288" y="735980"/>
            <a:ext cx="7973122" cy="512957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latin typeface="+mn-lt"/>
              </a:rPr>
              <a:t>Voting Independently Without Difficulty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4" y="1308718"/>
            <a:ext cx="11753850" cy="5159838"/>
          </a:xfrm>
        </p:spPr>
        <p:txBody>
          <a:bodyPr>
            <a:noAutofit/>
          </a:bodyPr>
          <a:lstStyle/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voters with disabilities, 6% of in-person voters needed assistance, and 11% of mail voters needed assistance</a:t>
            </a:r>
          </a:p>
          <a:p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Five of six voters (83%) with a disability voted independently without any difficulties in 2020, compared to over nine of ten (92%) of voters without disabilities.</a:t>
            </a:r>
          </a:p>
          <a:p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One in seven (14%) of voters with disabilities using a mail ballot needed assistance or </a:t>
            </a:r>
            <a:r>
              <a:rPr lang="en-US" sz="2400" dirty="0">
                <a:effectLst/>
                <a:ea typeface="Calibri" panose="020F0502020204030204" pitchFamily="34" charset="0"/>
              </a:rPr>
              <a:t>encountered problems in voting, compared to only 3% of those without disabilities.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igure 4: voting independently without difficulty, 2020&#10;&#10;All voters:&#10;Any disability: 82.6%&#10;No disability: 91.9%&#10;&#10;In person voters&#10;Any disability: 78.7%&#10;No disability: 88.1%&#10;&#10;Mail voters&#10;Any disability: 86%&#10;No disability: 96.8%">
            <a:extLst>
              <a:ext uri="{FF2B5EF4-FFF2-40B4-BE49-F238E27FC236}">
                <a16:creationId xmlns:a16="http://schemas.microsoft.com/office/drawing/2014/main" id="{B7AE733F-D15D-4484-8EDB-5B09991D2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74" y="3630168"/>
            <a:ext cx="7761249" cy="308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4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05" y="1289304"/>
            <a:ext cx="9777805" cy="511506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i="1" dirty="0"/>
              <a:t>What were the voting experiences of people with disabilities in the 2020 elections?</a:t>
            </a:r>
          </a:p>
          <a:p>
            <a:pPr>
              <a:spcBef>
                <a:spcPts val="1800"/>
              </a:spcBef>
            </a:pPr>
            <a:r>
              <a:rPr lang="en-US" i="1" dirty="0"/>
              <a:t>How do these compare to the experiences of voters without disabilities?</a:t>
            </a:r>
          </a:p>
          <a:p>
            <a:pPr>
              <a:spcBef>
                <a:spcPts val="1800"/>
              </a:spcBef>
            </a:pPr>
            <a:r>
              <a:rPr lang="en-US" i="1" dirty="0"/>
              <a:t>Has there been progress in voting accessibility since 2012?</a:t>
            </a:r>
          </a:p>
          <a:p>
            <a:pPr>
              <a:spcBef>
                <a:spcPts val="1800"/>
              </a:spcBef>
            </a:pPr>
            <a:r>
              <a:rPr lang="en-US" i="1" dirty="0"/>
              <a:t>How did the COVID pandemic affect voting experiences?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To answer these and other questions, the U.S. Election Assistance Commission (EAC) asked Rutgers University to design and coordinate a national survey of voting-eligible citizens with and without disabilities following the 2020 elections.</a:t>
            </a:r>
          </a:p>
          <a:p>
            <a:pPr marL="0" indent="0">
              <a:buNone/>
            </a:pPr>
            <a:r>
              <a:rPr lang="en-US" dirty="0"/>
              <a:t>But first, what do we know about disability and voting from prior research?</a:t>
            </a:r>
          </a:p>
          <a:p>
            <a:pPr marL="0" indent="0">
              <a:buNone/>
            </a:pPr>
            <a:endParaRPr lang="en-US" i="1" dirty="0"/>
          </a:p>
          <a:p>
            <a:endParaRPr lang="en-US" sz="2400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EAFE23-5517-BA4B-B295-451D9FFF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(1)</a:t>
            </a:r>
          </a:p>
        </p:txBody>
      </p:sp>
    </p:spTree>
    <p:extLst>
      <p:ext uri="{BB962C8B-B14F-4D97-AF65-F5344CB8AC3E}">
        <p14:creationId xmlns:p14="http://schemas.microsoft.com/office/powerpoint/2010/main" val="221648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10515600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Perceived Treatment by Election Officials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828800"/>
            <a:ext cx="11753850" cy="465458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Among in-person voters, people with disabilities were more likely to report that election officials were “very respectful” toward them (84% compared to 77% for people without disabilities)</a:t>
            </a:r>
          </a:p>
          <a:p>
            <a:pPr marL="342900" marR="0" lvl="0" indent="-34290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perceived respect from election officials, however, appeared to decline slightly from 2012 for voters both with and without disabilities (possibly due to stresses of pandemic)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11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10515600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Confidence that Vote was Accurately Counted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75104"/>
            <a:ext cx="11753850" cy="4508282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Two-thirds (68%) of voters with disabilities said they are highly confident their vote was accurately counted in 2020, compared to 59% of voters without disabilities</a:t>
            </a:r>
          </a:p>
          <a:p>
            <a:pPr marL="342900" marR="0" lvl="0" indent="-34290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Close to one-eighth (13%) of each group said they are “not very confident” or “not at all confident” their vote was accurately counted</a:t>
            </a:r>
          </a:p>
          <a:p>
            <a:pPr marL="342900" marR="0" lvl="0" indent="-342900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Results are very similar for in-person and mail voters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55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10515600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Voter Comparisons to Pre-Pandemic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72769"/>
            <a:ext cx="10972800" cy="491061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24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Voters were asked to compare the ease or difficulty of voting in 2020 to the last time they voted before the pandemic</a:t>
            </a:r>
          </a:p>
          <a:p>
            <a:pPr marL="342900" indent="-342900">
              <a:lnSpc>
                <a:spcPct val="107000"/>
              </a:lnSpc>
              <a:spcBef>
                <a:spcPts val="24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Overall, most </a:t>
            </a:r>
            <a:r>
              <a:rPr lang="en-US" sz="2400" dirty="0">
                <a:ea typeface="Times New Roman" panose="02020603050405020304" pitchFamily="18" charset="0"/>
              </a:rPr>
              <a:t>voters with and without disabilities (63% and 64%) said it was “about the same”</a:t>
            </a:r>
          </a:p>
          <a:p>
            <a:pPr marL="342900" indent="-342900">
              <a:lnSpc>
                <a:spcPct val="107000"/>
              </a:lnSpc>
              <a:spcBef>
                <a:spcPts val="24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But mail voting seemed to help:  among those who voted in person before the pandemic but with mail ballot in 2020, close to half of voters said it was easier in 2020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>
                <a:ea typeface="Times New Roman" panose="02020603050405020304" pitchFamily="18" charset="0"/>
              </a:rPr>
              <a:t>50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% of voters with disabilities and </a:t>
            </a:r>
            <a:r>
              <a:rPr lang="en-US" sz="2400" dirty="0">
                <a:ea typeface="Times New Roman" panose="02020603050405020304" pitchFamily="18" charset="0"/>
              </a:rPr>
              <a:t>53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% of voters without disabilities).</a:t>
            </a:r>
          </a:p>
          <a:p>
            <a:pPr marL="342900" indent="-342900">
              <a:lnSpc>
                <a:spcPct val="107000"/>
              </a:lnSpc>
              <a:spcBef>
                <a:spcPts val="24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One-fourth (23%) of voters with disabilities who voted in polling places both in 2020 and pre-pandemic said it was easier in 2020, compared to 13% of voters without disabilities (providing more evidence of increased accessibility of polling places)</a:t>
            </a:r>
            <a:endParaRPr lang="en-US" sz="2400" dirty="0"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47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9924288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effectLst/>
                <a:latin typeface="+mn-lt"/>
                <a:ea typeface="Times New Roman" panose="02020603050405020304" pitchFamily="18" charset="0"/>
              </a:rPr>
              <a:t>Preference for How to Vote in Next Election</a:t>
            </a:r>
            <a:endParaRPr lang="en-US" sz="3200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743869"/>
            <a:ext cx="11753850" cy="47395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Both voters and non-voters were asked “If you wanted to vote in the next election, how would you prefer to cast your vote?” 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Close to half (49%) of people with disabilities, and three-fifths (61%) of people without disabilities, would prefer voting in person inside a polling place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a typeface="Times New Roman" panose="02020603050405020304" pitchFamily="18" charset="0"/>
              </a:rPr>
              <a:t>Next most popular was voting with a mail ballot: 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chosen by one-third (32%) of people with disabilities and one-fifth (19%) of people without disabilities.  </a:t>
            </a:r>
          </a:p>
          <a:p>
            <a:pPr marL="342900" indent="-342900">
              <a:lnSpc>
                <a:spcPct val="107000"/>
              </a:lnSpc>
              <a:spcBef>
                <a:spcPts val="120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</a:rPr>
              <a:t>Choices among remaining options did not differ significantly by disability: 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000" dirty="0"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bout one-eighth (12-14%) chose voting fully online by personal computer or smartphone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4-5% chose filling out a ballot online and then printing and mailing it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000" dirty="0">
                <a:effectLst/>
                <a:ea typeface="Times New Roman" panose="02020603050405020304" pitchFamily="18" charset="0"/>
              </a:rPr>
              <a:t>3% chose voting by drive through or curbside.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571500" algn="l"/>
              </a:tabLst>
            </a:pP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6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82"/>
            <a:ext cx="10515600" cy="73818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Other topics covered in survey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993392"/>
            <a:ext cx="11753850" cy="4489994"/>
          </a:xfrm>
        </p:spPr>
        <p:txBody>
          <a:bodyPr>
            <a:noAutofit/>
          </a:bodyPr>
          <a:lstStyle/>
          <a:p>
            <a:pPr marL="233363" indent="0">
              <a:buNone/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Relationship of disability to:</a:t>
            </a:r>
          </a:p>
          <a:p>
            <a:pPr marL="690563" indent="-457200"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N</a:t>
            </a:r>
            <a:r>
              <a:rPr lang="en-US" dirty="0">
                <a:effectLst/>
                <a:ea typeface="Times New Roman" panose="02020603050405020304" pitchFamily="18" charset="0"/>
              </a:rPr>
              <a:t>on-voting forms of political participation</a:t>
            </a:r>
          </a:p>
          <a:p>
            <a:pPr marL="690563" indent="-457200"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P</a:t>
            </a:r>
            <a:r>
              <a:rPr lang="en-US" dirty="0">
                <a:effectLst/>
                <a:ea typeface="Times New Roman" panose="02020603050405020304" pitchFamily="18" charset="0"/>
              </a:rPr>
              <a:t>olitical interest and feelings of political efficacy</a:t>
            </a:r>
          </a:p>
          <a:p>
            <a:pPr marL="690563" indent="-457200"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R</a:t>
            </a:r>
            <a:r>
              <a:rPr lang="en-US" dirty="0">
                <a:effectLst/>
                <a:ea typeface="Times New Roman" panose="02020603050405020304" pitchFamily="18" charset="0"/>
              </a:rPr>
              <a:t>ecruitment for voting</a:t>
            </a:r>
          </a:p>
          <a:p>
            <a:pPr marL="690563" indent="-457200">
              <a:tabLst>
                <a:tab pos="517525" algn="l"/>
              </a:tabLst>
            </a:pPr>
            <a:r>
              <a:rPr lang="en-US" dirty="0">
                <a:effectLst/>
                <a:ea typeface="Times New Roman" panose="02020603050405020304" pitchFamily="18" charset="0"/>
              </a:rPr>
              <a:t>Other facilitators of voting:  employment, group involvement, transportation, attending religious services, education, income</a:t>
            </a:r>
          </a:p>
          <a:p>
            <a:pPr marL="233363" indent="0">
              <a:buNone/>
              <a:tabLst>
                <a:tab pos="517525" algn="l"/>
              </a:tabLst>
            </a:pPr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592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7240"/>
            <a:ext cx="10515600" cy="749808"/>
          </a:xfrm>
        </p:spPr>
        <p:txBody>
          <a:bodyPr anchor="t">
            <a:normAutofit/>
          </a:bodyPr>
          <a:lstStyle/>
          <a:p>
            <a:pPr algn="ctr"/>
            <a:r>
              <a:rPr lang="en-US" sz="3200" b="1" dirty="0">
                <a:latin typeface="+mn-lt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1453896"/>
            <a:ext cx="11753850" cy="5029491"/>
          </a:xfrm>
        </p:spPr>
        <p:txBody>
          <a:bodyPr>
            <a:noAutofit/>
          </a:bodyPr>
          <a:lstStyle/>
          <a:p>
            <a:pPr marL="233363" indent="0">
              <a:buNone/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Key takeaways:</a:t>
            </a:r>
          </a:p>
          <a:p>
            <a:pPr marL="690563" indent="-457200"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Voting accessibility for people with disabilities has improved since 2012</a:t>
            </a:r>
          </a:p>
          <a:p>
            <a:pPr marL="690563" indent="-457200">
              <a:spcBef>
                <a:spcPts val="1200"/>
              </a:spcBef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Despite the progress, one in nine people with disabilities encounter difficulties in voting, and they are  twice as likely as those without disabilities to experience these difficulties</a:t>
            </a:r>
          </a:p>
          <a:p>
            <a:pPr marL="690563" indent="-457200">
              <a:spcBef>
                <a:spcPts val="1200"/>
              </a:spcBef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This points to the need for continued progress in improving accessibility, and ensuring people with disabilities can easily exercise their right to vote</a:t>
            </a:r>
          </a:p>
          <a:p>
            <a:pPr marL="233363" indent="0">
              <a:buNone/>
              <a:tabLst>
                <a:tab pos="517525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marL="233363" indent="0">
              <a:buNone/>
              <a:tabLst>
                <a:tab pos="517525" algn="l"/>
              </a:tabLst>
            </a:pPr>
            <a:r>
              <a:rPr lang="en-US" dirty="0">
                <a:ea typeface="Times New Roman" panose="02020603050405020304" pitchFamily="18" charset="0"/>
              </a:rPr>
              <a:t>We welcome any questions, and the opportunity to make these results as useful as possible for improving civic participation and access to voting.</a:t>
            </a:r>
          </a:p>
          <a:p>
            <a:pPr marL="233363" indent="0">
              <a:buNone/>
              <a:tabLst>
                <a:tab pos="517525" algn="l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marL="690563" indent="-457200">
              <a:tabLst>
                <a:tab pos="517525" algn="l"/>
              </a:tabLst>
            </a:pPr>
            <a:endParaRPr lang="en-US" dirty="0">
              <a:ea typeface="Times New Roman" panose="02020603050405020304" pitchFamily="18" charset="0"/>
            </a:endParaRP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CE7B7EC1-18D2-E646-8025-BE815865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Background on disability and voting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5B8148-E6CA-41A8-8664-676720363D8E}"/>
              </a:ext>
            </a:extLst>
          </p:cNvPr>
          <p:cNvSpPr txBox="1"/>
          <p:nvPr/>
        </p:nvSpPr>
        <p:spPr>
          <a:xfrm>
            <a:off x="2624328" y="1082388"/>
            <a:ext cx="633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Background on disability and voting</a:t>
            </a:r>
            <a:endParaRPr lang="en-US" sz="3200" dirty="0"/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4A00F6-35B7-4328-B778-FA49B546DD4E}"/>
              </a:ext>
            </a:extLst>
          </p:cNvPr>
          <p:cNvSpPr txBox="1"/>
          <p:nvPr/>
        </p:nvSpPr>
        <p:spPr>
          <a:xfrm>
            <a:off x="1207097" y="2110502"/>
            <a:ext cx="97778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There were 38.3 million eligible voters with disabilities in the 2020 election, based on Census data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addition, there were another </a:t>
            </a:r>
            <a:r>
              <a:rPr lang="en-US" sz="2400" b="1" dirty="0"/>
              <a:t>29.4 million </a:t>
            </a:r>
            <a:r>
              <a:rPr lang="en-US" sz="2400" dirty="0"/>
              <a:t>people who did not have a disability themselves, but lived in a household with someone with a disability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total, </a:t>
            </a:r>
            <a:r>
              <a:rPr lang="en-US" sz="2400" b="1" dirty="0"/>
              <a:t>67.7 million</a:t>
            </a:r>
            <a:r>
              <a:rPr lang="en-US" sz="2400" dirty="0"/>
              <a:t> eligible voters, or </a:t>
            </a:r>
            <a:r>
              <a:rPr lang="en-US" sz="2400" b="1" dirty="0"/>
              <a:t>28% of the total electorate</a:t>
            </a:r>
            <a:r>
              <a:rPr lang="en-US" sz="2400" dirty="0"/>
              <a:t>, either had a disability or lived with someone with a disability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2591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11E02F60-52E5-974C-8BE9-F4F3CB3DA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Disability and voter turnout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4FD65-961B-45DA-8E64-3407E9F1A62C}"/>
              </a:ext>
            </a:extLst>
          </p:cNvPr>
          <p:cNvSpPr txBox="1"/>
          <p:nvPr/>
        </p:nvSpPr>
        <p:spPr>
          <a:xfrm>
            <a:off x="1036764" y="999872"/>
            <a:ext cx="97348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Disability and voter turnout</a:t>
            </a:r>
          </a:p>
          <a:p>
            <a:endParaRPr lang="en-US" sz="2400" b="1" dirty="0"/>
          </a:p>
          <a:p>
            <a:r>
              <a:rPr lang="en-US" sz="2400" b="1" dirty="0"/>
              <a:t>There has been a stubborn disability voting gap of 6-7 points in general elections</a:t>
            </a:r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F7DF4D-A4BF-4241-A8FC-0E265B8B8DE6}"/>
              </a:ext>
            </a:extLst>
          </p:cNvPr>
          <p:cNvSpPr txBox="1">
            <a:spLocks/>
          </p:cNvSpPr>
          <p:nvPr/>
        </p:nvSpPr>
        <p:spPr>
          <a:xfrm>
            <a:off x="1261872" y="2528637"/>
            <a:ext cx="9125712" cy="359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 				</a:t>
            </a:r>
            <a:r>
              <a:rPr lang="en-US" sz="2400" u="sng" dirty="0"/>
              <a:t>2008</a:t>
            </a:r>
            <a:r>
              <a:rPr lang="en-US" sz="2400" dirty="0"/>
              <a:t>		</a:t>
            </a:r>
            <a:r>
              <a:rPr lang="en-US" sz="2400" u="sng" dirty="0"/>
              <a:t>2012</a:t>
            </a:r>
            <a:r>
              <a:rPr lang="en-US" sz="2400" dirty="0"/>
              <a:t> 		</a:t>
            </a:r>
            <a:r>
              <a:rPr lang="en-US" sz="2400" u="sng" dirty="0"/>
              <a:t>2016</a:t>
            </a: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People without disabilities	64.5%		62.5%		62.2%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People with disabilities	57.3%		56.8%		55.9%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Disability turnout gap		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-7.2%		-5.7%	 	-6.3%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This gap widens when controlling for demographic factors (age, gender, race, ethnicity, education, marital status)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3246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34EB55-17EB-4ED7-9E84-7FB687B2A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440" y="1018577"/>
            <a:ext cx="9107424" cy="11430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latin typeface="+mn-lt"/>
              </a:rPr>
              <a:t>Do people with disabilities care less about elections?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CC03AF-7294-4A18-B6EC-BE279C8F10DF}"/>
              </a:ext>
            </a:extLst>
          </p:cNvPr>
          <p:cNvSpPr txBox="1">
            <a:spLocks/>
          </p:cNvSpPr>
          <p:nvPr/>
        </p:nvSpPr>
        <p:spPr>
          <a:xfrm>
            <a:off x="1420812" y="2344140"/>
            <a:ext cx="8765604" cy="362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altLang="en-US" b="1" dirty="0"/>
              <a:t>No:</a:t>
            </a:r>
            <a:r>
              <a:rPr lang="en-US" altLang="en-US" dirty="0"/>
              <a:t>  Surveys in 2016 and 2018 showed they were more likely than people without disabilities to: </a:t>
            </a:r>
          </a:p>
          <a:p>
            <a:pPr marL="741363">
              <a:spcBef>
                <a:spcPts val="1200"/>
              </a:spcBef>
            </a:pPr>
            <a:r>
              <a:rPr lang="en-US" altLang="en-US" dirty="0"/>
              <a:t>say they follow the campaign closely</a:t>
            </a:r>
          </a:p>
          <a:p>
            <a:pPr marL="741363">
              <a:spcBef>
                <a:spcPts val="0"/>
              </a:spcBef>
            </a:pPr>
            <a:r>
              <a:rPr lang="en-US" altLang="en-US" dirty="0"/>
              <a:t>say “It really matters who wins the election”, and </a:t>
            </a:r>
          </a:p>
          <a:p>
            <a:pPr marL="741363">
              <a:spcBef>
                <a:spcPts val="0"/>
              </a:spcBef>
            </a:pPr>
            <a:r>
              <a:rPr lang="en-US" altLang="en-US" dirty="0"/>
              <a:t>be “extremely interested” in the elections </a:t>
            </a:r>
          </a:p>
          <a:p>
            <a:pPr marL="741363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en-US" dirty="0"/>
              <a:t>	(pew.org and respectability.org)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600" dirty="0"/>
          </a:p>
          <a:p>
            <a:pPr>
              <a:buFont typeface="Arial" panose="020B0604020202020204" pitchFamily="34" charset="0"/>
              <a:buNone/>
            </a:pPr>
            <a:endParaRPr lang="en-US" altLang="en-US" sz="2600" dirty="0"/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01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543BA74-DEE7-4240-9565-91F9FB96A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717" y="1077671"/>
            <a:ext cx="8510566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So why is there a disability turnout gap?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84CA1B8-CF97-4340-935C-A99C195724A4}"/>
              </a:ext>
            </a:extLst>
          </p:cNvPr>
          <p:cNvSpPr txBox="1">
            <a:spLocks/>
          </p:cNvSpPr>
          <p:nvPr/>
        </p:nvSpPr>
        <p:spPr>
          <a:xfrm>
            <a:off x="1538690" y="2221992"/>
            <a:ext cx="8245390" cy="390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Partly explained by:</a:t>
            </a:r>
          </a:p>
          <a:p>
            <a:r>
              <a:rPr lang="en-US" dirty="0"/>
              <a:t>Lower resources (income and education)</a:t>
            </a:r>
          </a:p>
          <a:p>
            <a:r>
              <a:rPr lang="en-US" dirty="0"/>
              <a:t>Greater social isolation (more likely to live alone, less likely to be employed)</a:t>
            </a:r>
          </a:p>
          <a:p>
            <a:r>
              <a:rPr lang="en-US" dirty="0"/>
              <a:t>Lower belief that political system is responsive</a:t>
            </a:r>
          </a:p>
          <a:p>
            <a:r>
              <a:rPr lang="en-US" dirty="0"/>
              <a:t>Voting difficulties (see next slide)</a:t>
            </a:r>
          </a:p>
        </p:txBody>
      </p:sp>
    </p:spTree>
    <p:extLst>
      <p:ext uri="{BB962C8B-B14F-4D97-AF65-F5344CB8AC3E}">
        <p14:creationId xmlns:p14="http://schemas.microsoft.com/office/powerpoint/2010/main" val="311395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6E3FD-8101-4AAD-BC72-52911A3CBD5B}"/>
              </a:ext>
            </a:extLst>
          </p:cNvPr>
          <p:cNvSpPr txBox="1">
            <a:spLocks/>
          </p:cNvSpPr>
          <p:nvPr/>
        </p:nvSpPr>
        <p:spPr>
          <a:xfrm>
            <a:off x="457200" y="1115568"/>
            <a:ext cx="10196110" cy="5010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altLang="en-US" sz="3200" b="1" dirty="0"/>
              <a:t>Difficulties in voting</a:t>
            </a:r>
          </a:p>
          <a:p>
            <a:pPr marL="457200" lvl="1" indent="0" algn="ctr">
              <a:buNone/>
            </a:pPr>
            <a:endParaRPr lang="en-US" altLang="en-US" b="1" dirty="0"/>
          </a:p>
          <a:p>
            <a:pPr lvl="1"/>
            <a:r>
              <a:rPr lang="en-US" altLang="en-US" sz="2800" dirty="0"/>
              <a:t>U.S. GAO study: 83% of polling places in 2016 had one or more potential impediments to voting</a:t>
            </a:r>
          </a:p>
          <a:p>
            <a:pPr marL="457200" lvl="1" indent="0">
              <a:buNone/>
            </a:pPr>
            <a:endParaRPr lang="en-US" altLang="en-US" sz="2800" dirty="0"/>
          </a:p>
          <a:p>
            <a:pPr lvl="1"/>
            <a:r>
              <a:rPr lang="en-US" sz="2800" dirty="0"/>
              <a:t>Rutgers national household survey of 3022 citizens in 2012 found reported problems in voting at a polling place for: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/>
              <a:t>		30% of voters with disabilities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800" dirty="0"/>
              <a:t>		8% of voters without disabilities</a:t>
            </a:r>
          </a:p>
          <a:p>
            <a:pPr marL="800100" lvl="2" indent="0">
              <a:buFont typeface="Arial" panose="020B0604020202020204" pitchFamily="34" charset="0"/>
              <a:buNone/>
            </a:pPr>
            <a:endParaRPr lang="en-US" sz="28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560DB5DB-24EA-AA48-94BD-0C41766C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in voting</a:t>
            </a:r>
          </a:p>
        </p:txBody>
      </p:sp>
    </p:spTree>
    <p:extLst>
      <p:ext uri="{BB962C8B-B14F-4D97-AF65-F5344CB8AC3E}">
        <p14:creationId xmlns:p14="http://schemas.microsoft.com/office/powerpoint/2010/main" val="916431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6E3FD-8101-4AAD-BC72-52911A3CBD5B}"/>
              </a:ext>
            </a:extLst>
          </p:cNvPr>
          <p:cNvSpPr txBox="1">
            <a:spLocks/>
          </p:cNvSpPr>
          <p:nvPr/>
        </p:nvSpPr>
        <p:spPr>
          <a:xfrm>
            <a:off x="1078992" y="1115568"/>
            <a:ext cx="9574318" cy="50105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3200" b="1" dirty="0"/>
              <a:t>Importance of voting accessibility</a:t>
            </a:r>
            <a:endParaRPr lang="en-US" altLang="en-US" sz="3200" b="1" dirty="0"/>
          </a:p>
          <a:p>
            <a:pPr marL="457200" lvl="1" indent="0" algn="ctr">
              <a:buNone/>
            </a:pPr>
            <a:endParaRPr lang="en-US" altLang="en-US" b="1" dirty="0"/>
          </a:p>
          <a:p>
            <a:pPr marL="0" indent="0">
              <a:buNone/>
            </a:pPr>
            <a:r>
              <a:rPr lang="en-US" sz="2800" dirty="0"/>
              <a:t>Inaccessible polling places and voting procedures:</a:t>
            </a:r>
          </a:p>
          <a:p>
            <a:r>
              <a:rPr lang="en-US" sz="2800" dirty="0"/>
              <a:t>Make it more difficult to vote</a:t>
            </a:r>
          </a:p>
          <a:p>
            <a:r>
              <a:rPr lang="en-US" sz="2800" dirty="0"/>
              <a:t>Can have psychological effects by sending the message that people with disabilities are not welcome in the political sphere.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Analysis of the 2012 survey data finds that:</a:t>
            </a:r>
          </a:p>
          <a:p>
            <a:r>
              <a:rPr lang="en-US" dirty="0"/>
              <a:t>Voting difficulties predict lower perceived influence of people with disabilities in politics, and</a:t>
            </a:r>
          </a:p>
          <a:p>
            <a:r>
              <a:rPr lang="en-US" dirty="0"/>
              <a:t>This perception in turn predicts lower voter turnout among people with disabilities.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8" name="Title 7" hidden="1">
            <a:extLst>
              <a:ext uri="{FF2B5EF4-FFF2-40B4-BE49-F238E27FC236}">
                <a16:creationId xmlns:a16="http://schemas.microsoft.com/office/drawing/2014/main" id="{9D2B0E17-9B21-4147-B0B9-3C60B87B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voting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88539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321E7-AE93-46C2-BDC8-F98E30D0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152" y="762663"/>
            <a:ext cx="6345936" cy="73563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200" b="1" dirty="0">
                <a:latin typeface="+mn-lt"/>
              </a:rPr>
              <a:t>2020 Post-election Survey Description</a:t>
            </a:r>
          </a:p>
        </p:txBody>
      </p:sp>
      <p:pic>
        <p:nvPicPr>
          <p:cNvPr id="5" name="Picture 4" descr="The US Election Assistance Commission Seal">
            <a:extLst>
              <a:ext uri="{FF2B5EF4-FFF2-40B4-BE49-F238E27FC236}">
                <a16:creationId xmlns:a16="http://schemas.microsoft.com/office/drawing/2014/main" id="{A8BE608A-DB8C-452E-B3A6-1B2E18051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49213"/>
            <a:ext cx="1325563" cy="13255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C73BF3C-70B3-467A-8108-82282C1BD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505" y="1783079"/>
            <a:ext cx="9777805" cy="4621285"/>
          </a:xfrm>
        </p:spPr>
        <p:txBody>
          <a:bodyPr>
            <a:normAutofit/>
          </a:bodyPr>
          <a:lstStyle/>
          <a:p>
            <a:r>
              <a:rPr lang="en-US" dirty="0"/>
              <a:t>National sample based on randomly-selected citizens eligible to vote in 2020 elections</a:t>
            </a:r>
          </a:p>
          <a:p>
            <a:pPr>
              <a:spcBef>
                <a:spcPts val="1200"/>
              </a:spcBef>
            </a:pPr>
            <a:r>
              <a:rPr lang="en-US" dirty="0"/>
              <a:t>Survey was designed to update and expand on 2012 post-election survey (also funded by EAC)</a:t>
            </a:r>
          </a:p>
          <a:p>
            <a:r>
              <a:rPr lang="en-US" dirty="0"/>
              <a:t>Both surveys were conducted by SSRS, a member of American Association of Public Opinion Research (AAPOR)</a:t>
            </a:r>
          </a:p>
          <a:p>
            <a:r>
              <a:rPr lang="en-US" dirty="0"/>
              <a:t>Disability measure was based on 6-question set used by Census Bureau, plus seventh broad question to capture other types of disability</a:t>
            </a:r>
          </a:p>
          <a:p>
            <a:endParaRPr lang="en-US" dirty="0"/>
          </a:p>
        </p:txBody>
      </p:sp>
      <p:pic>
        <p:nvPicPr>
          <p:cNvPr id="7" name="Picture 6" descr="Rutgers School of Management and Labor Relations logo">
            <a:extLst>
              <a:ext uri="{FF2B5EF4-FFF2-40B4-BE49-F238E27FC236}">
                <a16:creationId xmlns:a16="http://schemas.microsoft.com/office/drawing/2014/main" id="{5433E56D-02E4-4D6B-B0D5-0254F271C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966" r="4933"/>
          <a:stretch/>
        </p:blipFill>
        <p:spPr>
          <a:xfrm>
            <a:off x="9027397" y="230151"/>
            <a:ext cx="3069353" cy="11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3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2025</Words>
  <Application>Microsoft Macintosh PowerPoint</Application>
  <PresentationFormat>Widescreen</PresentationFormat>
  <Paragraphs>165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Office Theme</vt:lpstr>
      <vt:lpstr>Disability and Voting Accessibility  in the 2020 Elections Presentation for RespectAbility webinar:  “The Lessons of 2020: Voting, Accessibility, and Voters with Disabilities”  April 8, 2021</vt:lpstr>
      <vt:lpstr>Introduction (1)</vt:lpstr>
      <vt:lpstr>Background on disability and voting </vt:lpstr>
      <vt:lpstr>Disability and voter turnout </vt:lpstr>
      <vt:lpstr>Do people with disabilities care less about elections?</vt:lpstr>
      <vt:lpstr>So why is there a disability turnout gap?</vt:lpstr>
      <vt:lpstr>Difficulties in voting</vt:lpstr>
      <vt:lpstr>Importance of voting accessibility</vt:lpstr>
      <vt:lpstr>2020 Post-election Survey Description</vt:lpstr>
      <vt:lpstr>Survey Description (continued)</vt:lpstr>
      <vt:lpstr>Survey Report</vt:lpstr>
      <vt:lpstr>Disability Characteristics in the 2020 Survey</vt:lpstr>
      <vt:lpstr>Voter Turnout</vt:lpstr>
      <vt:lpstr>Difficulties in Voting (Report)</vt:lpstr>
      <vt:lpstr>Methods of Voting</vt:lpstr>
      <vt:lpstr>Difficulties Voting In Person (report)</vt:lpstr>
      <vt:lpstr>Are polling places more accessible in 2020? </vt:lpstr>
      <vt:lpstr>Difficulties Voting with a Mail Ballot</vt:lpstr>
      <vt:lpstr>Voting Independently Without Difficulty</vt:lpstr>
      <vt:lpstr>Perceived Treatment by Election Officials</vt:lpstr>
      <vt:lpstr>Confidence that Vote was Accurately Counted</vt:lpstr>
      <vt:lpstr>Voter Comparisons to Pre-Pandemic Experience</vt:lpstr>
      <vt:lpstr>Preference for How to Vote in Next Election</vt:lpstr>
      <vt:lpstr>Other topics covered in survey report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and Voting Accessibility in the 2020 Elections</dc:title>
  <dc:creator>Tate Fall</dc:creator>
  <cp:lastModifiedBy>Eric Ascher</cp:lastModifiedBy>
  <cp:revision>91</cp:revision>
  <dcterms:created xsi:type="dcterms:W3CDTF">2021-02-10T19:41:22Z</dcterms:created>
  <dcterms:modified xsi:type="dcterms:W3CDTF">2021-04-07T17:39:38Z</dcterms:modified>
</cp:coreProperties>
</file>