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tiff" ContentType="image/tiff"/>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3"/>
  </p:notesMasterIdLst>
  <p:sldIdLst>
    <p:sldId id="823" r:id="rId2"/>
    <p:sldId id="762" r:id="rId3"/>
    <p:sldId id="816" r:id="rId4"/>
    <p:sldId id="846" r:id="rId5"/>
    <p:sldId id="856" r:id="rId6"/>
    <p:sldId id="842" r:id="rId7"/>
    <p:sldId id="847" r:id="rId8"/>
    <p:sldId id="861" r:id="rId9"/>
    <p:sldId id="862" r:id="rId10"/>
    <p:sldId id="852" r:id="rId11"/>
    <p:sldId id="853" r:id="rId12"/>
    <p:sldId id="863" r:id="rId13"/>
    <p:sldId id="843" r:id="rId14"/>
    <p:sldId id="850" r:id="rId15"/>
    <p:sldId id="857" r:id="rId16"/>
    <p:sldId id="858" r:id="rId17"/>
    <p:sldId id="859" r:id="rId18"/>
    <p:sldId id="865" r:id="rId19"/>
    <p:sldId id="866" r:id="rId20"/>
    <p:sldId id="864" r:id="rId21"/>
    <p:sldId id="867" r:id="rId2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Phillips, Ameerah C" initials="PAC" lastIdx="31" clrIdx="0"/>
  <p:cmAuthor id="2" name="Rachel Shader" initials="RS" lastIdx="45"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FAF30"/>
    <a:srgbClr val="000000"/>
    <a:srgbClr val="F5BA2B"/>
    <a:srgbClr val="5F5F5F"/>
    <a:srgbClr val="F6D592"/>
    <a:srgbClr val="3F3F3F"/>
    <a:srgbClr val="4D4D4D"/>
    <a:srgbClr val="96969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46468" autoAdjust="0"/>
    <p:restoredTop sz="86426" autoAdjust="0"/>
  </p:normalViewPr>
  <p:slideViewPr>
    <p:cSldViewPr snapToGrid="0">
      <p:cViewPr>
        <p:scale>
          <a:sx n="81" d="100"/>
          <a:sy n="81" d="100"/>
        </p:scale>
        <p:origin x="152" y="512"/>
      </p:cViewPr>
      <p:guideLst>
        <p:guide orient="horz" pos="2160"/>
        <p:guide pos="3840"/>
      </p:guideLst>
    </p:cSldViewPr>
  </p:slideViewPr>
  <p:outlineViewPr>
    <p:cViewPr>
      <p:scale>
        <a:sx n="33" d="100"/>
        <a:sy n="33" d="100"/>
      </p:scale>
      <p:origin x="0" y="-8352"/>
    </p:cViewPr>
  </p:outlineViewPr>
  <p:notesTextViewPr>
    <p:cViewPr>
      <p:scale>
        <a:sx n="1" d="1"/>
        <a:sy n="1" d="1"/>
      </p:scale>
      <p:origin x="0" y="0"/>
    </p:cViewPr>
  </p:notesTextViewPr>
  <p:sorterViewPr>
    <p:cViewPr>
      <p:scale>
        <a:sx n="41" d="100"/>
        <a:sy n="41"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microsoft.com/office/2016/11/relationships/changesInfo" Target="changesInfos/changesInfo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commentAuthors" Target="commentAuthor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aya Cohen-Shields" userId="9ec506e3-9641-460e-ae0c-710dcce0d64e" providerId="ADAL" clId="{240B5513-CEF2-2043-AD73-DF499E210281}"/>
    <pc:docChg chg="modSld">
      <pc:chgData name="Maya Cohen-Shields" userId="9ec506e3-9641-460e-ae0c-710dcce0d64e" providerId="ADAL" clId="{240B5513-CEF2-2043-AD73-DF499E210281}" dt="2021-03-18T18:40:13.062" v="12" actId="20577"/>
      <pc:docMkLst>
        <pc:docMk/>
      </pc:docMkLst>
      <pc:sldChg chg="modNotesTx">
        <pc:chgData name="Maya Cohen-Shields" userId="9ec506e3-9641-460e-ae0c-710dcce0d64e" providerId="ADAL" clId="{240B5513-CEF2-2043-AD73-DF499E210281}" dt="2021-03-18T18:40:13.062" v="12" actId="20577"/>
        <pc:sldMkLst>
          <pc:docMk/>
          <pc:sldMk cId="4202555987" sldId="863"/>
        </pc:sldMkLst>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939913A-8DA4-42EF-A58F-81A3602C678A}" type="datetimeFigureOut">
              <a:rPr lang="en-US" smtClean="0"/>
              <a:pPr/>
              <a:t>3/22/21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1BF2833-5762-4E0C-9C9E-774432C7BC20}" type="slidenum">
              <a:rPr lang="en-US" smtClean="0"/>
              <a:pPr/>
              <a:t>‹#›</a:t>
            </a:fld>
            <a:endParaRPr lang="en-US"/>
          </a:p>
        </p:txBody>
      </p:sp>
    </p:spTree>
    <p:extLst>
      <p:ext uri="{BB962C8B-B14F-4D97-AF65-F5344CB8AC3E}">
        <p14:creationId xmlns:p14="http://schemas.microsoft.com/office/powerpoint/2010/main" val="272412430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KHADIJA</a:t>
            </a:r>
          </a:p>
        </p:txBody>
      </p:sp>
      <p:sp>
        <p:nvSpPr>
          <p:cNvPr id="4" name="Slide Number Placeholder 3"/>
          <p:cNvSpPr>
            <a:spLocks noGrp="1"/>
          </p:cNvSpPr>
          <p:nvPr>
            <p:ph type="sldNum" sz="quarter" idx="5"/>
          </p:nvPr>
        </p:nvSpPr>
        <p:spPr/>
        <p:txBody>
          <a:bodyPr/>
          <a:lstStyle/>
          <a:p>
            <a:fld id="{71BF2833-5762-4E0C-9C9E-774432C7BC20}" type="slidenum">
              <a:rPr lang="en-US" smtClean="0"/>
              <a:pPr/>
              <a:t>1</a:t>
            </a:fld>
            <a:endParaRPr lang="en-US"/>
          </a:p>
        </p:txBody>
      </p:sp>
    </p:spTree>
    <p:extLst>
      <p:ext uri="{BB962C8B-B14F-4D97-AF65-F5344CB8AC3E}">
        <p14:creationId xmlns:p14="http://schemas.microsoft.com/office/powerpoint/2010/main" val="148960424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4"/>
        <p:cNvGrpSpPr/>
        <p:nvPr/>
      </p:nvGrpSpPr>
      <p:grpSpPr>
        <a:xfrm>
          <a:off x="0" y="0"/>
          <a:ext cx="0" cy="0"/>
          <a:chOff x="0" y="0"/>
          <a:chExt cx="0" cy="0"/>
        </a:xfrm>
      </p:grpSpPr>
      <p:sp>
        <p:nvSpPr>
          <p:cNvPr id="205" name="Google Shape;205;p1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06" name="Google Shape;206;p1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dirty="0"/>
              <a:t>DR. NELLE</a:t>
            </a:r>
            <a:endParaRPr dirty="0"/>
          </a:p>
        </p:txBody>
      </p:sp>
      <p:sp>
        <p:nvSpPr>
          <p:cNvPr id="207" name="Google Shape;207;p1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10</a:t>
            </a:fld>
            <a:endParaRPr/>
          </a:p>
        </p:txBody>
      </p:sp>
    </p:spTree>
    <p:extLst>
      <p:ext uri="{BB962C8B-B14F-4D97-AF65-F5344CB8AC3E}">
        <p14:creationId xmlns:p14="http://schemas.microsoft.com/office/powerpoint/2010/main" val="105852978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4"/>
        <p:cNvGrpSpPr/>
        <p:nvPr/>
      </p:nvGrpSpPr>
      <p:grpSpPr>
        <a:xfrm>
          <a:off x="0" y="0"/>
          <a:ext cx="0" cy="0"/>
          <a:chOff x="0" y="0"/>
          <a:chExt cx="0" cy="0"/>
        </a:xfrm>
      </p:grpSpPr>
      <p:sp>
        <p:nvSpPr>
          <p:cNvPr id="205" name="Google Shape;205;p1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06" name="Google Shape;206;p1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dirty="0"/>
              <a:t>DR. NELLE</a:t>
            </a:r>
            <a:endParaRPr dirty="0"/>
          </a:p>
        </p:txBody>
      </p:sp>
      <p:sp>
        <p:nvSpPr>
          <p:cNvPr id="207" name="Google Shape;207;p1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11</a:t>
            </a:fld>
            <a:endParaRPr/>
          </a:p>
        </p:txBody>
      </p:sp>
    </p:spTree>
    <p:extLst>
      <p:ext uri="{BB962C8B-B14F-4D97-AF65-F5344CB8AC3E}">
        <p14:creationId xmlns:p14="http://schemas.microsoft.com/office/powerpoint/2010/main" val="422391022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4"/>
        <p:cNvGrpSpPr/>
        <p:nvPr/>
      </p:nvGrpSpPr>
      <p:grpSpPr>
        <a:xfrm>
          <a:off x="0" y="0"/>
          <a:ext cx="0" cy="0"/>
          <a:chOff x="0" y="0"/>
          <a:chExt cx="0" cy="0"/>
        </a:xfrm>
      </p:grpSpPr>
      <p:sp>
        <p:nvSpPr>
          <p:cNvPr id="205" name="Google Shape;205;p1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06" name="Google Shape;206;p1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dirty="0"/>
              <a:t>LAKA</a:t>
            </a:r>
            <a:endParaRPr dirty="0"/>
          </a:p>
        </p:txBody>
      </p:sp>
      <p:sp>
        <p:nvSpPr>
          <p:cNvPr id="207" name="Google Shape;207;p1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12</a:t>
            </a:fld>
            <a:endParaRPr/>
          </a:p>
        </p:txBody>
      </p:sp>
    </p:spTree>
    <p:extLst>
      <p:ext uri="{BB962C8B-B14F-4D97-AF65-F5344CB8AC3E}">
        <p14:creationId xmlns:p14="http://schemas.microsoft.com/office/powerpoint/2010/main" val="406514628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4"/>
        <p:cNvGrpSpPr/>
        <p:nvPr/>
      </p:nvGrpSpPr>
      <p:grpSpPr>
        <a:xfrm>
          <a:off x="0" y="0"/>
          <a:ext cx="0" cy="0"/>
          <a:chOff x="0" y="0"/>
          <a:chExt cx="0" cy="0"/>
        </a:xfrm>
      </p:grpSpPr>
      <p:sp>
        <p:nvSpPr>
          <p:cNvPr id="205" name="Google Shape;205;p1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06" name="Google Shape;206;p1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dirty="0"/>
              <a:t>BAKSHA</a:t>
            </a:r>
            <a:endParaRPr dirty="0"/>
          </a:p>
        </p:txBody>
      </p:sp>
      <p:sp>
        <p:nvSpPr>
          <p:cNvPr id="207" name="Google Shape;207;p1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13</a:t>
            </a:fld>
            <a:endParaRPr/>
          </a:p>
        </p:txBody>
      </p:sp>
    </p:spTree>
    <p:extLst>
      <p:ext uri="{BB962C8B-B14F-4D97-AF65-F5344CB8AC3E}">
        <p14:creationId xmlns:p14="http://schemas.microsoft.com/office/powerpoint/2010/main" val="341341025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BAKSHA</a:t>
            </a:r>
          </a:p>
        </p:txBody>
      </p:sp>
      <p:sp>
        <p:nvSpPr>
          <p:cNvPr id="4" name="Slide Number Placeholder 3"/>
          <p:cNvSpPr>
            <a:spLocks noGrp="1"/>
          </p:cNvSpPr>
          <p:nvPr>
            <p:ph type="sldNum" sz="quarter" idx="5"/>
          </p:nvPr>
        </p:nvSpPr>
        <p:spPr/>
        <p:txBody>
          <a:bodyPr/>
          <a:lstStyle/>
          <a:p>
            <a:fld id="{71BF2833-5762-4E0C-9C9E-774432C7BC20}" type="slidenum">
              <a:rPr lang="en-US" smtClean="0"/>
              <a:pPr/>
              <a:t>14</a:t>
            </a:fld>
            <a:endParaRPr lang="en-US"/>
          </a:p>
        </p:txBody>
      </p:sp>
    </p:spTree>
    <p:extLst>
      <p:ext uri="{BB962C8B-B14F-4D97-AF65-F5344CB8AC3E}">
        <p14:creationId xmlns:p14="http://schemas.microsoft.com/office/powerpoint/2010/main" val="82731434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BAKSHA</a:t>
            </a:r>
          </a:p>
        </p:txBody>
      </p:sp>
      <p:sp>
        <p:nvSpPr>
          <p:cNvPr id="4" name="Slide Number Placeholder 3"/>
          <p:cNvSpPr>
            <a:spLocks noGrp="1"/>
          </p:cNvSpPr>
          <p:nvPr>
            <p:ph type="sldNum" sz="quarter" idx="5"/>
          </p:nvPr>
        </p:nvSpPr>
        <p:spPr/>
        <p:txBody>
          <a:bodyPr/>
          <a:lstStyle/>
          <a:p>
            <a:fld id="{71BF2833-5762-4E0C-9C9E-774432C7BC20}" type="slidenum">
              <a:rPr lang="en-US" smtClean="0"/>
              <a:pPr/>
              <a:t>15</a:t>
            </a:fld>
            <a:endParaRPr lang="en-US"/>
          </a:p>
        </p:txBody>
      </p:sp>
    </p:spTree>
    <p:extLst>
      <p:ext uri="{BB962C8B-B14F-4D97-AF65-F5344CB8AC3E}">
        <p14:creationId xmlns:p14="http://schemas.microsoft.com/office/powerpoint/2010/main" val="178788368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BAKSHA</a:t>
            </a:r>
          </a:p>
        </p:txBody>
      </p:sp>
      <p:sp>
        <p:nvSpPr>
          <p:cNvPr id="4" name="Slide Number Placeholder 3"/>
          <p:cNvSpPr>
            <a:spLocks noGrp="1"/>
          </p:cNvSpPr>
          <p:nvPr>
            <p:ph type="sldNum" sz="quarter" idx="5"/>
          </p:nvPr>
        </p:nvSpPr>
        <p:spPr/>
        <p:txBody>
          <a:bodyPr/>
          <a:lstStyle/>
          <a:p>
            <a:fld id="{71BF2833-5762-4E0C-9C9E-774432C7BC20}" type="slidenum">
              <a:rPr lang="en-US" smtClean="0"/>
              <a:pPr/>
              <a:t>16</a:t>
            </a:fld>
            <a:endParaRPr lang="en-US"/>
          </a:p>
        </p:txBody>
      </p:sp>
    </p:spTree>
    <p:extLst>
      <p:ext uri="{BB962C8B-B14F-4D97-AF65-F5344CB8AC3E}">
        <p14:creationId xmlns:p14="http://schemas.microsoft.com/office/powerpoint/2010/main" val="240950102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BAKSHA</a:t>
            </a:r>
          </a:p>
        </p:txBody>
      </p:sp>
      <p:sp>
        <p:nvSpPr>
          <p:cNvPr id="4" name="Slide Number Placeholder 3"/>
          <p:cNvSpPr>
            <a:spLocks noGrp="1"/>
          </p:cNvSpPr>
          <p:nvPr>
            <p:ph type="sldNum" sz="quarter" idx="5"/>
          </p:nvPr>
        </p:nvSpPr>
        <p:spPr/>
        <p:txBody>
          <a:bodyPr/>
          <a:lstStyle/>
          <a:p>
            <a:fld id="{71BF2833-5762-4E0C-9C9E-774432C7BC20}" type="slidenum">
              <a:rPr lang="en-US" smtClean="0"/>
              <a:pPr/>
              <a:t>17</a:t>
            </a:fld>
            <a:endParaRPr lang="en-US"/>
          </a:p>
        </p:txBody>
      </p:sp>
    </p:spTree>
    <p:extLst>
      <p:ext uri="{BB962C8B-B14F-4D97-AF65-F5344CB8AC3E}">
        <p14:creationId xmlns:p14="http://schemas.microsoft.com/office/powerpoint/2010/main" val="176837122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LAKA</a:t>
            </a:r>
          </a:p>
        </p:txBody>
      </p:sp>
      <p:sp>
        <p:nvSpPr>
          <p:cNvPr id="4" name="Slide Number Placeholder 3"/>
          <p:cNvSpPr>
            <a:spLocks noGrp="1"/>
          </p:cNvSpPr>
          <p:nvPr>
            <p:ph type="sldNum" sz="quarter" idx="5"/>
          </p:nvPr>
        </p:nvSpPr>
        <p:spPr/>
        <p:txBody>
          <a:bodyPr/>
          <a:lstStyle/>
          <a:p>
            <a:fld id="{71BF2833-5762-4E0C-9C9E-774432C7BC20}" type="slidenum">
              <a:rPr lang="en-US" smtClean="0"/>
              <a:pPr/>
              <a:t>18</a:t>
            </a:fld>
            <a:endParaRPr lang="en-US"/>
          </a:p>
        </p:txBody>
      </p:sp>
    </p:spTree>
    <p:extLst>
      <p:ext uri="{BB962C8B-B14F-4D97-AF65-F5344CB8AC3E}">
        <p14:creationId xmlns:p14="http://schemas.microsoft.com/office/powerpoint/2010/main" val="149637176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LAKA</a:t>
            </a:r>
          </a:p>
        </p:txBody>
      </p:sp>
      <p:sp>
        <p:nvSpPr>
          <p:cNvPr id="4" name="Slide Number Placeholder 3"/>
          <p:cNvSpPr>
            <a:spLocks noGrp="1"/>
          </p:cNvSpPr>
          <p:nvPr>
            <p:ph type="sldNum" sz="quarter" idx="5"/>
          </p:nvPr>
        </p:nvSpPr>
        <p:spPr/>
        <p:txBody>
          <a:bodyPr/>
          <a:lstStyle/>
          <a:p>
            <a:fld id="{71BF2833-5762-4E0C-9C9E-774432C7BC20}" type="slidenum">
              <a:rPr lang="en-US" smtClean="0"/>
              <a:pPr/>
              <a:t>19</a:t>
            </a:fld>
            <a:endParaRPr lang="en-US"/>
          </a:p>
        </p:txBody>
      </p:sp>
    </p:spTree>
    <p:extLst>
      <p:ext uri="{BB962C8B-B14F-4D97-AF65-F5344CB8AC3E}">
        <p14:creationId xmlns:p14="http://schemas.microsoft.com/office/powerpoint/2010/main" val="280689049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KHADIJA</a:t>
            </a:r>
          </a:p>
        </p:txBody>
      </p:sp>
      <p:sp>
        <p:nvSpPr>
          <p:cNvPr id="4" name="Slide Number Placeholder 3"/>
          <p:cNvSpPr>
            <a:spLocks noGrp="1"/>
          </p:cNvSpPr>
          <p:nvPr>
            <p:ph type="sldNum" sz="quarter" idx="5"/>
          </p:nvPr>
        </p:nvSpPr>
        <p:spPr/>
        <p:txBody>
          <a:bodyPr/>
          <a:lstStyle/>
          <a:p>
            <a:fld id="{71BF2833-5762-4E0C-9C9E-774432C7BC20}" type="slidenum">
              <a:rPr lang="en-US" smtClean="0"/>
              <a:t>2</a:t>
            </a:fld>
            <a:endParaRPr lang="en-US" dirty="0"/>
          </a:p>
        </p:txBody>
      </p:sp>
    </p:spTree>
    <p:extLst>
      <p:ext uri="{BB962C8B-B14F-4D97-AF65-F5344CB8AC3E}">
        <p14:creationId xmlns:p14="http://schemas.microsoft.com/office/powerpoint/2010/main" val="292982349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1"/>
        <p:cNvGrpSpPr/>
        <p:nvPr/>
      </p:nvGrpSpPr>
      <p:grpSpPr>
        <a:xfrm>
          <a:off x="0" y="0"/>
          <a:ext cx="0" cy="0"/>
          <a:chOff x="0" y="0"/>
          <a:chExt cx="0" cy="0"/>
        </a:xfrm>
      </p:grpSpPr>
      <p:sp>
        <p:nvSpPr>
          <p:cNvPr id="472" name="Google Shape;472;p4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73" name="Google Shape;473;p4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b="0" dirty="0"/>
              <a:t>KHADIJA</a:t>
            </a:r>
            <a:endParaRPr b="0" dirty="0"/>
          </a:p>
        </p:txBody>
      </p:sp>
      <p:sp>
        <p:nvSpPr>
          <p:cNvPr id="474" name="Google Shape;474;p4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20</a:t>
            </a:fld>
            <a:endParaRPr/>
          </a:p>
        </p:txBody>
      </p:sp>
    </p:spTree>
    <p:extLst>
      <p:ext uri="{BB962C8B-B14F-4D97-AF65-F5344CB8AC3E}">
        <p14:creationId xmlns:p14="http://schemas.microsoft.com/office/powerpoint/2010/main" val="254451994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KHADIJA</a:t>
            </a:r>
          </a:p>
        </p:txBody>
      </p:sp>
      <p:sp>
        <p:nvSpPr>
          <p:cNvPr id="4" name="Slide Number Placeholder 3"/>
          <p:cNvSpPr>
            <a:spLocks noGrp="1"/>
          </p:cNvSpPr>
          <p:nvPr>
            <p:ph type="sldNum" sz="quarter" idx="5"/>
          </p:nvPr>
        </p:nvSpPr>
        <p:spPr/>
        <p:txBody>
          <a:bodyPr/>
          <a:lstStyle/>
          <a:p>
            <a:fld id="{71BF2833-5762-4E0C-9C9E-774432C7BC20}" type="slidenum">
              <a:rPr lang="en-US" smtClean="0"/>
              <a:t>3</a:t>
            </a:fld>
            <a:endParaRPr lang="en-US" dirty="0"/>
          </a:p>
        </p:txBody>
      </p:sp>
    </p:spTree>
    <p:extLst>
      <p:ext uri="{BB962C8B-B14F-4D97-AF65-F5344CB8AC3E}">
        <p14:creationId xmlns:p14="http://schemas.microsoft.com/office/powerpoint/2010/main" val="220035277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KHADIJA</a:t>
            </a:r>
          </a:p>
        </p:txBody>
      </p:sp>
      <p:sp>
        <p:nvSpPr>
          <p:cNvPr id="4" name="Slide Number Placeholder 3"/>
          <p:cNvSpPr>
            <a:spLocks noGrp="1"/>
          </p:cNvSpPr>
          <p:nvPr>
            <p:ph type="sldNum" sz="quarter" idx="5"/>
          </p:nvPr>
        </p:nvSpPr>
        <p:spPr/>
        <p:txBody>
          <a:bodyPr/>
          <a:lstStyle/>
          <a:p>
            <a:fld id="{71BF2833-5762-4E0C-9C9E-774432C7BC20}" type="slidenum">
              <a:rPr lang="en-US" smtClean="0"/>
              <a:pPr/>
              <a:t>4</a:t>
            </a:fld>
            <a:endParaRPr lang="en-US"/>
          </a:p>
        </p:txBody>
      </p:sp>
    </p:spTree>
    <p:extLst>
      <p:ext uri="{BB962C8B-B14F-4D97-AF65-F5344CB8AC3E}">
        <p14:creationId xmlns:p14="http://schemas.microsoft.com/office/powerpoint/2010/main" val="150953347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KHADIJA</a:t>
            </a:r>
          </a:p>
        </p:txBody>
      </p:sp>
      <p:sp>
        <p:nvSpPr>
          <p:cNvPr id="4" name="Slide Number Placeholder 3"/>
          <p:cNvSpPr>
            <a:spLocks noGrp="1"/>
          </p:cNvSpPr>
          <p:nvPr>
            <p:ph type="sldNum" sz="quarter" idx="5"/>
          </p:nvPr>
        </p:nvSpPr>
        <p:spPr/>
        <p:txBody>
          <a:bodyPr/>
          <a:lstStyle/>
          <a:p>
            <a:fld id="{71BF2833-5762-4E0C-9C9E-774432C7BC20}" type="slidenum">
              <a:rPr lang="en-US" smtClean="0"/>
              <a:pPr/>
              <a:t>5</a:t>
            </a:fld>
            <a:endParaRPr lang="en-US"/>
          </a:p>
        </p:txBody>
      </p:sp>
    </p:spTree>
    <p:extLst>
      <p:ext uri="{BB962C8B-B14F-4D97-AF65-F5344CB8AC3E}">
        <p14:creationId xmlns:p14="http://schemas.microsoft.com/office/powerpoint/2010/main" val="79076882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4"/>
        <p:cNvGrpSpPr/>
        <p:nvPr/>
      </p:nvGrpSpPr>
      <p:grpSpPr>
        <a:xfrm>
          <a:off x="0" y="0"/>
          <a:ext cx="0" cy="0"/>
          <a:chOff x="0" y="0"/>
          <a:chExt cx="0" cy="0"/>
        </a:xfrm>
      </p:grpSpPr>
      <p:sp>
        <p:nvSpPr>
          <p:cNvPr id="205" name="Google Shape;205;p1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06" name="Google Shape;206;p1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dirty="0"/>
              <a:t>LAKA</a:t>
            </a:r>
            <a:endParaRPr dirty="0"/>
          </a:p>
        </p:txBody>
      </p:sp>
      <p:sp>
        <p:nvSpPr>
          <p:cNvPr id="207" name="Google Shape;207;p1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6</a:t>
            </a:fld>
            <a:endParaRPr/>
          </a:p>
        </p:txBody>
      </p:sp>
    </p:spTree>
    <p:extLst>
      <p:ext uri="{BB962C8B-B14F-4D97-AF65-F5344CB8AC3E}">
        <p14:creationId xmlns:p14="http://schemas.microsoft.com/office/powerpoint/2010/main" val="406735572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LAKA</a:t>
            </a:r>
          </a:p>
        </p:txBody>
      </p:sp>
      <p:sp>
        <p:nvSpPr>
          <p:cNvPr id="4" name="Slide Number Placeholder 3"/>
          <p:cNvSpPr>
            <a:spLocks noGrp="1"/>
          </p:cNvSpPr>
          <p:nvPr>
            <p:ph type="sldNum" sz="quarter" idx="5"/>
          </p:nvPr>
        </p:nvSpPr>
        <p:spPr/>
        <p:txBody>
          <a:bodyPr/>
          <a:lstStyle/>
          <a:p>
            <a:fld id="{71BF2833-5762-4E0C-9C9E-774432C7BC20}" type="slidenum">
              <a:rPr lang="en-US" smtClean="0"/>
              <a:pPr/>
              <a:t>7</a:t>
            </a:fld>
            <a:endParaRPr lang="en-US"/>
          </a:p>
        </p:txBody>
      </p:sp>
    </p:spTree>
    <p:extLst>
      <p:ext uri="{BB962C8B-B14F-4D97-AF65-F5344CB8AC3E}">
        <p14:creationId xmlns:p14="http://schemas.microsoft.com/office/powerpoint/2010/main" val="101429270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DR. NELLE</a:t>
            </a:r>
          </a:p>
        </p:txBody>
      </p:sp>
      <p:sp>
        <p:nvSpPr>
          <p:cNvPr id="4" name="Slide Number Placeholder 3"/>
          <p:cNvSpPr>
            <a:spLocks noGrp="1"/>
          </p:cNvSpPr>
          <p:nvPr>
            <p:ph type="sldNum" sz="quarter" idx="5"/>
          </p:nvPr>
        </p:nvSpPr>
        <p:spPr/>
        <p:txBody>
          <a:bodyPr/>
          <a:lstStyle/>
          <a:p>
            <a:fld id="{71BF2833-5762-4E0C-9C9E-774432C7BC20}" type="slidenum">
              <a:rPr lang="en-US" smtClean="0"/>
              <a:pPr/>
              <a:t>8</a:t>
            </a:fld>
            <a:endParaRPr lang="en-US"/>
          </a:p>
        </p:txBody>
      </p:sp>
    </p:spTree>
    <p:extLst>
      <p:ext uri="{BB962C8B-B14F-4D97-AF65-F5344CB8AC3E}">
        <p14:creationId xmlns:p14="http://schemas.microsoft.com/office/powerpoint/2010/main" val="40655869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DR. NELLE</a:t>
            </a:r>
          </a:p>
        </p:txBody>
      </p:sp>
      <p:sp>
        <p:nvSpPr>
          <p:cNvPr id="4" name="Slide Number Placeholder 3"/>
          <p:cNvSpPr>
            <a:spLocks noGrp="1"/>
          </p:cNvSpPr>
          <p:nvPr>
            <p:ph type="sldNum" sz="quarter" idx="5"/>
          </p:nvPr>
        </p:nvSpPr>
        <p:spPr/>
        <p:txBody>
          <a:bodyPr/>
          <a:lstStyle/>
          <a:p>
            <a:fld id="{71BF2833-5762-4E0C-9C9E-774432C7BC20}" type="slidenum">
              <a:rPr lang="en-US" smtClean="0"/>
              <a:pPr/>
              <a:t>9</a:t>
            </a:fld>
            <a:endParaRPr lang="en-US"/>
          </a:p>
        </p:txBody>
      </p:sp>
    </p:spTree>
    <p:extLst>
      <p:ext uri="{BB962C8B-B14F-4D97-AF65-F5344CB8AC3E}">
        <p14:creationId xmlns:p14="http://schemas.microsoft.com/office/powerpoint/2010/main" val="59821098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36A7FA42-E5FD-42FD-AF57-0CCC410B32D9}"/>
              </a:ext>
            </a:extLst>
          </p:cNvPr>
          <p:cNvSpPr/>
          <p:nvPr userDrawn="1"/>
        </p:nvSpPr>
        <p:spPr>
          <a:xfrm>
            <a:off x="1524000" y="1122362"/>
            <a:ext cx="9144000" cy="2387601"/>
          </a:xfrm>
          <a:prstGeom prst="rect">
            <a:avLst/>
          </a:prstGeom>
          <a:solidFill>
            <a:srgbClr val="F5BA2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766120BD-D120-40E2-9011-8CC79CC08FC3}"/>
              </a:ext>
            </a:extLst>
          </p:cNvPr>
          <p:cNvSpPr>
            <a:spLocks noGrp="1"/>
          </p:cNvSpPr>
          <p:nvPr>
            <p:ph type="ctrTitle"/>
          </p:nvPr>
        </p:nvSpPr>
        <p:spPr>
          <a:xfrm>
            <a:off x="1524000" y="1122363"/>
            <a:ext cx="9144000" cy="2387600"/>
          </a:xfrm>
        </p:spPr>
        <p:txBody>
          <a:bodyPr anchor="b"/>
          <a:lstStyle>
            <a:lvl1pPr algn="ctr">
              <a:defRPr sz="6000"/>
            </a:lvl1pPr>
          </a:lstStyle>
          <a:p>
            <a:r>
              <a:rPr lang="en-US" dirty="0"/>
              <a:t>Click to edit Master title style</a:t>
            </a:r>
          </a:p>
        </p:txBody>
      </p:sp>
      <p:sp>
        <p:nvSpPr>
          <p:cNvPr id="5" name="Footer Placeholder 4">
            <a:extLst>
              <a:ext uri="{FF2B5EF4-FFF2-40B4-BE49-F238E27FC236}">
                <a16:creationId xmlns:a16="http://schemas.microsoft.com/office/drawing/2014/main" id="{E5BE201F-9696-489D-837F-4E928AAFBF0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6BBBEF2-9D2F-4F1F-923C-1CF87A1A6110}"/>
              </a:ext>
            </a:extLst>
          </p:cNvPr>
          <p:cNvSpPr>
            <a:spLocks noGrp="1"/>
          </p:cNvSpPr>
          <p:nvPr>
            <p:ph type="sldNum" sz="quarter" idx="12"/>
          </p:nvPr>
        </p:nvSpPr>
        <p:spPr/>
        <p:txBody>
          <a:bodyPr/>
          <a:lstStyle/>
          <a:p>
            <a:fld id="{8158A5C0-C843-4798-A68E-D1A36425029C}" type="slidenum">
              <a:rPr lang="en-US" smtClean="0"/>
              <a:pPr/>
              <a:t>‹#›</a:t>
            </a:fld>
            <a:endParaRPr lang="en-US"/>
          </a:p>
        </p:txBody>
      </p:sp>
      <p:sp>
        <p:nvSpPr>
          <p:cNvPr id="8" name="Rectangle 7">
            <a:extLst>
              <a:ext uri="{FF2B5EF4-FFF2-40B4-BE49-F238E27FC236}">
                <a16:creationId xmlns:a16="http://schemas.microsoft.com/office/drawing/2014/main" id="{FD3E059B-CE5D-43C4-A609-247B4E4800CD}"/>
              </a:ext>
            </a:extLst>
          </p:cNvPr>
          <p:cNvSpPr/>
          <p:nvPr userDrawn="1"/>
        </p:nvSpPr>
        <p:spPr>
          <a:xfrm>
            <a:off x="1524000" y="3602039"/>
            <a:ext cx="9144000" cy="1655762"/>
          </a:xfrm>
          <a:prstGeom prst="rect">
            <a:avLst/>
          </a:prstGeom>
          <a:solidFill>
            <a:srgbClr val="F5BA2B">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ubtitle 2">
            <a:extLst>
              <a:ext uri="{FF2B5EF4-FFF2-40B4-BE49-F238E27FC236}">
                <a16:creationId xmlns:a16="http://schemas.microsoft.com/office/drawing/2014/main" id="{4AF504F8-4750-4CAA-A656-CE1CF1AE2D32}"/>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Tree>
    <p:extLst>
      <p:ext uri="{BB962C8B-B14F-4D97-AF65-F5344CB8AC3E}">
        <p14:creationId xmlns:p14="http://schemas.microsoft.com/office/powerpoint/2010/main" val="122397572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EF10A6-5BE0-47AB-A1B9-31FCD9ED9AAD}"/>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084DA191-D6C0-4150-9E8F-004E1C4657C7}"/>
              </a:ext>
            </a:extLst>
          </p:cNvPr>
          <p:cNvSpPr>
            <a:spLocks noGrp="1"/>
          </p:cNvSpPr>
          <p:nvPr>
            <p:ph type="dt" sz="half" idx="10"/>
          </p:nvPr>
        </p:nvSpPr>
        <p:spPr>
          <a:xfrm>
            <a:off x="838200" y="6356350"/>
            <a:ext cx="2743200" cy="365125"/>
          </a:xfrm>
          <a:prstGeom prst="rect">
            <a:avLst/>
          </a:prstGeom>
        </p:spPr>
        <p:txBody>
          <a:bodyPr/>
          <a:lstStyle/>
          <a:p>
            <a:fld id="{9F196160-E13D-46EF-ABB9-2EC5347F161F}" type="datetimeFigureOut">
              <a:rPr lang="en-US" smtClean="0"/>
              <a:pPr/>
              <a:t>3/22/21</a:t>
            </a:fld>
            <a:endParaRPr lang="en-US"/>
          </a:p>
        </p:txBody>
      </p:sp>
      <p:sp>
        <p:nvSpPr>
          <p:cNvPr id="4" name="Footer Placeholder 3">
            <a:extLst>
              <a:ext uri="{FF2B5EF4-FFF2-40B4-BE49-F238E27FC236}">
                <a16:creationId xmlns:a16="http://schemas.microsoft.com/office/drawing/2014/main" id="{F605E72C-FB37-49C9-8E02-67DF1996494F}"/>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5507E27F-F644-4940-B300-2AC9C16B853D}"/>
              </a:ext>
            </a:extLst>
          </p:cNvPr>
          <p:cNvSpPr>
            <a:spLocks noGrp="1"/>
          </p:cNvSpPr>
          <p:nvPr>
            <p:ph type="sldNum" sz="quarter" idx="12"/>
          </p:nvPr>
        </p:nvSpPr>
        <p:spPr/>
        <p:txBody>
          <a:bodyPr/>
          <a:lstStyle/>
          <a:p>
            <a:fld id="{8158A5C0-C843-4798-A68E-D1A36425029C}" type="slidenum">
              <a:rPr lang="en-US" smtClean="0"/>
              <a:pPr/>
              <a:t>‹#›</a:t>
            </a:fld>
            <a:endParaRPr lang="en-US"/>
          </a:p>
        </p:txBody>
      </p:sp>
    </p:spTree>
    <p:extLst>
      <p:ext uri="{BB962C8B-B14F-4D97-AF65-F5344CB8AC3E}">
        <p14:creationId xmlns:p14="http://schemas.microsoft.com/office/powerpoint/2010/main" val="119452017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6C2E50AA-AD40-4C3A-88BE-85A18E3D3761}"/>
              </a:ext>
            </a:extLst>
          </p:cNvPr>
          <p:cNvSpPr>
            <a:spLocks noGrp="1"/>
          </p:cNvSpPr>
          <p:nvPr>
            <p:ph type="dt" sz="half" idx="10"/>
          </p:nvPr>
        </p:nvSpPr>
        <p:spPr>
          <a:xfrm>
            <a:off x="838200" y="6356350"/>
            <a:ext cx="2743200" cy="365125"/>
          </a:xfrm>
          <a:prstGeom prst="rect">
            <a:avLst/>
          </a:prstGeom>
        </p:spPr>
        <p:txBody>
          <a:bodyPr/>
          <a:lstStyle/>
          <a:p>
            <a:fld id="{9F196160-E13D-46EF-ABB9-2EC5347F161F}" type="datetimeFigureOut">
              <a:rPr lang="en-US" smtClean="0"/>
              <a:pPr/>
              <a:t>3/22/21</a:t>
            </a:fld>
            <a:endParaRPr lang="en-US"/>
          </a:p>
        </p:txBody>
      </p:sp>
      <p:sp>
        <p:nvSpPr>
          <p:cNvPr id="3" name="Footer Placeholder 2">
            <a:extLst>
              <a:ext uri="{FF2B5EF4-FFF2-40B4-BE49-F238E27FC236}">
                <a16:creationId xmlns:a16="http://schemas.microsoft.com/office/drawing/2014/main" id="{B68C1F70-FE04-4562-975C-08DABB587237}"/>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2B74EC6E-6C61-470B-BDD3-DA8DF6232226}"/>
              </a:ext>
            </a:extLst>
          </p:cNvPr>
          <p:cNvSpPr>
            <a:spLocks noGrp="1"/>
          </p:cNvSpPr>
          <p:nvPr>
            <p:ph type="sldNum" sz="quarter" idx="12"/>
          </p:nvPr>
        </p:nvSpPr>
        <p:spPr/>
        <p:txBody>
          <a:bodyPr/>
          <a:lstStyle/>
          <a:p>
            <a:fld id="{8158A5C0-C843-4798-A68E-D1A36425029C}" type="slidenum">
              <a:rPr lang="en-US" smtClean="0"/>
              <a:pPr/>
              <a:t>‹#›</a:t>
            </a:fld>
            <a:endParaRPr lang="en-US"/>
          </a:p>
        </p:txBody>
      </p:sp>
    </p:spTree>
    <p:extLst>
      <p:ext uri="{BB962C8B-B14F-4D97-AF65-F5344CB8AC3E}">
        <p14:creationId xmlns:p14="http://schemas.microsoft.com/office/powerpoint/2010/main" val="27654676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F65DE5-CA7A-4F4C-B914-0BB1398255FC}"/>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EB3795F8-1424-4CC6-812A-B27AFDA75C95}"/>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F6BABA0-249A-4213-9913-73239EBD13A1}"/>
              </a:ext>
            </a:extLst>
          </p:cNvPr>
          <p:cNvSpPr>
            <a:spLocks noGrp="1"/>
          </p:cNvSpPr>
          <p:nvPr>
            <p:ph type="dt" sz="half" idx="10"/>
          </p:nvPr>
        </p:nvSpPr>
        <p:spPr>
          <a:xfrm>
            <a:off x="838200" y="6356350"/>
            <a:ext cx="2743200" cy="365125"/>
          </a:xfrm>
          <a:prstGeom prst="rect">
            <a:avLst/>
          </a:prstGeom>
        </p:spPr>
        <p:txBody>
          <a:bodyPr/>
          <a:lstStyle/>
          <a:p>
            <a:fld id="{9F196160-E13D-46EF-ABB9-2EC5347F161F}" type="datetimeFigureOut">
              <a:rPr lang="en-US" smtClean="0"/>
              <a:pPr/>
              <a:t>3/22/21</a:t>
            </a:fld>
            <a:endParaRPr lang="en-US"/>
          </a:p>
        </p:txBody>
      </p:sp>
      <p:sp>
        <p:nvSpPr>
          <p:cNvPr id="5" name="Footer Placeholder 4">
            <a:extLst>
              <a:ext uri="{FF2B5EF4-FFF2-40B4-BE49-F238E27FC236}">
                <a16:creationId xmlns:a16="http://schemas.microsoft.com/office/drawing/2014/main" id="{7DD2987D-5B4F-4413-8198-26E936DE22F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6E51E2B-CCA1-410D-AB25-7FC64B4983ED}"/>
              </a:ext>
            </a:extLst>
          </p:cNvPr>
          <p:cNvSpPr>
            <a:spLocks noGrp="1"/>
          </p:cNvSpPr>
          <p:nvPr>
            <p:ph type="sldNum" sz="quarter" idx="12"/>
          </p:nvPr>
        </p:nvSpPr>
        <p:spPr/>
        <p:txBody>
          <a:bodyPr/>
          <a:lstStyle/>
          <a:p>
            <a:fld id="{8158A5C0-C843-4798-A68E-D1A36425029C}" type="slidenum">
              <a:rPr lang="en-US" smtClean="0"/>
              <a:pPr/>
              <a:t>‹#›</a:t>
            </a:fld>
            <a:endParaRPr lang="en-US"/>
          </a:p>
        </p:txBody>
      </p:sp>
    </p:spTree>
    <p:extLst>
      <p:ext uri="{BB962C8B-B14F-4D97-AF65-F5344CB8AC3E}">
        <p14:creationId xmlns:p14="http://schemas.microsoft.com/office/powerpoint/2010/main" val="353781260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44DF1174-A672-4C28-A8B8-FAECF1F68AC6}"/>
              </a:ext>
            </a:extLst>
          </p:cNvPr>
          <p:cNvSpPr>
            <a:spLocks noGrp="1"/>
          </p:cNvSpPr>
          <p:nvPr>
            <p:ph idx="1"/>
          </p:nvPr>
        </p:nvSpPr>
        <p:spPr>
          <a:xfrm>
            <a:off x="523240" y="1825625"/>
            <a:ext cx="10830559"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a:extLst>
              <a:ext uri="{FF2B5EF4-FFF2-40B4-BE49-F238E27FC236}">
                <a16:creationId xmlns:a16="http://schemas.microsoft.com/office/drawing/2014/main" id="{CADAE6E3-86AC-411D-9777-3835BE301DD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A9D7D15-7F1F-47EB-B87C-2349CCB06EA9}"/>
              </a:ext>
            </a:extLst>
          </p:cNvPr>
          <p:cNvSpPr>
            <a:spLocks noGrp="1"/>
          </p:cNvSpPr>
          <p:nvPr>
            <p:ph type="sldNum" sz="quarter" idx="12"/>
          </p:nvPr>
        </p:nvSpPr>
        <p:spPr/>
        <p:txBody>
          <a:bodyPr/>
          <a:lstStyle/>
          <a:p>
            <a:fld id="{8158A5C0-C843-4798-A68E-D1A36425029C}" type="slidenum">
              <a:rPr lang="en-US" smtClean="0"/>
              <a:pPr/>
              <a:t>‹#›</a:t>
            </a:fld>
            <a:endParaRPr lang="en-US"/>
          </a:p>
        </p:txBody>
      </p:sp>
      <p:sp>
        <p:nvSpPr>
          <p:cNvPr id="7" name="Rectangle 6">
            <a:extLst>
              <a:ext uri="{FF2B5EF4-FFF2-40B4-BE49-F238E27FC236}">
                <a16:creationId xmlns:a16="http://schemas.microsoft.com/office/drawing/2014/main" id="{E7AAD75D-9EA7-4CF2-9079-0544D2FCAF0D}"/>
              </a:ext>
            </a:extLst>
          </p:cNvPr>
          <p:cNvSpPr/>
          <p:nvPr userDrawn="1"/>
        </p:nvSpPr>
        <p:spPr>
          <a:xfrm>
            <a:off x="345440" y="365125"/>
            <a:ext cx="11544598" cy="1139825"/>
          </a:xfrm>
          <a:prstGeom prst="rect">
            <a:avLst/>
          </a:prstGeom>
          <a:solidFill>
            <a:srgbClr val="EFAF3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2" name="Title 1">
            <a:extLst>
              <a:ext uri="{FF2B5EF4-FFF2-40B4-BE49-F238E27FC236}">
                <a16:creationId xmlns:a16="http://schemas.microsoft.com/office/drawing/2014/main" id="{72119C24-0346-4E92-ADBA-AC30952B7387}"/>
              </a:ext>
            </a:extLst>
          </p:cNvPr>
          <p:cNvSpPr>
            <a:spLocks noGrp="1"/>
          </p:cNvSpPr>
          <p:nvPr>
            <p:ph type="title"/>
          </p:nvPr>
        </p:nvSpPr>
        <p:spPr>
          <a:xfrm>
            <a:off x="523240" y="365126"/>
            <a:ext cx="10515600" cy="1139824"/>
          </a:xfrm>
        </p:spPr>
        <p:txBody>
          <a:bodyPr/>
          <a:lstStyle>
            <a:lvl1pPr>
              <a:defRPr>
                <a:solidFill>
                  <a:srgbClr val="000000"/>
                </a:solidFill>
              </a:defRPr>
            </a:lvl1pPr>
          </a:lstStyle>
          <a:p>
            <a:r>
              <a:rPr lang="en-US" dirty="0"/>
              <a:t>Click to edit Master title style</a:t>
            </a:r>
          </a:p>
        </p:txBody>
      </p:sp>
    </p:spTree>
    <p:extLst>
      <p:ext uri="{BB962C8B-B14F-4D97-AF65-F5344CB8AC3E}">
        <p14:creationId xmlns:p14="http://schemas.microsoft.com/office/powerpoint/2010/main" val="299080001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3_Title and Conten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44DF1174-A672-4C28-A8B8-FAECF1F68AC6}"/>
              </a:ext>
            </a:extLst>
          </p:cNvPr>
          <p:cNvSpPr>
            <a:spLocks noGrp="1"/>
          </p:cNvSpPr>
          <p:nvPr>
            <p:ph idx="1"/>
          </p:nvPr>
        </p:nvSpPr>
        <p:spPr>
          <a:xfrm>
            <a:off x="523240" y="1825625"/>
            <a:ext cx="5658485"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a:extLst>
              <a:ext uri="{FF2B5EF4-FFF2-40B4-BE49-F238E27FC236}">
                <a16:creationId xmlns:a16="http://schemas.microsoft.com/office/drawing/2014/main" id="{CADAE6E3-86AC-411D-9777-3835BE301DD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A9D7D15-7F1F-47EB-B87C-2349CCB06EA9}"/>
              </a:ext>
            </a:extLst>
          </p:cNvPr>
          <p:cNvSpPr>
            <a:spLocks noGrp="1"/>
          </p:cNvSpPr>
          <p:nvPr>
            <p:ph type="sldNum" sz="quarter" idx="12"/>
          </p:nvPr>
        </p:nvSpPr>
        <p:spPr/>
        <p:txBody>
          <a:bodyPr/>
          <a:lstStyle/>
          <a:p>
            <a:fld id="{8158A5C0-C843-4798-A68E-D1A36425029C}" type="slidenum">
              <a:rPr lang="en-US" smtClean="0"/>
              <a:pPr/>
              <a:t>‹#›</a:t>
            </a:fld>
            <a:endParaRPr lang="en-US"/>
          </a:p>
        </p:txBody>
      </p:sp>
      <p:sp>
        <p:nvSpPr>
          <p:cNvPr id="7" name="Rectangle 6">
            <a:extLst>
              <a:ext uri="{FF2B5EF4-FFF2-40B4-BE49-F238E27FC236}">
                <a16:creationId xmlns:a16="http://schemas.microsoft.com/office/drawing/2014/main" id="{E7AAD75D-9EA7-4CF2-9079-0544D2FCAF0D}"/>
              </a:ext>
            </a:extLst>
          </p:cNvPr>
          <p:cNvSpPr/>
          <p:nvPr userDrawn="1"/>
        </p:nvSpPr>
        <p:spPr>
          <a:xfrm>
            <a:off x="345440" y="365125"/>
            <a:ext cx="5836285" cy="1139825"/>
          </a:xfrm>
          <a:prstGeom prst="rect">
            <a:avLst/>
          </a:prstGeom>
          <a:solidFill>
            <a:srgbClr val="EFAF3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2" name="Title 1">
            <a:extLst>
              <a:ext uri="{FF2B5EF4-FFF2-40B4-BE49-F238E27FC236}">
                <a16:creationId xmlns:a16="http://schemas.microsoft.com/office/drawing/2014/main" id="{72119C24-0346-4E92-ADBA-AC30952B7387}"/>
              </a:ext>
            </a:extLst>
          </p:cNvPr>
          <p:cNvSpPr>
            <a:spLocks noGrp="1"/>
          </p:cNvSpPr>
          <p:nvPr>
            <p:ph type="title"/>
          </p:nvPr>
        </p:nvSpPr>
        <p:spPr>
          <a:xfrm>
            <a:off x="523240" y="365126"/>
            <a:ext cx="5658485" cy="1139824"/>
          </a:xfrm>
        </p:spPr>
        <p:txBody>
          <a:bodyPr/>
          <a:lstStyle>
            <a:lvl1pPr>
              <a:defRPr>
                <a:solidFill>
                  <a:srgbClr val="000000"/>
                </a:solidFill>
              </a:defRPr>
            </a:lvl1pPr>
          </a:lstStyle>
          <a:p>
            <a:r>
              <a:rPr lang="en-US" dirty="0"/>
              <a:t>Click to edit Master title style</a:t>
            </a:r>
          </a:p>
        </p:txBody>
      </p:sp>
    </p:spTree>
    <p:extLst>
      <p:ext uri="{BB962C8B-B14F-4D97-AF65-F5344CB8AC3E}">
        <p14:creationId xmlns:p14="http://schemas.microsoft.com/office/powerpoint/2010/main" val="332907116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44DF1174-A672-4C28-A8B8-FAECF1F68AC6}"/>
              </a:ext>
            </a:extLst>
          </p:cNvPr>
          <p:cNvSpPr>
            <a:spLocks noGrp="1"/>
          </p:cNvSpPr>
          <p:nvPr>
            <p:ph idx="1"/>
          </p:nvPr>
        </p:nvSpPr>
        <p:spPr>
          <a:xfrm>
            <a:off x="5762625" y="1825625"/>
            <a:ext cx="6127413"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a:extLst>
              <a:ext uri="{FF2B5EF4-FFF2-40B4-BE49-F238E27FC236}">
                <a16:creationId xmlns:a16="http://schemas.microsoft.com/office/drawing/2014/main" id="{CADAE6E3-86AC-411D-9777-3835BE301DD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A9D7D15-7F1F-47EB-B87C-2349CCB06EA9}"/>
              </a:ext>
            </a:extLst>
          </p:cNvPr>
          <p:cNvSpPr>
            <a:spLocks noGrp="1"/>
          </p:cNvSpPr>
          <p:nvPr>
            <p:ph type="sldNum" sz="quarter" idx="12"/>
          </p:nvPr>
        </p:nvSpPr>
        <p:spPr/>
        <p:txBody>
          <a:bodyPr/>
          <a:lstStyle/>
          <a:p>
            <a:fld id="{8158A5C0-C843-4798-A68E-D1A36425029C}" type="slidenum">
              <a:rPr lang="en-US" smtClean="0"/>
              <a:pPr/>
              <a:t>‹#›</a:t>
            </a:fld>
            <a:endParaRPr lang="en-US"/>
          </a:p>
        </p:txBody>
      </p:sp>
      <p:sp>
        <p:nvSpPr>
          <p:cNvPr id="7" name="Rectangle 6">
            <a:extLst>
              <a:ext uri="{FF2B5EF4-FFF2-40B4-BE49-F238E27FC236}">
                <a16:creationId xmlns:a16="http://schemas.microsoft.com/office/drawing/2014/main" id="{E7AAD75D-9EA7-4CF2-9079-0544D2FCAF0D}"/>
              </a:ext>
            </a:extLst>
          </p:cNvPr>
          <p:cNvSpPr/>
          <p:nvPr userDrawn="1"/>
        </p:nvSpPr>
        <p:spPr>
          <a:xfrm>
            <a:off x="5676900" y="365125"/>
            <a:ext cx="6213138" cy="1139825"/>
          </a:xfrm>
          <a:prstGeom prst="rect">
            <a:avLst/>
          </a:prstGeom>
          <a:solidFill>
            <a:srgbClr val="EFAF3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2" name="Title 1">
            <a:extLst>
              <a:ext uri="{FF2B5EF4-FFF2-40B4-BE49-F238E27FC236}">
                <a16:creationId xmlns:a16="http://schemas.microsoft.com/office/drawing/2014/main" id="{72119C24-0346-4E92-ADBA-AC30952B7387}"/>
              </a:ext>
            </a:extLst>
          </p:cNvPr>
          <p:cNvSpPr>
            <a:spLocks noGrp="1"/>
          </p:cNvSpPr>
          <p:nvPr>
            <p:ph type="title"/>
          </p:nvPr>
        </p:nvSpPr>
        <p:spPr>
          <a:xfrm>
            <a:off x="5762625" y="365126"/>
            <a:ext cx="5276215" cy="1139824"/>
          </a:xfrm>
        </p:spPr>
        <p:txBody>
          <a:bodyPr/>
          <a:lstStyle>
            <a:lvl1pPr>
              <a:defRPr>
                <a:solidFill>
                  <a:srgbClr val="000000"/>
                </a:solidFill>
              </a:defRPr>
            </a:lvl1pPr>
          </a:lstStyle>
          <a:p>
            <a:r>
              <a:rPr lang="en-US" dirty="0"/>
              <a:t>Click to edit Master title style</a:t>
            </a:r>
          </a:p>
        </p:txBody>
      </p:sp>
    </p:spTree>
    <p:extLst>
      <p:ext uri="{BB962C8B-B14F-4D97-AF65-F5344CB8AC3E}">
        <p14:creationId xmlns:p14="http://schemas.microsoft.com/office/powerpoint/2010/main" val="334255810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2_Title and Content">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E7AAD75D-9EA7-4CF2-9079-0544D2FCAF0D}"/>
              </a:ext>
            </a:extLst>
          </p:cNvPr>
          <p:cNvSpPr/>
          <p:nvPr userDrawn="1"/>
        </p:nvSpPr>
        <p:spPr>
          <a:xfrm>
            <a:off x="528320" y="347346"/>
            <a:ext cx="11544598" cy="1139825"/>
          </a:xfrm>
          <a:prstGeom prst="rect">
            <a:avLst/>
          </a:prstGeom>
          <a:solidFill>
            <a:schemeClr val="tx1">
              <a:lumMod val="95000"/>
              <a:lumOff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solidFill>
                <a:srgbClr val="F5BA2B"/>
              </a:solidFill>
            </a:endParaRPr>
          </a:p>
        </p:txBody>
      </p:sp>
      <p:sp>
        <p:nvSpPr>
          <p:cNvPr id="3" name="Content Placeholder 2">
            <a:extLst>
              <a:ext uri="{FF2B5EF4-FFF2-40B4-BE49-F238E27FC236}">
                <a16:creationId xmlns:a16="http://schemas.microsoft.com/office/drawing/2014/main" id="{44DF1174-A672-4C28-A8B8-FAECF1F68AC6}"/>
              </a:ext>
            </a:extLst>
          </p:cNvPr>
          <p:cNvSpPr>
            <a:spLocks noGrp="1"/>
          </p:cNvSpPr>
          <p:nvPr>
            <p:ph idx="1"/>
          </p:nvPr>
        </p:nvSpPr>
        <p:spPr>
          <a:xfrm>
            <a:off x="523240" y="1825625"/>
            <a:ext cx="10830559"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a:extLst>
              <a:ext uri="{FF2B5EF4-FFF2-40B4-BE49-F238E27FC236}">
                <a16:creationId xmlns:a16="http://schemas.microsoft.com/office/drawing/2014/main" id="{CADAE6E3-86AC-411D-9777-3835BE301DD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A9D7D15-7F1F-47EB-B87C-2349CCB06EA9}"/>
              </a:ext>
            </a:extLst>
          </p:cNvPr>
          <p:cNvSpPr>
            <a:spLocks noGrp="1"/>
          </p:cNvSpPr>
          <p:nvPr>
            <p:ph type="sldNum" sz="quarter" idx="12"/>
          </p:nvPr>
        </p:nvSpPr>
        <p:spPr/>
        <p:txBody>
          <a:bodyPr/>
          <a:lstStyle/>
          <a:p>
            <a:fld id="{8158A5C0-C843-4798-A68E-D1A36425029C}" type="slidenum">
              <a:rPr lang="en-US" smtClean="0"/>
              <a:pPr/>
              <a:t>‹#›</a:t>
            </a:fld>
            <a:endParaRPr lang="en-US"/>
          </a:p>
        </p:txBody>
      </p:sp>
      <p:sp>
        <p:nvSpPr>
          <p:cNvPr id="2" name="Title 1">
            <a:extLst>
              <a:ext uri="{FF2B5EF4-FFF2-40B4-BE49-F238E27FC236}">
                <a16:creationId xmlns:a16="http://schemas.microsoft.com/office/drawing/2014/main" id="{72119C24-0346-4E92-ADBA-AC30952B7387}"/>
              </a:ext>
            </a:extLst>
          </p:cNvPr>
          <p:cNvSpPr>
            <a:spLocks noGrp="1"/>
          </p:cNvSpPr>
          <p:nvPr>
            <p:ph type="title"/>
          </p:nvPr>
        </p:nvSpPr>
        <p:spPr>
          <a:xfrm>
            <a:off x="523240" y="365126"/>
            <a:ext cx="10515600" cy="1139824"/>
          </a:xfrm>
        </p:spPr>
        <p:txBody>
          <a:bodyPr/>
          <a:lstStyle>
            <a:lvl1pPr>
              <a:defRPr>
                <a:solidFill>
                  <a:srgbClr val="F5BA2B"/>
                </a:solidFill>
              </a:defRPr>
            </a:lvl1pPr>
          </a:lstStyle>
          <a:p>
            <a:r>
              <a:rPr lang="en-US" dirty="0"/>
              <a:t>Click to edit Master title style</a:t>
            </a:r>
          </a:p>
        </p:txBody>
      </p:sp>
    </p:spTree>
    <p:extLst>
      <p:ext uri="{BB962C8B-B14F-4D97-AF65-F5344CB8AC3E}">
        <p14:creationId xmlns:p14="http://schemas.microsoft.com/office/powerpoint/2010/main" val="381189642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59012262-42F6-41C7-9995-4EFD879EDA6D}"/>
              </a:ext>
            </a:extLst>
          </p:cNvPr>
          <p:cNvSpPr>
            <a:spLocks noGrp="1"/>
          </p:cNvSpPr>
          <p:nvPr>
            <p:ph type="dt" sz="half" idx="10"/>
          </p:nvPr>
        </p:nvSpPr>
        <p:spPr>
          <a:xfrm>
            <a:off x="838200" y="6356350"/>
            <a:ext cx="2743200" cy="365125"/>
          </a:xfrm>
          <a:prstGeom prst="rect">
            <a:avLst/>
          </a:prstGeom>
        </p:spPr>
        <p:txBody>
          <a:bodyPr/>
          <a:lstStyle/>
          <a:p>
            <a:fld id="{9F196160-E13D-46EF-ABB9-2EC5347F161F}" type="datetimeFigureOut">
              <a:rPr lang="en-US" smtClean="0"/>
              <a:pPr/>
              <a:t>3/22/21</a:t>
            </a:fld>
            <a:endParaRPr lang="en-US"/>
          </a:p>
        </p:txBody>
      </p:sp>
      <p:sp>
        <p:nvSpPr>
          <p:cNvPr id="5" name="Footer Placeholder 4">
            <a:extLst>
              <a:ext uri="{FF2B5EF4-FFF2-40B4-BE49-F238E27FC236}">
                <a16:creationId xmlns:a16="http://schemas.microsoft.com/office/drawing/2014/main" id="{76C479C6-DADF-43BE-B37A-2648218BB1C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4AE3896-AC24-40A5-B9E7-9C68E148C6B3}"/>
              </a:ext>
            </a:extLst>
          </p:cNvPr>
          <p:cNvSpPr>
            <a:spLocks noGrp="1"/>
          </p:cNvSpPr>
          <p:nvPr>
            <p:ph type="sldNum" sz="quarter" idx="12"/>
          </p:nvPr>
        </p:nvSpPr>
        <p:spPr/>
        <p:txBody>
          <a:bodyPr/>
          <a:lstStyle/>
          <a:p>
            <a:fld id="{8158A5C0-C843-4798-A68E-D1A36425029C}" type="slidenum">
              <a:rPr lang="en-US" smtClean="0"/>
              <a:pPr/>
              <a:t>‹#›</a:t>
            </a:fld>
            <a:endParaRPr lang="en-US"/>
          </a:p>
        </p:txBody>
      </p:sp>
      <p:sp>
        <p:nvSpPr>
          <p:cNvPr id="7" name="Rectangle 6">
            <a:extLst>
              <a:ext uri="{FF2B5EF4-FFF2-40B4-BE49-F238E27FC236}">
                <a16:creationId xmlns:a16="http://schemas.microsoft.com/office/drawing/2014/main" id="{17514657-B334-4C76-8F4C-31A4A567A796}"/>
              </a:ext>
            </a:extLst>
          </p:cNvPr>
          <p:cNvSpPr/>
          <p:nvPr userDrawn="1"/>
        </p:nvSpPr>
        <p:spPr>
          <a:xfrm>
            <a:off x="-20421" y="0"/>
            <a:ext cx="3363696" cy="6858000"/>
          </a:xfrm>
          <a:prstGeom prst="rect">
            <a:avLst/>
          </a:prstGeom>
          <a:solidFill>
            <a:schemeClr val="tx1">
              <a:lumMod val="95000"/>
              <a:lumOff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a:extLst>
              <a:ext uri="{FF2B5EF4-FFF2-40B4-BE49-F238E27FC236}">
                <a16:creationId xmlns:a16="http://schemas.microsoft.com/office/drawing/2014/main" id="{E202C32C-18FB-46AA-923A-57E840546617}"/>
              </a:ext>
            </a:extLst>
          </p:cNvPr>
          <p:cNvSpPr/>
          <p:nvPr userDrawn="1"/>
        </p:nvSpPr>
        <p:spPr>
          <a:xfrm>
            <a:off x="1676400" y="2438400"/>
            <a:ext cx="9686023" cy="2124075"/>
          </a:xfrm>
          <a:prstGeom prst="rect">
            <a:avLst/>
          </a:prstGeom>
          <a:solidFill>
            <a:srgbClr val="F5BA2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F07D3838-8BBA-4DEF-A8BB-CB509E3847BD}"/>
              </a:ext>
            </a:extLst>
          </p:cNvPr>
          <p:cNvSpPr>
            <a:spLocks noGrp="1"/>
          </p:cNvSpPr>
          <p:nvPr>
            <p:ph type="title"/>
          </p:nvPr>
        </p:nvSpPr>
        <p:spPr>
          <a:xfrm>
            <a:off x="1676400" y="2438400"/>
            <a:ext cx="9671050" cy="2124075"/>
          </a:xfrm>
        </p:spPr>
        <p:txBody>
          <a:bodyPr anchor="ctr"/>
          <a:lstStyle>
            <a:lvl1pPr algn="ctr">
              <a:defRPr sz="6000"/>
            </a:lvl1pPr>
          </a:lstStyle>
          <a:p>
            <a:r>
              <a:rPr lang="en-US" dirty="0"/>
              <a:t>Click to edit Master title style</a:t>
            </a:r>
          </a:p>
        </p:txBody>
      </p:sp>
    </p:spTree>
    <p:extLst>
      <p:ext uri="{BB962C8B-B14F-4D97-AF65-F5344CB8AC3E}">
        <p14:creationId xmlns:p14="http://schemas.microsoft.com/office/powerpoint/2010/main" val="353242383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6" name="Footer Placeholder 5">
            <a:extLst>
              <a:ext uri="{FF2B5EF4-FFF2-40B4-BE49-F238E27FC236}">
                <a16:creationId xmlns:a16="http://schemas.microsoft.com/office/drawing/2014/main" id="{6465E39B-3E0C-4146-A841-D90C737927B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348249C-A0B0-41BE-ACCF-9FC3218ACB44}"/>
              </a:ext>
            </a:extLst>
          </p:cNvPr>
          <p:cNvSpPr>
            <a:spLocks noGrp="1"/>
          </p:cNvSpPr>
          <p:nvPr>
            <p:ph type="sldNum" sz="quarter" idx="12"/>
          </p:nvPr>
        </p:nvSpPr>
        <p:spPr/>
        <p:txBody>
          <a:bodyPr/>
          <a:lstStyle/>
          <a:p>
            <a:fld id="{8158A5C0-C843-4798-A68E-D1A36425029C}" type="slidenum">
              <a:rPr lang="en-US" smtClean="0"/>
              <a:pPr/>
              <a:t>‹#›</a:t>
            </a:fld>
            <a:endParaRPr lang="en-US"/>
          </a:p>
        </p:txBody>
      </p:sp>
      <p:sp>
        <p:nvSpPr>
          <p:cNvPr id="8" name="Rectangle 7">
            <a:extLst>
              <a:ext uri="{FF2B5EF4-FFF2-40B4-BE49-F238E27FC236}">
                <a16:creationId xmlns:a16="http://schemas.microsoft.com/office/drawing/2014/main" id="{A419DBFA-6E9C-4135-BECE-7A979A605190}"/>
              </a:ext>
            </a:extLst>
          </p:cNvPr>
          <p:cNvSpPr/>
          <p:nvPr userDrawn="1"/>
        </p:nvSpPr>
        <p:spPr>
          <a:xfrm>
            <a:off x="-20320" y="0"/>
            <a:ext cx="1310640" cy="68643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07452139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_Two Content">
    <p:spTree>
      <p:nvGrpSpPr>
        <p:cNvPr id="1" name=""/>
        <p:cNvGrpSpPr/>
        <p:nvPr/>
      </p:nvGrpSpPr>
      <p:grpSpPr>
        <a:xfrm>
          <a:off x="0" y="0"/>
          <a:ext cx="0" cy="0"/>
          <a:chOff x="0" y="0"/>
          <a:chExt cx="0" cy="0"/>
        </a:xfrm>
      </p:grpSpPr>
      <p:sp>
        <p:nvSpPr>
          <p:cNvPr id="6" name="Footer Placeholder 5">
            <a:extLst>
              <a:ext uri="{FF2B5EF4-FFF2-40B4-BE49-F238E27FC236}">
                <a16:creationId xmlns:a16="http://schemas.microsoft.com/office/drawing/2014/main" id="{6465E39B-3E0C-4146-A841-D90C737927B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348249C-A0B0-41BE-ACCF-9FC3218ACB44}"/>
              </a:ext>
            </a:extLst>
          </p:cNvPr>
          <p:cNvSpPr>
            <a:spLocks noGrp="1"/>
          </p:cNvSpPr>
          <p:nvPr>
            <p:ph type="sldNum" sz="quarter" idx="12"/>
          </p:nvPr>
        </p:nvSpPr>
        <p:spPr/>
        <p:txBody>
          <a:bodyPr/>
          <a:lstStyle/>
          <a:p>
            <a:fld id="{8158A5C0-C843-4798-A68E-D1A36425029C}" type="slidenum">
              <a:rPr lang="en-US" smtClean="0"/>
              <a:pPr/>
              <a:t>‹#›</a:t>
            </a:fld>
            <a:endParaRPr lang="en-US"/>
          </a:p>
        </p:txBody>
      </p:sp>
      <p:sp>
        <p:nvSpPr>
          <p:cNvPr id="8" name="Rectangle 7">
            <a:extLst>
              <a:ext uri="{FF2B5EF4-FFF2-40B4-BE49-F238E27FC236}">
                <a16:creationId xmlns:a16="http://schemas.microsoft.com/office/drawing/2014/main" id="{A419DBFA-6E9C-4135-BECE-7A979A605190}"/>
              </a:ext>
            </a:extLst>
          </p:cNvPr>
          <p:cNvSpPr/>
          <p:nvPr userDrawn="1"/>
        </p:nvSpPr>
        <p:spPr>
          <a:xfrm>
            <a:off x="914401" y="0"/>
            <a:ext cx="6162674" cy="6858000"/>
          </a:xfrm>
          <a:prstGeom prst="rect">
            <a:avLst/>
          </a:prstGeom>
          <a:solidFill>
            <a:srgbClr val="F5BA2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2BADBD05-11CC-469A-B954-0EA13D385052}"/>
              </a:ext>
            </a:extLst>
          </p:cNvPr>
          <p:cNvSpPr>
            <a:spLocks noGrp="1"/>
          </p:cNvSpPr>
          <p:nvPr>
            <p:ph type="title"/>
          </p:nvPr>
        </p:nvSpPr>
        <p:spPr>
          <a:xfrm>
            <a:off x="1366838" y="2289176"/>
            <a:ext cx="5257800" cy="1139824"/>
          </a:xfrm>
        </p:spPr>
        <p:txBody>
          <a:bodyPr/>
          <a:lstStyle>
            <a:lvl1pPr algn="ctr">
              <a:defRPr/>
            </a:lvl1pPr>
          </a:lstStyle>
          <a:p>
            <a:r>
              <a:rPr lang="en-US" dirty="0"/>
              <a:t>Click to edit Master title style</a:t>
            </a:r>
          </a:p>
        </p:txBody>
      </p:sp>
    </p:spTree>
    <p:extLst>
      <p:ext uri="{BB962C8B-B14F-4D97-AF65-F5344CB8AC3E}">
        <p14:creationId xmlns:p14="http://schemas.microsoft.com/office/powerpoint/2010/main" val="198086757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1B95D0-B393-4507-800E-BC2A3579C8E9}"/>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BE568EA3-A74B-4FF4-9AFD-46FC6204AAE5}"/>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1EA57244-03AA-4236-9DA9-13C118F58CDE}"/>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ADF3EAD2-1D3D-440B-BA43-5934A5E27C98}"/>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8A769C04-1DB8-4E0D-B217-95E7BD00649F}"/>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78CADF1C-CD9C-4034-9D10-3967BF6B7197}"/>
              </a:ext>
            </a:extLst>
          </p:cNvPr>
          <p:cNvSpPr>
            <a:spLocks noGrp="1"/>
          </p:cNvSpPr>
          <p:nvPr>
            <p:ph type="dt" sz="half" idx="10"/>
          </p:nvPr>
        </p:nvSpPr>
        <p:spPr>
          <a:xfrm>
            <a:off x="838200" y="6356350"/>
            <a:ext cx="2743200" cy="365125"/>
          </a:xfrm>
          <a:prstGeom prst="rect">
            <a:avLst/>
          </a:prstGeom>
        </p:spPr>
        <p:txBody>
          <a:bodyPr/>
          <a:lstStyle/>
          <a:p>
            <a:fld id="{9F196160-E13D-46EF-ABB9-2EC5347F161F}" type="datetimeFigureOut">
              <a:rPr lang="en-US" smtClean="0"/>
              <a:pPr/>
              <a:t>3/22/21</a:t>
            </a:fld>
            <a:endParaRPr lang="en-US"/>
          </a:p>
        </p:txBody>
      </p:sp>
      <p:sp>
        <p:nvSpPr>
          <p:cNvPr id="8" name="Footer Placeholder 7">
            <a:extLst>
              <a:ext uri="{FF2B5EF4-FFF2-40B4-BE49-F238E27FC236}">
                <a16:creationId xmlns:a16="http://schemas.microsoft.com/office/drawing/2014/main" id="{DF87DC2F-322A-4BB2-A5DB-28CE2844D48E}"/>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FFC3E038-84A6-4047-801D-A7712A748649}"/>
              </a:ext>
            </a:extLst>
          </p:cNvPr>
          <p:cNvSpPr>
            <a:spLocks noGrp="1"/>
          </p:cNvSpPr>
          <p:nvPr>
            <p:ph type="sldNum" sz="quarter" idx="12"/>
          </p:nvPr>
        </p:nvSpPr>
        <p:spPr/>
        <p:txBody>
          <a:bodyPr/>
          <a:lstStyle/>
          <a:p>
            <a:fld id="{8158A5C0-C843-4798-A68E-D1A36425029C}" type="slidenum">
              <a:rPr lang="en-US" smtClean="0"/>
              <a:pPr/>
              <a:t>‹#›</a:t>
            </a:fld>
            <a:endParaRPr lang="en-US"/>
          </a:p>
        </p:txBody>
      </p:sp>
    </p:spTree>
    <p:extLst>
      <p:ext uri="{BB962C8B-B14F-4D97-AF65-F5344CB8AC3E}">
        <p14:creationId xmlns:p14="http://schemas.microsoft.com/office/powerpoint/2010/main" val="61318668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2CAFBBD7-E326-47AB-9752-D0F64E671A2D}"/>
              </a:ext>
            </a:extLst>
          </p:cNvPr>
          <p:cNvSpPr>
            <a:spLocks noGrp="1"/>
          </p:cNvSpPr>
          <p:nvPr>
            <p:ph type="body" idx="1"/>
          </p:nvPr>
        </p:nvSpPr>
        <p:spPr>
          <a:xfrm>
            <a:off x="508000" y="1825625"/>
            <a:ext cx="11198223" cy="4351338"/>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Footer Placeholder 4">
            <a:extLst>
              <a:ext uri="{FF2B5EF4-FFF2-40B4-BE49-F238E27FC236}">
                <a16:creationId xmlns:a16="http://schemas.microsoft.com/office/drawing/2014/main" id="{CB820148-6572-4E0A-A3B3-AFACE6774E77}"/>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EA3D340F-E019-466E-9425-BCBBA017A230}"/>
              </a:ext>
            </a:extLst>
          </p:cNvPr>
          <p:cNvSpPr>
            <a:spLocks noGrp="1"/>
          </p:cNvSpPr>
          <p:nvPr>
            <p:ph type="sldNum" sz="quarter" idx="4"/>
          </p:nvPr>
        </p:nvSpPr>
        <p:spPr>
          <a:xfrm>
            <a:off x="9277350" y="44451"/>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158A5C0-C843-4798-A68E-D1A36425029C}" type="slidenum">
              <a:rPr lang="en-US" smtClean="0"/>
              <a:pPr/>
              <a:t>‹#›</a:t>
            </a:fld>
            <a:endParaRPr lang="en-US"/>
          </a:p>
        </p:txBody>
      </p:sp>
      <p:sp>
        <p:nvSpPr>
          <p:cNvPr id="2" name="Title Placeholder 1">
            <a:extLst>
              <a:ext uri="{FF2B5EF4-FFF2-40B4-BE49-F238E27FC236}">
                <a16:creationId xmlns:a16="http://schemas.microsoft.com/office/drawing/2014/main" id="{682BB389-2D32-4459-A711-0F392A83F6EB}"/>
              </a:ext>
            </a:extLst>
          </p:cNvPr>
          <p:cNvSpPr>
            <a:spLocks noGrp="1"/>
          </p:cNvSpPr>
          <p:nvPr>
            <p:ph type="title"/>
          </p:nvPr>
        </p:nvSpPr>
        <p:spPr>
          <a:xfrm>
            <a:off x="508000" y="365126"/>
            <a:ext cx="11198224" cy="1139824"/>
          </a:xfrm>
          <a:prstGeom prst="rect">
            <a:avLst/>
          </a:prstGeom>
        </p:spPr>
        <p:txBody>
          <a:bodyPr vert="horz" lIns="91440" tIns="45720" rIns="91440" bIns="45720" rtlCol="0" anchor="ctr">
            <a:normAutofit/>
          </a:bodyPr>
          <a:lstStyle/>
          <a:p>
            <a:r>
              <a:rPr lang="en-US" dirty="0"/>
              <a:t>Click To Edit Master Title Style</a:t>
            </a:r>
          </a:p>
        </p:txBody>
      </p:sp>
      <p:grpSp>
        <p:nvGrpSpPr>
          <p:cNvPr id="16" name="Group 15">
            <a:extLst>
              <a:ext uri="{FF2B5EF4-FFF2-40B4-BE49-F238E27FC236}">
                <a16:creationId xmlns:a16="http://schemas.microsoft.com/office/drawing/2014/main" id="{91DFF0AA-25CB-4522-8735-CED47F9D6E1A}"/>
              </a:ext>
            </a:extLst>
          </p:cNvPr>
          <p:cNvGrpSpPr>
            <a:grpSpLocks noChangeAspect="1"/>
          </p:cNvGrpSpPr>
          <p:nvPr userDrawn="1"/>
        </p:nvGrpSpPr>
        <p:grpSpPr>
          <a:xfrm>
            <a:off x="11185957" y="6356350"/>
            <a:ext cx="892295" cy="470693"/>
            <a:chOff x="4581525" y="2647950"/>
            <a:chExt cx="2943225" cy="1552575"/>
          </a:xfrm>
        </p:grpSpPr>
        <p:pic>
          <p:nvPicPr>
            <p:cNvPr id="14" name="Picture 13">
              <a:extLst>
                <a:ext uri="{FF2B5EF4-FFF2-40B4-BE49-F238E27FC236}">
                  <a16:creationId xmlns:a16="http://schemas.microsoft.com/office/drawing/2014/main" id="{D637E496-7AE7-42C4-BFF6-DEE5043A9357}"/>
                </a:ext>
              </a:extLst>
            </p:cNvPr>
            <p:cNvPicPr>
              <a:picLocks noChangeAspect="1"/>
            </p:cNvPicPr>
            <p:nvPr userDrawn="1"/>
          </p:nvPicPr>
          <p:blipFill rotWithShape="1">
            <a:blip r:embed="rId14" cstate="email">
              <a:extLst>
                <a:ext uri="{28A0092B-C50C-407E-A947-70E740481C1C}">
                  <a14:useLocalDpi xmlns:a14="http://schemas.microsoft.com/office/drawing/2010/main"/>
                </a:ext>
              </a:extLst>
            </a:blip>
            <a:srcRect/>
            <a:stretch/>
          </p:blipFill>
          <p:spPr>
            <a:xfrm>
              <a:off x="4667250" y="2647950"/>
              <a:ext cx="2857500" cy="1552575"/>
            </a:xfrm>
            <a:prstGeom prst="rect">
              <a:avLst/>
            </a:prstGeom>
          </p:spPr>
        </p:pic>
        <p:sp>
          <p:nvSpPr>
            <p:cNvPr id="15" name="Rectangle 14">
              <a:extLst>
                <a:ext uri="{FF2B5EF4-FFF2-40B4-BE49-F238E27FC236}">
                  <a16:creationId xmlns:a16="http://schemas.microsoft.com/office/drawing/2014/main" id="{9B7B3E67-D8E9-4489-8EA1-C727D3AE3D36}"/>
                </a:ext>
              </a:extLst>
            </p:cNvPr>
            <p:cNvSpPr/>
            <p:nvPr userDrawn="1"/>
          </p:nvSpPr>
          <p:spPr>
            <a:xfrm>
              <a:off x="4581525" y="3867150"/>
              <a:ext cx="2466975" cy="2476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05748887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70" r:id="rId3"/>
    <p:sldLayoutId id="2147483669" r:id="rId4"/>
    <p:sldLayoutId id="2147483664" r:id="rId5"/>
    <p:sldLayoutId id="2147483651" r:id="rId6"/>
    <p:sldLayoutId id="2147483652" r:id="rId7"/>
    <p:sldLayoutId id="2147483660" r:id="rId8"/>
    <p:sldLayoutId id="2147483653" r:id="rId9"/>
    <p:sldLayoutId id="2147483654" r:id="rId10"/>
    <p:sldLayoutId id="2147483655" r:id="rId11"/>
    <p:sldLayoutId id="2147483658" r:id="rId12"/>
  </p:sldLayoutIdLst>
  <p:txStyles>
    <p:titleStyle>
      <a:lvl1pPr algn="l" defTabSz="914400" rtl="0" eaLnBrk="1" latinLnBrk="0" hangingPunct="1">
        <a:lnSpc>
          <a:spcPct val="90000"/>
        </a:lnSpc>
        <a:spcBef>
          <a:spcPct val="0"/>
        </a:spcBef>
        <a:buNone/>
        <a:defRPr sz="4000" kern="1200">
          <a:solidFill>
            <a:schemeClr val="tx1"/>
          </a:solidFill>
          <a:latin typeface="Times New Roman" panose="02020603050405020304" pitchFamily="18" charset="0"/>
          <a:ea typeface="+mj-ea"/>
          <a:cs typeface="Times New Roman" panose="02020603050405020304" pitchFamily="18"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rgbClr val="4D4D4D"/>
          </a:solidFill>
          <a:latin typeface="Times New Roman" panose="02020603050405020304" pitchFamily="18" charset="0"/>
          <a:ea typeface="+mn-ea"/>
          <a:cs typeface="Times New Roman" panose="02020603050405020304" pitchFamily="18"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rgbClr val="4D4D4D"/>
          </a:solidFill>
          <a:latin typeface="Times New Roman" panose="02020603050405020304" pitchFamily="18" charset="0"/>
          <a:ea typeface="+mn-ea"/>
          <a:cs typeface="Times New Roman" panose="02020603050405020304" pitchFamily="18"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rgbClr val="4D4D4D"/>
          </a:solidFill>
          <a:latin typeface="Times New Roman" panose="02020603050405020304" pitchFamily="18" charset="0"/>
          <a:ea typeface="+mn-ea"/>
          <a:cs typeface="Times New Roman" panose="02020603050405020304" pitchFamily="18"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4D4D4D"/>
          </a:solidFill>
          <a:latin typeface="Times New Roman" panose="02020603050405020304" pitchFamily="18" charset="0"/>
          <a:ea typeface="+mn-ea"/>
          <a:cs typeface="Times New Roman" panose="02020603050405020304" pitchFamily="18"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4D4D4D"/>
          </a:solidFill>
          <a:latin typeface="Times New Roman" panose="02020603050405020304" pitchFamily="18" charset="0"/>
          <a:ea typeface="+mn-ea"/>
          <a:cs typeface="Times New Roman" panose="02020603050405020304" pitchFamily="18"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jpeg"/><Relationship Id="rId7" Type="http://schemas.openxmlformats.org/officeDocument/2006/relationships/image" Target="../media/image6.jpe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5.jpeg"/><Relationship Id="rId5" Type="http://schemas.openxmlformats.org/officeDocument/2006/relationships/image" Target="../media/image4.jpeg"/><Relationship Id="rId10" Type="http://schemas.microsoft.com/office/2007/relationships/hdphoto" Target="../media/hdphoto1.wdp"/><Relationship Id="rId4" Type="http://schemas.openxmlformats.org/officeDocument/2006/relationships/image" Target="../media/image3.jpeg"/><Relationship Id="rId9" Type="http://schemas.openxmlformats.org/officeDocument/2006/relationships/image" Target="../media/image8.png"/></Relationships>
</file>

<file path=ppt/slides/_rels/slide10.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notesSlide" Target="../notesSlides/notesSlide10.xml"/><Relationship Id="rId1" Type="http://schemas.openxmlformats.org/officeDocument/2006/relationships/slideLayout" Target="../slideLayouts/slideLayout10.xml"/><Relationship Id="rId5" Type="http://schemas.microsoft.com/office/2007/relationships/hdphoto" Target="../media/hdphoto3.wdp"/><Relationship Id="rId4" Type="http://schemas.openxmlformats.org/officeDocument/2006/relationships/image" Target="../media/image19.png"/></Relationships>
</file>

<file path=ppt/slides/_rels/slide11.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notesSlide" Target="../notesSlides/notesSlide11.xml"/><Relationship Id="rId1" Type="http://schemas.openxmlformats.org/officeDocument/2006/relationships/slideLayout" Target="../slideLayouts/slideLayout10.xml"/><Relationship Id="rId5" Type="http://schemas.microsoft.com/office/2007/relationships/hdphoto" Target="../media/hdphoto4.wdp"/><Relationship Id="rId4" Type="http://schemas.openxmlformats.org/officeDocument/2006/relationships/image" Target="../media/image20.png"/></Relationships>
</file>

<file path=ppt/slides/_rels/slide12.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2.xml"/><Relationship Id="rId1" Type="http://schemas.openxmlformats.org/officeDocument/2006/relationships/slideLayout" Target="../slideLayouts/slideLayout10.xml"/><Relationship Id="rId5" Type="http://schemas.openxmlformats.org/officeDocument/2006/relationships/image" Target="../media/image17.jpg"/><Relationship Id="rId4" Type="http://schemas.microsoft.com/office/2007/relationships/hdphoto" Target="../media/hdphoto4.wdp"/></Relationships>
</file>

<file path=ppt/slides/_rels/slide13.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notesSlide" Target="../notesSlides/notesSlide13.xml"/><Relationship Id="rId1" Type="http://schemas.openxmlformats.org/officeDocument/2006/relationships/slideLayout" Target="../slideLayouts/slideLayout10.xml"/><Relationship Id="rId5" Type="http://schemas.microsoft.com/office/2007/relationships/hdphoto" Target="../media/hdphoto5.wdp"/><Relationship Id="rId4" Type="http://schemas.openxmlformats.org/officeDocument/2006/relationships/image" Target="../media/image21.png"/></Relationships>
</file>

<file path=ppt/slides/_rels/slide14.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3.tiff"/><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hyperlink" Target="https://www.respectability.org/2019/11/webinar-disability-history/" TargetMode="External"/></Relationships>
</file>

<file path=ppt/slides/_rels/slide18.xml.rels><?xml version="1.0" encoding="UTF-8" standalone="yes"?>
<Relationships xmlns="http://schemas.openxmlformats.org/package/2006/relationships"><Relationship Id="rId3" Type="http://schemas.openxmlformats.org/officeDocument/2006/relationships/image" Target="../media/image26.tiff"/><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hyperlink" Target="https://www.respectability.org/2020/01/webinar-premium-skills-workshop-in-social-media-accessibility/" TargetMode="External"/></Relationships>
</file>

<file path=ppt/slides/_rels/slide19.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openxmlformats.org/officeDocument/2006/relationships/hyperlink" Target="https://www.respectability.org/2020/08/legal-training-jewish/"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11.jpeg"/><Relationship Id="rId4" Type="http://schemas.openxmlformats.org/officeDocument/2006/relationships/image" Target="../media/image10.jpeg"/></Relationships>
</file>

<file path=ppt/slides/_rels/slide20.xml.rels><?xml version="1.0" encoding="UTF-8" standalone="yes"?>
<Relationships xmlns="http://schemas.openxmlformats.org/package/2006/relationships"><Relationship Id="rId3" Type="http://schemas.openxmlformats.org/officeDocument/2006/relationships/image" Target="../media/image23.tiff"/><Relationship Id="rId2" Type="http://schemas.openxmlformats.org/officeDocument/2006/relationships/notesSlide" Target="../notesSlides/notesSlide20.xml"/><Relationship Id="rId1" Type="http://schemas.openxmlformats.org/officeDocument/2006/relationships/slideLayout" Target="../slideLayouts/slideLayout10.xml"/><Relationship Id="rId5" Type="http://schemas.openxmlformats.org/officeDocument/2006/relationships/hyperlink" Target="http://debbief@respectability.org" TargetMode="External"/><Relationship Id="rId4" Type="http://schemas.openxmlformats.org/officeDocument/2006/relationships/image" Target="../media/image28.png"/></Relationships>
</file>

<file path=ppt/slides/_rels/slide21.xml.rels><?xml version="1.0" encoding="UTF-8" standalone="yes"?>
<Relationships xmlns="http://schemas.openxmlformats.org/package/2006/relationships"><Relationship Id="rId8" Type="http://schemas.openxmlformats.org/officeDocument/2006/relationships/hyperlink" Target="https://www.forbes.com/sites/andrewpulrang/2020/07/27/its-time-to-revisit-our-ada-to-do-lists/?sh=77bd88903f87" TargetMode="External"/><Relationship Id="rId3" Type="http://schemas.openxmlformats.org/officeDocument/2006/relationships/hyperlink" Target="https://www.worldbank.org/en/topic/disability" TargetMode="External"/><Relationship Id="rId7" Type="http://schemas.openxmlformats.org/officeDocument/2006/relationships/hyperlink" Target="https://dredf.org/news/publications/disability-rights-law-and-policy/the-ada-and-models-of-equality/" TargetMode="External"/><Relationship Id="rId12" Type="http://schemas.openxmlformats.org/officeDocument/2006/relationships/hyperlink" Target="https://www.un.org/development/desa/disabilities/issues/women-and-girls-with-disabilities.html" TargetMode="External"/><Relationship Id="rId2" Type="http://schemas.openxmlformats.org/officeDocument/2006/relationships/hyperlink" Target="https://www.who.int/health-topics/disability#tab=tab_1" TargetMode="External"/><Relationship Id="rId1" Type="http://schemas.openxmlformats.org/officeDocument/2006/relationships/slideLayout" Target="../slideLayouts/slideLayout2.xml"/><Relationship Id="rId6" Type="http://schemas.openxmlformats.org/officeDocument/2006/relationships/hyperlink" Target="https://adata.org/learn-about-ada" TargetMode="External"/><Relationship Id="rId11" Type="http://schemas.openxmlformats.org/officeDocument/2006/relationships/hyperlink" Target="https://www.jhsph.edu/covid-19/articles/an-unequal-response-covid-19-and-disability.html" TargetMode="External"/><Relationship Id="rId5" Type="http://schemas.openxmlformats.org/officeDocument/2006/relationships/hyperlink" Target="https://askjan.org/articles/The-Americans-with-Disabilities-Act-A-Brief-Overview.cfm" TargetMode="External"/><Relationship Id="rId10" Type="http://schemas.openxmlformats.org/officeDocument/2006/relationships/hyperlink" Target="https://www.un.org/development/desa/disabilities/resources/factsheet-on-persons-with-disabilities.html" TargetMode="External"/><Relationship Id="rId4" Type="http://schemas.openxmlformats.org/officeDocument/2006/relationships/hyperlink" Target="https://www.who.int/en/news-room/fact-sheets/detail/disability-and-health" TargetMode="External"/><Relationship Id="rId9" Type="http://schemas.openxmlformats.org/officeDocument/2006/relationships/hyperlink" Target="https://www.un.org/development/desa/disabilities/disability-laws-and-acts-by-country-area.html"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3.xml"/><Relationship Id="rId1" Type="http://schemas.openxmlformats.org/officeDocument/2006/relationships/slideLayout" Target="../slideLayouts/slideLayout11.xml"/><Relationship Id="rId4" Type="http://schemas.openxmlformats.org/officeDocument/2006/relationships/image" Target="../media/image13.jpeg"/></Relationships>
</file>

<file path=ppt/slides/_rels/slide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microsoft.com/office/2007/relationships/hdphoto" Target="../media/hdphoto2.wdp"/><Relationship Id="rId5" Type="http://schemas.openxmlformats.org/officeDocument/2006/relationships/image" Target="../media/image16.png"/><Relationship Id="rId4" Type="http://schemas.openxmlformats.org/officeDocument/2006/relationships/image" Target="../media/image15.jpeg"/></Relationships>
</file>

<file path=ppt/slides/_rels/slide5.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notesSlide" Target="../notesSlides/notesSlide6.xml"/><Relationship Id="rId1" Type="http://schemas.openxmlformats.org/officeDocument/2006/relationships/slideLayout" Target="../slideLayouts/slideLayout10.xml"/></Relationships>
</file>

<file path=ppt/slides/_rels/slide7.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8.tiff"/><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hyperlink" Target="https://www.respectability.org/speakers-bureau/women/" TargetMode="External"/></Relationships>
</file>

<file path=ppt/slides/_rels/slide9.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sp>
        <p:nvSpPr>
          <p:cNvPr id="3" name="Title 2" hidden="1">
            <a:extLst>
              <a:ext uri="{FF2B5EF4-FFF2-40B4-BE49-F238E27FC236}">
                <a16:creationId xmlns:a16="http://schemas.microsoft.com/office/drawing/2014/main" id="{25418B5A-EB25-344A-BA17-C97F1B3378C5}"/>
              </a:ext>
            </a:extLst>
          </p:cNvPr>
          <p:cNvSpPr>
            <a:spLocks noGrp="1"/>
          </p:cNvSpPr>
          <p:nvPr>
            <p:ph type="title"/>
          </p:nvPr>
        </p:nvSpPr>
        <p:spPr/>
        <p:txBody>
          <a:bodyPr/>
          <a:lstStyle/>
          <a:p>
            <a:pPr rtl="0" eaLnBrk="1" latinLnBrk="0" hangingPunct="1"/>
            <a:r>
              <a:rPr lang="en-US" sz="3600" b="1" kern="1200" dirty="0">
                <a:solidFill>
                  <a:srgbClr val="000000"/>
                </a:solidFill>
                <a:effectLst/>
                <a:latin typeface="Lato Bold" panose="020F0502020204030203" pitchFamily="34" charset="0"/>
                <a:ea typeface="+mn-ea"/>
                <a:cs typeface="+mn-cs"/>
              </a:rPr>
              <a:t>An Untold Narrative: </a:t>
            </a:r>
            <a:endParaRPr lang="en-US" dirty="0">
              <a:effectLst/>
            </a:endParaRPr>
          </a:p>
          <a:p>
            <a:pPr rtl="0" eaLnBrk="1" latinLnBrk="0" hangingPunct="1"/>
            <a:r>
              <a:rPr lang="en-US" sz="3200" b="1" i="1" kern="1200" dirty="0">
                <a:solidFill>
                  <a:srgbClr val="000000"/>
                </a:solidFill>
                <a:effectLst/>
                <a:latin typeface="Lato Bold" panose="020F0502020204030203" pitchFamily="34" charset="0"/>
                <a:ea typeface="+mn-ea"/>
                <a:cs typeface="+mn-cs"/>
              </a:rPr>
              <a:t>Immigrant Women with Disabilities</a:t>
            </a:r>
            <a:endParaRPr lang="en-US" dirty="0">
              <a:effectLst/>
            </a:endParaRPr>
          </a:p>
          <a:p>
            <a:endParaRPr lang="en-US" dirty="0"/>
          </a:p>
        </p:txBody>
      </p:sp>
      <p:sp>
        <p:nvSpPr>
          <p:cNvPr id="16" name="TextBox 15">
            <a:extLst>
              <a:ext uri="{FF2B5EF4-FFF2-40B4-BE49-F238E27FC236}">
                <a16:creationId xmlns:a16="http://schemas.microsoft.com/office/drawing/2014/main" id="{2F9B51E6-2AB6-0047-93F2-495B75CDE3EE}"/>
              </a:ext>
            </a:extLst>
          </p:cNvPr>
          <p:cNvSpPr txBox="1"/>
          <p:nvPr/>
        </p:nvSpPr>
        <p:spPr>
          <a:xfrm>
            <a:off x="82269" y="52327"/>
            <a:ext cx="12192000" cy="697885"/>
          </a:xfrm>
          <a:prstGeom prst="foldedCorner">
            <a:avLst/>
          </a:prstGeom>
          <a:noFill/>
        </p:spPr>
        <p:txBody>
          <a:bodyPr wrap="square" rtlCol="0">
            <a:spAutoFit/>
          </a:bodyPr>
          <a:lstStyle/>
          <a:p>
            <a:pPr algn="ctr"/>
            <a:r>
              <a:rPr lang="en-US" sz="3200" dirty="0">
                <a:latin typeface="Lato Bold"/>
              </a:rPr>
              <a:t>NGO Commission on the Status of Women 65th Forum</a:t>
            </a:r>
          </a:p>
        </p:txBody>
      </p:sp>
      <p:sp>
        <p:nvSpPr>
          <p:cNvPr id="21" name="TextBox 20">
            <a:extLst>
              <a:ext uri="{FF2B5EF4-FFF2-40B4-BE49-F238E27FC236}">
                <a16:creationId xmlns:a16="http://schemas.microsoft.com/office/drawing/2014/main" id="{E6F9BEC8-DB66-3B4D-ACFE-0A612275E756}"/>
              </a:ext>
            </a:extLst>
          </p:cNvPr>
          <p:cNvSpPr txBox="1"/>
          <p:nvPr/>
        </p:nvSpPr>
        <p:spPr>
          <a:xfrm>
            <a:off x="-16933" y="691084"/>
            <a:ext cx="12233710" cy="1083159"/>
          </a:xfrm>
          <a:prstGeom prst="rect">
            <a:avLst/>
          </a:prstGeom>
          <a:solidFill>
            <a:srgbClr val="EFAF30"/>
          </a:solidFill>
        </p:spPr>
        <p:txBody>
          <a:bodyPr wrap="square" lIns="91440" tIns="45720" rIns="91440" bIns="45720" rtlCol="0" anchor="t">
            <a:noAutofit/>
          </a:bodyPr>
          <a:lstStyle/>
          <a:p>
            <a:pPr algn="ctr"/>
            <a:r>
              <a:rPr lang="en-US" sz="3600" b="1" dirty="0">
                <a:latin typeface="Lato Bold"/>
              </a:rPr>
              <a:t>An Untold Narrative: </a:t>
            </a:r>
          </a:p>
          <a:p>
            <a:pPr algn="ctr"/>
            <a:r>
              <a:rPr lang="en-US" sz="3200" b="1" i="1" dirty="0">
                <a:latin typeface="Lato Bold"/>
              </a:rPr>
              <a:t>Immigrant Women with Disabilities</a:t>
            </a:r>
          </a:p>
        </p:txBody>
      </p:sp>
      <p:pic>
        <p:nvPicPr>
          <p:cNvPr id="23" name="Picture 6" descr="Baksha Ali holding a white cane, smiling">
            <a:extLst>
              <a:ext uri="{FF2B5EF4-FFF2-40B4-BE49-F238E27FC236}">
                <a16:creationId xmlns:a16="http://schemas.microsoft.com/office/drawing/2014/main" id="{E14DCB12-8B83-9C4B-AD11-07C3698535DA}"/>
              </a:ext>
            </a:extLst>
          </p:cNvPr>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942043" y="1986687"/>
            <a:ext cx="2024069" cy="3039018"/>
          </a:xfrm>
          <a:prstGeom prst="rect">
            <a:avLst/>
          </a:prstGeom>
          <a:noFill/>
          <a:extLst>
            <a:ext uri="{909E8E84-426E-40DD-AFC4-6F175D3DCCD1}">
              <a14:hiddenFill xmlns:a14="http://schemas.microsoft.com/office/drawing/2010/main">
                <a:solidFill>
                  <a:srgbClr val="FFFFFF"/>
                </a:solidFill>
              </a14:hiddenFill>
            </a:ext>
          </a:extLst>
        </p:spPr>
      </p:pic>
      <p:pic>
        <p:nvPicPr>
          <p:cNvPr id="24" name="Picture 8" descr="Dr. Nelle Richardson headshot smiling">
            <a:extLst>
              <a:ext uri="{FF2B5EF4-FFF2-40B4-BE49-F238E27FC236}">
                <a16:creationId xmlns:a16="http://schemas.microsoft.com/office/drawing/2014/main" id="{EF1F09C4-C13C-0F45-A55C-F74C9F32F379}"/>
              </a:ext>
            </a:extLst>
          </p:cNvPr>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3015201" y="1995312"/>
            <a:ext cx="2034488" cy="3054661"/>
          </a:xfrm>
          <a:prstGeom prst="rect">
            <a:avLst/>
          </a:prstGeom>
          <a:noFill/>
          <a:extLst>
            <a:ext uri="{909E8E84-426E-40DD-AFC4-6F175D3DCCD1}">
              <a14:hiddenFill xmlns:a14="http://schemas.microsoft.com/office/drawing/2010/main">
                <a:solidFill>
                  <a:srgbClr val="FFFFFF"/>
                </a:solidFill>
              </a14:hiddenFill>
            </a:ext>
          </a:extLst>
        </p:spPr>
      </p:pic>
      <p:pic>
        <p:nvPicPr>
          <p:cNvPr id="27" name="Picture 14" descr="headshot of Vivian Bass smiling at the camera with long hair color photo">
            <a:extLst>
              <a:ext uri="{FF2B5EF4-FFF2-40B4-BE49-F238E27FC236}">
                <a16:creationId xmlns:a16="http://schemas.microsoft.com/office/drawing/2014/main" id="{19DD26B8-E5CA-A946-9C97-9F522FEA2134}"/>
              </a:ext>
            </a:extLst>
          </p:cNvPr>
          <p:cNvPicPr>
            <a:picLocks noChangeAspect="1" noChangeArrowheads="1"/>
          </p:cNvPicPr>
          <p:nvPr/>
        </p:nvPicPr>
        <p:blipFill rotWithShape="1">
          <a:blip r:embed="rId5" cstate="print">
            <a:extLst>
              <a:ext uri="{28A0092B-C50C-407E-A947-70E740481C1C}">
                <a14:useLocalDpi xmlns:a14="http://schemas.microsoft.com/office/drawing/2010/main"/>
              </a:ext>
            </a:extLst>
          </a:blip>
          <a:srcRect/>
          <a:stretch/>
        </p:blipFill>
        <p:spPr bwMode="auto">
          <a:xfrm>
            <a:off x="5093349" y="1995312"/>
            <a:ext cx="2169845" cy="3030392"/>
          </a:xfrm>
          <a:prstGeom prst="rect">
            <a:avLst/>
          </a:prstGeom>
          <a:noFill/>
          <a:extLst>
            <a:ext uri="{909E8E84-426E-40DD-AFC4-6F175D3DCCD1}">
              <a14:hiddenFill xmlns:a14="http://schemas.microsoft.com/office/drawing/2010/main">
                <a:solidFill>
                  <a:srgbClr val="FFFFFF"/>
                </a:solidFill>
              </a14:hiddenFill>
            </a:ext>
          </a:extLst>
        </p:spPr>
      </p:pic>
      <p:pic>
        <p:nvPicPr>
          <p:cNvPr id="26" name="Picture 12" descr="Laka Negassa smiling in front of the RespectAbility banner">
            <a:extLst>
              <a:ext uri="{FF2B5EF4-FFF2-40B4-BE49-F238E27FC236}">
                <a16:creationId xmlns:a16="http://schemas.microsoft.com/office/drawing/2014/main" id="{D96E8DDF-2609-D243-9565-FC055446784F}"/>
              </a:ext>
            </a:extLst>
          </p:cNvPr>
          <p:cNvPicPr>
            <a:picLocks noChangeAspect="1" noChangeArrowheads="1"/>
          </p:cNvPicPr>
          <p:nvPr/>
        </p:nvPicPr>
        <p:blipFill rotWithShape="1">
          <a:blip r:embed="rId6" cstate="print">
            <a:extLst>
              <a:ext uri="{28A0092B-C50C-407E-A947-70E740481C1C}">
                <a14:useLocalDpi xmlns:a14="http://schemas.microsoft.com/office/drawing/2010/main"/>
              </a:ext>
            </a:extLst>
          </a:blip>
          <a:srcRect/>
          <a:stretch/>
        </p:blipFill>
        <p:spPr bwMode="auto">
          <a:xfrm>
            <a:off x="7260594" y="1995312"/>
            <a:ext cx="1901280" cy="3041332"/>
          </a:xfrm>
          <a:prstGeom prst="rect">
            <a:avLst/>
          </a:prstGeom>
          <a:noFill/>
          <a:extLst>
            <a:ext uri="{909E8E84-426E-40DD-AFC4-6F175D3DCCD1}">
              <a14:hiddenFill xmlns:a14="http://schemas.microsoft.com/office/drawing/2010/main">
                <a:solidFill>
                  <a:srgbClr val="FFFFFF"/>
                </a:solidFill>
              </a14:hiddenFill>
            </a:ext>
          </a:extLst>
        </p:spPr>
      </p:pic>
      <p:pic>
        <p:nvPicPr>
          <p:cNvPr id="25" name="Picture 10" descr="Khadija Bari walking down a street holding a white cane, smiling">
            <a:extLst>
              <a:ext uri="{FF2B5EF4-FFF2-40B4-BE49-F238E27FC236}">
                <a16:creationId xmlns:a16="http://schemas.microsoft.com/office/drawing/2014/main" id="{EBC93457-10DB-7248-970B-9AAA4EF0CB09}"/>
              </a:ext>
            </a:extLst>
          </p:cNvPr>
          <p:cNvPicPr>
            <a:picLocks noChangeAspect="1" noChangeArrowheads="1"/>
          </p:cNvPicPr>
          <p:nvPr/>
        </p:nvPicPr>
        <p:blipFill>
          <a:blip r:embed="rId7">
            <a:extLst>
              <a:ext uri="{28A0092B-C50C-407E-A947-70E740481C1C}">
                <a14:useLocalDpi xmlns:a14="http://schemas.microsoft.com/office/drawing/2010/main"/>
              </a:ext>
            </a:extLst>
          </a:blip>
          <a:srcRect/>
          <a:stretch>
            <a:fillRect/>
          </a:stretch>
        </p:blipFill>
        <p:spPr bwMode="auto">
          <a:xfrm>
            <a:off x="9215181" y="1985080"/>
            <a:ext cx="2025139" cy="3040624"/>
          </a:xfrm>
          <a:prstGeom prst="rect">
            <a:avLst/>
          </a:prstGeom>
          <a:noFill/>
          <a:extLst>
            <a:ext uri="{909E8E84-426E-40DD-AFC4-6F175D3DCCD1}">
              <a14:hiddenFill xmlns:a14="http://schemas.microsoft.com/office/drawing/2010/main">
                <a:solidFill>
                  <a:srgbClr val="FFFFFF"/>
                </a:solidFill>
              </a14:hiddenFill>
            </a:ext>
          </a:extLst>
        </p:spPr>
      </p:pic>
      <p:sp>
        <p:nvSpPr>
          <p:cNvPr id="28" name="Rectangle 27">
            <a:extLst>
              <a:ext uri="{FF2B5EF4-FFF2-40B4-BE49-F238E27FC236}">
                <a16:creationId xmlns:a16="http://schemas.microsoft.com/office/drawing/2014/main" id="{25FCA5D9-4F2F-C146-BFB0-BBDD767BFDF1}"/>
              </a:ext>
              <a:ext uri="{C183D7F6-B498-43B3-948B-1728B52AA6E4}">
                <adec:decorative xmlns:adec="http://schemas.microsoft.com/office/drawing/2017/decorative" val="1"/>
              </a:ext>
            </a:extLst>
          </p:cNvPr>
          <p:cNvSpPr/>
          <p:nvPr/>
        </p:nvSpPr>
        <p:spPr>
          <a:xfrm>
            <a:off x="932557" y="1967662"/>
            <a:ext cx="10326885" cy="3077950"/>
          </a:xfrm>
          <a:prstGeom prst="rect">
            <a:avLst/>
          </a:prstGeom>
          <a:noFill/>
          <a:ln w="57150">
            <a:solidFill>
              <a:srgbClr val="B8B9B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29" name="Straight Connector 28">
            <a:extLst>
              <a:ext uri="{FF2B5EF4-FFF2-40B4-BE49-F238E27FC236}">
                <a16:creationId xmlns:a16="http://schemas.microsoft.com/office/drawing/2014/main" id="{3CDF8099-BC59-4A49-8989-4EE842147F2F}"/>
              </a:ext>
              <a:ext uri="{C183D7F6-B498-43B3-948B-1728B52AA6E4}">
                <adec:decorative xmlns:adec="http://schemas.microsoft.com/office/drawing/2017/decorative" val="1"/>
              </a:ext>
            </a:extLst>
          </p:cNvPr>
          <p:cNvCxnSpPr>
            <a:cxnSpLocks/>
          </p:cNvCxnSpPr>
          <p:nvPr/>
        </p:nvCxnSpPr>
        <p:spPr>
          <a:xfrm flipV="1">
            <a:off x="2974282" y="1963447"/>
            <a:ext cx="25455" cy="3062686"/>
          </a:xfrm>
          <a:prstGeom prst="line">
            <a:avLst/>
          </a:prstGeom>
          <a:ln w="76200">
            <a:solidFill>
              <a:srgbClr val="B8B9BC"/>
            </a:solidFill>
          </a:ln>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id="{92DF6E7B-8E1B-204C-A074-76D450967123}"/>
              </a:ext>
              <a:ext uri="{C183D7F6-B498-43B3-948B-1728B52AA6E4}">
                <adec:decorative xmlns:adec="http://schemas.microsoft.com/office/drawing/2017/decorative" val="1"/>
              </a:ext>
            </a:extLst>
          </p:cNvPr>
          <p:cNvCxnSpPr>
            <a:cxnSpLocks/>
          </p:cNvCxnSpPr>
          <p:nvPr/>
        </p:nvCxnSpPr>
        <p:spPr>
          <a:xfrm flipH="1" flipV="1">
            <a:off x="5068067" y="1952260"/>
            <a:ext cx="11602" cy="3093352"/>
          </a:xfrm>
          <a:prstGeom prst="line">
            <a:avLst/>
          </a:prstGeom>
          <a:ln w="76200">
            <a:solidFill>
              <a:srgbClr val="B8B9BC"/>
            </a:solidFill>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94D04330-16D2-EF41-8E32-EF11170F81B5}"/>
              </a:ext>
              <a:ext uri="{C183D7F6-B498-43B3-948B-1728B52AA6E4}">
                <adec:decorative xmlns:adec="http://schemas.microsoft.com/office/drawing/2017/decorative" val="1"/>
              </a:ext>
            </a:extLst>
          </p:cNvPr>
          <p:cNvCxnSpPr>
            <a:cxnSpLocks/>
          </p:cNvCxnSpPr>
          <p:nvPr/>
        </p:nvCxnSpPr>
        <p:spPr>
          <a:xfrm flipV="1">
            <a:off x="7232860" y="1960339"/>
            <a:ext cx="5510" cy="3113797"/>
          </a:xfrm>
          <a:prstGeom prst="line">
            <a:avLst/>
          </a:prstGeom>
          <a:ln w="76200">
            <a:solidFill>
              <a:srgbClr val="B8B9BC"/>
            </a:solidFill>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0B6FED0B-B86B-F048-A1E3-FE91A4A9B592}"/>
              </a:ext>
              <a:ext uri="{C183D7F6-B498-43B3-948B-1728B52AA6E4}">
                <adec:decorative xmlns:adec="http://schemas.microsoft.com/office/drawing/2017/decorative" val="1"/>
              </a:ext>
            </a:extLst>
          </p:cNvPr>
          <p:cNvCxnSpPr>
            <a:cxnSpLocks/>
          </p:cNvCxnSpPr>
          <p:nvPr/>
        </p:nvCxnSpPr>
        <p:spPr>
          <a:xfrm flipV="1">
            <a:off x="9182141" y="1970911"/>
            <a:ext cx="0" cy="3087914"/>
          </a:xfrm>
          <a:prstGeom prst="line">
            <a:avLst/>
          </a:prstGeom>
          <a:ln w="76200">
            <a:solidFill>
              <a:srgbClr val="B8B9BC"/>
            </a:solidFill>
          </a:ln>
        </p:spPr>
        <p:style>
          <a:lnRef idx="1">
            <a:schemeClr val="accent1"/>
          </a:lnRef>
          <a:fillRef idx="0">
            <a:schemeClr val="accent1"/>
          </a:fillRef>
          <a:effectRef idx="0">
            <a:schemeClr val="accent1"/>
          </a:effectRef>
          <a:fontRef idx="minor">
            <a:schemeClr val="tx1"/>
          </a:fontRef>
        </p:style>
      </p:cxnSp>
      <p:sp>
        <p:nvSpPr>
          <p:cNvPr id="2" name="Rectangle 1">
            <a:extLst>
              <a:ext uri="{FF2B5EF4-FFF2-40B4-BE49-F238E27FC236}">
                <a16:creationId xmlns:a16="http://schemas.microsoft.com/office/drawing/2014/main" id="{D0F2A6F2-0B21-024A-B7E2-4ADA0997A45C}"/>
              </a:ext>
            </a:extLst>
          </p:cNvPr>
          <p:cNvSpPr/>
          <p:nvPr/>
        </p:nvSpPr>
        <p:spPr>
          <a:xfrm>
            <a:off x="327804" y="5133871"/>
            <a:ext cx="11700930" cy="2185214"/>
          </a:xfrm>
          <a:prstGeom prst="rect">
            <a:avLst/>
          </a:prstGeom>
        </p:spPr>
        <p:txBody>
          <a:bodyPr wrap="square">
            <a:spAutoFit/>
          </a:bodyPr>
          <a:lstStyle/>
          <a:p>
            <a:pPr algn="ctr"/>
            <a:r>
              <a:rPr lang="en-US" sz="2600" b="1" dirty="0">
                <a:solidFill>
                  <a:srgbClr val="000000"/>
                </a:solidFill>
                <a:latin typeface="Times New Roman" panose="02020603050405020304" pitchFamily="18" charset="0"/>
                <a:cs typeface="Times New Roman" panose="02020603050405020304" pitchFamily="18" charset="0"/>
              </a:rPr>
              <a:t> </a:t>
            </a:r>
            <a:r>
              <a:rPr lang="en-US" sz="2600" dirty="0">
                <a:solidFill>
                  <a:srgbClr val="000000"/>
                </a:solidFill>
                <a:latin typeface="Times New Roman" panose="02020603050405020304" pitchFamily="18" charset="0"/>
                <a:cs typeface="Times New Roman" panose="02020603050405020304" pitchFamily="18" charset="0"/>
              </a:rPr>
              <a:t>(L-R) </a:t>
            </a:r>
            <a:r>
              <a:rPr lang="en-US" sz="2600" b="1" dirty="0" err="1">
                <a:solidFill>
                  <a:srgbClr val="000000"/>
                </a:solidFill>
                <a:latin typeface="Times New Roman" panose="02020603050405020304" pitchFamily="18" charset="0"/>
                <a:cs typeface="Times New Roman" panose="02020603050405020304" pitchFamily="18" charset="0"/>
              </a:rPr>
              <a:t>Baksha</a:t>
            </a:r>
            <a:r>
              <a:rPr lang="en-US" sz="2600" b="1" dirty="0">
                <a:solidFill>
                  <a:srgbClr val="000000"/>
                </a:solidFill>
                <a:latin typeface="Times New Roman" panose="02020603050405020304" pitchFamily="18" charset="0"/>
                <a:cs typeface="Times New Roman" panose="02020603050405020304" pitchFamily="18" charset="0"/>
              </a:rPr>
              <a:t> Ali, Dr. Nelle Richardson, </a:t>
            </a:r>
            <a:r>
              <a:rPr lang="en-US" sz="2600" b="1" dirty="0" err="1">
                <a:solidFill>
                  <a:srgbClr val="000000"/>
                </a:solidFill>
                <a:latin typeface="Times New Roman"/>
                <a:ea typeface="Times New Roman"/>
                <a:cs typeface="Times New Roman"/>
                <a:sym typeface="Times New Roman"/>
              </a:rPr>
              <a:t>Laka</a:t>
            </a:r>
            <a:r>
              <a:rPr lang="en-US" sz="2600" b="1" dirty="0">
                <a:solidFill>
                  <a:srgbClr val="000000"/>
                </a:solidFill>
                <a:latin typeface="Times New Roman"/>
                <a:ea typeface="Times New Roman"/>
                <a:cs typeface="Times New Roman"/>
                <a:sym typeface="Times New Roman"/>
              </a:rPr>
              <a:t> </a:t>
            </a:r>
            <a:r>
              <a:rPr lang="en-US" sz="2600" b="1" dirty="0" err="1">
                <a:solidFill>
                  <a:srgbClr val="000000"/>
                </a:solidFill>
                <a:latin typeface="Times New Roman"/>
                <a:ea typeface="Times New Roman"/>
                <a:cs typeface="Times New Roman"/>
                <a:sym typeface="Times New Roman"/>
              </a:rPr>
              <a:t>Mitiku</a:t>
            </a:r>
            <a:r>
              <a:rPr lang="en-US" sz="2600" b="1" dirty="0">
                <a:solidFill>
                  <a:srgbClr val="000000"/>
                </a:solidFill>
                <a:latin typeface="Times New Roman"/>
                <a:ea typeface="Times New Roman"/>
                <a:cs typeface="Times New Roman"/>
                <a:sym typeface="Times New Roman"/>
              </a:rPr>
              <a:t> </a:t>
            </a:r>
            <a:r>
              <a:rPr lang="en-US" sz="2600" b="1" dirty="0" err="1">
                <a:solidFill>
                  <a:srgbClr val="000000"/>
                </a:solidFill>
                <a:latin typeface="Times New Roman"/>
                <a:ea typeface="Times New Roman"/>
                <a:cs typeface="Times New Roman"/>
                <a:sym typeface="Times New Roman"/>
              </a:rPr>
              <a:t>Negassa</a:t>
            </a:r>
            <a:r>
              <a:rPr lang="en-US" sz="2600" b="1" dirty="0">
                <a:solidFill>
                  <a:srgbClr val="000000"/>
                </a:solidFill>
                <a:latin typeface="Times New Roman"/>
                <a:ea typeface="Times New Roman"/>
                <a:cs typeface="Times New Roman"/>
                <a:sym typeface="Times New Roman"/>
              </a:rPr>
              <a:t>, MPH</a:t>
            </a:r>
            <a:r>
              <a:rPr lang="en-US" sz="2600" b="1" dirty="0">
                <a:solidFill>
                  <a:srgbClr val="000000"/>
                </a:solidFill>
                <a:latin typeface="Times New Roman" panose="02020603050405020304" pitchFamily="18" charset="0"/>
                <a:cs typeface="Times New Roman" panose="02020603050405020304" pitchFamily="18" charset="0"/>
              </a:rPr>
              <a:t>, </a:t>
            </a:r>
          </a:p>
          <a:p>
            <a:pPr algn="ctr"/>
            <a:r>
              <a:rPr lang="en-US" sz="2600" b="1" dirty="0">
                <a:solidFill>
                  <a:srgbClr val="000000"/>
                </a:solidFill>
                <a:latin typeface="Times New Roman" panose="02020603050405020304" pitchFamily="18" charset="0"/>
                <a:cs typeface="Times New Roman" panose="02020603050405020304" pitchFamily="18" charset="0"/>
              </a:rPr>
              <a:t>Khadija Bari and Vivian G. Bass </a:t>
            </a:r>
            <a:r>
              <a:rPr lang="en-US" sz="2600" dirty="0">
                <a:solidFill>
                  <a:srgbClr val="000000"/>
                </a:solidFill>
                <a:latin typeface="Times New Roman" panose="02020603050405020304" pitchFamily="18" charset="0"/>
                <a:cs typeface="Times New Roman" panose="02020603050405020304" pitchFamily="18" charset="0"/>
              </a:rPr>
              <a:t>(Moderator, center)</a:t>
            </a:r>
          </a:p>
          <a:p>
            <a:pPr algn="ctr"/>
            <a:r>
              <a:rPr lang="en-US" sz="2400" dirty="0">
                <a:latin typeface="Times New Roman" panose="02020603050405020304" pitchFamily="18" charset="0"/>
                <a:cs typeface="Times New Roman" panose="02020603050405020304" pitchFamily="18" charset="0"/>
              </a:rPr>
              <a:t>Director/Producer: Debbie Fink </a:t>
            </a:r>
          </a:p>
          <a:p>
            <a:pPr algn="ctr"/>
            <a:r>
              <a:rPr lang="en-US" sz="2400" b="1" dirty="0">
                <a:solidFill>
                  <a:srgbClr val="000000"/>
                </a:solidFill>
                <a:latin typeface="Times New Roman" panose="02020603050405020304" pitchFamily="18" charset="0"/>
                <a:cs typeface="Times New Roman" panose="02020603050405020304" pitchFamily="18" charset="0"/>
              </a:rPr>
              <a:t>March 22, 2021: 11:00 AM - 12:30 PM EST</a:t>
            </a:r>
            <a:endParaRPr lang="en-US" sz="2400" b="1" dirty="0">
              <a:latin typeface="Times New Roman" panose="02020603050405020304" pitchFamily="18" charset="0"/>
              <a:cs typeface="Times New Roman" panose="02020603050405020304" pitchFamily="18" charset="0"/>
            </a:endParaRPr>
          </a:p>
          <a:p>
            <a:br>
              <a:rPr lang="en-US" dirty="0"/>
            </a:br>
            <a:endParaRPr lang="en-US" dirty="0"/>
          </a:p>
        </p:txBody>
      </p:sp>
      <p:pic>
        <p:nvPicPr>
          <p:cNvPr id="17" name="Picture 16" descr="Virtual NGO CSW forum 65 logo">
            <a:extLst>
              <a:ext uri="{FF2B5EF4-FFF2-40B4-BE49-F238E27FC236}">
                <a16:creationId xmlns:a16="http://schemas.microsoft.com/office/drawing/2014/main" id="{097A2D25-9483-BA4B-8D19-7A9279ACDC29}"/>
              </a:ext>
            </a:extLst>
          </p:cNvPr>
          <p:cNvPicPr>
            <a:picLocks noChangeAspect="1" noChangeArrowheads="1"/>
          </p:cNvPicPr>
          <p:nvPr/>
        </p:nvPicPr>
        <p:blipFill>
          <a:blip r:embed="rId8" cstate="print">
            <a:extLst>
              <a:ext uri="{28A0092B-C50C-407E-A947-70E740481C1C}">
                <a14:useLocalDpi xmlns:a14="http://schemas.microsoft.com/office/drawing/2010/main"/>
              </a:ext>
            </a:extLst>
          </a:blip>
          <a:srcRect/>
          <a:stretch>
            <a:fillRect/>
          </a:stretch>
        </p:blipFill>
        <p:spPr bwMode="auto">
          <a:xfrm>
            <a:off x="93404" y="5804831"/>
            <a:ext cx="1502174" cy="949072"/>
          </a:xfrm>
          <a:prstGeom prst="rect">
            <a:avLst/>
          </a:prstGeom>
          <a:noFill/>
          <a:extLst>
            <a:ext uri="{909E8E84-426E-40DD-AFC4-6F175D3DCCD1}">
              <a14:hiddenFill xmlns:a14="http://schemas.microsoft.com/office/drawing/2010/main">
                <a:solidFill>
                  <a:srgbClr val="FFFFFF"/>
                </a:solidFill>
              </a14:hiddenFill>
            </a:ext>
          </a:extLst>
        </p:spPr>
      </p:pic>
      <p:pic>
        <p:nvPicPr>
          <p:cNvPr id="33" name="Picture 32" descr="RespectAbility logo">
            <a:extLst>
              <a:ext uri="{FF2B5EF4-FFF2-40B4-BE49-F238E27FC236}">
                <a16:creationId xmlns:a16="http://schemas.microsoft.com/office/drawing/2014/main" id="{DF313929-B5CB-DE40-9B67-170A99183190}"/>
              </a:ext>
            </a:extLst>
          </p:cNvPr>
          <p:cNvPicPr>
            <a:picLocks noChangeAspect="1"/>
          </p:cNvPicPr>
          <p:nvPr/>
        </p:nvPicPr>
        <p:blipFill>
          <a:blip r:embed="rId9">
            <a:extLst>
              <a:ext uri="{BEBA8EAE-BF5A-486C-A8C5-ECC9F3942E4B}">
                <a14:imgProps xmlns:a14="http://schemas.microsoft.com/office/drawing/2010/main">
                  <a14:imgLayer r:embed="rId10">
                    <a14:imgEffect>
                      <a14:colorTemperature colorTemp="8800"/>
                    </a14:imgEffect>
                  </a14:imgLayer>
                </a14:imgProps>
              </a:ext>
            </a:extLst>
          </a:blip>
          <a:stretch>
            <a:fillRect/>
          </a:stretch>
        </p:blipFill>
        <p:spPr>
          <a:xfrm>
            <a:off x="10188000" y="5926667"/>
            <a:ext cx="1910596" cy="804461"/>
          </a:xfrm>
          <a:prstGeom prst="rect">
            <a:avLst/>
          </a:prstGeom>
        </p:spPr>
      </p:pic>
    </p:spTree>
    <p:extLst>
      <p:ext uri="{BB962C8B-B14F-4D97-AF65-F5344CB8AC3E}">
        <p14:creationId xmlns:p14="http://schemas.microsoft.com/office/powerpoint/2010/main" val="95269536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Shape 208"/>
        <p:cNvGrpSpPr/>
        <p:nvPr/>
      </p:nvGrpSpPr>
      <p:grpSpPr>
        <a:xfrm>
          <a:off x="0" y="0"/>
          <a:ext cx="0" cy="0"/>
          <a:chOff x="0" y="0"/>
          <a:chExt cx="0" cy="0"/>
        </a:xfrm>
      </p:grpSpPr>
      <p:sp>
        <p:nvSpPr>
          <p:cNvPr id="2" name="Title 1" hidden="1">
            <a:extLst>
              <a:ext uri="{FF2B5EF4-FFF2-40B4-BE49-F238E27FC236}">
                <a16:creationId xmlns:a16="http://schemas.microsoft.com/office/drawing/2014/main" id="{3D214097-15C0-204A-9059-CEE775195992}"/>
              </a:ext>
            </a:extLst>
          </p:cNvPr>
          <p:cNvSpPr>
            <a:spLocks noGrp="1"/>
          </p:cNvSpPr>
          <p:nvPr>
            <p:ph type="title"/>
          </p:nvPr>
        </p:nvSpPr>
        <p:spPr/>
        <p:txBody>
          <a:bodyPr>
            <a:normAutofit fontScale="90000"/>
          </a:bodyPr>
          <a:lstStyle/>
          <a:p>
            <a:r>
              <a:rPr lang="en-US" sz="4000" b="1" kern="1200" dirty="0">
                <a:solidFill>
                  <a:schemeClr val="tx1"/>
                </a:solidFill>
                <a:effectLst/>
                <a:latin typeface="Times New Roman" panose="02020603050405020304" pitchFamily="18" charset="0"/>
                <a:ea typeface="+mj-ea"/>
                <a:cs typeface="Times New Roman" panose="02020603050405020304" pitchFamily="18" charset="0"/>
              </a:rPr>
              <a:t>Women with disabilities often face disproportionately high rates of gender-based violence</a:t>
            </a:r>
            <a:r>
              <a:rPr lang="en-US" dirty="0"/>
              <a:t> </a:t>
            </a:r>
          </a:p>
        </p:txBody>
      </p:sp>
      <p:sp>
        <p:nvSpPr>
          <p:cNvPr id="209" name="Google Shape;209;p11">
            <a:extLst>
              <a:ext uri="{C183D7F6-B498-43B3-948B-1728B52AA6E4}">
                <adec:decorative xmlns:adec="http://schemas.microsoft.com/office/drawing/2017/decorative" val="1"/>
              </a:ext>
            </a:extLst>
          </p:cNvPr>
          <p:cNvSpPr/>
          <p:nvPr/>
        </p:nvSpPr>
        <p:spPr>
          <a:xfrm>
            <a:off x="437277" y="270406"/>
            <a:ext cx="5217217" cy="6317188"/>
          </a:xfrm>
          <a:prstGeom prst="rect">
            <a:avLst/>
          </a:prstGeom>
          <a:solidFill>
            <a:srgbClr val="000000"/>
          </a:solidFill>
          <a:ln>
            <a:noFill/>
          </a:ln>
          <a:effectLst>
            <a:outerShdw blurRad="50800" dist="38100" dir="8100000" algn="tr"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7" name="Google Shape;210;p11">
            <a:extLst>
              <a:ext uri="{FF2B5EF4-FFF2-40B4-BE49-F238E27FC236}">
                <a16:creationId xmlns:a16="http://schemas.microsoft.com/office/drawing/2014/main" id="{28C98753-452F-5842-9635-239401571507}"/>
              </a:ext>
            </a:extLst>
          </p:cNvPr>
          <p:cNvSpPr/>
          <p:nvPr/>
        </p:nvSpPr>
        <p:spPr>
          <a:xfrm>
            <a:off x="689030" y="493663"/>
            <a:ext cx="4728528" cy="5870674"/>
          </a:xfrm>
          <a:prstGeom prst="rect">
            <a:avLst/>
          </a:prstGeom>
          <a:solidFill>
            <a:srgbClr val="EFAF30"/>
          </a:solidFill>
          <a:ln w="12700" cap="flat" cmpd="sng">
            <a:solidFill>
              <a:srgbClr val="4D4D4D"/>
            </a:solidFill>
            <a:prstDash val="solid"/>
            <a:miter lim="800000"/>
            <a:headEnd type="none" w="sm" len="sm"/>
            <a:tailEnd type="none" w="sm" len="sm"/>
          </a:ln>
          <a:effectLst>
            <a:outerShdw blurRad="50800" dist="38100" dir="5400000" algn="t" rotWithShape="0">
              <a:srgbClr val="000000">
                <a:alpha val="40000"/>
              </a:srgbClr>
            </a:outerShdw>
          </a:effectLst>
        </p:spPr>
        <p:txBody>
          <a:bodyPr spcFirstLastPara="1" wrap="square" lIns="91425" tIns="45700" rIns="91425" bIns="45700" anchor="ctr" anchorCtr="0">
            <a:noAutofit/>
          </a:bodyPr>
          <a:lstStyle/>
          <a:p>
            <a:endParaRPr lang="en-US" sz="3200" b="1" dirty="0">
              <a:latin typeface="Times New Roman" panose="02020603050405020304" pitchFamily="18" charset="0"/>
              <a:ea typeface="Baskerville" panose="02020502070401020303" pitchFamily="18" charset="0"/>
              <a:cs typeface="Times New Roman" panose="02020603050405020304" pitchFamily="18" charset="0"/>
            </a:endParaRPr>
          </a:p>
          <a:p>
            <a:pPr algn="ctr"/>
            <a:r>
              <a:rPr lang="en-US" sz="3200" b="1" dirty="0">
                <a:latin typeface="Times New Roman" panose="02020603050405020304" pitchFamily="18" charset="0"/>
                <a:ea typeface="Baskerville" panose="02020502070401020303" pitchFamily="18" charset="0"/>
                <a:cs typeface="Times New Roman" panose="02020603050405020304" pitchFamily="18" charset="0"/>
              </a:rPr>
              <a:t>The United Nations Department of Economics and Social Affairs states: </a:t>
            </a:r>
          </a:p>
          <a:p>
            <a:pPr algn="ctr"/>
            <a:r>
              <a:rPr lang="en-US" sz="3200" dirty="0">
                <a:latin typeface="Times New Roman" panose="02020603050405020304" pitchFamily="18" charset="0"/>
                <a:ea typeface="Baskerville" panose="02020502070401020303" pitchFamily="18" charset="0"/>
                <a:cs typeface="Times New Roman" panose="02020603050405020304" pitchFamily="18" charset="0"/>
              </a:rPr>
              <a:t>Women with disabilities often face disproportionately high rates of gender-based violence, sexual abuse, neglect, maltreatment, and exploitation and discrimination.</a:t>
            </a:r>
          </a:p>
          <a:p>
            <a:endParaRPr sz="3200" dirty="0">
              <a:latin typeface="Times New Roman" panose="02020603050405020304" pitchFamily="18" charset="0"/>
              <a:cs typeface="Times New Roman" panose="02020603050405020304" pitchFamily="18" charset="0"/>
            </a:endParaRPr>
          </a:p>
        </p:txBody>
      </p:sp>
      <p:pic>
        <p:nvPicPr>
          <p:cNvPr id="6" name="Picture 5" descr="A globe">
            <a:extLst>
              <a:ext uri="{FF2B5EF4-FFF2-40B4-BE49-F238E27FC236}">
                <a16:creationId xmlns:a16="http://schemas.microsoft.com/office/drawing/2014/main" id="{CB372016-F765-2345-AADC-97F0DA470E46}"/>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6762112" y="1097112"/>
            <a:ext cx="4632150" cy="4955324"/>
          </a:xfrm>
          <a:prstGeom prst="rect">
            <a:avLst/>
          </a:prstGeom>
        </p:spPr>
      </p:pic>
      <p:pic>
        <p:nvPicPr>
          <p:cNvPr id="9" name="Picture 8">
            <a:extLst>
              <a:ext uri="{FF2B5EF4-FFF2-40B4-BE49-F238E27FC236}">
                <a16:creationId xmlns:a16="http://schemas.microsoft.com/office/drawing/2014/main" id="{AC5779ED-9A76-6B4A-BE0B-445D14512330}"/>
              </a:ext>
              <a:ext uri="{C183D7F6-B498-43B3-948B-1728B52AA6E4}">
                <adec:decorative xmlns:adec="http://schemas.microsoft.com/office/drawing/2017/decorative" val="1"/>
              </a:ext>
            </a:extLst>
          </p:cNvPr>
          <p:cNvPicPr>
            <a:picLocks noChangeAspect="1"/>
          </p:cNvPicPr>
          <p:nvPr/>
        </p:nvPicPr>
        <p:blipFill>
          <a:blip r:embed="rId4" cstate="print">
            <a:extLst>
              <a:ext uri="{BEBA8EAE-BF5A-486C-A8C5-ECC9F3942E4B}">
                <a14:imgProps xmlns:a14="http://schemas.microsoft.com/office/drawing/2010/main">
                  <a14:imgLayer r:embed="rId5">
                    <a14:imgEffect>
                      <a14:colorTemperature colorTemp="8800"/>
                    </a14:imgEffect>
                  </a14:imgLayer>
                </a14:imgProps>
              </a:ext>
              <a:ext uri="{28A0092B-C50C-407E-A947-70E740481C1C}">
                <a14:useLocalDpi xmlns:a14="http://schemas.microsoft.com/office/drawing/2010/main"/>
              </a:ext>
            </a:extLst>
          </a:blip>
          <a:stretch>
            <a:fillRect/>
          </a:stretch>
        </p:blipFill>
        <p:spPr>
          <a:xfrm>
            <a:off x="10927433" y="6281836"/>
            <a:ext cx="1151073" cy="484662"/>
          </a:xfrm>
          <a:prstGeom prst="rect">
            <a:avLst/>
          </a:prstGeom>
        </p:spPr>
      </p:pic>
    </p:spTree>
    <p:extLst>
      <p:ext uri="{BB962C8B-B14F-4D97-AF65-F5344CB8AC3E}">
        <p14:creationId xmlns:p14="http://schemas.microsoft.com/office/powerpoint/2010/main" val="1205255601"/>
      </p:ext>
    </p:extLst>
  </p:cSld>
  <p:clrMapOvr>
    <a:masterClrMapping/>
  </p:clrMapOvr>
  <mc:AlternateContent xmlns:mc="http://schemas.openxmlformats.org/markup-compatibility/2006" xmlns:p14="http://schemas.microsoft.com/office/powerpoint/2010/main">
    <mc:Choice Requires="p14">
      <p:transition spd="slow" p14:dur="2000" advTm="43189"/>
    </mc:Choice>
    <mc:Fallback xmlns="">
      <p:transition spd="slow" advTm="43189"/>
    </mc:Fallback>
  </mc:AlternateContent>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Shape 208"/>
        <p:cNvGrpSpPr/>
        <p:nvPr/>
      </p:nvGrpSpPr>
      <p:grpSpPr>
        <a:xfrm>
          <a:off x="0" y="0"/>
          <a:ext cx="0" cy="0"/>
          <a:chOff x="0" y="0"/>
          <a:chExt cx="0" cy="0"/>
        </a:xfrm>
      </p:grpSpPr>
      <p:sp>
        <p:nvSpPr>
          <p:cNvPr id="2" name="Title 1" hidden="1">
            <a:extLst>
              <a:ext uri="{FF2B5EF4-FFF2-40B4-BE49-F238E27FC236}">
                <a16:creationId xmlns:a16="http://schemas.microsoft.com/office/drawing/2014/main" id="{3D214097-15C0-204A-9059-CEE775195992}"/>
              </a:ext>
            </a:extLst>
          </p:cNvPr>
          <p:cNvSpPr>
            <a:spLocks noGrp="1"/>
          </p:cNvSpPr>
          <p:nvPr>
            <p:ph type="title"/>
          </p:nvPr>
        </p:nvSpPr>
        <p:spPr/>
        <p:txBody>
          <a:bodyPr/>
          <a:lstStyle/>
          <a:p>
            <a:r>
              <a:rPr lang="en-US" dirty="0"/>
              <a:t>Disability Laws and Acts</a:t>
            </a:r>
          </a:p>
        </p:txBody>
      </p:sp>
      <p:pic>
        <p:nvPicPr>
          <p:cNvPr id="6" name="Picture 5" descr="A globe">
            <a:extLst>
              <a:ext uri="{FF2B5EF4-FFF2-40B4-BE49-F238E27FC236}">
                <a16:creationId xmlns:a16="http://schemas.microsoft.com/office/drawing/2014/main" id="{3E8A1C9A-279A-A44F-88E8-069E2633D8F7}"/>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835165" y="951338"/>
            <a:ext cx="4632150" cy="4955324"/>
          </a:xfrm>
          <a:prstGeom prst="rect">
            <a:avLst/>
          </a:prstGeom>
        </p:spPr>
      </p:pic>
      <p:sp>
        <p:nvSpPr>
          <p:cNvPr id="209" name="Google Shape;209;p11">
            <a:extLst>
              <a:ext uri="{C183D7F6-B498-43B3-948B-1728B52AA6E4}">
                <adec:decorative xmlns:adec="http://schemas.microsoft.com/office/drawing/2017/decorative" val="1"/>
              </a:ext>
            </a:extLst>
          </p:cNvPr>
          <p:cNvSpPr/>
          <p:nvPr/>
        </p:nvSpPr>
        <p:spPr>
          <a:xfrm>
            <a:off x="6094093" y="187057"/>
            <a:ext cx="5802457" cy="6083248"/>
          </a:xfrm>
          <a:prstGeom prst="rect">
            <a:avLst/>
          </a:prstGeom>
          <a:solidFill>
            <a:srgbClr val="000000"/>
          </a:solidFill>
          <a:ln>
            <a:noFill/>
          </a:ln>
          <a:effectLst>
            <a:outerShdw blurRad="50800" dist="38100" dir="8100000" algn="tr"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8" name="Google Shape;210;p11">
            <a:extLst>
              <a:ext uri="{FF2B5EF4-FFF2-40B4-BE49-F238E27FC236}">
                <a16:creationId xmlns:a16="http://schemas.microsoft.com/office/drawing/2014/main" id="{17F200A0-9C70-B340-B5EE-4F59F8F2D2AB}"/>
              </a:ext>
            </a:extLst>
          </p:cNvPr>
          <p:cNvSpPr/>
          <p:nvPr/>
        </p:nvSpPr>
        <p:spPr>
          <a:xfrm>
            <a:off x="6344189" y="428973"/>
            <a:ext cx="5318921" cy="5599418"/>
          </a:xfrm>
          <a:prstGeom prst="rect">
            <a:avLst/>
          </a:prstGeom>
          <a:solidFill>
            <a:srgbClr val="EFAF30"/>
          </a:solidFill>
          <a:ln w="12700" cap="flat" cmpd="sng">
            <a:solidFill>
              <a:srgbClr val="4D4D4D"/>
            </a:solidFill>
            <a:prstDash val="solid"/>
            <a:miter lim="800000"/>
            <a:headEnd type="none" w="sm" len="sm"/>
            <a:tailEnd type="none" w="sm" len="sm"/>
          </a:ln>
          <a:effectLst>
            <a:outerShdw blurRad="50800" dist="38100" dir="5400000" algn="t" rotWithShape="0">
              <a:srgbClr val="000000">
                <a:alpha val="40000"/>
              </a:srgbClr>
            </a:outerShdw>
          </a:effectLst>
        </p:spPr>
        <p:txBody>
          <a:bodyPr spcFirstLastPara="1" wrap="square" lIns="91425" tIns="45700" rIns="91425" bIns="45700" anchor="ctr" anchorCtr="0">
            <a:noAutofit/>
          </a:bodyPr>
          <a:lstStyle/>
          <a:p>
            <a:pPr algn="ctr"/>
            <a:r>
              <a:rPr lang="en-US" sz="3200" b="1" dirty="0">
                <a:latin typeface="Times New Roman" panose="02020603050405020304" pitchFamily="18" charset="0"/>
                <a:cs typeface="Times New Roman" panose="02020603050405020304" pitchFamily="18" charset="0"/>
              </a:rPr>
              <a:t>According to the UN’s Department of Economic and Social Affairs: </a:t>
            </a:r>
          </a:p>
          <a:p>
            <a:pPr algn="ctr"/>
            <a:r>
              <a:rPr lang="en-US" sz="3200" i="1" dirty="0">
                <a:latin typeface="Times New Roman" panose="02020603050405020304" pitchFamily="18" charset="0"/>
                <a:cs typeface="Times New Roman" panose="02020603050405020304" pitchFamily="18" charset="0"/>
              </a:rPr>
              <a:t>“Disability laws and acts are instruments through which countries abolish discrimination against persons with disabilities and eliminate barriers towards the full enjoyment of their rights and their inclusion in society.”</a:t>
            </a:r>
          </a:p>
        </p:txBody>
      </p:sp>
      <p:pic>
        <p:nvPicPr>
          <p:cNvPr id="7" name="Picture 6">
            <a:extLst>
              <a:ext uri="{FF2B5EF4-FFF2-40B4-BE49-F238E27FC236}">
                <a16:creationId xmlns:a16="http://schemas.microsoft.com/office/drawing/2014/main" id="{543FCACB-B6D4-CD4F-854E-76D04989FD04}"/>
              </a:ext>
              <a:ext uri="{C183D7F6-B498-43B3-948B-1728B52AA6E4}">
                <adec:decorative xmlns:adec="http://schemas.microsoft.com/office/drawing/2017/decorative" val="1"/>
              </a:ext>
            </a:extLst>
          </p:cNvPr>
          <p:cNvPicPr>
            <a:picLocks noChangeAspect="1"/>
          </p:cNvPicPr>
          <p:nvPr/>
        </p:nvPicPr>
        <p:blipFill>
          <a:blip r:embed="rId4" cstate="print">
            <a:extLst>
              <a:ext uri="{BEBA8EAE-BF5A-486C-A8C5-ECC9F3942E4B}">
                <a14:imgProps xmlns:a14="http://schemas.microsoft.com/office/drawing/2010/main">
                  <a14:imgLayer r:embed="rId5">
                    <a14:imgEffect>
                      <a14:colorTemperature colorTemp="8800"/>
                    </a14:imgEffect>
                  </a14:imgLayer>
                </a14:imgProps>
              </a:ext>
              <a:ext uri="{28A0092B-C50C-407E-A947-70E740481C1C}">
                <a14:useLocalDpi xmlns:a14="http://schemas.microsoft.com/office/drawing/2010/main"/>
              </a:ext>
            </a:extLst>
          </a:blip>
          <a:stretch>
            <a:fillRect/>
          </a:stretch>
        </p:blipFill>
        <p:spPr>
          <a:xfrm>
            <a:off x="11142133" y="6372236"/>
            <a:ext cx="936373" cy="394262"/>
          </a:xfrm>
          <a:prstGeom prst="rect">
            <a:avLst/>
          </a:prstGeom>
        </p:spPr>
      </p:pic>
    </p:spTree>
    <p:extLst>
      <p:ext uri="{BB962C8B-B14F-4D97-AF65-F5344CB8AC3E}">
        <p14:creationId xmlns:p14="http://schemas.microsoft.com/office/powerpoint/2010/main" val="479702968"/>
      </p:ext>
    </p:extLst>
  </p:cSld>
  <p:clrMapOvr>
    <a:masterClrMapping/>
  </p:clrMapOvr>
  <mc:AlternateContent xmlns:mc="http://schemas.openxmlformats.org/markup-compatibility/2006" xmlns:p14="http://schemas.microsoft.com/office/powerpoint/2010/main">
    <mc:Choice Requires="p14">
      <p:transition spd="slow" p14:dur="2000" advTm="43189"/>
    </mc:Choice>
    <mc:Fallback xmlns="">
      <p:transition spd="slow" advTm="43189"/>
    </mc:Fallback>
  </mc:AlternateContent>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Shape 208"/>
        <p:cNvGrpSpPr/>
        <p:nvPr/>
      </p:nvGrpSpPr>
      <p:grpSpPr>
        <a:xfrm>
          <a:off x="0" y="0"/>
          <a:ext cx="0" cy="0"/>
          <a:chOff x="0" y="0"/>
          <a:chExt cx="0" cy="0"/>
        </a:xfrm>
      </p:grpSpPr>
      <p:sp>
        <p:nvSpPr>
          <p:cNvPr id="2" name="Title 1" hidden="1">
            <a:extLst>
              <a:ext uri="{FF2B5EF4-FFF2-40B4-BE49-F238E27FC236}">
                <a16:creationId xmlns:a16="http://schemas.microsoft.com/office/drawing/2014/main" id="{3D214097-15C0-204A-9059-CEE775195992}"/>
              </a:ext>
            </a:extLst>
          </p:cNvPr>
          <p:cNvSpPr>
            <a:spLocks noGrp="1"/>
          </p:cNvSpPr>
          <p:nvPr>
            <p:ph type="title"/>
          </p:nvPr>
        </p:nvSpPr>
        <p:spPr/>
        <p:txBody>
          <a:bodyPr/>
          <a:lstStyle/>
          <a:p>
            <a:r>
              <a:rPr lang="en-US" dirty="0"/>
              <a:t>Only 121 out of 197</a:t>
            </a:r>
          </a:p>
        </p:txBody>
      </p:sp>
      <p:sp>
        <p:nvSpPr>
          <p:cNvPr id="209" name="Google Shape;209;p11">
            <a:extLst>
              <a:ext uri="{C183D7F6-B498-43B3-948B-1728B52AA6E4}">
                <adec:decorative xmlns:adec="http://schemas.microsoft.com/office/drawing/2017/decorative" val="1"/>
              </a:ext>
            </a:extLst>
          </p:cNvPr>
          <p:cNvSpPr/>
          <p:nvPr/>
        </p:nvSpPr>
        <p:spPr>
          <a:xfrm>
            <a:off x="388496" y="287828"/>
            <a:ext cx="5217217" cy="6317188"/>
          </a:xfrm>
          <a:prstGeom prst="rect">
            <a:avLst/>
          </a:prstGeom>
          <a:solidFill>
            <a:srgbClr val="000000"/>
          </a:solidFill>
          <a:ln>
            <a:noFill/>
          </a:ln>
          <a:effectLst>
            <a:outerShdw blurRad="50800" dist="38100" dir="8100000" algn="tr"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7" name="Google Shape;210;p11">
            <a:extLst>
              <a:ext uri="{FF2B5EF4-FFF2-40B4-BE49-F238E27FC236}">
                <a16:creationId xmlns:a16="http://schemas.microsoft.com/office/drawing/2014/main" id="{28C98753-452F-5842-9635-239401571507}"/>
              </a:ext>
            </a:extLst>
          </p:cNvPr>
          <p:cNvSpPr/>
          <p:nvPr/>
        </p:nvSpPr>
        <p:spPr>
          <a:xfrm>
            <a:off x="640249" y="511085"/>
            <a:ext cx="4728528" cy="5870674"/>
          </a:xfrm>
          <a:prstGeom prst="rect">
            <a:avLst/>
          </a:prstGeom>
          <a:solidFill>
            <a:srgbClr val="EFAF30"/>
          </a:solidFill>
          <a:ln w="12700" cap="flat" cmpd="sng">
            <a:solidFill>
              <a:srgbClr val="4D4D4D"/>
            </a:solidFill>
            <a:prstDash val="solid"/>
            <a:miter lim="800000"/>
            <a:headEnd type="none" w="sm" len="sm"/>
            <a:tailEnd type="none" w="sm" len="sm"/>
          </a:ln>
          <a:effectLst>
            <a:outerShdw blurRad="50800" dist="38100" dir="5400000" algn="t" rotWithShape="0">
              <a:srgbClr val="000000">
                <a:alpha val="40000"/>
              </a:srgbClr>
            </a:outerShdw>
          </a:effectLst>
        </p:spPr>
        <p:txBody>
          <a:bodyPr spcFirstLastPara="1" wrap="square" lIns="91425" tIns="45700" rIns="91425" bIns="45700" anchor="ctr" anchorCtr="0">
            <a:noAutofit/>
          </a:bodyPr>
          <a:lstStyle/>
          <a:p>
            <a:pPr algn="ctr"/>
            <a:r>
              <a:rPr lang="en-US" sz="4400" b="1" dirty="0">
                <a:latin typeface="Times New Roman" panose="02020603050405020304" pitchFamily="18" charset="0"/>
                <a:ea typeface="Baskerville" panose="02020502070401020303" pitchFamily="18" charset="0"/>
                <a:cs typeface="Times New Roman" panose="02020603050405020304" pitchFamily="18" charset="0"/>
              </a:rPr>
              <a:t>Out of the 197 countries or sovereign nations around the world, 121 countries have official disability rights laws </a:t>
            </a:r>
          </a:p>
          <a:p>
            <a:pPr marL="0" marR="0" lvl="0" indent="0" algn="ctr" rtl="0">
              <a:spcBef>
                <a:spcPts val="0"/>
              </a:spcBef>
              <a:spcAft>
                <a:spcPts val="0"/>
              </a:spcAft>
              <a:buNone/>
            </a:pPr>
            <a:endParaRPr sz="1400" dirty="0">
              <a:latin typeface="Times New Roman" panose="02020603050405020304" pitchFamily="18" charset="0"/>
              <a:cs typeface="Times New Roman" panose="02020603050405020304" pitchFamily="18" charset="0"/>
            </a:endParaRPr>
          </a:p>
        </p:txBody>
      </p:sp>
      <p:pic>
        <p:nvPicPr>
          <p:cNvPr id="6" name="Picture 5">
            <a:extLst>
              <a:ext uri="{FF2B5EF4-FFF2-40B4-BE49-F238E27FC236}">
                <a16:creationId xmlns:a16="http://schemas.microsoft.com/office/drawing/2014/main" id="{3410C9B1-5067-5640-8F21-C46F3460BAE0}"/>
              </a:ext>
              <a:ext uri="{C183D7F6-B498-43B3-948B-1728B52AA6E4}">
                <adec:decorative xmlns:adec="http://schemas.microsoft.com/office/drawing/2017/decorative" val="1"/>
              </a:ext>
            </a:extLst>
          </p:cNvPr>
          <p:cNvPicPr>
            <a:picLocks noChangeAspect="1"/>
          </p:cNvPicPr>
          <p:nvPr/>
        </p:nvPicPr>
        <p:blipFill>
          <a:blip r:embed="rId3" cstate="print">
            <a:extLst>
              <a:ext uri="{BEBA8EAE-BF5A-486C-A8C5-ECC9F3942E4B}">
                <a14:imgProps xmlns:a14="http://schemas.microsoft.com/office/drawing/2010/main">
                  <a14:imgLayer r:embed="rId4">
                    <a14:imgEffect>
                      <a14:colorTemperature colorTemp="8800"/>
                    </a14:imgEffect>
                  </a14:imgLayer>
                </a14:imgProps>
              </a:ext>
              <a:ext uri="{28A0092B-C50C-407E-A947-70E740481C1C}">
                <a14:useLocalDpi xmlns:a14="http://schemas.microsoft.com/office/drawing/2010/main"/>
              </a:ext>
            </a:extLst>
          </a:blip>
          <a:stretch>
            <a:fillRect/>
          </a:stretch>
        </p:blipFill>
        <p:spPr>
          <a:xfrm>
            <a:off x="11142133" y="6372236"/>
            <a:ext cx="936373" cy="394262"/>
          </a:xfrm>
          <a:prstGeom prst="rect">
            <a:avLst/>
          </a:prstGeom>
        </p:spPr>
      </p:pic>
      <p:pic>
        <p:nvPicPr>
          <p:cNvPr id="9" name="Picture 8" descr="A globe">
            <a:extLst>
              <a:ext uri="{FF2B5EF4-FFF2-40B4-BE49-F238E27FC236}">
                <a16:creationId xmlns:a16="http://schemas.microsoft.com/office/drawing/2014/main" id="{CEF9A06A-43C3-324E-A867-0005D079A428}"/>
              </a:ext>
            </a:extLst>
          </p:cNvPr>
          <p:cNvPicPr>
            <a:picLocks noChangeAspect="1"/>
          </p:cNvPicPr>
          <p:nvPr/>
        </p:nvPicPr>
        <p:blipFill>
          <a:blip r:embed="rId5">
            <a:extLst>
              <a:ext uri="{28A0092B-C50C-407E-A947-70E740481C1C}">
                <a14:useLocalDpi xmlns:a14="http://schemas.microsoft.com/office/drawing/2010/main"/>
              </a:ext>
            </a:extLst>
          </a:blip>
          <a:stretch>
            <a:fillRect/>
          </a:stretch>
        </p:blipFill>
        <p:spPr>
          <a:xfrm>
            <a:off x="6586289" y="951338"/>
            <a:ext cx="4632150" cy="4955324"/>
          </a:xfrm>
          <a:prstGeom prst="rect">
            <a:avLst/>
          </a:prstGeom>
        </p:spPr>
      </p:pic>
    </p:spTree>
    <p:extLst>
      <p:ext uri="{BB962C8B-B14F-4D97-AF65-F5344CB8AC3E}">
        <p14:creationId xmlns:p14="http://schemas.microsoft.com/office/powerpoint/2010/main" val="4202555987"/>
      </p:ext>
    </p:extLst>
  </p:cSld>
  <p:clrMapOvr>
    <a:masterClrMapping/>
  </p:clrMapOvr>
  <mc:AlternateContent xmlns:mc="http://schemas.openxmlformats.org/markup-compatibility/2006" xmlns:p14="http://schemas.microsoft.com/office/powerpoint/2010/main">
    <mc:Choice Requires="p14">
      <p:transition spd="slow" p14:dur="2000" advTm="43189"/>
    </mc:Choice>
    <mc:Fallback xmlns="">
      <p:transition spd="slow" advTm="43189"/>
    </mc:Fallback>
  </mc:AlternateContent>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Shape 208"/>
        <p:cNvGrpSpPr/>
        <p:nvPr/>
      </p:nvGrpSpPr>
      <p:grpSpPr>
        <a:xfrm>
          <a:off x="0" y="0"/>
          <a:ext cx="0" cy="0"/>
          <a:chOff x="0" y="0"/>
          <a:chExt cx="0" cy="0"/>
        </a:xfrm>
      </p:grpSpPr>
      <p:sp>
        <p:nvSpPr>
          <p:cNvPr id="2" name="Title 1" hidden="1">
            <a:extLst>
              <a:ext uri="{FF2B5EF4-FFF2-40B4-BE49-F238E27FC236}">
                <a16:creationId xmlns:a16="http://schemas.microsoft.com/office/drawing/2014/main" id="{2D63B51E-9401-EC4E-ADCD-1F2051170C89}"/>
              </a:ext>
            </a:extLst>
          </p:cNvPr>
          <p:cNvSpPr>
            <a:spLocks noGrp="1"/>
          </p:cNvSpPr>
          <p:nvPr>
            <p:ph type="title"/>
          </p:nvPr>
        </p:nvSpPr>
        <p:spPr/>
        <p:txBody>
          <a:bodyPr/>
          <a:lstStyle/>
          <a:p>
            <a:r>
              <a:rPr lang="en-US" dirty="0"/>
              <a:t>90% don’t attend school</a:t>
            </a:r>
          </a:p>
        </p:txBody>
      </p:sp>
      <p:pic>
        <p:nvPicPr>
          <p:cNvPr id="8" name="Picture 7" descr="A globe">
            <a:extLst>
              <a:ext uri="{FF2B5EF4-FFF2-40B4-BE49-F238E27FC236}">
                <a16:creationId xmlns:a16="http://schemas.microsoft.com/office/drawing/2014/main" id="{A401A50F-86C8-1448-90CD-119EF0DE5A92}"/>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955852" y="951338"/>
            <a:ext cx="4632150" cy="4955324"/>
          </a:xfrm>
          <a:prstGeom prst="rect">
            <a:avLst/>
          </a:prstGeom>
        </p:spPr>
      </p:pic>
      <p:sp>
        <p:nvSpPr>
          <p:cNvPr id="209" name="Google Shape;209;p11">
            <a:extLst>
              <a:ext uri="{C183D7F6-B498-43B3-948B-1728B52AA6E4}">
                <adec:decorative xmlns:adec="http://schemas.microsoft.com/office/drawing/2017/decorative" val="1"/>
              </a:ext>
            </a:extLst>
          </p:cNvPr>
          <p:cNvSpPr/>
          <p:nvPr/>
        </p:nvSpPr>
        <p:spPr>
          <a:xfrm>
            <a:off x="6722534" y="351822"/>
            <a:ext cx="4995334" cy="5835523"/>
          </a:xfrm>
          <a:prstGeom prst="rect">
            <a:avLst/>
          </a:prstGeom>
          <a:solidFill>
            <a:srgbClr val="000000"/>
          </a:solidFill>
          <a:ln>
            <a:noFill/>
          </a:ln>
          <a:effectLst>
            <a:outerShdw blurRad="50800" dist="38100" dir="8100000" algn="tr"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210" name="Google Shape;210;p11"/>
          <p:cNvSpPr/>
          <p:nvPr/>
        </p:nvSpPr>
        <p:spPr>
          <a:xfrm>
            <a:off x="6957359" y="569057"/>
            <a:ext cx="4572001" cy="5418356"/>
          </a:xfrm>
          <a:prstGeom prst="rect">
            <a:avLst/>
          </a:prstGeom>
          <a:solidFill>
            <a:srgbClr val="EFAF30"/>
          </a:solidFill>
          <a:ln w="12700" cap="flat" cmpd="sng">
            <a:solidFill>
              <a:srgbClr val="4D4D4D"/>
            </a:solidFill>
            <a:prstDash val="solid"/>
            <a:miter lim="800000"/>
            <a:headEnd type="none" w="sm" len="sm"/>
            <a:tailEnd type="none" w="sm" len="sm"/>
          </a:ln>
          <a:effectLst>
            <a:outerShdw blurRad="50800" dist="38100" dir="5400000" algn="t"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r>
              <a:rPr lang="en-US" sz="4000" b="1" i="0" u="none" strike="noStrike" cap="none" dirty="0">
                <a:solidFill>
                  <a:srgbClr val="262626"/>
                </a:solidFill>
                <a:latin typeface="Times New Roman" panose="02020603050405020304" pitchFamily="18" charset="0"/>
                <a:ea typeface="Calibri"/>
                <a:cs typeface="Times New Roman" panose="02020603050405020304" pitchFamily="18" charset="0"/>
                <a:sym typeface="Calibri"/>
              </a:rPr>
              <a:t>According to UNESCO, 90% of the children with disabilities in developing countries </a:t>
            </a:r>
          </a:p>
          <a:p>
            <a:pPr marL="0" marR="0" lvl="0" indent="0" algn="ctr" rtl="0">
              <a:spcBef>
                <a:spcPts val="0"/>
              </a:spcBef>
              <a:spcAft>
                <a:spcPts val="0"/>
              </a:spcAft>
              <a:buNone/>
            </a:pPr>
            <a:r>
              <a:rPr lang="en-US" sz="4000" b="1" i="0" u="none" strike="noStrike" cap="none" dirty="0">
                <a:solidFill>
                  <a:srgbClr val="262626"/>
                </a:solidFill>
                <a:latin typeface="Times New Roman" panose="02020603050405020304" pitchFamily="18" charset="0"/>
                <a:ea typeface="Calibri"/>
                <a:cs typeface="Times New Roman" panose="02020603050405020304" pitchFamily="18" charset="0"/>
                <a:sym typeface="Calibri"/>
              </a:rPr>
              <a:t>do not attend school. </a:t>
            </a:r>
            <a:endParaRPr sz="1600" dirty="0">
              <a:latin typeface="Times New Roman" panose="02020603050405020304" pitchFamily="18" charset="0"/>
              <a:cs typeface="Times New Roman" panose="02020603050405020304" pitchFamily="18" charset="0"/>
            </a:endParaRPr>
          </a:p>
        </p:txBody>
      </p:sp>
      <p:pic>
        <p:nvPicPr>
          <p:cNvPr id="7" name="Picture 6">
            <a:extLst>
              <a:ext uri="{FF2B5EF4-FFF2-40B4-BE49-F238E27FC236}">
                <a16:creationId xmlns:a16="http://schemas.microsoft.com/office/drawing/2014/main" id="{0CC39E00-702A-9E4B-B4E5-F2AF7AAFE9A2}"/>
              </a:ext>
              <a:ext uri="{C183D7F6-B498-43B3-948B-1728B52AA6E4}">
                <adec:decorative xmlns:adec="http://schemas.microsoft.com/office/drawing/2017/decorative" val="1"/>
              </a:ext>
            </a:extLst>
          </p:cNvPr>
          <p:cNvPicPr>
            <a:picLocks noChangeAspect="1"/>
          </p:cNvPicPr>
          <p:nvPr/>
        </p:nvPicPr>
        <p:blipFill>
          <a:blip r:embed="rId4" cstate="print">
            <a:extLst>
              <a:ext uri="{BEBA8EAE-BF5A-486C-A8C5-ECC9F3942E4B}">
                <a14:imgProps xmlns:a14="http://schemas.microsoft.com/office/drawing/2010/main">
                  <a14:imgLayer r:embed="rId5">
                    <a14:imgEffect>
                      <a14:colorTemperature colorTemp="8800"/>
                    </a14:imgEffect>
                  </a14:imgLayer>
                </a14:imgProps>
              </a:ext>
              <a:ext uri="{28A0092B-C50C-407E-A947-70E740481C1C}">
                <a14:useLocalDpi xmlns:a14="http://schemas.microsoft.com/office/drawing/2010/main"/>
              </a:ext>
            </a:extLst>
          </a:blip>
          <a:stretch>
            <a:fillRect/>
          </a:stretch>
        </p:blipFill>
        <p:spPr>
          <a:xfrm>
            <a:off x="11006667" y="6365997"/>
            <a:ext cx="1071839" cy="451300"/>
          </a:xfrm>
          <a:prstGeom prst="rect">
            <a:avLst/>
          </a:prstGeom>
        </p:spPr>
      </p:pic>
    </p:spTree>
    <p:extLst>
      <p:ext uri="{BB962C8B-B14F-4D97-AF65-F5344CB8AC3E}">
        <p14:creationId xmlns:p14="http://schemas.microsoft.com/office/powerpoint/2010/main" val="930760789"/>
      </p:ext>
    </p:extLst>
  </p:cSld>
  <p:clrMapOvr>
    <a:masterClrMapping/>
  </p:clrMapOvr>
  <mc:AlternateContent xmlns:mc="http://schemas.openxmlformats.org/markup-compatibility/2006" xmlns:p14="http://schemas.microsoft.com/office/powerpoint/2010/main">
    <mc:Choice Requires="p14">
      <p:transition spd="slow" p14:dur="2000" advTm="43189"/>
    </mc:Choice>
    <mc:Fallback xmlns="">
      <p:transition spd="slow" advTm="43189"/>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EE1732AE-B95D-5649-B9A7-DA5CA669EE27}"/>
              </a:ext>
            </a:extLst>
          </p:cNvPr>
          <p:cNvSpPr>
            <a:spLocks noGrp="1"/>
          </p:cNvSpPr>
          <p:nvPr>
            <p:ph type="title"/>
          </p:nvPr>
        </p:nvSpPr>
        <p:spPr/>
        <p:txBody>
          <a:bodyPr>
            <a:normAutofit/>
          </a:bodyPr>
          <a:lstStyle/>
          <a:p>
            <a:r>
              <a:rPr lang="en-US" sz="3600" b="1" dirty="0"/>
              <a:t>Americans with Disabilities Act (ADA) </a:t>
            </a:r>
            <a:endParaRPr lang="en-US" sz="3600" dirty="0"/>
          </a:p>
        </p:txBody>
      </p:sp>
      <p:sp>
        <p:nvSpPr>
          <p:cNvPr id="2" name="Content Placeholder 1">
            <a:extLst>
              <a:ext uri="{FF2B5EF4-FFF2-40B4-BE49-F238E27FC236}">
                <a16:creationId xmlns:a16="http://schemas.microsoft.com/office/drawing/2014/main" id="{A85641CB-AE2A-BC48-96DA-920410C3C4AF}"/>
              </a:ext>
            </a:extLst>
          </p:cNvPr>
          <p:cNvSpPr>
            <a:spLocks noGrp="1"/>
          </p:cNvSpPr>
          <p:nvPr>
            <p:ph idx="1"/>
          </p:nvPr>
        </p:nvSpPr>
        <p:spPr>
          <a:xfrm>
            <a:off x="464589" y="1611868"/>
            <a:ext cx="5153165" cy="5076799"/>
          </a:xfrm>
        </p:spPr>
        <p:txBody>
          <a:bodyPr>
            <a:normAutofit/>
          </a:bodyPr>
          <a:lstStyle/>
          <a:p>
            <a:pPr marL="0" indent="0" fontAlgn="base">
              <a:buNone/>
            </a:pPr>
            <a:r>
              <a:rPr lang="en-US" sz="3200" dirty="0">
                <a:solidFill>
                  <a:schemeClr val="tx1"/>
                </a:solidFill>
              </a:rPr>
              <a:t>The ADA is a civil rights law that was passed by the U.S. Congress and signed off by President George H.W. Bush in 1990.</a:t>
            </a:r>
          </a:p>
          <a:p>
            <a:pPr marL="0" indent="0" fontAlgn="base">
              <a:buNone/>
            </a:pPr>
            <a:endParaRPr lang="en-US" sz="3200" dirty="0">
              <a:solidFill>
                <a:schemeClr val="tx1"/>
              </a:solidFill>
            </a:endParaRPr>
          </a:p>
          <a:p>
            <a:pPr marL="0" indent="0" fontAlgn="base">
              <a:buNone/>
            </a:pPr>
            <a:r>
              <a:rPr lang="en-US" sz="3200" dirty="0">
                <a:solidFill>
                  <a:schemeClr val="tx1"/>
                </a:solidFill>
              </a:rPr>
              <a:t>It prohibits discrimination against individuals with disabilities in all aspects of public life.</a:t>
            </a:r>
          </a:p>
        </p:txBody>
      </p:sp>
      <p:pic>
        <p:nvPicPr>
          <p:cNvPr id="4" name="Picture 3" descr="A group of people with and without disabilities seated around a table outside">
            <a:extLst>
              <a:ext uri="{FF2B5EF4-FFF2-40B4-BE49-F238E27FC236}">
                <a16:creationId xmlns:a16="http://schemas.microsoft.com/office/drawing/2014/main" id="{CC8EC6C4-AEAD-934F-BEB1-E6ED564DC219}"/>
              </a:ext>
            </a:extLst>
          </p:cNvPr>
          <p:cNvPicPr>
            <a:picLocks noChangeAspect="1"/>
          </p:cNvPicPr>
          <p:nvPr/>
        </p:nvPicPr>
        <p:blipFill rotWithShape="1">
          <a:blip r:embed="rId3" cstate="print">
            <a:extLst>
              <a:ext uri="{28A0092B-C50C-407E-A947-70E740481C1C}">
                <a14:useLocalDpi xmlns:a14="http://schemas.microsoft.com/office/drawing/2010/main"/>
              </a:ext>
            </a:extLst>
          </a:blip>
          <a:srcRect/>
          <a:stretch/>
        </p:blipFill>
        <p:spPr>
          <a:xfrm>
            <a:off x="5665254" y="1789998"/>
            <a:ext cx="6151418" cy="4092610"/>
          </a:xfrm>
          <a:prstGeom prst="rect">
            <a:avLst/>
          </a:prstGeom>
          <a:ln w="38100">
            <a:solidFill>
              <a:srgbClr val="EFAF30"/>
            </a:solidFill>
          </a:ln>
        </p:spPr>
      </p:pic>
    </p:spTree>
    <p:extLst>
      <p:ext uri="{BB962C8B-B14F-4D97-AF65-F5344CB8AC3E}">
        <p14:creationId xmlns:p14="http://schemas.microsoft.com/office/powerpoint/2010/main" val="143554376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11389AA5-8686-CA48-8C36-950466FE4302}"/>
              </a:ext>
            </a:extLst>
          </p:cNvPr>
          <p:cNvSpPr>
            <a:spLocks noGrp="1"/>
          </p:cNvSpPr>
          <p:nvPr>
            <p:ph type="title"/>
          </p:nvPr>
        </p:nvSpPr>
        <p:spPr/>
        <p:txBody>
          <a:bodyPr>
            <a:normAutofit/>
          </a:bodyPr>
          <a:lstStyle/>
          <a:p>
            <a:r>
              <a:rPr lang="en-US" sz="3600" b="1" dirty="0"/>
              <a:t>Americans with Disabilities Act (ADA): Title I</a:t>
            </a:r>
          </a:p>
        </p:txBody>
      </p:sp>
      <p:sp>
        <p:nvSpPr>
          <p:cNvPr id="2" name="Content Placeholder 1">
            <a:extLst>
              <a:ext uri="{FF2B5EF4-FFF2-40B4-BE49-F238E27FC236}">
                <a16:creationId xmlns:a16="http://schemas.microsoft.com/office/drawing/2014/main" id="{20AFDF40-343D-0941-A6E9-10DBBC54F510}"/>
              </a:ext>
            </a:extLst>
          </p:cNvPr>
          <p:cNvSpPr>
            <a:spLocks noGrp="1"/>
          </p:cNvSpPr>
          <p:nvPr>
            <p:ph idx="1"/>
          </p:nvPr>
        </p:nvSpPr>
        <p:spPr>
          <a:xfrm>
            <a:off x="237506" y="1825624"/>
            <a:ext cx="3311809" cy="4693703"/>
          </a:xfrm>
        </p:spPr>
        <p:txBody>
          <a:bodyPr>
            <a:normAutofit/>
          </a:bodyPr>
          <a:lstStyle/>
          <a:p>
            <a:pPr marL="0" indent="0" algn="ctr" fontAlgn="base">
              <a:buNone/>
            </a:pPr>
            <a:r>
              <a:rPr lang="en-US" sz="4000" b="1" dirty="0">
                <a:solidFill>
                  <a:schemeClr val="tx1"/>
                </a:solidFill>
              </a:rPr>
              <a:t>The ADA has five key sections:</a:t>
            </a:r>
          </a:p>
          <a:p>
            <a:pPr marL="457200" lvl="1" indent="0" fontAlgn="base">
              <a:buNone/>
            </a:pPr>
            <a:endParaRPr lang="en-US" sz="2600" dirty="0">
              <a:solidFill>
                <a:schemeClr val="tx1"/>
              </a:solidFill>
            </a:endParaRPr>
          </a:p>
          <a:p>
            <a:pPr marL="0" indent="0" algn="ctr" fontAlgn="base">
              <a:buNone/>
            </a:pPr>
            <a:r>
              <a:rPr lang="en-US" sz="3000" b="1" dirty="0">
                <a:solidFill>
                  <a:schemeClr val="tx1"/>
                </a:solidFill>
              </a:rPr>
              <a:t>Title I </a:t>
            </a:r>
            <a:r>
              <a:rPr lang="en-US" sz="3000" dirty="0">
                <a:solidFill>
                  <a:schemeClr val="tx1"/>
                </a:solidFill>
              </a:rPr>
              <a:t>prohibits employment discrimination</a:t>
            </a:r>
          </a:p>
          <a:p>
            <a:pPr marL="0" indent="0" algn="ctr" fontAlgn="base">
              <a:buNone/>
            </a:pPr>
            <a:endParaRPr lang="en-US" sz="3000" dirty="0">
              <a:solidFill>
                <a:schemeClr val="tx1"/>
              </a:solidFill>
            </a:endParaRPr>
          </a:p>
          <a:p>
            <a:pPr marL="0" indent="0" algn="ctr" fontAlgn="base">
              <a:buNone/>
            </a:pPr>
            <a:endParaRPr lang="en-US" sz="3000" dirty="0">
              <a:solidFill>
                <a:schemeClr val="tx1"/>
              </a:solidFill>
            </a:endParaRPr>
          </a:p>
          <a:p>
            <a:endParaRPr lang="en-US" dirty="0">
              <a:solidFill>
                <a:schemeClr val="tx1"/>
              </a:solidFill>
            </a:endParaRPr>
          </a:p>
        </p:txBody>
      </p:sp>
      <p:pic>
        <p:nvPicPr>
          <p:cNvPr id="4" name="Picture 3" descr="A group of people with and without disabilities smiling together in a portrait gallery">
            <a:extLst>
              <a:ext uri="{FF2B5EF4-FFF2-40B4-BE49-F238E27FC236}">
                <a16:creationId xmlns:a16="http://schemas.microsoft.com/office/drawing/2014/main" id="{EFDC8D30-419F-314A-AA1F-DCE4ACFBBEAC}"/>
              </a:ext>
            </a:extLst>
          </p:cNvPr>
          <p:cNvPicPr>
            <a:picLocks noChangeAspect="1"/>
          </p:cNvPicPr>
          <p:nvPr/>
        </p:nvPicPr>
        <p:blipFill>
          <a:blip r:embed="rId3"/>
          <a:stretch>
            <a:fillRect/>
          </a:stretch>
        </p:blipFill>
        <p:spPr>
          <a:xfrm>
            <a:off x="3549315" y="1647380"/>
            <a:ext cx="8299917" cy="4661786"/>
          </a:xfrm>
          <a:prstGeom prst="rect">
            <a:avLst/>
          </a:prstGeom>
          <a:ln w="38100">
            <a:solidFill>
              <a:srgbClr val="EFAF30"/>
            </a:solidFill>
          </a:ln>
        </p:spPr>
      </p:pic>
    </p:spTree>
    <p:extLst>
      <p:ext uri="{BB962C8B-B14F-4D97-AF65-F5344CB8AC3E}">
        <p14:creationId xmlns:p14="http://schemas.microsoft.com/office/powerpoint/2010/main" val="83548791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20F1192E-1514-DD4F-B72E-4B3681BFD8E2}"/>
              </a:ext>
            </a:extLst>
          </p:cNvPr>
          <p:cNvSpPr>
            <a:spLocks noGrp="1"/>
          </p:cNvSpPr>
          <p:nvPr>
            <p:ph type="title"/>
          </p:nvPr>
        </p:nvSpPr>
        <p:spPr/>
        <p:txBody>
          <a:bodyPr>
            <a:normAutofit/>
          </a:bodyPr>
          <a:lstStyle/>
          <a:p>
            <a:r>
              <a:rPr lang="en-US" sz="3600" b="1" dirty="0"/>
              <a:t>Americans with Disabilities Act (ADA): Title II</a:t>
            </a:r>
          </a:p>
        </p:txBody>
      </p:sp>
      <p:pic>
        <p:nvPicPr>
          <p:cNvPr id="5" name="Picture 4" descr="Tatiana Lee looking at a flight of stairs">
            <a:extLst>
              <a:ext uri="{FF2B5EF4-FFF2-40B4-BE49-F238E27FC236}">
                <a16:creationId xmlns:a16="http://schemas.microsoft.com/office/drawing/2014/main" id="{4AA9A2C4-3FF5-D644-B446-412CB732BE26}"/>
              </a:ext>
            </a:extLst>
          </p:cNvPr>
          <p:cNvPicPr>
            <a:picLocks noChangeAspect="1"/>
          </p:cNvPicPr>
          <p:nvPr/>
        </p:nvPicPr>
        <p:blipFill rotWithShape="1">
          <a:blip r:embed="rId3" cstate="print">
            <a:extLst>
              <a:ext uri="{28A0092B-C50C-407E-A947-70E740481C1C}">
                <a14:useLocalDpi xmlns:a14="http://schemas.microsoft.com/office/drawing/2010/main"/>
              </a:ext>
            </a:extLst>
          </a:blip>
          <a:srcRect/>
          <a:stretch/>
        </p:blipFill>
        <p:spPr>
          <a:xfrm rot="5400000">
            <a:off x="288695" y="1753746"/>
            <a:ext cx="5054574" cy="4889573"/>
          </a:xfrm>
          <a:prstGeom prst="rect">
            <a:avLst/>
          </a:prstGeom>
          <a:ln w="38100">
            <a:solidFill>
              <a:srgbClr val="EFAF30"/>
            </a:solidFill>
          </a:ln>
        </p:spPr>
      </p:pic>
      <p:sp>
        <p:nvSpPr>
          <p:cNvPr id="2" name="Content Placeholder 1">
            <a:extLst>
              <a:ext uri="{FF2B5EF4-FFF2-40B4-BE49-F238E27FC236}">
                <a16:creationId xmlns:a16="http://schemas.microsoft.com/office/drawing/2014/main" id="{DC864958-5589-1245-950B-14FEBE20D525}"/>
              </a:ext>
            </a:extLst>
          </p:cNvPr>
          <p:cNvSpPr>
            <a:spLocks noGrp="1"/>
          </p:cNvSpPr>
          <p:nvPr>
            <p:ph idx="1"/>
          </p:nvPr>
        </p:nvSpPr>
        <p:spPr>
          <a:xfrm>
            <a:off x="5781040" y="2022863"/>
            <a:ext cx="5714604" cy="4351338"/>
          </a:xfrm>
        </p:spPr>
        <p:txBody>
          <a:bodyPr>
            <a:normAutofit/>
          </a:bodyPr>
          <a:lstStyle/>
          <a:p>
            <a:pPr marL="0" indent="0" fontAlgn="base">
              <a:buNone/>
            </a:pPr>
            <a:r>
              <a:rPr lang="en-US" b="1" dirty="0">
                <a:solidFill>
                  <a:schemeClr val="tx1"/>
                </a:solidFill>
              </a:rPr>
              <a:t>Title II </a:t>
            </a:r>
            <a:r>
              <a:rPr lang="en-US" dirty="0">
                <a:solidFill>
                  <a:schemeClr val="tx1"/>
                </a:solidFill>
              </a:rPr>
              <a:t>addresses Public Services: </a:t>
            </a:r>
          </a:p>
          <a:p>
            <a:pPr marL="0" indent="0" fontAlgn="base">
              <a:buNone/>
            </a:pPr>
            <a:endParaRPr lang="en-US" dirty="0">
              <a:solidFill>
                <a:schemeClr val="tx1"/>
              </a:solidFill>
            </a:endParaRPr>
          </a:p>
          <a:p>
            <a:pPr marL="0" indent="0" fontAlgn="base">
              <a:buNone/>
            </a:pPr>
            <a:r>
              <a:rPr lang="en-US" dirty="0">
                <a:solidFill>
                  <a:schemeClr val="tx1"/>
                </a:solidFill>
              </a:rPr>
              <a:t>Under Title II, obligations of state and local governments, including public buildings and services, and transportation are addressed.</a:t>
            </a:r>
          </a:p>
        </p:txBody>
      </p:sp>
    </p:spTree>
    <p:extLst>
      <p:ext uri="{BB962C8B-B14F-4D97-AF65-F5344CB8AC3E}">
        <p14:creationId xmlns:p14="http://schemas.microsoft.com/office/powerpoint/2010/main" val="176924449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1A52D6AC-0018-244B-86A5-E8F8A51FB5F7}"/>
              </a:ext>
            </a:extLst>
          </p:cNvPr>
          <p:cNvSpPr>
            <a:spLocks noGrp="1"/>
          </p:cNvSpPr>
          <p:nvPr>
            <p:ph type="title"/>
          </p:nvPr>
        </p:nvSpPr>
        <p:spPr/>
        <p:txBody>
          <a:bodyPr>
            <a:normAutofit fontScale="90000"/>
          </a:bodyPr>
          <a:lstStyle/>
          <a:p>
            <a:r>
              <a:rPr lang="en-US" b="1" dirty="0"/>
              <a:t>Americans with Disabilities Act (ADA):  Title III</a:t>
            </a:r>
          </a:p>
        </p:txBody>
      </p:sp>
      <p:sp>
        <p:nvSpPr>
          <p:cNvPr id="2" name="Content Placeholder 1">
            <a:extLst>
              <a:ext uri="{FF2B5EF4-FFF2-40B4-BE49-F238E27FC236}">
                <a16:creationId xmlns:a16="http://schemas.microsoft.com/office/drawing/2014/main" id="{E93A8C3C-6DE4-7C4A-B148-DE9C54287E4C}"/>
              </a:ext>
            </a:extLst>
          </p:cNvPr>
          <p:cNvSpPr>
            <a:spLocks noGrp="1"/>
          </p:cNvSpPr>
          <p:nvPr>
            <p:ph idx="1"/>
          </p:nvPr>
        </p:nvSpPr>
        <p:spPr>
          <a:xfrm>
            <a:off x="622994" y="2141536"/>
            <a:ext cx="4547524" cy="4351338"/>
          </a:xfrm>
        </p:spPr>
        <p:txBody>
          <a:bodyPr/>
          <a:lstStyle/>
          <a:p>
            <a:pPr marL="0" indent="0">
              <a:buNone/>
            </a:pPr>
            <a:r>
              <a:rPr lang="en-US" b="1" dirty="0">
                <a:solidFill>
                  <a:schemeClr val="tx1"/>
                </a:solidFill>
              </a:rPr>
              <a:t>Title III </a:t>
            </a:r>
            <a:r>
              <a:rPr lang="en-US" dirty="0">
                <a:solidFill>
                  <a:schemeClr val="tx1"/>
                </a:solidFill>
              </a:rPr>
              <a:t>concerns Public Accommodations:</a:t>
            </a:r>
          </a:p>
          <a:p>
            <a:pPr marL="0" indent="0">
              <a:buNone/>
            </a:pPr>
            <a:endParaRPr lang="en-US" dirty="0">
              <a:solidFill>
                <a:schemeClr val="tx1"/>
              </a:solidFill>
            </a:endParaRPr>
          </a:p>
          <a:p>
            <a:pPr marL="0" indent="0">
              <a:buNone/>
            </a:pPr>
            <a:r>
              <a:rPr lang="en-US" dirty="0">
                <a:solidFill>
                  <a:schemeClr val="tx1"/>
                </a:solidFill>
              </a:rPr>
              <a:t>That is, businesses and other organizations in the private sector providing goods and services to the general public, including web accessibility.</a:t>
            </a:r>
          </a:p>
          <a:p>
            <a:endParaRPr lang="en-US" dirty="0">
              <a:solidFill>
                <a:schemeClr val="tx1"/>
              </a:solidFill>
            </a:endParaRPr>
          </a:p>
          <a:p>
            <a:endParaRPr lang="en-US" dirty="0">
              <a:solidFill>
                <a:schemeClr val="tx1"/>
              </a:solidFill>
            </a:endParaRPr>
          </a:p>
        </p:txBody>
      </p:sp>
      <p:pic>
        <p:nvPicPr>
          <p:cNvPr id="6" name="Picture 5" descr="Headshots of three speakers. Text: &quot;Webinar: Disability History&quot;">
            <a:extLst>
              <a:ext uri="{FF2B5EF4-FFF2-40B4-BE49-F238E27FC236}">
                <a16:creationId xmlns:a16="http://schemas.microsoft.com/office/drawing/2014/main" id="{56243F0B-3578-49C8-B0C7-49D23C2D4449}"/>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6295924" y="2104341"/>
            <a:ext cx="5151497" cy="2897717"/>
          </a:xfrm>
          <a:prstGeom prst="rect">
            <a:avLst/>
          </a:prstGeom>
        </p:spPr>
      </p:pic>
      <p:sp>
        <p:nvSpPr>
          <p:cNvPr id="8" name="TextBox 7">
            <a:extLst>
              <a:ext uri="{FF2B5EF4-FFF2-40B4-BE49-F238E27FC236}">
                <a16:creationId xmlns:a16="http://schemas.microsoft.com/office/drawing/2014/main" id="{DD28CC3D-85DF-4F87-8B2A-5828927E6F24}"/>
              </a:ext>
            </a:extLst>
          </p:cNvPr>
          <p:cNvSpPr txBox="1"/>
          <p:nvPr/>
        </p:nvSpPr>
        <p:spPr>
          <a:xfrm>
            <a:off x="5687945" y="5002058"/>
            <a:ext cx="6367454" cy="430887"/>
          </a:xfrm>
          <a:prstGeom prst="rect">
            <a:avLst/>
          </a:prstGeom>
          <a:noFill/>
        </p:spPr>
        <p:txBody>
          <a:bodyPr wrap="square">
            <a:spAutoFit/>
          </a:bodyPr>
          <a:lstStyle/>
          <a:p>
            <a:pPr algn="ctr"/>
            <a:r>
              <a:rPr lang="en-US" sz="2200" dirty="0">
                <a:latin typeface="Times New Roman" panose="02020603050405020304" pitchFamily="18" charset="0"/>
                <a:cs typeface="Times New Roman" panose="02020603050405020304" pitchFamily="18" charset="0"/>
                <a:hlinkClick r:id="rId4"/>
              </a:rPr>
              <a:t>Watch Webinar</a:t>
            </a:r>
            <a:endParaRPr lang="en-US" sz="22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65267104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633149D9-C2B6-BE4A-8E45-2C084739A25D}"/>
              </a:ext>
            </a:extLst>
          </p:cNvPr>
          <p:cNvSpPr>
            <a:spLocks noGrp="1"/>
          </p:cNvSpPr>
          <p:nvPr>
            <p:ph type="title"/>
          </p:nvPr>
        </p:nvSpPr>
        <p:spPr/>
        <p:txBody>
          <a:bodyPr>
            <a:normAutofit fontScale="90000"/>
          </a:bodyPr>
          <a:lstStyle/>
          <a:p>
            <a:r>
              <a:rPr lang="en-US" b="1" dirty="0"/>
              <a:t>Americans with Disabilities Act (ADA):  Title IV</a:t>
            </a:r>
            <a:endParaRPr lang="en-US" dirty="0"/>
          </a:p>
        </p:txBody>
      </p:sp>
      <p:sp>
        <p:nvSpPr>
          <p:cNvPr id="2" name="Content Placeholder 1">
            <a:extLst>
              <a:ext uri="{FF2B5EF4-FFF2-40B4-BE49-F238E27FC236}">
                <a16:creationId xmlns:a16="http://schemas.microsoft.com/office/drawing/2014/main" id="{50EB70B4-360D-F546-851D-C900A6B36879}"/>
              </a:ext>
            </a:extLst>
          </p:cNvPr>
          <p:cNvSpPr>
            <a:spLocks noGrp="1"/>
          </p:cNvSpPr>
          <p:nvPr>
            <p:ph idx="1"/>
          </p:nvPr>
        </p:nvSpPr>
        <p:spPr>
          <a:xfrm>
            <a:off x="381730" y="2062453"/>
            <a:ext cx="6323870" cy="4351338"/>
          </a:xfrm>
        </p:spPr>
        <p:txBody>
          <a:bodyPr/>
          <a:lstStyle/>
          <a:p>
            <a:pPr marL="0" indent="0">
              <a:buNone/>
            </a:pPr>
            <a:r>
              <a:rPr lang="en-US" b="1" dirty="0">
                <a:solidFill>
                  <a:schemeClr val="tx1"/>
                </a:solidFill>
              </a:rPr>
              <a:t>Title IV </a:t>
            </a:r>
            <a:r>
              <a:rPr lang="en-US" dirty="0">
                <a:solidFill>
                  <a:schemeClr val="tx1"/>
                </a:solidFill>
              </a:rPr>
              <a:t>addresses Telecommunications:</a:t>
            </a:r>
          </a:p>
          <a:p>
            <a:pPr marL="0" indent="0">
              <a:buNone/>
            </a:pPr>
            <a:endParaRPr lang="en-US" dirty="0">
              <a:solidFill>
                <a:schemeClr val="tx1"/>
              </a:solidFill>
            </a:endParaRPr>
          </a:p>
          <a:p>
            <a:pPr marL="0" indent="0">
              <a:buNone/>
            </a:pPr>
            <a:r>
              <a:rPr lang="en-US" dirty="0">
                <a:solidFill>
                  <a:schemeClr val="tx1"/>
                </a:solidFill>
              </a:rPr>
              <a:t>Telecommunications companies offering telephone service to the general public must have telephone relay service to individuals who use telecommunication devices for the deaf (TTYs) or similar devices.</a:t>
            </a:r>
          </a:p>
        </p:txBody>
      </p:sp>
      <p:pic>
        <p:nvPicPr>
          <p:cNvPr id="4" name="Picture 3" descr="Headshots of three speakers. Text: Webinar: Premium Skills Workshop in Social Media Accessibility">
            <a:extLst>
              <a:ext uri="{FF2B5EF4-FFF2-40B4-BE49-F238E27FC236}">
                <a16:creationId xmlns:a16="http://schemas.microsoft.com/office/drawing/2014/main" id="{80F9DAB1-C0F9-D845-932C-4FB0F80493EE}"/>
              </a:ext>
            </a:extLst>
          </p:cNvPr>
          <p:cNvPicPr>
            <a:picLocks noChangeAspect="1"/>
          </p:cNvPicPr>
          <p:nvPr/>
        </p:nvPicPr>
        <p:blipFill rotWithShape="1">
          <a:blip r:embed="rId3"/>
          <a:srcRect l="10253" r="9492"/>
          <a:stretch/>
        </p:blipFill>
        <p:spPr>
          <a:xfrm>
            <a:off x="6705600" y="2062453"/>
            <a:ext cx="4771697" cy="3339491"/>
          </a:xfrm>
          <a:prstGeom prst="rect">
            <a:avLst/>
          </a:prstGeom>
        </p:spPr>
      </p:pic>
      <p:sp>
        <p:nvSpPr>
          <p:cNvPr id="5" name="Rectangle 4">
            <a:extLst>
              <a:ext uri="{FF2B5EF4-FFF2-40B4-BE49-F238E27FC236}">
                <a16:creationId xmlns:a16="http://schemas.microsoft.com/office/drawing/2014/main" id="{C7EE6768-475B-6A42-8065-0ECA34406BB1}"/>
              </a:ext>
            </a:extLst>
          </p:cNvPr>
          <p:cNvSpPr/>
          <p:nvPr/>
        </p:nvSpPr>
        <p:spPr>
          <a:xfrm>
            <a:off x="6020841" y="5261536"/>
            <a:ext cx="6096000" cy="430887"/>
          </a:xfrm>
          <a:prstGeom prst="rect">
            <a:avLst/>
          </a:prstGeom>
        </p:spPr>
        <p:txBody>
          <a:bodyPr>
            <a:spAutoFit/>
          </a:bodyPr>
          <a:lstStyle/>
          <a:p>
            <a:pPr algn="ctr"/>
            <a:r>
              <a:rPr lang="en-US" sz="2200" dirty="0">
                <a:latin typeface="Times New Roman" panose="02020603050405020304" pitchFamily="18" charset="0"/>
                <a:cs typeface="Times New Roman" panose="02020603050405020304" pitchFamily="18" charset="0"/>
                <a:hlinkClick r:id="rId4"/>
              </a:rPr>
              <a:t>Watch Webinar</a:t>
            </a:r>
          </a:p>
        </p:txBody>
      </p:sp>
    </p:spTree>
    <p:extLst>
      <p:ext uri="{BB962C8B-B14F-4D97-AF65-F5344CB8AC3E}">
        <p14:creationId xmlns:p14="http://schemas.microsoft.com/office/powerpoint/2010/main" val="344192716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33AFE9B8-A750-664B-A103-969D760A1E4B}"/>
              </a:ext>
            </a:extLst>
          </p:cNvPr>
          <p:cNvSpPr>
            <a:spLocks noGrp="1"/>
          </p:cNvSpPr>
          <p:nvPr>
            <p:ph type="title"/>
          </p:nvPr>
        </p:nvSpPr>
        <p:spPr/>
        <p:txBody>
          <a:bodyPr>
            <a:normAutofit/>
          </a:bodyPr>
          <a:lstStyle/>
          <a:p>
            <a:r>
              <a:rPr lang="en-US" sz="3600" b="1" dirty="0"/>
              <a:t>Americans with Disabilities Act (ADA):  Title V</a:t>
            </a:r>
            <a:endParaRPr lang="en-US" sz="3600" dirty="0"/>
          </a:p>
        </p:txBody>
      </p:sp>
      <p:sp>
        <p:nvSpPr>
          <p:cNvPr id="2" name="Content Placeholder 1">
            <a:extLst>
              <a:ext uri="{FF2B5EF4-FFF2-40B4-BE49-F238E27FC236}">
                <a16:creationId xmlns:a16="http://schemas.microsoft.com/office/drawing/2014/main" id="{D06F7B9D-0C86-BE42-9201-086F057F71A5}"/>
              </a:ext>
            </a:extLst>
          </p:cNvPr>
          <p:cNvSpPr>
            <a:spLocks noGrp="1"/>
          </p:cNvSpPr>
          <p:nvPr>
            <p:ph idx="1"/>
          </p:nvPr>
        </p:nvSpPr>
        <p:spPr>
          <a:xfrm>
            <a:off x="523240" y="1825625"/>
            <a:ext cx="6385560" cy="4351338"/>
          </a:xfrm>
        </p:spPr>
        <p:txBody>
          <a:bodyPr>
            <a:normAutofit lnSpcReduction="10000"/>
          </a:bodyPr>
          <a:lstStyle/>
          <a:p>
            <a:pPr marL="0" lvl="0" indent="0">
              <a:spcBef>
                <a:spcPts val="0"/>
              </a:spcBef>
              <a:buClr>
                <a:schemeClr val="dk1"/>
              </a:buClr>
              <a:buSzPts val="2800"/>
              <a:buNone/>
            </a:pPr>
            <a:r>
              <a:rPr lang="en-US" b="1" dirty="0">
                <a:solidFill>
                  <a:schemeClr val="dk1"/>
                </a:solidFill>
              </a:rPr>
              <a:t>Title V </a:t>
            </a:r>
            <a:r>
              <a:rPr lang="en-US" dirty="0">
                <a:solidFill>
                  <a:schemeClr val="dk1"/>
                </a:solidFill>
              </a:rPr>
              <a:t>sets forth Miscellaneous provisions:</a:t>
            </a:r>
            <a:endParaRPr lang="en-US" dirty="0"/>
          </a:p>
          <a:p>
            <a:pPr marL="0" indent="0">
              <a:buNone/>
            </a:pPr>
            <a:endParaRPr lang="en-US" dirty="0">
              <a:solidFill>
                <a:schemeClr val="tx1"/>
              </a:solidFill>
            </a:endParaRPr>
          </a:p>
          <a:p>
            <a:pPr marL="0" indent="0">
              <a:buNone/>
            </a:pPr>
            <a:r>
              <a:rPr lang="en-US" dirty="0">
                <a:solidFill>
                  <a:schemeClr val="tx1"/>
                </a:solidFill>
              </a:rPr>
              <a:t>This includes a provision prohibiting either:</a:t>
            </a:r>
          </a:p>
          <a:p>
            <a:pPr marL="0" indent="0">
              <a:buNone/>
            </a:pPr>
            <a:r>
              <a:rPr lang="en-US" dirty="0">
                <a:solidFill>
                  <a:schemeClr val="tx1"/>
                </a:solidFill>
              </a:rPr>
              <a:t>(a) coercing or threatening or</a:t>
            </a:r>
          </a:p>
          <a:p>
            <a:pPr marL="0" indent="0">
              <a:buNone/>
            </a:pPr>
            <a:r>
              <a:rPr lang="en-US" dirty="0">
                <a:solidFill>
                  <a:schemeClr val="tx1"/>
                </a:solidFill>
              </a:rPr>
              <a:t>(b) retaliating against individuals with disabilities or those attempting to aid people with disabilities in asserting their rights under the ADA.</a:t>
            </a:r>
          </a:p>
        </p:txBody>
      </p:sp>
      <p:pic>
        <p:nvPicPr>
          <p:cNvPr id="1026" name="Picture 2" descr="Training: How to Ensure Legal Rights and Compliance Obligations. Headshots of four speakers">
            <a:extLst>
              <a:ext uri="{FF2B5EF4-FFF2-40B4-BE49-F238E27FC236}">
                <a16:creationId xmlns:a16="http://schemas.microsoft.com/office/drawing/2014/main" id="{46D20D40-81D7-C443-9B5B-5DC07DB501EA}"/>
              </a:ext>
            </a:extLst>
          </p:cNvPr>
          <p:cNvPicPr>
            <a:picLocks noChangeAspect="1" noChangeArrowheads="1"/>
          </p:cNvPicPr>
          <p:nvPr/>
        </p:nvPicPr>
        <p:blipFill>
          <a:blip r:embed="rId3" cstate="print">
            <a:extLst>
              <a:ext uri="{28A0092B-C50C-407E-A947-70E740481C1C}">
                <a14:useLocalDpi xmlns:a14="http://schemas.microsoft.com/office/drawing/2010/main"/>
              </a:ext>
            </a:extLst>
          </a:blip>
          <a:srcRect/>
          <a:stretch>
            <a:fillRect/>
          </a:stretch>
        </p:blipFill>
        <p:spPr bwMode="auto">
          <a:xfrm>
            <a:off x="7028846" y="2079618"/>
            <a:ext cx="4845004" cy="2725315"/>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a:extLst>
              <a:ext uri="{FF2B5EF4-FFF2-40B4-BE49-F238E27FC236}">
                <a16:creationId xmlns:a16="http://schemas.microsoft.com/office/drawing/2014/main" id="{0FDC73CD-B24C-0A4D-98F9-D4BF4555E799}"/>
              </a:ext>
            </a:extLst>
          </p:cNvPr>
          <p:cNvSpPr/>
          <p:nvPr/>
        </p:nvSpPr>
        <p:spPr>
          <a:xfrm>
            <a:off x="7028846" y="5176402"/>
            <a:ext cx="4845004" cy="430887"/>
          </a:xfrm>
          <a:prstGeom prst="rect">
            <a:avLst/>
          </a:prstGeom>
        </p:spPr>
        <p:txBody>
          <a:bodyPr wrap="square">
            <a:spAutoFit/>
          </a:bodyPr>
          <a:lstStyle/>
          <a:p>
            <a:pPr algn="ctr"/>
            <a:r>
              <a:rPr lang="en-US" sz="2200" dirty="0">
                <a:latin typeface="Times New Roman" panose="02020603050405020304" pitchFamily="18" charset="0"/>
                <a:cs typeface="Times New Roman" panose="02020603050405020304" pitchFamily="18" charset="0"/>
                <a:hlinkClick r:id="rId4"/>
              </a:rPr>
              <a:t>Watch Webinar</a:t>
            </a:r>
            <a:endParaRPr lang="en-US" sz="22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26285400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01DD98-E9F2-451E-9441-0AED49A0579A}"/>
              </a:ext>
            </a:extLst>
          </p:cNvPr>
          <p:cNvSpPr>
            <a:spLocks noGrp="1"/>
          </p:cNvSpPr>
          <p:nvPr>
            <p:ph type="title"/>
          </p:nvPr>
        </p:nvSpPr>
        <p:spPr>
          <a:xfrm>
            <a:off x="521208" y="365760"/>
            <a:ext cx="10515600" cy="1139824"/>
          </a:xfrm>
        </p:spPr>
        <p:txBody>
          <a:bodyPr/>
          <a:lstStyle/>
          <a:p>
            <a:r>
              <a:rPr lang="en-US" b="1" dirty="0">
                <a:ea typeface="Lato" panose="020F0502020204030203" pitchFamily="34" charset="0"/>
              </a:rPr>
              <a:t>Disabilities Are….</a:t>
            </a:r>
          </a:p>
        </p:txBody>
      </p:sp>
      <p:pic>
        <p:nvPicPr>
          <p:cNvPr id="4" name="Picture 3" descr="A black woman smiling seated in a wheelchair">
            <a:extLst>
              <a:ext uri="{FF2B5EF4-FFF2-40B4-BE49-F238E27FC236}">
                <a16:creationId xmlns:a16="http://schemas.microsoft.com/office/drawing/2014/main" id="{B85FEC87-0DA7-6241-82EB-150736DD4027}"/>
              </a:ext>
            </a:extLst>
          </p:cNvPr>
          <p:cNvPicPr preferRelativeResize="0">
            <a:picLocks noChangeAspect="1"/>
          </p:cNvPicPr>
          <p:nvPr/>
        </p:nvPicPr>
        <p:blipFill rotWithShape="1">
          <a:blip r:embed="rId3" cstate="print">
            <a:extLst>
              <a:ext uri="{28A0092B-C50C-407E-A947-70E740481C1C}">
                <a14:useLocalDpi xmlns:a14="http://schemas.microsoft.com/office/drawing/2010/main"/>
              </a:ext>
            </a:extLst>
          </a:blip>
          <a:srcRect/>
          <a:stretch/>
        </p:blipFill>
        <p:spPr>
          <a:xfrm>
            <a:off x="358374" y="1526246"/>
            <a:ext cx="3751792" cy="4782593"/>
          </a:xfrm>
          <a:prstGeom prst="rect">
            <a:avLst/>
          </a:prstGeom>
        </p:spPr>
      </p:pic>
      <p:pic>
        <p:nvPicPr>
          <p:cNvPr id="15" name="hugging.jpg&#10;&#10;Picture 2" descr="A mother with a young boy and girl smiling together.">
            <a:extLst>
              <a:ext uri="{FF2B5EF4-FFF2-40B4-BE49-F238E27FC236}">
                <a16:creationId xmlns:a16="http://schemas.microsoft.com/office/drawing/2014/main" id="{6941DAC1-6A28-4725-B0BF-3CA3C7B028BC}"/>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4165852" y="1526246"/>
            <a:ext cx="3914925" cy="4651222"/>
          </a:xfrm>
          <a:prstGeom prst="rect">
            <a:avLst/>
          </a:prstGeom>
          <a:ln w="12700">
            <a:miter lim="400000"/>
          </a:ln>
        </p:spPr>
      </p:pic>
      <p:pic>
        <p:nvPicPr>
          <p:cNvPr id="1030" name="Picture 6" descr="Lachi smiling headshot seated backwards on a chair.">
            <a:extLst>
              <a:ext uri="{FF2B5EF4-FFF2-40B4-BE49-F238E27FC236}">
                <a16:creationId xmlns:a16="http://schemas.microsoft.com/office/drawing/2014/main" id="{41713859-0D82-6E46-B883-858C066BAC1C}"/>
              </a:ext>
            </a:extLst>
          </p:cNvPr>
          <p:cNvPicPr>
            <a:picLocks noChangeAspect="1" noChangeArrowheads="1"/>
          </p:cNvPicPr>
          <p:nvPr/>
        </p:nvPicPr>
        <p:blipFill rotWithShape="1">
          <a:blip r:embed="rId5" cstate="print">
            <a:extLst>
              <a:ext uri="{28A0092B-C50C-407E-A947-70E740481C1C}">
                <a14:useLocalDpi xmlns:a14="http://schemas.microsoft.com/office/drawing/2010/main"/>
              </a:ext>
            </a:extLst>
          </a:blip>
          <a:srcRect/>
          <a:stretch/>
        </p:blipFill>
        <p:spPr bwMode="auto">
          <a:xfrm>
            <a:off x="8126998" y="1516624"/>
            <a:ext cx="3751792" cy="3967364"/>
          </a:xfrm>
          <a:prstGeom prst="rect">
            <a:avLst/>
          </a:prstGeom>
          <a:noFill/>
          <a:extLst>
            <a:ext uri="{909E8E84-426E-40DD-AFC4-6F175D3DCCD1}">
              <a14:hiddenFill xmlns:a14="http://schemas.microsoft.com/office/drawing/2010/main">
                <a:solidFill>
                  <a:srgbClr val="FFFFFF"/>
                </a:solidFill>
              </a14:hiddenFill>
            </a:ext>
          </a:extLst>
        </p:spPr>
      </p:pic>
      <p:sp>
        <p:nvSpPr>
          <p:cNvPr id="12" name="Rectangle 11">
            <a:extLst>
              <a:ext uri="{FF2B5EF4-FFF2-40B4-BE49-F238E27FC236}">
                <a16:creationId xmlns:a16="http://schemas.microsoft.com/office/drawing/2014/main" id="{457DBEAA-9BF4-41F2-88B9-F91B582BA17F}"/>
              </a:ext>
              <a:ext uri="{C183D7F6-B498-43B3-948B-1728B52AA6E4}">
                <adec:decorative xmlns:adec="http://schemas.microsoft.com/office/drawing/2017/decorative" val="1"/>
              </a:ext>
            </a:extLst>
          </p:cNvPr>
          <p:cNvSpPr/>
          <p:nvPr/>
        </p:nvSpPr>
        <p:spPr>
          <a:xfrm>
            <a:off x="344086" y="5383585"/>
            <a:ext cx="11541796" cy="897335"/>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7" name="Temporary and Permanent">
            <a:extLst>
              <a:ext uri="{FF2B5EF4-FFF2-40B4-BE49-F238E27FC236}">
                <a16:creationId xmlns:a16="http://schemas.microsoft.com/office/drawing/2014/main" id="{1D2411ED-7DEF-4FDA-AA9C-7753B57FA28D}"/>
              </a:ext>
            </a:extLst>
          </p:cNvPr>
          <p:cNvSpPr txBox="1"/>
          <p:nvPr/>
        </p:nvSpPr>
        <p:spPr>
          <a:xfrm>
            <a:off x="533533" y="5540502"/>
            <a:ext cx="3418840" cy="683264"/>
          </a:xfrm>
          <a:prstGeom prst="rect">
            <a:avLst/>
          </a:prstGeom>
          <a:ln w="12700">
            <a:miter lim="400000"/>
          </a:ln>
          <a:extLst>
            <a:ext uri="{C572A759-6A51-4108-AA02-DFA0A04FC94B}">
              <ma14:wrappingTextBoxFlag xmlns:ma14="http://schemas.microsoft.com/office/mac/drawingml/2011/main" xmlns="" val="1"/>
            </a:ext>
          </a:extLst>
        </p:spPr>
        <p:txBody>
          <a:bodyPr wrap="square" lIns="45719" rIns="45719">
            <a:spAutoFit/>
          </a:bodyPr>
          <a:lstStyle>
            <a:lvl1pPr indent="203200" algn="ctr">
              <a:lnSpc>
                <a:spcPct val="80000"/>
              </a:lnSpc>
            </a:lvl1pPr>
          </a:lstStyle>
          <a:p>
            <a:pPr indent="0"/>
            <a:r>
              <a:rPr sz="2400" b="1" dirty="0">
                <a:solidFill>
                  <a:schemeClr val="bg1"/>
                </a:solidFill>
                <a:latin typeface="Times New Roman" panose="02020603050405020304" pitchFamily="18" charset="0"/>
                <a:cs typeface="Times New Roman" panose="02020603050405020304" pitchFamily="18" charset="0"/>
              </a:rPr>
              <a:t>Temporary</a:t>
            </a:r>
            <a:r>
              <a:rPr lang="en-US" sz="2400" b="1" dirty="0">
                <a:solidFill>
                  <a:schemeClr val="bg1"/>
                </a:solidFill>
                <a:latin typeface="Times New Roman" panose="02020603050405020304" pitchFamily="18" charset="0"/>
                <a:cs typeface="Times New Roman" panose="02020603050405020304" pitchFamily="18" charset="0"/>
              </a:rPr>
              <a:t> and </a:t>
            </a:r>
            <a:r>
              <a:rPr sz="2400" b="1" dirty="0">
                <a:solidFill>
                  <a:schemeClr val="bg1"/>
                </a:solidFill>
                <a:latin typeface="Times New Roman" panose="02020603050405020304" pitchFamily="18" charset="0"/>
                <a:cs typeface="Times New Roman" panose="02020603050405020304" pitchFamily="18" charset="0"/>
              </a:rPr>
              <a:t>Permanent</a:t>
            </a:r>
          </a:p>
        </p:txBody>
      </p:sp>
      <p:sp>
        <p:nvSpPr>
          <p:cNvPr id="6" name="Visible and nonvisible">
            <a:extLst>
              <a:ext uri="{FF2B5EF4-FFF2-40B4-BE49-F238E27FC236}">
                <a16:creationId xmlns:a16="http://schemas.microsoft.com/office/drawing/2014/main" id="{96C7E27D-4A58-4025-9CCE-3B5A12F606DF}"/>
              </a:ext>
            </a:extLst>
          </p:cNvPr>
          <p:cNvSpPr txBox="1"/>
          <p:nvPr/>
        </p:nvSpPr>
        <p:spPr>
          <a:xfrm>
            <a:off x="5093784" y="5412857"/>
            <a:ext cx="2003375" cy="830997"/>
          </a:xfrm>
          <a:prstGeom prst="rect">
            <a:avLst/>
          </a:prstGeom>
          <a:ln w="12700">
            <a:miter lim="400000"/>
          </a:ln>
          <a:extLst>
            <a:ext uri="{C572A759-6A51-4108-AA02-DFA0A04FC94B}">
              <ma14:wrappingTextBoxFlag xmlns:ma14="http://schemas.microsoft.com/office/mac/drawingml/2011/main" xmlns="" val="1"/>
            </a:ext>
          </a:extLst>
        </p:spPr>
        <p:txBody>
          <a:bodyPr wrap="square" lIns="45719" rIns="45719">
            <a:spAutoFit/>
          </a:bodyPr>
          <a:lstStyle>
            <a:lvl1pPr indent="152400" algn="r"/>
          </a:lstStyle>
          <a:p>
            <a:pPr indent="0" algn="ctr"/>
            <a:r>
              <a:rPr lang="en-US" sz="2400" b="1" dirty="0">
                <a:solidFill>
                  <a:schemeClr val="bg1"/>
                </a:solidFill>
                <a:latin typeface="Times New Roman" panose="02020603050405020304" pitchFamily="18" charset="0"/>
                <a:cs typeface="Times New Roman" panose="02020603050405020304" pitchFamily="18" charset="0"/>
              </a:rPr>
              <a:t>V</a:t>
            </a:r>
            <a:r>
              <a:rPr sz="2400" b="1" dirty="0">
                <a:solidFill>
                  <a:schemeClr val="bg1"/>
                </a:solidFill>
                <a:latin typeface="Times New Roman" panose="02020603050405020304" pitchFamily="18" charset="0"/>
                <a:cs typeface="Times New Roman" panose="02020603050405020304" pitchFamily="18" charset="0"/>
              </a:rPr>
              <a:t>isible and </a:t>
            </a:r>
            <a:r>
              <a:rPr lang="en-US" sz="2400" b="1" dirty="0">
                <a:solidFill>
                  <a:schemeClr val="bg1"/>
                </a:solidFill>
                <a:latin typeface="Times New Roman" panose="02020603050405020304" pitchFamily="18" charset="0"/>
                <a:cs typeface="Times New Roman" panose="02020603050405020304" pitchFamily="18" charset="0"/>
              </a:rPr>
              <a:t>Nonv</a:t>
            </a:r>
            <a:r>
              <a:rPr sz="2400" b="1" dirty="0">
                <a:solidFill>
                  <a:schemeClr val="bg1"/>
                </a:solidFill>
                <a:latin typeface="Times New Roman" panose="02020603050405020304" pitchFamily="18" charset="0"/>
                <a:cs typeface="Times New Roman" panose="02020603050405020304" pitchFamily="18" charset="0"/>
              </a:rPr>
              <a:t>isible </a:t>
            </a:r>
          </a:p>
        </p:txBody>
      </p:sp>
      <p:sp>
        <p:nvSpPr>
          <p:cNvPr id="9" name="From birth or acquired later">
            <a:extLst>
              <a:ext uri="{FF2B5EF4-FFF2-40B4-BE49-F238E27FC236}">
                <a16:creationId xmlns:a16="http://schemas.microsoft.com/office/drawing/2014/main" id="{62472CCB-FEFC-41F2-8E99-7DDE9179D9AB}"/>
              </a:ext>
            </a:extLst>
          </p:cNvPr>
          <p:cNvSpPr txBox="1"/>
          <p:nvPr/>
        </p:nvSpPr>
        <p:spPr>
          <a:xfrm>
            <a:off x="8745118" y="5412856"/>
            <a:ext cx="2483689" cy="830997"/>
          </a:xfrm>
          <a:prstGeom prst="rect">
            <a:avLst/>
          </a:prstGeom>
          <a:ln w="12700">
            <a:miter lim="400000"/>
          </a:ln>
          <a:extLst>
            <a:ext uri="{C572A759-6A51-4108-AA02-DFA0A04FC94B}">
              <ma14:wrappingTextBoxFlag xmlns:ma14="http://schemas.microsoft.com/office/mac/drawingml/2011/main" xmlns="" val="1"/>
            </a:ext>
          </a:extLst>
        </p:spPr>
        <p:txBody>
          <a:bodyPr wrap="square" lIns="45719" rIns="45719">
            <a:spAutoFit/>
          </a:bodyPr>
          <a:lstStyle>
            <a:lvl1pPr indent="152400" algn="r"/>
          </a:lstStyle>
          <a:p>
            <a:pPr indent="0" algn="ctr"/>
            <a:r>
              <a:rPr lang="en-US" sz="2400" b="1" dirty="0">
                <a:solidFill>
                  <a:schemeClr val="bg1"/>
                </a:solidFill>
                <a:latin typeface="Times New Roman" panose="02020603050405020304" pitchFamily="18" charset="0"/>
                <a:cs typeface="Times New Roman" panose="02020603050405020304" pitchFamily="18" charset="0"/>
              </a:rPr>
              <a:t>From Birth or Acquired Later</a:t>
            </a:r>
            <a:endParaRPr sz="2400" b="1" dirty="0">
              <a:solidFill>
                <a:schemeClr val="bg1"/>
              </a:solidFill>
              <a:latin typeface="Times New Roman" panose="02020603050405020304" pitchFamily="18" charset="0"/>
              <a:cs typeface="Times New Roman" panose="02020603050405020304" pitchFamily="18" charset="0"/>
            </a:endParaRPr>
          </a:p>
        </p:txBody>
      </p:sp>
      <p:cxnSp>
        <p:nvCxnSpPr>
          <p:cNvPr id="14" name="Straight Connector 13">
            <a:extLst>
              <a:ext uri="{FF2B5EF4-FFF2-40B4-BE49-F238E27FC236}">
                <a16:creationId xmlns:a16="http://schemas.microsoft.com/office/drawing/2014/main" id="{32AB852D-30E1-4F5F-8566-B5B76720960F}"/>
              </a:ext>
              <a:ext uri="{C183D7F6-B498-43B3-948B-1728B52AA6E4}">
                <adec:decorative xmlns:adec="http://schemas.microsoft.com/office/drawing/2017/decorative" val="1"/>
              </a:ext>
            </a:extLst>
          </p:cNvPr>
          <p:cNvCxnSpPr>
            <a:cxnSpLocks/>
          </p:cNvCxnSpPr>
          <p:nvPr/>
        </p:nvCxnSpPr>
        <p:spPr>
          <a:xfrm flipV="1">
            <a:off x="172720" y="5364512"/>
            <a:ext cx="11721123" cy="28257"/>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EAF8134D-6433-4665-A963-42D2408D23A4}"/>
              </a:ext>
              <a:ext uri="{C183D7F6-B498-43B3-948B-1728B52AA6E4}">
                <adec:decorative xmlns:adec="http://schemas.microsoft.com/office/drawing/2017/decorative" val="1"/>
              </a:ext>
            </a:extLst>
          </p:cNvPr>
          <p:cNvCxnSpPr>
            <a:cxnSpLocks/>
          </p:cNvCxnSpPr>
          <p:nvPr/>
        </p:nvCxnSpPr>
        <p:spPr>
          <a:xfrm flipH="1">
            <a:off x="8105796" y="1931167"/>
            <a:ext cx="7961" cy="4926833"/>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B71F51D8-00A2-4BB9-8706-2479CBC86B75}"/>
              </a:ext>
              <a:ext uri="{C183D7F6-B498-43B3-948B-1728B52AA6E4}">
                <adec:decorative xmlns:adec="http://schemas.microsoft.com/office/drawing/2017/decorative" val="1"/>
              </a:ext>
            </a:extLst>
          </p:cNvPr>
          <p:cNvCxnSpPr/>
          <p:nvPr/>
        </p:nvCxnSpPr>
        <p:spPr>
          <a:xfrm>
            <a:off x="4138334" y="1526246"/>
            <a:ext cx="0" cy="4850634"/>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3C6FF354-B66D-4EAE-8BD6-48074C71788D}"/>
              </a:ext>
              <a:ext uri="{C183D7F6-B498-43B3-948B-1728B52AA6E4}">
                <adec:decorative xmlns:adec="http://schemas.microsoft.com/office/drawing/2017/decorative" val="1"/>
              </a:ext>
            </a:extLst>
          </p:cNvPr>
          <p:cNvCxnSpPr>
            <a:cxnSpLocks/>
          </p:cNvCxnSpPr>
          <p:nvPr/>
        </p:nvCxnSpPr>
        <p:spPr>
          <a:xfrm flipV="1">
            <a:off x="207034" y="1502496"/>
            <a:ext cx="11721123" cy="28257"/>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8170391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showMasterSp="0">
  <p:cSld>
    <p:spTree>
      <p:nvGrpSpPr>
        <p:cNvPr id="1" name="Shape 475"/>
        <p:cNvGrpSpPr/>
        <p:nvPr/>
      </p:nvGrpSpPr>
      <p:grpSpPr>
        <a:xfrm>
          <a:off x="0" y="0"/>
          <a:ext cx="0" cy="0"/>
          <a:chOff x="0" y="0"/>
          <a:chExt cx="0" cy="0"/>
        </a:xfrm>
      </p:grpSpPr>
      <p:sp>
        <p:nvSpPr>
          <p:cNvPr id="2" name="Title 1" hidden="1">
            <a:extLst>
              <a:ext uri="{FF2B5EF4-FFF2-40B4-BE49-F238E27FC236}">
                <a16:creationId xmlns:a16="http://schemas.microsoft.com/office/drawing/2014/main" id="{ABB832D0-292D-E946-AE40-D0FF1D9B9249}"/>
              </a:ext>
            </a:extLst>
          </p:cNvPr>
          <p:cNvSpPr>
            <a:spLocks noGrp="1"/>
          </p:cNvSpPr>
          <p:nvPr>
            <p:ph type="title"/>
          </p:nvPr>
        </p:nvSpPr>
        <p:spPr/>
        <p:txBody>
          <a:bodyPr/>
          <a:lstStyle/>
          <a:p>
            <a:r>
              <a:rPr lang="en-US" dirty="0"/>
              <a:t>Thank You!</a:t>
            </a:r>
          </a:p>
        </p:txBody>
      </p:sp>
      <p:pic>
        <p:nvPicPr>
          <p:cNvPr id="9" name="Picture 8" descr="A group of people with and without disabilities smile together in an art gallery">
            <a:extLst>
              <a:ext uri="{FF2B5EF4-FFF2-40B4-BE49-F238E27FC236}">
                <a16:creationId xmlns:a16="http://schemas.microsoft.com/office/drawing/2014/main" id="{B8020422-1059-7444-A52F-4806BD80B28D}"/>
              </a:ext>
            </a:extLst>
          </p:cNvPr>
          <p:cNvPicPr>
            <a:picLocks noChangeAspect="1"/>
          </p:cNvPicPr>
          <p:nvPr/>
        </p:nvPicPr>
        <p:blipFill>
          <a:blip r:embed="rId3"/>
          <a:stretch>
            <a:fillRect/>
          </a:stretch>
        </p:blipFill>
        <p:spPr>
          <a:xfrm>
            <a:off x="554453" y="476253"/>
            <a:ext cx="5140303" cy="2887137"/>
          </a:xfrm>
          <a:prstGeom prst="rect">
            <a:avLst/>
          </a:prstGeom>
          <a:ln w="38100">
            <a:solidFill>
              <a:srgbClr val="EFAF30"/>
            </a:solidFill>
          </a:ln>
        </p:spPr>
      </p:pic>
      <p:sp>
        <p:nvSpPr>
          <p:cNvPr id="3" name="TextBox 2">
            <a:extLst>
              <a:ext uri="{FF2B5EF4-FFF2-40B4-BE49-F238E27FC236}">
                <a16:creationId xmlns:a16="http://schemas.microsoft.com/office/drawing/2014/main" id="{78A99090-C390-4C4D-8470-51B7C88B7296}"/>
              </a:ext>
            </a:extLst>
          </p:cNvPr>
          <p:cNvSpPr txBox="1"/>
          <p:nvPr/>
        </p:nvSpPr>
        <p:spPr>
          <a:xfrm>
            <a:off x="6079193" y="317930"/>
            <a:ext cx="5875867" cy="1446550"/>
          </a:xfrm>
          <a:prstGeom prst="rect">
            <a:avLst/>
          </a:prstGeom>
          <a:noFill/>
        </p:spPr>
        <p:txBody>
          <a:bodyPr wrap="square" rtlCol="0">
            <a:spAutoFit/>
          </a:bodyPr>
          <a:lstStyle/>
          <a:p>
            <a:pPr algn="ctr"/>
            <a:r>
              <a:rPr lang="en-US" sz="4400" b="1" i="1" dirty="0">
                <a:solidFill>
                  <a:schemeClr val="dk1"/>
                </a:solidFill>
                <a:latin typeface="Times New Roman" panose="02020603050405020304" pitchFamily="18" charset="0"/>
                <a:ea typeface="Calibri"/>
                <a:cs typeface="Times New Roman" panose="02020603050405020304" pitchFamily="18" charset="0"/>
                <a:sym typeface="Calibri"/>
              </a:rPr>
              <a:t>STORIES OF EMPOWERMENT </a:t>
            </a:r>
            <a:endParaRPr lang="en-US" i="1" dirty="0">
              <a:solidFill>
                <a:schemeClr val="dk1"/>
              </a:solidFill>
              <a:latin typeface="Times New Roman" panose="02020603050405020304" pitchFamily="18" charset="0"/>
              <a:ea typeface="Calibri"/>
              <a:cs typeface="Times New Roman" panose="02020603050405020304" pitchFamily="18" charset="0"/>
              <a:sym typeface="Calibri"/>
            </a:endParaRPr>
          </a:p>
        </p:txBody>
      </p:sp>
      <p:pic>
        <p:nvPicPr>
          <p:cNvPr id="478" name="Google Shape;478;p42" descr="RespectAbility logo"/>
          <p:cNvPicPr preferRelativeResize="0"/>
          <p:nvPr/>
        </p:nvPicPr>
        <p:blipFill rotWithShape="1">
          <a:blip r:embed="rId4" cstate="email">
            <a:alphaModFix/>
            <a:extLst>
              <a:ext uri="{28A0092B-C50C-407E-A947-70E740481C1C}">
                <a14:useLocalDpi xmlns:a14="http://schemas.microsoft.com/office/drawing/2010/main"/>
              </a:ext>
            </a:extLst>
          </a:blip>
          <a:srcRect/>
          <a:stretch/>
        </p:blipFill>
        <p:spPr>
          <a:xfrm>
            <a:off x="784534" y="4104670"/>
            <a:ext cx="4961021" cy="2218485"/>
          </a:xfrm>
          <a:prstGeom prst="rect">
            <a:avLst/>
          </a:prstGeom>
          <a:noFill/>
          <a:ln>
            <a:noFill/>
          </a:ln>
        </p:spPr>
      </p:pic>
      <p:sp>
        <p:nvSpPr>
          <p:cNvPr id="476" name="Google Shape;476;p42"/>
          <p:cNvSpPr txBox="1"/>
          <p:nvPr/>
        </p:nvSpPr>
        <p:spPr>
          <a:xfrm>
            <a:off x="5745555" y="1644087"/>
            <a:ext cx="6257950" cy="5539938"/>
          </a:xfrm>
          <a:prstGeom prst="rect">
            <a:avLst/>
          </a:prstGeom>
          <a:noFill/>
          <a:ln>
            <a:noFill/>
          </a:ln>
        </p:spPr>
        <p:txBody>
          <a:bodyPr spcFirstLastPara="1" wrap="square" lIns="91425" tIns="45700" rIns="91425" bIns="45700" anchor="t" anchorCtr="0">
            <a:spAutoFit/>
          </a:bodyPr>
          <a:lstStyle/>
          <a:p>
            <a:pPr marL="508004" marR="0" lvl="0" indent="0" algn="ctr" rtl="0">
              <a:spcBef>
                <a:spcPts val="0"/>
              </a:spcBef>
              <a:spcAft>
                <a:spcPts val="0"/>
              </a:spcAft>
              <a:buClr>
                <a:srgbClr val="000000"/>
              </a:buClr>
              <a:buSzPts val="1300"/>
              <a:buFont typeface="Calibri"/>
              <a:buNone/>
            </a:pPr>
            <a:endParaRPr lang="en-US" sz="2400" b="1" dirty="0">
              <a:solidFill>
                <a:schemeClr val="dk1"/>
              </a:solidFill>
              <a:latin typeface="Times New Roman" panose="02020603050405020304" pitchFamily="18" charset="0"/>
              <a:ea typeface="Calibri"/>
              <a:cs typeface="Times New Roman" panose="02020603050405020304" pitchFamily="18" charset="0"/>
              <a:sym typeface="Calibri"/>
            </a:endParaRPr>
          </a:p>
          <a:p>
            <a:pPr marL="508004" marR="0" lvl="0" indent="0" algn="ctr" rtl="0">
              <a:spcBef>
                <a:spcPts val="0"/>
              </a:spcBef>
              <a:spcAft>
                <a:spcPts val="0"/>
              </a:spcAft>
              <a:buClr>
                <a:srgbClr val="000000"/>
              </a:buClr>
              <a:buSzPts val="1300"/>
              <a:buFont typeface="Calibri"/>
              <a:buNone/>
            </a:pPr>
            <a:r>
              <a:rPr lang="en-US" sz="2400" b="1" dirty="0" err="1">
                <a:solidFill>
                  <a:schemeClr val="dk1"/>
                </a:solidFill>
                <a:latin typeface="Times New Roman" panose="02020603050405020304" pitchFamily="18" charset="0"/>
                <a:ea typeface="Calibri"/>
                <a:cs typeface="Times New Roman" panose="02020603050405020304" pitchFamily="18" charset="0"/>
                <a:sym typeface="Calibri"/>
              </a:rPr>
              <a:t>Baksha</a:t>
            </a:r>
            <a:r>
              <a:rPr lang="en-US" sz="2400" b="1" dirty="0">
                <a:solidFill>
                  <a:schemeClr val="dk1"/>
                </a:solidFill>
                <a:latin typeface="Times New Roman" panose="02020603050405020304" pitchFamily="18" charset="0"/>
                <a:ea typeface="Calibri"/>
                <a:cs typeface="Times New Roman" panose="02020603050405020304" pitchFamily="18" charset="0"/>
                <a:sym typeface="Calibri"/>
              </a:rPr>
              <a:t> Ali</a:t>
            </a:r>
          </a:p>
          <a:p>
            <a:pPr marL="508004" algn="ctr">
              <a:buClr>
                <a:srgbClr val="000000"/>
              </a:buClr>
              <a:buSzPts val="1300"/>
            </a:pPr>
            <a:r>
              <a:rPr lang="en-US" sz="2400" b="1" dirty="0">
                <a:solidFill>
                  <a:schemeClr val="dk1"/>
                </a:solidFill>
                <a:latin typeface="Times New Roman" panose="02020603050405020304" pitchFamily="18" charset="0"/>
                <a:ea typeface="Calibri"/>
                <a:cs typeface="Times New Roman" panose="02020603050405020304" pitchFamily="18" charset="0"/>
                <a:sym typeface="Calibri"/>
              </a:rPr>
              <a:t>Khadija Bari</a:t>
            </a:r>
          </a:p>
          <a:p>
            <a:pPr marL="508004" lvl="0" algn="ctr">
              <a:buClr>
                <a:srgbClr val="000000"/>
              </a:buClr>
              <a:buSzPts val="1300"/>
            </a:pPr>
            <a:r>
              <a:rPr lang="en-US" sz="2400" b="1" dirty="0" err="1">
                <a:solidFill>
                  <a:schemeClr val="dk1"/>
                </a:solidFill>
                <a:latin typeface="Times New Roman"/>
                <a:ea typeface="Times New Roman"/>
                <a:cs typeface="Times New Roman"/>
                <a:sym typeface="Times New Roman"/>
              </a:rPr>
              <a:t>Laka</a:t>
            </a:r>
            <a:r>
              <a:rPr lang="en-US" sz="2400" b="1" dirty="0">
                <a:solidFill>
                  <a:schemeClr val="dk1"/>
                </a:solidFill>
                <a:latin typeface="Times New Roman"/>
                <a:ea typeface="Times New Roman"/>
                <a:cs typeface="Times New Roman"/>
                <a:sym typeface="Times New Roman"/>
              </a:rPr>
              <a:t> </a:t>
            </a:r>
            <a:r>
              <a:rPr lang="en-US" sz="2400" b="1" dirty="0" err="1">
                <a:solidFill>
                  <a:schemeClr val="dk1"/>
                </a:solidFill>
                <a:latin typeface="Times New Roman"/>
                <a:ea typeface="Times New Roman"/>
                <a:cs typeface="Times New Roman"/>
                <a:sym typeface="Times New Roman"/>
              </a:rPr>
              <a:t>Mitiku</a:t>
            </a:r>
            <a:r>
              <a:rPr lang="en-US" sz="2400" b="1" dirty="0">
                <a:solidFill>
                  <a:schemeClr val="dk1"/>
                </a:solidFill>
                <a:latin typeface="Times New Roman"/>
                <a:ea typeface="Times New Roman"/>
                <a:cs typeface="Times New Roman"/>
                <a:sym typeface="Times New Roman"/>
              </a:rPr>
              <a:t> </a:t>
            </a:r>
            <a:r>
              <a:rPr lang="en-US" sz="2400" b="1" dirty="0" err="1">
                <a:solidFill>
                  <a:schemeClr val="dk1"/>
                </a:solidFill>
                <a:latin typeface="Times New Roman"/>
                <a:ea typeface="Times New Roman"/>
                <a:cs typeface="Times New Roman"/>
                <a:sym typeface="Times New Roman"/>
              </a:rPr>
              <a:t>Negassa</a:t>
            </a:r>
            <a:r>
              <a:rPr lang="en-US" sz="2400" b="1" dirty="0">
                <a:solidFill>
                  <a:schemeClr val="dk1"/>
                </a:solidFill>
                <a:latin typeface="Times New Roman"/>
                <a:ea typeface="Times New Roman"/>
                <a:cs typeface="Times New Roman"/>
                <a:sym typeface="Times New Roman"/>
              </a:rPr>
              <a:t>, MPH</a:t>
            </a:r>
            <a:endParaRPr lang="en-US" sz="2400" dirty="0"/>
          </a:p>
          <a:p>
            <a:pPr marL="508004" algn="ctr">
              <a:buClr>
                <a:srgbClr val="000000"/>
              </a:buClr>
              <a:buSzPts val="1300"/>
            </a:pPr>
            <a:r>
              <a:rPr lang="en-US" sz="2400" b="1" dirty="0">
                <a:solidFill>
                  <a:schemeClr val="dk1"/>
                </a:solidFill>
                <a:latin typeface="Times New Roman" panose="02020603050405020304" pitchFamily="18" charset="0"/>
                <a:ea typeface="Calibri"/>
                <a:cs typeface="Times New Roman" panose="02020603050405020304" pitchFamily="18" charset="0"/>
                <a:sym typeface="Calibri"/>
              </a:rPr>
              <a:t>Dr. Nelle Richardson</a:t>
            </a:r>
          </a:p>
          <a:p>
            <a:pPr marL="508004" marR="0" lvl="0" indent="0" algn="ctr" rtl="0">
              <a:spcBef>
                <a:spcPts val="0"/>
              </a:spcBef>
              <a:spcAft>
                <a:spcPts val="0"/>
              </a:spcAft>
              <a:buClr>
                <a:srgbClr val="000000"/>
              </a:buClr>
              <a:buSzPts val="1300"/>
              <a:buFont typeface="Calibri"/>
              <a:buNone/>
            </a:pPr>
            <a:r>
              <a:rPr lang="en-US" sz="2400" b="1" dirty="0">
                <a:solidFill>
                  <a:schemeClr val="dk1"/>
                </a:solidFill>
                <a:latin typeface="Times New Roman" panose="02020603050405020304" pitchFamily="18" charset="0"/>
                <a:ea typeface="Calibri"/>
                <a:cs typeface="Times New Roman" panose="02020603050405020304" pitchFamily="18" charset="0"/>
                <a:sym typeface="Calibri"/>
              </a:rPr>
              <a:t>and Vivian Bass (moderator)</a:t>
            </a:r>
          </a:p>
          <a:p>
            <a:pPr marL="508004" marR="0" lvl="0" indent="0" algn="ctr" rtl="0">
              <a:spcBef>
                <a:spcPts val="0"/>
              </a:spcBef>
              <a:spcAft>
                <a:spcPts val="0"/>
              </a:spcAft>
              <a:buClr>
                <a:srgbClr val="000000"/>
              </a:buClr>
              <a:buSzPts val="800"/>
              <a:buFont typeface="Calibri"/>
              <a:buNone/>
            </a:pPr>
            <a:endParaRPr lang="en-US" sz="2400" b="1" dirty="0">
              <a:solidFill>
                <a:srgbClr val="0563C1"/>
              </a:solidFill>
              <a:latin typeface="Times New Roman" panose="02020603050405020304" pitchFamily="18" charset="0"/>
              <a:ea typeface="Calibri"/>
              <a:cs typeface="Times New Roman" panose="02020603050405020304" pitchFamily="18" charset="0"/>
              <a:sym typeface="Calibri"/>
              <a:hlinkClick r:id="rId5">
                <a:extLst>
                  <a:ext uri="{A12FA001-AC4F-418D-AE19-62706E023703}">
                    <ahyp:hlinkClr xmlns:ahyp="http://schemas.microsoft.com/office/drawing/2018/hyperlinkcolor" val="tx"/>
                  </a:ext>
                </a:extLst>
              </a:hlinkClick>
            </a:endParaRPr>
          </a:p>
          <a:p>
            <a:pPr marL="508004" marR="0" lvl="0" indent="0" algn="ctr" rtl="0">
              <a:spcBef>
                <a:spcPts val="0"/>
              </a:spcBef>
              <a:spcAft>
                <a:spcPts val="0"/>
              </a:spcAft>
              <a:buClr>
                <a:srgbClr val="000000"/>
              </a:buClr>
              <a:buSzPts val="800"/>
              <a:buFont typeface="Calibri"/>
              <a:buNone/>
            </a:pPr>
            <a:r>
              <a:rPr lang="en-US" sz="2400" b="1" dirty="0">
                <a:latin typeface="Times New Roman" panose="02020603050405020304" pitchFamily="18" charset="0"/>
                <a:ea typeface="Calibri"/>
                <a:cs typeface="Times New Roman" panose="02020603050405020304" pitchFamily="18" charset="0"/>
                <a:sym typeface="Calibri"/>
                <a:hlinkClick r:id="rId5">
                  <a:extLst>
                    <a:ext uri="{A12FA001-AC4F-418D-AE19-62706E023703}">
                      <ahyp:hlinkClr xmlns:ahyp="http://schemas.microsoft.com/office/drawing/2018/hyperlinkcolor" val="tx"/>
                    </a:ext>
                  </a:extLst>
                </a:hlinkClick>
              </a:rPr>
              <a:t>Debbie Fink</a:t>
            </a:r>
            <a:r>
              <a:rPr lang="en-US" sz="2400" dirty="0">
                <a:latin typeface="Times New Roman" panose="02020603050405020304" pitchFamily="18" charset="0"/>
                <a:ea typeface="Calibri"/>
                <a:cs typeface="Times New Roman" panose="02020603050405020304" pitchFamily="18" charset="0"/>
                <a:sym typeface="Calibri"/>
              </a:rPr>
              <a:t>, </a:t>
            </a:r>
            <a:r>
              <a:rPr lang="en-US" sz="2400" i="1" dirty="0">
                <a:latin typeface="Times New Roman" panose="02020603050405020304" pitchFamily="18" charset="0"/>
                <a:ea typeface="Calibri"/>
                <a:cs typeface="Times New Roman" panose="02020603050405020304" pitchFamily="18" charset="0"/>
                <a:sym typeface="Calibri"/>
              </a:rPr>
              <a:t>Director</a:t>
            </a:r>
            <a:r>
              <a:rPr lang="en-US" sz="2400" i="1" dirty="0">
                <a:solidFill>
                  <a:schemeClr val="dk1"/>
                </a:solidFill>
                <a:latin typeface="Times New Roman" panose="02020603050405020304" pitchFamily="18" charset="0"/>
                <a:ea typeface="Calibri"/>
                <a:cs typeface="Times New Roman" panose="02020603050405020304" pitchFamily="18" charset="0"/>
                <a:sym typeface="Calibri"/>
              </a:rPr>
              <a:t>, </a:t>
            </a:r>
          </a:p>
          <a:p>
            <a:pPr marL="508004" marR="0" lvl="0" indent="0" algn="ctr" rtl="0">
              <a:spcBef>
                <a:spcPts val="0"/>
              </a:spcBef>
              <a:spcAft>
                <a:spcPts val="0"/>
              </a:spcAft>
              <a:buClr>
                <a:srgbClr val="000000"/>
              </a:buClr>
              <a:buSzPts val="800"/>
              <a:buFont typeface="Calibri"/>
              <a:buNone/>
            </a:pPr>
            <a:r>
              <a:rPr lang="en-US" sz="2400" dirty="0">
                <a:solidFill>
                  <a:schemeClr val="dk1"/>
                </a:solidFill>
                <a:latin typeface="Times New Roman" panose="02020603050405020304" pitchFamily="18" charset="0"/>
                <a:ea typeface="Calibri"/>
                <a:cs typeface="Times New Roman" panose="02020603050405020304" pitchFamily="18" charset="0"/>
                <a:sym typeface="Calibri"/>
              </a:rPr>
              <a:t>Community Outreach and Impact </a:t>
            </a:r>
          </a:p>
          <a:p>
            <a:pPr marL="508004" marR="0" lvl="0" indent="0" algn="ctr" rtl="0">
              <a:spcBef>
                <a:spcPts val="0"/>
              </a:spcBef>
              <a:spcAft>
                <a:spcPts val="0"/>
              </a:spcAft>
              <a:buClr>
                <a:srgbClr val="000000"/>
              </a:buClr>
              <a:buSzPts val="800"/>
              <a:buFont typeface="Calibri"/>
              <a:buNone/>
            </a:pPr>
            <a:r>
              <a:rPr lang="en-US" sz="2200" i="1" dirty="0">
                <a:solidFill>
                  <a:schemeClr val="dk1"/>
                </a:solidFill>
                <a:latin typeface="Times New Roman" panose="02020603050405020304" pitchFamily="18" charset="0"/>
                <a:ea typeface="Calibri"/>
                <a:cs typeface="Times New Roman" panose="02020603050405020304" pitchFamily="18" charset="0"/>
                <a:sym typeface="Calibri"/>
              </a:rPr>
              <a:t>Event Director/Producer</a:t>
            </a:r>
          </a:p>
          <a:p>
            <a:pPr marL="508004" marR="0" lvl="0" indent="0" algn="ctr" rtl="0">
              <a:spcBef>
                <a:spcPts val="0"/>
              </a:spcBef>
              <a:spcAft>
                <a:spcPts val="0"/>
              </a:spcAft>
              <a:buClr>
                <a:srgbClr val="000000"/>
              </a:buClr>
              <a:buSzPts val="1300"/>
              <a:buFont typeface="Calibri"/>
              <a:buNone/>
            </a:pPr>
            <a:r>
              <a:rPr lang="en-US" sz="2200" b="1" dirty="0">
                <a:solidFill>
                  <a:schemeClr val="dk1"/>
                </a:solidFill>
                <a:latin typeface="Times New Roman" panose="02020603050405020304" pitchFamily="18" charset="0"/>
                <a:ea typeface="Calibri"/>
                <a:cs typeface="Times New Roman" panose="02020603050405020304" pitchFamily="18" charset="0"/>
                <a:sym typeface="Calibri"/>
              </a:rPr>
              <a:t>Maya Cohen-Shields</a:t>
            </a:r>
            <a:r>
              <a:rPr lang="en-US" sz="2200" dirty="0">
                <a:solidFill>
                  <a:schemeClr val="dk1"/>
                </a:solidFill>
                <a:latin typeface="Times New Roman" panose="02020603050405020304" pitchFamily="18" charset="0"/>
                <a:ea typeface="Calibri"/>
                <a:cs typeface="Times New Roman" panose="02020603050405020304" pitchFamily="18" charset="0"/>
                <a:sym typeface="Calibri"/>
              </a:rPr>
              <a:t>, </a:t>
            </a:r>
            <a:r>
              <a:rPr lang="en-US" sz="2200" i="1" dirty="0">
                <a:solidFill>
                  <a:schemeClr val="dk1"/>
                </a:solidFill>
                <a:latin typeface="Times New Roman" panose="02020603050405020304" pitchFamily="18" charset="0"/>
                <a:ea typeface="Calibri"/>
                <a:cs typeface="Times New Roman" panose="02020603050405020304" pitchFamily="18" charset="0"/>
                <a:sym typeface="Calibri"/>
              </a:rPr>
              <a:t>Intern/Event Manager </a:t>
            </a:r>
          </a:p>
          <a:p>
            <a:pPr marL="508004" marR="0" lvl="0" indent="0" algn="ctr" rtl="0">
              <a:spcBef>
                <a:spcPts val="0"/>
              </a:spcBef>
              <a:spcAft>
                <a:spcPts val="0"/>
              </a:spcAft>
              <a:buClr>
                <a:srgbClr val="000000"/>
              </a:buClr>
              <a:buSzPts val="800"/>
              <a:buFont typeface="Calibri"/>
              <a:buNone/>
            </a:pPr>
            <a:r>
              <a:rPr lang="en-US" sz="2200" dirty="0">
                <a:solidFill>
                  <a:schemeClr val="dk1"/>
                </a:solidFill>
                <a:latin typeface="Times New Roman" panose="02020603050405020304" pitchFamily="18" charset="0"/>
                <a:ea typeface="Calibri"/>
                <a:cs typeface="Times New Roman" panose="02020603050405020304" pitchFamily="18" charset="0"/>
                <a:sym typeface="Calibri"/>
              </a:rPr>
              <a:t>Community Outreach and Impact</a:t>
            </a:r>
          </a:p>
          <a:p>
            <a:pPr marL="508004" marR="0" lvl="0" indent="0" algn="ctr" rtl="0">
              <a:spcBef>
                <a:spcPts val="0"/>
              </a:spcBef>
              <a:spcAft>
                <a:spcPts val="0"/>
              </a:spcAft>
              <a:buClr>
                <a:srgbClr val="000000"/>
              </a:buClr>
              <a:buSzPts val="800"/>
              <a:buFont typeface="Calibri"/>
              <a:buNone/>
            </a:pPr>
            <a:r>
              <a:rPr lang="en-US" sz="2400" b="1" dirty="0">
                <a:solidFill>
                  <a:schemeClr val="dk1"/>
                </a:solidFill>
                <a:latin typeface="Times New Roman" panose="02020603050405020304" pitchFamily="18" charset="0"/>
                <a:ea typeface="Calibri"/>
                <a:cs typeface="Times New Roman" panose="02020603050405020304" pitchFamily="18" charset="0"/>
                <a:sym typeface="Calibri"/>
              </a:rPr>
              <a:t>Jake Stimell</a:t>
            </a:r>
            <a:r>
              <a:rPr lang="en-US" sz="2400" dirty="0">
                <a:solidFill>
                  <a:schemeClr val="dk1"/>
                </a:solidFill>
                <a:latin typeface="Times New Roman" panose="02020603050405020304" pitchFamily="18" charset="0"/>
                <a:ea typeface="Calibri"/>
                <a:cs typeface="Times New Roman" panose="02020603050405020304" pitchFamily="18" charset="0"/>
                <a:sym typeface="Calibri"/>
              </a:rPr>
              <a:t>, </a:t>
            </a:r>
            <a:r>
              <a:rPr lang="en-US" sz="2400" i="1" dirty="0">
                <a:solidFill>
                  <a:schemeClr val="dk1"/>
                </a:solidFill>
                <a:latin typeface="Times New Roman" panose="02020603050405020304" pitchFamily="18" charset="0"/>
                <a:ea typeface="Calibri"/>
                <a:cs typeface="Times New Roman" panose="02020603050405020304" pitchFamily="18" charset="0"/>
                <a:sym typeface="Calibri"/>
              </a:rPr>
              <a:t>Fellow, </a:t>
            </a:r>
          </a:p>
          <a:p>
            <a:pPr marL="508004" marR="0" lvl="0" indent="0" algn="ctr" rtl="0">
              <a:spcBef>
                <a:spcPts val="0"/>
              </a:spcBef>
              <a:spcAft>
                <a:spcPts val="0"/>
              </a:spcAft>
              <a:buClr>
                <a:srgbClr val="000000"/>
              </a:buClr>
              <a:buSzPts val="800"/>
              <a:buFont typeface="Calibri"/>
              <a:buNone/>
            </a:pPr>
            <a:r>
              <a:rPr lang="en-US" sz="2400" dirty="0">
                <a:solidFill>
                  <a:schemeClr val="dk1"/>
                </a:solidFill>
                <a:latin typeface="Times New Roman" panose="02020603050405020304" pitchFamily="18" charset="0"/>
                <a:ea typeface="Calibri"/>
                <a:cs typeface="Times New Roman" panose="02020603050405020304" pitchFamily="18" charset="0"/>
                <a:sym typeface="Calibri"/>
              </a:rPr>
              <a:t>Community Outreach and Impact</a:t>
            </a:r>
            <a:endParaRPr lang="en-US" sz="2400" i="1" dirty="0">
              <a:solidFill>
                <a:schemeClr val="dk1"/>
              </a:solidFill>
              <a:latin typeface="Times New Roman" panose="02020603050405020304" pitchFamily="18" charset="0"/>
              <a:ea typeface="Calibri"/>
              <a:cs typeface="Times New Roman" panose="02020603050405020304" pitchFamily="18" charset="0"/>
              <a:sym typeface="Calibri"/>
            </a:endParaRPr>
          </a:p>
          <a:p>
            <a:pPr marL="508004" marR="0" lvl="0" indent="0" algn="ctr" rtl="0">
              <a:spcBef>
                <a:spcPts val="0"/>
              </a:spcBef>
              <a:spcAft>
                <a:spcPts val="0"/>
              </a:spcAft>
              <a:buClr>
                <a:srgbClr val="000000"/>
              </a:buClr>
              <a:buSzPts val="800"/>
              <a:buFont typeface="Calibri"/>
              <a:buNone/>
            </a:pPr>
            <a:endParaRPr lang="en-US" sz="2400" dirty="0">
              <a:solidFill>
                <a:schemeClr val="dk1"/>
              </a:solidFill>
              <a:latin typeface="Times New Roman" panose="02020603050405020304" pitchFamily="18" charset="0"/>
              <a:ea typeface="Calibri"/>
              <a:cs typeface="Times New Roman" panose="02020603050405020304" pitchFamily="18" charset="0"/>
              <a:sym typeface="Calibri"/>
            </a:endParaRPr>
          </a:p>
        </p:txBody>
      </p:sp>
      <p:cxnSp>
        <p:nvCxnSpPr>
          <p:cNvPr id="10" name="Google Shape;477;p42">
            <a:extLst>
              <a:ext uri="{FF2B5EF4-FFF2-40B4-BE49-F238E27FC236}">
                <a16:creationId xmlns:a16="http://schemas.microsoft.com/office/drawing/2014/main" id="{DEEB0FAE-05AE-6E44-9ED3-5ACA0AA2EB13}"/>
              </a:ext>
              <a:ext uri="{C183D7F6-B498-43B3-948B-1728B52AA6E4}">
                <adec:decorative xmlns:adec="http://schemas.microsoft.com/office/drawing/2017/decorative" val="1"/>
              </a:ext>
            </a:extLst>
          </p:cNvPr>
          <p:cNvCxnSpPr>
            <a:cxnSpLocks/>
          </p:cNvCxnSpPr>
          <p:nvPr/>
        </p:nvCxnSpPr>
        <p:spPr>
          <a:xfrm>
            <a:off x="6783067" y="1833766"/>
            <a:ext cx="4468118" cy="0"/>
          </a:xfrm>
          <a:prstGeom prst="straightConnector1">
            <a:avLst/>
          </a:prstGeom>
          <a:noFill/>
          <a:ln w="9525" cap="flat" cmpd="sng">
            <a:solidFill>
              <a:srgbClr val="EFAF30"/>
            </a:solidFill>
            <a:prstDash val="solid"/>
            <a:miter lim="800000"/>
            <a:headEnd type="none" w="sm" len="sm"/>
            <a:tailEnd type="none" w="sm" len="sm"/>
          </a:ln>
        </p:spPr>
      </p:cxnSp>
      <p:cxnSp>
        <p:nvCxnSpPr>
          <p:cNvPr id="6" name="Google Shape;477;p42">
            <a:extLst>
              <a:ext uri="{FF2B5EF4-FFF2-40B4-BE49-F238E27FC236}">
                <a16:creationId xmlns:a16="http://schemas.microsoft.com/office/drawing/2014/main" id="{EEBF261C-7FF0-426E-BC2E-D15FE56DE2B8}"/>
              </a:ext>
              <a:ext uri="{C183D7F6-B498-43B3-948B-1728B52AA6E4}">
                <adec:decorative xmlns:adec="http://schemas.microsoft.com/office/drawing/2017/decorative" val="1"/>
              </a:ext>
            </a:extLst>
          </p:cNvPr>
          <p:cNvCxnSpPr>
            <a:cxnSpLocks/>
          </p:cNvCxnSpPr>
          <p:nvPr/>
        </p:nvCxnSpPr>
        <p:spPr>
          <a:xfrm>
            <a:off x="6951903" y="4101072"/>
            <a:ext cx="4468118" cy="0"/>
          </a:xfrm>
          <a:prstGeom prst="straightConnector1">
            <a:avLst/>
          </a:prstGeom>
          <a:noFill/>
          <a:ln w="12700" cap="flat" cmpd="sng">
            <a:solidFill>
              <a:srgbClr val="EFAF30"/>
            </a:solidFill>
            <a:prstDash val="solid"/>
            <a:miter lim="800000"/>
            <a:headEnd type="none" w="sm" len="sm"/>
            <a:tailEnd type="none" w="sm" len="sm"/>
          </a:ln>
        </p:spPr>
      </p:cxnSp>
    </p:spTree>
    <p:extLst>
      <p:ext uri="{BB962C8B-B14F-4D97-AF65-F5344CB8AC3E}">
        <p14:creationId xmlns:p14="http://schemas.microsoft.com/office/powerpoint/2010/main" val="158382698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58B33F36-DC70-4144-B64A-52EA12A1A5FD}"/>
              </a:ext>
            </a:extLst>
          </p:cNvPr>
          <p:cNvSpPr>
            <a:spLocks noGrp="1"/>
          </p:cNvSpPr>
          <p:nvPr>
            <p:ph type="title"/>
          </p:nvPr>
        </p:nvSpPr>
        <p:spPr>
          <a:xfrm>
            <a:off x="605127" y="365126"/>
            <a:ext cx="10515600" cy="1139824"/>
          </a:xfrm>
        </p:spPr>
        <p:txBody>
          <a:bodyPr/>
          <a:lstStyle/>
          <a:p>
            <a:r>
              <a:rPr lang="en-US" b="1" dirty="0"/>
              <a:t>References</a:t>
            </a:r>
            <a:endParaRPr lang="en-US" dirty="0"/>
          </a:p>
        </p:txBody>
      </p:sp>
      <p:sp>
        <p:nvSpPr>
          <p:cNvPr id="5" name="TextBox 4">
            <a:extLst>
              <a:ext uri="{FF2B5EF4-FFF2-40B4-BE49-F238E27FC236}">
                <a16:creationId xmlns:a16="http://schemas.microsoft.com/office/drawing/2014/main" id="{B082F90E-9A9A-8442-8DCD-66533ED0D4C4}"/>
              </a:ext>
            </a:extLst>
          </p:cNvPr>
          <p:cNvSpPr txBox="1"/>
          <p:nvPr/>
        </p:nvSpPr>
        <p:spPr>
          <a:xfrm>
            <a:off x="354842" y="1504950"/>
            <a:ext cx="11546006" cy="4480073"/>
          </a:xfrm>
          <a:prstGeom prst="rect">
            <a:avLst/>
          </a:prstGeom>
          <a:noFill/>
        </p:spPr>
        <p:txBody>
          <a:bodyPr wrap="square" rtlCol="0">
            <a:spAutoFit/>
          </a:bodyPr>
          <a:lstStyle/>
          <a:p>
            <a:pPr marL="285750" indent="-285750" fontAlgn="base">
              <a:lnSpc>
                <a:spcPct val="150000"/>
              </a:lnSpc>
              <a:buFont typeface="Arial" panose="020B0604020202020204" pitchFamily="34" charset="0"/>
              <a:buChar char="•"/>
            </a:pPr>
            <a:r>
              <a:rPr lang="en-US" sz="1600" u="sng" dirty="0">
                <a:latin typeface="Times New Roman" panose="02020603050405020304" pitchFamily="18" charset="0"/>
                <a:cs typeface="Times New Roman" panose="02020603050405020304" pitchFamily="18" charset="0"/>
                <a:hlinkClick r:id="rId2"/>
              </a:rPr>
              <a:t>https://www.who.int/health-topics/disability#tab=tab_1</a:t>
            </a:r>
            <a:endParaRPr lang="en-US" sz="1600" u="sng" dirty="0">
              <a:latin typeface="Times New Roman" panose="02020603050405020304" pitchFamily="18" charset="0"/>
              <a:cs typeface="Times New Roman" panose="02020603050405020304" pitchFamily="18" charset="0"/>
            </a:endParaRPr>
          </a:p>
          <a:p>
            <a:pPr marL="285750" indent="-285750" fontAlgn="base">
              <a:lnSpc>
                <a:spcPct val="150000"/>
              </a:lnSpc>
              <a:buFont typeface="Arial" panose="020B0604020202020204" pitchFamily="34" charset="0"/>
              <a:buChar char="•"/>
            </a:pPr>
            <a:r>
              <a:rPr lang="en-US" sz="1600" u="sng" dirty="0">
                <a:latin typeface="Times New Roman" panose="02020603050405020304" pitchFamily="18" charset="0"/>
                <a:cs typeface="Times New Roman" panose="02020603050405020304" pitchFamily="18" charset="0"/>
                <a:hlinkClick r:id="rId3"/>
              </a:rPr>
              <a:t>https://www.worldbank.org/en/topic/disability</a:t>
            </a:r>
            <a:endParaRPr lang="en-US" sz="1600" u="sng" dirty="0">
              <a:latin typeface="Times New Roman" panose="02020603050405020304" pitchFamily="18" charset="0"/>
              <a:cs typeface="Times New Roman" panose="02020603050405020304" pitchFamily="18" charset="0"/>
            </a:endParaRPr>
          </a:p>
          <a:p>
            <a:pPr marL="285750" indent="-285750" fontAlgn="base">
              <a:lnSpc>
                <a:spcPct val="150000"/>
              </a:lnSpc>
              <a:buFont typeface="Arial" panose="020B0604020202020204" pitchFamily="34" charset="0"/>
              <a:buChar char="•"/>
            </a:pPr>
            <a:r>
              <a:rPr lang="en-US" sz="1600" u="sng" dirty="0">
                <a:latin typeface="Times New Roman" panose="02020603050405020304" pitchFamily="18" charset="0"/>
                <a:cs typeface="Times New Roman" panose="02020603050405020304" pitchFamily="18" charset="0"/>
                <a:hlinkClick r:id="rId4"/>
              </a:rPr>
              <a:t>https://www.who.int/en/news-room/fact-sheets/detail/disability-and-health</a:t>
            </a:r>
            <a:endParaRPr lang="en-US" sz="1600" u="sng" dirty="0">
              <a:latin typeface="Times New Roman" panose="02020603050405020304" pitchFamily="18" charset="0"/>
              <a:cs typeface="Times New Roman" panose="02020603050405020304" pitchFamily="18" charset="0"/>
            </a:endParaRPr>
          </a:p>
          <a:p>
            <a:pPr marL="285750" indent="-285750" fontAlgn="base">
              <a:lnSpc>
                <a:spcPct val="150000"/>
              </a:lnSpc>
              <a:buFont typeface="Arial" panose="020B0604020202020204" pitchFamily="34" charset="0"/>
              <a:buChar char="•"/>
            </a:pPr>
            <a:r>
              <a:rPr lang="en-US" sz="1600" dirty="0">
                <a:latin typeface="Times New Roman" panose="02020603050405020304" pitchFamily="18" charset="0"/>
                <a:cs typeface="Times New Roman" panose="02020603050405020304" pitchFamily="18" charset="0"/>
                <a:hlinkClick r:id="rId5"/>
              </a:rPr>
              <a:t>https://askjan.org/articles/The-Americans-with-Disabilities-Act-A-Brief-Overview.cfm</a:t>
            </a:r>
            <a:r>
              <a:rPr lang="en-US" sz="1600" dirty="0">
                <a:latin typeface="Times New Roman" panose="02020603050405020304" pitchFamily="18" charset="0"/>
                <a:cs typeface="Times New Roman" panose="02020603050405020304" pitchFamily="18" charset="0"/>
              </a:rPr>
              <a:t> </a:t>
            </a:r>
          </a:p>
          <a:p>
            <a:pPr marL="285750" indent="-285750" fontAlgn="base">
              <a:lnSpc>
                <a:spcPct val="150000"/>
              </a:lnSpc>
              <a:buFont typeface="Arial" panose="020B0604020202020204" pitchFamily="34" charset="0"/>
              <a:buChar char="•"/>
            </a:pPr>
            <a:r>
              <a:rPr lang="en-US" sz="1600" u="sng" dirty="0">
                <a:latin typeface="Times New Roman" panose="02020603050405020304" pitchFamily="18" charset="0"/>
                <a:cs typeface="Times New Roman" panose="02020603050405020304" pitchFamily="18" charset="0"/>
                <a:hlinkClick r:id="rId6"/>
              </a:rPr>
              <a:t>https://adata.org/learn-about-ada</a:t>
            </a:r>
            <a:endParaRPr lang="en-US" sz="1600" u="sng" dirty="0">
              <a:latin typeface="Times New Roman" panose="02020603050405020304" pitchFamily="18" charset="0"/>
              <a:cs typeface="Times New Roman" panose="02020603050405020304" pitchFamily="18" charset="0"/>
            </a:endParaRPr>
          </a:p>
          <a:p>
            <a:pPr marL="285750" indent="-285750" fontAlgn="base">
              <a:lnSpc>
                <a:spcPct val="150000"/>
              </a:lnSpc>
              <a:buFont typeface="Arial" panose="020B0604020202020204" pitchFamily="34" charset="0"/>
              <a:buChar char="•"/>
            </a:pPr>
            <a:r>
              <a:rPr lang="en-US" sz="1600" u="sng" dirty="0">
                <a:latin typeface="Times New Roman" panose="02020603050405020304" pitchFamily="18" charset="0"/>
                <a:cs typeface="Times New Roman" panose="02020603050405020304" pitchFamily="18" charset="0"/>
                <a:hlinkClick r:id="rId7"/>
              </a:rPr>
              <a:t>https://dredf.org/news/publications/disability-rights-law-and-policy/the-ada-and-models-of-equality/</a:t>
            </a:r>
            <a:endParaRPr lang="en-US" sz="1600" u="sng" dirty="0">
              <a:latin typeface="Times New Roman" panose="02020603050405020304" pitchFamily="18" charset="0"/>
              <a:cs typeface="Times New Roman" panose="02020603050405020304" pitchFamily="18" charset="0"/>
            </a:endParaRPr>
          </a:p>
          <a:p>
            <a:pPr marL="285750" indent="-285750" fontAlgn="base">
              <a:lnSpc>
                <a:spcPct val="150000"/>
              </a:lnSpc>
              <a:buFont typeface="Arial" panose="020B0604020202020204" pitchFamily="34" charset="0"/>
              <a:buChar char="•"/>
            </a:pPr>
            <a:r>
              <a:rPr lang="en-US" sz="1600" u="sng" dirty="0">
                <a:latin typeface="Times New Roman" panose="02020603050405020304" pitchFamily="18" charset="0"/>
                <a:cs typeface="Times New Roman" panose="02020603050405020304" pitchFamily="18" charset="0"/>
                <a:hlinkClick r:id="rId8"/>
              </a:rPr>
              <a:t>https://www.forbes.com/sites/andrewpulrang/2020/07/27/its-time-to-revisit-our-ada-to-do-lists/?sh=77bd88903f87</a:t>
            </a:r>
            <a:endParaRPr lang="en-US" sz="1600" u="sng" dirty="0">
              <a:latin typeface="Times New Roman" panose="02020603050405020304" pitchFamily="18" charset="0"/>
              <a:cs typeface="Times New Roman" panose="02020603050405020304" pitchFamily="18" charset="0"/>
            </a:endParaRPr>
          </a:p>
          <a:p>
            <a:pPr marL="285750" indent="-285750" fontAlgn="base">
              <a:lnSpc>
                <a:spcPct val="150000"/>
              </a:lnSpc>
              <a:buFont typeface="Arial" panose="020B0604020202020204" pitchFamily="34" charset="0"/>
              <a:buChar char="•"/>
            </a:pPr>
            <a:r>
              <a:rPr lang="en-US" sz="1600" u="sng" dirty="0">
                <a:latin typeface="Times New Roman" panose="02020603050405020304" pitchFamily="18" charset="0"/>
                <a:cs typeface="Times New Roman" panose="02020603050405020304" pitchFamily="18" charset="0"/>
                <a:hlinkClick r:id="rId9"/>
              </a:rPr>
              <a:t>https://www.un.org/development/desa/disabilities/disability-laws-and-acts-by-country-area.html</a:t>
            </a:r>
            <a:endParaRPr lang="en-US" sz="1600" u="sng" dirty="0">
              <a:latin typeface="Times New Roman" panose="02020603050405020304" pitchFamily="18" charset="0"/>
              <a:cs typeface="Times New Roman" panose="02020603050405020304" pitchFamily="18" charset="0"/>
            </a:endParaRPr>
          </a:p>
          <a:p>
            <a:pPr marL="285750" indent="-285750" fontAlgn="base">
              <a:lnSpc>
                <a:spcPct val="150000"/>
              </a:lnSpc>
              <a:buFont typeface="Arial" panose="020B0604020202020204" pitchFamily="34" charset="0"/>
              <a:buChar char="•"/>
            </a:pPr>
            <a:r>
              <a:rPr lang="en-US" sz="1600" u="sng" dirty="0">
                <a:latin typeface="Times New Roman" panose="02020603050405020304" pitchFamily="18" charset="0"/>
                <a:cs typeface="Times New Roman" panose="02020603050405020304" pitchFamily="18" charset="0"/>
                <a:hlinkClick r:id="rId10"/>
              </a:rPr>
              <a:t>https://www.un.org/development/desa/disabilities/resources/factsheet-on-persons-with-disabilities.html</a:t>
            </a:r>
          </a:p>
          <a:p>
            <a:pPr marL="285750" indent="-285750" fontAlgn="base">
              <a:lnSpc>
                <a:spcPct val="150000"/>
              </a:lnSpc>
              <a:buFont typeface="Arial" panose="020B0604020202020204" pitchFamily="34" charset="0"/>
              <a:buChar char="•"/>
            </a:pPr>
            <a:r>
              <a:rPr lang="en-US" sz="1600" u="sng" dirty="0">
                <a:latin typeface="Times New Roman" panose="02020603050405020304" pitchFamily="18" charset="0"/>
                <a:cs typeface="Times New Roman" panose="02020603050405020304" pitchFamily="18" charset="0"/>
                <a:hlinkClick r:id="rId10"/>
              </a:rPr>
              <a:t>https://www.un.org/development/desa/disabilities/resources/factsheet-on-persons-with-disabilities.html</a:t>
            </a:r>
            <a:endParaRPr lang="en-US" sz="1600" u="sng" dirty="0">
              <a:latin typeface="Times New Roman" panose="02020603050405020304" pitchFamily="18" charset="0"/>
              <a:cs typeface="Times New Roman" panose="02020603050405020304" pitchFamily="18" charset="0"/>
            </a:endParaRPr>
          </a:p>
          <a:p>
            <a:pPr marL="285750" indent="-285750" fontAlgn="base">
              <a:lnSpc>
                <a:spcPct val="150000"/>
              </a:lnSpc>
              <a:buFont typeface="Arial" panose="020B0604020202020204" pitchFamily="34" charset="0"/>
              <a:buChar char="•"/>
            </a:pPr>
            <a:r>
              <a:rPr lang="en-US" sz="1600" u="sng" dirty="0">
                <a:latin typeface="Times New Roman" panose="02020603050405020304" pitchFamily="18" charset="0"/>
                <a:cs typeface="Times New Roman" panose="02020603050405020304" pitchFamily="18" charset="0"/>
                <a:hlinkClick r:id="rId11"/>
              </a:rPr>
              <a:t>https://www.jhsph.edu/covid-19/articles/an-unequal-response-covid-19-and-disability.html</a:t>
            </a:r>
            <a:endParaRPr lang="en-US" sz="1600" u="sng" dirty="0">
              <a:latin typeface="Times New Roman" panose="02020603050405020304" pitchFamily="18" charset="0"/>
              <a:cs typeface="Times New Roman" panose="02020603050405020304" pitchFamily="18" charset="0"/>
            </a:endParaRPr>
          </a:p>
          <a:p>
            <a:pPr marL="285750" indent="-285750" fontAlgn="base">
              <a:lnSpc>
                <a:spcPct val="150000"/>
              </a:lnSpc>
              <a:buFont typeface="Arial" panose="020B0604020202020204" pitchFamily="34" charset="0"/>
              <a:buChar char="•"/>
            </a:pPr>
            <a:r>
              <a:rPr lang="en-US" sz="1600" dirty="0">
                <a:latin typeface="Times New Roman" panose="02020603050405020304" pitchFamily="18" charset="0"/>
                <a:cs typeface="Times New Roman" panose="02020603050405020304" pitchFamily="18" charset="0"/>
                <a:hlinkClick r:id="rId12"/>
              </a:rPr>
              <a:t>https://www.un.org/development/desa/disabilities/issues/women-and-girls-with-disabilities.html</a:t>
            </a:r>
            <a:r>
              <a:rPr lang="en-US" sz="1600" dirty="0">
                <a:latin typeface="Times New Roman" panose="02020603050405020304" pitchFamily="18" charset="0"/>
                <a:cs typeface="Times New Roman" panose="02020603050405020304" pitchFamily="18" charset="0"/>
              </a:rPr>
              <a:t> </a:t>
            </a:r>
          </a:p>
        </p:txBody>
      </p:sp>
    </p:spTree>
    <p:extLst>
      <p:ext uri="{BB962C8B-B14F-4D97-AF65-F5344CB8AC3E}">
        <p14:creationId xmlns:p14="http://schemas.microsoft.com/office/powerpoint/2010/main" val="108689360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hidden="1">
            <a:extLst>
              <a:ext uri="{FF2B5EF4-FFF2-40B4-BE49-F238E27FC236}">
                <a16:creationId xmlns:a16="http://schemas.microsoft.com/office/drawing/2014/main" id="{3AE2D4BE-EAD1-FD47-B661-5F3BFA7037FF}"/>
              </a:ext>
            </a:extLst>
          </p:cNvPr>
          <p:cNvSpPr>
            <a:spLocks noGrp="1"/>
          </p:cNvSpPr>
          <p:nvPr>
            <p:ph type="title" idx="4294967295"/>
          </p:nvPr>
        </p:nvSpPr>
        <p:spPr/>
        <p:txBody>
          <a:bodyPr/>
          <a:lstStyle/>
          <a:p>
            <a:r>
              <a:rPr lang="en-US" dirty="0"/>
              <a:t>Three Facts</a:t>
            </a:r>
          </a:p>
        </p:txBody>
      </p:sp>
      <p:sp>
        <p:nvSpPr>
          <p:cNvPr id="4" name="Rectangle 3">
            <a:extLst>
              <a:ext uri="{FF2B5EF4-FFF2-40B4-BE49-F238E27FC236}">
                <a16:creationId xmlns:a16="http://schemas.microsoft.com/office/drawing/2014/main" id="{9D1F3597-60D6-47E0-B868-48BE39AEF272}"/>
              </a:ext>
            </a:extLst>
          </p:cNvPr>
          <p:cNvSpPr/>
          <p:nvPr/>
        </p:nvSpPr>
        <p:spPr>
          <a:xfrm>
            <a:off x="843415" y="501379"/>
            <a:ext cx="6355492" cy="2308324"/>
          </a:xfrm>
          <a:prstGeom prst="rect">
            <a:avLst/>
          </a:prstGeom>
          <a:noFill/>
          <a:ln w="57150">
            <a:noFill/>
          </a:ln>
        </p:spPr>
        <p:txBody>
          <a:bodyPr wrap="square">
            <a:spAutoFit/>
          </a:bodyPr>
          <a:lstStyle/>
          <a:p>
            <a:pPr algn="ctr"/>
            <a:r>
              <a:rPr lang="en-US" sz="3600" dirty="0">
                <a:solidFill>
                  <a:schemeClr val="tx1">
                    <a:lumMod val="85000"/>
                    <a:lumOff val="15000"/>
                  </a:schemeClr>
                </a:solidFill>
                <a:latin typeface="Times New Roman" panose="02020603050405020304" pitchFamily="18" charset="0"/>
                <a:cs typeface="Times New Roman" panose="02020603050405020304" pitchFamily="18" charset="0"/>
              </a:rPr>
              <a:t>Anyone can join the disability community at any point due to aging, illness, accidents,  </a:t>
            </a:r>
          </a:p>
          <a:p>
            <a:pPr algn="ctr"/>
            <a:r>
              <a:rPr lang="en-US" sz="3600" dirty="0">
                <a:solidFill>
                  <a:schemeClr val="tx1">
                    <a:lumMod val="85000"/>
                    <a:lumOff val="15000"/>
                  </a:schemeClr>
                </a:solidFill>
                <a:latin typeface="Times New Roman" panose="02020603050405020304" pitchFamily="18" charset="0"/>
                <a:cs typeface="Times New Roman" panose="02020603050405020304" pitchFamily="18" charset="0"/>
              </a:rPr>
              <a:t>and trauma. </a:t>
            </a:r>
          </a:p>
        </p:txBody>
      </p:sp>
      <p:sp>
        <p:nvSpPr>
          <p:cNvPr id="7" name="Rectangle 6">
            <a:extLst>
              <a:ext uri="{FF2B5EF4-FFF2-40B4-BE49-F238E27FC236}">
                <a16:creationId xmlns:a16="http://schemas.microsoft.com/office/drawing/2014/main" id="{85470EED-1C38-714E-B3F3-0F0CDCCB0C32}"/>
              </a:ext>
            </a:extLst>
          </p:cNvPr>
          <p:cNvSpPr/>
          <p:nvPr/>
        </p:nvSpPr>
        <p:spPr>
          <a:xfrm>
            <a:off x="829962" y="2976906"/>
            <a:ext cx="6096000" cy="1200329"/>
          </a:xfrm>
          <a:prstGeom prst="rect">
            <a:avLst/>
          </a:prstGeom>
        </p:spPr>
        <p:txBody>
          <a:bodyPr>
            <a:spAutoFit/>
          </a:bodyPr>
          <a:lstStyle/>
          <a:p>
            <a:pPr algn="ctr"/>
            <a:r>
              <a:rPr lang="en-US" sz="3600" dirty="0">
                <a:latin typeface="Times New Roman" panose="02020603050405020304" pitchFamily="18" charset="0"/>
                <a:cs typeface="Times New Roman" panose="02020603050405020304" pitchFamily="18" charset="0"/>
              </a:rPr>
              <a:t>The disability community </a:t>
            </a:r>
            <a:br>
              <a:rPr lang="en-US" sz="3600" dirty="0">
                <a:latin typeface="Times New Roman" panose="02020603050405020304" pitchFamily="18" charset="0"/>
                <a:cs typeface="Times New Roman" panose="02020603050405020304" pitchFamily="18" charset="0"/>
              </a:rPr>
            </a:br>
            <a:r>
              <a:rPr lang="en-US" sz="3600" dirty="0">
                <a:latin typeface="Times New Roman" panose="02020603050405020304" pitchFamily="18" charset="0"/>
                <a:cs typeface="Times New Roman" panose="02020603050405020304" pitchFamily="18" charset="0"/>
              </a:rPr>
              <a:t>is diverse.</a:t>
            </a:r>
          </a:p>
        </p:txBody>
      </p:sp>
      <p:sp>
        <p:nvSpPr>
          <p:cNvPr id="2" name="Content Placeholder 1">
            <a:extLst>
              <a:ext uri="{FF2B5EF4-FFF2-40B4-BE49-F238E27FC236}">
                <a16:creationId xmlns:a16="http://schemas.microsoft.com/office/drawing/2014/main" id="{D40DAF7A-D903-408C-8C97-5228B5DBEA9D}"/>
              </a:ext>
            </a:extLst>
          </p:cNvPr>
          <p:cNvSpPr>
            <a:spLocks noGrp="1"/>
          </p:cNvSpPr>
          <p:nvPr>
            <p:ph idx="4294967295"/>
          </p:nvPr>
        </p:nvSpPr>
        <p:spPr>
          <a:xfrm>
            <a:off x="867032" y="4602746"/>
            <a:ext cx="6021860" cy="624016"/>
          </a:xfrm>
        </p:spPr>
        <p:txBody>
          <a:bodyPr>
            <a:noAutofit/>
          </a:bodyPr>
          <a:lstStyle/>
          <a:p>
            <a:pPr marL="0" indent="0" algn="ctr">
              <a:buNone/>
            </a:pPr>
            <a:r>
              <a:rPr lang="en-US" sz="3600" dirty="0">
                <a:solidFill>
                  <a:schemeClr val="tx1">
                    <a:lumMod val="85000"/>
                    <a:lumOff val="15000"/>
                  </a:schemeClr>
                </a:solidFill>
              </a:rPr>
              <a:t>People with disabilities from other underrepresented communities face double discrimination.</a:t>
            </a:r>
          </a:p>
        </p:txBody>
      </p:sp>
      <p:pic>
        <p:nvPicPr>
          <p:cNvPr id="14" name="Picture 13" descr="RespectAbility logo">
            <a:extLst>
              <a:ext uri="{FF2B5EF4-FFF2-40B4-BE49-F238E27FC236}">
                <a16:creationId xmlns:a16="http://schemas.microsoft.com/office/drawing/2014/main" id="{753077BB-2BF8-4071-AA3F-BF41D1E94BF2}"/>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04745" y="6454598"/>
            <a:ext cx="906449" cy="403402"/>
          </a:xfrm>
          <a:prstGeom prst="rect">
            <a:avLst/>
          </a:prstGeom>
        </p:spPr>
      </p:pic>
      <p:pic>
        <p:nvPicPr>
          <p:cNvPr id="6" name="Picture 5" descr="6 diverse people with and without disabilities smiling together">
            <a:extLst>
              <a:ext uri="{FF2B5EF4-FFF2-40B4-BE49-F238E27FC236}">
                <a16:creationId xmlns:a16="http://schemas.microsoft.com/office/drawing/2014/main" id="{D0450731-51F8-4D53-B495-F673942D2042}"/>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7617041" y="-4449"/>
            <a:ext cx="4574958" cy="6862437"/>
          </a:xfrm>
          <a:prstGeom prst="rect">
            <a:avLst/>
          </a:prstGeom>
          <a:ln w="19050">
            <a:solidFill>
              <a:srgbClr val="EFAF30"/>
            </a:solidFill>
          </a:ln>
        </p:spPr>
      </p:pic>
      <p:cxnSp>
        <p:nvCxnSpPr>
          <p:cNvPr id="8" name="Straight Connector 7">
            <a:extLst>
              <a:ext uri="{FF2B5EF4-FFF2-40B4-BE49-F238E27FC236}">
                <a16:creationId xmlns:a16="http://schemas.microsoft.com/office/drawing/2014/main" id="{63C60552-9297-48B5-AFFF-CF22D7D4F9C9}"/>
              </a:ext>
              <a:ext uri="{C183D7F6-B498-43B3-948B-1728B52AA6E4}">
                <adec:decorative xmlns:adec="http://schemas.microsoft.com/office/drawing/2017/decorative" val="1"/>
              </a:ext>
            </a:extLst>
          </p:cNvPr>
          <p:cNvCxnSpPr>
            <a:cxnSpLocks/>
          </p:cNvCxnSpPr>
          <p:nvPr/>
        </p:nvCxnSpPr>
        <p:spPr>
          <a:xfrm>
            <a:off x="3161487" y="2865437"/>
            <a:ext cx="1532237" cy="0"/>
          </a:xfrm>
          <a:prstGeom prst="line">
            <a:avLst/>
          </a:prstGeom>
          <a:ln w="28575">
            <a:solidFill>
              <a:srgbClr val="F5BA2B"/>
            </a:solidFill>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3C13C223-1512-4211-BD55-57733730DC86}"/>
              </a:ext>
              <a:ext uri="{C183D7F6-B498-43B3-948B-1728B52AA6E4}">
                <adec:decorative xmlns:adec="http://schemas.microsoft.com/office/drawing/2017/decorative" val="1"/>
              </a:ext>
            </a:extLst>
          </p:cNvPr>
          <p:cNvCxnSpPr>
            <a:cxnSpLocks/>
          </p:cNvCxnSpPr>
          <p:nvPr/>
        </p:nvCxnSpPr>
        <p:spPr>
          <a:xfrm>
            <a:off x="2877281" y="4411147"/>
            <a:ext cx="1816443" cy="0"/>
          </a:xfrm>
          <a:prstGeom prst="line">
            <a:avLst/>
          </a:prstGeom>
          <a:ln w="28575">
            <a:solidFill>
              <a:srgbClr val="F5BA2B"/>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5273708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EAEDD28B-33E6-C74E-9E92-33187923BE83}"/>
              </a:ext>
            </a:extLst>
          </p:cNvPr>
          <p:cNvSpPr>
            <a:spLocks noGrp="1"/>
          </p:cNvSpPr>
          <p:nvPr>
            <p:ph type="title"/>
          </p:nvPr>
        </p:nvSpPr>
        <p:spPr/>
        <p:txBody>
          <a:bodyPr/>
          <a:lstStyle/>
          <a:p>
            <a:r>
              <a:rPr lang="en-US" b="1" dirty="0"/>
              <a:t>What is Disability?</a:t>
            </a:r>
          </a:p>
        </p:txBody>
      </p:sp>
      <p:sp>
        <p:nvSpPr>
          <p:cNvPr id="2" name="Content Placeholder 1">
            <a:extLst>
              <a:ext uri="{FF2B5EF4-FFF2-40B4-BE49-F238E27FC236}">
                <a16:creationId xmlns:a16="http://schemas.microsoft.com/office/drawing/2014/main" id="{F4F51FF6-3865-0948-9663-8EB35B7F0FE5}"/>
              </a:ext>
            </a:extLst>
          </p:cNvPr>
          <p:cNvSpPr>
            <a:spLocks noGrp="1"/>
          </p:cNvSpPr>
          <p:nvPr>
            <p:ph idx="1"/>
          </p:nvPr>
        </p:nvSpPr>
        <p:spPr>
          <a:xfrm>
            <a:off x="308919" y="1767015"/>
            <a:ext cx="5331250" cy="4880919"/>
          </a:xfrm>
        </p:spPr>
        <p:txBody>
          <a:bodyPr vert="horz" lIns="91440" tIns="45720" rIns="91440" bIns="45720" rtlCol="0" anchor="t">
            <a:normAutofit fontScale="32500" lnSpcReduction="20000"/>
          </a:bodyPr>
          <a:lstStyle/>
          <a:p>
            <a:pPr fontAlgn="base"/>
            <a:r>
              <a:rPr lang="en-US" sz="8600" dirty="0">
                <a:solidFill>
                  <a:schemeClr val="tx1"/>
                </a:solidFill>
              </a:rPr>
              <a:t>According to the United States Centers for Disease Control and Prevention (CDC), disability is any condition of the body or mind that makes it more difficult for the person with the condition to do certain activities and interact with the world around them.</a:t>
            </a:r>
          </a:p>
          <a:p>
            <a:pPr fontAlgn="base"/>
            <a:endParaRPr lang="en-US" sz="8600" dirty="0">
              <a:solidFill>
                <a:schemeClr val="tx1"/>
              </a:solidFill>
            </a:endParaRPr>
          </a:p>
          <a:p>
            <a:pPr marL="0" indent="0" fontAlgn="base">
              <a:buNone/>
            </a:pPr>
            <a:r>
              <a:rPr lang="en-US" sz="7400" dirty="0">
                <a:solidFill>
                  <a:schemeClr val="tx1"/>
                </a:solidFill>
              </a:rPr>
              <a:t>Photos of prominent American women with disabilities: Actor Whoopi Goldberg, Supreme Court Justice Ruth Bader Ginsburg; and Disability Activist,        Judy </a:t>
            </a:r>
            <a:r>
              <a:rPr lang="en-US" sz="7400" dirty="0" err="1">
                <a:solidFill>
                  <a:schemeClr val="tx1"/>
                </a:solidFill>
              </a:rPr>
              <a:t>Heumann</a:t>
            </a:r>
            <a:endParaRPr lang="en-US" sz="7400" dirty="0">
              <a:solidFill>
                <a:schemeClr val="tx1"/>
              </a:solidFill>
            </a:endParaRPr>
          </a:p>
          <a:p>
            <a:pPr marL="0"/>
            <a:endParaRPr lang="en-US" sz="1800" dirty="0">
              <a:solidFill>
                <a:schemeClr val="tx1"/>
              </a:solidFill>
              <a:latin typeface="+mn-lt"/>
              <a:cs typeface="+mn-cs"/>
            </a:endParaRPr>
          </a:p>
        </p:txBody>
      </p:sp>
      <p:sp>
        <p:nvSpPr>
          <p:cNvPr id="18" name="Freeform: Shape 17">
            <a:extLst>
              <a:ext uri="{FF2B5EF4-FFF2-40B4-BE49-F238E27FC236}">
                <a16:creationId xmlns:a16="http://schemas.microsoft.com/office/drawing/2014/main" id="{B23893E2-3349-46D7-A7AA-B9E447957FB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996859" y="0"/>
            <a:ext cx="4198060" cy="3650200"/>
          </a:xfrm>
          <a:custGeom>
            <a:avLst/>
            <a:gdLst>
              <a:gd name="connsiteX0" fmla="*/ 262846 w 4198060"/>
              <a:gd name="connsiteY0" fmla="*/ 0 h 3650200"/>
              <a:gd name="connsiteX1" fmla="*/ 4198060 w 4198060"/>
              <a:gd name="connsiteY1" fmla="*/ 0 h 3650200"/>
              <a:gd name="connsiteX2" fmla="*/ 4198060 w 4198060"/>
              <a:gd name="connsiteY2" fmla="*/ 3021648 h 3650200"/>
              <a:gd name="connsiteX3" fmla="*/ 4142653 w 4198060"/>
              <a:gd name="connsiteY3" fmla="*/ 3072005 h 3650200"/>
              <a:gd name="connsiteX4" fmla="*/ 2532040 w 4198060"/>
              <a:gd name="connsiteY4" fmla="*/ 3650200 h 3650200"/>
              <a:gd name="connsiteX5" fmla="*/ 0 w 4198060"/>
              <a:gd name="connsiteY5" fmla="*/ 1118160 h 3650200"/>
              <a:gd name="connsiteX6" fmla="*/ 198981 w 4198060"/>
              <a:gd name="connsiteY6" fmla="*/ 132576 h 3650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98060" h="3650200">
                <a:moveTo>
                  <a:pt x="262846" y="0"/>
                </a:moveTo>
                <a:lnTo>
                  <a:pt x="4198060" y="0"/>
                </a:lnTo>
                <a:lnTo>
                  <a:pt x="4198060" y="3021648"/>
                </a:lnTo>
                <a:lnTo>
                  <a:pt x="4142653" y="3072005"/>
                </a:lnTo>
                <a:cubicBezTo>
                  <a:pt x="3704967" y="3433216"/>
                  <a:pt x="3143843" y="3650200"/>
                  <a:pt x="2532040" y="3650200"/>
                </a:cubicBezTo>
                <a:cubicBezTo>
                  <a:pt x="1133633" y="3650200"/>
                  <a:pt x="0" y="2516567"/>
                  <a:pt x="0" y="1118160"/>
                </a:cubicBezTo>
                <a:cubicBezTo>
                  <a:pt x="0" y="768558"/>
                  <a:pt x="70852" y="435505"/>
                  <a:pt x="198981" y="132576"/>
                </a:cubicBezTo>
                <a:close/>
              </a:path>
            </a:pathLst>
          </a:cu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8" name="Google Shape;163;p7" descr="Whoopi Goldberg posing for a picture">
            <a:extLst>
              <a:ext uri="{FF2B5EF4-FFF2-40B4-BE49-F238E27FC236}">
                <a16:creationId xmlns:a16="http://schemas.microsoft.com/office/drawing/2014/main" id="{A7141AAA-3CBC-44D0-A31A-957F40AD9033}"/>
              </a:ext>
            </a:extLst>
          </p:cNvPr>
          <p:cNvPicPr preferRelativeResize="0">
            <a:picLocks noChangeAspect="1"/>
          </p:cNvPicPr>
          <p:nvPr/>
        </p:nvPicPr>
        <p:blipFill rotWithShape="1">
          <a:blip r:embed="rId3" cstate="print">
            <a:extLst>
              <a:ext uri="{28A0092B-C50C-407E-A947-70E740481C1C}">
                <a14:useLocalDpi xmlns:a14="http://schemas.microsoft.com/office/drawing/2010/main"/>
              </a:ext>
            </a:extLst>
          </a:blip>
          <a:srcRect/>
          <a:stretch/>
        </p:blipFill>
        <p:spPr>
          <a:xfrm>
            <a:off x="8160603" y="2"/>
            <a:ext cx="4034316" cy="3486455"/>
          </a:xfrm>
          <a:custGeom>
            <a:avLst/>
            <a:gdLst/>
            <a:ahLst/>
            <a:cxnLst/>
            <a:rect l="l" t="t" r="r" b="b"/>
            <a:pathLst>
              <a:path w="4034316" h="3486455">
                <a:moveTo>
                  <a:pt x="280681" y="0"/>
                </a:moveTo>
                <a:lnTo>
                  <a:pt x="4034316" y="0"/>
                </a:lnTo>
                <a:lnTo>
                  <a:pt x="4034316" y="2800630"/>
                </a:lnTo>
                <a:lnTo>
                  <a:pt x="3874752" y="2945652"/>
                </a:lnTo>
                <a:cubicBezTo>
                  <a:pt x="3465371" y="3283503"/>
                  <a:pt x="2940535" y="3486455"/>
                  <a:pt x="2368296" y="3486455"/>
                </a:cubicBezTo>
                <a:cubicBezTo>
                  <a:pt x="1060322" y="3486455"/>
                  <a:pt x="0" y="2426133"/>
                  <a:pt x="0" y="1118159"/>
                </a:cubicBezTo>
                <a:cubicBezTo>
                  <a:pt x="0" y="791166"/>
                  <a:pt x="66270" y="479650"/>
                  <a:pt x="186113" y="196311"/>
                </a:cubicBezTo>
                <a:close/>
              </a:path>
            </a:pathLst>
          </a:custGeom>
          <a:noFill/>
        </p:spPr>
      </p:pic>
      <p:sp>
        <p:nvSpPr>
          <p:cNvPr id="16" name="Oval 15">
            <a:extLst>
              <a:ext uri="{FF2B5EF4-FFF2-40B4-BE49-F238E27FC236}">
                <a16:creationId xmlns:a16="http://schemas.microsoft.com/office/drawing/2014/main" id="{C99A8FB7-A79B-4BC9-9D56-B79587F6AA3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804761" y="2650637"/>
            <a:ext cx="3118104" cy="3118104"/>
          </a:xfrm>
          <a:prstGeom prst="ellipse">
            <a:avLst/>
          </a:pr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10" name="Picture 9" descr="Photo of RBG looking away from camera with a black glove and glasses">
            <a:extLst>
              <a:ext uri="{FF2B5EF4-FFF2-40B4-BE49-F238E27FC236}">
                <a16:creationId xmlns:a16="http://schemas.microsoft.com/office/drawing/2014/main" id="{F0C338CF-5981-457B-B647-DA5FCDC57423}"/>
              </a:ext>
            </a:extLst>
          </p:cNvPr>
          <p:cNvPicPr>
            <a:picLocks noChangeAspect="1"/>
          </p:cNvPicPr>
          <p:nvPr/>
        </p:nvPicPr>
        <p:blipFill rotWithShape="1">
          <a:blip r:embed="rId4" cstate="print">
            <a:extLst>
              <a:ext uri="{28A0092B-C50C-407E-A947-70E740481C1C}">
                <a14:useLocalDpi xmlns:a14="http://schemas.microsoft.com/office/drawing/2010/main"/>
              </a:ext>
            </a:extLst>
          </a:blip>
          <a:srcRect r="-4" b="-4"/>
          <a:stretch/>
        </p:blipFill>
        <p:spPr>
          <a:xfrm>
            <a:off x="5969353" y="2815228"/>
            <a:ext cx="2788920" cy="2788920"/>
          </a:xfrm>
          <a:custGeom>
            <a:avLst/>
            <a:gdLst/>
            <a:ahLst/>
            <a:cxnLst/>
            <a:rect l="l" t="t" r="r" b="b"/>
            <a:pathLst>
              <a:path w="2880360" h="2880360">
                <a:moveTo>
                  <a:pt x="1440180" y="0"/>
                </a:moveTo>
                <a:cubicBezTo>
                  <a:pt x="2235569" y="0"/>
                  <a:pt x="2880360" y="644791"/>
                  <a:pt x="2880360" y="1440180"/>
                </a:cubicBezTo>
                <a:cubicBezTo>
                  <a:pt x="2880360" y="2235569"/>
                  <a:pt x="2235569" y="2880360"/>
                  <a:pt x="1440180" y="2880360"/>
                </a:cubicBezTo>
                <a:cubicBezTo>
                  <a:pt x="644791" y="2880360"/>
                  <a:pt x="0" y="2235569"/>
                  <a:pt x="0" y="1440180"/>
                </a:cubicBezTo>
                <a:cubicBezTo>
                  <a:pt x="0" y="644791"/>
                  <a:pt x="644791" y="0"/>
                  <a:pt x="1440180" y="0"/>
                </a:cubicBezTo>
                <a:close/>
              </a:path>
            </a:pathLst>
          </a:custGeom>
        </p:spPr>
      </p:pic>
      <p:sp>
        <p:nvSpPr>
          <p:cNvPr id="20" name="Freeform: Shape 19">
            <a:extLst>
              <a:ext uri="{FF2B5EF4-FFF2-40B4-BE49-F238E27FC236}">
                <a16:creationId xmlns:a16="http://schemas.microsoft.com/office/drawing/2014/main" id="{2B7592FE-10D1-4664-B623-353F47C8DF7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888132" y="4032250"/>
            <a:ext cx="3303868" cy="2825750"/>
          </a:xfrm>
          <a:custGeom>
            <a:avLst/>
            <a:gdLst>
              <a:gd name="connsiteX0" fmla="*/ 1888600 w 3303868"/>
              <a:gd name="connsiteY0" fmla="*/ 0 h 2825750"/>
              <a:gd name="connsiteX1" fmla="*/ 3224042 w 3303868"/>
              <a:gd name="connsiteY1" fmla="*/ 553158 h 2825750"/>
              <a:gd name="connsiteX2" fmla="*/ 3303868 w 3303868"/>
              <a:gd name="connsiteY2" fmla="*/ 640989 h 2825750"/>
              <a:gd name="connsiteX3" fmla="*/ 3303868 w 3303868"/>
              <a:gd name="connsiteY3" fmla="*/ 2825750 h 2825750"/>
              <a:gd name="connsiteX4" fmla="*/ 250380 w 3303868"/>
              <a:gd name="connsiteY4" fmla="*/ 2825750 h 2825750"/>
              <a:gd name="connsiteX5" fmla="*/ 227944 w 3303868"/>
              <a:gd name="connsiteY5" fmla="*/ 2788819 h 2825750"/>
              <a:gd name="connsiteX6" fmla="*/ 0 w 3303868"/>
              <a:gd name="connsiteY6" fmla="*/ 1888600 h 2825750"/>
              <a:gd name="connsiteX7" fmla="*/ 1888600 w 3303868"/>
              <a:gd name="connsiteY7" fmla="*/ 0 h 28257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03868" h="2825750">
                <a:moveTo>
                  <a:pt x="1888600" y="0"/>
                </a:moveTo>
                <a:cubicBezTo>
                  <a:pt x="2410123" y="0"/>
                  <a:pt x="2882273" y="211389"/>
                  <a:pt x="3224042" y="553158"/>
                </a:cubicBezTo>
                <a:lnTo>
                  <a:pt x="3303868" y="640989"/>
                </a:lnTo>
                <a:lnTo>
                  <a:pt x="3303868" y="2825750"/>
                </a:lnTo>
                <a:lnTo>
                  <a:pt x="250380" y="2825750"/>
                </a:lnTo>
                <a:lnTo>
                  <a:pt x="227944" y="2788819"/>
                </a:lnTo>
                <a:cubicBezTo>
                  <a:pt x="82574" y="2521217"/>
                  <a:pt x="0" y="2214552"/>
                  <a:pt x="0" y="1888600"/>
                </a:cubicBezTo>
                <a:cubicBezTo>
                  <a:pt x="0" y="845555"/>
                  <a:pt x="845555" y="0"/>
                  <a:pt x="1888600" y="0"/>
                </a:cubicBezTo>
                <a:close/>
              </a:path>
            </a:pathLst>
          </a:cu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11" name="Picture 2" descr="Photo of Judith Heumann">
            <a:extLst>
              <a:ext uri="{FF2B5EF4-FFF2-40B4-BE49-F238E27FC236}">
                <a16:creationId xmlns:a16="http://schemas.microsoft.com/office/drawing/2014/main" id="{D6759F0D-3729-4A0C-A543-84B5D8CDE161}"/>
              </a:ext>
            </a:extLst>
          </p:cNvPr>
          <p:cNvPicPr>
            <a:picLocks noChangeAspect="1" noChangeArrowheads="1"/>
          </p:cNvPicPr>
          <p:nvPr/>
        </p:nvPicPr>
        <p:blipFill rotWithShape="1">
          <a:blip r:embed="rId5" cstate="print">
            <a:extLst>
              <a:ext uri="{BEBA8EAE-BF5A-486C-A8C5-ECC9F3942E4B}">
                <a14:imgProps xmlns:a14="http://schemas.microsoft.com/office/drawing/2010/main">
                  <a14:imgLayer r:embed="rId6">
                    <a14:imgEffect>
                      <a14:saturation sat="0"/>
                    </a14:imgEffect>
                  </a14:imgLayer>
                </a14:imgProps>
              </a:ext>
              <a:ext uri="{28A0092B-C50C-407E-A947-70E740481C1C}">
                <a14:useLocalDpi xmlns:a14="http://schemas.microsoft.com/office/drawing/2010/main"/>
              </a:ext>
            </a:extLst>
          </a:blip>
          <a:srcRect/>
          <a:stretch/>
        </p:blipFill>
        <p:spPr bwMode="auto">
          <a:xfrm>
            <a:off x="9053088" y="4197217"/>
            <a:ext cx="3138912" cy="2660795"/>
          </a:xfrm>
          <a:custGeom>
            <a:avLst/>
            <a:gdLst/>
            <a:ahLst/>
            <a:cxnLst/>
            <a:rect l="l" t="t" r="r" b="b"/>
            <a:pathLst>
              <a:path w="3138912" h="2660795">
                <a:moveTo>
                  <a:pt x="1723644" y="0"/>
                </a:moveTo>
                <a:cubicBezTo>
                  <a:pt x="2259111" y="0"/>
                  <a:pt x="2737550" y="244172"/>
                  <a:pt x="3053691" y="627247"/>
                </a:cubicBezTo>
                <a:lnTo>
                  <a:pt x="3138912" y="741211"/>
                </a:lnTo>
                <a:lnTo>
                  <a:pt x="3138912" y="2660795"/>
                </a:lnTo>
                <a:lnTo>
                  <a:pt x="278239" y="2660795"/>
                </a:lnTo>
                <a:lnTo>
                  <a:pt x="208035" y="2545235"/>
                </a:lnTo>
                <a:cubicBezTo>
                  <a:pt x="75362" y="2301006"/>
                  <a:pt x="0" y="2021126"/>
                  <a:pt x="0" y="1723644"/>
                </a:cubicBezTo>
                <a:cubicBezTo>
                  <a:pt x="0" y="771702"/>
                  <a:pt x="771702" y="0"/>
                  <a:pt x="1723644" y="0"/>
                </a:cubicBezTo>
                <a:close/>
              </a:path>
            </a:pathLst>
          </a:cu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41237977"/>
      </p:ext>
    </p:extLst>
  </p:cSld>
  <p:clrMapOvr>
    <a:overrideClrMapping bg1="dk1" tx1="lt1" bg2="dk2" tx2="lt2" accent1="accent1" accent2="accent2" accent3="accent3" accent4="accent4" accent5="accent5" accent6="accent6" hlink="hlink" folHlink="folHlink"/>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2A6E8FDB-2438-A541-9633-3B112E44A294}"/>
              </a:ext>
            </a:extLst>
          </p:cNvPr>
          <p:cNvSpPr>
            <a:spLocks noGrp="1"/>
          </p:cNvSpPr>
          <p:nvPr>
            <p:ph type="title"/>
          </p:nvPr>
        </p:nvSpPr>
        <p:spPr/>
        <p:txBody>
          <a:bodyPr/>
          <a:lstStyle/>
          <a:p>
            <a:r>
              <a:rPr lang="en-US" b="1" dirty="0"/>
              <a:t>What is Disability? </a:t>
            </a:r>
            <a:r>
              <a:rPr lang="en-US" b="1" i="1" dirty="0"/>
              <a:t>(continued)</a:t>
            </a:r>
          </a:p>
        </p:txBody>
      </p:sp>
      <p:sp>
        <p:nvSpPr>
          <p:cNvPr id="2" name="Content Placeholder 1">
            <a:extLst>
              <a:ext uri="{FF2B5EF4-FFF2-40B4-BE49-F238E27FC236}">
                <a16:creationId xmlns:a16="http://schemas.microsoft.com/office/drawing/2014/main" id="{108442DD-96A6-AF47-B19B-384EA2B56F89}"/>
              </a:ext>
            </a:extLst>
          </p:cNvPr>
          <p:cNvSpPr>
            <a:spLocks noGrp="1"/>
          </p:cNvSpPr>
          <p:nvPr>
            <p:ph idx="1"/>
          </p:nvPr>
        </p:nvSpPr>
        <p:spPr>
          <a:xfrm>
            <a:off x="523241" y="1825624"/>
            <a:ext cx="5865684" cy="5032376"/>
          </a:xfrm>
        </p:spPr>
        <p:txBody>
          <a:bodyPr>
            <a:normAutofit/>
          </a:bodyPr>
          <a:lstStyle/>
          <a:p>
            <a:pPr marL="0" indent="0" fontAlgn="base">
              <a:buNone/>
            </a:pPr>
            <a:r>
              <a:rPr lang="en-US" dirty="0">
                <a:solidFill>
                  <a:schemeClr val="tx1"/>
                </a:solidFill>
              </a:rPr>
              <a:t>According to the World Health Organization (WHO), disability has three components:</a:t>
            </a:r>
          </a:p>
          <a:p>
            <a:pPr lvl="1" fontAlgn="base"/>
            <a:r>
              <a:rPr lang="en-US" sz="2800" dirty="0">
                <a:solidFill>
                  <a:schemeClr val="tx1"/>
                </a:solidFill>
              </a:rPr>
              <a:t>Impairment in a person’s body structure or function or mental functioning;</a:t>
            </a:r>
          </a:p>
          <a:p>
            <a:pPr lvl="1" fontAlgn="base"/>
            <a:r>
              <a:rPr lang="en-US" sz="2800" dirty="0">
                <a:solidFill>
                  <a:schemeClr val="tx1"/>
                </a:solidFill>
              </a:rPr>
              <a:t>Activity limitation, such as difficulty seeing, hearing, walking, or problem solving;</a:t>
            </a:r>
          </a:p>
          <a:p>
            <a:pPr lvl="1" fontAlgn="base"/>
            <a:r>
              <a:rPr lang="en-US" sz="2800" dirty="0">
                <a:solidFill>
                  <a:schemeClr val="tx1"/>
                </a:solidFill>
              </a:rPr>
              <a:t>Participation restrictions in normal daily activities.</a:t>
            </a:r>
          </a:p>
          <a:p>
            <a:endParaRPr lang="en-US" dirty="0">
              <a:solidFill>
                <a:schemeClr val="tx1"/>
              </a:solidFill>
            </a:endParaRPr>
          </a:p>
        </p:txBody>
      </p:sp>
      <p:pic>
        <p:nvPicPr>
          <p:cNvPr id="15" name="Picture 14" descr="A globe">
            <a:extLst>
              <a:ext uri="{FF2B5EF4-FFF2-40B4-BE49-F238E27FC236}">
                <a16:creationId xmlns:a16="http://schemas.microsoft.com/office/drawing/2014/main" id="{F51178C3-1869-433B-986C-A4002EE519C8}"/>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6508288" y="1674283"/>
            <a:ext cx="4632150" cy="4955324"/>
          </a:xfrm>
          <a:prstGeom prst="rect">
            <a:avLst/>
          </a:prstGeom>
        </p:spPr>
      </p:pic>
    </p:spTree>
    <p:extLst>
      <p:ext uri="{BB962C8B-B14F-4D97-AF65-F5344CB8AC3E}">
        <p14:creationId xmlns:p14="http://schemas.microsoft.com/office/powerpoint/2010/main" val="408331791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Shape 208"/>
        <p:cNvGrpSpPr/>
        <p:nvPr/>
      </p:nvGrpSpPr>
      <p:grpSpPr>
        <a:xfrm>
          <a:off x="0" y="0"/>
          <a:ext cx="0" cy="0"/>
          <a:chOff x="0" y="0"/>
          <a:chExt cx="0" cy="0"/>
        </a:xfrm>
      </p:grpSpPr>
      <p:sp>
        <p:nvSpPr>
          <p:cNvPr id="2" name="Title 1" hidden="1">
            <a:extLst>
              <a:ext uri="{FF2B5EF4-FFF2-40B4-BE49-F238E27FC236}">
                <a16:creationId xmlns:a16="http://schemas.microsoft.com/office/drawing/2014/main" id="{3D214097-15C0-204A-9059-CEE775195992}"/>
              </a:ext>
            </a:extLst>
          </p:cNvPr>
          <p:cNvSpPr>
            <a:spLocks noGrp="1"/>
          </p:cNvSpPr>
          <p:nvPr>
            <p:ph type="title"/>
          </p:nvPr>
        </p:nvSpPr>
        <p:spPr/>
        <p:txBody>
          <a:bodyPr/>
          <a:lstStyle/>
          <a:p>
            <a:r>
              <a:rPr lang="en-US" dirty="0"/>
              <a:t>1 Billion People</a:t>
            </a:r>
          </a:p>
        </p:txBody>
      </p:sp>
      <p:pic>
        <p:nvPicPr>
          <p:cNvPr id="6" name="Picture 5" descr="A globe">
            <a:extLst>
              <a:ext uri="{FF2B5EF4-FFF2-40B4-BE49-F238E27FC236}">
                <a16:creationId xmlns:a16="http://schemas.microsoft.com/office/drawing/2014/main" id="{95AF386E-FF8D-8F4E-BFFB-E4B94304761B}"/>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864894" y="951338"/>
            <a:ext cx="4632150" cy="4955324"/>
          </a:xfrm>
          <a:prstGeom prst="rect">
            <a:avLst/>
          </a:prstGeom>
        </p:spPr>
      </p:pic>
      <p:sp>
        <p:nvSpPr>
          <p:cNvPr id="209" name="Google Shape;209;p11">
            <a:extLst>
              <a:ext uri="{C183D7F6-B498-43B3-948B-1728B52AA6E4}">
                <adec:decorative xmlns:adec="http://schemas.microsoft.com/office/drawing/2017/decorative" val="1"/>
              </a:ext>
            </a:extLst>
          </p:cNvPr>
          <p:cNvSpPr/>
          <p:nvPr/>
        </p:nvSpPr>
        <p:spPr>
          <a:xfrm>
            <a:off x="6561221" y="155065"/>
            <a:ext cx="5053262" cy="6317188"/>
          </a:xfrm>
          <a:prstGeom prst="rect">
            <a:avLst/>
          </a:prstGeom>
          <a:solidFill>
            <a:srgbClr val="000000"/>
          </a:solidFill>
          <a:ln>
            <a:noFill/>
          </a:ln>
          <a:effectLst>
            <a:outerShdw blurRad="50800" dist="38100" dir="8100000" algn="tr"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210" name="Google Shape;210;p11"/>
          <p:cNvSpPr/>
          <p:nvPr/>
        </p:nvSpPr>
        <p:spPr>
          <a:xfrm>
            <a:off x="6848598" y="385747"/>
            <a:ext cx="4478508" cy="5870674"/>
          </a:xfrm>
          <a:prstGeom prst="rect">
            <a:avLst/>
          </a:prstGeom>
          <a:solidFill>
            <a:srgbClr val="EFAF30"/>
          </a:solidFill>
          <a:ln w="12700" cap="flat" cmpd="sng">
            <a:solidFill>
              <a:srgbClr val="4D4D4D"/>
            </a:solidFill>
            <a:prstDash val="solid"/>
            <a:miter lim="800000"/>
            <a:headEnd type="none" w="sm" len="sm"/>
            <a:tailEnd type="none" w="sm" len="sm"/>
          </a:ln>
          <a:effectLst>
            <a:outerShdw blurRad="50800" dist="38100" dir="5400000" algn="t"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r>
              <a:rPr lang="en-US" sz="4400" b="1" i="0" u="none" strike="noStrike" cap="none" dirty="0">
                <a:latin typeface="Times New Roman" panose="02020603050405020304" pitchFamily="18" charset="0"/>
                <a:ea typeface="Calibri"/>
                <a:cs typeface="Times New Roman" panose="02020603050405020304" pitchFamily="18" charset="0"/>
                <a:sym typeface="Calibri"/>
              </a:rPr>
              <a:t>Over 1 billion – approximately 15%  – </a:t>
            </a:r>
          </a:p>
          <a:p>
            <a:pPr marL="0" marR="0" lvl="0" indent="0" algn="ctr" rtl="0">
              <a:spcBef>
                <a:spcPts val="0"/>
              </a:spcBef>
              <a:spcAft>
                <a:spcPts val="0"/>
              </a:spcAft>
              <a:buNone/>
            </a:pPr>
            <a:r>
              <a:rPr lang="en-US" sz="4400" b="1" i="0" u="none" strike="noStrike" cap="none" dirty="0">
                <a:latin typeface="Times New Roman" panose="02020603050405020304" pitchFamily="18" charset="0"/>
                <a:ea typeface="Calibri"/>
                <a:cs typeface="Times New Roman" panose="02020603050405020304" pitchFamily="18" charset="0"/>
                <a:sym typeface="Calibri"/>
              </a:rPr>
              <a:t>of the global population live with </a:t>
            </a:r>
            <a:r>
              <a:rPr lang="en-US" sz="4400" b="1" dirty="0">
                <a:latin typeface="Times New Roman" panose="02020603050405020304" pitchFamily="18" charset="0"/>
                <a:ea typeface="Calibri"/>
                <a:cs typeface="Times New Roman" panose="02020603050405020304" pitchFamily="18" charset="0"/>
                <a:sym typeface="Calibri"/>
              </a:rPr>
              <a:t>a visible and/or nonvisible </a:t>
            </a:r>
            <a:r>
              <a:rPr lang="en-US" sz="4400" b="1" i="0" u="none" strike="noStrike" cap="none" dirty="0">
                <a:latin typeface="Times New Roman" panose="02020603050405020304" pitchFamily="18" charset="0"/>
                <a:ea typeface="Calibri"/>
                <a:cs typeface="Times New Roman" panose="02020603050405020304" pitchFamily="18" charset="0"/>
                <a:sym typeface="Calibri"/>
              </a:rPr>
              <a:t>disability</a:t>
            </a:r>
            <a:endParaRPr dirty="0">
              <a:latin typeface="Times New Roman" panose="02020603050405020304" pitchFamily="18" charset="0"/>
              <a:cs typeface="Times New Roman" panose="02020603050405020304" pitchFamily="18" charset="0"/>
            </a:endParaRPr>
          </a:p>
          <a:p>
            <a:pPr marL="0" marR="0" lvl="0" indent="0" algn="ctr" rtl="0">
              <a:spcBef>
                <a:spcPts val="0"/>
              </a:spcBef>
              <a:spcAft>
                <a:spcPts val="0"/>
              </a:spcAft>
              <a:buNone/>
            </a:pPr>
            <a:r>
              <a:rPr lang="en-US" sz="2400" dirty="0">
                <a:latin typeface="Times New Roman" panose="02020603050405020304" pitchFamily="18" charset="0"/>
                <a:ea typeface="Calibri"/>
                <a:cs typeface="Times New Roman" panose="02020603050405020304" pitchFamily="18" charset="0"/>
                <a:sym typeface="Calibri"/>
              </a:rPr>
              <a:t>(pre-pandemic)</a:t>
            </a:r>
            <a:r>
              <a:rPr lang="en-US" sz="2400" b="0" i="0" u="none" strike="noStrike" cap="none" dirty="0">
                <a:latin typeface="Times New Roman" panose="02020603050405020304" pitchFamily="18" charset="0"/>
                <a:ea typeface="Calibri"/>
                <a:cs typeface="Times New Roman" panose="02020603050405020304" pitchFamily="18" charset="0"/>
                <a:sym typeface="Calibri"/>
              </a:rPr>
              <a:t> </a:t>
            </a:r>
            <a:endParaRPr sz="1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182247703"/>
      </p:ext>
    </p:extLst>
  </p:cSld>
  <p:clrMapOvr>
    <a:masterClrMapping/>
  </p:clrMapOvr>
  <mc:AlternateContent xmlns:mc="http://schemas.openxmlformats.org/markup-compatibility/2006" xmlns:p14="http://schemas.microsoft.com/office/powerpoint/2010/main">
    <mc:Choice Requires="p14">
      <p:transition spd="slow" p14:dur="2000" advTm="43189"/>
    </mc:Choice>
    <mc:Fallback xmlns="">
      <p:transition spd="slow" advTm="43189"/>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35FBD35A-60AD-D54D-8675-F70065ECEA29}"/>
              </a:ext>
            </a:extLst>
          </p:cNvPr>
          <p:cNvSpPr>
            <a:spLocks noGrp="1"/>
          </p:cNvSpPr>
          <p:nvPr>
            <p:ph type="title"/>
          </p:nvPr>
        </p:nvSpPr>
        <p:spPr>
          <a:xfrm>
            <a:off x="523240" y="365126"/>
            <a:ext cx="10515600" cy="1139824"/>
          </a:xfrm>
        </p:spPr>
        <p:txBody>
          <a:bodyPr/>
          <a:lstStyle/>
          <a:p>
            <a:r>
              <a:rPr lang="en-US" b="1" dirty="0">
                <a:solidFill>
                  <a:schemeClr val="tx1"/>
                </a:solidFill>
              </a:rPr>
              <a:t>Disability Around the World</a:t>
            </a:r>
          </a:p>
        </p:txBody>
      </p:sp>
      <p:sp>
        <p:nvSpPr>
          <p:cNvPr id="2" name="Content Placeholder 1">
            <a:extLst>
              <a:ext uri="{FF2B5EF4-FFF2-40B4-BE49-F238E27FC236}">
                <a16:creationId xmlns:a16="http://schemas.microsoft.com/office/drawing/2014/main" id="{748547B2-06A1-A241-B4D7-4F03E5362511}"/>
              </a:ext>
            </a:extLst>
          </p:cNvPr>
          <p:cNvSpPr>
            <a:spLocks noGrp="1"/>
          </p:cNvSpPr>
          <p:nvPr>
            <p:ph idx="1"/>
          </p:nvPr>
        </p:nvSpPr>
        <p:spPr>
          <a:xfrm>
            <a:off x="523240" y="1825625"/>
            <a:ext cx="5819503" cy="4351338"/>
          </a:xfrm>
        </p:spPr>
        <p:txBody>
          <a:bodyPr>
            <a:noAutofit/>
          </a:bodyPr>
          <a:lstStyle/>
          <a:p>
            <a:r>
              <a:rPr lang="en-US" dirty="0">
                <a:solidFill>
                  <a:schemeClr val="tx1"/>
                </a:solidFill>
              </a:rPr>
              <a:t>The World Bank emphasizes that 20% of the world’s poorest people have some kind of disability</a:t>
            </a:r>
          </a:p>
          <a:p>
            <a:r>
              <a:rPr lang="en-US" dirty="0">
                <a:solidFill>
                  <a:schemeClr val="tx1"/>
                </a:solidFill>
              </a:rPr>
              <a:t>The WHO 2020 Report stresses the fact that people with disabilities experience:</a:t>
            </a:r>
          </a:p>
          <a:p>
            <a:pPr lvl="1"/>
            <a:r>
              <a:rPr lang="en-US" dirty="0">
                <a:solidFill>
                  <a:schemeClr val="tx1"/>
                </a:solidFill>
              </a:rPr>
              <a:t>Poorer health outcomes;</a:t>
            </a:r>
          </a:p>
          <a:p>
            <a:pPr lvl="1"/>
            <a:r>
              <a:rPr lang="en-US" dirty="0">
                <a:solidFill>
                  <a:schemeClr val="tx1"/>
                </a:solidFill>
              </a:rPr>
              <a:t>Have less access to education; </a:t>
            </a:r>
          </a:p>
          <a:p>
            <a:pPr lvl="1"/>
            <a:r>
              <a:rPr lang="en-US" dirty="0">
                <a:solidFill>
                  <a:schemeClr val="tx1"/>
                </a:solidFill>
              </a:rPr>
              <a:t>Have less access to work opportunities;</a:t>
            </a:r>
          </a:p>
          <a:p>
            <a:pPr lvl="1"/>
            <a:r>
              <a:rPr lang="en-US" dirty="0">
                <a:solidFill>
                  <a:schemeClr val="tx1"/>
                </a:solidFill>
              </a:rPr>
              <a:t>Health services are poor quality and/or under-resourced.</a:t>
            </a:r>
          </a:p>
          <a:p>
            <a:endParaRPr lang="en-US" dirty="0">
              <a:solidFill>
                <a:schemeClr val="tx1"/>
              </a:solidFill>
            </a:endParaRPr>
          </a:p>
        </p:txBody>
      </p:sp>
      <p:pic>
        <p:nvPicPr>
          <p:cNvPr id="5" name="Picture 4" descr="A globe">
            <a:extLst>
              <a:ext uri="{FF2B5EF4-FFF2-40B4-BE49-F238E27FC236}">
                <a16:creationId xmlns:a16="http://schemas.microsoft.com/office/drawing/2014/main" id="{C15A27CD-5FE6-BA47-9F61-251BD09DFAEC}"/>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6528246" y="1674283"/>
            <a:ext cx="4632150" cy="4955324"/>
          </a:xfrm>
          <a:prstGeom prst="rect">
            <a:avLst/>
          </a:prstGeom>
        </p:spPr>
      </p:pic>
    </p:spTree>
    <p:extLst>
      <p:ext uri="{BB962C8B-B14F-4D97-AF65-F5344CB8AC3E}">
        <p14:creationId xmlns:p14="http://schemas.microsoft.com/office/powerpoint/2010/main" val="158822903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EC460AB9-5861-1240-8674-2F093496B462}"/>
              </a:ext>
            </a:extLst>
          </p:cNvPr>
          <p:cNvSpPr>
            <a:spLocks noGrp="1"/>
          </p:cNvSpPr>
          <p:nvPr>
            <p:ph type="title"/>
          </p:nvPr>
        </p:nvSpPr>
        <p:spPr/>
        <p:txBody>
          <a:bodyPr/>
          <a:lstStyle/>
          <a:p>
            <a:r>
              <a:rPr lang="en-US" b="1" dirty="0"/>
              <a:t>Women and Girls With Disabilities </a:t>
            </a:r>
            <a:endParaRPr lang="en-US" dirty="0"/>
          </a:p>
        </p:txBody>
      </p:sp>
      <p:sp>
        <p:nvSpPr>
          <p:cNvPr id="2" name="Content Placeholder 1">
            <a:extLst>
              <a:ext uri="{FF2B5EF4-FFF2-40B4-BE49-F238E27FC236}">
                <a16:creationId xmlns:a16="http://schemas.microsoft.com/office/drawing/2014/main" id="{78305C76-4DC0-DF4C-BEB7-738EA0F15047}"/>
              </a:ext>
            </a:extLst>
          </p:cNvPr>
          <p:cNvSpPr>
            <a:spLocks noGrp="1"/>
          </p:cNvSpPr>
          <p:nvPr>
            <p:ph idx="1"/>
          </p:nvPr>
        </p:nvSpPr>
        <p:spPr>
          <a:xfrm>
            <a:off x="523240" y="1051451"/>
            <a:ext cx="10830559" cy="4351338"/>
          </a:xfrm>
        </p:spPr>
        <p:txBody>
          <a:bodyPr>
            <a:normAutofit/>
          </a:bodyPr>
          <a:lstStyle/>
          <a:p>
            <a:pPr marL="0" indent="0" fontAlgn="base">
              <a:buNone/>
            </a:pPr>
            <a:endParaRPr lang="en-US" sz="3200" b="1" dirty="0"/>
          </a:p>
          <a:p>
            <a:pPr marL="0" indent="0" algn="ctr" fontAlgn="base">
              <a:buNone/>
            </a:pPr>
            <a:r>
              <a:rPr lang="en-US" sz="3200" dirty="0">
                <a:solidFill>
                  <a:schemeClr val="tx1"/>
                </a:solidFill>
              </a:rPr>
              <a:t>Women and girls with disabilities experience exclusion and increased abuse of all types, based on gender and disability </a:t>
            </a:r>
          </a:p>
          <a:p>
            <a:pPr marL="0" indent="0" fontAlgn="base">
              <a:buNone/>
            </a:pPr>
            <a:endParaRPr lang="en-US" sz="3200" dirty="0"/>
          </a:p>
          <a:p>
            <a:pPr marL="0" indent="0" fontAlgn="base">
              <a:buNone/>
            </a:pPr>
            <a:endParaRPr lang="en-US" sz="3200" b="1" dirty="0"/>
          </a:p>
        </p:txBody>
      </p:sp>
      <p:pic>
        <p:nvPicPr>
          <p:cNvPr id="6" name="Picture 5" descr="Grid of headshots of women and nonbinary speakers in RespectAbility's Speakers Bureau">
            <a:extLst>
              <a:ext uri="{FF2B5EF4-FFF2-40B4-BE49-F238E27FC236}">
                <a16:creationId xmlns:a16="http://schemas.microsoft.com/office/drawing/2014/main" id="{4F13596E-B8A9-1344-B7BD-8FB812558A56}"/>
              </a:ext>
            </a:extLst>
          </p:cNvPr>
          <p:cNvPicPr>
            <a:picLocks noChangeAspect="1"/>
          </p:cNvPicPr>
          <p:nvPr/>
        </p:nvPicPr>
        <p:blipFill>
          <a:blip r:embed="rId3"/>
          <a:stretch>
            <a:fillRect/>
          </a:stretch>
        </p:blipFill>
        <p:spPr>
          <a:xfrm>
            <a:off x="2690159" y="2666981"/>
            <a:ext cx="6811681" cy="3825893"/>
          </a:xfrm>
          <a:prstGeom prst="rect">
            <a:avLst/>
          </a:prstGeom>
        </p:spPr>
      </p:pic>
      <p:sp>
        <p:nvSpPr>
          <p:cNvPr id="4" name="Rectangle 3">
            <a:extLst>
              <a:ext uri="{FF2B5EF4-FFF2-40B4-BE49-F238E27FC236}">
                <a16:creationId xmlns:a16="http://schemas.microsoft.com/office/drawing/2014/main" id="{F64F8AC4-D62F-0341-BE1D-37151A97671D}"/>
              </a:ext>
            </a:extLst>
          </p:cNvPr>
          <p:cNvSpPr/>
          <p:nvPr/>
        </p:nvSpPr>
        <p:spPr>
          <a:xfrm>
            <a:off x="3297957" y="6487977"/>
            <a:ext cx="5596084" cy="369332"/>
          </a:xfrm>
          <a:prstGeom prst="rect">
            <a:avLst/>
          </a:prstGeom>
        </p:spPr>
        <p:txBody>
          <a:bodyPr wrap="none">
            <a:spAutoFit/>
          </a:bodyPr>
          <a:lstStyle/>
          <a:p>
            <a:r>
              <a:rPr lang="en-US" dirty="0">
                <a:latin typeface="Times New Roman" panose="02020603050405020304" pitchFamily="18" charset="0"/>
                <a:cs typeface="Times New Roman" panose="02020603050405020304" pitchFamily="18" charset="0"/>
                <a:hlinkClick r:id="rId4"/>
              </a:rPr>
              <a:t>https://www.respectability.org/speakers-bureau/women/</a:t>
            </a:r>
            <a:r>
              <a:rPr lang="en-US" dirty="0">
                <a:latin typeface="Times New Roman" panose="02020603050405020304" pitchFamily="18" charset="0"/>
                <a:cs typeface="Times New Roman" panose="02020603050405020304" pitchFamily="18" charset="0"/>
              </a:rPr>
              <a:t> </a:t>
            </a:r>
          </a:p>
        </p:txBody>
      </p:sp>
    </p:spTree>
    <p:extLst>
      <p:ext uri="{BB962C8B-B14F-4D97-AF65-F5344CB8AC3E}">
        <p14:creationId xmlns:p14="http://schemas.microsoft.com/office/powerpoint/2010/main" val="114696754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EC460AB9-5861-1240-8674-2F093496B462}"/>
              </a:ext>
            </a:extLst>
          </p:cNvPr>
          <p:cNvSpPr>
            <a:spLocks noGrp="1"/>
          </p:cNvSpPr>
          <p:nvPr>
            <p:ph type="title"/>
          </p:nvPr>
        </p:nvSpPr>
        <p:spPr/>
        <p:txBody>
          <a:bodyPr/>
          <a:lstStyle/>
          <a:p>
            <a:r>
              <a:rPr lang="en-US" b="1" dirty="0"/>
              <a:t>Women and Girls with Disabilities </a:t>
            </a:r>
            <a:r>
              <a:rPr lang="en-US" b="1" i="1" dirty="0"/>
              <a:t>(continued) </a:t>
            </a:r>
            <a:endParaRPr lang="en-US" i="1" dirty="0"/>
          </a:p>
        </p:txBody>
      </p:sp>
      <p:pic>
        <p:nvPicPr>
          <p:cNvPr id="5" name="Picture 4" descr="A globe">
            <a:extLst>
              <a:ext uri="{FF2B5EF4-FFF2-40B4-BE49-F238E27FC236}">
                <a16:creationId xmlns:a16="http://schemas.microsoft.com/office/drawing/2014/main" id="{3EBDB7F7-23F6-314C-B96C-58D9DF42DA2A}"/>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193850" y="1811195"/>
            <a:ext cx="4632150" cy="4955324"/>
          </a:xfrm>
          <a:prstGeom prst="rect">
            <a:avLst/>
          </a:prstGeom>
        </p:spPr>
      </p:pic>
      <p:sp>
        <p:nvSpPr>
          <p:cNvPr id="2" name="Content Placeholder 1">
            <a:extLst>
              <a:ext uri="{FF2B5EF4-FFF2-40B4-BE49-F238E27FC236}">
                <a16:creationId xmlns:a16="http://schemas.microsoft.com/office/drawing/2014/main" id="{78305C76-4DC0-DF4C-BEB7-738EA0F15047}"/>
              </a:ext>
            </a:extLst>
          </p:cNvPr>
          <p:cNvSpPr>
            <a:spLocks noGrp="1"/>
          </p:cNvSpPr>
          <p:nvPr>
            <p:ph idx="1"/>
          </p:nvPr>
        </p:nvSpPr>
        <p:spPr>
          <a:xfrm>
            <a:off x="4720544" y="1804850"/>
            <a:ext cx="7091343" cy="4908153"/>
          </a:xfrm>
        </p:spPr>
        <p:txBody>
          <a:bodyPr>
            <a:normAutofit lnSpcReduction="10000"/>
          </a:bodyPr>
          <a:lstStyle/>
          <a:p>
            <a:pPr marL="0" indent="0" fontAlgn="base">
              <a:buNone/>
            </a:pPr>
            <a:r>
              <a:rPr lang="en-US" sz="3000" dirty="0">
                <a:solidFill>
                  <a:schemeClr val="tx1"/>
                </a:solidFill>
              </a:rPr>
              <a:t>According to The United Nations Report, girls and women with disabilities are generally among the more vulnerable and marginalized section of society.</a:t>
            </a:r>
          </a:p>
          <a:p>
            <a:pPr lvl="1" fontAlgn="base"/>
            <a:r>
              <a:rPr lang="en-US" sz="3000" dirty="0">
                <a:solidFill>
                  <a:schemeClr val="tx1"/>
                </a:solidFill>
              </a:rPr>
              <a:t>Girls and women experience significant barriers to participating in social life and development;</a:t>
            </a:r>
          </a:p>
          <a:p>
            <a:pPr lvl="1" fontAlgn="base"/>
            <a:r>
              <a:rPr lang="en-US" sz="3000" dirty="0">
                <a:solidFill>
                  <a:schemeClr val="tx1"/>
                </a:solidFill>
              </a:rPr>
              <a:t>Women with disabilities are more likely than men with disabilities to be institutionalized; and</a:t>
            </a:r>
          </a:p>
          <a:p>
            <a:pPr lvl="1" fontAlgn="base"/>
            <a:r>
              <a:rPr lang="en-US" sz="3000" dirty="0">
                <a:solidFill>
                  <a:schemeClr val="tx1"/>
                </a:solidFill>
              </a:rPr>
              <a:t>Women with disabilities have barriers to accessing health services.</a:t>
            </a:r>
          </a:p>
          <a:p>
            <a:endParaRPr lang="en-US" dirty="0">
              <a:solidFill>
                <a:schemeClr val="tx1"/>
              </a:solidFill>
            </a:endParaRPr>
          </a:p>
        </p:txBody>
      </p:sp>
    </p:spTree>
    <p:extLst>
      <p:ext uri="{BB962C8B-B14F-4D97-AF65-F5344CB8AC3E}">
        <p14:creationId xmlns:p14="http://schemas.microsoft.com/office/powerpoint/2010/main" val="618274303"/>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197</TotalTime>
  <Words>1143</Words>
  <Application>Microsoft Macintosh PowerPoint</Application>
  <PresentationFormat>Widescreen</PresentationFormat>
  <Paragraphs>159</Paragraphs>
  <Slides>21</Slides>
  <Notes>20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21</vt:i4>
      </vt:variant>
    </vt:vector>
  </HeadingPairs>
  <TitlesOfParts>
    <vt:vector size="26" baseType="lpstr">
      <vt:lpstr>Arial</vt:lpstr>
      <vt:lpstr>Calibri</vt:lpstr>
      <vt:lpstr>Lato Bold</vt:lpstr>
      <vt:lpstr>Times New Roman</vt:lpstr>
      <vt:lpstr>Office Theme</vt:lpstr>
      <vt:lpstr>An Untold Narrative:  Immigrant Women with Disabilities </vt:lpstr>
      <vt:lpstr>Disabilities Are….</vt:lpstr>
      <vt:lpstr>Three Facts</vt:lpstr>
      <vt:lpstr>What is Disability?</vt:lpstr>
      <vt:lpstr>What is Disability? (continued)</vt:lpstr>
      <vt:lpstr>1 Billion People</vt:lpstr>
      <vt:lpstr>Disability Around the World</vt:lpstr>
      <vt:lpstr>Women and Girls With Disabilities </vt:lpstr>
      <vt:lpstr>Women and Girls with Disabilities (continued) </vt:lpstr>
      <vt:lpstr>Women with disabilities often face disproportionately high rates of gender-based violence </vt:lpstr>
      <vt:lpstr>Disability Laws and Acts</vt:lpstr>
      <vt:lpstr>Only 121 out of 197</vt:lpstr>
      <vt:lpstr>90% don’t attend school</vt:lpstr>
      <vt:lpstr>Americans with Disabilities Act (ADA) </vt:lpstr>
      <vt:lpstr>Americans with Disabilities Act (ADA): Title I</vt:lpstr>
      <vt:lpstr>Americans with Disabilities Act (ADA): Title II</vt:lpstr>
      <vt:lpstr>Americans with Disabilities Act (ADA):  Title III</vt:lpstr>
      <vt:lpstr>Americans with Disabilities Act (ADA):  Title IV</vt:lpstr>
      <vt:lpstr>Americans with Disabilities Act (ADA):  Title V</vt:lpstr>
      <vt:lpstr>Thank You!</vt:lpstr>
      <vt:lpstr>References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Rachel Shader</dc:creator>
  <cp:lastModifiedBy>Eric Ascher</cp:lastModifiedBy>
  <cp:revision>715</cp:revision>
  <dcterms:created xsi:type="dcterms:W3CDTF">2019-02-07T00:58:17Z</dcterms:created>
  <dcterms:modified xsi:type="dcterms:W3CDTF">2021-03-22T13:32:36Z</dcterms:modified>
</cp:coreProperties>
</file>