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</p:sldMasterIdLst>
  <p:notesMasterIdLst>
    <p:notesMasterId r:id="rId26"/>
  </p:notesMasterIdLst>
  <p:sldIdLst>
    <p:sldId id="823" r:id="rId3"/>
    <p:sldId id="842" r:id="rId4"/>
    <p:sldId id="632" r:id="rId5"/>
    <p:sldId id="762" r:id="rId6"/>
    <p:sldId id="843" r:id="rId7"/>
    <p:sldId id="816" r:id="rId8"/>
    <p:sldId id="266" r:id="rId9"/>
    <p:sldId id="655" r:id="rId10"/>
    <p:sldId id="745" r:id="rId11"/>
    <p:sldId id="846" r:id="rId12"/>
    <p:sldId id="841" r:id="rId13"/>
    <p:sldId id="274" r:id="rId14"/>
    <p:sldId id="276" r:id="rId15"/>
    <p:sldId id="277" r:id="rId16"/>
    <p:sldId id="280" r:id="rId17"/>
    <p:sldId id="279" r:id="rId18"/>
    <p:sldId id="282" r:id="rId19"/>
    <p:sldId id="278" r:id="rId20"/>
    <p:sldId id="281" r:id="rId21"/>
    <p:sldId id="285" r:id="rId22"/>
    <p:sldId id="284" r:id="rId23"/>
    <p:sldId id="283" r:id="rId24"/>
    <p:sldId id="29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lips, Ameerah C" initials="PAC" lastIdx="31" clrIdx="0"/>
  <p:cmAuthor id="2" name="Rachel Shader" initials="RS" lastIdx="4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AF30"/>
    <a:srgbClr val="000000"/>
    <a:srgbClr val="F5BA2B"/>
    <a:srgbClr val="5F5F5F"/>
    <a:srgbClr val="F6D592"/>
    <a:srgbClr val="3F3F3F"/>
    <a:srgbClr val="4D4D4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 autoAdjust="0"/>
    <p:restoredTop sz="86371" autoAdjust="0"/>
  </p:normalViewPr>
  <p:slideViewPr>
    <p:cSldViewPr snapToGrid="0">
      <p:cViewPr varScale="1">
        <p:scale>
          <a:sx n="61" d="100"/>
          <a:sy n="61" d="100"/>
        </p:scale>
        <p:origin x="248" y="9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1" d="100"/>
        <a:sy n="4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9913A-8DA4-42EF-A58F-81A3602C678A}" type="datetimeFigureOut">
              <a:rPr lang="en-US" smtClean="0"/>
              <a:pPr/>
              <a:t>3/5/21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F2833-5762-4E0C-9C9E-774432C7BC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24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04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96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F2833-5762-4E0C-9C9E-774432C7BC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839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165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73557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2" name="Google Shape;36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3" name="Google Shape;473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74" name="Google Shape;474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046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823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3410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352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F2833-5762-4E0C-9C9E-774432C7BC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478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23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6A7FA42-E5FD-42FD-AF57-0CCC410B32D9}"/>
              </a:ext>
            </a:extLst>
          </p:cNvPr>
          <p:cNvSpPr/>
          <p:nvPr userDrawn="1"/>
        </p:nvSpPr>
        <p:spPr>
          <a:xfrm>
            <a:off x="1524000" y="1122362"/>
            <a:ext cx="9144000" cy="2387601"/>
          </a:xfrm>
          <a:prstGeom prst="rect">
            <a:avLst/>
          </a:prstGeom>
          <a:solidFill>
            <a:srgbClr val="F5BA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6120BD-D120-40E2-9011-8CC79CC08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E201F-9696-489D-837F-4E928AAFB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BBEF2-9D2F-4F1F-923C-1CF87A1A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3E059B-CE5D-43C4-A609-247B4E4800CD}"/>
              </a:ext>
            </a:extLst>
          </p:cNvPr>
          <p:cNvSpPr/>
          <p:nvPr userDrawn="1"/>
        </p:nvSpPr>
        <p:spPr>
          <a:xfrm>
            <a:off x="1524000" y="3602039"/>
            <a:ext cx="9144000" cy="1655762"/>
          </a:xfrm>
          <a:prstGeom prst="rect">
            <a:avLst/>
          </a:prstGeom>
          <a:solidFill>
            <a:srgbClr val="F5BA2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F504F8-4750-4CAA-A656-CE1CF1AE2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975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F10A6-5BE0-47AB-A1B9-31FCD9ED9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4DA191-D6C0-4150-9E8F-004E1C4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196160-E13D-46EF-ABB9-2EC5347F161F}" type="datetimeFigureOut">
              <a:rPr lang="en-US" smtClean="0"/>
              <a:pPr/>
              <a:t>3/5/21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05E72C-FB37-49C9-8E02-67DF19964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07E27F-F644-4940-B300-2AC9C16B8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20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2E50AA-AD40-4C3A-88BE-85A18E3D3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196160-E13D-46EF-ABB9-2EC5347F161F}" type="datetimeFigureOut">
              <a:rPr lang="en-US" smtClean="0"/>
              <a:pPr/>
              <a:t>3/5/21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8C1F70-FE04-4562-975C-08DABB587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74EC6E-6C61-470B-BDD3-DA8DF6232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6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65DE5-CA7A-4F4C-B914-0BB139825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3795F8-1424-4CC6-812A-B27AFDA75C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BABA0-249A-4213-9913-73239EBD1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196160-E13D-46EF-ABB9-2EC5347F161F}" type="datetimeFigureOut">
              <a:rPr lang="en-US" smtClean="0"/>
              <a:pPr/>
              <a:t>3/5/21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2987D-5B4F-4413-8198-26E936DE2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51E2B-CCA1-410D-AB25-7FC64B498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12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9277350" y="444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-20320" y="0"/>
            <a:ext cx="1310640" cy="68643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1654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523240" y="1825625"/>
            <a:ext cx="108305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9277350" y="444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345440" y="365125"/>
            <a:ext cx="11544598" cy="1139825"/>
          </a:xfrm>
          <a:prstGeom prst="rect">
            <a:avLst/>
          </a:prstGeom>
          <a:solidFill>
            <a:srgbClr val="EFAF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523240" y="365126"/>
            <a:ext cx="10515600" cy="113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  <a:defRPr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42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9277350" y="444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0877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9277350" y="444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-20421" y="0"/>
            <a:ext cx="3363696" cy="6858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6"/>
          <p:cNvSpPr/>
          <p:nvPr/>
        </p:nvSpPr>
        <p:spPr>
          <a:xfrm>
            <a:off x="1676400" y="2438400"/>
            <a:ext cx="9686023" cy="2124075"/>
          </a:xfrm>
          <a:prstGeom prst="rect">
            <a:avLst/>
          </a:prstGeom>
          <a:solidFill>
            <a:srgbClr val="F5BA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1676400" y="2438400"/>
            <a:ext cx="9671050" cy="212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5810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1524000" y="1122362"/>
            <a:ext cx="9144000" cy="2387601"/>
          </a:xfrm>
          <a:prstGeom prst="rect">
            <a:avLst/>
          </a:prstGeom>
          <a:solidFill>
            <a:srgbClr val="F5BA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9277350" y="444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7"/>
          <p:cNvSpPr/>
          <p:nvPr/>
        </p:nvSpPr>
        <p:spPr>
          <a:xfrm>
            <a:off x="1524000" y="3602039"/>
            <a:ext cx="9144000" cy="1655762"/>
          </a:xfrm>
          <a:prstGeom prst="rect">
            <a:avLst/>
          </a:prstGeom>
          <a:solidFill>
            <a:srgbClr val="F5BA2B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445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>
            <a:off x="528320" y="347346"/>
            <a:ext cx="11544598" cy="1139825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5BA2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1"/>
          </p:nvPr>
        </p:nvSpPr>
        <p:spPr>
          <a:xfrm>
            <a:off x="523240" y="1825625"/>
            <a:ext cx="108305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9277350" y="444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523240" y="365126"/>
            <a:ext cx="10515600" cy="113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BA2B"/>
              </a:buClr>
              <a:buSzPts val="4000"/>
              <a:buFont typeface="Times New Roman"/>
              <a:buNone/>
              <a:defRPr>
                <a:solidFill>
                  <a:srgbClr val="F5BA2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5351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9277350" y="444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9"/>
          <p:cNvSpPr/>
          <p:nvPr/>
        </p:nvSpPr>
        <p:spPr>
          <a:xfrm>
            <a:off x="914401" y="0"/>
            <a:ext cx="6162674" cy="6858000"/>
          </a:xfrm>
          <a:prstGeom prst="rect">
            <a:avLst/>
          </a:prstGeom>
          <a:solidFill>
            <a:srgbClr val="F5BA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1366838" y="2289176"/>
            <a:ext cx="5257800" cy="113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542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F1174-A672-4C28-A8B8-FAECF1F68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" y="1825625"/>
            <a:ext cx="1083055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AE6E3-86AC-411D-9777-3835BE30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D7D15-7F1F-47EB-B87C-2349CCB0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AAD75D-9EA7-4CF2-9079-0544D2FCAF0D}"/>
              </a:ext>
            </a:extLst>
          </p:cNvPr>
          <p:cNvSpPr/>
          <p:nvPr userDrawn="1"/>
        </p:nvSpPr>
        <p:spPr>
          <a:xfrm>
            <a:off x="345440" y="365125"/>
            <a:ext cx="11544598" cy="1139825"/>
          </a:xfrm>
          <a:prstGeom prst="rect">
            <a:avLst/>
          </a:prstGeom>
          <a:solidFill>
            <a:srgbClr val="EFA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19C24-0346-4E92-ADBA-AC30952B7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365126"/>
            <a:ext cx="10515600" cy="1139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0800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9277350" y="444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794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9277350" y="444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1353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4D4D4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D4D4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D4D4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D4D4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9277350" y="444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6147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508000" y="365126"/>
            <a:ext cx="11198224" cy="113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 rot="5400000">
            <a:off x="3931442" y="-1597818"/>
            <a:ext cx="4351338" cy="1119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9277350" y="444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26149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9277350" y="444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8098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F10A6-5BE0-47AB-A1B9-31FCD9ED9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4DA191-D6C0-4150-9E8F-004E1C4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196160-E13D-46EF-ABB9-2EC5347F161F}" type="datetimeFigureOut">
              <a:rPr lang="en-US" smtClean="0"/>
              <a:t>3/5/21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05E72C-FB37-49C9-8E02-67DF19964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07E27F-F644-4940-B300-2AC9C16B8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0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F1174-A672-4C28-A8B8-FAECF1F68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" y="1825625"/>
            <a:ext cx="565848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AE6E3-86AC-411D-9777-3835BE30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D7D15-7F1F-47EB-B87C-2349CCB0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AAD75D-9EA7-4CF2-9079-0544D2FCAF0D}"/>
              </a:ext>
            </a:extLst>
          </p:cNvPr>
          <p:cNvSpPr/>
          <p:nvPr userDrawn="1"/>
        </p:nvSpPr>
        <p:spPr>
          <a:xfrm>
            <a:off x="345440" y="365125"/>
            <a:ext cx="5836285" cy="1139825"/>
          </a:xfrm>
          <a:prstGeom prst="rect">
            <a:avLst/>
          </a:prstGeom>
          <a:solidFill>
            <a:srgbClr val="EFA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19C24-0346-4E92-ADBA-AC30952B7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365126"/>
            <a:ext cx="5658485" cy="1139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9071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F1174-A672-4C28-A8B8-FAECF1F68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625" y="1825625"/>
            <a:ext cx="612741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AE6E3-86AC-411D-9777-3835BE30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D7D15-7F1F-47EB-B87C-2349CCB0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AAD75D-9EA7-4CF2-9079-0544D2FCAF0D}"/>
              </a:ext>
            </a:extLst>
          </p:cNvPr>
          <p:cNvSpPr/>
          <p:nvPr userDrawn="1"/>
        </p:nvSpPr>
        <p:spPr>
          <a:xfrm>
            <a:off x="5676900" y="365125"/>
            <a:ext cx="6213138" cy="1139825"/>
          </a:xfrm>
          <a:prstGeom prst="rect">
            <a:avLst/>
          </a:prstGeom>
          <a:solidFill>
            <a:srgbClr val="EFA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19C24-0346-4E92-ADBA-AC30952B7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5" y="365126"/>
            <a:ext cx="5276215" cy="1139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2558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7AAD75D-9EA7-4CF2-9079-0544D2FCAF0D}"/>
              </a:ext>
            </a:extLst>
          </p:cNvPr>
          <p:cNvSpPr/>
          <p:nvPr userDrawn="1"/>
        </p:nvSpPr>
        <p:spPr>
          <a:xfrm>
            <a:off x="528320" y="347346"/>
            <a:ext cx="11544598" cy="11398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5BA2B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F1174-A672-4C28-A8B8-FAECF1F68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" y="1825625"/>
            <a:ext cx="1083055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AE6E3-86AC-411D-9777-3835BE30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D7D15-7F1F-47EB-B87C-2349CCB0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19C24-0346-4E92-ADBA-AC30952B7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365126"/>
            <a:ext cx="10515600" cy="1139824"/>
          </a:xfrm>
        </p:spPr>
        <p:txBody>
          <a:bodyPr/>
          <a:lstStyle>
            <a:lvl1pPr>
              <a:defRPr>
                <a:solidFill>
                  <a:srgbClr val="F5BA2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1896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12262-42F6-41C7-9995-4EFD879E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196160-E13D-46EF-ABB9-2EC5347F161F}" type="datetimeFigureOut">
              <a:rPr lang="en-US" smtClean="0"/>
              <a:pPr/>
              <a:t>3/5/21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479C6-DADF-43BE-B37A-2648218BB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E3896-AC24-40A5-B9E7-9C68E148C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514657-B334-4C76-8F4C-31A4A567A796}"/>
              </a:ext>
            </a:extLst>
          </p:cNvPr>
          <p:cNvSpPr/>
          <p:nvPr userDrawn="1"/>
        </p:nvSpPr>
        <p:spPr>
          <a:xfrm>
            <a:off x="-20421" y="0"/>
            <a:ext cx="33636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02C32C-18FB-46AA-923A-57E840546617}"/>
              </a:ext>
            </a:extLst>
          </p:cNvPr>
          <p:cNvSpPr/>
          <p:nvPr userDrawn="1"/>
        </p:nvSpPr>
        <p:spPr>
          <a:xfrm>
            <a:off x="1676400" y="2438400"/>
            <a:ext cx="9686023" cy="2124075"/>
          </a:xfrm>
          <a:prstGeom prst="rect">
            <a:avLst/>
          </a:prstGeom>
          <a:solidFill>
            <a:srgbClr val="F5BA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7D3838-8BBA-4DEF-A8BB-CB509E384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438400"/>
            <a:ext cx="9671050" cy="2124075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2423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5E39B-3E0C-4146-A841-D90C7379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8249C-A0B0-41BE-ACCF-9FC3218AC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19DBFA-6E9C-4135-BECE-7A979A605190}"/>
              </a:ext>
            </a:extLst>
          </p:cNvPr>
          <p:cNvSpPr/>
          <p:nvPr userDrawn="1"/>
        </p:nvSpPr>
        <p:spPr>
          <a:xfrm>
            <a:off x="-20320" y="0"/>
            <a:ext cx="1310640" cy="6864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21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5E39B-3E0C-4146-A841-D90C7379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8249C-A0B0-41BE-ACCF-9FC3218AC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19DBFA-6E9C-4135-BECE-7A979A605190}"/>
              </a:ext>
            </a:extLst>
          </p:cNvPr>
          <p:cNvSpPr/>
          <p:nvPr userDrawn="1"/>
        </p:nvSpPr>
        <p:spPr>
          <a:xfrm>
            <a:off x="914401" y="0"/>
            <a:ext cx="6162674" cy="6858000"/>
          </a:xfrm>
          <a:prstGeom prst="rect">
            <a:avLst/>
          </a:prstGeom>
          <a:solidFill>
            <a:srgbClr val="F5BA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ADBD05-11CC-469A-B954-0EA13D385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838" y="2289176"/>
            <a:ext cx="5257800" cy="113982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0867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95D0-B393-4507-800E-BC2A3579C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68EA3-A74B-4FF4-9AFD-46FC6204A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A57244-03AA-4236-9DA9-13C118F58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F3EAD2-1D3D-440B-BA43-5934A5E27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769C04-1DB8-4E0D-B217-95E7BD0064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CADF1C-CD9C-4034-9D10-3967BF6B71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196160-E13D-46EF-ABB9-2EC5347F161F}" type="datetimeFigureOut">
              <a:rPr lang="en-US" smtClean="0"/>
              <a:pPr/>
              <a:t>3/5/21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87DC2F-322A-4BB2-A5DB-28CE2844D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C3E038-84A6-4047-801D-A7712A748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86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FBBD7-E326-47AB-9752-D0F64E671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1825625"/>
            <a:ext cx="111982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20148-6572-4E0A-A3B3-AFACE6774E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D340F-E019-466E-9425-BCBBA017A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7350" y="444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8A5C0-C843-4798-A68E-D1A3642502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2BB389-2D32-4459-A711-0F392A83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65126"/>
            <a:ext cx="11198224" cy="1139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DFF0AA-25CB-4522-8735-CED47F9D6E1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5957" y="6356350"/>
            <a:ext cx="892295" cy="470693"/>
            <a:chOff x="4581525" y="2647950"/>
            <a:chExt cx="2943225" cy="155257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637E496-7AE7-42C4-BFF6-DEE5043A93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7250" y="2647950"/>
              <a:ext cx="2857500" cy="155257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7B3E67-D8E9-4489-8EA1-C727D3AE3D36}"/>
                </a:ext>
              </a:extLst>
            </p:cNvPr>
            <p:cNvSpPr/>
            <p:nvPr userDrawn="1"/>
          </p:nvSpPr>
          <p:spPr>
            <a:xfrm>
              <a:off x="4581525" y="3867150"/>
              <a:ext cx="2466975" cy="247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7488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0" r:id="rId3"/>
    <p:sldLayoutId id="2147483669" r:id="rId4"/>
    <p:sldLayoutId id="2147483664" r:id="rId5"/>
    <p:sldLayoutId id="2147483651" r:id="rId6"/>
    <p:sldLayoutId id="2147483652" r:id="rId7"/>
    <p:sldLayoutId id="2147483660" r:id="rId8"/>
    <p:sldLayoutId id="2147483653" r:id="rId9"/>
    <p:sldLayoutId id="2147483654" r:id="rId10"/>
    <p:sldLayoutId id="2147483655" r:id="rId11"/>
    <p:sldLayoutId id="214748365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D4D4D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D4D4D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D4D4D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D4D4D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508000" y="1825625"/>
            <a:ext cx="1119822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4D4D4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4D4D4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D4D4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D4D4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D4D4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9277350" y="444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title"/>
          </p:nvPr>
        </p:nvSpPr>
        <p:spPr>
          <a:xfrm>
            <a:off x="508000" y="365126"/>
            <a:ext cx="11198224" cy="113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  <a:defRPr sz="4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grpSp>
        <p:nvGrpSpPr>
          <p:cNvPr id="14" name="Google Shape;14;p1"/>
          <p:cNvGrpSpPr/>
          <p:nvPr/>
        </p:nvGrpSpPr>
        <p:grpSpPr>
          <a:xfrm>
            <a:off x="11185957" y="6356350"/>
            <a:ext cx="892295" cy="470693"/>
            <a:chOff x="4581525" y="2647950"/>
            <a:chExt cx="2943225" cy="1552575"/>
          </a:xfrm>
        </p:grpSpPr>
        <p:pic>
          <p:nvPicPr>
            <p:cNvPr id="15" name="Google Shape;15;p1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667250" y="2647950"/>
              <a:ext cx="2857500" cy="155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6;p1"/>
            <p:cNvSpPr/>
            <p:nvPr/>
          </p:nvSpPr>
          <p:spPr>
            <a:xfrm>
              <a:off x="4581525" y="3867150"/>
              <a:ext cx="2466975" cy="24765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FFBD2-456C-ED4C-8BA2-65A3B52D8E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096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spectability.org/2020/07/training-how-to-ensure-a-welcoming-lexicon-accessible-websites-and-social-media-and-inclusive-photo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spectability.org/2020/07/training-how-to-ensure-accessible-event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pectability.org/2014/12/disability-etiquette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debbief@respectability.or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spectability.org/2020/07/training-how-to-ensure-accessible-event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6F2B895-48B9-FE41-8EB6-0D7145534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3787"/>
            <a:ext cx="10515600" cy="1139824"/>
          </a:xfrm>
          <a:solidFill>
            <a:srgbClr val="EFAF3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Accessibility for All</a:t>
            </a:r>
          </a:p>
        </p:txBody>
      </p:sp>
      <p:pic>
        <p:nvPicPr>
          <p:cNvPr id="3" name="Picture 2" descr="Collage of photos, one featuring Vivian Bass with Ollie Cantos, his triplet sons, Jennifer Mizrahi and Cal Harris. The rest are of children around the world treated by Save A Child's Heart.">
            <a:extLst>
              <a:ext uri="{FF2B5EF4-FFF2-40B4-BE49-F238E27FC236}">
                <a16:creationId xmlns:a16="http://schemas.microsoft.com/office/drawing/2014/main" id="{570462AA-2F1E-384D-8B97-4D1453BE6D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3" b="23810"/>
          <a:stretch/>
        </p:blipFill>
        <p:spPr>
          <a:xfrm>
            <a:off x="0" y="1791475"/>
            <a:ext cx="12192000" cy="37882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AF36D5-204D-4D4A-914F-9EF0AABEEC43}"/>
              </a:ext>
            </a:extLst>
          </p:cNvPr>
          <p:cNvSpPr txBox="1"/>
          <p:nvPr/>
        </p:nvSpPr>
        <p:spPr>
          <a:xfrm>
            <a:off x="18662" y="5281125"/>
            <a:ext cx="6077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Vivian Bass with Ollie Cantos, his triplet sons, Jennifer Mizrahi and Cal Harris.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DCA906-8275-6146-AF5B-419092BCF4D4}"/>
              </a:ext>
            </a:extLst>
          </p:cNvPr>
          <p:cNvSpPr txBox="1"/>
          <p:nvPr/>
        </p:nvSpPr>
        <p:spPr>
          <a:xfrm>
            <a:off x="6701926" y="5281125"/>
            <a:ext cx="5524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Children around the world treated by Save A Child’s Heart.</a:t>
            </a:r>
          </a:p>
        </p:txBody>
      </p:sp>
      <p:pic>
        <p:nvPicPr>
          <p:cNvPr id="10" name="Picture 9" descr="Save A Child's Heart logo">
            <a:extLst>
              <a:ext uri="{FF2B5EF4-FFF2-40B4-BE49-F238E27FC236}">
                <a16:creationId xmlns:a16="http://schemas.microsoft.com/office/drawing/2014/main" id="{86DB0983-864D-2D46-ABA0-7A380B418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96" y="5978978"/>
            <a:ext cx="3124200" cy="647700"/>
          </a:xfrm>
          <a:prstGeom prst="rect">
            <a:avLst/>
          </a:prstGeom>
        </p:spPr>
      </p:pic>
      <p:pic>
        <p:nvPicPr>
          <p:cNvPr id="12" name="Picture 11" descr="RespectAbility logo">
            <a:extLst>
              <a:ext uri="{FF2B5EF4-FFF2-40B4-BE49-F238E27FC236}">
                <a16:creationId xmlns:a16="http://schemas.microsoft.com/office/drawing/2014/main" id="{F6ACE2CE-9C85-E548-A1A0-CBD000AEC4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802" y="5847569"/>
            <a:ext cx="2146041" cy="91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95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C9E427-FFCE-4746-AE13-E5F7D8D6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365760"/>
            <a:ext cx="10515600" cy="1139824"/>
          </a:xfrm>
        </p:spPr>
        <p:txBody>
          <a:bodyPr>
            <a:normAutofit/>
          </a:bodyPr>
          <a:lstStyle/>
          <a:p>
            <a:r>
              <a:rPr lang="en-US" sz="3600" b="1" dirty="0"/>
              <a:t>Work </a:t>
            </a:r>
            <a:r>
              <a:rPr lang="en-US" sz="3600" b="1" i="1" dirty="0"/>
              <a:t>with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/>
              <a:t>people with disabilities </a:t>
            </a:r>
            <a:endParaRPr lang="en-US" sz="3600" b="1" u="sng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A97FE-C380-364E-8B51-64AD570065AF}"/>
              </a:ext>
            </a:extLst>
          </p:cNvPr>
          <p:cNvSpPr/>
          <p:nvPr/>
        </p:nvSpPr>
        <p:spPr>
          <a:xfrm>
            <a:off x="-1" y="1640255"/>
            <a:ext cx="756875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planning an event, make sure to: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 people with disabilities in the planning, and on panels and programs.</a:t>
            </a:r>
          </a:p>
          <a:p>
            <a:pPr marL="6858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vendors who are or who hire people with disabilities.</a:t>
            </a:r>
          </a:p>
          <a:p>
            <a:pPr marL="6858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 people with visible disabilities in your marketing material.</a:t>
            </a:r>
          </a:p>
          <a:p>
            <a:pPr marL="6858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Put captions on all videos and ensure screen reader accessibility on all documents, social media and website.</a:t>
            </a:r>
          </a:p>
        </p:txBody>
      </p:sp>
      <p:pic>
        <p:nvPicPr>
          <p:cNvPr id="8" name="Picture 7" descr="Ad for Tommy Hilfiger showing people with disabilities wearing adaptive clothing">
            <a:extLst>
              <a:ext uri="{FF2B5EF4-FFF2-40B4-BE49-F238E27FC236}">
                <a16:creationId xmlns:a16="http://schemas.microsoft.com/office/drawing/2014/main" id="{B8572C58-169E-4DB7-BCFC-67E390580C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7"/>
          <a:stretch/>
        </p:blipFill>
        <p:spPr>
          <a:xfrm>
            <a:off x="7794701" y="1518548"/>
            <a:ext cx="4063625" cy="3495995"/>
          </a:xfrm>
          <a:prstGeom prst="rect">
            <a:avLst/>
          </a:prstGeom>
          <a:ln w="19050">
            <a:solidFill>
              <a:srgbClr val="EFAF3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EB7598-ED87-45C4-B72A-22DBBF200847}"/>
              </a:ext>
            </a:extLst>
          </p:cNvPr>
          <p:cNvSpPr txBox="1"/>
          <p:nvPr/>
        </p:nvSpPr>
        <p:spPr>
          <a:xfrm>
            <a:off x="7794701" y="5139482"/>
            <a:ext cx="42148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Webinar on Welcoming Lexicon, Websites and Social Media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3AD178-EC7F-42D7-AE70-E936162B9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72929" y="5209555"/>
            <a:ext cx="0" cy="1492132"/>
          </a:xfrm>
          <a:prstGeom prst="line">
            <a:avLst/>
          </a:prstGeom>
          <a:ln>
            <a:solidFill>
              <a:srgbClr val="EFAF3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28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6845A8-2E10-4135-8D04-C0E4358B8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365126"/>
            <a:ext cx="10515600" cy="11398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/>
              <a:t>Ensuring Accessible Events: Virtual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171B38-6EB7-4B42-B150-AA0BDB511884}"/>
              </a:ext>
            </a:extLst>
          </p:cNvPr>
          <p:cNvSpPr txBox="1">
            <a:spLocks/>
          </p:cNvSpPr>
          <p:nvPr/>
        </p:nvSpPr>
        <p:spPr>
          <a:xfrm>
            <a:off x="150780" y="1416569"/>
            <a:ext cx="6957591" cy="5471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/>
            <a:endParaRPr lang="en-US" sz="2200" dirty="0">
              <a:solidFill>
                <a:srgbClr val="000000"/>
              </a:solidFill>
            </a:endParaRPr>
          </a:p>
          <a:p>
            <a:pPr marL="114300" indent="0">
              <a:buFont typeface="Arial" panose="020B0604020202020204" pitchFamily="34" charset="0"/>
              <a:buNone/>
            </a:pPr>
            <a:r>
              <a:rPr lang="en-US" sz="2200" b="1" dirty="0">
                <a:solidFill>
                  <a:srgbClr val="000000"/>
                </a:solidFill>
              </a:rPr>
              <a:t>At your first planning meeting, make sure to:</a:t>
            </a:r>
          </a:p>
          <a:p>
            <a:pPr marL="342900"/>
            <a:r>
              <a:rPr lang="en-US" sz="2200" dirty="0">
                <a:solidFill>
                  <a:srgbClr val="000000"/>
                </a:solidFill>
              </a:rPr>
              <a:t>Make it easy and comfortable for people to request accommodations </a:t>
            </a:r>
            <a:r>
              <a:rPr lang="en-US" sz="2200" u="sng" dirty="0">
                <a:solidFill>
                  <a:srgbClr val="000000"/>
                </a:solidFill>
              </a:rPr>
              <a:t>beforehand</a:t>
            </a:r>
            <a:r>
              <a:rPr lang="en-US" sz="2200" dirty="0">
                <a:solidFill>
                  <a:srgbClr val="000000"/>
                </a:solidFill>
              </a:rPr>
              <a:t>; include this phrase in every registration form:</a:t>
            </a:r>
            <a:endParaRPr lang="en-US" sz="2200" i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114300" indent="0">
              <a:buNone/>
            </a:pPr>
            <a:r>
              <a:rPr lang="en-US" sz="2200" i="1" dirty="0">
                <a:solidFill>
                  <a:srgbClr val="000000"/>
                </a:solidFill>
                <a:highlight>
                  <a:srgbClr val="FFFF00"/>
                </a:highlight>
              </a:rPr>
              <a:t>“</a:t>
            </a:r>
            <a:r>
              <a:rPr lang="en-US" sz="2200" i="1" dirty="0">
                <a:solidFill>
                  <a:srgbClr val="232333"/>
                </a:solidFill>
                <a:highlight>
                  <a:srgbClr val="FFFF00"/>
                </a:highlight>
              </a:rPr>
              <a:t>Do you need any accommodations to fully participate in this event?”</a:t>
            </a:r>
            <a:r>
              <a:rPr lang="en-US" sz="2200" i="1" dirty="0">
                <a:solidFill>
                  <a:srgbClr val="E02828"/>
                </a:solidFill>
                <a:highlight>
                  <a:srgbClr val="FFFF00"/>
                </a:highlight>
              </a:rPr>
              <a:t>*</a:t>
            </a:r>
            <a:endParaRPr lang="en-US" sz="2200" i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342900"/>
            <a:r>
              <a:rPr lang="en-US" sz="2200" dirty="0">
                <a:solidFill>
                  <a:srgbClr val="000000"/>
                </a:solidFill>
              </a:rPr>
              <a:t>Offer and provide accommodations when requested (i.e. sign language interpreters; accessible PPTs or other materials) – Add captions to videos; add captioning via Zoom (free!) or hire a professional</a:t>
            </a:r>
          </a:p>
          <a:p>
            <a:pPr marL="342900"/>
            <a:r>
              <a:rPr lang="en-US" sz="2200" dirty="0">
                <a:solidFill>
                  <a:srgbClr val="000000"/>
                </a:solidFill>
              </a:rPr>
              <a:t>Assign/provide email/phone number of employee who is responsible to handle accommodations.</a:t>
            </a:r>
          </a:p>
          <a:p>
            <a:pPr marL="342900"/>
            <a:r>
              <a:rPr lang="en-US" sz="2200" dirty="0">
                <a:solidFill>
                  <a:srgbClr val="000000"/>
                </a:solidFill>
              </a:rPr>
              <a:t>Ensure that people with disabilities are on virtual  panels and programs.</a:t>
            </a:r>
          </a:p>
          <a:p>
            <a:pPr marL="342900"/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5" name="Picture 4" descr="RespectAbility Staff and Fellows smile on a Zoom call. Text: Ensuring Virtual Events Are Accessible To All">
            <a:extLst>
              <a:ext uri="{FF2B5EF4-FFF2-40B4-BE49-F238E27FC236}">
                <a16:creationId xmlns:a16="http://schemas.microsoft.com/office/drawing/2014/main" id="{27C177AA-B5E2-477C-AF92-4BB6EDC18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184" y="1505361"/>
            <a:ext cx="4538703" cy="255302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8740A0-06C9-4301-940B-CC56AE1D5BFE}"/>
              </a:ext>
            </a:extLst>
          </p:cNvPr>
          <p:cNvSpPr txBox="1"/>
          <p:nvPr/>
        </p:nvSpPr>
        <p:spPr>
          <a:xfrm>
            <a:off x="7434942" y="4152310"/>
            <a:ext cx="4538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Webinar on Accessible Virtual Events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2D7D71-5B6A-49F9-BDE5-0185DE91F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23184" y="4152310"/>
            <a:ext cx="1" cy="2531519"/>
          </a:xfrm>
          <a:prstGeom prst="line">
            <a:avLst/>
          </a:prstGeom>
          <a:ln>
            <a:solidFill>
              <a:srgbClr val="EFAF3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865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9"/>
          <p:cNvSpPr txBox="1">
            <a:spLocks noGrp="1"/>
          </p:cNvSpPr>
          <p:nvPr>
            <p:ph type="title"/>
          </p:nvPr>
        </p:nvSpPr>
        <p:spPr>
          <a:xfrm>
            <a:off x="523240" y="365126"/>
            <a:ext cx="10515600" cy="1139824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3600" b="1" dirty="0"/>
              <a:t>10 Tips In Disability Etiquette</a:t>
            </a:r>
            <a:br>
              <a:rPr lang="en-US" sz="3600" b="1" dirty="0"/>
            </a:br>
            <a:r>
              <a:rPr lang="en-US" sz="3600" b="1" dirty="0"/>
              <a:t>One-on-One Interactions</a:t>
            </a:r>
          </a:p>
        </p:txBody>
      </p:sp>
      <p:sp>
        <p:nvSpPr>
          <p:cNvPr id="300" name="Google Shape;300;p19"/>
          <p:cNvSpPr/>
          <p:nvPr/>
        </p:nvSpPr>
        <p:spPr>
          <a:xfrm>
            <a:off x="4492291" y="6308208"/>
            <a:ext cx="3998566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16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Calibri"/>
              <a:buNone/>
            </a:pPr>
            <a:r>
              <a:rPr lang="en-US" sz="2200" u="sng" dirty="0">
                <a:solidFill>
                  <a:schemeClr val="hlin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  <a:hlinkClick r:id="rId3"/>
              </a:rPr>
              <a:t>Webinar on Disability Etiquette</a:t>
            </a:r>
            <a:endParaRPr sz="2200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5" name="Picture 4" descr="A doctor with a stephoscope treating a young child with a disability in a hospital">
            <a:extLst>
              <a:ext uri="{FF2B5EF4-FFF2-40B4-BE49-F238E27FC236}">
                <a16:creationId xmlns:a16="http://schemas.microsoft.com/office/drawing/2014/main" id="{AD1D7C6C-86AE-449D-865D-1BCC78643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247" y="1664780"/>
            <a:ext cx="6864564" cy="4577806"/>
          </a:xfrm>
          <a:prstGeom prst="rect">
            <a:avLst/>
          </a:prstGeom>
          <a:ln w="19050">
            <a:solidFill>
              <a:srgbClr val="EFAF3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18"/>
    </mc:Choice>
    <mc:Fallback xmlns="">
      <p:transition spd="slow" advTm="6741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1"/>
          <p:cNvSpPr txBox="1">
            <a:spLocks noGrp="1"/>
          </p:cNvSpPr>
          <p:nvPr>
            <p:ph type="title"/>
          </p:nvPr>
        </p:nvSpPr>
        <p:spPr>
          <a:xfrm>
            <a:off x="340278" y="377652"/>
            <a:ext cx="11498153" cy="113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1" u="sng" dirty="0">
                <a:ea typeface="Calibri"/>
                <a:sym typeface="Calibri"/>
              </a:rPr>
              <a:t>Tip #1</a:t>
            </a:r>
            <a:r>
              <a:rPr lang="en-US" sz="3600" b="1" dirty="0">
                <a:ea typeface="Calibri"/>
                <a:sym typeface="Calibri"/>
              </a:rPr>
              <a:t> in Disability Etiquette: </a:t>
            </a:r>
            <a:br>
              <a:rPr lang="en-US" sz="3600" b="1" dirty="0">
                <a:ea typeface="Calibri"/>
                <a:sym typeface="Calibri"/>
              </a:rPr>
            </a:br>
            <a:r>
              <a:rPr lang="en-US" sz="3600" b="1" dirty="0">
                <a:ea typeface="Calibri"/>
                <a:sym typeface="Calibri"/>
              </a:rPr>
              <a:t>People with disabilities are PEOPLE. </a:t>
            </a:r>
            <a:r>
              <a:rPr lang="en-US" sz="3600" b="1" i="1" dirty="0">
                <a:ea typeface="Calibri"/>
                <a:sym typeface="Calibri"/>
              </a:rPr>
              <a:t>The</a:t>
            </a:r>
            <a:r>
              <a:rPr lang="en-US" sz="3600" b="1" dirty="0">
                <a:ea typeface="Calibri"/>
                <a:sym typeface="Calibri"/>
              </a:rPr>
              <a:t> </a:t>
            </a:r>
            <a:r>
              <a:rPr lang="en-US" sz="3600" b="1" i="1" dirty="0">
                <a:ea typeface="Calibri"/>
                <a:sym typeface="Calibri"/>
              </a:rPr>
              <a:t>Golden Rule. </a:t>
            </a:r>
            <a:endParaRPr sz="3600" dirty="0"/>
          </a:p>
        </p:txBody>
      </p:sp>
      <p:sp>
        <p:nvSpPr>
          <p:cNvPr id="315" name="Google Shape;315;p21"/>
          <p:cNvSpPr txBox="1">
            <a:spLocks noGrp="1"/>
          </p:cNvSpPr>
          <p:nvPr>
            <p:ph type="body" idx="1"/>
          </p:nvPr>
        </p:nvSpPr>
        <p:spPr>
          <a:xfrm>
            <a:off x="353568" y="1625877"/>
            <a:ext cx="5123954" cy="5232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2800"/>
              <a:buNone/>
            </a:pPr>
            <a:r>
              <a:rPr lang="en-US" sz="3200" dirty="0">
                <a:solidFill>
                  <a:srgbClr val="000000"/>
                </a:solidFill>
                <a:ea typeface="Calibri"/>
                <a:sym typeface="Calibri"/>
              </a:rPr>
              <a:t>Follow </a:t>
            </a:r>
            <a:r>
              <a:rPr lang="en-US" sz="3200" b="1" dirty="0">
                <a:solidFill>
                  <a:srgbClr val="000000"/>
                </a:solidFill>
                <a:ea typeface="Calibri"/>
                <a:sym typeface="Calibri"/>
              </a:rPr>
              <a:t>The Golden Rule: </a:t>
            </a:r>
            <a:r>
              <a:rPr lang="en-US" sz="3200" dirty="0">
                <a:solidFill>
                  <a:srgbClr val="000000"/>
                </a:solidFill>
                <a:ea typeface="Calibri"/>
                <a:sym typeface="Calibri"/>
              </a:rPr>
              <a:t>Treat others the way you wish to be treated.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2800"/>
              <a:buNone/>
            </a:pPr>
            <a:endParaRPr lang="en-US" sz="3200" dirty="0">
              <a:solidFill>
                <a:srgbClr val="000000"/>
              </a:solidFill>
              <a:ea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2800"/>
              <a:buNone/>
            </a:pPr>
            <a:r>
              <a:rPr lang="en-US" sz="3200" dirty="0">
                <a:solidFill>
                  <a:srgbClr val="000000"/>
                </a:solidFill>
                <a:ea typeface="Calibri"/>
                <a:sym typeface="Calibri"/>
              </a:rPr>
              <a:t>Acknowledge their differences as you would acknowledge anyone’s. Treat them the same.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2800"/>
              <a:buNone/>
            </a:pPr>
            <a:endParaRPr sz="3200" dirty="0">
              <a:solidFill>
                <a:srgbClr val="000000"/>
              </a:solidFill>
              <a:ea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ts val="2800"/>
              <a:buNone/>
            </a:pPr>
            <a:r>
              <a:rPr lang="en-US" sz="3200" dirty="0">
                <a:solidFill>
                  <a:srgbClr val="000000"/>
                </a:solidFill>
                <a:ea typeface="Calibri"/>
                <a:sym typeface="Calibri"/>
              </a:rPr>
              <a:t>Do not talk down to them literally or figuratively. </a:t>
            </a:r>
            <a:endParaRPr sz="3200" dirty="0"/>
          </a:p>
        </p:txBody>
      </p:sp>
      <p:pic>
        <p:nvPicPr>
          <p:cNvPr id="316" name="Google Shape;316;p21" descr="A large group of fabulous diverse women/nonbinary people with disabilities, and allies, posing in an art gallery for a photo; several are seated in wheelchairs.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6198" y="1603470"/>
            <a:ext cx="6192234" cy="4722685"/>
          </a:xfrm>
          <a:prstGeom prst="rect">
            <a:avLst/>
          </a:prstGeom>
          <a:noFill/>
          <a:ln w="28575" cap="flat" cmpd="sng">
            <a:solidFill>
              <a:srgbClr val="EFAF3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48"/>
    </mc:Choice>
    <mc:Fallback xmlns="">
      <p:transition spd="slow" advTm="1554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2"/>
          <p:cNvSpPr txBox="1">
            <a:spLocks noGrp="1"/>
          </p:cNvSpPr>
          <p:nvPr>
            <p:ph type="title"/>
          </p:nvPr>
        </p:nvSpPr>
        <p:spPr>
          <a:xfrm>
            <a:off x="521208" y="365760"/>
            <a:ext cx="10795789" cy="113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1" u="sng" dirty="0">
                <a:ea typeface="Calibri"/>
                <a:sym typeface="Calibri"/>
              </a:rPr>
              <a:t>Tip #2</a:t>
            </a:r>
            <a:r>
              <a:rPr lang="en-US" sz="3600" b="1" dirty="0">
                <a:ea typeface="Calibri"/>
                <a:sym typeface="Calibri"/>
              </a:rPr>
              <a:t> in Disability Etiquette</a:t>
            </a:r>
            <a:r>
              <a:rPr lang="en-US" sz="3600" b="1">
                <a:ea typeface="Calibri"/>
                <a:sym typeface="Calibri"/>
              </a:rPr>
              <a:t>: Language Matters!</a:t>
            </a:r>
            <a:endParaRPr lang="en-US" sz="3600" dirty="0"/>
          </a:p>
        </p:txBody>
      </p:sp>
      <p:pic>
        <p:nvPicPr>
          <p:cNvPr id="3" name="Picture 2" descr="A woman wearing a suitjacket and a yellow shirt walking holding a white cane">
            <a:extLst>
              <a:ext uri="{FF2B5EF4-FFF2-40B4-BE49-F238E27FC236}">
                <a16:creationId xmlns:a16="http://schemas.microsoft.com/office/drawing/2014/main" id="{80532D7C-1A4B-40CC-8500-A2C78D9874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7" b="6808"/>
          <a:stretch/>
        </p:blipFill>
        <p:spPr>
          <a:xfrm>
            <a:off x="703713" y="1686027"/>
            <a:ext cx="3699844" cy="4932947"/>
          </a:xfrm>
          <a:prstGeom prst="rect">
            <a:avLst/>
          </a:prstGeom>
          <a:ln w="19050">
            <a:solidFill>
              <a:srgbClr val="EFAF30"/>
            </a:solidFill>
          </a:ln>
        </p:spPr>
      </p:pic>
      <p:sp>
        <p:nvSpPr>
          <p:cNvPr id="323" name="Google Shape;323;p22"/>
          <p:cNvSpPr txBox="1">
            <a:spLocks noGrp="1"/>
          </p:cNvSpPr>
          <p:nvPr>
            <p:ph type="body" idx="1"/>
          </p:nvPr>
        </p:nvSpPr>
        <p:spPr>
          <a:xfrm>
            <a:off x="4648200" y="1665517"/>
            <a:ext cx="7336971" cy="5279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800"/>
            </a:pPr>
            <a:r>
              <a:rPr lang="en-US" dirty="0">
                <a:solidFill>
                  <a:schemeClr val="tx1"/>
                </a:solidFill>
                <a:sym typeface="Calibri"/>
              </a:rPr>
              <a:t>Some people prefer person-first language – “person with a disability" – and others prefer identity-first language – “disabled person.” Ask the person what language they prefer and respect their preference.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800"/>
            </a:pPr>
            <a:r>
              <a:rPr lang="en-US" dirty="0">
                <a:solidFill>
                  <a:schemeClr val="tx1"/>
                </a:solidFill>
                <a:sym typeface="Calibri"/>
              </a:rPr>
              <a:t>Avoid outdated terms like “handicapped,” “crippled” or the “R” word.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0"/>
    </mc:Choice>
    <mc:Fallback xmlns="">
      <p:transition spd="slow" advTm="811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5"/>
          <p:cNvSpPr txBox="1">
            <a:spLocks noGrp="1"/>
          </p:cNvSpPr>
          <p:nvPr>
            <p:ph type="title"/>
          </p:nvPr>
        </p:nvSpPr>
        <p:spPr>
          <a:xfrm>
            <a:off x="521208" y="365760"/>
            <a:ext cx="11772389" cy="113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1" u="sng" dirty="0">
                <a:ea typeface="Calibri"/>
                <a:sym typeface="Calibri"/>
              </a:rPr>
              <a:t>Tip #3</a:t>
            </a:r>
            <a:r>
              <a:rPr lang="en-US" sz="3600" b="1" dirty="0">
                <a:ea typeface="Calibri"/>
                <a:sym typeface="Calibri"/>
              </a:rPr>
              <a:t> in Disability Etiquette: Unsure how to interact? </a:t>
            </a:r>
            <a:br>
              <a:rPr lang="en-US" sz="3600" b="1" dirty="0">
                <a:ea typeface="Calibri"/>
                <a:sym typeface="Calibri"/>
              </a:rPr>
            </a:br>
            <a:r>
              <a:rPr lang="en-US" sz="3600" b="1" dirty="0">
                <a:ea typeface="Calibri"/>
                <a:sym typeface="Calibri"/>
              </a:rPr>
              <a:t>A-T-P! Ask the Person!</a:t>
            </a:r>
            <a:endParaRPr lang="en-US" sz="3600" dirty="0"/>
          </a:p>
        </p:txBody>
      </p:sp>
      <p:sp>
        <p:nvSpPr>
          <p:cNvPr id="344" name="Google Shape;344;p25"/>
          <p:cNvSpPr txBox="1">
            <a:spLocks noGrp="1"/>
          </p:cNvSpPr>
          <p:nvPr>
            <p:ph type="body" idx="1"/>
          </p:nvPr>
        </p:nvSpPr>
        <p:spPr>
          <a:xfrm>
            <a:off x="339277" y="1724984"/>
            <a:ext cx="6584037" cy="4921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2800"/>
              <a:buNone/>
            </a:pPr>
            <a:r>
              <a:rPr lang="en-US" sz="2600" b="1" dirty="0">
                <a:solidFill>
                  <a:srgbClr val="000000"/>
                </a:solidFill>
                <a:ea typeface="Calibri"/>
                <a:sym typeface="Calibri"/>
              </a:rPr>
              <a:t>Not sure how to interact? Not sure how to refer to them or their disability?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2800"/>
              <a:buNone/>
            </a:pPr>
            <a:r>
              <a:rPr lang="en-US" sz="2600" dirty="0">
                <a:solidFill>
                  <a:srgbClr val="000000"/>
                </a:solidFill>
                <a:ea typeface="Calibri"/>
                <a:sym typeface="Calibri"/>
              </a:rPr>
              <a:t>Remember </a:t>
            </a:r>
            <a:r>
              <a:rPr lang="en-US" sz="2600" b="1" dirty="0">
                <a:solidFill>
                  <a:srgbClr val="000000"/>
                </a:solidFill>
                <a:highlight>
                  <a:srgbClr val="00FF00"/>
                </a:highlight>
                <a:ea typeface="Calibri"/>
                <a:sym typeface="Calibri"/>
              </a:rPr>
              <a:t>A-T-P!  </a:t>
            </a:r>
            <a:r>
              <a:rPr lang="en-US" sz="2600" dirty="0">
                <a:solidFill>
                  <a:srgbClr val="000000"/>
                </a:solidFill>
                <a:ea typeface="Calibri"/>
                <a:sym typeface="Calibri"/>
              </a:rPr>
              <a:t>Ask the Person!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2800"/>
              <a:buNone/>
            </a:pPr>
            <a:r>
              <a:rPr lang="en-US" sz="2600" dirty="0">
                <a:solidFill>
                  <a:srgbClr val="000000"/>
                </a:solidFill>
                <a:ea typeface="Calibri"/>
                <a:sym typeface="Calibri"/>
              </a:rPr>
              <a:t>Just because someone has a disability, do not assume they need help:</a:t>
            </a:r>
          </a:p>
          <a:p>
            <a:pPr>
              <a:spcBef>
                <a:spcPts val="0"/>
              </a:spcBef>
              <a:buClr>
                <a:srgbClr val="4D4D4D"/>
              </a:buClr>
              <a:buSzPts val="2800"/>
            </a:pPr>
            <a:r>
              <a:rPr lang="en-US" sz="2600" dirty="0">
                <a:solidFill>
                  <a:srgbClr val="000000"/>
                </a:solidFill>
                <a:ea typeface="Calibri"/>
                <a:sym typeface="Calibri"/>
              </a:rPr>
              <a:t>Before offering assistance, first ask if they want it. </a:t>
            </a:r>
          </a:p>
          <a:p>
            <a:pPr>
              <a:spcBef>
                <a:spcPts val="0"/>
              </a:spcBef>
              <a:buClr>
                <a:srgbClr val="4D4D4D"/>
              </a:buClr>
              <a:buSzPts val="2800"/>
            </a:pPr>
            <a:r>
              <a:rPr lang="en-US" sz="2600" dirty="0">
                <a:solidFill>
                  <a:srgbClr val="000000"/>
                </a:solidFill>
                <a:ea typeface="Calibri"/>
                <a:sym typeface="Calibri"/>
              </a:rPr>
              <a:t>Respect their response, if it is “No.” Don’t ask repeatedly or qualify their response with “are you sure?”</a:t>
            </a:r>
          </a:p>
          <a:p>
            <a:pPr>
              <a:spcBef>
                <a:spcPts val="0"/>
              </a:spcBef>
              <a:buClr>
                <a:srgbClr val="4D4D4D"/>
              </a:buClr>
              <a:buSzPts val="2800"/>
            </a:pPr>
            <a:r>
              <a:rPr lang="en-US" sz="2600" dirty="0">
                <a:solidFill>
                  <a:srgbClr val="000000"/>
                </a:solidFill>
                <a:ea typeface="Calibri"/>
                <a:sym typeface="Calibri"/>
              </a:rPr>
              <a:t>Respect someone’s choice even if it looks like they’re struggling. </a:t>
            </a:r>
          </a:p>
          <a:p>
            <a:pPr>
              <a:spcBef>
                <a:spcPts val="0"/>
              </a:spcBef>
              <a:buClr>
                <a:srgbClr val="4D4D4D"/>
              </a:buClr>
              <a:buSzPts val="2800"/>
            </a:pPr>
            <a:r>
              <a:rPr lang="en-US" sz="2600" dirty="0">
                <a:solidFill>
                  <a:srgbClr val="000000"/>
                </a:solidFill>
                <a:ea typeface="Calibri"/>
                <a:sym typeface="Calibri"/>
              </a:rPr>
              <a:t>If there is a dangerous situation, help just as you would help someone without a disability.</a:t>
            </a:r>
            <a:endParaRPr sz="2600" dirty="0">
              <a:solidFill>
                <a:srgbClr val="000000"/>
              </a:solidFill>
            </a:endParaRPr>
          </a:p>
        </p:txBody>
      </p:sp>
      <p:pic>
        <p:nvPicPr>
          <p:cNvPr id="345" name="Google Shape;345;p25" descr="Woman engaged in conversation with volunteer college students, discussing how to interact with people with disabilities, who will be joining the event.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664" y="1883679"/>
            <a:ext cx="4635059" cy="3090642"/>
          </a:xfrm>
          <a:prstGeom prst="rect">
            <a:avLst/>
          </a:prstGeom>
          <a:noFill/>
          <a:ln w="28575" cap="flat" cmpd="sng">
            <a:solidFill>
              <a:srgbClr val="EFAF3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5"/>
    </mc:Choice>
    <mc:Fallback xmlns="">
      <p:transition spd="slow" advTm="394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4"/>
          <p:cNvSpPr txBox="1">
            <a:spLocks noGrp="1"/>
          </p:cNvSpPr>
          <p:nvPr>
            <p:ph type="title"/>
          </p:nvPr>
        </p:nvSpPr>
        <p:spPr>
          <a:xfrm>
            <a:off x="521208" y="365760"/>
            <a:ext cx="11511442" cy="113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1" u="sng" dirty="0">
                <a:sym typeface="Calibri"/>
              </a:rPr>
              <a:t>Tip #4</a:t>
            </a:r>
            <a:r>
              <a:rPr lang="en-US" sz="3600" b="1" dirty="0">
                <a:sym typeface="Calibri"/>
              </a:rPr>
              <a:t> in Disability Etiquette: Adults with disabilities are adults. Treat them and speak to them as adults. </a:t>
            </a:r>
            <a:endParaRPr sz="3600" b="1" dirty="0"/>
          </a:p>
        </p:txBody>
      </p:sp>
      <p:pic>
        <p:nvPicPr>
          <p:cNvPr id="3" name="Picture 2" descr="Two rows of college-age women speed-networking">
            <a:extLst>
              <a:ext uri="{FF2B5EF4-FFF2-40B4-BE49-F238E27FC236}">
                <a16:creationId xmlns:a16="http://schemas.microsoft.com/office/drawing/2014/main" id="{06E45244-E53D-45A6-A082-607D9EE7B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3" y="1755100"/>
            <a:ext cx="6120325" cy="4080216"/>
          </a:xfrm>
          <a:prstGeom prst="rect">
            <a:avLst/>
          </a:prstGeom>
          <a:ln w="19050">
            <a:solidFill>
              <a:srgbClr val="EFAF30"/>
            </a:solidFill>
          </a:ln>
        </p:spPr>
      </p:pic>
      <p:sp>
        <p:nvSpPr>
          <p:cNvPr id="337" name="Google Shape;337;p24"/>
          <p:cNvSpPr txBox="1">
            <a:spLocks noGrp="1"/>
          </p:cNvSpPr>
          <p:nvPr>
            <p:ph type="body" idx="1"/>
          </p:nvPr>
        </p:nvSpPr>
        <p:spPr>
          <a:xfrm>
            <a:off x="6604445" y="1755100"/>
            <a:ext cx="5398166" cy="4887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ts val="2800"/>
            </a:pPr>
            <a:r>
              <a:rPr lang="en-US" sz="2600" dirty="0">
                <a:solidFill>
                  <a:srgbClr val="000000"/>
                </a:solidFill>
                <a:ea typeface="Calibri"/>
                <a:sym typeface="Calibri"/>
              </a:rPr>
              <a:t>Do not make decisions for adults. </a:t>
            </a:r>
          </a:p>
          <a:p>
            <a:pPr>
              <a:spcBef>
                <a:spcPts val="0"/>
              </a:spcBef>
              <a:buClr>
                <a:srgbClr val="000000"/>
              </a:buClr>
              <a:buSzPts val="2800"/>
            </a:pPr>
            <a:r>
              <a:rPr lang="en-US" sz="2600" dirty="0">
                <a:solidFill>
                  <a:srgbClr val="000000"/>
                </a:solidFill>
                <a:ea typeface="Calibri"/>
                <a:sym typeface="Calibri"/>
              </a:rPr>
              <a:t>Do not tell them what to do or use childlike talk. </a:t>
            </a:r>
          </a:p>
          <a:p>
            <a:pPr>
              <a:spcBef>
                <a:spcPts val="0"/>
              </a:spcBef>
              <a:buClr>
                <a:srgbClr val="000000"/>
              </a:buClr>
              <a:buSzPts val="2800"/>
            </a:pPr>
            <a:r>
              <a:rPr lang="en-US" sz="2600" dirty="0">
                <a:solidFill>
                  <a:srgbClr val="000000"/>
                </a:solidFill>
                <a:ea typeface="Calibri"/>
                <a:sym typeface="Calibri"/>
              </a:rPr>
              <a:t>Provide them with every option you provide those without disabilities. </a:t>
            </a:r>
          </a:p>
          <a:p>
            <a:pPr>
              <a:spcBef>
                <a:spcPts val="0"/>
              </a:spcBef>
              <a:buClr>
                <a:srgbClr val="000000"/>
              </a:buClr>
              <a:buSzPts val="2800"/>
            </a:pPr>
            <a:r>
              <a:rPr lang="en-US" sz="2600" dirty="0">
                <a:solidFill>
                  <a:srgbClr val="000000"/>
                </a:solidFill>
                <a:ea typeface="Calibri"/>
                <a:sym typeface="Calibri"/>
              </a:rPr>
              <a:t>Use “I suggest …” or “I think …”</a:t>
            </a:r>
          </a:p>
          <a:p>
            <a:pPr>
              <a:spcBef>
                <a:spcPts val="0"/>
              </a:spcBef>
              <a:buClr>
                <a:srgbClr val="000000"/>
              </a:buClr>
              <a:buSzPts val="2800"/>
            </a:pPr>
            <a:r>
              <a:rPr lang="en-US" sz="2600" dirty="0">
                <a:solidFill>
                  <a:srgbClr val="000000"/>
                </a:solidFill>
                <a:ea typeface="Calibri"/>
                <a:sym typeface="Calibri"/>
              </a:rPr>
              <a:t>Read their nonverbal cues</a:t>
            </a:r>
          </a:p>
          <a:p>
            <a:pPr>
              <a:spcBef>
                <a:spcPts val="0"/>
              </a:spcBef>
              <a:buClr>
                <a:srgbClr val="000000"/>
              </a:buClr>
              <a:buSzPts val="2800"/>
            </a:pPr>
            <a:r>
              <a:rPr lang="en-US" sz="2600" dirty="0">
                <a:solidFill>
                  <a:srgbClr val="000000"/>
                </a:solidFill>
                <a:ea typeface="Calibri"/>
                <a:sym typeface="Calibri"/>
              </a:rPr>
              <a:t>If the option they choose presents a difficulty concerning their disability, discuss ways you could modify or adapt the choice.</a:t>
            </a:r>
            <a:endParaRPr sz="2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"/>
    </mc:Choice>
    <mc:Fallback xmlns="">
      <p:transition spd="slow" advTm="38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7"/>
          <p:cNvSpPr txBox="1">
            <a:spLocks noGrp="1"/>
          </p:cNvSpPr>
          <p:nvPr>
            <p:ph type="title"/>
          </p:nvPr>
        </p:nvSpPr>
        <p:spPr>
          <a:xfrm>
            <a:off x="521208" y="365760"/>
            <a:ext cx="11295351" cy="113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200" b="1" u="sng" dirty="0">
                <a:ea typeface="Calibri"/>
                <a:sym typeface="Calibri"/>
              </a:rPr>
              <a:t>Tip #5</a:t>
            </a:r>
            <a:r>
              <a:rPr lang="en-US" sz="3200" b="1" dirty="0">
                <a:ea typeface="Calibri"/>
                <a:sym typeface="Calibri"/>
              </a:rPr>
              <a:t> in Disability Etiquette: Listen attentively and patiently</a:t>
            </a:r>
            <a:r>
              <a:rPr lang="en-US" sz="3200" dirty="0">
                <a:ea typeface="Calibri"/>
                <a:sym typeface="Calibri"/>
              </a:rPr>
              <a:t> </a:t>
            </a:r>
            <a:r>
              <a:rPr lang="en-US" sz="3200" b="1" dirty="0">
                <a:ea typeface="Calibri"/>
                <a:sym typeface="Calibri"/>
              </a:rPr>
              <a:t>when talking with a person who has difficulty speaking.</a:t>
            </a:r>
            <a:endParaRPr lang="en-US" sz="3200" dirty="0"/>
          </a:p>
        </p:txBody>
      </p:sp>
      <p:sp>
        <p:nvSpPr>
          <p:cNvPr id="358" name="Google Shape;358;p27"/>
          <p:cNvSpPr txBox="1">
            <a:spLocks noGrp="1"/>
          </p:cNvSpPr>
          <p:nvPr>
            <p:ph type="body" idx="1"/>
          </p:nvPr>
        </p:nvSpPr>
        <p:spPr>
          <a:xfrm>
            <a:off x="358155" y="1755470"/>
            <a:ext cx="6347534" cy="5435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ts val="2590"/>
            </a:pPr>
            <a:r>
              <a:rPr lang="en-US" sz="2600" dirty="0">
                <a:solidFill>
                  <a:srgbClr val="000000"/>
                </a:solidFill>
                <a:ea typeface="Calibri"/>
                <a:sym typeface="Calibri"/>
              </a:rPr>
              <a:t>Be patient and wait for the person to finish, rather than correcting, interrupting, or speaking for the person. 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ts val="2590"/>
            </a:pPr>
            <a:r>
              <a:rPr lang="en-US" sz="2600" dirty="0">
                <a:solidFill>
                  <a:srgbClr val="000000"/>
                </a:solidFill>
                <a:ea typeface="Calibri"/>
                <a:sym typeface="Calibri"/>
              </a:rPr>
              <a:t>If necessary, ask short or close-ended questions that require short answers, a nod or shake of the head. 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ts val="2590"/>
            </a:pPr>
            <a:r>
              <a:rPr lang="en-US" sz="2600" dirty="0">
                <a:solidFill>
                  <a:srgbClr val="000000"/>
                </a:solidFill>
                <a:ea typeface="Calibri"/>
                <a:sym typeface="Calibri"/>
              </a:rPr>
              <a:t>Never pretend to understand if you are having difficulty doing so. </a:t>
            </a:r>
            <a:endParaRPr lang="en-US" sz="2600" dirty="0">
              <a:solidFill>
                <a:srgbClr val="000000"/>
              </a:solidFill>
              <a:ea typeface="Calibri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ts val="2590"/>
            </a:pPr>
            <a:r>
              <a:rPr lang="en-US" sz="2600" dirty="0">
                <a:solidFill>
                  <a:srgbClr val="000000"/>
                </a:solidFill>
                <a:ea typeface="Calibri"/>
                <a:sym typeface="Calibri"/>
              </a:rPr>
              <a:t>Instead, repeat what you have understood and allow the person to respond. The response will clue you in and guide your understanding.</a:t>
            </a:r>
            <a:endParaRPr sz="2600" dirty="0">
              <a:solidFill>
                <a:srgbClr val="000000"/>
              </a:solidFill>
            </a:endParaRPr>
          </a:p>
        </p:txBody>
      </p:sp>
      <p:pic>
        <p:nvPicPr>
          <p:cNvPr id="3" name="Picture 2" descr="Two women seated having a conversation">
            <a:extLst>
              <a:ext uri="{FF2B5EF4-FFF2-40B4-BE49-F238E27FC236}">
                <a16:creationId xmlns:a16="http://schemas.microsoft.com/office/drawing/2014/main" id="{91972608-8EB8-41CF-8FAB-386A10066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559" y="1755470"/>
            <a:ext cx="4735286" cy="3156857"/>
          </a:xfrm>
          <a:prstGeom prst="rect">
            <a:avLst/>
          </a:prstGeom>
          <a:ln w="28575">
            <a:solidFill>
              <a:srgbClr val="EFAF3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6"/>
    </mc:Choice>
    <mc:Fallback xmlns="">
      <p:transition spd="slow" advTm="2084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3"/>
          <p:cNvSpPr txBox="1">
            <a:spLocks noGrp="1"/>
          </p:cNvSpPr>
          <p:nvPr>
            <p:ph type="title"/>
          </p:nvPr>
        </p:nvSpPr>
        <p:spPr>
          <a:xfrm>
            <a:off x="523240" y="365760"/>
            <a:ext cx="10751402" cy="113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1" u="sng" dirty="0">
                <a:ea typeface="Calibri"/>
                <a:sym typeface="Calibri"/>
              </a:rPr>
              <a:t>Tip #6</a:t>
            </a:r>
            <a:r>
              <a:rPr lang="en-US" sz="3600" b="1" dirty="0">
                <a:ea typeface="Calibri"/>
                <a:sym typeface="Calibri"/>
              </a:rPr>
              <a:t> in Disability Etiquette: </a:t>
            </a:r>
            <a:r>
              <a:rPr lang="en-US" sz="3600" b="1" i="1" dirty="0">
                <a:ea typeface="Calibri"/>
                <a:sym typeface="Calibri"/>
              </a:rPr>
              <a:t>Speak directly to a person with a disability.</a:t>
            </a:r>
            <a:endParaRPr sz="3600" dirty="0"/>
          </a:p>
        </p:txBody>
      </p:sp>
      <p:sp>
        <p:nvSpPr>
          <p:cNvPr id="330" name="Google Shape;330;p23"/>
          <p:cNvSpPr txBox="1">
            <a:spLocks noGrp="1"/>
          </p:cNvSpPr>
          <p:nvPr>
            <p:ph type="body" idx="1"/>
          </p:nvPr>
        </p:nvSpPr>
        <p:spPr>
          <a:xfrm>
            <a:off x="342421" y="1705367"/>
            <a:ext cx="5873090" cy="4926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2800"/>
              <a:buNone/>
            </a:pPr>
            <a:r>
              <a:rPr lang="en-US" sz="2600" dirty="0">
                <a:solidFill>
                  <a:srgbClr val="000000"/>
                </a:solidFill>
                <a:ea typeface="Calibri"/>
                <a:sym typeface="Calibri"/>
              </a:rPr>
              <a:t>Look directly at the person, as you would anyone else with whom you are speaking.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2800"/>
              <a:buNone/>
            </a:pPr>
            <a:endParaRPr lang="en-US" sz="2600" dirty="0">
              <a:solidFill>
                <a:srgbClr val="000000"/>
              </a:solidFill>
              <a:ea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2800"/>
              <a:buNone/>
            </a:pPr>
            <a:r>
              <a:rPr lang="en-US" sz="2600" dirty="0">
                <a:solidFill>
                  <a:srgbClr val="000000"/>
                </a:solidFill>
                <a:ea typeface="Calibri"/>
                <a:sym typeface="Calibri"/>
              </a:rPr>
              <a:t>Do not speak to their companion or sign language interpreter or other language interpreter.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2800"/>
              <a:buNone/>
            </a:pPr>
            <a:endParaRPr lang="en-US" sz="2600" dirty="0">
              <a:solidFill>
                <a:srgbClr val="000000"/>
              </a:solidFill>
              <a:ea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2800"/>
              <a:buNone/>
            </a:pPr>
            <a:r>
              <a:rPr lang="en-US" sz="2600" dirty="0">
                <a:solidFill>
                  <a:srgbClr val="000000"/>
                </a:solidFill>
                <a:ea typeface="Calibri"/>
                <a:sym typeface="Calibri"/>
              </a:rPr>
              <a:t>Again, read their nonverbal cues.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2800"/>
              <a:buNone/>
            </a:pPr>
            <a:endParaRPr lang="en-US" sz="2600" dirty="0">
              <a:solidFill>
                <a:srgbClr val="000000"/>
              </a:solidFill>
              <a:ea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2800"/>
              <a:buNone/>
            </a:pPr>
            <a:r>
              <a:rPr lang="en-US" sz="2600" dirty="0">
                <a:solidFill>
                  <a:srgbClr val="000000"/>
                </a:solidFill>
                <a:ea typeface="Calibri"/>
                <a:sym typeface="Calibri"/>
              </a:rPr>
              <a:t>A lack of immediate response does not indicate that the person can’t or won’t respond. Be patient.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2800"/>
              <a:buNone/>
            </a:pPr>
            <a:endParaRPr sz="2600" dirty="0">
              <a:solidFill>
                <a:srgbClr val="000000"/>
              </a:solidFill>
            </a:endParaRPr>
          </a:p>
        </p:txBody>
      </p:sp>
      <p:pic>
        <p:nvPicPr>
          <p:cNvPr id="3" name="Picture 2" descr="A group of people having a conversation including a man using a laptop seated in a wheelchair">
            <a:extLst>
              <a:ext uri="{FF2B5EF4-FFF2-40B4-BE49-F238E27FC236}">
                <a16:creationId xmlns:a16="http://schemas.microsoft.com/office/drawing/2014/main" id="{01A321C7-DE5E-4548-B7F5-310D9C7B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107" y="1788496"/>
            <a:ext cx="5613472" cy="31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"/>
    </mc:Choice>
    <mc:Fallback xmlns="">
      <p:transition spd="slow" advTm="67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6"/>
          <p:cNvSpPr txBox="1">
            <a:spLocks noGrp="1"/>
          </p:cNvSpPr>
          <p:nvPr>
            <p:ph type="title"/>
          </p:nvPr>
        </p:nvSpPr>
        <p:spPr>
          <a:xfrm>
            <a:off x="521208" y="365760"/>
            <a:ext cx="11668760" cy="113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200" b="1" u="sng" dirty="0">
                <a:ea typeface="Calibri"/>
                <a:sym typeface="Calibri"/>
              </a:rPr>
              <a:t>Tip #7</a:t>
            </a:r>
            <a:r>
              <a:rPr lang="en-US" sz="3200" b="1" dirty="0">
                <a:ea typeface="Calibri"/>
                <a:sym typeface="Calibri"/>
              </a:rPr>
              <a:t> in Disability Etiquette: Respect Their Personal Space - Wheelchairs, scooters &amp; canes are someone’s personal space.</a:t>
            </a:r>
            <a:endParaRPr sz="3200" dirty="0"/>
          </a:p>
        </p:txBody>
      </p:sp>
      <p:pic>
        <p:nvPicPr>
          <p:cNvPr id="7" name="Picture 6" descr="Three people smiling at camera:  Debbie Fink, Judy Heumann in a wheelchair, and Stevie Mayes.">
            <a:extLst>
              <a:ext uri="{FF2B5EF4-FFF2-40B4-BE49-F238E27FC236}">
                <a16:creationId xmlns:a16="http://schemas.microsoft.com/office/drawing/2014/main" id="{C71D5C1B-E48A-47C3-84C8-CE1E6B343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916"/>
          <a:stretch/>
        </p:blipFill>
        <p:spPr>
          <a:xfrm>
            <a:off x="410347" y="1618734"/>
            <a:ext cx="2368022" cy="2560119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4" name="Picture 3" descr="A woman wearing a suit holding a white cane">
            <a:extLst>
              <a:ext uri="{FF2B5EF4-FFF2-40B4-BE49-F238E27FC236}">
                <a16:creationId xmlns:a16="http://schemas.microsoft.com/office/drawing/2014/main" id="{282DFF2E-155D-4202-9213-23FF00B07C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4"/>
          <a:stretch/>
        </p:blipFill>
        <p:spPr>
          <a:xfrm>
            <a:off x="2888004" y="1596612"/>
            <a:ext cx="1812522" cy="2590333"/>
          </a:xfrm>
          <a:prstGeom prst="rect">
            <a:avLst/>
          </a:prstGeom>
          <a:ln w="19050">
            <a:solidFill>
              <a:srgbClr val="EFAF30"/>
            </a:solidFill>
          </a:ln>
        </p:spPr>
      </p:pic>
      <p:pic>
        <p:nvPicPr>
          <p:cNvPr id="3" name="Picture 2" descr="A White smiling woman sitting on a park bench with a service dog laying between her legs&#10;&#10;">
            <a:extLst>
              <a:ext uri="{FF2B5EF4-FFF2-40B4-BE49-F238E27FC236}">
                <a16:creationId xmlns:a16="http://schemas.microsoft.com/office/drawing/2014/main" id="{CA17976A-18CA-4E45-AEE6-60144EA5C0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494"/>
          <a:stretch/>
        </p:blipFill>
        <p:spPr>
          <a:xfrm>
            <a:off x="1429783" y="4383204"/>
            <a:ext cx="2514854" cy="222046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351" name="Google Shape;351;p26"/>
          <p:cNvSpPr txBox="1">
            <a:spLocks noGrp="1"/>
          </p:cNvSpPr>
          <p:nvPr>
            <p:ph type="body" idx="1"/>
          </p:nvPr>
        </p:nvSpPr>
        <p:spPr>
          <a:xfrm>
            <a:off x="4853770" y="1571842"/>
            <a:ext cx="7039990" cy="514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SzPts val="2800"/>
              <a:buNone/>
            </a:pPr>
            <a:r>
              <a:rPr lang="en-US" dirty="0">
                <a:solidFill>
                  <a:srgbClr val="000000"/>
                </a:solidFill>
                <a:ea typeface="Calibri"/>
                <a:sym typeface="Calibri"/>
              </a:rPr>
              <a:t>If they use a wheelchair, use a chair to be eye-level if you are having a long conversation.</a:t>
            </a:r>
            <a:endParaRPr lang="en-US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2800"/>
              <a:buNone/>
            </a:pPr>
            <a:endParaRPr lang="en-US" dirty="0">
              <a:solidFill>
                <a:srgbClr val="000000"/>
              </a:solidFill>
              <a:ea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2800"/>
              <a:buNone/>
            </a:pPr>
            <a:r>
              <a:rPr lang="en-US" dirty="0">
                <a:solidFill>
                  <a:srgbClr val="000000"/>
                </a:solidFill>
                <a:ea typeface="Calibri"/>
                <a:sym typeface="Calibri"/>
              </a:rPr>
              <a:t>Do not touch or move an individual’s adaptive devices – even if they put it down or choose to leave it somewhere – without permission:</a:t>
            </a:r>
          </a:p>
          <a:p>
            <a:pPr>
              <a:buSzPts val="2800"/>
            </a:pPr>
            <a:r>
              <a:rPr lang="en-US" dirty="0">
                <a:solidFill>
                  <a:srgbClr val="000000"/>
                </a:solidFill>
                <a:ea typeface="Calibri"/>
                <a:sym typeface="Calibri"/>
              </a:rPr>
              <a:t>Leaning on someone’s wheelchair is like leaning on someone’s shoulder. </a:t>
            </a:r>
          </a:p>
          <a:p>
            <a:pPr>
              <a:buSzPts val="2800"/>
            </a:pPr>
            <a:r>
              <a:rPr lang="en-US" dirty="0">
                <a:solidFill>
                  <a:srgbClr val="000000"/>
                </a:solidFill>
                <a:ea typeface="Calibri"/>
                <a:sym typeface="Calibri"/>
              </a:rPr>
              <a:t>Putting something in someone’s carry basket is like putting something in their backpack. </a:t>
            </a:r>
          </a:p>
          <a:p>
            <a:pPr>
              <a:buSzPts val="2800"/>
            </a:pPr>
            <a:r>
              <a:rPr lang="en-US" dirty="0">
                <a:solidFill>
                  <a:srgbClr val="000000"/>
                </a:solidFill>
                <a:ea typeface="Calibri"/>
                <a:sym typeface="Calibri"/>
              </a:rPr>
              <a:t>It is vital that owners know where their equipment is at all times.</a:t>
            </a:r>
          </a:p>
          <a:p>
            <a:pPr marL="0" indent="0">
              <a:buSzPts val="2800"/>
              <a:buNone/>
            </a:pPr>
            <a:r>
              <a:rPr lang="en-US" b="1" dirty="0">
                <a:solidFill>
                  <a:srgbClr val="000000"/>
                </a:solidFill>
                <a:ea typeface="Calibri"/>
                <a:sym typeface="Calibri"/>
              </a:rPr>
              <a:t>Service animal etiquette</a:t>
            </a:r>
            <a:r>
              <a:rPr lang="en-US" dirty="0">
                <a:solidFill>
                  <a:srgbClr val="000000"/>
                </a:solidFill>
                <a:ea typeface="Calibri"/>
                <a:sym typeface="Calibri"/>
              </a:rPr>
              <a:t>: Request permission from owner prior to petting a service animal.</a:t>
            </a:r>
            <a:endParaRPr lang="en-US" dirty="0">
              <a:solidFill>
                <a:srgbClr val="000000"/>
              </a:solidFill>
              <a:ea typeface="Calibri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ts val="2800"/>
              <a:buNone/>
            </a:pPr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31"/>
    </mc:Choice>
    <mc:Fallback xmlns="">
      <p:transition spd="slow" advTm="1673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214097-15C0-204A-9059-CEE775195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Billion People</a:t>
            </a:r>
          </a:p>
        </p:txBody>
      </p:sp>
      <p:pic>
        <p:nvPicPr>
          <p:cNvPr id="3" name="Picture 2" descr="A globe">
            <a:extLst>
              <a:ext uri="{FF2B5EF4-FFF2-40B4-BE49-F238E27FC236}">
                <a16:creationId xmlns:a16="http://schemas.microsoft.com/office/drawing/2014/main" id="{4395523F-253E-4781-98F2-7B57DB7EB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6" y="309053"/>
            <a:ext cx="5905197" cy="6317188"/>
          </a:xfrm>
          <a:prstGeom prst="rect">
            <a:avLst/>
          </a:prstGeom>
        </p:spPr>
      </p:pic>
      <p:sp>
        <p:nvSpPr>
          <p:cNvPr id="209" name="Google Shape;209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61221" y="155065"/>
            <a:ext cx="5053262" cy="6317188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1"/>
          <p:cNvSpPr/>
          <p:nvPr/>
        </p:nvSpPr>
        <p:spPr>
          <a:xfrm>
            <a:off x="6848598" y="385747"/>
            <a:ext cx="4478508" cy="5870674"/>
          </a:xfrm>
          <a:prstGeom prst="rect">
            <a:avLst/>
          </a:prstGeom>
          <a:solidFill>
            <a:srgbClr val="EFAF30"/>
          </a:solidFill>
          <a:ln w="12700" cap="flat" cmpd="sng">
            <a:solidFill>
              <a:srgbClr val="4D4D4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Over 1 billion – approximately 15%  –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of the global population live with </a:t>
            </a:r>
            <a:r>
              <a:rPr lang="en-US" sz="4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 visible and/or nonvisible </a:t>
            </a:r>
            <a:r>
              <a:rPr lang="en-US" sz="4400" b="1" i="0" u="none" strike="noStrike" cap="none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disability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(pre-pandemic)</a:t>
            </a:r>
            <a:r>
              <a:rPr lang="en-US" sz="2400" b="0" i="0" u="none" strike="noStrike" cap="none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24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89"/>
    </mc:Choice>
    <mc:Fallback xmlns="">
      <p:transition spd="slow" advTm="4318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7E7EE9-56FB-3944-AA27-E301FC24D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>
                <a:sym typeface="Calibri"/>
              </a:rPr>
              <a:t>Tip #8</a:t>
            </a:r>
            <a:r>
              <a:rPr lang="en-US" b="1" dirty="0">
                <a:sym typeface="Calibri"/>
              </a:rPr>
              <a:t> in Disability Etiquette: </a:t>
            </a:r>
            <a:br>
              <a:rPr lang="en-US" b="1" dirty="0">
                <a:sym typeface="Calibri"/>
              </a:rPr>
            </a:br>
            <a:r>
              <a:rPr lang="en-US" b="1" dirty="0">
                <a:sym typeface="Calibri"/>
              </a:rPr>
              <a:t>Don’t pretend to have a disability.</a:t>
            </a:r>
            <a:endParaRPr lang="en-US" b="1" dirty="0"/>
          </a:p>
        </p:txBody>
      </p:sp>
      <p:sp>
        <p:nvSpPr>
          <p:cNvPr id="380" name="Google Shape;380;p30"/>
          <p:cNvSpPr txBox="1">
            <a:spLocks noGrp="1"/>
          </p:cNvSpPr>
          <p:nvPr>
            <p:ph idx="1"/>
          </p:nvPr>
        </p:nvSpPr>
        <p:spPr>
          <a:xfrm>
            <a:off x="523240" y="1825625"/>
            <a:ext cx="628810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dirty="0">
                <a:solidFill>
                  <a:schemeClr val="dk1"/>
                </a:solidFill>
                <a:ea typeface="Calibri"/>
                <a:sym typeface="Calibri"/>
              </a:rPr>
              <a:t>Disability simulation experiences should be done for design/ navigational / educational purposes only.</a:t>
            </a:r>
            <a:endParaRPr lang="en-US" dirty="0">
              <a:solidFill>
                <a:schemeClr val="dk1"/>
              </a:solidFill>
            </a:endParaRPr>
          </a:p>
          <a:p>
            <a:pPr marL="0" lvl="0" indent="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ts val="1800"/>
              <a:buNone/>
            </a:pP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group of people, some sitting and some standing, having a conversation">
            <a:extLst>
              <a:ext uri="{FF2B5EF4-FFF2-40B4-BE49-F238E27FC236}">
                <a16:creationId xmlns:a16="http://schemas.microsoft.com/office/drawing/2014/main" id="{D937656E-867C-46D9-83CC-7840D9078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006" y="1676603"/>
            <a:ext cx="3803088" cy="507078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06"/>
    </mc:Choice>
    <mc:Fallback xmlns="">
      <p:transition spd="slow" advTm="3720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9"/>
          <p:cNvSpPr txBox="1">
            <a:spLocks noGrp="1"/>
          </p:cNvSpPr>
          <p:nvPr>
            <p:ph type="title"/>
          </p:nvPr>
        </p:nvSpPr>
        <p:spPr>
          <a:xfrm>
            <a:off x="523240" y="365760"/>
            <a:ext cx="11668760" cy="113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1" u="sng" dirty="0">
                <a:ea typeface="Calibri"/>
                <a:sym typeface="Calibri"/>
              </a:rPr>
              <a:t>Tip #9</a:t>
            </a:r>
            <a:r>
              <a:rPr lang="en-US" sz="3600" b="1" dirty="0">
                <a:ea typeface="Calibri"/>
                <a:sym typeface="Calibri"/>
              </a:rPr>
              <a:t> in Disability Etiquette: Visible and Nonvisible Disabilities – Some you can see, some you cannot</a:t>
            </a:r>
            <a:endParaRPr sz="3600" dirty="0"/>
          </a:p>
        </p:txBody>
      </p:sp>
      <p:pic>
        <p:nvPicPr>
          <p:cNvPr id="8" name="Picture 7" descr="Black and white photo of a man smiling">
            <a:extLst>
              <a:ext uri="{FF2B5EF4-FFF2-40B4-BE49-F238E27FC236}">
                <a16:creationId xmlns:a16="http://schemas.microsoft.com/office/drawing/2014/main" id="{8AA62AB2-61AD-4CE9-A424-18BA739CC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0" y="1689589"/>
            <a:ext cx="2500274" cy="2500274"/>
          </a:xfrm>
          <a:prstGeom prst="rect">
            <a:avLst/>
          </a:prstGeom>
          <a:ln w="19050">
            <a:solidFill>
              <a:srgbClr val="EFAF30"/>
            </a:solidFill>
          </a:ln>
        </p:spPr>
      </p:pic>
      <p:pic>
        <p:nvPicPr>
          <p:cNvPr id="6" name="Picture 5" descr="Black and white photo of a woman smiling">
            <a:extLst>
              <a:ext uri="{FF2B5EF4-FFF2-40B4-BE49-F238E27FC236}">
                <a16:creationId xmlns:a16="http://schemas.microsoft.com/office/drawing/2014/main" id="{ECFC3BB2-45D9-4F2C-8664-61ECB8F87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094" y="3812291"/>
            <a:ext cx="2500274" cy="2500274"/>
          </a:xfrm>
          <a:prstGeom prst="rect">
            <a:avLst/>
          </a:prstGeom>
          <a:ln w="19050">
            <a:solidFill>
              <a:srgbClr val="EFAF30"/>
            </a:solidFill>
          </a:ln>
        </p:spPr>
      </p:pic>
      <p:sp>
        <p:nvSpPr>
          <p:cNvPr id="372" name="Google Shape;372;p29"/>
          <p:cNvSpPr txBox="1">
            <a:spLocks noGrp="1"/>
          </p:cNvSpPr>
          <p:nvPr>
            <p:ph type="body" idx="1"/>
          </p:nvPr>
        </p:nvSpPr>
        <p:spPr>
          <a:xfrm>
            <a:off x="4954217" y="1689589"/>
            <a:ext cx="6869533" cy="5279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en-US" dirty="0">
                <a:solidFill>
                  <a:srgbClr val="000000"/>
                </a:solidFill>
                <a:ea typeface="Calibri"/>
                <a:sym typeface="Calibri"/>
              </a:rPr>
              <a:t>A person may make a request or act in a way that you don’t understand. That request or behavior may be disability-related.</a:t>
            </a: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lang="en-US" dirty="0">
              <a:solidFill>
                <a:srgbClr val="000000"/>
              </a:solidFill>
              <a:ea typeface="Calibri"/>
              <a:sym typeface="Calibri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en-US" dirty="0">
                <a:solidFill>
                  <a:srgbClr val="000000"/>
                </a:solidFill>
                <a:ea typeface="Calibri"/>
                <a:sym typeface="Calibri"/>
              </a:rPr>
              <a:t>For example, you may give seemingly simple verbal directions to someone, but the person asks you to write it down.</a:t>
            </a: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lang="en-US" dirty="0">
              <a:solidFill>
                <a:srgbClr val="000000"/>
              </a:solidFill>
              <a:ea typeface="Calibri"/>
              <a:sym typeface="Calibri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en-US" dirty="0">
                <a:solidFill>
                  <a:srgbClr val="000000"/>
                </a:solidFill>
                <a:ea typeface="Calibri"/>
                <a:sym typeface="Calibri"/>
              </a:rPr>
              <a:t>The person may have a learning disability that makes written communication easier – or more difficult.</a:t>
            </a: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lang="en-US" dirty="0">
              <a:solidFill>
                <a:srgbClr val="000000"/>
              </a:solidFill>
              <a:sym typeface="Calibri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en-US" dirty="0">
                <a:solidFill>
                  <a:srgbClr val="000000"/>
                </a:solidFill>
                <a:sym typeface="Calibri"/>
              </a:rPr>
              <a:t>Or a person may be anxious or act depressed.</a:t>
            </a:r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4"/>
    </mc:Choice>
    <mc:Fallback xmlns="">
      <p:transition spd="slow" advTm="2500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8"/>
          <p:cNvSpPr txBox="1">
            <a:spLocks noGrp="1"/>
          </p:cNvSpPr>
          <p:nvPr>
            <p:ph type="title"/>
          </p:nvPr>
        </p:nvSpPr>
        <p:spPr>
          <a:xfrm>
            <a:off x="521208" y="365760"/>
            <a:ext cx="11899726" cy="113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000" b="1" u="sng" dirty="0">
                <a:ea typeface="Calibri"/>
                <a:sym typeface="Calibri"/>
              </a:rPr>
              <a:t>Tip #10</a:t>
            </a:r>
            <a:r>
              <a:rPr lang="en-US" sz="3000" b="1" dirty="0">
                <a:ea typeface="Calibri"/>
                <a:sym typeface="Calibri"/>
              </a:rPr>
              <a:t> in Disability Etiquette: People with mental health disabilities</a:t>
            </a:r>
            <a:br>
              <a:rPr lang="en-US" sz="3000" b="1" dirty="0">
                <a:ea typeface="Calibri"/>
                <a:sym typeface="Calibri"/>
              </a:rPr>
            </a:br>
            <a:r>
              <a:rPr lang="en-US" sz="3000" b="1" dirty="0">
                <a:ea typeface="Calibri"/>
                <a:sym typeface="Calibri"/>
              </a:rPr>
              <a:t>– </a:t>
            </a:r>
            <a:r>
              <a:rPr lang="en-US" sz="3000" b="1" i="1" dirty="0">
                <a:ea typeface="Calibri"/>
                <a:sym typeface="Calibri"/>
              </a:rPr>
              <a:t>This nonvisible disability presents differently for different people.</a:t>
            </a:r>
            <a:endParaRPr sz="3000" dirty="0"/>
          </a:p>
        </p:txBody>
      </p:sp>
      <p:sp>
        <p:nvSpPr>
          <p:cNvPr id="365" name="Google Shape;365;p28"/>
          <p:cNvSpPr txBox="1">
            <a:spLocks noGrp="1"/>
          </p:cNvSpPr>
          <p:nvPr>
            <p:ph type="body" idx="1"/>
          </p:nvPr>
        </p:nvSpPr>
        <p:spPr>
          <a:xfrm>
            <a:off x="408373" y="1714500"/>
            <a:ext cx="7729188" cy="5334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</a:pPr>
            <a:r>
              <a:rPr lang="en-US" dirty="0">
                <a:solidFill>
                  <a:srgbClr val="000000"/>
                </a:solidFill>
                <a:ea typeface="Calibri"/>
                <a:sym typeface="Calibri"/>
              </a:rPr>
              <a:t>Mental health disabilities are the pandemic’s “shadow.” People of </a:t>
            </a:r>
            <a:r>
              <a:rPr lang="en-US" i="1" dirty="0">
                <a:solidFill>
                  <a:srgbClr val="000000"/>
                </a:solidFill>
                <a:ea typeface="Calibri"/>
                <a:sym typeface="Calibri"/>
              </a:rPr>
              <a:t>all ages</a:t>
            </a:r>
            <a:r>
              <a:rPr lang="en-US" dirty="0">
                <a:solidFill>
                  <a:srgbClr val="000000"/>
                </a:solidFill>
                <a:ea typeface="Calibri"/>
                <a:sym typeface="Calibri"/>
              </a:rPr>
              <a:t> are struggling: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3000"/>
              <a:buNone/>
            </a:pPr>
            <a:r>
              <a:rPr lang="en-US" dirty="0">
                <a:solidFill>
                  <a:srgbClr val="000000"/>
                </a:solidFill>
                <a:sym typeface="Calibri"/>
              </a:rPr>
              <a:t>If you or someone you know is struggling with anxiety and/or depression, </a:t>
            </a:r>
            <a:r>
              <a:rPr lang="en-US" b="1" dirty="0">
                <a:solidFill>
                  <a:srgbClr val="000000"/>
                </a:solidFill>
                <a:sym typeface="Calibri"/>
              </a:rPr>
              <a:t>seek help</a:t>
            </a:r>
            <a:r>
              <a:rPr lang="en-US" dirty="0">
                <a:solidFill>
                  <a:srgbClr val="000000"/>
                </a:solidFill>
                <a:sym typeface="Calibri"/>
              </a:rPr>
              <a:t>. </a:t>
            </a:r>
            <a:r>
              <a:rPr lang="en-US" i="1" dirty="0">
                <a:solidFill>
                  <a:srgbClr val="000000"/>
                </a:solidFill>
                <a:sym typeface="Calibri"/>
              </a:rPr>
              <a:t>It is a sign of strength to ask for help.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</a:pPr>
            <a:endParaRPr lang="en-US" dirty="0">
              <a:solidFill>
                <a:srgbClr val="000000"/>
              </a:solidFill>
              <a:ea typeface="Calibri"/>
              <a:sym typeface="Calibri"/>
            </a:endParaRPr>
          </a:p>
          <a:p>
            <a:pPr>
              <a:spcBef>
                <a:spcPts val="0"/>
              </a:spcBef>
              <a:buClr>
                <a:srgbClr val="000000"/>
              </a:buClr>
              <a:buSzPts val="3000"/>
            </a:pPr>
            <a:r>
              <a:rPr lang="en-US" dirty="0">
                <a:solidFill>
                  <a:srgbClr val="000000"/>
                </a:solidFill>
                <a:ea typeface="Calibri"/>
                <a:sym typeface="Calibri"/>
              </a:rPr>
              <a:t>Others may have trouble picking up on social cues; some may be super-sensitive. </a:t>
            </a:r>
          </a:p>
          <a:p>
            <a:pPr>
              <a:spcBef>
                <a:spcPts val="0"/>
              </a:spcBef>
              <a:buClr>
                <a:srgbClr val="000000"/>
              </a:buClr>
              <a:buSzPts val="3000"/>
            </a:pPr>
            <a:r>
              <a:rPr lang="en-US" dirty="0">
                <a:solidFill>
                  <a:srgbClr val="000000"/>
                </a:solidFill>
                <a:ea typeface="Calibri"/>
                <a:sym typeface="Calibri"/>
              </a:rPr>
              <a:t>One person may be very high energy, while someone else may appear sluggish or distant. </a:t>
            </a:r>
          </a:p>
          <a:p>
            <a:pPr>
              <a:spcBef>
                <a:spcPts val="0"/>
              </a:spcBef>
              <a:buClr>
                <a:srgbClr val="000000"/>
              </a:buClr>
              <a:buSzPts val="3000"/>
            </a:pPr>
            <a:r>
              <a:rPr lang="en-US" dirty="0">
                <a:solidFill>
                  <a:srgbClr val="000000"/>
                </a:solidFill>
                <a:ea typeface="Calibri"/>
                <a:sym typeface="Calibri"/>
              </a:rPr>
              <a:t>Treat each person as an individual. </a:t>
            </a:r>
          </a:p>
        </p:txBody>
      </p:sp>
      <p:pic>
        <p:nvPicPr>
          <p:cNvPr id="5" name="Picture 4" descr="Pam Schuller smiling at camera with arms up above her head&#10;&#10;">
            <a:extLst>
              <a:ext uri="{FF2B5EF4-FFF2-40B4-BE49-F238E27FC236}">
                <a16:creationId xmlns:a16="http://schemas.microsoft.com/office/drawing/2014/main" id="{53F3B103-83BD-4A44-B622-7A5913B84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6734" y="1714500"/>
            <a:ext cx="3528258" cy="352825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69"/>
    </mc:Choice>
    <mc:Fallback xmlns="">
      <p:transition spd="slow" advTm="39269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B832D0-292D-E946-AE40-D0FF1D9B9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76" name="Google Shape;476;p42"/>
          <p:cNvSpPr txBox="1"/>
          <p:nvPr/>
        </p:nvSpPr>
        <p:spPr>
          <a:xfrm>
            <a:off x="5745555" y="0"/>
            <a:ext cx="6257950" cy="674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08004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r>
              <a:rPr lang="en-US" sz="5200" b="1" i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THANK YOU!</a:t>
            </a:r>
            <a:endParaRPr lang="en-US" b="1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508004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r>
              <a:rPr lang="en-US" sz="24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Vivian Bass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2400" i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Host</a:t>
            </a:r>
          </a:p>
          <a:p>
            <a:pPr marL="508004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r>
              <a:rPr lang="en-US" sz="24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Jennifer Laszlo Mizrahi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2400" i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Moderator</a:t>
            </a:r>
          </a:p>
          <a:p>
            <a:pPr marL="508004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r>
              <a:rPr lang="en-US" sz="24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Ollie Cantos, Esq.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2400" i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Speaker</a:t>
            </a:r>
          </a:p>
          <a:p>
            <a:pPr marL="508004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r>
              <a:rPr lang="en-US" sz="24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Rabbi Darby Leigh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2400" i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Speaker</a:t>
            </a:r>
          </a:p>
          <a:p>
            <a:pPr marL="508004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r>
              <a:rPr lang="en-US" sz="24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Dr. Donna Walton, Ed.D., </a:t>
            </a:r>
            <a:r>
              <a:rPr lang="en-US" sz="2400" i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Speaker</a:t>
            </a:r>
          </a:p>
          <a:p>
            <a:pPr marL="508004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endParaRPr lang="en-US" sz="2400" i="1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508004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endParaRPr lang="en-US" sz="2400" b="1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508004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</a:pPr>
            <a:r>
              <a:rPr lang="en-US" sz="24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  <a:hlinkClick r:id="rId3"/>
              </a:rPr>
              <a:t>Debbie Fink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2400" i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Director, </a:t>
            </a:r>
          </a:p>
          <a:p>
            <a:pPr marL="508004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Community Outreach and Impact </a:t>
            </a:r>
          </a:p>
          <a:p>
            <a:pPr marL="508004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</a:pPr>
            <a:r>
              <a:rPr lang="en-US" sz="2200" i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Event Director/Producer</a:t>
            </a:r>
          </a:p>
          <a:p>
            <a:pPr marL="508004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</a:pPr>
            <a:r>
              <a:rPr lang="en-US" sz="24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Jake Stimell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2400" i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Fellow, </a:t>
            </a:r>
          </a:p>
          <a:p>
            <a:pPr marL="508004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Community Outreach and Impact</a:t>
            </a:r>
            <a:endParaRPr lang="en-US" sz="2400" i="1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508004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r>
              <a:rPr lang="en-US" sz="22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Maya Cohen-Shields</a:t>
            </a:r>
            <a:r>
              <a:rPr lang="en-US" sz="22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2200" i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Intern, </a:t>
            </a:r>
          </a:p>
          <a:p>
            <a:pPr marL="508004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</a:pPr>
            <a:r>
              <a:rPr lang="en-US" sz="22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Community Outreach and Impact</a:t>
            </a:r>
          </a:p>
          <a:p>
            <a:pPr marL="508004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</a:pPr>
            <a:endParaRPr lang="en-US" sz="2400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cxnSp>
        <p:nvCxnSpPr>
          <p:cNvPr id="477" name="Google Shape;477;p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079193" y="3568488"/>
            <a:ext cx="0" cy="3071887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78" name="Google Shape;478;p42" descr="RespectAbility logo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095" y="3961745"/>
            <a:ext cx="4961021" cy="22184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Google Shape;477;p42">
            <a:extLst>
              <a:ext uri="{FF2B5EF4-FFF2-40B4-BE49-F238E27FC236}">
                <a16:creationId xmlns:a16="http://schemas.microsoft.com/office/drawing/2014/main" id="{EEBF261C-7FF0-426E-BC2E-D15FE56DE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10481" y="3568488"/>
            <a:ext cx="385344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Graphic 5" descr="A large group of people gather together for a photo">
            <a:extLst>
              <a:ext uri="{FF2B5EF4-FFF2-40B4-BE49-F238E27FC236}">
                <a16:creationId xmlns:a16="http://schemas.microsoft.com/office/drawing/2014/main" id="{432F7C52-6691-4D5B-BC9A-49D014CB3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80"/>
          <a:stretch/>
        </p:blipFill>
        <p:spPr bwMode="auto">
          <a:xfrm>
            <a:off x="262880" y="485521"/>
            <a:ext cx="5867639" cy="199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D98E-366D-B340-8DA8-A403AABC6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in 4 adults</a:t>
            </a:r>
          </a:p>
        </p:txBody>
      </p:sp>
      <p:pic>
        <p:nvPicPr>
          <p:cNvPr id="5" name="Picture 4" descr="Tatiana Lee smiling and laughing in her wheelchair">
            <a:extLst>
              <a:ext uri="{FF2B5EF4-FFF2-40B4-BE49-F238E27FC236}">
                <a16:creationId xmlns:a16="http://schemas.microsoft.com/office/drawing/2014/main" id="{C0844FA5-60D4-4D51-8FEE-50D681FBCF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7164" y="-1"/>
            <a:ext cx="10148249" cy="68617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1BFD20-01FB-44FA-AA40-AF3020B62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00" y="386497"/>
            <a:ext cx="3284466" cy="32944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33315F-A4C0-490F-A4DF-74E0DEC22061}"/>
              </a:ext>
            </a:extLst>
          </p:cNvPr>
          <p:cNvSpPr/>
          <p:nvPr/>
        </p:nvSpPr>
        <p:spPr>
          <a:xfrm>
            <a:off x="602079" y="674914"/>
            <a:ext cx="2619057" cy="2674717"/>
          </a:xfrm>
          <a:prstGeom prst="rect">
            <a:avLst/>
          </a:prstGeom>
          <a:solidFill>
            <a:srgbClr val="EFAF30"/>
          </a:solidFill>
          <a:ln>
            <a:solidFill>
              <a:srgbClr val="4D4D4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</a:pP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</a:pP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1-in-5 </a:t>
            </a:r>
          </a:p>
          <a:p>
            <a:pPr lvl="0" algn="ctr">
              <a:lnSpc>
                <a:spcPct val="90000"/>
              </a:lnSpc>
            </a:pP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 of all ages has a</a:t>
            </a:r>
          </a:p>
          <a:p>
            <a:pPr lvl="0" algn="ctr">
              <a:lnSpc>
                <a:spcPct val="90000"/>
              </a:lnSpc>
            </a:pP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disability</a:t>
            </a:r>
          </a:p>
          <a:p>
            <a:pPr lvl="0" algn="ctr">
              <a:lnSpc>
                <a:spcPct val="90000"/>
              </a:lnSpc>
            </a:pP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U.S.</a:t>
            </a:r>
          </a:p>
          <a:p>
            <a:pPr lvl="0" algn="ctr">
              <a:lnSpc>
                <a:spcPct val="90000"/>
              </a:lnSpc>
            </a:pP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(pre-pandemic)</a:t>
            </a:r>
          </a:p>
          <a:p>
            <a:pPr lvl="0" algn="ctr">
              <a:lnSpc>
                <a:spcPct val="90000"/>
              </a:lnSpc>
            </a:pP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RespectAbility logo">
            <a:extLst>
              <a:ext uri="{FF2B5EF4-FFF2-40B4-BE49-F238E27FC236}">
                <a16:creationId xmlns:a16="http://schemas.microsoft.com/office/drawing/2014/main" id="{D60E313D-3292-6F43-8AD2-60C082083D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5" y="6398532"/>
            <a:ext cx="906449" cy="40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76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1DD98-E9F2-451E-9441-0AED49A05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365126"/>
            <a:ext cx="10515600" cy="1139824"/>
          </a:xfrm>
        </p:spPr>
        <p:txBody>
          <a:bodyPr/>
          <a:lstStyle/>
          <a:p>
            <a:r>
              <a:rPr lang="en-US" dirty="0"/>
              <a:t>Disabilities Are….</a:t>
            </a:r>
          </a:p>
        </p:txBody>
      </p:sp>
      <p:pic>
        <p:nvPicPr>
          <p:cNvPr id="4" name="Picture 3" descr="Two children with disabilities lift up their shirts and smile">
            <a:extLst>
              <a:ext uri="{FF2B5EF4-FFF2-40B4-BE49-F238E27FC236}">
                <a16:creationId xmlns:a16="http://schemas.microsoft.com/office/drawing/2014/main" id="{3E4E2637-13A3-432B-8A9D-C67F158CDB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" t="-2955" r="32967" b="2955"/>
          <a:stretch/>
        </p:blipFill>
        <p:spPr>
          <a:xfrm>
            <a:off x="356398" y="1404621"/>
            <a:ext cx="3856333" cy="3979811"/>
          </a:xfrm>
          <a:prstGeom prst="rect">
            <a:avLst/>
          </a:prstGeom>
        </p:spPr>
      </p:pic>
      <p:pic>
        <p:nvPicPr>
          <p:cNvPr id="8" name="hugging.jpg&#10;&#10;Picture 2" descr="A mother with a young boy and girl smiling together.">
            <a:extLst>
              <a:ext uri="{FF2B5EF4-FFF2-40B4-BE49-F238E27FC236}">
                <a16:creationId xmlns:a16="http://schemas.microsoft.com/office/drawing/2014/main" id="{2BB64663-3CB7-4167-BB59-1EFFD9C1AF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8899" y="1521936"/>
            <a:ext cx="3875697" cy="4604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15" descr="Kewon Vines smiling for the camera. Kewon is a little person">
            <a:extLst>
              <a:ext uri="{FF2B5EF4-FFF2-40B4-BE49-F238E27FC236}">
                <a16:creationId xmlns:a16="http://schemas.microsoft.com/office/drawing/2014/main" id="{DDC49BAA-34E6-4210-B6E0-A1978B6D0C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7339" y="1537412"/>
            <a:ext cx="3759795" cy="38475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57DBEAA-9BF4-41F2-88B9-F91B582BA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4358" y="5384936"/>
            <a:ext cx="11502769" cy="89733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mporary and Permanent">
            <a:extLst>
              <a:ext uri="{FF2B5EF4-FFF2-40B4-BE49-F238E27FC236}">
                <a16:creationId xmlns:a16="http://schemas.microsoft.com/office/drawing/2014/main" id="{1D2411ED-7DEF-4FDA-AA9C-7753B57FA28D}"/>
              </a:ext>
            </a:extLst>
          </p:cNvPr>
          <p:cNvSpPr txBox="1"/>
          <p:nvPr/>
        </p:nvSpPr>
        <p:spPr>
          <a:xfrm>
            <a:off x="533533" y="5540502"/>
            <a:ext cx="3418840" cy="683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indent="203200" algn="ctr">
              <a:lnSpc>
                <a:spcPct val="80000"/>
              </a:lnSpc>
            </a:lvl1pPr>
          </a:lstStyle>
          <a:p>
            <a:pPr indent="0"/>
            <a:r>
              <a: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Temporary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Permanent</a:t>
            </a:r>
          </a:p>
        </p:txBody>
      </p:sp>
      <p:sp>
        <p:nvSpPr>
          <p:cNvPr id="6" name="Visible and nonvisible">
            <a:extLst>
              <a:ext uri="{FF2B5EF4-FFF2-40B4-BE49-F238E27FC236}">
                <a16:creationId xmlns:a16="http://schemas.microsoft.com/office/drawing/2014/main" id="{96C7E27D-4A58-4025-9CCE-3B5A12F606DF}"/>
              </a:ext>
            </a:extLst>
          </p:cNvPr>
          <p:cNvSpPr txBox="1"/>
          <p:nvPr/>
        </p:nvSpPr>
        <p:spPr>
          <a:xfrm>
            <a:off x="5093784" y="5412857"/>
            <a:ext cx="200337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indent="152400" algn="r"/>
          </a:lstStyle>
          <a:p>
            <a:pPr indent="0"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isible and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Nonv</a:t>
            </a:r>
            <a:r>
              <a: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isible </a:t>
            </a:r>
          </a:p>
        </p:txBody>
      </p:sp>
      <p:sp>
        <p:nvSpPr>
          <p:cNvPr id="9" name="From birth or acquired later">
            <a:extLst>
              <a:ext uri="{FF2B5EF4-FFF2-40B4-BE49-F238E27FC236}">
                <a16:creationId xmlns:a16="http://schemas.microsoft.com/office/drawing/2014/main" id="{62472CCB-FEFC-41F2-8E99-7DDE9179D9AB}"/>
              </a:ext>
            </a:extLst>
          </p:cNvPr>
          <p:cNvSpPr txBox="1"/>
          <p:nvPr/>
        </p:nvSpPr>
        <p:spPr>
          <a:xfrm>
            <a:off x="8745118" y="5412856"/>
            <a:ext cx="248368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indent="152400" algn="r"/>
          </a:lstStyle>
          <a:p>
            <a:pPr indent="0"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Birth or Acquired Later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AB852D-30E1-4F5F-8566-B5B767209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72720" y="5364512"/>
            <a:ext cx="11721123" cy="2825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F8134D-6433-4665-A963-42D2408D2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107339" y="1638300"/>
            <a:ext cx="7961" cy="492683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71F51D8-00A2-4BB9-8706-2479CBC86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207908" y="1537412"/>
            <a:ext cx="0" cy="48506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C6FF354-B66D-4EAE-8BD6-48074C717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207034" y="1502496"/>
            <a:ext cx="11721123" cy="2825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703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63B51E-9401-EC4E-ADCD-1F2051170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90% don’t attend school</a:t>
            </a:r>
          </a:p>
        </p:txBody>
      </p:sp>
      <p:sp>
        <p:nvSpPr>
          <p:cNvPr id="209" name="Google Shape;209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7689" y="3471623"/>
            <a:ext cx="11038748" cy="2936754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1"/>
          <p:cNvSpPr/>
          <p:nvPr/>
        </p:nvSpPr>
        <p:spPr>
          <a:xfrm>
            <a:off x="750219" y="3643613"/>
            <a:ext cx="10398047" cy="2570184"/>
          </a:xfrm>
          <a:prstGeom prst="rect">
            <a:avLst/>
          </a:prstGeom>
          <a:solidFill>
            <a:srgbClr val="EFAF30"/>
          </a:solidFill>
          <a:ln w="12700" cap="flat" cmpd="sng">
            <a:solidFill>
              <a:srgbClr val="4D4D4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According to UNESCO, 90% of the children with disabilities in developing countries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do not attend school. 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young child with a disability">
            <a:extLst>
              <a:ext uri="{FF2B5EF4-FFF2-40B4-BE49-F238E27FC236}">
                <a16:creationId xmlns:a16="http://schemas.microsoft.com/office/drawing/2014/main" id="{62669790-A7EF-484C-B384-685D1E125D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2" t="1145" r="25377" b="-409"/>
          <a:stretch/>
        </p:blipFill>
        <p:spPr>
          <a:xfrm>
            <a:off x="508000" y="314940"/>
            <a:ext cx="3581121" cy="3069103"/>
          </a:xfrm>
          <a:prstGeom prst="rect">
            <a:avLst/>
          </a:prstGeom>
          <a:ln w="57150">
            <a:solidFill>
              <a:srgbClr val="EFAF30"/>
            </a:solidFill>
          </a:ln>
        </p:spPr>
      </p:pic>
      <p:pic>
        <p:nvPicPr>
          <p:cNvPr id="5" name="Picture 4" descr="Collage of children treated by Save a Child's Heart">
            <a:extLst>
              <a:ext uri="{FF2B5EF4-FFF2-40B4-BE49-F238E27FC236}">
                <a16:creationId xmlns:a16="http://schemas.microsoft.com/office/drawing/2014/main" id="{B59E3AD7-ED16-4607-9C47-0E3733C718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7" t="19415" b="23743"/>
          <a:stretch/>
        </p:blipFill>
        <p:spPr>
          <a:xfrm>
            <a:off x="4143023" y="348935"/>
            <a:ext cx="4937404" cy="3037441"/>
          </a:xfrm>
          <a:prstGeom prst="rect">
            <a:avLst/>
          </a:prstGeom>
          <a:ln w="57150">
            <a:solidFill>
              <a:srgbClr val="EFAF30"/>
            </a:solidFill>
          </a:ln>
        </p:spPr>
      </p:pic>
      <p:pic>
        <p:nvPicPr>
          <p:cNvPr id="3" name="Picture 2" descr="A young girl with a disability playing with blocks">
            <a:extLst>
              <a:ext uri="{FF2B5EF4-FFF2-40B4-BE49-F238E27FC236}">
                <a16:creationId xmlns:a16="http://schemas.microsoft.com/office/drawing/2014/main" id="{C54BCBCB-B97D-4DDF-9912-176771E53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329" y="351879"/>
            <a:ext cx="2278081" cy="3037441"/>
          </a:xfrm>
          <a:prstGeom prst="rect">
            <a:avLst/>
          </a:prstGeom>
          <a:ln w="57150">
            <a:solidFill>
              <a:srgbClr val="EFAF30"/>
            </a:solidFill>
          </a:ln>
        </p:spPr>
      </p:pic>
    </p:spTree>
    <p:extLst>
      <p:ext uri="{BB962C8B-B14F-4D97-AF65-F5344CB8AC3E}">
        <p14:creationId xmlns:p14="http://schemas.microsoft.com/office/powerpoint/2010/main" val="93076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89"/>
    </mc:Choice>
    <mc:Fallback xmlns="">
      <p:transition spd="slow" advTm="4318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3AE2D4BE-EAD1-FD47-B661-5F3BFA7037F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Three Facts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1F3597-60D6-47E0-B868-48BE39AEF272}"/>
              </a:ext>
            </a:extLst>
          </p:cNvPr>
          <p:cNvSpPr/>
          <p:nvPr/>
        </p:nvSpPr>
        <p:spPr>
          <a:xfrm>
            <a:off x="700216" y="654484"/>
            <a:ext cx="6355492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Anyone can join the disability community at any point.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470EED-1C38-714E-B3F3-0F0CDCCB0C32}"/>
              </a:ext>
            </a:extLst>
          </p:cNvPr>
          <p:cNvSpPr/>
          <p:nvPr/>
        </p:nvSpPr>
        <p:spPr>
          <a:xfrm>
            <a:off x="829962" y="269918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disability community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diverse.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0DAF7A-D903-408C-8C97-5228B5DBEA9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67032" y="4602746"/>
            <a:ext cx="6021860" cy="6240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People with disabilities from other underrepresented communities face double discrimination.</a:t>
            </a:r>
          </a:p>
        </p:txBody>
      </p:sp>
      <p:pic>
        <p:nvPicPr>
          <p:cNvPr id="14" name="Picture 13" descr="RespectAbility logo">
            <a:extLst>
              <a:ext uri="{FF2B5EF4-FFF2-40B4-BE49-F238E27FC236}">
                <a16:creationId xmlns:a16="http://schemas.microsoft.com/office/drawing/2014/main" id="{753077BB-2BF8-4071-AA3F-BF41D1E94B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5" y="6454598"/>
            <a:ext cx="906449" cy="403402"/>
          </a:xfrm>
          <a:prstGeom prst="rect">
            <a:avLst/>
          </a:prstGeom>
        </p:spPr>
      </p:pic>
      <p:pic>
        <p:nvPicPr>
          <p:cNvPr id="6" name="Picture 5" descr="6 diverse people with and without disabilities smiling together">
            <a:extLst>
              <a:ext uri="{FF2B5EF4-FFF2-40B4-BE49-F238E27FC236}">
                <a16:creationId xmlns:a16="http://schemas.microsoft.com/office/drawing/2014/main" id="{D0450731-51F8-4D53-B495-F673942D20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041" y="-4449"/>
            <a:ext cx="4574958" cy="6862437"/>
          </a:xfrm>
          <a:prstGeom prst="rect">
            <a:avLst/>
          </a:prstGeom>
          <a:ln w="19050">
            <a:solidFill>
              <a:srgbClr val="EFAF30"/>
            </a:solidFill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C60552-9297-48B5-AFFF-CF22D7D4F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965622" y="2236573"/>
            <a:ext cx="1532237" cy="0"/>
          </a:xfrm>
          <a:prstGeom prst="line">
            <a:avLst/>
          </a:prstGeom>
          <a:ln w="28575">
            <a:solidFill>
              <a:srgbClr val="F5BA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C13C223-1512-4211-BD55-57733730D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866768" y="4304270"/>
            <a:ext cx="1816443" cy="0"/>
          </a:xfrm>
          <a:prstGeom prst="line">
            <a:avLst/>
          </a:prstGeom>
          <a:ln w="28575">
            <a:solidFill>
              <a:srgbClr val="F5BA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37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5FF008-6388-B246-8A6D-079D6CBDF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</a:t>
            </a:r>
            <a:r>
              <a:rPr lang="en-US" baseline="0" dirty="0"/>
              <a:t> with disabilities want opportunities</a:t>
            </a:r>
            <a:endParaRPr lang="en-US" dirty="0"/>
          </a:p>
        </p:txBody>
      </p:sp>
      <p:sp>
        <p:nvSpPr>
          <p:cNvPr id="212" name="Google Shape;212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60956" y="3733696"/>
            <a:ext cx="5758249" cy="3000629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49784" y="3977713"/>
            <a:ext cx="5349922" cy="2530574"/>
          </a:xfrm>
          <a:prstGeom prst="rect">
            <a:avLst/>
          </a:prstGeom>
          <a:solidFill>
            <a:srgbClr val="EFAF30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raphic 5" descr="A large group of people gather together for a photo">
            <a:extLst>
              <a:ext uri="{FF2B5EF4-FFF2-40B4-BE49-F238E27FC236}">
                <a16:creationId xmlns:a16="http://schemas.microsoft.com/office/drawing/2014/main" id="{E299A4B1-2728-4E49-A3B1-F2896E87E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80"/>
          <a:stretch/>
        </p:blipFill>
        <p:spPr bwMode="auto">
          <a:xfrm>
            <a:off x="1011611" y="123675"/>
            <a:ext cx="10172499" cy="346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" name="Google Shape;214;p11"/>
          <p:cNvSpPr txBox="1"/>
          <p:nvPr/>
        </p:nvSpPr>
        <p:spPr>
          <a:xfrm>
            <a:off x="3404424" y="4311540"/>
            <a:ext cx="5040642" cy="2102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People with disabilities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want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opportunities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Just like anyone else.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89"/>
    </mc:Choice>
    <mc:Fallback xmlns="">
      <p:transition spd="slow" advTm="4318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6845A8-2E10-4135-8D04-C0E4358B8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365760"/>
            <a:ext cx="11298142" cy="116163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dirty="0"/>
              <a:t>Ensuring Accessible Events: In–Person </a:t>
            </a:r>
            <a:br>
              <a:rPr lang="en-US" sz="3600" b="1" dirty="0"/>
            </a:br>
            <a:r>
              <a:rPr lang="en-US" sz="3600" b="1" i="1" dirty="0"/>
              <a:t>	This time will come once again . . 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EDEE17-2AF2-441E-BBBE-B69EF929A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789" y="1611938"/>
            <a:ext cx="6716976" cy="513127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114300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At your first planning meeting, make sure to:</a:t>
            </a:r>
          </a:p>
          <a:p>
            <a:pPr marL="342900"/>
            <a:r>
              <a:rPr lang="en-US" sz="2400" dirty="0">
                <a:solidFill>
                  <a:srgbClr val="000000"/>
                </a:solidFill>
              </a:rPr>
              <a:t>Ensure that your event will be held in accessible locations (more in next slide).</a:t>
            </a:r>
          </a:p>
          <a:p>
            <a:pPr marL="342900"/>
            <a:r>
              <a:rPr lang="en-US" sz="2400" dirty="0">
                <a:solidFill>
                  <a:srgbClr val="000000"/>
                </a:solidFill>
              </a:rPr>
              <a:t>Make it easy and comfortable for people to request accommodations </a:t>
            </a:r>
            <a:r>
              <a:rPr lang="en-US" sz="2400" u="sng" dirty="0">
                <a:solidFill>
                  <a:srgbClr val="000000"/>
                </a:solidFill>
              </a:rPr>
              <a:t>beforehand</a:t>
            </a:r>
            <a:r>
              <a:rPr lang="en-US" sz="2400" dirty="0">
                <a:solidFill>
                  <a:srgbClr val="000000"/>
                </a:solidFill>
              </a:rPr>
              <a:t>; include this phrase in every registration form: </a:t>
            </a:r>
            <a:r>
              <a:rPr lang="en-US" sz="2400" i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</a:p>
          <a:p>
            <a:pPr marL="114300" indent="0">
              <a:buNone/>
            </a:pPr>
            <a:r>
              <a:rPr lang="en-US" sz="2400" i="1" dirty="0">
                <a:solidFill>
                  <a:srgbClr val="000000"/>
                </a:solidFill>
                <a:highlight>
                  <a:srgbClr val="FFFF00"/>
                </a:highlight>
              </a:rPr>
              <a:t>“</a:t>
            </a:r>
            <a:r>
              <a:rPr lang="en-US" sz="2400" b="0" i="1" u="none" strike="noStrike" dirty="0">
                <a:solidFill>
                  <a:srgbClr val="232333"/>
                </a:solidFill>
                <a:effectLst/>
                <a:highlight>
                  <a:srgbClr val="FFFF00"/>
                </a:highlight>
              </a:rPr>
              <a:t>Do you need any accommodations to fully participate in this event?”</a:t>
            </a:r>
            <a:r>
              <a:rPr lang="en-US" sz="2400" b="0" i="1" u="none" strike="noStrike" dirty="0">
                <a:solidFill>
                  <a:srgbClr val="E02828"/>
                </a:solidFill>
                <a:effectLst/>
                <a:highlight>
                  <a:srgbClr val="FFFF00"/>
                </a:highlight>
              </a:rPr>
              <a:t>*</a:t>
            </a:r>
            <a:endParaRPr lang="en-US" sz="2400" i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342900"/>
            <a:r>
              <a:rPr lang="en-US" sz="2400" dirty="0">
                <a:solidFill>
                  <a:srgbClr val="000000"/>
                </a:solidFill>
              </a:rPr>
              <a:t>Offer and provide accommodations when requested (i.e. sign language interpreters; large print handouts; live captioning; allergy-friendly food) </a:t>
            </a:r>
          </a:p>
          <a:p>
            <a:pPr marL="342900"/>
            <a:r>
              <a:rPr lang="en-US" sz="2400" dirty="0">
                <a:solidFill>
                  <a:srgbClr val="000000"/>
                </a:solidFill>
              </a:rPr>
              <a:t>Assign/provide email/phone number of employee who is responsible to handle accommodations.</a:t>
            </a:r>
          </a:p>
        </p:txBody>
      </p:sp>
      <p:pic>
        <p:nvPicPr>
          <p:cNvPr id="5" name="Picture 4" descr="Two women stand next to a sign in hebrew">
            <a:extLst>
              <a:ext uri="{FF2B5EF4-FFF2-40B4-BE49-F238E27FC236}">
                <a16:creationId xmlns:a16="http://schemas.microsoft.com/office/drawing/2014/main" id="{12CA9F18-B197-40CC-9638-99D716736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707" y="1527396"/>
            <a:ext cx="3130362" cy="2234352"/>
          </a:xfrm>
          <a:prstGeom prst="rect">
            <a:avLst/>
          </a:prstGeom>
          <a:ln w="19050">
            <a:solidFill>
              <a:srgbClr val="EFAF30"/>
            </a:solidFill>
          </a:ln>
        </p:spPr>
      </p:pic>
      <p:pic>
        <p:nvPicPr>
          <p:cNvPr id="9" name="Picture 8" descr="Overhead view of people seated at round tables watching a RespectAbility presentation">
            <a:extLst>
              <a:ext uri="{FF2B5EF4-FFF2-40B4-BE49-F238E27FC236}">
                <a16:creationId xmlns:a16="http://schemas.microsoft.com/office/drawing/2014/main" id="{6065B6A5-9E22-467B-9D91-0B6225CE5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463" y="3647931"/>
            <a:ext cx="3834041" cy="2875532"/>
          </a:xfrm>
          <a:prstGeom prst="rect">
            <a:avLst/>
          </a:prstGeom>
          <a:ln w="19050">
            <a:solidFill>
              <a:srgbClr val="EFAF30"/>
            </a:solidFill>
          </a:ln>
        </p:spPr>
      </p:pic>
    </p:spTree>
    <p:extLst>
      <p:ext uri="{BB962C8B-B14F-4D97-AF65-F5344CB8AC3E}">
        <p14:creationId xmlns:p14="http://schemas.microsoft.com/office/powerpoint/2010/main" val="319847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4B727B-21CA-4A29-A231-2ED59301B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Physical Accessibility of Venue(s)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7F56B7-EE03-48C1-B9FC-0C449937F284}"/>
              </a:ext>
            </a:extLst>
          </p:cNvPr>
          <p:cNvSpPr txBox="1"/>
          <p:nvPr/>
        </p:nvSpPr>
        <p:spPr>
          <a:xfrm>
            <a:off x="330964" y="1511552"/>
            <a:ext cx="774588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choosing a venue, make sure that: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ramp at the main entrance;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Rooms to be used do not require one or more stairs to access (unless there is an elevator);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Door entrances have a clear width for wheel-chairs that is stated in guidelines;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Elevators have different requirements;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Measuring tapes will tell you!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Bathrooms are accessible: at least one stall door must have this same clearance.</a:t>
            </a:r>
          </a:p>
          <a:p>
            <a:pPr lvl="1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 the U.S.: See Americans with Disabilities Act guidelines at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ADA.gov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specific requirements.)</a:t>
            </a:r>
          </a:p>
        </p:txBody>
      </p:sp>
      <p:pic>
        <p:nvPicPr>
          <p:cNvPr id="6" name="Picture 5" descr="Tatiana Lee looking at a flight of stairs">
            <a:extLst>
              <a:ext uri="{FF2B5EF4-FFF2-40B4-BE49-F238E27FC236}">
                <a16:creationId xmlns:a16="http://schemas.microsoft.com/office/drawing/2014/main" id="{B13F8EE9-7971-5146-97BF-AEC083495E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" r="13542"/>
          <a:stretch/>
        </p:blipFill>
        <p:spPr>
          <a:xfrm rot="5400000">
            <a:off x="8045110" y="1588084"/>
            <a:ext cx="3858811" cy="3732843"/>
          </a:xfrm>
          <a:prstGeom prst="rect">
            <a:avLst/>
          </a:prstGeom>
          <a:ln w="19050">
            <a:solidFill>
              <a:srgbClr val="EFAF3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3F99E0-81FD-4654-B4AF-2F8F245507DA}"/>
              </a:ext>
            </a:extLst>
          </p:cNvPr>
          <p:cNvSpPr txBox="1"/>
          <p:nvPr/>
        </p:nvSpPr>
        <p:spPr>
          <a:xfrm>
            <a:off x="8122864" y="5431974"/>
            <a:ext cx="34284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Webinar on Ensuring Accessible Events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A43E04-ADA4-4B80-A073-C1CA5AC2D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099854" y="5431974"/>
            <a:ext cx="1" cy="1351600"/>
          </a:xfrm>
          <a:prstGeom prst="line">
            <a:avLst/>
          </a:prstGeom>
          <a:ln>
            <a:solidFill>
              <a:srgbClr val="EFAF3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315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</TotalTime>
  <Words>1537</Words>
  <Application>Microsoft Macintosh PowerPoint</Application>
  <PresentationFormat>Widescreen</PresentationFormat>
  <Paragraphs>157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1_Office Theme</vt:lpstr>
      <vt:lpstr>Accessibility for All</vt:lpstr>
      <vt:lpstr>1 Billion People</vt:lpstr>
      <vt:lpstr>1 in 4 adults</vt:lpstr>
      <vt:lpstr>Disabilities Are….</vt:lpstr>
      <vt:lpstr>90% don’t attend school</vt:lpstr>
      <vt:lpstr>Three Facts</vt:lpstr>
      <vt:lpstr>People with disabilities want opportunities</vt:lpstr>
      <vt:lpstr>Ensuring Accessible Events: In–Person   This time will come once again . . .</vt:lpstr>
      <vt:lpstr>Physical Accessibility of Venue(s)</vt:lpstr>
      <vt:lpstr>Work with people with disabilities </vt:lpstr>
      <vt:lpstr>Ensuring Accessible Events: Virtual</vt:lpstr>
      <vt:lpstr>10 Tips In Disability Etiquette One-on-One Interactions</vt:lpstr>
      <vt:lpstr>Tip #1 in Disability Etiquette:  People with disabilities are PEOPLE. The Golden Rule. </vt:lpstr>
      <vt:lpstr>Tip #2 in Disability Etiquette: Language Matters!</vt:lpstr>
      <vt:lpstr>Tip #3 in Disability Etiquette: Unsure how to interact?  A-T-P! Ask the Person!</vt:lpstr>
      <vt:lpstr>Tip #4 in Disability Etiquette: Adults with disabilities are adults. Treat them and speak to them as adults. </vt:lpstr>
      <vt:lpstr>Tip #5 in Disability Etiquette: Listen attentively and patiently when talking with a person who has difficulty speaking.</vt:lpstr>
      <vt:lpstr>Tip #6 in Disability Etiquette: Speak directly to a person with a disability.</vt:lpstr>
      <vt:lpstr>Tip #7 in Disability Etiquette: Respect Their Personal Space - Wheelchairs, scooters &amp; canes are someone’s personal space.</vt:lpstr>
      <vt:lpstr>Tip #8 in Disability Etiquette:  Don’t pretend to have a disability.</vt:lpstr>
      <vt:lpstr>Tip #9 in Disability Etiquette: Visible and Nonvisible Disabilities – Some you can see, some you cannot</vt:lpstr>
      <vt:lpstr>Tip #10 in Disability Etiquette: People with mental health disabilities – This nonvisible disability presents differently for different people.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Shader</dc:creator>
  <cp:lastModifiedBy>Eric Ascher</cp:lastModifiedBy>
  <cp:revision>616</cp:revision>
  <dcterms:created xsi:type="dcterms:W3CDTF">2019-02-07T00:58:17Z</dcterms:created>
  <dcterms:modified xsi:type="dcterms:W3CDTF">2021-03-05T23:39:23Z</dcterms:modified>
</cp:coreProperties>
</file>