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42"/>
  </p:notesMasterIdLst>
  <p:sldIdLst>
    <p:sldId id="259" r:id="rId2"/>
    <p:sldId id="749" r:id="rId3"/>
    <p:sldId id="747" r:id="rId4"/>
    <p:sldId id="748" r:id="rId5"/>
    <p:sldId id="632" r:id="rId6"/>
    <p:sldId id="630" r:id="rId7"/>
    <p:sldId id="631" r:id="rId8"/>
    <p:sldId id="710" r:id="rId9"/>
    <p:sldId id="258" r:id="rId10"/>
    <p:sldId id="751" r:id="rId11"/>
    <p:sldId id="750" r:id="rId12"/>
    <p:sldId id="754" r:id="rId13"/>
    <p:sldId id="755" r:id="rId14"/>
    <p:sldId id="680" r:id="rId15"/>
    <p:sldId id="766" r:id="rId16"/>
    <p:sldId id="767" r:id="rId17"/>
    <p:sldId id="768" r:id="rId18"/>
    <p:sldId id="731" r:id="rId19"/>
    <p:sldId id="769" r:id="rId20"/>
    <p:sldId id="770" r:id="rId21"/>
    <p:sldId id="732" r:id="rId22"/>
    <p:sldId id="771" r:id="rId23"/>
    <p:sldId id="772" r:id="rId24"/>
    <p:sldId id="757" r:id="rId25"/>
    <p:sldId id="758" r:id="rId26"/>
    <p:sldId id="760" r:id="rId27"/>
    <p:sldId id="759" r:id="rId28"/>
    <p:sldId id="761" r:id="rId29"/>
    <p:sldId id="763" r:id="rId30"/>
    <p:sldId id="762" r:id="rId31"/>
    <p:sldId id="774" r:id="rId32"/>
    <p:sldId id="764" r:id="rId33"/>
    <p:sldId id="716" r:id="rId34"/>
    <p:sldId id="765" r:id="rId35"/>
    <p:sldId id="773" r:id="rId36"/>
    <p:sldId id="752" r:id="rId37"/>
    <p:sldId id="753" r:id="rId38"/>
    <p:sldId id="737" r:id="rId39"/>
    <p:sldId id="775" r:id="rId40"/>
    <p:sldId id="61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s, Ameerah C" initials="PAC" lastIdx="31" clrIdx="0">
    <p:extLst>
      <p:ext uri="{19B8F6BF-5375-455C-9EA6-DF929625EA0E}">
        <p15:presenceInfo xmlns:p15="http://schemas.microsoft.com/office/powerpoint/2012/main" userId="S-1-5-21-1214440339-1979792683-682003330-3310065" providerId="AD"/>
      </p:ext>
    </p:extLst>
  </p:cmAuthor>
  <p:cmAuthor id="2" name="Rachel Shader" initials="RS" lastIdx="45" clrIdx="1">
    <p:extLst>
      <p:ext uri="{19B8F6BF-5375-455C-9EA6-DF929625EA0E}">
        <p15:presenceInfo xmlns:p15="http://schemas.microsoft.com/office/powerpoint/2012/main" userId="1bef4ead6e0b53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F30"/>
    <a:srgbClr val="000000"/>
    <a:srgbClr val="F5BA2B"/>
    <a:srgbClr val="5F5F5F"/>
    <a:srgbClr val="F6D592"/>
    <a:srgbClr val="3F3F3F"/>
    <a:srgbClr val="4D4D4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86463" autoAdjust="0"/>
  </p:normalViewPr>
  <p:slideViewPr>
    <p:cSldViewPr snapToGrid="0">
      <p:cViewPr varScale="1">
        <p:scale>
          <a:sx n="109" d="100"/>
          <a:sy n="109" d="100"/>
        </p:scale>
        <p:origin x="216" y="200"/>
      </p:cViewPr>
      <p:guideLst>
        <p:guide orient="horz" pos="2160"/>
        <p:guide pos="3840"/>
      </p:guideLst>
    </p:cSldViewPr>
  </p:slideViewPr>
  <p:outlineViewPr>
    <p:cViewPr>
      <p:scale>
        <a:sx n="33" d="100"/>
        <a:sy n="33" d="100"/>
      </p:scale>
      <p:origin x="0" y="-29202"/>
    </p:cViewPr>
  </p:outlineViewPr>
  <p:notesTextViewPr>
    <p:cViewPr>
      <p:scale>
        <a:sx n="1" d="1"/>
        <a:sy n="1" d="1"/>
      </p:scale>
      <p:origin x="0" y="0"/>
    </p:cViewPr>
  </p:notesTextViewPr>
  <p:sorterViewPr>
    <p:cViewPr>
      <p:scale>
        <a:sx n="41" d="100"/>
        <a:sy n="41" d="100"/>
      </p:scale>
      <p:origin x="0" y="-16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9913A-8DA4-42EF-A58F-81A3602C678A}" type="datetimeFigureOut">
              <a:rPr lang="en-US" smtClean="0"/>
              <a:pPr/>
              <a:t>1/18/21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F2833-5762-4E0C-9C9E-774432C7BC20}" type="slidenum">
              <a:rPr lang="en-US" smtClean="0"/>
              <a:pPr/>
              <a:t>‹#›</a:t>
            </a:fld>
            <a:endParaRPr lang="en-US"/>
          </a:p>
        </p:txBody>
      </p:sp>
    </p:spTree>
    <p:extLst>
      <p:ext uri="{BB962C8B-B14F-4D97-AF65-F5344CB8AC3E}">
        <p14:creationId xmlns:p14="http://schemas.microsoft.com/office/powerpoint/2010/main" val="272412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a:t>
            </a:fld>
            <a:endParaRPr lang="en-US"/>
          </a:p>
        </p:txBody>
      </p:sp>
    </p:spTree>
    <p:extLst>
      <p:ext uri="{BB962C8B-B14F-4D97-AF65-F5344CB8AC3E}">
        <p14:creationId xmlns:p14="http://schemas.microsoft.com/office/powerpoint/2010/main" val="4146239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31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6</a:t>
            </a:fld>
            <a:endParaRPr lang="en-US" dirty="0"/>
          </a:p>
        </p:txBody>
      </p:sp>
    </p:spTree>
    <p:extLst>
      <p:ext uri="{BB962C8B-B14F-4D97-AF65-F5344CB8AC3E}">
        <p14:creationId xmlns:p14="http://schemas.microsoft.com/office/powerpoint/2010/main" val="4280998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7</a:t>
            </a:fld>
            <a:endParaRPr lang="en-US" dirty="0"/>
          </a:p>
        </p:txBody>
      </p:sp>
    </p:spTree>
    <p:extLst>
      <p:ext uri="{BB962C8B-B14F-4D97-AF65-F5344CB8AC3E}">
        <p14:creationId xmlns:p14="http://schemas.microsoft.com/office/powerpoint/2010/main" val="3346409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BF2833-5762-4E0C-9C9E-774432C7BC20}" type="slidenum">
              <a:rPr lang="en-US" smtClean="0"/>
              <a:t>9</a:t>
            </a:fld>
            <a:endParaRPr lang="en-US" dirty="0"/>
          </a:p>
        </p:txBody>
      </p:sp>
    </p:spTree>
    <p:extLst>
      <p:ext uri="{BB962C8B-B14F-4D97-AF65-F5344CB8AC3E}">
        <p14:creationId xmlns:p14="http://schemas.microsoft.com/office/powerpoint/2010/main" val="2083929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22</a:t>
            </a:fld>
            <a:endParaRPr lang="en-US"/>
          </a:p>
        </p:txBody>
      </p:sp>
    </p:spTree>
    <p:extLst>
      <p:ext uri="{BB962C8B-B14F-4D97-AF65-F5344CB8AC3E}">
        <p14:creationId xmlns:p14="http://schemas.microsoft.com/office/powerpoint/2010/main" val="297847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34</a:t>
            </a:fld>
            <a:endParaRPr lang="en-US"/>
          </a:p>
        </p:txBody>
      </p:sp>
    </p:spTree>
    <p:extLst>
      <p:ext uri="{BB962C8B-B14F-4D97-AF65-F5344CB8AC3E}">
        <p14:creationId xmlns:p14="http://schemas.microsoft.com/office/powerpoint/2010/main" val="3806798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40</a:t>
            </a:fld>
            <a:endParaRPr lang="en-US"/>
          </a:p>
        </p:txBody>
      </p:sp>
    </p:spTree>
    <p:extLst>
      <p:ext uri="{BB962C8B-B14F-4D97-AF65-F5344CB8AC3E}">
        <p14:creationId xmlns:p14="http://schemas.microsoft.com/office/powerpoint/2010/main" val="2141690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A7FA42-E5FD-42FD-AF57-0CCC410B32D9}"/>
              </a:ext>
            </a:extLst>
          </p:cNvPr>
          <p:cNvSpPr/>
          <p:nvPr userDrawn="1"/>
        </p:nvSpPr>
        <p:spPr>
          <a:xfrm>
            <a:off x="1524000" y="1122362"/>
            <a:ext cx="9144000" cy="2387601"/>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120BD-D120-40E2-9011-8CC79CC08FC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5" name="Footer Placeholder 4">
            <a:extLst>
              <a:ext uri="{FF2B5EF4-FFF2-40B4-BE49-F238E27FC236}">
                <a16:creationId xmlns:a16="http://schemas.microsoft.com/office/drawing/2014/main" id="{E5BE201F-9696-489D-837F-4E928AAFB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BBEF2-9D2F-4F1F-923C-1CF87A1A6110}"/>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FD3E059B-CE5D-43C4-A609-247B4E4800CD}"/>
              </a:ext>
            </a:extLst>
          </p:cNvPr>
          <p:cNvSpPr/>
          <p:nvPr userDrawn="1"/>
        </p:nvSpPr>
        <p:spPr>
          <a:xfrm>
            <a:off x="1524000" y="3602039"/>
            <a:ext cx="9144000" cy="1655762"/>
          </a:xfrm>
          <a:prstGeom prst="rect">
            <a:avLst/>
          </a:prstGeom>
          <a:solidFill>
            <a:srgbClr val="F5BA2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AF504F8-4750-4CAA-A656-CE1CF1AE2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2397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10A6-5BE0-47AB-A1B9-31FCD9ED9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DA191-D6C0-4150-9E8F-004E1C4657C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1/18/21</a:t>
            </a:fld>
            <a:endParaRPr lang="en-US"/>
          </a:p>
        </p:txBody>
      </p:sp>
      <p:sp>
        <p:nvSpPr>
          <p:cNvPr id="4" name="Footer Placeholder 3">
            <a:extLst>
              <a:ext uri="{FF2B5EF4-FFF2-40B4-BE49-F238E27FC236}">
                <a16:creationId xmlns:a16="http://schemas.microsoft.com/office/drawing/2014/main" id="{F605E72C-FB37-49C9-8E02-67DF19964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E27F-F644-4940-B300-2AC9C16B853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119452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50AA-AD40-4C3A-88BE-85A18E3D376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1/18/21</a:t>
            </a:fld>
            <a:endParaRPr lang="en-US"/>
          </a:p>
        </p:txBody>
      </p:sp>
      <p:sp>
        <p:nvSpPr>
          <p:cNvPr id="3" name="Footer Placeholder 2">
            <a:extLst>
              <a:ext uri="{FF2B5EF4-FFF2-40B4-BE49-F238E27FC236}">
                <a16:creationId xmlns:a16="http://schemas.microsoft.com/office/drawing/2014/main" id="{B68C1F70-FE04-4562-975C-08DABB587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4EC6E-6C61-470B-BDD3-DA8DF6232226}"/>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276546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5DE5-CA7A-4F4C-B914-0BB139825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795F8-1424-4CC6-812A-B27AFDA75C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ABA0-249A-4213-9913-73239EBD13A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1/18/21</a:t>
            </a:fld>
            <a:endParaRPr lang="en-US"/>
          </a:p>
        </p:txBody>
      </p:sp>
      <p:sp>
        <p:nvSpPr>
          <p:cNvPr id="5" name="Footer Placeholder 4">
            <a:extLst>
              <a:ext uri="{FF2B5EF4-FFF2-40B4-BE49-F238E27FC236}">
                <a16:creationId xmlns:a16="http://schemas.microsoft.com/office/drawing/2014/main" id="{7DD2987D-5B4F-4413-8198-26E936DE2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51E2B-CCA1-410D-AB25-7FC64B4983E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353781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99080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565848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5836285"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565848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2907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4255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AAD75D-9EA7-4CF2-9079-0544D2FCAF0D}"/>
              </a:ext>
            </a:extLst>
          </p:cNvPr>
          <p:cNvSpPr/>
          <p:nvPr userDrawn="1"/>
        </p:nvSpPr>
        <p:spPr>
          <a:xfrm>
            <a:off x="528320" y="347346"/>
            <a:ext cx="11544598" cy="11398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5BA2B"/>
              </a:solidFill>
            </a:endParaRPr>
          </a:p>
        </p:txBody>
      </p:sp>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F5BA2B"/>
                </a:solidFill>
              </a:defRPr>
            </a:lvl1pPr>
          </a:lstStyle>
          <a:p>
            <a:r>
              <a:rPr lang="en-US" dirty="0"/>
              <a:t>Click to edit Master title style</a:t>
            </a:r>
          </a:p>
        </p:txBody>
      </p:sp>
    </p:spTree>
    <p:extLst>
      <p:ext uri="{BB962C8B-B14F-4D97-AF65-F5344CB8AC3E}">
        <p14:creationId xmlns:p14="http://schemas.microsoft.com/office/powerpoint/2010/main" val="381189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012262-42F6-41C7-9995-4EFD879EDA6D}"/>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1/18/21</a:t>
            </a:fld>
            <a:endParaRPr lang="en-US"/>
          </a:p>
        </p:txBody>
      </p:sp>
      <p:sp>
        <p:nvSpPr>
          <p:cNvPr id="5" name="Footer Placeholder 4">
            <a:extLst>
              <a:ext uri="{FF2B5EF4-FFF2-40B4-BE49-F238E27FC236}">
                <a16:creationId xmlns:a16="http://schemas.microsoft.com/office/drawing/2014/main" id="{76C479C6-DADF-43BE-B37A-2648218BB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E3896-AC24-40A5-B9E7-9C68E148C6B3}"/>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17514657-B334-4C76-8F4C-31A4A567A796}"/>
              </a:ext>
            </a:extLst>
          </p:cNvPr>
          <p:cNvSpPr/>
          <p:nvPr userDrawn="1"/>
        </p:nvSpPr>
        <p:spPr>
          <a:xfrm>
            <a:off x="-20421" y="0"/>
            <a:ext cx="33636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02C32C-18FB-46AA-923A-57E840546617}"/>
              </a:ext>
            </a:extLst>
          </p:cNvPr>
          <p:cNvSpPr/>
          <p:nvPr userDrawn="1"/>
        </p:nvSpPr>
        <p:spPr>
          <a:xfrm>
            <a:off x="1676400" y="2438400"/>
            <a:ext cx="9686023" cy="2124075"/>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D3838-8BBA-4DEF-A8BB-CB509E3847BD}"/>
              </a:ext>
            </a:extLst>
          </p:cNvPr>
          <p:cNvSpPr>
            <a:spLocks noGrp="1"/>
          </p:cNvSpPr>
          <p:nvPr>
            <p:ph type="title"/>
          </p:nvPr>
        </p:nvSpPr>
        <p:spPr>
          <a:xfrm>
            <a:off x="1676400" y="2438400"/>
            <a:ext cx="9671050" cy="2124075"/>
          </a:xfrm>
        </p:spPr>
        <p:txBody>
          <a:bodyPr anchor="ctr"/>
          <a:lstStyle>
            <a:lvl1pPr algn="ctr">
              <a:defRPr sz="6000"/>
            </a:lvl1pPr>
          </a:lstStyle>
          <a:p>
            <a:r>
              <a:rPr lang="en-US" dirty="0"/>
              <a:t>Click to edit Master title style</a:t>
            </a:r>
          </a:p>
        </p:txBody>
      </p:sp>
    </p:spTree>
    <p:extLst>
      <p:ext uri="{BB962C8B-B14F-4D97-AF65-F5344CB8AC3E}">
        <p14:creationId xmlns:p14="http://schemas.microsoft.com/office/powerpoint/2010/main" val="353242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20320" y="0"/>
            <a:ext cx="131064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52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98086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95D0-B393-4507-800E-BC2A3579C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68EA3-A74B-4FF4-9AFD-46FC6204A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57244-03AA-4236-9DA9-13C118F58C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EAD2-1D3D-440B-BA43-5934A5E27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769C04-1DB8-4E0D-B217-95E7BD006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ADF1C-CD9C-4034-9D10-3967BF6B719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1/18/21</a:t>
            </a:fld>
            <a:endParaRPr lang="en-US"/>
          </a:p>
        </p:txBody>
      </p:sp>
      <p:sp>
        <p:nvSpPr>
          <p:cNvPr id="8" name="Footer Placeholder 7">
            <a:extLst>
              <a:ext uri="{FF2B5EF4-FFF2-40B4-BE49-F238E27FC236}">
                <a16:creationId xmlns:a16="http://schemas.microsoft.com/office/drawing/2014/main" id="{DF87DC2F-322A-4BB2-A5DB-28CE2844D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3E038-84A6-4047-801D-A7712A748649}"/>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61318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FBBD7-E326-47AB-9752-D0F64E671A2D}"/>
              </a:ext>
            </a:extLst>
          </p:cNvPr>
          <p:cNvSpPr>
            <a:spLocks noGrp="1"/>
          </p:cNvSpPr>
          <p:nvPr>
            <p:ph type="body" idx="1"/>
          </p:nvPr>
        </p:nvSpPr>
        <p:spPr>
          <a:xfrm>
            <a:off x="508000" y="1825625"/>
            <a:ext cx="1119822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820148-6572-4E0A-A3B3-AFACE6774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D340F-E019-466E-9425-BCBBA017A230}"/>
              </a:ext>
            </a:extLst>
          </p:cNvPr>
          <p:cNvSpPr>
            <a:spLocks noGrp="1"/>
          </p:cNvSpPr>
          <p:nvPr>
            <p:ph type="sldNum" sz="quarter" idx="4"/>
          </p:nvPr>
        </p:nvSpPr>
        <p:spPr>
          <a:xfrm>
            <a:off x="9277350" y="444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8A5C0-C843-4798-A68E-D1A36425029C}" type="slidenum">
              <a:rPr lang="en-US" smtClean="0"/>
              <a:pPr/>
              <a:t>‹#›</a:t>
            </a:fld>
            <a:endParaRPr lang="en-US"/>
          </a:p>
        </p:txBody>
      </p:sp>
      <p:sp>
        <p:nvSpPr>
          <p:cNvPr id="2" name="Title Placeholder 1">
            <a:extLst>
              <a:ext uri="{FF2B5EF4-FFF2-40B4-BE49-F238E27FC236}">
                <a16:creationId xmlns:a16="http://schemas.microsoft.com/office/drawing/2014/main" id="{682BB389-2D32-4459-A711-0F392A83F6EB}"/>
              </a:ext>
            </a:extLst>
          </p:cNvPr>
          <p:cNvSpPr>
            <a:spLocks noGrp="1"/>
          </p:cNvSpPr>
          <p:nvPr>
            <p:ph type="title"/>
          </p:nvPr>
        </p:nvSpPr>
        <p:spPr>
          <a:xfrm>
            <a:off x="508000" y="365126"/>
            <a:ext cx="11198224" cy="1139824"/>
          </a:xfrm>
          <a:prstGeom prst="rect">
            <a:avLst/>
          </a:prstGeom>
        </p:spPr>
        <p:txBody>
          <a:bodyPr vert="horz" lIns="91440" tIns="45720" rIns="91440" bIns="45720" rtlCol="0" anchor="ctr">
            <a:normAutofit/>
          </a:bodyPr>
          <a:lstStyle/>
          <a:p>
            <a:r>
              <a:rPr lang="en-US" dirty="0"/>
              <a:t>Click To Edit Master Title Style</a:t>
            </a:r>
          </a:p>
        </p:txBody>
      </p:sp>
      <p:grpSp>
        <p:nvGrpSpPr>
          <p:cNvPr id="16" name="Group 15">
            <a:extLst>
              <a:ext uri="{FF2B5EF4-FFF2-40B4-BE49-F238E27FC236}">
                <a16:creationId xmlns:a16="http://schemas.microsoft.com/office/drawing/2014/main" id="{91DFF0AA-25CB-4522-8735-CED47F9D6E1A}"/>
              </a:ext>
            </a:extLst>
          </p:cNvPr>
          <p:cNvGrpSpPr>
            <a:grpSpLocks noChangeAspect="1"/>
          </p:cNvGrpSpPr>
          <p:nvPr userDrawn="1"/>
        </p:nvGrpSpPr>
        <p:grpSpPr>
          <a:xfrm>
            <a:off x="11185957" y="6356350"/>
            <a:ext cx="892295" cy="470693"/>
            <a:chOff x="4581525" y="2647950"/>
            <a:chExt cx="2943225" cy="1552575"/>
          </a:xfrm>
        </p:grpSpPr>
        <p:pic>
          <p:nvPicPr>
            <p:cNvPr id="14" name="Picture 13">
              <a:extLst>
                <a:ext uri="{FF2B5EF4-FFF2-40B4-BE49-F238E27FC236}">
                  <a16:creationId xmlns:a16="http://schemas.microsoft.com/office/drawing/2014/main" id="{D637E496-7AE7-42C4-BFF6-DEE5043A9357}"/>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4667250" y="2647950"/>
              <a:ext cx="2857500" cy="1552575"/>
            </a:xfrm>
            <a:prstGeom prst="rect">
              <a:avLst/>
            </a:prstGeom>
          </p:spPr>
        </p:pic>
        <p:sp>
          <p:nvSpPr>
            <p:cNvPr id="15" name="Rectangle 14">
              <a:extLst>
                <a:ext uri="{FF2B5EF4-FFF2-40B4-BE49-F238E27FC236}">
                  <a16:creationId xmlns:a16="http://schemas.microsoft.com/office/drawing/2014/main" id="{9B7B3E67-D8E9-4489-8EA1-C727D3AE3D36}"/>
                </a:ext>
              </a:extLst>
            </p:cNvPr>
            <p:cNvSpPr/>
            <p:nvPr userDrawn="1"/>
          </p:nvSpPr>
          <p:spPr>
            <a:xfrm>
              <a:off x="4581525" y="3867150"/>
              <a:ext cx="24669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7488876"/>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0" r:id="rId3"/>
    <p:sldLayoutId id="2147483669" r:id="rId4"/>
    <p:sldLayoutId id="2147483664" r:id="rId5"/>
    <p:sldLayoutId id="2147483651" r:id="rId6"/>
    <p:sldLayoutId id="2147483673" r:id="rId7"/>
    <p:sldLayoutId id="2147483660" r:id="rId8"/>
    <p:sldLayoutId id="2147483653" r:id="rId9"/>
    <p:sldLayoutId id="2147483654" r:id="rId10"/>
    <p:sldLayoutId id="2147483655" r:id="rId11"/>
    <p:sldLayoutId id="2147483658" r:id="rId12"/>
  </p:sldLayoutIdLst>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ytimes.com/2020/07/30/opinion/john-lewis-civil-rights-america.html"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youth.gov/youth-topics/civic-engagement-and-volunteering"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ballotpedia.org/Elections#2021_election_coverage_by_office"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hyperlink" Target="https://ce.naco.org/" TargetMode="External"/><Relationship Id="rId2" Type="http://schemas.openxmlformats.org/officeDocument/2006/relationships/hyperlink" Target="https://www.usmayors.org/mayors/" TargetMode="External"/><Relationship Id="rId1" Type="http://schemas.openxmlformats.org/officeDocument/2006/relationships/slideLayout" Target="../slideLayouts/slideLayout2.xml"/><Relationship Id="rId6" Type="http://schemas.openxmlformats.org/officeDocument/2006/relationships/hyperlink" Target="https://www.congress.gov/state-legislature-websites" TargetMode="External"/><Relationship Id="rId5" Type="http://schemas.openxmlformats.org/officeDocument/2006/relationships/hyperlink" Target="https://www.usa.gov/state-governor" TargetMode="External"/><Relationship Id="rId4" Type="http://schemas.openxmlformats.org/officeDocument/2006/relationships/hyperlink" Target="https://www.usa.gov/local-government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blackpast.org/african-american-history/1967-martin-luther-king-jr-beyond-vietnam-time-%20break-silence/"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ccmc.org/node/16179"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ytimes.com/2016/09/22/us/politics/hillary-clinton-speech.html" TargetMode="External"/><Relationship Id="rId2" Type="http://schemas.openxmlformats.org/officeDocument/2006/relationships/hyperlink" Target="https://www.pbs.org/newshour/show/candidates-offer-americans-disabilities-growing-voting-bloc" TargetMode="Externa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s://www.washingtonpost.com/politics/clinton-makes-an-unusual-push-to-win-over-disabled-people-and-their-families/2016/09/21/41f15962-8012-11e6-8d0c-fb6c00c90481_story.html"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blog.ncrp.org/2015/07/respect-is-key-to-inclusive-funding.html" TargetMode="External"/><Relationship Id="rId3" Type="http://schemas.openxmlformats.org/officeDocument/2006/relationships/hyperlink" Target="http://www.abqjournal.com/610907/opinion/people-with-disabilities-deserve-the-dignity-of-a-job.html" TargetMode="External"/><Relationship Id="rId7" Type="http://schemas.openxmlformats.org/officeDocument/2006/relationships/hyperlink" Target="http://www.d5coalition.org/2015/06/celebrating-ada-its-time-to-add-a-disability-lens-to-our-philanthrop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newsobserver.com/opinion/op-ed/article22373913.html" TargetMode="External"/><Relationship Id="rId5" Type="http://schemas.openxmlformats.org/officeDocument/2006/relationships/hyperlink" Target="http://www.idahostatesman.com/2015/06/07/3836845_guest-opinion-idahos-citizens.html?rh=1" TargetMode="External"/><Relationship Id="rId4" Type="http://schemas.openxmlformats.org/officeDocument/2006/relationships/hyperlink" Target="http://savannahnow.com/column/2015-05-30/opinion-we-must-do-better-people-disabilities" TargetMode="External"/><Relationship Id="rId9" Type="http://schemas.openxmlformats.org/officeDocument/2006/relationships/hyperlink" Target="http://nonprofitquarterly.org/2015/04/17/the-workforce-innovation-and-opportunity-act-unprecedented-opportunities-for-philanthropist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www.mobilityworks.com/blog/how-dr-martin-luther-king-jr-helped-shape-the-disability-rights-movement/" TargetMode="External"/><Relationship Id="rId2" Type="http://schemas.openxmlformats.org/officeDocument/2006/relationships/hyperlink" Target="https://icsny.org/dr-martin-luther-king-disability-rights-movement/" TargetMode="External"/><Relationship Id="rId1" Type="http://schemas.openxmlformats.org/officeDocument/2006/relationships/slideLayout" Target="../slideLayouts/slideLayout2.xml"/><Relationship Id="rId4" Type="http://schemas.openxmlformats.org/officeDocument/2006/relationships/hyperlink" Target="https://www.friendshipcircle.org/blog/2014/01/20/ten-disability-awareness-lessons-learned-from-dr-martin-luther-king-jr/"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respectability.org/2018/05/free-respectability-volunteer-training-advancing-jobs-for-people-with-disabilities/" TargetMode="External"/><Relationship Id="rId3" Type="http://schemas.openxmlformats.org/officeDocument/2006/relationships/hyperlink" Target="https://www.respectability.org/2020/07/ada30-leadership/" TargetMode="External"/><Relationship Id="rId7" Type="http://schemas.openxmlformats.org/officeDocument/2006/relationships/hyperlink" Target="https://www.respectability.org/2018/05/webinar-free-respectability-volunteer-training-education-skills-building-engagement/" TargetMode="External"/><Relationship Id="rId2" Type="http://schemas.openxmlformats.org/officeDocument/2006/relationships/hyperlink" Target="https://www.respectability.org/2019/07/los-angeles-civic-engagement-training/" TargetMode="External"/><Relationship Id="rId1" Type="http://schemas.openxmlformats.org/officeDocument/2006/relationships/slideLayout" Target="../slideLayouts/slideLayout2.xml"/><Relationship Id="rId6" Type="http://schemas.openxmlformats.org/officeDocument/2006/relationships/hyperlink" Target="https://www.respectability.org/2018/09/webinar-advocating-with-your-governor-on-jobs-for-people-with-disabilities/" TargetMode="External"/><Relationship Id="rId5" Type="http://schemas.openxmlformats.org/officeDocument/2006/relationships/hyperlink" Target="https://www.respectability.org/2018/09/webinar-winning-op-eds/" TargetMode="External"/><Relationship Id="rId4" Type="http://schemas.openxmlformats.org/officeDocument/2006/relationships/hyperlink" Target="https://www.respectability.org/2020/03/seattle-disability-inclusion-breakfast/"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respectability.org/accessibility-webinars/#7" TargetMode="External"/><Relationship Id="rId3" Type="http://schemas.openxmlformats.org/officeDocument/2006/relationships/hyperlink" Target="https://www.respectability.org/accessibility-webinars/#2" TargetMode="External"/><Relationship Id="rId7" Type="http://schemas.openxmlformats.org/officeDocument/2006/relationships/hyperlink" Target="https://www.respectability.org/accessibility-webinars/#6" TargetMode="External"/><Relationship Id="rId2" Type="http://schemas.openxmlformats.org/officeDocument/2006/relationships/hyperlink" Target="https://www.respectability.org/accessibility-webinars/#1" TargetMode="External"/><Relationship Id="rId1" Type="http://schemas.openxmlformats.org/officeDocument/2006/relationships/slideLayout" Target="../slideLayouts/slideLayout2.xml"/><Relationship Id="rId6" Type="http://schemas.openxmlformats.org/officeDocument/2006/relationships/hyperlink" Target="https://www.respectability.org/accessibility-webinars/#5" TargetMode="External"/><Relationship Id="rId5" Type="http://schemas.openxmlformats.org/officeDocument/2006/relationships/hyperlink" Target="https://www.respectability.org/accessibility-webinars/#4" TargetMode="External"/><Relationship Id="rId4" Type="http://schemas.openxmlformats.org/officeDocument/2006/relationships/hyperlink" Target="https://www.respectability.org/accessibility-webinars/#3" TargetMode="External"/><Relationship Id="rId9" Type="http://schemas.openxmlformats.org/officeDocument/2006/relationships/hyperlink" Target="https://www.respectability.org/accessibility-webinars/#8"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hyperlink" Target="https://www.respectability.org/2021/01/webinar-career-civil-servants-with-disabilities/" TargetMode="External"/><Relationship Id="rId4" Type="http://schemas.openxmlformats.org/officeDocument/2006/relationships/hyperlink" Target="https://www.respectability.org/2020/12/webinar-biden-harris-administratio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mailto:JenniferM@RespectAbility.org"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mailto:LaurenA@RespectAbility.org" TargetMode="External"/><Relationship Id="rId5" Type="http://schemas.openxmlformats.org/officeDocument/2006/relationships/hyperlink" Target="mailto:JenniferM@RespectAbilityUSA.org"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respectability.org/2018/09/including-latinx-and-hispanics-with-disabilities-in-inclusive-philanthropy/" TargetMode="External"/><Relationship Id="rId2" Type="http://schemas.openxmlformats.org/officeDocument/2006/relationships/hyperlink" Target="https://www.respectability.org/2018/09/including-african-americans-with-disabilities-in-inclusive-philanthropy/" TargetMode="External"/><Relationship Id="rId1" Type="http://schemas.openxmlformats.org/officeDocument/2006/relationships/slideLayout" Target="../slideLayouts/slideLayout2.xml"/><Relationship Id="rId5" Type="http://schemas.openxmlformats.org/officeDocument/2006/relationships/hyperlink" Target="https://www.respectability.org/2018/09/including-lgbtq-individuals-with-disabilities-in-inclusive-philanthropy/" TargetMode="External"/><Relationship Id="rId4" Type="http://schemas.openxmlformats.org/officeDocument/2006/relationships/hyperlink" Target="https://www.respectability.org/womenwithdisabiliti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0E9CAB-DAC1-4E96-90AF-D0F92C4FC1EE}"/>
              </a:ext>
            </a:extLst>
          </p:cNvPr>
          <p:cNvSpPr>
            <a:spLocks noGrp="1"/>
          </p:cNvSpPr>
          <p:nvPr>
            <p:ph type="title" idx="4294967295"/>
          </p:nvPr>
        </p:nvSpPr>
        <p:spPr/>
        <p:txBody>
          <a:bodyPr/>
          <a:lstStyle/>
          <a:p>
            <a:r>
              <a:rPr lang="en-US" sz="4000" kern="1200" dirty="0">
                <a:solidFill>
                  <a:schemeClr val="tx1"/>
                </a:solidFill>
                <a:effectLst/>
                <a:latin typeface="Times New Roman" panose="02020603050405020304" pitchFamily="18" charset="0"/>
                <a:ea typeface="+mj-ea"/>
                <a:cs typeface="Times New Roman" panose="02020603050405020304" pitchFamily="18" charset="0"/>
              </a:rPr>
              <a:t>MLK Day of Service</a:t>
            </a:r>
            <a:endParaRPr lang="en-US" dirty="0"/>
          </a:p>
        </p:txBody>
      </p:sp>
      <p:pic>
        <p:nvPicPr>
          <p:cNvPr id="7" name="Picture 6" descr="RespectAbility 2017 Fellows smile together in a garage">
            <a:extLst>
              <a:ext uri="{FF2B5EF4-FFF2-40B4-BE49-F238E27FC236}">
                <a16:creationId xmlns:a16="http://schemas.microsoft.com/office/drawing/2014/main" id="{07969B73-6E11-4B49-AE15-B74871B43F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87" y="-276102"/>
            <a:ext cx="12181913" cy="3705102"/>
          </a:xfrm>
          <a:prstGeom prst="rect">
            <a:avLst/>
          </a:prstGeom>
        </p:spPr>
      </p:pic>
      <p:pic>
        <p:nvPicPr>
          <p:cNvPr id="13" name="Picture 12" descr="RespectAbility logo">
            <a:extLst>
              <a:ext uri="{FF2B5EF4-FFF2-40B4-BE49-F238E27FC236}">
                <a16:creationId xmlns:a16="http://schemas.microsoft.com/office/drawing/2014/main" id="{F470BEEA-2EE5-4BD6-B08F-117EAA0ADD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 y="3785282"/>
            <a:ext cx="5410200" cy="2419350"/>
          </a:xfrm>
          <a:prstGeom prst="rect">
            <a:avLst/>
          </a:prstGeom>
        </p:spPr>
      </p:pic>
      <p:sp>
        <p:nvSpPr>
          <p:cNvPr id="2" name="TextBox 1">
            <a:extLst>
              <a:ext uri="{FF2B5EF4-FFF2-40B4-BE49-F238E27FC236}">
                <a16:creationId xmlns:a16="http://schemas.microsoft.com/office/drawing/2014/main" id="{DB4D2C9D-347E-4710-B426-E2F945F2385B}"/>
              </a:ext>
            </a:extLst>
          </p:cNvPr>
          <p:cNvSpPr txBox="1"/>
          <p:nvPr/>
        </p:nvSpPr>
        <p:spPr>
          <a:xfrm>
            <a:off x="6899408" y="3858437"/>
            <a:ext cx="4606781" cy="2677656"/>
          </a:xfrm>
          <a:prstGeom prst="rect">
            <a:avLst/>
          </a:prstGeom>
          <a:noFill/>
        </p:spPr>
        <p:txBody>
          <a:bodyPr wrap="square" rtlCol="0">
            <a:spAutoFit/>
          </a:bodyPr>
          <a:lstStyle/>
          <a:p>
            <a:pPr algn="ctr"/>
            <a:r>
              <a:rPr lang="en-US" sz="2400" b="1" dirty="0">
                <a:solidFill>
                  <a:srgbClr val="000000"/>
                </a:solidFill>
                <a:latin typeface="Times New Roman" panose="02020603050405020304" pitchFamily="18" charset="0"/>
                <a:cs typeface="Times New Roman" panose="02020603050405020304" pitchFamily="18" charset="0"/>
              </a:rPr>
              <a:t>Making Your Voices Heard: Civic Engagement Strategies for People with Disabilities in 2021 and Beyond</a:t>
            </a:r>
          </a:p>
          <a:p>
            <a:pPr algn="ctr"/>
            <a:endParaRPr lang="en-US" sz="2400" b="1" dirty="0">
              <a:solidFill>
                <a:srgbClr val="000000"/>
              </a:solidFill>
              <a:latin typeface="Times New Roman" panose="02020603050405020304" pitchFamily="18" charset="0"/>
              <a:cs typeface="Times New Roman" panose="02020603050405020304" pitchFamily="18" charset="0"/>
            </a:endParaRPr>
          </a:p>
          <a:p>
            <a:pPr algn="ctr"/>
            <a:r>
              <a:rPr lang="en-US" sz="2400" b="1" dirty="0">
                <a:solidFill>
                  <a:srgbClr val="000000"/>
                </a:solidFill>
                <a:latin typeface="Times New Roman" panose="02020603050405020304" pitchFamily="18" charset="0"/>
                <a:cs typeface="Times New Roman" panose="02020603050405020304" pitchFamily="18" charset="0"/>
              </a:rPr>
              <a:t>www.RespectAbility.org</a:t>
            </a:r>
          </a:p>
          <a:p>
            <a:pPr algn="ctr"/>
            <a:r>
              <a:rPr lang="en-US" sz="2400" b="1" dirty="0">
                <a:solidFill>
                  <a:srgbClr val="000000"/>
                </a:solidFill>
                <a:latin typeface="Times New Roman" panose="02020603050405020304" pitchFamily="18" charset="0"/>
                <a:cs typeface="Times New Roman" panose="02020603050405020304" pitchFamily="18" charset="0"/>
              </a:rPr>
              <a:t>January 18, 2021</a:t>
            </a: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042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7BD2C5-8445-4FEC-A5B0-2E70427D394F}"/>
              </a:ext>
            </a:extLst>
          </p:cNvPr>
          <p:cNvSpPr>
            <a:spLocks noGrp="1"/>
          </p:cNvSpPr>
          <p:nvPr>
            <p:ph type="title"/>
          </p:nvPr>
        </p:nvSpPr>
        <p:spPr/>
        <p:txBody>
          <a:bodyPr>
            <a:normAutofit/>
          </a:bodyPr>
          <a:lstStyle/>
          <a:p>
            <a:r>
              <a:rPr lang="en-US" sz="3600" dirty="0"/>
              <a:t>Laka – Question Time! </a:t>
            </a:r>
          </a:p>
        </p:txBody>
      </p:sp>
      <p:sp>
        <p:nvSpPr>
          <p:cNvPr id="2" name="Content Placeholder 1">
            <a:extLst>
              <a:ext uri="{FF2B5EF4-FFF2-40B4-BE49-F238E27FC236}">
                <a16:creationId xmlns:a16="http://schemas.microsoft.com/office/drawing/2014/main" id="{749272C0-CDFA-492F-BBB3-077B2A8BCD0F}"/>
              </a:ext>
            </a:extLst>
          </p:cNvPr>
          <p:cNvSpPr>
            <a:spLocks noGrp="1"/>
          </p:cNvSpPr>
          <p:nvPr>
            <p:ph idx="1"/>
          </p:nvPr>
        </p:nvSpPr>
        <p:spPr/>
        <p:txBody>
          <a:bodyPr>
            <a:normAutofit/>
          </a:bodyPr>
          <a:lstStyle/>
          <a:p>
            <a:r>
              <a:rPr lang="en-US" sz="3200" dirty="0">
                <a:solidFill>
                  <a:schemeClr val="tx1"/>
                </a:solidFill>
              </a:rPr>
              <a:t>What does disability advocacy mean to you?</a:t>
            </a:r>
          </a:p>
          <a:p>
            <a:r>
              <a:rPr lang="en-US" sz="3200" dirty="0">
                <a:solidFill>
                  <a:schemeClr val="tx1"/>
                </a:solidFill>
              </a:rPr>
              <a:t>Why should ordinary people with disabilities get involved with disability advocacy? </a:t>
            </a:r>
          </a:p>
          <a:p>
            <a:r>
              <a:rPr lang="en-US" sz="3200" dirty="0">
                <a:solidFill>
                  <a:schemeClr val="tx1"/>
                </a:solidFill>
              </a:rPr>
              <a:t>Why should people write to their elected officials or write op-eds in local newspapers? </a:t>
            </a:r>
          </a:p>
          <a:p>
            <a:r>
              <a:rPr lang="en-US" sz="3200" dirty="0">
                <a:solidFill>
                  <a:schemeClr val="tx1"/>
                </a:solidFill>
              </a:rPr>
              <a:t>Can you tell me about your advocacy memory or experience? </a:t>
            </a:r>
          </a:p>
        </p:txBody>
      </p:sp>
    </p:spTree>
    <p:extLst>
      <p:ext uri="{BB962C8B-B14F-4D97-AF65-F5344CB8AC3E}">
        <p14:creationId xmlns:p14="http://schemas.microsoft.com/office/powerpoint/2010/main" val="3899709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1A68FD-9B9E-48BC-8988-8C1434E72FC5}"/>
              </a:ext>
            </a:extLst>
          </p:cNvPr>
          <p:cNvSpPr>
            <a:spLocks noGrp="1"/>
          </p:cNvSpPr>
          <p:nvPr>
            <p:ph type="title"/>
          </p:nvPr>
        </p:nvSpPr>
        <p:spPr/>
        <p:txBody>
          <a:bodyPr>
            <a:normAutofit/>
          </a:bodyPr>
          <a:lstStyle/>
          <a:p>
            <a:r>
              <a:rPr lang="en-US" sz="3600" dirty="0"/>
              <a:t>As the late John Lewis put it…</a:t>
            </a:r>
          </a:p>
        </p:txBody>
      </p:sp>
      <p:pic>
        <p:nvPicPr>
          <p:cNvPr id="4098" name="Picture 2" descr="Graham: John Lewis' march for civil rights continues | HeraldNet.com">
            <a:extLst>
              <a:ext uri="{FF2B5EF4-FFF2-40B4-BE49-F238E27FC236}">
                <a16:creationId xmlns:a16="http://schemas.microsoft.com/office/drawing/2014/main" id="{36A4C226-6130-417B-81E2-FCA12C3D3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28" y="1541596"/>
            <a:ext cx="7426917" cy="49512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169B96-B02C-410D-84D7-A8AB7C9F2AB1}"/>
              </a:ext>
            </a:extLst>
          </p:cNvPr>
          <p:cNvSpPr txBox="1"/>
          <p:nvPr/>
        </p:nvSpPr>
        <p:spPr>
          <a:xfrm>
            <a:off x="7805014" y="2222342"/>
            <a:ext cx="4008889" cy="3293209"/>
          </a:xfrm>
          <a:prstGeom prst="rect">
            <a:avLst/>
          </a:prstGeom>
          <a:noFill/>
        </p:spPr>
        <p:txBody>
          <a:bodyPr wrap="square">
            <a:spAutoFit/>
          </a:bodyPr>
          <a:lstStyle/>
          <a:p>
            <a:pPr algn="ctr"/>
            <a:r>
              <a:rPr lang="en-US" sz="2600" dirty="0">
                <a:latin typeface="Times New Roman" panose="02020603050405020304" pitchFamily="18" charset="0"/>
                <a:cs typeface="Times New Roman" panose="02020603050405020304" pitchFamily="18" charset="0"/>
              </a:rPr>
              <a:t>New York Times - John Lewis: </a:t>
            </a:r>
            <a:r>
              <a:rPr lang="en-US" sz="2600" i="1" dirty="0">
                <a:latin typeface="Times New Roman" panose="02020603050405020304" pitchFamily="18" charset="0"/>
                <a:cs typeface="Times New Roman" panose="02020603050405020304" pitchFamily="18" charset="0"/>
              </a:rPr>
              <a:t>Together, You Can Redeem the Soul of Our Nation </a:t>
            </a:r>
            <a:r>
              <a:rPr lang="en-US" sz="2600" dirty="0">
                <a:latin typeface="Times New Roman" panose="02020603050405020304" pitchFamily="18" charset="0"/>
                <a:cs typeface="Times New Roman" panose="02020603050405020304" pitchFamily="18" charset="0"/>
              </a:rPr>
              <a:t>– July 30</a:t>
            </a:r>
            <a:r>
              <a:rPr lang="en-US" sz="2600" baseline="30000" dirty="0">
                <a:latin typeface="Times New Roman" panose="02020603050405020304" pitchFamily="18" charset="0"/>
                <a:cs typeface="Times New Roman" panose="02020603050405020304" pitchFamily="18" charset="0"/>
              </a:rPr>
              <a:t>th</a:t>
            </a:r>
            <a:r>
              <a:rPr lang="en-US" sz="2600" dirty="0">
                <a:latin typeface="Times New Roman" panose="02020603050405020304" pitchFamily="18" charset="0"/>
                <a:cs typeface="Times New Roman" panose="02020603050405020304" pitchFamily="18" charset="0"/>
              </a:rPr>
              <a:t>, 2020 </a:t>
            </a:r>
          </a:p>
          <a:p>
            <a:pPr algn="ctr"/>
            <a:r>
              <a:rPr lang="en-US" sz="2600" dirty="0">
                <a:latin typeface="Times New Roman" panose="02020603050405020304" pitchFamily="18" charset="0"/>
                <a:cs typeface="Times New Roman" panose="02020603050405020304" pitchFamily="18" charset="0"/>
                <a:hlinkClick r:id="rId3"/>
              </a:rPr>
              <a:t>https://www.nytimes.com/2020/07/30/opinion/john-lewis-civil-rights-america.html</a:t>
            </a:r>
            <a:r>
              <a:rPr lang="en-US" sz="2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8730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A02B9E-989B-4CA0-A11C-6C5912FADDDA}"/>
              </a:ext>
            </a:extLst>
          </p:cNvPr>
          <p:cNvSpPr>
            <a:spLocks noGrp="1"/>
          </p:cNvSpPr>
          <p:nvPr>
            <p:ph type="title"/>
          </p:nvPr>
        </p:nvSpPr>
        <p:spPr/>
        <p:txBody>
          <a:bodyPr>
            <a:normAutofit/>
          </a:bodyPr>
          <a:lstStyle/>
          <a:p>
            <a:r>
              <a:rPr lang="en-US" sz="3600" dirty="0"/>
              <a:t>What is Civic Engagement? </a:t>
            </a:r>
          </a:p>
        </p:txBody>
      </p:sp>
      <p:pic>
        <p:nvPicPr>
          <p:cNvPr id="6146" name="Picture 2" descr="Civic Engagement Reading List">
            <a:extLst>
              <a:ext uri="{FF2B5EF4-FFF2-40B4-BE49-F238E27FC236}">
                <a16:creationId xmlns:a16="http://schemas.microsoft.com/office/drawing/2014/main" id="{1D3094AE-BEDE-4E66-A509-8E8DF1DB6E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236" y="1825625"/>
            <a:ext cx="4882444" cy="274637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5712B449-EC90-4C50-8997-86C0FA21229D}"/>
              </a:ext>
            </a:extLst>
          </p:cNvPr>
          <p:cNvSpPr>
            <a:spLocks noGrp="1"/>
          </p:cNvSpPr>
          <p:nvPr>
            <p:ph idx="1"/>
          </p:nvPr>
        </p:nvSpPr>
        <p:spPr>
          <a:xfrm>
            <a:off x="5369170" y="1825624"/>
            <a:ext cx="6472594" cy="5114437"/>
          </a:xfrm>
        </p:spPr>
        <p:txBody>
          <a:bodyPr>
            <a:normAutofit/>
          </a:bodyPr>
          <a:lstStyle/>
          <a:p>
            <a:r>
              <a:rPr lang="en-US" dirty="0">
                <a:solidFill>
                  <a:schemeClr val="tx1"/>
                </a:solidFill>
                <a:hlinkClick r:id="rId3"/>
              </a:rPr>
              <a:t>Youth.gov</a:t>
            </a:r>
            <a:r>
              <a:rPr lang="en-US" dirty="0">
                <a:solidFill>
                  <a:schemeClr val="tx1"/>
                </a:solidFill>
              </a:rPr>
              <a:t> defines Civic Engagement as: </a:t>
            </a:r>
            <a:r>
              <a:rPr lang="en-US" b="0" dirty="0">
                <a:solidFill>
                  <a:schemeClr val="tx1"/>
                </a:solidFill>
                <a:effectLst/>
              </a:rPr>
              <a:t>“working to make a difference in the civic life of one’s community and developing the combination of knowledge, skills, values and motivation to make that difference. It means promoting the quality of life in a community, through both political and non-political processes.”</a:t>
            </a:r>
          </a:p>
          <a:p>
            <a:r>
              <a:rPr lang="en-US" dirty="0">
                <a:solidFill>
                  <a:schemeClr val="tx1"/>
                </a:solidFill>
              </a:rPr>
              <a:t>Volunteering, national service, and service-learning are all forms of civic engagement.</a:t>
            </a:r>
          </a:p>
        </p:txBody>
      </p:sp>
      <p:sp>
        <p:nvSpPr>
          <p:cNvPr id="4" name="Rectangle 3">
            <a:extLst>
              <a:ext uri="{FF2B5EF4-FFF2-40B4-BE49-F238E27FC236}">
                <a16:creationId xmlns:a16="http://schemas.microsoft.com/office/drawing/2014/main" id="{F059517E-DDAF-2543-9B40-FDE123831273}"/>
              </a:ext>
            </a:extLst>
          </p:cNvPr>
          <p:cNvSpPr/>
          <p:nvPr/>
        </p:nvSpPr>
        <p:spPr>
          <a:xfrm>
            <a:off x="222738" y="6293730"/>
            <a:ext cx="7631723"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Source: </a:t>
            </a:r>
            <a:r>
              <a:rPr lang="en-US" dirty="0">
                <a:latin typeface="Times New Roman" panose="02020603050405020304" pitchFamily="18" charset="0"/>
                <a:cs typeface="Times New Roman" panose="02020603050405020304" pitchFamily="18" charset="0"/>
                <a:hlinkClick r:id="rId3"/>
              </a:rPr>
              <a:t>https://youth.gov/youth-topics/civic-engagement-and-volunteering</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69321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575B64-6B02-4F56-A549-118DE7A15A60}"/>
              </a:ext>
            </a:extLst>
          </p:cNvPr>
          <p:cNvSpPr>
            <a:spLocks noGrp="1"/>
          </p:cNvSpPr>
          <p:nvPr>
            <p:ph type="title"/>
          </p:nvPr>
        </p:nvSpPr>
        <p:spPr>
          <a:xfrm>
            <a:off x="523240" y="365126"/>
            <a:ext cx="11258800" cy="1139824"/>
          </a:xfrm>
        </p:spPr>
        <p:txBody>
          <a:bodyPr>
            <a:normAutofit fontScale="90000"/>
          </a:bodyPr>
          <a:lstStyle/>
          <a:p>
            <a:r>
              <a:rPr lang="en-US" dirty="0"/>
              <a:t>Civic Engagement Strategies for People with Disabilities</a:t>
            </a:r>
          </a:p>
        </p:txBody>
      </p:sp>
      <p:sp>
        <p:nvSpPr>
          <p:cNvPr id="2" name="Content Placeholder 1">
            <a:extLst>
              <a:ext uri="{FF2B5EF4-FFF2-40B4-BE49-F238E27FC236}">
                <a16:creationId xmlns:a16="http://schemas.microsoft.com/office/drawing/2014/main" id="{4AD75EE1-9A5D-46EE-896C-40C91A1DBBEE}"/>
              </a:ext>
            </a:extLst>
          </p:cNvPr>
          <p:cNvSpPr>
            <a:spLocks noGrp="1"/>
          </p:cNvSpPr>
          <p:nvPr>
            <p:ph idx="1"/>
          </p:nvPr>
        </p:nvSpPr>
        <p:spPr>
          <a:xfrm>
            <a:off x="523240" y="1825625"/>
            <a:ext cx="5013351" cy="4351338"/>
          </a:xfrm>
        </p:spPr>
        <p:txBody>
          <a:bodyPr/>
          <a:lstStyle/>
          <a:p>
            <a:r>
              <a:rPr lang="en-US" b="1" dirty="0">
                <a:solidFill>
                  <a:schemeClr val="tx1"/>
                </a:solidFill>
              </a:rPr>
              <a:t>Getting involved </a:t>
            </a:r>
            <a:r>
              <a:rPr lang="en-US" dirty="0">
                <a:solidFill>
                  <a:schemeClr val="tx1"/>
                </a:solidFill>
              </a:rPr>
              <a:t>with local, state and national elections! </a:t>
            </a:r>
          </a:p>
          <a:p>
            <a:r>
              <a:rPr lang="en-US" b="1" dirty="0">
                <a:solidFill>
                  <a:schemeClr val="tx1"/>
                </a:solidFill>
              </a:rPr>
              <a:t>Writing</a:t>
            </a:r>
            <a:r>
              <a:rPr lang="en-US" dirty="0">
                <a:solidFill>
                  <a:schemeClr val="tx1"/>
                </a:solidFill>
              </a:rPr>
              <a:t> op-eds in your local newspapers about key issues! </a:t>
            </a:r>
          </a:p>
          <a:p>
            <a:r>
              <a:rPr lang="en-US" b="1" dirty="0">
                <a:solidFill>
                  <a:schemeClr val="tx1"/>
                </a:solidFill>
              </a:rPr>
              <a:t>Writing</a:t>
            </a:r>
            <a:r>
              <a:rPr lang="en-US" dirty="0">
                <a:solidFill>
                  <a:schemeClr val="tx1"/>
                </a:solidFill>
              </a:rPr>
              <a:t> to your elected officials using digital advocacy tools!</a:t>
            </a:r>
          </a:p>
        </p:txBody>
      </p:sp>
      <p:pic>
        <p:nvPicPr>
          <p:cNvPr id="4" name="Picture 3" descr="Picture of RespectAbility interns meeting with Senators Dick Durbin &amp; Tammy Duckworth of Illinois. ">
            <a:extLst>
              <a:ext uri="{FF2B5EF4-FFF2-40B4-BE49-F238E27FC236}">
                <a16:creationId xmlns:a16="http://schemas.microsoft.com/office/drawing/2014/main" id="{A4BEB986-AB76-469D-80FE-68A93C82D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6591" y="1825625"/>
            <a:ext cx="6245449" cy="3834706"/>
          </a:xfrm>
          <a:prstGeom prst="rect">
            <a:avLst/>
          </a:prstGeom>
        </p:spPr>
      </p:pic>
    </p:spTree>
    <p:extLst>
      <p:ext uri="{BB962C8B-B14F-4D97-AF65-F5344CB8AC3E}">
        <p14:creationId xmlns:p14="http://schemas.microsoft.com/office/powerpoint/2010/main" val="643039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Democracy for People with Disabilities</a:t>
            </a:r>
          </a:p>
        </p:txBody>
      </p:sp>
      <p:pic>
        <p:nvPicPr>
          <p:cNvPr id="4" name="Content Placeholder 3" descr="A picture of a person holding up the letters V O T E. " title="Register to Vote!">
            <a:extLst>
              <a:ext uri="{FF2B5EF4-FFF2-40B4-BE49-F238E27FC236}">
                <a16:creationId xmlns:a16="http://schemas.microsoft.com/office/drawing/2014/main" id="{978C779E-2063-C84C-A2B9-00AD778DAC08}"/>
              </a:ext>
            </a:extLst>
          </p:cNvPr>
          <p:cNvPicPr>
            <a:picLocks noChangeAspect="1"/>
          </p:cNvPicPr>
          <p:nvPr/>
        </p:nvPicPr>
        <p:blipFill>
          <a:blip r:embed="rId2"/>
          <a:srcRect/>
          <a:stretch>
            <a:fillRect/>
          </a:stretch>
        </p:blipFill>
        <p:spPr bwMode="auto">
          <a:xfrm>
            <a:off x="5776686" y="1754071"/>
            <a:ext cx="6110514" cy="2712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6" name="TextBox 5">
            <a:extLst>
              <a:ext uri="{FF2B5EF4-FFF2-40B4-BE49-F238E27FC236}">
                <a16:creationId xmlns:a16="http://schemas.microsoft.com/office/drawing/2014/main" id="{99ABA98C-0A68-4782-BBD4-9B7D7349D501}"/>
              </a:ext>
            </a:extLst>
          </p:cNvPr>
          <p:cNvSpPr txBox="1"/>
          <p:nvPr/>
        </p:nvSpPr>
        <p:spPr>
          <a:xfrm>
            <a:off x="195346" y="1782395"/>
            <a:ext cx="5900654" cy="5293757"/>
          </a:xfrm>
          <a:prstGeom prst="rect">
            <a:avLst/>
          </a:prstGeom>
          <a:noFill/>
        </p:spPr>
        <p:txBody>
          <a:bodyPr wrap="square">
            <a:spAutoFit/>
          </a:bodyPr>
          <a:lstStyle/>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“All politics are local.” – </a:t>
            </a:r>
            <a:r>
              <a:rPr lang="en-US" sz="2600" i="1" dirty="0">
                <a:latin typeface="Times New Roman" panose="02020603050405020304" pitchFamily="18" charset="0"/>
                <a:cs typeface="Times New Roman" panose="02020603050405020304" pitchFamily="18" charset="0"/>
              </a:rPr>
              <a:t>Former Speaker of the House Tip O'Neill</a:t>
            </a:r>
          </a:p>
          <a:p>
            <a:pPr marL="457200" indent="-457200">
              <a:buFont typeface="Arial" panose="020B0604020202020204" pitchFamily="34" charset="0"/>
              <a:buChar char="•"/>
            </a:pPr>
            <a:r>
              <a:rPr lang="en-US" sz="2600" b="1" dirty="0">
                <a:latin typeface="Times New Roman" panose="02020603050405020304" pitchFamily="18" charset="0"/>
                <a:cs typeface="Times New Roman" panose="02020603050405020304" pitchFamily="18" charset="0"/>
                <a:hlinkClick r:id="rId3"/>
              </a:rPr>
              <a:t>Check out: Ballotpedia.org </a:t>
            </a:r>
            <a:endParaRPr lang="en-US" sz="2600" b="1"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Ballotpedia covers elections at the federal, state, and local levels of government.</a:t>
            </a:r>
          </a:p>
          <a:p>
            <a:pPr marL="457200" indent="-457200">
              <a:buFont typeface="Arial" panose="020B0604020202020204" pitchFamily="34" charset="0"/>
              <a:buChar char="•"/>
            </a:pPr>
            <a:r>
              <a:rPr lang="en-US" sz="2600" b="1" dirty="0">
                <a:latin typeface="Times New Roman" panose="02020603050405020304" pitchFamily="18" charset="0"/>
                <a:cs typeface="Times New Roman" panose="02020603050405020304" pitchFamily="18" charset="0"/>
              </a:rPr>
              <a:t>Getting involved locally is so important! </a:t>
            </a:r>
          </a:p>
          <a:p>
            <a:pPr lvl="1"/>
            <a:r>
              <a:rPr lang="en-US" sz="2600" dirty="0">
                <a:latin typeface="Times New Roman" panose="02020603050405020304" pitchFamily="18" charset="0"/>
                <a:cs typeface="Times New Roman" panose="02020603050405020304" pitchFamily="18" charset="0"/>
              </a:rPr>
              <a:t>There are thousands of School Board elections, Municipal Government issues, and Local ballot measures where you can make your voices heard! </a:t>
            </a:r>
          </a:p>
          <a:p>
            <a:pPr marL="457200" indent="-457200">
              <a:buFont typeface="Arial" panose="020B0604020202020204" pitchFamily="34" charset="0"/>
              <a:buChar char="•"/>
            </a:pPr>
            <a:endParaRPr lang="en-US" sz="2600" dirty="0">
              <a:latin typeface="Times New Roman" panose="02020603050405020304" pitchFamily="18" charset="0"/>
              <a:cs typeface="Times New Roman" panose="02020603050405020304" pitchFamily="18" charset="0"/>
            </a:endParaRPr>
          </a:p>
        </p:txBody>
      </p:sp>
      <p:pic>
        <p:nvPicPr>
          <p:cNvPr id="5" name="Picture 2" descr="Local Politics - Ballotpedia">
            <a:extLst>
              <a:ext uri="{FF2B5EF4-FFF2-40B4-BE49-F238E27FC236}">
                <a16:creationId xmlns:a16="http://schemas.microsoft.com/office/drawing/2014/main" id="{0F3E8C07-EE1F-46EE-AFC4-17461C447A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6686" y="4715958"/>
            <a:ext cx="6109396" cy="901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158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A5459E-F2D9-4917-8857-65F46F05C588}"/>
              </a:ext>
            </a:extLst>
          </p:cNvPr>
          <p:cNvSpPr>
            <a:spLocks noGrp="1"/>
          </p:cNvSpPr>
          <p:nvPr>
            <p:ph type="title"/>
          </p:nvPr>
        </p:nvSpPr>
        <p:spPr/>
        <p:txBody>
          <a:bodyPr>
            <a:normAutofit fontScale="90000"/>
          </a:bodyPr>
          <a:lstStyle/>
          <a:p>
            <a:r>
              <a:rPr lang="en-US" dirty="0"/>
              <a:t>How to Contact Your Elected Officials from USA.gov</a:t>
            </a:r>
          </a:p>
        </p:txBody>
      </p:sp>
      <p:sp>
        <p:nvSpPr>
          <p:cNvPr id="2" name="Content Placeholder 1">
            <a:extLst>
              <a:ext uri="{FF2B5EF4-FFF2-40B4-BE49-F238E27FC236}">
                <a16:creationId xmlns:a16="http://schemas.microsoft.com/office/drawing/2014/main" id="{5CFC61E7-8AD1-4E31-B592-E6495475A685}"/>
              </a:ext>
            </a:extLst>
          </p:cNvPr>
          <p:cNvSpPr>
            <a:spLocks noGrp="1"/>
          </p:cNvSpPr>
          <p:nvPr>
            <p:ph idx="1"/>
          </p:nvPr>
        </p:nvSpPr>
        <p:spPr/>
        <p:txBody>
          <a:bodyPr>
            <a:normAutofit fontScale="92500"/>
          </a:bodyPr>
          <a:lstStyle/>
          <a:p>
            <a:pPr algn="l"/>
            <a:r>
              <a:rPr lang="en-US" b="1" i="0" dirty="0">
                <a:solidFill>
                  <a:srgbClr val="000000"/>
                </a:solidFill>
                <a:effectLst/>
              </a:rPr>
              <a:t>Learn how to contact your federal, state, and local elected leaders!</a:t>
            </a:r>
          </a:p>
          <a:p>
            <a:r>
              <a:rPr lang="en-US" b="1" dirty="0">
                <a:solidFill>
                  <a:srgbClr val="154285"/>
                </a:solidFill>
                <a:effectLst/>
              </a:rPr>
              <a:t>Local Elected Officials</a:t>
            </a:r>
          </a:p>
          <a:p>
            <a:pPr lvl="1"/>
            <a:r>
              <a:rPr lang="en-US" b="0" i="0" dirty="0">
                <a:solidFill>
                  <a:srgbClr val="000000"/>
                </a:solidFill>
                <a:effectLst/>
              </a:rPr>
              <a:t>Locate your </a:t>
            </a:r>
            <a:r>
              <a:rPr lang="en-US" b="0" i="0" u="sng" dirty="0">
                <a:solidFill>
                  <a:srgbClr val="4B4B4D"/>
                </a:solidFill>
                <a:effectLst/>
                <a:hlinkClick r:id="rId2"/>
              </a:rPr>
              <a:t>mayor</a:t>
            </a:r>
            <a:r>
              <a:rPr lang="en-US" b="0" i="0" dirty="0">
                <a:solidFill>
                  <a:srgbClr val="000000"/>
                </a:solidFill>
                <a:effectLst/>
              </a:rPr>
              <a:t> by name, city, or population size.</a:t>
            </a:r>
          </a:p>
          <a:p>
            <a:pPr lvl="1"/>
            <a:r>
              <a:rPr lang="en-US" b="0" i="0" dirty="0">
                <a:solidFill>
                  <a:srgbClr val="000000"/>
                </a:solidFill>
                <a:effectLst/>
              </a:rPr>
              <a:t>Find your </a:t>
            </a:r>
            <a:r>
              <a:rPr lang="en-US" b="0" i="0" u="sng" dirty="0">
                <a:solidFill>
                  <a:srgbClr val="4B4B4D"/>
                </a:solidFill>
                <a:effectLst/>
                <a:hlinkClick r:id="rId3"/>
              </a:rPr>
              <a:t>county executive</a:t>
            </a:r>
            <a:r>
              <a:rPr lang="en-US" b="0" i="0" dirty="0">
                <a:solidFill>
                  <a:srgbClr val="000000"/>
                </a:solidFill>
                <a:effectLst/>
              </a:rPr>
              <a:t> (the head of the executive branch of government in your county) by map search or your ZIP Code. The county executive may be an elected or an appointed position.</a:t>
            </a:r>
          </a:p>
          <a:p>
            <a:pPr lvl="1"/>
            <a:r>
              <a:rPr lang="en-US" b="0" i="0" dirty="0">
                <a:solidFill>
                  <a:srgbClr val="000000"/>
                </a:solidFill>
                <a:effectLst/>
              </a:rPr>
              <a:t>Get contact information for your </a:t>
            </a:r>
            <a:r>
              <a:rPr lang="en-US" b="0" i="0" u="sng" dirty="0">
                <a:solidFill>
                  <a:srgbClr val="4B4B4D"/>
                </a:solidFill>
                <a:effectLst/>
                <a:hlinkClick r:id="rId4"/>
              </a:rPr>
              <a:t>city, county, and town officials</a:t>
            </a:r>
            <a:r>
              <a:rPr lang="en-US" b="0" i="0" dirty="0">
                <a:solidFill>
                  <a:srgbClr val="000000"/>
                </a:solidFill>
                <a:effectLst/>
              </a:rPr>
              <a:t>.</a:t>
            </a:r>
          </a:p>
          <a:p>
            <a:r>
              <a:rPr lang="en-US" b="1" dirty="0">
                <a:solidFill>
                  <a:srgbClr val="154285"/>
                </a:solidFill>
                <a:effectLst/>
              </a:rPr>
              <a:t>State Elected Officials</a:t>
            </a:r>
          </a:p>
          <a:p>
            <a:pPr lvl="1"/>
            <a:r>
              <a:rPr lang="en-US" b="0" i="0" dirty="0">
                <a:solidFill>
                  <a:srgbClr val="000000"/>
                </a:solidFill>
                <a:effectLst/>
              </a:rPr>
              <a:t>Get in touch with your </a:t>
            </a:r>
            <a:r>
              <a:rPr lang="en-US" b="0" i="0" u="sng" dirty="0">
                <a:solidFill>
                  <a:srgbClr val="4B4B4D"/>
                </a:solidFill>
                <a:effectLst/>
                <a:hlinkClick r:id="rId5"/>
              </a:rPr>
              <a:t>state governor</a:t>
            </a:r>
            <a:r>
              <a:rPr lang="en-US" b="0" i="0" dirty="0">
                <a:solidFill>
                  <a:srgbClr val="000000"/>
                </a:solidFill>
                <a:effectLst/>
              </a:rPr>
              <a:t>.</a:t>
            </a:r>
          </a:p>
          <a:p>
            <a:pPr lvl="1"/>
            <a:r>
              <a:rPr lang="en-US" b="0" i="0" dirty="0">
                <a:solidFill>
                  <a:srgbClr val="000000"/>
                </a:solidFill>
                <a:effectLst/>
              </a:rPr>
              <a:t>Find the names and current activities of your </a:t>
            </a:r>
            <a:r>
              <a:rPr lang="en-US" b="0" i="0" u="sng" dirty="0">
                <a:solidFill>
                  <a:srgbClr val="4B4B4D"/>
                </a:solidFill>
                <a:effectLst/>
                <a:hlinkClick r:id="rId6"/>
              </a:rPr>
              <a:t>state legislators</a:t>
            </a:r>
            <a:r>
              <a:rPr lang="en-US" b="0" i="0" dirty="0">
                <a:solidFill>
                  <a:srgbClr val="000000"/>
                </a:solidFill>
                <a:effectLst/>
              </a:rPr>
              <a:t>.</a:t>
            </a:r>
          </a:p>
          <a:p>
            <a:r>
              <a:rPr lang="en-US" b="1" dirty="0">
                <a:solidFill>
                  <a:srgbClr val="154285"/>
                </a:solidFill>
                <a:effectLst/>
              </a:rPr>
              <a:t>We’ll talk about connecting with your Federal Elected Officials later…</a:t>
            </a:r>
            <a:endParaRPr lang="en-US" b="0" i="0" dirty="0">
              <a:solidFill>
                <a:srgbClr val="000000"/>
              </a:solidFill>
              <a:effectLst/>
            </a:endParaRPr>
          </a:p>
          <a:p>
            <a:pPr lvl="1"/>
            <a:endParaRPr lang="en-US" b="0" i="0" dirty="0">
              <a:solidFill>
                <a:srgbClr val="000000"/>
              </a:solidFill>
              <a:effectLst/>
            </a:endParaRPr>
          </a:p>
          <a:p>
            <a:endParaRPr lang="en-US" dirty="0"/>
          </a:p>
        </p:txBody>
      </p:sp>
    </p:spTree>
    <p:extLst>
      <p:ext uri="{BB962C8B-B14F-4D97-AF65-F5344CB8AC3E}">
        <p14:creationId xmlns:p14="http://schemas.microsoft.com/office/powerpoint/2010/main" val="1233515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1AE6D8-E46A-424F-AD17-515F90B90C00}"/>
              </a:ext>
            </a:extLst>
          </p:cNvPr>
          <p:cNvSpPr>
            <a:spLocks noGrp="1"/>
          </p:cNvSpPr>
          <p:nvPr>
            <p:ph type="title"/>
          </p:nvPr>
        </p:nvSpPr>
        <p:spPr/>
        <p:txBody>
          <a:bodyPr>
            <a:normAutofit/>
          </a:bodyPr>
          <a:lstStyle/>
          <a:p>
            <a:r>
              <a:rPr lang="en-US" sz="3600" dirty="0"/>
              <a:t>But what about COVID?</a:t>
            </a:r>
          </a:p>
        </p:txBody>
      </p:sp>
      <p:pic>
        <p:nvPicPr>
          <p:cNvPr id="9218" name="Picture 2" descr="Coronavirus Update: 842 New Cases; 9 More N.H. COVID Deaths | New Hampshire  Public Radio">
            <a:extLst>
              <a:ext uri="{FF2B5EF4-FFF2-40B4-BE49-F238E27FC236}">
                <a16:creationId xmlns:a16="http://schemas.microsoft.com/office/drawing/2014/main" id="{2276F624-230F-4149-A7B8-D26E0EC1F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371" y="1756918"/>
            <a:ext cx="7017657" cy="4579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482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246F78-EF55-4079-9E71-4108B06DFA75}"/>
              </a:ext>
            </a:extLst>
          </p:cNvPr>
          <p:cNvSpPr>
            <a:spLocks noGrp="1"/>
          </p:cNvSpPr>
          <p:nvPr>
            <p:ph type="title"/>
          </p:nvPr>
        </p:nvSpPr>
        <p:spPr/>
        <p:txBody>
          <a:bodyPr>
            <a:normAutofit/>
          </a:bodyPr>
          <a:lstStyle/>
          <a:p>
            <a:r>
              <a:rPr lang="en-US" sz="3600" dirty="0"/>
              <a:t>The Power of Digital Advocacy! </a:t>
            </a:r>
          </a:p>
        </p:txBody>
      </p:sp>
      <p:pic>
        <p:nvPicPr>
          <p:cNvPr id="10242" name="Picture 2" descr="What is Digital Advocacy?">
            <a:extLst>
              <a:ext uri="{FF2B5EF4-FFF2-40B4-BE49-F238E27FC236}">
                <a16:creationId xmlns:a16="http://schemas.microsoft.com/office/drawing/2014/main" id="{43A0FC5A-63E9-4D02-955B-BA49E166A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314" y="1616075"/>
            <a:ext cx="5737680" cy="286884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he Rise of Digital Advocacy in the EU | Andras Baneth">
            <a:extLst>
              <a:ext uri="{FF2B5EF4-FFF2-40B4-BE49-F238E27FC236}">
                <a16:creationId xmlns:a16="http://schemas.microsoft.com/office/drawing/2014/main" id="{69595F6B-2960-4388-B79B-9018F81EC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008" y="1616074"/>
            <a:ext cx="5054768" cy="289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082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F3A7-03A4-43B5-8EA2-CD5DBCFD14E7}"/>
              </a:ext>
            </a:extLst>
          </p:cNvPr>
          <p:cNvSpPr>
            <a:spLocks noGrp="1"/>
          </p:cNvSpPr>
          <p:nvPr>
            <p:ph type="title"/>
          </p:nvPr>
        </p:nvSpPr>
        <p:spPr/>
        <p:txBody>
          <a:bodyPr>
            <a:normAutofit/>
          </a:bodyPr>
          <a:lstStyle/>
          <a:p>
            <a:r>
              <a:rPr lang="en-US" sz="3600" dirty="0"/>
              <a:t>Examples of Easy Acts of Digital Advocacy! </a:t>
            </a:r>
          </a:p>
        </p:txBody>
      </p:sp>
      <p:sp>
        <p:nvSpPr>
          <p:cNvPr id="9" name="Content Placeholder 8">
            <a:extLst>
              <a:ext uri="{FF2B5EF4-FFF2-40B4-BE49-F238E27FC236}">
                <a16:creationId xmlns:a16="http://schemas.microsoft.com/office/drawing/2014/main" id="{5B6A5B30-A967-6547-BD22-537FE9A727C2}"/>
              </a:ext>
            </a:extLst>
          </p:cNvPr>
          <p:cNvSpPr>
            <a:spLocks noGrp="1"/>
          </p:cNvSpPr>
          <p:nvPr>
            <p:ph idx="1"/>
          </p:nvPr>
        </p:nvSpPr>
        <p:spPr>
          <a:xfrm>
            <a:off x="523241" y="1825625"/>
            <a:ext cx="7722984" cy="4351338"/>
          </a:xfrm>
        </p:spPr>
        <p:txBody>
          <a:bodyPr>
            <a:normAutofit/>
          </a:bodyPr>
          <a:lstStyle/>
          <a:p>
            <a:r>
              <a:rPr lang="en-US" sz="3200" dirty="0">
                <a:solidFill>
                  <a:schemeClr val="tx1"/>
                </a:solidFill>
              </a:rPr>
              <a:t>Use social media including Facebook and Instagram advertisements</a:t>
            </a:r>
          </a:p>
          <a:p>
            <a:r>
              <a:rPr lang="en-US" sz="3200" dirty="0">
                <a:solidFill>
                  <a:schemeClr val="tx1"/>
                </a:solidFill>
              </a:rPr>
              <a:t>Contact state and local election officials via phone, email or social media! </a:t>
            </a:r>
          </a:p>
          <a:p>
            <a:r>
              <a:rPr lang="en-US" sz="3200" dirty="0">
                <a:solidFill>
                  <a:schemeClr val="tx1"/>
                </a:solidFill>
              </a:rPr>
              <a:t>Write op-eds about the challenges of voting with a disability</a:t>
            </a:r>
          </a:p>
          <a:p>
            <a:r>
              <a:rPr lang="en-US" sz="3200" dirty="0">
                <a:solidFill>
                  <a:schemeClr val="tx1"/>
                </a:solidFill>
              </a:rPr>
              <a:t>Share resources to help officials make more voting places accessible</a:t>
            </a:r>
          </a:p>
        </p:txBody>
      </p:sp>
      <p:pic>
        <p:nvPicPr>
          <p:cNvPr id="6" name="Content Placeholder 4" descr="Picture of a wheelchair user entering a polling place to vote." title="Polling Place- Vote Here!">
            <a:extLst>
              <a:ext uri="{FF2B5EF4-FFF2-40B4-BE49-F238E27FC236}">
                <a16:creationId xmlns:a16="http://schemas.microsoft.com/office/drawing/2014/main" id="{2255F36A-CFD8-884B-BF5A-49484AE6B06E}"/>
              </a:ext>
            </a:extLst>
          </p:cNvPr>
          <p:cNvPicPr>
            <a:picLocks noChangeAspect="1"/>
          </p:cNvPicPr>
          <p:nvPr/>
        </p:nvPicPr>
        <p:blipFill>
          <a:blip r:embed="rId2"/>
          <a:stretch>
            <a:fillRect/>
          </a:stretch>
        </p:blipFill>
        <p:spPr>
          <a:xfrm>
            <a:off x="8423564" y="1825625"/>
            <a:ext cx="3483260" cy="3505200"/>
          </a:xfrm>
          <a:prstGeom prst="rect">
            <a:avLst/>
          </a:prstGeom>
        </p:spPr>
      </p:pic>
    </p:spTree>
    <p:extLst>
      <p:ext uri="{BB962C8B-B14F-4D97-AF65-F5344CB8AC3E}">
        <p14:creationId xmlns:p14="http://schemas.microsoft.com/office/powerpoint/2010/main" val="2713224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0F3A3E-23A4-4E61-8E8C-3BE2706A34F1}"/>
              </a:ext>
            </a:extLst>
          </p:cNvPr>
          <p:cNvSpPr>
            <a:spLocks noGrp="1"/>
          </p:cNvSpPr>
          <p:nvPr>
            <p:ph type="title"/>
          </p:nvPr>
        </p:nvSpPr>
        <p:spPr/>
        <p:txBody>
          <a:bodyPr>
            <a:normAutofit/>
          </a:bodyPr>
          <a:lstStyle/>
          <a:p>
            <a:r>
              <a:rPr lang="en-US" sz="3600" dirty="0"/>
              <a:t>Governors are Partners in this Work</a:t>
            </a:r>
          </a:p>
        </p:txBody>
      </p:sp>
      <p:sp>
        <p:nvSpPr>
          <p:cNvPr id="2" name="Content Placeholder 1">
            <a:extLst>
              <a:ext uri="{FF2B5EF4-FFF2-40B4-BE49-F238E27FC236}">
                <a16:creationId xmlns:a16="http://schemas.microsoft.com/office/drawing/2014/main" id="{811FEA22-F571-4AA3-9E8A-44C651DFD16C}"/>
              </a:ext>
            </a:extLst>
          </p:cNvPr>
          <p:cNvSpPr>
            <a:spLocks noGrp="1"/>
          </p:cNvSpPr>
          <p:nvPr>
            <p:ph idx="1"/>
          </p:nvPr>
        </p:nvSpPr>
        <p:spPr/>
        <p:txBody>
          <a:bodyPr>
            <a:noAutofit/>
          </a:bodyPr>
          <a:lstStyle/>
          <a:p>
            <a:r>
              <a:rPr lang="en-US" sz="2600" dirty="0">
                <a:solidFill>
                  <a:schemeClr val="tx1"/>
                </a:solidFill>
              </a:rPr>
              <a:t>The nation’s governors are </a:t>
            </a:r>
            <a:r>
              <a:rPr lang="en-US" sz="2600" b="1" dirty="0">
                <a:solidFill>
                  <a:schemeClr val="tx1"/>
                </a:solidFill>
              </a:rPr>
              <a:t>critical partners</a:t>
            </a:r>
            <a:r>
              <a:rPr lang="en-US" sz="2600" dirty="0">
                <a:solidFill>
                  <a:schemeClr val="tx1"/>
                </a:solidFill>
              </a:rPr>
              <a:t> in the continuing effort to advance job opportunities for millions of people with disabilities. </a:t>
            </a:r>
          </a:p>
          <a:p>
            <a:r>
              <a:rPr lang="en-US" sz="2600" dirty="0">
                <a:solidFill>
                  <a:schemeClr val="tx1"/>
                </a:solidFill>
              </a:rPr>
              <a:t>Governors </a:t>
            </a:r>
            <a:r>
              <a:rPr lang="en-US" sz="2600" b="1" dirty="0">
                <a:solidFill>
                  <a:schemeClr val="tx1"/>
                </a:solidFill>
              </a:rPr>
              <a:t>drive</a:t>
            </a:r>
            <a:r>
              <a:rPr lang="en-US" sz="2600" dirty="0">
                <a:solidFill>
                  <a:schemeClr val="tx1"/>
                </a:solidFill>
              </a:rPr>
              <a:t> policy, prioritize programs, and bring attention to what people with disabilities can accomplish if and when given a fair chance. </a:t>
            </a:r>
          </a:p>
          <a:p>
            <a:r>
              <a:rPr lang="en-US" sz="2600" dirty="0" err="1">
                <a:solidFill>
                  <a:schemeClr val="tx1"/>
                </a:solidFill>
              </a:rPr>
              <a:t>RespectAbility</a:t>
            </a:r>
            <a:r>
              <a:rPr lang="en-US" sz="2600" dirty="0">
                <a:solidFill>
                  <a:schemeClr val="tx1"/>
                </a:solidFill>
              </a:rPr>
              <a:t> met with </a:t>
            </a:r>
            <a:r>
              <a:rPr lang="en-US" sz="2600" b="1" dirty="0">
                <a:solidFill>
                  <a:schemeClr val="tx1"/>
                </a:solidFill>
              </a:rPr>
              <a:t>48 governors </a:t>
            </a:r>
            <a:r>
              <a:rPr lang="en-US" sz="2600" dirty="0">
                <a:solidFill>
                  <a:schemeClr val="tx1"/>
                </a:solidFill>
              </a:rPr>
              <a:t>to discuss disability employment and to advocate for best practices. </a:t>
            </a:r>
          </a:p>
          <a:p>
            <a:pPr marL="866819" lvl="1" indent="-457200"/>
            <a:r>
              <a:rPr lang="en-US" sz="2600" dirty="0">
                <a:solidFill>
                  <a:schemeClr val="tx1"/>
                </a:solidFill>
              </a:rPr>
              <a:t>A nonpartisan endeavor, connecting all governors to promote the idea that people with disabilities deserve the opportunity to work and achieve independence.</a:t>
            </a:r>
          </a:p>
        </p:txBody>
      </p:sp>
    </p:spTree>
    <p:extLst>
      <p:ext uri="{BB962C8B-B14F-4D97-AF65-F5344CB8AC3E}">
        <p14:creationId xmlns:p14="http://schemas.microsoft.com/office/powerpoint/2010/main" val="897299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A6BFDA-5D1D-4350-AE17-5B119CD28EF7}"/>
              </a:ext>
            </a:extLst>
          </p:cNvPr>
          <p:cNvSpPr>
            <a:spLocks noGrp="1"/>
          </p:cNvSpPr>
          <p:nvPr>
            <p:ph type="title"/>
          </p:nvPr>
        </p:nvSpPr>
        <p:spPr/>
        <p:txBody>
          <a:bodyPr>
            <a:normAutofit/>
          </a:bodyPr>
          <a:lstStyle/>
          <a:p>
            <a:r>
              <a:rPr lang="en-US" sz="3600" dirty="0"/>
              <a:t>On this MLK Day of Service…</a:t>
            </a:r>
          </a:p>
        </p:txBody>
      </p:sp>
      <p:sp>
        <p:nvSpPr>
          <p:cNvPr id="7" name="Content Placeholder 6">
            <a:extLst>
              <a:ext uri="{FF2B5EF4-FFF2-40B4-BE49-F238E27FC236}">
                <a16:creationId xmlns:a16="http://schemas.microsoft.com/office/drawing/2014/main" id="{AA0F7390-6CF9-40EC-A311-2DD52B7A50BB}"/>
              </a:ext>
            </a:extLst>
          </p:cNvPr>
          <p:cNvSpPr>
            <a:spLocks noGrp="1"/>
          </p:cNvSpPr>
          <p:nvPr>
            <p:ph idx="1"/>
          </p:nvPr>
        </p:nvSpPr>
        <p:spPr>
          <a:xfrm>
            <a:off x="523239" y="1846167"/>
            <a:ext cx="5442131" cy="4351338"/>
          </a:xfrm>
        </p:spPr>
        <p:txBody>
          <a:bodyPr>
            <a:normAutofit/>
          </a:bodyPr>
          <a:lstStyle/>
          <a:p>
            <a:pPr marL="0" indent="0" algn="ctr">
              <a:buNone/>
            </a:pPr>
            <a:r>
              <a:rPr lang="en-US" sz="3600" b="1" dirty="0">
                <a:solidFill>
                  <a:schemeClr val="tx1"/>
                </a:solidFill>
              </a:rPr>
              <a:t>“</a:t>
            </a:r>
            <a:r>
              <a:rPr lang="en-US" sz="3600" b="1" i="1" dirty="0">
                <a:solidFill>
                  <a:schemeClr val="tx1"/>
                </a:solidFill>
              </a:rPr>
              <a:t>True compassion is more than flinging a coin to a beggar; it comes to see that an edifice which produces beggars needs restructuring.</a:t>
            </a:r>
            <a:r>
              <a:rPr lang="en-US" sz="3600" b="1" dirty="0">
                <a:solidFill>
                  <a:schemeClr val="tx1"/>
                </a:solidFill>
              </a:rPr>
              <a:t>” </a:t>
            </a:r>
          </a:p>
          <a:p>
            <a:pPr marL="0" indent="0" algn="ctr">
              <a:buNone/>
            </a:pPr>
            <a:r>
              <a:rPr lang="en-US" sz="2600" b="1" dirty="0">
                <a:solidFill>
                  <a:schemeClr val="tx1"/>
                </a:solidFill>
              </a:rPr>
              <a:t>– Martin Luther King, Jr., “A Time to Break Silence,” Riverside Church, New York City, April 4, 1967</a:t>
            </a:r>
          </a:p>
        </p:txBody>
      </p:sp>
      <p:pic>
        <p:nvPicPr>
          <p:cNvPr id="3074" name="Picture 2" descr="1967) Martin Luther King, Jr., “Beyond Vietnam: A Time to Break Silence”">
            <a:extLst>
              <a:ext uri="{FF2B5EF4-FFF2-40B4-BE49-F238E27FC236}">
                <a16:creationId xmlns:a16="http://schemas.microsoft.com/office/drawing/2014/main" id="{9B08BBC7-EE02-4264-B398-4F023416E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4342" y="2001742"/>
            <a:ext cx="5564418" cy="32006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91B767-AE98-4690-9947-E3034B20A69A}"/>
              </a:ext>
            </a:extLst>
          </p:cNvPr>
          <p:cNvSpPr txBox="1"/>
          <p:nvPr/>
        </p:nvSpPr>
        <p:spPr>
          <a:xfrm>
            <a:off x="6226631" y="5253633"/>
            <a:ext cx="5965369" cy="923330"/>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Source: </a:t>
            </a:r>
            <a:r>
              <a:rPr lang="en-US" dirty="0">
                <a:latin typeface="Times New Roman" panose="02020603050405020304" pitchFamily="18" charset="0"/>
                <a:cs typeface="Times New Roman" panose="02020603050405020304" pitchFamily="18" charset="0"/>
                <a:hlinkClick r:id="rId3"/>
              </a:rPr>
              <a:t>https://www.blackpast.org/african-american-history/1967-martin-luther-king-jr-beyond-vietnam-time- break-silence/</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57253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0BF9D8-F4F2-443A-A33D-1B0DA2C50630}"/>
              </a:ext>
            </a:extLst>
          </p:cNvPr>
          <p:cNvSpPr>
            <a:spLocks noGrp="1"/>
          </p:cNvSpPr>
          <p:nvPr>
            <p:ph type="title"/>
          </p:nvPr>
        </p:nvSpPr>
        <p:spPr/>
        <p:txBody>
          <a:bodyPr>
            <a:normAutofit/>
          </a:bodyPr>
          <a:lstStyle/>
          <a:p>
            <a:r>
              <a:rPr lang="en-US" sz="3600" dirty="0"/>
              <a:t>Get To Know Your Policymakers</a:t>
            </a:r>
          </a:p>
        </p:txBody>
      </p:sp>
      <p:pic>
        <p:nvPicPr>
          <p:cNvPr id="9" name="Picture 8" descr="Lauren Appelbaum with Joe Biden">
            <a:extLst>
              <a:ext uri="{FF2B5EF4-FFF2-40B4-BE49-F238E27FC236}">
                <a16:creationId xmlns:a16="http://schemas.microsoft.com/office/drawing/2014/main" id="{C931EA90-3917-2742-8A1D-D495176D4C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845" y="1692978"/>
            <a:ext cx="3518538" cy="2323405"/>
          </a:xfrm>
          <a:prstGeom prst="rect">
            <a:avLst/>
          </a:prstGeom>
        </p:spPr>
      </p:pic>
      <p:pic>
        <p:nvPicPr>
          <p:cNvPr id="7" name="Picture 6" descr="Eric Ascher with Sen. Elizabeth Warren">
            <a:extLst>
              <a:ext uri="{FF2B5EF4-FFF2-40B4-BE49-F238E27FC236}">
                <a16:creationId xmlns:a16="http://schemas.microsoft.com/office/drawing/2014/main" id="{097A0C89-0C67-0845-BE8D-7015FBD65DDB}"/>
              </a:ext>
            </a:extLst>
          </p:cNvPr>
          <p:cNvPicPr>
            <a:picLocks noChangeAspect="1"/>
          </p:cNvPicPr>
          <p:nvPr/>
        </p:nvPicPr>
        <p:blipFill rotWithShape="1">
          <a:blip r:embed="rId3">
            <a:extLst>
              <a:ext uri="{28A0092B-C50C-407E-A947-70E740481C1C}">
                <a14:useLocalDpi xmlns:a14="http://schemas.microsoft.com/office/drawing/2010/main" val="0"/>
              </a:ext>
            </a:extLst>
          </a:blip>
          <a:srcRect t="7138" r="15412" b="13846"/>
          <a:stretch/>
        </p:blipFill>
        <p:spPr>
          <a:xfrm>
            <a:off x="4470387" y="1678019"/>
            <a:ext cx="3337668" cy="2338364"/>
          </a:xfrm>
          <a:prstGeom prst="rect">
            <a:avLst/>
          </a:prstGeom>
        </p:spPr>
      </p:pic>
      <p:pic>
        <p:nvPicPr>
          <p:cNvPr id="8" name="Picture 7" descr="Justin Chappell with Sen. Bernie Sanders">
            <a:extLst>
              <a:ext uri="{FF2B5EF4-FFF2-40B4-BE49-F238E27FC236}">
                <a16:creationId xmlns:a16="http://schemas.microsoft.com/office/drawing/2014/main" id="{25B2A8DB-EF89-934B-9B41-5EE0CD396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8059" y="1678019"/>
            <a:ext cx="3080781" cy="2329841"/>
          </a:xfrm>
          <a:prstGeom prst="rect">
            <a:avLst/>
          </a:prstGeom>
        </p:spPr>
      </p:pic>
      <p:pic>
        <p:nvPicPr>
          <p:cNvPr id="10" name="Picture 9" descr="Jennifer Laszlo Mizrahi with Joe Biden and Dr. Jill Biden">
            <a:extLst>
              <a:ext uri="{FF2B5EF4-FFF2-40B4-BE49-F238E27FC236}">
                <a16:creationId xmlns:a16="http://schemas.microsoft.com/office/drawing/2014/main" id="{85EB530F-4D8A-9C44-A784-27B6E9746C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274" y="4204411"/>
            <a:ext cx="3485109" cy="2323406"/>
          </a:xfrm>
          <a:prstGeom prst="rect">
            <a:avLst/>
          </a:prstGeom>
        </p:spPr>
      </p:pic>
      <p:pic>
        <p:nvPicPr>
          <p:cNvPr id="5" name="Picture 4" descr="Justin Chappell with Donald Trump">
            <a:extLst>
              <a:ext uri="{FF2B5EF4-FFF2-40B4-BE49-F238E27FC236}">
                <a16:creationId xmlns:a16="http://schemas.microsoft.com/office/drawing/2014/main" id="{CD962FB4-0B9A-7D4D-AA6A-17C5959858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0386" y="4204411"/>
            <a:ext cx="3122399" cy="2341800"/>
          </a:xfrm>
          <a:prstGeom prst="rect">
            <a:avLst/>
          </a:prstGeom>
          <a:ln w="28575" cmpd="sng">
            <a:solidFill>
              <a:srgbClr val="FFFFFF"/>
            </a:solidFill>
          </a:ln>
        </p:spPr>
      </p:pic>
      <p:pic>
        <p:nvPicPr>
          <p:cNvPr id="6" name="Picture 5" descr="Eric Ascher Lauren Appelbaum and Sen. Cory Booker">
            <a:extLst>
              <a:ext uri="{FF2B5EF4-FFF2-40B4-BE49-F238E27FC236}">
                <a16:creationId xmlns:a16="http://schemas.microsoft.com/office/drawing/2014/main" id="{59723547-727B-034F-A298-5B3C017B852F}"/>
              </a:ext>
            </a:extLst>
          </p:cNvPr>
          <p:cNvPicPr>
            <a:picLocks noChangeAspect="1"/>
          </p:cNvPicPr>
          <p:nvPr/>
        </p:nvPicPr>
        <p:blipFill rotWithShape="1">
          <a:blip r:embed="rId7">
            <a:extLst>
              <a:ext uri="{28A0092B-C50C-407E-A947-70E740481C1C}">
                <a14:useLocalDpi xmlns:a14="http://schemas.microsoft.com/office/drawing/2010/main" val="0"/>
              </a:ext>
            </a:extLst>
          </a:blip>
          <a:srcRect l="23604" b="6661"/>
          <a:stretch/>
        </p:blipFill>
        <p:spPr>
          <a:xfrm rot="10800000">
            <a:off x="7742787" y="4204411"/>
            <a:ext cx="2560541" cy="2346330"/>
          </a:xfrm>
          <a:prstGeom prst="rect">
            <a:avLst/>
          </a:prstGeom>
        </p:spPr>
      </p:pic>
    </p:spTree>
    <p:extLst>
      <p:ext uri="{BB962C8B-B14F-4D97-AF65-F5344CB8AC3E}">
        <p14:creationId xmlns:p14="http://schemas.microsoft.com/office/powerpoint/2010/main" val="280181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F3A7-03A4-43B5-8EA2-CD5DBCFD14E7}"/>
              </a:ext>
            </a:extLst>
          </p:cNvPr>
          <p:cNvSpPr>
            <a:spLocks noGrp="1"/>
          </p:cNvSpPr>
          <p:nvPr>
            <p:ph type="title"/>
          </p:nvPr>
        </p:nvSpPr>
        <p:spPr/>
        <p:txBody>
          <a:bodyPr>
            <a:normAutofit/>
          </a:bodyPr>
          <a:lstStyle/>
          <a:p>
            <a:r>
              <a:rPr lang="en-US" sz="3600" dirty="0"/>
              <a:t>Inaccessibility Has Many Forms</a:t>
            </a:r>
          </a:p>
        </p:txBody>
      </p:sp>
      <p:sp>
        <p:nvSpPr>
          <p:cNvPr id="9" name="Content Placeholder 8">
            <a:extLst>
              <a:ext uri="{FF2B5EF4-FFF2-40B4-BE49-F238E27FC236}">
                <a16:creationId xmlns:a16="http://schemas.microsoft.com/office/drawing/2014/main" id="{5B6A5B30-A967-6547-BD22-537FE9A727C2}"/>
              </a:ext>
            </a:extLst>
          </p:cNvPr>
          <p:cNvSpPr>
            <a:spLocks noGrp="1"/>
          </p:cNvSpPr>
          <p:nvPr>
            <p:ph idx="1"/>
          </p:nvPr>
        </p:nvSpPr>
        <p:spPr>
          <a:xfrm>
            <a:off x="356991" y="1825625"/>
            <a:ext cx="7490228" cy="4351338"/>
          </a:xfrm>
        </p:spPr>
        <p:txBody>
          <a:bodyPr>
            <a:normAutofit fontScale="85000" lnSpcReduction="20000"/>
          </a:bodyPr>
          <a:lstStyle/>
          <a:p>
            <a:pPr marL="342900" indent="-342900"/>
            <a:r>
              <a:rPr lang="en-US" altLang="en-US" dirty="0">
                <a:solidFill>
                  <a:schemeClr val="tx1"/>
                </a:solidFill>
              </a:rPr>
              <a:t>Campaign events at non ADA accessible locations</a:t>
            </a:r>
          </a:p>
          <a:p>
            <a:pPr marL="342900" indent="-342900"/>
            <a:r>
              <a:rPr lang="en-US" altLang="en-US" dirty="0">
                <a:solidFill>
                  <a:schemeClr val="tx1"/>
                </a:solidFill>
              </a:rPr>
              <a:t>Websites, ads and social media without captions and screen reader accessibility</a:t>
            </a:r>
          </a:p>
          <a:p>
            <a:pPr marL="342900" indent="-342900"/>
            <a:r>
              <a:rPr lang="en-US" altLang="en-US" dirty="0">
                <a:solidFill>
                  <a:schemeClr val="tx1"/>
                </a:solidFill>
              </a:rPr>
              <a:t>Lack of ASL interpreters when requested at events</a:t>
            </a:r>
          </a:p>
          <a:p>
            <a:pPr marL="342900" indent="-342900"/>
            <a:r>
              <a:rPr lang="en-US" altLang="en-US" dirty="0">
                <a:solidFill>
                  <a:schemeClr val="tx1"/>
                </a:solidFill>
              </a:rPr>
              <a:t>Lack of translations (Spanish) and too complex wording</a:t>
            </a:r>
          </a:p>
          <a:p>
            <a:pPr marL="342900" indent="-342900"/>
            <a:r>
              <a:rPr lang="en-US" altLang="en-US" dirty="0">
                <a:solidFill>
                  <a:schemeClr val="tx1"/>
                </a:solidFill>
              </a:rPr>
              <a:t>Lack of ramp/elevator</a:t>
            </a:r>
          </a:p>
          <a:p>
            <a:pPr marL="342900" indent="-342900"/>
            <a:r>
              <a:rPr lang="en-US" altLang="en-US" dirty="0">
                <a:solidFill>
                  <a:schemeClr val="tx1"/>
                </a:solidFill>
              </a:rPr>
              <a:t>Lack of accessibility in parking lot</a:t>
            </a:r>
          </a:p>
          <a:p>
            <a:pPr marL="342900" indent="-342900"/>
            <a:r>
              <a:rPr lang="en-US" altLang="en-US" dirty="0">
                <a:solidFill>
                  <a:schemeClr val="tx1"/>
                </a:solidFill>
              </a:rPr>
              <a:t>Lack of accessible bathroom</a:t>
            </a:r>
          </a:p>
          <a:p>
            <a:pPr marL="342900" indent="-342900"/>
            <a:r>
              <a:rPr lang="en-US" altLang="en-US" dirty="0">
                <a:solidFill>
                  <a:schemeClr val="tx1"/>
                </a:solidFill>
              </a:rPr>
              <a:t>Lack of Braille ballot</a:t>
            </a:r>
          </a:p>
          <a:p>
            <a:pPr marL="342900" indent="-342900"/>
            <a:r>
              <a:rPr lang="en-US" altLang="en-US" dirty="0">
                <a:solidFill>
                  <a:schemeClr val="tx1"/>
                </a:solidFill>
              </a:rPr>
              <a:t>Inaccessible voting booths</a:t>
            </a:r>
          </a:p>
          <a:p>
            <a:pPr marL="342900" indent="-342900"/>
            <a:r>
              <a:rPr lang="en-US" altLang="en-US" dirty="0">
                <a:solidFill>
                  <a:schemeClr val="tx1"/>
                </a:solidFill>
              </a:rPr>
              <a:t>Or when those who require assistance are judged to be not capable of voting by polling officials</a:t>
            </a:r>
          </a:p>
        </p:txBody>
      </p:sp>
      <p:pic>
        <p:nvPicPr>
          <p:cNvPr id="5" name="Content Placeholder 6" descr="Image from the Department of Justice showing accessible voting arragements. In the picture, a voter with disabiltiy is filling out a ballot and handing it to a election worker instead of having to navigate an inaccessible flight of stairs.&#10;" title="DOJ Accessible Voting ">
            <a:extLst>
              <a:ext uri="{FF2B5EF4-FFF2-40B4-BE49-F238E27FC236}">
                <a16:creationId xmlns:a16="http://schemas.microsoft.com/office/drawing/2014/main" id="{CB45021B-6334-5640-AFEC-8B2D8F057823}"/>
              </a:ext>
            </a:extLst>
          </p:cNvPr>
          <p:cNvPicPr>
            <a:picLocks noChangeAspect="1"/>
          </p:cNvPicPr>
          <p:nvPr/>
        </p:nvPicPr>
        <p:blipFill>
          <a:blip r:embed="rId2"/>
          <a:srcRect/>
          <a:stretch>
            <a:fillRect/>
          </a:stretch>
        </p:blipFill>
        <p:spPr>
          <a:xfrm>
            <a:off x="7796409" y="1825625"/>
            <a:ext cx="4038600" cy="3551238"/>
          </a:xfrm>
          <a:prstGeom prst="rect">
            <a:avLst/>
          </a:prstGeom>
        </p:spPr>
      </p:pic>
    </p:spTree>
    <p:extLst>
      <p:ext uri="{BB962C8B-B14F-4D97-AF65-F5344CB8AC3E}">
        <p14:creationId xmlns:p14="http://schemas.microsoft.com/office/powerpoint/2010/main" val="1186232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216BC5-5F36-4846-ADA9-9F5316CC3C50}"/>
              </a:ext>
            </a:extLst>
          </p:cNvPr>
          <p:cNvSpPr>
            <a:spLocks noGrp="1"/>
          </p:cNvSpPr>
          <p:nvPr>
            <p:ph type="title"/>
          </p:nvPr>
        </p:nvSpPr>
        <p:spPr/>
        <p:txBody>
          <a:bodyPr>
            <a:normAutofit/>
          </a:bodyPr>
          <a:lstStyle/>
          <a:p>
            <a:r>
              <a:rPr lang="en-US" sz="3600" dirty="0"/>
              <a:t>An Advocacy Agenda for Policymakers </a:t>
            </a:r>
          </a:p>
        </p:txBody>
      </p:sp>
      <p:sp>
        <p:nvSpPr>
          <p:cNvPr id="2" name="Content Placeholder 1">
            <a:extLst>
              <a:ext uri="{FF2B5EF4-FFF2-40B4-BE49-F238E27FC236}">
                <a16:creationId xmlns:a16="http://schemas.microsoft.com/office/drawing/2014/main" id="{6B2502B6-91F7-4764-A9FF-5748217FB5F5}"/>
              </a:ext>
            </a:extLst>
          </p:cNvPr>
          <p:cNvSpPr>
            <a:spLocks noGrp="1"/>
          </p:cNvSpPr>
          <p:nvPr>
            <p:ph idx="1"/>
          </p:nvPr>
        </p:nvSpPr>
        <p:spPr/>
        <p:txBody>
          <a:bodyPr>
            <a:noAutofit/>
          </a:bodyPr>
          <a:lstStyle/>
          <a:p>
            <a:pPr marL="514350" indent="-514350">
              <a:buAutoNum type="arabicParenR"/>
            </a:pPr>
            <a:r>
              <a:rPr lang="en-US" sz="2600" dirty="0">
                <a:solidFill>
                  <a:schemeClr val="tx1"/>
                </a:solidFill>
              </a:rPr>
              <a:t>We want policymakers to make sure that workers with disabilities are part of plans to recover from the current economic crisis.</a:t>
            </a:r>
          </a:p>
          <a:p>
            <a:pPr marL="514350" indent="-514350">
              <a:buAutoNum type="arabicParenR"/>
            </a:pPr>
            <a:r>
              <a:rPr lang="en-US" sz="2600" dirty="0">
                <a:solidFill>
                  <a:schemeClr val="tx1"/>
                </a:solidFill>
              </a:rPr>
              <a:t>We want </a:t>
            </a:r>
            <a:r>
              <a:rPr lang="en-US" sz="2600" dirty="0" err="1">
                <a:solidFill>
                  <a:schemeClr val="tx1"/>
                </a:solidFill>
              </a:rPr>
              <a:t>RespectAbility</a:t>
            </a:r>
            <a:r>
              <a:rPr lang="en-US" sz="2600" dirty="0">
                <a:solidFill>
                  <a:schemeClr val="tx1"/>
                </a:solidFill>
              </a:rPr>
              <a:t> volunteers to virtually meet with policymakers or their staff to talk about jobs for people with disabilities.</a:t>
            </a:r>
          </a:p>
          <a:p>
            <a:pPr marL="514350" indent="-514350">
              <a:buAutoNum type="arabicParenR"/>
            </a:pPr>
            <a:r>
              <a:rPr lang="en-US" sz="2600" dirty="0">
                <a:solidFill>
                  <a:schemeClr val="tx1"/>
                </a:solidFill>
              </a:rPr>
              <a:t>We want policymakers to do press events at programs / projects supporting Competitive Integrated Employment for people with disabilities.</a:t>
            </a:r>
          </a:p>
          <a:p>
            <a:pPr marL="0" indent="0" algn="ctr">
              <a:buNone/>
            </a:pPr>
            <a:endParaRPr lang="en-US" sz="2600" b="1" dirty="0">
              <a:solidFill>
                <a:srgbClr val="FF0000"/>
              </a:solidFill>
            </a:endParaRPr>
          </a:p>
          <a:p>
            <a:pPr marL="0" indent="0" algn="ctr">
              <a:buNone/>
            </a:pPr>
            <a:r>
              <a:rPr lang="en-US" sz="2600" b="1" dirty="0">
                <a:solidFill>
                  <a:schemeClr val="tx1"/>
                </a:solidFill>
              </a:rPr>
              <a:t>BOTTOM LINE: We want policymakers to become “champions” on education, skills and jobs for people with disabilities. </a:t>
            </a:r>
          </a:p>
          <a:p>
            <a:pPr marL="0" indent="0">
              <a:buNone/>
            </a:pPr>
            <a:endParaRPr lang="en-US" sz="2600" dirty="0"/>
          </a:p>
        </p:txBody>
      </p:sp>
    </p:spTree>
    <p:extLst>
      <p:ext uri="{BB962C8B-B14F-4D97-AF65-F5344CB8AC3E}">
        <p14:creationId xmlns:p14="http://schemas.microsoft.com/office/powerpoint/2010/main" val="4210712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99C49C-72F2-48A8-B0BC-74DC4E4D229D}"/>
              </a:ext>
            </a:extLst>
          </p:cNvPr>
          <p:cNvSpPr>
            <a:spLocks noGrp="1"/>
          </p:cNvSpPr>
          <p:nvPr>
            <p:ph type="title"/>
          </p:nvPr>
        </p:nvSpPr>
        <p:spPr/>
        <p:txBody>
          <a:bodyPr>
            <a:normAutofit/>
          </a:bodyPr>
          <a:lstStyle/>
          <a:p>
            <a:r>
              <a:rPr lang="en-US" sz="3600" dirty="0"/>
              <a:t>Now for the writing assignment! </a:t>
            </a:r>
          </a:p>
        </p:txBody>
      </p:sp>
      <p:pic>
        <p:nvPicPr>
          <p:cNvPr id="4" name="Picture 3" descr="Graphic that says How To Write an Op-ed  flanked by two talking figureheads. ">
            <a:extLst>
              <a:ext uri="{FF2B5EF4-FFF2-40B4-BE49-F238E27FC236}">
                <a16:creationId xmlns:a16="http://schemas.microsoft.com/office/drawing/2014/main" id="{54BACAB5-A7CC-48BD-AF75-CD3E0D039DA6}"/>
              </a:ext>
            </a:extLst>
          </p:cNvPr>
          <p:cNvPicPr>
            <a:picLocks noChangeAspect="1"/>
          </p:cNvPicPr>
          <p:nvPr/>
        </p:nvPicPr>
        <p:blipFill>
          <a:blip r:embed="rId2"/>
          <a:stretch>
            <a:fillRect/>
          </a:stretch>
        </p:blipFill>
        <p:spPr>
          <a:xfrm>
            <a:off x="2519362" y="1871662"/>
            <a:ext cx="7153275" cy="3114675"/>
          </a:xfrm>
          <a:prstGeom prst="rect">
            <a:avLst/>
          </a:prstGeom>
        </p:spPr>
      </p:pic>
    </p:spTree>
    <p:extLst>
      <p:ext uri="{BB962C8B-B14F-4D97-AF65-F5344CB8AC3E}">
        <p14:creationId xmlns:p14="http://schemas.microsoft.com/office/powerpoint/2010/main" val="2013800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D4A55-B58B-4E90-BCCF-F0B903D0861E}"/>
              </a:ext>
            </a:extLst>
          </p:cNvPr>
          <p:cNvSpPr>
            <a:spLocks noGrp="1"/>
          </p:cNvSpPr>
          <p:nvPr>
            <p:ph type="title"/>
          </p:nvPr>
        </p:nvSpPr>
        <p:spPr/>
        <p:txBody>
          <a:bodyPr>
            <a:normAutofit/>
          </a:bodyPr>
          <a:lstStyle/>
          <a:p>
            <a:r>
              <a:rPr lang="en-US" sz="3600" dirty="0"/>
              <a:t>Why Write Op-eds? </a:t>
            </a:r>
          </a:p>
        </p:txBody>
      </p:sp>
      <p:sp>
        <p:nvSpPr>
          <p:cNvPr id="2" name="Content Placeholder 1">
            <a:extLst>
              <a:ext uri="{FF2B5EF4-FFF2-40B4-BE49-F238E27FC236}">
                <a16:creationId xmlns:a16="http://schemas.microsoft.com/office/drawing/2014/main" id="{FA9C1F00-0590-426A-92FD-F8E8ABFFD1C2}"/>
              </a:ext>
            </a:extLst>
          </p:cNvPr>
          <p:cNvSpPr>
            <a:spLocks noGrp="1"/>
          </p:cNvSpPr>
          <p:nvPr>
            <p:ph idx="1"/>
          </p:nvPr>
        </p:nvSpPr>
        <p:spPr/>
        <p:txBody>
          <a:bodyPr>
            <a:normAutofit/>
          </a:bodyPr>
          <a:lstStyle/>
          <a:p>
            <a:r>
              <a:rPr lang="en-US" dirty="0">
                <a:solidFill>
                  <a:schemeClr val="tx1"/>
                </a:solidFill>
              </a:rPr>
              <a:t>An opportunity to get your voice heard; </a:t>
            </a:r>
          </a:p>
          <a:p>
            <a:r>
              <a:rPr lang="en-US" dirty="0">
                <a:solidFill>
                  <a:schemeClr val="tx1"/>
                </a:solidFill>
              </a:rPr>
              <a:t>A chance to educate the public through facts and personal experiences; </a:t>
            </a:r>
          </a:p>
          <a:p>
            <a:r>
              <a:rPr lang="en-US" dirty="0">
                <a:solidFill>
                  <a:schemeClr val="tx1"/>
                </a:solidFill>
              </a:rPr>
              <a:t>An opportunity to change public opinion and improve legislation.</a:t>
            </a:r>
          </a:p>
          <a:p>
            <a:r>
              <a:rPr lang="en-US" dirty="0">
                <a:solidFill>
                  <a:schemeClr val="tx1"/>
                </a:solidFill>
              </a:rPr>
              <a:t>What should Op-eds say? </a:t>
            </a:r>
          </a:p>
          <a:p>
            <a:pPr lvl="1"/>
            <a:r>
              <a:rPr lang="en-US" dirty="0">
                <a:solidFill>
                  <a:schemeClr val="tx1"/>
                </a:solidFill>
              </a:rPr>
              <a:t>Most people with disabilities want to work; </a:t>
            </a:r>
          </a:p>
          <a:p>
            <a:pPr lvl="1"/>
            <a:r>
              <a:rPr lang="en-US" dirty="0">
                <a:solidFill>
                  <a:schemeClr val="tx1"/>
                </a:solidFill>
              </a:rPr>
              <a:t>Nearly three-quarters of people with disabilities want jobs and independence more than benefits; </a:t>
            </a:r>
          </a:p>
          <a:p>
            <a:pPr lvl="1"/>
            <a:r>
              <a:rPr lang="en-US" dirty="0">
                <a:solidFill>
                  <a:schemeClr val="tx1"/>
                </a:solidFill>
              </a:rPr>
              <a:t>Hiring people with disabilities can increase company profitability and save taxpayers money.</a:t>
            </a:r>
          </a:p>
          <a:p>
            <a:pPr marL="0" indent="0">
              <a:buNone/>
            </a:pP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2843089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4F16AC-2878-495C-BAE5-CE8683A881D4}"/>
              </a:ext>
            </a:extLst>
          </p:cNvPr>
          <p:cNvSpPr>
            <a:spLocks noGrp="1"/>
          </p:cNvSpPr>
          <p:nvPr>
            <p:ph type="title"/>
          </p:nvPr>
        </p:nvSpPr>
        <p:spPr/>
        <p:txBody>
          <a:bodyPr>
            <a:normAutofit/>
          </a:bodyPr>
          <a:lstStyle/>
          <a:p>
            <a:r>
              <a:rPr lang="en-US" sz="3600" dirty="0"/>
              <a:t>What are your Media Goals?</a:t>
            </a:r>
          </a:p>
        </p:txBody>
      </p:sp>
      <p:sp>
        <p:nvSpPr>
          <p:cNvPr id="2" name="Content Placeholder 1">
            <a:extLst>
              <a:ext uri="{FF2B5EF4-FFF2-40B4-BE49-F238E27FC236}">
                <a16:creationId xmlns:a16="http://schemas.microsoft.com/office/drawing/2014/main" id="{4EE93B47-D86F-4F7B-BB53-BED13FC74A4C}"/>
              </a:ext>
            </a:extLst>
          </p:cNvPr>
          <p:cNvSpPr>
            <a:spLocks noGrp="1"/>
          </p:cNvSpPr>
          <p:nvPr>
            <p:ph idx="1"/>
          </p:nvPr>
        </p:nvSpPr>
        <p:spPr/>
        <p:txBody>
          <a:bodyPr>
            <a:normAutofit/>
          </a:bodyPr>
          <a:lstStyle/>
          <a:p>
            <a:r>
              <a:rPr lang="en-US" dirty="0">
                <a:solidFill>
                  <a:schemeClr val="tx1"/>
                </a:solidFill>
              </a:rPr>
              <a:t>Who specifically do you want to impact? Governor? Employers? People with Disabilities? </a:t>
            </a:r>
          </a:p>
          <a:p>
            <a:r>
              <a:rPr lang="en-US" dirty="0">
                <a:solidFill>
                  <a:schemeClr val="tx1"/>
                </a:solidFill>
              </a:rPr>
              <a:t>What do THEY read/watch?  </a:t>
            </a:r>
          </a:p>
          <a:p>
            <a:r>
              <a:rPr lang="en-US" dirty="0">
                <a:solidFill>
                  <a:schemeClr val="tx1"/>
                </a:solidFill>
              </a:rPr>
              <a:t>Whose opinions do they trust?  </a:t>
            </a:r>
          </a:p>
          <a:p>
            <a:r>
              <a:rPr lang="en-US" dirty="0">
                <a:solidFill>
                  <a:schemeClr val="tx1"/>
                </a:solidFill>
              </a:rPr>
              <a:t>What facts will move their brains?  </a:t>
            </a:r>
          </a:p>
          <a:p>
            <a:r>
              <a:rPr lang="en-US" dirty="0">
                <a:solidFill>
                  <a:schemeClr val="tx1"/>
                </a:solidFill>
              </a:rPr>
              <a:t>What “human interest” story will win their hearts? </a:t>
            </a:r>
          </a:p>
          <a:p>
            <a:r>
              <a:rPr lang="en-US" dirty="0">
                <a:solidFill>
                  <a:schemeClr val="tx1"/>
                </a:solidFill>
              </a:rPr>
              <a:t>Picture your reader/viewer when you write or do interviews!</a:t>
            </a:r>
          </a:p>
        </p:txBody>
      </p:sp>
    </p:spTree>
    <p:extLst>
      <p:ext uri="{BB962C8B-B14F-4D97-AF65-F5344CB8AC3E}">
        <p14:creationId xmlns:p14="http://schemas.microsoft.com/office/powerpoint/2010/main" val="2360607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7B9BFE-91F7-4C84-ACA6-61B71A5C1FCE}"/>
              </a:ext>
            </a:extLst>
          </p:cNvPr>
          <p:cNvSpPr>
            <a:spLocks noGrp="1"/>
          </p:cNvSpPr>
          <p:nvPr>
            <p:ph type="title"/>
          </p:nvPr>
        </p:nvSpPr>
        <p:spPr/>
        <p:txBody>
          <a:bodyPr>
            <a:normAutofit/>
          </a:bodyPr>
          <a:lstStyle/>
          <a:p>
            <a:r>
              <a:rPr lang="en-US" sz="3600" dirty="0"/>
              <a:t>Focus on the </a:t>
            </a:r>
            <a:r>
              <a:rPr lang="en-US" sz="3600" dirty="0" err="1"/>
              <a:t>Persuadables</a:t>
            </a:r>
            <a:r>
              <a:rPr lang="en-US" sz="3600" dirty="0"/>
              <a:t>! </a:t>
            </a:r>
          </a:p>
        </p:txBody>
      </p:sp>
      <p:pic>
        <p:nvPicPr>
          <p:cNvPr id="4" name="Picture 3" descr="This overlaid image contains three blue thought bubbles and three images of crowds. From left to right: There is a blue thought bubble that says &quot;The Choir: Your Base&quot; above a cartoon image of a crowd. In the middle is a thought bubble that says EVERYONE ELSE above a group pictures. Lastly is a thought bubble that says Those Who Will Always Be Against Your and the image shows a big red X Mark over a figure in a wheelchair.">
            <a:extLst>
              <a:ext uri="{FF2B5EF4-FFF2-40B4-BE49-F238E27FC236}">
                <a16:creationId xmlns:a16="http://schemas.microsoft.com/office/drawing/2014/main" id="{098DA3DC-6543-4A12-9AD9-806AB2747D81}"/>
              </a:ext>
            </a:extLst>
          </p:cNvPr>
          <p:cNvPicPr>
            <a:picLocks noChangeAspect="1"/>
          </p:cNvPicPr>
          <p:nvPr/>
        </p:nvPicPr>
        <p:blipFill>
          <a:blip r:embed="rId2"/>
          <a:stretch>
            <a:fillRect/>
          </a:stretch>
        </p:blipFill>
        <p:spPr>
          <a:xfrm>
            <a:off x="1524000" y="1754595"/>
            <a:ext cx="9144000" cy="5103405"/>
          </a:xfrm>
          <a:prstGeom prst="rect">
            <a:avLst/>
          </a:prstGeom>
        </p:spPr>
      </p:pic>
    </p:spTree>
    <p:extLst>
      <p:ext uri="{BB962C8B-B14F-4D97-AF65-F5344CB8AC3E}">
        <p14:creationId xmlns:p14="http://schemas.microsoft.com/office/powerpoint/2010/main" val="2864099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8DAD2D-ACF9-4231-A424-3568AA72C869}"/>
              </a:ext>
            </a:extLst>
          </p:cNvPr>
          <p:cNvSpPr>
            <a:spLocks noGrp="1"/>
          </p:cNvSpPr>
          <p:nvPr>
            <p:ph type="title"/>
          </p:nvPr>
        </p:nvSpPr>
        <p:spPr>
          <a:xfrm>
            <a:off x="523240" y="365126"/>
            <a:ext cx="11106052" cy="1139824"/>
          </a:xfrm>
        </p:spPr>
        <p:txBody>
          <a:bodyPr>
            <a:noAutofit/>
          </a:bodyPr>
          <a:lstStyle/>
          <a:p>
            <a:r>
              <a:rPr lang="en-US" sz="3600" dirty="0"/>
              <a:t>You Don’t Have to Be a Professional Writer or PR Expert!</a:t>
            </a:r>
          </a:p>
        </p:txBody>
      </p:sp>
      <p:sp>
        <p:nvSpPr>
          <p:cNvPr id="2" name="Content Placeholder 1">
            <a:extLst>
              <a:ext uri="{FF2B5EF4-FFF2-40B4-BE49-F238E27FC236}">
                <a16:creationId xmlns:a16="http://schemas.microsoft.com/office/drawing/2014/main" id="{8DD38434-9083-4E71-8F6A-87D49082C7ED}"/>
              </a:ext>
            </a:extLst>
          </p:cNvPr>
          <p:cNvSpPr>
            <a:spLocks noGrp="1"/>
          </p:cNvSpPr>
          <p:nvPr>
            <p:ph idx="1"/>
          </p:nvPr>
        </p:nvSpPr>
        <p:spPr/>
        <p:txBody>
          <a:bodyPr>
            <a:normAutofit/>
          </a:bodyPr>
          <a:lstStyle/>
          <a:p>
            <a:pPr marL="0" indent="0">
              <a:buNone/>
            </a:pPr>
            <a:r>
              <a:rPr lang="en-US" sz="3200" dirty="0">
                <a:solidFill>
                  <a:schemeClr val="tx1"/>
                </a:solidFill>
              </a:rPr>
              <a:t>Your Most Important Tools: </a:t>
            </a:r>
          </a:p>
          <a:p>
            <a:r>
              <a:rPr lang="en-US" sz="3200" b="1" dirty="0">
                <a:solidFill>
                  <a:schemeClr val="tx1"/>
                </a:solidFill>
              </a:rPr>
              <a:t>Your authentic experience</a:t>
            </a:r>
            <a:r>
              <a:rPr lang="en-US" sz="3200" dirty="0">
                <a:solidFill>
                  <a:schemeClr val="tx1"/>
                </a:solidFill>
              </a:rPr>
              <a:t>: People will listen when you speak from your heart and true experiences</a:t>
            </a:r>
          </a:p>
          <a:p>
            <a:r>
              <a:rPr lang="en-US" sz="3200" b="1" dirty="0">
                <a:solidFill>
                  <a:schemeClr val="tx1"/>
                </a:solidFill>
              </a:rPr>
              <a:t>A desire to share and educate: </a:t>
            </a:r>
            <a:r>
              <a:rPr lang="en-US" sz="3200" dirty="0">
                <a:solidFill>
                  <a:schemeClr val="tx1"/>
                </a:solidFill>
              </a:rPr>
              <a:t>Help people understand why your issue is important and how progress can be achieved</a:t>
            </a:r>
          </a:p>
          <a:p>
            <a:r>
              <a:rPr lang="en-US" sz="3200" b="1" dirty="0">
                <a:solidFill>
                  <a:schemeClr val="tx1"/>
                </a:solidFill>
              </a:rPr>
              <a:t>The facts</a:t>
            </a:r>
            <a:r>
              <a:rPr lang="en-US" sz="3200" dirty="0">
                <a:solidFill>
                  <a:schemeClr val="tx1"/>
                </a:solidFill>
              </a:rPr>
              <a:t>: Do your research and be accurate</a:t>
            </a:r>
          </a:p>
        </p:txBody>
      </p:sp>
    </p:spTree>
    <p:extLst>
      <p:ext uri="{BB962C8B-B14F-4D97-AF65-F5344CB8AC3E}">
        <p14:creationId xmlns:p14="http://schemas.microsoft.com/office/powerpoint/2010/main" val="275356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8DDF7D-087E-4D06-A671-E0D1C7F6D32E}"/>
              </a:ext>
            </a:extLst>
          </p:cNvPr>
          <p:cNvSpPr>
            <a:spLocks noGrp="1"/>
          </p:cNvSpPr>
          <p:nvPr>
            <p:ph type="title"/>
          </p:nvPr>
        </p:nvSpPr>
        <p:spPr/>
        <p:txBody>
          <a:bodyPr>
            <a:normAutofit/>
          </a:bodyPr>
          <a:lstStyle/>
          <a:p>
            <a:r>
              <a:rPr lang="en-US" sz="3600" dirty="0"/>
              <a:t>Tips for Interviews &amp; Op-eds</a:t>
            </a:r>
          </a:p>
        </p:txBody>
      </p:sp>
      <p:sp>
        <p:nvSpPr>
          <p:cNvPr id="2" name="Content Placeholder 1">
            <a:extLst>
              <a:ext uri="{FF2B5EF4-FFF2-40B4-BE49-F238E27FC236}">
                <a16:creationId xmlns:a16="http://schemas.microsoft.com/office/drawing/2014/main" id="{A209310B-2031-4711-9C8F-16348334E34A}"/>
              </a:ext>
            </a:extLst>
          </p:cNvPr>
          <p:cNvSpPr>
            <a:spLocks noGrp="1"/>
          </p:cNvSpPr>
          <p:nvPr>
            <p:ph idx="1"/>
          </p:nvPr>
        </p:nvSpPr>
        <p:spPr>
          <a:xfrm>
            <a:off x="523240" y="1825625"/>
            <a:ext cx="11552646" cy="4351338"/>
          </a:xfrm>
        </p:spPr>
        <p:txBody>
          <a:bodyPr>
            <a:noAutofit/>
          </a:bodyPr>
          <a:lstStyle/>
          <a:p>
            <a:r>
              <a:rPr lang="en-US" sz="3200" b="1" dirty="0">
                <a:solidFill>
                  <a:schemeClr val="tx1"/>
                </a:solidFill>
              </a:rPr>
              <a:t>Number One Rule: Use the “KISS” Method </a:t>
            </a:r>
          </a:p>
          <a:p>
            <a:r>
              <a:rPr lang="en-US" sz="3200" b="1" dirty="0">
                <a:solidFill>
                  <a:schemeClr val="tx1"/>
                </a:solidFill>
              </a:rPr>
              <a:t>KISS = Keep It Simple &amp; Straightforward </a:t>
            </a:r>
          </a:p>
          <a:p>
            <a:pPr lvl="1"/>
            <a:r>
              <a:rPr lang="en-US" sz="3200" dirty="0">
                <a:solidFill>
                  <a:schemeClr val="tx1"/>
                </a:solidFill>
              </a:rPr>
              <a:t>Don’t use jargon and technical terms </a:t>
            </a:r>
          </a:p>
          <a:p>
            <a:pPr lvl="1"/>
            <a:r>
              <a:rPr lang="en-US" sz="3200" dirty="0">
                <a:solidFill>
                  <a:schemeClr val="tx1"/>
                </a:solidFill>
              </a:rPr>
              <a:t>Use your personal experience to help others understand and care </a:t>
            </a:r>
          </a:p>
          <a:p>
            <a:pPr lvl="1"/>
            <a:r>
              <a:rPr lang="en-US" sz="3200" dirty="0">
                <a:solidFill>
                  <a:schemeClr val="tx1"/>
                </a:solidFill>
              </a:rPr>
              <a:t>Use facts – and double-check for accuracy </a:t>
            </a:r>
          </a:p>
          <a:p>
            <a:pPr lvl="1"/>
            <a:r>
              <a:rPr lang="en-US" sz="3200" dirty="0">
                <a:solidFill>
                  <a:schemeClr val="tx1"/>
                </a:solidFill>
              </a:rPr>
              <a:t>Use “people-first” language – terms that respect people with disabilities. </a:t>
            </a:r>
          </a:p>
          <a:p>
            <a:pPr lvl="1"/>
            <a:r>
              <a:rPr lang="en-US" sz="3200" dirty="0">
                <a:solidFill>
                  <a:schemeClr val="tx1"/>
                </a:solidFill>
              </a:rPr>
              <a:t>You are in a unique position to shape the public image for people with disabilities</a:t>
            </a:r>
          </a:p>
        </p:txBody>
      </p:sp>
    </p:spTree>
    <p:extLst>
      <p:ext uri="{BB962C8B-B14F-4D97-AF65-F5344CB8AC3E}">
        <p14:creationId xmlns:p14="http://schemas.microsoft.com/office/powerpoint/2010/main" val="3664086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8DDF7D-087E-4D06-A671-E0D1C7F6D32E}"/>
              </a:ext>
            </a:extLst>
          </p:cNvPr>
          <p:cNvSpPr>
            <a:spLocks noGrp="1"/>
          </p:cNvSpPr>
          <p:nvPr>
            <p:ph type="title"/>
          </p:nvPr>
        </p:nvSpPr>
        <p:spPr>
          <a:xfrm>
            <a:off x="523240" y="365126"/>
            <a:ext cx="10515600" cy="1139824"/>
          </a:xfrm>
        </p:spPr>
        <p:txBody>
          <a:bodyPr>
            <a:normAutofit/>
          </a:bodyPr>
          <a:lstStyle/>
          <a:p>
            <a:r>
              <a:rPr lang="en-US" sz="3600" dirty="0"/>
              <a:t>Structure/Components of an Op-ed</a:t>
            </a:r>
          </a:p>
        </p:txBody>
      </p:sp>
      <p:sp>
        <p:nvSpPr>
          <p:cNvPr id="2" name="Content Placeholder 1">
            <a:extLst>
              <a:ext uri="{FF2B5EF4-FFF2-40B4-BE49-F238E27FC236}">
                <a16:creationId xmlns:a16="http://schemas.microsoft.com/office/drawing/2014/main" id="{A209310B-2031-4711-9C8F-16348334E34A}"/>
              </a:ext>
            </a:extLst>
          </p:cNvPr>
          <p:cNvSpPr>
            <a:spLocks noGrp="1"/>
          </p:cNvSpPr>
          <p:nvPr>
            <p:ph idx="1"/>
          </p:nvPr>
        </p:nvSpPr>
        <p:spPr>
          <a:xfrm>
            <a:off x="523240" y="1825625"/>
            <a:ext cx="10830559" cy="4351338"/>
          </a:xfrm>
        </p:spPr>
        <p:txBody>
          <a:bodyPr>
            <a:noAutofit/>
          </a:bodyPr>
          <a:lstStyle/>
          <a:p>
            <a:r>
              <a:rPr lang="en-US" dirty="0">
                <a:solidFill>
                  <a:schemeClr val="tx1"/>
                </a:solidFill>
              </a:rPr>
              <a:t>First paragraph: Concisely introduce your topic </a:t>
            </a:r>
          </a:p>
          <a:p>
            <a:r>
              <a:rPr lang="en-US" dirty="0">
                <a:solidFill>
                  <a:schemeClr val="tx1"/>
                </a:solidFill>
              </a:rPr>
              <a:t>State your argument </a:t>
            </a:r>
          </a:p>
          <a:p>
            <a:r>
              <a:rPr lang="en-US" dirty="0">
                <a:solidFill>
                  <a:schemeClr val="tx1"/>
                </a:solidFill>
              </a:rPr>
              <a:t>Give 3 facts that support your argument </a:t>
            </a:r>
          </a:p>
          <a:p>
            <a:r>
              <a:rPr lang="en-US" dirty="0">
                <a:solidFill>
                  <a:schemeClr val="tx1"/>
                </a:solidFill>
              </a:rPr>
              <a:t>Don’t be afraid to use your personal experience </a:t>
            </a:r>
          </a:p>
          <a:p>
            <a:r>
              <a:rPr lang="en-US" dirty="0">
                <a:solidFill>
                  <a:schemeClr val="tx1"/>
                </a:solidFill>
              </a:rPr>
              <a:t>Ensure each paragraph supports your argument </a:t>
            </a:r>
          </a:p>
          <a:p>
            <a:r>
              <a:rPr lang="en-US" dirty="0">
                <a:solidFill>
                  <a:schemeClr val="tx1"/>
                </a:solidFill>
              </a:rPr>
              <a:t>Be your own critic: After each paragraph, ask yourself: “Why is this important? Why should others care?” </a:t>
            </a:r>
          </a:p>
          <a:p>
            <a:r>
              <a:rPr lang="en-US" dirty="0">
                <a:solidFill>
                  <a:schemeClr val="tx1"/>
                </a:solidFill>
              </a:rPr>
              <a:t>Link your conclusion back to your original point How long? </a:t>
            </a:r>
          </a:p>
          <a:p>
            <a:r>
              <a:rPr lang="en-US" dirty="0">
                <a:solidFill>
                  <a:schemeClr val="tx1"/>
                </a:solidFill>
              </a:rPr>
              <a:t>Typically 500 words or less! But check the guidelines!</a:t>
            </a:r>
          </a:p>
        </p:txBody>
      </p:sp>
    </p:spTree>
    <p:extLst>
      <p:ext uri="{BB962C8B-B14F-4D97-AF65-F5344CB8AC3E}">
        <p14:creationId xmlns:p14="http://schemas.microsoft.com/office/powerpoint/2010/main" val="4201388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FA32A4-4E95-4F5D-9AF6-54863A24AE49}"/>
              </a:ext>
            </a:extLst>
          </p:cNvPr>
          <p:cNvSpPr>
            <a:spLocks noGrp="1"/>
          </p:cNvSpPr>
          <p:nvPr>
            <p:ph type="title"/>
          </p:nvPr>
        </p:nvSpPr>
        <p:spPr/>
        <p:txBody>
          <a:bodyPr>
            <a:normAutofit/>
          </a:bodyPr>
          <a:lstStyle/>
          <a:p>
            <a:r>
              <a:rPr lang="en-US" sz="3600" dirty="0"/>
              <a:t>Meet your host: Philip Kahn-Pauli</a:t>
            </a:r>
          </a:p>
        </p:txBody>
      </p:sp>
      <p:pic>
        <p:nvPicPr>
          <p:cNvPr id="1026" name="Picture 2" descr="headshot of Philip Kahn=Pauli facing the camera in a black suit and white shirt.">
            <a:extLst>
              <a:ext uri="{FF2B5EF4-FFF2-40B4-BE49-F238E27FC236}">
                <a16:creationId xmlns:a16="http://schemas.microsoft.com/office/drawing/2014/main" id="{03CFA070-F019-4FAA-9AF3-2CAABB2DD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20" y="1694481"/>
            <a:ext cx="3657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EF29CF26-3F04-4CEC-A01B-A16FA14EBD1F}"/>
              </a:ext>
            </a:extLst>
          </p:cNvPr>
          <p:cNvSpPr>
            <a:spLocks noGrp="1"/>
          </p:cNvSpPr>
          <p:nvPr>
            <p:ph idx="1"/>
          </p:nvPr>
        </p:nvSpPr>
        <p:spPr>
          <a:xfrm>
            <a:off x="4513782" y="1694481"/>
            <a:ext cx="6828294" cy="4351338"/>
          </a:xfrm>
        </p:spPr>
        <p:txBody>
          <a:bodyPr>
            <a:noAutofit/>
          </a:bodyPr>
          <a:lstStyle/>
          <a:p>
            <a:pPr marL="0" indent="0">
              <a:buNone/>
            </a:pPr>
            <a:r>
              <a:rPr lang="en-US" sz="2200" b="1" dirty="0">
                <a:solidFill>
                  <a:schemeClr val="tx1"/>
                </a:solidFill>
              </a:rPr>
              <a:t>P</a:t>
            </a:r>
            <a:r>
              <a:rPr lang="en-US" sz="2200" b="1" i="0" dirty="0">
                <a:solidFill>
                  <a:schemeClr val="tx1"/>
                </a:solidFill>
                <a:effectLst/>
              </a:rPr>
              <a:t>hilip Kahn-Pauli </a:t>
            </a:r>
            <a:r>
              <a:rPr lang="en-US" sz="2200" b="0" i="0" dirty="0">
                <a:solidFill>
                  <a:schemeClr val="tx1"/>
                </a:solidFill>
                <a:effectLst/>
              </a:rPr>
              <a:t>is the Policy and Practices Director of </a:t>
            </a:r>
            <a:r>
              <a:rPr lang="en-US" sz="2200" b="0" i="0" dirty="0" err="1">
                <a:solidFill>
                  <a:schemeClr val="tx1"/>
                </a:solidFill>
                <a:effectLst/>
              </a:rPr>
              <a:t>RespectAbility</a:t>
            </a:r>
            <a:r>
              <a:rPr lang="en-US" sz="2200" b="0" i="0" dirty="0">
                <a:solidFill>
                  <a:schemeClr val="tx1"/>
                </a:solidFill>
                <a:effectLst/>
              </a:rPr>
              <a:t>, a nonprofit organization fighting stigmas and advancing opportunities so people with disabilities can fully participate in all aspects of community. He educates leaders at the federal and state level about best practices to expand opportunities for people with disabilities. He frequently organizes accessible webinars on best practices, which are attended by workforce boards, agencies, VR, disability organizations, public officials, artists and more – reaching a national audience of more than 2,000. Kahn-Pauli also speaks at national and regional conferences for workforce boards, agencies and professionals. </a:t>
            </a:r>
          </a:p>
          <a:p>
            <a:pPr marL="0" indent="0">
              <a:buNone/>
            </a:pPr>
            <a:r>
              <a:rPr lang="en-US" sz="2200" dirty="0">
                <a:solidFill>
                  <a:schemeClr val="tx1"/>
                </a:solidFill>
              </a:rPr>
              <a:t>Raised by a single mother with serious chronic health issues, he is deeply committed to building a better future for people with disabilities.</a:t>
            </a:r>
          </a:p>
        </p:txBody>
      </p:sp>
    </p:spTree>
    <p:extLst>
      <p:ext uri="{BB962C8B-B14F-4D97-AF65-F5344CB8AC3E}">
        <p14:creationId xmlns:p14="http://schemas.microsoft.com/office/powerpoint/2010/main" val="3665446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82CA33-B799-4A27-8378-33F4DF2167EA}"/>
              </a:ext>
            </a:extLst>
          </p:cNvPr>
          <p:cNvSpPr>
            <a:spLocks noGrp="1"/>
          </p:cNvSpPr>
          <p:nvPr>
            <p:ph type="title"/>
          </p:nvPr>
        </p:nvSpPr>
        <p:spPr/>
        <p:txBody>
          <a:bodyPr>
            <a:normAutofit/>
          </a:bodyPr>
          <a:lstStyle/>
          <a:p>
            <a:r>
              <a:rPr lang="en-US" sz="3600" dirty="0"/>
              <a:t>Your Key Messages</a:t>
            </a:r>
          </a:p>
        </p:txBody>
      </p:sp>
      <p:sp>
        <p:nvSpPr>
          <p:cNvPr id="2" name="Content Placeholder 1">
            <a:extLst>
              <a:ext uri="{FF2B5EF4-FFF2-40B4-BE49-F238E27FC236}">
                <a16:creationId xmlns:a16="http://schemas.microsoft.com/office/drawing/2014/main" id="{E3F1290C-E2F4-4C17-9033-573A61873E11}"/>
              </a:ext>
            </a:extLst>
          </p:cNvPr>
          <p:cNvSpPr>
            <a:spLocks noGrp="1"/>
          </p:cNvSpPr>
          <p:nvPr>
            <p:ph idx="1"/>
          </p:nvPr>
        </p:nvSpPr>
        <p:spPr>
          <a:xfrm>
            <a:off x="523240" y="1664677"/>
            <a:ext cx="10830559" cy="4923692"/>
          </a:xfrm>
        </p:spPr>
        <p:txBody>
          <a:bodyPr>
            <a:noAutofit/>
          </a:bodyPr>
          <a:lstStyle/>
          <a:p>
            <a:r>
              <a:rPr lang="en-US" dirty="0">
                <a:solidFill>
                  <a:schemeClr val="tx1"/>
                </a:solidFill>
              </a:rPr>
              <a:t>Our communities are at their best when all people, including people with disabilities, have the opportunity to get skills, jobs and succeed.</a:t>
            </a:r>
          </a:p>
          <a:p>
            <a:r>
              <a:rPr lang="en-US" dirty="0">
                <a:solidFill>
                  <a:schemeClr val="tx1"/>
                </a:solidFill>
              </a:rPr>
              <a:t>People with disabilities bring unique characteristics and talents to workplaces that benefit employers and organizations. Stephen Hawking was a genius who happened to use a wheelchair. People with disabilities can work in hospitals, hotels and excel  in computer programming, software development and in many other areas of information technology and other fields.</a:t>
            </a:r>
          </a:p>
        </p:txBody>
      </p:sp>
    </p:spTree>
    <p:extLst>
      <p:ext uri="{BB962C8B-B14F-4D97-AF65-F5344CB8AC3E}">
        <p14:creationId xmlns:p14="http://schemas.microsoft.com/office/powerpoint/2010/main" val="1613699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82CA33-B799-4A27-8378-33F4DF2167EA}"/>
              </a:ext>
            </a:extLst>
          </p:cNvPr>
          <p:cNvSpPr>
            <a:spLocks noGrp="1"/>
          </p:cNvSpPr>
          <p:nvPr>
            <p:ph type="title"/>
          </p:nvPr>
        </p:nvSpPr>
        <p:spPr/>
        <p:txBody>
          <a:bodyPr>
            <a:normAutofit/>
          </a:bodyPr>
          <a:lstStyle/>
          <a:p>
            <a:r>
              <a:rPr lang="en-US" sz="3600" dirty="0"/>
              <a:t>Your Key Messages (2)</a:t>
            </a:r>
          </a:p>
        </p:txBody>
      </p:sp>
      <p:sp>
        <p:nvSpPr>
          <p:cNvPr id="2" name="Content Placeholder 1">
            <a:extLst>
              <a:ext uri="{FF2B5EF4-FFF2-40B4-BE49-F238E27FC236}">
                <a16:creationId xmlns:a16="http://schemas.microsoft.com/office/drawing/2014/main" id="{E3F1290C-E2F4-4C17-9033-573A61873E11}"/>
              </a:ext>
            </a:extLst>
          </p:cNvPr>
          <p:cNvSpPr>
            <a:spLocks noGrp="1"/>
          </p:cNvSpPr>
          <p:nvPr>
            <p:ph idx="1"/>
          </p:nvPr>
        </p:nvSpPr>
        <p:spPr>
          <a:xfrm>
            <a:off x="523240" y="1664677"/>
            <a:ext cx="10830559" cy="4923692"/>
          </a:xfrm>
        </p:spPr>
        <p:txBody>
          <a:bodyPr>
            <a:noAutofit/>
          </a:bodyPr>
          <a:lstStyle/>
          <a:p>
            <a:r>
              <a:rPr lang="en-US" dirty="0">
                <a:solidFill>
                  <a:schemeClr val="tx1"/>
                </a:solidFill>
              </a:rPr>
              <a:t>Companies including JPMC, Starbucks and Bank of America have shown that employees with disabilities are loyal, successful and help them become more profitable. If we find the right people for the right jobs it can  increase the bottom line of all sorts of companies.</a:t>
            </a:r>
          </a:p>
          <a:p>
            <a:r>
              <a:rPr lang="en-US" dirty="0">
                <a:solidFill>
                  <a:schemeClr val="tx1"/>
                </a:solidFill>
              </a:rPr>
              <a:t>Government policies that help people with disabilities get and keep jobs are a win-win because they allow people with disabilities the dignity and financial benefits of work. Those same policies  also grow our economy and save taxpayer money.</a:t>
            </a:r>
          </a:p>
        </p:txBody>
      </p:sp>
    </p:spTree>
    <p:extLst>
      <p:ext uri="{BB962C8B-B14F-4D97-AF65-F5344CB8AC3E}">
        <p14:creationId xmlns:p14="http://schemas.microsoft.com/office/powerpoint/2010/main" val="996586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09A4A7-5CEB-4906-9C19-F2ED86AEDCB9}"/>
              </a:ext>
            </a:extLst>
          </p:cNvPr>
          <p:cNvSpPr>
            <a:spLocks noGrp="1"/>
          </p:cNvSpPr>
          <p:nvPr>
            <p:ph type="title"/>
          </p:nvPr>
        </p:nvSpPr>
        <p:spPr/>
        <p:txBody>
          <a:bodyPr>
            <a:normAutofit/>
          </a:bodyPr>
          <a:lstStyle/>
          <a:p>
            <a:r>
              <a:rPr lang="en-US" sz="3600" dirty="0"/>
              <a:t>Where to Send it?</a:t>
            </a:r>
          </a:p>
        </p:txBody>
      </p:sp>
      <p:sp>
        <p:nvSpPr>
          <p:cNvPr id="2" name="Content Placeholder 1">
            <a:extLst>
              <a:ext uri="{FF2B5EF4-FFF2-40B4-BE49-F238E27FC236}">
                <a16:creationId xmlns:a16="http://schemas.microsoft.com/office/drawing/2014/main" id="{951FAA7F-BFBC-42D8-B442-868573728A82}"/>
              </a:ext>
            </a:extLst>
          </p:cNvPr>
          <p:cNvSpPr>
            <a:spLocks noGrp="1"/>
          </p:cNvSpPr>
          <p:nvPr>
            <p:ph idx="1"/>
          </p:nvPr>
        </p:nvSpPr>
        <p:spPr/>
        <p:txBody>
          <a:bodyPr>
            <a:normAutofit/>
          </a:bodyPr>
          <a:lstStyle/>
          <a:p>
            <a:r>
              <a:rPr lang="en-US" sz="3200" dirty="0">
                <a:solidFill>
                  <a:schemeClr val="tx1"/>
                </a:solidFill>
              </a:rPr>
              <a:t>Check out guidelines for various publications &amp; alternative publication venues: </a:t>
            </a:r>
            <a:r>
              <a:rPr lang="en-US" sz="3200" dirty="0">
                <a:hlinkClick r:id="rId2"/>
              </a:rPr>
              <a:t>http://www.ccmc.org/node/16179</a:t>
            </a:r>
            <a:endParaRPr lang="en-US" sz="3200" dirty="0"/>
          </a:p>
          <a:p>
            <a:r>
              <a:rPr lang="en-US" sz="3200" dirty="0">
                <a:solidFill>
                  <a:schemeClr val="tx1"/>
                </a:solidFill>
              </a:rPr>
              <a:t>Google your top media outlets and then do searches on their websites. </a:t>
            </a:r>
          </a:p>
          <a:p>
            <a:r>
              <a:rPr lang="en-US" sz="3200" dirty="0">
                <a:solidFill>
                  <a:schemeClr val="tx1"/>
                </a:solidFill>
              </a:rPr>
              <a:t>See which reporters cover disability issues at that media outlet.</a:t>
            </a:r>
          </a:p>
        </p:txBody>
      </p:sp>
    </p:spTree>
    <p:extLst>
      <p:ext uri="{BB962C8B-B14F-4D97-AF65-F5344CB8AC3E}">
        <p14:creationId xmlns:p14="http://schemas.microsoft.com/office/powerpoint/2010/main" val="2539650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F3A7-03A4-43B5-8EA2-CD5DBCFD14E7}"/>
              </a:ext>
            </a:extLst>
          </p:cNvPr>
          <p:cNvSpPr>
            <a:spLocks noGrp="1"/>
          </p:cNvSpPr>
          <p:nvPr>
            <p:ph type="title"/>
          </p:nvPr>
        </p:nvSpPr>
        <p:spPr/>
        <p:txBody>
          <a:bodyPr>
            <a:normAutofit/>
          </a:bodyPr>
          <a:lstStyle/>
          <a:p>
            <a:r>
              <a:rPr lang="en-US" sz="3600" dirty="0"/>
              <a:t>People with Disabilities Interviewed by Press</a:t>
            </a:r>
          </a:p>
        </p:txBody>
      </p:sp>
      <p:sp>
        <p:nvSpPr>
          <p:cNvPr id="9" name="Content Placeholder 8">
            <a:extLst>
              <a:ext uri="{FF2B5EF4-FFF2-40B4-BE49-F238E27FC236}">
                <a16:creationId xmlns:a16="http://schemas.microsoft.com/office/drawing/2014/main" id="{5B6A5B30-A967-6547-BD22-537FE9A727C2}"/>
              </a:ext>
            </a:extLst>
          </p:cNvPr>
          <p:cNvSpPr>
            <a:spLocks noGrp="1"/>
          </p:cNvSpPr>
          <p:nvPr>
            <p:ph idx="1"/>
          </p:nvPr>
        </p:nvSpPr>
        <p:spPr>
          <a:xfrm>
            <a:off x="523241" y="1825625"/>
            <a:ext cx="7622540" cy="4351338"/>
          </a:xfrm>
        </p:spPr>
        <p:txBody>
          <a:bodyPr>
            <a:normAutofit/>
          </a:bodyPr>
          <a:lstStyle/>
          <a:p>
            <a:r>
              <a:rPr lang="en-US" dirty="0">
                <a:solidFill>
                  <a:schemeClr val="tx1"/>
                </a:solidFill>
              </a:rPr>
              <a:t>Appeared on </a:t>
            </a:r>
            <a:r>
              <a:rPr lang="en-US" dirty="0">
                <a:solidFill>
                  <a:schemeClr val="tx1"/>
                </a:solidFill>
                <a:hlinkClick r:id="rId2"/>
              </a:rPr>
              <a:t>PBS NewsHour with Judy Woodruff</a:t>
            </a:r>
            <a:endParaRPr lang="en-US" dirty="0">
              <a:solidFill>
                <a:schemeClr val="tx1"/>
              </a:solidFill>
            </a:endParaRPr>
          </a:p>
          <a:p>
            <a:r>
              <a:rPr lang="en-US" dirty="0">
                <a:solidFill>
                  <a:schemeClr val="tx1"/>
                </a:solidFill>
              </a:rPr>
              <a:t>Front page stories on </a:t>
            </a:r>
            <a:r>
              <a:rPr lang="en-US" dirty="0">
                <a:solidFill>
                  <a:schemeClr val="tx1"/>
                </a:solidFill>
                <a:hlinkClick r:id="rId3"/>
              </a:rPr>
              <a:t>The New York Times</a:t>
            </a:r>
            <a:r>
              <a:rPr lang="en-US" dirty="0">
                <a:solidFill>
                  <a:schemeClr val="tx1"/>
                </a:solidFill>
              </a:rPr>
              <a:t> and </a:t>
            </a:r>
            <a:r>
              <a:rPr lang="en-US" dirty="0">
                <a:solidFill>
                  <a:schemeClr val="tx1"/>
                </a:solidFill>
                <a:hlinkClick r:id="rId4"/>
              </a:rPr>
              <a:t>The Washington Post</a:t>
            </a:r>
            <a:endParaRPr lang="en-US" dirty="0"/>
          </a:p>
        </p:txBody>
      </p:sp>
      <p:pic>
        <p:nvPicPr>
          <p:cNvPr id="10" name="Picture 9" descr="Image of RespectAbility Fellow being interviewed by Bloomberg Reporter" title="Image of RespectAbility Fellow being interviewed by Bloomberg Reporter">
            <a:extLst>
              <a:ext uri="{FF2B5EF4-FFF2-40B4-BE49-F238E27FC236}">
                <a16:creationId xmlns:a16="http://schemas.microsoft.com/office/drawing/2014/main" id="{710A0E3A-36E0-A64F-9300-A5552EBBF7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5781" y="1825625"/>
            <a:ext cx="3771900" cy="2514600"/>
          </a:xfrm>
          <a:prstGeom prst="rect">
            <a:avLst/>
          </a:prstGeom>
        </p:spPr>
      </p:pic>
    </p:spTree>
    <p:extLst>
      <p:ext uri="{BB962C8B-B14F-4D97-AF65-F5344CB8AC3E}">
        <p14:creationId xmlns:p14="http://schemas.microsoft.com/office/powerpoint/2010/main" val="3497694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3A9A65-BDB9-4FFA-AC7D-BF41FC523C33}"/>
              </a:ext>
            </a:extLst>
          </p:cNvPr>
          <p:cNvSpPr>
            <a:spLocks noGrp="1"/>
          </p:cNvSpPr>
          <p:nvPr>
            <p:ph type="title"/>
          </p:nvPr>
        </p:nvSpPr>
        <p:spPr/>
        <p:txBody>
          <a:bodyPr>
            <a:normAutofit/>
          </a:bodyPr>
          <a:lstStyle/>
          <a:p>
            <a:r>
              <a:rPr lang="en-US" sz="3600" dirty="0"/>
              <a:t>Op-eds Written by </a:t>
            </a:r>
            <a:r>
              <a:rPr lang="en-US" sz="3600" dirty="0" err="1"/>
              <a:t>RespectAbility</a:t>
            </a:r>
            <a:r>
              <a:rPr lang="en-US" sz="3600" dirty="0"/>
              <a:t> Volunteers</a:t>
            </a:r>
          </a:p>
        </p:txBody>
      </p:sp>
      <p:sp>
        <p:nvSpPr>
          <p:cNvPr id="2" name="Content Placeholder 1">
            <a:extLst>
              <a:ext uri="{FF2B5EF4-FFF2-40B4-BE49-F238E27FC236}">
                <a16:creationId xmlns:a16="http://schemas.microsoft.com/office/drawing/2014/main" id="{2056D00A-6C34-4A0F-A645-E51C9EAA4D51}"/>
              </a:ext>
            </a:extLst>
          </p:cNvPr>
          <p:cNvSpPr>
            <a:spLocks noGrp="1"/>
          </p:cNvSpPr>
          <p:nvPr>
            <p:ph idx="1"/>
          </p:nvPr>
        </p:nvSpPr>
        <p:spPr/>
        <p:txBody>
          <a:bodyPr>
            <a:normAutofit/>
          </a:bodyPr>
          <a:lstStyle/>
          <a:p>
            <a:r>
              <a:rPr lang="en-US" dirty="0">
                <a:hlinkClick r:id="rId3"/>
              </a:rPr>
              <a:t>Albuquerque Journal</a:t>
            </a:r>
            <a:endParaRPr lang="en-US" dirty="0"/>
          </a:p>
          <a:p>
            <a:r>
              <a:rPr lang="en-US" dirty="0">
                <a:hlinkClick r:id="rId4"/>
              </a:rPr>
              <a:t>Savannah Now</a:t>
            </a:r>
            <a:endParaRPr lang="en-US" dirty="0"/>
          </a:p>
          <a:p>
            <a:r>
              <a:rPr lang="en-US" dirty="0">
                <a:hlinkClick r:id="rId5"/>
              </a:rPr>
              <a:t>Idaho Statemsan</a:t>
            </a:r>
            <a:endParaRPr lang="en-US" dirty="0"/>
          </a:p>
          <a:p>
            <a:r>
              <a:rPr lang="en-US" dirty="0">
                <a:hlinkClick r:id="rId6"/>
              </a:rPr>
              <a:t>The News &amp; Observer</a:t>
            </a:r>
            <a:endParaRPr lang="en-US" dirty="0"/>
          </a:p>
          <a:p>
            <a:r>
              <a:rPr lang="en-US" dirty="0">
                <a:hlinkClick r:id="rId7"/>
              </a:rPr>
              <a:t>D5 Coalition</a:t>
            </a:r>
            <a:endParaRPr lang="en-US" dirty="0"/>
          </a:p>
          <a:p>
            <a:r>
              <a:rPr lang="en-US" dirty="0">
                <a:hlinkClick r:id="rId8"/>
              </a:rPr>
              <a:t>National Committee for Responsive Philanthropy</a:t>
            </a:r>
            <a:endParaRPr lang="en-US" dirty="0"/>
          </a:p>
          <a:p>
            <a:r>
              <a:rPr lang="en-US" dirty="0">
                <a:hlinkClick r:id="rId9"/>
              </a:rPr>
              <a:t>Nonprofit Quarterly</a:t>
            </a:r>
            <a:endParaRPr lang="en-US" dirty="0"/>
          </a:p>
        </p:txBody>
      </p:sp>
    </p:spTree>
    <p:extLst>
      <p:ext uri="{BB962C8B-B14F-4D97-AF65-F5344CB8AC3E}">
        <p14:creationId xmlns:p14="http://schemas.microsoft.com/office/powerpoint/2010/main" val="462157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256646-9C14-4125-955A-75DEC2FA1C15}"/>
              </a:ext>
            </a:extLst>
          </p:cNvPr>
          <p:cNvSpPr>
            <a:spLocks noGrp="1"/>
          </p:cNvSpPr>
          <p:nvPr>
            <p:ph type="title"/>
          </p:nvPr>
        </p:nvSpPr>
        <p:spPr/>
        <p:txBody>
          <a:bodyPr/>
          <a:lstStyle/>
          <a:p>
            <a:r>
              <a:rPr lang="en-US" dirty="0"/>
              <a:t>Let’s write to our elected officials now!</a:t>
            </a:r>
          </a:p>
        </p:txBody>
      </p:sp>
    </p:spTree>
    <p:extLst>
      <p:ext uri="{BB962C8B-B14F-4D97-AF65-F5344CB8AC3E}">
        <p14:creationId xmlns:p14="http://schemas.microsoft.com/office/powerpoint/2010/main" val="1422773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D0716-F91E-4000-868A-6CD1C1AE295F}"/>
              </a:ext>
            </a:extLst>
          </p:cNvPr>
          <p:cNvSpPr>
            <a:spLocks noGrp="1"/>
          </p:cNvSpPr>
          <p:nvPr>
            <p:ph type="title"/>
          </p:nvPr>
        </p:nvSpPr>
        <p:spPr>
          <a:xfrm>
            <a:off x="523240" y="365126"/>
            <a:ext cx="10515600" cy="1139824"/>
          </a:xfrm>
        </p:spPr>
        <p:txBody>
          <a:bodyPr>
            <a:normAutofit/>
          </a:bodyPr>
          <a:lstStyle/>
          <a:p>
            <a:r>
              <a:rPr lang="en-US" sz="3600" dirty="0"/>
              <a:t>Learn more about MLK and disability issues</a:t>
            </a:r>
          </a:p>
        </p:txBody>
      </p:sp>
      <p:sp>
        <p:nvSpPr>
          <p:cNvPr id="2" name="Content Placeholder 1">
            <a:extLst>
              <a:ext uri="{FF2B5EF4-FFF2-40B4-BE49-F238E27FC236}">
                <a16:creationId xmlns:a16="http://schemas.microsoft.com/office/drawing/2014/main" id="{4E4F00B7-14D0-4FE3-AC74-45A307AA2B13}"/>
              </a:ext>
            </a:extLst>
          </p:cNvPr>
          <p:cNvSpPr>
            <a:spLocks noGrp="1"/>
          </p:cNvSpPr>
          <p:nvPr>
            <p:ph idx="1"/>
          </p:nvPr>
        </p:nvSpPr>
        <p:spPr>
          <a:xfrm>
            <a:off x="523240" y="1825625"/>
            <a:ext cx="10830559" cy="4351338"/>
          </a:xfrm>
        </p:spPr>
        <p:txBody>
          <a:bodyPr/>
          <a:lstStyle/>
          <a:p>
            <a:r>
              <a:rPr lang="en-US" dirty="0">
                <a:hlinkClick r:id="rId2"/>
              </a:rPr>
              <a:t>Independence Care System-New York</a:t>
            </a:r>
            <a:r>
              <a:rPr lang="en-US" dirty="0"/>
              <a:t> – Rev. Dr. Martin Luther King and the Disability Rights Movement </a:t>
            </a:r>
          </a:p>
          <a:p>
            <a:r>
              <a:rPr lang="en-US" dirty="0">
                <a:hlinkClick r:id="rId3"/>
              </a:rPr>
              <a:t>Mobility Works</a:t>
            </a:r>
            <a:r>
              <a:rPr lang="en-US" dirty="0"/>
              <a:t> – How Dr. Martin Luther King, Jr. Helped Shape the Disability Rights Movement</a:t>
            </a:r>
          </a:p>
          <a:p>
            <a:r>
              <a:rPr lang="en-US" dirty="0">
                <a:hlinkClick r:id="rId4"/>
              </a:rPr>
              <a:t>Friendship Circle</a:t>
            </a:r>
            <a:r>
              <a:rPr lang="en-US" dirty="0"/>
              <a:t> – 10 Disability Awareness Lessons Learned From Dr. Martin Luther King, Jr.</a:t>
            </a:r>
          </a:p>
        </p:txBody>
      </p:sp>
    </p:spTree>
    <p:extLst>
      <p:ext uri="{BB962C8B-B14F-4D97-AF65-F5344CB8AC3E}">
        <p14:creationId xmlns:p14="http://schemas.microsoft.com/office/powerpoint/2010/main" val="4087411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B17BA0-7372-435E-A299-44AEE1C65C04}"/>
              </a:ext>
            </a:extLst>
          </p:cNvPr>
          <p:cNvSpPr>
            <a:spLocks noGrp="1"/>
          </p:cNvSpPr>
          <p:nvPr>
            <p:ph type="title"/>
          </p:nvPr>
        </p:nvSpPr>
        <p:spPr>
          <a:xfrm>
            <a:off x="523240" y="365126"/>
            <a:ext cx="10515600" cy="1139824"/>
          </a:xfrm>
        </p:spPr>
        <p:txBody>
          <a:bodyPr>
            <a:normAutofit/>
          </a:bodyPr>
          <a:lstStyle/>
          <a:p>
            <a:r>
              <a:rPr lang="en-US" sz="3600" dirty="0"/>
              <a:t>Webinars on Civic Engagement</a:t>
            </a:r>
          </a:p>
        </p:txBody>
      </p:sp>
      <p:sp>
        <p:nvSpPr>
          <p:cNvPr id="2" name="Content Placeholder 1">
            <a:extLst>
              <a:ext uri="{FF2B5EF4-FFF2-40B4-BE49-F238E27FC236}">
                <a16:creationId xmlns:a16="http://schemas.microsoft.com/office/drawing/2014/main" id="{5F98D966-3490-442C-8457-66281EB7A998}"/>
              </a:ext>
            </a:extLst>
          </p:cNvPr>
          <p:cNvSpPr>
            <a:spLocks noGrp="1"/>
          </p:cNvSpPr>
          <p:nvPr>
            <p:ph idx="1"/>
          </p:nvPr>
        </p:nvSpPr>
        <p:spPr>
          <a:xfrm>
            <a:off x="523240" y="1825625"/>
            <a:ext cx="10830559" cy="4351338"/>
          </a:xfrm>
        </p:spPr>
        <p:txBody>
          <a:bodyPr>
            <a:noAutofit/>
          </a:bodyPr>
          <a:lstStyle/>
          <a:p>
            <a:r>
              <a:rPr lang="fr-FR" sz="2400" dirty="0">
                <a:hlinkClick r:id="rId2"/>
              </a:rPr>
              <a:t>Los Angeles Civic Engagement Training</a:t>
            </a:r>
            <a:endParaRPr lang="fr-FR" sz="2400" dirty="0"/>
          </a:p>
          <a:p>
            <a:r>
              <a:rPr lang="en-US" sz="2400" dirty="0">
                <a:hlinkClick r:id="rId3"/>
              </a:rPr>
              <a:t>#ADA30 Summit: Leadership: Making A Difference for the Future</a:t>
            </a:r>
            <a:endParaRPr lang="en-US" sz="2400" dirty="0"/>
          </a:p>
          <a:p>
            <a:r>
              <a:rPr lang="en-US" sz="2400" dirty="0">
                <a:hlinkClick r:id="rId4"/>
              </a:rPr>
              <a:t>Seattle Online Session: How Disability Inclusion &amp; Equity Can Add to Your Success</a:t>
            </a:r>
            <a:endParaRPr lang="en-US" sz="2400" dirty="0"/>
          </a:p>
          <a:p>
            <a:r>
              <a:rPr lang="en-US" sz="2400" dirty="0">
                <a:hlinkClick r:id="rId5"/>
              </a:rPr>
              <a:t>How to Write Winning Op-eds on Jobs for People with Disabilities</a:t>
            </a:r>
            <a:endParaRPr lang="en-US" sz="2400" dirty="0"/>
          </a:p>
          <a:p>
            <a:r>
              <a:rPr lang="en-US" sz="2400" dirty="0">
                <a:hlinkClick r:id="rId6"/>
              </a:rPr>
              <a:t>Advocating With Your Governor on Jobs for People with Disabilities</a:t>
            </a:r>
            <a:endParaRPr lang="en-US" sz="2400" dirty="0"/>
          </a:p>
          <a:p>
            <a:r>
              <a:rPr lang="en-US" sz="2400" dirty="0">
                <a:hlinkClick r:id="rId7"/>
              </a:rPr>
              <a:t>Free RespectAbility Volunteer Training – Education &amp; Skills Building Engagement </a:t>
            </a:r>
            <a:endParaRPr lang="en-US" sz="2400" dirty="0"/>
          </a:p>
          <a:p>
            <a:r>
              <a:rPr lang="en-US" sz="2400" dirty="0">
                <a:hlinkClick r:id="rId8"/>
              </a:rPr>
              <a:t>Free RespectAbility Volunteer Training – Advancing Jobs for People with Disabilities</a:t>
            </a:r>
            <a:endParaRPr lang="en-US" sz="2400" dirty="0"/>
          </a:p>
        </p:txBody>
      </p:sp>
    </p:spTree>
    <p:extLst>
      <p:ext uri="{BB962C8B-B14F-4D97-AF65-F5344CB8AC3E}">
        <p14:creationId xmlns:p14="http://schemas.microsoft.com/office/powerpoint/2010/main" val="1842783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a:xfrm>
            <a:off x="523240" y="365126"/>
            <a:ext cx="10515600" cy="1139824"/>
          </a:xfrm>
        </p:spPr>
        <p:txBody>
          <a:bodyPr>
            <a:normAutofit/>
          </a:bodyPr>
          <a:lstStyle/>
          <a:p>
            <a:r>
              <a:rPr lang="en-US" sz="3600" dirty="0"/>
              <a:t>Equity and Access Webinar Series</a:t>
            </a:r>
          </a:p>
        </p:txBody>
      </p:sp>
      <p:sp>
        <p:nvSpPr>
          <p:cNvPr id="2" name="Content Placeholder 1">
            <a:extLst>
              <a:ext uri="{FF2B5EF4-FFF2-40B4-BE49-F238E27FC236}">
                <a16:creationId xmlns:a16="http://schemas.microsoft.com/office/drawing/2014/main" id="{34009674-88AA-4827-9295-9A81B7D8EF66}"/>
              </a:ext>
            </a:extLst>
          </p:cNvPr>
          <p:cNvSpPr>
            <a:spLocks noGrp="1"/>
          </p:cNvSpPr>
          <p:nvPr>
            <p:ph idx="1"/>
          </p:nvPr>
        </p:nvSpPr>
        <p:spPr>
          <a:xfrm>
            <a:off x="523240" y="1825625"/>
            <a:ext cx="10830559" cy="4351338"/>
          </a:xfrm>
        </p:spPr>
        <p:txBody>
          <a:bodyPr>
            <a:noAutofit/>
          </a:bodyPr>
          <a:lstStyle/>
          <a:p>
            <a:r>
              <a:rPr lang="en-US" sz="2400" dirty="0">
                <a:hlinkClick r:id="rId2"/>
              </a:rPr>
              <a:t>Disability 101</a:t>
            </a:r>
            <a:endParaRPr lang="en-US" sz="2400" dirty="0"/>
          </a:p>
          <a:p>
            <a:r>
              <a:rPr lang="en-US" sz="2400" dirty="0">
                <a:hlinkClick r:id="rId3"/>
              </a:rPr>
              <a:t>Disability History</a:t>
            </a:r>
            <a:endParaRPr lang="en-US" sz="2400" dirty="0"/>
          </a:p>
          <a:p>
            <a:r>
              <a:rPr lang="en-US" sz="2400" dirty="0">
                <a:hlinkClick r:id="rId4"/>
              </a:rPr>
              <a:t>How to Ensure Accessible Events</a:t>
            </a:r>
            <a:endParaRPr lang="en-US" sz="2400" dirty="0"/>
          </a:p>
          <a:p>
            <a:r>
              <a:rPr lang="en-US" sz="2400" dirty="0">
                <a:hlinkClick r:id="rId5"/>
              </a:rPr>
              <a:t>How to Recruit, Accommodate and Promote People with Disabilities for Volunteer Leadership, Board Positions and Paid Employment</a:t>
            </a:r>
            <a:endParaRPr lang="en-US" sz="2400" dirty="0"/>
          </a:p>
          <a:p>
            <a:r>
              <a:rPr lang="en-US" sz="2400" dirty="0">
                <a:hlinkClick r:id="rId6"/>
              </a:rPr>
              <a:t>How to Ensure A Welcoming Lexicon and Inclusive Storytelling</a:t>
            </a:r>
            <a:endParaRPr lang="en-US" sz="2400" dirty="0"/>
          </a:p>
          <a:p>
            <a:r>
              <a:rPr lang="en-US" sz="2400" dirty="0">
                <a:hlinkClick r:id="rId7"/>
              </a:rPr>
              <a:t>How to Ensure Accessible Websites and Social Media</a:t>
            </a:r>
            <a:endParaRPr lang="en-US" sz="2400" dirty="0"/>
          </a:p>
          <a:p>
            <a:r>
              <a:rPr lang="en-US" sz="2400" dirty="0">
                <a:hlinkClick r:id="rId8"/>
              </a:rPr>
              <a:t>Premium Skills Workshop in Social Media Accessibility</a:t>
            </a:r>
            <a:endParaRPr lang="en-US" sz="2400" dirty="0"/>
          </a:p>
          <a:p>
            <a:r>
              <a:rPr lang="en-US" sz="2400" dirty="0">
                <a:hlinkClick r:id="rId9"/>
              </a:rPr>
              <a:t>How to Ensure Legal Rights and Compliance Obligations: Exploring the Rights of Employees and Participants, and the Obligations of Nonprofit Organizations Under the Law</a:t>
            </a:r>
            <a:endParaRPr lang="en-US" sz="2400" dirty="0"/>
          </a:p>
        </p:txBody>
      </p:sp>
    </p:spTree>
    <p:extLst>
      <p:ext uri="{BB962C8B-B14F-4D97-AF65-F5344CB8AC3E}">
        <p14:creationId xmlns:p14="http://schemas.microsoft.com/office/powerpoint/2010/main" val="330802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Webinars: Work in Public Service</a:t>
            </a:r>
          </a:p>
        </p:txBody>
      </p:sp>
      <p:pic>
        <p:nvPicPr>
          <p:cNvPr id="5" name="Picture 4" descr="Webinar: How to Join the Biden-Harris Administration or a Key Commission">
            <a:extLst>
              <a:ext uri="{FF2B5EF4-FFF2-40B4-BE49-F238E27FC236}">
                <a16:creationId xmlns:a16="http://schemas.microsoft.com/office/drawing/2014/main" id="{0D8554A7-3F1C-BE43-91F1-B6CF596F1114}"/>
              </a:ext>
            </a:extLst>
          </p:cNvPr>
          <p:cNvPicPr>
            <a:picLocks noChangeAspect="1"/>
          </p:cNvPicPr>
          <p:nvPr/>
        </p:nvPicPr>
        <p:blipFill>
          <a:blip r:embed="rId2"/>
          <a:stretch>
            <a:fillRect/>
          </a:stretch>
        </p:blipFill>
        <p:spPr>
          <a:xfrm>
            <a:off x="523238" y="1738993"/>
            <a:ext cx="4572000" cy="2571750"/>
          </a:xfrm>
          <a:prstGeom prst="rect">
            <a:avLst/>
          </a:prstGeom>
        </p:spPr>
      </p:pic>
      <p:pic>
        <p:nvPicPr>
          <p:cNvPr id="6" name="Picture 5" descr="Webinar: Federal Hiring Career Civil Servants with Disabilities">
            <a:extLst>
              <a:ext uri="{FF2B5EF4-FFF2-40B4-BE49-F238E27FC236}">
                <a16:creationId xmlns:a16="http://schemas.microsoft.com/office/drawing/2014/main" id="{E43C16FA-27CB-2744-9C32-83410EBCED29}"/>
              </a:ext>
            </a:extLst>
          </p:cNvPr>
          <p:cNvPicPr>
            <a:picLocks noChangeAspect="1"/>
          </p:cNvPicPr>
          <p:nvPr/>
        </p:nvPicPr>
        <p:blipFill>
          <a:blip r:embed="rId3"/>
          <a:stretch>
            <a:fillRect/>
          </a:stretch>
        </p:blipFill>
        <p:spPr>
          <a:xfrm>
            <a:off x="7096762" y="1738993"/>
            <a:ext cx="4572000" cy="2571750"/>
          </a:xfrm>
          <a:prstGeom prst="rect">
            <a:avLst/>
          </a:prstGeom>
        </p:spPr>
      </p:pic>
      <p:sp>
        <p:nvSpPr>
          <p:cNvPr id="2" name="TextBox 1">
            <a:extLst>
              <a:ext uri="{FF2B5EF4-FFF2-40B4-BE49-F238E27FC236}">
                <a16:creationId xmlns:a16="http://schemas.microsoft.com/office/drawing/2014/main" id="{8D16C1CA-585C-4F49-8855-B69054B6571E}"/>
              </a:ext>
            </a:extLst>
          </p:cNvPr>
          <p:cNvSpPr txBox="1"/>
          <p:nvPr/>
        </p:nvSpPr>
        <p:spPr>
          <a:xfrm>
            <a:off x="926123" y="4486588"/>
            <a:ext cx="432581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hlinkClick r:id="rId4"/>
              </a:rPr>
              <a:t>Watch part 1</a:t>
            </a:r>
            <a:endParaRPr lang="en-US" sz="2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851A4EF-7A59-1244-BCDA-BDEE27095947}"/>
              </a:ext>
            </a:extLst>
          </p:cNvPr>
          <p:cNvSpPr txBox="1"/>
          <p:nvPr/>
        </p:nvSpPr>
        <p:spPr>
          <a:xfrm>
            <a:off x="7096762" y="4486588"/>
            <a:ext cx="432581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hlinkClick r:id="rId5"/>
              </a:rPr>
              <a:t>Watch part 2</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6734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FA32A4-4E95-4F5D-9AF6-54863A24AE49}"/>
              </a:ext>
            </a:extLst>
          </p:cNvPr>
          <p:cNvSpPr>
            <a:spLocks noGrp="1"/>
          </p:cNvSpPr>
          <p:nvPr>
            <p:ph type="title"/>
          </p:nvPr>
        </p:nvSpPr>
        <p:spPr/>
        <p:txBody>
          <a:bodyPr>
            <a:normAutofit/>
          </a:bodyPr>
          <a:lstStyle/>
          <a:p>
            <a:r>
              <a:rPr lang="en-US" sz="3600" dirty="0"/>
              <a:t>Meet your special guest: </a:t>
            </a:r>
            <a:r>
              <a:rPr lang="en-US" sz="3600" dirty="0" err="1"/>
              <a:t>Laka</a:t>
            </a:r>
            <a:r>
              <a:rPr lang="en-US" sz="3600" dirty="0"/>
              <a:t> </a:t>
            </a:r>
            <a:r>
              <a:rPr lang="en-US" sz="3600" dirty="0" err="1"/>
              <a:t>Mitiku</a:t>
            </a:r>
            <a:r>
              <a:rPr lang="en-US" sz="3600" dirty="0"/>
              <a:t> </a:t>
            </a:r>
            <a:r>
              <a:rPr lang="en-US" sz="3600" dirty="0" err="1"/>
              <a:t>Negassa</a:t>
            </a:r>
            <a:endParaRPr lang="en-US" sz="3600" dirty="0"/>
          </a:p>
        </p:txBody>
      </p:sp>
      <p:pic>
        <p:nvPicPr>
          <p:cNvPr id="2050" name="Picture 2" descr="Laka Negassa smiling in front of the RespectAbility banner">
            <a:extLst>
              <a:ext uri="{FF2B5EF4-FFF2-40B4-BE49-F238E27FC236}">
                <a16:creationId xmlns:a16="http://schemas.microsoft.com/office/drawing/2014/main" id="{D4D40D88-D72E-41D7-BDD7-36714CF21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370" y="1825625"/>
            <a:ext cx="3657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EF29CF26-3F04-4CEC-A01B-A16FA14EBD1F}"/>
              </a:ext>
            </a:extLst>
          </p:cNvPr>
          <p:cNvSpPr>
            <a:spLocks noGrp="1"/>
          </p:cNvSpPr>
          <p:nvPr>
            <p:ph idx="1"/>
          </p:nvPr>
        </p:nvSpPr>
        <p:spPr>
          <a:xfrm>
            <a:off x="4223661" y="1822450"/>
            <a:ext cx="7590970" cy="4351338"/>
          </a:xfrm>
        </p:spPr>
        <p:txBody>
          <a:bodyPr>
            <a:noAutofit/>
          </a:bodyPr>
          <a:lstStyle/>
          <a:p>
            <a:pPr marL="0" indent="0">
              <a:buNone/>
            </a:pPr>
            <a:r>
              <a:rPr lang="en-US" sz="2200" b="1" dirty="0">
                <a:solidFill>
                  <a:schemeClr val="tx1"/>
                </a:solidFill>
              </a:rPr>
              <a:t>Laka </a:t>
            </a:r>
            <a:r>
              <a:rPr lang="en-US" sz="2200" b="1" dirty="0" err="1">
                <a:solidFill>
                  <a:schemeClr val="tx1"/>
                </a:solidFill>
              </a:rPr>
              <a:t>Mitiku</a:t>
            </a:r>
            <a:r>
              <a:rPr lang="en-US" sz="2200" b="1" dirty="0">
                <a:solidFill>
                  <a:schemeClr val="tx1"/>
                </a:solidFill>
              </a:rPr>
              <a:t> Negassa, former Policy Fellow, National Leadership Program, Summer 2020.</a:t>
            </a:r>
          </a:p>
          <a:p>
            <a:pPr marL="0" indent="0" algn="l">
              <a:buNone/>
            </a:pPr>
            <a:r>
              <a:rPr lang="en-US" sz="2200" b="0" i="0" dirty="0">
                <a:solidFill>
                  <a:schemeClr val="tx1"/>
                </a:solidFill>
                <a:effectLst/>
              </a:rPr>
              <a:t>Negassa recently completed her a Master’s degree in Public Health, at the George Washington University: Milken Institute School of Public Health. Negassa is interested how health policy of a country is structured and affects marginalized communities such as the disability community, including access to health care and quality of care.</a:t>
            </a:r>
          </a:p>
          <a:p>
            <a:pPr marL="0" indent="0" algn="l">
              <a:buNone/>
            </a:pPr>
            <a:r>
              <a:rPr lang="en-US" sz="2200" b="0" i="0" dirty="0">
                <a:solidFill>
                  <a:schemeClr val="tx1"/>
                </a:solidFill>
                <a:effectLst/>
              </a:rPr>
              <a:t>Born in Ethiopia, Negassa immigrated to the United States after completing her senior year of high school. She attended the University of Maryland, Baltimore County, where she earned a Bachelor of Science, with a major in biology and minor in psychology.</a:t>
            </a:r>
          </a:p>
        </p:txBody>
      </p:sp>
    </p:spTree>
    <p:extLst>
      <p:ext uri="{BB962C8B-B14F-4D97-AF65-F5344CB8AC3E}">
        <p14:creationId xmlns:p14="http://schemas.microsoft.com/office/powerpoint/2010/main" val="1136170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45754D12-F60B-EB40-8196-E41E769F5AF9}"/>
              </a:ext>
            </a:extLst>
          </p:cNvPr>
          <p:cNvSpPr>
            <a:spLocks noGrp="1"/>
          </p:cNvSpPr>
          <p:nvPr>
            <p:ph type="title"/>
          </p:nvPr>
        </p:nvSpPr>
        <p:spPr/>
        <p:txBody>
          <a:bodyPr/>
          <a:lstStyle/>
          <a:p>
            <a:r>
              <a:rPr lang="en-US" dirty="0"/>
              <a:t>Thank you!</a:t>
            </a:r>
          </a:p>
        </p:txBody>
      </p:sp>
      <p:pic>
        <p:nvPicPr>
          <p:cNvPr id="7" name="Picture 6" descr="RespectAbility Summer 2017 Fellows smile together with their arms around each other">
            <a:extLst>
              <a:ext uri="{FF2B5EF4-FFF2-40B4-BE49-F238E27FC236}">
                <a16:creationId xmlns:a16="http://schemas.microsoft.com/office/drawing/2014/main" id="{07969B73-6E11-4B49-AE15-B74871B43F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909" y="-325677"/>
            <a:ext cx="12553676" cy="3818173"/>
          </a:xfrm>
          <a:prstGeom prst="rect">
            <a:avLst/>
          </a:prstGeom>
        </p:spPr>
      </p:pic>
      <p:pic>
        <p:nvPicPr>
          <p:cNvPr id="8" name="Picture 7" descr="RespectAbility logo">
            <a:extLst>
              <a:ext uri="{FF2B5EF4-FFF2-40B4-BE49-F238E27FC236}">
                <a16:creationId xmlns:a16="http://schemas.microsoft.com/office/drawing/2014/main" id="{AFB8A443-DE0B-4628-8DFD-7EB3A7135C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 y="3785282"/>
            <a:ext cx="5410200" cy="2419350"/>
          </a:xfrm>
          <a:prstGeom prst="rect">
            <a:avLst/>
          </a:prstGeom>
        </p:spPr>
      </p:pic>
      <p:sp>
        <p:nvSpPr>
          <p:cNvPr id="2" name="TextBox 1">
            <a:extLst>
              <a:ext uri="{FF2B5EF4-FFF2-40B4-BE49-F238E27FC236}">
                <a16:creationId xmlns:a16="http://schemas.microsoft.com/office/drawing/2014/main" id="{DB4D2C9D-347E-4710-B426-E2F945F2385B}"/>
              </a:ext>
            </a:extLst>
          </p:cNvPr>
          <p:cNvSpPr txBox="1"/>
          <p:nvPr/>
        </p:nvSpPr>
        <p:spPr>
          <a:xfrm>
            <a:off x="6994410" y="3899899"/>
            <a:ext cx="4275273" cy="2304733"/>
          </a:xfrm>
          <a:prstGeom prst="rect">
            <a:avLst/>
          </a:prstGeom>
          <a:noFill/>
        </p:spPr>
        <p:txBody>
          <a:bodyPr wrap="square" rtlCol="0">
            <a:spAutoFit/>
          </a:bodyPr>
          <a:lstStyle/>
          <a:p>
            <a:pPr algn="ctr">
              <a:lnSpc>
                <a:spcPct val="90000"/>
              </a:lnSpc>
              <a:spcBef>
                <a:spcPts val="480"/>
              </a:spcBef>
              <a:buSzPct val="25000"/>
              <a:defRPr/>
            </a:pPr>
            <a:r>
              <a:rPr lang="en-US" sz="2400" b="1" kern="0" dirty="0">
                <a:solidFill>
                  <a:srgbClr val="000000"/>
                </a:solidFill>
                <a:latin typeface="Times New Roman" panose="02020603050405020304" pitchFamily="18" charset="0"/>
                <a:ea typeface="Libre Baskerville"/>
                <a:cs typeface="Times New Roman" panose="02020603050405020304" pitchFamily="18" charset="0"/>
                <a:sym typeface="Libre Baskerville"/>
              </a:rPr>
              <a:t>THANK YOU!</a:t>
            </a:r>
          </a:p>
          <a:p>
            <a:pPr algn="ctr">
              <a:lnSpc>
                <a:spcPct val="90000"/>
              </a:lnSpc>
              <a:spcBef>
                <a:spcPts val="480"/>
              </a:spcBef>
              <a:buSzPct val="25000"/>
              <a:defRPr/>
            </a:pPr>
            <a:endParaRPr lang="en-US" sz="2000" u="sng" kern="0" dirty="0">
              <a:solidFill>
                <a:srgbClr val="000000"/>
              </a:solidFill>
              <a:latin typeface="Times New Roman" panose="02020603050405020304" pitchFamily="18" charset="0"/>
              <a:ea typeface="Libre Baskerville"/>
              <a:cs typeface="Times New Roman" panose="02020603050405020304" pitchFamily="18" charset="0"/>
              <a:sym typeface="Libre Baskerville"/>
              <a:hlinkClick r:id="rId5">
                <a:extLst>
                  <a:ext uri="{A12FA001-AC4F-418D-AE19-62706E023703}">
                    <ahyp:hlinkClr xmlns:ahyp="http://schemas.microsoft.com/office/drawing/2018/hyperlinkcolor" val="tx"/>
                  </a:ext>
                </a:extLst>
              </a:hlinkClick>
            </a:endParaRPr>
          </a:p>
          <a:p>
            <a:pPr algn="ctr" defTabSz="818567">
              <a:buSzPct val="25000"/>
              <a:defRPr/>
            </a:pPr>
            <a:r>
              <a:rPr lang="en-US" sz="2000" b="1" kern="0" dirty="0">
                <a:solidFill>
                  <a:srgbClr val="000000"/>
                </a:solidFill>
                <a:latin typeface="Times New Roman" panose="02020603050405020304" pitchFamily="18" charset="0"/>
                <a:ea typeface="Georgia"/>
                <a:cs typeface="Times New Roman" panose="02020603050405020304" pitchFamily="18" charset="0"/>
                <a:sym typeface="Georgia"/>
              </a:rPr>
              <a:t>Philip Kahn-Pauli</a:t>
            </a:r>
          </a:p>
          <a:p>
            <a:pPr algn="ctr" defTabSz="818567">
              <a:buSzPct val="25000"/>
              <a:defRPr/>
            </a:pPr>
            <a:r>
              <a:rPr lang="en-US" sz="2000" kern="0" dirty="0">
                <a:solidFill>
                  <a:srgbClr val="000000"/>
                </a:solidFill>
                <a:latin typeface="Times New Roman" panose="02020603050405020304" pitchFamily="18" charset="0"/>
                <a:ea typeface="Georgia"/>
                <a:cs typeface="Times New Roman" panose="02020603050405020304" pitchFamily="18" charset="0"/>
                <a:sym typeface="Georgia"/>
              </a:rPr>
              <a:t>Policy and Practices Director, </a:t>
            </a:r>
            <a:r>
              <a:rPr lang="en-US" sz="2000" kern="0" dirty="0" err="1">
                <a:solidFill>
                  <a:srgbClr val="000000"/>
                </a:solidFill>
                <a:latin typeface="Times New Roman" panose="02020603050405020304" pitchFamily="18" charset="0"/>
                <a:ea typeface="Georgia"/>
                <a:cs typeface="Times New Roman" panose="02020603050405020304" pitchFamily="18" charset="0"/>
                <a:sym typeface="Georgia"/>
              </a:rPr>
              <a:t>RespectAbility</a:t>
            </a:r>
            <a:endParaRPr lang="en-US" sz="2000" kern="0" dirty="0">
              <a:solidFill>
                <a:srgbClr val="000000"/>
              </a:solidFill>
              <a:latin typeface="Times New Roman" panose="02020603050405020304" pitchFamily="18" charset="0"/>
              <a:ea typeface="Georgia"/>
              <a:cs typeface="Times New Roman" panose="02020603050405020304" pitchFamily="18" charset="0"/>
              <a:sym typeface="Georgia"/>
            </a:endParaRPr>
          </a:p>
          <a:p>
            <a:pPr algn="ctr" defTabSz="818567">
              <a:buSzPct val="25000"/>
              <a:defRPr/>
            </a:pPr>
            <a:r>
              <a:rPr lang="en-US" sz="2000" u="sng" kern="0" dirty="0" err="1">
                <a:solidFill>
                  <a:schemeClr val="accent1"/>
                </a:solidFill>
                <a:latin typeface="Times New Roman" panose="02020603050405020304" pitchFamily="18" charset="0"/>
                <a:ea typeface="Georgia"/>
                <a:cs typeface="Times New Roman" panose="02020603050405020304" pitchFamily="18" charset="0"/>
                <a:sym typeface="Georgia"/>
              </a:rPr>
              <a:t>Philip</a:t>
            </a:r>
            <a:r>
              <a:rPr lang="en-US" sz="2000" u="sng" kern="0" dirty="0" err="1">
                <a:solidFill>
                  <a:schemeClr val="accent1"/>
                </a:solidFill>
                <a:latin typeface="Times New Roman" panose="02020603050405020304" pitchFamily="18" charset="0"/>
                <a:ea typeface="Georgia"/>
                <a:cs typeface="Times New Roman" panose="02020603050405020304" pitchFamily="18" charset="0"/>
                <a:sym typeface="Georgia"/>
                <a:hlinkClick r:id="rId6">
                  <a:extLst>
                    <a:ext uri="{A12FA001-AC4F-418D-AE19-62706E023703}">
                      <ahyp:hlinkClr xmlns:ahyp="http://schemas.microsoft.com/office/drawing/2018/hyperlinkcolor" val="tx"/>
                    </a:ext>
                  </a:extLst>
                </a:hlinkClick>
              </a:rPr>
              <a:t>P@RespectAbility.org</a:t>
            </a:r>
            <a:endParaRPr lang="en-US" sz="2000" u="sng" kern="0" dirty="0">
              <a:solidFill>
                <a:schemeClr val="accent1"/>
              </a:solidFill>
              <a:latin typeface="Times New Roman" panose="02020603050405020304" pitchFamily="18" charset="0"/>
              <a:ea typeface="Georgia"/>
              <a:cs typeface="Times New Roman" panose="02020603050405020304" pitchFamily="18" charset="0"/>
              <a:sym typeface="Georgia"/>
              <a:hlinkClick r:id="rId7">
                <a:extLst>
                  <a:ext uri="{A12FA001-AC4F-418D-AE19-62706E023703}">
                    <ahyp:hlinkClr xmlns:ahyp="http://schemas.microsoft.com/office/drawing/2018/hyperlinkcolor" val="tx"/>
                  </a:ext>
                </a:extLst>
              </a:hlinkClick>
            </a:endParaRPr>
          </a:p>
          <a:p>
            <a:pPr algn="ctr" defTabSz="818567">
              <a:buSzPct val="25000"/>
              <a:defRPr/>
            </a:pPr>
            <a:r>
              <a:rPr lang="en-US" sz="2000" kern="0" dirty="0">
                <a:solidFill>
                  <a:srgbClr val="000000"/>
                </a:solidFill>
                <a:latin typeface="Times New Roman" panose="02020603050405020304" pitchFamily="18" charset="0"/>
                <a:ea typeface="Georgia"/>
                <a:cs typeface="Times New Roman" panose="02020603050405020304" pitchFamily="18" charset="0"/>
                <a:sym typeface="Georgia"/>
              </a:rPr>
              <a:t>(202) 525-8755</a:t>
            </a:r>
          </a:p>
        </p:txBody>
      </p:sp>
    </p:spTree>
    <p:extLst>
      <p:ext uri="{BB962C8B-B14F-4D97-AF65-F5344CB8AC3E}">
        <p14:creationId xmlns:p14="http://schemas.microsoft.com/office/powerpoint/2010/main" val="986477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D98E-366D-B340-8DA8-A403AABC62DB}"/>
              </a:ext>
            </a:extLst>
          </p:cNvPr>
          <p:cNvSpPr>
            <a:spLocks noGrp="1"/>
          </p:cNvSpPr>
          <p:nvPr>
            <p:ph type="title"/>
          </p:nvPr>
        </p:nvSpPr>
        <p:spPr/>
        <p:txBody>
          <a:bodyPr/>
          <a:lstStyle/>
          <a:p>
            <a:r>
              <a:rPr lang="en-US" dirty="0"/>
              <a:t>1 in 4 adults</a:t>
            </a:r>
          </a:p>
        </p:txBody>
      </p:sp>
      <p:pic>
        <p:nvPicPr>
          <p:cNvPr id="5" name="Picture 4" descr="Tatiana Lee smiling and laughing in her wheelchair">
            <a:extLst>
              <a:ext uri="{FF2B5EF4-FFF2-40B4-BE49-F238E27FC236}">
                <a16:creationId xmlns:a16="http://schemas.microsoft.com/office/drawing/2014/main" id="{C0844FA5-60D4-4D51-8FEE-50D681FBCF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47164" y="-1"/>
            <a:ext cx="10148249" cy="6861735"/>
          </a:xfrm>
          <a:prstGeom prst="rect">
            <a:avLst/>
          </a:prstGeom>
        </p:spPr>
      </p:pic>
      <p:sp>
        <p:nvSpPr>
          <p:cNvPr id="3" name="Rectangle 2">
            <a:extLst>
              <a:ext uri="{FF2B5EF4-FFF2-40B4-BE49-F238E27FC236}">
                <a16:creationId xmlns:a16="http://schemas.microsoft.com/office/drawing/2014/main" id="{C71BFD20-01FB-44FA-AA40-AF3020B6292E}"/>
              </a:ext>
              <a:ext uri="{C183D7F6-B498-43B3-948B-1728B52AA6E4}">
                <adec:decorative xmlns:adec="http://schemas.microsoft.com/office/drawing/2017/decorative" val="1"/>
              </a:ext>
            </a:extLst>
          </p:cNvPr>
          <p:cNvSpPr/>
          <p:nvPr/>
        </p:nvSpPr>
        <p:spPr>
          <a:xfrm>
            <a:off x="304800" y="537029"/>
            <a:ext cx="3178629" cy="568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3A33315F-A4C0-490F-A4DF-74E0DEC22061}"/>
              </a:ext>
            </a:extLst>
          </p:cNvPr>
          <p:cNvSpPr/>
          <p:nvPr/>
        </p:nvSpPr>
        <p:spPr>
          <a:xfrm>
            <a:off x="587809" y="794007"/>
            <a:ext cx="2612609" cy="5269985"/>
          </a:xfrm>
          <a:prstGeom prst="rect">
            <a:avLst/>
          </a:prstGeom>
          <a:solidFill>
            <a:srgbClr val="EFAF30"/>
          </a:solidFill>
          <a:ln>
            <a:solidFill>
              <a:srgbClr val="4D4D4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61 million people in America have disabilities. </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1-in-5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people have a disability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(physical, sensory, cognitive, mental health or other disability)</a:t>
            </a:r>
          </a:p>
        </p:txBody>
      </p:sp>
      <p:pic>
        <p:nvPicPr>
          <p:cNvPr id="9" name="Picture 8" descr="RespectAbility logo">
            <a:extLst>
              <a:ext uri="{FF2B5EF4-FFF2-40B4-BE49-F238E27FC236}">
                <a16:creationId xmlns:a16="http://schemas.microsoft.com/office/drawing/2014/main" id="{D60E313D-3292-6F43-8AD2-60C082083D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75" y="6398532"/>
            <a:ext cx="906449" cy="403402"/>
          </a:xfrm>
          <a:prstGeom prst="rect">
            <a:avLst/>
          </a:prstGeom>
        </p:spPr>
      </p:pic>
    </p:spTree>
    <p:extLst>
      <p:ext uri="{BB962C8B-B14F-4D97-AF65-F5344CB8AC3E}">
        <p14:creationId xmlns:p14="http://schemas.microsoft.com/office/powerpoint/2010/main" val="488656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DD98-E9F2-451E-9441-0AED49A0579A}"/>
              </a:ext>
            </a:extLst>
          </p:cNvPr>
          <p:cNvSpPr>
            <a:spLocks noGrp="1"/>
          </p:cNvSpPr>
          <p:nvPr>
            <p:ph type="title"/>
          </p:nvPr>
        </p:nvSpPr>
        <p:spPr>
          <a:xfrm>
            <a:off x="838200" y="365126"/>
            <a:ext cx="10515600" cy="1139824"/>
          </a:xfrm>
        </p:spPr>
        <p:txBody>
          <a:bodyPr/>
          <a:lstStyle/>
          <a:p>
            <a:r>
              <a:rPr lang="en-US" dirty="0"/>
              <a:t>Disabilities Are….</a:t>
            </a:r>
          </a:p>
        </p:txBody>
      </p:sp>
      <p:pic>
        <p:nvPicPr>
          <p:cNvPr id="10" name="Picture 9" descr="John Lawson holding an umbrella with his hooks (Lawson is an amputee)">
            <a:extLst>
              <a:ext uri="{FF2B5EF4-FFF2-40B4-BE49-F238E27FC236}">
                <a16:creationId xmlns:a16="http://schemas.microsoft.com/office/drawing/2014/main" id="{10FE4378-2C38-4F8D-A533-D52B9800E3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1359" y="1538600"/>
            <a:ext cx="3858937" cy="4237452"/>
          </a:xfrm>
          <a:prstGeom prst="rect">
            <a:avLst/>
          </a:prstGeom>
        </p:spPr>
      </p:pic>
      <p:pic>
        <p:nvPicPr>
          <p:cNvPr id="8" name="hugging.jpg&#10;&#10;Picture 2" descr="A mother with a young boy and girl smiling together.">
            <a:extLst>
              <a:ext uri="{FF2B5EF4-FFF2-40B4-BE49-F238E27FC236}">
                <a16:creationId xmlns:a16="http://schemas.microsoft.com/office/drawing/2014/main" id="{2BB64663-3CB7-4167-BB59-1EFFD9C1AF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3133" y="1521936"/>
            <a:ext cx="3875697" cy="4604616"/>
          </a:xfrm>
          <a:prstGeom prst="rect">
            <a:avLst/>
          </a:prstGeom>
          <a:ln w="12700">
            <a:miter lim="400000"/>
          </a:ln>
        </p:spPr>
      </p:pic>
      <p:pic>
        <p:nvPicPr>
          <p:cNvPr id="16" name="Picture 15" descr="Kewon Vines smiling for the camera. Kewon is a little person">
            <a:extLst>
              <a:ext uri="{FF2B5EF4-FFF2-40B4-BE49-F238E27FC236}">
                <a16:creationId xmlns:a16="http://schemas.microsoft.com/office/drawing/2014/main" id="{DDC49BAA-34E6-4210-B6E0-A1978B6D0C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07339" y="1537412"/>
            <a:ext cx="3759795" cy="3847525"/>
          </a:xfrm>
          <a:prstGeom prst="rect">
            <a:avLst/>
          </a:prstGeom>
        </p:spPr>
      </p:pic>
      <p:sp>
        <p:nvSpPr>
          <p:cNvPr id="12" name="Rectangle 11">
            <a:extLst>
              <a:ext uri="{FF2B5EF4-FFF2-40B4-BE49-F238E27FC236}">
                <a16:creationId xmlns:a16="http://schemas.microsoft.com/office/drawing/2014/main" id="{457DBEAA-9BF4-41F2-88B9-F91B582BA17F}"/>
              </a:ext>
              <a:ext uri="{C183D7F6-B498-43B3-948B-1728B52AA6E4}">
                <adec:decorative xmlns:adec="http://schemas.microsoft.com/office/drawing/2017/decorative" val="1"/>
              </a:ext>
            </a:extLst>
          </p:cNvPr>
          <p:cNvSpPr/>
          <p:nvPr/>
        </p:nvSpPr>
        <p:spPr>
          <a:xfrm>
            <a:off x="341900" y="5384936"/>
            <a:ext cx="11516725" cy="8973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mporary and Permanent">
            <a:extLst>
              <a:ext uri="{FF2B5EF4-FFF2-40B4-BE49-F238E27FC236}">
                <a16:creationId xmlns:a16="http://schemas.microsoft.com/office/drawing/2014/main" id="{1D2411ED-7DEF-4FDA-AA9C-7753B57FA28D}"/>
              </a:ext>
            </a:extLst>
          </p:cNvPr>
          <p:cNvSpPr txBox="1"/>
          <p:nvPr/>
        </p:nvSpPr>
        <p:spPr>
          <a:xfrm>
            <a:off x="533533" y="5540502"/>
            <a:ext cx="3418840" cy="68326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203200" algn="ctr">
              <a:lnSpc>
                <a:spcPct val="80000"/>
              </a:lnSpc>
            </a:lvl1pPr>
          </a:lstStyle>
          <a:p>
            <a:pPr indent="0"/>
            <a:r>
              <a:rPr sz="2400" b="1" dirty="0">
                <a:solidFill>
                  <a:schemeClr val="bg1"/>
                </a:solidFill>
                <a:latin typeface="Times New Roman" panose="02020603050405020304" pitchFamily="18" charset="0"/>
                <a:cs typeface="Times New Roman" panose="02020603050405020304" pitchFamily="18" charset="0"/>
              </a:rPr>
              <a:t>Temporary</a:t>
            </a:r>
            <a:r>
              <a:rPr lang="en-US" sz="2400" b="1" dirty="0">
                <a:solidFill>
                  <a:schemeClr val="bg1"/>
                </a:solidFill>
                <a:latin typeface="Times New Roman" panose="02020603050405020304" pitchFamily="18" charset="0"/>
                <a:cs typeface="Times New Roman" panose="02020603050405020304" pitchFamily="18" charset="0"/>
              </a:rPr>
              <a:t> and </a:t>
            </a:r>
            <a:r>
              <a:rPr sz="2400" b="1" dirty="0">
                <a:solidFill>
                  <a:schemeClr val="bg1"/>
                </a:solidFill>
                <a:latin typeface="Times New Roman" panose="02020603050405020304" pitchFamily="18" charset="0"/>
                <a:cs typeface="Times New Roman" panose="02020603050405020304" pitchFamily="18" charset="0"/>
              </a:rPr>
              <a:t>Permanent</a:t>
            </a:r>
          </a:p>
        </p:txBody>
      </p:sp>
      <p:sp>
        <p:nvSpPr>
          <p:cNvPr id="6" name="Invisible and Visible">
            <a:extLst>
              <a:ext uri="{FF2B5EF4-FFF2-40B4-BE49-F238E27FC236}">
                <a16:creationId xmlns:a16="http://schemas.microsoft.com/office/drawing/2014/main" id="{96C7E27D-4A58-4025-9CCE-3B5A12F606DF}"/>
              </a:ext>
            </a:extLst>
          </p:cNvPr>
          <p:cNvSpPr txBox="1"/>
          <p:nvPr/>
        </p:nvSpPr>
        <p:spPr>
          <a:xfrm>
            <a:off x="5093784" y="5412857"/>
            <a:ext cx="2003375"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152400" algn="r"/>
          </a:lstStyle>
          <a:p>
            <a:pPr indent="0" algn="ctr"/>
            <a:r>
              <a:rPr lang="en-US" sz="2400" b="1" dirty="0">
                <a:solidFill>
                  <a:schemeClr val="bg1"/>
                </a:solidFill>
                <a:latin typeface="Times New Roman" panose="02020603050405020304" pitchFamily="18" charset="0"/>
                <a:cs typeface="Times New Roman" panose="02020603050405020304" pitchFamily="18" charset="0"/>
              </a:rPr>
              <a:t>V</a:t>
            </a:r>
            <a:r>
              <a:rPr sz="2400" b="1" dirty="0">
                <a:solidFill>
                  <a:schemeClr val="bg1"/>
                </a:solidFill>
                <a:latin typeface="Times New Roman" panose="02020603050405020304" pitchFamily="18" charset="0"/>
                <a:cs typeface="Times New Roman" panose="02020603050405020304" pitchFamily="18" charset="0"/>
              </a:rPr>
              <a:t>isible and </a:t>
            </a:r>
            <a:r>
              <a:rPr lang="en-US" sz="2400" b="1" dirty="0">
                <a:solidFill>
                  <a:schemeClr val="bg1"/>
                </a:solidFill>
                <a:latin typeface="Times New Roman" panose="02020603050405020304" pitchFamily="18" charset="0"/>
                <a:cs typeface="Times New Roman" panose="02020603050405020304" pitchFamily="18" charset="0"/>
              </a:rPr>
              <a:t>Nonv</a:t>
            </a:r>
            <a:r>
              <a:rPr sz="2400" b="1" dirty="0">
                <a:solidFill>
                  <a:schemeClr val="bg1"/>
                </a:solidFill>
                <a:latin typeface="Times New Roman" panose="02020603050405020304" pitchFamily="18" charset="0"/>
                <a:cs typeface="Times New Roman" panose="02020603050405020304" pitchFamily="18" charset="0"/>
              </a:rPr>
              <a:t>isible </a:t>
            </a:r>
          </a:p>
        </p:txBody>
      </p:sp>
      <p:sp>
        <p:nvSpPr>
          <p:cNvPr id="9" name="Invisible and Visible">
            <a:extLst>
              <a:ext uri="{FF2B5EF4-FFF2-40B4-BE49-F238E27FC236}">
                <a16:creationId xmlns:a16="http://schemas.microsoft.com/office/drawing/2014/main" id="{62472CCB-FEFC-41F2-8E99-7DDE9179D9AB}"/>
              </a:ext>
            </a:extLst>
          </p:cNvPr>
          <p:cNvSpPr txBox="1"/>
          <p:nvPr/>
        </p:nvSpPr>
        <p:spPr>
          <a:xfrm>
            <a:off x="8745118" y="5412856"/>
            <a:ext cx="2483689"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152400" algn="r"/>
          </a:lstStyle>
          <a:p>
            <a:pPr indent="0" algn="ctr"/>
            <a:r>
              <a:rPr lang="en-US" sz="2400" b="1" dirty="0">
                <a:solidFill>
                  <a:schemeClr val="bg1"/>
                </a:solidFill>
                <a:latin typeface="Times New Roman" panose="02020603050405020304" pitchFamily="18" charset="0"/>
                <a:cs typeface="Times New Roman" panose="02020603050405020304" pitchFamily="18" charset="0"/>
              </a:rPr>
              <a:t>From Birth or Acquired Later</a:t>
            </a:r>
            <a:endParaRPr sz="2400" b="1" dirty="0">
              <a:solidFill>
                <a:schemeClr val="bg1"/>
              </a:solidFill>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32AB852D-30E1-4F5F-8566-B5B76720960F}"/>
              </a:ext>
              <a:ext uri="{C183D7F6-B498-43B3-948B-1728B52AA6E4}">
                <adec:decorative xmlns:adec="http://schemas.microsoft.com/office/drawing/2017/decorative" val="1"/>
              </a:ext>
            </a:extLst>
          </p:cNvPr>
          <p:cNvCxnSpPr>
            <a:cxnSpLocks/>
          </p:cNvCxnSpPr>
          <p:nvPr/>
        </p:nvCxnSpPr>
        <p:spPr>
          <a:xfrm flipV="1">
            <a:off x="172720" y="5364512"/>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F8134D-6433-4665-A963-42D2408D23A4}"/>
              </a:ext>
              <a:ext uri="{C183D7F6-B498-43B3-948B-1728B52AA6E4}">
                <adec:decorative xmlns:adec="http://schemas.microsoft.com/office/drawing/2017/decorative" val="1"/>
              </a:ext>
            </a:extLst>
          </p:cNvPr>
          <p:cNvCxnSpPr>
            <a:cxnSpLocks/>
          </p:cNvCxnSpPr>
          <p:nvPr/>
        </p:nvCxnSpPr>
        <p:spPr>
          <a:xfrm flipH="1">
            <a:off x="8107339" y="1638300"/>
            <a:ext cx="7961" cy="492683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1F51D8-00A2-4BB9-8706-2479CBC86B75}"/>
              </a:ext>
              <a:ext uri="{C183D7F6-B498-43B3-948B-1728B52AA6E4}">
                <adec:decorative xmlns:adec="http://schemas.microsoft.com/office/drawing/2017/decorative" val="1"/>
              </a:ext>
            </a:extLst>
          </p:cNvPr>
          <p:cNvCxnSpPr/>
          <p:nvPr/>
        </p:nvCxnSpPr>
        <p:spPr>
          <a:xfrm>
            <a:off x="4207908" y="1537412"/>
            <a:ext cx="0" cy="48506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6FF354-B66D-4EAE-8BD6-48074C71788D}"/>
              </a:ext>
              <a:ext uri="{C183D7F6-B498-43B3-948B-1728B52AA6E4}">
                <adec:decorative xmlns:adec="http://schemas.microsoft.com/office/drawing/2017/decorative" val="1"/>
              </a:ext>
            </a:extLst>
          </p:cNvPr>
          <p:cNvCxnSpPr>
            <a:cxnSpLocks/>
          </p:cNvCxnSpPr>
          <p:nvPr/>
        </p:nvCxnSpPr>
        <p:spPr>
          <a:xfrm flipV="1">
            <a:off x="207034" y="1502496"/>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628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EDC0EC26-C7B7-41B6-8090-A0F7E75AB6BD}"/>
              </a:ext>
            </a:extLst>
          </p:cNvPr>
          <p:cNvSpPr>
            <a:spLocks noGrp="1"/>
          </p:cNvSpPr>
          <p:nvPr>
            <p:ph type="title" idx="4294967295"/>
          </p:nvPr>
        </p:nvSpPr>
        <p:spPr>
          <a:xfrm>
            <a:off x="1011194" y="-64666"/>
            <a:ext cx="5399903" cy="1139825"/>
          </a:xfrm>
        </p:spPr>
        <p:txBody>
          <a:bodyPr>
            <a:normAutofit/>
          </a:bodyPr>
          <a:lstStyle/>
          <a:p>
            <a:pPr algn="ctr"/>
            <a:r>
              <a:rPr lang="en-US" dirty="0">
                <a:solidFill>
                  <a:schemeClr val="tx1">
                    <a:lumMod val="85000"/>
                    <a:lumOff val="15000"/>
                  </a:schemeClr>
                </a:solidFill>
              </a:rPr>
              <a:t>Three Facts</a:t>
            </a:r>
          </a:p>
        </p:txBody>
      </p:sp>
      <p:sp>
        <p:nvSpPr>
          <p:cNvPr id="4" name="Rectangle 3">
            <a:extLst>
              <a:ext uri="{FF2B5EF4-FFF2-40B4-BE49-F238E27FC236}">
                <a16:creationId xmlns:a16="http://schemas.microsoft.com/office/drawing/2014/main" id="{9D1F3597-60D6-47E0-B868-48BE39AEF272}"/>
              </a:ext>
            </a:extLst>
          </p:cNvPr>
          <p:cNvSpPr/>
          <p:nvPr/>
        </p:nvSpPr>
        <p:spPr>
          <a:xfrm>
            <a:off x="700216" y="654484"/>
            <a:ext cx="6355492" cy="1200329"/>
          </a:xfrm>
          <a:prstGeom prst="rect">
            <a:avLst/>
          </a:prstGeom>
          <a:noFill/>
          <a:ln w="57150">
            <a:noFill/>
          </a:ln>
        </p:spPr>
        <p:txBody>
          <a:bodyPr wrap="square">
            <a:spAutoFit/>
          </a:bodyPr>
          <a:lstStyle/>
          <a:p>
            <a:pPr algn="ct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Anyone can join the disability community at any point. </a:t>
            </a:r>
          </a:p>
        </p:txBody>
      </p:sp>
      <p:sp>
        <p:nvSpPr>
          <p:cNvPr id="10" name="Rectangle 9">
            <a:extLst>
              <a:ext uri="{FF2B5EF4-FFF2-40B4-BE49-F238E27FC236}">
                <a16:creationId xmlns:a16="http://schemas.microsoft.com/office/drawing/2014/main" id="{64CAEB36-011D-034C-935E-8924E9CD883C}"/>
              </a:ext>
            </a:extLst>
          </p:cNvPr>
          <p:cNvSpPr/>
          <p:nvPr/>
        </p:nvSpPr>
        <p:spPr>
          <a:xfrm>
            <a:off x="597243" y="2628615"/>
            <a:ext cx="6355492" cy="1200329"/>
          </a:xfrm>
          <a:prstGeom prst="rect">
            <a:avLst/>
          </a:prstGeom>
          <a:noFill/>
          <a:ln w="57150">
            <a:noFill/>
          </a:ln>
        </p:spPr>
        <p:txBody>
          <a:bodyPr wrap="square">
            <a:spAutoFit/>
          </a:bodyPr>
          <a:lstStyle/>
          <a:p>
            <a:pPr algn="ct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The disability community can be cutting edge and innovative.</a:t>
            </a:r>
          </a:p>
        </p:txBody>
      </p:sp>
      <p:sp>
        <p:nvSpPr>
          <p:cNvPr id="2" name="Content Placeholder 1">
            <a:extLst>
              <a:ext uri="{FF2B5EF4-FFF2-40B4-BE49-F238E27FC236}">
                <a16:creationId xmlns:a16="http://schemas.microsoft.com/office/drawing/2014/main" id="{D40DAF7A-D903-408C-8C97-5228B5DBEA9D}"/>
              </a:ext>
            </a:extLst>
          </p:cNvPr>
          <p:cNvSpPr>
            <a:spLocks noGrp="1"/>
          </p:cNvSpPr>
          <p:nvPr>
            <p:ph idx="4294967295"/>
          </p:nvPr>
        </p:nvSpPr>
        <p:spPr>
          <a:xfrm>
            <a:off x="867032" y="4602746"/>
            <a:ext cx="6021860" cy="624016"/>
          </a:xfrm>
        </p:spPr>
        <p:txBody>
          <a:bodyPr>
            <a:noAutofit/>
          </a:bodyPr>
          <a:lstStyle/>
          <a:p>
            <a:pPr marL="0" indent="0" algn="ctr">
              <a:buNone/>
            </a:pPr>
            <a:r>
              <a:rPr lang="en-US" sz="3600" dirty="0">
                <a:solidFill>
                  <a:schemeClr val="tx1">
                    <a:lumMod val="85000"/>
                    <a:lumOff val="15000"/>
                  </a:schemeClr>
                </a:solidFill>
              </a:rPr>
              <a:t>People with disabilities are diverse and part of all communities.</a:t>
            </a:r>
          </a:p>
        </p:txBody>
      </p:sp>
      <p:pic>
        <p:nvPicPr>
          <p:cNvPr id="6" name="Picture 5" descr="6 diverse people with and without disabilities smiling together">
            <a:extLst>
              <a:ext uri="{FF2B5EF4-FFF2-40B4-BE49-F238E27FC236}">
                <a16:creationId xmlns:a16="http://schemas.microsoft.com/office/drawing/2014/main" id="{D0450731-51F8-4D53-B495-F673942D20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4956" y="-22575"/>
            <a:ext cx="4587043" cy="6880564"/>
          </a:xfrm>
          <a:prstGeom prst="rect">
            <a:avLst/>
          </a:prstGeom>
        </p:spPr>
      </p:pic>
      <p:cxnSp>
        <p:nvCxnSpPr>
          <p:cNvPr id="8" name="Straight Connector 7">
            <a:extLst>
              <a:ext uri="{FF2B5EF4-FFF2-40B4-BE49-F238E27FC236}">
                <a16:creationId xmlns:a16="http://schemas.microsoft.com/office/drawing/2014/main" id="{63C60552-9297-48B5-AFFF-CF22D7D4F9C9}"/>
              </a:ext>
              <a:ext uri="{C183D7F6-B498-43B3-948B-1728B52AA6E4}">
                <adec:decorative xmlns:adec="http://schemas.microsoft.com/office/drawing/2017/decorative" val="1"/>
              </a:ext>
            </a:extLst>
          </p:cNvPr>
          <p:cNvCxnSpPr>
            <a:cxnSpLocks/>
          </p:cNvCxnSpPr>
          <p:nvPr/>
        </p:nvCxnSpPr>
        <p:spPr>
          <a:xfrm>
            <a:off x="2965622" y="2236573"/>
            <a:ext cx="1532237" cy="0"/>
          </a:xfrm>
          <a:prstGeom prst="line">
            <a:avLst/>
          </a:prstGeom>
          <a:ln w="28575">
            <a:solidFill>
              <a:srgbClr val="F5BA2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C13C223-1512-4211-BD55-57733730DC86}"/>
              </a:ext>
              <a:ext uri="{C183D7F6-B498-43B3-948B-1728B52AA6E4}">
                <adec:decorative xmlns:adec="http://schemas.microsoft.com/office/drawing/2017/decorative" val="1"/>
              </a:ext>
            </a:extLst>
          </p:cNvPr>
          <p:cNvCxnSpPr>
            <a:cxnSpLocks/>
          </p:cNvCxnSpPr>
          <p:nvPr/>
        </p:nvCxnSpPr>
        <p:spPr>
          <a:xfrm>
            <a:off x="2866768" y="4304270"/>
            <a:ext cx="1816443" cy="0"/>
          </a:xfrm>
          <a:prstGeom prst="line">
            <a:avLst/>
          </a:prstGeom>
          <a:ln w="28575">
            <a:solidFill>
              <a:srgbClr val="F5BA2B"/>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53077BB-2BF8-4071-AA3F-BF41D1E94BF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45" y="6454598"/>
            <a:ext cx="906449" cy="403402"/>
          </a:xfrm>
          <a:prstGeom prst="rect">
            <a:avLst/>
          </a:prstGeom>
        </p:spPr>
      </p:pic>
    </p:spTree>
    <p:extLst>
      <p:ext uri="{BB962C8B-B14F-4D97-AF65-F5344CB8AC3E}">
        <p14:creationId xmlns:p14="http://schemas.microsoft.com/office/powerpoint/2010/main" val="2078646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13043-8DF3-4234-BFF5-8F3432AF56F6}"/>
              </a:ext>
            </a:extLst>
          </p:cNvPr>
          <p:cNvSpPr>
            <a:spLocks noGrp="1"/>
          </p:cNvSpPr>
          <p:nvPr>
            <p:ph type="title"/>
          </p:nvPr>
        </p:nvSpPr>
        <p:spPr/>
        <p:txBody>
          <a:bodyPr>
            <a:normAutofit/>
          </a:bodyPr>
          <a:lstStyle/>
          <a:p>
            <a:r>
              <a:rPr lang="en-US" dirty="0"/>
              <a:t>Intersectionality with All Communities</a:t>
            </a:r>
          </a:p>
        </p:txBody>
      </p:sp>
      <p:sp>
        <p:nvSpPr>
          <p:cNvPr id="5" name="Rectangle 4">
            <a:extLst>
              <a:ext uri="{FF2B5EF4-FFF2-40B4-BE49-F238E27FC236}">
                <a16:creationId xmlns:a16="http://schemas.microsoft.com/office/drawing/2014/main" id="{2550F565-4F23-413D-B357-21F77DA3EDB6}"/>
              </a:ext>
            </a:extLst>
          </p:cNvPr>
          <p:cNvSpPr/>
          <p:nvPr/>
        </p:nvSpPr>
        <p:spPr>
          <a:xfrm>
            <a:off x="305622" y="1636521"/>
            <a:ext cx="11628470" cy="2739211"/>
          </a:xfrm>
          <a:prstGeom prst="rect">
            <a:avLst/>
          </a:prstGeom>
        </p:spPr>
        <p:txBody>
          <a:bodyPr wrap="square">
            <a:spAutoFit/>
          </a:bodyPr>
          <a:lstStyle/>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hlinkClick r:id="rId2"/>
              </a:rPr>
              <a:t>African Americans with Disabilities</a:t>
            </a:r>
            <a:endParaRPr lang="en-US" sz="36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hlinkClick r:id="rId3"/>
              </a:rPr>
              <a:t>Latinx People and Hispanics with Disabilities</a:t>
            </a:r>
            <a:endParaRPr lang="en-US" sz="36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hlinkClick r:id="rId4"/>
              </a:rPr>
              <a:t>Women with Disabilities</a:t>
            </a:r>
            <a:endParaRPr lang="en-US" sz="36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hlinkClick r:id="rId5"/>
              </a:rPr>
              <a:t>LGBTQ+ Individuals with Disabilities</a:t>
            </a:r>
            <a:endParaRPr lang="en-US" sz="3600" dirty="0">
              <a:latin typeface="Times New Roman" panose="02020603050405020304" pitchFamily="18" charset="0"/>
              <a:cs typeface="Times New Roman" panose="02020603050405020304" pitchFamily="18" charset="0"/>
            </a:endParaRPr>
          </a:p>
          <a:p>
            <a:pPr>
              <a:defRPr/>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2936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9CCF0383-5C77-644A-AAD6-016A9B57F097}"/>
              </a:ext>
            </a:extLst>
          </p:cNvPr>
          <p:cNvSpPr>
            <a:spLocks noGrp="1"/>
          </p:cNvSpPr>
          <p:nvPr>
            <p:ph type="title"/>
          </p:nvPr>
        </p:nvSpPr>
        <p:spPr/>
        <p:txBody>
          <a:bodyPr/>
          <a:lstStyle/>
          <a:p>
            <a:r>
              <a:rPr lang="en-US" dirty="0"/>
              <a:t>More statistics</a:t>
            </a:r>
          </a:p>
        </p:txBody>
      </p:sp>
      <p:pic>
        <p:nvPicPr>
          <p:cNvPr id="3" name="Picture 2" descr="Attendees at our New York training for women with disabilities smiling together">
            <a:extLst>
              <a:ext uri="{FF2B5EF4-FFF2-40B4-BE49-F238E27FC236}">
                <a16:creationId xmlns:a16="http://schemas.microsoft.com/office/drawing/2014/main" id="{24FACEA0-CCF1-C94B-B8D6-13E7F6B85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 y="0"/>
            <a:ext cx="12192000" cy="6762750"/>
          </a:xfrm>
          <a:prstGeom prst="rect">
            <a:avLst/>
          </a:prstGeom>
        </p:spPr>
      </p:pic>
      <p:sp>
        <p:nvSpPr>
          <p:cNvPr id="16" name="Rectangle 15">
            <a:extLst>
              <a:ext uri="{FF2B5EF4-FFF2-40B4-BE49-F238E27FC236}">
                <a16:creationId xmlns:a16="http://schemas.microsoft.com/office/drawing/2014/main" id="{55C03B00-0723-46C3-AE1F-5B85660F5E1B}"/>
              </a:ext>
              <a:ext uri="{C183D7F6-B498-43B3-948B-1728B52AA6E4}">
                <adec:decorative xmlns:adec="http://schemas.microsoft.com/office/drawing/2017/decorative" val="1"/>
              </a:ext>
            </a:extLst>
          </p:cNvPr>
          <p:cNvSpPr/>
          <p:nvPr/>
        </p:nvSpPr>
        <p:spPr>
          <a:xfrm>
            <a:off x="11177516" y="6219842"/>
            <a:ext cx="1012712" cy="638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497752E-8B4A-461E-8E8C-1F069E620FE3}"/>
              </a:ext>
              <a:ext uri="{C183D7F6-B498-43B3-948B-1728B52AA6E4}">
                <adec:decorative xmlns:adec="http://schemas.microsoft.com/office/drawing/2017/decorative" val="1"/>
              </a:ext>
            </a:extLst>
          </p:cNvPr>
          <p:cNvSpPr/>
          <p:nvPr/>
        </p:nvSpPr>
        <p:spPr>
          <a:xfrm>
            <a:off x="0" y="4144312"/>
            <a:ext cx="12190228" cy="27136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2AA77EF-CBE3-4922-A17F-D16A2119D879}"/>
              </a:ext>
            </a:extLst>
          </p:cNvPr>
          <p:cNvSpPr txBox="1"/>
          <p:nvPr/>
        </p:nvSpPr>
        <p:spPr>
          <a:xfrm>
            <a:off x="220900" y="4352375"/>
            <a:ext cx="3548310" cy="1477328"/>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Only</a:t>
            </a:r>
            <a:r>
              <a:rPr lang="en-US" sz="3000" b="1" dirty="0">
                <a:solidFill>
                  <a:srgbClr val="EFAF30"/>
                </a:solidFill>
                <a:latin typeface="Times New Roman" panose="02020603050405020304" pitchFamily="18" charset="0"/>
                <a:cs typeface="Times New Roman" panose="02020603050405020304" pitchFamily="18" charset="0"/>
              </a:rPr>
              <a:t> 65% </a:t>
            </a:r>
            <a:r>
              <a:rPr lang="en-US" sz="3000" dirty="0">
                <a:solidFill>
                  <a:schemeClr val="bg1"/>
                </a:solidFill>
                <a:latin typeface="Times New Roman" panose="02020603050405020304" pitchFamily="18" charset="0"/>
                <a:cs typeface="Times New Roman" panose="02020603050405020304" pitchFamily="18" charset="0"/>
              </a:rPr>
              <a:t>of people with disabilities finish high school.</a:t>
            </a:r>
          </a:p>
        </p:txBody>
      </p:sp>
      <p:sp>
        <p:nvSpPr>
          <p:cNvPr id="23" name="TextBox 22">
            <a:extLst>
              <a:ext uri="{FF2B5EF4-FFF2-40B4-BE49-F238E27FC236}">
                <a16:creationId xmlns:a16="http://schemas.microsoft.com/office/drawing/2014/main" id="{CC78F716-90F1-4DE5-AEB3-DE18B5F5FAF5}"/>
              </a:ext>
            </a:extLst>
          </p:cNvPr>
          <p:cNvSpPr txBox="1"/>
          <p:nvPr/>
        </p:nvSpPr>
        <p:spPr>
          <a:xfrm>
            <a:off x="4501198" y="4365846"/>
            <a:ext cx="3453503" cy="1477328"/>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Only</a:t>
            </a:r>
            <a:r>
              <a:rPr lang="en-US" sz="3000" b="1" dirty="0">
                <a:solidFill>
                  <a:srgbClr val="EFAF30"/>
                </a:solidFill>
                <a:latin typeface="Times New Roman" panose="02020603050405020304" pitchFamily="18" charset="0"/>
                <a:cs typeface="Times New Roman" panose="02020603050405020304" pitchFamily="18" charset="0"/>
              </a:rPr>
              <a:t> 7% </a:t>
            </a:r>
            <a:r>
              <a:rPr lang="en-US" sz="3000" dirty="0">
                <a:solidFill>
                  <a:schemeClr val="bg1"/>
                </a:solidFill>
                <a:latin typeface="Times New Roman" panose="02020603050405020304" pitchFamily="18" charset="0"/>
                <a:cs typeface="Times New Roman" panose="02020603050405020304" pitchFamily="18" charset="0"/>
              </a:rPr>
              <a:t>of people born with disabilities complete college.</a:t>
            </a:r>
          </a:p>
        </p:txBody>
      </p:sp>
      <p:sp>
        <p:nvSpPr>
          <p:cNvPr id="20" name="TextBox 19">
            <a:extLst>
              <a:ext uri="{FF2B5EF4-FFF2-40B4-BE49-F238E27FC236}">
                <a16:creationId xmlns:a16="http://schemas.microsoft.com/office/drawing/2014/main" id="{88B737B6-602A-4CE5-8F32-3860F473E85D}"/>
              </a:ext>
            </a:extLst>
          </p:cNvPr>
          <p:cNvSpPr txBox="1"/>
          <p:nvPr/>
        </p:nvSpPr>
        <p:spPr>
          <a:xfrm>
            <a:off x="8686690" y="4352375"/>
            <a:ext cx="3137937" cy="1477328"/>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Only</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a:solidFill>
                  <a:srgbClr val="EFAF30"/>
                </a:solidFill>
                <a:latin typeface="Times New Roman" panose="02020603050405020304" pitchFamily="18" charset="0"/>
                <a:cs typeface="Times New Roman" panose="02020603050405020304" pitchFamily="18" charset="0"/>
              </a:rPr>
              <a:t>1 in 3 </a:t>
            </a:r>
            <a:r>
              <a:rPr lang="en-US" sz="3000" dirty="0">
                <a:solidFill>
                  <a:schemeClr val="bg1"/>
                </a:solidFill>
                <a:latin typeface="Times New Roman" panose="02020603050405020304" pitchFamily="18" charset="0"/>
                <a:cs typeface="Times New Roman" panose="02020603050405020304" pitchFamily="18" charset="0"/>
              </a:rPr>
              <a:t>people with a disability have a job.</a:t>
            </a:r>
          </a:p>
        </p:txBody>
      </p:sp>
      <p:cxnSp>
        <p:nvCxnSpPr>
          <p:cNvPr id="29" name="Straight Connector 28">
            <a:extLst>
              <a:ext uri="{FF2B5EF4-FFF2-40B4-BE49-F238E27FC236}">
                <a16:creationId xmlns:a16="http://schemas.microsoft.com/office/drawing/2014/main" id="{04031371-3407-4854-96FB-F32641816926}"/>
              </a:ext>
              <a:ext uri="{C183D7F6-B498-43B3-948B-1728B52AA6E4}">
                <adec:decorative xmlns:adec="http://schemas.microsoft.com/office/drawing/2017/decorative" val="1"/>
              </a:ext>
            </a:extLst>
          </p:cNvPr>
          <p:cNvCxnSpPr>
            <a:cxnSpLocks/>
          </p:cNvCxnSpPr>
          <p:nvPr/>
        </p:nvCxnSpPr>
        <p:spPr>
          <a:xfrm flipV="1">
            <a:off x="0" y="4144312"/>
            <a:ext cx="12190228" cy="71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008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22827</TotalTime>
  <Words>2160</Words>
  <Application>Microsoft Macintosh PowerPoint</Application>
  <PresentationFormat>Widescreen</PresentationFormat>
  <Paragraphs>201</Paragraphs>
  <Slides>40</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Times New Roman</vt:lpstr>
      <vt:lpstr>Office Theme</vt:lpstr>
      <vt:lpstr>MLK Day of Service</vt:lpstr>
      <vt:lpstr>On this MLK Day of Service…</vt:lpstr>
      <vt:lpstr>Meet your host: Philip Kahn-Pauli</vt:lpstr>
      <vt:lpstr>Meet your special guest: Laka Mitiku Negassa</vt:lpstr>
      <vt:lpstr>1 in 4 adults</vt:lpstr>
      <vt:lpstr>Disabilities Are….</vt:lpstr>
      <vt:lpstr>Three Facts</vt:lpstr>
      <vt:lpstr>Intersectionality with All Communities</vt:lpstr>
      <vt:lpstr>More statistics</vt:lpstr>
      <vt:lpstr>Laka – Question Time! </vt:lpstr>
      <vt:lpstr>As the late John Lewis put it…</vt:lpstr>
      <vt:lpstr>What is Civic Engagement? </vt:lpstr>
      <vt:lpstr>Civic Engagement Strategies for People with Disabilities</vt:lpstr>
      <vt:lpstr>Democracy for People with Disabilities</vt:lpstr>
      <vt:lpstr>How to Contact Your Elected Officials from USA.gov</vt:lpstr>
      <vt:lpstr>But what about COVID?</vt:lpstr>
      <vt:lpstr>The Power of Digital Advocacy! </vt:lpstr>
      <vt:lpstr>Examples of Easy Acts of Digital Advocacy! </vt:lpstr>
      <vt:lpstr>Governors are Partners in this Work</vt:lpstr>
      <vt:lpstr>Get To Know Your Policymakers</vt:lpstr>
      <vt:lpstr>Inaccessibility Has Many Forms</vt:lpstr>
      <vt:lpstr>An Advocacy Agenda for Policymakers </vt:lpstr>
      <vt:lpstr>Now for the writing assignment! </vt:lpstr>
      <vt:lpstr>Why Write Op-eds? </vt:lpstr>
      <vt:lpstr>What are your Media Goals?</vt:lpstr>
      <vt:lpstr>Focus on the Persuadables! </vt:lpstr>
      <vt:lpstr>You Don’t Have to Be a Professional Writer or PR Expert!</vt:lpstr>
      <vt:lpstr>Tips for Interviews &amp; Op-eds</vt:lpstr>
      <vt:lpstr>Structure/Components of an Op-ed</vt:lpstr>
      <vt:lpstr>Your Key Messages</vt:lpstr>
      <vt:lpstr>Your Key Messages (2)</vt:lpstr>
      <vt:lpstr>Where to Send it?</vt:lpstr>
      <vt:lpstr>People with Disabilities Interviewed by Press</vt:lpstr>
      <vt:lpstr>Op-eds Written by RespectAbility Volunteers</vt:lpstr>
      <vt:lpstr>Let’s write to our elected officials now!</vt:lpstr>
      <vt:lpstr>Learn more about MLK and disability issues</vt:lpstr>
      <vt:lpstr>Webinars on Civic Engagement</vt:lpstr>
      <vt:lpstr>Equity and Access Webinar Series</vt:lpstr>
      <vt:lpstr>Webinars: Work in Public Service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Shader</dc:creator>
  <cp:lastModifiedBy>Eric Ascher</cp:lastModifiedBy>
  <cp:revision>632</cp:revision>
  <dcterms:created xsi:type="dcterms:W3CDTF">2019-02-07T00:58:17Z</dcterms:created>
  <dcterms:modified xsi:type="dcterms:W3CDTF">2021-01-18T19:02:17Z</dcterms:modified>
</cp:coreProperties>
</file>