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1" r:id="rId5"/>
    <p:sldMasterId id="2147483686" r:id="rId6"/>
  </p:sldMasterIdLst>
  <p:notesMasterIdLst>
    <p:notesMasterId r:id="rId53"/>
  </p:notesMasterIdLst>
  <p:sldIdLst>
    <p:sldId id="259" r:id="rId7"/>
    <p:sldId id="632" r:id="rId8"/>
    <p:sldId id="324" r:id="rId9"/>
    <p:sldId id="630" r:id="rId10"/>
    <p:sldId id="1496" r:id="rId11"/>
    <p:sldId id="1537" r:id="rId12"/>
    <p:sldId id="355" r:id="rId13"/>
    <p:sldId id="303" r:id="rId14"/>
    <p:sldId id="1533" r:id="rId15"/>
    <p:sldId id="1534" r:id="rId16"/>
    <p:sldId id="1501" r:id="rId17"/>
    <p:sldId id="298" r:id="rId18"/>
    <p:sldId id="1541" r:id="rId19"/>
    <p:sldId id="574" r:id="rId20"/>
    <p:sldId id="477" r:id="rId21"/>
    <p:sldId id="552" r:id="rId22"/>
    <p:sldId id="553" r:id="rId23"/>
    <p:sldId id="556" r:id="rId24"/>
    <p:sldId id="557" r:id="rId25"/>
    <p:sldId id="558" r:id="rId26"/>
    <p:sldId id="559" r:id="rId27"/>
    <p:sldId id="560" r:id="rId28"/>
    <p:sldId id="256" r:id="rId29"/>
    <p:sldId id="380" r:id="rId30"/>
    <p:sldId id="354" r:id="rId31"/>
    <p:sldId id="1538" r:id="rId32"/>
    <p:sldId id="356" r:id="rId33"/>
    <p:sldId id="358" r:id="rId34"/>
    <p:sldId id="364" r:id="rId35"/>
    <p:sldId id="1539" r:id="rId36"/>
    <p:sldId id="359" r:id="rId37"/>
    <p:sldId id="1540" r:id="rId38"/>
    <p:sldId id="361" r:id="rId39"/>
    <p:sldId id="565" r:id="rId40"/>
    <p:sldId id="555" r:id="rId41"/>
    <p:sldId id="572" r:id="rId42"/>
    <p:sldId id="573" r:id="rId43"/>
    <p:sldId id="566" r:id="rId44"/>
    <p:sldId id="561" r:id="rId45"/>
    <p:sldId id="576" r:id="rId46"/>
    <p:sldId id="567" r:id="rId47"/>
    <p:sldId id="563" r:id="rId48"/>
    <p:sldId id="575" r:id="rId49"/>
    <p:sldId id="905" r:id="rId50"/>
    <p:sldId id="762" r:id="rId51"/>
    <p:sldId id="77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4D4D4D"/>
    <a:srgbClr val="000000"/>
    <a:srgbClr val="F5BA2B"/>
    <a:srgbClr val="5F5F5F"/>
    <a:srgbClr val="F6D592"/>
    <a:srgbClr val="3F3F3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6391" autoAdjust="0"/>
  </p:normalViewPr>
  <p:slideViewPr>
    <p:cSldViewPr snapToGrid="0">
      <p:cViewPr varScale="1">
        <p:scale>
          <a:sx n="93" d="100"/>
          <a:sy n="93" d="100"/>
        </p:scale>
        <p:origin x="216" y="280"/>
      </p:cViewPr>
      <p:guideLst>
        <p:guide orient="horz" pos="2160"/>
        <p:guide pos="3840"/>
      </p:guideLst>
    </p:cSldViewPr>
  </p:slideViewPr>
  <p:outlineViewPr>
    <p:cViewPr>
      <p:scale>
        <a:sx n="33" d="100"/>
        <a:sy n="33" d="100"/>
      </p:scale>
      <p:origin x="0" y="-22240"/>
    </p:cViewPr>
  </p:outlineViewPr>
  <p:notesTextViewPr>
    <p:cViewPr>
      <p:scale>
        <a:sx n="1" d="1"/>
        <a:sy n="1" d="1"/>
      </p:scale>
      <p:origin x="0" y="0"/>
    </p:cViewPr>
  </p:notesTextViewPr>
  <p:sorterViewPr>
    <p:cViewPr>
      <p:scale>
        <a:sx n="159" d="100"/>
        <a:sy n="159" d="100"/>
      </p:scale>
      <p:origin x="0" y="-30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6913357297729086"/>
          <c:y val="3.6583978535670747E-2"/>
          <c:w val="0.41342865588535882"/>
          <c:h val="0.93302924808505683"/>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Disability Community</c:v>
                </c:pt>
                <c:pt idx="1">
                  <c:v>Yes,myself</c:v>
                </c:pt>
                <c:pt idx="2">
                  <c:v>Yes, family member</c:v>
                </c:pt>
                <c:pt idx="3">
                  <c:v>Yes, close friend</c:v>
                </c:pt>
                <c:pt idx="4">
                  <c:v>No</c:v>
                </c:pt>
                <c:pt idx="5">
                  <c:v>(don't know)</c:v>
                </c:pt>
                <c:pt idx="6">
                  <c:v>(refused)</c:v>
                </c:pt>
              </c:strCache>
            </c:strRef>
          </c:cat>
          <c:val>
            <c:numRef>
              <c:f>Sheet1!$B$2:$B$8</c:f>
              <c:numCache>
                <c:formatCode>General</c:formatCode>
                <c:ptCount val="7"/>
                <c:pt idx="0">
                  <c:v>42</c:v>
                </c:pt>
                <c:pt idx="1">
                  <c:v>15</c:v>
                </c:pt>
                <c:pt idx="2">
                  <c:v>25</c:v>
                </c:pt>
                <c:pt idx="3">
                  <c:v>7</c:v>
                </c:pt>
                <c:pt idx="4">
                  <c:v>57</c:v>
                </c:pt>
                <c:pt idx="5">
                  <c:v>1</c:v>
                </c:pt>
                <c:pt idx="6">
                  <c:v>1</c:v>
                </c:pt>
              </c:numCache>
            </c:numRef>
          </c:val>
          <c:extLst>
            <c:ext xmlns:c16="http://schemas.microsoft.com/office/drawing/2014/chart" uri="{C3380CC4-5D6E-409C-BE32-E72D297353CC}">
              <c16:uniqueId val="{00000000-3FE5-4EAE-AA00-3CB7DBA06CA2}"/>
            </c:ext>
          </c:extLst>
        </c:ser>
        <c:dLbls>
          <c:showLegendKey val="0"/>
          <c:showVal val="0"/>
          <c:showCatName val="0"/>
          <c:showSerName val="0"/>
          <c:showPercent val="0"/>
          <c:showBubbleSize val="0"/>
        </c:dLbls>
        <c:gapWidth val="182"/>
        <c:axId val="446276632"/>
        <c:axId val="444488528"/>
      </c:barChart>
      <c:catAx>
        <c:axId val="446276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44488528"/>
        <c:crosses val="autoZero"/>
        <c:auto val="1"/>
        <c:lblAlgn val="ctr"/>
        <c:lblOffset val="100"/>
        <c:noMultiLvlLbl val="0"/>
      </c:catAx>
      <c:valAx>
        <c:axId val="444488528"/>
        <c:scaling>
          <c:orientation val="minMax"/>
        </c:scaling>
        <c:delete val="1"/>
        <c:axPos val="t"/>
        <c:numFmt formatCode="General" sourceLinked="1"/>
        <c:majorTickMark val="none"/>
        <c:minorTickMark val="none"/>
        <c:tickLblPos val="nextTo"/>
        <c:crossAx val="446276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chemeClr val="accent1"/>
            </a:solidFill>
            <a:ln>
              <a:noFill/>
            </a:ln>
            <a:effectLst/>
          </c:spPr>
          <c:invertIfNegative val="0"/>
          <c:dLbls>
            <c:dLbl>
              <c:idx val="0"/>
              <c:tx>
                <c:rich>
                  <a:bodyPr/>
                  <a:lstStyle/>
                  <a:p>
                    <a:fld id="{E8921C0E-92B4-46AE-A8F6-D87D63E276DF}"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08B-4AE9-BFAC-12D62D0AB8D3}"/>
                </c:ext>
              </c:extLst>
            </c:dLbl>
            <c:dLbl>
              <c:idx val="1"/>
              <c:tx>
                <c:rich>
                  <a:bodyPr/>
                  <a:lstStyle/>
                  <a:p>
                    <a:fld id="{1FB4ED90-E2D7-43B3-9902-6F4C275E89B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08B-4AE9-BFAC-12D62D0AB8D3}"/>
                </c:ext>
              </c:extLst>
            </c:dLbl>
            <c:dLbl>
              <c:idx val="2"/>
              <c:tx>
                <c:rich>
                  <a:bodyPr/>
                  <a:lstStyle/>
                  <a:p>
                    <a:fld id="{4B5F1426-AEEF-4BA8-B90A-BD1CE298B3FC}"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08B-4AE9-BFAC-12D62D0AB8D3}"/>
                </c:ext>
              </c:extLst>
            </c:dLbl>
            <c:dLbl>
              <c:idx val="3"/>
              <c:tx>
                <c:rich>
                  <a:bodyPr/>
                  <a:lstStyle/>
                  <a:p>
                    <a:fld id="{B8F01D20-A76B-40B3-BD7B-05F8CF3A6303}"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08B-4AE9-BFAC-12D62D0AB8D3}"/>
                </c:ext>
              </c:extLst>
            </c:dLbl>
            <c:dLbl>
              <c:idx val="4"/>
              <c:tx>
                <c:rich>
                  <a:bodyPr/>
                  <a:lstStyle/>
                  <a:p>
                    <a:fld id="{50035342-888A-4CB3-8FE2-579820BD626D}"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08B-4AE9-BFAC-12D62D0AB8D3}"/>
                </c:ext>
              </c:extLst>
            </c:dLbl>
            <c:dLbl>
              <c:idx val="5"/>
              <c:tx>
                <c:rich>
                  <a:bodyPr/>
                  <a:lstStyle/>
                  <a:p>
                    <a:fld id="{15C10AA0-58B1-46B7-AD4B-85CDD8291890}"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8B-4AE9-BFAC-12D62D0AB8D3}"/>
                </c:ext>
              </c:extLst>
            </c:dLbl>
            <c:dLbl>
              <c:idx val="6"/>
              <c:tx>
                <c:rich>
                  <a:bodyPr/>
                  <a:lstStyle/>
                  <a:p>
                    <a:fld id="{A26EFF94-B282-4028-812F-13332910B5E4}"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8B-4AE9-BFAC-12D62D0AB8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Applicable</c:v>
                </c:pt>
                <c:pt idx="1">
                  <c:v>None</c:v>
                </c:pt>
                <c:pt idx="2">
                  <c:v>We ensure that people who are deaf or hard of hearing can participate by ensuring that all video content has captions.</c:v>
                </c:pt>
                <c:pt idx="3">
                  <c:v>We enable people who are blind or have low vision to be able to access our materials on the web by ensuring that our website is set up properly for screen readers.</c:v>
                </c:pt>
                <c:pt idx="4">
                  <c:v>Our public events enable people with disabilities to request accommodations such as sign language interpreters, live captioning or food allergy issues in the registration form.</c:v>
                </c:pt>
                <c:pt idx="5">
                  <c:v>There is a process where employees, trustees/board members and volunteers with disabilities can request and get needed accommodations if needed so that they can succeed in their roles</c:v>
                </c:pt>
                <c:pt idx="6">
                  <c:v>Our events are always held in physically accessible spaces that have accessible parking spaces or transportation options for people with physical disabilities</c:v>
                </c:pt>
              </c:strCache>
            </c:strRef>
          </c:cat>
          <c:val>
            <c:numRef>
              <c:f>Sheet1!$B$2:$B$8</c:f>
              <c:numCache>
                <c:formatCode>General</c:formatCode>
                <c:ptCount val="7"/>
                <c:pt idx="0">
                  <c:v>10</c:v>
                </c:pt>
                <c:pt idx="1">
                  <c:v>16</c:v>
                </c:pt>
                <c:pt idx="2">
                  <c:v>14</c:v>
                </c:pt>
                <c:pt idx="3">
                  <c:v>17</c:v>
                </c:pt>
                <c:pt idx="4">
                  <c:v>30</c:v>
                </c:pt>
                <c:pt idx="5">
                  <c:v>41</c:v>
                </c:pt>
                <c:pt idx="6">
                  <c:v>59</c:v>
                </c:pt>
              </c:numCache>
            </c:numRef>
          </c:val>
          <c:extLst>
            <c:ext xmlns:c16="http://schemas.microsoft.com/office/drawing/2014/chart" uri="{C3380CC4-5D6E-409C-BE32-E72D297353CC}">
              <c16:uniqueId val="{00000000-B955-4719-81CF-5FD90C9DF43D}"/>
            </c:ext>
          </c:extLst>
        </c:ser>
        <c:dLbls>
          <c:showLegendKey val="0"/>
          <c:showVal val="0"/>
          <c:showCatName val="0"/>
          <c:showSerName val="0"/>
          <c:showPercent val="0"/>
          <c:showBubbleSize val="0"/>
        </c:dLbls>
        <c:gapWidth val="219"/>
        <c:axId val="-1151915472"/>
        <c:axId val="-1151926000"/>
      </c:barChart>
      <c:catAx>
        <c:axId val="-1151915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51926000"/>
        <c:crosses val="autoZero"/>
        <c:auto val="1"/>
        <c:lblAlgn val="ctr"/>
        <c:lblOffset val="100"/>
        <c:noMultiLvlLbl val="0"/>
      </c:catAx>
      <c:valAx>
        <c:axId val="-1151926000"/>
        <c:scaling>
          <c:orientation val="minMax"/>
        </c:scaling>
        <c:delete val="1"/>
        <c:axPos val="b"/>
        <c:numFmt formatCode="General" sourceLinked="1"/>
        <c:majorTickMark val="none"/>
        <c:minorTickMark val="none"/>
        <c:tickLblPos val="nextTo"/>
        <c:crossAx val="-1151915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9FF6-5145-A1F9-C21D466D0FDD}"/>
              </c:ext>
            </c:extLst>
          </c:dPt>
          <c:dPt>
            <c:idx val="1"/>
            <c:invertIfNegative val="0"/>
            <c:bubble3D val="0"/>
            <c:extLst>
              <c:ext xmlns:c16="http://schemas.microsoft.com/office/drawing/2014/chart" uri="{C3380CC4-5D6E-409C-BE32-E72D297353CC}">
                <c16:uniqueId val="{00000001-9FF6-5145-A1F9-C21D466D0FDD}"/>
              </c:ext>
            </c:extLst>
          </c:dPt>
          <c:dPt>
            <c:idx val="2"/>
            <c:invertIfNegative val="0"/>
            <c:bubble3D val="0"/>
            <c:extLst>
              <c:ext xmlns:c16="http://schemas.microsoft.com/office/drawing/2014/chart" uri="{C3380CC4-5D6E-409C-BE32-E72D297353CC}">
                <c16:uniqueId val="{00000002-9FF6-5145-A1F9-C21D466D0FDD}"/>
              </c:ext>
            </c:extLst>
          </c:dPt>
          <c:dPt>
            <c:idx val="3"/>
            <c:invertIfNegative val="0"/>
            <c:bubble3D val="0"/>
            <c:extLst>
              <c:ext xmlns:c16="http://schemas.microsoft.com/office/drawing/2014/chart" uri="{C3380CC4-5D6E-409C-BE32-E72D297353CC}">
                <c16:uniqueId val="{00000003-9FF6-5145-A1F9-C21D466D0FDD}"/>
              </c:ext>
            </c:extLst>
          </c:dPt>
          <c:dPt>
            <c:idx val="4"/>
            <c:invertIfNegative val="0"/>
            <c:bubble3D val="0"/>
            <c:extLst>
              <c:ext xmlns:c16="http://schemas.microsoft.com/office/drawing/2014/chart" uri="{C3380CC4-5D6E-409C-BE32-E72D297353CC}">
                <c16:uniqueId val="{00000004-9FF6-5145-A1F9-C21D466D0FDD}"/>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Only 1 in 3 people with a disability has a job. People with disabilities are twice as likely to be poor as people without disabilities. They are disproportionally impacted by issues of school suspension and dropping out, unemployment, homelessness, abuse,</c:v>
                </c:pt>
                <c:pt idx="1">
                  <c:v>Companies including Microsoft, JPMC, Coca-Cola and others have seen that talented people with disabilities can bring unique experiences, innovation and determination to organizations. It is time for nonprofits and philanthropy to benefit from what people </c:v>
                </c:pt>
                <c:pt idx="2">
                  <c:v>Our nation was founded on the principle that anyone who works hard should be able to get ahead in life. People with disabilities deserve equal opportunity to earn an income, achieve independence and be included, just like anyone else. </c:v>
                </c:pt>
                <c:pt idx="3">
                  <c:v>Problems are best solved by working with people who have experienced them first hand and know solutions that work. Just like issues that impact people of different racial, ethnic or other backgrounds, people with disabilities should be involved in solving</c:v>
                </c:pt>
                <c:pt idx="4">
                  <c:v>Organizations are at their best when they welcome, respect and include people of all backgrounds. This includes people with disabilities.</c:v>
                </c:pt>
              </c:strCache>
            </c:strRef>
          </c:cat>
          <c:val>
            <c:numRef>
              <c:f>Sheet1!$B$2:$B$6</c:f>
              <c:numCache>
                <c:formatCode>0%</c:formatCode>
                <c:ptCount val="5"/>
                <c:pt idx="0">
                  <c:v>7.0000000000000007E-2</c:v>
                </c:pt>
                <c:pt idx="1">
                  <c:v>0.08</c:v>
                </c:pt>
                <c:pt idx="2">
                  <c:v>0.18</c:v>
                </c:pt>
                <c:pt idx="3">
                  <c:v>0.24</c:v>
                </c:pt>
                <c:pt idx="4">
                  <c:v>0.44</c:v>
                </c:pt>
              </c:numCache>
            </c:numRef>
          </c:val>
          <c:extLst>
            <c:ext xmlns:c16="http://schemas.microsoft.com/office/drawing/2014/chart" uri="{C3380CC4-5D6E-409C-BE32-E72D297353CC}">
              <c16:uniqueId val="{00000005-9FF6-5145-A1F9-C21D466D0FDD}"/>
            </c:ext>
          </c:extLst>
        </c:ser>
        <c:dLbls>
          <c:showLegendKey val="0"/>
          <c:showVal val="0"/>
          <c:showCatName val="0"/>
          <c:showSerName val="0"/>
          <c:showPercent val="0"/>
          <c:showBubbleSize val="0"/>
        </c:dLbls>
        <c:gapWidth val="100"/>
        <c:axId val="-1186955040"/>
        <c:axId val="-1197787712"/>
      </c:barChart>
      <c:catAx>
        <c:axId val="-11869550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97787712"/>
        <c:crosses val="autoZero"/>
        <c:auto val="1"/>
        <c:lblAlgn val="ctr"/>
        <c:lblOffset val="100"/>
        <c:noMultiLvlLbl val="0"/>
      </c:catAx>
      <c:valAx>
        <c:axId val="-1197787712"/>
        <c:scaling>
          <c:orientation val="minMax"/>
        </c:scaling>
        <c:delete val="1"/>
        <c:axPos val="l"/>
        <c:numFmt formatCode="0%" sourceLinked="1"/>
        <c:majorTickMark val="out"/>
        <c:minorTickMark val="none"/>
        <c:tickLblPos val="nextTo"/>
        <c:crossAx val="-118695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97863808690581E-2"/>
          <c:y val="2.7568922305764409E-2"/>
          <c:w val="0.97511482939632543"/>
          <c:h val="0.58881537242063886"/>
        </c:manualLayout>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BA43-4984-A294-CBF782376DD9}"/>
              </c:ext>
            </c:extLst>
          </c:dPt>
          <c:dPt>
            <c:idx val="1"/>
            <c:invertIfNegative val="0"/>
            <c:bubble3D val="0"/>
            <c:extLst>
              <c:ext xmlns:c16="http://schemas.microsoft.com/office/drawing/2014/chart" uri="{C3380CC4-5D6E-409C-BE32-E72D297353CC}">
                <c16:uniqueId val="{00000001-BA43-4984-A294-CBF782376DD9}"/>
              </c:ext>
            </c:extLst>
          </c:dPt>
          <c:dPt>
            <c:idx val="2"/>
            <c:invertIfNegative val="0"/>
            <c:bubble3D val="0"/>
            <c:extLst>
              <c:ext xmlns:c16="http://schemas.microsoft.com/office/drawing/2014/chart" uri="{C3380CC4-5D6E-409C-BE32-E72D297353CC}">
                <c16:uniqueId val="{00000002-BA43-4984-A294-CBF782376DD9}"/>
              </c:ext>
            </c:extLst>
          </c:dPt>
          <c:dPt>
            <c:idx val="3"/>
            <c:invertIfNegative val="0"/>
            <c:bubble3D val="0"/>
            <c:extLst>
              <c:ext xmlns:c16="http://schemas.microsoft.com/office/drawing/2014/chart" uri="{C3380CC4-5D6E-409C-BE32-E72D297353CC}">
                <c16:uniqueId val="{00000003-BA43-4984-A294-CBF782376DD9}"/>
              </c:ext>
            </c:extLst>
          </c:dPt>
          <c:dPt>
            <c:idx val="4"/>
            <c:invertIfNegative val="0"/>
            <c:bubble3D val="0"/>
            <c:extLst>
              <c:ext xmlns:c16="http://schemas.microsoft.com/office/drawing/2014/chart" uri="{C3380CC4-5D6E-409C-BE32-E72D297353CC}">
                <c16:uniqueId val="{00000004-BA43-4984-A294-CBF782376DD9}"/>
              </c:ext>
            </c:extLst>
          </c:dPt>
          <c:dPt>
            <c:idx val="5"/>
            <c:invertIfNegative val="0"/>
            <c:bubble3D val="0"/>
            <c:extLst>
              <c:ext xmlns:c16="http://schemas.microsoft.com/office/drawing/2014/chart" uri="{C3380CC4-5D6E-409C-BE32-E72D297353CC}">
                <c16:uniqueId val="{00000005-BA43-4984-A294-CBF782376DD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32% of Federal prisoners, 40% of people in jail and the majority of women who are incarcerated have a disability.</c:v>
                </c:pt>
                <c:pt idx="1">
                  <c:v>There are more than six million children with disabilities, including more than a million black/African American and 1.5 million LatinX students with disabilities in our schools today.</c:v>
                </c:pt>
                <c:pt idx="2">
                  <c:v>Only 35% of working age people with disabilities has a job and the poverty rate of working-age people with disabilities is over twice that of persons without disabilities (29% compared to 13%).</c:v>
                </c:pt>
                <c:pt idx="3">
                  <c:v>Fully 1 in 5 people have a disability.</c:v>
                </c:pt>
                <c:pt idx="4">
                  <c:v>Most accommodations to include people with disabilities are simple, free or low cost. With new technology and best practices, more people with disabilities can be included successfully.</c:v>
                </c:pt>
                <c:pt idx="5">
                  <c:v>Studies show that 70% of people with disabilities want to work and that the majority of young people with disabilities can get jobs and careers when they are given the right opportunities and supports.</c:v>
                </c:pt>
              </c:strCache>
            </c:strRef>
          </c:cat>
          <c:val>
            <c:numRef>
              <c:f>Sheet1!$B$2:$B$7</c:f>
              <c:numCache>
                <c:formatCode>0%</c:formatCode>
                <c:ptCount val="6"/>
                <c:pt idx="0">
                  <c:v>0.03</c:v>
                </c:pt>
                <c:pt idx="1">
                  <c:v>0.04</c:v>
                </c:pt>
                <c:pt idx="2">
                  <c:v>0.1</c:v>
                </c:pt>
                <c:pt idx="3">
                  <c:v>0.16</c:v>
                </c:pt>
                <c:pt idx="4">
                  <c:v>0.3</c:v>
                </c:pt>
                <c:pt idx="5">
                  <c:v>0.37</c:v>
                </c:pt>
              </c:numCache>
            </c:numRef>
          </c:val>
          <c:extLst>
            <c:ext xmlns:c16="http://schemas.microsoft.com/office/drawing/2014/chart" uri="{C3380CC4-5D6E-409C-BE32-E72D297353CC}">
              <c16:uniqueId val="{00000006-BA43-4984-A294-CBF782376DD9}"/>
            </c:ext>
          </c:extLst>
        </c:ser>
        <c:dLbls>
          <c:showLegendKey val="0"/>
          <c:showVal val="0"/>
          <c:showCatName val="0"/>
          <c:showSerName val="0"/>
          <c:showPercent val="0"/>
          <c:showBubbleSize val="0"/>
        </c:dLbls>
        <c:gapWidth val="100"/>
        <c:axId val="393733296"/>
        <c:axId val="393731728"/>
      </c:barChart>
      <c:catAx>
        <c:axId val="393733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93731728"/>
        <c:crosses val="autoZero"/>
        <c:auto val="1"/>
        <c:lblAlgn val="ctr"/>
        <c:lblOffset val="100"/>
        <c:noMultiLvlLbl val="0"/>
      </c:catAx>
      <c:valAx>
        <c:axId val="393731728"/>
        <c:scaling>
          <c:orientation val="minMax"/>
        </c:scaling>
        <c:delete val="1"/>
        <c:axPos val="l"/>
        <c:numFmt formatCode="0%" sourceLinked="1"/>
        <c:majorTickMark val="out"/>
        <c:minorTickMark val="none"/>
        <c:tickLblPos val="nextTo"/>
        <c:crossAx val="39373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2DAE-4B52-B237-2D25614436B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Our communities are at their best when all people, including people with disabilities, have the opportunity to get skills, jobs and succeed.</c:v>
                </c:pt>
                <c:pt idx="1">
                  <c:v>People with disabilities should be at decision making tables, just like anyone else.</c:v>
                </c:pt>
                <c:pt idx="2">
                  <c:v>Disability issues should be included in national policies on health care.</c:v>
                </c:pt>
                <c:pt idx="3">
                  <c:v>Candidates and their campaigns should reach out to and include people with disabilities in their efforts</c:v>
                </c:pt>
                <c:pt idx="4">
                  <c:v>America’s leaders should fight stigmas and bias that limit opportunities for people with disabilities.</c:v>
                </c:pt>
              </c:strCache>
            </c:strRef>
          </c:cat>
          <c:val>
            <c:numRef>
              <c:f>Sheet1!$B$2:$B$6</c:f>
              <c:numCache>
                <c:formatCode>General</c:formatCode>
                <c:ptCount val="5"/>
                <c:pt idx="0">
                  <c:v>80</c:v>
                </c:pt>
                <c:pt idx="1">
                  <c:v>76</c:v>
                </c:pt>
                <c:pt idx="2">
                  <c:v>73</c:v>
                </c:pt>
                <c:pt idx="3">
                  <c:v>70</c:v>
                </c:pt>
                <c:pt idx="4">
                  <c:v>70</c:v>
                </c:pt>
              </c:numCache>
            </c:numRef>
          </c:val>
          <c:extLst>
            <c:ext xmlns:c16="http://schemas.microsoft.com/office/drawing/2014/chart" uri="{C3380CC4-5D6E-409C-BE32-E72D297353CC}">
              <c16:uniqueId val="{00000002-2DAE-4B52-B237-2D25614436BC}"/>
            </c:ext>
          </c:extLst>
        </c:ser>
        <c:ser>
          <c:idx val="1"/>
          <c:order val="1"/>
          <c:tx>
            <c:strRef>
              <c:f>Sheet1!$C$1</c:f>
              <c:strCache>
                <c:ptCount val="1"/>
                <c:pt idx="0">
                  <c:v>Not so </c:v>
                </c:pt>
              </c:strCache>
            </c:strRef>
          </c:tx>
          <c:spPr>
            <a:solidFill>
              <a:srgbClr val="7FB7DF"/>
            </a:solidFill>
            <a:ln>
              <a:noFill/>
            </a:ln>
            <a:effectLst/>
          </c:spPr>
          <c:invertIfNegative val="0"/>
          <c:dPt>
            <c:idx val="0"/>
            <c:invertIfNegative val="0"/>
            <c:bubble3D val="0"/>
            <c:spPr>
              <a:solidFill>
                <a:srgbClr val="7FB7DF"/>
              </a:solidFill>
              <a:ln>
                <a:noFill/>
              </a:ln>
              <a:effectLst/>
            </c:spPr>
            <c:extLst>
              <c:ext xmlns:c16="http://schemas.microsoft.com/office/drawing/2014/chart" uri="{C3380CC4-5D6E-409C-BE32-E72D297353CC}">
                <c16:uniqueId val="{00000004-2DAE-4B52-B237-2D25614436BC}"/>
              </c:ext>
            </c:extLst>
          </c:dPt>
          <c:cat>
            <c:strRef>
              <c:f>Sheet1!$A$2:$A$6</c:f>
              <c:strCache>
                <c:ptCount val="5"/>
                <c:pt idx="0">
                  <c:v>Our communities are at their best when all people, including people with disabilities, have the opportunity to get skills, jobs and succeed.</c:v>
                </c:pt>
                <c:pt idx="1">
                  <c:v>People with disabilities should be at decision making tables, just like anyone else.</c:v>
                </c:pt>
                <c:pt idx="2">
                  <c:v>Disability issues should be included in national policies on health care.</c:v>
                </c:pt>
                <c:pt idx="3">
                  <c:v>Candidates and their campaigns should reach out to and include people with disabilities in their efforts</c:v>
                </c:pt>
                <c:pt idx="4">
                  <c:v>America’s leaders should fight stigmas and bias that limit opportunities for people with disabilities.</c:v>
                </c:pt>
              </c:strCache>
            </c:strRef>
          </c:cat>
          <c:val>
            <c:numRef>
              <c:f>Sheet1!$C$2:$C$6</c:f>
              <c:numCache>
                <c:formatCode>General</c:formatCode>
                <c:ptCount val="5"/>
                <c:pt idx="0">
                  <c:v>11</c:v>
                </c:pt>
                <c:pt idx="1">
                  <c:v>14</c:v>
                </c:pt>
                <c:pt idx="2">
                  <c:v>15</c:v>
                </c:pt>
                <c:pt idx="3">
                  <c:v>17</c:v>
                </c:pt>
                <c:pt idx="4">
                  <c:v>17</c:v>
                </c:pt>
              </c:numCache>
            </c:numRef>
          </c:val>
          <c:extLst>
            <c:ext xmlns:c16="http://schemas.microsoft.com/office/drawing/2014/chart" uri="{C3380CC4-5D6E-409C-BE32-E72D297353CC}">
              <c16:uniqueId val="{00000005-2DAE-4B52-B237-2D25614436BC}"/>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l">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Our communities are at their best when all people, including people with disabilities, have the opportunity to get skills, jobs and succeed.</c:v>
                </c:pt>
                <c:pt idx="1">
                  <c:v>People with disabilities should be at decision making tables, just like anyone else.</c:v>
                </c:pt>
                <c:pt idx="2">
                  <c:v>Disability issues should be included in national policies on health care.</c:v>
                </c:pt>
                <c:pt idx="3">
                  <c:v>Candidates and their campaigns should reach out to and include people with disabilities in their efforts</c:v>
                </c:pt>
                <c:pt idx="4">
                  <c:v>America’s leaders should fight stigmas and bias that limit opportunities for people with disabilities.</c:v>
                </c:pt>
              </c:strCache>
            </c:strRef>
          </c:cat>
          <c:val>
            <c:numRef>
              <c:f>Sheet1!$D$2:$D$6</c:f>
              <c:numCache>
                <c:formatCode>General</c:formatCode>
                <c:ptCount val="5"/>
                <c:pt idx="0">
                  <c:v>92</c:v>
                </c:pt>
                <c:pt idx="1">
                  <c:v>90</c:v>
                </c:pt>
                <c:pt idx="2">
                  <c:v>88</c:v>
                </c:pt>
                <c:pt idx="3">
                  <c:v>87</c:v>
                </c:pt>
                <c:pt idx="4">
                  <c:v>86</c:v>
                </c:pt>
              </c:numCache>
            </c:numRef>
          </c:val>
          <c:extLst>
            <c:ext xmlns:c16="http://schemas.microsoft.com/office/drawing/2014/chart" uri="{C3380CC4-5D6E-409C-BE32-E72D297353CC}">
              <c16:uniqueId val="{00000006-2DAE-4B52-B237-2D25614436BC}"/>
            </c:ext>
          </c:extLst>
        </c:ser>
        <c:dLbls>
          <c:showLegendKey val="0"/>
          <c:showVal val="0"/>
          <c:showCatName val="0"/>
          <c:showSerName val="0"/>
          <c:showPercent val="0"/>
          <c:showBubbleSize val="0"/>
        </c:dLbls>
        <c:gapWidth val="86"/>
        <c:overlap val="100"/>
        <c:axId val="-645042944"/>
        <c:axId val="-645039680"/>
      </c:barChart>
      <c:catAx>
        <c:axId val="-645042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45039680"/>
        <c:crosses val="autoZero"/>
        <c:auto val="1"/>
        <c:lblAlgn val="ctr"/>
        <c:lblOffset val="200"/>
        <c:noMultiLvlLbl val="0"/>
      </c:catAx>
      <c:valAx>
        <c:axId val="-645039680"/>
        <c:scaling>
          <c:orientation val="minMax"/>
          <c:max val="100"/>
        </c:scaling>
        <c:delete val="1"/>
        <c:axPos val="t"/>
        <c:numFmt formatCode="General" sourceLinked="1"/>
        <c:majorTickMark val="out"/>
        <c:minorTickMark val="none"/>
        <c:tickLblPos val="nextTo"/>
        <c:crossAx val="-64504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333619752999E-2"/>
          <c:y val="4.8466968938385556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E543-4A1E-B665-8F62BF44D15A}"/>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E543-4A1E-B665-8F62BF44D15A}"/>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E543-4A1E-B665-8F62BF44D15A}"/>
              </c:ext>
            </c:extLst>
          </c:dPt>
          <c:dPt>
            <c:idx val="4"/>
            <c:invertIfNegative val="0"/>
            <c:bubble3D val="0"/>
            <c:extLst>
              <c:ext xmlns:c16="http://schemas.microsoft.com/office/drawing/2014/chart" uri="{C3380CC4-5D6E-409C-BE32-E72D297353CC}">
                <c16:uniqueId val="{00000006-E543-4A1E-B665-8F62BF44D15A}"/>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E543-4A1E-B665-8F62BF44D15A}"/>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E543-4A1E-B665-8F62BF44D15A}"/>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E543-4A1E-B665-8F62BF44D15A}"/>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E543-4A1E-B665-8F62BF44D15A}"/>
              </c:ext>
            </c:extLst>
          </c:dPt>
          <c:dLbls>
            <c:dLbl>
              <c:idx val="1"/>
              <c:delete val="1"/>
              <c:extLst>
                <c:ext xmlns:c15="http://schemas.microsoft.com/office/drawing/2012/chart" uri="{CE6537A1-D6FC-4f65-9D91-7224C49458BB}"/>
                <c:ext xmlns:c16="http://schemas.microsoft.com/office/drawing/2014/chart" uri="{C3380CC4-5D6E-409C-BE32-E72D297353CC}">
                  <c16:uniqueId val="{00000003-E543-4A1E-B665-8F62BF44D15A}"/>
                </c:ext>
              </c:extLst>
            </c:dLbl>
            <c:dLbl>
              <c:idx val="2"/>
              <c:layout>
                <c:manualLayout>
                  <c:x val="0"/>
                  <c:y val="-8.7156870513090068E-2"/>
                </c:manualLayout>
              </c:layout>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43-4A1E-B665-8F62BF44D15A}"/>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Important</c:v>
                </c:pt>
                <c:pt idx="1">
                  <c:v>Not important</c:v>
                </c:pt>
                <c:pt idx="2">
                  <c:v>(don't know)</c:v>
                </c:pt>
              </c:strCache>
            </c:strRef>
          </c:cat>
          <c:val>
            <c:numRef>
              <c:f>Sheet1!$B$2:$B$4</c:f>
              <c:numCache>
                <c:formatCode>General</c:formatCode>
                <c:ptCount val="3"/>
                <c:pt idx="0">
                  <c:v>83</c:v>
                </c:pt>
                <c:pt idx="1">
                  <c:v>2</c:v>
                </c:pt>
                <c:pt idx="2">
                  <c:v>3</c:v>
                </c:pt>
              </c:numCache>
            </c:numRef>
          </c:val>
          <c:extLst>
            <c:ext xmlns:c16="http://schemas.microsoft.com/office/drawing/2014/chart" uri="{C3380CC4-5D6E-409C-BE32-E72D297353CC}">
              <c16:uniqueId val="{0000000F-E543-4A1E-B665-8F62BF44D15A}"/>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1-E543-4A1E-B665-8F62BF44D15A}"/>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E543-4A1E-B665-8F62BF44D15A}"/>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E543-4A1E-B665-8F62BF44D15A}"/>
              </c:ext>
            </c:extLst>
          </c:dPt>
          <c:cat>
            <c:strRef>
              <c:f>Sheet1!$A$2:$A$4</c:f>
              <c:strCache>
                <c:ptCount val="3"/>
                <c:pt idx="0">
                  <c:v>Important</c:v>
                </c:pt>
                <c:pt idx="1">
                  <c:v>Not important</c:v>
                </c:pt>
                <c:pt idx="2">
                  <c:v>(don't know)</c:v>
                </c:pt>
              </c:strCache>
            </c:strRef>
          </c:cat>
          <c:val>
            <c:numRef>
              <c:f>Sheet1!$C$2:$C$4</c:f>
              <c:numCache>
                <c:formatCode>General</c:formatCode>
                <c:ptCount val="3"/>
                <c:pt idx="0">
                  <c:v>9</c:v>
                </c:pt>
                <c:pt idx="1">
                  <c:v>3</c:v>
                </c:pt>
              </c:numCache>
            </c:numRef>
          </c:val>
          <c:extLst>
            <c:ext xmlns:c16="http://schemas.microsoft.com/office/drawing/2014/chart" uri="{C3380CC4-5D6E-409C-BE32-E72D297353CC}">
              <c16:uniqueId val="{00000016-E543-4A1E-B665-8F62BF44D15A}"/>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E543-4A1E-B665-8F62BF44D15A}"/>
              </c:ext>
            </c:extLst>
          </c:dPt>
          <c:dPt>
            <c:idx val="1"/>
            <c:invertIfNegative val="0"/>
            <c:bubble3D val="0"/>
            <c:extLst>
              <c:ext xmlns:c16="http://schemas.microsoft.com/office/drawing/2014/chart" uri="{C3380CC4-5D6E-409C-BE32-E72D297353CC}">
                <c16:uniqueId val="{00000018-E543-4A1E-B665-8F62BF44D15A}"/>
              </c:ext>
            </c:extLst>
          </c:dPt>
          <c:dPt>
            <c:idx val="4"/>
            <c:invertIfNegative val="0"/>
            <c:bubble3D val="0"/>
            <c:extLst>
              <c:ext xmlns:c16="http://schemas.microsoft.com/office/drawing/2014/chart" uri="{C3380CC4-5D6E-409C-BE32-E72D297353CC}">
                <c16:uniqueId val="{00000019-E543-4A1E-B665-8F62BF44D15A}"/>
              </c:ext>
            </c:extLst>
          </c:dPt>
          <c:dPt>
            <c:idx val="5"/>
            <c:invertIfNegative val="0"/>
            <c:bubble3D val="0"/>
            <c:extLst>
              <c:ext xmlns:c16="http://schemas.microsoft.com/office/drawing/2014/chart" uri="{C3380CC4-5D6E-409C-BE32-E72D297353CC}">
                <c16:uniqueId val="{0000001A-E543-4A1E-B665-8F62BF44D15A}"/>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Important</c:v>
                </c:pt>
                <c:pt idx="1">
                  <c:v>Not important</c:v>
                </c:pt>
                <c:pt idx="2">
                  <c:v>(don't know)</c:v>
                </c:pt>
              </c:strCache>
            </c:strRef>
          </c:cat>
          <c:val>
            <c:numRef>
              <c:f>Sheet1!$D$2:$D$4</c:f>
              <c:numCache>
                <c:formatCode>General</c:formatCode>
                <c:ptCount val="3"/>
                <c:pt idx="0">
                  <c:v>93</c:v>
                </c:pt>
                <c:pt idx="1">
                  <c:v>5</c:v>
                </c:pt>
              </c:numCache>
            </c:numRef>
          </c:val>
          <c:extLst>
            <c:ext xmlns:c16="http://schemas.microsoft.com/office/drawing/2014/chart" uri="{C3380CC4-5D6E-409C-BE32-E72D297353CC}">
              <c16:uniqueId val="{0000001B-E543-4A1E-B665-8F62BF44D15A}"/>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10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voters</c:v>
                </c:pt>
              </c:strCache>
            </c:strRef>
          </c:tx>
          <c:spPr>
            <a:ln w="28575" cap="rnd">
              <a:solidFill>
                <a:schemeClr val="accent1"/>
              </a:solidFill>
              <a:round/>
            </a:ln>
            <a:effectLst/>
          </c:spPr>
          <c:marker>
            <c:symbol val="x"/>
            <c:size val="8"/>
            <c:spPr>
              <a:solidFill>
                <a:schemeClr val="accent1"/>
              </a:solidFill>
              <a:ln w="9525">
                <a:solidFill>
                  <a:schemeClr val="accent1"/>
                </a:solidFill>
              </a:ln>
              <a:effectLst/>
            </c:spPr>
          </c:marker>
          <c:dLbls>
            <c:dLbl>
              <c:idx val="0"/>
              <c:layout>
                <c:manualLayout>
                  <c:x val="-2.3313629054731628E-2"/>
                  <c:y val="6.31106621341372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3B-4D58-9629-B37A12CCD7BC}"/>
                </c:ext>
              </c:extLst>
            </c:dLbl>
            <c:dLbl>
              <c:idx val="2"/>
              <c:layout>
                <c:manualLayout>
                  <c:x val="-2.2093658931511922E-2"/>
                  <c:y val="8.1966507267963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3B-4D58-9629-B37A12CCD7BC}"/>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F0-4501-A3D1-B6866A7A1F12}"/>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F0-4501-A3D1-B6866A7A1F12}"/>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F0-4501-A3D1-B6866A7A1F1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2016^</c:v>
                </c:pt>
                <c:pt idx="1">
                  <c:v>2019^^</c:v>
                </c:pt>
                <c:pt idx="2">
                  <c:v>2020</c:v>
                </c:pt>
              </c:strCache>
            </c:strRef>
          </c:cat>
          <c:val>
            <c:numRef>
              <c:f>Sheet1!$B$2:$B$4</c:f>
              <c:numCache>
                <c:formatCode>General</c:formatCode>
                <c:ptCount val="3"/>
                <c:pt idx="0" formatCode="0">
                  <c:v>90</c:v>
                </c:pt>
                <c:pt idx="2">
                  <c:v>93</c:v>
                </c:pt>
              </c:numCache>
            </c:numRef>
          </c:val>
          <c:smooth val="0"/>
          <c:extLst>
            <c:ext xmlns:c16="http://schemas.microsoft.com/office/drawing/2014/chart" uri="{C3380CC4-5D6E-409C-BE32-E72D297353CC}">
              <c16:uniqueId val="{00000003-45F0-4501-A3D1-B6866A7A1F12}"/>
            </c:ext>
          </c:extLst>
        </c:ser>
        <c:ser>
          <c:idx val="1"/>
          <c:order val="1"/>
          <c:tx>
            <c:strRef>
              <c:f>Sheet1!$C$1</c:f>
              <c:strCache>
                <c:ptCount val="1"/>
                <c:pt idx="0">
                  <c:v>PWD </c:v>
                </c:pt>
              </c:strCache>
            </c:strRef>
          </c:tx>
          <c:spPr>
            <a:ln w="28575" cap="rnd">
              <a:solidFill>
                <a:srgbClr val="C00000"/>
              </a:solidFill>
              <a:round/>
            </a:ln>
            <a:effectLst/>
          </c:spPr>
          <c:marker>
            <c:symbol val="triangle"/>
            <c:size val="8"/>
            <c:spPr>
              <a:solidFill>
                <a:srgbClr val="C00000"/>
              </a:solidFill>
              <a:ln w="9525">
                <a:solidFill>
                  <a:srgbClr val="C00000"/>
                </a:solidFill>
              </a:ln>
              <a:effectLst/>
            </c:spPr>
          </c:marker>
          <c:dLbls>
            <c:dLbl>
              <c:idx val="0"/>
              <c:layout>
                <c:manualLayout>
                  <c:x val="-2.419556178711596E-2"/>
                  <c:y val="-7.73879517385386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F0-4501-A3D1-B6866A7A1F12}"/>
                </c:ext>
              </c:extLst>
            </c:dLbl>
            <c:dLbl>
              <c:idx val="1"/>
              <c:layout>
                <c:manualLayout>
                  <c:x val="-2.3057915632053554E-2"/>
                  <c:y val="8.0435768974028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F0-4501-A3D1-B6866A7A1F12}"/>
                </c:ext>
              </c:extLst>
            </c:dLbl>
            <c:dLbl>
              <c:idx val="2"/>
              <c:layout>
                <c:manualLayout>
                  <c:x val="-2.7307254086443803E-2"/>
                  <c:y val="-6.249183408281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5F0-4501-A3D1-B6866A7A1F12}"/>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5F0-4501-A3D1-B6866A7A1F1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F0-4501-A3D1-B6866A7A1F1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5F0-4501-A3D1-B6866A7A1F12}"/>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5F0-4501-A3D1-B6866A7A1F1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2016^</c:v>
                </c:pt>
                <c:pt idx="1">
                  <c:v>2019^^</c:v>
                </c:pt>
                <c:pt idx="2">
                  <c:v>2020</c:v>
                </c:pt>
              </c:strCache>
            </c:strRef>
          </c:cat>
          <c:val>
            <c:numRef>
              <c:f>Sheet1!$C$2:$C$4</c:f>
              <c:numCache>
                <c:formatCode>0</c:formatCode>
                <c:ptCount val="3"/>
                <c:pt idx="0">
                  <c:v>92</c:v>
                </c:pt>
                <c:pt idx="1">
                  <c:v>93</c:v>
                </c:pt>
                <c:pt idx="2" formatCode="General">
                  <c:v>96</c:v>
                </c:pt>
              </c:numCache>
            </c:numRef>
          </c:val>
          <c:smooth val="0"/>
          <c:extLst>
            <c:ext xmlns:c16="http://schemas.microsoft.com/office/drawing/2014/chart" uri="{C3380CC4-5D6E-409C-BE32-E72D297353CC}">
              <c16:uniqueId val="{0000000B-45F0-4501-A3D1-B6866A7A1F12}"/>
            </c:ext>
          </c:extLst>
        </c:ser>
        <c:ser>
          <c:idx val="2"/>
          <c:order val="2"/>
          <c:tx>
            <c:strRef>
              <c:f>Sheet1!$D$1</c:f>
              <c:strCache>
                <c:ptCount val="1"/>
                <c:pt idx="0">
                  <c:v>Disability Community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6.99869218130693E-2"/>
                  <c:y val="-7.2430022611346054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3B-4D58-9629-B37A12CCD7BC}"/>
                </c:ext>
              </c:extLst>
            </c:dLbl>
            <c:dLbl>
              <c:idx val="1"/>
              <c:layout>
                <c:manualLayout>
                  <c:x val="-1.8299551848297964E-2"/>
                  <c:y val="-5.656753540147807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3B-4D58-9629-B37A12CCD7B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F93B-4D58-9629-B37A12CCD7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c:v>
                </c:pt>
                <c:pt idx="1">
                  <c:v>2019^^</c:v>
                </c:pt>
                <c:pt idx="2">
                  <c:v>2020</c:v>
                </c:pt>
              </c:strCache>
            </c:strRef>
          </c:cat>
          <c:val>
            <c:numRef>
              <c:f>Sheet1!$D$2:$D$4</c:f>
              <c:numCache>
                <c:formatCode>General</c:formatCode>
                <c:ptCount val="3"/>
                <c:pt idx="0">
                  <c:v>92</c:v>
                </c:pt>
                <c:pt idx="1">
                  <c:v>94</c:v>
                </c:pt>
                <c:pt idx="2">
                  <c:v>95</c:v>
                </c:pt>
              </c:numCache>
            </c:numRef>
          </c:val>
          <c:smooth val="0"/>
          <c:extLst>
            <c:ext xmlns:c16="http://schemas.microsoft.com/office/drawing/2014/chart" uri="{C3380CC4-5D6E-409C-BE32-E72D297353CC}">
              <c16:uniqueId val="{00000001-F93B-4D58-9629-B37A12CCD7BC}"/>
            </c:ext>
          </c:extLst>
        </c:ser>
        <c:dLbls>
          <c:showLegendKey val="0"/>
          <c:showVal val="0"/>
          <c:showCatName val="0"/>
          <c:showSerName val="0"/>
          <c:showPercent val="0"/>
          <c:showBubbleSize val="0"/>
        </c:dLbls>
        <c:marker val="1"/>
        <c:smooth val="0"/>
        <c:axId val="452086984"/>
        <c:axId val="452087640"/>
      </c:lineChart>
      <c:catAx>
        <c:axId val="452086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52087640"/>
        <c:crosses val="autoZero"/>
        <c:auto val="1"/>
        <c:lblAlgn val="ctr"/>
        <c:lblOffset val="100"/>
        <c:noMultiLvlLbl val="0"/>
      </c:catAx>
      <c:valAx>
        <c:axId val="452087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52086984"/>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i="1" dirty="0">
                <a:solidFill>
                  <a:schemeClr val="tx1"/>
                </a:solidFill>
                <a:latin typeface="Times New Roman" panose="02020603050405020304" pitchFamily="18" charset="0"/>
                <a:cs typeface="Times New Roman" panose="02020603050405020304" pitchFamily="18" charset="0"/>
              </a:rPr>
              <a:t>Which is more important</a:t>
            </a:r>
            <a:r>
              <a:rPr lang="en-US" i="1" baseline="0" dirty="0">
                <a:solidFill>
                  <a:schemeClr val="tx1"/>
                </a:solidFill>
                <a:latin typeface="Times New Roman" panose="02020603050405020304" pitchFamily="18" charset="0"/>
                <a:cs typeface="Times New Roman" panose="02020603050405020304" pitchFamily="18" charset="0"/>
              </a:rPr>
              <a:t> to you?</a:t>
            </a:r>
            <a:endParaRPr lang="en-US" i="1"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9745787211381186"/>
          <c:y val="2.97344504534797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4803027476895335"/>
          <c:y val="2.2904325571403223E-2"/>
          <c:w val="0.51252037340510104"/>
          <c:h val="0.9246795751954493"/>
        </c:manualLayout>
      </c:layout>
      <c:bar3DChart>
        <c:barDir val="bar"/>
        <c:grouping val="clustered"/>
        <c:varyColors val="0"/>
        <c:ser>
          <c:idx val="0"/>
          <c:order val="0"/>
          <c:tx>
            <c:strRef>
              <c:f>Sheet1!$B$1</c:f>
              <c:strCache>
                <c:ptCount val="1"/>
                <c:pt idx="0">
                  <c:v>PwD</c:v>
                </c:pt>
              </c:strCache>
            </c:strRef>
          </c:tx>
          <c:spPr>
            <a:solidFill>
              <a:schemeClr val="accent1"/>
            </a:solidFill>
            <a:ln>
              <a:noFill/>
            </a:ln>
            <a:effectLst/>
            <a:sp3d/>
          </c:spPr>
          <c:invertIfNegative val="0"/>
          <c:dLbls>
            <c:dLbl>
              <c:idx val="0"/>
              <c:layout>
                <c:manualLayout>
                  <c:x val="3.0193236714975844E-2"/>
                  <c:y val="2.06896529253687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05-4D27-85CA-637629D1CE31}"/>
                </c:ext>
              </c:extLst>
            </c:dLbl>
            <c:dLbl>
              <c:idx val="1"/>
              <c:layout>
                <c:manualLayout>
                  <c:x val="4.710144927536223E-2"/>
                  <c:y val="-7.58611843714824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05-4D27-85CA-637629D1CE31}"/>
                </c:ext>
              </c:extLst>
            </c:dLbl>
            <c:dLbl>
              <c:idx val="2"/>
              <c:layout>
                <c:manualLayout>
                  <c:x val="4.8309178743961262E-2"/>
                  <c:y val="4.1379305850740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05-4D27-85CA-637629D1CE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THAT I/THEY HAVE A JOB AND AM INDEPENDENT</c:v>
                </c:pt>
                <c:pt idx="1">
                  <c:v>THAT THERE IS A GOVERNMENT SAFETY NET OF BENEFITS SO THAT I/THEY WILL BE TAKEN CARE OF</c:v>
                </c:pt>
                <c:pt idx="2">
                  <c:v>I REALLY DON'T KNOW</c:v>
                </c:pt>
              </c:strCache>
            </c:strRef>
          </c:cat>
          <c:val>
            <c:numRef>
              <c:f>Sheet1!$B$2:$B$4</c:f>
              <c:numCache>
                <c:formatCode>0%</c:formatCode>
                <c:ptCount val="3"/>
                <c:pt idx="0">
                  <c:v>0.71</c:v>
                </c:pt>
                <c:pt idx="1">
                  <c:v>0.28999999999999998</c:v>
                </c:pt>
                <c:pt idx="2">
                  <c:v>0.12</c:v>
                </c:pt>
              </c:numCache>
            </c:numRef>
          </c:val>
          <c:extLst>
            <c:ext xmlns:c16="http://schemas.microsoft.com/office/drawing/2014/chart" uri="{C3380CC4-5D6E-409C-BE32-E72D297353CC}">
              <c16:uniqueId val="{00000000-B905-4D27-85CA-637629D1CE31}"/>
            </c:ext>
          </c:extLst>
        </c:ser>
        <c:ser>
          <c:idx val="1"/>
          <c:order val="1"/>
          <c:tx>
            <c:strRef>
              <c:f>Sheet1!$C$1</c:f>
              <c:strCache>
                <c:ptCount val="1"/>
                <c:pt idx="0">
                  <c:v>F/F/P/V</c:v>
                </c:pt>
              </c:strCache>
            </c:strRef>
          </c:tx>
          <c:spPr>
            <a:solidFill>
              <a:schemeClr val="accent2"/>
            </a:solidFill>
            <a:ln>
              <a:noFill/>
            </a:ln>
            <a:effectLst/>
            <a:sp3d/>
          </c:spPr>
          <c:invertIfNegative val="0"/>
          <c:dLbls>
            <c:dLbl>
              <c:idx val="0"/>
              <c:layout>
                <c:manualLayout>
                  <c:x val="3.6231884057971016E-2"/>
                  <c:y val="-1.517223687429648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05-4D27-85CA-637629D1CE31}"/>
                </c:ext>
              </c:extLst>
            </c:dLbl>
            <c:dLbl>
              <c:idx val="1"/>
              <c:layout>
                <c:manualLayout>
                  <c:x val="3.9855072463768029E-2"/>
                  <c:y val="-1.2413791755222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05-4D27-85CA-637629D1CE31}"/>
                </c:ext>
              </c:extLst>
            </c:dLbl>
            <c:dLbl>
              <c:idx val="2"/>
              <c:layout>
                <c:manualLayout>
                  <c:x val="5.3140096618357488E-2"/>
                  <c:y val="-3.793059218574121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05-4D27-85CA-637629D1CE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THAT I/THEY HAVE A JOB AND AM INDEPENDENT</c:v>
                </c:pt>
                <c:pt idx="1">
                  <c:v>THAT THERE IS A GOVERNMENT SAFETY NET OF BENEFITS SO THAT I/THEY WILL BE TAKEN CARE OF</c:v>
                </c:pt>
                <c:pt idx="2">
                  <c:v>I REALLY DON'T KNOW</c:v>
                </c:pt>
              </c:strCache>
            </c:strRef>
          </c:cat>
          <c:val>
            <c:numRef>
              <c:f>Sheet1!$C$2:$C$4</c:f>
              <c:numCache>
                <c:formatCode>0%</c:formatCode>
                <c:ptCount val="3"/>
                <c:pt idx="0">
                  <c:v>0.56999999999999995</c:v>
                </c:pt>
                <c:pt idx="1">
                  <c:v>0.17</c:v>
                </c:pt>
                <c:pt idx="2">
                  <c:v>0.15</c:v>
                </c:pt>
              </c:numCache>
            </c:numRef>
          </c:val>
          <c:extLst>
            <c:ext xmlns:c16="http://schemas.microsoft.com/office/drawing/2014/chart" uri="{C3380CC4-5D6E-409C-BE32-E72D297353CC}">
              <c16:uniqueId val="{00000001-B905-4D27-85CA-637629D1CE31}"/>
            </c:ext>
          </c:extLst>
        </c:ser>
        <c:dLbls>
          <c:showLegendKey val="0"/>
          <c:showVal val="0"/>
          <c:showCatName val="0"/>
          <c:showSerName val="0"/>
          <c:showPercent val="0"/>
          <c:showBubbleSize val="0"/>
        </c:dLbls>
        <c:gapWidth val="150"/>
        <c:shape val="box"/>
        <c:axId val="761841488"/>
        <c:axId val="762152112"/>
        <c:axId val="0"/>
      </c:bar3DChart>
      <c:catAx>
        <c:axId val="7618414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62152112"/>
        <c:crosses val="autoZero"/>
        <c:auto val="1"/>
        <c:lblAlgn val="ctr"/>
        <c:lblOffset val="100"/>
        <c:noMultiLvlLbl val="0"/>
      </c:catAx>
      <c:valAx>
        <c:axId val="762152112"/>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1841488"/>
        <c:crosses val="autoZero"/>
        <c:crossBetween val="between"/>
      </c:valAx>
      <c:spPr>
        <a:noFill/>
        <a:ln>
          <a:noFill/>
        </a:ln>
        <a:effectLst/>
      </c:spPr>
    </c:plotArea>
    <c:legend>
      <c:legendPos val="b"/>
      <c:layout>
        <c:manualLayout>
          <c:xMode val="edge"/>
          <c:yMode val="edge"/>
          <c:x val="7.1427159802994161E-2"/>
          <c:y val="0.93330405285864215"/>
          <c:w val="0.13029917455970177"/>
          <c:h val="3.979939833837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Series 1</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Diversity efforts, while well-intended, can pit groups of people against each other and make minorities feel like they are tokens</c:v>
                </c:pt>
                <c:pt idx="1">
                  <c:v>Conversations and actions around diversity, equity, and inclusion are complex, difficult and can open up legal risks</c:v>
                </c:pt>
                <c:pt idx="2">
                  <c:v>The staff and leaders do not have the training, resources or contacts to make it successful</c:v>
                </c:pt>
                <c:pt idx="3">
                  <c:v>Other, more urgent concerns impact organizations</c:v>
                </c:pt>
                <c:pt idx="4">
                  <c:v>No one specifically asked the organization to include people with disabilities and make it a priority</c:v>
                </c:pt>
                <c:pt idx="5">
                  <c:v>There is overt or unconscious bias about people with disabilities</c:v>
                </c:pt>
              </c:strCache>
            </c:strRef>
          </c:cat>
          <c:val>
            <c:numRef>
              <c:f>Sheet1!$B$2:$B$7</c:f>
              <c:numCache>
                <c:formatCode>General</c:formatCode>
                <c:ptCount val="6"/>
                <c:pt idx="0">
                  <c:v>4</c:v>
                </c:pt>
                <c:pt idx="1">
                  <c:v>11</c:v>
                </c:pt>
                <c:pt idx="2">
                  <c:v>16</c:v>
                </c:pt>
                <c:pt idx="3">
                  <c:v>16</c:v>
                </c:pt>
                <c:pt idx="4">
                  <c:v>18</c:v>
                </c:pt>
                <c:pt idx="5">
                  <c:v>36</c:v>
                </c:pt>
              </c:numCache>
            </c:numRef>
          </c:val>
          <c:extLst>
            <c:ext xmlns:c16="http://schemas.microsoft.com/office/drawing/2014/chart" uri="{C3380CC4-5D6E-409C-BE32-E72D297353CC}">
              <c16:uniqueId val="{00000000-1C1C-4C4D-B003-34D32618636F}"/>
            </c:ext>
          </c:extLst>
        </c:ser>
        <c:dLbls>
          <c:showLegendKey val="0"/>
          <c:showVal val="0"/>
          <c:showCatName val="0"/>
          <c:showSerName val="0"/>
          <c:showPercent val="0"/>
          <c:showBubbleSize val="0"/>
        </c:dLbls>
        <c:gapWidth val="150"/>
        <c:shape val="box"/>
        <c:axId val="-1246226320"/>
        <c:axId val="-1246215024"/>
        <c:axId val="0"/>
      </c:bar3DChart>
      <c:catAx>
        <c:axId val="-12462263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46215024"/>
        <c:crosses val="autoZero"/>
        <c:auto val="1"/>
        <c:lblAlgn val="ctr"/>
        <c:lblOffset val="100"/>
        <c:noMultiLvlLbl val="0"/>
      </c:catAx>
      <c:valAx>
        <c:axId val="-1246215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622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Series 1</c:v>
                </c:pt>
              </c:strCache>
            </c:strRef>
          </c:tx>
          <c:spPr>
            <a:solidFill>
              <a:schemeClr val="accent1"/>
            </a:solidFill>
            <a:ln>
              <a:noFill/>
            </a:ln>
            <a:effectLst/>
            <a:sp3d/>
          </c:spPr>
          <c:invertIfNegative val="0"/>
          <c:dLbls>
            <c:dLbl>
              <c:idx val="0"/>
              <c:tx>
                <c:rich>
                  <a:bodyPr/>
                  <a:lstStyle/>
                  <a:p>
                    <a:fld id="{BCD7EA88-48DD-4DCD-932E-2FCB726DD2F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F47-44F6-9DC2-4F3EBA5FA73B}"/>
                </c:ext>
              </c:extLst>
            </c:dLbl>
            <c:dLbl>
              <c:idx val="1"/>
              <c:tx>
                <c:rich>
                  <a:bodyPr/>
                  <a:lstStyle/>
                  <a:p>
                    <a:fld id="{039B25F1-9802-4A48-B52B-AA5FF887308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F47-44F6-9DC2-4F3EBA5FA73B}"/>
                </c:ext>
              </c:extLst>
            </c:dLbl>
            <c:dLbl>
              <c:idx val="2"/>
              <c:tx>
                <c:rich>
                  <a:bodyPr/>
                  <a:lstStyle/>
                  <a:p>
                    <a:fld id="{D4F5A1BD-4771-481E-A2B6-C3499BBF9EF4}"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F47-44F6-9DC2-4F3EBA5FA73B}"/>
                </c:ext>
              </c:extLst>
            </c:dLbl>
            <c:dLbl>
              <c:idx val="3"/>
              <c:tx>
                <c:rich>
                  <a:bodyPr/>
                  <a:lstStyle/>
                  <a:p>
                    <a:fld id="{32195F68-8A59-445E-B7CB-3A2F401124A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47-44F6-9DC2-4F3EBA5FA73B}"/>
                </c:ext>
              </c:extLst>
            </c:dLbl>
            <c:dLbl>
              <c:idx val="4"/>
              <c:tx>
                <c:rich>
                  <a:bodyPr/>
                  <a:lstStyle/>
                  <a:p>
                    <a:fld id="{0E4B5060-0767-4AE9-897A-BD9CD3645C64}"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47-44F6-9DC2-4F3EBA5FA73B}"/>
                </c:ext>
              </c:extLst>
            </c:dLbl>
            <c:dLbl>
              <c:idx val="5"/>
              <c:tx>
                <c:rich>
                  <a:bodyPr/>
                  <a:lstStyle/>
                  <a:p>
                    <a:fld id="{F8D8D989-CF0C-4797-BA40-E5525250D634}"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47-44F6-9DC2-4F3EBA5FA73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Ideology</c:v>
                </c:pt>
                <c:pt idx="2">
                  <c:v>Disability</c:v>
                </c:pt>
                <c:pt idx="3">
                  <c:v>Sexual Orientation/Gender Identity</c:v>
                </c:pt>
                <c:pt idx="4">
                  <c:v>Gender</c:v>
                </c:pt>
                <c:pt idx="5">
                  <c:v>Race</c:v>
                </c:pt>
              </c:strCache>
            </c:strRef>
          </c:cat>
          <c:val>
            <c:numRef>
              <c:f>Sheet1!$B$2:$B$7</c:f>
              <c:numCache>
                <c:formatCode>General</c:formatCode>
                <c:ptCount val="6"/>
                <c:pt idx="0">
                  <c:v>20</c:v>
                </c:pt>
                <c:pt idx="1">
                  <c:v>39</c:v>
                </c:pt>
                <c:pt idx="2">
                  <c:v>68</c:v>
                </c:pt>
                <c:pt idx="3">
                  <c:v>73</c:v>
                </c:pt>
                <c:pt idx="4">
                  <c:v>87</c:v>
                </c:pt>
                <c:pt idx="5">
                  <c:v>93</c:v>
                </c:pt>
              </c:numCache>
            </c:numRef>
          </c:val>
          <c:extLst>
            <c:ext xmlns:c16="http://schemas.microsoft.com/office/drawing/2014/chart" uri="{C3380CC4-5D6E-409C-BE32-E72D297353CC}">
              <c16:uniqueId val="{00000000-CD6F-FB45-9F3B-C538F3F0B407}"/>
            </c:ext>
          </c:extLst>
        </c:ser>
        <c:dLbls>
          <c:showLegendKey val="0"/>
          <c:showVal val="0"/>
          <c:showCatName val="0"/>
          <c:showSerName val="0"/>
          <c:showPercent val="0"/>
          <c:showBubbleSize val="0"/>
        </c:dLbls>
        <c:gapWidth val="150"/>
        <c:shape val="box"/>
        <c:axId val="-1114797136"/>
        <c:axId val="-1114888800"/>
        <c:axId val="0"/>
      </c:bar3DChart>
      <c:catAx>
        <c:axId val="-11147971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14888800"/>
        <c:crosses val="autoZero"/>
        <c:auto val="1"/>
        <c:lblAlgn val="ctr"/>
        <c:lblOffset val="100"/>
        <c:noMultiLvlLbl val="0"/>
      </c:catAx>
      <c:valAx>
        <c:axId val="-1114888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4797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Series 1</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 don’t know</c:v>
                </c:pt>
                <c:pt idx="1">
                  <c:v>Ideology</c:v>
                </c:pt>
                <c:pt idx="2">
                  <c:v>None of the above</c:v>
                </c:pt>
                <c:pt idx="3">
                  <c:v>Religion</c:v>
                </c:pt>
                <c:pt idx="4">
                  <c:v>English-language learners/Immigrants</c:v>
                </c:pt>
                <c:pt idx="5">
                  <c:v>Disability</c:v>
                </c:pt>
                <c:pt idx="6">
                  <c:v>LGBTQ+</c:v>
                </c:pt>
                <c:pt idx="7">
                  <c:v>Gender Issues</c:v>
                </c:pt>
                <c:pt idx="8">
                  <c:v>Sexual Harassment</c:v>
                </c:pt>
                <c:pt idx="9">
                  <c:v>Race</c:v>
                </c:pt>
              </c:strCache>
            </c:strRef>
          </c:cat>
          <c:val>
            <c:numRef>
              <c:f>Sheet1!$B$2:$B$11</c:f>
              <c:numCache>
                <c:formatCode>0%</c:formatCode>
                <c:ptCount val="10"/>
                <c:pt idx="0">
                  <c:v>0.1</c:v>
                </c:pt>
                <c:pt idx="1">
                  <c:v>0.11</c:v>
                </c:pt>
                <c:pt idx="2">
                  <c:v>0.12</c:v>
                </c:pt>
                <c:pt idx="3">
                  <c:v>0.16</c:v>
                </c:pt>
                <c:pt idx="4">
                  <c:v>0.28000000000000003</c:v>
                </c:pt>
                <c:pt idx="5">
                  <c:v>0.35</c:v>
                </c:pt>
                <c:pt idx="6">
                  <c:v>0.38</c:v>
                </c:pt>
                <c:pt idx="7">
                  <c:v>0.38</c:v>
                </c:pt>
                <c:pt idx="8">
                  <c:v>0.41</c:v>
                </c:pt>
                <c:pt idx="9">
                  <c:v>0.53</c:v>
                </c:pt>
              </c:numCache>
            </c:numRef>
          </c:val>
          <c:extLst>
            <c:ext xmlns:c16="http://schemas.microsoft.com/office/drawing/2014/chart" uri="{C3380CC4-5D6E-409C-BE32-E72D297353CC}">
              <c16:uniqueId val="{00000000-8FA9-984B-8EEC-EBD92A99FAC2}"/>
            </c:ext>
          </c:extLst>
        </c:ser>
        <c:dLbls>
          <c:showLegendKey val="0"/>
          <c:showVal val="0"/>
          <c:showCatName val="0"/>
          <c:showSerName val="0"/>
          <c:showPercent val="0"/>
          <c:showBubbleSize val="0"/>
        </c:dLbls>
        <c:gapWidth val="150"/>
        <c:shape val="box"/>
        <c:axId val="-1115608688"/>
        <c:axId val="-1114850112"/>
        <c:axId val="0"/>
      </c:bar3DChart>
      <c:catAx>
        <c:axId val="-1115608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14850112"/>
        <c:crosses val="autoZero"/>
        <c:auto val="1"/>
        <c:lblAlgn val="ctr"/>
        <c:lblOffset val="100"/>
        <c:noMultiLvlLbl val="0"/>
      </c:catAx>
      <c:valAx>
        <c:axId val="-111485011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560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Sales</c:v>
                </c:pt>
              </c:strCache>
            </c:strRef>
          </c:tx>
          <c:spPr>
            <a:solidFill>
              <a:schemeClr val="accent1"/>
            </a:solidFill>
            <a:ln>
              <a:noFill/>
            </a:ln>
            <a:effectLst/>
            <a:sp3d/>
          </c:spPr>
          <c:invertIfNegative val="0"/>
          <c:dPt>
            <c:idx val="0"/>
            <c:invertIfNegative val="0"/>
            <c:bubble3D val="0"/>
            <c:extLst>
              <c:ext xmlns:c16="http://schemas.microsoft.com/office/drawing/2014/chart" uri="{C3380CC4-5D6E-409C-BE32-E72D297353CC}">
                <c16:uniqueId val="{00000000-A431-1442-819E-72BC52749805}"/>
              </c:ext>
            </c:extLst>
          </c:dPt>
          <c:dPt>
            <c:idx val="1"/>
            <c:invertIfNegative val="0"/>
            <c:bubble3D val="0"/>
            <c:extLst>
              <c:ext xmlns:c16="http://schemas.microsoft.com/office/drawing/2014/chart" uri="{C3380CC4-5D6E-409C-BE32-E72D297353CC}">
                <c16:uniqueId val="{00000001-A431-1442-819E-72BC52749805}"/>
              </c:ext>
            </c:extLst>
          </c:dPt>
          <c:dPt>
            <c:idx val="2"/>
            <c:invertIfNegative val="0"/>
            <c:bubble3D val="0"/>
            <c:extLst>
              <c:ext xmlns:c16="http://schemas.microsoft.com/office/drawing/2014/chart" uri="{C3380CC4-5D6E-409C-BE32-E72D297353CC}">
                <c16:uniqueId val="{00000002-A431-1442-819E-72BC52749805}"/>
              </c:ext>
            </c:extLst>
          </c:dPt>
          <c:dPt>
            <c:idx val="3"/>
            <c:invertIfNegative val="0"/>
            <c:bubble3D val="0"/>
            <c:extLst>
              <c:ext xmlns:c16="http://schemas.microsoft.com/office/drawing/2014/chart" uri="{C3380CC4-5D6E-409C-BE32-E72D297353CC}">
                <c16:uniqueId val="{00000003-A431-1442-819E-72BC52749805}"/>
              </c:ext>
            </c:extLst>
          </c:dPt>
          <c:dLbls>
            <c:dLbl>
              <c:idx val="0"/>
              <c:layout>
                <c:manualLayout>
                  <c:x val="2.0833333333333301E-2"/>
                  <c:y val="-4.3650793650793697E-2"/>
                </c:manualLayout>
              </c:layout>
              <c:tx>
                <c:rich>
                  <a:bodyPr/>
                  <a:lstStyle/>
                  <a:p>
                    <a:fld id="{4E094F93-301C-4A9B-A5F4-1F8A73E9ACDD}"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31-1442-819E-72BC52749805}"/>
                </c:ext>
              </c:extLst>
            </c:dLbl>
            <c:dLbl>
              <c:idx val="1"/>
              <c:layout>
                <c:manualLayout>
                  <c:x val="1.1574074074074099E-2"/>
                  <c:y val="-2.3809523809523801E-2"/>
                </c:manualLayout>
              </c:layout>
              <c:tx>
                <c:rich>
                  <a:bodyPr/>
                  <a:lstStyle/>
                  <a:p>
                    <a:fld id="{AC7C777D-2CAD-48C2-B1EB-EEC89CD16E5E}"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31-1442-819E-72BC52749805}"/>
                </c:ext>
              </c:extLst>
            </c:dLbl>
            <c:dLbl>
              <c:idx val="2"/>
              <c:layout>
                <c:manualLayout>
                  <c:x val="1.1574074074074099E-2"/>
                  <c:y val="-1.9841269841269799E-2"/>
                </c:manualLayout>
              </c:layout>
              <c:tx>
                <c:rich>
                  <a:bodyPr/>
                  <a:lstStyle/>
                  <a:p>
                    <a:fld id="{E992DACF-CAD3-4DBA-9AC2-3204D051F515}"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31-1442-819E-72BC52749805}"/>
                </c:ext>
              </c:extLst>
            </c:dLbl>
            <c:dLbl>
              <c:idx val="3"/>
              <c:layout>
                <c:manualLayout>
                  <c:x val="9.2592592592590905E-3"/>
                  <c:y val="-2.3809523809523801E-2"/>
                </c:manualLayout>
              </c:layout>
              <c:tx>
                <c:rich>
                  <a:bodyPr/>
                  <a:lstStyle/>
                  <a:p>
                    <a:fld id="{4DE1B319-7CC6-43C8-86CF-2A0261437937}"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431-1442-819E-72BC5274980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NA</c:v>
                </c:pt>
                <c:pt idx="3">
                  <c:v>I Don't Know</c:v>
                </c:pt>
              </c:strCache>
            </c:strRef>
          </c:cat>
          <c:val>
            <c:numRef>
              <c:f>Sheet1!$B$2:$B$5</c:f>
              <c:numCache>
                <c:formatCode>General</c:formatCode>
                <c:ptCount val="4"/>
                <c:pt idx="0">
                  <c:v>23</c:v>
                </c:pt>
                <c:pt idx="1">
                  <c:v>46</c:v>
                </c:pt>
                <c:pt idx="2">
                  <c:v>5</c:v>
                </c:pt>
                <c:pt idx="3">
                  <c:v>25</c:v>
                </c:pt>
              </c:numCache>
            </c:numRef>
          </c:val>
          <c:extLst>
            <c:ext xmlns:c16="http://schemas.microsoft.com/office/drawing/2014/chart" uri="{C3380CC4-5D6E-409C-BE32-E72D297353CC}">
              <c16:uniqueId val="{00000004-A431-1442-819E-72BC52749805}"/>
            </c:ext>
          </c:extLst>
        </c:ser>
        <c:dLbls>
          <c:showLegendKey val="0"/>
          <c:showVal val="0"/>
          <c:showCatName val="0"/>
          <c:showSerName val="0"/>
          <c:showPercent val="0"/>
          <c:showBubbleSize val="0"/>
        </c:dLbls>
        <c:gapWidth val="150"/>
        <c:shape val="box"/>
        <c:axId val="-1186737504"/>
        <c:axId val="-1197334496"/>
        <c:axId val="0"/>
      </c:bar3DChart>
      <c:catAx>
        <c:axId val="-1186737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97334496"/>
        <c:crosses val="autoZero"/>
        <c:auto val="1"/>
        <c:lblAlgn val="ctr"/>
        <c:lblOffset val="100"/>
        <c:noMultiLvlLbl val="0"/>
      </c:catAx>
      <c:valAx>
        <c:axId val="-1197334496"/>
        <c:scaling>
          <c:orientation val="minMax"/>
        </c:scaling>
        <c:delete val="1"/>
        <c:axPos val="l"/>
        <c:numFmt formatCode="General" sourceLinked="1"/>
        <c:majorTickMark val="none"/>
        <c:minorTickMark val="none"/>
        <c:tickLblPos val="nextTo"/>
        <c:crossAx val="-118673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1/25/21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84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25</a:t>
            </a:fld>
            <a:endParaRPr lang="en-US"/>
          </a:p>
        </p:txBody>
      </p:sp>
    </p:spTree>
    <p:extLst>
      <p:ext uri="{BB962C8B-B14F-4D97-AF65-F5344CB8AC3E}">
        <p14:creationId xmlns:p14="http://schemas.microsoft.com/office/powerpoint/2010/main" val="339302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27</a:t>
            </a:fld>
            <a:endParaRPr lang="en-US"/>
          </a:p>
        </p:txBody>
      </p:sp>
    </p:spTree>
    <p:extLst>
      <p:ext uri="{BB962C8B-B14F-4D97-AF65-F5344CB8AC3E}">
        <p14:creationId xmlns:p14="http://schemas.microsoft.com/office/powerpoint/2010/main" val="2724988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463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70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04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42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4143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14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61963" y="720725"/>
            <a:ext cx="6396037" cy="3598863"/>
          </a:xfrm>
          <a:ln/>
        </p:spPr>
      </p:sp>
      <p:sp>
        <p:nvSpPr>
          <p:cNvPr id="56323" name="Rectangle 3"/>
          <p:cNvSpPr>
            <a:spLocks noGrp="1" noChangeArrowheads="1"/>
          </p:cNvSpPr>
          <p:nvPr>
            <p:ph type="body" idx="1"/>
          </p:nvPr>
        </p:nvSpPr>
        <p:spPr>
          <a:xfrm>
            <a:off x="730194" y="4559259"/>
            <a:ext cx="5854815" cy="4321196"/>
          </a:xfrm>
          <a:noFill/>
        </p:spPr>
        <p:txBody>
          <a:bodyPr lIns="96580" tIns="48291" rIns="96580" bIns="48291"/>
          <a:lstStyle/>
          <a:p>
            <a:endParaRPr lang="en-US" dirty="0"/>
          </a:p>
        </p:txBody>
      </p:sp>
    </p:spTree>
    <p:extLst>
      <p:ext uri="{BB962C8B-B14F-4D97-AF65-F5344CB8AC3E}">
        <p14:creationId xmlns:p14="http://schemas.microsoft.com/office/powerpoint/2010/main" val="63693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KGW: Unique talents (Disability community): 42 =&gt;</a:t>
            </a:r>
            <a:r>
              <a:rPr lang="en-US" baseline="0" dirty="0"/>
              <a:t> 40</a:t>
            </a:r>
          </a:p>
          <a:p>
            <a:r>
              <a:rPr lang="en-US" baseline="0" dirty="0"/>
              <a:t>Reformatted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42C10-B43B-4CEC-9940-3253449CE3B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47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KGW: Win </a:t>
            </a:r>
            <a:r>
              <a:rPr lang="en-US" dirty="0" err="1"/>
              <a:t>Win</a:t>
            </a:r>
            <a:r>
              <a:rPr lang="en-US" dirty="0"/>
              <a:t> (Disability community)</a:t>
            </a:r>
            <a:r>
              <a:rPr lang="en-US" baseline="0" dirty="0"/>
              <a:t>  40 =&gt; 42</a:t>
            </a:r>
          </a:p>
          <a:p>
            <a:r>
              <a:rPr lang="en-US" baseline="0"/>
              <a:t>Reformatted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42C10-B43B-4CEC-9940-3253449CE3B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07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19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1/25/21</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1/25/21</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1/25/21</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7CC7A63-4E49-7E4E-862C-0E79A46848B0}"/>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280852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17"/>
        <p:cNvGrpSpPr/>
        <p:nvPr/>
      </p:nvGrpSpPr>
      <p:grpSpPr>
        <a:xfrm>
          <a:off x="0" y="0"/>
          <a:ext cx="0" cy="0"/>
          <a:chOff x="0" y="0"/>
          <a:chExt cx="0" cy="0"/>
        </a:xfrm>
      </p:grpSpPr>
      <p:sp>
        <p:nvSpPr>
          <p:cNvPr id="18" name="Google Shape;1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
          <p:cNvSpPr/>
          <p:nvPr/>
        </p:nvSpPr>
        <p:spPr>
          <a:xfrm>
            <a:off x="-20320" y="0"/>
            <a:ext cx="1310640" cy="68643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2873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4"/>
          <p:cNvSpPr/>
          <p:nvPr/>
        </p:nvSpPr>
        <p:spPr>
          <a:xfrm>
            <a:off x="345440" y="365125"/>
            <a:ext cx="11544598"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31" name="Google Shape;31;p4"/>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9409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0022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6"/>
          <p:cNvSpPr/>
          <p:nvPr/>
        </p:nvSpPr>
        <p:spPr>
          <a:xfrm>
            <a:off x="-20421" y="0"/>
            <a:ext cx="3363696"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6"/>
          <p:cNvSpPr/>
          <p:nvPr/>
        </p:nvSpPr>
        <p:spPr>
          <a:xfrm>
            <a:off x="1676400" y="2438400"/>
            <a:ext cx="9686023" cy="2124075"/>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6"/>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94110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3"/>
        <p:cNvGrpSpPr/>
        <p:nvPr/>
      </p:nvGrpSpPr>
      <p:grpSpPr>
        <a:xfrm>
          <a:off x="0" y="0"/>
          <a:ext cx="0" cy="0"/>
          <a:chOff x="0" y="0"/>
          <a:chExt cx="0" cy="0"/>
        </a:xfrm>
      </p:grpSpPr>
      <p:sp>
        <p:nvSpPr>
          <p:cNvPr id="44" name="Google Shape;44;p7"/>
          <p:cNvSpPr/>
          <p:nvPr/>
        </p:nvSpPr>
        <p:spPr>
          <a:xfrm>
            <a:off x="1524000" y="1122362"/>
            <a:ext cx="9144000" cy="2387601"/>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7"/>
          <p:cNvSpPr/>
          <p:nvPr/>
        </p:nvSpPr>
        <p:spPr>
          <a:xfrm>
            <a:off x="1524000" y="3602039"/>
            <a:ext cx="9144000" cy="1655762"/>
          </a:xfrm>
          <a:prstGeom prst="rect">
            <a:avLst/>
          </a:prstGeom>
          <a:solidFill>
            <a:srgbClr val="F5BA2B">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4D4D4D"/>
              </a:buClr>
              <a:buSzPts val="2400"/>
              <a:buNone/>
              <a:defRPr sz="2400"/>
            </a:lvl1pPr>
            <a:lvl2pPr lvl="1" algn="ctr">
              <a:lnSpc>
                <a:spcPct val="90000"/>
              </a:lnSpc>
              <a:spcBef>
                <a:spcPts val="500"/>
              </a:spcBef>
              <a:spcAft>
                <a:spcPts val="0"/>
              </a:spcAft>
              <a:buClr>
                <a:srgbClr val="4D4D4D"/>
              </a:buClr>
              <a:buSzPts val="2000"/>
              <a:buNone/>
              <a:defRPr sz="2000"/>
            </a:lvl2pPr>
            <a:lvl3pPr lvl="2" algn="ctr">
              <a:lnSpc>
                <a:spcPct val="90000"/>
              </a:lnSpc>
              <a:spcBef>
                <a:spcPts val="500"/>
              </a:spcBef>
              <a:spcAft>
                <a:spcPts val="0"/>
              </a:spcAft>
              <a:buClr>
                <a:srgbClr val="4D4D4D"/>
              </a:buClr>
              <a:buSzPts val="1800"/>
              <a:buNone/>
              <a:defRPr sz="1800"/>
            </a:lvl3pPr>
            <a:lvl4pPr lvl="3" algn="ctr">
              <a:lnSpc>
                <a:spcPct val="90000"/>
              </a:lnSpc>
              <a:spcBef>
                <a:spcPts val="500"/>
              </a:spcBef>
              <a:spcAft>
                <a:spcPts val="0"/>
              </a:spcAft>
              <a:buClr>
                <a:srgbClr val="4D4D4D"/>
              </a:buClr>
              <a:buSzPts val="1600"/>
              <a:buNone/>
              <a:defRPr sz="1600"/>
            </a:lvl4pPr>
            <a:lvl5pPr lvl="4" algn="ctr">
              <a:lnSpc>
                <a:spcPct val="90000"/>
              </a:lnSpc>
              <a:spcBef>
                <a:spcPts val="500"/>
              </a:spcBef>
              <a:spcAft>
                <a:spcPts val="0"/>
              </a:spcAft>
              <a:buClr>
                <a:srgbClr val="4D4D4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4006186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0"/>
        <p:cNvGrpSpPr/>
        <p:nvPr/>
      </p:nvGrpSpPr>
      <p:grpSpPr>
        <a:xfrm>
          <a:off x="0" y="0"/>
          <a:ext cx="0" cy="0"/>
          <a:chOff x="0" y="0"/>
          <a:chExt cx="0" cy="0"/>
        </a:xfrm>
      </p:grpSpPr>
      <p:sp>
        <p:nvSpPr>
          <p:cNvPr id="51" name="Google Shape;51;p8"/>
          <p:cNvSpPr/>
          <p:nvPr/>
        </p:nvSpPr>
        <p:spPr>
          <a:xfrm>
            <a:off x="528320" y="347346"/>
            <a:ext cx="11544598" cy="1139825"/>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F5BA2B"/>
              </a:solidFill>
              <a:latin typeface="Calibri"/>
              <a:ea typeface="Calibri"/>
              <a:cs typeface="Calibri"/>
              <a:sym typeface="Calibri"/>
            </a:endParaRPr>
          </a:p>
        </p:txBody>
      </p:sp>
      <p:sp>
        <p:nvSpPr>
          <p:cNvPr id="52" name="Google Shape;52;p8"/>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8"/>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5BA2B"/>
              </a:buClr>
              <a:buSzPts val="4000"/>
              <a:buFont typeface="Times New Roman"/>
              <a:buNone/>
              <a:defRPr>
                <a:solidFill>
                  <a:srgbClr val="F5BA2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380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6"/>
        <p:cNvGrpSpPr/>
        <p:nvPr/>
      </p:nvGrpSpPr>
      <p:grpSpPr>
        <a:xfrm>
          <a:off x="0" y="0"/>
          <a:ext cx="0" cy="0"/>
          <a:chOff x="0" y="0"/>
          <a:chExt cx="0" cy="0"/>
        </a:xfrm>
      </p:grpSpPr>
      <p:sp>
        <p:nvSpPr>
          <p:cNvPr id="57" name="Google Shape;5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9"/>
          <p:cNvSpPr/>
          <p:nvPr/>
        </p:nvSpPr>
        <p:spPr>
          <a:xfrm>
            <a:off x="914401" y="0"/>
            <a:ext cx="6162674" cy="6858000"/>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9"/>
          <p:cNvSpPr txBox="1">
            <a:spLocks noGrp="1"/>
          </p:cNvSpPr>
          <p:nvPr>
            <p:ph type="title"/>
          </p:nvPr>
        </p:nvSpPr>
        <p:spPr>
          <a:xfrm>
            <a:off x="1366838" y="2289176"/>
            <a:ext cx="5257800" cy="113982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0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110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0140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4D4D4D"/>
              </a:buClr>
              <a:buSzPts val="3200"/>
              <a:buChar char="•"/>
              <a:defRPr sz="3200"/>
            </a:lvl1pPr>
            <a:lvl2pPr marL="914400" lvl="1" indent="-406400" algn="l">
              <a:lnSpc>
                <a:spcPct val="90000"/>
              </a:lnSpc>
              <a:spcBef>
                <a:spcPts val="500"/>
              </a:spcBef>
              <a:spcAft>
                <a:spcPts val="0"/>
              </a:spcAft>
              <a:buClr>
                <a:srgbClr val="4D4D4D"/>
              </a:buClr>
              <a:buSzPts val="2800"/>
              <a:buChar char="•"/>
              <a:defRPr sz="2800"/>
            </a:lvl2pPr>
            <a:lvl3pPr marL="1371600" lvl="2" indent="-381000" algn="l">
              <a:lnSpc>
                <a:spcPct val="90000"/>
              </a:lnSpc>
              <a:spcBef>
                <a:spcPts val="500"/>
              </a:spcBef>
              <a:spcAft>
                <a:spcPts val="0"/>
              </a:spcAft>
              <a:buClr>
                <a:srgbClr val="4D4D4D"/>
              </a:buClr>
              <a:buSzPts val="2400"/>
              <a:buChar char="•"/>
              <a:defRPr sz="2400"/>
            </a:lvl3pPr>
            <a:lvl4pPr marL="1828800" lvl="3" indent="-355600" algn="l">
              <a:lnSpc>
                <a:spcPct val="90000"/>
              </a:lnSpc>
              <a:spcBef>
                <a:spcPts val="500"/>
              </a:spcBef>
              <a:spcAft>
                <a:spcPts val="0"/>
              </a:spcAft>
              <a:buClr>
                <a:srgbClr val="4D4D4D"/>
              </a:buClr>
              <a:buSzPts val="2000"/>
              <a:buChar char="•"/>
              <a:defRPr sz="2000"/>
            </a:lvl4pPr>
            <a:lvl5pPr marL="2286000" lvl="4" indent="-355600" algn="l">
              <a:lnSpc>
                <a:spcPct val="90000"/>
              </a:lnSpc>
              <a:spcBef>
                <a:spcPts val="500"/>
              </a:spcBef>
              <a:spcAft>
                <a:spcPts val="0"/>
              </a:spcAft>
              <a:buClr>
                <a:srgbClr val="4D4D4D"/>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D4D4D"/>
              </a:buClr>
              <a:buSzPts val="1600"/>
              <a:buNone/>
              <a:defRPr sz="1600"/>
            </a:lvl1pPr>
            <a:lvl2pPr marL="914400" lvl="1" indent="-228600" algn="l">
              <a:lnSpc>
                <a:spcPct val="90000"/>
              </a:lnSpc>
              <a:spcBef>
                <a:spcPts val="500"/>
              </a:spcBef>
              <a:spcAft>
                <a:spcPts val="0"/>
              </a:spcAft>
              <a:buClr>
                <a:srgbClr val="4D4D4D"/>
              </a:buClr>
              <a:buSzPts val="1400"/>
              <a:buNone/>
              <a:defRPr sz="1400"/>
            </a:lvl2pPr>
            <a:lvl3pPr marL="1371600" lvl="2" indent="-228600" algn="l">
              <a:lnSpc>
                <a:spcPct val="90000"/>
              </a:lnSpc>
              <a:spcBef>
                <a:spcPts val="500"/>
              </a:spcBef>
              <a:spcAft>
                <a:spcPts val="0"/>
              </a:spcAft>
              <a:buClr>
                <a:srgbClr val="4D4D4D"/>
              </a:buClr>
              <a:buSzPts val="1200"/>
              <a:buNone/>
              <a:defRPr sz="1200"/>
            </a:lvl3pPr>
            <a:lvl4pPr marL="1828800" lvl="3" indent="-228600" algn="l">
              <a:lnSpc>
                <a:spcPct val="90000"/>
              </a:lnSpc>
              <a:spcBef>
                <a:spcPts val="500"/>
              </a:spcBef>
              <a:spcAft>
                <a:spcPts val="0"/>
              </a:spcAft>
              <a:buClr>
                <a:srgbClr val="4D4D4D"/>
              </a:buClr>
              <a:buSzPts val="1000"/>
              <a:buNone/>
              <a:defRPr sz="1000"/>
            </a:lvl4pPr>
            <a:lvl5pPr marL="2286000" lvl="4" indent="-228600" algn="l">
              <a:lnSpc>
                <a:spcPct val="90000"/>
              </a:lnSpc>
              <a:spcBef>
                <a:spcPts val="500"/>
              </a:spcBef>
              <a:spcAft>
                <a:spcPts val="0"/>
              </a:spcAft>
              <a:buClr>
                <a:srgbClr val="4D4D4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9676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4D4D4D"/>
              </a:buClr>
              <a:buSzPts val="3200"/>
              <a:buFont typeface="Arial"/>
              <a:buNone/>
              <a:defRPr sz="3200" b="0" i="0" u="none" strike="noStrike" cap="none">
                <a:solidFill>
                  <a:srgbClr val="4D4D4D"/>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4D4D4D"/>
              </a:buClr>
              <a:buSzPts val="2800"/>
              <a:buFont typeface="Arial"/>
              <a:buNone/>
              <a:defRPr sz="2800" b="0" i="0" u="none" strike="noStrike" cap="none">
                <a:solidFill>
                  <a:srgbClr val="4D4D4D"/>
                </a:solidFill>
                <a:latin typeface="Times New Roman"/>
                <a:ea typeface="Times New Roman"/>
                <a:cs typeface="Times New Roman"/>
                <a:sym typeface="Times New Roman"/>
              </a:defRPr>
            </a:lvl2pPr>
            <a:lvl3pPr marR="0" lvl="2" algn="l" rtl="0">
              <a:lnSpc>
                <a:spcPct val="90000"/>
              </a:lnSpc>
              <a:spcBef>
                <a:spcPts val="500"/>
              </a:spcBef>
              <a:spcAft>
                <a:spcPts val="0"/>
              </a:spcAft>
              <a:buClr>
                <a:srgbClr val="4D4D4D"/>
              </a:buClr>
              <a:buSzPts val="2400"/>
              <a:buFont typeface="Arial"/>
              <a:buNone/>
              <a:defRPr sz="2400" b="0" i="0" u="none" strike="noStrike" cap="none">
                <a:solidFill>
                  <a:srgbClr val="4D4D4D"/>
                </a:solidFill>
                <a:latin typeface="Times New Roman"/>
                <a:ea typeface="Times New Roman"/>
                <a:cs typeface="Times New Roman"/>
                <a:sym typeface="Times New Roman"/>
              </a:defRPr>
            </a:lvl3pPr>
            <a:lvl4pPr marR="0" lvl="3" algn="l" rtl="0">
              <a:lnSpc>
                <a:spcPct val="90000"/>
              </a:lnSpc>
              <a:spcBef>
                <a:spcPts val="500"/>
              </a:spcBef>
              <a:spcAft>
                <a:spcPts val="0"/>
              </a:spcAft>
              <a:buClr>
                <a:srgbClr val="4D4D4D"/>
              </a:buClr>
              <a:buSzPts val="2000"/>
              <a:buFont typeface="Arial"/>
              <a:buNone/>
              <a:defRPr sz="2000" b="0" i="0" u="none" strike="noStrike" cap="none">
                <a:solidFill>
                  <a:srgbClr val="4D4D4D"/>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4D4D4D"/>
              </a:buClr>
              <a:buSzPts val="2000"/>
              <a:buFont typeface="Arial"/>
              <a:buNone/>
              <a:defRPr sz="2000" b="0" i="0" u="none" strike="noStrike" cap="none">
                <a:solidFill>
                  <a:srgbClr val="4D4D4D"/>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D4D4D"/>
              </a:buClr>
              <a:buSzPts val="1600"/>
              <a:buNone/>
              <a:defRPr sz="1600"/>
            </a:lvl1pPr>
            <a:lvl2pPr marL="914400" lvl="1" indent="-228600" algn="l">
              <a:lnSpc>
                <a:spcPct val="90000"/>
              </a:lnSpc>
              <a:spcBef>
                <a:spcPts val="500"/>
              </a:spcBef>
              <a:spcAft>
                <a:spcPts val="0"/>
              </a:spcAft>
              <a:buClr>
                <a:srgbClr val="4D4D4D"/>
              </a:buClr>
              <a:buSzPts val="1400"/>
              <a:buNone/>
              <a:defRPr sz="1400"/>
            </a:lvl2pPr>
            <a:lvl3pPr marL="1371600" lvl="2" indent="-228600" algn="l">
              <a:lnSpc>
                <a:spcPct val="90000"/>
              </a:lnSpc>
              <a:spcBef>
                <a:spcPts val="500"/>
              </a:spcBef>
              <a:spcAft>
                <a:spcPts val="0"/>
              </a:spcAft>
              <a:buClr>
                <a:srgbClr val="4D4D4D"/>
              </a:buClr>
              <a:buSzPts val="1200"/>
              <a:buNone/>
              <a:defRPr sz="1200"/>
            </a:lvl3pPr>
            <a:lvl4pPr marL="1828800" lvl="3" indent="-228600" algn="l">
              <a:lnSpc>
                <a:spcPct val="90000"/>
              </a:lnSpc>
              <a:spcBef>
                <a:spcPts val="500"/>
              </a:spcBef>
              <a:spcAft>
                <a:spcPts val="0"/>
              </a:spcAft>
              <a:buClr>
                <a:srgbClr val="4D4D4D"/>
              </a:buClr>
              <a:buSzPts val="1000"/>
              <a:buNone/>
              <a:defRPr sz="1000"/>
            </a:lvl4pPr>
            <a:lvl5pPr marL="2286000" lvl="4" indent="-228600" algn="l">
              <a:lnSpc>
                <a:spcPct val="90000"/>
              </a:lnSpc>
              <a:spcBef>
                <a:spcPts val="500"/>
              </a:spcBef>
              <a:spcAft>
                <a:spcPts val="0"/>
              </a:spcAft>
              <a:buClr>
                <a:srgbClr val="4D4D4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4003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3931442" y="-1597818"/>
            <a:ext cx="4351338" cy="1119822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9657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14152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1/25/21</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3452001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C716-F1C0-483E-BDC9-831EDD95E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B18F5-8382-48C3-9DD8-830440399D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C6833CC8-C5E6-4EF7-8FBB-6AF56D8C7071}" type="datetimeFigureOut">
              <a:rPr lang="en-US"/>
              <a:pPr>
                <a:defRPr/>
              </a:pPr>
              <a:t>1/25/21</a:t>
            </a:fld>
            <a:endParaRPr lang="en-US"/>
          </a:p>
        </p:txBody>
      </p:sp>
      <p:sp>
        <p:nvSpPr>
          <p:cNvPr id="5" name="Holder 6"/>
          <p:cNvSpPr>
            <a:spLocks noGrp="1"/>
          </p:cNvSpPr>
          <p:nvPr>
            <p:ph type="sldNum" sz="quarter" idx="12"/>
          </p:nvPr>
        </p:nvSpPr>
        <p:spPr/>
        <p:txBody>
          <a:bodyPr/>
          <a:lstStyle>
            <a:lvl1pPr>
              <a:defRPr/>
            </a:lvl1pPr>
          </a:lstStyle>
          <a:p>
            <a:fld id="{78D19E82-6546-41D1-AD49-8E4CA5A0DAAF}" type="slidenum">
              <a:rPr lang="en-US" altLang="en-US"/>
              <a:pPr/>
              <a:t>‹#›</a:t>
            </a:fld>
            <a:endParaRPr lang="en-US" altLang="en-US"/>
          </a:p>
        </p:txBody>
      </p:sp>
    </p:spTree>
    <p:extLst>
      <p:ext uri="{BB962C8B-B14F-4D97-AF65-F5344CB8AC3E}">
        <p14:creationId xmlns:p14="http://schemas.microsoft.com/office/powerpoint/2010/main" val="1779787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09998" y="274555"/>
            <a:ext cx="10972031" cy="27699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5pPr>
            <a:lvl6pPr marL="409907" marR="0" lvl="5" indent="-3507"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6pPr>
            <a:lvl7pPr marL="819815" marR="0" lvl="6" indent="-7014"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7pPr>
            <a:lvl8pPr marL="1229723" marR="0" lvl="7" indent="-10523"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8pPr>
            <a:lvl9pPr marL="1639630" marR="0" lvl="8" indent="-1328"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9pPr>
          </a:lstStyle>
          <a:p>
            <a:endParaRPr/>
          </a:p>
        </p:txBody>
      </p:sp>
      <p:sp>
        <p:nvSpPr>
          <p:cNvPr id="152" name="Shape 152"/>
          <p:cNvSpPr txBox="1">
            <a:spLocks noGrp="1"/>
          </p:cNvSpPr>
          <p:nvPr>
            <p:ph type="body" idx="1"/>
          </p:nvPr>
        </p:nvSpPr>
        <p:spPr>
          <a:xfrm>
            <a:off x="609998" y="1577237"/>
            <a:ext cx="10972031" cy="276999"/>
          </a:xfrm>
          <a:prstGeom prst="rect">
            <a:avLst/>
          </a:prstGeom>
          <a:noFill/>
          <a:ln>
            <a:noFill/>
          </a:ln>
        </p:spPr>
        <p:txBody>
          <a:bodyPr wrap="square" lIns="91425" tIns="91425" rIns="91425" bIns="91425" anchor="t" anchorCtr="0"/>
          <a:lstStyle>
            <a:lvl1pPr marL="0" marR="0" lvl="0" indent="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408483" marR="0" lvl="1" indent="-2083"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818390" marR="0" lvl="2" indent="-5589"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228299" marR="0" lvl="3" indent="-9097"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638207" marR="0" lvl="4" indent="-12606"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048580" marR="0" lvl="5" indent="-3879"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2458296" marR="0" lvl="6" indent="-7196"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2868011" marR="0" lvl="7" indent="-1051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3277727" marR="0" lvl="8" indent="-1127"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4144821" y="6377550"/>
            <a:ext cx="3902364" cy="27699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677" marR="0" lvl="3" indent="-1077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796" marR="0" lvl="5" indent="-949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dt" idx="10"/>
          </p:nvPr>
        </p:nvSpPr>
        <p:spPr>
          <a:xfrm>
            <a:off x="609991" y="6377550"/>
            <a:ext cx="2803620" cy="2769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677" marR="0" lvl="3" indent="-1077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796" marR="0" lvl="5" indent="-949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sldNum" idx="12"/>
          </p:nvPr>
        </p:nvSpPr>
        <p:spPr>
          <a:xfrm>
            <a:off x="8778395" y="6377550"/>
            <a:ext cx="2803621" cy="276999"/>
          </a:xfrm>
          <a:prstGeom prst="rect">
            <a:avLst/>
          </a:prstGeom>
          <a:noFill/>
          <a:ln>
            <a:noFill/>
          </a:ln>
        </p:spPr>
        <p:txBody>
          <a:bodyPr wrap="square" lIns="0" tIns="0" rIns="0" bIns="0" anchor="t" anchorCtr="0">
            <a:noAutofit/>
          </a:bodyPr>
          <a:lstStyle/>
          <a:p>
            <a:pPr indent="-28575" algn="r">
              <a:buClr>
                <a:srgbClr val="898989"/>
              </a:buClr>
              <a:buSzPts val="450"/>
            </a:pPr>
            <a:fld id="{00000000-1234-1234-1234-123412341234}" type="slidenum">
              <a:rPr lang="en" smtClean="0">
                <a:solidFill>
                  <a:srgbClr val="898989"/>
                </a:solidFill>
                <a:latin typeface="Calibri"/>
                <a:ea typeface="Calibri"/>
                <a:cs typeface="Calibri"/>
                <a:sym typeface="Calibri"/>
              </a:rPr>
              <a:pPr indent="-28575" algn="r">
                <a:buClr>
                  <a:srgbClr val="898989"/>
                </a:buClr>
                <a:buSzPts val="450"/>
              </a:pPr>
              <a:t>‹#›</a:t>
            </a:fld>
            <a:endParaRPr lang="en">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33923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0C858F-3DE2-4FA7-9EED-8E15C1AB5A4C}"/>
              </a:ext>
            </a:extLst>
          </p:cNvPr>
          <p:cNvSpPr>
            <a:spLocks noGrp="1"/>
          </p:cNvSpPr>
          <p:nvPr>
            <p:ph type="ctrTitle"/>
          </p:nvPr>
        </p:nvSpPr>
        <p:spPr>
          <a:xfrm>
            <a:off x="335280" y="267359"/>
            <a:ext cx="11521440" cy="1312724"/>
          </a:xfrm>
        </p:spPr>
        <p:txBody>
          <a:bodyPr anchor="ctr">
            <a:normAutofit/>
          </a:bodyPr>
          <a:lstStyle/>
          <a:p>
            <a:pPr algn="l"/>
            <a:r>
              <a:rPr lang="en-US" sz="2800" b="1" dirty="0">
                <a:solidFill>
                  <a:srgbClr val="0070C0"/>
                </a:solidFill>
                <a:latin typeface="+mn-lt"/>
              </a:rPr>
              <a:t>Title</a:t>
            </a:r>
          </a:p>
        </p:txBody>
      </p:sp>
    </p:spTree>
    <p:extLst>
      <p:ext uri="{BB962C8B-B14F-4D97-AF65-F5344CB8AC3E}">
        <p14:creationId xmlns:p14="http://schemas.microsoft.com/office/powerpoint/2010/main" val="308041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1/25/21</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1/25/21</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0" r:id="rId3"/>
    <p:sldLayoutId id="2147483685" r:id="rId4"/>
    <p:sldLayoutId id="2147483682" r:id="rId5"/>
    <p:sldLayoutId id="2147483651" r:id="rId6"/>
    <p:sldLayoutId id="2147483673" r:id="rId7"/>
    <p:sldLayoutId id="2147483684"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365126"/>
            <a:ext cx="10515593" cy="469937"/>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838200" y="1066800"/>
            <a:ext cx="10515599" cy="2757743"/>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AB9C4AD3-A394-254F-AB77-3E8871A5A34A}"/>
              </a:ext>
            </a:extLst>
          </p:cNvPr>
          <p:cNvSpPr txBox="1"/>
          <p:nvPr userDrawn="1"/>
        </p:nvSpPr>
        <p:spPr>
          <a:xfrm>
            <a:off x="6886575" y="-7143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88228346"/>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defTabSz="914400" rtl="0" eaLnBrk="1" latinLnBrk="0" hangingPunct="1">
        <a:lnSpc>
          <a:spcPct val="110000"/>
        </a:lnSpc>
        <a:spcBef>
          <a:spcPct val="0"/>
        </a:spcBef>
        <a:buNone/>
        <a:defRPr sz="3000" kern="1200">
          <a:solidFill>
            <a:schemeClr val="tx1"/>
          </a:solidFill>
          <a:latin typeface="Georgia" panose="02040502050405020303" pitchFamily="18" charset="0"/>
          <a:ea typeface="+mj-ea"/>
          <a:cs typeface="+mj-cs"/>
        </a:defRPr>
      </a:lvl1pPr>
    </p:titleStyle>
    <p:bodyStyle>
      <a:lvl1pPr marL="0" indent="0" algn="l" defTabSz="914400" rtl="0" eaLnBrk="1" latinLnBrk="0" hangingPunct="1">
        <a:lnSpc>
          <a:spcPct val="110000"/>
        </a:lnSpc>
        <a:spcBef>
          <a:spcPts val="1000"/>
        </a:spcBef>
        <a:buFontTx/>
        <a:buNone/>
        <a:tabLst/>
        <a:defRPr sz="3000" kern="1200">
          <a:solidFill>
            <a:schemeClr val="tx1"/>
          </a:solidFill>
          <a:latin typeface="Georgia" panose="02040502050405020303" pitchFamily="18" charset="0"/>
          <a:ea typeface="+mn-ea"/>
          <a:cs typeface="+mn-cs"/>
        </a:defRPr>
      </a:lvl1pPr>
      <a:lvl2pPr marL="457200" indent="-436563" algn="l" defTabSz="914400" rtl="0" eaLnBrk="1" latinLnBrk="0" hangingPunct="1">
        <a:lnSpc>
          <a:spcPct val="110000"/>
        </a:lnSpc>
        <a:spcBef>
          <a:spcPts val="500"/>
        </a:spcBef>
        <a:buFont typeface="System Font Regular"/>
        <a:buChar char="—"/>
        <a:tabLst/>
        <a:defRPr sz="3000" kern="1200">
          <a:solidFill>
            <a:schemeClr val="tx1"/>
          </a:solidFill>
          <a:latin typeface="Georgia" panose="02040502050405020303" pitchFamily="18" charset="0"/>
          <a:ea typeface="+mn-ea"/>
          <a:cs typeface="+mn-cs"/>
        </a:defRPr>
      </a:lvl2pPr>
      <a:lvl3pPr marL="1143000" indent="-623888" algn="l" defTabSz="914400" rtl="0" eaLnBrk="1" latinLnBrk="0" hangingPunct="1">
        <a:lnSpc>
          <a:spcPct val="110000"/>
        </a:lnSpc>
        <a:spcBef>
          <a:spcPts val="500"/>
        </a:spcBef>
        <a:buFont typeface="Arial" panose="020B0604020202020204" pitchFamily="34" charset="0"/>
        <a:buChar char="•"/>
        <a:tabLst/>
        <a:defRPr sz="3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30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30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152">
          <p15:clr>
            <a:srgbClr val="F26B43"/>
          </p15:clr>
        </p15:guide>
        <p15:guide id="3" pos="528">
          <p15:clr>
            <a:srgbClr val="F26B43"/>
          </p15:clr>
        </p15:guide>
        <p15:guide id="4" pos="3720">
          <p15:clr>
            <a:srgbClr val="F26B43"/>
          </p15:clr>
        </p15:guide>
        <p15:guide id="5" pos="3984">
          <p15:clr>
            <a:srgbClr val="F26B43"/>
          </p15:clr>
        </p15:guide>
        <p15:guide id="6" pos="2232">
          <p15:clr>
            <a:srgbClr val="F26B43"/>
          </p15:clr>
        </p15:guide>
        <p15:guide id="7" pos="1944">
          <p15:clr>
            <a:srgbClr val="F26B43"/>
          </p15:clr>
        </p15:guide>
        <p15:guide id="8" pos="5448">
          <p15:clr>
            <a:srgbClr val="F26B43"/>
          </p15:clr>
        </p15:guide>
        <p15:guide id="9" pos="57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508000" y="1825625"/>
            <a:ext cx="11198223"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4D4D4D"/>
              </a:buClr>
              <a:buSzPts val="2800"/>
              <a:buFont typeface="Arial"/>
              <a:buChar char="•"/>
              <a:defRPr sz="2800" b="0" i="0" u="none" strike="noStrike" cap="none">
                <a:solidFill>
                  <a:srgbClr val="4D4D4D"/>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4D4D4D"/>
              </a:buClr>
              <a:buSzPts val="2400"/>
              <a:buFont typeface="Arial"/>
              <a:buChar char="•"/>
              <a:defRPr sz="2400" b="0" i="0" u="none" strike="noStrike" cap="none">
                <a:solidFill>
                  <a:srgbClr val="4D4D4D"/>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rgbClr val="4D4D4D"/>
              </a:buClr>
              <a:buSzPts val="2000"/>
              <a:buFont typeface="Arial"/>
              <a:buChar char="•"/>
              <a:defRPr sz="2000" b="0" i="0" u="none" strike="noStrike" cap="none">
                <a:solidFill>
                  <a:srgbClr val="4D4D4D"/>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4" name="Google Shape;14;p1"/>
          <p:cNvGrpSpPr/>
          <p:nvPr/>
        </p:nvGrpSpPr>
        <p:grpSpPr>
          <a:xfrm>
            <a:off x="11185957" y="6356350"/>
            <a:ext cx="892295" cy="470693"/>
            <a:chOff x="4581525" y="2647950"/>
            <a:chExt cx="2943225" cy="1552575"/>
          </a:xfrm>
        </p:grpSpPr>
        <p:pic>
          <p:nvPicPr>
            <p:cNvPr id="15" name="Google Shape;15;p1"/>
            <p:cNvPicPr preferRelativeResize="0"/>
            <p:nvPr/>
          </p:nvPicPr>
          <p:blipFill rotWithShape="1">
            <a:blip r:embed="rId19">
              <a:alphaModFix/>
            </a:blip>
            <a:srcRect/>
            <a:stretch/>
          </p:blipFill>
          <p:spPr>
            <a:xfrm>
              <a:off x="4667250" y="2647950"/>
              <a:ext cx="2857500" cy="1552575"/>
            </a:xfrm>
            <a:prstGeom prst="rect">
              <a:avLst/>
            </a:prstGeom>
            <a:noFill/>
            <a:ln>
              <a:noFill/>
            </a:ln>
          </p:spPr>
        </p:pic>
        <p:sp>
          <p:nvSpPr>
            <p:cNvPr id="16" name="Google Shape;16;p1"/>
            <p:cNvSpPr/>
            <p:nvPr/>
          </p:nvSpPr>
          <p:spPr>
            <a:xfrm>
              <a:off x="4581525" y="3867150"/>
              <a:ext cx="2466975" cy="247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6" name="Footer Placeholder 5">
            <a:extLst>
              <a:ext uri="{FF2B5EF4-FFF2-40B4-BE49-F238E27FC236}">
                <a16:creationId xmlns:a16="http://schemas.microsoft.com/office/drawing/2014/main" id="{236FFBD2-456C-ED4C-8BA2-65A3B52D8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10865333"/>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2" r:id="rId15"/>
    <p:sldLayoutId id="2147483703" r:id="rId16"/>
    <p:sldLayoutId id="214748370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http://www.scribd.com/doc/197322054/RespectAbilityUSA-Poll-Jan-8-2014"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1.jpeg"/><Relationship Id="rId11" Type="http://schemas.openxmlformats.org/officeDocument/2006/relationships/image" Target="../media/image16.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hyperlink" Target="mailto:JenniferM@RespectAbilityUSA.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respectability.org/" TargetMode="External"/><Relationship Id="rId5" Type="http://schemas.openxmlformats.org/officeDocument/2006/relationships/image" Target="../media/image3.png"/><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84C0D91D-89AA-AA41-ADF3-8442B6155CC8}"/>
              </a:ext>
            </a:extLst>
          </p:cNvPr>
          <p:cNvSpPr>
            <a:spLocks noGrp="1"/>
          </p:cNvSpPr>
          <p:nvPr>
            <p:ph type="title"/>
          </p:nvPr>
        </p:nvSpPr>
        <p:spPr/>
        <p:txBody>
          <a:bodyPr/>
          <a:lstStyle/>
          <a:p>
            <a:r>
              <a:rPr lang="en-US" dirty="0"/>
              <a:t>Ensuring Best Practices for Disability Inclusion</a:t>
            </a:r>
          </a:p>
        </p:txBody>
      </p:sp>
      <p:pic>
        <p:nvPicPr>
          <p:cNvPr id="7" name="Picture 6" descr="RespectAbility Summer 2017 Fellows smiling together with their arms around each other">
            <a:extLst>
              <a:ext uri="{FF2B5EF4-FFF2-40B4-BE49-F238E27FC236}">
                <a16:creationId xmlns:a16="http://schemas.microsoft.com/office/drawing/2014/main" id="{07969B73-6E11-4B49-AE15-B74871B43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87" y="-276102"/>
            <a:ext cx="12181913" cy="3705102"/>
          </a:xfrm>
          <a:prstGeom prst="rect">
            <a:avLst/>
          </a:prstGeom>
        </p:spPr>
      </p:pic>
      <p:pic>
        <p:nvPicPr>
          <p:cNvPr id="13" name="Picture 12" descr="RespectAbility logo. Fighting Stigmas. Advancing Opportunities.">
            <a:extLst>
              <a:ext uri="{FF2B5EF4-FFF2-40B4-BE49-F238E27FC236}">
                <a16:creationId xmlns:a16="http://schemas.microsoft.com/office/drawing/2014/main" id="{F470BEEA-2EE5-4BD6-B08F-117EAA0ADD6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800" y="3785282"/>
            <a:ext cx="5410200" cy="2419350"/>
          </a:xfrm>
          <a:prstGeom prst="rect">
            <a:avLst/>
          </a:prstGeom>
        </p:spPr>
      </p:pic>
      <p:sp>
        <p:nvSpPr>
          <p:cNvPr id="3" name="Rectangle 2">
            <a:extLst>
              <a:ext uri="{FF2B5EF4-FFF2-40B4-BE49-F238E27FC236}">
                <a16:creationId xmlns:a16="http://schemas.microsoft.com/office/drawing/2014/main" id="{57A98BB6-E4E4-4389-BD94-D142C31C1EAD}"/>
              </a:ext>
              <a:ext uri="{C183D7F6-B498-43B3-948B-1728B52AA6E4}">
                <adec:decorative xmlns:adec="http://schemas.microsoft.com/office/drawing/2017/decorative" val="1"/>
              </a:ext>
            </a:extLst>
          </p:cNvPr>
          <p:cNvSpPr/>
          <p:nvPr/>
        </p:nvSpPr>
        <p:spPr>
          <a:xfrm>
            <a:off x="10747169" y="6270171"/>
            <a:ext cx="1444831"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559138" y="4064755"/>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9194A3B-4CAD-4C01-9868-FD70602BD61A}"/>
              </a:ext>
            </a:extLst>
          </p:cNvPr>
          <p:cNvSpPr txBox="1"/>
          <p:nvPr/>
        </p:nvSpPr>
        <p:spPr>
          <a:xfrm>
            <a:off x="6797408" y="3933128"/>
            <a:ext cx="5210975" cy="2123658"/>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Proven Positive Messaging to Achieve </a:t>
            </a:r>
          </a:p>
          <a:p>
            <a:r>
              <a:rPr lang="en-US" sz="4400" dirty="0">
                <a:latin typeface="Times New Roman" panose="02020603050405020304" pitchFamily="18" charset="0"/>
                <a:cs typeface="Times New Roman" panose="02020603050405020304" pitchFamily="18" charset="0"/>
              </a:rPr>
              <a:t>Positive Change</a:t>
            </a:r>
          </a:p>
        </p:txBody>
      </p:sp>
    </p:spTree>
    <p:extLst>
      <p:ext uri="{BB962C8B-B14F-4D97-AF65-F5344CB8AC3E}">
        <p14:creationId xmlns:p14="http://schemas.microsoft.com/office/powerpoint/2010/main" val="411587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title"/>
          </p:nvPr>
        </p:nvSpPr>
        <p:spPr/>
        <p:txBody>
          <a:bodyPr>
            <a:noAutofit/>
          </a:bodyPr>
          <a:lstStyle/>
          <a:p>
            <a:r>
              <a:rPr lang="en-US" sz="2400" dirty="0"/>
              <a:t>The top tier of statements is also strong in the disability community, especially among voters with disabilities. More than 9 in 10 older voters with disabilities and voters with disabilities in battleground states strongly agree.</a:t>
            </a:r>
          </a:p>
        </p:txBody>
      </p:sp>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80" y="1538868"/>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Times New Roman" panose="02020603050405020304" pitchFamily="18" charset="0"/>
                <a:cs typeface="Times New Roman" panose="02020603050405020304" pitchFamily="18" charset="0"/>
              </a:rPr>
              <a:t>Tell me if you agree or disagree with each statement. [TOP TIER] </a:t>
            </a:r>
          </a:p>
        </p:txBody>
      </p:sp>
      <p:graphicFrame>
        <p:nvGraphicFramePr>
          <p:cNvPr id="5" name="Table 4">
            <a:extLst>
              <a:ext uri="{FF2B5EF4-FFF2-40B4-BE49-F238E27FC236}">
                <a16:creationId xmlns:a16="http://schemas.microsoft.com/office/drawing/2014/main" id="{D89A0F63-DD07-4562-8323-2ACF75B60BFB}"/>
              </a:ext>
            </a:extLst>
          </p:cNvPr>
          <p:cNvGraphicFramePr>
            <a:graphicFrameLocks noGrp="1"/>
          </p:cNvGraphicFramePr>
          <p:nvPr>
            <p:extLst>
              <p:ext uri="{D42A27DB-BD31-4B8C-83A1-F6EECF244321}">
                <p14:modId xmlns:p14="http://schemas.microsoft.com/office/powerpoint/2010/main" val="3832460215"/>
              </p:ext>
            </p:extLst>
          </p:nvPr>
        </p:nvGraphicFramePr>
        <p:xfrm>
          <a:off x="26618" y="1938546"/>
          <a:ext cx="11941607" cy="4689058"/>
        </p:xfrm>
        <a:graphic>
          <a:graphicData uri="http://schemas.openxmlformats.org/drawingml/2006/table">
            <a:tbl>
              <a:tblPr firstRow="1">
                <a:tableStyleId>{5C22544A-7EE6-4342-B048-85BDC9FD1C3A}</a:tableStyleId>
              </a:tblPr>
              <a:tblGrid>
                <a:gridCol w="3097453">
                  <a:extLst>
                    <a:ext uri="{9D8B030D-6E8A-4147-A177-3AD203B41FA5}">
                      <a16:colId xmlns:a16="http://schemas.microsoft.com/office/drawing/2014/main" val="285450607"/>
                    </a:ext>
                  </a:extLst>
                </a:gridCol>
                <a:gridCol w="595663">
                  <a:extLst>
                    <a:ext uri="{9D8B030D-6E8A-4147-A177-3AD203B41FA5}">
                      <a16:colId xmlns:a16="http://schemas.microsoft.com/office/drawing/2014/main" val="2215904522"/>
                    </a:ext>
                  </a:extLst>
                </a:gridCol>
                <a:gridCol w="595663">
                  <a:extLst>
                    <a:ext uri="{9D8B030D-6E8A-4147-A177-3AD203B41FA5}">
                      <a16:colId xmlns:a16="http://schemas.microsoft.com/office/drawing/2014/main" val="751506583"/>
                    </a:ext>
                  </a:extLst>
                </a:gridCol>
                <a:gridCol w="595663">
                  <a:extLst>
                    <a:ext uri="{9D8B030D-6E8A-4147-A177-3AD203B41FA5}">
                      <a16:colId xmlns:a16="http://schemas.microsoft.com/office/drawing/2014/main" val="1238057740"/>
                    </a:ext>
                  </a:extLst>
                </a:gridCol>
                <a:gridCol w="723278">
                  <a:extLst>
                    <a:ext uri="{9D8B030D-6E8A-4147-A177-3AD203B41FA5}">
                      <a16:colId xmlns:a16="http://schemas.microsoft.com/office/drawing/2014/main" val="3340660559"/>
                    </a:ext>
                  </a:extLst>
                </a:gridCol>
                <a:gridCol w="595663">
                  <a:extLst>
                    <a:ext uri="{9D8B030D-6E8A-4147-A177-3AD203B41FA5}">
                      <a16:colId xmlns:a16="http://schemas.microsoft.com/office/drawing/2014/main" val="3304641028"/>
                    </a:ext>
                  </a:extLst>
                </a:gridCol>
                <a:gridCol w="595663">
                  <a:extLst>
                    <a:ext uri="{9D8B030D-6E8A-4147-A177-3AD203B41FA5}">
                      <a16:colId xmlns:a16="http://schemas.microsoft.com/office/drawing/2014/main" val="2688014687"/>
                    </a:ext>
                  </a:extLst>
                </a:gridCol>
                <a:gridCol w="595663">
                  <a:extLst>
                    <a:ext uri="{9D8B030D-6E8A-4147-A177-3AD203B41FA5}">
                      <a16:colId xmlns:a16="http://schemas.microsoft.com/office/drawing/2014/main" val="1038927457"/>
                    </a:ext>
                  </a:extLst>
                </a:gridCol>
                <a:gridCol w="595663">
                  <a:extLst>
                    <a:ext uri="{9D8B030D-6E8A-4147-A177-3AD203B41FA5}">
                      <a16:colId xmlns:a16="http://schemas.microsoft.com/office/drawing/2014/main" val="572181034"/>
                    </a:ext>
                  </a:extLst>
                </a:gridCol>
                <a:gridCol w="595663">
                  <a:extLst>
                    <a:ext uri="{9D8B030D-6E8A-4147-A177-3AD203B41FA5}">
                      <a16:colId xmlns:a16="http://schemas.microsoft.com/office/drawing/2014/main" val="2800533926"/>
                    </a:ext>
                  </a:extLst>
                </a:gridCol>
                <a:gridCol w="595663">
                  <a:extLst>
                    <a:ext uri="{9D8B030D-6E8A-4147-A177-3AD203B41FA5}">
                      <a16:colId xmlns:a16="http://schemas.microsoft.com/office/drawing/2014/main" val="366167565"/>
                    </a:ext>
                  </a:extLst>
                </a:gridCol>
                <a:gridCol w="595663">
                  <a:extLst>
                    <a:ext uri="{9D8B030D-6E8A-4147-A177-3AD203B41FA5}">
                      <a16:colId xmlns:a16="http://schemas.microsoft.com/office/drawing/2014/main" val="758140424"/>
                    </a:ext>
                  </a:extLst>
                </a:gridCol>
                <a:gridCol w="595663">
                  <a:extLst>
                    <a:ext uri="{9D8B030D-6E8A-4147-A177-3AD203B41FA5}">
                      <a16:colId xmlns:a16="http://schemas.microsoft.com/office/drawing/2014/main" val="4163904376"/>
                    </a:ext>
                  </a:extLst>
                </a:gridCol>
                <a:gridCol w="595663">
                  <a:extLst>
                    <a:ext uri="{9D8B030D-6E8A-4147-A177-3AD203B41FA5}">
                      <a16:colId xmlns:a16="http://schemas.microsoft.com/office/drawing/2014/main" val="3649290903"/>
                    </a:ext>
                  </a:extLst>
                </a:gridCol>
                <a:gridCol w="486460">
                  <a:extLst>
                    <a:ext uri="{9D8B030D-6E8A-4147-A177-3AD203B41FA5}">
                      <a16:colId xmlns:a16="http://schemas.microsoft.com/office/drawing/2014/main" val="3944146824"/>
                    </a:ext>
                  </a:extLst>
                </a:gridCol>
                <a:gridCol w="486460">
                  <a:extLst>
                    <a:ext uri="{9D8B030D-6E8A-4147-A177-3AD203B41FA5}">
                      <a16:colId xmlns:a16="http://schemas.microsoft.com/office/drawing/2014/main" val="3584834613"/>
                    </a:ext>
                  </a:extLst>
                </a:gridCol>
              </a:tblGrid>
              <a:tr h="239862">
                <a:tc>
                  <a:txBody>
                    <a:bodyPr/>
                    <a:lstStyle/>
                    <a:p>
                      <a:pPr algn="ctr" fontAlgn="b"/>
                      <a:r>
                        <a:rPr lang="en-US" sz="1600" b="1" i="0" u="none" strike="noStrike" dirty="0">
                          <a:solidFill>
                            <a:schemeClr val="bg1"/>
                          </a:solidFill>
                          <a:effectLst/>
                          <a:latin typeface="Times New Roman" panose="02020603050405020304" pitchFamily="18" charset="0"/>
                          <a:cs typeface="Times New Roman" panose="02020603050405020304" pitchFamily="18" charset="0"/>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200" b="1" i="0" u="none" strike="noStrike" dirty="0">
                          <a:solidFill>
                            <a:schemeClr val="bg1"/>
                          </a:solidFill>
                          <a:effectLst/>
                          <a:latin typeface="Times New Roman" panose="02020603050405020304" pitchFamily="18" charset="0"/>
                          <a:cs typeface="Times New Roman" panose="02020603050405020304" pitchFamily="18" charset="0"/>
                        </a:rPr>
                        <a:t>All Voters</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200" b="1" i="0" u="none" strike="noStrike" dirty="0">
                          <a:solidFill>
                            <a:schemeClr val="bg1"/>
                          </a:solidFill>
                          <a:effectLst/>
                          <a:latin typeface="Times New Roman" panose="02020603050405020304" pitchFamily="18" charset="0"/>
                          <a:cs typeface="Times New Roman" panose="02020603050405020304" pitchFamily="18" charset="0"/>
                        </a:rPr>
                        <a:t>PWD</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bg1"/>
                          </a:solidFill>
                          <a:effectLst/>
                          <a:latin typeface="Times New Roman" panose="02020603050405020304" pitchFamily="18" charset="0"/>
                          <a:cs typeface="Times New Roman" panose="02020603050405020304" pitchFamily="18" charset="0"/>
                        </a:rPr>
                        <a:t>Fam</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bg1"/>
                          </a:solidFill>
                          <a:effectLst/>
                          <a:latin typeface="Times New Roman" panose="02020603050405020304" pitchFamily="18" charset="0"/>
                          <a:cs typeface="Times New Roman" panose="02020603050405020304" pitchFamily="18" charset="0"/>
                        </a:rPr>
                        <a:t>Friend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bg1"/>
                          </a:solidFill>
                          <a:effectLst/>
                          <a:latin typeface="Times New Roman" panose="02020603050405020304" pitchFamily="18" charset="0"/>
                          <a:cs typeface="Times New Roman" panose="02020603050405020304" pitchFamily="18" charset="0"/>
                        </a:rPr>
                        <a:t>All Dis. Comm.</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none" strike="noStrike" dirty="0">
                          <a:solidFill>
                            <a:schemeClr val="bg1"/>
                          </a:solidFill>
                          <a:effectLst/>
                          <a:latin typeface="Times New Roman" panose="02020603050405020304" pitchFamily="18" charset="0"/>
                          <a:cs typeface="Times New Roman" panose="02020603050405020304" pitchFamily="18" charset="0"/>
                        </a:rPr>
                        <a:t>PWD 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200" b="1" i="0" u="none" strike="noStrike" dirty="0">
                          <a:solidFill>
                            <a:schemeClr val="bg1"/>
                          </a:solidFill>
                          <a:effectLst/>
                          <a:latin typeface="Times New Roman" panose="02020603050405020304" pitchFamily="18" charset="0"/>
                          <a:cs typeface="Times New Roman" panose="02020603050405020304" pitchFamily="18" charset="0"/>
                        </a:rPr>
                        <a:t>PWD 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200" b="1" i="0" u="none" strike="noStrike" dirty="0">
                          <a:solidFill>
                            <a:schemeClr val="tx1"/>
                          </a:solidFill>
                          <a:effectLst/>
                          <a:latin typeface="Times New Roman" panose="02020603050405020304" pitchFamily="18" charset="0"/>
                          <a:cs typeface="Times New Roman" panose="02020603050405020304" pitchFamily="18" charset="0"/>
                        </a:rPr>
                        <a:t>PWD &lt;50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200" b="1" i="0" u="none" strike="noStrike" dirty="0">
                          <a:solidFill>
                            <a:schemeClr val="tx1"/>
                          </a:solidFill>
                          <a:effectLst/>
                          <a:latin typeface="Times New Roman" panose="02020603050405020304" pitchFamily="18" charset="0"/>
                          <a:cs typeface="Times New Roman" panose="02020603050405020304" pitchFamily="18" charset="0"/>
                        </a:rPr>
                        <a:t>PWD 50+</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200" b="1" i="0" u="none" strike="noStrike" dirty="0">
                          <a:solidFill>
                            <a:schemeClr val="bg1"/>
                          </a:solidFill>
                          <a:effectLst/>
                          <a:latin typeface="Times New Roman" panose="02020603050405020304" pitchFamily="18" charset="0"/>
                          <a:cs typeface="Times New Roman" panose="02020603050405020304" pitchFamily="18" charset="0"/>
                        </a:rPr>
                        <a:t>Heard Issues Biden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200" b="1" i="0" u="none" strike="noStrike" dirty="0">
                          <a:solidFill>
                            <a:schemeClr val="bg1"/>
                          </a:solidFill>
                          <a:effectLst/>
                          <a:latin typeface="Times New Roman" panose="02020603050405020304" pitchFamily="18" charset="0"/>
                          <a:cs typeface="Times New Roman" panose="02020603050405020304" pitchFamily="18" charset="0"/>
                        </a:rPr>
                        <a:t>Heard Issues Trump</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200" b="1" i="0" u="none" strike="noStrike" dirty="0">
                          <a:solidFill>
                            <a:schemeClr val="bg1"/>
                          </a:solidFill>
                          <a:effectLst/>
                          <a:latin typeface="Times New Roman" panose="02020603050405020304" pitchFamily="18" charset="0"/>
                          <a:cs typeface="Times New Roman" panose="02020603050405020304" pitchFamily="18" charset="0"/>
                        </a:rPr>
                        <a:t>Didn’t Hear Biden</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200" b="1" i="0" u="none" strike="noStrike" dirty="0">
                          <a:solidFill>
                            <a:schemeClr val="bg1"/>
                          </a:solidFill>
                          <a:effectLst/>
                          <a:latin typeface="Times New Roman" panose="02020603050405020304" pitchFamily="18" charset="0"/>
                          <a:cs typeface="Times New Roman" panose="02020603050405020304" pitchFamily="18" charset="0"/>
                        </a:rPr>
                        <a:t>Didn’t Hear Trump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200" b="1" i="0" u="none" strike="noStrike" dirty="0">
                          <a:solidFill>
                            <a:schemeClr val="bg1"/>
                          </a:solidFill>
                          <a:effectLst/>
                          <a:latin typeface="Times New Roman" panose="02020603050405020304" pitchFamily="18" charset="0"/>
                          <a:cs typeface="Times New Roman" panose="02020603050405020304" pitchFamily="18" charset="0"/>
                        </a:rPr>
                        <a:t>PWD BG States</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055B"/>
                    </a:solidFill>
                  </a:tcPr>
                </a:tc>
                <a:tc>
                  <a:txBody>
                    <a:bodyPr/>
                    <a:lstStyle/>
                    <a:p>
                      <a:pPr algn="ctr" fontAlgn="b"/>
                      <a:r>
                        <a:rPr lang="en-US" sz="1200" b="1" i="0" u="none" strike="noStrike" dirty="0">
                          <a:solidFill>
                            <a:schemeClr val="bg1"/>
                          </a:solidFill>
                          <a:effectLst/>
                          <a:latin typeface="Times New Roman" panose="02020603050405020304" pitchFamily="18" charset="0"/>
                          <a:cs typeface="Times New Roman" panose="02020603050405020304" pitchFamily="18" charset="0"/>
                        </a:rPr>
                        <a:t>Dis. Com. BG States</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055B"/>
                    </a:solidFill>
                  </a:tcPr>
                </a:tc>
                <a:extLst>
                  <a:ext uri="{0D108BD9-81ED-4DB2-BD59-A6C34878D82A}">
                    <a16:rowId xmlns:a16="http://schemas.microsoft.com/office/drawing/2014/main" val="173518029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Our communities are at their best when all people, including people with disabilities, have the opportunity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91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91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91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95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alpha val="50000"/>
                      </a:srgb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92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50000"/>
                      </a:schemeClr>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87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extLst>
                  <a:ext uri="{0D108BD9-81ED-4DB2-BD59-A6C34878D82A}">
                    <a16:rowId xmlns:a16="http://schemas.microsoft.com/office/drawing/2014/main" val="426323542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People with disabilities should be at decision making tables, just like anyone else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76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3413076944"/>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Disability issues should be included in national policies on health care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73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88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84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767863769"/>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Candidates and their campaigns should reach out to and include people with disabilities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extLst>
                  <a:ext uri="{0D108BD9-81ED-4DB2-BD59-A6C34878D82A}">
                    <a16:rowId xmlns:a16="http://schemas.microsoft.com/office/drawing/2014/main" val="1131677553"/>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America's leaders should fight stigmas and bias that limit opportunities for people with disabilities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BADA"/>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57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350008071"/>
                  </a:ext>
                </a:extLst>
              </a:tr>
            </a:tbl>
          </a:graphicData>
        </a:graphic>
      </p:graphicFrame>
      <p:sp>
        <p:nvSpPr>
          <p:cNvPr id="4" name="Rectangle: Rounded Corners 3">
            <a:extLst>
              <a:ext uri="{FF2B5EF4-FFF2-40B4-BE49-F238E27FC236}">
                <a16:creationId xmlns:a16="http://schemas.microsoft.com/office/drawing/2014/main" id="{68390E6B-7F3C-472E-AE8B-8967B900C097}"/>
              </a:ext>
              <a:ext uri="{C183D7F6-B498-43B3-948B-1728B52AA6E4}">
                <adec:decorative xmlns:adec="http://schemas.microsoft.com/office/drawing/2017/decorative" val="1"/>
              </a:ext>
            </a:extLst>
          </p:cNvPr>
          <p:cNvSpPr/>
          <p:nvPr/>
        </p:nvSpPr>
        <p:spPr>
          <a:xfrm>
            <a:off x="3727025" y="2950676"/>
            <a:ext cx="535577" cy="351304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85A492C-80F8-44B5-A839-3F9AEFE64FED}"/>
              </a:ext>
              <a:ext uri="{C183D7F6-B498-43B3-948B-1728B52AA6E4}">
                <adec:decorative xmlns:adec="http://schemas.microsoft.com/office/drawing/2017/decorative" val="1"/>
              </a:ext>
            </a:extLst>
          </p:cNvPr>
          <p:cNvSpPr/>
          <p:nvPr/>
        </p:nvSpPr>
        <p:spPr>
          <a:xfrm>
            <a:off x="11038840" y="2962388"/>
            <a:ext cx="436641" cy="52251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0CBE79C-A3D3-4C19-80AF-581E05036556}"/>
              </a:ext>
              <a:ext uri="{C183D7F6-B498-43B3-948B-1728B52AA6E4}">
                <adec:decorative xmlns:adec="http://schemas.microsoft.com/office/drawing/2017/decorative" val="1"/>
              </a:ext>
            </a:extLst>
          </p:cNvPr>
          <p:cNvSpPr/>
          <p:nvPr/>
        </p:nvSpPr>
        <p:spPr>
          <a:xfrm>
            <a:off x="8056492" y="2956532"/>
            <a:ext cx="535577" cy="52251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95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266D-8645-406B-BCFD-52D0DD040B2D}"/>
              </a:ext>
            </a:extLst>
          </p:cNvPr>
          <p:cNvSpPr>
            <a:spLocks noGrp="1"/>
          </p:cNvSpPr>
          <p:nvPr>
            <p:ph type="title"/>
          </p:nvPr>
        </p:nvSpPr>
        <p:spPr/>
        <p:txBody>
          <a:bodyPr>
            <a:normAutofit/>
          </a:bodyPr>
          <a:lstStyle/>
          <a:p>
            <a:r>
              <a:rPr lang="en-US" dirty="0"/>
              <a:t>Key Findings – Election Overview </a:t>
            </a:r>
          </a:p>
        </p:txBody>
      </p:sp>
      <p:sp>
        <p:nvSpPr>
          <p:cNvPr id="3" name="Content Placeholder 2">
            <a:extLst>
              <a:ext uri="{FF2B5EF4-FFF2-40B4-BE49-F238E27FC236}">
                <a16:creationId xmlns:a16="http://schemas.microsoft.com/office/drawing/2014/main" id="{427EE3F4-E1EA-42DD-9BAE-C6BFD7264FC2}"/>
              </a:ext>
            </a:extLst>
          </p:cNvPr>
          <p:cNvSpPr>
            <a:spLocks noGrp="1"/>
          </p:cNvSpPr>
          <p:nvPr>
            <p:ph type="body" idx="1"/>
          </p:nvPr>
        </p:nvSpPr>
        <p:spPr/>
        <p:txBody>
          <a:bodyPr>
            <a:normAutofit fontScale="92500" lnSpcReduction="10000"/>
          </a:bodyPr>
          <a:lstStyle/>
          <a:p>
            <a:r>
              <a:rPr lang="en-US" sz="2400" b="1" dirty="0"/>
              <a:t>The economy and jobs and COVID-19 dominated voters’ issue concerns</a:t>
            </a:r>
            <a:r>
              <a:rPr lang="en-US" sz="2400" dirty="0"/>
              <a:t>, with 30% saying the economy and jobs and 28% saying COVID-19 was one of the two most important issues in deciding for whom to vote. This is followed by health care (18%), dysfunction in government (16%), and racial justice (14%).</a:t>
            </a:r>
          </a:p>
          <a:p>
            <a:pPr lvl="1"/>
            <a:r>
              <a:rPr lang="en-US" sz="2000" dirty="0"/>
              <a:t>Voters concerned with the economy and jobs overwhelmingly favored Trump (80%) over Biden (19%). Biden had similarly large margins among voters concerned with COVID-19: 82% voted for Biden compared to 18% who voted for Trump. </a:t>
            </a:r>
          </a:p>
          <a:p>
            <a:pPr lvl="1"/>
            <a:endParaRPr lang="en-US" sz="2000" dirty="0"/>
          </a:p>
          <a:p>
            <a:r>
              <a:rPr lang="en-US" sz="2400" b="1" dirty="0"/>
              <a:t>Among voters with disabilities, COVID-19 (24%) and the economy and jobs (22%) were the most important issues in deciding for whom to vote. 26% of the broader disability community said COVID-19 and the economy and jobs were the most important issues, too. </a:t>
            </a:r>
          </a:p>
          <a:p>
            <a:pPr lvl="1"/>
            <a:r>
              <a:rPr lang="en-US" sz="2000" dirty="0"/>
              <a:t>Voters with disabilities who chose COVID-19 as one of the most important issues this election voted 77% for Biden and 21% for Trump. Voters in the broader disability community who chose COVID-19 voted 86% for Biden and 14% for Trump. </a:t>
            </a:r>
          </a:p>
        </p:txBody>
      </p:sp>
      <p:pic>
        <p:nvPicPr>
          <p:cNvPr id="5" name="image3.png" descr="The Tarrance Group logo">
            <a:extLst>
              <a:ext uri="{FF2B5EF4-FFF2-40B4-BE49-F238E27FC236}">
                <a16:creationId xmlns:a16="http://schemas.microsoft.com/office/drawing/2014/main" id="{E4FB8DE3-0AD0-4061-94C9-A9030D8B496A}"/>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159828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C5D7-0926-466E-AF7B-B2EC6A3B1B44}"/>
              </a:ext>
            </a:extLst>
          </p:cNvPr>
          <p:cNvSpPr>
            <a:spLocks noGrp="1"/>
          </p:cNvSpPr>
          <p:nvPr>
            <p:ph type="title"/>
          </p:nvPr>
        </p:nvSpPr>
        <p:spPr/>
        <p:txBody>
          <a:bodyPr>
            <a:noAutofit/>
          </a:bodyPr>
          <a:lstStyle/>
          <a:p>
            <a:r>
              <a:rPr lang="en-US" sz="1600" dirty="0"/>
              <a:t>A solid majority of voters believe it is very important that candidates treat people with disabilities with dignity and respect – a core value among all voters, voters with disabilities, and the broader disability community since 2016. The simple act of treating disabled people with respect is powerful and in an election season where hundreds of </a:t>
            </a:r>
            <a:r>
              <a:rPr lang="en-US" sz="1600"/>
              <a:t>races were decided </a:t>
            </a:r>
            <a:r>
              <a:rPr lang="en-US" sz="1600" dirty="0"/>
              <a:t>by 5-points or less, courting these groups is good politics and good policy.</a:t>
            </a:r>
          </a:p>
        </p:txBody>
      </p:sp>
      <p:sp>
        <p:nvSpPr>
          <p:cNvPr id="6" name="Content Placeholder 4">
            <a:extLst>
              <a:ext uri="{FF2B5EF4-FFF2-40B4-BE49-F238E27FC236}">
                <a16:creationId xmlns:a16="http://schemas.microsoft.com/office/drawing/2014/main" id="{9AFA691F-7371-4E9A-8336-A1EAADE52739}"/>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important is it to you personally that candidates treat people with disabilities with dignity and respect?</a:t>
            </a:r>
          </a:p>
        </p:txBody>
      </p:sp>
      <p:graphicFrame>
        <p:nvGraphicFramePr>
          <p:cNvPr id="10" name="Chart 9" descr="Bar chart&#10;83 very important&#10;93 total important&#10;5 total not important&#10;3 don't know">
            <a:extLst>
              <a:ext uri="{FF2B5EF4-FFF2-40B4-BE49-F238E27FC236}">
                <a16:creationId xmlns:a16="http://schemas.microsoft.com/office/drawing/2014/main" id="{9CF203B0-5C56-468A-AC5D-BD605038F3B6}"/>
              </a:ext>
            </a:extLst>
          </p:cNvPr>
          <p:cNvGraphicFramePr/>
          <p:nvPr/>
        </p:nvGraphicFramePr>
        <p:xfrm>
          <a:off x="447821" y="2424798"/>
          <a:ext cx="5094849" cy="32057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descr="Line graph&#10;&#10;2016&#10;all voters - 90&#10;PWD - 92&#10;disability community - 92&#10;&#10;2019&#10;PWD - 93&#10;Disability community - 94&#10;&#10;2020&#10;all voters - 93&#10;PWD - 96&#10;Disability community - 95">
            <a:extLst>
              <a:ext uri="{FF2B5EF4-FFF2-40B4-BE49-F238E27FC236}">
                <a16:creationId xmlns:a16="http://schemas.microsoft.com/office/drawing/2014/main" id="{27B5082F-84E2-45FD-9AB9-723ECD6BB61D}"/>
              </a:ext>
            </a:extLst>
          </p:cNvPr>
          <p:cNvGraphicFramePr/>
          <p:nvPr/>
        </p:nvGraphicFramePr>
        <p:xfrm>
          <a:off x="6386733" y="2613851"/>
          <a:ext cx="5584872" cy="31201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D3A14B32-2532-41D8-A634-6D12AB08D588}"/>
              </a:ext>
            </a:extLst>
          </p:cNvPr>
          <p:cNvGraphicFramePr>
            <a:graphicFrameLocks noGrp="1"/>
          </p:cNvGraphicFramePr>
          <p:nvPr/>
        </p:nvGraphicFramePr>
        <p:xfrm>
          <a:off x="89539" y="6287965"/>
          <a:ext cx="5215382" cy="502920"/>
        </p:xfrm>
        <a:graphic>
          <a:graphicData uri="http://schemas.openxmlformats.org/drawingml/2006/table">
            <a:tbl>
              <a:tblPr firstRow="1" bandRow="1">
                <a:tableStyleId>{5C22544A-7EE6-4342-B048-85BDC9FD1C3A}</a:tableStyleId>
              </a:tblPr>
              <a:tblGrid>
                <a:gridCol w="313371">
                  <a:extLst>
                    <a:ext uri="{9D8B030D-6E8A-4147-A177-3AD203B41FA5}">
                      <a16:colId xmlns:a16="http://schemas.microsoft.com/office/drawing/2014/main" val="20000"/>
                    </a:ext>
                  </a:extLst>
                </a:gridCol>
                <a:gridCol w="2238361">
                  <a:extLst>
                    <a:ext uri="{9D8B030D-6E8A-4147-A177-3AD203B41FA5}">
                      <a16:colId xmlns:a16="http://schemas.microsoft.com/office/drawing/2014/main" val="20001"/>
                    </a:ext>
                  </a:extLst>
                </a:gridCol>
                <a:gridCol w="313371">
                  <a:extLst>
                    <a:ext uri="{9D8B030D-6E8A-4147-A177-3AD203B41FA5}">
                      <a16:colId xmlns:a16="http://schemas.microsoft.com/office/drawing/2014/main" val="20002"/>
                    </a:ext>
                  </a:extLst>
                </a:gridCol>
                <a:gridCol w="2350279">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rPr>
                        <a:t>Somewhat important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rPr>
                        <a:t>A little important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rPr>
                        <a:t>Very important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Not important at 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3" name="Straight Connector 12">
            <a:extLst>
              <a:ext uri="{FF2B5EF4-FFF2-40B4-BE49-F238E27FC236}">
                <a16:creationId xmlns:a16="http://schemas.microsoft.com/office/drawing/2014/main" id="{3D288A2D-BF2E-4FD3-9304-31986FBEE0EE}"/>
              </a:ext>
              <a:ext uri="{C183D7F6-B498-43B3-948B-1728B52AA6E4}">
                <adec:decorative xmlns:adec="http://schemas.microsoft.com/office/drawing/2017/decorative" val="1"/>
              </a:ext>
            </a:extLst>
          </p:cNvPr>
          <p:cNvCxnSpPr>
            <a:cxnSpLocks/>
          </p:cNvCxnSpPr>
          <p:nvPr/>
        </p:nvCxnSpPr>
        <p:spPr>
          <a:xfrm>
            <a:off x="5841100" y="2289350"/>
            <a:ext cx="0" cy="3341162"/>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3EF92973-C00B-4793-8123-E751DBA75C03}"/>
              </a:ext>
            </a:extLst>
          </p:cNvPr>
          <p:cNvSpPr txBox="1"/>
          <p:nvPr/>
        </p:nvSpPr>
        <p:spPr>
          <a:xfrm>
            <a:off x="4276578" y="5733967"/>
            <a:ext cx="6414867" cy="110799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^Lake Research Partners and The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Tarrance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Group a pre-election and election night omnibus survey November 6 through November 8, 2016, that included issue questions on behalf of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RespectAbility</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 total of 1,200 likely voters nationwide who voted in the 2016 elections (margin of error of +/-2.8%) were reached.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^^Lake Research Partners conducted a mixed mode survey for NDRN from August 12 – August 20th, 2019 among 1,000 adults nationwide with a disability, or who have an immediate family member or close friend with a disability. </a:t>
            </a:r>
          </a:p>
        </p:txBody>
      </p:sp>
    </p:spTree>
    <p:extLst>
      <p:ext uri="{BB962C8B-B14F-4D97-AF65-F5344CB8AC3E}">
        <p14:creationId xmlns:p14="http://schemas.microsoft.com/office/powerpoint/2010/main" val="164663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266D-8645-406B-BCFD-52D0DD040B2D}"/>
              </a:ext>
            </a:extLst>
          </p:cNvPr>
          <p:cNvSpPr>
            <a:spLocks noGrp="1"/>
          </p:cNvSpPr>
          <p:nvPr>
            <p:ph type="title"/>
          </p:nvPr>
        </p:nvSpPr>
        <p:spPr/>
        <p:txBody>
          <a:bodyPr>
            <a:normAutofit/>
          </a:bodyPr>
          <a:lstStyle/>
          <a:p>
            <a:r>
              <a:rPr lang="en-US" dirty="0"/>
              <a:t>Key Findings – Candidates and Disability Issues</a:t>
            </a:r>
          </a:p>
        </p:txBody>
      </p:sp>
      <p:sp>
        <p:nvSpPr>
          <p:cNvPr id="3" name="Content Placeholder 2">
            <a:extLst>
              <a:ext uri="{FF2B5EF4-FFF2-40B4-BE49-F238E27FC236}">
                <a16:creationId xmlns:a16="http://schemas.microsoft.com/office/drawing/2014/main" id="{427EE3F4-E1EA-42DD-9BAE-C6BFD7264FC2}"/>
              </a:ext>
            </a:extLst>
          </p:cNvPr>
          <p:cNvSpPr>
            <a:spLocks noGrp="1"/>
          </p:cNvSpPr>
          <p:nvPr>
            <p:ph type="body" idx="1"/>
          </p:nvPr>
        </p:nvSpPr>
        <p:spPr/>
        <p:txBody>
          <a:bodyPr>
            <a:normAutofit fontScale="85000" lnSpcReduction="10000"/>
          </a:bodyPr>
          <a:lstStyle/>
          <a:p>
            <a:pPr lvl="1"/>
            <a:endParaRPr lang="en-US" dirty="0"/>
          </a:p>
          <a:p>
            <a:r>
              <a:rPr lang="en-US" dirty="0"/>
              <a:t>A solid majority of voters believe </a:t>
            </a:r>
            <a:r>
              <a:rPr lang="en-US" b="1" dirty="0"/>
              <a:t>it is </a:t>
            </a:r>
            <a:r>
              <a:rPr lang="en-US" b="1" i="1" dirty="0"/>
              <a:t>very</a:t>
            </a:r>
            <a:r>
              <a:rPr lang="en-US" b="1" dirty="0"/>
              <a:t> important that candidates treat people with disabilities with dignity and respect (83%) </a:t>
            </a:r>
            <a:r>
              <a:rPr lang="en-US" dirty="0"/>
              <a:t>– a core value among all voters, voters with disabilities, and the broader disability community since 2016. </a:t>
            </a:r>
          </a:p>
          <a:p>
            <a:pPr lvl="1"/>
            <a:r>
              <a:rPr lang="en-US" dirty="0"/>
              <a:t>We see the greatest intensity of support among voters with disabilities (90%), the disability community (88%), older voters (87%), whites (85%), African Americans (86%), and Democrats (89%). There is a 13-point gap in intensity between Biden and Trump voters – 90% among Biden voters to 77% among Trump voters.</a:t>
            </a:r>
          </a:p>
          <a:p>
            <a:pPr lvl="1"/>
            <a:endParaRPr lang="en-US" dirty="0"/>
          </a:p>
          <a:p>
            <a:r>
              <a:rPr lang="en-US" dirty="0"/>
              <a:t>Sixty percent of voters believe it is very important that </a:t>
            </a:r>
            <a:r>
              <a:rPr lang="en-US" b="1" dirty="0"/>
              <a:t>congressional and presidential campaigns address issues that are important to people with disabilities </a:t>
            </a:r>
            <a:r>
              <a:rPr lang="en-US" dirty="0"/>
              <a:t>as well. Voters with disabilities (81%), including 79% of voter with disabilities in battleground states and 86% of older voters with disabilities, and African Americans (77%) are especially likely to say it is very important.</a:t>
            </a:r>
          </a:p>
        </p:txBody>
      </p:sp>
      <p:pic>
        <p:nvPicPr>
          <p:cNvPr id="5" name="image3.png" descr="The Tarrance Group logo">
            <a:extLst>
              <a:ext uri="{FF2B5EF4-FFF2-40B4-BE49-F238E27FC236}">
                <a16:creationId xmlns:a16="http://schemas.microsoft.com/office/drawing/2014/main" id="{C5103C6E-AF54-4D29-9FA2-A30081343CB4}"/>
              </a:ext>
            </a:extLst>
          </p:cNvPr>
          <p:cNvPicPr/>
          <p:nvPr/>
        </p:nvPicPr>
        <p:blipFill>
          <a:blip r:embed="rId2"/>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49653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A24B1-712E-469E-9FF5-777FEB73710C}"/>
              </a:ext>
            </a:extLst>
          </p:cNvPr>
          <p:cNvSpPr>
            <a:spLocks noGrp="1"/>
          </p:cNvSpPr>
          <p:nvPr>
            <p:ph type="title"/>
          </p:nvPr>
        </p:nvSpPr>
        <p:spPr/>
        <p:txBody>
          <a:bodyPr/>
          <a:lstStyle/>
          <a:p>
            <a:r>
              <a:rPr lang="en-US" sz="3600" dirty="0"/>
              <a:t>Years of Research Prove Efficacy of Positive and Updated Messaging </a:t>
            </a:r>
          </a:p>
        </p:txBody>
      </p:sp>
      <p:sp>
        <p:nvSpPr>
          <p:cNvPr id="5" name="Text Placeholder 4">
            <a:extLst>
              <a:ext uri="{FF2B5EF4-FFF2-40B4-BE49-F238E27FC236}">
                <a16:creationId xmlns:a16="http://schemas.microsoft.com/office/drawing/2014/main" id="{65C60D8E-8BEA-447F-B863-3328828C3A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Years of research have demonstrated that support for increased employment for people with disabilities is best achieved with positive messaging. This most recent research is built on earlier message testing and shows the same core assumptions.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One caveat to consider which has been addressed in the most recent research is that the messaging no longer includes the term “American dream”.  While there is still a shared core value in America that hard work should translate to success, there is also a recognition that the “American dream” is far more accessible to those who are white and privileged.</a:t>
            </a:r>
          </a:p>
          <a:p>
            <a:endParaRPr lang="en-US" dirty="0"/>
          </a:p>
        </p:txBody>
      </p:sp>
    </p:spTree>
    <p:extLst>
      <p:ext uri="{BB962C8B-B14F-4D97-AF65-F5344CB8AC3E}">
        <p14:creationId xmlns:p14="http://schemas.microsoft.com/office/powerpoint/2010/main" val="340073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sz="3600" dirty="0">
                <a:solidFill>
                  <a:schemeClr val="tx1"/>
                </a:solidFill>
              </a:rPr>
              <a:t>Methodology – 2014 Polling</a:t>
            </a:r>
          </a:p>
        </p:txBody>
      </p:sp>
      <p:sp>
        <p:nvSpPr>
          <p:cNvPr id="2" name="Text Placeholder 1">
            <a:extLst>
              <a:ext uri="{FF2B5EF4-FFF2-40B4-BE49-F238E27FC236}">
                <a16:creationId xmlns:a16="http://schemas.microsoft.com/office/drawing/2014/main" id="{6FE49773-72EC-4F30-8407-B4A7265B3B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This presentation is based on a bi-partisan survey conducted by the Democratic polling firm Greenberg Quinlan Rosner and the Republican polling firm North Star Opinion Research conducted in the Senate Battleground.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survey of 1000 likely 2014 voters was conducted from September 20-24, 2014, in the Senate Battleground.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Senate Battleground is comprised of AK, AR, CO, GA, IA, KY, LA, MI, MT, NH, NC, and WV.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Unless otherwise noted, margin of error= +/-3.10 percentage points at 95% confidence.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We reached 40 percent of our respondents by cell phone, in order to account for ever-changing demographics and trying to accurately sample the full American electorate.</a:t>
            </a:r>
          </a:p>
          <a:p>
            <a:endParaRPr lang="en-US" dirty="0"/>
          </a:p>
        </p:txBody>
      </p:sp>
    </p:spTree>
    <p:extLst>
      <p:ext uri="{BB962C8B-B14F-4D97-AF65-F5344CB8AC3E}">
        <p14:creationId xmlns:p14="http://schemas.microsoft.com/office/powerpoint/2010/main" val="41676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966190-8AE6-4CBD-90BD-FCD284773C2B}"/>
              </a:ext>
            </a:extLst>
          </p:cNvPr>
          <p:cNvSpPr>
            <a:spLocks noGrp="1"/>
          </p:cNvSpPr>
          <p:nvPr>
            <p:ph type="title"/>
          </p:nvPr>
        </p:nvSpPr>
        <p:spPr>
          <a:xfrm>
            <a:off x="523240" y="365760"/>
            <a:ext cx="10515600" cy="1139824"/>
          </a:xfrm>
        </p:spPr>
        <p:txBody>
          <a:bodyPr/>
          <a:lstStyle/>
          <a:p>
            <a:r>
              <a:rPr kumimoji="0" lang="en-US" sz="3600" b="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Positive Values Make for the Strongest Message</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1505933547"/>
              </p:ext>
            </p:extLst>
          </p:nvPr>
        </p:nvGraphicFramePr>
        <p:xfrm>
          <a:off x="331309" y="1575842"/>
          <a:ext cx="11529381" cy="4666299"/>
        </p:xfrm>
        <a:graphic>
          <a:graphicData uri="http://schemas.openxmlformats.org/drawingml/2006/table">
            <a:tbl>
              <a:tblPr firstRow="1" bandRow="1">
                <a:solidFill>
                  <a:schemeClr val="accent2">
                    <a:lumMod val="85000"/>
                  </a:schemeClr>
                </a:solidFill>
                <a:tableStyleId>{2D5ABB26-0587-4C30-8999-92F81FD0307C}</a:tableStyleId>
              </a:tblPr>
              <a:tblGrid>
                <a:gridCol w="8080421">
                  <a:extLst>
                    <a:ext uri="{9D8B030D-6E8A-4147-A177-3AD203B41FA5}">
                      <a16:colId xmlns:a16="http://schemas.microsoft.com/office/drawing/2014/main" val="20000"/>
                    </a:ext>
                  </a:extLst>
                </a:gridCol>
                <a:gridCol w="1773751">
                  <a:extLst>
                    <a:ext uri="{9D8B030D-6E8A-4147-A177-3AD203B41FA5}">
                      <a16:colId xmlns:a16="http://schemas.microsoft.com/office/drawing/2014/main" val="20001"/>
                    </a:ext>
                  </a:extLst>
                </a:gridCol>
                <a:gridCol w="1675209">
                  <a:extLst>
                    <a:ext uri="{9D8B030D-6E8A-4147-A177-3AD203B41FA5}">
                      <a16:colId xmlns:a16="http://schemas.microsoft.com/office/drawing/2014/main" val="20002"/>
                    </a:ext>
                  </a:extLst>
                </a:gridCol>
              </a:tblGrid>
              <a:tr h="1374459">
                <a:tc>
                  <a:txBody>
                    <a:bodyPr/>
                    <a:lstStyle/>
                    <a:p>
                      <a:r>
                        <a:rPr lang="en-US" sz="1600" i="1" dirty="0">
                          <a:solidFill>
                            <a:srgbClr val="000000"/>
                          </a:solidFill>
                          <a:latin typeface="Times New Roman" panose="02020603050405020304" pitchFamily="18" charset="0"/>
                          <a:cs typeface="Times New Roman" panose="02020603050405020304" pitchFamily="18" charset="0"/>
                        </a:rPr>
                        <a:t>Now I am going to read you statements people who want to make increasing levels of employment among people with disabilities more of a national priority have made. After each statement I read, please tell me if you find it to be a very convincing, somewhat convincing, not very convincing or not at all convincing reason to make increasing levels of employment among people with disabilities more of a national priority.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solidFill>
                            <a:srgbClr val="000000"/>
                          </a:solidFill>
                          <a:latin typeface="Times New Roman" panose="02020603050405020304" pitchFamily="18" charset="0"/>
                          <a:cs typeface="Times New Roman" panose="02020603050405020304" pitchFamily="18" charset="0"/>
                        </a:rPr>
                        <a:t>Total</a:t>
                      </a:r>
                    </a:p>
                    <a:p>
                      <a:r>
                        <a:rPr lang="en-US" sz="1800" b="1" dirty="0">
                          <a:solidFill>
                            <a:srgbClr val="000000"/>
                          </a:solidFill>
                          <a:latin typeface="Times New Roman" panose="02020603050405020304" pitchFamily="18" charset="0"/>
                          <a:cs typeface="Times New Roman" panose="02020603050405020304" pitchFamily="18" charset="0"/>
                        </a:rPr>
                        <a:t>(Very</a:t>
                      </a:r>
                      <a:r>
                        <a:rPr lang="en-US" sz="1800" b="1" baseline="0" dirty="0">
                          <a:solidFill>
                            <a:srgbClr val="000000"/>
                          </a:solidFill>
                          <a:latin typeface="Times New Roman" panose="02020603050405020304" pitchFamily="18" charset="0"/>
                          <a:cs typeface="Times New Roman" panose="02020603050405020304" pitchFamily="18" charset="0"/>
                        </a:rPr>
                        <a:t> </a:t>
                      </a:r>
                    </a:p>
                    <a:p>
                      <a:r>
                        <a:rPr lang="en-US" sz="1800" b="1" baseline="0" dirty="0">
                          <a:solidFill>
                            <a:srgbClr val="000000"/>
                          </a:solidFill>
                          <a:latin typeface="Times New Roman" panose="02020603050405020304" pitchFamily="18" charset="0"/>
                          <a:cs typeface="Times New Roman" panose="02020603050405020304" pitchFamily="18" charset="0"/>
                        </a:rPr>
                        <a:t>Convincing)</a:t>
                      </a:r>
                      <a:endParaRPr lang="en-US" sz="18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solidFill>
                            <a:srgbClr val="000000"/>
                          </a:solidFill>
                          <a:latin typeface="Times New Roman" panose="02020603050405020304" pitchFamily="18" charset="0"/>
                          <a:cs typeface="Times New Roman" panose="02020603050405020304" pitchFamily="18" charset="0"/>
                        </a:rPr>
                        <a:t>Disability Community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Times New Roman" panose="02020603050405020304" pitchFamily="18" charset="0"/>
                          <a:cs typeface="Times New Roman" panose="02020603050405020304" pitchFamily="18" charset="0"/>
                        </a:rPr>
                        <a:t>(Very</a:t>
                      </a:r>
                      <a:r>
                        <a:rPr lang="en-US" sz="1800" b="1" baseline="0" dirty="0">
                          <a:solidFill>
                            <a:srgbClr val="000000"/>
                          </a:solidFill>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a:solidFill>
                            <a:srgbClr val="000000"/>
                          </a:solidFill>
                          <a:latin typeface="Times New Roman" panose="02020603050405020304" pitchFamily="18" charset="0"/>
                          <a:cs typeface="Times New Roman" panose="02020603050405020304" pitchFamily="18" charset="0"/>
                        </a:rPr>
                        <a:t>Convincing)</a:t>
                      </a:r>
                      <a:endParaRPr lang="en-US" sz="18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96295">
                <a:tc>
                  <a:txBody>
                    <a:bodyPr/>
                    <a:lstStyle/>
                    <a:p>
                      <a:r>
                        <a:rPr lang="en-US" sz="1800" kern="1200" dirty="0">
                          <a:solidFill>
                            <a:srgbClr val="000000"/>
                          </a:solidFill>
                          <a:effectLst/>
                          <a:latin typeface="Times New Roman" panose="02020603050405020304" pitchFamily="18" charset="0"/>
                          <a:cs typeface="Times New Roman" panose="02020603050405020304" pitchFamily="18" charset="0"/>
                        </a:rPr>
                        <a:t>Our nation was founded on the principle that anyone who works hard should be able to get ahead in life. People with disabilities deserve to be able to work to achieve the American dream, just like anyone else</a:t>
                      </a:r>
                      <a:endParaRPr lang="en-US" sz="18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2000" b="1" dirty="0">
                          <a:solidFill>
                            <a:srgbClr val="000000"/>
                          </a:solidFill>
                          <a:latin typeface="Times New Roman" panose="02020603050405020304" pitchFamily="18" charset="0"/>
                          <a:cs typeface="Times New Roman" panose="02020603050405020304" pitchFamily="18" charset="0"/>
                        </a:rPr>
                        <a:t>58</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2000" b="1" dirty="0">
                          <a:solidFill>
                            <a:srgbClr val="000000"/>
                          </a:solidFill>
                          <a:latin typeface="Times New Roman" panose="02020603050405020304" pitchFamily="18" charset="0"/>
                          <a:cs typeface="Times New Roman" panose="02020603050405020304" pitchFamily="18" charset="0"/>
                        </a:rPr>
                        <a:t>62</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1165183">
                <a:tc>
                  <a:txBody>
                    <a:bodyPr/>
                    <a:lstStyle/>
                    <a:p>
                      <a:r>
                        <a:rPr lang="en-US" sz="1800" kern="1200" dirty="0">
                          <a:solidFill>
                            <a:srgbClr val="000000"/>
                          </a:solidFill>
                          <a:effectLst/>
                          <a:latin typeface="Times New Roman" panose="02020603050405020304" pitchFamily="18" charset="0"/>
                          <a:cs typeface="Times New Roman" panose="02020603050405020304" pitchFamily="18" charset="0"/>
                        </a:rPr>
                        <a:t>Companies like Walgreens, E.Y. which was formally known as Ernst and Young, AMC and others have shown that employees with disabilities are loyal, successful and help them make more money. If we find the right jobs for the right people it can and does increase the bottom line of companies</a:t>
                      </a:r>
                      <a:endParaRPr lang="en-US" sz="18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2000" b="1" dirty="0">
                          <a:solidFill>
                            <a:srgbClr val="000000"/>
                          </a:solidFill>
                          <a:latin typeface="Times New Roman" panose="02020603050405020304" pitchFamily="18" charset="0"/>
                          <a:cs typeface="Times New Roman" panose="02020603050405020304" pitchFamily="18" charset="0"/>
                        </a:rPr>
                        <a:t>47</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2000" b="1" dirty="0">
                          <a:solidFill>
                            <a:srgbClr val="000000"/>
                          </a:solidFill>
                          <a:latin typeface="Times New Roman" panose="02020603050405020304" pitchFamily="18" charset="0"/>
                          <a:cs typeface="Times New Roman" panose="02020603050405020304" pitchFamily="18" charset="0"/>
                        </a:rPr>
                        <a:t>48</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r h="1165183">
                <a:tc>
                  <a:txBody>
                    <a:bodyPr/>
                    <a:lstStyle/>
                    <a:p>
                      <a:r>
                        <a:rPr lang="en-US" sz="1800" kern="1200" dirty="0">
                          <a:solidFill>
                            <a:srgbClr val="000000"/>
                          </a:solidFill>
                          <a:effectLst/>
                          <a:latin typeface="Times New Roman" panose="02020603050405020304" pitchFamily="18" charset="0"/>
                          <a:cs typeface="Times New Roman" panose="02020603050405020304" pitchFamily="18" charset="0"/>
                        </a:rPr>
                        <a:t>People with disabilities bring unique characteristics and talents to workplaces that benefit employers and organizations. Stephen Hawking is a genius who happens to use a wheelchair. People with disabilities can work in restaurants, tend our parks, and be super talents in developing computer software.</a:t>
                      </a:r>
                      <a:endParaRPr lang="en-US" sz="18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2000" b="1" dirty="0">
                          <a:solidFill>
                            <a:srgbClr val="000000"/>
                          </a:solidFill>
                          <a:latin typeface="Times New Roman" panose="02020603050405020304" pitchFamily="18" charset="0"/>
                          <a:cs typeface="Times New Roman" panose="02020603050405020304" pitchFamily="18" charset="0"/>
                        </a:rPr>
                        <a:t>41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2000" b="1" dirty="0">
                          <a:solidFill>
                            <a:srgbClr val="000000"/>
                          </a:solidFill>
                          <a:latin typeface="Times New Roman" panose="02020603050405020304" pitchFamily="18" charset="0"/>
                          <a:cs typeface="Times New Roman" panose="02020603050405020304" pitchFamily="18" charset="0"/>
                        </a:rPr>
                        <a:t>40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56864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2D217B-8615-42DF-9233-F27104D29B22}"/>
              </a:ext>
            </a:extLst>
          </p:cNvPr>
          <p:cNvSpPr>
            <a:spLocks noGrp="1"/>
          </p:cNvSpPr>
          <p:nvPr>
            <p:ph type="title"/>
          </p:nvPr>
        </p:nvSpPr>
        <p:spPr>
          <a:xfrm>
            <a:off x="523240" y="365760"/>
            <a:ext cx="10958846" cy="1139824"/>
          </a:xfrm>
        </p:spPr>
        <p:txBody>
          <a:bodyPr/>
          <a:lstStyle/>
          <a:p>
            <a:r>
              <a:rPr lang="en-US" sz="3600" kern="1200" dirty="0">
                <a:latin typeface="Times New Roman" panose="02020603050405020304" pitchFamily="18" charset="0"/>
                <a:cs typeface="Times New Roman" panose="02020603050405020304" pitchFamily="18" charset="0"/>
              </a:rPr>
              <a:t>Positive Values Make for the Strongest Message (2)</a:t>
            </a:r>
            <a:endParaRPr lang="en-US" sz="36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02473751"/>
              </p:ext>
            </p:extLst>
          </p:nvPr>
        </p:nvGraphicFramePr>
        <p:xfrm>
          <a:off x="347345" y="1541832"/>
          <a:ext cx="11497310" cy="4602480"/>
        </p:xfrm>
        <a:graphic>
          <a:graphicData uri="http://schemas.openxmlformats.org/drawingml/2006/table">
            <a:tbl>
              <a:tblPr firstRow="1" bandRow="1">
                <a:solidFill>
                  <a:schemeClr val="accent2">
                    <a:lumMod val="85000"/>
                  </a:schemeClr>
                </a:solidFill>
                <a:tableStyleId>{2D5ABB26-0587-4C30-8999-92F81FD0307C}</a:tableStyleId>
              </a:tblPr>
              <a:tblGrid>
                <a:gridCol w="8100568">
                  <a:extLst>
                    <a:ext uri="{9D8B030D-6E8A-4147-A177-3AD203B41FA5}">
                      <a16:colId xmlns:a16="http://schemas.microsoft.com/office/drawing/2014/main" val="20000"/>
                    </a:ext>
                  </a:extLst>
                </a:gridCol>
                <a:gridCol w="1746897">
                  <a:extLst>
                    <a:ext uri="{9D8B030D-6E8A-4147-A177-3AD203B41FA5}">
                      <a16:colId xmlns:a16="http://schemas.microsoft.com/office/drawing/2014/main" val="20001"/>
                    </a:ext>
                  </a:extLst>
                </a:gridCol>
                <a:gridCol w="1649845">
                  <a:extLst>
                    <a:ext uri="{9D8B030D-6E8A-4147-A177-3AD203B41FA5}">
                      <a16:colId xmlns:a16="http://schemas.microsoft.com/office/drawing/2014/main" val="20002"/>
                    </a:ext>
                  </a:extLst>
                </a:gridCol>
              </a:tblGrid>
              <a:tr h="1290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solidFill>
                            <a:srgbClr val="000000"/>
                          </a:solidFill>
                          <a:latin typeface="Times New Roman" panose="02020603050405020304" pitchFamily="18" charset="0"/>
                          <a:cs typeface="Times New Roman" panose="02020603050405020304" pitchFamily="18" charset="0"/>
                        </a:rPr>
                        <a:t>Now I am going to read you statements people who want to make increasing levels of employment among people with disabilities more of a national priority have made. After each statement I read, please tell me if you find it to be a very convincing, somewhat convincing, not very convincing or not at all convincing reason to make increasing levels of employment among people with disabilities more of a national priority.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solidFill>
                            <a:srgbClr val="000000"/>
                          </a:solidFill>
                          <a:latin typeface="Times New Roman" panose="02020603050405020304" pitchFamily="18" charset="0"/>
                          <a:cs typeface="Times New Roman" panose="02020603050405020304" pitchFamily="18" charset="0"/>
                        </a:rPr>
                        <a:t>Total</a:t>
                      </a:r>
                    </a:p>
                    <a:p>
                      <a:r>
                        <a:rPr lang="en-US" sz="1800" b="1" dirty="0">
                          <a:solidFill>
                            <a:srgbClr val="000000"/>
                          </a:solidFill>
                          <a:latin typeface="Times New Roman" panose="02020603050405020304" pitchFamily="18" charset="0"/>
                          <a:cs typeface="Times New Roman" panose="02020603050405020304" pitchFamily="18" charset="0"/>
                        </a:rPr>
                        <a:t>(Very</a:t>
                      </a:r>
                      <a:r>
                        <a:rPr lang="en-US" sz="1800" b="1" baseline="0" dirty="0">
                          <a:solidFill>
                            <a:srgbClr val="000000"/>
                          </a:solidFill>
                          <a:latin typeface="Times New Roman" panose="02020603050405020304" pitchFamily="18" charset="0"/>
                          <a:cs typeface="Times New Roman" panose="02020603050405020304" pitchFamily="18" charset="0"/>
                        </a:rPr>
                        <a:t> </a:t>
                      </a:r>
                    </a:p>
                    <a:p>
                      <a:r>
                        <a:rPr lang="en-US" sz="1800" b="1" baseline="0" dirty="0">
                          <a:solidFill>
                            <a:srgbClr val="000000"/>
                          </a:solidFill>
                          <a:latin typeface="Times New Roman" panose="02020603050405020304" pitchFamily="18" charset="0"/>
                          <a:cs typeface="Times New Roman" panose="02020603050405020304" pitchFamily="18" charset="0"/>
                        </a:rPr>
                        <a:t>Convincing)</a:t>
                      </a:r>
                      <a:endParaRPr lang="en-US" sz="18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solidFill>
                            <a:srgbClr val="000000"/>
                          </a:solidFill>
                          <a:latin typeface="Times New Roman" panose="02020603050405020304" pitchFamily="18" charset="0"/>
                          <a:cs typeface="Times New Roman" panose="02020603050405020304" pitchFamily="18" charset="0"/>
                        </a:rPr>
                        <a:t>Disability Community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Times New Roman" panose="02020603050405020304" pitchFamily="18" charset="0"/>
                          <a:cs typeface="Times New Roman" panose="02020603050405020304" pitchFamily="18" charset="0"/>
                        </a:rPr>
                        <a:t>(Very</a:t>
                      </a:r>
                      <a:r>
                        <a:rPr lang="en-US" sz="1800" b="1" baseline="0" dirty="0">
                          <a:solidFill>
                            <a:srgbClr val="000000"/>
                          </a:solidFill>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a:solidFill>
                            <a:srgbClr val="000000"/>
                          </a:solidFill>
                          <a:latin typeface="Times New Roman" panose="02020603050405020304" pitchFamily="18" charset="0"/>
                          <a:cs typeface="Times New Roman" panose="02020603050405020304" pitchFamily="18" charset="0"/>
                        </a:rPr>
                        <a:t>Convincing)</a:t>
                      </a:r>
                      <a:endParaRPr lang="en-US" sz="18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88839">
                <a:tc>
                  <a:txBody>
                    <a:bodyPr/>
                    <a:lstStyle/>
                    <a:p>
                      <a:r>
                        <a:rPr lang="en-US" sz="1800" kern="1200" dirty="0">
                          <a:solidFill>
                            <a:srgbClr val="000000"/>
                          </a:solidFill>
                          <a:effectLst/>
                          <a:latin typeface="Times New Roman" panose="02020603050405020304" pitchFamily="18" charset="0"/>
                          <a:cs typeface="Times New Roman" panose="02020603050405020304" pitchFamily="18" charset="0"/>
                        </a:rPr>
                        <a:t>Government policies that help people with disabilities get and keep jobs are a win-win because they allow people with disabilities the dignity and financial benefits of work and also grow our economy and save taxpayer money.</a:t>
                      </a:r>
                      <a:endParaRPr lang="en-US" sz="18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800" b="1" dirty="0">
                          <a:solidFill>
                            <a:srgbClr val="000000"/>
                          </a:solidFill>
                          <a:latin typeface="Times New Roman" panose="02020603050405020304" pitchFamily="18" charset="0"/>
                          <a:cs typeface="Times New Roman" panose="02020603050405020304" pitchFamily="18" charset="0"/>
                        </a:rPr>
                        <a:t>41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800" b="1" dirty="0">
                          <a:solidFill>
                            <a:srgbClr val="000000"/>
                          </a:solidFill>
                          <a:latin typeface="Times New Roman" panose="02020603050405020304" pitchFamily="18" charset="0"/>
                          <a:cs typeface="Times New Roman" panose="02020603050405020304" pitchFamily="18" charset="0"/>
                        </a:rPr>
                        <a:t>42</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1086125">
                <a:tc>
                  <a:txBody>
                    <a:bodyPr/>
                    <a:lstStyle/>
                    <a:p>
                      <a:r>
                        <a:rPr lang="en-US" sz="1800" kern="1200" dirty="0">
                          <a:solidFill>
                            <a:srgbClr val="000000"/>
                          </a:solidFill>
                          <a:effectLst/>
                          <a:latin typeface="Times New Roman" panose="02020603050405020304" pitchFamily="18" charset="0"/>
                          <a:cs typeface="Times New Roman" panose="02020603050405020304" pitchFamily="18" charset="0"/>
                        </a:rPr>
                        <a:t>We cannot afford to have more than 10 million Americans who are able to work sit at home and collect benefits when they could help make America stronger. Our current system costs 350 billion dollars a year and actually discourages people from working. It is not sustainable.</a:t>
                      </a:r>
                      <a:endParaRPr lang="en-US" sz="18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800" b="1" dirty="0">
                          <a:solidFill>
                            <a:srgbClr val="000000"/>
                          </a:solidFill>
                          <a:latin typeface="Times New Roman" panose="02020603050405020304" pitchFamily="18" charset="0"/>
                          <a:cs typeface="Times New Roman" panose="02020603050405020304" pitchFamily="18" charset="0"/>
                        </a:rPr>
                        <a:t>38</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800" b="1" dirty="0">
                          <a:solidFill>
                            <a:srgbClr val="000000"/>
                          </a:solidFill>
                          <a:latin typeface="Times New Roman" panose="02020603050405020304" pitchFamily="18" charset="0"/>
                          <a:cs typeface="Times New Roman" panose="02020603050405020304" pitchFamily="18" charset="0"/>
                        </a:rPr>
                        <a:t>38</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r h="1086125">
                <a:tc>
                  <a:txBody>
                    <a:bodyPr/>
                    <a:lstStyle/>
                    <a:p>
                      <a:r>
                        <a:rPr lang="en-US" sz="1800" kern="1200" dirty="0">
                          <a:solidFill>
                            <a:srgbClr val="000000"/>
                          </a:solidFill>
                          <a:effectLst/>
                          <a:latin typeface="Times New Roman" panose="02020603050405020304" pitchFamily="18" charset="0"/>
                          <a:cs typeface="Times New Roman" panose="02020603050405020304" pitchFamily="18" charset="0"/>
                        </a:rPr>
                        <a:t>Progress in science, healthcare, innovation and better access to education has made Americans with disabilities more qualified than ever before. Americans with disabilities also have real abilities and want to work. Times have moved ahead - it's time for our workforce to do the same.</a:t>
                      </a:r>
                      <a:endParaRPr lang="en-US" sz="180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800" b="1" dirty="0">
                          <a:solidFill>
                            <a:srgbClr val="000000"/>
                          </a:solidFill>
                          <a:latin typeface="Times New Roman" panose="02020603050405020304" pitchFamily="18" charset="0"/>
                          <a:cs typeface="Times New Roman" panose="02020603050405020304" pitchFamily="18" charset="0"/>
                        </a:rPr>
                        <a:t>32</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800" b="1" dirty="0">
                          <a:solidFill>
                            <a:srgbClr val="000000"/>
                          </a:solidFill>
                          <a:latin typeface="Times New Roman" panose="02020603050405020304" pitchFamily="18" charset="0"/>
                          <a:cs typeface="Times New Roman" panose="02020603050405020304" pitchFamily="18" charset="0"/>
                        </a:rPr>
                        <a:t>34</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43465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7AA348-2E0F-4EED-B791-EB4965525379}"/>
              </a:ext>
            </a:extLst>
          </p:cNvPr>
          <p:cNvSpPr>
            <a:spLocks noGrp="1"/>
          </p:cNvSpPr>
          <p:nvPr>
            <p:ph type="title"/>
          </p:nvPr>
        </p:nvSpPr>
        <p:spPr/>
        <p:txBody>
          <a:bodyPr/>
          <a:lstStyle/>
          <a:p>
            <a:r>
              <a:rPr lang="en-US" sz="3600" dirty="0"/>
              <a:t>Methodology - Disability Community Research</a:t>
            </a:r>
          </a:p>
        </p:txBody>
      </p:sp>
      <p:sp>
        <p:nvSpPr>
          <p:cNvPr id="5" name="Text Placeholder 4">
            <a:extLst>
              <a:ext uri="{FF2B5EF4-FFF2-40B4-BE49-F238E27FC236}">
                <a16:creationId xmlns:a16="http://schemas.microsoft.com/office/drawing/2014/main" id="{29C9AED3-CB36-4D51-BE92-E877954BA7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In July 2014,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RespectAbilityUSA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set out to examine the issue landscape and attitudes surrounding employment of people with disabilities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PwDs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in America today. We held focus groups in the Washington, D.C. area, followed by </a:t>
            </a:r>
            <a:r>
              <a:rPr kumimoji="0" lang="en-US" sz="2000" b="0" i="0" u="sng"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pitchFamily="49" charset="-128"/>
                <a:cs typeface="Times New Roman" panose="02020603050405020304" pitchFamily="18" charset="0"/>
                <a:hlinkClick r:id="rId2"/>
              </a:rPr>
              <a:t>a poll of more than 3,800 </a:t>
            </a:r>
            <a:r>
              <a:rPr kumimoji="0" lang="en-US" sz="2000" b="0" i="0" u="sng" strike="noStrike" kern="1200" cap="none" spc="0" normalizeH="0" baseline="0" noProof="0" dirty="0" err="1">
                <a:ln>
                  <a:noFill/>
                </a:ln>
                <a:solidFill>
                  <a:srgbClr val="0000FF"/>
                </a:solidFill>
                <a:effectLst/>
                <a:uLnTx/>
                <a:uFillTx/>
                <a:latin typeface="Times New Roman" panose="02020603050405020304" pitchFamily="18" charset="0"/>
                <a:ea typeface="MS Mincho" panose="02020609040205080304" pitchFamily="49" charset="-128"/>
                <a:cs typeface="Times New Roman" panose="02020603050405020304" pitchFamily="18" charset="0"/>
                <a:hlinkClick r:id="rId2"/>
              </a:rPr>
              <a:t>PwDs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friends, families, and professionals in the disability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 survey was fielded November 6 – December 2, 2013 and includes 3839 respondents, 1969 of whom are people with disabilities. It is important to note that while this study is extremely extensive and has a large sample size that this poll was fielded almost exclusively online and was distributed widely via social media and by partnering organizations in the disability community.  The sample therefore includes the ‘activist’ PWD community and reflects more women, more Democrats, and a more highly educated audience than one might expect within the disability community overall. Phone survey options and assistance were made available to respondents although, due to the nature of the online survey instrument, the sample likely underreports people with cognitive and intellectual disabilities among others.</a:t>
            </a:r>
          </a:p>
          <a:p>
            <a:endParaRPr lang="en-US" dirty="0"/>
          </a:p>
        </p:txBody>
      </p:sp>
    </p:spTree>
    <p:extLst>
      <p:ext uri="{BB962C8B-B14F-4D97-AF65-F5344CB8AC3E}">
        <p14:creationId xmlns:p14="http://schemas.microsoft.com/office/powerpoint/2010/main" val="1159145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96D09-99AB-4B30-9EB2-F6EB2A8BDA61}"/>
              </a:ext>
            </a:extLst>
          </p:cNvPr>
          <p:cNvSpPr>
            <a:spLocks noGrp="1"/>
          </p:cNvSpPr>
          <p:nvPr>
            <p:ph type="title"/>
          </p:nvPr>
        </p:nvSpPr>
        <p:spPr/>
        <p:txBody>
          <a:bodyPr/>
          <a:lstStyle/>
          <a:p>
            <a:r>
              <a:rPr lang="en-US" sz="3600" dirty="0"/>
              <a:t>Nearly Three-Quarters of </a:t>
            </a:r>
            <a:r>
              <a:rPr lang="en-US" sz="3600" dirty="0" err="1"/>
              <a:t>PwDs</a:t>
            </a:r>
            <a:r>
              <a:rPr lang="en-US" sz="3600" dirty="0"/>
              <a:t> Want Jobs and Independence Over Benefits</a:t>
            </a:r>
          </a:p>
        </p:txBody>
      </p:sp>
      <p:graphicFrame>
        <p:nvGraphicFramePr>
          <p:cNvPr id="7" name="Chart 6" descr="Bar chart&#10;&#10;What is more important to you?&#10;&#10;I really don't know&#10;F/F/P/V - 15%&#10;PwD - 12%&#10;&#10;That there is a government safety net of benefits so that I/they will be taken care of&#10;F/F/P/V - 17%&#10;PwD - 29%&#10;&#10;That I/They have a job and am independent&#10;F/F/P/V - 57%&#10;PwD - 71%">
            <a:extLst>
              <a:ext uri="{FF2B5EF4-FFF2-40B4-BE49-F238E27FC236}">
                <a16:creationId xmlns:a16="http://schemas.microsoft.com/office/drawing/2014/main" id="{911F4D22-10AE-41DA-9E48-43242C0F1095}"/>
              </a:ext>
            </a:extLst>
          </p:cNvPr>
          <p:cNvGraphicFramePr/>
          <p:nvPr>
            <p:extLst>
              <p:ext uri="{D42A27DB-BD31-4B8C-83A1-F6EECF244321}">
                <p14:modId xmlns:p14="http://schemas.microsoft.com/office/powerpoint/2010/main" val="3062409445"/>
              </p:ext>
            </p:extLst>
          </p:nvPr>
        </p:nvGraphicFramePr>
        <p:xfrm>
          <a:off x="838200" y="1504950"/>
          <a:ext cx="10515600" cy="5353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458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D98E-366D-B340-8DA8-A403AABC62DB}"/>
              </a:ext>
            </a:extLst>
          </p:cNvPr>
          <p:cNvSpPr>
            <a:spLocks noGrp="1"/>
          </p:cNvSpPr>
          <p:nvPr>
            <p:ph type="title"/>
          </p:nvPr>
        </p:nvSpPr>
        <p:spPr/>
        <p:txBody>
          <a:bodyPr/>
          <a:lstStyle/>
          <a:p>
            <a:r>
              <a:rPr lang="en-US" dirty="0"/>
              <a:t>1 in 4 adults</a:t>
            </a:r>
          </a:p>
        </p:txBody>
      </p:sp>
      <p:pic>
        <p:nvPicPr>
          <p:cNvPr id="5" name="Picture 4" descr="Tatiana Lee smiling and laughing in her wheelchair">
            <a:extLst>
              <a:ext uri="{FF2B5EF4-FFF2-40B4-BE49-F238E27FC236}">
                <a16:creationId xmlns:a16="http://schemas.microsoft.com/office/drawing/2014/main" id="{C0844FA5-60D4-4D51-8FEE-50D681FBCF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47164" y="-1"/>
            <a:ext cx="10148249" cy="6861735"/>
          </a:xfrm>
          <a:prstGeom prst="rect">
            <a:avLst/>
          </a:prstGeom>
        </p:spPr>
      </p:pic>
      <p:sp>
        <p:nvSpPr>
          <p:cNvPr id="3" name="Rectangle 2">
            <a:extLst>
              <a:ext uri="{FF2B5EF4-FFF2-40B4-BE49-F238E27FC236}">
                <a16:creationId xmlns:a16="http://schemas.microsoft.com/office/drawing/2014/main" id="{C71BFD20-01FB-44FA-AA40-AF3020B6292E}"/>
              </a:ext>
              <a:ext uri="{C183D7F6-B498-43B3-948B-1728B52AA6E4}">
                <adec:decorative xmlns:adec="http://schemas.microsoft.com/office/drawing/2017/decorative" val="1"/>
              </a:ext>
            </a:extLst>
          </p:cNvPr>
          <p:cNvSpPr/>
          <p:nvPr/>
        </p:nvSpPr>
        <p:spPr>
          <a:xfrm>
            <a:off x="304800" y="537029"/>
            <a:ext cx="3178629" cy="568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3A33315F-A4C0-490F-A4DF-74E0DEC22061}"/>
              </a:ext>
            </a:extLst>
          </p:cNvPr>
          <p:cNvSpPr/>
          <p:nvPr/>
        </p:nvSpPr>
        <p:spPr>
          <a:xfrm>
            <a:off x="587809" y="794007"/>
            <a:ext cx="2612609" cy="5269985"/>
          </a:xfrm>
          <a:prstGeom prst="rect">
            <a:avLst/>
          </a:prstGeom>
          <a:solidFill>
            <a:srgbClr val="EFAF30"/>
          </a:solidFill>
          <a:ln>
            <a:solidFill>
              <a:srgbClr val="4D4D4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61 million people in America have disabilities. </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1-in-5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people have a disability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(physical, sensory, cognitive, mental health or other disability)</a:t>
            </a:r>
          </a:p>
        </p:txBody>
      </p:sp>
      <p:pic>
        <p:nvPicPr>
          <p:cNvPr id="9" name="Picture 8" descr="RespectAbility logo">
            <a:extLst>
              <a:ext uri="{FF2B5EF4-FFF2-40B4-BE49-F238E27FC236}">
                <a16:creationId xmlns:a16="http://schemas.microsoft.com/office/drawing/2014/main" id="{D60E313D-3292-6F43-8AD2-60C082083D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75" y="6398532"/>
            <a:ext cx="906449" cy="403402"/>
          </a:xfrm>
          <a:prstGeom prst="rect">
            <a:avLst/>
          </a:prstGeom>
        </p:spPr>
      </p:pic>
    </p:spTree>
    <p:extLst>
      <p:ext uri="{BB962C8B-B14F-4D97-AF65-F5344CB8AC3E}">
        <p14:creationId xmlns:p14="http://schemas.microsoft.com/office/powerpoint/2010/main" val="1947376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AE09-9BC4-43E8-918E-AAD0D681699C}"/>
              </a:ext>
            </a:extLst>
          </p:cNvPr>
          <p:cNvSpPr>
            <a:spLocks noGrp="1"/>
          </p:cNvSpPr>
          <p:nvPr>
            <p:ph type="title"/>
          </p:nvPr>
        </p:nvSpPr>
        <p:spPr/>
        <p:txBody>
          <a:bodyPr/>
          <a:lstStyle/>
          <a:p>
            <a:r>
              <a:rPr lang="en-US" sz="3600" dirty="0">
                <a:solidFill>
                  <a:schemeClr val="tx1"/>
                </a:solidFill>
              </a:rPr>
              <a:t>Belief in the Dignity and Importance of Work</a:t>
            </a:r>
          </a:p>
        </p:txBody>
      </p:sp>
      <p:sp>
        <p:nvSpPr>
          <p:cNvPr id="4" name="Text Placeholder 3">
            <a:extLst>
              <a:ext uri="{FF2B5EF4-FFF2-40B4-BE49-F238E27FC236}">
                <a16:creationId xmlns:a16="http://schemas.microsoft.com/office/drawing/2014/main" id="{3F4B67E5-BFCD-4971-9BA0-48B433634A83}"/>
              </a:ext>
            </a:extLst>
          </p:cNvPr>
          <p:cNvSpPr>
            <a:spLocks noGrp="1"/>
          </p:cNvSpPr>
          <p:nvPr>
            <p:ph type="body" idx="1"/>
          </p:nvPr>
        </p:nvSpPr>
        <p:spPr>
          <a:xfrm>
            <a:off x="523240" y="1665287"/>
            <a:ext cx="10830559" cy="1595112"/>
          </a:xfrm>
        </p:spPr>
        <p:txBody>
          <a:bodyPr/>
          <a:lstStyle/>
          <a:p>
            <a:pPr marL="114300" indent="0">
              <a:buNone/>
            </a:pPr>
            <a:r>
              <a:rPr lang="en-US" dirty="0">
                <a:solidFill>
                  <a:schemeClr val="tx1"/>
                </a:solidFill>
              </a:rPr>
              <a:t>More Than ¾ of </a:t>
            </a:r>
            <a:r>
              <a:rPr lang="en-US" dirty="0" err="1">
                <a:solidFill>
                  <a:schemeClr val="tx1"/>
                </a:solidFill>
              </a:rPr>
              <a:t>PwD</a:t>
            </a:r>
            <a:r>
              <a:rPr lang="en-US" dirty="0">
                <a:solidFill>
                  <a:schemeClr val="tx1"/>
                </a:solidFill>
              </a:rPr>
              <a:t> Say Job is Important to Happiness</a:t>
            </a:r>
          </a:p>
          <a:p>
            <a:pPr marL="114300" indent="0">
              <a:buNone/>
            </a:pPr>
            <a:r>
              <a:rPr lang="en-US" i="1" dirty="0">
                <a:solidFill>
                  <a:schemeClr val="tx1"/>
                </a:solidFill>
              </a:rPr>
              <a:t>How important is having a job to you/your friend/ family member’s happiness?</a:t>
            </a:r>
          </a:p>
          <a:p>
            <a:pPr marL="114300" indent="0">
              <a:buNone/>
            </a:pPr>
            <a:endParaRPr lang="en-US" i="1" dirty="0">
              <a:solidFill>
                <a:schemeClr val="tx1"/>
              </a:solidFill>
            </a:endParaRPr>
          </a:p>
        </p:txBody>
      </p:sp>
      <p:graphicFrame>
        <p:nvGraphicFramePr>
          <p:cNvPr id="5" name="Table 5">
            <a:extLst>
              <a:ext uri="{FF2B5EF4-FFF2-40B4-BE49-F238E27FC236}">
                <a16:creationId xmlns:a16="http://schemas.microsoft.com/office/drawing/2014/main" id="{57E8B021-1B1F-4643-A162-A29E7D260BC6}"/>
              </a:ext>
            </a:extLst>
          </p:cNvPr>
          <p:cNvGraphicFramePr>
            <a:graphicFrameLocks noGrp="1"/>
          </p:cNvGraphicFramePr>
          <p:nvPr>
            <p:extLst>
              <p:ext uri="{D42A27DB-BD31-4B8C-83A1-F6EECF244321}">
                <p14:modId xmlns:p14="http://schemas.microsoft.com/office/powerpoint/2010/main" val="3159968120"/>
              </p:ext>
            </p:extLst>
          </p:nvPr>
        </p:nvGraphicFramePr>
        <p:xfrm>
          <a:off x="906259" y="3420737"/>
          <a:ext cx="10064520" cy="3269256"/>
        </p:xfrm>
        <a:graphic>
          <a:graphicData uri="http://schemas.openxmlformats.org/drawingml/2006/table">
            <a:tbl>
              <a:tblPr firstRow="1" bandRow="1">
                <a:tableStyleId>{F5AB1C69-6EDB-4FF4-983F-18BD219EF322}</a:tableStyleId>
              </a:tblPr>
              <a:tblGrid>
                <a:gridCol w="5821805">
                  <a:extLst>
                    <a:ext uri="{9D8B030D-6E8A-4147-A177-3AD203B41FA5}">
                      <a16:colId xmlns:a16="http://schemas.microsoft.com/office/drawing/2014/main" val="3459636979"/>
                    </a:ext>
                  </a:extLst>
                </a:gridCol>
                <a:gridCol w="1948830">
                  <a:extLst>
                    <a:ext uri="{9D8B030D-6E8A-4147-A177-3AD203B41FA5}">
                      <a16:colId xmlns:a16="http://schemas.microsoft.com/office/drawing/2014/main" val="2623846662"/>
                    </a:ext>
                  </a:extLst>
                </a:gridCol>
                <a:gridCol w="2293885">
                  <a:extLst>
                    <a:ext uri="{9D8B030D-6E8A-4147-A177-3AD203B41FA5}">
                      <a16:colId xmlns:a16="http://schemas.microsoft.com/office/drawing/2014/main" val="892809971"/>
                    </a:ext>
                  </a:extLst>
                </a:gridCol>
              </a:tblGrid>
              <a:tr h="544876">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PWD</a:t>
                      </a:r>
                    </a:p>
                  </a:txBody>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F/F/P/V</a:t>
                      </a:r>
                    </a:p>
                  </a:txBody>
                  <a:tcPr/>
                </a:tc>
                <a:extLst>
                  <a:ext uri="{0D108BD9-81ED-4DB2-BD59-A6C34878D82A}">
                    <a16:rowId xmlns:a16="http://schemas.microsoft.com/office/drawing/2014/main" val="1652703657"/>
                  </a:ext>
                </a:extLst>
              </a:tr>
              <a:tr h="544876">
                <a:tc>
                  <a:txBody>
                    <a:bodyPr/>
                    <a:lstStyle/>
                    <a:p>
                      <a:r>
                        <a:rPr lang="en-US" sz="2400" dirty="0">
                          <a:solidFill>
                            <a:schemeClr val="tx1"/>
                          </a:solidFill>
                          <a:latin typeface="Times New Roman" panose="02020603050405020304" pitchFamily="18" charset="0"/>
                          <a:cs typeface="Times New Roman" panose="02020603050405020304" pitchFamily="18" charset="0"/>
                        </a:rPr>
                        <a:t>Extremely Important</a:t>
                      </a:r>
                    </a:p>
                  </a:txBody>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58%</a:t>
                      </a:r>
                    </a:p>
                  </a:txBody>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55%</a:t>
                      </a:r>
                    </a:p>
                  </a:txBody>
                  <a:tcPr/>
                </a:tc>
                <a:extLst>
                  <a:ext uri="{0D108BD9-81ED-4DB2-BD59-A6C34878D82A}">
                    <a16:rowId xmlns:a16="http://schemas.microsoft.com/office/drawing/2014/main" val="2430935539"/>
                  </a:ext>
                </a:extLst>
              </a:tr>
              <a:tr h="544876">
                <a:tc>
                  <a:txBody>
                    <a:bodyPr/>
                    <a:lstStyle/>
                    <a:p>
                      <a:r>
                        <a:rPr lang="en-US" sz="2400" dirty="0">
                          <a:solidFill>
                            <a:schemeClr val="tx1"/>
                          </a:solidFill>
                          <a:latin typeface="Times New Roman" panose="02020603050405020304" pitchFamily="18" charset="0"/>
                          <a:cs typeface="Times New Roman" panose="02020603050405020304" pitchFamily="18" charset="0"/>
                        </a:rPr>
                        <a:t>Somewhat Important</a:t>
                      </a:r>
                    </a:p>
                  </a:txBody>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27%</a:t>
                      </a:r>
                    </a:p>
                  </a:txBody>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22%</a:t>
                      </a:r>
                    </a:p>
                  </a:txBody>
                  <a:tcPr/>
                </a:tc>
                <a:extLst>
                  <a:ext uri="{0D108BD9-81ED-4DB2-BD59-A6C34878D82A}">
                    <a16:rowId xmlns:a16="http://schemas.microsoft.com/office/drawing/2014/main" val="3890740575"/>
                  </a:ext>
                </a:extLst>
              </a:tr>
              <a:tr h="544876">
                <a:tc>
                  <a:txBody>
                    <a:bodyPr/>
                    <a:lstStyle/>
                    <a:p>
                      <a:r>
                        <a:rPr lang="en-US" sz="2400" dirty="0">
                          <a:solidFill>
                            <a:schemeClr val="tx1"/>
                          </a:solidFill>
                          <a:latin typeface="Times New Roman" panose="02020603050405020304" pitchFamily="18" charset="0"/>
                          <a:cs typeface="Times New Roman" panose="02020603050405020304" pitchFamily="18" charset="0"/>
                        </a:rPr>
                        <a:t>Neutral</a:t>
                      </a:r>
                    </a:p>
                  </a:txBody>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10%</a:t>
                      </a:r>
                    </a:p>
                  </a:txBody>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14%</a:t>
                      </a:r>
                    </a:p>
                  </a:txBody>
                  <a:tcPr/>
                </a:tc>
                <a:extLst>
                  <a:ext uri="{0D108BD9-81ED-4DB2-BD59-A6C34878D82A}">
                    <a16:rowId xmlns:a16="http://schemas.microsoft.com/office/drawing/2014/main" val="323743254"/>
                  </a:ext>
                </a:extLst>
              </a:tr>
              <a:tr h="544876">
                <a:tc>
                  <a:txBody>
                    <a:bodyPr/>
                    <a:lstStyle/>
                    <a:p>
                      <a:r>
                        <a:rPr lang="en-US" sz="2400" dirty="0">
                          <a:solidFill>
                            <a:schemeClr val="tx1"/>
                          </a:solidFill>
                          <a:latin typeface="Times New Roman" panose="02020603050405020304" pitchFamily="18" charset="0"/>
                          <a:cs typeface="Times New Roman" panose="02020603050405020304" pitchFamily="18" charset="0"/>
                        </a:rPr>
                        <a:t>Not Very Important</a:t>
                      </a:r>
                    </a:p>
                  </a:txBody>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2%</a:t>
                      </a:r>
                    </a:p>
                  </a:txBody>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331409044"/>
                  </a:ext>
                </a:extLst>
              </a:tr>
              <a:tr h="544876">
                <a:tc>
                  <a:txBody>
                    <a:bodyPr/>
                    <a:lstStyle/>
                    <a:p>
                      <a:r>
                        <a:rPr lang="en-US" sz="2400" dirty="0">
                          <a:solidFill>
                            <a:schemeClr val="tx1"/>
                          </a:solidFill>
                          <a:latin typeface="Times New Roman" panose="02020603050405020304" pitchFamily="18" charset="0"/>
                          <a:cs typeface="Times New Roman" panose="02020603050405020304" pitchFamily="18" charset="0"/>
                        </a:rPr>
                        <a:t>Not Important At All</a:t>
                      </a:r>
                    </a:p>
                  </a:txBody>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3%</a:t>
                      </a:r>
                    </a:p>
                  </a:txBody>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val="4175853814"/>
                  </a:ext>
                </a:extLst>
              </a:tr>
            </a:tbl>
          </a:graphicData>
        </a:graphic>
      </p:graphicFrame>
    </p:spTree>
    <p:extLst>
      <p:ext uri="{BB962C8B-B14F-4D97-AF65-F5344CB8AC3E}">
        <p14:creationId xmlns:p14="http://schemas.microsoft.com/office/powerpoint/2010/main" val="1856845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9FA57-A415-48ED-A733-5E9FF8D25B64}"/>
              </a:ext>
            </a:extLst>
          </p:cNvPr>
          <p:cNvSpPr>
            <a:spLocks noGrp="1"/>
          </p:cNvSpPr>
          <p:nvPr>
            <p:ph type="title"/>
          </p:nvPr>
        </p:nvSpPr>
        <p:spPr/>
        <p:txBody>
          <a:bodyPr/>
          <a:lstStyle/>
          <a:p>
            <a:r>
              <a:rPr lang="en-US" sz="3600" dirty="0"/>
              <a:t>Attitude is Perceived as Biggest Barrier</a:t>
            </a:r>
          </a:p>
        </p:txBody>
      </p:sp>
      <p:graphicFrame>
        <p:nvGraphicFramePr>
          <p:cNvPr id="2" name="Table 4">
            <a:extLst>
              <a:ext uri="{FF2B5EF4-FFF2-40B4-BE49-F238E27FC236}">
                <a16:creationId xmlns:a16="http://schemas.microsoft.com/office/drawing/2014/main" id="{744B12EA-39F0-4216-8868-B4B9353723C8}"/>
              </a:ext>
            </a:extLst>
          </p:cNvPr>
          <p:cNvGraphicFramePr>
            <a:graphicFrameLocks noGrp="1"/>
          </p:cNvGraphicFramePr>
          <p:nvPr>
            <p:extLst>
              <p:ext uri="{D42A27DB-BD31-4B8C-83A1-F6EECF244321}">
                <p14:modId xmlns:p14="http://schemas.microsoft.com/office/powerpoint/2010/main" val="1736417954"/>
              </p:ext>
            </p:extLst>
          </p:nvPr>
        </p:nvGraphicFramePr>
        <p:xfrm>
          <a:off x="659757" y="2058994"/>
          <a:ext cx="10874903" cy="4572000"/>
        </p:xfrm>
        <a:graphic>
          <a:graphicData uri="http://schemas.openxmlformats.org/drawingml/2006/table">
            <a:tbl>
              <a:tblPr firstRow="1" bandRow="1">
                <a:tableStyleId>{F5AB1C69-6EDB-4FF4-983F-18BD219EF322}</a:tableStyleId>
              </a:tblPr>
              <a:tblGrid>
                <a:gridCol w="8725734">
                  <a:extLst>
                    <a:ext uri="{9D8B030D-6E8A-4147-A177-3AD203B41FA5}">
                      <a16:colId xmlns:a16="http://schemas.microsoft.com/office/drawing/2014/main" val="2986261585"/>
                    </a:ext>
                  </a:extLst>
                </a:gridCol>
                <a:gridCol w="975644">
                  <a:extLst>
                    <a:ext uri="{9D8B030D-6E8A-4147-A177-3AD203B41FA5}">
                      <a16:colId xmlns:a16="http://schemas.microsoft.com/office/drawing/2014/main" val="1349237684"/>
                    </a:ext>
                  </a:extLst>
                </a:gridCol>
                <a:gridCol w="1173525">
                  <a:extLst>
                    <a:ext uri="{9D8B030D-6E8A-4147-A177-3AD203B41FA5}">
                      <a16:colId xmlns:a16="http://schemas.microsoft.com/office/drawing/2014/main" val="2204702620"/>
                    </a:ext>
                  </a:extLst>
                </a:gridCol>
              </a:tblGrid>
              <a:tr h="370840">
                <a:tc>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dirty="0" err="1">
                          <a:solidFill>
                            <a:schemeClr val="tx1"/>
                          </a:solidFill>
                          <a:latin typeface="Times New Roman" panose="02020603050405020304" pitchFamily="18" charset="0"/>
                          <a:cs typeface="Times New Roman" panose="02020603050405020304" pitchFamily="18" charset="0"/>
                        </a:rPr>
                        <a:t>PwD</a:t>
                      </a:r>
                      <a:r>
                        <a:rPr lang="en-US" dirty="0">
                          <a:solidFill>
                            <a:schemeClr val="tx1"/>
                          </a:solidFill>
                          <a:latin typeface="Times New Roman" panose="02020603050405020304" pitchFamily="18" charset="0"/>
                          <a:cs typeface="Times New Roman" panose="02020603050405020304" pitchFamily="18" charset="0"/>
                        </a:rPr>
                        <a:t> Comb</a:t>
                      </a:r>
                    </a:p>
                  </a:txBody>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F/F/P/V Comb</a:t>
                      </a:r>
                    </a:p>
                  </a:txBody>
                  <a:tcPr/>
                </a:tc>
                <a:extLst>
                  <a:ext uri="{0D108BD9-81ED-4DB2-BD59-A6C34878D82A}">
                    <a16:rowId xmlns:a16="http://schemas.microsoft.com/office/drawing/2014/main" val="4251323233"/>
                  </a:ext>
                </a:extLst>
              </a:tr>
              <a:tr h="370840">
                <a:tc>
                  <a:txBody>
                    <a:bodyPr/>
                    <a:lstStyle/>
                    <a:p>
                      <a:r>
                        <a:rPr lang="en-US" sz="1600" dirty="0">
                          <a:solidFill>
                            <a:schemeClr val="tx1"/>
                          </a:solidFill>
                          <a:latin typeface="Times New Roman" panose="02020603050405020304" pitchFamily="18" charset="0"/>
                          <a:cs typeface="Times New Roman" panose="02020603050405020304" pitchFamily="18" charset="0"/>
                        </a:rPr>
                        <a:t>CHANGE IN ATTITUDES SO THAT EMPLOYERS SEE THE POSITIVE VALUE OF HIRING PEOPLE WITH DISABILITIES</a:t>
                      </a:r>
                    </a:p>
                  </a:txBody>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40%</a:t>
                      </a:r>
                    </a:p>
                  </a:txBody>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38%</a:t>
                      </a:r>
                    </a:p>
                  </a:txBody>
                  <a:tcPr/>
                </a:tc>
                <a:extLst>
                  <a:ext uri="{0D108BD9-81ED-4DB2-BD59-A6C34878D82A}">
                    <a16:rowId xmlns:a16="http://schemas.microsoft.com/office/drawing/2014/main" val="2329469457"/>
                  </a:ext>
                </a:extLst>
              </a:tr>
              <a:tr h="370840">
                <a:tc>
                  <a:txBody>
                    <a:bodyPr/>
                    <a:lstStyle/>
                    <a:p>
                      <a:r>
                        <a:rPr lang="en-US" sz="1600" dirty="0">
                          <a:solidFill>
                            <a:schemeClr val="tx1"/>
                          </a:solidFill>
                          <a:latin typeface="Times New Roman" panose="02020603050405020304" pitchFamily="18" charset="0"/>
                          <a:cs typeface="Times New Roman" panose="02020603050405020304" pitchFamily="18" charset="0"/>
                        </a:rPr>
                        <a:t>MORE TRAINING FOR EMPLOYERS ON SUCCESSFULLY RECRUITING, HIRING, AND ACCOMMODATING EMPLOYEES WITH DISABILITIES</a:t>
                      </a:r>
                    </a:p>
                  </a:txBody>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37%</a:t>
                      </a:r>
                    </a:p>
                  </a:txBody>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34%</a:t>
                      </a:r>
                    </a:p>
                  </a:txBody>
                  <a:tcPr/>
                </a:tc>
                <a:extLst>
                  <a:ext uri="{0D108BD9-81ED-4DB2-BD59-A6C34878D82A}">
                    <a16:rowId xmlns:a16="http://schemas.microsoft.com/office/drawing/2014/main" val="2343585125"/>
                  </a:ext>
                </a:extLst>
              </a:tr>
              <a:tr h="370840">
                <a:tc>
                  <a:txBody>
                    <a:bodyPr/>
                    <a:lstStyle/>
                    <a:p>
                      <a:r>
                        <a:rPr lang="en-US" sz="1600" dirty="0">
                          <a:solidFill>
                            <a:schemeClr val="tx1"/>
                          </a:solidFill>
                          <a:latin typeface="Times New Roman" panose="02020603050405020304" pitchFamily="18" charset="0"/>
                          <a:cs typeface="Times New Roman" panose="02020603050405020304" pitchFamily="18" charset="0"/>
                        </a:rPr>
                        <a:t>A CHANGE IN DISABILITY BENEFITS SO THAT RECIPIENTS COULD WORK WITHOUT RISKING LOSING THEM ALTOGETHER</a:t>
                      </a:r>
                    </a:p>
                  </a:txBody>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41%</a:t>
                      </a:r>
                    </a:p>
                  </a:txBody>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30%</a:t>
                      </a:r>
                    </a:p>
                  </a:txBody>
                  <a:tcPr/>
                </a:tc>
                <a:extLst>
                  <a:ext uri="{0D108BD9-81ED-4DB2-BD59-A6C34878D82A}">
                    <a16:rowId xmlns:a16="http://schemas.microsoft.com/office/drawing/2014/main" val="1648230668"/>
                  </a:ext>
                </a:extLst>
              </a:tr>
              <a:tr h="370840">
                <a:tc>
                  <a:txBody>
                    <a:bodyPr/>
                    <a:lstStyle/>
                    <a:p>
                      <a:r>
                        <a:rPr lang="en-US" sz="1600" dirty="0">
                          <a:solidFill>
                            <a:schemeClr val="tx1"/>
                          </a:solidFill>
                          <a:latin typeface="Times New Roman" panose="02020603050405020304" pitchFamily="18" charset="0"/>
                          <a:cs typeface="Times New Roman" panose="02020603050405020304" pitchFamily="18" charset="0"/>
                        </a:rPr>
                        <a:t>AFTER SCHOOL BASE TRAINING AND TRANSITION SERVICES TO PREPARE PEOPLE WITH DISABILITIES FOR WORK</a:t>
                      </a:r>
                    </a:p>
                  </a:txBody>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29%</a:t>
                      </a:r>
                    </a:p>
                  </a:txBody>
                  <a:tcPr/>
                </a:tc>
                <a:extLst>
                  <a:ext uri="{0D108BD9-81ED-4DB2-BD59-A6C34878D82A}">
                    <a16:rowId xmlns:a16="http://schemas.microsoft.com/office/drawing/2014/main" val="289751278"/>
                  </a:ext>
                </a:extLst>
              </a:tr>
              <a:tr h="370840">
                <a:tc>
                  <a:txBody>
                    <a:bodyPr/>
                    <a:lstStyle/>
                    <a:p>
                      <a:r>
                        <a:rPr lang="en-US" sz="1600" dirty="0">
                          <a:solidFill>
                            <a:schemeClr val="tx1"/>
                          </a:solidFill>
                          <a:latin typeface="Times New Roman" panose="02020603050405020304" pitchFamily="18" charset="0"/>
                          <a:cs typeface="Times New Roman" panose="02020603050405020304" pitchFamily="18" charset="0"/>
                        </a:rPr>
                        <a:t>MORE INTERNSHIP AND EARLY WORK OPPORTUNITIES FOR YOUNG PEOPLE WITH DISABILITIES</a:t>
                      </a:r>
                    </a:p>
                  </a:txBody>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20%</a:t>
                      </a:r>
                    </a:p>
                  </a:txBody>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26%</a:t>
                      </a:r>
                    </a:p>
                  </a:txBody>
                  <a:tcPr/>
                </a:tc>
                <a:extLst>
                  <a:ext uri="{0D108BD9-81ED-4DB2-BD59-A6C34878D82A}">
                    <a16:rowId xmlns:a16="http://schemas.microsoft.com/office/drawing/2014/main" val="1341031543"/>
                  </a:ext>
                </a:extLst>
              </a:tr>
              <a:tr h="370840">
                <a:tc>
                  <a:txBody>
                    <a:bodyPr/>
                    <a:lstStyle/>
                    <a:p>
                      <a:r>
                        <a:rPr lang="en-US" sz="1600" dirty="0">
                          <a:solidFill>
                            <a:schemeClr val="tx1"/>
                          </a:solidFill>
                          <a:latin typeface="Times New Roman" panose="02020603050405020304" pitchFamily="18" charset="0"/>
                          <a:cs typeface="Times New Roman" panose="02020603050405020304" pitchFamily="18" charset="0"/>
                        </a:rPr>
                        <a:t>MORE AND BETTER PROGRAMS THAT ASSIST PEOPLE WITH DISABILITIES WITH FINDING WORK</a:t>
                      </a:r>
                    </a:p>
                  </a:txBody>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23%</a:t>
                      </a:r>
                    </a:p>
                  </a:txBody>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a:t>
                      </a:r>
                    </a:p>
                  </a:txBody>
                  <a:tcPr/>
                </a:tc>
                <a:extLst>
                  <a:ext uri="{0D108BD9-81ED-4DB2-BD59-A6C34878D82A}">
                    <a16:rowId xmlns:a16="http://schemas.microsoft.com/office/drawing/2014/main" val="2066526354"/>
                  </a:ext>
                </a:extLst>
              </a:tr>
              <a:tr h="370840">
                <a:tc>
                  <a:txBody>
                    <a:bodyPr/>
                    <a:lstStyle/>
                    <a:p>
                      <a:r>
                        <a:rPr lang="en-US" sz="1600" dirty="0">
                          <a:solidFill>
                            <a:schemeClr val="tx1"/>
                          </a:solidFill>
                          <a:latin typeface="Times New Roman" panose="02020603050405020304" pitchFamily="18" charset="0"/>
                          <a:cs typeface="Times New Roman" panose="02020603050405020304" pitchFamily="18" charset="0"/>
                        </a:rPr>
                        <a:t>MORE GOVERNMENT INCENTIVES AND LAWS FOR COMPANIES TO HIRE PEOPLE WITH DISABILITIES</a:t>
                      </a:r>
                    </a:p>
                  </a:txBody>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21%</a:t>
                      </a:r>
                    </a:p>
                  </a:txBody>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19%</a:t>
                      </a:r>
                    </a:p>
                  </a:txBody>
                  <a:tcPr/>
                </a:tc>
                <a:extLst>
                  <a:ext uri="{0D108BD9-81ED-4DB2-BD59-A6C34878D82A}">
                    <a16:rowId xmlns:a16="http://schemas.microsoft.com/office/drawing/2014/main" val="228373682"/>
                  </a:ext>
                </a:extLst>
              </a:tr>
            </a:tbl>
          </a:graphicData>
        </a:graphic>
      </p:graphicFrame>
      <p:sp>
        <p:nvSpPr>
          <p:cNvPr id="5" name="TextBox 4">
            <a:extLst>
              <a:ext uri="{FF2B5EF4-FFF2-40B4-BE49-F238E27FC236}">
                <a16:creationId xmlns:a16="http://schemas.microsoft.com/office/drawing/2014/main" id="{3F05E905-FA3D-43B1-8361-1948D5DC061B}"/>
              </a:ext>
            </a:extLst>
          </p:cNvPr>
          <p:cNvSpPr txBox="1"/>
          <p:nvPr/>
        </p:nvSpPr>
        <p:spPr>
          <a:xfrm>
            <a:off x="659757" y="1597306"/>
            <a:ext cx="1005965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What do you think would make the most impact in helping people with disabilities to find a job?</a:t>
            </a:r>
          </a:p>
        </p:txBody>
      </p:sp>
    </p:spTree>
    <p:extLst>
      <p:ext uri="{BB962C8B-B14F-4D97-AF65-F5344CB8AC3E}">
        <p14:creationId xmlns:p14="http://schemas.microsoft.com/office/powerpoint/2010/main" val="9028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421F-19C9-4064-867C-F68F86A5C915}"/>
              </a:ext>
            </a:extLst>
          </p:cNvPr>
          <p:cNvSpPr>
            <a:spLocks noGrp="1"/>
          </p:cNvSpPr>
          <p:nvPr>
            <p:ph type="title"/>
          </p:nvPr>
        </p:nvSpPr>
        <p:spPr>
          <a:xfrm>
            <a:off x="523240" y="365126"/>
            <a:ext cx="11385994" cy="1139824"/>
          </a:xfrm>
        </p:spPr>
        <p:txBody>
          <a:bodyPr/>
          <a:lstStyle/>
          <a:p>
            <a:r>
              <a:rPr lang="en-US" sz="3600" dirty="0">
                <a:solidFill>
                  <a:schemeClr val="tx1"/>
                </a:solidFill>
              </a:rPr>
              <a:t>Emphasis on the Strength of What </a:t>
            </a:r>
            <a:r>
              <a:rPr lang="en-US" sz="3600" dirty="0" err="1">
                <a:solidFill>
                  <a:schemeClr val="tx1"/>
                </a:solidFill>
              </a:rPr>
              <a:t>PwDs</a:t>
            </a:r>
            <a:r>
              <a:rPr lang="en-US" sz="3600" dirty="0">
                <a:solidFill>
                  <a:schemeClr val="tx1"/>
                </a:solidFill>
              </a:rPr>
              <a:t> Can Do, </a:t>
            </a:r>
            <a:br>
              <a:rPr lang="en-US" sz="3600" dirty="0">
                <a:solidFill>
                  <a:schemeClr val="tx1"/>
                </a:solidFill>
              </a:rPr>
            </a:br>
            <a:r>
              <a:rPr lang="en-US" sz="3600" dirty="0">
                <a:solidFill>
                  <a:schemeClr val="tx1"/>
                </a:solidFill>
              </a:rPr>
              <a:t>Not Complaining</a:t>
            </a:r>
          </a:p>
        </p:txBody>
      </p:sp>
      <p:graphicFrame>
        <p:nvGraphicFramePr>
          <p:cNvPr id="5" name="Table 5">
            <a:extLst>
              <a:ext uri="{FF2B5EF4-FFF2-40B4-BE49-F238E27FC236}">
                <a16:creationId xmlns:a16="http://schemas.microsoft.com/office/drawing/2014/main" id="{DB45CD02-0B9C-4900-8B54-28F57D59BC80}"/>
              </a:ext>
            </a:extLst>
          </p:cNvPr>
          <p:cNvGraphicFramePr>
            <a:graphicFrameLocks noGrp="1"/>
          </p:cNvGraphicFramePr>
          <p:nvPr>
            <p:extLst>
              <p:ext uri="{D42A27DB-BD31-4B8C-83A1-F6EECF244321}">
                <p14:modId xmlns:p14="http://schemas.microsoft.com/office/powerpoint/2010/main" val="155202663"/>
              </p:ext>
            </p:extLst>
          </p:nvPr>
        </p:nvGraphicFramePr>
        <p:xfrm>
          <a:off x="386004" y="1706426"/>
          <a:ext cx="11660466" cy="4455160"/>
        </p:xfrm>
        <a:graphic>
          <a:graphicData uri="http://schemas.openxmlformats.org/drawingml/2006/table">
            <a:tbl>
              <a:tblPr firstRow="1" bandRow="1">
                <a:tableStyleId>{F5AB1C69-6EDB-4FF4-983F-18BD219EF322}</a:tableStyleId>
              </a:tblPr>
              <a:tblGrid>
                <a:gridCol w="7429991">
                  <a:extLst>
                    <a:ext uri="{9D8B030D-6E8A-4147-A177-3AD203B41FA5}">
                      <a16:colId xmlns:a16="http://schemas.microsoft.com/office/drawing/2014/main" val="3168063236"/>
                    </a:ext>
                  </a:extLst>
                </a:gridCol>
                <a:gridCol w="737392">
                  <a:extLst>
                    <a:ext uri="{9D8B030D-6E8A-4147-A177-3AD203B41FA5}">
                      <a16:colId xmlns:a16="http://schemas.microsoft.com/office/drawing/2014/main" val="3338752661"/>
                    </a:ext>
                  </a:extLst>
                </a:gridCol>
                <a:gridCol w="839683">
                  <a:extLst>
                    <a:ext uri="{9D8B030D-6E8A-4147-A177-3AD203B41FA5}">
                      <a16:colId xmlns:a16="http://schemas.microsoft.com/office/drawing/2014/main" val="38018163"/>
                    </a:ext>
                  </a:extLst>
                </a:gridCol>
                <a:gridCol w="873271">
                  <a:extLst>
                    <a:ext uri="{9D8B030D-6E8A-4147-A177-3AD203B41FA5}">
                      <a16:colId xmlns:a16="http://schemas.microsoft.com/office/drawing/2014/main" val="3127223722"/>
                    </a:ext>
                  </a:extLst>
                </a:gridCol>
                <a:gridCol w="964883">
                  <a:extLst>
                    <a:ext uri="{9D8B030D-6E8A-4147-A177-3AD203B41FA5}">
                      <a16:colId xmlns:a16="http://schemas.microsoft.com/office/drawing/2014/main" val="2517962043"/>
                    </a:ext>
                  </a:extLst>
                </a:gridCol>
                <a:gridCol w="815246">
                  <a:extLst>
                    <a:ext uri="{9D8B030D-6E8A-4147-A177-3AD203B41FA5}">
                      <a16:colId xmlns:a16="http://schemas.microsoft.com/office/drawing/2014/main" val="750386689"/>
                    </a:ext>
                  </a:extLst>
                </a:gridCol>
              </a:tblGrid>
              <a:tr h="370840">
                <a:tc>
                  <a:txBody>
                    <a:bodyPr/>
                    <a:lstStyle/>
                    <a:p>
                      <a:endParaRPr lang="en-US"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a:t>
                      </a:r>
                      <a:r>
                        <a:rPr lang="en-US" sz="1400" baseline="30000" dirty="0">
                          <a:solidFill>
                            <a:schemeClr val="tx1"/>
                          </a:solidFill>
                          <a:latin typeface="Times New Roman" panose="02020603050405020304" pitchFamily="18" charset="0"/>
                          <a:cs typeface="Times New Roman" panose="02020603050405020304" pitchFamily="18" charset="0"/>
                        </a:rPr>
                        <a:t>st</a:t>
                      </a:r>
                      <a:r>
                        <a:rPr lang="en-US" sz="1400" dirty="0">
                          <a:solidFill>
                            <a:schemeClr val="tx1"/>
                          </a:solidFill>
                          <a:latin typeface="Times New Roman" panose="02020603050405020304" pitchFamily="18" charset="0"/>
                          <a:cs typeface="Times New Roman" panose="02020603050405020304" pitchFamily="18" charset="0"/>
                        </a:rPr>
                        <a:t> </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Comb</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Dem 1</a:t>
                      </a:r>
                      <a:r>
                        <a:rPr lang="en-US" sz="1400" baseline="30000" dirty="0">
                          <a:solidFill>
                            <a:schemeClr val="tx1"/>
                          </a:solidFill>
                          <a:latin typeface="Times New Roman" panose="02020603050405020304" pitchFamily="18" charset="0"/>
                          <a:cs typeface="Times New Roman" panose="02020603050405020304" pitchFamily="18" charset="0"/>
                        </a:rPr>
                        <a:t>st</a:t>
                      </a:r>
                      <a:endParaRPr lang="en-US"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Rep 1</a:t>
                      </a:r>
                      <a:r>
                        <a:rPr lang="en-US" sz="1400" baseline="30000" dirty="0">
                          <a:solidFill>
                            <a:schemeClr val="tx1"/>
                          </a:solidFill>
                          <a:latin typeface="Times New Roman" panose="02020603050405020304" pitchFamily="18" charset="0"/>
                          <a:cs typeface="Times New Roman" panose="02020603050405020304" pitchFamily="18" charset="0"/>
                        </a:rPr>
                        <a:t>st</a:t>
                      </a:r>
                      <a:endParaRPr lang="en-US"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Ind 1st</a:t>
                      </a:r>
                    </a:p>
                  </a:txBody>
                  <a:tcPr/>
                </a:tc>
                <a:extLst>
                  <a:ext uri="{0D108BD9-81ED-4DB2-BD59-A6C34878D82A}">
                    <a16:rowId xmlns:a16="http://schemas.microsoft.com/office/drawing/2014/main" val="383859977"/>
                  </a:ext>
                </a:extLst>
              </a:tr>
              <a:tr h="370840">
                <a:tc>
                  <a:txBody>
                    <a:bodyPr/>
                    <a:lstStyle/>
                    <a:p>
                      <a:r>
                        <a:rPr lang="en-US" sz="1400" dirty="0">
                          <a:solidFill>
                            <a:schemeClr val="tx1"/>
                          </a:solidFill>
                          <a:latin typeface="Times New Roman" panose="02020603050405020304" pitchFamily="18" charset="0"/>
                          <a:cs typeface="Times New Roman" panose="02020603050405020304" pitchFamily="18" charset="0"/>
                        </a:rPr>
                        <a:t>People with disabilities bring unique characteristics and talents to workplaces that benefit employers and staff. Stephen Hawking is a genius who happens to use a wheelchair. People with disabilities can bag groceries, tend our parks and schools, and be super talents in developing computer software.</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37%</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66%</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37%</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33%</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36%</a:t>
                      </a:r>
                    </a:p>
                  </a:txBody>
                  <a:tcPr/>
                </a:tc>
                <a:extLst>
                  <a:ext uri="{0D108BD9-81ED-4DB2-BD59-A6C34878D82A}">
                    <a16:rowId xmlns:a16="http://schemas.microsoft.com/office/drawing/2014/main" val="3518311942"/>
                  </a:ext>
                </a:extLst>
              </a:tr>
              <a:tr h="370840">
                <a:tc>
                  <a:txBody>
                    <a:bodyPr/>
                    <a:lstStyle/>
                    <a:p>
                      <a:r>
                        <a:rPr lang="en-US" sz="1400" dirty="0">
                          <a:solidFill>
                            <a:schemeClr val="tx1"/>
                          </a:solidFill>
                          <a:latin typeface="Times New Roman" panose="02020603050405020304" pitchFamily="18" charset="0"/>
                          <a:cs typeface="Times New Roman" panose="02020603050405020304" pitchFamily="18" charset="0"/>
                        </a:rPr>
                        <a:t>Our nation was founded on the principles of “All Men Are Created Equal.” Fifty years after Martin Luther King, Jr. delivered his “I Have a Dream” speech, we still need to reach our civil rights goal. People, with disabilities deserve to be able to work to achieve the American dream just like anyone else.</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23%</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46%</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25%</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17%</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23%</a:t>
                      </a:r>
                    </a:p>
                  </a:txBody>
                  <a:tcPr/>
                </a:tc>
                <a:extLst>
                  <a:ext uri="{0D108BD9-81ED-4DB2-BD59-A6C34878D82A}">
                    <a16:rowId xmlns:a16="http://schemas.microsoft.com/office/drawing/2014/main" val="872723585"/>
                  </a:ext>
                </a:extLst>
              </a:tr>
              <a:tr h="370840">
                <a:tc>
                  <a:txBody>
                    <a:bodyPr/>
                    <a:lstStyle/>
                    <a:p>
                      <a:r>
                        <a:rPr lang="en-US" sz="1400" dirty="0">
                          <a:solidFill>
                            <a:schemeClr val="tx1"/>
                          </a:solidFill>
                          <a:latin typeface="Times New Roman" panose="02020603050405020304" pitchFamily="18" charset="0"/>
                          <a:cs typeface="Times New Roman" panose="02020603050405020304" pitchFamily="18" charset="0"/>
                        </a:rPr>
                        <a:t>We cannot afford to have more than 10 million Americans at home collecting benefits when they can help make America stronger. Keeping a disability unemployment compensation system that costs taxpayers $350 billion a year is financially unsustainable. Every American who can work should be encouraged ad supported to do so.</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21%</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37%</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19%</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28%</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24%</a:t>
                      </a:r>
                    </a:p>
                  </a:txBody>
                  <a:tcPr/>
                </a:tc>
                <a:extLst>
                  <a:ext uri="{0D108BD9-81ED-4DB2-BD59-A6C34878D82A}">
                    <a16:rowId xmlns:a16="http://schemas.microsoft.com/office/drawing/2014/main" val="3943426296"/>
                  </a:ext>
                </a:extLst>
              </a:tr>
              <a:tr h="370840">
                <a:tc>
                  <a:txBody>
                    <a:bodyPr/>
                    <a:lstStyle/>
                    <a:p>
                      <a:r>
                        <a:rPr lang="en-US" sz="1400" dirty="0">
                          <a:solidFill>
                            <a:schemeClr val="tx1"/>
                          </a:solidFill>
                          <a:latin typeface="Times New Roman" panose="02020603050405020304" pitchFamily="18" charset="0"/>
                          <a:cs typeface="Times New Roman" panose="02020603050405020304" pitchFamily="18" charset="0"/>
                        </a:rPr>
                        <a:t>Companies like Walgreens, Bank of America and others have shown that employees with disabilities add to their company’s profitability. They are very qualified and help them make more money. If we find the right jobs for the right people it can and does increase the bottom line of companies.</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17%</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40%</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17%</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16%</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19%</a:t>
                      </a:r>
                    </a:p>
                  </a:txBody>
                  <a:tcPr/>
                </a:tc>
                <a:extLst>
                  <a:ext uri="{0D108BD9-81ED-4DB2-BD59-A6C34878D82A}">
                    <a16:rowId xmlns:a16="http://schemas.microsoft.com/office/drawing/2014/main" val="3913808151"/>
                  </a:ext>
                </a:extLst>
              </a:tr>
              <a:tr h="370840">
                <a:tc>
                  <a:txBody>
                    <a:bodyPr/>
                    <a:lstStyle/>
                    <a:p>
                      <a:r>
                        <a:rPr lang="en-US" sz="1400" dirty="0">
                          <a:solidFill>
                            <a:schemeClr val="tx1"/>
                          </a:solidFill>
                          <a:latin typeface="Times New Roman" panose="02020603050405020304" pitchFamily="18" charset="0"/>
                          <a:cs typeface="Times New Roman" panose="02020603050405020304" pitchFamily="18" charset="0"/>
                        </a:rPr>
                        <a:t>Companies that have diverse employees, including people with disabilities, are more likely to get government contracts. New regulations mean that companies who hire people with disabilities will be favored in government contracts. This will help them make more money.</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3%</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9%</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3%</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3%</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300272680"/>
                  </a:ext>
                </a:extLst>
              </a:tr>
            </a:tbl>
          </a:graphicData>
        </a:graphic>
      </p:graphicFrame>
    </p:spTree>
    <p:extLst>
      <p:ext uri="{BB962C8B-B14F-4D97-AF65-F5344CB8AC3E}">
        <p14:creationId xmlns:p14="http://schemas.microsoft.com/office/powerpoint/2010/main" val="1827155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857FB-2E84-47C0-A440-5D20E219BD0F}"/>
              </a:ext>
            </a:extLst>
          </p:cNvPr>
          <p:cNvSpPr>
            <a:spLocks noGrp="1"/>
          </p:cNvSpPr>
          <p:nvPr>
            <p:ph type="title"/>
          </p:nvPr>
        </p:nvSpPr>
        <p:spPr/>
        <p:txBody>
          <a:bodyPr/>
          <a:lstStyle/>
          <a:p>
            <a:r>
              <a:rPr lang="en-US" dirty="0"/>
              <a:t>Philanthropy</a:t>
            </a:r>
          </a:p>
        </p:txBody>
      </p:sp>
    </p:spTree>
    <p:extLst>
      <p:ext uri="{BB962C8B-B14F-4D97-AF65-F5344CB8AC3E}">
        <p14:creationId xmlns:p14="http://schemas.microsoft.com/office/powerpoint/2010/main" val="3109644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6" name="Title 1">
            <a:extLst>
              <a:ext uri="{FF2B5EF4-FFF2-40B4-BE49-F238E27FC236}">
                <a16:creationId xmlns:a16="http://schemas.microsoft.com/office/drawing/2014/main" id="{26CD7CC5-DD26-974A-9F78-CCBDB3F49C1D}"/>
              </a:ext>
            </a:extLst>
          </p:cNvPr>
          <p:cNvSpPr>
            <a:spLocks noGrp="1"/>
          </p:cNvSpPr>
          <p:nvPr>
            <p:ph type="title"/>
          </p:nvPr>
        </p:nvSpPr>
        <p:spPr/>
        <p:txBody>
          <a:bodyPr/>
          <a:lstStyle/>
          <a:p>
            <a:r>
              <a:rPr lang="en-US" sz="3200" dirty="0">
                <a:solidFill>
                  <a:schemeClr val="tx1"/>
                </a:solidFill>
              </a:rPr>
              <a:t>Methodology – Philanthropy Polling</a:t>
            </a:r>
          </a:p>
        </p:txBody>
      </p:sp>
      <p:sp>
        <p:nvSpPr>
          <p:cNvPr id="224" name="Shape 224"/>
          <p:cNvSpPr txBox="1">
            <a:spLocks noGrp="1"/>
          </p:cNvSpPr>
          <p:nvPr>
            <p:ph type="body" idx="1"/>
          </p:nvPr>
        </p:nvSpPr>
        <p:spPr>
          <a:prstGeom prst="rect">
            <a:avLst/>
          </a:prstGeom>
          <a:noFill/>
          <a:ln>
            <a:noFill/>
          </a:ln>
        </p:spPr>
        <p:txBody>
          <a:bodyPr wrap="square" lIns="0" tIns="0" rIns="0" bIns="0" anchor="t" anchorCtr="0">
            <a:noAutofit/>
          </a:bodyPr>
          <a:lstStyle/>
          <a:p>
            <a:pPr indent="-457200">
              <a:buSzPct val="100000"/>
              <a:buFont typeface="Arial" panose="020B0604020202020204" pitchFamily="34" charset="0"/>
              <a:buChar char="•"/>
            </a:pPr>
            <a:r>
              <a:rPr lang="en" dirty="0">
                <a:solidFill>
                  <a:schemeClr val="tx1"/>
                </a:solidFill>
                <a:sym typeface="Libre Baskerville"/>
              </a:rPr>
              <a:t>5 </a:t>
            </a:r>
            <a:r>
              <a:rPr lang="en-US" dirty="0">
                <a:solidFill>
                  <a:schemeClr val="tx1"/>
                </a:solidFill>
                <a:sym typeface="Libre Baskerville"/>
              </a:rPr>
              <a:t>focus groups of people who work in philanthropy done in 2015 in partnership with the Council on Foundations</a:t>
            </a:r>
          </a:p>
          <a:p>
            <a:pPr indent="-457200">
              <a:buSzPct val="100000"/>
              <a:buFont typeface="Arial" panose="020B0604020202020204" pitchFamily="34" charset="0"/>
              <a:buChar char="•"/>
            </a:pPr>
            <a:r>
              <a:rPr lang="en-US" dirty="0">
                <a:solidFill>
                  <a:schemeClr val="tx1"/>
                </a:solidFill>
                <a:sym typeface="Libre Baskerville"/>
              </a:rPr>
              <a:t>14 one-on-one interviews done in 2018 by phone with leaders of foundations/philanthropy serving organizations</a:t>
            </a:r>
          </a:p>
          <a:p>
            <a:pPr indent="-457200">
              <a:buSzPct val="100000"/>
              <a:buFont typeface="Arial" panose="020B0604020202020204" pitchFamily="34" charset="0"/>
              <a:buChar char="•"/>
            </a:pPr>
            <a:r>
              <a:rPr lang="en-US" dirty="0">
                <a:solidFill>
                  <a:schemeClr val="tx1"/>
                </a:solidFill>
                <a:sym typeface="Libre Baskerville"/>
              </a:rPr>
              <a:t>Evaluation of online accessibility of 25 largest foundations and 25 largest nonprofits (done with assistance from Marcie Lipsitt) in 2018/19</a:t>
            </a:r>
          </a:p>
          <a:p>
            <a:pPr indent="-457200">
              <a:buSzPct val="100000"/>
              <a:buFont typeface="Arial" panose="020B0604020202020204" pitchFamily="34" charset="0"/>
              <a:buChar char="•"/>
            </a:pPr>
            <a:r>
              <a:rPr lang="en-US" dirty="0">
                <a:solidFill>
                  <a:schemeClr val="tx1"/>
                </a:solidFill>
                <a:sym typeface="Libre Baskerville"/>
              </a:rPr>
              <a:t>Online survey of 969 people done by Buren Communications of subscribers to </a:t>
            </a:r>
            <a:r>
              <a:rPr lang="en-US" dirty="0" err="1">
                <a:solidFill>
                  <a:schemeClr val="tx1"/>
                </a:solidFill>
                <a:sym typeface="Libre Baskerville"/>
              </a:rPr>
              <a:t>NonProfitTimes</a:t>
            </a:r>
            <a:r>
              <a:rPr lang="en-US" dirty="0">
                <a:solidFill>
                  <a:schemeClr val="tx1"/>
                </a:solidFill>
                <a:sym typeface="Libre Baskerville"/>
              </a:rPr>
              <a:t>, Chronicle of Philanthropy and numerous PSO partners</a:t>
            </a:r>
          </a:p>
          <a:p>
            <a:pPr indent="-457200">
              <a:buSzPct val="100000"/>
              <a:buFont typeface="Arial" panose="020B0604020202020204" pitchFamily="34" charset="0"/>
              <a:buChar char="•"/>
            </a:pPr>
            <a:r>
              <a:rPr lang="en-US" dirty="0">
                <a:solidFill>
                  <a:schemeClr val="tx1"/>
                </a:solidFill>
                <a:sym typeface="Libre Baskerville"/>
              </a:rPr>
              <a:t>Analysis by Meagan Buren, Amy Chapman, Jennifer Laszlo Mizrahi and others</a:t>
            </a:r>
            <a:endParaRPr lang="en" dirty="0">
              <a:solidFill>
                <a:schemeClr val="tx1"/>
              </a:solidFill>
              <a:sym typeface="Libre Baskerville"/>
            </a:endParaRPr>
          </a:p>
        </p:txBody>
      </p:sp>
    </p:spTree>
    <p:extLst>
      <p:ext uri="{BB962C8B-B14F-4D97-AF65-F5344CB8AC3E}">
        <p14:creationId xmlns:p14="http://schemas.microsoft.com/office/powerpoint/2010/main" val="2984155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Bias and lack of awareness are major barriers </a:t>
            </a:r>
          </a:p>
        </p:txBody>
      </p:sp>
      <p:sp>
        <p:nvSpPr>
          <p:cNvPr id="3" name="Rectangle 2"/>
          <p:cNvSpPr/>
          <p:nvPr/>
        </p:nvSpPr>
        <p:spPr>
          <a:xfrm>
            <a:off x="523240" y="1449388"/>
            <a:ext cx="11145520" cy="1015663"/>
          </a:xfrm>
          <a:prstGeom prst="rect">
            <a:avLst/>
          </a:prstGeom>
        </p:spPr>
        <p:txBody>
          <a:bodyPr wrap="square">
            <a:spAutoFit/>
          </a:bodyPr>
          <a:lstStyle/>
          <a:p>
            <a:pPr marL="457200" marR="914400" defTabSz="457200">
              <a:spcAft>
                <a:spcPts val="1200"/>
              </a:spcAft>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Many organizations do not fully include people with disabilities. What do you think is the top reason why the inclusion of people with disabilities has not happened yet in so many organizations?</a:t>
            </a:r>
          </a:p>
        </p:txBody>
      </p:sp>
      <p:graphicFrame>
        <p:nvGraphicFramePr>
          <p:cNvPr id="4" name="Chart 3" descr="Bar Chart for Question 8 - Many organizations do not fully include people with disabilities. What do you think is the top reason why the inclusion of people with disabilities has not happened yet in so many organizations?&#10;&#10;36% - There is overt or unconscious bias about people with disabilities.&#10;&#10;18% - No one specifically asked the organization to include people with disabilities and make it a priority&#10;&#10;16% - Other, more urgent concerns impact organizations&#10;&#10;16% - The staff and leaders do not have the training, resources or contacts to make it successful&#10;&#10;11% - Conversations and actions around diversity, equity, and inclusion are complex, difficult and can open up legal risks&#10;&#10;4% - Diversity efforts, while well-intended, can pit groups of people against each other and make minorities feel like they are tokens  "/>
          <p:cNvGraphicFramePr/>
          <p:nvPr>
            <p:extLst>
              <p:ext uri="{D42A27DB-BD31-4B8C-83A1-F6EECF244321}">
                <p14:modId xmlns:p14="http://schemas.microsoft.com/office/powerpoint/2010/main" val="2330973682"/>
              </p:ext>
            </p:extLst>
          </p:nvPr>
        </p:nvGraphicFramePr>
        <p:xfrm>
          <a:off x="838201" y="2133600"/>
          <a:ext cx="9372333"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C183D7F6-B498-43B3-948B-1728B52AA6E4}">
                <adec:decorative xmlns:adec="http://schemas.microsoft.com/office/drawing/2017/decorative" val="1"/>
              </a:ext>
            </a:extLst>
          </p:cNvPr>
          <p:cNvSpPr/>
          <p:nvPr/>
        </p:nvSpPr>
        <p:spPr>
          <a:xfrm>
            <a:off x="947451" y="2438401"/>
            <a:ext cx="8792897" cy="131196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2097675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Disability not yet a DEI priority</a:t>
            </a:r>
          </a:p>
        </p:txBody>
      </p:sp>
      <p:graphicFrame>
        <p:nvGraphicFramePr>
          <p:cNvPr id="4" name="Chart 3" descr="Bar chart for Question 4 - Has the leadership of your organization made a specific commitment to diversity, equity, and inclusion that has been made public to management, staff, stakeholders, and the public? If yes, check all the diversity areas you specifically named:&#10;&#10;93% - Race&#10;&#10;87%- Gender&#10;&#10;73% - Sexual Orientation/Gender Identity&#10;&#10;68% - Disability&#10;&#10;39% - Ideology&#10;&#10;20%- Other"/>
          <p:cNvGraphicFramePr/>
          <p:nvPr>
            <p:extLst>
              <p:ext uri="{D42A27DB-BD31-4B8C-83A1-F6EECF244321}">
                <p14:modId xmlns:p14="http://schemas.microsoft.com/office/powerpoint/2010/main" val="191909778"/>
              </p:ext>
            </p:extLst>
          </p:nvPr>
        </p:nvGraphicFramePr>
        <p:xfrm>
          <a:off x="936434" y="2286000"/>
          <a:ext cx="927409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AD195E93-BDAC-E345-8827-751B53828920}"/>
              </a:ext>
            </a:extLst>
          </p:cNvPr>
          <p:cNvSpPr/>
          <p:nvPr/>
        </p:nvSpPr>
        <p:spPr>
          <a:xfrm>
            <a:off x="523240" y="1504950"/>
            <a:ext cx="10345388" cy="1200329"/>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Has the leadership of your organization made a specific commitment to diversity, equity, and inclusion that has been made public to management, staff, stakeholders, and the public? If yes, check all the diversity areas you specifically named:</a:t>
            </a:r>
          </a:p>
          <a:p>
            <a:endParaRPr lang="en-US" dirty="0"/>
          </a:p>
        </p:txBody>
      </p:sp>
    </p:spTree>
    <p:extLst>
      <p:ext uri="{BB962C8B-B14F-4D97-AF65-F5344CB8AC3E}">
        <p14:creationId xmlns:p14="http://schemas.microsoft.com/office/powerpoint/2010/main" val="397331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People lack training on disability inclusion</a:t>
            </a:r>
          </a:p>
        </p:txBody>
      </p:sp>
      <p:graphicFrame>
        <p:nvGraphicFramePr>
          <p:cNvPr id="4" name="Chart 3" descr="Bar chart for Question 5 - In the past 2 years, in what areas have you or your organization sought out additional learning opportunities for staff and leadership around diversity, equity and inclusion? Please check all that apply.&#10;&#10;53% - Race&#10;&#10;41% - Sexual Harassment&#10;&#10;38% - Gender Issues&#10;&#10;38% - LGBTQ+&#10;&#10;35% - Disability&#10;&#10;28% - English-language learners/immigrants&#10;&#10;16% - Religion&#10;&#10;12% - None of the above&#10;&#10;11% - Ideology&#10;&#10;10% - I don't know"/>
          <p:cNvGraphicFramePr/>
          <p:nvPr>
            <p:extLst>
              <p:ext uri="{D42A27DB-BD31-4B8C-83A1-F6EECF244321}">
                <p14:modId xmlns:p14="http://schemas.microsoft.com/office/powerpoint/2010/main" val="1949240005"/>
              </p:ext>
            </p:extLst>
          </p:nvPr>
        </p:nvGraphicFramePr>
        <p:xfrm>
          <a:off x="523240" y="2167910"/>
          <a:ext cx="11145520" cy="434004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D2FC4BBB-EFAB-F146-A91E-51AD1ED0EAAE}"/>
              </a:ext>
            </a:extLst>
          </p:cNvPr>
          <p:cNvSpPr/>
          <p:nvPr/>
        </p:nvSpPr>
        <p:spPr>
          <a:xfrm>
            <a:off x="523240" y="1504950"/>
            <a:ext cx="11329236" cy="92333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In the past 2 years, in what areas have you or your organization sought out additional learning opportunities for staff and leadership around diversity, equity and inclusion? Please check all that apply.</a:t>
            </a:r>
          </a:p>
          <a:p>
            <a:endParaRPr lang="en-US" dirty="0"/>
          </a:p>
        </p:txBody>
      </p:sp>
    </p:spTree>
    <p:extLst>
      <p:ext uri="{BB962C8B-B14F-4D97-AF65-F5344CB8AC3E}">
        <p14:creationId xmlns:p14="http://schemas.microsoft.com/office/powerpoint/2010/main" val="1416550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Three-quarters haven’t recruited people with disabilities</a:t>
            </a:r>
          </a:p>
        </p:txBody>
      </p:sp>
      <p:graphicFrame>
        <p:nvGraphicFramePr>
          <p:cNvPr id="4" name="Chart 3" descr="Bar chart for Question 18 - Has your organization made an intentional effort to recruit individuals with disabilities for employment, interns, volunteers and/or board positions in your organization?&#10;&#10;23% - Yes&#10;&#10;46% - No&#10;&#10;5% - N/A&#10;&#10;25% - I Don't Know"/>
          <p:cNvGraphicFramePr/>
          <p:nvPr>
            <p:extLst>
              <p:ext uri="{D42A27DB-BD31-4B8C-83A1-F6EECF244321}">
                <p14:modId xmlns:p14="http://schemas.microsoft.com/office/powerpoint/2010/main" val="1685127864"/>
              </p:ext>
            </p:extLst>
          </p:nvPr>
        </p:nvGraphicFramePr>
        <p:xfrm>
          <a:off x="1752600" y="2209800"/>
          <a:ext cx="8610599"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4EF94D17-FF57-314C-8E6C-9F108A5457AC}"/>
              </a:ext>
            </a:extLst>
          </p:cNvPr>
          <p:cNvSpPr/>
          <p:nvPr/>
        </p:nvSpPr>
        <p:spPr>
          <a:xfrm>
            <a:off x="523239" y="1504950"/>
            <a:ext cx="9454137"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Has your organization made an intentional effort to recruit individuals with disabilities for employment, interns, volunteers and/or board positions in your organization?</a:t>
            </a:r>
          </a:p>
        </p:txBody>
      </p:sp>
    </p:spTree>
    <p:extLst>
      <p:ext uri="{BB962C8B-B14F-4D97-AF65-F5344CB8AC3E}">
        <p14:creationId xmlns:p14="http://schemas.microsoft.com/office/powerpoint/2010/main" val="831979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A major gap between will and skill</a:t>
            </a:r>
          </a:p>
        </p:txBody>
      </p:sp>
      <p:graphicFrame>
        <p:nvGraphicFramePr>
          <p:cNvPr id="5" name="Chart 4" descr="Bar Chart - There are several accommodations and accessibility tools that enable people with disabilities to engage in organizations and activities. Which of the following are policies of your organization? Please check all that apply.&#10;&#10;59% - Our events are always held in physically accessible spaces that have accessible parking spaces or transportation options for...&#10;&#10;41% - There is a process where employees, trustees/board members and volunteers with disabilities can request and get needed...&#10;&#10;30% - Our public events enable people with disabilities to request accommodations such as sign language interpreters, live...&#10;&#10;17% - We enable people who are blind or have low vision to be able to access our materials on the web by ensuring that our...&#10;&#10;14% - We ensure that people who are deaf or hard of hearing can participate by ensuring that all video content has captions&#10;&#10;16% - None&#10;&#10;10% - Not Applicable"/>
          <p:cNvGraphicFramePr/>
          <p:nvPr>
            <p:extLst>
              <p:ext uri="{D42A27DB-BD31-4B8C-83A1-F6EECF244321}">
                <p14:modId xmlns:p14="http://schemas.microsoft.com/office/powerpoint/2010/main" val="783220583"/>
              </p:ext>
            </p:extLst>
          </p:nvPr>
        </p:nvGraphicFramePr>
        <p:xfrm>
          <a:off x="242372" y="2280492"/>
          <a:ext cx="12537194" cy="44505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23240" y="1504950"/>
            <a:ext cx="11330908" cy="646331"/>
          </a:xfrm>
          <a:prstGeom prst="rect">
            <a:avLst/>
          </a:prstGeom>
          <a:noFill/>
        </p:spPr>
        <p:txBody>
          <a:bodyPr wrap="square" rtlCol="0">
            <a:spAutoFit/>
          </a:bodyPr>
          <a:lstStyle/>
          <a:p>
            <a:pPr defTabSz="457200"/>
            <a:r>
              <a:rPr lang="en-US" b="1" dirty="0">
                <a:solidFill>
                  <a:srgbClr val="000000"/>
                </a:solidFill>
                <a:latin typeface="Times New Roman" panose="02020603050405020304" pitchFamily="18" charset="0"/>
                <a:cs typeface="Times New Roman" panose="02020603050405020304" pitchFamily="18" charset="0"/>
              </a:rPr>
              <a:t>There are several accommodations and accessibility tools that enable people with disabilities to engage in organizations and activities. Which of the following are policies of your organization? Please check all that apply</a:t>
            </a:r>
            <a:r>
              <a:rPr lang="en-US" sz="1600" b="1"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19766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E3440B-3E67-432A-9312-209300A97C08}"/>
              </a:ext>
            </a:extLst>
          </p:cNvPr>
          <p:cNvSpPr>
            <a:spLocks noGrp="1"/>
          </p:cNvSpPr>
          <p:nvPr>
            <p:ph type="title"/>
          </p:nvPr>
        </p:nvSpPr>
        <p:spPr>
          <a:xfrm>
            <a:off x="523239" y="365126"/>
            <a:ext cx="11631327" cy="1139824"/>
          </a:xfrm>
        </p:spPr>
        <p:txBody>
          <a:bodyPr>
            <a:normAutofit/>
          </a:bodyPr>
          <a:lstStyle/>
          <a:p>
            <a:r>
              <a:rPr lang="en-US" dirty="0"/>
              <a:t>Americans are Connected to People with Disabilities</a:t>
            </a:r>
          </a:p>
        </p:txBody>
      </p:sp>
      <p:pic>
        <p:nvPicPr>
          <p:cNvPr id="5" name="Picture 4" descr="A man and a woman and a young adult man. The woman and the young adult man are close together">
            <a:extLst>
              <a:ext uri="{FF2B5EF4-FFF2-40B4-BE49-F238E27FC236}">
                <a16:creationId xmlns:a16="http://schemas.microsoft.com/office/drawing/2014/main" id="{0442E3DA-97DC-44B1-B460-7D16946D40C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4122"/>
          <a:stretch/>
        </p:blipFill>
        <p:spPr>
          <a:xfrm>
            <a:off x="343592" y="1548898"/>
            <a:ext cx="6142910" cy="3587283"/>
          </a:xfrm>
          <a:prstGeom prst="rect">
            <a:avLst/>
          </a:prstGeom>
        </p:spPr>
      </p:pic>
      <p:pic>
        <p:nvPicPr>
          <p:cNvPr id="15" name="Picture 14" descr="Four RespectAbility fellows smiling looking at each other">
            <a:extLst>
              <a:ext uri="{FF2B5EF4-FFF2-40B4-BE49-F238E27FC236}">
                <a16:creationId xmlns:a16="http://schemas.microsoft.com/office/drawing/2014/main" id="{B9C87E9D-63BA-431E-B4D3-506D096BAE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63560" y="1541575"/>
            <a:ext cx="5690191" cy="3524691"/>
          </a:xfrm>
          <a:prstGeom prst="rect">
            <a:avLst/>
          </a:prstGeom>
        </p:spPr>
      </p:pic>
      <p:sp>
        <p:nvSpPr>
          <p:cNvPr id="18" name="Rectangle 17">
            <a:extLst>
              <a:ext uri="{FF2B5EF4-FFF2-40B4-BE49-F238E27FC236}">
                <a16:creationId xmlns:a16="http://schemas.microsoft.com/office/drawing/2014/main" id="{B3FE1E86-1CE3-4826-B2EC-EF0CE09C5D36}"/>
              </a:ext>
              <a:ext uri="{C183D7F6-B498-43B3-948B-1728B52AA6E4}">
                <adec:decorative xmlns:adec="http://schemas.microsoft.com/office/drawing/2017/decorative" val="1"/>
              </a:ext>
            </a:extLst>
          </p:cNvPr>
          <p:cNvSpPr/>
          <p:nvPr/>
        </p:nvSpPr>
        <p:spPr>
          <a:xfrm>
            <a:off x="361243" y="5076369"/>
            <a:ext cx="11492507" cy="1181722"/>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D54598F9-C1BF-4B05-9F49-B8C03AF445BF}"/>
              </a:ext>
            </a:extLst>
          </p:cNvPr>
          <p:cNvSpPr txBox="1"/>
          <p:nvPr/>
        </p:nvSpPr>
        <p:spPr>
          <a:xfrm>
            <a:off x="735304" y="5266249"/>
            <a:ext cx="1467068"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EFAF30"/>
                </a:solidFill>
                <a:effectLst/>
                <a:uLnTx/>
                <a:uFillTx/>
                <a:latin typeface="Times New Roman" panose="02020603050405020304" pitchFamily="18" charset="0"/>
                <a:ea typeface="+mn-ea"/>
                <a:cs typeface="Times New Roman" panose="02020603050405020304" pitchFamily="18" charset="0"/>
              </a:rPr>
              <a:t>48%</a:t>
            </a:r>
          </a:p>
        </p:txBody>
      </p:sp>
      <p:sp>
        <p:nvSpPr>
          <p:cNvPr id="6" name="Rectangle 5">
            <a:extLst>
              <a:ext uri="{FF2B5EF4-FFF2-40B4-BE49-F238E27FC236}">
                <a16:creationId xmlns:a16="http://schemas.microsoft.com/office/drawing/2014/main" id="{3A33315F-A4C0-490F-A4DF-74E0DEC22061}"/>
              </a:ext>
            </a:extLst>
          </p:cNvPr>
          <p:cNvSpPr/>
          <p:nvPr/>
        </p:nvSpPr>
        <p:spPr>
          <a:xfrm>
            <a:off x="2137722" y="5076970"/>
            <a:ext cx="3953444" cy="11980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have a family member with a disability</a:t>
            </a:r>
          </a:p>
        </p:txBody>
      </p:sp>
      <p:sp>
        <p:nvSpPr>
          <p:cNvPr id="19" name="TextBox 18">
            <a:extLst>
              <a:ext uri="{FF2B5EF4-FFF2-40B4-BE49-F238E27FC236}">
                <a16:creationId xmlns:a16="http://schemas.microsoft.com/office/drawing/2014/main" id="{1639A362-1F6F-46CF-8757-D293D06B9F63}"/>
              </a:ext>
            </a:extLst>
          </p:cNvPr>
          <p:cNvSpPr txBox="1"/>
          <p:nvPr/>
        </p:nvSpPr>
        <p:spPr>
          <a:xfrm>
            <a:off x="6520521" y="5248700"/>
            <a:ext cx="1467068"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EFAF30"/>
                </a:solidFill>
                <a:effectLst/>
                <a:uLnTx/>
                <a:uFillTx/>
                <a:latin typeface="Times New Roman" panose="02020603050405020304" pitchFamily="18" charset="0"/>
                <a:ea typeface="+mn-ea"/>
                <a:cs typeface="Times New Roman" panose="02020603050405020304" pitchFamily="18" charset="0"/>
              </a:rPr>
              <a:t>42%</a:t>
            </a:r>
          </a:p>
        </p:txBody>
      </p:sp>
      <p:sp>
        <p:nvSpPr>
          <p:cNvPr id="13" name="Rectangle 12">
            <a:extLst>
              <a:ext uri="{FF2B5EF4-FFF2-40B4-BE49-F238E27FC236}">
                <a16:creationId xmlns:a16="http://schemas.microsoft.com/office/drawing/2014/main" id="{8265982D-2CB0-4395-8EAD-04CA67B5CAB3}"/>
              </a:ext>
            </a:extLst>
          </p:cNvPr>
          <p:cNvSpPr/>
          <p:nvPr/>
        </p:nvSpPr>
        <p:spPr>
          <a:xfrm>
            <a:off x="7969397" y="5052679"/>
            <a:ext cx="3487287" cy="1198004"/>
          </a:xfrm>
          <a:prstGeom prst="rect">
            <a:avLst/>
          </a:prstGeom>
          <a:noFill/>
          <a:ln>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have a close friend with a disability</a:t>
            </a:r>
          </a:p>
        </p:txBody>
      </p:sp>
      <p:sp>
        <p:nvSpPr>
          <p:cNvPr id="2" name="TextBox 1">
            <a:extLst>
              <a:ext uri="{FF2B5EF4-FFF2-40B4-BE49-F238E27FC236}">
                <a16:creationId xmlns:a16="http://schemas.microsoft.com/office/drawing/2014/main" id="{882D620D-E320-45BA-A466-188D3D5A18D5}"/>
              </a:ext>
            </a:extLst>
          </p:cNvPr>
          <p:cNvSpPr txBox="1"/>
          <p:nvPr/>
        </p:nvSpPr>
        <p:spPr>
          <a:xfrm>
            <a:off x="361243" y="6346218"/>
            <a:ext cx="347242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Source: September 2012 poll, Laszlostrategies.com</a:t>
            </a:r>
          </a:p>
        </p:txBody>
      </p:sp>
      <p:cxnSp>
        <p:nvCxnSpPr>
          <p:cNvPr id="21" name="Straight Connector 20">
            <a:extLst>
              <a:ext uri="{FF2B5EF4-FFF2-40B4-BE49-F238E27FC236}">
                <a16:creationId xmlns:a16="http://schemas.microsoft.com/office/drawing/2014/main" id="{F33E73DD-017C-49F1-9B21-273E44276110}"/>
              </a:ext>
              <a:ext uri="{C183D7F6-B498-43B3-948B-1728B52AA6E4}">
                <adec:decorative xmlns:adec="http://schemas.microsoft.com/office/drawing/2017/decorative" val="1"/>
              </a:ext>
            </a:extLst>
          </p:cNvPr>
          <p:cNvCxnSpPr>
            <a:cxnSpLocks/>
          </p:cNvCxnSpPr>
          <p:nvPr/>
        </p:nvCxnSpPr>
        <p:spPr>
          <a:xfrm>
            <a:off x="6163560" y="1541575"/>
            <a:ext cx="0" cy="47165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1E6AF8-27C3-44AA-B24F-A178B1E02AE6}"/>
              </a:ext>
              <a:ext uri="{C183D7F6-B498-43B3-948B-1728B52AA6E4}">
                <adec:decorative xmlns:adec="http://schemas.microsoft.com/office/drawing/2017/decorative" val="1"/>
              </a:ext>
            </a:extLst>
          </p:cNvPr>
          <p:cNvCxnSpPr/>
          <p:nvPr/>
        </p:nvCxnSpPr>
        <p:spPr>
          <a:xfrm>
            <a:off x="222422" y="5065036"/>
            <a:ext cx="1163132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137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Positive messaging works</a:t>
            </a:r>
          </a:p>
        </p:txBody>
      </p:sp>
      <p:sp>
        <p:nvSpPr>
          <p:cNvPr id="3" name="Rectangle 2"/>
          <p:cNvSpPr/>
          <p:nvPr/>
        </p:nvSpPr>
        <p:spPr>
          <a:xfrm>
            <a:off x="242372" y="1560513"/>
            <a:ext cx="11777030" cy="369332"/>
          </a:xfrm>
          <a:prstGeom prst="rect">
            <a:avLst/>
          </a:prstGeom>
        </p:spPr>
        <p:txBody>
          <a:bodyPr wrap="square">
            <a:spAutoFit/>
          </a:bodyPr>
          <a:lstStyle/>
          <a:p>
            <a:pPr marL="228600" defTabSz="457200">
              <a:spcBef>
                <a:spcPts val="1200"/>
              </a:spcBef>
              <a:tabLst>
                <a:tab pos="457200" algn="l"/>
                <a:tab pos="457200" algn="l"/>
              </a:tabLst>
            </a:pPr>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What do you think is the most compelling reason to include and increase opportunities for people with disabilities?</a:t>
            </a:r>
          </a:p>
        </p:txBody>
      </p:sp>
      <p:graphicFrame>
        <p:nvGraphicFramePr>
          <p:cNvPr id="4" name="Chart 3" descr="Bar Chart for Question 10 - What do you think is the most compelling reason to include and increase opportunities for people with disabilities?&#10;&#10;7% - Only 1 in 3 people with a disability has a job. People with disabilities are twice as likely to be poor as people without disabilities. They are disproportionately impacted by issues of school suspension and dropping out, unemployment, homelessness, abuse,&#10;&#10;8% - Companies including Microsoft, JPMC, Coca-Cola and others have seen that talented people with disabilities can bring unique experiences, innovation and determination to organizations. It is time for nonprofits and philanthropy to benefit from what people&#10;&#10;18% - Our nation was founded on the principle that anyone who works hard should be able to get ahead in life. People with disabilities deserve equal opportunity to earn an income, achieve independence and be included, just like anyone else&#10;&#10;24% - Problems are best solved by working with people who have experienced them firsthand and know solutions that work. Just like issues that impact people of different racial, ethnic or other backgrounds, people with disabilities should be involved in solving issues that impact them &#10;&#10;44% - Organizations are at their best when they welcome, respect and include people of all backgrounds. This includes people with disabilities"/>
          <p:cNvGraphicFramePr/>
          <p:nvPr>
            <p:extLst>
              <p:ext uri="{D42A27DB-BD31-4B8C-83A1-F6EECF244321}">
                <p14:modId xmlns:p14="http://schemas.microsoft.com/office/powerpoint/2010/main" val="2241454102"/>
              </p:ext>
            </p:extLst>
          </p:nvPr>
        </p:nvGraphicFramePr>
        <p:xfrm>
          <a:off x="838201" y="1941731"/>
          <a:ext cx="10604156" cy="49426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5044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BB158004-DD52-1D45-AF2A-B01D1BA3707D}"/>
              </a:ext>
            </a:extLst>
          </p:cNvPr>
          <p:cNvSpPr>
            <a:spLocks noGrp="1"/>
          </p:cNvSpPr>
          <p:nvPr>
            <p:ph type="title"/>
          </p:nvPr>
        </p:nvSpPr>
        <p:spPr/>
        <p:txBody>
          <a:bodyPr/>
          <a:lstStyle/>
          <a:p>
            <a:r>
              <a:rPr lang="en-US" dirty="0"/>
              <a:t>Positive Messaging Works</a:t>
            </a:r>
            <a:r>
              <a:rPr lang="en-US" baseline="0" dirty="0"/>
              <a:t> (2)</a:t>
            </a:r>
            <a:endParaRPr lang="en-US" dirty="0"/>
          </a:p>
        </p:txBody>
      </p:sp>
      <p:sp>
        <p:nvSpPr>
          <p:cNvPr id="3" name="Rectangle 2"/>
          <p:cNvSpPr/>
          <p:nvPr/>
        </p:nvSpPr>
        <p:spPr>
          <a:xfrm>
            <a:off x="0" y="125874"/>
            <a:ext cx="6918348" cy="646331"/>
          </a:xfrm>
          <a:prstGeom prst="rect">
            <a:avLst/>
          </a:prstGeom>
        </p:spPr>
        <p:txBody>
          <a:bodyPr wrap="square">
            <a:spAutoFit/>
          </a:bodyPr>
          <a:lstStyle/>
          <a:p>
            <a:pPr marL="228600" marR="0" lvl="0" indent="0" algn="l" defTabSz="914400" rtl="0" eaLnBrk="1" fontAlgn="auto" latinLnBrk="0" hangingPunct="1">
              <a:lnSpc>
                <a:spcPct val="100000"/>
              </a:lnSpc>
              <a:spcBef>
                <a:spcPts val="0"/>
              </a:spcBef>
              <a:spcAft>
                <a:spcPts val="0"/>
              </a:spcAft>
              <a:buClrTx/>
              <a:buSzTx/>
              <a:buFontTx/>
              <a:buNone/>
              <a:tabLst>
                <a:tab pos="457200" algn="l"/>
                <a:tab pos="457200" algn="l"/>
              </a:tabLst>
              <a:defRPr/>
            </a:pPr>
            <a:r>
              <a:rPr kumimoji="0" lang="en-US" b="1" i="0" u="none" strike="noStrike" kern="1200" cap="none" spc="0" normalizeH="0" baseline="0" noProof="0" dirty="0">
                <a:ln>
                  <a:noFill/>
                </a:ln>
                <a:solidFill>
                  <a:prstClr val="black"/>
                </a:solidFill>
                <a:effectLst/>
                <a:uLnTx/>
                <a:uFillTx/>
                <a:latin typeface="Times New Roman" panose="02020603050405020304" pitchFamily="18" charset="0"/>
                <a:ea typeface="Lato" panose="020F0502020204030203" pitchFamily="34" charset="0"/>
                <a:cs typeface="Times New Roman" panose="02020603050405020304" pitchFamily="18" charset="0"/>
              </a:rPr>
              <a:t>What do you think is the most compelling reason to include and increase opportunities for people with disabilities?</a:t>
            </a:r>
          </a:p>
        </p:txBody>
      </p:sp>
      <p:sp>
        <p:nvSpPr>
          <p:cNvPr id="8" name="Title 1">
            <a:extLst>
              <a:ext uri="{FF2B5EF4-FFF2-40B4-BE49-F238E27FC236}">
                <a16:creationId xmlns:a16="http://schemas.microsoft.com/office/drawing/2014/main" id="{2DF2F2C2-6DF5-234B-8363-C473B83746B9}"/>
              </a:ext>
            </a:extLst>
          </p:cNvPr>
          <p:cNvSpPr txBox="1">
            <a:spLocks/>
          </p:cNvSpPr>
          <p:nvPr/>
        </p:nvSpPr>
        <p:spPr>
          <a:xfrm>
            <a:off x="7775533" y="283920"/>
            <a:ext cx="4215235" cy="330237"/>
          </a:xfrm>
          <a:prstGeom prst="rect">
            <a:avLst/>
          </a:prstGeom>
          <a:solidFill>
            <a:srgbClr val="EDAD2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n-US" sz="1800" b="1" dirty="0">
                <a:ea typeface="Lato" panose="020F0502020204030203" pitchFamily="34" charset="0"/>
              </a:rPr>
              <a:t>Positive Messaging Works (2)</a:t>
            </a:r>
          </a:p>
        </p:txBody>
      </p:sp>
      <p:graphicFrame>
        <p:nvGraphicFramePr>
          <p:cNvPr id="6" name="Table 5">
            <a:extLst>
              <a:ext uri="{FF2B5EF4-FFF2-40B4-BE49-F238E27FC236}">
                <a16:creationId xmlns:a16="http://schemas.microsoft.com/office/drawing/2014/main" id="{086E0AF3-7C8D-B941-8745-6A87C43D6628}"/>
              </a:ext>
            </a:extLst>
          </p:cNvPr>
          <p:cNvGraphicFramePr>
            <a:graphicFrameLocks noGrp="1"/>
          </p:cNvGraphicFramePr>
          <p:nvPr>
            <p:extLst>
              <p:ext uri="{D42A27DB-BD31-4B8C-83A1-F6EECF244321}">
                <p14:modId xmlns:p14="http://schemas.microsoft.com/office/powerpoint/2010/main" val="368161737"/>
              </p:ext>
            </p:extLst>
          </p:nvPr>
        </p:nvGraphicFramePr>
        <p:xfrm>
          <a:off x="314680" y="772205"/>
          <a:ext cx="11676088" cy="5779770"/>
        </p:xfrm>
        <a:graphic>
          <a:graphicData uri="http://schemas.openxmlformats.org/drawingml/2006/table">
            <a:tbl>
              <a:tblPr firstRow="1" firstCol="1" bandRow="1">
                <a:tableStyleId>{5C22544A-7EE6-4342-B048-85BDC9FD1C3A}</a:tableStyleId>
              </a:tblPr>
              <a:tblGrid>
                <a:gridCol w="7585716">
                  <a:extLst>
                    <a:ext uri="{9D8B030D-6E8A-4147-A177-3AD203B41FA5}">
                      <a16:colId xmlns:a16="http://schemas.microsoft.com/office/drawing/2014/main" val="2606416598"/>
                    </a:ext>
                  </a:extLst>
                </a:gridCol>
                <a:gridCol w="1322648">
                  <a:extLst>
                    <a:ext uri="{9D8B030D-6E8A-4147-A177-3AD203B41FA5}">
                      <a16:colId xmlns:a16="http://schemas.microsoft.com/office/drawing/2014/main" val="4056558400"/>
                    </a:ext>
                  </a:extLst>
                </a:gridCol>
                <a:gridCol w="1342714">
                  <a:extLst>
                    <a:ext uri="{9D8B030D-6E8A-4147-A177-3AD203B41FA5}">
                      <a16:colId xmlns:a16="http://schemas.microsoft.com/office/drawing/2014/main" val="3888565047"/>
                    </a:ext>
                  </a:extLst>
                </a:gridCol>
                <a:gridCol w="1425010">
                  <a:extLst>
                    <a:ext uri="{9D8B030D-6E8A-4147-A177-3AD203B41FA5}">
                      <a16:colId xmlns:a16="http://schemas.microsoft.com/office/drawing/2014/main" val="1612888092"/>
                    </a:ext>
                  </a:extLst>
                </a:gridCol>
              </a:tblGrid>
              <a:tr h="640080">
                <a:tc>
                  <a:txBody>
                    <a:bodyPr/>
                    <a:lstStyle/>
                    <a:p>
                      <a:pPr algn="ctr"/>
                      <a:r>
                        <a:rPr lang="en-US" sz="1800"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rPr>
                        <a:t>Compelling Reasons</a:t>
                      </a:r>
                    </a:p>
                  </a:txBody>
                  <a:tcPr marL="73025" marR="73025" marT="18415" marB="18415" anchor="ctr">
                    <a:solidFill>
                      <a:srgbClr val="EFAF2F"/>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rPr>
                        <a:t>First Choice</a:t>
                      </a:r>
                    </a:p>
                  </a:txBody>
                  <a:tcPr marL="73025" marR="73025" marT="18415" marB="18415" anchor="ctr">
                    <a:solidFill>
                      <a:srgbClr val="EDAD2D"/>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rPr>
                        <a:t>Second Choice</a:t>
                      </a:r>
                    </a:p>
                  </a:txBody>
                  <a:tcPr marL="73025" marR="73025" marT="18415" marB="18415" anchor="ctr">
                    <a:solidFill>
                      <a:srgbClr val="EDAD2D"/>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rPr>
                        <a:t>Combined</a:t>
                      </a:r>
                    </a:p>
                  </a:txBody>
                  <a:tcPr marL="73025" marR="73025" marT="18415" marB="18415" anchor="ctr">
                    <a:solidFill>
                      <a:srgbClr val="EDAD2D"/>
                    </a:solidFill>
                  </a:tcPr>
                </a:tc>
                <a:extLst>
                  <a:ext uri="{0D108BD9-81ED-4DB2-BD59-A6C34878D82A}">
                    <a16:rowId xmlns:a16="http://schemas.microsoft.com/office/drawing/2014/main" val="770829529"/>
                  </a:ext>
                </a:extLst>
              </a:tr>
              <a:tr h="822960">
                <a:tc>
                  <a:txBody>
                    <a:bodyPr/>
                    <a:lstStyle/>
                    <a:p>
                      <a:pPr marL="0" marR="0">
                        <a:spcBef>
                          <a:spcPts val="0"/>
                        </a:spcBef>
                        <a:spcAft>
                          <a:spcPts val="0"/>
                        </a:spcAft>
                      </a:pPr>
                      <a:r>
                        <a:rPr lang="en-US" sz="1800" b="0"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rPr>
                        <a:t>Organizations are at their best when they welcome, respect and include people of all backgrounds. This includes people with disabilities. </a:t>
                      </a:r>
                    </a:p>
                  </a:txBody>
                  <a:tcPr marL="73025" marR="73025" marT="18415" marB="18415" anchor="ctr">
                    <a:solidFill>
                      <a:srgbClr val="EFAF2F"/>
                    </a:solidFill>
                  </a:tcPr>
                </a:tc>
                <a:tc>
                  <a:txBody>
                    <a:bodyPr/>
                    <a:lstStyle/>
                    <a:p>
                      <a:pPr marL="0" marR="0" algn="ctr">
                        <a:spcBef>
                          <a:spcPts val="0"/>
                        </a:spcBef>
                        <a:spcAft>
                          <a:spcPts val="0"/>
                        </a:spcAft>
                      </a:pPr>
                      <a:r>
                        <a:rPr lang="en-US" sz="1800" b="1" dirty="0">
                          <a:effectLst/>
                          <a:latin typeface="Times New Roman" panose="02020603050405020304" pitchFamily="18" charset="0"/>
                          <a:ea typeface="Lato" panose="020F0502020204030203" pitchFamily="34" charset="0"/>
                          <a:cs typeface="Times New Roman" panose="02020603050405020304" pitchFamily="18" charset="0"/>
                        </a:rPr>
                        <a:t>44%</a:t>
                      </a:r>
                      <a:endParaRPr lang="en-US" sz="18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marL="0" marR="0" algn="ctr">
                        <a:spcBef>
                          <a:spcPts val="0"/>
                        </a:spcBef>
                        <a:spcAft>
                          <a:spcPts val="0"/>
                        </a:spcAft>
                      </a:pPr>
                      <a:r>
                        <a:rPr lang="en-US" sz="1800" b="1" dirty="0">
                          <a:effectLst/>
                          <a:latin typeface="Times New Roman" panose="02020603050405020304" pitchFamily="18" charset="0"/>
                          <a:ea typeface="Lato" panose="020F0502020204030203" pitchFamily="34" charset="0"/>
                          <a:cs typeface="Times New Roman" panose="02020603050405020304" pitchFamily="18" charset="0"/>
                        </a:rPr>
                        <a:t>28%</a:t>
                      </a:r>
                      <a:endParaRPr lang="en-US" sz="18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algn="ctr"/>
                      <a:r>
                        <a:rPr lang="en-US" sz="1800" b="1" dirty="0">
                          <a:latin typeface="Times New Roman" panose="02020603050405020304" pitchFamily="18" charset="0"/>
                          <a:ea typeface="Lato" panose="020F0502020204030203" pitchFamily="34" charset="0"/>
                          <a:cs typeface="Times New Roman" panose="02020603050405020304" pitchFamily="18" charset="0"/>
                        </a:rPr>
                        <a:t>72%</a:t>
                      </a:r>
                    </a:p>
                  </a:txBody>
                  <a:tcPr marL="73025" marR="73025" marT="18415" marB="18415" anchor="ctr"/>
                </a:tc>
                <a:extLst>
                  <a:ext uri="{0D108BD9-81ED-4DB2-BD59-A6C34878D82A}">
                    <a16:rowId xmlns:a16="http://schemas.microsoft.com/office/drawing/2014/main" val="3382468419"/>
                  </a:ext>
                </a:extLst>
              </a:tr>
              <a:tr h="1005840">
                <a:tc>
                  <a:txBody>
                    <a:bodyPr/>
                    <a:lstStyle/>
                    <a:p>
                      <a:pPr marL="0" marR="0">
                        <a:spcBef>
                          <a:spcPts val="0"/>
                        </a:spcBef>
                        <a:spcAft>
                          <a:spcPts val="0"/>
                        </a:spcAft>
                      </a:pPr>
                      <a:r>
                        <a:rPr lang="en-US" sz="1800" b="0"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rPr>
                        <a:t>Problems are best solved by working with people who have experienced them first-hand and know solutions that work. Just like issues that impact people of different racial, ethnic or other backgrounds, people with disabilities should be involved in solving issues that impact them.</a:t>
                      </a:r>
                    </a:p>
                  </a:txBody>
                  <a:tcPr marL="73025" marR="73025" marT="18415" marB="18415" anchor="ctr">
                    <a:solidFill>
                      <a:srgbClr val="EFAF2F"/>
                    </a:solidFill>
                  </a:tcPr>
                </a:tc>
                <a:tc>
                  <a:txBody>
                    <a:bodyPr/>
                    <a:lstStyle/>
                    <a:p>
                      <a:pPr marL="0" marR="0" algn="ctr">
                        <a:spcBef>
                          <a:spcPts val="0"/>
                        </a:spcBef>
                        <a:spcAft>
                          <a:spcPts val="0"/>
                        </a:spcAft>
                      </a:pPr>
                      <a:r>
                        <a:rPr lang="en-US" sz="1800" b="1" dirty="0">
                          <a:effectLst/>
                          <a:latin typeface="Times New Roman" panose="02020603050405020304" pitchFamily="18" charset="0"/>
                          <a:ea typeface="Lato" panose="020F0502020204030203" pitchFamily="34" charset="0"/>
                          <a:cs typeface="Times New Roman" panose="02020603050405020304" pitchFamily="18" charset="0"/>
                        </a:rPr>
                        <a:t>24%</a:t>
                      </a:r>
                      <a:endParaRPr lang="en-US" sz="18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marL="0" marR="0" algn="ctr">
                        <a:spcBef>
                          <a:spcPts val="0"/>
                        </a:spcBef>
                        <a:spcAft>
                          <a:spcPts val="0"/>
                        </a:spcAft>
                      </a:pPr>
                      <a:r>
                        <a:rPr lang="en-US" sz="1800" b="1" dirty="0">
                          <a:effectLst/>
                          <a:latin typeface="Times New Roman" panose="02020603050405020304" pitchFamily="18" charset="0"/>
                          <a:ea typeface="Lato" panose="020F0502020204030203" pitchFamily="34" charset="0"/>
                          <a:cs typeface="Times New Roman" panose="02020603050405020304" pitchFamily="18" charset="0"/>
                        </a:rPr>
                        <a:t>27%</a:t>
                      </a:r>
                      <a:endParaRPr lang="en-US" sz="18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algn="ctr"/>
                      <a:r>
                        <a:rPr lang="en-US" sz="1800" b="1" dirty="0">
                          <a:latin typeface="Times New Roman" panose="02020603050405020304" pitchFamily="18" charset="0"/>
                          <a:ea typeface="Lato" panose="020F0502020204030203" pitchFamily="34" charset="0"/>
                          <a:cs typeface="Times New Roman" panose="02020603050405020304" pitchFamily="18" charset="0"/>
                        </a:rPr>
                        <a:t>51%</a:t>
                      </a:r>
                    </a:p>
                  </a:txBody>
                  <a:tcPr marL="73025" marR="73025" marT="18415" marB="18415" anchor="ctr"/>
                </a:tc>
                <a:extLst>
                  <a:ext uri="{0D108BD9-81ED-4DB2-BD59-A6C34878D82A}">
                    <a16:rowId xmlns:a16="http://schemas.microsoft.com/office/drawing/2014/main" val="3720943869"/>
                  </a:ext>
                </a:extLst>
              </a:tr>
              <a:tr h="914400">
                <a:tc>
                  <a:txBody>
                    <a:bodyPr/>
                    <a:lstStyle/>
                    <a:p>
                      <a:pPr marL="0" marR="0">
                        <a:spcBef>
                          <a:spcPts val="0"/>
                        </a:spcBef>
                        <a:spcAft>
                          <a:spcPts val="0"/>
                        </a:spcAft>
                      </a:pPr>
                      <a:r>
                        <a:rPr lang="en-US" sz="1800" b="0"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rPr>
                        <a:t>Our nation was founded on the principle that anyone who works hard should be able to get ahead in life. People with disabilities deserve equal opportunity to earn an income, achieve independence and be included, just like anyone else.</a:t>
                      </a:r>
                    </a:p>
                  </a:txBody>
                  <a:tcPr marL="73025" marR="73025" marT="18415" marB="18415" anchor="ctr">
                    <a:solidFill>
                      <a:srgbClr val="EFAF2F"/>
                    </a:solidFill>
                  </a:tcPr>
                </a:tc>
                <a:tc>
                  <a:txBody>
                    <a:bodyPr/>
                    <a:lstStyle/>
                    <a:p>
                      <a:pPr marL="0" marR="0" algn="ctr">
                        <a:spcBef>
                          <a:spcPts val="0"/>
                        </a:spcBef>
                        <a:spcAft>
                          <a:spcPts val="0"/>
                        </a:spcAft>
                      </a:pPr>
                      <a:r>
                        <a:rPr lang="en-US" sz="1800" b="1" dirty="0">
                          <a:effectLst/>
                          <a:latin typeface="Times New Roman" panose="02020603050405020304" pitchFamily="18" charset="0"/>
                          <a:ea typeface="Lato" panose="020F0502020204030203" pitchFamily="34" charset="0"/>
                          <a:cs typeface="Times New Roman" panose="02020603050405020304" pitchFamily="18" charset="0"/>
                        </a:rPr>
                        <a:t>18%</a:t>
                      </a:r>
                      <a:endParaRPr lang="en-US" sz="18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marL="0" marR="0" algn="ctr">
                        <a:spcBef>
                          <a:spcPts val="0"/>
                        </a:spcBef>
                        <a:spcAft>
                          <a:spcPts val="0"/>
                        </a:spcAft>
                      </a:pPr>
                      <a:r>
                        <a:rPr lang="en-US" sz="1800" b="1" dirty="0">
                          <a:effectLst/>
                          <a:latin typeface="Times New Roman" panose="02020603050405020304" pitchFamily="18" charset="0"/>
                          <a:ea typeface="Lato" panose="020F0502020204030203" pitchFamily="34" charset="0"/>
                          <a:cs typeface="Times New Roman" panose="02020603050405020304" pitchFamily="18" charset="0"/>
                        </a:rPr>
                        <a:t>22%</a:t>
                      </a:r>
                      <a:endParaRPr lang="en-US" sz="18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algn="ctr"/>
                      <a:r>
                        <a:rPr lang="en-US" sz="1800" b="1" dirty="0">
                          <a:latin typeface="Times New Roman" panose="02020603050405020304" pitchFamily="18" charset="0"/>
                          <a:ea typeface="Lato" panose="020F0502020204030203" pitchFamily="34" charset="0"/>
                          <a:cs typeface="Times New Roman" panose="02020603050405020304" pitchFamily="18" charset="0"/>
                        </a:rPr>
                        <a:t>40%</a:t>
                      </a:r>
                    </a:p>
                  </a:txBody>
                  <a:tcPr marL="73025" marR="73025" marT="18415" marB="18415" anchor="ctr"/>
                </a:tc>
                <a:extLst>
                  <a:ext uri="{0D108BD9-81ED-4DB2-BD59-A6C34878D82A}">
                    <a16:rowId xmlns:a16="http://schemas.microsoft.com/office/drawing/2014/main" val="1317151993"/>
                  </a:ext>
                </a:extLst>
              </a:tr>
              <a:tr h="1097280">
                <a:tc>
                  <a:txBody>
                    <a:bodyPr/>
                    <a:lstStyle/>
                    <a:p>
                      <a:pPr marL="0" marR="0">
                        <a:spcBef>
                          <a:spcPts val="0"/>
                        </a:spcBef>
                        <a:spcAft>
                          <a:spcPts val="0"/>
                        </a:spcAft>
                      </a:pPr>
                      <a:r>
                        <a:rPr lang="en-US" sz="1800" b="0"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rPr>
                        <a:t>Companies including Microsoft, JPMC, Coca-Cola and others have seen that talented people with disabilities can bring unique experiences, innovation and determination to organizations. It is time for nonprofits and philanthropy to benefit from what people with disabilities CAN do.</a:t>
                      </a:r>
                    </a:p>
                  </a:txBody>
                  <a:tcPr marL="73025" marR="73025" marT="18415" marB="18415" anchor="ctr">
                    <a:solidFill>
                      <a:srgbClr val="EFAF2F"/>
                    </a:solidFill>
                  </a:tcPr>
                </a:tc>
                <a:tc>
                  <a:txBody>
                    <a:bodyPr/>
                    <a:lstStyle/>
                    <a:p>
                      <a:pPr marL="0" marR="0" algn="ctr">
                        <a:spcBef>
                          <a:spcPts val="0"/>
                        </a:spcBef>
                        <a:spcAft>
                          <a:spcPts val="0"/>
                        </a:spcAft>
                      </a:pPr>
                      <a:r>
                        <a:rPr lang="en-US" sz="1800" b="1" dirty="0">
                          <a:effectLst/>
                          <a:latin typeface="Times New Roman" panose="02020603050405020304" pitchFamily="18" charset="0"/>
                          <a:ea typeface="Lato" panose="020F0502020204030203" pitchFamily="34" charset="0"/>
                          <a:cs typeface="Times New Roman" panose="02020603050405020304" pitchFamily="18" charset="0"/>
                        </a:rPr>
                        <a:t>8%</a:t>
                      </a:r>
                      <a:endParaRPr lang="en-US" sz="18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marL="0" marR="0" algn="ctr">
                        <a:spcBef>
                          <a:spcPts val="0"/>
                        </a:spcBef>
                        <a:spcAft>
                          <a:spcPts val="0"/>
                        </a:spcAft>
                      </a:pPr>
                      <a:r>
                        <a:rPr lang="en-US" sz="1800" b="1" dirty="0">
                          <a:effectLst/>
                          <a:latin typeface="Times New Roman" panose="02020603050405020304" pitchFamily="18" charset="0"/>
                          <a:ea typeface="Lato" panose="020F0502020204030203" pitchFamily="34" charset="0"/>
                          <a:cs typeface="Times New Roman" panose="02020603050405020304" pitchFamily="18" charset="0"/>
                        </a:rPr>
                        <a:t>13%</a:t>
                      </a:r>
                      <a:endParaRPr lang="en-US" sz="18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algn="ctr"/>
                      <a:r>
                        <a:rPr lang="en-US" sz="1800" b="1" dirty="0">
                          <a:latin typeface="Times New Roman" panose="02020603050405020304" pitchFamily="18" charset="0"/>
                          <a:ea typeface="Lato" panose="020F0502020204030203" pitchFamily="34" charset="0"/>
                          <a:cs typeface="Times New Roman" panose="02020603050405020304" pitchFamily="18" charset="0"/>
                        </a:rPr>
                        <a:t>21%</a:t>
                      </a:r>
                    </a:p>
                  </a:txBody>
                  <a:tcPr marL="73025" marR="73025" marT="18415" marB="18415" anchor="ctr"/>
                </a:tc>
                <a:extLst>
                  <a:ext uri="{0D108BD9-81ED-4DB2-BD59-A6C34878D82A}">
                    <a16:rowId xmlns:a16="http://schemas.microsoft.com/office/drawing/2014/main" val="1298444032"/>
                  </a:ext>
                </a:extLst>
              </a:tr>
              <a:tr h="1097280">
                <a:tc>
                  <a:txBody>
                    <a:bodyPr/>
                    <a:lstStyle/>
                    <a:p>
                      <a:pPr marL="0" marR="0">
                        <a:spcBef>
                          <a:spcPts val="0"/>
                        </a:spcBef>
                        <a:spcAft>
                          <a:spcPts val="0"/>
                        </a:spcAft>
                      </a:pPr>
                      <a:r>
                        <a:rPr lang="en-US" sz="1800" b="0"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rPr>
                        <a:t>Only 1 in 3 people with a disability has a job. People with disabilities are twice as likely to be poor as people without disabilities. They are disproportionally impacted by issues of school suspension and dropping out, unemployment, homelessness, abuse, incarceration and other issues.</a:t>
                      </a:r>
                    </a:p>
                  </a:txBody>
                  <a:tcPr marL="73025" marR="73025" marT="18415" marB="18415" anchor="ctr">
                    <a:solidFill>
                      <a:srgbClr val="EFAF2F"/>
                    </a:solidFill>
                  </a:tcPr>
                </a:tc>
                <a:tc>
                  <a:txBody>
                    <a:bodyPr/>
                    <a:lstStyle/>
                    <a:p>
                      <a:pPr marL="0" marR="0" algn="ctr">
                        <a:spcBef>
                          <a:spcPts val="0"/>
                        </a:spcBef>
                        <a:spcAft>
                          <a:spcPts val="0"/>
                        </a:spcAft>
                      </a:pPr>
                      <a:r>
                        <a:rPr lang="en-US" sz="1800" b="1" dirty="0">
                          <a:effectLst/>
                          <a:latin typeface="Times New Roman" panose="02020603050405020304" pitchFamily="18" charset="0"/>
                          <a:ea typeface="Lato" panose="020F0502020204030203" pitchFamily="34" charset="0"/>
                          <a:cs typeface="Times New Roman" panose="02020603050405020304" pitchFamily="18" charset="0"/>
                        </a:rPr>
                        <a:t>7%</a:t>
                      </a:r>
                      <a:endParaRPr lang="en-US" sz="18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marL="0" marR="0" algn="ctr">
                        <a:spcBef>
                          <a:spcPts val="0"/>
                        </a:spcBef>
                        <a:spcAft>
                          <a:spcPts val="0"/>
                        </a:spcAft>
                      </a:pPr>
                      <a:r>
                        <a:rPr lang="en-US" sz="1800" b="1" dirty="0">
                          <a:effectLst/>
                          <a:latin typeface="Times New Roman" panose="02020603050405020304" pitchFamily="18" charset="0"/>
                          <a:ea typeface="Lato" panose="020F0502020204030203" pitchFamily="34" charset="0"/>
                          <a:cs typeface="Times New Roman" panose="02020603050405020304" pitchFamily="18" charset="0"/>
                        </a:rPr>
                        <a:t>10%</a:t>
                      </a:r>
                      <a:endParaRPr lang="en-US" sz="18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algn="ctr"/>
                      <a:r>
                        <a:rPr lang="en-US" sz="1800" b="1" dirty="0">
                          <a:latin typeface="Times New Roman" panose="02020603050405020304" pitchFamily="18" charset="0"/>
                          <a:ea typeface="Lato" panose="020F0502020204030203" pitchFamily="34" charset="0"/>
                          <a:cs typeface="Times New Roman" panose="02020603050405020304" pitchFamily="18" charset="0"/>
                        </a:rPr>
                        <a:t>17%</a:t>
                      </a:r>
                    </a:p>
                  </a:txBody>
                  <a:tcPr marL="73025" marR="73025" marT="18415" marB="18415" anchor="ctr"/>
                </a:tc>
                <a:extLst>
                  <a:ext uri="{0D108BD9-81ED-4DB2-BD59-A6C34878D82A}">
                    <a16:rowId xmlns:a16="http://schemas.microsoft.com/office/drawing/2014/main" val="1652044138"/>
                  </a:ext>
                </a:extLst>
              </a:tr>
            </a:tbl>
          </a:graphicData>
        </a:graphic>
      </p:graphicFrame>
    </p:spTree>
    <p:extLst>
      <p:ext uri="{BB962C8B-B14F-4D97-AF65-F5344CB8AC3E}">
        <p14:creationId xmlns:p14="http://schemas.microsoft.com/office/powerpoint/2010/main" val="635313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Emphasize positive proven outcomes</a:t>
            </a:r>
          </a:p>
        </p:txBody>
      </p:sp>
      <p:graphicFrame>
        <p:nvGraphicFramePr>
          <p:cNvPr id="5" name="Chart 4" descr="Bar graph with responses to Question 12.&#10;&#10;32% of Federal prisoners, 40% of people in jail and the majority of women who are incarcerated have a disability. Chosen by 3%&#10;&#10;There are more than six million children with disabilities, including more than a million black/African American and 1.5 million LatinX students with disabilities in our schools today. Chosen by 4%&#10;&#10;Only 35% of working age people with disabilities has a job and the poverty rate of working-age people with disabilities is over twice that of persons without disabilities (29% compared to 13%). Chosen by 10%&#10;&#10;Fully 1 in 5 people have a disability. Chosen by 16%&#10;&#10;Most accommodations to include people with disabilities are simple, free or low cost. With new technology and best practices, more people with disabilities can be included successfully. Chosen by 30%&#10;&#10;Studies show that 70% of people with disabilities want to work and that the majority of young people with disabilities can get jobs and careers when they are given the right opportunities and supports. Chosen by 37%&#10;">
            <a:extLst>
              <a:ext uri="{FF2B5EF4-FFF2-40B4-BE49-F238E27FC236}">
                <a16:creationId xmlns:a16="http://schemas.microsoft.com/office/drawing/2014/main" id="{3A671575-65F2-40A1-B33A-009AEDCC613D}"/>
              </a:ext>
            </a:extLst>
          </p:cNvPr>
          <p:cNvGraphicFramePr/>
          <p:nvPr>
            <p:extLst>
              <p:ext uri="{D42A27DB-BD31-4B8C-83A1-F6EECF244321}">
                <p14:modId xmlns:p14="http://schemas.microsoft.com/office/powerpoint/2010/main" val="193780031"/>
              </p:ext>
            </p:extLst>
          </p:nvPr>
        </p:nvGraphicFramePr>
        <p:xfrm>
          <a:off x="523239" y="1875818"/>
          <a:ext cx="10830560" cy="485076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5769C940-AAF6-1D4A-A843-0DBC0606E214}"/>
              </a:ext>
            </a:extLst>
          </p:cNvPr>
          <p:cNvSpPr/>
          <p:nvPr/>
        </p:nvSpPr>
        <p:spPr>
          <a:xfrm>
            <a:off x="293225" y="1506486"/>
            <a:ext cx="11605549"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Which one of these facts is most compelling that increasing inclusion of people with disabilities is important? </a:t>
            </a:r>
          </a:p>
        </p:txBody>
      </p:sp>
    </p:spTree>
    <p:extLst>
      <p:ext uri="{BB962C8B-B14F-4D97-AF65-F5344CB8AC3E}">
        <p14:creationId xmlns:p14="http://schemas.microsoft.com/office/powerpoint/2010/main" val="1493088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280" y="325016"/>
            <a:ext cx="4215235" cy="330237"/>
          </a:xfrm>
          <a:solidFill>
            <a:srgbClr val="EDAD2D"/>
          </a:solidFill>
        </p:spPr>
        <p:txBody>
          <a:bodyPr>
            <a:noAutofit/>
          </a:bodyPr>
          <a:lstStyle/>
          <a:p>
            <a:pPr algn="ctr"/>
            <a:r>
              <a:rPr lang="en-US" sz="1800" b="1" dirty="0">
                <a:solidFill>
                  <a:schemeClr val="tx1"/>
                </a:solidFill>
                <a:ea typeface="Lato" panose="020F0502020204030203" pitchFamily="34" charset="0"/>
              </a:rPr>
              <a:t>Emphasize Positive Proven Outcomes (2)</a:t>
            </a:r>
          </a:p>
        </p:txBody>
      </p:sp>
      <p:sp>
        <p:nvSpPr>
          <p:cNvPr id="3" name="Rectangle 2"/>
          <p:cNvSpPr/>
          <p:nvPr/>
        </p:nvSpPr>
        <p:spPr>
          <a:xfrm>
            <a:off x="0" y="166968"/>
            <a:ext cx="7234989" cy="646331"/>
          </a:xfrm>
          <a:prstGeom prst="rect">
            <a:avLst/>
          </a:prstGeom>
        </p:spPr>
        <p:txBody>
          <a:bodyPr wrap="square">
            <a:spAutoFit/>
          </a:bodyPr>
          <a:lstStyle/>
          <a:p>
            <a:pPr marL="228600" marR="0" lvl="0" indent="0" algn="l" defTabSz="914400" rtl="0" eaLnBrk="1" fontAlgn="auto" latinLnBrk="0" hangingPunct="1">
              <a:lnSpc>
                <a:spcPct val="100000"/>
              </a:lnSpc>
              <a:spcBef>
                <a:spcPts val="0"/>
              </a:spcBef>
              <a:spcAft>
                <a:spcPts val="0"/>
              </a:spcAft>
              <a:buClrTx/>
              <a:buSzTx/>
              <a:buFontTx/>
              <a:buNone/>
              <a:tabLst>
                <a:tab pos="457200" algn="l"/>
                <a:tab pos="457200" algn="l"/>
              </a:tabLst>
              <a:defRPr/>
            </a:pPr>
            <a:r>
              <a:rPr kumimoji="0" lang="en-US" b="1" i="0" u="none" strike="noStrike" kern="1200" cap="none" spc="0" normalizeH="0" baseline="0" noProof="0" dirty="0">
                <a:ln>
                  <a:noFill/>
                </a:ln>
                <a:solidFill>
                  <a:prstClr val="black"/>
                </a:solidFill>
                <a:effectLst/>
                <a:uLnTx/>
                <a:uFillTx/>
                <a:latin typeface="Times New Roman" panose="02020603050405020304" pitchFamily="18" charset="0"/>
                <a:ea typeface="Lato" panose="020F0502020204030203" pitchFamily="34" charset="0"/>
                <a:cs typeface="Times New Roman" panose="02020603050405020304" pitchFamily="18" charset="0"/>
              </a:rPr>
              <a:t>Which one of these facts is most compelling that increasing inclusion of people with disabilities is important? </a:t>
            </a:r>
          </a:p>
        </p:txBody>
      </p:sp>
      <p:graphicFrame>
        <p:nvGraphicFramePr>
          <p:cNvPr id="7" name="Table 6">
            <a:extLst>
              <a:ext uri="{FF2B5EF4-FFF2-40B4-BE49-F238E27FC236}">
                <a16:creationId xmlns:a16="http://schemas.microsoft.com/office/drawing/2014/main" id="{13322F0E-CC88-4095-9435-8328031A3333}"/>
              </a:ext>
            </a:extLst>
          </p:cNvPr>
          <p:cNvGraphicFramePr>
            <a:graphicFrameLocks noGrp="1"/>
          </p:cNvGraphicFramePr>
          <p:nvPr>
            <p:extLst>
              <p:ext uri="{D42A27DB-BD31-4B8C-83A1-F6EECF244321}">
                <p14:modId xmlns:p14="http://schemas.microsoft.com/office/powerpoint/2010/main" val="757977194"/>
              </p:ext>
            </p:extLst>
          </p:nvPr>
        </p:nvGraphicFramePr>
        <p:xfrm>
          <a:off x="149427" y="956735"/>
          <a:ext cx="11676088" cy="5907615"/>
        </p:xfrm>
        <a:graphic>
          <a:graphicData uri="http://schemas.openxmlformats.org/drawingml/2006/table">
            <a:tbl>
              <a:tblPr firstRow="1" firstCol="1" bandRow="1">
                <a:tableStyleId>{5C22544A-7EE6-4342-B048-85BDC9FD1C3A}</a:tableStyleId>
              </a:tblPr>
              <a:tblGrid>
                <a:gridCol w="7585716">
                  <a:extLst>
                    <a:ext uri="{9D8B030D-6E8A-4147-A177-3AD203B41FA5}">
                      <a16:colId xmlns:a16="http://schemas.microsoft.com/office/drawing/2014/main" val="2606416598"/>
                    </a:ext>
                  </a:extLst>
                </a:gridCol>
                <a:gridCol w="1322648">
                  <a:extLst>
                    <a:ext uri="{9D8B030D-6E8A-4147-A177-3AD203B41FA5}">
                      <a16:colId xmlns:a16="http://schemas.microsoft.com/office/drawing/2014/main" val="4056558400"/>
                    </a:ext>
                  </a:extLst>
                </a:gridCol>
                <a:gridCol w="1342714">
                  <a:extLst>
                    <a:ext uri="{9D8B030D-6E8A-4147-A177-3AD203B41FA5}">
                      <a16:colId xmlns:a16="http://schemas.microsoft.com/office/drawing/2014/main" val="3888565047"/>
                    </a:ext>
                  </a:extLst>
                </a:gridCol>
                <a:gridCol w="1425010">
                  <a:extLst>
                    <a:ext uri="{9D8B030D-6E8A-4147-A177-3AD203B41FA5}">
                      <a16:colId xmlns:a16="http://schemas.microsoft.com/office/drawing/2014/main" val="1612888092"/>
                    </a:ext>
                  </a:extLst>
                </a:gridCol>
              </a:tblGrid>
              <a:tr h="640080">
                <a:tc>
                  <a:txBody>
                    <a:bodyPr/>
                    <a:lstStyle/>
                    <a:p>
                      <a:pPr algn="ctr"/>
                      <a:r>
                        <a:rPr lang="en-US" sz="2000"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rPr>
                        <a:t>Facts</a:t>
                      </a:r>
                    </a:p>
                  </a:txBody>
                  <a:tcPr marL="73025" marR="73025" marT="18415" marB="18415" anchor="ctr">
                    <a:solidFill>
                      <a:srgbClr val="EFAF2F"/>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rPr>
                        <a:t>First Choice</a:t>
                      </a:r>
                    </a:p>
                  </a:txBody>
                  <a:tcPr marL="73025" marR="73025" marT="18415" marB="18415" anchor="ctr">
                    <a:solidFill>
                      <a:srgbClr val="EDAD2D"/>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rPr>
                        <a:t>Second Choice</a:t>
                      </a:r>
                    </a:p>
                  </a:txBody>
                  <a:tcPr marL="73025" marR="73025" marT="18415" marB="18415" anchor="ctr">
                    <a:solidFill>
                      <a:srgbClr val="EDAD2D"/>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rPr>
                        <a:t>Combined</a:t>
                      </a:r>
                    </a:p>
                  </a:txBody>
                  <a:tcPr marL="73025" marR="73025" marT="18415" marB="18415" anchor="ctr">
                    <a:solidFill>
                      <a:srgbClr val="EDAD2D"/>
                    </a:solidFill>
                  </a:tcPr>
                </a:tc>
                <a:extLst>
                  <a:ext uri="{0D108BD9-81ED-4DB2-BD59-A6C34878D82A}">
                    <a16:rowId xmlns:a16="http://schemas.microsoft.com/office/drawing/2014/main" val="770829529"/>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Times New Roman" panose="02020603050405020304" pitchFamily="18" charset="0"/>
                          <a:cs typeface="Times New Roman" panose="02020603050405020304" pitchFamily="18" charset="0"/>
                        </a:rPr>
                        <a:t>Studies show that 70% of people with disabilities want to work and that the majority of young people with disabilities can get jobs and careers when they are given the right opportunities and supports.</a:t>
                      </a:r>
                    </a:p>
                  </a:txBody>
                  <a:tcPr marL="73025" marR="73025" marT="18415" marB="18415" anchor="ctr">
                    <a:solidFill>
                      <a:srgbClr val="EFAF2F"/>
                    </a:solidFill>
                  </a:tcPr>
                </a:tc>
                <a:tc>
                  <a:txBody>
                    <a:bodyPr/>
                    <a:lstStyle/>
                    <a:p>
                      <a:pPr marL="0" marR="0" algn="ctr">
                        <a:spcBef>
                          <a:spcPts val="0"/>
                        </a:spcBef>
                        <a:spcAft>
                          <a:spcPts val="0"/>
                        </a:spcAft>
                      </a:pPr>
                      <a:r>
                        <a:rPr lang="en-US" sz="2000" b="1" dirty="0">
                          <a:effectLst/>
                          <a:latin typeface="Times New Roman" panose="02020603050405020304" pitchFamily="18" charset="0"/>
                          <a:ea typeface="Lato" panose="020F0502020204030203" pitchFamily="34" charset="0"/>
                          <a:cs typeface="Times New Roman" panose="02020603050405020304" pitchFamily="18" charset="0"/>
                        </a:rPr>
                        <a:t>37%</a:t>
                      </a:r>
                      <a:endParaRPr lang="en-US" sz="20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marL="0" marR="0" algn="ctr">
                        <a:spcBef>
                          <a:spcPts val="0"/>
                        </a:spcBef>
                        <a:spcAft>
                          <a:spcPts val="0"/>
                        </a:spcAft>
                      </a:pPr>
                      <a:r>
                        <a:rPr lang="en-US" sz="2000" b="1" dirty="0">
                          <a:effectLst/>
                          <a:latin typeface="Times New Roman" panose="02020603050405020304" pitchFamily="18" charset="0"/>
                          <a:ea typeface="Lato" panose="020F0502020204030203" pitchFamily="34" charset="0"/>
                          <a:cs typeface="Times New Roman" panose="02020603050405020304" pitchFamily="18" charset="0"/>
                        </a:rPr>
                        <a:t>29%</a:t>
                      </a:r>
                      <a:endParaRPr lang="en-US" sz="20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algn="ctr"/>
                      <a:r>
                        <a:rPr lang="en-US" sz="2000" b="1" dirty="0">
                          <a:latin typeface="Times New Roman" panose="02020603050405020304" pitchFamily="18" charset="0"/>
                          <a:ea typeface="Lato" panose="020F0502020204030203" pitchFamily="34" charset="0"/>
                          <a:cs typeface="Times New Roman" panose="02020603050405020304" pitchFamily="18" charset="0"/>
                        </a:rPr>
                        <a:t>66%</a:t>
                      </a:r>
                    </a:p>
                  </a:txBody>
                  <a:tcPr marL="73025" marR="73025" marT="18415" marB="18415" anchor="ctr"/>
                </a:tc>
                <a:extLst>
                  <a:ext uri="{0D108BD9-81ED-4DB2-BD59-A6C34878D82A}">
                    <a16:rowId xmlns:a16="http://schemas.microsoft.com/office/drawing/2014/main" val="3382468419"/>
                  </a:ext>
                </a:extLst>
              </a:tr>
              <a:tr h="917209">
                <a:tc>
                  <a:txBody>
                    <a:bodyPr/>
                    <a:lstStyle/>
                    <a:p>
                      <a:r>
                        <a:rPr lang="en-US" sz="1600" b="0" dirty="0">
                          <a:solidFill>
                            <a:schemeClr val="tx1"/>
                          </a:solidFill>
                          <a:latin typeface="Times New Roman" panose="02020603050405020304" pitchFamily="18" charset="0"/>
                          <a:cs typeface="Times New Roman" panose="02020603050405020304" pitchFamily="18" charset="0"/>
                        </a:rPr>
                        <a:t>Most accommodations to include people with disabilities are simple, free or low</a:t>
                      </a:r>
                    </a:p>
                    <a:p>
                      <a:r>
                        <a:rPr lang="en-US" sz="1600" b="0" dirty="0">
                          <a:solidFill>
                            <a:schemeClr val="tx1"/>
                          </a:solidFill>
                          <a:latin typeface="Times New Roman" panose="02020603050405020304" pitchFamily="18" charset="0"/>
                          <a:cs typeface="Times New Roman" panose="02020603050405020304" pitchFamily="18" charset="0"/>
                        </a:rPr>
                        <a:t>cost. With new technology and best practices, more people with disabilities can</a:t>
                      </a:r>
                    </a:p>
                    <a:p>
                      <a:r>
                        <a:rPr lang="en-US" sz="1600" b="0" dirty="0">
                          <a:solidFill>
                            <a:schemeClr val="tx1"/>
                          </a:solidFill>
                          <a:latin typeface="Times New Roman" panose="02020603050405020304" pitchFamily="18" charset="0"/>
                          <a:cs typeface="Times New Roman" panose="02020603050405020304" pitchFamily="18" charset="0"/>
                        </a:rPr>
                        <a:t>be included successfully.</a:t>
                      </a:r>
                    </a:p>
                  </a:txBody>
                  <a:tcPr marL="73025" marR="73025" marT="18415" marB="18415" anchor="ctr">
                    <a:solidFill>
                      <a:srgbClr val="EFAF2F"/>
                    </a:solidFill>
                  </a:tcPr>
                </a:tc>
                <a:tc>
                  <a:txBody>
                    <a:bodyPr/>
                    <a:lstStyle/>
                    <a:p>
                      <a:pPr marL="0" marR="0" algn="ctr">
                        <a:spcBef>
                          <a:spcPts val="0"/>
                        </a:spcBef>
                        <a:spcAft>
                          <a:spcPts val="0"/>
                        </a:spcAft>
                      </a:pPr>
                      <a:r>
                        <a:rPr lang="en-US" sz="2000" b="1" dirty="0">
                          <a:effectLst/>
                          <a:latin typeface="Times New Roman" panose="02020603050405020304" pitchFamily="18" charset="0"/>
                          <a:ea typeface="Lato" panose="020F0502020204030203" pitchFamily="34" charset="0"/>
                          <a:cs typeface="Times New Roman" panose="02020603050405020304" pitchFamily="18" charset="0"/>
                        </a:rPr>
                        <a:t>30%</a:t>
                      </a:r>
                      <a:endParaRPr lang="en-US" sz="20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marL="0" marR="0" algn="ctr">
                        <a:spcBef>
                          <a:spcPts val="0"/>
                        </a:spcBef>
                        <a:spcAft>
                          <a:spcPts val="0"/>
                        </a:spcAft>
                      </a:pPr>
                      <a:r>
                        <a:rPr lang="en-US" sz="2000" b="1" dirty="0">
                          <a:effectLst/>
                          <a:latin typeface="Times New Roman" panose="02020603050405020304" pitchFamily="18" charset="0"/>
                          <a:ea typeface="Lato" panose="020F0502020204030203" pitchFamily="34" charset="0"/>
                          <a:cs typeface="Times New Roman" panose="02020603050405020304" pitchFamily="18" charset="0"/>
                        </a:rPr>
                        <a:t>27%</a:t>
                      </a:r>
                      <a:endParaRPr lang="en-US" sz="20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algn="ctr"/>
                      <a:r>
                        <a:rPr lang="en-US" sz="2000" b="1" dirty="0">
                          <a:latin typeface="Times New Roman" panose="02020603050405020304" pitchFamily="18" charset="0"/>
                          <a:ea typeface="Lato" panose="020F0502020204030203" pitchFamily="34" charset="0"/>
                          <a:cs typeface="Times New Roman" panose="02020603050405020304" pitchFamily="18" charset="0"/>
                        </a:rPr>
                        <a:t>57%</a:t>
                      </a:r>
                    </a:p>
                  </a:txBody>
                  <a:tcPr marL="73025" marR="73025" marT="18415" marB="18415" anchor="ctr"/>
                </a:tc>
                <a:extLst>
                  <a:ext uri="{0D108BD9-81ED-4DB2-BD59-A6C34878D82A}">
                    <a16:rowId xmlns:a16="http://schemas.microsoft.com/office/drawing/2014/main" val="3720943869"/>
                  </a:ext>
                </a:extLst>
              </a:tr>
              <a:tr h="638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Times New Roman" panose="02020603050405020304" pitchFamily="18" charset="0"/>
                          <a:cs typeface="Times New Roman" panose="02020603050405020304" pitchFamily="18" charset="0"/>
                        </a:rPr>
                        <a:t>Fully 1 in 5 people have a disability. </a:t>
                      </a:r>
                    </a:p>
                  </a:txBody>
                  <a:tcPr marL="73025" marR="73025" marT="18415" marB="18415" anchor="ctr">
                    <a:solidFill>
                      <a:srgbClr val="EFAF2F"/>
                    </a:solidFill>
                  </a:tcPr>
                </a:tc>
                <a:tc>
                  <a:txBody>
                    <a:bodyPr/>
                    <a:lstStyle/>
                    <a:p>
                      <a:pPr marL="0" marR="0" algn="ctr">
                        <a:spcBef>
                          <a:spcPts val="0"/>
                        </a:spcBef>
                        <a:spcAft>
                          <a:spcPts val="0"/>
                        </a:spcAft>
                      </a:pPr>
                      <a:r>
                        <a:rPr lang="en-US" sz="2000" b="1" dirty="0">
                          <a:effectLst/>
                          <a:latin typeface="Times New Roman" panose="02020603050405020304" pitchFamily="18" charset="0"/>
                          <a:ea typeface="Lato" panose="020F0502020204030203" pitchFamily="34" charset="0"/>
                          <a:cs typeface="Times New Roman" panose="02020603050405020304" pitchFamily="18" charset="0"/>
                        </a:rPr>
                        <a:t>16%</a:t>
                      </a:r>
                      <a:endParaRPr lang="en-US" sz="20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marL="0" marR="0" algn="ctr">
                        <a:spcBef>
                          <a:spcPts val="0"/>
                        </a:spcBef>
                        <a:spcAft>
                          <a:spcPts val="0"/>
                        </a:spcAft>
                      </a:pPr>
                      <a:r>
                        <a:rPr lang="en-US" sz="2000" b="1" dirty="0">
                          <a:effectLst/>
                          <a:latin typeface="Times New Roman" panose="02020603050405020304" pitchFamily="18" charset="0"/>
                          <a:ea typeface="Lato" panose="020F0502020204030203" pitchFamily="34" charset="0"/>
                          <a:cs typeface="Times New Roman" panose="02020603050405020304" pitchFamily="18" charset="0"/>
                        </a:rPr>
                        <a:t>14%</a:t>
                      </a:r>
                      <a:endParaRPr lang="en-US" sz="20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algn="ctr"/>
                      <a:r>
                        <a:rPr lang="en-US" sz="2000" b="1" dirty="0">
                          <a:latin typeface="Times New Roman" panose="02020603050405020304" pitchFamily="18" charset="0"/>
                          <a:ea typeface="Lato" panose="020F0502020204030203" pitchFamily="34" charset="0"/>
                          <a:cs typeface="Times New Roman" panose="02020603050405020304" pitchFamily="18" charset="0"/>
                        </a:rPr>
                        <a:t>30%</a:t>
                      </a:r>
                    </a:p>
                  </a:txBody>
                  <a:tcPr marL="73025" marR="73025" marT="18415" marB="18415" anchor="ctr"/>
                </a:tc>
                <a:extLst>
                  <a:ext uri="{0D108BD9-81ED-4DB2-BD59-A6C34878D82A}">
                    <a16:rowId xmlns:a16="http://schemas.microsoft.com/office/drawing/2014/main" val="1317151993"/>
                  </a:ext>
                </a:extLst>
              </a:tr>
              <a:tr h="1024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Times New Roman" panose="02020603050405020304" pitchFamily="18" charset="0"/>
                          <a:cs typeface="Times New Roman" panose="02020603050405020304" pitchFamily="18" charset="0"/>
                        </a:rPr>
                        <a:t>Only 35% of working age people with disabilities has a job and the poverty rate of working-age people with disabilities is over twice that of persons without disabilities (29% compared to 13%).</a:t>
                      </a:r>
                    </a:p>
                  </a:txBody>
                  <a:tcPr marL="73025" marR="73025" marT="18415" marB="18415" anchor="ctr">
                    <a:solidFill>
                      <a:srgbClr val="EFAF2F"/>
                    </a:solidFill>
                  </a:tcPr>
                </a:tc>
                <a:tc>
                  <a:txBody>
                    <a:bodyPr/>
                    <a:lstStyle/>
                    <a:p>
                      <a:pPr marL="0" marR="0" algn="ctr">
                        <a:spcBef>
                          <a:spcPts val="0"/>
                        </a:spcBef>
                        <a:spcAft>
                          <a:spcPts val="0"/>
                        </a:spcAft>
                      </a:pPr>
                      <a:r>
                        <a:rPr lang="en-US" sz="2000" b="1" dirty="0">
                          <a:effectLst/>
                          <a:latin typeface="Times New Roman" panose="02020603050405020304" pitchFamily="18" charset="0"/>
                          <a:ea typeface="Lato" panose="020F0502020204030203" pitchFamily="34" charset="0"/>
                          <a:cs typeface="Times New Roman" panose="02020603050405020304" pitchFamily="18" charset="0"/>
                        </a:rPr>
                        <a:t>10%</a:t>
                      </a:r>
                      <a:endParaRPr lang="en-US" sz="20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marL="0" marR="0" algn="ctr">
                        <a:spcBef>
                          <a:spcPts val="0"/>
                        </a:spcBef>
                        <a:spcAft>
                          <a:spcPts val="0"/>
                        </a:spcAft>
                      </a:pPr>
                      <a:r>
                        <a:rPr lang="en-US" sz="2000" b="1" dirty="0">
                          <a:effectLst/>
                          <a:latin typeface="Times New Roman" panose="02020603050405020304" pitchFamily="18" charset="0"/>
                          <a:ea typeface="Lato" panose="020F0502020204030203" pitchFamily="34" charset="0"/>
                          <a:cs typeface="Times New Roman" panose="02020603050405020304" pitchFamily="18" charset="0"/>
                        </a:rPr>
                        <a:t>17%</a:t>
                      </a:r>
                      <a:endParaRPr lang="en-US" sz="20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algn="ctr"/>
                      <a:r>
                        <a:rPr lang="en-US" sz="2000" b="1" dirty="0">
                          <a:latin typeface="Times New Roman" panose="02020603050405020304" pitchFamily="18" charset="0"/>
                          <a:ea typeface="Lato" panose="020F0502020204030203" pitchFamily="34" charset="0"/>
                          <a:cs typeface="Times New Roman" panose="02020603050405020304" pitchFamily="18" charset="0"/>
                        </a:rPr>
                        <a:t>27%</a:t>
                      </a:r>
                    </a:p>
                  </a:txBody>
                  <a:tcPr marL="73025" marR="73025" marT="18415" marB="18415" anchor="ctr"/>
                </a:tc>
                <a:extLst>
                  <a:ext uri="{0D108BD9-81ED-4DB2-BD59-A6C34878D82A}">
                    <a16:rowId xmlns:a16="http://schemas.microsoft.com/office/drawing/2014/main" val="1298444032"/>
                  </a:ext>
                </a:extLst>
              </a:tr>
              <a:tr h="859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Times New Roman" panose="02020603050405020304" pitchFamily="18" charset="0"/>
                          <a:cs typeface="Times New Roman" panose="02020603050405020304" pitchFamily="18" charset="0"/>
                        </a:rPr>
                        <a:t>There are more than six million children with disabilities, including more than a million black/African American and 1.5 million </a:t>
                      </a:r>
                      <a:r>
                        <a:rPr lang="en-US" sz="1600" b="0" dirty="0" err="1">
                          <a:solidFill>
                            <a:schemeClr val="tx1"/>
                          </a:solidFill>
                          <a:latin typeface="Times New Roman" panose="02020603050405020304" pitchFamily="18" charset="0"/>
                          <a:cs typeface="Times New Roman" panose="02020603050405020304" pitchFamily="18" charset="0"/>
                        </a:rPr>
                        <a:t>LatinX</a:t>
                      </a:r>
                      <a:r>
                        <a:rPr lang="en-US" sz="1600" b="0" dirty="0">
                          <a:solidFill>
                            <a:schemeClr val="tx1"/>
                          </a:solidFill>
                          <a:latin typeface="Times New Roman" panose="02020603050405020304" pitchFamily="18" charset="0"/>
                          <a:cs typeface="Times New Roman" panose="02020603050405020304" pitchFamily="18" charset="0"/>
                        </a:rPr>
                        <a:t> students with disabilities in our schools today.</a:t>
                      </a:r>
                    </a:p>
                  </a:txBody>
                  <a:tcPr marL="73025" marR="73025" marT="18415" marB="18415" anchor="ctr">
                    <a:solidFill>
                      <a:srgbClr val="EFAF2F"/>
                    </a:solidFill>
                  </a:tcPr>
                </a:tc>
                <a:tc>
                  <a:txBody>
                    <a:bodyPr/>
                    <a:lstStyle/>
                    <a:p>
                      <a:pPr marL="0" marR="0" algn="ctr">
                        <a:spcBef>
                          <a:spcPts val="0"/>
                        </a:spcBef>
                        <a:spcAft>
                          <a:spcPts val="0"/>
                        </a:spcAft>
                      </a:pPr>
                      <a:r>
                        <a:rPr lang="en-US" sz="2000" b="1" dirty="0">
                          <a:effectLst/>
                          <a:latin typeface="Times New Roman" panose="02020603050405020304" pitchFamily="18" charset="0"/>
                          <a:ea typeface="Lato" panose="020F0502020204030203" pitchFamily="34" charset="0"/>
                          <a:cs typeface="Times New Roman" panose="02020603050405020304" pitchFamily="18" charset="0"/>
                        </a:rPr>
                        <a:t>4%</a:t>
                      </a:r>
                      <a:endParaRPr lang="en-US" sz="20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marL="0" marR="0" algn="ctr">
                        <a:spcBef>
                          <a:spcPts val="0"/>
                        </a:spcBef>
                        <a:spcAft>
                          <a:spcPts val="0"/>
                        </a:spcAft>
                      </a:pPr>
                      <a:r>
                        <a:rPr lang="en-US" sz="2000" b="1" dirty="0">
                          <a:effectLst/>
                          <a:latin typeface="Times New Roman" panose="02020603050405020304" pitchFamily="18" charset="0"/>
                          <a:ea typeface="Lato" panose="020F0502020204030203" pitchFamily="34" charset="0"/>
                          <a:cs typeface="Times New Roman" panose="02020603050405020304" pitchFamily="18" charset="0"/>
                        </a:rPr>
                        <a:t>8%</a:t>
                      </a:r>
                      <a:endParaRPr lang="en-US" sz="20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endParaRPr>
                    </a:p>
                  </a:txBody>
                  <a:tcPr marL="73025" marR="73025" marT="18415" marB="18415" anchor="ctr"/>
                </a:tc>
                <a:tc>
                  <a:txBody>
                    <a:bodyPr/>
                    <a:lstStyle/>
                    <a:p>
                      <a:pPr algn="ctr"/>
                      <a:r>
                        <a:rPr lang="en-US" sz="2000" b="1" dirty="0">
                          <a:latin typeface="Times New Roman" panose="02020603050405020304" pitchFamily="18" charset="0"/>
                          <a:ea typeface="Lato" panose="020F0502020204030203" pitchFamily="34" charset="0"/>
                          <a:cs typeface="Times New Roman" panose="02020603050405020304" pitchFamily="18" charset="0"/>
                        </a:rPr>
                        <a:t>12%</a:t>
                      </a:r>
                    </a:p>
                  </a:txBody>
                  <a:tcPr marL="73025" marR="73025" marT="18415" marB="18415" anchor="ctr"/>
                </a:tc>
                <a:extLst>
                  <a:ext uri="{0D108BD9-81ED-4DB2-BD59-A6C34878D82A}">
                    <a16:rowId xmlns:a16="http://schemas.microsoft.com/office/drawing/2014/main" val="1652044138"/>
                  </a:ext>
                </a:extLst>
              </a:tr>
              <a:tr h="998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Times New Roman" panose="02020603050405020304" pitchFamily="18" charset="0"/>
                          <a:cs typeface="Times New Roman" panose="02020603050405020304" pitchFamily="18" charset="0"/>
                        </a:rPr>
                        <a:t>32% of Federal prisoners, 40% of people in jail and the majority of women who are incarcerated have a disability.</a:t>
                      </a:r>
                    </a:p>
                  </a:txBody>
                  <a:tcPr marL="73025" marR="73025" marT="18415" marB="18415" anchor="ctr">
                    <a:solidFill>
                      <a:srgbClr val="EFAF2F"/>
                    </a:solidFill>
                  </a:tcPr>
                </a:tc>
                <a:tc>
                  <a:txBody>
                    <a:bodyPr/>
                    <a:lstStyle/>
                    <a:p>
                      <a:pPr marL="0" marR="0" algn="ctr">
                        <a:spcBef>
                          <a:spcPts val="0"/>
                        </a:spcBef>
                        <a:spcAft>
                          <a:spcPts val="0"/>
                        </a:spcAft>
                      </a:pPr>
                      <a:r>
                        <a:rPr lang="en-US" sz="20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rPr>
                        <a:t>3%</a:t>
                      </a:r>
                    </a:p>
                  </a:txBody>
                  <a:tcPr marL="73025" marR="73025" marT="18415" marB="18415" anchor="ctr"/>
                </a:tc>
                <a:tc>
                  <a:txBody>
                    <a:bodyPr/>
                    <a:lstStyle/>
                    <a:p>
                      <a:pPr marL="0" marR="0" algn="ctr">
                        <a:spcBef>
                          <a:spcPts val="0"/>
                        </a:spcBef>
                        <a:spcAft>
                          <a:spcPts val="0"/>
                        </a:spcAft>
                      </a:pPr>
                      <a:r>
                        <a:rPr lang="en-US" sz="2000" b="1" dirty="0">
                          <a:solidFill>
                            <a:srgbClr val="000000"/>
                          </a:solidFill>
                          <a:effectLst/>
                          <a:latin typeface="Times New Roman" panose="02020603050405020304" pitchFamily="18" charset="0"/>
                          <a:ea typeface="Lato" panose="020F0502020204030203" pitchFamily="34" charset="0"/>
                          <a:cs typeface="Times New Roman" panose="02020603050405020304" pitchFamily="18" charset="0"/>
                        </a:rPr>
                        <a:t>5%</a:t>
                      </a:r>
                    </a:p>
                  </a:txBody>
                  <a:tcPr marL="73025" marR="73025" marT="18415" marB="18415" anchor="ctr"/>
                </a:tc>
                <a:tc>
                  <a:txBody>
                    <a:bodyPr/>
                    <a:lstStyle/>
                    <a:p>
                      <a:pPr algn="ctr"/>
                      <a:r>
                        <a:rPr lang="en-US" sz="2000" b="1" dirty="0">
                          <a:latin typeface="Times New Roman" panose="02020603050405020304" pitchFamily="18" charset="0"/>
                          <a:ea typeface="Lato" panose="020F0502020204030203" pitchFamily="34" charset="0"/>
                          <a:cs typeface="Times New Roman" panose="02020603050405020304" pitchFamily="18" charset="0"/>
                        </a:rPr>
                        <a:t>8%</a:t>
                      </a:r>
                    </a:p>
                  </a:txBody>
                  <a:tcPr marL="73025" marR="73025" marT="18415" marB="18415" anchor="ctr"/>
                </a:tc>
                <a:extLst>
                  <a:ext uri="{0D108BD9-81ED-4DB2-BD59-A6C34878D82A}">
                    <a16:rowId xmlns:a16="http://schemas.microsoft.com/office/drawing/2014/main" val="3325330976"/>
                  </a:ext>
                </a:extLst>
              </a:tr>
            </a:tbl>
          </a:graphicData>
        </a:graphic>
      </p:graphicFrame>
    </p:spTree>
    <p:extLst>
      <p:ext uri="{BB962C8B-B14F-4D97-AF65-F5344CB8AC3E}">
        <p14:creationId xmlns:p14="http://schemas.microsoft.com/office/powerpoint/2010/main" val="852351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593865-EACD-4DFA-BFA8-29EFD1B68425}"/>
              </a:ext>
            </a:extLst>
          </p:cNvPr>
          <p:cNvSpPr>
            <a:spLocks noGrp="1"/>
          </p:cNvSpPr>
          <p:nvPr>
            <p:ph type="title"/>
          </p:nvPr>
        </p:nvSpPr>
        <p:spPr/>
        <p:txBody>
          <a:bodyPr/>
          <a:lstStyle/>
          <a:p>
            <a:r>
              <a:rPr lang="en-US" dirty="0"/>
              <a:t>Hollywood</a:t>
            </a:r>
          </a:p>
        </p:txBody>
      </p:sp>
    </p:spTree>
    <p:extLst>
      <p:ext uri="{BB962C8B-B14F-4D97-AF65-F5344CB8AC3E}">
        <p14:creationId xmlns:p14="http://schemas.microsoft.com/office/powerpoint/2010/main" val="3663043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A15ADE-8DAE-46F6-BF4E-BD84A5B8ED3E}"/>
              </a:ext>
            </a:extLst>
          </p:cNvPr>
          <p:cNvSpPr>
            <a:spLocks noGrp="1"/>
          </p:cNvSpPr>
          <p:nvPr>
            <p:ph type="title"/>
          </p:nvPr>
        </p:nvSpPr>
        <p:spPr/>
        <p:txBody>
          <a:bodyPr>
            <a:normAutofit/>
          </a:bodyPr>
          <a:lstStyle/>
          <a:p>
            <a:r>
              <a:rPr lang="en-US" sz="3600" dirty="0"/>
              <a:t>Methodology - Hollywood Focus Group</a:t>
            </a:r>
          </a:p>
        </p:txBody>
      </p:sp>
      <p:sp>
        <p:nvSpPr>
          <p:cNvPr id="5" name="Content Placeholder 4">
            <a:extLst>
              <a:ext uri="{FF2B5EF4-FFF2-40B4-BE49-F238E27FC236}">
                <a16:creationId xmlns:a16="http://schemas.microsoft.com/office/drawing/2014/main" id="{308EE88E-05B5-42DF-9868-EC2113036DBF}"/>
              </a:ext>
            </a:extLst>
          </p:cNvPr>
          <p:cNvSpPr>
            <a:spLocks noGrp="1"/>
          </p:cNvSpPr>
          <p:nvPr>
            <p:ph idx="1"/>
          </p:nvPr>
        </p:nvSpPr>
        <p:spPr/>
        <p:txBody>
          <a:bodyPr/>
          <a:lstStyle/>
          <a:p>
            <a:pPr marL="0" indent="0">
              <a:buNone/>
            </a:pPr>
            <a:r>
              <a:rPr lang="en-US" sz="3200" dirty="0">
                <a:solidFill>
                  <a:srgbClr val="000000"/>
                </a:solidFill>
                <a:effectLst/>
                <a:ea typeface="Times New Roman" panose="02020603050405020304" pitchFamily="18" charset="0"/>
              </a:rPr>
              <a:t>RespectAbility, a nonprofit, nonpartisan organization working to fight stigmas and advance opportunities for people with disabilities, commissioned a focus group in August, 2017. </a:t>
            </a:r>
          </a:p>
          <a:p>
            <a:pPr marL="0" indent="0">
              <a:buNone/>
            </a:pPr>
            <a:r>
              <a:rPr lang="en-US" sz="3200" dirty="0">
                <a:solidFill>
                  <a:srgbClr val="000000"/>
                </a:solidFill>
                <a:effectLst/>
                <a:ea typeface="Times New Roman" panose="02020603050405020304" pitchFamily="18" charset="0"/>
              </a:rPr>
              <a:t>This qualitative research investigated existing perceptions of people with disabilities among entertainment decision makers and worked to identify messages and strategies to fight stigma and advance opportunities for people with disabilities in the industry.</a:t>
            </a:r>
            <a:endParaRPr lang="en-US" sz="3200" dirty="0">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522177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B4EC74-9024-4F9A-A7AA-E6466A2E4283}"/>
              </a:ext>
            </a:extLst>
          </p:cNvPr>
          <p:cNvSpPr>
            <a:spLocks noGrp="1"/>
          </p:cNvSpPr>
          <p:nvPr>
            <p:ph type="title"/>
          </p:nvPr>
        </p:nvSpPr>
        <p:spPr/>
        <p:txBody>
          <a:bodyPr>
            <a:normAutofit/>
          </a:bodyPr>
          <a:lstStyle/>
          <a:p>
            <a:r>
              <a:rPr lang="en-US" sz="3600" dirty="0"/>
              <a:t>Words That Work</a:t>
            </a:r>
          </a:p>
        </p:txBody>
      </p:sp>
      <p:sp>
        <p:nvSpPr>
          <p:cNvPr id="5" name="Content Placeholder 4">
            <a:extLst>
              <a:ext uri="{FF2B5EF4-FFF2-40B4-BE49-F238E27FC236}">
                <a16:creationId xmlns:a16="http://schemas.microsoft.com/office/drawing/2014/main" id="{EBF2BF09-D2FE-4019-804D-BDCD4C27121C}"/>
              </a:ext>
            </a:extLst>
          </p:cNvPr>
          <p:cNvSpPr>
            <a:spLocks noGrp="1"/>
          </p:cNvSpPr>
          <p:nvPr>
            <p:ph idx="1"/>
          </p:nvPr>
        </p:nvSpPr>
        <p:spPr/>
        <p:txBody>
          <a:bodyPr>
            <a:noAutofit/>
          </a:bodyPr>
          <a:lstStyle/>
          <a:p>
            <a:pPr marL="0" marR="0" indent="0" algn="just">
              <a:spcBef>
                <a:spcPts val="0"/>
              </a:spcBef>
              <a:spcAft>
                <a:spcPts val="0"/>
              </a:spcAft>
              <a:buNone/>
            </a:pPr>
            <a:r>
              <a:rPr lang="en-US" sz="2400" dirty="0">
                <a:solidFill>
                  <a:srgbClr val="000000"/>
                </a:solidFill>
                <a:effectLst/>
                <a:ea typeface="Times New Roman" panose="02020603050405020304" pitchFamily="18" charset="0"/>
              </a:rPr>
              <a:t>What people see and hear impacts what they think and feel about themselves and others like them. Like ‘Will and Grace’ and ‘Modern Family’ helped to change perceptions of the LGBTQ community, </a:t>
            </a:r>
            <a:r>
              <a:rPr lang="en-US" sz="2400" b="1" dirty="0">
                <a:solidFill>
                  <a:srgbClr val="000000"/>
                </a:solidFill>
                <a:effectLst/>
                <a:ea typeface="Times New Roman" panose="02020603050405020304" pitchFamily="18" charset="0"/>
              </a:rPr>
              <a:t>an increase in positive, diverse and authentic portrayals of people with disabilities on television and film can </a:t>
            </a:r>
            <a:r>
              <a:rPr lang="en-US" sz="2400" b="1" u="sng" dirty="0">
                <a:solidFill>
                  <a:srgbClr val="000000"/>
                </a:solidFill>
                <a:effectLst/>
                <a:ea typeface="Times New Roman" panose="02020603050405020304" pitchFamily="18" charset="0"/>
              </a:rPr>
              <a:t>help to end stigmas and advance opportunities for people with disabilities. </a:t>
            </a:r>
            <a:endParaRPr lang="en-US" sz="2400" dirty="0">
              <a:effectLst/>
              <a:ea typeface="Times New Roman" panose="02020603050405020304" pitchFamily="18" charset="0"/>
            </a:endParaRPr>
          </a:p>
          <a:p>
            <a:pPr marL="0" marR="0" indent="0" algn="just">
              <a:spcBef>
                <a:spcPts val="0"/>
              </a:spcBef>
              <a:spcAft>
                <a:spcPts val="0"/>
              </a:spcAft>
              <a:buNone/>
            </a:pPr>
            <a:endParaRPr lang="en-US" sz="2400" b="1" i="1" dirty="0">
              <a:solidFill>
                <a:srgbClr val="000000"/>
              </a:solidFill>
              <a:ea typeface="Times New Roman" panose="02020603050405020304" pitchFamily="18" charset="0"/>
            </a:endParaRPr>
          </a:p>
          <a:p>
            <a:pPr marL="0" marR="0" indent="0" algn="just">
              <a:spcBef>
                <a:spcPts val="0"/>
              </a:spcBef>
              <a:spcAft>
                <a:spcPts val="0"/>
              </a:spcAft>
              <a:buNone/>
            </a:pPr>
            <a:r>
              <a:rPr lang="en-US" sz="2400" b="1" i="1" dirty="0">
                <a:solidFill>
                  <a:srgbClr val="000000"/>
                </a:solidFill>
                <a:effectLst/>
                <a:ea typeface="Times New Roman" panose="02020603050405020304" pitchFamily="18" charset="0"/>
              </a:rPr>
              <a:t>If we want to increase inclusion of people with disabilities on the screen, there are easy ways to work towards that goal</a:t>
            </a:r>
            <a:r>
              <a:rPr lang="en-US" sz="2400" dirty="0">
                <a:solidFill>
                  <a:srgbClr val="000000"/>
                </a:solidFill>
                <a:effectLst/>
                <a:ea typeface="Times New Roman" panose="02020603050405020304" pitchFamily="18" charset="0"/>
              </a:rPr>
              <a:t> and not every role must be the lead. Actors with disabilities could easily play roles that neither hide nor emphasize their disability. The doctor who uses a wheelchair, the waiter who has a prosthetic leg, the scientist who has cerebral palsy. Given that twenty percent of people have a disability it is also only natural to include people with disabilities in crowd shots.</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1165995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A8ED1-BF89-4021-B419-9EB763685CFD}"/>
              </a:ext>
            </a:extLst>
          </p:cNvPr>
          <p:cNvSpPr>
            <a:spLocks noGrp="1"/>
          </p:cNvSpPr>
          <p:nvPr>
            <p:ph type="title"/>
          </p:nvPr>
        </p:nvSpPr>
        <p:spPr/>
        <p:txBody>
          <a:bodyPr>
            <a:normAutofit/>
          </a:bodyPr>
          <a:lstStyle/>
          <a:p>
            <a:r>
              <a:rPr lang="en-US" sz="3600" dirty="0"/>
              <a:t>Words That Don’t Work</a:t>
            </a:r>
          </a:p>
        </p:txBody>
      </p:sp>
      <p:sp>
        <p:nvSpPr>
          <p:cNvPr id="5" name="Content Placeholder 4">
            <a:extLst>
              <a:ext uri="{FF2B5EF4-FFF2-40B4-BE49-F238E27FC236}">
                <a16:creationId xmlns:a16="http://schemas.microsoft.com/office/drawing/2014/main" id="{3AC7DD3F-B2CA-421C-B6F0-399357879FB4}"/>
              </a:ext>
            </a:extLst>
          </p:cNvPr>
          <p:cNvSpPr>
            <a:spLocks noGrp="1"/>
          </p:cNvSpPr>
          <p:nvPr>
            <p:ph idx="1"/>
          </p:nvPr>
        </p:nvSpPr>
        <p:spPr/>
        <p:txBody>
          <a:bodyPr>
            <a:normAutofit/>
          </a:bodyPr>
          <a:lstStyle/>
          <a:p>
            <a:pPr marL="0" indent="0">
              <a:buNone/>
            </a:pPr>
            <a:r>
              <a:rPr lang="en-US" sz="2400" b="1" u="sng" dirty="0">
                <a:solidFill>
                  <a:srgbClr val="000000"/>
                </a:solidFill>
                <a:effectLst/>
                <a:ea typeface="Times New Roman" panose="02020603050405020304" pitchFamily="18" charset="0"/>
              </a:rPr>
              <a:t>Minorities are under attack in America</a:t>
            </a:r>
            <a:r>
              <a:rPr lang="en-US" sz="2400" dirty="0">
                <a:solidFill>
                  <a:srgbClr val="000000"/>
                </a:solidFill>
                <a:effectLst/>
                <a:ea typeface="Times New Roman" panose="02020603050405020304" pitchFamily="18" charset="0"/>
              </a:rPr>
              <a:t>. </a:t>
            </a:r>
            <a:r>
              <a:rPr lang="en-US" sz="2400" i="1" dirty="0">
                <a:solidFill>
                  <a:srgbClr val="000000"/>
                </a:solidFill>
                <a:effectLst/>
                <a:ea typeface="Times New Roman" panose="02020603050405020304" pitchFamily="18" charset="0"/>
              </a:rPr>
              <a:t>Hollywood and the creative community need to stand up to make sure our communities are welcoming, respectful, safe, and inclusive of all people.</a:t>
            </a:r>
            <a:r>
              <a:rPr lang="en-US" sz="2400" dirty="0">
                <a:solidFill>
                  <a:srgbClr val="000000"/>
                </a:solidFill>
                <a:effectLst/>
                <a:ea typeface="Times New Roman" panose="02020603050405020304" pitchFamily="18" charset="0"/>
              </a:rPr>
              <a:t> Youth of color and immigrants with disabilities are at huge risk for the school to prison pipeline. There are 750,000 people with disabilities behind bars in America today.  People with disabilities of all backgrounds need to see positive role models like them on the screen. We can lead by example.</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1631761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6718E2-C6AC-44FC-849D-1E0D128649F6}"/>
              </a:ext>
            </a:extLst>
          </p:cNvPr>
          <p:cNvSpPr>
            <a:spLocks noGrp="1"/>
          </p:cNvSpPr>
          <p:nvPr>
            <p:ph type="title"/>
          </p:nvPr>
        </p:nvSpPr>
        <p:spPr/>
        <p:txBody>
          <a:bodyPr/>
          <a:lstStyle/>
          <a:p>
            <a:r>
              <a:rPr lang="en-US" dirty="0"/>
              <a:t>Religion</a:t>
            </a:r>
          </a:p>
        </p:txBody>
      </p:sp>
    </p:spTree>
    <p:extLst>
      <p:ext uri="{BB962C8B-B14F-4D97-AF65-F5344CB8AC3E}">
        <p14:creationId xmlns:p14="http://schemas.microsoft.com/office/powerpoint/2010/main" val="905306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14EE-9E37-41F8-BB26-49055F852C05}"/>
              </a:ext>
            </a:extLst>
          </p:cNvPr>
          <p:cNvSpPr>
            <a:spLocks noGrp="1"/>
          </p:cNvSpPr>
          <p:nvPr>
            <p:ph type="title"/>
          </p:nvPr>
        </p:nvSpPr>
        <p:spPr/>
        <p:txBody>
          <a:bodyPr>
            <a:normAutofit/>
          </a:bodyPr>
          <a:lstStyle/>
          <a:p>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Methodology - Religion</a:t>
            </a:r>
            <a:endParaRPr lang="en-US" sz="3600" dirty="0">
              <a:solidFill>
                <a:schemeClr val="tx1"/>
              </a:solidFill>
            </a:endParaRPr>
          </a:p>
        </p:txBody>
      </p:sp>
      <p:sp>
        <p:nvSpPr>
          <p:cNvPr id="3" name="Content Placeholder 2">
            <a:extLst>
              <a:ext uri="{FF2B5EF4-FFF2-40B4-BE49-F238E27FC236}">
                <a16:creationId xmlns:a16="http://schemas.microsoft.com/office/drawing/2014/main" id="{4BF39900-8596-460A-8D4C-E75E8D922E34}"/>
              </a:ext>
            </a:extLst>
          </p:cNvPr>
          <p:cNvSpPr>
            <a:spLocks noGrp="1"/>
          </p:cNvSpPr>
          <p:nvPr>
            <p:ph idx="1"/>
          </p:nvPr>
        </p:nvSpPr>
        <p:spPr>
          <a:xfrm>
            <a:off x="523240" y="1640273"/>
            <a:ext cx="10830559" cy="5032375"/>
          </a:xfrm>
        </p:spPr>
        <p:txBody>
          <a:bodyPr>
            <a:noAutofit/>
          </a:bodyPr>
          <a:lstStyle/>
          <a:p>
            <a:pPr marL="0" marR="0" indent="0">
              <a:lnSpc>
                <a:spcPct val="107000"/>
              </a:lnSpc>
              <a:spcBef>
                <a:spcPts val="0"/>
              </a:spcBef>
              <a:spcAft>
                <a:spcPts val="1275"/>
              </a:spcAft>
              <a:buNone/>
            </a:pPr>
            <a:r>
              <a:rPr lang="en-US" sz="1600" dirty="0">
                <a:solidFill>
                  <a:srgbClr val="000000"/>
                </a:solidFill>
                <a:effectLst/>
                <a:ea typeface="Times New Roman" panose="02020603050405020304" pitchFamily="18" charset="0"/>
              </a:rPr>
              <a:t>The poll is not a random sample, as the survey was done online and lists which were emailed the survey included people involved in </a:t>
            </a:r>
            <a:r>
              <a:rPr lang="en-US" sz="1600" dirty="0" err="1">
                <a:solidFill>
                  <a:srgbClr val="000000"/>
                </a:solidFill>
                <a:effectLst/>
                <a:ea typeface="Times New Roman" panose="02020603050405020304" pitchFamily="18" charset="0"/>
              </a:rPr>
              <a:t>JerusalemU</a:t>
            </a:r>
            <a:r>
              <a:rPr lang="en-US" sz="1600" dirty="0">
                <a:solidFill>
                  <a:srgbClr val="000000"/>
                </a:solidFill>
                <a:effectLst/>
                <a:ea typeface="Times New Roman" panose="02020603050405020304" pitchFamily="18" charset="0"/>
              </a:rPr>
              <a:t> and other organizations, subscribers to the Jerusalem Post and/or Haaretz, plus reaching out via Facebook and Twitter. All individuals were encouraged to complete the survey to be entered to win $500 to go to a charity of their choosing.  Young Jews were also given an opportunity to win $500.</a:t>
            </a:r>
            <a:endParaRPr lang="en-US" sz="1600" dirty="0">
              <a:effectLst/>
              <a:ea typeface="Calibri" panose="020F0502020204030204" pitchFamily="34" charset="0"/>
            </a:endParaRPr>
          </a:p>
          <a:p>
            <a:pPr marL="0" marR="0" indent="0">
              <a:lnSpc>
                <a:spcPct val="107000"/>
              </a:lnSpc>
              <a:spcBef>
                <a:spcPts val="0"/>
              </a:spcBef>
              <a:spcAft>
                <a:spcPts val="1275"/>
              </a:spcAft>
              <a:buNone/>
            </a:pPr>
            <a:r>
              <a:rPr lang="en-US" sz="1600" dirty="0">
                <a:solidFill>
                  <a:srgbClr val="000000"/>
                </a:solidFill>
                <a:effectLst/>
                <a:ea typeface="Times New Roman" panose="02020603050405020304" pitchFamily="18" charset="0"/>
              </a:rPr>
              <a:t>Because early poll results showed even smaller percentages of participation from Jews with disabilities, a significant effort was made to find those Jews. Because of that effort this sample, even with extremely low participation by Jews with disabilities and their family members, it has a far larger sample than it otherwise would have.</a:t>
            </a:r>
          </a:p>
          <a:p>
            <a:pPr marL="0" marR="0" indent="0">
              <a:lnSpc>
                <a:spcPct val="107000"/>
              </a:lnSpc>
              <a:spcBef>
                <a:spcPts val="0"/>
              </a:spcBef>
              <a:spcAft>
                <a:spcPts val="1275"/>
              </a:spcAft>
              <a:buNone/>
            </a:pPr>
            <a:r>
              <a:rPr lang="en-US" sz="1600" dirty="0">
                <a:solidFill>
                  <a:srgbClr val="000000"/>
                </a:solidFill>
                <a:effectLst/>
                <a:ea typeface="Times New Roman" panose="02020603050405020304" pitchFamily="18" charset="0"/>
              </a:rPr>
              <a:t>The push to reach out to Jews with disabilities to encourage them to take the poll was broad. The New Normal, a blog for Jews who care about disability issues done through the New York Jewish Week, encouraged participation. Attendees from Jewish conferences on disability inclusion were emailed invitations to participate. Groups such at Gateways in Boston, Jewish Family Service in Houston, the Tikvah program at Ramah camp and others encouraged their participants with disabilities and their family members to fill out the survey. Parents and caretakers of people with disabilities were available to assist Jews who had intellectual disabilities in filling out the survey. Nonetheless, these programs and lists are relatively small and even the intense push did not make up the gap.</a:t>
            </a:r>
            <a:endParaRPr lang="en-US" sz="1600" dirty="0">
              <a:ea typeface="Times New Roman" panose="02020603050405020304" pitchFamily="18" charset="0"/>
            </a:endParaRPr>
          </a:p>
          <a:p>
            <a:pPr marL="0" marR="0" indent="0">
              <a:lnSpc>
                <a:spcPct val="107000"/>
              </a:lnSpc>
              <a:spcBef>
                <a:spcPts val="0"/>
              </a:spcBef>
              <a:spcAft>
                <a:spcPts val="1275"/>
              </a:spcAft>
              <a:buNone/>
            </a:pPr>
            <a:r>
              <a:rPr lang="en-US" sz="1600" dirty="0">
                <a:solidFill>
                  <a:srgbClr val="000000"/>
                </a:solidFill>
                <a:effectLst/>
                <a:ea typeface="Times New Roman" panose="02020603050405020304" pitchFamily="18" charset="0"/>
              </a:rPr>
              <a:t>The results were less than half that of the disability rate in the census, and indeed, the people with disabilities in the sample tended to be senior citizens, thus suggesting that they might have acquired disabilities as opposed to life-long difference.</a:t>
            </a:r>
            <a:endParaRPr lang="en-US" sz="1600" dirty="0">
              <a:effectLst/>
              <a:ea typeface="Calibri" panose="020F0502020204030204" pitchFamily="34" charset="0"/>
            </a:endParaRPr>
          </a:p>
        </p:txBody>
      </p:sp>
    </p:spTree>
    <p:extLst>
      <p:ext uri="{BB962C8B-B14F-4D97-AF65-F5344CB8AC3E}">
        <p14:creationId xmlns:p14="http://schemas.microsoft.com/office/powerpoint/2010/main" val="367178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AF30"/>
        </a:solidFill>
        <a:effectLst/>
      </p:bgPr>
    </p:bg>
    <p:spTree>
      <p:nvGrpSpPr>
        <p:cNvPr id="1" name="Shape 114"/>
        <p:cNvGrpSpPr/>
        <p:nvPr/>
      </p:nvGrpSpPr>
      <p:grpSpPr>
        <a:xfrm>
          <a:off x="0" y="0"/>
          <a:ext cx="0" cy="0"/>
          <a:chOff x="0" y="0"/>
          <a:chExt cx="0" cy="0"/>
        </a:xfrm>
      </p:grpSpPr>
      <p:sp>
        <p:nvSpPr>
          <p:cNvPr id="37" name="Title 36">
            <a:extLst>
              <a:ext uri="{FF2B5EF4-FFF2-40B4-BE49-F238E27FC236}">
                <a16:creationId xmlns:a16="http://schemas.microsoft.com/office/drawing/2014/main" id="{A28F83BE-645B-4F4A-BB23-BB3B447B8DEF}"/>
              </a:ext>
            </a:extLst>
          </p:cNvPr>
          <p:cNvSpPr>
            <a:spLocks noGrp="1"/>
          </p:cNvSpPr>
          <p:nvPr>
            <p:ph type="title"/>
          </p:nvPr>
        </p:nvSpPr>
        <p:spPr/>
        <p:txBody>
          <a:bodyPr/>
          <a:lstStyle/>
          <a:p>
            <a:r>
              <a:rPr lang="en-US" dirty="0"/>
              <a:t>These art people with disabilities</a:t>
            </a:r>
          </a:p>
        </p:txBody>
      </p:sp>
      <p:sp>
        <p:nvSpPr>
          <p:cNvPr id="36" name="TextBox 35">
            <a:extLst>
              <a:ext uri="{FF2B5EF4-FFF2-40B4-BE49-F238E27FC236}">
                <a16:creationId xmlns:a16="http://schemas.microsoft.com/office/drawing/2014/main" id="{FA7BAA7A-0A50-F249-ADE4-B1BAEED7DC05}"/>
              </a:ext>
            </a:extLst>
          </p:cNvPr>
          <p:cNvSpPr txBox="1"/>
          <p:nvPr/>
        </p:nvSpPr>
        <p:spPr>
          <a:xfrm>
            <a:off x="1004613" y="3014243"/>
            <a:ext cx="101827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These are people with disabilities.</a:t>
            </a:r>
          </a:p>
        </p:txBody>
      </p:sp>
      <p:pic>
        <p:nvPicPr>
          <p:cNvPr id="22" name="Picture 21" descr="Stephen Hawking">
            <a:extLst>
              <a:ext uri="{FF2B5EF4-FFF2-40B4-BE49-F238E27FC236}">
                <a16:creationId xmlns:a16="http://schemas.microsoft.com/office/drawing/2014/main" id="{66ABFBB2-808C-3542-8532-F07B778C018C}"/>
              </a:ext>
            </a:extLst>
          </p:cNvPr>
          <p:cNvPicPr>
            <a:picLocks noChangeAspect="1"/>
          </p:cNvPicPr>
          <p:nvPr/>
        </p:nvPicPr>
        <p:blipFill>
          <a:blip r:embed="rId3"/>
          <a:stretch>
            <a:fillRect/>
          </a:stretch>
        </p:blipFill>
        <p:spPr>
          <a:xfrm>
            <a:off x="1524" y="0"/>
            <a:ext cx="2435302" cy="2844603"/>
          </a:xfrm>
          <a:prstGeom prst="rect">
            <a:avLst/>
          </a:prstGeom>
        </p:spPr>
      </p:pic>
      <p:pic>
        <p:nvPicPr>
          <p:cNvPr id="20" name="Picture 19" descr="Whoopi Goldberg">
            <a:extLst>
              <a:ext uri="{FF2B5EF4-FFF2-40B4-BE49-F238E27FC236}">
                <a16:creationId xmlns:a16="http://schemas.microsoft.com/office/drawing/2014/main" id="{F2BC6D95-6E06-514C-A2DC-085BCCA2C59E}"/>
              </a:ext>
            </a:extLst>
          </p:cNvPr>
          <p:cNvPicPr>
            <a:picLocks noChangeAspect="1"/>
          </p:cNvPicPr>
          <p:nvPr/>
        </p:nvPicPr>
        <p:blipFill>
          <a:blip r:embed="rId4"/>
          <a:stretch>
            <a:fillRect/>
          </a:stretch>
        </p:blipFill>
        <p:spPr>
          <a:xfrm>
            <a:off x="2429420" y="0"/>
            <a:ext cx="2441644" cy="2844603"/>
          </a:xfrm>
          <a:prstGeom prst="rect">
            <a:avLst/>
          </a:prstGeom>
        </p:spPr>
      </p:pic>
      <p:pic>
        <p:nvPicPr>
          <p:cNvPr id="18" name="Picture 17" descr="Richard Branson">
            <a:extLst>
              <a:ext uri="{FF2B5EF4-FFF2-40B4-BE49-F238E27FC236}">
                <a16:creationId xmlns:a16="http://schemas.microsoft.com/office/drawing/2014/main" id="{C230D389-1ECB-C746-BC16-0AA15C446A66}"/>
              </a:ext>
            </a:extLst>
          </p:cNvPr>
          <p:cNvPicPr>
            <a:picLocks noChangeAspect="1"/>
          </p:cNvPicPr>
          <p:nvPr/>
        </p:nvPicPr>
        <p:blipFill>
          <a:blip r:embed="rId5"/>
          <a:stretch>
            <a:fillRect/>
          </a:stretch>
        </p:blipFill>
        <p:spPr>
          <a:xfrm>
            <a:off x="4868200" y="-4138"/>
            <a:ext cx="2446738" cy="2854411"/>
          </a:xfrm>
          <a:prstGeom prst="rect">
            <a:avLst/>
          </a:prstGeom>
        </p:spPr>
      </p:pic>
      <p:pic>
        <p:nvPicPr>
          <p:cNvPr id="12" name="Picture 11" descr="Demi Lovato">
            <a:extLst>
              <a:ext uri="{FF2B5EF4-FFF2-40B4-BE49-F238E27FC236}">
                <a16:creationId xmlns:a16="http://schemas.microsoft.com/office/drawing/2014/main" id="{F4B0E27A-28F4-F647-BD5B-27A269738F19}"/>
              </a:ext>
            </a:extLst>
          </p:cNvPr>
          <p:cNvPicPr>
            <a:picLocks noChangeAspect="1"/>
          </p:cNvPicPr>
          <p:nvPr/>
        </p:nvPicPr>
        <p:blipFill>
          <a:blip r:embed="rId6"/>
          <a:stretch>
            <a:fillRect/>
          </a:stretch>
        </p:blipFill>
        <p:spPr>
          <a:xfrm>
            <a:off x="7320588" y="5670"/>
            <a:ext cx="2435302" cy="2844603"/>
          </a:xfrm>
          <a:prstGeom prst="rect">
            <a:avLst/>
          </a:prstGeom>
        </p:spPr>
      </p:pic>
      <p:pic>
        <p:nvPicPr>
          <p:cNvPr id="14" name="Picture 13" descr="Selma Blair">
            <a:extLst>
              <a:ext uri="{FF2B5EF4-FFF2-40B4-BE49-F238E27FC236}">
                <a16:creationId xmlns:a16="http://schemas.microsoft.com/office/drawing/2014/main" id="{92EAD34A-2BAE-F74D-8A9B-41F9548656F4}"/>
              </a:ext>
            </a:extLst>
          </p:cNvPr>
          <p:cNvPicPr>
            <a:picLocks noChangeAspect="1"/>
          </p:cNvPicPr>
          <p:nvPr/>
        </p:nvPicPr>
        <p:blipFill>
          <a:blip r:embed="rId7"/>
          <a:stretch>
            <a:fillRect/>
          </a:stretch>
        </p:blipFill>
        <p:spPr>
          <a:xfrm>
            <a:off x="9755891" y="5670"/>
            <a:ext cx="2434586" cy="2844603"/>
          </a:xfrm>
          <a:prstGeom prst="rect">
            <a:avLst/>
          </a:prstGeom>
        </p:spPr>
      </p:pic>
      <p:pic>
        <p:nvPicPr>
          <p:cNvPr id="25" name="Picture 24" descr="Marlee Matlin">
            <a:extLst>
              <a:ext uri="{FF2B5EF4-FFF2-40B4-BE49-F238E27FC236}">
                <a16:creationId xmlns:a16="http://schemas.microsoft.com/office/drawing/2014/main" id="{5C4232F5-F7AC-964D-A8ED-A0056FBD1152}"/>
              </a:ext>
            </a:extLst>
          </p:cNvPr>
          <p:cNvPicPr>
            <a:picLocks noChangeAspect="1"/>
          </p:cNvPicPr>
          <p:nvPr/>
        </p:nvPicPr>
        <p:blipFill>
          <a:blip r:embed="rId8"/>
          <a:stretch>
            <a:fillRect/>
          </a:stretch>
        </p:blipFill>
        <p:spPr>
          <a:xfrm>
            <a:off x="-11582" y="4005072"/>
            <a:ext cx="2448408" cy="2852928"/>
          </a:xfrm>
          <a:prstGeom prst="rect">
            <a:avLst/>
          </a:prstGeom>
        </p:spPr>
      </p:pic>
      <p:pic>
        <p:nvPicPr>
          <p:cNvPr id="27" name="Picture 26" descr="Greta Thunberg">
            <a:extLst>
              <a:ext uri="{FF2B5EF4-FFF2-40B4-BE49-F238E27FC236}">
                <a16:creationId xmlns:a16="http://schemas.microsoft.com/office/drawing/2014/main" id="{6AB79B71-9D3D-D341-9E1D-BA1F54678397}"/>
              </a:ext>
            </a:extLst>
          </p:cNvPr>
          <p:cNvPicPr>
            <a:picLocks noChangeAspect="1"/>
          </p:cNvPicPr>
          <p:nvPr/>
        </p:nvPicPr>
        <p:blipFill>
          <a:blip r:embed="rId9"/>
          <a:stretch>
            <a:fillRect/>
          </a:stretch>
        </p:blipFill>
        <p:spPr>
          <a:xfrm>
            <a:off x="2436051" y="4005072"/>
            <a:ext cx="2445367" cy="2852928"/>
          </a:xfrm>
          <a:prstGeom prst="rect">
            <a:avLst/>
          </a:prstGeom>
        </p:spPr>
      </p:pic>
      <p:pic>
        <p:nvPicPr>
          <p:cNvPr id="29" name="Picture 28" descr="Halle Berry">
            <a:extLst>
              <a:ext uri="{FF2B5EF4-FFF2-40B4-BE49-F238E27FC236}">
                <a16:creationId xmlns:a16="http://schemas.microsoft.com/office/drawing/2014/main" id="{FA452ADD-AE67-6C4E-A08A-413D7A353F16}"/>
              </a:ext>
            </a:extLst>
          </p:cNvPr>
          <p:cNvPicPr>
            <a:picLocks noChangeAspect="1"/>
          </p:cNvPicPr>
          <p:nvPr/>
        </p:nvPicPr>
        <p:blipFill>
          <a:blip r:embed="rId10"/>
          <a:stretch>
            <a:fillRect/>
          </a:stretch>
        </p:blipFill>
        <p:spPr>
          <a:xfrm>
            <a:off x="4879228" y="4005072"/>
            <a:ext cx="2448408" cy="2852928"/>
          </a:xfrm>
          <a:prstGeom prst="rect">
            <a:avLst/>
          </a:prstGeom>
        </p:spPr>
      </p:pic>
      <p:pic>
        <p:nvPicPr>
          <p:cNvPr id="31" name="Picture 30" descr="Daymond John">
            <a:extLst>
              <a:ext uri="{FF2B5EF4-FFF2-40B4-BE49-F238E27FC236}">
                <a16:creationId xmlns:a16="http://schemas.microsoft.com/office/drawing/2014/main" id="{AFB09F1D-58E8-4B4C-BDCB-9750D9E1CF08}"/>
              </a:ext>
            </a:extLst>
          </p:cNvPr>
          <p:cNvPicPr>
            <a:picLocks noChangeAspect="1"/>
          </p:cNvPicPr>
          <p:nvPr/>
        </p:nvPicPr>
        <p:blipFill>
          <a:blip r:embed="rId11"/>
          <a:stretch>
            <a:fillRect/>
          </a:stretch>
        </p:blipFill>
        <p:spPr>
          <a:xfrm>
            <a:off x="7319075" y="4005072"/>
            <a:ext cx="2445367" cy="2852928"/>
          </a:xfrm>
          <a:prstGeom prst="rect">
            <a:avLst/>
          </a:prstGeom>
        </p:spPr>
      </p:pic>
      <p:pic>
        <p:nvPicPr>
          <p:cNvPr id="33" name="Picture 32" descr="Mariah Carey">
            <a:extLst>
              <a:ext uri="{FF2B5EF4-FFF2-40B4-BE49-F238E27FC236}">
                <a16:creationId xmlns:a16="http://schemas.microsoft.com/office/drawing/2014/main" id="{A1B6120D-F75D-FB4B-A897-2854AC6D317E}"/>
              </a:ext>
            </a:extLst>
          </p:cNvPr>
          <p:cNvPicPr>
            <a:picLocks noChangeAspect="1"/>
          </p:cNvPicPr>
          <p:nvPr/>
        </p:nvPicPr>
        <p:blipFill>
          <a:blip r:embed="rId12"/>
          <a:stretch>
            <a:fillRect/>
          </a:stretch>
        </p:blipFill>
        <p:spPr>
          <a:xfrm>
            <a:off x="9752936" y="4005072"/>
            <a:ext cx="2445367" cy="2852928"/>
          </a:xfrm>
          <a:prstGeom prst="rect">
            <a:avLst/>
          </a:prstGeom>
        </p:spPr>
      </p:pic>
    </p:spTree>
    <p:extLst>
      <p:ext uri="{BB962C8B-B14F-4D97-AF65-F5344CB8AC3E}">
        <p14:creationId xmlns:p14="http://schemas.microsoft.com/office/powerpoint/2010/main" val="1434985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D52F-EAAF-4B19-A286-E09CA835D10E}"/>
              </a:ext>
            </a:extLst>
          </p:cNvPr>
          <p:cNvSpPr>
            <a:spLocks noGrp="1"/>
          </p:cNvSpPr>
          <p:nvPr>
            <p:ph type="title"/>
          </p:nvPr>
        </p:nvSpPr>
        <p:spPr/>
        <p:txBody>
          <a:bodyPr>
            <a:normAutofit/>
          </a:bodyPr>
          <a:lstStyle/>
          <a:p>
            <a:r>
              <a:rPr lang="en-US" sz="2400" dirty="0">
                <a:solidFill>
                  <a:schemeClr val="tx1"/>
                </a:solidFill>
              </a:rPr>
              <a:t>Which of the following is the most convincing statement on why inclusion of Jews with disabilities should be a more important priority for the Jewish community? </a:t>
            </a:r>
          </a:p>
        </p:txBody>
      </p:sp>
      <p:sp>
        <p:nvSpPr>
          <p:cNvPr id="3" name="Rectangle 2">
            <a:extLst>
              <a:ext uri="{FF2B5EF4-FFF2-40B4-BE49-F238E27FC236}">
                <a16:creationId xmlns:a16="http://schemas.microsoft.com/office/drawing/2014/main" id="{5EF74F3B-BF4D-9644-A6AF-2F9AB1D681B5}"/>
              </a:ext>
              <a:ext uri="{C183D7F6-B498-43B3-948B-1728B52AA6E4}">
                <adec:decorative xmlns:adec="http://schemas.microsoft.com/office/drawing/2017/decorative" val="1"/>
              </a:ext>
            </a:extLst>
          </p:cNvPr>
          <p:cNvSpPr/>
          <p:nvPr/>
        </p:nvSpPr>
        <p:spPr>
          <a:xfrm>
            <a:off x="11198087" y="6096000"/>
            <a:ext cx="99391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a16="http://schemas.microsoft.com/office/drawing/2014/main" id="{87614AF8-6091-6A40-8147-B9A328BE2FF1}"/>
              </a:ext>
            </a:extLst>
          </p:cNvPr>
          <p:cNvGraphicFramePr>
            <a:graphicFrameLocks noGrp="1"/>
          </p:cNvGraphicFramePr>
          <p:nvPr>
            <p:extLst>
              <p:ext uri="{D42A27DB-BD31-4B8C-83A1-F6EECF244321}">
                <p14:modId xmlns:p14="http://schemas.microsoft.com/office/powerpoint/2010/main" val="806078250"/>
              </p:ext>
            </p:extLst>
          </p:nvPr>
        </p:nvGraphicFramePr>
        <p:xfrm>
          <a:off x="296982" y="1624219"/>
          <a:ext cx="11598036" cy="4983480"/>
        </p:xfrm>
        <a:graphic>
          <a:graphicData uri="http://schemas.openxmlformats.org/drawingml/2006/table">
            <a:tbl>
              <a:tblPr firstRow="1" bandRow="1">
                <a:tableStyleId>{F5AB1C69-6EDB-4FF4-983F-18BD219EF322}</a:tableStyleId>
              </a:tblPr>
              <a:tblGrid>
                <a:gridCol w="10716568">
                  <a:extLst>
                    <a:ext uri="{9D8B030D-6E8A-4147-A177-3AD203B41FA5}">
                      <a16:colId xmlns:a16="http://schemas.microsoft.com/office/drawing/2014/main" val="2175711677"/>
                    </a:ext>
                  </a:extLst>
                </a:gridCol>
                <a:gridCol w="881468">
                  <a:extLst>
                    <a:ext uri="{9D8B030D-6E8A-4147-A177-3AD203B41FA5}">
                      <a16:colId xmlns:a16="http://schemas.microsoft.com/office/drawing/2014/main" val="2020847892"/>
                    </a:ext>
                  </a:extLst>
                </a:gridCol>
              </a:tblGrid>
              <a:tr h="313327">
                <a:tc>
                  <a:txBody>
                    <a:bodyPr/>
                    <a:lstStyle/>
                    <a:p>
                      <a:r>
                        <a:rPr lang="en-US" sz="1500" dirty="0">
                          <a:solidFill>
                            <a:schemeClr val="tx1"/>
                          </a:solidFill>
                          <a:latin typeface="Times New Roman" panose="02020603050405020304" pitchFamily="18" charset="0"/>
                          <a:cs typeface="Times New Roman" panose="02020603050405020304" pitchFamily="18" charset="0"/>
                        </a:rPr>
                        <a:t>Answer</a:t>
                      </a:r>
                    </a:p>
                  </a:txBody>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674629256"/>
                  </a:ext>
                </a:extLst>
              </a:tr>
              <a:tr h="545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tx1"/>
                          </a:solidFill>
                          <a:effectLst/>
                          <a:latin typeface="Times New Roman" panose="02020603050405020304" pitchFamily="18" charset="0"/>
                          <a:ea typeface="+mn-ea"/>
                          <a:cs typeface="Times New Roman" panose="02020603050405020304" pitchFamily="18" charset="0"/>
                        </a:rPr>
                        <a:t>Roughly 1 out of every 5 Jews has a disability. Some are born with a disability, but for others it comes from accident, aging or illness. Chances are high that eventually everyone will at least face temporary challenges such as crutches. Whatever the reason people have a disability – Jewish institutions need a plan, skills and budgets to meet the needs of members of our community who are experiencing disabilities.</a:t>
                      </a:r>
                    </a:p>
                  </a:txBody>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10.7%</a:t>
                      </a:r>
                    </a:p>
                  </a:txBody>
                  <a:tcPr/>
                </a:tc>
                <a:extLst>
                  <a:ext uri="{0D108BD9-81ED-4DB2-BD59-A6C34878D82A}">
                    <a16:rowId xmlns:a16="http://schemas.microsoft.com/office/drawing/2014/main" val="257043641"/>
                  </a:ext>
                </a:extLst>
              </a:tr>
              <a:tr h="545373">
                <a:tc>
                  <a:txBody>
                    <a:bodyPr/>
                    <a:lstStyle/>
                    <a:p>
                      <a:r>
                        <a:rPr lang="en-US" sz="1500" dirty="0">
                          <a:solidFill>
                            <a:schemeClr val="tx1"/>
                          </a:solidFill>
                          <a:latin typeface="Times New Roman" panose="02020603050405020304" pitchFamily="18" charset="0"/>
                          <a:cs typeface="Times New Roman" panose="02020603050405020304" pitchFamily="18" charset="0"/>
                        </a:rPr>
                        <a:t>Through inclusion, we can understand that, though everyone is different, all people were created equal and in the image of GD, “</a:t>
                      </a:r>
                      <a:r>
                        <a:rPr lang="en-US" sz="1500" dirty="0" err="1">
                          <a:solidFill>
                            <a:schemeClr val="tx1"/>
                          </a:solidFill>
                          <a:latin typeface="Times New Roman" panose="02020603050405020304" pitchFamily="18" charset="0"/>
                          <a:cs typeface="Times New Roman" panose="02020603050405020304" pitchFamily="18" charset="0"/>
                        </a:rPr>
                        <a:t>B’tselem</a:t>
                      </a:r>
                      <a:r>
                        <a:rPr lang="en-US" sz="1500" dirty="0">
                          <a:solidFill>
                            <a:schemeClr val="tx1"/>
                          </a:solidFill>
                          <a:latin typeface="Times New Roman" panose="02020603050405020304" pitchFamily="18" charset="0"/>
                          <a:cs typeface="Times New Roman" panose="02020603050405020304" pitchFamily="18" charset="0"/>
                        </a:rPr>
                        <a:t> </a:t>
                      </a:r>
                      <a:r>
                        <a:rPr lang="en-US" sz="1500" dirty="0" err="1">
                          <a:solidFill>
                            <a:schemeClr val="tx1"/>
                          </a:solidFill>
                          <a:latin typeface="Times New Roman" panose="02020603050405020304" pitchFamily="18" charset="0"/>
                          <a:cs typeface="Times New Roman" panose="02020603050405020304" pitchFamily="18" charset="0"/>
                        </a:rPr>
                        <a:t>Elokim</a:t>
                      </a:r>
                      <a:r>
                        <a:rPr lang="en-US" sz="1500" dirty="0">
                          <a:solidFill>
                            <a:schemeClr val="tx1"/>
                          </a:solidFill>
                          <a:latin typeface="Times New Roman" panose="02020603050405020304" pitchFamily="18" charset="0"/>
                          <a:cs typeface="Times New Roman" panose="02020603050405020304" pitchFamily="18" charset="0"/>
                        </a:rPr>
                        <a:t> Bara Oto.” The Torah teaches us that some of our greatest leaders had disabilities – Moses had a speech impediment, Jacob had a limp and Isaac became blind.</a:t>
                      </a:r>
                    </a:p>
                  </a:txBody>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12.5%</a:t>
                      </a:r>
                    </a:p>
                  </a:txBody>
                  <a:tcPr/>
                </a:tc>
                <a:extLst>
                  <a:ext uri="{0D108BD9-81ED-4DB2-BD59-A6C34878D82A}">
                    <a16:rowId xmlns:a16="http://schemas.microsoft.com/office/drawing/2014/main" val="663356137"/>
                  </a:ext>
                </a:extLst>
              </a:tr>
              <a:tr h="545373">
                <a:tc>
                  <a:txBody>
                    <a:bodyPr/>
                    <a:lstStyle/>
                    <a:p>
                      <a:r>
                        <a:rPr lang="en-US" sz="1500" dirty="0">
                          <a:solidFill>
                            <a:schemeClr val="tx1"/>
                          </a:solidFill>
                          <a:latin typeface="Times New Roman" panose="02020603050405020304" pitchFamily="18" charset="0"/>
                          <a:cs typeface="Times New Roman" panose="02020603050405020304" pitchFamily="18" charset="0"/>
                        </a:rPr>
                        <a:t>We spend a lot of time and effort to attract and retain Jews to be engaged in Jewish life. As we do this important work, we should be mindful that there are many Jews with disabilities who already want to be involved Jewishly and are having a challenging time gaining access to our agencies, synagogues and community.</a:t>
                      </a:r>
                    </a:p>
                  </a:txBody>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6.9%</a:t>
                      </a:r>
                    </a:p>
                  </a:txBody>
                  <a:tcPr/>
                </a:tc>
                <a:extLst>
                  <a:ext uri="{0D108BD9-81ED-4DB2-BD59-A6C34878D82A}">
                    <a16:rowId xmlns:a16="http://schemas.microsoft.com/office/drawing/2014/main" val="2293039511"/>
                  </a:ext>
                </a:extLst>
              </a:tr>
              <a:tr h="545373">
                <a:tc>
                  <a:txBody>
                    <a:bodyPr/>
                    <a:lstStyle/>
                    <a:p>
                      <a:r>
                        <a:rPr lang="en-US" sz="1500" dirty="0">
                          <a:solidFill>
                            <a:schemeClr val="tx1"/>
                          </a:solidFill>
                          <a:latin typeface="Times New Roman" panose="02020603050405020304" pitchFamily="18" charset="0"/>
                          <a:cs typeface="Times New Roman" panose="02020603050405020304" pitchFamily="18" charset="0"/>
                        </a:rPr>
                        <a:t>We are a stronger community when we live up to our values – when we are welcoming, diverse, moral and respect one another. We want our children, parents, grandparents, and other family and friends with disabilities to be able to have an equal opportunity to fully participate in our community.</a:t>
                      </a:r>
                    </a:p>
                  </a:txBody>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33.6%</a:t>
                      </a:r>
                    </a:p>
                  </a:txBody>
                  <a:tcPr/>
                </a:tc>
                <a:extLst>
                  <a:ext uri="{0D108BD9-81ED-4DB2-BD59-A6C34878D82A}">
                    <a16:rowId xmlns:a16="http://schemas.microsoft.com/office/drawing/2014/main" val="1508432460"/>
                  </a:ext>
                </a:extLst>
              </a:tr>
              <a:tr h="545373">
                <a:tc>
                  <a:txBody>
                    <a:bodyPr/>
                    <a:lstStyle/>
                    <a:p>
                      <a:r>
                        <a:rPr lang="en-US" sz="1500" dirty="0">
                          <a:solidFill>
                            <a:schemeClr val="tx1"/>
                          </a:solidFill>
                          <a:latin typeface="Times New Roman" panose="02020603050405020304" pitchFamily="18" charset="0"/>
                          <a:cs typeface="Times New Roman" panose="02020603050405020304" pitchFamily="18" charset="0"/>
                        </a:rPr>
                        <a:t>Jewish people with disabilities and their families have the same hopes and dreams as everyone else, even if they face different challenges. We should ensure that everyone knows that their presence and participation is welcome and meaningful to us all.</a:t>
                      </a:r>
                    </a:p>
                  </a:txBody>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29.4%</a:t>
                      </a:r>
                    </a:p>
                  </a:txBody>
                  <a:tcPr/>
                </a:tc>
                <a:extLst>
                  <a:ext uri="{0D108BD9-81ED-4DB2-BD59-A6C34878D82A}">
                    <a16:rowId xmlns:a16="http://schemas.microsoft.com/office/drawing/2014/main" val="1847195193"/>
                  </a:ext>
                </a:extLst>
              </a:tr>
              <a:tr h="545373">
                <a:tc>
                  <a:txBody>
                    <a:bodyPr/>
                    <a:lstStyle/>
                    <a:p>
                      <a:r>
                        <a:rPr lang="en-US" sz="1500" dirty="0">
                          <a:solidFill>
                            <a:schemeClr val="tx1"/>
                          </a:solidFill>
                          <a:latin typeface="Times New Roman" panose="02020603050405020304" pitchFamily="18" charset="0"/>
                          <a:cs typeface="Times New Roman" panose="02020603050405020304" pitchFamily="18" charset="0"/>
                        </a:rPr>
                        <a:t>Inclusion of people with disabilities can be as easy as giving a child a heads up before transitioning to a new activity or opening the door for a senior citizen. We can make a big difference if we start by asking people what we can do in order for them to participate fully as equal members of our community.</a:t>
                      </a:r>
                    </a:p>
                  </a:txBody>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6.9%</a:t>
                      </a:r>
                    </a:p>
                  </a:txBody>
                  <a:tcPr/>
                </a:tc>
                <a:extLst>
                  <a:ext uri="{0D108BD9-81ED-4DB2-BD59-A6C34878D82A}">
                    <a16:rowId xmlns:a16="http://schemas.microsoft.com/office/drawing/2014/main" val="2622751991"/>
                  </a:ext>
                </a:extLst>
              </a:tr>
            </a:tbl>
          </a:graphicData>
        </a:graphic>
      </p:graphicFrame>
    </p:spTree>
    <p:extLst>
      <p:ext uri="{BB962C8B-B14F-4D97-AF65-F5344CB8AC3E}">
        <p14:creationId xmlns:p14="http://schemas.microsoft.com/office/powerpoint/2010/main" val="2717983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1B1CF8-D278-426B-A1ED-E2919E23F4AB}"/>
              </a:ext>
            </a:extLst>
          </p:cNvPr>
          <p:cNvSpPr>
            <a:spLocks noGrp="1"/>
          </p:cNvSpPr>
          <p:nvPr>
            <p:ph type="title"/>
          </p:nvPr>
        </p:nvSpPr>
        <p:spPr/>
        <p:txBody>
          <a:bodyPr/>
          <a:lstStyle/>
          <a:p>
            <a:r>
              <a:rPr lang="en-US" dirty="0"/>
              <a:t>Capitol Hill</a:t>
            </a:r>
          </a:p>
        </p:txBody>
      </p:sp>
    </p:spTree>
    <p:extLst>
      <p:ext uri="{BB962C8B-B14F-4D97-AF65-F5344CB8AC3E}">
        <p14:creationId xmlns:p14="http://schemas.microsoft.com/office/powerpoint/2010/main" val="764784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A5AF-318A-4D00-94DA-6DBA5CBE0A29}"/>
              </a:ext>
            </a:extLst>
          </p:cNvPr>
          <p:cNvSpPr>
            <a:spLocks noGrp="1"/>
          </p:cNvSpPr>
          <p:nvPr>
            <p:ph type="title"/>
          </p:nvPr>
        </p:nvSpPr>
        <p:spPr/>
        <p:txBody>
          <a:bodyPr>
            <a:normAutofit/>
          </a:bodyPr>
          <a:lstStyle/>
          <a:p>
            <a:r>
              <a:rPr lang="en-US" sz="3600" dirty="0">
                <a:solidFill>
                  <a:schemeClr val="tx1"/>
                </a:solidFill>
              </a:rPr>
              <a:t>Methodology – Capitol Hill</a:t>
            </a:r>
          </a:p>
        </p:txBody>
      </p:sp>
      <p:sp>
        <p:nvSpPr>
          <p:cNvPr id="3" name="Content Placeholder 2">
            <a:extLst>
              <a:ext uri="{FF2B5EF4-FFF2-40B4-BE49-F238E27FC236}">
                <a16:creationId xmlns:a16="http://schemas.microsoft.com/office/drawing/2014/main" id="{A35380E3-66F7-4D7E-9E72-0BE81910009E}"/>
              </a:ext>
            </a:extLst>
          </p:cNvPr>
          <p:cNvSpPr>
            <a:spLocks noGrp="1"/>
          </p:cNvSpPr>
          <p:nvPr>
            <p:ph idx="1"/>
          </p:nvPr>
        </p:nvSpPr>
        <p:spPr/>
        <p:txBody>
          <a:bodyPr/>
          <a:lstStyle/>
          <a:p>
            <a:pPr marL="0" indent="0">
              <a:buNone/>
            </a:pPr>
            <a:r>
              <a:rPr lang="en-US" sz="2800" dirty="0">
                <a:solidFill>
                  <a:schemeClr val="tx1"/>
                </a:solidFill>
                <a:effectLst/>
                <a:latin typeface="Times New Roman" panose="02020603050405020304" pitchFamily="18" charset="0"/>
                <a:ea typeface="Times New Roman" panose="02020603050405020304" pitchFamily="18" charset="0"/>
              </a:rPr>
              <a:t>July 2013- 1 focus group in Washington, DC of Republican Hill staffers and policy elite. These were seasoned professionals at or above the level of Legislative Director with a portfolio that includes disability issues and health care.</a:t>
            </a:r>
            <a:endParaRPr lang="en-US" dirty="0">
              <a:solidFill>
                <a:schemeClr val="tx1"/>
              </a:solidFill>
            </a:endParaRPr>
          </a:p>
        </p:txBody>
      </p:sp>
    </p:spTree>
    <p:extLst>
      <p:ext uri="{BB962C8B-B14F-4D97-AF65-F5344CB8AC3E}">
        <p14:creationId xmlns:p14="http://schemas.microsoft.com/office/powerpoint/2010/main" val="3790282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2243C3-C23F-4260-937D-22BEBD5BA8EA}"/>
              </a:ext>
            </a:extLst>
          </p:cNvPr>
          <p:cNvSpPr>
            <a:spLocks noGrp="1"/>
          </p:cNvSpPr>
          <p:nvPr>
            <p:ph type="title"/>
          </p:nvPr>
        </p:nvSpPr>
        <p:spPr/>
        <p:txBody>
          <a:bodyPr>
            <a:normAutofit/>
          </a:bodyPr>
          <a:lstStyle/>
          <a:p>
            <a:r>
              <a:rPr lang="en-US" sz="3600" dirty="0"/>
              <a:t>Words That Work – Capitol Hill</a:t>
            </a:r>
          </a:p>
        </p:txBody>
      </p:sp>
      <p:sp>
        <p:nvSpPr>
          <p:cNvPr id="5" name="Content Placeholder 4">
            <a:extLst>
              <a:ext uri="{FF2B5EF4-FFF2-40B4-BE49-F238E27FC236}">
                <a16:creationId xmlns:a16="http://schemas.microsoft.com/office/drawing/2014/main" id="{A7D79331-D6AC-416A-A72A-DE3A75897A2D}"/>
              </a:ext>
            </a:extLst>
          </p:cNvPr>
          <p:cNvSpPr>
            <a:spLocks noGrp="1"/>
          </p:cNvSpPr>
          <p:nvPr>
            <p:ph idx="1"/>
          </p:nvPr>
        </p:nvSpPr>
        <p:spPr>
          <a:xfrm>
            <a:off x="523240" y="1660372"/>
            <a:ext cx="10830559" cy="4938732"/>
          </a:xfrm>
        </p:spPr>
        <p:txBody>
          <a:bodyPr>
            <a:noAutofit/>
          </a:bodyPr>
          <a:lstStyle/>
          <a:p>
            <a:pPr marL="0" marR="0" indent="0">
              <a:spcBef>
                <a:spcPts val="0"/>
              </a:spcBef>
              <a:spcAft>
                <a:spcPts val="0"/>
              </a:spcAft>
              <a:buNone/>
            </a:pPr>
            <a:r>
              <a:rPr lang="en-US" sz="1800" dirty="0">
                <a:effectLst/>
                <a:ea typeface="Times New Roman" panose="02020603050405020304" pitchFamily="18" charset="0"/>
              </a:rPr>
              <a:t>At RespectAbility, </a:t>
            </a:r>
            <a:r>
              <a:rPr lang="en-US" sz="1800" u="sng" dirty="0">
                <a:effectLst/>
                <a:ea typeface="Times New Roman" panose="02020603050405020304" pitchFamily="18" charset="0"/>
              </a:rPr>
              <a:t>we deplore the actions of individuals who would game the system of disability benefits. </a:t>
            </a:r>
            <a:r>
              <a:rPr lang="en-US" sz="1800" dirty="0">
                <a:effectLst/>
                <a:ea typeface="Times New Roman" panose="02020603050405020304" pitchFamily="18" charset="0"/>
              </a:rPr>
              <a:t> It makes the rest of us with real disabilities and those who we care about look guilty and it makes it more difficult to have important conversations like this one about our </a:t>
            </a:r>
            <a:r>
              <a:rPr lang="en-US" sz="1800" i="1" dirty="0">
                <a:effectLst/>
                <a:ea typeface="Times New Roman" panose="02020603050405020304" pitchFamily="18" charset="0"/>
              </a:rPr>
              <a:t>hopes, aspirations and dreams of entering the workforce and being active, contributing members of society</a:t>
            </a:r>
            <a:r>
              <a:rPr lang="en-US" sz="1800" dirty="0">
                <a:effectLst/>
                <a:ea typeface="Times New Roman" panose="02020603050405020304" pitchFamily="18" charset="0"/>
              </a:rPr>
              <a:t>.  </a:t>
            </a:r>
            <a:r>
              <a:rPr lang="en-US" sz="1800" b="1" u="sng" dirty="0">
                <a:effectLst/>
                <a:ea typeface="Times New Roman" panose="02020603050405020304" pitchFamily="18" charset="0"/>
              </a:rPr>
              <a:t>I’m here to talk about how to enable more individuals to achieve the American Dream, how to get more individuals off of benefits, into jobs and actually paying taxes.</a:t>
            </a:r>
            <a:endParaRPr lang="en-US" sz="1800" dirty="0">
              <a:effectLst/>
              <a:ea typeface="Times New Roman" panose="02020603050405020304" pitchFamily="18" charset="0"/>
            </a:endParaRPr>
          </a:p>
          <a:p>
            <a:pPr marL="0" marR="0" indent="0">
              <a:lnSpc>
                <a:spcPct val="107000"/>
              </a:lnSpc>
              <a:spcBef>
                <a:spcPts val="0"/>
              </a:spcBef>
              <a:spcAft>
                <a:spcPts val="0"/>
              </a:spcAft>
              <a:buNone/>
            </a:pPr>
            <a:endParaRPr lang="en-US" sz="1800" dirty="0">
              <a:ea typeface="Calibri" panose="020F0502020204030204" pitchFamily="34" charset="0"/>
            </a:endParaRPr>
          </a:p>
          <a:p>
            <a:pPr marL="0" marR="0" indent="0">
              <a:lnSpc>
                <a:spcPct val="107000"/>
              </a:lnSpc>
              <a:spcBef>
                <a:spcPts val="0"/>
              </a:spcBef>
              <a:spcAft>
                <a:spcPts val="0"/>
              </a:spcAft>
              <a:buNone/>
            </a:pPr>
            <a:r>
              <a:rPr lang="en-US" sz="1800" dirty="0">
                <a:effectLst/>
                <a:ea typeface="Calibri" panose="020F0502020204030204" pitchFamily="34" charset="0"/>
              </a:rPr>
              <a:t>Payments to Americans with disabilities cost taxpayers approximately </a:t>
            </a:r>
            <a:r>
              <a:rPr lang="en-US" sz="1800" u="sng" dirty="0">
                <a:effectLst/>
                <a:ea typeface="Calibri" panose="020F0502020204030204" pitchFamily="34" charset="0"/>
              </a:rPr>
              <a:t>$450 billion</a:t>
            </a:r>
            <a:r>
              <a:rPr lang="en-US" sz="1800" dirty="0">
                <a:effectLst/>
                <a:ea typeface="Calibri" panose="020F0502020204030204" pitchFamily="34" charset="0"/>
              </a:rPr>
              <a:t> a year. The trust fund for the Social Security disability insurance program could run out of money if nothing significant is changed.</a:t>
            </a:r>
          </a:p>
          <a:p>
            <a:pPr marL="0" marR="0" indent="0">
              <a:lnSpc>
                <a:spcPct val="107000"/>
              </a:lnSpc>
              <a:spcBef>
                <a:spcPts val="0"/>
              </a:spcBef>
              <a:spcAft>
                <a:spcPts val="0"/>
              </a:spcAft>
              <a:buNone/>
            </a:pPr>
            <a:endParaRPr lang="en-US" sz="1800" b="1" dirty="0">
              <a:ea typeface="Calibri" panose="020F0502020204030204" pitchFamily="34" charset="0"/>
            </a:endParaRPr>
          </a:p>
          <a:p>
            <a:pPr marL="0" marR="0" indent="0">
              <a:lnSpc>
                <a:spcPct val="107000"/>
              </a:lnSpc>
              <a:spcBef>
                <a:spcPts val="0"/>
              </a:spcBef>
              <a:spcAft>
                <a:spcPts val="0"/>
              </a:spcAft>
              <a:buNone/>
            </a:pPr>
            <a:r>
              <a:rPr lang="en-US" sz="1800" b="1" dirty="0">
                <a:effectLst/>
                <a:ea typeface="Calibri" panose="020F0502020204030204" pitchFamily="34" charset="0"/>
              </a:rPr>
              <a:t>The vast majority of people with disabilities say that they want to work</a:t>
            </a:r>
            <a:r>
              <a:rPr lang="en-US" sz="1800" dirty="0">
                <a:effectLst/>
                <a:ea typeface="Calibri" panose="020F0502020204030204" pitchFamily="34" charset="0"/>
              </a:rPr>
              <a:t> at least part time, but our safety net programs do not encourage labor force participation and continue to punish people for working and saving money.</a:t>
            </a:r>
          </a:p>
          <a:p>
            <a:pPr marL="0" marR="0" indent="0">
              <a:lnSpc>
                <a:spcPct val="107000"/>
              </a:lnSpc>
              <a:spcBef>
                <a:spcPts val="0"/>
              </a:spcBef>
              <a:spcAft>
                <a:spcPts val="0"/>
              </a:spcAft>
              <a:buNone/>
            </a:pPr>
            <a:endParaRPr lang="en-US" sz="1800" b="1" u="sng" dirty="0">
              <a:ea typeface="Calibri" panose="020F0502020204030204" pitchFamily="34" charset="0"/>
            </a:endParaRPr>
          </a:p>
          <a:p>
            <a:pPr marL="0" marR="0" indent="0">
              <a:lnSpc>
                <a:spcPct val="107000"/>
              </a:lnSpc>
              <a:spcBef>
                <a:spcPts val="0"/>
              </a:spcBef>
              <a:spcAft>
                <a:spcPts val="0"/>
              </a:spcAft>
              <a:buNone/>
            </a:pPr>
            <a:r>
              <a:rPr lang="en-US" sz="1800" b="1" u="sng" dirty="0">
                <a:effectLst/>
                <a:ea typeface="Calibri" panose="020F0502020204030204" pitchFamily="34" charset="0"/>
              </a:rPr>
              <a:t>We cannot afford to have more than 10 million Americans at home when they can help make America stronger</a:t>
            </a:r>
            <a:r>
              <a:rPr lang="en-US" sz="1800" u="sng" dirty="0">
                <a:effectLst/>
                <a:ea typeface="Calibri" panose="020F0502020204030204" pitchFamily="34" charset="0"/>
              </a:rPr>
              <a:t>.</a:t>
            </a:r>
            <a:r>
              <a:rPr lang="en-US" sz="1800" dirty="0">
                <a:effectLst/>
                <a:ea typeface="Calibri" panose="020F0502020204030204" pitchFamily="34" charset="0"/>
              </a:rPr>
              <a:t> Keeping a disability unemployment compensation system that costs taxpayers </a:t>
            </a:r>
            <a:r>
              <a:rPr lang="en-US" sz="1800" u="sng" dirty="0">
                <a:effectLst/>
                <a:ea typeface="Calibri" panose="020F0502020204030204" pitchFamily="34" charset="0"/>
              </a:rPr>
              <a:t>$450 billion a year</a:t>
            </a:r>
            <a:r>
              <a:rPr lang="en-US" sz="1800" dirty="0">
                <a:effectLst/>
                <a:ea typeface="Calibri" panose="020F0502020204030204" pitchFamily="34" charset="0"/>
              </a:rPr>
              <a:t> is financially unsustainable. As a nation we cannot afford NOT to have all people with disabilities, especially young people with disabilities in the competitive workforce- at fair competitive wages. </a:t>
            </a:r>
            <a:r>
              <a:rPr lang="en-US" sz="1800" i="1" dirty="0">
                <a:effectLst/>
                <a:ea typeface="Calibri" panose="020F0502020204030204" pitchFamily="34" charset="0"/>
              </a:rPr>
              <a:t>Every American who can work should be encouraged to do so</a:t>
            </a:r>
            <a:r>
              <a:rPr lang="en-US" sz="1800" i="1" dirty="0">
                <a:ea typeface="Calibri" panose="020F0502020204030204" pitchFamily="34" charset="0"/>
              </a:rPr>
              <a:t>.</a:t>
            </a:r>
            <a:endParaRPr lang="en-US" sz="1800" dirty="0">
              <a:effectLst/>
              <a:ea typeface="Calibri" panose="020F0502020204030204" pitchFamily="34" charset="0"/>
            </a:endParaRPr>
          </a:p>
        </p:txBody>
      </p:sp>
    </p:spTree>
    <p:extLst>
      <p:ext uri="{BB962C8B-B14F-4D97-AF65-F5344CB8AC3E}">
        <p14:creationId xmlns:p14="http://schemas.microsoft.com/office/powerpoint/2010/main" val="1897542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E1591D5B-B407-8346-9B93-A378766624AE}"/>
              </a:ext>
            </a:extLst>
          </p:cNvPr>
          <p:cNvSpPr>
            <a:spLocks noGrp="1"/>
          </p:cNvSpPr>
          <p:nvPr>
            <p:ph type="title" idx="4294967295"/>
          </p:nvPr>
        </p:nvSpPr>
        <p:spPr/>
        <p:txBody>
          <a:bodyPr/>
          <a:lstStyle/>
          <a:p>
            <a:r>
              <a:rPr lang="en-US" dirty="0"/>
              <a:t>For More Information:</a:t>
            </a:r>
          </a:p>
        </p:txBody>
      </p:sp>
      <p:pic>
        <p:nvPicPr>
          <p:cNvPr id="9" name="Picture 8" descr="Jonathan Murray speaking to 2019 lab participants seated at tables">
            <a:extLst>
              <a:ext uri="{FF2B5EF4-FFF2-40B4-BE49-F238E27FC236}">
                <a16:creationId xmlns:a16="http://schemas.microsoft.com/office/drawing/2014/main" id="{A73F5179-C366-8C47-A10D-ED4CBE1885F3}"/>
              </a:ext>
            </a:extLst>
          </p:cNvPr>
          <p:cNvPicPr>
            <a:picLocks noChangeAspect="1"/>
          </p:cNvPicPr>
          <p:nvPr/>
        </p:nvPicPr>
        <p:blipFill rotWithShape="1">
          <a:blip r:embed="rId3">
            <a:extLst>
              <a:ext uri="{28A0092B-C50C-407E-A947-70E740481C1C}">
                <a14:useLocalDpi xmlns:a14="http://schemas.microsoft.com/office/drawing/2010/main" val="0"/>
              </a:ext>
            </a:extLst>
          </a:blip>
          <a:srcRect l="-83" t="37004" r="83" b="25465"/>
          <a:stretch/>
        </p:blipFill>
        <p:spPr>
          <a:xfrm>
            <a:off x="0" y="0"/>
            <a:ext cx="12181897" cy="3429000"/>
          </a:xfrm>
          <a:prstGeom prst="rect">
            <a:avLst/>
          </a:prstGeom>
        </p:spPr>
      </p:pic>
      <p:pic>
        <p:nvPicPr>
          <p:cNvPr id="7" name="Picture 6" descr="Six diverse people with disabilities smile together in a hallway">
            <a:extLst>
              <a:ext uri="{FF2B5EF4-FFF2-40B4-BE49-F238E27FC236}">
                <a16:creationId xmlns:a16="http://schemas.microsoft.com/office/drawing/2014/main" id="{7E3A7796-1889-774E-B3D7-9C28440F7D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44269"/>
            <a:ext cx="2286000" cy="3429000"/>
          </a:xfrm>
          <a:prstGeom prst="rect">
            <a:avLst/>
          </a:prstGeom>
        </p:spPr>
      </p:pic>
      <p:pic>
        <p:nvPicPr>
          <p:cNvPr id="8" name="Picture 7" descr="RespectAbility logo">
            <a:extLst>
              <a:ext uri="{FF2B5EF4-FFF2-40B4-BE49-F238E27FC236}">
                <a16:creationId xmlns:a16="http://schemas.microsoft.com/office/drawing/2014/main" id="{AFB8A443-DE0B-4628-8DFD-7EB3A7135CB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09276" y="4226721"/>
            <a:ext cx="3674247" cy="1643061"/>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994410" y="4116206"/>
            <a:ext cx="4275273" cy="212160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480"/>
              </a:spcBef>
              <a:spcAft>
                <a:spcPts val="0"/>
              </a:spcAft>
              <a:buClrTx/>
              <a:buSzPct val="25000"/>
              <a:buFontTx/>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Libre Baskerville"/>
                <a:cs typeface="Times New Roman" panose="02020603050405020304" pitchFamily="18" charset="0"/>
                <a:sym typeface="Libre Baskerville"/>
              </a:rPr>
              <a:t>FOR MORE INFORMATION:</a:t>
            </a:r>
          </a:p>
          <a:p>
            <a:pPr marL="0" marR="0" lvl="0" indent="0" algn="ctr" defTabSz="914400" rtl="0" eaLnBrk="1" fontAlgn="auto" latinLnBrk="0" hangingPunct="1">
              <a:lnSpc>
                <a:spcPct val="90000"/>
              </a:lnSpc>
              <a:spcBef>
                <a:spcPts val="480"/>
              </a:spcBef>
              <a:spcAft>
                <a:spcPts val="0"/>
              </a:spcAft>
              <a:buClrTx/>
              <a:buSzPct val="25000"/>
              <a:buFontTx/>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Libre Baskerville"/>
                <a:cs typeface="Times New Roman" panose="02020603050405020304" pitchFamily="18" charset="0"/>
                <a:sym typeface="Libre Baskerville"/>
              </a:rPr>
              <a:t>Lauren Appelbaum</a:t>
            </a:r>
          </a:p>
          <a:p>
            <a:pPr marL="0" marR="0" lvl="0" indent="0" algn="ctr" defTabSz="914400" rtl="0" eaLnBrk="1" fontAlgn="auto" latinLnBrk="0" hangingPunct="1">
              <a:lnSpc>
                <a:spcPct val="90000"/>
              </a:lnSpc>
              <a:spcBef>
                <a:spcPts val="480"/>
              </a:spcBef>
              <a:spcAft>
                <a:spcPts val="0"/>
              </a:spcAft>
              <a:buClrTx/>
              <a:buSzPct val="25000"/>
              <a:buFontTx/>
              <a:buNone/>
              <a:tabLst/>
              <a:defRPr/>
            </a:pPr>
            <a:r>
              <a:rPr kumimoji="0" lang="en-US" sz="2000" b="0" i="0" u="sng" strike="noStrike" kern="0" cap="none" spc="0" normalizeH="0" baseline="0" noProof="0" dirty="0">
                <a:ln>
                  <a:noFill/>
                </a:ln>
                <a:solidFill>
                  <a:srgbClr val="000000"/>
                </a:solidFill>
                <a:effectLst/>
                <a:uLnTx/>
                <a:uFillTx/>
                <a:latin typeface="Times New Roman" panose="02020603050405020304" pitchFamily="18" charset="0"/>
                <a:ea typeface="Libre Baskerville"/>
                <a:cs typeface="Times New Roman" panose="02020603050405020304" pitchFamily="18" charset="0"/>
                <a:sym typeface="Libre Baskerville"/>
                <a:hlinkClick r:id="rId6">
                  <a:extLst>
                    <a:ext uri="{A12FA001-AC4F-418D-AE19-62706E023703}">
                      <ahyp:hlinkClr xmlns:ahyp="http://schemas.microsoft.com/office/drawing/2018/hyperlinkcolor" val="tx"/>
                    </a:ext>
                  </a:extLst>
                </a:hlinkClick>
              </a:rPr>
              <a:t>www.RespectAbility.org</a:t>
            </a:r>
          </a:p>
          <a:p>
            <a:pPr marL="0" marR="0" lvl="0" indent="0" algn="ctr" defTabSz="914400" rtl="0" eaLnBrk="1" fontAlgn="auto" latinLnBrk="0" hangingPunct="1">
              <a:lnSpc>
                <a:spcPct val="90000"/>
              </a:lnSpc>
              <a:spcBef>
                <a:spcPts val="480"/>
              </a:spcBef>
              <a:spcAft>
                <a:spcPts val="0"/>
              </a:spcAft>
              <a:buClrTx/>
              <a:buSzPct val="25000"/>
              <a:buFontTx/>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Libre Baskerville"/>
                <a:cs typeface="Times New Roman" panose="02020603050405020304" pitchFamily="18" charset="0"/>
                <a:sym typeface="Libre Baskerville"/>
              </a:rPr>
              <a:t>Cell: (202) 591-0703</a:t>
            </a:r>
          </a:p>
          <a:p>
            <a:pPr marL="0" marR="0" lvl="0" indent="0" algn="ctr" defTabSz="914400" rtl="0" eaLnBrk="1" fontAlgn="auto" latinLnBrk="0" hangingPunct="1">
              <a:lnSpc>
                <a:spcPct val="90000"/>
              </a:lnSpc>
              <a:spcBef>
                <a:spcPts val="480"/>
              </a:spcBef>
              <a:spcAft>
                <a:spcPts val="0"/>
              </a:spcAft>
              <a:buClrTx/>
              <a:buSzPct val="25000"/>
              <a:buFontTx/>
              <a:buNone/>
              <a:tabLst/>
              <a:defRPr/>
            </a:pPr>
            <a:r>
              <a:rPr kumimoji="0" lang="en-US" sz="2000" b="0" i="0" u="sng" strike="noStrike" kern="0" cap="none" spc="0" normalizeH="0" baseline="0" noProof="0" dirty="0">
                <a:ln>
                  <a:noFill/>
                </a:ln>
                <a:solidFill>
                  <a:srgbClr val="000000"/>
                </a:solidFill>
                <a:effectLst/>
                <a:uLnTx/>
                <a:uFillTx/>
                <a:latin typeface="Times New Roman" panose="02020603050405020304" pitchFamily="18" charset="0"/>
                <a:ea typeface="Libre Baskerville"/>
                <a:cs typeface="Times New Roman" panose="02020603050405020304" pitchFamily="18" charset="0"/>
                <a:sym typeface="Libre Baskerville"/>
                <a:hlinkClick r:id="rId7">
                  <a:extLst>
                    <a:ext uri="{A12FA001-AC4F-418D-AE19-62706E023703}">
                      <ahyp:hlinkClr xmlns:ahyp="http://schemas.microsoft.com/office/drawing/2018/hyperlinkcolor" val="tx"/>
                    </a:ext>
                  </a:extLst>
                </a:hlinkClick>
              </a:rPr>
              <a:t>LaurenA@RespectAbility.org</a:t>
            </a:r>
          </a:p>
        </p:txBody>
      </p:sp>
      <p:sp>
        <p:nvSpPr>
          <p:cNvPr id="3" name="Rectangle 2">
            <a:extLst>
              <a:ext uri="{FF2B5EF4-FFF2-40B4-BE49-F238E27FC236}">
                <a16:creationId xmlns:a16="http://schemas.microsoft.com/office/drawing/2014/main" id="{57A98BB6-E4E4-4389-BD94-D142C31C1EAD}"/>
              </a:ext>
              <a:ext uri="{C183D7F6-B498-43B3-948B-1728B52AA6E4}">
                <adec:decorative xmlns:adec="http://schemas.microsoft.com/office/drawing/2017/decorative" val="1"/>
              </a:ext>
            </a:extLst>
          </p:cNvPr>
          <p:cNvSpPr/>
          <p:nvPr/>
        </p:nvSpPr>
        <p:spPr>
          <a:xfrm>
            <a:off x="10747169" y="6270171"/>
            <a:ext cx="1444831"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559138" y="4064755"/>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335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2CA33-B799-4A27-8378-33F4DF2167EA}"/>
              </a:ext>
            </a:extLst>
          </p:cNvPr>
          <p:cNvSpPr>
            <a:spLocks noGrp="1"/>
          </p:cNvSpPr>
          <p:nvPr>
            <p:ph type="title"/>
          </p:nvPr>
        </p:nvSpPr>
        <p:spPr/>
        <p:txBody>
          <a:bodyPr>
            <a:normAutofit/>
          </a:bodyPr>
          <a:lstStyle/>
          <a:p>
            <a:r>
              <a:rPr lang="en-US" sz="3600" dirty="0"/>
              <a:t>Your Key Messages</a:t>
            </a:r>
          </a:p>
        </p:txBody>
      </p:sp>
      <p:sp>
        <p:nvSpPr>
          <p:cNvPr id="2" name="Content Placeholder 1">
            <a:extLst>
              <a:ext uri="{FF2B5EF4-FFF2-40B4-BE49-F238E27FC236}">
                <a16:creationId xmlns:a16="http://schemas.microsoft.com/office/drawing/2014/main" id="{E3F1290C-E2F4-4C17-9033-573A61873E11}"/>
              </a:ext>
            </a:extLst>
          </p:cNvPr>
          <p:cNvSpPr>
            <a:spLocks noGrp="1"/>
          </p:cNvSpPr>
          <p:nvPr>
            <p:ph idx="1"/>
          </p:nvPr>
        </p:nvSpPr>
        <p:spPr>
          <a:xfrm>
            <a:off x="523240" y="1664677"/>
            <a:ext cx="10830559" cy="4923692"/>
          </a:xfrm>
        </p:spPr>
        <p:txBody>
          <a:bodyPr>
            <a:noAutofit/>
          </a:bodyPr>
          <a:lstStyle/>
          <a:p>
            <a:r>
              <a:rPr lang="en-US" dirty="0">
                <a:solidFill>
                  <a:schemeClr val="tx1"/>
                </a:solidFill>
              </a:rPr>
              <a:t>Our communities are at their best when all people, including people with disabilities, have the opportunity to get skills, jobs and succeed.</a:t>
            </a:r>
          </a:p>
          <a:p>
            <a:r>
              <a:rPr lang="en-US" dirty="0">
                <a:solidFill>
                  <a:schemeClr val="tx1"/>
                </a:solidFill>
              </a:rPr>
              <a:t>People with disabilities bring unique characteristics and talents to workplaces that benefit employers and organizations. Stephen Hawking was a genius who happened to use a wheelchair. People with disabilities can work in hospitals, hotels and excel  in computer programming, software development and in many other areas of information technology and other fields.</a:t>
            </a:r>
          </a:p>
        </p:txBody>
      </p:sp>
    </p:spTree>
    <p:extLst>
      <p:ext uri="{BB962C8B-B14F-4D97-AF65-F5344CB8AC3E}">
        <p14:creationId xmlns:p14="http://schemas.microsoft.com/office/powerpoint/2010/main" val="683705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2CA33-B799-4A27-8378-33F4DF2167EA}"/>
              </a:ext>
            </a:extLst>
          </p:cNvPr>
          <p:cNvSpPr>
            <a:spLocks noGrp="1"/>
          </p:cNvSpPr>
          <p:nvPr>
            <p:ph type="title"/>
          </p:nvPr>
        </p:nvSpPr>
        <p:spPr/>
        <p:txBody>
          <a:bodyPr>
            <a:normAutofit/>
          </a:bodyPr>
          <a:lstStyle/>
          <a:p>
            <a:r>
              <a:rPr lang="en-US" sz="3600" dirty="0"/>
              <a:t>Your Key Messages (2)</a:t>
            </a:r>
          </a:p>
        </p:txBody>
      </p:sp>
      <p:sp>
        <p:nvSpPr>
          <p:cNvPr id="2" name="Content Placeholder 1">
            <a:extLst>
              <a:ext uri="{FF2B5EF4-FFF2-40B4-BE49-F238E27FC236}">
                <a16:creationId xmlns:a16="http://schemas.microsoft.com/office/drawing/2014/main" id="{E3F1290C-E2F4-4C17-9033-573A61873E11}"/>
              </a:ext>
            </a:extLst>
          </p:cNvPr>
          <p:cNvSpPr>
            <a:spLocks noGrp="1"/>
          </p:cNvSpPr>
          <p:nvPr>
            <p:ph idx="1"/>
          </p:nvPr>
        </p:nvSpPr>
        <p:spPr>
          <a:xfrm>
            <a:off x="523240" y="1664677"/>
            <a:ext cx="10830559" cy="4923692"/>
          </a:xfrm>
        </p:spPr>
        <p:txBody>
          <a:bodyPr>
            <a:noAutofit/>
          </a:bodyPr>
          <a:lstStyle/>
          <a:p>
            <a:r>
              <a:rPr lang="en-US" dirty="0">
                <a:solidFill>
                  <a:schemeClr val="tx1"/>
                </a:solidFill>
              </a:rPr>
              <a:t>Companies including JPMC, Starbucks and Bank of America have shown that employees with disabilities are loyal, successful and help them become more profitable. If we find the right people for the right jobs it can  increase the bottom line of all sorts of companies.</a:t>
            </a:r>
          </a:p>
          <a:p>
            <a:r>
              <a:rPr lang="en-US" dirty="0">
                <a:solidFill>
                  <a:schemeClr val="tx1"/>
                </a:solidFill>
              </a:rPr>
              <a:t>Government policies that help people with disabilities get and keep jobs are a win-win because they allow people with disabilities the dignity and financial benefits of work. Those same policies  also grow our economy and save taxpayer money.</a:t>
            </a:r>
          </a:p>
        </p:txBody>
      </p:sp>
    </p:spTree>
    <p:extLst>
      <p:ext uri="{BB962C8B-B14F-4D97-AF65-F5344CB8AC3E}">
        <p14:creationId xmlns:p14="http://schemas.microsoft.com/office/powerpoint/2010/main" val="248138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1ADD-34BD-411A-80E9-8F9661FBDDF0}"/>
              </a:ext>
            </a:extLst>
          </p:cNvPr>
          <p:cNvSpPr>
            <a:spLocks noGrp="1"/>
          </p:cNvSpPr>
          <p:nvPr>
            <p:ph type="title"/>
          </p:nvPr>
        </p:nvSpPr>
        <p:spPr>
          <a:xfrm>
            <a:off x="523240" y="365126"/>
            <a:ext cx="11063018" cy="1139824"/>
          </a:xfrm>
        </p:spPr>
        <p:txBody>
          <a:bodyPr>
            <a:noAutofit/>
          </a:bodyPr>
          <a:lstStyle/>
          <a:p>
            <a:r>
              <a:rPr lang="en-US" sz="3600" dirty="0"/>
              <a:t>More than 2 in 5 voters report having a disability and/or having a family member or a close friend with a disability.</a:t>
            </a:r>
          </a:p>
        </p:txBody>
      </p:sp>
      <p:sp>
        <p:nvSpPr>
          <p:cNvPr id="6" name="TextBox 5">
            <a:extLst>
              <a:ext uri="{FF2B5EF4-FFF2-40B4-BE49-F238E27FC236}">
                <a16:creationId xmlns:a16="http://schemas.microsoft.com/office/drawing/2014/main" id="{1B38BA7C-6E45-459D-AE54-1270A5B14E99}"/>
              </a:ext>
            </a:extLst>
          </p:cNvPr>
          <p:cNvSpPr txBox="1"/>
          <p:nvPr/>
        </p:nvSpPr>
        <p:spPr>
          <a:xfrm>
            <a:off x="728003" y="1730326"/>
            <a:ext cx="10735994" cy="656680"/>
          </a:xfrm>
          <a:prstGeom prst="rect">
            <a:avLst/>
          </a:prstGeom>
          <a:solidFill>
            <a:schemeClr val="bg1">
              <a:lumMod val="85000"/>
            </a:schemeClr>
          </a:solidFill>
        </p:spPr>
        <p:txBody>
          <a:bodyPr wrap="square" rtlCol="0" anchor="ctr">
            <a:noAutofit/>
          </a:bodyPr>
          <a:lstStyle/>
          <a:p>
            <a:pPr algn="ctr"/>
            <a:r>
              <a:rPr lang="en-US" i="1" dirty="0">
                <a:latin typeface="Times New Roman" panose="02020603050405020304" pitchFamily="18" charset="0"/>
                <a:cs typeface="Times New Roman" panose="02020603050405020304" pitchFamily="18" charset="0"/>
              </a:rPr>
              <a:t>Do you, a family member, or a close friend have a disability, such as a physical, mental health, sensory, learning, cognitive or other disability that impacts daily living? If yes, then please let me know which applies. </a:t>
            </a:r>
          </a:p>
        </p:txBody>
      </p:sp>
      <p:graphicFrame>
        <p:nvGraphicFramePr>
          <p:cNvPr id="4" name="Chart 3" descr="The chart displays the number of individuals who report having a disability, having a family member with a disability, having a close friend with a disability, any or all of the above, or none at all.">
            <a:extLst>
              <a:ext uri="{FF2B5EF4-FFF2-40B4-BE49-F238E27FC236}">
                <a16:creationId xmlns:a16="http://schemas.microsoft.com/office/drawing/2014/main" id="{0FB6D1D3-510F-4776-89E9-F79CE5CFDF56}"/>
              </a:ext>
            </a:extLst>
          </p:cNvPr>
          <p:cNvGraphicFramePr/>
          <p:nvPr>
            <p:extLst>
              <p:ext uri="{D42A27DB-BD31-4B8C-83A1-F6EECF244321}">
                <p14:modId xmlns:p14="http://schemas.microsoft.com/office/powerpoint/2010/main" val="744769613"/>
              </p:ext>
            </p:extLst>
          </p:nvPr>
        </p:nvGraphicFramePr>
        <p:xfrm>
          <a:off x="3486150" y="2387006"/>
          <a:ext cx="5219699" cy="4173233"/>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3.png" descr="The Tarrance Group logo">
            <a:extLst>
              <a:ext uri="{FF2B5EF4-FFF2-40B4-BE49-F238E27FC236}">
                <a16:creationId xmlns:a16="http://schemas.microsoft.com/office/drawing/2014/main" id="{1B24D6A0-7DDB-488A-B3D6-49B36271802E}"/>
              </a:ext>
            </a:extLst>
          </p:cNvPr>
          <p:cNvPicPr/>
          <p:nvPr/>
        </p:nvPicPr>
        <p:blipFill>
          <a:blip r:embed="rId3"/>
          <a:srcRect/>
          <a:stretch>
            <a:fillRect/>
          </a:stretch>
        </p:blipFill>
        <p:spPr>
          <a:xfrm>
            <a:off x="8153400" y="6355080"/>
            <a:ext cx="2207812" cy="367160"/>
          </a:xfrm>
          <a:prstGeom prst="rect">
            <a:avLst/>
          </a:prstGeom>
          <a:ln/>
        </p:spPr>
      </p:pic>
    </p:spTree>
    <p:extLst>
      <p:ext uri="{BB962C8B-B14F-4D97-AF65-F5344CB8AC3E}">
        <p14:creationId xmlns:p14="http://schemas.microsoft.com/office/powerpoint/2010/main" val="2608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A38F-3286-4E80-B180-02361368437B}"/>
              </a:ext>
            </a:extLst>
          </p:cNvPr>
          <p:cNvSpPr>
            <a:spLocks noGrp="1"/>
          </p:cNvSpPr>
          <p:nvPr>
            <p:ph type="title"/>
          </p:nvPr>
        </p:nvSpPr>
        <p:spPr/>
        <p:txBody>
          <a:bodyPr/>
          <a:lstStyle/>
          <a:p>
            <a:r>
              <a:rPr lang="en-US" dirty="0"/>
              <a:t>Employment</a:t>
            </a:r>
          </a:p>
        </p:txBody>
      </p:sp>
    </p:spTree>
    <p:extLst>
      <p:ext uri="{BB962C8B-B14F-4D97-AF65-F5344CB8AC3E}">
        <p14:creationId xmlns:p14="http://schemas.microsoft.com/office/powerpoint/2010/main" val="34138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266D-8645-406B-BCFD-52D0DD040B2D}"/>
              </a:ext>
            </a:extLst>
          </p:cNvPr>
          <p:cNvSpPr>
            <a:spLocks noGrp="1"/>
          </p:cNvSpPr>
          <p:nvPr>
            <p:ph type="title"/>
          </p:nvPr>
        </p:nvSpPr>
        <p:spPr/>
        <p:txBody>
          <a:bodyPr>
            <a:noAutofit/>
          </a:bodyPr>
          <a:lstStyle/>
          <a:p>
            <a:r>
              <a:rPr lang="en-US" sz="3600" dirty="0"/>
              <a:t>Methodology – 2020 Polling</a:t>
            </a:r>
          </a:p>
        </p:txBody>
      </p:sp>
      <p:sp>
        <p:nvSpPr>
          <p:cNvPr id="3" name="Content Placeholder 2">
            <a:extLst>
              <a:ext uri="{FF2B5EF4-FFF2-40B4-BE49-F238E27FC236}">
                <a16:creationId xmlns:a16="http://schemas.microsoft.com/office/drawing/2014/main" id="{427EE3F4-E1EA-42DD-9BAE-C6BFD7264FC2}"/>
              </a:ext>
            </a:extLst>
          </p:cNvPr>
          <p:cNvSpPr>
            <a:spLocks noGrp="1"/>
          </p:cNvSpPr>
          <p:nvPr>
            <p:ph type="body" idx="1"/>
          </p:nvPr>
        </p:nvSpPr>
        <p:spPr/>
        <p:txBody>
          <a:bodyPr>
            <a:noAutofit/>
          </a:bodyPr>
          <a:lstStyle/>
          <a:p>
            <a:pPr>
              <a:buSzPct val="100000"/>
              <a:buFont typeface="Arial" panose="020B0604020202020204" pitchFamily="34" charset="0"/>
              <a:buChar char="•"/>
            </a:pPr>
            <a:r>
              <a:rPr lang="en-US" sz="2000" dirty="0">
                <a:solidFill>
                  <a:schemeClr val="tx1"/>
                </a:solidFill>
              </a:rPr>
              <a:t>Lake Research Partners and The </a:t>
            </a:r>
            <a:r>
              <a:rPr lang="en-US" sz="2000" dirty="0" err="1">
                <a:solidFill>
                  <a:schemeClr val="tx1"/>
                </a:solidFill>
              </a:rPr>
              <a:t>Tarrance</a:t>
            </a:r>
            <a:r>
              <a:rPr lang="en-US" sz="2000" dirty="0">
                <a:solidFill>
                  <a:schemeClr val="tx1"/>
                </a:solidFill>
              </a:rPr>
              <a:t> Group designed and administered this pre-election and election night survey which was conducted using professional interviewers from October 31 – November 3, 2020. The questions about voting and the demographics reached a total of 2,400 voters nationwide who voted in the 2020 elections or who were planning to vote later on Tuesday – 1,335 interviews among voters who were reached on cell phones, including 600 interviews completed by text-to-online, and 1,065 interviews among voters who were reached on landlines (margin of error +/- 2.0%). Issue questions reached a total of 1,200 voters nationwide who voted in the 2020 elections or who were planning to vote later on Tuesday (margin of error of +/-2.8%).</a:t>
            </a:r>
          </a:p>
          <a:p>
            <a:pPr>
              <a:buSzPct val="100000"/>
              <a:buFont typeface="Arial" panose="020B0604020202020204" pitchFamily="34" charset="0"/>
              <a:buChar char="•"/>
            </a:pPr>
            <a:r>
              <a:rPr lang="en-US" sz="2000" dirty="0">
                <a:solidFill>
                  <a:schemeClr val="tx1"/>
                </a:solidFill>
              </a:rPr>
              <a:t>Telephone numbers were drawn from the TargetSmart voter file. The sample was stratified geographically based on the proportion of likely voters in each region. The data were weighted to reflect the aggregated Presidential vote as reported in the 2020 exit polls, as well as by gender, age, race, party identification, education, marital status, union household, and census region to reflect the actual proportions of the electorate. </a:t>
            </a:r>
          </a:p>
          <a:p>
            <a:pPr>
              <a:buSzPct val="100000"/>
              <a:buFont typeface="Arial" panose="020B0604020202020204" pitchFamily="34" charset="0"/>
              <a:buChar char="•"/>
            </a:pPr>
            <a:r>
              <a:rPr lang="en-US" sz="2000" dirty="0">
                <a:solidFill>
                  <a:schemeClr val="tx1"/>
                </a:solidFill>
              </a:rPr>
              <a:t>Due to rounding some of the numbers in the presentation will not always add to 100%.</a:t>
            </a:r>
          </a:p>
        </p:txBody>
      </p:sp>
    </p:spTree>
    <p:extLst>
      <p:ext uri="{BB962C8B-B14F-4D97-AF65-F5344CB8AC3E}">
        <p14:creationId xmlns:p14="http://schemas.microsoft.com/office/powerpoint/2010/main" val="57969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title"/>
          </p:nvPr>
        </p:nvSpPr>
        <p:spPr>
          <a:xfrm>
            <a:off x="335280" y="385833"/>
            <a:ext cx="11521440" cy="1152410"/>
          </a:xfrm>
        </p:spPr>
        <p:txBody>
          <a:bodyPr>
            <a:noAutofit/>
          </a:bodyPr>
          <a:lstStyle/>
          <a:p>
            <a:r>
              <a:rPr lang="en-US" sz="2400" dirty="0"/>
              <a:t>At least 9 in 10 voters agree that our communities are at their best when all people, including people with disabilities, have opportunities, and that people with disabilities should be at decision making tables just like everyone else</a:t>
            </a:r>
            <a:endParaRPr lang="en-US" sz="2400" b="1" dirty="0"/>
          </a:p>
        </p:txBody>
      </p:sp>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80" y="1615310"/>
            <a:ext cx="11521440" cy="582838"/>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Times New Roman" panose="02020603050405020304" pitchFamily="18" charset="0"/>
                <a:cs typeface="Times New Roman" panose="02020603050405020304" pitchFamily="18" charset="0"/>
              </a:rPr>
              <a:t>Now let me read you some statements and please tell me if you agree or disagree with each statement. [TIER ONE]</a:t>
            </a:r>
          </a:p>
        </p:txBody>
      </p:sp>
      <p:graphicFrame>
        <p:nvGraphicFramePr>
          <p:cNvPr id="7" name="Content Placeholder 8" descr="Bar charts&#10;&#10;Our communities are at their best when all people, including people with disabilities, have the opportunity to get skills, jobs and succeed.&#10;Total agree - 92&#10;Strongly agree - 80&#10;&#10;People with disabilities should be at decision making tables, just like anyone else.&#10;Total agree - 90&#10;Strongly agree - 76&#10;&#10;Disability issues should be included in national policies on health care.&#10;Total agree - 88&#10;Strongly agree - 73&#10;&#10;Candidates and their campaigns should reach out to and include people with disabilities in their efforts&#10;Total agree - 87&#10;Strongly agree - 70&#10;&#10;America’s leaders should fight stigmas and bias that limit opportunities for people with disabilities.&#10;Total agree - 86&#10;Strongly agree - 70">
            <a:extLst>
              <a:ext uri="{FF2B5EF4-FFF2-40B4-BE49-F238E27FC236}">
                <a16:creationId xmlns:a16="http://schemas.microsoft.com/office/drawing/2014/main" id="{DE2984CD-AF66-4D36-9CB8-59C30ED1EC2B}"/>
              </a:ext>
            </a:extLst>
          </p:cNvPr>
          <p:cNvGraphicFramePr>
            <a:graphicFrameLocks/>
          </p:cNvGraphicFramePr>
          <p:nvPr>
            <p:extLst>
              <p:ext uri="{D42A27DB-BD31-4B8C-83A1-F6EECF244321}">
                <p14:modId xmlns:p14="http://schemas.microsoft.com/office/powerpoint/2010/main" val="1671424540"/>
              </p:ext>
            </p:extLst>
          </p:nvPr>
        </p:nvGraphicFramePr>
        <p:xfrm>
          <a:off x="335280" y="2488068"/>
          <a:ext cx="11243130" cy="40041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DBD9F2D0-3030-4C06-855E-E098FA7F0DAB}"/>
              </a:ext>
            </a:extLst>
          </p:cNvPr>
          <p:cNvGraphicFramePr>
            <a:graphicFrameLocks noGrp="1"/>
          </p:cNvGraphicFramePr>
          <p:nvPr>
            <p:extLst>
              <p:ext uri="{D42A27DB-BD31-4B8C-83A1-F6EECF244321}">
                <p14:modId xmlns:p14="http://schemas.microsoft.com/office/powerpoint/2010/main" val="298624805"/>
              </p:ext>
            </p:extLst>
          </p:nvPr>
        </p:nvGraphicFramePr>
        <p:xfrm>
          <a:off x="521208" y="6264340"/>
          <a:ext cx="3377428" cy="548640"/>
        </p:xfrm>
        <a:graphic>
          <a:graphicData uri="http://schemas.openxmlformats.org/drawingml/2006/table">
            <a:tbl>
              <a:tblPr firstRow="1" bandRow="1">
                <a:tableStyleId>{5C22544A-7EE6-4342-B048-85BDC9FD1C3A}</a:tableStyleId>
              </a:tblPr>
              <a:tblGrid>
                <a:gridCol w="470607">
                  <a:extLst>
                    <a:ext uri="{9D8B030D-6E8A-4147-A177-3AD203B41FA5}">
                      <a16:colId xmlns:a16="http://schemas.microsoft.com/office/drawing/2014/main" val="20000"/>
                    </a:ext>
                  </a:extLst>
                </a:gridCol>
                <a:gridCol w="2906821">
                  <a:extLst>
                    <a:ext uri="{9D8B030D-6E8A-4147-A177-3AD203B41FA5}">
                      <a16:colId xmlns:a16="http://schemas.microsoft.com/office/drawing/2014/main" val="20001"/>
                    </a:ext>
                  </a:extLst>
                </a:gridCol>
              </a:tblGrid>
              <a:tr h="177243">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B7DF"/>
                    </a:solidFill>
                  </a:tcPr>
                </a:tc>
                <a:tc>
                  <a:txBody>
                    <a:bodyPr/>
                    <a:lstStyle/>
                    <a:p>
                      <a:r>
                        <a:rPr lang="en-US" sz="1200" b="1" dirty="0">
                          <a:solidFill>
                            <a:schemeClr val="tx1"/>
                          </a:solidFill>
                        </a:rPr>
                        <a:t>Not so 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endParaRPr lang="en-US" sz="12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200" b="1" dirty="0">
                          <a:solidFill>
                            <a:schemeClr val="tx1"/>
                          </a:solidFill>
                        </a:rPr>
                        <a:t>Strongly agree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8E766FA0-4497-4D3F-ACDE-B4D5C3F5A8F9}"/>
              </a:ext>
            </a:extLst>
          </p:cNvPr>
          <p:cNvSpPr txBox="1"/>
          <p:nvPr/>
        </p:nvSpPr>
        <p:spPr>
          <a:xfrm>
            <a:off x="5322224" y="2209235"/>
            <a:ext cx="126924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All Voters</a:t>
            </a:r>
          </a:p>
        </p:txBody>
      </p:sp>
      <p:pic>
        <p:nvPicPr>
          <p:cNvPr id="4" name="image3.png" descr="The Tarrance Group logo">
            <a:extLst>
              <a:ext uri="{FF2B5EF4-FFF2-40B4-BE49-F238E27FC236}">
                <a16:creationId xmlns:a16="http://schemas.microsoft.com/office/drawing/2014/main" id="{81E4172C-4A8C-483F-B0DE-4D1AA14F7D1F}"/>
              </a:ext>
            </a:extLst>
          </p:cNvPr>
          <p:cNvPicPr/>
          <p:nvPr/>
        </p:nvPicPr>
        <p:blipFill>
          <a:blip r:embed="rId3"/>
          <a:srcRect/>
          <a:stretch>
            <a:fillRect/>
          </a:stretch>
        </p:blipFill>
        <p:spPr>
          <a:xfrm>
            <a:off x="8153400" y="6355080"/>
            <a:ext cx="2207812" cy="367160"/>
          </a:xfrm>
          <a:prstGeom prst="rect">
            <a:avLst/>
          </a:prstGeom>
          <a:ln/>
        </p:spPr>
      </p:pic>
      <p:sp>
        <p:nvSpPr>
          <p:cNvPr id="6" name="Circle: Hollow 5">
            <a:extLst>
              <a:ext uri="{FF2B5EF4-FFF2-40B4-BE49-F238E27FC236}">
                <a16:creationId xmlns:a16="http://schemas.microsoft.com/office/drawing/2014/main" id="{E6BB6BEE-F466-42A7-AF44-CA6F88D90481}"/>
              </a:ext>
              <a:ext uri="{C183D7F6-B498-43B3-948B-1728B52AA6E4}">
                <adec:decorative xmlns:adec="http://schemas.microsoft.com/office/drawing/2017/decorative" val="1"/>
              </a:ext>
            </a:extLst>
          </p:cNvPr>
          <p:cNvSpPr/>
          <p:nvPr/>
        </p:nvSpPr>
        <p:spPr>
          <a:xfrm>
            <a:off x="7872542" y="2740090"/>
            <a:ext cx="561715" cy="457193"/>
          </a:xfrm>
          <a:prstGeom prst="donut">
            <a:avLst>
              <a:gd name="adj" fmla="val 64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25721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3E5B-5249-4649-B761-045180C3ED48}"/>
              </a:ext>
            </a:extLst>
          </p:cNvPr>
          <p:cNvSpPr>
            <a:spLocks noGrp="1"/>
          </p:cNvSpPr>
          <p:nvPr>
            <p:ph type="title"/>
          </p:nvPr>
        </p:nvSpPr>
        <p:spPr/>
        <p:txBody>
          <a:bodyPr>
            <a:noAutofit/>
          </a:bodyPr>
          <a:lstStyle/>
          <a:p>
            <a:r>
              <a:rPr lang="en-US" sz="2400" dirty="0"/>
              <a:t>The top tier of statements is strong across gender, age, educational attainment, race, and party identification. African Americans, Democrats, and Biden voters are especially likely to strongly agree.  </a:t>
            </a:r>
          </a:p>
        </p:txBody>
      </p:sp>
      <p:sp>
        <p:nvSpPr>
          <p:cNvPr id="3" name="Content Placeholder 4">
            <a:extLst>
              <a:ext uri="{FF2B5EF4-FFF2-40B4-BE49-F238E27FC236}">
                <a16:creationId xmlns:a16="http://schemas.microsoft.com/office/drawing/2014/main" id="{25334865-AD31-46F0-82C6-102879EDF7A4}"/>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Times New Roman" panose="02020603050405020304" pitchFamily="18" charset="0"/>
                <a:cs typeface="Times New Roman" panose="02020603050405020304" pitchFamily="18" charset="0"/>
              </a:rPr>
              <a:t>Tell me if you agree or disagree with each statement. [TOP TIER] </a:t>
            </a:r>
          </a:p>
        </p:txBody>
      </p:sp>
      <p:graphicFrame>
        <p:nvGraphicFramePr>
          <p:cNvPr id="5" name="Table 4">
            <a:extLst>
              <a:ext uri="{FF2B5EF4-FFF2-40B4-BE49-F238E27FC236}">
                <a16:creationId xmlns:a16="http://schemas.microsoft.com/office/drawing/2014/main" id="{D89A0F63-DD07-4562-8323-2ACF75B60BFB}"/>
              </a:ext>
            </a:extLst>
          </p:cNvPr>
          <p:cNvGraphicFramePr>
            <a:graphicFrameLocks noGrp="1"/>
          </p:cNvGraphicFramePr>
          <p:nvPr>
            <p:extLst>
              <p:ext uri="{D42A27DB-BD31-4B8C-83A1-F6EECF244321}">
                <p14:modId xmlns:p14="http://schemas.microsoft.com/office/powerpoint/2010/main" val="3219826562"/>
              </p:ext>
            </p:extLst>
          </p:nvPr>
        </p:nvGraphicFramePr>
        <p:xfrm>
          <a:off x="200439" y="2341731"/>
          <a:ext cx="11807116" cy="4018498"/>
        </p:xfrm>
        <a:graphic>
          <a:graphicData uri="http://schemas.openxmlformats.org/drawingml/2006/table">
            <a:tbl>
              <a:tblPr firstRow="1">
                <a:tableStyleId>{5C22544A-7EE6-4342-B048-85BDC9FD1C3A}</a:tableStyleId>
              </a:tblPr>
              <a:tblGrid>
                <a:gridCol w="2533367">
                  <a:extLst>
                    <a:ext uri="{9D8B030D-6E8A-4147-A177-3AD203B41FA5}">
                      <a16:colId xmlns:a16="http://schemas.microsoft.com/office/drawing/2014/main" val="285450607"/>
                    </a:ext>
                  </a:extLst>
                </a:gridCol>
                <a:gridCol w="487184">
                  <a:extLst>
                    <a:ext uri="{9D8B030D-6E8A-4147-A177-3AD203B41FA5}">
                      <a16:colId xmlns:a16="http://schemas.microsoft.com/office/drawing/2014/main" val="2215904522"/>
                    </a:ext>
                  </a:extLst>
                </a:gridCol>
                <a:gridCol w="487184">
                  <a:extLst>
                    <a:ext uri="{9D8B030D-6E8A-4147-A177-3AD203B41FA5}">
                      <a16:colId xmlns:a16="http://schemas.microsoft.com/office/drawing/2014/main" val="2688014687"/>
                    </a:ext>
                  </a:extLst>
                </a:gridCol>
                <a:gridCol w="636362">
                  <a:extLst>
                    <a:ext uri="{9D8B030D-6E8A-4147-A177-3AD203B41FA5}">
                      <a16:colId xmlns:a16="http://schemas.microsoft.com/office/drawing/2014/main" val="1038927457"/>
                    </a:ext>
                  </a:extLst>
                </a:gridCol>
                <a:gridCol w="487184">
                  <a:extLst>
                    <a:ext uri="{9D8B030D-6E8A-4147-A177-3AD203B41FA5}">
                      <a16:colId xmlns:a16="http://schemas.microsoft.com/office/drawing/2014/main" val="572181034"/>
                    </a:ext>
                  </a:extLst>
                </a:gridCol>
                <a:gridCol w="532524">
                  <a:extLst>
                    <a:ext uri="{9D8B030D-6E8A-4147-A177-3AD203B41FA5}">
                      <a16:colId xmlns:a16="http://schemas.microsoft.com/office/drawing/2014/main" val="2180297061"/>
                    </a:ext>
                  </a:extLst>
                </a:gridCol>
                <a:gridCol w="532524">
                  <a:extLst>
                    <a:ext uri="{9D8B030D-6E8A-4147-A177-3AD203B41FA5}">
                      <a16:colId xmlns:a16="http://schemas.microsoft.com/office/drawing/2014/main" val="1297631613"/>
                    </a:ext>
                  </a:extLst>
                </a:gridCol>
                <a:gridCol w="532524">
                  <a:extLst>
                    <a:ext uri="{9D8B030D-6E8A-4147-A177-3AD203B41FA5}">
                      <a16:colId xmlns:a16="http://schemas.microsoft.com/office/drawing/2014/main" val="116130899"/>
                    </a:ext>
                  </a:extLst>
                </a:gridCol>
                <a:gridCol w="487184">
                  <a:extLst>
                    <a:ext uri="{9D8B030D-6E8A-4147-A177-3AD203B41FA5}">
                      <a16:colId xmlns:a16="http://schemas.microsoft.com/office/drawing/2014/main" val="2800533926"/>
                    </a:ext>
                  </a:extLst>
                </a:gridCol>
                <a:gridCol w="487184">
                  <a:extLst>
                    <a:ext uri="{9D8B030D-6E8A-4147-A177-3AD203B41FA5}">
                      <a16:colId xmlns:a16="http://schemas.microsoft.com/office/drawing/2014/main" val="341477233"/>
                    </a:ext>
                  </a:extLst>
                </a:gridCol>
                <a:gridCol w="487184">
                  <a:extLst>
                    <a:ext uri="{9D8B030D-6E8A-4147-A177-3AD203B41FA5}">
                      <a16:colId xmlns:a16="http://schemas.microsoft.com/office/drawing/2014/main" val="3566453128"/>
                    </a:ext>
                  </a:extLst>
                </a:gridCol>
                <a:gridCol w="487184">
                  <a:extLst>
                    <a:ext uri="{9D8B030D-6E8A-4147-A177-3AD203B41FA5}">
                      <a16:colId xmlns:a16="http://schemas.microsoft.com/office/drawing/2014/main" val="366167565"/>
                    </a:ext>
                  </a:extLst>
                </a:gridCol>
                <a:gridCol w="487184">
                  <a:extLst>
                    <a:ext uri="{9D8B030D-6E8A-4147-A177-3AD203B41FA5}">
                      <a16:colId xmlns:a16="http://schemas.microsoft.com/office/drawing/2014/main" val="758140424"/>
                    </a:ext>
                  </a:extLst>
                </a:gridCol>
                <a:gridCol w="487184">
                  <a:extLst>
                    <a:ext uri="{9D8B030D-6E8A-4147-A177-3AD203B41FA5}">
                      <a16:colId xmlns:a16="http://schemas.microsoft.com/office/drawing/2014/main" val="4163904376"/>
                    </a:ext>
                  </a:extLst>
                </a:gridCol>
                <a:gridCol w="487184">
                  <a:extLst>
                    <a:ext uri="{9D8B030D-6E8A-4147-A177-3AD203B41FA5}">
                      <a16:colId xmlns:a16="http://schemas.microsoft.com/office/drawing/2014/main" val="3649290903"/>
                    </a:ext>
                  </a:extLst>
                </a:gridCol>
                <a:gridCol w="487184">
                  <a:extLst>
                    <a:ext uri="{9D8B030D-6E8A-4147-A177-3AD203B41FA5}">
                      <a16:colId xmlns:a16="http://schemas.microsoft.com/office/drawing/2014/main" val="1931793227"/>
                    </a:ext>
                  </a:extLst>
                </a:gridCol>
                <a:gridCol w="384884">
                  <a:extLst>
                    <a:ext uri="{9D8B030D-6E8A-4147-A177-3AD203B41FA5}">
                      <a16:colId xmlns:a16="http://schemas.microsoft.com/office/drawing/2014/main" val="1029505941"/>
                    </a:ext>
                  </a:extLst>
                </a:gridCol>
                <a:gridCol w="377883">
                  <a:extLst>
                    <a:ext uri="{9D8B030D-6E8A-4147-A177-3AD203B41FA5}">
                      <a16:colId xmlns:a16="http://schemas.microsoft.com/office/drawing/2014/main" val="279204488"/>
                    </a:ext>
                  </a:extLst>
                </a:gridCol>
                <a:gridCol w="520155">
                  <a:extLst>
                    <a:ext uri="{9D8B030D-6E8A-4147-A177-3AD203B41FA5}">
                      <a16:colId xmlns:a16="http://schemas.microsoft.com/office/drawing/2014/main" val="3944146824"/>
                    </a:ext>
                  </a:extLst>
                </a:gridCol>
                <a:gridCol w="397869">
                  <a:extLst>
                    <a:ext uri="{9D8B030D-6E8A-4147-A177-3AD203B41FA5}">
                      <a16:colId xmlns:a16="http://schemas.microsoft.com/office/drawing/2014/main" val="3584834613"/>
                    </a:ext>
                  </a:extLst>
                </a:gridCol>
              </a:tblGrid>
              <a:tr h="239862">
                <a:tc>
                  <a:txBody>
                    <a:bodyPr/>
                    <a:lstStyle/>
                    <a:p>
                      <a:pPr algn="ctr" fontAlgn="b"/>
                      <a:r>
                        <a:rPr lang="en-US" sz="1600" b="1" i="0" u="none" strike="noStrike" dirty="0">
                          <a:solidFill>
                            <a:schemeClr val="bg1"/>
                          </a:solidFill>
                          <a:effectLst/>
                          <a:latin typeface="Times New Roman" panose="02020603050405020304" pitchFamily="18" charset="0"/>
                          <a:cs typeface="Times New Roman" panose="02020603050405020304" pitchFamily="18" charset="0"/>
                        </a:rPr>
                        <a:t>% Strongly Agree</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schemeClr>
                    </a:solidFill>
                  </a:tcPr>
                </a:tc>
                <a:tc>
                  <a:txBody>
                    <a:bodyPr/>
                    <a:lstStyle/>
                    <a:p>
                      <a:pPr algn="ctr" fontAlgn="b"/>
                      <a:r>
                        <a:rPr lang="en-US" sz="1200" b="1" i="0" u="none" strike="noStrike" dirty="0">
                          <a:solidFill>
                            <a:schemeClr val="bg1"/>
                          </a:solidFill>
                          <a:effectLst/>
                          <a:latin typeface="Times New Roman" panose="02020603050405020304" pitchFamily="18" charset="0"/>
                          <a:cs typeface="Times New Roman" panose="02020603050405020304" pitchFamily="18" charset="0"/>
                        </a:rPr>
                        <a:t>All </a:t>
                      </a:r>
                    </a:p>
                  </a:txBody>
                  <a:tcPr marL="8473" marR="8473" marT="8473"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b"/>
                      <a:r>
                        <a:rPr lang="en-US" sz="1400" b="1" i="0" u="none" strike="noStrike" dirty="0">
                          <a:solidFill>
                            <a:schemeClr val="bg1"/>
                          </a:solidFill>
                          <a:effectLst/>
                          <a:latin typeface="Times New Roman" panose="02020603050405020304" pitchFamily="18" charset="0"/>
                          <a:cs typeface="Times New Roman" panose="02020603050405020304" pitchFamily="18" charset="0"/>
                        </a:rPr>
                        <a:t>Men</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400" b="1" i="0" u="none" strike="noStrike" dirty="0">
                          <a:solidFill>
                            <a:schemeClr val="bg1"/>
                          </a:solidFill>
                          <a:effectLst/>
                          <a:latin typeface="Times New Roman" panose="02020603050405020304" pitchFamily="18" charset="0"/>
                          <a:cs typeface="Times New Roman" panose="02020603050405020304" pitchFamily="18" charset="0"/>
                        </a:rPr>
                        <a:t>Women</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en-US" sz="1100" b="1" i="0" u="none" strike="noStrike" dirty="0">
                          <a:solidFill>
                            <a:schemeClr val="tx1"/>
                          </a:solidFill>
                          <a:effectLst/>
                          <a:latin typeface="Times New Roman" panose="02020603050405020304" pitchFamily="18" charset="0"/>
                          <a:cs typeface="Times New Roman" panose="02020603050405020304" pitchFamily="18" charset="0"/>
                        </a:rPr>
                        <a:t>&lt;30</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100" b="1" i="0" u="none" strike="noStrike" dirty="0">
                          <a:solidFill>
                            <a:schemeClr val="tx1"/>
                          </a:solidFill>
                          <a:effectLst/>
                          <a:latin typeface="Times New Roman" panose="02020603050405020304" pitchFamily="18" charset="0"/>
                          <a:cs typeface="Times New Roman" panose="02020603050405020304" pitchFamily="18" charset="0"/>
                        </a:rPr>
                        <a:t>30-39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100" b="1" i="0" u="none" strike="noStrike" dirty="0">
                          <a:solidFill>
                            <a:schemeClr val="tx1"/>
                          </a:solidFill>
                          <a:effectLst/>
                          <a:latin typeface="Times New Roman" panose="02020603050405020304" pitchFamily="18" charset="0"/>
                          <a:cs typeface="Times New Roman" panose="02020603050405020304" pitchFamily="18" charset="0"/>
                        </a:rPr>
                        <a:t>40-49</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100" b="1" i="0" u="none" strike="noStrike" dirty="0">
                          <a:solidFill>
                            <a:schemeClr val="tx1"/>
                          </a:solidFill>
                          <a:effectLst/>
                          <a:latin typeface="Times New Roman" panose="02020603050405020304" pitchFamily="18" charset="0"/>
                          <a:cs typeface="Times New Roman" panose="02020603050405020304" pitchFamily="18" charset="0"/>
                        </a:rPr>
                        <a:t>50-64</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100" b="1" i="0" u="none" strike="noStrike" dirty="0">
                          <a:solidFill>
                            <a:schemeClr val="tx1"/>
                          </a:solidFill>
                          <a:effectLst/>
                          <a:latin typeface="Times New Roman" panose="02020603050405020304" pitchFamily="18" charset="0"/>
                          <a:cs typeface="Times New Roman" panose="02020603050405020304" pitchFamily="18" charset="0"/>
                        </a:rPr>
                        <a:t>65+</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100" b="1" i="0" u="none" strike="noStrike" dirty="0">
                          <a:solidFill>
                            <a:schemeClr val="tx1"/>
                          </a:solidFill>
                          <a:effectLst/>
                          <a:latin typeface="Times New Roman" panose="02020603050405020304" pitchFamily="18" charset="0"/>
                          <a:cs typeface="Times New Roman" panose="02020603050405020304" pitchFamily="18" charset="0"/>
                        </a:rPr>
                        <a:t>Non-College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100" b="1" i="0" u="none" strike="noStrike" dirty="0">
                          <a:solidFill>
                            <a:schemeClr val="tx1"/>
                          </a:solidFill>
                          <a:effectLst/>
                          <a:latin typeface="Times New Roman" panose="02020603050405020304" pitchFamily="18" charset="0"/>
                          <a:cs typeface="Times New Roman" panose="02020603050405020304" pitchFamily="18" charset="0"/>
                        </a:rPr>
                        <a:t>College</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100" b="1" i="0" u="none" strike="noStrike" dirty="0">
                          <a:solidFill>
                            <a:schemeClr val="bg1"/>
                          </a:solidFill>
                          <a:effectLst/>
                          <a:latin typeface="Times New Roman" panose="02020603050405020304" pitchFamily="18" charset="0"/>
                          <a:cs typeface="Times New Roman" panose="02020603050405020304" pitchFamily="18" charset="0"/>
                        </a:rPr>
                        <a:t>White</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100" b="1" i="0" u="none" strike="noStrike" dirty="0">
                          <a:solidFill>
                            <a:schemeClr val="bg1"/>
                          </a:solidFill>
                          <a:effectLst/>
                          <a:latin typeface="Times New Roman" panose="02020603050405020304" pitchFamily="18" charset="0"/>
                          <a:cs typeface="Times New Roman" panose="02020603050405020304" pitchFamily="18" charset="0"/>
                        </a:rPr>
                        <a:t>AA</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100" b="1" i="0" u="none" strike="noStrike" dirty="0">
                          <a:solidFill>
                            <a:schemeClr val="bg1"/>
                          </a:solidFill>
                          <a:effectLst/>
                          <a:latin typeface="Times New Roman" panose="02020603050405020304" pitchFamily="18" charset="0"/>
                          <a:cs typeface="Times New Roman" panose="02020603050405020304" pitchFamily="18" charset="0"/>
                        </a:rPr>
                        <a:t>Latinx</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100" b="1" i="0" u="none" strike="noStrike" dirty="0">
                          <a:solidFill>
                            <a:schemeClr val="bg1"/>
                          </a:solidFill>
                          <a:effectLst/>
                          <a:latin typeface="Times New Roman" panose="02020603050405020304" pitchFamily="18" charset="0"/>
                          <a:cs typeface="Times New Roman" panose="02020603050405020304" pitchFamily="18" charset="0"/>
                        </a:rPr>
                        <a:t>API</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US" sz="1100" b="1" i="0" u="none" strike="noStrike" dirty="0">
                          <a:solidFill>
                            <a:schemeClr val="bg1"/>
                          </a:solidFill>
                          <a:effectLst/>
                          <a:latin typeface="Times New Roman" panose="02020603050405020304" pitchFamily="18" charset="0"/>
                          <a:cs typeface="Times New Roman" panose="02020603050405020304" pitchFamily="18" charset="0"/>
                        </a:rPr>
                        <a:t>Dem</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100" b="1" i="0" u="none" strike="noStrike" dirty="0">
                          <a:solidFill>
                            <a:schemeClr val="bg1"/>
                          </a:solidFill>
                          <a:effectLst/>
                          <a:latin typeface="Times New Roman" panose="02020603050405020304" pitchFamily="18" charset="0"/>
                          <a:cs typeface="Times New Roman" panose="02020603050405020304" pitchFamily="18" charset="0"/>
                        </a:rPr>
                        <a:t>Ind</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100" b="1" i="0" u="none" strike="noStrike" dirty="0">
                          <a:solidFill>
                            <a:schemeClr val="bg1"/>
                          </a:solidFill>
                          <a:effectLst/>
                          <a:latin typeface="Times New Roman" panose="02020603050405020304" pitchFamily="18" charset="0"/>
                          <a:cs typeface="Times New Roman" panose="02020603050405020304" pitchFamily="18" charset="0"/>
                        </a:rPr>
                        <a:t>Rep</a:t>
                      </a:r>
                    </a:p>
                  </a:txBody>
                  <a:tcPr marL="8473" marR="8473" marT="8473"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100" b="1" i="0" u="none" strike="noStrike" dirty="0">
                          <a:solidFill>
                            <a:schemeClr val="tx1"/>
                          </a:solidFill>
                          <a:effectLst/>
                          <a:latin typeface="Times New Roman" panose="02020603050405020304" pitchFamily="18" charset="0"/>
                          <a:cs typeface="Times New Roman" panose="02020603050405020304" pitchFamily="18" charset="0"/>
                        </a:rPr>
                        <a:t>Voted Trump</a:t>
                      </a:r>
                    </a:p>
                  </a:txBody>
                  <a:tcPr marL="8473" marR="8473" marT="8473"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tc>
                  <a:txBody>
                    <a:bodyPr/>
                    <a:lstStyle/>
                    <a:p>
                      <a:pPr algn="ctr" fontAlgn="b"/>
                      <a:r>
                        <a:rPr lang="en-US" sz="1100" b="1" i="0" u="none" strike="noStrike" dirty="0">
                          <a:solidFill>
                            <a:schemeClr val="tx1"/>
                          </a:solidFill>
                          <a:effectLst/>
                          <a:latin typeface="Times New Roman" panose="02020603050405020304" pitchFamily="18" charset="0"/>
                          <a:cs typeface="Times New Roman" panose="02020603050405020304" pitchFamily="18" charset="0"/>
                        </a:rPr>
                        <a:t>Voted Biden</a:t>
                      </a:r>
                    </a:p>
                  </a:txBody>
                  <a:tcPr marL="8473" marR="8473" marT="84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A77"/>
                    </a:solidFill>
                  </a:tcPr>
                </a:tc>
                <a:extLst>
                  <a:ext uri="{0D108BD9-81ED-4DB2-BD59-A6C34878D82A}">
                    <a16:rowId xmlns:a16="http://schemas.microsoft.com/office/drawing/2014/main" val="173518029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Our communities are at their best when all people, including people with disabilities, have the opportunity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lumMod val="50000"/>
                        <a:alpha val="50000"/>
                      </a:schemeClr>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50000"/>
                      </a:schemeClr>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EDD"/>
                    </a:solidFill>
                  </a:tcPr>
                </a:tc>
                <a:extLst>
                  <a:ext uri="{0D108BD9-81ED-4DB2-BD59-A6C34878D82A}">
                    <a16:rowId xmlns:a16="http://schemas.microsoft.com/office/drawing/2014/main" val="4263235427"/>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People with disabilities should be at decision making tables, just like anyone else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76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EDD"/>
                    </a:solidFill>
                  </a:tcPr>
                </a:tc>
                <a:extLst>
                  <a:ext uri="{0D108BD9-81ED-4DB2-BD59-A6C34878D82A}">
                    <a16:rowId xmlns:a16="http://schemas.microsoft.com/office/drawing/2014/main" val="3413076944"/>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Disability issues should be included in national policies on health care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73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59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EDD"/>
                    </a:solidFill>
                  </a:tcPr>
                </a:tc>
                <a:extLst>
                  <a:ext uri="{0D108BD9-81ED-4DB2-BD59-A6C34878D82A}">
                    <a16:rowId xmlns:a16="http://schemas.microsoft.com/office/drawing/2014/main" val="767863769"/>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Candidates and their campaigns should reach out to and include people with disabilities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DFDFD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59</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DFD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EDD"/>
                    </a:solidFill>
                  </a:tcPr>
                </a:tc>
                <a:extLst>
                  <a:ext uri="{0D108BD9-81ED-4DB2-BD59-A6C34878D82A}">
                    <a16:rowId xmlns:a16="http://schemas.microsoft.com/office/drawing/2014/main" val="1131677553"/>
                  </a:ext>
                </a:extLst>
              </a:tr>
              <a:tr h="2739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America's leaders should fight stigmas and bias that limit opportunities for people with disabilities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BFBFBF"/>
                    </a:solidFill>
                  </a:tcPr>
                </a:tc>
                <a:tc>
                  <a:txBody>
                    <a:bodyPr/>
                    <a:lstStyle/>
                    <a:p>
                      <a:pPr algn="ctr" fontAlgn="ctr"/>
                      <a:r>
                        <a:rPr lang="en-US" sz="18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BB2FB"/>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66</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78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ctr"/>
                      <a:r>
                        <a:rPr lang="en-US" sz="2000" b="1"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DEDD"/>
                    </a:solidFill>
                  </a:tcPr>
                </a:tc>
                <a:extLst>
                  <a:ext uri="{0D108BD9-81ED-4DB2-BD59-A6C34878D82A}">
                    <a16:rowId xmlns:a16="http://schemas.microsoft.com/office/drawing/2014/main" val="350008071"/>
                  </a:ext>
                </a:extLst>
              </a:tr>
            </a:tbl>
          </a:graphicData>
        </a:graphic>
      </p:graphicFrame>
      <p:sp>
        <p:nvSpPr>
          <p:cNvPr id="4" name="Rectangle: Rounded Corners 3">
            <a:extLst>
              <a:ext uri="{FF2B5EF4-FFF2-40B4-BE49-F238E27FC236}">
                <a16:creationId xmlns:a16="http://schemas.microsoft.com/office/drawing/2014/main" id="{F1628ADD-BB1F-4E43-94FD-8D620D13419D}"/>
              </a:ext>
              <a:ext uri="{C183D7F6-B498-43B3-948B-1728B52AA6E4}">
                <adec:decorative xmlns:adec="http://schemas.microsoft.com/office/drawing/2017/decorative" val="1"/>
              </a:ext>
            </a:extLst>
          </p:cNvPr>
          <p:cNvSpPr/>
          <p:nvPr/>
        </p:nvSpPr>
        <p:spPr>
          <a:xfrm>
            <a:off x="8377343" y="2875105"/>
            <a:ext cx="448283" cy="345638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43ACB34-8AF6-41A5-9114-3D38FB00175F}"/>
              </a:ext>
              <a:ext uri="{C183D7F6-B498-43B3-948B-1728B52AA6E4}">
                <adec:decorative xmlns:adec="http://schemas.microsoft.com/office/drawing/2017/decorative" val="1"/>
              </a:ext>
            </a:extLst>
          </p:cNvPr>
          <p:cNvSpPr/>
          <p:nvPr/>
        </p:nvSpPr>
        <p:spPr>
          <a:xfrm>
            <a:off x="9800242" y="2875106"/>
            <a:ext cx="535325" cy="345638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D527984-9DA1-42E0-9E50-2B5E7B523118}"/>
              </a:ext>
              <a:ext uri="{C183D7F6-B498-43B3-948B-1728B52AA6E4}">
                <adec:decorative xmlns:adec="http://schemas.microsoft.com/office/drawing/2017/decorative" val="1"/>
              </a:ext>
            </a:extLst>
          </p:cNvPr>
          <p:cNvSpPr/>
          <p:nvPr/>
        </p:nvSpPr>
        <p:spPr>
          <a:xfrm>
            <a:off x="11559272" y="2875107"/>
            <a:ext cx="448283" cy="345638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687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imple">
  <a:themeElements>
    <a:clrScheme name="Hyperlink">
      <a:dk1>
        <a:srgbClr val="000000"/>
      </a:dk1>
      <a:lt1>
        <a:srgbClr val="FFFFFF"/>
      </a:lt1>
      <a:dk2>
        <a:srgbClr val="FEBE10"/>
      </a:dk2>
      <a:lt2>
        <a:srgbClr val="E7E6E6"/>
      </a:lt2>
      <a:accent1>
        <a:srgbClr val="F7931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ntSpace_by_Candid_Webinar" id="{75E28334-E431-7C4D-BE2D-57B787DCDA24}" vid="{3C3AFB6A-3BA3-FD4A-951D-778308A1E64A}"/>
    </a:ext>
  </a:ext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D9D34CD91526458D92C8141B2EA981" ma:contentTypeVersion="11" ma:contentTypeDescription="Create a new document." ma:contentTypeScope="" ma:versionID="add457def0e233ab2ba14513b147401b">
  <xsd:schema xmlns:xsd="http://www.w3.org/2001/XMLSchema" xmlns:xs="http://www.w3.org/2001/XMLSchema" xmlns:p="http://schemas.microsoft.com/office/2006/metadata/properties" xmlns:ns2="4147aace-2ae0-4a68-bc6a-428172225e74" xmlns:ns3="5c22ca31-87b5-49e1-8c03-d2754e422f12" targetNamespace="http://schemas.microsoft.com/office/2006/metadata/properties" ma:root="true" ma:fieldsID="d47d87206d3b4114910a1761cc7400b4" ns2:_="" ns3:_="">
    <xsd:import namespace="4147aace-2ae0-4a68-bc6a-428172225e74"/>
    <xsd:import namespace="5c22ca31-87b5-49e1-8c03-d2754e422f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7aace-2ae0-4a68-bc6a-428172225e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22ca31-87b5-49e1-8c03-d2754e422f1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49C87A-B687-4548-973E-EF587A4E3D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47aace-2ae0-4a68-bc6a-428172225e74"/>
    <ds:schemaRef ds:uri="5c22ca31-87b5-49e1-8c03-d2754e422f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2AB8B7-B897-458F-9620-7CAE57F8DEDF}">
  <ds:schemaRefs>
    <ds:schemaRef ds:uri="http://schemas.microsoft.com/sharepoint/v3/contenttype/forms"/>
  </ds:schemaRefs>
</ds:datastoreItem>
</file>

<file path=customXml/itemProps3.xml><?xml version="1.0" encoding="utf-8"?>
<ds:datastoreItem xmlns:ds="http://schemas.openxmlformats.org/officeDocument/2006/customXml" ds:itemID="{0C5CA24C-5DCE-4058-8ACF-E0C2F91DE93B}">
  <ds:schemaRefs>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http://purl.org/dc/dcmitype/"/>
    <ds:schemaRef ds:uri="http://schemas.microsoft.com/office/infopath/2007/PartnerControls"/>
    <ds:schemaRef ds:uri="5c22ca31-87b5-49e1-8c03-d2754e422f12"/>
    <ds:schemaRef ds:uri="http://schemas.openxmlformats.org/package/2006/metadata/core-properties"/>
    <ds:schemaRef ds:uri="4147aace-2ae0-4a68-bc6a-428172225e74"/>
  </ds:schemaRefs>
</ds:datastoreItem>
</file>

<file path=docProps/app.xml><?xml version="1.0" encoding="utf-8"?>
<Properties xmlns="http://schemas.openxmlformats.org/officeDocument/2006/extended-properties" xmlns:vt="http://schemas.openxmlformats.org/officeDocument/2006/docPropsVTypes">
  <Template/>
  <TotalTime>23391</TotalTime>
  <Words>5548</Words>
  <Application>Microsoft Macintosh PowerPoint</Application>
  <PresentationFormat>Widescreen</PresentationFormat>
  <Paragraphs>570</Paragraphs>
  <Slides>46</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46</vt:i4>
      </vt:variant>
    </vt:vector>
  </HeadingPairs>
  <TitlesOfParts>
    <vt:vector size="54" baseType="lpstr">
      <vt:lpstr>Arial</vt:lpstr>
      <vt:lpstr>Calibri</vt:lpstr>
      <vt:lpstr>Georgia</vt:lpstr>
      <vt:lpstr>System Font Regular</vt:lpstr>
      <vt:lpstr>Times New Roman</vt:lpstr>
      <vt:lpstr>Office Theme</vt:lpstr>
      <vt:lpstr>2_Simple</vt:lpstr>
      <vt:lpstr>1_Office Theme</vt:lpstr>
      <vt:lpstr>Ensuring Best Practices for Disability Inclusion</vt:lpstr>
      <vt:lpstr>1 in 4 adults</vt:lpstr>
      <vt:lpstr>Americans are Connected to People with Disabilities</vt:lpstr>
      <vt:lpstr>These art people with disabilities</vt:lpstr>
      <vt:lpstr>More than 2 in 5 voters report having a disability and/or having a family member or a close friend with a disability.</vt:lpstr>
      <vt:lpstr>Employment</vt:lpstr>
      <vt:lpstr>Methodology – 2020 Polling</vt:lpstr>
      <vt:lpstr>At least 9 in 10 voters agree that our communities are at their best when all people, including people with disabilities, have opportunities, and that people with disabilities should be at decision making tables just like everyone else</vt:lpstr>
      <vt:lpstr>The top tier of statements is strong across gender, age, educational attainment, race, and party identification. African Americans, Democrats, and Biden voters are especially likely to strongly agree.  </vt:lpstr>
      <vt:lpstr>The top tier of statements is also strong in the disability community, especially among voters with disabilities. More than 9 in 10 older voters with disabilities and voters with disabilities in battleground states strongly agree.</vt:lpstr>
      <vt:lpstr>Key Findings – Election Overview </vt:lpstr>
      <vt:lpstr>A solid majority of voters believe it is very important that candidates treat people with disabilities with dignity and respect – a core value among all voters, voters with disabilities, and the broader disability community since 2016. The simple act of treating disabled people with respect is powerful and in an election season where hundreds of races were decided by 5-points or less, courting these groups is good politics and good policy.</vt:lpstr>
      <vt:lpstr>Key Findings – Candidates and Disability Issues</vt:lpstr>
      <vt:lpstr>Years of Research Prove Efficacy of Positive and Updated Messaging </vt:lpstr>
      <vt:lpstr>Methodology – 2014 Polling</vt:lpstr>
      <vt:lpstr>Positive Values Make for the Strongest Message</vt:lpstr>
      <vt:lpstr>Positive Values Make for the Strongest Message (2)</vt:lpstr>
      <vt:lpstr>Methodology - Disability Community Research</vt:lpstr>
      <vt:lpstr>Nearly Three-Quarters of PwDs Want Jobs and Independence Over Benefits</vt:lpstr>
      <vt:lpstr>Belief in the Dignity and Importance of Work</vt:lpstr>
      <vt:lpstr>Attitude is Perceived as Biggest Barrier</vt:lpstr>
      <vt:lpstr>Emphasis on the Strength of What PwDs Can Do,  Not Complaining</vt:lpstr>
      <vt:lpstr>Philanthropy</vt:lpstr>
      <vt:lpstr>Methodology – Philanthropy Polling</vt:lpstr>
      <vt:lpstr>Bias and lack of awareness are major barriers </vt:lpstr>
      <vt:lpstr>Disability not yet a DEI priority</vt:lpstr>
      <vt:lpstr>People lack training on disability inclusion</vt:lpstr>
      <vt:lpstr>Three-quarters haven’t recruited people with disabilities</vt:lpstr>
      <vt:lpstr>A major gap between will and skill</vt:lpstr>
      <vt:lpstr>Positive messaging works</vt:lpstr>
      <vt:lpstr>Positive Messaging Works (2)</vt:lpstr>
      <vt:lpstr>Emphasize positive proven outcomes</vt:lpstr>
      <vt:lpstr>Emphasize Positive Proven Outcomes (2)</vt:lpstr>
      <vt:lpstr>Hollywood</vt:lpstr>
      <vt:lpstr>Methodology - Hollywood Focus Group</vt:lpstr>
      <vt:lpstr>Words That Work</vt:lpstr>
      <vt:lpstr>Words That Don’t Work</vt:lpstr>
      <vt:lpstr>Religion</vt:lpstr>
      <vt:lpstr>Methodology - Religion</vt:lpstr>
      <vt:lpstr>Which of the following is the most convincing statement on why inclusion of Jews with disabilities should be a more important priority for the Jewish community? </vt:lpstr>
      <vt:lpstr>Capitol Hill</vt:lpstr>
      <vt:lpstr>Methodology – Capitol Hill</vt:lpstr>
      <vt:lpstr>Words That Work – Capitol Hill</vt:lpstr>
      <vt:lpstr>For More Information:</vt:lpstr>
      <vt:lpstr>Your Key Messages</vt:lpstr>
      <vt:lpstr>Your Key Messages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703</cp:revision>
  <dcterms:created xsi:type="dcterms:W3CDTF">2019-02-07T00:58:17Z</dcterms:created>
  <dcterms:modified xsi:type="dcterms:W3CDTF">2021-01-25T19:43:56Z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0x0101005CD9D34CD91526458D92C8141B2EA981</vt:lpwstr>
  </property>
</Properties>
</file>