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68" r:id="rId2"/>
    <p:sldId id="271" r:id="rId3"/>
    <p:sldId id="272" r:id="rId4"/>
    <p:sldId id="274" r:id="rId5"/>
    <p:sldId id="269" r:id="rId6"/>
    <p:sldId id="275" r:id="rId7"/>
    <p:sldId id="276" r:id="rId8"/>
    <p:sldId id="286" r:id="rId9"/>
    <p:sldId id="278" r:id="rId10"/>
    <p:sldId id="279" r:id="rId11"/>
    <p:sldId id="280" r:id="rId12"/>
    <p:sldId id="281" r:id="rId13"/>
    <p:sldId id="285" r:id="rId14"/>
    <p:sldId id="28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showGuides="1">
      <p:cViewPr varScale="1">
        <p:scale>
          <a:sx n="108" d="100"/>
          <a:sy n="108" d="100"/>
        </p:scale>
        <p:origin x="368" y="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64001-CEA5-4A31-8696-17D8650F139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F72413FB-F4C3-4CD7-B559-AE37ED44031E}">
      <dgm:prSet phldrT="[Text]" custT="1"/>
      <dgm:spPr>
        <a:solidFill>
          <a:srgbClr val="A92B21"/>
        </a:solidFill>
      </dgm:spPr>
      <dgm:t>
        <a:bodyPr/>
        <a:lstStyle/>
        <a:p>
          <a:r>
            <a:rPr lang="en-US" sz="2000" b="1" dirty="0">
              <a:solidFill>
                <a:srgbClr val="FFFFFF"/>
              </a:solidFill>
            </a:rPr>
            <a:t>Recruitment &amp; Hiring</a:t>
          </a:r>
        </a:p>
        <a:p>
          <a:endParaRPr lang="en-US" sz="2000" b="1" dirty="0">
            <a:solidFill>
              <a:srgbClr val="FFFFFF"/>
            </a:solidFill>
          </a:endParaRPr>
        </a:p>
      </dgm:t>
    </dgm:pt>
    <dgm:pt modelId="{359C46B9-2888-48CE-8E3D-F42901B22B99}" type="parTrans" cxnId="{BAD5B4B7-5906-4ECF-8DAD-0EF6F7A3282C}">
      <dgm:prSet/>
      <dgm:spPr/>
      <dgm:t>
        <a:bodyPr/>
        <a:lstStyle/>
        <a:p>
          <a:endParaRPr lang="en-US">
            <a:solidFill>
              <a:srgbClr val="FFFFFF"/>
            </a:solidFill>
          </a:endParaRPr>
        </a:p>
      </dgm:t>
    </dgm:pt>
    <dgm:pt modelId="{DEB9090C-775E-4E10-9216-75EB68997FD2}" type="sibTrans" cxnId="{BAD5B4B7-5906-4ECF-8DAD-0EF6F7A3282C}">
      <dgm:prSet/>
      <dgm:spPr>
        <a:solidFill>
          <a:schemeClr val="tx2">
            <a:lumMod val="60000"/>
            <a:lumOff val="40000"/>
          </a:schemeClr>
        </a:solidFill>
      </dgm:spPr>
      <dgm:t>
        <a:bodyPr/>
        <a:lstStyle/>
        <a:p>
          <a:endParaRPr lang="en-US" dirty="0">
            <a:solidFill>
              <a:srgbClr val="FFFFFF"/>
            </a:solidFill>
          </a:endParaRPr>
        </a:p>
      </dgm:t>
    </dgm:pt>
    <dgm:pt modelId="{C090E2DE-DB18-48C5-A7F2-BFB522AE6165}">
      <dgm:prSet phldrT="[Text]" custT="1"/>
      <dgm:spPr>
        <a:solidFill>
          <a:schemeClr val="accent4">
            <a:lumMod val="75000"/>
          </a:schemeClr>
        </a:solidFill>
      </dgm:spPr>
      <dgm:t>
        <a:bodyPr/>
        <a:lstStyle/>
        <a:p>
          <a:r>
            <a:rPr lang="en-US" sz="2000" b="1" dirty="0">
              <a:solidFill>
                <a:srgbClr val="FFFFFF"/>
              </a:solidFill>
            </a:rPr>
            <a:t>Training &amp; Advancement</a:t>
          </a:r>
        </a:p>
        <a:p>
          <a:endParaRPr lang="en-US" sz="1800" b="1" dirty="0">
            <a:solidFill>
              <a:srgbClr val="FFFFFF"/>
            </a:solidFill>
          </a:endParaRPr>
        </a:p>
      </dgm:t>
    </dgm:pt>
    <dgm:pt modelId="{8D482CC2-550F-4EF0-A74D-A8DB66978993}" type="parTrans" cxnId="{6F7B543B-93FF-4FD9-B6D2-0F843EBD32A2}">
      <dgm:prSet/>
      <dgm:spPr/>
      <dgm:t>
        <a:bodyPr/>
        <a:lstStyle/>
        <a:p>
          <a:endParaRPr lang="en-US">
            <a:solidFill>
              <a:srgbClr val="FFFFFF"/>
            </a:solidFill>
          </a:endParaRPr>
        </a:p>
      </dgm:t>
    </dgm:pt>
    <dgm:pt modelId="{524E3536-A051-4B59-92A8-014A0ECDF06E}" type="sibTrans" cxnId="{6F7B543B-93FF-4FD9-B6D2-0F843EBD32A2}">
      <dgm:prSet/>
      <dgm:spPr/>
      <dgm:t>
        <a:bodyPr/>
        <a:lstStyle/>
        <a:p>
          <a:endParaRPr lang="en-US">
            <a:solidFill>
              <a:srgbClr val="FFFFFF"/>
            </a:solidFill>
          </a:endParaRPr>
        </a:p>
      </dgm:t>
    </dgm:pt>
    <dgm:pt modelId="{9327ADE1-ECD3-4343-982C-3CD32AA78BDA}">
      <dgm:prSet phldrT="[Text]" custT="1"/>
      <dgm:spPr>
        <a:solidFill>
          <a:schemeClr val="accent6">
            <a:lumMod val="75000"/>
          </a:schemeClr>
        </a:solidFill>
      </dgm:spPr>
      <dgm:t>
        <a:bodyPr/>
        <a:lstStyle/>
        <a:p>
          <a:r>
            <a:rPr lang="en-US" sz="2000" b="1" dirty="0">
              <a:solidFill>
                <a:srgbClr val="FFFFFF"/>
              </a:solidFill>
            </a:rPr>
            <a:t>Retention &amp; Referrals</a:t>
          </a:r>
        </a:p>
        <a:p>
          <a:endParaRPr lang="en-US" sz="2000" b="1" dirty="0">
            <a:solidFill>
              <a:srgbClr val="FFFFFF"/>
            </a:solidFill>
          </a:endParaRPr>
        </a:p>
      </dgm:t>
    </dgm:pt>
    <dgm:pt modelId="{CC604EDE-354F-4FB1-8653-70B9F094046E}" type="parTrans" cxnId="{FF4992CA-5013-4094-BB56-858B85E1F1B1}">
      <dgm:prSet/>
      <dgm:spPr/>
      <dgm:t>
        <a:bodyPr/>
        <a:lstStyle/>
        <a:p>
          <a:endParaRPr lang="en-US">
            <a:solidFill>
              <a:srgbClr val="FFFFFF"/>
            </a:solidFill>
          </a:endParaRPr>
        </a:p>
      </dgm:t>
    </dgm:pt>
    <dgm:pt modelId="{413252AC-FE97-449C-852F-AA1A7EE8C9B8}" type="sibTrans" cxnId="{FF4992CA-5013-4094-BB56-858B85E1F1B1}">
      <dgm:prSet/>
      <dgm:spPr/>
      <dgm:t>
        <a:bodyPr/>
        <a:lstStyle/>
        <a:p>
          <a:endParaRPr lang="en-US">
            <a:solidFill>
              <a:srgbClr val="FFFFFF"/>
            </a:solidFill>
          </a:endParaRPr>
        </a:p>
      </dgm:t>
    </dgm:pt>
    <dgm:pt modelId="{0805446E-B103-46B5-AC32-C23EDE9E0DE7}">
      <dgm:prSet phldrT="[Text]" custT="1"/>
      <dgm:spPr>
        <a:solidFill>
          <a:schemeClr val="accent3">
            <a:lumMod val="75000"/>
          </a:schemeClr>
        </a:solidFill>
      </dgm:spPr>
      <dgm:t>
        <a:bodyPr/>
        <a:lstStyle/>
        <a:p>
          <a:r>
            <a:rPr lang="en-US" sz="2000" b="1" dirty="0">
              <a:solidFill>
                <a:srgbClr val="FFFFFF"/>
              </a:solidFill>
            </a:rPr>
            <a:t>Work Inclusion &amp; Productivity</a:t>
          </a:r>
        </a:p>
        <a:p>
          <a:endParaRPr lang="en-US" sz="1600" b="1" dirty="0">
            <a:solidFill>
              <a:srgbClr val="FFFFFF"/>
            </a:solidFill>
          </a:endParaRPr>
        </a:p>
      </dgm:t>
    </dgm:pt>
    <dgm:pt modelId="{0B8CBBBF-8FC1-4657-ADA0-3142449D1B4C}" type="sibTrans" cxnId="{AC7AA5BD-E525-490D-88D9-3E7415582EE6}">
      <dgm:prSet/>
      <dgm:spPr/>
      <dgm:t>
        <a:bodyPr/>
        <a:lstStyle/>
        <a:p>
          <a:endParaRPr lang="en-US">
            <a:solidFill>
              <a:srgbClr val="FFFFFF"/>
            </a:solidFill>
          </a:endParaRPr>
        </a:p>
      </dgm:t>
    </dgm:pt>
    <dgm:pt modelId="{007814C8-71FB-4C63-A619-0ABBE8C863A3}" type="parTrans" cxnId="{AC7AA5BD-E525-490D-88D9-3E7415582EE6}">
      <dgm:prSet/>
      <dgm:spPr/>
      <dgm:t>
        <a:bodyPr/>
        <a:lstStyle/>
        <a:p>
          <a:endParaRPr lang="en-US">
            <a:solidFill>
              <a:srgbClr val="FFFFFF"/>
            </a:solidFill>
          </a:endParaRPr>
        </a:p>
      </dgm:t>
    </dgm:pt>
    <dgm:pt modelId="{BF570D17-E6BA-4C24-90B5-B5C7769D6D63}" type="pres">
      <dgm:prSet presAssocID="{DC464001-CEA5-4A31-8696-17D8650F1396}" presName="Name0" presStyleCnt="0">
        <dgm:presLayoutVars>
          <dgm:dir/>
          <dgm:resizeHandles val="exact"/>
        </dgm:presLayoutVars>
      </dgm:prSet>
      <dgm:spPr/>
    </dgm:pt>
    <dgm:pt modelId="{11AA6DC2-04AB-47DB-B155-CA1A2236D26C}" type="pres">
      <dgm:prSet presAssocID="{DC464001-CEA5-4A31-8696-17D8650F1396}" presName="cycle" presStyleCnt="0"/>
      <dgm:spPr/>
    </dgm:pt>
    <dgm:pt modelId="{F72E8FC1-A97D-4D65-B2E4-5A56EAD20681}" type="pres">
      <dgm:prSet presAssocID="{F72413FB-F4C3-4CD7-B559-AE37ED44031E}" presName="nodeFirstNode" presStyleLbl="node1" presStyleIdx="0" presStyleCnt="4" custScaleX="85985" custScaleY="88590" custRadScaleRad="105322" custRadScaleInc="908">
        <dgm:presLayoutVars>
          <dgm:bulletEnabled val="1"/>
        </dgm:presLayoutVars>
      </dgm:prSet>
      <dgm:spPr/>
    </dgm:pt>
    <dgm:pt modelId="{62633A77-6136-404B-B8E1-8BBAE567D9CA}" type="pres">
      <dgm:prSet presAssocID="{DEB9090C-775E-4E10-9216-75EB68997FD2}" presName="sibTransFirstNode" presStyleLbl="bgShp" presStyleIdx="0" presStyleCnt="1" custLinFactNeighborX="324" custLinFactNeighborY="5059"/>
      <dgm:spPr/>
    </dgm:pt>
    <dgm:pt modelId="{54DFC1D9-CB58-4FF2-BC8D-01008D804CA7}" type="pres">
      <dgm:prSet presAssocID="{0805446E-B103-46B5-AC32-C23EDE9E0DE7}" presName="nodeFollowingNodes" presStyleLbl="node1" presStyleIdx="1" presStyleCnt="4" custScaleX="86040" custScaleY="88590" custRadScaleRad="159851" custRadScaleInc="8337">
        <dgm:presLayoutVars>
          <dgm:bulletEnabled val="1"/>
        </dgm:presLayoutVars>
      </dgm:prSet>
      <dgm:spPr/>
    </dgm:pt>
    <dgm:pt modelId="{C358DE79-9A36-4442-B071-759286C379BE}" type="pres">
      <dgm:prSet presAssocID="{C090E2DE-DB18-48C5-A7F2-BFB522AE6165}" presName="nodeFollowingNodes" presStyleLbl="node1" presStyleIdx="2" presStyleCnt="4" custScaleX="85985" custScaleY="88590" custRadScaleRad="109324" custRadScaleInc="-656">
        <dgm:presLayoutVars>
          <dgm:bulletEnabled val="1"/>
        </dgm:presLayoutVars>
      </dgm:prSet>
      <dgm:spPr/>
    </dgm:pt>
    <dgm:pt modelId="{F6223887-AB7C-4E54-9EDE-390A0AA7160D}" type="pres">
      <dgm:prSet presAssocID="{9327ADE1-ECD3-4343-982C-3CD32AA78BDA}" presName="nodeFollowingNodes" presStyleLbl="node1" presStyleIdx="3" presStyleCnt="4" custScaleX="85985" custScaleY="88590" custRadScaleRad="155611" custRadScaleInc="-7226">
        <dgm:presLayoutVars>
          <dgm:bulletEnabled val="1"/>
        </dgm:presLayoutVars>
      </dgm:prSet>
      <dgm:spPr/>
    </dgm:pt>
  </dgm:ptLst>
  <dgm:cxnLst>
    <dgm:cxn modelId="{55380429-B68F-4255-945B-7F0602A70270}" type="presOf" srcId="{F72413FB-F4C3-4CD7-B559-AE37ED44031E}" destId="{F72E8FC1-A97D-4D65-B2E4-5A56EAD20681}" srcOrd="0" destOrd="0" presId="urn:microsoft.com/office/officeart/2005/8/layout/cycle3"/>
    <dgm:cxn modelId="{20A65C35-21B3-4095-A40F-3B624564B094}" type="presOf" srcId="{DC464001-CEA5-4A31-8696-17D8650F1396}" destId="{BF570D17-E6BA-4C24-90B5-B5C7769D6D63}" srcOrd="0" destOrd="0" presId="urn:microsoft.com/office/officeart/2005/8/layout/cycle3"/>
    <dgm:cxn modelId="{C8591E36-CF01-4997-9474-305F4482F4DA}" type="presOf" srcId="{DEB9090C-775E-4E10-9216-75EB68997FD2}" destId="{62633A77-6136-404B-B8E1-8BBAE567D9CA}" srcOrd="0" destOrd="0" presId="urn:microsoft.com/office/officeart/2005/8/layout/cycle3"/>
    <dgm:cxn modelId="{6F7B543B-93FF-4FD9-B6D2-0F843EBD32A2}" srcId="{DC464001-CEA5-4A31-8696-17D8650F1396}" destId="{C090E2DE-DB18-48C5-A7F2-BFB522AE6165}" srcOrd="2" destOrd="0" parTransId="{8D482CC2-550F-4EF0-A74D-A8DB66978993}" sibTransId="{524E3536-A051-4B59-92A8-014A0ECDF06E}"/>
    <dgm:cxn modelId="{9459195A-3A76-4D34-AA34-0B91A0388393}" type="presOf" srcId="{9327ADE1-ECD3-4343-982C-3CD32AA78BDA}" destId="{F6223887-AB7C-4E54-9EDE-390A0AA7160D}" srcOrd="0" destOrd="0" presId="urn:microsoft.com/office/officeart/2005/8/layout/cycle3"/>
    <dgm:cxn modelId="{194A1686-DEC6-4026-AB16-23536E65B3C5}" type="presOf" srcId="{C090E2DE-DB18-48C5-A7F2-BFB522AE6165}" destId="{C358DE79-9A36-4442-B071-759286C379BE}" srcOrd="0" destOrd="0" presId="urn:microsoft.com/office/officeart/2005/8/layout/cycle3"/>
    <dgm:cxn modelId="{BAD5B4B7-5906-4ECF-8DAD-0EF6F7A3282C}" srcId="{DC464001-CEA5-4A31-8696-17D8650F1396}" destId="{F72413FB-F4C3-4CD7-B559-AE37ED44031E}" srcOrd="0" destOrd="0" parTransId="{359C46B9-2888-48CE-8E3D-F42901B22B99}" sibTransId="{DEB9090C-775E-4E10-9216-75EB68997FD2}"/>
    <dgm:cxn modelId="{AC7AA5BD-E525-490D-88D9-3E7415582EE6}" srcId="{DC464001-CEA5-4A31-8696-17D8650F1396}" destId="{0805446E-B103-46B5-AC32-C23EDE9E0DE7}" srcOrd="1" destOrd="0" parTransId="{007814C8-71FB-4C63-A619-0ABBE8C863A3}" sibTransId="{0B8CBBBF-8FC1-4657-ADA0-3142449D1B4C}"/>
    <dgm:cxn modelId="{FF4992CA-5013-4094-BB56-858B85E1F1B1}" srcId="{DC464001-CEA5-4A31-8696-17D8650F1396}" destId="{9327ADE1-ECD3-4343-982C-3CD32AA78BDA}" srcOrd="3" destOrd="0" parTransId="{CC604EDE-354F-4FB1-8653-70B9F094046E}" sibTransId="{413252AC-FE97-449C-852F-AA1A7EE8C9B8}"/>
    <dgm:cxn modelId="{B8B9EDF1-EF77-4381-BB41-82B5CE2922A6}" type="presOf" srcId="{0805446E-B103-46B5-AC32-C23EDE9E0DE7}" destId="{54DFC1D9-CB58-4FF2-BC8D-01008D804CA7}" srcOrd="0" destOrd="0" presId="urn:microsoft.com/office/officeart/2005/8/layout/cycle3"/>
    <dgm:cxn modelId="{16075A14-E252-4FD0-859A-6C604683F0D9}" type="presParOf" srcId="{BF570D17-E6BA-4C24-90B5-B5C7769D6D63}" destId="{11AA6DC2-04AB-47DB-B155-CA1A2236D26C}" srcOrd="0" destOrd="0" presId="urn:microsoft.com/office/officeart/2005/8/layout/cycle3"/>
    <dgm:cxn modelId="{E7394D01-7AC7-4322-974E-F3B94D88AA9B}" type="presParOf" srcId="{11AA6DC2-04AB-47DB-B155-CA1A2236D26C}" destId="{F72E8FC1-A97D-4D65-B2E4-5A56EAD20681}" srcOrd="0" destOrd="0" presId="urn:microsoft.com/office/officeart/2005/8/layout/cycle3"/>
    <dgm:cxn modelId="{755F006E-BB44-43D8-BB1A-6649D17ECA8E}" type="presParOf" srcId="{11AA6DC2-04AB-47DB-B155-CA1A2236D26C}" destId="{62633A77-6136-404B-B8E1-8BBAE567D9CA}" srcOrd="1" destOrd="0" presId="urn:microsoft.com/office/officeart/2005/8/layout/cycle3"/>
    <dgm:cxn modelId="{F2D49F55-07AE-4D40-BBA6-86B2EE97DCB0}" type="presParOf" srcId="{11AA6DC2-04AB-47DB-B155-CA1A2236D26C}" destId="{54DFC1D9-CB58-4FF2-BC8D-01008D804CA7}" srcOrd="2" destOrd="0" presId="urn:microsoft.com/office/officeart/2005/8/layout/cycle3"/>
    <dgm:cxn modelId="{8DB6D295-DCE8-4C95-8626-955801B608CB}" type="presParOf" srcId="{11AA6DC2-04AB-47DB-B155-CA1A2236D26C}" destId="{C358DE79-9A36-4442-B071-759286C379BE}" srcOrd="3" destOrd="0" presId="urn:microsoft.com/office/officeart/2005/8/layout/cycle3"/>
    <dgm:cxn modelId="{DA3A5A9F-10D4-4035-B063-FBCC3DB8C127}" type="presParOf" srcId="{11AA6DC2-04AB-47DB-B155-CA1A2236D26C}" destId="{F6223887-AB7C-4E54-9EDE-390A0AA7160D}"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33A77-6136-404B-B8E1-8BBAE567D9CA}">
      <dsp:nvSpPr>
        <dsp:cNvPr id="0" name=""/>
        <dsp:cNvSpPr/>
      </dsp:nvSpPr>
      <dsp:spPr>
        <a:xfrm>
          <a:off x="1509361" y="245572"/>
          <a:ext cx="4928864" cy="4928864"/>
        </a:xfrm>
        <a:prstGeom prst="circularArrow">
          <a:avLst>
            <a:gd name="adj1" fmla="val 4668"/>
            <a:gd name="adj2" fmla="val 272909"/>
            <a:gd name="adj3" fmla="val 13405947"/>
            <a:gd name="adj4" fmla="val 17652159"/>
            <a:gd name="adj5" fmla="val 4847"/>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F72E8FC1-A97D-4D65-B2E4-5A56EAD20681}">
      <dsp:nvSpPr>
        <dsp:cNvPr id="0" name=""/>
        <dsp:cNvSpPr/>
      </dsp:nvSpPr>
      <dsp:spPr>
        <a:xfrm>
          <a:off x="2571004" y="0"/>
          <a:ext cx="2773640" cy="1428835"/>
        </a:xfrm>
        <a:prstGeom prst="roundRect">
          <a:avLst/>
        </a:prstGeom>
        <a:solidFill>
          <a:srgbClr val="A92B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rPr>
            <a:t>Recruitment &amp; Hiring</a:t>
          </a:r>
        </a:p>
        <a:p>
          <a:pPr marL="0" lvl="0" indent="0" algn="ctr" defTabSz="889000">
            <a:lnSpc>
              <a:spcPct val="90000"/>
            </a:lnSpc>
            <a:spcBef>
              <a:spcPct val="0"/>
            </a:spcBef>
            <a:spcAft>
              <a:spcPct val="35000"/>
            </a:spcAft>
            <a:buNone/>
          </a:pPr>
          <a:endParaRPr lang="en-US" sz="2000" b="1" kern="1200" dirty="0">
            <a:solidFill>
              <a:srgbClr val="FFFFFF"/>
            </a:solidFill>
          </a:endParaRPr>
        </a:p>
      </dsp:txBody>
      <dsp:txXfrm>
        <a:off x="2640754" y="69750"/>
        <a:ext cx="2634140" cy="1289335"/>
      </dsp:txXfrm>
    </dsp:sp>
    <dsp:sp modelId="{54DFC1D9-CB58-4FF2-BC8D-01008D804CA7}">
      <dsp:nvSpPr>
        <dsp:cNvPr id="0" name=""/>
        <dsp:cNvSpPr/>
      </dsp:nvSpPr>
      <dsp:spPr>
        <a:xfrm>
          <a:off x="5098585" y="2158731"/>
          <a:ext cx="2775414" cy="1428835"/>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rPr>
            <a:t>Work Inclusion &amp; Productivity</a:t>
          </a:r>
        </a:p>
        <a:p>
          <a:pPr marL="0" lvl="0" indent="0" algn="ctr" defTabSz="889000">
            <a:lnSpc>
              <a:spcPct val="90000"/>
            </a:lnSpc>
            <a:spcBef>
              <a:spcPct val="0"/>
            </a:spcBef>
            <a:spcAft>
              <a:spcPct val="35000"/>
            </a:spcAft>
            <a:buNone/>
          </a:pPr>
          <a:endParaRPr lang="en-US" sz="1600" b="1" kern="1200" dirty="0">
            <a:solidFill>
              <a:srgbClr val="FFFFFF"/>
            </a:solidFill>
          </a:endParaRPr>
        </a:p>
      </dsp:txBody>
      <dsp:txXfrm>
        <a:off x="5168335" y="2228481"/>
        <a:ext cx="2635914" cy="1289335"/>
      </dsp:txXfrm>
    </dsp:sp>
    <dsp:sp modelId="{C358DE79-9A36-4442-B071-759286C379BE}">
      <dsp:nvSpPr>
        <dsp:cNvPr id="0" name=""/>
        <dsp:cNvSpPr/>
      </dsp:nvSpPr>
      <dsp:spPr>
        <a:xfrm>
          <a:off x="2565685" y="3725776"/>
          <a:ext cx="2773640" cy="1428835"/>
        </a:xfrm>
        <a:prstGeom prst="round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rPr>
            <a:t>Training &amp; Advancement</a:t>
          </a:r>
        </a:p>
        <a:p>
          <a:pPr marL="0" lvl="0" indent="0" algn="ctr" defTabSz="889000">
            <a:lnSpc>
              <a:spcPct val="90000"/>
            </a:lnSpc>
            <a:spcBef>
              <a:spcPct val="0"/>
            </a:spcBef>
            <a:spcAft>
              <a:spcPct val="35000"/>
            </a:spcAft>
            <a:buNone/>
          </a:pPr>
          <a:endParaRPr lang="en-US" sz="1800" b="1" kern="1200" dirty="0">
            <a:solidFill>
              <a:srgbClr val="FFFFFF"/>
            </a:solidFill>
          </a:endParaRPr>
        </a:p>
      </dsp:txBody>
      <dsp:txXfrm>
        <a:off x="2635435" y="3795526"/>
        <a:ext cx="2634140" cy="1289335"/>
      </dsp:txXfrm>
    </dsp:sp>
    <dsp:sp modelId="{F6223887-AB7C-4E54-9EDE-390A0AA7160D}">
      <dsp:nvSpPr>
        <dsp:cNvPr id="0" name=""/>
        <dsp:cNvSpPr/>
      </dsp:nvSpPr>
      <dsp:spPr>
        <a:xfrm>
          <a:off x="0" y="2112619"/>
          <a:ext cx="2773640" cy="142883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rPr>
            <a:t>Retention &amp; Referrals</a:t>
          </a:r>
        </a:p>
        <a:p>
          <a:pPr marL="0" lvl="0" indent="0" algn="ctr" defTabSz="889000">
            <a:lnSpc>
              <a:spcPct val="90000"/>
            </a:lnSpc>
            <a:spcBef>
              <a:spcPct val="0"/>
            </a:spcBef>
            <a:spcAft>
              <a:spcPct val="35000"/>
            </a:spcAft>
            <a:buNone/>
          </a:pPr>
          <a:endParaRPr lang="en-US" sz="2000" b="1" kern="1200" dirty="0">
            <a:solidFill>
              <a:srgbClr val="FFFFFF"/>
            </a:solidFill>
          </a:endParaRPr>
        </a:p>
      </dsp:txBody>
      <dsp:txXfrm>
        <a:off x="69750" y="2182369"/>
        <a:ext cx="2634140" cy="128933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909D9-7A15-4826-8ABA-B94C43F418B6}" type="datetimeFigureOut">
              <a:rPr lang="en-US" smtClean="0"/>
              <a:t>1/7/21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F65B9-ECFA-4075-BAC9-2643BC6A8718}" type="slidenum">
              <a:rPr lang="en-US" smtClean="0"/>
              <a:t>‹#›</a:t>
            </a:fld>
            <a:endParaRPr lang="en-US"/>
          </a:p>
        </p:txBody>
      </p:sp>
    </p:spTree>
    <p:extLst>
      <p:ext uri="{BB962C8B-B14F-4D97-AF65-F5344CB8AC3E}">
        <p14:creationId xmlns:p14="http://schemas.microsoft.com/office/powerpoint/2010/main" val="128814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ransportation.gov/civil-rights/civil-rights-awareness-enforcement/procedures-processing-reasonable-accommod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pm.gov/forms/pdf_fill/sf256.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6E2DFE5-4DC3-45A5-B70A-A236FCDE8F26}"/>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0AA50540-CEB9-487F-8A51-BD05EDE3E5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S PGothic" panose="020B0600070205080204" pitchFamily="34" charset="-128"/>
                <a:cs typeface="ＭＳ Ｐゴシック" charset="0"/>
              </a:rPr>
              <a:t>Questions:</a:t>
            </a:r>
          </a:p>
          <a:p>
            <a:pPr marL="228600" lvl="0"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What information should we bring to the table when meeting with a business for the first time?</a:t>
            </a:r>
          </a:p>
          <a:p>
            <a:pPr marL="685800" lvl="1"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What types of jobs do they need to fill now and in the future?</a:t>
            </a:r>
          </a:p>
          <a:p>
            <a:pPr marL="1143000" lvl="2"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What technical knowledge is required?</a:t>
            </a:r>
          </a:p>
          <a:p>
            <a:pPr marL="1143000" lvl="2"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What level of education, experience is needed?</a:t>
            </a:r>
          </a:p>
          <a:p>
            <a:pPr marL="685800" lvl="1"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The Workforce is Aging</a:t>
            </a:r>
          </a:p>
          <a:p>
            <a:pPr marL="1143000" lvl="2"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What types of limitations are people experiencing in the office?  How can VR help?</a:t>
            </a:r>
          </a:p>
          <a:p>
            <a:pPr marL="1600200" lvl="3"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Mobility, hearing, seeing.</a:t>
            </a:r>
          </a:p>
          <a:p>
            <a:pPr marL="228600" lvl="0"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Is it appropriate to ask an employer have they ever worked with DVR in the past and how was there experience?</a:t>
            </a:r>
          </a:p>
          <a:p>
            <a:pPr marL="228600" lvl="0"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When employers post or advertise could they contact us directly?</a:t>
            </a:r>
          </a:p>
          <a:p>
            <a:pPr marL="228600" lvl="0"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What are your recommendation when working through complicated situation when working with a business?</a:t>
            </a:r>
          </a:p>
          <a:p>
            <a:pPr marL="228600" lvl="0"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Who is the best person to contact to obtain information and begin forming the professional relationship?</a:t>
            </a:r>
          </a:p>
          <a:p>
            <a:pPr marL="228600" lvl="0" indent="-228600">
              <a:buFont typeface="+mj-lt"/>
              <a:buAutoNum type="arabicPeriod"/>
            </a:pPr>
            <a:r>
              <a:rPr lang="en-US" sz="1600" kern="1200" dirty="0">
                <a:solidFill>
                  <a:schemeClr val="tx1"/>
                </a:solidFill>
                <a:effectLst/>
                <a:latin typeface="Arial" charset="0"/>
                <a:ea typeface="MS PGothic" panose="020B0600070205080204" pitchFamily="34" charset="-128"/>
                <a:cs typeface="ＭＳ Ｐゴシック" charset="0"/>
              </a:rPr>
              <a:t>When it comes to business engagement what is the first thing businesses would like to know when we make contact </a:t>
            </a:r>
          </a:p>
          <a:p>
            <a:pPr marL="228600" indent="-228600">
              <a:buFont typeface="+mj-lt"/>
              <a:buAutoNum type="arabicPeriod"/>
            </a:pPr>
            <a:endParaRPr lang="en-US" altLang="en-US" sz="1600" dirty="0">
              <a:solidFill>
                <a:schemeClr val="tx1"/>
              </a:solidFill>
              <a:latin typeface="Arial" panose="020B0604020202020204" pitchFamily="34" charset="0"/>
            </a:endParaRPr>
          </a:p>
        </p:txBody>
      </p:sp>
      <p:sp>
        <p:nvSpPr>
          <p:cNvPr id="15364" name="Slide Number Placeholder 3">
            <a:extLst>
              <a:ext uri="{FF2B5EF4-FFF2-40B4-BE49-F238E27FC236}">
                <a16:creationId xmlns:a16="http://schemas.microsoft.com/office/drawing/2014/main" id="{D7718CD2-9319-413E-BECA-7609115BB7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MS PGothic" panose="020B0600070205080204" pitchFamily="34" charset="-128"/>
              </a:defRPr>
            </a:lvl1pPr>
            <a:lvl2pPr marL="742950" indent="-285750" defTabSz="931863">
              <a:defRPr sz="2400">
                <a:solidFill>
                  <a:schemeClr val="tx1"/>
                </a:solidFill>
                <a:latin typeface="Times New Roman" panose="02020603050405020304" pitchFamily="18" charset="0"/>
                <a:ea typeface="MS PGothic" panose="020B0600070205080204" pitchFamily="34" charset="-128"/>
              </a:defRPr>
            </a:lvl2pPr>
            <a:lvl3pPr marL="1143000" indent="-228600" defTabSz="931863">
              <a:defRPr sz="2400">
                <a:solidFill>
                  <a:schemeClr val="tx1"/>
                </a:solidFill>
                <a:latin typeface="Times New Roman" panose="02020603050405020304" pitchFamily="18" charset="0"/>
                <a:ea typeface="MS PGothic" panose="020B0600070205080204" pitchFamily="34" charset="-128"/>
              </a:defRPr>
            </a:lvl3pPr>
            <a:lvl4pPr marL="1600200" indent="-228600" defTabSz="931863">
              <a:defRPr sz="2400">
                <a:solidFill>
                  <a:schemeClr val="tx1"/>
                </a:solidFill>
                <a:latin typeface="Times New Roman" panose="02020603050405020304" pitchFamily="18" charset="0"/>
                <a:ea typeface="MS PGothic" panose="020B0600070205080204" pitchFamily="34" charset="-128"/>
              </a:defRPr>
            </a:lvl4pPr>
            <a:lvl5pPr marL="2057400" indent="-228600" defTabSz="931863">
              <a:defRPr sz="24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37DFFFD-6DBB-4225-9B56-5EBD2B14EBE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9469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 opportunities </a:t>
            </a:r>
          </a:p>
          <a:p>
            <a:r>
              <a:rPr lang="en-US" dirty="0"/>
              <a:t>Require an FTE</a:t>
            </a:r>
          </a:p>
          <a:p>
            <a:r>
              <a:rPr lang="en-US" dirty="0"/>
              <a:t>Can transition to permanent employment using Schedule A</a:t>
            </a:r>
          </a:p>
        </p:txBody>
      </p:sp>
      <p:sp>
        <p:nvSpPr>
          <p:cNvPr id="4" name="Slide Number Placeholder 3"/>
          <p:cNvSpPr>
            <a:spLocks noGrp="1"/>
          </p:cNvSpPr>
          <p:nvPr>
            <p:ph type="sldNum" sz="quarter" idx="10"/>
          </p:nvPr>
        </p:nvSpPr>
        <p:spPr/>
        <p:txBody>
          <a:bodyPr/>
          <a:lstStyle/>
          <a:p>
            <a:fld id="{B17E0E4E-5594-4F43-9AF6-6B2375059596}" type="slidenum">
              <a:rPr lang="en-US" smtClean="0"/>
              <a:t>11</a:t>
            </a:fld>
            <a:endParaRPr lang="en-US"/>
          </a:p>
        </p:txBody>
      </p:sp>
    </p:spTree>
    <p:extLst>
      <p:ext uri="{BB962C8B-B14F-4D97-AF65-F5344CB8AC3E}">
        <p14:creationId xmlns:p14="http://schemas.microsoft.com/office/powerpoint/2010/main" val="404926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Lisa </a:t>
            </a:r>
          </a:p>
        </p:txBody>
      </p:sp>
      <p:sp>
        <p:nvSpPr>
          <p:cNvPr id="4" name="Slide Number Placeholder 3"/>
          <p:cNvSpPr>
            <a:spLocks noGrp="1"/>
          </p:cNvSpPr>
          <p:nvPr>
            <p:ph type="sldNum" sz="quarter" idx="10"/>
          </p:nvPr>
        </p:nvSpPr>
        <p:spPr/>
        <p:txBody>
          <a:bodyPr/>
          <a:lstStyle/>
          <a:p>
            <a:pPr>
              <a:defRPr/>
            </a:pPr>
            <a:fld id="{207CE898-53DE-47BC-9744-470AB6253627}" type="slidenum">
              <a:rPr lang="en-US" altLang="en-US" smtClean="0"/>
              <a:pPr>
                <a:defRPr/>
              </a:pPr>
              <a:t>12</a:t>
            </a:fld>
            <a:endParaRPr lang="en-US" altLang="en-US" dirty="0"/>
          </a:p>
        </p:txBody>
      </p:sp>
    </p:spTree>
    <p:extLst>
      <p:ext uri="{BB962C8B-B14F-4D97-AF65-F5344CB8AC3E}">
        <p14:creationId xmlns:p14="http://schemas.microsoft.com/office/powerpoint/2010/main" val="216869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8A4C998-91E0-43B4-8CCB-E4DE8DAC71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MS PGothic" panose="020B0600070205080204" pitchFamily="34" charset="-128"/>
              </a:defRPr>
            </a:lvl1pPr>
            <a:lvl2pPr marL="742950" indent="-285750" defTabSz="931863">
              <a:defRPr sz="2400">
                <a:solidFill>
                  <a:schemeClr val="tx1"/>
                </a:solidFill>
                <a:latin typeface="Times New Roman" panose="02020603050405020304" pitchFamily="18" charset="0"/>
                <a:ea typeface="MS PGothic" panose="020B0600070205080204" pitchFamily="34" charset="-128"/>
              </a:defRPr>
            </a:lvl2pPr>
            <a:lvl3pPr marL="1143000" indent="-228600" defTabSz="931863">
              <a:defRPr sz="2400">
                <a:solidFill>
                  <a:schemeClr val="tx1"/>
                </a:solidFill>
                <a:latin typeface="Times New Roman" panose="02020603050405020304" pitchFamily="18" charset="0"/>
                <a:ea typeface="MS PGothic" panose="020B0600070205080204" pitchFamily="34" charset="-128"/>
              </a:defRPr>
            </a:lvl3pPr>
            <a:lvl4pPr marL="1600200" indent="-228600" defTabSz="931863">
              <a:defRPr sz="2400">
                <a:solidFill>
                  <a:schemeClr val="tx1"/>
                </a:solidFill>
                <a:latin typeface="Times New Roman" panose="02020603050405020304" pitchFamily="18" charset="0"/>
                <a:ea typeface="MS PGothic" panose="020B0600070205080204" pitchFamily="34" charset="-128"/>
              </a:defRPr>
            </a:lvl4pPr>
            <a:lvl5pPr marL="2057400" indent="-228600" defTabSz="931863">
              <a:defRPr sz="24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2C99707-78F3-44A8-96B5-25E2FC12A1F8}"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13</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6867" name="Rectangle 2">
            <a:extLst>
              <a:ext uri="{FF2B5EF4-FFF2-40B4-BE49-F238E27FC236}">
                <a16:creationId xmlns:a16="http://schemas.microsoft.com/office/drawing/2014/main" id="{7AB03070-5760-4B16-AA62-80218B0DF82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585550C-91F6-4B48-B2A1-E25B998154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latin typeface="Times New Roman" panose="02020603050405020304" pitchFamily="18" charset="0"/>
              </a:rPr>
              <a:t>Reasonable Accommodations</a:t>
            </a:r>
          </a:p>
          <a:p>
            <a:pPr lvl="1">
              <a:buFontTx/>
              <a:buChar char="•"/>
            </a:pPr>
            <a:r>
              <a:rPr lang="en-US" altLang="en-US" sz="1400" dirty="0">
                <a:latin typeface="Times New Roman" panose="02020603050405020304" pitchFamily="18" charset="0"/>
              </a:rPr>
              <a:t>Needs assessments</a:t>
            </a:r>
          </a:p>
          <a:p>
            <a:pPr lvl="1">
              <a:buFontTx/>
              <a:buChar char="•"/>
            </a:pPr>
            <a:r>
              <a:rPr lang="en-US" altLang="en-US" sz="1400" dirty="0">
                <a:latin typeface="Times New Roman" panose="02020603050405020304" pitchFamily="18" charset="0"/>
              </a:rPr>
              <a:t>Identify solutions</a:t>
            </a:r>
          </a:p>
          <a:p>
            <a:pPr lvl="1">
              <a:buFontTx/>
              <a:buChar char="•"/>
            </a:pPr>
            <a:r>
              <a:rPr lang="en-US" altLang="en-US" sz="1400" dirty="0">
                <a:latin typeface="Times New Roman" panose="02020603050405020304" pitchFamily="18" charset="0"/>
              </a:rPr>
              <a:t>Procure technology and/or services</a:t>
            </a:r>
          </a:p>
          <a:p>
            <a:pPr lvl="2">
              <a:buFontTx/>
              <a:buChar char="•"/>
            </a:pPr>
            <a:r>
              <a:rPr lang="en-US" altLang="en-US" sz="1400" dirty="0">
                <a:latin typeface="Times New Roman" panose="02020603050405020304" pitchFamily="18" charset="0"/>
              </a:rPr>
              <a:t>Interpreting Services; Personal Assistance Services; Assistive Technology, Video Relay Transcription and Real Time Captioning</a:t>
            </a:r>
          </a:p>
          <a:p>
            <a:pPr lvl="1">
              <a:buFontTx/>
              <a:buChar char="•"/>
            </a:pPr>
            <a:r>
              <a:rPr lang="en-US" altLang="en-US" sz="1400" dirty="0">
                <a:latin typeface="Times New Roman" panose="02020603050405020304" pitchFamily="18" charset="0"/>
              </a:rPr>
              <a:t>Follow up and evaluation</a:t>
            </a:r>
          </a:p>
          <a:p>
            <a:pPr lvl="2"/>
            <a:endParaRPr lang="en-US" altLang="en-US" sz="1400" dirty="0">
              <a:latin typeface="Times New Roman" panose="02020603050405020304" pitchFamily="18" charset="0"/>
            </a:endParaRPr>
          </a:p>
          <a:p>
            <a:r>
              <a:rPr lang="en-US" altLang="en-US" sz="1400" b="1" dirty="0">
                <a:latin typeface="Times New Roman" panose="02020603050405020304" pitchFamily="18" charset="0"/>
              </a:rPr>
              <a:t>Consultation &amp; Technical Assistance</a:t>
            </a:r>
            <a:r>
              <a:rPr lang="en-US" altLang="en-US" sz="1400" dirty="0">
                <a:latin typeface="Times New Roman" panose="02020603050405020304" pitchFamily="18" charset="0"/>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Employer obligations for providing reasonable accommodations as required by DOT Order 1011.1A (</a:t>
            </a:r>
            <a:r>
              <a:rPr lang="en-US" sz="1200" u="none" strike="noStrike" kern="1200" dirty="0">
                <a:solidFill>
                  <a:schemeClr val="tx1"/>
                </a:solidFill>
                <a:effectLst/>
                <a:latin typeface="+mn-lt"/>
                <a:ea typeface="+mn-ea"/>
                <a:cs typeface="+mn-cs"/>
                <a:hlinkClick r:id="rId3"/>
              </a:rPr>
              <a:t>Procedures for Processing Reasonable Accommodation Requests)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Strategies for providing effective accommodations</a:t>
            </a:r>
            <a:endParaRPr lang="en-US" altLang="en-US" sz="1400" dirty="0">
              <a:latin typeface="Times New Roman" panose="02020603050405020304" pitchFamily="18" charset="0"/>
            </a:endParaRPr>
          </a:p>
          <a:p>
            <a:endParaRPr lang="en-US" altLang="en-US" sz="1400" b="1" dirty="0">
              <a:latin typeface="Times New Roman" panose="02020603050405020304" pitchFamily="18" charset="0"/>
            </a:endParaRPr>
          </a:p>
          <a:p>
            <a:r>
              <a:rPr lang="en-US" altLang="en-US" sz="1400" b="1" dirty="0">
                <a:latin typeface="Times New Roman" panose="02020603050405020304" pitchFamily="18" charset="0"/>
              </a:rPr>
              <a:t>Education and Outreach</a:t>
            </a:r>
          </a:p>
          <a:p>
            <a:pPr lvl="1"/>
            <a:r>
              <a:rPr lang="en-US" altLang="en-US" sz="1400" dirty="0">
                <a:latin typeface="Times New Roman" panose="02020603050405020304" pitchFamily="18" charset="0"/>
              </a:rPr>
              <a:t>How DRC processes reasonable accommodation requests</a:t>
            </a:r>
          </a:p>
          <a:p>
            <a:pPr lvl="1"/>
            <a:r>
              <a:rPr lang="en-US" altLang="en-US" sz="1400" dirty="0">
                <a:latin typeface="Times New Roman" panose="02020603050405020304" pitchFamily="18" charset="0"/>
              </a:rPr>
              <a:t>disability etiquette and effective communication</a:t>
            </a:r>
          </a:p>
          <a:p>
            <a:pPr lvl="1"/>
            <a:r>
              <a:rPr lang="en-US" altLang="en-US" sz="1400" dirty="0">
                <a:latin typeface="Times New Roman" panose="02020603050405020304" pitchFamily="18" charset="0"/>
              </a:rPr>
              <a:t>facility and program accessibility requirements</a:t>
            </a:r>
          </a:p>
          <a:p>
            <a:pPr lvl="1"/>
            <a:r>
              <a:rPr lang="en-US" altLang="en-US" sz="1400" dirty="0">
                <a:latin typeface="Times New Roman" panose="02020603050405020304" pitchFamily="18" charset="0"/>
              </a:rPr>
              <a:t>Section 508 information technology requirements, training and assessments</a:t>
            </a:r>
          </a:p>
          <a:p>
            <a:endParaRPr lang="en-US" altLang="en-US" sz="1400" dirty="0">
              <a:latin typeface="Times New Roman" panose="02020603050405020304" pitchFamily="18" charset="0"/>
            </a:endParaRPr>
          </a:p>
        </p:txBody>
      </p:sp>
    </p:spTree>
    <p:extLst>
      <p:ext uri="{BB962C8B-B14F-4D97-AF65-F5344CB8AC3E}">
        <p14:creationId xmlns:p14="http://schemas.microsoft.com/office/powerpoint/2010/main" val="352883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is Section 501?</a:t>
            </a:r>
            <a:r>
              <a:rPr lang="en-US" dirty="0"/>
              <a:t> Section 501 of the Rehabilitation Act is a federal civil rights law that prohibits federal agencies from discriminating against job applicants and employees based on disability, and requires agencies to engage in affirmative action for individuals with disabilities.</a:t>
            </a:r>
          </a:p>
          <a:p>
            <a:endParaRPr lang="en-US" dirty="0">
              <a:effectLst/>
            </a:endParaRPr>
          </a:p>
          <a:p>
            <a:r>
              <a:rPr lang="en-US" dirty="0">
                <a:effectLst/>
              </a:rPr>
              <a:t>The rule requires each federal agency to adopt the goal of having 12% of its workforce be people with disabilities, and 2% of its workforce be people with targeted disabilities. These goals apply at both higher and lower salary levels.</a:t>
            </a:r>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07CE898-53DE-47BC-9744-470AB625362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6454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 can tie this back to the stats about our aging workforce and incidence of disability.</a:t>
            </a:r>
          </a:p>
          <a:p>
            <a:endParaRPr lang="en-US" dirty="0"/>
          </a:p>
          <a:p>
            <a:endParaRPr lang="en-US" dirty="0"/>
          </a:p>
          <a:p>
            <a:r>
              <a:rPr lang="en-US" sz="1050" dirty="0"/>
              <a:t>The Office of Personnel Management (OPM) has updated the list of conditions considered targeted disabilities. This change expands the number and range of targeted disabilities. New additions include: developmental disabilities, traumatic brain injuries, significant mobility impairments, and significant disfigurements. Additionally, the description of conditions such as blindness and deafness are now less restricted.</a:t>
            </a:r>
          </a:p>
          <a:p>
            <a:r>
              <a:rPr lang="en-US" sz="1050" dirty="0"/>
              <a:t>Throughout the years changes have been made to the list of conditions considered targeted. Changes have been attributed to evolving nomenclature, addition of new conditions, and the merging of individual conditions into groups.</a:t>
            </a:r>
          </a:p>
          <a:p>
            <a:r>
              <a:rPr lang="en-US" sz="1050" dirty="0"/>
              <a:t>Targeted disabilities are serious health conditions, and the employment rate of individuals with targeted disabilities has historically been low. The federal government seeks to be a leader in the employment of individuals with targeted disabilities, and to serve as a model for other employers in utilizing this talent pool.</a:t>
            </a:r>
          </a:p>
          <a:p>
            <a:r>
              <a:rPr lang="en-US" sz="1050" dirty="0"/>
              <a:t>Visit the following link for a copy of the most recent standard form 256 containing the list of targeted disabilities: </a:t>
            </a:r>
            <a:r>
              <a:rPr lang="en-US" sz="1050" dirty="0">
                <a:hlinkClick r:id="rId3"/>
              </a:rPr>
              <a:t>https://www.opm.gov/forms/pdf_fill/sf256.pdf.</a:t>
            </a:r>
            <a:endParaRPr lang="en-US" sz="1050" dirty="0"/>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07CE898-53DE-47BC-9744-470AB625362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4831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 connection to M-10 – Learning &amp; Development</a:t>
            </a:r>
          </a:p>
        </p:txBody>
      </p:sp>
      <p:sp>
        <p:nvSpPr>
          <p:cNvPr id="4" name="Slide Number Placeholder 3"/>
          <p:cNvSpPr>
            <a:spLocks noGrp="1"/>
          </p:cNvSpPr>
          <p:nvPr>
            <p:ph type="sldNum" sz="quarter" idx="10"/>
          </p:nvPr>
        </p:nvSpPr>
        <p:spPr/>
        <p:txBody>
          <a:bodyPr/>
          <a:lstStyle/>
          <a:p>
            <a:fld id="{B17E0E4E-5594-4F43-9AF6-6B2375059596}" type="slidenum">
              <a:rPr lang="en-US" smtClean="0"/>
              <a:t>4</a:t>
            </a:fld>
            <a:endParaRPr lang="en-US"/>
          </a:p>
        </p:txBody>
      </p:sp>
    </p:spTree>
    <p:extLst>
      <p:ext uri="{BB962C8B-B14F-4D97-AF65-F5344CB8AC3E}">
        <p14:creationId xmlns:p14="http://schemas.microsoft.com/office/powerpoint/2010/main" val="358497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68B52EE-9683-4104-9C06-709887B63DD7}"/>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DCDC68E2-6B21-4170-8452-02DFD657E3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we have affirmative action hiring goals and we have an aging workforce.</a:t>
            </a:r>
          </a:p>
          <a:p>
            <a:endParaRPr lang="en-US" altLang="en-US" dirty="0">
              <a:latin typeface="Arial" panose="020B0604020202020204" pitchFamily="34" charset="0"/>
            </a:endParaRPr>
          </a:p>
          <a:p>
            <a:r>
              <a:rPr lang="en-US" altLang="en-US" dirty="0">
                <a:latin typeface="Arial" panose="020B0604020202020204" pitchFamily="34" charset="0"/>
              </a:rPr>
              <a:t>What does a manager need?</a:t>
            </a:r>
          </a:p>
          <a:p>
            <a:endParaRPr lang="en-US" altLang="en-US" dirty="0">
              <a:latin typeface="Arial" panose="020B0604020202020204" pitchFamily="34" charset="0"/>
            </a:endParaRPr>
          </a:p>
          <a:p>
            <a:r>
              <a:rPr lang="en-US" altLang="en-US" dirty="0">
                <a:latin typeface="Arial" panose="020B0604020202020204" pitchFamily="34" charset="0"/>
              </a:rPr>
              <a:t>Maintain productivity.</a:t>
            </a:r>
          </a:p>
          <a:p>
            <a:r>
              <a:rPr lang="en-US" altLang="en-US" dirty="0">
                <a:latin typeface="Arial" panose="020B0604020202020204" pitchFamily="34" charset="0"/>
              </a:rPr>
              <a:t>Retain institutional knowledge and talent.</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Recruitment &amp; Hiring</a:t>
            </a:r>
          </a:p>
          <a:p>
            <a:r>
              <a:rPr lang="en-US" altLang="en-US" dirty="0">
                <a:latin typeface="Arial" panose="020B0604020202020204" pitchFamily="34" charset="0"/>
              </a:rPr>
              <a:t>Work Inclusion &amp; Productivity</a:t>
            </a:r>
          </a:p>
          <a:p>
            <a:r>
              <a:rPr lang="en-US" altLang="en-US" dirty="0">
                <a:latin typeface="Arial" panose="020B0604020202020204" pitchFamily="34" charset="0"/>
              </a:rPr>
              <a:t>Training &amp; Advancement</a:t>
            </a:r>
          </a:p>
          <a:p>
            <a:r>
              <a:rPr lang="en-US" altLang="en-US" dirty="0">
                <a:latin typeface="Arial" panose="020B0604020202020204" pitchFamily="34" charset="0"/>
              </a:rPr>
              <a:t>Retention &amp; Referrals</a:t>
            </a:r>
          </a:p>
        </p:txBody>
      </p:sp>
      <p:sp>
        <p:nvSpPr>
          <p:cNvPr id="34820" name="Slide Number Placeholder 3">
            <a:extLst>
              <a:ext uri="{FF2B5EF4-FFF2-40B4-BE49-F238E27FC236}">
                <a16:creationId xmlns:a16="http://schemas.microsoft.com/office/drawing/2014/main" id="{4E97980F-1576-4548-8719-7F34931314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MS PGothic" panose="020B0600070205080204" pitchFamily="34" charset="-128"/>
              </a:defRPr>
            </a:lvl1pPr>
            <a:lvl2pPr marL="742950" indent="-285750" defTabSz="931863">
              <a:defRPr sz="2400">
                <a:solidFill>
                  <a:schemeClr val="tx1"/>
                </a:solidFill>
                <a:latin typeface="Times New Roman" panose="02020603050405020304" pitchFamily="18" charset="0"/>
                <a:ea typeface="MS PGothic" panose="020B0600070205080204" pitchFamily="34" charset="-128"/>
              </a:defRPr>
            </a:lvl2pPr>
            <a:lvl3pPr marL="1143000" indent="-228600" defTabSz="931863">
              <a:defRPr sz="2400">
                <a:solidFill>
                  <a:schemeClr val="tx1"/>
                </a:solidFill>
                <a:latin typeface="Times New Roman" panose="02020603050405020304" pitchFamily="18" charset="0"/>
                <a:ea typeface="MS PGothic" panose="020B0600070205080204" pitchFamily="34" charset="-128"/>
              </a:defRPr>
            </a:lvl3pPr>
            <a:lvl4pPr marL="1600200" indent="-228600" defTabSz="931863">
              <a:defRPr sz="2400">
                <a:solidFill>
                  <a:schemeClr val="tx1"/>
                </a:solidFill>
                <a:latin typeface="Times New Roman" panose="02020603050405020304" pitchFamily="18" charset="0"/>
                <a:ea typeface="MS PGothic" panose="020B0600070205080204" pitchFamily="34" charset="-128"/>
              </a:defRPr>
            </a:lvl4pPr>
            <a:lvl5pPr marL="2057400" indent="-228600" defTabSz="931863">
              <a:defRPr sz="24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4503915-E6B7-459E-AC4F-7FC7F71DBA4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4015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9D55666-422E-420D-9C53-B6C45C6CB7EF}"/>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276A5D6F-3B45-4FC1-B3A6-AE3BF195E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Remember our workforce composition goals?</a:t>
            </a:r>
          </a:p>
          <a:p>
            <a:r>
              <a:rPr lang="en-US" altLang="en-US" dirty="0">
                <a:latin typeface="Arial" panose="020B0604020202020204" pitchFamily="34" charset="0"/>
              </a:rPr>
              <a:t>2 and 12%</a:t>
            </a:r>
          </a:p>
          <a:p>
            <a:r>
              <a:rPr lang="en-US" altLang="en-US" dirty="0">
                <a:latin typeface="Arial" panose="020B0604020202020204" pitchFamily="34" charset="0"/>
              </a:rPr>
              <a:t>Did you know you can use Schedule A to promote current employees with disabilities. </a:t>
            </a:r>
          </a:p>
          <a:p>
            <a:endParaRPr lang="en-US" altLang="en-US" dirty="0">
              <a:latin typeface="Arial" panose="020B0604020202020204" pitchFamily="34" charset="0"/>
            </a:endParaRPr>
          </a:p>
          <a:p>
            <a:r>
              <a:rPr lang="en-US" altLang="en-US" b="1" dirty="0">
                <a:latin typeface="Arial" panose="020B0604020202020204" pitchFamily="34" charset="0"/>
              </a:rPr>
              <a:t>Human Resource Policy Manual (HRPM) </a:t>
            </a:r>
            <a:endParaRPr lang="en-US" altLang="en-US" dirty="0">
              <a:latin typeface="Arial" panose="020B0604020202020204" pitchFamily="34" charset="0"/>
            </a:endParaRPr>
          </a:p>
          <a:p>
            <a:r>
              <a:rPr lang="en-US" altLang="en-US" b="1" dirty="0">
                <a:latin typeface="Arial" panose="020B0604020202020204" pitchFamily="34" charset="0"/>
              </a:rPr>
              <a:t>Volume 1: Employment </a:t>
            </a:r>
            <a:endParaRPr lang="en-US" altLang="en-US" dirty="0">
              <a:latin typeface="Arial" panose="020B0604020202020204" pitchFamily="34" charset="0"/>
            </a:endParaRPr>
          </a:p>
          <a:p>
            <a:r>
              <a:rPr lang="en-US" altLang="en-US" b="1" dirty="0">
                <a:latin typeface="Arial" panose="020B0604020202020204" pitchFamily="34" charset="0"/>
              </a:rPr>
              <a:t>Policy Chapter Supplement </a:t>
            </a:r>
            <a:endParaRPr lang="en-US" altLang="en-US" dirty="0">
              <a:latin typeface="Arial" panose="020B0604020202020204" pitchFamily="34" charset="0"/>
            </a:endParaRPr>
          </a:p>
          <a:p>
            <a:r>
              <a:rPr lang="en-US" altLang="en-US" b="1" dirty="0">
                <a:latin typeface="Arial" panose="020B0604020202020204" pitchFamily="34" charset="0"/>
              </a:rPr>
              <a:t>EMP-1.26h (PWD/PWTD) </a:t>
            </a:r>
            <a:endParaRPr lang="en-US" altLang="en-US" dirty="0">
              <a:latin typeface="Arial" panose="020B0604020202020204" pitchFamily="34" charset="0"/>
            </a:endParaRPr>
          </a:p>
          <a:p>
            <a:r>
              <a:rPr lang="en-US" altLang="en-US" b="1" dirty="0">
                <a:latin typeface="Arial" panose="020B0604020202020204" pitchFamily="34" charset="0"/>
              </a:rPr>
              <a:t>Recruitment and Appointment of Persons with Disabilities, Severe Physical Disabilities, Psychiatric Disabilities, and Intellectual Disabilities </a:t>
            </a:r>
            <a:endParaRPr lang="en-US" altLang="en-US" dirty="0">
              <a:latin typeface="Arial" panose="020B0604020202020204" pitchFamily="34" charset="0"/>
            </a:endParaRPr>
          </a:p>
          <a:p>
            <a:r>
              <a:rPr lang="en-US" altLang="en-US" b="1" dirty="0">
                <a:latin typeface="Arial" panose="020B0604020202020204" pitchFamily="34" charset="0"/>
              </a:rPr>
              <a:t>This Supplement applies to: </a:t>
            </a:r>
            <a:r>
              <a:rPr lang="en-US" altLang="en-US" dirty="0">
                <a:latin typeface="Arial" panose="020B0604020202020204" pitchFamily="34" charset="0"/>
              </a:rPr>
              <a:t>(1) Non-bargaining unit employees/positions; and (2) bargaining unit employees/positions, except where the applicable collective bargaining agreement contains conflicting provisions or the subject has not been negotiated. </a:t>
            </a:r>
          </a:p>
          <a:p>
            <a:r>
              <a:rPr lang="en-US" altLang="en-US" b="1" dirty="0">
                <a:latin typeface="Arial" panose="020B0604020202020204" pitchFamily="34" charset="0"/>
              </a:rPr>
              <a:t>Supplement established on: </a:t>
            </a:r>
            <a:r>
              <a:rPr lang="en-US" altLang="en-US" dirty="0">
                <a:latin typeface="Arial" panose="020B0604020202020204" pitchFamily="34" charset="0"/>
              </a:rPr>
              <a:t>02/29/2012 </a:t>
            </a:r>
          </a:p>
          <a:p>
            <a:r>
              <a:rPr lang="en-US" altLang="en-US" b="1" dirty="0">
                <a:latin typeface="Arial" panose="020B0604020202020204" pitchFamily="34" charset="0"/>
              </a:rPr>
              <a:t>This version effective: </a:t>
            </a:r>
            <a:r>
              <a:rPr lang="en-US" altLang="en-US" dirty="0">
                <a:latin typeface="Arial" panose="020B0604020202020204" pitchFamily="34" charset="0"/>
              </a:rPr>
              <a:t>09/30/2015 </a:t>
            </a:r>
          </a:p>
        </p:txBody>
      </p:sp>
      <p:sp>
        <p:nvSpPr>
          <p:cNvPr id="40964" name="Slide Number Placeholder 3">
            <a:extLst>
              <a:ext uri="{FF2B5EF4-FFF2-40B4-BE49-F238E27FC236}">
                <a16:creationId xmlns:a16="http://schemas.microsoft.com/office/drawing/2014/main" id="{9C551D18-8FEF-43AD-A0AA-B409C5FFF5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MS PGothic" panose="020B0600070205080204" pitchFamily="34" charset="-128"/>
              </a:defRPr>
            </a:lvl1pPr>
            <a:lvl2pPr marL="742950" indent="-285750" defTabSz="931863">
              <a:defRPr sz="2400">
                <a:solidFill>
                  <a:schemeClr val="tx1"/>
                </a:solidFill>
                <a:latin typeface="Times New Roman" panose="02020603050405020304" pitchFamily="18" charset="0"/>
                <a:ea typeface="MS PGothic" panose="020B0600070205080204" pitchFamily="34" charset="-128"/>
              </a:defRPr>
            </a:lvl2pPr>
            <a:lvl3pPr marL="1143000" indent="-228600" defTabSz="931863">
              <a:defRPr sz="2400">
                <a:solidFill>
                  <a:schemeClr val="tx1"/>
                </a:solidFill>
                <a:latin typeface="Times New Roman" panose="02020603050405020304" pitchFamily="18" charset="0"/>
                <a:ea typeface="MS PGothic" panose="020B0600070205080204" pitchFamily="34" charset="-128"/>
              </a:defRPr>
            </a:lvl3pPr>
            <a:lvl4pPr marL="1600200" indent="-228600" defTabSz="931863">
              <a:defRPr sz="2400">
                <a:solidFill>
                  <a:schemeClr val="tx1"/>
                </a:solidFill>
                <a:latin typeface="Times New Roman" panose="02020603050405020304" pitchFamily="18" charset="0"/>
                <a:ea typeface="MS PGothic" panose="020B0600070205080204" pitchFamily="34" charset="-128"/>
              </a:defRPr>
            </a:lvl4pPr>
            <a:lvl5pPr marL="2057400" indent="-228600" defTabSz="931863">
              <a:defRPr sz="24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167625D-B58E-48D3-8858-0ECDD9E8E926}"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4262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Now I will tell you about some resources to recruit and hire qualified individuals with disabilities. </a:t>
            </a:r>
          </a:p>
        </p:txBody>
      </p:sp>
      <p:sp>
        <p:nvSpPr>
          <p:cNvPr id="4" name="Slide Number Placeholder 3"/>
          <p:cNvSpPr>
            <a:spLocks noGrp="1"/>
          </p:cNvSpPr>
          <p:nvPr>
            <p:ph type="sldNum" sz="quarter" idx="5"/>
          </p:nvPr>
        </p:nvSpPr>
        <p:spPr/>
        <p:txBody>
          <a:bodyPr/>
          <a:lstStyle/>
          <a:p>
            <a:fld id="{3AD7BA3F-306E-426C-A553-BA8D32E20482}" type="slidenum">
              <a:rPr lang="en-US" smtClean="0"/>
              <a:t>7</a:t>
            </a:fld>
            <a:endParaRPr lang="en-US" dirty="0"/>
          </a:p>
        </p:txBody>
      </p:sp>
    </p:spTree>
    <p:extLst>
      <p:ext uri="{BB962C8B-B14F-4D97-AF65-F5344CB8AC3E}">
        <p14:creationId xmlns:p14="http://schemas.microsoft.com/office/powerpoint/2010/main" val="275355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Free and no FTE is required.</a:t>
            </a:r>
          </a:p>
          <a:p>
            <a:r>
              <a:rPr lang="en-US" dirty="0"/>
              <a:t>Can work for 3-6 months</a:t>
            </a:r>
          </a:p>
          <a:p>
            <a:r>
              <a:rPr lang="en-US" dirty="0"/>
              <a:t>Can transition into permanent job using Schedule A</a:t>
            </a:r>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07CE898-53DE-47BC-9744-470AB625362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2271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database is available every December.</a:t>
            </a:r>
          </a:p>
          <a:p>
            <a:r>
              <a:rPr lang="en-US" dirty="0"/>
              <a:t>Pre-screened and rated by federal recruiters</a:t>
            </a:r>
          </a:p>
          <a:p>
            <a:r>
              <a:rPr lang="en-US" dirty="0"/>
              <a:t>Can be recruited/hired into internship and/or permanent employment.</a:t>
            </a:r>
          </a:p>
        </p:txBody>
      </p:sp>
      <p:sp>
        <p:nvSpPr>
          <p:cNvPr id="4" name="Slide Number Placeholder 3"/>
          <p:cNvSpPr>
            <a:spLocks noGrp="1"/>
          </p:cNvSpPr>
          <p:nvPr>
            <p:ph type="sldNum" sz="quarter" idx="10"/>
          </p:nvPr>
        </p:nvSpPr>
        <p:spPr/>
        <p:txBody>
          <a:bodyPr/>
          <a:lstStyle/>
          <a:p>
            <a:fld id="{B17E0E4E-5594-4F43-9AF6-6B2375059596}" type="slidenum">
              <a:rPr lang="en-US" smtClean="0"/>
              <a:t>10</a:t>
            </a:fld>
            <a:endParaRPr lang="en-US"/>
          </a:p>
        </p:txBody>
      </p:sp>
    </p:spTree>
    <p:extLst>
      <p:ext uri="{BB962C8B-B14F-4D97-AF65-F5344CB8AC3E}">
        <p14:creationId xmlns:p14="http://schemas.microsoft.com/office/powerpoint/2010/main" val="94667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128A7DF3-922E-483D-B563-B842CE5DB0E9}"/>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 name="Group 9">
            <a:extLst>
              <a:ext uri="{FF2B5EF4-FFF2-40B4-BE49-F238E27FC236}">
                <a16:creationId xmlns:a16="http://schemas.microsoft.com/office/drawing/2014/main" id="{7068A53D-74B7-40D0-A2D1-18C9A1FA566F}"/>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C11BC88A-988F-4B64-9D9C-EBBBA1FF5809}"/>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0DEC0729-07B3-402C-8AF1-895B3B602DB5}"/>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58AA6C58-36F8-4BFB-B74C-5D2CFFA82DEC}"/>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00EC333A-8EA5-4B18-A274-B9E1A44BB157}"/>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1F7F5BEB-5FDF-4B20-A5AC-DCC78D71BC1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25FF05F0-8C8C-4EE3-9D9A-12207C27385D}"/>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40334589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D8477-8B57-422A-B06C-D5A3B344D284}"/>
              </a:ext>
            </a:extLst>
          </p:cNvPr>
          <p:cNvSpPr>
            <a:spLocks noGrp="1"/>
          </p:cNvSpPr>
          <p:nvPr>
            <p:ph type="dt" sz="half" idx="10"/>
          </p:nvPr>
        </p:nvSpPr>
        <p:spPr/>
        <p:txBody>
          <a:bodyPr/>
          <a:lstStyle>
            <a:lvl1pPr>
              <a:defRPr/>
            </a:lvl1pPr>
          </a:lstStyle>
          <a:p>
            <a:pPr>
              <a:defRPr/>
            </a:pPr>
            <a:fld id="{52AE5765-133C-425F-BBEC-014971E4FCAB}" type="datetime1">
              <a:rPr lang="en-US"/>
              <a:pPr>
                <a:defRPr/>
              </a:pPr>
              <a:t>1/7/21</a:t>
            </a:fld>
            <a:endParaRPr lang="en-US" dirty="0"/>
          </a:p>
        </p:txBody>
      </p:sp>
      <p:sp>
        <p:nvSpPr>
          <p:cNvPr id="5" name="Footer Placeholder 4">
            <a:extLst>
              <a:ext uri="{FF2B5EF4-FFF2-40B4-BE49-F238E27FC236}">
                <a16:creationId xmlns:a16="http://schemas.microsoft.com/office/drawing/2014/main" id="{BE9BDDD9-E496-45DE-BDF8-38E6A3D6A8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66419-3A81-42F9-AA5D-DAEDB1C3E104}"/>
              </a:ext>
            </a:extLst>
          </p:cNvPr>
          <p:cNvSpPr>
            <a:spLocks noGrp="1"/>
          </p:cNvSpPr>
          <p:nvPr>
            <p:ph type="sldNum" sz="quarter" idx="12"/>
          </p:nvPr>
        </p:nvSpPr>
        <p:spPr/>
        <p:txBody>
          <a:bodyPr/>
          <a:lstStyle>
            <a:lvl1pPr>
              <a:defRPr/>
            </a:lvl1pPr>
          </a:lstStyle>
          <a:p>
            <a:pPr>
              <a:defRPr/>
            </a:pPr>
            <a:fld id="{50BF4DF3-90A3-42FA-AB5A-5E327997DA52}" type="slidenum">
              <a:rPr lang="en-US" altLang="en-US"/>
              <a:pPr>
                <a:defRPr/>
              </a:pPr>
              <a:t>‹#›</a:t>
            </a:fld>
            <a:endParaRPr lang="en-US" altLang="en-US" dirty="0"/>
          </a:p>
        </p:txBody>
      </p:sp>
    </p:spTree>
    <p:extLst>
      <p:ext uri="{BB962C8B-B14F-4D97-AF65-F5344CB8AC3E}">
        <p14:creationId xmlns:p14="http://schemas.microsoft.com/office/powerpoint/2010/main" val="181539869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59AF1FAC-3CB8-4930-8F91-B37E5FE76E0D}"/>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 name="Group 15">
            <a:extLst>
              <a:ext uri="{FF2B5EF4-FFF2-40B4-BE49-F238E27FC236}">
                <a16:creationId xmlns:a16="http://schemas.microsoft.com/office/drawing/2014/main" id="{FFE34CCD-3B0C-45BA-A3C3-EB368282092E}"/>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45412E2-9657-4653-B97A-D9B20740A4C0}"/>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C46EBDC4-2CAB-4A9E-8179-7AC8A1E7C11D}"/>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EAD0047E-121E-400A-8A8D-A790160464D7}"/>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6FC71628-B877-4F5F-9482-00FAACBDFC8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93DCCE5A-F3B9-4143-AC13-B2597FEC0C6D}"/>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E6171387-285A-4B30-8F5B-D7D4B963489C}"/>
              </a:ext>
            </a:extLst>
          </p:cNvPr>
          <p:cNvSpPr>
            <a:spLocks noGrp="1"/>
          </p:cNvSpPr>
          <p:nvPr>
            <p:ph type="dt" sz="half" idx="10"/>
          </p:nvPr>
        </p:nvSpPr>
        <p:spPr/>
        <p:txBody>
          <a:bodyPr/>
          <a:lstStyle>
            <a:lvl1pPr>
              <a:defRPr/>
            </a:lvl1pPr>
          </a:lstStyle>
          <a:p>
            <a:pPr>
              <a:defRPr/>
            </a:pPr>
            <a:fld id="{9D0263FB-AB94-4EAB-B1A1-26F9D36D53EA}" type="datetime1">
              <a:rPr lang="en-US"/>
              <a:pPr>
                <a:defRPr/>
              </a:pPr>
              <a:t>1/7/21</a:t>
            </a:fld>
            <a:endParaRPr lang="en-US" dirty="0"/>
          </a:p>
        </p:txBody>
      </p:sp>
      <p:sp>
        <p:nvSpPr>
          <p:cNvPr id="12" name="Footer Placeholder 4">
            <a:extLst>
              <a:ext uri="{FF2B5EF4-FFF2-40B4-BE49-F238E27FC236}">
                <a16:creationId xmlns:a16="http://schemas.microsoft.com/office/drawing/2014/main" id="{C215F349-46B2-4CF1-A8CC-290A186656AB}"/>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438C86E4-ED6F-4DCD-B755-C4C6202A5A17}"/>
              </a:ext>
            </a:extLst>
          </p:cNvPr>
          <p:cNvSpPr>
            <a:spLocks noGrp="1"/>
          </p:cNvSpPr>
          <p:nvPr>
            <p:ph type="sldNum" sz="quarter" idx="12"/>
          </p:nvPr>
        </p:nvSpPr>
        <p:spPr/>
        <p:txBody>
          <a:bodyPr/>
          <a:lstStyle>
            <a:lvl1pPr>
              <a:defRPr/>
            </a:lvl1pPr>
          </a:lstStyle>
          <a:p>
            <a:pPr>
              <a:defRPr/>
            </a:pPr>
            <a:fld id="{8B885A78-BFB1-4CA9-9B09-C65C2A66F639}" type="slidenum">
              <a:rPr lang="en-US" altLang="en-US"/>
              <a:pPr>
                <a:defRPr/>
              </a:pPr>
              <a:t>‹#›</a:t>
            </a:fld>
            <a:endParaRPr lang="en-US" altLang="en-US" dirty="0"/>
          </a:p>
        </p:txBody>
      </p:sp>
    </p:spTree>
    <p:extLst>
      <p:ext uri="{BB962C8B-B14F-4D97-AF65-F5344CB8AC3E}">
        <p14:creationId xmlns:p14="http://schemas.microsoft.com/office/powerpoint/2010/main" val="347555544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065E8EB3-35B2-4E0B-8561-A7E3F3250ADC}"/>
              </a:ext>
            </a:extLst>
          </p:cNvPr>
          <p:cNvSpPr>
            <a:spLocks noGrp="1"/>
          </p:cNvSpPr>
          <p:nvPr>
            <p:ph type="sldNum" sz="quarter" idx="10"/>
          </p:nvPr>
        </p:nvSpPr>
        <p:spPr/>
        <p:txBody>
          <a:bodyPr/>
          <a:lstStyle>
            <a:lvl1pPr>
              <a:defRPr/>
            </a:lvl1pPr>
          </a:lstStyle>
          <a:p>
            <a:pPr>
              <a:defRPr/>
            </a:pPr>
            <a:fld id="{0F4516E6-E67F-472D-94E0-306328E57E17}" type="slidenum">
              <a:rPr lang="en-US"/>
              <a:pPr>
                <a:defRPr/>
              </a:pPr>
              <a:t>‹#›</a:t>
            </a:fld>
            <a:endParaRPr lang="en-US"/>
          </a:p>
        </p:txBody>
      </p:sp>
    </p:spTree>
    <p:extLst>
      <p:ext uri="{BB962C8B-B14F-4D97-AF65-F5344CB8AC3E}">
        <p14:creationId xmlns:p14="http://schemas.microsoft.com/office/powerpoint/2010/main" val="389993535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6E8EB3D-9DC6-4978-BFB4-4842FECF4198}"/>
              </a:ext>
            </a:extLst>
          </p:cNvPr>
          <p:cNvSpPr>
            <a:spLocks noGrp="1"/>
          </p:cNvSpPr>
          <p:nvPr>
            <p:ph type="dt" sz="half" idx="10"/>
          </p:nvPr>
        </p:nvSpPr>
        <p:spPr/>
        <p:txBody>
          <a:bodyPr/>
          <a:lstStyle>
            <a:lvl1pPr>
              <a:defRPr/>
            </a:lvl1pPr>
          </a:lstStyle>
          <a:p>
            <a:pPr>
              <a:defRPr/>
            </a:pPr>
            <a:fld id="{84EE3369-603D-4222-9873-75B23CB43CDB}" type="datetime1">
              <a:rPr lang="en-US"/>
              <a:pPr>
                <a:defRPr/>
              </a:pPr>
              <a:t>1/7/21</a:t>
            </a:fld>
            <a:endParaRPr lang="en-US" dirty="0"/>
          </a:p>
        </p:txBody>
      </p:sp>
      <p:sp>
        <p:nvSpPr>
          <p:cNvPr id="5" name="Footer Placeholder 4">
            <a:extLst>
              <a:ext uri="{FF2B5EF4-FFF2-40B4-BE49-F238E27FC236}">
                <a16:creationId xmlns:a16="http://schemas.microsoft.com/office/drawing/2014/main" id="{9804E5F5-931A-4491-8BF8-F98FA76BE5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B225CB-4504-4F39-A58E-CF0C26803F0B}"/>
              </a:ext>
            </a:extLst>
          </p:cNvPr>
          <p:cNvSpPr>
            <a:spLocks noGrp="1"/>
          </p:cNvSpPr>
          <p:nvPr>
            <p:ph type="sldNum" sz="quarter" idx="12"/>
          </p:nvPr>
        </p:nvSpPr>
        <p:spPr/>
        <p:txBody>
          <a:bodyPr/>
          <a:lstStyle>
            <a:lvl1pPr>
              <a:defRPr/>
            </a:lvl1pPr>
          </a:lstStyle>
          <a:p>
            <a:pPr>
              <a:defRPr/>
            </a:pPr>
            <a:fld id="{43634904-6F94-40A6-8104-DA8F4334EFB1}" type="slidenum">
              <a:rPr lang="en-US" altLang="en-US"/>
              <a:pPr>
                <a:defRPr/>
              </a:pPr>
              <a:t>‹#›</a:t>
            </a:fld>
            <a:endParaRPr lang="en-US" altLang="en-US" dirty="0"/>
          </a:p>
        </p:txBody>
      </p:sp>
    </p:spTree>
    <p:extLst>
      <p:ext uri="{BB962C8B-B14F-4D97-AF65-F5344CB8AC3E}">
        <p14:creationId xmlns:p14="http://schemas.microsoft.com/office/powerpoint/2010/main" val="24109326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31B6DD02-33BB-4AB3-AD72-9BB16FCBF0C8}"/>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Freeform 14">
            <a:extLst>
              <a:ext uri="{FF2B5EF4-FFF2-40B4-BE49-F238E27FC236}">
                <a16:creationId xmlns:a16="http://schemas.microsoft.com/office/drawing/2014/main" id="{4A0C25B9-C59A-4557-A7A7-FE0A1B5271A5}"/>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58381DDF-DD80-48DD-9A18-675802F02B53}"/>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A5B079C2-997E-4F28-A112-6E7251E3DE84}"/>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6D4F9466-A3DC-4401-92AC-18072C69DBDC}"/>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BB54F01E-5929-4760-BC0F-6890CF0E2945}"/>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D012F85E-EED7-4DDE-A426-5826831A1DD5}"/>
              </a:ext>
            </a:extLst>
          </p:cNvPr>
          <p:cNvSpPr>
            <a:spLocks noGrp="1"/>
          </p:cNvSpPr>
          <p:nvPr>
            <p:ph type="dt" sz="half" idx="10"/>
          </p:nvPr>
        </p:nvSpPr>
        <p:spPr/>
        <p:txBody>
          <a:bodyPr/>
          <a:lstStyle>
            <a:lvl1pPr>
              <a:defRPr/>
            </a:lvl1pPr>
          </a:lstStyle>
          <a:p>
            <a:pPr>
              <a:defRPr/>
            </a:pPr>
            <a:fld id="{ACDB2A58-F492-4608-9EC3-E68A5057FCF8}" type="datetime1">
              <a:rPr lang="en-US"/>
              <a:pPr>
                <a:defRPr/>
              </a:pPr>
              <a:t>1/7/21</a:t>
            </a:fld>
            <a:endParaRPr lang="en-US" dirty="0"/>
          </a:p>
        </p:txBody>
      </p:sp>
      <p:sp>
        <p:nvSpPr>
          <p:cNvPr id="11" name="Footer Placeholder 4">
            <a:extLst>
              <a:ext uri="{FF2B5EF4-FFF2-40B4-BE49-F238E27FC236}">
                <a16:creationId xmlns:a16="http://schemas.microsoft.com/office/drawing/2014/main" id="{0C1B69E3-DC7E-4A69-8337-EF620245E98C}"/>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B40D0F0-9409-4F10-8A7A-BE5CFECB234E}"/>
              </a:ext>
            </a:extLst>
          </p:cNvPr>
          <p:cNvSpPr>
            <a:spLocks noGrp="1"/>
          </p:cNvSpPr>
          <p:nvPr>
            <p:ph type="sldNum" sz="quarter" idx="12"/>
          </p:nvPr>
        </p:nvSpPr>
        <p:spPr/>
        <p:txBody>
          <a:bodyPr/>
          <a:lstStyle>
            <a:lvl1pPr>
              <a:defRPr/>
            </a:lvl1pPr>
          </a:lstStyle>
          <a:p>
            <a:pPr>
              <a:defRPr/>
            </a:pPr>
            <a:fld id="{1CF1F941-5DB3-4CFD-8735-CDBFDDEBB946}" type="slidenum">
              <a:rPr lang="en-US" altLang="en-US"/>
              <a:pPr>
                <a:defRPr/>
              </a:pPr>
              <a:t>‹#›</a:t>
            </a:fld>
            <a:endParaRPr lang="en-US" altLang="en-US" dirty="0"/>
          </a:p>
        </p:txBody>
      </p:sp>
    </p:spTree>
    <p:extLst>
      <p:ext uri="{BB962C8B-B14F-4D97-AF65-F5344CB8AC3E}">
        <p14:creationId xmlns:p14="http://schemas.microsoft.com/office/powerpoint/2010/main" val="336128166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DD1B27-8BD9-4035-B1AE-D7D64F6D5C72}"/>
              </a:ext>
            </a:extLst>
          </p:cNvPr>
          <p:cNvSpPr>
            <a:spLocks noGrp="1"/>
          </p:cNvSpPr>
          <p:nvPr>
            <p:ph type="dt" sz="half" idx="15"/>
          </p:nvPr>
        </p:nvSpPr>
        <p:spPr/>
        <p:txBody>
          <a:bodyPr/>
          <a:lstStyle>
            <a:lvl1pPr>
              <a:defRPr/>
            </a:lvl1pPr>
          </a:lstStyle>
          <a:p>
            <a:pPr>
              <a:defRPr/>
            </a:pPr>
            <a:fld id="{6658C1D7-6293-49FF-B313-102CF6AD589B}" type="datetime1">
              <a:rPr lang="en-US"/>
              <a:pPr>
                <a:defRPr/>
              </a:pPr>
              <a:t>1/7/21</a:t>
            </a:fld>
            <a:endParaRPr lang="en-US" dirty="0"/>
          </a:p>
        </p:txBody>
      </p:sp>
      <p:sp>
        <p:nvSpPr>
          <p:cNvPr id="6" name="Footer Placeholder 4">
            <a:extLst>
              <a:ext uri="{FF2B5EF4-FFF2-40B4-BE49-F238E27FC236}">
                <a16:creationId xmlns:a16="http://schemas.microsoft.com/office/drawing/2014/main" id="{C4B7E15C-D2F3-43B5-B0AC-0ECAFB8381B7}"/>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C1F609-FD86-48DA-8CA4-FE44C5CB0C72}"/>
              </a:ext>
            </a:extLst>
          </p:cNvPr>
          <p:cNvSpPr>
            <a:spLocks noGrp="1"/>
          </p:cNvSpPr>
          <p:nvPr>
            <p:ph type="sldNum" sz="quarter" idx="17"/>
          </p:nvPr>
        </p:nvSpPr>
        <p:spPr/>
        <p:txBody>
          <a:bodyPr/>
          <a:lstStyle>
            <a:lvl1pPr>
              <a:defRPr/>
            </a:lvl1pPr>
          </a:lstStyle>
          <a:p>
            <a:pPr>
              <a:defRPr/>
            </a:pPr>
            <a:fld id="{734B9844-AE5E-4CC7-ABFE-FEF4E71FD3E1}" type="slidenum">
              <a:rPr lang="en-US" altLang="en-US"/>
              <a:pPr>
                <a:defRPr/>
              </a:pPr>
              <a:t>‹#›</a:t>
            </a:fld>
            <a:endParaRPr lang="en-US" altLang="en-US" dirty="0"/>
          </a:p>
        </p:txBody>
      </p:sp>
    </p:spTree>
    <p:extLst>
      <p:ext uri="{BB962C8B-B14F-4D97-AF65-F5344CB8AC3E}">
        <p14:creationId xmlns:p14="http://schemas.microsoft.com/office/powerpoint/2010/main" val="376385321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A08425A-60FA-4630-9CE6-F47DC4A43827}"/>
              </a:ext>
            </a:extLst>
          </p:cNvPr>
          <p:cNvSpPr>
            <a:spLocks noGrp="1"/>
          </p:cNvSpPr>
          <p:nvPr>
            <p:ph type="dt" sz="half" idx="10"/>
          </p:nvPr>
        </p:nvSpPr>
        <p:spPr/>
        <p:txBody>
          <a:bodyPr/>
          <a:lstStyle>
            <a:lvl1pPr>
              <a:defRPr/>
            </a:lvl1pPr>
          </a:lstStyle>
          <a:p>
            <a:pPr>
              <a:defRPr/>
            </a:pPr>
            <a:fld id="{51CE5F1E-74D3-48C9-B7E3-0D62AFFAE5DB}" type="datetime1">
              <a:rPr lang="en-US"/>
              <a:pPr>
                <a:defRPr/>
              </a:pPr>
              <a:t>1/7/21</a:t>
            </a:fld>
            <a:endParaRPr lang="en-US" dirty="0"/>
          </a:p>
        </p:txBody>
      </p:sp>
      <p:sp>
        <p:nvSpPr>
          <p:cNvPr id="8" name="Footer Placeholder 4">
            <a:extLst>
              <a:ext uri="{FF2B5EF4-FFF2-40B4-BE49-F238E27FC236}">
                <a16:creationId xmlns:a16="http://schemas.microsoft.com/office/drawing/2014/main" id="{2E8F2C14-1109-4605-AAB1-8D75CC22C30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DAFD56-4CB2-4391-A8AD-D77DA13D6F65}"/>
              </a:ext>
            </a:extLst>
          </p:cNvPr>
          <p:cNvSpPr>
            <a:spLocks noGrp="1"/>
          </p:cNvSpPr>
          <p:nvPr>
            <p:ph type="sldNum" sz="quarter" idx="12"/>
          </p:nvPr>
        </p:nvSpPr>
        <p:spPr/>
        <p:txBody>
          <a:bodyPr/>
          <a:lstStyle>
            <a:lvl1pPr>
              <a:defRPr/>
            </a:lvl1pPr>
          </a:lstStyle>
          <a:p>
            <a:pPr>
              <a:defRPr/>
            </a:pPr>
            <a:fld id="{A3124374-6AFB-4C0E-82EE-8F04980DF3CE}" type="slidenum">
              <a:rPr lang="en-US" altLang="en-US"/>
              <a:pPr>
                <a:defRPr/>
              </a:pPr>
              <a:t>‹#›</a:t>
            </a:fld>
            <a:endParaRPr lang="en-US" altLang="en-US" dirty="0"/>
          </a:p>
        </p:txBody>
      </p:sp>
    </p:spTree>
    <p:extLst>
      <p:ext uri="{BB962C8B-B14F-4D97-AF65-F5344CB8AC3E}">
        <p14:creationId xmlns:p14="http://schemas.microsoft.com/office/powerpoint/2010/main" val="330815029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63B38C0-B8C9-406B-B7FF-6E636928FC1B}"/>
              </a:ext>
            </a:extLst>
          </p:cNvPr>
          <p:cNvSpPr>
            <a:spLocks noGrp="1"/>
          </p:cNvSpPr>
          <p:nvPr>
            <p:ph type="dt" sz="half" idx="10"/>
          </p:nvPr>
        </p:nvSpPr>
        <p:spPr/>
        <p:txBody>
          <a:bodyPr/>
          <a:lstStyle>
            <a:lvl1pPr>
              <a:defRPr/>
            </a:lvl1pPr>
          </a:lstStyle>
          <a:p>
            <a:pPr>
              <a:defRPr/>
            </a:pPr>
            <a:fld id="{72FB77FE-998A-4AD5-8117-52B7A49413C5}" type="datetime1">
              <a:rPr lang="en-US"/>
              <a:pPr>
                <a:defRPr/>
              </a:pPr>
              <a:t>1/7/21</a:t>
            </a:fld>
            <a:endParaRPr lang="en-US" dirty="0"/>
          </a:p>
        </p:txBody>
      </p:sp>
      <p:sp>
        <p:nvSpPr>
          <p:cNvPr id="4" name="Footer Placeholder 4">
            <a:extLst>
              <a:ext uri="{FF2B5EF4-FFF2-40B4-BE49-F238E27FC236}">
                <a16:creationId xmlns:a16="http://schemas.microsoft.com/office/drawing/2014/main" id="{6895A0E6-4686-4EDF-BABC-8432541C15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4F38111-9589-4C80-83D8-AA10E0F12215}"/>
              </a:ext>
            </a:extLst>
          </p:cNvPr>
          <p:cNvSpPr>
            <a:spLocks noGrp="1"/>
          </p:cNvSpPr>
          <p:nvPr>
            <p:ph type="sldNum" sz="quarter" idx="12"/>
          </p:nvPr>
        </p:nvSpPr>
        <p:spPr/>
        <p:txBody>
          <a:bodyPr/>
          <a:lstStyle>
            <a:lvl1pPr>
              <a:defRPr/>
            </a:lvl1pPr>
          </a:lstStyle>
          <a:p>
            <a:pPr>
              <a:defRPr/>
            </a:pPr>
            <a:fld id="{7A59688E-334D-4819-BBF4-389A1AED4AE1}" type="slidenum">
              <a:rPr lang="en-US" altLang="en-US"/>
              <a:pPr>
                <a:defRPr/>
              </a:pPr>
              <a:t>‹#›</a:t>
            </a:fld>
            <a:endParaRPr lang="en-US" altLang="en-US" dirty="0"/>
          </a:p>
        </p:txBody>
      </p:sp>
    </p:spTree>
    <p:extLst>
      <p:ext uri="{BB962C8B-B14F-4D97-AF65-F5344CB8AC3E}">
        <p14:creationId xmlns:p14="http://schemas.microsoft.com/office/powerpoint/2010/main" val="326979534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FBA64-868F-401A-B949-C31A6E75AE60}"/>
              </a:ext>
            </a:extLst>
          </p:cNvPr>
          <p:cNvSpPr>
            <a:spLocks noGrp="1"/>
          </p:cNvSpPr>
          <p:nvPr>
            <p:ph type="dt" sz="half" idx="10"/>
          </p:nvPr>
        </p:nvSpPr>
        <p:spPr/>
        <p:txBody>
          <a:bodyPr/>
          <a:lstStyle>
            <a:lvl1pPr>
              <a:defRPr/>
            </a:lvl1pPr>
          </a:lstStyle>
          <a:p>
            <a:pPr>
              <a:defRPr/>
            </a:pPr>
            <a:fld id="{866D5444-D01B-4A58-A222-3F1C92F7F2B7}" type="datetime1">
              <a:rPr lang="en-US"/>
              <a:pPr>
                <a:defRPr/>
              </a:pPr>
              <a:t>1/7/21</a:t>
            </a:fld>
            <a:endParaRPr lang="en-US" dirty="0"/>
          </a:p>
        </p:txBody>
      </p:sp>
      <p:sp>
        <p:nvSpPr>
          <p:cNvPr id="3" name="Footer Placeholder 2">
            <a:extLst>
              <a:ext uri="{FF2B5EF4-FFF2-40B4-BE49-F238E27FC236}">
                <a16:creationId xmlns:a16="http://schemas.microsoft.com/office/drawing/2014/main" id="{DF908C8C-EFC7-4F90-BFC7-61D0F7E6FA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DCBA189-BD58-4A98-8076-7339C709DBB4}"/>
              </a:ext>
            </a:extLst>
          </p:cNvPr>
          <p:cNvSpPr>
            <a:spLocks noGrp="1"/>
          </p:cNvSpPr>
          <p:nvPr>
            <p:ph type="sldNum" sz="quarter" idx="12"/>
          </p:nvPr>
        </p:nvSpPr>
        <p:spPr/>
        <p:txBody>
          <a:bodyPr/>
          <a:lstStyle>
            <a:lvl1pPr>
              <a:defRPr/>
            </a:lvl1pPr>
          </a:lstStyle>
          <a:p>
            <a:pPr>
              <a:defRPr/>
            </a:pPr>
            <a:fld id="{9F29A210-1F99-4201-AE86-BA0C1915C204}" type="slidenum">
              <a:rPr lang="en-US" altLang="en-US"/>
              <a:pPr>
                <a:defRPr/>
              </a:pPr>
              <a:t>‹#›</a:t>
            </a:fld>
            <a:endParaRPr lang="en-US" altLang="en-US" dirty="0"/>
          </a:p>
        </p:txBody>
      </p:sp>
    </p:spTree>
    <p:extLst>
      <p:ext uri="{BB962C8B-B14F-4D97-AF65-F5344CB8AC3E}">
        <p14:creationId xmlns:p14="http://schemas.microsoft.com/office/powerpoint/2010/main" val="7564952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CF006E4B-3376-476A-A727-2E58B799160C}"/>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 name="Group 23">
            <a:extLst>
              <a:ext uri="{FF2B5EF4-FFF2-40B4-BE49-F238E27FC236}">
                <a16:creationId xmlns:a16="http://schemas.microsoft.com/office/drawing/2014/main" id="{4E451082-C03F-415A-A6FA-ED48D7B74694}"/>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93C8E42C-CD98-4B6E-9428-BDFE6CC46E10}"/>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2F632FD1-092F-426C-A668-610AF9B1C527}"/>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D64C5D34-00E3-45F6-953C-C228526AE478}"/>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6AC66964-15D4-488E-A616-92BF9F981841}"/>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a:extLst>
                <a:ext uri="{FF2B5EF4-FFF2-40B4-BE49-F238E27FC236}">
                  <a16:creationId xmlns:a16="http://schemas.microsoft.com/office/drawing/2014/main" id="{A9E28CC9-B3EE-42BF-8440-09C93B921810}"/>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F4398F0E-1381-417E-9E39-FCADA812697A}"/>
              </a:ext>
            </a:extLst>
          </p:cNvPr>
          <p:cNvSpPr>
            <a:spLocks noGrp="1"/>
          </p:cNvSpPr>
          <p:nvPr>
            <p:ph type="dt" sz="half" idx="10"/>
          </p:nvPr>
        </p:nvSpPr>
        <p:spPr/>
        <p:txBody>
          <a:bodyPr/>
          <a:lstStyle>
            <a:lvl1pPr>
              <a:defRPr/>
            </a:lvl1pPr>
          </a:lstStyle>
          <a:p>
            <a:pPr>
              <a:defRPr/>
            </a:pPr>
            <a:fld id="{037D7AF7-6BA8-40E9-BDB9-58F8368C2C17}" type="datetime1">
              <a:rPr lang="en-US"/>
              <a:pPr>
                <a:defRPr/>
              </a:pPr>
              <a:t>1/7/21</a:t>
            </a:fld>
            <a:endParaRPr lang="en-US" dirty="0"/>
          </a:p>
        </p:txBody>
      </p:sp>
      <p:sp>
        <p:nvSpPr>
          <p:cNvPr id="13" name="Footer Placeholder 5">
            <a:extLst>
              <a:ext uri="{FF2B5EF4-FFF2-40B4-BE49-F238E27FC236}">
                <a16:creationId xmlns:a16="http://schemas.microsoft.com/office/drawing/2014/main" id="{8E5C82F4-75A1-4E50-985E-67945553799B}"/>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74404BC2-DB40-4F4C-B6C1-A25CC297FDE1}"/>
              </a:ext>
            </a:extLst>
          </p:cNvPr>
          <p:cNvSpPr>
            <a:spLocks noGrp="1"/>
          </p:cNvSpPr>
          <p:nvPr>
            <p:ph type="sldNum" sz="quarter" idx="12"/>
          </p:nvPr>
        </p:nvSpPr>
        <p:spPr/>
        <p:txBody>
          <a:bodyPr/>
          <a:lstStyle>
            <a:lvl1pPr>
              <a:defRPr/>
            </a:lvl1pPr>
          </a:lstStyle>
          <a:p>
            <a:pPr>
              <a:defRPr/>
            </a:pPr>
            <a:fld id="{A63F035A-FF5D-4C4E-BD84-76EA48F02F2A}" type="slidenum">
              <a:rPr lang="en-US" altLang="en-US"/>
              <a:pPr>
                <a:defRPr/>
              </a:pPr>
              <a:t>‹#›</a:t>
            </a:fld>
            <a:endParaRPr lang="en-US" altLang="en-US" dirty="0"/>
          </a:p>
        </p:txBody>
      </p:sp>
    </p:spTree>
    <p:extLst>
      <p:ext uri="{BB962C8B-B14F-4D97-AF65-F5344CB8AC3E}">
        <p14:creationId xmlns:p14="http://schemas.microsoft.com/office/powerpoint/2010/main" val="84298156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95D7ED5-A9A1-4A53-BF1B-7E420698AC1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 name="Group 15">
            <a:extLst>
              <a:ext uri="{FF2B5EF4-FFF2-40B4-BE49-F238E27FC236}">
                <a16:creationId xmlns:a16="http://schemas.microsoft.com/office/drawing/2014/main" id="{930C94F1-2DF4-4A5A-8659-F90FB83614E8}"/>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6D4400FC-FFAA-4B61-8ADA-050A91EB1836}"/>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1FC8DE75-122F-4976-88E0-4B187022E928}"/>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743A3175-B951-4E09-A158-7FB0A88E78F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DFE8BF0F-9C63-49EC-AD74-8D09393B86BC}"/>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68B23031-BFC3-4DC5-A3AA-AD4A78D6DBA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Date Placeholder 4">
            <a:extLst>
              <a:ext uri="{FF2B5EF4-FFF2-40B4-BE49-F238E27FC236}">
                <a16:creationId xmlns:a16="http://schemas.microsoft.com/office/drawing/2014/main" id="{162CC982-5D7C-466F-85EA-0946D4554911}"/>
              </a:ext>
            </a:extLst>
          </p:cNvPr>
          <p:cNvSpPr>
            <a:spLocks noGrp="1"/>
          </p:cNvSpPr>
          <p:nvPr>
            <p:ph type="dt" sz="half" idx="10"/>
          </p:nvPr>
        </p:nvSpPr>
        <p:spPr/>
        <p:txBody>
          <a:bodyPr/>
          <a:lstStyle>
            <a:lvl1pPr>
              <a:defRPr/>
            </a:lvl1pPr>
          </a:lstStyle>
          <a:p>
            <a:pPr>
              <a:defRPr/>
            </a:pPr>
            <a:fld id="{5695F0F7-702F-4F56-877F-B241E4884B97}" type="datetime1">
              <a:rPr lang="en-US"/>
              <a:pPr>
                <a:defRPr/>
              </a:pPr>
              <a:t>1/7/21</a:t>
            </a:fld>
            <a:endParaRPr lang="en-US" dirty="0"/>
          </a:p>
        </p:txBody>
      </p:sp>
      <p:sp>
        <p:nvSpPr>
          <p:cNvPr id="13" name="Footer Placeholder 5">
            <a:extLst>
              <a:ext uri="{FF2B5EF4-FFF2-40B4-BE49-F238E27FC236}">
                <a16:creationId xmlns:a16="http://schemas.microsoft.com/office/drawing/2014/main" id="{5777CCB2-2E97-41B3-96DC-99B905D7FAB9}"/>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5E06CC0D-71CE-4416-AEB5-A3008CCF93B6}"/>
              </a:ext>
            </a:extLst>
          </p:cNvPr>
          <p:cNvSpPr>
            <a:spLocks noGrp="1"/>
          </p:cNvSpPr>
          <p:nvPr>
            <p:ph type="sldNum" sz="quarter" idx="12"/>
          </p:nvPr>
        </p:nvSpPr>
        <p:spPr/>
        <p:txBody>
          <a:bodyPr/>
          <a:lstStyle>
            <a:lvl1pPr>
              <a:defRPr/>
            </a:lvl1pPr>
          </a:lstStyle>
          <a:p>
            <a:pPr>
              <a:defRPr/>
            </a:pPr>
            <a:fld id="{62D18173-3892-46B1-B42D-E2A1A88E0654}" type="slidenum">
              <a:rPr lang="en-US" altLang="en-US"/>
              <a:pPr>
                <a:defRPr/>
              </a:pPr>
              <a:t>‹#›</a:t>
            </a:fld>
            <a:endParaRPr lang="en-US" altLang="en-US" dirty="0"/>
          </a:p>
        </p:txBody>
      </p:sp>
    </p:spTree>
    <p:extLst>
      <p:ext uri="{BB962C8B-B14F-4D97-AF65-F5344CB8AC3E}">
        <p14:creationId xmlns:p14="http://schemas.microsoft.com/office/powerpoint/2010/main" val="1073927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3A0C3415-4FE2-42FE-B82C-D7375B96C6A8}"/>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051" name="Group 15">
            <a:extLst>
              <a:ext uri="{FF2B5EF4-FFF2-40B4-BE49-F238E27FC236}">
                <a16:creationId xmlns:a16="http://schemas.microsoft.com/office/drawing/2014/main" id="{E67DE250-6228-4E97-99D6-E6A44CB27368}"/>
              </a:ext>
            </a:extLst>
          </p:cNvPr>
          <p:cNvGrpSpPr>
            <a:grpSpLocks noChangeAspect="1"/>
          </p:cNvGrpSpPr>
          <p:nvPr/>
        </p:nvGrpSpPr>
        <p:grpSpPr bwMode="auto">
          <a:xfrm>
            <a:off x="211138" y="1679575"/>
            <a:ext cx="8723312" cy="1330325"/>
            <a:chOff x="-3905251" y="4294188"/>
            <a:chExt cx="13027839" cy="1892300"/>
          </a:xfrm>
        </p:grpSpPr>
        <p:sp>
          <p:nvSpPr>
            <p:cNvPr id="2057" name="Freeform 14">
              <a:extLst>
                <a:ext uri="{FF2B5EF4-FFF2-40B4-BE49-F238E27FC236}">
                  <a16:creationId xmlns:a16="http://schemas.microsoft.com/office/drawing/2014/main" id="{70F0A5ED-AB6B-4948-9A4A-DFF2CBC09095}"/>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18">
              <a:extLst>
                <a:ext uri="{FF2B5EF4-FFF2-40B4-BE49-F238E27FC236}">
                  <a16:creationId xmlns:a16="http://schemas.microsoft.com/office/drawing/2014/main" id="{29317164-15AC-4066-9571-0778543A6F97}"/>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22">
              <a:extLst>
                <a:ext uri="{FF2B5EF4-FFF2-40B4-BE49-F238E27FC236}">
                  <a16:creationId xmlns:a16="http://schemas.microsoft.com/office/drawing/2014/main" id="{79C0D6C8-70F7-4843-84B0-3604373B7BA5}"/>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 name="Freeform 26">
              <a:extLst>
                <a:ext uri="{FF2B5EF4-FFF2-40B4-BE49-F238E27FC236}">
                  <a16:creationId xmlns:a16="http://schemas.microsoft.com/office/drawing/2014/main" id="{62FBE1C5-2493-45DA-A3AD-DA3227046EDF}"/>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2061" name="Freeform 10">
              <a:extLst>
                <a:ext uri="{FF2B5EF4-FFF2-40B4-BE49-F238E27FC236}">
                  <a16:creationId xmlns:a16="http://schemas.microsoft.com/office/drawing/2014/main" id="{B64F17A2-8B87-4ACE-9693-ACC1DA22DA5F}"/>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2" name="Title Placeholder 1">
            <a:extLst>
              <a:ext uri="{FF2B5EF4-FFF2-40B4-BE49-F238E27FC236}">
                <a16:creationId xmlns:a16="http://schemas.microsoft.com/office/drawing/2014/main" id="{94B9FBAC-DCF1-4541-9767-7284C16ED2B6}"/>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C636E5A9-44B8-4D09-9C3D-468B2B14E15E}"/>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ea typeface="MS PGothic" panose="020B0600070205080204" pitchFamily="34" charset="-128"/>
              </a:defRPr>
            </a:lvl1pPr>
          </a:lstStyle>
          <a:p>
            <a:pPr>
              <a:defRPr/>
            </a:pPr>
            <a:fld id="{648168C7-5571-466A-A6CC-2F3CFE9C00E6}" type="datetime1">
              <a:rPr lang="en-US"/>
              <a:pPr>
                <a:defRPr/>
              </a:pPr>
              <a:t>1/7/21</a:t>
            </a:fld>
            <a:endParaRPr lang="en-US" dirty="0"/>
          </a:p>
        </p:txBody>
      </p:sp>
      <p:sp>
        <p:nvSpPr>
          <p:cNvPr id="5" name="Footer Placeholder 4">
            <a:extLst>
              <a:ext uri="{FF2B5EF4-FFF2-40B4-BE49-F238E27FC236}">
                <a16:creationId xmlns:a16="http://schemas.microsoft.com/office/drawing/2014/main" id="{E82C2564-069C-45C0-922A-AA101FF4FD30}"/>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2954E38E-4AE2-484E-A5C5-DADBD5523284}"/>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ea typeface="MS PGothic" panose="020B0600070205080204" pitchFamily="34" charset="-128"/>
              </a:defRPr>
            </a:lvl1pPr>
          </a:lstStyle>
          <a:p>
            <a:pPr>
              <a:defRPr/>
            </a:pPr>
            <a:fld id="{30C0B580-AC6D-422A-89D6-080322284619}" type="slidenum">
              <a:rPr lang="en-US" altLang="en-US"/>
              <a:pPr>
                <a:defRPr/>
              </a:pPr>
              <a:t>‹#›</a:t>
            </a:fld>
            <a:endParaRPr lang="en-US" altLang="en-US" dirty="0"/>
          </a:p>
        </p:txBody>
      </p:sp>
      <p:sp>
        <p:nvSpPr>
          <p:cNvPr id="2056" name="Text Placeholder 2">
            <a:extLst>
              <a:ext uri="{FF2B5EF4-FFF2-40B4-BE49-F238E27FC236}">
                <a16:creationId xmlns:a16="http://schemas.microsoft.com/office/drawing/2014/main" id="{58C2DB39-302E-4CFA-833B-15C199B2C431}"/>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452265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push dir="u"/>
  </p:transition>
  <p:hf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www.transportation.gov/dr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wrp.gov/"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www.usajob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hyperlink" Target="https://www.transportation.gov/us-department-transportation-list-selective-placement-coordinato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transportation.gov/drc/disability-resource-center" TargetMode="External"/><Relationship Id="rId4" Type="http://schemas.openxmlformats.org/officeDocument/2006/relationships/hyperlink" Target="https://www.transportation.gov/drc/dot-disability-program-manager-list-reasonable-accommodation-contact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jp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mailto:drc@dot.gov" TargetMode="External"/><Relationship Id="rId2" Type="http://schemas.openxmlformats.org/officeDocument/2006/relationships/hyperlink" Target="http://www.transportation.gov/dr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askearn.org/topics/federal-state-government-employment/federal-government-employment/section-501/"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www.eeoc.gov/laws/guidance/questions-answers-eeocs-final-rule-affirmative-action-people-disabilities-federal"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image" Target="../media/image10.svg"/><Relationship Id="rId17" Type="http://schemas.openxmlformats.org/officeDocument/2006/relationships/hyperlink" Target="https://askearn.org/wp-content/uploads/2019/02/EARN-Federal-Framework-Updated-January-2019-A.pdf" TargetMode="External"/><Relationship Id="rId2" Type="http://schemas.openxmlformats.org/officeDocument/2006/relationships/slideLayout" Target="../slideLayouts/slideLayout12.xml"/><Relationship Id="rId16" Type="http://schemas.openxmlformats.org/officeDocument/2006/relationships/image" Target="../media/image14.svg"/><Relationship Id="rId1" Type="http://schemas.openxmlformats.org/officeDocument/2006/relationships/tags" Target="../tags/tag5.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diagramData" Target="../diagrams/data1.xml"/><Relationship Id="rId9" Type="http://schemas.openxmlformats.org/officeDocument/2006/relationships/image" Target="../media/image7.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hyperlink" Target="https://www.eeoc.gov/publications/abcs-schedule-tips-applicants-disabilities-getting-federal-jobs" TargetMode="External"/><Relationship Id="rId4" Type="http://schemas.openxmlformats.org/officeDocument/2006/relationships/hyperlink" Target="https://www.opm.gov/policy-data-oversight/disability-employment/getting-a-job/sampleschedaletter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opm.gov/policy-data-oversight/pay-leave/salaries-wages/2020/general-schedule/" TargetMode="External"/><Relationship Id="rId2" Type="http://schemas.openxmlformats.org/officeDocument/2006/relationships/hyperlink" Target="https://www.usajobs.gov/Help/working-in-government/unique-hiring-paths/students/federal-occupations-by-college-major/"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usajobs.gov/" TargetMode="External"/><Relationship Id="rId4" Type="http://schemas.openxmlformats.org/officeDocument/2006/relationships/hyperlink" Target="https://www.opm.gov/policy-data-oversight/disability-employment/getting-a-job/sampleschedaletter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savr.org/stateagencydirec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a:extLst>
              <a:ext uri="{FF2B5EF4-FFF2-40B4-BE49-F238E27FC236}">
                <a16:creationId xmlns:a16="http://schemas.microsoft.com/office/drawing/2014/main" id="{5B115E5C-F5CA-4ABA-9693-A744208EBA1F}"/>
              </a:ext>
            </a:extLst>
          </p:cNvPr>
          <p:cNvSpPr>
            <a:spLocks noGrp="1"/>
          </p:cNvSpPr>
          <p:nvPr>
            <p:ph type="ctrTitle"/>
          </p:nvPr>
        </p:nvSpPr>
        <p:spPr>
          <a:xfrm>
            <a:off x="324998" y="3859657"/>
            <a:ext cx="8499823" cy="954107"/>
          </a:xfrm>
        </p:spPr>
        <p:txBody>
          <a:bodyPr wrap="square">
            <a:spAutoFit/>
          </a:bodyPr>
          <a:lstStyle/>
          <a:p>
            <a:r>
              <a:rPr lang="en-US" sz="2800" b="1" dirty="0"/>
              <a:t>Increasing Employment Opportunities</a:t>
            </a:r>
            <a:br>
              <a:rPr lang="en-US" sz="2800" b="1" dirty="0"/>
            </a:br>
            <a:r>
              <a:rPr lang="en-US" sz="2800" b="1" dirty="0"/>
              <a:t>for a Better Federal Service</a:t>
            </a:r>
            <a:endParaRPr lang="en-US" altLang="en-US" sz="2800" b="1" dirty="0"/>
          </a:p>
        </p:txBody>
      </p:sp>
      <p:sp>
        <p:nvSpPr>
          <p:cNvPr id="14340" name="TextBox 2">
            <a:extLst>
              <a:ext uri="{FF2B5EF4-FFF2-40B4-BE49-F238E27FC236}">
                <a16:creationId xmlns:a16="http://schemas.microsoft.com/office/drawing/2014/main" id="{0C252DFD-281D-4D29-A88E-FAD451A8C210}"/>
              </a:ext>
            </a:extLst>
          </p:cNvPr>
          <p:cNvSpPr txBox="1">
            <a:spLocks noChangeArrowheads="1"/>
          </p:cNvSpPr>
          <p:nvPr/>
        </p:nvSpPr>
        <p:spPr bwMode="auto">
          <a:xfrm>
            <a:off x="1430454" y="5760153"/>
            <a:ext cx="24003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81BD">
                    <a:lumMod val="50000"/>
                  </a:srgbClr>
                </a:solidFill>
                <a:effectLst/>
                <a:uLnTx/>
                <a:uFillTx/>
                <a:latin typeface="Times New Roman" panose="02020603050405020304" pitchFamily="18" charset="0"/>
                <a:ea typeface="MS PGothic" panose="020B0600070205080204" pitchFamily="34" charset="-128"/>
                <a:cs typeface="+mn-cs"/>
              </a:rPr>
              <a:t>Alison Levy, Manager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81BD">
                    <a:lumMod val="50000"/>
                  </a:srgbClr>
                </a:solidFill>
                <a:effectLst/>
                <a:uLnTx/>
                <a:uFillTx/>
                <a:latin typeface="Times New Roman" panose="02020603050405020304" pitchFamily="18" charset="0"/>
                <a:ea typeface="MS PGothic" panose="020B0600070205080204" pitchFamily="34" charset="-128"/>
                <a:cs typeface="+mn-cs"/>
              </a:rPr>
              <a:t>Disability Resource Center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81BD">
                    <a:lumMod val="50000"/>
                  </a:srgbClr>
                </a:solidFill>
                <a:effectLst/>
                <a:uLnTx/>
                <a:uFillTx/>
                <a:latin typeface="Times New Roman" panose="02020603050405020304" pitchFamily="18" charset="0"/>
                <a:ea typeface="MS PGothic" panose="020B0600070205080204" pitchFamily="34" charset="-128"/>
                <a:cs typeface="+mn-cs"/>
              </a:rPr>
              <a:t>U.S. Department of Transportation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81BD">
                    <a:lumMod val="50000"/>
                  </a:srgbClr>
                </a:solidFill>
                <a:effectLst/>
                <a:uLnTx/>
                <a:uFillTx/>
                <a:latin typeface="Times New Roman" panose="02020603050405020304" pitchFamily="18" charset="0"/>
                <a:ea typeface="MS PGothic" panose="020B0600070205080204" pitchFamily="34" charset="-128"/>
                <a:cs typeface="+mn-cs"/>
                <a:hlinkClick r:id="rId4"/>
              </a:rPr>
              <a:t>www.transportation.gov/drc</a:t>
            </a:r>
            <a:endParaRPr kumimoji="0" lang="en-US" altLang="en-US" sz="1200" b="0" i="0" u="none" strike="noStrike" kern="1200" cap="none" spc="0" normalizeH="0" baseline="0" noProof="0" dirty="0">
              <a:ln>
                <a:noFill/>
              </a:ln>
              <a:solidFill>
                <a:srgbClr val="4F81BD">
                  <a:lumMod val="50000"/>
                </a:srgbClr>
              </a:solidFill>
              <a:effectLst/>
              <a:uLnTx/>
              <a:uFillTx/>
              <a:latin typeface="Times New Roman" panose="02020603050405020304" pitchFamily="18" charset="0"/>
              <a:ea typeface="MS PGothic" panose="020B0600070205080204" pitchFamily="34" charset="-128"/>
              <a:cs typeface="+mn-cs"/>
            </a:endParaRPr>
          </a:p>
        </p:txBody>
      </p:sp>
      <p:pic>
        <p:nvPicPr>
          <p:cNvPr id="7" name="Content Placeholder 8" descr="A circle of overlapping hands of diverse skin tones representing diversity ">
            <a:extLst>
              <a:ext uri="{FF2B5EF4-FFF2-40B4-BE49-F238E27FC236}">
                <a16:creationId xmlns:a16="http://schemas.microsoft.com/office/drawing/2014/main" id="{EF15950B-0865-41B5-B9C0-4AF4AB2F0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953601" y="321822"/>
            <a:ext cx="5373958" cy="3579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2" descr="DRC Logo" title="DRC Logo">
            <a:extLst>
              <a:ext uri="{FF2B5EF4-FFF2-40B4-BE49-F238E27FC236}">
                <a16:creationId xmlns:a16="http://schemas.microsoft.com/office/drawing/2014/main" id="{4D2AE535-3083-4E64-9440-2FF478923607}"/>
              </a:ext>
            </a:extLst>
          </p:cNvPr>
          <p:cNvSpPr/>
          <p:nvPr/>
        </p:nvSpPr>
        <p:spPr>
          <a:xfrm>
            <a:off x="281868" y="5760153"/>
            <a:ext cx="1148586" cy="74320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ndara"/>
              <a:ea typeface="+mn-ea"/>
              <a:cs typeface="+mn-cs"/>
            </a:endParaRPr>
          </a:p>
        </p:txBody>
      </p:sp>
    </p:spTree>
    <p:custDataLst>
      <p:tags r:id="rId1"/>
    </p:custDataLst>
    <p:extLst>
      <p:ext uri="{BB962C8B-B14F-4D97-AF65-F5344CB8AC3E}">
        <p14:creationId xmlns:p14="http://schemas.microsoft.com/office/powerpoint/2010/main" val="424980202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54258C-1D1D-44BF-B896-111AFCFC6E7F}"/>
              </a:ext>
            </a:extLst>
          </p:cNvPr>
          <p:cNvSpPr>
            <a:spLocks noGrp="1"/>
          </p:cNvSpPr>
          <p:nvPr>
            <p:ph type="title"/>
          </p:nvPr>
        </p:nvSpPr>
        <p:spPr>
          <a:xfrm>
            <a:off x="1778097" y="622701"/>
            <a:ext cx="6172200" cy="857250"/>
          </a:xfrm>
        </p:spPr>
        <p:txBody>
          <a:bodyPr>
            <a:noAutofit/>
          </a:bodyPr>
          <a:lstStyle/>
          <a:p>
            <a:pPr algn="ctr"/>
            <a:r>
              <a:rPr lang="en-US" sz="2800" dirty="0">
                <a:solidFill>
                  <a:schemeClr val="bg1"/>
                </a:solidFill>
                <a:effectLst/>
              </a:rPr>
              <a:t>Other Paths to Federal Service:</a:t>
            </a:r>
            <a:br>
              <a:rPr lang="en-US" sz="2800" dirty="0">
                <a:solidFill>
                  <a:schemeClr val="bg1"/>
                </a:solidFill>
                <a:effectLst/>
              </a:rPr>
            </a:br>
            <a:r>
              <a:rPr lang="en-US" sz="2400" dirty="0">
                <a:solidFill>
                  <a:schemeClr val="bg1"/>
                </a:solidFill>
                <a:effectLst/>
              </a:rPr>
              <a:t>Workforce Recruitment Program</a:t>
            </a:r>
            <a:endParaRPr lang="en-US" sz="3200" dirty="0">
              <a:solidFill>
                <a:schemeClr val="bg1"/>
              </a:solidFill>
              <a:effectLst/>
            </a:endParaRPr>
          </a:p>
        </p:txBody>
      </p:sp>
      <p:pic>
        <p:nvPicPr>
          <p:cNvPr id="8" name="Picture 7" descr="Logo for the Workforce Recruitment Program (WRP) and web site; www.wrp.gov. " title="Workforce Recruitment Program">
            <a:extLst>
              <a:ext uri="{FF2B5EF4-FFF2-40B4-BE49-F238E27FC236}">
                <a16:creationId xmlns:a16="http://schemas.microsoft.com/office/drawing/2014/main" id="{5E29AD96-E8DB-4039-B47A-C78CFD82339D}"/>
              </a:ext>
            </a:extLst>
          </p:cNvPr>
          <p:cNvPicPr>
            <a:picLocks noChangeAspect="1"/>
          </p:cNvPicPr>
          <p:nvPr/>
        </p:nvPicPr>
        <p:blipFill rotWithShape="1">
          <a:blip r:embed="rId3">
            <a:extLst>
              <a:ext uri="{28A0092B-C50C-407E-A947-70E740481C1C}">
                <a14:useLocalDpi xmlns:a14="http://schemas.microsoft.com/office/drawing/2010/main" val="0"/>
              </a:ext>
            </a:extLst>
          </a:blip>
          <a:srcRect l="3351" t="-15305" r="74774" b="9183"/>
          <a:stretch/>
        </p:blipFill>
        <p:spPr>
          <a:xfrm>
            <a:off x="345431" y="359966"/>
            <a:ext cx="1677679" cy="1120141"/>
          </a:xfrm>
          <a:prstGeom prst="rect">
            <a:avLst/>
          </a:prstGeom>
        </p:spPr>
      </p:pic>
      <p:sp>
        <p:nvSpPr>
          <p:cNvPr id="9" name="TextBox 8">
            <a:extLst>
              <a:ext uri="{FF2B5EF4-FFF2-40B4-BE49-F238E27FC236}">
                <a16:creationId xmlns:a16="http://schemas.microsoft.com/office/drawing/2014/main" id="{5FB75D00-2E2C-4A32-99A5-53844DD44DB3}"/>
              </a:ext>
            </a:extLst>
          </p:cNvPr>
          <p:cNvSpPr txBox="1"/>
          <p:nvPr/>
        </p:nvSpPr>
        <p:spPr>
          <a:xfrm>
            <a:off x="3808721" y="2512953"/>
            <a:ext cx="5335279" cy="2862322"/>
          </a:xfrm>
          <a:prstGeom prst="rect">
            <a:avLst/>
          </a:prstGeom>
          <a:noFill/>
        </p:spPr>
        <p:txBody>
          <a:bodyPr wrap="square" rtlCol="0">
            <a:spAutoFit/>
          </a:bodyPr>
          <a:lstStyle/>
          <a:p>
            <a:pPr marL="342900" indent="-342900" eaLnBrk="0" fontAlgn="base" hangingPunct="0">
              <a:spcBef>
                <a:spcPct val="0"/>
              </a:spcBef>
              <a:spcAft>
                <a:spcPct val="0"/>
              </a:spcAft>
              <a:buFont typeface="Arial" panose="020B0604020202020204" pitchFamily="34" charset="0"/>
              <a:buChar char="•"/>
            </a:pPr>
            <a:r>
              <a:rPr lang="en-US" sz="2000" dirty="0">
                <a:solidFill>
                  <a:prstClr val="black"/>
                </a:solidFill>
                <a:latin typeface="Times New Roman" panose="02020603050405020304" pitchFamily="18" charset="0"/>
                <a:ea typeface="MS PGothic" panose="020B0600070205080204" pitchFamily="34" charset="-128"/>
              </a:rPr>
              <a:t>Current students and recent graduates with disabilities (up to two years post-graduation).</a:t>
            </a:r>
          </a:p>
          <a:p>
            <a:pPr marL="342900" indent="-342900" eaLnBrk="0" fontAlgn="base" hangingPunct="0">
              <a:spcBef>
                <a:spcPct val="0"/>
              </a:spcBef>
              <a:spcAft>
                <a:spcPct val="0"/>
              </a:spcAft>
              <a:buFont typeface="Arial" panose="020B0604020202020204" pitchFamily="34" charset="0"/>
              <a:buChar char="•"/>
            </a:pPr>
            <a:r>
              <a:rPr lang="en-US" sz="2000" dirty="0">
                <a:solidFill>
                  <a:prstClr val="black"/>
                </a:solidFill>
                <a:latin typeface="Times New Roman" panose="02020603050405020304" pitchFamily="18" charset="0"/>
                <a:ea typeface="MS PGothic" panose="020B0600070205080204" pitchFamily="34" charset="-128"/>
              </a:rPr>
              <a:t>Pre-screened and rated by federal recruiters.</a:t>
            </a:r>
          </a:p>
          <a:p>
            <a:pPr marL="342900" indent="-342900" eaLnBrk="0" fontAlgn="base" hangingPunct="0">
              <a:spcBef>
                <a:spcPct val="0"/>
              </a:spcBef>
              <a:spcAft>
                <a:spcPct val="0"/>
              </a:spcAft>
              <a:buFont typeface="Arial" panose="020B0604020202020204" pitchFamily="34" charset="0"/>
              <a:buChar char="•"/>
            </a:pPr>
            <a:r>
              <a:rPr lang="en-US" sz="2000" dirty="0">
                <a:solidFill>
                  <a:prstClr val="black"/>
                </a:solidFill>
                <a:latin typeface="Times New Roman" panose="02020603050405020304" pitchFamily="18" charset="0"/>
                <a:ea typeface="MS PGothic" panose="020B0600070205080204" pitchFamily="34" charset="-128"/>
              </a:rPr>
              <a:t>Hiring managers can easily review and select students.</a:t>
            </a:r>
          </a:p>
          <a:p>
            <a:pPr marL="342900" indent="-342900" eaLnBrk="0" fontAlgn="base" hangingPunct="0">
              <a:spcBef>
                <a:spcPct val="0"/>
              </a:spcBef>
              <a:spcAft>
                <a:spcPct val="0"/>
              </a:spcAft>
              <a:buFont typeface="Arial" panose="020B0604020202020204" pitchFamily="34" charset="0"/>
              <a:buChar char="•"/>
            </a:pPr>
            <a:r>
              <a:rPr lang="en-US" sz="2000" dirty="0">
                <a:solidFill>
                  <a:prstClr val="black"/>
                </a:solidFill>
                <a:latin typeface="Times New Roman" panose="02020603050405020304" pitchFamily="18" charset="0"/>
                <a:ea typeface="MS PGothic" panose="020B0600070205080204" pitchFamily="34" charset="-128"/>
              </a:rPr>
              <a:t>Represents a wide variety of career and employment fields.</a:t>
            </a:r>
          </a:p>
          <a:p>
            <a:pPr marL="342900" indent="-342900" eaLnBrk="0" fontAlgn="base" hangingPunct="0">
              <a:spcBef>
                <a:spcPct val="0"/>
              </a:spcBef>
              <a:spcAft>
                <a:spcPct val="0"/>
              </a:spcAft>
              <a:buFont typeface="Arial" panose="020B0604020202020204" pitchFamily="34" charset="0"/>
              <a:buChar char="•"/>
            </a:pPr>
            <a:r>
              <a:rPr lang="en-US" sz="2000" dirty="0">
                <a:solidFill>
                  <a:prstClr val="black"/>
                </a:solidFill>
                <a:latin typeface="Times New Roman" panose="02020603050405020304" pitchFamily="18" charset="0"/>
                <a:ea typeface="MS PGothic" panose="020B0600070205080204" pitchFamily="34" charset="-128"/>
              </a:rPr>
              <a:t>Free accommodations provided by DoD.</a:t>
            </a:r>
          </a:p>
          <a:p>
            <a:pPr marL="342900" indent="-342900" eaLnBrk="0" fontAlgn="base" hangingPunct="0">
              <a:spcBef>
                <a:spcPct val="0"/>
              </a:spcBef>
              <a:spcAft>
                <a:spcPct val="0"/>
              </a:spcAft>
              <a:buFont typeface="Arial" panose="020B0604020202020204" pitchFamily="34" charset="0"/>
              <a:buChar char="•"/>
            </a:pPr>
            <a:r>
              <a:rPr lang="en-US" sz="2000" dirty="0">
                <a:solidFill>
                  <a:prstClr val="black"/>
                </a:solidFill>
                <a:latin typeface="Times New Roman" panose="02020603050405020304" pitchFamily="18" charset="0"/>
                <a:ea typeface="MS PGothic" panose="020B0600070205080204" pitchFamily="34" charset="-128"/>
              </a:rPr>
              <a:t>Can use to recruit into permanent employment.</a:t>
            </a:r>
          </a:p>
        </p:txBody>
      </p:sp>
      <p:pic>
        <p:nvPicPr>
          <p:cNvPr id="2" name="Picture 1" descr="Smiling East Indian man dressed in business attire, wearing dark sunglasses and holding a white cane. Photo caption reads, &quot;Connecting employers with highly motivated postseondary students and recent graduates with disabilities.&quot; ">
            <a:extLst>
              <a:ext uri="{FF2B5EF4-FFF2-40B4-BE49-F238E27FC236}">
                <a16:creationId xmlns:a16="http://schemas.microsoft.com/office/drawing/2014/main" id="{20C359A2-BFD0-4F21-AC37-84DBE98D878A}"/>
              </a:ext>
            </a:extLst>
          </p:cNvPr>
          <p:cNvPicPr>
            <a:picLocks noChangeAspect="1"/>
          </p:cNvPicPr>
          <p:nvPr/>
        </p:nvPicPr>
        <p:blipFill rotWithShape="1">
          <a:blip r:embed="rId4"/>
          <a:srcRect l="7066" t="31658" r="50105" b="17970"/>
          <a:stretch/>
        </p:blipFill>
        <p:spPr>
          <a:xfrm>
            <a:off x="137159" y="2054780"/>
            <a:ext cx="3793044" cy="3568780"/>
          </a:xfrm>
          <a:prstGeom prst="rect">
            <a:avLst/>
          </a:prstGeom>
          <a:ln>
            <a:noFill/>
          </a:ln>
          <a:effectLst>
            <a:softEdge rad="112500"/>
          </a:effectLst>
        </p:spPr>
      </p:pic>
      <p:sp>
        <p:nvSpPr>
          <p:cNvPr id="3" name="Rectangle 2">
            <a:extLst>
              <a:ext uri="{FF2B5EF4-FFF2-40B4-BE49-F238E27FC236}">
                <a16:creationId xmlns:a16="http://schemas.microsoft.com/office/drawing/2014/main" id="{1FB6EED1-C617-4F3E-B05E-8ACE76633B04}"/>
              </a:ext>
            </a:extLst>
          </p:cNvPr>
          <p:cNvSpPr/>
          <p:nvPr/>
        </p:nvSpPr>
        <p:spPr>
          <a:xfrm>
            <a:off x="2449465" y="5915968"/>
            <a:ext cx="4259499" cy="369332"/>
          </a:xfrm>
          <a:prstGeom prst="rect">
            <a:avLst/>
          </a:prstGeom>
          <a:solidFill>
            <a:srgbClr val="FFFF00"/>
          </a:solidFill>
        </p:spPr>
        <p:txBody>
          <a:bodyPr wrap="none">
            <a:spAutoFit/>
          </a:bodyPr>
          <a:lstStyle/>
          <a:p>
            <a:r>
              <a:rPr lang="en-US" dirty="0"/>
              <a:t>Visit: </a:t>
            </a:r>
            <a:r>
              <a:rPr lang="en-US" dirty="0">
                <a:hlinkClick r:id="rId5"/>
              </a:rPr>
              <a:t>www.wrp.gov</a:t>
            </a:r>
            <a:r>
              <a:rPr lang="en-US" dirty="0"/>
              <a:t> for more information!</a:t>
            </a:r>
          </a:p>
        </p:txBody>
      </p:sp>
    </p:spTree>
    <p:extLst>
      <p:ext uri="{BB962C8B-B14F-4D97-AF65-F5344CB8AC3E}">
        <p14:creationId xmlns:p14="http://schemas.microsoft.com/office/powerpoint/2010/main" val="39408943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B854A2-7DD6-43E3-9FA4-C180A6BBC6DF}"/>
              </a:ext>
            </a:extLst>
          </p:cNvPr>
          <p:cNvSpPr>
            <a:spLocks noGrp="1"/>
          </p:cNvSpPr>
          <p:nvPr>
            <p:ph type="title"/>
          </p:nvPr>
        </p:nvSpPr>
        <p:spPr>
          <a:xfrm>
            <a:off x="884888" y="464502"/>
            <a:ext cx="7374224" cy="939403"/>
          </a:xfrm>
        </p:spPr>
        <p:txBody>
          <a:bodyPr/>
          <a:lstStyle/>
          <a:p>
            <a:r>
              <a:rPr lang="en-US" sz="2800" dirty="0">
                <a:solidFill>
                  <a:schemeClr val="bg1"/>
                </a:solidFill>
              </a:rPr>
              <a:t>Other Paths to Federal Service:</a:t>
            </a:r>
            <a:br>
              <a:rPr lang="en-US" sz="2800" dirty="0">
                <a:solidFill>
                  <a:schemeClr val="bg1"/>
                </a:solidFill>
              </a:rPr>
            </a:br>
            <a:r>
              <a:rPr lang="en-US" sz="2400" dirty="0">
                <a:solidFill>
                  <a:schemeClr val="bg1"/>
                </a:solidFill>
              </a:rPr>
              <a:t>DOT Secretarial Internship Program</a:t>
            </a:r>
            <a:endParaRPr lang="en-US" sz="3200" dirty="0">
              <a:solidFill>
                <a:schemeClr val="bg1"/>
              </a:solidFill>
            </a:endParaRPr>
          </a:p>
        </p:txBody>
      </p:sp>
      <p:sp>
        <p:nvSpPr>
          <p:cNvPr id="7" name="TextBox 6">
            <a:extLst>
              <a:ext uri="{FF2B5EF4-FFF2-40B4-BE49-F238E27FC236}">
                <a16:creationId xmlns:a16="http://schemas.microsoft.com/office/drawing/2014/main" id="{48305B1D-2AA8-4903-8402-C7EDBDA0E0E3}"/>
              </a:ext>
            </a:extLst>
          </p:cNvPr>
          <p:cNvSpPr txBox="1"/>
          <p:nvPr/>
        </p:nvSpPr>
        <p:spPr>
          <a:xfrm>
            <a:off x="209156" y="2079933"/>
            <a:ext cx="5492908" cy="3416320"/>
          </a:xfrm>
          <a:prstGeom prst="rect">
            <a:avLst/>
          </a:prstGeom>
          <a:noFill/>
        </p:spPr>
        <p:txBody>
          <a:bodyPr wrap="square" rtlCol="0">
            <a:spAutoFit/>
          </a:bodyPr>
          <a:lstStyle/>
          <a:p>
            <a:pPr marL="385763" indent="-385763" eaLnBrk="0" fontAlgn="base" hangingPunct="0">
              <a:spcBef>
                <a:spcPct val="0"/>
              </a:spcBef>
              <a:spcAft>
                <a:spcPct val="0"/>
              </a:spcAft>
              <a:buFont typeface="Arial" panose="020B0604020202020204" pitchFamily="34" charset="0"/>
              <a:buChar char="•"/>
            </a:pPr>
            <a:r>
              <a:rPr lang="en-US" dirty="0">
                <a:solidFill>
                  <a:prstClr val="black"/>
                </a:solidFill>
                <a:latin typeface="Candara"/>
                <a:ea typeface="MS PGothic" panose="020B0600070205080204" pitchFamily="34" charset="-128"/>
              </a:rPr>
              <a:t>For Current students and recent graduates</a:t>
            </a:r>
          </a:p>
          <a:p>
            <a:pPr marL="385763" indent="-385763" eaLnBrk="0" fontAlgn="base" hangingPunct="0">
              <a:spcBef>
                <a:spcPct val="0"/>
              </a:spcBef>
              <a:spcAft>
                <a:spcPct val="0"/>
              </a:spcAft>
              <a:buFont typeface="Arial" panose="020B0604020202020204" pitchFamily="34" charset="0"/>
              <a:buChar char="•"/>
            </a:pPr>
            <a:r>
              <a:rPr lang="en-US" dirty="0">
                <a:solidFill>
                  <a:prstClr val="black"/>
                </a:solidFill>
                <a:latin typeface="Candara"/>
                <a:ea typeface="MS PGothic" panose="020B0600070205080204" pitchFamily="34" charset="-128"/>
              </a:rPr>
              <a:t>Must apply </a:t>
            </a:r>
            <a:r>
              <a:rPr lang="en-US" b="1" i="1" dirty="0">
                <a:solidFill>
                  <a:prstClr val="black"/>
                </a:solidFill>
                <a:latin typeface="Candara"/>
                <a:ea typeface="MS PGothic" panose="020B0600070205080204" pitchFamily="34" charset="-128"/>
              </a:rPr>
              <a:t>competitively</a:t>
            </a:r>
            <a:r>
              <a:rPr lang="en-US" dirty="0">
                <a:solidFill>
                  <a:prstClr val="black"/>
                </a:solidFill>
                <a:latin typeface="Candara"/>
                <a:ea typeface="MS PGothic" panose="020B0600070205080204" pitchFamily="34" charset="-128"/>
              </a:rPr>
              <a:t> online via </a:t>
            </a:r>
            <a:r>
              <a:rPr lang="en-US" dirty="0">
                <a:solidFill>
                  <a:prstClr val="black"/>
                </a:solidFill>
                <a:latin typeface="Candara"/>
                <a:ea typeface="MS PGothic" panose="020B0600070205080204" pitchFamily="34" charset="-128"/>
                <a:hlinkClick r:id="rId3"/>
              </a:rPr>
              <a:t>www.usajobs.gov</a:t>
            </a:r>
            <a:r>
              <a:rPr lang="en-US" dirty="0">
                <a:solidFill>
                  <a:prstClr val="black"/>
                </a:solidFill>
                <a:latin typeface="Candara"/>
                <a:ea typeface="MS PGothic" panose="020B0600070205080204" pitchFamily="34" charset="-128"/>
              </a:rPr>
              <a:t> announcement.</a:t>
            </a:r>
          </a:p>
          <a:p>
            <a:pPr marL="385763" indent="-385763" eaLnBrk="0" fontAlgn="base" hangingPunct="0">
              <a:spcBef>
                <a:spcPct val="0"/>
              </a:spcBef>
              <a:spcAft>
                <a:spcPct val="0"/>
              </a:spcAft>
              <a:buFont typeface="Arial" panose="020B0604020202020204" pitchFamily="34" charset="0"/>
              <a:buChar char="•"/>
            </a:pPr>
            <a:r>
              <a:rPr lang="en-US" dirty="0">
                <a:solidFill>
                  <a:prstClr val="black"/>
                </a:solidFill>
                <a:latin typeface="Candara"/>
                <a:ea typeface="MS PGothic" panose="020B0600070205080204" pitchFamily="34" charset="-128"/>
              </a:rPr>
              <a:t>Paid Opportunities.</a:t>
            </a:r>
          </a:p>
          <a:p>
            <a:pPr marL="385763" indent="-385763" eaLnBrk="0" fontAlgn="base" hangingPunct="0">
              <a:spcBef>
                <a:spcPct val="0"/>
              </a:spcBef>
              <a:spcAft>
                <a:spcPct val="0"/>
              </a:spcAft>
              <a:buFont typeface="Arial" panose="020B0604020202020204" pitchFamily="34" charset="0"/>
              <a:buChar char="•"/>
            </a:pPr>
            <a:r>
              <a:rPr lang="en-US" dirty="0">
                <a:solidFill>
                  <a:prstClr val="black"/>
                </a:solidFill>
                <a:latin typeface="Candara"/>
                <a:ea typeface="MS PGothic" panose="020B0600070205080204" pitchFamily="34" charset="-128"/>
              </a:rPr>
              <a:t>Challenging assignments and meaningful work.</a:t>
            </a:r>
          </a:p>
          <a:p>
            <a:pPr marL="385763" indent="-385763" eaLnBrk="0" fontAlgn="base" hangingPunct="0">
              <a:spcBef>
                <a:spcPct val="0"/>
              </a:spcBef>
              <a:spcAft>
                <a:spcPct val="0"/>
              </a:spcAft>
              <a:buFont typeface="Arial" panose="020B0604020202020204" pitchFamily="34" charset="0"/>
              <a:buChar char="•"/>
            </a:pPr>
            <a:r>
              <a:rPr lang="en-US" dirty="0">
                <a:solidFill>
                  <a:prstClr val="black"/>
                </a:solidFill>
                <a:latin typeface="Candara"/>
                <a:ea typeface="MS PGothic" panose="020B0600070205080204" pitchFamily="34" charset="-128"/>
              </a:rPr>
              <a:t>Participate in activities, innovations, and challenges facing the transportation industry.</a:t>
            </a:r>
          </a:p>
          <a:p>
            <a:pPr marL="385763" indent="-385763" eaLnBrk="0" fontAlgn="base" hangingPunct="0">
              <a:spcBef>
                <a:spcPct val="0"/>
              </a:spcBef>
              <a:spcAft>
                <a:spcPct val="0"/>
              </a:spcAft>
              <a:buFont typeface="Arial" panose="020B0604020202020204" pitchFamily="34" charset="0"/>
              <a:buChar char="•"/>
            </a:pPr>
            <a:r>
              <a:rPr lang="en-US" dirty="0">
                <a:solidFill>
                  <a:prstClr val="black"/>
                </a:solidFill>
                <a:latin typeface="Candara"/>
                <a:ea typeface="MS PGothic" panose="020B0600070205080204" pitchFamily="34" charset="-128"/>
              </a:rPr>
              <a:t>Approximately 10-weeks (summer) or 15-weeks (spring).</a:t>
            </a:r>
          </a:p>
          <a:p>
            <a:pPr marL="385763" indent="-385763" eaLnBrk="0" fontAlgn="base" hangingPunct="0">
              <a:spcBef>
                <a:spcPct val="0"/>
              </a:spcBef>
              <a:spcAft>
                <a:spcPct val="0"/>
              </a:spcAft>
              <a:buFont typeface="Arial" panose="020B0604020202020204" pitchFamily="34" charset="0"/>
              <a:buChar char="•"/>
            </a:pPr>
            <a:r>
              <a:rPr lang="en-US" dirty="0">
                <a:solidFill>
                  <a:prstClr val="black"/>
                </a:solidFill>
                <a:latin typeface="Candara"/>
                <a:ea typeface="MS PGothic" panose="020B0600070205080204" pitchFamily="34" charset="-128"/>
              </a:rPr>
              <a:t>Each DOT Mode determines extensions up until the student graduates and/or is converted to a term or permanent position.</a:t>
            </a:r>
            <a:endParaRPr lang="en-US" sz="1600" dirty="0">
              <a:solidFill>
                <a:prstClr val="black"/>
              </a:solidFill>
              <a:latin typeface="Candara"/>
              <a:ea typeface="MS PGothic" panose="020B0600070205080204" pitchFamily="34" charset="-128"/>
            </a:endParaRPr>
          </a:p>
        </p:txBody>
      </p:sp>
      <p:pic>
        <p:nvPicPr>
          <p:cNvPr id="3" name="Picture 2" title="A smiling blonde female dressed in business attire, using a power wheelchair.">
            <a:extLst>
              <a:ext uri="{FF2B5EF4-FFF2-40B4-BE49-F238E27FC236}">
                <a16:creationId xmlns:a16="http://schemas.microsoft.com/office/drawing/2014/main" id="{8E64EC9B-E57A-4B42-85AF-EB99322AB744}"/>
              </a:ext>
            </a:extLst>
          </p:cNvPr>
          <p:cNvPicPr>
            <a:picLocks noChangeAspect="1"/>
          </p:cNvPicPr>
          <p:nvPr/>
        </p:nvPicPr>
        <p:blipFill rotWithShape="1">
          <a:blip r:embed="rId4">
            <a:extLst>
              <a:ext uri="{28A0092B-C50C-407E-A947-70E740481C1C}">
                <a14:useLocalDpi xmlns:a14="http://schemas.microsoft.com/office/drawing/2010/main" val="0"/>
              </a:ext>
            </a:extLst>
          </a:blip>
          <a:srcRect b="8124"/>
          <a:stretch/>
        </p:blipFill>
        <p:spPr>
          <a:xfrm rot="332027" flipH="1">
            <a:off x="5580278" y="1554626"/>
            <a:ext cx="3348989" cy="4615378"/>
          </a:xfrm>
          <a:prstGeom prst="rect">
            <a:avLst/>
          </a:prstGeom>
          <a:ln>
            <a:noFill/>
          </a:ln>
          <a:effectLst>
            <a:softEdge rad="112500"/>
          </a:effectLst>
        </p:spPr>
      </p:pic>
      <p:sp>
        <p:nvSpPr>
          <p:cNvPr id="2" name="TextBox 1">
            <a:extLst>
              <a:ext uri="{FF2B5EF4-FFF2-40B4-BE49-F238E27FC236}">
                <a16:creationId xmlns:a16="http://schemas.microsoft.com/office/drawing/2014/main" id="{86B70D62-7EC6-4D9A-8592-76E0D361001C}"/>
              </a:ext>
            </a:extLst>
          </p:cNvPr>
          <p:cNvSpPr txBox="1"/>
          <p:nvPr/>
        </p:nvSpPr>
        <p:spPr>
          <a:xfrm>
            <a:off x="209156" y="5948131"/>
            <a:ext cx="7313078" cy="523220"/>
          </a:xfrm>
          <a:prstGeom prst="rect">
            <a:avLst/>
          </a:prstGeom>
          <a:noFill/>
        </p:spPr>
        <p:txBody>
          <a:bodyPr wrap="square" rtlCol="0">
            <a:spAutoFit/>
          </a:bodyPr>
          <a:lstStyle/>
          <a:p>
            <a:pPr lvl="0" algn="ctr" eaLnBrk="0" fontAlgn="base" hangingPunct="0">
              <a:spcBef>
                <a:spcPct val="0"/>
              </a:spcBef>
              <a:spcAft>
                <a:spcPct val="0"/>
              </a:spcAft>
            </a:pPr>
            <a:r>
              <a:rPr lang="en-US" sz="1400" dirty="0">
                <a:solidFill>
                  <a:prstClr val="black"/>
                </a:solidFill>
                <a:highlight>
                  <a:srgbClr val="FFFF00"/>
                </a:highlight>
                <a:ea typeface="MS PGothic" panose="020B0600070205080204" pitchFamily="34" charset="-128"/>
              </a:rPr>
              <a:t>Watch USAJobs.gov in late January/Early February 2021 for a DOT SIP job announcement</a:t>
            </a:r>
          </a:p>
          <a:p>
            <a:pPr lvl="0" algn="ctr" eaLnBrk="0" fontAlgn="base" hangingPunct="0">
              <a:spcBef>
                <a:spcPct val="0"/>
              </a:spcBef>
              <a:spcAft>
                <a:spcPct val="0"/>
              </a:spcAft>
            </a:pPr>
            <a:r>
              <a:rPr lang="en-US" sz="1400" dirty="0">
                <a:solidFill>
                  <a:prstClr val="black"/>
                </a:solidFill>
                <a:highlight>
                  <a:srgbClr val="FFFF00"/>
                </a:highlight>
                <a:ea typeface="MS PGothic" panose="020B0600070205080204" pitchFamily="34" charset="-128"/>
              </a:rPr>
              <a:t>to apply for summer internships.</a:t>
            </a:r>
          </a:p>
        </p:txBody>
      </p:sp>
    </p:spTree>
    <p:extLst>
      <p:ext uri="{BB962C8B-B14F-4D97-AF65-F5344CB8AC3E}">
        <p14:creationId xmlns:p14="http://schemas.microsoft.com/office/powerpoint/2010/main" val="11680240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2">
            <a:extLst>
              <a:ext uri="{FF2B5EF4-FFF2-40B4-BE49-F238E27FC236}">
                <a16:creationId xmlns:a16="http://schemas.microsoft.com/office/drawing/2014/main" id="{127C1387-F6CC-47D4-B94C-7B6CF1516329}"/>
              </a:ext>
            </a:extLst>
          </p:cNvPr>
          <p:cNvSpPr>
            <a:spLocks noGrp="1"/>
          </p:cNvSpPr>
          <p:nvPr>
            <p:ph type="title"/>
          </p:nvPr>
        </p:nvSpPr>
        <p:spPr/>
        <p:txBody>
          <a:bodyPr/>
          <a:lstStyle/>
          <a:p>
            <a:r>
              <a:rPr lang="en-US" altLang="en-US" sz="3200" dirty="0"/>
              <a:t>Key DOT Contacts </a:t>
            </a:r>
            <a:br>
              <a:rPr lang="en-US" altLang="en-US" sz="3200" dirty="0"/>
            </a:br>
            <a:r>
              <a:rPr lang="en-US" altLang="en-US" sz="3200" dirty="0"/>
              <a:t>Supporting Managers &amp; Employees</a:t>
            </a:r>
          </a:p>
        </p:txBody>
      </p:sp>
      <p:sp>
        <p:nvSpPr>
          <p:cNvPr id="2" name="Content Placeholder 1" descr="Tamara Smith&#10;Selective Placement Program Manager (AHR)&#10;On the Spot Hiring Authority&#10;Tamara.A.Smith@faa.gov &#10;">
            <a:extLst>
              <a:ext uri="{FF2B5EF4-FFF2-40B4-BE49-F238E27FC236}">
                <a16:creationId xmlns:a16="http://schemas.microsoft.com/office/drawing/2014/main" id="{660E8C7F-4416-43E9-A13A-4CD0F023E1AB}"/>
              </a:ext>
            </a:extLst>
          </p:cNvPr>
          <p:cNvSpPr>
            <a:spLocks noGrp="1"/>
          </p:cNvSpPr>
          <p:nvPr>
            <p:ph idx="1"/>
          </p:nvPr>
        </p:nvSpPr>
        <p:spPr>
          <a:xfrm>
            <a:off x="1026542" y="2359756"/>
            <a:ext cx="7572627" cy="4164330"/>
          </a:xfrm>
        </p:spPr>
        <p:txBody>
          <a:bodyPr/>
          <a:lstStyle/>
          <a:p>
            <a:pPr marL="0" indent="0">
              <a:spcBef>
                <a:spcPts val="0"/>
              </a:spcBef>
              <a:spcAft>
                <a:spcPts val="600"/>
              </a:spcAft>
              <a:buNone/>
              <a:tabLst>
                <a:tab pos="280988" algn="l"/>
              </a:tabLst>
              <a:defRPr/>
            </a:pPr>
            <a:r>
              <a:rPr lang="en-US" sz="2000" dirty="0">
                <a:solidFill>
                  <a:schemeClr val="tx1"/>
                </a:solidFill>
                <a:cs typeface="Times New Roman" panose="02020603050405020304" pitchFamily="18" charset="0"/>
                <a:hlinkClick r:id="rId3"/>
              </a:rPr>
              <a:t>Selective Placement Program Managers (HR)</a:t>
            </a:r>
            <a:endParaRPr lang="en-US" sz="2000" dirty="0">
              <a:solidFill>
                <a:schemeClr val="tx1"/>
              </a:solidFill>
              <a:cs typeface="Times New Roman" panose="02020603050405020304" pitchFamily="18" charset="0"/>
            </a:endParaRPr>
          </a:p>
          <a:p>
            <a:pPr lvl="1">
              <a:spcBef>
                <a:spcPts val="0"/>
              </a:spcBef>
              <a:spcAft>
                <a:spcPts val="600"/>
              </a:spcAft>
              <a:buFont typeface="Arial" panose="020B0604020202020204" pitchFamily="34" charset="0"/>
              <a:buChar char="•"/>
              <a:tabLst>
                <a:tab pos="280988" algn="l"/>
              </a:tabLst>
              <a:defRPr/>
            </a:pPr>
            <a:r>
              <a:rPr lang="en-US" sz="2000" dirty="0">
                <a:solidFill>
                  <a:schemeClr val="tx1"/>
                </a:solidFill>
                <a:cs typeface="Times New Roman" panose="02020603050405020304" pitchFamily="18" charset="0"/>
              </a:rPr>
              <a:t>Assist with recruitment, hiring and on boarding</a:t>
            </a:r>
          </a:p>
          <a:p>
            <a:pPr lvl="1">
              <a:spcBef>
                <a:spcPts val="0"/>
              </a:spcBef>
              <a:spcAft>
                <a:spcPts val="600"/>
              </a:spcAft>
              <a:buFont typeface="Arial" panose="020B0604020202020204" pitchFamily="34" charset="0"/>
              <a:buChar char="•"/>
              <a:tabLst>
                <a:tab pos="280988" algn="l"/>
              </a:tabLst>
              <a:defRPr/>
            </a:pPr>
            <a:endParaRPr lang="en-US" sz="2000" dirty="0">
              <a:solidFill>
                <a:prstClr val="black"/>
              </a:solidFill>
              <a:cs typeface="Times New Roman" panose="02020603050405020304" pitchFamily="18" charset="0"/>
              <a:hlinkClick r:id="rId4"/>
            </a:endParaRPr>
          </a:p>
          <a:p>
            <a:pPr marL="0" indent="0">
              <a:spcBef>
                <a:spcPts val="0"/>
              </a:spcBef>
              <a:spcAft>
                <a:spcPts val="600"/>
              </a:spcAft>
              <a:buNone/>
              <a:tabLst>
                <a:tab pos="280988" algn="l"/>
              </a:tabLst>
              <a:defRPr/>
            </a:pPr>
            <a:r>
              <a:rPr lang="en-US" sz="2000" dirty="0">
                <a:solidFill>
                  <a:prstClr val="black"/>
                </a:solidFill>
                <a:cs typeface="Times New Roman" panose="02020603050405020304" pitchFamily="18" charset="0"/>
                <a:hlinkClick r:id="rId4"/>
              </a:rPr>
              <a:t>Disability Program Managers (Civil Rights)</a:t>
            </a:r>
            <a:endParaRPr lang="en-US" sz="2000" dirty="0">
              <a:solidFill>
                <a:prstClr val="black"/>
              </a:solidFill>
              <a:cs typeface="Times New Roman" panose="02020603050405020304" pitchFamily="18" charset="0"/>
            </a:endParaRPr>
          </a:p>
          <a:p>
            <a:pPr lvl="1">
              <a:spcBef>
                <a:spcPts val="0"/>
              </a:spcBef>
              <a:spcAft>
                <a:spcPts val="600"/>
              </a:spcAft>
              <a:buFont typeface="Arial" panose="020B0604020202020204" pitchFamily="34" charset="0"/>
              <a:buChar char="•"/>
              <a:tabLst>
                <a:tab pos="280988" algn="l"/>
              </a:tabLst>
              <a:defRPr/>
            </a:pPr>
            <a:r>
              <a:rPr lang="en-US" sz="2000" dirty="0">
                <a:solidFill>
                  <a:prstClr val="black"/>
                </a:solidFill>
                <a:cs typeface="Times New Roman" panose="02020603050405020304" pitchFamily="18" charset="0"/>
              </a:rPr>
              <a:t>Assist with reasonable accommodations and EEO matters.</a:t>
            </a:r>
          </a:p>
          <a:p>
            <a:pPr marL="0" indent="0">
              <a:spcBef>
                <a:spcPts val="0"/>
              </a:spcBef>
              <a:spcAft>
                <a:spcPts val="600"/>
              </a:spcAft>
              <a:buNone/>
              <a:tabLst>
                <a:tab pos="280988" algn="l"/>
              </a:tabLst>
              <a:defRPr/>
            </a:pPr>
            <a:endParaRPr lang="en-US" sz="2000" dirty="0">
              <a:solidFill>
                <a:prstClr val="black"/>
              </a:solidFill>
              <a:cs typeface="Times New Roman" panose="02020603050405020304" pitchFamily="18" charset="0"/>
              <a:hlinkClick r:id="rId5"/>
            </a:endParaRPr>
          </a:p>
          <a:p>
            <a:pPr marL="0" indent="0">
              <a:spcBef>
                <a:spcPts val="0"/>
              </a:spcBef>
              <a:spcAft>
                <a:spcPts val="600"/>
              </a:spcAft>
              <a:buNone/>
              <a:tabLst>
                <a:tab pos="280988" algn="l"/>
              </a:tabLst>
              <a:defRPr/>
            </a:pPr>
            <a:r>
              <a:rPr lang="en-US" sz="2000" dirty="0">
                <a:solidFill>
                  <a:prstClr val="black"/>
                </a:solidFill>
                <a:cs typeface="Times New Roman" panose="02020603050405020304" pitchFamily="18" charset="0"/>
                <a:hlinkClick r:id="rId5"/>
              </a:rPr>
              <a:t>DOT Disability Resource Center (DRC)</a:t>
            </a:r>
            <a:endParaRPr lang="en-US" sz="2000" dirty="0">
              <a:solidFill>
                <a:prstClr val="black"/>
              </a:solidFill>
              <a:cs typeface="Times New Roman" panose="02020603050405020304" pitchFamily="18" charset="0"/>
            </a:endParaRPr>
          </a:p>
          <a:p>
            <a:pPr lvl="1">
              <a:spcBef>
                <a:spcPts val="0"/>
              </a:spcBef>
              <a:spcAft>
                <a:spcPts val="600"/>
              </a:spcAft>
              <a:buFont typeface="Arial" panose="020B0604020202020204" pitchFamily="34" charset="0"/>
              <a:buChar char="•"/>
              <a:tabLst>
                <a:tab pos="280988" algn="l"/>
              </a:tabLst>
              <a:defRPr/>
            </a:pPr>
            <a:r>
              <a:rPr lang="en-US" sz="2000" dirty="0">
                <a:solidFill>
                  <a:prstClr val="black"/>
                </a:solidFill>
                <a:cs typeface="Times New Roman" panose="02020603050405020304" pitchFamily="18" charset="0"/>
              </a:rPr>
              <a:t>Departmental resource that provide services, supports and reasonable accommodations from a centralized fund.</a:t>
            </a:r>
          </a:p>
          <a:p>
            <a:pPr>
              <a:buFont typeface="Arial" panose="020B0604020202020204" pitchFamily="34" charset="0"/>
              <a:buChar char="•"/>
              <a:tabLst>
                <a:tab pos="280988" algn="l"/>
              </a:tabLst>
              <a:defRPr/>
            </a:pPr>
            <a:endParaRPr lang="en-US" sz="2000" dirty="0">
              <a:solidFill>
                <a:prstClr val="black"/>
              </a:solidFill>
              <a:cs typeface="Times New Roman" panose="02020603050405020304" pitchFamily="18" charset="0"/>
            </a:endParaRPr>
          </a:p>
          <a:p>
            <a:pPr marL="0" indent="0">
              <a:buFont typeface="Symbol" panose="05050102010706020507" pitchFamily="18" charset="2"/>
              <a:buNone/>
              <a:tabLst>
                <a:tab pos="280988" algn="l"/>
              </a:tabLst>
              <a:defRPr/>
            </a:pPr>
            <a:endParaRPr lang="en-US" sz="28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7037345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42E9E72-5155-447F-B756-E5DB97D565D4}"/>
              </a:ext>
            </a:extLst>
          </p:cNvPr>
          <p:cNvSpPr>
            <a:spLocks noGrp="1"/>
          </p:cNvSpPr>
          <p:nvPr>
            <p:ph type="title"/>
          </p:nvPr>
        </p:nvSpPr>
        <p:spPr>
          <a:xfrm>
            <a:off x="1718814" y="494725"/>
            <a:ext cx="6172200" cy="1145407"/>
          </a:xfrm>
        </p:spPr>
        <p:txBody>
          <a:bodyPr/>
          <a:lstStyle/>
          <a:p>
            <a:r>
              <a:rPr lang="en-US" altLang="en-US" sz="3200" dirty="0"/>
              <a:t>Disability Resource Center </a:t>
            </a:r>
            <a:br>
              <a:rPr lang="en-US" altLang="en-US" sz="3200" dirty="0"/>
            </a:br>
            <a:r>
              <a:rPr lang="en-US" altLang="en-US" sz="3200" dirty="0"/>
              <a:t>Core Services</a:t>
            </a:r>
          </a:p>
        </p:txBody>
      </p:sp>
      <p:pic>
        <p:nvPicPr>
          <p:cNvPr id="6" name="Picture 5" title="Logo: U.S. Department of Transportation Disability Resource Center">
            <a:extLst>
              <a:ext uri="{FF2B5EF4-FFF2-40B4-BE49-F238E27FC236}">
                <a16:creationId xmlns:a16="http://schemas.microsoft.com/office/drawing/2014/main" id="{2A9040EA-F153-4A82-8FDC-46DFAD500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77" y="461814"/>
            <a:ext cx="1631513" cy="1101246"/>
          </a:xfrm>
          <a:prstGeom prst="rect">
            <a:avLst/>
          </a:prstGeom>
        </p:spPr>
      </p:pic>
      <p:sp>
        <p:nvSpPr>
          <p:cNvPr id="35843" name="Rectangle 3">
            <a:extLst>
              <a:ext uri="{FF2B5EF4-FFF2-40B4-BE49-F238E27FC236}">
                <a16:creationId xmlns:a16="http://schemas.microsoft.com/office/drawing/2014/main" id="{499E4F72-9163-4E22-A8BD-E793E5B179F7}"/>
              </a:ext>
            </a:extLst>
          </p:cNvPr>
          <p:cNvSpPr>
            <a:spLocks noGrp="1"/>
          </p:cNvSpPr>
          <p:nvPr>
            <p:ph type="body" idx="1"/>
          </p:nvPr>
        </p:nvSpPr>
        <p:spPr>
          <a:xfrm>
            <a:off x="1996567" y="2469236"/>
            <a:ext cx="6836568" cy="3327400"/>
          </a:xfrm>
        </p:spPr>
        <p:txBody>
          <a:bodyPr/>
          <a:lstStyle/>
          <a:p>
            <a:pPr>
              <a:spcBef>
                <a:spcPct val="0"/>
              </a:spcBef>
              <a:buFont typeface="Arial" panose="020B0604020202020204" pitchFamily="34" charset="0"/>
              <a:buChar char="•"/>
            </a:pPr>
            <a:r>
              <a:rPr lang="en-US" altLang="en-US" dirty="0">
                <a:solidFill>
                  <a:schemeClr val="tx1"/>
                </a:solidFill>
                <a:cs typeface="Times New Roman" panose="02020603050405020304" pitchFamily="18" charset="0"/>
              </a:rPr>
              <a:t>Recruitment, Hiring, Advancement: </a:t>
            </a:r>
          </a:p>
          <a:p>
            <a:pPr marL="292100" indent="0">
              <a:spcBef>
                <a:spcPct val="0"/>
              </a:spcBef>
              <a:buNone/>
            </a:pPr>
            <a:r>
              <a:rPr lang="en-US" altLang="en-US" dirty="0">
                <a:solidFill>
                  <a:schemeClr val="tx1"/>
                </a:solidFill>
                <a:cs typeface="Times New Roman" panose="02020603050405020304" pitchFamily="18" charset="0"/>
              </a:rPr>
              <a:t>Tools &amp; Resources</a:t>
            </a:r>
          </a:p>
          <a:p>
            <a:pPr>
              <a:spcBef>
                <a:spcPct val="0"/>
              </a:spcBef>
              <a:buFont typeface="Arial" panose="020B0604020202020204" pitchFamily="34" charset="0"/>
              <a:buChar char="•"/>
            </a:pPr>
            <a:endParaRPr lang="en-US" altLang="en-US" dirty="0">
              <a:solidFill>
                <a:schemeClr val="tx1"/>
              </a:solidFill>
              <a:cs typeface="Times New Roman" panose="02020603050405020304" pitchFamily="18" charset="0"/>
            </a:endParaRPr>
          </a:p>
          <a:p>
            <a:pPr>
              <a:spcBef>
                <a:spcPct val="0"/>
              </a:spcBef>
              <a:buFont typeface="Arial" panose="020B0604020202020204" pitchFamily="34" charset="0"/>
              <a:buChar char="•"/>
            </a:pPr>
            <a:r>
              <a:rPr lang="en-US" altLang="en-US" dirty="0">
                <a:solidFill>
                  <a:schemeClr val="tx1"/>
                </a:solidFill>
                <a:cs typeface="Times New Roman" panose="02020603050405020304" pitchFamily="18" charset="0"/>
              </a:rPr>
              <a:t>Reasonable Accommodations</a:t>
            </a:r>
          </a:p>
          <a:p>
            <a:pPr>
              <a:spcBef>
                <a:spcPct val="0"/>
              </a:spcBef>
              <a:buFont typeface="Arial" panose="020B0604020202020204" pitchFamily="34" charset="0"/>
              <a:buChar char="•"/>
            </a:pPr>
            <a:endParaRPr lang="en-US" altLang="en-US" dirty="0">
              <a:solidFill>
                <a:schemeClr val="tx1"/>
              </a:solidFill>
              <a:cs typeface="Times New Roman" panose="02020603050405020304" pitchFamily="18" charset="0"/>
            </a:endParaRPr>
          </a:p>
          <a:p>
            <a:pPr>
              <a:spcBef>
                <a:spcPct val="0"/>
              </a:spcBef>
              <a:buFont typeface="Arial" panose="020B0604020202020204" pitchFamily="34" charset="0"/>
              <a:buChar char="•"/>
            </a:pPr>
            <a:r>
              <a:rPr lang="en-US" altLang="en-US" dirty="0">
                <a:solidFill>
                  <a:schemeClr val="tx1"/>
                </a:solidFill>
                <a:cs typeface="Times New Roman" panose="02020603050405020304" pitchFamily="18" charset="0"/>
              </a:rPr>
              <a:t>Consultation and Technical Assistance</a:t>
            </a:r>
          </a:p>
          <a:p>
            <a:pPr>
              <a:spcBef>
                <a:spcPct val="0"/>
              </a:spcBef>
              <a:buFont typeface="Arial" panose="020B0604020202020204" pitchFamily="34" charset="0"/>
              <a:buChar char="•"/>
            </a:pPr>
            <a:endParaRPr lang="en-US" altLang="en-US" dirty="0">
              <a:solidFill>
                <a:schemeClr val="tx1"/>
              </a:solidFill>
              <a:cs typeface="Times New Roman" panose="02020603050405020304" pitchFamily="18" charset="0"/>
            </a:endParaRPr>
          </a:p>
          <a:p>
            <a:pPr>
              <a:spcBef>
                <a:spcPct val="0"/>
              </a:spcBef>
              <a:buFont typeface="Arial" panose="020B0604020202020204" pitchFamily="34" charset="0"/>
              <a:buChar char="•"/>
            </a:pPr>
            <a:r>
              <a:rPr lang="en-US" altLang="en-US" dirty="0">
                <a:solidFill>
                  <a:schemeClr val="tx1"/>
                </a:solidFill>
                <a:cs typeface="Times New Roman" panose="02020603050405020304" pitchFamily="18" charset="0"/>
              </a:rPr>
              <a:t>Workshops, Webinars, and Outreach</a:t>
            </a:r>
          </a:p>
          <a:p>
            <a:pPr lvl="1">
              <a:buFontTx/>
              <a:buNone/>
            </a:pPr>
            <a:endParaRPr lang="en-US" altLang="en-US" dirty="0"/>
          </a:p>
        </p:txBody>
      </p:sp>
      <p:grpSp>
        <p:nvGrpSpPr>
          <p:cNvPr id="5" name="Group 4">
            <a:extLst>
              <a:ext uri="{FF2B5EF4-FFF2-40B4-BE49-F238E27FC236}">
                <a16:creationId xmlns:a16="http://schemas.microsoft.com/office/drawing/2014/main" id="{162F3557-AE15-4DAF-985F-4F96DCD22132}"/>
              </a:ext>
              <a:ext uri="{C183D7F6-B498-43B3-948B-1728B52AA6E4}">
                <adec:decorative xmlns:adec="http://schemas.microsoft.com/office/drawing/2017/decorative" val="1"/>
              </a:ext>
            </a:extLst>
          </p:cNvPr>
          <p:cNvGrpSpPr/>
          <p:nvPr/>
        </p:nvGrpSpPr>
        <p:grpSpPr>
          <a:xfrm>
            <a:off x="1136935" y="2420976"/>
            <a:ext cx="923002" cy="3375660"/>
            <a:chOff x="406685" y="2179676"/>
            <a:chExt cx="923002" cy="3375660"/>
          </a:xfrm>
        </p:grpSpPr>
        <p:pic>
          <p:nvPicPr>
            <p:cNvPr id="35846" name="Graphic 10" descr="Presentation" title="icon: presentation">
              <a:extLst>
                <a:ext uri="{FF2B5EF4-FFF2-40B4-BE49-F238E27FC236}">
                  <a16:creationId xmlns:a16="http://schemas.microsoft.com/office/drawing/2014/main" id="{0D133359-67AC-4BC6-8B00-784C70C33E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685" y="4715364"/>
              <a:ext cx="839972" cy="83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Graphic 24" descr="Group brainstorm" title="Icon: group brainstorm">
              <a:extLst>
                <a:ext uri="{FF2B5EF4-FFF2-40B4-BE49-F238E27FC236}">
                  <a16:creationId xmlns:a16="http://schemas.microsoft.com/office/drawing/2014/main" id="{2A5788E5-A558-40C7-BB98-BE72BC2DDE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235" y="3886260"/>
              <a:ext cx="839972" cy="83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descr="Handshake" title="icon: hard shake">
              <a:extLst>
                <a:ext uri="{FF2B5EF4-FFF2-40B4-BE49-F238E27FC236}">
                  <a16:creationId xmlns:a16="http://schemas.microsoft.com/office/drawing/2014/main" id="{D1A4090D-53BB-47BD-910C-2841B11B982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8125" y="2179676"/>
              <a:ext cx="822960" cy="822960"/>
            </a:xfrm>
            <a:prstGeom prst="rect">
              <a:avLst/>
            </a:prstGeom>
          </p:spPr>
        </p:pic>
        <p:pic>
          <p:nvPicPr>
            <p:cNvPr id="13" name="Graphic 12" descr="Group success" title="Icon: figures with group of women and men with hands clapsed and raised in unison">
              <a:extLst>
                <a:ext uri="{FF2B5EF4-FFF2-40B4-BE49-F238E27FC236}">
                  <a16:creationId xmlns:a16="http://schemas.microsoft.com/office/drawing/2014/main" id="{C9B81B51-4315-4965-9AC8-909D71FEE63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6727" y="3208376"/>
              <a:ext cx="822960" cy="822960"/>
            </a:xfrm>
            <a:prstGeom prst="rect">
              <a:avLst/>
            </a:prstGeom>
          </p:spPr>
        </p:pic>
      </p:grpSp>
      <p:sp>
        <p:nvSpPr>
          <p:cNvPr id="4" name="TextBox 3">
            <a:extLst>
              <a:ext uri="{FF2B5EF4-FFF2-40B4-BE49-F238E27FC236}">
                <a16:creationId xmlns:a16="http://schemas.microsoft.com/office/drawing/2014/main" id="{E72DF133-0793-433D-85C7-4548261DF977}"/>
              </a:ext>
            </a:extLst>
          </p:cNvPr>
          <p:cNvSpPr txBox="1"/>
          <p:nvPr/>
        </p:nvSpPr>
        <p:spPr>
          <a:xfrm>
            <a:off x="897401" y="5959503"/>
            <a:ext cx="7532077" cy="707886"/>
          </a:xfrm>
          <a:prstGeom prst="rect">
            <a:avLst/>
          </a:prstGeom>
          <a:noFill/>
        </p:spPr>
        <p:txBody>
          <a:bodyPr wrap="square" rtlCol="0">
            <a:spAutoFit/>
          </a:bodyPr>
          <a:lstStyle/>
          <a:p>
            <a:pPr algn="ctr"/>
            <a:r>
              <a:rPr lang="en-US" sz="2000" i="1" dirty="0"/>
              <a:t>Providing national support throughout the Department with centralized funding!</a:t>
            </a:r>
          </a:p>
        </p:txBody>
      </p:sp>
    </p:spTree>
    <p:custDataLst>
      <p:tags r:id="rId1"/>
    </p:custDataLst>
    <p:extLst>
      <p:ext uri="{BB962C8B-B14F-4D97-AF65-F5344CB8AC3E}">
        <p14:creationId xmlns:p14="http://schemas.microsoft.com/office/powerpoint/2010/main" val="239421071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37C314-1378-490A-8B3D-3FC4E3C219B0}"/>
              </a:ext>
            </a:extLst>
          </p:cNvPr>
          <p:cNvSpPr>
            <a:spLocks noGrp="1"/>
          </p:cNvSpPr>
          <p:nvPr>
            <p:ph type="title"/>
          </p:nvPr>
        </p:nvSpPr>
        <p:spPr/>
        <p:txBody>
          <a:bodyPr/>
          <a:lstStyle/>
          <a:p>
            <a:r>
              <a:rPr lang="en-US" dirty="0"/>
              <a:t>Contact Us</a:t>
            </a:r>
          </a:p>
        </p:txBody>
      </p:sp>
      <p:sp>
        <p:nvSpPr>
          <p:cNvPr id="9" name="Content Placeholder 8">
            <a:extLst>
              <a:ext uri="{FF2B5EF4-FFF2-40B4-BE49-F238E27FC236}">
                <a16:creationId xmlns:a16="http://schemas.microsoft.com/office/drawing/2014/main" id="{54EF4A0E-4414-44AA-8993-A1E9E63134CE}"/>
              </a:ext>
            </a:extLst>
          </p:cNvPr>
          <p:cNvSpPr>
            <a:spLocks noGrp="1"/>
          </p:cNvSpPr>
          <p:nvPr>
            <p:ph idx="1"/>
          </p:nvPr>
        </p:nvSpPr>
        <p:spPr>
          <a:xfrm>
            <a:off x="871538" y="2674938"/>
            <a:ext cx="7408862" cy="1914315"/>
          </a:xfrm>
        </p:spPr>
        <p:txBody>
          <a:bodyPr/>
          <a:lstStyle/>
          <a:p>
            <a:pPr marL="0" lvl="0" indent="0" algn="ctr">
              <a:spcBef>
                <a:spcPct val="0"/>
              </a:spcBef>
              <a:buClrTx/>
              <a:buSzTx/>
              <a:buNone/>
              <a:defRPr/>
            </a:pPr>
            <a:r>
              <a:rPr lang="en-US" altLang="en-US" dirty="0">
                <a:solidFill>
                  <a:schemeClr val="tx1"/>
                </a:solidFill>
                <a:latin typeface="Times New Roman" panose="02020603050405020304" pitchFamily="18" charset="0"/>
                <a:ea typeface="MS PGothic" panose="020B0600070205080204" pitchFamily="34" charset="-128"/>
              </a:rPr>
              <a:t>Disability Resource Center</a:t>
            </a:r>
          </a:p>
          <a:p>
            <a:pPr marL="0" lvl="0" indent="0" algn="ctr">
              <a:spcBef>
                <a:spcPct val="0"/>
              </a:spcBef>
              <a:buClrTx/>
              <a:buSzTx/>
              <a:buNone/>
              <a:defRPr/>
            </a:pPr>
            <a:r>
              <a:rPr lang="en-US" altLang="en-US" dirty="0">
                <a:solidFill>
                  <a:schemeClr val="tx1"/>
                </a:solidFill>
                <a:latin typeface="Times New Roman" panose="02020603050405020304" pitchFamily="18" charset="0"/>
                <a:ea typeface="MS PGothic" panose="020B0600070205080204" pitchFamily="34" charset="-128"/>
              </a:rPr>
              <a:t>U.S. Department of Transportation</a:t>
            </a:r>
          </a:p>
          <a:p>
            <a:pPr marL="0" lvl="0" indent="0" algn="ctr">
              <a:spcBef>
                <a:spcPct val="0"/>
              </a:spcBef>
              <a:buClrTx/>
              <a:buSzTx/>
              <a:buNone/>
              <a:defRPr/>
            </a:pPr>
            <a:r>
              <a:rPr lang="en-US" altLang="en-US" dirty="0">
                <a:solidFill>
                  <a:schemeClr val="tx1"/>
                </a:solidFill>
                <a:latin typeface="Times New Roman" panose="02020603050405020304" pitchFamily="18" charset="0"/>
                <a:ea typeface="MS PGothic" panose="020B0600070205080204" pitchFamily="34" charset="-128"/>
              </a:rPr>
              <a:t>Web: </a:t>
            </a:r>
            <a:r>
              <a:rPr lang="en-US" altLang="en-US" dirty="0">
                <a:solidFill>
                  <a:srgbClr val="4F81BD">
                    <a:lumMod val="50000"/>
                  </a:srgbClr>
                </a:solidFill>
                <a:latin typeface="Times New Roman" panose="02020603050405020304" pitchFamily="18" charset="0"/>
                <a:ea typeface="MS PGothic" panose="020B0600070205080204" pitchFamily="34" charset="-128"/>
                <a:hlinkClick r:id="rId2"/>
              </a:rPr>
              <a:t>www.transportation.gov/drc</a:t>
            </a:r>
            <a:r>
              <a:rPr lang="en-US" altLang="en-US" dirty="0">
                <a:solidFill>
                  <a:srgbClr val="4F81BD">
                    <a:lumMod val="50000"/>
                  </a:srgbClr>
                </a:solidFill>
                <a:latin typeface="Times New Roman" panose="02020603050405020304" pitchFamily="18" charset="0"/>
                <a:ea typeface="MS PGothic" panose="020B0600070205080204" pitchFamily="34" charset="-128"/>
              </a:rPr>
              <a:t> </a:t>
            </a:r>
          </a:p>
          <a:p>
            <a:pPr marL="0" lvl="0" indent="0" algn="ctr">
              <a:spcBef>
                <a:spcPct val="0"/>
              </a:spcBef>
              <a:buClrTx/>
              <a:buSzTx/>
              <a:buNone/>
              <a:defRPr/>
            </a:pPr>
            <a:r>
              <a:rPr lang="en-US" altLang="en-US" dirty="0">
                <a:solidFill>
                  <a:schemeClr val="tx1"/>
                </a:solidFill>
                <a:latin typeface="Times New Roman" panose="02020603050405020304" pitchFamily="18" charset="0"/>
                <a:ea typeface="MS PGothic" panose="020B0600070205080204" pitchFamily="34" charset="-128"/>
              </a:rPr>
              <a:t>Email:</a:t>
            </a:r>
            <a:r>
              <a:rPr lang="en-US" altLang="en-US" dirty="0">
                <a:solidFill>
                  <a:srgbClr val="4F81BD">
                    <a:lumMod val="50000"/>
                  </a:srgbClr>
                </a:solidFill>
                <a:latin typeface="Times New Roman" panose="02020603050405020304" pitchFamily="18" charset="0"/>
                <a:ea typeface="MS PGothic" panose="020B0600070205080204" pitchFamily="34" charset="-128"/>
              </a:rPr>
              <a:t> </a:t>
            </a:r>
            <a:r>
              <a:rPr lang="en-US" altLang="en-US" dirty="0">
                <a:solidFill>
                  <a:srgbClr val="4F81BD">
                    <a:lumMod val="50000"/>
                  </a:srgbClr>
                </a:solidFill>
                <a:latin typeface="Times New Roman" panose="02020603050405020304" pitchFamily="18" charset="0"/>
                <a:ea typeface="MS PGothic" panose="020B0600070205080204" pitchFamily="34" charset="-128"/>
                <a:hlinkClick r:id="rId3"/>
              </a:rPr>
              <a:t>drc@dot.gov</a:t>
            </a:r>
            <a:endParaRPr lang="en-US" altLang="en-US" dirty="0">
              <a:solidFill>
                <a:srgbClr val="4F81BD">
                  <a:lumMod val="50000"/>
                </a:srgbClr>
              </a:solidFill>
              <a:latin typeface="Times New Roman" panose="02020603050405020304" pitchFamily="18" charset="0"/>
              <a:ea typeface="MS PGothic" panose="020B0600070205080204" pitchFamily="34" charset="-128"/>
            </a:endParaRPr>
          </a:p>
          <a:p>
            <a:pPr marL="0" indent="0">
              <a:buNone/>
            </a:pPr>
            <a:endParaRPr lang="en-US" dirty="0"/>
          </a:p>
        </p:txBody>
      </p:sp>
      <p:sp>
        <p:nvSpPr>
          <p:cNvPr id="10" name="TextBox 9">
            <a:extLst>
              <a:ext uri="{FF2B5EF4-FFF2-40B4-BE49-F238E27FC236}">
                <a16:creationId xmlns:a16="http://schemas.microsoft.com/office/drawing/2014/main" id="{ECCEBCA3-1E3A-4D02-8467-52E6E0094408}"/>
              </a:ext>
            </a:extLst>
          </p:cNvPr>
          <p:cNvSpPr txBox="1"/>
          <p:nvPr/>
        </p:nvSpPr>
        <p:spPr>
          <a:xfrm>
            <a:off x="806705" y="4669772"/>
            <a:ext cx="7530590" cy="646331"/>
          </a:xfrm>
          <a:prstGeom prst="rect">
            <a:avLst/>
          </a:prstGeom>
          <a:noFill/>
        </p:spPr>
        <p:txBody>
          <a:bodyPr wrap="square" rtlCol="0">
            <a:spAutoFit/>
          </a:bodyPr>
          <a:lstStyle/>
          <a:p>
            <a:pPr algn="ctr"/>
            <a:r>
              <a:rPr lang="en-US" dirty="0"/>
              <a:t>Photos of people with disabilities depicted on slides 3, 4, 6, 11 from this presentation are credited to photographer, Lawrence </a:t>
            </a:r>
            <a:r>
              <a:rPr lang="en-US" dirty="0" err="1"/>
              <a:t>Roffee</a:t>
            </a:r>
            <a:r>
              <a:rPr lang="en-US" dirty="0"/>
              <a:t>.</a:t>
            </a:r>
          </a:p>
        </p:txBody>
      </p:sp>
    </p:spTree>
    <p:extLst>
      <p:ext uri="{BB962C8B-B14F-4D97-AF65-F5344CB8AC3E}">
        <p14:creationId xmlns:p14="http://schemas.microsoft.com/office/powerpoint/2010/main" val="401665599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3FB52-E214-4A6A-B03D-FE5AC1744499}"/>
              </a:ext>
            </a:extLst>
          </p:cNvPr>
          <p:cNvSpPr>
            <a:spLocks noGrp="1"/>
          </p:cNvSpPr>
          <p:nvPr>
            <p:ph type="title"/>
          </p:nvPr>
        </p:nvSpPr>
        <p:spPr>
          <a:xfrm>
            <a:off x="1381433" y="387215"/>
            <a:ext cx="6168915" cy="1252537"/>
          </a:xfrm>
        </p:spPr>
        <p:txBody>
          <a:bodyPr/>
          <a:lstStyle/>
          <a:p>
            <a:r>
              <a:rPr lang="en-US" sz="3200" dirty="0"/>
              <a:t>Recruitment, Hiring &amp; Advancement</a:t>
            </a:r>
          </a:p>
        </p:txBody>
      </p:sp>
      <p:pic>
        <p:nvPicPr>
          <p:cNvPr id="5" name="Picture 4" descr="Profile pic of a blind, black man wearing snglasses with an American flag in the background. " title="Photo of a blind, black man wearing sunglasses ">
            <a:extLst>
              <a:ext uri="{FF2B5EF4-FFF2-40B4-BE49-F238E27FC236}">
                <a16:creationId xmlns:a16="http://schemas.microsoft.com/office/drawing/2014/main" id="{7794E6A5-C43D-414D-8470-166F6FC4EC17}"/>
              </a:ext>
            </a:extLst>
          </p:cNvPr>
          <p:cNvPicPr>
            <a:picLocks noChangeAspect="1"/>
          </p:cNvPicPr>
          <p:nvPr/>
        </p:nvPicPr>
        <p:blipFill>
          <a:blip r:embed="rId4"/>
          <a:stretch>
            <a:fillRect/>
          </a:stretch>
        </p:blipFill>
        <p:spPr>
          <a:xfrm rot="212070">
            <a:off x="6627491" y="313160"/>
            <a:ext cx="1712539" cy="2286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a:extLst>
              <a:ext uri="{FF2B5EF4-FFF2-40B4-BE49-F238E27FC236}">
                <a16:creationId xmlns:a16="http://schemas.microsoft.com/office/drawing/2014/main" id="{5BFB8753-26CD-44FE-9BA5-2127FE46DDF5}"/>
              </a:ext>
            </a:extLst>
          </p:cNvPr>
          <p:cNvSpPr>
            <a:spLocks noGrp="1"/>
          </p:cNvSpPr>
          <p:nvPr>
            <p:ph idx="1"/>
          </p:nvPr>
        </p:nvSpPr>
        <p:spPr>
          <a:xfrm>
            <a:off x="994409" y="1888156"/>
            <a:ext cx="7129787" cy="4275849"/>
          </a:xfrm>
        </p:spPr>
        <p:txBody>
          <a:bodyPr/>
          <a:lstStyle/>
          <a:p>
            <a:pPr marL="0" indent="0">
              <a:buNone/>
            </a:pPr>
            <a:r>
              <a:rPr lang="en-US" dirty="0">
                <a:solidFill>
                  <a:schemeClr val="tx1"/>
                </a:solidFill>
              </a:rPr>
              <a:t>Regulation Update</a:t>
            </a:r>
            <a:endParaRPr lang="en-US" dirty="0">
              <a:solidFill>
                <a:schemeClr val="tx1"/>
              </a:solidFill>
              <a:hlinkClick r:id="" action="ppaction://noaction"/>
            </a:endParaRPr>
          </a:p>
          <a:p>
            <a:pPr marL="0" indent="0">
              <a:buNone/>
            </a:pPr>
            <a:r>
              <a:rPr lang="en-US" dirty="0">
                <a:solidFill>
                  <a:schemeClr val="tx1"/>
                </a:solidFill>
                <a:hlinkClick r:id="rId5"/>
              </a:rPr>
              <a:t>Section 501 Final Rule </a:t>
            </a:r>
            <a:endParaRPr lang="en-US" dirty="0">
              <a:solidFill>
                <a:schemeClr val="tx1"/>
              </a:solidFill>
            </a:endParaRPr>
          </a:p>
          <a:p>
            <a:pPr marL="0" indent="0">
              <a:buNone/>
            </a:pPr>
            <a:endParaRPr lang="en-US" sz="1000" dirty="0">
              <a:solidFill>
                <a:schemeClr val="tx1"/>
              </a:solidFill>
            </a:endParaRPr>
          </a:p>
          <a:p>
            <a:pPr marL="0" indent="0">
              <a:buNone/>
            </a:pPr>
            <a:r>
              <a:rPr lang="en-US" sz="2000" dirty="0">
                <a:solidFill>
                  <a:schemeClr val="tx1"/>
                </a:solidFill>
              </a:rPr>
              <a:t>Requires that Federal government be a “model employer” of people with disabilities.</a:t>
            </a:r>
          </a:p>
          <a:p>
            <a:pPr marL="514350" indent="-514350">
              <a:buFont typeface="+mj-lt"/>
              <a:buAutoNum type="arabicPeriod"/>
            </a:pPr>
            <a:r>
              <a:rPr lang="en-US" sz="2000" dirty="0">
                <a:solidFill>
                  <a:schemeClr val="tx1"/>
                </a:solidFill>
              </a:rPr>
              <a:t>Affirmative Action</a:t>
            </a:r>
          </a:p>
          <a:p>
            <a:pPr marL="514350" indent="-514350">
              <a:buFont typeface="+mj-lt"/>
              <a:buAutoNum type="arabicPeriod"/>
            </a:pPr>
            <a:r>
              <a:rPr lang="en-US" sz="2000" dirty="0">
                <a:solidFill>
                  <a:schemeClr val="tx1"/>
                </a:solidFill>
              </a:rPr>
              <a:t>Advancement</a:t>
            </a:r>
          </a:p>
          <a:p>
            <a:pPr marL="514350" indent="-514350">
              <a:buFont typeface="+mj-lt"/>
              <a:buAutoNum type="arabicPeriod"/>
            </a:pPr>
            <a:r>
              <a:rPr lang="en-US" sz="2000" dirty="0">
                <a:solidFill>
                  <a:schemeClr val="tx1"/>
                </a:solidFill>
              </a:rPr>
              <a:t>Reasonable Accommodations </a:t>
            </a:r>
          </a:p>
          <a:p>
            <a:pPr marL="514350" indent="-514350">
              <a:buFont typeface="+mj-lt"/>
              <a:buAutoNum type="arabicPeriod"/>
            </a:pPr>
            <a:r>
              <a:rPr lang="en-US" sz="2000" dirty="0">
                <a:solidFill>
                  <a:schemeClr val="tx1"/>
                </a:solidFill>
              </a:rPr>
              <a:t>Personal Assistance Services</a:t>
            </a:r>
          </a:p>
          <a:p>
            <a:pPr marL="457200" indent="-457200">
              <a:buFont typeface="+mj-lt"/>
              <a:buAutoNum type="arabicPeriod"/>
            </a:pPr>
            <a:endParaRPr lang="en-US" dirty="0"/>
          </a:p>
        </p:txBody>
      </p:sp>
      <p:sp>
        <p:nvSpPr>
          <p:cNvPr id="6" name="TextBox 5">
            <a:extLst>
              <a:ext uri="{FF2B5EF4-FFF2-40B4-BE49-F238E27FC236}">
                <a16:creationId xmlns:a16="http://schemas.microsoft.com/office/drawing/2014/main" id="{051D8FE7-0F1D-497E-8DA3-2917EE4505D9}"/>
              </a:ext>
            </a:extLst>
          </p:cNvPr>
          <p:cNvSpPr txBox="1"/>
          <p:nvPr/>
        </p:nvSpPr>
        <p:spPr>
          <a:xfrm>
            <a:off x="449828" y="5635110"/>
            <a:ext cx="8244344" cy="400110"/>
          </a:xfrm>
          <a:prstGeom prst="rect">
            <a:avLst/>
          </a:prstGeom>
          <a:noFill/>
        </p:spPr>
        <p:txBody>
          <a:bodyPr wrap="square" rtlCol="0">
            <a:spAutoFit/>
          </a:bodyPr>
          <a:lstStyle/>
          <a:p>
            <a:pPr lvl="0" algn="ctr" defTabSz="914400" eaLnBrk="0" fontAlgn="base" hangingPunct="0">
              <a:spcBef>
                <a:spcPct val="20000"/>
              </a:spcBef>
              <a:spcAft>
                <a:spcPct val="0"/>
              </a:spcAft>
              <a:buClr>
                <a:srgbClr val="4F81BD"/>
              </a:buClr>
              <a:buSzPct val="100000"/>
            </a:pPr>
            <a:r>
              <a:rPr lang="en-US" sz="2000" dirty="0">
                <a:solidFill>
                  <a:prstClr val="black"/>
                </a:solidFill>
                <a:highlight>
                  <a:srgbClr val="FFFF00"/>
                </a:highlight>
              </a:rPr>
              <a:t>Effective January 3, 2018</a:t>
            </a:r>
          </a:p>
        </p:txBody>
      </p:sp>
    </p:spTree>
    <p:custDataLst>
      <p:tags r:id="rId1"/>
    </p:custDataLst>
    <p:extLst>
      <p:ext uri="{BB962C8B-B14F-4D97-AF65-F5344CB8AC3E}">
        <p14:creationId xmlns:p14="http://schemas.microsoft.com/office/powerpoint/2010/main" val="8048292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87415-84C0-4CC7-A749-30CBED50EDEF}"/>
              </a:ext>
            </a:extLst>
          </p:cNvPr>
          <p:cNvSpPr>
            <a:spLocks noGrp="1"/>
          </p:cNvSpPr>
          <p:nvPr>
            <p:ph type="title"/>
          </p:nvPr>
        </p:nvSpPr>
        <p:spPr/>
        <p:txBody>
          <a:bodyPr/>
          <a:lstStyle/>
          <a:p>
            <a:r>
              <a:rPr lang="en-US" sz="3200" dirty="0"/>
              <a:t>Affirmative Action </a:t>
            </a:r>
            <a:br>
              <a:rPr lang="en-US" sz="3200" dirty="0"/>
            </a:br>
            <a:r>
              <a:rPr lang="en-US" sz="3200" b="1" i="1" dirty="0"/>
              <a:t>Workforce Composition Goals</a:t>
            </a:r>
          </a:p>
        </p:txBody>
      </p:sp>
      <p:sp>
        <p:nvSpPr>
          <p:cNvPr id="2" name="Content Placeholder 1">
            <a:extLst>
              <a:ext uri="{FF2B5EF4-FFF2-40B4-BE49-F238E27FC236}">
                <a16:creationId xmlns:a16="http://schemas.microsoft.com/office/drawing/2014/main" id="{C98EC296-02B2-43E4-8E90-81BE2D867F37}"/>
              </a:ext>
            </a:extLst>
          </p:cNvPr>
          <p:cNvSpPr>
            <a:spLocks noGrp="1"/>
          </p:cNvSpPr>
          <p:nvPr>
            <p:ph idx="1"/>
          </p:nvPr>
        </p:nvSpPr>
        <p:spPr>
          <a:xfrm>
            <a:off x="457200" y="2291715"/>
            <a:ext cx="6983730" cy="1809750"/>
          </a:xfrm>
        </p:spPr>
        <p:txBody>
          <a:bodyPr/>
          <a:lstStyle/>
          <a:p>
            <a:pPr>
              <a:buFont typeface="Arial" panose="020B0604020202020204" pitchFamily="34" charset="0"/>
              <a:buChar char="•"/>
            </a:pPr>
            <a:r>
              <a:rPr lang="en-US" dirty="0">
                <a:solidFill>
                  <a:schemeClr val="tx1"/>
                </a:solidFill>
              </a:rPr>
              <a:t>12%  	People with disabilities (</a:t>
            </a:r>
            <a:r>
              <a:rPr lang="en-US" dirty="0" err="1">
                <a:solidFill>
                  <a:schemeClr val="tx1"/>
                </a:solidFill>
              </a:rPr>
              <a:t>PwD</a:t>
            </a:r>
            <a:r>
              <a:rPr lang="en-US" dirty="0">
                <a:solidFill>
                  <a:schemeClr val="tx1"/>
                </a:solidFill>
              </a:rPr>
              <a:t>)</a:t>
            </a:r>
          </a:p>
          <a:p>
            <a:pPr marL="0" indent="0">
              <a:buNone/>
            </a:pPr>
            <a:endParaRPr lang="en-US" sz="1100" dirty="0">
              <a:solidFill>
                <a:schemeClr val="tx1"/>
              </a:solidFill>
            </a:endParaRPr>
          </a:p>
          <a:p>
            <a:pPr>
              <a:buFont typeface="Arial" panose="020B0604020202020204" pitchFamily="34" charset="0"/>
              <a:buChar char="•"/>
            </a:pPr>
            <a:r>
              <a:rPr lang="en-US" dirty="0">
                <a:solidFill>
                  <a:schemeClr val="tx1"/>
                </a:solidFill>
              </a:rPr>
              <a:t>2%  	People with Targeted Disabilities (TD)</a:t>
            </a:r>
          </a:p>
          <a:p>
            <a:pPr marL="0" lvl="0" indent="0" algn="ctr">
              <a:buClr>
                <a:srgbClr val="4F81BD"/>
              </a:buClr>
              <a:buNone/>
            </a:pPr>
            <a:endParaRPr lang="en-US" dirty="0">
              <a:solidFill>
                <a:schemeClr val="tx1"/>
              </a:solidFill>
            </a:endParaRPr>
          </a:p>
          <a:p>
            <a:pPr marL="0" indent="0">
              <a:buNone/>
            </a:pPr>
            <a:endParaRPr lang="en-US" b="1" dirty="0"/>
          </a:p>
        </p:txBody>
      </p:sp>
      <p:sp>
        <p:nvSpPr>
          <p:cNvPr id="8" name="TextBox 7">
            <a:extLst>
              <a:ext uri="{FF2B5EF4-FFF2-40B4-BE49-F238E27FC236}">
                <a16:creationId xmlns:a16="http://schemas.microsoft.com/office/drawing/2014/main" id="{1AC227D8-0D33-44BD-8E13-FDE5A7720398}"/>
              </a:ext>
            </a:extLst>
          </p:cNvPr>
          <p:cNvSpPr txBox="1"/>
          <p:nvPr/>
        </p:nvSpPr>
        <p:spPr>
          <a:xfrm>
            <a:off x="537210" y="3577977"/>
            <a:ext cx="3589020" cy="707886"/>
          </a:xfrm>
          <a:prstGeom prst="rect">
            <a:avLst/>
          </a:prstGeom>
          <a:noFill/>
        </p:spPr>
        <p:txBody>
          <a:bodyPr wrap="square" rtlCol="0">
            <a:spAutoFit/>
          </a:bodyPr>
          <a:lstStyle/>
          <a:p>
            <a:pPr lvl="0" algn="ctr">
              <a:buClr>
                <a:srgbClr val="4F81BD"/>
              </a:buClr>
            </a:pPr>
            <a:r>
              <a:rPr lang="en-US" sz="2000" dirty="0">
                <a:solidFill>
                  <a:prstClr val="black"/>
                </a:solidFill>
              </a:rPr>
              <a:t>At all grade levels; including the </a:t>
            </a:r>
          </a:p>
          <a:p>
            <a:pPr lvl="0" algn="ctr">
              <a:buClr>
                <a:srgbClr val="4F81BD"/>
              </a:buClr>
            </a:pPr>
            <a:r>
              <a:rPr lang="en-US" sz="2000" dirty="0">
                <a:solidFill>
                  <a:prstClr val="black"/>
                </a:solidFill>
              </a:rPr>
              <a:t>Senior Executive Service.</a:t>
            </a:r>
          </a:p>
        </p:txBody>
      </p:sp>
      <p:pic>
        <p:nvPicPr>
          <p:cNvPr id="7" name="Picture 6" descr="Group of people in a brain storming session. One woman is using an elevated wheelchair. " title="Group photo of ">
            <a:extLst>
              <a:ext uri="{FF2B5EF4-FFF2-40B4-BE49-F238E27FC236}">
                <a16:creationId xmlns:a16="http://schemas.microsoft.com/office/drawing/2014/main" id="{F06EEBED-B4A3-4257-BD1A-EEDAEA904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050" y="3310890"/>
            <a:ext cx="5007738" cy="3341370"/>
          </a:xfrm>
          <a:prstGeom prst="rect">
            <a:avLst/>
          </a:prstGeom>
          <a:ln>
            <a:noFill/>
          </a:ln>
          <a:effectLst>
            <a:softEdge rad="112500"/>
          </a:effectLst>
        </p:spPr>
      </p:pic>
      <p:sp>
        <p:nvSpPr>
          <p:cNvPr id="4" name="TextBox 3">
            <a:extLst>
              <a:ext uri="{FF2B5EF4-FFF2-40B4-BE49-F238E27FC236}">
                <a16:creationId xmlns:a16="http://schemas.microsoft.com/office/drawing/2014/main" id="{E6FFCD9E-6128-45D5-A858-BD15A462619F}"/>
              </a:ext>
            </a:extLst>
          </p:cNvPr>
          <p:cNvSpPr txBox="1"/>
          <p:nvPr/>
        </p:nvSpPr>
        <p:spPr>
          <a:xfrm>
            <a:off x="276045" y="5244860"/>
            <a:ext cx="3623095" cy="369332"/>
          </a:xfrm>
          <a:prstGeom prst="rect">
            <a:avLst/>
          </a:prstGeom>
          <a:noFill/>
        </p:spPr>
        <p:txBody>
          <a:bodyPr wrap="square" rtlCol="0">
            <a:spAutoFit/>
          </a:bodyPr>
          <a:lstStyle/>
          <a:p>
            <a:r>
              <a:rPr lang="en-US" dirty="0">
                <a:hlinkClick r:id="rId5"/>
              </a:rPr>
              <a:t>Link to list of Targeted Disabilities</a:t>
            </a:r>
            <a:endParaRPr lang="en-US" dirty="0"/>
          </a:p>
        </p:txBody>
      </p:sp>
    </p:spTree>
    <p:custDataLst>
      <p:tags r:id="rId1"/>
    </p:custDataLst>
    <p:extLst>
      <p:ext uri="{BB962C8B-B14F-4D97-AF65-F5344CB8AC3E}">
        <p14:creationId xmlns:p14="http://schemas.microsoft.com/office/powerpoint/2010/main" val="18153600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17415-7C1B-402D-8992-6AEBF1DDE5F3}"/>
              </a:ext>
            </a:extLst>
          </p:cNvPr>
          <p:cNvSpPr>
            <a:spLocks noGrp="1"/>
          </p:cNvSpPr>
          <p:nvPr>
            <p:ph type="title"/>
          </p:nvPr>
        </p:nvSpPr>
        <p:spPr>
          <a:xfrm>
            <a:off x="537210" y="303848"/>
            <a:ext cx="8229600" cy="1252537"/>
          </a:xfrm>
        </p:spPr>
        <p:txBody>
          <a:bodyPr/>
          <a:lstStyle/>
          <a:p>
            <a:r>
              <a:rPr lang="en-US" sz="3200" dirty="0"/>
              <a:t>Advancement Requirements</a:t>
            </a:r>
          </a:p>
        </p:txBody>
      </p:sp>
      <p:pic>
        <p:nvPicPr>
          <p:cNvPr id="11" name="Picture 10" descr="Attractive black woman using a power wheelchair. A bag on the back of her chair is printed with, &quot;I can do anything.&quot; ">
            <a:extLst>
              <a:ext uri="{FF2B5EF4-FFF2-40B4-BE49-F238E27FC236}">
                <a16:creationId xmlns:a16="http://schemas.microsoft.com/office/drawing/2014/main" id="{C246D81D-4A97-4BE8-8209-54B20378893D}"/>
              </a:ext>
            </a:extLst>
          </p:cNvPr>
          <p:cNvPicPr>
            <a:picLocks noChangeAspect="1"/>
          </p:cNvPicPr>
          <p:nvPr/>
        </p:nvPicPr>
        <p:blipFill rotWithShape="1">
          <a:blip r:embed="rId4">
            <a:extLst>
              <a:ext uri="{28A0092B-C50C-407E-A947-70E740481C1C}">
                <a14:useLocalDpi xmlns:a14="http://schemas.microsoft.com/office/drawing/2010/main" val="0"/>
              </a:ext>
            </a:extLst>
          </a:blip>
          <a:srcRect l="-424" t="12648" r="424" b="-427"/>
          <a:stretch/>
        </p:blipFill>
        <p:spPr>
          <a:xfrm rot="21392666">
            <a:off x="286390" y="1525291"/>
            <a:ext cx="3740150" cy="4924566"/>
          </a:xfrm>
          <a:prstGeom prst="rect">
            <a:avLst/>
          </a:prstGeom>
          <a:ln>
            <a:noFill/>
          </a:ln>
          <a:effectLst>
            <a:softEdge rad="112500"/>
          </a:effectLst>
        </p:spPr>
      </p:pic>
      <p:sp>
        <p:nvSpPr>
          <p:cNvPr id="2" name="Content Placeholder 1">
            <a:extLst>
              <a:ext uri="{FF2B5EF4-FFF2-40B4-BE49-F238E27FC236}">
                <a16:creationId xmlns:a16="http://schemas.microsoft.com/office/drawing/2014/main" id="{AAEF2012-518B-4A28-BF32-48F88DBF00AD}"/>
              </a:ext>
            </a:extLst>
          </p:cNvPr>
          <p:cNvSpPr>
            <a:spLocks noGrp="1"/>
          </p:cNvSpPr>
          <p:nvPr>
            <p:ph idx="1"/>
          </p:nvPr>
        </p:nvSpPr>
        <p:spPr>
          <a:xfrm>
            <a:off x="4060190" y="2655532"/>
            <a:ext cx="4626610" cy="2997200"/>
          </a:xfrm>
        </p:spPr>
        <p:txBody>
          <a:bodyPr/>
          <a:lstStyle/>
          <a:p>
            <a:pPr marL="0" marR="0" indent="0">
              <a:spcBef>
                <a:spcPts val="0"/>
              </a:spcBef>
              <a:spcAft>
                <a:spcPts val="0"/>
              </a:spcAft>
              <a:buNone/>
            </a:pPr>
            <a:r>
              <a:rPr lang="en-US" dirty="0">
                <a:solidFill>
                  <a:srgbClr val="000000"/>
                </a:solidFill>
                <a:ea typeface="Calibri" panose="020F0502020204030204" pitchFamily="34" charset="0"/>
              </a:rPr>
              <a:t>Agencies must provide:</a:t>
            </a:r>
          </a:p>
          <a:p>
            <a:pPr marL="514350" indent="-514350">
              <a:spcBef>
                <a:spcPts val="1200"/>
              </a:spcBef>
              <a:spcAft>
                <a:spcPts val="0"/>
              </a:spcAft>
              <a:buFont typeface="+mj-lt"/>
              <a:buAutoNum type="arabicPeriod"/>
            </a:pPr>
            <a:r>
              <a:rPr lang="en-US" sz="2000" dirty="0">
                <a:solidFill>
                  <a:srgbClr val="000000"/>
                </a:solidFill>
                <a:ea typeface="Calibri" panose="020F0502020204030204" pitchFamily="34" charset="0"/>
              </a:rPr>
              <a:t>Sufficient opportunities for employees with disabilities to advance within the agency</a:t>
            </a:r>
          </a:p>
          <a:p>
            <a:pPr marL="514350" indent="-514350">
              <a:spcBef>
                <a:spcPts val="1200"/>
              </a:spcBef>
              <a:spcAft>
                <a:spcPts val="0"/>
              </a:spcAft>
              <a:buFont typeface="+mj-lt"/>
              <a:buAutoNum type="arabicPeriod"/>
            </a:pPr>
            <a:r>
              <a:rPr lang="en-US" sz="2000" dirty="0">
                <a:solidFill>
                  <a:srgbClr val="000000"/>
                </a:solidFill>
                <a:ea typeface="Calibri" panose="020F0502020204030204" pitchFamily="34" charset="0"/>
              </a:rPr>
              <a:t>Specialized training and mentoring programs </a:t>
            </a:r>
          </a:p>
          <a:p>
            <a:pPr marL="0" marR="0" indent="0">
              <a:spcBef>
                <a:spcPts val="0"/>
              </a:spcBef>
              <a:spcAft>
                <a:spcPts val="0"/>
              </a:spcAft>
              <a:buNone/>
            </a:pPr>
            <a:endParaRPr lang="en-US" sz="3200" dirty="0">
              <a:solidFill>
                <a:srgbClr val="000000"/>
              </a:solidFill>
              <a:ea typeface="Calibri" panose="020F0502020204030204" pitchFamily="34" charset="0"/>
            </a:endParaRPr>
          </a:p>
          <a:p>
            <a:pPr marL="0" indent="0">
              <a:buNone/>
            </a:pPr>
            <a:endParaRPr lang="en-US" dirty="0"/>
          </a:p>
        </p:txBody>
      </p:sp>
    </p:spTree>
    <p:custDataLst>
      <p:tags r:id="rId1"/>
    </p:custDataLst>
    <p:extLst>
      <p:ext uri="{BB962C8B-B14F-4D97-AF65-F5344CB8AC3E}">
        <p14:creationId xmlns:p14="http://schemas.microsoft.com/office/powerpoint/2010/main" val="282823674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AB4A511-E8DF-4BBD-AA9B-F03717FE8A87}"/>
              </a:ext>
            </a:extLst>
          </p:cNvPr>
          <p:cNvSpPr>
            <a:spLocks noGrp="1"/>
          </p:cNvSpPr>
          <p:nvPr>
            <p:ph type="title"/>
          </p:nvPr>
        </p:nvSpPr>
        <p:spPr>
          <a:xfrm>
            <a:off x="520700" y="58742"/>
            <a:ext cx="8229600" cy="1252537"/>
          </a:xfrm>
          <a:noFill/>
        </p:spPr>
        <p:txBody>
          <a:bodyPr/>
          <a:lstStyle/>
          <a:p>
            <a:r>
              <a:rPr lang="en-US" altLang="en-US" sz="3200" dirty="0">
                <a:solidFill>
                  <a:schemeClr val="bg1"/>
                </a:solidFill>
              </a:rPr>
              <a:t>Equal Access Throughout Employment</a:t>
            </a:r>
          </a:p>
        </p:txBody>
      </p:sp>
      <p:sp>
        <p:nvSpPr>
          <p:cNvPr id="2" name="TextBox 1" descr="The employment life cycle includes four basic stages where employers must provide equal access: recruitment &amp; hiring; work inclusion and productivity; training and advancement, and; retention and referrals." title="Equal Access Throughout Employment">
            <a:extLst>
              <a:ext uri="{FF2B5EF4-FFF2-40B4-BE49-F238E27FC236}">
                <a16:creationId xmlns:a16="http://schemas.microsoft.com/office/drawing/2014/main" id="{7CC69C6C-42AE-4A57-BB8C-3A5FF7350996}"/>
              </a:ext>
            </a:extLst>
          </p:cNvPr>
          <p:cNvSpPr txBox="1"/>
          <p:nvPr/>
        </p:nvSpPr>
        <p:spPr>
          <a:xfrm>
            <a:off x="3493476" y="3229291"/>
            <a:ext cx="2119923"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Employment Life Cycle</a:t>
            </a:r>
          </a:p>
        </p:txBody>
      </p:sp>
      <p:graphicFrame>
        <p:nvGraphicFramePr>
          <p:cNvPr id="4" name="Content Placeholder 3" descr="The employment life cycle includes four basic stages where employers must provide equal access: recruitment &amp; hiring; work inclusion and productivity; training and advancement, and; retention and referrals." title="Equal Access Throughout Employment">
            <a:extLst>
              <a:ext uri="{FF2B5EF4-FFF2-40B4-BE49-F238E27FC236}">
                <a16:creationId xmlns:a16="http://schemas.microsoft.com/office/drawing/2014/main" id="{2FD8611E-EAD4-4F5C-BA2F-9CB953910934}"/>
              </a:ext>
            </a:extLst>
          </p:cNvPr>
          <p:cNvGraphicFramePr>
            <a:graphicFrameLocks noGrp="1"/>
          </p:cNvGraphicFramePr>
          <p:nvPr>
            <p:ph idx="4294967295"/>
            <p:extLst>
              <p:ext uri="{D42A27DB-BD31-4B8C-83A1-F6EECF244321}">
                <p14:modId xmlns:p14="http://schemas.microsoft.com/office/powerpoint/2010/main" val="2069170987"/>
              </p:ext>
            </p:extLst>
          </p:nvPr>
        </p:nvGraphicFramePr>
        <p:xfrm>
          <a:off x="520700" y="1347788"/>
          <a:ext cx="7874000" cy="5154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Graphic 4">
            <a:extLst>
              <a:ext uri="{FF2B5EF4-FFF2-40B4-BE49-F238E27FC236}">
                <a16:creationId xmlns:a16="http://schemas.microsoft.com/office/drawing/2014/main" id="{9BA6F73B-531F-44A7-A387-C93B0D3B1B4C}"/>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3540" y="2008385"/>
            <a:ext cx="731520" cy="731520"/>
          </a:xfrm>
          <a:prstGeom prst="rect">
            <a:avLst/>
          </a:prstGeom>
        </p:spPr>
      </p:pic>
      <p:pic>
        <p:nvPicPr>
          <p:cNvPr id="9" name="Graphic 8">
            <a:extLst>
              <a:ext uri="{FF2B5EF4-FFF2-40B4-BE49-F238E27FC236}">
                <a16:creationId xmlns:a16="http://schemas.microsoft.com/office/drawing/2014/main" id="{01DADA08-1175-48D9-91A3-2EA7854073D5}"/>
              </a:ext>
              <a:ext uri="{C183D7F6-B498-43B3-948B-1728B52AA6E4}">
                <adec:decorative xmlns:adec="http://schemas.microsoft.com/office/drawing/2017/decorative" val="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61160" y="4161888"/>
            <a:ext cx="548640" cy="548640"/>
          </a:xfrm>
          <a:prstGeom prst="rect">
            <a:avLst/>
          </a:prstGeom>
        </p:spPr>
      </p:pic>
      <p:pic>
        <p:nvPicPr>
          <p:cNvPr id="11" name="Graphic 10">
            <a:extLst>
              <a:ext uri="{FF2B5EF4-FFF2-40B4-BE49-F238E27FC236}">
                <a16:creationId xmlns:a16="http://schemas.microsoft.com/office/drawing/2014/main" id="{51008404-2CCB-410C-B5C1-C03C56AE7E8A}"/>
              </a:ext>
              <a:ext uri="{C183D7F6-B498-43B3-948B-1728B52AA6E4}">
                <adec:decorative xmlns:adec="http://schemas.microsoft.com/office/drawing/2017/decorative" val="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67200" y="5914488"/>
            <a:ext cx="640080" cy="640080"/>
          </a:xfrm>
          <a:prstGeom prst="rect">
            <a:avLst/>
          </a:prstGeom>
        </p:spPr>
      </p:pic>
      <p:pic>
        <p:nvPicPr>
          <p:cNvPr id="29" name="Graphic 28">
            <a:extLst>
              <a:ext uri="{FF2B5EF4-FFF2-40B4-BE49-F238E27FC236}">
                <a16:creationId xmlns:a16="http://schemas.microsoft.com/office/drawing/2014/main" id="{6439591C-A287-4C3C-AC62-45EA8116A989}"/>
              </a:ext>
              <a:ext uri="{C183D7F6-B498-43B3-948B-1728B52AA6E4}">
                <adec:decorative xmlns:adec="http://schemas.microsoft.com/office/drawing/2017/decorative" val="1"/>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85280" y="4250788"/>
            <a:ext cx="731520" cy="731520"/>
          </a:xfrm>
          <a:prstGeom prst="rect">
            <a:avLst/>
          </a:prstGeom>
        </p:spPr>
      </p:pic>
      <p:sp>
        <p:nvSpPr>
          <p:cNvPr id="3" name="TextBox 2">
            <a:extLst>
              <a:ext uri="{FF2B5EF4-FFF2-40B4-BE49-F238E27FC236}">
                <a16:creationId xmlns:a16="http://schemas.microsoft.com/office/drawing/2014/main" id="{C5B0E8AB-C7FD-47D9-A386-E3246CCBF200}"/>
              </a:ext>
            </a:extLst>
          </p:cNvPr>
          <p:cNvSpPr txBox="1"/>
          <p:nvPr/>
        </p:nvSpPr>
        <p:spPr>
          <a:xfrm>
            <a:off x="6271405" y="6104269"/>
            <a:ext cx="2656936" cy="577081"/>
          </a:xfrm>
          <a:prstGeom prst="rect">
            <a:avLst/>
          </a:prstGeom>
          <a:noFill/>
        </p:spPr>
        <p:txBody>
          <a:bodyPr wrap="square" rtlCol="0">
            <a:spAutoFit/>
          </a:bodyPr>
          <a:lstStyle/>
          <a:p>
            <a:r>
              <a:rPr lang="en-US" sz="1050" dirty="0"/>
              <a:t>Adapted from the </a:t>
            </a:r>
            <a:r>
              <a:rPr lang="en-US" sz="1050" dirty="0">
                <a:hlinkClick r:id="rId17"/>
              </a:rPr>
              <a:t>Federal Agency Employment Strategies: A Framework for Disability Inclusion (2018 Edition)</a:t>
            </a:r>
            <a:endParaRPr lang="en-US" sz="1050" dirty="0"/>
          </a:p>
        </p:txBody>
      </p:sp>
    </p:spTree>
    <p:custDataLst>
      <p:tags r:id="rId1"/>
    </p:custDataLst>
    <p:extLst>
      <p:ext uri="{BB962C8B-B14F-4D97-AF65-F5344CB8AC3E}">
        <p14:creationId xmlns:p14="http://schemas.microsoft.com/office/powerpoint/2010/main" val="38051657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a:extLst>
              <a:ext uri="{FF2B5EF4-FFF2-40B4-BE49-F238E27FC236}">
                <a16:creationId xmlns:a16="http://schemas.microsoft.com/office/drawing/2014/main" id="{7D9011F4-8F2D-43F4-A727-081839DB7421}"/>
              </a:ext>
            </a:extLst>
          </p:cNvPr>
          <p:cNvSpPr>
            <a:spLocks noGrp="1"/>
          </p:cNvSpPr>
          <p:nvPr>
            <p:ph type="title"/>
          </p:nvPr>
        </p:nvSpPr>
        <p:spPr>
          <a:xfrm>
            <a:off x="457200" y="305045"/>
            <a:ext cx="8229600" cy="1252537"/>
          </a:xfrm>
        </p:spPr>
        <p:txBody>
          <a:bodyPr/>
          <a:lstStyle/>
          <a:p>
            <a:r>
              <a:rPr lang="en-US" altLang="en-US" sz="3200" dirty="0"/>
              <a:t>What is Schedule A?</a:t>
            </a:r>
          </a:p>
        </p:txBody>
      </p:sp>
      <p:sp>
        <p:nvSpPr>
          <p:cNvPr id="39938" name="Content Placeholder 1">
            <a:extLst>
              <a:ext uri="{FF2B5EF4-FFF2-40B4-BE49-F238E27FC236}">
                <a16:creationId xmlns:a16="http://schemas.microsoft.com/office/drawing/2014/main" id="{89968C2F-FFB7-4665-B7AE-9FD63F0D4913}"/>
              </a:ext>
            </a:extLst>
          </p:cNvPr>
          <p:cNvSpPr>
            <a:spLocks noGrp="1"/>
          </p:cNvSpPr>
          <p:nvPr>
            <p:ph idx="1"/>
          </p:nvPr>
        </p:nvSpPr>
        <p:spPr>
          <a:xfrm>
            <a:off x="888521" y="2318238"/>
            <a:ext cx="5282311" cy="3076722"/>
          </a:xfrm>
        </p:spPr>
        <p:txBody>
          <a:bodyPr/>
          <a:lstStyle/>
          <a:p>
            <a:pPr marL="457200" indent="-457200">
              <a:buFont typeface="+mj-lt"/>
              <a:buAutoNum type="arabicPeriod"/>
            </a:pPr>
            <a:r>
              <a:rPr lang="en-US" altLang="en-US" sz="2000" dirty="0">
                <a:solidFill>
                  <a:schemeClr val="tx1"/>
                </a:solidFill>
              </a:rPr>
              <a:t>Non-Competitive Hiring Flexibility</a:t>
            </a:r>
          </a:p>
          <a:p>
            <a:pPr marL="457200" indent="-457200">
              <a:buFont typeface="+mj-lt"/>
              <a:buAutoNum type="arabicPeriod"/>
            </a:pPr>
            <a:r>
              <a:rPr lang="en-US" altLang="en-US" sz="2000" dirty="0">
                <a:solidFill>
                  <a:schemeClr val="tx1"/>
                </a:solidFill>
              </a:rPr>
              <a:t>No Vacancy Announcement Required</a:t>
            </a:r>
          </a:p>
          <a:p>
            <a:pPr marL="457200" indent="-457200">
              <a:buFont typeface="+mj-lt"/>
              <a:buAutoNum type="arabicPeriod"/>
            </a:pPr>
            <a:r>
              <a:rPr lang="en-US" altLang="en-US" sz="2000" dirty="0">
                <a:solidFill>
                  <a:schemeClr val="tx1"/>
                </a:solidFill>
              </a:rPr>
              <a:t>Can Promote Current Employees with Disabilities</a:t>
            </a:r>
          </a:p>
          <a:p>
            <a:pPr marL="457200" indent="-457200">
              <a:buFont typeface="+mj-lt"/>
              <a:buAutoNum type="arabicPeriod"/>
            </a:pPr>
            <a:r>
              <a:rPr lang="en-US" altLang="en-US" sz="2000" dirty="0">
                <a:solidFill>
                  <a:schemeClr val="tx1"/>
                </a:solidFill>
                <a:hlinkClick r:id="rId4"/>
              </a:rPr>
              <a:t>Link to Sample Schedule A Letters </a:t>
            </a:r>
            <a:endParaRPr lang="en-US" altLang="en-US" sz="2000" dirty="0">
              <a:solidFill>
                <a:schemeClr val="tx1"/>
              </a:solidFill>
            </a:endParaRPr>
          </a:p>
          <a:p>
            <a:pPr marL="457200" indent="-457200">
              <a:buFont typeface="+mj-lt"/>
              <a:buAutoNum type="arabicPeriod"/>
            </a:pPr>
            <a:r>
              <a:rPr lang="en-US" sz="2000" dirty="0">
                <a:solidFill>
                  <a:schemeClr val="tx1"/>
                </a:solidFill>
                <a:hlinkClick r:id="rId5"/>
              </a:rPr>
              <a:t>Link to ABC’s of Schedule A</a:t>
            </a:r>
            <a:endParaRPr lang="en-US" altLang="en-US" sz="2000" dirty="0">
              <a:solidFill>
                <a:schemeClr val="tx1"/>
              </a:solidFill>
            </a:endParaRPr>
          </a:p>
        </p:txBody>
      </p:sp>
      <p:pic>
        <p:nvPicPr>
          <p:cNvPr id="3" name="Picture 2" descr="Photo: attractive asian american woman dressed in business attire, using a pink wheelchair.">
            <a:extLst>
              <a:ext uri="{FF2B5EF4-FFF2-40B4-BE49-F238E27FC236}">
                <a16:creationId xmlns:a16="http://schemas.microsoft.com/office/drawing/2014/main" id="{6F912993-3EB7-4D8F-88AF-4329946685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2514">
            <a:off x="5788406" y="1479746"/>
            <a:ext cx="2980005" cy="447000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8451346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B853E1-CEC2-4A6D-BAA9-883A361E1809}"/>
              </a:ext>
            </a:extLst>
          </p:cNvPr>
          <p:cNvSpPr>
            <a:spLocks noGrp="1"/>
          </p:cNvSpPr>
          <p:nvPr>
            <p:ph type="title"/>
          </p:nvPr>
        </p:nvSpPr>
        <p:spPr/>
        <p:txBody>
          <a:bodyPr/>
          <a:lstStyle/>
          <a:p>
            <a:r>
              <a:rPr lang="en-US" sz="3200" dirty="0"/>
              <a:t>Who is Eligible?</a:t>
            </a:r>
          </a:p>
        </p:txBody>
      </p:sp>
      <p:pic>
        <p:nvPicPr>
          <p:cNvPr id="8" name="Picture 7" title="Person reading a Braille booklet">
            <a:extLst>
              <a:ext uri="{FF2B5EF4-FFF2-40B4-BE49-F238E27FC236}">
                <a16:creationId xmlns:a16="http://schemas.microsoft.com/office/drawing/2014/main" id="{C149A781-63BF-4055-A8D1-1D7DBC0A7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1" y="1598843"/>
            <a:ext cx="1744884" cy="4114800"/>
          </a:xfrm>
          <a:prstGeom prst="rect">
            <a:avLst/>
          </a:prstGeom>
        </p:spPr>
      </p:pic>
      <p:sp>
        <p:nvSpPr>
          <p:cNvPr id="2" name="Content Placeholder 1">
            <a:extLst>
              <a:ext uri="{FF2B5EF4-FFF2-40B4-BE49-F238E27FC236}">
                <a16:creationId xmlns:a16="http://schemas.microsoft.com/office/drawing/2014/main" id="{AF2FEBC6-B12B-40B8-B5B7-E5395F762354}"/>
              </a:ext>
            </a:extLst>
          </p:cNvPr>
          <p:cNvSpPr>
            <a:spLocks noGrp="1"/>
          </p:cNvSpPr>
          <p:nvPr>
            <p:ph idx="1"/>
          </p:nvPr>
        </p:nvSpPr>
        <p:spPr>
          <a:xfrm>
            <a:off x="2165229" y="2656936"/>
            <a:ext cx="6802331" cy="2199736"/>
          </a:xfrm>
        </p:spPr>
        <p:txBody>
          <a:bodyPr/>
          <a:lstStyle/>
          <a:p>
            <a:pPr marL="0" indent="0">
              <a:buNone/>
            </a:pPr>
            <a:r>
              <a:rPr lang="en-US" sz="2000" dirty="0">
                <a:solidFill>
                  <a:schemeClr val="tx1"/>
                </a:solidFill>
              </a:rPr>
              <a:t>Schedule A eligible applicants must provide documentation of a disability in one of the following broad categories:</a:t>
            </a:r>
          </a:p>
          <a:p>
            <a:pPr>
              <a:buFont typeface="Wingdings" panose="05000000000000000000" pitchFamily="2" charset="2"/>
              <a:buChar char="ü"/>
            </a:pPr>
            <a:r>
              <a:rPr lang="en-US" sz="2000" dirty="0">
                <a:solidFill>
                  <a:schemeClr val="tx1"/>
                </a:solidFill>
              </a:rPr>
              <a:t>an intellectual disability; </a:t>
            </a:r>
          </a:p>
          <a:p>
            <a:pPr>
              <a:buFont typeface="Wingdings" panose="05000000000000000000" pitchFamily="2" charset="2"/>
              <a:buChar char="ü"/>
            </a:pPr>
            <a:r>
              <a:rPr lang="en-US" sz="2000" dirty="0">
                <a:solidFill>
                  <a:schemeClr val="tx1"/>
                </a:solidFill>
              </a:rPr>
              <a:t>a severe physical disability</a:t>
            </a:r>
            <a:r>
              <a:rPr lang="en-US" sz="2000" dirty="0"/>
              <a:t>;</a:t>
            </a:r>
            <a:endParaRPr lang="en-US" sz="2000" dirty="0">
              <a:solidFill>
                <a:schemeClr val="tx1"/>
              </a:solidFill>
            </a:endParaRPr>
          </a:p>
          <a:p>
            <a:pPr>
              <a:buFont typeface="Wingdings" panose="05000000000000000000" pitchFamily="2" charset="2"/>
              <a:buChar char="ü"/>
            </a:pPr>
            <a:r>
              <a:rPr lang="en-US" sz="2000" dirty="0">
                <a:solidFill>
                  <a:schemeClr val="tx1"/>
                </a:solidFill>
              </a:rPr>
              <a:t>a psychiatric disability. </a:t>
            </a:r>
          </a:p>
          <a:p>
            <a:pPr marL="0" indent="0">
              <a:buNone/>
            </a:pPr>
            <a:endParaRPr lang="en-US" sz="2400" dirty="0">
              <a:solidFill>
                <a:schemeClr val="tx1"/>
              </a:solidFill>
            </a:endParaRPr>
          </a:p>
        </p:txBody>
      </p:sp>
      <p:sp>
        <p:nvSpPr>
          <p:cNvPr id="5" name="TextBox 4">
            <a:extLst>
              <a:ext uri="{FF2B5EF4-FFF2-40B4-BE49-F238E27FC236}">
                <a16:creationId xmlns:a16="http://schemas.microsoft.com/office/drawing/2014/main" id="{497DED73-BD32-4710-9D4F-2036FD889FDB}"/>
              </a:ext>
            </a:extLst>
          </p:cNvPr>
          <p:cNvSpPr txBox="1"/>
          <p:nvPr/>
        </p:nvSpPr>
        <p:spPr>
          <a:xfrm>
            <a:off x="1102813" y="5959415"/>
            <a:ext cx="6951146" cy="369332"/>
          </a:xfrm>
          <a:prstGeom prst="rect">
            <a:avLst/>
          </a:prstGeom>
          <a:noFill/>
        </p:spPr>
        <p:txBody>
          <a:bodyPr wrap="square" rtlCol="0">
            <a:spAutoFit/>
          </a:bodyPr>
          <a:lstStyle/>
          <a:p>
            <a:pPr algn="ctr"/>
            <a:r>
              <a:rPr lang="en-US" dirty="0">
                <a:highlight>
                  <a:srgbClr val="FFFF00"/>
                </a:highlight>
              </a:rPr>
              <a:t>Note:  The servicing HR Specialist manages the documentation.</a:t>
            </a:r>
          </a:p>
        </p:txBody>
      </p:sp>
    </p:spTree>
    <p:extLst>
      <p:ext uri="{BB962C8B-B14F-4D97-AF65-F5344CB8AC3E}">
        <p14:creationId xmlns:p14="http://schemas.microsoft.com/office/powerpoint/2010/main" val="29938900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7D0ACD-9545-4653-9426-74C5BF3FCF93}"/>
              </a:ext>
            </a:extLst>
          </p:cNvPr>
          <p:cNvSpPr>
            <a:spLocks noGrp="1"/>
          </p:cNvSpPr>
          <p:nvPr>
            <p:ph type="title"/>
          </p:nvPr>
        </p:nvSpPr>
        <p:spPr/>
        <p:txBody>
          <a:bodyPr/>
          <a:lstStyle/>
          <a:p>
            <a:r>
              <a:rPr lang="en-US" sz="3200" dirty="0"/>
              <a:t>First Steps to Launching</a:t>
            </a:r>
            <a:br>
              <a:rPr lang="en-US" sz="3200" dirty="0"/>
            </a:br>
            <a:r>
              <a:rPr lang="en-US" sz="3200" dirty="0"/>
              <a:t>a Federal Career</a:t>
            </a:r>
          </a:p>
        </p:txBody>
      </p:sp>
      <p:sp>
        <p:nvSpPr>
          <p:cNvPr id="7" name="Content Placeholder 6">
            <a:extLst>
              <a:ext uri="{FF2B5EF4-FFF2-40B4-BE49-F238E27FC236}">
                <a16:creationId xmlns:a16="http://schemas.microsoft.com/office/drawing/2014/main" id="{7F1CCB2F-A7A2-4A7D-A192-D8A4A2AF2CC9}"/>
              </a:ext>
            </a:extLst>
          </p:cNvPr>
          <p:cNvSpPr>
            <a:spLocks noGrp="1"/>
          </p:cNvSpPr>
          <p:nvPr>
            <p:ph idx="1"/>
          </p:nvPr>
        </p:nvSpPr>
        <p:spPr>
          <a:xfrm>
            <a:off x="172527" y="2326533"/>
            <a:ext cx="4399473" cy="4069847"/>
          </a:xfrm>
          <a:solidFill>
            <a:schemeClr val="bg1"/>
          </a:solidFill>
        </p:spPr>
        <p:txBody>
          <a:bodyPr/>
          <a:lstStyle/>
          <a:p>
            <a:pPr marL="342900" lvl="0" indent="-342900" defTabSz="457200" eaLnBrk="1" fontAlgn="auto" hangingPunct="1">
              <a:lnSpc>
                <a:spcPct val="150000"/>
              </a:lnSpc>
              <a:spcBef>
                <a:spcPts val="0"/>
              </a:spcBef>
              <a:spcAft>
                <a:spcPts val="0"/>
              </a:spcAft>
              <a:buClrTx/>
              <a:buSzTx/>
              <a:buFontTx/>
              <a:buAutoNum type="arabicPeriod"/>
            </a:pPr>
            <a:r>
              <a:rPr lang="en-US" sz="1800" dirty="0">
                <a:solidFill>
                  <a:prstClr val="black"/>
                </a:solidFill>
              </a:rPr>
              <a:t>Identify your </a:t>
            </a:r>
            <a:r>
              <a:rPr lang="en-US" sz="1800" dirty="0">
                <a:solidFill>
                  <a:prstClr val="black"/>
                </a:solidFill>
                <a:hlinkClick r:id="rId2"/>
              </a:rPr>
              <a:t>job occupation series</a:t>
            </a:r>
            <a:r>
              <a:rPr lang="en-US" sz="1800" dirty="0">
                <a:solidFill>
                  <a:prstClr val="black"/>
                </a:solidFill>
              </a:rPr>
              <a:t>.</a:t>
            </a:r>
          </a:p>
          <a:p>
            <a:pPr marL="342900" lvl="0" indent="-342900" defTabSz="457200" eaLnBrk="1" fontAlgn="auto" hangingPunct="1">
              <a:lnSpc>
                <a:spcPct val="150000"/>
              </a:lnSpc>
              <a:spcBef>
                <a:spcPts val="0"/>
              </a:spcBef>
              <a:spcAft>
                <a:spcPts val="0"/>
              </a:spcAft>
              <a:buClrTx/>
              <a:buSzTx/>
              <a:buFontTx/>
              <a:buAutoNum type="arabicPeriod"/>
            </a:pPr>
            <a:r>
              <a:rPr lang="en-US" sz="1800" dirty="0">
                <a:solidFill>
                  <a:prstClr val="black"/>
                </a:solidFill>
              </a:rPr>
              <a:t>Identify your </a:t>
            </a:r>
            <a:r>
              <a:rPr lang="en-US" sz="1800" dirty="0">
                <a:solidFill>
                  <a:prstClr val="black"/>
                </a:solidFill>
                <a:hlinkClick r:id="rId3"/>
              </a:rPr>
              <a:t>grade level (pay).</a:t>
            </a:r>
            <a:endParaRPr lang="en-US" sz="1800" dirty="0">
              <a:solidFill>
                <a:prstClr val="black"/>
              </a:solidFill>
            </a:endParaRPr>
          </a:p>
          <a:p>
            <a:pPr marL="342900" lvl="0" indent="-342900" defTabSz="457200" eaLnBrk="1" fontAlgn="auto" hangingPunct="1">
              <a:lnSpc>
                <a:spcPct val="150000"/>
              </a:lnSpc>
              <a:spcBef>
                <a:spcPts val="0"/>
              </a:spcBef>
              <a:spcAft>
                <a:spcPts val="0"/>
              </a:spcAft>
              <a:buClrTx/>
              <a:buSzTx/>
              <a:buFontTx/>
              <a:buAutoNum type="arabicPeriod"/>
            </a:pPr>
            <a:r>
              <a:rPr lang="en-US" sz="1800" dirty="0">
                <a:solidFill>
                  <a:prstClr val="black"/>
                </a:solidFill>
              </a:rPr>
              <a:t>Obtain your </a:t>
            </a:r>
            <a:r>
              <a:rPr lang="en-US" sz="1800" dirty="0">
                <a:solidFill>
                  <a:prstClr val="black"/>
                </a:solidFill>
                <a:hlinkClick r:id="rId4"/>
              </a:rPr>
              <a:t>Schedule A documentation.</a:t>
            </a:r>
            <a:endParaRPr lang="en-US" sz="1800" dirty="0">
              <a:solidFill>
                <a:prstClr val="black"/>
              </a:solidFill>
            </a:endParaRPr>
          </a:p>
          <a:p>
            <a:pPr marL="342900" lvl="0" indent="-342900" defTabSz="457200" eaLnBrk="1" fontAlgn="auto" hangingPunct="1">
              <a:lnSpc>
                <a:spcPct val="150000"/>
              </a:lnSpc>
              <a:spcBef>
                <a:spcPts val="0"/>
              </a:spcBef>
              <a:spcAft>
                <a:spcPts val="0"/>
              </a:spcAft>
              <a:buClrTx/>
              <a:buSzTx/>
              <a:buFontTx/>
              <a:buAutoNum type="arabicPeriod"/>
            </a:pPr>
            <a:r>
              <a:rPr lang="en-US" sz="1800" dirty="0">
                <a:solidFill>
                  <a:prstClr val="black"/>
                </a:solidFill>
              </a:rPr>
              <a:t>Develop your federal resume.</a:t>
            </a:r>
          </a:p>
          <a:p>
            <a:pPr marL="342900" lvl="0" indent="-342900" defTabSz="457200" eaLnBrk="1" fontAlgn="auto" hangingPunct="1">
              <a:lnSpc>
                <a:spcPct val="150000"/>
              </a:lnSpc>
              <a:spcBef>
                <a:spcPts val="0"/>
              </a:spcBef>
              <a:spcAft>
                <a:spcPts val="0"/>
              </a:spcAft>
              <a:buClrTx/>
              <a:buSzTx/>
              <a:buFontTx/>
              <a:buAutoNum type="arabicPeriod"/>
            </a:pPr>
            <a:r>
              <a:rPr lang="en-US" sz="1800" dirty="0">
                <a:solidFill>
                  <a:prstClr val="black"/>
                </a:solidFill>
              </a:rPr>
              <a:t>Establish your </a:t>
            </a:r>
            <a:r>
              <a:rPr lang="en-US" sz="1800" dirty="0">
                <a:solidFill>
                  <a:prstClr val="black"/>
                </a:solidFill>
                <a:hlinkClick r:id="rId5"/>
              </a:rPr>
              <a:t>www.usajobs.gov</a:t>
            </a:r>
            <a:r>
              <a:rPr lang="en-US" sz="1800" dirty="0">
                <a:solidFill>
                  <a:prstClr val="black"/>
                </a:solidFill>
              </a:rPr>
              <a:t>  account and profile.</a:t>
            </a:r>
          </a:p>
          <a:p>
            <a:endParaRPr lang="en-US" dirty="0"/>
          </a:p>
        </p:txBody>
      </p:sp>
      <p:pic>
        <p:nvPicPr>
          <p:cNvPr id="8" name="Picture 7" descr="screenshot of USAJobs homepage">
            <a:extLst>
              <a:ext uri="{FF2B5EF4-FFF2-40B4-BE49-F238E27FC236}">
                <a16:creationId xmlns:a16="http://schemas.microsoft.com/office/drawing/2014/main" id="{20BBF0C6-2683-46E7-B630-1FBDD8224224}"/>
              </a:ext>
            </a:extLst>
          </p:cNvPr>
          <p:cNvPicPr>
            <a:picLocks noChangeAspect="1"/>
          </p:cNvPicPr>
          <p:nvPr/>
        </p:nvPicPr>
        <p:blipFill rotWithShape="1">
          <a:blip r:embed="rId6"/>
          <a:srcRect l="18963" t="14259" r="19904" b="5136"/>
          <a:stretch/>
        </p:blipFill>
        <p:spPr>
          <a:xfrm>
            <a:off x="4436472" y="2097828"/>
            <a:ext cx="4606145" cy="3716373"/>
          </a:xfrm>
          <a:prstGeom prst="rect">
            <a:avLst/>
          </a:prstGeom>
          <a:ln>
            <a:noFill/>
          </a:ln>
          <a:effectLst>
            <a:softEdge rad="112500"/>
          </a:effectLst>
        </p:spPr>
      </p:pic>
    </p:spTree>
    <p:extLst>
      <p:ext uri="{BB962C8B-B14F-4D97-AF65-F5344CB8AC3E}">
        <p14:creationId xmlns:p14="http://schemas.microsoft.com/office/powerpoint/2010/main" val="15500714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568B53-E1EF-42A2-A82C-F482A2EBFAEA}"/>
              </a:ext>
            </a:extLst>
          </p:cNvPr>
          <p:cNvSpPr>
            <a:spLocks noGrp="1"/>
          </p:cNvSpPr>
          <p:nvPr>
            <p:ph type="title"/>
          </p:nvPr>
        </p:nvSpPr>
        <p:spPr>
          <a:xfrm>
            <a:off x="562927" y="383862"/>
            <a:ext cx="8229600" cy="1252537"/>
          </a:xfrm>
        </p:spPr>
        <p:txBody>
          <a:bodyPr/>
          <a:lstStyle/>
          <a:p>
            <a:r>
              <a:rPr lang="en-US" sz="2800" dirty="0">
                <a:solidFill>
                  <a:schemeClr val="bg1"/>
                </a:solidFill>
              </a:rPr>
              <a:t>Other Paths to Federal Service:</a:t>
            </a:r>
            <a:br>
              <a:rPr lang="en-US" sz="2800" dirty="0">
                <a:solidFill>
                  <a:schemeClr val="bg1"/>
                </a:solidFill>
              </a:rPr>
            </a:br>
            <a:r>
              <a:rPr lang="en-US" sz="2400" dirty="0">
                <a:solidFill>
                  <a:schemeClr val="bg1"/>
                </a:solidFill>
              </a:rPr>
              <a:t>Vocational Rehabilitation Unpaid Work Experience</a:t>
            </a:r>
            <a:endParaRPr lang="en-US" sz="2800" dirty="0"/>
          </a:p>
        </p:txBody>
      </p:sp>
      <p:pic>
        <p:nvPicPr>
          <p:cNvPr id="5" name="Picture 4" descr="Pic: attractive East Indian female smiling in front of rows of books.">
            <a:extLst>
              <a:ext uri="{FF2B5EF4-FFF2-40B4-BE49-F238E27FC236}">
                <a16:creationId xmlns:a16="http://schemas.microsoft.com/office/drawing/2014/main" id="{556A5CED-2688-447B-B125-D4DA0579F553}"/>
              </a:ext>
            </a:extLst>
          </p:cNvPr>
          <p:cNvPicPr>
            <a:picLocks noChangeAspect="1"/>
          </p:cNvPicPr>
          <p:nvPr/>
        </p:nvPicPr>
        <p:blipFill rotWithShape="1">
          <a:blip r:embed="rId3">
            <a:extLst>
              <a:ext uri="{28A0092B-C50C-407E-A947-70E740481C1C}">
                <a14:useLocalDpi xmlns:a14="http://schemas.microsoft.com/office/drawing/2010/main" val="0"/>
              </a:ext>
            </a:extLst>
          </a:blip>
          <a:srcRect l="38957" t="1764"/>
          <a:stretch/>
        </p:blipFill>
        <p:spPr>
          <a:xfrm rot="21132648">
            <a:off x="91363" y="1863329"/>
            <a:ext cx="3571982" cy="3278145"/>
          </a:xfrm>
          <a:prstGeom prst="rect">
            <a:avLst/>
          </a:prstGeom>
          <a:ln>
            <a:noFill/>
          </a:ln>
          <a:effectLst>
            <a:softEdge rad="112500"/>
          </a:effectLst>
        </p:spPr>
      </p:pic>
      <p:sp>
        <p:nvSpPr>
          <p:cNvPr id="2" name="Content Placeholder 1">
            <a:extLst>
              <a:ext uri="{FF2B5EF4-FFF2-40B4-BE49-F238E27FC236}">
                <a16:creationId xmlns:a16="http://schemas.microsoft.com/office/drawing/2014/main" id="{072C2A53-E368-4814-9D0B-2487031276F9}"/>
              </a:ext>
            </a:extLst>
          </p:cNvPr>
          <p:cNvSpPr>
            <a:spLocks noGrp="1"/>
          </p:cNvSpPr>
          <p:nvPr>
            <p:ph idx="1"/>
          </p:nvPr>
        </p:nvSpPr>
        <p:spPr>
          <a:xfrm>
            <a:off x="3761500" y="2449498"/>
            <a:ext cx="5289233" cy="3364706"/>
          </a:xfrm>
        </p:spPr>
        <p:txBody>
          <a:bodyPr/>
          <a:lstStyle/>
          <a:p>
            <a:pPr>
              <a:buFont typeface="Arial" panose="020B0604020202020204" pitchFamily="34" charset="0"/>
              <a:buChar char="•"/>
            </a:pPr>
            <a:r>
              <a:rPr lang="en-US" sz="2000" dirty="0">
                <a:solidFill>
                  <a:schemeClr val="tx1"/>
                </a:solidFill>
              </a:rPr>
              <a:t>Part time/full time for up to six months.</a:t>
            </a:r>
          </a:p>
          <a:p>
            <a:pPr>
              <a:buFont typeface="Arial" panose="020B0604020202020204" pitchFamily="34" charset="0"/>
              <a:buChar char="•"/>
            </a:pPr>
            <a:r>
              <a:rPr lang="en-US" sz="2000" dirty="0">
                <a:solidFill>
                  <a:schemeClr val="tx1"/>
                </a:solidFill>
              </a:rPr>
              <a:t>No Federal position required.</a:t>
            </a:r>
          </a:p>
          <a:p>
            <a:pPr>
              <a:buFont typeface="Arial" panose="020B0604020202020204" pitchFamily="34" charset="0"/>
              <a:buChar char="•"/>
            </a:pPr>
            <a:r>
              <a:rPr lang="en-US" sz="2000" dirty="0">
                <a:solidFill>
                  <a:schemeClr val="tx1"/>
                </a:solidFill>
              </a:rPr>
              <a:t>No charge to manager/office. </a:t>
            </a:r>
            <a:r>
              <a:rPr lang="en-US" sz="2000" dirty="0"/>
              <a:t>Trainee receives stipend from </a:t>
            </a:r>
            <a:r>
              <a:rPr lang="en-US" sz="2000" dirty="0">
                <a:hlinkClick r:id="rId4"/>
              </a:rPr>
              <a:t>State Vocational Rehabilitation (VR).</a:t>
            </a:r>
            <a:endParaRPr lang="en-US" sz="2000" dirty="0"/>
          </a:p>
          <a:p>
            <a:pPr>
              <a:buFont typeface="Arial" panose="020B0604020202020204" pitchFamily="34" charset="0"/>
              <a:buChar char="•"/>
            </a:pPr>
            <a:r>
              <a:rPr lang="en-US" sz="2000" dirty="0">
                <a:solidFill>
                  <a:schemeClr val="tx1"/>
                </a:solidFill>
              </a:rPr>
              <a:t>Benefits trainee and manager – Can transition to permanent employment via Schedule A.</a:t>
            </a:r>
          </a:p>
          <a:p>
            <a:pPr>
              <a:buFont typeface="Arial" panose="020B0604020202020204" pitchFamily="34" charset="0"/>
              <a:buChar char="•"/>
            </a:pPr>
            <a:r>
              <a:rPr lang="en-US" sz="2000" dirty="0">
                <a:solidFill>
                  <a:schemeClr val="tx1"/>
                </a:solidFill>
              </a:rPr>
              <a:t>Job coaching and training courses may be provided by VR.</a:t>
            </a:r>
          </a:p>
          <a:p>
            <a:pPr marL="0" indent="0">
              <a:buNone/>
            </a:pPr>
            <a:endParaRPr lang="en-US" dirty="0"/>
          </a:p>
        </p:txBody>
      </p:sp>
      <p:sp>
        <p:nvSpPr>
          <p:cNvPr id="4" name="TextBox 3">
            <a:extLst>
              <a:ext uri="{FF2B5EF4-FFF2-40B4-BE49-F238E27FC236}">
                <a16:creationId xmlns:a16="http://schemas.microsoft.com/office/drawing/2014/main" id="{98DD7858-0DBC-46F4-8B28-E59591B3C1E4}"/>
              </a:ext>
            </a:extLst>
          </p:cNvPr>
          <p:cNvSpPr txBox="1"/>
          <p:nvPr/>
        </p:nvSpPr>
        <p:spPr>
          <a:xfrm>
            <a:off x="1626079" y="6108981"/>
            <a:ext cx="5891842" cy="369332"/>
          </a:xfrm>
          <a:prstGeom prst="rect">
            <a:avLst/>
          </a:prstGeom>
          <a:noFill/>
        </p:spPr>
        <p:txBody>
          <a:bodyPr wrap="square" rtlCol="0">
            <a:spAutoFit/>
          </a:bodyPr>
          <a:lstStyle/>
          <a:p>
            <a:r>
              <a:rPr lang="en-US" dirty="0">
                <a:highlight>
                  <a:srgbClr val="FFFF00"/>
                </a:highlight>
              </a:rPr>
              <a:t>Note:  Trainee must be a VR client for this specific program.</a:t>
            </a:r>
          </a:p>
        </p:txBody>
      </p:sp>
    </p:spTree>
    <p:extLst>
      <p:ext uri="{BB962C8B-B14F-4D97-AF65-F5344CB8AC3E}">
        <p14:creationId xmlns:p14="http://schemas.microsoft.com/office/powerpoint/2010/main" val="108398945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1437137a-add7-47fc-bd58-69ddd9306123&quot;,&quot;TimeStamp&quot;:&quot;2020-10-14T13:19:52.5461549-04: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133760c3-376b-4ff0-a560-b6cfa10ce1ce&quot;,&quot;TimeStamp&quot;:&quot;2020-10-14T13:19:52.6901507-04: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588dc5f4-8b5c-40e5-b210-e5155a01fe0f&quot;,&quot;TimeStamp&quot;:&quot;2020-10-14T13:19:52.6901507-04: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e8973dba-5700-4375-8c23-f18cf8f214a8&quot;,&quot;TimeStamp&quot;:&quot;2020-10-14T13:19:52.6911466-04: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f02cf00e-d5ba-40f1-9a05-503c6322ef80&quot;,&quot;TimeStamp&quot;:&quot;2020-04-27T10:48:10.1768037-04: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10b457cf-eea8-4c12-bc0b-358d6f2c421a&quot;,&quot;TimeStamp&quot;:&quot;2020-10-14T13:19:52.6911466-04: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3fdf0ff2-53be-4208-b8fa-39a2238ab2d1&quot;,&quot;TimeStamp&quot;:&quot;2020-04-27T10:48:10.1768037-04:00&qu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3550</TotalTime>
  <Words>1510</Words>
  <Application>Microsoft Macintosh PowerPoint</Application>
  <PresentationFormat>On-screen Show (4:3)</PresentationFormat>
  <Paragraphs>188</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Candara</vt:lpstr>
      <vt:lpstr>Symbol</vt:lpstr>
      <vt:lpstr>Tahoma</vt:lpstr>
      <vt:lpstr>Times New Roman</vt:lpstr>
      <vt:lpstr>Wingdings</vt:lpstr>
      <vt:lpstr>Waveform</vt:lpstr>
      <vt:lpstr>Increasing Employment Opportunities for a Better Federal Service</vt:lpstr>
      <vt:lpstr>Recruitment, Hiring &amp; Advancement</vt:lpstr>
      <vt:lpstr>Affirmative Action  Workforce Composition Goals</vt:lpstr>
      <vt:lpstr>Advancement Requirements</vt:lpstr>
      <vt:lpstr>Equal Access Throughout Employment</vt:lpstr>
      <vt:lpstr>What is Schedule A?</vt:lpstr>
      <vt:lpstr>Who is Eligible?</vt:lpstr>
      <vt:lpstr>First Steps to Launching a Federal Career</vt:lpstr>
      <vt:lpstr>Other Paths to Federal Service: Vocational Rehabilitation Unpaid Work Experience</vt:lpstr>
      <vt:lpstr>Other Paths to Federal Service: Workforce Recruitment Program</vt:lpstr>
      <vt:lpstr>Other Paths to Federal Service: DOT Secretarial Internship Program</vt:lpstr>
      <vt:lpstr>Key DOT Contacts  Supporting Managers &amp; Employees</vt:lpstr>
      <vt:lpstr>Disability Resource Center  Core Services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Access and Opportunity  for a Better DOT</dc:title>
  <dc:creator>Levy, Alison (OST)</dc:creator>
  <cp:lastModifiedBy>Eric Ascher</cp:lastModifiedBy>
  <cp:revision>45</cp:revision>
  <dcterms:created xsi:type="dcterms:W3CDTF">2020-12-28T16:03:41Z</dcterms:created>
  <dcterms:modified xsi:type="dcterms:W3CDTF">2021-01-07T17:53:21Z</dcterms:modified>
</cp:coreProperties>
</file>