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9.xml" ContentType="application/vnd.openxmlformats-officedocument.drawingml.chart+xml"/>
  <Override PartName="/ppt/notesSlides/notesSlide12.xml" ContentType="application/vnd.openxmlformats-officedocument.presentationml.notesSlide+xml"/>
  <Override PartName="/ppt/charts/chart10.xml" ContentType="application/vnd.openxmlformats-officedocument.drawingml.chart+xml"/>
  <Override PartName="/ppt/notesSlides/notesSlide13.xml" ContentType="application/vnd.openxmlformats-officedocument.presentationml.notesSlide+xml"/>
  <Override PartName="/ppt/charts/chart11.xml" ContentType="application/vnd.openxmlformats-officedocument.drawingml.chart+xml"/>
  <Override PartName="/ppt/notesSlides/notesSlide14.xml" ContentType="application/vnd.openxmlformats-officedocument.presentationml.notesSlide+xml"/>
  <Override PartName="/ppt/charts/chart12.xml" ContentType="application/vnd.openxmlformats-officedocument.drawingml.chart+xml"/>
  <Override PartName="/ppt/notesSlides/notesSlide15.xml" ContentType="application/vnd.openxmlformats-officedocument.presentationml.notesSlide+xml"/>
  <Override PartName="/ppt/charts/chart13.xml" ContentType="application/vnd.openxmlformats-officedocument.drawingml.chart+xml"/>
  <Override PartName="/ppt/notesSlides/notesSlide16.xml" ContentType="application/vnd.openxmlformats-officedocument.presentationml.notesSlide+xml"/>
  <Override PartName="/ppt/charts/chart14.xml" ContentType="application/vnd.openxmlformats-officedocument.drawingml.chart+xml"/>
  <Override PartName="/ppt/drawings/drawing1.xml" ContentType="application/vnd.openxmlformats-officedocument.drawingml.chartshape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5.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5.xml" ContentType="application/vnd.openxmlformats-officedocument.presentationml.notesSlide+xml"/>
  <Override PartName="/ppt/charts/chart16.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6.xml" ContentType="application/vnd.openxmlformats-officedocument.presentationml.notesSlide+xml"/>
  <Override PartName="/ppt/charts/chart17.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7.xml" ContentType="application/vnd.openxmlformats-officedocument.presentationml.notesSlide+xml"/>
  <Override PartName="/ppt/charts/chart18.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9.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8.xml" ContentType="application/vnd.openxmlformats-officedocument.presentationml.notesSlide+xml"/>
  <Override PartName="/ppt/charts/chart20.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21.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9.xml" ContentType="application/vnd.openxmlformats-officedocument.presentationml.notesSlide+xml"/>
  <Override PartName="/ppt/charts/chart22.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23.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24.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25.xml" ContentType="application/vnd.openxmlformats-officedocument.drawingml.chart+xml"/>
  <Override PartName="/ppt/charts/chart26.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27.xml" ContentType="application/vnd.openxmlformats-officedocument.drawingml.chart+xml"/>
  <Override PartName="/ppt/charts/chart28.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9.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 id="2147483676" r:id="rId2"/>
  </p:sldMasterIdLst>
  <p:notesMasterIdLst>
    <p:notesMasterId r:id="rId73"/>
  </p:notesMasterIdLst>
  <p:sldIdLst>
    <p:sldId id="259" r:id="rId3"/>
    <p:sldId id="751" r:id="rId4"/>
    <p:sldId id="742" r:id="rId5"/>
    <p:sldId id="749" r:id="rId6"/>
    <p:sldId id="267" r:id="rId7"/>
    <p:sldId id="355" r:id="rId8"/>
    <p:sldId id="1242" r:id="rId9"/>
    <p:sldId id="1526" r:id="rId10"/>
    <p:sldId id="1529" r:id="rId11"/>
    <p:sldId id="1262" r:id="rId12"/>
    <p:sldId id="1530" r:id="rId13"/>
    <p:sldId id="1531" r:id="rId14"/>
    <p:sldId id="1521" r:id="rId15"/>
    <p:sldId id="1532" r:id="rId16"/>
    <p:sldId id="303" r:id="rId17"/>
    <p:sldId id="1500" r:id="rId18"/>
    <p:sldId id="1533" r:id="rId19"/>
    <p:sldId id="1534" r:id="rId20"/>
    <p:sldId id="1535" r:id="rId21"/>
    <p:sldId id="1536" r:id="rId22"/>
    <p:sldId id="1520" r:id="rId23"/>
    <p:sldId id="1537" r:id="rId24"/>
    <p:sldId id="1496" r:id="rId25"/>
    <p:sldId id="1497" r:id="rId26"/>
    <p:sldId id="1512" r:id="rId27"/>
    <p:sldId id="750" r:id="rId28"/>
    <p:sldId id="3702" r:id="rId29"/>
    <p:sldId id="3561" r:id="rId30"/>
    <p:sldId id="3703" r:id="rId31"/>
    <p:sldId id="3834" r:id="rId32"/>
    <p:sldId id="3723" r:id="rId33"/>
    <p:sldId id="3836" r:id="rId34"/>
    <p:sldId id="3835" r:id="rId35"/>
    <p:sldId id="3673" r:id="rId36"/>
    <p:sldId id="3711" r:id="rId37"/>
    <p:sldId id="748" r:id="rId38"/>
    <p:sldId id="1547" r:id="rId39"/>
    <p:sldId id="1544" r:id="rId40"/>
    <p:sldId id="743" r:id="rId41"/>
    <p:sldId id="605" r:id="rId42"/>
    <p:sldId id="1538" r:id="rId43"/>
    <p:sldId id="1513" r:id="rId44"/>
    <p:sldId id="351" r:id="rId45"/>
    <p:sldId id="1514" r:id="rId46"/>
    <p:sldId id="1501" r:id="rId47"/>
    <p:sldId id="1515" r:id="rId48"/>
    <p:sldId id="1518" r:id="rId49"/>
    <p:sldId id="1516" r:id="rId50"/>
    <p:sldId id="1517" r:id="rId51"/>
    <p:sldId id="1519" r:id="rId52"/>
    <p:sldId id="336" r:id="rId53"/>
    <p:sldId id="1502" r:id="rId54"/>
    <p:sldId id="301" r:id="rId55"/>
    <p:sldId id="1527" r:id="rId56"/>
    <p:sldId id="356" r:id="rId57"/>
    <p:sldId id="1236" r:id="rId58"/>
    <p:sldId id="1239" r:id="rId59"/>
    <p:sldId id="357" r:id="rId60"/>
    <p:sldId id="1508" r:id="rId61"/>
    <p:sldId id="358" r:id="rId62"/>
    <p:sldId id="1528" r:id="rId63"/>
    <p:sldId id="359" r:id="rId64"/>
    <p:sldId id="1240" r:id="rId65"/>
    <p:sldId id="1525" r:id="rId66"/>
    <p:sldId id="1238" r:id="rId67"/>
    <p:sldId id="1494" r:id="rId68"/>
    <p:sldId id="298" r:id="rId69"/>
    <p:sldId id="1509" r:id="rId70"/>
    <p:sldId id="1507" r:id="rId71"/>
    <p:sldId id="1511" r:id="rId7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hillips, Ameerah C" initials="PAC" lastIdx="31" clrIdx="0">
    <p:extLst>
      <p:ext uri="{19B8F6BF-5375-455C-9EA6-DF929625EA0E}">
        <p15:presenceInfo xmlns:p15="http://schemas.microsoft.com/office/powerpoint/2012/main" userId="S-1-5-21-1214440339-1979792683-682003330-3310065" providerId="AD"/>
      </p:ext>
    </p:extLst>
  </p:cmAuthor>
  <p:cmAuthor id="2" name="Rachel Shader" initials="RS" lastIdx="45" clrIdx="1">
    <p:extLst>
      <p:ext uri="{19B8F6BF-5375-455C-9EA6-DF929625EA0E}">
        <p15:presenceInfo xmlns:p15="http://schemas.microsoft.com/office/powerpoint/2012/main" userId="1bef4ead6e0b53c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AF30"/>
    <a:srgbClr val="000000"/>
    <a:srgbClr val="F5BA2B"/>
    <a:srgbClr val="5F5F5F"/>
    <a:srgbClr val="F6D592"/>
    <a:srgbClr val="3F3F3F"/>
    <a:srgbClr val="4D4D4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138" autoAdjust="0"/>
    <p:restoredTop sz="86395" autoAdjust="0"/>
  </p:normalViewPr>
  <p:slideViewPr>
    <p:cSldViewPr snapToGrid="0">
      <p:cViewPr varScale="1">
        <p:scale>
          <a:sx n="110" d="100"/>
          <a:sy n="110" d="100"/>
        </p:scale>
        <p:origin x="632" y="17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41" d="100"/>
        <a:sy n="41" d="100"/>
      </p:scale>
      <p:origin x="0" y="-168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commentAuthors" Target="commentAuthor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8.xml"/><Relationship Id="rId1" Type="http://schemas.microsoft.com/office/2011/relationships/chartStyle" Target="style8.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9.xml"/><Relationship Id="rId1" Type="http://schemas.microsoft.com/office/2011/relationships/chartStyle" Target="style9.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0.xml"/><Relationship Id="rId1" Type="http://schemas.microsoft.com/office/2011/relationships/chartStyle" Target="style10.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1.xml"/><Relationship Id="rId1" Type="http://schemas.microsoft.com/office/2011/relationships/chartStyle" Target="style11.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3.xml"/><Relationship Id="rId1" Type="http://schemas.microsoft.com/office/2011/relationships/chartStyle" Target="style13.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4.xml"/><Relationship Id="rId1" Type="http://schemas.microsoft.com/office/2011/relationships/chartStyle" Target="style14.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15.xml"/><Relationship Id="rId1" Type="http://schemas.microsoft.com/office/2011/relationships/chartStyle" Target="style15.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16.xml"/><Relationship Id="rId1" Type="http://schemas.microsoft.com/office/2011/relationships/chartStyle" Target="style16.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17.xml"/><Relationship Id="rId1" Type="http://schemas.microsoft.com/office/2011/relationships/chartStyle" Target="style17.xml"/></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8.xml"/><Relationship Id="rId1" Type="http://schemas.microsoft.com/office/2011/relationships/chartStyle" Target="style18.xml"/></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9.xml"/><Relationship Id="rId1" Type="http://schemas.microsoft.com/office/2011/relationships/chartStyle" Target="style19.xml"/></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Total Disability Community</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The economy and jobs</c:v>
                </c:pt>
                <c:pt idx="1">
                  <c:v>COVID-19</c:v>
                </c:pt>
                <c:pt idx="2">
                  <c:v>Health care</c:v>
                </c:pt>
                <c:pt idx="3">
                  <c:v>Dysfunction in government</c:v>
                </c:pt>
                <c:pt idx="4">
                  <c:v>Racial justice</c:v>
                </c:pt>
                <c:pt idx="5">
                  <c:v>Social Security and Medicare</c:v>
                </c:pt>
                <c:pt idx="6">
                  <c:v>The environment and climate change</c:v>
                </c:pt>
                <c:pt idx="7">
                  <c:v>Taxes</c:v>
                </c:pt>
                <c:pt idx="8">
                  <c:v>Terrorism/National Security</c:v>
                </c:pt>
                <c:pt idx="9">
                  <c:v>Immigration</c:v>
                </c:pt>
              </c:strCache>
            </c:strRef>
          </c:cat>
          <c:val>
            <c:numRef>
              <c:f>Sheet1!$B$2:$B$11</c:f>
              <c:numCache>
                <c:formatCode>###0%</c:formatCode>
                <c:ptCount val="10"/>
                <c:pt idx="0">
                  <c:v>0.25838881027646349</c:v>
                </c:pt>
                <c:pt idx="1">
                  <c:v>0.25679853559896215</c:v>
                </c:pt>
                <c:pt idx="2">
                  <c:v>0.18770202694124222</c:v>
                </c:pt>
                <c:pt idx="3">
                  <c:v>0.16790705720044077</c:v>
                </c:pt>
                <c:pt idx="4">
                  <c:v>0.14000000000000001</c:v>
                </c:pt>
                <c:pt idx="5">
                  <c:v>0.12868772400899894</c:v>
                </c:pt>
                <c:pt idx="6">
                  <c:v>9.2554651968488527E-2</c:v>
                </c:pt>
                <c:pt idx="7">
                  <c:v>8.3513933929932407E-2</c:v>
                </c:pt>
                <c:pt idx="8">
                  <c:v>9.0374176864525979E-2</c:v>
                </c:pt>
                <c:pt idx="9">
                  <c:v>9.7949832118513921E-2</c:v>
                </c:pt>
              </c:numCache>
            </c:numRef>
          </c:val>
          <c:extLst>
            <c:ext xmlns:c16="http://schemas.microsoft.com/office/drawing/2014/chart" uri="{C3380CC4-5D6E-409C-BE32-E72D297353CC}">
              <c16:uniqueId val="{00000000-9BDD-45B6-B270-7B443C8B5959}"/>
            </c:ext>
          </c:extLst>
        </c:ser>
        <c:ser>
          <c:idx val="1"/>
          <c:order val="1"/>
          <c:tx>
            <c:strRef>
              <c:f>Sheet1!$C$1</c:f>
              <c:strCache>
                <c:ptCount val="1"/>
                <c:pt idx="0">
                  <c:v>Voters with Disabilities</c:v>
                </c:pt>
              </c:strCache>
            </c:strRef>
          </c:tx>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The economy and jobs</c:v>
                </c:pt>
                <c:pt idx="1">
                  <c:v>COVID-19</c:v>
                </c:pt>
                <c:pt idx="2">
                  <c:v>Health care</c:v>
                </c:pt>
                <c:pt idx="3">
                  <c:v>Dysfunction in government</c:v>
                </c:pt>
                <c:pt idx="4">
                  <c:v>Racial justice</c:v>
                </c:pt>
                <c:pt idx="5">
                  <c:v>Social Security and Medicare</c:v>
                </c:pt>
                <c:pt idx="6">
                  <c:v>The environment and climate change</c:v>
                </c:pt>
                <c:pt idx="7">
                  <c:v>Taxes</c:v>
                </c:pt>
                <c:pt idx="8">
                  <c:v>Terrorism/National Security</c:v>
                </c:pt>
                <c:pt idx="9">
                  <c:v>Immigration</c:v>
                </c:pt>
              </c:strCache>
            </c:strRef>
          </c:cat>
          <c:val>
            <c:numRef>
              <c:f>Sheet1!$C$2:$C$11</c:f>
              <c:numCache>
                <c:formatCode>###0%</c:formatCode>
                <c:ptCount val="10"/>
                <c:pt idx="0">
                  <c:v>0.22277764272787828</c:v>
                </c:pt>
                <c:pt idx="1">
                  <c:v>0.24176102992577594</c:v>
                </c:pt>
                <c:pt idx="2">
                  <c:v>0.14665999359142953</c:v>
                </c:pt>
                <c:pt idx="3">
                  <c:v>0.14835905217185125</c:v>
                </c:pt>
                <c:pt idx="4">
                  <c:v>0.14000000000000001</c:v>
                </c:pt>
                <c:pt idx="5">
                  <c:v>0.17037073315059298</c:v>
                </c:pt>
                <c:pt idx="6">
                  <c:v>8.9028730797125769E-2</c:v>
                </c:pt>
                <c:pt idx="7">
                  <c:v>7.3757603159241208E-2</c:v>
                </c:pt>
                <c:pt idx="8">
                  <c:v>0.1</c:v>
                </c:pt>
                <c:pt idx="9">
                  <c:v>0.12174261697120907</c:v>
                </c:pt>
              </c:numCache>
            </c:numRef>
          </c:val>
          <c:extLst>
            <c:ext xmlns:c16="http://schemas.microsoft.com/office/drawing/2014/chart" uri="{C3380CC4-5D6E-409C-BE32-E72D297353CC}">
              <c16:uniqueId val="{00000001-9BDD-45B6-B270-7B443C8B5959}"/>
            </c:ext>
          </c:extLst>
        </c:ser>
        <c:ser>
          <c:idx val="2"/>
          <c:order val="2"/>
          <c:tx>
            <c:strRef>
              <c:f>Sheet1!$D$1</c:f>
              <c:strCache>
                <c:ptCount val="1"/>
                <c:pt idx="0">
                  <c:v>Family Member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The economy and jobs</c:v>
                </c:pt>
                <c:pt idx="1">
                  <c:v>COVID-19</c:v>
                </c:pt>
                <c:pt idx="2">
                  <c:v>Health care</c:v>
                </c:pt>
                <c:pt idx="3">
                  <c:v>Dysfunction in government</c:v>
                </c:pt>
                <c:pt idx="4">
                  <c:v>Racial justice</c:v>
                </c:pt>
                <c:pt idx="5">
                  <c:v>Social Security and Medicare</c:v>
                </c:pt>
                <c:pt idx="6">
                  <c:v>The environment and climate change</c:v>
                </c:pt>
                <c:pt idx="7">
                  <c:v>Taxes</c:v>
                </c:pt>
                <c:pt idx="8">
                  <c:v>Terrorism/National Security</c:v>
                </c:pt>
                <c:pt idx="9">
                  <c:v>Immigration</c:v>
                </c:pt>
              </c:strCache>
            </c:strRef>
          </c:cat>
          <c:val>
            <c:numRef>
              <c:f>Sheet1!$D$2:$D$11</c:f>
              <c:numCache>
                <c:formatCode>###0%</c:formatCode>
                <c:ptCount val="10"/>
                <c:pt idx="0">
                  <c:v>0.27981662414094255</c:v>
                </c:pt>
                <c:pt idx="1">
                  <c:v>0.25028497251470622</c:v>
                </c:pt>
                <c:pt idx="2">
                  <c:v>0.20508287806523617</c:v>
                </c:pt>
                <c:pt idx="3">
                  <c:v>0.18498987722244628</c:v>
                </c:pt>
                <c:pt idx="4">
                  <c:v>0.12403331834805778</c:v>
                </c:pt>
                <c:pt idx="5">
                  <c:v>9.9641533496515569E-2</c:v>
                </c:pt>
                <c:pt idx="6">
                  <c:v>0.1</c:v>
                </c:pt>
                <c:pt idx="7">
                  <c:v>8.714853391852774E-2</c:v>
                </c:pt>
                <c:pt idx="8">
                  <c:v>0.1</c:v>
                </c:pt>
                <c:pt idx="9">
                  <c:v>9.2630333772726961E-2</c:v>
                </c:pt>
              </c:numCache>
            </c:numRef>
          </c:val>
          <c:extLst>
            <c:ext xmlns:c16="http://schemas.microsoft.com/office/drawing/2014/chart" uri="{C3380CC4-5D6E-409C-BE32-E72D297353CC}">
              <c16:uniqueId val="{00000002-9BDD-45B6-B270-7B443C8B5959}"/>
            </c:ext>
          </c:extLst>
        </c:ser>
        <c:ser>
          <c:idx val="3"/>
          <c:order val="3"/>
          <c:tx>
            <c:strRef>
              <c:f>Sheet1!$E$1</c:f>
              <c:strCache>
                <c:ptCount val="1"/>
                <c:pt idx="0">
                  <c:v>Close Friend</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The economy and jobs</c:v>
                </c:pt>
                <c:pt idx="1">
                  <c:v>COVID-19</c:v>
                </c:pt>
                <c:pt idx="2">
                  <c:v>Health care</c:v>
                </c:pt>
                <c:pt idx="3">
                  <c:v>Dysfunction in government</c:v>
                </c:pt>
                <c:pt idx="4">
                  <c:v>Racial justice</c:v>
                </c:pt>
                <c:pt idx="5">
                  <c:v>Social Security and Medicare</c:v>
                </c:pt>
                <c:pt idx="6">
                  <c:v>The environment and climate change</c:v>
                </c:pt>
                <c:pt idx="7">
                  <c:v>Taxes</c:v>
                </c:pt>
                <c:pt idx="8">
                  <c:v>Terrorism/National Security</c:v>
                </c:pt>
                <c:pt idx="9">
                  <c:v>Immigration</c:v>
                </c:pt>
              </c:strCache>
            </c:strRef>
          </c:cat>
          <c:val>
            <c:numRef>
              <c:f>Sheet1!$E$2:$E$11</c:f>
              <c:numCache>
                <c:formatCode>###0%</c:formatCode>
                <c:ptCount val="10"/>
                <c:pt idx="0">
                  <c:v>0.26103087449495294</c:v>
                </c:pt>
                <c:pt idx="1">
                  <c:v>0.30490046727914988</c:v>
                </c:pt>
                <c:pt idx="2">
                  <c:v>0.24239409898630959</c:v>
                </c:pt>
                <c:pt idx="3">
                  <c:v>0.13303784176638911</c:v>
                </c:pt>
                <c:pt idx="4">
                  <c:v>0.20142074078495348</c:v>
                </c:pt>
                <c:pt idx="5">
                  <c:v>0.13050491889794333</c:v>
                </c:pt>
                <c:pt idx="6">
                  <c:v>0.1</c:v>
                </c:pt>
                <c:pt idx="7">
                  <c:v>8.5197818917823992E-2</c:v>
                </c:pt>
                <c:pt idx="8">
                  <c:v>5.7626398957187464E-2</c:v>
                </c:pt>
                <c:pt idx="9">
                  <c:v>2.5543086966949288E-2</c:v>
                </c:pt>
              </c:numCache>
            </c:numRef>
          </c:val>
          <c:extLst>
            <c:ext xmlns:c16="http://schemas.microsoft.com/office/drawing/2014/chart" uri="{C3380CC4-5D6E-409C-BE32-E72D297353CC}">
              <c16:uniqueId val="{00000000-CE47-401C-A79C-B8CFD4C09E90}"/>
            </c:ext>
          </c:extLst>
        </c:ser>
        <c:dLbls>
          <c:showLegendKey val="0"/>
          <c:showVal val="0"/>
          <c:showCatName val="0"/>
          <c:showSerName val="0"/>
          <c:showPercent val="0"/>
          <c:showBubbleSize val="0"/>
        </c:dLbls>
        <c:gapWidth val="182"/>
        <c:axId val="1285554160"/>
        <c:axId val="698072752"/>
      </c:barChart>
      <c:catAx>
        <c:axId val="128555416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698072752"/>
        <c:crosses val="autoZero"/>
        <c:auto val="1"/>
        <c:lblAlgn val="ctr"/>
        <c:lblOffset val="100"/>
        <c:noMultiLvlLbl val="0"/>
      </c:catAx>
      <c:valAx>
        <c:axId val="698072752"/>
        <c:scaling>
          <c:orientation val="minMax"/>
        </c:scaling>
        <c:delete val="1"/>
        <c:axPos val="t"/>
        <c:numFmt formatCode="###0%" sourceLinked="1"/>
        <c:majorTickMark val="none"/>
        <c:minorTickMark val="none"/>
        <c:tickLblPos val="nextTo"/>
        <c:crossAx val="1285554160"/>
        <c:crosses val="autoZero"/>
        <c:crossBetween val="between"/>
      </c:valAx>
      <c:spPr>
        <a:noFill/>
        <a:ln>
          <a:noFill/>
        </a:ln>
        <a:effectLst/>
      </c:spPr>
    </c:plotArea>
    <c:legend>
      <c:legendPos val="b"/>
      <c:layout>
        <c:manualLayout>
          <c:xMode val="edge"/>
          <c:yMode val="edge"/>
          <c:x val="0.76371417474717007"/>
          <c:y val="0.50708429240543307"/>
          <c:w val="0.22980504813586095"/>
          <c:h val="0.22650311760088326"/>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446535153248859E-3"/>
          <c:y val="9.2144658284263006E-2"/>
          <c:w val="0.98924833412249025"/>
          <c:h val="0.67568533792168228"/>
        </c:manualLayout>
      </c:layout>
      <c:barChart>
        <c:barDir val="col"/>
        <c:grouping val="clustered"/>
        <c:varyColors val="0"/>
        <c:ser>
          <c:idx val="0"/>
          <c:order val="0"/>
          <c:tx>
            <c:strRef>
              <c:f>Sheet1!$D$1</c:f>
              <c:strCache>
                <c:ptCount val="1"/>
                <c:pt idx="0">
                  <c:v>Total</c:v>
                </c:pt>
              </c:strCache>
            </c:strRef>
          </c:tx>
          <c:spPr>
            <a:solidFill>
              <a:srgbClr val="002060"/>
            </a:solidFill>
            <a:ln w="12022">
              <a:solidFill>
                <a:srgbClr val="FFFFFF"/>
              </a:solidFill>
              <a:prstDash val="solid"/>
            </a:ln>
          </c:spPr>
          <c:invertIfNegative val="0"/>
          <c:dPt>
            <c:idx val="0"/>
            <c:invertIfNegative val="0"/>
            <c:bubble3D val="0"/>
            <c:extLst>
              <c:ext xmlns:c16="http://schemas.microsoft.com/office/drawing/2014/chart" uri="{C3380CC4-5D6E-409C-BE32-E72D297353CC}">
                <c16:uniqueId val="{00000000-292A-41C2-9A34-0F92EC9AAA05}"/>
              </c:ext>
            </c:extLst>
          </c:dPt>
          <c:dPt>
            <c:idx val="1"/>
            <c:invertIfNegative val="0"/>
            <c:bubble3D val="0"/>
            <c:extLst>
              <c:ext xmlns:c16="http://schemas.microsoft.com/office/drawing/2014/chart" uri="{C3380CC4-5D6E-409C-BE32-E72D297353CC}">
                <c16:uniqueId val="{00000001-292A-41C2-9A34-0F92EC9AAA05}"/>
              </c:ext>
            </c:extLst>
          </c:dPt>
          <c:dPt>
            <c:idx val="2"/>
            <c:invertIfNegative val="0"/>
            <c:bubble3D val="0"/>
            <c:extLst>
              <c:ext xmlns:c16="http://schemas.microsoft.com/office/drawing/2014/chart" uri="{C3380CC4-5D6E-409C-BE32-E72D297353CC}">
                <c16:uniqueId val="{00000002-292A-41C2-9A34-0F92EC9AAA05}"/>
              </c:ext>
            </c:extLst>
          </c:dPt>
          <c:dPt>
            <c:idx val="3"/>
            <c:invertIfNegative val="0"/>
            <c:bubble3D val="0"/>
            <c:extLst>
              <c:ext xmlns:c16="http://schemas.microsoft.com/office/drawing/2014/chart" uri="{C3380CC4-5D6E-409C-BE32-E72D297353CC}">
                <c16:uniqueId val="{00000003-292A-41C2-9A34-0F92EC9AAA05}"/>
              </c:ext>
            </c:extLst>
          </c:dPt>
          <c:dPt>
            <c:idx val="4"/>
            <c:invertIfNegative val="0"/>
            <c:bubble3D val="0"/>
            <c:extLst>
              <c:ext xmlns:c16="http://schemas.microsoft.com/office/drawing/2014/chart" uri="{C3380CC4-5D6E-409C-BE32-E72D297353CC}">
                <c16:uniqueId val="{0000000C-464C-4180-951E-11D3F655EAC6}"/>
              </c:ext>
            </c:extLst>
          </c:dPt>
          <c:dPt>
            <c:idx val="5"/>
            <c:invertIfNegative val="0"/>
            <c:bubble3D val="0"/>
            <c:extLst>
              <c:ext xmlns:c16="http://schemas.microsoft.com/office/drawing/2014/chart" uri="{C3380CC4-5D6E-409C-BE32-E72D297353CC}">
                <c16:uniqueId val="{00000000-464C-4180-951E-11D3F655EAC6}"/>
              </c:ext>
            </c:extLst>
          </c:dPt>
          <c:dPt>
            <c:idx val="6"/>
            <c:invertIfNegative val="0"/>
            <c:bubble3D val="0"/>
            <c:extLst>
              <c:ext xmlns:c16="http://schemas.microsoft.com/office/drawing/2014/chart" uri="{C3380CC4-5D6E-409C-BE32-E72D297353CC}">
                <c16:uniqueId val="{00000003-464C-4180-951E-11D3F655EAC6}"/>
              </c:ext>
            </c:extLst>
          </c:dPt>
          <c:dPt>
            <c:idx val="7"/>
            <c:invertIfNegative val="0"/>
            <c:bubble3D val="0"/>
            <c:extLst>
              <c:ext xmlns:c16="http://schemas.microsoft.com/office/drawing/2014/chart" uri="{C3380CC4-5D6E-409C-BE32-E72D297353CC}">
                <c16:uniqueId val="{00000006-464C-4180-951E-11D3F655EAC6}"/>
              </c:ext>
            </c:extLst>
          </c:dPt>
          <c:dPt>
            <c:idx val="8"/>
            <c:invertIfNegative val="0"/>
            <c:bubble3D val="0"/>
            <c:extLst>
              <c:ext xmlns:c16="http://schemas.microsoft.com/office/drawing/2014/chart" uri="{C3380CC4-5D6E-409C-BE32-E72D297353CC}">
                <c16:uniqueId val="{00000009-464C-4180-951E-11D3F655EAC6}"/>
              </c:ext>
            </c:extLst>
          </c:dPt>
          <c:dPt>
            <c:idx val="9"/>
            <c:invertIfNegative val="0"/>
            <c:bubble3D val="0"/>
            <c:extLst>
              <c:ext xmlns:c16="http://schemas.microsoft.com/office/drawing/2014/chart" uri="{C3380CC4-5D6E-409C-BE32-E72D297353CC}">
                <c16:uniqueId val="{0000000D-464C-4180-951E-11D3F655EAC6}"/>
              </c:ext>
            </c:extLst>
          </c:dPt>
          <c:dPt>
            <c:idx val="10"/>
            <c:invertIfNegative val="0"/>
            <c:bubble3D val="0"/>
            <c:extLst>
              <c:ext xmlns:c16="http://schemas.microsoft.com/office/drawing/2014/chart" uri="{C3380CC4-5D6E-409C-BE32-E72D297353CC}">
                <c16:uniqueId val="{00000001-464C-4180-951E-11D3F655EAC6}"/>
              </c:ext>
            </c:extLst>
          </c:dPt>
          <c:dPt>
            <c:idx val="11"/>
            <c:invertIfNegative val="0"/>
            <c:bubble3D val="0"/>
            <c:extLst>
              <c:ext xmlns:c16="http://schemas.microsoft.com/office/drawing/2014/chart" uri="{C3380CC4-5D6E-409C-BE32-E72D297353CC}">
                <c16:uniqueId val="{00000004-464C-4180-951E-11D3F655EAC6}"/>
              </c:ext>
            </c:extLst>
          </c:dPt>
          <c:dPt>
            <c:idx val="12"/>
            <c:invertIfNegative val="0"/>
            <c:bubble3D val="0"/>
            <c:extLst>
              <c:ext xmlns:c16="http://schemas.microsoft.com/office/drawing/2014/chart" uri="{C3380CC4-5D6E-409C-BE32-E72D297353CC}">
                <c16:uniqueId val="{00000007-464C-4180-951E-11D3F655EAC6}"/>
              </c:ext>
            </c:extLst>
          </c:dPt>
          <c:dPt>
            <c:idx val="13"/>
            <c:invertIfNegative val="0"/>
            <c:bubble3D val="0"/>
            <c:extLst>
              <c:ext xmlns:c16="http://schemas.microsoft.com/office/drawing/2014/chart" uri="{C3380CC4-5D6E-409C-BE32-E72D297353CC}">
                <c16:uniqueId val="{0000000A-464C-4180-951E-11D3F655EAC6}"/>
              </c:ext>
            </c:extLst>
          </c:dPt>
          <c:dPt>
            <c:idx val="14"/>
            <c:invertIfNegative val="0"/>
            <c:bubble3D val="0"/>
            <c:extLst>
              <c:ext xmlns:c16="http://schemas.microsoft.com/office/drawing/2014/chart" uri="{C3380CC4-5D6E-409C-BE32-E72D297353CC}">
                <c16:uniqueId val="{0000000E-464C-4180-951E-11D3F655EAC6}"/>
              </c:ext>
            </c:extLst>
          </c:dPt>
          <c:dPt>
            <c:idx val="15"/>
            <c:invertIfNegative val="0"/>
            <c:bubble3D val="0"/>
            <c:extLst>
              <c:ext xmlns:c16="http://schemas.microsoft.com/office/drawing/2014/chart" uri="{C3380CC4-5D6E-409C-BE32-E72D297353CC}">
                <c16:uniqueId val="{00000002-464C-4180-951E-11D3F655EAC6}"/>
              </c:ext>
            </c:extLst>
          </c:dPt>
          <c:dPt>
            <c:idx val="16"/>
            <c:invertIfNegative val="0"/>
            <c:bubble3D val="0"/>
            <c:extLst>
              <c:ext xmlns:c16="http://schemas.microsoft.com/office/drawing/2014/chart" uri="{C3380CC4-5D6E-409C-BE32-E72D297353CC}">
                <c16:uniqueId val="{00000005-464C-4180-951E-11D3F655EAC6}"/>
              </c:ext>
            </c:extLst>
          </c:dPt>
          <c:dPt>
            <c:idx val="17"/>
            <c:invertIfNegative val="0"/>
            <c:bubble3D val="0"/>
            <c:extLst>
              <c:ext xmlns:c16="http://schemas.microsoft.com/office/drawing/2014/chart" uri="{C3380CC4-5D6E-409C-BE32-E72D297353CC}">
                <c16:uniqueId val="{00000008-464C-4180-951E-11D3F655EAC6}"/>
              </c:ext>
            </c:extLst>
          </c:dPt>
          <c:dPt>
            <c:idx val="18"/>
            <c:invertIfNegative val="0"/>
            <c:bubble3D val="0"/>
            <c:extLst>
              <c:ext xmlns:c16="http://schemas.microsoft.com/office/drawing/2014/chart" uri="{C3380CC4-5D6E-409C-BE32-E72D297353CC}">
                <c16:uniqueId val="{0000000B-464C-4180-951E-11D3F655EAC6}"/>
              </c:ext>
            </c:extLst>
          </c:dPt>
          <c:dLbls>
            <c:spPr>
              <a:noFill/>
              <a:ln>
                <a:noFill/>
              </a:ln>
              <a:effectLst/>
            </c:spPr>
            <c:txPr>
              <a:bodyPr/>
              <a:lstStyle/>
              <a:p>
                <a:pPr>
                  <a:defRPr sz="1600" b="1">
                    <a:solidFill>
                      <a:schemeClr val="tx1"/>
                    </a:solidFill>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Sheet1!$C$2:$C$8</c:f>
              <c:strCache>
                <c:ptCount val="7"/>
                <c:pt idx="0">
                  <c:v>The economy</c:v>
                </c:pt>
                <c:pt idx="1">
                  <c:v>Health care</c:v>
                </c:pt>
                <c:pt idx="2">
                  <c:v>Managing the public health crisis</c:v>
                </c:pt>
                <c:pt idx="3">
                  <c:v>Uniting the country</c:v>
                </c:pt>
                <c:pt idx="4">
                  <c:v>Getting people back to work</c:v>
                </c:pt>
                <c:pt idx="5">
                  <c:v>Improving things for the middle class</c:v>
                </c:pt>
                <c:pt idx="6">
                  <c:v>Climate change</c:v>
                </c:pt>
              </c:strCache>
            </c:strRef>
          </c:cat>
          <c:val>
            <c:numRef>
              <c:f>Sheet1!$D$2:$D$8</c:f>
              <c:numCache>
                <c:formatCode>General</c:formatCode>
                <c:ptCount val="7"/>
                <c:pt idx="0">
                  <c:v>50</c:v>
                </c:pt>
                <c:pt idx="1">
                  <c:v>43</c:v>
                </c:pt>
                <c:pt idx="2">
                  <c:v>33</c:v>
                </c:pt>
                <c:pt idx="3">
                  <c:v>27</c:v>
                </c:pt>
                <c:pt idx="4">
                  <c:v>26</c:v>
                </c:pt>
                <c:pt idx="5">
                  <c:v>21</c:v>
                </c:pt>
                <c:pt idx="6">
                  <c:v>19</c:v>
                </c:pt>
              </c:numCache>
            </c:numRef>
          </c:val>
          <c:extLst>
            <c:ext xmlns:c16="http://schemas.microsoft.com/office/drawing/2014/chart" uri="{C3380CC4-5D6E-409C-BE32-E72D297353CC}">
              <c16:uniqueId val="{00000005-292A-41C2-9A34-0F92EC9AAA05}"/>
            </c:ext>
          </c:extLst>
        </c:ser>
        <c:ser>
          <c:idx val="1"/>
          <c:order val="1"/>
          <c:tx>
            <c:strRef>
              <c:f>Sheet1!$E$1</c:f>
              <c:strCache>
                <c:ptCount val="1"/>
                <c:pt idx="0">
                  <c:v>Person W/Disability </c:v>
                </c:pt>
              </c:strCache>
            </c:strRef>
          </c:tx>
          <c:spPr>
            <a:solidFill>
              <a:schemeClr val="tx2">
                <a:lumMod val="60000"/>
                <a:lumOff val="40000"/>
              </a:schemeClr>
            </a:solidFill>
          </c:spPr>
          <c:invertIfNegative val="0"/>
          <c:dLbls>
            <c:spPr>
              <a:noFill/>
              <a:ln>
                <a:noFill/>
              </a:ln>
              <a:effectLst/>
            </c:spPr>
            <c:txPr>
              <a:bodyPr wrap="square" lIns="38100" tIns="19050" rIns="38100" bIns="19050" anchor="ctr" anchorCtr="0">
                <a:spAutoFit/>
              </a:bodyPr>
              <a:lstStyle/>
              <a:p>
                <a:pPr algn="ctr">
                  <a:defRPr lang="en-US" sz="1600" b="1" i="0" u="none" strike="noStrike" kern="1200" baseline="0">
                    <a:solidFill>
                      <a:schemeClr val="tx1"/>
                    </a:solidFill>
                    <a:latin typeface="+mn-lt"/>
                    <a:ea typeface="Geneva"/>
                    <a:cs typeface="Geneva"/>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Sheet1!$C$2:$C$8</c:f>
              <c:strCache>
                <c:ptCount val="7"/>
                <c:pt idx="0">
                  <c:v>The economy</c:v>
                </c:pt>
                <c:pt idx="1">
                  <c:v>Health care</c:v>
                </c:pt>
                <c:pt idx="2">
                  <c:v>Managing the public health crisis</c:v>
                </c:pt>
                <c:pt idx="3">
                  <c:v>Uniting the country</c:v>
                </c:pt>
                <c:pt idx="4">
                  <c:v>Getting people back to work</c:v>
                </c:pt>
                <c:pt idx="5">
                  <c:v>Improving things for the middle class</c:v>
                </c:pt>
                <c:pt idx="6">
                  <c:v>Climate change</c:v>
                </c:pt>
              </c:strCache>
            </c:strRef>
          </c:cat>
          <c:val>
            <c:numRef>
              <c:f>Sheet1!$E$2:$E$8</c:f>
              <c:numCache>
                <c:formatCode>General</c:formatCode>
                <c:ptCount val="7"/>
                <c:pt idx="0">
                  <c:v>43</c:v>
                </c:pt>
                <c:pt idx="1">
                  <c:v>45</c:v>
                </c:pt>
                <c:pt idx="2">
                  <c:v>34</c:v>
                </c:pt>
                <c:pt idx="3">
                  <c:v>28</c:v>
                </c:pt>
                <c:pt idx="4">
                  <c:v>25</c:v>
                </c:pt>
                <c:pt idx="5">
                  <c:v>24</c:v>
                </c:pt>
                <c:pt idx="6">
                  <c:v>21</c:v>
                </c:pt>
              </c:numCache>
            </c:numRef>
          </c:val>
          <c:extLst>
            <c:ext xmlns:c16="http://schemas.microsoft.com/office/drawing/2014/chart" uri="{C3380CC4-5D6E-409C-BE32-E72D297353CC}">
              <c16:uniqueId val="{00000000-A0E0-4434-948C-5DCE9C419181}"/>
            </c:ext>
          </c:extLst>
        </c:ser>
        <c:ser>
          <c:idx val="2"/>
          <c:order val="2"/>
          <c:tx>
            <c:strRef>
              <c:f>Sheet1!$F$1</c:f>
              <c:strCache>
                <c:ptCount val="1"/>
                <c:pt idx="0">
                  <c:v>Disability Comm.</c:v>
                </c:pt>
              </c:strCache>
            </c:strRef>
          </c:tx>
          <c:spPr>
            <a:solidFill>
              <a:schemeClr val="accent1">
                <a:lumMod val="60000"/>
                <a:lumOff val="40000"/>
              </a:schemeClr>
            </a:solidFill>
          </c:spPr>
          <c:invertIfNegative val="0"/>
          <c:dLbls>
            <c:spPr>
              <a:noFill/>
              <a:ln>
                <a:noFill/>
              </a:ln>
              <a:effectLst/>
            </c:spPr>
            <c:txPr>
              <a:bodyPr wrap="square" lIns="38100" tIns="19050" rIns="38100" bIns="19050" anchor="ctr" anchorCtr="0">
                <a:spAutoFit/>
              </a:bodyPr>
              <a:lstStyle/>
              <a:p>
                <a:pPr algn="ctr">
                  <a:defRPr lang="en-US" sz="1600" b="1" i="0" u="none" strike="noStrike" kern="1200" baseline="0">
                    <a:solidFill>
                      <a:schemeClr val="tx1"/>
                    </a:solidFill>
                    <a:latin typeface="+mn-lt"/>
                    <a:ea typeface="Geneva"/>
                    <a:cs typeface="Geneva"/>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Sheet1!$C$2:$C$8</c:f>
              <c:strCache>
                <c:ptCount val="7"/>
                <c:pt idx="0">
                  <c:v>The economy</c:v>
                </c:pt>
                <c:pt idx="1">
                  <c:v>Health care</c:v>
                </c:pt>
                <c:pt idx="2">
                  <c:v>Managing the public health crisis</c:v>
                </c:pt>
                <c:pt idx="3">
                  <c:v>Uniting the country</c:v>
                </c:pt>
                <c:pt idx="4">
                  <c:v>Getting people back to work</c:v>
                </c:pt>
                <c:pt idx="5">
                  <c:v>Improving things for the middle class</c:v>
                </c:pt>
                <c:pt idx="6">
                  <c:v>Climate change</c:v>
                </c:pt>
              </c:strCache>
            </c:strRef>
          </c:cat>
          <c:val>
            <c:numRef>
              <c:f>Sheet1!$F$2:$F$8</c:f>
              <c:numCache>
                <c:formatCode>General</c:formatCode>
                <c:ptCount val="7"/>
                <c:pt idx="0">
                  <c:v>44</c:v>
                </c:pt>
                <c:pt idx="1">
                  <c:v>46</c:v>
                </c:pt>
                <c:pt idx="2">
                  <c:v>32</c:v>
                </c:pt>
                <c:pt idx="3">
                  <c:v>29</c:v>
                </c:pt>
                <c:pt idx="4">
                  <c:v>24</c:v>
                </c:pt>
                <c:pt idx="5">
                  <c:v>22</c:v>
                </c:pt>
                <c:pt idx="6">
                  <c:v>20</c:v>
                </c:pt>
              </c:numCache>
            </c:numRef>
          </c:val>
          <c:extLst>
            <c:ext xmlns:c16="http://schemas.microsoft.com/office/drawing/2014/chart" uri="{C3380CC4-5D6E-409C-BE32-E72D297353CC}">
              <c16:uniqueId val="{00000001-A0E0-4434-948C-5DCE9C419181}"/>
            </c:ext>
          </c:extLst>
        </c:ser>
        <c:ser>
          <c:idx val="3"/>
          <c:order val="3"/>
          <c:tx>
            <c:strRef>
              <c:f>Sheet1!$G$1</c:f>
              <c:strCache>
                <c:ptCount val="1"/>
                <c:pt idx="0">
                  <c:v>Non Disability Community</c:v>
                </c:pt>
              </c:strCache>
            </c:strRef>
          </c:tx>
          <c:spPr>
            <a:solidFill>
              <a:schemeClr val="tx2">
                <a:lumMod val="20000"/>
                <a:lumOff val="80000"/>
              </a:schemeClr>
            </a:solidFill>
          </c:spPr>
          <c:invertIfNegative val="0"/>
          <c:dLbls>
            <c:spPr>
              <a:noFill/>
              <a:ln>
                <a:noFill/>
              </a:ln>
              <a:effectLst/>
            </c:spPr>
            <c:txPr>
              <a:bodyPr wrap="square" lIns="38100" tIns="19050" rIns="38100" bIns="19050" anchor="ctr" anchorCtr="0">
                <a:spAutoFit/>
              </a:bodyPr>
              <a:lstStyle/>
              <a:p>
                <a:pPr algn="ctr">
                  <a:defRPr lang="en-US" sz="1600" b="1" i="0" u="none" strike="noStrike" kern="1200" baseline="0">
                    <a:solidFill>
                      <a:schemeClr val="tx1"/>
                    </a:solidFill>
                    <a:latin typeface="+mn-lt"/>
                    <a:ea typeface="Geneva"/>
                    <a:cs typeface="Geneva"/>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Sheet1!$C$2:$C$8</c:f>
              <c:strCache>
                <c:ptCount val="7"/>
                <c:pt idx="0">
                  <c:v>The economy</c:v>
                </c:pt>
                <c:pt idx="1">
                  <c:v>Health care</c:v>
                </c:pt>
                <c:pt idx="2">
                  <c:v>Managing the public health crisis</c:v>
                </c:pt>
                <c:pt idx="3">
                  <c:v>Uniting the country</c:v>
                </c:pt>
                <c:pt idx="4">
                  <c:v>Getting people back to work</c:v>
                </c:pt>
                <c:pt idx="5">
                  <c:v>Improving things for the middle class</c:v>
                </c:pt>
                <c:pt idx="6">
                  <c:v>Climate change</c:v>
                </c:pt>
              </c:strCache>
            </c:strRef>
          </c:cat>
          <c:val>
            <c:numRef>
              <c:f>Sheet1!$G$2:$G$8</c:f>
              <c:numCache>
                <c:formatCode>General</c:formatCode>
                <c:ptCount val="7"/>
                <c:pt idx="0">
                  <c:v>53</c:v>
                </c:pt>
                <c:pt idx="1">
                  <c:v>42</c:v>
                </c:pt>
                <c:pt idx="2">
                  <c:v>33</c:v>
                </c:pt>
                <c:pt idx="3">
                  <c:v>26</c:v>
                </c:pt>
                <c:pt idx="4">
                  <c:v>27</c:v>
                </c:pt>
                <c:pt idx="5">
                  <c:v>21</c:v>
                </c:pt>
                <c:pt idx="6">
                  <c:v>19</c:v>
                </c:pt>
              </c:numCache>
            </c:numRef>
          </c:val>
          <c:extLst>
            <c:ext xmlns:c16="http://schemas.microsoft.com/office/drawing/2014/chart" uri="{C3380CC4-5D6E-409C-BE32-E72D297353CC}">
              <c16:uniqueId val="{00000002-A0E0-4434-948C-5DCE9C419181}"/>
            </c:ext>
          </c:extLst>
        </c:ser>
        <c:dLbls>
          <c:showLegendKey val="0"/>
          <c:showVal val="0"/>
          <c:showCatName val="0"/>
          <c:showSerName val="0"/>
          <c:showPercent val="0"/>
          <c:showBubbleSize val="0"/>
        </c:dLbls>
        <c:gapWidth val="72"/>
        <c:axId val="166773760"/>
        <c:axId val="79374016"/>
      </c:barChart>
      <c:catAx>
        <c:axId val="166773760"/>
        <c:scaling>
          <c:orientation val="minMax"/>
        </c:scaling>
        <c:delete val="0"/>
        <c:axPos val="b"/>
        <c:numFmt formatCode="@" sourceLinked="0"/>
        <c:majorTickMark val="out"/>
        <c:minorTickMark val="none"/>
        <c:tickLblPos val="nextTo"/>
        <c:txPr>
          <a:bodyPr/>
          <a:lstStyle/>
          <a:p>
            <a:pPr>
              <a:defRPr sz="1200" b="1">
                <a:latin typeface="+mn-lt"/>
              </a:defRPr>
            </a:pPr>
            <a:endParaRPr lang="en-US"/>
          </a:p>
        </c:txPr>
        <c:crossAx val="79374016"/>
        <c:crosses val="autoZero"/>
        <c:auto val="1"/>
        <c:lblAlgn val="ctr"/>
        <c:lblOffset val="100"/>
        <c:noMultiLvlLbl val="0"/>
      </c:catAx>
      <c:valAx>
        <c:axId val="79374016"/>
        <c:scaling>
          <c:orientation val="minMax"/>
          <c:max val="60"/>
          <c:min val="0"/>
        </c:scaling>
        <c:delete val="0"/>
        <c:axPos val="l"/>
        <c:numFmt formatCode="General" sourceLinked="1"/>
        <c:majorTickMark val="none"/>
        <c:minorTickMark val="none"/>
        <c:tickLblPos val="none"/>
        <c:spPr>
          <a:ln w="9016">
            <a:noFill/>
          </a:ln>
        </c:spPr>
        <c:crossAx val="166773760"/>
        <c:crosses val="autoZero"/>
        <c:crossBetween val="between"/>
        <c:majorUnit val="25"/>
        <c:minorUnit val="10"/>
      </c:valAx>
      <c:spPr>
        <a:noFill/>
        <a:ln w="24043">
          <a:noFill/>
        </a:ln>
      </c:spPr>
    </c:plotArea>
    <c:legend>
      <c:legendPos val="r"/>
      <c:legendEntry>
        <c:idx val="0"/>
        <c:txPr>
          <a:bodyPr/>
          <a:lstStyle/>
          <a:p>
            <a:pPr>
              <a:defRPr sz="1400"/>
            </a:pPr>
            <a:endParaRPr lang="en-US"/>
          </a:p>
        </c:txPr>
      </c:legendEntry>
      <c:legendEntry>
        <c:idx val="1"/>
        <c:txPr>
          <a:bodyPr/>
          <a:lstStyle/>
          <a:p>
            <a:pPr>
              <a:defRPr sz="1400"/>
            </a:pPr>
            <a:endParaRPr lang="en-US"/>
          </a:p>
        </c:txPr>
      </c:legendEntry>
      <c:legendEntry>
        <c:idx val="2"/>
        <c:txPr>
          <a:bodyPr/>
          <a:lstStyle/>
          <a:p>
            <a:pPr>
              <a:defRPr sz="1400"/>
            </a:pPr>
            <a:endParaRPr lang="en-US"/>
          </a:p>
        </c:txPr>
      </c:legendEntry>
      <c:legendEntry>
        <c:idx val="3"/>
        <c:txPr>
          <a:bodyPr/>
          <a:lstStyle/>
          <a:p>
            <a:pPr>
              <a:defRPr sz="1400"/>
            </a:pPr>
            <a:endParaRPr lang="en-US"/>
          </a:p>
        </c:txPr>
      </c:legendEntry>
      <c:layout>
        <c:manualLayout>
          <c:xMode val="edge"/>
          <c:yMode val="edge"/>
          <c:x val="8.1622104089830363E-4"/>
          <c:y val="0"/>
          <c:w val="0.98187656587418271"/>
          <c:h val="0.11510878000481684"/>
        </c:manualLayout>
      </c:layout>
      <c:overlay val="0"/>
      <c:txPr>
        <a:bodyPr/>
        <a:lstStyle/>
        <a:p>
          <a:pPr>
            <a:defRPr sz="1400"/>
          </a:pPr>
          <a:endParaRPr lang="en-US"/>
        </a:p>
      </c:txPr>
    </c:legend>
    <c:plotVisOnly val="1"/>
    <c:dispBlanksAs val="gap"/>
    <c:showDLblsOverMax val="0"/>
  </c:chart>
  <c:spPr>
    <a:noFill/>
    <a:ln>
      <a:noFill/>
    </a:ln>
  </c:spPr>
  <c:txPr>
    <a:bodyPr/>
    <a:lstStyle/>
    <a:p>
      <a:pPr>
        <a:defRPr sz="2366" b="0" i="0" u="none" strike="noStrike" baseline="0">
          <a:solidFill>
            <a:srgbClr val="000000"/>
          </a:solidFill>
          <a:latin typeface="Geneva"/>
          <a:ea typeface="Geneva"/>
          <a:cs typeface="Geneva"/>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446535153248859E-3"/>
          <c:y val="9.2144658284263006E-2"/>
          <c:w val="0.98924833412249025"/>
          <c:h val="0.67568533792168228"/>
        </c:manualLayout>
      </c:layout>
      <c:barChart>
        <c:barDir val="col"/>
        <c:grouping val="clustered"/>
        <c:varyColors val="0"/>
        <c:ser>
          <c:idx val="0"/>
          <c:order val="0"/>
          <c:tx>
            <c:strRef>
              <c:f>Sheet1!$D$1</c:f>
              <c:strCache>
                <c:ptCount val="1"/>
                <c:pt idx="0">
                  <c:v>Total</c:v>
                </c:pt>
              </c:strCache>
            </c:strRef>
          </c:tx>
          <c:spPr>
            <a:solidFill>
              <a:srgbClr val="002060"/>
            </a:solidFill>
            <a:ln w="12022">
              <a:solidFill>
                <a:srgbClr val="FFFFFF"/>
              </a:solidFill>
              <a:prstDash val="solid"/>
            </a:ln>
          </c:spPr>
          <c:invertIfNegative val="0"/>
          <c:dPt>
            <c:idx val="0"/>
            <c:invertIfNegative val="0"/>
            <c:bubble3D val="0"/>
            <c:extLst>
              <c:ext xmlns:c16="http://schemas.microsoft.com/office/drawing/2014/chart" uri="{C3380CC4-5D6E-409C-BE32-E72D297353CC}">
                <c16:uniqueId val="{00000000-292A-41C2-9A34-0F92EC9AAA05}"/>
              </c:ext>
            </c:extLst>
          </c:dPt>
          <c:dPt>
            <c:idx val="1"/>
            <c:invertIfNegative val="0"/>
            <c:bubble3D val="0"/>
            <c:extLst>
              <c:ext xmlns:c16="http://schemas.microsoft.com/office/drawing/2014/chart" uri="{C3380CC4-5D6E-409C-BE32-E72D297353CC}">
                <c16:uniqueId val="{00000001-292A-41C2-9A34-0F92EC9AAA05}"/>
              </c:ext>
            </c:extLst>
          </c:dPt>
          <c:dPt>
            <c:idx val="2"/>
            <c:invertIfNegative val="0"/>
            <c:bubble3D val="0"/>
            <c:extLst>
              <c:ext xmlns:c16="http://schemas.microsoft.com/office/drawing/2014/chart" uri="{C3380CC4-5D6E-409C-BE32-E72D297353CC}">
                <c16:uniqueId val="{00000002-292A-41C2-9A34-0F92EC9AAA05}"/>
              </c:ext>
            </c:extLst>
          </c:dPt>
          <c:dPt>
            <c:idx val="3"/>
            <c:invertIfNegative val="0"/>
            <c:bubble3D val="0"/>
            <c:extLst>
              <c:ext xmlns:c16="http://schemas.microsoft.com/office/drawing/2014/chart" uri="{C3380CC4-5D6E-409C-BE32-E72D297353CC}">
                <c16:uniqueId val="{00000003-292A-41C2-9A34-0F92EC9AAA05}"/>
              </c:ext>
            </c:extLst>
          </c:dPt>
          <c:dPt>
            <c:idx val="4"/>
            <c:invertIfNegative val="0"/>
            <c:bubble3D val="0"/>
            <c:extLst>
              <c:ext xmlns:c16="http://schemas.microsoft.com/office/drawing/2014/chart" uri="{C3380CC4-5D6E-409C-BE32-E72D297353CC}">
                <c16:uniqueId val="{0000000C-464C-4180-951E-11D3F655EAC6}"/>
              </c:ext>
            </c:extLst>
          </c:dPt>
          <c:dPt>
            <c:idx val="5"/>
            <c:invertIfNegative val="0"/>
            <c:bubble3D val="0"/>
            <c:extLst>
              <c:ext xmlns:c16="http://schemas.microsoft.com/office/drawing/2014/chart" uri="{C3380CC4-5D6E-409C-BE32-E72D297353CC}">
                <c16:uniqueId val="{00000000-464C-4180-951E-11D3F655EAC6}"/>
              </c:ext>
            </c:extLst>
          </c:dPt>
          <c:dPt>
            <c:idx val="6"/>
            <c:invertIfNegative val="0"/>
            <c:bubble3D val="0"/>
            <c:extLst>
              <c:ext xmlns:c16="http://schemas.microsoft.com/office/drawing/2014/chart" uri="{C3380CC4-5D6E-409C-BE32-E72D297353CC}">
                <c16:uniqueId val="{00000003-464C-4180-951E-11D3F655EAC6}"/>
              </c:ext>
            </c:extLst>
          </c:dPt>
          <c:dPt>
            <c:idx val="7"/>
            <c:invertIfNegative val="0"/>
            <c:bubble3D val="0"/>
            <c:extLst>
              <c:ext xmlns:c16="http://schemas.microsoft.com/office/drawing/2014/chart" uri="{C3380CC4-5D6E-409C-BE32-E72D297353CC}">
                <c16:uniqueId val="{00000006-464C-4180-951E-11D3F655EAC6}"/>
              </c:ext>
            </c:extLst>
          </c:dPt>
          <c:dPt>
            <c:idx val="8"/>
            <c:invertIfNegative val="0"/>
            <c:bubble3D val="0"/>
            <c:extLst>
              <c:ext xmlns:c16="http://schemas.microsoft.com/office/drawing/2014/chart" uri="{C3380CC4-5D6E-409C-BE32-E72D297353CC}">
                <c16:uniqueId val="{00000009-464C-4180-951E-11D3F655EAC6}"/>
              </c:ext>
            </c:extLst>
          </c:dPt>
          <c:dPt>
            <c:idx val="9"/>
            <c:invertIfNegative val="0"/>
            <c:bubble3D val="0"/>
            <c:extLst>
              <c:ext xmlns:c16="http://schemas.microsoft.com/office/drawing/2014/chart" uri="{C3380CC4-5D6E-409C-BE32-E72D297353CC}">
                <c16:uniqueId val="{0000000D-464C-4180-951E-11D3F655EAC6}"/>
              </c:ext>
            </c:extLst>
          </c:dPt>
          <c:dPt>
            <c:idx val="10"/>
            <c:invertIfNegative val="0"/>
            <c:bubble3D val="0"/>
            <c:extLst>
              <c:ext xmlns:c16="http://schemas.microsoft.com/office/drawing/2014/chart" uri="{C3380CC4-5D6E-409C-BE32-E72D297353CC}">
                <c16:uniqueId val="{00000001-464C-4180-951E-11D3F655EAC6}"/>
              </c:ext>
            </c:extLst>
          </c:dPt>
          <c:dPt>
            <c:idx val="11"/>
            <c:invertIfNegative val="0"/>
            <c:bubble3D val="0"/>
            <c:extLst>
              <c:ext xmlns:c16="http://schemas.microsoft.com/office/drawing/2014/chart" uri="{C3380CC4-5D6E-409C-BE32-E72D297353CC}">
                <c16:uniqueId val="{00000004-464C-4180-951E-11D3F655EAC6}"/>
              </c:ext>
            </c:extLst>
          </c:dPt>
          <c:dPt>
            <c:idx val="12"/>
            <c:invertIfNegative val="0"/>
            <c:bubble3D val="0"/>
            <c:extLst>
              <c:ext xmlns:c16="http://schemas.microsoft.com/office/drawing/2014/chart" uri="{C3380CC4-5D6E-409C-BE32-E72D297353CC}">
                <c16:uniqueId val="{00000007-464C-4180-951E-11D3F655EAC6}"/>
              </c:ext>
            </c:extLst>
          </c:dPt>
          <c:dPt>
            <c:idx val="13"/>
            <c:invertIfNegative val="0"/>
            <c:bubble3D val="0"/>
            <c:extLst>
              <c:ext xmlns:c16="http://schemas.microsoft.com/office/drawing/2014/chart" uri="{C3380CC4-5D6E-409C-BE32-E72D297353CC}">
                <c16:uniqueId val="{0000000A-464C-4180-951E-11D3F655EAC6}"/>
              </c:ext>
            </c:extLst>
          </c:dPt>
          <c:dPt>
            <c:idx val="14"/>
            <c:invertIfNegative val="0"/>
            <c:bubble3D val="0"/>
            <c:extLst>
              <c:ext xmlns:c16="http://schemas.microsoft.com/office/drawing/2014/chart" uri="{C3380CC4-5D6E-409C-BE32-E72D297353CC}">
                <c16:uniqueId val="{0000000E-464C-4180-951E-11D3F655EAC6}"/>
              </c:ext>
            </c:extLst>
          </c:dPt>
          <c:dPt>
            <c:idx val="15"/>
            <c:invertIfNegative val="0"/>
            <c:bubble3D val="0"/>
            <c:extLst>
              <c:ext xmlns:c16="http://schemas.microsoft.com/office/drawing/2014/chart" uri="{C3380CC4-5D6E-409C-BE32-E72D297353CC}">
                <c16:uniqueId val="{00000002-464C-4180-951E-11D3F655EAC6}"/>
              </c:ext>
            </c:extLst>
          </c:dPt>
          <c:dPt>
            <c:idx val="16"/>
            <c:invertIfNegative val="0"/>
            <c:bubble3D val="0"/>
            <c:extLst>
              <c:ext xmlns:c16="http://schemas.microsoft.com/office/drawing/2014/chart" uri="{C3380CC4-5D6E-409C-BE32-E72D297353CC}">
                <c16:uniqueId val="{00000005-464C-4180-951E-11D3F655EAC6}"/>
              </c:ext>
            </c:extLst>
          </c:dPt>
          <c:dPt>
            <c:idx val="17"/>
            <c:invertIfNegative val="0"/>
            <c:bubble3D val="0"/>
            <c:extLst>
              <c:ext xmlns:c16="http://schemas.microsoft.com/office/drawing/2014/chart" uri="{C3380CC4-5D6E-409C-BE32-E72D297353CC}">
                <c16:uniqueId val="{00000008-464C-4180-951E-11D3F655EAC6}"/>
              </c:ext>
            </c:extLst>
          </c:dPt>
          <c:dPt>
            <c:idx val="18"/>
            <c:invertIfNegative val="0"/>
            <c:bubble3D val="0"/>
            <c:extLst>
              <c:ext xmlns:c16="http://schemas.microsoft.com/office/drawing/2014/chart" uri="{C3380CC4-5D6E-409C-BE32-E72D297353CC}">
                <c16:uniqueId val="{0000000B-464C-4180-951E-11D3F655EAC6}"/>
              </c:ext>
            </c:extLst>
          </c:dPt>
          <c:dLbls>
            <c:spPr>
              <a:noFill/>
              <a:ln>
                <a:noFill/>
              </a:ln>
              <a:effectLst/>
            </c:spPr>
            <c:txPr>
              <a:bodyPr/>
              <a:lstStyle/>
              <a:p>
                <a:pPr>
                  <a:defRPr sz="1600" b="1">
                    <a:solidFill>
                      <a:schemeClr val="tx1"/>
                    </a:solidFill>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Sheet1!$C$2:$C$7</c:f>
              <c:strCache>
                <c:ptCount val="6"/>
                <c:pt idx="0">
                  <c:v>Immigration</c:v>
                </c:pt>
                <c:pt idx="1">
                  <c:v>Addressing racial inequality</c:v>
                </c:pt>
                <c:pt idx="2">
                  <c:v>Getting kids back to school</c:v>
                </c:pt>
                <c:pt idx="3">
                  <c:v>Education</c:v>
                </c:pt>
                <c:pt idx="4">
                  <c:v>Foreign relations</c:v>
                </c:pt>
                <c:pt idx="5">
                  <c:v>Affordable college and reducing student loan debt</c:v>
                </c:pt>
              </c:strCache>
            </c:strRef>
          </c:cat>
          <c:val>
            <c:numRef>
              <c:f>Sheet1!$D$2:$D$7</c:f>
              <c:numCache>
                <c:formatCode>General</c:formatCode>
                <c:ptCount val="6"/>
                <c:pt idx="0">
                  <c:v>17</c:v>
                </c:pt>
                <c:pt idx="1">
                  <c:v>15</c:v>
                </c:pt>
                <c:pt idx="2">
                  <c:v>10</c:v>
                </c:pt>
                <c:pt idx="3">
                  <c:v>9</c:v>
                </c:pt>
                <c:pt idx="4">
                  <c:v>7</c:v>
                </c:pt>
                <c:pt idx="5">
                  <c:v>6</c:v>
                </c:pt>
              </c:numCache>
            </c:numRef>
          </c:val>
          <c:extLst>
            <c:ext xmlns:c16="http://schemas.microsoft.com/office/drawing/2014/chart" uri="{C3380CC4-5D6E-409C-BE32-E72D297353CC}">
              <c16:uniqueId val="{00000005-292A-41C2-9A34-0F92EC9AAA05}"/>
            </c:ext>
          </c:extLst>
        </c:ser>
        <c:ser>
          <c:idx val="1"/>
          <c:order val="1"/>
          <c:tx>
            <c:strRef>
              <c:f>Sheet1!$E$1</c:f>
              <c:strCache>
                <c:ptCount val="1"/>
                <c:pt idx="0">
                  <c:v>Person W/Disability </c:v>
                </c:pt>
              </c:strCache>
            </c:strRef>
          </c:tx>
          <c:spPr>
            <a:solidFill>
              <a:schemeClr val="tx2">
                <a:lumMod val="60000"/>
                <a:lumOff val="40000"/>
              </a:schemeClr>
            </a:solidFill>
          </c:spPr>
          <c:invertIfNegative val="0"/>
          <c:dLbls>
            <c:spPr>
              <a:noFill/>
              <a:ln>
                <a:noFill/>
              </a:ln>
              <a:effectLst/>
            </c:spPr>
            <c:txPr>
              <a:bodyPr wrap="square" lIns="38100" tIns="19050" rIns="38100" bIns="19050" anchor="ctr" anchorCtr="0">
                <a:spAutoFit/>
              </a:bodyPr>
              <a:lstStyle/>
              <a:p>
                <a:pPr algn="ctr">
                  <a:defRPr lang="en-US" sz="1600" b="1" i="0" u="none" strike="noStrike" kern="1200" baseline="0">
                    <a:solidFill>
                      <a:schemeClr val="tx1"/>
                    </a:solidFill>
                    <a:latin typeface="+mn-lt"/>
                    <a:ea typeface="Geneva"/>
                    <a:cs typeface="Geneva"/>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Sheet1!$C$2:$C$7</c:f>
              <c:strCache>
                <c:ptCount val="6"/>
                <c:pt idx="0">
                  <c:v>Immigration</c:v>
                </c:pt>
                <c:pt idx="1">
                  <c:v>Addressing racial inequality</c:v>
                </c:pt>
                <c:pt idx="2">
                  <c:v>Getting kids back to school</c:v>
                </c:pt>
                <c:pt idx="3">
                  <c:v>Education</c:v>
                </c:pt>
                <c:pt idx="4">
                  <c:v>Foreign relations</c:v>
                </c:pt>
                <c:pt idx="5">
                  <c:v>Affordable college and reducing student loan debt</c:v>
                </c:pt>
              </c:strCache>
            </c:strRef>
          </c:cat>
          <c:val>
            <c:numRef>
              <c:f>Sheet1!$E$2:$E$7</c:f>
              <c:numCache>
                <c:formatCode>General</c:formatCode>
                <c:ptCount val="6"/>
                <c:pt idx="0">
                  <c:v>16</c:v>
                </c:pt>
                <c:pt idx="1">
                  <c:v>19</c:v>
                </c:pt>
                <c:pt idx="2">
                  <c:v>10</c:v>
                </c:pt>
                <c:pt idx="3">
                  <c:v>7</c:v>
                </c:pt>
                <c:pt idx="4">
                  <c:v>5</c:v>
                </c:pt>
                <c:pt idx="5">
                  <c:v>6</c:v>
                </c:pt>
              </c:numCache>
            </c:numRef>
          </c:val>
          <c:extLst>
            <c:ext xmlns:c16="http://schemas.microsoft.com/office/drawing/2014/chart" uri="{C3380CC4-5D6E-409C-BE32-E72D297353CC}">
              <c16:uniqueId val="{00000000-A0E0-4434-948C-5DCE9C419181}"/>
            </c:ext>
          </c:extLst>
        </c:ser>
        <c:ser>
          <c:idx val="2"/>
          <c:order val="2"/>
          <c:tx>
            <c:strRef>
              <c:f>Sheet1!$F$1</c:f>
              <c:strCache>
                <c:ptCount val="1"/>
                <c:pt idx="0">
                  <c:v>Disability Comm.</c:v>
                </c:pt>
              </c:strCache>
            </c:strRef>
          </c:tx>
          <c:spPr>
            <a:solidFill>
              <a:schemeClr val="accent1">
                <a:lumMod val="60000"/>
                <a:lumOff val="40000"/>
              </a:schemeClr>
            </a:solidFill>
          </c:spPr>
          <c:invertIfNegative val="0"/>
          <c:dLbls>
            <c:spPr>
              <a:noFill/>
              <a:ln>
                <a:noFill/>
              </a:ln>
              <a:effectLst/>
            </c:spPr>
            <c:txPr>
              <a:bodyPr wrap="square" lIns="38100" tIns="19050" rIns="38100" bIns="19050" anchor="ctr" anchorCtr="0">
                <a:spAutoFit/>
              </a:bodyPr>
              <a:lstStyle/>
              <a:p>
                <a:pPr algn="ctr">
                  <a:defRPr lang="en-US" sz="1600" b="1" i="0" u="none" strike="noStrike" kern="1200" baseline="0">
                    <a:solidFill>
                      <a:schemeClr val="tx1"/>
                    </a:solidFill>
                    <a:latin typeface="+mn-lt"/>
                    <a:ea typeface="Geneva"/>
                    <a:cs typeface="Geneva"/>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Sheet1!$C$2:$C$7</c:f>
              <c:strCache>
                <c:ptCount val="6"/>
                <c:pt idx="0">
                  <c:v>Immigration</c:v>
                </c:pt>
                <c:pt idx="1">
                  <c:v>Addressing racial inequality</c:v>
                </c:pt>
                <c:pt idx="2">
                  <c:v>Getting kids back to school</c:v>
                </c:pt>
                <c:pt idx="3">
                  <c:v>Education</c:v>
                </c:pt>
                <c:pt idx="4">
                  <c:v>Foreign relations</c:v>
                </c:pt>
                <c:pt idx="5">
                  <c:v>Affordable college and reducing student loan debt</c:v>
                </c:pt>
              </c:strCache>
            </c:strRef>
          </c:cat>
          <c:val>
            <c:numRef>
              <c:f>Sheet1!$F$2:$F$7</c:f>
              <c:numCache>
                <c:formatCode>General</c:formatCode>
                <c:ptCount val="6"/>
                <c:pt idx="0">
                  <c:v>16</c:v>
                </c:pt>
                <c:pt idx="1">
                  <c:v>18</c:v>
                </c:pt>
                <c:pt idx="2">
                  <c:v>10</c:v>
                </c:pt>
                <c:pt idx="3">
                  <c:v>7</c:v>
                </c:pt>
                <c:pt idx="4">
                  <c:v>5</c:v>
                </c:pt>
                <c:pt idx="5">
                  <c:v>6</c:v>
                </c:pt>
              </c:numCache>
            </c:numRef>
          </c:val>
          <c:extLst>
            <c:ext xmlns:c16="http://schemas.microsoft.com/office/drawing/2014/chart" uri="{C3380CC4-5D6E-409C-BE32-E72D297353CC}">
              <c16:uniqueId val="{00000001-A0E0-4434-948C-5DCE9C419181}"/>
            </c:ext>
          </c:extLst>
        </c:ser>
        <c:ser>
          <c:idx val="3"/>
          <c:order val="3"/>
          <c:tx>
            <c:strRef>
              <c:f>Sheet1!$G$1</c:f>
              <c:strCache>
                <c:ptCount val="1"/>
                <c:pt idx="0">
                  <c:v>Non Disability Community</c:v>
                </c:pt>
              </c:strCache>
            </c:strRef>
          </c:tx>
          <c:spPr>
            <a:solidFill>
              <a:schemeClr val="tx2">
                <a:lumMod val="20000"/>
                <a:lumOff val="80000"/>
              </a:schemeClr>
            </a:solidFill>
          </c:spPr>
          <c:invertIfNegative val="0"/>
          <c:dLbls>
            <c:spPr>
              <a:noFill/>
              <a:ln>
                <a:noFill/>
              </a:ln>
              <a:effectLst/>
            </c:spPr>
            <c:txPr>
              <a:bodyPr wrap="square" lIns="38100" tIns="19050" rIns="38100" bIns="19050" anchor="ctr" anchorCtr="0">
                <a:spAutoFit/>
              </a:bodyPr>
              <a:lstStyle/>
              <a:p>
                <a:pPr algn="ctr">
                  <a:defRPr lang="en-US" sz="1600" b="1" i="0" u="none" strike="noStrike" kern="1200" baseline="0">
                    <a:solidFill>
                      <a:schemeClr val="tx1"/>
                    </a:solidFill>
                    <a:latin typeface="+mn-lt"/>
                    <a:ea typeface="Geneva"/>
                    <a:cs typeface="Geneva"/>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Sheet1!$C$2:$C$7</c:f>
              <c:strCache>
                <c:ptCount val="6"/>
                <c:pt idx="0">
                  <c:v>Immigration</c:v>
                </c:pt>
                <c:pt idx="1">
                  <c:v>Addressing racial inequality</c:v>
                </c:pt>
                <c:pt idx="2">
                  <c:v>Getting kids back to school</c:v>
                </c:pt>
                <c:pt idx="3">
                  <c:v>Education</c:v>
                </c:pt>
                <c:pt idx="4">
                  <c:v>Foreign relations</c:v>
                </c:pt>
                <c:pt idx="5">
                  <c:v>Affordable college and reducing student loan debt</c:v>
                </c:pt>
              </c:strCache>
            </c:strRef>
          </c:cat>
          <c:val>
            <c:numRef>
              <c:f>Sheet1!$G$2:$G$7</c:f>
              <c:numCache>
                <c:formatCode>General</c:formatCode>
                <c:ptCount val="6"/>
                <c:pt idx="0">
                  <c:v>18</c:v>
                </c:pt>
                <c:pt idx="1">
                  <c:v>14</c:v>
                </c:pt>
                <c:pt idx="2">
                  <c:v>10</c:v>
                </c:pt>
                <c:pt idx="3">
                  <c:v>10</c:v>
                </c:pt>
                <c:pt idx="4">
                  <c:v>8</c:v>
                </c:pt>
                <c:pt idx="5">
                  <c:v>6</c:v>
                </c:pt>
              </c:numCache>
            </c:numRef>
          </c:val>
          <c:extLst>
            <c:ext xmlns:c16="http://schemas.microsoft.com/office/drawing/2014/chart" uri="{C3380CC4-5D6E-409C-BE32-E72D297353CC}">
              <c16:uniqueId val="{00000002-A0E0-4434-948C-5DCE9C419181}"/>
            </c:ext>
          </c:extLst>
        </c:ser>
        <c:dLbls>
          <c:showLegendKey val="0"/>
          <c:showVal val="0"/>
          <c:showCatName val="0"/>
          <c:showSerName val="0"/>
          <c:showPercent val="0"/>
          <c:showBubbleSize val="0"/>
        </c:dLbls>
        <c:gapWidth val="72"/>
        <c:axId val="166773760"/>
        <c:axId val="79374016"/>
      </c:barChart>
      <c:catAx>
        <c:axId val="166773760"/>
        <c:scaling>
          <c:orientation val="minMax"/>
        </c:scaling>
        <c:delete val="0"/>
        <c:axPos val="b"/>
        <c:numFmt formatCode="@" sourceLinked="0"/>
        <c:majorTickMark val="out"/>
        <c:minorTickMark val="none"/>
        <c:tickLblPos val="nextTo"/>
        <c:txPr>
          <a:bodyPr/>
          <a:lstStyle/>
          <a:p>
            <a:pPr>
              <a:defRPr sz="1200" b="1">
                <a:latin typeface="+mn-lt"/>
              </a:defRPr>
            </a:pPr>
            <a:endParaRPr lang="en-US"/>
          </a:p>
        </c:txPr>
        <c:crossAx val="79374016"/>
        <c:crosses val="autoZero"/>
        <c:auto val="1"/>
        <c:lblAlgn val="ctr"/>
        <c:lblOffset val="100"/>
        <c:noMultiLvlLbl val="0"/>
      </c:catAx>
      <c:valAx>
        <c:axId val="79374016"/>
        <c:scaling>
          <c:orientation val="minMax"/>
          <c:max val="40"/>
          <c:min val="0"/>
        </c:scaling>
        <c:delete val="0"/>
        <c:axPos val="l"/>
        <c:numFmt formatCode="General" sourceLinked="1"/>
        <c:majorTickMark val="none"/>
        <c:minorTickMark val="none"/>
        <c:tickLblPos val="none"/>
        <c:spPr>
          <a:ln w="9016">
            <a:noFill/>
          </a:ln>
        </c:spPr>
        <c:crossAx val="166773760"/>
        <c:crosses val="autoZero"/>
        <c:crossBetween val="between"/>
        <c:majorUnit val="25"/>
        <c:minorUnit val="10"/>
      </c:valAx>
      <c:spPr>
        <a:noFill/>
        <a:ln w="24043">
          <a:noFill/>
        </a:ln>
      </c:spPr>
    </c:plotArea>
    <c:legend>
      <c:legendPos val="r"/>
      <c:legendEntry>
        <c:idx val="0"/>
        <c:txPr>
          <a:bodyPr/>
          <a:lstStyle/>
          <a:p>
            <a:pPr>
              <a:defRPr sz="1400"/>
            </a:pPr>
            <a:endParaRPr lang="en-US"/>
          </a:p>
        </c:txPr>
      </c:legendEntry>
      <c:legendEntry>
        <c:idx val="1"/>
        <c:txPr>
          <a:bodyPr/>
          <a:lstStyle/>
          <a:p>
            <a:pPr>
              <a:defRPr sz="1400"/>
            </a:pPr>
            <a:endParaRPr lang="en-US"/>
          </a:p>
        </c:txPr>
      </c:legendEntry>
      <c:legendEntry>
        <c:idx val="2"/>
        <c:txPr>
          <a:bodyPr/>
          <a:lstStyle/>
          <a:p>
            <a:pPr>
              <a:defRPr sz="1400"/>
            </a:pPr>
            <a:endParaRPr lang="en-US"/>
          </a:p>
        </c:txPr>
      </c:legendEntry>
      <c:legendEntry>
        <c:idx val="3"/>
        <c:txPr>
          <a:bodyPr/>
          <a:lstStyle/>
          <a:p>
            <a:pPr>
              <a:defRPr sz="1400"/>
            </a:pPr>
            <a:endParaRPr lang="en-US"/>
          </a:p>
        </c:txPr>
      </c:legendEntry>
      <c:layout>
        <c:manualLayout>
          <c:xMode val="edge"/>
          <c:yMode val="edge"/>
          <c:x val="8.1622104089830363E-4"/>
          <c:y val="0"/>
          <c:w val="0.98187656587418271"/>
          <c:h val="0.11510878000481684"/>
        </c:manualLayout>
      </c:layout>
      <c:overlay val="0"/>
      <c:txPr>
        <a:bodyPr/>
        <a:lstStyle/>
        <a:p>
          <a:pPr>
            <a:defRPr sz="1400"/>
          </a:pPr>
          <a:endParaRPr lang="en-US"/>
        </a:p>
      </c:txPr>
    </c:legend>
    <c:plotVisOnly val="1"/>
    <c:dispBlanksAs val="gap"/>
    <c:showDLblsOverMax val="0"/>
  </c:chart>
  <c:spPr>
    <a:noFill/>
    <a:ln>
      <a:noFill/>
    </a:ln>
  </c:spPr>
  <c:txPr>
    <a:bodyPr/>
    <a:lstStyle/>
    <a:p>
      <a:pPr>
        <a:defRPr sz="2366" b="0" i="0" u="none" strike="noStrike" baseline="0">
          <a:solidFill>
            <a:srgbClr val="000000"/>
          </a:solidFill>
          <a:latin typeface="Geneva"/>
          <a:ea typeface="Geneva"/>
          <a:cs typeface="Geneva"/>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6987193301592112E-3"/>
          <c:y val="1.0748814054993422E-2"/>
          <c:w val="0.99246803902645298"/>
          <c:h val="0.86906098484998051"/>
        </c:manualLayout>
      </c:layout>
      <c:barChart>
        <c:barDir val="col"/>
        <c:grouping val="stacked"/>
        <c:varyColors val="0"/>
        <c:ser>
          <c:idx val="0"/>
          <c:order val="0"/>
          <c:tx>
            <c:strRef>
              <c:f>Sheet1!$C$1</c:f>
              <c:strCache>
                <c:ptCount val="1"/>
                <c:pt idx="0">
                  <c:v>Strong approve</c:v>
                </c:pt>
              </c:strCache>
            </c:strRef>
          </c:tx>
          <c:spPr>
            <a:solidFill>
              <a:srgbClr val="C00000"/>
            </a:solidFill>
            <a:ln>
              <a:solidFill>
                <a:schemeClr val="bg1"/>
              </a:solidFill>
            </a:ln>
          </c:spPr>
          <c:invertIfNegative val="0"/>
          <c:dLbls>
            <c:spPr>
              <a:noFill/>
              <a:ln>
                <a:noFill/>
              </a:ln>
              <a:effectLst/>
            </c:spPr>
            <c:txPr>
              <a:bodyPr wrap="square" lIns="38100" tIns="19050" rIns="38100" bIns="19050" anchor="ctr">
                <a:spAutoFit/>
              </a:bodyPr>
              <a:lstStyle/>
              <a:p>
                <a:pPr>
                  <a:defRPr sz="20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Sheet1!$C$2:$C$5</c:f>
              <c:numCache>
                <c:formatCode>General</c:formatCode>
                <c:ptCount val="4"/>
                <c:pt idx="0">
                  <c:v>30</c:v>
                </c:pt>
                <c:pt idx="1">
                  <c:v>29</c:v>
                </c:pt>
                <c:pt idx="2">
                  <c:v>28</c:v>
                </c:pt>
                <c:pt idx="3">
                  <c:v>31</c:v>
                </c:pt>
              </c:numCache>
            </c:numRef>
          </c:val>
          <c:extLst>
            <c:ext xmlns:c16="http://schemas.microsoft.com/office/drawing/2014/chart" uri="{C3380CC4-5D6E-409C-BE32-E72D297353CC}">
              <c16:uniqueId val="{00000000-92D4-4022-8C1F-45844DE7734F}"/>
            </c:ext>
          </c:extLst>
        </c:ser>
        <c:ser>
          <c:idx val="1"/>
          <c:order val="1"/>
          <c:tx>
            <c:strRef>
              <c:f>Sheet1!$D$1</c:f>
              <c:strCache>
                <c:ptCount val="1"/>
                <c:pt idx="0">
                  <c:v>Somewhat approve</c:v>
                </c:pt>
              </c:strCache>
            </c:strRef>
          </c:tx>
          <c:spPr>
            <a:solidFill>
              <a:srgbClr val="FF0505"/>
            </a:solidFill>
            <a:ln>
              <a:solidFill>
                <a:schemeClr val="bg1"/>
              </a:solidFill>
            </a:ln>
          </c:spPr>
          <c:invertIfNegative val="0"/>
          <c:val>
            <c:numRef>
              <c:f>Sheet1!$D$2:$D$5</c:f>
              <c:numCache>
                <c:formatCode>General</c:formatCode>
                <c:ptCount val="4"/>
                <c:pt idx="0">
                  <c:v>17</c:v>
                </c:pt>
                <c:pt idx="1">
                  <c:v>14</c:v>
                </c:pt>
                <c:pt idx="2">
                  <c:v>14</c:v>
                </c:pt>
                <c:pt idx="3">
                  <c:v>18</c:v>
                </c:pt>
              </c:numCache>
            </c:numRef>
          </c:val>
          <c:extLst>
            <c:ext xmlns:c16="http://schemas.microsoft.com/office/drawing/2014/chart" uri="{C3380CC4-5D6E-409C-BE32-E72D297353CC}">
              <c16:uniqueId val="{00000001-92D4-4022-8C1F-45844DE7734F}"/>
            </c:ext>
          </c:extLst>
        </c:ser>
        <c:ser>
          <c:idx val="2"/>
          <c:order val="2"/>
          <c:tx>
            <c:strRef>
              <c:f>Sheet1!$E$1</c:f>
              <c:strCache>
                <c:ptCount val="1"/>
                <c:pt idx="0">
                  <c:v>Total approve</c:v>
                </c:pt>
              </c:strCache>
            </c:strRef>
          </c:tx>
          <c:spPr>
            <a:noFill/>
            <a:ln>
              <a:noFill/>
            </a:ln>
          </c:spPr>
          <c:invertIfNegative val="0"/>
          <c:dLbls>
            <c:spPr>
              <a:noFill/>
              <a:ln>
                <a:noFill/>
              </a:ln>
              <a:effectLst/>
            </c:spPr>
            <c:txPr>
              <a:bodyPr wrap="square" lIns="38100" tIns="19050" rIns="38100" bIns="19050" anchor="ctr">
                <a:spAutoFit/>
              </a:bodyPr>
              <a:lstStyle/>
              <a:p>
                <a:pPr>
                  <a:defRPr b="1"/>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Sheet1!$E$2:$E$5</c:f>
              <c:numCache>
                <c:formatCode>General</c:formatCode>
                <c:ptCount val="4"/>
                <c:pt idx="0">
                  <c:v>47</c:v>
                </c:pt>
                <c:pt idx="1">
                  <c:v>43</c:v>
                </c:pt>
                <c:pt idx="2">
                  <c:v>42</c:v>
                </c:pt>
                <c:pt idx="3">
                  <c:v>49</c:v>
                </c:pt>
              </c:numCache>
            </c:numRef>
          </c:val>
          <c:extLst>
            <c:ext xmlns:c16="http://schemas.microsoft.com/office/drawing/2014/chart" uri="{C3380CC4-5D6E-409C-BE32-E72D297353CC}">
              <c16:uniqueId val="{00000004-92D4-4022-8C1F-45844DE7734F}"/>
            </c:ext>
          </c:extLst>
        </c:ser>
        <c:ser>
          <c:idx val="3"/>
          <c:order val="3"/>
          <c:tx>
            <c:strRef>
              <c:f>Sheet1!$F$1</c:f>
              <c:strCache>
                <c:ptCount val="1"/>
                <c:pt idx="0">
                  <c:v>Strong disapprove</c:v>
                </c:pt>
              </c:strCache>
            </c:strRef>
          </c:tx>
          <c:spPr>
            <a:solidFill>
              <a:srgbClr val="000043"/>
            </a:solidFill>
            <a:ln>
              <a:solidFill>
                <a:schemeClr val="bg1"/>
              </a:solidFill>
            </a:ln>
          </c:spPr>
          <c:invertIfNegative val="0"/>
          <c:dLbls>
            <c:dLbl>
              <c:idx val="0"/>
              <c:tx>
                <c:rich>
                  <a:bodyPr/>
                  <a:lstStyle/>
                  <a:p>
                    <a:r>
                      <a:rPr lang="en-US"/>
                      <a:t>44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61C7-469F-957F-F7455C685DB2}"/>
                </c:ext>
              </c:extLst>
            </c:dLbl>
            <c:dLbl>
              <c:idx val="1"/>
              <c:tx>
                <c:rich>
                  <a:bodyPr/>
                  <a:lstStyle/>
                  <a:p>
                    <a:r>
                      <a:rPr lang="en-US"/>
                      <a:t>48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61C7-469F-957F-F7455C685DB2}"/>
                </c:ext>
              </c:extLst>
            </c:dLbl>
            <c:dLbl>
              <c:idx val="2"/>
              <c:tx>
                <c:rich>
                  <a:bodyPr/>
                  <a:lstStyle/>
                  <a:p>
                    <a:r>
                      <a:rPr lang="en-US"/>
                      <a:t>47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97EC-4878-ADDE-7016CE7583D6}"/>
                </c:ext>
              </c:extLst>
            </c:dLbl>
            <c:dLbl>
              <c:idx val="3"/>
              <c:tx>
                <c:rich>
                  <a:bodyPr/>
                  <a:lstStyle/>
                  <a:p>
                    <a:r>
                      <a:rPr lang="en-US"/>
                      <a:t>42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97EC-4878-ADDE-7016CE7583D6}"/>
                </c:ext>
              </c:extLst>
            </c:dLbl>
            <c:spPr>
              <a:noFill/>
              <a:ln>
                <a:noFill/>
              </a:ln>
              <a:effectLst/>
            </c:spPr>
            <c:txPr>
              <a:bodyPr wrap="square" lIns="38100" tIns="19050" rIns="38100" bIns="19050" anchor="ctr">
                <a:spAutoFit/>
              </a:bodyPr>
              <a:lstStyle/>
              <a:p>
                <a:pPr>
                  <a:defRPr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Sheet1!$F$2:$F$5</c:f>
              <c:numCache>
                <c:formatCode>General</c:formatCode>
                <c:ptCount val="4"/>
                <c:pt idx="0">
                  <c:v>-44</c:v>
                </c:pt>
                <c:pt idx="1">
                  <c:v>-48</c:v>
                </c:pt>
                <c:pt idx="2">
                  <c:v>-47</c:v>
                </c:pt>
                <c:pt idx="3">
                  <c:v>-42</c:v>
                </c:pt>
              </c:numCache>
            </c:numRef>
          </c:val>
          <c:extLst>
            <c:ext xmlns:c16="http://schemas.microsoft.com/office/drawing/2014/chart" uri="{C3380CC4-5D6E-409C-BE32-E72D297353CC}">
              <c16:uniqueId val="{00000009-92D4-4022-8C1F-45844DE7734F}"/>
            </c:ext>
          </c:extLst>
        </c:ser>
        <c:ser>
          <c:idx val="4"/>
          <c:order val="4"/>
          <c:tx>
            <c:strRef>
              <c:f>Sheet1!$G$1</c:f>
              <c:strCache>
                <c:ptCount val="1"/>
                <c:pt idx="0">
                  <c:v>Somewhat disapprove</c:v>
                </c:pt>
              </c:strCache>
            </c:strRef>
          </c:tx>
          <c:spPr>
            <a:solidFill>
              <a:schemeClr val="tx2">
                <a:lumMod val="40000"/>
                <a:lumOff val="60000"/>
              </a:schemeClr>
            </a:solidFill>
            <a:ln>
              <a:solidFill>
                <a:schemeClr val="bg1"/>
              </a:solidFill>
            </a:ln>
          </c:spPr>
          <c:invertIfNegative val="0"/>
          <c:val>
            <c:numRef>
              <c:f>Sheet1!$G$2:$G$5</c:f>
              <c:numCache>
                <c:formatCode>General</c:formatCode>
                <c:ptCount val="4"/>
                <c:pt idx="0">
                  <c:v>-9</c:v>
                </c:pt>
                <c:pt idx="1">
                  <c:v>-9</c:v>
                </c:pt>
                <c:pt idx="2">
                  <c:v>-11</c:v>
                </c:pt>
                <c:pt idx="3">
                  <c:v>-9</c:v>
                </c:pt>
              </c:numCache>
            </c:numRef>
          </c:val>
          <c:extLst>
            <c:ext xmlns:c16="http://schemas.microsoft.com/office/drawing/2014/chart" uri="{C3380CC4-5D6E-409C-BE32-E72D297353CC}">
              <c16:uniqueId val="{0000000A-92D4-4022-8C1F-45844DE7734F}"/>
            </c:ext>
          </c:extLst>
        </c:ser>
        <c:ser>
          <c:idx val="5"/>
          <c:order val="5"/>
          <c:tx>
            <c:strRef>
              <c:f>Sheet1!$H$1</c:f>
              <c:strCache>
                <c:ptCount val="1"/>
                <c:pt idx="0">
                  <c:v>Total disapprove</c:v>
                </c:pt>
              </c:strCache>
            </c:strRef>
          </c:tx>
          <c:spPr>
            <a:noFill/>
          </c:spPr>
          <c:invertIfNegative val="0"/>
          <c:dLbls>
            <c:dLbl>
              <c:idx val="0"/>
              <c:tx>
                <c:rich>
                  <a:bodyPr/>
                  <a:lstStyle/>
                  <a:p>
                    <a:r>
                      <a:rPr lang="en-US"/>
                      <a:t>53</a:t>
                    </a: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260D-40B8-B259-80F117407616}"/>
                </c:ext>
              </c:extLst>
            </c:dLbl>
            <c:dLbl>
              <c:idx val="1"/>
              <c:tx>
                <c:rich>
                  <a:bodyPr/>
                  <a:lstStyle/>
                  <a:p>
                    <a:r>
                      <a:rPr lang="en-US"/>
                      <a:t>57</a:t>
                    </a: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260D-40B8-B259-80F117407616}"/>
                </c:ext>
              </c:extLst>
            </c:dLbl>
            <c:dLbl>
              <c:idx val="2"/>
              <c:tx>
                <c:rich>
                  <a:bodyPr/>
                  <a:lstStyle/>
                  <a:p>
                    <a:r>
                      <a:rPr lang="en-US"/>
                      <a:t>58</a:t>
                    </a: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260D-40B8-B259-80F117407616}"/>
                </c:ext>
              </c:extLst>
            </c:dLbl>
            <c:dLbl>
              <c:idx val="3"/>
              <c:tx>
                <c:rich>
                  <a:bodyPr/>
                  <a:lstStyle/>
                  <a:p>
                    <a:r>
                      <a:rPr lang="en-US"/>
                      <a:t>51</a:t>
                    </a: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260D-40B8-B259-80F117407616}"/>
                </c:ext>
              </c:extLst>
            </c:dLbl>
            <c:spPr>
              <a:noFill/>
              <a:ln>
                <a:noFill/>
              </a:ln>
              <a:effectLst/>
            </c:spPr>
            <c:txPr>
              <a:bodyPr wrap="square" lIns="38100" tIns="19050" rIns="38100" bIns="19050" anchor="ctr">
                <a:spAutoFit/>
              </a:bodyPr>
              <a:lstStyle/>
              <a:p>
                <a:pPr>
                  <a:defRPr b="1"/>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Sheet1!$H$2:$H$5</c:f>
              <c:numCache>
                <c:formatCode>General</c:formatCode>
                <c:ptCount val="4"/>
                <c:pt idx="0">
                  <c:v>-53</c:v>
                </c:pt>
                <c:pt idx="1">
                  <c:v>-57</c:v>
                </c:pt>
                <c:pt idx="2">
                  <c:v>-58</c:v>
                </c:pt>
                <c:pt idx="3">
                  <c:v>-51</c:v>
                </c:pt>
              </c:numCache>
            </c:numRef>
          </c:val>
          <c:extLst>
            <c:ext xmlns:c16="http://schemas.microsoft.com/office/drawing/2014/chart" uri="{C3380CC4-5D6E-409C-BE32-E72D297353CC}">
              <c16:uniqueId val="{0000000F-92D4-4022-8C1F-45844DE7734F}"/>
            </c:ext>
          </c:extLst>
        </c:ser>
        <c:dLbls>
          <c:showLegendKey val="0"/>
          <c:showVal val="0"/>
          <c:showCatName val="0"/>
          <c:showSerName val="0"/>
          <c:showPercent val="0"/>
          <c:showBubbleSize val="0"/>
        </c:dLbls>
        <c:gapWidth val="40"/>
        <c:overlap val="100"/>
        <c:axId val="303995592"/>
        <c:axId val="303998712"/>
      </c:barChart>
      <c:catAx>
        <c:axId val="303995592"/>
        <c:scaling>
          <c:orientation val="minMax"/>
        </c:scaling>
        <c:delete val="1"/>
        <c:axPos val="b"/>
        <c:numFmt formatCode="General" sourceLinked="1"/>
        <c:majorTickMark val="out"/>
        <c:minorTickMark val="none"/>
        <c:tickLblPos val="nextTo"/>
        <c:crossAx val="303998712"/>
        <c:crosses val="autoZero"/>
        <c:auto val="1"/>
        <c:lblAlgn val="ctr"/>
        <c:lblOffset val="100"/>
        <c:noMultiLvlLbl val="0"/>
      </c:catAx>
      <c:valAx>
        <c:axId val="303998712"/>
        <c:scaling>
          <c:orientation val="minMax"/>
          <c:min val="-120"/>
        </c:scaling>
        <c:delete val="1"/>
        <c:axPos val="l"/>
        <c:majorGridlines>
          <c:spPr>
            <a:ln>
              <a:noFill/>
            </a:ln>
          </c:spPr>
        </c:majorGridlines>
        <c:numFmt formatCode="#,##0.00" sourceLinked="0"/>
        <c:majorTickMark val="out"/>
        <c:minorTickMark val="none"/>
        <c:tickLblPos val="nextTo"/>
        <c:crossAx val="303995592"/>
        <c:crosses val="autoZero"/>
        <c:crossBetween val="between"/>
        <c:majorUnit val="25"/>
        <c:minorUnit val="10"/>
      </c:valAx>
      <c:spPr>
        <a:noFill/>
      </c:spPr>
    </c:plotArea>
    <c:legend>
      <c:legendPos val="t"/>
      <c:legendEntry>
        <c:idx val="0"/>
        <c:txPr>
          <a:bodyPr/>
          <a:lstStyle/>
          <a:p>
            <a:pPr>
              <a:defRPr sz="1400" b="0">
                <a:solidFill>
                  <a:schemeClr val="accent6">
                    <a:lumMod val="10000"/>
                  </a:schemeClr>
                </a:solidFill>
              </a:defRPr>
            </a:pPr>
            <a:endParaRPr lang="en-US"/>
          </a:p>
        </c:txPr>
      </c:legendEntry>
      <c:legendEntry>
        <c:idx val="1"/>
        <c:delete val="1"/>
      </c:legendEntry>
      <c:legendEntry>
        <c:idx val="2"/>
        <c:delete val="1"/>
      </c:legendEntry>
      <c:legendEntry>
        <c:idx val="3"/>
        <c:txPr>
          <a:bodyPr/>
          <a:lstStyle/>
          <a:p>
            <a:pPr>
              <a:defRPr sz="1400" b="0">
                <a:solidFill>
                  <a:schemeClr val="accent6">
                    <a:lumMod val="10000"/>
                  </a:schemeClr>
                </a:solidFill>
              </a:defRPr>
            </a:pPr>
            <a:endParaRPr lang="en-US"/>
          </a:p>
        </c:txPr>
      </c:legendEntry>
      <c:legendEntry>
        <c:idx val="4"/>
        <c:delete val="1"/>
      </c:legendEntry>
      <c:legendEntry>
        <c:idx val="5"/>
        <c:delete val="1"/>
      </c:legendEntry>
      <c:layout>
        <c:manualLayout>
          <c:xMode val="edge"/>
          <c:yMode val="edge"/>
          <c:x val="0.13980586271315701"/>
          <c:y val="0"/>
          <c:w val="0.72371231398207003"/>
          <c:h val="1.0177472859004166E-2"/>
        </c:manualLayout>
      </c:layout>
      <c:overlay val="0"/>
      <c:txPr>
        <a:bodyPr/>
        <a:lstStyle/>
        <a:p>
          <a:pPr>
            <a:defRPr sz="1200" b="0">
              <a:solidFill>
                <a:schemeClr val="accent6">
                  <a:lumMod val="10000"/>
                </a:schemeClr>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6987193301592112E-3"/>
          <c:y val="1.0748814054993422E-2"/>
          <c:w val="0.99246803902645298"/>
          <c:h val="0.86906098484998051"/>
        </c:manualLayout>
      </c:layout>
      <c:barChart>
        <c:barDir val="col"/>
        <c:grouping val="stacked"/>
        <c:varyColors val="0"/>
        <c:ser>
          <c:idx val="0"/>
          <c:order val="0"/>
          <c:tx>
            <c:strRef>
              <c:f>Sheet1!$C$1</c:f>
              <c:strCache>
                <c:ptCount val="1"/>
                <c:pt idx="0">
                  <c:v>Strong approve</c:v>
                </c:pt>
              </c:strCache>
            </c:strRef>
          </c:tx>
          <c:spPr>
            <a:solidFill>
              <a:srgbClr val="C00000"/>
            </a:solidFill>
            <a:ln>
              <a:solidFill>
                <a:schemeClr val="bg1"/>
              </a:solidFill>
            </a:ln>
          </c:spPr>
          <c:invertIfNegative val="0"/>
          <c:dLbls>
            <c:spPr>
              <a:noFill/>
              <a:ln>
                <a:noFill/>
              </a:ln>
              <a:effectLst/>
            </c:spPr>
            <c:txPr>
              <a:bodyPr wrap="square" lIns="38100" tIns="19050" rIns="38100" bIns="19050" anchor="ctr">
                <a:spAutoFit/>
              </a:bodyPr>
              <a:lstStyle/>
              <a:p>
                <a:pPr>
                  <a:defRPr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Sheet1!$C$2:$C$5</c:f>
              <c:numCache>
                <c:formatCode>General</c:formatCode>
                <c:ptCount val="4"/>
                <c:pt idx="0">
                  <c:v>25</c:v>
                </c:pt>
                <c:pt idx="1">
                  <c:v>23</c:v>
                </c:pt>
                <c:pt idx="2">
                  <c:v>23</c:v>
                </c:pt>
                <c:pt idx="3">
                  <c:v>26</c:v>
                </c:pt>
              </c:numCache>
            </c:numRef>
          </c:val>
          <c:extLst>
            <c:ext xmlns:c16="http://schemas.microsoft.com/office/drawing/2014/chart" uri="{C3380CC4-5D6E-409C-BE32-E72D297353CC}">
              <c16:uniqueId val="{00000000-92D4-4022-8C1F-45844DE7734F}"/>
            </c:ext>
          </c:extLst>
        </c:ser>
        <c:ser>
          <c:idx val="1"/>
          <c:order val="1"/>
          <c:tx>
            <c:strRef>
              <c:f>Sheet1!$D$1</c:f>
              <c:strCache>
                <c:ptCount val="1"/>
                <c:pt idx="0">
                  <c:v>Somewhat approve</c:v>
                </c:pt>
              </c:strCache>
            </c:strRef>
          </c:tx>
          <c:spPr>
            <a:solidFill>
              <a:srgbClr val="FF0505"/>
            </a:solidFill>
            <a:ln>
              <a:solidFill>
                <a:schemeClr val="bg1"/>
              </a:solidFill>
            </a:ln>
          </c:spPr>
          <c:invertIfNegative val="0"/>
          <c:val>
            <c:numRef>
              <c:f>Sheet1!$D$2:$D$5</c:f>
              <c:numCache>
                <c:formatCode>General</c:formatCode>
                <c:ptCount val="4"/>
                <c:pt idx="0">
                  <c:v>19</c:v>
                </c:pt>
                <c:pt idx="1">
                  <c:v>15</c:v>
                </c:pt>
                <c:pt idx="2">
                  <c:v>14</c:v>
                </c:pt>
                <c:pt idx="3">
                  <c:v>22</c:v>
                </c:pt>
              </c:numCache>
            </c:numRef>
          </c:val>
          <c:extLst>
            <c:ext xmlns:c16="http://schemas.microsoft.com/office/drawing/2014/chart" uri="{C3380CC4-5D6E-409C-BE32-E72D297353CC}">
              <c16:uniqueId val="{00000001-92D4-4022-8C1F-45844DE7734F}"/>
            </c:ext>
          </c:extLst>
        </c:ser>
        <c:ser>
          <c:idx val="2"/>
          <c:order val="2"/>
          <c:tx>
            <c:strRef>
              <c:f>Sheet1!$E$1</c:f>
              <c:strCache>
                <c:ptCount val="1"/>
                <c:pt idx="0">
                  <c:v>Total approve</c:v>
                </c:pt>
              </c:strCache>
            </c:strRef>
          </c:tx>
          <c:spPr>
            <a:noFill/>
            <a:ln>
              <a:noFill/>
            </a:ln>
          </c:spPr>
          <c:invertIfNegative val="0"/>
          <c:dLbls>
            <c:spPr>
              <a:noFill/>
              <a:ln>
                <a:noFill/>
              </a:ln>
              <a:effectLst/>
            </c:spPr>
            <c:txPr>
              <a:bodyPr wrap="square" lIns="38100" tIns="19050" rIns="38100" bIns="19050" anchor="ctr">
                <a:spAutoFit/>
              </a:bodyPr>
              <a:lstStyle/>
              <a:p>
                <a:pPr>
                  <a:defRPr b="1"/>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Sheet1!$E$2:$E$5</c:f>
              <c:numCache>
                <c:formatCode>General</c:formatCode>
                <c:ptCount val="4"/>
                <c:pt idx="0">
                  <c:v>44</c:v>
                </c:pt>
                <c:pt idx="1">
                  <c:v>38</c:v>
                </c:pt>
                <c:pt idx="2">
                  <c:v>37</c:v>
                </c:pt>
                <c:pt idx="3">
                  <c:v>48</c:v>
                </c:pt>
              </c:numCache>
            </c:numRef>
          </c:val>
          <c:extLst>
            <c:ext xmlns:c16="http://schemas.microsoft.com/office/drawing/2014/chart" uri="{C3380CC4-5D6E-409C-BE32-E72D297353CC}">
              <c16:uniqueId val="{00000004-92D4-4022-8C1F-45844DE7734F}"/>
            </c:ext>
          </c:extLst>
        </c:ser>
        <c:ser>
          <c:idx val="3"/>
          <c:order val="3"/>
          <c:tx>
            <c:strRef>
              <c:f>Sheet1!$F$1</c:f>
              <c:strCache>
                <c:ptCount val="1"/>
                <c:pt idx="0">
                  <c:v>Strong disapprove</c:v>
                </c:pt>
              </c:strCache>
            </c:strRef>
          </c:tx>
          <c:spPr>
            <a:solidFill>
              <a:srgbClr val="000043"/>
            </a:solidFill>
            <a:ln>
              <a:solidFill>
                <a:schemeClr val="bg1"/>
              </a:solidFill>
            </a:ln>
          </c:spPr>
          <c:invertIfNegative val="0"/>
          <c:dLbls>
            <c:dLbl>
              <c:idx val="0"/>
              <c:tx>
                <c:rich>
                  <a:bodyPr/>
                  <a:lstStyle/>
                  <a:p>
                    <a:r>
                      <a:rPr lang="en-US"/>
                      <a:t>45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61C7-469F-957F-F7455C685DB2}"/>
                </c:ext>
              </c:extLst>
            </c:dLbl>
            <c:dLbl>
              <c:idx val="1"/>
              <c:tx>
                <c:rich>
                  <a:bodyPr/>
                  <a:lstStyle/>
                  <a:p>
                    <a:r>
                      <a:rPr lang="en-US"/>
                      <a:t>51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61C7-469F-957F-F7455C685DB2}"/>
                </c:ext>
              </c:extLst>
            </c:dLbl>
            <c:dLbl>
              <c:idx val="2"/>
              <c:tx>
                <c:rich>
                  <a:bodyPr/>
                  <a:lstStyle/>
                  <a:p>
                    <a:r>
                      <a:rPr lang="en-US"/>
                      <a:t>51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97EC-4878-ADDE-7016CE7583D6}"/>
                </c:ext>
              </c:extLst>
            </c:dLbl>
            <c:dLbl>
              <c:idx val="3"/>
              <c:tx>
                <c:rich>
                  <a:bodyPr/>
                  <a:lstStyle/>
                  <a:p>
                    <a:r>
                      <a:rPr lang="en-US"/>
                      <a:t>43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97EC-4878-ADDE-7016CE7583D6}"/>
                </c:ext>
              </c:extLst>
            </c:dLbl>
            <c:spPr>
              <a:noFill/>
              <a:ln>
                <a:noFill/>
              </a:ln>
              <a:effectLst/>
            </c:spPr>
            <c:txPr>
              <a:bodyPr wrap="square" lIns="38100" tIns="19050" rIns="38100" bIns="19050" anchor="ctr">
                <a:spAutoFit/>
              </a:bodyPr>
              <a:lstStyle/>
              <a:p>
                <a:pPr>
                  <a:defRPr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Sheet1!$F$2:$F$5</c:f>
              <c:numCache>
                <c:formatCode>General</c:formatCode>
                <c:ptCount val="4"/>
                <c:pt idx="0">
                  <c:v>-45</c:v>
                </c:pt>
                <c:pt idx="1">
                  <c:v>-51</c:v>
                </c:pt>
                <c:pt idx="2">
                  <c:v>-51</c:v>
                </c:pt>
                <c:pt idx="3">
                  <c:v>-43</c:v>
                </c:pt>
              </c:numCache>
            </c:numRef>
          </c:val>
          <c:extLst>
            <c:ext xmlns:c16="http://schemas.microsoft.com/office/drawing/2014/chart" uri="{C3380CC4-5D6E-409C-BE32-E72D297353CC}">
              <c16:uniqueId val="{00000009-92D4-4022-8C1F-45844DE7734F}"/>
            </c:ext>
          </c:extLst>
        </c:ser>
        <c:ser>
          <c:idx val="4"/>
          <c:order val="4"/>
          <c:tx>
            <c:strRef>
              <c:f>Sheet1!$G$1</c:f>
              <c:strCache>
                <c:ptCount val="1"/>
                <c:pt idx="0">
                  <c:v>Somewhat disapprove</c:v>
                </c:pt>
              </c:strCache>
            </c:strRef>
          </c:tx>
          <c:spPr>
            <a:solidFill>
              <a:schemeClr val="tx2">
                <a:lumMod val="40000"/>
                <a:lumOff val="60000"/>
              </a:schemeClr>
            </a:solidFill>
            <a:ln>
              <a:solidFill>
                <a:schemeClr val="bg1"/>
              </a:solidFill>
            </a:ln>
          </c:spPr>
          <c:invertIfNegative val="0"/>
          <c:val>
            <c:numRef>
              <c:f>Sheet1!$G$2:$G$5</c:f>
              <c:numCache>
                <c:formatCode>General</c:formatCode>
                <c:ptCount val="4"/>
                <c:pt idx="0">
                  <c:v>-11</c:v>
                </c:pt>
                <c:pt idx="1">
                  <c:v>-11</c:v>
                </c:pt>
                <c:pt idx="2">
                  <c:v>-12</c:v>
                </c:pt>
                <c:pt idx="3">
                  <c:v>-9</c:v>
                </c:pt>
              </c:numCache>
            </c:numRef>
          </c:val>
          <c:extLst>
            <c:ext xmlns:c16="http://schemas.microsoft.com/office/drawing/2014/chart" uri="{C3380CC4-5D6E-409C-BE32-E72D297353CC}">
              <c16:uniqueId val="{0000000A-92D4-4022-8C1F-45844DE7734F}"/>
            </c:ext>
          </c:extLst>
        </c:ser>
        <c:ser>
          <c:idx val="5"/>
          <c:order val="5"/>
          <c:tx>
            <c:strRef>
              <c:f>Sheet1!$H$1</c:f>
              <c:strCache>
                <c:ptCount val="1"/>
                <c:pt idx="0">
                  <c:v>Total disapprove</c:v>
                </c:pt>
              </c:strCache>
            </c:strRef>
          </c:tx>
          <c:spPr>
            <a:noFill/>
          </c:spPr>
          <c:invertIfNegative val="0"/>
          <c:dLbls>
            <c:dLbl>
              <c:idx val="0"/>
              <c:tx>
                <c:rich>
                  <a:bodyPr/>
                  <a:lstStyle/>
                  <a:p>
                    <a:r>
                      <a:rPr lang="en-US"/>
                      <a:t>56</a:t>
                    </a: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260D-40B8-B259-80F117407616}"/>
                </c:ext>
              </c:extLst>
            </c:dLbl>
            <c:dLbl>
              <c:idx val="1"/>
              <c:tx>
                <c:rich>
                  <a:bodyPr/>
                  <a:lstStyle/>
                  <a:p>
                    <a:r>
                      <a:rPr lang="en-US"/>
                      <a:t>62</a:t>
                    </a: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260D-40B8-B259-80F117407616}"/>
                </c:ext>
              </c:extLst>
            </c:dLbl>
            <c:dLbl>
              <c:idx val="2"/>
              <c:tx>
                <c:rich>
                  <a:bodyPr/>
                  <a:lstStyle/>
                  <a:p>
                    <a:r>
                      <a:rPr lang="en-US"/>
                      <a:t>63</a:t>
                    </a: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260D-40B8-B259-80F117407616}"/>
                </c:ext>
              </c:extLst>
            </c:dLbl>
            <c:dLbl>
              <c:idx val="3"/>
              <c:tx>
                <c:rich>
                  <a:bodyPr/>
                  <a:lstStyle/>
                  <a:p>
                    <a:r>
                      <a:rPr lang="en-US"/>
                      <a:t>52</a:t>
                    </a: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260D-40B8-B259-80F117407616}"/>
                </c:ext>
              </c:extLst>
            </c:dLbl>
            <c:spPr>
              <a:noFill/>
              <a:ln>
                <a:noFill/>
              </a:ln>
              <a:effectLst/>
            </c:spPr>
            <c:txPr>
              <a:bodyPr wrap="square" lIns="38100" tIns="19050" rIns="38100" bIns="19050" anchor="ctr">
                <a:spAutoFit/>
              </a:bodyPr>
              <a:lstStyle/>
              <a:p>
                <a:pPr>
                  <a:defRPr b="1"/>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Sheet1!$H$2:$H$5</c:f>
              <c:numCache>
                <c:formatCode>General</c:formatCode>
                <c:ptCount val="4"/>
                <c:pt idx="0">
                  <c:v>-56</c:v>
                </c:pt>
                <c:pt idx="1">
                  <c:v>-62</c:v>
                </c:pt>
                <c:pt idx="2">
                  <c:v>-63</c:v>
                </c:pt>
                <c:pt idx="3">
                  <c:v>-52</c:v>
                </c:pt>
              </c:numCache>
            </c:numRef>
          </c:val>
          <c:extLst>
            <c:ext xmlns:c16="http://schemas.microsoft.com/office/drawing/2014/chart" uri="{C3380CC4-5D6E-409C-BE32-E72D297353CC}">
              <c16:uniqueId val="{0000000F-92D4-4022-8C1F-45844DE7734F}"/>
            </c:ext>
          </c:extLst>
        </c:ser>
        <c:dLbls>
          <c:showLegendKey val="0"/>
          <c:showVal val="0"/>
          <c:showCatName val="0"/>
          <c:showSerName val="0"/>
          <c:showPercent val="0"/>
          <c:showBubbleSize val="0"/>
        </c:dLbls>
        <c:gapWidth val="40"/>
        <c:overlap val="100"/>
        <c:axId val="303995592"/>
        <c:axId val="303998712"/>
      </c:barChart>
      <c:catAx>
        <c:axId val="303995592"/>
        <c:scaling>
          <c:orientation val="minMax"/>
        </c:scaling>
        <c:delete val="1"/>
        <c:axPos val="b"/>
        <c:numFmt formatCode="General" sourceLinked="1"/>
        <c:majorTickMark val="out"/>
        <c:minorTickMark val="none"/>
        <c:tickLblPos val="nextTo"/>
        <c:crossAx val="303998712"/>
        <c:crosses val="autoZero"/>
        <c:auto val="1"/>
        <c:lblAlgn val="ctr"/>
        <c:lblOffset val="100"/>
        <c:noMultiLvlLbl val="0"/>
      </c:catAx>
      <c:valAx>
        <c:axId val="303998712"/>
        <c:scaling>
          <c:orientation val="minMax"/>
          <c:min val="-120"/>
        </c:scaling>
        <c:delete val="1"/>
        <c:axPos val="l"/>
        <c:majorGridlines>
          <c:spPr>
            <a:ln>
              <a:noFill/>
            </a:ln>
          </c:spPr>
        </c:majorGridlines>
        <c:numFmt formatCode="#,##0.00" sourceLinked="0"/>
        <c:majorTickMark val="out"/>
        <c:minorTickMark val="none"/>
        <c:tickLblPos val="nextTo"/>
        <c:crossAx val="303995592"/>
        <c:crosses val="autoZero"/>
        <c:crossBetween val="between"/>
        <c:majorUnit val="25"/>
        <c:minorUnit val="10"/>
      </c:valAx>
      <c:spPr>
        <a:noFill/>
      </c:spPr>
    </c:plotArea>
    <c:legend>
      <c:legendPos val="t"/>
      <c:legendEntry>
        <c:idx val="0"/>
        <c:txPr>
          <a:bodyPr/>
          <a:lstStyle/>
          <a:p>
            <a:pPr>
              <a:defRPr sz="1400" b="0">
                <a:solidFill>
                  <a:schemeClr val="accent6">
                    <a:lumMod val="10000"/>
                  </a:schemeClr>
                </a:solidFill>
              </a:defRPr>
            </a:pPr>
            <a:endParaRPr lang="en-US"/>
          </a:p>
        </c:txPr>
      </c:legendEntry>
      <c:legendEntry>
        <c:idx val="1"/>
        <c:delete val="1"/>
      </c:legendEntry>
      <c:legendEntry>
        <c:idx val="2"/>
        <c:delete val="1"/>
      </c:legendEntry>
      <c:legendEntry>
        <c:idx val="3"/>
        <c:txPr>
          <a:bodyPr/>
          <a:lstStyle/>
          <a:p>
            <a:pPr>
              <a:defRPr sz="1400" b="0">
                <a:solidFill>
                  <a:schemeClr val="accent6">
                    <a:lumMod val="10000"/>
                  </a:schemeClr>
                </a:solidFill>
              </a:defRPr>
            </a:pPr>
            <a:endParaRPr lang="en-US"/>
          </a:p>
        </c:txPr>
      </c:legendEntry>
      <c:legendEntry>
        <c:idx val="4"/>
        <c:delete val="1"/>
      </c:legendEntry>
      <c:legendEntry>
        <c:idx val="5"/>
        <c:delete val="1"/>
      </c:legendEntry>
      <c:layout>
        <c:manualLayout>
          <c:xMode val="edge"/>
          <c:yMode val="edge"/>
          <c:x val="0.13980586271315701"/>
          <c:y val="0"/>
          <c:w val="0.72371231398207003"/>
          <c:h val="1.0177472859004166E-2"/>
        </c:manualLayout>
      </c:layout>
      <c:overlay val="0"/>
      <c:txPr>
        <a:bodyPr/>
        <a:lstStyle/>
        <a:p>
          <a:pPr>
            <a:defRPr sz="1200" b="0">
              <a:solidFill>
                <a:schemeClr val="accent6">
                  <a:lumMod val="10000"/>
                </a:schemeClr>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6679256587324715"/>
          <c:w val="1"/>
          <c:h val="0.57250528682530877"/>
        </c:manualLayout>
      </c:layout>
      <c:barChart>
        <c:barDir val="col"/>
        <c:grouping val="clustered"/>
        <c:varyColors val="0"/>
        <c:ser>
          <c:idx val="0"/>
          <c:order val="0"/>
          <c:tx>
            <c:strRef>
              <c:f>Sheet1!$C$1</c:f>
              <c:strCache>
                <c:ptCount val="1"/>
                <c:pt idx="0">
                  <c:v>Joe Biden/Democratic Candidate</c:v>
                </c:pt>
              </c:strCache>
            </c:strRef>
          </c:tx>
          <c:spPr>
            <a:solidFill>
              <a:srgbClr val="000043"/>
            </a:solidFill>
            <a:ln w="12022">
              <a:solidFill>
                <a:schemeClr val="bg1"/>
              </a:solidFill>
              <a:prstDash val="solid"/>
            </a:ln>
          </c:spPr>
          <c:invertIfNegative val="0"/>
          <c:dPt>
            <c:idx val="0"/>
            <c:invertIfNegative val="0"/>
            <c:bubble3D val="0"/>
            <c:extLst>
              <c:ext xmlns:c16="http://schemas.microsoft.com/office/drawing/2014/chart" uri="{C3380CC4-5D6E-409C-BE32-E72D297353CC}">
                <c16:uniqueId val="{00000002-D161-4040-8BEE-18F757BE3E9B}"/>
              </c:ext>
            </c:extLst>
          </c:dPt>
          <c:dPt>
            <c:idx val="1"/>
            <c:invertIfNegative val="0"/>
            <c:bubble3D val="0"/>
            <c:extLst>
              <c:ext xmlns:c16="http://schemas.microsoft.com/office/drawing/2014/chart" uri="{C3380CC4-5D6E-409C-BE32-E72D297353CC}">
                <c16:uniqueId val="{00000004-D161-4040-8BEE-18F757BE3E9B}"/>
              </c:ext>
            </c:extLst>
          </c:dPt>
          <c:dPt>
            <c:idx val="2"/>
            <c:invertIfNegative val="0"/>
            <c:bubble3D val="0"/>
            <c:extLst>
              <c:ext xmlns:c16="http://schemas.microsoft.com/office/drawing/2014/chart" uri="{C3380CC4-5D6E-409C-BE32-E72D297353CC}">
                <c16:uniqueId val="{00000006-D161-4040-8BEE-18F757BE3E9B}"/>
              </c:ext>
            </c:extLst>
          </c:dPt>
          <c:dPt>
            <c:idx val="3"/>
            <c:invertIfNegative val="0"/>
            <c:bubble3D val="0"/>
            <c:extLst>
              <c:ext xmlns:c16="http://schemas.microsoft.com/office/drawing/2014/chart" uri="{C3380CC4-5D6E-409C-BE32-E72D297353CC}">
                <c16:uniqueId val="{00000008-D161-4040-8BEE-18F757BE3E9B}"/>
              </c:ext>
            </c:extLst>
          </c:dPt>
          <c:dPt>
            <c:idx val="4"/>
            <c:invertIfNegative val="0"/>
            <c:bubble3D val="0"/>
            <c:extLst>
              <c:ext xmlns:c16="http://schemas.microsoft.com/office/drawing/2014/chart" uri="{C3380CC4-5D6E-409C-BE32-E72D297353CC}">
                <c16:uniqueId val="{00000009-D161-4040-8BEE-18F757BE3E9B}"/>
              </c:ext>
            </c:extLst>
          </c:dPt>
          <c:dPt>
            <c:idx val="5"/>
            <c:invertIfNegative val="0"/>
            <c:bubble3D val="0"/>
            <c:extLst>
              <c:ext xmlns:c16="http://schemas.microsoft.com/office/drawing/2014/chart" uri="{C3380CC4-5D6E-409C-BE32-E72D297353CC}">
                <c16:uniqueId val="{0000000A-D161-4040-8BEE-18F757BE3E9B}"/>
              </c:ext>
            </c:extLst>
          </c:dPt>
          <c:dPt>
            <c:idx val="6"/>
            <c:invertIfNegative val="0"/>
            <c:bubble3D val="0"/>
            <c:extLst>
              <c:ext xmlns:c16="http://schemas.microsoft.com/office/drawing/2014/chart" uri="{C3380CC4-5D6E-409C-BE32-E72D297353CC}">
                <c16:uniqueId val="{0000000C-D161-4040-8BEE-18F757BE3E9B}"/>
              </c:ext>
            </c:extLst>
          </c:dPt>
          <c:dPt>
            <c:idx val="7"/>
            <c:invertIfNegative val="0"/>
            <c:bubble3D val="0"/>
            <c:extLst>
              <c:ext xmlns:c16="http://schemas.microsoft.com/office/drawing/2014/chart" uri="{C3380CC4-5D6E-409C-BE32-E72D297353CC}">
                <c16:uniqueId val="{0000000E-D161-4040-8BEE-18F757BE3E9B}"/>
              </c:ext>
            </c:extLst>
          </c:dPt>
          <c:dPt>
            <c:idx val="8"/>
            <c:invertIfNegative val="0"/>
            <c:bubble3D val="0"/>
            <c:extLst>
              <c:ext xmlns:c16="http://schemas.microsoft.com/office/drawing/2014/chart" uri="{C3380CC4-5D6E-409C-BE32-E72D297353CC}">
                <c16:uniqueId val="{0000000F-D161-4040-8BEE-18F757BE3E9B}"/>
              </c:ext>
            </c:extLst>
          </c:dPt>
          <c:dPt>
            <c:idx val="9"/>
            <c:invertIfNegative val="0"/>
            <c:bubble3D val="0"/>
            <c:extLst>
              <c:ext xmlns:c16="http://schemas.microsoft.com/office/drawing/2014/chart" uri="{C3380CC4-5D6E-409C-BE32-E72D297353CC}">
                <c16:uniqueId val="{00000011-D161-4040-8BEE-18F757BE3E9B}"/>
              </c:ext>
            </c:extLst>
          </c:dPt>
          <c:dPt>
            <c:idx val="10"/>
            <c:invertIfNegative val="0"/>
            <c:bubble3D val="0"/>
            <c:extLst>
              <c:ext xmlns:c16="http://schemas.microsoft.com/office/drawing/2014/chart" uri="{C3380CC4-5D6E-409C-BE32-E72D297353CC}">
                <c16:uniqueId val="{00000013-D161-4040-8BEE-18F757BE3E9B}"/>
              </c:ext>
            </c:extLst>
          </c:dPt>
          <c:dPt>
            <c:idx val="11"/>
            <c:invertIfNegative val="0"/>
            <c:bubble3D val="0"/>
            <c:extLst>
              <c:ext xmlns:c16="http://schemas.microsoft.com/office/drawing/2014/chart" uri="{C3380CC4-5D6E-409C-BE32-E72D297353CC}">
                <c16:uniqueId val="{00000015-D161-4040-8BEE-18F757BE3E9B}"/>
              </c:ext>
            </c:extLst>
          </c:dPt>
          <c:dPt>
            <c:idx val="12"/>
            <c:invertIfNegative val="0"/>
            <c:bubble3D val="0"/>
            <c:extLst>
              <c:ext xmlns:c16="http://schemas.microsoft.com/office/drawing/2014/chart" uri="{C3380CC4-5D6E-409C-BE32-E72D297353CC}">
                <c16:uniqueId val="{00000017-D161-4040-8BEE-18F757BE3E9B}"/>
              </c:ext>
            </c:extLst>
          </c:dPt>
          <c:dPt>
            <c:idx val="13"/>
            <c:invertIfNegative val="0"/>
            <c:bubble3D val="0"/>
            <c:extLst>
              <c:ext xmlns:c16="http://schemas.microsoft.com/office/drawing/2014/chart" uri="{C3380CC4-5D6E-409C-BE32-E72D297353CC}">
                <c16:uniqueId val="{00000019-D161-4040-8BEE-18F757BE3E9B}"/>
              </c:ext>
            </c:extLst>
          </c:dPt>
          <c:dPt>
            <c:idx val="15"/>
            <c:invertIfNegative val="0"/>
            <c:bubble3D val="0"/>
            <c:extLst>
              <c:ext xmlns:c16="http://schemas.microsoft.com/office/drawing/2014/chart" uri="{C3380CC4-5D6E-409C-BE32-E72D297353CC}">
                <c16:uniqueId val="{0000001B-D161-4040-8BEE-18F757BE3E9B}"/>
              </c:ext>
            </c:extLst>
          </c:dPt>
          <c:dPt>
            <c:idx val="16"/>
            <c:invertIfNegative val="0"/>
            <c:bubble3D val="0"/>
            <c:extLst>
              <c:ext xmlns:c16="http://schemas.microsoft.com/office/drawing/2014/chart" uri="{C3380CC4-5D6E-409C-BE32-E72D297353CC}">
                <c16:uniqueId val="{0000001D-D161-4040-8BEE-18F757BE3E9B}"/>
              </c:ext>
            </c:extLst>
          </c:dPt>
          <c:dPt>
            <c:idx val="17"/>
            <c:invertIfNegative val="0"/>
            <c:bubble3D val="0"/>
            <c:extLst>
              <c:ext xmlns:c16="http://schemas.microsoft.com/office/drawing/2014/chart" uri="{C3380CC4-5D6E-409C-BE32-E72D297353CC}">
                <c16:uniqueId val="{0000001F-D161-4040-8BEE-18F757BE3E9B}"/>
              </c:ext>
            </c:extLst>
          </c:dPt>
          <c:dLbls>
            <c:dLbl>
              <c:idx val="0"/>
              <c:spPr>
                <a:noFill/>
                <a:ln>
                  <a:noFill/>
                </a:ln>
                <a:effectLst/>
              </c:spPr>
              <c:txPr>
                <a:bodyPr wrap="square" lIns="38100" tIns="19050" rIns="38100" bIns="19050" anchor="ctr">
                  <a:spAutoFit/>
                </a:bodyPr>
                <a:lstStyle/>
                <a:p>
                  <a:pPr>
                    <a:defRPr sz="1800" b="1">
                      <a:latin typeface="+mn-lt"/>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D161-4040-8BEE-18F757BE3E9B}"/>
                </c:ext>
              </c:extLst>
            </c:dLbl>
            <c:spPr>
              <a:noFill/>
              <a:ln>
                <a:noFill/>
              </a:ln>
              <a:effectLst/>
            </c:spPr>
            <c:txPr>
              <a:bodyPr wrap="square" lIns="38100" tIns="19050" rIns="38100" bIns="19050" anchor="ctr">
                <a:spAutoFit/>
              </a:bodyPr>
              <a:lstStyle/>
              <a:p>
                <a:pPr>
                  <a:defRPr sz="1800" b="1">
                    <a:latin typeface="+mj-lt"/>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Sheet1!$B$2:$B$7</c:f>
              <c:strCache>
                <c:ptCount val="6"/>
                <c:pt idx="0">
                  <c:v>Person W/Disability </c:v>
                </c:pt>
                <c:pt idx="1">
                  <c:v>Disability Community</c:v>
                </c:pt>
                <c:pt idx="2">
                  <c:v>Non Disability Community</c:v>
                </c:pt>
                <c:pt idx="3">
                  <c:v>Person W/Disability </c:v>
                </c:pt>
                <c:pt idx="4">
                  <c:v>Disability Community</c:v>
                </c:pt>
                <c:pt idx="5">
                  <c:v>Non Disability Community</c:v>
                </c:pt>
              </c:strCache>
            </c:strRef>
          </c:cat>
          <c:val>
            <c:numRef>
              <c:f>Sheet1!$C$2:$C$7</c:f>
              <c:numCache>
                <c:formatCode>General</c:formatCode>
                <c:ptCount val="6"/>
                <c:pt idx="0">
                  <c:v>60</c:v>
                </c:pt>
                <c:pt idx="1">
                  <c:v>60</c:v>
                </c:pt>
                <c:pt idx="2">
                  <c:v>51</c:v>
                </c:pt>
                <c:pt idx="3">
                  <c:v>56</c:v>
                </c:pt>
                <c:pt idx="4">
                  <c:v>56</c:v>
                </c:pt>
                <c:pt idx="5">
                  <c:v>46</c:v>
                </c:pt>
              </c:numCache>
            </c:numRef>
          </c:val>
          <c:extLst>
            <c:ext xmlns:c16="http://schemas.microsoft.com/office/drawing/2014/chart" uri="{C3380CC4-5D6E-409C-BE32-E72D297353CC}">
              <c16:uniqueId val="{00000020-D161-4040-8BEE-18F757BE3E9B}"/>
            </c:ext>
          </c:extLst>
        </c:ser>
        <c:ser>
          <c:idx val="1"/>
          <c:order val="1"/>
          <c:tx>
            <c:strRef>
              <c:f>Sheet1!$D$1</c:f>
              <c:strCache>
                <c:ptCount val="1"/>
                <c:pt idx="0">
                  <c:v>Donald Trump/Republican Candidate</c:v>
                </c:pt>
              </c:strCache>
            </c:strRef>
          </c:tx>
          <c:spPr>
            <a:solidFill>
              <a:srgbClr val="C00000"/>
            </a:solidFill>
            <a:ln>
              <a:solidFill>
                <a:schemeClr val="bg1"/>
              </a:solidFill>
            </a:ln>
          </c:spPr>
          <c:invertIfNegative val="0"/>
          <c:dLbls>
            <c:spPr>
              <a:noFill/>
              <a:ln>
                <a:noFill/>
              </a:ln>
              <a:effectLst/>
            </c:spPr>
            <c:txPr>
              <a:bodyPr wrap="square" lIns="38100" tIns="19050" rIns="38100" bIns="19050" anchor="ctr">
                <a:spAutoFit/>
              </a:bodyPr>
              <a:lstStyle/>
              <a:p>
                <a:pPr>
                  <a:defRPr sz="1800" b="1">
                    <a:latin typeface="+mn-lt"/>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Sheet1!$B$2:$B$7</c:f>
              <c:strCache>
                <c:ptCount val="6"/>
                <c:pt idx="0">
                  <c:v>Person W/Disability </c:v>
                </c:pt>
                <c:pt idx="1">
                  <c:v>Disability Community</c:v>
                </c:pt>
                <c:pt idx="2">
                  <c:v>Non Disability Community</c:v>
                </c:pt>
                <c:pt idx="3">
                  <c:v>Person W/Disability </c:v>
                </c:pt>
                <c:pt idx="4">
                  <c:v>Disability Community</c:v>
                </c:pt>
                <c:pt idx="5">
                  <c:v>Non Disability Community</c:v>
                </c:pt>
              </c:strCache>
            </c:strRef>
          </c:cat>
          <c:val>
            <c:numRef>
              <c:f>Sheet1!$D$2:$D$7</c:f>
              <c:numCache>
                <c:formatCode>General</c:formatCode>
                <c:ptCount val="6"/>
                <c:pt idx="0">
                  <c:v>35</c:v>
                </c:pt>
                <c:pt idx="1">
                  <c:v>35</c:v>
                </c:pt>
                <c:pt idx="2">
                  <c:v>45</c:v>
                </c:pt>
                <c:pt idx="3">
                  <c:v>36</c:v>
                </c:pt>
                <c:pt idx="4">
                  <c:v>36</c:v>
                </c:pt>
                <c:pt idx="5">
                  <c:v>46</c:v>
                </c:pt>
              </c:numCache>
            </c:numRef>
          </c:val>
          <c:extLst>
            <c:ext xmlns:c16="http://schemas.microsoft.com/office/drawing/2014/chart" uri="{C3380CC4-5D6E-409C-BE32-E72D297353CC}">
              <c16:uniqueId val="{00000011-64DB-401E-BE78-1A5698043873}"/>
            </c:ext>
          </c:extLst>
        </c:ser>
        <c:ser>
          <c:idx val="2"/>
          <c:order val="2"/>
          <c:tx>
            <c:strRef>
              <c:f>Sheet1!$E$1</c:f>
              <c:strCache>
                <c:ptCount val="1"/>
                <c:pt idx="0">
                  <c:v>Undecided</c:v>
                </c:pt>
              </c:strCache>
            </c:strRef>
          </c:tx>
          <c:spPr>
            <a:solidFill>
              <a:schemeClr val="bg1">
                <a:lumMod val="75000"/>
              </a:schemeClr>
            </a:solidFill>
          </c:spPr>
          <c:invertIfNegative val="0"/>
          <c:dLbls>
            <c:spPr>
              <a:noFill/>
              <a:ln>
                <a:noFill/>
              </a:ln>
              <a:effectLst/>
            </c:spPr>
            <c:txPr>
              <a:bodyPr wrap="square" lIns="38100" tIns="19050" rIns="38100" bIns="19050" anchor="ctr" anchorCtr="0">
                <a:spAutoFit/>
              </a:bodyPr>
              <a:lstStyle/>
              <a:p>
                <a:pPr algn="ctr">
                  <a:defRPr lang="en-US" sz="1800" b="1" i="0" u="none" strike="noStrike" kern="1200" baseline="0">
                    <a:solidFill>
                      <a:srgbClr val="000000"/>
                    </a:solidFill>
                    <a:latin typeface="+mn-lt"/>
                    <a:ea typeface="Geneva"/>
                    <a:cs typeface="Geneva"/>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Sheet1!$B$2:$B$7</c:f>
              <c:strCache>
                <c:ptCount val="6"/>
                <c:pt idx="0">
                  <c:v>Person W/Disability </c:v>
                </c:pt>
                <c:pt idx="1">
                  <c:v>Disability Community</c:v>
                </c:pt>
                <c:pt idx="2">
                  <c:v>Non Disability Community</c:v>
                </c:pt>
                <c:pt idx="3">
                  <c:v>Person W/Disability </c:v>
                </c:pt>
                <c:pt idx="4">
                  <c:v>Disability Community</c:v>
                </c:pt>
                <c:pt idx="5">
                  <c:v>Non Disability Community</c:v>
                </c:pt>
              </c:strCache>
            </c:strRef>
          </c:cat>
          <c:val>
            <c:numRef>
              <c:f>Sheet1!$E$2:$E$7</c:f>
              <c:numCache>
                <c:formatCode>General</c:formatCode>
                <c:ptCount val="6"/>
                <c:pt idx="0">
                  <c:v>1</c:v>
                </c:pt>
                <c:pt idx="1">
                  <c:v>1</c:v>
                </c:pt>
                <c:pt idx="2">
                  <c:v>1</c:v>
                </c:pt>
                <c:pt idx="3">
                  <c:v>3</c:v>
                </c:pt>
                <c:pt idx="4">
                  <c:v>3</c:v>
                </c:pt>
                <c:pt idx="5">
                  <c:v>2</c:v>
                </c:pt>
              </c:numCache>
            </c:numRef>
          </c:val>
          <c:extLst>
            <c:ext xmlns:c16="http://schemas.microsoft.com/office/drawing/2014/chart" uri="{C3380CC4-5D6E-409C-BE32-E72D297353CC}">
              <c16:uniqueId val="{00000011-A017-4F72-B1EF-9E638679C9BA}"/>
            </c:ext>
          </c:extLst>
        </c:ser>
        <c:dLbls>
          <c:dLblPos val="inEnd"/>
          <c:showLegendKey val="0"/>
          <c:showVal val="1"/>
          <c:showCatName val="0"/>
          <c:showSerName val="0"/>
          <c:showPercent val="0"/>
          <c:showBubbleSize val="0"/>
        </c:dLbls>
        <c:gapWidth val="90"/>
        <c:axId val="657614336"/>
        <c:axId val="657118272"/>
      </c:barChart>
      <c:catAx>
        <c:axId val="657614336"/>
        <c:scaling>
          <c:orientation val="minMax"/>
        </c:scaling>
        <c:delete val="0"/>
        <c:axPos val="b"/>
        <c:numFmt formatCode="@" sourceLinked="0"/>
        <c:majorTickMark val="out"/>
        <c:minorTickMark val="none"/>
        <c:tickLblPos val="nextTo"/>
        <c:spPr>
          <a:noFill/>
        </c:spPr>
        <c:txPr>
          <a:bodyPr/>
          <a:lstStyle/>
          <a:p>
            <a:pPr>
              <a:defRPr sz="1400" b="1">
                <a:solidFill>
                  <a:schemeClr val="tx1"/>
                </a:solidFill>
                <a:latin typeface="+mj-lt"/>
                <a:cs typeface="Arial" panose="020B0604020202020204" pitchFamily="34" charset="0"/>
              </a:defRPr>
            </a:pPr>
            <a:endParaRPr lang="en-US"/>
          </a:p>
        </c:txPr>
        <c:crossAx val="657118272"/>
        <c:crosses val="autoZero"/>
        <c:auto val="1"/>
        <c:lblAlgn val="ctr"/>
        <c:lblOffset val="100"/>
        <c:noMultiLvlLbl val="0"/>
      </c:catAx>
      <c:valAx>
        <c:axId val="657118272"/>
        <c:scaling>
          <c:orientation val="minMax"/>
          <c:max val="100"/>
          <c:min val="0"/>
        </c:scaling>
        <c:delete val="0"/>
        <c:axPos val="l"/>
        <c:numFmt formatCode="General" sourceLinked="1"/>
        <c:majorTickMark val="none"/>
        <c:minorTickMark val="none"/>
        <c:tickLblPos val="none"/>
        <c:spPr>
          <a:ln w="9016">
            <a:noFill/>
          </a:ln>
        </c:spPr>
        <c:crossAx val="657614336"/>
        <c:crosses val="autoZero"/>
        <c:crossBetween val="between"/>
        <c:majorUnit val="25"/>
        <c:minorUnit val="10"/>
      </c:valAx>
      <c:spPr>
        <a:noFill/>
        <a:ln w="25400">
          <a:noFill/>
        </a:ln>
      </c:spPr>
    </c:plotArea>
    <c:legend>
      <c:legendPos val="r"/>
      <c:layout>
        <c:manualLayout>
          <c:xMode val="edge"/>
          <c:yMode val="edge"/>
          <c:x val="0.1428102580927384"/>
          <c:y val="7.4287086590552553E-2"/>
          <c:w val="0.73152296587926524"/>
          <c:h val="5.9646309347215924E-2"/>
        </c:manualLayout>
      </c:layout>
      <c:overlay val="0"/>
      <c:txPr>
        <a:bodyPr/>
        <a:lstStyle/>
        <a:p>
          <a:pPr>
            <a:defRPr sz="1400"/>
          </a:pPr>
          <a:endParaRPr lang="en-US"/>
        </a:p>
      </c:txPr>
    </c:legend>
    <c:plotVisOnly val="1"/>
    <c:dispBlanksAs val="gap"/>
    <c:showDLblsOverMax val="0"/>
  </c:chart>
  <c:spPr>
    <a:noFill/>
    <a:ln>
      <a:noFill/>
    </a:ln>
  </c:spPr>
  <c:txPr>
    <a:bodyPr/>
    <a:lstStyle/>
    <a:p>
      <a:pPr>
        <a:defRPr sz="2366" b="0" i="0" u="none" strike="noStrike" baseline="0">
          <a:solidFill>
            <a:srgbClr val="000000"/>
          </a:solidFill>
          <a:latin typeface="Geneva"/>
          <a:ea typeface="Geneva"/>
          <a:cs typeface="Geneva"/>
        </a:defRPr>
      </a:pPr>
      <a:endParaRPr lang="en-US"/>
    </a:p>
  </c:tx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Strongly</c:v>
                </c:pt>
              </c:strCache>
            </c:strRef>
          </c:tx>
          <c:spPr>
            <a:solidFill>
              <a:srgbClr val="0070C0"/>
            </a:solidFill>
            <a:ln>
              <a:noFill/>
            </a:ln>
            <a:effectLst/>
          </c:spPr>
          <c:invertIfNegative val="0"/>
          <c:dPt>
            <c:idx val="0"/>
            <c:invertIfNegative val="0"/>
            <c:bubble3D val="0"/>
            <c:spPr>
              <a:solidFill>
                <a:srgbClr val="0070C0"/>
              </a:solidFill>
              <a:ln>
                <a:noFill/>
              </a:ln>
              <a:effectLst/>
            </c:spPr>
            <c:extLst>
              <c:ext xmlns:c16="http://schemas.microsoft.com/office/drawing/2014/chart" uri="{C3380CC4-5D6E-409C-BE32-E72D297353CC}">
                <c16:uniqueId val="{00000001-AC6D-4D28-8565-1A0E483739C3}"/>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Our communities are at their best when all people, including people with disabilities, have the opportunity to get skills, jobs and succeed.</c:v>
                </c:pt>
                <c:pt idx="1">
                  <c:v>People with disabilities should be at decision making tables, just like anyone else.</c:v>
                </c:pt>
              </c:strCache>
            </c:strRef>
          </c:cat>
          <c:val>
            <c:numRef>
              <c:f>Sheet1!$B$2:$B$3</c:f>
              <c:numCache>
                <c:formatCode>General</c:formatCode>
                <c:ptCount val="2"/>
                <c:pt idx="0">
                  <c:v>80</c:v>
                </c:pt>
                <c:pt idx="1">
                  <c:v>76</c:v>
                </c:pt>
              </c:numCache>
            </c:numRef>
          </c:val>
          <c:extLst>
            <c:ext xmlns:c16="http://schemas.microsoft.com/office/drawing/2014/chart" uri="{C3380CC4-5D6E-409C-BE32-E72D297353CC}">
              <c16:uniqueId val="{00000002-AC6D-4D28-8565-1A0E483739C3}"/>
            </c:ext>
          </c:extLst>
        </c:ser>
        <c:ser>
          <c:idx val="1"/>
          <c:order val="1"/>
          <c:tx>
            <c:strRef>
              <c:f>Sheet1!$C$1</c:f>
              <c:strCache>
                <c:ptCount val="1"/>
                <c:pt idx="0">
                  <c:v>Not so </c:v>
                </c:pt>
              </c:strCache>
            </c:strRef>
          </c:tx>
          <c:spPr>
            <a:solidFill>
              <a:srgbClr val="7FB7DF"/>
            </a:solidFill>
            <a:ln>
              <a:noFill/>
            </a:ln>
            <a:effectLst/>
          </c:spPr>
          <c:invertIfNegative val="0"/>
          <c:dPt>
            <c:idx val="0"/>
            <c:invertIfNegative val="0"/>
            <c:bubble3D val="0"/>
            <c:spPr>
              <a:solidFill>
                <a:srgbClr val="7FB7DF"/>
              </a:solidFill>
              <a:ln>
                <a:noFill/>
              </a:ln>
              <a:effectLst/>
            </c:spPr>
            <c:extLst>
              <c:ext xmlns:c16="http://schemas.microsoft.com/office/drawing/2014/chart" uri="{C3380CC4-5D6E-409C-BE32-E72D297353CC}">
                <c16:uniqueId val="{00000004-AC6D-4D28-8565-1A0E483739C3}"/>
              </c:ext>
            </c:extLst>
          </c:dPt>
          <c:cat>
            <c:strRef>
              <c:f>Sheet1!$A$2:$A$3</c:f>
              <c:strCache>
                <c:ptCount val="2"/>
                <c:pt idx="0">
                  <c:v>Our communities are at their best when all people, including people with disabilities, have the opportunity to get skills, jobs and succeed.</c:v>
                </c:pt>
                <c:pt idx="1">
                  <c:v>People with disabilities should be at decision making tables, just like anyone else.</c:v>
                </c:pt>
              </c:strCache>
            </c:strRef>
          </c:cat>
          <c:val>
            <c:numRef>
              <c:f>Sheet1!$C$2:$C$3</c:f>
              <c:numCache>
                <c:formatCode>General</c:formatCode>
                <c:ptCount val="2"/>
                <c:pt idx="0">
                  <c:v>11</c:v>
                </c:pt>
                <c:pt idx="1">
                  <c:v>14</c:v>
                </c:pt>
              </c:numCache>
            </c:numRef>
          </c:val>
          <c:extLst>
            <c:ext xmlns:c16="http://schemas.microsoft.com/office/drawing/2014/chart" uri="{C3380CC4-5D6E-409C-BE32-E72D297353CC}">
              <c16:uniqueId val="{00000005-AC6D-4D28-8565-1A0E483739C3}"/>
            </c:ext>
          </c:extLst>
        </c:ser>
        <c:ser>
          <c:idx val="2"/>
          <c:order val="2"/>
          <c:tx>
            <c:strRef>
              <c:f>Sheet1!$D$1</c:f>
              <c:strCache>
                <c:ptCount val="1"/>
                <c:pt idx="0">
                  <c:v>Total Agree</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l">
                  <a:defRPr sz="1800" b="1"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Our communities are at their best when all people, including people with disabilities, have the opportunity to get skills, jobs and succeed.</c:v>
                </c:pt>
                <c:pt idx="1">
                  <c:v>People with disabilities should be at decision making tables, just like anyone else.</c:v>
                </c:pt>
              </c:strCache>
            </c:strRef>
          </c:cat>
          <c:val>
            <c:numRef>
              <c:f>Sheet1!$D$2:$D$3</c:f>
              <c:numCache>
                <c:formatCode>General</c:formatCode>
                <c:ptCount val="2"/>
                <c:pt idx="0">
                  <c:v>92</c:v>
                </c:pt>
                <c:pt idx="1">
                  <c:v>90</c:v>
                </c:pt>
              </c:numCache>
            </c:numRef>
          </c:val>
          <c:extLst>
            <c:ext xmlns:c16="http://schemas.microsoft.com/office/drawing/2014/chart" uri="{C3380CC4-5D6E-409C-BE32-E72D297353CC}">
              <c16:uniqueId val="{00000006-AC6D-4D28-8565-1A0E483739C3}"/>
            </c:ext>
          </c:extLst>
        </c:ser>
        <c:dLbls>
          <c:showLegendKey val="0"/>
          <c:showVal val="0"/>
          <c:showCatName val="0"/>
          <c:showSerName val="0"/>
          <c:showPercent val="0"/>
          <c:showBubbleSize val="0"/>
        </c:dLbls>
        <c:gapWidth val="86"/>
        <c:overlap val="100"/>
        <c:axId val="-645042944"/>
        <c:axId val="-645039680"/>
      </c:barChart>
      <c:catAx>
        <c:axId val="-64504294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crossAx val="-645039680"/>
        <c:crosses val="autoZero"/>
        <c:auto val="1"/>
        <c:lblAlgn val="ctr"/>
        <c:lblOffset val="100"/>
        <c:noMultiLvlLbl val="0"/>
      </c:catAx>
      <c:valAx>
        <c:axId val="-645039680"/>
        <c:scaling>
          <c:orientation val="minMax"/>
          <c:max val="100"/>
        </c:scaling>
        <c:delete val="1"/>
        <c:axPos val="t"/>
        <c:numFmt formatCode="General" sourceLinked="1"/>
        <c:majorTickMark val="out"/>
        <c:minorTickMark val="none"/>
        <c:tickLblPos val="nextTo"/>
        <c:crossAx val="-6450429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Strongly</c:v>
                </c:pt>
              </c:strCache>
            </c:strRef>
          </c:tx>
          <c:spPr>
            <a:solidFill>
              <a:srgbClr val="0070C0"/>
            </a:solidFill>
            <a:ln>
              <a:noFill/>
            </a:ln>
            <a:effectLst/>
          </c:spPr>
          <c:invertIfNegative val="0"/>
          <c:dPt>
            <c:idx val="0"/>
            <c:invertIfNegative val="0"/>
            <c:bubble3D val="0"/>
            <c:spPr>
              <a:solidFill>
                <a:srgbClr val="0070C0"/>
              </a:solidFill>
              <a:ln>
                <a:noFill/>
              </a:ln>
              <a:effectLst/>
            </c:spPr>
            <c:extLst>
              <c:ext xmlns:c16="http://schemas.microsoft.com/office/drawing/2014/chart" uri="{C3380CC4-5D6E-409C-BE32-E72D297353CC}">
                <c16:uniqueId val="{00000001-AC6D-4D28-8565-1A0E483739C3}"/>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Sheet1!$A$4:$A$6</c:f>
              <c:strCache>
                <c:ptCount val="3"/>
                <c:pt idx="0">
                  <c:v>Disability issues should be included in national policies on health care.</c:v>
                </c:pt>
                <c:pt idx="1">
                  <c:v>Candidates and their campaigns should reach out to and include people with disabilities in their efforts</c:v>
                </c:pt>
                <c:pt idx="2">
                  <c:v>America’s leaders should fight stigmas and bias that limit opportunities for people with disabilities.</c:v>
                </c:pt>
              </c:strCache>
            </c:strRef>
          </c:cat>
          <c:val>
            <c:numRef>
              <c:f>Sheet1!$B$4:$B$6</c:f>
              <c:numCache>
                <c:formatCode>General</c:formatCode>
                <c:ptCount val="3"/>
                <c:pt idx="0">
                  <c:v>73</c:v>
                </c:pt>
                <c:pt idx="1">
                  <c:v>70</c:v>
                </c:pt>
                <c:pt idx="2">
                  <c:v>70</c:v>
                </c:pt>
              </c:numCache>
            </c:numRef>
          </c:val>
          <c:extLst>
            <c:ext xmlns:c16="http://schemas.microsoft.com/office/drawing/2014/chart" uri="{C3380CC4-5D6E-409C-BE32-E72D297353CC}">
              <c16:uniqueId val="{00000002-AC6D-4D28-8565-1A0E483739C3}"/>
            </c:ext>
          </c:extLst>
        </c:ser>
        <c:ser>
          <c:idx val="1"/>
          <c:order val="1"/>
          <c:tx>
            <c:strRef>
              <c:f>Sheet1!$C$1</c:f>
              <c:strCache>
                <c:ptCount val="1"/>
                <c:pt idx="0">
                  <c:v>Not so </c:v>
                </c:pt>
              </c:strCache>
            </c:strRef>
          </c:tx>
          <c:spPr>
            <a:solidFill>
              <a:srgbClr val="7FB7DF"/>
            </a:solidFill>
            <a:ln>
              <a:noFill/>
            </a:ln>
            <a:effectLst/>
          </c:spPr>
          <c:invertIfNegative val="0"/>
          <c:dPt>
            <c:idx val="0"/>
            <c:invertIfNegative val="0"/>
            <c:bubble3D val="0"/>
            <c:spPr>
              <a:solidFill>
                <a:srgbClr val="7FB7DF"/>
              </a:solidFill>
              <a:ln>
                <a:noFill/>
              </a:ln>
              <a:effectLst/>
            </c:spPr>
            <c:extLst>
              <c:ext xmlns:c16="http://schemas.microsoft.com/office/drawing/2014/chart" uri="{C3380CC4-5D6E-409C-BE32-E72D297353CC}">
                <c16:uniqueId val="{00000004-AC6D-4D28-8565-1A0E483739C3}"/>
              </c:ext>
            </c:extLst>
          </c:dPt>
          <c:cat>
            <c:strRef>
              <c:f>Sheet1!$A$4:$A$6</c:f>
              <c:strCache>
                <c:ptCount val="3"/>
                <c:pt idx="0">
                  <c:v>Disability issues should be included in national policies on health care.</c:v>
                </c:pt>
                <c:pt idx="1">
                  <c:v>Candidates and their campaigns should reach out to and include people with disabilities in their efforts</c:v>
                </c:pt>
                <c:pt idx="2">
                  <c:v>America’s leaders should fight stigmas and bias that limit opportunities for people with disabilities.</c:v>
                </c:pt>
              </c:strCache>
            </c:strRef>
          </c:cat>
          <c:val>
            <c:numRef>
              <c:f>Sheet1!$C$4:$C$6</c:f>
              <c:numCache>
                <c:formatCode>General</c:formatCode>
                <c:ptCount val="3"/>
                <c:pt idx="0">
                  <c:v>15</c:v>
                </c:pt>
                <c:pt idx="1">
                  <c:v>17</c:v>
                </c:pt>
                <c:pt idx="2">
                  <c:v>17</c:v>
                </c:pt>
              </c:numCache>
            </c:numRef>
          </c:val>
          <c:extLst>
            <c:ext xmlns:c16="http://schemas.microsoft.com/office/drawing/2014/chart" uri="{C3380CC4-5D6E-409C-BE32-E72D297353CC}">
              <c16:uniqueId val="{00000005-AC6D-4D28-8565-1A0E483739C3}"/>
            </c:ext>
          </c:extLst>
        </c:ser>
        <c:ser>
          <c:idx val="2"/>
          <c:order val="2"/>
          <c:tx>
            <c:strRef>
              <c:f>Sheet1!$D$1</c:f>
              <c:strCache>
                <c:ptCount val="1"/>
                <c:pt idx="0">
                  <c:v>Total Agree</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l">
                  <a:defRPr sz="1800" b="1"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Sheet1!$A$4:$A$6</c:f>
              <c:strCache>
                <c:ptCount val="3"/>
                <c:pt idx="0">
                  <c:v>Disability issues should be included in national policies on health care.</c:v>
                </c:pt>
                <c:pt idx="1">
                  <c:v>Candidates and their campaigns should reach out to and include people with disabilities in their efforts</c:v>
                </c:pt>
                <c:pt idx="2">
                  <c:v>America’s leaders should fight stigmas and bias that limit opportunities for people with disabilities.</c:v>
                </c:pt>
              </c:strCache>
            </c:strRef>
          </c:cat>
          <c:val>
            <c:numRef>
              <c:f>Sheet1!$D$4:$D$6</c:f>
              <c:numCache>
                <c:formatCode>General</c:formatCode>
                <c:ptCount val="3"/>
                <c:pt idx="0">
                  <c:v>88</c:v>
                </c:pt>
                <c:pt idx="1">
                  <c:v>87</c:v>
                </c:pt>
                <c:pt idx="2">
                  <c:v>86</c:v>
                </c:pt>
              </c:numCache>
            </c:numRef>
          </c:val>
          <c:extLst>
            <c:ext xmlns:c16="http://schemas.microsoft.com/office/drawing/2014/chart" uri="{C3380CC4-5D6E-409C-BE32-E72D297353CC}">
              <c16:uniqueId val="{00000006-AC6D-4D28-8565-1A0E483739C3}"/>
            </c:ext>
          </c:extLst>
        </c:ser>
        <c:dLbls>
          <c:showLegendKey val="0"/>
          <c:showVal val="0"/>
          <c:showCatName val="0"/>
          <c:showSerName val="0"/>
          <c:showPercent val="0"/>
          <c:showBubbleSize val="0"/>
        </c:dLbls>
        <c:gapWidth val="86"/>
        <c:overlap val="100"/>
        <c:axId val="-645042944"/>
        <c:axId val="-645039680"/>
      </c:barChart>
      <c:catAx>
        <c:axId val="-64504294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crossAx val="-645039680"/>
        <c:crosses val="autoZero"/>
        <c:auto val="1"/>
        <c:lblAlgn val="ctr"/>
        <c:lblOffset val="100"/>
        <c:noMultiLvlLbl val="0"/>
      </c:catAx>
      <c:valAx>
        <c:axId val="-645039680"/>
        <c:scaling>
          <c:orientation val="minMax"/>
          <c:max val="100"/>
        </c:scaling>
        <c:delete val="1"/>
        <c:axPos val="t"/>
        <c:numFmt formatCode="General" sourceLinked="1"/>
        <c:majorTickMark val="out"/>
        <c:minorTickMark val="none"/>
        <c:tickLblPos val="nextTo"/>
        <c:crossAx val="-6450429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Strongly</c:v>
                </c:pt>
              </c:strCache>
            </c:strRef>
          </c:tx>
          <c:spPr>
            <a:solidFill>
              <a:srgbClr val="0070C0"/>
            </a:solidFill>
            <a:ln>
              <a:noFill/>
            </a:ln>
            <a:effectLst/>
          </c:spPr>
          <c:invertIfNegative val="0"/>
          <c:dPt>
            <c:idx val="0"/>
            <c:invertIfNegative val="0"/>
            <c:bubble3D val="0"/>
            <c:spPr>
              <a:solidFill>
                <a:srgbClr val="0070C0"/>
              </a:solidFill>
              <a:ln>
                <a:noFill/>
              </a:ln>
              <a:effectLst/>
            </c:spPr>
            <c:extLst>
              <c:ext xmlns:c16="http://schemas.microsoft.com/office/drawing/2014/chart" uri="{C3380CC4-5D6E-409C-BE32-E72D297353CC}">
                <c16:uniqueId val="{00000001-AC6D-4D28-8565-1A0E483739C3}"/>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Sheet1!$A$9:$A$12</c:f>
              <c:strCache>
                <c:ptCount val="4"/>
                <c:pt idx="0">
                  <c:v>Voting on the issues that matter to the disability community can bring about change.</c:v>
                </c:pt>
                <c:pt idx="1">
                  <c:v>Issues around disability and health care influence how motivated I am to vote.*</c:v>
                </c:pt>
                <c:pt idx="2">
                  <c:v>Candidates' stances on issues around disability influenced who I voted for in the election.</c:v>
                </c:pt>
                <c:pt idx="3">
                  <c:v>Issues around disability influence how motivated I am to vote*</c:v>
                </c:pt>
              </c:strCache>
            </c:strRef>
          </c:cat>
          <c:val>
            <c:numRef>
              <c:f>Sheet1!$B$9:$B$12</c:f>
              <c:numCache>
                <c:formatCode>General</c:formatCode>
                <c:ptCount val="4"/>
                <c:pt idx="0">
                  <c:v>66</c:v>
                </c:pt>
                <c:pt idx="1">
                  <c:v>43</c:v>
                </c:pt>
                <c:pt idx="2">
                  <c:v>38</c:v>
                </c:pt>
                <c:pt idx="3">
                  <c:v>35</c:v>
                </c:pt>
              </c:numCache>
            </c:numRef>
          </c:val>
          <c:extLst>
            <c:ext xmlns:c16="http://schemas.microsoft.com/office/drawing/2014/chart" uri="{C3380CC4-5D6E-409C-BE32-E72D297353CC}">
              <c16:uniqueId val="{00000002-AC6D-4D28-8565-1A0E483739C3}"/>
            </c:ext>
          </c:extLst>
        </c:ser>
        <c:ser>
          <c:idx val="1"/>
          <c:order val="1"/>
          <c:tx>
            <c:strRef>
              <c:f>Sheet1!$C$1</c:f>
              <c:strCache>
                <c:ptCount val="1"/>
                <c:pt idx="0">
                  <c:v>Not so </c:v>
                </c:pt>
              </c:strCache>
            </c:strRef>
          </c:tx>
          <c:spPr>
            <a:solidFill>
              <a:srgbClr val="7FB7DF"/>
            </a:solidFill>
            <a:ln>
              <a:noFill/>
            </a:ln>
            <a:effectLst/>
          </c:spPr>
          <c:invertIfNegative val="0"/>
          <c:dPt>
            <c:idx val="0"/>
            <c:invertIfNegative val="0"/>
            <c:bubble3D val="0"/>
            <c:spPr>
              <a:solidFill>
                <a:srgbClr val="7FB7DF"/>
              </a:solidFill>
              <a:ln>
                <a:noFill/>
              </a:ln>
              <a:effectLst/>
            </c:spPr>
            <c:extLst>
              <c:ext xmlns:c16="http://schemas.microsoft.com/office/drawing/2014/chart" uri="{C3380CC4-5D6E-409C-BE32-E72D297353CC}">
                <c16:uniqueId val="{00000004-AC6D-4D28-8565-1A0E483739C3}"/>
              </c:ext>
            </c:extLst>
          </c:dPt>
          <c:cat>
            <c:strRef>
              <c:f>Sheet1!$A$9:$A$12</c:f>
              <c:strCache>
                <c:ptCount val="4"/>
                <c:pt idx="0">
                  <c:v>Voting on the issues that matter to the disability community can bring about change.</c:v>
                </c:pt>
                <c:pt idx="1">
                  <c:v>Issues around disability and health care influence how motivated I am to vote.*</c:v>
                </c:pt>
                <c:pt idx="2">
                  <c:v>Candidates' stances on issues around disability influenced who I voted for in the election.</c:v>
                </c:pt>
                <c:pt idx="3">
                  <c:v>Issues around disability influence how motivated I am to vote*</c:v>
                </c:pt>
              </c:strCache>
            </c:strRef>
          </c:cat>
          <c:val>
            <c:numRef>
              <c:f>Sheet1!$C$9:$C$12</c:f>
              <c:numCache>
                <c:formatCode>General</c:formatCode>
                <c:ptCount val="4"/>
                <c:pt idx="0">
                  <c:v>20</c:v>
                </c:pt>
                <c:pt idx="1">
                  <c:v>23</c:v>
                </c:pt>
                <c:pt idx="2">
                  <c:v>19</c:v>
                </c:pt>
                <c:pt idx="3">
                  <c:v>23</c:v>
                </c:pt>
              </c:numCache>
            </c:numRef>
          </c:val>
          <c:extLst>
            <c:ext xmlns:c16="http://schemas.microsoft.com/office/drawing/2014/chart" uri="{C3380CC4-5D6E-409C-BE32-E72D297353CC}">
              <c16:uniqueId val="{00000005-AC6D-4D28-8565-1A0E483739C3}"/>
            </c:ext>
          </c:extLst>
        </c:ser>
        <c:ser>
          <c:idx val="2"/>
          <c:order val="2"/>
          <c:tx>
            <c:strRef>
              <c:f>Sheet1!$D$1</c:f>
              <c:strCache>
                <c:ptCount val="1"/>
                <c:pt idx="0">
                  <c:v>Total Agree</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l">
                  <a:defRPr sz="1800" b="1"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Sheet1!$A$9:$A$12</c:f>
              <c:strCache>
                <c:ptCount val="4"/>
                <c:pt idx="0">
                  <c:v>Voting on the issues that matter to the disability community can bring about change.</c:v>
                </c:pt>
                <c:pt idx="1">
                  <c:v>Issues around disability and health care influence how motivated I am to vote.*</c:v>
                </c:pt>
                <c:pt idx="2">
                  <c:v>Candidates' stances on issues around disability influenced who I voted for in the election.</c:v>
                </c:pt>
                <c:pt idx="3">
                  <c:v>Issues around disability influence how motivated I am to vote*</c:v>
                </c:pt>
              </c:strCache>
            </c:strRef>
          </c:cat>
          <c:val>
            <c:numRef>
              <c:f>Sheet1!$D$9:$D$12</c:f>
              <c:numCache>
                <c:formatCode>General</c:formatCode>
                <c:ptCount val="4"/>
                <c:pt idx="0">
                  <c:v>86</c:v>
                </c:pt>
                <c:pt idx="1">
                  <c:v>66</c:v>
                </c:pt>
                <c:pt idx="2">
                  <c:v>57</c:v>
                </c:pt>
                <c:pt idx="3">
                  <c:v>59</c:v>
                </c:pt>
              </c:numCache>
            </c:numRef>
          </c:val>
          <c:extLst>
            <c:ext xmlns:c16="http://schemas.microsoft.com/office/drawing/2014/chart" uri="{C3380CC4-5D6E-409C-BE32-E72D297353CC}">
              <c16:uniqueId val="{00000006-AC6D-4D28-8565-1A0E483739C3}"/>
            </c:ext>
          </c:extLst>
        </c:ser>
        <c:dLbls>
          <c:showLegendKey val="0"/>
          <c:showVal val="0"/>
          <c:showCatName val="0"/>
          <c:showSerName val="0"/>
          <c:showPercent val="0"/>
          <c:showBubbleSize val="0"/>
        </c:dLbls>
        <c:gapWidth val="86"/>
        <c:overlap val="100"/>
        <c:axId val="-645042944"/>
        <c:axId val="-645039680"/>
      </c:barChart>
      <c:catAx>
        <c:axId val="-64504294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crossAx val="-645039680"/>
        <c:crosses val="autoZero"/>
        <c:auto val="1"/>
        <c:lblAlgn val="ctr"/>
        <c:lblOffset val="100"/>
        <c:noMultiLvlLbl val="0"/>
      </c:catAx>
      <c:valAx>
        <c:axId val="-645039680"/>
        <c:scaling>
          <c:orientation val="minMax"/>
          <c:max val="100"/>
        </c:scaling>
        <c:delete val="1"/>
        <c:axPos val="t"/>
        <c:numFmt formatCode="General" sourceLinked="1"/>
        <c:majorTickMark val="out"/>
        <c:minorTickMark val="none"/>
        <c:tickLblPos val="nextTo"/>
        <c:crossAx val="-6450429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sz="1400" b="1" dirty="0">
                <a:solidFill>
                  <a:schemeClr val="tx1"/>
                </a:solidFill>
              </a:rPr>
              <a:t>Popular</a:t>
            </a:r>
            <a:r>
              <a:rPr lang="en-US" sz="1400" b="1" baseline="0" dirty="0">
                <a:solidFill>
                  <a:schemeClr val="tx1"/>
                </a:solidFill>
              </a:rPr>
              <a:t> Vote as of 11/16/20</a:t>
            </a:r>
            <a:endParaRPr lang="en-US" sz="1400" b="1" dirty="0">
              <a:solidFill>
                <a:schemeClr val="tx1"/>
              </a:solidFill>
            </a:endParaRPr>
          </a:p>
        </c:rich>
      </c:tx>
      <c:layout>
        <c:manualLayout>
          <c:xMode val="edge"/>
          <c:yMode val="edge"/>
          <c:x val="0.15727359164500149"/>
          <c:y val="4.6272240300904405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dPt>
            <c:idx val="0"/>
            <c:bubble3D val="0"/>
            <c:spPr>
              <a:solidFill>
                <a:srgbClr val="C00000"/>
              </a:solidFill>
              <a:ln w="19050">
                <a:solidFill>
                  <a:schemeClr val="lt1"/>
                </a:solidFill>
              </a:ln>
              <a:effectLst/>
            </c:spPr>
            <c:extLst>
              <c:ext xmlns:c16="http://schemas.microsoft.com/office/drawing/2014/chart" uri="{C3380CC4-5D6E-409C-BE32-E72D297353CC}">
                <c16:uniqueId val="{00000001-DC84-4046-AEC1-C23E64823A83}"/>
              </c:ext>
            </c:extLst>
          </c:dPt>
          <c:dPt>
            <c:idx val="1"/>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3-DC84-4046-AEC1-C23E64823A83}"/>
              </c:ext>
            </c:extLst>
          </c:dPt>
          <c:dPt>
            <c:idx val="2"/>
            <c:bubble3D val="0"/>
            <c:spPr>
              <a:solidFill>
                <a:srgbClr val="002060"/>
              </a:solidFill>
              <a:ln w="19050">
                <a:solidFill>
                  <a:schemeClr val="lt1"/>
                </a:solidFill>
              </a:ln>
              <a:effectLst/>
            </c:spPr>
            <c:extLst>
              <c:ext xmlns:c16="http://schemas.microsoft.com/office/drawing/2014/chart" uri="{C3380CC4-5D6E-409C-BE32-E72D297353CC}">
                <c16:uniqueId val="{00000005-DC84-4046-AEC1-C23E64823A83}"/>
              </c:ext>
            </c:extLst>
          </c:dPt>
          <c:dLbls>
            <c:dLbl>
              <c:idx val="1"/>
              <c:delete val="1"/>
              <c:extLst>
                <c:ext xmlns:c15="http://schemas.microsoft.com/office/drawing/2012/chart" uri="{CE6537A1-D6FC-4f65-9D91-7224C49458BB}"/>
                <c:ext xmlns:c16="http://schemas.microsoft.com/office/drawing/2014/chart" uri="{C3380CC4-5D6E-409C-BE32-E72D297353CC}">
                  <c16:uniqueId val="{00000003-DC84-4046-AEC1-C23E64823A83}"/>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Trump</c:v>
                </c:pt>
                <c:pt idx="1">
                  <c:v>Other</c:v>
                </c:pt>
                <c:pt idx="2">
                  <c:v>Biden</c:v>
                </c:pt>
              </c:strCache>
            </c:strRef>
          </c:cat>
          <c:val>
            <c:numRef>
              <c:f>Sheet1!$B$2:$B$4</c:f>
              <c:numCache>
                <c:formatCode>General</c:formatCode>
                <c:ptCount val="3"/>
                <c:pt idx="0">
                  <c:v>47.3</c:v>
                </c:pt>
                <c:pt idx="1">
                  <c:v>1.8</c:v>
                </c:pt>
                <c:pt idx="2">
                  <c:v>50.9</c:v>
                </c:pt>
              </c:numCache>
            </c:numRef>
          </c:val>
          <c:extLst>
            <c:ext xmlns:c16="http://schemas.microsoft.com/office/drawing/2014/chart" uri="{C3380CC4-5D6E-409C-BE32-E72D297353CC}">
              <c16:uniqueId val="{00000006-DC84-4046-AEC1-C23E64823A83}"/>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layout>
        <c:manualLayout>
          <c:xMode val="edge"/>
          <c:yMode val="edge"/>
          <c:x val="1.7198436266966263E-2"/>
          <c:y val="0.82466877271574679"/>
          <c:w val="0.34632518054716133"/>
          <c:h val="0.15658124072306009"/>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47286255297087E-2"/>
          <c:y val="4.1282789546352526E-2"/>
          <c:w val="0.93105427489405823"/>
          <c:h val="0.82488647910085866"/>
        </c:manualLayout>
      </c:layout>
      <c:barChart>
        <c:barDir val="col"/>
        <c:grouping val="stacked"/>
        <c:varyColors val="0"/>
        <c:ser>
          <c:idx val="0"/>
          <c:order val="0"/>
          <c:tx>
            <c:strRef>
              <c:f>Sheet1!$B$1</c:f>
              <c:strCache>
                <c:ptCount val="1"/>
                <c:pt idx="0">
                  <c:v>Series 1</c:v>
                </c:pt>
              </c:strCache>
            </c:strRef>
          </c:tx>
          <c:spPr>
            <a:solidFill>
              <a:srgbClr val="C00000"/>
            </a:solidFill>
            <a:ln>
              <a:noFill/>
            </a:ln>
            <a:effectLst/>
          </c:spPr>
          <c:invertIfNegative val="0"/>
          <c:dPt>
            <c:idx val="0"/>
            <c:invertIfNegative val="0"/>
            <c:bubble3D val="0"/>
            <c:spPr>
              <a:solidFill>
                <a:srgbClr val="002060"/>
              </a:solidFill>
              <a:ln>
                <a:noFill/>
              </a:ln>
              <a:effectLst/>
            </c:spPr>
            <c:extLst>
              <c:ext xmlns:c16="http://schemas.microsoft.com/office/drawing/2014/chart" uri="{C3380CC4-5D6E-409C-BE32-E72D297353CC}">
                <c16:uniqueId val="{00000001-16E4-49BF-BA8B-4483824E2C02}"/>
              </c:ext>
            </c:extLst>
          </c:dPt>
          <c:dPt>
            <c:idx val="1"/>
            <c:invertIfNegative val="0"/>
            <c:bubble3D val="0"/>
            <c:spPr>
              <a:solidFill>
                <a:srgbClr val="C00000"/>
              </a:solidFill>
              <a:ln>
                <a:noFill/>
              </a:ln>
              <a:effectLst/>
            </c:spPr>
            <c:extLst>
              <c:ext xmlns:c16="http://schemas.microsoft.com/office/drawing/2014/chart" uri="{C3380CC4-5D6E-409C-BE32-E72D297353CC}">
                <c16:uniqueId val="{00000003-16E4-49BF-BA8B-4483824E2C02}"/>
              </c:ext>
            </c:extLst>
          </c:dPt>
          <c:dPt>
            <c:idx val="2"/>
            <c:invertIfNegative val="0"/>
            <c:bubble3D val="0"/>
            <c:spPr>
              <a:solidFill>
                <a:schemeClr val="bg1">
                  <a:lumMod val="50000"/>
                </a:schemeClr>
              </a:solidFill>
              <a:ln>
                <a:noFill/>
              </a:ln>
              <a:effectLst/>
            </c:spPr>
            <c:extLst>
              <c:ext xmlns:c16="http://schemas.microsoft.com/office/drawing/2014/chart" uri="{C3380CC4-5D6E-409C-BE32-E72D297353CC}">
                <c16:uniqueId val="{00000005-16E4-49BF-BA8B-4483824E2C02}"/>
              </c:ext>
            </c:extLst>
          </c:dPt>
          <c:dLbls>
            <c:dLbl>
              <c:idx val="0"/>
              <c:delete val="1"/>
              <c:extLst>
                <c:ext xmlns:c15="http://schemas.microsoft.com/office/drawing/2012/chart" uri="{CE6537A1-D6FC-4f65-9D91-7224C49458BB}"/>
                <c:ext xmlns:c16="http://schemas.microsoft.com/office/drawing/2014/chart" uri="{C3380CC4-5D6E-409C-BE32-E72D297353CC}">
                  <c16:uniqueId val="{00000001-16E4-49BF-BA8B-4483824E2C02}"/>
                </c:ext>
              </c:extLst>
            </c:dLbl>
            <c:dLbl>
              <c:idx val="1"/>
              <c:delete val="1"/>
              <c:extLst>
                <c:ext xmlns:c15="http://schemas.microsoft.com/office/drawing/2012/chart" uri="{CE6537A1-D6FC-4f65-9D91-7224C49458BB}"/>
                <c:ext xmlns:c16="http://schemas.microsoft.com/office/drawing/2014/chart" uri="{C3380CC4-5D6E-409C-BE32-E72D297353CC}">
                  <c16:uniqueId val="{00000003-16E4-49BF-BA8B-4483824E2C02}"/>
                </c:ext>
              </c:extLst>
            </c:dLbl>
            <c:dLbl>
              <c:idx val="2"/>
              <c:layout>
                <c:manualLayout>
                  <c:x val="0"/>
                  <c:y val="-5.84839518573327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6E4-49BF-BA8B-4483824E2C0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Biden</c:v>
                </c:pt>
                <c:pt idx="1">
                  <c:v>Trump</c:v>
                </c:pt>
                <c:pt idx="2">
                  <c:v>Third Party</c:v>
                </c:pt>
              </c:strCache>
            </c:strRef>
          </c:cat>
          <c:val>
            <c:numRef>
              <c:f>Sheet1!$B$2:$B$4</c:f>
              <c:numCache>
                <c:formatCode>General</c:formatCode>
                <c:ptCount val="3"/>
                <c:pt idx="0">
                  <c:v>51</c:v>
                </c:pt>
                <c:pt idx="1">
                  <c:v>48</c:v>
                </c:pt>
                <c:pt idx="2">
                  <c:v>1</c:v>
                </c:pt>
              </c:numCache>
            </c:numRef>
          </c:val>
          <c:extLst>
            <c:ext xmlns:c16="http://schemas.microsoft.com/office/drawing/2014/chart" uri="{C3380CC4-5D6E-409C-BE32-E72D297353CC}">
              <c16:uniqueId val="{00000006-16E4-49BF-BA8B-4483824E2C02}"/>
            </c:ext>
          </c:extLst>
        </c:ser>
        <c:ser>
          <c:idx val="1"/>
          <c:order val="1"/>
          <c:tx>
            <c:strRef>
              <c:f>Sheet1!$C$1</c:f>
              <c:strCache>
                <c:ptCount val="1"/>
                <c:pt idx="0">
                  <c:v>Series 2</c:v>
                </c:pt>
              </c:strCache>
            </c:strRef>
          </c:tx>
          <c:spPr>
            <a:solidFill>
              <a:srgbClr val="E57A77"/>
            </a:solidFill>
            <a:ln>
              <a:noFill/>
            </a:ln>
            <a:effectLst/>
          </c:spPr>
          <c:invertIfNegative val="0"/>
          <c:dPt>
            <c:idx val="0"/>
            <c:invertIfNegative val="0"/>
            <c:bubble3D val="0"/>
            <c:spPr>
              <a:solidFill>
                <a:srgbClr val="E57A77"/>
              </a:solidFill>
              <a:ln>
                <a:noFill/>
              </a:ln>
              <a:effectLst/>
            </c:spPr>
            <c:extLst>
              <c:ext xmlns:c16="http://schemas.microsoft.com/office/drawing/2014/chart" uri="{C3380CC4-5D6E-409C-BE32-E72D297353CC}">
                <c16:uniqueId val="{00000008-16E4-49BF-BA8B-4483824E2C02}"/>
              </c:ext>
            </c:extLst>
          </c:dPt>
          <c:dPt>
            <c:idx val="1"/>
            <c:invertIfNegative val="0"/>
            <c:bubble3D val="0"/>
            <c:spPr>
              <a:solidFill>
                <a:srgbClr val="00B0F0"/>
              </a:solidFill>
              <a:ln>
                <a:noFill/>
              </a:ln>
              <a:effectLst/>
            </c:spPr>
            <c:extLst>
              <c:ext xmlns:c16="http://schemas.microsoft.com/office/drawing/2014/chart" uri="{C3380CC4-5D6E-409C-BE32-E72D297353CC}">
                <c16:uniqueId val="{0000000A-16E4-49BF-BA8B-4483824E2C02}"/>
              </c:ext>
            </c:extLst>
          </c:dPt>
          <c:dPt>
            <c:idx val="2"/>
            <c:invertIfNegative val="0"/>
            <c:bubble3D val="0"/>
            <c:spPr>
              <a:solidFill>
                <a:srgbClr val="E57A77"/>
              </a:solidFill>
              <a:ln>
                <a:noFill/>
              </a:ln>
              <a:effectLst/>
            </c:spPr>
            <c:extLst>
              <c:ext xmlns:c16="http://schemas.microsoft.com/office/drawing/2014/chart" uri="{C3380CC4-5D6E-409C-BE32-E72D297353CC}">
                <c16:uniqueId val="{0000000C-16E4-49BF-BA8B-4483824E2C02}"/>
              </c:ext>
            </c:extLst>
          </c:dPt>
          <c:cat>
            <c:strRef>
              <c:f>Sheet1!$A$2:$A$4</c:f>
              <c:strCache>
                <c:ptCount val="3"/>
                <c:pt idx="0">
                  <c:v>Biden</c:v>
                </c:pt>
                <c:pt idx="1">
                  <c:v>Trump</c:v>
                </c:pt>
                <c:pt idx="2">
                  <c:v>Third Party</c:v>
                </c:pt>
              </c:strCache>
            </c:strRef>
          </c:cat>
          <c:val>
            <c:numRef>
              <c:f>Sheet1!$C$2:$C$4</c:f>
              <c:numCache>
                <c:formatCode>General</c:formatCode>
                <c:ptCount val="3"/>
                <c:pt idx="0">
                  <c:v>0</c:v>
                </c:pt>
                <c:pt idx="1">
                  <c:v>0</c:v>
                </c:pt>
              </c:numCache>
            </c:numRef>
          </c:val>
          <c:extLst>
            <c:ext xmlns:c16="http://schemas.microsoft.com/office/drawing/2014/chart" uri="{C3380CC4-5D6E-409C-BE32-E72D297353CC}">
              <c16:uniqueId val="{0000000D-16E4-49BF-BA8B-4483824E2C02}"/>
            </c:ext>
          </c:extLst>
        </c:ser>
        <c:ser>
          <c:idx val="2"/>
          <c:order val="2"/>
          <c:tx>
            <c:strRef>
              <c:f>Sheet1!$D$1</c:f>
              <c:strCache>
                <c:ptCount val="1"/>
                <c:pt idx="0">
                  <c:v>Series 3</c:v>
                </c:pt>
              </c:strCache>
            </c:strRef>
          </c:tx>
          <c:spPr>
            <a:solidFill>
              <a:srgbClr val="F7DADA"/>
            </a:solidFill>
            <a:ln>
              <a:noFill/>
            </a:ln>
            <a:effectLst/>
          </c:spPr>
          <c:invertIfNegative val="0"/>
          <c:dPt>
            <c:idx val="1"/>
            <c:invertIfNegative val="0"/>
            <c:bubble3D val="0"/>
            <c:spPr>
              <a:solidFill>
                <a:schemeClr val="tx2">
                  <a:lumMod val="20000"/>
                  <a:lumOff val="80000"/>
                </a:schemeClr>
              </a:solidFill>
              <a:ln>
                <a:noFill/>
              </a:ln>
              <a:effectLst/>
            </c:spPr>
            <c:extLst>
              <c:ext xmlns:c16="http://schemas.microsoft.com/office/drawing/2014/chart" uri="{C3380CC4-5D6E-409C-BE32-E72D297353CC}">
                <c16:uniqueId val="{0000000F-16E4-49BF-BA8B-4483824E2C02}"/>
              </c:ext>
            </c:extLst>
          </c:dPt>
          <c:cat>
            <c:strRef>
              <c:f>Sheet1!$A$2:$A$4</c:f>
              <c:strCache>
                <c:ptCount val="3"/>
                <c:pt idx="0">
                  <c:v>Biden</c:v>
                </c:pt>
                <c:pt idx="1">
                  <c:v>Trump</c:v>
                </c:pt>
                <c:pt idx="2">
                  <c:v>Third Party</c:v>
                </c:pt>
              </c:strCache>
            </c:strRef>
          </c:cat>
          <c:val>
            <c:numRef>
              <c:f>Sheet1!$D$2:$D$4</c:f>
              <c:numCache>
                <c:formatCode>General</c:formatCode>
                <c:ptCount val="3"/>
                <c:pt idx="0">
                  <c:v>0</c:v>
                </c:pt>
                <c:pt idx="1">
                  <c:v>0</c:v>
                </c:pt>
              </c:numCache>
            </c:numRef>
          </c:val>
          <c:extLst>
            <c:ext xmlns:c16="http://schemas.microsoft.com/office/drawing/2014/chart" uri="{C3380CC4-5D6E-409C-BE32-E72D297353CC}">
              <c16:uniqueId val="{00000010-16E4-49BF-BA8B-4483824E2C02}"/>
            </c:ext>
          </c:extLst>
        </c:ser>
        <c:ser>
          <c:idx val="3"/>
          <c:order val="3"/>
          <c:tx>
            <c:strRef>
              <c:f>Sheet1!$E$1</c:f>
              <c:strCache>
                <c:ptCount val="1"/>
                <c:pt idx="0">
                  <c:v>Series 4</c:v>
                </c:pt>
              </c:strCache>
            </c:strRef>
          </c:tx>
          <c:spPr>
            <a:noFill/>
            <a:ln>
              <a:noFill/>
            </a:ln>
            <a:effectLst/>
          </c:spPr>
          <c:invertIfNegative val="0"/>
          <c:dLbls>
            <c:numFmt formatCode="General"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Biden</c:v>
                </c:pt>
                <c:pt idx="1">
                  <c:v>Trump</c:v>
                </c:pt>
                <c:pt idx="2">
                  <c:v>Third Party</c:v>
                </c:pt>
              </c:strCache>
            </c:strRef>
          </c:cat>
          <c:val>
            <c:numRef>
              <c:f>Sheet1!$E$2:$E$4</c:f>
              <c:numCache>
                <c:formatCode>General</c:formatCode>
                <c:ptCount val="3"/>
                <c:pt idx="0">
                  <c:v>51</c:v>
                </c:pt>
                <c:pt idx="1">
                  <c:v>48</c:v>
                </c:pt>
                <c:pt idx="2">
                  <c:v>1</c:v>
                </c:pt>
              </c:numCache>
            </c:numRef>
          </c:val>
          <c:extLst>
            <c:ext xmlns:c16="http://schemas.microsoft.com/office/drawing/2014/chart" uri="{C3380CC4-5D6E-409C-BE32-E72D297353CC}">
              <c16:uniqueId val="{00000011-16E4-49BF-BA8B-4483824E2C02}"/>
            </c:ext>
          </c:extLst>
        </c:ser>
        <c:dLbls>
          <c:showLegendKey val="0"/>
          <c:showVal val="0"/>
          <c:showCatName val="0"/>
          <c:showSerName val="0"/>
          <c:showPercent val="0"/>
          <c:showBubbleSize val="0"/>
        </c:dLbls>
        <c:gapWidth val="150"/>
        <c:overlap val="100"/>
        <c:axId val="551806552"/>
        <c:axId val="551806944"/>
      </c:barChart>
      <c:catAx>
        <c:axId val="551806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crossAx val="551806944"/>
        <c:crosses val="autoZero"/>
        <c:auto val="1"/>
        <c:lblAlgn val="ctr"/>
        <c:lblOffset val="100"/>
        <c:noMultiLvlLbl val="0"/>
      </c:catAx>
      <c:valAx>
        <c:axId val="551806944"/>
        <c:scaling>
          <c:orientation val="minMax"/>
          <c:max val="70"/>
        </c:scaling>
        <c:delete val="1"/>
        <c:axPos val="l"/>
        <c:numFmt formatCode="General" sourceLinked="1"/>
        <c:majorTickMark val="out"/>
        <c:minorTickMark val="none"/>
        <c:tickLblPos val="nextTo"/>
        <c:crossAx val="5518065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Column1</c:v>
                </c:pt>
              </c:strCache>
            </c:strRef>
          </c:tx>
          <c:spPr>
            <a:solidFill>
              <a:srgbClr val="C00000"/>
            </a:solidFill>
            <a:ln>
              <a:noFill/>
            </a:ln>
            <a:effectLst/>
          </c:spPr>
          <c:invertIfNegative val="0"/>
          <c:dPt>
            <c:idx val="0"/>
            <c:invertIfNegative val="0"/>
            <c:bubble3D val="0"/>
            <c:spPr>
              <a:solidFill>
                <a:srgbClr val="002060"/>
              </a:solidFill>
              <a:ln>
                <a:noFill/>
              </a:ln>
              <a:effectLst/>
            </c:spPr>
            <c:extLst>
              <c:ext xmlns:c16="http://schemas.microsoft.com/office/drawing/2014/chart" uri="{C3380CC4-5D6E-409C-BE32-E72D297353CC}">
                <c16:uniqueId val="{00000001-D543-4CF9-A693-5CED518EFE86}"/>
              </c:ext>
            </c:extLst>
          </c:dPt>
          <c:dPt>
            <c:idx val="1"/>
            <c:invertIfNegative val="0"/>
            <c:bubble3D val="0"/>
            <c:spPr>
              <a:solidFill>
                <a:srgbClr val="0070C0"/>
              </a:solidFill>
              <a:ln>
                <a:noFill/>
              </a:ln>
              <a:effectLst/>
            </c:spPr>
            <c:extLst>
              <c:ext xmlns:c16="http://schemas.microsoft.com/office/drawing/2014/chart" uri="{C3380CC4-5D6E-409C-BE32-E72D297353CC}">
                <c16:uniqueId val="{00000003-D543-4CF9-A693-5CED518EFE86}"/>
              </c:ext>
            </c:extLst>
          </c:dPt>
          <c:dPt>
            <c:idx val="2"/>
            <c:invertIfNegative val="0"/>
            <c:bubble3D val="0"/>
            <c:spPr>
              <a:solidFill>
                <a:srgbClr val="00B0F0"/>
              </a:solidFill>
              <a:ln>
                <a:noFill/>
              </a:ln>
              <a:effectLst/>
            </c:spPr>
            <c:extLst>
              <c:ext xmlns:c16="http://schemas.microsoft.com/office/drawing/2014/chart" uri="{C3380CC4-5D6E-409C-BE32-E72D297353CC}">
                <c16:uniqueId val="{00000005-D543-4CF9-A693-5CED518EFE86}"/>
              </c:ext>
            </c:extLst>
          </c:dPt>
          <c:dPt>
            <c:idx val="3"/>
            <c:invertIfNegative val="0"/>
            <c:bubble3D val="0"/>
            <c:spPr>
              <a:solidFill>
                <a:srgbClr val="C00000"/>
              </a:solidFill>
              <a:ln>
                <a:noFill/>
              </a:ln>
              <a:effectLst/>
            </c:spPr>
            <c:extLst>
              <c:ext xmlns:c16="http://schemas.microsoft.com/office/drawing/2014/chart" uri="{C3380CC4-5D6E-409C-BE32-E72D297353CC}">
                <c16:uniqueId val="{00000007-D543-4CF9-A693-5CED518EFE86}"/>
              </c:ext>
            </c:extLst>
          </c:dPt>
          <c:dPt>
            <c:idx val="4"/>
            <c:invertIfNegative val="0"/>
            <c:bubble3D val="0"/>
            <c:spPr>
              <a:solidFill>
                <a:schemeClr val="bg1">
                  <a:lumMod val="50000"/>
                </a:schemeClr>
              </a:solidFill>
              <a:ln>
                <a:noFill/>
              </a:ln>
              <a:effectLst/>
            </c:spPr>
            <c:extLst>
              <c:ext xmlns:c16="http://schemas.microsoft.com/office/drawing/2014/chart" uri="{C3380CC4-5D6E-409C-BE32-E72D297353CC}">
                <c16:uniqueId val="{00000000-7156-4690-B4DD-E8877B268407}"/>
              </c:ext>
            </c:extLst>
          </c:dPt>
          <c:cat>
            <c:strRef>
              <c:f>Sheet1!$A$2:$A$6</c:f>
              <c:strCache>
                <c:ptCount val="5"/>
                <c:pt idx="0">
                  <c:v>Yes, heard</c:v>
                </c:pt>
                <c:pt idx="1">
                  <c:v>Yes, read</c:v>
                </c:pt>
                <c:pt idx="2">
                  <c:v>Yes, saw</c:v>
                </c:pt>
                <c:pt idx="3">
                  <c:v>No</c:v>
                </c:pt>
                <c:pt idx="4">
                  <c:v>(don't know)</c:v>
                </c:pt>
              </c:strCache>
            </c:strRef>
          </c:cat>
          <c:val>
            <c:numRef>
              <c:f>Sheet1!$B$2:$B$6</c:f>
              <c:numCache>
                <c:formatCode>General</c:formatCode>
                <c:ptCount val="5"/>
                <c:pt idx="0">
                  <c:v>19</c:v>
                </c:pt>
                <c:pt idx="1">
                  <c:v>14</c:v>
                </c:pt>
                <c:pt idx="2">
                  <c:v>14</c:v>
                </c:pt>
                <c:pt idx="3">
                  <c:v>63</c:v>
                </c:pt>
                <c:pt idx="4">
                  <c:v>5</c:v>
                </c:pt>
              </c:numCache>
            </c:numRef>
          </c:val>
          <c:extLst>
            <c:ext xmlns:c16="http://schemas.microsoft.com/office/drawing/2014/chart" uri="{C3380CC4-5D6E-409C-BE32-E72D297353CC}">
              <c16:uniqueId val="{00000008-D543-4CF9-A693-5CED518EFE86}"/>
            </c:ext>
          </c:extLst>
        </c:ser>
        <c:ser>
          <c:idx val="1"/>
          <c:order val="1"/>
          <c:tx>
            <c:strRef>
              <c:f>Sheet1!$C$1</c:f>
              <c:strCache>
                <c:ptCount val="1"/>
                <c:pt idx="0">
                  <c:v>Series 2</c:v>
                </c:pt>
              </c:strCache>
            </c:strRef>
          </c:tx>
          <c:spPr>
            <a:solidFill>
              <a:srgbClr val="E57A77"/>
            </a:solidFill>
            <a:ln>
              <a:noFill/>
            </a:ln>
            <a:effectLst/>
          </c:spPr>
          <c:invertIfNegative val="0"/>
          <c:dPt>
            <c:idx val="0"/>
            <c:invertIfNegative val="0"/>
            <c:bubble3D val="0"/>
            <c:spPr>
              <a:solidFill>
                <a:srgbClr val="00B0F0"/>
              </a:solidFill>
              <a:ln>
                <a:noFill/>
              </a:ln>
              <a:effectLst/>
            </c:spPr>
            <c:extLst>
              <c:ext xmlns:c16="http://schemas.microsoft.com/office/drawing/2014/chart" uri="{C3380CC4-5D6E-409C-BE32-E72D297353CC}">
                <c16:uniqueId val="{0000000A-D543-4CF9-A693-5CED518EFE86}"/>
              </c:ext>
            </c:extLst>
          </c:dPt>
          <c:dPt>
            <c:idx val="1"/>
            <c:invertIfNegative val="0"/>
            <c:bubble3D val="0"/>
            <c:spPr>
              <a:solidFill>
                <a:srgbClr val="E57A77"/>
              </a:solidFill>
              <a:ln>
                <a:noFill/>
              </a:ln>
              <a:effectLst/>
            </c:spPr>
            <c:extLst>
              <c:ext xmlns:c16="http://schemas.microsoft.com/office/drawing/2014/chart" uri="{C3380CC4-5D6E-409C-BE32-E72D297353CC}">
                <c16:uniqueId val="{0000000C-D543-4CF9-A693-5CED518EFE86}"/>
              </c:ext>
            </c:extLst>
          </c:dPt>
          <c:dPt>
            <c:idx val="2"/>
            <c:invertIfNegative val="0"/>
            <c:bubble3D val="0"/>
            <c:spPr>
              <a:solidFill>
                <a:srgbClr val="E57A77"/>
              </a:solidFill>
              <a:ln>
                <a:noFill/>
              </a:ln>
              <a:effectLst/>
            </c:spPr>
            <c:extLst>
              <c:ext xmlns:c16="http://schemas.microsoft.com/office/drawing/2014/chart" uri="{C3380CC4-5D6E-409C-BE32-E72D297353CC}">
                <c16:uniqueId val="{0000000E-D543-4CF9-A693-5CED518EFE86}"/>
              </c:ext>
            </c:extLst>
          </c:dPt>
          <c:cat>
            <c:strRef>
              <c:f>Sheet1!$A$2:$A$6</c:f>
              <c:strCache>
                <c:ptCount val="5"/>
                <c:pt idx="0">
                  <c:v>Yes, heard</c:v>
                </c:pt>
                <c:pt idx="1">
                  <c:v>Yes, read</c:v>
                </c:pt>
                <c:pt idx="2">
                  <c:v>Yes, saw</c:v>
                </c:pt>
                <c:pt idx="3">
                  <c:v>No</c:v>
                </c:pt>
                <c:pt idx="4">
                  <c:v>(don't know)</c:v>
                </c:pt>
              </c:strCache>
            </c:strRef>
          </c:cat>
          <c:val>
            <c:numRef>
              <c:f>Sheet1!$C$2:$C$6</c:f>
              <c:numCache>
                <c:formatCode>General</c:formatCode>
                <c:ptCount val="5"/>
              </c:numCache>
            </c:numRef>
          </c:val>
          <c:extLst>
            <c:ext xmlns:c16="http://schemas.microsoft.com/office/drawing/2014/chart" uri="{C3380CC4-5D6E-409C-BE32-E72D297353CC}">
              <c16:uniqueId val="{0000000F-D543-4CF9-A693-5CED518EFE86}"/>
            </c:ext>
          </c:extLst>
        </c:ser>
        <c:ser>
          <c:idx val="2"/>
          <c:order val="2"/>
          <c:tx>
            <c:strRef>
              <c:f>Sheet1!$D$1</c:f>
              <c:strCache>
                <c:ptCount val="1"/>
                <c:pt idx="0">
                  <c:v>Series 3</c:v>
                </c:pt>
              </c:strCache>
            </c:strRef>
          </c:tx>
          <c:spPr>
            <a:solidFill>
              <a:srgbClr val="BDEEFF"/>
            </a:solidFill>
            <a:ln>
              <a:noFill/>
            </a:ln>
            <a:effectLst/>
          </c:spPr>
          <c:invertIfNegative val="0"/>
          <c:dPt>
            <c:idx val="1"/>
            <c:invertIfNegative val="0"/>
            <c:bubble3D val="0"/>
            <c:spPr>
              <a:solidFill>
                <a:srgbClr val="BDEEFF"/>
              </a:solidFill>
              <a:ln>
                <a:noFill/>
              </a:ln>
              <a:effectLst/>
            </c:spPr>
            <c:extLst>
              <c:ext xmlns:c16="http://schemas.microsoft.com/office/drawing/2014/chart" uri="{C3380CC4-5D6E-409C-BE32-E72D297353CC}">
                <c16:uniqueId val="{00000011-D543-4CF9-A693-5CED518EFE86}"/>
              </c:ext>
            </c:extLst>
          </c:dPt>
          <c:cat>
            <c:strRef>
              <c:f>Sheet1!$A$2:$A$6</c:f>
              <c:strCache>
                <c:ptCount val="5"/>
                <c:pt idx="0">
                  <c:v>Yes, heard</c:v>
                </c:pt>
                <c:pt idx="1">
                  <c:v>Yes, read</c:v>
                </c:pt>
                <c:pt idx="2">
                  <c:v>Yes, saw</c:v>
                </c:pt>
                <c:pt idx="3">
                  <c:v>No</c:v>
                </c:pt>
                <c:pt idx="4">
                  <c:v>(don't know)</c:v>
                </c:pt>
              </c:strCache>
            </c:strRef>
          </c:cat>
          <c:val>
            <c:numRef>
              <c:f>Sheet1!$D$2:$D$6</c:f>
              <c:numCache>
                <c:formatCode>General</c:formatCode>
                <c:ptCount val="5"/>
              </c:numCache>
            </c:numRef>
          </c:val>
          <c:extLst>
            <c:ext xmlns:c16="http://schemas.microsoft.com/office/drawing/2014/chart" uri="{C3380CC4-5D6E-409C-BE32-E72D297353CC}">
              <c16:uniqueId val="{00000012-D543-4CF9-A693-5CED518EFE86}"/>
            </c:ext>
          </c:extLst>
        </c:ser>
        <c:ser>
          <c:idx val="3"/>
          <c:order val="3"/>
          <c:tx>
            <c:strRef>
              <c:f>Sheet1!$E$1</c:f>
              <c:strCache>
                <c:ptCount val="1"/>
                <c:pt idx="0">
                  <c:v>Series 4</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Yes, heard</c:v>
                </c:pt>
                <c:pt idx="1">
                  <c:v>Yes, read</c:v>
                </c:pt>
                <c:pt idx="2">
                  <c:v>Yes, saw</c:v>
                </c:pt>
                <c:pt idx="3">
                  <c:v>No</c:v>
                </c:pt>
                <c:pt idx="4">
                  <c:v>(don't know)</c:v>
                </c:pt>
              </c:strCache>
            </c:strRef>
          </c:cat>
          <c:val>
            <c:numRef>
              <c:f>Sheet1!$E$2:$E$6</c:f>
              <c:numCache>
                <c:formatCode>General</c:formatCode>
                <c:ptCount val="5"/>
                <c:pt idx="0">
                  <c:v>19</c:v>
                </c:pt>
                <c:pt idx="1">
                  <c:v>14</c:v>
                </c:pt>
                <c:pt idx="2">
                  <c:v>14</c:v>
                </c:pt>
                <c:pt idx="3">
                  <c:v>63</c:v>
                </c:pt>
                <c:pt idx="4">
                  <c:v>5</c:v>
                </c:pt>
              </c:numCache>
            </c:numRef>
          </c:val>
          <c:extLst>
            <c:ext xmlns:c16="http://schemas.microsoft.com/office/drawing/2014/chart" uri="{C3380CC4-5D6E-409C-BE32-E72D297353CC}">
              <c16:uniqueId val="{00000013-D543-4CF9-A693-5CED518EFE86}"/>
            </c:ext>
          </c:extLst>
        </c:ser>
        <c:dLbls>
          <c:showLegendKey val="0"/>
          <c:showVal val="0"/>
          <c:showCatName val="0"/>
          <c:showSerName val="0"/>
          <c:showPercent val="0"/>
          <c:showBubbleSize val="0"/>
        </c:dLbls>
        <c:gapWidth val="150"/>
        <c:overlap val="100"/>
        <c:axId val="551806552"/>
        <c:axId val="551806944"/>
      </c:barChart>
      <c:catAx>
        <c:axId val="55180655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551806944"/>
        <c:crosses val="autoZero"/>
        <c:auto val="1"/>
        <c:lblAlgn val="ctr"/>
        <c:lblOffset val="100"/>
        <c:noMultiLvlLbl val="0"/>
      </c:catAx>
      <c:valAx>
        <c:axId val="551806944"/>
        <c:scaling>
          <c:orientation val="minMax"/>
          <c:max val="100"/>
        </c:scaling>
        <c:delete val="1"/>
        <c:axPos val="l"/>
        <c:numFmt formatCode="General" sourceLinked="1"/>
        <c:majorTickMark val="out"/>
        <c:minorTickMark val="none"/>
        <c:tickLblPos val="nextTo"/>
        <c:crossAx val="5518065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147705673597337E-2"/>
          <c:y val="0.15701506882377383"/>
          <c:w val="0.97370458865280529"/>
          <c:h val="0.71086435693433037"/>
        </c:manualLayout>
      </c:layout>
      <c:barChart>
        <c:barDir val="col"/>
        <c:grouping val="clustered"/>
        <c:varyColors val="0"/>
        <c:ser>
          <c:idx val="0"/>
          <c:order val="0"/>
          <c:tx>
            <c:strRef>
              <c:f>Sheet1!$B$1</c:f>
              <c:strCache>
                <c:ptCount val="1"/>
                <c:pt idx="0">
                  <c:v>Biden</c:v>
                </c:pt>
              </c:strCache>
            </c:strRef>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All Voters</c:v>
                </c:pt>
                <c:pt idx="1">
                  <c:v>Voters w/ a Disability</c:v>
                </c:pt>
                <c:pt idx="2">
                  <c:v>Disability Community</c:v>
                </c:pt>
                <c:pt idx="3">
                  <c:v>Non-Disability Community</c:v>
                </c:pt>
                <c:pt idx="4">
                  <c:v>Voters w/ a Disability in BG States</c:v>
                </c:pt>
                <c:pt idx="5">
                  <c:v>Disability Community in BG States</c:v>
                </c:pt>
              </c:strCache>
            </c:strRef>
          </c:cat>
          <c:val>
            <c:numRef>
              <c:f>Sheet1!$B$2:$B$7</c:f>
              <c:numCache>
                <c:formatCode>General</c:formatCode>
                <c:ptCount val="6"/>
                <c:pt idx="0">
                  <c:v>51</c:v>
                </c:pt>
                <c:pt idx="1">
                  <c:v>47</c:v>
                </c:pt>
                <c:pt idx="2">
                  <c:v>51</c:v>
                </c:pt>
                <c:pt idx="3">
                  <c:v>51</c:v>
                </c:pt>
                <c:pt idx="4">
                  <c:v>44</c:v>
                </c:pt>
                <c:pt idx="5">
                  <c:v>50</c:v>
                </c:pt>
              </c:numCache>
            </c:numRef>
          </c:val>
          <c:extLst>
            <c:ext xmlns:c16="http://schemas.microsoft.com/office/drawing/2014/chart" uri="{C3380CC4-5D6E-409C-BE32-E72D297353CC}">
              <c16:uniqueId val="{00000000-754B-4BD9-A17E-791F97396E10}"/>
            </c:ext>
          </c:extLst>
        </c:ser>
        <c:ser>
          <c:idx val="1"/>
          <c:order val="1"/>
          <c:tx>
            <c:strRef>
              <c:f>Sheet1!$C$1</c:f>
              <c:strCache>
                <c:ptCount val="1"/>
                <c:pt idx="0">
                  <c:v>Trump</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All Voters</c:v>
                </c:pt>
                <c:pt idx="1">
                  <c:v>Voters w/ a Disability</c:v>
                </c:pt>
                <c:pt idx="2">
                  <c:v>Disability Community</c:v>
                </c:pt>
                <c:pt idx="3">
                  <c:v>Non-Disability Community</c:v>
                </c:pt>
                <c:pt idx="4">
                  <c:v>Voters w/ a Disability in BG States</c:v>
                </c:pt>
                <c:pt idx="5">
                  <c:v>Disability Community in BG States</c:v>
                </c:pt>
              </c:strCache>
            </c:strRef>
          </c:cat>
          <c:val>
            <c:numRef>
              <c:f>Sheet1!$C$2:$C$7</c:f>
              <c:numCache>
                <c:formatCode>General</c:formatCode>
                <c:ptCount val="6"/>
                <c:pt idx="0">
                  <c:v>48</c:v>
                </c:pt>
                <c:pt idx="1">
                  <c:v>51</c:v>
                </c:pt>
                <c:pt idx="2">
                  <c:v>48</c:v>
                </c:pt>
                <c:pt idx="3">
                  <c:v>47</c:v>
                </c:pt>
                <c:pt idx="4">
                  <c:v>55</c:v>
                </c:pt>
                <c:pt idx="5">
                  <c:v>49</c:v>
                </c:pt>
              </c:numCache>
            </c:numRef>
          </c:val>
          <c:extLst>
            <c:ext xmlns:c16="http://schemas.microsoft.com/office/drawing/2014/chart" uri="{C3380CC4-5D6E-409C-BE32-E72D297353CC}">
              <c16:uniqueId val="{00000001-754B-4BD9-A17E-791F97396E10}"/>
            </c:ext>
          </c:extLst>
        </c:ser>
        <c:dLbls>
          <c:showLegendKey val="0"/>
          <c:showVal val="0"/>
          <c:showCatName val="0"/>
          <c:showSerName val="0"/>
          <c:showPercent val="0"/>
          <c:showBubbleSize val="0"/>
        </c:dLbls>
        <c:gapWidth val="219"/>
        <c:overlap val="-27"/>
        <c:axId val="927046776"/>
        <c:axId val="927045464"/>
      </c:barChart>
      <c:catAx>
        <c:axId val="927046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927045464"/>
        <c:crosses val="autoZero"/>
        <c:auto val="1"/>
        <c:lblAlgn val="ctr"/>
        <c:lblOffset val="100"/>
        <c:noMultiLvlLbl val="0"/>
      </c:catAx>
      <c:valAx>
        <c:axId val="927045464"/>
        <c:scaling>
          <c:orientation val="minMax"/>
          <c:min val="0"/>
        </c:scaling>
        <c:delete val="1"/>
        <c:axPos val="l"/>
        <c:numFmt formatCode="General" sourceLinked="1"/>
        <c:majorTickMark val="out"/>
        <c:minorTickMark val="none"/>
        <c:tickLblPos val="nextTo"/>
        <c:crossAx val="9270467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47286255297087E-2"/>
          <c:y val="4.1282789546352526E-2"/>
          <c:w val="0.93105427489405823"/>
          <c:h val="0.82488647910085866"/>
        </c:manualLayout>
      </c:layout>
      <c:barChart>
        <c:barDir val="col"/>
        <c:grouping val="stacked"/>
        <c:varyColors val="0"/>
        <c:ser>
          <c:idx val="0"/>
          <c:order val="0"/>
          <c:tx>
            <c:strRef>
              <c:f>Sheet1!$B$1</c:f>
              <c:strCache>
                <c:ptCount val="1"/>
                <c:pt idx="0">
                  <c:v>Series 1</c:v>
                </c:pt>
              </c:strCache>
            </c:strRef>
          </c:tx>
          <c:spPr>
            <a:solidFill>
              <a:srgbClr val="C00000"/>
            </a:solidFill>
            <a:ln>
              <a:noFill/>
            </a:ln>
            <a:effectLst/>
          </c:spPr>
          <c:invertIfNegative val="0"/>
          <c:dPt>
            <c:idx val="0"/>
            <c:invertIfNegative val="0"/>
            <c:bubble3D val="0"/>
            <c:spPr>
              <a:solidFill>
                <a:srgbClr val="002060"/>
              </a:solidFill>
              <a:ln>
                <a:noFill/>
              </a:ln>
              <a:effectLst/>
            </c:spPr>
            <c:extLst>
              <c:ext xmlns:c16="http://schemas.microsoft.com/office/drawing/2014/chart" uri="{C3380CC4-5D6E-409C-BE32-E72D297353CC}">
                <c16:uniqueId val="{00000001-4C6A-4FD2-B951-6763139D7E86}"/>
              </c:ext>
            </c:extLst>
          </c:dPt>
          <c:dPt>
            <c:idx val="1"/>
            <c:invertIfNegative val="0"/>
            <c:bubble3D val="0"/>
            <c:spPr>
              <a:solidFill>
                <a:srgbClr val="C00000"/>
              </a:solidFill>
              <a:ln>
                <a:noFill/>
              </a:ln>
              <a:effectLst/>
            </c:spPr>
            <c:extLst>
              <c:ext xmlns:c16="http://schemas.microsoft.com/office/drawing/2014/chart" uri="{C3380CC4-5D6E-409C-BE32-E72D297353CC}">
                <c16:uniqueId val="{00000003-4C6A-4FD2-B951-6763139D7E86}"/>
              </c:ext>
            </c:extLst>
          </c:dPt>
          <c:dPt>
            <c:idx val="2"/>
            <c:invertIfNegative val="0"/>
            <c:bubble3D val="0"/>
            <c:spPr>
              <a:solidFill>
                <a:schemeClr val="bg1">
                  <a:lumMod val="50000"/>
                </a:schemeClr>
              </a:solidFill>
              <a:ln>
                <a:noFill/>
              </a:ln>
              <a:effectLst/>
            </c:spPr>
            <c:extLst>
              <c:ext xmlns:c16="http://schemas.microsoft.com/office/drawing/2014/chart" uri="{C3380CC4-5D6E-409C-BE32-E72D297353CC}">
                <c16:uniqueId val="{00000005-4C6A-4FD2-B951-6763139D7E86}"/>
              </c:ext>
            </c:extLst>
          </c:dPt>
          <c:dPt>
            <c:idx val="3"/>
            <c:invertIfNegative val="0"/>
            <c:bubble3D val="0"/>
            <c:spPr>
              <a:solidFill>
                <a:schemeClr val="tx1"/>
              </a:solidFill>
              <a:ln>
                <a:noFill/>
              </a:ln>
              <a:effectLst/>
            </c:spPr>
            <c:extLst>
              <c:ext xmlns:c16="http://schemas.microsoft.com/office/drawing/2014/chart" uri="{C3380CC4-5D6E-409C-BE32-E72D297353CC}">
                <c16:uniqueId val="{00000007-4C6A-4FD2-B951-6763139D7E86}"/>
              </c:ext>
            </c:extLst>
          </c:dPt>
          <c:dLbls>
            <c:dLbl>
              <c:idx val="0"/>
              <c:delete val="1"/>
              <c:extLst>
                <c:ext xmlns:c15="http://schemas.microsoft.com/office/drawing/2012/chart" uri="{CE6537A1-D6FC-4f65-9D91-7224C49458BB}"/>
                <c:ext xmlns:c16="http://schemas.microsoft.com/office/drawing/2014/chart" uri="{C3380CC4-5D6E-409C-BE32-E72D297353CC}">
                  <c16:uniqueId val="{00000001-4C6A-4FD2-B951-6763139D7E86}"/>
                </c:ext>
              </c:extLst>
            </c:dLbl>
            <c:dLbl>
              <c:idx val="1"/>
              <c:delete val="1"/>
              <c:extLst>
                <c:ext xmlns:c15="http://schemas.microsoft.com/office/drawing/2012/chart" uri="{CE6537A1-D6FC-4f65-9D91-7224C49458BB}"/>
                <c:ext xmlns:c16="http://schemas.microsoft.com/office/drawing/2014/chart" uri="{C3380CC4-5D6E-409C-BE32-E72D297353CC}">
                  <c16:uniqueId val="{00000003-4C6A-4FD2-B951-6763139D7E86}"/>
                </c:ext>
              </c:extLst>
            </c:dLbl>
            <c:dLbl>
              <c:idx val="2"/>
              <c:layout>
                <c:manualLayout>
                  <c:x val="0"/>
                  <c:y val="-5.84839518573327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C6A-4FD2-B951-6763139D7E86}"/>
                </c:ext>
              </c:extLst>
            </c:dLbl>
            <c:dLbl>
              <c:idx val="3"/>
              <c:delete val="1"/>
              <c:extLst>
                <c:ext xmlns:c15="http://schemas.microsoft.com/office/drawing/2012/chart" uri="{CE6537A1-D6FC-4f65-9D91-7224C49458BB}"/>
                <c:ext xmlns:c16="http://schemas.microsoft.com/office/drawing/2014/chart" uri="{C3380CC4-5D6E-409C-BE32-E72D297353CC}">
                  <c16:uniqueId val="{00000007-4C6A-4FD2-B951-6763139D7E8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Democrat</c:v>
                </c:pt>
                <c:pt idx="1">
                  <c:v>Republican</c:v>
                </c:pt>
                <c:pt idx="2">
                  <c:v>Other Party</c:v>
                </c:pt>
              </c:strCache>
            </c:strRef>
          </c:cat>
          <c:val>
            <c:numRef>
              <c:f>Sheet1!$B$2:$B$4</c:f>
              <c:numCache>
                <c:formatCode>General</c:formatCode>
                <c:ptCount val="3"/>
                <c:pt idx="0">
                  <c:v>51</c:v>
                </c:pt>
                <c:pt idx="1">
                  <c:v>48</c:v>
                </c:pt>
                <c:pt idx="2">
                  <c:v>1</c:v>
                </c:pt>
              </c:numCache>
            </c:numRef>
          </c:val>
          <c:extLst>
            <c:ext xmlns:c16="http://schemas.microsoft.com/office/drawing/2014/chart" uri="{C3380CC4-5D6E-409C-BE32-E72D297353CC}">
              <c16:uniqueId val="{00000008-4C6A-4FD2-B951-6763139D7E86}"/>
            </c:ext>
          </c:extLst>
        </c:ser>
        <c:ser>
          <c:idx val="1"/>
          <c:order val="1"/>
          <c:tx>
            <c:strRef>
              <c:f>Sheet1!$C$1</c:f>
              <c:strCache>
                <c:ptCount val="1"/>
                <c:pt idx="0">
                  <c:v>Series 2</c:v>
                </c:pt>
              </c:strCache>
            </c:strRef>
          </c:tx>
          <c:spPr>
            <a:solidFill>
              <a:srgbClr val="E57A77"/>
            </a:solidFill>
            <a:ln>
              <a:noFill/>
            </a:ln>
            <a:effectLst/>
          </c:spPr>
          <c:invertIfNegative val="0"/>
          <c:dPt>
            <c:idx val="0"/>
            <c:invertIfNegative val="0"/>
            <c:bubble3D val="0"/>
            <c:spPr>
              <a:solidFill>
                <a:srgbClr val="E57A77"/>
              </a:solidFill>
              <a:ln>
                <a:noFill/>
              </a:ln>
              <a:effectLst/>
            </c:spPr>
            <c:extLst>
              <c:ext xmlns:c16="http://schemas.microsoft.com/office/drawing/2014/chart" uri="{C3380CC4-5D6E-409C-BE32-E72D297353CC}">
                <c16:uniqueId val="{0000000A-4C6A-4FD2-B951-6763139D7E86}"/>
              </c:ext>
            </c:extLst>
          </c:dPt>
          <c:dPt>
            <c:idx val="1"/>
            <c:invertIfNegative val="0"/>
            <c:bubble3D val="0"/>
            <c:spPr>
              <a:solidFill>
                <a:srgbClr val="00B0F0"/>
              </a:solidFill>
              <a:ln>
                <a:noFill/>
              </a:ln>
              <a:effectLst/>
            </c:spPr>
            <c:extLst>
              <c:ext xmlns:c16="http://schemas.microsoft.com/office/drawing/2014/chart" uri="{C3380CC4-5D6E-409C-BE32-E72D297353CC}">
                <c16:uniqueId val="{0000000C-4C6A-4FD2-B951-6763139D7E86}"/>
              </c:ext>
            </c:extLst>
          </c:dPt>
          <c:dPt>
            <c:idx val="2"/>
            <c:invertIfNegative val="0"/>
            <c:bubble3D val="0"/>
            <c:spPr>
              <a:solidFill>
                <a:srgbClr val="E57A77"/>
              </a:solidFill>
              <a:ln>
                <a:noFill/>
              </a:ln>
              <a:effectLst/>
            </c:spPr>
            <c:extLst>
              <c:ext xmlns:c16="http://schemas.microsoft.com/office/drawing/2014/chart" uri="{C3380CC4-5D6E-409C-BE32-E72D297353CC}">
                <c16:uniqueId val="{0000000E-4C6A-4FD2-B951-6763139D7E86}"/>
              </c:ext>
            </c:extLst>
          </c:dPt>
          <c:cat>
            <c:strRef>
              <c:f>Sheet1!$A$2:$A$4</c:f>
              <c:strCache>
                <c:ptCount val="3"/>
                <c:pt idx="0">
                  <c:v>Democrat</c:v>
                </c:pt>
                <c:pt idx="1">
                  <c:v>Republican</c:v>
                </c:pt>
                <c:pt idx="2">
                  <c:v>Other Party</c:v>
                </c:pt>
              </c:strCache>
            </c:strRef>
          </c:cat>
          <c:val>
            <c:numRef>
              <c:f>Sheet1!$C$2:$C$4</c:f>
              <c:numCache>
                <c:formatCode>General</c:formatCode>
                <c:ptCount val="3"/>
                <c:pt idx="0">
                  <c:v>0</c:v>
                </c:pt>
                <c:pt idx="1">
                  <c:v>0</c:v>
                </c:pt>
              </c:numCache>
            </c:numRef>
          </c:val>
          <c:extLst>
            <c:ext xmlns:c16="http://schemas.microsoft.com/office/drawing/2014/chart" uri="{C3380CC4-5D6E-409C-BE32-E72D297353CC}">
              <c16:uniqueId val="{0000000F-4C6A-4FD2-B951-6763139D7E86}"/>
            </c:ext>
          </c:extLst>
        </c:ser>
        <c:ser>
          <c:idx val="2"/>
          <c:order val="2"/>
          <c:tx>
            <c:strRef>
              <c:f>Sheet1!$D$1</c:f>
              <c:strCache>
                <c:ptCount val="1"/>
                <c:pt idx="0">
                  <c:v>Series 3</c:v>
                </c:pt>
              </c:strCache>
            </c:strRef>
          </c:tx>
          <c:spPr>
            <a:solidFill>
              <a:srgbClr val="F7DADA"/>
            </a:solidFill>
            <a:ln>
              <a:noFill/>
            </a:ln>
            <a:effectLst/>
          </c:spPr>
          <c:invertIfNegative val="0"/>
          <c:dPt>
            <c:idx val="1"/>
            <c:invertIfNegative val="0"/>
            <c:bubble3D val="0"/>
            <c:spPr>
              <a:solidFill>
                <a:schemeClr val="tx2">
                  <a:lumMod val="20000"/>
                  <a:lumOff val="80000"/>
                </a:schemeClr>
              </a:solidFill>
              <a:ln>
                <a:noFill/>
              </a:ln>
              <a:effectLst/>
            </c:spPr>
            <c:extLst>
              <c:ext xmlns:c16="http://schemas.microsoft.com/office/drawing/2014/chart" uri="{C3380CC4-5D6E-409C-BE32-E72D297353CC}">
                <c16:uniqueId val="{00000011-4C6A-4FD2-B951-6763139D7E86}"/>
              </c:ext>
            </c:extLst>
          </c:dPt>
          <c:cat>
            <c:strRef>
              <c:f>Sheet1!$A$2:$A$4</c:f>
              <c:strCache>
                <c:ptCount val="3"/>
                <c:pt idx="0">
                  <c:v>Democrat</c:v>
                </c:pt>
                <c:pt idx="1">
                  <c:v>Republican</c:v>
                </c:pt>
                <c:pt idx="2">
                  <c:v>Other Party</c:v>
                </c:pt>
              </c:strCache>
            </c:strRef>
          </c:cat>
          <c:val>
            <c:numRef>
              <c:f>Sheet1!$D$2:$D$4</c:f>
              <c:numCache>
                <c:formatCode>General</c:formatCode>
                <c:ptCount val="3"/>
                <c:pt idx="0">
                  <c:v>0</c:v>
                </c:pt>
                <c:pt idx="1">
                  <c:v>0</c:v>
                </c:pt>
              </c:numCache>
            </c:numRef>
          </c:val>
          <c:extLst>
            <c:ext xmlns:c16="http://schemas.microsoft.com/office/drawing/2014/chart" uri="{C3380CC4-5D6E-409C-BE32-E72D297353CC}">
              <c16:uniqueId val="{00000012-4C6A-4FD2-B951-6763139D7E86}"/>
            </c:ext>
          </c:extLst>
        </c:ser>
        <c:ser>
          <c:idx val="3"/>
          <c:order val="3"/>
          <c:tx>
            <c:strRef>
              <c:f>Sheet1!$E$1</c:f>
              <c:strCache>
                <c:ptCount val="1"/>
                <c:pt idx="0">
                  <c:v>Series 4</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Democrat</c:v>
                </c:pt>
                <c:pt idx="1">
                  <c:v>Republican</c:v>
                </c:pt>
                <c:pt idx="2">
                  <c:v>Other Party</c:v>
                </c:pt>
              </c:strCache>
            </c:strRef>
          </c:cat>
          <c:val>
            <c:numRef>
              <c:f>Sheet1!$E$2:$E$4</c:f>
              <c:numCache>
                <c:formatCode>General</c:formatCode>
                <c:ptCount val="3"/>
                <c:pt idx="0">
                  <c:v>51</c:v>
                </c:pt>
                <c:pt idx="1">
                  <c:v>48</c:v>
                </c:pt>
              </c:numCache>
            </c:numRef>
          </c:val>
          <c:extLst>
            <c:ext xmlns:c16="http://schemas.microsoft.com/office/drawing/2014/chart" uri="{C3380CC4-5D6E-409C-BE32-E72D297353CC}">
              <c16:uniqueId val="{00000013-4C6A-4FD2-B951-6763139D7E86}"/>
            </c:ext>
          </c:extLst>
        </c:ser>
        <c:dLbls>
          <c:showLegendKey val="0"/>
          <c:showVal val="0"/>
          <c:showCatName val="0"/>
          <c:showSerName val="0"/>
          <c:showPercent val="0"/>
          <c:showBubbleSize val="0"/>
        </c:dLbls>
        <c:gapWidth val="150"/>
        <c:overlap val="100"/>
        <c:axId val="551806552"/>
        <c:axId val="551806944"/>
      </c:barChart>
      <c:catAx>
        <c:axId val="551806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crossAx val="551806944"/>
        <c:crosses val="autoZero"/>
        <c:auto val="1"/>
        <c:lblAlgn val="ctr"/>
        <c:lblOffset val="100"/>
        <c:noMultiLvlLbl val="0"/>
      </c:catAx>
      <c:valAx>
        <c:axId val="551806944"/>
        <c:scaling>
          <c:orientation val="minMax"/>
          <c:max val="70"/>
        </c:scaling>
        <c:delete val="1"/>
        <c:axPos val="l"/>
        <c:numFmt formatCode="General" sourceLinked="1"/>
        <c:majorTickMark val="out"/>
        <c:minorTickMark val="none"/>
        <c:tickLblPos val="nextTo"/>
        <c:crossAx val="5518065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147705673597337E-2"/>
          <c:y val="0.15701506882377383"/>
          <c:w val="0.97370458865280529"/>
          <c:h val="0.71086435693433037"/>
        </c:manualLayout>
      </c:layout>
      <c:barChart>
        <c:barDir val="col"/>
        <c:grouping val="clustered"/>
        <c:varyColors val="0"/>
        <c:ser>
          <c:idx val="0"/>
          <c:order val="0"/>
          <c:tx>
            <c:strRef>
              <c:f>Sheet1!$B$1</c:f>
              <c:strCache>
                <c:ptCount val="1"/>
                <c:pt idx="0">
                  <c:v>Dem</c:v>
                </c:pt>
              </c:strCache>
            </c:strRef>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All Voters</c:v>
                </c:pt>
                <c:pt idx="1">
                  <c:v>Voters w/ a Disability</c:v>
                </c:pt>
                <c:pt idx="2">
                  <c:v>Disability Community</c:v>
                </c:pt>
                <c:pt idx="3">
                  <c:v>Non-Disability Community</c:v>
                </c:pt>
                <c:pt idx="4">
                  <c:v>Voters w/ a Disability in BG States</c:v>
                </c:pt>
                <c:pt idx="5">
                  <c:v>Disability Community in BG States</c:v>
                </c:pt>
              </c:strCache>
            </c:strRef>
          </c:cat>
          <c:val>
            <c:numRef>
              <c:f>Sheet1!$B$2:$B$7</c:f>
              <c:numCache>
                <c:formatCode>General</c:formatCode>
                <c:ptCount val="6"/>
                <c:pt idx="0">
                  <c:v>51</c:v>
                </c:pt>
                <c:pt idx="1">
                  <c:v>49</c:v>
                </c:pt>
                <c:pt idx="2">
                  <c:v>50</c:v>
                </c:pt>
                <c:pt idx="3">
                  <c:v>51</c:v>
                </c:pt>
                <c:pt idx="4">
                  <c:v>47</c:v>
                </c:pt>
                <c:pt idx="5">
                  <c:v>49</c:v>
                </c:pt>
              </c:numCache>
            </c:numRef>
          </c:val>
          <c:extLst>
            <c:ext xmlns:c16="http://schemas.microsoft.com/office/drawing/2014/chart" uri="{C3380CC4-5D6E-409C-BE32-E72D297353CC}">
              <c16:uniqueId val="{00000000-754B-4BD9-A17E-791F97396E10}"/>
            </c:ext>
          </c:extLst>
        </c:ser>
        <c:ser>
          <c:idx val="1"/>
          <c:order val="1"/>
          <c:tx>
            <c:strRef>
              <c:f>Sheet1!$C$1</c:f>
              <c:strCache>
                <c:ptCount val="1"/>
                <c:pt idx="0">
                  <c:v>Rep</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All Voters</c:v>
                </c:pt>
                <c:pt idx="1">
                  <c:v>Voters w/ a Disability</c:v>
                </c:pt>
                <c:pt idx="2">
                  <c:v>Disability Community</c:v>
                </c:pt>
                <c:pt idx="3">
                  <c:v>Non-Disability Community</c:v>
                </c:pt>
                <c:pt idx="4">
                  <c:v>Voters w/ a Disability in BG States</c:v>
                </c:pt>
                <c:pt idx="5">
                  <c:v>Disability Community in BG States</c:v>
                </c:pt>
              </c:strCache>
            </c:strRef>
          </c:cat>
          <c:val>
            <c:numRef>
              <c:f>Sheet1!$C$2:$C$7</c:f>
              <c:numCache>
                <c:formatCode>General</c:formatCode>
                <c:ptCount val="6"/>
                <c:pt idx="0">
                  <c:v>48</c:v>
                </c:pt>
                <c:pt idx="1">
                  <c:v>49</c:v>
                </c:pt>
                <c:pt idx="2">
                  <c:v>48</c:v>
                </c:pt>
                <c:pt idx="3">
                  <c:v>48</c:v>
                </c:pt>
                <c:pt idx="4">
                  <c:v>52</c:v>
                </c:pt>
                <c:pt idx="5">
                  <c:v>49</c:v>
                </c:pt>
              </c:numCache>
            </c:numRef>
          </c:val>
          <c:extLst>
            <c:ext xmlns:c16="http://schemas.microsoft.com/office/drawing/2014/chart" uri="{C3380CC4-5D6E-409C-BE32-E72D297353CC}">
              <c16:uniqueId val="{00000001-754B-4BD9-A17E-791F97396E10}"/>
            </c:ext>
          </c:extLst>
        </c:ser>
        <c:dLbls>
          <c:showLegendKey val="0"/>
          <c:showVal val="0"/>
          <c:showCatName val="0"/>
          <c:showSerName val="0"/>
          <c:showPercent val="0"/>
          <c:showBubbleSize val="0"/>
        </c:dLbls>
        <c:gapWidth val="219"/>
        <c:overlap val="-27"/>
        <c:axId val="927046776"/>
        <c:axId val="927045464"/>
      </c:barChart>
      <c:catAx>
        <c:axId val="927046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927045464"/>
        <c:crosses val="autoZero"/>
        <c:auto val="1"/>
        <c:lblAlgn val="ctr"/>
        <c:lblOffset val="100"/>
        <c:noMultiLvlLbl val="0"/>
      </c:catAx>
      <c:valAx>
        <c:axId val="927045464"/>
        <c:scaling>
          <c:orientation val="minMax"/>
          <c:min val="0"/>
        </c:scaling>
        <c:delete val="1"/>
        <c:axPos val="l"/>
        <c:numFmt formatCode="General" sourceLinked="1"/>
        <c:majorTickMark val="out"/>
        <c:minorTickMark val="none"/>
        <c:tickLblPos val="nextTo"/>
        <c:crossAx val="9270467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Total</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The economy and jobs</c:v>
                </c:pt>
                <c:pt idx="1">
                  <c:v>COVID-19</c:v>
                </c:pt>
                <c:pt idx="2">
                  <c:v>Health care</c:v>
                </c:pt>
                <c:pt idx="3">
                  <c:v>Dysfunction in government</c:v>
                </c:pt>
                <c:pt idx="4">
                  <c:v>Racial justice</c:v>
                </c:pt>
                <c:pt idx="5">
                  <c:v>Social Security and Medicare</c:v>
                </c:pt>
                <c:pt idx="6">
                  <c:v>The environment and climate change</c:v>
                </c:pt>
                <c:pt idx="7">
                  <c:v>Taxes</c:v>
                </c:pt>
              </c:strCache>
            </c:strRef>
          </c:cat>
          <c:val>
            <c:numRef>
              <c:f>Sheet1!$B$2:$B$9</c:f>
              <c:numCache>
                <c:formatCode>###0%</c:formatCode>
                <c:ptCount val="8"/>
                <c:pt idx="0">
                  <c:v>0.2964113916723698</c:v>
                </c:pt>
                <c:pt idx="1">
                  <c:v>0.27797987722175993</c:v>
                </c:pt>
                <c:pt idx="2">
                  <c:v>0.18120445211658975</c:v>
                </c:pt>
                <c:pt idx="3">
                  <c:v>0.16189609773116198</c:v>
                </c:pt>
                <c:pt idx="4">
                  <c:v>0.13630376933590024</c:v>
                </c:pt>
                <c:pt idx="5">
                  <c:v>0.10881049484590496</c:v>
                </c:pt>
                <c:pt idx="6">
                  <c:v>9.9245540857125294E-2</c:v>
                </c:pt>
                <c:pt idx="7">
                  <c:v>9.6504339889868784E-2</c:v>
                </c:pt>
              </c:numCache>
            </c:numRef>
          </c:val>
          <c:extLst>
            <c:ext xmlns:c16="http://schemas.microsoft.com/office/drawing/2014/chart" uri="{C3380CC4-5D6E-409C-BE32-E72D297353CC}">
              <c16:uniqueId val="{00000000-9BDD-45B6-B270-7B443C8B5959}"/>
            </c:ext>
          </c:extLst>
        </c:ser>
        <c:ser>
          <c:idx val="1"/>
          <c:order val="1"/>
          <c:tx>
            <c:strRef>
              <c:f>Sheet1!$C$1</c:f>
              <c:strCache>
                <c:ptCount val="1"/>
                <c:pt idx="0">
                  <c:v>Voted Trump</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The economy and jobs</c:v>
                </c:pt>
                <c:pt idx="1">
                  <c:v>COVID-19</c:v>
                </c:pt>
                <c:pt idx="2">
                  <c:v>Health care</c:v>
                </c:pt>
                <c:pt idx="3">
                  <c:v>Dysfunction in government</c:v>
                </c:pt>
                <c:pt idx="4">
                  <c:v>Racial justice</c:v>
                </c:pt>
                <c:pt idx="5">
                  <c:v>Social Security and Medicare</c:v>
                </c:pt>
                <c:pt idx="6">
                  <c:v>The environment and climate change</c:v>
                </c:pt>
                <c:pt idx="7">
                  <c:v>Taxes</c:v>
                </c:pt>
              </c:strCache>
            </c:strRef>
          </c:cat>
          <c:val>
            <c:numRef>
              <c:f>Sheet1!$C$2:$C$9</c:f>
              <c:numCache>
                <c:formatCode>###0%</c:formatCode>
                <c:ptCount val="8"/>
                <c:pt idx="0">
                  <c:v>0.50384022252251226</c:v>
                </c:pt>
                <c:pt idx="1">
                  <c:v>0.10594712657039244</c:v>
                </c:pt>
                <c:pt idx="2">
                  <c:v>9.6919528349887235E-2</c:v>
                </c:pt>
                <c:pt idx="3">
                  <c:v>0.13846131002577666</c:v>
                </c:pt>
                <c:pt idx="4">
                  <c:v>3.581600014693128E-2</c:v>
                </c:pt>
                <c:pt idx="5">
                  <c:v>9.2826281300717711E-2</c:v>
                </c:pt>
                <c:pt idx="6">
                  <c:v>1.3472826520413449E-2</c:v>
                </c:pt>
                <c:pt idx="7">
                  <c:v>0.17214655032197579</c:v>
                </c:pt>
              </c:numCache>
            </c:numRef>
          </c:val>
          <c:extLst>
            <c:ext xmlns:c16="http://schemas.microsoft.com/office/drawing/2014/chart" uri="{C3380CC4-5D6E-409C-BE32-E72D297353CC}">
              <c16:uniqueId val="{00000001-9BDD-45B6-B270-7B443C8B5959}"/>
            </c:ext>
          </c:extLst>
        </c:ser>
        <c:ser>
          <c:idx val="2"/>
          <c:order val="2"/>
          <c:tx>
            <c:strRef>
              <c:f>Sheet1!$D$1</c:f>
              <c:strCache>
                <c:ptCount val="1"/>
                <c:pt idx="0">
                  <c:v>Voted Biden</c:v>
                </c:pt>
              </c:strCache>
            </c:strRef>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The economy and jobs</c:v>
                </c:pt>
                <c:pt idx="1">
                  <c:v>COVID-19</c:v>
                </c:pt>
                <c:pt idx="2">
                  <c:v>Health care</c:v>
                </c:pt>
                <c:pt idx="3">
                  <c:v>Dysfunction in government</c:v>
                </c:pt>
                <c:pt idx="4">
                  <c:v>Racial justice</c:v>
                </c:pt>
                <c:pt idx="5">
                  <c:v>Social Security and Medicare</c:v>
                </c:pt>
                <c:pt idx="6">
                  <c:v>The environment and climate change</c:v>
                </c:pt>
                <c:pt idx="7">
                  <c:v>Taxes</c:v>
                </c:pt>
              </c:strCache>
            </c:strRef>
          </c:cat>
          <c:val>
            <c:numRef>
              <c:f>Sheet1!$D$2:$D$9</c:f>
              <c:numCache>
                <c:formatCode>###0%</c:formatCode>
                <c:ptCount val="8"/>
                <c:pt idx="0">
                  <c:v>0.11024971510983025</c:v>
                </c:pt>
                <c:pt idx="1">
                  <c:v>0.45577294413555691</c:v>
                </c:pt>
                <c:pt idx="2">
                  <c:v>0.25905141172988921</c:v>
                </c:pt>
                <c:pt idx="3">
                  <c:v>0.18843346265567454</c:v>
                </c:pt>
                <c:pt idx="4">
                  <c:v>0.23540062062058462</c:v>
                </c:pt>
                <c:pt idx="5">
                  <c:v>0.12254712537682613</c:v>
                </c:pt>
                <c:pt idx="6">
                  <c:v>0.17945179124653809</c:v>
                </c:pt>
                <c:pt idx="7">
                  <c:v>2.5901144780436484E-2</c:v>
                </c:pt>
              </c:numCache>
            </c:numRef>
          </c:val>
          <c:extLst>
            <c:ext xmlns:c16="http://schemas.microsoft.com/office/drawing/2014/chart" uri="{C3380CC4-5D6E-409C-BE32-E72D297353CC}">
              <c16:uniqueId val="{00000002-9BDD-45B6-B270-7B443C8B5959}"/>
            </c:ext>
          </c:extLst>
        </c:ser>
        <c:dLbls>
          <c:showLegendKey val="0"/>
          <c:showVal val="0"/>
          <c:showCatName val="0"/>
          <c:showSerName val="0"/>
          <c:showPercent val="0"/>
          <c:showBubbleSize val="0"/>
        </c:dLbls>
        <c:gapWidth val="182"/>
        <c:axId val="1285554160"/>
        <c:axId val="698072752"/>
      </c:barChart>
      <c:catAx>
        <c:axId val="128555416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698072752"/>
        <c:crosses val="autoZero"/>
        <c:auto val="1"/>
        <c:lblAlgn val="ctr"/>
        <c:lblOffset val="100"/>
        <c:noMultiLvlLbl val="0"/>
      </c:catAx>
      <c:valAx>
        <c:axId val="698072752"/>
        <c:scaling>
          <c:orientation val="minMax"/>
        </c:scaling>
        <c:delete val="1"/>
        <c:axPos val="t"/>
        <c:numFmt formatCode="###0%" sourceLinked="1"/>
        <c:majorTickMark val="none"/>
        <c:minorTickMark val="none"/>
        <c:tickLblPos val="nextTo"/>
        <c:crossAx val="12855541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Total</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Terrorism and national security</c:v>
                </c:pt>
                <c:pt idx="1">
                  <c:v>Immigration</c:v>
                </c:pt>
                <c:pt idx="2">
                  <c:v>Crime</c:v>
                </c:pt>
                <c:pt idx="3">
                  <c:v>Education</c:v>
                </c:pt>
                <c:pt idx="4">
                  <c:v>The federal budget deficit</c:v>
                </c:pt>
                <c:pt idx="5">
                  <c:v>Prescription drug costs</c:v>
                </c:pt>
                <c:pt idx="6">
                  <c:v>Housing affordability</c:v>
                </c:pt>
                <c:pt idx="7">
                  <c:v>Caregiving</c:v>
                </c:pt>
              </c:strCache>
            </c:strRef>
          </c:cat>
          <c:val>
            <c:numRef>
              <c:f>Sheet1!$B$2:$B$9</c:f>
              <c:numCache>
                <c:formatCode>###0%</c:formatCode>
                <c:ptCount val="8"/>
                <c:pt idx="0">
                  <c:v>8.0479393370565061E-2</c:v>
                </c:pt>
                <c:pt idx="1">
                  <c:v>7.2869553917187316E-2</c:v>
                </c:pt>
                <c:pt idx="2">
                  <c:v>6.406068260478627E-2</c:v>
                </c:pt>
                <c:pt idx="3">
                  <c:v>4.8098795265614357E-2</c:v>
                </c:pt>
                <c:pt idx="4">
                  <c:v>2.1072068971323996E-2</c:v>
                </c:pt>
                <c:pt idx="5">
                  <c:v>2.0789425041321904E-2</c:v>
                </c:pt>
                <c:pt idx="6">
                  <c:v>1.9066173339925149E-2</c:v>
                </c:pt>
                <c:pt idx="7">
                  <c:v>9.1543384587902954E-3</c:v>
                </c:pt>
              </c:numCache>
            </c:numRef>
          </c:val>
          <c:extLst>
            <c:ext xmlns:c16="http://schemas.microsoft.com/office/drawing/2014/chart" uri="{C3380CC4-5D6E-409C-BE32-E72D297353CC}">
              <c16:uniqueId val="{00000000-9BDD-45B6-B270-7B443C8B5959}"/>
            </c:ext>
          </c:extLst>
        </c:ser>
        <c:ser>
          <c:idx val="1"/>
          <c:order val="1"/>
          <c:tx>
            <c:strRef>
              <c:f>Sheet1!$C$1</c:f>
              <c:strCache>
                <c:ptCount val="1"/>
                <c:pt idx="0">
                  <c:v>Voted Trump</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Terrorism and national security</c:v>
                </c:pt>
                <c:pt idx="1">
                  <c:v>Immigration</c:v>
                </c:pt>
                <c:pt idx="2">
                  <c:v>Crime</c:v>
                </c:pt>
                <c:pt idx="3">
                  <c:v>Education</c:v>
                </c:pt>
                <c:pt idx="4">
                  <c:v>The federal budget deficit</c:v>
                </c:pt>
                <c:pt idx="5">
                  <c:v>Prescription drug costs</c:v>
                </c:pt>
                <c:pt idx="6">
                  <c:v>Housing affordability</c:v>
                </c:pt>
                <c:pt idx="7">
                  <c:v>Caregiving</c:v>
                </c:pt>
              </c:strCache>
            </c:strRef>
          </c:cat>
          <c:val>
            <c:numRef>
              <c:f>Sheet1!$C$2:$C$9</c:f>
              <c:numCache>
                <c:formatCode>###0%</c:formatCode>
                <c:ptCount val="8"/>
                <c:pt idx="0">
                  <c:v>0.15219716129329489</c:v>
                </c:pt>
                <c:pt idx="1">
                  <c:v>0.10887675403049751</c:v>
                </c:pt>
                <c:pt idx="2">
                  <c:v>0.12591935422472492</c:v>
                </c:pt>
                <c:pt idx="3">
                  <c:v>3.3751583085507554E-2</c:v>
                </c:pt>
                <c:pt idx="4">
                  <c:v>2.526469119540729E-2</c:v>
                </c:pt>
                <c:pt idx="5">
                  <c:v>2.2031768610813067E-2</c:v>
                </c:pt>
                <c:pt idx="6">
                  <c:v>1.8839139843391854E-2</c:v>
                </c:pt>
                <c:pt idx="7">
                  <c:v>1.0260048205304266E-2</c:v>
                </c:pt>
              </c:numCache>
            </c:numRef>
          </c:val>
          <c:extLst>
            <c:ext xmlns:c16="http://schemas.microsoft.com/office/drawing/2014/chart" uri="{C3380CC4-5D6E-409C-BE32-E72D297353CC}">
              <c16:uniqueId val="{00000001-9BDD-45B6-B270-7B443C8B5959}"/>
            </c:ext>
          </c:extLst>
        </c:ser>
        <c:ser>
          <c:idx val="2"/>
          <c:order val="2"/>
          <c:tx>
            <c:strRef>
              <c:f>Sheet1!$D$1</c:f>
              <c:strCache>
                <c:ptCount val="1"/>
                <c:pt idx="0">
                  <c:v>Voted Biden</c:v>
                </c:pt>
              </c:strCache>
            </c:strRef>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Terrorism and national security</c:v>
                </c:pt>
                <c:pt idx="1">
                  <c:v>Immigration</c:v>
                </c:pt>
                <c:pt idx="2">
                  <c:v>Crime</c:v>
                </c:pt>
                <c:pt idx="3">
                  <c:v>Education</c:v>
                </c:pt>
                <c:pt idx="4">
                  <c:v>The federal budget deficit</c:v>
                </c:pt>
                <c:pt idx="5">
                  <c:v>Prescription drug costs</c:v>
                </c:pt>
                <c:pt idx="6">
                  <c:v>Housing affordability</c:v>
                </c:pt>
                <c:pt idx="7">
                  <c:v>Caregiving</c:v>
                </c:pt>
              </c:strCache>
            </c:strRef>
          </c:cat>
          <c:val>
            <c:numRef>
              <c:f>Sheet1!$D$2:$D$9</c:f>
              <c:numCache>
                <c:formatCode>###0%</c:formatCode>
                <c:ptCount val="8"/>
                <c:pt idx="0">
                  <c:v>1.9020318288314526E-2</c:v>
                </c:pt>
                <c:pt idx="1">
                  <c:v>4.0831514704944748E-2</c:v>
                </c:pt>
                <c:pt idx="2">
                  <c:v>1.260460484707053E-2</c:v>
                </c:pt>
                <c:pt idx="3">
                  <c:v>5.2058281584482315E-2</c:v>
                </c:pt>
                <c:pt idx="4">
                  <c:v>1.4541473013683293E-2</c:v>
                </c:pt>
                <c:pt idx="5">
                  <c:v>1.434098679258458E-2</c:v>
                </c:pt>
                <c:pt idx="6">
                  <c:v>1.7231355760559112E-2</c:v>
                </c:pt>
                <c:pt idx="7">
                  <c:v>9.5108236018404332E-3</c:v>
                </c:pt>
              </c:numCache>
            </c:numRef>
          </c:val>
          <c:extLst>
            <c:ext xmlns:c16="http://schemas.microsoft.com/office/drawing/2014/chart" uri="{C3380CC4-5D6E-409C-BE32-E72D297353CC}">
              <c16:uniqueId val="{00000002-9BDD-45B6-B270-7B443C8B5959}"/>
            </c:ext>
          </c:extLst>
        </c:ser>
        <c:dLbls>
          <c:showLegendKey val="0"/>
          <c:showVal val="0"/>
          <c:showCatName val="0"/>
          <c:showSerName val="0"/>
          <c:showPercent val="0"/>
          <c:showBubbleSize val="0"/>
        </c:dLbls>
        <c:gapWidth val="182"/>
        <c:axId val="1285554160"/>
        <c:axId val="698072752"/>
      </c:barChart>
      <c:catAx>
        <c:axId val="128555416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698072752"/>
        <c:crosses val="autoZero"/>
        <c:auto val="1"/>
        <c:lblAlgn val="ctr"/>
        <c:lblOffset val="100"/>
        <c:noMultiLvlLbl val="0"/>
      </c:catAx>
      <c:valAx>
        <c:axId val="698072752"/>
        <c:scaling>
          <c:orientation val="minMax"/>
        </c:scaling>
        <c:delete val="1"/>
        <c:axPos val="t"/>
        <c:numFmt formatCode="###0%" sourceLinked="1"/>
        <c:majorTickMark val="none"/>
        <c:minorTickMark val="none"/>
        <c:tickLblPos val="nextTo"/>
        <c:crossAx val="12855541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7126333619752999E-2"/>
          <c:y val="4.8466968938385556E-2"/>
          <c:w val="0.96574733276049396"/>
          <c:h val="0.8221770640110786"/>
        </c:manualLayout>
      </c:layout>
      <c:barChart>
        <c:barDir val="col"/>
        <c:grouping val="stacked"/>
        <c:varyColors val="0"/>
        <c:ser>
          <c:idx val="0"/>
          <c:order val="0"/>
          <c:tx>
            <c:strRef>
              <c:f>Sheet1!$B$1</c:f>
              <c:strCache>
                <c:ptCount val="1"/>
                <c:pt idx="0">
                  <c:v>Strong</c:v>
                </c:pt>
              </c:strCache>
            </c:strRef>
          </c:tx>
          <c:spPr>
            <a:solidFill>
              <a:srgbClr val="002060"/>
            </a:solidFill>
            <a:ln>
              <a:solidFill>
                <a:schemeClr val="bg1"/>
              </a:solidFill>
            </a:ln>
          </c:spPr>
          <c:invertIfNegative val="0"/>
          <c:dPt>
            <c:idx val="0"/>
            <c:invertIfNegative val="0"/>
            <c:bubble3D val="0"/>
            <c:spPr>
              <a:solidFill>
                <a:srgbClr val="00B050"/>
              </a:solidFill>
              <a:ln>
                <a:solidFill>
                  <a:schemeClr val="bg1"/>
                </a:solidFill>
              </a:ln>
            </c:spPr>
            <c:extLst>
              <c:ext xmlns:c16="http://schemas.microsoft.com/office/drawing/2014/chart" uri="{C3380CC4-5D6E-409C-BE32-E72D297353CC}">
                <c16:uniqueId val="{00000001-A43E-4780-AB54-201C0517311E}"/>
              </c:ext>
            </c:extLst>
          </c:dPt>
          <c:dPt>
            <c:idx val="1"/>
            <c:invertIfNegative val="0"/>
            <c:bubble3D val="0"/>
            <c:spPr>
              <a:solidFill>
                <a:srgbClr val="C00000"/>
              </a:solidFill>
              <a:ln>
                <a:solidFill>
                  <a:schemeClr val="bg1"/>
                </a:solidFill>
              </a:ln>
            </c:spPr>
            <c:extLst>
              <c:ext xmlns:c16="http://schemas.microsoft.com/office/drawing/2014/chart" uri="{C3380CC4-5D6E-409C-BE32-E72D297353CC}">
                <c16:uniqueId val="{00000003-A43E-4780-AB54-201C0517311E}"/>
              </c:ext>
            </c:extLst>
          </c:dPt>
          <c:dPt>
            <c:idx val="2"/>
            <c:invertIfNegative val="0"/>
            <c:bubble3D val="0"/>
            <c:spPr>
              <a:solidFill>
                <a:schemeClr val="bg1">
                  <a:lumMod val="75000"/>
                </a:schemeClr>
              </a:solidFill>
              <a:ln>
                <a:solidFill>
                  <a:schemeClr val="bg1"/>
                </a:solidFill>
              </a:ln>
            </c:spPr>
            <c:extLst>
              <c:ext xmlns:c16="http://schemas.microsoft.com/office/drawing/2014/chart" uri="{C3380CC4-5D6E-409C-BE32-E72D297353CC}">
                <c16:uniqueId val="{00000005-A43E-4780-AB54-201C0517311E}"/>
              </c:ext>
            </c:extLst>
          </c:dPt>
          <c:dPt>
            <c:idx val="4"/>
            <c:invertIfNegative val="0"/>
            <c:bubble3D val="0"/>
            <c:extLst>
              <c:ext xmlns:c16="http://schemas.microsoft.com/office/drawing/2014/chart" uri="{C3380CC4-5D6E-409C-BE32-E72D297353CC}">
                <c16:uniqueId val="{00000006-A43E-4780-AB54-201C0517311E}"/>
              </c:ext>
            </c:extLst>
          </c:dPt>
          <c:dPt>
            <c:idx val="5"/>
            <c:invertIfNegative val="0"/>
            <c:bubble3D val="0"/>
            <c:spPr>
              <a:solidFill>
                <a:srgbClr val="C00000"/>
              </a:solidFill>
              <a:ln>
                <a:solidFill>
                  <a:schemeClr val="bg1"/>
                </a:solidFill>
              </a:ln>
            </c:spPr>
            <c:extLst>
              <c:ext xmlns:c16="http://schemas.microsoft.com/office/drawing/2014/chart" uri="{C3380CC4-5D6E-409C-BE32-E72D297353CC}">
                <c16:uniqueId val="{00000008-A43E-4780-AB54-201C0517311E}"/>
              </c:ext>
            </c:extLst>
          </c:dPt>
          <c:dPt>
            <c:idx val="6"/>
            <c:invertIfNegative val="0"/>
            <c:bubble3D val="0"/>
            <c:spPr>
              <a:solidFill>
                <a:schemeClr val="bg1">
                  <a:lumMod val="75000"/>
                </a:schemeClr>
              </a:solidFill>
              <a:ln>
                <a:solidFill>
                  <a:schemeClr val="bg1"/>
                </a:solidFill>
              </a:ln>
            </c:spPr>
            <c:extLst>
              <c:ext xmlns:c16="http://schemas.microsoft.com/office/drawing/2014/chart" uri="{C3380CC4-5D6E-409C-BE32-E72D297353CC}">
                <c16:uniqueId val="{0000000A-A43E-4780-AB54-201C0517311E}"/>
              </c:ext>
            </c:extLst>
          </c:dPt>
          <c:dPt>
            <c:idx val="9"/>
            <c:invertIfNegative val="0"/>
            <c:bubble3D val="0"/>
            <c:spPr>
              <a:solidFill>
                <a:srgbClr val="C00000"/>
              </a:solidFill>
              <a:ln>
                <a:solidFill>
                  <a:schemeClr val="bg1"/>
                </a:solidFill>
              </a:ln>
            </c:spPr>
            <c:extLst>
              <c:ext xmlns:c16="http://schemas.microsoft.com/office/drawing/2014/chart" uri="{C3380CC4-5D6E-409C-BE32-E72D297353CC}">
                <c16:uniqueId val="{0000000C-A43E-4780-AB54-201C0517311E}"/>
              </c:ext>
            </c:extLst>
          </c:dPt>
          <c:dPt>
            <c:idx val="10"/>
            <c:invertIfNegative val="0"/>
            <c:bubble3D val="0"/>
            <c:spPr>
              <a:solidFill>
                <a:schemeClr val="bg1">
                  <a:lumMod val="75000"/>
                </a:schemeClr>
              </a:solidFill>
              <a:ln>
                <a:solidFill>
                  <a:schemeClr val="bg1"/>
                </a:solidFill>
              </a:ln>
            </c:spPr>
            <c:extLst>
              <c:ext xmlns:c16="http://schemas.microsoft.com/office/drawing/2014/chart" uri="{C3380CC4-5D6E-409C-BE32-E72D297353CC}">
                <c16:uniqueId val="{0000000E-A43E-4780-AB54-201C0517311E}"/>
              </c:ext>
            </c:extLst>
          </c:dPt>
          <c:dLbls>
            <c:dLbl>
              <c:idx val="2"/>
              <c:spPr>
                <a:noFill/>
                <a:ln>
                  <a:noFill/>
                </a:ln>
                <a:effectLst/>
              </c:spPr>
              <c:txPr>
                <a:bodyPr wrap="square" lIns="38100" tIns="19050" rIns="38100" bIns="19050" anchor="ctr">
                  <a:spAutoFit/>
                </a:bodyPr>
                <a:lstStyle/>
                <a:p>
                  <a:pPr>
                    <a:defRPr sz="2000" b="1">
                      <a:solidFill>
                        <a:schemeClr val="tx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5-A43E-4780-AB54-201C0517311E}"/>
                </c:ext>
              </c:extLst>
            </c:dLbl>
            <c:spPr>
              <a:noFill/>
              <a:ln>
                <a:noFill/>
              </a:ln>
              <a:effectLst/>
            </c:spPr>
            <c:txPr>
              <a:bodyPr wrap="square" lIns="38100" tIns="19050" rIns="38100" bIns="19050" anchor="ctr">
                <a:spAutoFit/>
              </a:bodyPr>
              <a:lstStyle/>
              <a:p>
                <a:pPr>
                  <a:defRPr sz="20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Confident</c:v>
                </c:pt>
                <c:pt idx="1">
                  <c:v>Not Confident</c:v>
                </c:pt>
                <c:pt idx="2">
                  <c:v>(don't know)</c:v>
                </c:pt>
              </c:strCache>
            </c:strRef>
          </c:cat>
          <c:val>
            <c:numRef>
              <c:f>Sheet1!$B$2:$B$4</c:f>
              <c:numCache>
                <c:formatCode>General</c:formatCode>
                <c:ptCount val="3"/>
                <c:pt idx="0">
                  <c:v>32</c:v>
                </c:pt>
                <c:pt idx="1">
                  <c:v>12</c:v>
                </c:pt>
                <c:pt idx="2">
                  <c:v>9</c:v>
                </c:pt>
              </c:numCache>
            </c:numRef>
          </c:val>
          <c:extLst>
            <c:ext xmlns:c16="http://schemas.microsoft.com/office/drawing/2014/chart" uri="{C3380CC4-5D6E-409C-BE32-E72D297353CC}">
              <c16:uniqueId val="{0000000F-A43E-4780-AB54-201C0517311E}"/>
            </c:ext>
          </c:extLst>
        </c:ser>
        <c:ser>
          <c:idx val="1"/>
          <c:order val="1"/>
          <c:tx>
            <c:strRef>
              <c:f>Sheet1!$C$1</c:f>
              <c:strCache>
                <c:ptCount val="1"/>
                <c:pt idx="0">
                  <c:v>Not Strong</c:v>
                </c:pt>
              </c:strCache>
            </c:strRef>
          </c:tx>
          <c:spPr>
            <a:solidFill>
              <a:schemeClr val="tx2">
                <a:lumMod val="60000"/>
                <a:lumOff val="40000"/>
              </a:schemeClr>
            </a:solidFill>
            <a:ln>
              <a:solidFill>
                <a:schemeClr val="bg1"/>
              </a:solidFill>
            </a:ln>
          </c:spPr>
          <c:invertIfNegative val="0"/>
          <c:dPt>
            <c:idx val="0"/>
            <c:invertIfNegative val="0"/>
            <c:bubble3D val="0"/>
            <c:spPr>
              <a:solidFill>
                <a:srgbClr val="00B050">
                  <a:alpha val="50000"/>
                </a:srgbClr>
              </a:solidFill>
              <a:ln>
                <a:solidFill>
                  <a:schemeClr val="bg1"/>
                </a:solidFill>
              </a:ln>
            </c:spPr>
            <c:extLst>
              <c:ext xmlns:c16="http://schemas.microsoft.com/office/drawing/2014/chart" uri="{C3380CC4-5D6E-409C-BE32-E72D297353CC}">
                <c16:uniqueId val="{00000011-A43E-4780-AB54-201C0517311E}"/>
              </c:ext>
            </c:extLst>
          </c:dPt>
          <c:dPt>
            <c:idx val="1"/>
            <c:invertIfNegative val="0"/>
            <c:bubble3D val="0"/>
            <c:spPr>
              <a:solidFill>
                <a:srgbClr val="E57A77"/>
              </a:solidFill>
              <a:ln>
                <a:solidFill>
                  <a:schemeClr val="bg1"/>
                </a:solidFill>
              </a:ln>
            </c:spPr>
            <c:extLst>
              <c:ext xmlns:c16="http://schemas.microsoft.com/office/drawing/2014/chart" uri="{C3380CC4-5D6E-409C-BE32-E72D297353CC}">
                <c16:uniqueId val="{00000013-A43E-4780-AB54-201C0517311E}"/>
              </c:ext>
            </c:extLst>
          </c:dPt>
          <c:dPt>
            <c:idx val="5"/>
            <c:invertIfNegative val="0"/>
            <c:bubble3D val="0"/>
            <c:spPr>
              <a:solidFill>
                <a:srgbClr val="E57A77"/>
              </a:solidFill>
              <a:ln>
                <a:solidFill>
                  <a:schemeClr val="bg1"/>
                </a:solidFill>
              </a:ln>
            </c:spPr>
            <c:extLst>
              <c:ext xmlns:c16="http://schemas.microsoft.com/office/drawing/2014/chart" uri="{C3380CC4-5D6E-409C-BE32-E72D297353CC}">
                <c16:uniqueId val="{00000015-A43E-4780-AB54-201C0517311E}"/>
              </c:ext>
            </c:extLst>
          </c:dPt>
          <c:cat>
            <c:strRef>
              <c:f>Sheet1!$A$2:$A$4</c:f>
              <c:strCache>
                <c:ptCount val="3"/>
                <c:pt idx="0">
                  <c:v>Confident</c:v>
                </c:pt>
                <c:pt idx="1">
                  <c:v>Not Confident</c:v>
                </c:pt>
                <c:pt idx="2">
                  <c:v>(don't know)</c:v>
                </c:pt>
              </c:strCache>
            </c:strRef>
          </c:cat>
          <c:val>
            <c:numRef>
              <c:f>Sheet1!$C$2:$C$4</c:f>
              <c:numCache>
                <c:formatCode>General</c:formatCode>
                <c:ptCount val="3"/>
                <c:pt idx="0">
                  <c:v>32</c:v>
                </c:pt>
                <c:pt idx="1">
                  <c:v>15</c:v>
                </c:pt>
              </c:numCache>
            </c:numRef>
          </c:val>
          <c:extLst>
            <c:ext xmlns:c16="http://schemas.microsoft.com/office/drawing/2014/chart" uri="{C3380CC4-5D6E-409C-BE32-E72D297353CC}">
              <c16:uniqueId val="{00000016-A43E-4780-AB54-201C0517311E}"/>
            </c:ext>
          </c:extLst>
        </c:ser>
        <c:ser>
          <c:idx val="2"/>
          <c:order val="2"/>
          <c:tx>
            <c:strRef>
              <c:f>Sheet1!$D$1</c:f>
              <c:strCache>
                <c:ptCount val="1"/>
                <c:pt idx="0">
                  <c:v>TOTAL AUTOSUM</c:v>
                </c:pt>
              </c:strCache>
            </c:strRef>
          </c:tx>
          <c:spPr>
            <a:noFill/>
            <a:ln>
              <a:solidFill>
                <a:schemeClr val="bg1"/>
              </a:solidFill>
            </a:ln>
          </c:spPr>
          <c:invertIfNegative val="0"/>
          <c:dPt>
            <c:idx val="0"/>
            <c:invertIfNegative val="0"/>
            <c:bubble3D val="0"/>
            <c:extLst>
              <c:ext xmlns:c16="http://schemas.microsoft.com/office/drawing/2014/chart" uri="{C3380CC4-5D6E-409C-BE32-E72D297353CC}">
                <c16:uniqueId val="{00000017-A43E-4780-AB54-201C0517311E}"/>
              </c:ext>
            </c:extLst>
          </c:dPt>
          <c:dPt>
            <c:idx val="1"/>
            <c:invertIfNegative val="0"/>
            <c:bubble3D val="0"/>
            <c:extLst>
              <c:ext xmlns:c16="http://schemas.microsoft.com/office/drawing/2014/chart" uri="{C3380CC4-5D6E-409C-BE32-E72D297353CC}">
                <c16:uniqueId val="{00000018-A43E-4780-AB54-201C0517311E}"/>
              </c:ext>
            </c:extLst>
          </c:dPt>
          <c:dPt>
            <c:idx val="4"/>
            <c:invertIfNegative val="0"/>
            <c:bubble3D val="0"/>
            <c:extLst>
              <c:ext xmlns:c16="http://schemas.microsoft.com/office/drawing/2014/chart" uri="{C3380CC4-5D6E-409C-BE32-E72D297353CC}">
                <c16:uniqueId val="{00000019-A43E-4780-AB54-201C0517311E}"/>
              </c:ext>
            </c:extLst>
          </c:dPt>
          <c:dPt>
            <c:idx val="5"/>
            <c:invertIfNegative val="0"/>
            <c:bubble3D val="0"/>
            <c:extLst>
              <c:ext xmlns:c16="http://schemas.microsoft.com/office/drawing/2014/chart" uri="{C3380CC4-5D6E-409C-BE32-E72D297353CC}">
                <c16:uniqueId val="{0000001A-A43E-4780-AB54-201C0517311E}"/>
              </c:ext>
            </c:extLst>
          </c:dPt>
          <c:dLbls>
            <c:spPr>
              <a:noFill/>
              <a:ln>
                <a:noFill/>
              </a:ln>
              <a:effectLst/>
            </c:spPr>
            <c:txPr>
              <a:bodyPr wrap="square" lIns="38100" tIns="19050" rIns="38100" bIns="19050" anchor="ctr">
                <a:spAutoFit/>
              </a:bodyPr>
              <a:lstStyle/>
              <a:p>
                <a:pPr>
                  <a:defRPr sz="2000" b="1">
                    <a:solidFill>
                      <a:schemeClr val="tx1"/>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Confident</c:v>
                </c:pt>
                <c:pt idx="1">
                  <c:v>Not Confident</c:v>
                </c:pt>
                <c:pt idx="2">
                  <c:v>(don't know)</c:v>
                </c:pt>
              </c:strCache>
            </c:strRef>
          </c:cat>
          <c:val>
            <c:numRef>
              <c:f>Sheet1!$D$2:$D$4</c:f>
              <c:numCache>
                <c:formatCode>General</c:formatCode>
                <c:ptCount val="3"/>
                <c:pt idx="0">
                  <c:v>64</c:v>
                </c:pt>
                <c:pt idx="1">
                  <c:v>27</c:v>
                </c:pt>
              </c:numCache>
            </c:numRef>
          </c:val>
          <c:extLst>
            <c:ext xmlns:c16="http://schemas.microsoft.com/office/drawing/2014/chart" uri="{C3380CC4-5D6E-409C-BE32-E72D297353CC}">
              <c16:uniqueId val="{0000001B-A43E-4780-AB54-201C0517311E}"/>
            </c:ext>
          </c:extLst>
        </c:ser>
        <c:dLbls>
          <c:showLegendKey val="0"/>
          <c:showVal val="0"/>
          <c:showCatName val="0"/>
          <c:showSerName val="0"/>
          <c:showPercent val="0"/>
          <c:showBubbleSize val="0"/>
        </c:dLbls>
        <c:gapWidth val="34"/>
        <c:overlap val="100"/>
        <c:axId val="-645381632"/>
        <c:axId val="-645379424"/>
      </c:barChart>
      <c:catAx>
        <c:axId val="-645381632"/>
        <c:scaling>
          <c:orientation val="minMax"/>
        </c:scaling>
        <c:delete val="0"/>
        <c:axPos val="b"/>
        <c:numFmt formatCode="General" sourceLinked="0"/>
        <c:majorTickMark val="out"/>
        <c:minorTickMark val="none"/>
        <c:tickLblPos val="nextTo"/>
        <c:txPr>
          <a:bodyPr/>
          <a:lstStyle/>
          <a:p>
            <a:pPr>
              <a:defRPr sz="1800" b="1"/>
            </a:pPr>
            <a:endParaRPr lang="en-US"/>
          </a:p>
        </c:txPr>
        <c:crossAx val="-645379424"/>
        <c:crosses val="autoZero"/>
        <c:auto val="1"/>
        <c:lblAlgn val="ctr"/>
        <c:lblOffset val="100"/>
        <c:noMultiLvlLbl val="0"/>
      </c:catAx>
      <c:valAx>
        <c:axId val="-645379424"/>
        <c:scaling>
          <c:orientation val="minMax"/>
          <c:max val="70"/>
          <c:min val="0"/>
        </c:scaling>
        <c:delete val="1"/>
        <c:axPos val="l"/>
        <c:numFmt formatCode="General" sourceLinked="1"/>
        <c:majorTickMark val="out"/>
        <c:minorTickMark val="none"/>
        <c:tickLblPos val="nextTo"/>
        <c:crossAx val="-645381632"/>
        <c:crosses val="autoZero"/>
        <c:crossBetween val="between"/>
      </c:valAx>
    </c:plotArea>
    <c:plotVisOnly val="1"/>
    <c:dispBlanksAs val="gap"/>
    <c:showDLblsOverMax val="0"/>
  </c:chart>
  <c:txPr>
    <a:bodyPr/>
    <a:lstStyle/>
    <a:p>
      <a:pPr>
        <a:defRPr sz="14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999305642350261"/>
          <c:y val="0.11238470027276323"/>
          <c:w val="0.77174415698037746"/>
          <c:h val="0.85125554375663692"/>
        </c:manualLayout>
      </c:layout>
      <c:barChart>
        <c:barDir val="bar"/>
        <c:grouping val="stacked"/>
        <c:varyColors val="0"/>
        <c:ser>
          <c:idx val="0"/>
          <c:order val="0"/>
          <c:tx>
            <c:strRef>
              <c:f>Sheet1!$B$1</c:f>
              <c:strCache>
                <c:ptCount val="1"/>
                <c:pt idx="0">
                  <c:v>Very</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All voters</c:v>
                </c:pt>
                <c:pt idx="1">
                  <c:v>Disability Community</c:v>
                </c:pt>
                <c:pt idx="2">
                  <c:v>PWD</c:v>
                </c:pt>
                <c:pt idx="3">
                  <c:v>Male PWD</c:v>
                </c:pt>
                <c:pt idx="4">
                  <c:v>Women PWD</c:v>
                </c:pt>
                <c:pt idx="5">
                  <c:v>PWD &lt;50</c:v>
                </c:pt>
                <c:pt idx="6">
                  <c:v>PWD 50+</c:v>
                </c:pt>
                <c:pt idx="7">
                  <c:v>Family </c:v>
                </c:pt>
                <c:pt idx="8">
                  <c:v>Close Friends</c:v>
                </c:pt>
                <c:pt idx="9">
                  <c:v>Non-Disability Community</c:v>
                </c:pt>
              </c:strCache>
            </c:strRef>
          </c:cat>
          <c:val>
            <c:numRef>
              <c:f>Sheet1!$B$2:$B$11</c:f>
              <c:numCache>
                <c:formatCode>General</c:formatCode>
                <c:ptCount val="10"/>
                <c:pt idx="0">
                  <c:v>32</c:v>
                </c:pt>
                <c:pt idx="1">
                  <c:v>32</c:v>
                </c:pt>
                <c:pt idx="2">
                  <c:v>38</c:v>
                </c:pt>
                <c:pt idx="3">
                  <c:v>37</c:v>
                </c:pt>
                <c:pt idx="4">
                  <c:v>39</c:v>
                </c:pt>
                <c:pt idx="5">
                  <c:v>38</c:v>
                </c:pt>
                <c:pt idx="6">
                  <c:v>39</c:v>
                </c:pt>
                <c:pt idx="7">
                  <c:v>29</c:v>
                </c:pt>
                <c:pt idx="8">
                  <c:v>27</c:v>
                </c:pt>
                <c:pt idx="9">
                  <c:v>33</c:v>
                </c:pt>
              </c:numCache>
            </c:numRef>
          </c:val>
          <c:extLst>
            <c:ext xmlns:c16="http://schemas.microsoft.com/office/drawing/2014/chart" uri="{C3380CC4-5D6E-409C-BE32-E72D297353CC}">
              <c16:uniqueId val="{00000000-EED6-49A7-B4E6-74D734A3E348}"/>
            </c:ext>
          </c:extLst>
        </c:ser>
        <c:ser>
          <c:idx val="1"/>
          <c:order val="1"/>
          <c:tx>
            <c:strRef>
              <c:f>Sheet1!$C$1</c:f>
              <c:strCache>
                <c:ptCount val="1"/>
                <c:pt idx="0">
                  <c:v>Somewhat</c:v>
                </c:pt>
              </c:strCache>
            </c:strRef>
          </c:tx>
          <c:spPr>
            <a:solidFill>
              <a:srgbClr val="7FD7A7"/>
            </a:solidFill>
            <a:ln>
              <a:noFill/>
            </a:ln>
            <a:effectLst/>
          </c:spPr>
          <c:invertIfNegative val="0"/>
          <c:cat>
            <c:strRef>
              <c:f>Sheet1!$A$2:$A$11</c:f>
              <c:strCache>
                <c:ptCount val="10"/>
                <c:pt idx="0">
                  <c:v>All voters</c:v>
                </c:pt>
                <c:pt idx="1">
                  <c:v>Disability Community</c:v>
                </c:pt>
                <c:pt idx="2">
                  <c:v>PWD</c:v>
                </c:pt>
                <c:pt idx="3">
                  <c:v>Male PWD</c:v>
                </c:pt>
                <c:pt idx="4">
                  <c:v>Women PWD</c:v>
                </c:pt>
                <c:pt idx="5">
                  <c:v>PWD &lt;50</c:v>
                </c:pt>
                <c:pt idx="6">
                  <c:v>PWD 50+</c:v>
                </c:pt>
                <c:pt idx="7">
                  <c:v>Family </c:v>
                </c:pt>
                <c:pt idx="8">
                  <c:v>Close Friends</c:v>
                </c:pt>
                <c:pt idx="9">
                  <c:v>Non-Disability Community</c:v>
                </c:pt>
              </c:strCache>
            </c:strRef>
          </c:cat>
          <c:val>
            <c:numRef>
              <c:f>Sheet1!$C$2:$C$11</c:f>
              <c:numCache>
                <c:formatCode>General</c:formatCode>
                <c:ptCount val="10"/>
                <c:pt idx="0">
                  <c:v>32</c:v>
                </c:pt>
                <c:pt idx="1">
                  <c:v>32</c:v>
                </c:pt>
                <c:pt idx="2">
                  <c:v>33</c:v>
                </c:pt>
                <c:pt idx="3">
                  <c:v>31</c:v>
                </c:pt>
                <c:pt idx="4">
                  <c:v>35</c:v>
                </c:pt>
                <c:pt idx="5">
                  <c:v>35</c:v>
                </c:pt>
                <c:pt idx="6">
                  <c:v>32</c:v>
                </c:pt>
                <c:pt idx="7">
                  <c:v>30</c:v>
                </c:pt>
                <c:pt idx="8">
                  <c:v>30</c:v>
                </c:pt>
                <c:pt idx="9">
                  <c:v>32</c:v>
                </c:pt>
              </c:numCache>
            </c:numRef>
          </c:val>
          <c:extLst>
            <c:ext xmlns:c16="http://schemas.microsoft.com/office/drawing/2014/chart" uri="{C3380CC4-5D6E-409C-BE32-E72D297353CC}">
              <c16:uniqueId val="{00000001-EED6-49A7-B4E6-74D734A3E348}"/>
            </c:ext>
          </c:extLst>
        </c:ser>
        <c:ser>
          <c:idx val="2"/>
          <c:order val="2"/>
          <c:tx>
            <c:strRef>
              <c:f>Sheet1!$D$1</c:f>
              <c:strCache>
                <c:ptCount val="1"/>
                <c:pt idx="0">
                  <c:v>Total conf</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All voters</c:v>
                </c:pt>
                <c:pt idx="1">
                  <c:v>Disability Community</c:v>
                </c:pt>
                <c:pt idx="2">
                  <c:v>PWD</c:v>
                </c:pt>
                <c:pt idx="3">
                  <c:v>Male PWD</c:v>
                </c:pt>
                <c:pt idx="4">
                  <c:v>Women PWD</c:v>
                </c:pt>
                <c:pt idx="5">
                  <c:v>PWD &lt;50</c:v>
                </c:pt>
                <c:pt idx="6">
                  <c:v>PWD 50+</c:v>
                </c:pt>
                <c:pt idx="7">
                  <c:v>Family </c:v>
                </c:pt>
                <c:pt idx="8">
                  <c:v>Close Friends</c:v>
                </c:pt>
                <c:pt idx="9">
                  <c:v>Non-Disability Community</c:v>
                </c:pt>
              </c:strCache>
            </c:strRef>
          </c:cat>
          <c:val>
            <c:numRef>
              <c:f>Sheet1!$D$2:$D$11</c:f>
              <c:numCache>
                <c:formatCode>General</c:formatCode>
                <c:ptCount val="10"/>
                <c:pt idx="0">
                  <c:v>64</c:v>
                </c:pt>
                <c:pt idx="1">
                  <c:v>64</c:v>
                </c:pt>
                <c:pt idx="2">
                  <c:v>72</c:v>
                </c:pt>
                <c:pt idx="3">
                  <c:v>68</c:v>
                </c:pt>
                <c:pt idx="4">
                  <c:v>75</c:v>
                </c:pt>
                <c:pt idx="5">
                  <c:v>74</c:v>
                </c:pt>
                <c:pt idx="6">
                  <c:v>70</c:v>
                </c:pt>
                <c:pt idx="7">
                  <c:v>59</c:v>
                </c:pt>
                <c:pt idx="8">
                  <c:v>57</c:v>
                </c:pt>
                <c:pt idx="9">
                  <c:v>65</c:v>
                </c:pt>
              </c:numCache>
            </c:numRef>
          </c:val>
          <c:extLst>
            <c:ext xmlns:c16="http://schemas.microsoft.com/office/drawing/2014/chart" uri="{C3380CC4-5D6E-409C-BE32-E72D297353CC}">
              <c16:uniqueId val="{00000002-EED6-49A7-B4E6-74D734A3E348}"/>
            </c:ext>
          </c:extLst>
        </c:ser>
        <c:ser>
          <c:idx val="3"/>
          <c:order val="3"/>
          <c:tx>
            <c:strRef>
              <c:f>Sheet1!$E$1</c:f>
              <c:strCache>
                <c:ptCount val="1"/>
                <c:pt idx="0">
                  <c:v>Not at all </c:v>
                </c:pt>
              </c:strCache>
            </c:strRef>
          </c:tx>
          <c:spPr>
            <a:solidFill>
              <a:srgbClr val="C00000"/>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All voters</c:v>
                </c:pt>
                <c:pt idx="1">
                  <c:v>Disability Community</c:v>
                </c:pt>
                <c:pt idx="2">
                  <c:v>PWD</c:v>
                </c:pt>
                <c:pt idx="3">
                  <c:v>Male PWD</c:v>
                </c:pt>
                <c:pt idx="4">
                  <c:v>Women PWD</c:v>
                </c:pt>
                <c:pt idx="5">
                  <c:v>PWD &lt;50</c:v>
                </c:pt>
                <c:pt idx="6">
                  <c:v>PWD 50+</c:v>
                </c:pt>
                <c:pt idx="7">
                  <c:v>Family </c:v>
                </c:pt>
                <c:pt idx="8">
                  <c:v>Close Friends</c:v>
                </c:pt>
                <c:pt idx="9">
                  <c:v>Non-Disability Community</c:v>
                </c:pt>
              </c:strCache>
            </c:strRef>
          </c:cat>
          <c:val>
            <c:numRef>
              <c:f>Sheet1!$E$2:$E$11</c:f>
              <c:numCache>
                <c:formatCode>General</c:formatCode>
                <c:ptCount val="10"/>
                <c:pt idx="0">
                  <c:v>-12</c:v>
                </c:pt>
                <c:pt idx="1">
                  <c:v>-13</c:v>
                </c:pt>
                <c:pt idx="2">
                  <c:v>-10</c:v>
                </c:pt>
                <c:pt idx="3">
                  <c:v>-15</c:v>
                </c:pt>
                <c:pt idx="4">
                  <c:v>-7</c:v>
                </c:pt>
                <c:pt idx="5">
                  <c:v>-11</c:v>
                </c:pt>
                <c:pt idx="6">
                  <c:v>-10</c:v>
                </c:pt>
                <c:pt idx="7">
                  <c:v>-15</c:v>
                </c:pt>
                <c:pt idx="8">
                  <c:v>-18</c:v>
                </c:pt>
                <c:pt idx="9">
                  <c:v>-11</c:v>
                </c:pt>
              </c:numCache>
            </c:numRef>
          </c:val>
          <c:extLst>
            <c:ext xmlns:c16="http://schemas.microsoft.com/office/drawing/2014/chart" uri="{C3380CC4-5D6E-409C-BE32-E72D297353CC}">
              <c16:uniqueId val="{00000003-EED6-49A7-B4E6-74D734A3E348}"/>
            </c:ext>
          </c:extLst>
        </c:ser>
        <c:ser>
          <c:idx val="4"/>
          <c:order val="4"/>
          <c:tx>
            <c:strRef>
              <c:f>Sheet1!$F$1</c:f>
              <c:strCache>
                <c:ptCount val="1"/>
                <c:pt idx="0">
                  <c:v>Somewhat not</c:v>
                </c:pt>
              </c:strCache>
            </c:strRef>
          </c:tx>
          <c:spPr>
            <a:solidFill>
              <a:srgbClr val="E57A77"/>
            </a:solidFill>
            <a:ln>
              <a:noFill/>
            </a:ln>
            <a:effectLst/>
          </c:spPr>
          <c:invertIfNegative val="0"/>
          <c:cat>
            <c:strRef>
              <c:f>Sheet1!$A$2:$A$11</c:f>
              <c:strCache>
                <c:ptCount val="10"/>
                <c:pt idx="0">
                  <c:v>All voters</c:v>
                </c:pt>
                <c:pt idx="1">
                  <c:v>Disability Community</c:v>
                </c:pt>
                <c:pt idx="2">
                  <c:v>PWD</c:v>
                </c:pt>
                <c:pt idx="3">
                  <c:v>Male PWD</c:v>
                </c:pt>
                <c:pt idx="4">
                  <c:v>Women PWD</c:v>
                </c:pt>
                <c:pt idx="5">
                  <c:v>PWD &lt;50</c:v>
                </c:pt>
                <c:pt idx="6">
                  <c:v>PWD 50+</c:v>
                </c:pt>
                <c:pt idx="7">
                  <c:v>Family </c:v>
                </c:pt>
                <c:pt idx="8">
                  <c:v>Close Friends</c:v>
                </c:pt>
                <c:pt idx="9">
                  <c:v>Non-Disability Community</c:v>
                </c:pt>
              </c:strCache>
            </c:strRef>
          </c:cat>
          <c:val>
            <c:numRef>
              <c:f>Sheet1!$F$2:$F$11</c:f>
              <c:numCache>
                <c:formatCode>General</c:formatCode>
                <c:ptCount val="10"/>
                <c:pt idx="0">
                  <c:v>-15</c:v>
                </c:pt>
                <c:pt idx="1">
                  <c:v>-13</c:v>
                </c:pt>
                <c:pt idx="2">
                  <c:v>-10</c:v>
                </c:pt>
                <c:pt idx="3">
                  <c:v>-11</c:v>
                </c:pt>
                <c:pt idx="4">
                  <c:v>-9</c:v>
                </c:pt>
                <c:pt idx="5">
                  <c:v>-10</c:v>
                </c:pt>
                <c:pt idx="6">
                  <c:v>-10</c:v>
                </c:pt>
                <c:pt idx="7">
                  <c:v>-15</c:v>
                </c:pt>
                <c:pt idx="8">
                  <c:v>-15</c:v>
                </c:pt>
                <c:pt idx="9">
                  <c:v>-16</c:v>
                </c:pt>
              </c:numCache>
            </c:numRef>
          </c:val>
          <c:extLst>
            <c:ext xmlns:c16="http://schemas.microsoft.com/office/drawing/2014/chart" uri="{C3380CC4-5D6E-409C-BE32-E72D297353CC}">
              <c16:uniqueId val="{00000004-EED6-49A7-B4E6-74D734A3E348}"/>
            </c:ext>
          </c:extLst>
        </c:ser>
        <c:ser>
          <c:idx val="5"/>
          <c:order val="5"/>
          <c:tx>
            <c:strRef>
              <c:f>Sheet1!$G$1</c:f>
              <c:strCache>
                <c:ptCount val="1"/>
                <c:pt idx="0">
                  <c:v>Total not</c:v>
                </c:pt>
              </c:strCache>
            </c:strRef>
          </c:tx>
          <c:spPr>
            <a:no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All voters</c:v>
                </c:pt>
                <c:pt idx="1">
                  <c:v>Disability Community</c:v>
                </c:pt>
                <c:pt idx="2">
                  <c:v>PWD</c:v>
                </c:pt>
                <c:pt idx="3">
                  <c:v>Male PWD</c:v>
                </c:pt>
                <c:pt idx="4">
                  <c:v>Women PWD</c:v>
                </c:pt>
                <c:pt idx="5">
                  <c:v>PWD &lt;50</c:v>
                </c:pt>
                <c:pt idx="6">
                  <c:v>PWD 50+</c:v>
                </c:pt>
                <c:pt idx="7">
                  <c:v>Family </c:v>
                </c:pt>
                <c:pt idx="8">
                  <c:v>Close Friends</c:v>
                </c:pt>
                <c:pt idx="9">
                  <c:v>Non-Disability Community</c:v>
                </c:pt>
              </c:strCache>
            </c:strRef>
          </c:cat>
          <c:val>
            <c:numRef>
              <c:f>Sheet1!$G$2:$G$11</c:f>
              <c:numCache>
                <c:formatCode>General</c:formatCode>
                <c:ptCount val="10"/>
                <c:pt idx="0">
                  <c:v>-27</c:v>
                </c:pt>
                <c:pt idx="1">
                  <c:v>-26</c:v>
                </c:pt>
                <c:pt idx="2">
                  <c:v>-20</c:v>
                </c:pt>
                <c:pt idx="3">
                  <c:v>-26</c:v>
                </c:pt>
                <c:pt idx="4">
                  <c:v>-16</c:v>
                </c:pt>
                <c:pt idx="5">
                  <c:v>-21</c:v>
                </c:pt>
                <c:pt idx="6">
                  <c:v>-20</c:v>
                </c:pt>
                <c:pt idx="7">
                  <c:v>-30</c:v>
                </c:pt>
                <c:pt idx="8">
                  <c:v>-34</c:v>
                </c:pt>
                <c:pt idx="9">
                  <c:v>-27</c:v>
                </c:pt>
              </c:numCache>
            </c:numRef>
          </c:val>
          <c:extLst>
            <c:ext xmlns:c16="http://schemas.microsoft.com/office/drawing/2014/chart" uri="{C3380CC4-5D6E-409C-BE32-E72D297353CC}">
              <c16:uniqueId val="{00000005-EED6-49A7-B4E6-74D734A3E348}"/>
            </c:ext>
          </c:extLst>
        </c:ser>
        <c:dLbls>
          <c:showLegendKey val="0"/>
          <c:showVal val="0"/>
          <c:showCatName val="0"/>
          <c:showSerName val="0"/>
          <c:showPercent val="0"/>
          <c:showBubbleSize val="0"/>
        </c:dLbls>
        <c:gapWidth val="100"/>
        <c:overlap val="100"/>
        <c:axId val="784393704"/>
        <c:axId val="784392064"/>
      </c:barChart>
      <c:catAx>
        <c:axId val="784393704"/>
        <c:scaling>
          <c:orientation val="maxMin"/>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crossAx val="784392064"/>
        <c:crosses val="autoZero"/>
        <c:auto val="1"/>
        <c:lblAlgn val="ctr"/>
        <c:lblOffset val="100"/>
        <c:noMultiLvlLbl val="0"/>
      </c:catAx>
      <c:valAx>
        <c:axId val="784392064"/>
        <c:scaling>
          <c:orientation val="minMax"/>
          <c:max val="100"/>
          <c:min val="-120"/>
        </c:scaling>
        <c:delete val="1"/>
        <c:axPos val="t"/>
        <c:numFmt formatCode="General" sourceLinked="1"/>
        <c:majorTickMark val="out"/>
        <c:minorTickMark val="none"/>
        <c:tickLblPos val="nextTo"/>
        <c:crossAx val="7843937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7126333619752999E-2"/>
          <c:y val="4.8466968938385556E-2"/>
          <c:w val="0.96574733276049396"/>
          <c:h val="0.8221770640110786"/>
        </c:manualLayout>
      </c:layout>
      <c:barChart>
        <c:barDir val="col"/>
        <c:grouping val="stacked"/>
        <c:varyColors val="0"/>
        <c:ser>
          <c:idx val="0"/>
          <c:order val="0"/>
          <c:tx>
            <c:strRef>
              <c:f>Sheet1!$B$1</c:f>
              <c:strCache>
                <c:ptCount val="1"/>
                <c:pt idx="0">
                  <c:v>Strong</c:v>
                </c:pt>
              </c:strCache>
            </c:strRef>
          </c:tx>
          <c:spPr>
            <a:solidFill>
              <a:srgbClr val="002060"/>
            </a:solidFill>
            <a:ln>
              <a:solidFill>
                <a:schemeClr val="bg1"/>
              </a:solidFill>
            </a:ln>
          </c:spPr>
          <c:invertIfNegative val="0"/>
          <c:dPt>
            <c:idx val="0"/>
            <c:invertIfNegative val="0"/>
            <c:bubble3D val="0"/>
            <c:spPr>
              <a:solidFill>
                <a:srgbClr val="0070C0"/>
              </a:solidFill>
              <a:ln>
                <a:solidFill>
                  <a:schemeClr val="bg1"/>
                </a:solidFill>
              </a:ln>
            </c:spPr>
            <c:extLst>
              <c:ext xmlns:c16="http://schemas.microsoft.com/office/drawing/2014/chart" uri="{C3380CC4-5D6E-409C-BE32-E72D297353CC}">
                <c16:uniqueId val="{00000001-E543-4A1E-B665-8F62BF44D15A}"/>
              </c:ext>
            </c:extLst>
          </c:dPt>
          <c:dPt>
            <c:idx val="1"/>
            <c:invertIfNegative val="0"/>
            <c:bubble3D val="0"/>
            <c:spPr>
              <a:solidFill>
                <a:srgbClr val="C00000"/>
              </a:solidFill>
              <a:ln>
                <a:solidFill>
                  <a:schemeClr val="bg1"/>
                </a:solidFill>
              </a:ln>
            </c:spPr>
            <c:extLst>
              <c:ext xmlns:c16="http://schemas.microsoft.com/office/drawing/2014/chart" uri="{C3380CC4-5D6E-409C-BE32-E72D297353CC}">
                <c16:uniqueId val="{00000003-E543-4A1E-B665-8F62BF44D15A}"/>
              </c:ext>
            </c:extLst>
          </c:dPt>
          <c:dPt>
            <c:idx val="2"/>
            <c:invertIfNegative val="0"/>
            <c:bubble3D val="0"/>
            <c:spPr>
              <a:solidFill>
                <a:schemeClr val="bg1">
                  <a:lumMod val="75000"/>
                </a:schemeClr>
              </a:solidFill>
              <a:ln>
                <a:solidFill>
                  <a:schemeClr val="bg1"/>
                </a:solidFill>
              </a:ln>
            </c:spPr>
            <c:extLst>
              <c:ext xmlns:c16="http://schemas.microsoft.com/office/drawing/2014/chart" uri="{C3380CC4-5D6E-409C-BE32-E72D297353CC}">
                <c16:uniqueId val="{00000005-E543-4A1E-B665-8F62BF44D15A}"/>
              </c:ext>
            </c:extLst>
          </c:dPt>
          <c:dPt>
            <c:idx val="4"/>
            <c:invertIfNegative val="0"/>
            <c:bubble3D val="0"/>
            <c:extLst>
              <c:ext xmlns:c16="http://schemas.microsoft.com/office/drawing/2014/chart" uri="{C3380CC4-5D6E-409C-BE32-E72D297353CC}">
                <c16:uniqueId val="{00000006-E543-4A1E-B665-8F62BF44D15A}"/>
              </c:ext>
            </c:extLst>
          </c:dPt>
          <c:dPt>
            <c:idx val="5"/>
            <c:invertIfNegative val="0"/>
            <c:bubble3D val="0"/>
            <c:spPr>
              <a:solidFill>
                <a:srgbClr val="C00000"/>
              </a:solidFill>
              <a:ln>
                <a:solidFill>
                  <a:schemeClr val="bg1"/>
                </a:solidFill>
              </a:ln>
            </c:spPr>
            <c:extLst>
              <c:ext xmlns:c16="http://schemas.microsoft.com/office/drawing/2014/chart" uri="{C3380CC4-5D6E-409C-BE32-E72D297353CC}">
                <c16:uniqueId val="{00000008-E543-4A1E-B665-8F62BF44D15A}"/>
              </c:ext>
            </c:extLst>
          </c:dPt>
          <c:dPt>
            <c:idx val="6"/>
            <c:invertIfNegative val="0"/>
            <c:bubble3D val="0"/>
            <c:spPr>
              <a:solidFill>
                <a:schemeClr val="bg1">
                  <a:lumMod val="75000"/>
                </a:schemeClr>
              </a:solidFill>
              <a:ln>
                <a:solidFill>
                  <a:schemeClr val="bg1"/>
                </a:solidFill>
              </a:ln>
            </c:spPr>
            <c:extLst>
              <c:ext xmlns:c16="http://schemas.microsoft.com/office/drawing/2014/chart" uri="{C3380CC4-5D6E-409C-BE32-E72D297353CC}">
                <c16:uniqueId val="{0000000A-E543-4A1E-B665-8F62BF44D15A}"/>
              </c:ext>
            </c:extLst>
          </c:dPt>
          <c:dPt>
            <c:idx val="9"/>
            <c:invertIfNegative val="0"/>
            <c:bubble3D val="0"/>
            <c:spPr>
              <a:solidFill>
                <a:srgbClr val="C00000"/>
              </a:solidFill>
              <a:ln>
                <a:solidFill>
                  <a:schemeClr val="bg1"/>
                </a:solidFill>
              </a:ln>
            </c:spPr>
            <c:extLst>
              <c:ext xmlns:c16="http://schemas.microsoft.com/office/drawing/2014/chart" uri="{C3380CC4-5D6E-409C-BE32-E72D297353CC}">
                <c16:uniqueId val="{0000000C-E543-4A1E-B665-8F62BF44D15A}"/>
              </c:ext>
            </c:extLst>
          </c:dPt>
          <c:dPt>
            <c:idx val="10"/>
            <c:invertIfNegative val="0"/>
            <c:bubble3D val="0"/>
            <c:spPr>
              <a:solidFill>
                <a:schemeClr val="bg1">
                  <a:lumMod val="75000"/>
                </a:schemeClr>
              </a:solidFill>
              <a:ln>
                <a:solidFill>
                  <a:schemeClr val="bg1"/>
                </a:solidFill>
              </a:ln>
            </c:spPr>
            <c:extLst>
              <c:ext xmlns:c16="http://schemas.microsoft.com/office/drawing/2014/chart" uri="{C3380CC4-5D6E-409C-BE32-E72D297353CC}">
                <c16:uniqueId val="{0000000E-E543-4A1E-B665-8F62BF44D15A}"/>
              </c:ext>
            </c:extLst>
          </c:dPt>
          <c:dLbls>
            <c:dLbl>
              <c:idx val="1"/>
              <c:delete val="1"/>
              <c:extLst>
                <c:ext xmlns:c15="http://schemas.microsoft.com/office/drawing/2012/chart" uri="{CE6537A1-D6FC-4f65-9D91-7224C49458BB}"/>
                <c:ext xmlns:c16="http://schemas.microsoft.com/office/drawing/2014/chart" uri="{C3380CC4-5D6E-409C-BE32-E72D297353CC}">
                  <c16:uniqueId val="{00000003-E543-4A1E-B665-8F62BF44D15A}"/>
                </c:ext>
              </c:extLst>
            </c:dLbl>
            <c:dLbl>
              <c:idx val="2"/>
              <c:layout>
                <c:manualLayout>
                  <c:x val="0"/>
                  <c:y val="-8.7156870513090068E-2"/>
                </c:manualLayout>
              </c:layout>
              <c:spPr>
                <a:noFill/>
                <a:ln>
                  <a:noFill/>
                </a:ln>
                <a:effectLst/>
              </c:spPr>
              <c:txPr>
                <a:bodyPr wrap="square" lIns="38100" tIns="19050" rIns="38100" bIns="19050" anchor="ctr">
                  <a:spAutoFit/>
                </a:bodyPr>
                <a:lstStyle/>
                <a:p>
                  <a:pPr>
                    <a:defRPr sz="2000" b="1">
                      <a:solidFill>
                        <a:schemeClr val="tx1"/>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543-4A1E-B665-8F62BF44D15A}"/>
                </c:ext>
              </c:extLst>
            </c:dLbl>
            <c:spPr>
              <a:noFill/>
              <a:ln>
                <a:noFill/>
              </a:ln>
              <a:effectLst/>
            </c:spPr>
            <c:txPr>
              <a:bodyPr wrap="square" lIns="38100" tIns="19050" rIns="38100" bIns="19050" anchor="ctr">
                <a:spAutoFit/>
              </a:bodyPr>
              <a:lstStyle/>
              <a:p>
                <a:pPr>
                  <a:defRPr sz="20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Important</c:v>
                </c:pt>
                <c:pt idx="1">
                  <c:v>Not important</c:v>
                </c:pt>
                <c:pt idx="2">
                  <c:v>(don't know)</c:v>
                </c:pt>
              </c:strCache>
            </c:strRef>
          </c:cat>
          <c:val>
            <c:numRef>
              <c:f>Sheet1!$B$2:$B$4</c:f>
              <c:numCache>
                <c:formatCode>General</c:formatCode>
                <c:ptCount val="3"/>
                <c:pt idx="0">
                  <c:v>83</c:v>
                </c:pt>
                <c:pt idx="1">
                  <c:v>2</c:v>
                </c:pt>
                <c:pt idx="2">
                  <c:v>3</c:v>
                </c:pt>
              </c:numCache>
            </c:numRef>
          </c:val>
          <c:extLst>
            <c:ext xmlns:c16="http://schemas.microsoft.com/office/drawing/2014/chart" uri="{C3380CC4-5D6E-409C-BE32-E72D297353CC}">
              <c16:uniqueId val="{0000000F-E543-4A1E-B665-8F62BF44D15A}"/>
            </c:ext>
          </c:extLst>
        </c:ser>
        <c:ser>
          <c:idx val="1"/>
          <c:order val="1"/>
          <c:tx>
            <c:strRef>
              <c:f>Sheet1!$C$1</c:f>
              <c:strCache>
                <c:ptCount val="1"/>
                <c:pt idx="0">
                  <c:v>Not Strong</c:v>
                </c:pt>
              </c:strCache>
            </c:strRef>
          </c:tx>
          <c:spPr>
            <a:solidFill>
              <a:schemeClr val="tx2">
                <a:lumMod val="60000"/>
                <a:lumOff val="40000"/>
              </a:schemeClr>
            </a:solidFill>
            <a:ln>
              <a:solidFill>
                <a:schemeClr val="bg1"/>
              </a:solidFill>
            </a:ln>
          </c:spPr>
          <c:invertIfNegative val="0"/>
          <c:dPt>
            <c:idx val="0"/>
            <c:invertIfNegative val="0"/>
            <c:bubble3D val="0"/>
            <c:spPr>
              <a:solidFill>
                <a:srgbClr val="0070C0">
                  <a:alpha val="50000"/>
                </a:srgbClr>
              </a:solidFill>
              <a:ln>
                <a:solidFill>
                  <a:schemeClr val="bg1"/>
                </a:solidFill>
              </a:ln>
            </c:spPr>
            <c:extLst>
              <c:ext xmlns:c16="http://schemas.microsoft.com/office/drawing/2014/chart" uri="{C3380CC4-5D6E-409C-BE32-E72D297353CC}">
                <c16:uniqueId val="{00000011-E543-4A1E-B665-8F62BF44D15A}"/>
              </c:ext>
            </c:extLst>
          </c:dPt>
          <c:dPt>
            <c:idx val="1"/>
            <c:invertIfNegative val="0"/>
            <c:bubble3D val="0"/>
            <c:spPr>
              <a:solidFill>
                <a:srgbClr val="E57A77"/>
              </a:solidFill>
              <a:ln>
                <a:solidFill>
                  <a:schemeClr val="bg1"/>
                </a:solidFill>
              </a:ln>
            </c:spPr>
            <c:extLst>
              <c:ext xmlns:c16="http://schemas.microsoft.com/office/drawing/2014/chart" uri="{C3380CC4-5D6E-409C-BE32-E72D297353CC}">
                <c16:uniqueId val="{00000013-E543-4A1E-B665-8F62BF44D15A}"/>
              </c:ext>
            </c:extLst>
          </c:dPt>
          <c:dPt>
            <c:idx val="5"/>
            <c:invertIfNegative val="0"/>
            <c:bubble3D val="0"/>
            <c:spPr>
              <a:solidFill>
                <a:srgbClr val="E57A77"/>
              </a:solidFill>
              <a:ln>
                <a:solidFill>
                  <a:schemeClr val="bg1"/>
                </a:solidFill>
              </a:ln>
            </c:spPr>
            <c:extLst>
              <c:ext xmlns:c16="http://schemas.microsoft.com/office/drawing/2014/chart" uri="{C3380CC4-5D6E-409C-BE32-E72D297353CC}">
                <c16:uniqueId val="{00000015-E543-4A1E-B665-8F62BF44D15A}"/>
              </c:ext>
            </c:extLst>
          </c:dPt>
          <c:cat>
            <c:strRef>
              <c:f>Sheet1!$A$2:$A$4</c:f>
              <c:strCache>
                <c:ptCount val="3"/>
                <c:pt idx="0">
                  <c:v>Important</c:v>
                </c:pt>
                <c:pt idx="1">
                  <c:v>Not important</c:v>
                </c:pt>
                <c:pt idx="2">
                  <c:v>(don't know)</c:v>
                </c:pt>
              </c:strCache>
            </c:strRef>
          </c:cat>
          <c:val>
            <c:numRef>
              <c:f>Sheet1!$C$2:$C$4</c:f>
              <c:numCache>
                <c:formatCode>General</c:formatCode>
                <c:ptCount val="3"/>
                <c:pt idx="0">
                  <c:v>9</c:v>
                </c:pt>
                <c:pt idx="1">
                  <c:v>3</c:v>
                </c:pt>
              </c:numCache>
            </c:numRef>
          </c:val>
          <c:extLst>
            <c:ext xmlns:c16="http://schemas.microsoft.com/office/drawing/2014/chart" uri="{C3380CC4-5D6E-409C-BE32-E72D297353CC}">
              <c16:uniqueId val="{00000016-E543-4A1E-B665-8F62BF44D15A}"/>
            </c:ext>
          </c:extLst>
        </c:ser>
        <c:ser>
          <c:idx val="2"/>
          <c:order val="2"/>
          <c:tx>
            <c:strRef>
              <c:f>Sheet1!$D$1</c:f>
              <c:strCache>
                <c:ptCount val="1"/>
                <c:pt idx="0">
                  <c:v>TOTAL AUTOSUM</c:v>
                </c:pt>
              </c:strCache>
            </c:strRef>
          </c:tx>
          <c:spPr>
            <a:noFill/>
            <a:ln>
              <a:solidFill>
                <a:schemeClr val="bg1"/>
              </a:solidFill>
            </a:ln>
          </c:spPr>
          <c:invertIfNegative val="0"/>
          <c:dPt>
            <c:idx val="0"/>
            <c:invertIfNegative val="0"/>
            <c:bubble3D val="0"/>
            <c:extLst>
              <c:ext xmlns:c16="http://schemas.microsoft.com/office/drawing/2014/chart" uri="{C3380CC4-5D6E-409C-BE32-E72D297353CC}">
                <c16:uniqueId val="{00000017-E543-4A1E-B665-8F62BF44D15A}"/>
              </c:ext>
            </c:extLst>
          </c:dPt>
          <c:dPt>
            <c:idx val="1"/>
            <c:invertIfNegative val="0"/>
            <c:bubble3D val="0"/>
            <c:extLst>
              <c:ext xmlns:c16="http://schemas.microsoft.com/office/drawing/2014/chart" uri="{C3380CC4-5D6E-409C-BE32-E72D297353CC}">
                <c16:uniqueId val="{00000018-E543-4A1E-B665-8F62BF44D15A}"/>
              </c:ext>
            </c:extLst>
          </c:dPt>
          <c:dPt>
            <c:idx val="4"/>
            <c:invertIfNegative val="0"/>
            <c:bubble3D val="0"/>
            <c:extLst>
              <c:ext xmlns:c16="http://schemas.microsoft.com/office/drawing/2014/chart" uri="{C3380CC4-5D6E-409C-BE32-E72D297353CC}">
                <c16:uniqueId val="{00000019-E543-4A1E-B665-8F62BF44D15A}"/>
              </c:ext>
            </c:extLst>
          </c:dPt>
          <c:dPt>
            <c:idx val="5"/>
            <c:invertIfNegative val="0"/>
            <c:bubble3D val="0"/>
            <c:extLst>
              <c:ext xmlns:c16="http://schemas.microsoft.com/office/drawing/2014/chart" uri="{C3380CC4-5D6E-409C-BE32-E72D297353CC}">
                <c16:uniqueId val="{0000001A-E543-4A1E-B665-8F62BF44D15A}"/>
              </c:ext>
            </c:extLst>
          </c:dPt>
          <c:dLbls>
            <c:spPr>
              <a:noFill/>
              <a:ln>
                <a:noFill/>
              </a:ln>
              <a:effectLst/>
            </c:spPr>
            <c:txPr>
              <a:bodyPr wrap="square" lIns="38100" tIns="19050" rIns="38100" bIns="19050" anchor="ctr">
                <a:spAutoFit/>
              </a:bodyPr>
              <a:lstStyle/>
              <a:p>
                <a:pPr>
                  <a:defRPr sz="2000" b="1">
                    <a:solidFill>
                      <a:schemeClr val="tx1"/>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Important</c:v>
                </c:pt>
                <c:pt idx="1">
                  <c:v>Not important</c:v>
                </c:pt>
                <c:pt idx="2">
                  <c:v>(don't know)</c:v>
                </c:pt>
              </c:strCache>
            </c:strRef>
          </c:cat>
          <c:val>
            <c:numRef>
              <c:f>Sheet1!$D$2:$D$4</c:f>
              <c:numCache>
                <c:formatCode>General</c:formatCode>
                <c:ptCount val="3"/>
                <c:pt idx="0">
                  <c:v>93</c:v>
                </c:pt>
                <c:pt idx="1">
                  <c:v>5</c:v>
                </c:pt>
              </c:numCache>
            </c:numRef>
          </c:val>
          <c:extLst>
            <c:ext xmlns:c16="http://schemas.microsoft.com/office/drawing/2014/chart" uri="{C3380CC4-5D6E-409C-BE32-E72D297353CC}">
              <c16:uniqueId val="{0000001B-E543-4A1E-B665-8F62BF44D15A}"/>
            </c:ext>
          </c:extLst>
        </c:ser>
        <c:dLbls>
          <c:showLegendKey val="0"/>
          <c:showVal val="0"/>
          <c:showCatName val="0"/>
          <c:showSerName val="0"/>
          <c:showPercent val="0"/>
          <c:showBubbleSize val="0"/>
        </c:dLbls>
        <c:gapWidth val="34"/>
        <c:overlap val="100"/>
        <c:axId val="-645381632"/>
        <c:axId val="-645379424"/>
      </c:barChart>
      <c:catAx>
        <c:axId val="-645381632"/>
        <c:scaling>
          <c:orientation val="minMax"/>
        </c:scaling>
        <c:delete val="0"/>
        <c:axPos val="b"/>
        <c:numFmt formatCode="General" sourceLinked="0"/>
        <c:majorTickMark val="out"/>
        <c:minorTickMark val="none"/>
        <c:tickLblPos val="nextTo"/>
        <c:txPr>
          <a:bodyPr/>
          <a:lstStyle/>
          <a:p>
            <a:pPr>
              <a:defRPr sz="1800" b="1"/>
            </a:pPr>
            <a:endParaRPr lang="en-US"/>
          </a:p>
        </c:txPr>
        <c:crossAx val="-645379424"/>
        <c:crosses val="autoZero"/>
        <c:auto val="1"/>
        <c:lblAlgn val="ctr"/>
        <c:lblOffset val="100"/>
        <c:noMultiLvlLbl val="0"/>
      </c:catAx>
      <c:valAx>
        <c:axId val="-645379424"/>
        <c:scaling>
          <c:orientation val="minMax"/>
          <c:max val="100"/>
          <c:min val="0"/>
        </c:scaling>
        <c:delete val="1"/>
        <c:axPos val="l"/>
        <c:numFmt formatCode="General" sourceLinked="1"/>
        <c:majorTickMark val="out"/>
        <c:minorTickMark val="none"/>
        <c:tickLblPos val="nextTo"/>
        <c:crossAx val="-645381632"/>
        <c:crosses val="autoZero"/>
        <c:crossBetween val="between"/>
      </c:valAx>
    </c:plotArea>
    <c:plotVisOnly val="1"/>
    <c:dispBlanksAs val="gap"/>
    <c:showDLblsOverMax val="0"/>
  </c:chart>
  <c:txPr>
    <a:bodyPr/>
    <a:lstStyle/>
    <a:p>
      <a:pPr>
        <a:defRPr sz="1400"/>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All voters</c:v>
                </c:pt>
              </c:strCache>
            </c:strRef>
          </c:tx>
          <c:spPr>
            <a:ln w="28575" cap="rnd">
              <a:solidFill>
                <a:schemeClr val="accent1"/>
              </a:solidFill>
              <a:round/>
            </a:ln>
            <a:effectLst/>
          </c:spPr>
          <c:marker>
            <c:symbol val="x"/>
            <c:size val="8"/>
            <c:spPr>
              <a:solidFill>
                <a:schemeClr val="accent1"/>
              </a:solidFill>
              <a:ln w="9525">
                <a:solidFill>
                  <a:schemeClr val="accent1"/>
                </a:solidFill>
              </a:ln>
              <a:effectLst/>
            </c:spPr>
          </c:marker>
          <c:dLbls>
            <c:dLbl>
              <c:idx val="0"/>
              <c:layout>
                <c:manualLayout>
                  <c:x val="-2.3313629054731628E-2"/>
                  <c:y val="6.311066213413721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93B-4D58-9629-B37A12CCD7BC}"/>
                </c:ext>
              </c:extLst>
            </c:dLbl>
            <c:dLbl>
              <c:idx val="2"/>
              <c:layout>
                <c:manualLayout>
                  <c:x val="-2.2093658931511922E-2"/>
                  <c:y val="8.19665072679632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93B-4D58-9629-B37A12CCD7BC}"/>
                </c:ext>
              </c:extLst>
            </c:dLbl>
            <c:dLbl>
              <c:idx val="5"/>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5F0-4501-A3D1-B6866A7A1F12}"/>
                </c:ext>
              </c:extLst>
            </c:dLbl>
            <c:dLbl>
              <c:idx val="6"/>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5F0-4501-A3D1-B6866A7A1F12}"/>
                </c:ext>
              </c:extLst>
            </c:dLbl>
            <c:dLbl>
              <c:idx val="7"/>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5F0-4501-A3D1-B6866A7A1F12}"/>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0070C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2016^</c:v>
                </c:pt>
                <c:pt idx="1">
                  <c:v>2019^^</c:v>
                </c:pt>
                <c:pt idx="2">
                  <c:v>2020</c:v>
                </c:pt>
              </c:strCache>
            </c:strRef>
          </c:cat>
          <c:val>
            <c:numRef>
              <c:f>Sheet1!$B$2:$B$4</c:f>
              <c:numCache>
                <c:formatCode>General</c:formatCode>
                <c:ptCount val="3"/>
                <c:pt idx="0" formatCode="0">
                  <c:v>90</c:v>
                </c:pt>
                <c:pt idx="2">
                  <c:v>93</c:v>
                </c:pt>
              </c:numCache>
            </c:numRef>
          </c:val>
          <c:smooth val="0"/>
          <c:extLst>
            <c:ext xmlns:c16="http://schemas.microsoft.com/office/drawing/2014/chart" uri="{C3380CC4-5D6E-409C-BE32-E72D297353CC}">
              <c16:uniqueId val="{00000003-45F0-4501-A3D1-B6866A7A1F12}"/>
            </c:ext>
          </c:extLst>
        </c:ser>
        <c:ser>
          <c:idx val="1"/>
          <c:order val="1"/>
          <c:tx>
            <c:strRef>
              <c:f>Sheet1!$C$1</c:f>
              <c:strCache>
                <c:ptCount val="1"/>
                <c:pt idx="0">
                  <c:v>PWD </c:v>
                </c:pt>
              </c:strCache>
            </c:strRef>
          </c:tx>
          <c:spPr>
            <a:ln w="28575" cap="rnd">
              <a:solidFill>
                <a:srgbClr val="C00000"/>
              </a:solidFill>
              <a:round/>
            </a:ln>
            <a:effectLst/>
          </c:spPr>
          <c:marker>
            <c:symbol val="triangle"/>
            <c:size val="8"/>
            <c:spPr>
              <a:solidFill>
                <a:srgbClr val="C00000"/>
              </a:solidFill>
              <a:ln w="9525">
                <a:solidFill>
                  <a:srgbClr val="C00000"/>
                </a:solidFill>
              </a:ln>
              <a:effectLst/>
            </c:spPr>
          </c:marker>
          <c:dLbls>
            <c:dLbl>
              <c:idx val="0"/>
              <c:layout>
                <c:manualLayout>
                  <c:x val="-2.419556178711596E-2"/>
                  <c:y val="-7.738795173853861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5F0-4501-A3D1-B6866A7A1F12}"/>
                </c:ext>
              </c:extLst>
            </c:dLbl>
            <c:dLbl>
              <c:idx val="1"/>
              <c:layout>
                <c:manualLayout>
                  <c:x val="-2.3057915632053554E-2"/>
                  <c:y val="8.043576897402822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5F0-4501-A3D1-B6866A7A1F12}"/>
                </c:ext>
              </c:extLst>
            </c:dLbl>
            <c:dLbl>
              <c:idx val="2"/>
              <c:layout>
                <c:manualLayout>
                  <c:x val="-2.7307254086443803E-2"/>
                  <c:y val="-6.24918340828160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5F0-4501-A3D1-B6866A7A1F12}"/>
                </c:ext>
              </c:extLst>
            </c:dLbl>
            <c:dLbl>
              <c:idx val="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5F0-4501-A3D1-B6866A7A1F12}"/>
                </c:ext>
              </c:extLst>
            </c:dLbl>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5F0-4501-A3D1-B6866A7A1F12}"/>
                </c:ext>
              </c:extLst>
            </c:dLbl>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5F0-4501-A3D1-B6866A7A1F12}"/>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5F0-4501-A3D1-B6866A7A1F12}"/>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C00000"/>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2016^</c:v>
                </c:pt>
                <c:pt idx="1">
                  <c:v>2019^^</c:v>
                </c:pt>
                <c:pt idx="2">
                  <c:v>2020</c:v>
                </c:pt>
              </c:strCache>
            </c:strRef>
          </c:cat>
          <c:val>
            <c:numRef>
              <c:f>Sheet1!$C$2:$C$4</c:f>
              <c:numCache>
                <c:formatCode>0</c:formatCode>
                <c:ptCount val="3"/>
                <c:pt idx="0">
                  <c:v>92</c:v>
                </c:pt>
                <c:pt idx="1">
                  <c:v>93</c:v>
                </c:pt>
                <c:pt idx="2" formatCode="General">
                  <c:v>96</c:v>
                </c:pt>
              </c:numCache>
            </c:numRef>
          </c:val>
          <c:smooth val="0"/>
          <c:extLst>
            <c:ext xmlns:c16="http://schemas.microsoft.com/office/drawing/2014/chart" uri="{C3380CC4-5D6E-409C-BE32-E72D297353CC}">
              <c16:uniqueId val="{0000000B-45F0-4501-A3D1-B6866A7A1F12}"/>
            </c:ext>
          </c:extLst>
        </c:ser>
        <c:ser>
          <c:idx val="2"/>
          <c:order val="2"/>
          <c:tx>
            <c:strRef>
              <c:f>Sheet1!$D$1</c:f>
              <c:strCache>
                <c:ptCount val="1"/>
                <c:pt idx="0">
                  <c:v>Disability Community</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0"/>
              <c:layout>
                <c:manualLayout>
                  <c:x val="-6.99869218130693E-2"/>
                  <c:y val="-7.2430022611346054E-3"/>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lumMod val="50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93B-4D58-9629-B37A12CCD7BC}"/>
                </c:ext>
              </c:extLst>
            </c:dLbl>
            <c:dLbl>
              <c:idx val="1"/>
              <c:layout>
                <c:manualLayout>
                  <c:x val="-1.8299551848297964E-2"/>
                  <c:y val="-5.6567535401478075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lumMod val="50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93B-4D58-9629-B37A12CCD7BC}"/>
                </c:ext>
              </c:extLst>
            </c:dLbl>
            <c:dLbl>
              <c:idx val="2"/>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lumMod val="50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F93B-4D58-9629-B37A12CCD7B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2016^</c:v>
                </c:pt>
                <c:pt idx="1">
                  <c:v>2019^^</c:v>
                </c:pt>
                <c:pt idx="2">
                  <c:v>2020</c:v>
                </c:pt>
              </c:strCache>
            </c:strRef>
          </c:cat>
          <c:val>
            <c:numRef>
              <c:f>Sheet1!$D$2:$D$4</c:f>
              <c:numCache>
                <c:formatCode>General</c:formatCode>
                <c:ptCount val="3"/>
                <c:pt idx="0">
                  <c:v>92</c:v>
                </c:pt>
                <c:pt idx="1">
                  <c:v>94</c:v>
                </c:pt>
                <c:pt idx="2">
                  <c:v>95</c:v>
                </c:pt>
              </c:numCache>
            </c:numRef>
          </c:val>
          <c:smooth val="0"/>
          <c:extLst>
            <c:ext xmlns:c16="http://schemas.microsoft.com/office/drawing/2014/chart" uri="{C3380CC4-5D6E-409C-BE32-E72D297353CC}">
              <c16:uniqueId val="{00000001-F93B-4D58-9629-B37A12CCD7BC}"/>
            </c:ext>
          </c:extLst>
        </c:ser>
        <c:dLbls>
          <c:showLegendKey val="0"/>
          <c:showVal val="0"/>
          <c:showCatName val="0"/>
          <c:showSerName val="0"/>
          <c:showPercent val="0"/>
          <c:showBubbleSize val="0"/>
        </c:dLbls>
        <c:marker val="1"/>
        <c:smooth val="0"/>
        <c:axId val="452086984"/>
        <c:axId val="452087640"/>
      </c:lineChart>
      <c:catAx>
        <c:axId val="452086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452087640"/>
        <c:crosses val="autoZero"/>
        <c:auto val="1"/>
        <c:lblAlgn val="ctr"/>
        <c:lblOffset val="100"/>
        <c:noMultiLvlLbl val="0"/>
      </c:catAx>
      <c:valAx>
        <c:axId val="45208764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52086984"/>
        <c:crosses val="autoZero"/>
        <c:crossBetween val="between"/>
        <c:majorUnit val="25"/>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7126333619752999E-2"/>
          <c:y val="4.8466968938385556E-2"/>
          <c:w val="0.96574733276049396"/>
          <c:h val="0.8221770640110786"/>
        </c:manualLayout>
      </c:layout>
      <c:barChart>
        <c:barDir val="col"/>
        <c:grouping val="stacked"/>
        <c:varyColors val="0"/>
        <c:ser>
          <c:idx val="0"/>
          <c:order val="0"/>
          <c:tx>
            <c:strRef>
              <c:f>Sheet1!$B$1</c:f>
              <c:strCache>
                <c:ptCount val="1"/>
                <c:pt idx="0">
                  <c:v>Strong</c:v>
                </c:pt>
              </c:strCache>
            </c:strRef>
          </c:tx>
          <c:spPr>
            <a:solidFill>
              <a:srgbClr val="002060"/>
            </a:solidFill>
            <a:ln>
              <a:solidFill>
                <a:schemeClr val="bg1"/>
              </a:solidFill>
            </a:ln>
          </c:spPr>
          <c:invertIfNegative val="0"/>
          <c:dPt>
            <c:idx val="0"/>
            <c:invertIfNegative val="0"/>
            <c:bubble3D val="0"/>
            <c:spPr>
              <a:solidFill>
                <a:srgbClr val="0070C0"/>
              </a:solidFill>
              <a:ln>
                <a:solidFill>
                  <a:schemeClr val="bg1"/>
                </a:solidFill>
              </a:ln>
            </c:spPr>
            <c:extLst>
              <c:ext xmlns:c16="http://schemas.microsoft.com/office/drawing/2014/chart" uri="{C3380CC4-5D6E-409C-BE32-E72D297353CC}">
                <c16:uniqueId val="{00000001-E543-4A1E-B665-8F62BF44D15A}"/>
              </c:ext>
            </c:extLst>
          </c:dPt>
          <c:dPt>
            <c:idx val="1"/>
            <c:invertIfNegative val="0"/>
            <c:bubble3D val="0"/>
            <c:spPr>
              <a:solidFill>
                <a:srgbClr val="C00000"/>
              </a:solidFill>
              <a:ln>
                <a:solidFill>
                  <a:schemeClr val="bg1"/>
                </a:solidFill>
              </a:ln>
            </c:spPr>
            <c:extLst>
              <c:ext xmlns:c16="http://schemas.microsoft.com/office/drawing/2014/chart" uri="{C3380CC4-5D6E-409C-BE32-E72D297353CC}">
                <c16:uniqueId val="{00000003-E543-4A1E-B665-8F62BF44D15A}"/>
              </c:ext>
            </c:extLst>
          </c:dPt>
          <c:dPt>
            <c:idx val="2"/>
            <c:invertIfNegative val="0"/>
            <c:bubble3D val="0"/>
            <c:spPr>
              <a:solidFill>
                <a:schemeClr val="bg1">
                  <a:lumMod val="75000"/>
                </a:schemeClr>
              </a:solidFill>
              <a:ln>
                <a:solidFill>
                  <a:schemeClr val="bg1"/>
                </a:solidFill>
              </a:ln>
            </c:spPr>
            <c:extLst>
              <c:ext xmlns:c16="http://schemas.microsoft.com/office/drawing/2014/chart" uri="{C3380CC4-5D6E-409C-BE32-E72D297353CC}">
                <c16:uniqueId val="{00000005-E543-4A1E-B665-8F62BF44D15A}"/>
              </c:ext>
            </c:extLst>
          </c:dPt>
          <c:dPt>
            <c:idx val="4"/>
            <c:invertIfNegative val="0"/>
            <c:bubble3D val="0"/>
            <c:extLst>
              <c:ext xmlns:c16="http://schemas.microsoft.com/office/drawing/2014/chart" uri="{C3380CC4-5D6E-409C-BE32-E72D297353CC}">
                <c16:uniqueId val="{00000006-E543-4A1E-B665-8F62BF44D15A}"/>
              </c:ext>
            </c:extLst>
          </c:dPt>
          <c:dPt>
            <c:idx val="5"/>
            <c:invertIfNegative val="0"/>
            <c:bubble3D val="0"/>
            <c:spPr>
              <a:solidFill>
                <a:srgbClr val="C00000"/>
              </a:solidFill>
              <a:ln>
                <a:solidFill>
                  <a:schemeClr val="bg1"/>
                </a:solidFill>
              </a:ln>
            </c:spPr>
            <c:extLst>
              <c:ext xmlns:c16="http://schemas.microsoft.com/office/drawing/2014/chart" uri="{C3380CC4-5D6E-409C-BE32-E72D297353CC}">
                <c16:uniqueId val="{00000008-E543-4A1E-B665-8F62BF44D15A}"/>
              </c:ext>
            </c:extLst>
          </c:dPt>
          <c:dPt>
            <c:idx val="6"/>
            <c:invertIfNegative val="0"/>
            <c:bubble3D val="0"/>
            <c:spPr>
              <a:solidFill>
                <a:schemeClr val="bg1">
                  <a:lumMod val="75000"/>
                </a:schemeClr>
              </a:solidFill>
              <a:ln>
                <a:solidFill>
                  <a:schemeClr val="bg1"/>
                </a:solidFill>
              </a:ln>
            </c:spPr>
            <c:extLst>
              <c:ext xmlns:c16="http://schemas.microsoft.com/office/drawing/2014/chart" uri="{C3380CC4-5D6E-409C-BE32-E72D297353CC}">
                <c16:uniqueId val="{0000000A-E543-4A1E-B665-8F62BF44D15A}"/>
              </c:ext>
            </c:extLst>
          </c:dPt>
          <c:dPt>
            <c:idx val="9"/>
            <c:invertIfNegative val="0"/>
            <c:bubble3D val="0"/>
            <c:spPr>
              <a:solidFill>
                <a:srgbClr val="C00000"/>
              </a:solidFill>
              <a:ln>
                <a:solidFill>
                  <a:schemeClr val="bg1"/>
                </a:solidFill>
              </a:ln>
            </c:spPr>
            <c:extLst>
              <c:ext xmlns:c16="http://schemas.microsoft.com/office/drawing/2014/chart" uri="{C3380CC4-5D6E-409C-BE32-E72D297353CC}">
                <c16:uniqueId val="{0000000C-E543-4A1E-B665-8F62BF44D15A}"/>
              </c:ext>
            </c:extLst>
          </c:dPt>
          <c:dPt>
            <c:idx val="10"/>
            <c:invertIfNegative val="0"/>
            <c:bubble3D val="0"/>
            <c:spPr>
              <a:solidFill>
                <a:schemeClr val="bg1">
                  <a:lumMod val="75000"/>
                </a:schemeClr>
              </a:solidFill>
              <a:ln>
                <a:solidFill>
                  <a:schemeClr val="bg1"/>
                </a:solidFill>
              </a:ln>
            </c:spPr>
            <c:extLst>
              <c:ext xmlns:c16="http://schemas.microsoft.com/office/drawing/2014/chart" uri="{C3380CC4-5D6E-409C-BE32-E72D297353CC}">
                <c16:uniqueId val="{0000000E-E543-4A1E-B665-8F62BF44D15A}"/>
              </c:ext>
            </c:extLst>
          </c:dPt>
          <c:dLbls>
            <c:dLbl>
              <c:idx val="2"/>
              <c:layout>
                <c:manualLayout>
                  <c:x val="0"/>
                  <c:y val="-8.7156870513090068E-2"/>
                </c:manualLayout>
              </c:layout>
              <c:spPr>
                <a:noFill/>
                <a:ln>
                  <a:noFill/>
                </a:ln>
                <a:effectLst/>
              </c:spPr>
              <c:txPr>
                <a:bodyPr wrap="square" lIns="38100" tIns="19050" rIns="38100" bIns="19050" anchor="ctr">
                  <a:spAutoFit/>
                </a:bodyPr>
                <a:lstStyle/>
                <a:p>
                  <a:pPr>
                    <a:defRPr sz="2000" b="1">
                      <a:solidFill>
                        <a:schemeClr val="tx1"/>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543-4A1E-B665-8F62BF44D15A}"/>
                </c:ext>
              </c:extLst>
            </c:dLbl>
            <c:spPr>
              <a:noFill/>
              <a:ln>
                <a:noFill/>
              </a:ln>
              <a:effectLst/>
            </c:spPr>
            <c:txPr>
              <a:bodyPr wrap="square" lIns="38100" tIns="19050" rIns="38100" bIns="19050" anchor="ctr">
                <a:spAutoFit/>
              </a:bodyPr>
              <a:lstStyle/>
              <a:p>
                <a:pPr>
                  <a:defRPr sz="20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Concerned</c:v>
                </c:pt>
                <c:pt idx="1">
                  <c:v>Not concerned</c:v>
                </c:pt>
                <c:pt idx="2">
                  <c:v>(don't know)</c:v>
                </c:pt>
              </c:strCache>
            </c:strRef>
          </c:cat>
          <c:val>
            <c:numRef>
              <c:f>Sheet1!$B$2:$B$4</c:f>
              <c:numCache>
                <c:formatCode>General</c:formatCode>
                <c:ptCount val="3"/>
                <c:pt idx="0">
                  <c:v>41</c:v>
                </c:pt>
                <c:pt idx="1">
                  <c:v>19</c:v>
                </c:pt>
                <c:pt idx="2">
                  <c:v>5</c:v>
                </c:pt>
              </c:numCache>
            </c:numRef>
          </c:val>
          <c:extLst>
            <c:ext xmlns:c16="http://schemas.microsoft.com/office/drawing/2014/chart" uri="{C3380CC4-5D6E-409C-BE32-E72D297353CC}">
              <c16:uniqueId val="{0000000F-E543-4A1E-B665-8F62BF44D15A}"/>
            </c:ext>
          </c:extLst>
        </c:ser>
        <c:ser>
          <c:idx val="1"/>
          <c:order val="1"/>
          <c:tx>
            <c:strRef>
              <c:f>Sheet1!$C$1</c:f>
              <c:strCache>
                <c:ptCount val="1"/>
                <c:pt idx="0">
                  <c:v>Not Strong</c:v>
                </c:pt>
              </c:strCache>
            </c:strRef>
          </c:tx>
          <c:spPr>
            <a:solidFill>
              <a:schemeClr val="tx2">
                <a:lumMod val="60000"/>
                <a:lumOff val="40000"/>
              </a:schemeClr>
            </a:solidFill>
            <a:ln>
              <a:solidFill>
                <a:schemeClr val="bg1"/>
              </a:solidFill>
            </a:ln>
          </c:spPr>
          <c:invertIfNegative val="0"/>
          <c:dPt>
            <c:idx val="0"/>
            <c:invertIfNegative val="0"/>
            <c:bubble3D val="0"/>
            <c:spPr>
              <a:solidFill>
                <a:srgbClr val="0070C0">
                  <a:alpha val="50000"/>
                </a:srgbClr>
              </a:solidFill>
              <a:ln>
                <a:solidFill>
                  <a:schemeClr val="bg1"/>
                </a:solidFill>
              </a:ln>
            </c:spPr>
            <c:extLst>
              <c:ext xmlns:c16="http://schemas.microsoft.com/office/drawing/2014/chart" uri="{C3380CC4-5D6E-409C-BE32-E72D297353CC}">
                <c16:uniqueId val="{00000011-E543-4A1E-B665-8F62BF44D15A}"/>
              </c:ext>
            </c:extLst>
          </c:dPt>
          <c:dPt>
            <c:idx val="1"/>
            <c:invertIfNegative val="0"/>
            <c:bubble3D val="0"/>
            <c:spPr>
              <a:solidFill>
                <a:srgbClr val="E57A77"/>
              </a:solidFill>
              <a:ln>
                <a:solidFill>
                  <a:schemeClr val="bg1"/>
                </a:solidFill>
              </a:ln>
            </c:spPr>
            <c:extLst>
              <c:ext xmlns:c16="http://schemas.microsoft.com/office/drawing/2014/chart" uri="{C3380CC4-5D6E-409C-BE32-E72D297353CC}">
                <c16:uniqueId val="{00000013-E543-4A1E-B665-8F62BF44D15A}"/>
              </c:ext>
            </c:extLst>
          </c:dPt>
          <c:dPt>
            <c:idx val="5"/>
            <c:invertIfNegative val="0"/>
            <c:bubble3D val="0"/>
            <c:spPr>
              <a:solidFill>
                <a:srgbClr val="E57A77"/>
              </a:solidFill>
              <a:ln>
                <a:solidFill>
                  <a:schemeClr val="bg1"/>
                </a:solidFill>
              </a:ln>
            </c:spPr>
            <c:extLst>
              <c:ext xmlns:c16="http://schemas.microsoft.com/office/drawing/2014/chart" uri="{C3380CC4-5D6E-409C-BE32-E72D297353CC}">
                <c16:uniqueId val="{00000015-E543-4A1E-B665-8F62BF44D15A}"/>
              </c:ext>
            </c:extLst>
          </c:dPt>
          <c:cat>
            <c:strRef>
              <c:f>Sheet1!$A$2:$A$4</c:f>
              <c:strCache>
                <c:ptCount val="3"/>
                <c:pt idx="0">
                  <c:v>Concerned</c:v>
                </c:pt>
                <c:pt idx="1">
                  <c:v>Not concerned</c:v>
                </c:pt>
                <c:pt idx="2">
                  <c:v>(don't know)</c:v>
                </c:pt>
              </c:strCache>
            </c:strRef>
          </c:cat>
          <c:val>
            <c:numRef>
              <c:f>Sheet1!$C$2:$C$4</c:f>
              <c:numCache>
                <c:formatCode>General</c:formatCode>
                <c:ptCount val="3"/>
                <c:pt idx="0">
                  <c:v>22</c:v>
                </c:pt>
                <c:pt idx="1">
                  <c:v>14</c:v>
                </c:pt>
              </c:numCache>
            </c:numRef>
          </c:val>
          <c:extLst>
            <c:ext xmlns:c16="http://schemas.microsoft.com/office/drawing/2014/chart" uri="{C3380CC4-5D6E-409C-BE32-E72D297353CC}">
              <c16:uniqueId val="{00000016-E543-4A1E-B665-8F62BF44D15A}"/>
            </c:ext>
          </c:extLst>
        </c:ser>
        <c:ser>
          <c:idx val="2"/>
          <c:order val="2"/>
          <c:tx>
            <c:strRef>
              <c:f>Sheet1!$D$1</c:f>
              <c:strCache>
                <c:ptCount val="1"/>
                <c:pt idx="0">
                  <c:v>TOTAL AUTOSUM</c:v>
                </c:pt>
              </c:strCache>
            </c:strRef>
          </c:tx>
          <c:spPr>
            <a:noFill/>
            <a:ln>
              <a:solidFill>
                <a:schemeClr val="bg1"/>
              </a:solidFill>
            </a:ln>
          </c:spPr>
          <c:invertIfNegative val="0"/>
          <c:dPt>
            <c:idx val="0"/>
            <c:invertIfNegative val="0"/>
            <c:bubble3D val="0"/>
            <c:extLst>
              <c:ext xmlns:c16="http://schemas.microsoft.com/office/drawing/2014/chart" uri="{C3380CC4-5D6E-409C-BE32-E72D297353CC}">
                <c16:uniqueId val="{00000017-E543-4A1E-B665-8F62BF44D15A}"/>
              </c:ext>
            </c:extLst>
          </c:dPt>
          <c:dPt>
            <c:idx val="1"/>
            <c:invertIfNegative val="0"/>
            <c:bubble3D val="0"/>
            <c:extLst>
              <c:ext xmlns:c16="http://schemas.microsoft.com/office/drawing/2014/chart" uri="{C3380CC4-5D6E-409C-BE32-E72D297353CC}">
                <c16:uniqueId val="{00000018-E543-4A1E-B665-8F62BF44D15A}"/>
              </c:ext>
            </c:extLst>
          </c:dPt>
          <c:dPt>
            <c:idx val="4"/>
            <c:invertIfNegative val="0"/>
            <c:bubble3D val="0"/>
            <c:extLst>
              <c:ext xmlns:c16="http://schemas.microsoft.com/office/drawing/2014/chart" uri="{C3380CC4-5D6E-409C-BE32-E72D297353CC}">
                <c16:uniqueId val="{00000019-E543-4A1E-B665-8F62BF44D15A}"/>
              </c:ext>
            </c:extLst>
          </c:dPt>
          <c:dPt>
            <c:idx val="5"/>
            <c:invertIfNegative val="0"/>
            <c:bubble3D val="0"/>
            <c:extLst>
              <c:ext xmlns:c16="http://schemas.microsoft.com/office/drawing/2014/chart" uri="{C3380CC4-5D6E-409C-BE32-E72D297353CC}">
                <c16:uniqueId val="{0000001A-E543-4A1E-B665-8F62BF44D15A}"/>
              </c:ext>
            </c:extLst>
          </c:dPt>
          <c:dLbls>
            <c:spPr>
              <a:noFill/>
              <a:ln>
                <a:noFill/>
              </a:ln>
              <a:effectLst/>
            </c:spPr>
            <c:txPr>
              <a:bodyPr wrap="square" lIns="38100" tIns="19050" rIns="38100" bIns="19050" anchor="ctr">
                <a:spAutoFit/>
              </a:bodyPr>
              <a:lstStyle/>
              <a:p>
                <a:pPr>
                  <a:defRPr sz="2000" b="1">
                    <a:solidFill>
                      <a:schemeClr val="tx1"/>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Concerned</c:v>
                </c:pt>
                <c:pt idx="1">
                  <c:v>Not concerned</c:v>
                </c:pt>
                <c:pt idx="2">
                  <c:v>(don't know)</c:v>
                </c:pt>
              </c:strCache>
            </c:strRef>
          </c:cat>
          <c:val>
            <c:numRef>
              <c:f>Sheet1!$D$2:$D$4</c:f>
              <c:numCache>
                <c:formatCode>General</c:formatCode>
                <c:ptCount val="3"/>
                <c:pt idx="0">
                  <c:v>62</c:v>
                </c:pt>
                <c:pt idx="1">
                  <c:v>32</c:v>
                </c:pt>
              </c:numCache>
            </c:numRef>
          </c:val>
          <c:extLst>
            <c:ext xmlns:c16="http://schemas.microsoft.com/office/drawing/2014/chart" uri="{C3380CC4-5D6E-409C-BE32-E72D297353CC}">
              <c16:uniqueId val="{0000001B-E543-4A1E-B665-8F62BF44D15A}"/>
            </c:ext>
          </c:extLst>
        </c:ser>
        <c:dLbls>
          <c:showLegendKey val="0"/>
          <c:showVal val="0"/>
          <c:showCatName val="0"/>
          <c:showSerName val="0"/>
          <c:showPercent val="0"/>
          <c:showBubbleSize val="0"/>
        </c:dLbls>
        <c:gapWidth val="34"/>
        <c:overlap val="100"/>
        <c:axId val="-645381632"/>
        <c:axId val="-645379424"/>
      </c:barChart>
      <c:catAx>
        <c:axId val="-645381632"/>
        <c:scaling>
          <c:orientation val="minMax"/>
        </c:scaling>
        <c:delete val="0"/>
        <c:axPos val="b"/>
        <c:numFmt formatCode="General" sourceLinked="0"/>
        <c:majorTickMark val="out"/>
        <c:minorTickMark val="none"/>
        <c:tickLblPos val="nextTo"/>
        <c:txPr>
          <a:bodyPr/>
          <a:lstStyle/>
          <a:p>
            <a:pPr>
              <a:defRPr sz="1800" b="1"/>
            </a:pPr>
            <a:endParaRPr lang="en-US"/>
          </a:p>
        </c:txPr>
        <c:crossAx val="-645379424"/>
        <c:crosses val="autoZero"/>
        <c:auto val="1"/>
        <c:lblAlgn val="ctr"/>
        <c:lblOffset val="100"/>
        <c:noMultiLvlLbl val="0"/>
      </c:catAx>
      <c:valAx>
        <c:axId val="-645379424"/>
        <c:scaling>
          <c:orientation val="minMax"/>
          <c:max val="100"/>
          <c:min val="0"/>
        </c:scaling>
        <c:delete val="1"/>
        <c:axPos val="l"/>
        <c:numFmt formatCode="General" sourceLinked="1"/>
        <c:majorTickMark val="out"/>
        <c:minorTickMark val="none"/>
        <c:tickLblPos val="nextTo"/>
        <c:crossAx val="-645381632"/>
        <c:crosses val="autoZero"/>
        <c:crossBetween val="between"/>
      </c:valAx>
    </c:plotArea>
    <c:plotVisOnly val="1"/>
    <c:dispBlanksAs val="gap"/>
    <c:showDLblsOverMax val="0"/>
  </c:chart>
  <c:txPr>
    <a:bodyPr/>
    <a:lstStyle/>
    <a:p>
      <a:pPr>
        <a:defRPr sz="14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7126333619752999E-2"/>
          <c:y val="4.8466968938385556E-2"/>
          <c:w val="0.96574733276049396"/>
          <c:h val="0.8221770640110786"/>
        </c:manualLayout>
      </c:layout>
      <c:barChart>
        <c:barDir val="col"/>
        <c:grouping val="stacked"/>
        <c:varyColors val="0"/>
        <c:ser>
          <c:idx val="0"/>
          <c:order val="0"/>
          <c:tx>
            <c:strRef>
              <c:f>Sheet1!$B$1</c:f>
              <c:strCache>
                <c:ptCount val="1"/>
                <c:pt idx="0">
                  <c:v>Strong</c:v>
                </c:pt>
              </c:strCache>
            </c:strRef>
          </c:tx>
          <c:spPr>
            <a:solidFill>
              <a:srgbClr val="002060"/>
            </a:solidFill>
            <a:ln>
              <a:solidFill>
                <a:schemeClr val="bg1"/>
              </a:solidFill>
            </a:ln>
          </c:spPr>
          <c:invertIfNegative val="0"/>
          <c:dPt>
            <c:idx val="0"/>
            <c:invertIfNegative val="0"/>
            <c:bubble3D val="0"/>
            <c:spPr>
              <a:solidFill>
                <a:srgbClr val="0070C0"/>
              </a:solidFill>
              <a:ln>
                <a:solidFill>
                  <a:schemeClr val="bg1"/>
                </a:solidFill>
              </a:ln>
            </c:spPr>
            <c:extLst>
              <c:ext xmlns:c16="http://schemas.microsoft.com/office/drawing/2014/chart" uri="{C3380CC4-5D6E-409C-BE32-E72D297353CC}">
                <c16:uniqueId val="{00000001-E543-4A1E-B665-8F62BF44D15A}"/>
              </c:ext>
            </c:extLst>
          </c:dPt>
          <c:dPt>
            <c:idx val="1"/>
            <c:invertIfNegative val="0"/>
            <c:bubble3D val="0"/>
            <c:spPr>
              <a:solidFill>
                <a:srgbClr val="C00000"/>
              </a:solidFill>
              <a:ln>
                <a:solidFill>
                  <a:schemeClr val="bg1"/>
                </a:solidFill>
              </a:ln>
            </c:spPr>
            <c:extLst>
              <c:ext xmlns:c16="http://schemas.microsoft.com/office/drawing/2014/chart" uri="{C3380CC4-5D6E-409C-BE32-E72D297353CC}">
                <c16:uniqueId val="{00000003-E543-4A1E-B665-8F62BF44D15A}"/>
              </c:ext>
            </c:extLst>
          </c:dPt>
          <c:dPt>
            <c:idx val="2"/>
            <c:invertIfNegative val="0"/>
            <c:bubble3D val="0"/>
            <c:spPr>
              <a:solidFill>
                <a:schemeClr val="bg1">
                  <a:lumMod val="75000"/>
                </a:schemeClr>
              </a:solidFill>
              <a:ln>
                <a:solidFill>
                  <a:schemeClr val="bg1"/>
                </a:solidFill>
              </a:ln>
            </c:spPr>
            <c:extLst>
              <c:ext xmlns:c16="http://schemas.microsoft.com/office/drawing/2014/chart" uri="{C3380CC4-5D6E-409C-BE32-E72D297353CC}">
                <c16:uniqueId val="{00000005-E543-4A1E-B665-8F62BF44D15A}"/>
              </c:ext>
            </c:extLst>
          </c:dPt>
          <c:dPt>
            <c:idx val="4"/>
            <c:invertIfNegative val="0"/>
            <c:bubble3D val="0"/>
            <c:extLst>
              <c:ext xmlns:c16="http://schemas.microsoft.com/office/drawing/2014/chart" uri="{C3380CC4-5D6E-409C-BE32-E72D297353CC}">
                <c16:uniqueId val="{00000006-E543-4A1E-B665-8F62BF44D15A}"/>
              </c:ext>
            </c:extLst>
          </c:dPt>
          <c:dPt>
            <c:idx val="5"/>
            <c:invertIfNegative val="0"/>
            <c:bubble3D val="0"/>
            <c:spPr>
              <a:solidFill>
                <a:srgbClr val="C00000"/>
              </a:solidFill>
              <a:ln>
                <a:solidFill>
                  <a:schemeClr val="bg1"/>
                </a:solidFill>
              </a:ln>
            </c:spPr>
            <c:extLst>
              <c:ext xmlns:c16="http://schemas.microsoft.com/office/drawing/2014/chart" uri="{C3380CC4-5D6E-409C-BE32-E72D297353CC}">
                <c16:uniqueId val="{00000008-E543-4A1E-B665-8F62BF44D15A}"/>
              </c:ext>
            </c:extLst>
          </c:dPt>
          <c:dPt>
            <c:idx val="6"/>
            <c:invertIfNegative val="0"/>
            <c:bubble3D val="0"/>
            <c:spPr>
              <a:solidFill>
                <a:schemeClr val="bg1">
                  <a:lumMod val="75000"/>
                </a:schemeClr>
              </a:solidFill>
              <a:ln>
                <a:solidFill>
                  <a:schemeClr val="bg1"/>
                </a:solidFill>
              </a:ln>
            </c:spPr>
            <c:extLst>
              <c:ext xmlns:c16="http://schemas.microsoft.com/office/drawing/2014/chart" uri="{C3380CC4-5D6E-409C-BE32-E72D297353CC}">
                <c16:uniqueId val="{0000000A-E543-4A1E-B665-8F62BF44D15A}"/>
              </c:ext>
            </c:extLst>
          </c:dPt>
          <c:dPt>
            <c:idx val="9"/>
            <c:invertIfNegative val="0"/>
            <c:bubble3D val="0"/>
            <c:spPr>
              <a:solidFill>
                <a:srgbClr val="C00000"/>
              </a:solidFill>
              <a:ln>
                <a:solidFill>
                  <a:schemeClr val="bg1"/>
                </a:solidFill>
              </a:ln>
            </c:spPr>
            <c:extLst>
              <c:ext xmlns:c16="http://schemas.microsoft.com/office/drawing/2014/chart" uri="{C3380CC4-5D6E-409C-BE32-E72D297353CC}">
                <c16:uniqueId val="{0000000C-E543-4A1E-B665-8F62BF44D15A}"/>
              </c:ext>
            </c:extLst>
          </c:dPt>
          <c:dPt>
            <c:idx val="10"/>
            <c:invertIfNegative val="0"/>
            <c:bubble3D val="0"/>
            <c:spPr>
              <a:solidFill>
                <a:schemeClr val="bg1">
                  <a:lumMod val="75000"/>
                </a:schemeClr>
              </a:solidFill>
              <a:ln>
                <a:solidFill>
                  <a:schemeClr val="bg1"/>
                </a:solidFill>
              </a:ln>
            </c:spPr>
            <c:extLst>
              <c:ext xmlns:c16="http://schemas.microsoft.com/office/drawing/2014/chart" uri="{C3380CC4-5D6E-409C-BE32-E72D297353CC}">
                <c16:uniqueId val="{0000000E-E543-4A1E-B665-8F62BF44D15A}"/>
              </c:ext>
            </c:extLst>
          </c:dPt>
          <c:dLbls>
            <c:dLbl>
              <c:idx val="1"/>
              <c:delete val="1"/>
              <c:extLst>
                <c:ext xmlns:c15="http://schemas.microsoft.com/office/drawing/2012/chart" uri="{CE6537A1-D6FC-4f65-9D91-7224C49458BB}"/>
                <c:ext xmlns:c16="http://schemas.microsoft.com/office/drawing/2014/chart" uri="{C3380CC4-5D6E-409C-BE32-E72D297353CC}">
                  <c16:uniqueId val="{00000003-E543-4A1E-B665-8F62BF44D15A}"/>
                </c:ext>
              </c:extLst>
            </c:dLbl>
            <c:dLbl>
              <c:idx val="2"/>
              <c:layout>
                <c:manualLayout>
                  <c:x val="0"/>
                  <c:y val="-8.7156870513090068E-2"/>
                </c:manualLayout>
              </c:layout>
              <c:spPr>
                <a:noFill/>
                <a:ln>
                  <a:noFill/>
                </a:ln>
                <a:effectLst/>
              </c:spPr>
              <c:txPr>
                <a:bodyPr wrap="square" lIns="38100" tIns="19050" rIns="38100" bIns="19050" anchor="ctr">
                  <a:spAutoFit/>
                </a:bodyPr>
                <a:lstStyle/>
                <a:p>
                  <a:pPr>
                    <a:defRPr sz="2000" b="1">
                      <a:solidFill>
                        <a:schemeClr val="tx1"/>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543-4A1E-B665-8F62BF44D15A}"/>
                </c:ext>
              </c:extLst>
            </c:dLbl>
            <c:spPr>
              <a:noFill/>
              <a:ln>
                <a:noFill/>
              </a:ln>
              <a:effectLst/>
            </c:spPr>
            <c:txPr>
              <a:bodyPr wrap="square" lIns="38100" tIns="19050" rIns="38100" bIns="19050" anchor="ctr">
                <a:spAutoFit/>
              </a:bodyPr>
              <a:lstStyle/>
              <a:p>
                <a:pPr>
                  <a:defRPr sz="20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Important</c:v>
                </c:pt>
                <c:pt idx="1">
                  <c:v>Not important</c:v>
                </c:pt>
                <c:pt idx="2">
                  <c:v>(don't know)</c:v>
                </c:pt>
              </c:strCache>
            </c:strRef>
          </c:cat>
          <c:val>
            <c:numRef>
              <c:f>Sheet1!$B$2:$B$4</c:f>
              <c:numCache>
                <c:formatCode>General</c:formatCode>
                <c:ptCount val="3"/>
                <c:pt idx="0">
                  <c:v>60</c:v>
                </c:pt>
                <c:pt idx="1">
                  <c:v>4</c:v>
                </c:pt>
                <c:pt idx="2">
                  <c:v>3</c:v>
                </c:pt>
              </c:numCache>
            </c:numRef>
          </c:val>
          <c:extLst>
            <c:ext xmlns:c16="http://schemas.microsoft.com/office/drawing/2014/chart" uri="{C3380CC4-5D6E-409C-BE32-E72D297353CC}">
              <c16:uniqueId val="{0000000F-E543-4A1E-B665-8F62BF44D15A}"/>
            </c:ext>
          </c:extLst>
        </c:ser>
        <c:ser>
          <c:idx val="1"/>
          <c:order val="1"/>
          <c:tx>
            <c:strRef>
              <c:f>Sheet1!$C$1</c:f>
              <c:strCache>
                <c:ptCount val="1"/>
                <c:pt idx="0">
                  <c:v>Not Strong</c:v>
                </c:pt>
              </c:strCache>
            </c:strRef>
          </c:tx>
          <c:spPr>
            <a:solidFill>
              <a:schemeClr val="tx2">
                <a:lumMod val="60000"/>
                <a:lumOff val="40000"/>
              </a:schemeClr>
            </a:solidFill>
            <a:ln>
              <a:solidFill>
                <a:schemeClr val="bg1"/>
              </a:solidFill>
            </a:ln>
          </c:spPr>
          <c:invertIfNegative val="0"/>
          <c:dPt>
            <c:idx val="0"/>
            <c:invertIfNegative val="0"/>
            <c:bubble3D val="0"/>
            <c:spPr>
              <a:solidFill>
                <a:srgbClr val="0070C0">
                  <a:alpha val="50000"/>
                </a:srgbClr>
              </a:solidFill>
              <a:ln>
                <a:solidFill>
                  <a:schemeClr val="bg1"/>
                </a:solidFill>
              </a:ln>
            </c:spPr>
            <c:extLst>
              <c:ext xmlns:c16="http://schemas.microsoft.com/office/drawing/2014/chart" uri="{C3380CC4-5D6E-409C-BE32-E72D297353CC}">
                <c16:uniqueId val="{00000011-E543-4A1E-B665-8F62BF44D15A}"/>
              </c:ext>
            </c:extLst>
          </c:dPt>
          <c:dPt>
            <c:idx val="1"/>
            <c:invertIfNegative val="0"/>
            <c:bubble3D val="0"/>
            <c:spPr>
              <a:solidFill>
                <a:srgbClr val="E57A77"/>
              </a:solidFill>
              <a:ln>
                <a:solidFill>
                  <a:schemeClr val="bg1"/>
                </a:solidFill>
              </a:ln>
            </c:spPr>
            <c:extLst>
              <c:ext xmlns:c16="http://schemas.microsoft.com/office/drawing/2014/chart" uri="{C3380CC4-5D6E-409C-BE32-E72D297353CC}">
                <c16:uniqueId val="{00000013-E543-4A1E-B665-8F62BF44D15A}"/>
              </c:ext>
            </c:extLst>
          </c:dPt>
          <c:dPt>
            <c:idx val="5"/>
            <c:invertIfNegative val="0"/>
            <c:bubble3D val="0"/>
            <c:spPr>
              <a:solidFill>
                <a:srgbClr val="E57A77"/>
              </a:solidFill>
              <a:ln>
                <a:solidFill>
                  <a:schemeClr val="bg1"/>
                </a:solidFill>
              </a:ln>
            </c:spPr>
            <c:extLst>
              <c:ext xmlns:c16="http://schemas.microsoft.com/office/drawing/2014/chart" uri="{C3380CC4-5D6E-409C-BE32-E72D297353CC}">
                <c16:uniqueId val="{00000015-E543-4A1E-B665-8F62BF44D15A}"/>
              </c:ext>
            </c:extLst>
          </c:dPt>
          <c:cat>
            <c:strRef>
              <c:f>Sheet1!$A$2:$A$4</c:f>
              <c:strCache>
                <c:ptCount val="3"/>
                <c:pt idx="0">
                  <c:v>Important</c:v>
                </c:pt>
                <c:pt idx="1">
                  <c:v>Not important</c:v>
                </c:pt>
                <c:pt idx="2">
                  <c:v>(don't know)</c:v>
                </c:pt>
              </c:strCache>
            </c:strRef>
          </c:cat>
          <c:val>
            <c:numRef>
              <c:f>Sheet1!$C$2:$C$4</c:f>
              <c:numCache>
                <c:formatCode>General</c:formatCode>
                <c:ptCount val="3"/>
                <c:pt idx="0">
                  <c:v>26</c:v>
                </c:pt>
                <c:pt idx="1">
                  <c:v>8</c:v>
                </c:pt>
              </c:numCache>
            </c:numRef>
          </c:val>
          <c:extLst>
            <c:ext xmlns:c16="http://schemas.microsoft.com/office/drawing/2014/chart" uri="{C3380CC4-5D6E-409C-BE32-E72D297353CC}">
              <c16:uniqueId val="{00000016-E543-4A1E-B665-8F62BF44D15A}"/>
            </c:ext>
          </c:extLst>
        </c:ser>
        <c:ser>
          <c:idx val="2"/>
          <c:order val="2"/>
          <c:tx>
            <c:strRef>
              <c:f>Sheet1!$D$1</c:f>
              <c:strCache>
                <c:ptCount val="1"/>
                <c:pt idx="0">
                  <c:v>TOTAL AUTOSUM</c:v>
                </c:pt>
              </c:strCache>
            </c:strRef>
          </c:tx>
          <c:spPr>
            <a:noFill/>
            <a:ln>
              <a:solidFill>
                <a:schemeClr val="bg1"/>
              </a:solidFill>
            </a:ln>
          </c:spPr>
          <c:invertIfNegative val="0"/>
          <c:dPt>
            <c:idx val="0"/>
            <c:invertIfNegative val="0"/>
            <c:bubble3D val="0"/>
            <c:extLst>
              <c:ext xmlns:c16="http://schemas.microsoft.com/office/drawing/2014/chart" uri="{C3380CC4-5D6E-409C-BE32-E72D297353CC}">
                <c16:uniqueId val="{00000017-E543-4A1E-B665-8F62BF44D15A}"/>
              </c:ext>
            </c:extLst>
          </c:dPt>
          <c:dPt>
            <c:idx val="1"/>
            <c:invertIfNegative val="0"/>
            <c:bubble3D val="0"/>
            <c:extLst>
              <c:ext xmlns:c16="http://schemas.microsoft.com/office/drawing/2014/chart" uri="{C3380CC4-5D6E-409C-BE32-E72D297353CC}">
                <c16:uniqueId val="{00000018-E543-4A1E-B665-8F62BF44D15A}"/>
              </c:ext>
            </c:extLst>
          </c:dPt>
          <c:dPt>
            <c:idx val="4"/>
            <c:invertIfNegative val="0"/>
            <c:bubble3D val="0"/>
            <c:extLst>
              <c:ext xmlns:c16="http://schemas.microsoft.com/office/drawing/2014/chart" uri="{C3380CC4-5D6E-409C-BE32-E72D297353CC}">
                <c16:uniqueId val="{00000019-E543-4A1E-B665-8F62BF44D15A}"/>
              </c:ext>
            </c:extLst>
          </c:dPt>
          <c:dPt>
            <c:idx val="5"/>
            <c:invertIfNegative val="0"/>
            <c:bubble3D val="0"/>
            <c:extLst>
              <c:ext xmlns:c16="http://schemas.microsoft.com/office/drawing/2014/chart" uri="{C3380CC4-5D6E-409C-BE32-E72D297353CC}">
                <c16:uniqueId val="{0000001A-E543-4A1E-B665-8F62BF44D15A}"/>
              </c:ext>
            </c:extLst>
          </c:dPt>
          <c:dLbls>
            <c:spPr>
              <a:noFill/>
              <a:ln>
                <a:noFill/>
              </a:ln>
              <a:effectLst/>
            </c:spPr>
            <c:txPr>
              <a:bodyPr wrap="square" lIns="38100" tIns="19050" rIns="38100" bIns="19050" anchor="ctr">
                <a:spAutoFit/>
              </a:bodyPr>
              <a:lstStyle/>
              <a:p>
                <a:pPr>
                  <a:defRPr sz="2000" b="1">
                    <a:solidFill>
                      <a:schemeClr val="tx1"/>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Important</c:v>
                </c:pt>
                <c:pt idx="1">
                  <c:v>Not important</c:v>
                </c:pt>
                <c:pt idx="2">
                  <c:v>(don't know)</c:v>
                </c:pt>
              </c:strCache>
            </c:strRef>
          </c:cat>
          <c:val>
            <c:numRef>
              <c:f>Sheet1!$D$2:$D$4</c:f>
              <c:numCache>
                <c:formatCode>General</c:formatCode>
                <c:ptCount val="3"/>
                <c:pt idx="0">
                  <c:v>86</c:v>
                </c:pt>
                <c:pt idx="1">
                  <c:v>11</c:v>
                </c:pt>
              </c:numCache>
            </c:numRef>
          </c:val>
          <c:extLst>
            <c:ext xmlns:c16="http://schemas.microsoft.com/office/drawing/2014/chart" uri="{C3380CC4-5D6E-409C-BE32-E72D297353CC}">
              <c16:uniqueId val="{0000001B-E543-4A1E-B665-8F62BF44D15A}"/>
            </c:ext>
          </c:extLst>
        </c:ser>
        <c:dLbls>
          <c:showLegendKey val="0"/>
          <c:showVal val="0"/>
          <c:showCatName val="0"/>
          <c:showSerName val="0"/>
          <c:showPercent val="0"/>
          <c:showBubbleSize val="0"/>
        </c:dLbls>
        <c:gapWidth val="34"/>
        <c:overlap val="100"/>
        <c:axId val="-645381632"/>
        <c:axId val="-645379424"/>
      </c:barChart>
      <c:catAx>
        <c:axId val="-645381632"/>
        <c:scaling>
          <c:orientation val="minMax"/>
        </c:scaling>
        <c:delete val="0"/>
        <c:axPos val="b"/>
        <c:numFmt formatCode="General" sourceLinked="0"/>
        <c:majorTickMark val="out"/>
        <c:minorTickMark val="none"/>
        <c:tickLblPos val="nextTo"/>
        <c:txPr>
          <a:bodyPr/>
          <a:lstStyle/>
          <a:p>
            <a:pPr>
              <a:defRPr sz="1800" b="1"/>
            </a:pPr>
            <a:endParaRPr lang="en-US"/>
          </a:p>
        </c:txPr>
        <c:crossAx val="-645379424"/>
        <c:crosses val="autoZero"/>
        <c:auto val="1"/>
        <c:lblAlgn val="ctr"/>
        <c:lblOffset val="100"/>
        <c:noMultiLvlLbl val="0"/>
      </c:catAx>
      <c:valAx>
        <c:axId val="-645379424"/>
        <c:scaling>
          <c:orientation val="minMax"/>
          <c:max val="100"/>
          <c:min val="0"/>
        </c:scaling>
        <c:delete val="1"/>
        <c:axPos val="l"/>
        <c:numFmt formatCode="General" sourceLinked="1"/>
        <c:majorTickMark val="out"/>
        <c:minorTickMark val="none"/>
        <c:tickLblPos val="nextTo"/>
        <c:crossAx val="-645381632"/>
        <c:crosses val="autoZero"/>
        <c:crossBetween val="between"/>
      </c:valAx>
    </c:plotArea>
    <c:plotVisOnly val="1"/>
    <c:dispBlanksAs val="gap"/>
    <c:showDLblsOverMax val="0"/>
  </c:chart>
  <c:txPr>
    <a:bodyPr/>
    <a:lstStyle/>
    <a:p>
      <a:pPr>
        <a:defRPr sz="14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Strongly</c:v>
                </c:pt>
              </c:strCache>
            </c:strRef>
          </c:tx>
          <c:spPr>
            <a:solidFill>
              <a:srgbClr val="0070C0"/>
            </a:solidFill>
            <a:ln>
              <a:noFill/>
            </a:ln>
            <a:effectLst/>
          </c:spPr>
          <c:invertIfNegative val="0"/>
          <c:dPt>
            <c:idx val="0"/>
            <c:invertIfNegative val="0"/>
            <c:bubble3D val="0"/>
            <c:spPr>
              <a:solidFill>
                <a:srgbClr val="0070C0"/>
              </a:solidFill>
              <a:ln>
                <a:noFill/>
              </a:ln>
              <a:effectLst/>
            </c:spPr>
            <c:extLst>
              <c:ext xmlns:c16="http://schemas.microsoft.com/office/drawing/2014/chart" uri="{C3380CC4-5D6E-409C-BE32-E72D297353CC}">
                <c16:uniqueId val="{00000001-2DAE-4B52-B237-2D25614436BC}"/>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Our communities are at their best when all people, including people with disabilities, have the opportunity to get skills, jobs and succeed.</c:v>
                </c:pt>
                <c:pt idx="1">
                  <c:v>People with disabilities should be at decision making tables, just like anyone else.</c:v>
                </c:pt>
                <c:pt idx="2">
                  <c:v>Disability issues should be included in national policies on health care.</c:v>
                </c:pt>
                <c:pt idx="3">
                  <c:v>Candidates and their campaigns should reach out to and include people with disabilities in their efforts</c:v>
                </c:pt>
                <c:pt idx="4">
                  <c:v>America’s leaders should fight stigmas and bias that limit opportunities for people with disabilities.</c:v>
                </c:pt>
              </c:strCache>
            </c:strRef>
          </c:cat>
          <c:val>
            <c:numRef>
              <c:f>Sheet1!$B$2:$B$6</c:f>
              <c:numCache>
                <c:formatCode>General</c:formatCode>
                <c:ptCount val="5"/>
                <c:pt idx="0">
                  <c:v>80</c:v>
                </c:pt>
                <c:pt idx="1">
                  <c:v>76</c:v>
                </c:pt>
                <c:pt idx="2">
                  <c:v>73</c:v>
                </c:pt>
                <c:pt idx="3">
                  <c:v>70</c:v>
                </c:pt>
                <c:pt idx="4">
                  <c:v>70</c:v>
                </c:pt>
              </c:numCache>
            </c:numRef>
          </c:val>
          <c:extLst>
            <c:ext xmlns:c16="http://schemas.microsoft.com/office/drawing/2014/chart" uri="{C3380CC4-5D6E-409C-BE32-E72D297353CC}">
              <c16:uniqueId val="{00000002-2DAE-4B52-B237-2D25614436BC}"/>
            </c:ext>
          </c:extLst>
        </c:ser>
        <c:ser>
          <c:idx val="1"/>
          <c:order val="1"/>
          <c:tx>
            <c:strRef>
              <c:f>Sheet1!$C$1</c:f>
              <c:strCache>
                <c:ptCount val="1"/>
                <c:pt idx="0">
                  <c:v>Not so </c:v>
                </c:pt>
              </c:strCache>
            </c:strRef>
          </c:tx>
          <c:spPr>
            <a:solidFill>
              <a:srgbClr val="7FB7DF"/>
            </a:solidFill>
            <a:ln>
              <a:noFill/>
            </a:ln>
            <a:effectLst/>
          </c:spPr>
          <c:invertIfNegative val="0"/>
          <c:dPt>
            <c:idx val="0"/>
            <c:invertIfNegative val="0"/>
            <c:bubble3D val="0"/>
            <c:spPr>
              <a:solidFill>
                <a:srgbClr val="7FB7DF"/>
              </a:solidFill>
              <a:ln>
                <a:noFill/>
              </a:ln>
              <a:effectLst/>
            </c:spPr>
            <c:extLst>
              <c:ext xmlns:c16="http://schemas.microsoft.com/office/drawing/2014/chart" uri="{C3380CC4-5D6E-409C-BE32-E72D297353CC}">
                <c16:uniqueId val="{00000004-2DAE-4B52-B237-2D25614436BC}"/>
              </c:ext>
            </c:extLst>
          </c:dPt>
          <c:cat>
            <c:strRef>
              <c:f>Sheet1!$A$2:$A$6</c:f>
              <c:strCache>
                <c:ptCount val="5"/>
                <c:pt idx="0">
                  <c:v>Our communities are at their best when all people, including people with disabilities, have the opportunity to get skills, jobs and succeed.</c:v>
                </c:pt>
                <c:pt idx="1">
                  <c:v>People with disabilities should be at decision making tables, just like anyone else.</c:v>
                </c:pt>
                <c:pt idx="2">
                  <c:v>Disability issues should be included in national policies on health care.</c:v>
                </c:pt>
                <c:pt idx="3">
                  <c:v>Candidates and their campaigns should reach out to and include people with disabilities in their efforts</c:v>
                </c:pt>
                <c:pt idx="4">
                  <c:v>America’s leaders should fight stigmas and bias that limit opportunities for people with disabilities.</c:v>
                </c:pt>
              </c:strCache>
            </c:strRef>
          </c:cat>
          <c:val>
            <c:numRef>
              <c:f>Sheet1!$C$2:$C$6</c:f>
              <c:numCache>
                <c:formatCode>General</c:formatCode>
                <c:ptCount val="5"/>
                <c:pt idx="0">
                  <c:v>11</c:v>
                </c:pt>
                <c:pt idx="1">
                  <c:v>14</c:v>
                </c:pt>
                <c:pt idx="2">
                  <c:v>15</c:v>
                </c:pt>
                <c:pt idx="3">
                  <c:v>17</c:v>
                </c:pt>
                <c:pt idx="4">
                  <c:v>17</c:v>
                </c:pt>
              </c:numCache>
            </c:numRef>
          </c:val>
          <c:extLst>
            <c:ext xmlns:c16="http://schemas.microsoft.com/office/drawing/2014/chart" uri="{C3380CC4-5D6E-409C-BE32-E72D297353CC}">
              <c16:uniqueId val="{00000005-2DAE-4B52-B237-2D25614436BC}"/>
            </c:ext>
          </c:extLst>
        </c:ser>
        <c:ser>
          <c:idx val="2"/>
          <c:order val="2"/>
          <c:tx>
            <c:strRef>
              <c:f>Sheet1!$D$1</c:f>
              <c:strCache>
                <c:ptCount val="1"/>
                <c:pt idx="0">
                  <c:v>Total Agree</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l">
                  <a:defRPr sz="1800" b="1"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Our communities are at their best when all people, including people with disabilities, have the opportunity to get skills, jobs and succeed.</c:v>
                </c:pt>
                <c:pt idx="1">
                  <c:v>People with disabilities should be at decision making tables, just like anyone else.</c:v>
                </c:pt>
                <c:pt idx="2">
                  <c:v>Disability issues should be included in national policies on health care.</c:v>
                </c:pt>
                <c:pt idx="3">
                  <c:v>Candidates and their campaigns should reach out to and include people with disabilities in their efforts</c:v>
                </c:pt>
                <c:pt idx="4">
                  <c:v>America’s leaders should fight stigmas and bias that limit opportunities for people with disabilities.</c:v>
                </c:pt>
              </c:strCache>
            </c:strRef>
          </c:cat>
          <c:val>
            <c:numRef>
              <c:f>Sheet1!$D$2:$D$6</c:f>
              <c:numCache>
                <c:formatCode>General</c:formatCode>
                <c:ptCount val="5"/>
                <c:pt idx="0">
                  <c:v>92</c:v>
                </c:pt>
                <c:pt idx="1">
                  <c:v>90</c:v>
                </c:pt>
                <c:pt idx="2">
                  <c:v>88</c:v>
                </c:pt>
                <c:pt idx="3">
                  <c:v>87</c:v>
                </c:pt>
                <c:pt idx="4">
                  <c:v>86</c:v>
                </c:pt>
              </c:numCache>
            </c:numRef>
          </c:val>
          <c:extLst>
            <c:ext xmlns:c16="http://schemas.microsoft.com/office/drawing/2014/chart" uri="{C3380CC4-5D6E-409C-BE32-E72D297353CC}">
              <c16:uniqueId val="{00000006-2DAE-4B52-B237-2D25614436BC}"/>
            </c:ext>
          </c:extLst>
        </c:ser>
        <c:dLbls>
          <c:showLegendKey val="0"/>
          <c:showVal val="0"/>
          <c:showCatName val="0"/>
          <c:showSerName val="0"/>
          <c:showPercent val="0"/>
          <c:showBubbleSize val="0"/>
        </c:dLbls>
        <c:gapWidth val="86"/>
        <c:overlap val="100"/>
        <c:axId val="-645042944"/>
        <c:axId val="-645039680"/>
      </c:barChart>
      <c:catAx>
        <c:axId val="-64504294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645039680"/>
        <c:crosses val="autoZero"/>
        <c:auto val="1"/>
        <c:lblAlgn val="ctr"/>
        <c:lblOffset val="100"/>
        <c:noMultiLvlLbl val="0"/>
      </c:catAx>
      <c:valAx>
        <c:axId val="-645039680"/>
        <c:scaling>
          <c:orientation val="minMax"/>
          <c:max val="100"/>
        </c:scaling>
        <c:delete val="1"/>
        <c:axPos val="t"/>
        <c:numFmt formatCode="General" sourceLinked="1"/>
        <c:majorTickMark val="out"/>
        <c:minorTickMark val="none"/>
        <c:tickLblPos val="nextTo"/>
        <c:crossAx val="-6450429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Strongly</c:v>
                </c:pt>
              </c:strCache>
            </c:strRef>
          </c:tx>
          <c:spPr>
            <a:solidFill>
              <a:srgbClr val="0070C0"/>
            </a:solidFill>
            <a:ln>
              <a:noFill/>
            </a:ln>
            <a:effectLst/>
          </c:spPr>
          <c:invertIfNegative val="0"/>
          <c:dPt>
            <c:idx val="3"/>
            <c:invertIfNegative val="0"/>
            <c:bubble3D val="0"/>
            <c:spPr>
              <a:solidFill>
                <a:srgbClr val="0070C0"/>
              </a:solidFill>
              <a:ln>
                <a:noFill/>
              </a:ln>
              <a:effectLst/>
            </c:spPr>
            <c:extLst>
              <c:ext xmlns:c16="http://schemas.microsoft.com/office/drawing/2014/chart" uri="{C3380CC4-5D6E-409C-BE32-E72D297353CC}">
                <c16:uniqueId val="{00000001-C0FF-4A09-AA44-A4863DD95742}"/>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People with disabilities bring unique talents to the workplace that benefit employers and organizations.</c:v>
                </c:pt>
                <c:pt idx="1">
                  <c:v>People with disabilities have faced deep inequality, ableism and oppression. They need to be heard.  </c:v>
                </c:pt>
                <c:pt idx="2">
                  <c:v>Voting on the issues that matter to the disability community can bring about change.</c:v>
                </c:pt>
                <c:pt idx="3">
                  <c:v>Issues around disability and health care influence how motivated I am to vote.*</c:v>
                </c:pt>
                <c:pt idx="4">
                  <c:v>Candidates' stances on issues around disability influenced who I voted for in the election.</c:v>
                </c:pt>
                <c:pt idx="5">
                  <c:v>Issues around disability influence how motivated I am to vote*</c:v>
                </c:pt>
              </c:strCache>
            </c:strRef>
          </c:cat>
          <c:val>
            <c:numRef>
              <c:f>Sheet1!$B$2:$B$7</c:f>
              <c:numCache>
                <c:formatCode>General</c:formatCode>
                <c:ptCount val="6"/>
                <c:pt idx="0">
                  <c:v>69</c:v>
                </c:pt>
                <c:pt idx="1">
                  <c:v>68</c:v>
                </c:pt>
                <c:pt idx="2">
                  <c:v>66</c:v>
                </c:pt>
                <c:pt idx="3">
                  <c:v>43</c:v>
                </c:pt>
                <c:pt idx="4">
                  <c:v>38</c:v>
                </c:pt>
                <c:pt idx="5">
                  <c:v>35</c:v>
                </c:pt>
              </c:numCache>
            </c:numRef>
          </c:val>
          <c:extLst>
            <c:ext xmlns:c16="http://schemas.microsoft.com/office/drawing/2014/chart" uri="{C3380CC4-5D6E-409C-BE32-E72D297353CC}">
              <c16:uniqueId val="{00000002-2DAE-4B52-B237-2D25614436BC}"/>
            </c:ext>
          </c:extLst>
        </c:ser>
        <c:ser>
          <c:idx val="1"/>
          <c:order val="1"/>
          <c:tx>
            <c:strRef>
              <c:f>Sheet1!$C$1</c:f>
              <c:strCache>
                <c:ptCount val="1"/>
                <c:pt idx="0">
                  <c:v>Not so </c:v>
                </c:pt>
              </c:strCache>
            </c:strRef>
          </c:tx>
          <c:spPr>
            <a:solidFill>
              <a:srgbClr val="7FB7DF"/>
            </a:solidFill>
            <a:ln>
              <a:noFill/>
            </a:ln>
            <a:effectLst/>
          </c:spPr>
          <c:invertIfNegative val="0"/>
          <c:dPt>
            <c:idx val="3"/>
            <c:invertIfNegative val="0"/>
            <c:bubble3D val="0"/>
            <c:spPr>
              <a:solidFill>
                <a:srgbClr val="7FB7DF"/>
              </a:solidFill>
              <a:ln>
                <a:noFill/>
              </a:ln>
              <a:effectLst/>
            </c:spPr>
            <c:extLst>
              <c:ext xmlns:c16="http://schemas.microsoft.com/office/drawing/2014/chart" uri="{C3380CC4-5D6E-409C-BE32-E72D297353CC}">
                <c16:uniqueId val="{00000003-C0FF-4A09-AA44-A4863DD95742}"/>
              </c:ext>
            </c:extLst>
          </c:dPt>
          <c:cat>
            <c:strRef>
              <c:f>Sheet1!$A$2:$A$7</c:f>
              <c:strCache>
                <c:ptCount val="6"/>
                <c:pt idx="0">
                  <c:v>People with disabilities bring unique talents to the workplace that benefit employers and organizations.</c:v>
                </c:pt>
                <c:pt idx="1">
                  <c:v>People with disabilities have faced deep inequality, ableism and oppression. They need to be heard.  </c:v>
                </c:pt>
                <c:pt idx="2">
                  <c:v>Voting on the issues that matter to the disability community can bring about change.</c:v>
                </c:pt>
                <c:pt idx="3">
                  <c:v>Issues around disability and health care influence how motivated I am to vote.*</c:v>
                </c:pt>
                <c:pt idx="4">
                  <c:v>Candidates' stances on issues around disability influenced who I voted for in the election.</c:v>
                </c:pt>
                <c:pt idx="5">
                  <c:v>Issues around disability influence how motivated I am to vote*</c:v>
                </c:pt>
              </c:strCache>
            </c:strRef>
          </c:cat>
          <c:val>
            <c:numRef>
              <c:f>Sheet1!$C$2:$C$7</c:f>
              <c:numCache>
                <c:formatCode>General</c:formatCode>
                <c:ptCount val="6"/>
                <c:pt idx="0">
                  <c:v>18</c:v>
                </c:pt>
                <c:pt idx="1">
                  <c:v>17</c:v>
                </c:pt>
                <c:pt idx="2">
                  <c:v>20</c:v>
                </c:pt>
                <c:pt idx="3">
                  <c:v>23</c:v>
                </c:pt>
                <c:pt idx="4">
                  <c:v>19</c:v>
                </c:pt>
                <c:pt idx="5">
                  <c:v>23</c:v>
                </c:pt>
              </c:numCache>
            </c:numRef>
          </c:val>
          <c:extLst>
            <c:ext xmlns:c16="http://schemas.microsoft.com/office/drawing/2014/chart" uri="{C3380CC4-5D6E-409C-BE32-E72D297353CC}">
              <c16:uniqueId val="{00000005-2DAE-4B52-B237-2D25614436BC}"/>
            </c:ext>
          </c:extLst>
        </c:ser>
        <c:ser>
          <c:idx val="2"/>
          <c:order val="2"/>
          <c:tx>
            <c:strRef>
              <c:f>Sheet1!$D$1</c:f>
              <c:strCache>
                <c:ptCount val="1"/>
                <c:pt idx="0">
                  <c:v>Total Agree</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l">
                  <a:defRPr sz="1800" b="1"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People with disabilities bring unique talents to the workplace that benefit employers and organizations.</c:v>
                </c:pt>
                <c:pt idx="1">
                  <c:v>People with disabilities have faced deep inequality, ableism and oppression. They need to be heard.  </c:v>
                </c:pt>
                <c:pt idx="2">
                  <c:v>Voting on the issues that matter to the disability community can bring about change.</c:v>
                </c:pt>
                <c:pt idx="3">
                  <c:v>Issues around disability and health care influence how motivated I am to vote.*</c:v>
                </c:pt>
                <c:pt idx="4">
                  <c:v>Candidates' stances on issues around disability influenced who I voted for in the election.</c:v>
                </c:pt>
                <c:pt idx="5">
                  <c:v>Issues around disability influence how motivated I am to vote*</c:v>
                </c:pt>
              </c:strCache>
            </c:strRef>
          </c:cat>
          <c:val>
            <c:numRef>
              <c:f>Sheet1!$D$2:$D$7</c:f>
              <c:numCache>
                <c:formatCode>General</c:formatCode>
                <c:ptCount val="6"/>
                <c:pt idx="0">
                  <c:v>87</c:v>
                </c:pt>
                <c:pt idx="1">
                  <c:v>85</c:v>
                </c:pt>
                <c:pt idx="2">
                  <c:v>86</c:v>
                </c:pt>
                <c:pt idx="3">
                  <c:v>66</c:v>
                </c:pt>
                <c:pt idx="4">
                  <c:v>57</c:v>
                </c:pt>
                <c:pt idx="5">
                  <c:v>59</c:v>
                </c:pt>
              </c:numCache>
            </c:numRef>
          </c:val>
          <c:extLst>
            <c:ext xmlns:c16="http://schemas.microsoft.com/office/drawing/2014/chart" uri="{C3380CC4-5D6E-409C-BE32-E72D297353CC}">
              <c16:uniqueId val="{00000006-2DAE-4B52-B237-2D25614436BC}"/>
            </c:ext>
          </c:extLst>
        </c:ser>
        <c:dLbls>
          <c:showLegendKey val="0"/>
          <c:showVal val="0"/>
          <c:showCatName val="0"/>
          <c:showSerName val="0"/>
          <c:showPercent val="0"/>
          <c:showBubbleSize val="0"/>
        </c:dLbls>
        <c:gapWidth val="86"/>
        <c:overlap val="100"/>
        <c:axId val="-645042944"/>
        <c:axId val="-645039680"/>
      </c:barChart>
      <c:catAx>
        <c:axId val="-64504294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645039680"/>
        <c:crosses val="autoZero"/>
        <c:auto val="1"/>
        <c:lblAlgn val="ctr"/>
        <c:lblOffset val="100"/>
        <c:noMultiLvlLbl val="0"/>
      </c:catAx>
      <c:valAx>
        <c:axId val="-645039680"/>
        <c:scaling>
          <c:orientation val="minMax"/>
          <c:max val="100"/>
        </c:scaling>
        <c:delete val="1"/>
        <c:axPos val="t"/>
        <c:numFmt formatCode="General" sourceLinked="1"/>
        <c:majorTickMark val="out"/>
        <c:minorTickMark val="none"/>
        <c:tickLblPos val="nextTo"/>
        <c:crossAx val="-6450429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Strongly</c:v>
                </c:pt>
              </c:strCache>
            </c:strRef>
          </c:tx>
          <c:spPr>
            <a:solidFill>
              <a:srgbClr val="0070C0"/>
            </a:solidFill>
            <a:ln>
              <a:noFill/>
            </a:ln>
            <a:effectLst/>
          </c:spPr>
          <c:invertIfNegative val="0"/>
          <c:dPt>
            <c:idx val="3"/>
            <c:invertIfNegative val="0"/>
            <c:bubble3D val="0"/>
            <c:spPr>
              <a:solidFill>
                <a:srgbClr val="0070C0"/>
              </a:solidFill>
              <a:ln>
                <a:noFill/>
              </a:ln>
              <a:effectLst/>
            </c:spPr>
            <c:extLst>
              <c:ext xmlns:c16="http://schemas.microsoft.com/office/drawing/2014/chart" uri="{C3380CC4-5D6E-409C-BE32-E72D297353CC}">
                <c16:uniqueId val="{00000001-C0FF-4A09-AA44-A4863DD95742}"/>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2020</c:v>
                </c:pt>
                <c:pt idx="1">
                  <c:v>2019^^</c:v>
                </c:pt>
              </c:strCache>
            </c:strRef>
          </c:cat>
          <c:val>
            <c:numRef>
              <c:f>Sheet1!$B$2:$B$3</c:f>
              <c:numCache>
                <c:formatCode>General</c:formatCode>
                <c:ptCount val="2"/>
                <c:pt idx="0">
                  <c:v>50</c:v>
                </c:pt>
                <c:pt idx="1">
                  <c:v>40</c:v>
                </c:pt>
              </c:numCache>
            </c:numRef>
          </c:val>
          <c:extLst>
            <c:ext xmlns:c16="http://schemas.microsoft.com/office/drawing/2014/chart" uri="{C3380CC4-5D6E-409C-BE32-E72D297353CC}">
              <c16:uniqueId val="{00000002-2DAE-4B52-B237-2D25614436BC}"/>
            </c:ext>
          </c:extLst>
        </c:ser>
        <c:ser>
          <c:idx val="1"/>
          <c:order val="1"/>
          <c:tx>
            <c:strRef>
              <c:f>Sheet1!$C$1</c:f>
              <c:strCache>
                <c:ptCount val="1"/>
                <c:pt idx="0">
                  <c:v>Not so </c:v>
                </c:pt>
              </c:strCache>
            </c:strRef>
          </c:tx>
          <c:spPr>
            <a:solidFill>
              <a:srgbClr val="7FB7DF"/>
            </a:solidFill>
            <a:ln>
              <a:noFill/>
            </a:ln>
            <a:effectLst/>
          </c:spPr>
          <c:invertIfNegative val="0"/>
          <c:dPt>
            <c:idx val="3"/>
            <c:invertIfNegative val="0"/>
            <c:bubble3D val="0"/>
            <c:spPr>
              <a:solidFill>
                <a:srgbClr val="7FB7DF"/>
              </a:solidFill>
              <a:ln>
                <a:noFill/>
              </a:ln>
              <a:effectLst/>
            </c:spPr>
            <c:extLst>
              <c:ext xmlns:c16="http://schemas.microsoft.com/office/drawing/2014/chart" uri="{C3380CC4-5D6E-409C-BE32-E72D297353CC}">
                <c16:uniqueId val="{00000003-C0FF-4A09-AA44-A4863DD95742}"/>
              </c:ext>
            </c:extLst>
          </c:dPt>
          <c:cat>
            <c:strRef>
              <c:f>Sheet1!$A$2:$A$3</c:f>
              <c:strCache>
                <c:ptCount val="2"/>
                <c:pt idx="0">
                  <c:v>2020</c:v>
                </c:pt>
                <c:pt idx="1">
                  <c:v>2019^^</c:v>
                </c:pt>
              </c:strCache>
            </c:strRef>
          </c:cat>
          <c:val>
            <c:numRef>
              <c:f>Sheet1!$C$2:$C$3</c:f>
              <c:numCache>
                <c:formatCode>General</c:formatCode>
                <c:ptCount val="2"/>
                <c:pt idx="0">
                  <c:v>20</c:v>
                </c:pt>
                <c:pt idx="1">
                  <c:v>24</c:v>
                </c:pt>
              </c:numCache>
            </c:numRef>
          </c:val>
          <c:extLst>
            <c:ext xmlns:c16="http://schemas.microsoft.com/office/drawing/2014/chart" uri="{C3380CC4-5D6E-409C-BE32-E72D297353CC}">
              <c16:uniqueId val="{00000005-2DAE-4B52-B237-2D25614436BC}"/>
            </c:ext>
          </c:extLst>
        </c:ser>
        <c:ser>
          <c:idx val="2"/>
          <c:order val="2"/>
          <c:tx>
            <c:strRef>
              <c:f>Sheet1!$D$1</c:f>
              <c:strCache>
                <c:ptCount val="1"/>
                <c:pt idx="0">
                  <c:v>Total Agree</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l">
                  <a:defRPr sz="1800" b="1"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2020</c:v>
                </c:pt>
                <c:pt idx="1">
                  <c:v>2019^^</c:v>
                </c:pt>
              </c:strCache>
            </c:strRef>
          </c:cat>
          <c:val>
            <c:numRef>
              <c:f>Sheet1!$D$2:$D$3</c:f>
              <c:numCache>
                <c:formatCode>General</c:formatCode>
                <c:ptCount val="2"/>
                <c:pt idx="0">
                  <c:v>70</c:v>
                </c:pt>
                <c:pt idx="1">
                  <c:v>64</c:v>
                </c:pt>
              </c:numCache>
            </c:numRef>
          </c:val>
          <c:extLst>
            <c:ext xmlns:c16="http://schemas.microsoft.com/office/drawing/2014/chart" uri="{C3380CC4-5D6E-409C-BE32-E72D297353CC}">
              <c16:uniqueId val="{00000006-2DAE-4B52-B237-2D25614436BC}"/>
            </c:ext>
          </c:extLst>
        </c:ser>
        <c:dLbls>
          <c:showLegendKey val="0"/>
          <c:showVal val="0"/>
          <c:showCatName val="0"/>
          <c:showSerName val="0"/>
          <c:showPercent val="0"/>
          <c:showBubbleSize val="0"/>
        </c:dLbls>
        <c:gapWidth val="86"/>
        <c:overlap val="100"/>
        <c:axId val="-645042944"/>
        <c:axId val="-645039680"/>
      </c:barChart>
      <c:catAx>
        <c:axId val="-64504294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crossAx val="-645039680"/>
        <c:crosses val="autoZero"/>
        <c:auto val="1"/>
        <c:lblAlgn val="ctr"/>
        <c:lblOffset val="100"/>
        <c:noMultiLvlLbl val="0"/>
      </c:catAx>
      <c:valAx>
        <c:axId val="-645039680"/>
        <c:scaling>
          <c:orientation val="minMax"/>
          <c:max val="100"/>
        </c:scaling>
        <c:delete val="1"/>
        <c:axPos val="t"/>
        <c:numFmt formatCode="General" sourceLinked="1"/>
        <c:majorTickMark val="out"/>
        <c:minorTickMark val="none"/>
        <c:tickLblPos val="nextTo"/>
        <c:crossAx val="-6450429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Strongly</c:v>
                </c:pt>
              </c:strCache>
            </c:strRef>
          </c:tx>
          <c:spPr>
            <a:solidFill>
              <a:srgbClr val="0070C0"/>
            </a:solidFill>
            <a:ln>
              <a:noFill/>
            </a:ln>
            <a:effectLst/>
          </c:spPr>
          <c:invertIfNegative val="0"/>
          <c:dPt>
            <c:idx val="3"/>
            <c:invertIfNegative val="0"/>
            <c:bubble3D val="0"/>
            <c:spPr>
              <a:solidFill>
                <a:srgbClr val="0070C0"/>
              </a:solidFill>
              <a:ln>
                <a:noFill/>
              </a:ln>
              <a:effectLst/>
            </c:spPr>
            <c:extLst>
              <c:ext xmlns:c16="http://schemas.microsoft.com/office/drawing/2014/chart" uri="{C3380CC4-5D6E-409C-BE32-E72D297353CC}">
                <c16:uniqueId val="{00000001-5A19-4FA5-B95A-FFEC970F52B5}"/>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2020</c:v>
                </c:pt>
                <c:pt idx="1">
                  <c:v>2019^^</c:v>
                </c:pt>
              </c:strCache>
            </c:strRef>
          </c:cat>
          <c:val>
            <c:numRef>
              <c:f>Sheet1!$B$2:$B$3</c:f>
              <c:numCache>
                <c:formatCode>General</c:formatCode>
                <c:ptCount val="2"/>
                <c:pt idx="0">
                  <c:v>41</c:v>
                </c:pt>
                <c:pt idx="1">
                  <c:v>36</c:v>
                </c:pt>
              </c:numCache>
            </c:numRef>
          </c:val>
          <c:extLst>
            <c:ext xmlns:c16="http://schemas.microsoft.com/office/drawing/2014/chart" uri="{C3380CC4-5D6E-409C-BE32-E72D297353CC}">
              <c16:uniqueId val="{00000002-5A19-4FA5-B95A-FFEC970F52B5}"/>
            </c:ext>
          </c:extLst>
        </c:ser>
        <c:ser>
          <c:idx val="1"/>
          <c:order val="1"/>
          <c:tx>
            <c:strRef>
              <c:f>Sheet1!$C$1</c:f>
              <c:strCache>
                <c:ptCount val="1"/>
                <c:pt idx="0">
                  <c:v>Not so </c:v>
                </c:pt>
              </c:strCache>
            </c:strRef>
          </c:tx>
          <c:spPr>
            <a:solidFill>
              <a:srgbClr val="7FB7DF"/>
            </a:solidFill>
            <a:ln>
              <a:noFill/>
            </a:ln>
            <a:effectLst/>
          </c:spPr>
          <c:invertIfNegative val="0"/>
          <c:dPt>
            <c:idx val="3"/>
            <c:invertIfNegative val="0"/>
            <c:bubble3D val="0"/>
            <c:spPr>
              <a:solidFill>
                <a:srgbClr val="7FB7DF"/>
              </a:solidFill>
              <a:ln>
                <a:noFill/>
              </a:ln>
              <a:effectLst/>
            </c:spPr>
            <c:extLst>
              <c:ext xmlns:c16="http://schemas.microsoft.com/office/drawing/2014/chart" uri="{C3380CC4-5D6E-409C-BE32-E72D297353CC}">
                <c16:uniqueId val="{00000004-5A19-4FA5-B95A-FFEC970F52B5}"/>
              </c:ext>
            </c:extLst>
          </c:dPt>
          <c:cat>
            <c:strRef>
              <c:f>Sheet1!$A$2:$A$3</c:f>
              <c:strCache>
                <c:ptCount val="2"/>
                <c:pt idx="0">
                  <c:v>2020</c:v>
                </c:pt>
                <c:pt idx="1">
                  <c:v>2019^^</c:v>
                </c:pt>
              </c:strCache>
            </c:strRef>
          </c:cat>
          <c:val>
            <c:numRef>
              <c:f>Sheet1!$C$2:$C$3</c:f>
              <c:numCache>
                <c:formatCode>General</c:formatCode>
                <c:ptCount val="2"/>
                <c:pt idx="0">
                  <c:v>25</c:v>
                </c:pt>
                <c:pt idx="1">
                  <c:v>27</c:v>
                </c:pt>
              </c:numCache>
            </c:numRef>
          </c:val>
          <c:extLst>
            <c:ext xmlns:c16="http://schemas.microsoft.com/office/drawing/2014/chart" uri="{C3380CC4-5D6E-409C-BE32-E72D297353CC}">
              <c16:uniqueId val="{00000005-5A19-4FA5-B95A-FFEC970F52B5}"/>
            </c:ext>
          </c:extLst>
        </c:ser>
        <c:ser>
          <c:idx val="2"/>
          <c:order val="2"/>
          <c:tx>
            <c:strRef>
              <c:f>Sheet1!$D$1</c:f>
              <c:strCache>
                <c:ptCount val="1"/>
                <c:pt idx="0">
                  <c:v>Total Agree</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l">
                  <a:defRPr sz="1800" b="1"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2020</c:v>
                </c:pt>
                <c:pt idx="1">
                  <c:v>2019^^</c:v>
                </c:pt>
              </c:strCache>
            </c:strRef>
          </c:cat>
          <c:val>
            <c:numRef>
              <c:f>Sheet1!$D$2:$D$3</c:f>
              <c:numCache>
                <c:formatCode>General</c:formatCode>
                <c:ptCount val="2"/>
                <c:pt idx="0">
                  <c:v>66</c:v>
                </c:pt>
                <c:pt idx="1">
                  <c:v>63</c:v>
                </c:pt>
              </c:numCache>
            </c:numRef>
          </c:val>
          <c:extLst>
            <c:ext xmlns:c16="http://schemas.microsoft.com/office/drawing/2014/chart" uri="{C3380CC4-5D6E-409C-BE32-E72D297353CC}">
              <c16:uniqueId val="{00000006-5A19-4FA5-B95A-FFEC970F52B5}"/>
            </c:ext>
          </c:extLst>
        </c:ser>
        <c:dLbls>
          <c:showLegendKey val="0"/>
          <c:showVal val="0"/>
          <c:showCatName val="0"/>
          <c:showSerName val="0"/>
          <c:showPercent val="0"/>
          <c:showBubbleSize val="0"/>
        </c:dLbls>
        <c:gapWidth val="86"/>
        <c:overlap val="100"/>
        <c:axId val="-645042944"/>
        <c:axId val="-645039680"/>
      </c:barChart>
      <c:catAx>
        <c:axId val="-64504294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crossAx val="-645039680"/>
        <c:crosses val="autoZero"/>
        <c:auto val="1"/>
        <c:lblAlgn val="ctr"/>
        <c:lblOffset val="100"/>
        <c:noMultiLvlLbl val="0"/>
      </c:catAx>
      <c:valAx>
        <c:axId val="-645039680"/>
        <c:scaling>
          <c:orientation val="minMax"/>
          <c:max val="100"/>
        </c:scaling>
        <c:delete val="1"/>
        <c:axPos val="t"/>
        <c:numFmt formatCode="General" sourceLinked="1"/>
        <c:majorTickMark val="out"/>
        <c:minorTickMark val="none"/>
        <c:tickLblPos val="nextTo"/>
        <c:crossAx val="-6450429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913357297729086"/>
          <c:y val="3.6583978535670747E-2"/>
          <c:w val="0.41342865588535882"/>
          <c:h val="0.93302924808505683"/>
        </c:manualLayout>
      </c:layout>
      <c:barChart>
        <c:barDir val="bar"/>
        <c:grouping val="clustered"/>
        <c:varyColors val="0"/>
        <c:ser>
          <c:idx val="0"/>
          <c:order val="0"/>
          <c:tx>
            <c:strRef>
              <c:f>Sheet1!$B$1</c:f>
              <c:strCache>
                <c:ptCount val="1"/>
                <c:pt idx="0">
                  <c:v>Series 1</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Disability Community</c:v>
                </c:pt>
                <c:pt idx="1">
                  <c:v>Yes,myself</c:v>
                </c:pt>
                <c:pt idx="2">
                  <c:v>Yes, family member</c:v>
                </c:pt>
                <c:pt idx="3">
                  <c:v>Yes, close friend</c:v>
                </c:pt>
                <c:pt idx="4">
                  <c:v>No</c:v>
                </c:pt>
                <c:pt idx="5">
                  <c:v>(don't know)</c:v>
                </c:pt>
                <c:pt idx="6">
                  <c:v>(refused)</c:v>
                </c:pt>
              </c:strCache>
            </c:strRef>
          </c:cat>
          <c:val>
            <c:numRef>
              <c:f>Sheet1!$B$2:$B$8</c:f>
              <c:numCache>
                <c:formatCode>General</c:formatCode>
                <c:ptCount val="7"/>
                <c:pt idx="0">
                  <c:v>42</c:v>
                </c:pt>
                <c:pt idx="1">
                  <c:v>15</c:v>
                </c:pt>
                <c:pt idx="2">
                  <c:v>25</c:v>
                </c:pt>
                <c:pt idx="3">
                  <c:v>7</c:v>
                </c:pt>
                <c:pt idx="4">
                  <c:v>57</c:v>
                </c:pt>
                <c:pt idx="5">
                  <c:v>1</c:v>
                </c:pt>
                <c:pt idx="6">
                  <c:v>1</c:v>
                </c:pt>
              </c:numCache>
            </c:numRef>
          </c:val>
          <c:extLst>
            <c:ext xmlns:c16="http://schemas.microsoft.com/office/drawing/2014/chart" uri="{C3380CC4-5D6E-409C-BE32-E72D297353CC}">
              <c16:uniqueId val="{00000000-3FE5-4EAE-AA00-3CB7DBA06CA2}"/>
            </c:ext>
          </c:extLst>
        </c:ser>
        <c:dLbls>
          <c:showLegendKey val="0"/>
          <c:showVal val="0"/>
          <c:showCatName val="0"/>
          <c:showSerName val="0"/>
          <c:showPercent val="0"/>
          <c:showBubbleSize val="0"/>
        </c:dLbls>
        <c:gapWidth val="182"/>
        <c:axId val="446276632"/>
        <c:axId val="444488528"/>
      </c:barChart>
      <c:catAx>
        <c:axId val="44627663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444488528"/>
        <c:crosses val="autoZero"/>
        <c:auto val="1"/>
        <c:lblAlgn val="ctr"/>
        <c:lblOffset val="100"/>
        <c:noMultiLvlLbl val="0"/>
      </c:catAx>
      <c:valAx>
        <c:axId val="444488528"/>
        <c:scaling>
          <c:orientation val="minMax"/>
        </c:scaling>
        <c:delete val="1"/>
        <c:axPos val="t"/>
        <c:numFmt formatCode="General" sourceLinked="1"/>
        <c:majorTickMark val="none"/>
        <c:minorTickMark val="none"/>
        <c:tickLblPos val="nextTo"/>
        <c:crossAx val="4462766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446535153248859E-3"/>
          <c:y val="9.2144658284263006E-2"/>
          <c:w val="0.98924833412249025"/>
          <c:h val="0.67568533792168228"/>
        </c:manualLayout>
      </c:layout>
      <c:barChart>
        <c:barDir val="col"/>
        <c:grouping val="clustered"/>
        <c:varyColors val="0"/>
        <c:ser>
          <c:idx val="0"/>
          <c:order val="0"/>
          <c:tx>
            <c:strRef>
              <c:f>Sheet1!$D$1</c:f>
              <c:strCache>
                <c:ptCount val="1"/>
                <c:pt idx="0">
                  <c:v>Already voted</c:v>
                </c:pt>
              </c:strCache>
            </c:strRef>
          </c:tx>
          <c:spPr>
            <a:solidFill>
              <a:srgbClr val="008000"/>
            </a:solidFill>
            <a:ln w="12022">
              <a:solidFill>
                <a:srgbClr val="FFFFFF"/>
              </a:solidFill>
              <a:prstDash val="solid"/>
            </a:ln>
          </c:spPr>
          <c:invertIfNegative val="0"/>
          <c:dPt>
            <c:idx val="0"/>
            <c:invertIfNegative val="0"/>
            <c:bubble3D val="0"/>
            <c:extLst>
              <c:ext xmlns:c16="http://schemas.microsoft.com/office/drawing/2014/chart" uri="{C3380CC4-5D6E-409C-BE32-E72D297353CC}">
                <c16:uniqueId val="{00000000-292A-41C2-9A34-0F92EC9AAA05}"/>
              </c:ext>
            </c:extLst>
          </c:dPt>
          <c:dPt>
            <c:idx val="1"/>
            <c:invertIfNegative val="0"/>
            <c:bubble3D val="0"/>
            <c:extLst>
              <c:ext xmlns:c16="http://schemas.microsoft.com/office/drawing/2014/chart" uri="{C3380CC4-5D6E-409C-BE32-E72D297353CC}">
                <c16:uniqueId val="{00000001-292A-41C2-9A34-0F92EC9AAA05}"/>
              </c:ext>
            </c:extLst>
          </c:dPt>
          <c:dPt>
            <c:idx val="2"/>
            <c:invertIfNegative val="0"/>
            <c:bubble3D val="0"/>
            <c:extLst>
              <c:ext xmlns:c16="http://schemas.microsoft.com/office/drawing/2014/chart" uri="{C3380CC4-5D6E-409C-BE32-E72D297353CC}">
                <c16:uniqueId val="{00000002-292A-41C2-9A34-0F92EC9AAA05}"/>
              </c:ext>
            </c:extLst>
          </c:dPt>
          <c:dPt>
            <c:idx val="3"/>
            <c:invertIfNegative val="0"/>
            <c:bubble3D val="0"/>
            <c:extLst>
              <c:ext xmlns:c16="http://schemas.microsoft.com/office/drawing/2014/chart" uri="{C3380CC4-5D6E-409C-BE32-E72D297353CC}">
                <c16:uniqueId val="{00000003-292A-41C2-9A34-0F92EC9AAA05}"/>
              </c:ext>
            </c:extLst>
          </c:dPt>
          <c:dPt>
            <c:idx val="4"/>
            <c:invertIfNegative val="0"/>
            <c:bubble3D val="0"/>
            <c:extLst>
              <c:ext xmlns:c16="http://schemas.microsoft.com/office/drawing/2014/chart" uri="{C3380CC4-5D6E-409C-BE32-E72D297353CC}">
                <c16:uniqueId val="{0000000C-464C-4180-951E-11D3F655EAC6}"/>
              </c:ext>
            </c:extLst>
          </c:dPt>
          <c:dPt>
            <c:idx val="5"/>
            <c:invertIfNegative val="0"/>
            <c:bubble3D val="0"/>
            <c:extLst>
              <c:ext xmlns:c16="http://schemas.microsoft.com/office/drawing/2014/chart" uri="{C3380CC4-5D6E-409C-BE32-E72D297353CC}">
                <c16:uniqueId val="{00000000-464C-4180-951E-11D3F655EAC6}"/>
              </c:ext>
            </c:extLst>
          </c:dPt>
          <c:dPt>
            <c:idx val="6"/>
            <c:invertIfNegative val="0"/>
            <c:bubble3D val="0"/>
            <c:extLst>
              <c:ext xmlns:c16="http://schemas.microsoft.com/office/drawing/2014/chart" uri="{C3380CC4-5D6E-409C-BE32-E72D297353CC}">
                <c16:uniqueId val="{00000003-464C-4180-951E-11D3F655EAC6}"/>
              </c:ext>
            </c:extLst>
          </c:dPt>
          <c:dPt>
            <c:idx val="7"/>
            <c:invertIfNegative val="0"/>
            <c:bubble3D val="0"/>
            <c:extLst>
              <c:ext xmlns:c16="http://schemas.microsoft.com/office/drawing/2014/chart" uri="{C3380CC4-5D6E-409C-BE32-E72D297353CC}">
                <c16:uniqueId val="{00000006-464C-4180-951E-11D3F655EAC6}"/>
              </c:ext>
            </c:extLst>
          </c:dPt>
          <c:dPt>
            <c:idx val="8"/>
            <c:invertIfNegative val="0"/>
            <c:bubble3D val="0"/>
            <c:extLst>
              <c:ext xmlns:c16="http://schemas.microsoft.com/office/drawing/2014/chart" uri="{C3380CC4-5D6E-409C-BE32-E72D297353CC}">
                <c16:uniqueId val="{00000009-464C-4180-951E-11D3F655EAC6}"/>
              </c:ext>
            </c:extLst>
          </c:dPt>
          <c:dPt>
            <c:idx val="9"/>
            <c:invertIfNegative val="0"/>
            <c:bubble3D val="0"/>
            <c:extLst>
              <c:ext xmlns:c16="http://schemas.microsoft.com/office/drawing/2014/chart" uri="{C3380CC4-5D6E-409C-BE32-E72D297353CC}">
                <c16:uniqueId val="{0000000D-464C-4180-951E-11D3F655EAC6}"/>
              </c:ext>
            </c:extLst>
          </c:dPt>
          <c:dPt>
            <c:idx val="10"/>
            <c:invertIfNegative val="0"/>
            <c:bubble3D val="0"/>
            <c:extLst>
              <c:ext xmlns:c16="http://schemas.microsoft.com/office/drawing/2014/chart" uri="{C3380CC4-5D6E-409C-BE32-E72D297353CC}">
                <c16:uniqueId val="{00000001-464C-4180-951E-11D3F655EAC6}"/>
              </c:ext>
            </c:extLst>
          </c:dPt>
          <c:dPt>
            <c:idx val="11"/>
            <c:invertIfNegative val="0"/>
            <c:bubble3D val="0"/>
            <c:extLst>
              <c:ext xmlns:c16="http://schemas.microsoft.com/office/drawing/2014/chart" uri="{C3380CC4-5D6E-409C-BE32-E72D297353CC}">
                <c16:uniqueId val="{00000004-464C-4180-951E-11D3F655EAC6}"/>
              </c:ext>
            </c:extLst>
          </c:dPt>
          <c:dPt>
            <c:idx val="12"/>
            <c:invertIfNegative val="0"/>
            <c:bubble3D val="0"/>
            <c:extLst>
              <c:ext xmlns:c16="http://schemas.microsoft.com/office/drawing/2014/chart" uri="{C3380CC4-5D6E-409C-BE32-E72D297353CC}">
                <c16:uniqueId val="{00000007-464C-4180-951E-11D3F655EAC6}"/>
              </c:ext>
            </c:extLst>
          </c:dPt>
          <c:dPt>
            <c:idx val="13"/>
            <c:invertIfNegative val="0"/>
            <c:bubble3D val="0"/>
            <c:extLst>
              <c:ext xmlns:c16="http://schemas.microsoft.com/office/drawing/2014/chart" uri="{C3380CC4-5D6E-409C-BE32-E72D297353CC}">
                <c16:uniqueId val="{0000000A-464C-4180-951E-11D3F655EAC6}"/>
              </c:ext>
            </c:extLst>
          </c:dPt>
          <c:dPt>
            <c:idx val="14"/>
            <c:invertIfNegative val="0"/>
            <c:bubble3D val="0"/>
            <c:extLst>
              <c:ext xmlns:c16="http://schemas.microsoft.com/office/drawing/2014/chart" uri="{C3380CC4-5D6E-409C-BE32-E72D297353CC}">
                <c16:uniqueId val="{0000000E-464C-4180-951E-11D3F655EAC6}"/>
              </c:ext>
            </c:extLst>
          </c:dPt>
          <c:dPt>
            <c:idx val="15"/>
            <c:invertIfNegative val="0"/>
            <c:bubble3D val="0"/>
            <c:extLst>
              <c:ext xmlns:c16="http://schemas.microsoft.com/office/drawing/2014/chart" uri="{C3380CC4-5D6E-409C-BE32-E72D297353CC}">
                <c16:uniqueId val="{00000002-464C-4180-951E-11D3F655EAC6}"/>
              </c:ext>
            </c:extLst>
          </c:dPt>
          <c:dPt>
            <c:idx val="16"/>
            <c:invertIfNegative val="0"/>
            <c:bubble3D val="0"/>
            <c:extLst>
              <c:ext xmlns:c16="http://schemas.microsoft.com/office/drawing/2014/chart" uri="{C3380CC4-5D6E-409C-BE32-E72D297353CC}">
                <c16:uniqueId val="{00000005-464C-4180-951E-11D3F655EAC6}"/>
              </c:ext>
            </c:extLst>
          </c:dPt>
          <c:dPt>
            <c:idx val="17"/>
            <c:invertIfNegative val="0"/>
            <c:bubble3D val="0"/>
            <c:extLst>
              <c:ext xmlns:c16="http://schemas.microsoft.com/office/drawing/2014/chart" uri="{C3380CC4-5D6E-409C-BE32-E72D297353CC}">
                <c16:uniqueId val="{00000008-464C-4180-951E-11D3F655EAC6}"/>
              </c:ext>
            </c:extLst>
          </c:dPt>
          <c:dPt>
            <c:idx val="18"/>
            <c:invertIfNegative val="0"/>
            <c:bubble3D val="0"/>
            <c:extLst>
              <c:ext xmlns:c16="http://schemas.microsoft.com/office/drawing/2014/chart" uri="{C3380CC4-5D6E-409C-BE32-E72D297353CC}">
                <c16:uniqueId val="{0000000B-464C-4180-951E-11D3F655EAC6}"/>
              </c:ext>
            </c:extLst>
          </c:dPt>
          <c:dLbls>
            <c:spPr>
              <a:noFill/>
              <a:ln>
                <a:noFill/>
              </a:ln>
              <a:effectLst/>
            </c:spPr>
            <c:txPr>
              <a:bodyPr/>
              <a:lstStyle/>
              <a:p>
                <a:pPr>
                  <a:defRPr sz="1600" b="1">
                    <a:solidFill>
                      <a:schemeClr val="tx1"/>
                    </a:solidFill>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Sheet1!$C$2:$C$5</c:f>
              <c:strCache>
                <c:ptCount val="4"/>
                <c:pt idx="0">
                  <c:v>Total</c:v>
                </c:pt>
                <c:pt idx="1">
                  <c:v>Person W/Disability </c:v>
                </c:pt>
                <c:pt idx="2">
                  <c:v>Disability Community</c:v>
                </c:pt>
                <c:pt idx="3">
                  <c:v>Non Disability Community</c:v>
                </c:pt>
              </c:strCache>
            </c:strRef>
          </c:cat>
          <c:val>
            <c:numRef>
              <c:f>Sheet1!$D$2:$D$5</c:f>
              <c:numCache>
                <c:formatCode>General</c:formatCode>
                <c:ptCount val="4"/>
                <c:pt idx="0">
                  <c:v>41</c:v>
                </c:pt>
                <c:pt idx="1">
                  <c:v>43</c:v>
                </c:pt>
                <c:pt idx="2">
                  <c:v>44</c:v>
                </c:pt>
                <c:pt idx="3">
                  <c:v>40</c:v>
                </c:pt>
              </c:numCache>
            </c:numRef>
          </c:val>
          <c:extLst>
            <c:ext xmlns:c16="http://schemas.microsoft.com/office/drawing/2014/chart" uri="{C3380CC4-5D6E-409C-BE32-E72D297353CC}">
              <c16:uniqueId val="{00000005-292A-41C2-9A34-0F92EC9AAA05}"/>
            </c:ext>
          </c:extLst>
        </c:ser>
        <c:ser>
          <c:idx val="1"/>
          <c:order val="1"/>
          <c:tx>
            <c:strRef>
              <c:f>Sheet1!$E$1</c:f>
              <c:strCache>
                <c:ptCount val="1"/>
                <c:pt idx="0">
                  <c:v>Not yet voted</c:v>
                </c:pt>
              </c:strCache>
            </c:strRef>
          </c:tx>
          <c:spPr>
            <a:solidFill>
              <a:srgbClr val="92D050"/>
            </a:solidFill>
          </c:spPr>
          <c:invertIfNegative val="0"/>
          <c:dLbls>
            <c:spPr>
              <a:noFill/>
              <a:ln>
                <a:noFill/>
              </a:ln>
              <a:effectLst/>
            </c:spPr>
            <c:txPr>
              <a:bodyPr wrap="square" lIns="38100" tIns="19050" rIns="38100" bIns="19050" anchor="ctr" anchorCtr="0">
                <a:spAutoFit/>
              </a:bodyPr>
              <a:lstStyle/>
              <a:p>
                <a:pPr algn="ctr">
                  <a:defRPr lang="en-US" sz="1600" b="1" i="0" u="none" strike="noStrike" kern="1200" baseline="0">
                    <a:solidFill>
                      <a:schemeClr val="tx1"/>
                    </a:solidFill>
                    <a:latin typeface="+mn-lt"/>
                    <a:ea typeface="Geneva"/>
                    <a:cs typeface="Geneva"/>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Sheet1!$C$2:$C$5</c:f>
              <c:strCache>
                <c:ptCount val="4"/>
                <c:pt idx="0">
                  <c:v>Total</c:v>
                </c:pt>
                <c:pt idx="1">
                  <c:v>Person W/Disability </c:v>
                </c:pt>
                <c:pt idx="2">
                  <c:v>Disability Community</c:v>
                </c:pt>
                <c:pt idx="3">
                  <c:v>Non Disability Community</c:v>
                </c:pt>
              </c:strCache>
            </c:strRef>
          </c:cat>
          <c:val>
            <c:numRef>
              <c:f>Sheet1!$E$2:$E$5</c:f>
              <c:numCache>
                <c:formatCode>General</c:formatCode>
                <c:ptCount val="4"/>
                <c:pt idx="0">
                  <c:v>49</c:v>
                </c:pt>
                <c:pt idx="1">
                  <c:v>40</c:v>
                </c:pt>
                <c:pt idx="2">
                  <c:v>40</c:v>
                </c:pt>
                <c:pt idx="3">
                  <c:v>52</c:v>
                </c:pt>
              </c:numCache>
            </c:numRef>
          </c:val>
          <c:extLst>
            <c:ext xmlns:c16="http://schemas.microsoft.com/office/drawing/2014/chart" uri="{C3380CC4-5D6E-409C-BE32-E72D297353CC}">
              <c16:uniqueId val="{00000000-A0E0-4434-948C-5DCE9C419181}"/>
            </c:ext>
          </c:extLst>
        </c:ser>
        <c:dLbls>
          <c:showLegendKey val="0"/>
          <c:showVal val="0"/>
          <c:showCatName val="0"/>
          <c:showSerName val="0"/>
          <c:showPercent val="0"/>
          <c:showBubbleSize val="0"/>
        </c:dLbls>
        <c:gapWidth val="72"/>
        <c:axId val="166773760"/>
        <c:axId val="79374016"/>
      </c:barChart>
      <c:catAx>
        <c:axId val="166773760"/>
        <c:scaling>
          <c:orientation val="minMax"/>
        </c:scaling>
        <c:delete val="0"/>
        <c:axPos val="b"/>
        <c:numFmt formatCode="@" sourceLinked="0"/>
        <c:majorTickMark val="out"/>
        <c:minorTickMark val="none"/>
        <c:tickLblPos val="nextTo"/>
        <c:txPr>
          <a:bodyPr/>
          <a:lstStyle/>
          <a:p>
            <a:pPr>
              <a:defRPr sz="1400" b="1">
                <a:latin typeface="+mn-lt"/>
              </a:defRPr>
            </a:pPr>
            <a:endParaRPr lang="en-US"/>
          </a:p>
        </c:txPr>
        <c:crossAx val="79374016"/>
        <c:crosses val="autoZero"/>
        <c:auto val="1"/>
        <c:lblAlgn val="ctr"/>
        <c:lblOffset val="100"/>
        <c:noMultiLvlLbl val="0"/>
      </c:catAx>
      <c:valAx>
        <c:axId val="79374016"/>
        <c:scaling>
          <c:orientation val="minMax"/>
          <c:max val="80"/>
          <c:min val="0"/>
        </c:scaling>
        <c:delete val="0"/>
        <c:axPos val="l"/>
        <c:numFmt formatCode="General" sourceLinked="1"/>
        <c:majorTickMark val="none"/>
        <c:minorTickMark val="none"/>
        <c:tickLblPos val="none"/>
        <c:spPr>
          <a:ln w="9016">
            <a:noFill/>
          </a:ln>
        </c:spPr>
        <c:crossAx val="166773760"/>
        <c:crosses val="autoZero"/>
        <c:crossBetween val="between"/>
        <c:majorUnit val="25"/>
        <c:minorUnit val="10"/>
      </c:valAx>
      <c:spPr>
        <a:noFill/>
        <a:ln w="24043">
          <a:noFill/>
        </a:ln>
      </c:spPr>
    </c:plotArea>
    <c:legend>
      <c:legendPos val="r"/>
      <c:legendEntry>
        <c:idx val="0"/>
        <c:txPr>
          <a:bodyPr/>
          <a:lstStyle/>
          <a:p>
            <a:pPr>
              <a:defRPr sz="1400"/>
            </a:pPr>
            <a:endParaRPr lang="en-US"/>
          </a:p>
        </c:txPr>
      </c:legendEntry>
      <c:legendEntry>
        <c:idx val="1"/>
        <c:txPr>
          <a:bodyPr/>
          <a:lstStyle/>
          <a:p>
            <a:pPr>
              <a:defRPr sz="1400"/>
            </a:pPr>
            <a:endParaRPr lang="en-US"/>
          </a:p>
        </c:txPr>
      </c:legendEntry>
      <c:layout>
        <c:manualLayout>
          <c:xMode val="edge"/>
          <c:yMode val="edge"/>
          <c:x val="8.1622104089830363E-4"/>
          <c:y val="0"/>
          <c:w val="0.98187656587418271"/>
          <c:h val="0.11510878000481684"/>
        </c:manualLayout>
      </c:layout>
      <c:overlay val="0"/>
      <c:txPr>
        <a:bodyPr/>
        <a:lstStyle/>
        <a:p>
          <a:pPr>
            <a:defRPr sz="1400"/>
          </a:pPr>
          <a:endParaRPr lang="en-US"/>
        </a:p>
      </c:txPr>
    </c:legend>
    <c:plotVisOnly val="1"/>
    <c:dispBlanksAs val="gap"/>
    <c:showDLblsOverMax val="0"/>
  </c:chart>
  <c:spPr>
    <a:noFill/>
    <a:ln>
      <a:noFill/>
    </a:ln>
  </c:spPr>
  <c:txPr>
    <a:bodyPr/>
    <a:lstStyle/>
    <a:p>
      <a:pPr>
        <a:defRPr sz="2366" b="0" i="0" u="none" strike="noStrike" baseline="0">
          <a:solidFill>
            <a:srgbClr val="000000"/>
          </a:solidFill>
          <a:latin typeface="Geneva"/>
          <a:ea typeface="Geneva"/>
          <a:cs typeface="Geneva"/>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0.54557</cdr:x>
      <cdr:y>0.91157</cdr:y>
    </cdr:from>
    <cdr:to>
      <cdr:x>0.95582</cdr:x>
      <cdr:y>0.99964</cdr:y>
    </cdr:to>
    <cdr:sp macro="" textlink="">
      <cdr:nvSpPr>
        <cdr:cNvPr id="11" name="Rectangle 10">
          <a:extLst xmlns:a="http://schemas.openxmlformats.org/drawingml/2006/main">
            <a:ext uri="{FF2B5EF4-FFF2-40B4-BE49-F238E27FC236}">
              <a16:creationId xmlns:a16="http://schemas.microsoft.com/office/drawing/2014/main" id="{9255C489-B88C-4562-8F0E-BA93A6513648}"/>
            </a:ext>
          </a:extLst>
        </cdr:cNvPr>
        <cdr:cNvSpPr/>
      </cdr:nvSpPr>
      <cdr:spPr>
        <a:xfrm xmlns:a="http://schemas.openxmlformats.org/drawingml/2006/main">
          <a:off x="4988692" y="4357559"/>
          <a:ext cx="3751326" cy="420999"/>
        </a:xfrm>
        <a:prstGeom xmlns:a="http://schemas.openxmlformats.org/drawingml/2006/main" prst="rect">
          <a:avLst/>
        </a:prstGeom>
        <a:solidFill xmlns:a="http://schemas.openxmlformats.org/drawingml/2006/main">
          <a:schemeClr val="bg1"/>
        </a:solidFill>
        <a:ln xmlns:a="http://schemas.openxmlformats.org/drawingml/2006/main" w="12700">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wrap="none"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sz="1800" b="1" dirty="0">
              <a:solidFill>
                <a:prstClr val="black"/>
              </a:solidFill>
              <a:latin typeface="+mj-lt"/>
              <a:cs typeface="Arial" panose="020B0604020202020204" pitchFamily="34" charset="0"/>
            </a:rPr>
            <a:t>Generic Congressional Vote</a:t>
          </a:r>
        </a:p>
      </cdr:txBody>
    </cdr:sp>
  </cdr:relSizeAnchor>
  <cdr:relSizeAnchor xmlns:cdr="http://schemas.openxmlformats.org/drawingml/2006/chartDrawing">
    <cdr:from>
      <cdr:x>0.04217</cdr:x>
      <cdr:y>0.91193</cdr:y>
    </cdr:from>
    <cdr:to>
      <cdr:x>0.45637</cdr:x>
      <cdr:y>1</cdr:y>
    </cdr:to>
    <cdr:sp macro="" textlink="">
      <cdr:nvSpPr>
        <cdr:cNvPr id="9" name="Rectangle 8">
          <a:extLst xmlns:a="http://schemas.openxmlformats.org/drawingml/2006/main">
            <a:ext uri="{FF2B5EF4-FFF2-40B4-BE49-F238E27FC236}">
              <a16:creationId xmlns:a16="http://schemas.microsoft.com/office/drawing/2014/main" id="{92B98986-A47A-44FB-B6AD-4250CF22AF6A}"/>
            </a:ext>
          </a:extLst>
        </cdr:cNvPr>
        <cdr:cNvSpPr/>
      </cdr:nvSpPr>
      <cdr:spPr>
        <a:xfrm xmlns:a="http://schemas.openxmlformats.org/drawingml/2006/main">
          <a:off x="385590" y="4359280"/>
          <a:ext cx="3787445" cy="420999"/>
        </a:xfrm>
        <a:prstGeom xmlns:a="http://schemas.openxmlformats.org/drawingml/2006/main" prst="rect">
          <a:avLst/>
        </a:prstGeom>
        <a:solidFill xmlns:a="http://schemas.openxmlformats.org/drawingml/2006/main">
          <a:schemeClr val="bg1"/>
        </a:solidFill>
        <a:ln xmlns:a="http://schemas.openxmlformats.org/drawingml/2006/main" w="12700">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wrap="none"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sz="1800" b="1" dirty="0">
              <a:solidFill>
                <a:prstClr val="black"/>
              </a:solidFill>
              <a:latin typeface="+mj-lt"/>
              <a:cs typeface="Arial" panose="020B0604020202020204" pitchFamily="34" charset="0"/>
            </a:rPr>
            <a:t>Presidential Vote</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39913A-8DA4-42EF-A58F-81A3602C678A}" type="datetimeFigureOut">
              <a:rPr lang="en-US" smtClean="0"/>
              <a:pPr/>
              <a:t>11/19/20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BF2833-5762-4E0C-9C9E-774432C7BC20}" type="slidenum">
              <a:rPr lang="en-US" smtClean="0"/>
              <a:pPr/>
              <a:t>‹#›</a:t>
            </a:fld>
            <a:endParaRPr lang="en-US"/>
          </a:p>
        </p:txBody>
      </p:sp>
    </p:spTree>
    <p:extLst>
      <p:ext uri="{BB962C8B-B14F-4D97-AF65-F5344CB8AC3E}">
        <p14:creationId xmlns:p14="http://schemas.microsoft.com/office/powerpoint/2010/main" val="2724124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71BF2833-5762-4E0C-9C9E-774432C7BC20}" type="slidenum">
              <a:rPr lang="en-US" smtClean="0"/>
              <a:pPr/>
              <a:t>1</a:t>
            </a:fld>
            <a:endParaRPr lang="en-US"/>
          </a:p>
        </p:txBody>
      </p:sp>
    </p:spTree>
    <p:extLst>
      <p:ext uri="{BB962C8B-B14F-4D97-AF65-F5344CB8AC3E}">
        <p14:creationId xmlns:p14="http://schemas.microsoft.com/office/powerpoint/2010/main" val="41462396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23322" rtl="0" eaLnBrk="1" fontAlgn="base" latinLnBrk="0" hangingPunct="1">
              <a:lnSpc>
                <a:spcPct val="100000"/>
              </a:lnSpc>
              <a:spcBef>
                <a:spcPct val="0"/>
              </a:spcBef>
              <a:spcAft>
                <a:spcPct val="0"/>
              </a:spcAft>
              <a:buClrTx/>
              <a:buSzTx/>
              <a:buFontTx/>
              <a:buNone/>
              <a:tabLst/>
              <a:defRPr/>
            </a:pPr>
            <a:fld id="{34C9BC08-78AD-4E70-9725-E4E223E32702}"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23322" rtl="0" eaLnBrk="1" fontAlgn="base" latinLnBrk="0" hangingPunct="1">
                <a:lnSpc>
                  <a:spcPct val="100000"/>
                </a:lnSpc>
                <a:spcBef>
                  <a:spcPct val="0"/>
                </a:spcBef>
                <a:spcAft>
                  <a:spcPct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7351473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23322" rtl="0" eaLnBrk="1" fontAlgn="base" latinLnBrk="0" hangingPunct="1">
              <a:lnSpc>
                <a:spcPct val="100000"/>
              </a:lnSpc>
              <a:spcBef>
                <a:spcPct val="0"/>
              </a:spcBef>
              <a:spcAft>
                <a:spcPct val="0"/>
              </a:spcAft>
              <a:buClrTx/>
              <a:buSzTx/>
              <a:buFontTx/>
              <a:buNone/>
              <a:tabLst/>
              <a:defRPr/>
            </a:pPr>
            <a:fld id="{EF23A1E7-AA8B-4048-9224-C0C83609B6C2}"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3322" rtl="0" eaLnBrk="1" fontAlgn="base" latinLnBrk="0" hangingPunct="1">
                <a:lnSpc>
                  <a:spcPct val="100000"/>
                </a:lnSpc>
                <a:spcBef>
                  <a:spcPct val="0"/>
                </a:spcBef>
                <a:spcAft>
                  <a:spcPct val="0"/>
                </a:spcAft>
                <a:buClrTx/>
                <a:buSzTx/>
                <a:buFontTx/>
                <a:buNone/>
                <a:tabLst/>
                <a:defRPr/>
              </a:pPr>
              <a:t>30</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9751693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23322" rtl="0" eaLnBrk="1" fontAlgn="base" latinLnBrk="0" hangingPunct="1">
              <a:lnSpc>
                <a:spcPct val="100000"/>
              </a:lnSpc>
              <a:spcBef>
                <a:spcPct val="0"/>
              </a:spcBef>
              <a:spcAft>
                <a:spcPct val="0"/>
              </a:spcAft>
              <a:buClrTx/>
              <a:buSzTx/>
              <a:buFontTx/>
              <a:buNone/>
              <a:tabLst/>
              <a:defRPr/>
            </a:pPr>
            <a:fld id="{EF23A1E7-AA8B-4048-9224-C0C83609B6C2}"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3322" rtl="0" eaLnBrk="1" fontAlgn="base" latinLnBrk="0" hangingPunct="1">
                <a:lnSpc>
                  <a:spcPct val="100000"/>
                </a:lnSpc>
                <a:spcBef>
                  <a:spcPct val="0"/>
                </a:spcBef>
                <a:spcAft>
                  <a:spcPct val="0"/>
                </a:spcAft>
                <a:buClrTx/>
                <a:buSzTx/>
                <a:buFontTx/>
                <a:buNone/>
                <a:tabLst/>
                <a:defRPr/>
              </a:pPr>
              <a:t>31</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52200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23322" rtl="0" eaLnBrk="1" fontAlgn="base" latinLnBrk="0" hangingPunct="1">
              <a:lnSpc>
                <a:spcPct val="100000"/>
              </a:lnSpc>
              <a:spcBef>
                <a:spcPct val="0"/>
              </a:spcBef>
              <a:spcAft>
                <a:spcPct val="0"/>
              </a:spcAft>
              <a:buClrTx/>
              <a:buSzTx/>
              <a:buFontTx/>
              <a:buNone/>
              <a:tabLst/>
              <a:defRPr/>
            </a:pPr>
            <a:fld id="{EF23A1E7-AA8B-4048-9224-C0C83609B6C2}"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3322" rtl="0" eaLnBrk="1" fontAlgn="base" latinLnBrk="0" hangingPunct="1">
                <a:lnSpc>
                  <a:spcPct val="100000"/>
                </a:lnSpc>
                <a:spcBef>
                  <a:spcPct val="0"/>
                </a:spcBef>
                <a:spcAft>
                  <a:spcPct val="0"/>
                </a:spcAft>
                <a:buClrTx/>
                <a:buSzTx/>
                <a:buFontTx/>
                <a:buNone/>
                <a:tabLst/>
                <a:defRPr/>
              </a:pPr>
              <a:t>32</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4070477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23322" rtl="0" eaLnBrk="1" fontAlgn="base" latinLnBrk="0" hangingPunct="1">
              <a:lnSpc>
                <a:spcPct val="100000"/>
              </a:lnSpc>
              <a:spcBef>
                <a:spcPct val="0"/>
              </a:spcBef>
              <a:spcAft>
                <a:spcPct val="0"/>
              </a:spcAft>
              <a:buClrTx/>
              <a:buSzTx/>
              <a:buFontTx/>
              <a:buNone/>
              <a:tabLst/>
              <a:defRPr/>
            </a:pPr>
            <a:fld id="{34C9BC08-78AD-4E70-9725-E4E223E32702}"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3322" rtl="0" eaLnBrk="1" fontAlgn="base" latinLnBrk="0" hangingPunct="1">
                <a:lnSpc>
                  <a:spcPct val="100000"/>
                </a:lnSpc>
                <a:spcBef>
                  <a:spcPct val="0"/>
                </a:spcBef>
                <a:spcAft>
                  <a:spcPct val="0"/>
                </a:spcAft>
                <a:buClrTx/>
                <a:buSzTx/>
                <a:buFontTx/>
                <a:buNone/>
                <a:tabLst/>
                <a:defRPr/>
              </a:pPr>
              <a:t>33</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5177221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23322" rtl="0" eaLnBrk="1" fontAlgn="base" latinLnBrk="0" hangingPunct="1">
              <a:lnSpc>
                <a:spcPct val="100000"/>
              </a:lnSpc>
              <a:spcBef>
                <a:spcPct val="0"/>
              </a:spcBef>
              <a:spcAft>
                <a:spcPct val="0"/>
              </a:spcAft>
              <a:buClrTx/>
              <a:buSzTx/>
              <a:buFontTx/>
              <a:buNone/>
              <a:tabLst/>
              <a:defRPr/>
            </a:pPr>
            <a:fld id="{34C9BC08-78AD-4E70-9725-E4E223E32702}"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3322" rtl="0" eaLnBrk="1" fontAlgn="base" latinLnBrk="0" hangingPunct="1">
                <a:lnSpc>
                  <a:spcPct val="100000"/>
                </a:lnSpc>
                <a:spcBef>
                  <a:spcPct val="0"/>
                </a:spcBef>
                <a:spcAft>
                  <a:spcPct val="0"/>
                </a:spcAft>
                <a:buClrTx/>
                <a:buSzTx/>
                <a:buFontTx/>
                <a:buNone/>
                <a:tabLst/>
                <a:defRPr/>
              </a:pPr>
              <a:t>34</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0470502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23322" rtl="0" eaLnBrk="1" fontAlgn="base" latinLnBrk="0" hangingPunct="1">
              <a:lnSpc>
                <a:spcPct val="100000"/>
              </a:lnSpc>
              <a:spcBef>
                <a:spcPct val="0"/>
              </a:spcBef>
              <a:spcAft>
                <a:spcPct val="0"/>
              </a:spcAft>
              <a:buClrTx/>
              <a:buSzTx/>
              <a:buFontTx/>
              <a:buNone/>
              <a:tabLst/>
              <a:defRPr/>
            </a:pPr>
            <a:fld id="{34C9BC08-78AD-4E70-9725-E4E223E32702}"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23322" rtl="0" eaLnBrk="1" fontAlgn="base" latinLnBrk="0" hangingPunct="1">
                <a:lnSpc>
                  <a:spcPct val="100000"/>
                </a:lnSpc>
                <a:spcBef>
                  <a:spcPct val="0"/>
                </a:spcBef>
                <a:spcAft>
                  <a:spcPct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9696656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BF2833-5762-4E0C-9C9E-774432C7BC20}" type="slidenum">
              <a:rPr lang="en-US" smtClean="0"/>
              <a:pPr/>
              <a:t>36</a:t>
            </a:fld>
            <a:endParaRPr lang="en-US"/>
          </a:p>
        </p:txBody>
      </p:sp>
    </p:spTree>
    <p:extLst>
      <p:ext uri="{BB962C8B-B14F-4D97-AF65-F5344CB8AC3E}">
        <p14:creationId xmlns:p14="http://schemas.microsoft.com/office/powerpoint/2010/main" val="8108807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BF2833-5762-4E0C-9C9E-774432C7BC20}" type="slidenum">
              <a:rPr lang="en-US" smtClean="0"/>
              <a:pPr/>
              <a:t>39</a:t>
            </a:fld>
            <a:endParaRPr lang="en-US"/>
          </a:p>
        </p:txBody>
      </p:sp>
    </p:spTree>
    <p:extLst>
      <p:ext uri="{BB962C8B-B14F-4D97-AF65-F5344CB8AC3E}">
        <p14:creationId xmlns:p14="http://schemas.microsoft.com/office/powerpoint/2010/main" val="19776086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BF2833-5762-4E0C-9C9E-774432C7BC20}" type="slidenum">
              <a:rPr lang="en-US" smtClean="0"/>
              <a:pPr/>
              <a:t>40</a:t>
            </a:fld>
            <a:endParaRPr lang="en-US"/>
          </a:p>
        </p:txBody>
      </p:sp>
    </p:spTree>
    <p:extLst>
      <p:ext uri="{BB962C8B-B14F-4D97-AF65-F5344CB8AC3E}">
        <p14:creationId xmlns:p14="http://schemas.microsoft.com/office/powerpoint/2010/main" val="2196215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BF2833-5762-4E0C-9C9E-774432C7BC20}" type="slidenum">
              <a:rPr lang="en-US" smtClean="0"/>
              <a:pPr/>
              <a:t>2</a:t>
            </a:fld>
            <a:endParaRPr lang="en-US"/>
          </a:p>
        </p:txBody>
      </p:sp>
    </p:spTree>
    <p:extLst>
      <p:ext uri="{BB962C8B-B14F-4D97-AF65-F5344CB8AC3E}">
        <p14:creationId xmlns:p14="http://schemas.microsoft.com/office/powerpoint/2010/main" val="42022420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47D9C9-C0A3-4F7B-93A9-66C8D12B055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66759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47D9C9-C0A3-4F7B-93A9-66C8D12B055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30894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47D9C9-C0A3-4F7B-93A9-66C8D12B055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41491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47D9C9-C0A3-4F7B-93A9-66C8D12B055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33149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47D9C9-C0A3-4F7B-93A9-66C8D12B055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53288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47D9C9-C0A3-4F7B-93A9-66C8D12B055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06932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47D9C9-C0A3-4F7B-93A9-66C8D12B055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17685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47D9C9-C0A3-4F7B-93A9-66C8D12B055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23430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47D9C9-C0A3-4F7B-93A9-66C8D12B055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65124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47D9C9-C0A3-4F7B-93A9-66C8D12B055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3815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BF2833-5762-4E0C-9C9E-774432C7BC20}" type="slidenum">
              <a:rPr lang="en-US" smtClean="0"/>
              <a:pPr/>
              <a:t>3</a:t>
            </a:fld>
            <a:endParaRPr lang="en-US"/>
          </a:p>
        </p:txBody>
      </p:sp>
    </p:spTree>
    <p:extLst>
      <p:ext uri="{BB962C8B-B14F-4D97-AF65-F5344CB8AC3E}">
        <p14:creationId xmlns:p14="http://schemas.microsoft.com/office/powerpoint/2010/main" val="1715408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BF2833-5762-4E0C-9C9E-774432C7BC20}" type="slidenum">
              <a:rPr lang="en-US" smtClean="0"/>
              <a:pPr/>
              <a:t>4</a:t>
            </a:fld>
            <a:endParaRPr lang="en-US"/>
          </a:p>
        </p:txBody>
      </p:sp>
    </p:spTree>
    <p:extLst>
      <p:ext uri="{BB962C8B-B14F-4D97-AF65-F5344CB8AC3E}">
        <p14:creationId xmlns:p14="http://schemas.microsoft.com/office/powerpoint/2010/main" val="400645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47D9C9-C0A3-4F7B-93A9-66C8D12B055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2692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47D9C9-C0A3-4F7B-93A9-66C8D12B055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74800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BF2833-5762-4E0C-9C9E-774432C7BC20}" type="slidenum">
              <a:rPr lang="en-US" smtClean="0"/>
              <a:pPr/>
              <a:t>26</a:t>
            </a:fld>
            <a:endParaRPr lang="en-US"/>
          </a:p>
        </p:txBody>
      </p:sp>
    </p:spTree>
    <p:extLst>
      <p:ext uri="{BB962C8B-B14F-4D97-AF65-F5344CB8AC3E}">
        <p14:creationId xmlns:p14="http://schemas.microsoft.com/office/powerpoint/2010/main" val="695442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61" name="Rectangle 7"/>
          <p:cNvSpPr>
            <a:spLocks noGrp="1" noChangeArrowheads="1"/>
          </p:cNvSpPr>
          <p:nvPr>
            <p:ph type="sldNum" sz="quarter" idx="5"/>
          </p:nvPr>
        </p:nvSpPr>
        <p:spPr>
          <a:noFill/>
        </p:spPr>
        <p:txBody>
          <a:bodyPr/>
          <a:lstStyle/>
          <a:p>
            <a:pPr marL="0" marR="0" lvl="0" indent="0" algn="r" defTabSz="923322" rtl="0" eaLnBrk="1" fontAlgn="base" latinLnBrk="0" hangingPunct="1">
              <a:lnSpc>
                <a:spcPct val="100000"/>
              </a:lnSpc>
              <a:spcBef>
                <a:spcPct val="0"/>
              </a:spcBef>
              <a:spcAft>
                <a:spcPct val="0"/>
              </a:spcAft>
              <a:buClrTx/>
              <a:buSzTx/>
              <a:buFontTx/>
              <a:buNone/>
              <a:tabLst/>
              <a:defRPr/>
            </a:pPr>
            <a:fld id="{5D039C68-3259-458B-BAE2-91BF79C0CD6C}"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23322" rtl="0" eaLnBrk="1" fontAlgn="base" latinLnBrk="0" hangingPunct="1">
                <a:lnSpc>
                  <a:spcPct val="100000"/>
                </a:lnSpc>
                <a:spcBef>
                  <a:spcPct val="0"/>
                </a:spcBef>
                <a:spcAft>
                  <a:spcPct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655362" name="Rectangle 2"/>
          <p:cNvSpPr>
            <a:spLocks noGrp="1" noRot="1" noChangeAspect="1" noChangeArrowheads="1" noTextEdit="1"/>
          </p:cNvSpPr>
          <p:nvPr>
            <p:ph type="sldImg"/>
          </p:nvPr>
        </p:nvSpPr>
        <p:spPr>
          <a:xfrm>
            <a:off x="396875" y="692150"/>
            <a:ext cx="6156325" cy="3463925"/>
          </a:xfrm>
          <a:ln/>
        </p:spPr>
      </p:sp>
      <p:sp>
        <p:nvSpPr>
          <p:cNvPr id="655363" name="Rectangle 3"/>
          <p:cNvSpPr>
            <a:spLocks noGrp="1" noChangeArrowheads="1"/>
          </p:cNvSpPr>
          <p:nvPr>
            <p:ph type="body" idx="1"/>
          </p:nvPr>
        </p:nvSpPr>
        <p:spPr>
          <a:noFill/>
          <a:ln/>
        </p:spPr>
        <p:txBody>
          <a:bodyPr/>
          <a:lstStyle/>
          <a:p>
            <a:pPr eaLnBrk="1" hangingPunct="1"/>
            <a:endParaRPr lang="en-US" b="1" dirty="0"/>
          </a:p>
        </p:txBody>
      </p:sp>
    </p:spTree>
    <p:extLst>
      <p:ext uri="{BB962C8B-B14F-4D97-AF65-F5344CB8AC3E}">
        <p14:creationId xmlns:p14="http://schemas.microsoft.com/office/powerpoint/2010/main" val="17287588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23322" rtl="0" eaLnBrk="1" fontAlgn="base" latinLnBrk="0" hangingPunct="1">
              <a:lnSpc>
                <a:spcPct val="100000"/>
              </a:lnSpc>
              <a:spcBef>
                <a:spcPct val="0"/>
              </a:spcBef>
              <a:spcAft>
                <a:spcPct val="0"/>
              </a:spcAft>
              <a:buClrTx/>
              <a:buSzTx/>
              <a:buFontTx/>
              <a:buNone/>
              <a:tabLst/>
              <a:defRPr/>
            </a:pPr>
            <a:fld id="{34C9BC08-78AD-4E70-9725-E4E223E32702}"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23322" rtl="0" eaLnBrk="1" fontAlgn="base" latinLnBrk="0" hangingPunct="1">
                <a:lnSpc>
                  <a:spcPct val="100000"/>
                </a:lnSpc>
                <a:spcBef>
                  <a:spcPct val="0"/>
                </a:spcBef>
                <a:spcAft>
                  <a:spcPct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9935013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hyperlink" Target="http://www.lakeresearch.com/" TargetMode="Externa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6A7FA42-E5FD-42FD-AF57-0CCC410B32D9}"/>
              </a:ext>
            </a:extLst>
          </p:cNvPr>
          <p:cNvSpPr/>
          <p:nvPr userDrawn="1"/>
        </p:nvSpPr>
        <p:spPr>
          <a:xfrm>
            <a:off x="1524000" y="1122362"/>
            <a:ext cx="9144000" cy="2387601"/>
          </a:xfrm>
          <a:prstGeom prst="rect">
            <a:avLst/>
          </a:prstGeom>
          <a:solidFill>
            <a:srgbClr val="F5BA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6120BD-D120-40E2-9011-8CC79CC08FC3}"/>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5" name="Footer Placeholder 4">
            <a:extLst>
              <a:ext uri="{FF2B5EF4-FFF2-40B4-BE49-F238E27FC236}">
                <a16:creationId xmlns:a16="http://schemas.microsoft.com/office/drawing/2014/main" id="{E5BE201F-9696-489D-837F-4E928AAFBF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BBBEF2-9D2F-4F1F-923C-1CF87A1A6110}"/>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8" name="Rectangle 7">
            <a:extLst>
              <a:ext uri="{FF2B5EF4-FFF2-40B4-BE49-F238E27FC236}">
                <a16:creationId xmlns:a16="http://schemas.microsoft.com/office/drawing/2014/main" id="{FD3E059B-CE5D-43C4-A609-247B4E4800CD}"/>
              </a:ext>
            </a:extLst>
          </p:cNvPr>
          <p:cNvSpPr/>
          <p:nvPr userDrawn="1"/>
        </p:nvSpPr>
        <p:spPr>
          <a:xfrm>
            <a:off x="1524000" y="3602039"/>
            <a:ext cx="9144000" cy="1655762"/>
          </a:xfrm>
          <a:prstGeom prst="rect">
            <a:avLst/>
          </a:prstGeom>
          <a:solidFill>
            <a:srgbClr val="F5BA2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4AF504F8-4750-4CAA-A656-CE1CF1AE2D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223975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F10A6-5BE0-47AB-A1B9-31FCD9ED9AA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84DA191-D6C0-4150-9E8F-004E1C4657C7}"/>
              </a:ext>
            </a:extLst>
          </p:cNvPr>
          <p:cNvSpPr>
            <a:spLocks noGrp="1"/>
          </p:cNvSpPr>
          <p:nvPr>
            <p:ph type="dt" sz="half" idx="10"/>
          </p:nvPr>
        </p:nvSpPr>
        <p:spPr>
          <a:xfrm>
            <a:off x="838200" y="6356350"/>
            <a:ext cx="2743200" cy="365125"/>
          </a:xfrm>
          <a:prstGeom prst="rect">
            <a:avLst/>
          </a:prstGeom>
        </p:spPr>
        <p:txBody>
          <a:bodyPr/>
          <a:lstStyle/>
          <a:p>
            <a:fld id="{9F196160-E13D-46EF-ABB9-2EC5347F161F}" type="datetimeFigureOut">
              <a:rPr lang="en-US" smtClean="0"/>
              <a:pPr/>
              <a:t>11/19/20</a:t>
            </a:fld>
            <a:endParaRPr lang="en-US"/>
          </a:p>
        </p:txBody>
      </p:sp>
      <p:sp>
        <p:nvSpPr>
          <p:cNvPr id="4" name="Footer Placeholder 3">
            <a:extLst>
              <a:ext uri="{FF2B5EF4-FFF2-40B4-BE49-F238E27FC236}">
                <a16:creationId xmlns:a16="http://schemas.microsoft.com/office/drawing/2014/main" id="{F605E72C-FB37-49C9-8E02-67DF199649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507E27F-F644-4940-B300-2AC9C16B853D}"/>
              </a:ext>
            </a:extLst>
          </p:cNvPr>
          <p:cNvSpPr>
            <a:spLocks noGrp="1"/>
          </p:cNvSpPr>
          <p:nvPr>
            <p:ph type="sldNum" sz="quarter" idx="12"/>
          </p:nvPr>
        </p:nvSpPr>
        <p:spPr/>
        <p:txBody>
          <a:bodyPr/>
          <a:lstStyle/>
          <a:p>
            <a:fld id="{8158A5C0-C843-4798-A68E-D1A36425029C}" type="slidenum">
              <a:rPr lang="en-US" smtClean="0"/>
              <a:pPr/>
              <a:t>‹#›</a:t>
            </a:fld>
            <a:endParaRPr lang="en-US"/>
          </a:p>
        </p:txBody>
      </p:sp>
    </p:spTree>
    <p:extLst>
      <p:ext uri="{BB962C8B-B14F-4D97-AF65-F5344CB8AC3E}">
        <p14:creationId xmlns:p14="http://schemas.microsoft.com/office/powerpoint/2010/main" val="1194520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2E50AA-AD40-4C3A-88BE-85A18E3D3761}"/>
              </a:ext>
            </a:extLst>
          </p:cNvPr>
          <p:cNvSpPr>
            <a:spLocks noGrp="1"/>
          </p:cNvSpPr>
          <p:nvPr>
            <p:ph type="dt" sz="half" idx="10"/>
          </p:nvPr>
        </p:nvSpPr>
        <p:spPr>
          <a:xfrm>
            <a:off x="838200" y="6356350"/>
            <a:ext cx="2743200" cy="365125"/>
          </a:xfrm>
          <a:prstGeom prst="rect">
            <a:avLst/>
          </a:prstGeom>
        </p:spPr>
        <p:txBody>
          <a:bodyPr/>
          <a:lstStyle/>
          <a:p>
            <a:fld id="{9F196160-E13D-46EF-ABB9-2EC5347F161F}" type="datetimeFigureOut">
              <a:rPr lang="en-US" smtClean="0"/>
              <a:pPr/>
              <a:t>11/19/20</a:t>
            </a:fld>
            <a:endParaRPr lang="en-US"/>
          </a:p>
        </p:txBody>
      </p:sp>
      <p:sp>
        <p:nvSpPr>
          <p:cNvPr id="3" name="Footer Placeholder 2">
            <a:extLst>
              <a:ext uri="{FF2B5EF4-FFF2-40B4-BE49-F238E27FC236}">
                <a16:creationId xmlns:a16="http://schemas.microsoft.com/office/drawing/2014/main" id="{B68C1F70-FE04-4562-975C-08DABB5872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B74EC6E-6C61-470B-BDD3-DA8DF6232226}"/>
              </a:ext>
            </a:extLst>
          </p:cNvPr>
          <p:cNvSpPr>
            <a:spLocks noGrp="1"/>
          </p:cNvSpPr>
          <p:nvPr>
            <p:ph type="sldNum" sz="quarter" idx="12"/>
          </p:nvPr>
        </p:nvSpPr>
        <p:spPr/>
        <p:txBody>
          <a:bodyPr/>
          <a:lstStyle/>
          <a:p>
            <a:fld id="{8158A5C0-C843-4798-A68E-D1A36425029C}" type="slidenum">
              <a:rPr lang="en-US" smtClean="0"/>
              <a:pPr/>
              <a:t>‹#›</a:t>
            </a:fld>
            <a:endParaRPr lang="en-US"/>
          </a:p>
        </p:txBody>
      </p:sp>
    </p:spTree>
    <p:extLst>
      <p:ext uri="{BB962C8B-B14F-4D97-AF65-F5344CB8AC3E}">
        <p14:creationId xmlns:p14="http://schemas.microsoft.com/office/powerpoint/2010/main" val="2765467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65DE5-CA7A-4F4C-B914-0BB1398255F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B3795F8-1424-4CC6-812A-B27AFDA75C9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6BABA0-249A-4213-9913-73239EBD13A1}"/>
              </a:ext>
            </a:extLst>
          </p:cNvPr>
          <p:cNvSpPr>
            <a:spLocks noGrp="1"/>
          </p:cNvSpPr>
          <p:nvPr>
            <p:ph type="dt" sz="half" idx="10"/>
          </p:nvPr>
        </p:nvSpPr>
        <p:spPr>
          <a:xfrm>
            <a:off x="838200" y="6356350"/>
            <a:ext cx="2743200" cy="365125"/>
          </a:xfrm>
          <a:prstGeom prst="rect">
            <a:avLst/>
          </a:prstGeom>
        </p:spPr>
        <p:txBody>
          <a:bodyPr/>
          <a:lstStyle/>
          <a:p>
            <a:fld id="{9F196160-E13D-46EF-ABB9-2EC5347F161F}" type="datetimeFigureOut">
              <a:rPr lang="en-US" smtClean="0"/>
              <a:pPr/>
              <a:t>11/19/20</a:t>
            </a:fld>
            <a:endParaRPr lang="en-US"/>
          </a:p>
        </p:txBody>
      </p:sp>
      <p:sp>
        <p:nvSpPr>
          <p:cNvPr id="5" name="Footer Placeholder 4">
            <a:extLst>
              <a:ext uri="{FF2B5EF4-FFF2-40B4-BE49-F238E27FC236}">
                <a16:creationId xmlns:a16="http://schemas.microsoft.com/office/drawing/2014/main" id="{7DD2987D-5B4F-4413-8198-26E936DE22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E51E2B-CCA1-410D-AB25-7FC64B4983ED}"/>
              </a:ext>
            </a:extLst>
          </p:cNvPr>
          <p:cNvSpPr>
            <a:spLocks noGrp="1"/>
          </p:cNvSpPr>
          <p:nvPr>
            <p:ph type="sldNum" sz="quarter" idx="12"/>
          </p:nvPr>
        </p:nvSpPr>
        <p:spPr/>
        <p:txBody>
          <a:bodyPr/>
          <a:lstStyle/>
          <a:p>
            <a:fld id="{8158A5C0-C843-4798-A68E-D1A36425029C}" type="slidenum">
              <a:rPr lang="en-US" smtClean="0"/>
              <a:pPr/>
              <a:t>‹#›</a:t>
            </a:fld>
            <a:endParaRPr lang="en-US"/>
          </a:p>
        </p:txBody>
      </p:sp>
    </p:spTree>
    <p:extLst>
      <p:ext uri="{BB962C8B-B14F-4D97-AF65-F5344CB8AC3E}">
        <p14:creationId xmlns:p14="http://schemas.microsoft.com/office/powerpoint/2010/main" val="35378126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ABC30-7805-40EC-8027-00B7D4A30FC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3CA325D-7479-46DB-8983-530DF0DA13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7" name="Picture 7" descr="big-puzzle3">
            <a:extLst>
              <a:ext uri="{FF2B5EF4-FFF2-40B4-BE49-F238E27FC236}">
                <a16:creationId xmlns:a16="http://schemas.microsoft.com/office/drawing/2014/main" id="{150DAAED-C8CE-4332-B1E1-746FD3D2E57C}"/>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 r="3175" b="26528"/>
          <a:stretch/>
        </p:blipFill>
        <p:spPr bwMode="auto">
          <a:xfrm>
            <a:off x="1" y="1"/>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065F9C71-5D47-4335-B24B-7B69E8706A1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7832" y="5833726"/>
            <a:ext cx="2114868" cy="901402"/>
          </a:xfrm>
          <a:prstGeom prst="rect">
            <a:avLst/>
          </a:prstGeom>
          <a:noFill/>
          <a:ln>
            <a:noFill/>
          </a:ln>
        </p:spPr>
      </p:pic>
      <p:sp>
        <p:nvSpPr>
          <p:cNvPr id="9" name="Rectangle 2">
            <a:extLst>
              <a:ext uri="{FF2B5EF4-FFF2-40B4-BE49-F238E27FC236}">
                <a16:creationId xmlns:a16="http://schemas.microsoft.com/office/drawing/2014/main" id="{3D1E5D82-42DA-4973-8089-1DB8E57836B9}"/>
              </a:ext>
            </a:extLst>
          </p:cNvPr>
          <p:cNvSpPr txBox="1">
            <a:spLocks noChangeArrowheads="1"/>
          </p:cNvSpPr>
          <p:nvPr userDrawn="1"/>
        </p:nvSpPr>
        <p:spPr>
          <a:xfrm>
            <a:off x="2637012" y="5833726"/>
            <a:ext cx="4002087" cy="10156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buNone/>
            </a:pPr>
            <a:r>
              <a:rPr lang="en-US" altLang="en-US" sz="2000" b="1" dirty="0"/>
              <a:t>Lake Research Partners</a:t>
            </a:r>
          </a:p>
          <a:p>
            <a:pPr marL="0" indent="0">
              <a:spcBef>
                <a:spcPct val="0"/>
              </a:spcBef>
              <a:buNone/>
            </a:pPr>
            <a:r>
              <a:rPr lang="en-US" altLang="en-US" sz="1200" dirty="0"/>
              <a:t>Washington, DC | Berkeley, CA</a:t>
            </a:r>
          </a:p>
          <a:p>
            <a:pPr marL="0" indent="0">
              <a:spcBef>
                <a:spcPct val="0"/>
              </a:spcBef>
              <a:buNone/>
            </a:pPr>
            <a:r>
              <a:rPr lang="en-US" altLang="en-US" sz="1200" dirty="0">
                <a:hlinkClick r:id="rId4"/>
              </a:rPr>
              <a:t>LakeResearch.com</a:t>
            </a:r>
            <a:br>
              <a:rPr lang="en-US" altLang="en-US" sz="1200" dirty="0"/>
            </a:br>
            <a:r>
              <a:rPr lang="en-US" altLang="en-US" sz="1200" dirty="0"/>
              <a:t>202.776.9066</a:t>
            </a:r>
          </a:p>
          <a:p>
            <a:pPr marL="0" indent="0">
              <a:spcBef>
                <a:spcPct val="0"/>
              </a:spcBef>
              <a:buNone/>
            </a:pPr>
            <a:endParaRPr lang="en-US" altLang="en-US" sz="1200" dirty="0"/>
          </a:p>
        </p:txBody>
      </p:sp>
    </p:spTree>
    <p:extLst>
      <p:ext uri="{BB962C8B-B14F-4D97-AF65-F5344CB8AC3E}">
        <p14:creationId xmlns:p14="http://schemas.microsoft.com/office/powerpoint/2010/main" val="38216163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1_Title Slide - Room for 2nd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ABC30-7805-40EC-8027-00B7D4A30FC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3CA325D-7479-46DB-8983-530DF0DA13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7" name="Picture 7" descr="big-puzzle3">
            <a:extLst>
              <a:ext uri="{FF2B5EF4-FFF2-40B4-BE49-F238E27FC236}">
                <a16:creationId xmlns:a16="http://schemas.microsoft.com/office/drawing/2014/main" id="{150DAAED-C8CE-4332-B1E1-746FD3D2E57C}"/>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 r="3175" b="26528"/>
          <a:stretch/>
        </p:blipFill>
        <p:spPr bwMode="auto">
          <a:xfrm>
            <a:off x="1" y="1"/>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065F9C71-5D47-4335-B24B-7B69E8706A1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7832" y="5833726"/>
            <a:ext cx="2114868" cy="901402"/>
          </a:xfrm>
          <a:prstGeom prst="rect">
            <a:avLst/>
          </a:prstGeom>
          <a:noFill/>
          <a:ln>
            <a:noFill/>
          </a:ln>
        </p:spPr>
      </p:pic>
    </p:spTree>
    <p:extLst>
      <p:ext uri="{BB962C8B-B14F-4D97-AF65-F5344CB8AC3E}">
        <p14:creationId xmlns:p14="http://schemas.microsoft.com/office/powerpoint/2010/main" val="23803762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CC716-F1C0-483E-BDC9-831EDD95E4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BB18F5-8382-48C3-9DD8-830440399D9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161647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7" descr="big-puzzle3">
            <a:extLst>
              <a:ext uri="{FF2B5EF4-FFF2-40B4-BE49-F238E27FC236}">
                <a16:creationId xmlns:a16="http://schemas.microsoft.com/office/drawing/2014/main" id="{F852BC21-6E50-4DB6-9BB5-9DC8DC42FDB6}"/>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 r="3175" b="26528"/>
          <a:stretch/>
        </p:blipFill>
        <p:spPr bwMode="auto">
          <a:xfrm>
            <a:off x="1" y="1"/>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7635BEB7-75A4-43F6-9988-D3AD69334D6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7832" y="5833726"/>
            <a:ext cx="2114868" cy="901402"/>
          </a:xfrm>
          <a:prstGeom prst="rect">
            <a:avLst/>
          </a:prstGeom>
          <a:noFill/>
          <a:ln>
            <a:noFill/>
          </a:ln>
        </p:spPr>
      </p:pic>
      <p:sp>
        <p:nvSpPr>
          <p:cNvPr id="2" name="Title 1">
            <a:extLst>
              <a:ext uri="{FF2B5EF4-FFF2-40B4-BE49-F238E27FC236}">
                <a16:creationId xmlns:a16="http://schemas.microsoft.com/office/drawing/2014/main" id="{C7B8E602-D528-447D-99B3-9F94FE29C3A9}"/>
              </a:ext>
            </a:extLst>
          </p:cNvPr>
          <p:cNvSpPr>
            <a:spLocks noGrp="1"/>
          </p:cNvSpPr>
          <p:nvPr>
            <p:ph type="title"/>
          </p:nvPr>
        </p:nvSpPr>
        <p:spPr>
          <a:xfrm>
            <a:off x="831850" y="1709738"/>
            <a:ext cx="10515600" cy="2852737"/>
          </a:xfrm>
        </p:spPr>
        <p:txBody>
          <a:bodyPr anchor="b">
            <a:normAutofit/>
          </a:bodyPr>
          <a:lstStyle>
            <a:lvl1pPr>
              <a:defRPr sz="4800" b="1">
                <a:solidFill>
                  <a:srgbClr val="0070C0"/>
                </a:solidFill>
                <a:latin typeface="+mn-lt"/>
              </a:defRPr>
            </a:lvl1pPr>
          </a:lstStyle>
          <a:p>
            <a:r>
              <a:rPr lang="en-US" dirty="0"/>
              <a:t>Click to edit Master title style</a:t>
            </a:r>
          </a:p>
        </p:txBody>
      </p:sp>
      <p:sp>
        <p:nvSpPr>
          <p:cNvPr id="3" name="Text Placeholder 2">
            <a:extLst>
              <a:ext uri="{FF2B5EF4-FFF2-40B4-BE49-F238E27FC236}">
                <a16:creationId xmlns:a16="http://schemas.microsoft.com/office/drawing/2014/main" id="{466E6AD4-FFBA-4CC1-84EB-F0C40CD47807}"/>
              </a:ext>
            </a:extLst>
          </p:cNvPr>
          <p:cNvSpPr>
            <a:spLocks noGrp="1"/>
          </p:cNvSpPr>
          <p:nvPr>
            <p:ph type="body" idx="1"/>
          </p:nvPr>
        </p:nvSpPr>
        <p:spPr>
          <a:xfrm>
            <a:off x="831850" y="4589463"/>
            <a:ext cx="10515600" cy="1500187"/>
          </a:xfrm>
        </p:spPr>
        <p:txBody>
          <a:bodyPr/>
          <a:lstStyle>
            <a:lvl1pPr marL="0" indent="0">
              <a:buNone/>
              <a:defRPr sz="2400" b="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3811254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B1A96-CD70-4D40-B020-93627D4657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29F4A6-DF3D-4C38-8E31-DC92C360ED5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801E9BC-491F-4E39-83FE-1C70A13D7FE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30238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7916A-5A74-4B8C-9B11-171D95381C8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22B5F10-043C-4975-9992-485A85AA5C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A1ABBC1-61D8-49E3-ACC0-A501930E5C8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35F0741-7B59-4A5F-8314-FFF8585D2C1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CC24CF1-48E8-4DCC-B3BB-6C8922ACAAA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88438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94EE0-97BE-4AC0-AF9C-69890987D7C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34391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DF1174-A672-4C28-A8B8-FAECF1F68AC6}"/>
              </a:ext>
            </a:extLst>
          </p:cNvPr>
          <p:cNvSpPr>
            <a:spLocks noGrp="1"/>
          </p:cNvSpPr>
          <p:nvPr>
            <p:ph idx="1"/>
          </p:nvPr>
        </p:nvSpPr>
        <p:spPr>
          <a:xfrm>
            <a:off x="523240" y="1825625"/>
            <a:ext cx="10830559"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ADAE6E3-86AC-411D-9777-3835BE301D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9D7D15-7F1F-47EB-B87C-2349CCB06EA9}"/>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7" name="Rectangle 6">
            <a:extLst>
              <a:ext uri="{FF2B5EF4-FFF2-40B4-BE49-F238E27FC236}">
                <a16:creationId xmlns:a16="http://schemas.microsoft.com/office/drawing/2014/main" id="{E7AAD75D-9EA7-4CF2-9079-0544D2FCAF0D}"/>
              </a:ext>
            </a:extLst>
          </p:cNvPr>
          <p:cNvSpPr/>
          <p:nvPr userDrawn="1"/>
        </p:nvSpPr>
        <p:spPr>
          <a:xfrm>
            <a:off x="345440" y="365125"/>
            <a:ext cx="11544598" cy="1139825"/>
          </a:xfrm>
          <a:prstGeom prst="rect">
            <a:avLst/>
          </a:prstGeom>
          <a:solidFill>
            <a:srgbClr val="EFAF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itle 1">
            <a:extLst>
              <a:ext uri="{FF2B5EF4-FFF2-40B4-BE49-F238E27FC236}">
                <a16:creationId xmlns:a16="http://schemas.microsoft.com/office/drawing/2014/main" id="{72119C24-0346-4E92-ADBA-AC30952B7387}"/>
              </a:ext>
            </a:extLst>
          </p:cNvPr>
          <p:cNvSpPr>
            <a:spLocks noGrp="1"/>
          </p:cNvSpPr>
          <p:nvPr>
            <p:ph type="title"/>
          </p:nvPr>
        </p:nvSpPr>
        <p:spPr>
          <a:xfrm>
            <a:off x="523240" y="365126"/>
            <a:ext cx="10515600" cy="1139824"/>
          </a:xfrm>
        </p:spPr>
        <p:txBody>
          <a:bodyPr/>
          <a:lstStyle>
            <a:lvl1pPr>
              <a:defRPr>
                <a:solidFill>
                  <a:srgbClr val="000000"/>
                </a:solidFill>
              </a:defRPr>
            </a:lvl1pPr>
          </a:lstStyle>
          <a:p>
            <a:r>
              <a:rPr lang="en-US" dirty="0"/>
              <a:t>Click to edit Master title style</a:t>
            </a:r>
          </a:p>
        </p:txBody>
      </p:sp>
    </p:spTree>
    <p:extLst>
      <p:ext uri="{BB962C8B-B14F-4D97-AF65-F5344CB8AC3E}">
        <p14:creationId xmlns:p14="http://schemas.microsoft.com/office/powerpoint/2010/main" val="29908000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39972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99112-9FA5-44A4-A05C-3595734501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B5693F6-E79D-4E74-9582-26F1B64B8F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C117E46-BA2D-447B-A9D2-046A7D8777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1299908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A7DF5-BDC5-4151-B50B-6D403DCEB0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E42A74-1300-4EEF-A598-F27A0B98F4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05590BF-3FD0-4EB7-93BB-863F0F8331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0803002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CE001-C1C7-42A2-8975-D157AE396DB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F53A0C1-8A6E-4615-B12E-C467888220F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588981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AF0F21-A839-4B31-AB1E-83A12371CE1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4EA39CF-9680-41CA-AFF9-1BCA9DB6429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992230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30C858F-3DE2-4FA7-9EED-8E15C1AB5A4C}"/>
              </a:ext>
            </a:extLst>
          </p:cNvPr>
          <p:cNvSpPr>
            <a:spLocks noGrp="1"/>
          </p:cNvSpPr>
          <p:nvPr>
            <p:ph type="ctrTitle"/>
          </p:nvPr>
        </p:nvSpPr>
        <p:spPr>
          <a:xfrm>
            <a:off x="335280" y="267359"/>
            <a:ext cx="11521440" cy="1312724"/>
          </a:xfrm>
        </p:spPr>
        <p:txBody>
          <a:bodyPr anchor="ctr">
            <a:normAutofit/>
          </a:bodyPr>
          <a:lstStyle/>
          <a:p>
            <a:pPr algn="l"/>
            <a:r>
              <a:rPr lang="en-US" sz="2800" b="1" dirty="0">
                <a:solidFill>
                  <a:srgbClr val="0070C0"/>
                </a:solidFill>
                <a:latin typeface="+mn-lt"/>
              </a:rPr>
              <a:t>Title</a:t>
            </a:r>
          </a:p>
        </p:txBody>
      </p:sp>
    </p:spTree>
    <p:extLst>
      <p:ext uri="{BB962C8B-B14F-4D97-AF65-F5344CB8AC3E}">
        <p14:creationId xmlns:p14="http://schemas.microsoft.com/office/powerpoint/2010/main" val="606168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DF1174-A672-4C28-A8B8-FAECF1F68AC6}"/>
              </a:ext>
            </a:extLst>
          </p:cNvPr>
          <p:cNvSpPr>
            <a:spLocks noGrp="1"/>
          </p:cNvSpPr>
          <p:nvPr>
            <p:ph idx="1"/>
          </p:nvPr>
        </p:nvSpPr>
        <p:spPr>
          <a:xfrm>
            <a:off x="523240" y="1825625"/>
            <a:ext cx="5658485"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ADAE6E3-86AC-411D-9777-3835BE301D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9D7D15-7F1F-47EB-B87C-2349CCB06EA9}"/>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7" name="Rectangle 6">
            <a:extLst>
              <a:ext uri="{FF2B5EF4-FFF2-40B4-BE49-F238E27FC236}">
                <a16:creationId xmlns:a16="http://schemas.microsoft.com/office/drawing/2014/main" id="{E7AAD75D-9EA7-4CF2-9079-0544D2FCAF0D}"/>
              </a:ext>
            </a:extLst>
          </p:cNvPr>
          <p:cNvSpPr/>
          <p:nvPr userDrawn="1"/>
        </p:nvSpPr>
        <p:spPr>
          <a:xfrm>
            <a:off x="345440" y="365125"/>
            <a:ext cx="5836285" cy="1139825"/>
          </a:xfrm>
          <a:prstGeom prst="rect">
            <a:avLst/>
          </a:prstGeom>
          <a:solidFill>
            <a:srgbClr val="EFAF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itle 1">
            <a:extLst>
              <a:ext uri="{FF2B5EF4-FFF2-40B4-BE49-F238E27FC236}">
                <a16:creationId xmlns:a16="http://schemas.microsoft.com/office/drawing/2014/main" id="{72119C24-0346-4E92-ADBA-AC30952B7387}"/>
              </a:ext>
            </a:extLst>
          </p:cNvPr>
          <p:cNvSpPr>
            <a:spLocks noGrp="1"/>
          </p:cNvSpPr>
          <p:nvPr>
            <p:ph type="title"/>
          </p:nvPr>
        </p:nvSpPr>
        <p:spPr>
          <a:xfrm>
            <a:off x="523240" y="365126"/>
            <a:ext cx="5658485" cy="1139824"/>
          </a:xfrm>
        </p:spPr>
        <p:txBody>
          <a:bodyPr/>
          <a:lstStyle>
            <a:lvl1pPr>
              <a:defRPr>
                <a:solidFill>
                  <a:srgbClr val="000000"/>
                </a:solidFill>
              </a:defRPr>
            </a:lvl1pPr>
          </a:lstStyle>
          <a:p>
            <a:r>
              <a:rPr lang="en-US" dirty="0"/>
              <a:t>Click to edit Master title style</a:t>
            </a:r>
          </a:p>
        </p:txBody>
      </p:sp>
    </p:spTree>
    <p:extLst>
      <p:ext uri="{BB962C8B-B14F-4D97-AF65-F5344CB8AC3E}">
        <p14:creationId xmlns:p14="http://schemas.microsoft.com/office/powerpoint/2010/main" val="3329071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DF1174-A672-4C28-A8B8-FAECF1F68AC6}"/>
              </a:ext>
            </a:extLst>
          </p:cNvPr>
          <p:cNvSpPr>
            <a:spLocks noGrp="1"/>
          </p:cNvSpPr>
          <p:nvPr>
            <p:ph idx="1"/>
          </p:nvPr>
        </p:nvSpPr>
        <p:spPr>
          <a:xfrm>
            <a:off x="5762625" y="1825625"/>
            <a:ext cx="6127413"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ADAE6E3-86AC-411D-9777-3835BE301D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9D7D15-7F1F-47EB-B87C-2349CCB06EA9}"/>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7" name="Rectangle 6">
            <a:extLst>
              <a:ext uri="{FF2B5EF4-FFF2-40B4-BE49-F238E27FC236}">
                <a16:creationId xmlns:a16="http://schemas.microsoft.com/office/drawing/2014/main" id="{E7AAD75D-9EA7-4CF2-9079-0544D2FCAF0D}"/>
              </a:ext>
            </a:extLst>
          </p:cNvPr>
          <p:cNvSpPr/>
          <p:nvPr userDrawn="1"/>
        </p:nvSpPr>
        <p:spPr>
          <a:xfrm>
            <a:off x="5676900" y="365125"/>
            <a:ext cx="6213138" cy="1139825"/>
          </a:xfrm>
          <a:prstGeom prst="rect">
            <a:avLst/>
          </a:prstGeom>
          <a:solidFill>
            <a:srgbClr val="EFAF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itle 1">
            <a:extLst>
              <a:ext uri="{FF2B5EF4-FFF2-40B4-BE49-F238E27FC236}">
                <a16:creationId xmlns:a16="http://schemas.microsoft.com/office/drawing/2014/main" id="{72119C24-0346-4E92-ADBA-AC30952B7387}"/>
              </a:ext>
            </a:extLst>
          </p:cNvPr>
          <p:cNvSpPr>
            <a:spLocks noGrp="1"/>
          </p:cNvSpPr>
          <p:nvPr>
            <p:ph type="title"/>
          </p:nvPr>
        </p:nvSpPr>
        <p:spPr>
          <a:xfrm>
            <a:off x="5762625" y="365126"/>
            <a:ext cx="5276215" cy="1139824"/>
          </a:xfrm>
        </p:spPr>
        <p:txBody>
          <a:bodyPr/>
          <a:lstStyle>
            <a:lvl1pPr>
              <a:defRPr>
                <a:solidFill>
                  <a:srgbClr val="000000"/>
                </a:solidFill>
              </a:defRPr>
            </a:lvl1pPr>
          </a:lstStyle>
          <a:p>
            <a:r>
              <a:rPr lang="en-US" dirty="0"/>
              <a:t>Click to edit Master title style</a:t>
            </a:r>
          </a:p>
        </p:txBody>
      </p:sp>
    </p:spTree>
    <p:extLst>
      <p:ext uri="{BB962C8B-B14F-4D97-AF65-F5344CB8AC3E}">
        <p14:creationId xmlns:p14="http://schemas.microsoft.com/office/powerpoint/2010/main" val="3342558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7AAD75D-9EA7-4CF2-9079-0544D2FCAF0D}"/>
              </a:ext>
            </a:extLst>
          </p:cNvPr>
          <p:cNvSpPr/>
          <p:nvPr userDrawn="1"/>
        </p:nvSpPr>
        <p:spPr>
          <a:xfrm>
            <a:off x="528320" y="347346"/>
            <a:ext cx="11544598" cy="113982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F5BA2B"/>
              </a:solidFill>
            </a:endParaRPr>
          </a:p>
        </p:txBody>
      </p:sp>
      <p:sp>
        <p:nvSpPr>
          <p:cNvPr id="3" name="Content Placeholder 2">
            <a:extLst>
              <a:ext uri="{FF2B5EF4-FFF2-40B4-BE49-F238E27FC236}">
                <a16:creationId xmlns:a16="http://schemas.microsoft.com/office/drawing/2014/main" id="{44DF1174-A672-4C28-A8B8-FAECF1F68AC6}"/>
              </a:ext>
            </a:extLst>
          </p:cNvPr>
          <p:cNvSpPr>
            <a:spLocks noGrp="1"/>
          </p:cNvSpPr>
          <p:nvPr>
            <p:ph idx="1"/>
          </p:nvPr>
        </p:nvSpPr>
        <p:spPr>
          <a:xfrm>
            <a:off x="523240" y="1825625"/>
            <a:ext cx="10830559"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ADAE6E3-86AC-411D-9777-3835BE301D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9D7D15-7F1F-47EB-B87C-2349CCB06EA9}"/>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2" name="Title 1">
            <a:extLst>
              <a:ext uri="{FF2B5EF4-FFF2-40B4-BE49-F238E27FC236}">
                <a16:creationId xmlns:a16="http://schemas.microsoft.com/office/drawing/2014/main" id="{72119C24-0346-4E92-ADBA-AC30952B7387}"/>
              </a:ext>
            </a:extLst>
          </p:cNvPr>
          <p:cNvSpPr>
            <a:spLocks noGrp="1"/>
          </p:cNvSpPr>
          <p:nvPr>
            <p:ph type="title"/>
          </p:nvPr>
        </p:nvSpPr>
        <p:spPr>
          <a:xfrm>
            <a:off x="523240" y="365126"/>
            <a:ext cx="10515600" cy="1139824"/>
          </a:xfrm>
        </p:spPr>
        <p:txBody>
          <a:bodyPr/>
          <a:lstStyle>
            <a:lvl1pPr>
              <a:defRPr>
                <a:solidFill>
                  <a:srgbClr val="F5BA2B"/>
                </a:solidFill>
              </a:defRPr>
            </a:lvl1pPr>
          </a:lstStyle>
          <a:p>
            <a:r>
              <a:rPr lang="en-US" dirty="0"/>
              <a:t>Click to edit Master title style</a:t>
            </a:r>
          </a:p>
        </p:txBody>
      </p:sp>
    </p:spTree>
    <p:extLst>
      <p:ext uri="{BB962C8B-B14F-4D97-AF65-F5344CB8AC3E}">
        <p14:creationId xmlns:p14="http://schemas.microsoft.com/office/powerpoint/2010/main" val="3811896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9012262-42F6-41C7-9995-4EFD879EDA6D}"/>
              </a:ext>
            </a:extLst>
          </p:cNvPr>
          <p:cNvSpPr>
            <a:spLocks noGrp="1"/>
          </p:cNvSpPr>
          <p:nvPr>
            <p:ph type="dt" sz="half" idx="10"/>
          </p:nvPr>
        </p:nvSpPr>
        <p:spPr>
          <a:xfrm>
            <a:off x="838200" y="6356350"/>
            <a:ext cx="2743200" cy="365125"/>
          </a:xfrm>
          <a:prstGeom prst="rect">
            <a:avLst/>
          </a:prstGeom>
        </p:spPr>
        <p:txBody>
          <a:bodyPr/>
          <a:lstStyle/>
          <a:p>
            <a:fld id="{9F196160-E13D-46EF-ABB9-2EC5347F161F}" type="datetimeFigureOut">
              <a:rPr lang="en-US" smtClean="0"/>
              <a:pPr/>
              <a:t>11/19/20</a:t>
            </a:fld>
            <a:endParaRPr lang="en-US"/>
          </a:p>
        </p:txBody>
      </p:sp>
      <p:sp>
        <p:nvSpPr>
          <p:cNvPr id="5" name="Footer Placeholder 4">
            <a:extLst>
              <a:ext uri="{FF2B5EF4-FFF2-40B4-BE49-F238E27FC236}">
                <a16:creationId xmlns:a16="http://schemas.microsoft.com/office/drawing/2014/main" id="{76C479C6-DADF-43BE-B37A-2648218BB1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AE3896-AC24-40A5-B9E7-9C68E148C6B3}"/>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7" name="Rectangle 6">
            <a:extLst>
              <a:ext uri="{FF2B5EF4-FFF2-40B4-BE49-F238E27FC236}">
                <a16:creationId xmlns:a16="http://schemas.microsoft.com/office/drawing/2014/main" id="{17514657-B334-4C76-8F4C-31A4A567A796}"/>
              </a:ext>
            </a:extLst>
          </p:cNvPr>
          <p:cNvSpPr/>
          <p:nvPr userDrawn="1"/>
        </p:nvSpPr>
        <p:spPr>
          <a:xfrm>
            <a:off x="-20421" y="0"/>
            <a:ext cx="3363696"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E202C32C-18FB-46AA-923A-57E840546617}"/>
              </a:ext>
            </a:extLst>
          </p:cNvPr>
          <p:cNvSpPr/>
          <p:nvPr userDrawn="1"/>
        </p:nvSpPr>
        <p:spPr>
          <a:xfrm>
            <a:off x="1676400" y="2438400"/>
            <a:ext cx="9686023" cy="2124075"/>
          </a:xfrm>
          <a:prstGeom prst="rect">
            <a:avLst/>
          </a:prstGeom>
          <a:solidFill>
            <a:srgbClr val="F5BA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7D3838-8BBA-4DEF-A8BB-CB509E3847BD}"/>
              </a:ext>
            </a:extLst>
          </p:cNvPr>
          <p:cNvSpPr>
            <a:spLocks noGrp="1"/>
          </p:cNvSpPr>
          <p:nvPr>
            <p:ph type="title"/>
          </p:nvPr>
        </p:nvSpPr>
        <p:spPr>
          <a:xfrm>
            <a:off x="1676400" y="2438400"/>
            <a:ext cx="9671050" cy="2124075"/>
          </a:xfrm>
        </p:spPr>
        <p:txBody>
          <a:bodyPr anchor="ctr"/>
          <a:lstStyle>
            <a:lvl1pPr algn="ctr">
              <a:defRPr sz="6000"/>
            </a:lvl1pPr>
          </a:lstStyle>
          <a:p>
            <a:r>
              <a:rPr lang="en-US" dirty="0"/>
              <a:t>Click to edit Master title style</a:t>
            </a:r>
          </a:p>
        </p:txBody>
      </p:sp>
    </p:spTree>
    <p:extLst>
      <p:ext uri="{BB962C8B-B14F-4D97-AF65-F5344CB8AC3E}">
        <p14:creationId xmlns:p14="http://schemas.microsoft.com/office/powerpoint/2010/main" val="3532423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6465E39B-3E0C-4146-A841-D90C737927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48249C-A0B0-41BE-ACCF-9FC3218ACB44}"/>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8" name="Rectangle 7">
            <a:extLst>
              <a:ext uri="{FF2B5EF4-FFF2-40B4-BE49-F238E27FC236}">
                <a16:creationId xmlns:a16="http://schemas.microsoft.com/office/drawing/2014/main" id="{A419DBFA-6E9C-4135-BECE-7A979A605190}"/>
              </a:ext>
            </a:extLst>
          </p:cNvPr>
          <p:cNvSpPr/>
          <p:nvPr userDrawn="1"/>
        </p:nvSpPr>
        <p:spPr>
          <a:xfrm>
            <a:off x="-20320" y="0"/>
            <a:ext cx="1310640" cy="6864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4521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6465E39B-3E0C-4146-A841-D90C737927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48249C-A0B0-41BE-ACCF-9FC3218ACB44}"/>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8" name="Rectangle 7">
            <a:extLst>
              <a:ext uri="{FF2B5EF4-FFF2-40B4-BE49-F238E27FC236}">
                <a16:creationId xmlns:a16="http://schemas.microsoft.com/office/drawing/2014/main" id="{A419DBFA-6E9C-4135-BECE-7A979A605190}"/>
              </a:ext>
            </a:extLst>
          </p:cNvPr>
          <p:cNvSpPr/>
          <p:nvPr userDrawn="1"/>
        </p:nvSpPr>
        <p:spPr>
          <a:xfrm>
            <a:off x="914401" y="0"/>
            <a:ext cx="6162674" cy="6858000"/>
          </a:xfrm>
          <a:prstGeom prst="rect">
            <a:avLst/>
          </a:prstGeom>
          <a:solidFill>
            <a:srgbClr val="F5BA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ADBD05-11CC-469A-B954-0EA13D385052}"/>
              </a:ext>
            </a:extLst>
          </p:cNvPr>
          <p:cNvSpPr>
            <a:spLocks noGrp="1"/>
          </p:cNvSpPr>
          <p:nvPr>
            <p:ph type="title"/>
          </p:nvPr>
        </p:nvSpPr>
        <p:spPr>
          <a:xfrm>
            <a:off x="1366838" y="2289176"/>
            <a:ext cx="5257800" cy="1139824"/>
          </a:xfrm>
        </p:spPr>
        <p:txBody>
          <a:bodyPr/>
          <a:lstStyle>
            <a:lvl1pPr algn="ctr">
              <a:defRPr/>
            </a:lvl1pPr>
          </a:lstStyle>
          <a:p>
            <a:r>
              <a:rPr lang="en-US" dirty="0"/>
              <a:t>Click to edit Master title style</a:t>
            </a:r>
          </a:p>
        </p:txBody>
      </p:sp>
    </p:spTree>
    <p:extLst>
      <p:ext uri="{BB962C8B-B14F-4D97-AF65-F5344CB8AC3E}">
        <p14:creationId xmlns:p14="http://schemas.microsoft.com/office/powerpoint/2010/main" val="1980867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B95D0-B393-4507-800E-BC2A3579C8E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E568EA3-A74B-4FF4-9AFD-46FC6204AA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EA57244-03AA-4236-9DA9-13C118F58CD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DF3EAD2-1D3D-440B-BA43-5934A5E27C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A769C04-1DB8-4E0D-B217-95E7BD00649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8CADF1C-CD9C-4034-9D10-3967BF6B7197}"/>
              </a:ext>
            </a:extLst>
          </p:cNvPr>
          <p:cNvSpPr>
            <a:spLocks noGrp="1"/>
          </p:cNvSpPr>
          <p:nvPr>
            <p:ph type="dt" sz="half" idx="10"/>
          </p:nvPr>
        </p:nvSpPr>
        <p:spPr>
          <a:xfrm>
            <a:off x="838200" y="6356350"/>
            <a:ext cx="2743200" cy="365125"/>
          </a:xfrm>
          <a:prstGeom prst="rect">
            <a:avLst/>
          </a:prstGeom>
        </p:spPr>
        <p:txBody>
          <a:bodyPr/>
          <a:lstStyle/>
          <a:p>
            <a:fld id="{9F196160-E13D-46EF-ABB9-2EC5347F161F}" type="datetimeFigureOut">
              <a:rPr lang="en-US" smtClean="0"/>
              <a:pPr/>
              <a:t>11/19/20</a:t>
            </a:fld>
            <a:endParaRPr lang="en-US"/>
          </a:p>
        </p:txBody>
      </p:sp>
      <p:sp>
        <p:nvSpPr>
          <p:cNvPr id="8" name="Footer Placeholder 7">
            <a:extLst>
              <a:ext uri="{FF2B5EF4-FFF2-40B4-BE49-F238E27FC236}">
                <a16:creationId xmlns:a16="http://schemas.microsoft.com/office/drawing/2014/main" id="{DF87DC2F-322A-4BB2-A5DB-28CE2844D48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FC3E038-84A6-4047-801D-A7712A748649}"/>
              </a:ext>
            </a:extLst>
          </p:cNvPr>
          <p:cNvSpPr>
            <a:spLocks noGrp="1"/>
          </p:cNvSpPr>
          <p:nvPr>
            <p:ph type="sldNum" sz="quarter" idx="12"/>
          </p:nvPr>
        </p:nvSpPr>
        <p:spPr/>
        <p:txBody>
          <a:bodyPr/>
          <a:lstStyle/>
          <a:p>
            <a:fld id="{8158A5C0-C843-4798-A68E-D1A36425029C}" type="slidenum">
              <a:rPr lang="en-US" smtClean="0"/>
              <a:pPr/>
              <a:t>‹#›</a:t>
            </a:fld>
            <a:endParaRPr lang="en-US"/>
          </a:p>
        </p:txBody>
      </p:sp>
    </p:spTree>
    <p:extLst>
      <p:ext uri="{BB962C8B-B14F-4D97-AF65-F5344CB8AC3E}">
        <p14:creationId xmlns:p14="http://schemas.microsoft.com/office/powerpoint/2010/main" val="613186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CAFBBD7-E326-47AB-9752-D0F64E671A2D}"/>
              </a:ext>
            </a:extLst>
          </p:cNvPr>
          <p:cNvSpPr>
            <a:spLocks noGrp="1"/>
          </p:cNvSpPr>
          <p:nvPr>
            <p:ph type="body" idx="1"/>
          </p:nvPr>
        </p:nvSpPr>
        <p:spPr>
          <a:xfrm>
            <a:off x="508000" y="1825625"/>
            <a:ext cx="11198223"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CB820148-6572-4E0A-A3B3-AFACE6774E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A3D340F-E019-466E-9425-BCBBA017A230}"/>
              </a:ext>
            </a:extLst>
          </p:cNvPr>
          <p:cNvSpPr>
            <a:spLocks noGrp="1"/>
          </p:cNvSpPr>
          <p:nvPr>
            <p:ph type="sldNum" sz="quarter" idx="4"/>
          </p:nvPr>
        </p:nvSpPr>
        <p:spPr>
          <a:xfrm>
            <a:off x="9277350" y="444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58A5C0-C843-4798-A68E-D1A36425029C}" type="slidenum">
              <a:rPr lang="en-US" smtClean="0"/>
              <a:pPr/>
              <a:t>‹#›</a:t>
            </a:fld>
            <a:endParaRPr lang="en-US"/>
          </a:p>
        </p:txBody>
      </p:sp>
      <p:sp>
        <p:nvSpPr>
          <p:cNvPr id="2" name="Title Placeholder 1">
            <a:extLst>
              <a:ext uri="{FF2B5EF4-FFF2-40B4-BE49-F238E27FC236}">
                <a16:creationId xmlns:a16="http://schemas.microsoft.com/office/drawing/2014/main" id="{682BB389-2D32-4459-A711-0F392A83F6EB}"/>
              </a:ext>
            </a:extLst>
          </p:cNvPr>
          <p:cNvSpPr>
            <a:spLocks noGrp="1"/>
          </p:cNvSpPr>
          <p:nvPr>
            <p:ph type="title"/>
          </p:nvPr>
        </p:nvSpPr>
        <p:spPr>
          <a:xfrm>
            <a:off x="508000" y="365126"/>
            <a:ext cx="11198224" cy="1139824"/>
          </a:xfrm>
          <a:prstGeom prst="rect">
            <a:avLst/>
          </a:prstGeom>
        </p:spPr>
        <p:txBody>
          <a:bodyPr vert="horz" lIns="91440" tIns="45720" rIns="91440" bIns="45720" rtlCol="0" anchor="ctr">
            <a:normAutofit/>
          </a:bodyPr>
          <a:lstStyle/>
          <a:p>
            <a:r>
              <a:rPr lang="en-US" dirty="0"/>
              <a:t>Click To Edit Master Title Style</a:t>
            </a:r>
          </a:p>
        </p:txBody>
      </p:sp>
      <p:grpSp>
        <p:nvGrpSpPr>
          <p:cNvPr id="16" name="Group 15">
            <a:extLst>
              <a:ext uri="{FF2B5EF4-FFF2-40B4-BE49-F238E27FC236}">
                <a16:creationId xmlns:a16="http://schemas.microsoft.com/office/drawing/2014/main" id="{91DFF0AA-25CB-4522-8735-CED47F9D6E1A}"/>
              </a:ext>
            </a:extLst>
          </p:cNvPr>
          <p:cNvGrpSpPr>
            <a:grpSpLocks noChangeAspect="1"/>
          </p:cNvGrpSpPr>
          <p:nvPr userDrawn="1"/>
        </p:nvGrpSpPr>
        <p:grpSpPr>
          <a:xfrm>
            <a:off x="11185957" y="6356350"/>
            <a:ext cx="892295" cy="470693"/>
            <a:chOff x="4581525" y="2647950"/>
            <a:chExt cx="2943225" cy="1552575"/>
          </a:xfrm>
        </p:grpSpPr>
        <p:pic>
          <p:nvPicPr>
            <p:cNvPr id="14" name="Picture 13">
              <a:extLst>
                <a:ext uri="{FF2B5EF4-FFF2-40B4-BE49-F238E27FC236}">
                  <a16:creationId xmlns:a16="http://schemas.microsoft.com/office/drawing/2014/main" id="{D637E496-7AE7-42C4-BFF6-DEE5043A9357}"/>
                </a:ext>
              </a:extLst>
            </p:cNvPr>
            <p:cNvPicPr>
              <a:picLocks noChangeAspect="1"/>
            </p:cNvPicPr>
            <p:nvPr userDrawn="1"/>
          </p:nvPicPr>
          <p:blipFill rotWithShape="1">
            <a:blip r:embed="rId14" cstate="email">
              <a:extLst>
                <a:ext uri="{28A0092B-C50C-407E-A947-70E740481C1C}">
                  <a14:useLocalDpi xmlns:a14="http://schemas.microsoft.com/office/drawing/2010/main"/>
                </a:ext>
              </a:extLst>
            </a:blip>
            <a:srcRect/>
            <a:stretch/>
          </p:blipFill>
          <p:spPr>
            <a:xfrm>
              <a:off x="4667250" y="2647950"/>
              <a:ext cx="2857500" cy="1552575"/>
            </a:xfrm>
            <a:prstGeom prst="rect">
              <a:avLst/>
            </a:prstGeom>
          </p:spPr>
        </p:pic>
        <p:sp>
          <p:nvSpPr>
            <p:cNvPr id="15" name="Rectangle 14">
              <a:extLst>
                <a:ext uri="{FF2B5EF4-FFF2-40B4-BE49-F238E27FC236}">
                  <a16:creationId xmlns:a16="http://schemas.microsoft.com/office/drawing/2014/main" id="{9B7B3E67-D8E9-4489-8EA1-C727D3AE3D36}"/>
                </a:ext>
              </a:extLst>
            </p:cNvPr>
            <p:cNvSpPr/>
            <p:nvPr userDrawn="1"/>
          </p:nvSpPr>
          <p:spPr>
            <a:xfrm>
              <a:off x="4581525" y="3867150"/>
              <a:ext cx="2466975" cy="247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57488876"/>
      </p:ext>
    </p:extLst>
  </p:cSld>
  <p:clrMap bg1="lt1" tx1="dk1" bg2="lt2" tx2="dk2" accent1="accent1" accent2="accent2" accent3="accent3" accent4="accent4" accent5="accent5" accent6="accent6" hlink="hlink" folHlink="folHlink"/>
  <p:sldLayoutIdLst>
    <p:sldLayoutId id="2147483649" r:id="rId1"/>
    <p:sldLayoutId id="2147483675" r:id="rId2"/>
    <p:sldLayoutId id="2147483670" r:id="rId3"/>
    <p:sldLayoutId id="2147483669" r:id="rId4"/>
    <p:sldLayoutId id="2147483664" r:id="rId5"/>
    <p:sldLayoutId id="2147483651" r:id="rId6"/>
    <p:sldLayoutId id="2147483673" r:id="rId7"/>
    <p:sldLayoutId id="2147483660" r:id="rId8"/>
    <p:sldLayoutId id="2147483653" r:id="rId9"/>
    <p:sldLayoutId id="2147483654" r:id="rId10"/>
    <p:sldLayoutId id="2147483655" r:id="rId11"/>
    <p:sldLayoutId id="2147483658" r:id="rId12"/>
  </p:sldLayoutIdLst>
  <p:txStyles>
    <p:titleStyle>
      <a:lvl1pPr algn="l" defTabSz="914400" rtl="0" eaLnBrk="1" latinLnBrk="0" hangingPunct="1">
        <a:lnSpc>
          <a:spcPct val="90000"/>
        </a:lnSpc>
        <a:spcBef>
          <a:spcPct val="0"/>
        </a:spcBef>
        <a:buNone/>
        <a:defRPr sz="40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D4D4D"/>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D4D4D"/>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D4D4D"/>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D4D4D"/>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D4D4D"/>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908151-455B-4F13-A148-FEAC8DC4292E}"/>
              </a:ext>
            </a:extLst>
          </p:cNvPr>
          <p:cNvSpPr>
            <a:spLocks noGrp="1"/>
          </p:cNvSpPr>
          <p:nvPr>
            <p:ph type="title"/>
          </p:nvPr>
        </p:nvSpPr>
        <p:spPr>
          <a:xfrm>
            <a:off x="335280" y="318575"/>
            <a:ext cx="1152144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1B1F08F-E363-4918-A2E2-D2B90AF956EB}"/>
              </a:ext>
            </a:extLst>
          </p:cNvPr>
          <p:cNvSpPr>
            <a:spLocks noGrp="1"/>
          </p:cNvSpPr>
          <p:nvPr>
            <p:ph type="body" idx="1"/>
          </p:nvPr>
        </p:nvSpPr>
        <p:spPr>
          <a:xfrm>
            <a:off x="335280" y="1779075"/>
            <a:ext cx="1152144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a:extLst>
              <a:ext uri="{FF2B5EF4-FFF2-40B4-BE49-F238E27FC236}">
                <a16:creationId xmlns:a16="http://schemas.microsoft.com/office/drawing/2014/main" id="{A95954E5-0778-447A-8CF7-3EF0984AEA15}"/>
              </a:ext>
            </a:extLst>
          </p:cNvPr>
          <p:cNvSpPr txBox="1">
            <a:spLocks noChangeArrowheads="1"/>
          </p:cNvSpPr>
          <p:nvPr userDrawn="1"/>
        </p:nvSpPr>
        <p:spPr bwMode="auto">
          <a:xfrm>
            <a:off x="11457047" y="6170613"/>
            <a:ext cx="68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marL="0" algn="ctr"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6F971045-2E82-4F6F-9182-ECD21162A80D}" type="slidenum">
              <a:rPr lang="en-US" smtClean="0"/>
              <a:pPr>
                <a:defRPr/>
              </a:pPr>
              <a:t>‹#›</a:t>
            </a:fld>
            <a:endParaRPr lang="en-US"/>
          </a:p>
        </p:txBody>
      </p:sp>
      <p:pic>
        <p:nvPicPr>
          <p:cNvPr id="8" name="Picture 5">
            <a:extLst>
              <a:ext uri="{FF2B5EF4-FFF2-40B4-BE49-F238E27FC236}">
                <a16:creationId xmlns:a16="http://schemas.microsoft.com/office/drawing/2014/main" id="{FA860827-9B35-4ED0-94C9-80B7B7E6794E}"/>
              </a:ext>
            </a:extLst>
          </p:cNvPr>
          <p:cNvPicPr>
            <a:picLocks noChangeAspect="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10580747" y="6281738"/>
            <a:ext cx="135255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569801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p:txStyles>
    <p:titleStyle>
      <a:lvl1pPr algn="l" defTabSz="914400" rtl="0" eaLnBrk="1" latinLnBrk="0" hangingPunct="1">
        <a:lnSpc>
          <a:spcPct val="90000"/>
        </a:lnSpc>
        <a:spcBef>
          <a:spcPct val="0"/>
        </a:spcBef>
        <a:buNone/>
        <a:defRPr sz="4400" b="1" kern="1200">
          <a:solidFill>
            <a:srgbClr val="0070C0"/>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chart" Target="../charts/chart2.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chart" Target="../charts/chart3.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chart" Target="../charts/chart4.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chart" Target="../charts/chart5.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hyperlink" Target="https://www.respectability.org/2017/07/rep-steve-bartlett/"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5.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chart" Target="../charts/chart8.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11.xml"/><Relationship Id="rId5" Type="http://schemas.openxmlformats.org/officeDocument/2006/relationships/image" Target="../media/image17.png"/><Relationship Id="rId4" Type="http://schemas.openxmlformats.org/officeDocument/2006/relationships/image" Target="../media/image16.emf"/></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1.xml"/><Relationship Id="rId5" Type="http://schemas.openxmlformats.org/officeDocument/2006/relationships/chart" Target="../charts/chart9.xml"/><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1.xml"/><Relationship Id="rId5" Type="http://schemas.openxmlformats.org/officeDocument/2006/relationships/chart" Target="../charts/chart10.xml"/><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1.xml"/><Relationship Id="rId5" Type="http://schemas.openxmlformats.org/officeDocument/2006/relationships/chart" Target="../charts/chart11.xml"/><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1.xml"/><Relationship Id="rId5" Type="http://schemas.openxmlformats.org/officeDocument/2006/relationships/chart" Target="../charts/chart12.xml"/><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1.xml"/><Relationship Id="rId5" Type="http://schemas.openxmlformats.org/officeDocument/2006/relationships/chart" Target="../charts/chart13.xml"/><Relationship Id="rId4" Type="http://schemas.openxmlformats.org/officeDocument/2006/relationships/image" Target="../media/image19.png"/></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1.xml"/><Relationship Id="rId5" Type="http://schemas.openxmlformats.org/officeDocument/2006/relationships/chart" Target="../charts/chart14.xml"/><Relationship Id="rId4" Type="http://schemas.openxmlformats.org/officeDocument/2006/relationships/image" Target="../media/image19.png"/></Relationships>
</file>

<file path=ppt/slides/_rels/slide3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mailto:JenniferM@RespectAbility.org"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www.greenbergresearch.com/" TargetMode="External"/><Relationship Id="rId4" Type="http://schemas.openxmlformats.org/officeDocument/2006/relationships/hyperlink" Target="http://www.democracycorps.com/"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4.xml"/><Relationship Id="rId1" Type="http://schemas.openxmlformats.org/officeDocument/2006/relationships/slideLayout" Target="../slideLayouts/slideLayout15.xml"/><Relationship Id="rId4" Type="http://schemas.openxmlformats.org/officeDocument/2006/relationships/image" Target="../media/image12.png"/></Relationships>
</file>

<file path=ppt/slides/_rels/slide4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5.xml"/><Relationship Id="rId1" Type="http://schemas.openxmlformats.org/officeDocument/2006/relationships/slideLayout" Target="../slideLayouts/slideLayout15.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 Id="rId5" Type="http://schemas.openxmlformats.org/officeDocument/2006/relationships/image" Target="../media/image12.png"/><Relationship Id="rId4" Type="http://schemas.openxmlformats.org/officeDocument/2006/relationships/image" Target="../media/image11.png"/></Relationships>
</file>

<file path=ppt/slides/_rels/slide50.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6.xml"/><Relationship Id="rId1" Type="http://schemas.openxmlformats.org/officeDocument/2006/relationships/slideLayout" Target="../slideLayouts/slideLayout15.xml"/><Relationship Id="rId4" Type="http://schemas.openxmlformats.org/officeDocument/2006/relationships/image" Target="../media/image12.png"/></Relationships>
</file>

<file path=ppt/slides/_rels/slide5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7.xml"/><Relationship Id="rId1" Type="http://schemas.openxmlformats.org/officeDocument/2006/relationships/slideLayout" Target="../slideLayouts/slideLayout16.xml"/><Relationship Id="rId5" Type="http://schemas.openxmlformats.org/officeDocument/2006/relationships/image" Target="../media/image12.png"/><Relationship Id="rId4" Type="http://schemas.openxmlformats.org/officeDocument/2006/relationships/image" Target="../media/image23.jpeg"/></Relationships>
</file>

<file path=ppt/slides/_rels/slide5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15.xml"/><Relationship Id="rId6" Type="http://schemas.openxmlformats.org/officeDocument/2006/relationships/image" Target="../media/image12.png"/><Relationship Id="rId5" Type="http://schemas.openxmlformats.org/officeDocument/2006/relationships/chart" Target="../charts/chart19.xml"/><Relationship Id="rId4" Type="http://schemas.openxmlformats.org/officeDocument/2006/relationships/chart" Target="../charts/chart18.xml"/></Relationships>
</file>

<file path=ppt/slides/_rels/slide53.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8.xml"/><Relationship Id="rId1" Type="http://schemas.openxmlformats.org/officeDocument/2006/relationships/slideLayout" Target="../slideLayouts/slideLayout25.xml"/><Relationship Id="rId4" Type="http://schemas.openxmlformats.org/officeDocument/2006/relationships/image" Target="../media/image12.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chart" Target="../charts/chart21.xml"/><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9.xml"/><Relationship Id="rId1" Type="http://schemas.openxmlformats.org/officeDocument/2006/relationships/slideLayout" Target="../slideLayouts/slideLayout25.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chart" Target="../charts/chart23.xml"/><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chart" Target="../charts/chart24.xml"/><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chart" Target="../charts/chart25.xml"/><Relationship Id="rId1" Type="http://schemas.openxmlformats.org/officeDocument/2006/relationships/slideLayout" Target="../slideLayouts/slideLayout15.xml"/></Relationships>
</file>

<file path=ppt/slides/_rels/slide6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chart" Target="../charts/chart26.xml"/><Relationship Id="rId1" Type="http://schemas.openxmlformats.org/officeDocument/2006/relationships/slideLayout" Target="../slideLayouts/slideLayout15.xml"/></Relationships>
</file>

<file path=ppt/slides/_rels/slide67.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25.xml"/></Relationships>
</file>

<file path=ppt/slides/_rels/slide68.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2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image" Target="../media/image13.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chart" Target="../charts/chart1.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172C66EB-D575-2F47-8848-E173A66357AD}"/>
              </a:ext>
            </a:extLst>
          </p:cNvPr>
          <p:cNvSpPr>
            <a:spLocks noGrp="1"/>
          </p:cNvSpPr>
          <p:nvPr>
            <p:ph type="title" idx="4294967295"/>
          </p:nvPr>
        </p:nvSpPr>
        <p:spPr/>
        <p:txBody>
          <a:bodyPr/>
          <a:lstStyle/>
          <a:p>
            <a:pPr rtl="0" eaLnBrk="1" latinLnBrk="0" hangingPunct="1"/>
            <a:r>
              <a:rPr lang="en-US" sz="2400" b="1" kern="1200" dirty="0">
                <a:solidFill>
                  <a:srgbClr val="000000"/>
                </a:solidFill>
                <a:effectLst/>
                <a:latin typeface="Times New Roman" panose="02020603050405020304" pitchFamily="18" charset="0"/>
                <a:ea typeface="+mn-ea"/>
                <a:cs typeface="Times New Roman" panose="02020603050405020304" pitchFamily="18" charset="0"/>
              </a:rPr>
              <a:t>Election 2020: Candidate Outreach to Voters with Disabilities</a:t>
            </a:r>
            <a:endParaRPr lang="en-US" dirty="0">
              <a:effectLst/>
            </a:endParaRPr>
          </a:p>
          <a:p>
            <a:endParaRPr lang="en-US" dirty="0"/>
          </a:p>
        </p:txBody>
      </p:sp>
      <p:pic>
        <p:nvPicPr>
          <p:cNvPr id="7" name="Picture 6" descr="A large group of diverse RespectAbility Fellows smile together with their arms around each other">
            <a:extLst>
              <a:ext uri="{FF2B5EF4-FFF2-40B4-BE49-F238E27FC236}">
                <a16:creationId xmlns:a16="http://schemas.microsoft.com/office/drawing/2014/main" id="{07969B73-6E11-4B49-AE15-B74871B43F3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0087" y="-276102"/>
            <a:ext cx="12181913" cy="3705102"/>
          </a:xfrm>
          <a:prstGeom prst="rect">
            <a:avLst/>
          </a:prstGeom>
        </p:spPr>
      </p:pic>
      <p:pic>
        <p:nvPicPr>
          <p:cNvPr id="13" name="Picture 12" descr="RespectAbility logo">
            <a:extLst>
              <a:ext uri="{FF2B5EF4-FFF2-40B4-BE49-F238E27FC236}">
                <a16:creationId xmlns:a16="http://schemas.microsoft.com/office/drawing/2014/main" id="{F470BEEA-2EE5-4BD6-B08F-117EAA0ADD6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85800" y="3947529"/>
            <a:ext cx="5410200" cy="2419350"/>
          </a:xfrm>
          <a:prstGeom prst="rect">
            <a:avLst/>
          </a:prstGeom>
        </p:spPr>
      </p:pic>
      <p:sp>
        <p:nvSpPr>
          <p:cNvPr id="2" name="TextBox 1">
            <a:extLst>
              <a:ext uri="{FF2B5EF4-FFF2-40B4-BE49-F238E27FC236}">
                <a16:creationId xmlns:a16="http://schemas.microsoft.com/office/drawing/2014/main" id="{DB4D2C9D-347E-4710-B426-E2F945F2385B}"/>
              </a:ext>
            </a:extLst>
          </p:cNvPr>
          <p:cNvSpPr txBox="1"/>
          <p:nvPr/>
        </p:nvSpPr>
        <p:spPr>
          <a:xfrm>
            <a:off x="6899419" y="3572154"/>
            <a:ext cx="4606781" cy="3170099"/>
          </a:xfrm>
          <a:prstGeom prst="rect">
            <a:avLst/>
          </a:prstGeom>
          <a:noFill/>
        </p:spPr>
        <p:txBody>
          <a:bodyPr wrap="square" rtlCol="0">
            <a:spAutoFit/>
          </a:bodyPr>
          <a:lstStyle/>
          <a:p>
            <a:pPr algn="ctr"/>
            <a:r>
              <a:rPr lang="en-US" sz="3200" b="1" dirty="0">
                <a:solidFill>
                  <a:srgbClr val="000000"/>
                </a:solidFill>
                <a:latin typeface="Times New Roman" panose="02020603050405020304" pitchFamily="18" charset="0"/>
                <a:cs typeface="Times New Roman" panose="02020603050405020304" pitchFamily="18" charset="0"/>
              </a:rPr>
              <a:t>Voters with Disabilities and the Outcome of the 2020 Election: New Data and New Surprises</a:t>
            </a:r>
            <a:endParaRPr lang="en-US" sz="2400" b="1" dirty="0">
              <a:solidFill>
                <a:srgbClr val="000000"/>
              </a:solidFill>
              <a:latin typeface="Times New Roman" panose="02020603050405020304" pitchFamily="18" charset="0"/>
              <a:cs typeface="Times New Roman" panose="02020603050405020304" pitchFamily="18" charset="0"/>
            </a:endParaRPr>
          </a:p>
          <a:p>
            <a:pPr algn="ctr"/>
            <a:endParaRPr lang="en-US" b="1" dirty="0">
              <a:solidFill>
                <a:srgbClr val="000000"/>
              </a:solidFill>
              <a:latin typeface="Times New Roman" panose="02020603050405020304" pitchFamily="18" charset="0"/>
              <a:cs typeface="Times New Roman" panose="02020603050405020304" pitchFamily="18" charset="0"/>
            </a:endParaRPr>
          </a:p>
          <a:p>
            <a:pPr algn="ctr"/>
            <a:r>
              <a:rPr lang="en-US" sz="2400" b="1" dirty="0" err="1">
                <a:solidFill>
                  <a:srgbClr val="000000"/>
                </a:solidFill>
                <a:latin typeface="Times New Roman" panose="02020603050405020304" pitchFamily="18" charset="0"/>
                <a:cs typeface="Times New Roman" panose="02020603050405020304" pitchFamily="18" charset="0"/>
              </a:rPr>
              <a:t>www.RespectAbility.org</a:t>
            </a:r>
            <a:endParaRPr lang="en-US" sz="2400" b="1" dirty="0">
              <a:solidFill>
                <a:srgbClr val="000000"/>
              </a:solidFill>
              <a:latin typeface="Times New Roman" panose="02020603050405020304" pitchFamily="18" charset="0"/>
              <a:cs typeface="Times New Roman" panose="02020603050405020304" pitchFamily="18" charset="0"/>
            </a:endParaRPr>
          </a:p>
          <a:p>
            <a:pPr algn="ctr"/>
            <a:r>
              <a:rPr lang="en-US" sz="2400" b="1" dirty="0">
                <a:solidFill>
                  <a:srgbClr val="000000"/>
                </a:solidFill>
                <a:latin typeface="Times New Roman" panose="02020603050405020304" pitchFamily="18" charset="0"/>
                <a:cs typeface="Times New Roman" panose="02020603050405020304" pitchFamily="18" charset="0"/>
              </a:rPr>
              <a:t>November 19, 2020</a:t>
            </a:r>
            <a:endParaRPr lang="en-US" sz="24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90424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12195-DB27-4668-854F-245CDB6FD60E}"/>
              </a:ext>
            </a:extLst>
          </p:cNvPr>
          <p:cNvSpPr>
            <a:spLocks noGrp="1"/>
          </p:cNvSpPr>
          <p:nvPr>
            <p:ph type="title"/>
          </p:nvPr>
        </p:nvSpPr>
        <p:spPr>
          <a:xfrm>
            <a:off x="335280" y="318575"/>
            <a:ext cx="11521440" cy="957566"/>
          </a:xfrm>
        </p:spPr>
        <p:txBody>
          <a:bodyPr>
            <a:noAutofit/>
          </a:bodyPr>
          <a:lstStyle/>
          <a:p>
            <a:r>
              <a:rPr lang="en-US" sz="2400" dirty="0"/>
              <a:t>Less than one-third of voters overall remember hearing, reading, or seeing anything from congressional or presidential campaigns about issues that are important to people with disabilities. African American voters are most likely to recall hearing something from campaigns. Independents and voters in the Midwest are least likely.</a:t>
            </a:r>
            <a:endParaRPr lang="en-US" sz="2400" i="1" dirty="0"/>
          </a:p>
        </p:txBody>
      </p:sp>
      <p:sp>
        <p:nvSpPr>
          <p:cNvPr id="3" name="Content Placeholder 4">
            <a:extLst>
              <a:ext uri="{FF2B5EF4-FFF2-40B4-BE49-F238E27FC236}">
                <a16:creationId xmlns:a16="http://schemas.microsoft.com/office/drawing/2014/main" id="{797F5142-ECE4-4873-BAE6-7AA3973C0260}"/>
              </a:ext>
            </a:extLst>
          </p:cNvPr>
          <p:cNvSpPr txBox="1">
            <a:spLocks/>
          </p:cNvSpPr>
          <p:nvPr/>
        </p:nvSpPr>
        <p:spPr>
          <a:xfrm>
            <a:off x="464234" y="1645920"/>
            <a:ext cx="5881975" cy="646904"/>
          </a:xfrm>
          <a:prstGeom prst="rect">
            <a:avLst/>
          </a:prstGeom>
          <a:solidFill>
            <a:schemeClr val="bg1">
              <a:lumMod val="85000"/>
            </a:schemeClr>
          </a:solid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Leading up to the November 2020 General Election, did you hear, read, or see anything from congressional or presidential campaigns about issues that are important to people with disabilities?</a:t>
            </a:r>
          </a:p>
        </p:txBody>
      </p:sp>
      <p:graphicFrame>
        <p:nvGraphicFramePr>
          <p:cNvPr id="7" name="Content Placeholder 7" descr="Bar chart&#10;&#10;19 - yes, heard&#10;14 - yes, read&#10;14 - yes, saw&#10;63 - no&#10;5 - don't know">
            <a:extLst>
              <a:ext uri="{FF2B5EF4-FFF2-40B4-BE49-F238E27FC236}">
                <a16:creationId xmlns:a16="http://schemas.microsoft.com/office/drawing/2014/main" id="{865D431A-866A-4A80-AFE1-F3927311FD75}"/>
              </a:ext>
            </a:extLst>
          </p:cNvPr>
          <p:cNvGraphicFramePr>
            <a:graphicFrameLocks/>
          </p:cNvGraphicFramePr>
          <p:nvPr/>
        </p:nvGraphicFramePr>
        <p:xfrm>
          <a:off x="464234" y="1454002"/>
          <a:ext cx="5978770" cy="4023360"/>
        </p:xfrm>
        <a:graphic>
          <a:graphicData uri="http://schemas.openxmlformats.org/drawingml/2006/chart">
            <c:chart xmlns:c="http://schemas.openxmlformats.org/drawingml/2006/chart" xmlns:r="http://schemas.openxmlformats.org/officeDocument/2006/relationships" r:id="rId2"/>
          </a:graphicData>
        </a:graphic>
      </p:graphicFrame>
      <p:sp>
        <p:nvSpPr>
          <p:cNvPr id="8" name="Double Bracket 7">
            <a:extLst>
              <a:ext uri="{FF2B5EF4-FFF2-40B4-BE49-F238E27FC236}">
                <a16:creationId xmlns:a16="http://schemas.microsoft.com/office/drawing/2014/main" id="{77EFA4E9-3FC6-4631-B163-281DD0F51B26}"/>
              </a:ext>
            </a:extLst>
          </p:cNvPr>
          <p:cNvSpPr/>
          <p:nvPr/>
        </p:nvSpPr>
        <p:spPr bwMode="auto">
          <a:xfrm>
            <a:off x="1506977" y="2392380"/>
            <a:ext cx="1773140" cy="510778"/>
          </a:xfrm>
          <a:prstGeom prst="bracketPair">
            <a:avLst/>
          </a:prstGeom>
          <a:solidFill>
            <a:schemeClr val="accent1">
              <a:lumMod val="20000"/>
              <a:lumOff val="80000"/>
            </a:schemeClr>
          </a:solidFill>
          <a:ln w="38100" cap="flat" cmpd="sng" algn="ctr">
            <a:solidFill>
              <a:srgbClr val="00206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45720" rIns="0" bIns="45720" numCol="1" rtlCol="0" anchor="ctr" anchorCtr="1"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Calibri" panose="020F0502020204030204"/>
                <a:ea typeface="+mn-ea"/>
                <a:cs typeface="+mn-cs"/>
              </a:rPr>
              <a:t>31% Yes</a:t>
            </a:r>
          </a:p>
        </p:txBody>
      </p:sp>
      <p:sp>
        <p:nvSpPr>
          <p:cNvPr id="9" name="TextBox 8">
            <a:extLst>
              <a:ext uri="{FF2B5EF4-FFF2-40B4-BE49-F238E27FC236}">
                <a16:creationId xmlns:a16="http://schemas.microsoft.com/office/drawing/2014/main" id="{E4DA39BA-1FB8-4CB9-B3CE-1E7C7AD6DC15}"/>
              </a:ext>
            </a:extLst>
          </p:cNvPr>
          <p:cNvSpPr txBox="1"/>
          <p:nvPr/>
        </p:nvSpPr>
        <p:spPr>
          <a:xfrm>
            <a:off x="451207" y="5564134"/>
            <a:ext cx="6151405" cy="1200329"/>
          </a:xfrm>
          <a:prstGeom prst="rect">
            <a:avLst/>
          </a:prstGeom>
          <a:noFill/>
          <a:ln>
            <a:solidFill>
              <a:srgbClr val="7030A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Among those who heard, read, or saw something, 53% voted for Biden and 46% voted for Trump. Those who heard, read, or saw something voted 53% for the Democratic candidate and 46% for the Republican candidate on the congressional ballot. </a:t>
            </a:r>
          </a:p>
        </p:txBody>
      </p:sp>
      <p:graphicFrame>
        <p:nvGraphicFramePr>
          <p:cNvPr id="4" name="Table 3">
            <a:extLst>
              <a:ext uri="{FF2B5EF4-FFF2-40B4-BE49-F238E27FC236}">
                <a16:creationId xmlns:a16="http://schemas.microsoft.com/office/drawing/2014/main" id="{5D6C131B-A21E-4B84-9B8B-CC37DBED5D45}"/>
              </a:ext>
            </a:extLst>
          </p:cNvPr>
          <p:cNvGraphicFramePr>
            <a:graphicFrameLocks noGrp="1"/>
          </p:cNvGraphicFramePr>
          <p:nvPr/>
        </p:nvGraphicFramePr>
        <p:xfrm>
          <a:off x="7051585" y="1714101"/>
          <a:ext cx="4411442" cy="4023360"/>
        </p:xfrm>
        <a:graphic>
          <a:graphicData uri="http://schemas.openxmlformats.org/drawingml/2006/table">
            <a:tbl>
              <a:tblPr firstRow="1" bandRow="1">
                <a:tableStyleId>{5C22544A-7EE6-4342-B048-85BDC9FD1C3A}</a:tableStyleId>
              </a:tblPr>
              <a:tblGrid>
                <a:gridCol w="1866362">
                  <a:extLst>
                    <a:ext uri="{9D8B030D-6E8A-4147-A177-3AD203B41FA5}">
                      <a16:colId xmlns:a16="http://schemas.microsoft.com/office/drawing/2014/main" val="20000"/>
                    </a:ext>
                  </a:extLst>
                </a:gridCol>
                <a:gridCol w="1112520">
                  <a:extLst>
                    <a:ext uri="{9D8B030D-6E8A-4147-A177-3AD203B41FA5}">
                      <a16:colId xmlns:a16="http://schemas.microsoft.com/office/drawing/2014/main" val="20001"/>
                    </a:ext>
                  </a:extLst>
                </a:gridCol>
                <a:gridCol w="1432560">
                  <a:extLst>
                    <a:ext uri="{9D8B030D-6E8A-4147-A177-3AD203B41FA5}">
                      <a16:colId xmlns:a16="http://schemas.microsoft.com/office/drawing/2014/main" val="20002"/>
                    </a:ext>
                  </a:extLst>
                </a:gridCol>
              </a:tblGrid>
              <a:tr h="317335">
                <a:tc>
                  <a:txBody>
                    <a:bodyPr/>
                    <a:lstStyle/>
                    <a:p>
                      <a:pPr algn="ctr"/>
                      <a:endParaRPr lang="en-US" sz="1800" dirty="0"/>
                    </a:p>
                  </a:txBody>
                  <a:tcPr>
                    <a:solidFill>
                      <a:schemeClr val="bg1"/>
                    </a:solidFill>
                  </a:tcPr>
                </a:tc>
                <a:tc>
                  <a:txBody>
                    <a:bodyPr/>
                    <a:lstStyle/>
                    <a:p>
                      <a:pPr algn="ctr"/>
                      <a:r>
                        <a:rPr lang="en-US" sz="1600" dirty="0"/>
                        <a:t>All Yes</a:t>
                      </a:r>
                    </a:p>
                  </a:txBody>
                  <a:tcPr anchor="ctr">
                    <a:solidFill>
                      <a:srgbClr val="0E3594"/>
                    </a:solidFill>
                  </a:tcPr>
                </a:tc>
                <a:tc>
                  <a:txBody>
                    <a:bodyPr/>
                    <a:lstStyle/>
                    <a:p>
                      <a:pPr algn="ctr"/>
                      <a:r>
                        <a:rPr lang="en-US" sz="1600" dirty="0"/>
                        <a:t>No</a:t>
                      </a:r>
                    </a:p>
                  </a:txBody>
                  <a:tcPr anchor="ctr">
                    <a:solidFill>
                      <a:srgbClr val="C00000"/>
                    </a:solidFill>
                  </a:tcPr>
                </a:tc>
                <a:extLst>
                  <a:ext uri="{0D108BD9-81ED-4DB2-BD59-A6C34878D82A}">
                    <a16:rowId xmlns:a16="http://schemas.microsoft.com/office/drawing/2014/main" val="10000"/>
                  </a:ext>
                </a:extLst>
              </a:tr>
              <a:tr h="193927">
                <a:tc>
                  <a:txBody>
                    <a:bodyPr/>
                    <a:lstStyle/>
                    <a:p>
                      <a:pPr algn="l"/>
                      <a:r>
                        <a:rPr lang="en-US" sz="1600" dirty="0"/>
                        <a:t>Men</a:t>
                      </a:r>
                    </a:p>
                  </a:txBody>
                  <a:tcPr marT="0" marB="0" anchor="ctr">
                    <a:solidFill>
                      <a:schemeClr val="bg1">
                        <a:lumMod val="50000"/>
                        <a:alpha val="25000"/>
                      </a:schemeClr>
                    </a:solidFill>
                  </a:tcPr>
                </a:tc>
                <a:tc>
                  <a:txBody>
                    <a:bodyPr/>
                    <a:lstStyle/>
                    <a:p>
                      <a:pPr algn="ctr"/>
                      <a:r>
                        <a:rPr lang="en-US" sz="1600" dirty="0"/>
                        <a:t>30</a:t>
                      </a:r>
                    </a:p>
                  </a:txBody>
                  <a:tcPr marT="0" marB="0" anchor="ctr">
                    <a:solidFill>
                      <a:schemeClr val="bg1">
                        <a:lumMod val="50000"/>
                        <a:alpha val="25000"/>
                      </a:schemeClr>
                    </a:solidFill>
                  </a:tcPr>
                </a:tc>
                <a:tc>
                  <a:txBody>
                    <a:bodyPr/>
                    <a:lstStyle/>
                    <a:p>
                      <a:pPr algn="ctr"/>
                      <a:r>
                        <a:rPr lang="en-US" sz="1600" dirty="0"/>
                        <a:t>64</a:t>
                      </a:r>
                    </a:p>
                  </a:txBody>
                  <a:tcPr marT="0" marB="0" anchor="ctr">
                    <a:solidFill>
                      <a:schemeClr val="bg1">
                        <a:lumMod val="50000"/>
                        <a:alpha val="25000"/>
                      </a:schemeClr>
                    </a:solidFill>
                  </a:tcPr>
                </a:tc>
                <a:extLst>
                  <a:ext uri="{0D108BD9-81ED-4DB2-BD59-A6C34878D82A}">
                    <a16:rowId xmlns:a16="http://schemas.microsoft.com/office/drawing/2014/main" val="10001"/>
                  </a:ext>
                </a:extLst>
              </a:tr>
              <a:tr h="193927">
                <a:tc>
                  <a:txBody>
                    <a:bodyPr/>
                    <a:lstStyle/>
                    <a:p>
                      <a:pPr algn="l"/>
                      <a:r>
                        <a:rPr lang="en-US" sz="1600" dirty="0"/>
                        <a:t>Women</a:t>
                      </a:r>
                    </a:p>
                  </a:txBody>
                  <a:tcPr marT="0" marB="0" anchor="ctr">
                    <a:solidFill>
                      <a:schemeClr val="bg1">
                        <a:lumMod val="50000"/>
                        <a:alpha val="25000"/>
                      </a:schemeClr>
                    </a:solidFill>
                  </a:tcPr>
                </a:tc>
                <a:tc>
                  <a:txBody>
                    <a:bodyPr/>
                    <a:lstStyle/>
                    <a:p>
                      <a:pPr algn="ctr"/>
                      <a:r>
                        <a:rPr lang="en-US" sz="1600" dirty="0"/>
                        <a:t>32</a:t>
                      </a:r>
                    </a:p>
                  </a:txBody>
                  <a:tcPr marT="0" marB="0" anchor="ctr">
                    <a:solidFill>
                      <a:schemeClr val="bg1">
                        <a:lumMod val="50000"/>
                        <a:alpha val="25000"/>
                      </a:schemeClr>
                    </a:solidFill>
                  </a:tcPr>
                </a:tc>
                <a:tc>
                  <a:txBody>
                    <a:bodyPr/>
                    <a:lstStyle/>
                    <a:p>
                      <a:pPr algn="ctr"/>
                      <a:r>
                        <a:rPr lang="en-US" sz="1600" dirty="0"/>
                        <a:t>62</a:t>
                      </a:r>
                    </a:p>
                  </a:txBody>
                  <a:tcPr marT="0" marB="0" anchor="ctr">
                    <a:solidFill>
                      <a:schemeClr val="bg1">
                        <a:lumMod val="50000"/>
                        <a:alpha val="25000"/>
                      </a:schemeClr>
                    </a:solidFill>
                  </a:tcPr>
                </a:tc>
                <a:extLst>
                  <a:ext uri="{0D108BD9-81ED-4DB2-BD59-A6C34878D82A}">
                    <a16:rowId xmlns:a16="http://schemas.microsoft.com/office/drawing/2014/main" val="10002"/>
                  </a:ext>
                </a:extLst>
              </a:tr>
              <a:tr h="193927">
                <a:tc>
                  <a:txBody>
                    <a:bodyPr/>
                    <a:lstStyle/>
                    <a:p>
                      <a:pPr algn="l"/>
                      <a:r>
                        <a:rPr lang="en-US" sz="1600" dirty="0"/>
                        <a:t>Under 50</a:t>
                      </a:r>
                    </a:p>
                  </a:txBody>
                  <a:tcPr marT="0" marB="0" anchor="ctr">
                    <a:solidFill>
                      <a:schemeClr val="bg1">
                        <a:lumMod val="50000"/>
                        <a:alpha val="50000"/>
                      </a:schemeClr>
                    </a:solidFill>
                  </a:tcPr>
                </a:tc>
                <a:tc>
                  <a:txBody>
                    <a:bodyPr/>
                    <a:lstStyle/>
                    <a:p>
                      <a:pPr algn="ctr"/>
                      <a:r>
                        <a:rPr lang="en-US" sz="1600" dirty="0"/>
                        <a:t>32</a:t>
                      </a:r>
                    </a:p>
                  </a:txBody>
                  <a:tcPr marT="0" marB="0" anchor="ctr">
                    <a:solidFill>
                      <a:schemeClr val="bg1">
                        <a:lumMod val="50000"/>
                        <a:alpha val="50000"/>
                      </a:schemeClr>
                    </a:solidFill>
                  </a:tcPr>
                </a:tc>
                <a:tc>
                  <a:txBody>
                    <a:bodyPr/>
                    <a:lstStyle/>
                    <a:p>
                      <a:pPr algn="ctr"/>
                      <a:r>
                        <a:rPr lang="en-US" sz="1600" dirty="0"/>
                        <a:t>62</a:t>
                      </a:r>
                    </a:p>
                  </a:txBody>
                  <a:tcPr marT="0" marB="0" anchor="ctr">
                    <a:solidFill>
                      <a:schemeClr val="bg1">
                        <a:lumMod val="50000"/>
                        <a:alpha val="50000"/>
                      </a:schemeClr>
                    </a:solidFill>
                  </a:tcPr>
                </a:tc>
                <a:extLst>
                  <a:ext uri="{0D108BD9-81ED-4DB2-BD59-A6C34878D82A}">
                    <a16:rowId xmlns:a16="http://schemas.microsoft.com/office/drawing/2014/main" val="10003"/>
                  </a:ext>
                </a:extLst>
              </a:tr>
              <a:tr h="193927">
                <a:tc>
                  <a:txBody>
                    <a:bodyPr/>
                    <a:lstStyle/>
                    <a:p>
                      <a:pPr algn="l"/>
                      <a:r>
                        <a:rPr lang="en-US" sz="1600" dirty="0"/>
                        <a:t>Over 50 </a:t>
                      </a:r>
                    </a:p>
                  </a:txBody>
                  <a:tcPr marT="0" marB="0" anchor="ctr">
                    <a:solidFill>
                      <a:schemeClr val="bg1">
                        <a:lumMod val="50000"/>
                        <a:alpha val="50000"/>
                      </a:schemeClr>
                    </a:solidFill>
                  </a:tcPr>
                </a:tc>
                <a:tc>
                  <a:txBody>
                    <a:bodyPr/>
                    <a:lstStyle/>
                    <a:p>
                      <a:pPr algn="ctr"/>
                      <a:r>
                        <a:rPr lang="en-US" sz="1600" dirty="0"/>
                        <a:t>30</a:t>
                      </a:r>
                    </a:p>
                  </a:txBody>
                  <a:tcPr marT="0" marB="0" anchor="ctr">
                    <a:solidFill>
                      <a:schemeClr val="bg1">
                        <a:lumMod val="50000"/>
                        <a:alpha val="50000"/>
                      </a:schemeClr>
                    </a:solidFill>
                  </a:tcPr>
                </a:tc>
                <a:tc>
                  <a:txBody>
                    <a:bodyPr/>
                    <a:lstStyle/>
                    <a:p>
                      <a:pPr algn="ctr"/>
                      <a:r>
                        <a:rPr lang="en-US" sz="1600" dirty="0"/>
                        <a:t>65</a:t>
                      </a:r>
                    </a:p>
                  </a:txBody>
                  <a:tcPr marT="0" marB="0" anchor="ctr">
                    <a:solidFill>
                      <a:schemeClr val="bg1">
                        <a:lumMod val="50000"/>
                        <a:alpha val="50000"/>
                      </a:schemeClr>
                    </a:solidFill>
                  </a:tcPr>
                </a:tc>
                <a:extLst>
                  <a:ext uri="{0D108BD9-81ED-4DB2-BD59-A6C34878D82A}">
                    <a16:rowId xmlns:a16="http://schemas.microsoft.com/office/drawing/2014/main" val="10004"/>
                  </a:ext>
                </a:extLst>
              </a:tr>
              <a:tr h="193927">
                <a:tc>
                  <a:txBody>
                    <a:bodyPr/>
                    <a:lstStyle/>
                    <a:p>
                      <a:pPr algn="l"/>
                      <a:r>
                        <a:rPr lang="en-US" sz="1600" dirty="0"/>
                        <a:t>Northeast</a:t>
                      </a:r>
                    </a:p>
                  </a:txBody>
                  <a:tcPr marT="0" marB="0" anchor="ctr">
                    <a:solidFill>
                      <a:srgbClr val="DFDFDF"/>
                    </a:solidFill>
                  </a:tcPr>
                </a:tc>
                <a:tc>
                  <a:txBody>
                    <a:bodyPr/>
                    <a:lstStyle/>
                    <a:p>
                      <a:pPr algn="ctr"/>
                      <a:r>
                        <a:rPr lang="en-US" sz="1600" dirty="0"/>
                        <a:t>33</a:t>
                      </a:r>
                    </a:p>
                  </a:txBody>
                  <a:tcPr marT="0" marB="0" anchor="ctr">
                    <a:solidFill>
                      <a:srgbClr val="DFDFDF"/>
                    </a:solidFill>
                  </a:tcPr>
                </a:tc>
                <a:tc>
                  <a:txBody>
                    <a:bodyPr/>
                    <a:lstStyle/>
                    <a:p>
                      <a:pPr algn="ctr"/>
                      <a:r>
                        <a:rPr lang="en-US" sz="1600" dirty="0"/>
                        <a:t>62</a:t>
                      </a:r>
                    </a:p>
                  </a:txBody>
                  <a:tcPr marT="0" marB="0" anchor="ctr">
                    <a:solidFill>
                      <a:srgbClr val="DFDFDF"/>
                    </a:solidFill>
                  </a:tcPr>
                </a:tc>
                <a:extLst>
                  <a:ext uri="{0D108BD9-81ED-4DB2-BD59-A6C34878D82A}">
                    <a16:rowId xmlns:a16="http://schemas.microsoft.com/office/drawing/2014/main" val="2509724112"/>
                  </a:ext>
                </a:extLst>
              </a:tr>
              <a:tr h="193927">
                <a:tc>
                  <a:txBody>
                    <a:bodyPr/>
                    <a:lstStyle/>
                    <a:p>
                      <a:pPr algn="l"/>
                      <a:r>
                        <a:rPr lang="en-US" sz="1600" dirty="0"/>
                        <a:t>Midwest</a:t>
                      </a:r>
                    </a:p>
                  </a:txBody>
                  <a:tcPr marT="0" marB="0" anchor="ctr">
                    <a:solidFill>
                      <a:srgbClr val="DFDFDF"/>
                    </a:solidFill>
                  </a:tcPr>
                </a:tc>
                <a:tc>
                  <a:txBody>
                    <a:bodyPr/>
                    <a:lstStyle/>
                    <a:p>
                      <a:pPr algn="ctr"/>
                      <a:r>
                        <a:rPr lang="en-US" sz="1600" dirty="0"/>
                        <a:t>26</a:t>
                      </a:r>
                    </a:p>
                  </a:txBody>
                  <a:tcPr marT="0" marB="0" anchor="ctr">
                    <a:solidFill>
                      <a:srgbClr val="DFDFDF"/>
                    </a:solidFill>
                  </a:tcPr>
                </a:tc>
                <a:tc>
                  <a:txBody>
                    <a:bodyPr/>
                    <a:lstStyle/>
                    <a:p>
                      <a:pPr algn="ctr"/>
                      <a:r>
                        <a:rPr lang="en-US" sz="1600" b="1" dirty="0"/>
                        <a:t>68</a:t>
                      </a:r>
                    </a:p>
                  </a:txBody>
                  <a:tcPr marT="0" marB="0" anchor="ctr">
                    <a:solidFill>
                      <a:srgbClr val="F8DEDD"/>
                    </a:solidFill>
                  </a:tcPr>
                </a:tc>
                <a:extLst>
                  <a:ext uri="{0D108BD9-81ED-4DB2-BD59-A6C34878D82A}">
                    <a16:rowId xmlns:a16="http://schemas.microsoft.com/office/drawing/2014/main" val="2468814616"/>
                  </a:ext>
                </a:extLst>
              </a:tr>
              <a:tr h="193927">
                <a:tc>
                  <a:txBody>
                    <a:bodyPr/>
                    <a:lstStyle/>
                    <a:p>
                      <a:pPr algn="l"/>
                      <a:r>
                        <a:rPr lang="en-US" sz="1600" dirty="0"/>
                        <a:t>South</a:t>
                      </a:r>
                    </a:p>
                  </a:txBody>
                  <a:tcPr marT="0" marB="0" anchor="ctr">
                    <a:solidFill>
                      <a:srgbClr val="DFDFDF"/>
                    </a:solidFill>
                  </a:tcPr>
                </a:tc>
                <a:tc>
                  <a:txBody>
                    <a:bodyPr/>
                    <a:lstStyle/>
                    <a:p>
                      <a:pPr algn="ctr"/>
                      <a:r>
                        <a:rPr lang="en-US" sz="1600" dirty="0"/>
                        <a:t>35</a:t>
                      </a:r>
                    </a:p>
                  </a:txBody>
                  <a:tcPr marT="0" marB="0" anchor="ctr">
                    <a:solidFill>
                      <a:srgbClr val="DFDFDF"/>
                    </a:solidFill>
                  </a:tcPr>
                </a:tc>
                <a:tc>
                  <a:txBody>
                    <a:bodyPr/>
                    <a:lstStyle/>
                    <a:p>
                      <a:pPr algn="ctr"/>
                      <a:r>
                        <a:rPr lang="en-US" sz="1600" dirty="0"/>
                        <a:t>61</a:t>
                      </a:r>
                    </a:p>
                  </a:txBody>
                  <a:tcPr marT="0" marB="0" anchor="ctr">
                    <a:solidFill>
                      <a:srgbClr val="DFDFDF"/>
                    </a:solidFill>
                  </a:tcPr>
                </a:tc>
                <a:extLst>
                  <a:ext uri="{0D108BD9-81ED-4DB2-BD59-A6C34878D82A}">
                    <a16:rowId xmlns:a16="http://schemas.microsoft.com/office/drawing/2014/main" val="28977811"/>
                  </a:ext>
                </a:extLst>
              </a:tr>
              <a:tr h="193927">
                <a:tc>
                  <a:txBody>
                    <a:bodyPr/>
                    <a:lstStyle/>
                    <a:p>
                      <a:pPr algn="l"/>
                      <a:r>
                        <a:rPr lang="en-US" sz="1600" dirty="0"/>
                        <a:t>West</a:t>
                      </a:r>
                    </a:p>
                  </a:txBody>
                  <a:tcPr marT="0" marB="0" anchor="ctr">
                    <a:solidFill>
                      <a:srgbClr val="DFDFDF"/>
                    </a:solidFill>
                  </a:tcPr>
                </a:tc>
                <a:tc>
                  <a:txBody>
                    <a:bodyPr/>
                    <a:lstStyle/>
                    <a:p>
                      <a:pPr algn="ctr"/>
                      <a:r>
                        <a:rPr lang="en-US" sz="1600" dirty="0"/>
                        <a:t>29</a:t>
                      </a:r>
                    </a:p>
                  </a:txBody>
                  <a:tcPr marT="0" marB="0" anchor="ctr">
                    <a:solidFill>
                      <a:srgbClr val="DFDFDF"/>
                    </a:solidFill>
                  </a:tcPr>
                </a:tc>
                <a:tc>
                  <a:txBody>
                    <a:bodyPr/>
                    <a:lstStyle/>
                    <a:p>
                      <a:pPr algn="ctr"/>
                      <a:r>
                        <a:rPr lang="en-US" sz="1600" dirty="0"/>
                        <a:t>64</a:t>
                      </a:r>
                    </a:p>
                  </a:txBody>
                  <a:tcPr marT="0" marB="0" anchor="ctr">
                    <a:solidFill>
                      <a:srgbClr val="DFDFDF"/>
                    </a:solidFill>
                  </a:tcPr>
                </a:tc>
                <a:extLst>
                  <a:ext uri="{0D108BD9-81ED-4DB2-BD59-A6C34878D82A}">
                    <a16:rowId xmlns:a16="http://schemas.microsoft.com/office/drawing/2014/main" val="1221708626"/>
                  </a:ext>
                </a:extLst>
              </a:tr>
              <a:tr h="193927">
                <a:tc>
                  <a:txBody>
                    <a:bodyPr/>
                    <a:lstStyle/>
                    <a:p>
                      <a:pPr algn="l"/>
                      <a:r>
                        <a:rPr lang="en-US" sz="1600" dirty="0"/>
                        <a:t>White</a:t>
                      </a:r>
                    </a:p>
                  </a:txBody>
                  <a:tcPr marT="0" marB="0" anchor="ctr">
                    <a:solidFill>
                      <a:srgbClr val="BFBFBF"/>
                    </a:solidFill>
                  </a:tcPr>
                </a:tc>
                <a:tc>
                  <a:txBody>
                    <a:bodyPr/>
                    <a:lstStyle/>
                    <a:p>
                      <a:pPr algn="ctr"/>
                      <a:r>
                        <a:rPr lang="en-US" sz="1600" dirty="0"/>
                        <a:t>30</a:t>
                      </a:r>
                    </a:p>
                  </a:txBody>
                  <a:tcPr marT="0" marB="0" anchor="ctr">
                    <a:solidFill>
                      <a:srgbClr val="BFBFBF"/>
                    </a:solidFill>
                  </a:tcPr>
                </a:tc>
                <a:tc>
                  <a:txBody>
                    <a:bodyPr/>
                    <a:lstStyle/>
                    <a:p>
                      <a:pPr algn="ctr"/>
                      <a:r>
                        <a:rPr lang="en-US" sz="1600" dirty="0"/>
                        <a:t>65</a:t>
                      </a:r>
                    </a:p>
                  </a:txBody>
                  <a:tcPr marT="0" marB="0" anchor="ctr">
                    <a:solidFill>
                      <a:srgbClr val="BFBFBF"/>
                    </a:solidFill>
                  </a:tcPr>
                </a:tc>
                <a:extLst>
                  <a:ext uri="{0D108BD9-81ED-4DB2-BD59-A6C34878D82A}">
                    <a16:rowId xmlns:a16="http://schemas.microsoft.com/office/drawing/2014/main" val="10008"/>
                  </a:ext>
                </a:extLst>
              </a:tr>
              <a:tr h="193927">
                <a:tc>
                  <a:txBody>
                    <a:bodyPr/>
                    <a:lstStyle/>
                    <a:p>
                      <a:pPr algn="l"/>
                      <a:r>
                        <a:rPr lang="en-US" sz="1600" dirty="0"/>
                        <a:t>African American</a:t>
                      </a:r>
                    </a:p>
                  </a:txBody>
                  <a:tcPr marT="0" marB="0" anchor="ctr">
                    <a:solidFill>
                      <a:srgbClr val="BFBFBF"/>
                    </a:solidFill>
                  </a:tcPr>
                </a:tc>
                <a:tc>
                  <a:txBody>
                    <a:bodyPr/>
                    <a:lstStyle/>
                    <a:p>
                      <a:pPr algn="ctr"/>
                      <a:r>
                        <a:rPr lang="en-US" sz="1600" b="1" dirty="0"/>
                        <a:t>38</a:t>
                      </a:r>
                    </a:p>
                  </a:txBody>
                  <a:tcPr marT="0" marB="0" anchor="ctr">
                    <a:solidFill>
                      <a:srgbClr val="BFC7D7"/>
                    </a:solidFill>
                  </a:tcPr>
                </a:tc>
                <a:tc>
                  <a:txBody>
                    <a:bodyPr/>
                    <a:lstStyle/>
                    <a:p>
                      <a:pPr algn="ctr"/>
                      <a:r>
                        <a:rPr lang="en-US" sz="1600" dirty="0"/>
                        <a:t>57</a:t>
                      </a:r>
                    </a:p>
                  </a:txBody>
                  <a:tcPr marT="0" marB="0" anchor="ctr">
                    <a:solidFill>
                      <a:srgbClr val="BFBFBF"/>
                    </a:solidFill>
                  </a:tcPr>
                </a:tc>
                <a:extLst>
                  <a:ext uri="{0D108BD9-81ED-4DB2-BD59-A6C34878D82A}">
                    <a16:rowId xmlns:a16="http://schemas.microsoft.com/office/drawing/2014/main" val="10009"/>
                  </a:ext>
                </a:extLst>
              </a:tr>
              <a:tr h="193927">
                <a:tc>
                  <a:txBody>
                    <a:bodyPr/>
                    <a:lstStyle/>
                    <a:p>
                      <a:pPr algn="l"/>
                      <a:r>
                        <a:rPr lang="en-US" sz="1600" dirty="0"/>
                        <a:t>Latino</a:t>
                      </a:r>
                    </a:p>
                  </a:txBody>
                  <a:tcPr marT="0" marB="0" anchor="ctr">
                    <a:solidFill>
                      <a:srgbClr val="BFBFBF"/>
                    </a:solidFill>
                  </a:tcPr>
                </a:tc>
                <a:tc>
                  <a:txBody>
                    <a:bodyPr/>
                    <a:lstStyle/>
                    <a:p>
                      <a:pPr algn="ctr"/>
                      <a:r>
                        <a:rPr lang="en-US" sz="1600" dirty="0"/>
                        <a:t>29</a:t>
                      </a:r>
                    </a:p>
                  </a:txBody>
                  <a:tcPr marT="0" marB="0" anchor="ctr">
                    <a:solidFill>
                      <a:srgbClr val="BFBFBF"/>
                    </a:solidFill>
                  </a:tcPr>
                </a:tc>
                <a:tc>
                  <a:txBody>
                    <a:bodyPr/>
                    <a:lstStyle/>
                    <a:p>
                      <a:pPr algn="ctr"/>
                      <a:r>
                        <a:rPr lang="en-US" sz="1600" dirty="0"/>
                        <a:t>66</a:t>
                      </a:r>
                    </a:p>
                  </a:txBody>
                  <a:tcPr marT="0" marB="0" anchor="ctr">
                    <a:solidFill>
                      <a:srgbClr val="BFBFBF"/>
                    </a:solidFill>
                  </a:tcPr>
                </a:tc>
                <a:extLst>
                  <a:ext uri="{0D108BD9-81ED-4DB2-BD59-A6C34878D82A}">
                    <a16:rowId xmlns:a16="http://schemas.microsoft.com/office/drawing/2014/main" val="10010"/>
                  </a:ext>
                </a:extLst>
              </a:tr>
              <a:tr h="193927">
                <a:tc>
                  <a:txBody>
                    <a:bodyPr/>
                    <a:lstStyle/>
                    <a:p>
                      <a:pPr algn="l"/>
                      <a:r>
                        <a:rPr lang="en-US" sz="1600" dirty="0"/>
                        <a:t>API</a:t>
                      </a:r>
                    </a:p>
                  </a:txBody>
                  <a:tcPr marT="0" marB="0" anchor="ctr">
                    <a:solidFill>
                      <a:srgbClr val="BFBFBF"/>
                    </a:solidFill>
                  </a:tcPr>
                </a:tc>
                <a:tc>
                  <a:txBody>
                    <a:bodyPr/>
                    <a:lstStyle/>
                    <a:p>
                      <a:pPr algn="ctr"/>
                      <a:r>
                        <a:rPr lang="en-US" sz="1600" dirty="0"/>
                        <a:t>29</a:t>
                      </a:r>
                    </a:p>
                  </a:txBody>
                  <a:tcPr marT="0" marB="0" anchor="ctr">
                    <a:solidFill>
                      <a:srgbClr val="BFBFBF"/>
                    </a:solidFill>
                  </a:tcPr>
                </a:tc>
                <a:tc>
                  <a:txBody>
                    <a:bodyPr/>
                    <a:lstStyle/>
                    <a:p>
                      <a:pPr algn="ctr"/>
                      <a:r>
                        <a:rPr lang="en-US" sz="1600" dirty="0"/>
                        <a:t>64</a:t>
                      </a:r>
                    </a:p>
                  </a:txBody>
                  <a:tcPr marT="0" marB="0" anchor="ctr">
                    <a:solidFill>
                      <a:srgbClr val="BFBFBF"/>
                    </a:solidFill>
                  </a:tcPr>
                </a:tc>
                <a:extLst>
                  <a:ext uri="{0D108BD9-81ED-4DB2-BD59-A6C34878D82A}">
                    <a16:rowId xmlns:a16="http://schemas.microsoft.com/office/drawing/2014/main" val="2901520768"/>
                  </a:ext>
                </a:extLst>
              </a:tr>
              <a:tr h="189830">
                <a:tc>
                  <a:txBody>
                    <a:bodyPr/>
                    <a:lstStyle/>
                    <a:p>
                      <a:pPr algn="l"/>
                      <a:r>
                        <a:rPr lang="en-US" sz="1600" dirty="0"/>
                        <a:t>Democrat (ID)</a:t>
                      </a:r>
                    </a:p>
                  </a:txBody>
                  <a:tcPr marT="0" marB="0" anchor="ctr">
                    <a:solidFill>
                      <a:srgbClr val="DFDFDF"/>
                    </a:solidFill>
                  </a:tcPr>
                </a:tc>
                <a:tc>
                  <a:txBody>
                    <a:bodyPr/>
                    <a:lstStyle/>
                    <a:p>
                      <a:pPr algn="ctr"/>
                      <a:r>
                        <a:rPr lang="en-US" sz="1600" dirty="0"/>
                        <a:t>34</a:t>
                      </a:r>
                    </a:p>
                  </a:txBody>
                  <a:tcPr marT="0" marB="0" anchor="ctr">
                    <a:solidFill>
                      <a:srgbClr val="DFDFDF"/>
                    </a:solidFill>
                  </a:tcPr>
                </a:tc>
                <a:tc>
                  <a:txBody>
                    <a:bodyPr/>
                    <a:lstStyle/>
                    <a:p>
                      <a:pPr algn="ctr"/>
                      <a:r>
                        <a:rPr lang="en-US" sz="1600" dirty="0"/>
                        <a:t>61</a:t>
                      </a:r>
                    </a:p>
                  </a:txBody>
                  <a:tcPr marT="0" marB="0" anchor="ctr">
                    <a:solidFill>
                      <a:srgbClr val="DFDFDF"/>
                    </a:solidFill>
                  </a:tcPr>
                </a:tc>
                <a:extLst>
                  <a:ext uri="{0D108BD9-81ED-4DB2-BD59-A6C34878D82A}">
                    <a16:rowId xmlns:a16="http://schemas.microsoft.com/office/drawing/2014/main" val="10011"/>
                  </a:ext>
                </a:extLst>
              </a:tr>
              <a:tr h="193927">
                <a:tc>
                  <a:txBody>
                    <a:bodyPr/>
                    <a:lstStyle/>
                    <a:p>
                      <a:pPr algn="l"/>
                      <a:r>
                        <a:rPr lang="en-US" sz="1600" dirty="0"/>
                        <a:t>Independent (ID)</a:t>
                      </a:r>
                    </a:p>
                  </a:txBody>
                  <a:tcPr marT="0" marB="0" anchor="ctr">
                    <a:solidFill>
                      <a:srgbClr val="DFDFDF"/>
                    </a:solidFill>
                  </a:tcPr>
                </a:tc>
                <a:tc>
                  <a:txBody>
                    <a:bodyPr/>
                    <a:lstStyle/>
                    <a:p>
                      <a:pPr algn="ctr"/>
                      <a:r>
                        <a:rPr lang="en-US" sz="1600" dirty="0"/>
                        <a:t>26</a:t>
                      </a:r>
                    </a:p>
                  </a:txBody>
                  <a:tcPr marT="0" marB="0" anchor="ctr">
                    <a:solidFill>
                      <a:srgbClr val="DFDFDF"/>
                    </a:solidFill>
                  </a:tcPr>
                </a:tc>
                <a:tc>
                  <a:txBody>
                    <a:bodyPr/>
                    <a:lstStyle/>
                    <a:p>
                      <a:pPr algn="ctr"/>
                      <a:r>
                        <a:rPr lang="en-US" sz="1600" b="1" dirty="0"/>
                        <a:t>69</a:t>
                      </a:r>
                    </a:p>
                  </a:txBody>
                  <a:tcPr marT="0" marB="0" anchor="ctr">
                    <a:solidFill>
                      <a:srgbClr val="F8DEDD"/>
                    </a:solidFill>
                  </a:tcPr>
                </a:tc>
                <a:extLst>
                  <a:ext uri="{0D108BD9-81ED-4DB2-BD59-A6C34878D82A}">
                    <a16:rowId xmlns:a16="http://schemas.microsoft.com/office/drawing/2014/main" val="799081869"/>
                  </a:ext>
                </a:extLst>
              </a:tr>
              <a:tr h="193927">
                <a:tc>
                  <a:txBody>
                    <a:bodyPr/>
                    <a:lstStyle/>
                    <a:p>
                      <a:pPr algn="l"/>
                      <a:r>
                        <a:rPr lang="en-US" sz="1600" dirty="0"/>
                        <a:t>Republican (ID)</a:t>
                      </a:r>
                    </a:p>
                  </a:txBody>
                  <a:tcPr marT="0" marB="0" anchor="ctr">
                    <a:solidFill>
                      <a:srgbClr val="DFDFDF"/>
                    </a:solidFill>
                  </a:tcPr>
                </a:tc>
                <a:tc>
                  <a:txBody>
                    <a:bodyPr/>
                    <a:lstStyle/>
                    <a:p>
                      <a:pPr algn="ctr"/>
                      <a:r>
                        <a:rPr lang="en-US" sz="1600" dirty="0"/>
                        <a:t>32</a:t>
                      </a:r>
                    </a:p>
                  </a:txBody>
                  <a:tcPr marT="0" marB="0" anchor="ctr">
                    <a:solidFill>
                      <a:srgbClr val="DFDFDF"/>
                    </a:solidFill>
                  </a:tcPr>
                </a:tc>
                <a:tc>
                  <a:txBody>
                    <a:bodyPr/>
                    <a:lstStyle/>
                    <a:p>
                      <a:pPr algn="ctr"/>
                      <a:r>
                        <a:rPr lang="en-US" sz="1600" dirty="0"/>
                        <a:t>61</a:t>
                      </a:r>
                    </a:p>
                  </a:txBody>
                  <a:tcPr marT="0" marB="0" anchor="ctr">
                    <a:solidFill>
                      <a:srgbClr val="DFDFDF"/>
                    </a:solidFill>
                  </a:tcPr>
                </a:tc>
                <a:extLst>
                  <a:ext uri="{0D108BD9-81ED-4DB2-BD59-A6C34878D82A}">
                    <a16:rowId xmlns:a16="http://schemas.microsoft.com/office/drawing/2014/main" val="10012"/>
                  </a:ext>
                </a:extLst>
              </a:tr>
            </a:tbl>
          </a:graphicData>
        </a:graphic>
      </p:graphicFrame>
      <p:sp>
        <p:nvSpPr>
          <p:cNvPr id="12" name="Circle: Hollow 11">
            <a:extLst>
              <a:ext uri="{FF2B5EF4-FFF2-40B4-BE49-F238E27FC236}">
                <a16:creationId xmlns:a16="http://schemas.microsoft.com/office/drawing/2014/main" id="{9E1FC4D9-540E-4B27-B29C-B5094879577E}"/>
              </a:ext>
              <a:ext uri="{C183D7F6-B498-43B3-948B-1728B52AA6E4}">
                <adec:decorative xmlns:adec="http://schemas.microsoft.com/office/drawing/2017/decorative" val="1"/>
              </a:ext>
            </a:extLst>
          </p:cNvPr>
          <p:cNvSpPr/>
          <p:nvPr/>
        </p:nvSpPr>
        <p:spPr>
          <a:xfrm>
            <a:off x="10361212" y="3302729"/>
            <a:ext cx="727139" cy="252541"/>
          </a:xfrm>
          <a:prstGeom prst="donut">
            <a:avLst>
              <a:gd name="adj" fmla="val 643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Circle: Hollow 13">
            <a:extLst>
              <a:ext uri="{FF2B5EF4-FFF2-40B4-BE49-F238E27FC236}">
                <a16:creationId xmlns:a16="http://schemas.microsoft.com/office/drawing/2014/main" id="{34803FF6-8A52-4D92-AA6C-DE6D8645F128}"/>
              </a:ext>
              <a:ext uri="{C183D7F6-B498-43B3-948B-1728B52AA6E4}">
                <adec:decorative xmlns:adec="http://schemas.microsoft.com/office/drawing/2017/decorative" val="1"/>
              </a:ext>
            </a:extLst>
          </p:cNvPr>
          <p:cNvSpPr/>
          <p:nvPr/>
        </p:nvSpPr>
        <p:spPr>
          <a:xfrm>
            <a:off x="10361212" y="5265574"/>
            <a:ext cx="727139" cy="252541"/>
          </a:xfrm>
          <a:prstGeom prst="donut">
            <a:avLst>
              <a:gd name="adj" fmla="val 643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Circle: Hollow 15">
            <a:extLst>
              <a:ext uri="{FF2B5EF4-FFF2-40B4-BE49-F238E27FC236}">
                <a16:creationId xmlns:a16="http://schemas.microsoft.com/office/drawing/2014/main" id="{334BA61F-5922-49DA-BFD7-A494E39197AA}"/>
              </a:ext>
              <a:ext uri="{C183D7F6-B498-43B3-948B-1728B52AA6E4}">
                <adec:decorative xmlns:adec="http://schemas.microsoft.com/office/drawing/2017/decorative" val="1"/>
              </a:ext>
            </a:extLst>
          </p:cNvPr>
          <p:cNvSpPr/>
          <p:nvPr/>
        </p:nvSpPr>
        <p:spPr>
          <a:xfrm>
            <a:off x="9088263" y="4258101"/>
            <a:ext cx="779068" cy="306679"/>
          </a:xfrm>
          <a:prstGeom prst="donut">
            <a:avLst>
              <a:gd name="adj" fmla="val 643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image3.png" descr="The Tarrance Group logo">
            <a:extLst>
              <a:ext uri="{FF2B5EF4-FFF2-40B4-BE49-F238E27FC236}">
                <a16:creationId xmlns:a16="http://schemas.microsoft.com/office/drawing/2014/main" id="{33203885-B5D6-4E71-AA11-9B168A67F861}"/>
              </a:ext>
            </a:extLst>
          </p:cNvPr>
          <p:cNvPicPr/>
          <p:nvPr/>
        </p:nvPicPr>
        <p:blipFill>
          <a:blip r:embed="rId3"/>
          <a:srcRect/>
          <a:stretch>
            <a:fillRect/>
          </a:stretch>
        </p:blipFill>
        <p:spPr>
          <a:xfrm>
            <a:off x="8153400" y="6355080"/>
            <a:ext cx="2207812" cy="367160"/>
          </a:xfrm>
          <a:prstGeom prst="rect">
            <a:avLst/>
          </a:prstGeom>
          <a:ln/>
        </p:spPr>
      </p:pic>
    </p:spTree>
    <p:extLst>
      <p:ext uri="{BB962C8B-B14F-4D97-AF65-F5344CB8AC3E}">
        <p14:creationId xmlns:p14="http://schemas.microsoft.com/office/powerpoint/2010/main" val="11020317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33E5B-5249-4649-B761-045180C3ED48}"/>
              </a:ext>
            </a:extLst>
          </p:cNvPr>
          <p:cNvSpPr>
            <a:spLocks noGrp="1"/>
          </p:cNvSpPr>
          <p:nvPr>
            <p:ph type="ctrTitle"/>
          </p:nvPr>
        </p:nvSpPr>
        <p:spPr/>
        <p:txBody>
          <a:bodyPr>
            <a:noAutofit/>
          </a:bodyPr>
          <a:lstStyle/>
          <a:p>
            <a:r>
              <a:rPr lang="en-US" sz="2800" dirty="0"/>
              <a:t>Voters with disabilities, particularly women with disabilities, and voters with a close friend with disabilities are most likely to have heard, read, or seen something. </a:t>
            </a:r>
          </a:p>
        </p:txBody>
      </p:sp>
      <p:sp>
        <p:nvSpPr>
          <p:cNvPr id="5" name="Content Placeholder 4">
            <a:extLst>
              <a:ext uri="{FF2B5EF4-FFF2-40B4-BE49-F238E27FC236}">
                <a16:creationId xmlns:a16="http://schemas.microsoft.com/office/drawing/2014/main" id="{6E832251-F4AE-4C10-A153-114DC17457B4}"/>
              </a:ext>
            </a:extLst>
          </p:cNvPr>
          <p:cNvSpPr txBox="1">
            <a:spLocks/>
          </p:cNvSpPr>
          <p:nvPr/>
        </p:nvSpPr>
        <p:spPr>
          <a:xfrm>
            <a:off x="335280" y="1779074"/>
            <a:ext cx="11521440" cy="415485"/>
          </a:xfrm>
          <a:prstGeom prst="rect">
            <a:avLst/>
          </a:prstGeom>
          <a:solidFill>
            <a:schemeClr val="bg1">
              <a:lumMod val="85000"/>
            </a:schemeClr>
          </a:solid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Leading up to the November 2020 General Election, did you hear, read, or see anything from congressional or presidential campaigns about issues that are important to people with disabilities?</a:t>
            </a:r>
          </a:p>
        </p:txBody>
      </p:sp>
      <p:graphicFrame>
        <p:nvGraphicFramePr>
          <p:cNvPr id="4" name="Table 3">
            <a:extLst>
              <a:ext uri="{FF2B5EF4-FFF2-40B4-BE49-F238E27FC236}">
                <a16:creationId xmlns:a16="http://schemas.microsoft.com/office/drawing/2014/main" id="{91E93155-E029-4EEC-B08C-9F753A7EA427}"/>
              </a:ext>
            </a:extLst>
          </p:cNvPr>
          <p:cNvGraphicFramePr>
            <a:graphicFrameLocks noGrp="1"/>
          </p:cNvGraphicFramePr>
          <p:nvPr/>
        </p:nvGraphicFramePr>
        <p:xfrm>
          <a:off x="1747994" y="2393550"/>
          <a:ext cx="9210291" cy="3020279"/>
        </p:xfrm>
        <a:graphic>
          <a:graphicData uri="http://schemas.openxmlformats.org/drawingml/2006/table">
            <a:tbl>
              <a:tblPr firstRow="1">
                <a:tableStyleId>{5C22544A-7EE6-4342-B048-85BDC9FD1C3A}</a:tableStyleId>
              </a:tblPr>
              <a:tblGrid>
                <a:gridCol w="1764725">
                  <a:extLst>
                    <a:ext uri="{9D8B030D-6E8A-4147-A177-3AD203B41FA5}">
                      <a16:colId xmlns:a16="http://schemas.microsoft.com/office/drawing/2014/main" val="285450607"/>
                    </a:ext>
                  </a:extLst>
                </a:gridCol>
                <a:gridCol w="524692">
                  <a:extLst>
                    <a:ext uri="{9D8B030D-6E8A-4147-A177-3AD203B41FA5}">
                      <a16:colId xmlns:a16="http://schemas.microsoft.com/office/drawing/2014/main" val="2215904522"/>
                    </a:ext>
                  </a:extLst>
                </a:gridCol>
                <a:gridCol w="524692">
                  <a:extLst>
                    <a:ext uri="{9D8B030D-6E8A-4147-A177-3AD203B41FA5}">
                      <a16:colId xmlns:a16="http://schemas.microsoft.com/office/drawing/2014/main" val="751506583"/>
                    </a:ext>
                  </a:extLst>
                </a:gridCol>
                <a:gridCol w="524692">
                  <a:extLst>
                    <a:ext uri="{9D8B030D-6E8A-4147-A177-3AD203B41FA5}">
                      <a16:colId xmlns:a16="http://schemas.microsoft.com/office/drawing/2014/main" val="1238057740"/>
                    </a:ext>
                  </a:extLst>
                </a:gridCol>
                <a:gridCol w="637103">
                  <a:extLst>
                    <a:ext uri="{9D8B030D-6E8A-4147-A177-3AD203B41FA5}">
                      <a16:colId xmlns:a16="http://schemas.microsoft.com/office/drawing/2014/main" val="3340660559"/>
                    </a:ext>
                  </a:extLst>
                </a:gridCol>
                <a:gridCol w="524692">
                  <a:extLst>
                    <a:ext uri="{9D8B030D-6E8A-4147-A177-3AD203B41FA5}">
                      <a16:colId xmlns:a16="http://schemas.microsoft.com/office/drawing/2014/main" val="3304641028"/>
                    </a:ext>
                  </a:extLst>
                </a:gridCol>
                <a:gridCol w="524692">
                  <a:extLst>
                    <a:ext uri="{9D8B030D-6E8A-4147-A177-3AD203B41FA5}">
                      <a16:colId xmlns:a16="http://schemas.microsoft.com/office/drawing/2014/main" val="2688014687"/>
                    </a:ext>
                  </a:extLst>
                </a:gridCol>
                <a:gridCol w="647118">
                  <a:extLst>
                    <a:ext uri="{9D8B030D-6E8A-4147-A177-3AD203B41FA5}">
                      <a16:colId xmlns:a16="http://schemas.microsoft.com/office/drawing/2014/main" val="1038927457"/>
                    </a:ext>
                  </a:extLst>
                </a:gridCol>
                <a:gridCol w="524692">
                  <a:extLst>
                    <a:ext uri="{9D8B030D-6E8A-4147-A177-3AD203B41FA5}">
                      <a16:colId xmlns:a16="http://schemas.microsoft.com/office/drawing/2014/main" val="572181034"/>
                    </a:ext>
                  </a:extLst>
                </a:gridCol>
                <a:gridCol w="524692">
                  <a:extLst>
                    <a:ext uri="{9D8B030D-6E8A-4147-A177-3AD203B41FA5}">
                      <a16:colId xmlns:a16="http://schemas.microsoft.com/office/drawing/2014/main" val="2800533926"/>
                    </a:ext>
                  </a:extLst>
                </a:gridCol>
                <a:gridCol w="524692">
                  <a:extLst>
                    <a:ext uri="{9D8B030D-6E8A-4147-A177-3AD203B41FA5}">
                      <a16:colId xmlns:a16="http://schemas.microsoft.com/office/drawing/2014/main" val="2299655562"/>
                    </a:ext>
                  </a:extLst>
                </a:gridCol>
                <a:gridCol w="914425">
                  <a:extLst>
                    <a:ext uri="{9D8B030D-6E8A-4147-A177-3AD203B41FA5}">
                      <a16:colId xmlns:a16="http://schemas.microsoft.com/office/drawing/2014/main" val="2402485993"/>
                    </a:ext>
                  </a:extLst>
                </a:gridCol>
                <a:gridCol w="524692">
                  <a:extLst>
                    <a:ext uri="{9D8B030D-6E8A-4147-A177-3AD203B41FA5}">
                      <a16:colId xmlns:a16="http://schemas.microsoft.com/office/drawing/2014/main" val="2262049232"/>
                    </a:ext>
                  </a:extLst>
                </a:gridCol>
                <a:gridCol w="524692">
                  <a:extLst>
                    <a:ext uri="{9D8B030D-6E8A-4147-A177-3AD203B41FA5}">
                      <a16:colId xmlns:a16="http://schemas.microsoft.com/office/drawing/2014/main" val="3400466146"/>
                    </a:ext>
                  </a:extLst>
                </a:gridCol>
              </a:tblGrid>
              <a:tr h="731339">
                <a:tc>
                  <a:txBody>
                    <a:bodyPr/>
                    <a:lstStyle/>
                    <a:p>
                      <a:pPr algn="ctr" fontAlgn="b"/>
                      <a:endParaRPr lang="en-US" sz="1600" b="1" i="0" u="none" strike="noStrike" dirty="0">
                        <a:solidFill>
                          <a:schemeClr val="bg1"/>
                        </a:solidFill>
                        <a:effectLst/>
                        <a:latin typeface="+mn-lt"/>
                      </a:endParaRPr>
                    </a:p>
                  </a:txBody>
                  <a:tcPr marL="8473" marR="8473" marT="8473"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50000"/>
                      </a:schemeClr>
                    </a:solidFill>
                  </a:tcPr>
                </a:tc>
                <a:tc>
                  <a:txBody>
                    <a:bodyPr/>
                    <a:lstStyle/>
                    <a:p>
                      <a:pPr algn="ctr" fontAlgn="b"/>
                      <a:r>
                        <a:rPr lang="en-US" sz="1400" b="1" i="0" u="none" strike="noStrike" dirty="0">
                          <a:solidFill>
                            <a:schemeClr val="bg1"/>
                          </a:solidFill>
                          <a:effectLst/>
                          <a:latin typeface="+mn-lt"/>
                        </a:rPr>
                        <a:t>All</a:t>
                      </a:r>
                      <a:endParaRPr lang="en-US" sz="1200" b="1" i="0" u="none" strike="noStrike" dirty="0">
                        <a:solidFill>
                          <a:schemeClr val="bg1"/>
                        </a:solidFill>
                        <a:effectLst/>
                        <a:latin typeface="+mn-lt"/>
                      </a:endParaRPr>
                    </a:p>
                  </a:txBody>
                  <a:tcPr marL="8473" marR="8473" marT="8473"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400" b="1" i="0" u="none" strike="noStrike" dirty="0">
                          <a:solidFill>
                            <a:schemeClr val="bg1"/>
                          </a:solidFill>
                          <a:effectLst/>
                          <a:latin typeface="+mn-lt"/>
                        </a:rPr>
                        <a:t>PWD</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400" b="1" i="0" u="none" strike="noStrike" dirty="0">
                          <a:solidFill>
                            <a:schemeClr val="bg1"/>
                          </a:solidFill>
                          <a:effectLst/>
                          <a:latin typeface="+mn-lt"/>
                        </a:rPr>
                        <a:t>Family</a:t>
                      </a: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400" b="1" i="0" u="none" strike="noStrike" dirty="0">
                          <a:solidFill>
                            <a:schemeClr val="bg1"/>
                          </a:solidFill>
                          <a:effectLst/>
                          <a:latin typeface="+mn-lt"/>
                        </a:rPr>
                        <a:t>Friends</a:t>
                      </a: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400" b="1" i="0" u="none" strike="noStrike" dirty="0">
                          <a:solidFill>
                            <a:schemeClr val="bg1"/>
                          </a:solidFill>
                          <a:effectLst/>
                          <a:latin typeface="+mn-lt"/>
                        </a:rPr>
                        <a:t>All Dis. Comm</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400" b="1" i="0" u="none" strike="noStrike" dirty="0">
                          <a:solidFill>
                            <a:schemeClr val="bg1"/>
                          </a:solidFill>
                          <a:effectLst/>
                          <a:latin typeface="+mn-lt"/>
                        </a:rPr>
                        <a:t>PWD Men</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b"/>
                      <a:r>
                        <a:rPr lang="en-US" sz="1400" b="1" i="0" u="none" strike="noStrike" dirty="0">
                          <a:solidFill>
                            <a:schemeClr val="bg1"/>
                          </a:solidFill>
                          <a:effectLst/>
                          <a:latin typeface="+mn-lt"/>
                        </a:rPr>
                        <a:t>PWD</a:t>
                      </a:r>
                    </a:p>
                    <a:p>
                      <a:pPr algn="ctr" fontAlgn="b"/>
                      <a:r>
                        <a:rPr lang="en-US" sz="1400" b="1" i="0" u="none" strike="noStrike" dirty="0">
                          <a:solidFill>
                            <a:schemeClr val="bg1"/>
                          </a:solidFill>
                          <a:effectLst/>
                          <a:latin typeface="+mn-lt"/>
                        </a:rPr>
                        <a:t>Women</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b"/>
                      <a:r>
                        <a:rPr lang="en-US" sz="1400" b="1" i="0" u="none" strike="noStrike" dirty="0">
                          <a:solidFill>
                            <a:schemeClr val="tx1"/>
                          </a:solidFill>
                          <a:effectLst/>
                          <a:latin typeface="+mn-lt"/>
                        </a:rPr>
                        <a:t>PWD &lt;50</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b"/>
                      <a:r>
                        <a:rPr lang="en-US" sz="1400" b="1" i="0" u="none" strike="noStrike" dirty="0">
                          <a:solidFill>
                            <a:schemeClr val="tx1"/>
                          </a:solidFill>
                          <a:effectLst/>
                          <a:latin typeface="+mn-lt"/>
                        </a:rPr>
                        <a:t>PWD 50+</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b"/>
                      <a:r>
                        <a:rPr lang="en-US" sz="1400" b="1" i="0" u="none" strike="noStrike" dirty="0">
                          <a:solidFill>
                            <a:schemeClr val="bg1"/>
                          </a:solidFill>
                          <a:effectLst/>
                          <a:latin typeface="+mn-lt"/>
                        </a:rPr>
                        <a:t>PWD BG States</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endParaRPr lang="en-US" sz="1400" b="1" i="0" u="none" strike="noStrike" dirty="0">
                        <a:solidFill>
                          <a:schemeClr val="bg1"/>
                        </a:solidFill>
                        <a:effectLst/>
                        <a:latin typeface="+mn-lt"/>
                      </a:endParaRPr>
                    </a:p>
                    <a:p>
                      <a:pPr algn="ctr" fontAlgn="b"/>
                      <a:r>
                        <a:rPr lang="en-US" sz="1400" b="1" i="0" u="none" strike="noStrike" dirty="0">
                          <a:solidFill>
                            <a:schemeClr val="bg1"/>
                          </a:solidFill>
                          <a:effectLst/>
                          <a:latin typeface="+mn-lt"/>
                        </a:rPr>
                        <a:t>Dis. Comm. BG States</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en-US" sz="1400" b="1" i="0" u="none" strike="noStrike" dirty="0">
                          <a:solidFill>
                            <a:schemeClr val="tx1"/>
                          </a:solidFill>
                          <a:effectLst/>
                          <a:latin typeface="+mn-lt"/>
                        </a:rPr>
                        <a:t>Voted Trump</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57A77"/>
                    </a:solidFill>
                  </a:tcPr>
                </a:tc>
                <a:tc>
                  <a:txBody>
                    <a:bodyPr/>
                    <a:lstStyle/>
                    <a:p>
                      <a:pPr algn="ctr" fontAlgn="b"/>
                      <a:r>
                        <a:rPr lang="en-US" sz="1400" b="1" i="0" u="none" strike="noStrike" dirty="0">
                          <a:solidFill>
                            <a:schemeClr val="tx1"/>
                          </a:solidFill>
                          <a:effectLst/>
                          <a:latin typeface="+mn-lt"/>
                        </a:rPr>
                        <a:t>Voted Biden</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57A77"/>
                    </a:solidFill>
                  </a:tcPr>
                </a:tc>
                <a:extLst>
                  <a:ext uri="{0D108BD9-81ED-4DB2-BD59-A6C34878D82A}">
                    <a16:rowId xmlns:a16="http://schemas.microsoft.com/office/drawing/2014/main" val="1735180297"/>
                  </a:ext>
                </a:extLst>
              </a:tr>
              <a:tr h="381490">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800" b="1" i="0" u="none" strike="noStrike" dirty="0">
                          <a:solidFill>
                            <a:srgbClr val="000000"/>
                          </a:solidFill>
                          <a:effectLst/>
                          <a:latin typeface="+mn-lt"/>
                        </a:rPr>
                        <a:t>Yes, heard</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50000"/>
                        <a:alpha val="50000"/>
                      </a:schemeClr>
                    </a:solidFill>
                  </a:tcPr>
                </a:tc>
                <a:tc>
                  <a:txBody>
                    <a:bodyPr/>
                    <a:lstStyle/>
                    <a:p>
                      <a:pPr algn="ctr" fontAlgn="ctr"/>
                      <a:r>
                        <a:rPr lang="en-US" sz="1800" b="0" i="0" u="none" strike="noStrike" dirty="0">
                          <a:solidFill>
                            <a:srgbClr val="000000"/>
                          </a:solidFill>
                          <a:effectLst/>
                          <a:latin typeface="+mn-lt"/>
                        </a:rPr>
                        <a:t>19</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1800" b="0" i="0" u="none" strike="noStrike" dirty="0">
                          <a:solidFill>
                            <a:srgbClr val="000000"/>
                          </a:solidFill>
                          <a:effectLst/>
                          <a:latin typeface="+mn-lt"/>
                        </a:rPr>
                        <a:t>25</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1800" b="0" i="0" u="none" strike="noStrike" dirty="0">
                          <a:solidFill>
                            <a:srgbClr val="000000"/>
                          </a:solidFill>
                          <a:effectLst/>
                          <a:latin typeface="+mn-lt"/>
                        </a:rPr>
                        <a:t>22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1800" b="0" i="0" u="none" strike="noStrike" dirty="0">
                          <a:solidFill>
                            <a:srgbClr val="000000"/>
                          </a:solidFill>
                          <a:effectLst/>
                          <a:latin typeface="+mn-lt"/>
                        </a:rPr>
                        <a:t>23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1800" b="0" i="0" u="none" strike="noStrike" dirty="0">
                          <a:solidFill>
                            <a:srgbClr val="000000"/>
                          </a:solidFill>
                          <a:effectLst/>
                          <a:latin typeface="+mn-lt"/>
                        </a:rPr>
                        <a:t>23</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1800" b="0" i="0" u="none" strike="noStrike" dirty="0">
                          <a:solidFill>
                            <a:srgbClr val="000000"/>
                          </a:solidFill>
                          <a:effectLst/>
                          <a:latin typeface="+mn-lt"/>
                        </a:rPr>
                        <a:t>26</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1800" b="0" i="0" u="none" strike="noStrike" dirty="0">
                          <a:solidFill>
                            <a:srgbClr val="000000"/>
                          </a:solidFill>
                          <a:effectLst/>
                          <a:latin typeface="+mn-lt"/>
                        </a:rPr>
                        <a:t>24</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1800" b="0" i="0" u="none" strike="noStrike" dirty="0">
                          <a:solidFill>
                            <a:srgbClr val="000000"/>
                          </a:solidFill>
                          <a:effectLst/>
                          <a:latin typeface="+mn-lt"/>
                        </a:rPr>
                        <a:t>25</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1800" b="0" i="0" u="none" strike="noStrike" dirty="0">
                          <a:solidFill>
                            <a:srgbClr val="000000"/>
                          </a:solidFill>
                          <a:effectLst/>
                          <a:latin typeface="+mn-lt"/>
                        </a:rPr>
                        <a:t>26</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1800" b="0" i="0" u="none" strike="noStrike" dirty="0">
                          <a:solidFill>
                            <a:srgbClr val="000000"/>
                          </a:solidFill>
                          <a:effectLst/>
                          <a:latin typeface="+mn-lt"/>
                        </a:rPr>
                        <a:t>22</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1800" b="0" i="0" u="none" strike="noStrike" dirty="0">
                          <a:solidFill>
                            <a:srgbClr val="000000"/>
                          </a:solidFill>
                          <a:effectLst/>
                          <a:latin typeface="+mn-lt"/>
                        </a:rPr>
                        <a:t>22</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1800" b="0" i="0" u="none" strike="noStrike" dirty="0">
                          <a:solidFill>
                            <a:srgbClr val="000000"/>
                          </a:solidFill>
                          <a:effectLst/>
                          <a:latin typeface="+mn-lt"/>
                        </a:rPr>
                        <a:t>18</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1800" b="0" i="0" u="none" strike="noStrike" dirty="0">
                          <a:solidFill>
                            <a:srgbClr val="000000"/>
                          </a:solidFill>
                          <a:effectLst/>
                          <a:latin typeface="+mn-lt"/>
                        </a:rPr>
                        <a:t>20</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extLst>
                  <a:ext uri="{0D108BD9-81ED-4DB2-BD59-A6C34878D82A}">
                    <a16:rowId xmlns:a16="http://schemas.microsoft.com/office/drawing/2014/main" val="4263235427"/>
                  </a:ext>
                </a:extLst>
              </a:tr>
              <a:tr h="381490">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800" b="1" i="0" u="none" strike="noStrike" dirty="0">
                          <a:solidFill>
                            <a:srgbClr val="000000"/>
                          </a:solidFill>
                          <a:effectLst/>
                          <a:latin typeface="+mn-lt"/>
                        </a:rPr>
                        <a:t>Yes, read</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DFDFDF"/>
                    </a:solidFill>
                  </a:tcPr>
                </a:tc>
                <a:tc>
                  <a:txBody>
                    <a:bodyPr/>
                    <a:lstStyle/>
                    <a:p>
                      <a:pPr algn="ctr" fontAlgn="ctr"/>
                      <a:r>
                        <a:rPr lang="en-US" sz="1800" b="0" i="0" u="none" strike="noStrike" dirty="0">
                          <a:solidFill>
                            <a:srgbClr val="000000"/>
                          </a:solidFill>
                          <a:effectLst/>
                          <a:latin typeface="+mn-lt"/>
                        </a:rPr>
                        <a:t>14</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15</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19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31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18</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14</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16</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22</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9</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7</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13</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13</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16</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extLst>
                  <a:ext uri="{0D108BD9-81ED-4DB2-BD59-A6C34878D82A}">
                    <a16:rowId xmlns:a16="http://schemas.microsoft.com/office/drawing/2014/main" val="3413076944"/>
                  </a:ext>
                </a:extLst>
              </a:tr>
              <a:tr h="381490">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800" b="1" i="0" u="none" strike="noStrike" dirty="0">
                          <a:solidFill>
                            <a:srgbClr val="000000"/>
                          </a:solidFill>
                          <a:effectLst/>
                          <a:latin typeface="+mn-lt"/>
                        </a:rPr>
                        <a:t>Yes, saw</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BFBFBF"/>
                    </a:solidFill>
                  </a:tcPr>
                </a:tc>
                <a:tc>
                  <a:txBody>
                    <a:bodyPr/>
                    <a:lstStyle/>
                    <a:p>
                      <a:pPr algn="ctr" fontAlgn="ctr"/>
                      <a:r>
                        <a:rPr lang="en-US" sz="1800" b="0" i="0" u="none" strike="noStrike" dirty="0">
                          <a:solidFill>
                            <a:srgbClr val="000000"/>
                          </a:solidFill>
                          <a:effectLst/>
                          <a:latin typeface="+mn-lt"/>
                        </a:rPr>
                        <a:t>14</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17</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13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28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16</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11</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22</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21</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13</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13</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17</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14</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14</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extLst>
                  <a:ext uri="{0D108BD9-81ED-4DB2-BD59-A6C34878D82A}">
                    <a16:rowId xmlns:a16="http://schemas.microsoft.com/office/drawing/2014/main" val="767863769"/>
                  </a:ext>
                </a:extLst>
              </a:tr>
              <a:tr h="381490">
                <a:tc>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en-US" sz="1800" b="1" i="0" u="none" strike="noStrike" dirty="0">
                        <a:solidFill>
                          <a:srgbClr val="000000"/>
                        </a:solidFill>
                        <a:effectLst/>
                        <a:latin typeface="+mn-lt"/>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solidFill>
                  </a:tcPr>
                </a:tc>
                <a:tc>
                  <a:txBody>
                    <a:bodyPr/>
                    <a:lstStyle/>
                    <a:p>
                      <a:pPr algn="ctr" fontAlgn="ctr"/>
                      <a:endParaRPr lang="en-US" sz="1800" b="0" i="0" u="none" strike="noStrike" dirty="0">
                        <a:solidFill>
                          <a:srgbClr val="000000"/>
                        </a:solidFill>
                        <a:effectLst/>
                        <a:latin typeface="+mn-lt"/>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800" b="0" i="0" u="none" strike="noStrike" dirty="0">
                        <a:solidFill>
                          <a:srgbClr val="000000"/>
                        </a:solidFill>
                        <a:effectLst/>
                        <a:latin typeface="+mn-lt"/>
                      </a:endParaRP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800" b="0" i="0" u="none" strike="noStrike" dirty="0">
                        <a:solidFill>
                          <a:srgbClr val="000000"/>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800" b="0" i="0" u="none" strike="noStrike" dirty="0">
                        <a:solidFill>
                          <a:srgbClr val="000000"/>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800" b="0" i="0" u="none" strike="noStrike" dirty="0">
                        <a:solidFill>
                          <a:srgbClr val="000000"/>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800" b="0" i="0" u="none" strike="noStrike" dirty="0">
                        <a:solidFill>
                          <a:srgbClr val="000000"/>
                        </a:solidFill>
                        <a:effectLst/>
                        <a:latin typeface="+mn-lt"/>
                      </a:endParaRP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800" b="0" i="0" u="none" strike="noStrike" dirty="0">
                        <a:solidFill>
                          <a:srgbClr val="000000"/>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800" b="0" i="0" u="none" strike="noStrike" dirty="0">
                        <a:solidFill>
                          <a:srgbClr val="000000"/>
                        </a:solidFill>
                        <a:effectLst/>
                        <a:latin typeface="+mn-lt"/>
                      </a:endParaRP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800" b="0" i="0" u="none" strike="noStrike" dirty="0">
                        <a:solidFill>
                          <a:srgbClr val="000000"/>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800" b="0" i="0" u="none" strike="noStrike" dirty="0">
                        <a:solidFill>
                          <a:srgbClr val="000000"/>
                        </a:solidFill>
                        <a:effectLst/>
                        <a:latin typeface="+mn-lt"/>
                      </a:endParaRP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800" b="0" i="0" u="none" strike="noStrike" dirty="0">
                        <a:solidFill>
                          <a:srgbClr val="000000"/>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800" b="0" i="0" u="none" strike="noStrike" dirty="0">
                        <a:solidFill>
                          <a:srgbClr val="000000"/>
                        </a:solidFill>
                        <a:effectLst/>
                        <a:latin typeface="+mn-lt"/>
                      </a:endParaRP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800" b="0" i="0" u="none" strike="noStrike" dirty="0">
                        <a:solidFill>
                          <a:srgbClr val="000000"/>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0008071"/>
                  </a:ext>
                </a:extLst>
              </a:tr>
              <a:tr h="381490">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800" b="1" i="0" u="none" strike="noStrike" dirty="0">
                          <a:solidFill>
                            <a:srgbClr val="000000"/>
                          </a:solidFill>
                          <a:effectLst/>
                          <a:latin typeface="+mn-lt"/>
                        </a:rPr>
                        <a:t>All yes, combined</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DFDFDF"/>
                    </a:solidFill>
                  </a:tcPr>
                </a:tc>
                <a:tc>
                  <a:txBody>
                    <a:bodyPr/>
                    <a:lstStyle/>
                    <a:p>
                      <a:pPr algn="ctr" fontAlgn="ctr"/>
                      <a:r>
                        <a:rPr lang="en-US" sz="1800" b="0" i="0" u="none" strike="noStrike" dirty="0">
                          <a:solidFill>
                            <a:srgbClr val="000000"/>
                          </a:solidFill>
                          <a:effectLst/>
                          <a:latin typeface="+mn-lt"/>
                        </a:rPr>
                        <a:t>31</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1" i="0" u="none" strike="noStrike" dirty="0">
                          <a:solidFill>
                            <a:srgbClr val="000000"/>
                          </a:solidFill>
                          <a:effectLst/>
                          <a:latin typeface="+mn-lt"/>
                        </a:rPr>
                        <a:t>41</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C7D7"/>
                    </a:solidFill>
                  </a:tcPr>
                </a:tc>
                <a:tc>
                  <a:txBody>
                    <a:bodyPr/>
                    <a:lstStyle/>
                    <a:p>
                      <a:pPr algn="ctr" fontAlgn="ctr"/>
                      <a:r>
                        <a:rPr lang="en-US" sz="1800" b="0" i="0" u="none" strike="noStrike" dirty="0">
                          <a:solidFill>
                            <a:srgbClr val="000000"/>
                          </a:solidFill>
                          <a:effectLst/>
                          <a:latin typeface="+mn-lt"/>
                        </a:rPr>
                        <a:t>36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1" i="0" u="none" strike="noStrike" dirty="0">
                          <a:solidFill>
                            <a:srgbClr val="000000"/>
                          </a:solidFill>
                          <a:effectLst/>
                          <a:latin typeface="+mn-lt"/>
                        </a:rPr>
                        <a:t>47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C7D7"/>
                    </a:solidFill>
                  </a:tcPr>
                </a:tc>
                <a:tc>
                  <a:txBody>
                    <a:bodyPr/>
                    <a:lstStyle/>
                    <a:p>
                      <a:pPr algn="ctr" fontAlgn="ctr"/>
                      <a:r>
                        <a:rPr lang="en-US" sz="1800" b="0" i="0" u="none" strike="noStrike" dirty="0">
                          <a:solidFill>
                            <a:srgbClr val="000000"/>
                          </a:solidFill>
                          <a:effectLst/>
                          <a:latin typeface="+mn-lt"/>
                        </a:rPr>
                        <a:t>38</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36</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1" i="0" u="none" strike="noStrike" dirty="0">
                          <a:solidFill>
                            <a:srgbClr val="000000"/>
                          </a:solidFill>
                          <a:effectLst/>
                          <a:latin typeface="+mn-lt"/>
                        </a:rPr>
                        <a:t>46</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BCBB"/>
                    </a:solidFill>
                  </a:tcPr>
                </a:tc>
                <a:tc>
                  <a:txBody>
                    <a:bodyPr/>
                    <a:lstStyle/>
                    <a:p>
                      <a:pPr algn="ctr" fontAlgn="ctr"/>
                      <a:r>
                        <a:rPr lang="en-US" sz="1800" b="0" i="0" u="none" strike="noStrike" dirty="0">
                          <a:solidFill>
                            <a:srgbClr val="000000"/>
                          </a:solidFill>
                          <a:effectLst/>
                          <a:latin typeface="+mn-lt"/>
                        </a:rPr>
                        <a:t>41</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42</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33</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33</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31</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33</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extLst>
                  <a:ext uri="{0D108BD9-81ED-4DB2-BD59-A6C34878D82A}">
                    <a16:rowId xmlns:a16="http://schemas.microsoft.com/office/drawing/2014/main" val="3672683854"/>
                  </a:ext>
                </a:extLst>
              </a:tr>
              <a:tr h="381490">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800" b="1" i="0" u="none" strike="noStrike" dirty="0">
                          <a:solidFill>
                            <a:srgbClr val="000000"/>
                          </a:solidFill>
                          <a:effectLst/>
                          <a:latin typeface="+mn-lt"/>
                        </a:rPr>
                        <a:t>No </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BFBFBF"/>
                    </a:solidFill>
                  </a:tcPr>
                </a:tc>
                <a:tc>
                  <a:txBody>
                    <a:bodyPr/>
                    <a:lstStyle/>
                    <a:p>
                      <a:pPr algn="ctr" fontAlgn="ctr"/>
                      <a:r>
                        <a:rPr lang="en-US" sz="1800" b="0" i="0" u="none" strike="noStrike" dirty="0">
                          <a:solidFill>
                            <a:srgbClr val="000000"/>
                          </a:solidFill>
                          <a:effectLst/>
                          <a:latin typeface="+mn-lt"/>
                        </a:rPr>
                        <a:t>63</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55</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59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51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58</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61</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50</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55</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55</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61</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62</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63</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63</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extLst>
                  <a:ext uri="{0D108BD9-81ED-4DB2-BD59-A6C34878D82A}">
                    <a16:rowId xmlns:a16="http://schemas.microsoft.com/office/drawing/2014/main" val="2199035179"/>
                  </a:ext>
                </a:extLst>
              </a:tr>
            </a:tbl>
          </a:graphicData>
        </a:graphic>
      </p:graphicFrame>
      <p:sp>
        <p:nvSpPr>
          <p:cNvPr id="12" name="Circle: Hollow 11">
            <a:extLst>
              <a:ext uri="{FF2B5EF4-FFF2-40B4-BE49-F238E27FC236}">
                <a16:creationId xmlns:a16="http://schemas.microsoft.com/office/drawing/2014/main" id="{2885D6D3-F40D-4FA4-8B3C-45AD081C5F94}"/>
              </a:ext>
              <a:ext uri="{C183D7F6-B498-43B3-948B-1728B52AA6E4}">
                <adec:decorative xmlns:adec="http://schemas.microsoft.com/office/drawing/2017/decorative" val="1"/>
              </a:ext>
            </a:extLst>
          </p:cNvPr>
          <p:cNvSpPr/>
          <p:nvPr/>
        </p:nvSpPr>
        <p:spPr>
          <a:xfrm>
            <a:off x="3970544" y="4619131"/>
            <a:ext cx="561715" cy="457193"/>
          </a:xfrm>
          <a:prstGeom prst="donut">
            <a:avLst>
              <a:gd name="adj" fmla="val 643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Circle: Hollow 13">
            <a:extLst>
              <a:ext uri="{FF2B5EF4-FFF2-40B4-BE49-F238E27FC236}">
                <a16:creationId xmlns:a16="http://schemas.microsoft.com/office/drawing/2014/main" id="{6C22BA24-AD0A-495A-BEBF-0CE99B428E8E}"/>
              </a:ext>
              <a:ext uri="{C183D7F6-B498-43B3-948B-1728B52AA6E4}">
                <adec:decorative xmlns:adec="http://schemas.microsoft.com/office/drawing/2017/decorative" val="1"/>
              </a:ext>
            </a:extLst>
          </p:cNvPr>
          <p:cNvSpPr/>
          <p:nvPr/>
        </p:nvSpPr>
        <p:spPr>
          <a:xfrm>
            <a:off x="6754809" y="4619132"/>
            <a:ext cx="696106" cy="457193"/>
          </a:xfrm>
          <a:prstGeom prst="donut">
            <a:avLst>
              <a:gd name="adj" fmla="val 643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image3.png" descr="The Tarrance Group logo">
            <a:extLst>
              <a:ext uri="{FF2B5EF4-FFF2-40B4-BE49-F238E27FC236}">
                <a16:creationId xmlns:a16="http://schemas.microsoft.com/office/drawing/2014/main" id="{288A63A6-F8CF-487B-8A4C-34DF0F90DA54}"/>
              </a:ext>
            </a:extLst>
          </p:cNvPr>
          <p:cNvPicPr/>
          <p:nvPr/>
        </p:nvPicPr>
        <p:blipFill>
          <a:blip r:embed="rId2"/>
          <a:srcRect/>
          <a:stretch>
            <a:fillRect/>
          </a:stretch>
        </p:blipFill>
        <p:spPr>
          <a:xfrm>
            <a:off x="8153400" y="6355080"/>
            <a:ext cx="2207812" cy="367160"/>
          </a:xfrm>
          <a:prstGeom prst="rect">
            <a:avLst/>
          </a:prstGeom>
          <a:ln/>
        </p:spPr>
      </p:pic>
      <p:sp>
        <p:nvSpPr>
          <p:cNvPr id="6" name="Circle: Hollow 5">
            <a:extLst>
              <a:ext uri="{FF2B5EF4-FFF2-40B4-BE49-F238E27FC236}">
                <a16:creationId xmlns:a16="http://schemas.microsoft.com/office/drawing/2014/main" id="{1B5787FE-F24F-4967-83AA-514060A1BD62}"/>
              </a:ext>
              <a:ext uri="{C183D7F6-B498-43B3-948B-1728B52AA6E4}">
                <adec:decorative xmlns:adec="http://schemas.microsoft.com/office/drawing/2017/decorative" val="1"/>
              </a:ext>
            </a:extLst>
          </p:cNvPr>
          <p:cNvSpPr/>
          <p:nvPr/>
        </p:nvSpPr>
        <p:spPr>
          <a:xfrm>
            <a:off x="5021944" y="4619131"/>
            <a:ext cx="696106" cy="442634"/>
          </a:xfrm>
          <a:prstGeom prst="donut">
            <a:avLst>
              <a:gd name="adj" fmla="val 643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93033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33E5B-5249-4649-B761-045180C3ED48}"/>
              </a:ext>
            </a:extLst>
          </p:cNvPr>
          <p:cNvSpPr>
            <a:spLocks noGrp="1"/>
          </p:cNvSpPr>
          <p:nvPr>
            <p:ph type="ctrTitle"/>
          </p:nvPr>
        </p:nvSpPr>
        <p:spPr/>
        <p:txBody>
          <a:bodyPr>
            <a:noAutofit/>
          </a:bodyPr>
          <a:lstStyle/>
          <a:p>
            <a:r>
              <a:rPr lang="en-US" sz="2400" dirty="0"/>
              <a:t>Voters across demographic subgroups believe it is very important that candidates treat people with disabilities with dignity and respect. We see the greatest intensity of support among the disability community, older voters, whites, African Americans, and Democrats. There is a 13-point gap in intensity between Biden and Trump voters.</a:t>
            </a:r>
          </a:p>
        </p:txBody>
      </p:sp>
      <p:sp>
        <p:nvSpPr>
          <p:cNvPr id="5" name="Content Placeholder 4">
            <a:extLst>
              <a:ext uri="{FF2B5EF4-FFF2-40B4-BE49-F238E27FC236}">
                <a16:creationId xmlns:a16="http://schemas.microsoft.com/office/drawing/2014/main" id="{6E832251-F4AE-4C10-A153-114DC17457B4}"/>
              </a:ext>
            </a:extLst>
          </p:cNvPr>
          <p:cNvSpPr txBox="1">
            <a:spLocks/>
          </p:cNvSpPr>
          <p:nvPr/>
        </p:nvSpPr>
        <p:spPr>
          <a:xfrm>
            <a:off x="335280" y="1779075"/>
            <a:ext cx="11521440" cy="365760"/>
          </a:xfrm>
          <a:prstGeom prst="rect">
            <a:avLst/>
          </a:prstGeom>
          <a:solidFill>
            <a:schemeClr val="bg1">
              <a:lumMod val="85000"/>
            </a:schemeClr>
          </a:solid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How important is it to you personally that candidates treat people with disabilities with dignity and respect?</a:t>
            </a:r>
          </a:p>
        </p:txBody>
      </p:sp>
      <p:graphicFrame>
        <p:nvGraphicFramePr>
          <p:cNvPr id="4" name="Table 3">
            <a:extLst>
              <a:ext uri="{FF2B5EF4-FFF2-40B4-BE49-F238E27FC236}">
                <a16:creationId xmlns:a16="http://schemas.microsoft.com/office/drawing/2014/main" id="{91E93155-E029-4EEC-B08C-9F753A7EA427}"/>
              </a:ext>
            </a:extLst>
          </p:cNvPr>
          <p:cNvGraphicFramePr>
            <a:graphicFrameLocks noGrp="1"/>
          </p:cNvGraphicFramePr>
          <p:nvPr/>
        </p:nvGraphicFramePr>
        <p:xfrm>
          <a:off x="195166" y="2343827"/>
          <a:ext cx="11801667" cy="2821630"/>
        </p:xfrm>
        <a:graphic>
          <a:graphicData uri="http://schemas.openxmlformats.org/drawingml/2006/table">
            <a:tbl>
              <a:tblPr firstRow="1">
                <a:tableStyleId>{5C22544A-7EE6-4342-B048-85BDC9FD1C3A}</a:tableStyleId>
              </a:tblPr>
              <a:tblGrid>
                <a:gridCol w="2248091">
                  <a:extLst>
                    <a:ext uri="{9D8B030D-6E8A-4147-A177-3AD203B41FA5}">
                      <a16:colId xmlns:a16="http://schemas.microsoft.com/office/drawing/2014/main" val="285450607"/>
                    </a:ext>
                  </a:extLst>
                </a:gridCol>
                <a:gridCol w="432324">
                  <a:extLst>
                    <a:ext uri="{9D8B030D-6E8A-4147-A177-3AD203B41FA5}">
                      <a16:colId xmlns:a16="http://schemas.microsoft.com/office/drawing/2014/main" val="2215904522"/>
                    </a:ext>
                  </a:extLst>
                </a:gridCol>
                <a:gridCol w="432324">
                  <a:extLst>
                    <a:ext uri="{9D8B030D-6E8A-4147-A177-3AD203B41FA5}">
                      <a16:colId xmlns:a16="http://schemas.microsoft.com/office/drawing/2014/main" val="751506583"/>
                    </a:ext>
                  </a:extLst>
                </a:gridCol>
                <a:gridCol w="432324">
                  <a:extLst>
                    <a:ext uri="{9D8B030D-6E8A-4147-A177-3AD203B41FA5}">
                      <a16:colId xmlns:a16="http://schemas.microsoft.com/office/drawing/2014/main" val="1238057740"/>
                    </a:ext>
                  </a:extLst>
                </a:gridCol>
                <a:gridCol w="524946">
                  <a:extLst>
                    <a:ext uri="{9D8B030D-6E8A-4147-A177-3AD203B41FA5}">
                      <a16:colId xmlns:a16="http://schemas.microsoft.com/office/drawing/2014/main" val="3340660559"/>
                    </a:ext>
                  </a:extLst>
                </a:gridCol>
                <a:gridCol w="432324">
                  <a:extLst>
                    <a:ext uri="{9D8B030D-6E8A-4147-A177-3AD203B41FA5}">
                      <a16:colId xmlns:a16="http://schemas.microsoft.com/office/drawing/2014/main" val="3304641028"/>
                    </a:ext>
                  </a:extLst>
                </a:gridCol>
                <a:gridCol w="432324">
                  <a:extLst>
                    <a:ext uri="{9D8B030D-6E8A-4147-A177-3AD203B41FA5}">
                      <a16:colId xmlns:a16="http://schemas.microsoft.com/office/drawing/2014/main" val="2688014687"/>
                    </a:ext>
                  </a:extLst>
                </a:gridCol>
                <a:gridCol w="432324">
                  <a:extLst>
                    <a:ext uri="{9D8B030D-6E8A-4147-A177-3AD203B41FA5}">
                      <a16:colId xmlns:a16="http://schemas.microsoft.com/office/drawing/2014/main" val="1038927457"/>
                    </a:ext>
                  </a:extLst>
                </a:gridCol>
                <a:gridCol w="432324">
                  <a:extLst>
                    <a:ext uri="{9D8B030D-6E8A-4147-A177-3AD203B41FA5}">
                      <a16:colId xmlns:a16="http://schemas.microsoft.com/office/drawing/2014/main" val="572181034"/>
                    </a:ext>
                  </a:extLst>
                </a:gridCol>
                <a:gridCol w="472558">
                  <a:extLst>
                    <a:ext uri="{9D8B030D-6E8A-4147-A177-3AD203B41FA5}">
                      <a16:colId xmlns:a16="http://schemas.microsoft.com/office/drawing/2014/main" val="2180297061"/>
                    </a:ext>
                  </a:extLst>
                </a:gridCol>
                <a:gridCol w="472558">
                  <a:extLst>
                    <a:ext uri="{9D8B030D-6E8A-4147-A177-3AD203B41FA5}">
                      <a16:colId xmlns:a16="http://schemas.microsoft.com/office/drawing/2014/main" val="1297631613"/>
                    </a:ext>
                  </a:extLst>
                </a:gridCol>
                <a:gridCol w="472558">
                  <a:extLst>
                    <a:ext uri="{9D8B030D-6E8A-4147-A177-3AD203B41FA5}">
                      <a16:colId xmlns:a16="http://schemas.microsoft.com/office/drawing/2014/main" val="116130899"/>
                    </a:ext>
                  </a:extLst>
                </a:gridCol>
                <a:gridCol w="432324">
                  <a:extLst>
                    <a:ext uri="{9D8B030D-6E8A-4147-A177-3AD203B41FA5}">
                      <a16:colId xmlns:a16="http://schemas.microsoft.com/office/drawing/2014/main" val="2800533926"/>
                    </a:ext>
                  </a:extLst>
                </a:gridCol>
                <a:gridCol w="506912">
                  <a:extLst>
                    <a:ext uri="{9D8B030D-6E8A-4147-A177-3AD203B41FA5}">
                      <a16:colId xmlns:a16="http://schemas.microsoft.com/office/drawing/2014/main" val="366167565"/>
                    </a:ext>
                  </a:extLst>
                </a:gridCol>
                <a:gridCol w="432324">
                  <a:extLst>
                    <a:ext uri="{9D8B030D-6E8A-4147-A177-3AD203B41FA5}">
                      <a16:colId xmlns:a16="http://schemas.microsoft.com/office/drawing/2014/main" val="758140424"/>
                    </a:ext>
                  </a:extLst>
                </a:gridCol>
                <a:gridCol w="497832">
                  <a:extLst>
                    <a:ext uri="{9D8B030D-6E8A-4147-A177-3AD203B41FA5}">
                      <a16:colId xmlns:a16="http://schemas.microsoft.com/office/drawing/2014/main" val="4163904376"/>
                    </a:ext>
                  </a:extLst>
                </a:gridCol>
                <a:gridCol w="432324">
                  <a:extLst>
                    <a:ext uri="{9D8B030D-6E8A-4147-A177-3AD203B41FA5}">
                      <a16:colId xmlns:a16="http://schemas.microsoft.com/office/drawing/2014/main" val="719079050"/>
                    </a:ext>
                  </a:extLst>
                </a:gridCol>
                <a:gridCol w="432324">
                  <a:extLst>
                    <a:ext uri="{9D8B030D-6E8A-4147-A177-3AD203B41FA5}">
                      <a16:colId xmlns:a16="http://schemas.microsoft.com/office/drawing/2014/main" val="1931793227"/>
                    </a:ext>
                  </a:extLst>
                </a:gridCol>
                <a:gridCol w="432324">
                  <a:extLst>
                    <a:ext uri="{9D8B030D-6E8A-4147-A177-3AD203B41FA5}">
                      <a16:colId xmlns:a16="http://schemas.microsoft.com/office/drawing/2014/main" val="1029505941"/>
                    </a:ext>
                  </a:extLst>
                </a:gridCol>
                <a:gridCol w="353066">
                  <a:extLst>
                    <a:ext uri="{9D8B030D-6E8A-4147-A177-3AD203B41FA5}">
                      <a16:colId xmlns:a16="http://schemas.microsoft.com/office/drawing/2014/main" val="279204488"/>
                    </a:ext>
                  </a:extLst>
                </a:gridCol>
                <a:gridCol w="533264">
                  <a:extLst>
                    <a:ext uri="{9D8B030D-6E8A-4147-A177-3AD203B41FA5}">
                      <a16:colId xmlns:a16="http://schemas.microsoft.com/office/drawing/2014/main" val="3944146824"/>
                    </a:ext>
                  </a:extLst>
                </a:gridCol>
                <a:gridCol w="531994">
                  <a:extLst>
                    <a:ext uri="{9D8B030D-6E8A-4147-A177-3AD203B41FA5}">
                      <a16:colId xmlns:a16="http://schemas.microsoft.com/office/drawing/2014/main" val="3584834613"/>
                    </a:ext>
                  </a:extLst>
                </a:gridCol>
              </a:tblGrid>
              <a:tr h="694365">
                <a:tc>
                  <a:txBody>
                    <a:bodyPr/>
                    <a:lstStyle/>
                    <a:p>
                      <a:pPr algn="ctr" fontAlgn="b"/>
                      <a:endParaRPr lang="en-US" sz="1600" b="1" i="0" u="none" strike="noStrike" dirty="0">
                        <a:solidFill>
                          <a:schemeClr val="bg1"/>
                        </a:solidFill>
                        <a:effectLst/>
                        <a:latin typeface="+mn-lt"/>
                      </a:endParaRPr>
                    </a:p>
                  </a:txBody>
                  <a:tcPr marL="8473" marR="8473" marT="8473"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50000"/>
                      </a:schemeClr>
                    </a:solidFill>
                  </a:tcPr>
                </a:tc>
                <a:tc>
                  <a:txBody>
                    <a:bodyPr/>
                    <a:lstStyle/>
                    <a:p>
                      <a:pPr algn="ctr" fontAlgn="b"/>
                      <a:endParaRPr lang="en-US" sz="1200" b="1" i="0" u="none" strike="noStrike" dirty="0">
                        <a:solidFill>
                          <a:schemeClr val="bg1"/>
                        </a:solidFill>
                        <a:effectLst/>
                        <a:latin typeface="+mn-lt"/>
                      </a:endParaRPr>
                    </a:p>
                  </a:txBody>
                  <a:tcPr marL="8473" marR="8473" marT="8473"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400" b="1" i="0" u="none" strike="noStrike" dirty="0">
                          <a:solidFill>
                            <a:schemeClr val="bg1"/>
                          </a:solidFill>
                          <a:effectLst/>
                          <a:latin typeface="+mn-lt"/>
                        </a:rPr>
                        <a:t>PWD</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400" b="1" i="0" u="none" strike="noStrike" dirty="0">
                          <a:solidFill>
                            <a:schemeClr val="bg1"/>
                          </a:solidFill>
                          <a:effectLst/>
                          <a:latin typeface="+mn-lt"/>
                        </a:rPr>
                        <a:t>Fam</a:t>
                      </a: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400" b="1" i="0" u="none" strike="noStrike" dirty="0">
                          <a:solidFill>
                            <a:schemeClr val="bg1"/>
                          </a:solidFill>
                          <a:effectLst/>
                          <a:latin typeface="+mn-lt"/>
                        </a:rPr>
                        <a:t>Friend</a:t>
                      </a: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400" b="1" i="0" u="none" strike="noStrike" dirty="0">
                          <a:solidFill>
                            <a:schemeClr val="bg1"/>
                          </a:solidFill>
                          <a:effectLst/>
                          <a:latin typeface="+mn-lt"/>
                        </a:rPr>
                        <a:t>All Dis. Com.</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400" b="1" i="0" u="none" strike="noStrike" dirty="0">
                          <a:solidFill>
                            <a:schemeClr val="bg1"/>
                          </a:solidFill>
                          <a:effectLst/>
                          <a:latin typeface="+mn-lt"/>
                        </a:rPr>
                        <a:t>M</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b"/>
                      <a:r>
                        <a:rPr lang="en-US" sz="1400" b="1" i="0" u="none" strike="noStrike" dirty="0">
                          <a:solidFill>
                            <a:schemeClr val="bg1"/>
                          </a:solidFill>
                          <a:effectLst/>
                          <a:latin typeface="+mn-lt"/>
                        </a:rPr>
                        <a:t>W</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b"/>
                      <a:r>
                        <a:rPr lang="en-US" sz="1400" b="1" i="0" u="none" strike="noStrike" dirty="0">
                          <a:solidFill>
                            <a:schemeClr val="tx1"/>
                          </a:solidFill>
                          <a:effectLst/>
                          <a:latin typeface="+mn-lt"/>
                        </a:rPr>
                        <a:t>&lt;30</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b"/>
                      <a:r>
                        <a:rPr lang="en-US" sz="1400" b="1" i="0" u="none" strike="noStrike" dirty="0">
                          <a:solidFill>
                            <a:schemeClr val="tx1"/>
                          </a:solidFill>
                          <a:effectLst/>
                          <a:latin typeface="+mn-lt"/>
                        </a:rPr>
                        <a:t>30-39</a:t>
                      </a: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b"/>
                      <a:r>
                        <a:rPr lang="en-US" sz="1400" b="1" i="0" u="none" strike="noStrike" dirty="0">
                          <a:solidFill>
                            <a:schemeClr val="tx1"/>
                          </a:solidFill>
                          <a:effectLst/>
                          <a:latin typeface="+mn-lt"/>
                        </a:rPr>
                        <a:t>40-49</a:t>
                      </a: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b"/>
                      <a:r>
                        <a:rPr lang="en-US" sz="1400" b="1" i="0" u="none" strike="noStrike" dirty="0">
                          <a:solidFill>
                            <a:schemeClr val="tx1"/>
                          </a:solidFill>
                          <a:effectLst/>
                          <a:latin typeface="+mn-lt"/>
                        </a:rPr>
                        <a:t>50-64</a:t>
                      </a: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b"/>
                      <a:r>
                        <a:rPr lang="en-US" sz="1400" b="1" i="0" u="none" strike="noStrike" dirty="0">
                          <a:solidFill>
                            <a:schemeClr val="tx1"/>
                          </a:solidFill>
                          <a:effectLst/>
                          <a:latin typeface="+mn-lt"/>
                        </a:rPr>
                        <a:t>65+</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b"/>
                      <a:r>
                        <a:rPr lang="en-US" sz="1400" b="1" i="0" u="none" strike="noStrike" dirty="0">
                          <a:solidFill>
                            <a:schemeClr val="bg1"/>
                          </a:solidFill>
                          <a:effectLst/>
                          <a:latin typeface="+mn-lt"/>
                        </a:rPr>
                        <a:t>White</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en-US" sz="1400" b="1" i="0" u="none" strike="noStrike" dirty="0">
                          <a:solidFill>
                            <a:schemeClr val="bg1"/>
                          </a:solidFill>
                          <a:effectLst/>
                          <a:latin typeface="+mn-lt"/>
                        </a:rPr>
                        <a:t>AA</a:t>
                      </a: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en-US" sz="1400" b="1" i="0" u="none" strike="noStrike" dirty="0">
                          <a:solidFill>
                            <a:schemeClr val="bg1"/>
                          </a:solidFill>
                          <a:effectLst/>
                          <a:latin typeface="+mn-lt"/>
                        </a:rPr>
                        <a:t>Latinx</a:t>
                      </a: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en-US" sz="1400" b="1" i="0" u="none" strike="noStrike" dirty="0">
                          <a:solidFill>
                            <a:schemeClr val="bg1"/>
                          </a:solidFill>
                          <a:effectLst/>
                          <a:latin typeface="+mn-lt"/>
                        </a:rPr>
                        <a:t>API</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en-US" sz="1400" b="1" i="0" u="none" strike="noStrike" dirty="0">
                          <a:solidFill>
                            <a:schemeClr val="bg1"/>
                          </a:solidFill>
                          <a:effectLst/>
                          <a:latin typeface="+mn-lt"/>
                        </a:rPr>
                        <a:t>Dem</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r>
                        <a:rPr lang="en-US" sz="1400" b="1" i="0" u="none" strike="noStrike" dirty="0">
                          <a:solidFill>
                            <a:schemeClr val="bg1"/>
                          </a:solidFill>
                          <a:effectLst/>
                          <a:latin typeface="+mn-lt"/>
                        </a:rPr>
                        <a:t>Ind</a:t>
                      </a: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r>
                        <a:rPr lang="en-US" sz="1400" b="1" i="0" u="none" strike="noStrike" dirty="0">
                          <a:solidFill>
                            <a:schemeClr val="bg1"/>
                          </a:solidFill>
                          <a:effectLst/>
                          <a:latin typeface="+mn-lt"/>
                        </a:rPr>
                        <a:t>Rep</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r>
                        <a:rPr lang="en-US" sz="1400" b="1" i="0" u="none" strike="noStrike" dirty="0">
                          <a:solidFill>
                            <a:schemeClr val="tx1"/>
                          </a:solidFill>
                          <a:effectLst/>
                          <a:latin typeface="+mn-lt"/>
                        </a:rPr>
                        <a:t>Voted </a:t>
                      </a:r>
                    </a:p>
                    <a:p>
                      <a:pPr algn="ctr" fontAlgn="b"/>
                      <a:r>
                        <a:rPr lang="en-US" sz="1400" b="1" i="0" u="none" strike="noStrike" dirty="0">
                          <a:solidFill>
                            <a:schemeClr val="tx1"/>
                          </a:solidFill>
                          <a:effectLst/>
                          <a:latin typeface="+mn-lt"/>
                        </a:rPr>
                        <a:t>Trump</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57A77"/>
                    </a:solidFill>
                  </a:tcPr>
                </a:tc>
                <a:tc>
                  <a:txBody>
                    <a:bodyPr/>
                    <a:lstStyle/>
                    <a:p>
                      <a:pPr algn="ctr" fontAlgn="b"/>
                      <a:r>
                        <a:rPr lang="en-US" sz="1400" b="1" i="0" u="none" strike="noStrike" dirty="0">
                          <a:solidFill>
                            <a:schemeClr val="tx1"/>
                          </a:solidFill>
                          <a:effectLst/>
                          <a:latin typeface="+mn-lt"/>
                        </a:rPr>
                        <a:t>Voted </a:t>
                      </a:r>
                    </a:p>
                    <a:p>
                      <a:pPr algn="ctr" fontAlgn="b"/>
                      <a:r>
                        <a:rPr lang="en-US" sz="1400" b="1" i="0" u="none" strike="noStrike" dirty="0">
                          <a:solidFill>
                            <a:schemeClr val="tx1"/>
                          </a:solidFill>
                          <a:effectLst/>
                          <a:latin typeface="+mn-lt"/>
                        </a:rPr>
                        <a:t>Biden</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57A77"/>
                    </a:solidFill>
                  </a:tcPr>
                </a:tc>
                <a:extLst>
                  <a:ext uri="{0D108BD9-81ED-4DB2-BD59-A6C34878D82A}">
                    <a16:rowId xmlns:a16="http://schemas.microsoft.com/office/drawing/2014/main" val="1735180297"/>
                  </a:ext>
                </a:extLst>
              </a:tr>
              <a:tr h="303895">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600" b="1" i="0" u="none" strike="noStrike" dirty="0">
                          <a:solidFill>
                            <a:srgbClr val="000000"/>
                          </a:solidFill>
                          <a:effectLst/>
                          <a:latin typeface="+mn-lt"/>
                        </a:rPr>
                        <a:t> Very important</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50000"/>
                        <a:alpha val="50000"/>
                      </a:schemeClr>
                    </a:solidFill>
                  </a:tcPr>
                </a:tc>
                <a:tc>
                  <a:txBody>
                    <a:bodyPr/>
                    <a:lstStyle/>
                    <a:p>
                      <a:pPr algn="ctr" fontAlgn="ctr"/>
                      <a:r>
                        <a:rPr lang="en-US" sz="1800" b="0" i="0" u="none" strike="noStrike" dirty="0">
                          <a:solidFill>
                            <a:srgbClr val="000000"/>
                          </a:solidFill>
                          <a:effectLst/>
                          <a:latin typeface="+mn-lt"/>
                        </a:rPr>
                        <a:t>83</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1800" b="1" i="0" u="none" strike="noStrike" dirty="0">
                          <a:solidFill>
                            <a:srgbClr val="000000"/>
                          </a:solidFill>
                          <a:effectLst/>
                          <a:latin typeface="+mn-lt"/>
                        </a:rPr>
                        <a:t>90</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75000"/>
                        <a:alpha val="50000"/>
                      </a:schemeClr>
                    </a:solidFill>
                  </a:tcPr>
                </a:tc>
                <a:tc>
                  <a:txBody>
                    <a:bodyPr/>
                    <a:lstStyle/>
                    <a:p>
                      <a:pPr algn="ctr" fontAlgn="ctr"/>
                      <a:r>
                        <a:rPr lang="en-US" sz="1800" b="1" i="0" u="none" strike="noStrike" dirty="0">
                          <a:solidFill>
                            <a:srgbClr val="000000"/>
                          </a:solidFill>
                          <a:effectLst/>
                          <a:latin typeface="+mn-lt"/>
                        </a:rPr>
                        <a:t>89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75000"/>
                        <a:alpha val="50000"/>
                      </a:schemeClr>
                    </a:solidFill>
                  </a:tcPr>
                </a:tc>
                <a:tc>
                  <a:txBody>
                    <a:bodyPr/>
                    <a:lstStyle/>
                    <a:p>
                      <a:pPr algn="ctr" fontAlgn="ctr"/>
                      <a:r>
                        <a:rPr lang="en-US" sz="1800" b="1" i="0" u="none" strike="noStrike" dirty="0">
                          <a:solidFill>
                            <a:srgbClr val="000000"/>
                          </a:solidFill>
                          <a:effectLst/>
                          <a:latin typeface="+mn-lt"/>
                        </a:rPr>
                        <a:t>87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75000"/>
                        <a:alpha val="50000"/>
                      </a:schemeClr>
                    </a:solidFill>
                  </a:tcPr>
                </a:tc>
                <a:tc>
                  <a:txBody>
                    <a:bodyPr/>
                    <a:lstStyle/>
                    <a:p>
                      <a:pPr algn="ctr" fontAlgn="ctr"/>
                      <a:r>
                        <a:rPr lang="en-US" sz="1800" b="1" i="0" u="none" strike="noStrike" dirty="0">
                          <a:solidFill>
                            <a:srgbClr val="000000"/>
                          </a:solidFill>
                          <a:effectLst/>
                          <a:latin typeface="+mn-lt"/>
                        </a:rPr>
                        <a:t>88</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75000"/>
                        <a:alpha val="50000"/>
                      </a:schemeClr>
                    </a:solidFill>
                  </a:tcPr>
                </a:tc>
                <a:tc>
                  <a:txBody>
                    <a:bodyPr/>
                    <a:lstStyle/>
                    <a:p>
                      <a:pPr algn="ctr" fontAlgn="ctr"/>
                      <a:r>
                        <a:rPr lang="en-US" sz="1800" b="0" i="0" u="none" strike="noStrike" dirty="0">
                          <a:solidFill>
                            <a:srgbClr val="000000"/>
                          </a:solidFill>
                          <a:effectLst/>
                          <a:latin typeface="+mn-lt"/>
                        </a:rPr>
                        <a:t>82</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1800" b="0" i="0" u="none" strike="noStrike" dirty="0">
                          <a:solidFill>
                            <a:srgbClr val="000000"/>
                          </a:solidFill>
                          <a:effectLst/>
                          <a:latin typeface="+mn-lt"/>
                        </a:rPr>
                        <a:t>84</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1800" b="0" i="0" u="none" strike="noStrike" dirty="0">
                          <a:solidFill>
                            <a:srgbClr val="000000"/>
                          </a:solidFill>
                          <a:effectLst/>
                          <a:latin typeface="+mn-lt"/>
                        </a:rPr>
                        <a:t>80</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1800" b="0" i="0" u="none" strike="noStrike" dirty="0">
                          <a:solidFill>
                            <a:srgbClr val="000000"/>
                          </a:solidFill>
                          <a:effectLst/>
                          <a:latin typeface="+mn-lt"/>
                        </a:rPr>
                        <a:t>79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1800" b="0" i="0" u="none" strike="noStrike" dirty="0">
                          <a:solidFill>
                            <a:srgbClr val="000000"/>
                          </a:solidFill>
                          <a:effectLst/>
                          <a:latin typeface="+mn-lt"/>
                        </a:rPr>
                        <a:t>82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1800" b="0" i="0" u="none" strike="noStrike" dirty="0">
                          <a:solidFill>
                            <a:srgbClr val="000000"/>
                          </a:solidFill>
                          <a:effectLst/>
                          <a:latin typeface="+mn-lt"/>
                        </a:rPr>
                        <a:t>85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1800" b="1" i="0" u="none" strike="noStrike" dirty="0">
                          <a:solidFill>
                            <a:srgbClr val="000000"/>
                          </a:solidFill>
                          <a:effectLst/>
                          <a:latin typeface="+mn-lt"/>
                        </a:rPr>
                        <a:t>87</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alpha val="50000"/>
                      </a:srgbClr>
                    </a:solidFill>
                  </a:tcPr>
                </a:tc>
                <a:tc>
                  <a:txBody>
                    <a:bodyPr/>
                    <a:lstStyle/>
                    <a:p>
                      <a:pPr algn="ctr" fontAlgn="ctr"/>
                      <a:r>
                        <a:rPr lang="en-US" sz="1800" b="1" i="0" u="none" strike="noStrike" dirty="0">
                          <a:solidFill>
                            <a:srgbClr val="000000"/>
                          </a:solidFill>
                          <a:effectLst/>
                          <a:latin typeface="+mn-lt"/>
                        </a:rPr>
                        <a:t>85</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030A0">
                        <a:alpha val="50000"/>
                      </a:srgbClr>
                    </a:solidFill>
                  </a:tcPr>
                </a:tc>
                <a:tc>
                  <a:txBody>
                    <a:bodyPr/>
                    <a:lstStyle/>
                    <a:p>
                      <a:pPr algn="ctr" fontAlgn="ctr"/>
                      <a:r>
                        <a:rPr lang="en-US" sz="1800" b="1" i="0" u="none" strike="noStrike" dirty="0">
                          <a:solidFill>
                            <a:srgbClr val="000000"/>
                          </a:solidFill>
                          <a:effectLst/>
                          <a:latin typeface="+mn-lt"/>
                        </a:rPr>
                        <a:t>86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030A0">
                        <a:alpha val="50000"/>
                      </a:srgbClr>
                    </a:solidFill>
                  </a:tcPr>
                </a:tc>
                <a:tc>
                  <a:txBody>
                    <a:bodyPr/>
                    <a:lstStyle/>
                    <a:p>
                      <a:pPr algn="ctr" fontAlgn="ctr"/>
                      <a:r>
                        <a:rPr lang="en-US" sz="1800" b="0" i="0" u="none" strike="noStrike" dirty="0">
                          <a:solidFill>
                            <a:srgbClr val="000000"/>
                          </a:solidFill>
                          <a:effectLst/>
                          <a:latin typeface="+mn-lt"/>
                        </a:rPr>
                        <a:t>77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1800" b="0" i="0" u="none" strike="noStrike" dirty="0">
                          <a:solidFill>
                            <a:srgbClr val="000000"/>
                          </a:solidFill>
                          <a:effectLst/>
                          <a:latin typeface="+mn-lt"/>
                        </a:rPr>
                        <a:t>67</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1800" b="1" i="0" u="none" strike="noStrike" dirty="0">
                          <a:solidFill>
                            <a:srgbClr val="000000"/>
                          </a:solidFill>
                          <a:effectLst/>
                          <a:latin typeface="+mn-lt"/>
                        </a:rPr>
                        <a:t>89</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75000"/>
                        <a:alpha val="50000"/>
                      </a:schemeClr>
                    </a:solidFill>
                  </a:tcPr>
                </a:tc>
                <a:tc>
                  <a:txBody>
                    <a:bodyPr/>
                    <a:lstStyle/>
                    <a:p>
                      <a:pPr algn="ctr" fontAlgn="ctr"/>
                      <a:r>
                        <a:rPr lang="en-US" sz="1800" b="0" i="0" u="none" strike="noStrike" dirty="0">
                          <a:solidFill>
                            <a:srgbClr val="000000"/>
                          </a:solidFill>
                          <a:effectLst/>
                          <a:latin typeface="+mn-lt"/>
                        </a:rPr>
                        <a:t>83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1800" b="0" i="0" u="none" strike="noStrike" dirty="0">
                          <a:solidFill>
                            <a:srgbClr val="000000"/>
                          </a:solidFill>
                          <a:effectLst/>
                          <a:latin typeface="+mn-lt"/>
                        </a:rPr>
                        <a:t>77</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1800" b="0" i="0" u="none" strike="noStrike" dirty="0">
                          <a:solidFill>
                            <a:srgbClr val="000000"/>
                          </a:solidFill>
                          <a:effectLst/>
                          <a:latin typeface="+mn-lt"/>
                        </a:rPr>
                        <a:t>77</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1800" b="0" i="0" u="none" strike="noStrike" dirty="0">
                          <a:solidFill>
                            <a:srgbClr val="000000"/>
                          </a:solidFill>
                          <a:effectLst/>
                          <a:latin typeface="+mn-lt"/>
                        </a:rPr>
                        <a:t>90</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extLst>
                  <a:ext uri="{0D108BD9-81ED-4DB2-BD59-A6C34878D82A}">
                    <a16:rowId xmlns:a16="http://schemas.microsoft.com/office/drawing/2014/main" val="4263235427"/>
                  </a:ext>
                </a:extLst>
              </a:tr>
              <a:tr h="303895">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600" b="1" i="0" u="none" strike="noStrike" dirty="0">
                          <a:solidFill>
                            <a:srgbClr val="000000"/>
                          </a:solidFill>
                          <a:effectLst/>
                          <a:latin typeface="+mn-lt"/>
                        </a:rPr>
                        <a:t>Somewhat important</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DFDFDF"/>
                    </a:solidFill>
                  </a:tcPr>
                </a:tc>
                <a:tc>
                  <a:txBody>
                    <a:bodyPr/>
                    <a:lstStyle/>
                    <a:p>
                      <a:pPr algn="ctr" fontAlgn="ctr"/>
                      <a:r>
                        <a:rPr lang="en-US" sz="1800" b="0" i="0" u="none" strike="noStrike" dirty="0">
                          <a:solidFill>
                            <a:srgbClr val="000000"/>
                          </a:solidFill>
                          <a:effectLst/>
                          <a:latin typeface="+mn-lt"/>
                        </a:rPr>
                        <a:t>9</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5</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7</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10</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8</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11</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14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10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5</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8</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12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21</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6</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10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12</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13</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5</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extLst>
                  <a:ext uri="{0D108BD9-81ED-4DB2-BD59-A6C34878D82A}">
                    <a16:rowId xmlns:a16="http://schemas.microsoft.com/office/drawing/2014/main" val="3413076944"/>
                  </a:ext>
                </a:extLst>
              </a:tr>
              <a:tr h="303895">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600" b="1" i="0" u="none" strike="noStrike" dirty="0">
                          <a:solidFill>
                            <a:srgbClr val="000000"/>
                          </a:solidFill>
                          <a:effectLst/>
                          <a:latin typeface="+mn-lt"/>
                        </a:rPr>
                        <a:t>A little important</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BFBFBF"/>
                    </a:solidFill>
                  </a:tcPr>
                </a:tc>
                <a:tc>
                  <a:txBody>
                    <a:bodyPr/>
                    <a:lstStyle/>
                    <a:p>
                      <a:pPr algn="ctr" fontAlgn="ctr"/>
                      <a:r>
                        <a:rPr lang="en-US" sz="1800" b="0" i="0" u="none" strike="noStrike" dirty="0">
                          <a:solidFill>
                            <a:srgbClr val="000000"/>
                          </a:solidFill>
                          <a:effectLst/>
                          <a:latin typeface="+mn-lt"/>
                        </a:rPr>
                        <a:t>3</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2</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2</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3</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2</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3</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3</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2</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9</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2</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4</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4</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1</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extLst>
                  <a:ext uri="{0D108BD9-81ED-4DB2-BD59-A6C34878D82A}">
                    <a16:rowId xmlns:a16="http://schemas.microsoft.com/office/drawing/2014/main" val="767863769"/>
                  </a:ext>
                </a:extLst>
              </a:tr>
              <a:tr h="303895">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600" b="1" i="0" u="none" strike="noStrike" dirty="0">
                          <a:solidFill>
                            <a:srgbClr val="000000"/>
                          </a:solidFill>
                          <a:effectLst/>
                          <a:latin typeface="+mn-lt"/>
                        </a:rPr>
                        <a:t>Not important at all</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DFDFDF"/>
                    </a:solidFill>
                  </a:tcPr>
                </a:tc>
                <a:tc>
                  <a:txBody>
                    <a:bodyPr/>
                    <a:lstStyle/>
                    <a:p>
                      <a:pPr algn="ctr" fontAlgn="ctr"/>
                      <a:r>
                        <a:rPr lang="en-US" sz="1800" b="0" i="0" u="none" strike="noStrike" dirty="0">
                          <a:solidFill>
                            <a:srgbClr val="000000"/>
                          </a:solidFill>
                          <a:effectLst/>
                          <a:latin typeface="+mn-lt"/>
                        </a:rPr>
                        <a:t>2</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1</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2</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2</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2</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1</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1</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2</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1</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1</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4</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3</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1</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extLst>
                  <a:ext uri="{0D108BD9-81ED-4DB2-BD59-A6C34878D82A}">
                    <a16:rowId xmlns:a16="http://schemas.microsoft.com/office/drawing/2014/main" val="1131677553"/>
                  </a:ext>
                </a:extLst>
              </a:tr>
              <a:tr h="303895">
                <a:tc>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en-US" sz="1600" b="1" i="0" u="none" strike="noStrike" dirty="0">
                        <a:solidFill>
                          <a:srgbClr val="000000"/>
                        </a:solidFill>
                        <a:effectLst/>
                        <a:latin typeface="+mn-lt"/>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solidFill>
                  </a:tcPr>
                </a:tc>
                <a:tc>
                  <a:txBody>
                    <a:bodyPr/>
                    <a:lstStyle/>
                    <a:p>
                      <a:pPr algn="ctr" fontAlgn="ctr"/>
                      <a:endParaRPr lang="en-US" sz="1800" b="0" i="0" u="none" strike="noStrike" dirty="0">
                        <a:solidFill>
                          <a:srgbClr val="000000"/>
                        </a:solidFill>
                        <a:effectLst/>
                        <a:latin typeface="+mn-lt"/>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800" b="0" i="0" u="none" strike="noStrike" dirty="0">
                        <a:solidFill>
                          <a:srgbClr val="000000"/>
                        </a:solidFill>
                        <a:effectLst/>
                        <a:latin typeface="+mn-lt"/>
                      </a:endParaRP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800" b="0" i="0" u="none" strike="noStrike" dirty="0">
                        <a:solidFill>
                          <a:srgbClr val="000000"/>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800" b="0" i="0" u="none" strike="noStrike" dirty="0">
                        <a:solidFill>
                          <a:srgbClr val="000000"/>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800" b="0" i="0" u="none" strike="noStrike" dirty="0">
                        <a:solidFill>
                          <a:srgbClr val="000000"/>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800" b="0" i="0" u="none" strike="noStrike" dirty="0">
                        <a:solidFill>
                          <a:srgbClr val="000000"/>
                        </a:solidFill>
                        <a:effectLst/>
                        <a:latin typeface="+mn-lt"/>
                      </a:endParaRP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800" b="0" i="0" u="none" strike="noStrike" dirty="0">
                        <a:solidFill>
                          <a:srgbClr val="000000"/>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800" b="0" i="0" u="none" strike="noStrike" dirty="0">
                        <a:solidFill>
                          <a:srgbClr val="000000"/>
                        </a:solidFill>
                        <a:effectLst/>
                        <a:latin typeface="+mn-lt"/>
                      </a:endParaRP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800" b="0" i="0" u="none" strike="noStrike" dirty="0">
                        <a:solidFill>
                          <a:srgbClr val="000000"/>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800" b="0" i="0" u="none" strike="noStrike" dirty="0">
                        <a:solidFill>
                          <a:srgbClr val="000000"/>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800" b="0" i="0" u="none" strike="noStrike" dirty="0">
                        <a:solidFill>
                          <a:srgbClr val="000000"/>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800" b="0" i="0" u="none" strike="noStrike" dirty="0">
                        <a:solidFill>
                          <a:srgbClr val="000000"/>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800" b="0" i="0" u="none" strike="noStrike" dirty="0">
                        <a:solidFill>
                          <a:srgbClr val="000000"/>
                        </a:solidFill>
                        <a:effectLst/>
                        <a:latin typeface="+mn-lt"/>
                      </a:endParaRP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800" b="0" i="0" u="none" strike="noStrike" dirty="0">
                        <a:solidFill>
                          <a:srgbClr val="000000"/>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800" b="0" i="0" u="none" strike="noStrike" dirty="0">
                        <a:solidFill>
                          <a:srgbClr val="000000"/>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800" b="0" i="0" u="none" strike="noStrike" dirty="0">
                        <a:solidFill>
                          <a:srgbClr val="000000"/>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800" b="1" i="0" u="none" strike="noStrike" dirty="0">
                        <a:solidFill>
                          <a:srgbClr val="000000"/>
                        </a:solidFill>
                        <a:effectLst/>
                        <a:latin typeface="+mn-lt"/>
                      </a:endParaRP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800" b="0" i="0" u="none" strike="noStrike" dirty="0">
                        <a:solidFill>
                          <a:srgbClr val="000000"/>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800" b="0" i="0" u="none" strike="noStrike" dirty="0">
                        <a:solidFill>
                          <a:srgbClr val="000000"/>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800" b="0" i="0" u="none" strike="noStrike" dirty="0">
                        <a:solidFill>
                          <a:srgbClr val="000000"/>
                        </a:solidFill>
                        <a:effectLst/>
                        <a:latin typeface="+mn-lt"/>
                      </a:endParaRP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800" b="0" i="0" u="none" strike="noStrike" dirty="0">
                        <a:solidFill>
                          <a:srgbClr val="000000"/>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0008071"/>
                  </a:ext>
                </a:extLst>
              </a:tr>
              <a:tr h="303895">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600" b="1" i="0" u="none" strike="noStrike" dirty="0">
                          <a:solidFill>
                            <a:srgbClr val="000000"/>
                          </a:solidFill>
                          <a:effectLst/>
                          <a:latin typeface="+mn-lt"/>
                        </a:rPr>
                        <a:t>Important</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DFDFDF"/>
                    </a:solidFill>
                  </a:tcPr>
                </a:tc>
                <a:tc>
                  <a:txBody>
                    <a:bodyPr/>
                    <a:lstStyle/>
                    <a:p>
                      <a:pPr algn="ctr" fontAlgn="ctr"/>
                      <a:r>
                        <a:rPr lang="en-US" sz="1800" b="0" i="0" u="none" strike="noStrike" dirty="0">
                          <a:solidFill>
                            <a:srgbClr val="000000"/>
                          </a:solidFill>
                          <a:effectLst/>
                          <a:latin typeface="+mn-lt"/>
                        </a:rPr>
                        <a:t>93</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96</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97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91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95</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92</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93</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91</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93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90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95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92</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93</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94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89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87</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95</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94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90</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90</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95</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extLst>
                  <a:ext uri="{0D108BD9-81ED-4DB2-BD59-A6C34878D82A}">
                    <a16:rowId xmlns:a16="http://schemas.microsoft.com/office/drawing/2014/main" val="3672683854"/>
                  </a:ext>
                </a:extLst>
              </a:tr>
              <a:tr h="303895">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600" b="1" i="0" u="none" strike="noStrike" dirty="0">
                          <a:solidFill>
                            <a:srgbClr val="000000"/>
                          </a:solidFill>
                          <a:effectLst/>
                          <a:latin typeface="+mn-lt"/>
                        </a:rPr>
                        <a:t>Not important</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BFBFBF"/>
                    </a:solidFill>
                  </a:tcPr>
                </a:tc>
                <a:tc>
                  <a:txBody>
                    <a:bodyPr/>
                    <a:lstStyle/>
                    <a:p>
                      <a:pPr algn="ctr" fontAlgn="ctr"/>
                      <a:r>
                        <a:rPr lang="en-US" sz="1800" b="0" i="0" u="none" strike="noStrike" dirty="0">
                          <a:solidFill>
                            <a:srgbClr val="000000"/>
                          </a:solidFill>
                          <a:effectLst/>
                          <a:latin typeface="+mn-lt"/>
                        </a:rPr>
                        <a:t>5</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3</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4</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5</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4</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4</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5</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5</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10</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3</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7</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8</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2</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extLst>
                  <a:ext uri="{0D108BD9-81ED-4DB2-BD59-A6C34878D82A}">
                    <a16:rowId xmlns:a16="http://schemas.microsoft.com/office/drawing/2014/main" val="2199035179"/>
                  </a:ext>
                </a:extLst>
              </a:tr>
            </a:tbl>
          </a:graphicData>
        </a:graphic>
      </p:graphicFrame>
      <p:sp>
        <p:nvSpPr>
          <p:cNvPr id="6" name="Rectangle: Rounded Corners 5">
            <a:extLst>
              <a:ext uri="{FF2B5EF4-FFF2-40B4-BE49-F238E27FC236}">
                <a16:creationId xmlns:a16="http://schemas.microsoft.com/office/drawing/2014/main" id="{E6EA1F52-B121-4D67-A797-236040BD1245}"/>
              </a:ext>
              <a:ext uri="{C183D7F6-B498-43B3-948B-1728B52AA6E4}">
                <adec:decorative xmlns:adec="http://schemas.microsoft.com/office/drawing/2017/decorative" val="1"/>
              </a:ext>
            </a:extLst>
          </p:cNvPr>
          <p:cNvSpPr/>
          <p:nvPr/>
        </p:nvSpPr>
        <p:spPr>
          <a:xfrm>
            <a:off x="2833226" y="3073198"/>
            <a:ext cx="1881051" cy="261258"/>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Rounded Corners 7">
            <a:extLst>
              <a:ext uri="{FF2B5EF4-FFF2-40B4-BE49-F238E27FC236}">
                <a16:creationId xmlns:a16="http://schemas.microsoft.com/office/drawing/2014/main" id="{7A53338F-7DB6-4CE7-97D4-C7B6FC385B8C}"/>
              </a:ext>
              <a:ext uri="{C183D7F6-B498-43B3-948B-1728B52AA6E4}">
                <adec:decorative xmlns:adec="http://schemas.microsoft.com/office/drawing/2017/decorative" val="1"/>
              </a:ext>
            </a:extLst>
          </p:cNvPr>
          <p:cNvSpPr/>
          <p:nvPr/>
        </p:nvSpPr>
        <p:spPr>
          <a:xfrm>
            <a:off x="7402313" y="3073198"/>
            <a:ext cx="1333052" cy="261258"/>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Rounded Corners 10">
            <a:extLst>
              <a:ext uri="{FF2B5EF4-FFF2-40B4-BE49-F238E27FC236}">
                <a16:creationId xmlns:a16="http://schemas.microsoft.com/office/drawing/2014/main" id="{FE3477FF-4555-46A1-BB89-6D4CD325A2C8}"/>
              </a:ext>
              <a:ext uri="{C183D7F6-B498-43B3-948B-1728B52AA6E4}">
                <adec:decorative xmlns:adec="http://schemas.microsoft.com/office/drawing/2017/decorative" val="1"/>
              </a:ext>
            </a:extLst>
          </p:cNvPr>
          <p:cNvSpPr/>
          <p:nvPr/>
        </p:nvSpPr>
        <p:spPr>
          <a:xfrm>
            <a:off x="9683227" y="3078479"/>
            <a:ext cx="455248" cy="255977"/>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E0C01F3C-07E4-49E4-B0AD-D8A1DA587429}"/>
              </a:ext>
            </a:extLst>
          </p:cNvPr>
          <p:cNvSpPr txBox="1"/>
          <p:nvPr/>
        </p:nvSpPr>
        <p:spPr>
          <a:xfrm>
            <a:off x="3038652" y="5250314"/>
            <a:ext cx="6766560" cy="1077218"/>
          </a:xfrm>
          <a:prstGeom prst="rect">
            <a:avLst/>
          </a:prstGeom>
          <a:noFill/>
          <a:ln>
            <a:solidFill>
              <a:srgbClr val="7030A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Within the battleground states, 95% of voters with disabilities and the disability community at large say candidates treating people with disabilities with dignity and respect is important. 90% of voters with disabilities and 88% of the disability community in battleground states think it is very important. </a:t>
            </a:r>
          </a:p>
        </p:txBody>
      </p:sp>
      <p:pic>
        <p:nvPicPr>
          <p:cNvPr id="3" name="image3.png" descr="The Tarrance Group logo">
            <a:extLst>
              <a:ext uri="{FF2B5EF4-FFF2-40B4-BE49-F238E27FC236}">
                <a16:creationId xmlns:a16="http://schemas.microsoft.com/office/drawing/2014/main" id="{1656F615-5B75-4B3C-ACE5-4A738F262BE3}"/>
              </a:ext>
            </a:extLst>
          </p:cNvPr>
          <p:cNvPicPr/>
          <p:nvPr/>
        </p:nvPicPr>
        <p:blipFill>
          <a:blip r:embed="rId2"/>
          <a:srcRect/>
          <a:stretch>
            <a:fillRect/>
          </a:stretch>
        </p:blipFill>
        <p:spPr>
          <a:xfrm>
            <a:off x="8153400" y="6355080"/>
            <a:ext cx="2207812" cy="367160"/>
          </a:xfrm>
          <a:prstGeom prst="rect">
            <a:avLst/>
          </a:prstGeom>
          <a:ln/>
        </p:spPr>
      </p:pic>
    </p:spTree>
    <p:extLst>
      <p:ext uri="{BB962C8B-B14F-4D97-AF65-F5344CB8AC3E}">
        <p14:creationId xmlns:p14="http://schemas.microsoft.com/office/powerpoint/2010/main" val="13395277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EC5D7-0926-466E-AF7B-B2EC6A3B1B44}"/>
              </a:ext>
            </a:extLst>
          </p:cNvPr>
          <p:cNvSpPr>
            <a:spLocks noGrp="1"/>
          </p:cNvSpPr>
          <p:nvPr>
            <p:ph type="ctrTitle"/>
          </p:nvPr>
        </p:nvSpPr>
        <p:spPr/>
        <p:txBody>
          <a:bodyPr>
            <a:noAutofit/>
          </a:bodyPr>
          <a:lstStyle/>
          <a:p>
            <a:r>
              <a:rPr lang="en-US" sz="2800" dirty="0"/>
              <a:t>Across demographic subgroups, a solid majority of voters believe it is very important that congressional and presidential campaigns address issues that are important to people with disabilities. African American voters are especially likely to say it is very important.</a:t>
            </a:r>
          </a:p>
        </p:txBody>
      </p:sp>
      <p:sp>
        <p:nvSpPr>
          <p:cNvPr id="6" name="Content Placeholder 4">
            <a:extLst>
              <a:ext uri="{FF2B5EF4-FFF2-40B4-BE49-F238E27FC236}">
                <a16:creationId xmlns:a16="http://schemas.microsoft.com/office/drawing/2014/main" id="{9AFA691F-7371-4E9A-8336-A1EAADE52739}"/>
              </a:ext>
            </a:extLst>
          </p:cNvPr>
          <p:cNvSpPr txBox="1">
            <a:spLocks/>
          </p:cNvSpPr>
          <p:nvPr/>
        </p:nvSpPr>
        <p:spPr>
          <a:xfrm>
            <a:off x="335280" y="1779074"/>
            <a:ext cx="6199335" cy="670187"/>
          </a:xfrm>
          <a:prstGeom prst="rect">
            <a:avLst/>
          </a:prstGeom>
          <a:solidFill>
            <a:schemeClr val="bg1">
              <a:lumMod val="85000"/>
            </a:schemeClr>
          </a:solid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How important is it to you that congressional and presidential campaigns address issues that are important to people with disabilities? </a:t>
            </a:r>
          </a:p>
        </p:txBody>
      </p:sp>
      <p:graphicFrame>
        <p:nvGraphicFramePr>
          <p:cNvPr id="10" name="Chart 9" descr="bar chart&#10;&#10;86 total important&#10;60 very important&#10;&#10;11 total not important&#10;3 don't know">
            <a:extLst>
              <a:ext uri="{FF2B5EF4-FFF2-40B4-BE49-F238E27FC236}">
                <a16:creationId xmlns:a16="http://schemas.microsoft.com/office/drawing/2014/main" id="{9CF203B0-5C56-468A-AC5D-BD605038F3B6}"/>
              </a:ext>
            </a:extLst>
          </p:cNvPr>
          <p:cNvGraphicFramePr/>
          <p:nvPr/>
        </p:nvGraphicFramePr>
        <p:xfrm>
          <a:off x="1001151" y="2765756"/>
          <a:ext cx="5094849" cy="320571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ble 11">
            <a:extLst>
              <a:ext uri="{FF2B5EF4-FFF2-40B4-BE49-F238E27FC236}">
                <a16:creationId xmlns:a16="http://schemas.microsoft.com/office/drawing/2014/main" id="{D3A14B32-2532-41D8-A634-6D12AB08D588}"/>
              </a:ext>
            </a:extLst>
          </p:cNvPr>
          <p:cNvGraphicFramePr>
            <a:graphicFrameLocks noGrp="1"/>
          </p:cNvGraphicFramePr>
          <p:nvPr/>
        </p:nvGraphicFramePr>
        <p:xfrm>
          <a:off x="89539" y="6287965"/>
          <a:ext cx="5215382" cy="502920"/>
        </p:xfrm>
        <a:graphic>
          <a:graphicData uri="http://schemas.openxmlformats.org/drawingml/2006/table">
            <a:tbl>
              <a:tblPr firstRow="1" bandRow="1">
                <a:tableStyleId>{5C22544A-7EE6-4342-B048-85BDC9FD1C3A}</a:tableStyleId>
              </a:tblPr>
              <a:tblGrid>
                <a:gridCol w="313371">
                  <a:extLst>
                    <a:ext uri="{9D8B030D-6E8A-4147-A177-3AD203B41FA5}">
                      <a16:colId xmlns:a16="http://schemas.microsoft.com/office/drawing/2014/main" val="20000"/>
                    </a:ext>
                  </a:extLst>
                </a:gridCol>
                <a:gridCol w="2238361">
                  <a:extLst>
                    <a:ext uri="{9D8B030D-6E8A-4147-A177-3AD203B41FA5}">
                      <a16:colId xmlns:a16="http://schemas.microsoft.com/office/drawing/2014/main" val="20001"/>
                    </a:ext>
                  </a:extLst>
                </a:gridCol>
                <a:gridCol w="313371">
                  <a:extLst>
                    <a:ext uri="{9D8B030D-6E8A-4147-A177-3AD203B41FA5}">
                      <a16:colId xmlns:a16="http://schemas.microsoft.com/office/drawing/2014/main" val="20002"/>
                    </a:ext>
                  </a:extLst>
                </a:gridCol>
                <a:gridCol w="2350279">
                  <a:extLst>
                    <a:ext uri="{9D8B030D-6E8A-4147-A177-3AD203B41FA5}">
                      <a16:colId xmlns:a16="http://schemas.microsoft.com/office/drawing/2014/main" val="20003"/>
                    </a:ext>
                  </a:extLst>
                </a:gridCol>
              </a:tblGrid>
              <a:tr h="215210">
                <a:tc>
                  <a:txBody>
                    <a:bodyPr/>
                    <a:lstStyle/>
                    <a:p>
                      <a:endParaRPr lang="en-US" sz="105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alpha val="50000"/>
                      </a:srgbClr>
                    </a:solidFill>
                  </a:tcPr>
                </a:tc>
                <a:tc>
                  <a:txBody>
                    <a:bodyPr/>
                    <a:lstStyle/>
                    <a:p>
                      <a:r>
                        <a:rPr lang="en-US" sz="1050" b="0" dirty="0">
                          <a:solidFill>
                            <a:schemeClr val="tx1"/>
                          </a:solidFill>
                        </a:rPr>
                        <a:t>Somewhat important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sz="105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57A77"/>
                    </a:solidFill>
                  </a:tcPr>
                </a:tc>
                <a:tc>
                  <a:txBody>
                    <a:bodyPr/>
                    <a:lstStyle/>
                    <a:p>
                      <a:r>
                        <a:rPr lang="en-US" sz="1050" b="0" dirty="0">
                          <a:solidFill>
                            <a:schemeClr val="tx1"/>
                          </a:solidFill>
                        </a:rPr>
                        <a:t>A little important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15210">
                <a:tc>
                  <a:txBody>
                    <a:bodyPr/>
                    <a:lstStyle/>
                    <a:p>
                      <a:endParaRPr lang="en-US" sz="105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r>
                        <a:rPr lang="en-US" sz="1050" b="0" dirty="0">
                          <a:solidFill>
                            <a:schemeClr val="tx1"/>
                          </a:solidFill>
                        </a:rPr>
                        <a:t>Very important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sz="105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r>
                        <a:rPr lang="en-US" sz="1050" b="0" dirty="0">
                          <a:solidFill>
                            <a:schemeClr val="tx1"/>
                          </a:solidFill>
                        </a:rPr>
                        <a:t>Not important at all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graphicFrame>
        <p:nvGraphicFramePr>
          <p:cNvPr id="5" name="Table 4">
            <a:extLst>
              <a:ext uri="{FF2B5EF4-FFF2-40B4-BE49-F238E27FC236}">
                <a16:creationId xmlns:a16="http://schemas.microsoft.com/office/drawing/2014/main" id="{F1EA8BD7-6144-45A0-B069-DC8ECBEF8875}"/>
              </a:ext>
            </a:extLst>
          </p:cNvPr>
          <p:cNvGraphicFramePr>
            <a:graphicFrameLocks noGrp="1"/>
          </p:cNvGraphicFramePr>
          <p:nvPr/>
        </p:nvGraphicFramePr>
        <p:xfrm>
          <a:off x="6850798" y="1779074"/>
          <a:ext cx="4813016" cy="4511040"/>
        </p:xfrm>
        <a:graphic>
          <a:graphicData uri="http://schemas.openxmlformats.org/drawingml/2006/table">
            <a:tbl>
              <a:tblPr firstRow="1" bandRow="1">
                <a:tableStyleId>{5C22544A-7EE6-4342-B048-85BDC9FD1C3A}</a:tableStyleId>
              </a:tblPr>
              <a:tblGrid>
                <a:gridCol w="1866362">
                  <a:extLst>
                    <a:ext uri="{9D8B030D-6E8A-4147-A177-3AD203B41FA5}">
                      <a16:colId xmlns:a16="http://schemas.microsoft.com/office/drawing/2014/main" val="20000"/>
                    </a:ext>
                  </a:extLst>
                </a:gridCol>
                <a:gridCol w="1514094">
                  <a:extLst>
                    <a:ext uri="{9D8B030D-6E8A-4147-A177-3AD203B41FA5}">
                      <a16:colId xmlns:a16="http://schemas.microsoft.com/office/drawing/2014/main" val="20001"/>
                    </a:ext>
                  </a:extLst>
                </a:gridCol>
                <a:gridCol w="1432560">
                  <a:extLst>
                    <a:ext uri="{9D8B030D-6E8A-4147-A177-3AD203B41FA5}">
                      <a16:colId xmlns:a16="http://schemas.microsoft.com/office/drawing/2014/main" val="20002"/>
                    </a:ext>
                  </a:extLst>
                </a:gridCol>
              </a:tblGrid>
              <a:tr h="317335">
                <a:tc>
                  <a:txBody>
                    <a:bodyPr/>
                    <a:lstStyle/>
                    <a:p>
                      <a:pPr algn="ctr"/>
                      <a:endParaRPr lang="en-US" sz="1800" dirty="0"/>
                    </a:p>
                  </a:txBody>
                  <a:tcPr>
                    <a:solidFill>
                      <a:schemeClr val="bg1"/>
                    </a:solidFill>
                  </a:tcPr>
                </a:tc>
                <a:tc>
                  <a:txBody>
                    <a:bodyPr/>
                    <a:lstStyle/>
                    <a:p>
                      <a:pPr algn="ctr"/>
                      <a:r>
                        <a:rPr lang="en-US" sz="1600" dirty="0"/>
                        <a:t>Very Important</a:t>
                      </a:r>
                    </a:p>
                  </a:txBody>
                  <a:tcPr anchor="ctr">
                    <a:solidFill>
                      <a:srgbClr val="0E3594"/>
                    </a:solidFill>
                  </a:tcPr>
                </a:tc>
                <a:tc>
                  <a:txBody>
                    <a:bodyPr/>
                    <a:lstStyle/>
                    <a:p>
                      <a:pPr algn="ctr"/>
                      <a:r>
                        <a:rPr lang="en-US" sz="1600" dirty="0"/>
                        <a:t>Not Important </a:t>
                      </a:r>
                    </a:p>
                  </a:txBody>
                  <a:tcPr anchor="ctr">
                    <a:solidFill>
                      <a:srgbClr val="C00000"/>
                    </a:solidFill>
                  </a:tcPr>
                </a:tc>
                <a:extLst>
                  <a:ext uri="{0D108BD9-81ED-4DB2-BD59-A6C34878D82A}">
                    <a16:rowId xmlns:a16="http://schemas.microsoft.com/office/drawing/2014/main" val="10000"/>
                  </a:ext>
                </a:extLst>
              </a:tr>
              <a:tr h="193927">
                <a:tc>
                  <a:txBody>
                    <a:bodyPr/>
                    <a:lstStyle/>
                    <a:p>
                      <a:pPr algn="l"/>
                      <a:r>
                        <a:rPr lang="en-US" sz="1600" dirty="0"/>
                        <a:t>Men</a:t>
                      </a:r>
                    </a:p>
                  </a:txBody>
                  <a:tcPr marT="0" marB="0" anchor="ctr">
                    <a:solidFill>
                      <a:schemeClr val="bg1">
                        <a:lumMod val="50000"/>
                        <a:alpha val="25000"/>
                      </a:schemeClr>
                    </a:solidFill>
                  </a:tcPr>
                </a:tc>
                <a:tc>
                  <a:txBody>
                    <a:bodyPr/>
                    <a:lstStyle/>
                    <a:p>
                      <a:pPr algn="ctr"/>
                      <a:r>
                        <a:rPr lang="en-US" sz="1600" dirty="0"/>
                        <a:t>59</a:t>
                      </a:r>
                    </a:p>
                  </a:txBody>
                  <a:tcPr marT="0" marB="0" anchor="ctr">
                    <a:solidFill>
                      <a:schemeClr val="bg1">
                        <a:lumMod val="50000"/>
                        <a:alpha val="25000"/>
                      </a:schemeClr>
                    </a:solidFill>
                  </a:tcPr>
                </a:tc>
                <a:tc>
                  <a:txBody>
                    <a:bodyPr/>
                    <a:lstStyle/>
                    <a:p>
                      <a:pPr algn="ctr"/>
                      <a:r>
                        <a:rPr lang="en-US" sz="1600" dirty="0"/>
                        <a:t>13</a:t>
                      </a:r>
                    </a:p>
                  </a:txBody>
                  <a:tcPr marT="0" marB="0" anchor="ctr">
                    <a:solidFill>
                      <a:schemeClr val="bg1">
                        <a:lumMod val="50000"/>
                        <a:alpha val="25000"/>
                      </a:schemeClr>
                    </a:solidFill>
                  </a:tcPr>
                </a:tc>
                <a:extLst>
                  <a:ext uri="{0D108BD9-81ED-4DB2-BD59-A6C34878D82A}">
                    <a16:rowId xmlns:a16="http://schemas.microsoft.com/office/drawing/2014/main" val="10001"/>
                  </a:ext>
                </a:extLst>
              </a:tr>
              <a:tr h="193927">
                <a:tc>
                  <a:txBody>
                    <a:bodyPr/>
                    <a:lstStyle/>
                    <a:p>
                      <a:pPr algn="l"/>
                      <a:r>
                        <a:rPr lang="en-US" sz="1600" dirty="0"/>
                        <a:t>Women</a:t>
                      </a:r>
                    </a:p>
                  </a:txBody>
                  <a:tcPr marT="0" marB="0" anchor="ctr">
                    <a:solidFill>
                      <a:schemeClr val="bg1">
                        <a:lumMod val="50000"/>
                        <a:alpha val="25000"/>
                      </a:schemeClr>
                    </a:solidFill>
                  </a:tcPr>
                </a:tc>
                <a:tc>
                  <a:txBody>
                    <a:bodyPr/>
                    <a:lstStyle/>
                    <a:p>
                      <a:pPr algn="ctr"/>
                      <a:r>
                        <a:rPr lang="en-US" sz="1600" dirty="0"/>
                        <a:t>60</a:t>
                      </a:r>
                    </a:p>
                  </a:txBody>
                  <a:tcPr marT="0" marB="0" anchor="ctr">
                    <a:solidFill>
                      <a:schemeClr val="bg1">
                        <a:lumMod val="50000"/>
                        <a:alpha val="25000"/>
                      </a:schemeClr>
                    </a:solidFill>
                  </a:tcPr>
                </a:tc>
                <a:tc>
                  <a:txBody>
                    <a:bodyPr/>
                    <a:lstStyle/>
                    <a:p>
                      <a:pPr algn="ctr"/>
                      <a:r>
                        <a:rPr lang="en-US" sz="1600" dirty="0"/>
                        <a:t>10</a:t>
                      </a:r>
                    </a:p>
                  </a:txBody>
                  <a:tcPr marT="0" marB="0" anchor="ctr">
                    <a:solidFill>
                      <a:schemeClr val="bg1">
                        <a:lumMod val="50000"/>
                        <a:alpha val="25000"/>
                      </a:schemeClr>
                    </a:solidFill>
                  </a:tcPr>
                </a:tc>
                <a:extLst>
                  <a:ext uri="{0D108BD9-81ED-4DB2-BD59-A6C34878D82A}">
                    <a16:rowId xmlns:a16="http://schemas.microsoft.com/office/drawing/2014/main" val="10002"/>
                  </a:ext>
                </a:extLst>
              </a:tr>
              <a:tr h="193927">
                <a:tc>
                  <a:txBody>
                    <a:bodyPr/>
                    <a:lstStyle/>
                    <a:p>
                      <a:pPr algn="l"/>
                      <a:r>
                        <a:rPr lang="en-US" sz="1600" dirty="0"/>
                        <a:t>Under 50</a:t>
                      </a:r>
                    </a:p>
                  </a:txBody>
                  <a:tcPr marT="0" marB="0" anchor="ctr">
                    <a:solidFill>
                      <a:schemeClr val="bg1">
                        <a:lumMod val="50000"/>
                        <a:alpha val="50000"/>
                      </a:schemeClr>
                    </a:solidFill>
                  </a:tcPr>
                </a:tc>
                <a:tc>
                  <a:txBody>
                    <a:bodyPr/>
                    <a:lstStyle/>
                    <a:p>
                      <a:pPr algn="ctr"/>
                      <a:r>
                        <a:rPr lang="en-US" sz="1600" dirty="0"/>
                        <a:t>57</a:t>
                      </a:r>
                    </a:p>
                  </a:txBody>
                  <a:tcPr marT="0" marB="0" anchor="ctr">
                    <a:solidFill>
                      <a:schemeClr val="bg1">
                        <a:lumMod val="50000"/>
                        <a:alpha val="50000"/>
                      </a:schemeClr>
                    </a:solidFill>
                  </a:tcPr>
                </a:tc>
                <a:tc>
                  <a:txBody>
                    <a:bodyPr/>
                    <a:lstStyle/>
                    <a:p>
                      <a:pPr algn="ctr"/>
                      <a:r>
                        <a:rPr lang="en-US" sz="1600" dirty="0"/>
                        <a:t>11</a:t>
                      </a:r>
                    </a:p>
                  </a:txBody>
                  <a:tcPr marT="0" marB="0" anchor="ctr">
                    <a:solidFill>
                      <a:schemeClr val="bg1">
                        <a:lumMod val="50000"/>
                        <a:alpha val="50000"/>
                      </a:schemeClr>
                    </a:solidFill>
                  </a:tcPr>
                </a:tc>
                <a:extLst>
                  <a:ext uri="{0D108BD9-81ED-4DB2-BD59-A6C34878D82A}">
                    <a16:rowId xmlns:a16="http://schemas.microsoft.com/office/drawing/2014/main" val="10003"/>
                  </a:ext>
                </a:extLst>
              </a:tr>
              <a:tr h="193927">
                <a:tc>
                  <a:txBody>
                    <a:bodyPr/>
                    <a:lstStyle/>
                    <a:p>
                      <a:pPr algn="l"/>
                      <a:r>
                        <a:rPr lang="en-US" sz="1600" dirty="0"/>
                        <a:t>Over 50 </a:t>
                      </a:r>
                    </a:p>
                  </a:txBody>
                  <a:tcPr marT="0" marB="0" anchor="ctr">
                    <a:solidFill>
                      <a:schemeClr val="bg1">
                        <a:lumMod val="50000"/>
                        <a:alpha val="50000"/>
                      </a:schemeClr>
                    </a:solidFill>
                  </a:tcPr>
                </a:tc>
                <a:tc>
                  <a:txBody>
                    <a:bodyPr/>
                    <a:lstStyle/>
                    <a:p>
                      <a:pPr algn="ctr"/>
                      <a:r>
                        <a:rPr lang="en-US" sz="1600" dirty="0"/>
                        <a:t>62</a:t>
                      </a:r>
                    </a:p>
                  </a:txBody>
                  <a:tcPr marT="0" marB="0" anchor="ctr">
                    <a:solidFill>
                      <a:schemeClr val="bg1">
                        <a:lumMod val="50000"/>
                        <a:alpha val="50000"/>
                      </a:schemeClr>
                    </a:solidFill>
                  </a:tcPr>
                </a:tc>
                <a:tc>
                  <a:txBody>
                    <a:bodyPr/>
                    <a:lstStyle/>
                    <a:p>
                      <a:pPr algn="ctr"/>
                      <a:r>
                        <a:rPr lang="en-US" sz="1600" dirty="0"/>
                        <a:t>11</a:t>
                      </a:r>
                    </a:p>
                  </a:txBody>
                  <a:tcPr marT="0" marB="0" anchor="ctr">
                    <a:solidFill>
                      <a:schemeClr val="bg1">
                        <a:lumMod val="50000"/>
                        <a:alpha val="50000"/>
                      </a:schemeClr>
                    </a:solidFill>
                  </a:tcPr>
                </a:tc>
                <a:extLst>
                  <a:ext uri="{0D108BD9-81ED-4DB2-BD59-A6C34878D82A}">
                    <a16:rowId xmlns:a16="http://schemas.microsoft.com/office/drawing/2014/main" val="10004"/>
                  </a:ext>
                </a:extLst>
              </a:tr>
              <a:tr h="193927">
                <a:tc>
                  <a:txBody>
                    <a:bodyPr/>
                    <a:lstStyle/>
                    <a:p>
                      <a:pPr algn="l"/>
                      <a:r>
                        <a:rPr lang="en-US" sz="1600" dirty="0"/>
                        <a:t>Northeast</a:t>
                      </a:r>
                    </a:p>
                  </a:txBody>
                  <a:tcPr marT="0" marB="0" anchor="ctr">
                    <a:solidFill>
                      <a:srgbClr val="DFDFDF"/>
                    </a:solidFill>
                  </a:tcPr>
                </a:tc>
                <a:tc>
                  <a:txBody>
                    <a:bodyPr/>
                    <a:lstStyle/>
                    <a:p>
                      <a:pPr algn="ctr"/>
                      <a:r>
                        <a:rPr lang="en-US" sz="1600" dirty="0"/>
                        <a:t>59</a:t>
                      </a:r>
                    </a:p>
                  </a:txBody>
                  <a:tcPr marT="0" marB="0" anchor="ctr">
                    <a:solidFill>
                      <a:srgbClr val="DFDFDF"/>
                    </a:solidFill>
                  </a:tcPr>
                </a:tc>
                <a:tc>
                  <a:txBody>
                    <a:bodyPr/>
                    <a:lstStyle/>
                    <a:p>
                      <a:pPr algn="ctr"/>
                      <a:r>
                        <a:rPr lang="en-US" sz="1600" dirty="0"/>
                        <a:t>11</a:t>
                      </a:r>
                    </a:p>
                  </a:txBody>
                  <a:tcPr marT="0" marB="0" anchor="ctr">
                    <a:solidFill>
                      <a:srgbClr val="DFDFDF"/>
                    </a:solidFill>
                  </a:tcPr>
                </a:tc>
                <a:extLst>
                  <a:ext uri="{0D108BD9-81ED-4DB2-BD59-A6C34878D82A}">
                    <a16:rowId xmlns:a16="http://schemas.microsoft.com/office/drawing/2014/main" val="2509724112"/>
                  </a:ext>
                </a:extLst>
              </a:tr>
              <a:tr h="193927">
                <a:tc>
                  <a:txBody>
                    <a:bodyPr/>
                    <a:lstStyle/>
                    <a:p>
                      <a:pPr algn="l"/>
                      <a:r>
                        <a:rPr lang="en-US" sz="1600" dirty="0"/>
                        <a:t>Midwest</a:t>
                      </a:r>
                    </a:p>
                  </a:txBody>
                  <a:tcPr marT="0" marB="0" anchor="ctr">
                    <a:solidFill>
                      <a:srgbClr val="DFDFDF"/>
                    </a:solidFill>
                  </a:tcPr>
                </a:tc>
                <a:tc>
                  <a:txBody>
                    <a:bodyPr/>
                    <a:lstStyle/>
                    <a:p>
                      <a:pPr algn="ctr"/>
                      <a:r>
                        <a:rPr lang="en-US" sz="1600" dirty="0"/>
                        <a:t>60</a:t>
                      </a:r>
                    </a:p>
                  </a:txBody>
                  <a:tcPr marT="0" marB="0" anchor="ctr">
                    <a:solidFill>
                      <a:srgbClr val="DFDFDF"/>
                    </a:solidFill>
                  </a:tcPr>
                </a:tc>
                <a:tc>
                  <a:txBody>
                    <a:bodyPr/>
                    <a:lstStyle/>
                    <a:p>
                      <a:pPr algn="ctr"/>
                      <a:r>
                        <a:rPr lang="en-US" sz="1600" b="1" dirty="0"/>
                        <a:t>11</a:t>
                      </a:r>
                    </a:p>
                  </a:txBody>
                  <a:tcPr marT="0" marB="0" anchor="ctr">
                    <a:solidFill>
                      <a:srgbClr val="DFDFDF"/>
                    </a:solidFill>
                  </a:tcPr>
                </a:tc>
                <a:extLst>
                  <a:ext uri="{0D108BD9-81ED-4DB2-BD59-A6C34878D82A}">
                    <a16:rowId xmlns:a16="http://schemas.microsoft.com/office/drawing/2014/main" val="2468814616"/>
                  </a:ext>
                </a:extLst>
              </a:tr>
              <a:tr h="193927">
                <a:tc>
                  <a:txBody>
                    <a:bodyPr/>
                    <a:lstStyle/>
                    <a:p>
                      <a:pPr algn="l"/>
                      <a:r>
                        <a:rPr lang="en-US" sz="1600" dirty="0"/>
                        <a:t>South</a:t>
                      </a:r>
                    </a:p>
                  </a:txBody>
                  <a:tcPr marT="0" marB="0" anchor="ctr">
                    <a:solidFill>
                      <a:srgbClr val="DFDFDF"/>
                    </a:solidFill>
                  </a:tcPr>
                </a:tc>
                <a:tc>
                  <a:txBody>
                    <a:bodyPr/>
                    <a:lstStyle/>
                    <a:p>
                      <a:pPr algn="ctr"/>
                      <a:r>
                        <a:rPr lang="en-US" sz="1600" dirty="0"/>
                        <a:t>61</a:t>
                      </a:r>
                    </a:p>
                  </a:txBody>
                  <a:tcPr marT="0" marB="0" anchor="ctr">
                    <a:solidFill>
                      <a:srgbClr val="DFDFDF"/>
                    </a:solidFill>
                  </a:tcPr>
                </a:tc>
                <a:tc>
                  <a:txBody>
                    <a:bodyPr/>
                    <a:lstStyle/>
                    <a:p>
                      <a:pPr algn="ctr"/>
                      <a:r>
                        <a:rPr lang="en-US" sz="1600" dirty="0"/>
                        <a:t>11</a:t>
                      </a:r>
                    </a:p>
                  </a:txBody>
                  <a:tcPr marT="0" marB="0" anchor="ctr">
                    <a:solidFill>
                      <a:srgbClr val="DFDFDF"/>
                    </a:solidFill>
                  </a:tcPr>
                </a:tc>
                <a:extLst>
                  <a:ext uri="{0D108BD9-81ED-4DB2-BD59-A6C34878D82A}">
                    <a16:rowId xmlns:a16="http://schemas.microsoft.com/office/drawing/2014/main" val="28977811"/>
                  </a:ext>
                </a:extLst>
              </a:tr>
              <a:tr h="193927">
                <a:tc>
                  <a:txBody>
                    <a:bodyPr/>
                    <a:lstStyle/>
                    <a:p>
                      <a:pPr algn="l"/>
                      <a:r>
                        <a:rPr lang="en-US" sz="1600" dirty="0"/>
                        <a:t>West</a:t>
                      </a:r>
                    </a:p>
                  </a:txBody>
                  <a:tcPr marT="0" marB="0" anchor="ctr">
                    <a:solidFill>
                      <a:srgbClr val="DFDFDF"/>
                    </a:solidFill>
                  </a:tcPr>
                </a:tc>
                <a:tc>
                  <a:txBody>
                    <a:bodyPr/>
                    <a:lstStyle/>
                    <a:p>
                      <a:pPr algn="ctr"/>
                      <a:r>
                        <a:rPr lang="en-US" sz="1600" dirty="0"/>
                        <a:t>57</a:t>
                      </a:r>
                    </a:p>
                  </a:txBody>
                  <a:tcPr marT="0" marB="0" anchor="ctr">
                    <a:solidFill>
                      <a:srgbClr val="DFDFDF"/>
                    </a:solidFill>
                  </a:tcPr>
                </a:tc>
                <a:tc>
                  <a:txBody>
                    <a:bodyPr/>
                    <a:lstStyle/>
                    <a:p>
                      <a:pPr algn="ctr"/>
                      <a:r>
                        <a:rPr lang="en-US" sz="1600" dirty="0"/>
                        <a:t>12</a:t>
                      </a:r>
                    </a:p>
                  </a:txBody>
                  <a:tcPr marT="0" marB="0" anchor="ctr">
                    <a:solidFill>
                      <a:srgbClr val="DFDFDF"/>
                    </a:solidFill>
                  </a:tcPr>
                </a:tc>
                <a:extLst>
                  <a:ext uri="{0D108BD9-81ED-4DB2-BD59-A6C34878D82A}">
                    <a16:rowId xmlns:a16="http://schemas.microsoft.com/office/drawing/2014/main" val="1221708626"/>
                  </a:ext>
                </a:extLst>
              </a:tr>
              <a:tr h="193927">
                <a:tc>
                  <a:txBody>
                    <a:bodyPr/>
                    <a:lstStyle/>
                    <a:p>
                      <a:pPr algn="l"/>
                      <a:r>
                        <a:rPr lang="en-US" sz="1600" dirty="0"/>
                        <a:t>White</a:t>
                      </a:r>
                    </a:p>
                  </a:txBody>
                  <a:tcPr marT="0" marB="0" anchor="ctr">
                    <a:solidFill>
                      <a:srgbClr val="BFBFBF"/>
                    </a:solidFill>
                  </a:tcPr>
                </a:tc>
                <a:tc>
                  <a:txBody>
                    <a:bodyPr/>
                    <a:lstStyle/>
                    <a:p>
                      <a:pPr algn="ctr"/>
                      <a:r>
                        <a:rPr lang="en-US" sz="1600" dirty="0"/>
                        <a:t>59</a:t>
                      </a:r>
                    </a:p>
                  </a:txBody>
                  <a:tcPr marT="0" marB="0" anchor="ctr">
                    <a:solidFill>
                      <a:srgbClr val="BFBFBF"/>
                    </a:solidFill>
                  </a:tcPr>
                </a:tc>
                <a:tc>
                  <a:txBody>
                    <a:bodyPr/>
                    <a:lstStyle/>
                    <a:p>
                      <a:pPr algn="ctr"/>
                      <a:r>
                        <a:rPr lang="en-US" sz="1600" dirty="0"/>
                        <a:t>12</a:t>
                      </a:r>
                    </a:p>
                  </a:txBody>
                  <a:tcPr marT="0" marB="0" anchor="ctr">
                    <a:solidFill>
                      <a:srgbClr val="BFBFBF"/>
                    </a:solidFill>
                  </a:tcPr>
                </a:tc>
                <a:extLst>
                  <a:ext uri="{0D108BD9-81ED-4DB2-BD59-A6C34878D82A}">
                    <a16:rowId xmlns:a16="http://schemas.microsoft.com/office/drawing/2014/main" val="10008"/>
                  </a:ext>
                </a:extLst>
              </a:tr>
              <a:tr h="193927">
                <a:tc>
                  <a:txBody>
                    <a:bodyPr/>
                    <a:lstStyle/>
                    <a:p>
                      <a:pPr algn="l"/>
                      <a:r>
                        <a:rPr lang="en-US" sz="1600" dirty="0"/>
                        <a:t>African American</a:t>
                      </a:r>
                    </a:p>
                  </a:txBody>
                  <a:tcPr marT="0" marB="0" anchor="ctr">
                    <a:solidFill>
                      <a:srgbClr val="BFBFBF"/>
                    </a:solidFill>
                  </a:tcPr>
                </a:tc>
                <a:tc>
                  <a:txBody>
                    <a:bodyPr/>
                    <a:lstStyle/>
                    <a:p>
                      <a:pPr algn="ctr"/>
                      <a:r>
                        <a:rPr lang="en-US" sz="1600" b="1" dirty="0"/>
                        <a:t>77</a:t>
                      </a:r>
                    </a:p>
                  </a:txBody>
                  <a:tcPr marT="0" marB="0" anchor="ctr">
                    <a:solidFill>
                      <a:srgbClr val="BFC7D7"/>
                    </a:solidFill>
                  </a:tcPr>
                </a:tc>
                <a:tc>
                  <a:txBody>
                    <a:bodyPr/>
                    <a:lstStyle/>
                    <a:p>
                      <a:pPr algn="ctr"/>
                      <a:r>
                        <a:rPr lang="en-US" sz="1600" dirty="0"/>
                        <a:t>7</a:t>
                      </a:r>
                    </a:p>
                  </a:txBody>
                  <a:tcPr marT="0" marB="0" anchor="ctr">
                    <a:solidFill>
                      <a:srgbClr val="BFBFBF"/>
                    </a:solidFill>
                  </a:tcPr>
                </a:tc>
                <a:extLst>
                  <a:ext uri="{0D108BD9-81ED-4DB2-BD59-A6C34878D82A}">
                    <a16:rowId xmlns:a16="http://schemas.microsoft.com/office/drawing/2014/main" val="10009"/>
                  </a:ext>
                </a:extLst>
              </a:tr>
              <a:tr h="193927">
                <a:tc>
                  <a:txBody>
                    <a:bodyPr/>
                    <a:lstStyle/>
                    <a:p>
                      <a:pPr algn="l"/>
                      <a:r>
                        <a:rPr lang="en-US" sz="1600" dirty="0"/>
                        <a:t>Latino</a:t>
                      </a:r>
                    </a:p>
                  </a:txBody>
                  <a:tcPr marT="0" marB="0" anchor="ctr">
                    <a:solidFill>
                      <a:srgbClr val="BFBFBF"/>
                    </a:solidFill>
                  </a:tcPr>
                </a:tc>
                <a:tc>
                  <a:txBody>
                    <a:bodyPr/>
                    <a:lstStyle/>
                    <a:p>
                      <a:pPr algn="ctr"/>
                      <a:r>
                        <a:rPr lang="en-US" sz="1600" dirty="0"/>
                        <a:t>56</a:t>
                      </a:r>
                    </a:p>
                  </a:txBody>
                  <a:tcPr marT="0" marB="0" anchor="ctr">
                    <a:solidFill>
                      <a:srgbClr val="BFBFBF"/>
                    </a:solidFill>
                  </a:tcPr>
                </a:tc>
                <a:tc>
                  <a:txBody>
                    <a:bodyPr/>
                    <a:lstStyle/>
                    <a:p>
                      <a:pPr algn="ctr"/>
                      <a:r>
                        <a:rPr lang="en-US" sz="1600" dirty="0"/>
                        <a:t>13</a:t>
                      </a:r>
                    </a:p>
                  </a:txBody>
                  <a:tcPr marT="0" marB="0" anchor="ctr">
                    <a:solidFill>
                      <a:srgbClr val="BFBFBF"/>
                    </a:solidFill>
                  </a:tcPr>
                </a:tc>
                <a:extLst>
                  <a:ext uri="{0D108BD9-81ED-4DB2-BD59-A6C34878D82A}">
                    <a16:rowId xmlns:a16="http://schemas.microsoft.com/office/drawing/2014/main" val="10010"/>
                  </a:ext>
                </a:extLst>
              </a:tr>
              <a:tr h="193927">
                <a:tc>
                  <a:txBody>
                    <a:bodyPr/>
                    <a:lstStyle/>
                    <a:p>
                      <a:pPr algn="l"/>
                      <a:r>
                        <a:rPr lang="en-US" sz="1600" dirty="0"/>
                        <a:t>API</a:t>
                      </a:r>
                    </a:p>
                  </a:txBody>
                  <a:tcPr marT="0" marB="0" anchor="ctr">
                    <a:solidFill>
                      <a:srgbClr val="BFBFBF"/>
                    </a:solidFill>
                  </a:tcPr>
                </a:tc>
                <a:tc>
                  <a:txBody>
                    <a:bodyPr/>
                    <a:lstStyle/>
                    <a:p>
                      <a:pPr algn="ctr"/>
                      <a:r>
                        <a:rPr lang="en-US" sz="1600" dirty="0"/>
                        <a:t>34</a:t>
                      </a:r>
                    </a:p>
                  </a:txBody>
                  <a:tcPr marT="0" marB="0" anchor="ctr">
                    <a:solidFill>
                      <a:srgbClr val="BFBFBF"/>
                    </a:solidFill>
                  </a:tcPr>
                </a:tc>
                <a:tc>
                  <a:txBody>
                    <a:bodyPr/>
                    <a:lstStyle/>
                    <a:p>
                      <a:pPr algn="ctr"/>
                      <a:r>
                        <a:rPr lang="en-US" sz="1600" dirty="0"/>
                        <a:t>17</a:t>
                      </a:r>
                    </a:p>
                  </a:txBody>
                  <a:tcPr marT="0" marB="0" anchor="ctr">
                    <a:solidFill>
                      <a:srgbClr val="BFBFBF"/>
                    </a:solidFill>
                  </a:tcPr>
                </a:tc>
                <a:extLst>
                  <a:ext uri="{0D108BD9-81ED-4DB2-BD59-A6C34878D82A}">
                    <a16:rowId xmlns:a16="http://schemas.microsoft.com/office/drawing/2014/main" val="2901520768"/>
                  </a:ext>
                </a:extLst>
              </a:tr>
              <a:tr h="193927">
                <a:tc>
                  <a:txBody>
                    <a:bodyPr/>
                    <a:lstStyle/>
                    <a:p>
                      <a:pPr algn="l"/>
                      <a:r>
                        <a:rPr lang="en-US" sz="1600" dirty="0"/>
                        <a:t>Democrat (ID)</a:t>
                      </a:r>
                    </a:p>
                  </a:txBody>
                  <a:tcPr marT="0" marB="0" anchor="ctr">
                    <a:solidFill>
                      <a:srgbClr val="DFDFDF"/>
                    </a:solidFill>
                  </a:tcPr>
                </a:tc>
                <a:tc>
                  <a:txBody>
                    <a:bodyPr/>
                    <a:lstStyle/>
                    <a:p>
                      <a:pPr algn="ctr"/>
                      <a:r>
                        <a:rPr lang="en-US" sz="1600" b="0" dirty="0"/>
                        <a:t>68</a:t>
                      </a:r>
                    </a:p>
                  </a:txBody>
                  <a:tcPr marT="0" marB="0" anchor="ctr">
                    <a:solidFill>
                      <a:srgbClr val="DFDFDF"/>
                    </a:solidFill>
                  </a:tcPr>
                </a:tc>
                <a:tc>
                  <a:txBody>
                    <a:bodyPr/>
                    <a:lstStyle/>
                    <a:p>
                      <a:pPr algn="ctr"/>
                      <a:r>
                        <a:rPr lang="en-US" sz="1600" dirty="0"/>
                        <a:t>8</a:t>
                      </a:r>
                    </a:p>
                  </a:txBody>
                  <a:tcPr marT="0" marB="0" anchor="ctr">
                    <a:solidFill>
                      <a:srgbClr val="DFDFDF"/>
                    </a:solidFill>
                  </a:tcPr>
                </a:tc>
                <a:extLst>
                  <a:ext uri="{0D108BD9-81ED-4DB2-BD59-A6C34878D82A}">
                    <a16:rowId xmlns:a16="http://schemas.microsoft.com/office/drawing/2014/main" val="10011"/>
                  </a:ext>
                </a:extLst>
              </a:tr>
              <a:tr h="193927">
                <a:tc>
                  <a:txBody>
                    <a:bodyPr/>
                    <a:lstStyle/>
                    <a:p>
                      <a:pPr algn="l"/>
                      <a:r>
                        <a:rPr lang="en-US" sz="1600" dirty="0"/>
                        <a:t>Independent (ID)</a:t>
                      </a:r>
                    </a:p>
                  </a:txBody>
                  <a:tcPr marT="0" marB="0" anchor="ctr">
                    <a:solidFill>
                      <a:srgbClr val="DFDFDF"/>
                    </a:solidFill>
                  </a:tcPr>
                </a:tc>
                <a:tc>
                  <a:txBody>
                    <a:bodyPr/>
                    <a:lstStyle/>
                    <a:p>
                      <a:pPr algn="ctr"/>
                      <a:r>
                        <a:rPr lang="en-US" sz="1600" dirty="0"/>
                        <a:t>59</a:t>
                      </a:r>
                    </a:p>
                  </a:txBody>
                  <a:tcPr marT="0" marB="0" anchor="ctr">
                    <a:solidFill>
                      <a:srgbClr val="DFDFDF"/>
                    </a:solidFill>
                  </a:tcPr>
                </a:tc>
                <a:tc>
                  <a:txBody>
                    <a:bodyPr/>
                    <a:lstStyle/>
                    <a:p>
                      <a:pPr algn="ctr"/>
                      <a:r>
                        <a:rPr lang="en-US" sz="1600" b="0" dirty="0"/>
                        <a:t>8</a:t>
                      </a:r>
                    </a:p>
                  </a:txBody>
                  <a:tcPr marT="0" marB="0" anchor="ctr">
                    <a:solidFill>
                      <a:srgbClr val="DFDFDF"/>
                    </a:solidFill>
                  </a:tcPr>
                </a:tc>
                <a:extLst>
                  <a:ext uri="{0D108BD9-81ED-4DB2-BD59-A6C34878D82A}">
                    <a16:rowId xmlns:a16="http://schemas.microsoft.com/office/drawing/2014/main" val="799081869"/>
                  </a:ext>
                </a:extLst>
              </a:tr>
              <a:tr h="193927">
                <a:tc>
                  <a:txBody>
                    <a:bodyPr/>
                    <a:lstStyle/>
                    <a:p>
                      <a:pPr algn="l"/>
                      <a:r>
                        <a:rPr lang="en-US" sz="1600" dirty="0"/>
                        <a:t>Republican (ID)</a:t>
                      </a:r>
                    </a:p>
                  </a:txBody>
                  <a:tcPr marT="0" marB="0" anchor="ctr">
                    <a:solidFill>
                      <a:srgbClr val="DFDFDF"/>
                    </a:solidFill>
                  </a:tcPr>
                </a:tc>
                <a:tc>
                  <a:txBody>
                    <a:bodyPr/>
                    <a:lstStyle/>
                    <a:p>
                      <a:pPr algn="ctr"/>
                      <a:r>
                        <a:rPr lang="en-US" sz="1600" dirty="0"/>
                        <a:t>52</a:t>
                      </a:r>
                    </a:p>
                  </a:txBody>
                  <a:tcPr marT="0" marB="0" anchor="ctr">
                    <a:solidFill>
                      <a:srgbClr val="DFDFDF"/>
                    </a:solidFill>
                  </a:tcPr>
                </a:tc>
                <a:tc>
                  <a:txBody>
                    <a:bodyPr/>
                    <a:lstStyle/>
                    <a:p>
                      <a:pPr algn="ctr"/>
                      <a:r>
                        <a:rPr lang="en-US" sz="1600" dirty="0"/>
                        <a:t>17</a:t>
                      </a:r>
                    </a:p>
                  </a:txBody>
                  <a:tcPr marT="0" marB="0" anchor="ctr">
                    <a:solidFill>
                      <a:srgbClr val="DFDFDF"/>
                    </a:solidFill>
                  </a:tcPr>
                </a:tc>
                <a:extLst>
                  <a:ext uri="{0D108BD9-81ED-4DB2-BD59-A6C34878D82A}">
                    <a16:rowId xmlns:a16="http://schemas.microsoft.com/office/drawing/2014/main" val="10012"/>
                  </a:ext>
                </a:extLst>
              </a:tr>
              <a:tr h="193927">
                <a:tc>
                  <a:txBody>
                    <a:bodyPr/>
                    <a:lstStyle/>
                    <a:p>
                      <a:pPr algn="l"/>
                      <a:r>
                        <a:rPr lang="en-US" sz="1600" dirty="0"/>
                        <a:t>Trump </a:t>
                      </a:r>
                    </a:p>
                  </a:txBody>
                  <a:tcPr marT="0" marB="0" anchor="ctr">
                    <a:solidFill>
                      <a:srgbClr val="BFBFBF"/>
                    </a:solidFill>
                  </a:tcPr>
                </a:tc>
                <a:tc>
                  <a:txBody>
                    <a:bodyPr/>
                    <a:lstStyle/>
                    <a:p>
                      <a:pPr algn="ctr"/>
                      <a:r>
                        <a:rPr lang="en-US" sz="1600" dirty="0"/>
                        <a:t>51</a:t>
                      </a:r>
                    </a:p>
                  </a:txBody>
                  <a:tcPr marT="0" marB="0" anchor="ctr">
                    <a:solidFill>
                      <a:srgbClr val="BFBFBF"/>
                    </a:solidFill>
                  </a:tcPr>
                </a:tc>
                <a:tc>
                  <a:txBody>
                    <a:bodyPr/>
                    <a:lstStyle/>
                    <a:p>
                      <a:pPr algn="ctr"/>
                      <a:r>
                        <a:rPr lang="en-US" sz="1600" dirty="0"/>
                        <a:t>15</a:t>
                      </a:r>
                    </a:p>
                  </a:txBody>
                  <a:tcPr marT="0" marB="0" anchor="ctr">
                    <a:solidFill>
                      <a:srgbClr val="BFBFBF"/>
                    </a:solidFill>
                  </a:tcPr>
                </a:tc>
                <a:extLst>
                  <a:ext uri="{0D108BD9-81ED-4DB2-BD59-A6C34878D82A}">
                    <a16:rowId xmlns:a16="http://schemas.microsoft.com/office/drawing/2014/main" val="2983189131"/>
                  </a:ext>
                </a:extLst>
              </a:tr>
              <a:tr h="193927">
                <a:tc>
                  <a:txBody>
                    <a:bodyPr/>
                    <a:lstStyle/>
                    <a:p>
                      <a:pPr algn="l"/>
                      <a:r>
                        <a:rPr lang="en-US" sz="1600" dirty="0"/>
                        <a:t>Biden </a:t>
                      </a:r>
                    </a:p>
                  </a:txBody>
                  <a:tcPr marT="0" marB="0" anchor="ctr">
                    <a:solidFill>
                      <a:srgbClr val="BFBFBF"/>
                    </a:solidFill>
                  </a:tcPr>
                </a:tc>
                <a:tc>
                  <a:txBody>
                    <a:bodyPr/>
                    <a:lstStyle/>
                    <a:p>
                      <a:pPr algn="ctr"/>
                      <a:r>
                        <a:rPr lang="en-US" sz="1600" dirty="0"/>
                        <a:t>68</a:t>
                      </a:r>
                    </a:p>
                  </a:txBody>
                  <a:tcPr marT="0" marB="0" anchor="ctr">
                    <a:solidFill>
                      <a:srgbClr val="BFBFBF"/>
                    </a:solidFill>
                  </a:tcPr>
                </a:tc>
                <a:tc>
                  <a:txBody>
                    <a:bodyPr/>
                    <a:lstStyle/>
                    <a:p>
                      <a:pPr algn="ctr"/>
                      <a:r>
                        <a:rPr lang="en-US" sz="1600" dirty="0"/>
                        <a:t>7</a:t>
                      </a:r>
                    </a:p>
                  </a:txBody>
                  <a:tcPr marT="0" marB="0" anchor="ctr">
                    <a:solidFill>
                      <a:srgbClr val="BFBFBF"/>
                    </a:solidFill>
                  </a:tcPr>
                </a:tc>
                <a:extLst>
                  <a:ext uri="{0D108BD9-81ED-4DB2-BD59-A6C34878D82A}">
                    <a16:rowId xmlns:a16="http://schemas.microsoft.com/office/drawing/2014/main" val="251477642"/>
                  </a:ext>
                </a:extLst>
              </a:tr>
            </a:tbl>
          </a:graphicData>
        </a:graphic>
      </p:graphicFrame>
      <p:pic>
        <p:nvPicPr>
          <p:cNvPr id="7" name="image3.png" descr="The Tarrance Group logo">
            <a:extLst>
              <a:ext uri="{FF2B5EF4-FFF2-40B4-BE49-F238E27FC236}">
                <a16:creationId xmlns:a16="http://schemas.microsoft.com/office/drawing/2014/main" id="{26C71FDF-FA26-40CD-8588-117971822187}"/>
              </a:ext>
            </a:extLst>
          </p:cNvPr>
          <p:cNvPicPr/>
          <p:nvPr/>
        </p:nvPicPr>
        <p:blipFill>
          <a:blip r:embed="rId3"/>
          <a:srcRect/>
          <a:stretch>
            <a:fillRect/>
          </a:stretch>
        </p:blipFill>
        <p:spPr>
          <a:xfrm>
            <a:off x="8153400" y="6355080"/>
            <a:ext cx="2207812" cy="367160"/>
          </a:xfrm>
          <a:prstGeom prst="rect">
            <a:avLst/>
          </a:prstGeom>
          <a:ln/>
        </p:spPr>
      </p:pic>
    </p:spTree>
    <p:extLst>
      <p:ext uri="{BB962C8B-B14F-4D97-AF65-F5344CB8AC3E}">
        <p14:creationId xmlns:p14="http://schemas.microsoft.com/office/powerpoint/2010/main" val="6255508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33E5B-5249-4649-B761-045180C3ED48}"/>
              </a:ext>
            </a:extLst>
          </p:cNvPr>
          <p:cNvSpPr>
            <a:spLocks noGrp="1"/>
          </p:cNvSpPr>
          <p:nvPr>
            <p:ph type="ctrTitle"/>
          </p:nvPr>
        </p:nvSpPr>
        <p:spPr/>
        <p:txBody>
          <a:bodyPr>
            <a:noAutofit/>
          </a:bodyPr>
          <a:lstStyle/>
          <a:p>
            <a:r>
              <a:rPr lang="en-US" sz="2400" dirty="0"/>
              <a:t>We see the greatest rating of importance for issues for people with disabilities among voters with disabilities, especially those in battleground states, men with disabilities, older people with disabilities, and Biden voters who heard something around disabilities during the election. </a:t>
            </a:r>
          </a:p>
        </p:txBody>
      </p:sp>
      <p:sp>
        <p:nvSpPr>
          <p:cNvPr id="5" name="Content Placeholder 4">
            <a:extLst>
              <a:ext uri="{FF2B5EF4-FFF2-40B4-BE49-F238E27FC236}">
                <a16:creationId xmlns:a16="http://schemas.microsoft.com/office/drawing/2014/main" id="{6E832251-F4AE-4C10-A153-114DC17457B4}"/>
              </a:ext>
            </a:extLst>
          </p:cNvPr>
          <p:cNvSpPr txBox="1">
            <a:spLocks/>
          </p:cNvSpPr>
          <p:nvPr/>
        </p:nvSpPr>
        <p:spPr>
          <a:xfrm>
            <a:off x="335280" y="1779075"/>
            <a:ext cx="11521440" cy="365760"/>
          </a:xfrm>
          <a:prstGeom prst="rect">
            <a:avLst/>
          </a:prstGeom>
          <a:solidFill>
            <a:schemeClr val="bg1">
              <a:lumMod val="85000"/>
            </a:schemeClr>
          </a:solid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How important is it to you that congressional and presidential campaigns address issues that are important to people with disabilities? </a:t>
            </a:r>
          </a:p>
        </p:txBody>
      </p:sp>
      <p:graphicFrame>
        <p:nvGraphicFramePr>
          <p:cNvPr id="9" name="Table 8">
            <a:extLst>
              <a:ext uri="{FF2B5EF4-FFF2-40B4-BE49-F238E27FC236}">
                <a16:creationId xmlns:a16="http://schemas.microsoft.com/office/drawing/2014/main" id="{AD2DF2C1-F3DE-494C-A0AC-9E43CEEAD53D}"/>
              </a:ext>
            </a:extLst>
          </p:cNvPr>
          <p:cNvGraphicFramePr>
            <a:graphicFrameLocks noGrp="1"/>
          </p:cNvGraphicFramePr>
          <p:nvPr/>
        </p:nvGraphicFramePr>
        <p:xfrm>
          <a:off x="214572" y="2197910"/>
          <a:ext cx="11642143" cy="2848828"/>
        </p:xfrm>
        <a:graphic>
          <a:graphicData uri="http://schemas.openxmlformats.org/drawingml/2006/table">
            <a:tbl>
              <a:tblPr firstRow="1">
                <a:tableStyleId>{5C22544A-7EE6-4342-B048-85BDC9FD1C3A}</a:tableStyleId>
              </a:tblPr>
              <a:tblGrid>
                <a:gridCol w="3019780">
                  <a:extLst>
                    <a:ext uri="{9D8B030D-6E8A-4147-A177-3AD203B41FA5}">
                      <a16:colId xmlns:a16="http://schemas.microsoft.com/office/drawing/2014/main" val="285450607"/>
                    </a:ext>
                  </a:extLst>
                </a:gridCol>
                <a:gridCol w="580725">
                  <a:extLst>
                    <a:ext uri="{9D8B030D-6E8A-4147-A177-3AD203B41FA5}">
                      <a16:colId xmlns:a16="http://schemas.microsoft.com/office/drawing/2014/main" val="2215904522"/>
                    </a:ext>
                  </a:extLst>
                </a:gridCol>
                <a:gridCol w="580725">
                  <a:extLst>
                    <a:ext uri="{9D8B030D-6E8A-4147-A177-3AD203B41FA5}">
                      <a16:colId xmlns:a16="http://schemas.microsoft.com/office/drawing/2014/main" val="751506583"/>
                    </a:ext>
                  </a:extLst>
                </a:gridCol>
                <a:gridCol w="580725">
                  <a:extLst>
                    <a:ext uri="{9D8B030D-6E8A-4147-A177-3AD203B41FA5}">
                      <a16:colId xmlns:a16="http://schemas.microsoft.com/office/drawing/2014/main" val="1238057740"/>
                    </a:ext>
                  </a:extLst>
                </a:gridCol>
                <a:gridCol w="705141">
                  <a:extLst>
                    <a:ext uri="{9D8B030D-6E8A-4147-A177-3AD203B41FA5}">
                      <a16:colId xmlns:a16="http://schemas.microsoft.com/office/drawing/2014/main" val="3340660559"/>
                    </a:ext>
                  </a:extLst>
                </a:gridCol>
                <a:gridCol w="580725">
                  <a:extLst>
                    <a:ext uri="{9D8B030D-6E8A-4147-A177-3AD203B41FA5}">
                      <a16:colId xmlns:a16="http://schemas.microsoft.com/office/drawing/2014/main" val="3304641028"/>
                    </a:ext>
                  </a:extLst>
                </a:gridCol>
                <a:gridCol w="580725">
                  <a:extLst>
                    <a:ext uri="{9D8B030D-6E8A-4147-A177-3AD203B41FA5}">
                      <a16:colId xmlns:a16="http://schemas.microsoft.com/office/drawing/2014/main" val="2688014687"/>
                    </a:ext>
                  </a:extLst>
                </a:gridCol>
                <a:gridCol w="647928">
                  <a:extLst>
                    <a:ext uri="{9D8B030D-6E8A-4147-A177-3AD203B41FA5}">
                      <a16:colId xmlns:a16="http://schemas.microsoft.com/office/drawing/2014/main" val="1038927457"/>
                    </a:ext>
                  </a:extLst>
                </a:gridCol>
                <a:gridCol w="513522">
                  <a:extLst>
                    <a:ext uri="{9D8B030D-6E8A-4147-A177-3AD203B41FA5}">
                      <a16:colId xmlns:a16="http://schemas.microsoft.com/office/drawing/2014/main" val="572181034"/>
                    </a:ext>
                  </a:extLst>
                </a:gridCol>
                <a:gridCol w="580725">
                  <a:extLst>
                    <a:ext uri="{9D8B030D-6E8A-4147-A177-3AD203B41FA5}">
                      <a16:colId xmlns:a16="http://schemas.microsoft.com/office/drawing/2014/main" val="2800533926"/>
                    </a:ext>
                  </a:extLst>
                </a:gridCol>
                <a:gridCol w="580725">
                  <a:extLst>
                    <a:ext uri="{9D8B030D-6E8A-4147-A177-3AD203B41FA5}">
                      <a16:colId xmlns:a16="http://schemas.microsoft.com/office/drawing/2014/main" val="366167565"/>
                    </a:ext>
                  </a:extLst>
                </a:gridCol>
                <a:gridCol w="580725">
                  <a:extLst>
                    <a:ext uri="{9D8B030D-6E8A-4147-A177-3AD203B41FA5}">
                      <a16:colId xmlns:a16="http://schemas.microsoft.com/office/drawing/2014/main" val="758140424"/>
                    </a:ext>
                  </a:extLst>
                </a:gridCol>
                <a:gridCol w="580725">
                  <a:extLst>
                    <a:ext uri="{9D8B030D-6E8A-4147-A177-3AD203B41FA5}">
                      <a16:colId xmlns:a16="http://schemas.microsoft.com/office/drawing/2014/main" val="4163904376"/>
                    </a:ext>
                  </a:extLst>
                </a:gridCol>
                <a:gridCol w="580725">
                  <a:extLst>
                    <a:ext uri="{9D8B030D-6E8A-4147-A177-3AD203B41FA5}">
                      <a16:colId xmlns:a16="http://schemas.microsoft.com/office/drawing/2014/main" val="3649290903"/>
                    </a:ext>
                  </a:extLst>
                </a:gridCol>
                <a:gridCol w="474261">
                  <a:extLst>
                    <a:ext uri="{9D8B030D-6E8A-4147-A177-3AD203B41FA5}">
                      <a16:colId xmlns:a16="http://schemas.microsoft.com/office/drawing/2014/main" val="3944146824"/>
                    </a:ext>
                  </a:extLst>
                </a:gridCol>
                <a:gridCol w="474261">
                  <a:extLst>
                    <a:ext uri="{9D8B030D-6E8A-4147-A177-3AD203B41FA5}">
                      <a16:colId xmlns:a16="http://schemas.microsoft.com/office/drawing/2014/main" val="3584834613"/>
                    </a:ext>
                  </a:extLst>
                </a:gridCol>
              </a:tblGrid>
              <a:tr h="239862">
                <a:tc>
                  <a:txBody>
                    <a:bodyPr/>
                    <a:lstStyle/>
                    <a:p>
                      <a:pPr algn="ctr" fontAlgn="b"/>
                      <a:endParaRPr lang="en-US" sz="1600" b="1" i="0" u="none" strike="noStrike" dirty="0">
                        <a:solidFill>
                          <a:schemeClr val="bg1"/>
                        </a:solidFill>
                        <a:effectLst/>
                        <a:latin typeface="+mn-lt"/>
                      </a:endParaRPr>
                    </a:p>
                  </a:txBody>
                  <a:tcPr marL="8473" marR="8473" marT="8473"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50000"/>
                      </a:schemeClr>
                    </a:solidFill>
                  </a:tcPr>
                </a:tc>
                <a:tc>
                  <a:txBody>
                    <a:bodyPr/>
                    <a:lstStyle/>
                    <a:p>
                      <a:pPr algn="ctr" fontAlgn="b"/>
                      <a:r>
                        <a:rPr lang="en-US" sz="1400" b="1" i="0" u="none" strike="noStrike" dirty="0">
                          <a:solidFill>
                            <a:schemeClr val="bg1"/>
                          </a:solidFill>
                          <a:effectLst/>
                          <a:latin typeface="+mn-lt"/>
                        </a:rPr>
                        <a:t>All Voters</a:t>
                      </a:r>
                    </a:p>
                  </a:txBody>
                  <a:tcPr marL="8473" marR="8473" marT="8473"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400" b="1" i="0" u="none" strike="noStrike" dirty="0">
                          <a:solidFill>
                            <a:schemeClr val="bg1"/>
                          </a:solidFill>
                          <a:effectLst/>
                          <a:latin typeface="+mn-lt"/>
                        </a:rPr>
                        <a:t>PWD</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400" b="1" i="0" u="none" strike="noStrike" dirty="0">
                          <a:solidFill>
                            <a:schemeClr val="bg1"/>
                          </a:solidFill>
                          <a:effectLst/>
                          <a:latin typeface="+mn-lt"/>
                        </a:rPr>
                        <a:t>Fam</a:t>
                      </a: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400" b="1" i="0" u="none" strike="noStrike" dirty="0">
                          <a:solidFill>
                            <a:schemeClr val="bg1"/>
                          </a:solidFill>
                          <a:effectLst/>
                          <a:latin typeface="+mn-lt"/>
                        </a:rPr>
                        <a:t>Friend</a:t>
                      </a: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400" b="1" i="0" u="none" strike="noStrike" dirty="0">
                          <a:solidFill>
                            <a:schemeClr val="bg1"/>
                          </a:solidFill>
                          <a:effectLst/>
                          <a:latin typeface="+mn-lt"/>
                        </a:rPr>
                        <a:t>All Dis. Comm.</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400" b="1" i="0" u="none" strike="noStrike" dirty="0">
                          <a:solidFill>
                            <a:schemeClr val="bg1"/>
                          </a:solidFill>
                          <a:effectLst/>
                          <a:latin typeface="+mn-lt"/>
                        </a:rPr>
                        <a:t>PWD Men</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b"/>
                      <a:r>
                        <a:rPr lang="en-US" sz="1400" b="1" i="0" u="none" strike="noStrike" dirty="0">
                          <a:solidFill>
                            <a:schemeClr val="bg1"/>
                          </a:solidFill>
                          <a:effectLst/>
                          <a:latin typeface="+mn-lt"/>
                        </a:rPr>
                        <a:t>PWD Women</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b"/>
                      <a:r>
                        <a:rPr lang="en-US" sz="1400" b="1" i="0" u="none" strike="noStrike" dirty="0">
                          <a:solidFill>
                            <a:schemeClr val="tx1"/>
                          </a:solidFill>
                          <a:effectLst/>
                          <a:latin typeface="+mn-lt"/>
                        </a:rPr>
                        <a:t>PWD &lt;50</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b"/>
                      <a:r>
                        <a:rPr lang="en-US" sz="1400" b="1" i="0" u="none" strike="noStrike" dirty="0">
                          <a:solidFill>
                            <a:schemeClr val="tx1"/>
                          </a:solidFill>
                          <a:effectLst/>
                          <a:latin typeface="+mn-lt"/>
                        </a:rPr>
                        <a:t>PWD 50+</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b"/>
                      <a:r>
                        <a:rPr lang="en-US" sz="1400" b="1" i="0" u="none" strike="noStrike" dirty="0">
                          <a:solidFill>
                            <a:schemeClr val="bg1"/>
                          </a:solidFill>
                          <a:effectLst/>
                          <a:latin typeface="+mn-lt"/>
                        </a:rPr>
                        <a:t>Heard Issues Biden</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en-US" sz="1400" b="1" i="0" u="none" strike="noStrike" dirty="0">
                          <a:solidFill>
                            <a:schemeClr val="bg1"/>
                          </a:solidFill>
                          <a:effectLst/>
                          <a:latin typeface="+mn-lt"/>
                        </a:rPr>
                        <a:t>Heard Issues Trump</a:t>
                      </a: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en-US" sz="1400" b="1" i="0" u="none" strike="noStrike" dirty="0">
                          <a:solidFill>
                            <a:schemeClr val="bg1"/>
                          </a:solidFill>
                          <a:effectLst/>
                          <a:latin typeface="+mn-lt"/>
                        </a:rPr>
                        <a:t>Didn’t Hear Biden</a:t>
                      </a: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en-US" sz="1400" b="1" i="0" u="none" strike="noStrike" dirty="0">
                          <a:solidFill>
                            <a:schemeClr val="bg1"/>
                          </a:solidFill>
                          <a:effectLst/>
                          <a:latin typeface="+mn-lt"/>
                        </a:rPr>
                        <a:t>Didn’t Hear Trump</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en-US" sz="1400" b="1" i="0" u="none" strike="noStrike" dirty="0">
                          <a:solidFill>
                            <a:schemeClr val="bg1"/>
                          </a:solidFill>
                          <a:effectLst/>
                          <a:latin typeface="+mn-lt"/>
                        </a:rPr>
                        <a:t>PWD BG States</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6055B"/>
                    </a:solidFill>
                  </a:tcPr>
                </a:tc>
                <a:tc>
                  <a:txBody>
                    <a:bodyPr/>
                    <a:lstStyle/>
                    <a:p>
                      <a:pPr algn="ctr" fontAlgn="b"/>
                      <a:r>
                        <a:rPr lang="en-US" sz="1400" b="1" i="0" u="none" strike="noStrike" dirty="0">
                          <a:solidFill>
                            <a:schemeClr val="bg1"/>
                          </a:solidFill>
                          <a:effectLst/>
                          <a:latin typeface="+mn-lt"/>
                        </a:rPr>
                        <a:t>Dis. Com. BG States</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6055B"/>
                    </a:solidFill>
                  </a:tcPr>
                </a:tc>
                <a:extLst>
                  <a:ext uri="{0D108BD9-81ED-4DB2-BD59-A6C34878D82A}">
                    <a16:rowId xmlns:a16="http://schemas.microsoft.com/office/drawing/2014/main" val="1735180297"/>
                  </a:ext>
                </a:extLst>
              </a:tr>
              <a:tr h="273957">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600" b="1" i="0" u="none" strike="noStrike" dirty="0">
                          <a:solidFill>
                            <a:srgbClr val="000000"/>
                          </a:solidFill>
                          <a:effectLst/>
                          <a:latin typeface="+mn-lt"/>
                        </a:rPr>
                        <a:t>Very important</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50000"/>
                        <a:alpha val="50000"/>
                      </a:schemeClr>
                    </a:solidFill>
                  </a:tcPr>
                </a:tc>
                <a:tc>
                  <a:txBody>
                    <a:bodyPr/>
                    <a:lstStyle/>
                    <a:p>
                      <a:pPr algn="ctr" fontAlgn="ctr"/>
                      <a:r>
                        <a:rPr lang="en-US" sz="1800" b="0" i="0" u="none" strike="noStrike" dirty="0">
                          <a:solidFill>
                            <a:srgbClr val="000000"/>
                          </a:solidFill>
                          <a:effectLst/>
                          <a:latin typeface="+mn-lt"/>
                        </a:rPr>
                        <a:t>60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1800" b="1" i="0" u="none" strike="noStrike" dirty="0">
                          <a:solidFill>
                            <a:srgbClr val="000000"/>
                          </a:solidFill>
                          <a:effectLst/>
                          <a:latin typeface="+mn-lt"/>
                        </a:rPr>
                        <a:t>81</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6BADA"/>
                    </a:solidFill>
                  </a:tcPr>
                </a:tc>
                <a:tc>
                  <a:txBody>
                    <a:bodyPr/>
                    <a:lstStyle/>
                    <a:p>
                      <a:pPr algn="ctr" fontAlgn="ctr"/>
                      <a:r>
                        <a:rPr lang="en-US" sz="1800" b="0" i="0" u="none" strike="noStrike" dirty="0">
                          <a:solidFill>
                            <a:srgbClr val="000000"/>
                          </a:solidFill>
                          <a:effectLst/>
                          <a:latin typeface="+mn-lt"/>
                        </a:rPr>
                        <a:t>66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1800" b="0" i="0" u="none" strike="noStrike" dirty="0">
                          <a:solidFill>
                            <a:srgbClr val="000000"/>
                          </a:solidFill>
                          <a:effectLst/>
                          <a:latin typeface="+mn-lt"/>
                        </a:rPr>
                        <a:t>60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1800" b="0" i="0" u="none" strike="noStrike" dirty="0">
                          <a:solidFill>
                            <a:srgbClr val="000000"/>
                          </a:solidFill>
                          <a:effectLst/>
                          <a:latin typeface="+mn-lt"/>
                        </a:rPr>
                        <a:t>69</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1800" b="0" i="0" u="none" strike="noStrike" dirty="0">
                          <a:solidFill>
                            <a:srgbClr val="000000"/>
                          </a:solidFill>
                          <a:effectLst/>
                          <a:latin typeface="+mn-lt"/>
                        </a:rPr>
                        <a:t>84</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1800" b="0" i="0" u="none" strike="noStrike" dirty="0">
                          <a:solidFill>
                            <a:srgbClr val="000000"/>
                          </a:solidFill>
                          <a:effectLst/>
                          <a:latin typeface="+mn-lt"/>
                        </a:rPr>
                        <a:t>78</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1800" b="0" i="0" u="none" strike="noStrike" dirty="0">
                          <a:solidFill>
                            <a:srgbClr val="000000"/>
                          </a:solidFill>
                          <a:effectLst/>
                          <a:latin typeface="+mn-lt"/>
                        </a:rPr>
                        <a:t>76</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1800" b="1" i="0" u="none" strike="noStrike" dirty="0">
                          <a:solidFill>
                            <a:srgbClr val="000000"/>
                          </a:solidFill>
                          <a:effectLst/>
                          <a:latin typeface="+mn-lt"/>
                        </a:rPr>
                        <a:t>86</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2D050">
                        <a:alpha val="50000"/>
                      </a:srgbClr>
                    </a:solidFill>
                  </a:tcPr>
                </a:tc>
                <a:tc>
                  <a:txBody>
                    <a:bodyPr/>
                    <a:lstStyle/>
                    <a:p>
                      <a:pPr algn="ctr" fontAlgn="ctr"/>
                      <a:r>
                        <a:rPr lang="en-US" sz="1800" b="1" i="0" u="none" strike="noStrike" dirty="0">
                          <a:solidFill>
                            <a:srgbClr val="000000"/>
                          </a:solidFill>
                          <a:effectLst/>
                          <a:latin typeface="+mn-lt"/>
                        </a:rPr>
                        <a:t>82</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030A0">
                        <a:alpha val="50000"/>
                      </a:srgbClr>
                    </a:solidFill>
                  </a:tcPr>
                </a:tc>
                <a:tc>
                  <a:txBody>
                    <a:bodyPr/>
                    <a:lstStyle/>
                    <a:p>
                      <a:pPr algn="ctr" fontAlgn="ctr"/>
                      <a:r>
                        <a:rPr lang="en-US" sz="1800" b="0" i="0" u="none" strike="noStrike" dirty="0">
                          <a:solidFill>
                            <a:srgbClr val="000000"/>
                          </a:solidFill>
                          <a:effectLst/>
                          <a:latin typeface="+mn-lt"/>
                        </a:rPr>
                        <a:t>62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1800" b="0" i="0" u="none" strike="noStrike" dirty="0">
                          <a:solidFill>
                            <a:srgbClr val="000000"/>
                          </a:solidFill>
                          <a:effectLst/>
                          <a:latin typeface="+mn-lt"/>
                        </a:rPr>
                        <a:t>62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1800" b="0" i="0" u="none" strike="noStrike" dirty="0">
                          <a:solidFill>
                            <a:srgbClr val="000000"/>
                          </a:solidFill>
                          <a:effectLst/>
                          <a:latin typeface="+mn-lt"/>
                        </a:rPr>
                        <a:t>48</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1800" b="1" i="0" u="none" strike="noStrike" dirty="0">
                          <a:solidFill>
                            <a:srgbClr val="000000"/>
                          </a:solidFill>
                          <a:effectLst/>
                          <a:latin typeface="+mn-lt"/>
                        </a:rPr>
                        <a:t>79</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alpha val="50000"/>
                      </a:schemeClr>
                    </a:solidFill>
                  </a:tcPr>
                </a:tc>
                <a:tc>
                  <a:txBody>
                    <a:bodyPr/>
                    <a:lstStyle/>
                    <a:p>
                      <a:pPr algn="ctr" fontAlgn="ctr"/>
                      <a:r>
                        <a:rPr lang="en-US" sz="1800" b="0" i="0" u="none" strike="noStrike" dirty="0">
                          <a:solidFill>
                            <a:srgbClr val="000000"/>
                          </a:solidFill>
                          <a:effectLst/>
                          <a:latin typeface="+mn-lt"/>
                        </a:rPr>
                        <a:t>62</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extLst>
                  <a:ext uri="{0D108BD9-81ED-4DB2-BD59-A6C34878D82A}">
                    <a16:rowId xmlns:a16="http://schemas.microsoft.com/office/drawing/2014/main" val="4263235427"/>
                  </a:ext>
                </a:extLst>
              </a:tr>
              <a:tr h="273957">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600" b="1" i="0" u="none" strike="noStrike" dirty="0">
                          <a:solidFill>
                            <a:srgbClr val="000000"/>
                          </a:solidFill>
                          <a:effectLst/>
                          <a:latin typeface="+mn-lt"/>
                        </a:rPr>
                        <a:t>Somewhat important</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DFDFDF"/>
                    </a:solidFill>
                  </a:tcPr>
                </a:tc>
                <a:tc>
                  <a:txBody>
                    <a:bodyPr/>
                    <a:lstStyle/>
                    <a:p>
                      <a:pPr algn="ctr" fontAlgn="ctr"/>
                      <a:r>
                        <a:rPr lang="en-US" sz="1800" b="0" i="0" u="none" strike="noStrike">
                          <a:solidFill>
                            <a:srgbClr val="000000"/>
                          </a:solidFill>
                          <a:effectLst/>
                          <a:latin typeface="+mn-lt"/>
                        </a:rPr>
                        <a:t>26</a:t>
                      </a:r>
                      <a:endParaRPr lang="en-US" sz="1800" b="0" i="0" u="none" strike="noStrike" dirty="0">
                        <a:solidFill>
                          <a:srgbClr val="000000"/>
                        </a:solidFill>
                        <a:effectLst/>
                        <a:latin typeface="+mn-lt"/>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12</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24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30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21</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8</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16</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16</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10</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17</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27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25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32</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11</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25</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extLst>
                  <a:ext uri="{0D108BD9-81ED-4DB2-BD59-A6C34878D82A}">
                    <a16:rowId xmlns:a16="http://schemas.microsoft.com/office/drawing/2014/main" val="3413076944"/>
                  </a:ext>
                </a:extLst>
              </a:tr>
              <a:tr h="273957">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600" b="1" i="0" u="none" strike="noStrike" dirty="0">
                          <a:solidFill>
                            <a:srgbClr val="000000"/>
                          </a:solidFill>
                          <a:effectLst/>
                          <a:latin typeface="+mn-lt"/>
                        </a:rPr>
                        <a:t>A little important</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BFBFBF"/>
                    </a:solidFill>
                  </a:tcPr>
                </a:tc>
                <a:tc>
                  <a:txBody>
                    <a:bodyPr/>
                    <a:lstStyle/>
                    <a:p>
                      <a:pPr algn="ctr" fontAlgn="ctr"/>
                      <a:r>
                        <a:rPr lang="en-US" sz="1800" b="0" i="0" u="none" strike="noStrike">
                          <a:solidFill>
                            <a:srgbClr val="000000"/>
                          </a:solidFill>
                          <a:effectLst/>
                          <a:latin typeface="+mn-lt"/>
                        </a:rPr>
                        <a:t>8</a:t>
                      </a:r>
                      <a:endParaRPr lang="en-US" sz="1800" b="0" i="0" u="none" strike="noStrike" dirty="0">
                        <a:solidFill>
                          <a:srgbClr val="000000"/>
                        </a:solidFill>
                        <a:effectLst/>
                        <a:latin typeface="+mn-lt"/>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4</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6</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6</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3</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7</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2</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1</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11</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6</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8</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extLst>
                  <a:ext uri="{0D108BD9-81ED-4DB2-BD59-A6C34878D82A}">
                    <a16:rowId xmlns:a16="http://schemas.microsoft.com/office/drawing/2014/main" val="767863769"/>
                  </a:ext>
                </a:extLst>
              </a:tr>
              <a:tr h="273957">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600" b="1" i="0" u="none" strike="noStrike" dirty="0">
                          <a:solidFill>
                            <a:srgbClr val="000000"/>
                          </a:solidFill>
                          <a:effectLst/>
                          <a:latin typeface="+mn-lt"/>
                        </a:rPr>
                        <a:t>Not important at all</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DFDFDF"/>
                    </a:solidFill>
                  </a:tcPr>
                </a:tc>
                <a:tc>
                  <a:txBody>
                    <a:bodyPr/>
                    <a:lstStyle/>
                    <a:p>
                      <a:pPr algn="ctr" fontAlgn="ctr"/>
                      <a:r>
                        <a:rPr lang="en-US" sz="1800" b="0" i="0" u="none" strike="noStrike">
                          <a:solidFill>
                            <a:srgbClr val="000000"/>
                          </a:solidFill>
                          <a:effectLst/>
                          <a:latin typeface="+mn-lt"/>
                        </a:rPr>
                        <a:t>4</a:t>
                      </a:r>
                      <a:endParaRPr lang="en-US" sz="1800" b="0" i="0" u="none" strike="noStrike" dirty="0">
                        <a:solidFill>
                          <a:srgbClr val="000000"/>
                        </a:solidFill>
                        <a:effectLst/>
                        <a:latin typeface="+mn-lt"/>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1</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3</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1</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2</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1</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1</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 0</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6</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2</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3</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extLst>
                  <a:ext uri="{0D108BD9-81ED-4DB2-BD59-A6C34878D82A}">
                    <a16:rowId xmlns:a16="http://schemas.microsoft.com/office/drawing/2014/main" val="1131677553"/>
                  </a:ext>
                </a:extLst>
              </a:tr>
              <a:tr h="273957">
                <a:tc>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en-US" sz="1600" b="1" i="0" u="none" strike="noStrike" dirty="0">
                        <a:solidFill>
                          <a:srgbClr val="000000"/>
                        </a:solidFill>
                        <a:effectLst/>
                        <a:latin typeface="+mn-lt"/>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noFill/>
                  </a:tcPr>
                </a:tc>
                <a:tc>
                  <a:txBody>
                    <a:bodyPr/>
                    <a:lstStyle/>
                    <a:p>
                      <a:pPr algn="ctr" fontAlgn="ctr"/>
                      <a:endParaRPr lang="en-US" sz="1800" b="0" i="0" u="none" strike="noStrike" dirty="0">
                        <a:solidFill>
                          <a:srgbClr val="000000"/>
                        </a:solidFill>
                        <a:effectLst/>
                        <a:latin typeface="+mn-lt"/>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800" b="0" i="0" u="none" strike="noStrike" dirty="0">
                        <a:solidFill>
                          <a:srgbClr val="000000"/>
                        </a:solidFill>
                        <a:effectLst/>
                        <a:latin typeface="+mn-lt"/>
                      </a:endParaRP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800" b="0" i="0" u="none" strike="noStrike" dirty="0">
                        <a:solidFill>
                          <a:srgbClr val="000000"/>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800" b="0" i="0" u="none" strike="noStrike" dirty="0">
                        <a:solidFill>
                          <a:srgbClr val="000000"/>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800" b="0" i="0" u="none" strike="noStrike" dirty="0">
                        <a:solidFill>
                          <a:srgbClr val="000000"/>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800" b="0" i="0" u="none" strike="noStrike" dirty="0">
                        <a:solidFill>
                          <a:srgbClr val="000000"/>
                        </a:solidFill>
                        <a:effectLst/>
                        <a:latin typeface="+mn-lt"/>
                      </a:endParaRP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800" b="0" i="0" u="none" strike="noStrike" dirty="0">
                        <a:solidFill>
                          <a:srgbClr val="000000"/>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800" b="0" i="0" u="none" strike="noStrike" dirty="0">
                        <a:solidFill>
                          <a:srgbClr val="000000"/>
                        </a:solidFill>
                        <a:effectLst/>
                        <a:latin typeface="+mn-lt"/>
                      </a:endParaRP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800" b="0" i="0" u="none" strike="noStrike" dirty="0">
                        <a:solidFill>
                          <a:srgbClr val="000000"/>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800" b="0" i="0" u="none" strike="noStrike" dirty="0">
                        <a:solidFill>
                          <a:srgbClr val="000000"/>
                        </a:solidFill>
                        <a:effectLst/>
                        <a:latin typeface="+mn-lt"/>
                      </a:endParaRP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800" b="0" i="0" u="none" strike="noStrike" dirty="0">
                        <a:solidFill>
                          <a:srgbClr val="000000"/>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800" b="0" i="0" u="none" strike="noStrike" dirty="0">
                        <a:solidFill>
                          <a:srgbClr val="000000"/>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800" b="0" i="0" u="none" strike="noStrike" dirty="0">
                        <a:solidFill>
                          <a:srgbClr val="000000"/>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800" b="0" i="0" u="none" strike="noStrike" dirty="0">
                        <a:solidFill>
                          <a:srgbClr val="000000"/>
                        </a:solidFill>
                        <a:effectLst/>
                        <a:latin typeface="+mn-lt"/>
                      </a:endParaRP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800" b="0" i="0" u="none" strike="noStrike" dirty="0">
                        <a:solidFill>
                          <a:srgbClr val="000000"/>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008071"/>
                  </a:ext>
                </a:extLst>
              </a:tr>
              <a:tr h="273957">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600" b="1" i="0" u="none" strike="noStrike" dirty="0">
                          <a:solidFill>
                            <a:srgbClr val="000000"/>
                          </a:solidFill>
                          <a:effectLst/>
                          <a:latin typeface="+mn-lt"/>
                        </a:rPr>
                        <a:t>Important</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BFBFBF"/>
                    </a:solidFill>
                  </a:tcPr>
                </a:tc>
                <a:tc>
                  <a:txBody>
                    <a:bodyPr/>
                    <a:lstStyle/>
                    <a:p>
                      <a:pPr algn="ctr" fontAlgn="ctr"/>
                      <a:r>
                        <a:rPr lang="en-US" sz="1800" b="0" i="0" u="none" strike="noStrike">
                          <a:solidFill>
                            <a:srgbClr val="000000"/>
                          </a:solidFill>
                          <a:effectLst/>
                          <a:latin typeface="+mn-lt"/>
                        </a:rPr>
                        <a:t>86</a:t>
                      </a:r>
                      <a:endParaRPr lang="en-US" sz="1800" b="0" i="0" u="none" strike="noStrike" dirty="0">
                        <a:solidFill>
                          <a:srgbClr val="000000"/>
                        </a:solidFill>
                        <a:effectLst/>
                        <a:latin typeface="+mn-lt"/>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1" i="0" u="none" strike="noStrike" dirty="0">
                          <a:solidFill>
                            <a:srgbClr val="000000"/>
                          </a:solidFill>
                          <a:effectLst/>
                          <a:latin typeface="+mn-lt"/>
                        </a:rPr>
                        <a:t>94</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6BADA"/>
                    </a:solidFill>
                  </a:tcPr>
                </a:tc>
                <a:tc>
                  <a:txBody>
                    <a:bodyPr/>
                    <a:lstStyle/>
                    <a:p>
                      <a:pPr algn="ctr" fontAlgn="ctr"/>
                      <a:r>
                        <a:rPr lang="en-US" sz="1800" b="0" i="0" u="none" strike="noStrike" dirty="0">
                          <a:solidFill>
                            <a:srgbClr val="000000"/>
                          </a:solidFill>
                          <a:effectLst/>
                          <a:latin typeface="+mn-lt"/>
                        </a:rPr>
                        <a:t>90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90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90</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93</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95</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92</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95</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99</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88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86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80</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91</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88</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extLst>
                  <a:ext uri="{0D108BD9-81ED-4DB2-BD59-A6C34878D82A}">
                    <a16:rowId xmlns:a16="http://schemas.microsoft.com/office/drawing/2014/main" val="1862376946"/>
                  </a:ext>
                </a:extLst>
              </a:tr>
              <a:tr h="273957">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600" b="1" i="0" u="none" strike="noStrike" dirty="0">
                          <a:solidFill>
                            <a:srgbClr val="000000"/>
                          </a:solidFill>
                          <a:effectLst/>
                          <a:latin typeface="+mn-lt"/>
                        </a:rPr>
                        <a:t>Not important</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DFDFDF"/>
                    </a:solidFill>
                  </a:tcPr>
                </a:tc>
                <a:tc>
                  <a:txBody>
                    <a:bodyPr/>
                    <a:lstStyle/>
                    <a:p>
                      <a:pPr algn="ctr" fontAlgn="ctr"/>
                      <a:r>
                        <a:rPr lang="en-US" sz="1800" b="0" i="0" u="none" strike="noStrike">
                          <a:solidFill>
                            <a:srgbClr val="000000"/>
                          </a:solidFill>
                          <a:effectLst/>
                          <a:latin typeface="+mn-lt"/>
                        </a:rPr>
                        <a:t>11</a:t>
                      </a:r>
                      <a:endParaRPr lang="en-US" sz="1800" b="0" i="0" u="none" strike="noStrike" dirty="0">
                        <a:solidFill>
                          <a:srgbClr val="000000"/>
                        </a:solidFill>
                        <a:effectLst/>
                        <a:latin typeface="+mn-lt"/>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6</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10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9</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7</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4</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8</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4</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1</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11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10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17</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8</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10</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extLst>
                  <a:ext uri="{0D108BD9-81ED-4DB2-BD59-A6C34878D82A}">
                    <a16:rowId xmlns:a16="http://schemas.microsoft.com/office/drawing/2014/main" val="762630162"/>
                  </a:ext>
                </a:extLst>
              </a:tr>
            </a:tbl>
          </a:graphicData>
        </a:graphic>
      </p:graphicFrame>
      <p:pic>
        <p:nvPicPr>
          <p:cNvPr id="3" name="image3.png" descr="The Tarrance Group logo">
            <a:extLst>
              <a:ext uri="{FF2B5EF4-FFF2-40B4-BE49-F238E27FC236}">
                <a16:creationId xmlns:a16="http://schemas.microsoft.com/office/drawing/2014/main" id="{1656F615-5B75-4B3C-ACE5-4A738F262BE3}"/>
              </a:ext>
            </a:extLst>
          </p:cNvPr>
          <p:cNvPicPr/>
          <p:nvPr/>
        </p:nvPicPr>
        <p:blipFill>
          <a:blip r:embed="rId2"/>
          <a:srcRect/>
          <a:stretch>
            <a:fillRect/>
          </a:stretch>
        </p:blipFill>
        <p:spPr>
          <a:xfrm>
            <a:off x="8153400" y="6355080"/>
            <a:ext cx="2207812" cy="367160"/>
          </a:xfrm>
          <a:prstGeom prst="rect">
            <a:avLst/>
          </a:prstGeom>
          <a:ln/>
        </p:spPr>
      </p:pic>
      <p:sp>
        <p:nvSpPr>
          <p:cNvPr id="11" name="Rectangle: Rounded Corners 10">
            <a:extLst>
              <a:ext uri="{FF2B5EF4-FFF2-40B4-BE49-F238E27FC236}">
                <a16:creationId xmlns:a16="http://schemas.microsoft.com/office/drawing/2014/main" id="{FE3477FF-4555-46A1-BB89-6D4CD325A2C8}"/>
              </a:ext>
              <a:ext uri="{C183D7F6-B498-43B3-948B-1728B52AA6E4}">
                <adec:decorative xmlns:adec="http://schemas.microsoft.com/office/drawing/2017/decorative" val="1"/>
              </a:ext>
            </a:extLst>
          </p:cNvPr>
          <p:cNvSpPr/>
          <p:nvPr/>
        </p:nvSpPr>
        <p:spPr>
          <a:xfrm>
            <a:off x="8061990" y="3041311"/>
            <a:ext cx="455248" cy="255977"/>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Rounded Corners 9">
            <a:extLst>
              <a:ext uri="{FF2B5EF4-FFF2-40B4-BE49-F238E27FC236}">
                <a16:creationId xmlns:a16="http://schemas.microsoft.com/office/drawing/2014/main" id="{CEF2E03C-10BA-46A5-9D5F-85397E1AAD20}"/>
              </a:ext>
              <a:ext uri="{C183D7F6-B498-43B3-948B-1728B52AA6E4}">
                <adec:decorative xmlns:adec="http://schemas.microsoft.com/office/drawing/2017/decorative" val="1"/>
              </a:ext>
            </a:extLst>
          </p:cNvPr>
          <p:cNvSpPr/>
          <p:nvPr/>
        </p:nvSpPr>
        <p:spPr>
          <a:xfrm>
            <a:off x="10912993" y="3041311"/>
            <a:ext cx="455248" cy="255977"/>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Rounded Corners 15">
            <a:extLst>
              <a:ext uri="{FF2B5EF4-FFF2-40B4-BE49-F238E27FC236}">
                <a16:creationId xmlns:a16="http://schemas.microsoft.com/office/drawing/2014/main" id="{17423F4B-8384-4E77-9975-7240F1936A19}"/>
              </a:ext>
              <a:ext uri="{C183D7F6-B498-43B3-948B-1728B52AA6E4}">
                <adec:decorative xmlns:adec="http://schemas.microsoft.com/office/drawing/2017/decorative" val="1"/>
              </a:ext>
            </a:extLst>
          </p:cNvPr>
          <p:cNvSpPr/>
          <p:nvPr/>
        </p:nvSpPr>
        <p:spPr>
          <a:xfrm>
            <a:off x="3785937" y="3041311"/>
            <a:ext cx="579968" cy="255977"/>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Rounded Corners 17">
            <a:extLst>
              <a:ext uri="{FF2B5EF4-FFF2-40B4-BE49-F238E27FC236}">
                <a16:creationId xmlns:a16="http://schemas.microsoft.com/office/drawing/2014/main" id="{3224CE4F-59B7-4547-BD69-1E6D4541A0D7}"/>
              </a:ext>
              <a:ext uri="{C183D7F6-B498-43B3-948B-1728B52AA6E4}">
                <adec:decorative xmlns:adec="http://schemas.microsoft.com/office/drawing/2017/decorative" val="1"/>
              </a:ext>
            </a:extLst>
          </p:cNvPr>
          <p:cNvSpPr/>
          <p:nvPr/>
        </p:nvSpPr>
        <p:spPr>
          <a:xfrm>
            <a:off x="8545289" y="3042271"/>
            <a:ext cx="579968" cy="255017"/>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03278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33E5B-5249-4649-B761-045180C3ED48}"/>
              </a:ext>
            </a:extLst>
          </p:cNvPr>
          <p:cNvSpPr>
            <a:spLocks noGrp="1"/>
          </p:cNvSpPr>
          <p:nvPr>
            <p:ph type="ctrTitle"/>
          </p:nvPr>
        </p:nvSpPr>
        <p:spPr/>
        <p:txBody>
          <a:bodyPr>
            <a:noAutofit/>
          </a:bodyPr>
          <a:lstStyle/>
          <a:p>
            <a:r>
              <a:rPr lang="en-US" sz="2000" dirty="0"/>
              <a:t>At least 9 in 10 voters agree that our communities are at their best when all people, including people with disabilities, have opportunities, and that people with disabilities should be at decision making tables just like everyone else. Voters also strongly agree with statements that call for disability issues to be included in national policies and for candidates and their campaigns to include this constituency in their efforts and fight against stigmas and bias.  </a:t>
            </a:r>
          </a:p>
        </p:txBody>
      </p:sp>
      <p:sp>
        <p:nvSpPr>
          <p:cNvPr id="3" name="Content Placeholder 4">
            <a:extLst>
              <a:ext uri="{FF2B5EF4-FFF2-40B4-BE49-F238E27FC236}">
                <a16:creationId xmlns:a16="http://schemas.microsoft.com/office/drawing/2014/main" id="{25334865-AD31-46F0-82C6-102879EDF7A4}"/>
              </a:ext>
            </a:extLst>
          </p:cNvPr>
          <p:cNvSpPr txBox="1">
            <a:spLocks/>
          </p:cNvSpPr>
          <p:nvPr/>
        </p:nvSpPr>
        <p:spPr>
          <a:xfrm>
            <a:off x="335280" y="1764749"/>
            <a:ext cx="11521440" cy="380086"/>
          </a:xfrm>
          <a:prstGeom prst="rect">
            <a:avLst/>
          </a:prstGeom>
          <a:solidFill>
            <a:schemeClr val="bg1">
              <a:lumMod val="85000"/>
            </a:schemeClr>
          </a:solid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Now let me read you some statements and please tell me if you agree or disagree with each statement. [TIER ONE]</a:t>
            </a:r>
          </a:p>
        </p:txBody>
      </p:sp>
      <p:graphicFrame>
        <p:nvGraphicFramePr>
          <p:cNvPr id="7" name="Content Placeholder 8" descr="Bar charts&#10;&#10;Our communities are at their best when all people, including people with disabilities, have the opportunity to get skills, jobs and succeed.&#10;Total agree - 92&#10;Strongly agree - 80&#10;&#10;People with disabilities should be at decision making tables, just like anyone else.&#10;Total agree - 90&#10;Strongly agree - 76&#10;&#10;Disability issues should be included in national policies on health care.&#10;Total agree - 88&#10;Strongly agree - 73&#10;&#10;Candidates and their campaigns should reach out to and include people with disabilities in their efforts&#10;Total agree - 87&#10;Strongly agree - 70&#10;&#10;America’s leaders should fight stigmas and bias that limit opportunities for people with disabilities.&#10;Total agree - 86&#10;Strongly agree - 70">
            <a:extLst>
              <a:ext uri="{FF2B5EF4-FFF2-40B4-BE49-F238E27FC236}">
                <a16:creationId xmlns:a16="http://schemas.microsoft.com/office/drawing/2014/main" id="{DE2984CD-AF66-4D36-9CB8-59C30ED1EC2B}"/>
              </a:ext>
            </a:extLst>
          </p:cNvPr>
          <p:cNvGraphicFramePr>
            <a:graphicFrameLocks/>
          </p:cNvGraphicFramePr>
          <p:nvPr/>
        </p:nvGraphicFramePr>
        <p:xfrm>
          <a:off x="335280" y="2488069"/>
          <a:ext cx="11243130" cy="362713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Table 7">
            <a:extLst>
              <a:ext uri="{FF2B5EF4-FFF2-40B4-BE49-F238E27FC236}">
                <a16:creationId xmlns:a16="http://schemas.microsoft.com/office/drawing/2014/main" id="{DBD9F2D0-3030-4C06-855E-E098FA7F0DAB}"/>
              </a:ext>
            </a:extLst>
          </p:cNvPr>
          <p:cNvGraphicFramePr>
            <a:graphicFrameLocks noGrp="1"/>
          </p:cNvGraphicFramePr>
          <p:nvPr/>
        </p:nvGraphicFramePr>
        <p:xfrm>
          <a:off x="55537" y="6255685"/>
          <a:ext cx="1968724" cy="548640"/>
        </p:xfrm>
        <a:graphic>
          <a:graphicData uri="http://schemas.openxmlformats.org/drawingml/2006/table">
            <a:tbl>
              <a:tblPr firstRow="1" bandRow="1">
                <a:tableStyleId>{5C22544A-7EE6-4342-B048-85BDC9FD1C3A}</a:tableStyleId>
              </a:tblPr>
              <a:tblGrid>
                <a:gridCol w="274320">
                  <a:extLst>
                    <a:ext uri="{9D8B030D-6E8A-4147-A177-3AD203B41FA5}">
                      <a16:colId xmlns:a16="http://schemas.microsoft.com/office/drawing/2014/main" val="20000"/>
                    </a:ext>
                  </a:extLst>
                </a:gridCol>
                <a:gridCol w="1694404">
                  <a:extLst>
                    <a:ext uri="{9D8B030D-6E8A-4147-A177-3AD203B41FA5}">
                      <a16:colId xmlns:a16="http://schemas.microsoft.com/office/drawing/2014/main" val="20001"/>
                    </a:ext>
                  </a:extLst>
                </a:gridCol>
              </a:tblGrid>
              <a:tr h="177243">
                <a:tc>
                  <a:txBody>
                    <a:bodyPr/>
                    <a:lstStyle/>
                    <a:p>
                      <a:endParaRPr lang="en-US" sz="1200" b="1"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FB7DF"/>
                    </a:solidFill>
                  </a:tcPr>
                </a:tc>
                <a:tc>
                  <a:txBody>
                    <a:bodyPr/>
                    <a:lstStyle/>
                    <a:p>
                      <a:r>
                        <a:rPr lang="en-US" sz="1200" b="1" dirty="0">
                          <a:solidFill>
                            <a:schemeClr val="tx1"/>
                          </a:solidFill>
                        </a:rPr>
                        <a:t>Not so strongly agree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0"/>
                  </a:ext>
                </a:extLst>
              </a:tr>
              <a:tr h="182880">
                <a:tc>
                  <a:txBody>
                    <a:bodyPr/>
                    <a:lstStyle/>
                    <a:p>
                      <a:endParaRPr lang="en-US" sz="1200" b="1"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r>
                        <a:rPr lang="en-US" sz="1200" b="1" dirty="0">
                          <a:solidFill>
                            <a:schemeClr val="tx1"/>
                          </a:solidFill>
                        </a:rPr>
                        <a:t>Strongly agree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5" name="TextBox 4">
            <a:extLst>
              <a:ext uri="{FF2B5EF4-FFF2-40B4-BE49-F238E27FC236}">
                <a16:creationId xmlns:a16="http://schemas.microsoft.com/office/drawing/2014/main" id="{8E766FA0-4497-4D3F-ACDE-B4D5C3F5A8F9}"/>
              </a:ext>
            </a:extLst>
          </p:cNvPr>
          <p:cNvSpPr txBox="1"/>
          <p:nvPr/>
        </p:nvSpPr>
        <p:spPr>
          <a:xfrm>
            <a:off x="5193827" y="2118737"/>
            <a:ext cx="126924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All Voters</a:t>
            </a:r>
          </a:p>
        </p:txBody>
      </p:sp>
      <p:pic>
        <p:nvPicPr>
          <p:cNvPr id="4" name="image3.png" descr="The Tarrance Group logo">
            <a:extLst>
              <a:ext uri="{FF2B5EF4-FFF2-40B4-BE49-F238E27FC236}">
                <a16:creationId xmlns:a16="http://schemas.microsoft.com/office/drawing/2014/main" id="{81E4172C-4A8C-483F-B0DE-4D1AA14F7D1F}"/>
              </a:ext>
            </a:extLst>
          </p:cNvPr>
          <p:cNvPicPr/>
          <p:nvPr/>
        </p:nvPicPr>
        <p:blipFill>
          <a:blip r:embed="rId3"/>
          <a:srcRect/>
          <a:stretch>
            <a:fillRect/>
          </a:stretch>
        </p:blipFill>
        <p:spPr>
          <a:xfrm>
            <a:off x="8153400" y="6355080"/>
            <a:ext cx="2207812" cy="367160"/>
          </a:xfrm>
          <a:prstGeom prst="rect">
            <a:avLst/>
          </a:prstGeom>
          <a:ln/>
        </p:spPr>
      </p:pic>
      <p:sp>
        <p:nvSpPr>
          <p:cNvPr id="6" name="Circle: Hollow 5">
            <a:extLst>
              <a:ext uri="{FF2B5EF4-FFF2-40B4-BE49-F238E27FC236}">
                <a16:creationId xmlns:a16="http://schemas.microsoft.com/office/drawing/2014/main" id="{E6BB6BEE-F466-42A7-AF44-CA6F88D90481}"/>
              </a:ext>
              <a:ext uri="{C183D7F6-B498-43B3-948B-1728B52AA6E4}">
                <adec:decorative xmlns:adec="http://schemas.microsoft.com/office/drawing/2017/decorative" val="1"/>
              </a:ext>
            </a:extLst>
          </p:cNvPr>
          <p:cNvSpPr/>
          <p:nvPr/>
        </p:nvSpPr>
        <p:spPr>
          <a:xfrm>
            <a:off x="7872542" y="2740090"/>
            <a:ext cx="561715" cy="457193"/>
          </a:xfrm>
          <a:prstGeom prst="donut">
            <a:avLst>
              <a:gd name="adj" fmla="val 643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00504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33E5B-5249-4649-B761-045180C3ED48}"/>
              </a:ext>
            </a:extLst>
          </p:cNvPr>
          <p:cNvSpPr>
            <a:spLocks noGrp="1"/>
          </p:cNvSpPr>
          <p:nvPr>
            <p:ph type="ctrTitle"/>
          </p:nvPr>
        </p:nvSpPr>
        <p:spPr/>
        <p:txBody>
          <a:bodyPr>
            <a:noAutofit/>
          </a:bodyPr>
          <a:lstStyle/>
          <a:p>
            <a:r>
              <a:rPr lang="en-US" sz="2000" dirty="0"/>
              <a:t>At least two-thirds of voters also strongly agree with statements that center people with disabilities and highlight their contributions to the workplace, underscore the historical biases they have faced, and talk about how voting on issues important to this community can bring about change. Statements focused on the individual around the issues and motivation to vote fall into a second tier. Voters are more likely to strongly agree that issues around disability and healthcare influence their motivation to vote rather than disability issues alone.</a:t>
            </a:r>
          </a:p>
        </p:txBody>
      </p:sp>
      <p:sp>
        <p:nvSpPr>
          <p:cNvPr id="3" name="Content Placeholder 4">
            <a:extLst>
              <a:ext uri="{FF2B5EF4-FFF2-40B4-BE49-F238E27FC236}">
                <a16:creationId xmlns:a16="http://schemas.microsoft.com/office/drawing/2014/main" id="{25334865-AD31-46F0-82C6-102879EDF7A4}"/>
              </a:ext>
            </a:extLst>
          </p:cNvPr>
          <p:cNvSpPr txBox="1">
            <a:spLocks/>
          </p:cNvSpPr>
          <p:nvPr/>
        </p:nvSpPr>
        <p:spPr>
          <a:xfrm>
            <a:off x="335280" y="1764749"/>
            <a:ext cx="11521440" cy="380086"/>
          </a:xfrm>
          <a:prstGeom prst="rect">
            <a:avLst/>
          </a:prstGeom>
          <a:solidFill>
            <a:schemeClr val="bg1">
              <a:lumMod val="85000"/>
            </a:schemeClr>
          </a:solid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Now let me read you some statements and please tell me if you agree or disagree with each statement. [TIER TWO]</a:t>
            </a:r>
          </a:p>
        </p:txBody>
      </p:sp>
      <p:graphicFrame>
        <p:nvGraphicFramePr>
          <p:cNvPr id="7" name="Content Placeholder 8" descr="bar chart&#10;&#10;People with disabilities bring unique talents to the workplace that benefit employers and organizations.&#10;87 total agree&#10;69 strongly agree&#10;&#10;People with disabilities have faced deep inequality, ableism and oppression. They need to be heard.  &#10;85 total agree&#10;68 strongly agree&#10;&#10;Voting on the issues that matter to the disability community can bring about change.&#10;86 total agree&#10;66 strongly agree&#10;&#10;Issues around disability and health care influence how motivated I am to vote.*&#10;66 total agree&#10;43 strongly agree&#10;&#10;Candidates' stances on issues around disability influenced who I voted for in the election.&#10;57 total agree&#10;38 strongly agree&#10;&#10;Issues around disability influence how motivated I am to vote*&#10;59 total agree&#10;35 strongly agree">
            <a:extLst>
              <a:ext uri="{FF2B5EF4-FFF2-40B4-BE49-F238E27FC236}">
                <a16:creationId xmlns:a16="http://schemas.microsoft.com/office/drawing/2014/main" id="{DE2984CD-AF66-4D36-9CB8-59C30ED1EC2B}"/>
              </a:ext>
            </a:extLst>
          </p:cNvPr>
          <p:cNvGraphicFramePr>
            <a:graphicFrameLocks/>
          </p:cNvGraphicFramePr>
          <p:nvPr/>
        </p:nvGraphicFramePr>
        <p:xfrm>
          <a:off x="335280" y="2498823"/>
          <a:ext cx="11243130" cy="375686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Table 7">
            <a:extLst>
              <a:ext uri="{FF2B5EF4-FFF2-40B4-BE49-F238E27FC236}">
                <a16:creationId xmlns:a16="http://schemas.microsoft.com/office/drawing/2014/main" id="{DBD9F2D0-3030-4C06-855E-E098FA7F0DAB}"/>
              </a:ext>
            </a:extLst>
          </p:cNvPr>
          <p:cNvGraphicFramePr>
            <a:graphicFrameLocks noGrp="1"/>
          </p:cNvGraphicFramePr>
          <p:nvPr/>
        </p:nvGraphicFramePr>
        <p:xfrm>
          <a:off x="55537" y="6255685"/>
          <a:ext cx="1968724" cy="548640"/>
        </p:xfrm>
        <a:graphic>
          <a:graphicData uri="http://schemas.openxmlformats.org/drawingml/2006/table">
            <a:tbl>
              <a:tblPr firstRow="1" bandRow="1">
                <a:tableStyleId>{5C22544A-7EE6-4342-B048-85BDC9FD1C3A}</a:tableStyleId>
              </a:tblPr>
              <a:tblGrid>
                <a:gridCol w="274320">
                  <a:extLst>
                    <a:ext uri="{9D8B030D-6E8A-4147-A177-3AD203B41FA5}">
                      <a16:colId xmlns:a16="http://schemas.microsoft.com/office/drawing/2014/main" val="20000"/>
                    </a:ext>
                  </a:extLst>
                </a:gridCol>
                <a:gridCol w="1694404">
                  <a:extLst>
                    <a:ext uri="{9D8B030D-6E8A-4147-A177-3AD203B41FA5}">
                      <a16:colId xmlns:a16="http://schemas.microsoft.com/office/drawing/2014/main" val="20001"/>
                    </a:ext>
                  </a:extLst>
                </a:gridCol>
              </a:tblGrid>
              <a:tr h="177243">
                <a:tc>
                  <a:txBody>
                    <a:bodyPr/>
                    <a:lstStyle/>
                    <a:p>
                      <a:endParaRPr lang="en-US" sz="1200" b="1"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FB7DF"/>
                    </a:solidFill>
                  </a:tcPr>
                </a:tc>
                <a:tc>
                  <a:txBody>
                    <a:bodyPr/>
                    <a:lstStyle/>
                    <a:p>
                      <a:r>
                        <a:rPr lang="en-US" sz="1200" b="1" dirty="0">
                          <a:solidFill>
                            <a:schemeClr val="tx1"/>
                          </a:solidFill>
                        </a:rPr>
                        <a:t>Not so strongly agree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0"/>
                  </a:ext>
                </a:extLst>
              </a:tr>
              <a:tr h="182880">
                <a:tc>
                  <a:txBody>
                    <a:bodyPr/>
                    <a:lstStyle/>
                    <a:p>
                      <a:endParaRPr lang="en-US" sz="1200" b="1"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r>
                        <a:rPr lang="en-US" sz="1200" b="1" dirty="0">
                          <a:solidFill>
                            <a:schemeClr val="tx1"/>
                          </a:solidFill>
                        </a:rPr>
                        <a:t>Strongly agree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5" name="TextBox 4">
            <a:extLst>
              <a:ext uri="{FF2B5EF4-FFF2-40B4-BE49-F238E27FC236}">
                <a16:creationId xmlns:a16="http://schemas.microsoft.com/office/drawing/2014/main" id="{8E766FA0-4497-4D3F-ACDE-B4D5C3F5A8F9}"/>
              </a:ext>
            </a:extLst>
          </p:cNvPr>
          <p:cNvSpPr txBox="1"/>
          <p:nvPr/>
        </p:nvSpPr>
        <p:spPr>
          <a:xfrm>
            <a:off x="5193827" y="2118737"/>
            <a:ext cx="126924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All Voters</a:t>
            </a:r>
          </a:p>
        </p:txBody>
      </p:sp>
      <p:sp>
        <p:nvSpPr>
          <p:cNvPr id="4" name="TextBox 3">
            <a:extLst>
              <a:ext uri="{FF2B5EF4-FFF2-40B4-BE49-F238E27FC236}">
                <a16:creationId xmlns:a16="http://schemas.microsoft.com/office/drawing/2014/main" id="{533B5439-1C25-4257-B5B4-FF244AFAD918}"/>
              </a:ext>
            </a:extLst>
          </p:cNvPr>
          <p:cNvSpPr txBox="1"/>
          <p:nvPr/>
        </p:nvSpPr>
        <p:spPr>
          <a:xfrm>
            <a:off x="4541520" y="6488668"/>
            <a:ext cx="310895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*split sampled question</a:t>
            </a:r>
          </a:p>
        </p:txBody>
      </p:sp>
      <p:pic>
        <p:nvPicPr>
          <p:cNvPr id="6" name="image3.png" descr="The Tarrance Group logo">
            <a:extLst>
              <a:ext uri="{FF2B5EF4-FFF2-40B4-BE49-F238E27FC236}">
                <a16:creationId xmlns:a16="http://schemas.microsoft.com/office/drawing/2014/main" id="{F83C912F-07D2-40C0-ACDA-A5C6827BEE2F}"/>
              </a:ext>
            </a:extLst>
          </p:cNvPr>
          <p:cNvPicPr/>
          <p:nvPr/>
        </p:nvPicPr>
        <p:blipFill>
          <a:blip r:embed="rId3"/>
          <a:srcRect/>
          <a:stretch>
            <a:fillRect/>
          </a:stretch>
        </p:blipFill>
        <p:spPr>
          <a:xfrm>
            <a:off x="8153400" y="6355080"/>
            <a:ext cx="2207812" cy="367160"/>
          </a:xfrm>
          <a:prstGeom prst="rect">
            <a:avLst/>
          </a:prstGeom>
          <a:ln/>
        </p:spPr>
      </p:pic>
    </p:spTree>
    <p:extLst>
      <p:ext uri="{BB962C8B-B14F-4D97-AF65-F5344CB8AC3E}">
        <p14:creationId xmlns:p14="http://schemas.microsoft.com/office/powerpoint/2010/main" val="36784706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33E5B-5249-4649-B761-045180C3ED48}"/>
              </a:ext>
            </a:extLst>
          </p:cNvPr>
          <p:cNvSpPr>
            <a:spLocks noGrp="1"/>
          </p:cNvSpPr>
          <p:nvPr>
            <p:ph type="ctrTitle"/>
          </p:nvPr>
        </p:nvSpPr>
        <p:spPr/>
        <p:txBody>
          <a:bodyPr>
            <a:noAutofit/>
          </a:bodyPr>
          <a:lstStyle/>
          <a:p>
            <a:r>
              <a:rPr lang="en-US" sz="2800" dirty="0"/>
              <a:t>The top tier of statements is strong across gender, age, educational attainment, race, and party identification. African Americans, Democrats, and Biden voters are especially likely to strongly agree.  </a:t>
            </a:r>
          </a:p>
        </p:txBody>
      </p:sp>
      <p:sp>
        <p:nvSpPr>
          <p:cNvPr id="3" name="Content Placeholder 4">
            <a:extLst>
              <a:ext uri="{FF2B5EF4-FFF2-40B4-BE49-F238E27FC236}">
                <a16:creationId xmlns:a16="http://schemas.microsoft.com/office/drawing/2014/main" id="{25334865-AD31-46F0-82C6-102879EDF7A4}"/>
              </a:ext>
            </a:extLst>
          </p:cNvPr>
          <p:cNvSpPr txBox="1">
            <a:spLocks/>
          </p:cNvSpPr>
          <p:nvPr/>
        </p:nvSpPr>
        <p:spPr>
          <a:xfrm>
            <a:off x="335280" y="1779075"/>
            <a:ext cx="11521440" cy="365760"/>
          </a:xfrm>
          <a:prstGeom prst="rect">
            <a:avLst/>
          </a:prstGeom>
          <a:solidFill>
            <a:schemeClr val="bg1">
              <a:lumMod val="85000"/>
            </a:schemeClr>
          </a:solid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Tell me if you agree or disagree with each statement. [TOP TIER] </a:t>
            </a:r>
          </a:p>
        </p:txBody>
      </p:sp>
      <p:graphicFrame>
        <p:nvGraphicFramePr>
          <p:cNvPr id="5" name="Table 4">
            <a:extLst>
              <a:ext uri="{FF2B5EF4-FFF2-40B4-BE49-F238E27FC236}">
                <a16:creationId xmlns:a16="http://schemas.microsoft.com/office/drawing/2014/main" id="{D89A0F63-DD07-4562-8323-2ACF75B60BFB}"/>
              </a:ext>
            </a:extLst>
          </p:cNvPr>
          <p:cNvGraphicFramePr>
            <a:graphicFrameLocks noGrp="1"/>
          </p:cNvGraphicFramePr>
          <p:nvPr/>
        </p:nvGraphicFramePr>
        <p:xfrm>
          <a:off x="200439" y="2341731"/>
          <a:ext cx="11791122" cy="2982178"/>
        </p:xfrm>
        <a:graphic>
          <a:graphicData uri="http://schemas.openxmlformats.org/drawingml/2006/table">
            <a:tbl>
              <a:tblPr firstRow="1">
                <a:tableStyleId>{5C22544A-7EE6-4342-B048-85BDC9FD1C3A}</a:tableStyleId>
              </a:tblPr>
              <a:tblGrid>
                <a:gridCol w="2529935">
                  <a:extLst>
                    <a:ext uri="{9D8B030D-6E8A-4147-A177-3AD203B41FA5}">
                      <a16:colId xmlns:a16="http://schemas.microsoft.com/office/drawing/2014/main" val="285450607"/>
                    </a:ext>
                  </a:extLst>
                </a:gridCol>
                <a:gridCol w="486524">
                  <a:extLst>
                    <a:ext uri="{9D8B030D-6E8A-4147-A177-3AD203B41FA5}">
                      <a16:colId xmlns:a16="http://schemas.microsoft.com/office/drawing/2014/main" val="2215904522"/>
                    </a:ext>
                  </a:extLst>
                </a:gridCol>
                <a:gridCol w="486524">
                  <a:extLst>
                    <a:ext uri="{9D8B030D-6E8A-4147-A177-3AD203B41FA5}">
                      <a16:colId xmlns:a16="http://schemas.microsoft.com/office/drawing/2014/main" val="2688014687"/>
                    </a:ext>
                  </a:extLst>
                </a:gridCol>
                <a:gridCol w="635500">
                  <a:extLst>
                    <a:ext uri="{9D8B030D-6E8A-4147-A177-3AD203B41FA5}">
                      <a16:colId xmlns:a16="http://schemas.microsoft.com/office/drawing/2014/main" val="1038927457"/>
                    </a:ext>
                  </a:extLst>
                </a:gridCol>
                <a:gridCol w="486524">
                  <a:extLst>
                    <a:ext uri="{9D8B030D-6E8A-4147-A177-3AD203B41FA5}">
                      <a16:colId xmlns:a16="http://schemas.microsoft.com/office/drawing/2014/main" val="572181034"/>
                    </a:ext>
                  </a:extLst>
                </a:gridCol>
                <a:gridCol w="531803">
                  <a:extLst>
                    <a:ext uri="{9D8B030D-6E8A-4147-A177-3AD203B41FA5}">
                      <a16:colId xmlns:a16="http://schemas.microsoft.com/office/drawing/2014/main" val="2180297061"/>
                    </a:ext>
                  </a:extLst>
                </a:gridCol>
                <a:gridCol w="531803">
                  <a:extLst>
                    <a:ext uri="{9D8B030D-6E8A-4147-A177-3AD203B41FA5}">
                      <a16:colId xmlns:a16="http://schemas.microsoft.com/office/drawing/2014/main" val="1297631613"/>
                    </a:ext>
                  </a:extLst>
                </a:gridCol>
                <a:gridCol w="531803">
                  <a:extLst>
                    <a:ext uri="{9D8B030D-6E8A-4147-A177-3AD203B41FA5}">
                      <a16:colId xmlns:a16="http://schemas.microsoft.com/office/drawing/2014/main" val="116130899"/>
                    </a:ext>
                  </a:extLst>
                </a:gridCol>
                <a:gridCol w="486524">
                  <a:extLst>
                    <a:ext uri="{9D8B030D-6E8A-4147-A177-3AD203B41FA5}">
                      <a16:colId xmlns:a16="http://schemas.microsoft.com/office/drawing/2014/main" val="2800533926"/>
                    </a:ext>
                  </a:extLst>
                </a:gridCol>
                <a:gridCol w="486524">
                  <a:extLst>
                    <a:ext uri="{9D8B030D-6E8A-4147-A177-3AD203B41FA5}">
                      <a16:colId xmlns:a16="http://schemas.microsoft.com/office/drawing/2014/main" val="341477233"/>
                    </a:ext>
                  </a:extLst>
                </a:gridCol>
                <a:gridCol w="486524">
                  <a:extLst>
                    <a:ext uri="{9D8B030D-6E8A-4147-A177-3AD203B41FA5}">
                      <a16:colId xmlns:a16="http://schemas.microsoft.com/office/drawing/2014/main" val="3566453128"/>
                    </a:ext>
                  </a:extLst>
                </a:gridCol>
                <a:gridCol w="486524">
                  <a:extLst>
                    <a:ext uri="{9D8B030D-6E8A-4147-A177-3AD203B41FA5}">
                      <a16:colId xmlns:a16="http://schemas.microsoft.com/office/drawing/2014/main" val="366167565"/>
                    </a:ext>
                  </a:extLst>
                </a:gridCol>
                <a:gridCol w="486524">
                  <a:extLst>
                    <a:ext uri="{9D8B030D-6E8A-4147-A177-3AD203B41FA5}">
                      <a16:colId xmlns:a16="http://schemas.microsoft.com/office/drawing/2014/main" val="758140424"/>
                    </a:ext>
                  </a:extLst>
                </a:gridCol>
                <a:gridCol w="486524">
                  <a:extLst>
                    <a:ext uri="{9D8B030D-6E8A-4147-A177-3AD203B41FA5}">
                      <a16:colId xmlns:a16="http://schemas.microsoft.com/office/drawing/2014/main" val="4163904376"/>
                    </a:ext>
                  </a:extLst>
                </a:gridCol>
                <a:gridCol w="486524">
                  <a:extLst>
                    <a:ext uri="{9D8B030D-6E8A-4147-A177-3AD203B41FA5}">
                      <a16:colId xmlns:a16="http://schemas.microsoft.com/office/drawing/2014/main" val="3649290903"/>
                    </a:ext>
                  </a:extLst>
                </a:gridCol>
                <a:gridCol w="486524">
                  <a:extLst>
                    <a:ext uri="{9D8B030D-6E8A-4147-A177-3AD203B41FA5}">
                      <a16:colId xmlns:a16="http://schemas.microsoft.com/office/drawing/2014/main" val="1931793227"/>
                    </a:ext>
                  </a:extLst>
                </a:gridCol>
                <a:gridCol w="384363">
                  <a:extLst>
                    <a:ext uri="{9D8B030D-6E8A-4147-A177-3AD203B41FA5}">
                      <a16:colId xmlns:a16="http://schemas.microsoft.com/office/drawing/2014/main" val="1029505941"/>
                    </a:ext>
                  </a:extLst>
                </a:gridCol>
                <a:gridCol w="377371">
                  <a:extLst>
                    <a:ext uri="{9D8B030D-6E8A-4147-A177-3AD203B41FA5}">
                      <a16:colId xmlns:a16="http://schemas.microsoft.com/office/drawing/2014/main" val="279204488"/>
                    </a:ext>
                  </a:extLst>
                </a:gridCol>
                <a:gridCol w="519450">
                  <a:extLst>
                    <a:ext uri="{9D8B030D-6E8A-4147-A177-3AD203B41FA5}">
                      <a16:colId xmlns:a16="http://schemas.microsoft.com/office/drawing/2014/main" val="3944146824"/>
                    </a:ext>
                  </a:extLst>
                </a:gridCol>
                <a:gridCol w="397330">
                  <a:extLst>
                    <a:ext uri="{9D8B030D-6E8A-4147-A177-3AD203B41FA5}">
                      <a16:colId xmlns:a16="http://schemas.microsoft.com/office/drawing/2014/main" val="3584834613"/>
                    </a:ext>
                  </a:extLst>
                </a:gridCol>
              </a:tblGrid>
              <a:tr h="239862">
                <a:tc>
                  <a:txBody>
                    <a:bodyPr/>
                    <a:lstStyle/>
                    <a:p>
                      <a:pPr algn="ctr" fontAlgn="b"/>
                      <a:r>
                        <a:rPr lang="en-US" sz="1600" b="1" i="0" u="none" strike="noStrike" dirty="0">
                          <a:solidFill>
                            <a:schemeClr val="bg1"/>
                          </a:solidFill>
                          <a:effectLst/>
                          <a:latin typeface="+mn-lt"/>
                        </a:rPr>
                        <a:t>% Strongly Agree</a:t>
                      </a:r>
                    </a:p>
                  </a:txBody>
                  <a:tcPr marL="8473" marR="8473" marT="8473"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50000"/>
                      </a:schemeClr>
                    </a:solidFill>
                  </a:tcPr>
                </a:tc>
                <a:tc>
                  <a:txBody>
                    <a:bodyPr/>
                    <a:lstStyle/>
                    <a:p>
                      <a:pPr algn="ctr" fontAlgn="b"/>
                      <a:r>
                        <a:rPr lang="en-US" sz="1200" b="1" i="0" u="none" strike="noStrike" dirty="0">
                          <a:solidFill>
                            <a:schemeClr val="bg1"/>
                          </a:solidFill>
                          <a:effectLst/>
                          <a:latin typeface="+mn-lt"/>
                        </a:rPr>
                        <a:t>All </a:t>
                      </a:r>
                    </a:p>
                  </a:txBody>
                  <a:tcPr marL="8473" marR="8473" marT="8473"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400" b="1" i="0" u="none" strike="noStrike" dirty="0">
                          <a:solidFill>
                            <a:schemeClr val="bg1"/>
                          </a:solidFill>
                          <a:effectLst/>
                          <a:latin typeface="+mn-lt"/>
                        </a:rPr>
                        <a:t>Men</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b"/>
                      <a:r>
                        <a:rPr lang="en-US" sz="1400" b="1" i="0" u="none" strike="noStrike" dirty="0">
                          <a:solidFill>
                            <a:schemeClr val="bg1"/>
                          </a:solidFill>
                          <a:effectLst/>
                          <a:latin typeface="+mn-lt"/>
                        </a:rPr>
                        <a:t>Women</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b"/>
                      <a:r>
                        <a:rPr lang="en-US" sz="1400" b="1" i="0" u="none" strike="noStrike" dirty="0">
                          <a:solidFill>
                            <a:schemeClr val="tx1"/>
                          </a:solidFill>
                          <a:effectLst/>
                          <a:latin typeface="+mn-lt"/>
                        </a:rPr>
                        <a:t>&lt;30</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b"/>
                      <a:r>
                        <a:rPr lang="en-US" sz="1400" b="1" i="0" u="none" strike="noStrike" dirty="0">
                          <a:solidFill>
                            <a:schemeClr val="tx1"/>
                          </a:solidFill>
                          <a:effectLst/>
                          <a:latin typeface="+mn-lt"/>
                        </a:rPr>
                        <a:t>30-39</a:t>
                      </a: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b"/>
                      <a:r>
                        <a:rPr lang="en-US" sz="1400" b="1" i="0" u="none" strike="noStrike" dirty="0">
                          <a:solidFill>
                            <a:schemeClr val="tx1"/>
                          </a:solidFill>
                          <a:effectLst/>
                          <a:latin typeface="+mn-lt"/>
                        </a:rPr>
                        <a:t>40-49</a:t>
                      </a: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b"/>
                      <a:r>
                        <a:rPr lang="en-US" sz="1400" b="1" i="0" u="none" strike="noStrike" dirty="0">
                          <a:solidFill>
                            <a:schemeClr val="tx1"/>
                          </a:solidFill>
                          <a:effectLst/>
                          <a:latin typeface="+mn-lt"/>
                        </a:rPr>
                        <a:t>50-64</a:t>
                      </a: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b"/>
                      <a:r>
                        <a:rPr lang="en-US" sz="1400" b="1" i="0" u="none" strike="noStrike" dirty="0">
                          <a:solidFill>
                            <a:schemeClr val="tx1"/>
                          </a:solidFill>
                          <a:effectLst/>
                          <a:latin typeface="+mn-lt"/>
                        </a:rPr>
                        <a:t>65+</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b"/>
                      <a:r>
                        <a:rPr lang="en-US" sz="1200" b="1" i="0" u="none" strike="noStrike" dirty="0">
                          <a:solidFill>
                            <a:schemeClr val="tx1"/>
                          </a:solidFill>
                          <a:effectLst/>
                          <a:latin typeface="+mn-lt"/>
                        </a:rPr>
                        <a:t>Non-College</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en-US" sz="1200" b="1" i="0" u="none" strike="noStrike" dirty="0">
                          <a:solidFill>
                            <a:schemeClr val="tx1"/>
                          </a:solidFill>
                          <a:effectLst/>
                          <a:latin typeface="+mn-lt"/>
                        </a:rPr>
                        <a:t>College</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en-US" sz="1400" b="1" i="0" u="none" strike="noStrike" dirty="0">
                          <a:solidFill>
                            <a:schemeClr val="bg1"/>
                          </a:solidFill>
                          <a:effectLst/>
                          <a:latin typeface="+mn-lt"/>
                        </a:rPr>
                        <a:t>White</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en-US" sz="1400" b="1" i="0" u="none" strike="noStrike" dirty="0">
                          <a:solidFill>
                            <a:schemeClr val="bg1"/>
                          </a:solidFill>
                          <a:effectLst/>
                          <a:latin typeface="+mn-lt"/>
                        </a:rPr>
                        <a:t>AA</a:t>
                      </a: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en-US" sz="1400" b="1" i="0" u="none" strike="noStrike" dirty="0">
                          <a:solidFill>
                            <a:schemeClr val="bg1"/>
                          </a:solidFill>
                          <a:effectLst/>
                          <a:latin typeface="+mn-lt"/>
                        </a:rPr>
                        <a:t>Latinx</a:t>
                      </a: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en-US" sz="1400" b="1" i="0" u="none" strike="noStrike" dirty="0">
                          <a:solidFill>
                            <a:schemeClr val="bg1"/>
                          </a:solidFill>
                          <a:effectLst/>
                          <a:latin typeface="+mn-lt"/>
                        </a:rPr>
                        <a:t>API</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en-US" sz="1400" b="1" i="0" u="none" strike="noStrike" dirty="0">
                          <a:solidFill>
                            <a:schemeClr val="bg1"/>
                          </a:solidFill>
                          <a:effectLst/>
                          <a:latin typeface="+mn-lt"/>
                        </a:rPr>
                        <a:t>Dem</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r>
                        <a:rPr lang="en-US" sz="1400" b="1" i="0" u="none" strike="noStrike" dirty="0">
                          <a:solidFill>
                            <a:schemeClr val="bg1"/>
                          </a:solidFill>
                          <a:effectLst/>
                          <a:latin typeface="+mn-lt"/>
                        </a:rPr>
                        <a:t>Ind</a:t>
                      </a: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r>
                        <a:rPr lang="en-US" sz="1400" b="1" i="0" u="none" strike="noStrike" dirty="0">
                          <a:solidFill>
                            <a:schemeClr val="bg1"/>
                          </a:solidFill>
                          <a:effectLst/>
                          <a:latin typeface="+mn-lt"/>
                        </a:rPr>
                        <a:t>Rep</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r>
                        <a:rPr lang="en-US" sz="1200" b="1" i="0" u="none" strike="noStrike" dirty="0">
                          <a:solidFill>
                            <a:schemeClr val="tx1"/>
                          </a:solidFill>
                          <a:effectLst/>
                          <a:latin typeface="+mn-lt"/>
                        </a:rPr>
                        <a:t>Voted Trump</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57A77"/>
                    </a:solidFill>
                  </a:tcPr>
                </a:tc>
                <a:tc>
                  <a:txBody>
                    <a:bodyPr/>
                    <a:lstStyle/>
                    <a:p>
                      <a:pPr algn="ctr" fontAlgn="b"/>
                      <a:r>
                        <a:rPr lang="en-US" sz="1200" b="1" i="0" u="none" strike="noStrike" dirty="0">
                          <a:solidFill>
                            <a:schemeClr val="tx1"/>
                          </a:solidFill>
                          <a:effectLst/>
                          <a:latin typeface="+mn-lt"/>
                        </a:rPr>
                        <a:t>Voted Biden</a:t>
                      </a: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57A77"/>
                    </a:solidFill>
                  </a:tcPr>
                </a:tc>
                <a:extLst>
                  <a:ext uri="{0D108BD9-81ED-4DB2-BD59-A6C34878D82A}">
                    <a16:rowId xmlns:a16="http://schemas.microsoft.com/office/drawing/2014/main" val="1735180297"/>
                  </a:ext>
                </a:extLst>
              </a:tr>
              <a:tr h="273957">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200" b="1" i="0" u="none" strike="noStrike" dirty="0">
                          <a:solidFill>
                            <a:srgbClr val="000000"/>
                          </a:solidFill>
                          <a:effectLst/>
                          <a:latin typeface="+mn-lt"/>
                        </a:rPr>
                        <a:t>Our communities are at their best when all people, including people with disabilities, have the opportunity …</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50000"/>
                        <a:alpha val="50000"/>
                      </a:schemeClr>
                    </a:solidFill>
                  </a:tcPr>
                </a:tc>
                <a:tc>
                  <a:txBody>
                    <a:bodyPr/>
                    <a:lstStyle/>
                    <a:p>
                      <a:pPr algn="ctr" fontAlgn="ctr"/>
                      <a:r>
                        <a:rPr lang="en-US" sz="1800" b="0" i="0" u="none" strike="noStrike" dirty="0">
                          <a:solidFill>
                            <a:srgbClr val="000000"/>
                          </a:solidFill>
                          <a:effectLst/>
                          <a:latin typeface="+mn-lt"/>
                        </a:rPr>
                        <a:t>80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2000" b="0" i="0" u="none" strike="noStrike" dirty="0">
                          <a:solidFill>
                            <a:srgbClr val="000000"/>
                          </a:solidFill>
                          <a:effectLst/>
                          <a:latin typeface="+mn-lt"/>
                        </a:rPr>
                        <a:t>78</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2000" b="0" i="0" u="none" strike="noStrike" dirty="0">
                          <a:solidFill>
                            <a:srgbClr val="000000"/>
                          </a:solidFill>
                          <a:effectLst/>
                          <a:latin typeface="+mn-lt"/>
                        </a:rPr>
                        <a:t>82</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2000" b="0" i="0" u="none" strike="noStrike" dirty="0">
                          <a:solidFill>
                            <a:srgbClr val="000000"/>
                          </a:solidFill>
                          <a:effectLst/>
                          <a:latin typeface="+mn-lt"/>
                        </a:rPr>
                        <a:t>76</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2000" b="0" i="0" u="none" strike="noStrike" dirty="0">
                          <a:solidFill>
                            <a:srgbClr val="000000"/>
                          </a:solidFill>
                          <a:effectLst/>
                          <a:latin typeface="+mn-lt"/>
                        </a:rPr>
                        <a:t>80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2000" b="0" i="0" u="none" strike="noStrike" dirty="0">
                          <a:solidFill>
                            <a:srgbClr val="000000"/>
                          </a:solidFill>
                          <a:effectLst/>
                          <a:latin typeface="+mn-lt"/>
                        </a:rPr>
                        <a:t>77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2000" b="0" i="0" u="none" strike="noStrike" dirty="0">
                          <a:solidFill>
                            <a:srgbClr val="000000"/>
                          </a:solidFill>
                          <a:effectLst/>
                          <a:latin typeface="+mn-lt"/>
                        </a:rPr>
                        <a:t>83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2000" b="0" i="0" u="none" strike="noStrike" dirty="0">
                          <a:solidFill>
                            <a:srgbClr val="000000"/>
                          </a:solidFill>
                          <a:effectLst/>
                          <a:latin typeface="+mn-lt"/>
                        </a:rPr>
                        <a:t>82</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2000" b="0" i="0" u="none" strike="noStrike" dirty="0">
                          <a:solidFill>
                            <a:srgbClr val="000000"/>
                          </a:solidFill>
                          <a:effectLst/>
                          <a:latin typeface="+mn-lt"/>
                        </a:rPr>
                        <a:t>81</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2000" b="0" i="0" u="none" strike="noStrike" dirty="0">
                          <a:solidFill>
                            <a:srgbClr val="000000"/>
                          </a:solidFill>
                          <a:effectLst/>
                          <a:latin typeface="+mn-lt"/>
                        </a:rPr>
                        <a:t>79</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2000" b="0" i="0" u="none" strike="noStrike" dirty="0">
                          <a:solidFill>
                            <a:srgbClr val="000000"/>
                          </a:solidFill>
                          <a:effectLst/>
                          <a:latin typeface="+mn-lt"/>
                        </a:rPr>
                        <a:t>81</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2000" b="1" i="0" u="none" strike="noStrike" dirty="0">
                          <a:solidFill>
                            <a:srgbClr val="000000"/>
                          </a:solidFill>
                          <a:effectLst/>
                          <a:latin typeface="+mn-lt"/>
                        </a:rPr>
                        <a:t>82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BB2FB"/>
                    </a:solidFill>
                  </a:tcPr>
                </a:tc>
                <a:tc>
                  <a:txBody>
                    <a:bodyPr/>
                    <a:lstStyle/>
                    <a:p>
                      <a:pPr algn="ctr" fontAlgn="ctr"/>
                      <a:r>
                        <a:rPr lang="en-US" sz="2000" b="0" i="0" u="none" strike="noStrike" dirty="0">
                          <a:solidFill>
                            <a:srgbClr val="000000"/>
                          </a:solidFill>
                          <a:effectLst/>
                          <a:latin typeface="+mn-lt"/>
                        </a:rPr>
                        <a:t>74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2000" b="0" i="0" u="none" strike="noStrike" dirty="0">
                          <a:solidFill>
                            <a:srgbClr val="000000"/>
                          </a:solidFill>
                          <a:effectLst/>
                          <a:latin typeface="+mn-lt"/>
                        </a:rPr>
                        <a:t>71</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2000" b="1" i="0" u="none" strike="noStrike" dirty="0">
                          <a:solidFill>
                            <a:srgbClr val="000000"/>
                          </a:solidFill>
                          <a:effectLst/>
                          <a:latin typeface="+mn-lt"/>
                        </a:rPr>
                        <a:t>85</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ctr"/>
                      <a:r>
                        <a:rPr lang="en-US" sz="2000" b="0" i="0" u="none" strike="noStrike" dirty="0">
                          <a:solidFill>
                            <a:srgbClr val="000000"/>
                          </a:solidFill>
                          <a:effectLst/>
                          <a:latin typeface="+mn-lt"/>
                        </a:rPr>
                        <a:t>80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2000" b="0" i="0" u="none" strike="noStrike" dirty="0">
                          <a:solidFill>
                            <a:srgbClr val="000000"/>
                          </a:solidFill>
                          <a:effectLst/>
                          <a:latin typeface="+mn-lt"/>
                        </a:rPr>
                        <a:t>75</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2000" b="0" i="0" u="none" strike="noStrike" dirty="0">
                          <a:solidFill>
                            <a:srgbClr val="000000"/>
                          </a:solidFill>
                          <a:effectLst/>
                          <a:latin typeface="+mn-lt"/>
                        </a:rPr>
                        <a:t>75</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2000" b="1" i="0" u="none" strike="noStrike" dirty="0">
                          <a:solidFill>
                            <a:srgbClr val="000000"/>
                          </a:solidFill>
                          <a:effectLst/>
                          <a:latin typeface="+mn-lt"/>
                        </a:rPr>
                        <a:t>85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8DEDD"/>
                    </a:solidFill>
                  </a:tcPr>
                </a:tc>
                <a:extLst>
                  <a:ext uri="{0D108BD9-81ED-4DB2-BD59-A6C34878D82A}">
                    <a16:rowId xmlns:a16="http://schemas.microsoft.com/office/drawing/2014/main" val="4263235427"/>
                  </a:ext>
                </a:extLst>
              </a:tr>
              <a:tr h="273957">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200" b="1" i="0" u="none" strike="noStrike" dirty="0">
                          <a:solidFill>
                            <a:srgbClr val="000000"/>
                          </a:solidFill>
                          <a:effectLst/>
                          <a:latin typeface="+mn-lt"/>
                        </a:rPr>
                        <a:t>People with disabilities should be at decision making tables, just like anyone else</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DFDFDF"/>
                    </a:solidFill>
                  </a:tcPr>
                </a:tc>
                <a:tc>
                  <a:txBody>
                    <a:bodyPr/>
                    <a:lstStyle/>
                    <a:p>
                      <a:pPr algn="ctr" fontAlgn="ctr"/>
                      <a:r>
                        <a:rPr lang="en-US" sz="1800" b="0" i="0" u="none" strike="noStrike" dirty="0">
                          <a:solidFill>
                            <a:srgbClr val="000000"/>
                          </a:solidFill>
                          <a:effectLst/>
                          <a:latin typeface="+mn-lt"/>
                        </a:rPr>
                        <a:t>76</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76</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76</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69</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75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78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77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79</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78</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74</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78</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1" i="0" u="none" strike="noStrike" dirty="0">
                          <a:solidFill>
                            <a:srgbClr val="000000"/>
                          </a:solidFill>
                          <a:effectLst/>
                          <a:latin typeface="+mn-lt"/>
                        </a:rPr>
                        <a:t>82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BB2FB"/>
                    </a:solidFill>
                  </a:tcPr>
                </a:tc>
                <a:tc>
                  <a:txBody>
                    <a:bodyPr/>
                    <a:lstStyle/>
                    <a:p>
                      <a:pPr algn="ctr" fontAlgn="ctr"/>
                      <a:r>
                        <a:rPr lang="en-US" sz="2000" b="0" i="0" u="none" strike="noStrike" dirty="0">
                          <a:solidFill>
                            <a:srgbClr val="000000"/>
                          </a:solidFill>
                          <a:effectLst/>
                          <a:latin typeface="+mn-lt"/>
                        </a:rPr>
                        <a:t>67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63</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1" i="0" u="none" strike="noStrike" dirty="0">
                          <a:solidFill>
                            <a:srgbClr val="000000"/>
                          </a:solidFill>
                          <a:effectLst/>
                          <a:latin typeface="+mn-lt"/>
                        </a:rPr>
                        <a:t>82</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ctr"/>
                      <a:r>
                        <a:rPr lang="en-US" sz="2000" b="0" i="0" u="none" strike="noStrike" dirty="0">
                          <a:solidFill>
                            <a:srgbClr val="000000"/>
                          </a:solidFill>
                          <a:effectLst/>
                          <a:latin typeface="+mn-lt"/>
                        </a:rPr>
                        <a:t>78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69</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69</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1" i="0" u="none" strike="noStrike" dirty="0">
                          <a:solidFill>
                            <a:srgbClr val="000000"/>
                          </a:solidFill>
                          <a:effectLst/>
                          <a:latin typeface="+mn-lt"/>
                        </a:rPr>
                        <a:t>83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8DEDD"/>
                    </a:solidFill>
                  </a:tcPr>
                </a:tc>
                <a:extLst>
                  <a:ext uri="{0D108BD9-81ED-4DB2-BD59-A6C34878D82A}">
                    <a16:rowId xmlns:a16="http://schemas.microsoft.com/office/drawing/2014/main" val="3413076944"/>
                  </a:ext>
                </a:extLst>
              </a:tr>
              <a:tr h="273957">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200" b="1" i="0" u="none" strike="noStrike" dirty="0">
                          <a:solidFill>
                            <a:srgbClr val="000000"/>
                          </a:solidFill>
                          <a:effectLst/>
                          <a:latin typeface="+mn-lt"/>
                        </a:rPr>
                        <a:t>Disability issues should be included in national policies on health care</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BFBFBF"/>
                    </a:solidFill>
                  </a:tcPr>
                </a:tc>
                <a:tc>
                  <a:txBody>
                    <a:bodyPr/>
                    <a:lstStyle/>
                    <a:p>
                      <a:pPr algn="ctr" fontAlgn="ctr"/>
                      <a:r>
                        <a:rPr lang="en-US" sz="1800" b="0" i="0" u="none" strike="noStrike" dirty="0">
                          <a:solidFill>
                            <a:srgbClr val="000000"/>
                          </a:solidFill>
                          <a:effectLst/>
                          <a:latin typeface="+mn-lt"/>
                        </a:rPr>
                        <a:t>73</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mn-lt"/>
                        </a:rPr>
                        <a:t>71</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mn-lt"/>
                        </a:rPr>
                        <a:t>75</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mn-lt"/>
                        </a:rPr>
                        <a:t>72</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mn-lt"/>
                        </a:rPr>
                        <a:t>71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mn-lt"/>
                        </a:rPr>
                        <a:t>71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mn-lt"/>
                        </a:rPr>
                        <a:t>72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mn-lt"/>
                        </a:rPr>
                        <a:t>79</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mn-lt"/>
                        </a:rPr>
                        <a:t>75</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mn-lt"/>
                        </a:rPr>
                        <a:t>70</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mn-lt"/>
                        </a:rPr>
                        <a:t>74</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1" i="0" u="none" strike="noStrike" dirty="0">
                          <a:solidFill>
                            <a:srgbClr val="000000"/>
                          </a:solidFill>
                          <a:effectLst/>
                          <a:latin typeface="+mn-lt"/>
                        </a:rPr>
                        <a:t>81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BB2FB"/>
                    </a:solidFill>
                  </a:tcPr>
                </a:tc>
                <a:tc>
                  <a:txBody>
                    <a:bodyPr/>
                    <a:lstStyle/>
                    <a:p>
                      <a:pPr algn="ctr" fontAlgn="ctr"/>
                      <a:r>
                        <a:rPr lang="en-US" sz="2000" b="0" i="0" u="none" strike="noStrike" dirty="0">
                          <a:solidFill>
                            <a:srgbClr val="000000"/>
                          </a:solidFill>
                          <a:effectLst/>
                          <a:latin typeface="+mn-lt"/>
                        </a:rPr>
                        <a:t>64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mn-lt"/>
                        </a:rPr>
                        <a:t>59</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1" i="0" u="none" strike="noStrike" dirty="0">
                          <a:solidFill>
                            <a:srgbClr val="000000"/>
                          </a:solidFill>
                          <a:effectLst/>
                          <a:latin typeface="+mn-lt"/>
                        </a:rPr>
                        <a:t>83</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ctr"/>
                      <a:r>
                        <a:rPr lang="en-US" sz="2000" b="0" i="0" u="none" strike="noStrike" dirty="0">
                          <a:solidFill>
                            <a:srgbClr val="000000"/>
                          </a:solidFill>
                          <a:effectLst/>
                          <a:latin typeface="+mn-lt"/>
                        </a:rPr>
                        <a:t>72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mn-lt"/>
                        </a:rPr>
                        <a:t>63</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mn-lt"/>
                        </a:rPr>
                        <a:t>63</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1" i="0" u="none" strike="noStrike" dirty="0">
                          <a:solidFill>
                            <a:srgbClr val="000000"/>
                          </a:solidFill>
                          <a:effectLst/>
                          <a:latin typeface="+mn-lt"/>
                        </a:rPr>
                        <a:t>84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8DEDD"/>
                    </a:solidFill>
                  </a:tcPr>
                </a:tc>
                <a:extLst>
                  <a:ext uri="{0D108BD9-81ED-4DB2-BD59-A6C34878D82A}">
                    <a16:rowId xmlns:a16="http://schemas.microsoft.com/office/drawing/2014/main" val="767863769"/>
                  </a:ext>
                </a:extLst>
              </a:tr>
              <a:tr h="273957">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200" b="1" i="0" u="none" strike="noStrike" dirty="0">
                          <a:solidFill>
                            <a:srgbClr val="000000"/>
                          </a:solidFill>
                          <a:effectLst/>
                          <a:latin typeface="+mn-lt"/>
                        </a:rPr>
                        <a:t>Candidates and their campaigns should reach out to and include people with disabilities …</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DFDFDF"/>
                    </a:solidFill>
                  </a:tcPr>
                </a:tc>
                <a:tc>
                  <a:txBody>
                    <a:bodyPr/>
                    <a:lstStyle/>
                    <a:p>
                      <a:pPr algn="ctr" fontAlgn="ctr"/>
                      <a:r>
                        <a:rPr lang="en-US" sz="1800" b="0" i="0" u="none" strike="noStrike" dirty="0">
                          <a:solidFill>
                            <a:srgbClr val="000000"/>
                          </a:solidFill>
                          <a:effectLst/>
                          <a:latin typeface="+mn-lt"/>
                        </a:rPr>
                        <a:t>70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68</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73</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65</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64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73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72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75</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71</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70</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70</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1" i="0" u="none" strike="noStrike" dirty="0">
                          <a:solidFill>
                            <a:srgbClr val="000000"/>
                          </a:solidFill>
                          <a:effectLst/>
                          <a:latin typeface="+mn-lt"/>
                        </a:rPr>
                        <a:t>81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BB2FB"/>
                    </a:solidFill>
                  </a:tcPr>
                </a:tc>
                <a:tc>
                  <a:txBody>
                    <a:bodyPr/>
                    <a:lstStyle/>
                    <a:p>
                      <a:pPr algn="ctr" fontAlgn="ctr"/>
                      <a:r>
                        <a:rPr lang="en-US" sz="2000" b="0" i="0" u="none" strike="noStrike" dirty="0">
                          <a:solidFill>
                            <a:srgbClr val="000000"/>
                          </a:solidFill>
                          <a:effectLst/>
                          <a:latin typeface="+mn-lt"/>
                        </a:rPr>
                        <a:t>70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59</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1" i="0" u="none" strike="noStrike" dirty="0">
                          <a:solidFill>
                            <a:srgbClr val="000000"/>
                          </a:solidFill>
                          <a:effectLst/>
                          <a:latin typeface="+mn-lt"/>
                        </a:rPr>
                        <a:t>80</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ctr"/>
                      <a:r>
                        <a:rPr lang="en-US" sz="2000" b="0" i="0" u="none" strike="noStrike" dirty="0">
                          <a:solidFill>
                            <a:srgbClr val="000000"/>
                          </a:solidFill>
                          <a:effectLst/>
                          <a:latin typeface="+mn-lt"/>
                        </a:rPr>
                        <a:t>69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61</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62</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1" i="0" u="none" strike="noStrike" dirty="0">
                          <a:solidFill>
                            <a:srgbClr val="000000"/>
                          </a:solidFill>
                          <a:effectLst/>
                          <a:latin typeface="+mn-lt"/>
                        </a:rPr>
                        <a:t>79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8DEDD"/>
                    </a:solidFill>
                  </a:tcPr>
                </a:tc>
                <a:extLst>
                  <a:ext uri="{0D108BD9-81ED-4DB2-BD59-A6C34878D82A}">
                    <a16:rowId xmlns:a16="http://schemas.microsoft.com/office/drawing/2014/main" val="1131677553"/>
                  </a:ext>
                </a:extLst>
              </a:tr>
              <a:tr h="273957">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200" b="1" i="0" u="none" strike="noStrike" dirty="0">
                          <a:solidFill>
                            <a:srgbClr val="000000"/>
                          </a:solidFill>
                          <a:effectLst/>
                          <a:latin typeface="+mn-lt"/>
                        </a:rPr>
                        <a:t>America's leaders should fight stigmas and bias that limit opportunities for people with disabilities</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BFBFBF"/>
                    </a:solidFill>
                  </a:tcPr>
                </a:tc>
                <a:tc>
                  <a:txBody>
                    <a:bodyPr/>
                    <a:lstStyle/>
                    <a:p>
                      <a:pPr algn="ctr" fontAlgn="ctr"/>
                      <a:r>
                        <a:rPr lang="en-US" sz="1800" b="0" i="0" u="none" strike="noStrike" dirty="0">
                          <a:solidFill>
                            <a:srgbClr val="000000"/>
                          </a:solidFill>
                          <a:effectLst/>
                          <a:latin typeface="+mn-lt"/>
                        </a:rPr>
                        <a:t>70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mn-lt"/>
                        </a:rPr>
                        <a:t>68</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mn-lt"/>
                        </a:rPr>
                        <a:t>71</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mn-lt"/>
                        </a:rPr>
                        <a:t>70</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mn-lt"/>
                        </a:rPr>
                        <a:t>68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mn-lt"/>
                        </a:rPr>
                        <a:t>71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mn-lt"/>
                        </a:rPr>
                        <a:t>69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mn-lt"/>
                        </a:rPr>
                        <a:t>71</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mn-lt"/>
                        </a:rPr>
                        <a:t>70</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mn-lt"/>
                        </a:rPr>
                        <a:t>70</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mn-lt"/>
                        </a:rPr>
                        <a:t>69</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1" i="0" u="none" strike="noStrike" dirty="0">
                          <a:solidFill>
                            <a:srgbClr val="000000"/>
                          </a:solidFill>
                          <a:effectLst/>
                          <a:latin typeface="+mn-lt"/>
                        </a:rPr>
                        <a:t>81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BB2FB"/>
                    </a:solidFill>
                  </a:tcPr>
                </a:tc>
                <a:tc>
                  <a:txBody>
                    <a:bodyPr/>
                    <a:lstStyle/>
                    <a:p>
                      <a:pPr algn="ctr" fontAlgn="ctr"/>
                      <a:r>
                        <a:rPr lang="en-US" sz="2000" b="0" i="0" u="none" strike="noStrike" dirty="0">
                          <a:solidFill>
                            <a:srgbClr val="000000"/>
                          </a:solidFill>
                          <a:effectLst/>
                          <a:latin typeface="+mn-lt"/>
                        </a:rPr>
                        <a:t>69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mn-lt"/>
                        </a:rPr>
                        <a:t>66</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1" i="0" u="none" strike="noStrike" dirty="0">
                          <a:solidFill>
                            <a:srgbClr val="000000"/>
                          </a:solidFill>
                          <a:effectLst/>
                          <a:latin typeface="+mn-lt"/>
                        </a:rPr>
                        <a:t>78</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ctr"/>
                      <a:r>
                        <a:rPr lang="en-US" sz="2000" b="0" i="0" u="none" strike="noStrike" dirty="0">
                          <a:solidFill>
                            <a:srgbClr val="000000"/>
                          </a:solidFill>
                          <a:effectLst/>
                          <a:latin typeface="+mn-lt"/>
                        </a:rPr>
                        <a:t>73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mn-lt"/>
                        </a:rPr>
                        <a:t>60</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mn-lt"/>
                        </a:rPr>
                        <a:t>60</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1" i="0" u="none" strike="noStrike" dirty="0">
                          <a:solidFill>
                            <a:srgbClr val="000000"/>
                          </a:solidFill>
                          <a:effectLst/>
                          <a:latin typeface="+mn-lt"/>
                        </a:rPr>
                        <a:t>79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8DEDD"/>
                    </a:solidFill>
                  </a:tcPr>
                </a:tc>
                <a:extLst>
                  <a:ext uri="{0D108BD9-81ED-4DB2-BD59-A6C34878D82A}">
                    <a16:rowId xmlns:a16="http://schemas.microsoft.com/office/drawing/2014/main" val="350008071"/>
                  </a:ext>
                </a:extLst>
              </a:tr>
            </a:tbl>
          </a:graphicData>
        </a:graphic>
      </p:graphicFrame>
      <p:sp>
        <p:nvSpPr>
          <p:cNvPr id="4" name="Rectangle: Rounded Corners 3">
            <a:extLst>
              <a:ext uri="{FF2B5EF4-FFF2-40B4-BE49-F238E27FC236}">
                <a16:creationId xmlns:a16="http://schemas.microsoft.com/office/drawing/2014/main" id="{F1628ADD-BB1F-4E43-94FD-8D620D13419D}"/>
              </a:ext>
              <a:ext uri="{C183D7F6-B498-43B3-948B-1728B52AA6E4}">
                <adec:decorative xmlns:adec="http://schemas.microsoft.com/office/drawing/2017/decorative" val="1"/>
              </a:ext>
            </a:extLst>
          </p:cNvPr>
          <p:cNvSpPr/>
          <p:nvPr/>
        </p:nvSpPr>
        <p:spPr>
          <a:xfrm>
            <a:off x="8403521" y="2724081"/>
            <a:ext cx="432289" cy="2574425"/>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Rounded Corners 5">
            <a:extLst>
              <a:ext uri="{FF2B5EF4-FFF2-40B4-BE49-F238E27FC236}">
                <a16:creationId xmlns:a16="http://schemas.microsoft.com/office/drawing/2014/main" id="{343ACB34-8AF6-41A5-9114-3D38FB00175F}"/>
              </a:ext>
              <a:ext uri="{C183D7F6-B498-43B3-948B-1728B52AA6E4}">
                <adec:decorative xmlns:adec="http://schemas.microsoft.com/office/drawing/2017/decorative" val="1"/>
              </a:ext>
            </a:extLst>
          </p:cNvPr>
          <p:cNvSpPr/>
          <p:nvPr/>
        </p:nvSpPr>
        <p:spPr>
          <a:xfrm>
            <a:off x="9797143" y="2724080"/>
            <a:ext cx="535325" cy="2599829"/>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Rounded Corners 7">
            <a:extLst>
              <a:ext uri="{FF2B5EF4-FFF2-40B4-BE49-F238E27FC236}">
                <a16:creationId xmlns:a16="http://schemas.microsoft.com/office/drawing/2014/main" id="{2D527984-9DA1-42E0-9E50-2B5E7B523118}"/>
              </a:ext>
              <a:ext uri="{C183D7F6-B498-43B3-948B-1728B52AA6E4}">
                <adec:decorative xmlns:adec="http://schemas.microsoft.com/office/drawing/2017/decorative" val="1"/>
              </a:ext>
            </a:extLst>
          </p:cNvPr>
          <p:cNvSpPr/>
          <p:nvPr/>
        </p:nvSpPr>
        <p:spPr>
          <a:xfrm>
            <a:off x="11559272" y="2724080"/>
            <a:ext cx="432289" cy="2574425"/>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image3.png" descr="The Tarrance Group logo">
            <a:extLst>
              <a:ext uri="{FF2B5EF4-FFF2-40B4-BE49-F238E27FC236}">
                <a16:creationId xmlns:a16="http://schemas.microsoft.com/office/drawing/2014/main" id="{6847B0C8-0EB1-4A17-94C6-C3B32DCE016B}"/>
              </a:ext>
            </a:extLst>
          </p:cNvPr>
          <p:cNvPicPr/>
          <p:nvPr/>
        </p:nvPicPr>
        <p:blipFill>
          <a:blip r:embed="rId2"/>
          <a:srcRect/>
          <a:stretch>
            <a:fillRect/>
          </a:stretch>
        </p:blipFill>
        <p:spPr>
          <a:xfrm>
            <a:off x="8153400" y="6355080"/>
            <a:ext cx="2207812" cy="367160"/>
          </a:xfrm>
          <a:prstGeom prst="rect">
            <a:avLst/>
          </a:prstGeom>
          <a:ln/>
        </p:spPr>
      </p:pic>
    </p:spTree>
    <p:extLst>
      <p:ext uri="{BB962C8B-B14F-4D97-AF65-F5344CB8AC3E}">
        <p14:creationId xmlns:p14="http://schemas.microsoft.com/office/powerpoint/2010/main" val="14779625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33E5B-5249-4649-B761-045180C3ED48}"/>
              </a:ext>
            </a:extLst>
          </p:cNvPr>
          <p:cNvSpPr>
            <a:spLocks noGrp="1"/>
          </p:cNvSpPr>
          <p:nvPr>
            <p:ph type="ctrTitle"/>
          </p:nvPr>
        </p:nvSpPr>
        <p:spPr/>
        <p:txBody>
          <a:bodyPr>
            <a:noAutofit/>
          </a:bodyPr>
          <a:lstStyle/>
          <a:p>
            <a:r>
              <a:rPr lang="en-US" sz="2400" dirty="0"/>
              <a:t>The top tier of statements is also strong in the disability community, especially among voters with disabilities. More than 9 in 10 older voters with disabilities and voters with disabilities in battleground states strongly agree our communities are at their best when all people, including people with disabilities, have the opportunity to get skills, jobs, and succeed. </a:t>
            </a:r>
          </a:p>
        </p:txBody>
      </p:sp>
      <p:sp>
        <p:nvSpPr>
          <p:cNvPr id="3" name="Content Placeholder 4">
            <a:extLst>
              <a:ext uri="{FF2B5EF4-FFF2-40B4-BE49-F238E27FC236}">
                <a16:creationId xmlns:a16="http://schemas.microsoft.com/office/drawing/2014/main" id="{25334865-AD31-46F0-82C6-102879EDF7A4}"/>
              </a:ext>
            </a:extLst>
          </p:cNvPr>
          <p:cNvSpPr txBox="1">
            <a:spLocks/>
          </p:cNvSpPr>
          <p:nvPr/>
        </p:nvSpPr>
        <p:spPr>
          <a:xfrm>
            <a:off x="335280" y="1779075"/>
            <a:ext cx="11521440" cy="365760"/>
          </a:xfrm>
          <a:prstGeom prst="rect">
            <a:avLst/>
          </a:prstGeom>
          <a:solidFill>
            <a:schemeClr val="bg1">
              <a:lumMod val="85000"/>
            </a:schemeClr>
          </a:solid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Tell me if you agree or disagree with each statement. [TOP TIER] </a:t>
            </a:r>
          </a:p>
        </p:txBody>
      </p:sp>
      <p:graphicFrame>
        <p:nvGraphicFramePr>
          <p:cNvPr id="5" name="Table 4">
            <a:extLst>
              <a:ext uri="{FF2B5EF4-FFF2-40B4-BE49-F238E27FC236}">
                <a16:creationId xmlns:a16="http://schemas.microsoft.com/office/drawing/2014/main" id="{D89A0F63-DD07-4562-8323-2ACF75B60BFB}"/>
              </a:ext>
            </a:extLst>
          </p:cNvPr>
          <p:cNvGraphicFramePr>
            <a:graphicFrameLocks noGrp="1"/>
          </p:cNvGraphicFramePr>
          <p:nvPr/>
        </p:nvGraphicFramePr>
        <p:xfrm>
          <a:off x="214572" y="2197910"/>
          <a:ext cx="11642143" cy="3104098"/>
        </p:xfrm>
        <a:graphic>
          <a:graphicData uri="http://schemas.openxmlformats.org/drawingml/2006/table">
            <a:tbl>
              <a:tblPr firstRow="1">
                <a:tableStyleId>{5C22544A-7EE6-4342-B048-85BDC9FD1C3A}</a:tableStyleId>
              </a:tblPr>
              <a:tblGrid>
                <a:gridCol w="3019780">
                  <a:extLst>
                    <a:ext uri="{9D8B030D-6E8A-4147-A177-3AD203B41FA5}">
                      <a16:colId xmlns:a16="http://schemas.microsoft.com/office/drawing/2014/main" val="285450607"/>
                    </a:ext>
                  </a:extLst>
                </a:gridCol>
                <a:gridCol w="580725">
                  <a:extLst>
                    <a:ext uri="{9D8B030D-6E8A-4147-A177-3AD203B41FA5}">
                      <a16:colId xmlns:a16="http://schemas.microsoft.com/office/drawing/2014/main" val="2215904522"/>
                    </a:ext>
                  </a:extLst>
                </a:gridCol>
                <a:gridCol w="580725">
                  <a:extLst>
                    <a:ext uri="{9D8B030D-6E8A-4147-A177-3AD203B41FA5}">
                      <a16:colId xmlns:a16="http://schemas.microsoft.com/office/drawing/2014/main" val="751506583"/>
                    </a:ext>
                  </a:extLst>
                </a:gridCol>
                <a:gridCol w="580725">
                  <a:extLst>
                    <a:ext uri="{9D8B030D-6E8A-4147-A177-3AD203B41FA5}">
                      <a16:colId xmlns:a16="http://schemas.microsoft.com/office/drawing/2014/main" val="1238057740"/>
                    </a:ext>
                  </a:extLst>
                </a:gridCol>
                <a:gridCol w="705141">
                  <a:extLst>
                    <a:ext uri="{9D8B030D-6E8A-4147-A177-3AD203B41FA5}">
                      <a16:colId xmlns:a16="http://schemas.microsoft.com/office/drawing/2014/main" val="3340660559"/>
                    </a:ext>
                  </a:extLst>
                </a:gridCol>
                <a:gridCol w="580725">
                  <a:extLst>
                    <a:ext uri="{9D8B030D-6E8A-4147-A177-3AD203B41FA5}">
                      <a16:colId xmlns:a16="http://schemas.microsoft.com/office/drawing/2014/main" val="3304641028"/>
                    </a:ext>
                  </a:extLst>
                </a:gridCol>
                <a:gridCol w="580725">
                  <a:extLst>
                    <a:ext uri="{9D8B030D-6E8A-4147-A177-3AD203B41FA5}">
                      <a16:colId xmlns:a16="http://schemas.microsoft.com/office/drawing/2014/main" val="2688014687"/>
                    </a:ext>
                  </a:extLst>
                </a:gridCol>
                <a:gridCol w="580725">
                  <a:extLst>
                    <a:ext uri="{9D8B030D-6E8A-4147-A177-3AD203B41FA5}">
                      <a16:colId xmlns:a16="http://schemas.microsoft.com/office/drawing/2014/main" val="1038927457"/>
                    </a:ext>
                  </a:extLst>
                </a:gridCol>
                <a:gridCol w="580725">
                  <a:extLst>
                    <a:ext uri="{9D8B030D-6E8A-4147-A177-3AD203B41FA5}">
                      <a16:colId xmlns:a16="http://schemas.microsoft.com/office/drawing/2014/main" val="572181034"/>
                    </a:ext>
                  </a:extLst>
                </a:gridCol>
                <a:gridCol w="580725">
                  <a:extLst>
                    <a:ext uri="{9D8B030D-6E8A-4147-A177-3AD203B41FA5}">
                      <a16:colId xmlns:a16="http://schemas.microsoft.com/office/drawing/2014/main" val="2800533926"/>
                    </a:ext>
                  </a:extLst>
                </a:gridCol>
                <a:gridCol w="580725">
                  <a:extLst>
                    <a:ext uri="{9D8B030D-6E8A-4147-A177-3AD203B41FA5}">
                      <a16:colId xmlns:a16="http://schemas.microsoft.com/office/drawing/2014/main" val="366167565"/>
                    </a:ext>
                  </a:extLst>
                </a:gridCol>
                <a:gridCol w="580725">
                  <a:extLst>
                    <a:ext uri="{9D8B030D-6E8A-4147-A177-3AD203B41FA5}">
                      <a16:colId xmlns:a16="http://schemas.microsoft.com/office/drawing/2014/main" val="758140424"/>
                    </a:ext>
                  </a:extLst>
                </a:gridCol>
                <a:gridCol w="580725">
                  <a:extLst>
                    <a:ext uri="{9D8B030D-6E8A-4147-A177-3AD203B41FA5}">
                      <a16:colId xmlns:a16="http://schemas.microsoft.com/office/drawing/2014/main" val="4163904376"/>
                    </a:ext>
                  </a:extLst>
                </a:gridCol>
                <a:gridCol w="580725">
                  <a:extLst>
                    <a:ext uri="{9D8B030D-6E8A-4147-A177-3AD203B41FA5}">
                      <a16:colId xmlns:a16="http://schemas.microsoft.com/office/drawing/2014/main" val="3649290903"/>
                    </a:ext>
                  </a:extLst>
                </a:gridCol>
                <a:gridCol w="474261">
                  <a:extLst>
                    <a:ext uri="{9D8B030D-6E8A-4147-A177-3AD203B41FA5}">
                      <a16:colId xmlns:a16="http://schemas.microsoft.com/office/drawing/2014/main" val="3944146824"/>
                    </a:ext>
                  </a:extLst>
                </a:gridCol>
                <a:gridCol w="474261">
                  <a:extLst>
                    <a:ext uri="{9D8B030D-6E8A-4147-A177-3AD203B41FA5}">
                      <a16:colId xmlns:a16="http://schemas.microsoft.com/office/drawing/2014/main" val="3584834613"/>
                    </a:ext>
                  </a:extLst>
                </a:gridCol>
              </a:tblGrid>
              <a:tr h="239862">
                <a:tc>
                  <a:txBody>
                    <a:bodyPr/>
                    <a:lstStyle/>
                    <a:p>
                      <a:pPr algn="ctr" fontAlgn="b"/>
                      <a:r>
                        <a:rPr lang="en-US" sz="1600" b="1" i="0" u="none" strike="noStrike" dirty="0">
                          <a:solidFill>
                            <a:schemeClr val="bg1"/>
                          </a:solidFill>
                          <a:effectLst/>
                          <a:latin typeface="+mn-lt"/>
                        </a:rPr>
                        <a:t>% Strongly Agree</a:t>
                      </a:r>
                    </a:p>
                  </a:txBody>
                  <a:tcPr marL="8473" marR="8473" marT="8473"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50000"/>
                      </a:schemeClr>
                    </a:solidFill>
                  </a:tcPr>
                </a:tc>
                <a:tc>
                  <a:txBody>
                    <a:bodyPr/>
                    <a:lstStyle/>
                    <a:p>
                      <a:pPr algn="ctr" fontAlgn="b"/>
                      <a:r>
                        <a:rPr lang="en-US" sz="1400" b="1" i="0" u="none" strike="noStrike" dirty="0">
                          <a:solidFill>
                            <a:schemeClr val="bg1"/>
                          </a:solidFill>
                          <a:effectLst/>
                          <a:latin typeface="+mn-lt"/>
                        </a:rPr>
                        <a:t>All Voters</a:t>
                      </a:r>
                    </a:p>
                  </a:txBody>
                  <a:tcPr marL="8473" marR="8473" marT="8473"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400" b="1" i="0" u="none" strike="noStrike" dirty="0">
                          <a:solidFill>
                            <a:schemeClr val="bg1"/>
                          </a:solidFill>
                          <a:effectLst/>
                          <a:latin typeface="+mn-lt"/>
                        </a:rPr>
                        <a:t>PWD</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400" b="1" i="0" u="none" strike="noStrike" dirty="0">
                          <a:solidFill>
                            <a:schemeClr val="bg1"/>
                          </a:solidFill>
                          <a:effectLst/>
                          <a:latin typeface="+mn-lt"/>
                        </a:rPr>
                        <a:t>Fam</a:t>
                      </a: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400" b="1" i="0" u="none" strike="noStrike" dirty="0">
                          <a:solidFill>
                            <a:schemeClr val="bg1"/>
                          </a:solidFill>
                          <a:effectLst/>
                          <a:latin typeface="+mn-lt"/>
                        </a:rPr>
                        <a:t>Friend</a:t>
                      </a: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400" b="1" i="0" u="none" strike="noStrike" dirty="0">
                          <a:solidFill>
                            <a:schemeClr val="bg1"/>
                          </a:solidFill>
                          <a:effectLst/>
                          <a:latin typeface="+mn-lt"/>
                        </a:rPr>
                        <a:t>All Dis. Comm.</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400" b="1" i="0" u="none" strike="noStrike" dirty="0">
                          <a:solidFill>
                            <a:schemeClr val="bg1"/>
                          </a:solidFill>
                          <a:effectLst/>
                          <a:latin typeface="+mn-lt"/>
                        </a:rPr>
                        <a:t>PWD Men</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b"/>
                      <a:r>
                        <a:rPr lang="en-US" sz="1400" b="1" i="0" u="none" strike="noStrike" dirty="0">
                          <a:solidFill>
                            <a:schemeClr val="bg1"/>
                          </a:solidFill>
                          <a:effectLst/>
                          <a:latin typeface="+mn-lt"/>
                        </a:rPr>
                        <a:t>PWD</a:t>
                      </a:r>
                    </a:p>
                    <a:p>
                      <a:pPr algn="ctr" fontAlgn="b"/>
                      <a:r>
                        <a:rPr lang="en-US" sz="1400" b="1" i="0" u="none" strike="noStrike" dirty="0">
                          <a:solidFill>
                            <a:schemeClr val="bg1"/>
                          </a:solidFill>
                          <a:effectLst/>
                          <a:latin typeface="+mn-lt"/>
                        </a:rPr>
                        <a:t> Women</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b"/>
                      <a:r>
                        <a:rPr lang="en-US" sz="1400" b="1" i="0" u="none" strike="noStrike" dirty="0">
                          <a:solidFill>
                            <a:schemeClr val="tx1"/>
                          </a:solidFill>
                          <a:effectLst/>
                          <a:latin typeface="+mn-lt"/>
                        </a:rPr>
                        <a:t>PWD &lt;50</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b"/>
                      <a:r>
                        <a:rPr lang="en-US" sz="1400" b="1" i="0" u="none" strike="noStrike" dirty="0">
                          <a:solidFill>
                            <a:schemeClr val="tx1"/>
                          </a:solidFill>
                          <a:effectLst/>
                          <a:latin typeface="+mn-lt"/>
                        </a:rPr>
                        <a:t>PWD 50+</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b"/>
                      <a:r>
                        <a:rPr lang="en-US" sz="1400" b="1" i="0" u="none" strike="noStrike" dirty="0">
                          <a:solidFill>
                            <a:schemeClr val="bg1"/>
                          </a:solidFill>
                          <a:effectLst/>
                          <a:latin typeface="+mn-lt"/>
                        </a:rPr>
                        <a:t>Heard Issues Biden</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en-US" sz="1400" b="1" i="0" u="none" strike="noStrike" dirty="0">
                          <a:solidFill>
                            <a:schemeClr val="bg1"/>
                          </a:solidFill>
                          <a:effectLst/>
                          <a:latin typeface="+mn-lt"/>
                        </a:rPr>
                        <a:t>Heard Issues Trump</a:t>
                      </a: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en-US" sz="1400" b="1" i="0" u="none" strike="noStrike" dirty="0">
                          <a:solidFill>
                            <a:schemeClr val="bg1"/>
                          </a:solidFill>
                          <a:effectLst/>
                          <a:latin typeface="+mn-lt"/>
                        </a:rPr>
                        <a:t>Didn’t Hear Biden</a:t>
                      </a: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en-US" sz="1400" b="1" i="0" u="none" strike="noStrike" dirty="0">
                          <a:solidFill>
                            <a:schemeClr val="bg1"/>
                          </a:solidFill>
                          <a:effectLst/>
                          <a:latin typeface="+mn-lt"/>
                        </a:rPr>
                        <a:t>Didn’t Hear Trump</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en-US" sz="1400" b="1" i="0" u="none" strike="noStrike" dirty="0">
                          <a:solidFill>
                            <a:schemeClr val="bg1"/>
                          </a:solidFill>
                          <a:effectLst/>
                          <a:latin typeface="+mn-lt"/>
                        </a:rPr>
                        <a:t>PWD BG States</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6055B"/>
                    </a:solidFill>
                  </a:tcPr>
                </a:tc>
                <a:tc>
                  <a:txBody>
                    <a:bodyPr/>
                    <a:lstStyle/>
                    <a:p>
                      <a:pPr algn="ctr" fontAlgn="b"/>
                      <a:r>
                        <a:rPr lang="en-US" sz="1400" b="1" i="0" u="none" strike="noStrike" dirty="0">
                          <a:solidFill>
                            <a:schemeClr val="bg1"/>
                          </a:solidFill>
                          <a:effectLst/>
                          <a:latin typeface="+mn-lt"/>
                        </a:rPr>
                        <a:t>Dis. Com. BG States</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6055B"/>
                    </a:solidFill>
                  </a:tcPr>
                </a:tc>
                <a:extLst>
                  <a:ext uri="{0D108BD9-81ED-4DB2-BD59-A6C34878D82A}">
                    <a16:rowId xmlns:a16="http://schemas.microsoft.com/office/drawing/2014/main" val="1735180297"/>
                  </a:ext>
                </a:extLst>
              </a:tr>
              <a:tr h="273957">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200" b="1" i="0" u="none" strike="noStrike" dirty="0">
                          <a:solidFill>
                            <a:srgbClr val="000000"/>
                          </a:solidFill>
                          <a:effectLst/>
                          <a:latin typeface="+mn-lt"/>
                        </a:rPr>
                        <a:t>Our communities are at their best when all people, including people with disabilities, have the opportunity …</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50000"/>
                        <a:alpha val="50000"/>
                      </a:schemeClr>
                    </a:solidFill>
                  </a:tcPr>
                </a:tc>
                <a:tc>
                  <a:txBody>
                    <a:bodyPr/>
                    <a:lstStyle/>
                    <a:p>
                      <a:pPr algn="ctr" fontAlgn="ctr"/>
                      <a:r>
                        <a:rPr lang="en-US" sz="1800" b="0" i="0" u="none" strike="noStrike" dirty="0">
                          <a:solidFill>
                            <a:srgbClr val="000000"/>
                          </a:solidFill>
                          <a:effectLst/>
                          <a:latin typeface="+mn-lt"/>
                        </a:rPr>
                        <a:t>80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2000" b="1" i="0" u="none" strike="noStrike" dirty="0">
                          <a:solidFill>
                            <a:srgbClr val="000000"/>
                          </a:solidFill>
                          <a:effectLst/>
                          <a:latin typeface="+mn-lt"/>
                        </a:rPr>
                        <a:t>91</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6BADA"/>
                    </a:solidFill>
                  </a:tcPr>
                </a:tc>
                <a:tc>
                  <a:txBody>
                    <a:bodyPr/>
                    <a:lstStyle/>
                    <a:p>
                      <a:pPr algn="ctr" fontAlgn="ctr"/>
                      <a:r>
                        <a:rPr lang="en-US" sz="2000" b="0" i="0" u="none" strike="noStrike" dirty="0">
                          <a:solidFill>
                            <a:srgbClr val="000000"/>
                          </a:solidFill>
                          <a:effectLst/>
                          <a:latin typeface="+mn-lt"/>
                        </a:rPr>
                        <a:t>85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2000" b="0" i="0" u="none" strike="noStrike" dirty="0">
                          <a:solidFill>
                            <a:srgbClr val="000000"/>
                          </a:solidFill>
                          <a:effectLst/>
                          <a:latin typeface="+mn-lt"/>
                        </a:rPr>
                        <a:t>84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2000" b="0" i="0" u="none" strike="noStrike" dirty="0">
                          <a:solidFill>
                            <a:srgbClr val="000000"/>
                          </a:solidFill>
                          <a:effectLst/>
                          <a:latin typeface="+mn-lt"/>
                        </a:rPr>
                        <a:t>87</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2000" b="0" i="0" u="none" strike="noStrike" dirty="0">
                          <a:solidFill>
                            <a:srgbClr val="000000"/>
                          </a:solidFill>
                          <a:effectLst/>
                          <a:latin typeface="+mn-lt"/>
                        </a:rPr>
                        <a:t>91</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2000" b="0" i="0" u="none" strike="noStrike" dirty="0">
                          <a:solidFill>
                            <a:srgbClr val="000000"/>
                          </a:solidFill>
                          <a:effectLst/>
                          <a:latin typeface="+mn-lt"/>
                        </a:rPr>
                        <a:t>91</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2000" b="0" i="0" u="none" strike="noStrike" dirty="0">
                          <a:solidFill>
                            <a:srgbClr val="000000"/>
                          </a:solidFill>
                          <a:effectLst/>
                          <a:latin typeface="+mn-lt"/>
                        </a:rPr>
                        <a:t>86</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2000" b="0" i="0" u="none" strike="noStrike" dirty="0">
                          <a:solidFill>
                            <a:srgbClr val="000000"/>
                          </a:solidFill>
                          <a:effectLst/>
                          <a:latin typeface="+mn-lt"/>
                        </a:rPr>
                        <a:t>95</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2D050">
                        <a:alpha val="50000"/>
                      </a:srgbClr>
                    </a:solidFill>
                  </a:tcPr>
                </a:tc>
                <a:tc>
                  <a:txBody>
                    <a:bodyPr/>
                    <a:lstStyle/>
                    <a:p>
                      <a:pPr algn="ctr" fontAlgn="ctr"/>
                      <a:r>
                        <a:rPr lang="en-US" sz="2000" b="0" i="0" u="none" strike="noStrike" dirty="0">
                          <a:solidFill>
                            <a:srgbClr val="000000"/>
                          </a:solidFill>
                          <a:effectLst/>
                          <a:latin typeface="+mn-lt"/>
                        </a:rPr>
                        <a:t>88</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2000" b="0" i="0" u="none" strike="noStrike" dirty="0">
                          <a:solidFill>
                            <a:srgbClr val="000000"/>
                          </a:solidFill>
                          <a:effectLst/>
                          <a:latin typeface="+mn-lt"/>
                        </a:rPr>
                        <a:t>81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2000" b="0" i="0" u="none" strike="noStrike" dirty="0">
                          <a:solidFill>
                            <a:srgbClr val="000000"/>
                          </a:solidFill>
                          <a:effectLst/>
                          <a:latin typeface="+mn-lt"/>
                        </a:rPr>
                        <a:t>83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2000" b="0" i="0" u="none" strike="noStrike" dirty="0">
                          <a:solidFill>
                            <a:srgbClr val="000000"/>
                          </a:solidFill>
                          <a:effectLst/>
                          <a:latin typeface="+mn-lt"/>
                        </a:rPr>
                        <a:t>73</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1800" b="0" i="0" u="none" strike="noStrike" dirty="0">
                          <a:solidFill>
                            <a:srgbClr val="000000"/>
                          </a:solidFill>
                          <a:effectLst/>
                          <a:latin typeface="+mn-lt"/>
                        </a:rPr>
                        <a:t>92</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alpha val="50000"/>
                      </a:schemeClr>
                    </a:solidFill>
                  </a:tcPr>
                </a:tc>
                <a:tc>
                  <a:txBody>
                    <a:bodyPr/>
                    <a:lstStyle/>
                    <a:p>
                      <a:pPr algn="ctr" fontAlgn="ctr"/>
                      <a:r>
                        <a:rPr lang="en-US" sz="1800" b="0" i="0" u="none" strike="noStrike" dirty="0">
                          <a:solidFill>
                            <a:srgbClr val="000000"/>
                          </a:solidFill>
                          <a:effectLst/>
                          <a:latin typeface="+mn-lt"/>
                        </a:rPr>
                        <a:t>87</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extLst>
                  <a:ext uri="{0D108BD9-81ED-4DB2-BD59-A6C34878D82A}">
                    <a16:rowId xmlns:a16="http://schemas.microsoft.com/office/drawing/2014/main" val="4263235427"/>
                  </a:ext>
                </a:extLst>
              </a:tr>
              <a:tr h="273957">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200" b="1" i="0" u="none" strike="noStrike" dirty="0">
                          <a:solidFill>
                            <a:srgbClr val="000000"/>
                          </a:solidFill>
                          <a:effectLst/>
                          <a:latin typeface="+mn-lt"/>
                        </a:rPr>
                        <a:t>People with disabilities should be at decision making tables, just like anyone else</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DFDFDF"/>
                    </a:solidFill>
                  </a:tcPr>
                </a:tc>
                <a:tc>
                  <a:txBody>
                    <a:bodyPr/>
                    <a:lstStyle/>
                    <a:p>
                      <a:pPr algn="ctr" fontAlgn="ctr"/>
                      <a:r>
                        <a:rPr lang="en-US" sz="1800" b="0" i="0" u="none" strike="noStrike" dirty="0">
                          <a:solidFill>
                            <a:srgbClr val="000000"/>
                          </a:solidFill>
                          <a:effectLst/>
                          <a:latin typeface="+mn-lt"/>
                        </a:rPr>
                        <a:t>76</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1" i="0" u="none" strike="noStrike" dirty="0">
                          <a:solidFill>
                            <a:srgbClr val="000000"/>
                          </a:solidFill>
                          <a:effectLst/>
                          <a:latin typeface="+mn-lt"/>
                        </a:rPr>
                        <a:t>85</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6BADA"/>
                    </a:solidFill>
                  </a:tcPr>
                </a:tc>
                <a:tc>
                  <a:txBody>
                    <a:bodyPr/>
                    <a:lstStyle/>
                    <a:p>
                      <a:pPr algn="ctr" fontAlgn="ctr"/>
                      <a:r>
                        <a:rPr lang="en-US" sz="2000" b="0" i="0" u="none" strike="noStrike" dirty="0">
                          <a:solidFill>
                            <a:srgbClr val="000000"/>
                          </a:solidFill>
                          <a:effectLst/>
                          <a:latin typeface="+mn-lt"/>
                        </a:rPr>
                        <a:t>78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77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80</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87</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83</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83</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86</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85</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69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82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70</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85</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80</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extLst>
                  <a:ext uri="{0D108BD9-81ED-4DB2-BD59-A6C34878D82A}">
                    <a16:rowId xmlns:a16="http://schemas.microsoft.com/office/drawing/2014/main" val="3413076944"/>
                  </a:ext>
                </a:extLst>
              </a:tr>
              <a:tr h="273957">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200" b="1" i="0" u="none" strike="noStrike" dirty="0">
                          <a:solidFill>
                            <a:srgbClr val="000000"/>
                          </a:solidFill>
                          <a:effectLst/>
                          <a:latin typeface="+mn-lt"/>
                        </a:rPr>
                        <a:t>Disability issues should be included in national policies on health care</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BFBFBF"/>
                    </a:solidFill>
                  </a:tcPr>
                </a:tc>
                <a:tc>
                  <a:txBody>
                    <a:bodyPr/>
                    <a:lstStyle/>
                    <a:p>
                      <a:pPr algn="ctr" fontAlgn="ctr"/>
                      <a:r>
                        <a:rPr lang="en-US" sz="1800" b="0" i="0" u="none" strike="noStrike" dirty="0">
                          <a:solidFill>
                            <a:srgbClr val="000000"/>
                          </a:solidFill>
                          <a:effectLst/>
                          <a:latin typeface="+mn-lt"/>
                        </a:rPr>
                        <a:t>73</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1" i="0" u="none" strike="noStrike" dirty="0">
                          <a:solidFill>
                            <a:srgbClr val="000000"/>
                          </a:solidFill>
                          <a:effectLst/>
                          <a:latin typeface="+mn-lt"/>
                        </a:rPr>
                        <a:t>84</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6BADA"/>
                    </a:solidFill>
                  </a:tcPr>
                </a:tc>
                <a:tc>
                  <a:txBody>
                    <a:bodyPr/>
                    <a:lstStyle/>
                    <a:p>
                      <a:pPr algn="ctr" fontAlgn="ctr"/>
                      <a:r>
                        <a:rPr lang="en-US" sz="2000" b="0" i="0" u="none" strike="noStrike" dirty="0">
                          <a:solidFill>
                            <a:srgbClr val="000000"/>
                          </a:solidFill>
                          <a:effectLst/>
                          <a:latin typeface="+mn-lt"/>
                        </a:rPr>
                        <a:t>80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mn-lt"/>
                        </a:rPr>
                        <a:t>77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mn-lt"/>
                        </a:rPr>
                        <a:t>81</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mn-lt"/>
                        </a:rPr>
                        <a:t>86</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mn-lt"/>
                        </a:rPr>
                        <a:t>82</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mn-lt"/>
                        </a:rPr>
                        <a:t>84</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mn-lt"/>
                        </a:rPr>
                        <a:t>84</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mn-lt"/>
                        </a:rPr>
                        <a:t>86</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mn-lt"/>
                        </a:rPr>
                        <a:t>66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mn-lt"/>
                        </a:rPr>
                        <a:t>83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mn-lt"/>
                        </a:rPr>
                        <a:t>61</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88</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84</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extLst>
                  <a:ext uri="{0D108BD9-81ED-4DB2-BD59-A6C34878D82A}">
                    <a16:rowId xmlns:a16="http://schemas.microsoft.com/office/drawing/2014/main" val="767863769"/>
                  </a:ext>
                </a:extLst>
              </a:tr>
              <a:tr h="273957">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200" b="1" i="0" u="none" strike="noStrike" dirty="0">
                          <a:solidFill>
                            <a:srgbClr val="000000"/>
                          </a:solidFill>
                          <a:effectLst/>
                          <a:latin typeface="+mn-lt"/>
                        </a:rPr>
                        <a:t>Candidates and their campaigns should reach out to and include people with disabilities …</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DFDFDF"/>
                    </a:solidFill>
                  </a:tcPr>
                </a:tc>
                <a:tc>
                  <a:txBody>
                    <a:bodyPr/>
                    <a:lstStyle/>
                    <a:p>
                      <a:pPr algn="ctr" fontAlgn="ctr"/>
                      <a:r>
                        <a:rPr lang="en-US" sz="1800" b="0" i="0" u="none" strike="noStrike" dirty="0">
                          <a:solidFill>
                            <a:srgbClr val="000000"/>
                          </a:solidFill>
                          <a:effectLst/>
                          <a:latin typeface="+mn-lt"/>
                        </a:rPr>
                        <a:t>70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1" i="0" u="none" strike="noStrike" dirty="0">
                          <a:solidFill>
                            <a:srgbClr val="000000"/>
                          </a:solidFill>
                          <a:effectLst/>
                          <a:latin typeface="+mn-lt"/>
                        </a:rPr>
                        <a:t>81</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6BADA"/>
                    </a:solidFill>
                  </a:tcPr>
                </a:tc>
                <a:tc>
                  <a:txBody>
                    <a:bodyPr/>
                    <a:lstStyle/>
                    <a:p>
                      <a:pPr algn="ctr" fontAlgn="ctr"/>
                      <a:r>
                        <a:rPr lang="en-US" sz="2000" b="0" i="0" u="none" strike="noStrike" dirty="0">
                          <a:solidFill>
                            <a:srgbClr val="000000"/>
                          </a:solidFill>
                          <a:effectLst/>
                          <a:latin typeface="+mn-lt"/>
                        </a:rPr>
                        <a:t>77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63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76</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83</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79</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76</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85</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83</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66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77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61</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79</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75</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extLst>
                  <a:ext uri="{0D108BD9-81ED-4DB2-BD59-A6C34878D82A}">
                    <a16:rowId xmlns:a16="http://schemas.microsoft.com/office/drawing/2014/main" val="1131677553"/>
                  </a:ext>
                </a:extLst>
              </a:tr>
              <a:tr h="273957">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200" b="1" i="0" u="none" strike="noStrike" dirty="0">
                          <a:solidFill>
                            <a:srgbClr val="000000"/>
                          </a:solidFill>
                          <a:effectLst/>
                          <a:latin typeface="+mn-lt"/>
                        </a:rPr>
                        <a:t>America's leaders should fight stigmas and bias that limit opportunities for people with disabilities</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BFBFBF"/>
                    </a:solidFill>
                  </a:tcPr>
                </a:tc>
                <a:tc>
                  <a:txBody>
                    <a:bodyPr/>
                    <a:lstStyle/>
                    <a:p>
                      <a:pPr algn="ctr" fontAlgn="ctr"/>
                      <a:r>
                        <a:rPr lang="en-US" sz="1800" b="0" i="0" u="none" strike="noStrike" dirty="0">
                          <a:solidFill>
                            <a:srgbClr val="000000"/>
                          </a:solidFill>
                          <a:effectLst/>
                          <a:latin typeface="+mn-lt"/>
                        </a:rPr>
                        <a:t>70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1" i="0" u="none" strike="noStrike" dirty="0">
                          <a:solidFill>
                            <a:srgbClr val="000000"/>
                          </a:solidFill>
                          <a:effectLst/>
                          <a:latin typeface="+mn-lt"/>
                        </a:rPr>
                        <a:t>79</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6BADA"/>
                    </a:solidFill>
                  </a:tcPr>
                </a:tc>
                <a:tc>
                  <a:txBody>
                    <a:bodyPr/>
                    <a:lstStyle/>
                    <a:p>
                      <a:pPr algn="ctr" fontAlgn="ctr"/>
                      <a:r>
                        <a:rPr lang="en-US" sz="2000" b="0" i="0" u="none" strike="noStrike" dirty="0">
                          <a:solidFill>
                            <a:srgbClr val="000000"/>
                          </a:solidFill>
                          <a:effectLst/>
                          <a:latin typeface="+mn-lt"/>
                        </a:rPr>
                        <a:t>75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mn-lt"/>
                        </a:rPr>
                        <a:t>68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mn-lt"/>
                        </a:rPr>
                        <a:t>75</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mn-lt"/>
                        </a:rPr>
                        <a:t>79</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mn-lt"/>
                        </a:rPr>
                        <a:t>78</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mn-lt"/>
                        </a:rPr>
                        <a:t>78</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mn-lt"/>
                        </a:rPr>
                        <a:t>80</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mn-lt"/>
                        </a:rPr>
                        <a:t>82</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mn-lt"/>
                        </a:rPr>
                        <a:t>70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mn-lt"/>
                        </a:rPr>
                        <a:t>77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mn-lt"/>
                        </a:rPr>
                        <a:t>57</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80</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75</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extLst>
                  <a:ext uri="{0D108BD9-81ED-4DB2-BD59-A6C34878D82A}">
                    <a16:rowId xmlns:a16="http://schemas.microsoft.com/office/drawing/2014/main" val="350008071"/>
                  </a:ext>
                </a:extLst>
              </a:tr>
            </a:tbl>
          </a:graphicData>
        </a:graphic>
      </p:graphicFrame>
      <p:sp>
        <p:nvSpPr>
          <p:cNvPr id="4" name="Rectangle: Rounded Corners 3">
            <a:extLst>
              <a:ext uri="{FF2B5EF4-FFF2-40B4-BE49-F238E27FC236}">
                <a16:creationId xmlns:a16="http://schemas.microsoft.com/office/drawing/2014/main" id="{68390E6B-7F3C-472E-AE8B-8967B900C097}"/>
              </a:ext>
              <a:ext uri="{C183D7F6-B498-43B3-948B-1728B52AA6E4}">
                <adec:decorative xmlns:adec="http://schemas.microsoft.com/office/drawing/2017/decorative" val="1"/>
              </a:ext>
            </a:extLst>
          </p:cNvPr>
          <p:cNvSpPr/>
          <p:nvPr/>
        </p:nvSpPr>
        <p:spPr>
          <a:xfrm>
            <a:off x="3840480" y="3069771"/>
            <a:ext cx="535577" cy="221023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Rounded Corners 5">
            <a:extLst>
              <a:ext uri="{FF2B5EF4-FFF2-40B4-BE49-F238E27FC236}">
                <a16:creationId xmlns:a16="http://schemas.microsoft.com/office/drawing/2014/main" id="{685A492C-80F8-44B5-A839-3F9AEFE64FED}"/>
              </a:ext>
              <a:ext uri="{C183D7F6-B498-43B3-948B-1728B52AA6E4}">
                <adec:decorative xmlns:adec="http://schemas.microsoft.com/office/drawing/2017/decorative" val="1"/>
              </a:ext>
            </a:extLst>
          </p:cNvPr>
          <p:cNvSpPr/>
          <p:nvPr/>
        </p:nvSpPr>
        <p:spPr>
          <a:xfrm>
            <a:off x="10928045" y="3069771"/>
            <a:ext cx="436641" cy="522515"/>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Rounded Corners 7">
            <a:extLst>
              <a:ext uri="{FF2B5EF4-FFF2-40B4-BE49-F238E27FC236}">
                <a16:creationId xmlns:a16="http://schemas.microsoft.com/office/drawing/2014/main" id="{70CBE79C-A3D3-4C19-80AF-581E05036556}"/>
              </a:ext>
              <a:ext uri="{C183D7F6-B498-43B3-948B-1728B52AA6E4}">
                <adec:decorative xmlns:adec="http://schemas.microsoft.com/office/drawing/2017/decorative" val="1"/>
              </a:ext>
            </a:extLst>
          </p:cNvPr>
          <p:cNvSpPr/>
          <p:nvPr/>
        </p:nvSpPr>
        <p:spPr>
          <a:xfrm>
            <a:off x="8001965" y="3069771"/>
            <a:ext cx="535577" cy="522515"/>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image3.png" descr="The Tarrance Group logo">
            <a:extLst>
              <a:ext uri="{FF2B5EF4-FFF2-40B4-BE49-F238E27FC236}">
                <a16:creationId xmlns:a16="http://schemas.microsoft.com/office/drawing/2014/main" id="{5A091953-AC89-48BE-9793-59FFD9CE1A9F}"/>
              </a:ext>
            </a:extLst>
          </p:cNvPr>
          <p:cNvPicPr/>
          <p:nvPr/>
        </p:nvPicPr>
        <p:blipFill>
          <a:blip r:embed="rId2"/>
          <a:srcRect/>
          <a:stretch>
            <a:fillRect/>
          </a:stretch>
        </p:blipFill>
        <p:spPr>
          <a:xfrm>
            <a:off x="8153400" y="6355080"/>
            <a:ext cx="2207812" cy="367160"/>
          </a:xfrm>
          <a:prstGeom prst="rect">
            <a:avLst/>
          </a:prstGeom>
          <a:ln/>
        </p:spPr>
      </p:pic>
    </p:spTree>
    <p:extLst>
      <p:ext uri="{BB962C8B-B14F-4D97-AF65-F5344CB8AC3E}">
        <p14:creationId xmlns:p14="http://schemas.microsoft.com/office/powerpoint/2010/main" val="20598876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33E5B-5249-4649-B761-045180C3ED48}"/>
              </a:ext>
            </a:extLst>
          </p:cNvPr>
          <p:cNvSpPr>
            <a:spLocks noGrp="1"/>
          </p:cNvSpPr>
          <p:nvPr>
            <p:ph type="ctrTitle"/>
          </p:nvPr>
        </p:nvSpPr>
        <p:spPr/>
        <p:txBody>
          <a:bodyPr>
            <a:noAutofit/>
          </a:bodyPr>
          <a:lstStyle/>
          <a:p>
            <a:r>
              <a:rPr lang="en-US" sz="2800" dirty="0"/>
              <a:t>A majority of older, African American, Latinx, Democratic, and Biden voters say issues around disability and health care influence how motivated they are to vote. Democrats and Biden voters say candidates’ stances on issues around disability influence how motivated they are to vote, too.</a:t>
            </a:r>
          </a:p>
        </p:txBody>
      </p:sp>
      <p:sp>
        <p:nvSpPr>
          <p:cNvPr id="3" name="Content Placeholder 4">
            <a:extLst>
              <a:ext uri="{FF2B5EF4-FFF2-40B4-BE49-F238E27FC236}">
                <a16:creationId xmlns:a16="http://schemas.microsoft.com/office/drawing/2014/main" id="{25334865-AD31-46F0-82C6-102879EDF7A4}"/>
              </a:ext>
            </a:extLst>
          </p:cNvPr>
          <p:cNvSpPr txBox="1">
            <a:spLocks/>
          </p:cNvSpPr>
          <p:nvPr/>
        </p:nvSpPr>
        <p:spPr>
          <a:xfrm>
            <a:off x="335280" y="1779075"/>
            <a:ext cx="11521440" cy="365760"/>
          </a:xfrm>
          <a:prstGeom prst="rect">
            <a:avLst/>
          </a:prstGeom>
          <a:solidFill>
            <a:schemeClr val="bg1">
              <a:lumMod val="85000"/>
            </a:schemeClr>
          </a:solid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Tell me if you agree or disagree with each statement. [SECOND TIER] </a:t>
            </a:r>
          </a:p>
        </p:txBody>
      </p:sp>
      <p:graphicFrame>
        <p:nvGraphicFramePr>
          <p:cNvPr id="5" name="Table 4">
            <a:extLst>
              <a:ext uri="{FF2B5EF4-FFF2-40B4-BE49-F238E27FC236}">
                <a16:creationId xmlns:a16="http://schemas.microsoft.com/office/drawing/2014/main" id="{D89A0F63-DD07-4562-8323-2ACF75B60BFB}"/>
              </a:ext>
            </a:extLst>
          </p:cNvPr>
          <p:cNvGraphicFramePr>
            <a:graphicFrameLocks noGrp="1"/>
          </p:cNvGraphicFramePr>
          <p:nvPr/>
        </p:nvGraphicFramePr>
        <p:xfrm>
          <a:off x="200440" y="2236017"/>
          <a:ext cx="11791120" cy="3357463"/>
        </p:xfrm>
        <a:graphic>
          <a:graphicData uri="http://schemas.openxmlformats.org/drawingml/2006/table">
            <a:tbl>
              <a:tblPr firstRow="1">
                <a:tableStyleId>{5C22544A-7EE6-4342-B048-85BDC9FD1C3A}</a:tableStyleId>
              </a:tblPr>
              <a:tblGrid>
                <a:gridCol w="2529933">
                  <a:extLst>
                    <a:ext uri="{9D8B030D-6E8A-4147-A177-3AD203B41FA5}">
                      <a16:colId xmlns:a16="http://schemas.microsoft.com/office/drawing/2014/main" val="285450607"/>
                    </a:ext>
                  </a:extLst>
                </a:gridCol>
                <a:gridCol w="486524">
                  <a:extLst>
                    <a:ext uri="{9D8B030D-6E8A-4147-A177-3AD203B41FA5}">
                      <a16:colId xmlns:a16="http://schemas.microsoft.com/office/drawing/2014/main" val="2215904522"/>
                    </a:ext>
                  </a:extLst>
                </a:gridCol>
                <a:gridCol w="486524">
                  <a:extLst>
                    <a:ext uri="{9D8B030D-6E8A-4147-A177-3AD203B41FA5}">
                      <a16:colId xmlns:a16="http://schemas.microsoft.com/office/drawing/2014/main" val="2688014687"/>
                    </a:ext>
                  </a:extLst>
                </a:gridCol>
                <a:gridCol w="635500">
                  <a:extLst>
                    <a:ext uri="{9D8B030D-6E8A-4147-A177-3AD203B41FA5}">
                      <a16:colId xmlns:a16="http://schemas.microsoft.com/office/drawing/2014/main" val="1038927457"/>
                    </a:ext>
                  </a:extLst>
                </a:gridCol>
                <a:gridCol w="486524">
                  <a:extLst>
                    <a:ext uri="{9D8B030D-6E8A-4147-A177-3AD203B41FA5}">
                      <a16:colId xmlns:a16="http://schemas.microsoft.com/office/drawing/2014/main" val="572181034"/>
                    </a:ext>
                  </a:extLst>
                </a:gridCol>
                <a:gridCol w="531803">
                  <a:extLst>
                    <a:ext uri="{9D8B030D-6E8A-4147-A177-3AD203B41FA5}">
                      <a16:colId xmlns:a16="http://schemas.microsoft.com/office/drawing/2014/main" val="2180297061"/>
                    </a:ext>
                  </a:extLst>
                </a:gridCol>
                <a:gridCol w="531803">
                  <a:extLst>
                    <a:ext uri="{9D8B030D-6E8A-4147-A177-3AD203B41FA5}">
                      <a16:colId xmlns:a16="http://schemas.microsoft.com/office/drawing/2014/main" val="1297631613"/>
                    </a:ext>
                  </a:extLst>
                </a:gridCol>
                <a:gridCol w="531803">
                  <a:extLst>
                    <a:ext uri="{9D8B030D-6E8A-4147-A177-3AD203B41FA5}">
                      <a16:colId xmlns:a16="http://schemas.microsoft.com/office/drawing/2014/main" val="116130899"/>
                    </a:ext>
                  </a:extLst>
                </a:gridCol>
                <a:gridCol w="486524">
                  <a:extLst>
                    <a:ext uri="{9D8B030D-6E8A-4147-A177-3AD203B41FA5}">
                      <a16:colId xmlns:a16="http://schemas.microsoft.com/office/drawing/2014/main" val="2800533926"/>
                    </a:ext>
                  </a:extLst>
                </a:gridCol>
                <a:gridCol w="486524">
                  <a:extLst>
                    <a:ext uri="{9D8B030D-6E8A-4147-A177-3AD203B41FA5}">
                      <a16:colId xmlns:a16="http://schemas.microsoft.com/office/drawing/2014/main" val="341477233"/>
                    </a:ext>
                  </a:extLst>
                </a:gridCol>
                <a:gridCol w="486524">
                  <a:extLst>
                    <a:ext uri="{9D8B030D-6E8A-4147-A177-3AD203B41FA5}">
                      <a16:colId xmlns:a16="http://schemas.microsoft.com/office/drawing/2014/main" val="3566453128"/>
                    </a:ext>
                  </a:extLst>
                </a:gridCol>
                <a:gridCol w="486524">
                  <a:extLst>
                    <a:ext uri="{9D8B030D-6E8A-4147-A177-3AD203B41FA5}">
                      <a16:colId xmlns:a16="http://schemas.microsoft.com/office/drawing/2014/main" val="366167565"/>
                    </a:ext>
                  </a:extLst>
                </a:gridCol>
                <a:gridCol w="486524">
                  <a:extLst>
                    <a:ext uri="{9D8B030D-6E8A-4147-A177-3AD203B41FA5}">
                      <a16:colId xmlns:a16="http://schemas.microsoft.com/office/drawing/2014/main" val="758140424"/>
                    </a:ext>
                  </a:extLst>
                </a:gridCol>
                <a:gridCol w="486524">
                  <a:extLst>
                    <a:ext uri="{9D8B030D-6E8A-4147-A177-3AD203B41FA5}">
                      <a16:colId xmlns:a16="http://schemas.microsoft.com/office/drawing/2014/main" val="4163904376"/>
                    </a:ext>
                  </a:extLst>
                </a:gridCol>
                <a:gridCol w="486524">
                  <a:extLst>
                    <a:ext uri="{9D8B030D-6E8A-4147-A177-3AD203B41FA5}">
                      <a16:colId xmlns:a16="http://schemas.microsoft.com/office/drawing/2014/main" val="3649290903"/>
                    </a:ext>
                  </a:extLst>
                </a:gridCol>
                <a:gridCol w="486524">
                  <a:extLst>
                    <a:ext uri="{9D8B030D-6E8A-4147-A177-3AD203B41FA5}">
                      <a16:colId xmlns:a16="http://schemas.microsoft.com/office/drawing/2014/main" val="1931793227"/>
                    </a:ext>
                  </a:extLst>
                </a:gridCol>
                <a:gridCol w="373684">
                  <a:extLst>
                    <a:ext uri="{9D8B030D-6E8A-4147-A177-3AD203B41FA5}">
                      <a16:colId xmlns:a16="http://schemas.microsoft.com/office/drawing/2014/main" val="1029505941"/>
                    </a:ext>
                  </a:extLst>
                </a:gridCol>
                <a:gridCol w="377371">
                  <a:extLst>
                    <a:ext uri="{9D8B030D-6E8A-4147-A177-3AD203B41FA5}">
                      <a16:colId xmlns:a16="http://schemas.microsoft.com/office/drawing/2014/main" val="279204488"/>
                    </a:ext>
                  </a:extLst>
                </a:gridCol>
                <a:gridCol w="530129">
                  <a:extLst>
                    <a:ext uri="{9D8B030D-6E8A-4147-A177-3AD203B41FA5}">
                      <a16:colId xmlns:a16="http://schemas.microsoft.com/office/drawing/2014/main" val="3944146824"/>
                    </a:ext>
                  </a:extLst>
                </a:gridCol>
                <a:gridCol w="397330">
                  <a:extLst>
                    <a:ext uri="{9D8B030D-6E8A-4147-A177-3AD203B41FA5}">
                      <a16:colId xmlns:a16="http://schemas.microsoft.com/office/drawing/2014/main" val="3584834613"/>
                    </a:ext>
                  </a:extLst>
                </a:gridCol>
              </a:tblGrid>
              <a:tr h="239862">
                <a:tc>
                  <a:txBody>
                    <a:bodyPr/>
                    <a:lstStyle/>
                    <a:p>
                      <a:pPr algn="ctr" fontAlgn="b"/>
                      <a:r>
                        <a:rPr lang="en-US" sz="1600" b="1" i="0" u="none" strike="noStrike" dirty="0">
                          <a:solidFill>
                            <a:schemeClr val="bg1"/>
                          </a:solidFill>
                          <a:effectLst/>
                          <a:latin typeface="+mn-lt"/>
                        </a:rPr>
                        <a:t>% Strongly Agree</a:t>
                      </a:r>
                    </a:p>
                  </a:txBody>
                  <a:tcPr marL="8473" marR="8473" marT="8473"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50000"/>
                      </a:schemeClr>
                    </a:solidFill>
                  </a:tcPr>
                </a:tc>
                <a:tc>
                  <a:txBody>
                    <a:bodyPr/>
                    <a:lstStyle/>
                    <a:p>
                      <a:pPr algn="ctr" fontAlgn="b"/>
                      <a:r>
                        <a:rPr lang="en-US" sz="1400" b="1" i="0" u="none" strike="noStrike" dirty="0">
                          <a:solidFill>
                            <a:schemeClr val="bg1"/>
                          </a:solidFill>
                          <a:effectLst/>
                          <a:latin typeface="+mn-lt"/>
                        </a:rPr>
                        <a:t>All</a:t>
                      </a:r>
                      <a:r>
                        <a:rPr lang="en-US" sz="1200" b="1" i="0" u="none" strike="noStrike" dirty="0">
                          <a:solidFill>
                            <a:schemeClr val="bg1"/>
                          </a:solidFill>
                          <a:effectLst/>
                          <a:latin typeface="+mn-lt"/>
                        </a:rPr>
                        <a:t> </a:t>
                      </a:r>
                    </a:p>
                  </a:txBody>
                  <a:tcPr marL="8473" marR="8473" marT="8473"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400" b="1" i="0" u="none" strike="noStrike" dirty="0">
                          <a:solidFill>
                            <a:schemeClr val="bg1"/>
                          </a:solidFill>
                          <a:effectLst/>
                          <a:latin typeface="+mn-lt"/>
                        </a:rPr>
                        <a:t>Men</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b"/>
                      <a:r>
                        <a:rPr lang="en-US" sz="1400" b="1" i="0" u="none" strike="noStrike" dirty="0">
                          <a:solidFill>
                            <a:schemeClr val="bg1"/>
                          </a:solidFill>
                          <a:effectLst/>
                          <a:latin typeface="+mn-lt"/>
                        </a:rPr>
                        <a:t>Women</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b"/>
                      <a:r>
                        <a:rPr lang="en-US" sz="1400" b="1" i="0" u="none" strike="noStrike" dirty="0">
                          <a:solidFill>
                            <a:schemeClr val="tx1"/>
                          </a:solidFill>
                          <a:effectLst/>
                          <a:latin typeface="+mn-lt"/>
                        </a:rPr>
                        <a:t>&lt;30</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b"/>
                      <a:r>
                        <a:rPr lang="en-US" sz="1400" b="1" i="0" u="none" strike="noStrike" dirty="0">
                          <a:solidFill>
                            <a:schemeClr val="tx1"/>
                          </a:solidFill>
                          <a:effectLst/>
                          <a:latin typeface="+mn-lt"/>
                        </a:rPr>
                        <a:t>30-39</a:t>
                      </a: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b"/>
                      <a:r>
                        <a:rPr lang="en-US" sz="1400" b="1" i="0" u="none" strike="noStrike" dirty="0">
                          <a:solidFill>
                            <a:schemeClr val="tx1"/>
                          </a:solidFill>
                          <a:effectLst/>
                          <a:latin typeface="+mn-lt"/>
                        </a:rPr>
                        <a:t>40-49</a:t>
                      </a: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b"/>
                      <a:r>
                        <a:rPr lang="en-US" sz="1400" b="1" i="0" u="none" strike="noStrike" dirty="0">
                          <a:solidFill>
                            <a:schemeClr val="tx1"/>
                          </a:solidFill>
                          <a:effectLst/>
                          <a:latin typeface="+mn-lt"/>
                        </a:rPr>
                        <a:t>50-64</a:t>
                      </a: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b"/>
                      <a:r>
                        <a:rPr lang="en-US" sz="1400" b="1" i="0" u="none" strike="noStrike" dirty="0">
                          <a:solidFill>
                            <a:schemeClr val="tx1"/>
                          </a:solidFill>
                          <a:effectLst/>
                          <a:latin typeface="+mn-lt"/>
                        </a:rPr>
                        <a:t>65+</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b"/>
                      <a:r>
                        <a:rPr lang="en-US" sz="1200" b="1" i="0" u="none" strike="noStrike" dirty="0">
                          <a:solidFill>
                            <a:schemeClr val="tx1"/>
                          </a:solidFill>
                          <a:effectLst/>
                          <a:latin typeface="+mn-lt"/>
                        </a:rPr>
                        <a:t>Non-College</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en-US" sz="1200" b="1" i="0" u="none" strike="noStrike" dirty="0">
                          <a:solidFill>
                            <a:schemeClr val="tx1"/>
                          </a:solidFill>
                          <a:effectLst/>
                          <a:latin typeface="+mn-lt"/>
                        </a:rPr>
                        <a:t>College</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en-US" sz="1400" b="1" i="0" u="none" strike="noStrike" dirty="0">
                          <a:solidFill>
                            <a:schemeClr val="bg1"/>
                          </a:solidFill>
                          <a:effectLst/>
                          <a:latin typeface="+mn-lt"/>
                        </a:rPr>
                        <a:t>White</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en-US" sz="1400" b="1" i="0" u="none" strike="noStrike" dirty="0">
                          <a:solidFill>
                            <a:schemeClr val="bg1"/>
                          </a:solidFill>
                          <a:effectLst/>
                          <a:latin typeface="+mn-lt"/>
                        </a:rPr>
                        <a:t>AA</a:t>
                      </a: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en-US" sz="1400" b="1" i="0" u="none" strike="noStrike" dirty="0">
                          <a:solidFill>
                            <a:schemeClr val="bg1"/>
                          </a:solidFill>
                          <a:effectLst/>
                          <a:latin typeface="+mn-lt"/>
                        </a:rPr>
                        <a:t>Latinx</a:t>
                      </a: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en-US" sz="1400" b="1" i="0" u="none" strike="noStrike" dirty="0">
                          <a:solidFill>
                            <a:schemeClr val="bg1"/>
                          </a:solidFill>
                          <a:effectLst/>
                          <a:latin typeface="+mn-lt"/>
                        </a:rPr>
                        <a:t>API</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en-US" sz="1400" b="1" i="0" u="none" strike="noStrike" dirty="0">
                          <a:solidFill>
                            <a:schemeClr val="bg1"/>
                          </a:solidFill>
                          <a:effectLst/>
                          <a:latin typeface="+mn-lt"/>
                        </a:rPr>
                        <a:t>Dem</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r>
                        <a:rPr lang="en-US" sz="1400" b="1" i="0" u="none" strike="noStrike" dirty="0">
                          <a:solidFill>
                            <a:schemeClr val="bg1"/>
                          </a:solidFill>
                          <a:effectLst/>
                          <a:latin typeface="+mn-lt"/>
                        </a:rPr>
                        <a:t>Ind</a:t>
                      </a: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r>
                        <a:rPr lang="en-US" sz="1400" b="1" i="0" u="none" strike="noStrike" dirty="0">
                          <a:solidFill>
                            <a:schemeClr val="bg1"/>
                          </a:solidFill>
                          <a:effectLst/>
                          <a:latin typeface="+mn-lt"/>
                        </a:rPr>
                        <a:t>Rep</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r>
                        <a:rPr lang="en-US" sz="1200" b="1" i="0" u="none" strike="noStrike" dirty="0">
                          <a:solidFill>
                            <a:schemeClr val="tx1"/>
                          </a:solidFill>
                          <a:effectLst/>
                          <a:latin typeface="+mn-lt"/>
                        </a:rPr>
                        <a:t>Voted Trump</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57A77"/>
                    </a:solidFill>
                  </a:tcPr>
                </a:tc>
                <a:tc>
                  <a:txBody>
                    <a:bodyPr/>
                    <a:lstStyle/>
                    <a:p>
                      <a:pPr algn="ctr" fontAlgn="b"/>
                      <a:r>
                        <a:rPr lang="en-US" sz="1200" b="1" i="0" u="none" strike="noStrike" dirty="0">
                          <a:solidFill>
                            <a:schemeClr val="tx1"/>
                          </a:solidFill>
                          <a:effectLst/>
                          <a:latin typeface="+mn-lt"/>
                        </a:rPr>
                        <a:t>Voted Biden</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57A77"/>
                    </a:solidFill>
                  </a:tcPr>
                </a:tc>
                <a:extLst>
                  <a:ext uri="{0D108BD9-81ED-4DB2-BD59-A6C34878D82A}">
                    <a16:rowId xmlns:a16="http://schemas.microsoft.com/office/drawing/2014/main" val="1735180297"/>
                  </a:ext>
                </a:extLst>
              </a:tr>
              <a:tr h="273957">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200" b="1" i="0" u="none" strike="noStrike" dirty="0">
                          <a:solidFill>
                            <a:srgbClr val="000000"/>
                          </a:solidFill>
                          <a:effectLst/>
                          <a:latin typeface="+mn-lt"/>
                        </a:rPr>
                        <a:t>People with disabilities bring unique talents to the workplace that benefit employers and organizations</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50000"/>
                        <a:alpha val="50000"/>
                      </a:schemeClr>
                    </a:solidFill>
                  </a:tcPr>
                </a:tc>
                <a:tc>
                  <a:txBody>
                    <a:bodyPr/>
                    <a:lstStyle/>
                    <a:p>
                      <a:pPr algn="ctr" fontAlgn="ctr"/>
                      <a:r>
                        <a:rPr lang="en-US" sz="2000" b="0" i="0" u="none" strike="noStrike" dirty="0">
                          <a:solidFill>
                            <a:srgbClr val="000000"/>
                          </a:solidFill>
                          <a:effectLst/>
                          <a:latin typeface="+mn-lt"/>
                        </a:rPr>
                        <a:t>69</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2000" b="0" i="0" u="none" strike="noStrike" dirty="0">
                          <a:solidFill>
                            <a:srgbClr val="000000"/>
                          </a:solidFill>
                          <a:effectLst/>
                          <a:latin typeface="+mn-lt"/>
                        </a:rPr>
                        <a:t>67</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2000" b="0" i="0" u="none" strike="noStrike" dirty="0">
                          <a:solidFill>
                            <a:srgbClr val="000000"/>
                          </a:solidFill>
                          <a:effectLst/>
                          <a:latin typeface="+mn-lt"/>
                        </a:rPr>
                        <a:t>71</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2000" b="0" i="0" u="none" strike="noStrike" dirty="0">
                          <a:solidFill>
                            <a:srgbClr val="000000"/>
                          </a:solidFill>
                          <a:effectLst/>
                          <a:latin typeface="+mn-lt"/>
                        </a:rPr>
                        <a:t>62</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2000" b="0" i="0" u="none" strike="noStrike" dirty="0">
                          <a:solidFill>
                            <a:srgbClr val="000000"/>
                          </a:solidFill>
                          <a:effectLst/>
                          <a:latin typeface="+mn-lt"/>
                        </a:rPr>
                        <a:t>63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2000" b="0" i="0" u="none" strike="noStrike" dirty="0">
                          <a:solidFill>
                            <a:srgbClr val="000000"/>
                          </a:solidFill>
                          <a:effectLst/>
                          <a:latin typeface="+mn-lt"/>
                        </a:rPr>
                        <a:t>68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2000" b="0" i="0" u="none" strike="noStrike" dirty="0">
                          <a:solidFill>
                            <a:srgbClr val="000000"/>
                          </a:solidFill>
                          <a:effectLst/>
                          <a:latin typeface="+mn-lt"/>
                        </a:rPr>
                        <a:t>70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2000" b="0" i="0" u="none" strike="noStrike" dirty="0">
                          <a:solidFill>
                            <a:srgbClr val="000000"/>
                          </a:solidFill>
                          <a:effectLst/>
                          <a:latin typeface="+mn-lt"/>
                        </a:rPr>
                        <a:t>77</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2000" b="0" i="0" u="none" strike="noStrike" dirty="0">
                          <a:solidFill>
                            <a:srgbClr val="000000"/>
                          </a:solidFill>
                          <a:effectLst/>
                          <a:latin typeface="+mn-lt"/>
                        </a:rPr>
                        <a:t>71</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2000" b="0" i="0" u="none" strike="noStrike" dirty="0">
                          <a:solidFill>
                            <a:srgbClr val="000000"/>
                          </a:solidFill>
                          <a:effectLst/>
                          <a:latin typeface="+mn-lt"/>
                        </a:rPr>
                        <a:t>66</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2000" b="0" i="0" u="none" strike="noStrike" dirty="0">
                          <a:solidFill>
                            <a:srgbClr val="000000"/>
                          </a:solidFill>
                          <a:effectLst/>
                          <a:latin typeface="+mn-lt"/>
                        </a:rPr>
                        <a:t>68</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2000" b="0" i="0" u="none" strike="noStrike" dirty="0">
                          <a:solidFill>
                            <a:srgbClr val="000000"/>
                          </a:solidFill>
                          <a:effectLst/>
                          <a:latin typeface="+mn-lt"/>
                        </a:rPr>
                        <a:t>77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2000" b="0" i="0" u="none" strike="noStrike" dirty="0">
                          <a:solidFill>
                            <a:srgbClr val="000000"/>
                          </a:solidFill>
                          <a:effectLst/>
                          <a:latin typeface="+mn-lt"/>
                        </a:rPr>
                        <a:t>70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2000" b="0" i="0" u="none" strike="noStrike" dirty="0">
                          <a:solidFill>
                            <a:srgbClr val="000000"/>
                          </a:solidFill>
                          <a:effectLst/>
                          <a:latin typeface="+mn-lt"/>
                        </a:rPr>
                        <a:t>58</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2000" b="0" i="0" u="none" strike="noStrike" dirty="0">
                          <a:solidFill>
                            <a:srgbClr val="000000"/>
                          </a:solidFill>
                          <a:effectLst/>
                          <a:latin typeface="+mn-lt"/>
                        </a:rPr>
                        <a:t>75</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2000" b="0" i="0" u="none" strike="noStrike" dirty="0">
                          <a:solidFill>
                            <a:srgbClr val="000000"/>
                          </a:solidFill>
                          <a:effectLst/>
                          <a:latin typeface="+mn-lt"/>
                        </a:rPr>
                        <a:t>68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2000" b="0" i="0" u="none" strike="noStrike" dirty="0">
                          <a:solidFill>
                            <a:srgbClr val="000000"/>
                          </a:solidFill>
                          <a:effectLst/>
                          <a:latin typeface="+mn-lt"/>
                        </a:rPr>
                        <a:t>63</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2000" b="0" i="0" u="none" strike="noStrike" dirty="0">
                          <a:solidFill>
                            <a:srgbClr val="000000"/>
                          </a:solidFill>
                          <a:effectLst/>
                          <a:latin typeface="+mn-lt"/>
                        </a:rPr>
                        <a:t>63</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2000" b="0" i="0" u="none" strike="noStrike" dirty="0">
                          <a:solidFill>
                            <a:srgbClr val="000000"/>
                          </a:solidFill>
                          <a:effectLst/>
                          <a:latin typeface="+mn-lt"/>
                        </a:rPr>
                        <a:t>75</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extLst>
                  <a:ext uri="{0D108BD9-81ED-4DB2-BD59-A6C34878D82A}">
                    <a16:rowId xmlns:a16="http://schemas.microsoft.com/office/drawing/2014/main" val="4263235427"/>
                  </a:ext>
                </a:extLst>
              </a:tr>
              <a:tr h="273957">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200" b="1" i="0" u="none" strike="noStrike" dirty="0">
                          <a:solidFill>
                            <a:srgbClr val="000000"/>
                          </a:solidFill>
                          <a:effectLst/>
                          <a:latin typeface="+mn-lt"/>
                        </a:rPr>
                        <a:t>People with disabilities have faced deep inequality, ableism and oppression. They need to be heard</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DFDFDF"/>
                    </a:solidFill>
                  </a:tcPr>
                </a:tc>
                <a:tc>
                  <a:txBody>
                    <a:bodyPr/>
                    <a:lstStyle/>
                    <a:p>
                      <a:pPr algn="ctr" fontAlgn="ctr"/>
                      <a:r>
                        <a:rPr lang="en-US" sz="2000" b="0" i="0" u="none" strike="noStrike" dirty="0">
                          <a:solidFill>
                            <a:srgbClr val="000000"/>
                          </a:solidFill>
                          <a:effectLst/>
                          <a:latin typeface="+mn-lt"/>
                        </a:rPr>
                        <a:t>68</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66</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69</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60</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67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68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70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71</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71</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64</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66</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82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63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70</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82</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62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57</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56</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79</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extLst>
                  <a:ext uri="{0D108BD9-81ED-4DB2-BD59-A6C34878D82A}">
                    <a16:rowId xmlns:a16="http://schemas.microsoft.com/office/drawing/2014/main" val="3413076944"/>
                  </a:ext>
                </a:extLst>
              </a:tr>
              <a:tr h="273957">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200" b="1" i="0" u="none" strike="noStrike" dirty="0">
                          <a:solidFill>
                            <a:srgbClr val="000000"/>
                          </a:solidFill>
                          <a:effectLst/>
                          <a:latin typeface="+mn-lt"/>
                        </a:rPr>
                        <a:t>Voting on the issues that matter to the disability community can bring about change</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BFBFBF"/>
                    </a:solidFill>
                  </a:tcPr>
                </a:tc>
                <a:tc>
                  <a:txBody>
                    <a:bodyPr/>
                    <a:lstStyle/>
                    <a:p>
                      <a:pPr algn="ctr" fontAlgn="ctr"/>
                      <a:r>
                        <a:rPr lang="en-US" sz="2000" b="0" i="0" u="none" strike="noStrike" dirty="0">
                          <a:solidFill>
                            <a:srgbClr val="000000"/>
                          </a:solidFill>
                          <a:effectLst/>
                          <a:latin typeface="+mn-lt"/>
                        </a:rPr>
                        <a:t>66</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mn-lt"/>
                        </a:rPr>
                        <a:t>68</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mn-lt"/>
                        </a:rPr>
                        <a:t>64</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mn-lt"/>
                        </a:rPr>
                        <a:t>67</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mn-lt"/>
                        </a:rPr>
                        <a:t>64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mn-lt"/>
                        </a:rPr>
                        <a:t>65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mn-lt"/>
                        </a:rPr>
                        <a:t>65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mn-lt"/>
                        </a:rPr>
                        <a:t>68</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mn-lt"/>
                        </a:rPr>
                        <a:t>67</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mn-lt"/>
                        </a:rPr>
                        <a:t>65</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mn-lt"/>
                        </a:rPr>
                        <a:t>65</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mn-lt"/>
                        </a:rPr>
                        <a:t>76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mn-lt"/>
                        </a:rPr>
                        <a:t>64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mn-lt"/>
                        </a:rPr>
                        <a:t>56</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mn-lt"/>
                        </a:rPr>
                        <a:t>73</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mn-lt"/>
                        </a:rPr>
                        <a:t>66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mn-lt"/>
                        </a:rPr>
                        <a:t>58</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mn-lt"/>
                        </a:rPr>
                        <a:t>58</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mn-lt"/>
                        </a:rPr>
                        <a:t>75</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extLst>
                  <a:ext uri="{0D108BD9-81ED-4DB2-BD59-A6C34878D82A}">
                    <a16:rowId xmlns:a16="http://schemas.microsoft.com/office/drawing/2014/main" val="767863769"/>
                  </a:ext>
                </a:extLst>
              </a:tr>
              <a:tr h="273957">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200" b="1" i="0" u="none" strike="noStrike" dirty="0">
                          <a:solidFill>
                            <a:srgbClr val="000000"/>
                          </a:solidFill>
                          <a:effectLst/>
                          <a:latin typeface="+mn-lt"/>
                        </a:rPr>
                        <a:t>Issues around disability and health care influence how motivated I am to vote*</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DFDFDF"/>
                    </a:solidFill>
                  </a:tcPr>
                </a:tc>
                <a:tc>
                  <a:txBody>
                    <a:bodyPr/>
                    <a:lstStyle/>
                    <a:p>
                      <a:pPr algn="ctr" fontAlgn="ctr"/>
                      <a:r>
                        <a:rPr lang="en-US" sz="2000" b="0" i="0" u="none" strike="noStrike" dirty="0">
                          <a:solidFill>
                            <a:srgbClr val="000000"/>
                          </a:solidFill>
                          <a:effectLst/>
                          <a:latin typeface="+mn-lt"/>
                        </a:rPr>
                        <a:t>43</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41</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45</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34</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46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42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41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1" i="0" u="none" strike="noStrike" dirty="0">
                          <a:solidFill>
                            <a:srgbClr val="000000"/>
                          </a:solidFill>
                          <a:effectLst/>
                          <a:latin typeface="+mn-lt"/>
                        </a:rPr>
                        <a:t>50</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ctr"/>
                      <a:r>
                        <a:rPr lang="en-US" sz="2000" b="0" i="0" u="none" strike="noStrike" dirty="0">
                          <a:solidFill>
                            <a:srgbClr val="000000"/>
                          </a:solidFill>
                          <a:effectLst/>
                          <a:latin typeface="+mn-lt"/>
                        </a:rPr>
                        <a:t>44</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42</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37</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1" i="0" u="none" strike="noStrike" dirty="0">
                          <a:solidFill>
                            <a:srgbClr val="000000"/>
                          </a:solidFill>
                          <a:effectLst/>
                          <a:latin typeface="+mn-lt"/>
                        </a:rPr>
                        <a:t>62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BB2FB"/>
                    </a:solidFill>
                  </a:tcPr>
                </a:tc>
                <a:tc>
                  <a:txBody>
                    <a:bodyPr/>
                    <a:lstStyle/>
                    <a:p>
                      <a:pPr algn="ctr" fontAlgn="ctr"/>
                      <a:r>
                        <a:rPr lang="en-US" sz="2000" b="1" i="0" u="none" strike="noStrike" dirty="0">
                          <a:solidFill>
                            <a:srgbClr val="000000"/>
                          </a:solidFill>
                          <a:effectLst/>
                          <a:latin typeface="+mn-lt"/>
                        </a:rPr>
                        <a:t>50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BB2FB"/>
                    </a:solidFill>
                  </a:tcPr>
                </a:tc>
                <a:tc>
                  <a:txBody>
                    <a:bodyPr/>
                    <a:lstStyle/>
                    <a:p>
                      <a:pPr algn="ctr" fontAlgn="ctr"/>
                      <a:r>
                        <a:rPr lang="en-US" sz="2000" b="0" i="0" u="none" strike="noStrike" dirty="0">
                          <a:solidFill>
                            <a:srgbClr val="000000"/>
                          </a:solidFill>
                          <a:effectLst/>
                          <a:latin typeface="+mn-lt"/>
                        </a:rPr>
                        <a:t>41</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1" i="0" u="none" strike="noStrike" dirty="0">
                          <a:solidFill>
                            <a:srgbClr val="000000"/>
                          </a:solidFill>
                          <a:effectLst/>
                          <a:latin typeface="+mn-lt"/>
                        </a:rPr>
                        <a:t>55</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6BADA"/>
                    </a:solidFill>
                  </a:tcPr>
                </a:tc>
                <a:tc>
                  <a:txBody>
                    <a:bodyPr/>
                    <a:lstStyle/>
                    <a:p>
                      <a:pPr algn="ctr" fontAlgn="ctr"/>
                      <a:r>
                        <a:rPr lang="en-US" sz="2000" b="0" i="0" u="none" strike="noStrike" dirty="0">
                          <a:solidFill>
                            <a:srgbClr val="000000"/>
                          </a:solidFill>
                          <a:effectLst/>
                          <a:latin typeface="+mn-lt"/>
                        </a:rPr>
                        <a:t>41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32</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33</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1" i="0" u="none" strike="noStrike" dirty="0">
                          <a:solidFill>
                            <a:srgbClr val="000000"/>
                          </a:solidFill>
                          <a:effectLst/>
                          <a:latin typeface="+mn-lt"/>
                        </a:rPr>
                        <a:t>53</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8DEDD"/>
                    </a:solidFill>
                  </a:tcPr>
                </a:tc>
                <a:extLst>
                  <a:ext uri="{0D108BD9-81ED-4DB2-BD59-A6C34878D82A}">
                    <a16:rowId xmlns:a16="http://schemas.microsoft.com/office/drawing/2014/main" val="1131677553"/>
                  </a:ext>
                </a:extLst>
              </a:tr>
              <a:tr h="273957">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200" b="1" i="0" u="none" strike="noStrike" dirty="0">
                          <a:solidFill>
                            <a:srgbClr val="000000"/>
                          </a:solidFill>
                          <a:effectLst/>
                          <a:latin typeface="+mn-lt"/>
                        </a:rPr>
                        <a:t>Candidates' stances on issues around disability influenced who I voted for in the election</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BFBFBF"/>
                    </a:solidFill>
                  </a:tcPr>
                </a:tc>
                <a:tc>
                  <a:txBody>
                    <a:bodyPr/>
                    <a:lstStyle/>
                    <a:p>
                      <a:pPr algn="ctr" fontAlgn="ctr"/>
                      <a:r>
                        <a:rPr lang="en-US" sz="2000" b="0" i="0" u="none" strike="noStrike" dirty="0">
                          <a:solidFill>
                            <a:srgbClr val="000000"/>
                          </a:solidFill>
                          <a:effectLst/>
                          <a:latin typeface="+mn-lt"/>
                        </a:rPr>
                        <a:t>38</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mn-lt"/>
                        </a:rPr>
                        <a:t>36</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mn-lt"/>
                        </a:rPr>
                        <a:t>39</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mn-lt"/>
                        </a:rPr>
                        <a:t>38</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mn-lt"/>
                        </a:rPr>
                        <a:t>33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mn-lt"/>
                        </a:rPr>
                        <a:t>33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mn-lt"/>
                        </a:rPr>
                        <a:t>38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mn-lt"/>
                        </a:rPr>
                        <a:t>43</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mn-lt"/>
                        </a:rPr>
                        <a:t>39</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mn-lt"/>
                        </a:rPr>
                        <a:t>35</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mn-lt"/>
                        </a:rPr>
                        <a:t>36</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mn-lt"/>
                        </a:rPr>
                        <a:t>50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mn-lt"/>
                        </a:rPr>
                        <a:t>39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mn-lt"/>
                        </a:rPr>
                        <a:t>33</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1" i="0" u="none" strike="noStrike" dirty="0">
                          <a:solidFill>
                            <a:srgbClr val="000000"/>
                          </a:solidFill>
                          <a:effectLst/>
                          <a:latin typeface="+mn-lt"/>
                        </a:rPr>
                        <a:t>49</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6BADA"/>
                    </a:solidFill>
                  </a:tcPr>
                </a:tc>
                <a:tc>
                  <a:txBody>
                    <a:bodyPr/>
                    <a:lstStyle/>
                    <a:p>
                      <a:pPr algn="ctr" fontAlgn="ctr"/>
                      <a:r>
                        <a:rPr lang="en-US" sz="2000" b="0" i="0" u="none" strike="noStrike" dirty="0">
                          <a:solidFill>
                            <a:srgbClr val="000000"/>
                          </a:solidFill>
                          <a:effectLst/>
                          <a:latin typeface="+mn-lt"/>
                        </a:rPr>
                        <a:t>34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mn-lt"/>
                        </a:rPr>
                        <a:t>29</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mn-lt"/>
                        </a:rPr>
                        <a:t>29</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1" i="0" u="none" strike="noStrike" dirty="0">
                          <a:solidFill>
                            <a:srgbClr val="000000"/>
                          </a:solidFill>
                          <a:effectLst/>
                          <a:latin typeface="+mn-lt"/>
                        </a:rPr>
                        <a:t>48</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8DEDD"/>
                    </a:solidFill>
                  </a:tcPr>
                </a:tc>
                <a:extLst>
                  <a:ext uri="{0D108BD9-81ED-4DB2-BD59-A6C34878D82A}">
                    <a16:rowId xmlns:a16="http://schemas.microsoft.com/office/drawing/2014/main" val="350008071"/>
                  </a:ext>
                </a:extLst>
              </a:tr>
              <a:tr h="273957">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200" b="1" i="0" u="none" strike="noStrike" dirty="0">
                          <a:solidFill>
                            <a:srgbClr val="000000"/>
                          </a:solidFill>
                          <a:effectLst/>
                          <a:latin typeface="+mn-lt"/>
                        </a:rPr>
                        <a:t>Issues around disability influence how motivated I am to vote*</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DFDFDF"/>
                    </a:solidFill>
                  </a:tcPr>
                </a:tc>
                <a:tc>
                  <a:txBody>
                    <a:bodyPr/>
                    <a:lstStyle/>
                    <a:p>
                      <a:pPr algn="ctr" fontAlgn="ctr"/>
                      <a:r>
                        <a:rPr lang="en-US" sz="2000" b="0" i="0" u="none" strike="noStrike" dirty="0">
                          <a:solidFill>
                            <a:srgbClr val="000000"/>
                          </a:solidFill>
                          <a:effectLst/>
                          <a:latin typeface="+mn-lt"/>
                        </a:rPr>
                        <a:t>35</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36</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35</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37</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30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37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36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37</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42</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28</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33</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52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42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31</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45</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43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21</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25</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44</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extLst>
                  <a:ext uri="{0D108BD9-81ED-4DB2-BD59-A6C34878D82A}">
                    <a16:rowId xmlns:a16="http://schemas.microsoft.com/office/drawing/2014/main" val="4229282504"/>
                  </a:ext>
                </a:extLst>
              </a:tr>
            </a:tbl>
          </a:graphicData>
        </a:graphic>
      </p:graphicFrame>
      <p:sp>
        <p:nvSpPr>
          <p:cNvPr id="6" name="Rectangle: Rounded Corners 5">
            <a:extLst>
              <a:ext uri="{FF2B5EF4-FFF2-40B4-BE49-F238E27FC236}">
                <a16:creationId xmlns:a16="http://schemas.microsoft.com/office/drawing/2014/main" id="{C93D0074-24D0-4995-BC7C-B40E744D871C}"/>
              </a:ext>
              <a:ext uri="{C183D7F6-B498-43B3-948B-1728B52AA6E4}">
                <adec:decorative xmlns:adec="http://schemas.microsoft.com/office/drawing/2017/decorative" val="1"/>
              </a:ext>
            </a:extLst>
          </p:cNvPr>
          <p:cNvSpPr/>
          <p:nvPr/>
        </p:nvSpPr>
        <p:spPr>
          <a:xfrm>
            <a:off x="9839478" y="4328160"/>
            <a:ext cx="470262" cy="901338"/>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Rounded Corners 6">
            <a:extLst>
              <a:ext uri="{FF2B5EF4-FFF2-40B4-BE49-F238E27FC236}">
                <a16:creationId xmlns:a16="http://schemas.microsoft.com/office/drawing/2014/main" id="{BEBA9CF4-39CB-4390-8DE8-063DDE0CD664}"/>
              </a:ext>
              <a:ext uri="{C183D7F6-B498-43B3-948B-1728B52AA6E4}">
                <adec:decorative xmlns:adec="http://schemas.microsoft.com/office/drawing/2017/decorative" val="1"/>
              </a:ext>
            </a:extLst>
          </p:cNvPr>
          <p:cNvSpPr/>
          <p:nvPr/>
        </p:nvSpPr>
        <p:spPr>
          <a:xfrm>
            <a:off x="11628947" y="4328160"/>
            <a:ext cx="362613" cy="901338"/>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Rounded Corners 13">
            <a:extLst>
              <a:ext uri="{FF2B5EF4-FFF2-40B4-BE49-F238E27FC236}">
                <a16:creationId xmlns:a16="http://schemas.microsoft.com/office/drawing/2014/main" id="{63A8E057-EDCD-4044-BAFB-39C68E41A611}"/>
              </a:ext>
              <a:ext uri="{C183D7F6-B498-43B3-948B-1728B52AA6E4}">
                <adec:decorative xmlns:adec="http://schemas.microsoft.com/office/drawing/2017/decorative" val="1"/>
              </a:ext>
            </a:extLst>
          </p:cNvPr>
          <p:cNvSpPr/>
          <p:nvPr/>
        </p:nvSpPr>
        <p:spPr>
          <a:xfrm>
            <a:off x="8341456" y="4328160"/>
            <a:ext cx="1020258" cy="391886"/>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Rounded Corners 15">
            <a:extLst>
              <a:ext uri="{FF2B5EF4-FFF2-40B4-BE49-F238E27FC236}">
                <a16:creationId xmlns:a16="http://schemas.microsoft.com/office/drawing/2014/main" id="{FA860109-C303-44B6-B73B-9F06FFA0FAC8}"/>
              </a:ext>
              <a:ext uri="{C183D7F6-B498-43B3-948B-1728B52AA6E4}">
                <adec:decorative xmlns:adec="http://schemas.microsoft.com/office/drawing/2017/decorative" val="1"/>
              </a:ext>
            </a:extLst>
          </p:cNvPr>
          <p:cNvSpPr/>
          <p:nvPr/>
        </p:nvSpPr>
        <p:spPr>
          <a:xfrm>
            <a:off x="6453052" y="4328160"/>
            <a:ext cx="470262" cy="391886"/>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12DE4B85-E38B-4DC4-94EC-E6E554DF2155}"/>
              </a:ext>
              <a:ext uri="{C183D7F6-B498-43B3-948B-1728B52AA6E4}">
                <adec:decorative xmlns:adec="http://schemas.microsoft.com/office/drawing/2017/decorative" val="1"/>
              </a:ext>
            </a:extLst>
          </p:cNvPr>
          <p:cNvSpPr txBox="1"/>
          <p:nvPr/>
        </p:nvSpPr>
        <p:spPr>
          <a:xfrm>
            <a:off x="4775277" y="6310918"/>
            <a:ext cx="310895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*split sampled question</a:t>
            </a:r>
          </a:p>
        </p:txBody>
      </p:sp>
      <p:pic>
        <p:nvPicPr>
          <p:cNvPr id="8" name="image3.png" descr="The Tarrance Group logo">
            <a:extLst>
              <a:ext uri="{FF2B5EF4-FFF2-40B4-BE49-F238E27FC236}">
                <a16:creationId xmlns:a16="http://schemas.microsoft.com/office/drawing/2014/main" id="{EAC7B5E9-48FE-4C4F-9210-C0EC95C62540}"/>
              </a:ext>
            </a:extLst>
          </p:cNvPr>
          <p:cNvPicPr/>
          <p:nvPr/>
        </p:nvPicPr>
        <p:blipFill>
          <a:blip r:embed="rId2"/>
          <a:srcRect/>
          <a:stretch>
            <a:fillRect/>
          </a:stretch>
        </p:blipFill>
        <p:spPr>
          <a:xfrm>
            <a:off x="8153400" y="6355080"/>
            <a:ext cx="2207812" cy="367160"/>
          </a:xfrm>
          <a:prstGeom prst="rect">
            <a:avLst/>
          </a:prstGeom>
          <a:ln/>
        </p:spPr>
      </p:pic>
    </p:spTree>
    <p:extLst>
      <p:ext uri="{BB962C8B-B14F-4D97-AF65-F5344CB8AC3E}">
        <p14:creationId xmlns:p14="http://schemas.microsoft.com/office/powerpoint/2010/main" val="1837150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BB7A04-E923-4FA6-AC4A-DDFA088D2084}"/>
              </a:ext>
            </a:extLst>
          </p:cNvPr>
          <p:cNvSpPr>
            <a:spLocks noGrp="1"/>
          </p:cNvSpPr>
          <p:nvPr>
            <p:ph type="title"/>
          </p:nvPr>
        </p:nvSpPr>
        <p:spPr/>
        <p:txBody>
          <a:bodyPr/>
          <a:lstStyle/>
          <a:p>
            <a:r>
              <a:rPr lang="en-US" b="1" dirty="0"/>
              <a:t>The Hon. Steve Bartlett</a:t>
            </a:r>
          </a:p>
        </p:txBody>
      </p:sp>
      <p:sp>
        <p:nvSpPr>
          <p:cNvPr id="2" name="Content Placeholder 1">
            <a:extLst>
              <a:ext uri="{FF2B5EF4-FFF2-40B4-BE49-F238E27FC236}">
                <a16:creationId xmlns:a16="http://schemas.microsoft.com/office/drawing/2014/main" id="{126B63A3-D8A1-40CC-A641-2119671C50C4}"/>
              </a:ext>
            </a:extLst>
          </p:cNvPr>
          <p:cNvSpPr>
            <a:spLocks noGrp="1"/>
          </p:cNvSpPr>
          <p:nvPr>
            <p:ph idx="1"/>
          </p:nvPr>
        </p:nvSpPr>
        <p:spPr>
          <a:xfrm>
            <a:off x="322314" y="1638056"/>
            <a:ext cx="9718572" cy="4351338"/>
          </a:xfrm>
        </p:spPr>
        <p:txBody>
          <a:bodyPr>
            <a:noAutofit/>
          </a:bodyPr>
          <a:lstStyle/>
          <a:p>
            <a:pPr marL="0" indent="0" algn="l">
              <a:buNone/>
            </a:pPr>
            <a:r>
              <a:rPr lang="en-US" sz="2400" i="0" dirty="0">
                <a:solidFill>
                  <a:srgbClr val="000000"/>
                </a:solidFill>
                <a:effectLst/>
              </a:rPr>
              <a:t>As a member of Congress from 1983-1991, The Honorable Steve Bartlett was the principal author of 18 major pieces of legislation including many legislative initiatives on advancing the cause of independence for people with disabilities. In addition to being a principal Republican author of the Americans with Disabilities Act, legislation included Medicaid eligibility, Section 1619 for Medicare eligibility, supported employment, assistive technology, creation of Towards Independence, the President’s Council on Handicapped 1984 report, and mainstreaming reforms for IDEA. During his entire tenure in Congress, he served as the ranking Republican on the Select Education Subcommittee, with jurisdiction for disability issues in education and vocational rehabilitation. Bartlett also served on the House Banking and the Education and Labor Committees. </a:t>
            </a:r>
            <a:r>
              <a:rPr lang="en-US" sz="2400" i="0" u="none" strike="noStrike" dirty="0">
                <a:solidFill>
                  <a:srgbClr val="57428B"/>
                </a:solidFill>
                <a:effectLst/>
                <a:hlinkClick r:id="rId3"/>
              </a:rPr>
              <a:t>Read more about Steve Bartlett</a:t>
            </a:r>
            <a:r>
              <a:rPr lang="en-US" sz="2400" i="0" dirty="0">
                <a:solidFill>
                  <a:srgbClr val="000000"/>
                </a:solidFill>
                <a:effectLst/>
              </a:rPr>
              <a:t>.</a:t>
            </a:r>
          </a:p>
        </p:txBody>
      </p:sp>
      <p:pic>
        <p:nvPicPr>
          <p:cNvPr id="4" name="Picture 2" descr="Steve Bartlett, has brown hair and he is smiling and wearing a black suit, white shirt, and red spotted tie and an american flag pin on his jacket, color photo">
            <a:extLst>
              <a:ext uri="{FF2B5EF4-FFF2-40B4-BE49-F238E27FC236}">
                <a16:creationId xmlns:a16="http://schemas.microsoft.com/office/drawing/2014/main" id="{9DED62F7-F89E-4F7C-BCAD-BA2A7A652B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40886" y="1600200"/>
            <a:ext cx="18288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81838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33E5B-5249-4649-B761-045180C3ED48}"/>
              </a:ext>
            </a:extLst>
          </p:cNvPr>
          <p:cNvSpPr>
            <a:spLocks noGrp="1"/>
          </p:cNvSpPr>
          <p:nvPr>
            <p:ph type="ctrTitle"/>
          </p:nvPr>
        </p:nvSpPr>
        <p:spPr/>
        <p:txBody>
          <a:bodyPr>
            <a:noAutofit/>
          </a:bodyPr>
          <a:lstStyle/>
          <a:p>
            <a:r>
              <a:rPr lang="en-US" sz="2000" dirty="0"/>
              <a:t>Voters with disabilities strongly agree with all statements at higher rates than the disability community overall, as do Biden voters who heard about issues around disabilities from campaigns. Younger voters with disabilities are more likely than older voters with disabilities to strongly agree that candidates’ stances on issues around disability influence who they voted for and how motivated they were to vote this election. </a:t>
            </a:r>
          </a:p>
        </p:txBody>
      </p:sp>
      <p:sp>
        <p:nvSpPr>
          <p:cNvPr id="3" name="Content Placeholder 4">
            <a:extLst>
              <a:ext uri="{FF2B5EF4-FFF2-40B4-BE49-F238E27FC236}">
                <a16:creationId xmlns:a16="http://schemas.microsoft.com/office/drawing/2014/main" id="{25334865-AD31-46F0-82C6-102879EDF7A4}"/>
              </a:ext>
            </a:extLst>
          </p:cNvPr>
          <p:cNvSpPr txBox="1">
            <a:spLocks/>
          </p:cNvSpPr>
          <p:nvPr/>
        </p:nvSpPr>
        <p:spPr>
          <a:xfrm>
            <a:off x="335280" y="1779075"/>
            <a:ext cx="11521440" cy="365760"/>
          </a:xfrm>
          <a:prstGeom prst="rect">
            <a:avLst/>
          </a:prstGeom>
          <a:solidFill>
            <a:schemeClr val="bg1">
              <a:lumMod val="85000"/>
            </a:schemeClr>
          </a:solid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Tell me if you agree or disagree with each statement. [SECOND TIER] </a:t>
            </a:r>
          </a:p>
        </p:txBody>
      </p:sp>
      <p:graphicFrame>
        <p:nvGraphicFramePr>
          <p:cNvPr id="5" name="Table 4">
            <a:extLst>
              <a:ext uri="{FF2B5EF4-FFF2-40B4-BE49-F238E27FC236}">
                <a16:creationId xmlns:a16="http://schemas.microsoft.com/office/drawing/2014/main" id="{D89A0F63-DD07-4562-8323-2ACF75B60BFB}"/>
              </a:ext>
            </a:extLst>
          </p:cNvPr>
          <p:cNvGraphicFramePr>
            <a:graphicFrameLocks noGrp="1"/>
          </p:cNvGraphicFramePr>
          <p:nvPr/>
        </p:nvGraphicFramePr>
        <p:xfrm>
          <a:off x="215165" y="2279878"/>
          <a:ext cx="11641554" cy="3479383"/>
        </p:xfrm>
        <a:graphic>
          <a:graphicData uri="http://schemas.openxmlformats.org/drawingml/2006/table">
            <a:tbl>
              <a:tblPr firstRow="1">
                <a:tableStyleId>{5C22544A-7EE6-4342-B048-85BDC9FD1C3A}</a:tableStyleId>
              </a:tblPr>
              <a:tblGrid>
                <a:gridCol w="2995323">
                  <a:extLst>
                    <a:ext uri="{9D8B030D-6E8A-4147-A177-3AD203B41FA5}">
                      <a16:colId xmlns:a16="http://schemas.microsoft.com/office/drawing/2014/main" val="285450607"/>
                    </a:ext>
                  </a:extLst>
                </a:gridCol>
                <a:gridCol w="576022">
                  <a:extLst>
                    <a:ext uri="{9D8B030D-6E8A-4147-A177-3AD203B41FA5}">
                      <a16:colId xmlns:a16="http://schemas.microsoft.com/office/drawing/2014/main" val="2215904522"/>
                    </a:ext>
                  </a:extLst>
                </a:gridCol>
                <a:gridCol w="576022">
                  <a:extLst>
                    <a:ext uri="{9D8B030D-6E8A-4147-A177-3AD203B41FA5}">
                      <a16:colId xmlns:a16="http://schemas.microsoft.com/office/drawing/2014/main" val="751506583"/>
                    </a:ext>
                  </a:extLst>
                </a:gridCol>
                <a:gridCol w="576022">
                  <a:extLst>
                    <a:ext uri="{9D8B030D-6E8A-4147-A177-3AD203B41FA5}">
                      <a16:colId xmlns:a16="http://schemas.microsoft.com/office/drawing/2014/main" val="1238057740"/>
                    </a:ext>
                  </a:extLst>
                </a:gridCol>
                <a:gridCol w="699430">
                  <a:extLst>
                    <a:ext uri="{9D8B030D-6E8A-4147-A177-3AD203B41FA5}">
                      <a16:colId xmlns:a16="http://schemas.microsoft.com/office/drawing/2014/main" val="3340660559"/>
                    </a:ext>
                  </a:extLst>
                </a:gridCol>
                <a:gridCol w="576022">
                  <a:extLst>
                    <a:ext uri="{9D8B030D-6E8A-4147-A177-3AD203B41FA5}">
                      <a16:colId xmlns:a16="http://schemas.microsoft.com/office/drawing/2014/main" val="3304641028"/>
                    </a:ext>
                  </a:extLst>
                </a:gridCol>
                <a:gridCol w="576022">
                  <a:extLst>
                    <a:ext uri="{9D8B030D-6E8A-4147-A177-3AD203B41FA5}">
                      <a16:colId xmlns:a16="http://schemas.microsoft.com/office/drawing/2014/main" val="2688014687"/>
                    </a:ext>
                  </a:extLst>
                </a:gridCol>
                <a:gridCol w="669719">
                  <a:extLst>
                    <a:ext uri="{9D8B030D-6E8A-4147-A177-3AD203B41FA5}">
                      <a16:colId xmlns:a16="http://schemas.microsoft.com/office/drawing/2014/main" val="1038927457"/>
                    </a:ext>
                  </a:extLst>
                </a:gridCol>
                <a:gridCol w="576022">
                  <a:extLst>
                    <a:ext uri="{9D8B030D-6E8A-4147-A177-3AD203B41FA5}">
                      <a16:colId xmlns:a16="http://schemas.microsoft.com/office/drawing/2014/main" val="572181034"/>
                    </a:ext>
                  </a:extLst>
                </a:gridCol>
                <a:gridCol w="576022">
                  <a:extLst>
                    <a:ext uri="{9D8B030D-6E8A-4147-A177-3AD203B41FA5}">
                      <a16:colId xmlns:a16="http://schemas.microsoft.com/office/drawing/2014/main" val="2800533926"/>
                    </a:ext>
                  </a:extLst>
                </a:gridCol>
                <a:gridCol w="576022">
                  <a:extLst>
                    <a:ext uri="{9D8B030D-6E8A-4147-A177-3AD203B41FA5}">
                      <a16:colId xmlns:a16="http://schemas.microsoft.com/office/drawing/2014/main" val="366167565"/>
                    </a:ext>
                  </a:extLst>
                </a:gridCol>
                <a:gridCol w="576022">
                  <a:extLst>
                    <a:ext uri="{9D8B030D-6E8A-4147-A177-3AD203B41FA5}">
                      <a16:colId xmlns:a16="http://schemas.microsoft.com/office/drawing/2014/main" val="758140424"/>
                    </a:ext>
                  </a:extLst>
                </a:gridCol>
                <a:gridCol w="576022">
                  <a:extLst>
                    <a:ext uri="{9D8B030D-6E8A-4147-A177-3AD203B41FA5}">
                      <a16:colId xmlns:a16="http://schemas.microsoft.com/office/drawing/2014/main" val="4163904376"/>
                    </a:ext>
                  </a:extLst>
                </a:gridCol>
                <a:gridCol w="576022">
                  <a:extLst>
                    <a:ext uri="{9D8B030D-6E8A-4147-A177-3AD203B41FA5}">
                      <a16:colId xmlns:a16="http://schemas.microsoft.com/office/drawing/2014/main" val="3649290903"/>
                    </a:ext>
                  </a:extLst>
                </a:gridCol>
                <a:gridCol w="470420">
                  <a:extLst>
                    <a:ext uri="{9D8B030D-6E8A-4147-A177-3AD203B41FA5}">
                      <a16:colId xmlns:a16="http://schemas.microsoft.com/office/drawing/2014/main" val="3944146824"/>
                    </a:ext>
                  </a:extLst>
                </a:gridCol>
                <a:gridCol w="470420">
                  <a:extLst>
                    <a:ext uri="{9D8B030D-6E8A-4147-A177-3AD203B41FA5}">
                      <a16:colId xmlns:a16="http://schemas.microsoft.com/office/drawing/2014/main" val="3584834613"/>
                    </a:ext>
                  </a:extLst>
                </a:gridCol>
              </a:tblGrid>
              <a:tr h="239862">
                <a:tc>
                  <a:txBody>
                    <a:bodyPr/>
                    <a:lstStyle/>
                    <a:p>
                      <a:pPr algn="ctr" fontAlgn="b"/>
                      <a:r>
                        <a:rPr lang="en-US" sz="1600" b="1" i="0" u="none" strike="noStrike" dirty="0">
                          <a:solidFill>
                            <a:schemeClr val="bg1"/>
                          </a:solidFill>
                          <a:effectLst/>
                          <a:latin typeface="+mn-lt"/>
                        </a:rPr>
                        <a:t>% Strongly Agree</a:t>
                      </a:r>
                    </a:p>
                  </a:txBody>
                  <a:tcPr marL="8473" marR="8473" marT="8473"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50000"/>
                      </a:schemeClr>
                    </a:solidFill>
                  </a:tcPr>
                </a:tc>
                <a:tc>
                  <a:txBody>
                    <a:bodyPr/>
                    <a:lstStyle/>
                    <a:p>
                      <a:pPr algn="ctr" fontAlgn="b"/>
                      <a:r>
                        <a:rPr lang="en-US" sz="1400" b="1" i="0" u="none" strike="noStrike" dirty="0">
                          <a:solidFill>
                            <a:schemeClr val="bg1"/>
                          </a:solidFill>
                          <a:effectLst/>
                          <a:latin typeface="+mn-lt"/>
                        </a:rPr>
                        <a:t>All Voters</a:t>
                      </a:r>
                    </a:p>
                  </a:txBody>
                  <a:tcPr marL="8473" marR="8473" marT="8473"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400" b="1" i="0" u="none" strike="noStrike" dirty="0">
                          <a:solidFill>
                            <a:schemeClr val="bg1"/>
                          </a:solidFill>
                          <a:effectLst/>
                          <a:latin typeface="+mn-lt"/>
                        </a:rPr>
                        <a:t>PWD</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400" b="1" i="0" u="none" strike="noStrike" dirty="0">
                          <a:solidFill>
                            <a:schemeClr val="bg1"/>
                          </a:solidFill>
                          <a:effectLst/>
                          <a:latin typeface="+mn-lt"/>
                        </a:rPr>
                        <a:t>Fam</a:t>
                      </a: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400" b="1" i="0" u="none" strike="noStrike" dirty="0">
                          <a:solidFill>
                            <a:schemeClr val="bg1"/>
                          </a:solidFill>
                          <a:effectLst/>
                          <a:latin typeface="+mn-lt"/>
                        </a:rPr>
                        <a:t>Friend</a:t>
                      </a: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400" b="1" i="0" u="none" strike="noStrike" dirty="0">
                          <a:solidFill>
                            <a:schemeClr val="bg1"/>
                          </a:solidFill>
                          <a:effectLst/>
                          <a:latin typeface="+mn-lt"/>
                        </a:rPr>
                        <a:t>All Dis. Comm.</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400" b="1" i="0" u="none" strike="noStrike" dirty="0">
                          <a:solidFill>
                            <a:schemeClr val="bg1"/>
                          </a:solidFill>
                          <a:effectLst/>
                          <a:latin typeface="+mn-lt"/>
                        </a:rPr>
                        <a:t>PWD Men</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b"/>
                      <a:r>
                        <a:rPr lang="en-US" sz="1400" b="1" i="0" u="none" strike="noStrike" dirty="0">
                          <a:solidFill>
                            <a:schemeClr val="bg1"/>
                          </a:solidFill>
                          <a:effectLst/>
                          <a:latin typeface="+mn-lt"/>
                        </a:rPr>
                        <a:t>PWD</a:t>
                      </a:r>
                    </a:p>
                    <a:p>
                      <a:pPr algn="ctr" fontAlgn="b"/>
                      <a:r>
                        <a:rPr lang="en-US" sz="1400" b="1" i="0" u="none" strike="noStrike" dirty="0">
                          <a:solidFill>
                            <a:schemeClr val="bg1"/>
                          </a:solidFill>
                          <a:effectLst/>
                          <a:latin typeface="+mn-lt"/>
                        </a:rPr>
                        <a:t> Women</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b"/>
                      <a:r>
                        <a:rPr lang="en-US" sz="1400" b="1" i="0" u="none" strike="noStrike" dirty="0">
                          <a:solidFill>
                            <a:schemeClr val="tx1"/>
                          </a:solidFill>
                          <a:effectLst/>
                          <a:latin typeface="+mn-lt"/>
                        </a:rPr>
                        <a:t>PWD &lt;50</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b"/>
                      <a:r>
                        <a:rPr lang="en-US" sz="1400" b="1" i="0" u="none" strike="noStrike" dirty="0">
                          <a:solidFill>
                            <a:schemeClr val="tx1"/>
                          </a:solidFill>
                          <a:effectLst/>
                          <a:latin typeface="+mn-lt"/>
                        </a:rPr>
                        <a:t>PWD 50+</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b"/>
                      <a:r>
                        <a:rPr lang="en-US" sz="1400" b="1" i="0" u="none" strike="noStrike" dirty="0">
                          <a:solidFill>
                            <a:schemeClr val="bg1"/>
                          </a:solidFill>
                          <a:effectLst/>
                          <a:latin typeface="+mn-lt"/>
                        </a:rPr>
                        <a:t>Heard Issues Biden</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en-US" sz="1400" b="1" i="0" u="none" strike="noStrike" dirty="0">
                          <a:solidFill>
                            <a:schemeClr val="bg1"/>
                          </a:solidFill>
                          <a:effectLst/>
                          <a:latin typeface="+mn-lt"/>
                        </a:rPr>
                        <a:t>Heard Issues Trump</a:t>
                      </a: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en-US" sz="1400" b="1" i="0" u="none" strike="noStrike" dirty="0">
                          <a:solidFill>
                            <a:schemeClr val="bg1"/>
                          </a:solidFill>
                          <a:effectLst/>
                          <a:latin typeface="+mn-lt"/>
                        </a:rPr>
                        <a:t>Didn’t Hear Biden</a:t>
                      </a: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en-US" sz="1400" b="1" i="0" u="none" strike="noStrike" dirty="0">
                          <a:solidFill>
                            <a:schemeClr val="bg1"/>
                          </a:solidFill>
                          <a:effectLst/>
                          <a:latin typeface="+mn-lt"/>
                        </a:rPr>
                        <a:t>Didn’t Hear Trump</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en-US" sz="1400" b="1" i="0" u="none" strike="noStrike" dirty="0">
                          <a:solidFill>
                            <a:schemeClr val="bg1"/>
                          </a:solidFill>
                          <a:effectLst/>
                          <a:latin typeface="+mn-lt"/>
                        </a:rPr>
                        <a:t>PWD BG States</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6055B"/>
                    </a:solidFill>
                  </a:tcPr>
                </a:tc>
                <a:tc>
                  <a:txBody>
                    <a:bodyPr/>
                    <a:lstStyle/>
                    <a:p>
                      <a:pPr algn="ctr" fontAlgn="b"/>
                      <a:r>
                        <a:rPr lang="en-US" sz="1400" b="1" i="0" u="none" strike="noStrike" dirty="0">
                          <a:solidFill>
                            <a:schemeClr val="bg1"/>
                          </a:solidFill>
                          <a:effectLst/>
                          <a:latin typeface="+mn-lt"/>
                        </a:rPr>
                        <a:t>Dis. Com. BG States</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6055B"/>
                    </a:solidFill>
                  </a:tcPr>
                </a:tc>
                <a:extLst>
                  <a:ext uri="{0D108BD9-81ED-4DB2-BD59-A6C34878D82A}">
                    <a16:rowId xmlns:a16="http://schemas.microsoft.com/office/drawing/2014/main" val="1735180297"/>
                  </a:ext>
                </a:extLst>
              </a:tr>
              <a:tr h="273957">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200" b="1" i="0" u="none" strike="noStrike" dirty="0">
                          <a:solidFill>
                            <a:srgbClr val="000000"/>
                          </a:solidFill>
                          <a:effectLst/>
                          <a:latin typeface="+mn-lt"/>
                        </a:rPr>
                        <a:t>People with disabilities bring unique talents to the workplace that benefit employers and organizations</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50000"/>
                        <a:alpha val="50000"/>
                      </a:schemeClr>
                    </a:solidFill>
                  </a:tcPr>
                </a:tc>
                <a:tc>
                  <a:txBody>
                    <a:bodyPr/>
                    <a:lstStyle/>
                    <a:p>
                      <a:pPr algn="ctr" fontAlgn="ctr"/>
                      <a:r>
                        <a:rPr lang="en-US" sz="2000" b="0" i="0" u="none" strike="noStrike" dirty="0">
                          <a:solidFill>
                            <a:srgbClr val="000000"/>
                          </a:solidFill>
                          <a:effectLst/>
                          <a:latin typeface="+mn-lt"/>
                        </a:rPr>
                        <a:t>69</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2000" b="1" i="0" u="none" strike="noStrike" dirty="0">
                          <a:solidFill>
                            <a:srgbClr val="000000"/>
                          </a:solidFill>
                          <a:effectLst/>
                          <a:latin typeface="+mn-lt"/>
                        </a:rPr>
                        <a:t>83</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6BADA"/>
                    </a:solidFill>
                  </a:tcPr>
                </a:tc>
                <a:tc>
                  <a:txBody>
                    <a:bodyPr/>
                    <a:lstStyle/>
                    <a:p>
                      <a:pPr algn="ctr" fontAlgn="ctr"/>
                      <a:r>
                        <a:rPr lang="en-US" sz="2000" b="0" i="0" u="none" strike="noStrike" dirty="0">
                          <a:solidFill>
                            <a:srgbClr val="000000"/>
                          </a:solidFill>
                          <a:effectLst/>
                          <a:latin typeface="+mn-lt"/>
                        </a:rPr>
                        <a:t>75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2000" b="0" i="0" u="none" strike="noStrike" dirty="0">
                          <a:solidFill>
                            <a:srgbClr val="000000"/>
                          </a:solidFill>
                          <a:effectLst/>
                          <a:latin typeface="+mn-lt"/>
                        </a:rPr>
                        <a:t>60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2000" b="0" i="0" u="none" strike="noStrike" dirty="0">
                          <a:solidFill>
                            <a:srgbClr val="000000"/>
                          </a:solidFill>
                          <a:effectLst/>
                          <a:latin typeface="+mn-lt"/>
                        </a:rPr>
                        <a:t>76</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2000" b="0" i="0" u="none" strike="noStrike" dirty="0">
                          <a:solidFill>
                            <a:srgbClr val="000000"/>
                          </a:solidFill>
                          <a:effectLst/>
                          <a:latin typeface="+mn-lt"/>
                        </a:rPr>
                        <a:t>81</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mn-lt"/>
                        </a:rPr>
                        <a:t>85</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mn-lt"/>
                        </a:rPr>
                        <a:t>78</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2000" b="0" i="0" u="none" strike="noStrike" dirty="0">
                          <a:solidFill>
                            <a:srgbClr val="000000"/>
                          </a:solidFill>
                          <a:effectLst/>
                          <a:latin typeface="+mn-lt"/>
                        </a:rPr>
                        <a:t>87</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1" i="0" u="none" strike="noStrike" dirty="0">
                          <a:solidFill>
                            <a:srgbClr val="000000"/>
                          </a:solidFill>
                          <a:effectLst/>
                          <a:latin typeface="+mn-lt"/>
                        </a:rPr>
                        <a:t>80</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BB2FB"/>
                    </a:solidFill>
                  </a:tcPr>
                </a:tc>
                <a:tc>
                  <a:txBody>
                    <a:bodyPr/>
                    <a:lstStyle/>
                    <a:p>
                      <a:pPr algn="ctr" fontAlgn="ctr"/>
                      <a:r>
                        <a:rPr lang="en-US" sz="2000" b="0" i="0" u="none" strike="noStrike" dirty="0">
                          <a:solidFill>
                            <a:srgbClr val="000000"/>
                          </a:solidFill>
                          <a:effectLst/>
                          <a:latin typeface="+mn-lt"/>
                        </a:rPr>
                        <a:t>66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2000" b="0" i="0" u="none" strike="noStrike" dirty="0">
                          <a:solidFill>
                            <a:srgbClr val="000000"/>
                          </a:solidFill>
                          <a:effectLst/>
                          <a:latin typeface="+mn-lt"/>
                        </a:rPr>
                        <a:t>72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2000" b="0" i="0" u="none" strike="noStrike" dirty="0">
                          <a:solidFill>
                            <a:srgbClr val="000000"/>
                          </a:solidFill>
                          <a:effectLst/>
                          <a:latin typeface="+mn-lt"/>
                        </a:rPr>
                        <a:t>62</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1800" b="0" i="0" u="none" strike="noStrike" dirty="0">
                          <a:solidFill>
                            <a:srgbClr val="000000"/>
                          </a:solidFill>
                          <a:effectLst/>
                          <a:latin typeface="+mn-lt"/>
                        </a:rPr>
                        <a:t>82</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1800" b="0" i="0" u="none" strike="noStrike" dirty="0">
                          <a:solidFill>
                            <a:srgbClr val="000000"/>
                          </a:solidFill>
                          <a:effectLst/>
                          <a:latin typeface="+mn-lt"/>
                        </a:rPr>
                        <a:t>75</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extLst>
                  <a:ext uri="{0D108BD9-81ED-4DB2-BD59-A6C34878D82A}">
                    <a16:rowId xmlns:a16="http://schemas.microsoft.com/office/drawing/2014/main" val="4263235427"/>
                  </a:ext>
                </a:extLst>
              </a:tr>
              <a:tr h="273957">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200" b="1" i="0" u="none" strike="noStrike" dirty="0">
                          <a:solidFill>
                            <a:srgbClr val="000000"/>
                          </a:solidFill>
                          <a:effectLst/>
                          <a:latin typeface="+mn-lt"/>
                        </a:rPr>
                        <a:t>People with disabilities have faced deep inequality, ableism and oppression. They need to be heard</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DFDFDF"/>
                    </a:solidFill>
                  </a:tcPr>
                </a:tc>
                <a:tc>
                  <a:txBody>
                    <a:bodyPr/>
                    <a:lstStyle/>
                    <a:p>
                      <a:pPr algn="ctr" fontAlgn="ctr"/>
                      <a:r>
                        <a:rPr lang="en-US" sz="2000" b="0" i="0" u="none" strike="noStrike" dirty="0">
                          <a:solidFill>
                            <a:srgbClr val="000000"/>
                          </a:solidFill>
                          <a:effectLst/>
                          <a:latin typeface="+mn-lt"/>
                        </a:rPr>
                        <a:t>68</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1" i="0" u="none" strike="noStrike" dirty="0">
                          <a:solidFill>
                            <a:srgbClr val="000000"/>
                          </a:solidFill>
                          <a:effectLst/>
                          <a:latin typeface="+mn-lt"/>
                        </a:rPr>
                        <a:t>84</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6BADA"/>
                    </a:solidFill>
                  </a:tcPr>
                </a:tc>
                <a:tc>
                  <a:txBody>
                    <a:bodyPr/>
                    <a:lstStyle/>
                    <a:p>
                      <a:pPr algn="ctr" fontAlgn="ctr"/>
                      <a:r>
                        <a:rPr lang="en-US" sz="2000" b="0" i="0" u="none" strike="noStrike" dirty="0">
                          <a:solidFill>
                            <a:srgbClr val="000000"/>
                          </a:solidFill>
                          <a:effectLst/>
                          <a:latin typeface="+mn-lt"/>
                        </a:rPr>
                        <a:t>70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65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73</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81</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86</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83</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85</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1" i="0" u="none" strike="noStrike" dirty="0">
                          <a:solidFill>
                            <a:srgbClr val="000000"/>
                          </a:solidFill>
                          <a:effectLst/>
                          <a:latin typeface="+mn-lt"/>
                        </a:rPr>
                        <a:t>84</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BB2FB"/>
                    </a:solidFill>
                  </a:tcPr>
                </a:tc>
                <a:tc>
                  <a:txBody>
                    <a:bodyPr/>
                    <a:lstStyle/>
                    <a:p>
                      <a:pPr algn="ctr" fontAlgn="ctr"/>
                      <a:r>
                        <a:rPr lang="en-US" sz="2000" b="0" i="0" u="none" strike="noStrike" dirty="0">
                          <a:solidFill>
                            <a:srgbClr val="000000"/>
                          </a:solidFill>
                          <a:effectLst/>
                          <a:latin typeface="+mn-lt"/>
                        </a:rPr>
                        <a:t>54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77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59</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84</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72</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extLst>
                  <a:ext uri="{0D108BD9-81ED-4DB2-BD59-A6C34878D82A}">
                    <a16:rowId xmlns:a16="http://schemas.microsoft.com/office/drawing/2014/main" val="3413076944"/>
                  </a:ext>
                </a:extLst>
              </a:tr>
              <a:tr h="273957">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200" b="1" i="0" u="none" strike="noStrike" dirty="0">
                          <a:solidFill>
                            <a:srgbClr val="000000"/>
                          </a:solidFill>
                          <a:effectLst/>
                          <a:latin typeface="+mn-lt"/>
                        </a:rPr>
                        <a:t>Voting on the issues that matter to the disability community can bring about change</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BFBFBF"/>
                    </a:solidFill>
                  </a:tcPr>
                </a:tc>
                <a:tc>
                  <a:txBody>
                    <a:bodyPr/>
                    <a:lstStyle/>
                    <a:p>
                      <a:pPr algn="ctr" fontAlgn="ctr"/>
                      <a:r>
                        <a:rPr lang="en-US" sz="2000" b="0" i="0" u="none" strike="noStrike" dirty="0">
                          <a:solidFill>
                            <a:srgbClr val="000000"/>
                          </a:solidFill>
                          <a:effectLst/>
                          <a:latin typeface="+mn-lt"/>
                        </a:rPr>
                        <a:t>66</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1" i="0" u="none" strike="noStrike" dirty="0">
                          <a:solidFill>
                            <a:srgbClr val="000000"/>
                          </a:solidFill>
                          <a:effectLst/>
                          <a:latin typeface="+mn-lt"/>
                        </a:rPr>
                        <a:t>79</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6BADA"/>
                    </a:solidFill>
                  </a:tcPr>
                </a:tc>
                <a:tc>
                  <a:txBody>
                    <a:bodyPr/>
                    <a:lstStyle/>
                    <a:p>
                      <a:pPr algn="ctr" fontAlgn="ctr"/>
                      <a:r>
                        <a:rPr lang="en-US" sz="2000" b="0" i="0" u="none" strike="noStrike" dirty="0">
                          <a:solidFill>
                            <a:srgbClr val="000000"/>
                          </a:solidFill>
                          <a:effectLst/>
                          <a:latin typeface="+mn-lt"/>
                        </a:rPr>
                        <a:t>71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mn-lt"/>
                        </a:rPr>
                        <a:t>59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mn-lt"/>
                        </a:rPr>
                        <a:t>72</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mn-lt"/>
                        </a:rPr>
                        <a:t>81</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mn-lt"/>
                        </a:rPr>
                        <a:t>77</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mn-lt"/>
                        </a:rPr>
                        <a:t>78</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mn-lt"/>
                        </a:rPr>
                        <a:t>80</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1" i="0" u="none" strike="noStrike" dirty="0">
                          <a:solidFill>
                            <a:srgbClr val="000000"/>
                          </a:solidFill>
                          <a:effectLst/>
                          <a:latin typeface="+mn-lt"/>
                        </a:rPr>
                        <a:t>81</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BB2FB"/>
                    </a:solidFill>
                  </a:tcPr>
                </a:tc>
                <a:tc>
                  <a:txBody>
                    <a:bodyPr/>
                    <a:lstStyle/>
                    <a:p>
                      <a:pPr algn="ctr" fontAlgn="ctr"/>
                      <a:r>
                        <a:rPr lang="en-US" sz="2000" b="0" i="0" u="none" strike="noStrike" dirty="0">
                          <a:solidFill>
                            <a:srgbClr val="000000"/>
                          </a:solidFill>
                          <a:effectLst/>
                          <a:latin typeface="+mn-lt"/>
                        </a:rPr>
                        <a:t>61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mn-lt"/>
                        </a:rPr>
                        <a:t>72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mn-lt"/>
                        </a:rPr>
                        <a:t>59</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79</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69</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extLst>
                  <a:ext uri="{0D108BD9-81ED-4DB2-BD59-A6C34878D82A}">
                    <a16:rowId xmlns:a16="http://schemas.microsoft.com/office/drawing/2014/main" val="767863769"/>
                  </a:ext>
                </a:extLst>
              </a:tr>
              <a:tr h="273957">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200" b="1" i="0" u="none" strike="noStrike" dirty="0">
                          <a:solidFill>
                            <a:srgbClr val="000000"/>
                          </a:solidFill>
                          <a:effectLst/>
                          <a:latin typeface="+mn-lt"/>
                        </a:rPr>
                        <a:t>Issues around disability and health care influence how motivated I am to vote*</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DFDFDF"/>
                    </a:solidFill>
                  </a:tcPr>
                </a:tc>
                <a:tc>
                  <a:txBody>
                    <a:bodyPr/>
                    <a:lstStyle/>
                    <a:p>
                      <a:pPr algn="ctr" fontAlgn="ctr"/>
                      <a:r>
                        <a:rPr lang="en-US" sz="2000" b="0" i="0" u="none" strike="noStrike" dirty="0">
                          <a:solidFill>
                            <a:srgbClr val="000000"/>
                          </a:solidFill>
                          <a:effectLst/>
                          <a:latin typeface="+mn-lt"/>
                        </a:rPr>
                        <a:t>43</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1" i="0" u="none" strike="noStrike" dirty="0">
                          <a:solidFill>
                            <a:srgbClr val="000000"/>
                          </a:solidFill>
                          <a:effectLst/>
                          <a:latin typeface="+mn-lt"/>
                        </a:rPr>
                        <a:t>53</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6BADA"/>
                    </a:solidFill>
                  </a:tcPr>
                </a:tc>
                <a:tc>
                  <a:txBody>
                    <a:bodyPr/>
                    <a:lstStyle/>
                    <a:p>
                      <a:pPr algn="ctr" fontAlgn="ctr"/>
                      <a:r>
                        <a:rPr lang="en-US" sz="2000" b="0" i="0" u="none" strike="noStrike" dirty="0">
                          <a:solidFill>
                            <a:srgbClr val="000000"/>
                          </a:solidFill>
                          <a:effectLst/>
                          <a:latin typeface="+mn-lt"/>
                        </a:rPr>
                        <a:t>49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42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50</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51</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55</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50</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55</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1" i="0" u="none" strike="noStrike" dirty="0">
                          <a:solidFill>
                            <a:srgbClr val="000000"/>
                          </a:solidFill>
                          <a:effectLst/>
                          <a:latin typeface="+mn-lt"/>
                        </a:rPr>
                        <a:t>65</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BB2FB"/>
                    </a:solidFill>
                  </a:tcPr>
                </a:tc>
                <a:tc>
                  <a:txBody>
                    <a:bodyPr/>
                    <a:lstStyle/>
                    <a:p>
                      <a:pPr algn="ctr" fontAlgn="ctr"/>
                      <a:r>
                        <a:rPr lang="en-US" sz="2000" b="0" i="0" u="none" strike="noStrike" dirty="0">
                          <a:solidFill>
                            <a:srgbClr val="000000"/>
                          </a:solidFill>
                          <a:effectLst/>
                          <a:latin typeface="+mn-lt"/>
                        </a:rPr>
                        <a:t>40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47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31</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49</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48</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extLst>
                  <a:ext uri="{0D108BD9-81ED-4DB2-BD59-A6C34878D82A}">
                    <a16:rowId xmlns:a16="http://schemas.microsoft.com/office/drawing/2014/main" val="1131677553"/>
                  </a:ext>
                </a:extLst>
              </a:tr>
              <a:tr h="273957">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200" b="1" i="0" u="none" strike="noStrike" dirty="0">
                          <a:solidFill>
                            <a:srgbClr val="000000"/>
                          </a:solidFill>
                          <a:effectLst/>
                          <a:latin typeface="+mn-lt"/>
                        </a:rPr>
                        <a:t>Candidates' stances on issues around disability influenced who I voted for in the election</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BFBFBF"/>
                    </a:solidFill>
                  </a:tcPr>
                </a:tc>
                <a:tc>
                  <a:txBody>
                    <a:bodyPr/>
                    <a:lstStyle/>
                    <a:p>
                      <a:pPr algn="ctr" fontAlgn="ctr"/>
                      <a:r>
                        <a:rPr lang="en-US" sz="2000" b="0" i="0" u="none" strike="noStrike" dirty="0">
                          <a:solidFill>
                            <a:srgbClr val="000000"/>
                          </a:solidFill>
                          <a:effectLst/>
                          <a:latin typeface="+mn-lt"/>
                        </a:rPr>
                        <a:t>38</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1" i="0" u="none" strike="noStrike" dirty="0">
                          <a:solidFill>
                            <a:srgbClr val="000000"/>
                          </a:solidFill>
                          <a:effectLst/>
                          <a:latin typeface="+mn-lt"/>
                        </a:rPr>
                        <a:t>54</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6BADA"/>
                    </a:solidFill>
                  </a:tcPr>
                </a:tc>
                <a:tc>
                  <a:txBody>
                    <a:bodyPr/>
                    <a:lstStyle/>
                    <a:p>
                      <a:pPr algn="ctr" fontAlgn="ctr"/>
                      <a:r>
                        <a:rPr lang="en-US" sz="2000" b="0" i="0" u="none" strike="noStrike" dirty="0">
                          <a:solidFill>
                            <a:srgbClr val="000000"/>
                          </a:solidFill>
                          <a:effectLst/>
                          <a:latin typeface="+mn-lt"/>
                        </a:rPr>
                        <a:t>40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mn-lt"/>
                        </a:rPr>
                        <a:t>36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mn-lt"/>
                        </a:rPr>
                        <a:t>43</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mn-lt"/>
                        </a:rPr>
                        <a:t>57</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mn-lt"/>
                        </a:rPr>
                        <a:t>51</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1" i="0" u="none" strike="noStrike" dirty="0">
                          <a:solidFill>
                            <a:srgbClr val="000000"/>
                          </a:solidFill>
                          <a:effectLst/>
                          <a:latin typeface="+mn-lt"/>
                        </a:rPr>
                        <a:t>57</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000" b="0" i="0" u="none" strike="noStrike" dirty="0">
                          <a:solidFill>
                            <a:srgbClr val="000000"/>
                          </a:solidFill>
                          <a:effectLst/>
                          <a:latin typeface="+mn-lt"/>
                        </a:rPr>
                        <a:t>52</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1" i="0" u="none" strike="noStrike" dirty="0">
                          <a:solidFill>
                            <a:srgbClr val="000000"/>
                          </a:solidFill>
                          <a:effectLst/>
                          <a:latin typeface="+mn-lt"/>
                        </a:rPr>
                        <a:t>59</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BB2FB"/>
                    </a:solidFill>
                  </a:tcPr>
                </a:tc>
                <a:tc>
                  <a:txBody>
                    <a:bodyPr/>
                    <a:lstStyle/>
                    <a:p>
                      <a:pPr algn="ctr" fontAlgn="ctr"/>
                      <a:r>
                        <a:rPr lang="en-US" sz="2000" b="0" i="0" u="none" strike="noStrike" dirty="0">
                          <a:solidFill>
                            <a:srgbClr val="000000"/>
                          </a:solidFill>
                          <a:effectLst/>
                          <a:latin typeface="+mn-lt"/>
                        </a:rPr>
                        <a:t>39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mn-lt"/>
                        </a:rPr>
                        <a:t>42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mn-lt"/>
                        </a:rPr>
                        <a:t>25</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56</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47</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extLst>
                  <a:ext uri="{0D108BD9-81ED-4DB2-BD59-A6C34878D82A}">
                    <a16:rowId xmlns:a16="http://schemas.microsoft.com/office/drawing/2014/main" val="350008071"/>
                  </a:ext>
                </a:extLst>
              </a:tr>
              <a:tr h="273957">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200" b="1" i="0" u="none" strike="noStrike" dirty="0">
                          <a:solidFill>
                            <a:srgbClr val="000000"/>
                          </a:solidFill>
                          <a:effectLst/>
                          <a:latin typeface="+mn-lt"/>
                        </a:rPr>
                        <a:t>Issues around disability influence how motivated I am to vote*</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DFDFDF"/>
                    </a:solidFill>
                  </a:tcPr>
                </a:tc>
                <a:tc>
                  <a:txBody>
                    <a:bodyPr/>
                    <a:lstStyle/>
                    <a:p>
                      <a:pPr algn="ctr" fontAlgn="ctr"/>
                      <a:r>
                        <a:rPr lang="en-US" sz="1800" b="0" i="0" u="none" strike="noStrike" dirty="0">
                          <a:solidFill>
                            <a:srgbClr val="000000"/>
                          </a:solidFill>
                          <a:effectLst/>
                          <a:latin typeface="+mn-lt"/>
                        </a:rPr>
                        <a:t>35</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1" i="0" u="none" strike="noStrike" dirty="0">
                          <a:solidFill>
                            <a:srgbClr val="000000"/>
                          </a:solidFill>
                          <a:effectLst/>
                          <a:latin typeface="+mn-lt"/>
                        </a:rPr>
                        <a:t>50</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6BADA"/>
                    </a:solidFill>
                  </a:tcPr>
                </a:tc>
                <a:tc>
                  <a:txBody>
                    <a:bodyPr/>
                    <a:lstStyle/>
                    <a:p>
                      <a:pPr algn="ctr" fontAlgn="ctr"/>
                      <a:r>
                        <a:rPr lang="en-US" sz="2000" b="0" i="0" u="none" strike="noStrike" dirty="0">
                          <a:solidFill>
                            <a:srgbClr val="000000"/>
                          </a:solidFill>
                          <a:effectLst/>
                          <a:latin typeface="+mn-lt"/>
                        </a:rPr>
                        <a:t>35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49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41</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52</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47</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1" i="0" u="none" strike="noStrike" dirty="0">
                          <a:solidFill>
                            <a:srgbClr val="000000"/>
                          </a:solidFill>
                          <a:effectLst/>
                          <a:latin typeface="+mn-lt"/>
                        </a:rPr>
                        <a:t>57</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000" b="0" i="0" u="none" strike="noStrike" dirty="0">
                          <a:solidFill>
                            <a:srgbClr val="000000"/>
                          </a:solidFill>
                          <a:effectLst/>
                          <a:latin typeface="+mn-lt"/>
                        </a:rPr>
                        <a:t>44</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1" i="0" u="none" strike="noStrike" dirty="0">
                          <a:solidFill>
                            <a:srgbClr val="000000"/>
                          </a:solidFill>
                          <a:effectLst/>
                          <a:latin typeface="+mn-lt"/>
                        </a:rPr>
                        <a:t>49</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BB2FB"/>
                    </a:solidFill>
                  </a:tcPr>
                </a:tc>
                <a:tc>
                  <a:txBody>
                    <a:bodyPr/>
                    <a:lstStyle/>
                    <a:p>
                      <a:pPr algn="ctr" fontAlgn="ctr"/>
                      <a:r>
                        <a:rPr lang="en-US" sz="2000" b="0" i="0" u="none" strike="noStrike" dirty="0">
                          <a:solidFill>
                            <a:srgbClr val="000000"/>
                          </a:solidFill>
                          <a:effectLst/>
                          <a:latin typeface="+mn-lt"/>
                        </a:rPr>
                        <a:t>26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42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24</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48</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40</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extLst>
                  <a:ext uri="{0D108BD9-81ED-4DB2-BD59-A6C34878D82A}">
                    <a16:rowId xmlns:a16="http://schemas.microsoft.com/office/drawing/2014/main" val="1239519539"/>
                  </a:ext>
                </a:extLst>
              </a:tr>
            </a:tbl>
          </a:graphicData>
        </a:graphic>
      </p:graphicFrame>
      <p:sp>
        <p:nvSpPr>
          <p:cNvPr id="4" name="Rectangle: Rounded Corners 3">
            <a:extLst>
              <a:ext uri="{FF2B5EF4-FFF2-40B4-BE49-F238E27FC236}">
                <a16:creationId xmlns:a16="http://schemas.microsoft.com/office/drawing/2014/main" id="{EFDBCC15-56B9-4E2B-BB5A-A54AFAED5D5A}"/>
              </a:ext>
              <a:ext uri="{C183D7F6-B498-43B3-948B-1728B52AA6E4}">
                <adec:decorative xmlns:adec="http://schemas.microsoft.com/office/drawing/2017/decorative" val="1"/>
              </a:ext>
            </a:extLst>
          </p:cNvPr>
          <p:cNvSpPr/>
          <p:nvPr/>
        </p:nvSpPr>
        <p:spPr>
          <a:xfrm>
            <a:off x="3853840" y="3106362"/>
            <a:ext cx="548640" cy="2652899"/>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Rounded Corners 5">
            <a:extLst>
              <a:ext uri="{FF2B5EF4-FFF2-40B4-BE49-F238E27FC236}">
                <a16:creationId xmlns:a16="http://schemas.microsoft.com/office/drawing/2014/main" id="{D940BD7C-F591-40F0-B5EF-28B7F36421D3}"/>
              </a:ext>
              <a:ext uri="{C183D7F6-B498-43B3-948B-1728B52AA6E4}">
                <adec:decorative xmlns:adec="http://schemas.microsoft.com/office/drawing/2017/decorative" val="1"/>
              </a:ext>
            </a:extLst>
          </p:cNvPr>
          <p:cNvSpPr/>
          <p:nvPr/>
        </p:nvSpPr>
        <p:spPr>
          <a:xfrm>
            <a:off x="8589794" y="3173746"/>
            <a:ext cx="548640" cy="2585515"/>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Rounded Corners 7">
            <a:extLst>
              <a:ext uri="{FF2B5EF4-FFF2-40B4-BE49-F238E27FC236}">
                <a16:creationId xmlns:a16="http://schemas.microsoft.com/office/drawing/2014/main" id="{DF0349A1-3B2E-49A9-BD35-93233B500657}"/>
              </a:ext>
              <a:ext uri="{C183D7F6-B498-43B3-948B-1728B52AA6E4}">
                <adec:decorative xmlns:adec="http://schemas.microsoft.com/office/drawing/2017/decorative" val="1"/>
              </a:ext>
            </a:extLst>
          </p:cNvPr>
          <p:cNvSpPr/>
          <p:nvPr/>
        </p:nvSpPr>
        <p:spPr>
          <a:xfrm>
            <a:off x="7492515" y="5021553"/>
            <a:ext cx="548640" cy="730587"/>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1F9E1E5A-C2D9-4524-9267-0BC4DBFE2D40}"/>
              </a:ext>
              <a:ext uri="{C183D7F6-B498-43B3-948B-1728B52AA6E4}">
                <adec:decorative xmlns:adec="http://schemas.microsoft.com/office/drawing/2017/decorative" val="1"/>
              </a:ext>
            </a:extLst>
          </p:cNvPr>
          <p:cNvSpPr txBox="1"/>
          <p:nvPr/>
        </p:nvSpPr>
        <p:spPr>
          <a:xfrm>
            <a:off x="5480835" y="6475605"/>
            <a:ext cx="310895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*split sampled question</a:t>
            </a:r>
          </a:p>
        </p:txBody>
      </p:sp>
      <p:pic>
        <p:nvPicPr>
          <p:cNvPr id="10" name="image3.png" descr="The Tarrance Group logo">
            <a:extLst>
              <a:ext uri="{FF2B5EF4-FFF2-40B4-BE49-F238E27FC236}">
                <a16:creationId xmlns:a16="http://schemas.microsoft.com/office/drawing/2014/main" id="{66BEAFE5-9AE9-401F-A77A-D210890C20D5}"/>
              </a:ext>
            </a:extLst>
          </p:cNvPr>
          <p:cNvPicPr/>
          <p:nvPr/>
        </p:nvPicPr>
        <p:blipFill>
          <a:blip r:embed="rId2"/>
          <a:srcRect/>
          <a:stretch>
            <a:fillRect/>
          </a:stretch>
        </p:blipFill>
        <p:spPr>
          <a:xfrm>
            <a:off x="8153400" y="6355080"/>
            <a:ext cx="2207812" cy="367160"/>
          </a:xfrm>
          <a:prstGeom prst="rect">
            <a:avLst/>
          </a:prstGeom>
          <a:ln/>
        </p:spPr>
      </p:pic>
    </p:spTree>
    <p:extLst>
      <p:ext uri="{BB962C8B-B14F-4D97-AF65-F5344CB8AC3E}">
        <p14:creationId xmlns:p14="http://schemas.microsoft.com/office/powerpoint/2010/main" val="26947400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33E5B-5249-4649-B761-045180C3ED48}"/>
              </a:ext>
            </a:extLst>
          </p:cNvPr>
          <p:cNvSpPr>
            <a:spLocks noGrp="1"/>
          </p:cNvSpPr>
          <p:nvPr>
            <p:ph type="ctrTitle"/>
          </p:nvPr>
        </p:nvSpPr>
        <p:spPr/>
        <p:txBody>
          <a:bodyPr>
            <a:noAutofit/>
          </a:bodyPr>
          <a:lstStyle/>
          <a:p>
            <a:r>
              <a:rPr lang="en-US" sz="2400" dirty="0"/>
              <a:t>There has been a 10-point increase in intensity among people with disabilities and a 5-point increase among the disability community strongly agreeing that issues around disability influence how motivated they are to vote. </a:t>
            </a:r>
          </a:p>
        </p:txBody>
      </p:sp>
      <p:sp>
        <p:nvSpPr>
          <p:cNvPr id="3" name="Content Placeholder 4">
            <a:extLst>
              <a:ext uri="{FF2B5EF4-FFF2-40B4-BE49-F238E27FC236}">
                <a16:creationId xmlns:a16="http://schemas.microsoft.com/office/drawing/2014/main" id="{25334865-AD31-46F0-82C6-102879EDF7A4}"/>
              </a:ext>
            </a:extLst>
          </p:cNvPr>
          <p:cNvSpPr txBox="1">
            <a:spLocks/>
          </p:cNvSpPr>
          <p:nvPr/>
        </p:nvSpPr>
        <p:spPr>
          <a:xfrm>
            <a:off x="335280" y="1764749"/>
            <a:ext cx="11521440" cy="380086"/>
          </a:xfrm>
          <a:prstGeom prst="rect">
            <a:avLst/>
          </a:prstGeom>
          <a:solidFill>
            <a:schemeClr val="bg1">
              <a:lumMod val="85000"/>
            </a:schemeClr>
          </a:solid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Issues around disability influence how motivated I am to vote*</a:t>
            </a:r>
          </a:p>
        </p:txBody>
      </p:sp>
      <p:sp>
        <p:nvSpPr>
          <p:cNvPr id="13" name="TextBox 12">
            <a:extLst>
              <a:ext uri="{FF2B5EF4-FFF2-40B4-BE49-F238E27FC236}">
                <a16:creationId xmlns:a16="http://schemas.microsoft.com/office/drawing/2014/main" id="{5C5425E6-D1C4-4ED7-A619-47B3D2375D5B}"/>
              </a:ext>
            </a:extLst>
          </p:cNvPr>
          <p:cNvSpPr txBox="1"/>
          <p:nvPr/>
        </p:nvSpPr>
        <p:spPr>
          <a:xfrm>
            <a:off x="1431784" y="2347597"/>
            <a:ext cx="3108959" cy="400110"/>
          </a:xfrm>
          <a:prstGeom prst="rect">
            <a:avLst/>
          </a:prstGeom>
          <a:solidFill>
            <a:schemeClr val="accent5">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PWD</a:t>
            </a:r>
          </a:p>
        </p:txBody>
      </p:sp>
      <p:graphicFrame>
        <p:nvGraphicFramePr>
          <p:cNvPr id="7" name="Content Placeholder 8" descr="bar chart&#10;&#10;PWD 2020: 50 strongly agree, 70 total agree&#10;PWD 2019: 40 strongly agree, 64 total agree">
            <a:extLst>
              <a:ext uri="{FF2B5EF4-FFF2-40B4-BE49-F238E27FC236}">
                <a16:creationId xmlns:a16="http://schemas.microsoft.com/office/drawing/2014/main" id="{DE2984CD-AF66-4D36-9CB8-59C30ED1EC2B}"/>
              </a:ext>
            </a:extLst>
          </p:cNvPr>
          <p:cNvGraphicFramePr>
            <a:graphicFrameLocks/>
          </p:cNvGraphicFramePr>
          <p:nvPr/>
        </p:nvGraphicFramePr>
        <p:xfrm>
          <a:off x="544285" y="2928679"/>
          <a:ext cx="5817325" cy="267261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Table 7">
            <a:extLst>
              <a:ext uri="{FF2B5EF4-FFF2-40B4-BE49-F238E27FC236}">
                <a16:creationId xmlns:a16="http://schemas.microsoft.com/office/drawing/2014/main" id="{DBD9F2D0-3030-4C06-855E-E098FA7F0DAB}"/>
              </a:ext>
              <a:ext uri="{C183D7F6-B498-43B3-948B-1728B52AA6E4}">
                <adec:decorative xmlns:adec="http://schemas.microsoft.com/office/drawing/2017/decorative" val="1"/>
              </a:ext>
            </a:extLst>
          </p:cNvPr>
          <p:cNvGraphicFramePr>
            <a:graphicFrameLocks noGrp="1"/>
          </p:cNvGraphicFramePr>
          <p:nvPr/>
        </p:nvGraphicFramePr>
        <p:xfrm>
          <a:off x="55537" y="6255685"/>
          <a:ext cx="1968724" cy="548640"/>
        </p:xfrm>
        <a:graphic>
          <a:graphicData uri="http://schemas.openxmlformats.org/drawingml/2006/table">
            <a:tbl>
              <a:tblPr firstRow="1" bandRow="1">
                <a:tableStyleId>{5C22544A-7EE6-4342-B048-85BDC9FD1C3A}</a:tableStyleId>
              </a:tblPr>
              <a:tblGrid>
                <a:gridCol w="274320">
                  <a:extLst>
                    <a:ext uri="{9D8B030D-6E8A-4147-A177-3AD203B41FA5}">
                      <a16:colId xmlns:a16="http://schemas.microsoft.com/office/drawing/2014/main" val="20000"/>
                    </a:ext>
                  </a:extLst>
                </a:gridCol>
                <a:gridCol w="1694404">
                  <a:extLst>
                    <a:ext uri="{9D8B030D-6E8A-4147-A177-3AD203B41FA5}">
                      <a16:colId xmlns:a16="http://schemas.microsoft.com/office/drawing/2014/main" val="20001"/>
                    </a:ext>
                  </a:extLst>
                </a:gridCol>
              </a:tblGrid>
              <a:tr h="177243">
                <a:tc>
                  <a:txBody>
                    <a:bodyPr/>
                    <a:lstStyle/>
                    <a:p>
                      <a:endParaRPr lang="en-US" sz="1200" b="1"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FB7DF"/>
                    </a:solidFill>
                  </a:tcPr>
                </a:tc>
                <a:tc>
                  <a:txBody>
                    <a:bodyPr/>
                    <a:lstStyle/>
                    <a:p>
                      <a:r>
                        <a:rPr lang="en-US" sz="1200" b="1" dirty="0">
                          <a:solidFill>
                            <a:schemeClr val="tx1"/>
                          </a:solidFill>
                        </a:rPr>
                        <a:t>Not so strongly agree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0"/>
                  </a:ext>
                </a:extLst>
              </a:tr>
              <a:tr h="182880">
                <a:tc>
                  <a:txBody>
                    <a:bodyPr/>
                    <a:lstStyle/>
                    <a:p>
                      <a:endParaRPr lang="en-US" sz="1200" b="1"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r>
                        <a:rPr lang="en-US" sz="1200" b="1" dirty="0">
                          <a:solidFill>
                            <a:schemeClr val="tx1"/>
                          </a:solidFill>
                        </a:rPr>
                        <a:t>Strongly agree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4" name="TextBox 3">
            <a:extLst>
              <a:ext uri="{FF2B5EF4-FFF2-40B4-BE49-F238E27FC236}">
                <a16:creationId xmlns:a16="http://schemas.microsoft.com/office/drawing/2014/main" id="{533B5439-1C25-4257-B5B4-FF244AFAD918}"/>
              </a:ext>
              <a:ext uri="{C183D7F6-B498-43B3-948B-1728B52AA6E4}">
                <adec:decorative xmlns:adec="http://schemas.microsoft.com/office/drawing/2017/decorative" val="1"/>
              </a:ext>
            </a:extLst>
          </p:cNvPr>
          <p:cNvSpPr txBox="1"/>
          <p:nvPr/>
        </p:nvSpPr>
        <p:spPr>
          <a:xfrm>
            <a:off x="55537" y="5834829"/>
            <a:ext cx="310895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*split sampled question</a:t>
            </a:r>
          </a:p>
        </p:txBody>
      </p:sp>
      <p:sp>
        <p:nvSpPr>
          <p:cNvPr id="15" name="TextBox 14">
            <a:extLst>
              <a:ext uri="{FF2B5EF4-FFF2-40B4-BE49-F238E27FC236}">
                <a16:creationId xmlns:a16="http://schemas.microsoft.com/office/drawing/2014/main" id="{92246F9D-EEC3-43A4-817F-E8FD1BD1E5CE}"/>
              </a:ext>
            </a:extLst>
          </p:cNvPr>
          <p:cNvSpPr txBox="1"/>
          <p:nvPr/>
        </p:nvSpPr>
        <p:spPr>
          <a:xfrm>
            <a:off x="7363096" y="2347597"/>
            <a:ext cx="3108959" cy="400110"/>
          </a:xfrm>
          <a:prstGeom prst="rect">
            <a:avLst/>
          </a:prstGeom>
          <a:solidFill>
            <a:schemeClr val="accent5">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Disability Community</a:t>
            </a:r>
          </a:p>
        </p:txBody>
      </p:sp>
      <p:graphicFrame>
        <p:nvGraphicFramePr>
          <p:cNvPr id="11" name="Content Placeholder 8" descr="Bar chart&#10;&#10;2020: Strongly agree 41, total agree 66&#10;2019: Strongly agree 36, total agree 63">
            <a:extLst>
              <a:ext uri="{FF2B5EF4-FFF2-40B4-BE49-F238E27FC236}">
                <a16:creationId xmlns:a16="http://schemas.microsoft.com/office/drawing/2014/main" id="{C11ADCFB-BA8F-4C80-A04D-577E1E28DDA4}"/>
              </a:ext>
            </a:extLst>
          </p:cNvPr>
          <p:cNvGraphicFramePr>
            <a:graphicFrameLocks/>
          </p:cNvGraphicFramePr>
          <p:nvPr/>
        </p:nvGraphicFramePr>
        <p:xfrm>
          <a:off x="6426926" y="2950469"/>
          <a:ext cx="5817325" cy="265082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BBFD4C00-A851-42F1-8444-9A04BA59D464}"/>
              </a:ext>
            </a:extLst>
          </p:cNvPr>
          <p:cNvSpPr txBox="1"/>
          <p:nvPr/>
        </p:nvSpPr>
        <p:spPr>
          <a:xfrm>
            <a:off x="1828057" y="6204161"/>
            <a:ext cx="4755623" cy="600164"/>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^^Lake Research Partners conducted a mixed mode survey for NDRN from August 12 – August 20th, 2019 among 1,000 adults nationwide with a disability, or who have an immediate family member or close friend with a disability. </a:t>
            </a:r>
          </a:p>
        </p:txBody>
      </p:sp>
      <p:pic>
        <p:nvPicPr>
          <p:cNvPr id="5" name="image3.png" descr="The Tarrance Group logo">
            <a:extLst>
              <a:ext uri="{FF2B5EF4-FFF2-40B4-BE49-F238E27FC236}">
                <a16:creationId xmlns:a16="http://schemas.microsoft.com/office/drawing/2014/main" id="{84AEBD60-A033-4C60-8300-EB9000BDF9C8}"/>
              </a:ext>
            </a:extLst>
          </p:cNvPr>
          <p:cNvPicPr/>
          <p:nvPr/>
        </p:nvPicPr>
        <p:blipFill>
          <a:blip r:embed="rId4"/>
          <a:srcRect/>
          <a:stretch>
            <a:fillRect/>
          </a:stretch>
        </p:blipFill>
        <p:spPr>
          <a:xfrm>
            <a:off x="8153400" y="6355080"/>
            <a:ext cx="2207812" cy="367160"/>
          </a:xfrm>
          <a:prstGeom prst="rect">
            <a:avLst/>
          </a:prstGeom>
          <a:ln/>
        </p:spPr>
      </p:pic>
    </p:spTree>
    <p:extLst>
      <p:ext uri="{BB962C8B-B14F-4D97-AF65-F5344CB8AC3E}">
        <p14:creationId xmlns:p14="http://schemas.microsoft.com/office/powerpoint/2010/main" val="15096386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33E5B-5249-4649-B761-045180C3ED48}"/>
              </a:ext>
            </a:extLst>
          </p:cNvPr>
          <p:cNvSpPr>
            <a:spLocks noGrp="1"/>
          </p:cNvSpPr>
          <p:nvPr>
            <p:ph type="ctrTitle"/>
          </p:nvPr>
        </p:nvSpPr>
        <p:spPr/>
        <p:txBody>
          <a:bodyPr>
            <a:noAutofit/>
          </a:bodyPr>
          <a:lstStyle/>
          <a:p>
            <a:r>
              <a:rPr lang="en-US" sz="2800" dirty="0"/>
              <a:t>Voters with disabilities, particularly women with disabilities, are very concerned that cuts to health care and the ACA will have a negative impact on people with disabilities. </a:t>
            </a:r>
          </a:p>
        </p:txBody>
      </p:sp>
      <p:sp>
        <p:nvSpPr>
          <p:cNvPr id="5" name="Content Placeholder 4">
            <a:extLst>
              <a:ext uri="{FF2B5EF4-FFF2-40B4-BE49-F238E27FC236}">
                <a16:creationId xmlns:a16="http://schemas.microsoft.com/office/drawing/2014/main" id="{6E832251-F4AE-4C10-A153-114DC17457B4}"/>
              </a:ext>
            </a:extLst>
          </p:cNvPr>
          <p:cNvSpPr txBox="1">
            <a:spLocks/>
          </p:cNvSpPr>
          <p:nvPr/>
        </p:nvSpPr>
        <p:spPr>
          <a:xfrm>
            <a:off x="335280" y="1779074"/>
            <a:ext cx="11521440" cy="415485"/>
          </a:xfrm>
          <a:prstGeom prst="rect">
            <a:avLst/>
          </a:prstGeom>
          <a:solidFill>
            <a:schemeClr val="bg1">
              <a:lumMod val="85000"/>
            </a:schemeClr>
          </a:solid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How concerned are you that cuts to health care and the ACA will have a negative impact on people with disabilities?</a:t>
            </a:r>
          </a:p>
        </p:txBody>
      </p:sp>
      <p:graphicFrame>
        <p:nvGraphicFramePr>
          <p:cNvPr id="4" name="Table 3">
            <a:extLst>
              <a:ext uri="{FF2B5EF4-FFF2-40B4-BE49-F238E27FC236}">
                <a16:creationId xmlns:a16="http://schemas.microsoft.com/office/drawing/2014/main" id="{91E93155-E029-4EEC-B08C-9F753A7EA427}"/>
              </a:ext>
            </a:extLst>
          </p:cNvPr>
          <p:cNvGraphicFramePr>
            <a:graphicFrameLocks noGrp="1"/>
          </p:cNvGraphicFramePr>
          <p:nvPr/>
        </p:nvGraphicFramePr>
        <p:xfrm>
          <a:off x="1512749" y="2393550"/>
          <a:ext cx="9166501" cy="3230055"/>
        </p:xfrm>
        <a:graphic>
          <a:graphicData uri="http://schemas.openxmlformats.org/drawingml/2006/table">
            <a:tbl>
              <a:tblPr firstRow="1">
                <a:tableStyleId>{5C22544A-7EE6-4342-B048-85BDC9FD1C3A}</a:tableStyleId>
              </a:tblPr>
              <a:tblGrid>
                <a:gridCol w="2122869">
                  <a:extLst>
                    <a:ext uri="{9D8B030D-6E8A-4147-A177-3AD203B41FA5}">
                      <a16:colId xmlns:a16="http://schemas.microsoft.com/office/drawing/2014/main" val="285450607"/>
                    </a:ext>
                  </a:extLst>
                </a:gridCol>
                <a:gridCol w="587274">
                  <a:extLst>
                    <a:ext uri="{9D8B030D-6E8A-4147-A177-3AD203B41FA5}">
                      <a16:colId xmlns:a16="http://schemas.microsoft.com/office/drawing/2014/main" val="2215904522"/>
                    </a:ext>
                  </a:extLst>
                </a:gridCol>
                <a:gridCol w="587274">
                  <a:extLst>
                    <a:ext uri="{9D8B030D-6E8A-4147-A177-3AD203B41FA5}">
                      <a16:colId xmlns:a16="http://schemas.microsoft.com/office/drawing/2014/main" val="751506583"/>
                    </a:ext>
                  </a:extLst>
                </a:gridCol>
                <a:gridCol w="587274">
                  <a:extLst>
                    <a:ext uri="{9D8B030D-6E8A-4147-A177-3AD203B41FA5}">
                      <a16:colId xmlns:a16="http://schemas.microsoft.com/office/drawing/2014/main" val="1238057740"/>
                    </a:ext>
                  </a:extLst>
                </a:gridCol>
                <a:gridCol w="713092">
                  <a:extLst>
                    <a:ext uri="{9D8B030D-6E8A-4147-A177-3AD203B41FA5}">
                      <a16:colId xmlns:a16="http://schemas.microsoft.com/office/drawing/2014/main" val="3340660559"/>
                    </a:ext>
                  </a:extLst>
                </a:gridCol>
                <a:gridCol w="587274">
                  <a:extLst>
                    <a:ext uri="{9D8B030D-6E8A-4147-A177-3AD203B41FA5}">
                      <a16:colId xmlns:a16="http://schemas.microsoft.com/office/drawing/2014/main" val="3304641028"/>
                    </a:ext>
                  </a:extLst>
                </a:gridCol>
                <a:gridCol w="587274">
                  <a:extLst>
                    <a:ext uri="{9D8B030D-6E8A-4147-A177-3AD203B41FA5}">
                      <a16:colId xmlns:a16="http://schemas.microsoft.com/office/drawing/2014/main" val="2688014687"/>
                    </a:ext>
                  </a:extLst>
                </a:gridCol>
                <a:gridCol w="1045074">
                  <a:extLst>
                    <a:ext uri="{9D8B030D-6E8A-4147-A177-3AD203B41FA5}">
                      <a16:colId xmlns:a16="http://schemas.microsoft.com/office/drawing/2014/main" val="1038927457"/>
                    </a:ext>
                  </a:extLst>
                </a:gridCol>
                <a:gridCol w="587274">
                  <a:extLst>
                    <a:ext uri="{9D8B030D-6E8A-4147-A177-3AD203B41FA5}">
                      <a16:colId xmlns:a16="http://schemas.microsoft.com/office/drawing/2014/main" val="572181034"/>
                    </a:ext>
                  </a:extLst>
                </a:gridCol>
                <a:gridCol w="587274">
                  <a:extLst>
                    <a:ext uri="{9D8B030D-6E8A-4147-A177-3AD203B41FA5}">
                      <a16:colId xmlns:a16="http://schemas.microsoft.com/office/drawing/2014/main" val="2800533926"/>
                    </a:ext>
                  </a:extLst>
                </a:gridCol>
                <a:gridCol w="587274">
                  <a:extLst>
                    <a:ext uri="{9D8B030D-6E8A-4147-A177-3AD203B41FA5}">
                      <a16:colId xmlns:a16="http://schemas.microsoft.com/office/drawing/2014/main" val="2299655562"/>
                    </a:ext>
                  </a:extLst>
                </a:gridCol>
                <a:gridCol w="587274">
                  <a:extLst>
                    <a:ext uri="{9D8B030D-6E8A-4147-A177-3AD203B41FA5}">
                      <a16:colId xmlns:a16="http://schemas.microsoft.com/office/drawing/2014/main" val="2402485993"/>
                    </a:ext>
                  </a:extLst>
                </a:gridCol>
              </a:tblGrid>
              <a:tr h="460134">
                <a:tc>
                  <a:txBody>
                    <a:bodyPr/>
                    <a:lstStyle/>
                    <a:p>
                      <a:pPr algn="ctr" fontAlgn="b"/>
                      <a:endParaRPr lang="en-US" sz="1600" b="1" i="0" u="none" strike="noStrike" dirty="0">
                        <a:solidFill>
                          <a:schemeClr val="bg1"/>
                        </a:solidFill>
                        <a:effectLst/>
                        <a:latin typeface="+mn-lt"/>
                      </a:endParaRPr>
                    </a:p>
                  </a:txBody>
                  <a:tcPr marL="8473" marR="8473" marT="8473"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50000"/>
                      </a:schemeClr>
                    </a:solidFill>
                  </a:tcPr>
                </a:tc>
                <a:tc>
                  <a:txBody>
                    <a:bodyPr/>
                    <a:lstStyle/>
                    <a:p>
                      <a:pPr algn="ctr" fontAlgn="b"/>
                      <a:r>
                        <a:rPr lang="en-US" sz="1200" b="1" i="0" u="none" strike="noStrike" dirty="0">
                          <a:solidFill>
                            <a:schemeClr val="bg1"/>
                          </a:solidFill>
                          <a:effectLst/>
                          <a:latin typeface="+mn-lt"/>
                        </a:rPr>
                        <a:t>All Voters</a:t>
                      </a:r>
                    </a:p>
                  </a:txBody>
                  <a:tcPr marL="8473" marR="8473" marT="8473"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400" b="1" i="0" u="none" strike="noStrike" dirty="0">
                          <a:solidFill>
                            <a:schemeClr val="bg1"/>
                          </a:solidFill>
                          <a:effectLst/>
                          <a:latin typeface="+mn-lt"/>
                        </a:rPr>
                        <a:t>PWD</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400" b="1" i="0" u="none" strike="noStrike" dirty="0">
                          <a:solidFill>
                            <a:schemeClr val="bg1"/>
                          </a:solidFill>
                          <a:effectLst/>
                          <a:latin typeface="+mn-lt"/>
                        </a:rPr>
                        <a:t>Family</a:t>
                      </a: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400" b="1" i="0" u="none" strike="noStrike" dirty="0">
                          <a:solidFill>
                            <a:schemeClr val="bg1"/>
                          </a:solidFill>
                          <a:effectLst/>
                          <a:latin typeface="+mn-lt"/>
                        </a:rPr>
                        <a:t>Friends</a:t>
                      </a: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400" b="1" i="0" u="none" strike="noStrike" dirty="0">
                          <a:solidFill>
                            <a:schemeClr val="bg1"/>
                          </a:solidFill>
                          <a:effectLst/>
                          <a:latin typeface="+mn-lt"/>
                        </a:rPr>
                        <a:t>All Dis. Comm.</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400" b="1" i="0" u="none" strike="noStrike" dirty="0">
                          <a:solidFill>
                            <a:schemeClr val="bg1"/>
                          </a:solidFill>
                          <a:effectLst/>
                          <a:latin typeface="+mn-lt"/>
                        </a:rPr>
                        <a:t>PWD Men</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b"/>
                      <a:r>
                        <a:rPr lang="en-US" sz="1400" b="1" i="0" u="none" strike="noStrike" dirty="0">
                          <a:solidFill>
                            <a:schemeClr val="bg1"/>
                          </a:solidFill>
                          <a:effectLst/>
                          <a:latin typeface="+mn-lt"/>
                        </a:rPr>
                        <a:t>PWD Women</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b"/>
                      <a:r>
                        <a:rPr lang="en-US" sz="1400" b="1" i="0" u="none" strike="noStrike" dirty="0">
                          <a:solidFill>
                            <a:schemeClr val="tx1"/>
                          </a:solidFill>
                          <a:effectLst/>
                          <a:latin typeface="+mn-lt"/>
                        </a:rPr>
                        <a:t>PWD &lt;50</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b"/>
                      <a:r>
                        <a:rPr lang="en-US" sz="1400" b="1" i="0" u="none" strike="noStrike" dirty="0">
                          <a:solidFill>
                            <a:schemeClr val="tx1"/>
                          </a:solidFill>
                          <a:effectLst/>
                          <a:latin typeface="+mn-lt"/>
                        </a:rPr>
                        <a:t>PWD 50+</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b"/>
                      <a:r>
                        <a:rPr lang="en-US" sz="1400" b="1" i="0" u="none" strike="noStrike" dirty="0">
                          <a:solidFill>
                            <a:schemeClr val="bg1"/>
                          </a:solidFill>
                          <a:effectLst/>
                          <a:latin typeface="+mn-lt"/>
                        </a:rPr>
                        <a:t>PWD BG States</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en-US" sz="1400" b="1" i="0" u="none" strike="noStrike" dirty="0">
                          <a:solidFill>
                            <a:schemeClr val="bg1"/>
                          </a:solidFill>
                          <a:effectLst/>
                          <a:latin typeface="+mn-lt"/>
                        </a:rPr>
                        <a:t>Dis. Comm. BG States</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extLst>
                  <a:ext uri="{0D108BD9-81ED-4DB2-BD59-A6C34878D82A}">
                    <a16:rowId xmlns:a16="http://schemas.microsoft.com/office/drawing/2014/main" val="1735180297"/>
                  </a:ext>
                </a:extLst>
              </a:tr>
              <a:tr h="338306">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800" b="1" i="0" u="none" strike="noStrike" dirty="0">
                          <a:solidFill>
                            <a:srgbClr val="000000"/>
                          </a:solidFill>
                          <a:effectLst/>
                          <a:latin typeface="+mn-lt"/>
                        </a:rPr>
                        <a:t>Very concerned</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50000"/>
                        <a:alpha val="50000"/>
                      </a:schemeClr>
                    </a:solidFill>
                  </a:tcPr>
                </a:tc>
                <a:tc>
                  <a:txBody>
                    <a:bodyPr/>
                    <a:lstStyle/>
                    <a:p>
                      <a:pPr algn="ctr" fontAlgn="ctr"/>
                      <a:r>
                        <a:rPr lang="en-US" sz="1800" b="0" i="0" u="none" strike="noStrike" dirty="0">
                          <a:solidFill>
                            <a:srgbClr val="000000"/>
                          </a:solidFill>
                          <a:effectLst/>
                          <a:latin typeface="+mn-lt"/>
                        </a:rPr>
                        <a:t>41</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1800" b="1" i="0" u="none" strike="noStrike" dirty="0">
                          <a:solidFill>
                            <a:srgbClr val="000000"/>
                          </a:solidFill>
                          <a:effectLst/>
                          <a:latin typeface="+mn-lt"/>
                        </a:rPr>
                        <a:t>52</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C7D7"/>
                    </a:solidFill>
                  </a:tcPr>
                </a:tc>
                <a:tc>
                  <a:txBody>
                    <a:bodyPr/>
                    <a:lstStyle/>
                    <a:p>
                      <a:pPr algn="ctr" fontAlgn="ctr"/>
                      <a:r>
                        <a:rPr lang="en-US" sz="1600" b="0" i="0" u="none" strike="noStrike" dirty="0">
                          <a:solidFill>
                            <a:srgbClr val="000000"/>
                          </a:solidFill>
                          <a:effectLst/>
                          <a:latin typeface="+mn-lt"/>
                        </a:rPr>
                        <a:t>47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1600" b="0" i="0" u="none" strike="noStrike" dirty="0">
                          <a:solidFill>
                            <a:srgbClr val="000000"/>
                          </a:solidFill>
                          <a:effectLst/>
                          <a:latin typeface="+mn-lt"/>
                        </a:rPr>
                        <a:t>42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1600" b="0" i="0" u="none" strike="noStrike" dirty="0">
                          <a:solidFill>
                            <a:srgbClr val="000000"/>
                          </a:solidFill>
                          <a:effectLst/>
                          <a:latin typeface="+mn-lt"/>
                        </a:rPr>
                        <a:t>46</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1600" b="0" i="0" u="none" strike="noStrike" dirty="0">
                          <a:solidFill>
                            <a:srgbClr val="000000"/>
                          </a:solidFill>
                          <a:effectLst/>
                          <a:latin typeface="+mn-lt"/>
                        </a:rPr>
                        <a:t>44</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1600" b="1" i="0" u="none" strike="noStrike" dirty="0">
                          <a:solidFill>
                            <a:srgbClr val="000000"/>
                          </a:solidFill>
                          <a:effectLst/>
                          <a:latin typeface="+mn-lt"/>
                        </a:rPr>
                        <a:t>60</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57A77">
                        <a:alpha val="50000"/>
                      </a:srgbClr>
                    </a:solidFill>
                  </a:tcPr>
                </a:tc>
                <a:tc>
                  <a:txBody>
                    <a:bodyPr/>
                    <a:lstStyle/>
                    <a:p>
                      <a:pPr algn="ctr" fontAlgn="ctr"/>
                      <a:r>
                        <a:rPr lang="en-US" sz="1600" b="0" i="0" u="none" strike="noStrike" dirty="0">
                          <a:solidFill>
                            <a:srgbClr val="000000"/>
                          </a:solidFill>
                          <a:effectLst/>
                          <a:latin typeface="+mn-lt"/>
                        </a:rPr>
                        <a:t>54</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1600" b="0" i="0" u="none" strike="noStrike" dirty="0">
                          <a:solidFill>
                            <a:srgbClr val="000000"/>
                          </a:solidFill>
                          <a:effectLst/>
                          <a:latin typeface="+mn-lt"/>
                        </a:rPr>
                        <a:t>50</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1600" b="0" i="0" u="none" strike="noStrike" dirty="0">
                          <a:solidFill>
                            <a:srgbClr val="000000"/>
                          </a:solidFill>
                          <a:effectLst/>
                          <a:latin typeface="+mn-lt"/>
                        </a:rPr>
                        <a:t>47</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1600" b="0" i="0" u="none" strike="noStrike" dirty="0">
                          <a:solidFill>
                            <a:srgbClr val="000000"/>
                          </a:solidFill>
                          <a:effectLst/>
                          <a:latin typeface="+mn-lt"/>
                        </a:rPr>
                        <a:t>46</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extLst>
                  <a:ext uri="{0D108BD9-81ED-4DB2-BD59-A6C34878D82A}">
                    <a16:rowId xmlns:a16="http://schemas.microsoft.com/office/drawing/2014/main" val="4263235427"/>
                  </a:ext>
                </a:extLst>
              </a:tr>
              <a:tr h="338306">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800" b="1" i="0" u="none" strike="noStrike" dirty="0">
                          <a:solidFill>
                            <a:srgbClr val="000000"/>
                          </a:solidFill>
                          <a:effectLst/>
                          <a:latin typeface="+mn-lt"/>
                        </a:rPr>
                        <a:t>Somewhat concerned</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DFDFDF"/>
                    </a:solidFill>
                  </a:tcPr>
                </a:tc>
                <a:tc>
                  <a:txBody>
                    <a:bodyPr/>
                    <a:lstStyle/>
                    <a:p>
                      <a:pPr algn="ctr" fontAlgn="ctr"/>
                      <a:r>
                        <a:rPr lang="en-US" sz="1800" b="0" i="0" u="none" strike="noStrike" dirty="0">
                          <a:solidFill>
                            <a:srgbClr val="000000"/>
                          </a:solidFill>
                          <a:effectLst/>
                          <a:latin typeface="+mn-lt"/>
                        </a:rPr>
                        <a:t>22</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18</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600" b="0" i="0" u="none" strike="noStrike" dirty="0">
                          <a:solidFill>
                            <a:srgbClr val="000000"/>
                          </a:solidFill>
                          <a:effectLst/>
                          <a:latin typeface="+mn-lt"/>
                        </a:rPr>
                        <a:t>19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600" b="0" i="0" u="none" strike="noStrike" dirty="0">
                          <a:solidFill>
                            <a:srgbClr val="000000"/>
                          </a:solidFill>
                          <a:effectLst/>
                          <a:latin typeface="+mn-lt"/>
                        </a:rPr>
                        <a:t>18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600" b="0" i="0" u="none" strike="noStrike" dirty="0">
                          <a:solidFill>
                            <a:srgbClr val="000000"/>
                          </a:solidFill>
                          <a:effectLst/>
                          <a:latin typeface="+mn-lt"/>
                        </a:rPr>
                        <a:t>20</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600" b="0" i="0" u="none" strike="noStrike" dirty="0">
                          <a:solidFill>
                            <a:srgbClr val="000000"/>
                          </a:solidFill>
                          <a:effectLst/>
                          <a:latin typeface="+mn-lt"/>
                        </a:rPr>
                        <a:t>19</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600" b="0" i="0" u="none" strike="noStrike" dirty="0">
                          <a:solidFill>
                            <a:srgbClr val="000000"/>
                          </a:solidFill>
                          <a:effectLst/>
                          <a:latin typeface="+mn-lt"/>
                        </a:rPr>
                        <a:t>17</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600" b="0" i="0" u="none" strike="noStrike" dirty="0">
                          <a:solidFill>
                            <a:srgbClr val="000000"/>
                          </a:solidFill>
                          <a:effectLst/>
                          <a:latin typeface="+mn-lt"/>
                        </a:rPr>
                        <a:t>17</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600" b="0" i="0" u="none" strike="noStrike" dirty="0">
                          <a:solidFill>
                            <a:srgbClr val="000000"/>
                          </a:solidFill>
                          <a:effectLst/>
                          <a:latin typeface="+mn-lt"/>
                        </a:rPr>
                        <a:t>20</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600" b="0" i="0" u="none" strike="noStrike" dirty="0">
                          <a:solidFill>
                            <a:srgbClr val="000000"/>
                          </a:solidFill>
                          <a:effectLst/>
                          <a:latin typeface="+mn-lt"/>
                        </a:rPr>
                        <a:t>14</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600" b="0" i="0" u="none" strike="noStrike" dirty="0">
                          <a:solidFill>
                            <a:srgbClr val="000000"/>
                          </a:solidFill>
                          <a:effectLst/>
                          <a:latin typeface="+mn-lt"/>
                        </a:rPr>
                        <a:t>17</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extLst>
                  <a:ext uri="{0D108BD9-81ED-4DB2-BD59-A6C34878D82A}">
                    <a16:rowId xmlns:a16="http://schemas.microsoft.com/office/drawing/2014/main" val="3413076944"/>
                  </a:ext>
                </a:extLst>
              </a:tr>
              <a:tr h="338306">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800" b="1" i="0" u="none" strike="noStrike" dirty="0">
                          <a:solidFill>
                            <a:srgbClr val="000000"/>
                          </a:solidFill>
                          <a:effectLst/>
                          <a:latin typeface="+mn-lt"/>
                        </a:rPr>
                        <a:t>A little concerned</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BFBFBF"/>
                    </a:solidFill>
                  </a:tcPr>
                </a:tc>
                <a:tc>
                  <a:txBody>
                    <a:bodyPr/>
                    <a:lstStyle/>
                    <a:p>
                      <a:pPr algn="ctr" fontAlgn="ctr"/>
                      <a:r>
                        <a:rPr lang="en-US" sz="1800" b="0" i="0" u="none" strike="noStrike" dirty="0">
                          <a:solidFill>
                            <a:srgbClr val="000000"/>
                          </a:solidFill>
                          <a:effectLst/>
                          <a:latin typeface="+mn-lt"/>
                        </a:rPr>
                        <a:t>14</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8</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600" b="0" i="0" u="none" strike="noStrike" dirty="0">
                          <a:solidFill>
                            <a:srgbClr val="000000"/>
                          </a:solidFill>
                          <a:effectLst/>
                          <a:latin typeface="+mn-lt"/>
                        </a:rPr>
                        <a:t>12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600" b="0" i="0" u="none" strike="noStrike" dirty="0">
                          <a:solidFill>
                            <a:srgbClr val="000000"/>
                          </a:solidFill>
                          <a:effectLst/>
                          <a:latin typeface="+mn-lt"/>
                        </a:rPr>
                        <a:t>22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600" b="0" i="0" u="none" strike="noStrike" dirty="0">
                          <a:solidFill>
                            <a:srgbClr val="000000"/>
                          </a:solidFill>
                          <a:effectLst/>
                          <a:latin typeface="+mn-lt"/>
                        </a:rPr>
                        <a:t>13</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600" b="0" i="0" u="none" strike="noStrike" dirty="0">
                          <a:solidFill>
                            <a:srgbClr val="000000"/>
                          </a:solidFill>
                          <a:effectLst/>
                          <a:latin typeface="+mn-lt"/>
                        </a:rPr>
                        <a:t>8</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600" b="0" i="0" u="none" strike="noStrike" dirty="0">
                          <a:solidFill>
                            <a:srgbClr val="000000"/>
                          </a:solidFill>
                          <a:effectLst/>
                          <a:latin typeface="+mn-lt"/>
                        </a:rPr>
                        <a:t>9</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600" b="0" i="0" u="none" strike="noStrike" dirty="0">
                          <a:solidFill>
                            <a:srgbClr val="000000"/>
                          </a:solidFill>
                          <a:effectLst/>
                          <a:latin typeface="+mn-lt"/>
                        </a:rPr>
                        <a:t>10</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600" b="0" i="0" u="none" strike="noStrike" dirty="0">
                          <a:solidFill>
                            <a:srgbClr val="000000"/>
                          </a:solidFill>
                          <a:effectLst/>
                          <a:latin typeface="+mn-lt"/>
                        </a:rPr>
                        <a:t>7</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600" b="0" i="0" u="none" strike="noStrike" dirty="0">
                          <a:solidFill>
                            <a:srgbClr val="000000"/>
                          </a:solidFill>
                          <a:effectLst/>
                          <a:latin typeface="+mn-lt"/>
                        </a:rPr>
                        <a:t>10</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600" b="0" i="0" u="none" strike="noStrike" dirty="0">
                          <a:solidFill>
                            <a:srgbClr val="000000"/>
                          </a:solidFill>
                          <a:effectLst/>
                          <a:latin typeface="+mn-lt"/>
                        </a:rPr>
                        <a:t>15</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extLst>
                  <a:ext uri="{0D108BD9-81ED-4DB2-BD59-A6C34878D82A}">
                    <a16:rowId xmlns:a16="http://schemas.microsoft.com/office/drawing/2014/main" val="767863769"/>
                  </a:ext>
                </a:extLst>
              </a:tr>
              <a:tr h="338306">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800" b="1" i="0" u="none" strike="noStrike" dirty="0">
                          <a:solidFill>
                            <a:srgbClr val="000000"/>
                          </a:solidFill>
                          <a:effectLst/>
                          <a:latin typeface="+mn-lt"/>
                        </a:rPr>
                        <a:t>Not concerned at all</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DFDFDF"/>
                    </a:solidFill>
                  </a:tcPr>
                </a:tc>
                <a:tc>
                  <a:txBody>
                    <a:bodyPr/>
                    <a:lstStyle/>
                    <a:p>
                      <a:pPr algn="ctr" fontAlgn="ctr"/>
                      <a:r>
                        <a:rPr lang="en-US" sz="1800" b="0" i="0" u="none" strike="noStrike" dirty="0">
                          <a:solidFill>
                            <a:srgbClr val="000000"/>
                          </a:solidFill>
                          <a:effectLst/>
                          <a:latin typeface="+mn-lt"/>
                        </a:rPr>
                        <a:t>19</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15</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600" b="0" i="0" u="none" strike="noStrike" dirty="0">
                          <a:solidFill>
                            <a:srgbClr val="000000"/>
                          </a:solidFill>
                          <a:effectLst/>
                          <a:latin typeface="+mn-lt"/>
                        </a:rPr>
                        <a:t>20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600" b="0" i="0" u="none" strike="noStrike" dirty="0">
                          <a:solidFill>
                            <a:srgbClr val="000000"/>
                          </a:solidFill>
                          <a:effectLst/>
                          <a:latin typeface="+mn-lt"/>
                        </a:rPr>
                        <a:t>15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600" b="0" i="0" u="none" strike="noStrike" dirty="0">
                          <a:solidFill>
                            <a:srgbClr val="000000"/>
                          </a:solidFill>
                          <a:effectLst/>
                          <a:latin typeface="+mn-lt"/>
                        </a:rPr>
                        <a:t>18</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600" b="0" i="0" u="none" strike="noStrike" dirty="0">
                          <a:solidFill>
                            <a:srgbClr val="000000"/>
                          </a:solidFill>
                          <a:effectLst/>
                          <a:latin typeface="+mn-lt"/>
                        </a:rPr>
                        <a:t>21</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600" b="0" i="0" u="none" strike="noStrike" dirty="0">
                          <a:solidFill>
                            <a:srgbClr val="000000"/>
                          </a:solidFill>
                          <a:effectLst/>
                          <a:latin typeface="+mn-lt"/>
                        </a:rPr>
                        <a:t>8</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600" b="0" i="0" u="none" strike="noStrike" dirty="0">
                          <a:solidFill>
                            <a:srgbClr val="000000"/>
                          </a:solidFill>
                          <a:effectLst/>
                          <a:latin typeface="+mn-lt"/>
                        </a:rPr>
                        <a:t>17</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600" b="0" i="0" u="none" strike="noStrike" dirty="0">
                          <a:solidFill>
                            <a:srgbClr val="000000"/>
                          </a:solidFill>
                          <a:effectLst/>
                          <a:latin typeface="+mn-lt"/>
                        </a:rPr>
                        <a:t>12</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600" b="0" i="0" u="none" strike="noStrike" dirty="0">
                          <a:solidFill>
                            <a:srgbClr val="000000"/>
                          </a:solidFill>
                          <a:effectLst/>
                          <a:latin typeface="+mn-lt"/>
                        </a:rPr>
                        <a:t>20</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600" b="0" i="0" u="none" strike="noStrike" dirty="0">
                          <a:solidFill>
                            <a:srgbClr val="000000"/>
                          </a:solidFill>
                          <a:effectLst/>
                          <a:latin typeface="+mn-lt"/>
                        </a:rPr>
                        <a:t>19</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extLst>
                  <a:ext uri="{0D108BD9-81ED-4DB2-BD59-A6C34878D82A}">
                    <a16:rowId xmlns:a16="http://schemas.microsoft.com/office/drawing/2014/main" val="335085500"/>
                  </a:ext>
                </a:extLst>
              </a:tr>
              <a:tr h="338306">
                <a:tc>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en-US" sz="1800" b="1" i="0" u="none" strike="noStrike" dirty="0">
                        <a:solidFill>
                          <a:srgbClr val="000000"/>
                        </a:solidFill>
                        <a:effectLst/>
                        <a:latin typeface="+mn-lt"/>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solidFill>
                  </a:tcPr>
                </a:tc>
                <a:tc>
                  <a:txBody>
                    <a:bodyPr/>
                    <a:lstStyle/>
                    <a:p>
                      <a:pPr algn="ctr" fontAlgn="ctr"/>
                      <a:endParaRPr lang="en-US" sz="1800" b="0" i="0" u="none" strike="noStrike" dirty="0">
                        <a:solidFill>
                          <a:srgbClr val="000000"/>
                        </a:solidFill>
                        <a:effectLst/>
                        <a:latin typeface="+mn-lt"/>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800" b="0" i="0" u="none" strike="noStrike" dirty="0">
                        <a:solidFill>
                          <a:srgbClr val="000000"/>
                        </a:solidFill>
                        <a:effectLst/>
                        <a:latin typeface="+mn-lt"/>
                      </a:endParaRP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600" b="0" i="0" u="none" strike="noStrike" dirty="0">
                        <a:solidFill>
                          <a:srgbClr val="000000"/>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600" b="0" i="0" u="none" strike="noStrike" dirty="0">
                        <a:solidFill>
                          <a:srgbClr val="000000"/>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600" b="0" i="0" u="none" strike="noStrike" dirty="0">
                        <a:solidFill>
                          <a:srgbClr val="000000"/>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600" b="0" i="0" u="none" strike="noStrike" dirty="0">
                        <a:solidFill>
                          <a:srgbClr val="000000"/>
                        </a:solidFill>
                        <a:effectLst/>
                        <a:latin typeface="+mn-lt"/>
                      </a:endParaRP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600" b="0" i="0" u="none" strike="noStrike" dirty="0">
                        <a:solidFill>
                          <a:srgbClr val="000000"/>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600" b="0" i="0" u="none" strike="noStrike" dirty="0">
                        <a:solidFill>
                          <a:srgbClr val="000000"/>
                        </a:solidFill>
                        <a:effectLst/>
                        <a:latin typeface="+mn-lt"/>
                      </a:endParaRP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600" b="0" i="0" u="none" strike="noStrike" dirty="0">
                        <a:solidFill>
                          <a:srgbClr val="000000"/>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600" b="0" i="0" u="none" strike="noStrike" dirty="0">
                        <a:solidFill>
                          <a:srgbClr val="000000"/>
                        </a:solidFill>
                        <a:effectLst/>
                        <a:latin typeface="+mn-lt"/>
                      </a:endParaRP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600" b="0" i="0" u="none" strike="noStrike" dirty="0">
                        <a:solidFill>
                          <a:srgbClr val="000000"/>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0008071"/>
                  </a:ext>
                </a:extLst>
              </a:tr>
              <a:tr h="338306">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800" b="1" i="0" u="none" strike="noStrike" dirty="0">
                          <a:solidFill>
                            <a:srgbClr val="000000"/>
                          </a:solidFill>
                          <a:effectLst/>
                          <a:latin typeface="+mn-lt"/>
                        </a:rPr>
                        <a:t>Concerned</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DFDFDF"/>
                    </a:solidFill>
                  </a:tcPr>
                </a:tc>
                <a:tc>
                  <a:txBody>
                    <a:bodyPr/>
                    <a:lstStyle/>
                    <a:p>
                      <a:pPr algn="ctr" fontAlgn="ctr"/>
                      <a:r>
                        <a:rPr lang="en-US" sz="1800" b="0" i="0" u="none" strike="noStrike" dirty="0">
                          <a:solidFill>
                            <a:srgbClr val="000000"/>
                          </a:solidFill>
                          <a:effectLst/>
                          <a:latin typeface="+mn-lt"/>
                        </a:rPr>
                        <a:t>62</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70</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600" b="0" i="0" u="none" strike="noStrike" dirty="0">
                          <a:solidFill>
                            <a:srgbClr val="000000"/>
                          </a:solidFill>
                          <a:effectLst/>
                          <a:latin typeface="+mn-lt"/>
                        </a:rPr>
                        <a:t>65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600" b="0" i="0" u="none" strike="noStrike" dirty="0">
                          <a:solidFill>
                            <a:srgbClr val="000000"/>
                          </a:solidFill>
                          <a:effectLst/>
                          <a:latin typeface="+mn-lt"/>
                        </a:rPr>
                        <a:t>60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600" b="0" i="0" u="none" strike="noStrike" dirty="0">
                          <a:solidFill>
                            <a:srgbClr val="000000"/>
                          </a:solidFill>
                          <a:effectLst/>
                          <a:latin typeface="+mn-lt"/>
                        </a:rPr>
                        <a:t>65</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600" b="0" i="0" u="none" strike="noStrike" dirty="0">
                          <a:solidFill>
                            <a:srgbClr val="000000"/>
                          </a:solidFill>
                          <a:effectLst/>
                          <a:latin typeface="+mn-lt"/>
                        </a:rPr>
                        <a:t>63</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600" b="1" i="0" u="none" strike="noStrike" dirty="0">
                          <a:solidFill>
                            <a:srgbClr val="000000"/>
                          </a:solidFill>
                          <a:effectLst/>
                          <a:latin typeface="+mn-lt"/>
                        </a:rPr>
                        <a:t>77</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BCBB"/>
                    </a:solidFill>
                  </a:tcPr>
                </a:tc>
                <a:tc>
                  <a:txBody>
                    <a:bodyPr/>
                    <a:lstStyle/>
                    <a:p>
                      <a:pPr algn="ctr" fontAlgn="ctr"/>
                      <a:r>
                        <a:rPr lang="en-US" sz="1600" b="0" i="0" u="none" strike="noStrike" dirty="0">
                          <a:solidFill>
                            <a:srgbClr val="000000"/>
                          </a:solidFill>
                          <a:effectLst/>
                          <a:latin typeface="+mn-lt"/>
                        </a:rPr>
                        <a:t>71</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600" b="0" i="0" u="none" strike="noStrike" dirty="0">
                          <a:solidFill>
                            <a:srgbClr val="000000"/>
                          </a:solidFill>
                          <a:effectLst/>
                          <a:latin typeface="+mn-lt"/>
                        </a:rPr>
                        <a:t>70</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600" b="0" i="0" u="none" strike="noStrike" dirty="0">
                          <a:solidFill>
                            <a:srgbClr val="000000"/>
                          </a:solidFill>
                          <a:effectLst/>
                          <a:latin typeface="+mn-lt"/>
                        </a:rPr>
                        <a:t>62</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600" b="0" i="0" u="none" strike="noStrike" dirty="0">
                          <a:solidFill>
                            <a:srgbClr val="000000"/>
                          </a:solidFill>
                          <a:effectLst/>
                          <a:latin typeface="+mn-lt"/>
                        </a:rPr>
                        <a:t>63</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extLst>
                  <a:ext uri="{0D108BD9-81ED-4DB2-BD59-A6C34878D82A}">
                    <a16:rowId xmlns:a16="http://schemas.microsoft.com/office/drawing/2014/main" val="3672683854"/>
                  </a:ext>
                </a:extLst>
              </a:tr>
              <a:tr h="338306">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800" b="1" i="0" u="none" strike="noStrike" dirty="0">
                          <a:solidFill>
                            <a:srgbClr val="000000"/>
                          </a:solidFill>
                          <a:effectLst/>
                          <a:latin typeface="+mn-lt"/>
                        </a:rPr>
                        <a:t>Not concerned</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BFBFBF"/>
                    </a:solidFill>
                  </a:tcPr>
                </a:tc>
                <a:tc>
                  <a:txBody>
                    <a:bodyPr/>
                    <a:lstStyle/>
                    <a:p>
                      <a:pPr algn="ctr" fontAlgn="ctr"/>
                      <a:r>
                        <a:rPr lang="en-US" sz="1800" b="0" i="0" u="none" strike="noStrike" dirty="0">
                          <a:solidFill>
                            <a:srgbClr val="000000"/>
                          </a:solidFill>
                          <a:effectLst/>
                          <a:latin typeface="+mn-lt"/>
                        </a:rPr>
                        <a:t>32</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23</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600" b="0" i="0" u="none" strike="noStrike" dirty="0">
                          <a:solidFill>
                            <a:srgbClr val="000000"/>
                          </a:solidFill>
                          <a:effectLst/>
                          <a:latin typeface="+mn-lt"/>
                        </a:rPr>
                        <a:t>32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600" b="0" i="0" u="none" strike="noStrike" dirty="0">
                          <a:solidFill>
                            <a:srgbClr val="000000"/>
                          </a:solidFill>
                          <a:effectLst/>
                          <a:latin typeface="+mn-lt"/>
                        </a:rPr>
                        <a:t>37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600" b="0" i="0" u="none" strike="noStrike" dirty="0">
                          <a:solidFill>
                            <a:srgbClr val="000000"/>
                          </a:solidFill>
                          <a:effectLst/>
                          <a:latin typeface="+mn-lt"/>
                        </a:rPr>
                        <a:t>31</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600" b="0" i="0" u="none" strike="noStrike" dirty="0">
                          <a:solidFill>
                            <a:srgbClr val="000000"/>
                          </a:solidFill>
                          <a:effectLst/>
                          <a:latin typeface="+mn-lt"/>
                        </a:rPr>
                        <a:t>30</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600" b="0" i="0" u="none" strike="noStrike" dirty="0">
                          <a:solidFill>
                            <a:srgbClr val="000000"/>
                          </a:solidFill>
                          <a:effectLst/>
                          <a:latin typeface="+mn-lt"/>
                        </a:rPr>
                        <a:t>16</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600" b="0" i="0" u="none" strike="noStrike" dirty="0">
                          <a:solidFill>
                            <a:srgbClr val="000000"/>
                          </a:solidFill>
                          <a:effectLst/>
                          <a:latin typeface="+mn-lt"/>
                        </a:rPr>
                        <a:t>28</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600" b="0" i="0" u="none" strike="noStrike" dirty="0">
                          <a:solidFill>
                            <a:srgbClr val="000000"/>
                          </a:solidFill>
                          <a:effectLst/>
                          <a:latin typeface="+mn-lt"/>
                        </a:rPr>
                        <a:t>19</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600" b="0" i="0" u="none" strike="noStrike" dirty="0">
                          <a:solidFill>
                            <a:srgbClr val="000000"/>
                          </a:solidFill>
                          <a:effectLst/>
                          <a:latin typeface="+mn-lt"/>
                        </a:rPr>
                        <a:t>31</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600" b="0" i="0" u="none" strike="noStrike" dirty="0">
                          <a:solidFill>
                            <a:srgbClr val="000000"/>
                          </a:solidFill>
                          <a:effectLst/>
                          <a:latin typeface="+mn-lt"/>
                        </a:rPr>
                        <a:t>33</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extLst>
                  <a:ext uri="{0D108BD9-81ED-4DB2-BD59-A6C34878D82A}">
                    <a16:rowId xmlns:a16="http://schemas.microsoft.com/office/drawing/2014/main" val="2199035179"/>
                  </a:ext>
                </a:extLst>
              </a:tr>
            </a:tbl>
          </a:graphicData>
        </a:graphic>
      </p:graphicFrame>
      <p:sp>
        <p:nvSpPr>
          <p:cNvPr id="12" name="Circle: Hollow 11">
            <a:extLst>
              <a:ext uri="{FF2B5EF4-FFF2-40B4-BE49-F238E27FC236}">
                <a16:creationId xmlns:a16="http://schemas.microsoft.com/office/drawing/2014/main" id="{2885D6D3-F40D-4FA4-8B3C-45AD081C5F94}"/>
              </a:ext>
              <a:ext uri="{C183D7F6-B498-43B3-948B-1728B52AA6E4}">
                <adec:decorative xmlns:adec="http://schemas.microsoft.com/office/drawing/2017/decorative" val="1"/>
              </a:ext>
            </a:extLst>
          </p:cNvPr>
          <p:cNvSpPr/>
          <p:nvPr/>
        </p:nvSpPr>
        <p:spPr>
          <a:xfrm>
            <a:off x="4224969" y="3206131"/>
            <a:ext cx="612204" cy="431074"/>
          </a:xfrm>
          <a:prstGeom prst="donut">
            <a:avLst>
              <a:gd name="adj" fmla="val 643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Circle: Hollow 7">
            <a:extLst>
              <a:ext uri="{FF2B5EF4-FFF2-40B4-BE49-F238E27FC236}">
                <a16:creationId xmlns:a16="http://schemas.microsoft.com/office/drawing/2014/main" id="{18A56308-501F-4155-8C98-77B4357487BF}"/>
              </a:ext>
              <a:ext uri="{C183D7F6-B498-43B3-948B-1728B52AA6E4}">
                <adec:decorative xmlns:adec="http://schemas.microsoft.com/office/drawing/2017/decorative" val="1"/>
              </a:ext>
            </a:extLst>
          </p:cNvPr>
          <p:cNvSpPr/>
          <p:nvPr/>
        </p:nvSpPr>
        <p:spPr>
          <a:xfrm>
            <a:off x="7484324" y="3235731"/>
            <a:ext cx="612204" cy="401474"/>
          </a:xfrm>
          <a:prstGeom prst="donut">
            <a:avLst>
              <a:gd name="adj" fmla="val 643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Circle: Hollow 13">
            <a:extLst>
              <a:ext uri="{FF2B5EF4-FFF2-40B4-BE49-F238E27FC236}">
                <a16:creationId xmlns:a16="http://schemas.microsoft.com/office/drawing/2014/main" id="{6C22BA24-AD0A-495A-BEBF-0CE99B428E8E}"/>
              </a:ext>
              <a:ext uri="{C183D7F6-B498-43B3-948B-1728B52AA6E4}">
                <adec:decorative xmlns:adec="http://schemas.microsoft.com/office/drawing/2017/decorative" val="1"/>
              </a:ext>
            </a:extLst>
          </p:cNvPr>
          <p:cNvSpPr/>
          <p:nvPr/>
        </p:nvSpPr>
        <p:spPr>
          <a:xfrm>
            <a:off x="7484324" y="4901179"/>
            <a:ext cx="612204" cy="401475"/>
          </a:xfrm>
          <a:prstGeom prst="donut">
            <a:avLst>
              <a:gd name="adj" fmla="val 643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image3.png" descr="The Tarrance Group logo">
            <a:extLst>
              <a:ext uri="{FF2B5EF4-FFF2-40B4-BE49-F238E27FC236}">
                <a16:creationId xmlns:a16="http://schemas.microsoft.com/office/drawing/2014/main" id="{0D432DB6-02B3-4523-B772-AA672E0FF551}"/>
              </a:ext>
            </a:extLst>
          </p:cNvPr>
          <p:cNvPicPr/>
          <p:nvPr/>
        </p:nvPicPr>
        <p:blipFill>
          <a:blip r:embed="rId2"/>
          <a:srcRect/>
          <a:stretch>
            <a:fillRect/>
          </a:stretch>
        </p:blipFill>
        <p:spPr>
          <a:xfrm>
            <a:off x="8153400" y="6355080"/>
            <a:ext cx="2207812" cy="367160"/>
          </a:xfrm>
          <a:prstGeom prst="rect">
            <a:avLst/>
          </a:prstGeom>
          <a:ln/>
        </p:spPr>
      </p:pic>
    </p:spTree>
    <p:extLst>
      <p:ext uri="{BB962C8B-B14F-4D97-AF65-F5344CB8AC3E}">
        <p14:creationId xmlns:p14="http://schemas.microsoft.com/office/powerpoint/2010/main" val="21157840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71ADD-34BD-411A-80E9-8F9661FBDDF0}"/>
              </a:ext>
            </a:extLst>
          </p:cNvPr>
          <p:cNvSpPr>
            <a:spLocks noGrp="1"/>
          </p:cNvSpPr>
          <p:nvPr>
            <p:ph type="ctrTitle"/>
          </p:nvPr>
        </p:nvSpPr>
        <p:spPr/>
        <p:txBody>
          <a:bodyPr>
            <a:noAutofit/>
          </a:bodyPr>
          <a:lstStyle/>
          <a:p>
            <a:r>
              <a:rPr lang="en-US" sz="3200" dirty="0"/>
              <a:t>More than 2 in 5 voters report having a disability and/or having a family member or a close friend with a disability.</a:t>
            </a:r>
          </a:p>
        </p:txBody>
      </p:sp>
      <p:sp>
        <p:nvSpPr>
          <p:cNvPr id="6" name="TextBox 5">
            <a:extLst>
              <a:ext uri="{FF2B5EF4-FFF2-40B4-BE49-F238E27FC236}">
                <a16:creationId xmlns:a16="http://schemas.microsoft.com/office/drawing/2014/main" id="{1B38BA7C-6E45-459D-AE54-1270A5B14E99}"/>
              </a:ext>
            </a:extLst>
          </p:cNvPr>
          <p:cNvSpPr txBox="1"/>
          <p:nvPr/>
        </p:nvSpPr>
        <p:spPr>
          <a:xfrm>
            <a:off x="728003" y="1730326"/>
            <a:ext cx="10735994" cy="506437"/>
          </a:xfrm>
          <a:prstGeom prst="rect">
            <a:avLst/>
          </a:prstGeom>
          <a:solidFill>
            <a:schemeClr val="bg1">
              <a:lumMod val="85000"/>
            </a:schemeClr>
          </a:solid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Do you, a family member, or a close friend have a disability, such as a physical, mental health, sensory, learning, cognitive or other disability that impacts daily living? If yes, then please let me know which applies. </a:t>
            </a:r>
            <a:endParaRPr kumimoji="0" lang="en-US" sz="105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4" name="Chart 3" descr="The chart displays the number of individuals who report having a disability, having a family member with a disability, having a close friend with a disability, any or all of the above, or none at all.">
            <a:extLst>
              <a:ext uri="{FF2B5EF4-FFF2-40B4-BE49-F238E27FC236}">
                <a16:creationId xmlns:a16="http://schemas.microsoft.com/office/drawing/2014/main" id="{0FB6D1D3-510F-4776-89E9-F79CE5CFDF56}"/>
              </a:ext>
            </a:extLst>
          </p:cNvPr>
          <p:cNvGraphicFramePr/>
          <p:nvPr/>
        </p:nvGraphicFramePr>
        <p:xfrm>
          <a:off x="3486150" y="2387006"/>
          <a:ext cx="5219699" cy="4173233"/>
        </p:xfrm>
        <a:graphic>
          <a:graphicData uri="http://schemas.openxmlformats.org/drawingml/2006/chart">
            <c:chart xmlns:c="http://schemas.openxmlformats.org/drawingml/2006/chart" xmlns:r="http://schemas.openxmlformats.org/officeDocument/2006/relationships" r:id="rId2"/>
          </a:graphicData>
        </a:graphic>
      </p:graphicFrame>
      <p:pic>
        <p:nvPicPr>
          <p:cNvPr id="3" name="image3.png" descr="The Tarrance Group logo">
            <a:extLst>
              <a:ext uri="{FF2B5EF4-FFF2-40B4-BE49-F238E27FC236}">
                <a16:creationId xmlns:a16="http://schemas.microsoft.com/office/drawing/2014/main" id="{1B24D6A0-7DDB-488A-B3D6-49B36271802E}"/>
              </a:ext>
            </a:extLst>
          </p:cNvPr>
          <p:cNvPicPr/>
          <p:nvPr/>
        </p:nvPicPr>
        <p:blipFill>
          <a:blip r:embed="rId3"/>
          <a:srcRect/>
          <a:stretch>
            <a:fillRect/>
          </a:stretch>
        </p:blipFill>
        <p:spPr>
          <a:xfrm>
            <a:off x="8153400" y="6355080"/>
            <a:ext cx="2207812" cy="367160"/>
          </a:xfrm>
          <a:prstGeom prst="rect">
            <a:avLst/>
          </a:prstGeom>
          <a:ln/>
        </p:spPr>
      </p:pic>
    </p:spTree>
    <p:extLst>
      <p:ext uri="{BB962C8B-B14F-4D97-AF65-F5344CB8AC3E}">
        <p14:creationId xmlns:p14="http://schemas.microsoft.com/office/powerpoint/2010/main" val="5109727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71ADD-34BD-411A-80E9-8F9661FBDDF0}"/>
              </a:ext>
            </a:extLst>
          </p:cNvPr>
          <p:cNvSpPr>
            <a:spLocks noGrp="1"/>
          </p:cNvSpPr>
          <p:nvPr>
            <p:ph type="ctrTitle"/>
          </p:nvPr>
        </p:nvSpPr>
        <p:spPr>
          <a:xfrm>
            <a:off x="335280" y="267358"/>
            <a:ext cx="3722370" cy="6019141"/>
          </a:xfrm>
        </p:spPr>
        <p:txBody>
          <a:bodyPr>
            <a:noAutofit/>
          </a:bodyPr>
          <a:lstStyle/>
          <a:p>
            <a:r>
              <a:rPr lang="en-US" sz="3200" dirty="0"/>
              <a:t>Voters with disabilities skew female, older, white, and Household income under $50K. </a:t>
            </a:r>
            <a:br>
              <a:rPr lang="en-US" sz="3200" dirty="0"/>
            </a:br>
            <a:br>
              <a:rPr lang="en-US" sz="3200" dirty="0"/>
            </a:br>
            <a:r>
              <a:rPr lang="en-US" sz="3200" dirty="0"/>
              <a:t>Voters in the disability community overall also leans female, older, and white, but household incomes over $50K lean higher. </a:t>
            </a:r>
          </a:p>
        </p:txBody>
      </p:sp>
      <p:graphicFrame>
        <p:nvGraphicFramePr>
          <p:cNvPr id="10" name="Content Placeholder 4">
            <a:extLst>
              <a:ext uri="{FF2B5EF4-FFF2-40B4-BE49-F238E27FC236}">
                <a16:creationId xmlns:a16="http://schemas.microsoft.com/office/drawing/2014/main" id="{0EE6FB95-4660-4005-AF68-7242E39EB3E2}"/>
              </a:ext>
            </a:extLst>
          </p:cNvPr>
          <p:cNvGraphicFramePr>
            <a:graphicFrameLocks/>
          </p:cNvGraphicFramePr>
          <p:nvPr/>
        </p:nvGraphicFramePr>
        <p:xfrm>
          <a:off x="4364568" y="183348"/>
          <a:ext cx="6546194" cy="5095407"/>
        </p:xfrm>
        <a:graphic>
          <a:graphicData uri="http://schemas.openxmlformats.org/drawingml/2006/table">
            <a:tbl>
              <a:tblPr firstRow="1">
                <a:tableStyleId>{5C22544A-7EE6-4342-B048-85BDC9FD1C3A}</a:tableStyleId>
              </a:tblPr>
              <a:tblGrid>
                <a:gridCol w="1703896">
                  <a:extLst>
                    <a:ext uri="{9D8B030D-6E8A-4147-A177-3AD203B41FA5}">
                      <a16:colId xmlns:a16="http://schemas.microsoft.com/office/drawing/2014/main" val="20000"/>
                    </a:ext>
                  </a:extLst>
                </a:gridCol>
                <a:gridCol w="981472">
                  <a:extLst>
                    <a:ext uri="{9D8B030D-6E8A-4147-A177-3AD203B41FA5}">
                      <a16:colId xmlns:a16="http://schemas.microsoft.com/office/drawing/2014/main" val="20002"/>
                    </a:ext>
                  </a:extLst>
                </a:gridCol>
                <a:gridCol w="1100379">
                  <a:extLst>
                    <a:ext uri="{9D8B030D-6E8A-4147-A177-3AD203B41FA5}">
                      <a16:colId xmlns:a16="http://schemas.microsoft.com/office/drawing/2014/main" val="20003"/>
                    </a:ext>
                  </a:extLst>
                </a:gridCol>
                <a:gridCol w="935626">
                  <a:extLst>
                    <a:ext uri="{9D8B030D-6E8A-4147-A177-3AD203B41FA5}">
                      <a16:colId xmlns:a16="http://schemas.microsoft.com/office/drawing/2014/main" val="20009"/>
                    </a:ext>
                  </a:extLst>
                </a:gridCol>
                <a:gridCol w="601933">
                  <a:extLst>
                    <a:ext uri="{9D8B030D-6E8A-4147-A177-3AD203B41FA5}">
                      <a16:colId xmlns:a16="http://schemas.microsoft.com/office/drawing/2014/main" val="20010"/>
                    </a:ext>
                  </a:extLst>
                </a:gridCol>
                <a:gridCol w="1222888">
                  <a:extLst>
                    <a:ext uri="{9D8B030D-6E8A-4147-A177-3AD203B41FA5}">
                      <a16:colId xmlns:a16="http://schemas.microsoft.com/office/drawing/2014/main" val="20011"/>
                    </a:ext>
                  </a:extLst>
                </a:gridCol>
              </a:tblGrid>
              <a:tr h="411834">
                <a:tc>
                  <a:txBody>
                    <a:bodyPr/>
                    <a:lstStyle/>
                    <a:p>
                      <a:r>
                        <a:rPr lang="en-US" dirty="0"/>
                        <a:t>Disability</a:t>
                      </a:r>
                    </a:p>
                  </a:txBody>
                  <a:tcPr/>
                </a:tc>
                <a:tc>
                  <a:txBody>
                    <a:bodyPr/>
                    <a:lstStyle/>
                    <a:p>
                      <a:pPr algn="ctr" fontAlgn="b"/>
                      <a:r>
                        <a:rPr lang="en-US" sz="1800" b="1" i="0" u="none" strike="noStrike" dirty="0">
                          <a:solidFill>
                            <a:schemeClr val="bg1"/>
                          </a:solidFill>
                          <a:effectLst/>
                          <a:latin typeface="+mn-lt"/>
                        </a:rPr>
                        <a:t>Yes,</a:t>
                      </a:r>
                      <a:r>
                        <a:rPr lang="en-US" sz="1800" b="1" i="0" u="none" strike="noStrike" baseline="0" dirty="0">
                          <a:solidFill>
                            <a:schemeClr val="bg1"/>
                          </a:solidFill>
                          <a:effectLst/>
                          <a:latin typeface="+mn-lt"/>
                        </a:rPr>
                        <a:t> myself</a:t>
                      </a:r>
                      <a:endParaRPr lang="en-US" sz="1800" b="1" i="0" u="none" strike="noStrike" dirty="0">
                        <a:solidFill>
                          <a:schemeClr val="bg1"/>
                        </a:solidFill>
                        <a:effectLst/>
                        <a:latin typeface="+mn-lt"/>
                      </a:endParaRPr>
                    </a:p>
                  </a:txBody>
                  <a:tcPr marL="5247" marR="5247" marT="5247" marB="0" anchor="ctr">
                    <a:solidFill>
                      <a:srgbClr val="0070C0"/>
                    </a:solidFill>
                  </a:tcPr>
                </a:tc>
                <a:tc>
                  <a:txBody>
                    <a:bodyPr/>
                    <a:lstStyle/>
                    <a:p>
                      <a:pPr algn="ctr" fontAlgn="b"/>
                      <a:r>
                        <a:rPr lang="en-US" sz="1800" b="1" i="0" u="none" strike="noStrike" dirty="0">
                          <a:solidFill>
                            <a:schemeClr val="bg1"/>
                          </a:solidFill>
                          <a:effectLst/>
                          <a:latin typeface="+mn-lt"/>
                        </a:rPr>
                        <a:t>Yes,</a:t>
                      </a:r>
                      <a:r>
                        <a:rPr lang="en-US" sz="1800" b="1" i="0" u="none" strike="noStrike" baseline="0" dirty="0">
                          <a:solidFill>
                            <a:schemeClr val="bg1"/>
                          </a:solidFill>
                          <a:effectLst/>
                          <a:latin typeface="+mn-lt"/>
                        </a:rPr>
                        <a:t> family member</a:t>
                      </a:r>
                      <a:endParaRPr lang="en-US" sz="1800" b="1" i="0" u="none" strike="noStrike" dirty="0">
                        <a:solidFill>
                          <a:schemeClr val="bg1"/>
                        </a:solidFill>
                        <a:effectLst/>
                        <a:latin typeface="+mn-lt"/>
                      </a:endParaRPr>
                    </a:p>
                  </a:txBody>
                  <a:tcPr marL="5247" marR="5247" marT="5247" marB="0" anchor="ctr">
                    <a:solidFill>
                      <a:srgbClr val="0070C0"/>
                    </a:solidFill>
                  </a:tcPr>
                </a:tc>
                <a:tc>
                  <a:txBody>
                    <a:bodyPr/>
                    <a:lstStyle/>
                    <a:p>
                      <a:pPr algn="ctr" fontAlgn="b"/>
                      <a:r>
                        <a:rPr lang="en-US" sz="1800" b="1" u="none" strike="noStrike" dirty="0">
                          <a:solidFill>
                            <a:schemeClr val="bg1"/>
                          </a:solidFill>
                          <a:effectLst/>
                          <a:latin typeface="+mn-lt"/>
                        </a:rPr>
                        <a:t>Yes,</a:t>
                      </a:r>
                      <a:r>
                        <a:rPr lang="en-US" sz="1800" b="1" u="none" strike="noStrike" baseline="0" dirty="0">
                          <a:solidFill>
                            <a:schemeClr val="bg1"/>
                          </a:solidFill>
                          <a:effectLst/>
                          <a:latin typeface="+mn-lt"/>
                        </a:rPr>
                        <a:t> friend</a:t>
                      </a:r>
                      <a:endParaRPr lang="en-US" sz="1800" b="1" i="0" u="none" strike="noStrike" dirty="0">
                        <a:solidFill>
                          <a:schemeClr val="bg1"/>
                        </a:solidFill>
                        <a:effectLst/>
                        <a:latin typeface="+mn-lt"/>
                      </a:endParaRPr>
                    </a:p>
                  </a:txBody>
                  <a:tcPr marL="5247" marR="5247" marT="5247" marB="0" anchor="ctr">
                    <a:solidFill>
                      <a:srgbClr val="0070C0"/>
                    </a:solidFill>
                  </a:tcPr>
                </a:tc>
                <a:tc>
                  <a:txBody>
                    <a:bodyPr/>
                    <a:lstStyle/>
                    <a:p>
                      <a:pPr algn="ctr" fontAlgn="b"/>
                      <a:r>
                        <a:rPr lang="en-US" sz="1800" b="1" i="0" u="none" strike="noStrike" dirty="0">
                          <a:solidFill>
                            <a:schemeClr val="bg1"/>
                          </a:solidFill>
                          <a:effectLst/>
                          <a:latin typeface="+mn-lt"/>
                        </a:rPr>
                        <a:t>All</a:t>
                      </a:r>
                      <a:r>
                        <a:rPr lang="en-US" sz="1800" b="1" i="0" u="none" strike="noStrike" baseline="0" dirty="0">
                          <a:solidFill>
                            <a:schemeClr val="bg1"/>
                          </a:solidFill>
                          <a:effectLst/>
                          <a:latin typeface="+mn-lt"/>
                        </a:rPr>
                        <a:t> yes</a:t>
                      </a:r>
                      <a:endParaRPr lang="en-US" sz="1800" b="1" i="0" u="none" strike="noStrike" dirty="0">
                        <a:solidFill>
                          <a:schemeClr val="bg1"/>
                        </a:solidFill>
                        <a:effectLst/>
                        <a:latin typeface="+mn-lt"/>
                      </a:endParaRPr>
                    </a:p>
                  </a:txBody>
                  <a:tcPr marL="5247" marR="5247" marT="5247" marB="0" anchor="ctr">
                    <a:solidFill>
                      <a:srgbClr val="0070C0"/>
                    </a:solidFill>
                  </a:tcPr>
                </a:tc>
                <a:tc>
                  <a:txBody>
                    <a:bodyPr/>
                    <a:lstStyle/>
                    <a:p>
                      <a:pPr algn="ctr" fontAlgn="b"/>
                      <a:r>
                        <a:rPr lang="en-US" sz="1800" b="1" u="none" strike="noStrike" dirty="0">
                          <a:solidFill>
                            <a:schemeClr val="bg1"/>
                          </a:solidFill>
                          <a:effectLst/>
                          <a:latin typeface="+mn-lt"/>
                        </a:rPr>
                        <a:t>No</a:t>
                      </a:r>
                      <a:endParaRPr lang="en-US" sz="1800" b="1" i="0" u="none" strike="noStrike" dirty="0">
                        <a:solidFill>
                          <a:schemeClr val="bg1"/>
                        </a:solidFill>
                        <a:effectLst/>
                        <a:latin typeface="+mn-lt"/>
                      </a:endParaRPr>
                    </a:p>
                  </a:txBody>
                  <a:tcPr marL="5247" marR="5247" marT="5247" marB="0" anchor="ctr">
                    <a:solidFill>
                      <a:srgbClr val="0070C0"/>
                    </a:solidFill>
                  </a:tcPr>
                </a:tc>
                <a:extLst>
                  <a:ext uri="{0D108BD9-81ED-4DB2-BD59-A6C34878D82A}">
                    <a16:rowId xmlns:a16="http://schemas.microsoft.com/office/drawing/2014/main" val="10001"/>
                  </a:ext>
                </a:extLst>
              </a:tr>
              <a:tr h="209256">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600" b="1" i="0" u="none" strike="noStrike" dirty="0">
                          <a:solidFill>
                            <a:srgbClr val="000000"/>
                          </a:solidFill>
                          <a:effectLst/>
                          <a:latin typeface="+mn-lt"/>
                        </a:rPr>
                        <a:t>Men</a:t>
                      </a:r>
                    </a:p>
                  </a:txBody>
                  <a:tcPr marL="9525" marR="9525" marT="9525" marB="0" anchor="ctr">
                    <a:solidFill>
                      <a:srgbClr val="0070C0">
                        <a:alpha val="25000"/>
                      </a:srgbClr>
                    </a:solidFill>
                  </a:tcPr>
                </a:tc>
                <a:tc>
                  <a:txBody>
                    <a:bodyPr/>
                    <a:lstStyle/>
                    <a:p>
                      <a:pPr algn="ctr" fontAlgn="ctr"/>
                      <a:r>
                        <a:rPr lang="en-US" sz="1800" b="0" i="0" u="none" strike="noStrike" dirty="0">
                          <a:solidFill>
                            <a:srgbClr val="000000"/>
                          </a:solidFill>
                          <a:effectLst/>
                          <a:latin typeface="+mn-lt"/>
                        </a:rPr>
                        <a:t>46</a:t>
                      </a:r>
                    </a:p>
                  </a:txBody>
                  <a:tcPr marL="9525" marR="9525" marT="9525" marB="0" anchor="ctr">
                    <a:solidFill>
                      <a:srgbClr val="0070C0">
                        <a:alpha val="25000"/>
                      </a:srgbClr>
                    </a:solidFill>
                  </a:tcPr>
                </a:tc>
                <a:tc>
                  <a:txBody>
                    <a:bodyPr/>
                    <a:lstStyle/>
                    <a:p>
                      <a:pPr algn="ctr" fontAlgn="ctr"/>
                      <a:r>
                        <a:rPr lang="en-US" sz="1800" b="0" i="0" u="none" strike="noStrike" dirty="0">
                          <a:solidFill>
                            <a:srgbClr val="000000"/>
                          </a:solidFill>
                          <a:effectLst/>
                          <a:latin typeface="+mn-lt"/>
                        </a:rPr>
                        <a:t>50</a:t>
                      </a:r>
                    </a:p>
                  </a:txBody>
                  <a:tcPr marL="9525" marR="9525" marT="9525" marB="0" anchor="ctr">
                    <a:solidFill>
                      <a:srgbClr val="0070C0">
                        <a:alpha val="25000"/>
                      </a:srgbClr>
                    </a:solidFill>
                  </a:tcPr>
                </a:tc>
                <a:tc>
                  <a:txBody>
                    <a:bodyPr/>
                    <a:lstStyle/>
                    <a:p>
                      <a:pPr algn="ctr" fontAlgn="ctr"/>
                      <a:r>
                        <a:rPr lang="en-US" sz="1800" b="0" i="0" u="none" strike="noStrike" dirty="0">
                          <a:solidFill>
                            <a:srgbClr val="000000"/>
                          </a:solidFill>
                          <a:effectLst/>
                          <a:latin typeface="+mn-lt"/>
                        </a:rPr>
                        <a:t>47</a:t>
                      </a:r>
                    </a:p>
                  </a:txBody>
                  <a:tcPr marL="9525" marR="9525" marT="9525" marB="0" anchor="ctr">
                    <a:solidFill>
                      <a:srgbClr val="0070C0">
                        <a:alpha val="25000"/>
                      </a:srgbClr>
                    </a:solidFill>
                  </a:tcPr>
                </a:tc>
                <a:tc>
                  <a:txBody>
                    <a:bodyPr/>
                    <a:lstStyle/>
                    <a:p>
                      <a:pPr algn="ctr" fontAlgn="ctr"/>
                      <a:r>
                        <a:rPr lang="en-US" sz="1800" b="0" i="0" u="none" strike="noStrike" dirty="0">
                          <a:solidFill>
                            <a:srgbClr val="000000"/>
                          </a:solidFill>
                          <a:effectLst/>
                          <a:latin typeface="+mn-lt"/>
                        </a:rPr>
                        <a:t>48</a:t>
                      </a:r>
                    </a:p>
                  </a:txBody>
                  <a:tcPr marL="9525" marR="9525" marT="9525" marB="0" anchor="ctr">
                    <a:solidFill>
                      <a:srgbClr val="0070C0">
                        <a:alpha val="25000"/>
                      </a:srgbClr>
                    </a:solidFill>
                  </a:tcPr>
                </a:tc>
                <a:tc>
                  <a:txBody>
                    <a:bodyPr/>
                    <a:lstStyle/>
                    <a:p>
                      <a:pPr algn="ctr"/>
                      <a:r>
                        <a:rPr lang="en-US" sz="1800" b="0" dirty="0">
                          <a:latin typeface="+mn-lt"/>
                        </a:rPr>
                        <a:t>46</a:t>
                      </a:r>
                    </a:p>
                  </a:txBody>
                  <a:tcPr marL="5247" marR="5247" marT="5247" marB="0" anchor="ctr">
                    <a:solidFill>
                      <a:srgbClr val="0070C0">
                        <a:alpha val="25000"/>
                      </a:srgbClr>
                    </a:solidFill>
                  </a:tcPr>
                </a:tc>
                <a:extLst>
                  <a:ext uri="{0D108BD9-81ED-4DB2-BD59-A6C34878D82A}">
                    <a16:rowId xmlns:a16="http://schemas.microsoft.com/office/drawing/2014/main" val="10003"/>
                  </a:ext>
                </a:extLst>
              </a:tr>
              <a:tr h="209256">
                <a:tc>
                  <a:txBody>
                    <a:bodyPr/>
                    <a:lstStyle/>
                    <a:p>
                      <a:r>
                        <a:rPr lang="en-US" sz="1600" b="1" dirty="0"/>
                        <a:t>Women</a:t>
                      </a:r>
                    </a:p>
                  </a:txBody>
                  <a:tcPr marL="9525" marR="9525" marT="9525" marB="0" anchor="ctr">
                    <a:solidFill>
                      <a:srgbClr val="0070C0">
                        <a:alpha val="25000"/>
                      </a:srgbClr>
                    </a:solidFill>
                  </a:tcPr>
                </a:tc>
                <a:tc>
                  <a:txBody>
                    <a:bodyPr/>
                    <a:lstStyle/>
                    <a:p>
                      <a:pPr algn="ctr" fontAlgn="ctr"/>
                      <a:r>
                        <a:rPr lang="en-US" sz="1800" b="0" i="0" u="none" strike="noStrike" dirty="0">
                          <a:solidFill>
                            <a:srgbClr val="000000"/>
                          </a:solidFill>
                          <a:effectLst/>
                          <a:latin typeface="+mn-lt"/>
                        </a:rPr>
                        <a:t>54</a:t>
                      </a:r>
                    </a:p>
                  </a:txBody>
                  <a:tcPr marL="9525" marR="9525" marT="9525" marB="0" anchor="ctr">
                    <a:solidFill>
                      <a:srgbClr val="0070C0">
                        <a:alpha val="25000"/>
                      </a:srgbClr>
                    </a:solidFill>
                  </a:tcPr>
                </a:tc>
                <a:tc>
                  <a:txBody>
                    <a:bodyPr/>
                    <a:lstStyle/>
                    <a:p>
                      <a:pPr algn="ctr" fontAlgn="ctr"/>
                      <a:r>
                        <a:rPr lang="en-US" sz="1800" b="0" i="0" u="none" strike="noStrike" dirty="0">
                          <a:solidFill>
                            <a:srgbClr val="000000"/>
                          </a:solidFill>
                          <a:effectLst/>
                          <a:latin typeface="+mn-lt"/>
                        </a:rPr>
                        <a:t>50</a:t>
                      </a:r>
                    </a:p>
                  </a:txBody>
                  <a:tcPr marL="9525" marR="9525" marT="9525" marB="0" anchor="ctr">
                    <a:solidFill>
                      <a:srgbClr val="0070C0">
                        <a:alpha val="25000"/>
                      </a:srgbClr>
                    </a:solidFill>
                  </a:tcPr>
                </a:tc>
                <a:tc>
                  <a:txBody>
                    <a:bodyPr/>
                    <a:lstStyle/>
                    <a:p>
                      <a:pPr algn="ctr" fontAlgn="ctr"/>
                      <a:r>
                        <a:rPr lang="en-US" sz="1800" b="0" i="0" u="none" strike="noStrike" dirty="0">
                          <a:solidFill>
                            <a:srgbClr val="000000"/>
                          </a:solidFill>
                          <a:effectLst/>
                          <a:latin typeface="+mn-lt"/>
                        </a:rPr>
                        <a:t>53</a:t>
                      </a:r>
                    </a:p>
                  </a:txBody>
                  <a:tcPr marL="9525" marR="9525" marT="9525" marB="0" anchor="ctr">
                    <a:solidFill>
                      <a:srgbClr val="0070C0">
                        <a:alpha val="25000"/>
                      </a:srgbClr>
                    </a:solidFill>
                  </a:tcPr>
                </a:tc>
                <a:tc>
                  <a:txBody>
                    <a:bodyPr/>
                    <a:lstStyle/>
                    <a:p>
                      <a:pPr algn="ctr" fontAlgn="ctr"/>
                      <a:r>
                        <a:rPr lang="en-US" sz="1800" b="0" i="0" u="none" strike="noStrike" dirty="0">
                          <a:solidFill>
                            <a:srgbClr val="000000"/>
                          </a:solidFill>
                          <a:effectLst/>
                          <a:latin typeface="+mn-lt"/>
                        </a:rPr>
                        <a:t>52</a:t>
                      </a:r>
                    </a:p>
                  </a:txBody>
                  <a:tcPr marL="9525" marR="9525" marT="9525" marB="0" anchor="ctr">
                    <a:solidFill>
                      <a:srgbClr val="0070C0">
                        <a:alpha val="25000"/>
                      </a:srgbClr>
                    </a:solidFill>
                  </a:tcPr>
                </a:tc>
                <a:tc>
                  <a:txBody>
                    <a:bodyPr/>
                    <a:lstStyle/>
                    <a:p>
                      <a:pPr algn="ctr"/>
                      <a:r>
                        <a:rPr lang="en-US" sz="1800" b="0" dirty="0">
                          <a:latin typeface="+mn-lt"/>
                        </a:rPr>
                        <a:t>54</a:t>
                      </a:r>
                    </a:p>
                  </a:txBody>
                  <a:tcPr marL="5247" marR="5247" marT="5247" marB="0" anchor="ctr">
                    <a:solidFill>
                      <a:srgbClr val="0070C0">
                        <a:alpha val="25000"/>
                      </a:srgbClr>
                    </a:solidFill>
                  </a:tcPr>
                </a:tc>
                <a:extLst>
                  <a:ext uri="{0D108BD9-81ED-4DB2-BD59-A6C34878D82A}">
                    <a16:rowId xmlns:a16="http://schemas.microsoft.com/office/drawing/2014/main" val="10006"/>
                  </a:ext>
                </a:extLst>
              </a:tr>
              <a:tr h="209256">
                <a:tc>
                  <a:txBody>
                    <a:bodyPr/>
                    <a:lstStyle/>
                    <a:p>
                      <a:r>
                        <a:rPr lang="en-US" sz="1600" b="1" dirty="0"/>
                        <a:t>&lt;30</a:t>
                      </a:r>
                    </a:p>
                  </a:txBody>
                  <a:tcPr marL="9525" marR="9525" marT="9525" marB="0" anchor="ctr">
                    <a:solidFill>
                      <a:srgbClr val="BFDBEF"/>
                    </a:solidFill>
                  </a:tcPr>
                </a:tc>
                <a:tc>
                  <a:txBody>
                    <a:bodyPr/>
                    <a:lstStyle/>
                    <a:p>
                      <a:pPr algn="ctr" fontAlgn="ctr"/>
                      <a:r>
                        <a:rPr lang="en-US" sz="1800" b="0" i="0" u="none" strike="noStrike" dirty="0">
                          <a:solidFill>
                            <a:srgbClr val="000000"/>
                          </a:solidFill>
                          <a:effectLst/>
                          <a:latin typeface="+mn-lt"/>
                        </a:rPr>
                        <a:t>15</a:t>
                      </a:r>
                    </a:p>
                  </a:txBody>
                  <a:tcPr marL="9525" marR="9525" marT="9525" marB="0" anchor="ctr">
                    <a:solidFill>
                      <a:srgbClr val="BFDBEF"/>
                    </a:solidFill>
                  </a:tcPr>
                </a:tc>
                <a:tc>
                  <a:txBody>
                    <a:bodyPr/>
                    <a:lstStyle/>
                    <a:p>
                      <a:pPr algn="ctr" fontAlgn="ctr"/>
                      <a:r>
                        <a:rPr lang="en-US" sz="1800" b="0" i="0" u="none" strike="noStrike" dirty="0">
                          <a:solidFill>
                            <a:srgbClr val="000000"/>
                          </a:solidFill>
                          <a:effectLst/>
                          <a:latin typeface="+mn-lt"/>
                        </a:rPr>
                        <a:t>22</a:t>
                      </a:r>
                    </a:p>
                  </a:txBody>
                  <a:tcPr marL="9525" marR="9525" marT="9525" marB="0" anchor="ctr">
                    <a:solidFill>
                      <a:srgbClr val="BFDBEF"/>
                    </a:solidFill>
                  </a:tcPr>
                </a:tc>
                <a:tc>
                  <a:txBody>
                    <a:bodyPr/>
                    <a:lstStyle/>
                    <a:p>
                      <a:pPr algn="ctr" fontAlgn="ctr"/>
                      <a:r>
                        <a:rPr lang="en-US" sz="1800" b="0" i="0" u="none" strike="noStrike" dirty="0">
                          <a:solidFill>
                            <a:srgbClr val="000000"/>
                          </a:solidFill>
                          <a:effectLst/>
                          <a:latin typeface="+mn-lt"/>
                        </a:rPr>
                        <a:t>20</a:t>
                      </a:r>
                    </a:p>
                  </a:txBody>
                  <a:tcPr marL="9525" marR="9525" marT="9525" marB="0" anchor="ctr">
                    <a:solidFill>
                      <a:srgbClr val="BFDBEF"/>
                    </a:solidFill>
                  </a:tcPr>
                </a:tc>
                <a:tc>
                  <a:txBody>
                    <a:bodyPr/>
                    <a:lstStyle/>
                    <a:p>
                      <a:pPr algn="ctr" fontAlgn="ctr"/>
                      <a:r>
                        <a:rPr lang="en-US" sz="1800" b="0" i="0" u="none" strike="noStrike" dirty="0">
                          <a:solidFill>
                            <a:srgbClr val="000000"/>
                          </a:solidFill>
                          <a:effectLst/>
                          <a:latin typeface="+mn-lt"/>
                        </a:rPr>
                        <a:t>19</a:t>
                      </a:r>
                    </a:p>
                  </a:txBody>
                  <a:tcPr marL="9525" marR="9525" marT="9525" marB="0" anchor="ctr">
                    <a:solidFill>
                      <a:srgbClr val="BFDBEF"/>
                    </a:solidFill>
                  </a:tcPr>
                </a:tc>
                <a:tc>
                  <a:txBody>
                    <a:bodyPr/>
                    <a:lstStyle/>
                    <a:p>
                      <a:pPr algn="ctr" fontAlgn="ctr"/>
                      <a:r>
                        <a:rPr lang="en-US" sz="1800" b="0" i="0" u="none" strike="noStrike" dirty="0">
                          <a:solidFill>
                            <a:srgbClr val="000000"/>
                          </a:solidFill>
                          <a:effectLst/>
                          <a:latin typeface="+mn-lt"/>
                        </a:rPr>
                        <a:t>17</a:t>
                      </a:r>
                    </a:p>
                  </a:txBody>
                  <a:tcPr marL="9525" marR="9525" marT="9525" marB="0" anchor="ctr">
                    <a:solidFill>
                      <a:srgbClr val="BFDBEF"/>
                    </a:solidFill>
                  </a:tcPr>
                </a:tc>
                <a:extLst>
                  <a:ext uri="{0D108BD9-81ED-4DB2-BD59-A6C34878D82A}">
                    <a16:rowId xmlns:a16="http://schemas.microsoft.com/office/drawing/2014/main" val="10009"/>
                  </a:ext>
                </a:extLst>
              </a:tr>
              <a:tr h="209256">
                <a:tc>
                  <a:txBody>
                    <a:bodyPr/>
                    <a:lstStyle/>
                    <a:p>
                      <a:r>
                        <a:rPr lang="en-US" sz="1600" b="1" dirty="0"/>
                        <a:t>30-39</a:t>
                      </a:r>
                    </a:p>
                  </a:txBody>
                  <a:tcPr marL="9525" marR="9525" marT="9525" marB="0" anchor="ctr">
                    <a:solidFill>
                      <a:srgbClr val="BFDBEF"/>
                    </a:solidFill>
                  </a:tcPr>
                </a:tc>
                <a:tc>
                  <a:txBody>
                    <a:bodyPr/>
                    <a:lstStyle/>
                    <a:p>
                      <a:pPr algn="ctr" fontAlgn="ctr"/>
                      <a:r>
                        <a:rPr lang="en-US" sz="1800" b="0" i="0" u="none" strike="noStrike" dirty="0">
                          <a:solidFill>
                            <a:srgbClr val="000000"/>
                          </a:solidFill>
                          <a:effectLst/>
                          <a:latin typeface="+mn-lt"/>
                        </a:rPr>
                        <a:t>16</a:t>
                      </a:r>
                    </a:p>
                  </a:txBody>
                  <a:tcPr marL="9525" marR="9525" marT="9525" marB="0" anchor="ctr">
                    <a:solidFill>
                      <a:srgbClr val="BFDBEF"/>
                    </a:solidFill>
                  </a:tcPr>
                </a:tc>
                <a:tc>
                  <a:txBody>
                    <a:bodyPr/>
                    <a:lstStyle/>
                    <a:p>
                      <a:pPr algn="ctr" fontAlgn="ctr"/>
                      <a:r>
                        <a:rPr lang="en-US" sz="1800" b="0" i="0" u="none" strike="noStrike" dirty="0">
                          <a:solidFill>
                            <a:srgbClr val="000000"/>
                          </a:solidFill>
                          <a:effectLst/>
                          <a:latin typeface="+mn-lt"/>
                        </a:rPr>
                        <a:t>18</a:t>
                      </a:r>
                    </a:p>
                  </a:txBody>
                  <a:tcPr marL="9525" marR="9525" marT="9525" marB="0" anchor="ctr">
                    <a:solidFill>
                      <a:srgbClr val="BFDBEF"/>
                    </a:solidFill>
                  </a:tcPr>
                </a:tc>
                <a:tc>
                  <a:txBody>
                    <a:bodyPr/>
                    <a:lstStyle/>
                    <a:p>
                      <a:pPr algn="ctr" fontAlgn="ctr"/>
                      <a:r>
                        <a:rPr lang="en-US" sz="1800" b="0" i="0" u="none" strike="noStrike" dirty="0">
                          <a:solidFill>
                            <a:srgbClr val="000000"/>
                          </a:solidFill>
                          <a:effectLst/>
                          <a:latin typeface="+mn-lt"/>
                        </a:rPr>
                        <a:t>24</a:t>
                      </a:r>
                    </a:p>
                  </a:txBody>
                  <a:tcPr marL="9525" marR="9525" marT="9525" marB="0" anchor="ctr">
                    <a:solidFill>
                      <a:srgbClr val="BFDBEF"/>
                    </a:solidFill>
                  </a:tcPr>
                </a:tc>
                <a:tc>
                  <a:txBody>
                    <a:bodyPr/>
                    <a:lstStyle/>
                    <a:p>
                      <a:pPr algn="ctr" fontAlgn="ctr"/>
                      <a:r>
                        <a:rPr lang="en-US" sz="1800" b="0" i="0" u="none" strike="noStrike" dirty="0">
                          <a:solidFill>
                            <a:srgbClr val="000000"/>
                          </a:solidFill>
                          <a:effectLst/>
                          <a:latin typeface="+mn-lt"/>
                        </a:rPr>
                        <a:t>17</a:t>
                      </a:r>
                    </a:p>
                  </a:txBody>
                  <a:tcPr marL="9525" marR="9525" marT="9525" marB="0" anchor="ctr">
                    <a:solidFill>
                      <a:srgbClr val="BFDBEF"/>
                    </a:solidFill>
                  </a:tcPr>
                </a:tc>
                <a:tc>
                  <a:txBody>
                    <a:bodyPr/>
                    <a:lstStyle/>
                    <a:p>
                      <a:pPr algn="ctr" fontAlgn="ctr"/>
                      <a:r>
                        <a:rPr lang="en-US" sz="1800" b="0" i="0" u="none" strike="noStrike" dirty="0">
                          <a:solidFill>
                            <a:srgbClr val="000000"/>
                          </a:solidFill>
                          <a:effectLst/>
                          <a:latin typeface="+mn-lt"/>
                        </a:rPr>
                        <a:t>15</a:t>
                      </a:r>
                    </a:p>
                  </a:txBody>
                  <a:tcPr marL="9525" marR="9525" marT="9525" marB="0" anchor="ctr">
                    <a:solidFill>
                      <a:srgbClr val="BFDBEF"/>
                    </a:solidFill>
                  </a:tcPr>
                </a:tc>
                <a:extLst>
                  <a:ext uri="{0D108BD9-81ED-4DB2-BD59-A6C34878D82A}">
                    <a16:rowId xmlns:a16="http://schemas.microsoft.com/office/drawing/2014/main" val="3790290552"/>
                  </a:ext>
                </a:extLst>
              </a:tr>
              <a:tr h="209256">
                <a:tc>
                  <a:txBody>
                    <a:bodyPr/>
                    <a:lstStyle/>
                    <a:p>
                      <a:r>
                        <a:rPr lang="en-US" sz="1600" b="1" dirty="0"/>
                        <a:t>40-49</a:t>
                      </a:r>
                    </a:p>
                  </a:txBody>
                  <a:tcPr marL="9525" marR="9525" marT="9525" marB="0" anchor="ctr">
                    <a:solidFill>
                      <a:srgbClr val="BFDBEF"/>
                    </a:solidFill>
                  </a:tcPr>
                </a:tc>
                <a:tc>
                  <a:txBody>
                    <a:bodyPr/>
                    <a:lstStyle/>
                    <a:p>
                      <a:pPr algn="ctr" fontAlgn="ctr"/>
                      <a:r>
                        <a:rPr lang="en-US" sz="1800" b="0" i="0" u="none" strike="noStrike" dirty="0">
                          <a:solidFill>
                            <a:srgbClr val="000000"/>
                          </a:solidFill>
                          <a:effectLst/>
                          <a:latin typeface="+mn-lt"/>
                        </a:rPr>
                        <a:t>11</a:t>
                      </a:r>
                    </a:p>
                  </a:txBody>
                  <a:tcPr marL="9525" marR="9525" marT="9525" marB="0" anchor="ctr">
                    <a:solidFill>
                      <a:srgbClr val="BFDBEF"/>
                    </a:solidFill>
                  </a:tcPr>
                </a:tc>
                <a:tc>
                  <a:txBody>
                    <a:bodyPr/>
                    <a:lstStyle/>
                    <a:p>
                      <a:pPr algn="ctr" fontAlgn="ctr"/>
                      <a:r>
                        <a:rPr lang="en-US" sz="1800" b="0" i="0" u="none" strike="noStrike" dirty="0">
                          <a:solidFill>
                            <a:srgbClr val="000000"/>
                          </a:solidFill>
                          <a:effectLst/>
                          <a:latin typeface="+mn-lt"/>
                        </a:rPr>
                        <a:t>14</a:t>
                      </a:r>
                    </a:p>
                  </a:txBody>
                  <a:tcPr marL="9525" marR="9525" marT="9525" marB="0" anchor="ctr">
                    <a:solidFill>
                      <a:srgbClr val="BFDBEF"/>
                    </a:solidFill>
                  </a:tcPr>
                </a:tc>
                <a:tc>
                  <a:txBody>
                    <a:bodyPr/>
                    <a:lstStyle/>
                    <a:p>
                      <a:pPr algn="ctr" fontAlgn="ctr"/>
                      <a:r>
                        <a:rPr lang="en-US" sz="1800" b="0" i="0" u="none" strike="noStrike" dirty="0">
                          <a:solidFill>
                            <a:srgbClr val="000000"/>
                          </a:solidFill>
                          <a:effectLst/>
                          <a:latin typeface="+mn-lt"/>
                        </a:rPr>
                        <a:t>20</a:t>
                      </a:r>
                    </a:p>
                  </a:txBody>
                  <a:tcPr marL="9525" marR="9525" marT="9525" marB="0" anchor="ctr">
                    <a:solidFill>
                      <a:srgbClr val="BFDBEF"/>
                    </a:solidFill>
                  </a:tcPr>
                </a:tc>
                <a:tc>
                  <a:txBody>
                    <a:bodyPr/>
                    <a:lstStyle/>
                    <a:p>
                      <a:pPr algn="ctr" fontAlgn="ctr"/>
                      <a:r>
                        <a:rPr lang="en-US" sz="1800" b="0" i="0" u="none" strike="noStrike" dirty="0">
                          <a:solidFill>
                            <a:srgbClr val="000000"/>
                          </a:solidFill>
                          <a:effectLst/>
                          <a:latin typeface="+mn-lt"/>
                        </a:rPr>
                        <a:t>14</a:t>
                      </a:r>
                    </a:p>
                  </a:txBody>
                  <a:tcPr marL="9525" marR="9525" marT="9525" marB="0" anchor="ctr">
                    <a:solidFill>
                      <a:srgbClr val="BFDBEF"/>
                    </a:solidFill>
                  </a:tcPr>
                </a:tc>
                <a:tc>
                  <a:txBody>
                    <a:bodyPr/>
                    <a:lstStyle/>
                    <a:p>
                      <a:pPr algn="ctr" fontAlgn="ctr"/>
                      <a:r>
                        <a:rPr lang="en-US" sz="1800" b="0" i="0" u="none" strike="noStrike" dirty="0">
                          <a:solidFill>
                            <a:srgbClr val="000000"/>
                          </a:solidFill>
                          <a:effectLst/>
                          <a:latin typeface="+mn-lt"/>
                        </a:rPr>
                        <a:t>16</a:t>
                      </a:r>
                    </a:p>
                  </a:txBody>
                  <a:tcPr marL="9525" marR="9525" marT="9525" marB="0" anchor="ctr">
                    <a:solidFill>
                      <a:srgbClr val="BFDBEF"/>
                    </a:solidFill>
                  </a:tcPr>
                </a:tc>
                <a:extLst>
                  <a:ext uri="{0D108BD9-81ED-4DB2-BD59-A6C34878D82A}">
                    <a16:rowId xmlns:a16="http://schemas.microsoft.com/office/drawing/2014/main" val="1680599206"/>
                  </a:ext>
                </a:extLst>
              </a:tr>
              <a:tr h="209256">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600" b="1" i="0" u="none" strike="noStrike" dirty="0">
                          <a:solidFill>
                            <a:srgbClr val="000000"/>
                          </a:solidFill>
                          <a:effectLst/>
                          <a:latin typeface="+mn-lt"/>
                        </a:rPr>
                        <a:t>50-64</a:t>
                      </a:r>
                    </a:p>
                  </a:txBody>
                  <a:tcPr marL="9525" marR="9525" marT="9525" marB="0" anchor="ctr">
                    <a:solidFill>
                      <a:srgbClr val="BFDBEF"/>
                    </a:solidFill>
                  </a:tcPr>
                </a:tc>
                <a:tc>
                  <a:txBody>
                    <a:bodyPr/>
                    <a:lstStyle/>
                    <a:p>
                      <a:pPr algn="ctr" fontAlgn="ctr"/>
                      <a:r>
                        <a:rPr lang="en-US" sz="1800" b="0" i="0" u="none" strike="noStrike" dirty="0">
                          <a:solidFill>
                            <a:srgbClr val="000000"/>
                          </a:solidFill>
                          <a:effectLst/>
                          <a:latin typeface="+mn-lt"/>
                        </a:rPr>
                        <a:t>30</a:t>
                      </a:r>
                    </a:p>
                  </a:txBody>
                  <a:tcPr marL="9525" marR="9525" marT="9525" marB="0" anchor="ctr">
                    <a:solidFill>
                      <a:srgbClr val="BFDBEF"/>
                    </a:solidFill>
                  </a:tcPr>
                </a:tc>
                <a:tc>
                  <a:txBody>
                    <a:bodyPr/>
                    <a:lstStyle/>
                    <a:p>
                      <a:pPr algn="ctr" fontAlgn="ctr"/>
                      <a:r>
                        <a:rPr lang="en-US" sz="1800" b="0" i="0" u="none" strike="noStrike" dirty="0">
                          <a:solidFill>
                            <a:srgbClr val="000000"/>
                          </a:solidFill>
                          <a:effectLst/>
                          <a:latin typeface="+mn-lt"/>
                        </a:rPr>
                        <a:t>24</a:t>
                      </a:r>
                    </a:p>
                  </a:txBody>
                  <a:tcPr marL="9525" marR="9525" marT="9525" marB="0" anchor="ctr">
                    <a:solidFill>
                      <a:srgbClr val="BFDBEF"/>
                    </a:solidFill>
                  </a:tcPr>
                </a:tc>
                <a:tc>
                  <a:txBody>
                    <a:bodyPr/>
                    <a:lstStyle/>
                    <a:p>
                      <a:pPr algn="ctr" fontAlgn="ctr"/>
                      <a:r>
                        <a:rPr lang="en-US" sz="1800" b="0" i="0" u="none" strike="noStrike" dirty="0">
                          <a:solidFill>
                            <a:srgbClr val="000000"/>
                          </a:solidFill>
                          <a:effectLst/>
                          <a:latin typeface="+mn-lt"/>
                        </a:rPr>
                        <a:t>26</a:t>
                      </a:r>
                    </a:p>
                  </a:txBody>
                  <a:tcPr marL="9525" marR="9525" marT="9525" marB="0" anchor="ctr">
                    <a:solidFill>
                      <a:srgbClr val="BFDBEF"/>
                    </a:solidFill>
                  </a:tcPr>
                </a:tc>
                <a:tc>
                  <a:txBody>
                    <a:bodyPr/>
                    <a:lstStyle/>
                    <a:p>
                      <a:pPr algn="ctr" fontAlgn="ctr"/>
                      <a:r>
                        <a:rPr lang="en-US" sz="1800" b="0" i="0" u="none" strike="noStrike" dirty="0">
                          <a:solidFill>
                            <a:srgbClr val="000000"/>
                          </a:solidFill>
                          <a:effectLst/>
                          <a:latin typeface="+mn-lt"/>
                        </a:rPr>
                        <a:t>28</a:t>
                      </a:r>
                    </a:p>
                  </a:txBody>
                  <a:tcPr marL="9525" marR="9525" marT="9525" marB="0" anchor="ctr">
                    <a:solidFill>
                      <a:srgbClr val="BFDBEF"/>
                    </a:solidFill>
                  </a:tcPr>
                </a:tc>
                <a:tc>
                  <a:txBody>
                    <a:bodyPr/>
                    <a:lstStyle/>
                    <a:p>
                      <a:pPr algn="ctr" fontAlgn="ctr"/>
                      <a:r>
                        <a:rPr lang="en-US" sz="1800" b="0" i="0" u="none" strike="noStrike" dirty="0">
                          <a:solidFill>
                            <a:srgbClr val="000000"/>
                          </a:solidFill>
                          <a:effectLst/>
                          <a:latin typeface="+mn-lt"/>
                        </a:rPr>
                        <a:t>27</a:t>
                      </a:r>
                    </a:p>
                  </a:txBody>
                  <a:tcPr marL="9525" marR="9525" marT="9525" marB="0" anchor="ctr">
                    <a:solidFill>
                      <a:srgbClr val="BFDBEF"/>
                    </a:solidFill>
                  </a:tcPr>
                </a:tc>
                <a:extLst>
                  <a:ext uri="{0D108BD9-81ED-4DB2-BD59-A6C34878D82A}">
                    <a16:rowId xmlns:a16="http://schemas.microsoft.com/office/drawing/2014/main" val="1743972412"/>
                  </a:ext>
                </a:extLst>
              </a:tr>
              <a:tr h="209256">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600" b="1" i="0" u="none" strike="noStrike" dirty="0">
                          <a:solidFill>
                            <a:srgbClr val="000000"/>
                          </a:solidFill>
                          <a:effectLst/>
                          <a:latin typeface="+mn-lt"/>
                        </a:rPr>
                        <a:t>65+</a:t>
                      </a:r>
                    </a:p>
                  </a:txBody>
                  <a:tcPr marL="9525" marR="9525" marT="9525" marB="0" anchor="ctr">
                    <a:solidFill>
                      <a:srgbClr val="BFDBEF"/>
                    </a:solidFill>
                  </a:tcPr>
                </a:tc>
                <a:tc>
                  <a:txBody>
                    <a:bodyPr/>
                    <a:lstStyle/>
                    <a:p>
                      <a:pPr algn="ctr" fontAlgn="ctr"/>
                      <a:r>
                        <a:rPr lang="en-US" sz="1800" b="0" i="0" u="none" strike="noStrike" dirty="0">
                          <a:solidFill>
                            <a:srgbClr val="000000"/>
                          </a:solidFill>
                          <a:effectLst/>
                          <a:latin typeface="+mn-lt"/>
                        </a:rPr>
                        <a:t>27</a:t>
                      </a:r>
                    </a:p>
                  </a:txBody>
                  <a:tcPr marL="9525" marR="9525" marT="9525" marB="0" anchor="ctr">
                    <a:solidFill>
                      <a:srgbClr val="BFDBEF"/>
                    </a:solidFill>
                  </a:tcPr>
                </a:tc>
                <a:tc>
                  <a:txBody>
                    <a:bodyPr/>
                    <a:lstStyle/>
                    <a:p>
                      <a:pPr algn="ctr" fontAlgn="ctr"/>
                      <a:r>
                        <a:rPr lang="en-US" sz="1800" b="0" i="0" u="none" strike="noStrike" dirty="0">
                          <a:solidFill>
                            <a:srgbClr val="000000"/>
                          </a:solidFill>
                          <a:effectLst/>
                          <a:latin typeface="+mn-lt"/>
                        </a:rPr>
                        <a:t>23</a:t>
                      </a:r>
                    </a:p>
                  </a:txBody>
                  <a:tcPr marL="9525" marR="9525" marT="9525" marB="0" anchor="ctr">
                    <a:solidFill>
                      <a:srgbClr val="BFDBEF"/>
                    </a:solidFill>
                  </a:tcPr>
                </a:tc>
                <a:tc>
                  <a:txBody>
                    <a:bodyPr/>
                    <a:lstStyle/>
                    <a:p>
                      <a:pPr algn="ctr" fontAlgn="ctr"/>
                      <a:r>
                        <a:rPr lang="en-US" sz="1800" b="0" i="0" u="none" strike="noStrike" dirty="0">
                          <a:solidFill>
                            <a:srgbClr val="000000"/>
                          </a:solidFill>
                          <a:effectLst/>
                          <a:latin typeface="+mn-lt"/>
                        </a:rPr>
                        <a:t>10</a:t>
                      </a:r>
                    </a:p>
                  </a:txBody>
                  <a:tcPr marL="9525" marR="9525" marT="9525" marB="0" anchor="ctr">
                    <a:solidFill>
                      <a:srgbClr val="BFDBEF"/>
                    </a:solidFill>
                  </a:tcPr>
                </a:tc>
                <a:tc>
                  <a:txBody>
                    <a:bodyPr/>
                    <a:lstStyle/>
                    <a:p>
                      <a:pPr algn="ctr" fontAlgn="ctr"/>
                      <a:r>
                        <a:rPr lang="en-US" sz="1800" b="0" i="0" u="none" strike="noStrike" dirty="0">
                          <a:solidFill>
                            <a:srgbClr val="000000"/>
                          </a:solidFill>
                          <a:effectLst/>
                          <a:latin typeface="+mn-lt"/>
                        </a:rPr>
                        <a:t>23</a:t>
                      </a:r>
                    </a:p>
                  </a:txBody>
                  <a:tcPr marL="9525" marR="9525" marT="9525" marB="0" anchor="ctr">
                    <a:solidFill>
                      <a:srgbClr val="BFDBEF"/>
                    </a:solidFill>
                  </a:tcPr>
                </a:tc>
                <a:tc>
                  <a:txBody>
                    <a:bodyPr/>
                    <a:lstStyle/>
                    <a:p>
                      <a:pPr algn="ctr" fontAlgn="ctr"/>
                      <a:r>
                        <a:rPr lang="en-US" sz="1800" b="0" i="0" u="none" strike="noStrike" dirty="0">
                          <a:solidFill>
                            <a:srgbClr val="000000"/>
                          </a:solidFill>
                          <a:effectLst/>
                          <a:latin typeface="+mn-lt"/>
                        </a:rPr>
                        <a:t>25</a:t>
                      </a:r>
                    </a:p>
                  </a:txBody>
                  <a:tcPr marL="9525" marR="9525" marT="9525" marB="0" anchor="ctr">
                    <a:solidFill>
                      <a:srgbClr val="BFDBEF"/>
                    </a:solidFill>
                  </a:tcPr>
                </a:tc>
                <a:extLst>
                  <a:ext uri="{0D108BD9-81ED-4DB2-BD59-A6C34878D82A}">
                    <a16:rowId xmlns:a16="http://schemas.microsoft.com/office/drawing/2014/main" val="577878814"/>
                  </a:ext>
                </a:extLst>
              </a:tr>
              <a:tr h="209256">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600" b="1" i="0" u="none" strike="noStrike" dirty="0">
                          <a:solidFill>
                            <a:srgbClr val="000000"/>
                          </a:solidFill>
                          <a:effectLst/>
                          <a:latin typeface="+mn-lt"/>
                        </a:rPr>
                        <a:t>White</a:t>
                      </a:r>
                    </a:p>
                  </a:txBody>
                  <a:tcPr marL="9525" marR="9525" marT="9525" marB="0" anchor="ctr">
                    <a:solidFill>
                      <a:srgbClr val="BFDBEF"/>
                    </a:solidFill>
                  </a:tcPr>
                </a:tc>
                <a:tc>
                  <a:txBody>
                    <a:bodyPr/>
                    <a:lstStyle/>
                    <a:p>
                      <a:pPr algn="ctr" fontAlgn="ctr"/>
                      <a:r>
                        <a:rPr lang="en-US" sz="1800" b="0" i="0" u="none" strike="noStrike" dirty="0">
                          <a:solidFill>
                            <a:srgbClr val="000000"/>
                          </a:solidFill>
                          <a:effectLst/>
                          <a:latin typeface="+mn-lt"/>
                        </a:rPr>
                        <a:t>64</a:t>
                      </a:r>
                    </a:p>
                  </a:txBody>
                  <a:tcPr marL="9525" marR="9525" marT="9525" marB="0" anchor="ctr">
                    <a:solidFill>
                      <a:srgbClr val="BFDBEF"/>
                    </a:solidFill>
                  </a:tcPr>
                </a:tc>
                <a:tc>
                  <a:txBody>
                    <a:bodyPr/>
                    <a:lstStyle/>
                    <a:p>
                      <a:pPr algn="ctr" fontAlgn="ctr"/>
                      <a:r>
                        <a:rPr lang="en-US" sz="1800" b="0" i="0" u="none" strike="noStrike" dirty="0">
                          <a:solidFill>
                            <a:srgbClr val="000000"/>
                          </a:solidFill>
                          <a:effectLst/>
                          <a:latin typeface="+mn-lt"/>
                        </a:rPr>
                        <a:t>64</a:t>
                      </a:r>
                    </a:p>
                  </a:txBody>
                  <a:tcPr marL="9525" marR="9525" marT="9525" marB="0" anchor="ctr">
                    <a:solidFill>
                      <a:srgbClr val="BFDBEF"/>
                    </a:solidFill>
                  </a:tcPr>
                </a:tc>
                <a:tc>
                  <a:txBody>
                    <a:bodyPr/>
                    <a:lstStyle/>
                    <a:p>
                      <a:pPr algn="ctr" fontAlgn="ctr"/>
                      <a:r>
                        <a:rPr lang="en-US" sz="1800" b="0" i="0" u="none" strike="noStrike" dirty="0">
                          <a:solidFill>
                            <a:srgbClr val="000000"/>
                          </a:solidFill>
                          <a:effectLst/>
                          <a:latin typeface="+mn-lt"/>
                        </a:rPr>
                        <a:t>62</a:t>
                      </a:r>
                    </a:p>
                  </a:txBody>
                  <a:tcPr marL="9525" marR="9525" marT="9525" marB="0" anchor="ctr">
                    <a:solidFill>
                      <a:srgbClr val="BFDBEF"/>
                    </a:solidFill>
                  </a:tcPr>
                </a:tc>
                <a:tc>
                  <a:txBody>
                    <a:bodyPr/>
                    <a:lstStyle/>
                    <a:p>
                      <a:pPr algn="ctr" fontAlgn="ctr"/>
                      <a:r>
                        <a:rPr lang="en-US" sz="1800" b="0" i="0" u="none" strike="noStrike" dirty="0">
                          <a:solidFill>
                            <a:srgbClr val="000000"/>
                          </a:solidFill>
                          <a:effectLst/>
                          <a:latin typeface="+mn-lt"/>
                        </a:rPr>
                        <a:t>64</a:t>
                      </a:r>
                    </a:p>
                  </a:txBody>
                  <a:tcPr marL="9525" marR="9525" marT="9525" marB="0" anchor="ctr">
                    <a:solidFill>
                      <a:srgbClr val="BFDBEF"/>
                    </a:solidFill>
                  </a:tcPr>
                </a:tc>
                <a:tc>
                  <a:txBody>
                    <a:bodyPr/>
                    <a:lstStyle/>
                    <a:p>
                      <a:pPr algn="ctr" fontAlgn="ctr"/>
                      <a:r>
                        <a:rPr lang="en-US" sz="1800" b="0" i="0" u="none" strike="noStrike" dirty="0">
                          <a:solidFill>
                            <a:srgbClr val="000000"/>
                          </a:solidFill>
                          <a:effectLst/>
                          <a:latin typeface="+mn-lt"/>
                        </a:rPr>
                        <a:t>67</a:t>
                      </a:r>
                    </a:p>
                  </a:txBody>
                  <a:tcPr marL="9525" marR="9525" marT="9525" marB="0" anchor="ctr">
                    <a:solidFill>
                      <a:srgbClr val="BFDBEF"/>
                    </a:solidFill>
                  </a:tcPr>
                </a:tc>
                <a:extLst>
                  <a:ext uri="{0D108BD9-81ED-4DB2-BD59-A6C34878D82A}">
                    <a16:rowId xmlns:a16="http://schemas.microsoft.com/office/drawing/2014/main" val="74135665"/>
                  </a:ext>
                </a:extLst>
              </a:tr>
              <a:tr h="209256">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600" b="1" i="0" u="none" strike="noStrike" dirty="0">
                          <a:solidFill>
                            <a:srgbClr val="000000"/>
                          </a:solidFill>
                          <a:effectLst/>
                          <a:latin typeface="+mn-lt"/>
                        </a:rPr>
                        <a:t>African American</a:t>
                      </a:r>
                    </a:p>
                  </a:txBody>
                  <a:tcPr marL="9525" marR="9525" marT="9525" marB="0" anchor="ctr">
                    <a:solidFill>
                      <a:srgbClr val="BFDBEF"/>
                    </a:solidFill>
                  </a:tcPr>
                </a:tc>
                <a:tc>
                  <a:txBody>
                    <a:bodyPr/>
                    <a:lstStyle/>
                    <a:p>
                      <a:pPr algn="ctr" fontAlgn="ctr"/>
                      <a:r>
                        <a:rPr lang="en-US" sz="1800" b="0" i="0" u="none" strike="noStrike" dirty="0">
                          <a:solidFill>
                            <a:srgbClr val="000000"/>
                          </a:solidFill>
                          <a:effectLst/>
                          <a:latin typeface="+mn-lt"/>
                        </a:rPr>
                        <a:t>13</a:t>
                      </a:r>
                    </a:p>
                  </a:txBody>
                  <a:tcPr marL="9525" marR="9525" marT="9525" marB="0" anchor="ctr">
                    <a:solidFill>
                      <a:srgbClr val="BFDBEF"/>
                    </a:solidFill>
                  </a:tcPr>
                </a:tc>
                <a:tc>
                  <a:txBody>
                    <a:bodyPr/>
                    <a:lstStyle/>
                    <a:p>
                      <a:pPr algn="ctr" fontAlgn="ctr"/>
                      <a:r>
                        <a:rPr lang="en-US" sz="1800" b="0" i="0" u="none" strike="noStrike" dirty="0">
                          <a:solidFill>
                            <a:srgbClr val="000000"/>
                          </a:solidFill>
                          <a:effectLst/>
                          <a:latin typeface="+mn-lt"/>
                        </a:rPr>
                        <a:t>14</a:t>
                      </a:r>
                    </a:p>
                  </a:txBody>
                  <a:tcPr marL="9525" marR="9525" marT="9525" marB="0" anchor="ctr">
                    <a:solidFill>
                      <a:srgbClr val="BFDBEF"/>
                    </a:solidFill>
                  </a:tcPr>
                </a:tc>
                <a:tc>
                  <a:txBody>
                    <a:bodyPr/>
                    <a:lstStyle/>
                    <a:p>
                      <a:pPr algn="ctr" fontAlgn="ctr"/>
                      <a:r>
                        <a:rPr lang="en-US" sz="1800" b="0" i="0" u="none" strike="noStrike" dirty="0">
                          <a:solidFill>
                            <a:srgbClr val="000000"/>
                          </a:solidFill>
                          <a:effectLst/>
                          <a:latin typeface="+mn-lt"/>
                        </a:rPr>
                        <a:t>10</a:t>
                      </a:r>
                    </a:p>
                  </a:txBody>
                  <a:tcPr marL="9525" marR="9525" marT="9525" marB="0" anchor="ctr">
                    <a:solidFill>
                      <a:srgbClr val="BFDBEF"/>
                    </a:solidFill>
                  </a:tcPr>
                </a:tc>
                <a:tc>
                  <a:txBody>
                    <a:bodyPr/>
                    <a:lstStyle/>
                    <a:p>
                      <a:pPr algn="ctr" fontAlgn="ctr"/>
                      <a:r>
                        <a:rPr lang="en-US" sz="1800" b="0" i="0" u="none" strike="noStrike" dirty="0">
                          <a:solidFill>
                            <a:srgbClr val="000000"/>
                          </a:solidFill>
                          <a:effectLst/>
                          <a:latin typeface="+mn-lt"/>
                        </a:rPr>
                        <a:t>13</a:t>
                      </a:r>
                    </a:p>
                  </a:txBody>
                  <a:tcPr marL="9525" marR="9525" marT="9525" marB="0" anchor="ctr">
                    <a:solidFill>
                      <a:srgbClr val="BFDBEF"/>
                    </a:solidFill>
                  </a:tcPr>
                </a:tc>
                <a:tc>
                  <a:txBody>
                    <a:bodyPr/>
                    <a:lstStyle/>
                    <a:p>
                      <a:pPr algn="ctr" fontAlgn="ctr"/>
                      <a:r>
                        <a:rPr lang="en-US" sz="1800" b="0" i="0" u="none" strike="noStrike" dirty="0">
                          <a:solidFill>
                            <a:srgbClr val="000000"/>
                          </a:solidFill>
                          <a:effectLst/>
                          <a:latin typeface="+mn-lt"/>
                        </a:rPr>
                        <a:t>11</a:t>
                      </a:r>
                    </a:p>
                  </a:txBody>
                  <a:tcPr marL="9525" marR="9525" marT="9525" marB="0" anchor="ctr">
                    <a:solidFill>
                      <a:srgbClr val="BFDBEF"/>
                    </a:solidFill>
                  </a:tcPr>
                </a:tc>
                <a:extLst>
                  <a:ext uri="{0D108BD9-81ED-4DB2-BD59-A6C34878D82A}">
                    <a16:rowId xmlns:a16="http://schemas.microsoft.com/office/drawing/2014/main" val="1991246865"/>
                  </a:ext>
                </a:extLst>
              </a:tr>
              <a:tr h="209256">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600" b="1" i="0" u="none" strike="noStrike" dirty="0">
                          <a:solidFill>
                            <a:srgbClr val="000000"/>
                          </a:solidFill>
                          <a:effectLst/>
                          <a:latin typeface="+mn-lt"/>
                        </a:rPr>
                        <a:t>Latino</a:t>
                      </a:r>
                    </a:p>
                  </a:txBody>
                  <a:tcPr marL="9525" marR="9525" marT="9525" marB="0" anchor="ctr">
                    <a:solidFill>
                      <a:srgbClr val="BFDBEF"/>
                    </a:solidFill>
                  </a:tcPr>
                </a:tc>
                <a:tc>
                  <a:txBody>
                    <a:bodyPr/>
                    <a:lstStyle/>
                    <a:p>
                      <a:pPr algn="ctr" fontAlgn="ctr"/>
                      <a:r>
                        <a:rPr lang="en-US" sz="1800" b="0" i="0" u="none" strike="noStrike" dirty="0">
                          <a:solidFill>
                            <a:srgbClr val="000000"/>
                          </a:solidFill>
                          <a:effectLst/>
                          <a:latin typeface="+mn-lt"/>
                        </a:rPr>
                        <a:t>14</a:t>
                      </a:r>
                    </a:p>
                  </a:txBody>
                  <a:tcPr marL="9525" marR="9525" marT="9525" marB="0" anchor="ctr">
                    <a:solidFill>
                      <a:srgbClr val="BFDBEF"/>
                    </a:solidFill>
                  </a:tcPr>
                </a:tc>
                <a:tc>
                  <a:txBody>
                    <a:bodyPr/>
                    <a:lstStyle/>
                    <a:p>
                      <a:pPr algn="ctr" fontAlgn="ctr"/>
                      <a:r>
                        <a:rPr lang="en-US" sz="1800" b="0" i="0" u="none" strike="noStrike" dirty="0">
                          <a:solidFill>
                            <a:srgbClr val="000000"/>
                          </a:solidFill>
                          <a:effectLst/>
                          <a:latin typeface="+mn-lt"/>
                        </a:rPr>
                        <a:t>14</a:t>
                      </a:r>
                    </a:p>
                  </a:txBody>
                  <a:tcPr marL="9525" marR="9525" marT="9525" marB="0" anchor="ctr">
                    <a:solidFill>
                      <a:srgbClr val="BFDBEF"/>
                    </a:solidFill>
                  </a:tcPr>
                </a:tc>
                <a:tc>
                  <a:txBody>
                    <a:bodyPr/>
                    <a:lstStyle/>
                    <a:p>
                      <a:pPr algn="ctr" fontAlgn="ctr"/>
                      <a:r>
                        <a:rPr lang="en-US" sz="1800" b="0" i="0" u="none" strike="noStrike" dirty="0">
                          <a:solidFill>
                            <a:srgbClr val="000000"/>
                          </a:solidFill>
                          <a:effectLst/>
                          <a:latin typeface="+mn-lt"/>
                        </a:rPr>
                        <a:t>14</a:t>
                      </a:r>
                    </a:p>
                  </a:txBody>
                  <a:tcPr marL="9525" marR="9525" marT="9525" marB="0" anchor="ctr">
                    <a:solidFill>
                      <a:srgbClr val="BFDBEF"/>
                    </a:solidFill>
                  </a:tcPr>
                </a:tc>
                <a:tc>
                  <a:txBody>
                    <a:bodyPr/>
                    <a:lstStyle/>
                    <a:p>
                      <a:pPr algn="ctr" fontAlgn="ctr"/>
                      <a:r>
                        <a:rPr lang="en-US" sz="1800" b="0" i="0" u="none" strike="noStrike" dirty="0">
                          <a:solidFill>
                            <a:srgbClr val="000000"/>
                          </a:solidFill>
                          <a:effectLst/>
                          <a:latin typeface="+mn-lt"/>
                        </a:rPr>
                        <a:t>14</a:t>
                      </a:r>
                    </a:p>
                  </a:txBody>
                  <a:tcPr marL="9525" marR="9525" marT="9525" marB="0" anchor="ctr">
                    <a:solidFill>
                      <a:srgbClr val="BFDBEF"/>
                    </a:solidFill>
                  </a:tcPr>
                </a:tc>
                <a:tc>
                  <a:txBody>
                    <a:bodyPr/>
                    <a:lstStyle/>
                    <a:p>
                      <a:pPr algn="ctr" fontAlgn="ctr"/>
                      <a:r>
                        <a:rPr lang="en-US" sz="1800" b="0" i="0" u="none" strike="noStrike" dirty="0">
                          <a:solidFill>
                            <a:srgbClr val="000000"/>
                          </a:solidFill>
                          <a:effectLst/>
                          <a:latin typeface="+mn-lt"/>
                        </a:rPr>
                        <a:t>13</a:t>
                      </a:r>
                    </a:p>
                  </a:txBody>
                  <a:tcPr marL="9525" marR="9525" marT="9525" marB="0" anchor="ctr">
                    <a:solidFill>
                      <a:srgbClr val="BFDBEF"/>
                    </a:solidFill>
                  </a:tcPr>
                </a:tc>
                <a:extLst>
                  <a:ext uri="{0D108BD9-81ED-4DB2-BD59-A6C34878D82A}">
                    <a16:rowId xmlns:a16="http://schemas.microsoft.com/office/drawing/2014/main" val="4216141428"/>
                  </a:ext>
                </a:extLst>
              </a:tr>
              <a:tr h="209256">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600" b="1" i="0" u="none" strike="noStrike" dirty="0">
                          <a:solidFill>
                            <a:srgbClr val="000000"/>
                          </a:solidFill>
                          <a:effectLst/>
                          <a:latin typeface="+mn-lt"/>
                        </a:rPr>
                        <a:t>API</a:t>
                      </a:r>
                    </a:p>
                  </a:txBody>
                  <a:tcPr marL="9525" marR="9525" marT="9525" marB="0" anchor="ctr">
                    <a:solidFill>
                      <a:srgbClr val="BFDBEF"/>
                    </a:solidFill>
                  </a:tcPr>
                </a:tc>
                <a:tc>
                  <a:txBody>
                    <a:bodyPr/>
                    <a:lstStyle/>
                    <a:p>
                      <a:pPr algn="ctr" fontAlgn="ctr"/>
                      <a:r>
                        <a:rPr lang="en-US" sz="1800" b="0" i="0" u="none" strike="noStrike" dirty="0">
                          <a:solidFill>
                            <a:srgbClr val="000000"/>
                          </a:solidFill>
                          <a:effectLst/>
                          <a:latin typeface="+mn-lt"/>
                        </a:rPr>
                        <a:t>3</a:t>
                      </a:r>
                    </a:p>
                  </a:txBody>
                  <a:tcPr marL="9525" marR="9525" marT="9525" marB="0" anchor="ctr">
                    <a:solidFill>
                      <a:srgbClr val="BFDBEF"/>
                    </a:solidFill>
                  </a:tcPr>
                </a:tc>
                <a:tc>
                  <a:txBody>
                    <a:bodyPr/>
                    <a:lstStyle/>
                    <a:p>
                      <a:pPr algn="ctr" fontAlgn="ctr"/>
                      <a:r>
                        <a:rPr lang="en-US" sz="1800" b="0" i="0" u="none" strike="noStrike" dirty="0">
                          <a:solidFill>
                            <a:srgbClr val="000000"/>
                          </a:solidFill>
                          <a:effectLst/>
                          <a:latin typeface="+mn-lt"/>
                        </a:rPr>
                        <a:t>3</a:t>
                      </a:r>
                    </a:p>
                  </a:txBody>
                  <a:tcPr marL="9525" marR="9525" marT="9525" marB="0" anchor="ctr">
                    <a:solidFill>
                      <a:srgbClr val="BFDBEF"/>
                    </a:solidFill>
                  </a:tcPr>
                </a:tc>
                <a:tc>
                  <a:txBody>
                    <a:bodyPr/>
                    <a:lstStyle/>
                    <a:p>
                      <a:pPr algn="ctr" fontAlgn="ctr"/>
                      <a:r>
                        <a:rPr lang="en-US" sz="1800" b="0" i="0" u="none" strike="noStrike" dirty="0">
                          <a:solidFill>
                            <a:srgbClr val="000000"/>
                          </a:solidFill>
                          <a:effectLst/>
                          <a:latin typeface="+mn-lt"/>
                        </a:rPr>
                        <a:t>5</a:t>
                      </a:r>
                    </a:p>
                  </a:txBody>
                  <a:tcPr marL="9525" marR="9525" marT="9525" marB="0" anchor="ctr">
                    <a:solidFill>
                      <a:srgbClr val="BFDBEF"/>
                    </a:solidFill>
                  </a:tcPr>
                </a:tc>
                <a:tc>
                  <a:txBody>
                    <a:bodyPr/>
                    <a:lstStyle/>
                    <a:p>
                      <a:pPr algn="ctr" fontAlgn="ctr"/>
                      <a:r>
                        <a:rPr lang="en-US" sz="1800" b="0" i="0" u="none" strike="noStrike" dirty="0">
                          <a:solidFill>
                            <a:srgbClr val="000000"/>
                          </a:solidFill>
                          <a:effectLst/>
                          <a:latin typeface="+mn-lt"/>
                        </a:rPr>
                        <a:t>3</a:t>
                      </a:r>
                    </a:p>
                  </a:txBody>
                  <a:tcPr marL="9525" marR="9525" marT="9525" marB="0" anchor="ctr">
                    <a:solidFill>
                      <a:srgbClr val="BFDBEF"/>
                    </a:solidFill>
                  </a:tcPr>
                </a:tc>
                <a:tc>
                  <a:txBody>
                    <a:bodyPr/>
                    <a:lstStyle/>
                    <a:p>
                      <a:pPr algn="ctr" fontAlgn="ctr"/>
                      <a:r>
                        <a:rPr lang="en-US" sz="1800" b="0" i="0" u="none" strike="noStrike" dirty="0">
                          <a:solidFill>
                            <a:srgbClr val="000000"/>
                          </a:solidFill>
                          <a:effectLst/>
                          <a:latin typeface="+mn-lt"/>
                        </a:rPr>
                        <a:t>4</a:t>
                      </a:r>
                    </a:p>
                  </a:txBody>
                  <a:tcPr marL="9525" marR="9525" marT="9525" marB="0" anchor="ctr">
                    <a:solidFill>
                      <a:srgbClr val="BFDBEF"/>
                    </a:solidFill>
                  </a:tcPr>
                </a:tc>
                <a:extLst>
                  <a:ext uri="{0D108BD9-81ED-4DB2-BD59-A6C34878D82A}">
                    <a16:rowId xmlns:a16="http://schemas.microsoft.com/office/drawing/2014/main" val="2187838595"/>
                  </a:ext>
                </a:extLst>
              </a:tr>
              <a:tr h="209256">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600" b="1" i="0" u="none" strike="noStrike" dirty="0">
                          <a:solidFill>
                            <a:srgbClr val="000000"/>
                          </a:solidFill>
                          <a:effectLst/>
                          <a:latin typeface="+mn-lt"/>
                        </a:rPr>
                        <a:t>Native American</a:t>
                      </a:r>
                    </a:p>
                  </a:txBody>
                  <a:tcPr marL="9525" marR="9525" marT="9525" marB="0" anchor="ctr">
                    <a:solidFill>
                      <a:srgbClr val="BFDBEF"/>
                    </a:solidFill>
                  </a:tcPr>
                </a:tc>
                <a:tc>
                  <a:txBody>
                    <a:bodyPr/>
                    <a:lstStyle/>
                    <a:p>
                      <a:pPr algn="ctr" fontAlgn="ctr"/>
                      <a:r>
                        <a:rPr lang="en-US" sz="1800" b="0" i="0" u="none" strike="noStrike" dirty="0">
                          <a:solidFill>
                            <a:srgbClr val="000000"/>
                          </a:solidFill>
                          <a:effectLst/>
                          <a:latin typeface="+mn-lt"/>
                        </a:rPr>
                        <a:t>5</a:t>
                      </a:r>
                    </a:p>
                  </a:txBody>
                  <a:tcPr marL="9525" marR="9525" marT="9525" marB="0" anchor="ctr">
                    <a:solidFill>
                      <a:srgbClr val="BFDBEF"/>
                    </a:solidFill>
                  </a:tcPr>
                </a:tc>
                <a:tc>
                  <a:txBody>
                    <a:bodyPr/>
                    <a:lstStyle/>
                    <a:p>
                      <a:pPr algn="ctr" fontAlgn="ctr"/>
                      <a:r>
                        <a:rPr lang="en-US" sz="1800" b="0" i="0" u="none" strike="noStrike" dirty="0">
                          <a:solidFill>
                            <a:srgbClr val="000000"/>
                          </a:solidFill>
                          <a:effectLst/>
                          <a:latin typeface="+mn-lt"/>
                        </a:rPr>
                        <a:t>4</a:t>
                      </a:r>
                    </a:p>
                  </a:txBody>
                  <a:tcPr marL="9525" marR="9525" marT="9525" marB="0" anchor="ctr">
                    <a:solidFill>
                      <a:srgbClr val="BFDBEF"/>
                    </a:solidFill>
                  </a:tcPr>
                </a:tc>
                <a:tc>
                  <a:txBody>
                    <a:bodyPr/>
                    <a:lstStyle/>
                    <a:p>
                      <a:pPr algn="ctr" fontAlgn="ctr"/>
                      <a:r>
                        <a:rPr lang="en-US" sz="1800" b="0" i="0" u="none" strike="noStrike" dirty="0">
                          <a:solidFill>
                            <a:srgbClr val="000000"/>
                          </a:solidFill>
                          <a:effectLst/>
                          <a:latin typeface="+mn-lt"/>
                        </a:rPr>
                        <a:t>4</a:t>
                      </a:r>
                    </a:p>
                  </a:txBody>
                  <a:tcPr marL="9525" marR="9525" marT="9525" marB="0" anchor="ctr">
                    <a:solidFill>
                      <a:srgbClr val="BFDBEF"/>
                    </a:solidFill>
                  </a:tcPr>
                </a:tc>
                <a:tc>
                  <a:txBody>
                    <a:bodyPr/>
                    <a:lstStyle/>
                    <a:p>
                      <a:pPr algn="ctr" fontAlgn="ctr"/>
                      <a:r>
                        <a:rPr lang="en-US" sz="1800" b="0" i="0" u="none" strike="noStrike" dirty="0">
                          <a:solidFill>
                            <a:srgbClr val="000000"/>
                          </a:solidFill>
                          <a:effectLst/>
                          <a:latin typeface="+mn-lt"/>
                        </a:rPr>
                        <a:t>4</a:t>
                      </a:r>
                    </a:p>
                  </a:txBody>
                  <a:tcPr marL="9525" marR="9525" marT="9525" marB="0" anchor="ctr">
                    <a:solidFill>
                      <a:srgbClr val="BFDBEF"/>
                    </a:solidFill>
                  </a:tcPr>
                </a:tc>
                <a:tc>
                  <a:txBody>
                    <a:bodyPr/>
                    <a:lstStyle/>
                    <a:p>
                      <a:pPr algn="ctr" fontAlgn="ctr"/>
                      <a:r>
                        <a:rPr lang="en-US" sz="1800" b="0" i="0" u="none" strike="noStrike" dirty="0">
                          <a:solidFill>
                            <a:srgbClr val="000000"/>
                          </a:solidFill>
                          <a:effectLst/>
                          <a:latin typeface="+mn-lt"/>
                        </a:rPr>
                        <a:t>3</a:t>
                      </a:r>
                    </a:p>
                  </a:txBody>
                  <a:tcPr marL="9525" marR="9525" marT="9525" marB="0" anchor="ctr">
                    <a:solidFill>
                      <a:srgbClr val="BFDBEF"/>
                    </a:solidFill>
                  </a:tcPr>
                </a:tc>
                <a:extLst>
                  <a:ext uri="{0D108BD9-81ED-4DB2-BD59-A6C34878D82A}">
                    <a16:rowId xmlns:a16="http://schemas.microsoft.com/office/drawing/2014/main" val="3535975558"/>
                  </a:ext>
                </a:extLst>
              </a:tr>
              <a:tr h="0">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600" b="1" i="0" u="none" strike="noStrike" dirty="0">
                          <a:solidFill>
                            <a:srgbClr val="000000"/>
                          </a:solidFill>
                          <a:effectLst/>
                          <a:latin typeface="+mn-lt"/>
                        </a:rPr>
                        <a:t>Child &lt;18 18</a:t>
                      </a:r>
                    </a:p>
                  </a:txBody>
                  <a:tcPr marL="9525" marR="9525" marT="9525" marB="0" anchor="ctr">
                    <a:solidFill>
                      <a:srgbClr val="BFDBEF"/>
                    </a:solidFill>
                  </a:tcPr>
                </a:tc>
                <a:tc>
                  <a:txBody>
                    <a:bodyPr/>
                    <a:lstStyle/>
                    <a:p>
                      <a:pPr algn="ctr" fontAlgn="ctr"/>
                      <a:r>
                        <a:rPr lang="en-US" sz="1800" b="0" i="0" u="none" strike="noStrike" dirty="0">
                          <a:solidFill>
                            <a:srgbClr val="000000"/>
                          </a:solidFill>
                          <a:effectLst/>
                          <a:latin typeface="+mn-lt"/>
                        </a:rPr>
                        <a:t>22</a:t>
                      </a:r>
                    </a:p>
                  </a:txBody>
                  <a:tcPr marL="9525" marR="9525" marT="9525" marB="0" anchor="ctr">
                    <a:solidFill>
                      <a:srgbClr val="BFDBEF"/>
                    </a:solidFill>
                  </a:tcPr>
                </a:tc>
                <a:tc>
                  <a:txBody>
                    <a:bodyPr/>
                    <a:lstStyle/>
                    <a:p>
                      <a:pPr algn="ctr" fontAlgn="ctr"/>
                      <a:r>
                        <a:rPr lang="en-US" sz="1800" b="0" i="0" u="none" strike="noStrike" dirty="0">
                          <a:solidFill>
                            <a:srgbClr val="000000"/>
                          </a:solidFill>
                          <a:effectLst/>
                          <a:latin typeface="+mn-lt"/>
                        </a:rPr>
                        <a:t>36</a:t>
                      </a:r>
                    </a:p>
                  </a:txBody>
                  <a:tcPr marL="9525" marR="9525" marT="9525" marB="0" anchor="ctr">
                    <a:solidFill>
                      <a:srgbClr val="BFDBEF"/>
                    </a:solidFill>
                  </a:tcPr>
                </a:tc>
                <a:tc>
                  <a:txBody>
                    <a:bodyPr/>
                    <a:lstStyle/>
                    <a:p>
                      <a:pPr algn="ctr" fontAlgn="ctr"/>
                      <a:r>
                        <a:rPr lang="en-US" sz="1800" b="0" i="0" u="none" strike="noStrike" dirty="0">
                          <a:solidFill>
                            <a:srgbClr val="000000"/>
                          </a:solidFill>
                          <a:effectLst/>
                          <a:latin typeface="+mn-lt"/>
                        </a:rPr>
                        <a:t>31</a:t>
                      </a:r>
                    </a:p>
                  </a:txBody>
                  <a:tcPr marL="9525" marR="9525" marT="9525" marB="0" anchor="ctr">
                    <a:solidFill>
                      <a:srgbClr val="BFDBEF"/>
                    </a:solidFill>
                  </a:tcPr>
                </a:tc>
                <a:tc>
                  <a:txBody>
                    <a:bodyPr/>
                    <a:lstStyle/>
                    <a:p>
                      <a:pPr algn="ctr" fontAlgn="ctr"/>
                      <a:r>
                        <a:rPr lang="en-US" sz="1800" b="0" i="0" u="none" strike="noStrike" dirty="0">
                          <a:solidFill>
                            <a:srgbClr val="000000"/>
                          </a:solidFill>
                          <a:effectLst/>
                          <a:latin typeface="+mn-lt"/>
                        </a:rPr>
                        <a:t>30</a:t>
                      </a:r>
                    </a:p>
                  </a:txBody>
                  <a:tcPr marL="9525" marR="9525" marT="9525" marB="0" anchor="ctr">
                    <a:solidFill>
                      <a:srgbClr val="BFDBEF"/>
                    </a:solidFill>
                  </a:tcPr>
                </a:tc>
                <a:tc>
                  <a:txBody>
                    <a:bodyPr/>
                    <a:lstStyle/>
                    <a:p>
                      <a:pPr algn="ctr" fontAlgn="ctr"/>
                      <a:r>
                        <a:rPr lang="en-US" sz="1800" b="0" i="0" u="none" strike="noStrike" dirty="0">
                          <a:solidFill>
                            <a:srgbClr val="000000"/>
                          </a:solidFill>
                          <a:effectLst/>
                          <a:latin typeface="+mn-lt"/>
                        </a:rPr>
                        <a:t>21</a:t>
                      </a:r>
                    </a:p>
                  </a:txBody>
                  <a:tcPr marL="9525" marR="9525" marT="9525" marB="0" anchor="ctr">
                    <a:solidFill>
                      <a:srgbClr val="BFDBEF"/>
                    </a:solidFill>
                  </a:tcPr>
                </a:tc>
                <a:extLst>
                  <a:ext uri="{0D108BD9-81ED-4DB2-BD59-A6C34878D82A}">
                    <a16:rowId xmlns:a16="http://schemas.microsoft.com/office/drawing/2014/main" val="2431748398"/>
                  </a:ext>
                </a:extLst>
              </a:tr>
              <a:tr h="209256">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600" b="1" i="0" u="none" strike="noStrike" dirty="0">
                          <a:solidFill>
                            <a:srgbClr val="000000"/>
                          </a:solidFill>
                          <a:effectLst/>
                          <a:latin typeface="+mn-lt"/>
                        </a:rPr>
                        <a:t>No Child &lt; 18</a:t>
                      </a:r>
                    </a:p>
                  </a:txBody>
                  <a:tcPr marL="9525" marR="9525" marT="9525" marB="0" anchor="ctr">
                    <a:solidFill>
                      <a:srgbClr val="BFDBEF"/>
                    </a:solidFill>
                  </a:tcPr>
                </a:tc>
                <a:tc>
                  <a:txBody>
                    <a:bodyPr/>
                    <a:lstStyle/>
                    <a:p>
                      <a:pPr algn="ctr" fontAlgn="ctr"/>
                      <a:r>
                        <a:rPr lang="en-US" sz="1800" b="0" i="0" u="none" strike="noStrike" dirty="0">
                          <a:solidFill>
                            <a:srgbClr val="000000"/>
                          </a:solidFill>
                          <a:effectLst/>
                          <a:latin typeface="+mn-lt"/>
                        </a:rPr>
                        <a:t>78</a:t>
                      </a:r>
                    </a:p>
                  </a:txBody>
                  <a:tcPr marL="9525" marR="9525" marT="9525" marB="0" anchor="ctr">
                    <a:solidFill>
                      <a:srgbClr val="BFDBEF"/>
                    </a:solidFill>
                  </a:tcPr>
                </a:tc>
                <a:tc>
                  <a:txBody>
                    <a:bodyPr/>
                    <a:lstStyle/>
                    <a:p>
                      <a:pPr algn="ctr" fontAlgn="ctr"/>
                      <a:r>
                        <a:rPr lang="en-US" sz="1800" b="0" i="0" u="none" strike="noStrike" dirty="0">
                          <a:solidFill>
                            <a:srgbClr val="000000"/>
                          </a:solidFill>
                          <a:effectLst/>
                          <a:latin typeface="+mn-lt"/>
                        </a:rPr>
                        <a:t>63</a:t>
                      </a:r>
                    </a:p>
                  </a:txBody>
                  <a:tcPr marL="9525" marR="9525" marT="9525" marB="0" anchor="ctr">
                    <a:solidFill>
                      <a:srgbClr val="BFDBEF"/>
                    </a:solidFill>
                  </a:tcPr>
                </a:tc>
                <a:tc>
                  <a:txBody>
                    <a:bodyPr/>
                    <a:lstStyle/>
                    <a:p>
                      <a:pPr algn="ctr" fontAlgn="ctr"/>
                      <a:r>
                        <a:rPr lang="en-US" sz="1800" b="0" i="0" u="none" strike="noStrike" dirty="0">
                          <a:solidFill>
                            <a:srgbClr val="000000"/>
                          </a:solidFill>
                          <a:effectLst/>
                          <a:latin typeface="+mn-lt"/>
                        </a:rPr>
                        <a:t>63</a:t>
                      </a:r>
                    </a:p>
                  </a:txBody>
                  <a:tcPr marL="9525" marR="9525" marT="9525" marB="0" anchor="ctr">
                    <a:solidFill>
                      <a:srgbClr val="BFDBEF"/>
                    </a:solidFill>
                  </a:tcPr>
                </a:tc>
                <a:tc>
                  <a:txBody>
                    <a:bodyPr/>
                    <a:lstStyle/>
                    <a:p>
                      <a:pPr algn="ctr" fontAlgn="ctr"/>
                      <a:r>
                        <a:rPr lang="en-US" sz="1800" b="0" i="0" u="none" strike="noStrike" dirty="0">
                          <a:solidFill>
                            <a:srgbClr val="000000"/>
                          </a:solidFill>
                          <a:effectLst/>
                          <a:latin typeface="+mn-lt"/>
                        </a:rPr>
                        <a:t>68</a:t>
                      </a:r>
                    </a:p>
                  </a:txBody>
                  <a:tcPr marL="9525" marR="9525" marT="9525" marB="0" anchor="ctr">
                    <a:solidFill>
                      <a:srgbClr val="BFDBEF"/>
                    </a:solidFill>
                  </a:tcPr>
                </a:tc>
                <a:tc>
                  <a:txBody>
                    <a:bodyPr/>
                    <a:lstStyle/>
                    <a:p>
                      <a:pPr algn="ctr" fontAlgn="ctr"/>
                      <a:r>
                        <a:rPr lang="en-US" sz="1800" b="0" i="0" u="none" strike="noStrike" dirty="0">
                          <a:solidFill>
                            <a:srgbClr val="000000"/>
                          </a:solidFill>
                          <a:effectLst/>
                          <a:latin typeface="+mn-lt"/>
                        </a:rPr>
                        <a:t>79</a:t>
                      </a:r>
                    </a:p>
                  </a:txBody>
                  <a:tcPr marL="9525" marR="9525" marT="9525" marB="0" anchor="ctr">
                    <a:solidFill>
                      <a:srgbClr val="BFDBEF"/>
                    </a:solidFill>
                  </a:tcPr>
                </a:tc>
                <a:extLst>
                  <a:ext uri="{0D108BD9-81ED-4DB2-BD59-A6C34878D82A}">
                    <a16:rowId xmlns:a16="http://schemas.microsoft.com/office/drawing/2014/main" val="3543571534"/>
                  </a:ext>
                </a:extLst>
              </a:tr>
              <a:tr h="209256">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600" b="1" i="0" u="none" strike="noStrike" dirty="0">
                          <a:solidFill>
                            <a:srgbClr val="000000"/>
                          </a:solidFill>
                          <a:effectLst/>
                          <a:latin typeface="+mn-lt"/>
                        </a:rPr>
                        <a:t>Under $50K</a:t>
                      </a:r>
                    </a:p>
                  </a:txBody>
                  <a:tcPr marL="9525" marR="9525" marT="9525" marB="0" anchor="ctr">
                    <a:solidFill>
                      <a:srgbClr val="BFDBEF"/>
                    </a:solidFill>
                  </a:tcPr>
                </a:tc>
                <a:tc>
                  <a:txBody>
                    <a:bodyPr/>
                    <a:lstStyle/>
                    <a:p>
                      <a:pPr algn="ctr" fontAlgn="ctr"/>
                      <a:r>
                        <a:rPr lang="en-US" sz="1800" b="0" i="0" u="none" strike="noStrike" dirty="0">
                          <a:solidFill>
                            <a:srgbClr val="000000"/>
                          </a:solidFill>
                          <a:effectLst/>
                          <a:latin typeface="+mn-lt"/>
                        </a:rPr>
                        <a:t>50</a:t>
                      </a:r>
                    </a:p>
                  </a:txBody>
                  <a:tcPr marL="9525" marR="9525" marT="9525" marB="0" anchor="ctr">
                    <a:solidFill>
                      <a:srgbClr val="BFDBEF"/>
                    </a:solidFill>
                  </a:tcPr>
                </a:tc>
                <a:tc>
                  <a:txBody>
                    <a:bodyPr/>
                    <a:lstStyle/>
                    <a:p>
                      <a:pPr algn="ctr" fontAlgn="ctr"/>
                      <a:r>
                        <a:rPr lang="en-US" sz="1800" b="0" i="0" u="none" strike="noStrike" dirty="0">
                          <a:solidFill>
                            <a:srgbClr val="000000"/>
                          </a:solidFill>
                          <a:effectLst/>
                          <a:latin typeface="+mn-lt"/>
                        </a:rPr>
                        <a:t>30</a:t>
                      </a:r>
                    </a:p>
                  </a:txBody>
                  <a:tcPr marL="9525" marR="9525" marT="9525" marB="0" anchor="ctr">
                    <a:solidFill>
                      <a:srgbClr val="BFDBEF"/>
                    </a:solidFill>
                  </a:tcPr>
                </a:tc>
                <a:tc>
                  <a:txBody>
                    <a:bodyPr/>
                    <a:lstStyle/>
                    <a:p>
                      <a:pPr algn="ctr" fontAlgn="ctr"/>
                      <a:r>
                        <a:rPr lang="en-US" sz="1800" b="0" i="0" u="none" strike="noStrike" dirty="0">
                          <a:solidFill>
                            <a:srgbClr val="000000"/>
                          </a:solidFill>
                          <a:effectLst/>
                          <a:latin typeface="+mn-lt"/>
                        </a:rPr>
                        <a:t>39</a:t>
                      </a:r>
                    </a:p>
                  </a:txBody>
                  <a:tcPr marL="9525" marR="9525" marT="9525" marB="0" anchor="ctr">
                    <a:solidFill>
                      <a:srgbClr val="BFDBEF"/>
                    </a:solidFill>
                  </a:tcPr>
                </a:tc>
                <a:tc>
                  <a:txBody>
                    <a:bodyPr/>
                    <a:lstStyle/>
                    <a:p>
                      <a:pPr algn="ctr" fontAlgn="ctr"/>
                      <a:r>
                        <a:rPr lang="en-US" sz="1800" b="0" i="0" u="none" strike="noStrike" dirty="0">
                          <a:solidFill>
                            <a:srgbClr val="000000"/>
                          </a:solidFill>
                          <a:effectLst/>
                          <a:latin typeface="+mn-lt"/>
                        </a:rPr>
                        <a:t>37</a:t>
                      </a:r>
                    </a:p>
                  </a:txBody>
                  <a:tcPr marL="9525" marR="9525" marT="9525" marB="0" anchor="ctr">
                    <a:solidFill>
                      <a:srgbClr val="BFDBEF"/>
                    </a:solidFill>
                  </a:tcPr>
                </a:tc>
                <a:tc>
                  <a:txBody>
                    <a:bodyPr/>
                    <a:lstStyle/>
                    <a:p>
                      <a:pPr algn="ctr" fontAlgn="ctr"/>
                      <a:r>
                        <a:rPr lang="en-US" sz="1800" b="0" i="0" u="none" strike="noStrike" dirty="0">
                          <a:solidFill>
                            <a:srgbClr val="000000"/>
                          </a:solidFill>
                          <a:effectLst/>
                          <a:latin typeface="+mn-lt"/>
                        </a:rPr>
                        <a:t>26</a:t>
                      </a:r>
                    </a:p>
                  </a:txBody>
                  <a:tcPr marL="9525" marR="9525" marT="9525" marB="0" anchor="ctr">
                    <a:solidFill>
                      <a:srgbClr val="BFDBEF"/>
                    </a:solidFill>
                  </a:tcPr>
                </a:tc>
                <a:extLst>
                  <a:ext uri="{0D108BD9-81ED-4DB2-BD59-A6C34878D82A}">
                    <a16:rowId xmlns:a16="http://schemas.microsoft.com/office/drawing/2014/main" val="1353845547"/>
                  </a:ext>
                </a:extLst>
              </a:tr>
              <a:tr h="209256">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600" b="1" i="0" u="none" strike="noStrike" dirty="0">
                          <a:solidFill>
                            <a:srgbClr val="000000"/>
                          </a:solidFill>
                          <a:effectLst/>
                          <a:latin typeface="+mn-lt"/>
                        </a:rPr>
                        <a:t>Over $50K</a:t>
                      </a:r>
                    </a:p>
                  </a:txBody>
                  <a:tcPr marL="9525" marR="9525" marT="9525" marB="0" anchor="ctr">
                    <a:solidFill>
                      <a:srgbClr val="BFDBEF"/>
                    </a:solidFill>
                  </a:tcPr>
                </a:tc>
                <a:tc>
                  <a:txBody>
                    <a:bodyPr/>
                    <a:lstStyle/>
                    <a:p>
                      <a:pPr algn="ctr" fontAlgn="ctr"/>
                      <a:r>
                        <a:rPr lang="en-US" sz="1800" b="0" i="0" u="none" strike="noStrike" dirty="0">
                          <a:solidFill>
                            <a:srgbClr val="000000"/>
                          </a:solidFill>
                          <a:effectLst/>
                          <a:latin typeface="+mn-lt"/>
                        </a:rPr>
                        <a:t>44</a:t>
                      </a:r>
                    </a:p>
                  </a:txBody>
                  <a:tcPr marL="9525" marR="9525" marT="9525" marB="0" anchor="ctr">
                    <a:solidFill>
                      <a:srgbClr val="BFDBEF"/>
                    </a:solidFill>
                  </a:tcPr>
                </a:tc>
                <a:tc>
                  <a:txBody>
                    <a:bodyPr/>
                    <a:lstStyle/>
                    <a:p>
                      <a:pPr algn="ctr" fontAlgn="ctr"/>
                      <a:r>
                        <a:rPr lang="en-US" sz="1800" b="0" i="0" u="none" strike="noStrike" dirty="0">
                          <a:solidFill>
                            <a:srgbClr val="000000"/>
                          </a:solidFill>
                          <a:effectLst/>
                          <a:latin typeface="+mn-lt"/>
                        </a:rPr>
                        <a:t>62</a:t>
                      </a:r>
                    </a:p>
                  </a:txBody>
                  <a:tcPr marL="9525" marR="9525" marT="9525" marB="0" anchor="ctr">
                    <a:solidFill>
                      <a:srgbClr val="BFDBEF"/>
                    </a:solidFill>
                  </a:tcPr>
                </a:tc>
                <a:tc>
                  <a:txBody>
                    <a:bodyPr/>
                    <a:lstStyle/>
                    <a:p>
                      <a:pPr algn="ctr" fontAlgn="ctr"/>
                      <a:r>
                        <a:rPr lang="en-US" sz="1800" b="0" i="0" u="none" strike="noStrike" dirty="0">
                          <a:solidFill>
                            <a:srgbClr val="000000"/>
                          </a:solidFill>
                          <a:effectLst/>
                          <a:latin typeface="+mn-lt"/>
                        </a:rPr>
                        <a:t>54</a:t>
                      </a:r>
                    </a:p>
                  </a:txBody>
                  <a:tcPr marL="9525" marR="9525" marT="9525" marB="0" anchor="ctr">
                    <a:solidFill>
                      <a:srgbClr val="BFDBEF"/>
                    </a:solidFill>
                  </a:tcPr>
                </a:tc>
                <a:tc>
                  <a:txBody>
                    <a:bodyPr/>
                    <a:lstStyle/>
                    <a:p>
                      <a:pPr algn="ctr" fontAlgn="ctr"/>
                      <a:r>
                        <a:rPr lang="en-US" sz="1800" b="0" i="0" u="none" strike="noStrike" dirty="0">
                          <a:solidFill>
                            <a:srgbClr val="000000"/>
                          </a:solidFill>
                          <a:effectLst/>
                          <a:latin typeface="+mn-lt"/>
                        </a:rPr>
                        <a:t>56</a:t>
                      </a:r>
                    </a:p>
                  </a:txBody>
                  <a:tcPr marL="9525" marR="9525" marT="9525" marB="0" anchor="ctr">
                    <a:solidFill>
                      <a:srgbClr val="BFDBEF"/>
                    </a:solidFill>
                  </a:tcPr>
                </a:tc>
                <a:tc>
                  <a:txBody>
                    <a:bodyPr/>
                    <a:lstStyle/>
                    <a:p>
                      <a:pPr algn="ctr" fontAlgn="ctr"/>
                      <a:r>
                        <a:rPr lang="en-US" sz="1800" b="0" i="0" u="none" strike="noStrike" dirty="0">
                          <a:solidFill>
                            <a:srgbClr val="000000"/>
                          </a:solidFill>
                          <a:effectLst/>
                          <a:latin typeface="+mn-lt"/>
                        </a:rPr>
                        <a:t>67</a:t>
                      </a:r>
                    </a:p>
                  </a:txBody>
                  <a:tcPr marL="9525" marR="9525" marT="9525" marB="0" anchor="ctr">
                    <a:solidFill>
                      <a:srgbClr val="BFDBEF"/>
                    </a:solidFill>
                  </a:tcPr>
                </a:tc>
                <a:extLst>
                  <a:ext uri="{0D108BD9-81ED-4DB2-BD59-A6C34878D82A}">
                    <a16:rowId xmlns:a16="http://schemas.microsoft.com/office/drawing/2014/main" val="4011512877"/>
                  </a:ext>
                </a:extLst>
              </a:tr>
            </a:tbl>
          </a:graphicData>
        </a:graphic>
      </p:graphicFrame>
      <p:pic>
        <p:nvPicPr>
          <p:cNvPr id="4" name="image3.png" descr="The Tarrance Group logo">
            <a:extLst>
              <a:ext uri="{FF2B5EF4-FFF2-40B4-BE49-F238E27FC236}">
                <a16:creationId xmlns:a16="http://schemas.microsoft.com/office/drawing/2014/main" id="{459DB56B-359A-4726-AC70-E3C4FF3BE125}"/>
              </a:ext>
            </a:extLst>
          </p:cNvPr>
          <p:cNvPicPr/>
          <p:nvPr/>
        </p:nvPicPr>
        <p:blipFill>
          <a:blip r:embed="rId2"/>
          <a:srcRect/>
          <a:stretch>
            <a:fillRect/>
          </a:stretch>
        </p:blipFill>
        <p:spPr>
          <a:xfrm>
            <a:off x="8153400" y="6355080"/>
            <a:ext cx="2207812" cy="367160"/>
          </a:xfrm>
          <a:prstGeom prst="rect">
            <a:avLst/>
          </a:prstGeom>
          <a:ln/>
        </p:spPr>
      </p:pic>
    </p:spTree>
    <p:extLst>
      <p:ext uri="{BB962C8B-B14F-4D97-AF65-F5344CB8AC3E}">
        <p14:creationId xmlns:p14="http://schemas.microsoft.com/office/powerpoint/2010/main" val="28017057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C3FF7-90AB-4C74-8646-D577EA28B900}"/>
              </a:ext>
            </a:extLst>
          </p:cNvPr>
          <p:cNvSpPr>
            <a:spLocks noGrp="1"/>
          </p:cNvSpPr>
          <p:nvPr>
            <p:ph type="title"/>
          </p:nvPr>
        </p:nvSpPr>
        <p:spPr>
          <a:xfrm>
            <a:off x="273223" y="16035"/>
            <a:ext cx="11521440" cy="691742"/>
          </a:xfrm>
        </p:spPr>
        <p:txBody>
          <a:bodyPr anchor="t">
            <a:normAutofit fontScale="90000"/>
          </a:bodyPr>
          <a:lstStyle/>
          <a:p>
            <a:pPr algn="ctr"/>
            <a:r>
              <a:rPr lang="en-US" sz="3200" dirty="0"/>
              <a:t>Voters with disabilities are less likely to have a college education or a job. </a:t>
            </a:r>
          </a:p>
        </p:txBody>
      </p:sp>
      <p:graphicFrame>
        <p:nvGraphicFramePr>
          <p:cNvPr id="4" name="Content Placeholder 4" descr="Gender--&gt; &#10;Men:  47% &#10;Women: 53%&#10;&#10;Age--&gt;&#10;less than 30: 14 %&#10;30-39: 12%&#10;40-49: 16% &#10;50-64: 44%&#10;65+: 15 &#10;&#10;Race--&gt;&#10;White:  73%&#10;African American: 15%&#10;Latino :10%&#10;&#10;Region--&gt;&#10;Northeast:18 %&#10;Midwest: 22%&#10;South:  40%&#10;West:  20%&#10;&#10;Party ID--&gt; &#10;Democrat: 41 %&#10;Independent: 21%&#10;Republican: 30%&#10;&#10;Choice--&gt; &#10;Pro Choice: 43 %&#10;Anti Choice: 47 %" title="Demographic Profile of People with Disabilities ">
            <a:extLst>
              <a:ext uri="{FF2B5EF4-FFF2-40B4-BE49-F238E27FC236}">
                <a16:creationId xmlns:a16="http://schemas.microsoft.com/office/drawing/2014/main" id="{615FCC47-D5C8-4B67-AD48-5E8241B435E3}"/>
              </a:ext>
            </a:extLst>
          </p:cNvPr>
          <p:cNvGraphicFramePr>
            <a:graphicFrameLocks/>
          </p:cNvGraphicFramePr>
          <p:nvPr/>
        </p:nvGraphicFramePr>
        <p:xfrm>
          <a:off x="1689628" y="707777"/>
          <a:ext cx="8137928" cy="5985864"/>
        </p:xfrm>
        <a:graphic>
          <a:graphicData uri="http://schemas.openxmlformats.org/drawingml/2006/table">
            <a:tbl>
              <a:tblPr firstRow="1">
                <a:tableStyleId>{5C22544A-7EE6-4342-B048-85BDC9FD1C3A}</a:tableStyleId>
              </a:tblPr>
              <a:tblGrid>
                <a:gridCol w="2246576">
                  <a:extLst>
                    <a:ext uri="{9D8B030D-6E8A-4147-A177-3AD203B41FA5}">
                      <a16:colId xmlns:a16="http://schemas.microsoft.com/office/drawing/2014/main" val="20000"/>
                    </a:ext>
                  </a:extLst>
                </a:gridCol>
                <a:gridCol w="1165498">
                  <a:extLst>
                    <a:ext uri="{9D8B030D-6E8A-4147-A177-3AD203B41FA5}">
                      <a16:colId xmlns:a16="http://schemas.microsoft.com/office/drawing/2014/main" val="938100122"/>
                    </a:ext>
                  </a:extLst>
                </a:gridCol>
                <a:gridCol w="1165498">
                  <a:extLst>
                    <a:ext uri="{9D8B030D-6E8A-4147-A177-3AD203B41FA5}">
                      <a16:colId xmlns:a16="http://schemas.microsoft.com/office/drawing/2014/main" val="3909779049"/>
                    </a:ext>
                  </a:extLst>
                </a:gridCol>
                <a:gridCol w="1165498">
                  <a:extLst>
                    <a:ext uri="{9D8B030D-6E8A-4147-A177-3AD203B41FA5}">
                      <a16:colId xmlns:a16="http://schemas.microsoft.com/office/drawing/2014/main" val="20002"/>
                    </a:ext>
                  </a:extLst>
                </a:gridCol>
                <a:gridCol w="1133565">
                  <a:extLst>
                    <a:ext uri="{9D8B030D-6E8A-4147-A177-3AD203B41FA5}">
                      <a16:colId xmlns:a16="http://schemas.microsoft.com/office/drawing/2014/main" val="20003"/>
                    </a:ext>
                  </a:extLst>
                </a:gridCol>
                <a:gridCol w="1261293">
                  <a:extLst>
                    <a:ext uri="{9D8B030D-6E8A-4147-A177-3AD203B41FA5}">
                      <a16:colId xmlns:a16="http://schemas.microsoft.com/office/drawing/2014/main" val="20009"/>
                    </a:ext>
                  </a:extLst>
                </a:gridCol>
              </a:tblGrid>
              <a:tr h="411834">
                <a:tc>
                  <a:txBody>
                    <a:bodyPr/>
                    <a:lstStyle/>
                    <a:p>
                      <a:endParaRPr lang="en-US" sz="1600" dirty="0"/>
                    </a:p>
                  </a:txBody>
                  <a:tcPr/>
                </a:tc>
                <a:tc>
                  <a:txBody>
                    <a:bodyPr/>
                    <a:lstStyle/>
                    <a:p>
                      <a:pPr algn="ctr" fontAlgn="b"/>
                      <a:r>
                        <a:rPr lang="en-US" sz="1600" b="1" i="0" u="none" strike="noStrike" dirty="0">
                          <a:solidFill>
                            <a:schemeClr val="bg1"/>
                          </a:solidFill>
                          <a:effectLst/>
                          <a:latin typeface="+mn-lt"/>
                        </a:rPr>
                        <a:t>All Voters</a:t>
                      </a:r>
                    </a:p>
                  </a:txBody>
                  <a:tcPr marL="5247" marR="5247" marT="5247" marB="0" anchor="ctr">
                    <a:solidFill>
                      <a:srgbClr val="0070C0"/>
                    </a:solidFill>
                  </a:tcPr>
                </a:tc>
                <a:tc>
                  <a:txBody>
                    <a:bodyPr/>
                    <a:lstStyle/>
                    <a:p>
                      <a:pPr algn="ctr" fontAlgn="b"/>
                      <a:r>
                        <a:rPr lang="en-US" sz="1600" b="1" i="0" u="none" strike="noStrike" dirty="0">
                          <a:solidFill>
                            <a:schemeClr val="bg1"/>
                          </a:solidFill>
                          <a:effectLst/>
                          <a:latin typeface="+mn-lt"/>
                        </a:rPr>
                        <a:t>PWD</a:t>
                      </a:r>
                    </a:p>
                  </a:txBody>
                  <a:tcPr marL="8473" marR="8473" marT="8473" marB="0" anchor="ctr">
                    <a:solidFill>
                      <a:srgbClr val="002060"/>
                    </a:solidFill>
                  </a:tcPr>
                </a:tc>
                <a:tc>
                  <a:txBody>
                    <a:bodyPr/>
                    <a:lstStyle/>
                    <a:p>
                      <a:pPr algn="ctr" fontAlgn="b"/>
                      <a:r>
                        <a:rPr lang="en-US" sz="1600" b="1" i="0" u="none" strike="noStrike" dirty="0">
                          <a:solidFill>
                            <a:schemeClr val="bg1"/>
                          </a:solidFill>
                          <a:effectLst/>
                          <a:latin typeface="+mn-lt"/>
                        </a:rPr>
                        <a:t>Family</a:t>
                      </a:r>
                    </a:p>
                  </a:txBody>
                  <a:tcPr marL="8473" marR="8473" marT="8473" marB="0" anchor="ctr">
                    <a:solidFill>
                      <a:srgbClr val="002060"/>
                    </a:solidFill>
                  </a:tcPr>
                </a:tc>
                <a:tc>
                  <a:txBody>
                    <a:bodyPr/>
                    <a:lstStyle/>
                    <a:p>
                      <a:pPr algn="ctr" fontAlgn="b"/>
                      <a:r>
                        <a:rPr lang="en-US" sz="1600" b="1" i="0" u="none" strike="noStrike" dirty="0">
                          <a:solidFill>
                            <a:schemeClr val="bg1"/>
                          </a:solidFill>
                          <a:effectLst/>
                          <a:latin typeface="+mn-lt"/>
                        </a:rPr>
                        <a:t>Friends</a:t>
                      </a:r>
                    </a:p>
                  </a:txBody>
                  <a:tcPr marL="8473" marR="8473" marT="8473" marB="0" anchor="ctr">
                    <a:solidFill>
                      <a:srgbClr val="002060"/>
                    </a:solidFill>
                  </a:tcPr>
                </a:tc>
                <a:tc>
                  <a:txBody>
                    <a:bodyPr/>
                    <a:lstStyle/>
                    <a:p>
                      <a:pPr algn="ctr" fontAlgn="b"/>
                      <a:r>
                        <a:rPr lang="en-US" sz="1600" b="1" i="0" u="none" strike="noStrike" dirty="0">
                          <a:solidFill>
                            <a:schemeClr val="bg1"/>
                          </a:solidFill>
                          <a:effectLst/>
                          <a:latin typeface="+mn-lt"/>
                        </a:rPr>
                        <a:t>All</a:t>
                      </a:r>
                    </a:p>
                  </a:txBody>
                  <a:tcPr marL="8473" marR="8473" marT="8473" marB="0" anchor="ctr">
                    <a:solidFill>
                      <a:srgbClr val="002060"/>
                    </a:solidFill>
                  </a:tcPr>
                </a:tc>
                <a:extLst>
                  <a:ext uri="{0D108BD9-81ED-4DB2-BD59-A6C34878D82A}">
                    <a16:rowId xmlns:a16="http://schemas.microsoft.com/office/drawing/2014/main" val="10001"/>
                  </a:ext>
                </a:extLst>
              </a:tr>
              <a:tr h="209256">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600" b="1" i="0" u="none" strike="noStrike" dirty="0">
                          <a:solidFill>
                            <a:srgbClr val="000000"/>
                          </a:solidFill>
                          <a:effectLst/>
                          <a:latin typeface="+mn-lt"/>
                        </a:rPr>
                        <a:t>HS/Less </a:t>
                      </a:r>
                    </a:p>
                  </a:txBody>
                  <a:tcPr marL="9525" marR="9525" marT="9525" marB="0" anchor="ctr">
                    <a:solidFill>
                      <a:srgbClr val="D9D9D9"/>
                    </a:solidFill>
                  </a:tcPr>
                </a:tc>
                <a:tc>
                  <a:txBody>
                    <a:bodyPr/>
                    <a:lstStyle/>
                    <a:p>
                      <a:pPr algn="ctr"/>
                      <a:r>
                        <a:rPr lang="en-US" sz="1600" b="0" dirty="0"/>
                        <a:t>18</a:t>
                      </a:r>
                    </a:p>
                  </a:txBody>
                  <a:tcPr marL="5247" marR="5247" marT="5247" marB="0" anchor="ctr">
                    <a:solidFill>
                      <a:srgbClr val="D9D9D9"/>
                    </a:solidFill>
                  </a:tcPr>
                </a:tc>
                <a:tc>
                  <a:txBody>
                    <a:bodyPr/>
                    <a:lstStyle/>
                    <a:p>
                      <a:pPr algn="ctr" fontAlgn="ctr"/>
                      <a:r>
                        <a:rPr lang="en-US" sz="1600" b="0" i="0" u="none" strike="noStrike" dirty="0">
                          <a:solidFill>
                            <a:srgbClr val="000000"/>
                          </a:solidFill>
                          <a:effectLst/>
                          <a:latin typeface="+mn-lt"/>
                        </a:rPr>
                        <a:t>20</a:t>
                      </a:r>
                    </a:p>
                  </a:txBody>
                  <a:tcPr marL="9525" marR="9525" marT="9525" marB="0" anchor="ctr">
                    <a:solidFill>
                      <a:srgbClr val="D9D9D9"/>
                    </a:solidFill>
                  </a:tcPr>
                </a:tc>
                <a:tc>
                  <a:txBody>
                    <a:bodyPr/>
                    <a:lstStyle/>
                    <a:p>
                      <a:pPr algn="ctr" fontAlgn="ctr"/>
                      <a:r>
                        <a:rPr lang="en-US" sz="1600" b="0" i="0" u="none" strike="noStrike" dirty="0">
                          <a:solidFill>
                            <a:srgbClr val="000000"/>
                          </a:solidFill>
                          <a:effectLst/>
                          <a:latin typeface="+mn-lt"/>
                        </a:rPr>
                        <a:t>15</a:t>
                      </a:r>
                    </a:p>
                  </a:txBody>
                  <a:tcPr marL="9525" marR="9525" marT="9525" marB="0" anchor="ctr">
                    <a:solidFill>
                      <a:srgbClr val="D9D9D9"/>
                    </a:solidFill>
                  </a:tcPr>
                </a:tc>
                <a:tc>
                  <a:txBody>
                    <a:bodyPr/>
                    <a:lstStyle/>
                    <a:p>
                      <a:pPr algn="ctr" fontAlgn="ctr"/>
                      <a:r>
                        <a:rPr lang="en-US" sz="1600" b="0" i="0" u="none" strike="noStrike" dirty="0">
                          <a:solidFill>
                            <a:srgbClr val="000000"/>
                          </a:solidFill>
                          <a:effectLst/>
                          <a:latin typeface="+mn-lt"/>
                        </a:rPr>
                        <a:t>17</a:t>
                      </a:r>
                    </a:p>
                  </a:txBody>
                  <a:tcPr marL="9525" marR="9525" marT="9525" marB="0" anchor="ctr">
                    <a:solidFill>
                      <a:srgbClr val="D9D9D9"/>
                    </a:solidFill>
                  </a:tcPr>
                </a:tc>
                <a:tc>
                  <a:txBody>
                    <a:bodyPr/>
                    <a:lstStyle/>
                    <a:p>
                      <a:pPr algn="ctr" fontAlgn="ctr"/>
                      <a:r>
                        <a:rPr lang="en-US" sz="1600" b="0" i="0" u="none" strike="noStrike" dirty="0">
                          <a:solidFill>
                            <a:srgbClr val="000000"/>
                          </a:solidFill>
                          <a:effectLst/>
                          <a:latin typeface="+mn-lt"/>
                        </a:rPr>
                        <a:t>16</a:t>
                      </a:r>
                    </a:p>
                  </a:txBody>
                  <a:tcPr marL="9525" marR="9525" marT="9525" marB="0" anchor="ctr">
                    <a:solidFill>
                      <a:srgbClr val="D9D9D9"/>
                    </a:solidFill>
                  </a:tcPr>
                </a:tc>
                <a:extLst>
                  <a:ext uri="{0D108BD9-81ED-4DB2-BD59-A6C34878D82A}">
                    <a16:rowId xmlns:a16="http://schemas.microsoft.com/office/drawing/2014/main" val="10003"/>
                  </a:ext>
                </a:extLst>
              </a:tr>
              <a:tr h="209256">
                <a:tc>
                  <a:txBody>
                    <a:bodyPr/>
                    <a:lstStyle/>
                    <a:p>
                      <a:r>
                        <a:rPr lang="en-US" sz="1600" b="1" dirty="0"/>
                        <a:t>Vocational/Tech</a:t>
                      </a:r>
                    </a:p>
                  </a:txBody>
                  <a:tcPr marL="9525" marR="9525" marT="9525" marB="0" anchor="ctr">
                    <a:solidFill>
                      <a:srgbClr val="D9D9D9"/>
                    </a:solidFill>
                  </a:tcPr>
                </a:tc>
                <a:tc>
                  <a:txBody>
                    <a:bodyPr/>
                    <a:lstStyle/>
                    <a:p>
                      <a:pPr algn="ctr"/>
                      <a:r>
                        <a:rPr lang="en-US" sz="1600" b="0" dirty="0"/>
                        <a:t>4</a:t>
                      </a:r>
                    </a:p>
                  </a:txBody>
                  <a:tcPr marL="5247" marR="5247" marT="5247" marB="0" anchor="ctr">
                    <a:solidFill>
                      <a:srgbClr val="D9D9D9"/>
                    </a:solidFill>
                  </a:tcPr>
                </a:tc>
                <a:tc>
                  <a:txBody>
                    <a:bodyPr/>
                    <a:lstStyle/>
                    <a:p>
                      <a:pPr algn="ctr" fontAlgn="ctr"/>
                      <a:r>
                        <a:rPr lang="en-US" sz="1600" b="0" i="0" u="none" strike="noStrike" dirty="0">
                          <a:solidFill>
                            <a:srgbClr val="000000"/>
                          </a:solidFill>
                          <a:effectLst/>
                          <a:latin typeface="+mn-lt"/>
                        </a:rPr>
                        <a:t>5</a:t>
                      </a:r>
                    </a:p>
                  </a:txBody>
                  <a:tcPr marL="9525" marR="9525" marT="9525" marB="0" anchor="ctr">
                    <a:solidFill>
                      <a:srgbClr val="D9D9D9"/>
                    </a:solidFill>
                  </a:tcPr>
                </a:tc>
                <a:tc>
                  <a:txBody>
                    <a:bodyPr/>
                    <a:lstStyle/>
                    <a:p>
                      <a:pPr algn="ctr" fontAlgn="ctr"/>
                      <a:r>
                        <a:rPr lang="en-US" sz="1600" b="0" i="0" u="none" strike="noStrike" dirty="0">
                          <a:solidFill>
                            <a:srgbClr val="000000"/>
                          </a:solidFill>
                          <a:effectLst/>
                          <a:latin typeface="+mn-lt"/>
                        </a:rPr>
                        <a:t>4</a:t>
                      </a:r>
                    </a:p>
                  </a:txBody>
                  <a:tcPr marL="9525" marR="9525" marT="9525" marB="0" anchor="ctr">
                    <a:solidFill>
                      <a:srgbClr val="D9D9D9"/>
                    </a:solidFill>
                  </a:tcPr>
                </a:tc>
                <a:tc>
                  <a:txBody>
                    <a:bodyPr/>
                    <a:lstStyle/>
                    <a:p>
                      <a:pPr algn="ctr" fontAlgn="ctr"/>
                      <a:r>
                        <a:rPr lang="en-US" sz="1600" b="0" i="0" u="none" strike="noStrike" dirty="0">
                          <a:solidFill>
                            <a:srgbClr val="000000"/>
                          </a:solidFill>
                          <a:effectLst/>
                          <a:latin typeface="+mn-lt"/>
                        </a:rPr>
                        <a:t>8</a:t>
                      </a:r>
                    </a:p>
                  </a:txBody>
                  <a:tcPr marL="9525" marR="9525" marT="9525" marB="0" anchor="ctr">
                    <a:solidFill>
                      <a:srgbClr val="D9D9D9"/>
                    </a:solidFill>
                  </a:tcPr>
                </a:tc>
                <a:tc>
                  <a:txBody>
                    <a:bodyPr/>
                    <a:lstStyle/>
                    <a:p>
                      <a:pPr algn="ctr" fontAlgn="ctr"/>
                      <a:r>
                        <a:rPr lang="en-US" sz="1600" b="0" i="0" u="none" strike="noStrike" dirty="0">
                          <a:solidFill>
                            <a:srgbClr val="000000"/>
                          </a:solidFill>
                          <a:effectLst/>
                          <a:latin typeface="+mn-lt"/>
                        </a:rPr>
                        <a:t>5</a:t>
                      </a:r>
                    </a:p>
                  </a:txBody>
                  <a:tcPr marL="9525" marR="9525" marT="9525" marB="0" anchor="ctr">
                    <a:solidFill>
                      <a:srgbClr val="D9D9D9"/>
                    </a:solidFill>
                  </a:tcPr>
                </a:tc>
                <a:extLst>
                  <a:ext uri="{0D108BD9-81ED-4DB2-BD59-A6C34878D82A}">
                    <a16:rowId xmlns:a16="http://schemas.microsoft.com/office/drawing/2014/main" val="10006"/>
                  </a:ext>
                </a:extLst>
              </a:tr>
              <a:tr h="209256">
                <a:tc>
                  <a:txBody>
                    <a:bodyPr/>
                    <a:lstStyle/>
                    <a:p>
                      <a:r>
                        <a:rPr lang="en-US" sz="1600" b="1" dirty="0"/>
                        <a:t>Some College</a:t>
                      </a:r>
                    </a:p>
                  </a:txBody>
                  <a:tcPr marL="9525" marR="9525" marT="9525" marB="0" anchor="ctr">
                    <a:solidFill>
                      <a:srgbClr val="D9D9D9"/>
                    </a:solidFill>
                  </a:tcPr>
                </a:tc>
                <a:tc>
                  <a:txBody>
                    <a:bodyPr/>
                    <a:lstStyle/>
                    <a:p>
                      <a:pPr algn="ctr"/>
                      <a:r>
                        <a:rPr lang="en-US" sz="1600" b="0" dirty="0"/>
                        <a:t>21</a:t>
                      </a:r>
                    </a:p>
                  </a:txBody>
                  <a:tcPr marL="5247" marR="5247" marT="5247" marB="0" anchor="ctr">
                    <a:solidFill>
                      <a:srgbClr val="D9D9D9"/>
                    </a:solidFill>
                  </a:tcPr>
                </a:tc>
                <a:tc>
                  <a:txBody>
                    <a:bodyPr/>
                    <a:lstStyle/>
                    <a:p>
                      <a:pPr algn="ctr" fontAlgn="ctr"/>
                      <a:r>
                        <a:rPr lang="en-US" sz="1600" b="0" i="0" u="none" strike="noStrike" dirty="0">
                          <a:solidFill>
                            <a:srgbClr val="000000"/>
                          </a:solidFill>
                          <a:effectLst/>
                          <a:latin typeface="+mn-lt"/>
                        </a:rPr>
                        <a:t>27</a:t>
                      </a:r>
                    </a:p>
                  </a:txBody>
                  <a:tcPr marL="9525" marR="9525" marT="9525" marB="0" anchor="ctr">
                    <a:solidFill>
                      <a:srgbClr val="D9D9D9"/>
                    </a:solidFill>
                  </a:tcPr>
                </a:tc>
                <a:tc>
                  <a:txBody>
                    <a:bodyPr/>
                    <a:lstStyle/>
                    <a:p>
                      <a:pPr algn="ctr" fontAlgn="ctr"/>
                      <a:r>
                        <a:rPr lang="en-US" sz="1600" b="0" i="0" u="none" strike="noStrike" dirty="0">
                          <a:solidFill>
                            <a:srgbClr val="000000"/>
                          </a:solidFill>
                          <a:effectLst/>
                          <a:latin typeface="+mn-lt"/>
                        </a:rPr>
                        <a:t>23</a:t>
                      </a:r>
                    </a:p>
                  </a:txBody>
                  <a:tcPr marL="9525" marR="9525" marT="9525" marB="0" anchor="ctr">
                    <a:solidFill>
                      <a:srgbClr val="D9D9D9"/>
                    </a:solidFill>
                  </a:tcPr>
                </a:tc>
                <a:tc>
                  <a:txBody>
                    <a:bodyPr/>
                    <a:lstStyle/>
                    <a:p>
                      <a:pPr algn="ctr" fontAlgn="ctr"/>
                      <a:r>
                        <a:rPr lang="en-US" sz="1600" b="0" i="0" u="none" strike="noStrike" dirty="0">
                          <a:solidFill>
                            <a:srgbClr val="000000"/>
                          </a:solidFill>
                          <a:effectLst/>
                          <a:latin typeface="+mn-lt"/>
                        </a:rPr>
                        <a:t>28</a:t>
                      </a:r>
                    </a:p>
                  </a:txBody>
                  <a:tcPr marL="9525" marR="9525" marT="9525" marB="0" anchor="ctr">
                    <a:solidFill>
                      <a:srgbClr val="D9D9D9"/>
                    </a:solidFill>
                  </a:tcPr>
                </a:tc>
                <a:tc>
                  <a:txBody>
                    <a:bodyPr/>
                    <a:lstStyle/>
                    <a:p>
                      <a:pPr algn="ctr" fontAlgn="ctr"/>
                      <a:r>
                        <a:rPr lang="en-US" sz="1600" b="0" i="0" u="none" strike="noStrike" dirty="0">
                          <a:solidFill>
                            <a:srgbClr val="000000"/>
                          </a:solidFill>
                          <a:effectLst/>
                          <a:latin typeface="+mn-lt"/>
                        </a:rPr>
                        <a:t>25</a:t>
                      </a:r>
                    </a:p>
                  </a:txBody>
                  <a:tcPr marL="9525" marR="9525" marT="9525" marB="0" anchor="ctr">
                    <a:solidFill>
                      <a:srgbClr val="D9D9D9"/>
                    </a:solidFill>
                  </a:tcPr>
                </a:tc>
                <a:extLst>
                  <a:ext uri="{0D108BD9-81ED-4DB2-BD59-A6C34878D82A}">
                    <a16:rowId xmlns:a16="http://schemas.microsoft.com/office/drawing/2014/main" val="1227802551"/>
                  </a:ext>
                </a:extLst>
              </a:tr>
              <a:tr h="209256">
                <a:tc>
                  <a:txBody>
                    <a:bodyPr/>
                    <a:lstStyle/>
                    <a:p>
                      <a:r>
                        <a:rPr lang="en-US" sz="1600" b="1" dirty="0"/>
                        <a:t>Associates</a:t>
                      </a:r>
                    </a:p>
                  </a:txBody>
                  <a:tcPr marL="9525" marR="9525" marT="9525" marB="0" anchor="ctr">
                    <a:solidFill>
                      <a:srgbClr val="D9D9D9"/>
                    </a:solidFill>
                  </a:tcPr>
                </a:tc>
                <a:tc>
                  <a:txBody>
                    <a:bodyPr/>
                    <a:lstStyle/>
                    <a:p>
                      <a:pPr algn="ctr"/>
                      <a:r>
                        <a:rPr lang="en-US" sz="1600" b="0" dirty="0"/>
                        <a:t>12</a:t>
                      </a:r>
                    </a:p>
                  </a:txBody>
                  <a:tcPr marL="5247" marR="5247" marT="5247" marB="0" anchor="ctr">
                    <a:solidFill>
                      <a:srgbClr val="D9D9D9"/>
                    </a:solidFill>
                  </a:tcPr>
                </a:tc>
                <a:tc>
                  <a:txBody>
                    <a:bodyPr/>
                    <a:lstStyle/>
                    <a:p>
                      <a:pPr algn="ctr" fontAlgn="ctr"/>
                      <a:r>
                        <a:rPr lang="en-US" sz="1600" b="0" i="0" u="none" strike="noStrike" dirty="0">
                          <a:solidFill>
                            <a:srgbClr val="000000"/>
                          </a:solidFill>
                          <a:effectLst/>
                          <a:latin typeface="+mn-lt"/>
                        </a:rPr>
                        <a:t>12</a:t>
                      </a:r>
                    </a:p>
                  </a:txBody>
                  <a:tcPr marL="9525" marR="9525" marT="9525" marB="0" anchor="ctr">
                    <a:solidFill>
                      <a:srgbClr val="D9D9D9"/>
                    </a:solidFill>
                  </a:tcPr>
                </a:tc>
                <a:tc>
                  <a:txBody>
                    <a:bodyPr/>
                    <a:lstStyle/>
                    <a:p>
                      <a:pPr algn="ctr" fontAlgn="ctr"/>
                      <a:r>
                        <a:rPr lang="en-US" sz="1600" b="0" i="0" u="none" strike="noStrike" dirty="0">
                          <a:solidFill>
                            <a:srgbClr val="000000"/>
                          </a:solidFill>
                          <a:effectLst/>
                          <a:latin typeface="+mn-lt"/>
                        </a:rPr>
                        <a:t>13</a:t>
                      </a:r>
                    </a:p>
                  </a:txBody>
                  <a:tcPr marL="9525" marR="9525" marT="9525" marB="0" anchor="ctr">
                    <a:solidFill>
                      <a:srgbClr val="D9D9D9"/>
                    </a:solidFill>
                  </a:tcPr>
                </a:tc>
                <a:tc>
                  <a:txBody>
                    <a:bodyPr/>
                    <a:lstStyle/>
                    <a:p>
                      <a:pPr algn="ctr" fontAlgn="ctr"/>
                      <a:r>
                        <a:rPr lang="en-US" sz="1600" b="0" i="0" u="none" strike="noStrike" dirty="0">
                          <a:solidFill>
                            <a:srgbClr val="000000"/>
                          </a:solidFill>
                          <a:effectLst/>
                          <a:latin typeface="+mn-lt"/>
                        </a:rPr>
                        <a:t>13</a:t>
                      </a:r>
                    </a:p>
                  </a:txBody>
                  <a:tcPr marL="9525" marR="9525" marT="9525" marB="0" anchor="ctr">
                    <a:solidFill>
                      <a:srgbClr val="D9D9D9"/>
                    </a:solidFill>
                  </a:tcPr>
                </a:tc>
                <a:tc>
                  <a:txBody>
                    <a:bodyPr/>
                    <a:lstStyle/>
                    <a:p>
                      <a:pPr algn="ctr" fontAlgn="ctr"/>
                      <a:r>
                        <a:rPr lang="en-US" sz="1600" b="0" i="0" u="none" strike="noStrike" dirty="0">
                          <a:solidFill>
                            <a:srgbClr val="000000"/>
                          </a:solidFill>
                          <a:effectLst/>
                          <a:latin typeface="+mn-lt"/>
                        </a:rPr>
                        <a:t>13</a:t>
                      </a:r>
                    </a:p>
                  </a:txBody>
                  <a:tcPr marL="9525" marR="9525" marT="9525" marB="0" anchor="ctr">
                    <a:solidFill>
                      <a:srgbClr val="D9D9D9"/>
                    </a:solidFill>
                  </a:tcPr>
                </a:tc>
                <a:extLst>
                  <a:ext uri="{0D108BD9-81ED-4DB2-BD59-A6C34878D82A}">
                    <a16:rowId xmlns:a16="http://schemas.microsoft.com/office/drawing/2014/main" val="362074592"/>
                  </a:ext>
                </a:extLst>
              </a:tr>
              <a:tr h="209256">
                <a:tc>
                  <a:txBody>
                    <a:bodyPr/>
                    <a:lstStyle/>
                    <a:p>
                      <a:r>
                        <a:rPr lang="en-US" sz="1600" b="1" dirty="0"/>
                        <a:t>Bachelor’s</a:t>
                      </a:r>
                    </a:p>
                  </a:txBody>
                  <a:tcPr marL="9525" marR="9525" marT="9525" marB="0" anchor="ctr">
                    <a:solidFill>
                      <a:srgbClr val="D9D9D9"/>
                    </a:solidFill>
                  </a:tcPr>
                </a:tc>
                <a:tc>
                  <a:txBody>
                    <a:bodyPr/>
                    <a:lstStyle/>
                    <a:p>
                      <a:pPr algn="ctr"/>
                      <a:r>
                        <a:rPr lang="en-US" sz="1600" b="0" dirty="0"/>
                        <a:t>27</a:t>
                      </a:r>
                    </a:p>
                  </a:txBody>
                  <a:tcPr marL="5247" marR="5247" marT="5247" marB="0" anchor="ctr">
                    <a:solidFill>
                      <a:srgbClr val="D9D9D9"/>
                    </a:solidFill>
                  </a:tcPr>
                </a:tc>
                <a:tc>
                  <a:txBody>
                    <a:bodyPr/>
                    <a:lstStyle/>
                    <a:p>
                      <a:pPr algn="ctr" fontAlgn="ctr"/>
                      <a:r>
                        <a:rPr lang="en-US" sz="1600" b="0" i="0" u="none" strike="noStrike" dirty="0">
                          <a:solidFill>
                            <a:srgbClr val="000000"/>
                          </a:solidFill>
                          <a:effectLst/>
                          <a:latin typeface="+mn-lt"/>
                        </a:rPr>
                        <a:t>19</a:t>
                      </a:r>
                    </a:p>
                  </a:txBody>
                  <a:tcPr marL="9525" marR="9525" marT="9525" marB="0" anchor="ctr">
                    <a:solidFill>
                      <a:srgbClr val="D9D9D9"/>
                    </a:solidFill>
                  </a:tcPr>
                </a:tc>
                <a:tc>
                  <a:txBody>
                    <a:bodyPr/>
                    <a:lstStyle/>
                    <a:p>
                      <a:pPr algn="ctr" fontAlgn="ctr"/>
                      <a:r>
                        <a:rPr lang="en-US" sz="1600" b="0" i="0" u="none" strike="noStrike" dirty="0">
                          <a:solidFill>
                            <a:srgbClr val="000000"/>
                          </a:solidFill>
                          <a:effectLst/>
                          <a:latin typeface="+mn-lt"/>
                        </a:rPr>
                        <a:t>22</a:t>
                      </a:r>
                    </a:p>
                  </a:txBody>
                  <a:tcPr marL="9525" marR="9525" marT="9525" marB="0" anchor="ctr">
                    <a:solidFill>
                      <a:srgbClr val="D9D9D9"/>
                    </a:solidFill>
                  </a:tcPr>
                </a:tc>
                <a:tc>
                  <a:txBody>
                    <a:bodyPr/>
                    <a:lstStyle/>
                    <a:p>
                      <a:pPr algn="ctr" fontAlgn="ctr"/>
                      <a:r>
                        <a:rPr lang="en-US" sz="1600" b="0" i="0" u="none" strike="noStrike" dirty="0">
                          <a:solidFill>
                            <a:srgbClr val="000000"/>
                          </a:solidFill>
                          <a:effectLst/>
                          <a:latin typeface="+mn-lt"/>
                        </a:rPr>
                        <a:t>20</a:t>
                      </a:r>
                    </a:p>
                  </a:txBody>
                  <a:tcPr marL="9525" marR="9525" marT="9525" marB="0" anchor="ctr">
                    <a:solidFill>
                      <a:srgbClr val="D9D9D9"/>
                    </a:solidFill>
                  </a:tcPr>
                </a:tc>
                <a:tc>
                  <a:txBody>
                    <a:bodyPr/>
                    <a:lstStyle/>
                    <a:p>
                      <a:pPr algn="ctr" fontAlgn="ctr"/>
                      <a:r>
                        <a:rPr lang="en-US" sz="1600" b="0" i="0" u="none" strike="noStrike" dirty="0">
                          <a:solidFill>
                            <a:srgbClr val="000000"/>
                          </a:solidFill>
                          <a:effectLst/>
                          <a:latin typeface="+mn-lt"/>
                        </a:rPr>
                        <a:t>21</a:t>
                      </a:r>
                    </a:p>
                  </a:txBody>
                  <a:tcPr marL="9525" marR="9525" marT="9525" marB="0" anchor="ctr">
                    <a:solidFill>
                      <a:srgbClr val="D9D9D9"/>
                    </a:solidFill>
                  </a:tcPr>
                </a:tc>
                <a:extLst>
                  <a:ext uri="{0D108BD9-81ED-4DB2-BD59-A6C34878D82A}">
                    <a16:rowId xmlns:a16="http://schemas.microsoft.com/office/drawing/2014/main" val="3283682532"/>
                  </a:ext>
                </a:extLst>
              </a:tr>
              <a:tr h="209256">
                <a:tc>
                  <a:txBody>
                    <a:bodyPr/>
                    <a:lstStyle/>
                    <a:p>
                      <a:r>
                        <a:rPr lang="en-US" sz="1600" b="1" dirty="0"/>
                        <a:t>Post-Grad/Adv.</a:t>
                      </a:r>
                    </a:p>
                  </a:txBody>
                  <a:tcPr marL="9525" marR="9525" marT="9525" marB="0" anchor="ctr">
                    <a:solidFill>
                      <a:srgbClr val="D9D9D9"/>
                    </a:solidFill>
                  </a:tcPr>
                </a:tc>
                <a:tc>
                  <a:txBody>
                    <a:bodyPr/>
                    <a:lstStyle/>
                    <a:p>
                      <a:pPr algn="ctr"/>
                      <a:r>
                        <a:rPr lang="en-US" sz="1600" b="0" dirty="0"/>
                        <a:t>19</a:t>
                      </a:r>
                    </a:p>
                  </a:txBody>
                  <a:tcPr marL="5247" marR="5247" marT="5247" marB="0" anchor="ctr">
                    <a:solidFill>
                      <a:srgbClr val="D9D9D9"/>
                    </a:solidFill>
                  </a:tcPr>
                </a:tc>
                <a:tc>
                  <a:txBody>
                    <a:bodyPr/>
                    <a:lstStyle/>
                    <a:p>
                      <a:pPr algn="ctr" fontAlgn="ctr"/>
                      <a:r>
                        <a:rPr lang="en-US" sz="1600" b="0" i="0" u="none" strike="noStrike" dirty="0">
                          <a:solidFill>
                            <a:srgbClr val="000000"/>
                          </a:solidFill>
                          <a:effectLst/>
                          <a:latin typeface="+mn-lt"/>
                        </a:rPr>
                        <a:t>16</a:t>
                      </a:r>
                    </a:p>
                  </a:txBody>
                  <a:tcPr marL="9525" marR="9525" marT="9525" marB="0" anchor="ctr">
                    <a:solidFill>
                      <a:srgbClr val="D9D9D9"/>
                    </a:solidFill>
                  </a:tcPr>
                </a:tc>
                <a:tc>
                  <a:txBody>
                    <a:bodyPr/>
                    <a:lstStyle/>
                    <a:p>
                      <a:pPr algn="ctr" fontAlgn="ctr"/>
                      <a:r>
                        <a:rPr lang="en-US" sz="1600" b="0" i="0" u="none" strike="noStrike" dirty="0">
                          <a:solidFill>
                            <a:srgbClr val="000000"/>
                          </a:solidFill>
                          <a:effectLst/>
                          <a:latin typeface="+mn-lt"/>
                        </a:rPr>
                        <a:t>23</a:t>
                      </a:r>
                    </a:p>
                  </a:txBody>
                  <a:tcPr marL="9525" marR="9525" marT="9525" marB="0" anchor="ctr">
                    <a:solidFill>
                      <a:srgbClr val="D9D9D9"/>
                    </a:solidFill>
                  </a:tcPr>
                </a:tc>
                <a:tc>
                  <a:txBody>
                    <a:bodyPr/>
                    <a:lstStyle/>
                    <a:p>
                      <a:pPr algn="ctr" fontAlgn="ctr"/>
                      <a:r>
                        <a:rPr lang="en-US" sz="1600" b="0" i="0" u="none" strike="noStrike" dirty="0">
                          <a:solidFill>
                            <a:srgbClr val="000000"/>
                          </a:solidFill>
                          <a:effectLst/>
                          <a:latin typeface="+mn-lt"/>
                        </a:rPr>
                        <a:t>15</a:t>
                      </a:r>
                    </a:p>
                  </a:txBody>
                  <a:tcPr marL="9525" marR="9525" marT="9525" marB="0" anchor="ctr">
                    <a:solidFill>
                      <a:srgbClr val="D9D9D9"/>
                    </a:solidFill>
                  </a:tcPr>
                </a:tc>
                <a:tc>
                  <a:txBody>
                    <a:bodyPr/>
                    <a:lstStyle/>
                    <a:p>
                      <a:pPr algn="ctr" fontAlgn="ctr"/>
                      <a:r>
                        <a:rPr lang="en-US" sz="1600" b="0" i="0" u="none" strike="noStrike" dirty="0">
                          <a:solidFill>
                            <a:srgbClr val="000000"/>
                          </a:solidFill>
                          <a:effectLst/>
                          <a:latin typeface="+mn-lt"/>
                        </a:rPr>
                        <a:t>20</a:t>
                      </a:r>
                    </a:p>
                  </a:txBody>
                  <a:tcPr marL="9525" marR="9525" marT="9525" marB="0" anchor="ctr">
                    <a:solidFill>
                      <a:srgbClr val="D9D9D9"/>
                    </a:solidFill>
                  </a:tcPr>
                </a:tc>
                <a:extLst>
                  <a:ext uri="{0D108BD9-81ED-4DB2-BD59-A6C34878D82A}">
                    <a16:rowId xmlns:a16="http://schemas.microsoft.com/office/drawing/2014/main" val="3375272755"/>
                  </a:ext>
                </a:extLst>
              </a:tr>
              <a:tr h="209256">
                <a:tc>
                  <a:txBody>
                    <a:bodyPr/>
                    <a:lstStyle/>
                    <a:p>
                      <a:r>
                        <a:rPr lang="en-US" sz="1600" b="1" dirty="0"/>
                        <a:t>Employed Full time</a:t>
                      </a:r>
                    </a:p>
                  </a:txBody>
                  <a:tcPr marL="9525" marR="9525" marT="9525" marB="0" anchor="ctr">
                    <a:solidFill>
                      <a:schemeClr val="bg1">
                        <a:lumMod val="75000"/>
                      </a:schemeClr>
                    </a:solidFill>
                  </a:tcPr>
                </a:tc>
                <a:tc>
                  <a:txBody>
                    <a:bodyPr/>
                    <a:lstStyle/>
                    <a:p>
                      <a:pPr algn="ctr"/>
                      <a:r>
                        <a:rPr lang="en-US" sz="1600" b="0" dirty="0"/>
                        <a:t>48</a:t>
                      </a:r>
                    </a:p>
                  </a:txBody>
                  <a:tcPr marL="5247" marR="5247" marT="5247" marB="0" anchor="ctr">
                    <a:solidFill>
                      <a:schemeClr val="bg1">
                        <a:lumMod val="75000"/>
                      </a:schemeClr>
                    </a:solidFill>
                  </a:tcPr>
                </a:tc>
                <a:tc>
                  <a:txBody>
                    <a:bodyPr/>
                    <a:lstStyle/>
                    <a:p>
                      <a:pPr algn="ctr" fontAlgn="ctr"/>
                      <a:r>
                        <a:rPr lang="en-US" sz="1600" b="0" i="0" u="none" strike="noStrike" dirty="0">
                          <a:solidFill>
                            <a:srgbClr val="000000"/>
                          </a:solidFill>
                          <a:effectLst/>
                          <a:latin typeface="+mn-lt"/>
                        </a:rPr>
                        <a:t>24</a:t>
                      </a:r>
                    </a:p>
                  </a:txBody>
                  <a:tcPr marL="9525" marR="9525" marT="9525" marB="0" anchor="ctr">
                    <a:solidFill>
                      <a:schemeClr val="bg1">
                        <a:lumMod val="75000"/>
                      </a:schemeClr>
                    </a:solidFill>
                  </a:tcPr>
                </a:tc>
                <a:tc>
                  <a:txBody>
                    <a:bodyPr/>
                    <a:lstStyle/>
                    <a:p>
                      <a:pPr algn="ctr" fontAlgn="ctr"/>
                      <a:r>
                        <a:rPr lang="en-US" sz="1600" b="0" i="0" u="none" strike="noStrike" dirty="0">
                          <a:solidFill>
                            <a:srgbClr val="000000"/>
                          </a:solidFill>
                          <a:effectLst/>
                          <a:latin typeface="+mn-lt"/>
                        </a:rPr>
                        <a:t>48</a:t>
                      </a:r>
                    </a:p>
                  </a:txBody>
                  <a:tcPr marL="9525" marR="9525" marT="9525" marB="0" anchor="ctr">
                    <a:solidFill>
                      <a:schemeClr val="bg1">
                        <a:lumMod val="75000"/>
                      </a:schemeClr>
                    </a:solidFill>
                  </a:tcPr>
                </a:tc>
                <a:tc>
                  <a:txBody>
                    <a:bodyPr/>
                    <a:lstStyle/>
                    <a:p>
                      <a:pPr algn="ctr" fontAlgn="ctr"/>
                      <a:r>
                        <a:rPr lang="en-US" sz="1600" b="0" i="0" u="none" strike="noStrike" dirty="0">
                          <a:solidFill>
                            <a:srgbClr val="000000"/>
                          </a:solidFill>
                          <a:effectLst/>
                          <a:latin typeface="+mn-lt"/>
                        </a:rPr>
                        <a:t>61</a:t>
                      </a:r>
                    </a:p>
                  </a:txBody>
                  <a:tcPr marL="9525" marR="9525" marT="9525" marB="0" anchor="ctr">
                    <a:solidFill>
                      <a:schemeClr val="bg1">
                        <a:lumMod val="75000"/>
                      </a:schemeClr>
                    </a:solidFill>
                  </a:tcPr>
                </a:tc>
                <a:tc>
                  <a:txBody>
                    <a:bodyPr/>
                    <a:lstStyle/>
                    <a:p>
                      <a:pPr algn="ctr" fontAlgn="ctr"/>
                      <a:r>
                        <a:rPr lang="en-US" sz="1600" b="0" i="0" u="none" strike="noStrike" dirty="0">
                          <a:solidFill>
                            <a:srgbClr val="000000"/>
                          </a:solidFill>
                          <a:effectLst/>
                          <a:latin typeface="+mn-lt"/>
                        </a:rPr>
                        <a:t>42</a:t>
                      </a:r>
                    </a:p>
                  </a:txBody>
                  <a:tcPr marL="9525" marR="9525" marT="9525" marB="0" anchor="ctr">
                    <a:solidFill>
                      <a:schemeClr val="bg1">
                        <a:lumMod val="75000"/>
                      </a:schemeClr>
                    </a:solidFill>
                  </a:tcPr>
                </a:tc>
                <a:extLst>
                  <a:ext uri="{0D108BD9-81ED-4DB2-BD59-A6C34878D82A}">
                    <a16:rowId xmlns:a16="http://schemas.microsoft.com/office/drawing/2014/main" val="10009"/>
                  </a:ext>
                </a:extLst>
              </a:tr>
              <a:tr h="209256">
                <a:tc>
                  <a:txBody>
                    <a:bodyPr/>
                    <a:lstStyle/>
                    <a:p>
                      <a:r>
                        <a:rPr lang="en-US" sz="1600" b="1" dirty="0"/>
                        <a:t>Employed Part time</a:t>
                      </a:r>
                    </a:p>
                  </a:txBody>
                  <a:tcPr marL="9525" marR="9525" marT="9525" marB="0" anchor="ctr">
                    <a:solidFill>
                      <a:schemeClr val="bg1">
                        <a:lumMod val="75000"/>
                      </a:schemeClr>
                    </a:solidFill>
                  </a:tcPr>
                </a:tc>
                <a:tc>
                  <a:txBody>
                    <a:bodyPr/>
                    <a:lstStyle/>
                    <a:p>
                      <a:pPr algn="ctr"/>
                      <a:r>
                        <a:rPr lang="en-US" sz="1600" b="0" dirty="0"/>
                        <a:t>7</a:t>
                      </a:r>
                    </a:p>
                  </a:txBody>
                  <a:tcPr marL="5247" marR="5247" marT="5247" marB="0" anchor="ctr">
                    <a:solidFill>
                      <a:schemeClr val="bg1">
                        <a:lumMod val="75000"/>
                      </a:schemeClr>
                    </a:solidFill>
                  </a:tcPr>
                </a:tc>
                <a:tc>
                  <a:txBody>
                    <a:bodyPr/>
                    <a:lstStyle/>
                    <a:p>
                      <a:pPr algn="ctr" fontAlgn="ctr"/>
                      <a:r>
                        <a:rPr lang="en-US" sz="1600" b="0" i="0" u="none" strike="noStrike" dirty="0">
                          <a:solidFill>
                            <a:srgbClr val="000000"/>
                          </a:solidFill>
                          <a:effectLst/>
                          <a:latin typeface="+mn-lt"/>
                        </a:rPr>
                        <a:t>7</a:t>
                      </a:r>
                    </a:p>
                  </a:txBody>
                  <a:tcPr marL="9525" marR="9525" marT="9525" marB="0" anchor="ctr">
                    <a:solidFill>
                      <a:schemeClr val="bg1">
                        <a:lumMod val="75000"/>
                      </a:schemeClr>
                    </a:solidFill>
                  </a:tcPr>
                </a:tc>
                <a:tc>
                  <a:txBody>
                    <a:bodyPr/>
                    <a:lstStyle/>
                    <a:p>
                      <a:pPr algn="ctr" fontAlgn="ctr"/>
                      <a:r>
                        <a:rPr lang="en-US" sz="1600" b="0" i="0" u="none" strike="noStrike" dirty="0">
                          <a:solidFill>
                            <a:srgbClr val="000000"/>
                          </a:solidFill>
                          <a:effectLst/>
                          <a:latin typeface="+mn-lt"/>
                        </a:rPr>
                        <a:t>9</a:t>
                      </a:r>
                    </a:p>
                  </a:txBody>
                  <a:tcPr marL="9525" marR="9525" marT="9525" marB="0" anchor="ctr">
                    <a:solidFill>
                      <a:schemeClr val="bg1">
                        <a:lumMod val="75000"/>
                      </a:schemeClr>
                    </a:solidFill>
                  </a:tcPr>
                </a:tc>
                <a:tc>
                  <a:txBody>
                    <a:bodyPr/>
                    <a:lstStyle/>
                    <a:p>
                      <a:pPr algn="ctr" fontAlgn="ctr"/>
                      <a:r>
                        <a:rPr lang="en-US" sz="1600" b="0" i="0" u="none" strike="noStrike" dirty="0">
                          <a:solidFill>
                            <a:srgbClr val="000000"/>
                          </a:solidFill>
                          <a:effectLst/>
                          <a:latin typeface="+mn-lt"/>
                        </a:rPr>
                        <a:t>10</a:t>
                      </a:r>
                    </a:p>
                  </a:txBody>
                  <a:tcPr marL="9525" marR="9525" marT="9525" marB="0" anchor="ctr">
                    <a:solidFill>
                      <a:schemeClr val="bg1">
                        <a:lumMod val="75000"/>
                      </a:schemeClr>
                    </a:solidFill>
                  </a:tcPr>
                </a:tc>
                <a:tc>
                  <a:txBody>
                    <a:bodyPr/>
                    <a:lstStyle/>
                    <a:p>
                      <a:pPr algn="ctr" fontAlgn="ctr"/>
                      <a:r>
                        <a:rPr lang="en-US" sz="1600" b="0" i="0" u="none" strike="noStrike" dirty="0">
                          <a:solidFill>
                            <a:srgbClr val="000000"/>
                          </a:solidFill>
                          <a:effectLst/>
                          <a:latin typeface="+mn-lt"/>
                        </a:rPr>
                        <a:t>9</a:t>
                      </a:r>
                    </a:p>
                  </a:txBody>
                  <a:tcPr marL="9525" marR="9525" marT="9525" marB="0" anchor="ctr">
                    <a:solidFill>
                      <a:schemeClr val="bg1">
                        <a:lumMod val="75000"/>
                      </a:schemeClr>
                    </a:solidFill>
                  </a:tcPr>
                </a:tc>
                <a:extLst>
                  <a:ext uri="{0D108BD9-81ED-4DB2-BD59-A6C34878D82A}">
                    <a16:rowId xmlns:a16="http://schemas.microsoft.com/office/drawing/2014/main" val="3790290552"/>
                  </a:ext>
                </a:extLst>
              </a:tr>
              <a:tr h="209256">
                <a:tc>
                  <a:txBody>
                    <a:bodyPr/>
                    <a:lstStyle/>
                    <a:p>
                      <a:r>
                        <a:rPr lang="en-US" sz="1600" b="1" dirty="0"/>
                        <a:t>Furloughed</a:t>
                      </a:r>
                    </a:p>
                  </a:txBody>
                  <a:tcPr marL="9525" marR="9525" marT="9525" marB="0" anchor="ctr">
                    <a:solidFill>
                      <a:schemeClr val="bg1">
                        <a:lumMod val="75000"/>
                      </a:schemeClr>
                    </a:solidFill>
                  </a:tcPr>
                </a:tc>
                <a:tc>
                  <a:txBody>
                    <a:bodyPr/>
                    <a:lstStyle/>
                    <a:p>
                      <a:pPr algn="ctr"/>
                      <a:r>
                        <a:rPr lang="en-US" sz="1600" b="0" dirty="0"/>
                        <a:t>1</a:t>
                      </a:r>
                    </a:p>
                  </a:txBody>
                  <a:tcPr marL="5247" marR="5247" marT="5247" marB="0" anchor="ctr">
                    <a:solidFill>
                      <a:schemeClr val="bg1">
                        <a:lumMod val="75000"/>
                      </a:schemeClr>
                    </a:solidFill>
                  </a:tcPr>
                </a:tc>
                <a:tc>
                  <a:txBody>
                    <a:bodyPr/>
                    <a:lstStyle/>
                    <a:p>
                      <a:pPr algn="ctr" fontAlgn="ctr"/>
                      <a:r>
                        <a:rPr lang="en-US" sz="1600" b="0" i="0" u="none" strike="noStrike" dirty="0">
                          <a:solidFill>
                            <a:srgbClr val="000000"/>
                          </a:solidFill>
                          <a:effectLst/>
                          <a:latin typeface="+mn-lt"/>
                        </a:rPr>
                        <a:t>1</a:t>
                      </a:r>
                    </a:p>
                  </a:txBody>
                  <a:tcPr marL="9525" marR="9525" marT="9525" marB="0" anchor="ctr">
                    <a:solidFill>
                      <a:schemeClr val="bg1">
                        <a:lumMod val="75000"/>
                      </a:schemeClr>
                    </a:solidFill>
                  </a:tcPr>
                </a:tc>
                <a:tc>
                  <a:txBody>
                    <a:bodyPr/>
                    <a:lstStyle/>
                    <a:p>
                      <a:pPr algn="ctr" fontAlgn="ctr"/>
                      <a:r>
                        <a:rPr lang="en-US" sz="1600" b="0" i="0" u="none" strike="noStrike" dirty="0">
                          <a:solidFill>
                            <a:srgbClr val="000000"/>
                          </a:solidFill>
                          <a:effectLst/>
                          <a:latin typeface="+mn-lt"/>
                        </a:rPr>
                        <a:t>2</a:t>
                      </a:r>
                    </a:p>
                  </a:txBody>
                  <a:tcPr marL="9525" marR="9525" marT="9525" marB="0" anchor="ctr">
                    <a:solidFill>
                      <a:schemeClr val="bg1">
                        <a:lumMod val="75000"/>
                      </a:schemeClr>
                    </a:solidFill>
                  </a:tcPr>
                </a:tc>
                <a:tc>
                  <a:txBody>
                    <a:bodyPr/>
                    <a:lstStyle/>
                    <a:p>
                      <a:pPr algn="ctr" fontAlgn="ctr"/>
                      <a:r>
                        <a:rPr lang="en-US" sz="1600" b="0" i="0" u="none" strike="noStrike" dirty="0">
                          <a:solidFill>
                            <a:srgbClr val="000000"/>
                          </a:solidFill>
                          <a:effectLst/>
                          <a:latin typeface="+mn-lt"/>
                        </a:rPr>
                        <a:t>2</a:t>
                      </a:r>
                    </a:p>
                  </a:txBody>
                  <a:tcPr marL="9525" marR="9525" marT="9525" marB="0" anchor="ctr">
                    <a:solidFill>
                      <a:schemeClr val="bg1">
                        <a:lumMod val="75000"/>
                      </a:schemeClr>
                    </a:solidFill>
                  </a:tcPr>
                </a:tc>
                <a:tc>
                  <a:txBody>
                    <a:bodyPr/>
                    <a:lstStyle/>
                    <a:p>
                      <a:pPr algn="ctr" fontAlgn="ctr"/>
                      <a:r>
                        <a:rPr lang="en-US" sz="1600" b="0" i="0" u="none" strike="noStrike" dirty="0">
                          <a:solidFill>
                            <a:srgbClr val="000000"/>
                          </a:solidFill>
                          <a:effectLst/>
                          <a:latin typeface="+mn-lt"/>
                        </a:rPr>
                        <a:t>2</a:t>
                      </a:r>
                    </a:p>
                  </a:txBody>
                  <a:tcPr marL="9525" marR="9525" marT="9525" marB="0" anchor="ctr">
                    <a:solidFill>
                      <a:schemeClr val="bg1">
                        <a:lumMod val="75000"/>
                      </a:schemeClr>
                    </a:solidFill>
                  </a:tcPr>
                </a:tc>
                <a:extLst>
                  <a:ext uri="{0D108BD9-81ED-4DB2-BD59-A6C34878D82A}">
                    <a16:rowId xmlns:a16="http://schemas.microsoft.com/office/drawing/2014/main" val="1680599206"/>
                  </a:ext>
                </a:extLst>
              </a:tr>
              <a:tr h="209256">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600" b="1" i="0" u="none" strike="noStrike" dirty="0">
                          <a:solidFill>
                            <a:srgbClr val="000000"/>
                          </a:solidFill>
                          <a:effectLst/>
                          <a:latin typeface="+mn-lt"/>
                        </a:rPr>
                        <a:t>Unemployed</a:t>
                      </a:r>
                    </a:p>
                  </a:txBody>
                  <a:tcPr marL="9525" marR="9525" marT="9525" marB="0" anchor="ctr">
                    <a:solidFill>
                      <a:schemeClr val="bg1">
                        <a:lumMod val="75000"/>
                      </a:schemeClr>
                    </a:solidFill>
                  </a:tcPr>
                </a:tc>
                <a:tc>
                  <a:txBody>
                    <a:bodyPr/>
                    <a:lstStyle/>
                    <a:p>
                      <a:pPr algn="ctr"/>
                      <a:r>
                        <a:rPr lang="en-US" sz="1600" b="0" dirty="0"/>
                        <a:t>7</a:t>
                      </a:r>
                    </a:p>
                  </a:txBody>
                  <a:tcPr marL="5247" marR="5247" marT="5247" marB="0" anchor="ctr">
                    <a:solidFill>
                      <a:schemeClr val="bg1">
                        <a:lumMod val="75000"/>
                      </a:schemeClr>
                    </a:solidFill>
                  </a:tcPr>
                </a:tc>
                <a:tc>
                  <a:txBody>
                    <a:bodyPr/>
                    <a:lstStyle/>
                    <a:p>
                      <a:pPr algn="ctr" fontAlgn="ctr"/>
                      <a:r>
                        <a:rPr lang="en-US" sz="1600" b="0" i="0" u="none" strike="noStrike" dirty="0">
                          <a:solidFill>
                            <a:srgbClr val="000000"/>
                          </a:solidFill>
                          <a:effectLst/>
                          <a:latin typeface="+mn-lt"/>
                        </a:rPr>
                        <a:t>14</a:t>
                      </a:r>
                    </a:p>
                  </a:txBody>
                  <a:tcPr marL="9525" marR="9525" marT="9525" marB="0" anchor="ctr">
                    <a:solidFill>
                      <a:schemeClr val="bg1">
                        <a:lumMod val="75000"/>
                      </a:schemeClr>
                    </a:solidFill>
                  </a:tcPr>
                </a:tc>
                <a:tc>
                  <a:txBody>
                    <a:bodyPr/>
                    <a:lstStyle/>
                    <a:p>
                      <a:pPr algn="ctr" fontAlgn="ctr"/>
                      <a:r>
                        <a:rPr lang="en-US" sz="1600" b="0" i="0" u="none" strike="noStrike" dirty="0">
                          <a:solidFill>
                            <a:srgbClr val="000000"/>
                          </a:solidFill>
                          <a:effectLst/>
                          <a:latin typeface="+mn-lt"/>
                        </a:rPr>
                        <a:t>5</a:t>
                      </a:r>
                    </a:p>
                  </a:txBody>
                  <a:tcPr marL="9525" marR="9525" marT="9525" marB="0" anchor="ctr">
                    <a:solidFill>
                      <a:schemeClr val="bg1">
                        <a:lumMod val="75000"/>
                      </a:schemeClr>
                    </a:solidFill>
                  </a:tcPr>
                </a:tc>
                <a:tc>
                  <a:txBody>
                    <a:bodyPr/>
                    <a:lstStyle/>
                    <a:p>
                      <a:pPr algn="ctr" fontAlgn="ctr"/>
                      <a:r>
                        <a:rPr lang="en-US" sz="1600" b="0" i="0" u="none" strike="noStrike" dirty="0">
                          <a:solidFill>
                            <a:srgbClr val="000000"/>
                          </a:solidFill>
                          <a:effectLst/>
                          <a:latin typeface="+mn-lt"/>
                        </a:rPr>
                        <a:t>8</a:t>
                      </a:r>
                    </a:p>
                  </a:txBody>
                  <a:tcPr marL="9525" marR="9525" marT="9525" marB="0" anchor="ctr">
                    <a:solidFill>
                      <a:schemeClr val="bg1">
                        <a:lumMod val="75000"/>
                      </a:schemeClr>
                    </a:solidFill>
                  </a:tcPr>
                </a:tc>
                <a:tc>
                  <a:txBody>
                    <a:bodyPr/>
                    <a:lstStyle/>
                    <a:p>
                      <a:pPr algn="ctr" fontAlgn="ctr"/>
                      <a:r>
                        <a:rPr lang="en-US" sz="1600" b="0" i="0" u="none" strike="noStrike" dirty="0">
                          <a:solidFill>
                            <a:srgbClr val="000000"/>
                          </a:solidFill>
                          <a:effectLst/>
                          <a:latin typeface="+mn-lt"/>
                        </a:rPr>
                        <a:t>9</a:t>
                      </a:r>
                    </a:p>
                  </a:txBody>
                  <a:tcPr marL="9525" marR="9525" marT="9525" marB="0" anchor="ctr">
                    <a:solidFill>
                      <a:schemeClr val="bg1">
                        <a:lumMod val="75000"/>
                      </a:schemeClr>
                    </a:solidFill>
                  </a:tcPr>
                </a:tc>
                <a:extLst>
                  <a:ext uri="{0D108BD9-81ED-4DB2-BD59-A6C34878D82A}">
                    <a16:rowId xmlns:a16="http://schemas.microsoft.com/office/drawing/2014/main" val="1743972412"/>
                  </a:ext>
                </a:extLst>
              </a:tr>
              <a:tr h="209256">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600" b="1" i="0" u="none" strike="noStrike" dirty="0">
                          <a:solidFill>
                            <a:srgbClr val="000000"/>
                          </a:solidFill>
                          <a:effectLst/>
                          <a:latin typeface="+mn-lt"/>
                        </a:rPr>
                        <a:t>Homemakers</a:t>
                      </a:r>
                    </a:p>
                  </a:txBody>
                  <a:tcPr marL="9525" marR="9525" marT="9525" marB="0" anchor="ctr">
                    <a:solidFill>
                      <a:schemeClr val="bg1">
                        <a:lumMod val="75000"/>
                      </a:schemeClr>
                    </a:solidFill>
                  </a:tcPr>
                </a:tc>
                <a:tc>
                  <a:txBody>
                    <a:bodyPr/>
                    <a:lstStyle/>
                    <a:p>
                      <a:pPr algn="ctr"/>
                      <a:r>
                        <a:rPr lang="en-US" sz="1600" b="0" dirty="0"/>
                        <a:t>5</a:t>
                      </a:r>
                    </a:p>
                  </a:txBody>
                  <a:tcPr marL="5247" marR="5247" marT="5247" marB="0" anchor="ctr">
                    <a:solidFill>
                      <a:schemeClr val="bg1">
                        <a:lumMod val="75000"/>
                      </a:schemeClr>
                    </a:solidFill>
                  </a:tcPr>
                </a:tc>
                <a:tc>
                  <a:txBody>
                    <a:bodyPr/>
                    <a:lstStyle/>
                    <a:p>
                      <a:pPr algn="ctr" fontAlgn="ctr"/>
                      <a:r>
                        <a:rPr lang="en-US" sz="1600" b="0" i="0" u="none" strike="noStrike" dirty="0">
                          <a:solidFill>
                            <a:srgbClr val="000000"/>
                          </a:solidFill>
                          <a:effectLst/>
                          <a:latin typeface="+mn-lt"/>
                        </a:rPr>
                        <a:t>6</a:t>
                      </a:r>
                    </a:p>
                  </a:txBody>
                  <a:tcPr marL="9525" marR="9525" marT="9525" marB="0" anchor="ctr">
                    <a:solidFill>
                      <a:schemeClr val="bg1">
                        <a:lumMod val="75000"/>
                      </a:schemeClr>
                    </a:solidFill>
                  </a:tcPr>
                </a:tc>
                <a:tc>
                  <a:txBody>
                    <a:bodyPr/>
                    <a:lstStyle/>
                    <a:p>
                      <a:pPr algn="ctr" fontAlgn="ctr"/>
                      <a:r>
                        <a:rPr lang="en-US" sz="1600" b="0" i="0" u="none" strike="noStrike" dirty="0">
                          <a:solidFill>
                            <a:srgbClr val="000000"/>
                          </a:solidFill>
                          <a:effectLst/>
                          <a:latin typeface="+mn-lt"/>
                        </a:rPr>
                        <a:t>7</a:t>
                      </a:r>
                    </a:p>
                  </a:txBody>
                  <a:tcPr marL="9525" marR="9525" marT="9525" marB="0" anchor="ctr">
                    <a:solidFill>
                      <a:schemeClr val="bg1">
                        <a:lumMod val="75000"/>
                      </a:schemeClr>
                    </a:solidFill>
                  </a:tcPr>
                </a:tc>
                <a:tc>
                  <a:txBody>
                    <a:bodyPr/>
                    <a:lstStyle/>
                    <a:p>
                      <a:pPr algn="ctr" fontAlgn="ctr"/>
                      <a:r>
                        <a:rPr lang="en-US" sz="1600" b="0" i="0" u="none" strike="noStrike" dirty="0">
                          <a:solidFill>
                            <a:srgbClr val="000000"/>
                          </a:solidFill>
                          <a:effectLst/>
                          <a:latin typeface="+mn-lt"/>
                        </a:rPr>
                        <a:t>4</a:t>
                      </a:r>
                    </a:p>
                  </a:txBody>
                  <a:tcPr marL="9525" marR="9525" marT="9525" marB="0" anchor="ctr">
                    <a:solidFill>
                      <a:schemeClr val="bg1">
                        <a:lumMod val="75000"/>
                      </a:schemeClr>
                    </a:solidFill>
                  </a:tcPr>
                </a:tc>
                <a:tc>
                  <a:txBody>
                    <a:bodyPr/>
                    <a:lstStyle/>
                    <a:p>
                      <a:pPr algn="ctr" fontAlgn="ctr"/>
                      <a:r>
                        <a:rPr lang="en-US" sz="1600" b="0" i="0" u="none" strike="noStrike" dirty="0">
                          <a:solidFill>
                            <a:srgbClr val="000000"/>
                          </a:solidFill>
                          <a:effectLst/>
                          <a:latin typeface="+mn-lt"/>
                        </a:rPr>
                        <a:t>6</a:t>
                      </a:r>
                    </a:p>
                  </a:txBody>
                  <a:tcPr marL="9525" marR="9525" marT="9525" marB="0" anchor="ctr">
                    <a:solidFill>
                      <a:schemeClr val="bg1">
                        <a:lumMod val="75000"/>
                      </a:schemeClr>
                    </a:solidFill>
                  </a:tcPr>
                </a:tc>
                <a:extLst>
                  <a:ext uri="{0D108BD9-81ED-4DB2-BD59-A6C34878D82A}">
                    <a16:rowId xmlns:a16="http://schemas.microsoft.com/office/drawing/2014/main" val="577878814"/>
                  </a:ext>
                </a:extLst>
              </a:tr>
              <a:tr h="209256">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600" b="1" i="0" u="none" strike="noStrike" dirty="0">
                          <a:solidFill>
                            <a:srgbClr val="000000"/>
                          </a:solidFill>
                          <a:effectLst/>
                          <a:latin typeface="+mn-lt"/>
                        </a:rPr>
                        <a:t>Student</a:t>
                      </a:r>
                    </a:p>
                  </a:txBody>
                  <a:tcPr marL="9525" marR="9525" marT="9525" marB="0" anchor="ctr">
                    <a:solidFill>
                      <a:schemeClr val="bg1">
                        <a:lumMod val="75000"/>
                      </a:schemeClr>
                    </a:solidFill>
                  </a:tcPr>
                </a:tc>
                <a:tc>
                  <a:txBody>
                    <a:bodyPr/>
                    <a:lstStyle/>
                    <a:p>
                      <a:pPr algn="ctr"/>
                      <a:r>
                        <a:rPr lang="en-US" sz="1600" b="0" dirty="0"/>
                        <a:t>2</a:t>
                      </a:r>
                    </a:p>
                  </a:txBody>
                  <a:tcPr marL="5247" marR="5247" marT="5247" marB="0" anchor="ctr">
                    <a:solidFill>
                      <a:schemeClr val="bg1">
                        <a:lumMod val="75000"/>
                      </a:schemeClr>
                    </a:solidFill>
                  </a:tcPr>
                </a:tc>
                <a:tc>
                  <a:txBody>
                    <a:bodyPr/>
                    <a:lstStyle/>
                    <a:p>
                      <a:pPr algn="ctr" fontAlgn="ctr"/>
                      <a:r>
                        <a:rPr lang="en-US" sz="1600" b="0" i="0" u="none" strike="noStrike" dirty="0">
                          <a:solidFill>
                            <a:srgbClr val="000000"/>
                          </a:solidFill>
                          <a:effectLst/>
                          <a:latin typeface="+mn-lt"/>
                        </a:rPr>
                        <a:t>1</a:t>
                      </a:r>
                    </a:p>
                  </a:txBody>
                  <a:tcPr marL="9525" marR="9525" marT="9525" marB="0" anchor="ctr">
                    <a:solidFill>
                      <a:schemeClr val="bg1">
                        <a:lumMod val="75000"/>
                      </a:schemeClr>
                    </a:solidFill>
                  </a:tcPr>
                </a:tc>
                <a:tc>
                  <a:txBody>
                    <a:bodyPr/>
                    <a:lstStyle/>
                    <a:p>
                      <a:pPr algn="ctr" fontAlgn="ctr"/>
                      <a:r>
                        <a:rPr lang="en-US" sz="1600" b="0" i="0" u="none" strike="noStrike" dirty="0">
                          <a:solidFill>
                            <a:srgbClr val="000000"/>
                          </a:solidFill>
                          <a:effectLst/>
                          <a:latin typeface="+mn-lt"/>
                        </a:rPr>
                        <a:t>1</a:t>
                      </a:r>
                    </a:p>
                  </a:txBody>
                  <a:tcPr marL="9525" marR="9525" marT="9525" marB="0" anchor="ctr">
                    <a:solidFill>
                      <a:schemeClr val="bg1">
                        <a:lumMod val="75000"/>
                      </a:schemeClr>
                    </a:solidFill>
                  </a:tcPr>
                </a:tc>
                <a:tc>
                  <a:txBody>
                    <a:bodyPr/>
                    <a:lstStyle/>
                    <a:p>
                      <a:pPr algn="ctr" fontAlgn="ctr"/>
                      <a:r>
                        <a:rPr lang="en-US" sz="1600" b="0" i="0" u="none" strike="noStrike" dirty="0">
                          <a:solidFill>
                            <a:srgbClr val="000000"/>
                          </a:solidFill>
                          <a:effectLst/>
                          <a:latin typeface="+mn-lt"/>
                        </a:rPr>
                        <a:t>2</a:t>
                      </a:r>
                    </a:p>
                  </a:txBody>
                  <a:tcPr marL="9525" marR="9525" marT="9525" marB="0" anchor="ctr">
                    <a:solidFill>
                      <a:schemeClr val="bg1">
                        <a:lumMod val="75000"/>
                      </a:schemeClr>
                    </a:solidFill>
                  </a:tcPr>
                </a:tc>
                <a:tc>
                  <a:txBody>
                    <a:bodyPr/>
                    <a:lstStyle/>
                    <a:p>
                      <a:pPr algn="ctr" fontAlgn="ctr"/>
                      <a:r>
                        <a:rPr lang="en-US" sz="1600" b="0" i="0" u="none" strike="noStrike" dirty="0">
                          <a:solidFill>
                            <a:srgbClr val="000000"/>
                          </a:solidFill>
                          <a:effectLst/>
                          <a:latin typeface="+mn-lt"/>
                        </a:rPr>
                        <a:t>1</a:t>
                      </a:r>
                    </a:p>
                  </a:txBody>
                  <a:tcPr marL="9525" marR="9525" marT="9525" marB="0" anchor="ctr">
                    <a:solidFill>
                      <a:schemeClr val="bg1">
                        <a:lumMod val="75000"/>
                      </a:schemeClr>
                    </a:solidFill>
                  </a:tcPr>
                </a:tc>
                <a:extLst>
                  <a:ext uri="{0D108BD9-81ED-4DB2-BD59-A6C34878D82A}">
                    <a16:rowId xmlns:a16="http://schemas.microsoft.com/office/drawing/2014/main" val="3471413010"/>
                  </a:ext>
                </a:extLst>
              </a:tr>
              <a:tr h="209256">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600" b="1" i="0" u="none" strike="noStrike" dirty="0">
                          <a:solidFill>
                            <a:srgbClr val="000000"/>
                          </a:solidFill>
                          <a:effectLst/>
                          <a:latin typeface="+mn-lt"/>
                        </a:rPr>
                        <a:t>Retired</a:t>
                      </a:r>
                    </a:p>
                  </a:txBody>
                  <a:tcPr marL="9525" marR="9525" marT="9525" marB="0" anchor="ctr">
                    <a:solidFill>
                      <a:schemeClr val="bg1">
                        <a:lumMod val="75000"/>
                      </a:schemeClr>
                    </a:solidFill>
                  </a:tcPr>
                </a:tc>
                <a:tc>
                  <a:txBody>
                    <a:bodyPr/>
                    <a:lstStyle/>
                    <a:p>
                      <a:pPr algn="ctr"/>
                      <a:r>
                        <a:rPr lang="en-US" sz="1600" b="0" dirty="0"/>
                        <a:t>30</a:t>
                      </a:r>
                    </a:p>
                  </a:txBody>
                  <a:tcPr marL="5247" marR="5247" marT="5247" marB="0" anchor="ctr">
                    <a:solidFill>
                      <a:schemeClr val="bg1">
                        <a:lumMod val="75000"/>
                      </a:schemeClr>
                    </a:solidFill>
                  </a:tcPr>
                </a:tc>
                <a:tc>
                  <a:txBody>
                    <a:bodyPr/>
                    <a:lstStyle/>
                    <a:p>
                      <a:pPr algn="ctr" fontAlgn="ctr"/>
                      <a:r>
                        <a:rPr lang="en-US" sz="1600" b="0" i="0" u="none" strike="noStrike" dirty="0">
                          <a:solidFill>
                            <a:srgbClr val="000000"/>
                          </a:solidFill>
                          <a:effectLst/>
                          <a:latin typeface="+mn-lt"/>
                        </a:rPr>
                        <a:t>45</a:t>
                      </a:r>
                    </a:p>
                  </a:txBody>
                  <a:tcPr marL="9525" marR="9525" marT="9525" marB="0" anchor="ctr">
                    <a:solidFill>
                      <a:schemeClr val="bg1">
                        <a:lumMod val="75000"/>
                      </a:schemeClr>
                    </a:solidFill>
                  </a:tcPr>
                </a:tc>
                <a:tc>
                  <a:txBody>
                    <a:bodyPr/>
                    <a:lstStyle/>
                    <a:p>
                      <a:pPr algn="ctr" fontAlgn="ctr"/>
                      <a:r>
                        <a:rPr lang="en-US" sz="1600" b="0" i="0" u="none" strike="noStrike" dirty="0">
                          <a:solidFill>
                            <a:srgbClr val="000000"/>
                          </a:solidFill>
                          <a:effectLst/>
                          <a:latin typeface="+mn-lt"/>
                        </a:rPr>
                        <a:t>26</a:t>
                      </a:r>
                    </a:p>
                  </a:txBody>
                  <a:tcPr marL="9525" marR="9525" marT="9525" marB="0" anchor="ctr">
                    <a:solidFill>
                      <a:schemeClr val="bg1">
                        <a:lumMod val="75000"/>
                      </a:schemeClr>
                    </a:solidFill>
                  </a:tcPr>
                </a:tc>
                <a:tc>
                  <a:txBody>
                    <a:bodyPr/>
                    <a:lstStyle/>
                    <a:p>
                      <a:pPr algn="ctr" fontAlgn="ctr"/>
                      <a:r>
                        <a:rPr lang="en-US" sz="1600" b="0" i="0" u="none" strike="noStrike" dirty="0">
                          <a:solidFill>
                            <a:srgbClr val="000000"/>
                          </a:solidFill>
                          <a:effectLst/>
                          <a:latin typeface="+mn-lt"/>
                        </a:rPr>
                        <a:t>14</a:t>
                      </a:r>
                    </a:p>
                  </a:txBody>
                  <a:tcPr marL="9525" marR="9525" marT="9525" marB="0" anchor="ctr">
                    <a:solidFill>
                      <a:schemeClr val="bg1">
                        <a:lumMod val="75000"/>
                      </a:schemeClr>
                    </a:solidFill>
                  </a:tcPr>
                </a:tc>
                <a:tc>
                  <a:txBody>
                    <a:bodyPr/>
                    <a:lstStyle/>
                    <a:p>
                      <a:pPr algn="ctr" fontAlgn="ctr"/>
                      <a:r>
                        <a:rPr lang="en-US" sz="1600" b="0" i="0" u="none" strike="noStrike" dirty="0">
                          <a:solidFill>
                            <a:srgbClr val="000000"/>
                          </a:solidFill>
                          <a:effectLst/>
                          <a:latin typeface="+mn-lt"/>
                        </a:rPr>
                        <a:t>31</a:t>
                      </a:r>
                    </a:p>
                  </a:txBody>
                  <a:tcPr marL="9525" marR="9525" marT="9525" marB="0" anchor="ctr">
                    <a:solidFill>
                      <a:schemeClr val="bg1">
                        <a:lumMod val="75000"/>
                      </a:schemeClr>
                    </a:solidFill>
                  </a:tcPr>
                </a:tc>
                <a:extLst>
                  <a:ext uri="{0D108BD9-81ED-4DB2-BD59-A6C34878D82A}">
                    <a16:rowId xmlns:a16="http://schemas.microsoft.com/office/drawing/2014/main" val="3449181721"/>
                  </a:ext>
                </a:extLst>
              </a:tr>
              <a:tr h="209256">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600" b="1" i="0" u="none" strike="noStrike" dirty="0">
                          <a:solidFill>
                            <a:srgbClr val="000000"/>
                          </a:solidFill>
                          <a:effectLst/>
                          <a:latin typeface="+mn-lt"/>
                        </a:rPr>
                        <a:t>Married</a:t>
                      </a:r>
                    </a:p>
                  </a:txBody>
                  <a:tcPr marL="9525" marR="9525" marT="9525" marB="0" anchor="ctr">
                    <a:solidFill>
                      <a:schemeClr val="bg1">
                        <a:lumMod val="85000"/>
                      </a:schemeClr>
                    </a:solidFill>
                  </a:tcPr>
                </a:tc>
                <a:tc>
                  <a:txBody>
                    <a:bodyPr/>
                    <a:lstStyle/>
                    <a:p>
                      <a:pPr algn="ctr"/>
                      <a:r>
                        <a:rPr lang="en-US" sz="1600" b="0" dirty="0"/>
                        <a:t>56</a:t>
                      </a:r>
                    </a:p>
                  </a:txBody>
                  <a:tcPr marL="5247" marR="5247" marT="5247" marB="0" anchor="ctr">
                    <a:solidFill>
                      <a:schemeClr val="bg1">
                        <a:lumMod val="85000"/>
                      </a:schemeClr>
                    </a:solidFill>
                  </a:tcPr>
                </a:tc>
                <a:tc>
                  <a:txBody>
                    <a:bodyPr/>
                    <a:lstStyle/>
                    <a:p>
                      <a:pPr algn="ctr" fontAlgn="ctr"/>
                      <a:r>
                        <a:rPr lang="en-US" sz="1600" b="0" i="0" u="none" strike="noStrike" dirty="0">
                          <a:solidFill>
                            <a:srgbClr val="000000"/>
                          </a:solidFill>
                          <a:effectLst/>
                          <a:latin typeface="+mn-lt"/>
                        </a:rPr>
                        <a:t>46</a:t>
                      </a:r>
                    </a:p>
                  </a:txBody>
                  <a:tcPr marL="9525" marR="9525" marT="9525" marB="0" anchor="ctr">
                    <a:solidFill>
                      <a:schemeClr val="bg1">
                        <a:lumMod val="85000"/>
                      </a:schemeClr>
                    </a:solidFill>
                  </a:tcPr>
                </a:tc>
                <a:tc>
                  <a:txBody>
                    <a:bodyPr/>
                    <a:lstStyle/>
                    <a:p>
                      <a:pPr algn="ctr" fontAlgn="ctr"/>
                      <a:r>
                        <a:rPr lang="en-US" sz="1600" b="0" i="0" u="none" strike="noStrike" dirty="0">
                          <a:solidFill>
                            <a:srgbClr val="000000"/>
                          </a:solidFill>
                          <a:effectLst/>
                          <a:latin typeface="+mn-lt"/>
                        </a:rPr>
                        <a:t>63</a:t>
                      </a:r>
                    </a:p>
                  </a:txBody>
                  <a:tcPr marL="9525" marR="9525" marT="9525" marB="0" anchor="ctr">
                    <a:solidFill>
                      <a:schemeClr val="bg1">
                        <a:lumMod val="85000"/>
                      </a:schemeClr>
                    </a:solidFill>
                  </a:tcPr>
                </a:tc>
                <a:tc>
                  <a:txBody>
                    <a:bodyPr/>
                    <a:lstStyle/>
                    <a:p>
                      <a:pPr algn="ctr" fontAlgn="ctr"/>
                      <a:r>
                        <a:rPr lang="en-US" sz="1600" b="0" i="0" u="none" strike="noStrike" dirty="0">
                          <a:solidFill>
                            <a:srgbClr val="000000"/>
                          </a:solidFill>
                          <a:effectLst/>
                          <a:latin typeface="+mn-lt"/>
                        </a:rPr>
                        <a:t>47</a:t>
                      </a:r>
                    </a:p>
                  </a:txBody>
                  <a:tcPr marL="9525" marR="9525" marT="9525" marB="0" anchor="ctr">
                    <a:solidFill>
                      <a:schemeClr val="bg1">
                        <a:lumMod val="85000"/>
                      </a:schemeClr>
                    </a:solidFill>
                  </a:tcPr>
                </a:tc>
                <a:tc>
                  <a:txBody>
                    <a:bodyPr/>
                    <a:lstStyle/>
                    <a:p>
                      <a:pPr algn="ctr" fontAlgn="ctr"/>
                      <a:r>
                        <a:rPr lang="en-US" sz="1600" b="0" i="0" u="none" strike="noStrike" dirty="0">
                          <a:solidFill>
                            <a:srgbClr val="000000"/>
                          </a:solidFill>
                          <a:effectLst/>
                          <a:latin typeface="+mn-lt"/>
                        </a:rPr>
                        <a:t>56</a:t>
                      </a:r>
                    </a:p>
                  </a:txBody>
                  <a:tcPr marL="9525" marR="9525" marT="9525" marB="0" anchor="ctr">
                    <a:solidFill>
                      <a:schemeClr val="bg1">
                        <a:lumMod val="85000"/>
                      </a:schemeClr>
                    </a:solidFill>
                  </a:tcPr>
                </a:tc>
                <a:extLst>
                  <a:ext uri="{0D108BD9-81ED-4DB2-BD59-A6C34878D82A}">
                    <a16:rowId xmlns:a16="http://schemas.microsoft.com/office/drawing/2014/main" val="74135665"/>
                  </a:ext>
                </a:extLst>
              </a:tr>
              <a:tr h="209256">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600" b="1" i="0" u="none" strike="noStrike" dirty="0">
                          <a:solidFill>
                            <a:srgbClr val="000000"/>
                          </a:solidFill>
                          <a:effectLst/>
                          <a:latin typeface="+mn-lt"/>
                        </a:rPr>
                        <a:t>Unmarried w/ partner</a:t>
                      </a:r>
                    </a:p>
                  </a:txBody>
                  <a:tcPr marL="9525" marR="9525" marT="9525" marB="0" anchor="ctr">
                    <a:solidFill>
                      <a:schemeClr val="bg1">
                        <a:lumMod val="85000"/>
                      </a:schemeClr>
                    </a:solidFill>
                  </a:tcPr>
                </a:tc>
                <a:tc>
                  <a:txBody>
                    <a:bodyPr/>
                    <a:lstStyle/>
                    <a:p>
                      <a:pPr algn="ctr"/>
                      <a:r>
                        <a:rPr lang="en-US" sz="1600" b="0" dirty="0"/>
                        <a:t>6</a:t>
                      </a:r>
                    </a:p>
                  </a:txBody>
                  <a:tcPr marL="5247" marR="5247" marT="5247" marB="0" anchor="ctr">
                    <a:solidFill>
                      <a:schemeClr val="bg1">
                        <a:lumMod val="85000"/>
                      </a:schemeClr>
                    </a:solidFill>
                  </a:tcPr>
                </a:tc>
                <a:tc>
                  <a:txBody>
                    <a:bodyPr/>
                    <a:lstStyle/>
                    <a:p>
                      <a:pPr algn="ctr" fontAlgn="ctr"/>
                      <a:r>
                        <a:rPr lang="en-US" sz="1600" b="0" i="0" u="none" strike="noStrike" dirty="0">
                          <a:solidFill>
                            <a:srgbClr val="000000"/>
                          </a:solidFill>
                          <a:effectLst/>
                          <a:latin typeface="+mn-lt"/>
                        </a:rPr>
                        <a:t>6</a:t>
                      </a:r>
                    </a:p>
                  </a:txBody>
                  <a:tcPr marL="9525" marR="9525" marT="9525" marB="0" anchor="ctr">
                    <a:solidFill>
                      <a:schemeClr val="bg1">
                        <a:lumMod val="85000"/>
                      </a:schemeClr>
                    </a:solidFill>
                  </a:tcPr>
                </a:tc>
                <a:tc>
                  <a:txBody>
                    <a:bodyPr/>
                    <a:lstStyle/>
                    <a:p>
                      <a:pPr algn="ctr" fontAlgn="ctr"/>
                      <a:r>
                        <a:rPr lang="en-US" sz="1600" b="0" i="0" u="none" strike="noStrike" dirty="0">
                          <a:solidFill>
                            <a:srgbClr val="000000"/>
                          </a:solidFill>
                          <a:effectLst/>
                          <a:latin typeface="+mn-lt"/>
                        </a:rPr>
                        <a:t>6</a:t>
                      </a:r>
                    </a:p>
                  </a:txBody>
                  <a:tcPr marL="9525" marR="9525" marT="9525" marB="0" anchor="ctr">
                    <a:solidFill>
                      <a:schemeClr val="bg1">
                        <a:lumMod val="85000"/>
                      </a:schemeClr>
                    </a:solidFill>
                  </a:tcPr>
                </a:tc>
                <a:tc>
                  <a:txBody>
                    <a:bodyPr/>
                    <a:lstStyle/>
                    <a:p>
                      <a:pPr algn="ctr" fontAlgn="ctr"/>
                      <a:r>
                        <a:rPr lang="en-US" sz="1600" b="0" i="0" u="none" strike="noStrike" dirty="0">
                          <a:solidFill>
                            <a:srgbClr val="000000"/>
                          </a:solidFill>
                          <a:effectLst/>
                          <a:latin typeface="+mn-lt"/>
                        </a:rPr>
                        <a:t>10</a:t>
                      </a:r>
                    </a:p>
                  </a:txBody>
                  <a:tcPr marL="9525" marR="9525" marT="9525" marB="0" anchor="ctr">
                    <a:solidFill>
                      <a:schemeClr val="bg1">
                        <a:lumMod val="85000"/>
                      </a:schemeClr>
                    </a:solidFill>
                  </a:tcPr>
                </a:tc>
                <a:tc>
                  <a:txBody>
                    <a:bodyPr/>
                    <a:lstStyle/>
                    <a:p>
                      <a:pPr algn="ctr" fontAlgn="ctr"/>
                      <a:r>
                        <a:rPr lang="en-US" sz="1600" b="0" i="0" u="none" strike="noStrike" dirty="0">
                          <a:solidFill>
                            <a:srgbClr val="000000"/>
                          </a:solidFill>
                          <a:effectLst/>
                          <a:latin typeface="+mn-lt"/>
                        </a:rPr>
                        <a:t>6</a:t>
                      </a:r>
                    </a:p>
                  </a:txBody>
                  <a:tcPr marL="9525" marR="9525" marT="9525" marB="0" anchor="ctr">
                    <a:solidFill>
                      <a:schemeClr val="bg1">
                        <a:lumMod val="85000"/>
                      </a:schemeClr>
                    </a:solidFill>
                  </a:tcPr>
                </a:tc>
                <a:extLst>
                  <a:ext uri="{0D108BD9-81ED-4DB2-BD59-A6C34878D82A}">
                    <a16:rowId xmlns:a16="http://schemas.microsoft.com/office/drawing/2014/main" val="1991246865"/>
                  </a:ext>
                </a:extLst>
              </a:tr>
              <a:tr h="209256">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600" b="1" i="0" u="none" strike="noStrike" dirty="0">
                          <a:solidFill>
                            <a:srgbClr val="000000"/>
                          </a:solidFill>
                          <a:effectLst/>
                          <a:latin typeface="+mn-lt"/>
                        </a:rPr>
                        <a:t>Single</a:t>
                      </a:r>
                    </a:p>
                  </a:txBody>
                  <a:tcPr marL="9525" marR="9525" marT="9525" marB="0" anchor="ctr">
                    <a:solidFill>
                      <a:schemeClr val="bg1">
                        <a:lumMod val="85000"/>
                      </a:schemeClr>
                    </a:solidFill>
                  </a:tcPr>
                </a:tc>
                <a:tc>
                  <a:txBody>
                    <a:bodyPr/>
                    <a:lstStyle/>
                    <a:p>
                      <a:pPr algn="ctr"/>
                      <a:r>
                        <a:rPr lang="en-US" sz="1600" b="0" dirty="0"/>
                        <a:t>18</a:t>
                      </a:r>
                    </a:p>
                  </a:txBody>
                  <a:tcPr marL="5247" marR="5247" marT="5247" marB="0" anchor="ctr">
                    <a:solidFill>
                      <a:schemeClr val="bg1">
                        <a:lumMod val="85000"/>
                      </a:schemeClr>
                    </a:solidFill>
                  </a:tcPr>
                </a:tc>
                <a:tc>
                  <a:txBody>
                    <a:bodyPr/>
                    <a:lstStyle/>
                    <a:p>
                      <a:pPr algn="ctr" fontAlgn="ctr"/>
                      <a:r>
                        <a:rPr lang="en-US" sz="1600" b="0" i="0" u="none" strike="noStrike" dirty="0">
                          <a:solidFill>
                            <a:srgbClr val="000000"/>
                          </a:solidFill>
                          <a:effectLst/>
                          <a:latin typeface="+mn-lt"/>
                        </a:rPr>
                        <a:t>17</a:t>
                      </a:r>
                    </a:p>
                  </a:txBody>
                  <a:tcPr marL="9525" marR="9525" marT="9525" marB="0" anchor="ctr">
                    <a:solidFill>
                      <a:schemeClr val="bg1">
                        <a:lumMod val="85000"/>
                      </a:schemeClr>
                    </a:solidFill>
                  </a:tcPr>
                </a:tc>
                <a:tc>
                  <a:txBody>
                    <a:bodyPr/>
                    <a:lstStyle/>
                    <a:p>
                      <a:pPr algn="ctr" fontAlgn="ctr"/>
                      <a:r>
                        <a:rPr lang="en-US" sz="1600" b="0" i="0" u="none" strike="noStrike" dirty="0">
                          <a:solidFill>
                            <a:srgbClr val="000000"/>
                          </a:solidFill>
                          <a:effectLst/>
                          <a:latin typeface="+mn-lt"/>
                        </a:rPr>
                        <a:t>14</a:t>
                      </a:r>
                    </a:p>
                  </a:txBody>
                  <a:tcPr marL="9525" marR="9525" marT="9525" marB="0" anchor="ctr">
                    <a:solidFill>
                      <a:schemeClr val="bg1">
                        <a:lumMod val="85000"/>
                      </a:schemeClr>
                    </a:solidFill>
                  </a:tcPr>
                </a:tc>
                <a:tc>
                  <a:txBody>
                    <a:bodyPr/>
                    <a:lstStyle/>
                    <a:p>
                      <a:pPr algn="ctr" fontAlgn="ctr"/>
                      <a:r>
                        <a:rPr lang="en-US" sz="1600" b="0" i="0" u="none" strike="noStrike" dirty="0">
                          <a:solidFill>
                            <a:srgbClr val="000000"/>
                          </a:solidFill>
                          <a:effectLst/>
                          <a:latin typeface="+mn-lt"/>
                        </a:rPr>
                        <a:t>24</a:t>
                      </a:r>
                    </a:p>
                  </a:txBody>
                  <a:tcPr marL="9525" marR="9525" marT="9525" marB="0" anchor="ctr">
                    <a:solidFill>
                      <a:schemeClr val="bg1">
                        <a:lumMod val="85000"/>
                      </a:schemeClr>
                    </a:solidFill>
                  </a:tcPr>
                </a:tc>
                <a:tc>
                  <a:txBody>
                    <a:bodyPr/>
                    <a:lstStyle/>
                    <a:p>
                      <a:pPr algn="ctr" fontAlgn="ctr"/>
                      <a:r>
                        <a:rPr lang="en-US" sz="1600" b="0" i="0" u="none" strike="noStrike" dirty="0">
                          <a:solidFill>
                            <a:srgbClr val="000000"/>
                          </a:solidFill>
                          <a:effectLst/>
                          <a:latin typeface="+mn-lt"/>
                        </a:rPr>
                        <a:t>17</a:t>
                      </a:r>
                    </a:p>
                  </a:txBody>
                  <a:tcPr marL="9525" marR="9525" marT="9525" marB="0" anchor="ctr">
                    <a:solidFill>
                      <a:schemeClr val="bg1">
                        <a:lumMod val="85000"/>
                      </a:schemeClr>
                    </a:solidFill>
                  </a:tcPr>
                </a:tc>
                <a:extLst>
                  <a:ext uri="{0D108BD9-81ED-4DB2-BD59-A6C34878D82A}">
                    <a16:rowId xmlns:a16="http://schemas.microsoft.com/office/drawing/2014/main" val="4216141428"/>
                  </a:ext>
                </a:extLst>
              </a:tr>
              <a:tr h="209256">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600" b="1" i="0" u="none" strike="noStrike" dirty="0">
                          <a:solidFill>
                            <a:srgbClr val="000000"/>
                          </a:solidFill>
                          <a:effectLst/>
                          <a:latin typeface="+mn-lt"/>
                        </a:rPr>
                        <a:t>Separated/divorced</a:t>
                      </a:r>
                    </a:p>
                  </a:txBody>
                  <a:tcPr marL="9525" marR="9525" marT="9525" marB="0" anchor="ctr">
                    <a:solidFill>
                      <a:schemeClr val="bg1">
                        <a:lumMod val="85000"/>
                      </a:schemeClr>
                    </a:solidFill>
                  </a:tcPr>
                </a:tc>
                <a:tc>
                  <a:txBody>
                    <a:bodyPr/>
                    <a:lstStyle/>
                    <a:p>
                      <a:pPr algn="ctr"/>
                      <a:r>
                        <a:rPr lang="en-US" sz="1600" b="0" dirty="0"/>
                        <a:t>12</a:t>
                      </a:r>
                    </a:p>
                  </a:txBody>
                  <a:tcPr marL="5247" marR="5247" marT="5247" marB="0" anchor="ctr">
                    <a:solidFill>
                      <a:schemeClr val="bg1">
                        <a:lumMod val="85000"/>
                      </a:schemeClr>
                    </a:solidFill>
                  </a:tcPr>
                </a:tc>
                <a:tc>
                  <a:txBody>
                    <a:bodyPr/>
                    <a:lstStyle/>
                    <a:p>
                      <a:pPr algn="ctr" fontAlgn="ctr"/>
                      <a:r>
                        <a:rPr lang="en-US" sz="1600" b="0" i="0" u="none" strike="noStrike" dirty="0">
                          <a:solidFill>
                            <a:srgbClr val="000000"/>
                          </a:solidFill>
                          <a:effectLst/>
                          <a:latin typeface="+mn-lt"/>
                        </a:rPr>
                        <a:t>18</a:t>
                      </a:r>
                    </a:p>
                  </a:txBody>
                  <a:tcPr marL="9525" marR="9525" marT="9525" marB="0" anchor="ctr">
                    <a:solidFill>
                      <a:schemeClr val="bg1">
                        <a:lumMod val="85000"/>
                      </a:schemeClr>
                    </a:solidFill>
                  </a:tcPr>
                </a:tc>
                <a:tc>
                  <a:txBody>
                    <a:bodyPr/>
                    <a:lstStyle/>
                    <a:p>
                      <a:pPr algn="ctr" fontAlgn="ctr"/>
                      <a:r>
                        <a:rPr lang="en-US" sz="1600" b="0" i="0" u="none" strike="noStrike" dirty="0">
                          <a:solidFill>
                            <a:srgbClr val="000000"/>
                          </a:solidFill>
                          <a:effectLst/>
                          <a:latin typeface="+mn-lt"/>
                        </a:rPr>
                        <a:t>9</a:t>
                      </a:r>
                    </a:p>
                  </a:txBody>
                  <a:tcPr marL="9525" marR="9525" marT="9525" marB="0" anchor="ctr">
                    <a:solidFill>
                      <a:schemeClr val="bg1">
                        <a:lumMod val="85000"/>
                      </a:schemeClr>
                    </a:solidFill>
                  </a:tcPr>
                </a:tc>
                <a:tc>
                  <a:txBody>
                    <a:bodyPr/>
                    <a:lstStyle/>
                    <a:p>
                      <a:pPr algn="ctr" fontAlgn="ctr"/>
                      <a:r>
                        <a:rPr lang="en-US" sz="1600" b="0" i="0" u="none" strike="noStrike" dirty="0">
                          <a:solidFill>
                            <a:srgbClr val="000000"/>
                          </a:solidFill>
                          <a:effectLst/>
                          <a:latin typeface="+mn-lt"/>
                        </a:rPr>
                        <a:t>16</a:t>
                      </a:r>
                    </a:p>
                  </a:txBody>
                  <a:tcPr marL="9525" marR="9525" marT="9525" marB="0" anchor="ctr">
                    <a:solidFill>
                      <a:schemeClr val="bg1">
                        <a:lumMod val="85000"/>
                      </a:schemeClr>
                    </a:solidFill>
                  </a:tcPr>
                </a:tc>
                <a:tc>
                  <a:txBody>
                    <a:bodyPr/>
                    <a:lstStyle/>
                    <a:p>
                      <a:pPr algn="ctr" fontAlgn="ctr"/>
                      <a:r>
                        <a:rPr lang="en-US" sz="1600" b="0" i="0" u="none" strike="noStrike" dirty="0">
                          <a:solidFill>
                            <a:srgbClr val="000000"/>
                          </a:solidFill>
                          <a:effectLst/>
                          <a:latin typeface="+mn-lt"/>
                        </a:rPr>
                        <a:t>13</a:t>
                      </a:r>
                    </a:p>
                  </a:txBody>
                  <a:tcPr marL="9525" marR="9525" marT="9525" marB="0" anchor="ctr">
                    <a:solidFill>
                      <a:schemeClr val="bg1">
                        <a:lumMod val="85000"/>
                      </a:schemeClr>
                    </a:solidFill>
                  </a:tcPr>
                </a:tc>
                <a:extLst>
                  <a:ext uri="{0D108BD9-81ED-4DB2-BD59-A6C34878D82A}">
                    <a16:rowId xmlns:a16="http://schemas.microsoft.com/office/drawing/2014/main" val="1810793723"/>
                  </a:ext>
                </a:extLst>
              </a:tr>
              <a:tr h="209256">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600" b="1" i="0" u="none" strike="noStrike" dirty="0">
                          <a:solidFill>
                            <a:srgbClr val="000000"/>
                          </a:solidFill>
                          <a:effectLst/>
                          <a:latin typeface="+mn-lt"/>
                        </a:rPr>
                        <a:t>Widowed</a:t>
                      </a:r>
                    </a:p>
                  </a:txBody>
                  <a:tcPr marL="9525" marR="9525" marT="9525" marB="0" anchor="ctr">
                    <a:solidFill>
                      <a:schemeClr val="bg1">
                        <a:lumMod val="85000"/>
                      </a:schemeClr>
                    </a:solidFill>
                  </a:tcPr>
                </a:tc>
                <a:tc>
                  <a:txBody>
                    <a:bodyPr/>
                    <a:lstStyle/>
                    <a:p>
                      <a:pPr algn="ctr"/>
                      <a:r>
                        <a:rPr lang="en-US" sz="1600" b="0" dirty="0"/>
                        <a:t>7</a:t>
                      </a:r>
                    </a:p>
                  </a:txBody>
                  <a:tcPr marL="5247" marR="5247" marT="5247" marB="0" anchor="ctr">
                    <a:solidFill>
                      <a:schemeClr val="bg1">
                        <a:lumMod val="85000"/>
                      </a:schemeClr>
                    </a:solidFill>
                  </a:tcPr>
                </a:tc>
                <a:tc>
                  <a:txBody>
                    <a:bodyPr/>
                    <a:lstStyle/>
                    <a:p>
                      <a:pPr algn="ctr" fontAlgn="ctr"/>
                      <a:r>
                        <a:rPr lang="en-US" sz="1600" b="0" i="0" u="none" strike="noStrike" dirty="0">
                          <a:solidFill>
                            <a:srgbClr val="000000"/>
                          </a:solidFill>
                          <a:effectLst/>
                          <a:latin typeface="+mn-lt"/>
                        </a:rPr>
                        <a:t>12</a:t>
                      </a:r>
                    </a:p>
                  </a:txBody>
                  <a:tcPr marL="9525" marR="9525" marT="9525" marB="0" anchor="ctr">
                    <a:solidFill>
                      <a:schemeClr val="bg1">
                        <a:lumMod val="85000"/>
                      </a:schemeClr>
                    </a:solidFill>
                  </a:tcPr>
                </a:tc>
                <a:tc>
                  <a:txBody>
                    <a:bodyPr/>
                    <a:lstStyle/>
                    <a:p>
                      <a:pPr algn="ctr" fontAlgn="ctr"/>
                      <a:r>
                        <a:rPr lang="en-US" sz="1600" b="0" i="0" u="none" strike="noStrike" dirty="0">
                          <a:solidFill>
                            <a:srgbClr val="000000"/>
                          </a:solidFill>
                          <a:effectLst/>
                          <a:latin typeface="+mn-lt"/>
                        </a:rPr>
                        <a:t>7</a:t>
                      </a:r>
                    </a:p>
                  </a:txBody>
                  <a:tcPr marL="9525" marR="9525" marT="9525" marB="0" anchor="ctr">
                    <a:solidFill>
                      <a:schemeClr val="bg1">
                        <a:lumMod val="85000"/>
                      </a:schemeClr>
                    </a:solidFill>
                  </a:tcPr>
                </a:tc>
                <a:tc>
                  <a:txBody>
                    <a:bodyPr/>
                    <a:lstStyle/>
                    <a:p>
                      <a:pPr algn="ctr" fontAlgn="ctr"/>
                      <a:r>
                        <a:rPr lang="en-US" sz="1600" b="0" i="0" u="none" strike="noStrike" dirty="0">
                          <a:solidFill>
                            <a:srgbClr val="000000"/>
                          </a:solidFill>
                          <a:effectLst/>
                          <a:latin typeface="+mn-lt"/>
                        </a:rPr>
                        <a:t>0</a:t>
                      </a:r>
                    </a:p>
                  </a:txBody>
                  <a:tcPr marL="9525" marR="9525" marT="9525" marB="0" anchor="ctr">
                    <a:solidFill>
                      <a:schemeClr val="bg1">
                        <a:lumMod val="85000"/>
                      </a:schemeClr>
                    </a:solidFill>
                  </a:tcPr>
                </a:tc>
                <a:tc>
                  <a:txBody>
                    <a:bodyPr/>
                    <a:lstStyle/>
                    <a:p>
                      <a:pPr algn="ctr" fontAlgn="ctr"/>
                      <a:r>
                        <a:rPr lang="en-US" sz="1600" b="0" i="0" u="none" strike="noStrike" dirty="0">
                          <a:solidFill>
                            <a:srgbClr val="000000"/>
                          </a:solidFill>
                          <a:effectLst/>
                          <a:latin typeface="+mn-lt"/>
                        </a:rPr>
                        <a:t>8</a:t>
                      </a:r>
                    </a:p>
                  </a:txBody>
                  <a:tcPr marL="9525" marR="9525" marT="9525" marB="0" anchor="ctr">
                    <a:solidFill>
                      <a:schemeClr val="bg1">
                        <a:lumMod val="85000"/>
                      </a:schemeClr>
                    </a:solidFill>
                  </a:tcPr>
                </a:tc>
                <a:extLst>
                  <a:ext uri="{0D108BD9-81ED-4DB2-BD59-A6C34878D82A}">
                    <a16:rowId xmlns:a16="http://schemas.microsoft.com/office/drawing/2014/main" val="138079311"/>
                  </a:ext>
                </a:extLst>
              </a:tr>
              <a:tr h="209256">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600" b="1" i="0" u="none" strike="noStrike" dirty="0">
                          <a:solidFill>
                            <a:srgbClr val="000000"/>
                          </a:solidFill>
                          <a:effectLst/>
                          <a:latin typeface="+mn-lt"/>
                        </a:rPr>
                        <a:t>Child under 18</a:t>
                      </a:r>
                    </a:p>
                  </a:txBody>
                  <a:tcPr marL="9525" marR="9525" marT="9525" marB="0" anchor="ctr">
                    <a:solidFill>
                      <a:schemeClr val="bg1">
                        <a:lumMod val="75000"/>
                      </a:schemeClr>
                    </a:solidFill>
                  </a:tcPr>
                </a:tc>
                <a:tc>
                  <a:txBody>
                    <a:bodyPr/>
                    <a:lstStyle/>
                    <a:p>
                      <a:pPr algn="ctr"/>
                      <a:r>
                        <a:rPr lang="en-US" sz="1600" b="0" dirty="0"/>
                        <a:t>25</a:t>
                      </a:r>
                    </a:p>
                  </a:txBody>
                  <a:tcPr marL="5247" marR="5247" marT="5247" marB="0" anchor="ctr">
                    <a:solidFill>
                      <a:schemeClr val="bg1">
                        <a:lumMod val="75000"/>
                      </a:schemeClr>
                    </a:solidFill>
                  </a:tcPr>
                </a:tc>
                <a:tc>
                  <a:txBody>
                    <a:bodyPr/>
                    <a:lstStyle/>
                    <a:p>
                      <a:pPr algn="ctr" fontAlgn="ctr"/>
                      <a:r>
                        <a:rPr lang="en-US" sz="1600" b="0" i="0" u="none" strike="noStrike" dirty="0">
                          <a:solidFill>
                            <a:srgbClr val="000000"/>
                          </a:solidFill>
                          <a:effectLst/>
                          <a:latin typeface="+mn-lt"/>
                        </a:rPr>
                        <a:t>22</a:t>
                      </a:r>
                    </a:p>
                  </a:txBody>
                  <a:tcPr marL="9525" marR="9525" marT="9525" marB="0" anchor="ctr">
                    <a:solidFill>
                      <a:schemeClr val="bg1">
                        <a:lumMod val="75000"/>
                      </a:schemeClr>
                    </a:solidFill>
                  </a:tcPr>
                </a:tc>
                <a:tc>
                  <a:txBody>
                    <a:bodyPr/>
                    <a:lstStyle/>
                    <a:p>
                      <a:pPr algn="ctr" fontAlgn="ctr"/>
                      <a:r>
                        <a:rPr lang="en-US" sz="1600" b="0" i="0" u="none" strike="noStrike" dirty="0">
                          <a:solidFill>
                            <a:srgbClr val="000000"/>
                          </a:solidFill>
                          <a:effectLst/>
                          <a:latin typeface="+mn-lt"/>
                        </a:rPr>
                        <a:t>36</a:t>
                      </a:r>
                    </a:p>
                  </a:txBody>
                  <a:tcPr marL="9525" marR="9525" marT="9525" marB="0" anchor="ctr">
                    <a:solidFill>
                      <a:schemeClr val="bg1">
                        <a:lumMod val="75000"/>
                      </a:schemeClr>
                    </a:solidFill>
                  </a:tcPr>
                </a:tc>
                <a:tc>
                  <a:txBody>
                    <a:bodyPr/>
                    <a:lstStyle/>
                    <a:p>
                      <a:pPr algn="ctr" fontAlgn="ctr"/>
                      <a:r>
                        <a:rPr lang="en-US" sz="1600" b="0" i="0" u="none" strike="noStrike" dirty="0">
                          <a:solidFill>
                            <a:srgbClr val="000000"/>
                          </a:solidFill>
                          <a:effectLst/>
                          <a:latin typeface="+mn-lt"/>
                        </a:rPr>
                        <a:t>31</a:t>
                      </a:r>
                    </a:p>
                  </a:txBody>
                  <a:tcPr marL="9525" marR="9525" marT="9525" marB="0" anchor="ctr">
                    <a:solidFill>
                      <a:schemeClr val="bg1">
                        <a:lumMod val="75000"/>
                      </a:schemeClr>
                    </a:solidFill>
                  </a:tcPr>
                </a:tc>
                <a:tc>
                  <a:txBody>
                    <a:bodyPr/>
                    <a:lstStyle/>
                    <a:p>
                      <a:pPr algn="ctr" fontAlgn="ctr"/>
                      <a:r>
                        <a:rPr lang="en-US" sz="1600" b="0" i="0" u="none" strike="noStrike" dirty="0">
                          <a:solidFill>
                            <a:srgbClr val="000000"/>
                          </a:solidFill>
                          <a:effectLst/>
                          <a:latin typeface="+mn-lt"/>
                        </a:rPr>
                        <a:t>30</a:t>
                      </a:r>
                    </a:p>
                  </a:txBody>
                  <a:tcPr marL="9525" marR="9525" marT="9525" marB="0" anchor="ctr">
                    <a:solidFill>
                      <a:schemeClr val="bg1">
                        <a:lumMod val="75000"/>
                      </a:schemeClr>
                    </a:solidFill>
                  </a:tcPr>
                </a:tc>
                <a:extLst>
                  <a:ext uri="{0D108BD9-81ED-4DB2-BD59-A6C34878D82A}">
                    <a16:rowId xmlns:a16="http://schemas.microsoft.com/office/drawing/2014/main" val="1353845547"/>
                  </a:ext>
                </a:extLst>
              </a:tr>
              <a:tr h="209256">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600" b="1" i="0" u="none" strike="noStrike" dirty="0">
                          <a:solidFill>
                            <a:srgbClr val="000000"/>
                          </a:solidFill>
                          <a:effectLst/>
                          <a:latin typeface="+mn-lt"/>
                        </a:rPr>
                        <a:t>No child under 18</a:t>
                      </a:r>
                    </a:p>
                  </a:txBody>
                  <a:tcPr marL="9525" marR="9525" marT="9525" marB="0" anchor="ctr">
                    <a:solidFill>
                      <a:schemeClr val="bg1">
                        <a:lumMod val="75000"/>
                      </a:schemeClr>
                    </a:solidFill>
                  </a:tcPr>
                </a:tc>
                <a:tc>
                  <a:txBody>
                    <a:bodyPr/>
                    <a:lstStyle/>
                    <a:p>
                      <a:pPr algn="ctr"/>
                      <a:r>
                        <a:rPr lang="en-US" sz="1600" b="0" dirty="0"/>
                        <a:t>74</a:t>
                      </a:r>
                    </a:p>
                  </a:txBody>
                  <a:tcPr marL="5247" marR="5247" marT="5247" marB="0" anchor="ctr">
                    <a:solidFill>
                      <a:schemeClr val="bg1">
                        <a:lumMod val="75000"/>
                      </a:schemeClr>
                    </a:solidFill>
                  </a:tcPr>
                </a:tc>
                <a:tc>
                  <a:txBody>
                    <a:bodyPr/>
                    <a:lstStyle/>
                    <a:p>
                      <a:pPr algn="ctr" fontAlgn="ctr"/>
                      <a:r>
                        <a:rPr lang="en-US" sz="1600" b="0" i="0" u="none" strike="noStrike" dirty="0">
                          <a:solidFill>
                            <a:srgbClr val="000000"/>
                          </a:solidFill>
                          <a:effectLst/>
                          <a:latin typeface="+mn-lt"/>
                        </a:rPr>
                        <a:t>78</a:t>
                      </a:r>
                    </a:p>
                  </a:txBody>
                  <a:tcPr marL="9525" marR="9525" marT="9525" marB="0" anchor="ctr">
                    <a:solidFill>
                      <a:schemeClr val="bg1">
                        <a:lumMod val="75000"/>
                      </a:schemeClr>
                    </a:solidFill>
                  </a:tcPr>
                </a:tc>
                <a:tc>
                  <a:txBody>
                    <a:bodyPr/>
                    <a:lstStyle/>
                    <a:p>
                      <a:pPr algn="ctr" fontAlgn="ctr"/>
                      <a:r>
                        <a:rPr lang="en-US" sz="1600" b="0" i="0" u="none" strike="noStrike" dirty="0">
                          <a:solidFill>
                            <a:srgbClr val="000000"/>
                          </a:solidFill>
                          <a:effectLst/>
                          <a:latin typeface="+mn-lt"/>
                        </a:rPr>
                        <a:t>63</a:t>
                      </a:r>
                    </a:p>
                  </a:txBody>
                  <a:tcPr marL="9525" marR="9525" marT="9525" marB="0" anchor="ctr">
                    <a:solidFill>
                      <a:schemeClr val="bg1">
                        <a:lumMod val="75000"/>
                      </a:schemeClr>
                    </a:solidFill>
                  </a:tcPr>
                </a:tc>
                <a:tc>
                  <a:txBody>
                    <a:bodyPr/>
                    <a:lstStyle/>
                    <a:p>
                      <a:pPr algn="ctr" fontAlgn="ctr"/>
                      <a:r>
                        <a:rPr lang="en-US" sz="1600" b="0" i="0" u="none" strike="noStrike" dirty="0">
                          <a:solidFill>
                            <a:srgbClr val="000000"/>
                          </a:solidFill>
                          <a:effectLst/>
                          <a:latin typeface="+mn-lt"/>
                        </a:rPr>
                        <a:t>63</a:t>
                      </a:r>
                    </a:p>
                  </a:txBody>
                  <a:tcPr marL="9525" marR="9525" marT="9525" marB="0" anchor="ctr">
                    <a:solidFill>
                      <a:schemeClr val="bg1">
                        <a:lumMod val="75000"/>
                      </a:schemeClr>
                    </a:solidFill>
                  </a:tcPr>
                </a:tc>
                <a:tc>
                  <a:txBody>
                    <a:bodyPr/>
                    <a:lstStyle/>
                    <a:p>
                      <a:pPr algn="ctr" fontAlgn="ctr"/>
                      <a:r>
                        <a:rPr lang="en-US" sz="1600" b="0" i="0" u="none" strike="noStrike" dirty="0">
                          <a:solidFill>
                            <a:srgbClr val="000000"/>
                          </a:solidFill>
                          <a:effectLst/>
                          <a:latin typeface="+mn-lt"/>
                        </a:rPr>
                        <a:t>68</a:t>
                      </a:r>
                    </a:p>
                  </a:txBody>
                  <a:tcPr marL="9525" marR="9525" marT="9525" marB="0" anchor="ctr">
                    <a:solidFill>
                      <a:schemeClr val="bg1">
                        <a:lumMod val="75000"/>
                      </a:schemeClr>
                    </a:solidFill>
                  </a:tcPr>
                </a:tc>
                <a:extLst>
                  <a:ext uri="{0D108BD9-81ED-4DB2-BD59-A6C34878D82A}">
                    <a16:rowId xmlns:a16="http://schemas.microsoft.com/office/drawing/2014/main" val="4011512877"/>
                  </a:ext>
                </a:extLst>
              </a:tr>
              <a:tr h="209256">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600" b="1" i="0" u="none" strike="noStrike" dirty="0">
                          <a:solidFill>
                            <a:srgbClr val="000000"/>
                          </a:solidFill>
                          <a:effectLst/>
                          <a:latin typeface="+mn-lt"/>
                        </a:rPr>
                        <a:t>HH Income Under $50,000</a:t>
                      </a:r>
                    </a:p>
                  </a:txBody>
                  <a:tcPr marL="9525" marR="9525" marT="9525" marB="0" anchor="ctr">
                    <a:solidFill>
                      <a:schemeClr val="bg1">
                        <a:lumMod val="75000"/>
                      </a:schemeClr>
                    </a:solidFill>
                  </a:tcPr>
                </a:tc>
                <a:tc>
                  <a:txBody>
                    <a:bodyPr/>
                    <a:lstStyle/>
                    <a:p>
                      <a:pPr algn="ctr"/>
                      <a:r>
                        <a:rPr lang="en-US" sz="1600" b="0" dirty="0"/>
                        <a:t>31</a:t>
                      </a:r>
                    </a:p>
                  </a:txBody>
                  <a:tcPr marL="5247" marR="5247" marT="5247" marB="0" anchor="ctr">
                    <a:solidFill>
                      <a:schemeClr val="bg1">
                        <a:lumMod val="75000"/>
                      </a:schemeClr>
                    </a:solidFill>
                  </a:tcPr>
                </a:tc>
                <a:tc>
                  <a:txBody>
                    <a:bodyPr/>
                    <a:lstStyle/>
                    <a:p>
                      <a:pPr algn="ctr" fontAlgn="ctr"/>
                      <a:r>
                        <a:rPr lang="en-US" sz="1600" b="0" i="0" u="none" strike="noStrike" dirty="0">
                          <a:solidFill>
                            <a:srgbClr val="000000"/>
                          </a:solidFill>
                          <a:effectLst/>
                          <a:latin typeface="+mn-lt"/>
                        </a:rPr>
                        <a:t>50</a:t>
                      </a:r>
                    </a:p>
                  </a:txBody>
                  <a:tcPr marL="9525" marR="9525" marT="9525" marB="0" anchor="ctr">
                    <a:solidFill>
                      <a:schemeClr val="bg1">
                        <a:lumMod val="75000"/>
                      </a:schemeClr>
                    </a:solidFill>
                  </a:tcPr>
                </a:tc>
                <a:tc>
                  <a:txBody>
                    <a:bodyPr/>
                    <a:lstStyle/>
                    <a:p>
                      <a:pPr algn="ctr" fontAlgn="ctr"/>
                      <a:r>
                        <a:rPr lang="en-US" sz="1600" b="0" i="0" u="none" strike="noStrike" dirty="0">
                          <a:solidFill>
                            <a:srgbClr val="000000"/>
                          </a:solidFill>
                          <a:effectLst/>
                          <a:latin typeface="+mn-lt"/>
                        </a:rPr>
                        <a:t>30</a:t>
                      </a:r>
                    </a:p>
                  </a:txBody>
                  <a:tcPr marL="9525" marR="9525" marT="9525" marB="0" anchor="ctr">
                    <a:solidFill>
                      <a:schemeClr val="bg1">
                        <a:lumMod val="75000"/>
                      </a:schemeClr>
                    </a:solidFill>
                  </a:tcPr>
                </a:tc>
                <a:tc>
                  <a:txBody>
                    <a:bodyPr/>
                    <a:lstStyle/>
                    <a:p>
                      <a:pPr algn="ctr" fontAlgn="ctr"/>
                      <a:r>
                        <a:rPr lang="en-US" sz="1600" b="0" i="0" u="none" strike="noStrike" dirty="0">
                          <a:solidFill>
                            <a:srgbClr val="000000"/>
                          </a:solidFill>
                          <a:effectLst/>
                          <a:latin typeface="+mn-lt"/>
                        </a:rPr>
                        <a:t>39</a:t>
                      </a:r>
                    </a:p>
                  </a:txBody>
                  <a:tcPr marL="9525" marR="9525" marT="9525" marB="0" anchor="ctr">
                    <a:solidFill>
                      <a:schemeClr val="bg1">
                        <a:lumMod val="75000"/>
                      </a:schemeClr>
                    </a:solidFill>
                  </a:tcPr>
                </a:tc>
                <a:tc>
                  <a:txBody>
                    <a:bodyPr/>
                    <a:lstStyle/>
                    <a:p>
                      <a:pPr algn="ctr" fontAlgn="ctr"/>
                      <a:r>
                        <a:rPr lang="en-US" sz="1600" b="0" i="0" u="none" strike="noStrike" dirty="0">
                          <a:solidFill>
                            <a:srgbClr val="000000"/>
                          </a:solidFill>
                          <a:effectLst/>
                          <a:latin typeface="+mn-lt"/>
                        </a:rPr>
                        <a:t>37</a:t>
                      </a:r>
                    </a:p>
                  </a:txBody>
                  <a:tcPr marL="9525" marR="9525" marT="9525" marB="0" anchor="ctr">
                    <a:solidFill>
                      <a:schemeClr val="bg1">
                        <a:lumMod val="75000"/>
                      </a:schemeClr>
                    </a:solidFill>
                  </a:tcPr>
                </a:tc>
                <a:extLst>
                  <a:ext uri="{0D108BD9-81ED-4DB2-BD59-A6C34878D82A}">
                    <a16:rowId xmlns:a16="http://schemas.microsoft.com/office/drawing/2014/main" val="3035767478"/>
                  </a:ext>
                </a:extLst>
              </a:tr>
              <a:tr h="209256">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600" b="1" i="0" u="none" strike="noStrike" dirty="0">
                          <a:solidFill>
                            <a:srgbClr val="000000"/>
                          </a:solidFill>
                          <a:effectLst/>
                          <a:latin typeface="+mn-lt"/>
                        </a:rPr>
                        <a:t>HH Income Over $50,000</a:t>
                      </a:r>
                    </a:p>
                  </a:txBody>
                  <a:tcPr marL="9525" marR="9525" marT="9525" marB="0" anchor="ctr">
                    <a:solidFill>
                      <a:schemeClr val="bg1">
                        <a:lumMod val="75000"/>
                      </a:schemeClr>
                    </a:solidFill>
                  </a:tcPr>
                </a:tc>
                <a:tc>
                  <a:txBody>
                    <a:bodyPr/>
                    <a:lstStyle/>
                    <a:p>
                      <a:pPr algn="ctr"/>
                      <a:r>
                        <a:rPr lang="en-US" sz="1600" b="0" dirty="0"/>
                        <a:t>62</a:t>
                      </a:r>
                    </a:p>
                  </a:txBody>
                  <a:tcPr marL="5247" marR="5247" marT="5247" marB="0" anchor="ctr">
                    <a:solidFill>
                      <a:schemeClr val="bg1">
                        <a:lumMod val="75000"/>
                      </a:schemeClr>
                    </a:solidFill>
                  </a:tcPr>
                </a:tc>
                <a:tc>
                  <a:txBody>
                    <a:bodyPr/>
                    <a:lstStyle/>
                    <a:p>
                      <a:pPr algn="ctr" fontAlgn="ctr"/>
                      <a:r>
                        <a:rPr lang="en-US" sz="1600" b="0" i="0" u="none" strike="noStrike" dirty="0">
                          <a:solidFill>
                            <a:srgbClr val="000000"/>
                          </a:solidFill>
                          <a:effectLst/>
                          <a:latin typeface="+mn-lt"/>
                        </a:rPr>
                        <a:t>44</a:t>
                      </a:r>
                    </a:p>
                  </a:txBody>
                  <a:tcPr marL="9525" marR="9525" marT="9525" marB="0" anchor="ctr">
                    <a:solidFill>
                      <a:schemeClr val="bg1">
                        <a:lumMod val="75000"/>
                      </a:schemeClr>
                    </a:solidFill>
                  </a:tcPr>
                </a:tc>
                <a:tc>
                  <a:txBody>
                    <a:bodyPr/>
                    <a:lstStyle/>
                    <a:p>
                      <a:pPr algn="ctr" fontAlgn="ctr"/>
                      <a:r>
                        <a:rPr lang="en-US" sz="1600" b="0" i="0" u="none" strike="noStrike" dirty="0">
                          <a:solidFill>
                            <a:srgbClr val="000000"/>
                          </a:solidFill>
                          <a:effectLst/>
                          <a:latin typeface="+mn-lt"/>
                        </a:rPr>
                        <a:t>62</a:t>
                      </a:r>
                    </a:p>
                  </a:txBody>
                  <a:tcPr marL="9525" marR="9525" marT="9525" marB="0" anchor="ctr">
                    <a:solidFill>
                      <a:schemeClr val="bg1">
                        <a:lumMod val="75000"/>
                      </a:schemeClr>
                    </a:solidFill>
                  </a:tcPr>
                </a:tc>
                <a:tc>
                  <a:txBody>
                    <a:bodyPr/>
                    <a:lstStyle/>
                    <a:p>
                      <a:pPr algn="ctr" fontAlgn="ctr"/>
                      <a:r>
                        <a:rPr lang="en-US" sz="1600" b="0" i="0" u="none" strike="noStrike" dirty="0">
                          <a:solidFill>
                            <a:srgbClr val="000000"/>
                          </a:solidFill>
                          <a:effectLst/>
                          <a:latin typeface="+mn-lt"/>
                        </a:rPr>
                        <a:t>54</a:t>
                      </a:r>
                    </a:p>
                  </a:txBody>
                  <a:tcPr marL="9525" marR="9525" marT="9525" marB="0" anchor="ctr">
                    <a:solidFill>
                      <a:schemeClr val="bg1">
                        <a:lumMod val="75000"/>
                      </a:schemeClr>
                    </a:solidFill>
                  </a:tcPr>
                </a:tc>
                <a:tc>
                  <a:txBody>
                    <a:bodyPr/>
                    <a:lstStyle/>
                    <a:p>
                      <a:pPr algn="ctr" fontAlgn="ctr"/>
                      <a:r>
                        <a:rPr lang="en-US" sz="1600" b="0" i="0" u="none" strike="noStrike" dirty="0">
                          <a:solidFill>
                            <a:srgbClr val="000000"/>
                          </a:solidFill>
                          <a:effectLst/>
                          <a:latin typeface="+mn-lt"/>
                        </a:rPr>
                        <a:t>56</a:t>
                      </a:r>
                    </a:p>
                  </a:txBody>
                  <a:tcPr marL="9525" marR="9525" marT="9525" marB="0" anchor="ctr">
                    <a:solidFill>
                      <a:schemeClr val="bg1">
                        <a:lumMod val="75000"/>
                      </a:schemeClr>
                    </a:solidFill>
                  </a:tcPr>
                </a:tc>
                <a:extLst>
                  <a:ext uri="{0D108BD9-81ED-4DB2-BD59-A6C34878D82A}">
                    <a16:rowId xmlns:a16="http://schemas.microsoft.com/office/drawing/2014/main" val="2721278069"/>
                  </a:ext>
                </a:extLst>
              </a:tr>
            </a:tbl>
          </a:graphicData>
        </a:graphic>
      </p:graphicFrame>
    </p:spTree>
    <p:extLst>
      <p:ext uri="{BB962C8B-B14F-4D97-AF65-F5344CB8AC3E}">
        <p14:creationId xmlns:p14="http://schemas.microsoft.com/office/powerpoint/2010/main" val="1655296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D069D7-09AB-4DE2-8123-297CCC3FF0FE}"/>
              </a:ext>
            </a:extLst>
          </p:cNvPr>
          <p:cNvSpPr>
            <a:spLocks noGrp="1"/>
          </p:cNvSpPr>
          <p:nvPr>
            <p:ph type="title"/>
          </p:nvPr>
        </p:nvSpPr>
        <p:spPr/>
        <p:txBody>
          <a:bodyPr/>
          <a:lstStyle/>
          <a:p>
            <a:r>
              <a:rPr lang="en-US" b="1" dirty="0"/>
              <a:t>Stan Greenberg</a:t>
            </a:r>
          </a:p>
        </p:txBody>
      </p:sp>
      <p:sp>
        <p:nvSpPr>
          <p:cNvPr id="2" name="Content Placeholder 1">
            <a:extLst>
              <a:ext uri="{FF2B5EF4-FFF2-40B4-BE49-F238E27FC236}">
                <a16:creationId xmlns:a16="http://schemas.microsoft.com/office/drawing/2014/main" id="{C4CA6104-049A-4F1D-B391-11F47D3FA835}"/>
              </a:ext>
            </a:extLst>
          </p:cNvPr>
          <p:cNvSpPr>
            <a:spLocks noGrp="1"/>
          </p:cNvSpPr>
          <p:nvPr>
            <p:ph idx="1"/>
          </p:nvPr>
        </p:nvSpPr>
        <p:spPr>
          <a:xfrm>
            <a:off x="338972" y="1604596"/>
            <a:ext cx="9527560" cy="4351338"/>
          </a:xfrm>
        </p:spPr>
        <p:txBody>
          <a:bodyPr>
            <a:noAutofit/>
          </a:bodyPr>
          <a:lstStyle/>
          <a:p>
            <a:pPr marL="0" indent="0" algn="l">
              <a:buNone/>
            </a:pPr>
            <a:r>
              <a:rPr lang="en-US" sz="2400" i="0" dirty="0">
                <a:solidFill>
                  <a:srgbClr val="000000"/>
                </a:solidFill>
                <a:effectLst/>
              </a:rPr>
              <a:t>Stan Greenberg is a New York Times best-selling author and polling adviser to presidents, prime ministers and CEOs globally and right now is conducting deep research in more than a dozen countries. He was the senior pollster for President Bill Clinton and Vice President Al Gore, British Prime Minister Tony Blair, and President Nelson Mandela. Greenberg’s corporate clients have included Microsoft and other global companies. Greenberg was inducted into the American Association of Political Consultants’ “Hall of Fame.” He has been described as “the father of modern polling techniques,” “the De Niro of all political consultants,” and “an unrivaled international ‘guru.’” Esquire Magazine named him one of the most important people of the 21st century. He is always on call because his research is relevant, innovative and deep, whether it is exploring the new economy, climate change, new gender roles, political reform, or the hegemonic role of millennials.</a:t>
            </a:r>
            <a:endParaRPr lang="en-US" sz="2400" dirty="0">
              <a:solidFill>
                <a:schemeClr val="tx1"/>
              </a:solidFill>
            </a:endParaRPr>
          </a:p>
        </p:txBody>
      </p:sp>
      <p:pic>
        <p:nvPicPr>
          <p:cNvPr id="2052" name="Picture 4" descr="Stan Greenberg smiling headshot in front of a bookshelf">
            <a:extLst>
              <a:ext uri="{FF2B5EF4-FFF2-40B4-BE49-F238E27FC236}">
                <a16:creationId xmlns:a16="http://schemas.microsoft.com/office/drawing/2014/main" id="{85A7DE93-CADA-4865-82D6-1260744D7E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24228" y="1600200"/>
            <a:ext cx="18288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83591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hidden="1">
            <a:extLst>
              <a:ext uri="{FF2B5EF4-FFF2-40B4-BE49-F238E27FC236}">
                <a16:creationId xmlns:a16="http://schemas.microsoft.com/office/drawing/2014/main" id="{10520FBD-B77D-0A4A-981C-D7B4E27B1730}"/>
              </a:ext>
            </a:extLst>
          </p:cNvPr>
          <p:cNvSpPr>
            <a:spLocks noGrp="1"/>
          </p:cNvSpPr>
          <p:nvPr>
            <p:ph type="title" idx="4294967295"/>
          </p:nvPr>
        </p:nvSpPr>
        <p:spPr>
          <a:xfrm>
            <a:off x="0" y="365125"/>
            <a:ext cx="7886700" cy="1325563"/>
          </a:xfrm>
          <a:prstGeom prst="rect">
            <a:avLst/>
          </a:prstGeom>
        </p:spPr>
        <p:txBody>
          <a:bodyPr/>
          <a:lstStyle/>
          <a:p>
            <a:pPr rtl="0" fontAlgn="base"/>
            <a:r>
              <a:rPr lang="en-US" b="1" dirty="0">
                <a:solidFill>
                  <a:srgbClr val="6DB33F"/>
                </a:solidFill>
                <a:latin typeface="Franklin Gothic Demi Cond" panose="020B0603020102020204" pitchFamily="34" charset="0"/>
                <a:ea typeface="+mn-ea"/>
                <a:cs typeface="+mn-cs"/>
              </a:rPr>
              <a:t>Disability Community in the Final Week of the 2020 Election</a:t>
            </a:r>
            <a:endParaRPr lang="en-US" dirty="0">
              <a:effectLst/>
            </a:endParaRPr>
          </a:p>
        </p:txBody>
      </p:sp>
      <p:pic>
        <p:nvPicPr>
          <p:cNvPr id="3" name="Picture 2">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pic>
        <p:nvPicPr>
          <p:cNvPr id="6" name="Picture 9" descr="Democracy Corps logo"/>
          <p:cNvPicPr>
            <a:picLocks noChangeAspect="1" noChangeArrowheads="1"/>
          </p:cNvPicPr>
          <p:nvPr/>
        </p:nvPicPr>
        <p:blipFill>
          <a:blip r:embed="rId4">
            <a:extLst>
              <a:ext uri="{28A0092B-C50C-407E-A947-70E740481C1C}">
                <a14:useLocalDpi xmlns:a14="http://schemas.microsoft.com/office/drawing/2010/main" val="0"/>
              </a:ext>
            </a:extLst>
          </a:blip>
          <a:srcRect l="473" t="3273" b="3273"/>
          <a:stretch>
            <a:fillRect/>
          </a:stretch>
        </p:blipFill>
        <p:spPr bwMode="auto">
          <a:xfrm>
            <a:off x="4016772" y="1666305"/>
            <a:ext cx="4158456" cy="62820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C183D7F6-B498-43B3-948B-1728B52AA6E4}">
                <adec:decorative xmlns:adec="http://schemas.microsoft.com/office/drawing/2017/decorative" val="1"/>
              </a:ext>
            </a:extLst>
          </p:cNvPr>
          <p:cNvSpPr/>
          <p:nvPr/>
        </p:nvSpPr>
        <p:spPr>
          <a:xfrm>
            <a:off x="1676400" y="2448198"/>
            <a:ext cx="8839200" cy="9808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latin typeface="Calibri"/>
            </a:endParaRPr>
          </a:p>
        </p:txBody>
      </p:sp>
      <p:pic>
        <p:nvPicPr>
          <p:cNvPr id="8" name="Picture 7" descr="Greenberg Research logo"/>
          <p:cNvPicPr/>
          <p:nvPr/>
        </p:nvPicPr>
        <p:blipFill>
          <a:blip r:embed="rId5">
            <a:extLst>
              <a:ext uri="{28A0092B-C50C-407E-A947-70E740481C1C}">
                <a14:useLocalDpi xmlns:a14="http://schemas.microsoft.com/office/drawing/2010/main" val="0"/>
              </a:ext>
            </a:extLst>
          </a:blip>
          <a:srcRect/>
          <a:stretch>
            <a:fillRect/>
          </a:stretch>
        </p:blipFill>
        <p:spPr bwMode="auto">
          <a:xfrm>
            <a:off x="4142095" y="2346257"/>
            <a:ext cx="3886200" cy="375602"/>
          </a:xfrm>
          <a:prstGeom prst="rect">
            <a:avLst/>
          </a:prstGeom>
          <a:noFill/>
          <a:ln>
            <a:noFill/>
          </a:ln>
        </p:spPr>
      </p:pic>
      <p:cxnSp>
        <p:nvCxnSpPr>
          <p:cNvPr id="5" name="Straight Connector 4">
            <a:extLst>
              <a:ext uri="{C183D7F6-B498-43B3-948B-1728B52AA6E4}">
                <adec:decorative xmlns:adec="http://schemas.microsoft.com/office/drawing/2017/decorative" val="1"/>
              </a:ext>
            </a:extLst>
          </p:cNvPr>
          <p:cNvCxnSpPr/>
          <p:nvPr/>
        </p:nvCxnSpPr>
        <p:spPr>
          <a:xfrm>
            <a:off x="4561195" y="2894483"/>
            <a:ext cx="304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538514" y="3053711"/>
            <a:ext cx="9144000" cy="2185214"/>
          </a:xfrm>
          <a:prstGeom prst="rect">
            <a:avLst/>
          </a:prstGeom>
          <a:noFill/>
        </p:spPr>
        <p:txBody>
          <a:bodyPr wrap="square" rtlCol="0">
            <a:spAutoFit/>
          </a:bodyPr>
          <a:lstStyle/>
          <a:p>
            <a:pPr algn="ctr" fontAlgn="base">
              <a:spcBef>
                <a:spcPct val="0"/>
              </a:spcBef>
              <a:spcAft>
                <a:spcPct val="0"/>
              </a:spcAft>
            </a:pPr>
            <a:r>
              <a:rPr lang="en-US" sz="4400" b="1" dirty="0">
                <a:solidFill>
                  <a:srgbClr val="6DB33F"/>
                </a:solidFill>
                <a:latin typeface="Franklin Gothic Demi Cond" panose="020B0706030402020204" pitchFamily="34" charset="0"/>
              </a:rPr>
              <a:t>Disability Community in the Final Week of the 2020 Election</a:t>
            </a:r>
          </a:p>
          <a:p>
            <a:pPr algn="ctr" fontAlgn="base">
              <a:spcBef>
                <a:spcPct val="0"/>
              </a:spcBef>
              <a:spcAft>
                <a:spcPct val="0"/>
              </a:spcAft>
            </a:pPr>
            <a:r>
              <a:rPr lang="en-US" sz="2800" b="1" dirty="0">
                <a:solidFill>
                  <a:srgbClr val="6DB33F"/>
                </a:solidFill>
                <a:latin typeface="Franklin Gothic Demi Cond" panose="020B0706030402020204" pitchFamily="34" charset="0"/>
              </a:rPr>
              <a:t>Battleground Web Survey: October 21-27, 2020 </a:t>
            </a:r>
          </a:p>
          <a:p>
            <a:pPr algn="ctr" fontAlgn="base">
              <a:spcBef>
                <a:spcPct val="0"/>
              </a:spcBef>
              <a:spcAft>
                <a:spcPct val="0"/>
              </a:spcAft>
            </a:pPr>
            <a:r>
              <a:rPr lang="en-US" sz="2000" dirty="0">
                <a:solidFill>
                  <a:prstClr val="black"/>
                </a:solidFill>
                <a:latin typeface="Franklin Gothic Demi Cond" panose="020B0706030402020204" pitchFamily="34" charset="0"/>
              </a:rPr>
              <a:t>November 2, 2020</a:t>
            </a:r>
          </a:p>
        </p:txBody>
      </p:sp>
    </p:spTree>
    <p:extLst>
      <p:ext uri="{BB962C8B-B14F-4D97-AF65-F5344CB8AC3E}">
        <p14:creationId xmlns:p14="http://schemas.microsoft.com/office/powerpoint/2010/main" val="5716704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a:extLst>
              <a:ext uri="{FF2B5EF4-FFF2-40B4-BE49-F238E27FC236}">
                <a16:creationId xmlns:a16="http://schemas.microsoft.com/office/drawing/2014/main" id="{3A3060BF-255D-C242-B470-D571F27DE32A}"/>
              </a:ext>
            </a:extLst>
          </p:cNvPr>
          <p:cNvSpPr>
            <a:spLocks noGrp="1"/>
          </p:cNvSpPr>
          <p:nvPr>
            <p:ph type="title" idx="4294967295"/>
          </p:nvPr>
        </p:nvSpPr>
        <p:spPr>
          <a:xfrm>
            <a:off x="0" y="365125"/>
            <a:ext cx="7886700" cy="1325563"/>
          </a:xfrm>
          <a:prstGeom prst="rect">
            <a:avLst/>
          </a:prstGeom>
        </p:spPr>
        <p:txBody>
          <a:bodyPr/>
          <a:lstStyle/>
          <a:p>
            <a:pPr rtl="0" fontAlgn="base"/>
            <a:r>
              <a:rPr lang="en-US" sz="3600" spc="50" dirty="0">
                <a:solidFill>
                  <a:srgbClr val="000000"/>
                </a:solidFill>
                <a:latin typeface="Franklin Gothic Demi Cond" panose="020B0603020102020204" pitchFamily="34" charset="0"/>
                <a:ea typeface="+mn-ea"/>
                <a:cs typeface="Franklin Gothic Demi Cond" panose="020B0603020102020204" pitchFamily="34" charset="0"/>
              </a:rPr>
              <a:t>Definition of Battleground</a:t>
            </a:r>
            <a:endParaRPr lang="en-US" dirty="0">
              <a:effectLst/>
            </a:endParaRPr>
          </a:p>
        </p:txBody>
      </p:sp>
      <p:pic>
        <p:nvPicPr>
          <p:cNvPr id="8" name="Picture 2">
            <a:extLst>
              <a:ext uri="{FF2B5EF4-FFF2-40B4-BE49-F238E27FC236}">
                <a16:creationId xmlns:a16="http://schemas.microsoft.com/office/drawing/2014/main" id="{CF83A595-3416-478A-871C-34A83ED433E3}"/>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71368"/>
          <a:stretch/>
        </p:blipFill>
        <p:spPr bwMode="auto">
          <a:xfrm>
            <a:off x="3484722" y="125714"/>
            <a:ext cx="5322811" cy="285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descr="Greenberg Research logo">
            <a:extLst>
              <a:ext uri="{FF2B5EF4-FFF2-40B4-BE49-F238E27FC236}">
                <a16:creationId xmlns:a16="http://schemas.microsoft.com/office/drawing/2014/main" id="{D2CB86EA-6286-4C61-946E-EBBBE7A2B0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8891" y="177156"/>
            <a:ext cx="3090417" cy="18286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C183D7F6-B498-43B3-948B-1728B52AA6E4}">
                <adec:decorative xmlns:adec="http://schemas.microsoft.com/office/drawing/2017/decorative" val="1"/>
              </a:ext>
            </a:extLst>
          </p:cNvPr>
          <p:cNvSpPr/>
          <p:nvPr/>
        </p:nvSpPr>
        <p:spPr>
          <a:xfrm>
            <a:off x="1524000" y="472815"/>
            <a:ext cx="9144000" cy="646331"/>
          </a:xfrm>
          <a:prstGeom prst="rect">
            <a:avLst/>
          </a:prstGeom>
        </p:spPr>
        <p:txBody>
          <a:bodyPr wrap="square">
            <a:spAutoFit/>
          </a:bodyPr>
          <a:lstStyle/>
          <a:p>
            <a:pPr fontAlgn="base">
              <a:spcBef>
                <a:spcPct val="0"/>
              </a:spcBef>
              <a:spcAft>
                <a:spcPct val="0"/>
              </a:spcAft>
            </a:pPr>
            <a:r>
              <a:rPr lang="en-US" sz="3600" spc="50" dirty="0">
                <a:solidFill>
                  <a:prstClr val="black"/>
                </a:solidFill>
                <a:latin typeface="Franklin Gothic Demi Cond"/>
                <a:cs typeface="Franklin Gothic Demi Cond"/>
              </a:rPr>
              <a:t>Definition of Battleground</a:t>
            </a:r>
            <a:endParaRPr lang="en-US" sz="3200" spc="50" dirty="0">
              <a:solidFill>
                <a:srgbClr val="6DB33F"/>
              </a:solidFill>
              <a:latin typeface="Franklin Gothic Demi Cond"/>
              <a:cs typeface="Franklin Gothic Demi Cond"/>
            </a:endParaRPr>
          </a:p>
        </p:txBody>
      </p:sp>
      <p:sp>
        <p:nvSpPr>
          <p:cNvPr id="3" name="TextBox 2"/>
          <p:cNvSpPr txBox="1"/>
          <p:nvPr/>
        </p:nvSpPr>
        <p:spPr>
          <a:xfrm>
            <a:off x="1524000" y="1081653"/>
            <a:ext cx="9144000" cy="4339650"/>
          </a:xfrm>
          <a:prstGeom prst="rect">
            <a:avLst/>
          </a:prstGeom>
          <a:noFill/>
        </p:spPr>
        <p:txBody>
          <a:bodyPr wrap="square" rtlCol="0">
            <a:spAutoFit/>
          </a:bodyPr>
          <a:lstStyle/>
          <a:p>
            <a:pPr fontAlgn="base">
              <a:spcBef>
                <a:spcPct val="0"/>
              </a:spcBef>
              <a:spcAft>
                <a:spcPct val="0"/>
              </a:spcAft>
            </a:pPr>
            <a:endParaRPr lang="en-US" sz="1600" b="1" dirty="0">
              <a:solidFill>
                <a:srgbClr val="000000"/>
              </a:solidFill>
              <a:latin typeface="Calibri"/>
              <a:cs typeface="Arial" charset="0"/>
            </a:endParaRPr>
          </a:p>
          <a:p>
            <a:pPr fontAlgn="base">
              <a:spcBef>
                <a:spcPct val="0"/>
              </a:spcBef>
              <a:spcAft>
                <a:spcPct val="0"/>
              </a:spcAft>
            </a:pPr>
            <a:r>
              <a:rPr lang="en-US" sz="1600" b="1" u="sng" dirty="0">
                <a:solidFill>
                  <a:srgbClr val="000000"/>
                </a:solidFill>
                <a:latin typeface="Calibri"/>
                <a:cs typeface="Arial" charset="0"/>
              </a:rPr>
              <a:t>Total 16-state Presidential and Senate battleground:</a:t>
            </a:r>
            <a:r>
              <a:rPr lang="en-US" sz="1600" dirty="0">
                <a:solidFill>
                  <a:srgbClr val="000000"/>
                </a:solidFill>
                <a:latin typeface="Calibri"/>
                <a:cs typeface="Arial" charset="0"/>
              </a:rPr>
              <a:t> Arizona, Colorado, Florida, Georgia, Iowa, Nevada, New Hampshire, New Mexico, North Carolina, Maine, Michigan, Minnesota, Ohio, Pennsylvania, Virginia, Wisconsin</a:t>
            </a:r>
          </a:p>
          <a:p>
            <a:pPr fontAlgn="base">
              <a:spcBef>
                <a:spcPct val="0"/>
              </a:spcBef>
              <a:spcAft>
                <a:spcPct val="0"/>
              </a:spcAft>
            </a:pPr>
            <a:endParaRPr lang="en-US" sz="1600" dirty="0">
              <a:solidFill>
                <a:srgbClr val="000000"/>
              </a:solidFill>
              <a:latin typeface="Calibri"/>
              <a:cs typeface="Arial" charset="0"/>
            </a:endParaRPr>
          </a:p>
          <a:p>
            <a:pPr fontAlgn="base">
              <a:spcBef>
                <a:spcPct val="0"/>
              </a:spcBef>
              <a:spcAft>
                <a:spcPct val="0"/>
              </a:spcAft>
            </a:pPr>
            <a:r>
              <a:rPr lang="en-US" sz="1600" b="1" u="sng" dirty="0">
                <a:solidFill>
                  <a:prstClr val="black"/>
                </a:solidFill>
                <a:latin typeface="Calibri"/>
              </a:rPr>
              <a:t>8 Diverse States</a:t>
            </a:r>
            <a:r>
              <a:rPr lang="en-US" sz="1600" b="1" dirty="0">
                <a:solidFill>
                  <a:prstClr val="black"/>
                </a:solidFill>
                <a:latin typeface="Calibri"/>
              </a:rPr>
              <a:t> = </a:t>
            </a:r>
            <a:r>
              <a:rPr lang="en-US" sz="1600" dirty="0">
                <a:solidFill>
                  <a:prstClr val="black"/>
                </a:solidFill>
                <a:latin typeface="Calibri"/>
              </a:rPr>
              <a:t>AZ </a:t>
            </a:r>
            <a:r>
              <a:rPr lang="en-US" sz="1600" dirty="0">
                <a:solidFill>
                  <a:srgbClr val="FF0000"/>
                </a:solidFill>
                <a:latin typeface="Calibri"/>
              </a:rPr>
              <a:t>(+5)</a:t>
            </a:r>
            <a:r>
              <a:rPr lang="en-US" sz="1600" dirty="0">
                <a:solidFill>
                  <a:prstClr val="black"/>
                </a:solidFill>
                <a:latin typeface="Calibri"/>
              </a:rPr>
              <a:t>, CO </a:t>
            </a:r>
            <a:r>
              <a:rPr lang="en-US" sz="1600" dirty="0">
                <a:solidFill>
                  <a:srgbClr val="0070C0"/>
                </a:solidFill>
                <a:latin typeface="Calibri"/>
              </a:rPr>
              <a:t>(+1)</a:t>
            </a:r>
            <a:r>
              <a:rPr lang="en-US" sz="1600" dirty="0">
                <a:solidFill>
                  <a:prstClr val="black"/>
                </a:solidFill>
                <a:latin typeface="Calibri"/>
              </a:rPr>
              <a:t>, FL </a:t>
            </a:r>
            <a:r>
              <a:rPr lang="en-US" sz="1600" dirty="0">
                <a:solidFill>
                  <a:srgbClr val="FF0000"/>
                </a:solidFill>
                <a:latin typeface="Calibri"/>
              </a:rPr>
              <a:t>(+2)</a:t>
            </a:r>
            <a:r>
              <a:rPr lang="en-US" sz="1600" dirty="0">
                <a:solidFill>
                  <a:prstClr val="black"/>
                </a:solidFill>
                <a:latin typeface="Calibri"/>
              </a:rPr>
              <a:t>, GA </a:t>
            </a:r>
            <a:r>
              <a:rPr lang="en-US" sz="1600" dirty="0">
                <a:solidFill>
                  <a:srgbClr val="FF0000"/>
                </a:solidFill>
                <a:latin typeface="Calibri"/>
              </a:rPr>
              <a:t>(+5)</a:t>
            </a:r>
            <a:r>
              <a:rPr lang="en-US" sz="1600" dirty="0">
                <a:solidFill>
                  <a:prstClr val="black"/>
                </a:solidFill>
                <a:latin typeface="Calibri"/>
              </a:rPr>
              <a:t>, NV </a:t>
            </a:r>
            <a:r>
              <a:rPr lang="en-US" sz="1600" dirty="0">
                <a:solidFill>
                  <a:srgbClr val="0070C0"/>
                </a:solidFill>
                <a:latin typeface="Calibri"/>
              </a:rPr>
              <a:t>(+1)</a:t>
            </a:r>
            <a:r>
              <a:rPr lang="en-US" sz="1600" dirty="0">
                <a:solidFill>
                  <a:prstClr val="black"/>
                </a:solidFill>
                <a:latin typeface="Calibri"/>
              </a:rPr>
              <a:t>, NM </a:t>
            </a:r>
            <a:r>
              <a:rPr lang="en-US" sz="1600" dirty="0">
                <a:solidFill>
                  <a:srgbClr val="0070C0"/>
                </a:solidFill>
                <a:latin typeface="Calibri"/>
              </a:rPr>
              <a:t>(+3), </a:t>
            </a:r>
            <a:r>
              <a:rPr lang="en-US" sz="1600" dirty="0">
                <a:solidFill>
                  <a:prstClr val="black"/>
                </a:solidFill>
                <a:latin typeface="Calibri"/>
              </a:rPr>
              <a:t>NC </a:t>
            </a:r>
            <a:r>
              <a:rPr lang="en-US" sz="1600" dirty="0">
                <a:solidFill>
                  <a:srgbClr val="FF0000"/>
                </a:solidFill>
                <a:latin typeface="Calibri"/>
              </a:rPr>
              <a:t>(+3)</a:t>
            </a:r>
            <a:r>
              <a:rPr lang="en-US" sz="1600" dirty="0">
                <a:solidFill>
                  <a:prstClr val="black"/>
                </a:solidFill>
                <a:latin typeface="Calibri"/>
              </a:rPr>
              <a:t>,</a:t>
            </a:r>
            <a:r>
              <a:rPr lang="en-US" sz="1600" dirty="0">
                <a:solidFill>
                  <a:srgbClr val="FF0000"/>
                </a:solidFill>
                <a:latin typeface="Calibri"/>
              </a:rPr>
              <a:t> </a:t>
            </a:r>
            <a:r>
              <a:rPr lang="en-US" sz="1600" dirty="0">
                <a:solidFill>
                  <a:prstClr val="black"/>
                </a:solidFill>
                <a:latin typeface="Calibri"/>
              </a:rPr>
              <a:t>VA </a:t>
            </a:r>
            <a:r>
              <a:rPr lang="en-US" sz="1600" dirty="0">
                <a:solidFill>
                  <a:srgbClr val="0070C0"/>
                </a:solidFill>
                <a:latin typeface="Calibri"/>
              </a:rPr>
              <a:t>(+1)</a:t>
            </a:r>
          </a:p>
          <a:p>
            <a:pPr fontAlgn="base">
              <a:spcBef>
                <a:spcPct val="0"/>
              </a:spcBef>
              <a:spcAft>
                <a:spcPct val="0"/>
              </a:spcAft>
            </a:pPr>
            <a:endParaRPr lang="en-US" sz="1600" b="1" u="sng" dirty="0">
              <a:solidFill>
                <a:prstClr val="black"/>
              </a:solidFill>
              <a:latin typeface="Calibri"/>
            </a:endParaRPr>
          </a:p>
          <a:p>
            <a:pPr fontAlgn="base">
              <a:spcBef>
                <a:spcPct val="0"/>
              </a:spcBef>
              <a:spcAft>
                <a:spcPct val="0"/>
              </a:spcAft>
            </a:pPr>
            <a:r>
              <a:rPr lang="en-US" sz="1600" b="1" u="sng" dirty="0">
                <a:solidFill>
                  <a:prstClr val="black"/>
                </a:solidFill>
                <a:latin typeface="Calibri"/>
              </a:rPr>
              <a:t>8 Blue Wall States</a:t>
            </a:r>
            <a:r>
              <a:rPr lang="en-US" sz="1600" b="1" dirty="0">
                <a:solidFill>
                  <a:prstClr val="black"/>
                </a:solidFill>
                <a:latin typeface="Calibri"/>
              </a:rPr>
              <a:t> = </a:t>
            </a:r>
            <a:r>
              <a:rPr lang="en-US" sz="1600" dirty="0">
                <a:solidFill>
                  <a:prstClr val="black"/>
                </a:solidFill>
                <a:latin typeface="Calibri"/>
              </a:rPr>
              <a:t>IA </a:t>
            </a:r>
            <a:r>
              <a:rPr lang="en-US" sz="1600" dirty="0">
                <a:solidFill>
                  <a:srgbClr val="FF0000"/>
                </a:solidFill>
                <a:latin typeface="Calibri"/>
              </a:rPr>
              <a:t>(+3), </a:t>
            </a:r>
            <a:r>
              <a:rPr lang="en-US" sz="1600" dirty="0">
                <a:solidFill>
                  <a:prstClr val="black"/>
                </a:solidFill>
                <a:latin typeface="Calibri"/>
              </a:rPr>
              <a:t>MI </a:t>
            </a:r>
            <a:r>
              <a:rPr lang="en-US" sz="1600" dirty="0">
                <a:solidFill>
                  <a:srgbClr val="0070C0"/>
                </a:solidFill>
                <a:latin typeface="Calibri"/>
              </a:rPr>
              <a:t>(+1)</a:t>
            </a:r>
            <a:r>
              <a:rPr lang="en-US" sz="1600" dirty="0">
                <a:solidFill>
                  <a:prstClr val="black"/>
                </a:solidFill>
                <a:latin typeface="Calibri"/>
              </a:rPr>
              <a:t>, ME </a:t>
            </a:r>
            <a:r>
              <a:rPr lang="en-US" sz="1600" dirty="0">
                <a:solidFill>
                  <a:srgbClr val="1F497D">
                    <a:lumMod val="60000"/>
                    <a:lumOff val="40000"/>
                  </a:srgbClr>
                </a:solidFill>
                <a:latin typeface="Calibri"/>
              </a:rPr>
              <a:t>(+3)</a:t>
            </a:r>
            <a:r>
              <a:rPr lang="en-US" sz="1600" dirty="0">
                <a:solidFill>
                  <a:prstClr val="black"/>
                </a:solidFill>
                <a:latin typeface="Calibri"/>
              </a:rPr>
              <a:t>, MN </a:t>
            </a:r>
            <a:r>
              <a:rPr lang="en-US" sz="1600" dirty="0">
                <a:solidFill>
                  <a:srgbClr val="0070C0"/>
                </a:solidFill>
                <a:latin typeface="Calibri"/>
              </a:rPr>
              <a:t>(+1)</a:t>
            </a:r>
            <a:r>
              <a:rPr lang="en-US" sz="1600" dirty="0">
                <a:solidFill>
                  <a:prstClr val="black"/>
                </a:solidFill>
                <a:latin typeface="Calibri"/>
              </a:rPr>
              <a:t>, NH </a:t>
            </a:r>
            <a:r>
              <a:rPr lang="en-US" sz="1600" dirty="0">
                <a:solidFill>
                  <a:srgbClr val="8064A2">
                    <a:lumMod val="75000"/>
                  </a:srgbClr>
                </a:solidFill>
                <a:latin typeface="Calibri"/>
              </a:rPr>
              <a:t>(-)</a:t>
            </a:r>
            <a:r>
              <a:rPr lang="en-US" sz="1600" dirty="0">
                <a:solidFill>
                  <a:prstClr val="black"/>
                </a:solidFill>
                <a:latin typeface="Calibri"/>
              </a:rPr>
              <a:t>, OH </a:t>
            </a:r>
            <a:r>
              <a:rPr lang="en-US" sz="1600" dirty="0">
                <a:solidFill>
                  <a:srgbClr val="FF0000"/>
                </a:solidFill>
                <a:latin typeface="Calibri"/>
              </a:rPr>
              <a:t>(+3)</a:t>
            </a:r>
            <a:r>
              <a:rPr lang="en-US" sz="1600" dirty="0">
                <a:solidFill>
                  <a:prstClr val="black"/>
                </a:solidFill>
                <a:latin typeface="Calibri"/>
              </a:rPr>
              <a:t>, PA </a:t>
            </a:r>
            <a:r>
              <a:rPr lang="en-US" sz="1600" dirty="0">
                <a:solidFill>
                  <a:srgbClr val="7030A0"/>
                </a:solidFill>
                <a:latin typeface="Calibri"/>
              </a:rPr>
              <a:t>(-)</a:t>
            </a:r>
            <a:r>
              <a:rPr lang="en-US" sz="1600" dirty="0">
                <a:solidFill>
                  <a:prstClr val="black"/>
                </a:solidFill>
                <a:latin typeface="Calibri"/>
              </a:rPr>
              <a:t>, WI </a:t>
            </a:r>
            <a:r>
              <a:rPr lang="en-US" sz="1600" dirty="0">
                <a:solidFill>
                  <a:srgbClr val="7030A0"/>
                </a:solidFill>
                <a:latin typeface="Calibri"/>
              </a:rPr>
              <a:t>(-)</a:t>
            </a:r>
          </a:p>
          <a:p>
            <a:pPr fontAlgn="base">
              <a:spcBef>
                <a:spcPct val="0"/>
              </a:spcBef>
              <a:spcAft>
                <a:spcPct val="0"/>
              </a:spcAft>
            </a:pPr>
            <a:endParaRPr lang="en-US" sz="1600" b="1" u="sng" dirty="0">
              <a:solidFill>
                <a:prstClr val="black"/>
              </a:solidFill>
              <a:latin typeface="Calibri"/>
            </a:endParaRPr>
          </a:p>
          <a:p>
            <a:pPr fontAlgn="base">
              <a:spcBef>
                <a:spcPct val="0"/>
              </a:spcBef>
              <a:spcAft>
                <a:spcPct val="0"/>
              </a:spcAft>
            </a:pPr>
            <a:r>
              <a:rPr lang="en-US" sz="1600" b="1" u="sng" dirty="0">
                <a:solidFill>
                  <a:prstClr val="black"/>
                </a:solidFill>
                <a:latin typeface="Calibri"/>
              </a:rPr>
              <a:t>4 Regions :</a:t>
            </a:r>
          </a:p>
          <a:p>
            <a:pPr marL="285750" indent="-285750" fontAlgn="base">
              <a:spcBef>
                <a:spcPct val="0"/>
              </a:spcBef>
              <a:spcAft>
                <a:spcPct val="0"/>
              </a:spcAft>
              <a:buFont typeface="Arial" panose="020B0604020202020204" pitchFamily="34" charset="0"/>
              <a:buChar char="•"/>
            </a:pPr>
            <a:r>
              <a:rPr lang="en-US" sz="1600" dirty="0">
                <a:solidFill>
                  <a:prstClr val="black"/>
                </a:solidFill>
                <a:latin typeface="Calibri"/>
              </a:rPr>
              <a:t>Northeast (ME, NH, PA), </a:t>
            </a:r>
          </a:p>
          <a:p>
            <a:pPr marL="285750" indent="-285750" fontAlgn="base">
              <a:spcBef>
                <a:spcPct val="0"/>
              </a:spcBef>
              <a:spcAft>
                <a:spcPct val="0"/>
              </a:spcAft>
              <a:buFont typeface="Arial" panose="020B0604020202020204" pitchFamily="34" charset="0"/>
              <a:buChar char="•"/>
            </a:pPr>
            <a:r>
              <a:rPr lang="en-US" sz="1600" dirty="0">
                <a:solidFill>
                  <a:prstClr val="black"/>
                </a:solidFill>
                <a:latin typeface="Calibri"/>
              </a:rPr>
              <a:t>Midwest (IA, MI, MN, OH, WI)</a:t>
            </a:r>
          </a:p>
          <a:p>
            <a:pPr marL="285750" indent="-285750" fontAlgn="base">
              <a:spcBef>
                <a:spcPct val="0"/>
              </a:spcBef>
              <a:spcAft>
                <a:spcPct val="0"/>
              </a:spcAft>
              <a:buFont typeface="Arial" panose="020B0604020202020204" pitchFamily="34" charset="0"/>
              <a:buChar char="•"/>
            </a:pPr>
            <a:r>
              <a:rPr lang="en-US" sz="1600" dirty="0">
                <a:solidFill>
                  <a:prstClr val="black"/>
                </a:solidFill>
                <a:latin typeface="Calibri"/>
              </a:rPr>
              <a:t>South (FL, GA, NC, VA)</a:t>
            </a:r>
          </a:p>
          <a:p>
            <a:pPr marL="285750" indent="-285750" fontAlgn="base">
              <a:spcBef>
                <a:spcPct val="0"/>
              </a:spcBef>
              <a:spcAft>
                <a:spcPct val="0"/>
              </a:spcAft>
              <a:buFont typeface="Arial" panose="020B0604020202020204" pitchFamily="34" charset="0"/>
              <a:buChar char="•"/>
            </a:pPr>
            <a:r>
              <a:rPr lang="en-US" sz="1600" dirty="0">
                <a:solidFill>
                  <a:prstClr val="black"/>
                </a:solidFill>
                <a:latin typeface="Calibri"/>
              </a:rPr>
              <a:t>West (AZ, CO, NM, NV)</a:t>
            </a:r>
          </a:p>
          <a:p>
            <a:pPr marL="285750" indent="-285750" fontAlgn="base">
              <a:spcBef>
                <a:spcPct val="0"/>
              </a:spcBef>
              <a:spcAft>
                <a:spcPct val="0"/>
              </a:spcAft>
              <a:buFont typeface="Arial" panose="020B0604020202020204" pitchFamily="34" charset="0"/>
              <a:buChar char="•"/>
            </a:pPr>
            <a:endParaRPr lang="en-US" sz="2000" b="1" u="sng" dirty="0">
              <a:solidFill>
                <a:prstClr val="black"/>
              </a:solidFill>
              <a:latin typeface="Calibri"/>
            </a:endParaRPr>
          </a:p>
          <a:p>
            <a:pPr algn="ctr" fontAlgn="base">
              <a:spcBef>
                <a:spcPct val="0"/>
              </a:spcBef>
              <a:spcAft>
                <a:spcPct val="0"/>
              </a:spcAft>
            </a:pPr>
            <a:r>
              <a:rPr lang="en-US" sz="1600" i="1" dirty="0">
                <a:solidFill>
                  <a:prstClr val="black"/>
                </a:solidFill>
                <a:latin typeface="Arial" charset="0"/>
              </a:rPr>
              <a:t>*</a:t>
            </a:r>
            <a:r>
              <a:rPr lang="en-US" sz="1600" i="1" dirty="0">
                <a:solidFill>
                  <a:srgbClr val="FF0000"/>
                </a:solidFill>
                <a:latin typeface="Arial" charset="0"/>
              </a:rPr>
              <a:t>(Republican PVI advantage) </a:t>
            </a:r>
            <a:r>
              <a:rPr lang="en-US" sz="1600" i="1" dirty="0">
                <a:solidFill>
                  <a:srgbClr val="7030A0"/>
                </a:solidFill>
                <a:latin typeface="Arial" charset="0"/>
              </a:rPr>
              <a:t>(PVI – even) </a:t>
            </a:r>
            <a:r>
              <a:rPr lang="en-US" sz="1600" i="1" dirty="0">
                <a:solidFill>
                  <a:srgbClr val="0070C0"/>
                </a:solidFill>
                <a:latin typeface="Arial" charset="0"/>
              </a:rPr>
              <a:t>(Democratic PVI advantage)</a:t>
            </a:r>
            <a:endParaRPr lang="en-US" sz="1600" dirty="0">
              <a:solidFill>
                <a:srgbClr val="000000"/>
              </a:solidFill>
              <a:latin typeface="Calibri"/>
              <a:cs typeface="Arial" charset="0"/>
            </a:endParaRPr>
          </a:p>
          <a:p>
            <a:pPr fontAlgn="base">
              <a:spcBef>
                <a:spcPct val="0"/>
              </a:spcBef>
              <a:spcAft>
                <a:spcPct val="0"/>
              </a:spcAft>
            </a:pPr>
            <a:endParaRPr lang="en-US" sz="1600" dirty="0">
              <a:solidFill>
                <a:srgbClr val="000000"/>
              </a:solidFill>
              <a:latin typeface="Calibri"/>
              <a:cs typeface="Arial" charset="0"/>
            </a:endParaRPr>
          </a:p>
        </p:txBody>
      </p:sp>
    </p:spTree>
    <p:extLst>
      <p:ext uri="{BB962C8B-B14F-4D97-AF65-F5344CB8AC3E}">
        <p14:creationId xmlns:p14="http://schemas.microsoft.com/office/powerpoint/2010/main" val="41592159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FAB6B2F6-DA4C-8B4A-A757-54C09543118A}"/>
              </a:ext>
            </a:extLst>
          </p:cNvPr>
          <p:cNvSpPr>
            <a:spLocks noGrp="1"/>
          </p:cNvSpPr>
          <p:nvPr>
            <p:ph type="title" idx="4294967295"/>
          </p:nvPr>
        </p:nvSpPr>
        <p:spPr>
          <a:xfrm>
            <a:off x="0" y="365125"/>
            <a:ext cx="7886700" cy="1325563"/>
          </a:xfrm>
          <a:prstGeom prst="rect">
            <a:avLst/>
          </a:prstGeom>
        </p:spPr>
        <p:txBody>
          <a:bodyPr/>
          <a:lstStyle/>
          <a:p>
            <a:r>
              <a:rPr lang="en-US" sz="3200" spc="50" dirty="0">
                <a:solidFill>
                  <a:srgbClr val="000000"/>
                </a:solidFill>
                <a:latin typeface="Franklin Gothic Demi Cond" panose="020B0603020102020204" pitchFamily="34" charset="0"/>
                <a:ea typeface="+mn-ea"/>
                <a:cs typeface="Franklin Gothic Demi Cond" panose="020B0603020102020204" pitchFamily="34" charset="0"/>
              </a:rPr>
              <a:t>Definition of the Disability Community</a:t>
            </a:r>
            <a:r>
              <a:rPr lang="en-US" dirty="0"/>
              <a:t> </a:t>
            </a:r>
          </a:p>
        </p:txBody>
      </p:sp>
      <p:pic>
        <p:nvPicPr>
          <p:cNvPr id="10" name="Picture 2">
            <a:extLst>
              <a:ext uri="{FF2B5EF4-FFF2-40B4-BE49-F238E27FC236}">
                <a16:creationId xmlns:a16="http://schemas.microsoft.com/office/drawing/2014/main" id="{562F060D-0FCF-4C7B-8F5D-F966B93B70F1}"/>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71368"/>
          <a:stretch/>
        </p:blipFill>
        <p:spPr bwMode="auto">
          <a:xfrm>
            <a:off x="3471650" y="86367"/>
            <a:ext cx="5488283" cy="294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descr="Greenberg Research logo">
            <a:extLst>
              <a:ext uri="{FF2B5EF4-FFF2-40B4-BE49-F238E27FC236}">
                <a16:creationId xmlns:a16="http://schemas.microsoft.com/office/drawing/2014/main" id="{49A054AB-EC0E-4B06-BB5B-B5F01A2362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1291" y="142252"/>
            <a:ext cx="3090417" cy="18286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972101" y="1043503"/>
            <a:ext cx="8467299" cy="4893647"/>
          </a:xfrm>
          <a:prstGeom prst="rect">
            <a:avLst/>
          </a:prstGeom>
          <a:noFill/>
        </p:spPr>
        <p:txBody>
          <a:bodyPr wrap="square" rtlCol="0">
            <a:spAutoFit/>
          </a:bodyPr>
          <a:lstStyle/>
          <a:p>
            <a:pPr marL="457200" indent="-457200" fontAlgn="base">
              <a:spcBef>
                <a:spcPct val="0"/>
              </a:spcBef>
              <a:spcAft>
                <a:spcPct val="0"/>
              </a:spcAft>
              <a:buFont typeface="Arial" panose="020B0604020202020204" pitchFamily="34" charset="0"/>
              <a:buChar char="•"/>
            </a:pPr>
            <a:endParaRPr lang="en-US" sz="2000" dirty="0">
              <a:solidFill>
                <a:prstClr val="black"/>
              </a:solidFill>
              <a:latin typeface="Arial" panose="020B0604020202020204" pitchFamily="34" charset="0"/>
              <a:cs typeface="Arial" panose="020B0604020202020204" pitchFamily="34" charset="0"/>
            </a:endParaRPr>
          </a:p>
          <a:p>
            <a:pPr fontAlgn="base">
              <a:spcBef>
                <a:spcPct val="0"/>
              </a:spcBef>
              <a:spcAft>
                <a:spcPct val="0"/>
              </a:spcAft>
            </a:pPr>
            <a:endParaRPr lang="en-US" sz="2000" dirty="0">
              <a:solidFill>
                <a:prstClr val="black"/>
              </a:solidFill>
              <a:latin typeface="Arial" panose="020B0604020202020204" pitchFamily="34" charset="0"/>
              <a:cs typeface="Arial" panose="020B0604020202020204" pitchFamily="34" charset="0"/>
            </a:endParaRPr>
          </a:p>
          <a:p>
            <a:pPr fontAlgn="base">
              <a:spcBef>
                <a:spcPct val="0"/>
              </a:spcBef>
              <a:spcAft>
                <a:spcPct val="0"/>
              </a:spcAft>
            </a:pPr>
            <a:r>
              <a:rPr lang="en-US" sz="3200" spc="50" dirty="0">
                <a:solidFill>
                  <a:prstClr val="black"/>
                </a:solidFill>
                <a:latin typeface="Franklin Gothic Demi Cond"/>
                <a:cs typeface="Franklin Gothic Demi Cond"/>
              </a:rPr>
              <a:t>Definition of the Disability Community:</a:t>
            </a:r>
            <a:r>
              <a:rPr lang="en-US" sz="3200" spc="50" dirty="0">
                <a:solidFill>
                  <a:srgbClr val="6DB33F"/>
                </a:solidFill>
                <a:latin typeface="Franklin Gothic Demi Cond"/>
                <a:cs typeface="Franklin Gothic Demi Cond"/>
              </a:rPr>
              <a:t> </a:t>
            </a:r>
            <a:r>
              <a:rPr lang="en-US" sz="3200" dirty="0">
                <a:solidFill>
                  <a:prstClr val="black"/>
                </a:solidFill>
                <a:latin typeface="Arial" panose="020B0604020202020204" pitchFamily="34" charset="0"/>
                <a:cs typeface="Arial" panose="020B0604020202020204" pitchFamily="34" charset="0"/>
              </a:rPr>
              <a:t>The disability community includes people who self-identify as having a disability, having a family member with a disability, or having a close friend with a disability.</a:t>
            </a:r>
          </a:p>
          <a:p>
            <a:pPr marL="457200" indent="-457200" fontAlgn="base">
              <a:spcBef>
                <a:spcPct val="0"/>
              </a:spcBef>
              <a:spcAft>
                <a:spcPct val="0"/>
              </a:spcAft>
              <a:buFont typeface="Arial" panose="020B0604020202020204" pitchFamily="34" charset="0"/>
              <a:buChar char="•"/>
            </a:pPr>
            <a:endParaRPr lang="en-US" sz="2000" dirty="0">
              <a:solidFill>
                <a:prstClr val="black"/>
              </a:solidFill>
              <a:latin typeface="Arial" panose="020B0604020202020204" pitchFamily="34" charset="0"/>
              <a:cs typeface="Arial" panose="020B0604020202020204" pitchFamily="34" charset="0"/>
            </a:endParaRPr>
          </a:p>
          <a:p>
            <a:pPr fontAlgn="base">
              <a:spcBef>
                <a:spcPct val="0"/>
              </a:spcBef>
              <a:spcAft>
                <a:spcPct val="0"/>
              </a:spcAft>
            </a:pPr>
            <a:endParaRPr lang="en-US" sz="2000" dirty="0">
              <a:solidFill>
                <a:prstClr val="black"/>
              </a:solidFill>
              <a:latin typeface="Arial" panose="020B0604020202020204" pitchFamily="34" charset="0"/>
              <a:cs typeface="Arial" panose="020B0604020202020204" pitchFamily="34" charset="0"/>
            </a:endParaRPr>
          </a:p>
          <a:p>
            <a:pPr fontAlgn="base">
              <a:spcBef>
                <a:spcPct val="0"/>
              </a:spcBef>
              <a:spcAft>
                <a:spcPct val="0"/>
              </a:spcAft>
            </a:pPr>
            <a:endParaRPr lang="en-US" sz="2000" dirty="0">
              <a:solidFill>
                <a:prstClr val="black"/>
              </a:solidFill>
              <a:latin typeface="Arial" panose="020B0604020202020204" pitchFamily="34" charset="0"/>
              <a:cs typeface="Arial" panose="020B0604020202020204" pitchFamily="34" charset="0"/>
            </a:endParaRPr>
          </a:p>
          <a:p>
            <a:pPr marL="342900" indent="-342900" fontAlgn="base">
              <a:spcBef>
                <a:spcPct val="0"/>
              </a:spcBef>
              <a:spcAft>
                <a:spcPct val="0"/>
              </a:spcAft>
              <a:buFont typeface="Arial" panose="020B0604020202020204" pitchFamily="34" charset="0"/>
              <a:buChar char="•"/>
            </a:pPr>
            <a:endParaRPr lang="en-US" dirty="0">
              <a:solidFill>
                <a:prstClr val="black"/>
              </a:solidFill>
              <a:latin typeface="Arial" panose="020B0604020202020204" pitchFamily="34" charset="0"/>
              <a:cs typeface="Arial" panose="020B0604020202020204" pitchFamily="34" charset="0"/>
            </a:endParaRPr>
          </a:p>
          <a:p>
            <a:pPr marL="342900" indent="-342900" fontAlgn="base">
              <a:spcBef>
                <a:spcPct val="0"/>
              </a:spcBef>
              <a:spcAft>
                <a:spcPct val="0"/>
              </a:spcAft>
              <a:buFont typeface="Arial" panose="020B0604020202020204" pitchFamily="34" charset="0"/>
              <a:buChar char="•"/>
            </a:pPr>
            <a:endParaRPr lang="en-US" dirty="0">
              <a:solidFill>
                <a:prstClr val="black"/>
              </a:solidFill>
              <a:latin typeface="Arial" panose="020B0604020202020204" pitchFamily="34" charset="0"/>
              <a:cs typeface="Arial" panose="020B0604020202020204" pitchFamily="34" charset="0"/>
            </a:endParaRPr>
          </a:p>
          <a:p>
            <a:pPr fontAlgn="base">
              <a:spcBef>
                <a:spcPct val="0"/>
              </a:spcBef>
              <a:spcAft>
                <a:spcPct val="0"/>
              </a:spcAft>
            </a:pPr>
            <a:r>
              <a:rPr lang="en-US" sz="1600" dirty="0">
                <a:solidFill>
                  <a:prstClr val="black"/>
                </a:solidFill>
                <a:latin typeface="Arial" charset="0"/>
              </a:rPr>
              <a:t> </a:t>
            </a:r>
          </a:p>
        </p:txBody>
      </p:sp>
    </p:spTree>
    <p:extLst>
      <p:ext uri="{BB962C8B-B14F-4D97-AF65-F5344CB8AC3E}">
        <p14:creationId xmlns:p14="http://schemas.microsoft.com/office/powerpoint/2010/main" val="1190405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6D743F-0FC1-40E7-B491-37CB082E1235}"/>
              </a:ext>
            </a:extLst>
          </p:cNvPr>
          <p:cNvSpPr>
            <a:spLocks noGrp="1"/>
          </p:cNvSpPr>
          <p:nvPr>
            <p:ph type="title"/>
          </p:nvPr>
        </p:nvSpPr>
        <p:spPr/>
        <p:txBody>
          <a:bodyPr/>
          <a:lstStyle/>
          <a:p>
            <a:r>
              <a:rPr lang="en-US" b="1" dirty="0"/>
              <a:t>Meet Today’s Speakers</a:t>
            </a:r>
          </a:p>
        </p:txBody>
      </p:sp>
      <p:sp>
        <p:nvSpPr>
          <p:cNvPr id="2" name="Content Placeholder 1">
            <a:extLst>
              <a:ext uri="{FF2B5EF4-FFF2-40B4-BE49-F238E27FC236}">
                <a16:creationId xmlns:a16="http://schemas.microsoft.com/office/drawing/2014/main" id="{78081C19-5BD4-44EF-BD5F-32D66FD9A3B2}"/>
              </a:ext>
            </a:extLst>
          </p:cNvPr>
          <p:cNvSpPr>
            <a:spLocks noGrp="1"/>
          </p:cNvSpPr>
          <p:nvPr>
            <p:ph idx="1"/>
          </p:nvPr>
        </p:nvSpPr>
        <p:spPr/>
        <p:txBody>
          <a:bodyPr>
            <a:normAutofit/>
          </a:bodyPr>
          <a:lstStyle/>
          <a:p>
            <a:r>
              <a:rPr lang="en-US" sz="3000" b="1" dirty="0">
                <a:solidFill>
                  <a:srgbClr val="000000"/>
                </a:solidFill>
              </a:rPr>
              <a:t>Moderated by the Hon. Steve Bartlett, </a:t>
            </a:r>
            <a:r>
              <a:rPr lang="en-US" sz="3000" dirty="0">
                <a:solidFill>
                  <a:srgbClr val="000000"/>
                </a:solidFill>
              </a:rPr>
              <a:t>Chairman, </a:t>
            </a:r>
            <a:r>
              <a:rPr lang="en-US" sz="3000" dirty="0" err="1">
                <a:solidFill>
                  <a:srgbClr val="000000"/>
                </a:solidFill>
              </a:rPr>
              <a:t>RespectAbility</a:t>
            </a:r>
            <a:endParaRPr lang="en-US" sz="3000" b="1" i="0" dirty="0">
              <a:solidFill>
                <a:srgbClr val="000000"/>
              </a:solidFill>
              <a:effectLst/>
            </a:endParaRPr>
          </a:p>
          <a:p>
            <a:pPr algn="l">
              <a:buFont typeface="Arial" panose="020B0604020202020204" pitchFamily="34" charset="0"/>
              <a:buChar char="•"/>
            </a:pPr>
            <a:r>
              <a:rPr lang="en-US" sz="3000" b="1" i="0" dirty="0">
                <a:solidFill>
                  <a:srgbClr val="000000"/>
                </a:solidFill>
                <a:effectLst/>
              </a:rPr>
              <a:t>Celinda Lake, </a:t>
            </a:r>
            <a:r>
              <a:rPr lang="en-US" sz="3000" dirty="0">
                <a:solidFill>
                  <a:srgbClr val="000000"/>
                </a:solidFill>
              </a:rPr>
              <a:t>President, Lake Research Partners</a:t>
            </a:r>
            <a:endParaRPr lang="en-US" sz="3000" b="0" i="0" dirty="0">
              <a:solidFill>
                <a:srgbClr val="000000"/>
              </a:solidFill>
              <a:effectLst/>
            </a:endParaRPr>
          </a:p>
          <a:p>
            <a:pPr algn="l">
              <a:buFont typeface="Arial" panose="020B0604020202020204" pitchFamily="34" charset="0"/>
              <a:buChar char="•"/>
            </a:pPr>
            <a:r>
              <a:rPr lang="en-US" sz="3000" b="1" i="0" dirty="0">
                <a:solidFill>
                  <a:srgbClr val="000000"/>
                </a:solidFill>
                <a:effectLst/>
              </a:rPr>
              <a:t>Stan Greenberg, </a:t>
            </a:r>
            <a:r>
              <a:rPr lang="en-US" sz="3000" i="0" dirty="0">
                <a:solidFill>
                  <a:srgbClr val="000000"/>
                </a:solidFill>
                <a:effectLst/>
              </a:rPr>
              <a:t>CEO of Greenberg Research and co-founder of Democracy Corps</a:t>
            </a:r>
          </a:p>
          <a:p>
            <a:r>
              <a:rPr lang="en-US" sz="3000" b="1" dirty="0">
                <a:solidFill>
                  <a:srgbClr val="000000"/>
                </a:solidFill>
              </a:rPr>
              <a:t>Curt Decker, </a:t>
            </a:r>
            <a:r>
              <a:rPr lang="en-US" sz="3000" dirty="0">
                <a:solidFill>
                  <a:srgbClr val="000000"/>
                </a:solidFill>
              </a:rPr>
              <a:t>Executive Director, National Disability Rights Network (NDRN)</a:t>
            </a:r>
          </a:p>
          <a:p>
            <a:r>
              <a:rPr lang="en-US" sz="3000" b="1" dirty="0" err="1">
                <a:solidFill>
                  <a:srgbClr val="000000"/>
                </a:solidFill>
              </a:rPr>
              <a:t>Lanona</a:t>
            </a:r>
            <a:r>
              <a:rPr lang="en-US" sz="3000" b="1" dirty="0">
                <a:solidFill>
                  <a:srgbClr val="000000"/>
                </a:solidFill>
              </a:rPr>
              <a:t> Lynette Jones, MBA</a:t>
            </a:r>
            <a:r>
              <a:rPr lang="en-US" sz="3000" dirty="0">
                <a:solidFill>
                  <a:srgbClr val="000000"/>
                </a:solidFill>
              </a:rPr>
              <a:t>, Founder/Executive Director Inspire Positivity, Inc.</a:t>
            </a:r>
          </a:p>
          <a:p>
            <a:pPr algn="l">
              <a:buFont typeface="Arial" panose="020B0604020202020204" pitchFamily="34" charset="0"/>
              <a:buChar char="•"/>
            </a:pPr>
            <a:endParaRPr lang="en-US" sz="3000" i="0" dirty="0">
              <a:solidFill>
                <a:srgbClr val="000000"/>
              </a:solidFill>
              <a:effectLst/>
            </a:endParaRPr>
          </a:p>
        </p:txBody>
      </p:sp>
    </p:spTree>
    <p:extLst>
      <p:ext uri="{BB962C8B-B14F-4D97-AF65-F5344CB8AC3E}">
        <p14:creationId xmlns:p14="http://schemas.microsoft.com/office/powerpoint/2010/main" val="28810780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lide Number Placeholder 1">
            <a:extLst>
              <a:ext uri="{FF2B5EF4-FFF2-40B4-BE49-F238E27FC236}">
                <a16:creationId xmlns:a16="http://schemas.microsoft.com/office/drawing/2014/main" id="{093E32C4-5AB2-41B5-B5B5-B1D6D4653E70}"/>
              </a:ext>
              <a:ext uri="{C183D7F6-B498-43B3-948B-1728B52AA6E4}">
                <adec:decorative xmlns:adec="http://schemas.microsoft.com/office/drawing/2017/decorative" val="1"/>
              </a:ext>
            </a:extLst>
          </p:cNvPr>
          <p:cNvSpPr>
            <a:spLocks noGrp="1"/>
          </p:cNvSpPr>
          <p:nvPr>
            <p:ph type="sldNum" sz="quarter" idx="12"/>
          </p:nvPr>
        </p:nvSpPr>
        <p:spPr/>
        <p:txBody>
          <a:bodyPr/>
          <a:lstStyle/>
          <a:p>
            <a:pPr fontAlgn="base">
              <a:spcBef>
                <a:spcPct val="0"/>
              </a:spcBef>
              <a:spcAft>
                <a:spcPct val="0"/>
              </a:spcAft>
              <a:defRPr/>
            </a:pPr>
            <a:fld id="{089398E2-BD8B-4C06-B949-5D11C3C3F6EB}" type="slidenum">
              <a:rPr lang="en-US">
                <a:solidFill>
                  <a:srgbClr val="EEECE1"/>
                </a:solidFill>
              </a:rPr>
              <a:pPr fontAlgn="base">
                <a:spcBef>
                  <a:spcPct val="0"/>
                </a:spcBef>
                <a:spcAft>
                  <a:spcPct val="0"/>
                </a:spcAft>
                <a:defRPr/>
              </a:pPr>
              <a:t>30</a:t>
            </a:fld>
            <a:endParaRPr lang="en-US" dirty="0">
              <a:solidFill>
                <a:srgbClr val="EEECE1"/>
              </a:solidFill>
            </a:endParaRPr>
          </a:p>
        </p:txBody>
      </p:sp>
      <p:sp>
        <p:nvSpPr>
          <p:cNvPr id="3" name="Title 2" hidden="1">
            <a:extLst>
              <a:ext uri="{FF2B5EF4-FFF2-40B4-BE49-F238E27FC236}">
                <a16:creationId xmlns:a16="http://schemas.microsoft.com/office/drawing/2014/main" id="{E5E01EA2-1820-374D-B5FA-A4C0362107AB}"/>
              </a:ext>
            </a:extLst>
          </p:cNvPr>
          <p:cNvSpPr>
            <a:spLocks noGrp="1"/>
          </p:cNvSpPr>
          <p:nvPr>
            <p:ph type="title" idx="4294967295"/>
          </p:nvPr>
        </p:nvSpPr>
        <p:spPr>
          <a:xfrm>
            <a:off x="0" y="365125"/>
            <a:ext cx="7886700" cy="1325563"/>
          </a:xfrm>
          <a:prstGeom prst="rect">
            <a:avLst/>
          </a:prstGeom>
        </p:spPr>
        <p:txBody>
          <a:bodyPr/>
          <a:lstStyle/>
          <a:p>
            <a:pPr rtl="0" fontAlgn="base"/>
            <a:r>
              <a:rPr lang="en-US" sz="2400" dirty="0">
                <a:solidFill>
                  <a:srgbClr val="000000"/>
                </a:solidFill>
                <a:latin typeface="Franklin Gothic Demi Cond" panose="020B0603020102020204" pitchFamily="34" charset="0"/>
                <a:ea typeface="+mn-ea"/>
                <a:cs typeface="+mn-cs"/>
              </a:rPr>
              <a:t>Nearly half of the disability community in the battleground had voted by the Friday before the election</a:t>
            </a:r>
            <a:endParaRPr lang="en-US" dirty="0">
              <a:effectLst/>
            </a:endParaRPr>
          </a:p>
        </p:txBody>
      </p:sp>
      <p:pic>
        <p:nvPicPr>
          <p:cNvPr id="25" name="Picture 2">
            <a:extLst>
              <a:ext uri="{FF2B5EF4-FFF2-40B4-BE49-F238E27FC236}">
                <a16:creationId xmlns:a16="http://schemas.microsoft.com/office/drawing/2014/main" id="{8750911F-37D4-4B0C-BFE6-CB1E39BD082E}"/>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71368"/>
          <a:stretch/>
        </p:blipFill>
        <p:spPr bwMode="auto">
          <a:xfrm>
            <a:off x="3484722" y="125714"/>
            <a:ext cx="5322811" cy="285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25" descr="Greenberg Research logo">
            <a:extLst>
              <a:ext uri="{FF2B5EF4-FFF2-40B4-BE49-F238E27FC236}">
                <a16:creationId xmlns:a16="http://schemas.microsoft.com/office/drawing/2014/main" id="{3D15ED1A-D42C-4802-97D3-EFF4249DED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8891" y="177156"/>
            <a:ext cx="3090417" cy="18286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6B0DFDB-BA2B-492C-8166-A74003DDAAB7}"/>
              </a:ext>
            </a:extLst>
          </p:cNvPr>
          <p:cNvSpPr txBox="1">
            <a:spLocks/>
          </p:cNvSpPr>
          <p:nvPr/>
        </p:nvSpPr>
        <p:spPr>
          <a:xfrm>
            <a:off x="1532542" y="401740"/>
            <a:ext cx="9055631" cy="644525"/>
          </a:xfrm>
          <a:prstGeom prst="rect">
            <a:avLst/>
          </a:prstGeom>
          <a:noFill/>
        </p:spPr>
        <p:txBody>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charset="0"/>
                <a:cs typeface="Arial" charset="0"/>
              </a:defRPr>
            </a:lvl2pPr>
            <a:lvl3pPr algn="l" rtl="0" eaLnBrk="0" fontAlgn="base" hangingPunct="0">
              <a:spcBef>
                <a:spcPct val="0"/>
              </a:spcBef>
              <a:spcAft>
                <a:spcPct val="0"/>
              </a:spcAft>
              <a:defRPr sz="4400">
                <a:solidFill>
                  <a:schemeClr val="tx2"/>
                </a:solidFill>
                <a:latin typeface="Arial" charset="0"/>
                <a:cs typeface="Arial" charset="0"/>
              </a:defRPr>
            </a:lvl3pPr>
            <a:lvl4pPr algn="l" rtl="0" eaLnBrk="0" fontAlgn="base" hangingPunct="0">
              <a:spcBef>
                <a:spcPct val="0"/>
              </a:spcBef>
              <a:spcAft>
                <a:spcPct val="0"/>
              </a:spcAft>
              <a:defRPr sz="4400">
                <a:solidFill>
                  <a:schemeClr val="tx2"/>
                </a:solidFill>
                <a:latin typeface="Arial" charset="0"/>
                <a:cs typeface="Arial" charset="0"/>
              </a:defRPr>
            </a:lvl4pPr>
            <a:lvl5pPr algn="l" rtl="0" eaLnBrk="0" fontAlgn="base" hangingPunct="0">
              <a:spcBef>
                <a:spcPct val="0"/>
              </a:spcBef>
              <a:spcAft>
                <a:spcPct val="0"/>
              </a:spcAft>
              <a:defRPr sz="4400">
                <a:solidFill>
                  <a:schemeClr val="tx2"/>
                </a:solidFill>
                <a:latin typeface="Arial" charset="0"/>
                <a:cs typeface="Arial" charset="0"/>
              </a:defRPr>
            </a:lvl5pPr>
            <a:lvl6pPr marL="457200" algn="l" rtl="0" fontAlgn="base">
              <a:spcBef>
                <a:spcPct val="0"/>
              </a:spcBef>
              <a:spcAft>
                <a:spcPct val="0"/>
              </a:spcAft>
              <a:defRPr sz="4400">
                <a:solidFill>
                  <a:schemeClr val="tx2"/>
                </a:solidFill>
                <a:latin typeface="Arial" charset="0"/>
                <a:cs typeface="Arial" charset="0"/>
              </a:defRPr>
            </a:lvl6pPr>
            <a:lvl7pPr marL="914400" algn="l" rtl="0" fontAlgn="base">
              <a:spcBef>
                <a:spcPct val="0"/>
              </a:spcBef>
              <a:spcAft>
                <a:spcPct val="0"/>
              </a:spcAft>
              <a:defRPr sz="4400">
                <a:solidFill>
                  <a:schemeClr val="tx2"/>
                </a:solidFill>
                <a:latin typeface="Arial" charset="0"/>
                <a:cs typeface="Arial" charset="0"/>
              </a:defRPr>
            </a:lvl7pPr>
            <a:lvl8pPr marL="1371600" algn="l" rtl="0" fontAlgn="base">
              <a:spcBef>
                <a:spcPct val="0"/>
              </a:spcBef>
              <a:spcAft>
                <a:spcPct val="0"/>
              </a:spcAft>
              <a:defRPr sz="4400">
                <a:solidFill>
                  <a:schemeClr val="tx2"/>
                </a:solidFill>
                <a:latin typeface="Arial" charset="0"/>
                <a:cs typeface="Arial" charset="0"/>
              </a:defRPr>
            </a:lvl8pPr>
            <a:lvl9pPr marL="1828800" algn="l" rtl="0" fontAlgn="base">
              <a:spcBef>
                <a:spcPct val="0"/>
              </a:spcBef>
              <a:spcAft>
                <a:spcPct val="0"/>
              </a:spcAft>
              <a:defRPr sz="4400">
                <a:solidFill>
                  <a:schemeClr val="tx2"/>
                </a:solidFill>
                <a:latin typeface="Arial" charset="0"/>
                <a:cs typeface="Arial" charset="0"/>
              </a:defRPr>
            </a:lvl9pPr>
          </a:lstStyle>
          <a:p>
            <a:r>
              <a:rPr lang="en-US" sz="2400" kern="0" dirty="0">
                <a:solidFill>
                  <a:prstClr val="black"/>
                </a:solidFill>
                <a:latin typeface="Franklin Gothic Demi Cond" panose="020B0706030402020204" pitchFamily="34" charset="0"/>
              </a:rPr>
              <a:t>Nearly half of the disability community in the battleground had voted by the Friday before the election</a:t>
            </a:r>
          </a:p>
        </p:txBody>
      </p:sp>
      <p:sp>
        <p:nvSpPr>
          <p:cNvPr id="31" name="AutoShape 4">
            <a:extLst>
              <a:ext uri="{FF2B5EF4-FFF2-40B4-BE49-F238E27FC236}">
                <a16:creationId xmlns:a16="http://schemas.microsoft.com/office/drawing/2014/main" id="{7E265B7C-DD73-405B-BFBD-92BD261ACA22}"/>
              </a:ext>
            </a:extLst>
          </p:cNvPr>
          <p:cNvSpPr>
            <a:spLocks noChangeArrowheads="1"/>
          </p:cNvSpPr>
          <p:nvPr/>
        </p:nvSpPr>
        <p:spPr bwMode="auto">
          <a:xfrm>
            <a:off x="1615464" y="1193790"/>
            <a:ext cx="8915399" cy="374571"/>
          </a:xfrm>
          <a:prstGeom prst="roundRect">
            <a:avLst>
              <a:gd name="adj" fmla="val 16667"/>
            </a:avLst>
          </a:prstGeom>
          <a:solidFill>
            <a:schemeClr val="bg1">
              <a:lumMod val="75000"/>
            </a:schemeClr>
          </a:solidFill>
          <a:ln>
            <a:noFill/>
          </a:ln>
        </p:spPr>
        <p:txBody>
          <a:bodyPr wrap="square" lIns="0" tIns="0" rIns="0" bIns="0" anchor="ctr">
            <a:spAutoFit/>
          </a:bodyPr>
          <a:lstStyle>
            <a:lvl1pPr eaLnBrk="0" hangingPunct="0">
              <a:defRPr sz="2200" b="1" i="1">
                <a:solidFill>
                  <a:srgbClr val="FF0000"/>
                </a:solidFill>
                <a:latin typeface="Arial" charset="0"/>
                <a:cs typeface="Arial" charset="0"/>
              </a:defRPr>
            </a:lvl1pPr>
            <a:lvl2pPr marL="37931725" indent="-37474525" eaLnBrk="0" hangingPunct="0">
              <a:defRPr sz="2200" b="1" i="1">
                <a:solidFill>
                  <a:srgbClr val="FF0000"/>
                </a:solidFill>
                <a:latin typeface="Arial" charset="0"/>
                <a:cs typeface="Arial" charset="0"/>
              </a:defRPr>
            </a:lvl2pPr>
            <a:lvl3pPr eaLnBrk="0" hangingPunct="0">
              <a:defRPr sz="2200" b="1" i="1">
                <a:solidFill>
                  <a:srgbClr val="FF0000"/>
                </a:solidFill>
                <a:latin typeface="Arial" charset="0"/>
                <a:cs typeface="Arial" charset="0"/>
              </a:defRPr>
            </a:lvl3pPr>
            <a:lvl4pPr eaLnBrk="0" hangingPunct="0">
              <a:defRPr sz="2200" b="1" i="1">
                <a:solidFill>
                  <a:srgbClr val="FF0000"/>
                </a:solidFill>
                <a:latin typeface="Arial" charset="0"/>
                <a:cs typeface="Arial" charset="0"/>
              </a:defRPr>
            </a:lvl4pPr>
            <a:lvl5pPr eaLnBrk="0" hangingPunct="0">
              <a:defRPr sz="2200" b="1" i="1">
                <a:solidFill>
                  <a:srgbClr val="FF0000"/>
                </a:solidFill>
                <a:latin typeface="Arial" charset="0"/>
                <a:cs typeface="Arial" charset="0"/>
              </a:defRPr>
            </a:lvl5pPr>
            <a:lvl6pPr marL="457200" eaLnBrk="0" fontAlgn="base" hangingPunct="0">
              <a:spcBef>
                <a:spcPct val="0"/>
              </a:spcBef>
              <a:spcAft>
                <a:spcPct val="0"/>
              </a:spcAft>
              <a:defRPr sz="2200" b="1" i="1">
                <a:solidFill>
                  <a:srgbClr val="FF0000"/>
                </a:solidFill>
                <a:latin typeface="Arial" charset="0"/>
                <a:cs typeface="Arial" charset="0"/>
              </a:defRPr>
            </a:lvl6pPr>
            <a:lvl7pPr marL="914400" eaLnBrk="0" fontAlgn="base" hangingPunct="0">
              <a:spcBef>
                <a:spcPct val="0"/>
              </a:spcBef>
              <a:spcAft>
                <a:spcPct val="0"/>
              </a:spcAft>
              <a:defRPr sz="2200" b="1" i="1">
                <a:solidFill>
                  <a:srgbClr val="FF0000"/>
                </a:solidFill>
                <a:latin typeface="Arial" charset="0"/>
                <a:cs typeface="Arial" charset="0"/>
              </a:defRPr>
            </a:lvl7pPr>
            <a:lvl8pPr marL="1371600" eaLnBrk="0" fontAlgn="base" hangingPunct="0">
              <a:spcBef>
                <a:spcPct val="0"/>
              </a:spcBef>
              <a:spcAft>
                <a:spcPct val="0"/>
              </a:spcAft>
              <a:defRPr sz="2200" b="1" i="1">
                <a:solidFill>
                  <a:srgbClr val="FF0000"/>
                </a:solidFill>
                <a:latin typeface="Arial" charset="0"/>
                <a:cs typeface="Arial" charset="0"/>
              </a:defRPr>
            </a:lvl8pPr>
            <a:lvl9pPr marL="1828800" eaLnBrk="0" fontAlgn="base" hangingPunct="0">
              <a:spcBef>
                <a:spcPct val="0"/>
              </a:spcBef>
              <a:spcAft>
                <a:spcPct val="0"/>
              </a:spcAft>
              <a:defRPr sz="2200" b="1" i="1">
                <a:solidFill>
                  <a:srgbClr val="FF0000"/>
                </a:solidFill>
                <a:latin typeface="Arial" charset="0"/>
                <a:cs typeface="Arial" charset="0"/>
              </a:defRPr>
            </a:lvl9pPr>
          </a:lstStyle>
          <a:p>
            <a:pPr fontAlgn="base">
              <a:spcBef>
                <a:spcPct val="0"/>
              </a:spcBef>
              <a:spcAft>
                <a:spcPct val="0"/>
              </a:spcAft>
            </a:pPr>
            <a:r>
              <a:rPr lang="en-US" sz="1100" b="0" dirty="0">
                <a:solidFill>
                  <a:srgbClr val="000000"/>
                </a:solidFill>
              </a:rPr>
              <a:t>As you may know, there will be an election for President, U.S. Congress and other offices in November. What are the chances of you voting in the election in November, or have you already voted?</a:t>
            </a:r>
          </a:p>
        </p:txBody>
      </p:sp>
      <p:sp>
        <p:nvSpPr>
          <p:cNvPr id="17" name="Text Box 45">
            <a:extLst>
              <a:ext uri="{FF2B5EF4-FFF2-40B4-BE49-F238E27FC236}">
                <a16:creationId xmlns:a16="http://schemas.microsoft.com/office/drawing/2014/main" id="{97CD976F-F4D3-4F85-B366-77179460CF67}"/>
              </a:ext>
            </a:extLst>
          </p:cNvPr>
          <p:cNvSpPr txBox="1">
            <a:spLocks noChangeArrowheads="1"/>
          </p:cNvSpPr>
          <p:nvPr/>
        </p:nvSpPr>
        <p:spPr bwMode="auto">
          <a:xfrm>
            <a:off x="3238649" y="1571690"/>
            <a:ext cx="5867400" cy="311254"/>
          </a:xfrm>
          <a:prstGeom prst="rect">
            <a:avLst/>
          </a:prstGeom>
          <a:solidFill>
            <a:schemeClr val="bg1"/>
          </a:solidFill>
          <a:ln w="9525" algn="ctr">
            <a:solidFill>
              <a:schemeClr val="tx1"/>
            </a:solidFill>
            <a:miter lim="800000"/>
            <a:headEnd/>
            <a:tailEnd/>
          </a:ln>
          <a:effectLst/>
        </p:spPr>
        <p:txBody>
          <a:bodyPr wrap="square" lIns="0" tIns="0" rIns="0" bIns="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base">
              <a:spcAft>
                <a:spcPct val="0"/>
              </a:spcAft>
            </a:pPr>
            <a:r>
              <a:rPr lang="en-US" sz="2000" b="1" dirty="0">
                <a:solidFill>
                  <a:srgbClr val="000000"/>
                </a:solidFill>
                <a:latin typeface="Arial" panose="020B0604020202020204" pitchFamily="34" charset="0"/>
                <a:cs typeface="Arial" panose="020B0604020202020204" pitchFamily="34" charset="0"/>
              </a:rPr>
              <a:t>Already Voted/Not Yet</a:t>
            </a:r>
          </a:p>
        </p:txBody>
      </p:sp>
      <p:sp>
        <p:nvSpPr>
          <p:cNvPr id="39" name="Text Box 45">
            <a:extLst>
              <a:ext uri="{FF2B5EF4-FFF2-40B4-BE49-F238E27FC236}">
                <a16:creationId xmlns:a16="http://schemas.microsoft.com/office/drawing/2014/main" id="{1F90245B-E1E6-43DB-8B92-C5ED9E842E2B}"/>
              </a:ext>
            </a:extLst>
          </p:cNvPr>
          <p:cNvSpPr txBox="1">
            <a:spLocks noChangeArrowheads="1"/>
          </p:cNvSpPr>
          <p:nvPr/>
        </p:nvSpPr>
        <p:spPr bwMode="auto">
          <a:xfrm>
            <a:off x="3652233" y="1919016"/>
            <a:ext cx="4724395" cy="284144"/>
          </a:xfrm>
          <a:prstGeom prst="rect">
            <a:avLst/>
          </a:prstGeom>
          <a:solidFill>
            <a:schemeClr val="bg1">
              <a:lumMod val="85000"/>
            </a:schemeClr>
          </a:solidFill>
          <a:ln w="9525" algn="ctr">
            <a:solidFill>
              <a:schemeClr val="tx1"/>
            </a:solidFill>
            <a:miter lim="800000"/>
            <a:headEnd/>
            <a:tailEnd/>
          </a:ln>
          <a:effectLst/>
        </p:spPr>
        <p:txBody>
          <a:bodyPr wrap="square" lIns="0" tIns="0" rIns="0" bIns="0" anchor="ctr">
            <a:noAutofit/>
          </a:bodyPr>
          <a:lstStyle/>
          <a:p>
            <a:pPr algn="ctr" fontAlgn="base">
              <a:spcAft>
                <a:spcPct val="0"/>
              </a:spcAft>
            </a:pPr>
            <a:r>
              <a:rPr lang="en-US" b="1" dirty="0">
                <a:solidFill>
                  <a:srgbClr val="000000"/>
                </a:solidFill>
                <a:latin typeface="Arial" panose="020B0604020202020204" pitchFamily="34" charset="0"/>
                <a:cs typeface="Arial" panose="020B0604020202020204" pitchFamily="34" charset="0"/>
              </a:rPr>
              <a:t>DISABILITY COMMUNITY</a:t>
            </a:r>
          </a:p>
        </p:txBody>
      </p:sp>
      <p:graphicFrame>
        <p:nvGraphicFramePr>
          <p:cNvPr id="107" name="Object 2" descr="Poll results showing who has voted before the election broken down by disability community&#10;&#10;Total: &#10;41 already voted&#10;49 not yet voted&#10;&#10;Person w/ disability&#10;43 already voted&#10;40 not yet voted&#10;&#10;Disability community&#10;44 already voted&#10;40 not yet voted&#10;&#10;Non disability community&#10;40 already voted&#10;52 not yet voted"/>
          <p:cNvGraphicFramePr>
            <a:graphicFrameLocks noChangeAspect="1"/>
          </p:cNvGraphicFramePr>
          <p:nvPr/>
        </p:nvGraphicFramePr>
        <p:xfrm>
          <a:off x="1590802" y="2203161"/>
          <a:ext cx="9077198" cy="4115767"/>
        </p:xfrm>
        <a:graphic>
          <a:graphicData uri="http://schemas.openxmlformats.org/drawingml/2006/chart">
            <c:chart xmlns:c="http://schemas.openxmlformats.org/drawingml/2006/chart" xmlns:r="http://schemas.openxmlformats.org/officeDocument/2006/relationships" r:id="rId5"/>
          </a:graphicData>
        </a:graphic>
      </p:graphicFrame>
      <p:cxnSp>
        <p:nvCxnSpPr>
          <p:cNvPr id="32" name="Straight Connector 31">
            <a:extLst>
              <a:ext uri="{FF2B5EF4-FFF2-40B4-BE49-F238E27FC236}">
                <a16:creationId xmlns:a16="http://schemas.microsoft.com/office/drawing/2014/main" id="{BF3DE1A9-9E5D-4403-97CF-6500F468A5D1}"/>
              </a:ext>
              <a:ext uri="{C183D7F6-B498-43B3-948B-1728B52AA6E4}">
                <adec:decorative xmlns:adec="http://schemas.microsoft.com/office/drawing/2017/decorative" val="1"/>
              </a:ext>
            </a:extLst>
          </p:cNvPr>
          <p:cNvCxnSpPr>
            <a:cxnSpLocks/>
          </p:cNvCxnSpPr>
          <p:nvPr/>
        </p:nvCxnSpPr>
        <p:spPr>
          <a:xfrm>
            <a:off x="3886200" y="2549409"/>
            <a:ext cx="0" cy="3769518"/>
          </a:xfrm>
          <a:prstGeom prst="line">
            <a:avLst/>
          </a:prstGeom>
          <a:ln w="28575">
            <a:solidFill>
              <a:schemeClr val="accent6">
                <a:lumMod val="10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993583B9-9244-437B-88BB-B3D39CD93115}"/>
              </a:ext>
              <a:ext uri="{C183D7F6-B498-43B3-948B-1728B52AA6E4}">
                <adec:decorative xmlns:adec="http://schemas.microsoft.com/office/drawing/2017/decorative" val="1"/>
              </a:ext>
            </a:extLst>
          </p:cNvPr>
          <p:cNvCxnSpPr>
            <a:cxnSpLocks/>
          </p:cNvCxnSpPr>
          <p:nvPr/>
        </p:nvCxnSpPr>
        <p:spPr>
          <a:xfrm>
            <a:off x="6096000" y="2549409"/>
            <a:ext cx="0" cy="3769518"/>
          </a:xfrm>
          <a:prstGeom prst="line">
            <a:avLst/>
          </a:prstGeom>
          <a:ln w="12700">
            <a:solidFill>
              <a:schemeClr val="accent6">
                <a:lumMod val="10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E4D46E79-852F-4A54-ABB5-4116780591CD}"/>
              </a:ext>
              <a:ext uri="{C183D7F6-B498-43B3-948B-1728B52AA6E4}">
                <adec:decorative xmlns:adec="http://schemas.microsoft.com/office/drawing/2017/decorative" val="1"/>
              </a:ext>
            </a:extLst>
          </p:cNvPr>
          <p:cNvCxnSpPr>
            <a:cxnSpLocks/>
          </p:cNvCxnSpPr>
          <p:nvPr/>
        </p:nvCxnSpPr>
        <p:spPr>
          <a:xfrm>
            <a:off x="8382000" y="2549409"/>
            <a:ext cx="0" cy="3769518"/>
          </a:xfrm>
          <a:prstGeom prst="line">
            <a:avLst/>
          </a:prstGeom>
          <a:ln w="12700">
            <a:solidFill>
              <a:schemeClr val="accent6">
                <a:lumMod val="10000"/>
              </a:schemeClr>
            </a:solidFill>
            <a:prstDash val="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134383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88BA1FD-603E-3341-994C-E68D55040CD1}"/>
              </a:ext>
            </a:extLst>
          </p:cNvPr>
          <p:cNvSpPr>
            <a:spLocks noGrp="1"/>
          </p:cNvSpPr>
          <p:nvPr>
            <p:ph type="title" idx="4294967295"/>
          </p:nvPr>
        </p:nvSpPr>
        <p:spPr>
          <a:xfrm>
            <a:off x="1465262" y="375797"/>
            <a:ext cx="9261475" cy="1089025"/>
          </a:xfrm>
          <a:prstGeom prst="rect">
            <a:avLst/>
          </a:prstGeom>
        </p:spPr>
        <p:txBody>
          <a:bodyPr/>
          <a:lstStyle/>
          <a:p>
            <a:pPr algn="l" rtl="0" fontAlgn="base"/>
            <a:r>
              <a:rPr lang="en-US" sz="2400" dirty="0">
                <a:solidFill>
                  <a:srgbClr val="000000"/>
                </a:solidFill>
                <a:latin typeface="Franklin Gothic Demi Cond" panose="020B0603020102020204" pitchFamily="34" charset="0"/>
                <a:ea typeface="+mn-ea"/>
                <a:cs typeface="Arial" panose="020B0604020202020204" pitchFamily="34" charset="0"/>
              </a:rPr>
              <a:t>Health care tops the economy among the disability community in this election</a:t>
            </a:r>
            <a:endParaRPr lang="en-US" dirty="0">
              <a:effectLst/>
            </a:endParaRPr>
          </a:p>
        </p:txBody>
      </p:sp>
      <p:pic>
        <p:nvPicPr>
          <p:cNvPr id="20" name="Picture 2">
            <a:extLst>
              <a:ext uri="{FF2B5EF4-FFF2-40B4-BE49-F238E27FC236}">
                <a16:creationId xmlns:a16="http://schemas.microsoft.com/office/drawing/2014/main" id="{73A9BC0C-4725-034C-B8F5-1915217960D5}"/>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71368"/>
          <a:stretch/>
        </p:blipFill>
        <p:spPr bwMode="auto">
          <a:xfrm>
            <a:off x="3484722" y="125714"/>
            <a:ext cx="5322811" cy="285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20" descr="Greenberg Research logo">
            <a:extLst>
              <a:ext uri="{FF2B5EF4-FFF2-40B4-BE49-F238E27FC236}">
                <a16:creationId xmlns:a16="http://schemas.microsoft.com/office/drawing/2014/main" id="{AFCFA8D1-6E30-AC40-8AD2-76D73AB982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8891" y="177156"/>
            <a:ext cx="3090417" cy="182865"/>
          </a:xfrm>
          <a:prstGeom prst="rect">
            <a:avLst/>
          </a:prstGeom>
          <a:noFill/>
          <a:extLst>
            <a:ext uri="{909E8E84-426E-40DD-AFC4-6F175D3DCCD1}">
              <a14:hiddenFill xmlns:a14="http://schemas.microsoft.com/office/drawing/2010/main">
                <a:solidFill>
                  <a:srgbClr val="FFFFFF"/>
                </a:solidFill>
              </a14:hiddenFill>
            </a:ext>
          </a:extLst>
        </p:spPr>
      </p:pic>
      <p:sp>
        <p:nvSpPr>
          <p:cNvPr id="31" name="AutoShape 4">
            <a:extLst>
              <a:ext uri="{FF2B5EF4-FFF2-40B4-BE49-F238E27FC236}">
                <a16:creationId xmlns:a16="http://schemas.microsoft.com/office/drawing/2014/main" id="{7E265B7C-DD73-405B-BFBD-92BD261ACA22}"/>
              </a:ext>
            </a:extLst>
          </p:cNvPr>
          <p:cNvSpPr>
            <a:spLocks noChangeArrowheads="1"/>
          </p:cNvSpPr>
          <p:nvPr/>
        </p:nvSpPr>
        <p:spPr bwMode="auto">
          <a:xfrm>
            <a:off x="1615464" y="1193790"/>
            <a:ext cx="8915399" cy="374571"/>
          </a:xfrm>
          <a:prstGeom prst="roundRect">
            <a:avLst>
              <a:gd name="adj" fmla="val 16667"/>
            </a:avLst>
          </a:prstGeom>
          <a:solidFill>
            <a:schemeClr val="bg1">
              <a:lumMod val="75000"/>
            </a:schemeClr>
          </a:solidFill>
          <a:ln>
            <a:noFill/>
          </a:ln>
        </p:spPr>
        <p:txBody>
          <a:bodyPr wrap="square" lIns="0" tIns="0" rIns="0" bIns="0" anchor="ctr">
            <a:spAutoFit/>
          </a:bodyPr>
          <a:lstStyle>
            <a:lvl1pPr eaLnBrk="0" hangingPunct="0">
              <a:defRPr sz="2200" b="1" i="1">
                <a:solidFill>
                  <a:srgbClr val="FF0000"/>
                </a:solidFill>
                <a:latin typeface="Arial" charset="0"/>
                <a:cs typeface="Arial" charset="0"/>
              </a:defRPr>
            </a:lvl1pPr>
            <a:lvl2pPr marL="37931725" indent="-37474525" eaLnBrk="0" hangingPunct="0">
              <a:defRPr sz="2200" b="1" i="1">
                <a:solidFill>
                  <a:srgbClr val="FF0000"/>
                </a:solidFill>
                <a:latin typeface="Arial" charset="0"/>
                <a:cs typeface="Arial" charset="0"/>
              </a:defRPr>
            </a:lvl2pPr>
            <a:lvl3pPr eaLnBrk="0" hangingPunct="0">
              <a:defRPr sz="2200" b="1" i="1">
                <a:solidFill>
                  <a:srgbClr val="FF0000"/>
                </a:solidFill>
                <a:latin typeface="Arial" charset="0"/>
                <a:cs typeface="Arial" charset="0"/>
              </a:defRPr>
            </a:lvl3pPr>
            <a:lvl4pPr eaLnBrk="0" hangingPunct="0">
              <a:defRPr sz="2200" b="1" i="1">
                <a:solidFill>
                  <a:srgbClr val="FF0000"/>
                </a:solidFill>
                <a:latin typeface="Arial" charset="0"/>
                <a:cs typeface="Arial" charset="0"/>
              </a:defRPr>
            </a:lvl4pPr>
            <a:lvl5pPr eaLnBrk="0" hangingPunct="0">
              <a:defRPr sz="2200" b="1" i="1">
                <a:solidFill>
                  <a:srgbClr val="FF0000"/>
                </a:solidFill>
                <a:latin typeface="Arial" charset="0"/>
                <a:cs typeface="Arial" charset="0"/>
              </a:defRPr>
            </a:lvl5pPr>
            <a:lvl6pPr marL="457200" eaLnBrk="0" fontAlgn="base" hangingPunct="0">
              <a:spcBef>
                <a:spcPct val="0"/>
              </a:spcBef>
              <a:spcAft>
                <a:spcPct val="0"/>
              </a:spcAft>
              <a:defRPr sz="2200" b="1" i="1">
                <a:solidFill>
                  <a:srgbClr val="FF0000"/>
                </a:solidFill>
                <a:latin typeface="Arial" charset="0"/>
                <a:cs typeface="Arial" charset="0"/>
              </a:defRPr>
            </a:lvl6pPr>
            <a:lvl7pPr marL="914400" eaLnBrk="0" fontAlgn="base" hangingPunct="0">
              <a:spcBef>
                <a:spcPct val="0"/>
              </a:spcBef>
              <a:spcAft>
                <a:spcPct val="0"/>
              </a:spcAft>
              <a:defRPr sz="2200" b="1" i="1">
                <a:solidFill>
                  <a:srgbClr val="FF0000"/>
                </a:solidFill>
                <a:latin typeface="Arial" charset="0"/>
                <a:cs typeface="Arial" charset="0"/>
              </a:defRPr>
            </a:lvl7pPr>
            <a:lvl8pPr marL="1371600" eaLnBrk="0" fontAlgn="base" hangingPunct="0">
              <a:spcBef>
                <a:spcPct val="0"/>
              </a:spcBef>
              <a:spcAft>
                <a:spcPct val="0"/>
              </a:spcAft>
              <a:defRPr sz="2200" b="1" i="1">
                <a:solidFill>
                  <a:srgbClr val="FF0000"/>
                </a:solidFill>
                <a:latin typeface="Arial" charset="0"/>
                <a:cs typeface="Arial" charset="0"/>
              </a:defRPr>
            </a:lvl8pPr>
            <a:lvl9pPr marL="1828800" eaLnBrk="0" fontAlgn="base" hangingPunct="0">
              <a:spcBef>
                <a:spcPct val="0"/>
              </a:spcBef>
              <a:spcAft>
                <a:spcPct val="0"/>
              </a:spcAft>
              <a:defRPr sz="2200" b="1" i="1">
                <a:solidFill>
                  <a:srgbClr val="FF0000"/>
                </a:solidFill>
                <a:latin typeface="Arial" charset="0"/>
                <a:cs typeface="Arial" charset="0"/>
              </a:defRPr>
            </a:lvl9pPr>
          </a:lstStyle>
          <a:p>
            <a:pPr fontAlgn="base">
              <a:spcBef>
                <a:spcPct val="0"/>
              </a:spcBef>
              <a:spcAft>
                <a:spcPct val="0"/>
              </a:spcAft>
            </a:pPr>
            <a:r>
              <a:rPr lang="en-US" sz="1100" b="0" dirty="0">
                <a:solidFill>
                  <a:srgbClr val="000000"/>
                </a:solidFill>
              </a:rPr>
              <a:t>Now you will read a list of issues in this election. Please pick the top THREE that will be most important to you when voting in the election for President, Senate and Congress this year.</a:t>
            </a:r>
          </a:p>
        </p:txBody>
      </p:sp>
      <p:sp>
        <p:nvSpPr>
          <p:cNvPr id="17" name="Text Box 45">
            <a:extLst>
              <a:ext uri="{FF2B5EF4-FFF2-40B4-BE49-F238E27FC236}">
                <a16:creationId xmlns:a16="http://schemas.microsoft.com/office/drawing/2014/main" id="{97CD976F-F4D3-4F85-B366-77179460CF67}"/>
              </a:ext>
            </a:extLst>
          </p:cNvPr>
          <p:cNvSpPr txBox="1">
            <a:spLocks noChangeArrowheads="1"/>
          </p:cNvSpPr>
          <p:nvPr/>
        </p:nvSpPr>
        <p:spPr bwMode="auto">
          <a:xfrm>
            <a:off x="3238649" y="1571690"/>
            <a:ext cx="5867400" cy="311254"/>
          </a:xfrm>
          <a:prstGeom prst="rect">
            <a:avLst/>
          </a:prstGeom>
          <a:solidFill>
            <a:schemeClr val="bg1"/>
          </a:solidFill>
          <a:ln w="9525" algn="ctr">
            <a:solidFill>
              <a:schemeClr val="tx1"/>
            </a:solidFill>
            <a:miter lim="800000"/>
            <a:headEnd/>
            <a:tailEnd/>
          </a:ln>
          <a:effectLst/>
        </p:spPr>
        <p:txBody>
          <a:bodyPr wrap="square" lIns="0" tIns="0" rIns="0" bIns="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base">
              <a:spcAft>
                <a:spcPct val="0"/>
              </a:spcAft>
            </a:pPr>
            <a:r>
              <a:rPr lang="en-US" sz="2000" b="1" dirty="0">
                <a:solidFill>
                  <a:srgbClr val="000000"/>
                </a:solidFill>
                <a:latin typeface="Arial" panose="020B0604020202020204" pitchFamily="34" charset="0"/>
                <a:cs typeface="Arial" panose="020B0604020202020204" pitchFamily="34" charset="0"/>
              </a:rPr>
              <a:t>TOP ISSUES IN THE ELECTION</a:t>
            </a:r>
          </a:p>
        </p:txBody>
      </p:sp>
      <p:sp>
        <p:nvSpPr>
          <p:cNvPr id="39" name="Text Box 45">
            <a:extLst>
              <a:ext uri="{FF2B5EF4-FFF2-40B4-BE49-F238E27FC236}">
                <a16:creationId xmlns:a16="http://schemas.microsoft.com/office/drawing/2014/main" id="{1F90245B-E1E6-43DB-8B92-C5ED9E842E2B}"/>
              </a:ext>
            </a:extLst>
          </p:cNvPr>
          <p:cNvSpPr txBox="1">
            <a:spLocks noChangeArrowheads="1"/>
          </p:cNvSpPr>
          <p:nvPr/>
        </p:nvSpPr>
        <p:spPr bwMode="auto">
          <a:xfrm>
            <a:off x="3652233" y="1919016"/>
            <a:ext cx="4724395" cy="284144"/>
          </a:xfrm>
          <a:prstGeom prst="rect">
            <a:avLst/>
          </a:prstGeom>
          <a:solidFill>
            <a:schemeClr val="bg1">
              <a:lumMod val="85000"/>
            </a:schemeClr>
          </a:solidFill>
          <a:ln w="9525" algn="ctr">
            <a:solidFill>
              <a:schemeClr val="tx1"/>
            </a:solidFill>
            <a:miter lim="800000"/>
            <a:headEnd/>
            <a:tailEnd/>
          </a:ln>
          <a:effectLst/>
        </p:spPr>
        <p:txBody>
          <a:bodyPr wrap="square" lIns="0" tIns="0" rIns="0" bIns="0" anchor="ctr">
            <a:noAutofit/>
          </a:bodyPr>
          <a:lstStyle/>
          <a:p>
            <a:pPr algn="ctr" fontAlgn="base">
              <a:spcAft>
                <a:spcPct val="0"/>
              </a:spcAft>
            </a:pPr>
            <a:r>
              <a:rPr lang="en-US" b="1" dirty="0">
                <a:solidFill>
                  <a:srgbClr val="000000"/>
                </a:solidFill>
                <a:latin typeface="Arial" panose="020B0604020202020204" pitchFamily="34" charset="0"/>
                <a:cs typeface="Arial" panose="020B0604020202020204" pitchFamily="34" charset="0"/>
              </a:rPr>
              <a:t>DISABILITY COMMUNITY</a:t>
            </a:r>
          </a:p>
        </p:txBody>
      </p:sp>
      <p:graphicFrame>
        <p:nvGraphicFramePr>
          <p:cNvPr id="107" name="Object 2" descr="Chart showing top issues in the election broken down by disability status&#10;&#10;The economy&#10;Total: 50&#10;Person w/ disability: 43&#10;Disability Community: 44&#10;Non Disability Community: 53&#10;&#10;Health care&#10;Total: 43&#10;Person w/ disability: 45&#10;Disability Community: 46&#10;Non Disability Community: 42&#10;&#10;Managing the public health crisis&#10;Total: 33&#10;Person w/ disability: 34&#10;Disability Community: 32&#10;Non Disability Community: 33&#10;&#10;Uniting the country&#10;Total: 27&#10;Person w/ disability: 28&#10;Disability Community: 29&#10;Non Disability Community: 26&#10;&#10;Getting people back to work&#10;Total: 26&#10;Person w/ disability: 25&#10;Disability Community: 24&#10;Non Disability Community: 27&#10;&#10;Improving things for the middle class&#10;Total: 21&#10;Person w/ disability: 24&#10;Disability Community: 22&#10;Non Disability Community: 21&#10;&#10;Climate change&#10;Total: 19&#10;Person w/ disability: 21&#10;Disability Community: 20&#10;Non Disability Community: 19"/>
          <p:cNvGraphicFramePr>
            <a:graphicFrameLocks noChangeAspect="1"/>
          </p:cNvGraphicFramePr>
          <p:nvPr/>
        </p:nvGraphicFramePr>
        <p:xfrm>
          <a:off x="1590802" y="2203161"/>
          <a:ext cx="9077198" cy="4115767"/>
        </p:xfrm>
        <a:graphic>
          <a:graphicData uri="http://schemas.openxmlformats.org/drawingml/2006/chart">
            <c:chart xmlns:c="http://schemas.openxmlformats.org/drawingml/2006/chart" xmlns:r="http://schemas.openxmlformats.org/officeDocument/2006/relationships" r:id="rId5"/>
          </a:graphicData>
        </a:graphic>
      </p:graphicFrame>
      <p:cxnSp>
        <p:nvCxnSpPr>
          <p:cNvPr id="32" name="Straight Connector 31">
            <a:extLst>
              <a:ext uri="{FF2B5EF4-FFF2-40B4-BE49-F238E27FC236}">
                <a16:creationId xmlns:a16="http://schemas.microsoft.com/office/drawing/2014/main" id="{BF3DE1A9-9E5D-4403-97CF-6500F468A5D1}"/>
              </a:ext>
              <a:ext uri="{C183D7F6-B498-43B3-948B-1728B52AA6E4}">
                <adec:decorative xmlns:adec="http://schemas.microsoft.com/office/drawing/2017/decorative" val="1"/>
              </a:ext>
            </a:extLst>
          </p:cNvPr>
          <p:cNvCxnSpPr>
            <a:cxnSpLocks/>
          </p:cNvCxnSpPr>
          <p:nvPr/>
        </p:nvCxnSpPr>
        <p:spPr>
          <a:xfrm>
            <a:off x="4191000" y="2549409"/>
            <a:ext cx="0" cy="3769518"/>
          </a:xfrm>
          <a:prstGeom prst="line">
            <a:avLst/>
          </a:prstGeom>
          <a:ln w="12700">
            <a:solidFill>
              <a:schemeClr val="accent6">
                <a:lumMod val="10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993583B9-9244-437B-88BB-B3D39CD93115}"/>
              </a:ext>
              <a:ext uri="{C183D7F6-B498-43B3-948B-1728B52AA6E4}">
                <adec:decorative xmlns:adec="http://schemas.microsoft.com/office/drawing/2017/decorative" val="1"/>
              </a:ext>
            </a:extLst>
          </p:cNvPr>
          <p:cNvCxnSpPr>
            <a:cxnSpLocks/>
          </p:cNvCxnSpPr>
          <p:nvPr/>
        </p:nvCxnSpPr>
        <p:spPr>
          <a:xfrm>
            <a:off x="5486400" y="2549409"/>
            <a:ext cx="0" cy="3769518"/>
          </a:xfrm>
          <a:prstGeom prst="line">
            <a:avLst/>
          </a:prstGeom>
          <a:ln w="12700">
            <a:solidFill>
              <a:schemeClr val="accent6">
                <a:lumMod val="10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DB3C1A1C-424C-4F6D-86AF-D151303493C9}"/>
              </a:ext>
              <a:ext uri="{C183D7F6-B498-43B3-948B-1728B52AA6E4}">
                <adec:decorative xmlns:adec="http://schemas.microsoft.com/office/drawing/2017/decorative" val="1"/>
              </a:ext>
            </a:extLst>
          </p:cNvPr>
          <p:cNvCxnSpPr>
            <a:cxnSpLocks/>
          </p:cNvCxnSpPr>
          <p:nvPr/>
        </p:nvCxnSpPr>
        <p:spPr>
          <a:xfrm>
            <a:off x="6781800" y="2549409"/>
            <a:ext cx="0" cy="3769518"/>
          </a:xfrm>
          <a:prstGeom prst="line">
            <a:avLst/>
          </a:prstGeom>
          <a:ln w="12700">
            <a:solidFill>
              <a:schemeClr val="accent6">
                <a:lumMod val="10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E4D46E79-852F-4A54-ABB5-4116780591CD}"/>
              </a:ext>
              <a:ext uri="{C183D7F6-B498-43B3-948B-1728B52AA6E4}">
                <adec:decorative xmlns:adec="http://schemas.microsoft.com/office/drawing/2017/decorative" val="1"/>
              </a:ext>
            </a:extLst>
          </p:cNvPr>
          <p:cNvCxnSpPr>
            <a:cxnSpLocks/>
          </p:cNvCxnSpPr>
          <p:nvPr/>
        </p:nvCxnSpPr>
        <p:spPr>
          <a:xfrm>
            <a:off x="8077200" y="2549409"/>
            <a:ext cx="0" cy="3769518"/>
          </a:xfrm>
          <a:prstGeom prst="line">
            <a:avLst/>
          </a:prstGeom>
          <a:ln w="12700">
            <a:solidFill>
              <a:schemeClr val="accent6">
                <a:lumMod val="10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83FC314A-1BEF-44D9-90B2-CB9974A85F8F}"/>
              </a:ext>
              <a:ext uri="{C183D7F6-B498-43B3-948B-1728B52AA6E4}">
                <adec:decorative xmlns:adec="http://schemas.microsoft.com/office/drawing/2017/decorative" val="1"/>
              </a:ext>
            </a:extLst>
          </p:cNvPr>
          <p:cNvCxnSpPr>
            <a:cxnSpLocks/>
          </p:cNvCxnSpPr>
          <p:nvPr/>
        </p:nvCxnSpPr>
        <p:spPr>
          <a:xfrm>
            <a:off x="2895600" y="2549409"/>
            <a:ext cx="0" cy="3769518"/>
          </a:xfrm>
          <a:prstGeom prst="line">
            <a:avLst/>
          </a:prstGeom>
          <a:ln w="12700">
            <a:solidFill>
              <a:schemeClr val="accent6">
                <a:lumMod val="10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D5180F4A-570A-419A-AFAE-A64B47522D40}"/>
              </a:ext>
              <a:ext uri="{C183D7F6-B498-43B3-948B-1728B52AA6E4}">
                <adec:decorative xmlns:adec="http://schemas.microsoft.com/office/drawing/2017/decorative" val="1"/>
              </a:ext>
            </a:extLst>
          </p:cNvPr>
          <p:cNvCxnSpPr>
            <a:cxnSpLocks/>
          </p:cNvCxnSpPr>
          <p:nvPr/>
        </p:nvCxnSpPr>
        <p:spPr>
          <a:xfrm>
            <a:off x="9296400" y="2549409"/>
            <a:ext cx="0" cy="3769518"/>
          </a:xfrm>
          <a:prstGeom prst="line">
            <a:avLst/>
          </a:prstGeom>
          <a:ln w="12700">
            <a:solidFill>
              <a:schemeClr val="accent6">
                <a:lumMod val="10000"/>
              </a:schemeClr>
            </a:solidFill>
            <a:prstDash val="dash"/>
          </a:ln>
        </p:spPr>
        <p:style>
          <a:lnRef idx="2">
            <a:schemeClr val="accent1"/>
          </a:lnRef>
          <a:fillRef idx="0">
            <a:schemeClr val="accent1"/>
          </a:fillRef>
          <a:effectRef idx="1">
            <a:schemeClr val="accent1"/>
          </a:effectRef>
          <a:fontRef idx="minor">
            <a:schemeClr val="tx1"/>
          </a:fontRef>
        </p:style>
      </p:cxnSp>
      <p:sp>
        <p:nvSpPr>
          <p:cNvPr id="2" name="Oval 1">
            <a:extLst>
              <a:ext uri="{FF2B5EF4-FFF2-40B4-BE49-F238E27FC236}">
                <a16:creationId xmlns:a16="http://schemas.microsoft.com/office/drawing/2014/main" id="{0FBC1035-0A6E-4190-B595-023234BF207D}"/>
              </a:ext>
              <a:ext uri="{C183D7F6-B498-43B3-948B-1728B52AA6E4}">
                <adec:decorative xmlns:adec="http://schemas.microsoft.com/office/drawing/2017/decorative" val="1"/>
              </a:ext>
            </a:extLst>
          </p:cNvPr>
          <p:cNvSpPr/>
          <p:nvPr/>
        </p:nvSpPr>
        <p:spPr>
          <a:xfrm>
            <a:off x="3238649" y="2837961"/>
            <a:ext cx="674266" cy="390682"/>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Calibri"/>
            </a:endParaRPr>
          </a:p>
        </p:txBody>
      </p:sp>
    </p:spTree>
    <p:extLst>
      <p:ext uri="{BB962C8B-B14F-4D97-AF65-F5344CB8AC3E}">
        <p14:creationId xmlns:p14="http://schemas.microsoft.com/office/powerpoint/2010/main" val="36934759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lide Number Placeholder 1">
            <a:extLst>
              <a:ext uri="{FF2B5EF4-FFF2-40B4-BE49-F238E27FC236}">
                <a16:creationId xmlns:a16="http://schemas.microsoft.com/office/drawing/2014/main" id="{093E32C4-5AB2-41B5-B5B5-B1D6D4653E70}"/>
              </a:ext>
              <a:ext uri="{C183D7F6-B498-43B3-948B-1728B52AA6E4}">
                <adec:decorative xmlns:adec="http://schemas.microsoft.com/office/drawing/2017/decorative" val="1"/>
              </a:ext>
            </a:extLst>
          </p:cNvPr>
          <p:cNvSpPr>
            <a:spLocks noGrp="1"/>
          </p:cNvSpPr>
          <p:nvPr>
            <p:ph type="sldNum" sz="quarter" idx="12"/>
          </p:nvPr>
        </p:nvSpPr>
        <p:spPr/>
        <p:txBody>
          <a:bodyPr/>
          <a:lstStyle/>
          <a:p>
            <a:pPr fontAlgn="base">
              <a:spcBef>
                <a:spcPct val="0"/>
              </a:spcBef>
              <a:spcAft>
                <a:spcPct val="0"/>
              </a:spcAft>
              <a:defRPr/>
            </a:pPr>
            <a:fld id="{089398E2-BD8B-4C06-B949-5D11C3C3F6EB}" type="slidenum">
              <a:rPr lang="en-US">
                <a:solidFill>
                  <a:srgbClr val="EEECE1"/>
                </a:solidFill>
              </a:rPr>
              <a:pPr fontAlgn="base">
                <a:spcBef>
                  <a:spcPct val="0"/>
                </a:spcBef>
                <a:spcAft>
                  <a:spcPct val="0"/>
                </a:spcAft>
                <a:defRPr/>
              </a:pPr>
              <a:t>32</a:t>
            </a:fld>
            <a:endParaRPr lang="en-US" dirty="0">
              <a:solidFill>
                <a:srgbClr val="EEECE1"/>
              </a:solidFill>
            </a:endParaRPr>
          </a:p>
        </p:txBody>
      </p:sp>
      <p:sp>
        <p:nvSpPr>
          <p:cNvPr id="3" name="Title 2">
            <a:extLst>
              <a:ext uri="{FF2B5EF4-FFF2-40B4-BE49-F238E27FC236}">
                <a16:creationId xmlns:a16="http://schemas.microsoft.com/office/drawing/2014/main" id="{FA057F0F-6629-7445-BAC5-832B16FB6ADB}"/>
              </a:ext>
            </a:extLst>
          </p:cNvPr>
          <p:cNvSpPr>
            <a:spLocks noGrp="1"/>
          </p:cNvSpPr>
          <p:nvPr>
            <p:ph type="title" idx="4294967295"/>
          </p:nvPr>
        </p:nvSpPr>
        <p:spPr>
          <a:xfrm>
            <a:off x="1633686" y="460743"/>
            <a:ext cx="9077325" cy="709612"/>
          </a:xfrm>
          <a:prstGeom prst="rect">
            <a:avLst/>
          </a:prstGeom>
        </p:spPr>
        <p:txBody>
          <a:bodyPr/>
          <a:lstStyle/>
          <a:p>
            <a:pPr algn="l" rtl="0" fontAlgn="base"/>
            <a:r>
              <a:rPr lang="en-US" sz="2200" dirty="0">
                <a:solidFill>
                  <a:srgbClr val="000000"/>
                </a:solidFill>
                <a:latin typeface="Franklin Gothic Demi Cond" panose="020B0603020102020204" pitchFamily="34" charset="0"/>
                <a:ea typeface="+mn-ea"/>
                <a:cs typeface="Arial" panose="020B0604020202020204" pitchFamily="34" charset="0"/>
              </a:rPr>
              <a:t>Disability community also stands out on addressing inequality, </a:t>
            </a:r>
            <a:br>
              <a:rPr lang="en-US" sz="2200" dirty="0">
                <a:solidFill>
                  <a:srgbClr val="000000"/>
                </a:solidFill>
                <a:latin typeface="Franklin Gothic Demi Cond" panose="020B0603020102020204" pitchFamily="34" charset="0"/>
                <a:ea typeface="+mn-ea"/>
                <a:cs typeface="Arial" panose="020B0604020202020204" pitchFamily="34" charset="0"/>
              </a:rPr>
            </a:br>
            <a:r>
              <a:rPr lang="en-US" sz="2200" dirty="0">
                <a:solidFill>
                  <a:srgbClr val="000000"/>
                </a:solidFill>
                <a:latin typeface="Franklin Gothic Demi Cond" panose="020B0603020102020204" pitchFamily="34" charset="0"/>
                <a:ea typeface="+mn-ea"/>
                <a:cs typeface="Arial" panose="020B0604020202020204" pitchFamily="34" charset="0"/>
              </a:rPr>
              <a:t>as a priority in this election</a:t>
            </a:r>
            <a:endParaRPr lang="en-US" sz="2200" dirty="0"/>
          </a:p>
        </p:txBody>
      </p:sp>
      <p:pic>
        <p:nvPicPr>
          <p:cNvPr id="25" name="Picture 2">
            <a:extLst>
              <a:ext uri="{FF2B5EF4-FFF2-40B4-BE49-F238E27FC236}">
                <a16:creationId xmlns:a16="http://schemas.microsoft.com/office/drawing/2014/main" id="{8750911F-37D4-4B0C-BFE6-CB1E39BD082E}"/>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71368"/>
          <a:stretch/>
        </p:blipFill>
        <p:spPr bwMode="auto">
          <a:xfrm>
            <a:off x="3484722" y="125714"/>
            <a:ext cx="5322811" cy="285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25" descr="Greenberg Research logo">
            <a:extLst>
              <a:ext uri="{FF2B5EF4-FFF2-40B4-BE49-F238E27FC236}">
                <a16:creationId xmlns:a16="http://schemas.microsoft.com/office/drawing/2014/main" id="{3D15ED1A-D42C-4802-97D3-EFF4249DED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8891" y="177156"/>
            <a:ext cx="3090417" cy="182865"/>
          </a:xfrm>
          <a:prstGeom prst="rect">
            <a:avLst/>
          </a:prstGeom>
          <a:noFill/>
          <a:extLst>
            <a:ext uri="{909E8E84-426E-40DD-AFC4-6F175D3DCCD1}">
              <a14:hiddenFill xmlns:a14="http://schemas.microsoft.com/office/drawing/2010/main">
                <a:solidFill>
                  <a:srgbClr val="FFFFFF"/>
                </a:solidFill>
              </a14:hiddenFill>
            </a:ext>
          </a:extLst>
        </p:spPr>
      </p:pic>
      <p:sp>
        <p:nvSpPr>
          <p:cNvPr id="31" name="AutoShape 4">
            <a:extLst>
              <a:ext uri="{FF2B5EF4-FFF2-40B4-BE49-F238E27FC236}">
                <a16:creationId xmlns:a16="http://schemas.microsoft.com/office/drawing/2014/main" id="{7E265B7C-DD73-405B-BFBD-92BD261ACA22}"/>
              </a:ext>
            </a:extLst>
          </p:cNvPr>
          <p:cNvSpPr>
            <a:spLocks noChangeArrowheads="1"/>
          </p:cNvSpPr>
          <p:nvPr/>
        </p:nvSpPr>
        <p:spPr bwMode="auto">
          <a:xfrm>
            <a:off x="1615464" y="1193790"/>
            <a:ext cx="8915399" cy="374571"/>
          </a:xfrm>
          <a:prstGeom prst="roundRect">
            <a:avLst>
              <a:gd name="adj" fmla="val 16667"/>
            </a:avLst>
          </a:prstGeom>
          <a:solidFill>
            <a:schemeClr val="bg1">
              <a:lumMod val="75000"/>
            </a:schemeClr>
          </a:solidFill>
          <a:ln>
            <a:noFill/>
          </a:ln>
        </p:spPr>
        <p:txBody>
          <a:bodyPr wrap="square" lIns="0" tIns="0" rIns="0" bIns="0" anchor="ctr">
            <a:spAutoFit/>
          </a:bodyPr>
          <a:lstStyle>
            <a:lvl1pPr eaLnBrk="0" hangingPunct="0">
              <a:defRPr sz="2200" b="1" i="1">
                <a:solidFill>
                  <a:srgbClr val="FF0000"/>
                </a:solidFill>
                <a:latin typeface="Arial" charset="0"/>
                <a:cs typeface="Arial" charset="0"/>
              </a:defRPr>
            </a:lvl1pPr>
            <a:lvl2pPr marL="37931725" indent="-37474525" eaLnBrk="0" hangingPunct="0">
              <a:defRPr sz="2200" b="1" i="1">
                <a:solidFill>
                  <a:srgbClr val="FF0000"/>
                </a:solidFill>
                <a:latin typeface="Arial" charset="0"/>
                <a:cs typeface="Arial" charset="0"/>
              </a:defRPr>
            </a:lvl2pPr>
            <a:lvl3pPr eaLnBrk="0" hangingPunct="0">
              <a:defRPr sz="2200" b="1" i="1">
                <a:solidFill>
                  <a:srgbClr val="FF0000"/>
                </a:solidFill>
                <a:latin typeface="Arial" charset="0"/>
                <a:cs typeface="Arial" charset="0"/>
              </a:defRPr>
            </a:lvl3pPr>
            <a:lvl4pPr eaLnBrk="0" hangingPunct="0">
              <a:defRPr sz="2200" b="1" i="1">
                <a:solidFill>
                  <a:srgbClr val="FF0000"/>
                </a:solidFill>
                <a:latin typeface="Arial" charset="0"/>
                <a:cs typeface="Arial" charset="0"/>
              </a:defRPr>
            </a:lvl4pPr>
            <a:lvl5pPr eaLnBrk="0" hangingPunct="0">
              <a:defRPr sz="2200" b="1" i="1">
                <a:solidFill>
                  <a:srgbClr val="FF0000"/>
                </a:solidFill>
                <a:latin typeface="Arial" charset="0"/>
                <a:cs typeface="Arial" charset="0"/>
              </a:defRPr>
            </a:lvl5pPr>
            <a:lvl6pPr marL="457200" eaLnBrk="0" fontAlgn="base" hangingPunct="0">
              <a:spcBef>
                <a:spcPct val="0"/>
              </a:spcBef>
              <a:spcAft>
                <a:spcPct val="0"/>
              </a:spcAft>
              <a:defRPr sz="2200" b="1" i="1">
                <a:solidFill>
                  <a:srgbClr val="FF0000"/>
                </a:solidFill>
                <a:latin typeface="Arial" charset="0"/>
                <a:cs typeface="Arial" charset="0"/>
              </a:defRPr>
            </a:lvl6pPr>
            <a:lvl7pPr marL="914400" eaLnBrk="0" fontAlgn="base" hangingPunct="0">
              <a:spcBef>
                <a:spcPct val="0"/>
              </a:spcBef>
              <a:spcAft>
                <a:spcPct val="0"/>
              </a:spcAft>
              <a:defRPr sz="2200" b="1" i="1">
                <a:solidFill>
                  <a:srgbClr val="FF0000"/>
                </a:solidFill>
                <a:latin typeface="Arial" charset="0"/>
                <a:cs typeface="Arial" charset="0"/>
              </a:defRPr>
            </a:lvl7pPr>
            <a:lvl8pPr marL="1371600" eaLnBrk="0" fontAlgn="base" hangingPunct="0">
              <a:spcBef>
                <a:spcPct val="0"/>
              </a:spcBef>
              <a:spcAft>
                <a:spcPct val="0"/>
              </a:spcAft>
              <a:defRPr sz="2200" b="1" i="1">
                <a:solidFill>
                  <a:srgbClr val="FF0000"/>
                </a:solidFill>
                <a:latin typeface="Arial" charset="0"/>
                <a:cs typeface="Arial" charset="0"/>
              </a:defRPr>
            </a:lvl8pPr>
            <a:lvl9pPr marL="1828800" eaLnBrk="0" fontAlgn="base" hangingPunct="0">
              <a:spcBef>
                <a:spcPct val="0"/>
              </a:spcBef>
              <a:spcAft>
                <a:spcPct val="0"/>
              </a:spcAft>
              <a:defRPr sz="2200" b="1" i="1">
                <a:solidFill>
                  <a:srgbClr val="FF0000"/>
                </a:solidFill>
                <a:latin typeface="Arial" charset="0"/>
                <a:cs typeface="Arial" charset="0"/>
              </a:defRPr>
            </a:lvl9pPr>
          </a:lstStyle>
          <a:p>
            <a:pPr fontAlgn="base">
              <a:spcBef>
                <a:spcPct val="0"/>
              </a:spcBef>
              <a:spcAft>
                <a:spcPct val="0"/>
              </a:spcAft>
            </a:pPr>
            <a:r>
              <a:rPr lang="en-US" sz="1100" b="0" dirty="0">
                <a:solidFill>
                  <a:srgbClr val="000000"/>
                </a:solidFill>
              </a:rPr>
              <a:t>Now you will read a list of issues in this election. Please pick the top THREE that will be most important to you when voting in the election for President, Senate and Congress this year.</a:t>
            </a:r>
          </a:p>
        </p:txBody>
      </p:sp>
      <p:sp>
        <p:nvSpPr>
          <p:cNvPr id="17" name="Text Box 45">
            <a:extLst>
              <a:ext uri="{FF2B5EF4-FFF2-40B4-BE49-F238E27FC236}">
                <a16:creationId xmlns:a16="http://schemas.microsoft.com/office/drawing/2014/main" id="{97CD976F-F4D3-4F85-B366-77179460CF67}"/>
              </a:ext>
            </a:extLst>
          </p:cNvPr>
          <p:cNvSpPr txBox="1">
            <a:spLocks noChangeArrowheads="1"/>
          </p:cNvSpPr>
          <p:nvPr/>
        </p:nvSpPr>
        <p:spPr bwMode="auto">
          <a:xfrm>
            <a:off x="3238649" y="1571690"/>
            <a:ext cx="5867400" cy="311254"/>
          </a:xfrm>
          <a:prstGeom prst="rect">
            <a:avLst/>
          </a:prstGeom>
          <a:solidFill>
            <a:schemeClr val="bg1"/>
          </a:solidFill>
          <a:ln w="9525" algn="ctr">
            <a:solidFill>
              <a:schemeClr val="tx1"/>
            </a:solidFill>
            <a:miter lim="800000"/>
            <a:headEnd/>
            <a:tailEnd/>
          </a:ln>
          <a:effectLst/>
        </p:spPr>
        <p:txBody>
          <a:bodyPr wrap="square" lIns="0" tIns="0" rIns="0" bIns="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base">
              <a:spcAft>
                <a:spcPct val="0"/>
              </a:spcAft>
            </a:pPr>
            <a:r>
              <a:rPr lang="en-US" sz="2000" b="1" dirty="0">
                <a:solidFill>
                  <a:srgbClr val="000000"/>
                </a:solidFill>
                <a:latin typeface="Arial" panose="020B0604020202020204" pitchFamily="34" charset="0"/>
                <a:cs typeface="Arial" panose="020B0604020202020204" pitchFamily="34" charset="0"/>
              </a:rPr>
              <a:t>TOP ISSUES IN THE ELECTION CONTINUED</a:t>
            </a:r>
          </a:p>
        </p:txBody>
      </p:sp>
      <p:sp>
        <p:nvSpPr>
          <p:cNvPr id="39" name="Text Box 45">
            <a:extLst>
              <a:ext uri="{FF2B5EF4-FFF2-40B4-BE49-F238E27FC236}">
                <a16:creationId xmlns:a16="http://schemas.microsoft.com/office/drawing/2014/main" id="{1F90245B-E1E6-43DB-8B92-C5ED9E842E2B}"/>
              </a:ext>
            </a:extLst>
          </p:cNvPr>
          <p:cNvSpPr txBox="1">
            <a:spLocks noChangeArrowheads="1"/>
          </p:cNvSpPr>
          <p:nvPr/>
        </p:nvSpPr>
        <p:spPr bwMode="auto">
          <a:xfrm>
            <a:off x="3652233" y="1919016"/>
            <a:ext cx="4724395" cy="284144"/>
          </a:xfrm>
          <a:prstGeom prst="rect">
            <a:avLst/>
          </a:prstGeom>
          <a:solidFill>
            <a:schemeClr val="bg1">
              <a:lumMod val="85000"/>
            </a:schemeClr>
          </a:solidFill>
          <a:ln w="9525" algn="ctr">
            <a:solidFill>
              <a:schemeClr val="tx1"/>
            </a:solidFill>
            <a:miter lim="800000"/>
            <a:headEnd/>
            <a:tailEnd/>
          </a:ln>
          <a:effectLst/>
        </p:spPr>
        <p:txBody>
          <a:bodyPr wrap="square" lIns="0" tIns="0" rIns="0" bIns="0" anchor="ctr">
            <a:noAutofit/>
          </a:bodyPr>
          <a:lstStyle/>
          <a:p>
            <a:pPr algn="ctr" fontAlgn="base">
              <a:spcAft>
                <a:spcPct val="0"/>
              </a:spcAft>
            </a:pPr>
            <a:r>
              <a:rPr lang="en-US" b="1" dirty="0">
                <a:solidFill>
                  <a:srgbClr val="000000"/>
                </a:solidFill>
                <a:latin typeface="Arial" panose="020B0604020202020204" pitchFamily="34" charset="0"/>
                <a:cs typeface="Arial" panose="020B0604020202020204" pitchFamily="34" charset="0"/>
              </a:rPr>
              <a:t>DISABILITY COMMUNITY</a:t>
            </a:r>
          </a:p>
        </p:txBody>
      </p:sp>
      <p:graphicFrame>
        <p:nvGraphicFramePr>
          <p:cNvPr id="107" name="Object 2" descr="Chart showing more top issues in the election broken down by disability status&#10;&#10;Immigration&#10;Total: 17&#10;Person w/ disability: 16&#10;Disability Community: 16&#10;Non Disability Community: 18&#10;&#10;Addressing racial inequality&#10;Total: 15&#10;Person w/ disability: 19&#10;Disability Community: 18&#10;Non Disability Community: 14&#10;&#10;Getting kids back to school&#10;Total: 10&#10;Person w/ disability: 10&#10;Disability Community: 10&#10;Non Disability Community: 10&#10;&#10;Education&#10;Total: 9&#10;Person w/ disability: 7&#10;Disability Community: 7&#10;Non Disability Community: 10&#10;&#10;Foreign relations&#10;Total: 7&#10;Person w/ disability: 5&#10;Disability Community: 5&#10;Non Disability Community: 8&#10;&#10;Affordable college and reducing student loan debt&#10;Total: 6&#10;Person w/ disability: 6&#10;Disability Community: 6&#10;Non Disability Community: 6"/>
          <p:cNvGraphicFramePr>
            <a:graphicFrameLocks noChangeAspect="1"/>
          </p:cNvGraphicFramePr>
          <p:nvPr/>
        </p:nvGraphicFramePr>
        <p:xfrm>
          <a:off x="1590802" y="2203160"/>
          <a:ext cx="9077198" cy="4115767"/>
        </p:xfrm>
        <a:graphic>
          <a:graphicData uri="http://schemas.openxmlformats.org/drawingml/2006/chart">
            <c:chart xmlns:c="http://schemas.openxmlformats.org/drawingml/2006/chart" xmlns:r="http://schemas.openxmlformats.org/officeDocument/2006/relationships" r:id="rId5"/>
          </a:graphicData>
        </a:graphic>
      </p:graphicFrame>
      <p:cxnSp>
        <p:nvCxnSpPr>
          <p:cNvPr id="32" name="Straight Connector 31">
            <a:extLst>
              <a:ext uri="{FF2B5EF4-FFF2-40B4-BE49-F238E27FC236}">
                <a16:creationId xmlns:a16="http://schemas.microsoft.com/office/drawing/2014/main" id="{BF3DE1A9-9E5D-4403-97CF-6500F468A5D1}"/>
              </a:ext>
              <a:ext uri="{C183D7F6-B498-43B3-948B-1728B52AA6E4}">
                <adec:decorative xmlns:adec="http://schemas.microsoft.com/office/drawing/2017/decorative" val="1"/>
              </a:ext>
            </a:extLst>
          </p:cNvPr>
          <p:cNvCxnSpPr>
            <a:cxnSpLocks/>
          </p:cNvCxnSpPr>
          <p:nvPr/>
        </p:nvCxnSpPr>
        <p:spPr>
          <a:xfrm>
            <a:off x="4648200" y="2549409"/>
            <a:ext cx="0" cy="3769518"/>
          </a:xfrm>
          <a:prstGeom prst="line">
            <a:avLst/>
          </a:prstGeom>
          <a:ln w="12700">
            <a:solidFill>
              <a:schemeClr val="accent6">
                <a:lumMod val="10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993583B9-9244-437B-88BB-B3D39CD93115}"/>
              </a:ext>
              <a:ext uri="{C183D7F6-B498-43B3-948B-1728B52AA6E4}">
                <adec:decorative xmlns:adec="http://schemas.microsoft.com/office/drawing/2017/decorative" val="1"/>
              </a:ext>
            </a:extLst>
          </p:cNvPr>
          <p:cNvCxnSpPr>
            <a:cxnSpLocks/>
          </p:cNvCxnSpPr>
          <p:nvPr/>
        </p:nvCxnSpPr>
        <p:spPr>
          <a:xfrm>
            <a:off x="6096000" y="2549409"/>
            <a:ext cx="0" cy="3769518"/>
          </a:xfrm>
          <a:prstGeom prst="line">
            <a:avLst/>
          </a:prstGeom>
          <a:ln w="12700">
            <a:solidFill>
              <a:schemeClr val="accent6">
                <a:lumMod val="10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DB3C1A1C-424C-4F6D-86AF-D151303493C9}"/>
              </a:ext>
              <a:ext uri="{C183D7F6-B498-43B3-948B-1728B52AA6E4}">
                <adec:decorative xmlns:adec="http://schemas.microsoft.com/office/drawing/2017/decorative" val="1"/>
              </a:ext>
            </a:extLst>
          </p:cNvPr>
          <p:cNvCxnSpPr>
            <a:cxnSpLocks/>
          </p:cNvCxnSpPr>
          <p:nvPr/>
        </p:nvCxnSpPr>
        <p:spPr>
          <a:xfrm>
            <a:off x="7620000" y="2549409"/>
            <a:ext cx="0" cy="3769518"/>
          </a:xfrm>
          <a:prstGeom prst="line">
            <a:avLst/>
          </a:prstGeom>
          <a:ln w="12700">
            <a:solidFill>
              <a:schemeClr val="accent6">
                <a:lumMod val="10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83FC314A-1BEF-44D9-90B2-CB9974A85F8F}"/>
              </a:ext>
              <a:ext uri="{C183D7F6-B498-43B3-948B-1728B52AA6E4}">
                <adec:decorative xmlns:adec="http://schemas.microsoft.com/office/drawing/2017/decorative" val="1"/>
              </a:ext>
            </a:extLst>
          </p:cNvPr>
          <p:cNvCxnSpPr>
            <a:cxnSpLocks/>
          </p:cNvCxnSpPr>
          <p:nvPr/>
        </p:nvCxnSpPr>
        <p:spPr>
          <a:xfrm>
            <a:off x="3124200" y="2549409"/>
            <a:ext cx="0" cy="3769518"/>
          </a:xfrm>
          <a:prstGeom prst="line">
            <a:avLst/>
          </a:prstGeom>
          <a:ln w="12700">
            <a:solidFill>
              <a:schemeClr val="accent6">
                <a:lumMod val="10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D5180F4A-570A-419A-AFAE-A64B47522D40}"/>
              </a:ext>
              <a:ext uri="{C183D7F6-B498-43B3-948B-1728B52AA6E4}">
                <adec:decorative xmlns:adec="http://schemas.microsoft.com/office/drawing/2017/decorative" val="1"/>
              </a:ext>
            </a:extLst>
          </p:cNvPr>
          <p:cNvCxnSpPr>
            <a:cxnSpLocks/>
          </p:cNvCxnSpPr>
          <p:nvPr/>
        </p:nvCxnSpPr>
        <p:spPr>
          <a:xfrm>
            <a:off x="9144000" y="2549409"/>
            <a:ext cx="0" cy="3769518"/>
          </a:xfrm>
          <a:prstGeom prst="line">
            <a:avLst/>
          </a:prstGeom>
          <a:ln w="12700">
            <a:solidFill>
              <a:schemeClr val="accent6">
                <a:lumMod val="10000"/>
              </a:schemeClr>
            </a:solidFill>
            <a:prstDash val="dash"/>
          </a:ln>
        </p:spPr>
        <p:style>
          <a:lnRef idx="2">
            <a:schemeClr val="accent1"/>
          </a:lnRef>
          <a:fillRef idx="0">
            <a:schemeClr val="accent1"/>
          </a:fillRef>
          <a:effectRef idx="1">
            <a:schemeClr val="accent1"/>
          </a:effectRef>
          <a:fontRef idx="minor">
            <a:schemeClr val="tx1"/>
          </a:fontRef>
        </p:style>
      </p:cxnSp>
      <p:sp>
        <p:nvSpPr>
          <p:cNvPr id="2" name="Oval 1">
            <a:extLst>
              <a:ext uri="{FF2B5EF4-FFF2-40B4-BE49-F238E27FC236}">
                <a16:creationId xmlns:a16="http://schemas.microsoft.com/office/drawing/2014/main" id="{6061BAAD-62A5-407E-B019-ECB58E37FB65}"/>
              </a:ext>
              <a:ext uri="{C183D7F6-B498-43B3-948B-1728B52AA6E4}">
                <adec:decorative xmlns:adec="http://schemas.microsoft.com/office/drawing/2017/decorative" val="1"/>
              </a:ext>
            </a:extLst>
          </p:cNvPr>
          <p:cNvSpPr/>
          <p:nvPr/>
        </p:nvSpPr>
        <p:spPr>
          <a:xfrm>
            <a:off x="3518550" y="3690685"/>
            <a:ext cx="811503" cy="463999"/>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Calibri"/>
            </a:endParaRPr>
          </a:p>
        </p:txBody>
      </p:sp>
    </p:spTree>
    <p:extLst>
      <p:ext uri="{BB962C8B-B14F-4D97-AF65-F5344CB8AC3E}">
        <p14:creationId xmlns:p14="http://schemas.microsoft.com/office/powerpoint/2010/main" val="41411205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C183D7F6-B498-43B3-948B-1728B52AA6E4}">
                <adec:decorative xmlns:adec="http://schemas.microsoft.com/office/drawing/2017/decorative" val="1"/>
              </a:ext>
            </a:extLst>
          </p:cNvPr>
          <p:cNvSpPr>
            <a:spLocks noGrp="1"/>
          </p:cNvSpPr>
          <p:nvPr>
            <p:ph type="sldNum" sz="quarter" idx="12"/>
          </p:nvPr>
        </p:nvSpPr>
        <p:spPr/>
        <p:txBody>
          <a:bodyPr/>
          <a:lstStyle/>
          <a:p>
            <a:pPr fontAlgn="base">
              <a:spcBef>
                <a:spcPct val="0"/>
              </a:spcBef>
              <a:spcAft>
                <a:spcPct val="0"/>
              </a:spcAft>
              <a:defRPr/>
            </a:pPr>
            <a:fld id="{089398E2-BD8B-4C06-B949-5D11C3C3F6EB}" type="slidenum">
              <a:rPr lang="en-US">
                <a:solidFill>
                  <a:srgbClr val="EEECE1"/>
                </a:solidFill>
              </a:rPr>
              <a:pPr fontAlgn="base">
                <a:spcBef>
                  <a:spcPct val="0"/>
                </a:spcBef>
                <a:spcAft>
                  <a:spcPct val="0"/>
                </a:spcAft>
                <a:defRPr/>
              </a:pPr>
              <a:t>33</a:t>
            </a:fld>
            <a:endParaRPr lang="en-US" dirty="0">
              <a:solidFill>
                <a:srgbClr val="EEECE1"/>
              </a:solidFill>
            </a:endParaRPr>
          </a:p>
        </p:txBody>
      </p:sp>
      <p:sp>
        <p:nvSpPr>
          <p:cNvPr id="10" name="Title 9">
            <a:extLst>
              <a:ext uri="{FF2B5EF4-FFF2-40B4-BE49-F238E27FC236}">
                <a16:creationId xmlns:a16="http://schemas.microsoft.com/office/drawing/2014/main" id="{4FCEEE84-EBE4-B143-A719-4202C1D762C0}"/>
              </a:ext>
            </a:extLst>
          </p:cNvPr>
          <p:cNvSpPr>
            <a:spLocks noGrp="1"/>
          </p:cNvSpPr>
          <p:nvPr>
            <p:ph type="title" idx="4294967295"/>
          </p:nvPr>
        </p:nvSpPr>
        <p:spPr>
          <a:xfrm>
            <a:off x="1508760" y="254390"/>
            <a:ext cx="8991600" cy="1325562"/>
          </a:xfrm>
          <a:prstGeom prst="rect">
            <a:avLst/>
          </a:prstGeom>
        </p:spPr>
        <p:txBody>
          <a:bodyPr/>
          <a:lstStyle/>
          <a:p>
            <a:pPr algn="l" rtl="0" fontAlgn="base"/>
            <a:r>
              <a:rPr lang="en-US" sz="2300" dirty="0">
                <a:solidFill>
                  <a:srgbClr val="000000"/>
                </a:solidFill>
                <a:latin typeface="Franklin Gothic Demi Cond" panose="020B0603020102020204" pitchFamily="34" charset="0"/>
                <a:ea typeface="+mn-ea"/>
                <a:cs typeface="+mn-cs"/>
              </a:rPr>
              <a:t>Disapproval of Trump’s overall job performance is over twice the average among the disability community</a:t>
            </a:r>
            <a:endParaRPr lang="en-US" sz="2300" dirty="0"/>
          </a:p>
        </p:txBody>
      </p:sp>
      <p:pic>
        <p:nvPicPr>
          <p:cNvPr id="31" name="Picture 2">
            <a:extLst>
              <a:ext uri="{FF2B5EF4-FFF2-40B4-BE49-F238E27FC236}">
                <a16:creationId xmlns:a16="http://schemas.microsoft.com/office/drawing/2014/main" id="{8F48E483-BDD1-44B3-937B-519F26D4B6C0}"/>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71368"/>
          <a:stretch/>
        </p:blipFill>
        <p:spPr bwMode="auto">
          <a:xfrm>
            <a:off x="3484722" y="125714"/>
            <a:ext cx="5322811" cy="285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31" descr="Greenberg Research logo">
            <a:extLst>
              <a:ext uri="{FF2B5EF4-FFF2-40B4-BE49-F238E27FC236}">
                <a16:creationId xmlns:a16="http://schemas.microsoft.com/office/drawing/2014/main" id="{2A1E3C9E-0A13-479A-AE2C-7F9D93C056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8891" y="177156"/>
            <a:ext cx="3090417" cy="182865"/>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p:cNvSpPr>
            <a:spLocks noChangeArrowheads="1"/>
          </p:cNvSpPr>
          <p:nvPr/>
        </p:nvSpPr>
        <p:spPr bwMode="auto">
          <a:xfrm>
            <a:off x="1626804" y="1305013"/>
            <a:ext cx="8991600" cy="204311"/>
          </a:xfrm>
          <a:prstGeom prst="roundRect">
            <a:avLst>
              <a:gd name="adj" fmla="val 16667"/>
            </a:avLst>
          </a:prstGeom>
          <a:solidFill>
            <a:schemeClr val="bg1">
              <a:lumMod val="75000"/>
            </a:schemeClr>
          </a:solidFill>
          <a:ln w="9525">
            <a:noFill/>
            <a:round/>
            <a:headEnd/>
            <a:tailEnd/>
          </a:ln>
          <a:effectLst/>
        </p:spPr>
        <p:txBody>
          <a:bodyPr wrap="square" lIns="0" tIns="0" rIns="0" bIns="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base">
              <a:spcBef>
                <a:spcPct val="0"/>
              </a:spcBef>
              <a:spcAft>
                <a:spcPct val="0"/>
              </a:spcAft>
            </a:pPr>
            <a:r>
              <a:rPr lang="en-US" sz="1200" i="1" dirty="0">
                <a:solidFill>
                  <a:prstClr val="black"/>
                </a:solidFill>
                <a:latin typeface="Calibri"/>
              </a:rPr>
              <a:t>Do you approve or disapprove of the way Donald Trump is handling his job as President?</a:t>
            </a:r>
          </a:p>
        </p:txBody>
      </p:sp>
      <p:sp>
        <p:nvSpPr>
          <p:cNvPr id="27" name="Text Box 13">
            <a:extLst>
              <a:ext uri="{FF2B5EF4-FFF2-40B4-BE49-F238E27FC236}">
                <a16:creationId xmlns:a16="http://schemas.microsoft.com/office/drawing/2014/main" id="{05EC06C8-9EF6-408B-BB32-2940D9BB36B6}"/>
              </a:ext>
            </a:extLst>
          </p:cNvPr>
          <p:cNvSpPr txBox="1">
            <a:spLocks noChangeArrowheads="1"/>
          </p:cNvSpPr>
          <p:nvPr/>
        </p:nvSpPr>
        <p:spPr bwMode="auto">
          <a:xfrm>
            <a:off x="2784125" y="1576132"/>
            <a:ext cx="6623751" cy="307777"/>
          </a:xfrm>
          <a:prstGeom prst="rect">
            <a:avLst/>
          </a:prstGeom>
          <a:solidFill>
            <a:schemeClr val="bg1"/>
          </a:solidFill>
          <a:ln w="9525">
            <a:solidFill>
              <a:srgbClr val="000000"/>
            </a:solidFill>
            <a:miter lim="800000"/>
            <a:headEnd/>
            <a:tailEnd/>
          </a:ln>
          <a:effectLst/>
        </p:spPr>
        <p:txBody>
          <a:bodyPr wrap="square" lIns="0" tIns="0" rIns="0" bIns="0">
            <a:spAutoFit/>
          </a:bodyPr>
          <a:lstStyle>
            <a:lvl1pPr eaLnBrk="0" hangingPunct="0">
              <a:defRPr sz="1400" b="1">
                <a:solidFill>
                  <a:schemeClr val="bg1"/>
                </a:solidFill>
                <a:latin typeface="Arial" charset="0"/>
                <a:cs typeface="Arial" charset="0"/>
              </a:defRPr>
            </a:lvl1pPr>
            <a:lvl2pPr marL="37931725" indent="-37474525" eaLnBrk="0" hangingPunct="0">
              <a:defRPr sz="1400" b="1">
                <a:solidFill>
                  <a:schemeClr val="bg1"/>
                </a:solidFill>
                <a:latin typeface="Arial" charset="0"/>
                <a:cs typeface="Arial" charset="0"/>
              </a:defRPr>
            </a:lvl2pPr>
            <a:lvl3pPr eaLnBrk="0" hangingPunct="0">
              <a:defRPr sz="1400" b="1">
                <a:solidFill>
                  <a:schemeClr val="bg1"/>
                </a:solidFill>
                <a:latin typeface="Arial" charset="0"/>
                <a:cs typeface="Arial" charset="0"/>
              </a:defRPr>
            </a:lvl3pPr>
            <a:lvl4pPr eaLnBrk="0" hangingPunct="0">
              <a:defRPr sz="1400" b="1">
                <a:solidFill>
                  <a:schemeClr val="bg1"/>
                </a:solidFill>
                <a:latin typeface="Arial" charset="0"/>
                <a:cs typeface="Arial" charset="0"/>
              </a:defRPr>
            </a:lvl4pPr>
            <a:lvl5pPr eaLnBrk="0" hangingPunct="0">
              <a:defRPr sz="1400" b="1">
                <a:solidFill>
                  <a:schemeClr val="bg1"/>
                </a:solidFill>
                <a:latin typeface="Arial" charset="0"/>
                <a:cs typeface="Arial" charset="0"/>
              </a:defRPr>
            </a:lvl5pPr>
            <a:lvl6pPr marL="457200" eaLnBrk="0" fontAlgn="base" hangingPunct="0">
              <a:spcBef>
                <a:spcPct val="0"/>
              </a:spcBef>
              <a:spcAft>
                <a:spcPct val="0"/>
              </a:spcAft>
              <a:defRPr sz="1400" b="1">
                <a:solidFill>
                  <a:schemeClr val="bg1"/>
                </a:solidFill>
                <a:latin typeface="Arial" charset="0"/>
                <a:cs typeface="Arial" charset="0"/>
              </a:defRPr>
            </a:lvl6pPr>
            <a:lvl7pPr marL="914400" eaLnBrk="0" fontAlgn="base" hangingPunct="0">
              <a:spcBef>
                <a:spcPct val="0"/>
              </a:spcBef>
              <a:spcAft>
                <a:spcPct val="0"/>
              </a:spcAft>
              <a:defRPr sz="1400" b="1">
                <a:solidFill>
                  <a:schemeClr val="bg1"/>
                </a:solidFill>
                <a:latin typeface="Arial" charset="0"/>
                <a:cs typeface="Arial" charset="0"/>
              </a:defRPr>
            </a:lvl7pPr>
            <a:lvl8pPr marL="1371600" eaLnBrk="0" fontAlgn="base" hangingPunct="0">
              <a:spcBef>
                <a:spcPct val="0"/>
              </a:spcBef>
              <a:spcAft>
                <a:spcPct val="0"/>
              </a:spcAft>
              <a:defRPr sz="1400" b="1">
                <a:solidFill>
                  <a:schemeClr val="bg1"/>
                </a:solidFill>
                <a:latin typeface="Arial" charset="0"/>
                <a:cs typeface="Arial" charset="0"/>
              </a:defRPr>
            </a:lvl8pPr>
            <a:lvl9pPr marL="1828800" eaLnBrk="0" fontAlgn="base" hangingPunct="0">
              <a:spcBef>
                <a:spcPct val="0"/>
              </a:spcBef>
              <a:spcAft>
                <a:spcPct val="0"/>
              </a:spcAft>
              <a:defRPr sz="1400" b="1">
                <a:solidFill>
                  <a:schemeClr val="bg1"/>
                </a:solidFill>
                <a:latin typeface="Arial" charset="0"/>
                <a:cs typeface="Arial" charset="0"/>
              </a:defRPr>
            </a:lvl9pPr>
          </a:lstStyle>
          <a:p>
            <a:pPr algn="ctr" eaLnBrk="1" fontAlgn="base" hangingPunct="1">
              <a:spcBef>
                <a:spcPct val="50000"/>
              </a:spcBef>
              <a:spcAft>
                <a:spcPct val="0"/>
              </a:spcAft>
            </a:pPr>
            <a:r>
              <a:rPr lang="en-US" sz="2000" dirty="0">
                <a:solidFill>
                  <a:srgbClr val="E7E7E7">
                    <a:lumMod val="10000"/>
                  </a:srgbClr>
                </a:solidFill>
                <a:latin typeface="Arial" panose="020B0604020202020204" pitchFamily="34" charset="0"/>
                <a:cs typeface="Arial" panose="020B0604020202020204" pitchFamily="34" charset="0"/>
              </a:rPr>
              <a:t>TRUMP JOB APPROVAL</a:t>
            </a:r>
          </a:p>
        </p:txBody>
      </p:sp>
      <p:graphicFrame>
        <p:nvGraphicFramePr>
          <p:cNvPr id="6" name="Chart 5" descr="Trump job approval broken down by disability status&#10;&#10;Total&#10;Strong approve: 30&#10;Somewhat approve: 17&#10;Strong dissapprove: 44&#10;Somewhat dissapprove: 9&#10;Dissaproval +6&#10;&#10;Person with a disability&#10;Strong approve: 29&#10;Somewhat approve: 14&#10;Strong dissapprove: 48&#10;Somewhat dissapprove: 9&#10;Dissaproval +14&#10;&#10;Disability Community&#10;Strong approve: 28&#10;Somewhat approve: 14&#10;Strong dissapprove: 47&#10;Somewhat dissapprove: 11&#10;Dissaproval +16&#10;&#10;Non-disability community&#10;Strong approve: 31&#10;Somewhat approve: 18&#10;Strong dissapprove: 42&#10;Somewhat dissapprove: 9&#10;Dissaproval +2"/>
          <p:cNvGraphicFramePr/>
          <p:nvPr/>
        </p:nvGraphicFramePr>
        <p:xfrm>
          <a:off x="1626804" y="1981200"/>
          <a:ext cx="8964996" cy="4368668"/>
        </p:xfrm>
        <a:graphic>
          <a:graphicData uri="http://schemas.openxmlformats.org/drawingml/2006/chart">
            <c:chart xmlns:c="http://schemas.openxmlformats.org/drawingml/2006/chart" xmlns:r="http://schemas.openxmlformats.org/officeDocument/2006/relationships" r:id="rId5"/>
          </a:graphicData>
        </a:graphic>
      </p:graphicFrame>
      <p:sp>
        <p:nvSpPr>
          <p:cNvPr id="12" name="Line 95">
            <a:extLst>
              <a:ext uri="{C183D7F6-B498-43B3-948B-1728B52AA6E4}">
                <adec:decorative xmlns:adec="http://schemas.microsoft.com/office/drawing/2017/decorative" val="1"/>
              </a:ext>
            </a:extLst>
          </p:cNvPr>
          <p:cNvSpPr>
            <a:spLocks noChangeShapeType="1"/>
          </p:cNvSpPr>
          <p:nvPr/>
        </p:nvSpPr>
        <p:spPr bwMode="auto">
          <a:xfrm>
            <a:off x="1524000" y="3962400"/>
            <a:ext cx="9144000" cy="0"/>
          </a:xfrm>
          <a:prstGeom prst="line">
            <a:avLst/>
          </a:prstGeom>
          <a:noFill/>
          <a:ln w="28575">
            <a:solidFill>
              <a:schemeClr val="accent6">
                <a:lumMod val="1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base">
              <a:spcBef>
                <a:spcPct val="0"/>
              </a:spcBef>
              <a:spcAft>
                <a:spcPct val="0"/>
              </a:spcAft>
            </a:pPr>
            <a:endParaRPr lang="en-US" sz="2200" i="1" dirty="0">
              <a:solidFill>
                <a:srgbClr val="FF0000"/>
              </a:solidFill>
              <a:latin typeface="Calibri"/>
            </a:endParaRPr>
          </a:p>
        </p:txBody>
      </p:sp>
      <p:cxnSp>
        <p:nvCxnSpPr>
          <p:cNvPr id="28" name="Straight Connector 27">
            <a:extLst>
              <a:ext uri="{FF2B5EF4-FFF2-40B4-BE49-F238E27FC236}">
                <a16:creationId xmlns:a16="http://schemas.microsoft.com/office/drawing/2014/main" id="{C4A90F8B-A4B4-4713-B9FA-1F2B54E062EC}"/>
              </a:ext>
              <a:ext uri="{C183D7F6-B498-43B3-948B-1728B52AA6E4}">
                <adec:decorative xmlns:adec="http://schemas.microsoft.com/office/drawing/2017/decorative" val="1"/>
              </a:ext>
            </a:extLst>
          </p:cNvPr>
          <p:cNvCxnSpPr>
            <a:cxnSpLocks/>
          </p:cNvCxnSpPr>
          <p:nvPr/>
        </p:nvCxnSpPr>
        <p:spPr bwMode="auto">
          <a:xfrm>
            <a:off x="6172200" y="2354434"/>
            <a:ext cx="0" cy="4042673"/>
          </a:xfrm>
          <a:prstGeom prst="line">
            <a:avLst/>
          </a:prstGeom>
          <a:noFill/>
          <a:ln w="19050" cap="flat" cmpd="sng" algn="ctr">
            <a:solidFill>
              <a:schemeClr val="tx1"/>
            </a:solidFill>
            <a:prstDash val="dash"/>
            <a:round/>
            <a:headEnd type="none" w="med" len="med"/>
            <a:tailEnd type="none" w="med" len="med"/>
          </a:ln>
          <a:effectLst/>
        </p:spPr>
      </p:cxnSp>
      <p:sp>
        <p:nvSpPr>
          <p:cNvPr id="24" name="Rectangle 23">
            <a:extLst>
              <a:ext uri="{FF2B5EF4-FFF2-40B4-BE49-F238E27FC236}">
                <a16:creationId xmlns:a16="http://schemas.microsoft.com/office/drawing/2014/main" id="{FEFE64C9-1456-4DCC-A67E-89B2B54E6A06}"/>
              </a:ext>
              <a:ext uri="{C183D7F6-B498-43B3-948B-1728B52AA6E4}">
                <adec:decorative xmlns:adec="http://schemas.microsoft.com/office/drawing/2017/decorative" val="1"/>
              </a:ext>
            </a:extLst>
          </p:cNvPr>
          <p:cNvSpPr/>
          <p:nvPr/>
        </p:nvSpPr>
        <p:spPr>
          <a:xfrm>
            <a:off x="1802434" y="5420685"/>
            <a:ext cx="1920240" cy="37051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base">
              <a:spcBef>
                <a:spcPct val="0"/>
              </a:spcBef>
              <a:spcAft>
                <a:spcPct val="0"/>
              </a:spcAft>
            </a:pPr>
            <a:r>
              <a:rPr lang="en-US" sz="1400" b="1" dirty="0">
                <a:solidFill>
                  <a:prstClr val="black"/>
                </a:solidFill>
                <a:latin typeface="Calibri"/>
                <a:cs typeface="Arial" panose="020B0604020202020204" pitchFamily="34" charset="0"/>
              </a:rPr>
              <a:t>Total </a:t>
            </a:r>
          </a:p>
        </p:txBody>
      </p:sp>
      <p:sp>
        <p:nvSpPr>
          <p:cNvPr id="50" name="Rectangle 49">
            <a:extLst>
              <a:ext uri="{FF2B5EF4-FFF2-40B4-BE49-F238E27FC236}">
                <a16:creationId xmlns:a16="http://schemas.microsoft.com/office/drawing/2014/main" id="{50AB250B-D6A0-4453-B27F-2FDEE9A00840}"/>
              </a:ext>
              <a:ext uri="{C183D7F6-B498-43B3-948B-1728B52AA6E4}">
                <adec:decorative xmlns:adec="http://schemas.microsoft.com/office/drawing/2017/decorative" val="1"/>
              </a:ext>
            </a:extLst>
          </p:cNvPr>
          <p:cNvSpPr/>
          <p:nvPr/>
        </p:nvSpPr>
        <p:spPr>
          <a:xfrm>
            <a:off x="6248019" y="5420685"/>
            <a:ext cx="1920240" cy="37051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base">
              <a:spcBef>
                <a:spcPct val="0"/>
              </a:spcBef>
              <a:spcAft>
                <a:spcPct val="0"/>
              </a:spcAft>
            </a:pPr>
            <a:r>
              <a:rPr lang="en-US" sz="1400" b="1" dirty="0">
                <a:solidFill>
                  <a:prstClr val="black"/>
                </a:solidFill>
                <a:latin typeface="Calibri"/>
                <a:cs typeface="Arial" panose="020B0604020202020204" pitchFamily="34" charset="0"/>
              </a:rPr>
              <a:t>Disability Community </a:t>
            </a:r>
          </a:p>
        </p:txBody>
      </p:sp>
      <p:sp>
        <p:nvSpPr>
          <p:cNvPr id="51" name="Rectangle 50">
            <a:extLst>
              <a:ext uri="{FF2B5EF4-FFF2-40B4-BE49-F238E27FC236}">
                <a16:creationId xmlns:a16="http://schemas.microsoft.com/office/drawing/2014/main" id="{8FD3D58E-F120-4424-9DAF-DB4BAA5E9422}"/>
              </a:ext>
              <a:ext uri="{C183D7F6-B498-43B3-948B-1728B52AA6E4}">
                <adec:decorative xmlns:adec="http://schemas.microsoft.com/office/drawing/2017/decorative" val="1"/>
              </a:ext>
            </a:extLst>
          </p:cNvPr>
          <p:cNvSpPr/>
          <p:nvPr/>
        </p:nvSpPr>
        <p:spPr>
          <a:xfrm>
            <a:off x="4084320" y="5420685"/>
            <a:ext cx="1920240" cy="37051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base">
              <a:spcBef>
                <a:spcPct val="0"/>
              </a:spcBef>
              <a:spcAft>
                <a:spcPct val="0"/>
              </a:spcAft>
            </a:pPr>
            <a:r>
              <a:rPr lang="en-US" sz="1400" b="1" dirty="0">
                <a:solidFill>
                  <a:prstClr val="black"/>
                </a:solidFill>
                <a:latin typeface="Calibri"/>
                <a:cs typeface="Arial" panose="020B0604020202020204" pitchFamily="34" charset="0"/>
              </a:rPr>
              <a:t>Person with a disability </a:t>
            </a:r>
          </a:p>
        </p:txBody>
      </p:sp>
      <p:sp>
        <p:nvSpPr>
          <p:cNvPr id="3" name="Rectangle 2">
            <a:extLst>
              <a:ext uri="{FF2B5EF4-FFF2-40B4-BE49-F238E27FC236}">
                <a16:creationId xmlns:a16="http://schemas.microsoft.com/office/drawing/2014/main" id="{03C6DE19-B425-4A3F-86FF-3B4DAC93CE1E}"/>
              </a:ext>
              <a:ext uri="{C183D7F6-B498-43B3-948B-1728B52AA6E4}">
                <adec:decorative xmlns:adec="http://schemas.microsoft.com/office/drawing/2017/decorative" val="1"/>
              </a:ext>
            </a:extLst>
          </p:cNvPr>
          <p:cNvSpPr/>
          <p:nvPr/>
        </p:nvSpPr>
        <p:spPr>
          <a:xfrm>
            <a:off x="8503920" y="5381652"/>
            <a:ext cx="2061265" cy="40954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base">
              <a:spcBef>
                <a:spcPct val="0"/>
              </a:spcBef>
              <a:spcAft>
                <a:spcPct val="0"/>
              </a:spcAft>
            </a:pPr>
            <a:r>
              <a:rPr lang="en-US" sz="1400" b="1" dirty="0">
                <a:solidFill>
                  <a:prstClr val="black"/>
                </a:solidFill>
                <a:latin typeface="Calibri"/>
                <a:cs typeface="Arial" panose="020B0604020202020204" pitchFamily="34" charset="0"/>
              </a:rPr>
              <a:t>Non-disability Community</a:t>
            </a:r>
          </a:p>
        </p:txBody>
      </p:sp>
      <p:cxnSp>
        <p:nvCxnSpPr>
          <p:cNvPr id="35" name="Straight Connector 34">
            <a:extLst>
              <a:ext uri="{FF2B5EF4-FFF2-40B4-BE49-F238E27FC236}">
                <a16:creationId xmlns:a16="http://schemas.microsoft.com/office/drawing/2014/main" id="{FAA40938-809F-4A66-B3DD-0EB5F1CB6153}"/>
              </a:ext>
              <a:ext uri="{C183D7F6-B498-43B3-948B-1728B52AA6E4}">
                <adec:decorative xmlns:adec="http://schemas.microsoft.com/office/drawing/2017/decorative" val="1"/>
              </a:ext>
            </a:extLst>
          </p:cNvPr>
          <p:cNvCxnSpPr>
            <a:cxnSpLocks/>
          </p:cNvCxnSpPr>
          <p:nvPr/>
        </p:nvCxnSpPr>
        <p:spPr bwMode="auto">
          <a:xfrm>
            <a:off x="8305800" y="2354434"/>
            <a:ext cx="0" cy="4042673"/>
          </a:xfrm>
          <a:prstGeom prst="line">
            <a:avLst/>
          </a:prstGeom>
          <a:noFill/>
          <a:ln w="19050" cap="flat" cmpd="sng" algn="ctr">
            <a:solidFill>
              <a:schemeClr val="tx1"/>
            </a:solidFill>
            <a:prstDash val="dash"/>
            <a:round/>
            <a:headEnd type="none" w="med" len="med"/>
            <a:tailEnd type="none" w="med" len="med"/>
          </a:ln>
          <a:effectLst/>
        </p:spPr>
      </p:cxnSp>
      <p:cxnSp>
        <p:nvCxnSpPr>
          <p:cNvPr id="36" name="Straight Connector 35">
            <a:extLst>
              <a:ext uri="{FF2B5EF4-FFF2-40B4-BE49-F238E27FC236}">
                <a16:creationId xmlns:a16="http://schemas.microsoft.com/office/drawing/2014/main" id="{34EA4FA9-6AAD-447C-B5F5-D3D9B592E00E}"/>
              </a:ext>
              <a:ext uri="{C183D7F6-B498-43B3-948B-1728B52AA6E4}">
                <adec:decorative xmlns:adec="http://schemas.microsoft.com/office/drawing/2017/decorative" val="1"/>
              </a:ext>
            </a:extLst>
          </p:cNvPr>
          <p:cNvCxnSpPr>
            <a:cxnSpLocks/>
          </p:cNvCxnSpPr>
          <p:nvPr/>
        </p:nvCxnSpPr>
        <p:spPr bwMode="auto">
          <a:xfrm>
            <a:off x="3962400" y="2354433"/>
            <a:ext cx="0" cy="4041648"/>
          </a:xfrm>
          <a:prstGeom prst="line">
            <a:avLst/>
          </a:prstGeom>
          <a:noFill/>
          <a:ln w="19050" cap="flat" cmpd="sng" algn="ctr">
            <a:solidFill>
              <a:schemeClr val="tx1"/>
            </a:solidFill>
            <a:prstDash val="solid"/>
            <a:round/>
            <a:headEnd type="none" w="med" len="med"/>
            <a:tailEnd type="none" w="med" len="med"/>
          </a:ln>
          <a:effectLst/>
        </p:spPr>
      </p:cxnSp>
      <p:sp>
        <p:nvSpPr>
          <p:cNvPr id="4" name="AutoShape 7">
            <a:extLst>
              <a:ext uri="{FF2B5EF4-FFF2-40B4-BE49-F238E27FC236}">
                <a16:creationId xmlns:a16="http://schemas.microsoft.com/office/drawing/2014/main" id="{F92E0D6B-6803-45A5-AF36-19C20A5D89E6}"/>
              </a:ext>
              <a:ext uri="{C183D7F6-B498-43B3-948B-1728B52AA6E4}">
                <adec:decorative xmlns:adec="http://schemas.microsoft.com/office/drawing/2017/decorative" val="1"/>
              </a:ext>
            </a:extLst>
          </p:cNvPr>
          <p:cNvSpPr>
            <a:spLocks noChangeArrowheads="1"/>
          </p:cNvSpPr>
          <p:nvPr/>
        </p:nvSpPr>
        <p:spPr bwMode="auto">
          <a:xfrm>
            <a:off x="2446338" y="2320716"/>
            <a:ext cx="754063" cy="340518"/>
          </a:xfrm>
          <a:prstGeom prst="roundRect">
            <a:avLst>
              <a:gd name="adj" fmla="val 16667"/>
            </a:avLst>
          </a:prstGeom>
          <a:solidFill>
            <a:srgbClr val="00153E"/>
          </a:solidFill>
          <a:ln>
            <a:noFill/>
          </a:ln>
        </p:spPr>
        <p:txBody>
          <a:bodyPr wrap="square" lIns="0" tIns="0" rIns="0" bIns="0" anchor="ctr">
            <a:spAutoFit/>
          </a:bodyPr>
          <a:lstStyle/>
          <a:p>
            <a:pPr algn="ctr" fontAlgn="base">
              <a:spcBef>
                <a:spcPct val="0"/>
              </a:spcBef>
              <a:spcAft>
                <a:spcPct val="0"/>
              </a:spcAft>
            </a:pPr>
            <a:r>
              <a:rPr lang="en-US" sz="2000" b="1" dirty="0">
                <a:solidFill>
                  <a:srgbClr val="FFFFFF"/>
                </a:solidFill>
                <a:latin typeface="Calibri"/>
              </a:rPr>
              <a:t>+6</a:t>
            </a:r>
          </a:p>
        </p:txBody>
      </p:sp>
      <p:sp>
        <p:nvSpPr>
          <p:cNvPr id="7" name="AutoShape 7">
            <a:extLst>
              <a:ext uri="{FF2B5EF4-FFF2-40B4-BE49-F238E27FC236}">
                <a16:creationId xmlns:a16="http://schemas.microsoft.com/office/drawing/2014/main" id="{E64E6166-2DB3-415A-AFD0-DD90020DADBE}"/>
              </a:ext>
              <a:ext uri="{C183D7F6-B498-43B3-948B-1728B52AA6E4}">
                <adec:decorative xmlns:adec="http://schemas.microsoft.com/office/drawing/2017/decorative" val="1"/>
              </a:ext>
            </a:extLst>
          </p:cNvPr>
          <p:cNvSpPr>
            <a:spLocks noChangeArrowheads="1"/>
          </p:cNvSpPr>
          <p:nvPr/>
        </p:nvSpPr>
        <p:spPr bwMode="auto">
          <a:xfrm>
            <a:off x="9075738" y="2320716"/>
            <a:ext cx="754063" cy="340518"/>
          </a:xfrm>
          <a:prstGeom prst="roundRect">
            <a:avLst>
              <a:gd name="adj" fmla="val 16667"/>
            </a:avLst>
          </a:prstGeom>
          <a:solidFill>
            <a:srgbClr val="00153E"/>
          </a:solidFill>
          <a:ln>
            <a:noFill/>
          </a:ln>
        </p:spPr>
        <p:txBody>
          <a:bodyPr wrap="square" lIns="0" tIns="0" rIns="0" bIns="0" anchor="ctr">
            <a:spAutoFit/>
          </a:bodyPr>
          <a:lstStyle/>
          <a:p>
            <a:pPr algn="ctr" fontAlgn="base">
              <a:spcBef>
                <a:spcPct val="0"/>
              </a:spcBef>
              <a:spcAft>
                <a:spcPct val="0"/>
              </a:spcAft>
            </a:pPr>
            <a:r>
              <a:rPr lang="en-US" sz="2000" b="1" dirty="0">
                <a:solidFill>
                  <a:srgbClr val="FFFFFF"/>
                </a:solidFill>
                <a:latin typeface="Calibri"/>
              </a:rPr>
              <a:t>+2</a:t>
            </a:r>
          </a:p>
        </p:txBody>
      </p:sp>
      <p:sp>
        <p:nvSpPr>
          <p:cNvPr id="8" name="AutoShape 7">
            <a:extLst>
              <a:ext uri="{FF2B5EF4-FFF2-40B4-BE49-F238E27FC236}">
                <a16:creationId xmlns:a16="http://schemas.microsoft.com/office/drawing/2014/main" id="{BE75BFE5-CCC8-4236-B9D0-09A0328193B1}"/>
              </a:ext>
              <a:ext uri="{C183D7F6-B498-43B3-948B-1728B52AA6E4}">
                <adec:decorative xmlns:adec="http://schemas.microsoft.com/office/drawing/2017/decorative" val="1"/>
              </a:ext>
            </a:extLst>
          </p:cNvPr>
          <p:cNvSpPr>
            <a:spLocks noChangeArrowheads="1"/>
          </p:cNvSpPr>
          <p:nvPr/>
        </p:nvSpPr>
        <p:spPr bwMode="auto">
          <a:xfrm>
            <a:off x="6865986" y="2320717"/>
            <a:ext cx="754015" cy="337965"/>
          </a:xfrm>
          <a:prstGeom prst="roundRect">
            <a:avLst>
              <a:gd name="adj" fmla="val 16667"/>
            </a:avLst>
          </a:prstGeom>
          <a:solidFill>
            <a:srgbClr val="00153E"/>
          </a:solidFill>
          <a:ln>
            <a:noFill/>
          </a:ln>
        </p:spPr>
        <p:txBody>
          <a:bodyPr wrap="square" lIns="0" tIns="0" rIns="0" bIns="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base">
              <a:spcBef>
                <a:spcPct val="0"/>
              </a:spcBef>
              <a:spcAft>
                <a:spcPct val="0"/>
              </a:spcAft>
            </a:pPr>
            <a:r>
              <a:rPr lang="en-US" sz="2000" b="1" dirty="0">
                <a:solidFill>
                  <a:srgbClr val="FFFFFF"/>
                </a:solidFill>
                <a:latin typeface="Calibri"/>
              </a:rPr>
              <a:t>+16</a:t>
            </a:r>
          </a:p>
        </p:txBody>
      </p:sp>
      <p:sp>
        <p:nvSpPr>
          <p:cNvPr id="9" name="AutoShape 7">
            <a:extLst>
              <a:ext uri="{FF2B5EF4-FFF2-40B4-BE49-F238E27FC236}">
                <a16:creationId xmlns:a16="http://schemas.microsoft.com/office/drawing/2014/main" id="{4EB8C85C-5BBA-41DA-8B0A-61B392EE1C73}"/>
              </a:ext>
              <a:ext uri="{C183D7F6-B498-43B3-948B-1728B52AA6E4}">
                <adec:decorative xmlns:adec="http://schemas.microsoft.com/office/drawing/2017/decorative" val="1"/>
              </a:ext>
            </a:extLst>
          </p:cNvPr>
          <p:cNvSpPr>
            <a:spLocks noChangeArrowheads="1"/>
          </p:cNvSpPr>
          <p:nvPr/>
        </p:nvSpPr>
        <p:spPr bwMode="auto">
          <a:xfrm>
            <a:off x="4572048" y="2320717"/>
            <a:ext cx="754015" cy="337965"/>
          </a:xfrm>
          <a:prstGeom prst="roundRect">
            <a:avLst>
              <a:gd name="adj" fmla="val 16667"/>
            </a:avLst>
          </a:prstGeom>
          <a:solidFill>
            <a:srgbClr val="00153E"/>
          </a:solidFill>
          <a:ln>
            <a:noFill/>
          </a:ln>
        </p:spPr>
        <p:txBody>
          <a:bodyPr wrap="square" lIns="0" tIns="0" rIns="0" bIns="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base">
              <a:spcBef>
                <a:spcPct val="0"/>
              </a:spcBef>
              <a:spcAft>
                <a:spcPct val="0"/>
              </a:spcAft>
            </a:pPr>
            <a:r>
              <a:rPr lang="en-US" sz="2000" b="1" dirty="0">
                <a:solidFill>
                  <a:srgbClr val="FFFFFF"/>
                </a:solidFill>
                <a:latin typeface="Calibri"/>
              </a:rPr>
              <a:t>+14</a:t>
            </a:r>
          </a:p>
        </p:txBody>
      </p:sp>
    </p:spTree>
    <p:extLst>
      <p:ext uri="{BB962C8B-B14F-4D97-AF65-F5344CB8AC3E}">
        <p14:creationId xmlns:p14="http://schemas.microsoft.com/office/powerpoint/2010/main" val="25721986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fontAlgn="base">
              <a:spcBef>
                <a:spcPct val="0"/>
              </a:spcBef>
              <a:spcAft>
                <a:spcPct val="0"/>
              </a:spcAft>
              <a:defRPr/>
            </a:pPr>
            <a:fld id="{089398E2-BD8B-4C06-B949-5D11C3C3F6EB}" type="slidenum">
              <a:rPr lang="en-US">
                <a:solidFill>
                  <a:srgbClr val="EEECE1"/>
                </a:solidFill>
              </a:rPr>
              <a:pPr fontAlgn="base">
                <a:spcBef>
                  <a:spcPct val="0"/>
                </a:spcBef>
                <a:spcAft>
                  <a:spcPct val="0"/>
                </a:spcAft>
                <a:defRPr/>
              </a:pPr>
              <a:t>34</a:t>
            </a:fld>
            <a:endParaRPr lang="en-US" dirty="0">
              <a:solidFill>
                <a:srgbClr val="EEECE1"/>
              </a:solidFill>
            </a:endParaRPr>
          </a:p>
        </p:txBody>
      </p:sp>
      <p:sp>
        <p:nvSpPr>
          <p:cNvPr id="10" name="Title 9">
            <a:extLst>
              <a:ext uri="{FF2B5EF4-FFF2-40B4-BE49-F238E27FC236}">
                <a16:creationId xmlns:a16="http://schemas.microsoft.com/office/drawing/2014/main" id="{48D17905-5816-5142-B40B-4248074E295C}"/>
              </a:ext>
            </a:extLst>
          </p:cNvPr>
          <p:cNvSpPr>
            <a:spLocks noGrp="1"/>
          </p:cNvSpPr>
          <p:nvPr>
            <p:ph type="title" idx="4294967295"/>
          </p:nvPr>
        </p:nvSpPr>
        <p:spPr>
          <a:xfrm>
            <a:off x="2190749" y="316866"/>
            <a:ext cx="7886700" cy="1325562"/>
          </a:xfrm>
          <a:prstGeom prst="rect">
            <a:avLst/>
          </a:prstGeom>
        </p:spPr>
        <p:txBody>
          <a:bodyPr/>
          <a:lstStyle/>
          <a:p>
            <a:pPr algn="l" rtl="0" fontAlgn="base"/>
            <a:r>
              <a:rPr lang="en-US" sz="2400" dirty="0">
                <a:solidFill>
                  <a:srgbClr val="000000"/>
                </a:solidFill>
                <a:latin typeface="Franklin Gothic Demi Cond" panose="020B0603020102020204" pitchFamily="34" charset="0"/>
                <a:ea typeface="+mn-ea"/>
                <a:cs typeface="+mn-cs"/>
              </a:rPr>
              <a:t>Majority in the disability community “strongly disapprove” of Trump’s handling of the coronavirus outbreak</a:t>
            </a:r>
            <a:endParaRPr lang="en-US" dirty="0">
              <a:effectLst/>
            </a:endParaRPr>
          </a:p>
        </p:txBody>
      </p:sp>
      <p:pic>
        <p:nvPicPr>
          <p:cNvPr id="31" name="Picture 2">
            <a:extLst>
              <a:ext uri="{FF2B5EF4-FFF2-40B4-BE49-F238E27FC236}">
                <a16:creationId xmlns:a16="http://schemas.microsoft.com/office/drawing/2014/main" id="{8F48E483-BDD1-44B3-937B-519F26D4B6C0}"/>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71368"/>
          <a:stretch/>
        </p:blipFill>
        <p:spPr bwMode="auto">
          <a:xfrm>
            <a:off x="3484722" y="125714"/>
            <a:ext cx="5322811" cy="285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31" descr="Greenberg Research logo">
            <a:extLst>
              <a:ext uri="{FF2B5EF4-FFF2-40B4-BE49-F238E27FC236}">
                <a16:creationId xmlns:a16="http://schemas.microsoft.com/office/drawing/2014/main" id="{2A1E3C9E-0A13-479A-AE2C-7F9D93C056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8891" y="177156"/>
            <a:ext cx="3090417" cy="182865"/>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p:cNvSpPr>
            <a:spLocks noChangeArrowheads="1"/>
          </p:cNvSpPr>
          <p:nvPr/>
        </p:nvSpPr>
        <p:spPr bwMode="auto">
          <a:xfrm>
            <a:off x="1626804" y="1305013"/>
            <a:ext cx="8991600" cy="204311"/>
          </a:xfrm>
          <a:prstGeom prst="roundRect">
            <a:avLst>
              <a:gd name="adj" fmla="val 16667"/>
            </a:avLst>
          </a:prstGeom>
          <a:solidFill>
            <a:schemeClr val="bg1">
              <a:lumMod val="75000"/>
            </a:schemeClr>
          </a:solidFill>
          <a:ln w="9525">
            <a:noFill/>
            <a:round/>
            <a:headEnd/>
            <a:tailEnd/>
          </a:ln>
          <a:effectLst/>
        </p:spPr>
        <p:txBody>
          <a:bodyPr wrap="square" lIns="0" tIns="0" rIns="0" bIns="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base">
              <a:spcBef>
                <a:spcPct val="0"/>
              </a:spcBef>
              <a:spcAft>
                <a:spcPct val="0"/>
              </a:spcAft>
            </a:pPr>
            <a:r>
              <a:rPr lang="en-US" sz="1200" i="1" dirty="0">
                <a:solidFill>
                  <a:prstClr val="black"/>
                </a:solidFill>
                <a:latin typeface="Calibri"/>
              </a:rPr>
              <a:t>Do you approve or disapprove of the way Donald Trump is handling the Coronavirus outbreak?</a:t>
            </a:r>
          </a:p>
        </p:txBody>
      </p:sp>
      <p:sp>
        <p:nvSpPr>
          <p:cNvPr id="27" name="Text Box 13">
            <a:extLst>
              <a:ext uri="{FF2B5EF4-FFF2-40B4-BE49-F238E27FC236}">
                <a16:creationId xmlns:a16="http://schemas.microsoft.com/office/drawing/2014/main" id="{05EC06C8-9EF6-408B-BB32-2940D9BB36B6}"/>
              </a:ext>
            </a:extLst>
          </p:cNvPr>
          <p:cNvSpPr txBox="1">
            <a:spLocks noChangeArrowheads="1"/>
          </p:cNvSpPr>
          <p:nvPr/>
        </p:nvSpPr>
        <p:spPr bwMode="auto">
          <a:xfrm>
            <a:off x="2784125" y="1576132"/>
            <a:ext cx="6623751" cy="307777"/>
          </a:xfrm>
          <a:prstGeom prst="rect">
            <a:avLst/>
          </a:prstGeom>
          <a:solidFill>
            <a:schemeClr val="bg1"/>
          </a:solidFill>
          <a:ln w="9525">
            <a:solidFill>
              <a:srgbClr val="000000"/>
            </a:solidFill>
            <a:miter lim="800000"/>
            <a:headEnd/>
            <a:tailEnd/>
          </a:ln>
          <a:effectLst/>
        </p:spPr>
        <p:txBody>
          <a:bodyPr wrap="square" lIns="0" tIns="0" rIns="0" bIns="0">
            <a:spAutoFit/>
          </a:bodyPr>
          <a:lstStyle>
            <a:lvl1pPr eaLnBrk="0" hangingPunct="0">
              <a:defRPr sz="1400" b="1">
                <a:solidFill>
                  <a:schemeClr val="bg1"/>
                </a:solidFill>
                <a:latin typeface="Arial" charset="0"/>
                <a:cs typeface="Arial" charset="0"/>
              </a:defRPr>
            </a:lvl1pPr>
            <a:lvl2pPr marL="37931725" indent="-37474525" eaLnBrk="0" hangingPunct="0">
              <a:defRPr sz="1400" b="1">
                <a:solidFill>
                  <a:schemeClr val="bg1"/>
                </a:solidFill>
                <a:latin typeface="Arial" charset="0"/>
                <a:cs typeface="Arial" charset="0"/>
              </a:defRPr>
            </a:lvl2pPr>
            <a:lvl3pPr eaLnBrk="0" hangingPunct="0">
              <a:defRPr sz="1400" b="1">
                <a:solidFill>
                  <a:schemeClr val="bg1"/>
                </a:solidFill>
                <a:latin typeface="Arial" charset="0"/>
                <a:cs typeface="Arial" charset="0"/>
              </a:defRPr>
            </a:lvl3pPr>
            <a:lvl4pPr eaLnBrk="0" hangingPunct="0">
              <a:defRPr sz="1400" b="1">
                <a:solidFill>
                  <a:schemeClr val="bg1"/>
                </a:solidFill>
                <a:latin typeface="Arial" charset="0"/>
                <a:cs typeface="Arial" charset="0"/>
              </a:defRPr>
            </a:lvl4pPr>
            <a:lvl5pPr eaLnBrk="0" hangingPunct="0">
              <a:defRPr sz="1400" b="1">
                <a:solidFill>
                  <a:schemeClr val="bg1"/>
                </a:solidFill>
                <a:latin typeface="Arial" charset="0"/>
                <a:cs typeface="Arial" charset="0"/>
              </a:defRPr>
            </a:lvl5pPr>
            <a:lvl6pPr marL="457200" eaLnBrk="0" fontAlgn="base" hangingPunct="0">
              <a:spcBef>
                <a:spcPct val="0"/>
              </a:spcBef>
              <a:spcAft>
                <a:spcPct val="0"/>
              </a:spcAft>
              <a:defRPr sz="1400" b="1">
                <a:solidFill>
                  <a:schemeClr val="bg1"/>
                </a:solidFill>
                <a:latin typeface="Arial" charset="0"/>
                <a:cs typeface="Arial" charset="0"/>
              </a:defRPr>
            </a:lvl6pPr>
            <a:lvl7pPr marL="914400" eaLnBrk="0" fontAlgn="base" hangingPunct="0">
              <a:spcBef>
                <a:spcPct val="0"/>
              </a:spcBef>
              <a:spcAft>
                <a:spcPct val="0"/>
              </a:spcAft>
              <a:defRPr sz="1400" b="1">
                <a:solidFill>
                  <a:schemeClr val="bg1"/>
                </a:solidFill>
                <a:latin typeface="Arial" charset="0"/>
                <a:cs typeface="Arial" charset="0"/>
              </a:defRPr>
            </a:lvl7pPr>
            <a:lvl8pPr marL="1371600" eaLnBrk="0" fontAlgn="base" hangingPunct="0">
              <a:spcBef>
                <a:spcPct val="0"/>
              </a:spcBef>
              <a:spcAft>
                <a:spcPct val="0"/>
              </a:spcAft>
              <a:defRPr sz="1400" b="1">
                <a:solidFill>
                  <a:schemeClr val="bg1"/>
                </a:solidFill>
                <a:latin typeface="Arial" charset="0"/>
                <a:cs typeface="Arial" charset="0"/>
              </a:defRPr>
            </a:lvl8pPr>
            <a:lvl9pPr marL="1828800" eaLnBrk="0" fontAlgn="base" hangingPunct="0">
              <a:spcBef>
                <a:spcPct val="0"/>
              </a:spcBef>
              <a:spcAft>
                <a:spcPct val="0"/>
              </a:spcAft>
              <a:defRPr sz="1400" b="1">
                <a:solidFill>
                  <a:schemeClr val="bg1"/>
                </a:solidFill>
                <a:latin typeface="Arial" charset="0"/>
                <a:cs typeface="Arial" charset="0"/>
              </a:defRPr>
            </a:lvl9pPr>
          </a:lstStyle>
          <a:p>
            <a:pPr algn="ctr" eaLnBrk="1" fontAlgn="base" hangingPunct="1">
              <a:spcBef>
                <a:spcPct val="50000"/>
              </a:spcBef>
              <a:spcAft>
                <a:spcPct val="0"/>
              </a:spcAft>
            </a:pPr>
            <a:r>
              <a:rPr lang="en-US" sz="2000" dirty="0">
                <a:solidFill>
                  <a:srgbClr val="E7E7E7">
                    <a:lumMod val="10000"/>
                  </a:srgbClr>
                </a:solidFill>
                <a:latin typeface="Arial" panose="020B0604020202020204" pitchFamily="34" charset="0"/>
                <a:cs typeface="Arial" panose="020B0604020202020204" pitchFamily="34" charset="0"/>
              </a:rPr>
              <a:t>TRUMP COVID JOB APPROVAL</a:t>
            </a:r>
          </a:p>
        </p:txBody>
      </p:sp>
      <p:graphicFrame>
        <p:nvGraphicFramePr>
          <p:cNvPr id="6" name="Chart 5" descr="Trump job approval on COVID broken down by disability status&#10;&#10;Total&#10;Strong approve: 25&#10;Somewhat approve: 19&#10;Strong dissapprove: 45&#10;Somewhat dissapprove: 11&#10;Dissaproval +12&#10;&#10;Person with a disability&#10;Strong approve: 23&#10;Somewhat approve: 15&#10;Strong dissapprove: 51&#10;Somewhat dissapprove: 11&#10;Dissaproval +24&#10;&#10;Disability Community&#10;Strong approve: 23&#10;Somewhat approve: 14&#10;Strong dissapprove: 51&#10;Somewhat dissapprove: 12&#10;Dissaproval +26&#10;&#10;Non-disability community&#10;Strong approve: 26&#10;Somewhat approve: 22&#10;Strong dissapprove: 43&#10;Somewhat dissapprove: 9&#10;Dissaproval +4"/>
          <p:cNvGraphicFramePr/>
          <p:nvPr/>
        </p:nvGraphicFramePr>
        <p:xfrm>
          <a:off x="1626804" y="1981200"/>
          <a:ext cx="8964996" cy="4368668"/>
        </p:xfrm>
        <a:graphic>
          <a:graphicData uri="http://schemas.openxmlformats.org/drawingml/2006/chart">
            <c:chart xmlns:c="http://schemas.openxmlformats.org/drawingml/2006/chart" xmlns:r="http://schemas.openxmlformats.org/officeDocument/2006/relationships" r:id="rId5"/>
          </a:graphicData>
        </a:graphic>
      </p:graphicFrame>
      <p:sp>
        <p:nvSpPr>
          <p:cNvPr id="12" name="Line 95">
            <a:extLst>
              <a:ext uri="{C183D7F6-B498-43B3-948B-1728B52AA6E4}">
                <adec:decorative xmlns:adec="http://schemas.microsoft.com/office/drawing/2017/decorative" val="1"/>
              </a:ext>
            </a:extLst>
          </p:cNvPr>
          <p:cNvSpPr>
            <a:spLocks noChangeShapeType="1"/>
          </p:cNvSpPr>
          <p:nvPr/>
        </p:nvSpPr>
        <p:spPr bwMode="auto">
          <a:xfrm>
            <a:off x="1524000" y="3962400"/>
            <a:ext cx="9144000" cy="0"/>
          </a:xfrm>
          <a:prstGeom prst="line">
            <a:avLst/>
          </a:prstGeom>
          <a:noFill/>
          <a:ln w="28575">
            <a:solidFill>
              <a:schemeClr val="accent6">
                <a:lumMod val="1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base">
              <a:spcBef>
                <a:spcPct val="0"/>
              </a:spcBef>
              <a:spcAft>
                <a:spcPct val="0"/>
              </a:spcAft>
            </a:pPr>
            <a:endParaRPr lang="en-US" sz="2200" b="1" i="1" dirty="0">
              <a:solidFill>
                <a:srgbClr val="FF0000"/>
              </a:solidFill>
              <a:latin typeface="Calibri"/>
            </a:endParaRPr>
          </a:p>
        </p:txBody>
      </p:sp>
      <p:cxnSp>
        <p:nvCxnSpPr>
          <p:cNvPr id="28" name="Straight Connector 27">
            <a:extLst>
              <a:ext uri="{FF2B5EF4-FFF2-40B4-BE49-F238E27FC236}">
                <a16:creationId xmlns:a16="http://schemas.microsoft.com/office/drawing/2014/main" id="{C4A90F8B-A4B4-4713-B9FA-1F2B54E062EC}"/>
              </a:ext>
              <a:ext uri="{C183D7F6-B498-43B3-948B-1728B52AA6E4}">
                <adec:decorative xmlns:adec="http://schemas.microsoft.com/office/drawing/2017/decorative" val="1"/>
              </a:ext>
            </a:extLst>
          </p:cNvPr>
          <p:cNvCxnSpPr>
            <a:cxnSpLocks/>
          </p:cNvCxnSpPr>
          <p:nvPr/>
        </p:nvCxnSpPr>
        <p:spPr bwMode="auto">
          <a:xfrm>
            <a:off x="6172200" y="2354434"/>
            <a:ext cx="0" cy="4042673"/>
          </a:xfrm>
          <a:prstGeom prst="line">
            <a:avLst/>
          </a:prstGeom>
          <a:noFill/>
          <a:ln w="19050" cap="flat" cmpd="sng" algn="ctr">
            <a:solidFill>
              <a:schemeClr val="tx1"/>
            </a:solidFill>
            <a:prstDash val="dash"/>
            <a:round/>
            <a:headEnd type="none" w="med" len="med"/>
            <a:tailEnd type="none" w="med" len="med"/>
          </a:ln>
          <a:effectLst/>
        </p:spPr>
      </p:cxnSp>
      <p:sp>
        <p:nvSpPr>
          <p:cNvPr id="24" name="Rectangle 23">
            <a:extLst>
              <a:ext uri="{FF2B5EF4-FFF2-40B4-BE49-F238E27FC236}">
                <a16:creationId xmlns:a16="http://schemas.microsoft.com/office/drawing/2014/main" id="{FEFE64C9-1456-4DCC-A67E-89B2B54E6A06}"/>
              </a:ext>
              <a:ext uri="{C183D7F6-B498-43B3-948B-1728B52AA6E4}">
                <adec:decorative xmlns:adec="http://schemas.microsoft.com/office/drawing/2017/decorative" val="1"/>
              </a:ext>
            </a:extLst>
          </p:cNvPr>
          <p:cNvSpPr/>
          <p:nvPr/>
        </p:nvSpPr>
        <p:spPr>
          <a:xfrm>
            <a:off x="1802434" y="5420686"/>
            <a:ext cx="1920240" cy="37051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base">
              <a:spcBef>
                <a:spcPct val="0"/>
              </a:spcBef>
              <a:spcAft>
                <a:spcPct val="0"/>
              </a:spcAft>
            </a:pPr>
            <a:r>
              <a:rPr lang="en-US" sz="1400" b="1" dirty="0">
                <a:solidFill>
                  <a:prstClr val="black"/>
                </a:solidFill>
                <a:latin typeface="Calibri"/>
                <a:cs typeface="Arial" panose="020B0604020202020204" pitchFamily="34" charset="0"/>
              </a:rPr>
              <a:t>Total </a:t>
            </a:r>
          </a:p>
        </p:txBody>
      </p:sp>
      <p:sp>
        <p:nvSpPr>
          <p:cNvPr id="50" name="Rectangle 49">
            <a:extLst>
              <a:ext uri="{FF2B5EF4-FFF2-40B4-BE49-F238E27FC236}">
                <a16:creationId xmlns:a16="http://schemas.microsoft.com/office/drawing/2014/main" id="{50AB250B-D6A0-4453-B27F-2FDEE9A00840}"/>
              </a:ext>
              <a:ext uri="{C183D7F6-B498-43B3-948B-1728B52AA6E4}">
                <adec:decorative xmlns:adec="http://schemas.microsoft.com/office/drawing/2017/decorative" val="1"/>
              </a:ext>
            </a:extLst>
          </p:cNvPr>
          <p:cNvSpPr/>
          <p:nvPr/>
        </p:nvSpPr>
        <p:spPr>
          <a:xfrm>
            <a:off x="6271353" y="5420686"/>
            <a:ext cx="1920240" cy="37051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base">
              <a:spcBef>
                <a:spcPct val="0"/>
              </a:spcBef>
              <a:spcAft>
                <a:spcPct val="0"/>
              </a:spcAft>
            </a:pPr>
            <a:r>
              <a:rPr lang="en-US" sz="1400" b="1" dirty="0">
                <a:solidFill>
                  <a:prstClr val="black"/>
                </a:solidFill>
                <a:latin typeface="Calibri"/>
                <a:cs typeface="Arial" panose="020B0604020202020204" pitchFamily="34" charset="0"/>
              </a:rPr>
              <a:t>Disability Community </a:t>
            </a:r>
          </a:p>
        </p:txBody>
      </p:sp>
      <p:sp>
        <p:nvSpPr>
          <p:cNvPr id="51" name="Rectangle 50">
            <a:extLst>
              <a:ext uri="{FF2B5EF4-FFF2-40B4-BE49-F238E27FC236}">
                <a16:creationId xmlns:a16="http://schemas.microsoft.com/office/drawing/2014/main" id="{8FD3D58E-F120-4424-9DAF-DB4BAA5E9422}"/>
              </a:ext>
              <a:ext uri="{C183D7F6-B498-43B3-948B-1728B52AA6E4}">
                <adec:decorative xmlns:adec="http://schemas.microsoft.com/office/drawing/2017/decorative" val="1"/>
              </a:ext>
            </a:extLst>
          </p:cNvPr>
          <p:cNvSpPr/>
          <p:nvPr/>
        </p:nvSpPr>
        <p:spPr>
          <a:xfrm>
            <a:off x="4065205" y="5420686"/>
            <a:ext cx="1920240" cy="37051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base">
              <a:spcBef>
                <a:spcPct val="0"/>
              </a:spcBef>
              <a:spcAft>
                <a:spcPct val="0"/>
              </a:spcAft>
            </a:pPr>
            <a:r>
              <a:rPr lang="en-US" sz="1400" b="1" dirty="0">
                <a:solidFill>
                  <a:prstClr val="black"/>
                </a:solidFill>
                <a:latin typeface="Calibri"/>
                <a:cs typeface="Arial" panose="020B0604020202020204" pitchFamily="34" charset="0"/>
              </a:rPr>
              <a:t>Person with a disability </a:t>
            </a:r>
          </a:p>
        </p:txBody>
      </p:sp>
      <p:sp>
        <p:nvSpPr>
          <p:cNvPr id="3" name="Rectangle 2">
            <a:extLst>
              <a:ext uri="{FF2B5EF4-FFF2-40B4-BE49-F238E27FC236}">
                <a16:creationId xmlns:a16="http://schemas.microsoft.com/office/drawing/2014/main" id="{03C6DE19-B425-4A3F-86FF-3B4DAC93CE1E}"/>
              </a:ext>
              <a:ext uri="{C183D7F6-B498-43B3-948B-1728B52AA6E4}">
                <adec:decorative xmlns:adec="http://schemas.microsoft.com/office/drawing/2017/decorative" val="1"/>
              </a:ext>
            </a:extLst>
          </p:cNvPr>
          <p:cNvSpPr/>
          <p:nvPr/>
        </p:nvSpPr>
        <p:spPr>
          <a:xfrm>
            <a:off x="8503920" y="5420686"/>
            <a:ext cx="1920240" cy="37051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base">
              <a:spcBef>
                <a:spcPct val="0"/>
              </a:spcBef>
              <a:spcAft>
                <a:spcPct val="0"/>
              </a:spcAft>
            </a:pPr>
            <a:r>
              <a:rPr lang="en-US" sz="1400" b="1" dirty="0">
                <a:solidFill>
                  <a:prstClr val="black"/>
                </a:solidFill>
                <a:latin typeface="Calibri"/>
                <a:cs typeface="Arial" panose="020B0604020202020204" pitchFamily="34" charset="0"/>
              </a:rPr>
              <a:t>Non-disability Community</a:t>
            </a:r>
          </a:p>
        </p:txBody>
      </p:sp>
      <p:cxnSp>
        <p:nvCxnSpPr>
          <p:cNvPr id="35" name="Straight Connector 34">
            <a:extLst>
              <a:ext uri="{FF2B5EF4-FFF2-40B4-BE49-F238E27FC236}">
                <a16:creationId xmlns:a16="http://schemas.microsoft.com/office/drawing/2014/main" id="{FAA40938-809F-4A66-B3DD-0EB5F1CB6153}"/>
              </a:ext>
              <a:ext uri="{C183D7F6-B498-43B3-948B-1728B52AA6E4}">
                <adec:decorative xmlns:adec="http://schemas.microsoft.com/office/drawing/2017/decorative" val="1"/>
              </a:ext>
            </a:extLst>
          </p:cNvPr>
          <p:cNvCxnSpPr>
            <a:cxnSpLocks/>
          </p:cNvCxnSpPr>
          <p:nvPr/>
        </p:nvCxnSpPr>
        <p:spPr bwMode="auto">
          <a:xfrm>
            <a:off x="8305800" y="2354434"/>
            <a:ext cx="0" cy="4042673"/>
          </a:xfrm>
          <a:prstGeom prst="line">
            <a:avLst/>
          </a:prstGeom>
          <a:noFill/>
          <a:ln w="19050" cap="flat" cmpd="sng" algn="ctr">
            <a:solidFill>
              <a:schemeClr val="tx1"/>
            </a:solidFill>
            <a:prstDash val="dash"/>
            <a:round/>
            <a:headEnd type="none" w="med" len="med"/>
            <a:tailEnd type="none" w="med" len="med"/>
          </a:ln>
          <a:effectLst/>
        </p:spPr>
      </p:cxnSp>
      <p:cxnSp>
        <p:nvCxnSpPr>
          <p:cNvPr id="36" name="Straight Connector 35">
            <a:extLst>
              <a:ext uri="{FF2B5EF4-FFF2-40B4-BE49-F238E27FC236}">
                <a16:creationId xmlns:a16="http://schemas.microsoft.com/office/drawing/2014/main" id="{34EA4FA9-6AAD-447C-B5F5-D3D9B592E00E}"/>
              </a:ext>
              <a:ext uri="{C183D7F6-B498-43B3-948B-1728B52AA6E4}">
                <adec:decorative xmlns:adec="http://schemas.microsoft.com/office/drawing/2017/decorative" val="1"/>
              </a:ext>
            </a:extLst>
          </p:cNvPr>
          <p:cNvCxnSpPr>
            <a:cxnSpLocks/>
          </p:cNvCxnSpPr>
          <p:nvPr/>
        </p:nvCxnSpPr>
        <p:spPr bwMode="auto">
          <a:xfrm>
            <a:off x="3962400" y="2354433"/>
            <a:ext cx="0" cy="4041648"/>
          </a:xfrm>
          <a:prstGeom prst="line">
            <a:avLst/>
          </a:prstGeom>
          <a:noFill/>
          <a:ln w="19050" cap="flat" cmpd="sng" algn="ctr">
            <a:solidFill>
              <a:schemeClr val="tx1"/>
            </a:solidFill>
            <a:prstDash val="solid"/>
            <a:round/>
            <a:headEnd type="none" w="med" len="med"/>
            <a:tailEnd type="none" w="med" len="med"/>
          </a:ln>
          <a:effectLst/>
        </p:spPr>
      </p:cxnSp>
      <p:sp>
        <p:nvSpPr>
          <p:cNvPr id="4" name="AutoShape 7">
            <a:extLst>
              <a:ext uri="{FF2B5EF4-FFF2-40B4-BE49-F238E27FC236}">
                <a16:creationId xmlns:a16="http://schemas.microsoft.com/office/drawing/2014/main" id="{F92E0D6B-6803-45A5-AF36-19C20A5D89E6}"/>
              </a:ext>
              <a:ext uri="{C183D7F6-B498-43B3-948B-1728B52AA6E4}">
                <adec:decorative xmlns:adec="http://schemas.microsoft.com/office/drawing/2017/decorative" val="1"/>
              </a:ext>
            </a:extLst>
          </p:cNvPr>
          <p:cNvSpPr>
            <a:spLocks noChangeArrowheads="1"/>
          </p:cNvSpPr>
          <p:nvPr/>
        </p:nvSpPr>
        <p:spPr bwMode="auto">
          <a:xfrm>
            <a:off x="2446338" y="2335189"/>
            <a:ext cx="754063" cy="306467"/>
          </a:xfrm>
          <a:prstGeom prst="roundRect">
            <a:avLst>
              <a:gd name="adj" fmla="val 16667"/>
            </a:avLst>
          </a:prstGeom>
          <a:solidFill>
            <a:srgbClr val="00153E"/>
          </a:solidFill>
          <a:ln>
            <a:noFill/>
          </a:ln>
        </p:spPr>
        <p:txBody>
          <a:bodyPr wrap="square" lIns="0" tIns="0" rIns="0" bIns="0" anchor="ctr">
            <a:spAutoFit/>
          </a:bodyPr>
          <a:lstStyle/>
          <a:p>
            <a:pPr algn="ctr" fontAlgn="base">
              <a:spcBef>
                <a:spcPct val="0"/>
              </a:spcBef>
              <a:spcAft>
                <a:spcPct val="0"/>
              </a:spcAft>
            </a:pPr>
            <a:r>
              <a:rPr lang="en-US" b="1" dirty="0">
                <a:solidFill>
                  <a:srgbClr val="FFFFFF"/>
                </a:solidFill>
                <a:latin typeface="Calibri"/>
              </a:rPr>
              <a:t>+12</a:t>
            </a:r>
          </a:p>
        </p:txBody>
      </p:sp>
      <p:sp>
        <p:nvSpPr>
          <p:cNvPr id="7" name="AutoShape 7">
            <a:extLst>
              <a:ext uri="{FF2B5EF4-FFF2-40B4-BE49-F238E27FC236}">
                <a16:creationId xmlns:a16="http://schemas.microsoft.com/office/drawing/2014/main" id="{E64E6166-2DB3-415A-AFD0-DD90020DADBE}"/>
              </a:ext>
              <a:ext uri="{C183D7F6-B498-43B3-948B-1728B52AA6E4}">
                <adec:decorative xmlns:adec="http://schemas.microsoft.com/office/drawing/2017/decorative" val="1"/>
              </a:ext>
            </a:extLst>
          </p:cNvPr>
          <p:cNvSpPr>
            <a:spLocks noChangeArrowheads="1"/>
          </p:cNvSpPr>
          <p:nvPr/>
        </p:nvSpPr>
        <p:spPr bwMode="auto">
          <a:xfrm>
            <a:off x="9071770" y="2335189"/>
            <a:ext cx="754063" cy="306467"/>
          </a:xfrm>
          <a:prstGeom prst="roundRect">
            <a:avLst>
              <a:gd name="adj" fmla="val 16667"/>
            </a:avLst>
          </a:prstGeom>
          <a:solidFill>
            <a:srgbClr val="00153E"/>
          </a:solidFill>
          <a:ln>
            <a:noFill/>
          </a:ln>
        </p:spPr>
        <p:txBody>
          <a:bodyPr wrap="square" lIns="0" tIns="0" rIns="0" bIns="0" anchor="ctr">
            <a:spAutoFit/>
          </a:bodyPr>
          <a:lstStyle/>
          <a:p>
            <a:pPr algn="ctr" fontAlgn="base">
              <a:spcBef>
                <a:spcPct val="0"/>
              </a:spcBef>
              <a:spcAft>
                <a:spcPct val="0"/>
              </a:spcAft>
            </a:pPr>
            <a:r>
              <a:rPr lang="en-US" b="1" dirty="0">
                <a:solidFill>
                  <a:srgbClr val="FFFFFF"/>
                </a:solidFill>
                <a:latin typeface="Calibri"/>
              </a:rPr>
              <a:t>+4</a:t>
            </a:r>
          </a:p>
        </p:txBody>
      </p:sp>
      <p:sp>
        <p:nvSpPr>
          <p:cNvPr id="8" name="AutoShape 7">
            <a:extLst>
              <a:ext uri="{FF2B5EF4-FFF2-40B4-BE49-F238E27FC236}">
                <a16:creationId xmlns:a16="http://schemas.microsoft.com/office/drawing/2014/main" id="{BE75BFE5-CCC8-4236-B9D0-09A0328193B1}"/>
              </a:ext>
              <a:ext uri="{C183D7F6-B498-43B3-948B-1728B52AA6E4}">
                <adec:decorative xmlns:adec="http://schemas.microsoft.com/office/drawing/2017/decorative" val="1"/>
              </a:ext>
            </a:extLst>
          </p:cNvPr>
          <p:cNvSpPr>
            <a:spLocks noChangeArrowheads="1"/>
          </p:cNvSpPr>
          <p:nvPr/>
        </p:nvSpPr>
        <p:spPr bwMode="auto">
          <a:xfrm>
            <a:off x="6865986" y="2335189"/>
            <a:ext cx="754015" cy="306467"/>
          </a:xfrm>
          <a:prstGeom prst="roundRect">
            <a:avLst>
              <a:gd name="adj" fmla="val 16667"/>
            </a:avLst>
          </a:prstGeom>
          <a:solidFill>
            <a:srgbClr val="00153E"/>
          </a:solidFill>
          <a:ln>
            <a:noFill/>
          </a:ln>
        </p:spPr>
        <p:txBody>
          <a:bodyPr wrap="square" lIns="0" tIns="0" rIns="0" bIns="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base">
              <a:spcBef>
                <a:spcPct val="0"/>
              </a:spcBef>
              <a:spcAft>
                <a:spcPct val="0"/>
              </a:spcAft>
            </a:pPr>
            <a:r>
              <a:rPr lang="en-US" sz="1800" b="1" dirty="0">
                <a:solidFill>
                  <a:srgbClr val="FFFFFF"/>
                </a:solidFill>
                <a:latin typeface="Calibri"/>
              </a:rPr>
              <a:t>+26</a:t>
            </a:r>
          </a:p>
        </p:txBody>
      </p:sp>
      <p:sp>
        <p:nvSpPr>
          <p:cNvPr id="9" name="AutoShape 7">
            <a:extLst>
              <a:ext uri="{FF2B5EF4-FFF2-40B4-BE49-F238E27FC236}">
                <a16:creationId xmlns:a16="http://schemas.microsoft.com/office/drawing/2014/main" id="{4EB8C85C-5BBA-41DA-8B0A-61B392EE1C73}"/>
              </a:ext>
              <a:ext uri="{C183D7F6-B498-43B3-948B-1728B52AA6E4}">
                <adec:decorative xmlns:adec="http://schemas.microsoft.com/office/drawing/2017/decorative" val="1"/>
              </a:ext>
            </a:extLst>
          </p:cNvPr>
          <p:cNvSpPr>
            <a:spLocks noChangeArrowheads="1"/>
          </p:cNvSpPr>
          <p:nvPr/>
        </p:nvSpPr>
        <p:spPr bwMode="auto">
          <a:xfrm>
            <a:off x="4572048" y="2335189"/>
            <a:ext cx="754015" cy="306467"/>
          </a:xfrm>
          <a:prstGeom prst="roundRect">
            <a:avLst>
              <a:gd name="adj" fmla="val 16667"/>
            </a:avLst>
          </a:prstGeom>
          <a:solidFill>
            <a:srgbClr val="00153E"/>
          </a:solidFill>
          <a:ln>
            <a:noFill/>
          </a:ln>
        </p:spPr>
        <p:txBody>
          <a:bodyPr wrap="square" lIns="0" tIns="0" rIns="0" bIns="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base">
              <a:spcBef>
                <a:spcPct val="0"/>
              </a:spcBef>
              <a:spcAft>
                <a:spcPct val="0"/>
              </a:spcAft>
            </a:pPr>
            <a:r>
              <a:rPr lang="en-US" sz="1800" b="1" dirty="0">
                <a:solidFill>
                  <a:srgbClr val="FFFFFF"/>
                </a:solidFill>
                <a:latin typeface="Calibri"/>
              </a:rPr>
              <a:t>+24</a:t>
            </a:r>
          </a:p>
        </p:txBody>
      </p:sp>
    </p:spTree>
    <p:extLst>
      <p:ext uri="{BB962C8B-B14F-4D97-AF65-F5344CB8AC3E}">
        <p14:creationId xmlns:p14="http://schemas.microsoft.com/office/powerpoint/2010/main" val="7940603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fontAlgn="base">
              <a:spcBef>
                <a:spcPct val="0"/>
              </a:spcBef>
              <a:spcAft>
                <a:spcPct val="0"/>
              </a:spcAft>
              <a:defRPr/>
            </a:pPr>
            <a:fld id="{089398E2-BD8B-4C06-B949-5D11C3C3F6EB}" type="slidenum">
              <a:rPr lang="en-US">
                <a:solidFill>
                  <a:srgbClr val="EEECE1"/>
                </a:solidFill>
              </a:rPr>
              <a:pPr fontAlgn="base">
                <a:spcBef>
                  <a:spcPct val="0"/>
                </a:spcBef>
                <a:spcAft>
                  <a:spcPct val="0"/>
                </a:spcAft>
                <a:defRPr/>
              </a:pPr>
              <a:t>35</a:t>
            </a:fld>
            <a:endParaRPr lang="en-US" dirty="0">
              <a:solidFill>
                <a:srgbClr val="EEECE1"/>
              </a:solidFill>
            </a:endParaRPr>
          </a:p>
        </p:txBody>
      </p:sp>
      <p:sp>
        <p:nvSpPr>
          <p:cNvPr id="7" name="Title 6">
            <a:extLst>
              <a:ext uri="{FF2B5EF4-FFF2-40B4-BE49-F238E27FC236}">
                <a16:creationId xmlns:a16="http://schemas.microsoft.com/office/drawing/2014/main" id="{803B2AB5-A278-744C-B81D-2BC6F82F841F}"/>
              </a:ext>
            </a:extLst>
          </p:cNvPr>
          <p:cNvSpPr>
            <a:spLocks noGrp="1"/>
          </p:cNvSpPr>
          <p:nvPr>
            <p:ph type="title" idx="4294967295"/>
          </p:nvPr>
        </p:nvSpPr>
        <p:spPr>
          <a:xfrm>
            <a:off x="1657350" y="274638"/>
            <a:ext cx="8877300" cy="1325563"/>
          </a:xfrm>
          <a:prstGeom prst="rect">
            <a:avLst/>
          </a:prstGeom>
        </p:spPr>
        <p:txBody>
          <a:bodyPr/>
          <a:lstStyle/>
          <a:p>
            <a:pPr algn="l" rtl="0" fontAlgn="base"/>
            <a:r>
              <a:rPr lang="en-US" sz="2400" dirty="0">
                <a:solidFill>
                  <a:srgbClr val="000000"/>
                </a:solidFill>
                <a:latin typeface="Franklin Gothic Demi Cond" panose="020B0603020102020204" pitchFamily="34" charset="0"/>
                <a:ea typeface="+mn-ea"/>
                <a:cs typeface="+mn-cs"/>
              </a:rPr>
              <a:t>Strong Democratic lead in Presidential and House vote across </a:t>
            </a:r>
            <a:br>
              <a:rPr lang="en-US" sz="2400" dirty="0">
                <a:solidFill>
                  <a:srgbClr val="000000"/>
                </a:solidFill>
                <a:latin typeface="Franklin Gothic Demi Cond" panose="020B0603020102020204" pitchFamily="34" charset="0"/>
                <a:ea typeface="+mn-ea"/>
                <a:cs typeface="+mn-cs"/>
              </a:rPr>
            </a:br>
            <a:r>
              <a:rPr lang="en-US" sz="2400" dirty="0">
                <a:solidFill>
                  <a:srgbClr val="000000"/>
                </a:solidFill>
                <a:latin typeface="Franklin Gothic Demi Cond" panose="020B0603020102020204" pitchFamily="34" charset="0"/>
                <a:ea typeface="+mn-ea"/>
                <a:cs typeface="+mn-cs"/>
              </a:rPr>
              <a:t>the disability community   </a:t>
            </a:r>
            <a:endParaRPr lang="en-US" dirty="0">
              <a:effectLst/>
            </a:endParaRPr>
          </a:p>
        </p:txBody>
      </p:sp>
      <p:pic>
        <p:nvPicPr>
          <p:cNvPr id="24" name="Picture 2">
            <a:extLst>
              <a:ext uri="{FF2B5EF4-FFF2-40B4-BE49-F238E27FC236}">
                <a16:creationId xmlns:a16="http://schemas.microsoft.com/office/drawing/2014/main" id="{889A2422-9C28-4F30-B03A-0C504EED636C}"/>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71368"/>
          <a:stretch/>
        </p:blipFill>
        <p:spPr bwMode="auto">
          <a:xfrm>
            <a:off x="3484722" y="125714"/>
            <a:ext cx="5322811" cy="285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24" descr="Greenberg Research logo">
            <a:extLst>
              <a:ext uri="{FF2B5EF4-FFF2-40B4-BE49-F238E27FC236}">
                <a16:creationId xmlns:a16="http://schemas.microsoft.com/office/drawing/2014/main" id="{7A11E567-3D30-4961-97DD-CD3391DD9F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8891" y="177156"/>
            <a:ext cx="3090417" cy="182865"/>
          </a:xfrm>
          <a:prstGeom prst="rect">
            <a:avLst/>
          </a:prstGeom>
          <a:noFill/>
          <a:extLst>
            <a:ext uri="{909E8E84-426E-40DD-AFC4-6F175D3DCCD1}">
              <a14:hiddenFill xmlns:a14="http://schemas.microsoft.com/office/drawing/2010/main">
                <a:solidFill>
                  <a:srgbClr val="FFFFFF"/>
                </a:solidFill>
              </a14:hiddenFill>
            </a:ext>
          </a:extLst>
        </p:spPr>
      </p:pic>
      <p:sp>
        <p:nvSpPr>
          <p:cNvPr id="18" name="Text Box 45">
            <a:extLst>
              <a:ext uri="{FF2B5EF4-FFF2-40B4-BE49-F238E27FC236}">
                <a16:creationId xmlns:a16="http://schemas.microsoft.com/office/drawing/2014/main" id="{A55A7DE0-C262-4EEC-A306-905A51D9FC53}"/>
              </a:ext>
            </a:extLst>
          </p:cNvPr>
          <p:cNvSpPr txBox="1">
            <a:spLocks noChangeArrowheads="1"/>
          </p:cNvSpPr>
          <p:nvPr/>
        </p:nvSpPr>
        <p:spPr bwMode="auto">
          <a:xfrm>
            <a:off x="3118115" y="1284924"/>
            <a:ext cx="5867400" cy="315277"/>
          </a:xfrm>
          <a:prstGeom prst="rect">
            <a:avLst/>
          </a:prstGeom>
          <a:solidFill>
            <a:schemeClr val="bg1"/>
          </a:solidFill>
          <a:ln w="9525" algn="ctr">
            <a:solidFill>
              <a:schemeClr val="tx1"/>
            </a:solidFill>
            <a:miter lim="800000"/>
            <a:headEnd/>
            <a:tailEnd/>
          </a:ln>
          <a:effectLst/>
        </p:spPr>
        <p:txBody>
          <a:bodyPr wrap="square" lIns="0" tIns="0" rIns="0" bIns="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base">
              <a:spcAft>
                <a:spcPct val="0"/>
              </a:spcAft>
            </a:pPr>
            <a:r>
              <a:rPr lang="en-US" sz="2000" b="1" dirty="0">
                <a:solidFill>
                  <a:srgbClr val="000000"/>
                </a:solidFill>
                <a:latin typeface="Arial" panose="020B0604020202020204" pitchFamily="34" charset="0"/>
                <a:cs typeface="Arial" panose="020B0604020202020204" pitchFamily="34" charset="0"/>
              </a:rPr>
              <a:t>PRESIDENTIAL &amp;CONGRESSIONAL BALLOTS</a:t>
            </a:r>
          </a:p>
        </p:txBody>
      </p:sp>
      <p:sp>
        <p:nvSpPr>
          <p:cNvPr id="20" name="Text Box 45">
            <a:extLst>
              <a:ext uri="{FF2B5EF4-FFF2-40B4-BE49-F238E27FC236}">
                <a16:creationId xmlns:a16="http://schemas.microsoft.com/office/drawing/2014/main" id="{DEF247B2-10EA-4C09-8BE0-2D58C1A65276}"/>
              </a:ext>
            </a:extLst>
          </p:cNvPr>
          <p:cNvSpPr txBox="1">
            <a:spLocks noChangeArrowheads="1"/>
          </p:cNvSpPr>
          <p:nvPr/>
        </p:nvSpPr>
        <p:spPr bwMode="auto">
          <a:xfrm>
            <a:off x="3733803" y="1620856"/>
            <a:ext cx="4724395" cy="284144"/>
          </a:xfrm>
          <a:prstGeom prst="rect">
            <a:avLst/>
          </a:prstGeom>
          <a:solidFill>
            <a:schemeClr val="bg1">
              <a:lumMod val="85000"/>
            </a:schemeClr>
          </a:solidFill>
          <a:ln w="9525" algn="ctr">
            <a:solidFill>
              <a:schemeClr val="tx1"/>
            </a:solidFill>
            <a:miter lim="800000"/>
            <a:headEnd/>
            <a:tailEnd/>
          </a:ln>
          <a:effectLst/>
        </p:spPr>
        <p:txBody>
          <a:bodyPr wrap="square" lIns="0" tIns="0" rIns="0" bIns="0" anchor="ctr">
            <a:noAutofit/>
          </a:bodyPr>
          <a:lstStyle/>
          <a:p>
            <a:pPr algn="ctr" fontAlgn="base">
              <a:spcAft>
                <a:spcPct val="0"/>
              </a:spcAft>
            </a:pPr>
            <a:r>
              <a:rPr lang="en-US" b="1" dirty="0">
                <a:solidFill>
                  <a:srgbClr val="000000"/>
                </a:solidFill>
                <a:latin typeface="Arial" panose="020B0604020202020204" pitchFamily="34" charset="0"/>
                <a:cs typeface="Arial" panose="020B0604020202020204" pitchFamily="34" charset="0"/>
              </a:rPr>
              <a:t>BATTLEGROUND</a:t>
            </a:r>
          </a:p>
        </p:txBody>
      </p:sp>
      <p:graphicFrame>
        <p:nvGraphicFramePr>
          <p:cNvPr id="4" name="Object 2" descr="Chart showing presidential and congressional ballot results broken down by disability&#10;&#10;Presidential Vote&#10;Person with Disability: 60 Biden, 35 Trump, 1 undecided, +25 biden&#10;Disability community: 60 Biden, 35 Trump, 1 undecided, +25 biden&#10;Non-Disability Community: 51 Biden, 45 Trump, 1 undecided, +6 biden&#10;&#10;Generic Congressional Vote&#10;Person with Disability: 56 Democrat, 36 Republican, 3 undecided, +20 Democrat&#10;Disability Community: 56 Democrat, 36 Republican, 3 undecided, +20 Democrat&#10;Non Disability Community: 46 Democrat, 46 Republican, 2 undecided"/>
          <p:cNvGraphicFramePr>
            <a:graphicFrameLocks noChangeAspect="1"/>
          </p:cNvGraphicFramePr>
          <p:nvPr>
            <p:extLst>
              <p:ext uri="{D42A27DB-BD31-4B8C-83A1-F6EECF244321}">
                <p14:modId xmlns:p14="http://schemas.microsoft.com/office/powerpoint/2010/main" val="4173513115"/>
              </p:ext>
            </p:extLst>
          </p:nvPr>
        </p:nvGraphicFramePr>
        <p:xfrm>
          <a:off x="1524000" y="1559562"/>
          <a:ext cx="9144000" cy="4780279"/>
        </p:xfrm>
        <a:graphic>
          <a:graphicData uri="http://schemas.openxmlformats.org/drawingml/2006/chart">
            <c:chart xmlns:c="http://schemas.openxmlformats.org/drawingml/2006/chart" xmlns:r="http://schemas.openxmlformats.org/officeDocument/2006/relationships" r:id="rId5"/>
          </a:graphicData>
        </a:graphic>
      </p:graphicFrame>
      <p:sp>
        <p:nvSpPr>
          <p:cNvPr id="26" name="AutoShape 7">
            <a:extLst>
              <a:ext uri="{FF2B5EF4-FFF2-40B4-BE49-F238E27FC236}">
                <a16:creationId xmlns:a16="http://schemas.microsoft.com/office/drawing/2014/main" id="{2B164DC2-5DD3-4930-B59E-BD95065A3375}"/>
              </a:ext>
              <a:ext uri="{C183D7F6-B498-43B3-948B-1728B52AA6E4}">
                <adec:decorative xmlns:adec="http://schemas.microsoft.com/office/drawing/2017/decorative" val="1"/>
              </a:ext>
            </a:extLst>
          </p:cNvPr>
          <p:cNvSpPr>
            <a:spLocks noChangeArrowheads="1"/>
          </p:cNvSpPr>
          <p:nvPr/>
        </p:nvSpPr>
        <p:spPr bwMode="auto">
          <a:xfrm>
            <a:off x="3484722" y="2326453"/>
            <a:ext cx="754063" cy="340518"/>
          </a:xfrm>
          <a:prstGeom prst="roundRect">
            <a:avLst>
              <a:gd name="adj" fmla="val 16667"/>
            </a:avLst>
          </a:prstGeom>
          <a:solidFill>
            <a:srgbClr val="00153E"/>
          </a:solidFill>
          <a:ln>
            <a:noFill/>
          </a:ln>
        </p:spPr>
        <p:txBody>
          <a:bodyPr wrap="square" lIns="0" tIns="0" rIns="0" bIns="0" anchor="ctr">
            <a:spAutoFit/>
          </a:bodyPr>
          <a:lstStyle/>
          <a:p>
            <a:pPr algn="ctr" fontAlgn="base">
              <a:spcBef>
                <a:spcPct val="0"/>
              </a:spcBef>
              <a:spcAft>
                <a:spcPct val="0"/>
              </a:spcAft>
            </a:pPr>
            <a:r>
              <a:rPr lang="en-US" sz="2000" b="1" dirty="0">
                <a:solidFill>
                  <a:srgbClr val="FFFFFF"/>
                </a:solidFill>
                <a:latin typeface="Calibri"/>
              </a:rPr>
              <a:t>+25</a:t>
            </a:r>
          </a:p>
        </p:txBody>
      </p:sp>
      <p:sp>
        <p:nvSpPr>
          <p:cNvPr id="14" name="AutoShape 7">
            <a:extLst>
              <a:ext uri="{FF2B5EF4-FFF2-40B4-BE49-F238E27FC236}">
                <a16:creationId xmlns:a16="http://schemas.microsoft.com/office/drawing/2014/main" id="{25D4DB4C-5B68-49B3-84BA-006CFB1E146B}"/>
              </a:ext>
              <a:ext uri="{C183D7F6-B498-43B3-948B-1728B52AA6E4}">
                <adec:decorative xmlns:adec="http://schemas.microsoft.com/office/drawing/2017/decorative" val="1"/>
              </a:ext>
            </a:extLst>
          </p:cNvPr>
          <p:cNvSpPr>
            <a:spLocks noChangeArrowheads="1"/>
          </p:cNvSpPr>
          <p:nvPr/>
        </p:nvSpPr>
        <p:spPr bwMode="auto">
          <a:xfrm>
            <a:off x="1909590" y="2326454"/>
            <a:ext cx="754015" cy="337965"/>
          </a:xfrm>
          <a:prstGeom prst="roundRect">
            <a:avLst>
              <a:gd name="adj" fmla="val 16667"/>
            </a:avLst>
          </a:prstGeom>
          <a:solidFill>
            <a:srgbClr val="00153E"/>
          </a:solidFill>
          <a:ln>
            <a:noFill/>
          </a:ln>
        </p:spPr>
        <p:txBody>
          <a:bodyPr wrap="square" lIns="0" tIns="0" rIns="0" bIns="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base">
              <a:spcBef>
                <a:spcPct val="0"/>
              </a:spcBef>
              <a:spcAft>
                <a:spcPct val="0"/>
              </a:spcAft>
            </a:pPr>
            <a:r>
              <a:rPr lang="en-US" sz="2000" b="1" dirty="0">
                <a:solidFill>
                  <a:srgbClr val="FFFFFF"/>
                </a:solidFill>
                <a:latin typeface="Calibri"/>
              </a:rPr>
              <a:t>+25</a:t>
            </a:r>
          </a:p>
        </p:txBody>
      </p:sp>
      <p:sp>
        <p:nvSpPr>
          <p:cNvPr id="16" name="AutoShape 7">
            <a:extLst>
              <a:ext uri="{FF2B5EF4-FFF2-40B4-BE49-F238E27FC236}">
                <a16:creationId xmlns:a16="http://schemas.microsoft.com/office/drawing/2014/main" id="{25B0568B-970E-474B-B6CB-C9AD080B3F63}"/>
              </a:ext>
              <a:ext uri="{C183D7F6-B498-43B3-948B-1728B52AA6E4}">
                <adec:decorative xmlns:adec="http://schemas.microsoft.com/office/drawing/2017/decorative" val="1"/>
              </a:ext>
            </a:extLst>
          </p:cNvPr>
          <p:cNvSpPr>
            <a:spLocks noChangeArrowheads="1"/>
          </p:cNvSpPr>
          <p:nvPr/>
        </p:nvSpPr>
        <p:spPr bwMode="auto">
          <a:xfrm>
            <a:off x="6477001" y="2326453"/>
            <a:ext cx="754015" cy="340500"/>
          </a:xfrm>
          <a:prstGeom prst="roundRect">
            <a:avLst>
              <a:gd name="adj" fmla="val 16667"/>
            </a:avLst>
          </a:prstGeom>
          <a:solidFill>
            <a:schemeClr val="tx2">
              <a:lumMod val="50000"/>
            </a:schemeClr>
          </a:solidFill>
          <a:ln>
            <a:noFill/>
          </a:ln>
        </p:spPr>
        <p:txBody>
          <a:bodyPr wrap="square" lIns="0" tIns="0" rIns="0" bIns="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base">
              <a:spcBef>
                <a:spcPct val="0"/>
              </a:spcBef>
              <a:spcAft>
                <a:spcPct val="0"/>
              </a:spcAft>
            </a:pPr>
            <a:r>
              <a:rPr lang="en-US" sz="2000" b="1" dirty="0">
                <a:solidFill>
                  <a:srgbClr val="FFFFFF"/>
                </a:solidFill>
                <a:latin typeface="Calibri"/>
              </a:rPr>
              <a:t>+20</a:t>
            </a:r>
          </a:p>
        </p:txBody>
      </p:sp>
      <p:sp>
        <p:nvSpPr>
          <p:cNvPr id="17" name="AutoShape 7">
            <a:extLst>
              <a:ext uri="{FF2B5EF4-FFF2-40B4-BE49-F238E27FC236}">
                <a16:creationId xmlns:a16="http://schemas.microsoft.com/office/drawing/2014/main" id="{25B0568B-970E-474B-B6CB-C9AD080B3F63}"/>
              </a:ext>
              <a:ext uri="{C183D7F6-B498-43B3-948B-1728B52AA6E4}">
                <adec:decorative xmlns:adec="http://schemas.microsoft.com/office/drawing/2017/decorative" val="1"/>
              </a:ext>
            </a:extLst>
          </p:cNvPr>
          <p:cNvSpPr>
            <a:spLocks noChangeArrowheads="1"/>
          </p:cNvSpPr>
          <p:nvPr/>
        </p:nvSpPr>
        <p:spPr bwMode="auto">
          <a:xfrm>
            <a:off x="8001001" y="2326453"/>
            <a:ext cx="754015" cy="340500"/>
          </a:xfrm>
          <a:prstGeom prst="roundRect">
            <a:avLst>
              <a:gd name="adj" fmla="val 16667"/>
            </a:avLst>
          </a:prstGeom>
          <a:solidFill>
            <a:schemeClr val="tx2">
              <a:lumMod val="50000"/>
            </a:schemeClr>
          </a:solidFill>
          <a:ln>
            <a:noFill/>
          </a:ln>
        </p:spPr>
        <p:txBody>
          <a:bodyPr wrap="square" lIns="0" tIns="0" rIns="0" bIns="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base">
              <a:spcBef>
                <a:spcPct val="0"/>
              </a:spcBef>
              <a:spcAft>
                <a:spcPct val="0"/>
              </a:spcAft>
            </a:pPr>
            <a:r>
              <a:rPr lang="en-US" sz="2000" b="1" dirty="0">
                <a:solidFill>
                  <a:srgbClr val="FFFFFF"/>
                </a:solidFill>
                <a:latin typeface="Calibri"/>
              </a:rPr>
              <a:t>+20</a:t>
            </a:r>
          </a:p>
        </p:txBody>
      </p:sp>
      <p:sp>
        <p:nvSpPr>
          <p:cNvPr id="21" name="AutoShape 7">
            <a:extLst>
              <a:ext uri="{FF2B5EF4-FFF2-40B4-BE49-F238E27FC236}">
                <a16:creationId xmlns:a16="http://schemas.microsoft.com/office/drawing/2014/main" id="{6614B182-723C-4B16-888D-35210F041031}"/>
              </a:ext>
              <a:ext uri="{C183D7F6-B498-43B3-948B-1728B52AA6E4}">
                <adec:decorative xmlns:adec="http://schemas.microsoft.com/office/drawing/2017/decorative" val="1"/>
              </a:ext>
            </a:extLst>
          </p:cNvPr>
          <p:cNvSpPr>
            <a:spLocks noChangeArrowheads="1"/>
          </p:cNvSpPr>
          <p:nvPr/>
        </p:nvSpPr>
        <p:spPr bwMode="auto">
          <a:xfrm>
            <a:off x="9448800" y="2326453"/>
            <a:ext cx="754014" cy="340500"/>
          </a:xfrm>
          <a:prstGeom prst="roundRect">
            <a:avLst>
              <a:gd name="adj" fmla="val 16667"/>
            </a:avLst>
          </a:prstGeom>
          <a:solidFill>
            <a:schemeClr val="bg1">
              <a:lumMod val="85000"/>
            </a:schemeClr>
          </a:solidFill>
          <a:ln>
            <a:noFill/>
          </a:ln>
        </p:spPr>
        <p:txBody>
          <a:bodyPr wrap="square" lIns="0" tIns="0" rIns="0" bIns="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base">
              <a:spcBef>
                <a:spcPct val="0"/>
              </a:spcBef>
              <a:spcAft>
                <a:spcPct val="0"/>
              </a:spcAft>
            </a:pPr>
            <a:r>
              <a:rPr lang="en-US" sz="2000" b="1" dirty="0">
                <a:solidFill>
                  <a:prstClr val="black"/>
                </a:solidFill>
                <a:latin typeface="Calibri"/>
              </a:rPr>
              <a:t>--</a:t>
            </a:r>
          </a:p>
        </p:txBody>
      </p:sp>
      <p:sp>
        <p:nvSpPr>
          <p:cNvPr id="3" name="AutoShape 7">
            <a:extLst>
              <a:ext uri="{FF2B5EF4-FFF2-40B4-BE49-F238E27FC236}">
                <a16:creationId xmlns:a16="http://schemas.microsoft.com/office/drawing/2014/main" id="{239F4075-555D-4D17-8CD0-43F1E1329062}"/>
              </a:ext>
              <a:ext uri="{C183D7F6-B498-43B3-948B-1728B52AA6E4}">
                <adec:decorative xmlns:adec="http://schemas.microsoft.com/office/drawing/2017/decorative" val="1"/>
              </a:ext>
            </a:extLst>
          </p:cNvPr>
          <p:cNvSpPr>
            <a:spLocks noChangeArrowheads="1"/>
          </p:cNvSpPr>
          <p:nvPr/>
        </p:nvSpPr>
        <p:spPr bwMode="auto">
          <a:xfrm>
            <a:off x="4953001" y="2326454"/>
            <a:ext cx="754015" cy="340547"/>
          </a:xfrm>
          <a:prstGeom prst="roundRect">
            <a:avLst>
              <a:gd name="adj" fmla="val 16667"/>
            </a:avLst>
          </a:prstGeom>
          <a:solidFill>
            <a:srgbClr val="00153E"/>
          </a:solidFill>
          <a:ln>
            <a:noFill/>
          </a:ln>
        </p:spPr>
        <p:txBody>
          <a:bodyPr wrap="square" lIns="0" tIns="0" rIns="0" bIns="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base">
              <a:spcBef>
                <a:spcPct val="0"/>
              </a:spcBef>
              <a:spcAft>
                <a:spcPct val="0"/>
              </a:spcAft>
            </a:pPr>
            <a:r>
              <a:rPr lang="en-US" sz="2000" b="1" dirty="0">
                <a:solidFill>
                  <a:srgbClr val="FFFFFF"/>
                </a:solidFill>
                <a:latin typeface="Calibri"/>
              </a:rPr>
              <a:t>+6</a:t>
            </a:r>
          </a:p>
        </p:txBody>
      </p:sp>
      <p:sp>
        <p:nvSpPr>
          <p:cNvPr id="28" name="Line 11">
            <a:extLst>
              <a:ext uri="{FF2B5EF4-FFF2-40B4-BE49-F238E27FC236}">
                <a16:creationId xmlns:a16="http://schemas.microsoft.com/office/drawing/2014/main" id="{454A055F-2A87-4D55-9A77-8B85E9B05C56}"/>
              </a:ext>
              <a:ext uri="{C183D7F6-B498-43B3-948B-1728B52AA6E4}">
                <adec:decorative xmlns:adec="http://schemas.microsoft.com/office/drawing/2017/decorative" val="1"/>
              </a:ext>
            </a:extLst>
          </p:cNvPr>
          <p:cNvSpPr>
            <a:spLocks noChangeShapeType="1"/>
          </p:cNvSpPr>
          <p:nvPr/>
        </p:nvSpPr>
        <p:spPr bwMode="auto">
          <a:xfrm flipH="1">
            <a:off x="6096000" y="2361472"/>
            <a:ext cx="0" cy="3953577"/>
          </a:xfrm>
          <a:prstGeom prst="line">
            <a:avLst/>
          </a:prstGeom>
          <a:ln w="28575" cap="flat" cmpd="sng" algn="ctr">
            <a:solidFill>
              <a:schemeClr val="dk1"/>
            </a:solidFill>
            <a:prstDash val="solid"/>
            <a:round/>
            <a:headEnd type="none" w="med" len="med"/>
            <a:tailEnd type="none" w="med" len="med"/>
          </a:ln>
          <a:extLst>
            <a:ext uri="{909E8E84-426E-40DD-AFC4-6F175D3DCCD1}">
              <a14:hiddenFill xmlns:a14="http://schemas.microsoft.com/office/drawing/2010/main">
                <a:noFill/>
              </a14:hiddenFill>
            </a:ext>
          </a:extLst>
        </p:spPr>
        <p:style>
          <a:lnRef idx="0">
            <a:scrgbClr r="0" g="0" b="0"/>
          </a:lnRef>
          <a:fillRef idx="0">
            <a:scrgbClr r="0" g="0" b="0"/>
          </a:fillRef>
          <a:effectRef idx="0">
            <a:scrgbClr r="0" g="0" b="0"/>
          </a:effectRef>
          <a:fontRef idx="minor">
            <a:schemeClr val="tx1"/>
          </a:fontRef>
        </p:style>
        <p:txBody>
          <a:bodyPr wrap="square" lIns="0" tIns="0" rIns="0" bIns="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fontAlgn="base">
              <a:spcBef>
                <a:spcPct val="0"/>
              </a:spcBef>
              <a:spcAft>
                <a:spcPct val="0"/>
              </a:spcAft>
            </a:pPr>
            <a:endParaRPr lang="en-US">
              <a:solidFill>
                <a:prstClr val="black"/>
              </a:solidFill>
              <a:latin typeface="Calibri"/>
            </a:endParaRPr>
          </a:p>
        </p:txBody>
      </p:sp>
    </p:spTree>
    <p:extLst>
      <p:ext uri="{BB962C8B-B14F-4D97-AF65-F5344CB8AC3E}">
        <p14:creationId xmlns:p14="http://schemas.microsoft.com/office/powerpoint/2010/main" val="2229389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BB7A04-E923-4FA6-AC4A-DDFA088D2084}"/>
              </a:ext>
            </a:extLst>
          </p:cNvPr>
          <p:cNvSpPr>
            <a:spLocks noGrp="1"/>
          </p:cNvSpPr>
          <p:nvPr>
            <p:ph type="title"/>
          </p:nvPr>
        </p:nvSpPr>
        <p:spPr/>
        <p:txBody>
          <a:bodyPr/>
          <a:lstStyle/>
          <a:p>
            <a:r>
              <a:rPr lang="en-US" b="1" dirty="0"/>
              <a:t>Curt Decker</a:t>
            </a:r>
          </a:p>
        </p:txBody>
      </p:sp>
      <p:sp>
        <p:nvSpPr>
          <p:cNvPr id="2" name="Content Placeholder 1">
            <a:extLst>
              <a:ext uri="{FF2B5EF4-FFF2-40B4-BE49-F238E27FC236}">
                <a16:creationId xmlns:a16="http://schemas.microsoft.com/office/drawing/2014/main" id="{126B63A3-D8A1-40CC-A641-2119671C50C4}"/>
              </a:ext>
            </a:extLst>
          </p:cNvPr>
          <p:cNvSpPr>
            <a:spLocks noGrp="1"/>
          </p:cNvSpPr>
          <p:nvPr>
            <p:ph idx="1"/>
          </p:nvPr>
        </p:nvSpPr>
        <p:spPr>
          <a:xfrm>
            <a:off x="306417" y="1600200"/>
            <a:ext cx="9611306" cy="4351338"/>
          </a:xfrm>
        </p:spPr>
        <p:txBody>
          <a:bodyPr>
            <a:noAutofit/>
          </a:bodyPr>
          <a:lstStyle/>
          <a:p>
            <a:pPr marL="0" indent="0">
              <a:buNone/>
            </a:pPr>
            <a:r>
              <a:rPr lang="en-US" sz="2400" dirty="0">
                <a:solidFill>
                  <a:schemeClr val="tx1"/>
                </a:solidFill>
              </a:rPr>
              <a:t>Curt Decker has been affiliated with NDRN since its inception in 1982. As Executive Director of the nation’s largest non-governmental enforcer of disability rights, Curt oversees all activities related to training and technical assistance, membership services, and legislative advocacy. Before founding NDRN with other P&amp;A Directors, Curt served as Director of the Maryland P&amp;A, Disability Rights Maryland. Curt also served as Director of the H.E.L.P. Resource Project for Abused and Neglected Children for four years, and was a VISTA worker prior to working as a senior attorney for Baltimore Legal Aid Bureau for five years. Curt is also a past chair of the Consortium for Citizens with Disabilities, a coalition of over 100 national disability groups, and serves on the boards of Friends of Research. In his career, Curt also served as a legislative consultant for numerous groups, including the American Association on Intellectual and Developmental Disabilities, the National Public Law Training Center, and the Maryland Academy of Physician’s Assistants. </a:t>
            </a:r>
          </a:p>
        </p:txBody>
      </p:sp>
      <p:pic>
        <p:nvPicPr>
          <p:cNvPr id="3074" name="Picture 2" descr="Curt Decker smiling headshot">
            <a:extLst>
              <a:ext uri="{FF2B5EF4-FFF2-40B4-BE49-F238E27FC236}">
                <a16:creationId xmlns:a16="http://schemas.microsoft.com/office/drawing/2014/main" id="{9A6A185D-A68E-44AF-AA7C-0406855E62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56783" y="1600200"/>
            <a:ext cx="18288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80717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B75562-BC0F-4168-94BE-158CA33585ED}"/>
              </a:ext>
            </a:extLst>
          </p:cNvPr>
          <p:cNvSpPr>
            <a:spLocks noGrp="1"/>
          </p:cNvSpPr>
          <p:nvPr>
            <p:ph type="title"/>
          </p:nvPr>
        </p:nvSpPr>
        <p:spPr/>
        <p:txBody>
          <a:bodyPr/>
          <a:lstStyle/>
          <a:p>
            <a:r>
              <a:rPr lang="en-US" b="1" dirty="0" err="1"/>
              <a:t>Lanona</a:t>
            </a:r>
            <a:r>
              <a:rPr lang="en-US" b="1" dirty="0"/>
              <a:t> Lynette Jones, MBA</a:t>
            </a:r>
          </a:p>
        </p:txBody>
      </p:sp>
      <p:sp>
        <p:nvSpPr>
          <p:cNvPr id="2" name="Content Placeholder 1">
            <a:extLst>
              <a:ext uri="{FF2B5EF4-FFF2-40B4-BE49-F238E27FC236}">
                <a16:creationId xmlns:a16="http://schemas.microsoft.com/office/drawing/2014/main" id="{F4958B8C-27EA-4CB4-A900-72EE958379C1}"/>
              </a:ext>
            </a:extLst>
          </p:cNvPr>
          <p:cNvSpPr>
            <a:spLocks noGrp="1"/>
          </p:cNvSpPr>
          <p:nvPr>
            <p:ph idx="1"/>
          </p:nvPr>
        </p:nvSpPr>
        <p:spPr>
          <a:xfrm>
            <a:off x="310896" y="1600200"/>
            <a:ext cx="10204704" cy="4351338"/>
          </a:xfrm>
        </p:spPr>
        <p:txBody>
          <a:bodyPr>
            <a:noAutofit/>
          </a:bodyPr>
          <a:lstStyle/>
          <a:p>
            <a:pPr marL="0" indent="0">
              <a:buNone/>
            </a:pP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As the Founder and Executive Director of the nonprofit organization, Inspire Positivity, Inc., </a:t>
            </a:r>
            <a:r>
              <a:rPr lang="en-US" sz="24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Lanona</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Jones develops programs, workshops and events that foster the concept of inspiring and encouraging disenfranchised and disabled residents of neighborhoods to take an active role in creating the revitalization and redevelopment of their communities. The nonprofit’s primary purpose is to provide a safe, structured and secure environment to allow residents to have their voices heard and their problems and concerns addressed through Welcoming Community Dialogues. Ms. Jones has over 25 years of professional experience in the Human Resources and Non-Profit Management industries. Ms. Jones has a very unique perspective and understanding regarding the plight of the disabled populations in the community. Serving with compassion and determination, Ms. Jones applies her professional and lived experiences as a disabled individual to assist residents who are homeless, transitioning back into the community from incarceration and those </a:t>
            </a:r>
            <a:r>
              <a:rPr lang="en-US" sz="2400" dirty="0">
                <a:solidFill>
                  <a:schemeClr val="tx1"/>
                </a:solidFill>
                <a:ea typeface="Calibri" panose="020F0502020204030204" pitchFamily="34" charset="0"/>
              </a:rPr>
              <a:t>with substance abuse challenges, </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developmental disabilities</a:t>
            </a:r>
            <a:r>
              <a:rPr lang="en-US" sz="2400" dirty="0">
                <a:solidFill>
                  <a:schemeClr val="tx1"/>
                </a:solidFill>
                <a:ea typeface="Calibri" panose="020F0502020204030204" pitchFamily="34" charset="0"/>
              </a:rPr>
              <a:t> and </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mental illness.</a:t>
            </a:r>
            <a:endParaRPr lang="en-US" sz="2400" dirty="0">
              <a:solidFill>
                <a:schemeClr val="tx1"/>
              </a:solidFill>
            </a:endParaRPr>
          </a:p>
        </p:txBody>
      </p:sp>
    </p:spTree>
    <p:extLst>
      <p:ext uri="{BB962C8B-B14F-4D97-AF65-F5344CB8AC3E}">
        <p14:creationId xmlns:p14="http://schemas.microsoft.com/office/powerpoint/2010/main" val="41204283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40D3E2-76D8-40A1-9667-9DEA1B18E37E}"/>
              </a:ext>
            </a:extLst>
          </p:cNvPr>
          <p:cNvSpPr>
            <a:spLocks noGrp="1"/>
          </p:cNvSpPr>
          <p:nvPr>
            <p:ph type="title"/>
          </p:nvPr>
        </p:nvSpPr>
        <p:spPr/>
        <p:txBody>
          <a:bodyPr/>
          <a:lstStyle/>
          <a:p>
            <a:r>
              <a:rPr lang="en-US" b="1" dirty="0"/>
              <a:t>Georgia Disability Vote Partnership</a:t>
            </a:r>
          </a:p>
        </p:txBody>
      </p:sp>
      <p:pic>
        <p:nvPicPr>
          <p:cNvPr id="5" name="Content Placeholder 4" descr="The Georgia Disability Vote Partnership's blue and orange banner. Included is the checkmark logo of the Rev Up Campaign and The Arc of Georgia. ">
            <a:extLst>
              <a:ext uri="{FF2B5EF4-FFF2-40B4-BE49-F238E27FC236}">
                <a16:creationId xmlns:a16="http://schemas.microsoft.com/office/drawing/2014/main" id="{FCB51E7D-8E46-4D65-A4A0-872C7B9B63B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67646" y="2140086"/>
            <a:ext cx="8856707" cy="2949085"/>
          </a:xfrm>
        </p:spPr>
      </p:pic>
    </p:spTree>
    <p:extLst>
      <p:ext uri="{BB962C8B-B14F-4D97-AF65-F5344CB8AC3E}">
        <p14:creationId xmlns:p14="http://schemas.microsoft.com/office/powerpoint/2010/main" val="20342316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4BE15-3BCE-42A3-BF15-06D277AC68FD}"/>
              </a:ext>
            </a:extLst>
          </p:cNvPr>
          <p:cNvSpPr>
            <a:spLocks noGrp="1"/>
          </p:cNvSpPr>
          <p:nvPr>
            <p:ph type="title"/>
          </p:nvPr>
        </p:nvSpPr>
        <p:spPr/>
        <p:txBody>
          <a:bodyPr/>
          <a:lstStyle/>
          <a:p>
            <a:r>
              <a:rPr lang="en-US" b="1" dirty="0"/>
              <a:t>Q&amp;A</a:t>
            </a:r>
          </a:p>
        </p:txBody>
      </p:sp>
      <p:sp>
        <p:nvSpPr>
          <p:cNvPr id="8" name="Shape 50">
            <a:extLst>
              <a:ext uri="{FF2B5EF4-FFF2-40B4-BE49-F238E27FC236}">
                <a16:creationId xmlns:a16="http://schemas.microsoft.com/office/drawing/2014/main" id="{E3971D9D-5CBE-614A-9817-974F4A7202A6}"/>
              </a:ext>
            </a:extLst>
          </p:cNvPr>
          <p:cNvSpPr txBox="1"/>
          <p:nvPr/>
        </p:nvSpPr>
        <p:spPr>
          <a:xfrm>
            <a:off x="1524000" y="1684086"/>
            <a:ext cx="9144000" cy="1059114"/>
          </a:xfrm>
          <a:prstGeom prst="rect">
            <a:avLst/>
          </a:prstGeom>
          <a:noFill/>
          <a:ln>
            <a:noFill/>
          </a:ln>
        </p:spPr>
        <p:txBody>
          <a:bodyPr wrap="square" lIns="81837" tIns="40907" rIns="81837" bIns="40907" anchor="t" anchorCtr="0">
            <a:noAutofit/>
          </a:bodyPr>
          <a:lstStyle/>
          <a:p>
            <a:pPr algn="ctr" defTabSz="818567">
              <a:buSzPct val="25000"/>
              <a:defRPr/>
            </a:pPr>
            <a:endParaRPr lang="en-US" sz="4400" b="1" kern="0" dirty="0">
              <a:solidFill>
                <a:srgbClr val="000000"/>
              </a:solidFill>
              <a:latin typeface="Times New Roman" panose="02020603050405020304" pitchFamily="18" charset="0"/>
              <a:ea typeface="Georgia"/>
              <a:cs typeface="Times New Roman" panose="02020603050405020304" pitchFamily="18" charset="0"/>
              <a:sym typeface="Georgia"/>
            </a:endParaRPr>
          </a:p>
          <a:p>
            <a:pPr algn="ctr" defTabSz="818567">
              <a:buSzPct val="25000"/>
              <a:defRPr/>
            </a:pPr>
            <a:endParaRPr lang="en-US" sz="4400" b="1" kern="0" dirty="0">
              <a:solidFill>
                <a:srgbClr val="000000"/>
              </a:solidFill>
              <a:latin typeface="Times New Roman" panose="02020603050405020304" pitchFamily="18" charset="0"/>
              <a:ea typeface="Georgia"/>
              <a:cs typeface="Times New Roman" panose="02020603050405020304" pitchFamily="18" charset="0"/>
              <a:sym typeface="Georgia"/>
            </a:endParaRPr>
          </a:p>
          <a:p>
            <a:pPr algn="ctr" defTabSz="818567">
              <a:buSzPct val="25000"/>
              <a:defRPr/>
            </a:pPr>
            <a:r>
              <a:rPr lang="en-US" sz="4400" b="1" kern="0" dirty="0">
                <a:solidFill>
                  <a:srgbClr val="000000"/>
                </a:solidFill>
                <a:latin typeface="Times New Roman" panose="02020603050405020304" pitchFamily="18" charset="0"/>
                <a:ea typeface="Georgia"/>
                <a:cs typeface="Times New Roman" panose="02020603050405020304" pitchFamily="18" charset="0"/>
                <a:sym typeface="Georgia"/>
              </a:rPr>
              <a:t>Questions?</a:t>
            </a:r>
          </a:p>
          <a:p>
            <a:pPr algn="ctr" defTabSz="818567">
              <a:buSzPct val="25000"/>
              <a:defRPr/>
            </a:pPr>
            <a:r>
              <a:rPr lang="en-US" sz="4400" b="1" kern="0">
                <a:solidFill>
                  <a:srgbClr val="000000"/>
                </a:solidFill>
                <a:latin typeface="Times New Roman" panose="02020603050405020304" pitchFamily="18" charset="0"/>
                <a:ea typeface="Georgia"/>
                <a:cs typeface="Times New Roman" panose="02020603050405020304" pitchFamily="18" charset="0"/>
                <a:sym typeface="Georgia"/>
              </a:rPr>
              <a:t>Comments?</a:t>
            </a:r>
            <a:endParaRPr lang="en-US" sz="4400" b="1" kern="0" dirty="0">
              <a:solidFill>
                <a:srgbClr val="000000"/>
              </a:solidFill>
              <a:latin typeface="Times New Roman" panose="02020603050405020304" pitchFamily="18" charset="0"/>
              <a:ea typeface="Georgia"/>
              <a:cs typeface="Times New Roman" panose="02020603050405020304" pitchFamily="18" charset="0"/>
              <a:sym typeface="Georgia"/>
            </a:endParaRPr>
          </a:p>
        </p:txBody>
      </p:sp>
    </p:spTree>
    <p:extLst>
      <p:ext uri="{BB962C8B-B14F-4D97-AF65-F5344CB8AC3E}">
        <p14:creationId xmlns:p14="http://schemas.microsoft.com/office/powerpoint/2010/main" val="9375233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D069D7-09AB-4DE2-8123-297CCC3FF0FE}"/>
              </a:ext>
            </a:extLst>
          </p:cNvPr>
          <p:cNvSpPr>
            <a:spLocks noGrp="1"/>
          </p:cNvSpPr>
          <p:nvPr>
            <p:ph type="title"/>
          </p:nvPr>
        </p:nvSpPr>
        <p:spPr/>
        <p:txBody>
          <a:bodyPr/>
          <a:lstStyle/>
          <a:p>
            <a:r>
              <a:rPr lang="en-US" b="1" dirty="0"/>
              <a:t>Celinda Lake</a:t>
            </a:r>
          </a:p>
        </p:txBody>
      </p:sp>
      <p:sp>
        <p:nvSpPr>
          <p:cNvPr id="2" name="Content Placeholder 1">
            <a:extLst>
              <a:ext uri="{FF2B5EF4-FFF2-40B4-BE49-F238E27FC236}">
                <a16:creationId xmlns:a16="http://schemas.microsoft.com/office/drawing/2014/main" id="{C4CA6104-049A-4F1D-B391-11F47D3FA835}"/>
              </a:ext>
            </a:extLst>
          </p:cNvPr>
          <p:cNvSpPr>
            <a:spLocks noGrp="1"/>
          </p:cNvSpPr>
          <p:nvPr>
            <p:ph idx="1"/>
          </p:nvPr>
        </p:nvSpPr>
        <p:spPr>
          <a:xfrm>
            <a:off x="414349" y="1600200"/>
            <a:ext cx="9526819" cy="4351338"/>
          </a:xfrm>
        </p:spPr>
        <p:txBody>
          <a:bodyPr>
            <a:noAutofit/>
          </a:bodyPr>
          <a:lstStyle/>
          <a:p>
            <a:pPr marL="0" indent="0" algn="l">
              <a:buNone/>
            </a:pPr>
            <a:r>
              <a:rPr lang="en-US" sz="2400" i="0" dirty="0">
                <a:solidFill>
                  <a:srgbClr val="000000"/>
                </a:solidFill>
                <a:effectLst/>
              </a:rPr>
              <a:t>Celinda Lake is a leading political strategist, serving as tactician and senior advisor to a number of institutions and progressive candidates and elected officials. Celinda and her firm are known for cutting-edge research on issues including the economy, health care, the environment and education, and have worked for a number of institutions including the Democratic National Committee (DNC), the Democratic Governor’s Association (DGA), AFL-CIO, SEIU, CWA, IAFF, Sierra Club, NARAL, Human Rights Campaign, Planned Parenthood, The Next Generation, EMILY’s List, the Barbara Lee Family Foundation, the National Disability Rights Network, </a:t>
            </a:r>
            <a:r>
              <a:rPr lang="en-US" sz="2400" i="0" dirty="0" err="1">
                <a:solidFill>
                  <a:srgbClr val="000000"/>
                </a:solidFill>
                <a:effectLst/>
              </a:rPr>
              <a:t>VoteVets</a:t>
            </a:r>
            <a:r>
              <a:rPr lang="en-US" sz="2400" i="0" dirty="0">
                <a:solidFill>
                  <a:srgbClr val="000000"/>
                </a:solidFill>
                <a:effectLst/>
              </a:rPr>
              <a:t> Action Fund, and the Kaiser Family Foundation among many others. Celinda has a long record of defeating incumbents, including for four U.S. Senators Jon Tester, Mark Begich, Debbie Stabenow, and Sherrod Brown. She was the pollster for AOC in 2018 and her firm defeated a dozen incumbents for the House. Celinda and the Lake Research Partners team is also proud to be part of team Biden-Harris.</a:t>
            </a:r>
            <a:endParaRPr lang="en-US" sz="2400" dirty="0">
              <a:solidFill>
                <a:schemeClr val="tx1"/>
              </a:solidFill>
            </a:endParaRPr>
          </a:p>
        </p:txBody>
      </p:sp>
      <p:pic>
        <p:nvPicPr>
          <p:cNvPr id="4098" name="Picture 2" descr="Celinda Lake seated behind a desk">
            <a:extLst>
              <a:ext uri="{FF2B5EF4-FFF2-40B4-BE49-F238E27FC236}">
                <a16:creationId xmlns:a16="http://schemas.microsoft.com/office/drawing/2014/main" id="{896A4ABA-1D82-418D-B62A-A0D346DD80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65825" y="1600200"/>
            <a:ext cx="18288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26808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4BE15-3BCE-42A3-BF15-06D277AC68FD}"/>
              </a:ext>
            </a:extLst>
          </p:cNvPr>
          <p:cNvSpPr>
            <a:spLocks noGrp="1"/>
          </p:cNvSpPr>
          <p:nvPr>
            <p:ph type="title"/>
          </p:nvPr>
        </p:nvSpPr>
        <p:spPr/>
        <p:txBody>
          <a:bodyPr/>
          <a:lstStyle/>
          <a:p>
            <a:r>
              <a:rPr lang="en-US" b="1" dirty="0"/>
              <a:t>Contact Us</a:t>
            </a:r>
          </a:p>
        </p:txBody>
      </p:sp>
      <p:sp>
        <p:nvSpPr>
          <p:cNvPr id="8" name="Shape 50">
            <a:extLst>
              <a:ext uri="{FF2B5EF4-FFF2-40B4-BE49-F238E27FC236}">
                <a16:creationId xmlns:a16="http://schemas.microsoft.com/office/drawing/2014/main" id="{E3971D9D-5CBE-614A-9817-974F4A7202A6}"/>
              </a:ext>
            </a:extLst>
          </p:cNvPr>
          <p:cNvSpPr txBox="1"/>
          <p:nvPr/>
        </p:nvSpPr>
        <p:spPr>
          <a:xfrm>
            <a:off x="332509" y="1684087"/>
            <a:ext cx="5763491" cy="1059114"/>
          </a:xfrm>
          <a:prstGeom prst="rect">
            <a:avLst/>
          </a:prstGeom>
          <a:noFill/>
          <a:ln>
            <a:noFill/>
          </a:ln>
        </p:spPr>
        <p:txBody>
          <a:bodyPr wrap="square" lIns="81837" tIns="40907" rIns="81837" bIns="40907" anchor="t" anchorCtr="0">
            <a:noAutofit/>
          </a:bodyPr>
          <a:lstStyle/>
          <a:p>
            <a:pPr defTabSz="818567">
              <a:buSzPct val="25000"/>
              <a:defRPr/>
            </a:pPr>
            <a:r>
              <a:rPr lang="en-US" sz="2800" b="1" kern="0" dirty="0">
                <a:solidFill>
                  <a:srgbClr val="000000"/>
                </a:solidFill>
                <a:latin typeface="Times New Roman" panose="02020603050405020304" pitchFamily="18" charset="0"/>
                <a:ea typeface="Georgia"/>
                <a:cs typeface="Times New Roman" panose="02020603050405020304" pitchFamily="18" charset="0"/>
                <a:sym typeface="Georgia"/>
              </a:rPr>
              <a:t>Jennifer Laszlo Mizrahi</a:t>
            </a:r>
          </a:p>
          <a:p>
            <a:pPr defTabSz="818567">
              <a:buSzPct val="25000"/>
              <a:defRPr/>
            </a:pPr>
            <a:r>
              <a:rPr lang="en-US" sz="2800" kern="0" dirty="0">
                <a:solidFill>
                  <a:srgbClr val="000000"/>
                </a:solidFill>
                <a:latin typeface="Times New Roman" panose="02020603050405020304" pitchFamily="18" charset="0"/>
                <a:ea typeface="Georgia"/>
                <a:cs typeface="Times New Roman" panose="02020603050405020304" pitchFamily="18" charset="0"/>
                <a:sym typeface="Georgia"/>
              </a:rPr>
              <a:t>President, </a:t>
            </a:r>
            <a:r>
              <a:rPr lang="en-US" sz="2800" kern="0" dirty="0" err="1">
                <a:solidFill>
                  <a:srgbClr val="000000"/>
                </a:solidFill>
                <a:latin typeface="Times New Roman" panose="02020603050405020304" pitchFamily="18" charset="0"/>
                <a:ea typeface="Georgia"/>
                <a:cs typeface="Times New Roman" panose="02020603050405020304" pitchFamily="18" charset="0"/>
                <a:sym typeface="Georgia"/>
              </a:rPr>
              <a:t>RespectAbility</a:t>
            </a:r>
            <a:endParaRPr lang="en-US" sz="2800" kern="0" dirty="0">
              <a:solidFill>
                <a:srgbClr val="000000"/>
              </a:solidFill>
              <a:latin typeface="Times New Roman" panose="02020603050405020304" pitchFamily="18" charset="0"/>
              <a:ea typeface="Georgia"/>
              <a:cs typeface="Times New Roman" panose="02020603050405020304" pitchFamily="18" charset="0"/>
              <a:sym typeface="Georgia"/>
            </a:endParaRPr>
          </a:p>
          <a:p>
            <a:pPr defTabSz="818567">
              <a:buSzPct val="25000"/>
              <a:defRPr/>
            </a:pPr>
            <a:r>
              <a:rPr lang="en-US" sz="2800" kern="0" dirty="0">
                <a:solidFill>
                  <a:srgbClr val="000000"/>
                </a:solidFill>
                <a:latin typeface="Times New Roman" panose="02020603050405020304" pitchFamily="18" charset="0"/>
                <a:ea typeface="Georgia"/>
                <a:cs typeface="Times New Roman" panose="02020603050405020304" pitchFamily="18" charset="0"/>
                <a:sym typeface="Georgia"/>
              </a:rPr>
              <a:t>Publisher, The </a:t>
            </a:r>
            <a:r>
              <a:rPr lang="en-US" sz="2800" kern="0" dirty="0" err="1">
                <a:solidFill>
                  <a:srgbClr val="000000"/>
                </a:solidFill>
                <a:latin typeface="Times New Roman" panose="02020603050405020304" pitchFamily="18" charset="0"/>
                <a:ea typeface="Georgia"/>
                <a:cs typeface="Times New Roman" panose="02020603050405020304" pitchFamily="18" charset="0"/>
                <a:sym typeface="Georgia"/>
              </a:rPr>
              <a:t>RespectAbility</a:t>
            </a:r>
            <a:r>
              <a:rPr lang="en-US" sz="2800" kern="0" dirty="0">
                <a:solidFill>
                  <a:srgbClr val="000000"/>
                </a:solidFill>
                <a:latin typeface="Times New Roman" panose="02020603050405020304" pitchFamily="18" charset="0"/>
                <a:ea typeface="Georgia"/>
                <a:cs typeface="Times New Roman" panose="02020603050405020304" pitchFamily="18" charset="0"/>
                <a:sym typeface="Georgia"/>
              </a:rPr>
              <a:t> Report</a:t>
            </a:r>
          </a:p>
          <a:p>
            <a:pPr defTabSz="818567">
              <a:buSzPct val="25000"/>
              <a:defRPr/>
            </a:pPr>
            <a:r>
              <a:rPr lang="en-US" sz="2800" u="sng" kern="0" dirty="0">
                <a:solidFill>
                  <a:srgbClr val="0000FF"/>
                </a:solidFill>
                <a:latin typeface="Times New Roman" panose="02020603050405020304" pitchFamily="18" charset="0"/>
                <a:ea typeface="Georgia"/>
                <a:cs typeface="Times New Roman" panose="02020603050405020304" pitchFamily="18" charset="0"/>
                <a:sym typeface="Georgia"/>
                <a:hlinkClick r:id="rId3"/>
              </a:rPr>
              <a:t>JenniferM@RespectAbility.org</a:t>
            </a:r>
          </a:p>
          <a:p>
            <a:pPr defTabSz="818567">
              <a:buSzPct val="25000"/>
              <a:defRPr/>
            </a:pPr>
            <a:r>
              <a:rPr lang="en-US" sz="2800" kern="0" dirty="0">
                <a:solidFill>
                  <a:srgbClr val="000000"/>
                </a:solidFill>
                <a:latin typeface="Times New Roman" panose="02020603050405020304" pitchFamily="18" charset="0"/>
                <a:ea typeface="Georgia"/>
                <a:cs typeface="Times New Roman" panose="02020603050405020304" pitchFamily="18" charset="0"/>
                <a:sym typeface="Georgia"/>
              </a:rPr>
              <a:t>(202) 365-0787</a:t>
            </a:r>
          </a:p>
          <a:p>
            <a:pPr defTabSz="818567">
              <a:buSzPct val="25000"/>
              <a:defRPr/>
            </a:pPr>
            <a:endParaRPr lang="en-US" sz="2800" kern="0" dirty="0">
              <a:solidFill>
                <a:srgbClr val="000000"/>
              </a:solidFill>
              <a:latin typeface="Times New Roman" panose="02020603050405020304" pitchFamily="18" charset="0"/>
              <a:ea typeface="Georgia"/>
              <a:cs typeface="Times New Roman" panose="02020603050405020304" pitchFamily="18" charset="0"/>
              <a:sym typeface="Georgia"/>
            </a:endParaRPr>
          </a:p>
          <a:p>
            <a:pPr defTabSz="818567">
              <a:buSzPct val="25000"/>
              <a:defRPr/>
            </a:pPr>
            <a:r>
              <a:rPr lang="en-US" sz="2800" b="1" kern="0" dirty="0">
                <a:solidFill>
                  <a:srgbClr val="000000"/>
                </a:solidFill>
                <a:latin typeface="Times New Roman" panose="02020603050405020304" pitchFamily="18" charset="0"/>
                <a:ea typeface="Georgia"/>
                <a:cs typeface="Times New Roman" panose="02020603050405020304" pitchFamily="18" charset="0"/>
                <a:sym typeface="Georgia"/>
              </a:rPr>
              <a:t>Lake Research Partners</a:t>
            </a:r>
            <a:endParaRPr lang="en-US" sz="2800" kern="0" dirty="0">
              <a:solidFill>
                <a:srgbClr val="000000"/>
              </a:solidFill>
              <a:latin typeface="Times New Roman" panose="02020603050405020304" pitchFamily="18" charset="0"/>
              <a:ea typeface="Georgia"/>
              <a:cs typeface="Times New Roman" panose="02020603050405020304" pitchFamily="18" charset="0"/>
              <a:sym typeface="Georgia"/>
            </a:endParaRPr>
          </a:p>
          <a:p>
            <a:pPr defTabSz="818567">
              <a:buSzPct val="25000"/>
              <a:defRPr/>
            </a:pPr>
            <a:r>
              <a:rPr lang="en-US" sz="2800" kern="0" dirty="0" err="1">
                <a:solidFill>
                  <a:srgbClr val="000000"/>
                </a:solidFill>
                <a:latin typeface="Times New Roman" panose="02020603050405020304" pitchFamily="18" charset="0"/>
                <a:ea typeface="Georgia"/>
                <a:cs typeface="Times New Roman" panose="02020603050405020304" pitchFamily="18" charset="0"/>
                <a:sym typeface="Georgia"/>
              </a:rPr>
              <a:t>LakeResearch.com</a:t>
            </a:r>
            <a:endParaRPr lang="en-US" sz="2800" kern="0" dirty="0">
              <a:solidFill>
                <a:srgbClr val="000000"/>
              </a:solidFill>
              <a:latin typeface="Times New Roman" panose="02020603050405020304" pitchFamily="18" charset="0"/>
              <a:ea typeface="Georgia"/>
              <a:cs typeface="Times New Roman" panose="02020603050405020304" pitchFamily="18" charset="0"/>
              <a:sym typeface="Georgia"/>
            </a:endParaRPr>
          </a:p>
          <a:p>
            <a:pPr defTabSz="818567">
              <a:buSzPct val="25000"/>
              <a:defRPr/>
            </a:pPr>
            <a:r>
              <a:rPr lang="en-US" sz="2800" kern="0" dirty="0">
                <a:solidFill>
                  <a:srgbClr val="000000"/>
                </a:solidFill>
                <a:latin typeface="Times New Roman" panose="02020603050405020304" pitchFamily="18" charset="0"/>
                <a:ea typeface="Georgia"/>
                <a:cs typeface="Times New Roman" panose="02020603050405020304" pitchFamily="18" charset="0"/>
                <a:sym typeface="Georgia"/>
              </a:rPr>
              <a:t>(202) 776-9066</a:t>
            </a:r>
          </a:p>
          <a:p>
            <a:pPr defTabSz="818567">
              <a:buSzPct val="25000"/>
              <a:defRPr/>
            </a:pPr>
            <a:endParaRPr lang="en-US" sz="2800" kern="0" dirty="0">
              <a:solidFill>
                <a:srgbClr val="000000"/>
              </a:solidFill>
              <a:latin typeface="Times New Roman" panose="02020603050405020304" pitchFamily="18" charset="0"/>
              <a:ea typeface="Georgia"/>
              <a:cs typeface="Times New Roman" panose="02020603050405020304" pitchFamily="18" charset="0"/>
              <a:sym typeface="Georgia"/>
            </a:endParaRPr>
          </a:p>
          <a:p>
            <a:pPr defTabSz="818567">
              <a:buSzPct val="25000"/>
              <a:defRPr/>
            </a:pPr>
            <a:endParaRPr lang="en-US" sz="2800" kern="0" dirty="0">
              <a:solidFill>
                <a:srgbClr val="000000"/>
              </a:solidFill>
              <a:latin typeface="Times New Roman" panose="02020603050405020304" pitchFamily="18" charset="0"/>
              <a:ea typeface="Georgia"/>
              <a:cs typeface="Times New Roman" panose="02020603050405020304" pitchFamily="18" charset="0"/>
              <a:sym typeface="Georgia"/>
            </a:endParaRPr>
          </a:p>
        </p:txBody>
      </p:sp>
      <p:sp>
        <p:nvSpPr>
          <p:cNvPr id="6" name="Shape 50">
            <a:extLst>
              <a:ext uri="{FF2B5EF4-FFF2-40B4-BE49-F238E27FC236}">
                <a16:creationId xmlns:a16="http://schemas.microsoft.com/office/drawing/2014/main" id="{82D06140-9F98-8749-9E1A-393AAA659321}"/>
              </a:ext>
            </a:extLst>
          </p:cNvPr>
          <p:cNvSpPr txBox="1"/>
          <p:nvPr/>
        </p:nvSpPr>
        <p:spPr>
          <a:xfrm>
            <a:off x="6096000" y="1650210"/>
            <a:ext cx="5763491" cy="1059114"/>
          </a:xfrm>
          <a:prstGeom prst="rect">
            <a:avLst/>
          </a:prstGeom>
          <a:noFill/>
          <a:ln>
            <a:noFill/>
          </a:ln>
        </p:spPr>
        <p:txBody>
          <a:bodyPr wrap="square" lIns="81837" tIns="40907" rIns="81837" bIns="40907" anchor="t" anchorCtr="0">
            <a:noAutofit/>
          </a:bodyPr>
          <a:lstStyle/>
          <a:p>
            <a:pPr defTabSz="818567">
              <a:buSzPct val="25000"/>
              <a:defRPr/>
            </a:pPr>
            <a:r>
              <a:rPr lang="en-US" sz="2800" b="1" kern="0" dirty="0">
                <a:solidFill>
                  <a:srgbClr val="000000"/>
                </a:solidFill>
                <a:latin typeface="Times New Roman" panose="02020603050405020304" pitchFamily="18" charset="0"/>
                <a:ea typeface="Georgia"/>
                <a:cs typeface="Times New Roman" panose="02020603050405020304" pitchFamily="18" charset="0"/>
                <a:sym typeface="Georgia"/>
              </a:rPr>
              <a:t>Democracy Corps / </a:t>
            </a:r>
          </a:p>
          <a:p>
            <a:pPr defTabSz="818567">
              <a:buSzPct val="25000"/>
              <a:defRPr/>
            </a:pPr>
            <a:r>
              <a:rPr lang="en-US" sz="2800" b="1" kern="0" dirty="0">
                <a:solidFill>
                  <a:srgbClr val="000000"/>
                </a:solidFill>
                <a:latin typeface="Times New Roman" panose="02020603050405020304" pitchFamily="18" charset="0"/>
                <a:ea typeface="Georgia"/>
                <a:cs typeface="Times New Roman" panose="02020603050405020304" pitchFamily="18" charset="0"/>
                <a:sym typeface="Georgia"/>
              </a:rPr>
              <a:t>Greenberg Research</a:t>
            </a:r>
          </a:p>
          <a:p>
            <a:pPr defTabSz="818567">
              <a:buSzPct val="25000"/>
              <a:defRPr/>
            </a:pPr>
            <a:r>
              <a:rPr lang="en-US" sz="2800" kern="0" dirty="0">
                <a:solidFill>
                  <a:srgbClr val="000000"/>
                </a:solidFill>
                <a:latin typeface="Times New Roman" panose="02020603050405020304" pitchFamily="18" charset="0"/>
                <a:ea typeface="Georgia"/>
                <a:cs typeface="Times New Roman" panose="02020603050405020304" pitchFamily="18" charset="0"/>
                <a:sym typeface="Georgia"/>
              </a:rPr>
              <a:t>1440 G Street. NW</a:t>
            </a:r>
          </a:p>
          <a:p>
            <a:pPr defTabSz="818567">
              <a:buSzPct val="25000"/>
              <a:defRPr/>
            </a:pPr>
            <a:r>
              <a:rPr lang="en-US" sz="2800" kern="0" dirty="0">
                <a:solidFill>
                  <a:srgbClr val="000000"/>
                </a:solidFill>
                <a:latin typeface="Times New Roman" panose="02020603050405020304" pitchFamily="18" charset="0"/>
                <a:ea typeface="Georgia"/>
                <a:cs typeface="Times New Roman" panose="02020603050405020304" pitchFamily="18" charset="0"/>
                <a:sym typeface="Georgia"/>
              </a:rPr>
              <a:t>Floor 10</a:t>
            </a:r>
          </a:p>
          <a:p>
            <a:pPr defTabSz="818567">
              <a:buSzPct val="25000"/>
              <a:defRPr/>
            </a:pPr>
            <a:r>
              <a:rPr lang="en-US" sz="2800" kern="0" dirty="0">
                <a:solidFill>
                  <a:srgbClr val="000000"/>
                </a:solidFill>
                <a:latin typeface="Times New Roman" panose="02020603050405020304" pitchFamily="18" charset="0"/>
                <a:ea typeface="Georgia"/>
                <a:cs typeface="Times New Roman" panose="02020603050405020304" pitchFamily="18" charset="0"/>
                <a:sym typeface="Georgia"/>
              </a:rPr>
              <a:t>Washington, DC 20005</a:t>
            </a:r>
          </a:p>
          <a:p>
            <a:pPr defTabSz="818567">
              <a:buSzPct val="25000"/>
              <a:defRPr/>
            </a:pPr>
            <a:endParaRPr lang="en-US" sz="2800" kern="0" dirty="0">
              <a:solidFill>
                <a:srgbClr val="000000"/>
              </a:solidFill>
              <a:latin typeface="Times New Roman" panose="02020603050405020304" pitchFamily="18" charset="0"/>
              <a:ea typeface="Georgia"/>
              <a:cs typeface="Times New Roman" panose="02020603050405020304" pitchFamily="18" charset="0"/>
              <a:sym typeface="Georgia"/>
            </a:endParaRPr>
          </a:p>
          <a:p>
            <a:pPr defTabSz="818567">
              <a:buSzPct val="25000"/>
              <a:defRPr/>
            </a:pPr>
            <a:r>
              <a:rPr lang="en-US" sz="2800" kern="0" dirty="0">
                <a:solidFill>
                  <a:srgbClr val="000000"/>
                </a:solidFill>
                <a:latin typeface="Times New Roman" panose="02020603050405020304" pitchFamily="18" charset="0"/>
                <a:ea typeface="Georgia"/>
                <a:cs typeface="Times New Roman" panose="02020603050405020304" pitchFamily="18" charset="0"/>
                <a:sym typeface="Georgia"/>
              </a:rPr>
              <a:t>Democracy Corps: (202) 250-3645</a:t>
            </a:r>
          </a:p>
          <a:p>
            <a:pPr defTabSz="818567">
              <a:buSzPct val="25000"/>
              <a:defRPr/>
            </a:pPr>
            <a:r>
              <a:rPr lang="en-US" sz="2800" kern="0" dirty="0">
                <a:solidFill>
                  <a:srgbClr val="000000"/>
                </a:solidFill>
                <a:latin typeface="Times New Roman" panose="02020603050405020304" pitchFamily="18" charset="0"/>
                <a:ea typeface="Georgia"/>
                <a:cs typeface="Times New Roman" panose="02020603050405020304" pitchFamily="18" charset="0"/>
                <a:sym typeface="Georgia"/>
                <a:hlinkClick r:id="rId4"/>
              </a:rPr>
              <a:t>www.democracycorps.com</a:t>
            </a:r>
            <a:endParaRPr lang="en-US" sz="2800" kern="0" dirty="0">
              <a:solidFill>
                <a:srgbClr val="000000"/>
              </a:solidFill>
              <a:latin typeface="Times New Roman" panose="02020603050405020304" pitchFamily="18" charset="0"/>
              <a:ea typeface="Georgia"/>
              <a:cs typeface="Times New Roman" panose="02020603050405020304" pitchFamily="18" charset="0"/>
              <a:sym typeface="Georgia"/>
            </a:endParaRPr>
          </a:p>
          <a:p>
            <a:pPr defTabSz="818567">
              <a:buSzPct val="25000"/>
              <a:defRPr/>
            </a:pPr>
            <a:endParaRPr lang="en-US" sz="2800" kern="0" dirty="0">
              <a:solidFill>
                <a:srgbClr val="000000"/>
              </a:solidFill>
              <a:latin typeface="Times New Roman" panose="02020603050405020304" pitchFamily="18" charset="0"/>
              <a:ea typeface="Georgia"/>
              <a:cs typeface="Times New Roman" panose="02020603050405020304" pitchFamily="18" charset="0"/>
              <a:sym typeface="Georgia"/>
            </a:endParaRPr>
          </a:p>
          <a:p>
            <a:pPr defTabSz="818567">
              <a:buSzPct val="25000"/>
              <a:defRPr/>
            </a:pPr>
            <a:r>
              <a:rPr lang="en-US" sz="2800" kern="0" dirty="0">
                <a:solidFill>
                  <a:srgbClr val="000000"/>
                </a:solidFill>
                <a:latin typeface="Times New Roman" panose="02020603050405020304" pitchFamily="18" charset="0"/>
                <a:ea typeface="Georgia"/>
                <a:cs typeface="Times New Roman" panose="02020603050405020304" pitchFamily="18" charset="0"/>
                <a:sym typeface="Georgia"/>
              </a:rPr>
              <a:t>Greenberg Research: (202) 499-6901</a:t>
            </a:r>
          </a:p>
          <a:p>
            <a:pPr defTabSz="818567">
              <a:buSzPct val="25000"/>
              <a:defRPr/>
            </a:pPr>
            <a:r>
              <a:rPr lang="en-US" sz="2800" kern="0" dirty="0">
                <a:solidFill>
                  <a:srgbClr val="000000"/>
                </a:solidFill>
                <a:latin typeface="Times New Roman" panose="02020603050405020304" pitchFamily="18" charset="0"/>
                <a:ea typeface="Georgia"/>
                <a:cs typeface="Times New Roman" panose="02020603050405020304" pitchFamily="18" charset="0"/>
                <a:sym typeface="Georgia"/>
                <a:hlinkClick r:id="rId5"/>
              </a:rPr>
              <a:t>www.greenbergresearch.com</a:t>
            </a:r>
            <a:endParaRPr lang="en-US" sz="2800" kern="0" dirty="0">
              <a:solidFill>
                <a:srgbClr val="000000"/>
              </a:solidFill>
              <a:latin typeface="Times New Roman" panose="02020603050405020304" pitchFamily="18" charset="0"/>
              <a:ea typeface="Georgia"/>
              <a:cs typeface="Times New Roman" panose="02020603050405020304" pitchFamily="18" charset="0"/>
              <a:sym typeface="Georgia"/>
            </a:endParaRPr>
          </a:p>
          <a:p>
            <a:pPr defTabSz="818567">
              <a:buSzPct val="25000"/>
              <a:defRPr/>
            </a:pPr>
            <a:endParaRPr lang="en-US" sz="2800" kern="0" dirty="0">
              <a:solidFill>
                <a:srgbClr val="000000"/>
              </a:solidFill>
              <a:latin typeface="Times New Roman" panose="02020603050405020304" pitchFamily="18" charset="0"/>
              <a:ea typeface="Georgia"/>
              <a:cs typeface="Times New Roman" panose="02020603050405020304" pitchFamily="18" charset="0"/>
              <a:sym typeface="Georgia"/>
            </a:endParaRPr>
          </a:p>
          <a:p>
            <a:pPr defTabSz="818567">
              <a:buSzPct val="25000"/>
              <a:defRPr/>
            </a:pPr>
            <a:endParaRPr lang="en-US" sz="2800" kern="0" dirty="0">
              <a:solidFill>
                <a:srgbClr val="000000"/>
              </a:solidFill>
              <a:latin typeface="Times New Roman" panose="02020603050405020304" pitchFamily="18" charset="0"/>
              <a:ea typeface="Georgia"/>
              <a:cs typeface="Times New Roman" panose="02020603050405020304" pitchFamily="18" charset="0"/>
              <a:sym typeface="Georgia"/>
            </a:endParaRPr>
          </a:p>
          <a:p>
            <a:pPr defTabSz="818567">
              <a:buSzPct val="25000"/>
              <a:defRPr/>
            </a:pPr>
            <a:endParaRPr lang="en-US" sz="2800" kern="0" dirty="0">
              <a:solidFill>
                <a:srgbClr val="000000"/>
              </a:solidFill>
              <a:latin typeface="Times New Roman" panose="02020603050405020304" pitchFamily="18" charset="0"/>
              <a:ea typeface="Georgia"/>
              <a:cs typeface="Times New Roman" panose="02020603050405020304" pitchFamily="18" charset="0"/>
              <a:sym typeface="Georgia"/>
            </a:endParaRPr>
          </a:p>
        </p:txBody>
      </p:sp>
    </p:spTree>
    <p:extLst>
      <p:ext uri="{BB962C8B-B14F-4D97-AF65-F5344CB8AC3E}">
        <p14:creationId xmlns:p14="http://schemas.microsoft.com/office/powerpoint/2010/main" val="38927710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6C0C31-E0CD-4844-9387-D77FBD7E888F}"/>
              </a:ext>
            </a:extLst>
          </p:cNvPr>
          <p:cNvSpPr>
            <a:spLocks noGrp="1"/>
          </p:cNvSpPr>
          <p:nvPr>
            <p:ph type="title"/>
          </p:nvPr>
        </p:nvSpPr>
        <p:spPr/>
        <p:txBody>
          <a:bodyPr/>
          <a:lstStyle/>
          <a:p>
            <a:r>
              <a:rPr lang="en-US" dirty="0"/>
              <a:t>Appendix</a:t>
            </a:r>
          </a:p>
        </p:txBody>
      </p:sp>
    </p:spTree>
    <p:extLst>
      <p:ext uri="{BB962C8B-B14F-4D97-AF65-F5344CB8AC3E}">
        <p14:creationId xmlns:p14="http://schemas.microsoft.com/office/powerpoint/2010/main" val="28756313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6266D-8645-406B-BCFD-52D0DD040B2D}"/>
              </a:ext>
            </a:extLst>
          </p:cNvPr>
          <p:cNvSpPr>
            <a:spLocks noGrp="1"/>
          </p:cNvSpPr>
          <p:nvPr>
            <p:ph type="title"/>
          </p:nvPr>
        </p:nvSpPr>
        <p:spPr>
          <a:xfrm>
            <a:off x="335280" y="318575"/>
            <a:ext cx="11521440" cy="933450"/>
          </a:xfrm>
        </p:spPr>
        <p:txBody>
          <a:bodyPr>
            <a:normAutofit/>
          </a:bodyPr>
          <a:lstStyle/>
          <a:p>
            <a:r>
              <a:rPr lang="en-US" dirty="0"/>
              <a:t>Key Findings – Election Overview </a:t>
            </a:r>
          </a:p>
        </p:txBody>
      </p:sp>
      <p:sp>
        <p:nvSpPr>
          <p:cNvPr id="3" name="Content Placeholder 2">
            <a:extLst>
              <a:ext uri="{FF2B5EF4-FFF2-40B4-BE49-F238E27FC236}">
                <a16:creationId xmlns:a16="http://schemas.microsoft.com/office/drawing/2014/main" id="{427EE3F4-E1EA-42DD-9BAE-C6BFD7264FC2}"/>
              </a:ext>
            </a:extLst>
          </p:cNvPr>
          <p:cNvSpPr>
            <a:spLocks noGrp="1"/>
          </p:cNvSpPr>
          <p:nvPr>
            <p:ph idx="1"/>
          </p:nvPr>
        </p:nvSpPr>
        <p:spPr>
          <a:xfrm>
            <a:off x="335280" y="1252025"/>
            <a:ext cx="11521440" cy="4878388"/>
          </a:xfrm>
        </p:spPr>
        <p:txBody>
          <a:bodyPr>
            <a:normAutofit fontScale="77500" lnSpcReduction="20000"/>
          </a:bodyPr>
          <a:lstStyle/>
          <a:p>
            <a:r>
              <a:rPr lang="en-US" dirty="0"/>
              <a:t>In a closely contested race, </a:t>
            </a:r>
            <a:r>
              <a:rPr lang="en-US" b="1" dirty="0"/>
              <a:t>Joe Biden defeated Donald Trump in both the electoral college and the popular vote. Our election survey had the national vote at 51% for Biden to 48% for Trump.</a:t>
            </a:r>
          </a:p>
          <a:p>
            <a:pPr lvl="1"/>
            <a:r>
              <a:rPr lang="en-US" dirty="0"/>
              <a:t>Democrats and Republicans consolidated their respective bases (92% of Democrats voted for Biden and 93% of Republicans voted for Trump), while Independents broke in favor of Biden (54% Biden to 44% for Trump). </a:t>
            </a:r>
          </a:p>
          <a:p>
            <a:pPr lvl="1"/>
            <a:r>
              <a:rPr lang="en-US" dirty="0"/>
              <a:t>The gender gap played an important role, overcoming men’s support for Trump. Women broke for Biden by 8 points—53% for Biden and 45% for Trump, compared to men who broke for Trump by 2 points— 50% percent for Trump and 48% percent for Biden. Several groups of women supported Biden at higher levels.</a:t>
            </a:r>
          </a:p>
          <a:p>
            <a:pPr lvl="1"/>
            <a:endParaRPr lang="en-US" dirty="0"/>
          </a:p>
          <a:p>
            <a:r>
              <a:rPr lang="en-US" b="1" dirty="0"/>
              <a:t>A slim majority of voters with disabilities (51%), including 55% of voters with disabilities in battleground states, voted for Donald Trump. </a:t>
            </a:r>
            <a:r>
              <a:rPr lang="en-US" dirty="0"/>
              <a:t>A majority of the disability community as a whole voted for Biden – 51% to 48%.</a:t>
            </a:r>
          </a:p>
          <a:p>
            <a:pPr lvl="1"/>
            <a:r>
              <a:rPr lang="en-US" dirty="0"/>
              <a:t>While a solid majority of married (64%), non-college (57%), white (57%), male (55%) and older (59%) voters with disabilities voted for Trump, unmarried (58%), younger (56%), college-educated (57%), female (50%), and voters of color with disabilities (58%) broke for Biden. </a:t>
            </a:r>
          </a:p>
          <a:p>
            <a:pPr lvl="1"/>
            <a:r>
              <a:rPr lang="en-US" dirty="0"/>
              <a:t>In 2016, a plurality of voters with disabilities (49%) voted for Clinton (46% voted Trump). Forty-eight (48) percent of voters in the disability community overall voted for Trump in 2016 while 47% voted for Clinton. </a:t>
            </a:r>
          </a:p>
        </p:txBody>
      </p:sp>
      <p:pic>
        <p:nvPicPr>
          <p:cNvPr id="5" name="image3.png" descr="The Tarrance Group logo">
            <a:extLst>
              <a:ext uri="{FF2B5EF4-FFF2-40B4-BE49-F238E27FC236}">
                <a16:creationId xmlns:a16="http://schemas.microsoft.com/office/drawing/2014/main" id="{FB5B2190-0B3A-4BD9-B137-B99772CFBE26}"/>
              </a:ext>
            </a:extLst>
          </p:cNvPr>
          <p:cNvPicPr/>
          <p:nvPr/>
        </p:nvPicPr>
        <p:blipFill>
          <a:blip r:embed="rId2"/>
          <a:srcRect/>
          <a:stretch>
            <a:fillRect/>
          </a:stretch>
        </p:blipFill>
        <p:spPr>
          <a:xfrm>
            <a:off x="8153400" y="6355080"/>
            <a:ext cx="2207812" cy="367160"/>
          </a:xfrm>
          <a:prstGeom prst="rect">
            <a:avLst/>
          </a:prstGeom>
          <a:ln/>
        </p:spPr>
      </p:pic>
    </p:spTree>
    <p:extLst>
      <p:ext uri="{BB962C8B-B14F-4D97-AF65-F5344CB8AC3E}">
        <p14:creationId xmlns:p14="http://schemas.microsoft.com/office/powerpoint/2010/main" val="129304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6266D-8645-406B-BCFD-52D0DD040B2D}"/>
              </a:ext>
            </a:extLst>
          </p:cNvPr>
          <p:cNvSpPr>
            <a:spLocks noGrp="1"/>
          </p:cNvSpPr>
          <p:nvPr>
            <p:ph type="title"/>
          </p:nvPr>
        </p:nvSpPr>
        <p:spPr>
          <a:xfrm>
            <a:off x="335280" y="318575"/>
            <a:ext cx="11521440" cy="933450"/>
          </a:xfrm>
        </p:spPr>
        <p:txBody>
          <a:bodyPr>
            <a:normAutofit/>
          </a:bodyPr>
          <a:lstStyle/>
          <a:p>
            <a:r>
              <a:rPr lang="en-US" dirty="0"/>
              <a:t>Key Findings – Election Overview (2) </a:t>
            </a:r>
          </a:p>
        </p:txBody>
      </p:sp>
      <p:sp>
        <p:nvSpPr>
          <p:cNvPr id="3" name="Content Placeholder 2">
            <a:extLst>
              <a:ext uri="{FF2B5EF4-FFF2-40B4-BE49-F238E27FC236}">
                <a16:creationId xmlns:a16="http://schemas.microsoft.com/office/drawing/2014/main" id="{427EE3F4-E1EA-42DD-9BAE-C6BFD7264FC2}"/>
              </a:ext>
            </a:extLst>
          </p:cNvPr>
          <p:cNvSpPr>
            <a:spLocks noGrp="1"/>
          </p:cNvSpPr>
          <p:nvPr>
            <p:ph idx="1"/>
          </p:nvPr>
        </p:nvSpPr>
        <p:spPr>
          <a:xfrm>
            <a:off x="335280" y="1252025"/>
            <a:ext cx="11521440" cy="5287400"/>
          </a:xfrm>
        </p:spPr>
        <p:txBody>
          <a:bodyPr>
            <a:normAutofit fontScale="77500" lnSpcReduction="20000"/>
          </a:bodyPr>
          <a:lstStyle/>
          <a:p>
            <a:r>
              <a:rPr lang="en-US" dirty="0"/>
              <a:t>The gender gap among voters overall showed up in the Congressional ballot as well, with men voting for the Republican candidate by 3 points (51% for the Republican to 48% for the Democrat), and women voting for the Democratic candidate by 9 points (54% for the Democrat to 45% for the Republican). Independent voters favored the Democratic candidate by 6 points (51% for the Democrat to 45% for the Republican). </a:t>
            </a:r>
          </a:p>
          <a:p>
            <a:endParaRPr lang="en-US" dirty="0"/>
          </a:p>
          <a:p>
            <a:r>
              <a:rPr lang="en-US" dirty="0"/>
              <a:t>While white voters voted for the Republican by 9 points, Black, Latinx, and Asian American/Pacific Islander voters voted for the Democratic candidate by significant margins.</a:t>
            </a:r>
          </a:p>
          <a:p>
            <a:endParaRPr lang="en-US" dirty="0"/>
          </a:p>
          <a:p>
            <a:r>
              <a:rPr lang="en-US" dirty="0"/>
              <a:t>Voters with disabilities split their votes evenly between the Democratic candidate (49%) and Republican candidate (49%). Half of the disability community overall voted for the Democrat. </a:t>
            </a:r>
          </a:p>
          <a:p>
            <a:pPr lvl="1"/>
            <a:r>
              <a:rPr lang="en-US" dirty="0"/>
              <a:t>A majority of married (64%), non-college (57%), male (55%) and older voters (56%) with disabilities voted for the Republican candidate for Congress. Voters of color with disabilities (62%), college educated (62%), unmarried (62%), younger (59%) and women (53%) voters with disabilities voted for the Democratic candidate.</a:t>
            </a:r>
          </a:p>
          <a:p>
            <a:pPr lvl="1"/>
            <a:r>
              <a:rPr lang="en-US" dirty="0"/>
              <a:t>In 2016, a majority of voters with disabilities (54%) voted for the Democratic candidate as did half (50%) of the disability community overall. </a:t>
            </a:r>
          </a:p>
          <a:p>
            <a:endParaRPr lang="en-US" dirty="0"/>
          </a:p>
        </p:txBody>
      </p:sp>
      <p:pic>
        <p:nvPicPr>
          <p:cNvPr id="5" name="image3.png" descr="The Tarrance Group logo">
            <a:extLst>
              <a:ext uri="{FF2B5EF4-FFF2-40B4-BE49-F238E27FC236}">
                <a16:creationId xmlns:a16="http://schemas.microsoft.com/office/drawing/2014/main" id="{D6DC5C78-FEE1-411F-B4BA-22EDE78F68D5}"/>
              </a:ext>
            </a:extLst>
          </p:cNvPr>
          <p:cNvPicPr/>
          <p:nvPr/>
        </p:nvPicPr>
        <p:blipFill>
          <a:blip r:embed="rId3"/>
          <a:srcRect/>
          <a:stretch>
            <a:fillRect/>
          </a:stretch>
        </p:blipFill>
        <p:spPr>
          <a:xfrm>
            <a:off x="8153400" y="6355080"/>
            <a:ext cx="2207812" cy="367160"/>
          </a:xfrm>
          <a:prstGeom prst="rect">
            <a:avLst/>
          </a:prstGeom>
          <a:ln/>
        </p:spPr>
      </p:pic>
    </p:spTree>
    <p:extLst>
      <p:ext uri="{BB962C8B-B14F-4D97-AF65-F5344CB8AC3E}">
        <p14:creationId xmlns:p14="http://schemas.microsoft.com/office/powerpoint/2010/main" val="21805701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6266D-8645-406B-BCFD-52D0DD040B2D}"/>
              </a:ext>
            </a:extLst>
          </p:cNvPr>
          <p:cNvSpPr>
            <a:spLocks noGrp="1"/>
          </p:cNvSpPr>
          <p:nvPr>
            <p:ph type="title"/>
          </p:nvPr>
        </p:nvSpPr>
        <p:spPr>
          <a:xfrm>
            <a:off x="335280" y="318575"/>
            <a:ext cx="11521440" cy="933450"/>
          </a:xfrm>
        </p:spPr>
        <p:txBody>
          <a:bodyPr>
            <a:normAutofit/>
          </a:bodyPr>
          <a:lstStyle/>
          <a:p>
            <a:r>
              <a:rPr lang="en-US" dirty="0"/>
              <a:t>Key Findings – Election Overview (3) </a:t>
            </a:r>
          </a:p>
        </p:txBody>
      </p:sp>
      <p:sp>
        <p:nvSpPr>
          <p:cNvPr id="3" name="Content Placeholder 2">
            <a:extLst>
              <a:ext uri="{FF2B5EF4-FFF2-40B4-BE49-F238E27FC236}">
                <a16:creationId xmlns:a16="http://schemas.microsoft.com/office/drawing/2014/main" id="{427EE3F4-E1EA-42DD-9BAE-C6BFD7264FC2}"/>
              </a:ext>
            </a:extLst>
          </p:cNvPr>
          <p:cNvSpPr>
            <a:spLocks noGrp="1"/>
          </p:cNvSpPr>
          <p:nvPr>
            <p:ph idx="1"/>
          </p:nvPr>
        </p:nvSpPr>
        <p:spPr>
          <a:xfrm>
            <a:off x="335280" y="1252025"/>
            <a:ext cx="11521440" cy="5287400"/>
          </a:xfrm>
        </p:spPr>
        <p:txBody>
          <a:bodyPr>
            <a:normAutofit fontScale="92500" lnSpcReduction="10000"/>
          </a:bodyPr>
          <a:lstStyle/>
          <a:p>
            <a:r>
              <a:rPr lang="en-US" sz="1800" dirty="0"/>
              <a:t>Three-quarters of voters (75%) made up their minds more than three months ago. Another sixth (17%) made up their minds one to three months ago (10%) or in the past month (7%). There were very few late deciders: 4% made up their mind in the week before the election and 4% in the last few days. </a:t>
            </a:r>
          </a:p>
          <a:p>
            <a:pPr lvl="1"/>
            <a:r>
              <a:rPr lang="en-US" sz="1600" b="1" dirty="0"/>
              <a:t>73% of voters with disabilities and 72% of the disability community at large decided who they were going to vote more than three months ago as well.</a:t>
            </a:r>
          </a:p>
          <a:p>
            <a:pPr lvl="1"/>
            <a:r>
              <a:rPr lang="en-US" sz="1600" dirty="0"/>
              <a:t>Half (50%) of late decider voters with disabilities (decided in the last few days/week/month before the election)* voted  for Trump and 44% voted for Biden. Voters with disabilities who decided who to vote for early (decided more than 1 month before election) also voted Trump – 51% to 48%. </a:t>
            </a:r>
          </a:p>
          <a:p>
            <a:pPr lvl="1"/>
            <a:r>
              <a:rPr lang="en-US" sz="1600" dirty="0"/>
              <a:t>Among the disability community overall, late deciders voted for Biden 48% to 47% and early deciders voted for Biden 54% to 45%. </a:t>
            </a:r>
          </a:p>
          <a:p>
            <a:endParaRPr lang="en-US" sz="1800" dirty="0"/>
          </a:p>
          <a:p>
            <a:r>
              <a:rPr lang="en-US" sz="1800" dirty="0"/>
              <a:t>A plurality of voters voted in person on Election Day (47%), including nearly 6 in 10 Trump voters (59%). Nearly 7 in 10 Biden voters voted early by mail or absentee ballot (69%). </a:t>
            </a:r>
          </a:p>
          <a:p>
            <a:pPr lvl="1"/>
            <a:r>
              <a:rPr lang="en-US" sz="1600" b="1" dirty="0"/>
              <a:t>45% of voters with disabilities voted in person on Election Day, 23% voted early in person, and 31% of voters with disabilities voted early by mail or absentee. </a:t>
            </a:r>
          </a:p>
          <a:p>
            <a:pPr lvl="1"/>
            <a:r>
              <a:rPr lang="en-US" sz="1600" dirty="0"/>
              <a:t>While two-thirds of voters with disabilities who voted early by mail/absentee ballot voted for Biden (66%), majorities of those who voted early in person (54%) and in person on Election Day (64%) voted Trump. </a:t>
            </a:r>
          </a:p>
          <a:p>
            <a:pPr lvl="1"/>
            <a:r>
              <a:rPr lang="en-US" sz="1600" dirty="0"/>
              <a:t>Among the disability community overall, majorities of those who voted early in person (55%) and by mail/absentee (71%) voted Biden. A majority (56%) of those who voted in person on Election Day voted Trump.</a:t>
            </a:r>
          </a:p>
          <a:p>
            <a:pPr lvl="1"/>
            <a:endParaRPr lang="en-US" sz="1600" b="1" dirty="0">
              <a:highlight>
                <a:srgbClr val="FFFF00"/>
              </a:highlight>
            </a:endParaRPr>
          </a:p>
          <a:p>
            <a:r>
              <a:rPr lang="en-US" sz="1800" dirty="0"/>
              <a:t>Nearly two-thirds (64%) are confident that the winner of the election will be able to get their priorities passed in the new Congress. Voters with disabilities are more likely than voters overall to be confident (72%), including nearly three-quarters of women with disabilities and younger people with disabilities (75% and 74%, respectively). </a:t>
            </a:r>
          </a:p>
        </p:txBody>
      </p:sp>
      <p:sp>
        <p:nvSpPr>
          <p:cNvPr id="4" name="TextBox 3">
            <a:extLst>
              <a:ext uri="{FF2B5EF4-FFF2-40B4-BE49-F238E27FC236}">
                <a16:creationId xmlns:a16="http://schemas.microsoft.com/office/drawing/2014/main" id="{E40BEA9A-AD61-4A2B-8B21-2317F51D9ABB}"/>
              </a:ext>
            </a:extLst>
          </p:cNvPr>
          <p:cNvSpPr txBox="1"/>
          <p:nvPr/>
        </p:nvSpPr>
        <p:spPr>
          <a:xfrm>
            <a:off x="137160" y="6445436"/>
            <a:ext cx="310895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*note small sample size</a:t>
            </a:r>
          </a:p>
        </p:txBody>
      </p:sp>
      <p:pic>
        <p:nvPicPr>
          <p:cNvPr id="5" name="image3.png" descr="The Tarrance Group logo">
            <a:extLst>
              <a:ext uri="{FF2B5EF4-FFF2-40B4-BE49-F238E27FC236}">
                <a16:creationId xmlns:a16="http://schemas.microsoft.com/office/drawing/2014/main" id="{CF5FAFBB-D574-4E9B-8A3E-C192469E51F3}"/>
              </a:ext>
            </a:extLst>
          </p:cNvPr>
          <p:cNvPicPr/>
          <p:nvPr/>
        </p:nvPicPr>
        <p:blipFill>
          <a:blip r:embed="rId3"/>
          <a:srcRect/>
          <a:stretch>
            <a:fillRect/>
          </a:stretch>
        </p:blipFill>
        <p:spPr>
          <a:xfrm>
            <a:off x="8153400" y="6355080"/>
            <a:ext cx="2207812" cy="367160"/>
          </a:xfrm>
          <a:prstGeom prst="rect">
            <a:avLst/>
          </a:prstGeom>
          <a:ln/>
        </p:spPr>
      </p:pic>
    </p:spTree>
    <p:extLst>
      <p:ext uri="{BB962C8B-B14F-4D97-AF65-F5344CB8AC3E}">
        <p14:creationId xmlns:p14="http://schemas.microsoft.com/office/powerpoint/2010/main" val="1294644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6266D-8645-406B-BCFD-52D0DD040B2D}"/>
              </a:ext>
            </a:extLst>
          </p:cNvPr>
          <p:cNvSpPr>
            <a:spLocks noGrp="1"/>
          </p:cNvSpPr>
          <p:nvPr>
            <p:ph type="title"/>
          </p:nvPr>
        </p:nvSpPr>
        <p:spPr>
          <a:xfrm>
            <a:off x="335280" y="318575"/>
            <a:ext cx="11521440" cy="933450"/>
          </a:xfrm>
        </p:spPr>
        <p:txBody>
          <a:bodyPr>
            <a:normAutofit/>
          </a:bodyPr>
          <a:lstStyle/>
          <a:p>
            <a:r>
              <a:rPr lang="en-US" dirty="0"/>
              <a:t>Key Findings – Election Overview (4) </a:t>
            </a:r>
          </a:p>
        </p:txBody>
      </p:sp>
      <p:sp>
        <p:nvSpPr>
          <p:cNvPr id="3" name="Content Placeholder 2">
            <a:extLst>
              <a:ext uri="{FF2B5EF4-FFF2-40B4-BE49-F238E27FC236}">
                <a16:creationId xmlns:a16="http://schemas.microsoft.com/office/drawing/2014/main" id="{427EE3F4-E1EA-42DD-9BAE-C6BFD7264FC2}"/>
              </a:ext>
            </a:extLst>
          </p:cNvPr>
          <p:cNvSpPr>
            <a:spLocks noGrp="1"/>
          </p:cNvSpPr>
          <p:nvPr>
            <p:ph idx="1"/>
          </p:nvPr>
        </p:nvSpPr>
        <p:spPr>
          <a:xfrm>
            <a:off x="335280" y="1252025"/>
            <a:ext cx="11521440" cy="4878388"/>
          </a:xfrm>
        </p:spPr>
        <p:txBody>
          <a:bodyPr>
            <a:normAutofit lnSpcReduction="10000"/>
          </a:bodyPr>
          <a:lstStyle/>
          <a:p>
            <a:r>
              <a:rPr lang="en-US" sz="2400" b="1" dirty="0"/>
              <a:t>The economy and jobs and COVID-19 dominated voters’ issue concerns</a:t>
            </a:r>
            <a:r>
              <a:rPr lang="en-US" sz="2400" dirty="0"/>
              <a:t>, with 30% saying the economy and jobs and 28% saying COVID-19 was one of the two most important issues in deciding for whom to vote. This is followed by health care (18%), dysfunction in government (16%), and racial justice (14%).</a:t>
            </a:r>
          </a:p>
          <a:p>
            <a:pPr lvl="1"/>
            <a:r>
              <a:rPr lang="en-US" sz="2000" dirty="0"/>
              <a:t>Voters concerned with the economy and jobs overwhelmingly favored Trump (80%) over Biden (19%). Biden had similarly large margins among voters concerned with COVID-19: 82% voted for Biden compared to 18% who voted for Trump. </a:t>
            </a:r>
          </a:p>
          <a:p>
            <a:pPr lvl="1"/>
            <a:endParaRPr lang="en-US" sz="2000" dirty="0"/>
          </a:p>
          <a:p>
            <a:r>
              <a:rPr lang="en-US" sz="2400" b="1" dirty="0"/>
              <a:t>Among voters with disabilities, COVID-19 (24%) and the economy and jobs (22%) were the most important issues in deciding for whom to vote. 26% of the broader disability community said COVID-19 and the economy and jobs were the most important issues, too. </a:t>
            </a:r>
          </a:p>
          <a:p>
            <a:pPr lvl="1"/>
            <a:r>
              <a:rPr lang="en-US" sz="2000" dirty="0"/>
              <a:t>Voters with disabilities who chose COVID-19 as one of the most important issues this election voted 77% for Biden and 21% for Trump. Voters in the broader disability community who chose COVID-19 voted 86% for Biden and 14% for Trump. </a:t>
            </a:r>
          </a:p>
        </p:txBody>
      </p:sp>
      <p:pic>
        <p:nvPicPr>
          <p:cNvPr id="5" name="image3.png" descr="The Tarrance Group logo">
            <a:extLst>
              <a:ext uri="{FF2B5EF4-FFF2-40B4-BE49-F238E27FC236}">
                <a16:creationId xmlns:a16="http://schemas.microsoft.com/office/drawing/2014/main" id="{E4FB8DE3-0AD0-4061-94C9-A9030D8B496A}"/>
              </a:ext>
            </a:extLst>
          </p:cNvPr>
          <p:cNvPicPr/>
          <p:nvPr/>
        </p:nvPicPr>
        <p:blipFill>
          <a:blip r:embed="rId3"/>
          <a:srcRect/>
          <a:stretch>
            <a:fillRect/>
          </a:stretch>
        </p:blipFill>
        <p:spPr>
          <a:xfrm>
            <a:off x="8153400" y="6355080"/>
            <a:ext cx="2207812" cy="367160"/>
          </a:xfrm>
          <a:prstGeom prst="rect">
            <a:avLst/>
          </a:prstGeom>
          <a:ln/>
        </p:spPr>
      </p:pic>
    </p:spTree>
    <p:extLst>
      <p:ext uri="{BB962C8B-B14F-4D97-AF65-F5344CB8AC3E}">
        <p14:creationId xmlns:p14="http://schemas.microsoft.com/office/powerpoint/2010/main" val="21598286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6266D-8645-406B-BCFD-52D0DD040B2D}"/>
              </a:ext>
            </a:extLst>
          </p:cNvPr>
          <p:cNvSpPr>
            <a:spLocks noGrp="1"/>
          </p:cNvSpPr>
          <p:nvPr>
            <p:ph type="title"/>
          </p:nvPr>
        </p:nvSpPr>
        <p:spPr>
          <a:xfrm>
            <a:off x="335280" y="318575"/>
            <a:ext cx="11521440" cy="933450"/>
          </a:xfrm>
        </p:spPr>
        <p:txBody>
          <a:bodyPr>
            <a:normAutofit/>
          </a:bodyPr>
          <a:lstStyle/>
          <a:p>
            <a:r>
              <a:rPr lang="en-US" dirty="0"/>
              <a:t>Key Findings – Candidates and Disability Issues</a:t>
            </a:r>
          </a:p>
        </p:txBody>
      </p:sp>
      <p:sp>
        <p:nvSpPr>
          <p:cNvPr id="3" name="Content Placeholder 2">
            <a:extLst>
              <a:ext uri="{FF2B5EF4-FFF2-40B4-BE49-F238E27FC236}">
                <a16:creationId xmlns:a16="http://schemas.microsoft.com/office/drawing/2014/main" id="{427EE3F4-E1EA-42DD-9BAE-C6BFD7264FC2}"/>
              </a:ext>
            </a:extLst>
          </p:cNvPr>
          <p:cNvSpPr>
            <a:spLocks noGrp="1"/>
          </p:cNvSpPr>
          <p:nvPr>
            <p:ph idx="1"/>
          </p:nvPr>
        </p:nvSpPr>
        <p:spPr>
          <a:xfrm>
            <a:off x="335280" y="1252024"/>
            <a:ext cx="11521440" cy="5103055"/>
          </a:xfrm>
        </p:spPr>
        <p:txBody>
          <a:bodyPr>
            <a:normAutofit fontScale="77500" lnSpcReduction="20000"/>
          </a:bodyPr>
          <a:lstStyle/>
          <a:p>
            <a:r>
              <a:rPr lang="en-US" b="1" dirty="0"/>
              <a:t>Less than one-third of voters overall remember hearing, reading, or seeing anything from congressional or presidential campaigns about issues that are important to people with disabilities (31%). </a:t>
            </a:r>
          </a:p>
          <a:p>
            <a:pPr lvl="1"/>
            <a:r>
              <a:rPr lang="en-US" dirty="0"/>
              <a:t>African American voters are most likely to recall hearing something from campaigns (38%). Independents and voters in the Midwest are least likely (69% and 68% no, respectively).</a:t>
            </a:r>
          </a:p>
          <a:p>
            <a:pPr lvl="1"/>
            <a:r>
              <a:rPr lang="en-US" dirty="0"/>
              <a:t>Voters with disabilities (41%), women with disabilities (46%), and voters with a close friend with disabilities (47%) are most likely to have heard, read, or seen something, but more than half across subgroups say they had not. </a:t>
            </a:r>
          </a:p>
          <a:p>
            <a:pPr lvl="1"/>
            <a:endParaRPr lang="en-US" dirty="0"/>
          </a:p>
          <a:p>
            <a:r>
              <a:rPr lang="en-US" dirty="0"/>
              <a:t>A solid majority of voters believe </a:t>
            </a:r>
            <a:r>
              <a:rPr lang="en-US" b="1" dirty="0"/>
              <a:t>it is </a:t>
            </a:r>
            <a:r>
              <a:rPr lang="en-US" b="1" i="1" dirty="0"/>
              <a:t>very</a:t>
            </a:r>
            <a:r>
              <a:rPr lang="en-US" b="1" dirty="0"/>
              <a:t> important that candidates treat people with disabilities with dignity and respect (83%) </a:t>
            </a:r>
            <a:r>
              <a:rPr lang="en-US" dirty="0"/>
              <a:t>– a core value among all voters, voters with disabilities, and the broader disability community since 2016. </a:t>
            </a:r>
          </a:p>
          <a:p>
            <a:pPr lvl="1"/>
            <a:r>
              <a:rPr lang="en-US" dirty="0"/>
              <a:t>We see the greatest intensity of support among voters with disabilities (90%), the disability community (88%), older voters (87%), whites (85%), African Americans (86%), and Democrats (89%). There is a 13-point gap in intensity between Biden and Trump voters – 90% among Biden voters to 77% among Trump voters.</a:t>
            </a:r>
          </a:p>
          <a:p>
            <a:pPr lvl="1"/>
            <a:endParaRPr lang="en-US" dirty="0"/>
          </a:p>
          <a:p>
            <a:r>
              <a:rPr lang="en-US" dirty="0"/>
              <a:t>Sixty percent of voters believe it is very important that </a:t>
            </a:r>
            <a:r>
              <a:rPr lang="en-US" b="1" dirty="0"/>
              <a:t>congressional and presidential campaigns address issues that are important to people with disabilities </a:t>
            </a:r>
            <a:r>
              <a:rPr lang="en-US" dirty="0"/>
              <a:t>as well. Voters with disabilities (81%), including 79% of voter with disabilities in battleground states and 86% of older voters with disabilities, and African Americans (77%) are especially likely to say it is very important.</a:t>
            </a:r>
          </a:p>
        </p:txBody>
      </p:sp>
      <p:pic>
        <p:nvPicPr>
          <p:cNvPr id="5" name="image3.png" descr="The Tarrance Group logo">
            <a:extLst>
              <a:ext uri="{FF2B5EF4-FFF2-40B4-BE49-F238E27FC236}">
                <a16:creationId xmlns:a16="http://schemas.microsoft.com/office/drawing/2014/main" id="{C5103C6E-AF54-4D29-9FA2-A30081343CB4}"/>
              </a:ext>
            </a:extLst>
          </p:cNvPr>
          <p:cNvPicPr/>
          <p:nvPr/>
        </p:nvPicPr>
        <p:blipFill>
          <a:blip r:embed="rId2"/>
          <a:srcRect/>
          <a:stretch>
            <a:fillRect/>
          </a:stretch>
        </p:blipFill>
        <p:spPr>
          <a:xfrm>
            <a:off x="8153400" y="6355080"/>
            <a:ext cx="2207812" cy="367160"/>
          </a:xfrm>
          <a:prstGeom prst="rect">
            <a:avLst/>
          </a:prstGeom>
          <a:ln/>
        </p:spPr>
      </p:pic>
    </p:spTree>
    <p:extLst>
      <p:ext uri="{BB962C8B-B14F-4D97-AF65-F5344CB8AC3E}">
        <p14:creationId xmlns:p14="http://schemas.microsoft.com/office/powerpoint/2010/main" val="14553415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6266D-8645-406B-BCFD-52D0DD040B2D}"/>
              </a:ext>
            </a:extLst>
          </p:cNvPr>
          <p:cNvSpPr>
            <a:spLocks noGrp="1"/>
          </p:cNvSpPr>
          <p:nvPr>
            <p:ph type="title"/>
          </p:nvPr>
        </p:nvSpPr>
        <p:spPr>
          <a:xfrm>
            <a:off x="335280" y="318575"/>
            <a:ext cx="11521440" cy="933450"/>
          </a:xfrm>
        </p:spPr>
        <p:txBody>
          <a:bodyPr>
            <a:normAutofit fontScale="90000"/>
          </a:bodyPr>
          <a:lstStyle/>
          <a:p>
            <a:r>
              <a:rPr lang="en-US" dirty="0"/>
              <a:t>Key Findings – Candidates and Disability Issues (2)</a:t>
            </a:r>
          </a:p>
        </p:txBody>
      </p:sp>
      <p:sp>
        <p:nvSpPr>
          <p:cNvPr id="3" name="Content Placeholder 2">
            <a:extLst>
              <a:ext uri="{FF2B5EF4-FFF2-40B4-BE49-F238E27FC236}">
                <a16:creationId xmlns:a16="http://schemas.microsoft.com/office/drawing/2014/main" id="{427EE3F4-E1EA-42DD-9BAE-C6BFD7264FC2}"/>
              </a:ext>
            </a:extLst>
          </p:cNvPr>
          <p:cNvSpPr>
            <a:spLocks noGrp="1"/>
          </p:cNvSpPr>
          <p:nvPr>
            <p:ph idx="1"/>
          </p:nvPr>
        </p:nvSpPr>
        <p:spPr>
          <a:xfrm>
            <a:off x="335280" y="1252025"/>
            <a:ext cx="11521440" cy="4878388"/>
          </a:xfrm>
        </p:spPr>
        <p:txBody>
          <a:bodyPr>
            <a:normAutofit/>
          </a:bodyPr>
          <a:lstStyle/>
          <a:p>
            <a:r>
              <a:rPr lang="en-US" dirty="0"/>
              <a:t>62% of voters are concerned that </a:t>
            </a:r>
            <a:r>
              <a:rPr lang="en-US" b="1" dirty="0"/>
              <a:t>cuts to health care and the ACA will have a negative impact on people with disabilities</a:t>
            </a:r>
            <a:r>
              <a:rPr lang="en-US" dirty="0"/>
              <a:t>, including about 2 in 5 who are very concerned (41%). </a:t>
            </a:r>
          </a:p>
          <a:p>
            <a:pPr lvl="1"/>
            <a:r>
              <a:rPr lang="en-US" dirty="0"/>
              <a:t>African Americans (66%), Democrats (66%), voters in the Northeast (49%), and older voters (47%) are most likely to be very concerned. A majority of Republicans are not concerned (54%), but 39% are concerned.</a:t>
            </a:r>
          </a:p>
          <a:p>
            <a:endParaRPr lang="en-US" dirty="0"/>
          </a:p>
          <a:p>
            <a:r>
              <a:rPr lang="en-US" dirty="0"/>
              <a:t>52% of voters with disabilities are very concerned that cuts to health care and the ACA will have a negative impact on people with disabilities (70% concerned overall). Women with disabilities are especially concerned – 77% concerned, 60% very concerned. </a:t>
            </a:r>
          </a:p>
          <a:p>
            <a:pPr lvl="1"/>
            <a:endParaRPr lang="en-US" dirty="0"/>
          </a:p>
        </p:txBody>
      </p:sp>
      <p:pic>
        <p:nvPicPr>
          <p:cNvPr id="5" name="image3.png" descr="The Tarrance Group logo">
            <a:extLst>
              <a:ext uri="{FF2B5EF4-FFF2-40B4-BE49-F238E27FC236}">
                <a16:creationId xmlns:a16="http://schemas.microsoft.com/office/drawing/2014/main" id="{B63EE8A1-EBD3-40F8-949E-46243299553B}"/>
              </a:ext>
            </a:extLst>
          </p:cNvPr>
          <p:cNvPicPr/>
          <p:nvPr/>
        </p:nvPicPr>
        <p:blipFill>
          <a:blip r:embed="rId3"/>
          <a:srcRect/>
          <a:stretch>
            <a:fillRect/>
          </a:stretch>
        </p:blipFill>
        <p:spPr>
          <a:xfrm>
            <a:off x="8153400" y="6355080"/>
            <a:ext cx="2207812" cy="367160"/>
          </a:xfrm>
          <a:prstGeom prst="rect">
            <a:avLst/>
          </a:prstGeom>
          <a:ln/>
        </p:spPr>
      </p:pic>
    </p:spTree>
    <p:extLst>
      <p:ext uri="{BB962C8B-B14F-4D97-AF65-F5344CB8AC3E}">
        <p14:creationId xmlns:p14="http://schemas.microsoft.com/office/powerpoint/2010/main" val="41663923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6266D-8645-406B-BCFD-52D0DD040B2D}"/>
              </a:ext>
            </a:extLst>
          </p:cNvPr>
          <p:cNvSpPr>
            <a:spLocks noGrp="1"/>
          </p:cNvSpPr>
          <p:nvPr>
            <p:ph type="title"/>
          </p:nvPr>
        </p:nvSpPr>
        <p:spPr>
          <a:xfrm>
            <a:off x="335280" y="318575"/>
            <a:ext cx="11521440" cy="933450"/>
          </a:xfrm>
        </p:spPr>
        <p:txBody>
          <a:bodyPr>
            <a:normAutofit fontScale="90000"/>
          </a:bodyPr>
          <a:lstStyle/>
          <a:p>
            <a:r>
              <a:rPr lang="en-US" dirty="0"/>
              <a:t>Key Findings – Candidates and Disability Issues (3)</a:t>
            </a:r>
          </a:p>
        </p:txBody>
      </p:sp>
      <p:sp>
        <p:nvSpPr>
          <p:cNvPr id="3" name="Content Placeholder 2">
            <a:extLst>
              <a:ext uri="{FF2B5EF4-FFF2-40B4-BE49-F238E27FC236}">
                <a16:creationId xmlns:a16="http://schemas.microsoft.com/office/drawing/2014/main" id="{427EE3F4-E1EA-42DD-9BAE-C6BFD7264FC2}"/>
              </a:ext>
            </a:extLst>
          </p:cNvPr>
          <p:cNvSpPr>
            <a:spLocks noGrp="1"/>
          </p:cNvSpPr>
          <p:nvPr>
            <p:ph idx="1"/>
          </p:nvPr>
        </p:nvSpPr>
        <p:spPr>
          <a:xfrm>
            <a:off x="335280" y="1252025"/>
            <a:ext cx="11521440" cy="5018146"/>
          </a:xfrm>
        </p:spPr>
        <p:txBody>
          <a:bodyPr>
            <a:normAutofit fontScale="70000" lnSpcReduction="20000"/>
          </a:bodyPr>
          <a:lstStyle/>
          <a:p>
            <a:r>
              <a:rPr lang="en-US" dirty="0"/>
              <a:t>Voters with disabilities strongly agree with all statements at higher rates than voters overall and the disability community overall, as do Biden voters who heard about issues around disabilities from campaigns. </a:t>
            </a:r>
          </a:p>
          <a:p>
            <a:endParaRPr lang="en-US" dirty="0"/>
          </a:p>
          <a:p>
            <a:r>
              <a:rPr lang="en-US" dirty="0"/>
              <a:t>At least 9 in 10 voters agree that our communities are at their best when all people, including people with disabilities, have opportunities, and that people with disabilities should be at decision making tables just like everyone else. Again, these are core values.</a:t>
            </a:r>
          </a:p>
          <a:p>
            <a:endParaRPr lang="en-US" dirty="0"/>
          </a:p>
          <a:p>
            <a:endParaRPr lang="en-US" dirty="0"/>
          </a:p>
          <a:p>
            <a:endParaRPr lang="en-US" dirty="0"/>
          </a:p>
          <a:p>
            <a:endParaRPr lang="en-US" dirty="0"/>
          </a:p>
          <a:p>
            <a:endParaRPr lang="en-US" dirty="0"/>
          </a:p>
          <a:p>
            <a:endParaRPr lang="en-US" dirty="0"/>
          </a:p>
          <a:p>
            <a:r>
              <a:rPr lang="en-US" dirty="0"/>
              <a:t>The top tier statements receive majority strong agreement across partisan lines, but the strongest agreements comes from Democrats and Independents. There is a 10-point gap in intense agreement between Democrats (85%) and Republicans (75%) toward the idea that </a:t>
            </a:r>
            <a:r>
              <a:rPr lang="en-US" i="1" dirty="0"/>
              <a:t>our communities are at their best when all people, including people with disabilities, have the opportunity to get skills, jobs, and succeed</a:t>
            </a:r>
            <a:r>
              <a:rPr lang="en-US" dirty="0"/>
              <a:t>. </a:t>
            </a:r>
          </a:p>
          <a:p>
            <a:endParaRPr lang="en-US" dirty="0"/>
          </a:p>
          <a:p>
            <a:endParaRPr lang="en-US" dirty="0"/>
          </a:p>
          <a:p>
            <a:endParaRPr lang="en-US" dirty="0"/>
          </a:p>
          <a:p>
            <a:endParaRPr lang="en-US" dirty="0"/>
          </a:p>
        </p:txBody>
      </p:sp>
      <p:graphicFrame>
        <p:nvGraphicFramePr>
          <p:cNvPr id="5" name="Content Placeholder 8" descr="Bar chart&#10;&#10;Our communities are at their best when all people, including people with disabilities, have the opportunity to get skills, jobs and succeed. Strongly: 80&#10;Not So Strongly Agree: 12&#10;Total Agree: 92&#10;&#10;People with disabilites should be at decision making tables, just like anyone else.&#10;Strongly agree: 76&#10;Not so strongly agree: 14&#10;Total Agree: 90">
            <a:extLst>
              <a:ext uri="{FF2B5EF4-FFF2-40B4-BE49-F238E27FC236}">
                <a16:creationId xmlns:a16="http://schemas.microsoft.com/office/drawing/2014/main" id="{9A06BCA5-B156-49EE-BE42-A6FD795BFCB2}"/>
              </a:ext>
            </a:extLst>
          </p:cNvPr>
          <p:cNvGraphicFramePr>
            <a:graphicFrameLocks/>
          </p:cNvGraphicFramePr>
          <p:nvPr/>
        </p:nvGraphicFramePr>
        <p:xfrm>
          <a:off x="856756" y="3169436"/>
          <a:ext cx="10478487" cy="1987826"/>
        </p:xfrm>
        <a:graphic>
          <a:graphicData uri="http://schemas.openxmlformats.org/drawingml/2006/chart">
            <c:chart xmlns:c="http://schemas.openxmlformats.org/drawingml/2006/chart" xmlns:r="http://schemas.openxmlformats.org/officeDocument/2006/relationships" r:id="rId3"/>
          </a:graphicData>
        </a:graphic>
      </p:graphicFrame>
      <p:pic>
        <p:nvPicPr>
          <p:cNvPr id="4" name="image3.png" descr="The Tarrance Group logo">
            <a:extLst>
              <a:ext uri="{FF2B5EF4-FFF2-40B4-BE49-F238E27FC236}">
                <a16:creationId xmlns:a16="http://schemas.microsoft.com/office/drawing/2014/main" id="{07E9AAF8-4C37-4C20-8EB2-E937454A3294}"/>
              </a:ext>
            </a:extLst>
          </p:cNvPr>
          <p:cNvPicPr/>
          <p:nvPr/>
        </p:nvPicPr>
        <p:blipFill>
          <a:blip r:embed="rId4"/>
          <a:srcRect/>
          <a:stretch>
            <a:fillRect/>
          </a:stretch>
        </p:blipFill>
        <p:spPr>
          <a:xfrm>
            <a:off x="8153400" y="6355080"/>
            <a:ext cx="2207812" cy="367160"/>
          </a:xfrm>
          <a:prstGeom prst="rect">
            <a:avLst/>
          </a:prstGeom>
          <a:ln/>
        </p:spPr>
      </p:pic>
    </p:spTree>
    <p:extLst>
      <p:ext uri="{BB962C8B-B14F-4D97-AF65-F5344CB8AC3E}">
        <p14:creationId xmlns:p14="http://schemas.microsoft.com/office/powerpoint/2010/main" val="38601919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6266D-8645-406B-BCFD-52D0DD040B2D}"/>
              </a:ext>
            </a:extLst>
          </p:cNvPr>
          <p:cNvSpPr>
            <a:spLocks noGrp="1"/>
          </p:cNvSpPr>
          <p:nvPr>
            <p:ph type="title"/>
          </p:nvPr>
        </p:nvSpPr>
        <p:spPr>
          <a:xfrm>
            <a:off x="335280" y="318575"/>
            <a:ext cx="11521440" cy="933450"/>
          </a:xfrm>
        </p:spPr>
        <p:txBody>
          <a:bodyPr>
            <a:normAutofit fontScale="90000"/>
          </a:bodyPr>
          <a:lstStyle/>
          <a:p>
            <a:r>
              <a:rPr lang="en-US" dirty="0"/>
              <a:t>Key Findings – Candidates and Disability Issues (4)</a:t>
            </a:r>
          </a:p>
        </p:txBody>
      </p:sp>
      <p:sp>
        <p:nvSpPr>
          <p:cNvPr id="3" name="Content Placeholder 2">
            <a:extLst>
              <a:ext uri="{FF2B5EF4-FFF2-40B4-BE49-F238E27FC236}">
                <a16:creationId xmlns:a16="http://schemas.microsoft.com/office/drawing/2014/main" id="{427EE3F4-E1EA-42DD-9BAE-C6BFD7264FC2}"/>
              </a:ext>
            </a:extLst>
          </p:cNvPr>
          <p:cNvSpPr>
            <a:spLocks noGrp="1"/>
          </p:cNvSpPr>
          <p:nvPr>
            <p:ph idx="1"/>
          </p:nvPr>
        </p:nvSpPr>
        <p:spPr>
          <a:xfrm>
            <a:off x="335280" y="1252025"/>
            <a:ext cx="11521440" cy="4878388"/>
          </a:xfrm>
        </p:spPr>
        <p:txBody>
          <a:bodyPr>
            <a:normAutofit/>
          </a:bodyPr>
          <a:lstStyle/>
          <a:p>
            <a:r>
              <a:rPr lang="en-US" sz="2400" dirty="0"/>
              <a:t>Voters also strongly agree with statements that call for disability issues to be included in national policies on health care and for candidates and their campaigns to not only include this constituency in their outreach efforts but to actively fight against stigmas and bias. </a:t>
            </a:r>
          </a:p>
        </p:txBody>
      </p:sp>
      <p:graphicFrame>
        <p:nvGraphicFramePr>
          <p:cNvPr id="5" name="Content Placeholder 8" descr="Bar chart&#10;&#10;Disability issues should be included in national policies on health care.&#10;Strongly agree: 73&#10;Total Agree: 88&#10;&#10;Candidates and their campaigns should reach out to and include people with disabilities in their efforts&#10;Strongly agree: 70&#10;Total Agree: 87&#10;&#10;America's leaders should fight stigmas and bias that limit opportunities for people with disabilities&#10;Strongly Agree: 70&#10;Total Agree: 86">
            <a:extLst>
              <a:ext uri="{FF2B5EF4-FFF2-40B4-BE49-F238E27FC236}">
                <a16:creationId xmlns:a16="http://schemas.microsoft.com/office/drawing/2014/main" id="{9A06BCA5-B156-49EE-BE42-A6FD795BFCB2}"/>
              </a:ext>
            </a:extLst>
          </p:cNvPr>
          <p:cNvGraphicFramePr>
            <a:graphicFrameLocks/>
          </p:cNvGraphicFramePr>
          <p:nvPr/>
        </p:nvGraphicFramePr>
        <p:xfrm>
          <a:off x="856756" y="2356307"/>
          <a:ext cx="10478487" cy="2669824"/>
        </p:xfrm>
        <a:graphic>
          <a:graphicData uri="http://schemas.openxmlformats.org/drawingml/2006/chart">
            <c:chart xmlns:c="http://schemas.openxmlformats.org/drawingml/2006/chart" xmlns:r="http://schemas.openxmlformats.org/officeDocument/2006/relationships" r:id="rId3"/>
          </a:graphicData>
        </a:graphic>
      </p:graphicFrame>
      <p:pic>
        <p:nvPicPr>
          <p:cNvPr id="4" name="image3.png" descr="The Tarrance Group logo">
            <a:extLst>
              <a:ext uri="{FF2B5EF4-FFF2-40B4-BE49-F238E27FC236}">
                <a16:creationId xmlns:a16="http://schemas.microsoft.com/office/drawing/2014/main" id="{86F0F880-276F-4313-B5D9-A82B8BB9F461}"/>
              </a:ext>
            </a:extLst>
          </p:cNvPr>
          <p:cNvPicPr/>
          <p:nvPr/>
        </p:nvPicPr>
        <p:blipFill>
          <a:blip r:embed="rId4"/>
          <a:srcRect/>
          <a:stretch>
            <a:fillRect/>
          </a:stretch>
        </p:blipFill>
        <p:spPr>
          <a:xfrm>
            <a:off x="8153400" y="6355080"/>
            <a:ext cx="2207812" cy="367160"/>
          </a:xfrm>
          <a:prstGeom prst="rect">
            <a:avLst/>
          </a:prstGeom>
          <a:ln/>
        </p:spPr>
      </p:pic>
    </p:spTree>
    <p:extLst>
      <p:ext uri="{BB962C8B-B14F-4D97-AF65-F5344CB8AC3E}">
        <p14:creationId xmlns:p14="http://schemas.microsoft.com/office/powerpoint/2010/main" val="625920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0D48E-58DE-4623-84F2-4B64F0F600A7}"/>
              </a:ext>
            </a:extLst>
          </p:cNvPr>
          <p:cNvSpPr>
            <a:spLocks noGrp="1"/>
          </p:cNvSpPr>
          <p:nvPr>
            <p:ph type="ctrTitle"/>
          </p:nvPr>
        </p:nvSpPr>
        <p:spPr>
          <a:xfrm>
            <a:off x="520148" y="4057650"/>
            <a:ext cx="11151704" cy="1557958"/>
          </a:xfrm>
        </p:spPr>
        <p:txBody>
          <a:bodyPr anchor="t">
            <a:noAutofit/>
          </a:bodyPr>
          <a:lstStyle/>
          <a:p>
            <a:br>
              <a:rPr lang="en-US" sz="2800" dirty="0"/>
            </a:br>
            <a:r>
              <a:rPr lang="en-US" sz="2800" dirty="0"/>
              <a:t>Election Omnibus Findings</a:t>
            </a:r>
            <a:br>
              <a:rPr lang="en-US" sz="2800" dirty="0"/>
            </a:br>
            <a:r>
              <a:rPr lang="en-US" sz="2800" dirty="0">
                <a:solidFill>
                  <a:schemeClr val="tx1"/>
                </a:solidFill>
              </a:rPr>
              <a:t>November 2020</a:t>
            </a:r>
          </a:p>
        </p:txBody>
      </p:sp>
      <p:pic>
        <p:nvPicPr>
          <p:cNvPr id="6" name="Picture 5" descr="NDRN logo">
            <a:extLst>
              <a:ext uri="{FF2B5EF4-FFF2-40B4-BE49-F238E27FC236}">
                <a16:creationId xmlns:a16="http://schemas.microsoft.com/office/drawing/2014/main" id="{DAA4715D-2714-405E-B5F4-90A5BA08B1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356" y="406669"/>
            <a:ext cx="4467358" cy="1202751"/>
          </a:xfrm>
          <a:prstGeom prst="rect">
            <a:avLst/>
          </a:prstGeom>
        </p:spPr>
      </p:pic>
      <p:pic>
        <p:nvPicPr>
          <p:cNvPr id="5" name="Picture 4" descr="RespectAbility logo">
            <a:extLst>
              <a:ext uri="{FF2B5EF4-FFF2-40B4-BE49-F238E27FC236}">
                <a16:creationId xmlns:a16="http://schemas.microsoft.com/office/drawing/2014/main" id="{59187646-663D-6B4C-8D98-70B23791B3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400" y="2082404"/>
            <a:ext cx="3644152" cy="1557958"/>
          </a:xfrm>
          <a:prstGeom prst="rect">
            <a:avLst/>
          </a:prstGeom>
        </p:spPr>
      </p:pic>
      <p:pic>
        <p:nvPicPr>
          <p:cNvPr id="4" name="Picture 3" descr="A ballot box">
            <a:extLst>
              <a:ext uri="{FF2B5EF4-FFF2-40B4-BE49-F238E27FC236}">
                <a16:creationId xmlns:a16="http://schemas.microsoft.com/office/drawing/2014/main" id="{88623B8E-2EA9-4966-A3D3-3436F819CBC5}"/>
              </a:ext>
            </a:extLst>
          </p:cNvPr>
          <p:cNvPicPr>
            <a:picLocks noChangeAspect="1"/>
          </p:cNvPicPr>
          <p:nvPr/>
        </p:nvPicPr>
        <p:blipFill>
          <a:blip r:embed="rId4">
            <a:clrChange>
              <a:clrFrom>
                <a:srgbClr val="000000"/>
              </a:clrFrom>
              <a:clrTo>
                <a:srgbClr val="000000">
                  <a:alpha val="0"/>
                </a:srgbClr>
              </a:clrTo>
            </a:clrChange>
          </a:blip>
          <a:stretch>
            <a:fillRect/>
          </a:stretch>
        </p:blipFill>
        <p:spPr>
          <a:xfrm>
            <a:off x="8814352" y="571500"/>
            <a:ext cx="2857500" cy="2857500"/>
          </a:xfrm>
          <a:prstGeom prst="rect">
            <a:avLst/>
          </a:prstGeom>
        </p:spPr>
      </p:pic>
      <p:pic>
        <p:nvPicPr>
          <p:cNvPr id="7" name="image3.png" descr="The Tarrance Group logo">
            <a:extLst>
              <a:ext uri="{FF2B5EF4-FFF2-40B4-BE49-F238E27FC236}">
                <a16:creationId xmlns:a16="http://schemas.microsoft.com/office/drawing/2014/main" id="{33FC1EE2-CED1-4A5C-8335-A423C92F5731}"/>
              </a:ext>
            </a:extLst>
          </p:cNvPr>
          <p:cNvPicPr/>
          <p:nvPr/>
        </p:nvPicPr>
        <p:blipFill>
          <a:blip r:embed="rId5"/>
          <a:srcRect/>
          <a:stretch>
            <a:fillRect/>
          </a:stretch>
        </p:blipFill>
        <p:spPr>
          <a:xfrm>
            <a:off x="8460975" y="6032896"/>
            <a:ext cx="3210877" cy="422724"/>
          </a:xfrm>
          <a:prstGeom prst="rect">
            <a:avLst/>
          </a:prstGeom>
          <a:ln/>
        </p:spPr>
      </p:pic>
    </p:spTree>
    <p:extLst>
      <p:ext uri="{BB962C8B-B14F-4D97-AF65-F5344CB8AC3E}">
        <p14:creationId xmlns:p14="http://schemas.microsoft.com/office/powerpoint/2010/main" val="9775536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6266D-8645-406B-BCFD-52D0DD040B2D}"/>
              </a:ext>
            </a:extLst>
          </p:cNvPr>
          <p:cNvSpPr>
            <a:spLocks noGrp="1"/>
          </p:cNvSpPr>
          <p:nvPr>
            <p:ph type="title"/>
          </p:nvPr>
        </p:nvSpPr>
        <p:spPr>
          <a:xfrm>
            <a:off x="335280" y="318575"/>
            <a:ext cx="11521440" cy="933450"/>
          </a:xfrm>
        </p:spPr>
        <p:txBody>
          <a:bodyPr>
            <a:normAutofit fontScale="90000"/>
          </a:bodyPr>
          <a:lstStyle/>
          <a:p>
            <a:r>
              <a:rPr lang="en-US" dirty="0"/>
              <a:t>Key Findings – Candidates and Disability Issues (5)</a:t>
            </a:r>
          </a:p>
        </p:txBody>
      </p:sp>
      <p:sp>
        <p:nvSpPr>
          <p:cNvPr id="3" name="Content Placeholder 2">
            <a:extLst>
              <a:ext uri="{FF2B5EF4-FFF2-40B4-BE49-F238E27FC236}">
                <a16:creationId xmlns:a16="http://schemas.microsoft.com/office/drawing/2014/main" id="{427EE3F4-E1EA-42DD-9BAE-C6BFD7264FC2}"/>
              </a:ext>
            </a:extLst>
          </p:cNvPr>
          <p:cNvSpPr>
            <a:spLocks noGrp="1"/>
          </p:cNvSpPr>
          <p:nvPr>
            <p:ph idx="1"/>
          </p:nvPr>
        </p:nvSpPr>
        <p:spPr>
          <a:xfrm>
            <a:off x="335280" y="1252025"/>
            <a:ext cx="11521440" cy="4878388"/>
          </a:xfrm>
        </p:spPr>
        <p:txBody>
          <a:bodyPr>
            <a:normAutofit/>
          </a:bodyPr>
          <a:lstStyle/>
          <a:p>
            <a:r>
              <a:rPr lang="en-US" sz="2000" dirty="0"/>
              <a:t>A solid majority of voters strongly agree voting on the issues that matter to the disability community can bring about change. Statements that center the individual around how motivated these issues are to voting behavior fall into a second tier. Voters are more likely to strongly agree that issues around disability </a:t>
            </a:r>
            <a:r>
              <a:rPr lang="en-US" sz="2000" i="1" dirty="0"/>
              <a:t>and healthcare </a:t>
            </a:r>
            <a:r>
              <a:rPr lang="en-US" sz="2000" dirty="0"/>
              <a:t>influence their motivation to vote rather than disability issues alone.</a:t>
            </a:r>
          </a:p>
          <a:p>
            <a:pPr lvl="1"/>
            <a:r>
              <a:rPr lang="en-US" sz="1800" dirty="0"/>
              <a:t>Younger voters with disabilities are more likely than older voters with disabilities to strongly agree that candidates’ stances on issues around disability influence who they voted for and how motivated they were to vote in this election (57%). </a:t>
            </a:r>
          </a:p>
        </p:txBody>
      </p:sp>
      <p:graphicFrame>
        <p:nvGraphicFramePr>
          <p:cNvPr id="5" name="Content Placeholder 8" descr="Bar charts&#10;&#10;Voting on the issues that matter to the disability community can bring about change&#10;Strongly agree: 66&#10;Total agree: 86&#10;&#10;Issues around disability and health care influence how motivated I am to vote * split sampled question&#10;Strongly agree: 43&#10;Total agree: 66&#10;&#10;Candidates' stances on issues around disability influenced who I voted for in the election.&#10;Strongly agree: 38&#10;Total agree: 57&#10;&#10;Issues around disability influence how motivated I am to vote * split sampled question&#10;Strongly agree: 35&#10;Total agree: 59">
            <a:extLst>
              <a:ext uri="{FF2B5EF4-FFF2-40B4-BE49-F238E27FC236}">
                <a16:creationId xmlns:a16="http://schemas.microsoft.com/office/drawing/2014/main" id="{9A06BCA5-B156-49EE-BE42-A6FD795BFCB2}"/>
              </a:ext>
            </a:extLst>
          </p:cNvPr>
          <p:cNvGraphicFramePr>
            <a:graphicFrameLocks/>
          </p:cNvGraphicFramePr>
          <p:nvPr/>
        </p:nvGraphicFramePr>
        <p:xfrm>
          <a:off x="1378233" y="3653847"/>
          <a:ext cx="10478487" cy="283482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C33D6ACB-28EE-4A97-98B0-2BD21A90D970}"/>
              </a:ext>
            </a:extLst>
          </p:cNvPr>
          <p:cNvSpPr txBox="1"/>
          <p:nvPr/>
        </p:nvSpPr>
        <p:spPr>
          <a:xfrm>
            <a:off x="137160" y="6445436"/>
            <a:ext cx="310895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*split sampled question</a:t>
            </a:r>
          </a:p>
        </p:txBody>
      </p:sp>
      <p:sp>
        <p:nvSpPr>
          <p:cNvPr id="7" name="Rectangle: Rounded Corners 6">
            <a:extLst>
              <a:ext uri="{FF2B5EF4-FFF2-40B4-BE49-F238E27FC236}">
                <a16:creationId xmlns:a16="http://schemas.microsoft.com/office/drawing/2014/main" id="{CD073C2A-54E8-4AC6-A27A-CE143BC67892}"/>
              </a:ext>
              <a:ext uri="{C183D7F6-B498-43B3-948B-1728B52AA6E4}">
                <adec:decorative xmlns:adec="http://schemas.microsoft.com/office/drawing/2017/decorative" val="1"/>
              </a:ext>
            </a:extLst>
          </p:cNvPr>
          <p:cNvSpPr/>
          <p:nvPr/>
        </p:nvSpPr>
        <p:spPr>
          <a:xfrm>
            <a:off x="1378233" y="4420033"/>
            <a:ext cx="9097141" cy="651224"/>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image3.png" descr="The Tarrance Group logo">
            <a:extLst>
              <a:ext uri="{FF2B5EF4-FFF2-40B4-BE49-F238E27FC236}">
                <a16:creationId xmlns:a16="http://schemas.microsoft.com/office/drawing/2014/main" id="{CADB6713-6EB1-492D-BDCF-C44410143ED0}"/>
              </a:ext>
            </a:extLst>
          </p:cNvPr>
          <p:cNvPicPr/>
          <p:nvPr/>
        </p:nvPicPr>
        <p:blipFill>
          <a:blip r:embed="rId4"/>
          <a:srcRect/>
          <a:stretch>
            <a:fillRect/>
          </a:stretch>
        </p:blipFill>
        <p:spPr>
          <a:xfrm>
            <a:off x="8153400" y="6355080"/>
            <a:ext cx="2207812" cy="367160"/>
          </a:xfrm>
          <a:prstGeom prst="rect">
            <a:avLst/>
          </a:prstGeom>
          <a:ln/>
        </p:spPr>
      </p:pic>
    </p:spTree>
    <p:extLst>
      <p:ext uri="{BB962C8B-B14F-4D97-AF65-F5344CB8AC3E}">
        <p14:creationId xmlns:p14="http://schemas.microsoft.com/office/powerpoint/2010/main" val="40899655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04D3CE1-9715-4B05-A017-FC898BE46185}"/>
              </a:ext>
            </a:extLst>
          </p:cNvPr>
          <p:cNvSpPr>
            <a:spLocks noGrp="1"/>
          </p:cNvSpPr>
          <p:nvPr>
            <p:ph type="title"/>
          </p:nvPr>
        </p:nvSpPr>
        <p:spPr>
          <a:xfrm>
            <a:off x="831850" y="1709738"/>
            <a:ext cx="10515600" cy="3445066"/>
          </a:xfrm>
        </p:spPr>
        <p:txBody>
          <a:bodyPr/>
          <a:lstStyle/>
          <a:p>
            <a:r>
              <a:rPr lang="en-US" dirty="0"/>
              <a:t>Presidential Vote</a:t>
            </a:r>
          </a:p>
        </p:txBody>
      </p:sp>
      <p:sp>
        <p:nvSpPr>
          <p:cNvPr id="2" name="TextBox 1">
            <a:extLst>
              <a:ext uri="{FF2B5EF4-FFF2-40B4-BE49-F238E27FC236}">
                <a16:creationId xmlns:a16="http://schemas.microsoft.com/office/drawing/2014/main" id="{17C11D69-CD44-4804-96CF-AB29EB85AD7E}"/>
              </a:ext>
            </a:extLst>
          </p:cNvPr>
          <p:cNvSpPr txBox="1"/>
          <p:nvPr/>
        </p:nvSpPr>
        <p:spPr>
          <a:xfrm>
            <a:off x="6178222" y="4336332"/>
            <a:ext cx="537002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Image Description: An official photo of President-Elect Joe Biden and President Donald Trump. </a:t>
            </a:r>
          </a:p>
        </p:txBody>
      </p:sp>
      <p:pic>
        <p:nvPicPr>
          <p:cNvPr id="1030" name="Picture 6" descr="Amazon.com: Joe Biden Vice President of The United States Official Portrait  Photo Art Photos Artwork 8x10: Photographs">
            <a:extLst>
              <a:ext uri="{FF2B5EF4-FFF2-40B4-BE49-F238E27FC236}">
                <a16:creationId xmlns:a16="http://schemas.microsoft.com/office/drawing/2014/main" id="{A05D5B5E-510F-4F2D-88D8-CD69402041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3188" y="480278"/>
            <a:ext cx="2947131" cy="368391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Donald J. Trump | The White House">
            <a:extLst>
              <a:ext uri="{FF2B5EF4-FFF2-40B4-BE49-F238E27FC236}">
                <a16:creationId xmlns:a16="http://schemas.microsoft.com/office/drawing/2014/main" id="{43C624CB-6D3E-4D12-BF9B-F8C48B550C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01910" y="455979"/>
            <a:ext cx="2947131" cy="3732513"/>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3.png" descr="The Tarrance Group logo">
            <a:extLst>
              <a:ext uri="{FF2B5EF4-FFF2-40B4-BE49-F238E27FC236}">
                <a16:creationId xmlns:a16="http://schemas.microsoft.com/office/drawing/2014/main" id="{3BC5B253-3FCE-4C78-B157-A6D16CE3773D}"/>
              </a:ext>
            </a:extLst>
          </p:cNvPr>
          <p:cNvPicPr/>
          <p:nvPr/>
        </p:nvPicPr>
        <p:blipFill>
          <a:blip r:embed="rId5"/>
          <a:srcRect/>
          <a:stretch>
            <a:fillRect/>
          </a:stretch>
        </p:blipFill>
        <p:spPr>
          <a:xfrm>
            <a:off x="2941320" y="5852160"/>
            <a:ext cx="2740468" cy="670560"/>
          </a:xfrm>
          <a:prstGeom prst="rect">
            <a:avLst/>
          </a:prstGeom>
          <a:ln/>
        </p:spPr>
      </p:pic>
    </p:spTree>
    <p:extLst>
      <p:ext uri="{BB962C8B-B14F-4D97-AF65-F5344CB8AC3E}">
        <p14:creationId xmlns:p14="http://schemas.microsoft.com/office/powerpoint/2010/main" val="26023505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A0A8B-06C1-44A9-A659-5598428790B9}"/>
              </a:ext>
            </a:extLst>
          </p:cNvPr>
          <p:cNvSpPr>
            <a:spLocks noGrp="1"/>
          </p:cNvSpPr>
          <p:nvPr>
            <p:ph type="title"/>
          </p:nvPr>
        </p:nvSpPr>
        <p:spPr/>
        <p:txBody>
          <a:bodyPr>
            <a:noAutofit/>
          </a:bodyPr>
          <a:lstStyle/>
          <a:p>
            <a:r>
              <a:rPr lang="en-US" sz="2400" dirty="0"/>
              <a:t>In a closely contested race, Joe Biden defeated Donald Trump in both the electoral college and the popular vote. Our election survey had the national vote at 51% for Biden to 48% for Trump.</a:t>
            </a:r>
          </a:p>
        </p:txBody>
      </p:sp>
      <p:sp>
        <p:nvSpPr>
          <p:cNvPr id="11" name="TextBox 10">
            <a:extLst>
              <a:ext uri="{FF2B5EF4-FFF2-40B4-BE49-F238E27FC236}">
                <a16:creationId xmlns:a16="http://schemas.microsoft.com/office/drawing/2014/main" id="{B2FFDA2F-83BC-41D1-BB92-F4FD23D7102C}"/>
              </a:ext>
            </a:extLst>
          </p:cNvPr>
          <p:cNvSpPr txBox="1"/>
          <p:nvPr/>
        </p:nvSpPr>
        <p:spPr>
          <a:xfrm>
            <a:off x="335280" y="1603019"/>
            <a:ext cx="5934691" cy="1082190"/>
          </a:xfrm>
          <a:prstGeom prst="rect">
            <a:avLst/>
          </a:prstGeom>
          <a:solidFill>
            <a:schemeClr val="bg1">
              <a:lumMod val="85000"/>
            </a:schemeClr>
          </a:solid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If the election for President were held today, and the candidates were [ROTATE BIDEN AND TRUMP] _ Democrat Joe Biden _Republican Donald Trump, _Libertarian Jo Jorgensen, [AND] _Green Party Candidate Howie Hawkins, for whom would you vote?</a:t>
            </a: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descr="black and white image of the White House. &#10;">
            <a:extLst>
              <a:ext uri="{FF2B5EF4-FFF2-40B4-BE49-F238E27FC236}">
                <a16:creationId xmlns:a16="http://schemas.microsoft.com/office/drawing/2014/main" id="{76ED02DE-8ED3-4124-8F72-E47F8DDA2F42}"/>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141387" y="3887246"/>
            <a:ext cx="1367735" cy="1367735"/>
          </a:xfrm>
          <a:prstGeom prst="rect">
            <a:avLst/>
          </a:prstGeom>
        </p:spPr>
      </p:pic>
      <p:graphicFrame>
        <p:nvGraphicFramePr>
          <p:cNvPr id="3" name="Chart 2" descr="Popular vote as of 11/16&#10;Trump - 47.3&#10;Biden - 50.9">
            <a:extLst>
              <a:ext uri="{FF2B5EF4-FFF2-40B4-BE49-F238E27FC236}">
                <a16:creationId xmlns:a16="http://schemas.microsoft.com/office/drawing/2014/main" id="{57836BF4-45B3-482A-A52F-5E849ED2D362}"/>
              </a:ext>
            </a:extLst>
          </p:cNvPr>
          <p:cNvGraphicFramePr/>
          <p:nvPr/>
        </p:nvGraphicFramePr>
        <p:xfrm>
          <a:off x="297565" y="2718303"/>
          <a:ext cx="2969049" cy="378592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Content Placeholder 7" descr="Biden - 51&#10;Trump - 48&#10;Third Party - 1">
            <a:extLst>
              <a:ext uri="{FF2B5EF4-FFF2-40B4-BE49-F238E27FC236}">
                <a16:creationId xmlns:a16="http://schemas.microsoft.com/office/drawing/2014/main" id="{E7E50CCE-CFEB-41D2-8175-F813D0611091}"/>
              </a:ext>
            </a:extLst>
          </p:cNvPr>
          <p:cNvGraphicFramePr>
            <a:graphicFrameLocks/>
          </p:cNvGraphicFramePr>
          <p:nvPr/>
        </p:nvGraphicFramePr>
        <p:xfrm>
          <a:off x="3516923" y="2685208"/>
          <a:ext cx="2704502" cy="348916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Table 8">
            <a:extLst>
              <a:ext uri="{FF2B5EF4-FFF2-40B4-BE49-F238E27FC236}">
                <a16:creationId xmlns:a16="http://schemas.microsoft.com/office/drawing/2014/main" id="{E0A19D86-8D35-4AEA-99C8-7687A468E64A}"/>
              </a:ext>
            </a:extLst>
          </p:cNvPr>
          <p:cNvGraphicFramePr>
            <a:graphicFrameLocks noGrp="1"/>
          </p:cNvGraphicFramePr>
          <p:nvPr/>
        </p:nvGraphicFramePr>
        <p:xfrm>
          <a:off x="6917839" y="1540705"/>
          <a:ext cx="4478043" cy="4754880"/>
        </p:xfrm>
        <a:graphic>
          <a:graphicData uri="http://schemas.openxmlformats.org/drawingml/2006/table">
            <a:tbl>
              <a:tblPr firstRow="1" bandRow="1">
                <a:tableStyleId>{5C22544A-7EE6-4342-B048-85BDC9FD1C3A}</a:tableStyleId>
              </a:tblPr>
              <a:tblGrid>
                <a:gridCol w="1716401">
                  <a:extLst>
                    <a:ext uri="{9D8B030D-6E8A-4147-A177-3AD203B41FA5}">
                      <a16:colId xmlns:a16="http://schemas.microsoft.com/office/drawing/2014/main" val="20000"/>
                    </a:ext>
                  </a:extLst>
                </a:gridCol>
                <a:gridCol w="809527">
                  <a:extLst>
                    <a:ext uri="{9D8B030D-6E8A-4147-A177-3AD203B41FA5}">
                      <a16:colId xmlns:a16="http://schemas.microsoft.com/office/drawing/2014/main" val="20001"/>
                    </a:ext>
                  </a:extLst>
                </a:gridCol>
                <a:gridCol w="792054">
                  <a:extLst>
                    <a:ext uri="{9D8B030D-6E8A-4147-A177-3AD203B41FA5}">
                      <a16:colId xmlns:a16="http://schemas.microsoft.com/office/drawing/2014/main" val="20002"/>
                    </a:ext>
                  </a:extLst>
                </a:gridCol>
                <a:gridCol w="1160061">
                  <a:extLst>
                    <a:ext uri="{9D8B030D-6E8A-4147-A177-3AD203B41FA5}">
                      <a16:colId xmlns:a16="http://schemas.microsoft.com/office/drawing/2014/main" val="20003"/>
                    </a:ext>
                  </a:extLst>
                </a:gridCol>
              </a:tblGrid>
              <a:tr h="0">
                <a:tc>
                  <a:txBody>
                    <a:bodyPr/>
                    <a:lstStyle/>
                    <a:p>
                      <a:pPr algn="ctr"/>
                      <a:endParaRPr lang="en-US" sz="1800" dirty="0"/>
                    </a:p>
                  </a:txBody>
                  <a:tcPr>
                    <a:solidFill>
                      <a:schemeClr val="bg1"/>
                    </a:solidFill>
                  </a:tcPr>
                </a:tc>
                <a:tc>
                  <a:txBody>
                    <a:bodyPr/>
                    <a:lstStyle/>
                    <a:p>
                      <a:pPr algn="ctr"/>
                      <a:r>
                        <a:rPr lang="en-US" sz="1600" dirty="0"/>
                        <a:t>Trump</a:t>
                      </a:r>
                    </a:p>
                  </a:txBody>
                  <a:tcPr anchor="ctr">
                    <a:solidFill>
                      <a:srgbClr val="C00000"/>
                    </a:solidFill>
                  </a:tcPr>
                </a:tc>
                <a:tc>
                  <a:txBody>
                    <a:bodyPr/>
                    <a:lstStyle/>
                    <a:p>
                      <a:pPr algn="ctr"/>
                      <a:r>
                        <a:rPr lang="en-US" sz="1600" dirty="0"/>
                        <a:t>Biden</a:t>
                      </a:r>
                    </a:p>
                  </a:txBody>
                  <a:tcPr anchor="ctr">
                    <a:solidFill>
                      <a:srgbClr val="002060"/>
                    </a:solidFill>
                  </a:tcPr>
                </a:tc>
                <a:tc>
                  <a:txBody>
                    <a:bodyPr/>
                    <a:lstStyle/>
                    <a:p>
                      <a:pPr algn="ctr"/>
                      <a:r>
                        <a:rPr lang="en-US" sz="1600" dirty="0"/>
                        <a:t>Third Party</a:t>
                      </a:r>
                    </a:p>
                  </a:txBody>
                  <a:tcPr anchor="ctr">
                    <a:solidFill>
                      <a:schemeClr val="bg1">
                        <a:lumMod val="50000"/>
                      </a:schemeClr>
                    </a:solidFill>
                  </a:tcPr>
                </a:tc>
                <a:extLst>
                  <a:ext uri="{0D108BD9-81ED-4DB2-BD59-A6C34878D82A}">
                    <a16:rowId xmlns:a16="http://schemas.microsoft.com/office/drawing/2014/main" val="10000"/>
                  </a:ext>
                </a:extLst>
              </a:tr>
              <a:tr h="193927">
                <a:tc>
                  <a:txBody>
                    <a:bodyPr/>
                    <a:lstStyle/>
                    <a:p>
                      <a:pPr algn="l"/>
                      <a:r>
                        <a:rPr lang="en-US" sz="1600" dirty="0"/>
                        <a:t>Men</a:t>
                      </a:r>
                    </a:p>
                  </a:txBody>
                  <a:tcPr marT="0" marB="0" anchor="ctr">
                    <a:solidFill>
                      <a:schemeClr val="bg1">
                        <a:lumMod val="50000"/>
                        <a:alpha val="25000"/>
                      </a:schemeClr>
                    </a:solidFill>
                  </a:tcPr>
                </a:tc>
                <a:tc>
                  <a:txBody>
                    <a:bodyPr/>
                    <a:lstStyle/>
                    <a:p>
                      <a:pPr algn="ctr"/>
                      <a:r>
                        <a:rPr lang="en-US" sz="1600" b="1" dirty="0"/>
                        <a:t>50</a:t>
                      </a:r>
                    </a:p>
                  </a:txBody>
                  <a:tcPr marT="0" marB="0" anchor="ctr">
                    <a:solidFill>
                      <a:srgbClr val="E57A77">
                        <a:alpha val="25000"/>
                      </a:srgbClr>
                    </a:solidFill>
                  </a:tcPr>
                </a:tc>
                <a:tc>
                  <a:txBody>
                    <a:bodyPr/>
                    <a:lstStyle/>
                    <a:p>
                      <a:pPr algn="ctr"/>
                      <a:r>
                        <a:rPr lang="en-US" sz="1600" dirty="0"/>
                        <a:t>48</a:t>
                      </a:r>
                    </a:p>
                  </a:txBody>
                  <a:tcPr marT="0" marB="0" anchor="ctr">
                    <a:solidFill>
                      <a:schemeClr val="bg1">
                        <a:lumMod val="50000"/>
                        <a:alpha val="25000"/>
                      </a:schemeClr>
                    </a:solidFill>
                  </a:tcPr>
                </a:tc>
                <a:tc>
                  <a:txBody>
                    <a:bodyPr/>
                    <a:lstStyle/>
                    <a:p>
                      <a:pPr algn="ctr"/>
                      <a:r>
                        <a:rPr lang="en-US" sz="1600" dirty="0"/>
                        <a:t>2</a:t>
                      </a:r>
                    </a:p>
                  </a:txBody>
                  <a:tcPr marT="0" marB="0" anchor="ctr">
                    <a:solidFill>
                      <a:schemeClr val="bg1">
                        <a:lumMod val="50000"/>
                        <a:alpha val="25000"/>
                      </a:schemeClr>
                    </a:solidFill>
                  </a:tcPr>
                </a:tc>
                <a:extLst>
                  <a:ext uri="{0D108BD9-81ED-4DB2-BD59-A6C34878D82A}">
                    <a16:rowId xmlns:a16="http://schemas.microsoft.com/office/drawing/2014/main" val="10001"/>
                  </a:ext>
                </a:extLst>
              </a:tr>
              <a:tr h="193927">
                <a:tc>
                  <a:txBody>
                    <a:bodyPr/>
                    <a:lstStyle/>
                    <a:p>
                      <a:pPr algn="l"/>
                      <a:r>
                        <a:rPr lang="en-US" sz="1600" dirty="0"/>
                        <a:t>Women</a:t>
                      </a:r>
                    </a:p>
                  </a:txBody>
                  <a:tcPr marT="0" marB="0" anchor="ctr">
                    <a:solidFill>
                      <a:schemeClr val="bg1">
                        <a:lumMod val="50000"/>
                        <a:alpha val="25000"/>
                      </a:schemeClr>
                    </a:solidFill>
                  </a:tcPr>
                </a:tc>
                <a:tc>
                  <a:txBody>
                    <a:bodyPr/>
                    <a:lstStyle/>
                    <a:p>
                      <a:pPr algn="ctr"/>
                      <a:r>
                        <a:rPr lang="en-US" sz="1600" dirty="0"/>
                        <a:t>45</a:t>
                      </a:r>
                    </a:p>
                  </a:txBody>
                  <a:tcPr marT="0" marB="0" anchor="ctr">
                    <a:solidFill>
                      <a:schemeClr val="bg1">
                        <a:lumMod val="50000"/>
                        <a:alpha val="25000"/>
                      </a:schemeClr>
                    </a:solidFill>
                  </a:tcPr>
                </a:tc>
                <a:tc>
                  <a:txBody>
                    <a:bodyPr/>
                    <a:lstStyle/>
                    <a:p>
                      <a:pPr algn="ctr"/>
                      <a:r>
                        <a:rPr lang="en-US" sz="1600" b="1" dirty="0"/>
                        <a:t>53</a:t>
                      </a:r>
                    </a:p>
                  </a:txBody>
                  <a:tcPr marT="0" marB="0" anchor="ctr">
                    <a:solidFill>
                      <a:srgbClr val="002060">
                        <a:alpha val="25000"/>
                      </a:srgbClr>
                    </a:solidFill>
                  </a:tcPr>
                </a:tc>
                <a:tc>
                  <a:txBody>
                    <a:bodyPr/>
                    <a:lstStyle/>
                    <a:p>
                      <a:pPr algn="ctr"/>
                      <a:r>
                        <a:rPr lang="en-US" sz="1600" dirty="0"/>
                        <a:t>1</a:t>
                      </a:r>
                    </a:p>
                  </a:txBody>
                  <a:tcPr marT="0" marB="0" anchor="ctr">
                    <a:solidFill>
                      <a:schemeClr val="bg1">
                        <a:lumMod val="50000"/>
                        <a:alpha val="25000"/>
                      </a:schemeClr>
                    </a:solidFill>
                  </a:tcPr>
                </a:tc>
                <a:extLst>
                  <a:ext uri="{0D108BD9-81ED-4DB2-BD59-A6C34878D82A}">
                    <a16:rowId xmlns:a16="http://schemas.microsoft.com/office/drawing/2014/main" val="10002"/>
                  </a:ext>
                </a:extLst>
              </a:tr>
              <a:tr h="193927">
                <a:tc>
                  <a:txBody>
                    <a:bodyPr/>
                    <a:lstStyle/>
                    <a:p>
                      <a:pPr algn="l"/>
                      <a:r>
                        <a:rPr lang="en-US" sz="1600" dirty="0"/>
                        <a:t>Under 30</a:t>
                      </a:r>
                    </a:p>
                  </a:txBody>
                  <a:tcPr marT="0" marB="0" anchor="ctr">
                    <a:solidFill>
                      <a:schemeClr val="bg1">
                        <a:lumMod val="50000"/>
                        <a:alpha val="50000"/>
                      </a:schemeClr>
                    </a:solidFill>
                  </a:tcPr>
                </a:tc>
                <a:tc>
                  <a:txBody>
                    <a:bodyPr/>
                    <a:lstStyle/>
                    <a:p>
                      <a:pPr algn="ctr"/>
                      <a:r>
                        <a:rPr lang="en-US" sz="1600" dirty="0"/>
                        <a:t>40</a:t>
                      </a:r>
                    </a:p>
                  </a:txBody>
                  <a:tcPr marT="0" marB="0" anchor="ctr">
                    <a:solidFill>
                      <a:schemeClr val="bg1">
                        <a:lumMod val="50000"/>
                        <a:alpha val="50000"/>
                      </a:schemeClr>
                    </a:solidFill>
                  </a:tcPr>
                </a:tc>
                <a:tc>
                  <a:txBody>
                    <a:bodyPr/>
                    <a:lstStyle/>
                    <a:p>
                      <a:pPr algn="ctr"/>
                      <a:r>
                        <a:rPr lang="en-US" sz="1600" b="1" dirty="0"/>
                        <a:t>58</a:t>
                      </a:r>
                    </a:p>
                  </a:txBody>
                  <a:tcPr marT="0" marB="0" anchor="ctr">
                    <a:solidFill>
                      <a:srgbClr val="BFC7D7"/>
                    </a:solidFill>
                  </a:tcPr>
                </a:tc>
                <a:tc>
                  <a:txBody>
                    <a:bodyPr/>
                    <a:lstStyle/>
                    <a:p>
                      <a:pPr algn="ctr"/>
                      <a:r>
                        <a:rPr lang="en-US" sz="1600" dirty="0"/>
                        <a:t>2</a:t>
                      </a:r>
                    </a:p>
                  </a:txBody>
                  <a:tcPr marT="0" marB="0" anchor="ctr">
                    <a:solidFill>
                      <a:schemeClr val="bg1">
                        <a:lumMod val="50000"/>
                        <a:alpha val="50000"/>
                      </a:schemeClr>
                    </a:solidFill>
                  </a:tcPr>
                </a:tc>
                <a:extLst>
                  <a:ext uri="{0D108BD9-81ED-4DB2-BD59-A6C34878D82A}">
                    <a16:rowId xmlns:a16="http://schemas.microsoft.com/office/drawing/2014/main" val="10003"/>
                  </a:ext>
                </a:extLst>
              </a:tr>
              <a:tr h="193927">
                <a:tc>
                  <a:txBody>
                    <a:bodyPr/>
                    <a:lstStyle/>
                    <a:p>
                      <a:pPr algn="l"/>
                      <a:r>
                        <a:rPr lang="en-US" sz="1600" dirty="0"/>
                        <a:t>30 to 39</a:t>
                      </a:r>
                    </a:p>
                  </a:txBody>
                  <a:tcPr marT="0" marB="0" anchor="ctr">
                    <a:solidFill>
                      <a:schemeClr val="bg1">
                        <a:lumMod val="50000"/>
                        <a:alpha val="50000"/>
                      </a:schemeClr>
                    </a:solidFill>
                  </a:tcPr>
                </a:tc>
                <a:tc>
                  <a:txBody>
                    <a:bodyPr/>
                    <a:lstStyle/>
                    <a:p>
                      <a:pPr algn="ctr"/>
                      <a:r>
                        <a:rPr lang="en-US" sz="1600" dirty="0"/>
                        <a:t>43</a:t>
                      </a:r>
                    </a:p>
                  </a:txBody>
                  <a:tcPr marT="0" marB="0" anchor="ctr">
                    <a:solidFill>
                      <a:schemeClr val="bg1">
                        <a:lumMod val="50000"/>
                        <a:alpha val="50000"/>
                      </a:schemeClr>
                    </a:solidFill>
                  </a:tcPr>
                </a:tc>
                <a:tc>
                  <a:txBody>
                    <a:bodyPr/>
                    <a:lstStyle/>
                    <a:p>
                      <a:pPr algn="ctr"/>
                      <a:r>
                        <a:rPr lang="en-US" sz="1600" b="1" dirty="0"/>
                        <a:t>55</a:t>
                      </a:r>
                    </a:p>
                  </a:txBody>
                  <a:tcPr marT="0" marB="0" anchor="ctr">
                    <a:solidFill>
                      <a:srgbClr val="BFC7D7"/>
                    </a:solidFill>
                  </a:tcPr>
                </a:tc>
                <a:tc>
                  <a:txBody>
                    <a:bodyPr/>
                    <a:lstStyle/>
                    <a:p>
                      <a:pPr algn="ctr"/>
                      <a:r>
                        <a:rPr lang="en-US" sz="1600" dirty="0"/>
                        <a:t>1</a:t>
                      </a:r>
                    </a:p>
                  </a:txBody>
                  <a:tcPr marT="0" marB="0" anchor="ctr">
                    <a:solidFill>
                      <a:schemeClr val="bg1">
                        <a:lumMod val="50000"/>
                        <a:alpha val="50000"/>
                      </a:schemeClr>
                    </a:solidFill>
                  </a:tcPr>
                </a:tc>
                <a:extLst>
                  <a:ext uri="{0D108BD9-81ED-4DB2-BD59-A6C34878D82A}">
                    <a16:rowId xmlns:a16="http://schemas.microsoft.com/office/drawing/2014/main" val="10004"/>
                  </a:ext>
                </a:extLst>
              </a:tr>
              <a:tr h="193927">
                <a:tc>
                  <a:txBody>
                    <a:bodyPr/>
                    <a:lstStyle/>
                    <a:p>
                      <a:pPr algn="l"/>
                      <a:r>
                        <a:rPr lang="en-US" sz="1600" dirty="0"/>
                        <a:t>40 to 49</a:t>
                      </a:r>
                    </a:p>
                  </a:txBody>
                  <a:tcPr marT="0" marB="0" anchor="ctr">
                    <a:solidFill>
                      <a:schemeClr val="bg1">
                        <a:lumMod val="50000"/>
                        <a:alpha val="50000"/>
                      </a:schemeClr>
                    </a:solidFill>
                  </a:tcPr>
                </a:tc>
                <a:tc>
                  <a:txBody>
                    <a:bodyPr/>
                    <a:lstStyle/>
                    <a:p>
                      <a:pPr algn="ctr"/>
                      <a:r>
                        <a:rPr lang="en-US" sz="1600" dirty="0"/>
                        <a:t>51</a:t>
                      </a:r>
                    </a:p>
                  </a:txBody>
                  <a:tcPr marT="0" marB="0" anchor="ctr">
                    <a:solidFill>
                      <a:schemeClr val="bg1">
                        <a:lumMod val="50000"/>
                        <a:alpha val="50000"/>
                      </a:schemeClr>
                    </a:solidFill>
                  </a:tcPr>
                </a:tc>
                <a:tc>
                  <a:txBody>
                    <a:bodyPr/>
                    <a:lstStyle/>
                    <a:p>
                      <a:pPr algn="ctr"/>
                      <a:r>
                        <a:rPr lang="en-US" sz="1600" dirty="0"/>
                        <a:t>47</a:t>
                      </a:r>
                    </a:p>
                  </a:txBody>
                  <a:tcPr marT="0" marB="0" anchor="ctr">
                    <a:solidFill>
                      <a:schemeClr val="bg1">
                        <a:lumMod val="50000"/>
                        <a:alpha val="50000"/>
                      </a:schemeClr>
                    </a:solidFill>
                  </a:tcPr>
                </a:tc>
                <a:tc>
                  <a:txBody>
                    <a:bodyPr/>
                    <a:lstStyle/>
                    <a:p>
                      <a:pPr algn="ctr"/>
                      <a:r>
                        <a:rPr lang="en-US" sz="1600" dirty="0"/>
                        <a:t>1</a:t>
                      </a:r>
                    </a:p>
                  </a:txBody>
                  <a:tcPr marT="0" marB="0" anchor="ctr">
                    <a:solidFill>
                      <a:schemeClr val="bg1">
                        <a:lumMod val="50000"/>
                        <a:alpha val="50000"/>
                      </a:schemeClr>
                    </a:solidFill>
                  </a:tcPr>
                </a:tc>
                <a:extLst>
                  <a:ext uri="{0D108BD9-81ED-4DB2-BD59-A6C34878D82A}">
                    <a16:rowId xmlns:a16="http://schemas.microsoft.com/office/drawing/2014/main" val="10005"/>
                  </a:ext>
                </a:extLst>
              </a:tr>
              <a:tr h="193927">
                <a:tc>
                  <a:txBody>
                    <a:bodyPr/>
                    <a:lstStyle/>
                    <a:p>
                      <a:pPr algn="l"/>
                      <a:r>
                        <a:rPr lang="en-US" sz="1600" dirty="0"/>
                        <a:t>50 to 64</a:t>
                      </a:r>
                    </a:p>
                  </a:txBody>
                  <a:tcPr marT="0" marB="0" anchor="ctr">
                    <a:solidFill>
                      <a:schemeClr val="bg1">
                        <a:lumMod val="50000"/>
                        <a:alpha val="50000"/>
                      </a:schemeClr>
                    </a:solidFill>
                  </a:tcPr>
                </a:tc>
                <a:tc>
                  <a:txBody>
                    <a:bodyPr/>
                    <a:lstStyle/>
                    <a:p>
                      <a:pPr algn="ctr"/>
                      <a:r>
                        <a:rPr lang="en-US" sz="1600" dirty="0"/>
                        <a:t>50</a:t>
                      </a:r>
                    </a:p>
                  </a:txBody>
                  <a:tcPr marT="0" marB="0" anchor="ctr">
                    <a:solidFill>
                      <a:schemeClr val="bg1">
                        <a:lumMod val="50000"/>
                        <a:alpha val="50000"/>
                      </a:schemeClr>
                    </a:solidFill>
                  </a:tcPr>
                </a:tc>
                <a:tc>
                  <a:txBody>
                    <a:bodyPr/>
                    <a:lstStyle/>
                    <a:p>
                      <a:pPr algn="ctr"/>
                      <a:r>
                        <a:rPr lang="en-US" sz="1600" dirty="0"/>
                        <a:t>49</a:t>
                      </a:r>
                    </a:p>
                  </a:txBody>
                  <a:tcPr marT="0" marB="0" anchor="ctr">
                    <a:solidFill>
                      <a:schemeClr val="bg1">
                        <a:lumMod val="50000"/>
                        <a:alpha val="50000"/>
                      </a:schemeClr>
                    </a:solidFill>
                  </a:tcPr>
                </a:tc>
                <a:tc>
                  <a:txBody>
                    <a:bodyPr/>
                    <a:lstStyle/>
                    <a:p>
                      <a:pPr algn="ctr"/>
                      <a:r>
                        <a:rPr lang="en-US" sz="1600" dirty="0"/>
                        <a:t>0</a:t>
                      </a:r>
                    </a:p>
                  </a:txBody>
                  <a:tcPr marT="0" marB="0" anchor="ctr">
                    <a:solidFill>
                      <a:schemeClr val="bg1">
                        <a:lumMod val="50000"/>
                        <a:alpha val="50000"/>
                      </a:schemeClr>
                    </a:solidFill>
                  </a:tcPr>
                </a:tc>
                <a:extLst>
                  <a:ext uri="{0D108BD9-81ED-4DB2-BD59-A6C34878D82A}">
                    <a16:rowId xmlns:a16="http://schemas.microsoft.com/office/drawing/2014/main" val="10006"/>
                  </a:ext>
                </a:extLst>
              </a:tr>
              <a:tr h="193927">
                <a:tc>
                  <a:txBody>
                    <a:bodyPr/>
                    <a:lstStyle/>
                    <a:p>
                      <a:pPr algn="l"/>
                      <a:r>
                        <a:rPr lang="en-US" sz="1600" dirty="0"/>
                        <a:t>Over 65</a:t>
                      </a:r>
                    </a:p>
                  </a:txBody>
                  <a:tcPr marT="0" marB="0" anchor="ctr">
                    <a:solidFill>
                      <a:schemeClr val="bg1">
                        <a:lumMod val="50000"/>
                        <a:alpha val="50000"/>
                      </a:schemeClr>
                    </a:solidFill>
                  </a:tcPr>
                </a:tc>
                <a:tc>
                  <a:txBody>
                    <a:bodyPr/>
                    <a:lstStyle/>
                    <a:p>
                      <a:pPr algn="ctr"/>
                      <a:r>
                        <a:rPr lang="en-US" sz="1600" dirty="0"/>
                        <a:t>51</a:t>
                      </a:r>
                    </a:p>
                  </a:txBody>
                  <a:tcPr marT="0" marB="0" anchor="ctr">
                    <a:solidFill>
                      <a:schemeClr val="bg1">
                        <a:lumMod val="50000"/>
                        <a:alpha val="50000"/>
                      </a:schemeClr>
                    </a:solidFill>
                  </a:tcPr>
                </a:tc>
                <a:tc>
                  <a:txBody>
                    <a:bodyPr/>
                    <a:lstStyle/>
                    <a:p>
                      <a:pPr algn="ctr"/>
                      <a:r>
                        <a:rPr lang="en-US" sz="1600" dirty="0"/>
                        <a:t>47</a:t>
                      </a:r>
                    </a:p>
                  </a:txBody>
                  <a:tcPr marT="0" marB="0" anchor="ctr">
                    <a:solidFill>
                      <a:schemeClr val="bg1">
                        <a:lumMod val="50000"/>
                        <a:alpha val="50000"/>
                      </a:schemeClr>
                    </a:solidFill>
                  </a:tcPr>
                </a:tc>
                <a:tc>
                  <a:txBody>
                    <a:bodyPr/>
                    <a:lstStyle/>
                    <a:p>
                      <a:pPr algn="ctr"/>
                      <a:r>
                        <a:rPr lang="en-US" sz="1600" dirty="0"/>
                        <a:t>1</a:t>
                      </a:r>
                    </a:p>
                  </a:txBody>
                  <a:tcPr marT="0" marB="0" anchor="ctr">
                    <a:solidFill>
                      <a:schemeClr val="bg1">
                        <a:lumMod val="50000"/>
                        <a:alpha val="50000"/>
                      </a:schemeClr>
                    </a:solidFill>
                  </a:tcPr>
                </a:tc>
                <a:extLst>
                  <a:ext uri="{0D108BD9-81ED-4DB2-BD59-A6C34878D82A}">
                    <a16:rowId xmlns:a16="http://schemas.microsoft.com/office/drawing/2014/main" val="10007"/>
                  </a:ext>
                </a:extLst>
              </a:tr>
              <a:tr h="193927">
                <a:tc>
                  <a:txBody>
                    <a:bodyPr/>
                    <a:lstStyle/>
                    <a:p>
                      <a:pPr algn="l"/>
                      <a:r>
                        <a:rPr lang="en-US" sz="1600" dirty="0"/>
                        <a:t>Northeast</a:t>
                      </a:r>
                    </a:p>
                  </a:txBody>
                  <a:tcPr marT="0" marB="0" anchor="ctr">
                    <a:solidFill>
                      <a:srgbClr val="DFDFDF"/>
                    </a:solidFill>
                  </a:tcPr>
                </a:tc>
                <a:tc>
                  <a:txBody>
                    <a:bodyPr/>
                    <a:lstStyle/>
                    <a:p>
                      <a:pPr algn="ctr"/>
                      <a:r>
                        <a:rPr lang="en-US" sz="1600" dirty="0"/>
                        <a:t>38</a:t>
                      </a:r>
                    </a:p>
                  </a:txBody>
                  <a:tcPr marT="0" marB="0" anchor="ctr">
                    <a:solidFill>
                      <a:srgbClr val="DFDFDF"/>
                    </a:solidFill>
                  </a:tcPr>
                </a:tc>
                <a:tc>
                  <a:txBody>
                    <a:bodyPr/>
                    <a:lstStyle/>
                    <a:p>
                      <a:pPr algn="ctr"/>
                      <a:r>
                        <a:rPr lang="en-US" sz="1600" b="1" dirty="0"/>
                        <a:t>61</a:t>
                      </a:r>
                    </a:p>
                  </a:txBody>
                  <a:tcPr marT="0" marB="0" anchor="ctr">
                    <a:solidFill>
                      <a:srgbClr val="BFC7D7"/>
                    </a:solidFill>
                  </a:tcPr>
                </a:tc>
                <a:tc>
                  <a:txBody>
                    <a:bodyPr/>
                    <a:lstStyle/>
                    <a:p>
                      <a:pPr algn="ctr"/>
                      <a:r>
                        <a:rPr lang="en-US" sz="1600" dirty="0"/>
                        <a:t>0</a:t>
                      </a:r>
                    </a:p>
                  </a:txBody>
                  <a:tcPr marT="0" marB="0" anchor="ctr">
                    <a:solidFill>
                      <a:srgbClr val="DFDFDF"/>
                    </a:solidFill>
                  </a:tcPr>
                </a:tc>
                <a:extLst>
                  <a:ext uri="{0D108BD9-81ED-4DB2-BD59-A6C34878D82A}">
                    <a16:rowId xmlns:a16="http://schemas.microsoft.com/office/drawing/2014/main" val="2509724112"/>
                  </a:ext>
                </a:extLst>
              </a:tr>
              <a:tr h="193927">
                <a:tc>
                  <a:txBody>
                    <a:bodyPr/>
                    <a:lstStyle/>
                    <a:p>
                      <a:pPr algn="l"/>
                      <a:r>
                        <a:rPr lang="en-US" sz="1600" dirty="0"/>
                        <a:t>Midwest</a:t>
                      </a:r>
                    </a:p>
                  </a:txBody>
                  <a:tcPr marT="0" marB="0" anchor="ctr">
                    <a:solidFill>
                      <a:srgbClr val="DFDFDF"/>
                    </a:solidFill>
                  </a:tcPr>
                </a:tc>
                <a:tc>
                  <a:txBody>
                    <a:bodyPr/>
                    <a:lstStyle/>
                    <a:p>
                      <a:pPr algn="ctr"/>
                      <a:r>
                        <a:rPr lang="en-US" sz="1600" dirty="0"/>
                        <a:t>51</a:t>
                      </a:r>
                    </a:p>
                  </a:txBody>
                  <a:tcPr marT="0" marB="0" anchor="ctr">
                    <a:solidFill>
                      <a:srgbClr val="DFDFDF"/>
                    </a:solidFill>
                  </a:tcPr>
                </a:tc>
                <a:tc>
                  <a:txBody>
                    <a:bodyPr/>
                    <a:lstStyle/>
                    <a:p>
                      <a:pPr algn="ctr"/>
                      <a:r>
                        <a:rPr lang="en-US" sz="1600" dirty="0"/>
                        <a:t>48</a:t>
                      </a:r>
                    </a:p>
                  </a:txBody>
                  <a:tcPr marT="0" marB="0" anchor="ctr">
                    <a:solidFill>
                      <a:srgbClr val="DFDFDF"/>
                    </a:solidFill>
                  </a:tcPr>
                </a:tc>
                <a:tc>
                  <a:txBody>
                    <a:bodyPr/>
                    <a:lstStyle/>
                    <a:p>
                      <a:pPr algn="ctr"/>
                      <a:r>
                        <a:rPr lang="en-US" sz="1600" dirty="0"/>
                        <a:t>1</a:t>
                      </a:r>
                    </a:p>
                  </a:txBody>
                  <a:tcPr marT="0" marB="0" anchor="ctr">
                    <a:solidFill>
                      <a:srgbClr val="DFDFDF"/>
                    </a:solidFill>
                  </a:tcPr>
                </a:tc>
                <a:extLst>
                  <a:ext uri="{0D108BD9-81ED-4DB2-BD59-A6C34878D82A}">
                    <a16:rowId xmlns:a16="http://schemas.microsoft.com/office/drawing/2014/main" val="2468814616"/>
                  </a:ext>
                </a:extLst>
              </a:tr>
              <a:tr h="193927">
                <a:tc>
                  <a:txBody>
                    <a:bodyPr/>
                    <a:lstStyle/>
                    <a:p>
                      <a:pPr algn="l"/>
                      <a:r>
                        <a:rPr lang="en-US" sz="1600" dirty="0"/>
                        <a:t>South</a:t>
                      </a:r>
                    </a:p>
                  </a:txBody>
                  <a:tcPr marT="0" marB="0" anchor="ctr">
                    <a:solidFill>
                      <a:srgbClr val="DFDFDF"/>
                    </a:solidFill>
                  </a:tcPr>
                </a:tc>
                <a:tc>
                  <a:txBody>
                    <a:bodyPr/>
                    <a:lstStyle/>
                    <a:p>
                      <a:pPr algn="ctr"/>
                      <a:r>
                        <a:rPr lang="en-US" sz="1600" dirty="0"/>
                        <a:t>51</a:t>
                      </a:r>
                    </a:p>
                  </a:txBody>
                  <a:tcPr marT="0" marB="0" anchor="ctr">
                    <a:solidFill>
                      <a:srgbClr val="DFDFDF"/>
                    </a:solidFill>
                  </a:tcPr>
                </a:tc>
                <a:tc>
                  <a:txBody>
                    <a:bodyPr/>
                    <a:lstStyle/>
                    <a:p>
                      <a:pPr algn="ctr"/>
                      <a:r>
                        <a:rPr lang="en-US" sz="1600" dirty="0"/>
                        <a:t>47</a:t>
                      </a:r>
                    </a:p>
                  </a:txBody>
                  <a:tcPr marT="0" marB="0" anchor="ctr">
                    <a:solidFill>
                      <a:srgbClr val="DFDFDF"/>
                    </a:solidFill>
                  </a:tcPr>
                </a:tc>
                <a:tc>
                  <a:txBody>
                    <a:bodyPr/>
                    <a:lstStyle/>
                    <a:p>
                      <a:pPr algn="ctr"/>
                      <a:r>
                        <a:rPr lang="en-US" sz="1600" dirty="0"/>
                        <a:t>2</a:t>
                      </a:r>
                    </a:p>
                  </a:txBody>
                  <a:tcPr marT="0" marB="0" anchor="ctr">
                    <a:solidFill>
                      <a:srgbClr val="DFDFDF"/>
                    </a:solidFill>
                  </a:tcPr>
                </a:tc>
                <a:extLst>
                  <a:ext uri="{0D108BD9-81ED-4DB2-BD59-A6C34878D82A}">
                    <a16:rowId xmlns:a16="http://schemas.microsoft.com/office/drawing/2014/main" val="28977811"/>
                  </a:ext>
                </a:extLst>
              </a:tr>
              <a:tr h="193927">
                <a:tc>
                  <a:txBody>
                    <a:bodyPr/>
                    <a:lstStyle/>
                    <a:p>
                      <a:pPr algn="l"/>
                      <a:r>
                        <a:rPr lang="en-US" sz="1600" dirty="0"/>
                        <a:t>West</a:t>
                      </a:r>
                    </a:p>
                  </a:txBody>
                  <a:tcPr marT="0" marB="0" anchor="ctr">
                    <a:solidFill>
                      <a:srgbClr val="DFDFDF"/>
                    </a:solidFill>
                  </a:tcPr>
                </a:tc>
                <a:tc>
                  <a:txBody>
                    <a:bodyPr/>
                    <a:lstStyle/>
                    <a:p>
                      <a:pPr algn="ctr"/>
                      <a:r>
                        <a:rPr lang="en-US" sz="1600" dirty="0"/>
                        <a:t>47</a:t>
                      </a:r>
                    </a:p>
                  </a:txBody>
                  <a:tcPr marT="0" marB="0" anchor="ctr">
                    <a:solidFill>
                      <a:srgbClr val="DFDFDF"/>
                    </a:solidFill>
                  </a:tcPr>
                </a:tc>
                <a:tc>
                  <a:txBody>
                    <a:bodyPr/>
                    <a:lstStyle/>
                    <a:p>
                      <a:pPr algn="ctr"/>
                      <a:r>
                        <a:rPr lang="en-US" sz="1600" dirty="0"/>
                        <a:t>52</a:t>
                      </a:r>
                    </a:p>
                  </a:txBody>
                  <a:tcPr marT="0" marB="0" anchor="ctr">
                    <a:solidFill>
                      <a:srgbClr val="DFDFDF"/>
                    </a:solidFill>
                  </a:tcPr>
                </a:tc>
                <a:tc>
                  <a:txBody>
                    <a:bodyPr/>
                    <a:lstStyle/>
                    <a:p>
                      <a:pPr algn="ctr"/>
                      <a:r>
                        <a:rPr lang="en-US" sz="1600" dirty="0"/>
                        <a:t>1</a:t>
                      </a:r>
                    </a:p>
                  </a:txBody>
                  <a:tcPr marT="0" marB="0" anchor="ctr">
                    <a:solidFill>
                      <a:srgbClr val="DFDFDF"/>
                    </a:solidFill>
                  </a:tcPr>
                </a:tc>
                <a:extLst>
                  <a:ext uri="{0D108BD9-81ED-4DB2-BD59-A6C34878D82A}">
                    <a16:rowId xmlns:a16="http://schemas.microsoft.com/office/drawing/2014/main" val="1221708626"/>
                  </a:ext>
                </a:extLst>
              </a:tr>
              <a:tr h="193927">
                <a:tc>
                  <a:txBody>
                    <a:bodyPr/>
                    <a:lstStyle/>
                    <a:p>
                      <a:pPr algn="l"/>
                      <a:r>
                        <a:rPr lang="en-US" sz="1600" dirty="0"/>
                        <a:t>White</a:t>
                      </a:r>
                    </a:p>
                  </a:txBody>
                  <a:tcPr marT="0" marB="0" anchor="ctr">
                    <a:solidFill>
                      <a:srgbClr val="BFBFBF"/>
                    </a:solidFill>
                  </a:tcPr>
                </a:tc>
                <a:tc>
                  <a:txBody>
                    <a:bodyPr/>
                    <a:lstStyle/>
                    <a:p>
                      <a:pPr algn="ctr"/>
                      <a:r>
                        <a:rPr lang="en-US" sz="1600" b="1" dirty="0"/>
                        <a:t>54</a:t>
                      </a:r>
                    </a:p>
                  </a:txBody>
                  <a:tcPr marT="0" marB="0" anchor="ctr">
                    <a:solidFill>
                      <a:srgbClr val="F8DEDD"/>
                    </a:solidFill>
                  </a:tcPr>
                </a:tc>
                <a:tc>
                  <a:txBody>
                    <a:bodyPr/>
                    <a:lstStyle/>
                    <a:p>
                      <a:pPr algn="ctr"/>
                      <a:r>
                        <a:rPr lang="en-US" sz="1600" dirty="0"/>
                        <a:t>45</a:t>
                      </a:r>
                    </a:p>
                  </a:txBody>
                  <a:tcPr marT="0" marB="0" anchor="ctr">
                    <a:solidFill>
                      <a:srgbClr val="BFBFBF"/>
                    </a:solidFill>
                  </a:tcPr>
                </a:tc>
                <a:tc>
                  <a:txBody>
                    <a:bodyPr/>
                    <a:lstStyle/>
                    <a:p>
                      <a:pPr algn="ctr"/>
                      <a:r>
                        <a:rPr lang="en-US" sz="1600" dirty="0"/>
                        <a:t>1</a:t>
                      </a:r>
                    </a:p>
                  </a:txBody>
                  <a:tcPr marT="0" marB="0" anchor="ctr">
                    <a:solidFill>
                      <a:srgbClr val="BFBFBF"/>
                    </a:solidFill>
                  </a:tcPr>
                </a:tc>
                <a:extLst>
                  <a:ext uri="{0D108BD9-81ED-4DB2-BD59-A6C34878D82A}">
                    <a16:rowId xmlns:a16="http://schemas.microsoft.com/office/drawing/2014/main" val="10008"/>
                  </a:ext>
                </a:extLst>
              </a:tr>
              <a:tr h="193927">
                <a:tc>
                  <a:txBody>
                    <a:bodyPr/>
                    <a:lstStyle/>
                    <a:p>
                      <a:pPr algn="l"/>
                      <a:r>
                        <a:rPr lang="en-US" sz="1600" dirty="0"/>
                        <a:t>African American</a:t>
                      </a:r>
                    </a:p>
                  </a:txBody>
                  <a:tcPr marT="0" marB="0" anchor="ctr">
                    <a:solidFill>
                      <a:srgbClr val="BFBFBF"/>
                    </a:solidFill>
                  </a:tcPr>
                </a:tc>
                <a:tc>
                  <a:txBody>
                    <a:bodyPr/>
                    <a:lstStyle/>
                    <a:p>
                      <a:pPr algn="ctr"/>
                      <a:r>
                        <a:rPr lang="en-US" sz="1600" dirty="0"/>
                        <a:t>11</a:t>
                      </a:r>
                    </a:p>
                  </a:txBody>
                  <a:tcPr marT="0" marB="0" anchor="ctr">
                    <a:solidFill>
                      <a:srgbClr val="BFBFBF"/>
                    </a:solidFill>
                  </a:tcPr>
                </a:tc>
                <a:tc>
                  <a:txBody>
                    <a:bodyPr/>
                    <a:lstStyle/>
                    <a:p>
                      <a:pPr algn="ctr"/>
                      <a:r>
                        <a:rPr lang="en-US" sz="1600" b="1" dirty="0"/>
                        <a:t>87</a:t>
                      </a:r>
                    </a:p>
                  </a:txBody>
                  <a:tcPr marT="0" marB="0" anchor="ctr">
                    <a:solidFill>
                      <a:srgbClr val="BFC7D7"/>
                    </a:solidFill>
                  </a:tcPr>
                </a:tc>
                <a:tc>
                  <a:txBody>
                    <a:bodyPr/>
                    <a:lstStyle/>
                    <a:p>
                      <a:pPr algn="ctr"/>
                      <a:r>
                        <a:rPr lang="en-US" sz="1600" dirty="0"/>
                        <a:t>1</a:t>
                      </a:r>
                    </a:p>
                  </a:txBody>
                  <a:tcPr marT="0" marB="0" anchor="ctr">
                    <a:solidFill>
                      <a:srgbClr val="BFBFBF"/>
                    </a:solidFill>
                  </a:tcPr>
                </a:tc>
                <a:extLst>
                  <a:ext uri="{0D108BD9-81ED-4DB2-BD59-A6C34878D82A}">
                    <a16:rowId xmlns:a16="http://schemas.microsoft.com/office/drawing/2014/main" val="10009"/>
                  </a:ext>
                </a:extLst>
              </a:tr>
              <a:tr h="193927">
                <a:tc>
                  <a:txBody>
                    <a:bodyPr/>
                    <a:lstStyle/>
                    <a:p>
                      <a:pPr algn="l"/>
                      <a:r>
                        <a:rPr lang="en-US" sz="1600" dirty="0"/>
                        <a:t>Latinx</a:t>
                      </a:r>
                    </a:p>
                  </a:txBody>
                  <a:tcPr marT="0" marB="0" anchor="ctr">
                    <a:solidFill>
                      <a:srgbClr val="BFBFBF"/>
                    </a:solidFill>
                  </a:tcPr>
                </a:tc>
                <a:tc>
                  <a:txBody>
                    <a:bodyPr/>
                    <a:lstStyle/>
                    <a:p>
                      <a:pPr algn="ctr"/>
                      <a:r>
                        <a:rPr lang="en-US" sz="1600" dirty="0"/>
                        <a:t>40</a:t>
                      </a:r>
                    </a:p>
                  </a:txBody>
                  <a:tcPr marT="0" marB="0" anchor="ctr">
                    <a:solidFill>
                      <a:srgbClr val="BFBFBF"/>
                    </a:solidFill>
                  </a:tcPr>
                </a:tc>
                <a:tc>
                  <a:txBody>
                    <a:bodyPr/>
                    <a:lstStyle/>
                    <a:p>
                      <a:pPr algn="ctr"/>
                      <a:r>
                        <a:rPr lang="en-US" sz="1600" b="1" dirty="0"/>
                        <a:t>59</a:t>
                      </a:r>
                    </a:p>
                  </a:txBody>
                  <a:tcPr marT="0" marB="0" anchor="ctr">
                    <a:solidFill>
                      <a:srgbClr val="BFC7D7"/>
                    </a:solidFill>
                  </a:tcPr>
                </a:tc>
                <a:tc>
                  <a:txBody>
                    <a:bodyPr/>
                    <a:lstStyle/>
                    <a:p>
                      <a:pPr algn="ctr"/>
                      <a:r>
                        <a:rPr lang="en-US" sz="1600" dirty="0"/>
                        <a:t>1</a:t>
                      </a:r>
                    </a:p>
                  </a:txBody>
                  <a:tcPr marT="0" marB="0" anchor="ctr">
                    <a:solidFill>
                      <a:srgbClr val="BFBFBF"/>
                    </a:solidFill>
                  </a:tcPr>
                </a:tc>
                <a:extLst>
                  <a:ext uri="{0D108BD9-81ED-4DB2-BD59-A6C34878D82A}">
                    <a16:rowId xmlns:a16="http://schemas.microsoft.com/office/drawing/2014/main" val="10010"/>
                  </a:ext>
                </a:extLst>
              </a:tr>
              <a:tr h="193927">
                <a:tc>
                  <a:txBody>
                    <a:bodyPr/>
                    <a:lstStyle/>
                    <a:p>
                      <a:pPr algn="l"/>
                      <a:r>
                        <a:rPr lang="en-US" sz="1600" dirty="0"/>
                        <a:t>API</a:t>
                      </a:r>
                    </a:p>
                  </a:txBody>
                  <a:tcPr marT="0" marB="0" anchor="ctr">
                    <a:solidFill>
                      <a:srgbClr val="BFBFBF"/>
                    </a:solidFill>
                  </a:tcPr>
                </a:tc>
                <a:tc>
                  <a:txBody>
                    <a:bodyPr/>
                    <a:lstStyle/>
                    <a:p>
                      <a:pPr algn="ctr"/>
                      <a:r>
                        <a:rPr lang="en-US" sz="1600" dirty="0"/>
                        <a:t>36</a:t>
                      </a:r>
                    </a:p>
                  </a:txBody>
                  <a:tcPr marT="0" marB="0" anchor="ctr">
                    <a:solidFill>
                      <a:srgbClr val="BFBFBF"/>
                    </a:solidFill>
                  </a:tcPr>
                </a:tc>
                <a:tc>
                  <a:txBody>
                    <a:bodyPr/>
                    <a:lstStyle/>
                    <a:p>
                      <a:pPr algn="ctr"/>
                      <a:r>
                        <a:rPr lang="en-US" sz="1600" b="1" dirty="0"/>
                        <a:t>62</a:t>
                      </a:r>
                    </a:p>
                  </a:txBody>
                  <a:tcPr marT="0" marB="0" anchor="ctr">
                    <a:solidFill>
                      <a:srgbClr val="BFC7D7"/>
                    </a:solidFill>
                  </a:tcPr>
                </a:tc>
                <a:tc>
                  <a:txBody>
                    <a:bodyPr/>
                    <a:lstStyle/>
                    <a:p>
                      <a:pPr algn="ctr"/>
                      <a:r>
                        <a:rPr lang="en-US" sz="1600" dirty="0"/>
                        <a:t>3</a:t>
                      </a:r>
                    </a:p>
                  </a:txBody>
                  <a:tcPr marT="0" marB="0" anchor="ctr">
                    <a:solidFill>
                      <a:srgbClr val="BFBFBF"/>
                    </a:solidFill>
                  </a:tcPr>
                </a:tc>
                <a:extLst>
                  <a:ext uri="{0D108BD9-81ED-4DB2-BD59-A6C34878D82A}">
                    <a16:rowId xmlns:a16="http://schemas.microsoft.com/office/drawing/2014/main" val="3162562084"/>
                  </a:ext>
                </a:extLst>
              </a:tr>
              <a:tr h="193927">
                <a:tc>
                  <a:txBody>
                    <a:bodyPr/>
                    <a:lstStyle/>
                    <a:p>
                      <a:pPr algn="l"/>
                      <a:r>
                        <a:rPr lang="en-US" sz="1600" dirty="0"/>
                        <a:t>Democrat (ID)</a:t>
                      </a:r>
                    </a:p>
                  </a:txBody>
                  <a:tcPr marT="0" marB="0" anchor="ctr">
                    <a:solidFill>
                      <a:srgbClr val="DFDFDF"/>
                    </a:solidFill>
                  </a:tcPr>
                </a:tc>
                <a:tc>
                  <a:txBody>
                    <a:bodyPr/>
                    <a:lstStyle/>
                    <a:p>
                      <a:pPr algn="ctr"/>
                      <a:r>
                        <a:rPr lang="en-US" sz="1600" dirty="0"/>
                        <a:t>7</a:t>
                      </a:r>
                    </a:p>
                  </a:txBody>
                  <a:tcPr marT="0" marB="0" anchor="ctr">
                    <a:solidFill>
                      <a:srgbClr val="DFDFDF"/>
                    </a:solidFill>
                  </a:tcPr>
                </a:tc>
                <a:tc>
                  <a:txBody>
                    <a:bodyPr/>
                    <a:lstStyle/>
                    <a:p>
                      <a:pPr algn="ctr"/>
                      <a:r>
                        <a:rPr lang="en-US" sz="1600" dirty="0"/>
                        <a:t>92</a:t>
                      </a:r>
                    </a:p>
                  </a:txBody>
                  <a:tcPr marT="0" marB="0" anchor="ctr">
                    <a:solidFill>
                      <a:srgbClr val="DFDFDF"/>
                    </a:solidFill>
                  </a:tcPr>
                </a:tc>
                <a:tc>
                  <a:txBody>
                    <a:bodyPr/>
                    <a:lstStyle/>
                    <a:p>
                      <a:pPr algn="ctr"/>
                      <a:r>
                        <a:rPr lang="en-US" sz="1600" dirty="0"/>
                        <a:t>0</a:t>
                      </a:r>
                    </a:p>
                  </a:txBody>
                  <a:tcPr marT="0" marB="0" anchor="ctr">
                    <a:solidFill>
                      <a:srgbClr val="DFDFDF"/>
                    </a:solidFill>
                  </a:tcPr>
                </a:tc>
                <a:extLst>
                  <a:ext uri="{0D108BD9-81ED-4DB2-BD59-A6C34878D82A}">
                    <a16:rowId xmlns:a16="http://schemas.microsoft.com/office/drawing/2014/main" val="10011"/>
                  </a:ext>
                </a:extLst>
              </a:tr>
              <a:tr h="193927">
                <a:tc>
                  <a:txBody>
                    <a:bodyPr/>
                    <a:lstStyle/>
                    <a:p>
                      <a:pPr algn="l"/>
                      <a:r>
                        <a:rPr lang="en-US" sz="1600" dirty="0"/>
                        <a:t>Independent (ID)</a:t>
                      </a:r>
                    </a:p>
                  </a:txBody>
                  <a:tcPr marT="0" marB="0" anchor="ctr">
                    <a:solidFill>
                      <a:srgbClr val="DFDFDF"/>
                    </a:solidFill>
                  </a:tcPr>
                </a:tc>
                <a:tc>
                  <a:txBody>
                    <a:bodyPr/>
                    <a:lstStyle/>
                    <a:p>
                      <a:pPr algn="ctr"/>
                      <a:r>
                        <a:rPr lang="en-US" sz="1600" dirty="0"/>
                        <a:t>44</a:t>
                      </a:r>
                    </a:p>
                  </a:txBody>
                  <a:tcPr marT="0" marB="0" anchor="ctr">
                    <a:solidFill>
                      <a:srgbClr val="DFDFDF"/>
                    </a:solidFill>
                  </a:tcPr>
                </a:tc>
                <a:tc>
                  <a:txBody>
                    <a:bodyPr/>
                    <a:lstStyle/>
                    <a:p>
                      <a:pPr algn="ctr"/>
                      <a:r>
                        <a:rPr lang="en-US" sz="1600" dirty="0"/>
                        <a:t>54</a:t>
                      </a:r>
                    </a:p>
                  </a:txBody>
                  <a:tcPr marT="0" marB="0" anchor="ctr">
                    <a:solidFill>
                      <a:srgbClr val="DFDFDF"/>
                    </a:solidFill>
                  </a:tcPr>
                </a:tc>
                <a:tc>
                  <a:txBody>
                    <a:bodyPr/>
                    <a:lstStyle/>
                    <a:p>
                      <a:pPr algn="ctr"/>
                      <a:r>
                        <a:rPr lang="en-US" sz="1600" dirty="0"/>
                        <a:t>2</a:t>
                      </a:r>
                    </a:p>
                  </a:txBody>
                  <a:tcPr marT="0" marB="0" anchor="ctr">
                    <a:solidFill>
                      <a:srgbClr val="DFDFDF"/>
                    </a:solidFill>
                  </a:tcPr>
                </a:tc>
                <a:extLst>
                  <a:ext uri="{0D108BD9-81ED-4DB2-BD59-A6C34878D82A}">
                    <a16:rowId xmlns:a16="http://schemas.microsoft.com/office/drawing/2014/main" val="799081869"/>
                  </a:ext>
                </a:extLst>
              </a:tr>
              <a:tr h="193927">
                <a:tc>
                  <a:txBody>
                    <a:bodyPr/>
                    <a:lstStyle/>
                    <a:p>
                      <a:pPr algn="l"/>
                      <a:r>
                        <a:rPr lang="en-US" sz="1600" dirty="0"/>
                        <a:t>Republican (ID)</a:t>
                      </a:r>
                    </a:p>
                  </a:txBody>
                  <a:tcPr marT="0" marB="0" anchor="ctr">
                    <a:solidFill>
                      <a:srgbClr val="DFDFDF"/>
                    </a:solidFill>
                  </a:tcPr>
                </a:tc>
                <a:tc>
                  <a:txBody>
                    <a:bodyPr/>
                    <a:lstStyle/>
                    <a:p>
                      <a:pPr algn="ctr"/>
                      <a:r>
                        <a:rPr lang="en-US" sz="1600" dirty="0"/>
                        <a:t>93</a:t>
                      </a:r>
                    </a:p>
                  </a:txBody>
                  <a:tcPr marT="0" marB="0" anchor="ctr">
                    <a:solidFill>
                      <a:srgbClr val="DFDFDF"/>
                    </a:solidFill>
                  </a:tcPr>
                </a:tc>
                <a:tc>
                  <a:txBody>
                    <a:bodyPr/>
                    <a:lstStyle/>
                    <a:p>
                      <a:pPr algn="ctr"/>
                      <a:r>
                        <a:rPr lang="en-US" sz="1600" dirty="0"/>
                        <a:t>6</a:t>
                      </a:r>
                    </a:p>
                  </a:txBody>
                  <a:tcPr marT="0" marB="0" anchor="ctr">
                    <a:solidFill>
                      <a:srgbClr val="DFDFDF"/>
                    </a:solidFill>
                  </a:tcPr>
                </a:tc>
                <a:tc>
                  <a:txBody>
                    <a:bodyPr/>
                    <a:lstStyle/>
                    <a:p>
                      <a:pPr algn="ctr"/>
                      <a:r>
                        <a:rPr lang="en-US" sz="1600" dirty="0"/>
                        <a:t>1</a:t>
                      </a:r>
                    </a:p>
                  </a:txBody>
                  <a:tcPr marT="0" marB="0" anchor="ctr">
                    <a:solidFill>
                      <a:srgbClr val="DFDFDF"/>
                    </a:solidFill>
                  </a:tcPr>
                </a:tc>
                <a:extLst>
                  <a:ext uri="{0D108BD9-81ED-4DB2-BD59-A6C34878D82A}">
                    <a16:rowId xmlns:a16="http://schemas.microsoft.com/office/drawing/2014/main" val="10012"/>
                  </a:ext>
                </a:extLst>
              </a:tr>
            </a:tbl>
          </a:graphicData>
        </a:graphic>
      </p:graphicFrame>
      <p:pic>
        <p:nvPicPr>
          <p:cNvPr id="6" name="image3.png" descr="The Tarrance Group logo">
            <a:extLst>
              <a:ext uri="{FF2B5EF4-FFF2-40B4-BE49-F238E27FC236}">
                <a16:creationId xmlns:a16="http://schemas.microsoft.com/office/drawing/2014/main" id="{85782D04-E7BA-4C9D-BD9F-992CC078B475}"/>
              </a:ext>
            </a:extLst>
          </p:cNvPr>
          <p:cNvPicPr/>
          <p:nvPr/>
        </p:nvPicPr>
        <p:blipFill>
          <a:blip r:embed="rId6"/>
          <a:srcRect/>
          <a:stretch>
            <a:fillRect/>
          </a:stretch>
        </p:blipFill>
        <p:spPr>
          <a:xfrm>
            <a:off x="8153400" y="6355080"/>
            <a:ext cx="2207812" cy="367160"/>
          </a:xfrm>
          <a:prstGeom prst="rect">
            <a:avLst/>
          </a:prstGeom>
          <a:ln/>
        </p:spPr>
      </p:pic>
    </p:spTree>
    <p:extLst>
      <p:ext uri="{BB962C8B-B14F-4D97-AF65-F5344CB8AC3E}">
        <p14:creationId xmlns:p14="http://schemas.microsoft.com/office/powerpoint/2010/main" val="2051858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33E5B-5249-4649-B761-045180C3ED48}"/>
              </a:ext>
            </a:extLst>
          </p:cNvPr>
          <p:cNvSpPr>
            <a:spLocks noGrp="1"/>
          </p:cNvSpPr>
          <p:nvPr>
            <p:ph type="ctrTitle"/>
          </p:nvPr>
        </p:nvSpPr>
        <p:spPr/>
        <p:txBody>
          <a:bodyPr>
            <a:noAutofit/>
          </a:bodyPr>
          <a:lstStyle/>
          <a:p>
            <a:r>
              <a:rPr lang="en-US" sz="2400" dirty="0"/>
              <a:t>A majority of voters with disabilities overall, including 55% of voters with disabilities in battleground states, voted for Donald Trump. A majority of the disability community as a whole voted for Biden – 51% to 48%. In 2016, a plurality of voters with disabilities (49%) voted for Clinton. </a:t>
            </a:r>
          </a:p>
        </p:txBody>
      </p:sp>
      <p:sp>
        <p:nvSpPr>
          <p:cNvPr id="4" name="TextBox 3">
            <a:extLst>
              <a:ext uri="{FF2B5EF4-FFF2-40B4-BE49-F238E27FC236}">
                <a16:creationId xmlns:a16="http://schemas.microsoft.com/office/drawing/2014/main" id="{541032DC-1F15-4BA9-A665-4FD0F2E26B76}"/>
              </a:ext>
            </a:extLst>
          </p:cNvPr>
          <p:cNvSpPr txBox="1"/>
          <p:nvPr/>
        </p:nvSpPr>
        <p:spPr>
          <a:xfrm>
            <a:off x="335280" y="1603019"/>
            <a:ext cx="11458301" cy="566975"/>
          </a:xfrm>
          <a:prstGeom prst="rect">
            <a:avLst/>
          </a:prstGeom>
          <a:solidFill>
            <a:schemeClr val="bg1">
              <a:lumMod val="85000"/>
            </a:schemeClr>
          </a:solid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If the election for President were held today, and the candidates were [ROTATE BIDEN AND TRUMP] _ Democrat Joe Biden _Republican Donald Trump, _Libertarian Jo Jorgensen, [AND] _Green Party Candidate Howie Hawkins, for whom would you vote?</a:t>
            </a: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7" name="Chart 6" descr="All voters&#10;51 Biden&#10;48 Trump&#10;&#10;Voters w/ a disability&#10;47 Biden&#10;51 Trump&#10;&#10;Disability Community&#10;51 Biden&#10;48 Trump&#10;&#10;Non Disability Community&#10;51 Biden&#10;47 Trump&#10;&#10;Voters with a disability in battleground states&#10;44 Biden&#10;55 Trump&#10;&#10;Disability community in battleground states&#10;50 Biden&#10;49 Trump">
            <a:extLst>
              <a:ext uri="{FF2B5EF4-FFF2-40B4-BE49-F238E27FC236}">
                <a16:creationId xmlns:a16="http://schemas.microsoft.com/office/drawing/2014/main" id="{49D4B1EC-B1B9-4A32-BF85-237DCDD5A4C2}"/>
              </a:ext>
            </a:extLst>
          </p:cNvPr>
          <p:cNvGraphicFramePr/>
          <p:nvPr/>
        </p:nvGraphicFramePr>
        <p:xfrm>
          <a:off x="335280" y="2169994"/>
          <a:ext cx="11521440" cy="36934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4">
            <a:extLst>
              <a:ext uri="{FF2B5EF4-FFF2-40B4-BE49-F238E27FC236}">
                <a16:creationId xmlns:a16="http://schemas.microsoft.com/office/drawing/2014/main" id="{1F341E43-E3B0-45B3-9323-1C40FBCA92BC}"/>
              </a:ext>
            </a:extLst>
          </p:cNvPr>
          <p:cNvGraphicFramePr>
            <a:graphicFrameLocks noGrp="1"/>
          </p:cNvGraphicFramePr>
          <p:nvPr/>
        </p:nvGraphicFramePr>
        <p:xfrm>
          <a:off x="79491" y="6339181"/>
          <a:ext cx="2551732" cy="502920"/>
        </p:xfrm>
        <a:graphic>
          <a:graphicData uri="http://schemas.openxmlformats.org/drawingml/2006/table">
            <a:tbl>
              <a:tblPr firstRow="1" bandRow="1">
                <a:tableStyleId>{5C22544A-7EE6-4342-B048-85BDC9FD1C3A}</a:tableStyleId>
              </a:tblPr>
              <a:tblGrid>
                <a:gridCol w="313371">
                  <a:extLst>
                    <a:ext uri="{9D8B030D-6E8A-4147-A177-3AD203B41FA5}">
                      <a16:colId xmlns:a16="http://schemas.microsoft.com/office/drawing/2014/main" val="20000"/>
                    </a:ext>
                  </a:extLst>
                </a:gridCol>
                <a:gridCol w="2238361">
                  <a:extLst>
                    <a:ext uri="{9D8B030D-6E8A-4147-A177-3AD203B41FA5}">
                      <a16:colId xmlns:a16="http://schemas.microsoft.com/office/drawing/2014/main" val="20001"/>
                    </a:ext>
                  </a:extLst>
                </a:gridCol>
              </a:tblGrid>
              <a:tr h="215210">
                <a:tc>
                  <a:txBody>
                    <a:bodyPr/>
                    <a:lstStyle/>
                    <a:p>
                      <a:endParaRPr lang="en-US" sz="105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2060"/>
                    </a:solidFill>
                  </a:tcPr>
                </a:tc>
                <a:tc>
                  <a:txBody>
                    <a:bodyPr/>
                    <a:lstStyle/>
                    <a:p>
                      <a:r>
                        <a:rPr lang="en-US" sz="1050" b="0" dirty="0">
                          <a:solidFill>
                            <a:schemeClr val="tx1"/>
                          </a:solidFill>
                        </a:rPr>
                        <a:t>Democrat Joe Biden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1"/>
                  </a:ext>
                </a:extLst>
              </a:tr>
              <a:tr h="215210">
                <a:tc>
                  <a:txBody>
                    <a:bodyPr/>
                    <a:lstStyle/>
                    <a:p>
                      <a:endParaRPr lang="en-US" sz="105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r>
                        <a:rPr lang="en-US" sz="1050" b="0" dirty="0">
                          <a:solidFill>
                            <a:schemeClr val="tx1"/>
                          </a:solidFill>
                        </a:rPr>
                        <a:t>Republican Donald Trump</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6" name="Straight Connector 5">
            <a:extLst>
              <a:ext uri="{FF2B5EF4-FFF2-40B4-BE49-F238E27FC236}">
                <a16:creationId xmlns:a16="http://schemas.microsoft.com/office/drawing/2014/main" id="{EFDB8082-74D1-4069-BC41-15404003B05D}"/>
              </a:ext>
              <a:ext uri="{C183D7F6-B498-43B3-948B-1728B52AA6E4}">
                <adec:decorative xmlns:adec="http://schemas.microsoft.com/office/drawing/2017/decorative" val="1"/>
              </a:ext>
            </a:extLst>
          </p:cNvPr>
          <p:cNvCxnSpPr>
            <a:cxnSpLocks/>
          </p:cNvCxnSpPr>
          <p:nvPr/>
        </p:nvCxnSpPr>
        <p:spPr>
          <a:xfrm>
            <a:off x="7852780" y="2315476"/>
            <a:ext cx="0" cy="3341162"/>
          </a:xfrm>
          <a:prstGeom prst="line">
            <a:avLst/>
          </a:prstGeom>
        </p:spPr>
        <p:style>
          <a:lnRef idx="1">
            <a:schemeClr val="dk1"/>
          </a:lnRef>
          <a:fillRef idx="0">
            <a:schemeClr val="dk1"/>
          </a:fillRef>
          <a:effectRef idx="0">
            <a:schemeClr val="dk1"/>
          </a:effectRef>
          <a:fontRef idx="minor">
            <a:schemeClr val="tx1"/>
          </a:fontRef>
        </p:style>
      </p:cxnSp>
      <p:sp>
        <p:nvSpPr>
          <p:cNvPr id="3" name="Circle: Hollow 2">
            <a:extLst>
              <a:ext uri="{FF2B5EF4-FFF2-40B4-BE49-F238E27FC236}">
                <a16:creationId xmlns:a16="http://schemas.microsoft.com/office/drawing/2014/main" id="{8BC04ED5-EDBE-4CED-B918-32EA76D91346}"/>
              </a:ext>
              <a:ext uri="{C183D7F6-B498-43B3-948B-1728B52AA6E4}">
                <adec:decorative xmlns:adec="http://schemas.microsoft.com/office/drawing/2017/decorative" val="1"/>
              </a:ext>
            </a:extLst>
          </p:cNvPr>
          <p:cNvSpPr/>
          <p:nvPr/>
        </p:nvSpPr>
        <p:spPr>
          <a:xfrm rot="20067930">
            <a:off x="2620634" y="2621127"/>
            <a:ext cx="1137844" cy="677093"/>
          </a:xfrm>
          <a:prstGeom prst="donut">
            <a:avLst>
              <a:gd name="adj" fmla="val 643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Circle: Hollow 9">
            <a:extLst>
              <a:ext uri="{FF2B5EF4-FFF2-40B4-BE49-F238E27FC236}">
                <a16:creationId xmlns:a16="http://schemas.microsoft.com/office/drawing/2014/main" id="{36F30163-B9DD-433A-9C69-927DCE6B3B60}"/>
              </a:ext>
              <a:ext uri="{C183D7F6-B498-43B3-948B-1728B52AA6E4}">
                <adec:decorative xmlns:adec="http://schemas.microsoft.com/office/drawing/2017/decorative" val="1"/>
              </a:ext>
            </a:extLst>
          </p:cNvPr>
          <p:cNvSpPr/>
          <p:nvPr/>
        </p:nvSpPr>
        <p:spPr>
          <a:xfrm rot="20067930">
            <a:off x="8319820" y="2585932"/>
            <a:ext cx="1273338" cy="747484"/>
          </a:xfrm>
          <a:prstGeom prst="donut">
            <a:avLst>
              <a:gd name="adj" fmla="val 643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11" name="Table 11">
            <a:extLst>
              <a:ext uri="{FF2B5EF4-FFF2-40B4-BE49-F238E27FC236}">
                <a16:creationId xmlns:a16="http://schemas.microsoft.com/office/drawing/2014/main" id="{F1C04010-8FD0-4DD6-854D-114D89EDA48B}"/>
              </a:ext>
            </a:extLst>
          </p:cNvPr>
          <p:cNvGraphicFramePr>
            <a:graphicFrameLocks noGrp="1"/>
          </p:cNvGraphicFramePr>
          <p:nvPr/>
        </p:nvGraphicFramePr>
        <p:xfrm>
          <a:off x="2695057" y="5666102"/>
          <a:ext cx="3573019" cy="1097280"/>
        </p:xfrm>
        <a:graphic>
          <a:graphicData uri="http://schemas.openxmlformats.org/drawingml/2006/table">
            <a:tbl>
              <a:tblPr firstRow="1" bandRow="1">
                <a:tableStyleId>{F5AB1C69-6EDB-4FF4-983F-18BD219EF322}</a:tableStyleId>
              </a:tblPr>
              <a:tblGrid>
                <a:gridCol w="2124393">
                  <a:extLst>
                    <a:ext uri="{9D8B030D-6E8A-4147-A177-3AD203B41FA5}">
                      <a16:colId xmlns:a16="http://schemas.microsoft.com/office/drawing/2014/main" val="1411350487"/>
                    </a:ext>
                  </a:extLst>
                </a:gridCol>
                <a:gridCol w="699199">
                  <a:extLst>
                    <a:ext uri="{9D8B030D-6E8A-4147-A177-3AD203B41FA5}">
                      <a16:colId xmlns:a16="http://schemas.microsoft.com/office/drawing/2014/main" val="1450042876"/>
                    </a:ext>
                  </a:extLst>
                </a:gridCol>
                <a:gridCol w="749427">
                  <a:extLst>
                    <a:ext uri="{9D8B030D-6E8A-4147-A177-3AD203B41FA5}">
                      <a16:colId xmlns:a16="http://schemas.microsoft.com/office/drawing/2014/main" val="3298898114"/>
                    </a:ext>
                  </a:extLst>
                </a:gridCol>
              </a:tblGrid>
              <a:tr h="119235">
                <a:tc>
                  <a:txBody>
                    <a:bodyPr/>
                    <a:lstStyle/>
                    <a:p>
                      <a:r>
                        <a:rPr lang="en-US" sz="1200" dirty="0">
                          <a:solidFill>
                            <a:schemeClr val="tx1"/>
                          </a:solidFill>
                        </a:rPr>
                        <a:t>2016 Vote </a:t>
                      </a:r>
                    </a:p>
                  </a:txBody>
                  <a:tcPr/>
                </a:tc>
                <a:tc>
                  <a:txBody>
                    <a:bodyPr/>
                    <a:lstStyle/>
                    <a:p>
                      <a:r>
                        <a:rPr lang="en-US" sz="1200" dirty="0">
                          <a:solidFill>
                            <a:schemeClr val="tx1"/>
                          </a:solidFill>
                        </a:rPr>
                        <a:t>Trump</a:t>
                      </a:r>
                    </a:p>
                  </a:txBody>
                  <a:tcPr/>
                </a:tc>
                <a:tc>
                  <a:txBody>
                    <a:bodyPr/>
                    <a:lstStyle/>
                    <a:p>
                      <a:r>
                        <a:rPr lang="en-US" sz="1200" dirty="0">
                          <a:solidFill>
                            <a:schemeClr val="tx1"/>
                          </a:solidFill>
                        </a:rPr>
                        <a:t>Clinton</a:t>
                      </a:r>
                    </a:p>
                  </a:txBody>
                  <a:tcPr/>
                </a:tc>
                <a:extLst>
                  <a:ext uri="{0D108BD9-81ED-4DB2-BD59-A6C34878D82A}">
                    <a16:rowId xmlns:a16="http://schemas.microsoft.com/office/drawing/2014/main" val="476761312"/>
                  </a:ext>
                </a:extLst>
              </a:tr>
              <a:tr h="119235">
                <a:tc>
                  <a:txBody>
                    <a:bodyPr/>
                    <a:lstStyle/>
                    <a:p>
                      <a:r>
                        <a:rPr lang="en-US" sz="1200" dirty="0">
                          <a:solidFill>
                            <a:schemeClr val="tx1"/>
                          </a:solidFill>
                        </a:rPr>
                        <a:t>Voters w/ a Disability </a:t>
                      </a:r>
                    </a:p>
                  </a:txBody>
                  <a:tcPr/>
                </a:tc>
                <a:tc>
                  <a:txBody>
                    <a:bodyPr/>
                    <a:lstStyle/>
                    <a:p>
                      <a:pPr algn="ctr"/>
                      <a:r>
                        <a:rPr lang="en-US" sz="1200" b="0" dirty="0">
                          <a:solidFill>
                            <a:schemeClr val="tx1"/>
                          </a:solidFill>
                        </a:rPr>
                        <a:t>46</a:t>
                      </a:r>
                    </a:p>
                  </a:txBody>
                  <a:tcPr/>
                </a:tc>
                <a:tc>
                  <a:txBody>
                    <a:bodyPr/>
                    <a:lstStyle/>
                    <a:p>
                      <a:pPr algn="ctr"/>
                      <a:r>
                        <a:rPr lang="en-US" sz="1200" b="0" dirty="0">
                          <a:solidFill>
                            <a:schemeClr val="tx1"/>
                          </a:solidFill>
                        </a:rPr>
                        <a:t>49</a:t>
                      </a:r>
                    </a:p>
                  </a:txBody>
                  <a:tcPr/>
                </a:tc>
                <a:extLst>
                  <a:ext uri="{0D108BD9-81ED-4DB2-BD59-A6C34878D82A}">
                    <a16:rowId xmlns:a16="http://schemas.microsoft.com/office/drawing/2014/main" val="2917829844"/>
                  </a:ext>
                </a:extLst>
              </a:tr>
              <a:tr h="119235">
                <a:tc>
                  <a:txBody>
                    <a:bodyPr/>
                    <a:lstStyle/>
                    <a:p>
                      <a:r>
                        <a:rPr lang="en-US" sz="1200" dirty="0">
                          <a:solidFill>
                            <a:schemeClr val="tx1"/>
                          </a:solidFill>
                        </a:rPr>
                        <a:t>Disability Community</a:t>
                      </a:r>
                    </a:p>
                  </a:txBody>
                  <a:tcPr/>
                </a:tc>
                <a:tc>
                  <a:txBody>
                    <a:bodyPr/>
                    <a:lstStyle/>
                    <a:p>
                      <a:pPr algn="ctr"/>
                      <a:r>
                        <a:rPr lang="en-US" sz="1200" b="0" dirty="0">
                          <a:solidFill>
                            <a:schemeClr val="tx1"/>
                          </a:solidFill>
                        </a:rPr>
                        <a:t>48</a:t>
                      </a:r>
                    </a:p>
                  </a:txBody>
                  <a:tcPr/>
                </a:tc>
                <a:tc>
                  <a:txBody>
                    <a:bodyPr/>
                    <a:lstStyle/>
                    <a:p>
                      <a:pPr algn="ctr"/>
                      <a:r>
                        <a:rPr lang="en-US" sz="1200" b="0" dirty="0">
                          <a:solidFill>
                            <a:schemeClr val="tx1"/>
                          </a:solidFill>
                        </a:rPr>
                        <a:t>47</a:t>
                      </a:r>
                    </a:p>
                  </a:txBody>
                  <a:tcPr/>
                </a:tc>
                <a:extLst>
                  <a:ext uri="{0D108BD9-81ED-4DB2-BD59-A6C34878D82A}">
                    <a16:rowId xmlns:a16="http://schemas.microsoft.com/office/drawing/2014/main" val="1684082506"/>
                  </a:ext>
                </a:extLst>
              </a:tr>
              <a:tr h="119235">
                <a:tc>
                  <a:txBody>
                    <a:bodyPr/>
                    <a:lstStyle/>
                    <a:p>
                      <a:r>
                        <a:rPr lang="en-US" sz="1200" dirty="0">
                          <a:solidFill>
                            <a:schemeClr val="tx1"/>
                          </a:solidFill>
                        </a:rPr>
                        <a:t>Non-Disability Community</a:t>
                      </a:r>
                    </a:p>
                  </a:txBody>
                  <a:tcPr/>
                </a:tc>
                <a:tc>
                  <a:txBody>
                    <a:bodyPr/>
                    <a:lstStyle/>
                    <a:p>
                      <a:pPr algn="ctr"/>
                      <a:r>
                        <a:rPr lang="en-US" sz="1200" b="0" dirty="0">
                          <a:solidFill>
                            <a:schemeClr val="tx1"/>
                          </a:solidFill>
                        </a:rPr>
                        <a:t>47</a:t>
                      </a:r>
                    </a:p>
                  </a:txBody>
                  <a:tcPr/>
                </a:tc>
                <a:tc>
                  <a:txBody>
                    <a:bodyPr/>
                    <a:lstStyle/>
                    <a:p>
                      <a:pPr algn="ctr"/>
                      <a:r>
                        <a:rPr lang="en-US" sz="1200" b="0" dirty="0">
                          <a:solidFill>
                            <a:schemeClr val="tx1"/>
                          </a:solidFill>
                        </a:rPr>
                        <a:t>46</a:t>
                      </a:r>
                    </a:p>
                  </a:txBody>
                  <a:tcPr/>
                </a:tc>
                <a:extLst>
                  <a:ext uri="{0D108BD9-81ED-4DB2-BD59-A6C34878D82A}">
                    <a16:rowId xmlns:a16="http://schemas.microsoft.com/office/drawing/2014/main" val="3005798017"/>
                  </a:ext>
                </a:extLst>
              </a:tr>
            </a:tbl>
          </a:graphicData>
        </a:graphic>
      </p:graphicFrame>
      <p:pic>
        <p:nvPicPr>
          <p:cNvPr id="8" name="image3.png" descr="The Tarrance Group logo">
            <a:extLst>
              <a:ext uri="{FF2B5EF4-FFF2-40B4-BE49-F238E27FC236}">
                <a16:creationId xmlns:a16="http://schemas.microsoft.com/office/drawing/2014/main" id="{535EF643-1309-4660-A047-9907C32A02E2}"/>
              </a:ext>
            </a:extLst>
          </p:cNvPr>
          <p:cNvPicPr/>
          <p:nvPr/>
        </p:nvPicPr>
        <p:blipFill>
          <a:blip r:embed="rId4"/>
          <a:srcRect/>
          <a:stretch>
            <a:fillRect/>
          </a:stretch>
        </p:blipFill>
        <p:spPr>
          <a:xfrm>
            <a:off x="8153400" y="6355080"/>
            <a:ext cx="2207812" cy="367160"/>
          </a:xfrm>
          <a:prstGeom prst="rect">
            <a:avLst/>
          </a:prstGeom>
          <a:ln/>
        </p:spPr>
      </p:pic>
      <p:sp>
        <p:nvSpPr>
          <p:cNvPr id="9" name="Circle: Hollow 8">
            <a:extLst>
              <a:ext uri="{FF2B5EF4-FFF2-40B4-BE49-F238E27FC236}">
                <a16:creationId xmlns:a16="http://schemas.microsoft.com/office/drawing/2014/main" id="{96BF9625-5176-44CF-9169-F815363231F6}"/>
              </a:ext>
              <a:ext uri="{C183D7F6-B498-43B3-948B-1728B52AA6E4}">
                <adec:decorative xmlns:adec="http://schemas.microsoft.com/office/drawing/2017/decorative" val="1"/>
              </a:ext>
            </a:extLst>
          </p:cNvPr>
          <p:cNvSpPr/>
          <p:nvPr/>
        </p:nvSpPr>
        <p:spPr>
          <a:xfrm>
            <a:off x="4481567" y="2633734"/>
            <a:ext cx="693327" cy="517482"/>
          </a:xfrm>
          <a:prstGeom prst="donut">
            <a:avLst>
              <a:gd name="adj" fmla="val 643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20937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A0A8B-06C1-44A9-A659-5598428790B9}"/>
              </a:ext>
            </a:extLst>
          </p:cNvPr>
          <p:cNvSpPr>
            <a:spLocks noGrp="1"/>
          </p:cNvSpPr>
          <p:nvPr>
            <p:ph type="title"/>
          </p:nvPr>
        </p:nvSpPr>
        <p:spPr>
          <a:xfrm>
            <a:off x="335280" y="318575"/>
            <a:ext cx="3341370" cy="6357284"/>
          </a:xfrm>
        </p:spPr>
        <p:txBody>
          <a:bodyPr>
            <a:noAutofit/>
          </a:bodyPr>
          <a:lstStyle/>
          <a:p>
            <a:r>
              <a:rPr lang="en-US" sz="2000" dirty="0"/>
              <a:t>Subgroups of women were the foundation of Biden’s victory, especially Black women.</a:t>
            </a:r>
            <a:br>
              <a:rPr lang="en-US" sz="2000" dirty="0"/>
            </a:br>
            <a:br>
              <a:rPr lang="en-US" sz="2000" dirty="0"/>
            </a:br>
            <a:r>
              <a:rPr lang="en-US" sz="2000" dirty="0"/>
              <a:t>Among white voters, educational attainment remains a top predictor of the vote. As we have seen in recent elections, there was also a marriage gap. </a:t>
            </a:r>
            <a:br>
              <a:rPr lang="en-US" sz="2000" dirty="0"/>
            </a:br>
            <a:br>
              <a:rPr lang="en-US" sz="2000" dirty="0"/>
            </a:br>
            <a:r>
              <a:rPr lang="en-US" sz="2000" dirty="0"/>
              <a:t>More than two-thirds of urban voters voted for Biden and 63% of rural voters voted for Trump. Though Biden won narrowly among suburban women, the suburbs overall split their vote between the two candidates.</a:t>
            </a:r>
          </a:p>
        </p:txBody>
      </p:sp>
      <p:sp>
        <p:nvSpPr>
          <p:cNvPr id="11" name="TextBox 10">
            <a:extLst>
              <a:ext uri="{FF2B5EF4-FFF2-40B4-BE49-F238E27FC236}">
                <a16:creationId xmlns:a16="http://schemas.microsoft.com/office/drawing/2014/main" id="{B2FFDA2F-83BC-41D1-BB92-F4FD23D7102C}"/>
              </a:ext>
            </a:extLst>
          </p:cNvPr>
          <p:cNvSpPr txBox="1"/>
          <p:nvPr/>
        </p:nvSpPr>
        <p:spPr>
          <a:xfrm>
            <a:off x="3592349" y="92826"/>
            <a:ext cx="8264371" cy="669174"/>
          </a:xfrm>
          <a:prstGeom prst="rect">
            <a:avLst/>
          </a:prstGeom>
          <a:solidFill>
            <a:schemeClr val="bg1">
              <a:lumMod val="85000"/>
            </a:schemeClr>
          </a:solid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If the election for President were held today, and the candidates were [ROTATE BIDEN AND TRUMP] _ Democrat Joe Biden _Republican Donald Trump, _Libertarian Jo Jorgensen, [AND] _Green Party Candidate Howie Hawkins, for whom would you vote?</a:t>
            </a: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3" name="Table 2">
            <a:extLst>
              <a:ext uri="{FF2B5EF4-FFF2-40B4-BE49-F238E27FC236}">
                <a16:creationId xmlns:a16="http://schemas.microsoft.com/office/drawing/2014/main" id="{01C5E302-C19D-4C3C-9DC9-CC56F90D3C35}"/>
              </a:ext>
            </a:extLst>
          </p:cNvPr>
          <p:cNvGraphicFramePr>
            <a:graphicFrameLocks noGrp="1"/>
          </p:cNvGraphicFramePr>
          <p:nvPr/>
        </p:nvGraphicFramePr>
        <p:xfrm>
          <a:off x="4174588" y="869049"/>
          <a:ext cx="6765094" cy="5699760"/>
        </p:xfrm>
        <a:graphic>
          <a:graphicData uri="http://schemas.openxmlformats.org/drawingml/2006/table">
            <a:tbl>
              <a:tblPr firstRow="1" bandRow="1">
                <a:tableStyleId>{5C22544A-7EE6-4342-B048-85BDC9FD1C3A}</a:tableStyleId>
              </a:tblPr>
              <a:tblGrid>
                <a:gridCol w="2752652">
                  <a:extLst>
                    <a:ext uri="{9D8B030D-6E8A-4147-A177-3AD203B41FA5}">
                      <a16:colId xmlns:a16="http://schemas.microsoft.com/office/drawing/2014/main" val="20000"/>
                    </a:ext>
                  </a:extLst>
                </a:gridCol>
                <a:gridCol w="1187355">
                  <a:extLst>
                    <a:ext uri="{9D8B030D-6E8A-4147-A177-3AD203B41FA5}">
                      <a16:colId xmlns:a16="http://schemas.microsoft.com/office/drawing/2014/main" val="20001"/>
                    </a:ext>
                  </a:extLst>
                </a:gridCol>
                <a:gridCol w="1197802">
                  <a:extLst>
                    <a:ext uri="{9D8B030D-6E8A-4147-A177-3AD203B41FA5}">
                      <a16:colId xmlns:a16="http://schemas.microsoft.com/office/drawing/2014/main" val="20002"/>
                    </a:ext>
                  </a:extLst>
                </a:gridCol>
                <a:gridCol w="1627285">
                  <a:extLst>
                    <a:ext uri="{9D8B030D-6E8A-4147-A177-3AD203B41FA5}">
                      <a16:colId xmlns:a16="http://schemas.microsoft.com/office/drawing/2014/main" val="20003"/>
                    </a:ext>
                  </a:extLst>
                </a:gridCol>
              </a:tblGrid>
              <a:tr h="0">
                <a:tc>
                  <a:txBody>
                    <a:bodyPr/>
                    <a:lstStyle/>
                    <a:p>
                      <a:pPr algn="ctr"/>
                      <a:endParaRPr lang="en-US" sz="1800" dirty="0"/>
                    </a:p>
                  </a:txBody>
                  <a:tcPr>
                    <a:solidFill>
                      <a:schemeClr val="bg1"/>
                    </a:solidFill>
                  </a:tcPr>
                </a:tc>
                <a:tc>
                  <a:txBody>
                    <a:bodyPr/>
                    <a:lstStyle/>
                    <a:p>
                      <a:pPr algn="ctr"/>
                      <a:r>
                        <a:rPr lang="en-US" sz="1400" dirty="0"/>
                        <a:t>Trump</a:t>
                      </a:r>
                    </a:p>
                  </a:txBody>
                  <a:tcPr anchor="ctr">
                    <a:solidFill>
                      <a:srgbClr val="C00000"/>
                    </a:solidFill>
                  </a:tcPr>
                </a:tc>
                <a:tc>
                  <a:txBody>
                    <a:bodyPr/>
                    <a:lstStyle/>
                    <a:p>
                      <a:pPr algn="ctr"/>
                      <a:r>
                        <a:rPr lang="en-US" sz="1400" dirty="0"/>
                        <a:t>Biden</a:t>
                      </a:r>
                    </a:p>
                  </a:txBody>
                  <a:tcPr anchor="ctr">
                    <a:solidFill>
                      <a:srgbClr val="002060"/>
                    </a:solidFill>
                  </a:tcPr>
                </a:tc>
                <a:tc>
                  <a:txBody>
                    <a:bodyPr/>
                    <a:lstStyle/>
                    <a:p>
                      <a:pPr algn="ctr"/>
                      <a:r>
                        <a:rPr lang="en-US" sz="1400" dirty="0"/>
                        <a:t>Third Party</a:t>
                      </a:r>
                    </a:p>
                  </a:txBody>
                  <a:tcPr anchor="ctr">
                    <a:solidFill>
                      <a:schemeClr val="bg1">
                        <a:lumMod val="50000"/>
                      </a:schemeClr>
                    </a:solidFill>
                  </a:tcPr>
                </a:tc>
                <a:extLst>
                  <a:ext uri="{0D108BD9-81ED-4DB2-BD59-A6C34878D82A}">
                    <a16:rowId xmlns:a16="http://schemas.microsoft.com/office/drawing/2014/main" val="10000"/>
                  </a:ext>
                </a:extLst>
              </a:tr>
              <a:tr h="184025">
                <a:tc>
                  <a:txBody>
                    <a:bodyPr/>
                    <a:lstStyle/>
                    <a:p>
                      <a:pPr algn="l"/>
                      <a:r>
                        <a:rPr lang="en-US" sz="1400" b="1" dirty="0"/>
                        <a:t>Total</a:t>
                      </a:r>
                    </a:p>
                  </a:txBody>
                  <a:tcPr marT="0" marB="0" anchor="ctr">
                    <a:solidFill>
                      <a:schemeClr val="bg1">
                        <a:lumMod val="50000"/>
                        <a:alpha val="25000"/>
                      </a:schemeClr>
                    </a:solidFill>
                  </a:tcPr>
                </a:tc>
                <a:tc>
                  <a:txBody>
                    <a:bodyPr/>
                    <a:lstStyle/>
                    <a:p>
                      <a:pPr algn="ctr"/>
                      <a:r>
                        <a:rPr lang="en-US" sz="1400" b="1" dirty="0"/>
                        <a:t>48</a:t>
                      </a:r>
                    </a:p>
                  </a:txBody>
                  <a:tcPr marT="0" marB="0" anchor="ctr">
                    <a:solidFill>
                      <a:schemeClr val="bg1">
                        <a:lumMod val="50000"/>
                        <a:alpha val="25000"/>
                      </a:schemeClr>
                    </a:solidFill>
                  </a:tcPr>
                </a:tc>
                <a:tc>
                  <a:txBody>
                    <a:bodyPr/>
                    <a:lstStyle/>
                    <a:p>
                      <a:pPr algn="ctr"/>
                      <a:r>
                        <a:rPr lang="en-US" sz="1400" b="1" dirty="0"/>
                        <a:t>51</a:t>
                      </a:r>
                    </a:p>
                  </a:txBody>
                  <a:tcPr marT="0" marB="0" anchor="ctr">
                    <a:solidFill>
                      <a:schemeClr val="bg1">
                        <a:lumMod val="50000"/>
                        <a:alpha val="25000"/>
                      </a:schemeClr>
                    </a:solidFill>
                  </a:tcPr>
                </a:tc>
                <a:tc>
                  <a:txBody>
                    <a:bodyPr/>
                    <a:lstStyle/>
                    <a:p>
                      <a:pPr algn="ctr"/>
                      <a:r>
                        <a:rPr lang="en-US" sz="1400" b="1" dirty="0"/>
                        <a:t>1</a:t>
                      </a:r>
                    </a:p>
                  </a:txBody>
                  <a:tcPr marT="0" marB="0" anchor="ctr">
                    <a:solidFill>
                      <a:schemeClr val="bg1">
                        <a:lumMod val="50000"/>
                        <a:alpha val="25000"/>
                      </a:schemeClr>
                    </a:solidFill>
                  </a:tcPr>
                </a:tc>
                <a:extLst>
                  <a:ext uri="{0D108BD9-81ED-4DB2-BD59-A6C34878D82A}">
                    <a16:rowId xmlns:a16="http://schemas.microsoft.com/office/drawing/2014/main" val="4187178510"/>
                  </a:ext>
                </a:extLst>
              </a:tr>
              <a:tr h="184025">
                <a:tc>
                  <a:txBody>
                    <a:bodyPr/>
                    <a:lstStyle/>
                    <a:p>
                      <a:pPr algn="l"/>
                      <a:r>
                        <a:rPr lang="en-US" sz="1400" dirty="0"/>
                        <a:t>White men</a:t>
                      </a:r>
                    </a:p>
                  </a:txBody>
                  <a:tcPr marT="0" marB="0" anchor="ctr">
                    <a:solidFill>
                      <a:srgbClr val="BFBFBF"/>
                    </a:solidFill>
                  </a:tcPr>
                </a:tc>
                <a:tc>
                  <a:txBody>
                    <a:bodyPr/>
                    <a:lstStyle/>
                    <a:p>
                      <a:pPr algn="ctr"/>
                      <a:r>
                        <a:rPr lang="en-US" sz="1400" dirty="0"/>
                        <a:t>57</a:t>
                      </a:r>
                    </a:p>
                  </a:txBody>
                  <a:tcPr marT="0" marB="0" anchor="ctr">
                    <a:solidFill>
                      <a:srgbClr val="BFBFBF"/>
                    </a:solidFill>
                  </a:tcPr>
                </a:tc>
                <a:tc>
                  <a:txBody>
                    <a:bodyPr/>
                    <a:lstStyle/>
                    <a:p>
                      <a:pPr algn="ctr"/>
                      <a:r>
                        <a:rPr lang="en-US" sz="1400" dirty="0"/>
                        <a:t>42</a:t>
                      </a:r>
                    </a:p>
                  </a:txBody>
                  <a:tcPr marT="0" marB="0" anchor="ctr">
                    <a:solidFill>
                      <a:srgbClr val="BFBFBF"/>
                    </a:solidFill>
                  </a:tcPr>
                </a:tc>
                <a:tc>
                  <a:txBody>
                    <a:bodyPr/>
                    <a:lstStyle/>
                    <a:p>
                      <a:pPr algn="ctr"/>
                      <a:r>
                        <a:rPr lang="en-US" sz="1400" dirty="0"/>
                        <a:t>1</a:t>
                      </a:r>
                    </a:p>
                  </a:txBody>
                  <a:tcPr marT="0" marB="0" anchor="ctr">
                    <a:solidFill>
                      <a:srgbClr val="BFBFBF"/>
                    </a:solidFill>
                  </a:tcPr>
                </a:tc>
                <a:extLst>
                  <a:ext uri="{0D108BD9-81ED-4DB2-BD59-A6C34878D82A}">
                    <a16:rowId xmlns:a16="http://schemas.microsoft.com/office/drawing/2014/main" val="550410333"/>
                  </a:ext>
                </a:extLst>
              </a:tr>
              <a:tr h="184025">
                <a:tc>
                  <a:txBody>
                    <a:bodyPr/>
                    <a:lstStyle/>
                    <a:p>
                      <a:pPr algn="l"/>
                      <a:r>
                        <a:rPr lang="en-US" sz="1400" dirty="0"/>
                        <a:t>White women</a:t>
                      </a:r>
                    </a:p>
                  </a:txBody>
                  <a:tcPr marT="0" marB="0" anchor="ctr">
                    <a:solidFill>
                      <a:srgbClr val="BFBFBF"/>
                    </a:solidFill>
                  </a:tcPr>
                </a:tc>
                <a:tc>
                  <a:txBody>
                    <a:bodyPr/>
                    <a:lstStyle/>
                    <a:p>
                      <a:pPr algn="ctr"/>
                      <a:r>
                        <a:rPr lang="en-US" sz="1400" dirty="0"/>
                        <a:t>50</a:t>
                      </a:r>
                    </a:p>
                  </a:txBody>
                  <a:tcPr marT="0" marB="0" anchor="ctr">
                    <a:solidFill>
                      <a:srgbClr val="BFBFBF"/>
                    </a:solidFill>
                  </a:tcPr>
                </a:tc>
                <a:tc>
                  <a:txBody>
                    <a:bodyPr/>
                    <a:lstStyle/>
                    <a:p>
                      <a:pPr algn="ctr"/>
                      <a:r>
                        <a:rPr lang="en-US" sz="1400" dirty="0"/>
                        <a:t>48</a:t>
                      </a:r>
                    </a:p>
                  </a:txBody>
                  <a:tcPr marT="0" marB="0" anchor="ctr">
                    <a:solidFill>
                      <a:srgbClr val="BFBFBF"/>
                    </a:solidFill>
                  </a:tcPr>
                </a:tc>
                <a:tc>
                  <a:txBody>
                    <a:bodyPr/>
                    <a:lstStyle/>
                    <a:p>
                      <a:pPr algn="ctr"/>
                      <a:r>
                        <a:rPr lang="en-US" sz="1400" dirty="0"/>
                        <a:t>1</a:t>
                      </a:r>
                    </a:p>
                  </a:txBody>
                  <a:tcPr marT="0" marB="0" anchor="ctr">
                    <a:solidFill>
                      <a:srgbClr val="BFBFBF"/>
                    </a:solidFill>
                  </a:tcPr>
                </a:tc>
                <a:extLst>
                  <a:ext uri="{0D108BD9-81ED-4DB2-BD59-A6C34878D82A}">
                    <a16:rowId xmlns:a16="http://schemas.microsoft.com/office/drawing/2014/main" val="3984184629"/>
                  </a:ext>
                </a:extLst>
              </a:tr>
              <a:tr h="184025">
                <a:tc>
                  <a:txBody>
                    <a:bodyPr/>
                    <a:lstStyle/>
                    <a:p>
                      <a:pPr algn="l"/>
                      <a:r>
                        <a:rPr lang="en-US" sz="1400" dirty="0"/>
                        <a:t>African</a:t>
                      </a:r>
                      <a:r>
                        <a:rPr lang="en-US" sz="1400" baseline="0" dirty="0"/>
                        <a:t> American men</a:t>
                      </a:r>
                      <a:endParaRPr lang="en-US" sz="1400" dirty="0"/>
                    </a:p>
                  </a:txBody>
                  <a:tcPr marT="0" marB="0" anchor="ctr">
                    <a:solidFill>
                      <a:srgbClr val="BFBFBF"/>
                    </a:solidFill>
                  </a:tcPr>
                </a:tc>
                <a:tc>
                  <a:txBody>
                    <a:bodyPr/>
                    <a:lstStyle/>
                    <a:p>
                      <a:pPr algn="ctr"/>
                      <a:r>
                        <a:rPr lang="en-US" sz="1400" dirty="0"/>
                        <a:t>15</a:t>
                      </a:r>
                    </a:p>
                  </a:txBody>
                  <a:tcPr marT="0" marB="0" anchor="ctr">
                    <a:solidFill>
                      <a:srgbClr val="BFBFBF"/>
                    </a:solidFill>
                  </a:tcPr>
                </a:tc>
                <a:tc>
                  <a:txBody>
                    <a:bodyPr/>
                    <a:lstStyle/>
                    <a:p>
                      <a:pPr algn="ctr"/>
                      <a:r>
                        <a:rPr lang="en-US" sz="1400" dirty="0"/>
                        <a:t>82</a:t>
                      </a:r>
                    </a:p>
                  </a:txBody>
                  <a:tcPr marT="0" marB="0" anchor="ctr">
                    <a:solidFill>
                      <a:srgbClr val="BFBFBF"/>
                    </a:solidFill>
                  </a:tcPr>
                </a:tc>
                <a:tc>
                  <a:txBody>
                    <a:bodyPr/>
                    <a:lstStyle/>
                    <a:p>
                      <a:pPr algn="ctr"/>
                      <a:r>
                        <a:rPr lang="en-US" sz="1400" dirty="0"/>
                        <a:t>3</a:t>
                      </a:r>
                    </a:p>
                  </a:txBody>
                  <a:tcPr marT="0" marB="0" anchor="ctr">
                    <a:solidFill>
                      <a:srgbClr val="BFBFBF"/>
                    </a:solidFill>
                  </a:tcPr>
                </a:tc>
                <a:extLst>
                  <a:ext uri="{0D108BD9-81ED-4DB2-BD59-A6C34878D82A}">
                    <a16:rowId xmlns:a16="http://schemas.microsoft.com/office/drawing/2014/main" val="2874662328"/>
                  </a:ext>
                </a:extLst>
              </a:tr>
              <a:tr h="184025">
                <a:tc>
                  <a:txBody>
                    <a:bodyPr/>
                    <a:lstStyle/>
                    <a:p>
                      <a:pPr algn="l"/>
                      <a:r>
                        <a:rPr lang="en-US" sz="1400" dirty="0"/>
                        <a:t>African American women</a:t>
                      </a:r>
                    </a:p>
                  </a:txBody>
                  <a:tcPr marT="0" marB="0" anchor="ctr">
                    <a:solidFill>
                      <a:srgbClr val="BFBFBF"/>
                    </a:solidFill>
                  </a:tcPr>
                </a:tc>
                <a:tc>
                  <a:txBody>
                    <a:bodyPr/>
                    <a:lstStyle/>
                    <a:p>
                      <a:pPr algn="ctr"/>
                      <a:r>
                        <a:rPr lang="en-US" sz="1400" dirty="0"/>
                        <a:t>8</a:t>
                      </a:r>
                    </a:p>
                  </a:txBody>
                  <a:tcPr marT="0" marB="0" anchor="ctr">
                    <a:solidFill>
                      <a:srgbClr val="BFBFBF"/>
                    </a:solidFill>
                  </a:tcPr>
                </a:tc>
                <a:tc>
                  <a:txBody>
                    <a:bodyPr/>
                    <a:lstStyle/>
                    <a:p>
                      <a:pPr algn="ctr"/>
                      <a:r>
                        <a:rPr lang="en-US" sz="1400" b="1" dirty="0"/>
                        <a:t>92</a:t>
                      </a:r>
                    </a:p>
                  </a:txBody>
                  <a:tcPr marT="0" marB="0" anchor="ctr">
                    <a:solidFill>
                      <a:srgbClr val="96BADA"/>
                    </a:solidFill>
                  </a:tcPr>
                </a:tc>
                <a:tc>
                  <a:txBody>
                    <a:bodyPr/>
                    <a:lstStyle/>
                    <a:p>
                      <a:pPr algn="ctr"/>
                      <a:r>
                        <a:rPr lang="en-US" sz="1400" dirty="0"/>
                        <a:t>0</a:t>
                      </a:r>
                    </a:p>
                  </a:txBody>
                  <a:tcPr marT="0" marB="0" anchor="ctr">
                    <a:solidFill>
                      <a:srgbClr val="BFBFBF"/>
                    </a:solidFill>
                  </a:tcPr>
                </a:tc>
                <a:extLst>
                  <a:ext uri="{0D108BD9-81ED-4DB2-BD59-A6C34878D82A}">
                    <a16:rowId xmlns:a16="http://schemas.microsoft.com/office/drawing/2014/main" val="1492290264"/>
                  </a:ext>
                </a:extLst>
              </a:tr>
              <a:tr h="184025">
                <a:tc>
                  <a:txBody>
                    <a:bodyPr/>
                    <a:lstStyle/>
                    <a:p>
                      <a:pPr algn="l"/>
                      <a:r>
                        <a:rPr lang="en-US" sz="1400" dirty="0"/>
                        <a:t>Latino men</a:t>
                      </a:r>
                    </a:p>
                  </a:txBody>
                  <a:tcPr marT="0" marB="0" anchor="ctr">
                    <a:solidFill>
                      <a:srgbClr val="BFBFBF"/>
                    </a:solidFill>
                  </a:tcPr>
                </a:tc>
                <a:tc>
                  <a:txBody>
                    <a:bodyPr/>
                    <a:lstStyle/>
                    <a:p>
                      <a:pPr algn="ctr"/>
                      <a:r>
                        <a:rPr lang="en-US" sz="1400" dirty="0"/>
                        <a:t>40</a:t>
                      </a:r>
                    </a:p>
                  </a:txBody>
                  <a:tcPr marT="0" marB="0" anchor="ctr">
                    <a:solidFill>
                      <a:srgbClr val="BFBFBF"/>
                    </a:solidFill>
                  </a:tcPr>
                </a:tc>
                <a:tc>
                  <a:txBody>
                    <a:bodyPr/>
                    <a:lstStyle/>
                    <a:p>
                      <a:pPr algn="ctr"/>
                      <a:r>
                        <a:rPr lang="en-US" sz="1400" dirty="0"/>
                        <a:t>58</a:t>
                      </a:r>
                    </a:p>
                  </a:txBody>
                  <a:tcPr marT="0" marB="0" anchor="ctr">
                    <a:solidFill>
                      <a:srgbClr val="BFBFBF"/>
                    </a:solidFill>
                  </a:tcPr>
                </a:tc>
                <a:tc>
                  <a:txBody>
                    <a:bodyPr/>
                    <a:lstStyle/>
                    <a:p>
                      <a:pPr algn="ctr"/>
                      <a:r>
                        <a:rPr lang="en-US" sz="1400" dirty="0"/>
                        <a:t>2</a:t>
                      </a:r>
                    </a:p>
                  </a:txBody>
                  <a:tcPr marT="0" marB="0" anchor="ctr">
                    <a:solidFill>
                      <a:srgbClr val="BFBFBF"/>
                    </a:solidFill>
                  </a:tcPr>
                </a:tc>
                <a:extLst>
                  <a:ext uri="{0D108BD9-81ED-4DB2-BD59-A6C34878D82A}">
                    <a16:rowId xmlns:a16="http://schemas.microsoft.com/office/drawing/2014/main" val="1304553016"/>
                  </a:ext>
                </a:extLst>
              </a:tr>
              <a:tr h="184025">
                <a:tc>
                  <a:txBody>
                    <a:bodyPr/>
                    <a:lstStyle/>
                    <a:p>
                      <a:pPr algn="l"/>
                      <a:r>
                        <a:rPr lang="en-US" sz="1400" dirty="0"/>
                        <a:t>Latina women</a:t>
                      </a:r>
                      <a:r>
                        <a:rPr lang="en-US" sz="1400" baseline="0" dirty="0"/>
                        <a:t> </a:t>
                      </a:r>
                      <a:endParaRPr lang="en-US" sz="1400" dirty="0"/>
                    </a:p>
                  </a:txBody>
                  <a:tcPr marT="0" marB="0" anchor="ctr">
                    <a:solidFill>
                      <a:srgbClr val="BFBFBF"/>
                    </a:solidFill>
                  </a:tcPr>
                </a:tc>
                <a:tc>
                  <a:txBody>
                    <a:bodyPr/>
                    <a:lstStyle/>
                    <a:p>
                      <a:pPr algn="ctr"/>
                      <a:r>
                        <a:rPr lang="en-US" sz="1400" dirty="0"/>
                        <a:t>40</a:t>
                      </a:r>
                    </a:p>
                  </a:txBody>
                  <a:tcPr marT="0" marB="0" anchor="ctr">
                    <a:solidFill>
                      <a:srgbClr val="BFBFBF"/>
                    </a:solidFill>
                  </a:tcPr>
                </a:tc>
                <a:tc>
                  <a:txBody>
                    <a:bodyPr/>
                    <a:lstStyle/>
                    <a:p>
                      <a:pPr algn="ctr"/>
                      <a:r>
                        <a:rPr lang="en-US" sz="1400" dirty="0"/>
                        <a:t>59</a:t>
                      </a:r>
                    </a:p>
                  </a:txBody>
                  <a:tcPr marT="0" marB="0" anchor="ctr">
                    <a:solidFill>
                      <a:srgbClr val="BFBFBF"/>
                    </a:solidFill>
                  </a:tcPr>
                </a:tc>
                <a:tc>
                  <a:txBody>
                    <a:bodyPr/>
                    <a:lstStyle/>
                    <a:p>
                      <a:pPr algn="ctr"/>
                      <a:r>
                        <a:rPr lang="en-US" sz="1400" dirty="0"/>
                        <a:t>1</a:t>
                      </a:r>
                    </a:p>
                  </a:txBody>
                  <a:tcPr marT="0" marB="0" anchor="ctr">
                    <a:solidFill>
                      <a:srgbClr val="BFBFBF"/>
                    </a:solidFill>
                  </a:tcPr>
                </a:tc>
                <a:extLst>
                  <a:ext uri="{0D108BD9-81ED-4DB2-BD59-A6C34878D82A}">
                    <a16:rowId xmlns:a16="http://schemas.microsoft.com/office/drawing/2014/main" val="3527741677"/>
                  </a:ext>
                </a:extLst>
              </a:tr>
              <a:tr h="184025">
                <a:tc>
                  <a:txBody>
                    <a:bodyPr/>
                    <a:lstStyle/>
                    <a:p>
                      <a:pPr algn="l"/>
                      <a:r>
                        <a:rPr lang="en-US" sz="1400" dirty="0"/>
                        <a:t>College men</a:t>
                      </a:r>
                    </a:p>
                  </a:txBody>
                  <a:tcPr marT="0" marB="0" anchor="ctr">
                    <a:solidFill>
                      <a:schemeClr val="bg1">
                        <a:lumMod val="50000"/>
                        <a:alpha val="25000"/>
                      </a:schemeClr>
                    </a:solidFill>
                  </a:tcPr>
                </a:tc>
                <a:tc>
                  <a:txBody>
                    <a:bodyPr/>
                    <a:lstStyle/>
                    <a:p>
                      <a:pPr algn="ctr"/>
                      <a:r>
                        <a:rPr lang="en-US" sz="1400" dirty="0"/>
                        <a:t>44</a:t>
                      </a:r>
                    </a:p>
                  </a:txBody>
                  <a:tcPr marT="0" marB="0" anchor="ctr">
                    <a:solidFill>
                      <a:schemeClr val="bg1">
                        <a:lumMod val="50000"/>
                        <a:alpha val="25000"/>
                      </a:schemeClr>
                    </a:solidFill>
                  </a:tcPr>
                </a:tc>
                <a:tc>
                  <a:txBody>
                    <a:bodyPr/>
                    <a:lstStyle/>
                    <a:p>
                      <a:pPr algn="ctr"/>
                      <a:r>
                        <a:rPr lang="en-US" sz="1400" dirty="0"/>
                        <a:t>55</a:t>
                      </a:r>
                    </a:p>
                  </a:txBody>
                  <a:tcPr marT="0" marB="0" anchor="ctr">
                    <a:solidFill>
                      <a:schemeClr val="bg1">
                        <a:lumMod val="50000"/>
                        <a:alpha val="25000"/>
                      </a:schemeClr>
                    </a:solidFill>
                  </a:tcPr>
                </a:tc>
                <a:tc>
                  <a:txBody>
                    <a:bodyPr/>
                    <a:lstStyle/>
                    <a:p>
                      <a:pPr algn="ctr"/>
                      <a:r>
                        <a:rPr lang="en-US" sz="1400" dirty="0"/>
                        <a:t>2</a:t>
                      </a:r>
                    </a:p>
                  </a:txBody>
                  <a:tcPr marT="0" marB="0" anchor="ctr">
                    <a:solidFill>
                      <a:schemeClr val="bg1">
                        <a:lumMod val="50000"/>
                        <a:alpha val="25000"/>
                      </a:schemeClr>
                    </a:solidFill>
                  </a:tcPr>
                </a:tc>
                <a:extLst>
                  <a:ext uri="{0D108BD9-81ED-4DB2-BD59-A6C34878D82A}">
                    <a16:rowId xmlns:a16="http://schemas.microsoft.com/office/drawing/2014/main" val="10001"/>
                  </a:ext>
                </a:extLst>
              </a:tr>
              <a:tr h="184025">
                <a:tc>
                  <a:txBody>
                    <a:bodyPr/>
                    <a:lstStyle/>
                    <a:p>
                      <a:pPr algn="l"/>
                      <a:r>
                        <a:rPr lang="en-US" sz="1400" dirty="0"/>
                        <a:t>College women</a:t>
                      </a:r>
                    </a:p>
                  </a:txBody>
                  <a:tcPr marT="0" marB="0" anchor="ctr">
                    <a:solidFill>
                      <a:schemeClr val="bg1">
                        <a:lumMod val="50000"/>
                        <a:alpha val="25000"/>
                      </a:schemeClr>
                    </a:solidFill>
                  </a:tcPr>
                </a:tc>
                <a:tc>
                  <a:txBody>
                    <a:bodyPr/>
                    <a:lstStyle/>
                    <a:p>
                      <a:pPr algn="ctr"/>
                      <a:r>
                        <a:rPr lang="en-US" sz="1400" dirty="0"/>
                        <a:t>37</a:t>
                      </a:r>
                    </a:p>
                  </a:txBody>
                  <a:tcPr marT="0" marB="0" anchor="ctr">
                    <a:solidFill>
                      <a:schemeClr val="bg1">
                        <a:lumMod val="50000"/>
                        <a:alpha val="25000"/>
                      </a:schemeClr>
                    </a:solidFill>
                  </a:tcPr>
                </a:tc>
                <a:tc>
                  <a:txBody>
                    <a:bodyPr/>
                    <a:lstStyle/>
                    <a:p>
                      <a:pPr algn="ctr"/>
                      <a:r>
                        <a:rPr lang="en-US" sz="1400" b="1" dirty="0"/>
                        <a:t>61</a:t>
                      </a:r>
                    </a:p>
                  </a:txBody>
                  <a:tcPr marT="0" marB="0" anchor="ctr">
                    <a:solidFill>
                      <a:srgbClr val="96BADA"/>
                    </a:solidFill>
                  </a:tcPr>
                </a:tc>
                <a:tc>
                  <a:txBody>
                    <a:bodyPr/>
                    <a:lstStyle/>
                    <a:p>
                      <a:pPr algn="ctr"/>
                      <a:r>
                        <a:rPr lang="en-US" sz="1400" dirty="0"/>
                        <a:t>1</a:t>
                      </a:r>
                    </a:p>
                  </a:txBody>
                  <a:tcPr marT="0" marB="0" anchor="ctr">
                    <a:solidFill>
                      <a:schemeClr val="bg1">
                        <a:lumMod val="50000"/>
                        <a:alpha val="25000"/>
                      </a:schemeClr>
                    </a:solidFill>
                  </a:tcPr>
                </a:tc>
                <a:extLst>
                  <a:ext uri="{0D108BD9-81ED-4DB2-BD59-A6C34878D82A}">
                    <a16:rowId xmlns:a16="http://schemas.microsoft.com/office/drawing/2014/main" val="10002"/>
                  </a:ext>
                </a:extLst>
              </a:tr>
              <a:tr h="184025">
                <a:tc>
                  <a:txBody>
                    <a:bodyPr/>
                    <a:lstStyle/>
                    <a:p>
                      <a:pPr algn="l"/>
                      <a:r>
                        <a:rPr lang="en-US" sz="1400" dirty="0"/>
                        <a:t>Non-college men</a:t>
                      </a:r>
                    </a:p>
                  </a:txBody>
                  <a:tcPr marT="0" marB="0" anchor="ctr">
                    <a:solidFill>
                      <a:srgbClr val="DFDFDF"/>
                    </a:solidFill>
                  </a:tcPr>
                </a:tc>
                <a:tc>
                  <a:txBody>
                    <a:bodyPr/>
                    <a:lstStyle/>
                    <a:p>
                      <a:pPr algn="ctr"/>
                      <a:r>
                        <a:rPr lang="en-US" sz="1400" dirty="0"/>
                        <a:t>55</a:t>
                      </a:r>
                    </a:p>
                  </a:txBody>
                  <a:tcPr marT="0" marB="0" anchor="ctr">
                    <a:solidFill>
                      <a:srgbClr val="DFDFDF"/>
                    </a:solidFill>
                  </a:tcPr>
                </a:tc>
                <a:tc>
                  <a:txBody>
                    <a:bodyPr/>
                    <a:lstStyle/>
                    <a:p>
                      <a:pPr algn="ctr"/>
                      <a:r>
                        <a:rPr lang="en-US" sz="1400" dirty="0"/>
                        <a:t>43</a:t>
                      </a:r>
                    </a:p>
                  </a:txBody>
                  <a:tcPr marT="0" marB="0" anchor="ctr">
                    <a:solidFill>
                      <a:srgbClr val="DFDFDF"/>
                    </a:solidFill>
                  </a:tcPr>
                </a:tc>
                <a:tc>
                  <a:txBody>
                    <a:bodyPr/>
                    <a:lstStyle/>
                    <a:p>
                      <a:pPr algn="ctr"/>
                      <a:r>
                        <a:rPr lang="en-US" sz="1400" dirty="0"/>
                        <a:t>2</a:t>
                      </a:r>
                    </a:p>
                  </a:txBody>
                  <a:tcPr marT="0" marB="0" anchor="ctr">
                    <a:solidFill>
                      <a:srgbClr val="DFDFDF"/>
                    </a:solidFill>
                  </a:tcPr>
                </a:tc>
                <a:extLst>
                  <a:ext uri="{0D108BD9-81ED-4DB2-BD59-A6C34878D82A}">
                    <a16:rowId xmlns:a16="http://schemas.microsoft.com/office/drawing/2014/main" val="10003"/>
                  </a:ext>
                </a:extLst>
              </a:tr>
              <a:tr h="184025">
                <a:tc>
                  <a:txBody>
                    <a:bodyPr/>
                    <a:lstStyle/>
                    <a:p>
                      <a:pPr algn="l"/>
                      <a:r>
                        <a:rPr lang="en-US" sz="1400" dirty="0"/>
                        <a:t>Non-college</a:t>
                      </a:r>
                      <a:r>
                        <a:rPr lang="en-US" sz="1400" baseline="0" dirty="0"/>
                        <a:t> women</a:t>
                      </a:r>
                      <a:endParaRPr lang="en-US" sz="1400" dirty="0"/>
                    </a:p>
                  </a:txBody>
                  <a:tcPr marT="0" marB="0" anchor="ctr">
                    <a:solidFill>
                      <a:srgbClr val="DFDFDF"/>
                    </a:solidFill>
                  </a:tcPr>
                </a:tc>
                <a:tc>
                  <a:txBody>
                    <a:bodyPr/>
                    <a:lstStyle/>
                    <a:p>
                      <a:pPr algn="ctr"/>
                      <a:r>
                        <a:rPr lang="en-US" sz="1400" dirty="0"/>
                        <a:t>52</a:t>
                      </a:r>
                    </a:p>
                  </a:txBody>
                  <a:tcPr marT="0" marB="0" anchor="ctr">
                    <a:solidFill>
                      <a:srgbClr val="DFDFDF"/>
                    </a:solidFill>
                  </a:tcPr>
                </a:tc>
                <a:tc>
                  <a:txBody>
                    <a:bodyPr/>
                    <a:lstStyle/>
                    <a:p>
                      <a:pPr algn="ctr"/>
                      <a:r>
                        <a:rPr lang="en-US" sz="1400" dirty="0"/>
                        <a:t>47</a:t>
                      </a:r>
                    </a:p>
                  </a:txBody>
                  <a:tcPr marT="0" marB="0" anchor="ctr">
                    <a:solidFill>
                      <a:srgbClr val="DFDFDF"/>
                    </a:solidFill>
                  </a:tcPr>
                </a:tc>
                <a:tc>
                  <a:txBody>
                    <a:bodyPr/>
                    <a:lstStyle/>
                    <a:p>
                      <a:pPr algn="ctr"/>
                      <a:r>
                        <a:rPr lang="en-US" sz="1400" dirty="0"/>
                        <a:t>1</a:t>
                      </a:r>
                    </a:p>
                  </a:txBody>
                  <a:tcPr marT="0" marB="0" anchor="ctr">
                    <a:solidFill>
                      <a:srgbClr val="DFDFDF"/>
                    </a:solidFill>
                  </a:tcPr>
                </a:tc>
                <a:extLst>
                  <a:ext uri="{0D108BD9-81ED-4DB2-BD59-A6C34878D82A}">
                    <a16:rowId xmlns:a16="http://schemas.microsoft.com/office/drawing/2014/main" val="10004"/>
                  </a:ext>
                </a:extLst>
              </a:tr>
              <a:tr h="184025">
                <a:tc>
                  <a:txBody>
                    <a:bodyPr/>
                    <a:lstStyle/>
                    <a:p>
                      <a:pPr algn="l"/>
                      <a:r>
                        <a:rPr lang="en-US" sz="1400" dirty="0"/>
                        <a:t>White non-college</a:t>
                      </a:r>
                      <a:r>
                        <a:rPr lang="en-US" sz="1400" baseline="0" dirty="0"/>
                        <a:t> men</a:t>
                      </a:r>
                      <a:endParaRPr lang="en-US" sz="1400" dirty="0"/>
                    </a:p>
                  </a:txBody>
                  <a:tcPr marT="0" marB="0" anchor="ctr">
                    <a:solidFill>
                      <a:srgbClr val="DFDFDF"/>
                    </a:solidFill>
                  </a:tcPr>
                </a:tc>
                <a:tc>
                  <a:txBody>
                    <a:bodyPr/>
                    <a:lstStyle/>
                    <a:p>
                      <a:pPr algn="ctr"/>
                      <a:r>
                        <a:rPr lang="en-US" sz="1400" dirty="0"/>
                        <a:t>64</a:t>
                      </a:r>
                    </a:p>
                  </a:txBody>
                  <a:tcPr marT="0" marB="0" anchor="ctr">
                    <a:solidFill>
                      <a:srgbClr val="DFDFDF"/>
                    </a:solidFill>
                  </a:tcPr>
                </a:tc>
                <a:tc>
                  <a:txBody>
                    <a:bodyPr/>
                    <a:lstStyle/>
                    <a:p>
                      <a:pPr algn="ctr"/>
                      <a:r>
                        <a:rPr lang="en-US" sz="1400" dirty="0"/>
                        <a:t>35</a:t>
                      </a:r>
                    </a:p>
                  </a:txBody>
                  <a:tcPr marT="0" marB="0" anchor="ctr">
                    <a:solidFill>
                      <a:srgbClr val="DFDFDF"/>
                    </a:solidFill>
                  </a:tcPr>
                </a:tc>
                <a:tc>
                  <a:txBody>
                    <a:bodyPr/>
                    <a:lstStyle/>
                    <a:p>
                      <a:pPr algn="ctr"/>
                      <a:r>
                        <a:rPr lang="en-US" sz="1400" dirty="0"/>
                        <a:t>1</a:t>
                      </a:r>
                    </a:p>
                  </a:txBody>
                  <a:tcPr marT="0" marB="0" anchor="ctr">
                    <a:solidFill>
                      <a:srgbClr val="DFDFDF"/>
                    </a:solidFill>
                  </a:tcPr>
                </a:tc>
                <a:extLst>
                  <a:ext uri="{0D108BD9-81ED-4DB2-BD59-A6C34878D82A}">
                    <a16:rowId xmlns:a16="http://schemas.microsoft.com/office/drawing/2014/main" val="10005"/>
                  </a:ext>
                </a:extLst>
              </a:tr>
              <a:tr h="184025">
                <a:tc>
                  <a:txBody>
                    <a:bodyPr/>
                    <a:lstStyle/>
                    <a:p>
                      <a:pPr algn="l"/>
                      <a:r>
                        <a:rPr lang="en-US" sz="1400" dirty="0"/>
                        <a:t>White</a:t>
                      </a:r>
                      <a:r>
                        <a:rPr lang="en-US" sz="1400" baseline="0" dirty="0"/>
                        <a:t> non-college women</a:t>
                      </a:r>
                      <a:endParaRPr lang="en-US" sz="1400" dirty="0"/>
                    </a:p>
                  </a:txBody>
                  <a:tcPr marT="0" marB="0" anchor="ctr">
                    <a:solidFill>
                      <a:srgbClr val="DFDFDF"/>
                    </a:solidFill>
                  </a:tcPr>
                </a:tc>
                <a:tc>
                  <a:txBody>
                    <a:bodyPr/>
                    <a:lstStyle/>
                    <a:p>
                      <a:pPr algn="ctr"/>
                      <a:r>
                        <a:rPr lang="en-US" sz="1400" dirty="0"/>
                        <a:t>62</a:t>
                      </a:r>
                    </a:p>
                  </a:txBody>
                  <a:tcPr marT="0" marB="0" anchor="ctr">
                    <a:solidFill>
                      <a:srgbClr val="DFDFDF"/>
                    </a:solidFill>
                  </a:tcPr>
                </a:tc>
                <a:tc>
                  <a:txBody>
                    <a:bodyPr/>
                    <a:lstStyle/>
                    <a:p>
                      <a:pPr algn="ctr"/>
                      <a:r>
                        <a:rPr lang="en-US" sz="1400" dirty="0"/>
                        <a:t>37</a:t>
                      </a:r>
                    </a:p>
                  </a:txBody>
                  <a:tcPr marT="0" marB="0" anchor="ctr">
                    <a:solidFill>
                      <a:srgbClr val="DFDFDF"/>
                    </a:solidFill>
                  </a:tcPr>
                </a:tc>
                <a:tc>
                  <a:txBody>
                    <a:bodyPr/>
                    <a:lstStyle/>
                    <a:p>
                      <a:pPr algn="ctr"/>
                      <a:r>
                        <a:rPr lang="en-US" sz="1400" dirty="0"/>
                        <a:t>1</a:t>
                      </a:r>
                    </a:p>
                  </a:txBody>
                  <a:tcPr marT="0" marB="0" anchor="ctr">
                    <a:solidFill>
                      <a:srgbClr val="DFDFDF"/>
                    </a:solidFill>
                  </a:tcPr>
                </a:tc>
                <a:extLst>
                  <a:ext uri="{0D108BD9-81ED-4DB2-BD59-A6C34878D82A}">
                    <a16:rowId xmlns:a16="http://schemas.microsoft.com/office/drawing/2014/main" val="10006"/>
                  </a:ext>
                </a:extLst>
              </a:tr>
              <a:tr h="184025">
                <a:tc>
                  <a:txBody>
                    <a:bodyPr/>
                    <a:lstStyle/>
                    <a:p>
                      <a:pPr algn="l"/>
                      <a:r>
                        <a:rPr lang="en-US" sz="1400" dirty="0"/>
                        <a:t>White college</a:t>
                      </a:r>
                      <a:r>
                        <a:rPr lang="en-US" sz="1400" baseline="0" dirty="0"/>
                        <a:t> men</a:t>
                      </a:r>
                      <a:endParaRPr lang="en-US" sz="1400" dirty="0"/>
                    </a:p>
                  </a:txBody>
                  <a:tcPr marT="0" marB="0" anchor="ctr">
                    <a:solidFill>
                      <a:srgbClr val="DFDFDF"/>
                    </a:solidFill>
                  </a:tcPr>
                </a:tc>
                <a:tc>
                  <a:txBody>
                    <a:bodyPr/>
                    <a:lstStyle/>
                    <a:p>
                      <a:pPr algn="ctr"/>
                      <a:r>
                        <a:rPr lang="en-US" sz="1400" dirty="0"/>
                        <a:t>49</a:t>
                      </a:r>
                    </a:p>
                  </a:txBody>
                  <a:tcPr marT="0" marB="0" anchor="ctr">
                    <a:solidFill>
                      <a:srgbClr val="DFDFDF"/>
                    </a:solidFill>
                  </a:tcPr>
                </a:tc>
                <a:tc>
                  <a:txBody>
                    <a:bodyPr/>
                    <a:lstStyle/>
                    <a:p>
                      <a:pPr algn="ctr"/>
                      <a:r>
                        <a:rPr lang="en-US" sz="1400" dirty="0"/>
                        <a:t>49</a:t>
                      </a:r>
                    </a:p>
                  </a:txBody>
                  <a:tcPr marT="0" marB="0" anchor="ctr">
                    <a:solidFill>
                      <a:srgbClr val="DFDFDF"/>
                    </a:solidFill>
                  </a:tcPr>
                </a:tc>
                <a:tc>
                  <a:txBody>
                    <a:bodyPr/>
                    <a:lstStyle/>
                    <a:p>
                      <a:pPr algn="ctr"/>
                      <a:r>
                        <a:rPr lang="en-US" sz="1400" dirty="0"/>
                        <a:t>2</a:t>
                      </a:r>
                    </a:p>
                  </a:txBody>
                  <a:tcPr marT="0" marB="0" anchor="ctr">
                    <a:solidFill>
                      <a:srgbClr val="DFDFDF"/>
                    </a:solidFill>
                  </a:tcPr>
                </a:tc>
                <a:extLst>
                  <a:ext uri="{0D108BD9-81ED-4DB2-BD59-A6C34878D82A}">
                    <a16:rowId xmlns:a16="http://schemas.microsoft.com/office/drawing/2014/main" val="676072980"/>
                  </a:ext>
                </a:extLst>
              </a:tr>
              <a:tr h="184025">
                <a:tc>
                  <a:txBody>
                    <a:bodyPr/>
                    <a:lstStyle/>
                    <a:p>
                      <a:pPr algn="l"/>
                      <a:r>
                        <a:rPr lang="en-US" sz="1400" dirty="0"/>
                        <a:t>White college women</a:t>
                      </a:r>
                    </a:p>
                  </a:txBody>
                  <a:tcPr marT="0" marB="0" anchor="ctr">
                    <a:solidFill>
                      <a:srgbClr val="DFDFDF"/>
                    </a:solidFill>
                  </a:tcPr>
                </a:tc>
                <a:tc>
                  <a:txBody>
                    <a:bodyPr/>
                    <a:lstStyle/>
                    <a:p>
                      <a:pPr algn="ctr"/>
                      <a:r>
                        <a:rPr lang="en-US" sz="1400" dirty="0"/>
                        <a:t>38</a:t>
                      </a:r>
                    </a:p>
                  </a:txBody>
                  <a:tcPr marT="0" marB="0" anchor="ctr">
                    <a:solidFill>
                      <a:srgbClr val="DFDFDF"/>
                    </a:solidFill>
                  </a:tcPr>
                </a:tc>
                <a:tc>
                  <a:txBody>
                    <a:bodyPr/>
                    <a:lstStyle/>
                    <a:p>
                      <a:pPr algn="ctr"/>
                      <a:r>
                        <a:rPr lang="en-US" sz="1400" b="1" dirty="0"/>
                        <a:t>60</a:t>
                      </a:r>
                    </a:p>
                  </a:txBody>
                  <a:tcPr marT="0" marB="0" anchor="ctr">
                    <a:solidFill>
                      <a:srgbClr val="96BADA"/>
                    </a:solidFill>
                  </a:tcPr>
                </a:tc>
                <a:tc>
                  <a:txBody>
                    <a:bodyPr/>
                    <a:lstStyle/>
                    <a:p>
                      <a:pPr algn="ctr"/>
                      <a:r>
                        <a:rPr lang="en-US" sz="1400" dirty="0"/>
                        <a:t>1</a:t>
                      </a:r>
                    </a:p>
                  </a:txBody>
                  <a:tcPr marT="0" marB="0" anchor="ctr">
                    <a:solidFill>
                      <a:srgbClr val="DFDFDF"/>
                    </a:solidFill>
                  </a:tcPr>
                </a:tc>
                <a:extLst>
                  <a:ext uri="{0D108BD9-81ED-4DB2-BD59-A6C34878D82A}">
                    <a16:rowId xmlns:a16="http://schemas.microsoft.com/office/drawing/2014/main" val="432920600"/>
                  </a:ext>
                </a:extLst>
              </a:tr>
              <a:tr h="184025">
                <a:tc>
                  <a:txBody>
                    <a:bodyPr/>
                    <a:lstStyle/>
                    <a:p>
                      <a:pPr algn="l"/>
                      <a:r>
                        <a:rPr lang="en-US" sz="1400" dirty="0"/>
                        <a:t>Married men</a:t>
                      </a:r>
                    </a:p>
                  </a:txBody>
                  <a:tcPr marT="0" marB="0" anchor="ctr">
                    <a:solidFill>
                      <a:srgbClr val="BFBFBF"/>
                    </a:solidFill>
                  </a:tcPr>
                </a:tc>
                <a:tc>
                  <a:txBody>
                    <a:bodyPr/>
                    <a:lstStyle/>
                    <a:p>
                      <a:pPr algn="ctr"/>
                      <a:r>
                        <a:rPr lang="en-US" sz="1400" dirty="0"/>
                        <a:t>57</a:t>
                      </a:r>
                    </a:p>
                  </a:txBody>
                  <a:tcPr marT="0" marB="0" anchor="ctr">
                    <a:solidFill>
                      <a:srgbClr val="BFBFBF"/>
                    </a:solidFill>
                  </a:tcPr>
                </a:tc>
                <a:tc>
                  <a:txBody>
                    <a:bodyPr/>
                    <a:lstStyle/>
                    <a:p>
                      <a:pPr algn="ctr"/>
                      <a:r>
                        <a:rPr lang="en-US" sz="1400" dirty="0"/>
                        <a:t>42</a:t>
                      </a:r>
                    </a:p>
                  </a:txBody>
                  <a:tcPr marT="0" marB="0" anchor="ctr">
                    <a:solidFill>
                      <a:srgbClr val="BFBFBF"/>
                    </a:solidFill>
                  </a:tcPr>
                </a:tc>
                <a:tc>
                  <a:txBody>
                    <a:bodyPr/>
                    <a:lstStyle/>
                    <a:p>
                      <a:pPr algn="ctr"/>
                      <a:r>
                        <a:rPr lang="en-US" sz="1400" dirty="0"/>
                        <a:t>1</a:t>
                      </a:r>
                    </a:p>
                  </a:txBody>
                  <a:tcPr marT="0" marB="0" anchor="ctr">
                    <a:solidFill>
                      <a:srgbClr val="BFBFBF"/>
                    </a:solidFill>
                  </a:tcPr>
                </a:tc>
                <a:extLst>
                  <a:ext uri="{0D108BD9-81ED-4DB2-BD59-A6C34878D82A}">
                    <a16:rowId xmlns:a16="http://schemas.microsoft.com/office/drawing/2014/main" val="1506935273"/>
                  </a:ext>
                </a:extLst>
              </a:tr>
              <a:tr h="184025">
                <a:tc>
                  <a:txBody>
                    <a:bodyPr/>
                    <a:lstStyle/>
                    <a:p>
                      <a:pPr algn="l"/>
                      <a:r>
                        <a:rPr lang="en-US" sz="1400" dirty="0"/>
                        <a:t>Married women</a:t>
                      </a:r>
                    </a:p>
                  </a:txBody>
                  <a:tcPr marT="0" marB="0" anchor="ctr">
                    <a:solidFill>
                      <a:srgbClr val="BFBFBF"/>
                    </a:solidFill>
                  </a:tcPr>
                </a:tc>
                <a:tc>
                  <a:txBody>
                    <a:bodyPr/>
                    <a:lstStyle/>
                    <a:p>
                      <a:pPr algn="ctr"/>
                      <a:r>
                        <a:rPr lang="en-US" sz="1400" dirty="0"/>
                        <a:t>52</a:t>
                      </a:r>
                    </a:p>
                  </a:txBody>
                  <a:tcPr marT="0" marB="0" anchor="ctr">
                    <a:solidFill>
                      <a:srgbClr val="BFBFBF"/>
                    </a:solidFill>
                  </a:tcPr>
                </a:tc>
                <a:tc>
                  <a:txBody>
                    <a:bodyPr/>
                    <a:lstStyle/>
                    <a:p>
                      <a:pPr algn="ctr"/>
                      <a:r>
                        <a:rPr lang="en-US" sz="1400" dirty="0"/>
                        <a:t>47</a:t>
                      </a:r>
                    </a:p>
                  </a:txBody>
                  <a:tcPr marT="0" marB="0" anchor="ctr">
                    <a:solidFill>
                      <a:srgbClr val="BFBFBF"/>
                    </a:solidFill>
                  </a:tcPr>
                </a:tc>
                <a:tc>
                  <a:txBody>
                    <a:bodyPr/>
                    <a:lstStyle/>
                    <a:p>
                      <a:pPr algn="ctr"/>
                      <a:r>
                        <a:rPr lang="en-US" sz="1400" dirty="0"/>
                        <a:t>1</a:t>
                      </a:r>
                    </a:p>
                  </a:txBody>
                  <a:tcPr marT="0" marB="0" anchor="ctr">
                    <a:solidFill>
                      <a:srgbClr val="BFBFBF"/>
                    </a:solidFill>
                  </a:tcPr>
                </a:tc>
                <a:extLst>
                  <a:ext uri="{0D108BD9-81ED-4DB2-BD59-A6C34878D82A}">
                    <a16:rowId xmlns:a16="http://schemas.microsoft.com/office/drawing/2014/main" val="1341609568"/>
                  </a:ext>
                </a:extLst>
              </a:tr>
              <a:tr h="184025">
                <a:tc>
                  <a:txBody>
                    <a:bodyPr/>
                    <a:lstStyle/>
                    <a:p>
                      <a:pPr algn="l"/>
                      <a:r>
                        <a:rPr lang="en-US" sz="1400" dirty="0"/>
                        <a:t>Unmarried</a:t>
                      </a:r>
                      <a:r>
                        <a:rPr lang="en-US" sz="1400" baseline="0" dirty="0"/>
                        <a:t> men</a:t>
                      </a:r>
                      <a:endParaRPr lang="en-US" sz="1400" dirty="0"/>
                    </a:p>
                  </a:txBody>
                  <a:tcPr marT="0" marB="0" anchor="ctr">
                    <a:solidFill>
                      <a:srgbClr val="BFBFBF"/>
                    </a:solidFill>
                  </a:tcPr>
                </a:tc>
                <a:tc>
                  <a:txBody>
                    <a:bodyPr/>
                    <a:lstStyle/>
                    <a:p>
                      <a:pPr algn="ctr"/>
                      <a:r>
                        <a:rPr lang="en-US" sz="1400" dirty="0"/>
                        <a:t>39</a:t>
                      </a:r>
                    </a:p>
                  </a:txBody>
                  <a:tcPr marT="0" marB="0" anchor="ctr">
                    <a:solidFill>
                      <a:srgbClr val="BFBFBF"/>
                    </a:solidFill>
                  </a:tcPr>
                </a:tc>
                <a:tc>
                  <a:txBody>
                    <a:bodyPr/>
                    <a:lstStyle/>
                    <a:p>
                      <a:pPr algn="ctr"/>
                      <a:r>
                        <a:rPr lang="en-US" sz="1400" dirty="0"/>
                        <a:t>59</a:t>
                      </a:r>
                    </a:p>
                  </a:txBody>
                  <a:tcPr marT="0" marB="0" anchor="ctr">
                    <a:solidFill>
                      <a:srgbClr val="BFBFBF"/>
                    </a:solidFill>
                  </a:tcPr>
                </a:tc>
                <a:tc>
                  <a:txBody>
                    <a:bodyPr/>
                    <a:lstStyle/>
                    <a:p>
                      <a:pPr algn="ctr"/>
                      <a:r>
                        <a:rPr lang="en-US" sz="1400" dirty="0"/>
                        <a:t>2</a:t>
                      </a:r>
                    </a:p>
                  </a:txBody>
                  <a:tcPr marT="0" marB="0" anchor="ctr">
                    <a:solidFill>
                      <a:srgbClr val="BFBFBF"/>
                    </a:solidFill>
                  </a:tcPr>
                </a:tc>
                <a:extLst>
                  <a:ext uri="{0D108BD9-81ED-4DB2-BD59-A6C34878D82A}">
                    <a16:rowId xmlns:a16="http://schemas.microsoft.com/office/drawing/2014/main" val="4178563258"/>
                  </a:ext>
                </a:extLst>
              </a:tr>
              <a:tr h="184025">
                <a:tc>
                  <a:txBody>
                    <a:bodyPr/>
                    <a:lstStyle/>
                    <a:p>
                      <a:pPr algn="l"/>
                      <a:r>
                        <a:rPr lang="en-US" sz="1400" dirty="0"/>
                        <a:t>Unmarried</a:t>
                      </a:r>
                      <a:r>
                        <a:rPr lang="en-US" sz="1400" baseline="0" dirty="0"/>
                        <a:t> women</a:t>
                      </a:r>
                      <a:endParaRPr lang="en-US" sz="1400" dirty="0"/>
                    </a:p>
                  </a:txBody>
                  <a:tcPr marT="0" marB="0" anchor="ctr">
                    <a:solidFill>
                      <a:srgbClr val="BFBFBF"/>
                    </a:solidFill>
                  </a:tcPr>
                </a:tc>
                <a:tc>
                  <a:txBody>
                    <a:bodyPr/>
                    <a:lstStyle/>
                    <a:p>
                      <a:pPr algn="ctr"/>
                      <a:r>
                        <a:rPr lang="en-US" sz="1400" dirty="0"/>
                        <a:t>38</a:t>
                      </a:r>
                    </a:p>
                  </a:txBody>
                  <a:tcPr marT="0" marB="0" anchor="ctr">
                    <a:solidFill>
                      <a:srgbClr val="BFBFBF"/>
                    </a:solidFill>
                  </a:tcPr>
                </a:tc>
                <a:tc>
                  <a:txBody>
                    <a:bodyPr/>
                    <a:lstStyle/>
                    <a:p>
                      <a:pPr algn="ctr"/>
                      <a:r>
                        <a:rPr lang="en-US" sz="1400" b="1" dirty="0"/>
                        <a:t>60</a:t>
                      </a:r>
                    </a:p>
                  </a:txBody>
                  <a:tcPr marT="0" marB="0" anchor="ctr">
                    <a:solidFill>
                      <a:srgbClr val="96BADA"/>
                    </a:solidFill>
                  </a:tcPr>
                </a:tc>
                <a:tc>
                  <a:txBody>
                    <a:bodyPr/>
                    <a:lstStyle/>
                    <a:p>
                      <a:pPr algn="ctr"/>
                      <a:r>
                        <a:rPr lang="en-US" sz="1400" dirty="0"/>
                        <a:t>0</a:t>
                      </a:r>
                    </a:p>
                  </a:txBody>
                  <a:tcPr marT="0" marB="0" anchor="ctr">
                    <a:solidFill>
                      <a:srgbClr val="BFBFBF"/>
                    </a:solidFill>
                  </a:tcPr>
                </a:tc>
                <a:extLst>
                  <a:ext uri="{0D108BD9-81ED-4DB2-BD59-A6C34878D82A}">
                    <a16:rowId xmlns:a16="http://schemas.microsoft.com/office/drawing/2014/main" val="996724112"/>
                  </a:ext>
                </a:extLst>
              </a:tr>
              <a:tr h="184025">
                <a:tc>
                  <a:txBody>
                    <a:bodyPr/>
                    <a:lstStyle/>
                    <a:p>
                      <a:pPr algn="l"/>
                      <a:r>
                        <a:rPr lang="en-US" sz="1400" dirty="0"/>
                        <a:t>Urban men </a:t>
                      </a:r>
                    </a:p>
                  </a:txBody>
                  <a:tcPr marT="0" marB="0" anchor="ctr">
                    <a:solidFill>
                      <a:srgbClr val="DFDFDF"/>
                    </a:solidFill>
                  </a:tcPr>
                </a:tc>
                <a:tc>
                  <a:txBody>
                    <a:bodyPr/>
                    <a:lstStyle/>
                    <a:p>
                      <a:pPr algn="ctr"/>
                      <a:r>
                        <a:rPr lang="en-US" sz="1400" dirty="0"/>
                        <a:t>33</a:t>
                      </a:r>
                    </a:p>
                  </a:txBody>
                  <a:tcPr marT="0" marB="0" anchor="ctr">
                    <a:solidFill>
                      <a:srgbClr val="DFDFDF"/>
                    </a:solidFill>
                  </a:tcPr>
                </a:tc>
                <a:tc>
                  <a:txBody>
                    <a:bodyPr/>
                    <a:lstStyle/>
                    <a:p>
                      <a:pPr algn="ctr"/>
                      <a:r>
                        <a:rPr lang="en-US" sz="1400" dirty="0"/>
                        <a:t>65</a:t>
                      </a:r>
                    </a:p>
                  </a:txBody>
                  <a:tcPr marT="0" marB="0" anchor="ctr">
                    <a:solidFill>
                      <a:srgbClr val="DFDFDF"/>
                    </a:solidFill>
                  </a:tcPr>
                </a:tc>
                <a:tc>
                  <a:txBody>
                    <a:bodyPr/>
                    <a:lstStyle/>
                    <a:p>
                      <a:pPr algn="ctr"/>
                      <a:r>
                        <a:rPr lang="en-US" sz="1400" dirty="0"/>
                        <a:t>2</a:t>
                      </a:r>
                    </a:p>
                  </a:txBody>
                  <a:tcPr marT="0" marB="0" anchor="ctr">
                    <a:solidFill>
                      <a:srgbClr val="DFDFDF"/>
                    </a:solidFill>
                  </a:tcPr>
                </a:tc>
                <a:extLst>
                  <a:ext uri="{0D108BD9-81ED-4DB2-BD59-A6C34878D82A}">
                    <a16:rowId xmlns:a16="http://schemas.microsoft.com/office/drawing/2014/main" val="1955908875"/>
                  </a:ext>
                </a:extLst>
              </a:tr>
              <a:tr h="184025">
                <a:tc>
                  <a:txBody>
                    <a:bodyPr/>
                    <a:lstStyle/>
                    <a:p>
                      <a:pPr algn="l"/>
                      <a:r>
                        <a:rPr lang="en-US" sz="1400" dirty="0"/>
                        <a:t>Urban women</a:t>
                      </a:r>
                    </a:p>
                  </a:txBody>
                  <a:tcPr marT="0" marB="0" anchor="ctr">
                    <a:solidFill>
                      <a:srgbClr val="DFDFDF"/>
                    </a:solidFill>
                  </a:tcPr>
                </a:tc>
                <a:tc>
                  <a:txBody>
                    <a:bodyPr/>
                    <a:lstStyle/>
                    <a:p>
                      <a:pPr algn="ctr"/>
                      <a:r>
                        <a:rPr lang="en-US" sz="1400" dirty="0"/>
                        <a:t>31</a:t>
                      </a:r>
                    </a:p>
                  </a:txBody>
                  <a:tcPr marT="0" marB="0" anchor="ctr">
                    <a:solidFill>
                      <a:srgbClr val="DFDFDF"/>
                    </a:solidFill>
                  </a:tcPr>
                </a:tc>
                <a:tc>
                  <a:txBody>
                    <a:bodyPr/>
                    <a:lstStyle/>
                    <a:p>
                      <a:pPr algn="ctr"/>
                      <a:r>
                        <a:rPr lang="en-US" sz="1400" dirty="0"/>
                        <a:t>69</a:t>
                      </a:r>
                    </a:p>
                  </a:txBody>
                  <a:tcPr marT="0" marB="0" anchor="ctr">
                    <a:solidFill>
                      <a:srgbClr val="DFDFDF"/>
                    </a:solidFill>
                  </a:tcPr>
                </a:tc>
                <a:tc>
                  <a:txBody>
                    <a:bodyPr/>
                    <a:lstStyle/>
                    <a:p>
                      <a:pPr algn="ctr"/>
                      <a:r>
                        <a:rPr lang="en-US" sz="1400" dirty="0"/>
                        <a:t>0</a:t>
                      </a:r>
                    </a:p>
                  </a:txBody>
                  <a:tcPr marT="0" marB="0" anchor="ctr">
                    <a:solidFill>
                      <a:srgbClr val="DFDFDF"/>
                    </a:solidFill>
                  </a:tcPr>
                </a:tc>
                <a:extLst>
                  <a:ext uri="{0D108BD9-81ED-4DB2-BD59-A6C34878D82A}">
                    <a16:rowId xmlns:a16="http://schemas.microsoft.com/office/drawing/2014/main" val="3527947375"/>
                  </a:ext>
                </a:extLst>
              </a:tr>
              <a:tr h="184025">
                <a:tc>
                  <a:txBody>
                    <a:bodyPr/>
                    <a:lstStyle/>
                    <a:p>
                      <a:pPr algn="l"/>
                      <a:r>
                        <a:rPr lang="en-US" sz="1400" dirty="0"/>
                        <a:t>Suburban men</a:t>
                      </a:r>
                    </a:p>
                  </a:txBody>
                  <a:tcPr marT="0" marB="0" anchor="ctr">
                    <a:solidFill>
                      <a:srgbClr val="DFDFDF"/>
                    </a:solidFill>
                  </a:tcPr>
                </a:tc>
                <a:tc>
                  <a:txBody>
                    <a:bodyPr/>
                    <a:lstStyle/>
                    <a:p>
                      <a:pPr algn="ctr"/>
                      <a:r>
                        <a:rPr lang="en-US" sz="1400" dirty="0"/>
                        <a:t>52</a:t>
                      </a:r>
                    </a:p>
                  </a:txBody>
                  <a:tcPr marT="0" marB="0" anchor="ctr">
                    <a:solidFill>
                      <a:srgbClr val="DFDFDF"/>
                    </a:solidFill>
                  </a:tcPr>
                </a:tc>
                <a:tc>
                  <a:txBody>
                    <a:bodyPr/>
                    <a:lstStyle/>
                    <a:p>
                      <a:pPr algn="ctr"/>
                      <a:r>
                        <a:rPr lang="en-US" sz="1400" dirty="0"/>
                        <a:t>46</a:t>
                      </a:r>
                    </a:p>
                  </a:txBody>
                  <a:tcPr marT="0" marB="0" anchor="ctr">
                    <a:solidFill>
                      <a:srgbClr val="DFDFDF"/>
                    </a:solidFill>
                  </a:tcPr>
                </a:tc>
                <a:tc>
                  <a:txBody>
                    <a:bodyPr/>
                    <a:lstStyle/>
                    <a:p>
                      <a:pPr algn="ctr"/>
                      <a:r>
                        <a:rPr lang="en-US" sz="1400" dirty="0"/>
                        <a:t>1</a:t>
                      </a:r>
                    </a:p>
                  </a:txBody>
                  <a:tcPr marT="0" marB="0" anchor="ctr">
                    <a:solidFill>
                      <a:srgbClr val="DFDFDF"/>
                    </a:solidFill>
                  </a:tcPr>
                </a:tc>
                <a:extLst>
                  <a:ext uri="{0D108BD9-81ED-4DB2-BD59-A6C34878D82A}">
                    <a16:rowId xmlns:a16="http://schemas.microsoft.com/office/drawing/2014/main" val="2315655099"/>
                  </a:ext>
                </a:extLst>
              </a:tr>
              <a:tr h="184025">
                <a:tc>
                  <a:txBody>
                    <a:bodyPr/>
                    <a:lstStyle/>
                    <a:p>
                      <a:pPr algn="l"/>
                      <a:r>
                        <a:rPr lang="en-US" sz="1400" dirty="0"/>
                        <a:t>Suburban women</a:t>
                      </a:r>
                    </a:p>
                  </a:txBody>
                  <a:tcPr marT="0" marB="0" anchor="ctr">
                    <a:solidFill>
                      <a:srgbClr val="DFDFDF"/>
                    </a:solidFill>
                  </a:tcPr>
                </a:tc>
                <a:tc>
                  <a:txBody>
                    <a:bodyPr/>
                    <a:lstStyle/>
                    <a:p>
                      <a:pPr algn="ctr"/>
                      <a:r>
                        <a:rPr lang="en-US" sz="1400" dirty="0"/>
                        <a:t>47</a:t>
                      </a:r>
                    </a:p>
                  </a:txBody>
                  <a:tcPr marT="0" marB="0" anchor="ctr">
                    <a:solidFill>
                      <a:srgbClr val="DFDFDF"/>
                    </a:solidFill>
                  </a:tcPr>
                </a:tc>
                <a:tc>
                  <a:txBody>
                    <a:bodyPr/>
                    <a:lstStyle/>
                    <a:p>
                      <a:pPr algn="ctr"/>
                      <a:r>
                        <a:rPr lang="en-US" sz="1400" dirty="0"/>
                        <a:t>51</a:t>
                      </a:r>
                    </a:p>
                  </a:txBody>
                  <a:tcPr marT="0" marB="0" anchor="ctr">
                    <a:solidFill>
                      <a:srgbClr val="DFDFDF"/>
                    </a:solidFill>
                  </a:tcPr>
                </a:tc>
                <a:tc>
                  <a:txBody>
                    <a:bodyPr/>
                    <a:lstStyle/>
                    <a:p>
                      <a:pPr algn="ctr"/>
                      <a:r>
                        <a:rPr lang="en-US" sz="1400" dirty="0"/>
                        <a:t>1</a:t>
                      </a:r>
                    </a:p>
                  </a:txBody>
                  <a:tcPr marT="0" marB="0" anchor="ctr">
                    <a:solidFill>
                      <a:srgbClr val="DFDFDF"/>
                    </a:solidFill>
                  </a:tcPr>
                </a:tc>
                <a:extLst>
                  <a:ext uri="{0D108BD9-81ED-4DB2-BD59-A6C34878D82A}">
                    <a16:rowId xmlns:a16="http://schemas.microsoft.com/office/drawing/2014/main" val="874951561"/>
                  </a:ext>
                </a:extLst>
              </a:tr>
              <a:tr h="184025">
                <a:tc>
                  <a:txBody>
                    <a:bodyPr/>
                    <a:lstStyle/>
                    <a:p>
                      <a:pPr algn="l"/>
                      <a:r>
                        <a:rPr lang="en-US" sz="1400" dirty="0"/>
                        <a:t>Rural men </a:t>
                      </a:r>
                    </a:p>
                  </a:txBody>
                  <a:tcPr marT="0" marB="0" anchor="ctr">
                    <a:solidFill>
                      <a:srgbClr val="DFDFDF"/>
                    </a:solidFill>
                  </a:tcPr>
                </a:tc>
                <a:tc>
                  <a:txBody>
                    <a:bodyPr/>
                    <a:lstStyle/>
                    <a:p>
                      <a:pPr algn="ctr"/>
                      <a:r>
                        <a:rPr lang="en-US" sz="1400" dirty="0"/>
                        <a:t>67</a:t>
                      </a:r>
                    </a:p>
                  </a:txBody>
                  <a:tcPr marT="0" marB="0" anchor="ctr">
                    <a:solidFill>
                      <a:srgbClr val="DFDFDF"/>
                    </a:solidFill>
                  </a:tcPr>
                </a:tc>
                <a:tc>
                  <a:txBody>
                    <a:bodyPr/>
                    <a:lstStyle/>
                    <a:p>
                      <a:pPr algn="ctr"/>
                      <a:r>
                        <a:rPr lang="en-US" sz="1400" dirty="0"/>
                        <a:t>32</a:t>
                      </a:r>
                    </a:p>
                  </a:txBody>
                  <a:tcPr marT="0" marB="0" anchor="ctr">
                    <a:solidFill>
                      <a:srgbClr val="DFDFDF"/>
                    </a:solidFill>
                  </a:tcPr>
                </a:tc>
                <a:tc>
                  <a:txBody>
                    <a:bodyPr/>
                    <a:lstStyle/>
                    <a:p>
                      <a:pPr algn="ctr"/>
                      <a:r>
                        <a:rPr lang="en-US" sz="1400" dirty="0"/>
                        <a:t>1</a:t>
                      </a:r>
                    </a:p>
                  </a:txBody>
                  <a:tcPr marT="0" marB="0" anchor="ctr">
                    <a:solidFill>
                      <a:srgbClr val="DFDFDF"/>
                    </a:solidFill>
                  </a:tcPr>
                </a:tc>
                <a:extLst>
                  <a:ext uri="{0D108BD9-81ED-4DB2-BD59-A6C34878D82A}">
                    <a16:rowId xmlns:a16="http://schemas.microsoft.com/office/drawing/2014/main" val="4045849382"/>
                  </a:ext>
                </a:extLst>
              </a:tr>
              <a:tr h="184025">
                <a:tc>
                  <a:txBody>
                    <a:bodyPr/>
                    <a:lstStyle/>
                    <a:p>
                      <a:pPr algn="l"/>
                      <a:r>
                        <a:rPr lang="en-US" sz="1400" dirty="0"/>
                        <a:t>Rural women</a:t>
                      </a:r>
                    </a:p>
                  </a:txBody>
                  <a:tcPr marT="0" marB="0" anchor="ctr">
                    <a:solidFill>
                      <a:srgbClr val="DFDFDF"/>
                    </a:solidFill>
                  </a:tcPr>
                </a:tc>
                <a:tc>
                  <a:txBody>
                    <a:bodyPr/>
                    <a:lstStyle/>
                    <a:p>
                      <a:pPr algn="ctr"/>
                      <a:r>
                        <a:rPr lang="en-US" sz="1400" dirty="0"/>
                        <a:t>63</a:t>
                      </a:r>
                    </a:p>
                  </a:txBody>
                  <a:tcPr marT="0" marB="0" anchor="ctr">
                    <a:solidFill>
                      <a:srgbClr val="DFDFDF"/>
                    </a:solidFill>
                  </a:tcPr>
                </a:tc>
                <a:tc>
                  <a:txBody>
                    <a:bodyPr/>
                    <a:lstStyle/>
                    <a:p>
                      <a:pPr algn="ctr"/>
                      <a:r>
                        <a:rPr lang="en-US" sz="1400" dirty="0"/>
                        <a:t>39</a:t>
                      </a:r>
                    </a:p>
                  </a:txBody>
                  <a:tcPr marT="0" marB="0" anchor="ctr">
                    <a:solidFill>
                      <a:srgbClr val="DFDFDF"/>
                    </a:solidFill>
                  </a:tcPr>
                </a:tc>
                <a:tc>
                  <a:txBody>
                    <a:bodyPr/>
                    <a:lstStyle/>
                    <a:p>
                      <a:pPr algn="ctr"/>
                      <a:r>
                        <a:rPr lang="en-US" sz="1400" dirty="0"/>
                        <a:t>1</a:t>
                      </a:r>
                    </a:p>
                  </a:txBody>
                  <a:tcPr marT="0" marB="0" anchor="ctr">
                    <a:solidFill>
                      <a:srgbClr val="DFDFDF"/>
                    </a:solidFill>
                  </a:tcPr>
                </a:tc>
                <a:extLst>
                  <a:ext uri="{0D108BD9-81ED-4DB2-BD59-A6C34878D82A}">
                    <a16:rowId xmlns:a16="http://schemas.microsoft.com/office/drawing/2014/main" val="201037592"/>
                  </a:ext>
                </a:extLst>
              </a:tr>
            </a:tbl>
          </a:graphicData>
        </a:graphic>
      </p:graphicFrame>
    </p:spTree>
    <p:extLst>
      <p:ext uri="{BB962C8B-B14F-4D97-AF65-F5344CB8AC3E}">
        <p14:creationId xmlns:p14="http://schemas.microsoft.com/office/powerpoint/2010/main" val="386214440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A0A8B-06C1-44A9-A659-5598428790B9}"/>
              </a:ext>
            </a:extLst>
          </p:cNvPr>
          <p:cNvSpPr>
            <a:spLocks noGrp="1"/>
          </p:cNvSpPr>
          <p:nvPr>
            <p:ph type="title"/>
          </p:nvPr>
        </p:nvSpPr>
        <p:spPr>
          <a:xfrm>
            <a:off x="335280" y="761999"/>
            <a:ext cx="3341370" cy="5913859"/>
          </a:xfrm>
        </p:spPr>
        <p:txBody>
          <a:bodyPr>
            <a:noAutofit/>
          </a:bodyPr>
          <a:lstStyle/>
          <a:p>
            <a:r>
              <a:rPr lang="en-US" sz="2400" dirty="0"/>
              <a:t>Majorities of voters who are college educated, unmarried, female, younger, and voters of color who identify as a person with disabilities and/or as a member of the broader disability community voted for Biden. </a:t>
            </a:r>
            <a:br>
              <a:rPr lang="en-US" sz="2400" dirty="0"/>
            </a:br>
            <a:br>
              <a:rPr lang="en-US" sz="2400" dirty="0"/>
            </a:br>
            <a:r>
              <a:rPr lang="en-US" sz="2400" dirty="0"/>
              <a:t>Conversely, a solid majority of non-college, married, male, white, and older voters with disabilities and the broader disability community voted for Trump.</a:t>
            </a:r>
            <a:br>
              <a:rPr lang="en-US" sz="2400" dirty="0"/>
            </a:br>
            <a:br>
              <a:rPr lang="en-US" sz="2400" dirty="0"/>
            </a:br>
            <a:endParaRPr lang="en-US" sz="2400" dirty="0"/>
          </a:p>
        </p:txBody>
      </p:sp>
      <p:sp>
        <p:nvSpPr>
          <p:cNvPr id="11" name="TextBox 10">
            <a:extLst>
              <a:ext uri="{FF2B5EF4-FFF2-40B4-BE49-F238E27FC236}">
                <a16:creationId xmlns:a16="http://schemas.microsoft.com/office/drawing/2014/main" id="{B2FFDA2F-83BC-41D1-BB92-F4FD23D7102C}"/>
              </a:ext>
            </a:extLst>
          </p:cNvPr>
          <p:cNvSpPr txBox="1"/>
          <p:nvPr/>
        </p:nvSpPr>
        <p:spPr>
          <a:xfrm>
            <a:off x="3592349" y="92826"/>
            <a:ext cx="8264371" cy="669174"/>
          </a:xfrm>
          <a:prstGeom prst="rect">
            <a:avLst/>
          </a:prstGeom>
          <a:solidFill>
            <a:schemeClr val="bg1">
              <a:lumMod val="85000"/>
            </a:schemeClr>
          </a:solid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If the election for President were held today, and the candidates were [ROTATE BIDEN AND TRUMP] _ Democrat Joe Biden _Republican Donald Trump, _Libertarian Jo Jorgensen, [AND] _Green Party Candidate Howie Hawkins, for whom would you vote?</a:t>
            </a: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3" name="Table 2">
            <a:extLst>
              <a:ext uri="{FF2B5EF4-FFF2-40B4-BE49-F238E27FC236}">
                <a16:creationId xmlns:a16="http://schemas.microsoft.com/office/drawing/2014/main" id="{01C5E302-C19D-4C3C-9DC9-CC56F90D3C35}"/>
              </a:ext>
            </a:extLst>
          </p:cNvPr>
          <p:cNvGraphicFramePr>
            <a:graphicFrameLocks noGrp="1"/>
          </p:cNvGraphicFramePr>
          <p:nvPr/>
        </p:nvGraphicFramePr>
        <p:xfrm>
          <a:off x="4249926" y="986487"/>
          <a:ext cx="7033518" cy="4541520"/>
        </p:xfrm>
        <a:graphic>
          <a:graphicData uri="http://schemas.openxmlformats.org/drawingml/2006/table">
            <a:tbl>
              <a:tblPr firstRow="1" bandRow="1">
                <a:tableStyleId>{5C22544A-7EE6-4342-B048-85BDC9FD1C3A}</a:tableStyleId>
              </a:tblPr>
              <a:tblGrid>
                <a:gridCol w="3021076">
                  <a:extLst>
                    <a:ext uri="{9D8B030D-6E8A-4147-A177-3AD203B41FA5}">
                      <a16:colId xmlns:a16="http://schemas.microsoft.com/office/drawing/2014/main" val="20000"/>
                    </a:ext>
                  </a:extLst>
                </a:gridCol>
                <a:gridCol w="1187355">
                  <a:extLst>
                    <a:ext uri="{9D8B030D-6E8A-4147-A177-3AD203B41FA5}">
                      <a16:colId xmlns:a16="http://schemas.microsoft.com/office/drawing/2014/main" val="20001"/>
                    </a:ext>
                  </a:extLst>
                </a:gridCol>
                <a:gridCol w="1197802">
                  <a:extLst>
                    <a:ext uri="{9D8B030D-6E8A-4147-A177-3AD203B41FA5}">
                      <a16:colId xmlns:a16="http://schemas.microsoft.com/office/drawing/2014/main" val="20002"/>
                    </a:ext>
                  </a:extLst>
                </a:gridCol>
                <a:gridCol w="1627285">
                  <a:extLst>
                    <a:ext uri="{9D8B030D-6E8A-4147-A177-3AD203B41FA5}">
                      <a16:colId xmlns:a16="http://schemas.microsoft.com/office/drawing/2014/main" val="20003"/>
                    </a:ext>
                  </a:extLst>
                </a:gridCol>
              </a:tblGrid>
              <a:tr h="0">
                <a:tc>
                  <a:txBody>
                    <a:bodyPr/>
                    <a:lstStyle/>
                    <a:p>
                      <a:pPr algn="ctr"/>
                      <a:endParaRPr lang="en-US" sz="2000" dirty="0"/>
                    </a:p>
                  </a:txBody>
                  <a:tcPr>
                    <a:solidFill>
                      <a:schemeClr val="bg1"/>
                    </a:solidFill>
                  </a:tcPr>
                </a:tc>
                <a:tc>
                  <a:txBody>
                    <a:bodyPr/>
                    <a:lstStyle/>
                    <a:p>
                      <a:pPr algn="ctr"/>
                      <a:r>
                        <a:rPr lang="en-US" sz="1600" dirty="0"/>
                        <a:t>Trump</a:t>
                      </a:r>
                    </a:p>
                  </a:txBody>
                  <a:tcPr anchor="ctr">
                    <a:solidFill>
                      <a:srgbClr val="C00000"/>
                    </a:solidFill>
                  </a:tcPr>
                </a:tc>
                <a:tc>
                  <a:txBody>
                    <a:bodyPr/>
                    <a:lstStyle/>
                    <a:p>
                      <a:pPr algn="ctr"/>
                      <a:r>
                        <a:rPr lang="en-US" sz="1600" dirty="0"/>
                        <a:t>Biden</a:t>
                      </a:r>
                    </a:p>
                  </a:txBody>
                  <a:tcPr anchor="ctr">
                    <a:solidFill>
                      <a:srgbClr val="002060"/>
                    </a:solidFill>
                  </a:tcPr>
                </a:tc>
                <a:tc>
                  <a:txBody>
                    <a:bodyPr/>
                    <a:lstStyle/>
                    <a:p>
                      <a:pPr algn="ctr"/>
                      <a:r>
                        <a:rPr lang="en-US" sz="1600" dirty="0"/>
                        <a:t>Third Party</a:t>
                      </a:r>
                    </a:p>
                  </a:txBody>
                  <a:tcPr anchor="ctr">
                    <a:solidFill>
                      <a:schemeClr val="bg1">
                        <a:lumMod val="50000"/>
                      </a:schemeClr>
                    </a:solidFill>
                  </a:tcPr>
                </a:tc>
                <a:extLst>
                  <a:ext uri="{0D108BD9-81ED-4DB2-BD59-A6C34878D82A}">
                    <a16:rowId xmlns:a16="http://schemas.microsoft.com/office/drawing/2014/main" val="10000"/>
                  </a:ext>
                </a:extLst>
              </a:tr>
              <a:tr h="184025">
                <a:tc>
                  <a:txBody>
                    <a:bodyPr/>
                    <a:lstStyle/>
                    <a:p>
                      <a:pPr algn="l"/>
                      <a:r>
                        <a:rPr lang="en-US" sz="1600" b="1" dirty="0"/>
                        <a:t>Total Voters</a:t>
                      </a:r>
                    </a:p>
                  </a:txBody>
                  <a:tcPr marT="0" marB="0" anchor="ctr">
                    <a:solidFill>
                      <a:srgbClr val="BFBFBF"/>
                    </a:solidFill>
                  </a:tcPr>
                </a:tc>
                <a:tc>
                  <a:txBody>
                    <a:bodyPr/>
                    <a:lstStyle/>
                    <a:p>
                      <a:pPr algn="ctr"/>
                      <a:r>
                        <a:rPr lang="en-US" sz="1600" b="1" dirty="0"/>
                        <a:t>48</a:t>
                      </a:r>
                    </a:p>
                  </a:txBody>
                  <a:tcPr marT="0" marB="0" anchor="ctr">
                    <a:solidFill>
                      <a:srgbClr val="BFBFBF"/>
                    </a:solidFill>
                  </a:tcPr>
                </a:tc>
                <a:tc>
                  <a:txBody>
                    <a:bodyPr/>
                    <a:lstStyle/>
                    <a:p>
                      <a:pPr algn="ctr"/>
                      <a:r>
                        <a:rPr lang="en-US" sz="1600" b="1" dirty="0"/>
                        <a:t>51</a:t>
                      </a:r>
                    </a:p>
                  </a:txBody>
                  <a:tcPr marT="0" marB="0" anchor="ctr">
                    <a:solidFill>
                      <a:srgbClr val="BFBFBF"/>
                    </a:solidFill>
                  </a:tcPr>
                </a:tc>
                <a:tc>
                  <a:txBody>
                    <a:bodyPr/>
                    <a:lstStyle/>
                    <a:p>
                      <a:pPr algn="ctr"/>
                      <a:r>
                        <a:rPr lang="en-US" sz="1600" b="1" dirty="0"/>
                        <a:t>1</a:t>
                      </a:r>
                    </a:p>
                  </a:txBody>
                  <a:tcPr marT="0" marB="0" anchor="ctr">
                    <a:solidFill>
                      <a:srgbClr val="BFBFBF"/>
                    </a:solidFill>
                  </a:tcPr>
                </a:tc>
                <a:extLst>
                  <a:ext uri="{0D108BD9-81ED-4DB2-BD59-A6C34878D82A}">
                    <a16:rowId xmlns:a16="http://schemas.microsoft.com/office/drawing/2014/main" val="483283515"/>
                  </a:ext>
                </a:extLst>
              </a:tr>
              <a:tr h="184025">
                <a:tc>
                  <a:txBody>
                    <a:bodyPr/>
                    <a:lstStyle/>
                    <a:p>
                      <a:pPr algn="l"/>
                      <a:r>
                        <a:rPr lang="en-US" sz="1600" b="1" dirty="0"/>
                        <a:t>Total Voters with a Disability </a:t>
                      </a:r>
                    </a:p>
                  </a:txBody>
                  <a:tcPr marT="0" marB="0" anchor="ctr">
                    <a:solidFill>
                      <a:srgbClr val="BFBFBF"/>
                    </a:solidFill>
                  </a:tcPr>
                </a:tc>
                <a:tc>
                  <a:txBody>
                    <a:bodyPr/>
                    <a:lstStyle/>
                    <a:p>
                      <a:pPr algn="ctr"/>
                      <a:r>
                        <a:rPr lang="en-US" sz="1600" b="1" dirty="0"/>
                        <a:t>51</a:t>
                      </a:r>
                    </a:p>
                  </a:txBody>
                  <a:tcPr marT="0" marB="0" anchor="ctr">
                    <a:solidFill>
                      <a:srgbClr val="BFBFBF"/>
                    </a:solidFill>
                  </a:tcPr>
                </a:tc>
                <a:tc>
                  <a:txBody>
                    <a:bodyPr/>
                    <a:lstStyle/>
                    <a:p>
                      <a:pPr algn="ctr"/>
                      <a:r>
                        <a:rPr lang="en-US" sz="1600" b="1" dirty="0"/>
                        <a:t>47</a:t>
                      </a:r>
                    </a:p>
                  </a:txBody>
                  <a:tcPr marT="0" marB="0" anchor="ctr">
                    <a:solidFill>
                      <a:srgbClr val="BFBFBF"/>
                    </a:solidFill>
                  </a:tcPr>
                </a:tc>
                <a:tc>
                  <a:txBody>
                    <a:bodyPr/>
                    <a:lstStyle/>
                    <a:p>
                      <a:pPr algn="ctr"/>
                      <a:r>
                        <a:rPr lang="en-US" sz="1600" b="1" dirty="0"/>
                        <a:t>3</a:t>
                      </a:r>
                    </a:p>
                  </a:txBody>
                  <a:tcPr marT="0" marB="0" anchor="ctr">
                    <a:solidFill>
                      <a:srgbClr val="BFBFBF"/>
                    </a:solidFill>
                  </a:tcPr>
                </a:tc>
                <a:extLst>
                  <a:ext uri="{0D108BD9-81ED-4DB2-BD59-A6C34878D82A}">
                    <a16:rowId xmlns:a16="http://schemas.microsoft.com/office/drawing/2014/main" val="2461647148"/>
                  </a:ext>
                </a:extLst>
              </a:tr>
              <a:tr h="184025">
                <a:tc>
                  <a:txBody>
                    <a:bodyPr/>
                    <a:lstStyle/>
                    <a:p>
                      <a:pPr algn="l"/>
                      <a:r>
                        <a:rPr lang="en-US" sz="1600" b="1" dirty="0"/>
                        <a:t>Total Disability Community</a:t>
                      </a:r>
                    </a:p>
                  </a:txBody>
                  <a:tcPr marT="0" marB="0" anchor="ctr">
                    <a:solidFill>
                      <a:srgbClr val="BFBFBF"/>
                    </a:solidFill>
                  </a:tcPr>
                </a:tc>
                <a:tc>
                  <a:txBody>
                    <a:bodyPr/>
                    <a:lstStyle/>
                    <a:p>
                      <a:pPr algn="ctr"/>
                      <a:r>
                        <a:rPr lang="en-US" sz="1600" b="1" dirty="0"/>
                        <a:t>48</a:t>
                      </a:r>
                    </a:p>
                  </a:txBody>
                  <a:tcPr marT="0" marB="0" anchor="ctr">
                    <a:solidFill>
                      <a:srgbClr val="BFBFBF"/>
                    </a:solidFill>
                  </a:tcPr>
                </a:tc>
                <a:tc>
                  <a:txBody>
                    <a:bodyPr/>
                    <a:lstStyle/>
                    <a:p>
                      <a:pPr algn="ctr"/>
                      <a:r>
                        <a:rPr lang="en-US" sz="1600" b="1" dirty="0"/>
                        <a:t>51</a:t>
                      </a:r>
                    </a:p>
                  </a:txBody>
                  <a:tcPr marT="0" marB="0" anchor="ctr">
                    <a:solidFill>
                      <a:srgbClr val="BFBFBF"/>
                    </a:solidFill>
                  </a:tcPr>
                </a:tc>
                <a:tc>
                  <a:txBody>
                    <a:bodyPr/>
                    <a:lstStyle/>
                    <a:p>
                      <a:pPr algn="ctr"/>
                      <a:r>
                        <a:rPr lang="en-US" sz="1600" b="1" dirty="0"/>
                        <a:t>2</a:t>
                      </a:r>
                    </a:p>
                  </a:txBody>
                  <a:tcPr marT="0" marB="0" anchor="ctr">
                    <a:solidFill>
                      <a:srgbClr val="BFBFBF"/>
                    </a:solidFill>
                  </a:tcPr>
                </a:tc>
                <a:extLst>
                  <a:ext uri="{0D108BD9-81ED-4DB2-BD59-A6C34878D82A}">
                    <a16:rowId xmlns:a16="http://schemas.microsoft.com/office/drawing/2014/main" val="10001"/>
                  </a:ext>
                </a:extLst>
              </a:tr>
              <a:tr h="184025">
                <a:tc>
                  <a:txBody>
                    <a:bodyPr/>
                    <a:lstStyle/>
                    <a:p>
                      <a:pPr algn="l"/>
                      <a:r>
                        <a:rPr lang="en-US" sz="1600" dirty="0"/>
                        <a:t>College PWD</a:t>
                      </a:r>
                    </a:p>
                  </a:txBody>
                  <a:tcPr marT="0" marB="0" anchor="ctr">
                    <a:solidFill>
                      <a:schemeClr val="bg1">
                        <a:lumMod val="50000"/>
                        <a:alpha val="25000"/>
                      </a:schemeClr>
                    </a:solidFill>
                  </a:tcPr>
                </a:tc>
                <a:tc>
                  <a:txBody>
                    <a:bodyPr/>
                    <a:lstStyle/>
                    <a:p>
                      <a:pPr algn="ctr"/>
                      <a:r>
                        <a:rPr lang="en-US" sz="1600" dirty="0"/>
                        <a:t>39</a:t>
                      </a:r>
                    </a:p>
                  </a:txBody>
                  <a:tcPr marT="0" marB="0" anchor="ctr">
                    <a:solidFill>
                      <a:schemeClr val="bg1">
                        <a:lumMod val="50000"/>
                        <a:alpha val="25000"/>
                      </a:schemeClr>
                    </a:solidFill>
                  </a:tcPr>
                </a:tc>
                <a:tc>
                  <a:txBody>
                    <a:bodyPr/>
                    <a:lstStyle/>
                    <a:p>
                      <a:pPr algn="ctr"/>
                      <a:r>
                        <a:rPr lang="en-US" sz="1600" b="1" dirty="0"/>
                        <a:t>57</a:t>
                      </a:r>
                    </a:p>
                  </a:txBody>
                  <a:tcPr marT="0" marB="0" anchor="ctr">
                    <a:solidFill>
                      <a:srgbClr val="96BADA"/>
                    </a:solidFill>
                  </a:tcPr>
                </a:tc>
                <a:tc>
                  <a:txBody>
                    <a:bodyPr/>
                    <a:lstStyle/>
                    <a:p>
                      <a:pPr algn="ctr"/>
                      <a:r>
                        <a:rPr lang="en-US" sz="1600" dirty="0"/>
                        <a:t>4</a:t>
                      </a:r>
                    </a:p>
                  </a:txBody>
                  <a:tcPr marT="0" marB="0" anchor="ctr">
                    <a:solidFill>
                      <a:schemeClr val="bg1">
                        <a:lumMod val="50000"/>
                        <a:alpha val="25000"/>
                      </a:schemeClr>
                    </a:solidFill>
                  </a:tcPr>
                </a:tc>
                <a:extLst>
                  <a:ext uri="{0D108BD9-81ED-4DB2-BD59-A6C34878D82A}">
                    <a16:rowId xmlns:a16="http://schemas.microsoft.com/office/drawing/2014/main" val="2645248983"/>
                  </a:ext>
                </a:extLst>
              </a:tr>
              <a:tr h="184025">
                <a:tc>
                  <a:txBody>
                    <a:bodyPr/>
                    <a:lstStyle/>
                    <a:p>
                      <a:pPr algn="l"/>
                      <a:r>
                        <a:rPr lang="en-US" sz="1600" dirty="0"/>
                        <a:t>College Disability Community</a:t>
                      </a:r>
                    </a:p>
                  </a:txBody>
                  <a:tcPr marT="0" marB="0" anchor="ctr">
                    <a:solidFill>
                      <a:schemeClr val="bg1">
                        <a:lumMod val="50000"/>
                        <a:alpha val="25000"/>
                      </a:schemeClr>
                    </a:solidFill>
                  </a:tcPr>
                </a:tc>
                <a:tc>
                  <a:txBody>
                    <a:bodyPr/>
                    <a:lstStyle/>
                    <a:p>
                      <a:pPr algn="ctr"/>
                      <a:r>
                        <a:rPr lang="en-US" sz="1600" dirty="0"/>
                        <a:t>38</a:t>
                      </a:r>
                    </a:p>
                  </a:txBody>
                  <a:tcPr marT="0" marB="0" anchor="ctr">
                    <a:solidFill>
                      <a:schemeClr val="bg1">
                        <a:lumMod val="50000"/>
                        <a:alpha val="25000"/>
                      </a:schemeClr>
                    </a:solidFill>
                  </a:tcPr>
                </a:tc>
                <a:tc>
                  <a:txBody>
                    <a:bodyPr/>
                    <a:lstStyle/>
                    <a:p>
                      <a:pPr algn="ctr"/>
                      <a:r>
                        <a:rPr lang="en-US" sz="1600" b="1" dirty="0"/>
                        <a:t>59</a:t>
                      </a:r>
                    </a:p>
                  </a:txBody>
                  <a:tcPr marT="0" marB="0" anchor="ctr">
                    <a:solidFill>
                      <a:srgbClr val="96BADA"/>
                    </a:solidFill>
                  </a:tcPr>
                </a:tc>
                <a:tc>
                  <a:txBody>
                    <a:bodyPr/>
                    <a:lstStyle/>
                    <a:p>
                      <a:pPr algn="ctr"/>
                      <a:r>
                        <a:rPr lang="en-US" sz="1600" dirty="0"/>
                        <a:t>2</a:t>
                      </a:r>
                    </a:p>
                  </a:txBody>
                  <a:tcPr marT="0" marB="0" anchor="ctr">
                    <a:solidFill>
                      <a:schemeClr val="bg1">
                        <a:lumMod val="50000"/>
                        <a:alpha val="25000"/>
                      </a:schemeClr>
                    </a:solidFill>
                  </a:tcPr>
                </a:tc>
                <a:extLst>
                  <a:ext uri="{0D108BD9-81ED-4DB2-BD59-A6C34878D82A}">
                    <a16:rowId xmlns:a16="http://schemas.microsoft.com/office/drawing/2014/main" val="10002"/>
                  </a:ext>
                </a:extLst>
              </a:tr>
              <a:tr h="184025">
                <a:tc>
                  <a:txBody>
                    <a:bodyPr/>
                    <a:lstStyle/>
                    <a:p>
                      <a:pPr algn="l"/>
                      <a:r>
                        <a:rPr lang="en-US" sz="1600" dirty="0"/>
                        <a:t>Non-college PWD</a:t>
                      </a:r>
                    </a:p>
                  </a:txBody>
                  <a:tcPr marT="0" marB="0" anchor="ctr">
                    <a:solidFill>
                      <a:srgbClr val="DFDFDF"/>
                    </a:solidFill>
                  </a:tcPr>
                </a:tc>
                <a:tc>
                  <a:txBody>
                    <a:bodyPr/>
                    <a:lstStyle/>
                    <a:p>
                      <a:pPr algn="ctr"/>
                      <a:r>
                        <a:rPr lang="en-US" sz="1600" b="1" dirty="0"/>
                        <a:t>57</a:t>
                      </a:r>
                    </a:p>
                  </a:txBody>
                  <a:tcPr marT="0" marB="0" anchor="ctr">
                    <a:solidFill>
                      <a:srgbClr val="F2BCBB"/>
                    </a:solidFill>
                  </a:tcPr>
                </a:tc>
                <a:tc>
                  <a:txBody>
                    <a:bodyPr/>
                    <a:lstStyle/>
                    <a:p>
                      <a:pPr algn="ctr"/>
                      <a:r>
                        <a:rPr lang="en-US" sz="1600" dirty="0"/>
                        <a:t>42</a:t>
                      </a:r>
                    </a:p>
                  </a:txBody>
                  <a:tcPr marT="0" marB="0" anchor="ctr">
                    <a:solidFill>
                      <a:srgbClr val="DFDFDF"/>
                    </a:solidFill>
                  </a:tcPr>
                </a:tc>
                <a:tc>
                  <a:txBody>
                    <a:bodyPr/>
                    <a:lstStyle/>
                    <a:p>
                      <a:pPr algn="ctr"/>
                      <a:r>
                        <a:rPr lang="en-US" sz="1600" dirty="0"/>
                        <a:t>0</a:t>
                      </a:r>
                    </a:p>
                  </a:txBody>
                  <a:tcPr marT="0" marB="0" anchor="ctr">
                    <a:solidFill>
                      <a:srgbClr val="DFDFDF"/>
                    </a:solidFill>
                  </a:tcPr>
                </a:tc>
                <a:extLst>
                  <a:ext uri="{0D108BD9-81ED-4DB2-BD59-A6C34878D82A}">
                    <a16:rowId xmlns:a16="http://schemas.microsoft.com/office/drawing/2014/main" val="10003"/>
                  </a:ext>
                </a:extLst>
              </a:tr>
              <a:tr h="184025">
                <a:tc>
                  <a:txBody>
                    <a:bodyPr/>
                    <a:lstStyle/>
                    <a:p>
                      <a:pPr algn="l"/>
                      <a:r>
                        <a:rPr lang="en-US" sz="1600" dirty="0"/>
                        <a:t>Non-college</a:t>
                      </a:r>
                      <a:r>
                        <a:rPr lang="en-US" sz="1600" baseline="0" dirty="0"/>
                        <a:t> Disability Community</a:t>
                      </a:r>
                      <a:endParaRPr lang="en-US" sz="1600" dirty="0"/>
                    </a:p>
                  </a:txBody>
                  <a:tcPr marT="0" marB="0" anchor="ctr">
                    <a:solidFill>
                      <a:srgbClr val="DFDFDF"/>
                    </a:solidFill>
                  </a:tcPr>
                </a:tc>
                <a:tc>
                  <a:txBody>
                    <a:bodyPr/>
                    <a:lstStyle/>
                    <a:p>
                      <a:pPr algn="ctr"/>
                      <a:r>
                        <a:rPr lang="en-US" sz="1600" b="1" dirty="0"/>
                        <a:t>50</a:t>
                      </a:r>
                    </a:p>
                  </a:txBody>
                  <a:tcPr marT="0" marB="0" anchor="ctr">
                    <a:solidFill>
                      <a:srgbClr val="F2BCBB"/>
                    </a:solidFill>
                  </a:tcPr>
                </a:tc>
                <a:tc>
                  <a:txBody>
                    <a:bodyPr/>
                    <a:lstStyle/>
                    <a:p>
                      <a:pPr algn="ctr"/>
                      <a:r>
                        <a:rPr lang="en-US" sz="1600" dirty="0"/>
                        <a:t>48</a:t>
                      </a:r>
                    </a:p>
                  </a:txBody>
                  <a:tcPr marT="0" marB="0" anchor="ctr">
                    <a:solidFill>
                      <a:srgbClr val="DFDFDF"/>
                    </a:solidFill>
                  </a:tcPr>
                </a:tc>
                <a:tc>
                  <a:txBody>
                    <a:bodyPr/>
                    <a:lstStyle/>
                    <a:p>
                      <a:pPr algn="ctr"/>
                      <a:r>
                        <a:rPr lang="en-US" sz="1600" dirty="0"/>
                        <a:t>0</a:t>
                      </a:r>
                    </a:p>
                  </a:txBody>
                  <a:tcPr marT="0" marB="0" anchor="ctr">
                    <a:solidFill>
                      <a:srgbClr val="DFDFDF"/>
                    </a:solidFill>
                  </a:tcPr>
                </a:tc>
                <a:extLst>
                  <a:ext uri="{0D108BD9-81ED-4DB2-BD59-A6C34878D82A}">
                    <a16:rowId xmlns:a16="http://schemas.microsoft.com/office/drawing/2014/main" val="10004"/>
                  </a:ext>
                </a:extLst>
              </a:tr>
              <a:tr h="184025">
                <a:tc>
                  <a:txBody>
                    <a:bodyPr/>
                    <a:lstStyle/>
                    <a:p>
                      <a:pPr algn="l"/>
                      <a:r>
                        <a:rPr lang="en-US" sz="1600" dirty="0"/>
                        <a:t>Married PWD</a:t>
                      </a:r>
                    </a:p>
                  </a:txBody>
                  <a:tcPr marT="0" marB="0" anchor="ctr">
                    <a:solidFill>
                      <a:srgbClr val="BFBFBF"/>
                    </a:solidFill>
                  </a:tcPr>
                </a:tc>
                <a:tc>
                  <a:txBody>
                    <a:bodyPr/>
                    <a:lstStyle/>
                    <a:p>
                      <a:pPr algn="ctr"/>
                      <a:r>
                        <a:rPr lang="en-US" sz="1600" dirty="0"/>
                        <a:t>64</a:t>
                      </a:r>
                    </a:p>
                  </a:txBody>
                  <a:tcPr marT="0" marB="0" anchor="ctr">
                    <a:solidFill>
                      <a:srgbClr val="BFBFBF"/>
                    </a:solidFill>
                  </a:tcPr>
                </a:tc>
                <a:tc>
                  <a:txBody>
                    <a:bodyPr/>
                    <a:lstStyle/>
                    <a:p>
                      <a:pPr algn="ctr"/>
                      <a:r>
                        <a:rPr lang="en-US" sz="1600" dirty="0"/>
                        <a:t>34</a:t>
                      </a:r>
                    </a:p>
                  </a:txBody>
                  <a:tcPr marT="0" marB="0" anchor="ctr">
                    <a:solidFill>
                      <a:srgbClr val="BFBFBF"/>
                    </a:solidFill>
                  </a:tcPr>
                </a:tc>
                <a:tc>
                  <a:txBody>
                    <a:bodyPr/>
                    <a:lstStyle/>
                    <a:p>
                      <a:pPr algn="ctr"/>
                      <a:r>
                        <a:rPr lang="en-US" sz="1600" dirty="0"/>
                        <a:t>1</a:t>
                      </a:r>
                    </a:p>
                  </a:txBody>
                  <a:tcPr marT="0" marB="0" anchor="ctr">
                    <a:solidFill>
                      <a:srgbClr val="BFBFBF"/>
                    </a:solidFill>
                  </a:tcPr>
                </a:tc>
                <a:extLst>
                  <a:ext uri="{0D108BD9-81ED-4DB2-BD59-A6C34878D82A}">
                    <a16:rowId xmlns:a16="http://schemas.microsoft.com/office/drawing/2014/main" val="1506935273"/>
                  </a:ext>
                </a:extLst>
              </a:tr>
              <a:tr h="184025">
                <a:tc>
                  <a:txBody>
                    <a:bodyPr/>
                    <a:lstStyle/>
                    <a:p>
                      <a:pPr algn="l"/>
                      <a:r>
                        <a:rPr lang="en-US" sz="1600" dirty="0"/>
                        <a:t>Married Disability Community</a:t>
                      </a:r>
                    </a:p>
                  </a:txBody>
                  <a:tcPr marT="0" marB="0" anchor="ctr">
                    <a:solidFill>
                      <a:srgbClr val="BFBFBF"/>
                    </a:solidFill>
                  </a:tcPr>
                </a:tc>
                <a:tc>
                  <a:txBody>
                    <a:bodyPr/>
                    <a:lstStyle/>
                    <a:p>
                      <a:pPr algn="ctr"/>
                      <a:r>
                        <a:rPr lang="en-US" sz="1600" dirty="0"/>
                        <a:t>52</a:t>
                      </a:r>
                    </a:p>
                  </a:txBody>
                  <a:tcPr marT="0" marB="0" anchor="ctr">
                    <a:solidFill>
                      <a:srgbClr val="BFBFBF"/>
                    </a:solidFill>
                  </a:tcPr>
                </a:tc>
                <a:tc>
                  <a:txBody>
                    <a:bodyPr/>
                    <a:lstStyle/>
                    <a:p>
                      <a:pPr algn="ctr"/>
                      <a:r>
                        <a:rPr lang="en-US" sz="1600" dirty="0"/>
                        <a:t>46</a:t>
                      </a:r>
                    </a:p>
                  </a:txBody>
                  <a:tcPr marT="0" marB="0" anchor="ctr">
                    <a:solidFill>
                      <a:srgbClr val="BFBFBF"/>
                    </a:solidFill>
                  </a:tcPr>
                </a:tc>
                <a:tc>
                  <a:txBody>
                    <a:bodyPr/>
                    <a:lstStyle/>
                    <a:p>
                      <a:pPr algn="ctr"/>
                      <a:r>
                        <a:rPr lang="en-US" sz="1600" dirty="0"/>
                        <a:t>2</a:t>
                      </a:r>
                    </a:p>
                  </a:txBody>
                  <a:tcPr marT="0" marB="0" anchor="ctr">
                    <a:solidFill>
                      <a:srgbClr val="BFBFBF"/>
                    </a:solidFill>
                  </a:tcPr>
                </a:tc>
                <a:extLst>
                  <a:ext uri="{0D108BD9-81ED-4DB2-BD59-A6C34878D82A}">
                    <a16:rowId xmlns:a16="http://schemas.microsoft.com/office/drawing/2014/main" val="1341609568"/>
                  </a:ext>
                </a:extLst>
              </a:tr>
              <a:tr h="184025">
                <a:tc>
                  <a:txBody>
                    <a:bodyPr/>
                    <a:lstStyle/>
                    <a:p>
                      <a:pPr algn="l"/>
                      <a:r>
                        <a:rPr lang="en-US" sz="1600" dirty="0"/>
                        <a:t>Unmarried</a:t>
                      </a:r>
                      <a:r>
                        <a:rPr lang="en-US" sz="1600" baseline="0" dirty="0"/>
                        <a:t> PWD</a:t>
                      </a:r>
                      <a:endParaRPr lang="en-US" sz="1600" dirty="0"/>
                    </a:p>
                  </a:txBody>
                  <a:tcPr marT="0" marB="0" anchor="ctr">
                    <a:solidFill>
                      <a:srgbClr val="BFBFBF"/>
                    </a:solidFill>
                  </a:tcPr>
                </a:tc>
                <a:tc>
                  <a:txBody>
                    <a:bodyPr/>
                    <a:lstStyle/>
                    <a:p>
                      <a:pPr algn="ctr"/>
                      <a:r>
                        <a:rPr lang="en-US" sz="1600" dirty="0"/>
                        <a:t>40</a:t>
                      </a:r>
                    </a:p>
                  </a:txBody>
                  <a:tcPr marT="0" marB="0" anchor="ctr">
                    <a:solidFill>
                      <a:srgbClr val="BFBFBF"/>
                    </a:solidFill>
                  </a:tcPr>
                </a:tc>
                <a:tc>
                  <a:txBody>
                    <a:bodyPr/>
                    <a:lstStyle/>
                    <a:p>
                      <a:pPr algn="ctr"/>
                      <a:r>
                        <a:rPr lang="en-US" sz="1600" b="1" dirty="0"/>
                        <a:t>58</a:t>
                      </a:r>
                    </a:p>
                  </a:txBody>
                  <a:tcPr marT="0" marB="0" anchor="ctr">
                    <a:solidFill>
                      <a:srgbClr val="96BADA"/>
                    </a:solidFill>
                  </a:tcPr>
                </a:tc>
                <a:tc>
                  <a:txBody>
                    <a:bodyPr/>
                    <a:lstStyle/>
                    <a:p>
                      <a:pPr algn="ctr"/>
                      <a:r>
                        <a:rPr lang="en-US" sz="1600" dirty="0"/>
                        <a:t>3</a:t>
                      </a:r>
                    </a:p>
                  </a:txBody>
                  <a:tcPr marT="0" marB="0" anchor="ctr">
                    <a:solidFill>
                      <a:srgbClr val="BFBFBF"/>
                    </a:solidFill>
                  </a:tcPr>
                </a:tc>
                <a:extLst>
                  <a:ext uri="{0D108BD9-81ED-4DB2-BD59-A6C34878D82A}">
                    <a16:rowId xmlns:a16="http://schemas.microsoft.com/office/drawing/2014/main" val="4178563258"/>
                  </a:ext>
                </a:extLst>
              </a:tr>
              <a:tr h="184025">
                <a:tc>
                  <a:txBody>
                    <a:bodyPr/>
                    <a:lstStyle/>
                    <a:p>
                      <a:pPr algn="l"/>
                      <a:r>
                        <a:rPr lang="en-US" sz="1600" dirty="0"/>
                        <a:t>Unmarried</a:t>
                      </a:r>
                      <a:r>
                        <a:rPr lang="en-US" sz="1600" baseline="0" dirty="0"/>
                        <a:t> Disability Community</a:t>
                      </a:r>
                      <a:endParaRPr lang="en-US" sz="1600" dirty="0"/>
                    </a:p>
                  </a:txBody>
                  <a:tcPr marT="0" marB="0" anchor="ctr">
                    <a:solidFill>
                      <a:srgbClr val="BFBFBF"/>
                    </a:solidFill>
                  </a:tcPr>
                </a:tc>
                <a:tc>
                  <a:txBody>
                    <a:bodyPr/>
                    <a:lstStyle/>
                    <a:p>
                      <a:pPr algn="ctr"/>
                      <a:r>
                        <a:rPr lang="en-US" sz="1600" dirty="0"/>
                        <a:t>35</a:t>
                      </a:r>
                    </a:p>
                  </a:txBody>
                  <a:tcPr marT="0" marB="0" anchor="ctr">
                    <a:solidFill>
                      <a:srgbClr val="BFBFBF"/>
                    </a:solidFill>
                  </a:tcPr>
                </a:tc>
                <a:tc>
                  <a:txBody>
                    <a:bodyPr/>
                    <a:lstStyle/>
                    <a:p>
                      <a:pPr algn="ctr"/>
                      <a:r>
                        <a:rPr lang="en-US" sz="1600" b="1" dirty="0"/>
                        <a:t>63</a:t>
                      </a:r>
                    </a:p>
                  </a:txBody>
                  <a:tcPr marT="0" marB="0" anchor="ctr">
                    <a:solidFill>
                      <a:srgbClr val="96BADA"/>
                    </a:solidFill>
                  </a:tcPr>
                </a:tc>
                <a:tc>
                  <a:txBody>
                    <a:bodyPr/>
                    <a:lstStyle/>
                    <a:p>
                      <a:pPr algn="ctr"/>
                      <a:r>
                        <a:rPr lang="en-US" sz="1600" dirty="0"/>
                        <a:t>2</a:t>
                      </a:r>
                    </a:p>
                  </a:txBody>
                  <a:tcPr marT="0" marB="0" anchor="ctr">
                    <a:solidFill>
                      <a:srgbClr val="BFBFBF"/>
                    </a:solidFill>
                  </a:tcPr>
                </a:tc>
                <a:extLst>
                  <a:ext uri="{0D108BD9-81ED-4DB2-BD59-A6C34878D82A}">
                    <a16:rowId xmlns:a16="http://schemas.microsoft.com/office/drawing/2014/main" val="996724112"/>
                  </a:ext>
                </a:extLst>
              </a:tr>
              <a:tr h="184025">
                <a:tc>
                  <a:txBody>
                    <a:bodyPr/>
                    <a:lstStyle/>
                    <a:p>
                      <a:pPr algn="l"/>
                      <a:r>
                        <a:rPr lang="en-US" sz="1600" dirty="0"/>
                        <a:t>Men PWD</a:t>
                      </a:r>
                    </a:p>
                  </a:txBody>
                  <a:tcPr marT="0" marB="0" anchor="ctr">
                    <a:solidFill>
                      <a:srgbClr val="DFDFDF"/>
                    </a:solidFill>
                  </a:tcPr>
                </a:tc>
                <a:tc>
                  <a:txBody>
                    <a:bodyPr/>
                    <a:lstStyle/>
                    <a:p>
                      <a:pPr algn="ctr"/>
                      <a:r>
                        <a:rPr lang="en-US" sz="1600" b="1" dirty="0"/>
                        <a:t>55</a:t>
                      </a:r>
                    </a:p>
                  </a:txBody>
                  <a:tcPr marT="0" marB="0" anchor="ctr">
                    <a:solidFill>
                      <a:srgbClr val="F2BCBB"/>
                    </a:solidFill>
                  </a:tcPr>
                </a:tc>
                <a:tc>
                  <a:txBody>
                    <a:bodyPr/>
                    <a:lstStyle/>
                    <a:p>
                      <a:pPr algn="ctr"/>
                      <a:r>
                        <a:rPr lang="en-US" sz="1600" b="0" dirty="0"/>
                        <a:t>43</a:t>
                      </a:r>
                    </a:p>
                  </a:txBody>
                  <a:tcPr marT="0" marB="0" anchor="ctr">
                    <a:solidFill>
                      <a:srgbClr val="DFDFDF"/>
                    </a:solidFill>
                  </a:tcPr>
                </a:tc>
                <a:tc>
                  <a:txBody>
                    <a:bodyPr/>
                    <a:lstStyle/>
                    <a:p>
                      <a:pPr algn="ctr"/>
                      <a:r>
                        <a:rPr lang="en-US" sz="1600" dirty="0"/>
                        <a:t>2</a:t>
                      </a:r>
                    </a:p>
                  </a:txBody>
                  <a:tcPr marT="0" marB="0" anchor="ctr">
                    <a:solidFill>
                      <a:srgbClr val="DFDFDF"/>
                    </a:solidFill>
                  </a:tcPr>
                </a:tc>
                <a:extLst>
                  <a:ext uri="{0D108BD9-81ED-4DB2-BD59-A6C34878D82A}">
                    <a16:rowId xmlns:a16="http://schemas.microsoft.com/office/drawing/2014/main" val="521394686"/>
                  </a:ext>
                </a:extLst>
              </a:tr>
              <a:tr h="184025">
                <a:tc>
                  <a:txBody>
                    <a:bodyPr/>
                    <a:lstStyle/>
                    <a:p>
                      <a:pPr algn="l"/>
                      <a:r>
                        <a:rPr lang="en-US" sz="1600" dirty="0"/>
                        <a:t>Women PWD</a:t>
                      </a:r>
                    </a:p>
                  </a:txBody>
                  <a:tcPr marT="0" marB="0" anchor="ctr">
                    <a:solidFill>
                      <a:srgbClr val="DFDFDF"/>
                    </a:solidFill>
                  </a:tcPr>
                </a:tc>
                <a:tc>
                  <a:txBody>
                    <a:bodyPr/>
                    <a:lstStyle/>
                    <a:p>
                      <a:pPr algn="ctr"/>
                      <a:r>
                        <a:rPr lang="en-US" sz="1600" dirty="0"/>
                        <a:t>48</a:t>
                      </a:r>
                    </a:p>
                  </a:txBody>
                  <a:tcPr marT="0" marB="0" anchor="ctr">
                    <a:solidFill>
                      <a:srgbClr val="DFDFDF"/>
                    </a:solidFill>
                  </a:tcPr>
                </a:tc>
                <a:tc>
                  <a:txBody>
                    <a:bodyPr/>
                    <a:lstStyle/>
                    <a:p>
                      <a:pPr algn="ctr"/>
                      <a:r>
                        <a:rPr lang="en-US" sz="1600" b="0" dirty="0"/>
                        <a:t>50</a:t>
                      </a:r>
                    </a:p>
                  </a:txBody>
                  <a:tcPr marT="0" marB="0" anchor="ctr">
                    <a:solidFill>
                      <a:srgbClr val="DFDFDF"/>
                    </a:solidFill>
                  </a:tcPr>
                </a:tc>
                <a:tc>
                  <a:txBody>
                    <a:bodyPr/>
                    <a:lstStyle/>
                    <a:p>
                      <a:pPr algn="ctr"/>
                      <a:r>
                        <a:rPr lang="en-US" sz="1600" dirty="0"/>
                        <a:t>3</a:t>
                      </a:r>
                    </a:p>
                  </a:txBody>
                  <a:tcPr marT="0" marB="0" anchor="ctr">
                    <a:solidFill>
                      <a:srgbClr val="DFDFDF"/>
                    </a:solidFill>
                  </a:tcPr>
                </a:tc>
                <a:extLst>
                  <a:ext uri="{0D108BD9-81ED-4DB2-BD59-A6C34878D82A}">
                    <a16:rowId xmlns:a16="http://schemas.microsoft.com/office/drawing/2014/main" val="1498767419"/>
                  </a:ext>
                </a:extLst>
              </a:tr>
              <a:tr h="184025">
                <a:tc>
                  <a:txBody>
                    <a:bodyPr/>
                    <a:lstStyle/>
                    <a:p>
                      <a:pPr algn="l"/>
                      <a:r>
                        <a:rPr lang="en-US" sz="1600" dirty="0"/>
                        <a:t>PWD under 50 </a:t>
                      </a:r>
                    </a:p>
                  </a:txBody>
                  <a:tcPr marT="0" marB="0" anchor="ctr">
                    <a:solidFill>
                      <a:srgbClr val="BFBFBF"/>
                    </a:solidFill>
                  </a:tcPr>
                </a:tc>
                <a:tc>
                  <a:txBody>
                    <a:bodyPr/>
                    <a:lstStyle/>
                    <a:p>
                      <a:pPr algn="ctr"/>
                      <a:r>
                        <a:rPr lang="en-US" sz="1600" dirty="0"/>
                        <a:t>40</a:t>
                      </a:r>
                    </a:p>
                  </a:txBody>
                  <a:tcPr marT="0" marB="0" anchor="ctr">
                    <a:solidFill>
                      <a:srgbClr val="BFBFBF"/>
                    </a:solidFill>
                  </a:tcPr>
                </a:tc>
                <a:tc>
                  <a:txBody>
                    <a:bodyPr/>
                    <a:lstStyle/>
                    <a:p>
                      <a:pPr algn="ctr"/>
                      <a:r>
                        <a:rPr lang="en-US" sz="1600" b="1" dirty="0"/>
                        <a:t>56</a:t>
                      </a:r>
                    </a:p>
                  </a:txBody>
                  <a:tcPr marT="0" marB="0" anchor="ctr">
                    <a:solidFill>
                      <a:srgbClr val="96BADA"/>
                    </a:solidFill>
                  </a:tcPr>
                </a:tc>
                <a:tc>
                  <a:txBody>
                    <a:bodyPr/>
                    <a:lstStyle/>
                    <a:p>
                      <a:pPr algn="ctr"/>
                      <a:r>
                        <a:rPr lang="en-US" sz="1600" dirty="0"/>
                        <a:t>3</a:t>
                      </a:r>
                    </a:p>
                  </a:txBody>
                  <a:tcPr marT="0" marB="0" anchor="ctr">
                    <a:solidFill>
                      <a:srgbClr val="BFBFBF"/>
                    </a:solidFill>
                  </a:tcPr>
                </a:tc>
                <a:extLst>
                  <a:ext uri="{0D108BD9-81ED-4DB2-BD59-A6C34878D82A}">
                    <a16:rowId xmlns:a16="http://schemas.microsoft.com/office/drawing/2014/main" val="2054877440"/>
                  </a:ext>
                </a:extLst>
              </a:tr>
              <a:tr h="184025">
                <a:tc>
                  <a:txBody>
                    <a:bodyPr/>
                    <a:lstStyle/>
                    <a:p>
                      <a:pPr algn="l"/>
                      <a:r>
                        <a:rPr lang="en-US" sz="1600" dirty="0"/>
                        <a:t>PWD over 50 </a:t>
                      </a:r>
                    </a:p>
                  </a:txBody>
                  <a:tcPr marT="0" marB="0" anchor="ctr">
                    <a:solidFill>
                      <a:srgbClr val="BFBFBF"/>
                    </a:solidFill>
                  </a:tcPr>
                </a:tc>
                <a:tc>
                  <a:txBody>
                    <a:bodyPr/>
                    <a:lstStyle/>
                    <a:p>
                      <a:pPr algn="ctr"/>
                      <a:r>
                        <a:rPr lang="en-US" sz="1600" b="1" dirty="0"/>
                        <a:t>59</a:t>
                      </a:r>
                    </a:p>
                  </a:txBody>
                  <a:tcPr marT="0" marB="0" anchor="ctr">
                    <a:solidFill>
                      <a:srgbClr val="F2BCBB"/>
                    </a:solidFill>
                  </a:tcPr>
                </a:tc>
                <a:tc>
                  <a:txBody>
                    <a:bodyPr/>
                    <a:lstStyle/>
                    <a:p>
                      <a:pPr algn="ctr"/>
                      <a:r>
                        <a:rPr lang="en-US" sz="1600" b="0" dirty="0"/>
                        <a:t>40</a:t>
                      </a:r>
                    </a:p>
                  </a:txBody>
                  <a:tcPr marT="0" marB="0" anchor="ctr">
                    <a:solidFill>
                      <a:srgbClr val="BFBFBF"/>
                    </a:solidFill>
                  </a:tcPr>
                </a:tc>
                <a:tc>
                  <a:txBody>
                    <a:bodyPr/>
                    <a:lstStyle/>
                    <a:p>
                      <a:pPr algn="ctr"/>
                      <a:r>
                        <a:rPr lang="en-US" sz="1600" dirty="0"/>
                        <a:t>0</a:t>
                      </a:r>
                    </a:p>
                  </a:txBody>
                  <a:tcPr marT="0" marB="0" anchor="ctr">
                    <a:solidFill>
                      <a:srgbClr val="BFBFBF"/>
                    </a:solidFill>
                  </a:tcPr>
                </a:tc>
                <a:extLst>
                  <a:ext uri="{0D108BD9-81ED-4DB2-BD59-A6C34878D82A}">
                    <a16:rowId xmlns:a16="http://schemas.microsoft.com/office/drawing/2014/main" val="2396089297"/>
                  </a:ext>
                </a:extLst>
              </a:tr>
              <a:tr h="184025">
                <a:tc>
                  <a:txBody>
                    <a:bodyPr/>
                    <a:lstStyle/>
                    <a:p>
                      <a:pPr algn="l"/>
                      <a:r>
                        <a:rPr lang="en-US" sz="1600" dirty="0"/>
                        <a:t>White PWD</a:t>
                      </a:r>
                    </a:p>
                  </a:txBody>
                  <a:tcPr marT="0" marB="0" anchor="ctr">
                    <a:solidFill>
                      <a:srgbClr val="DFDFDF"/>
                    </a:solidFill>
                  </a:tcPr>
                </a:tc>
                <a:tc>
                  <a:txBody>
                    <a:bodyPr/>
                    <a:lstStyle/>
                    <a:p>
                      <a:pPr algn="ctr"/>
                      <a:r>
                        <a:rPr lang="en-US" sz="1600" b="1" dirty="0"/>
                        <a:t>57</a:t>
                      </a:r>
                    </a:p>
                  </a:txBody>
                  <a:tcPr marT="0" marB="0" anchor="ctr">
                    <a:solidFill>
                      <a:srgbClr val="F2BCBB"/>
                    </a:solidFill>
                  </a:tcPr>
                </a:tc>
                <a:tc>
                  <a:txBody>
                    <a:bodyPr/>
                    <a:lstStyle/>
                    <a:p>
                      <a:pPr algn="ctr"/>
                      <a:r>
                        <a:rPr lang="en-US" sz="1600" b="0" dirty="0"/>
                        <a:t>41</a:t>
                      </a:r>
                    </a:p>
                  </a:txBody>
                  <a:tcPr marT="0" marB="0" anchor="ctr">
                    <a:solidFill>
                      <a:srgbClr val="DFDFDF"/>
                    </a:solidFill>
                  </a:tcPr>
                </a:tc>
                <a:tc>
                  <a:txBody>
                    <a:bodyPr/>
                    <a:lstStyle/>
                    <a:p>
                      <a:pPr algn="ctr"/>
                      <a:r>
                        <a:rPr lang="en-US" sz="1600" dirty="0"/>
                        <a:t>2</a:t>
                      </a:r>
                    </a:p>
                  </a:txBody>
                  <a:tcPr marT="0" marB="0" anchor="ctr">
                    <a:solidFill>
                      <a:srgbClr val="DFDFDF"/>
                    </a:solidFill>
                  </a:tcPr>
                </a:tc>
                <a:extLst>
                  <a:ext uri="{0D108BD9-81ED-4DB2-BD59-A6C34878D82A}">
                    <a16:rowId xmlns:a16="http://schemas.microsoft.com/office/drawing/2014/main" val="4219411002"/>
                  </a:ext>
                </a:extLst>
              </a:tr>
              <a:tr h="184025">
                <a:tc>
                  <a:txBody>
                    <a:bodyPr/>
                    <a:lstStyle/>
                    <a:p>
                      <a:pPr algn="l"/>
                      <a:r>
                        <a:rPr lang="en-US" sz="1600" dirty="0"/>
                        <a:t>POC PWD</a:t>
                      </a:r>
                    </a:p>
                  </a:txBody>
                  <a:tcPr marT="0" marB="0" anchor="ctr">
                    <a:solidFill>
                      <a:srgbClr val="DFDFDF"/>
                    </a:solidFill>
                  </a:tcPr>
                </a:tc>
                <a:tc>
                  <a:txBody>
                    <a:bodyPr/>
                    <a:lstStyle/>
                    <a:p>
                      <a:pPr algn="ctr"/>
                      <a:r>
                        <a:rPr lang="en-US" sz="1600" b="0" dirty="0"/>
                        <a:t>40</a:t>
                      </a:r>
                    </a:p>
                  </a:txBody>
                  <a:tcPr marT="0" marB="0" anchor="ctr">
                    <a:solidFill>
                      <a:srgbClr val="DFDFDF"/>
                    </a:solidFill>
                  </a:tcPr>
                </a:tc>
                <a:tc>
                  <a:txBody>
                    <a:bodyPr/>
                    <a:lstStyle/>
                    <a:p>
                      <a:pPr algn="ctr"/>
                      <a:r>
                        <a:rPr lang="en-US" sz="1600" b="1" dirty="0"/>
                        <a:t>58</a:t>
                      </a:r>
                    </a:p>
                  </a:txBody>
                  <a:tcPr marT="0" marB="0" anchor="ctr">
                    <a:solidFill>
                      <a:srgbClr val="96BADA"/>
                    </a:solidFill>
                  </a:tcPr>
                </a:tc>
                <a:tc>
                  <a:txBody>
                    <a:bodyPr/>
                    <a:lstStyle/>
                    <a:p>
                      <a:pPr algn="ctr"/>
                      <a:r>
                        <a:rPr lang="en-US" sz="1600" dirty="0"/>
                        <a:t>2</a:t>
                      </a:r>
                    </a:p>
                  </a:txBody>
                  <a:tcPr marT="0" marB="0" anchor="ctr">
                    <a:solidFill>
                      <a:srgbClr val="DFDFDF"/>
                    </a:solidFill>
                  </a:tcPr>
                </a:tc>
                <a:extLst>
                  <a:ext uri="{0D108BD9-81ED-4DB2-BD59-A6C34878D82A}">
                    <a16:rowId xmlns:a16="http://schemas.microsoft.com/office/drawing/2014/main" val="2147196967"/>
                  </a:ext>
                </a:extLst>
              </a:tr>
            </a:tbl>
          </a:graphicData>
        </a:graphic>
      </p:graphicFrame>
      <p:pic>
        <p:nvPicPr>
          <p:cNvPr id="4" name="image3.png" descr="The Tarrance Group logo">
            <a:extLst>
              <a:ext uri="{FF2B5EF4-FFF2-40B4-BE49-F238E27FC236}">
                <a16:creationId xmlns:a16="http://schemas.microsoft.com/office/drawing/2014/main" id="{6F7F0B16-2E5E-435D-BB33-BE47B14C659C}"/>
              </a:ext>
            </a:extLst>
          </p:cNvPr>
          <p:cNvPicPr/>
          <p:nvPr/>
        </p:nvPicPr>
        <p:blipFill>
          <a:blip r:embed="rId2"/>
          <a:srcRect/>
          <a:stretch>
            <a:fillRect/>
          </a:stretch>
        </p:blipFill>
        <p:spPr>
          <a:xfrm>
            <a:off x="8153400" y="6355080"/>
            <a:ext cx="2207812" cy="367160"/>
          </a:xfrm>
          <a:prstGeom prst="rect">
            <a:avLst/>
          </a:prstGeom>
          <a:ln/>
        </p:spPr>
      </p:pic>
    </p:spTree>
    <p:extLst>
      <p:ext uri="{BB962C8B-B14F-4D97-AF65-F5344CB8AC3E}">
        <p14:creationId xmlns:p14="http://schemas.microsoft.com/office/powerpoint/2010/main" val="25984015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A0A8B-06C1-44A9-A659-5598428790B9}"/>
              </a:ext>
            </a:extLst>
          </p:cNvPr>
          <p:cNvSpPr>
            <a:spLocks noGrp="1"/>
          </p:cNvSpPr>
          <p:nvPr>
            <p:ph type="title"/>
          </p:nvPr>
        </p:nvSpPr>
        <p:spPr>
          <a:xfrm>
            <a:off x="335280" y="318575"/>
            <a:ext cx="11439378" cy="1003788"/>
          </a:xfrm>
        </p:spPr>
        <p:txBody>
          <a:bodyPr>
            <a:noAutofit/>
          </a:bodyPr>
          <a:lstStyle/>
          <a:p>
            <a:r>
              <a:rPr lang="en-US" sz="2200" dirty="0"/>
              <a:t>Three-quarters of voters (75%) made up their minds more than three months ago. There were very few late deciders, but among the latest deciders, Trump had an 8-point margin: 51% to 43% for Biden. A plurality of voters overall voted in person on Election Day, including nearly 6 in 10 Trump voters. Nearly 7 in 10 Biden voters voted early by mail or absentee ballot.</a:t>
            </a:r>
          </a:p>
        </p:txBody>
      </p:sp>
      <p:sp>
        <p:nvSpPr>
          <p:cNvPr id="11" name="TextBox 10">
            <a:extLst>
              <a:ext uri="{FF2B5EF4-FFF2-40B4-BE49-F238E27FC236}">
                <a16:creationId xmlns:a16="http://schemas.microsoft.com/office/drawing/2014/main" id="{B2FFDA2F-83BC-41D1-BB92-F4FD23D7102C}"/>
              </a:ext>
            </a:extLst>
          </p:cNvPr>
          <p:cNvSpPr txBox="1"/>
          <p:nvPr/>
        </p:nvSpPr>
        <p:spPr>
          <a:xfrm>
            <a:off x="335280" y="1675810"/>
            <a:ext cx="11439378" cy="669174"/>
          </a:xfrm>
          <a:prstGeom prst="rect">
            <a:avLst/>
          </a:prstGeom>
          <a:solidFill>
            <a:schemeClr val="bg1">
              <a:lumMod val="85000"/>
            </a:schemeClr>
          </a:solid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If the election for President were held today, and the candidates were [ROTATE BIDEN AND TRUMP] _ Democrat Joe Biden _Republican Donald Trump, _Libertarian Jo Jorgensen, [AND] _Green Party Candidate Howie Hawkins, for whom would you vote?</a:t>
            </a: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3" name="Table 2">
            <a:extLst>
              <a:ext uri="{FF2B5EF4-FFF2-40B4-BE49-F238E27FC236}">
                <a16:creationId xmlns:a16="http://schemas.microsoft.com/office/drawing/2014/main" id="{01C5E302-C19D-4C3C-9DC9-CC56F90D3C35}"/>
              </a:ext>
            </a:extLst>
          </p:cNvPr>
          <p:cNvGraphicFramePr>
            <a:graphicFrameLocks noGrp="1"/>
          </p:cNvGraphicFramePr>
          <p:nvPr/>
        </p:nvGraphicFramePr>
        <p:xfrm>
          <a:off x="1499881" y="2457799"/>
          <a:ext cx="8376868" cy="3139440"/>
        </p:xfrm>
        <a:graphic>
          <a:graphicData uri="http://schemas.openxmlformats.org/drawingml/2006/table">
            <a:tbl>
              <a:tblPr firstRow="1" bandRow="1">
                <a:tableStyleId>{5C22544A-7EE6-4342-B048-85BDC9FD1C3A}</a:tableStyleId>
              </a:tblPr>
              <a:tblGrid>
                <a:gridCol w="3940175">
                  <a:extLst>
                    <a:ext uri="{9D8B030D-6E8A-4147-A177-3AD203B41FA5}">
                      <a16:colId xmlns:a16="http://schemas.microsoft.com/office/drawing/2014/main" val="20000"/>
                    </a:ext>
                  </a:extLst>
                </a:gridCol>
                <a:gridCol w="1444014">
                  <a:extLst>
                    <a:ext uri="{9D8B030D-6E8A-4147-A177-3AD203B41FA5}">
                      <a16:colId xmlns:a16="http://schemas.microsoft.com/office/drawing/2014/main" val="3583731858"/>
                    </a:ext>
                  </a:extLst>
                </a:gridCol>
                <a:gridCol w="1444014">
                  <a:extLst>
                    <a:ext uri="{9D8B030D-6E8A-4147-A177-3AD203B41FA5}">
                      <a16:colId xmlns:a16="http://schemas.microsoft.com/office/drawing/2014/main" val="20001"/>
                    </a:ext>
                  </a:extLst>
                </a:gridCol>
                <a:gridCol w="1548665">
                  <a:extLst>
                    <a:ext uri="{9D8B030D-6E8A-4147-A177-3AD203B41FA5}">
                      <a16:colId xmlns:a16="http://schemas.microsoft.com/office/drawing/2014/main" val="20002"/>
                    </a:ext>
                  </a:extLst>
                </a:gridCol>
              </a:tblGrid>
              <a:tr h="119988">
                <a:tc>
                  <a:txBody>
                    <a:bodyPr/>
                    <a:lstStyle/>
                    <a:p>
                      <a:pPr algn="ctr"/>
                      <a:endParaRPr lang="en-US" sz="2000" dirty="0"/>
                    </a:p>
                  </a:txBody>
                  <a:tcPr>
                    <a:solidFill>
                      <a:schemeClr val="bg1"/>
                    </a:solidFill>
                  </a:tcPr>
                </a:tc>
                <a:tc>
                  <a:txBody>
                    <a:bodyPr/>
                    <a:lstStyle/>
                    <a:p>
                      <a:pPr algn="ctr"/>
                      <a:r>
                        <a:rPr lang="en-US" sz="1800" dirty="0"/>
                        <a:t>Total</a:t>
                      </a:r>
                    </a:p>
                  </a:txBody>
                  <a:tcPr anchor="ctr">
                    <a:solidFill>
                      <a:schemeClr val="bg1">
                        <a:lumMod val="50000"/>
                      </a:schemeClr>
                    </a:solidFill>
                  </a:tcPr>
                </a:tc>
                <a:tc>
                  <a:txBody>
                    <a:bodyPr/>
                    <a:lstStyle/>
                    <a:p>
                      <a:pPr algn="ctr"/>
                      <a:r>
                        <a:rPr lang="en-US" sz="1800" dirty="0"/>
                        <a:t>Trump</a:t>
                      </a:r>
                    </a:p>
                  </a:txBody>
                  <a:tcPr anchor="ctr">
                    <a:solidFill>
                      <a:srgbClr val="C00000"/>
                    </a:solidFill>
                  </a:tcPr>
                </a:tc>
                <a:tc>
                  <a:txBody>
                    <a:bodyPr/>
                    <a:lstStyle/>
                    <a:p>
                      <a:pPr algn="ctr"/>
                      <a:r>
                        <a:rPr lang="en-US" sz="1800" dirty="0"/>
                        <a:t>Biden</a:t>
                      </a:r>
                    </a:p>
                  </a:txBody>
                  <a:tcPr anchor="ctr">
                    <a:solidFill>
                      <a:srgbClr val="002060"/>
                    </a:solidFill>
                  </a:tcPr>
                </a:tc>
                <a:extLst>
                  <a:ext uri="{0D108BD9-81ED-4DB2-BD59-A6C34878D82A}">
                    <a16:rowId xmlns:a16="http://schemas.microsoft.com/office/drawing/2014/main" val="10000"/>
                  </a:ext>
                </a:extLst>
              </a:tr>
              <a:tr h="51588">
                <a:tc>
                  <a:txBody>
                    <a:bodyPr/>
                    <a:lstStyle/>
                    <a:p>
                      <a:pPr algn="l"/>
                      <a:r>
                        <a:rPr lang="en-US" sz="1800" b="1" dirty="0"/>
                        <a:t>Total</a:t>
                      </a:r>
                    </a:p>
                  </a:txBody>
                  <a:tcPr marT="0" marB="0" anchor="ctr">
                    <a:solidFill>
                      <a:schemeClr val="bg1">
                        <a:lumMod val="50000"/>
                        <a:alpha val="25000"/>
                      </a:schemeClr>
                    </a:solidFill>
                  </a:tcPr>
                </a:tc>
                <a:tc>
                  <a:txBody>
                    <a:bodyPr/>
                    <a:lstStyle/>
                    <a:p>
                      <a:pPr algn="ctr"/>
                      <a:r>
                        <a:rPr lang="en-US" sz="1800" b="1" dirty="0"/>
                        <a:t>100</a:t>
                      </a:r>
                    </a:p>
                  </a:txBody>
                  <a:tcPr marT="0" marB="0" anchor="ctr">
                    <a:solidFill>
                      <a:schemeClr val="bg1">
                        <a:lumMod val="50000"/>
                        <a:alpha val="25000"/>
                      </a:schemeClr>
                    </a:solidFill>
                  </a:tcPr>
                </a:tc>
                <a:tc>
                  <a:txBody>
                    <a:bodyPr/>
                    <a:lstStyle/>
                    <a:p>
                      <a:pPr algn="ctr"/>
                      <a:r>
                        <a:rPr lang="en-US" sz="1800" b="1" dirty="0"/>
                        <a:t>48</a:t>
                      </a:r>
                    </a:p>
                  </a:txBody>
                  <a:tcPr marT="0" marB="0" anchor="ctr">
                    <a:solidFill>
                      <a:schemeClr val="bg1">
                        <a:lumMod val="50000"/>
                        <a:alpha val="25000"/>
                      </a:schemeClr>
                    </a:solidFill>
                  </a:tcPr>
                </a:tc>
                <a:tc>
                  <a:txBody>
                    <a:bodyPr/>
                    <a:lstStyle/>
                    <a:p>
                      <a:pPr algn="ctr"/>
                      <a:r>
                        <a:rPr lang="en-US" sz="1800" b="1" dirty="0"/>
                        <a:t>51</a:t>
                      </a:r>
                    </a:p>
                  </a:txBody>
                  <a:tcPr marT="0" marB="0" anchor="ctr">
                    <a:solidFill>
                      <a:schemeClr val="bg1">
                        <a:lumMod val="50000"/>
                        <a:alpha val="25000"/>
                      </a:schemeClr>
                    </a:solidFill>
                  </a:tcPr>
                </a:tc>
                <a:extLst>
                  <a:ext uri="{0D108BD9-81ED-4DB2-BD59-A6C34878D82A}">
                    <a16:rowId xmlns:a16="http://schemas.microsoft.com/office/drawing/2014/main" val="4187178510"/>
                  </a:ext>
                </a:extLst>
              </a:tr>
              <a:tr h="142665">
                <a:tc>
                  <a:txBody>
                    <a:bodyPr/>
                    <a:lstStyle/>
                    <a:p>
                      <a:pPr algn="l"/>
                      <a:r>
                        <a:rPr lang="en-US" sz="1800" dirty="0"/>
                        <a:t>Decided</a:t>
                      </a:r>
                      <a:r>
                        <a:rPr lang="en-US" sz="1800" baseline="0" dirty="0"/>
                        <a:t> vote in last few days</a:t>
                      </a:r>
                      <a:endParaRPr lang="en-US" sz="1800" dirty="0"/>
                    </a:p>
                  </a:txBody>
                  <a:tcPr marT="0" marB="0" anchor="ctr">
                    <a:solidFill>
                      <a:srgbClr val="BFBFBF"/>
                    </a:solidFill>
                  </a:tcPr>
                </a:tc>
                <a:tc>
                  <a:txBody>
                    <a:bodyPr/>
                    <a:lstStyle/>
                    <a:p>
                      <a:pPr algn="ctr"/>
                      <a:r>
                        <a:rPr lang="en-US" sz="1800" dirty="0"/>
                        <a:t>4</a:t>
                      </a:r>
                    </a:p>
                  </a:txBody>
                  <a:tcPr marT="0" marB="0" anchor="ctr">
                    <a:solidFill>
                      <a:srgbClr val="BFBFBF"/>
                    </a:solidFill>
                  </a:tcPr>
                </a:tc>
                <a:tc>
                  <a:txBody>
                    <a:bodyPr/>
                    <a:lstStyle/>
                    <a:p>
                      <a:pPr algn="ctr"/>
                      <a:r>
                        <a:rPr lang="en-US" sz="1800" dirty="0"/>
                        <a:t>51</a:t>
                      </a:r>
                    </a:p>
                  </a:txBody>
                  <a:tcPr marT="0" marB="0" anchor="ctr">
                    <a:solidFill>
                      <a:srgbClr val="BFBFBF"/>
                    </a:solidFill>
                  </a:tcPr>
                </a:tc>
                <a:tc>
                  <a:txBody>
                    <a:bodyPr/>
                    <a:lstStyle/>
                    <a:p>
                      <a:pPr algn="ctr"/>
                      <a:r>
                        <a:rPr lang="en-US" sz="1800" dirty="0"/>
                        <a:t>43</a:t>
                      </a:r>
                    </a:p>
                  </a:txBody>
                  <a:tcPr marT="0" marB="0" anchor="ctr">
                    <a:solidFill>
                      <a:srgbClr val="BFBFBF"/>
                    </a:solidFill>
                  </a:tcPr>
                </a:tc>
                <a:extLst>
                  <a:ext uri="{0D108BD9-81ED-4DB2-BD59-A6C34878D82A}">
                    <a16:rowId xmlns:a16="http://schemas.microsoft.com/office/drawing/2014/main" val="550410333"/>
                  </a:ext>
                </a:extLst>
              </a:tr>
              <a:tr h="142665">
                <a:tc>
                  <a:txBody>
                    <a:bodyPr/>
                    <a:lstStyle/>
                    <a:p>
                      <a:pPr algn="l"/>
                      <a:r>
                        <a:rPr lang="en-US" sz="1800" dirty="0"/>
                        <a:t>In the past week</a:t>
                      </a:r>
                    </a:p>
                  </a:txBody>
                  <a:tcPr marT="0" marB="0" anchor="ctr">
                    <a:solidFill>
                      <a:srgbClr val="BFBFBF"/>
                    </a:solidFill>
                  </a:tcPr>
                </a:tc>
                <a:tc>
                  <a:txBody>
                    <a:bodyPr/>
                    <a:lstStyle/>
                    <a:p>
                      <a:pPr algn="ctr"/>
                      <a:r>
                        <a:rPr lang="en-US" sz="1800" dirty="0"/>
                        <a:t>4</a:t>
                      </a:r>
                    </a:p>
                  </a:txBody>
                  <a:tcPr marT="0" marB="0" anchor="ctr">
                    <a:solidFill>
                      <a:srgbClr val="BFBFBF"/>
                    </a:solidFill>
                  </a:tcPr>
                </a:tc>
                <a:tc>
                  <a:txBody>
                    <a:bodyPr/>
                    <a:lstStyle/>
                    <a:p>
                      <a:pPr algn="ctr"/>
                      <a:r>
                        <a:rPr lang="en-US" sz="1800" dirty="0"/>
                        <a:t>44</a:t>
                      </a:r>
                    </a:p>
                  </a:txBody>
                  <a:tcPr marT="0" marB="0" anchor="ctr">
                    <a:solidFill>
                      <a:srgbClr val="BFBFBF"/>
                    </a:solidFill>
                  </a:tcPr>
                </a:tc>
                <a:tc>
                  <a:txBody>
                    <a:bodyPr/>
                    <a:lstStyle/>
                    <a:p>
                      <a:pPr algn="ctr"/>
                      <a:r>
                        <a:rPr lang="en-US" sz="1800" dirty="0"/>
                        <a:t>53</a:t>
                      </a:r>
                    </a:p>
                  </a:txBody>
                  <a:tcPr marT="0" marB="0" anchor="ctr">
                    <a:solidFill>
                      <a:srgbClr val="BFBFBF"/>
                    </a:solidFill>
                  </a:tcPr>
                </a:tc>
                <a:extLst>
                  <a:ext uri="{0D108BD9-81ED-4DB2-BD59-A6C34878D82A}">
                    <a16:rowId xmlns:a16="http://schemas.microsoft.com/office/drawing/2014/main" val="30959984"/>
                  </a:ext>
                </a:extLst>
              </a:tr>
              <a:tr h="142665">
                <a:tc>
                  <a:txBody>
                    <a:bodyPr/>
                    <a:lstStyle/>
                    <a:p>
                      <a:pPr algn="l"/>
                      <a:r>
                        <a:rPr lang="en-US" sz="1800" dirty="0"/>
                        <a:t>In the past month</a:t>
                      </a:r>
                    </a:p>
                  </a:txBody>
                  <a:tcPr marT="0" marB="0" anchor="ctr">
                    <a:solidFill>
                      <a:srgbClr val="BFBFBF"/>
                    </a:solidFill>
                  </a:tcPr>
                </a:tc>
                <a:tc>
                  <a:txBody>
                    <a:bodyPr/>
                    <a:lstStyle/>
                    <a:p>
                      <a:pPr algn="ctr"/>
                      <a:r>
                        <a:rPr lang="en-US" sz="1800" dirty="0"/>
                        <a:t>7</a:t>
                      </a:r>
                    </a:p>
                  </a:txBody>
                  <a:tcPr marT="0" marB="0" anchor="ctr">
                    <a:solidFill>
                      <a:srgbClr val="BFBFBF"/>
                    </a:solidFill>
                  </a:tcPr>
                </a:tc>
                <a:tc>
                  <a:txBody>
                    <a:bodyPr/>
                    <a:lstStyle/>
                    <a:p>
                      <a:pPr algn="ctr"/>
                      <a:r>
                        <a:rPr lang="en-US" sz="1800" dirty="0"/>
                        <a:t>47</a:t>
                      </a:r>
                    </a:p>
                  </a:txBody>
                  <a:tcPr marT="0" marB="0" anchor="ctr">
                    <a:solidFill>
                      <a:srgbClr val="BFBFBF"/>
                    </a:solidFill>
                  </a:tcPr>
                </a:tc>
                <a:tc>
                  <a:txBody>
                    <a:bodyPr/>
                    <a:lstStyle/>
                    <a:p>
                      <a:pPr algn="ctr"/>
                      <a:r>
                        <a:rPr lang="en-US" sz="1800" dirty="0"/>
                        <a:t>49</a:t>
                      </a:r>
                    </a:p>
                  </a:txBody>
                  <a:tcPr marT="0" marB="0" anchor="ctr">
                    <a:solidFill>
                      <a:srgbClr val="BFBFBF"/>
                    </a:solidFill>
                  </a:tcPr>
                </a:tc>
                <a:extLst>
                  <a:ext uri="{0D108BD9-81ED-4DB2-BD59-A6C34878D82A}">
                    <a16:rowId xmlns:a16="http://schemas.microsoft.com/office/drawing/2014/main" val="3984184629"/>
                  </a:ext>
                </a:extLst>
              </a:tr>
              <a:tr h="142665">
                <a:tc>
                  <a:txBody>
                    <a:bodyPr/>
                    <a:lstStyle/>
                    <a:p>
                      <a:pPr algn="l"/>
                      <a:r>
                        <a:rPr lang="en-US" sz="1800" dirty="0"/>
                        <a:t>1-3 months ago</a:t>
                      </a:r>
                    </a:p>
                  </a:txBody>
                  <a:tcPr marT="0" marB="0" anchor="ctr">
                    <a:solidFill>
                      <a:srgbClr val="BFBFBF"/>
                    </a:solidFill>
                  </a:tcPr>
                </a:tc>
                <a:tc>
                  <a:txBody>
                    <a:bodyPr/>
                    <a:lstStyle/>
                    <a:p>
                      <a:pPr algn="ctr"/>
                      <a:r>
                        <a:rPr lang="en-US" sz="1800" dirty="0"/>
                        <a:t>10</a:t>
                      </a:r>
                    </a:p>
                  </a:txBody>
                  <a:tcPr marT="0" marB="0" anchor="ctr">
                    <a:solidFill>
                      <a:srgbClr val="BFBFBF"/>
                    </a:solidFill>
                  </a:tcPr>
                </a:tc>
                <a:tc>
                  <a:txBody>
                    <a:bodyPr/>
                    <a:lstStyle/>
                    <a:p>
                      <a:pPr algn="ctr"/>
                      <a:r>
                        <a:rPr lang="en-US" sz="1800" dirty="0"/>
                        <a:t>44</a:t>
                      </a:r>
                    </a:p>
                  </a:txBody>
                  <a:tcPr marT="0" marB="0" anchor="ctr">
                    <a:solidFill>
                      <a:srgbClr val="BFBFBF"/>
                    </a:solidFill>
                  </a:tcPr>
                </a:tc>
                <a:tc>
                  <a:txBody>
                    <a:bodyPr/>
                    <a:lstStyle/>
                    <a:p>
                      <a:pPr algn="ctr"/>
                      <a:r>
                        <a:rPr lang="en-US" sz="1800" dirty="0"/>
                        <a:t>53</a:t>
                      </a:r>
                    </a:p>
                  </a:txBody>
                  <a:tcPr marT="0" marB="0" anchor="ctr">
                    <a:solidFill>
                      <a:srgbClr val="BFBFBF"/>
                    </a:solidFill>
                  </a:tcPr>
                </a:tc>
                <a:extLst>
                  <a:ext uri="{0D108BD9-81ED-4DB2-BD59-A6C34878D82A}">
                    <a16:rowId xmlns:a16="http://schemas.microsoft.com/office/drawing/2014/main" val="2874662328"/>
                  </a:ext>
                </a:extLst>
              </a:tr>
              <a:tr h="142665">
                <a:tc>
                  <a:txBody>
                    <a:bodyPr/>
                    <a:lstStyle/>
                    <a:p>
                      <a:pPr algn="l"/>
                      <a:r>
                        <a:rPr lang="en-US" sz="1800" dirty="0"/>
                        <a:t>3+ months ago</a:t>
                      </a:r>
                    </a:p>
                  </a:txBody>
                  <a:tcPr marT="0" marB="0" anchor="ctr">
                    <a:solidFill>
                      <a:srgbClr val="BFBFBF"/>
                    </a:solidFill>
                  </a:tcPr>
                </a:tc>
                <a:tc>
                  <a:txBody>
                    <a:bodyPr/>
                    <a:lstStyle/>
                    <a:p>
                      <a:pPr algn="ctr"/>
                      <a:r>
                        <a:rPr lang="en-US" sz="1800" dirty="0"/>
                        <a:t>75</a:t>
                      </a:r>
                    </a:p>
                  </a:txBody>
                  <a:tcPr marT="0" marB="0" anchor="ctr">
                    <a:solidFill>
                      <a:srgbClr val="BFBFBF"/>
                    </a:solidFill>
                  </a:tcPr>
                </a:tc>
                <a:tc>
                  <a:txBody>
                    <a:bodyPr/>
                    <a:lstStyle/>
                    <a:p>
                      <a:pPr algn="ctr"/>
                      <a:r>
                        <a:rPr lang="en-US" sz="1800" dirty="0"/>
                        <a:t>48</a:t>
                      </a:r>
                    </a:p>
                  </a:txBody>
                  <a:tcPr marT="0" marB="0" anchor="ctr">
                    <a:solidFill>
                      <a:srgbClr val="BFBFBF"/>
                    </a:solidFill>
                  </a:tcPr>
                </a:tc>
                <a:tc>
                  <a:txBody>
                    <a:bodyPr/>
                    <a:lstStyle/>
                    <a:p>
                      <a:pPr algn="ctr"/>
                      <a:r>
                        <a:rPr lang="en-US" sz="1800" dirty="0"/>
                        <a:t>51</a:t>
                      </a:r>
                    </a:p>
                  </a:txBody>
                  <a:tcPr marT="0" marB="0" anchor="ctr">
                    <a:solidFill>
                      <a:srgbClr val="BFBFBF"/>
                    </a:solidFill>
                  </a:tcPr>
                </a:tc>
                <a:extLst>
                  <a:ext uri="{0D108BD9-81ED-4DB2-BD59-A6C34878D82A}">
                    <a16:rowId xmlns:a16="http://schemas.microsoft.com/office/drawing/2014/main" val="1492290264"/>
                  </a:ext>
                </a:extLst>
              </a:tr>
              <a:tr h="142665">
                <a:tc>
                  <a:txBody>
                    <a:bodyPr/>
                    <a:lstStyle/>
                    <a:p>
                      <a:pPr algn="l"/>
                      <a:r>
                        <a:rPr lang="en-US" sz="1800" dirty="0"/>
                        <a:t>Voted in person on Election Day</a:t>
                      </a:r>
                    </a:p>
                  </a:txBody>
                  <a:tcPr marT="0" marB="0" anchor="ctr">
                    <a:solidFill>
                      <a:schemeClr val="bg1">
                        <a:lumMod val="50000"/>
                        <a:alpha val="25000"/>
                      </a:schemeClr>
                    </a:solidFill>
                  </a:tcPr>
                </a:tc>
                <a:tc>
                  <a:txBody>
                    <a:bodyPr/>
                    <a:lstStyle/>
                    <a:p>
                      <a:pPr algn="ctr"/>
                      <a:r>
                        <a:rPr lang="en-US" sz="1800" dirty="0"/>
                        <a:t>47</a:t>
                      </a:r>
                    </a:p>
                  </a:txBody>
                  <a:tcPr marT="0" marB="0" anchor="ctr">
                    <a:solidFill>
                      <a:schemeClr val="bg1">
                        <a:lumMod val="50000"/>
                        <a:alpha val="25000"/>
                      </a:schemeClr>
                    </a:solidFill>
                  </a:tcPr>
                </a:tc>
                <a:tc>
                  <a:txBody>
                    <a:bodyPr/>
                    <a:lstStyle/>
                    <a:p>
                      <a:pPr algn="ctr"/>
                      <a:r>
                        <a:rPr lang="en-US" sz="1800" b="1" dirty="0"/>
                        <a:t>59</a:t>
                      </a:r>
                    </a:p>
                  </a:txBody>
                  <a:tcPr marT="0" marB="0" anchor="ctr">
                    <a:solidFill>
                      <a:srgbClr val="E57A77">
                        <a:alpha val="25000"/>
                      </a:srgbClr>
                    </a:solidFill>
                  </a:tcPr>
                </a:tc>
                <a:tc>
                  <a:txBody>
                    <a:bodyPr/>
                    <a:lstStyle/>
                    <a:p>
                      <a:pPr algn="ctr"/>
                      <a:r>
                        <a:rPr lang="en-US" sz="1800" dirty="0"/>
                        <a:t>40</a:t>
                      </a:r>
                    </a:p>
                  </a:txBody>
                  <a:tcPr marT="0" marB="0" anchor="ctr">
                    <a:solidFill>
                      <a:srgbClr val="DFDFDF"/>
                    </a:solidFill>
                  </a:tcPr>
                </a:tc>
                <a:extLst>
                  <a:ext uri="{0D108BD9-81ED-4DB2-BD59-A6C34878D82A}">
                    <a16:rowId xmlns:a16="http://schemas.microsoft.com/office/drawing/2014/main" val="10001"/>
                  </a:ext>
                </a:extLst>
              </a:tr>
              <a:tr h="142665">
                <a:tc>
                  <a:txBody>
                    <a:bodyPr/>
                    <a:lstStyle/>
                    <a:p>
                      <a:pPr algn="l"/>
                      <a:r>
                        <a:rPr lang="en-US" sz="1800" dirty="0"/>
                        <a:t>Voted by mail/absentee on Election Day</a:t>
                      </a:r>
                    </a:p>
                  </a:txBody>
                  <a:tcPr marT="0" marB="0" anchor="ctr">
                    <a:solidFill>
                      <a:srgbClr val="DFDFDF"/>
                    </a:solidFill>
                  </a:tcPr>
                </a:tc>
                <a:tc>
                  <a:txBody>
                    <a:bodyPr/>
                    <a:lstStyle/>
                    <a:p>
                      <a:pPr algn="ctr"/>
                      <a:r>
                        <a:rPr lang="en-US" sz="1800" dirty="0"/>
                        <a:t>--</a:t>
                      </a:r>
                    </a:p>
                  </a:txBody>
                  <a:tcPr marT="0" marB="0" anchor="ctr">
                    <a:solidFill>
                      <a:srgbClr val="DFDFDF"/>
                    </a:solidFill>
                  </a:tcPr>
                </a:tc>
                <a:tc>
                  <a:txBody>
                    <a:bodyPr/>
                    <a:lstStyle/>
                    <a:p>
                      <a:pPr algn="ctr"/>
                      <a:r>
                        <a:rPr lang="en-US" sz="1800" dirty="0"/>
                        <a:t>--</a:t>
                      </a:r>
                    </a:p>
                  </a:txBody>
                  <a:tcPr marT="0" marB="0" anchor="ctr">
                    <a:solidFill>
                      <a:srgbClr val="DFDFDF"/>
                    </a:solidFill>
                  </a:tcPr>
                </a:tc>
                <a:tc>
                  <a:txBody>
                    <a:bodyPr/>
                    <a:lstStyle/>
                    <a:p>
                      <a:pPr algn="ctr"/>
                      <a:r>
                        <a:rPr lang="en-US" sz="1800" dirty="0"/>
                        <a:t>--</a:t>
                      </a:r>
                    </a:p>
                  </a:txBody>
                  <a:tcPr marT="0" marB="0" anchor="ctr">
                    <a:solidFill>
                      <a:srgbClr val="DFDFDF"/>
                    </a:solidFill>
                  </a:tcPr>
                </a:tc>
                <a:extLst>
                  <a:ext uri="{0D108BD9-81ED-4DB2-BD59-A6C34878D82A}">
                    <a16:rowId xmlns:a16="http://schemas.microsoft.com/office/drawing/2014/main" val="10003"/>
                  </a:ext>
                </a:extLst>
              </a:tr>
              <a:tr h="142665">
                <a:tc>
                  <a:txBody>
                    <a:bodyPr/>
                    <a:lstStyle/>
                    <a:p>
                      <a:pPr algn="l"/>
                      <a:r>
                        <a:rPr lang="en-US" sz="1800" dirty="0"/>
                        <a:t>Voted Early in person </a:t>
                      </a:r>
                    </a:p>
                  </a:txBody>
                  <a:tcPr marT="0" marB="0" anchor="ctr">
                    <a:solidFill>
                      <a:srgbClr val="DFDFDF"/>
                    </a:solidFill>
                  </a:tcPr>
                </a:tc>
                <a:tc>
                  <a:txBody>
                    <a:bodyPr/>
                    <a:lstStyle/>
                    <a:p>
                      <a:pPr algn="ctr"/>
                      <a:r>
                        <a:rPr lang="en-US" sz="1800"/>
                        <a:t>25</a:t>
                      </a:r>
                      <a:endParaRPr lang="en-US" sz="1800" dirty="0"/>
                    </a:p>
                  </a:txBody>
                  <a:tcPr marT="0" marB="0" anchor="ctr">
                    <a:solidFill>
                      <a:srgbClr val="DFDFDF"/>
                    </a:solidFill>
                  </a:tcPr>
                </a:tc>
                <a:tc>
                  <a:txBody>
                    <a:bodyPr/>
                    <a:lstStyle/>
                    <a:p>
                      <a:pPr algn="ctr"/>
                      <a:r>
                        <a:rPr lang="en-US" sz="1800" dirty="0"/>
                        <a:t>47</a:t>
                      </a:r>
                    </a:p>
                  </a:txBody>
                  <a:tcPr marT="0" marB="0" anchor="ctr">
                    <a:solidFill>
                      <a:srgbClr val="DFDFDF"/>
                    </a:solidFill>
                  </a:tcPr>
                </a:tc>
                <a:tc>
                  <a:txBody>
                    <a:bodyPr/>
                    <a:lstStyle/>
                    <a:p>
                      <a:pPr algn="ctr"/>
                      <a:r>
                        <a:rPr lang="en-US" sz="1800" dirty="0"/>
                        <a:t>52</a:t>
                      </a:r>
                    </a:p>
                  </a:txBody>
                  <a:tcPr marT="0" marB="0" anchor="ctr">
                    <a:solidFill>
                      <a:srgbClr val="DFDFDF"/>
                    </a:solidFill>
                  </a:tcPr>
                </a:tc>
                <a:extLst>
                  <a:ext uri="{0D108BD9-81ED-4DB2-BD59-A6C34878D82A}">
                    <a16:rowId xmlns:a16="http://schemas.microsoft.com/office/drawing/2014/main" val="10004"/>
                  </a:ext>
                </a:extLst>
              </a:tr>
              <a:tr h="142665">
                <a:tc>
                  <a:txBody>
                    <a:bodyPr/>
                    <a:lstStyle/>
                    <a:p>
                      <a:pPr algn="l"/>
                      <a:r>
                        <a:rPr lang="en-US" sz="1800" dirty="0"/>
                        <a:t>Voted Early by mail/absentee</a:t>
                      </a:r>
                    </a:p>
                  </a:txBody>
                  <a:tcPr marT="0" marB="0" anchor="ctr">
                    <a:solidFill>
                      <a:srgbClr val="DFDFDF"/>
                    </a:solidFill>
                  </a:tcPr>
                </a:tc>
                <a:tc>
                  <a:txBody>
                    <a:bodyPr/>
                    <a:lstStyle/>
                    <a:p>
                      <a:pPr algn="ctr"/>
                      <a:r>
                        <a:rPr lang="en-US" sz="1800"/>
                        <a:t>27</a:t>
                      </a:r>
                      <a:endParaRPr lang="en-US" sz="1800" dirty="0"/>
                    </a:p>
                  </a:txBody>
                  <a:tcPr marT="0" marB="0" anchor="ctr">
                    <a:solidFill>
                      <a:srgbClr val="DFDFDF"/>
                    </a:solidFill>
                  </a:tcPr>
                </a:tc>
                <a:tc>
                  <a:txBody>
                    <a:bodyPr/>
                    <a:lstStyle/>
                    <a:p>
                      <a:pPr algn="ctr"/>
                      <a:r>
                        <a:rPr lang="en-US" sz="1800" dirty="0"/>
                        <a:t>29</a:t>
                      </a:r>
                    </a:p>
                  </a:txBody>
                  <a:tcPr marT="0" marB="0" anchor="ctr">
                    <a:solidFill>
                      <a:srgbClr val="DFDFDF"/>
                    </a:solidFill>
                  </a:tcPr>
                </a:tc>
                <a:tc>
                  <a:txBody>
                    <a:bodyPr/>
                    <a:lstStyle/>
                    <a:p>
                      <a:pPr algn="ctr"/>
                      <a:r>
                        <a:rPr lang="en-US" sz="1800" b="1" dirty="0"/>
                        <a:t>69</a:t>
                      </a:r>
                    </a:p>
                  </a:txBody>
                  <a:tcPr marT="0" marB="0" anchor="ctr">
                    <a:solidFill>
                      <a:srgbClr val="96BADA"/>
                    </a:solidFill>
                  </a:tcPr>
                </a:tc>
                <a:extLst>
                  <a:ext uri="{0D108BD9-81ED-4DB2-BD59-A6C34878D82A}">
                    <a16:rowId xmlns:a16="http://schemas.microsoft.com/office/drawing/2014/main" val="837012175"/>
                  </a:ext>
                </a:extLst>
              </a:tr>
            </a:tbl>
          </a:graphicData>
        </a:graphic>
      </p:graphicFrame>
      <p:pic>
        <p:nvPicPr>
          <p:cNvPr id="4" name="image3.png" descr="The Tarrance Group logo">
            <a:extLst>
              <a:ext uri="{FF2B5EF4-FFF2-40B4-BE49-F238E27FC236}">
                <a16:creationId xmlns:a16="http://schemas.microsoft.com/office/drawing/2014/main" id="{5E4FA98A-9E88-4B05-82F7-93462C1F5E32}"/>
              </a:ext>
            </a:extLst>
          </p:cNvPr>
          <p:cNvPicPr/>
          <p:nvPr/>
        </p:nvPicPr>
        <p:blipFill>
          <a:blip r:embed="rId2"/>
          <a:srcRect/>
          <a:stretch>
            <a:fillRect/>
          </a:stretch>
        </p:blipFill>
        <p:spPr>
          <a:xfrm>
            <a:off x="8153400" y="6355080"/>
            <a:ext cx="2207812" cy="367160"/>
          </a:xfrm>
          <a:prstGeom prst="rect">
            <a:avLst/>
          </a:prstGeom>
          <a:ln/>
        </p:spPr>
      </p:pic>
    </p:spTree>
    <p:extLst>
      <p:ext uri="{BB962C8B-B14F-4D97-AF65-F5344CB8AC3E}">
        <p14:creationId xmlns:p14="http://schemas.microsoft.com/office/powerpoint/2010/main" val="316294147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A0A8B-06C1-44A9-A659-5598428790B9}"/>
              </a:ext>
            </a:extLst>
          </p:cNvPr>
          <p:cNvSpPr>
            <a:spLocks noGrp="1"/>
          </p:cNvSpPr>
          <p:nvPr>
            <p:ph type="title"/>
          </p:nvPr>
        </p:nvSpPr>
        <p:spPr>
          <a:xfrm>
            <a:off x="335280" y="318575"/>
            <a:ext cx="11439378" cy="1003788"/>
          </a:xfrm>
        </p:spPr>
        <p:txBody>
          <a:bodyPr>
            <a:noAutofit/>
          </a:bodyPr>
          <a:lstStyle/>
          <a:p>
            <a:r>
              <a:rPr lang="en-US" sz="2000" dirty="0"/>
              <a:t>A majority of voters with disabilities voted for Trump regardless of when they made their decision, but among the disability community overall, those who decided for whom to vote early voted solidly for Biden. While two-thirds of voters with disabilities who voted early by mail/absentee ballot voted for Biden, majorities of those who voted early in person and on election day voted Trump. Among the disability community overall, majorities of those who voted early voted Biden and a majority of those who voted in person on Election Day voted Trump.</a:t>
            </a:r>
          </a:p>
        </p:txBody>
      </p:sp>
      <p:sp>
        <p:nvSpPr>
          <p:cNvPr id="11" name="TextBox 10">
            <a:extLst>
              <a:ext uri="{FF2B5EF4-FFF2-40B4-BE49-F238E27FC236}">
                <a16:creationId xmlns:a16="http://schemas.microsoft.com/office/drawing/2014/main" id="{B2FFDA2F-83BC-41D1-BB92-F4FD23D7102C}"/>
              </a:ext>
            </a:extLst>
          </p:cNvPr>
          <p:cNvSpPr txBox="1"/>
          <p:nvPr/>
        </p:nvSpPr>
        <p:spPr>
          <a:xfrm>
            <a:off x="335280" y="1675810"/>
            <a:ext cx="11439378" cy="669174"/>
          </a:xfrm>
          <a:prstGeom prst="rect">
            <a:avLst/>
          </a:prstGeom>
          <a:solidFill>
            <a:schemeClr val="bg1">
              <a:lumMod val="85000"/>
            </a:schemeClr>
          </a:solid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If the election for President were held today, and the candidates were [ROTATE BIDEN AND TRUMP] _ Democrat Joe Biden _Republican Donald Trump, _Libertarian Jo Jorgensen, [AND] _Green Party Candidate Howie Hawkins, for whom would you vote?</a:t>
            </a: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5" name="Table 4">
            <a:extLst>
              <a:ext uri="{FF2B5EF4-FFF2-40B4-BE49-F238E27FC236}">
                <a16:creationId xmlns:a16="http://schemas.microsoft.com/office/drawing/2014/main" id="{765D5348-E666-4C37-BAB6-C3F694FD2643}"/>
              </a:ext>
            </a:extLst>
          </p:cNvPr>
          <p:cNvGraphicFramePr>
            <a:graphicFrameLocks noGrp="1"/>
          </p:cNvGraphicFramePr>
          <p:nvPr/>
        </p:nvGraphicFramePr>
        <p:xfrm>
          <a:off x="1467160" y="2420100"/>
          <a:ext cx="8894052" cy="3962400"/>
        </p:xfrm>
        <a:graphic>
          <a:graphicData uri="http://schemas.openxmlformats.org/drawingml/2006/table">
            <a:tbl>
              <a:tblPr firstRow="1" bandRow="1">
                <a:tableStyleId>{5C22544A-7EE6-4342-B048-85BDC9FD1C3A}</a:tableStyleId>
              </a:tblPr>
              <a:tblGrid>
                <a:gridCol w="5901373">
                  <a:extLst>
                    <a:ext uri="{9D8B030D-6E8A-4147-A177-3AD203B41FA5}">
                      <a16:colId xmlns:a16="http://schemas.microsoft.com/office/drawing/2014/main" val="20000"/>
                    </a:ext>
                  </a:extLst>
                </a:gridCol>
                <a:gridCol w="1444014">
                  <a:extLst>
                    <a:ext uri="{9D8B030D-6E8A-4147-A177-3AD203B41FA5}">
                      <a16:colId xmlns:a16="http://schemas.microsoft.com/office/drawing/2014/main" val="20001"/>
                    </a:ext>
                  </a:extLst>
                </a:gridCol>
                <a:gridCol w="1548665">
                  <a:extLst>
                    <a:ext uri="{9D8B030D-6E8A-4147-A177-3AD203B41FA5}">
                      <a16:colId xmlns:a16="http://schemas.microsoft.com/office/drawing/2014/main" val="20002"/>
                    </a:ext>
                  </a:extLst>
                </a:gridCol>
              </a:tblGrid>
              <a:tr h="119988">
                <a:tc>
                  <a:txBody>
                    <a:bodyPr/>
                    <a:lstStyle/>
                    <a:p>
                      <a:pPr algn="ctr"/>
                      <a:endParaRPr lang="en-US" sz="2000" dirty="0"/>
                    </a:p>
                  </a:txBody>
                  <a:tcPr>
                    <a:solidFill>
                      <a:schemeClr val="bg1"/>
                    </a:solidFill>
                  </a:tcPr>
                </a:tc>
                <a:tc>
                  <a:txBody>
                    <a:bodyPr/>
                    <a:lstStyle/>
                    <a:p>
                      <a:pPr algn="ctr"/>
                      <a:r>
                        <a:rPr lang="en-US" sz="1800" dirty="0"/>
                        <a:t>Trump</a:t>
                      </a:r>
                    </a:p>
                  </a:txBody>
                  <a:tcPr anchor="ctr">
                    <a:solidFill>
                      <a:srgbClr val="C00000"/>
                    </a:solidFill>
                  </a:tcPr>
                </a:tc>
                <a:tc>
                  <a:txBody>
                    <a:bodyPr/>
                    <a:lstStyle/>
                    <a:p>
                      <a:pPr algn="ctr"/>
                      <a:r>
                        <a:rPr lang="en-US" sz="1800" dirty="0"/>
                        <a:t>Biden</a:t>
                      </a:r>
                    </a:p>
                  </a:txBody>
                  <a:tcPr anchor="ctr">
                    <a:solidFill>
                      <a:srgbClr val="002060"/>
                    </a:solidFill>
                  </a:tcPr>
                </a:tc>
                <a:extLst>
                  <a:ext uri="{0D108BD9-81ED-4DB2-BD59-A6C34878D82A}">
                    <a16:rowId xmlns:a16="http://schemas.microsoft.com/office/drawing/2014/main" val="10000"/>
                  </a:ext>
                </a:extLst>
              </a:tr>
              <a:tr h="51588">
                <a:tc>
                  <a:txBody>
                    <a:bodyPr/>
                    <a:lstStyle/>
                    <a:p>
                      <a:pPr algn="l"/>
                      <a:r>
                        <a:rPr lang="en-US" sz="1800" b="1" dirty="0"/>
                        <a:t>Total Voters</a:t>
                      </a:r>
                    </a:p>
                  </a:txBody>
                  <a:tcPr marT="0" marB="0" anchor="ctr">
                    <a:solidFill>
                      <a:schemeClr val="bg1">
                        <a:lumMod val="50000"/>
                        <a:alpha val="25000"/>
                      </a:schemeClr>
                    </a:solidFill>
                  </a:tcPr>
                </a:tc>
                <a:tc>
                  <a:txBody>
                    <a:bodyPr/>
                    <a:lstStyle/>
                    <a:p>
                      <a:pPr algn="ctr"/>
                      <a:r>
                        <a:rPr lang="en-US" sz="1800" b="1" dirty="0"/>
                        <a:t>48</a:t>
                      </a:r>
                    </a:p>
                  </a:txBody>
                  <a:tcPr marT="0" marB="0" anchor="ctr">
                    <a:solidFill>
                      <a:schemeClr val="bg1">
                        <a:lumMod val="50000"/>
                        <a:alpha val="25000"/>
                      </a:schemeClr>
                    </a:solidFill>
                  </a:tcPr>
                </a:tc>
                <a:tc>
                  <a:txBody>
                    <a:bodyPr/>
                    <a:lstStyle/>
                    <a:p>
                      <a:pPr algn="ctr"/>
                      <a:r>
                        <a:rPr lang="en-US" sz="1800" b="1" dirty="0"/>
                        <a:t>51</a:t>
                      </a:r>
                    </a:p>
                  </a:txBody>
                  <a:tcPr marT="0" marB="0" anchor="ctr">
                    <a:solidFill>
                      <a:schemeClr val="bg1">
                        <a:lumMod val="50000"/>
                        <a:alpha val="25000"/>
                      </a:schemeClr>
                    </a:solidFill>
                  </a:tcPr>
                </a:tc>
                <a:extLst>
                  <a:ext uri="{0D108BD9-81ED-4DB2-BD59-A6C34878D82A}">
                    <a16:rowId xmlns:a16="http://schemas.microsoft.com/office/drawing/2014/main" val="4187178510"/>
                  </a:ext>
                </a:extLst>
              </a:tr>
              <a:tr h="51588">
                <a:tc>
                  <a:txBody>
                    <a:bodyPr/>
                    <a:lstStyle/>
                    <a:p>
                      <a:pPr algn="l"/>
                      <a:r>
                        <a:rPr lang="en-US" sz="1800" b="1" dirty="0"/>
                        <a:t>Total Voters with a Disability </a:t>
                      </a:r>
                    </a:p>
                  </a:txBody>
                  <a:tcPr marT="0" marB="0" anchor="ctr">
                    <a:solidFill>
                      <a:schemeClr val="bg1">
                        <a:lumMod val="50000"/>
                        <a:alpha val="25000"/>
                      </a:schemeClr>
                    </a:solidFill>
                  </a:tcPr>
                </a:tc>
                <a:tc>
                  <a:txBody>
                    <a:bodyPr/>
                    <a:lstStyle/>
                    <a:p>
                      <a:pPr algn="ctr"/>
                      <a:r>
                        <a:rPr lang="en-US" sz="1800" b="1" dirty="0"/>
                        <a:t>51</a:t>
                      </a:r>
                    </a:p>
                  </a:txBody>
                  <a:tcPr marT="0" marB="0" anchor="ctr">
                    <a:solidFill>
                      <a:schemeClr val="bg1">
                        <a:lumMod val="50000"/>
                        <a:alpha val="25000"/>
                      </a:schemeClr>
                    </a:solidFill>
                  </a:tcPr>
                </a:tc>
                <a:tc>
                  <a:txBody>
                    <a:bodyPr/>
                    <a:lstStyle/>
                    <a:p>
                      <a:pPr algn="ctr"/>
                      <a:r>
                        <a:rPr lang="en-US" sz="1800" b="1" dirty="0"/>
                        <a:t>47</a:t>
                      </a:r>
                    </a:p>
                  </a:txBody>
                  <a:tcPr marT="0" marB="0" anchor="ctr">
                    <a:solidFill>
                      <a:schemeClr val="bg1">
                        <a:lumMod val="50000"/>
                        <a:alpha val="25000"/>
                      </a:schemeClr>
                    </a:solidFill>
                  </a:tcPr>
                </a:tc>
                <a:extLst>
                  <a:ext uri="{0D108BD9-81ED-4DB2-BD59-A6C34878D82A}">
                    <a16:rowId xmlns:a16="http://schemas.microsoft.com/office/drawing/2014/main" val="1719641898"/>
                  </a:ext>
                </a:extLst>
              </a:tr>
              <a:tr h="51588">
                <a:tc>
                  <a:txBody>
                    <a:bodyPr/>
                    <a:lstStyle/>
                    <a:p>
                      <a:pPr algn="l"/>
                      <a:r>
                        <a:rPr lang="en-US" sz="1800" b="1" dirty="0"/>
                        <a:t>Total Disability Community</a:t>
                      </a:r>
                    </a:p>
                  </a:txBody>
                  <a:tcPr marT="0" marB="0" anchor="ctr">
                    <a:solidFill>
                      <a:schemeClr val="bg1">
                        <a:lumMod val="50000"/>
                        <a:alpha val="25000"/>
                      </a:schemeClr>
                    </a:solidFill>
                  </a:tcPr>
                </a:tc>
                <a:tc>
                  <a:txBody>
                    <a:bodyPr/>
                    <a:lstStyle/>
                    <a:p>
                      <a:pPr algn="ctr"/>
                      <a:r>
                        <a:rPr lang="en-US" sz="1800" b="1" dirty="0"/>
                        <a:t>48</a:t>
                      </a:r>
                    </a:p>
                  </a:txBody>
                  <a:tcPr marT="0" marB="0" anchor="ctr">
                    <a:solidFill>
                      <a:schemeClr val="bg1">
                        <a:lumMod val="50000"/>
                        <a:alpha val="25000"/>
                      </a:schemeClr>
                    </a:solidFill>
                  </a:tcPr>
                </a:tc>
                <a:tc>
                  <a:txBody>
                    <a:bodyPr/>
                    <a:lstStyle/>
                    <a:p>
                      <a:pPr algn="ctr"/>
                      <a:r>
                        <a:rPr lang="en-US" sz="1800" b="1" dirty="0"/>
                        <a:t>51</a:t>
                      </a:r>
                    </a:p>
                  </a:txBody>
                  <a:tcPr marT="0" marB="0" anchor="ctr">
                    <a:solidFill>
                      <a:schemeClr val="bg1">
                        <a:lumMod val="50000"/>
                        <a:alpha val="25000"/>
                      </a:schemeClr>
                    </a:solidFill>
                  </a:tcPr>
                </a:tc>
                <a:extLst>
                  <a:ext uri="{0D108BD9-81ED-4DB2-BD59-A6C34878D82A}">
                    <a16:rowId xmlns:a16="http://schemas.microsoft.com/office/drawing/2014/main" val="2539710931"/>
                  </a:ext>
                </a:extLst>
              </a:tr>
              <a:tr h="142665">
                <a:tc>
                  <a:txBody>
                    <a:bodyPr/>
                    <a:lstStyle/>
                    <a:p>
                      <a:pPr algn="l"/>
                      <a:r>
                        <a:rPr lang="en-US" sz="1800" dirty="0"/>
                        <a:t>PWD Decided</a:t>
                      </a:r>
                      <a:r>
                        <a:rPr lang="en-US" sz="1800" baseline="0" dirty="0"/>
                        <a:t> Late (last days/week/month)</a:t>
                      </a:r>
                      <a:endParaRPr lang="en-US" sz="1800" dirty="0"/>
                    </a:p>
                  </a:txBody>
                  <a:tcPr marT="0" marB="0" anchor="ctr">
                    <a:solidFill>
                      <a:srgbClr val="BFBFBF"/>
                    </a:solidFill>
                  </a:tcPr>
                </a:tc>
                <a:tc>
                  <a:txBody>
                    <a:bodyPr/>
                    <a:lstStyle/>
                    <a:p>
                      <a:pPr algn="ctr"/>
                      <a:r>
                        <a:rPr lang="en-US" sz="1800" dirty="0"/>
                        <a:t>50</a:t>
                      </a:r>
                    </a:p>
                  </a:txBody>
                  <a:tcPr marT="0" marB="0" anchor="ctr">
                    <a:solidFill>
                      <a:srgbClr val="BFBFBF"/>
                    </a:solidFill>
                  </a:tcPr>
                </a:tc>
                <a:tc>
                  <a:txBody>
                    <a:bodyPr/>
                    <a:lstStyle/>
                    <a:p>
                      <a:pPr algn="ctr"/>
                      <a:r>
                        <a:rPr lang="en-US" sz="1800" dirty="0"/>
                        <a:t>44</a:t>
                      </a:r>
                    </a:p>
                  </a:txBody>
                  <a:tcPr marT="0" marB="0" anchor="ctr">
                    <a:solidFill>
                      <a:srgbClr val="BFBFBF"/>
                    </a:solidFill>
                  </a:tcPr>
                </a:tc>
                <a:extLst>
                  <a:ext uri="{0D108BD9-81ED-4DB2-BD59-A6C34878D82A}">
                    <a16:rowId xmlns:a16="http://schemas.microsoft.com/office/drawing/2014/main" val="550410333"/>
                  </a:ext>
                </a:extLst>
              </a:tr>
              <a:tr h="142665">
                <a:tc>
                  <a:txBody>
                    <a:bodyPr/>
                    <a:lstStyle/>
                    <a:p>
                      <a:pPr algn="l"/>
                      <a:r>
                        <a:rPr lang="en-US" sz="1800" dirty="0"/>
                        <a:t>PWD Decided Early (more than 1 month ago)</a:t>
                      </a:r>
                    </a:p>
                  </a:txBody>
                  <a:tcPr marT="0" marB="0" anchor="ctr">
                    <a:solidFill>
                      <a:srgbClr val="BFBFBF"/>
                    </a:solidFill>
                  </a:tcPr>
                </a:tc>
                <a:tc>
                  <a:txBody>
                    <a:bodyPr/>
                    <a:lstStyle/>
                    <a:p>
                      <a:pPr algn="ctr"/>
                      <a:r>
                        <a:rPr lang="en-US" sz="1800" dirty="0"/>
                        <a:t>51</a:t>
                      </a:r>
                    </a:p>
                  </a:txBody>
                  <a:tcPr marT="0" marB="0" anchor="ctr">
                    <a:solidFill>
                      <a:srgbClr val="BFBFBF"/>
                    </a:solidFill>
                  </a:tcPr>
                </a:tc>
                <a:tc>
                  <a:txBody>
                    <a:bodyPr/>
                    <a:lstStyle/>
                    <a:p>
                      <a:pPr algn="ctr"/>
                      <a:r>
                        <a:rPr lang="en-US" sz="1800" dirty="0"/>
                        <a:t>48</a:t>
                      </a:r>
                    </a:p>
                  </a:txBody>
                  <a:tcPr marT="0" marB="0" anchor="ctr">
                    <a:solidFill>
                      <a:srgbClr val="BFBFBF"/>
                    </a:solidFill>
                  </a:tcPr>
                </a:tc>
                <a:extLst>
                  <a:ext uri="{0D108BD9-81ED-4DB2-BD59-A6C34878D82A}">
                    <a16:rowId xmlns:a16="http://schemas.microsoft.com/office/drawing/2014/main" val="30959984"/>
                  </a:ext>
                </a:extLst>
              </a:tr>
              <a:tr h="142665">
                <a:tc>
                  <a:txBody>
                    <a:bodyPr/>
                    <a:lstStyle/>
                    <a:p>
                      <a:pPr algn="l"/>
                      <a:r>
                        <a:rPr lang="en-US" sz="1800" dirty="0"/>
                        <a:t>Disability Community Decided</a:t>
                      </a:r>
                      <a:r>
                        <a:rPr lang="en-US" sz="1800" baseline="0" dirty="0"/>
                        <a:t> Late (last days/week/month)</a:t>
                      </a:r>
                      <a:endParaRPr lang="en-US" sz="1800" dirty="0"/>
                    </a:p>
                  </a:txBody>
                  <a:tcPr marT="0" marB="0" anchor="ctr">
                    <a:solidFill>
                      <a:srgbClr val="BFBFBF"/>
                    </a:solidFill>
                  </a:tcPr>
                </a:tc>
                <a:tc>
                  <a:txBody>
                    <a:bodyPr/>
                    <a:lstStyle/>
                    <a:p>
                      <a:pPr algn="ctr"/>
                      <a:r>
                        <a:rPr lang="en-US" sz="1800" dirty="0"/>
                        <a:t>47</a:t>
                      </a:r>
                    </a:p>
                  </a:txBody>
                  <a:tcPr marT="0" marB="0" anchor="ctr">
                    <a:solidFill>
                      <a:srgbClr val="BFBFBF"/>
                    </a:solidFill>
                  </a:tcPr>
                </a:tc>
                <a:tc>
                  <a:txBody>
                    <a:bodyPr/>
                    <a:lstStyle/>
                    <a:p>
                      <a:pPr algn="ctr"/>
                      <a:r>
                        <a:rPr lang="en-US" sz="1800" dirty="0"/>
                        <a:t>48</a:t>
                      </a:r>
                    </a:p>
                  </a:txBody>
                  <a:tcPr marT="0" marB="0" anchor="ctr">
                    <a:solidFill>
                      <a:srgbClr val="BFBFBF"/>
                    </a:solidFill>
                  </a:tcPr>
                </a:tc>
                <a:extLst>
                  <a:ext uri="{0D108BD9-81ED-4DB2-BD59-A6C34878D82A}">
                    <a16:rowId xmlns:a16="http://schemas.microsoft.com/office/drawing/2014/main" val="3984184629"/>
                  </a:ext>
                </a:extLst>
              </a:tr>
              <a:tr h="142665">
                <a:tc>
                  <a:txBody>
                    <a:bodyPr/>
                    <a:lstStyle/>
                    <a:p>
                      <a:pPr algn="l"/>
                      <a:r>
                        <a:rPr lang="en-US" sz="1800" dirty="0"/>
                        <a:t>Disability Community Decided Early (more than 1 month ago)</a:t>
                      </a:r>
                    </a:p>
                  </a:txBody>
                  <a:tcPr marT="0" marB="0" anchor="ctr">
                    <a:solidFill>
                      <a:srgbClr val="BFBFBF"/>
                    </a:solidFill>
                  </a:tcPr>
                </a:tc>
                <a:tc>
                  <a:txBody>
                    <a:bodyPr/>
                    <a:lstStyle/>
                    <a:p>
                      <a:pPr algn="ctr"/>
                      <a:r>
                        <a:rPr lang="en-US" sz="1800" dirty="0"/>
                        <a:t>45</a:t>
                      </a:r>
                    </a:p>
                  </a:txBody>
                  <a:tcPr marT="0" marB="0" anchor="ctr">
                    <a:solidFill>
                      <a:srgbClr val="BFBFBF"/>
                    </a:solidFill>
                  </a:tcPr>
                </a:tc>
                <a:tc>
                  <a:txBody>
                    <a:bodyPr/>
                    <a:lstStyle/>
                    <a:p>
                      <a:pPr algn="ctr"/>
                      <a:r>
                        <a:rPr lang="en-US" sz="1800" dirty="0"/>
                        <a:t>54</a:t>
                      </a:r>
                    </a:p>
                  </a:txBody>
                  <a:tcPr marT="0" marB="0" anchor="ctr">
                    <a:solidFill>
                      <a:srgbClr val="BFBFBF"/>
                    </a:solidFill>
                  </a:tcPr>
                </a:tc>
                <a:extLst>
                  <a:ext uri="{0D108BD9-81ED-4DB2-BD59-A6C34878D82A}">
                    <a16:rowId xmlns:a16="http://schemas.microsoft.com/office/drawing/2014/main" val="2874662328"/>
                  </a:ext>
                </a:extLst>
              </a:tr>
              <a:tr h="142665">
                <a:tc>
                  <a:txBody>
                    <a:bodyPr/>
                    <a:lstStyle/>
                    <a:p>
                      <a:pPr algn="l"/>
                      <a:r>
                        <a:rPr lang="en-US" sz="1800" dirty="0"/>
                        <a:t>PWD Voted Early in person </a:t>
                      </a:r>
                    </a:p>
                  </a:txBody>
                  <a:tcPr marT="0" marB="0" anchor="ctr">
                    <a:solidFill>
                      <a:schemeClr val="bg1">
                        <a:lumMod val="50000"/>
                        <a:alpha val="25000"/>
                      </a:schemeClr>
                    </a:solidFill>
                  </a:tcPr>
                </a:tc>
                <a:tc>
                  <a:txBody>
                    <a:bodyPr/>
                    <a:lstStyle/>
                    <a:p>
                      <a:pPr algn="ctr"/>
                      <a:r>
                        <a:rPr lang="en-US" sz="1800" b="1" dirty="0"/>
                        <a:t>54</a:t>
                      </a:r>
                    </a:p>
                  </a:txBody>
                  <a:tcPr marT="0" marB="0" anchor="ctr">
                    <a:solidFill>
                      <a:srgbClr val="F2BCBB"/>
                    </a:solidFill>
                  </a:tcPr>
                </a:tc>
                <a:tc>
                  <a:txBody>
                    <a:bodyPr/>
                    <a:lstStyle/>
                    <a:p>
                      <a:pPr algn="ctr"/>
                      <a:r>
                        <a:rPr lang="en-US" sz="1800" dirty="0"/>
                        <a:t>45</a:t>
                      </a:r>
                    </a:p>
                  </a:txBody>
                  <a:tcPr marT="0" marB="0" anchor="ctr">
                    <a:solidFill>
                      <a:srgbClr val="DFDFDF"/>
                    </a:solidFill>
                  </a:tcPr>
                </a:tc>
                <a:extLst>
                  <a:ext uri="{0D108BD9-81ED-4DB2-BD59-A6C34878D82A}">
                    <a16:rowId xmlns:a16="http://schemas.microsoft.com/office/drawing/2014/main" val="10001"/>
                  </a:ext>
                </a:extLst>
              </a:tr>
              <a:tr h="142665">
                <a:tc>
                  <a:txBody>
                    <a:bodyPr/>
                    <a:lstStyle/>
                    <a:p>
                      <a:pPr algn="l"/>
                      <a:r>
                        <a:rPr lang="en-US" sz="1800" dirty="0"/>
                        <a:t>PWD Voted Early by mail/absentee</a:t>
                      </a:r>
                    </a:p>
                  </a:txBody>
                  <a:tcPr marT="0" marB="0" anchor="ctr">
                    <a:solidFill>
                      <a:srgbClr val="DFDFDF"/>
                    </a:solidFill>
                  </a:tcPr>
                </a:tc>
                <a:tc>
                  <a:txBody>
                    <a:bodyPr/>
                    <a:lstStyle/>
                    <a:p>
                      <a:pPr algn="ctr"/>
                      <a:r>
                        <a:rPr lang="en-US" sz="1800" dirty="0"/>
                        <a:t>32</a:t>
                      </a:r>
                    </a:p>
                  </a:txBody>
                  <a:tcPr marT="0" marB="0" anchor="ctr">
                    <a:solidFill>
                      <a:srgbClr val="DFDFDF"/>
                    </a:solidFill>
                  </a:tcPr>
                </a:tc>
                <a:tc>
                  <a:txBody>
                    <a:bodyPr/>
                    <a:lstStyle/>
                    <a:p>
                      <a:pPr algn="ctr"/>
                      <a:r>
                        <a:rPr lang="en-US" sz="1800" b="1" dirty="0"/>
                        <a:t>66</a:t>
                      </a:r>
                    </a:p>
                  </a:txBody>
                  <a:tcPr marT="0" marB="0" anchor="ctr">
                    <a:solidFill>
                      <a:srgbClr val="96BADA"/>
                    </a:solidFill>
                  </a:tcPr>
                </a:tc>
                <a:extLst>
                  <a:ext uri="{0D108BD9-81ED-4DB2-BD59-A6C34878D82A}">
                    <a16:rowId xmlns:a16="http://schemas.microsoft.com/office/drawing/2014/main" val="10003"/>
                  </a:ext>
                </a:extLst>
              </a:tr>
              <a:tr h="1426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PWD Voted In Person on Election Day</a:t>
                      </a:r>
                    </a:p>
                  </a:txBody>
                  <a:tcPr marT="0" marB="0" anchor="ctr">
                    <a:solidFill>
                      <a:srgbClr val="DFDFDF"/>
                    </a:solidFill>
                  </a:tcPr>
                </a:tc>
                <a:tc>
                  <a:txBody>
                    <a:bodyPr/>
                    <a:lstStyle/>
                    <a:p>
                      <a:pPr algn="ctr"/>
                      <a:r>
                        <a:rPr lang="en-US" sz="1800" b="1" dirty="0"/>
                        <a:t>64</a:t>
                      </a:r>
                    </a:p>
                  </a:txBody>
                  <a:tcPr marT="0" marB="0" anchor="ctr">
                    <a:solidFill>
                      <a:srgbClr val="F2BCBB"/>
                    </a:solidFill>
                  </a:tcPr>
                </a:tc>
                <a:tc>
                  <a:txBody>
                    <a:bodyPr/>
                    <a:lstStyle/>
                    <a:p>
                      <a:pPr algn="ctr"/>
                      <a:r>
                        <a:rPr lang="en-US" sz="1800" dirty="0"/>
                        <a:t>33</a:t>
                      </a:r>
                    </a:p>
                  </a:txBody>
                  <a:tcPr marT="0" marB="0" anchor="ctr">
                    <a:solidFill>
                      <a:srgbClr val="DFDFDF"/>
                    </a:solidFill>
                  </a:tcPr>
                </a:tc>
                <a:extLst>
                  <a:ext uri="{0D108BD9-81ED-4DB2-BD59-A6C34878D82A}">
                    <a16:rowId xmlns:a16="http://schemas.microsoft.com/office/drawing/2014/main" val="3116522581"/>
                  </a:ext>
                </a:extLst>
              </a:tr>
              <a:tr h="142665">
                <a:tc>
                  <a:txBody>
                    <a:bodyPr/>
                    <a:lstStyle/>
                    <a:p>
                      <a:pPr algn="l"/>
                      <a:r>
                        <a:rPr lang="en-US" sz="1800" dirty="0"/>
                        <a:t>Disability Community Voted Early in person </a:t>
                      </a:r>
                    </a:p>
                  </a:txBody>
                  <a:tcPr marT="0" marB="0" anchor="ctr">
                    <a:solidFill>
                      <a:srgbClr val="DFDFDF"/>
                    </a:solidFill>
                  </a:tcPr>
                </a:tc>
                <a:tc>
                  <a:txBody>
                    <a:bodyPr/>
                    <a:lstStyle/>
                    <a:p>
                      <a:pPr algn="ctr"/>
                      <a:r>
                        <a:rPr lang="en-US" sz="1800" dirty="0"/>
                        <a:t>43</a:t>
                      </a:r>
                    </a:p>
                  </a:txBody>
                  <a:tcPr marT="0" marB="0" anchor="ctr">
                    <a:solidFill>
                      <a:srgbClr val="DFDFDF"/>
                    </a:solidFill>
                  </a:tcPr>
                </a:tc>
                <a:tc>
                  <a:txBody>
                    <a:bodyPr/>
                    <a:lstStyle/>
                    <a:p>
                      <a:pPr algn="ctr"/>
                      <a:r>
                        <a:rPr lang="en-US" sz="1800" b="1" dirty="0"/>
                        <a:t>55</a:t>
                      </a:r>
                    </a:p>
                  </a:txBody>
                  <a:tcPr marT="0" marB="0" anchor="ctr">
                    <a:solidFill>
                      <a:srgbClr val="96BADA"/>
                    </a:solidFill>
                  </a:tcPr>
                </a:tc>
                <a:extLst>
                  <a:ext uri="{0D108BD9-81ED-4DB2-BD59-A6C34878D82A}">
                    <a16:rowId xmlns:a16="http://schemas.microsoft.com/office/drawing/2014/main" val="10004"/>
                  </a:ext>
                </a:extLst>
              </a:tr>
              <a:tr h="142665">
                <a:tc>
                  <a:txBody>
                    <a:bodyPr/>
                    <a:lstStyle/>
                    <a:p>
                      <a:pPr algn="l"/>
                      <a:r>
                        <a:rPr lang="en-US" sz="1800" dirty="0"/>
                        <a:t>Disability Community Voted Early by mail/absentee</a:t>
                      </a:r>
                    </a:p>
                  </a:txBody>
                  <a:tcPr marT="0" marB="0" anchor="ctr">
                    <a:solidFill>
                      <a:srgbClr val="DFDFDF"/>
                    </a:solidFill>
                  </a:tcPr>
                </a:tc>
                <a:tc>
                  <a:txBody>
                    <a:bodyPr/>
                    <a:lstStyle/>
                    <a:p>
                      <a:pPr algn="ctr"/>
                      <a:r>
                        <a:rPr lang="en-US" sz="1800" dirty="0"/>
                        <a:t>27</a:t>
                      </a:r>
                    </a:p>
                  </a:txBody>
                  <a:tcPr marT="0" marB="0" anchor="ctr">
                    <a:solidFill>
                      <a:srgbClr val="DFDFDF"/>
                    </a:solidFill>
                  </a:tcPr>
                </a:tc>
                <a:tc>
                  <a:txBody>
                    <a:bodyPr/>
                    <a:lstStyle/>
                    <a:p>
                      <a:pPr algn="ctr"/>
                      <a:r>
                        <a:rPr lang="en-US" sz="1800" b="1" dirty="0"/>
                        <a:t>71</a:t>
                      </a:r>
                    </a:p>
                  </a:txBody>
                  <a:tcPr marT="0" marB="0" anchor="ctr">
                    <a:solidFill>
                      <a:srgbClr val="96BADA"/>
                    </a:solidFill>
                  </a:tcPr>
                </a:tc>
                <a:extLst>
                  <a:ext uri="{0D108BD9-81ED-4DB2-BD59-A6C34878D82A}">
                    <a16:rowId xmlns:a16="http://schemas.microsoft.com/office/drawing/2014/main" val="837012175"/>
                  </a:ext>
                </a:extLst>
              </a:tr>
              <a:tr h="1426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Disability Community Voted In Person on Election Day</a:t>
                      </a:r>
                    </a:p>
                  </a:txBody>
                  <a:tcPr marT="0" marB="0" anchor="ctr">
                    <a:solidFill>
                      <a:srgbClr val="DFDFDF"/>
                    </a:solidFill>
                  </a:tcPr>
                </a:tc>
                <a:tc>
                  <a:txBody>
                    <a:bodyPr/>
                    <a:lstStyle/>
                    <a:p>
                      <a:pPr algn="ctr"/>
                      <a:r>
                        <a:rPr lang="en-US" sz="1800" b="1" dirty="0"/>
                        <a:t>56</a:t>
                      </a:r>
                    </a:p>
                  </a:txBody>
                  <a:tcPr marT="0" marB="0" anchor="ctr">
                    <a:solidFill>
                      <a:srgbClr val="F2BCBB"/>
                    </a:solidFill>
                  </a:tcPr>
                </a:tc>
                <a:tc>
                  <a:txBody>
                    <a:bodyPr/>
                    <a:lstStyle/>
                    <a:p>
                      <a:pPr algn="ctr"/>
                      <a:r>
                        <a:rPr lang="en-US" sz="1800" b="0" dirty="0"/>
                        <a:t>43</a:t>
                      </a:r>
                    </a:p>
                  </a:txBody>
                  <a:tcPr marT="0" marB="0" anchor="ctr">
                    <a:solidFill>
                      <a:srgbClr val="DFDFDF"/>
                    </a:solidFill>
                  </a:tcPr>
                </a:tc>
                <a:extLst>
                  <a:ext uri="{0D108BD9-81ED-4DB2-BD59-A6C34878D82A}">
                    <a16:rowId xmlns:a16="http://schemas.microsoft.com/office/drawing/2014/main" val="1260859792"/>
                  </a:ext>
                </a:extLst>
              </a:tr>
            </a:tbl>
          </a:graphicData>
        </a:graphic>
      </p:graphicFrame>
      <p:pic>
        <p:nvPicPr>
          <p:cNvPr id="4" name="image3.png" descr="The Tarrance Group logo">
            <a:extLst>
              <a:ext uri="{FF2B5EF4-FFF2-40B4-BE49-F238E27FC236}">
                <a16:creationId xmlns:a16="http://schemas.microsoft.com/office/drawing/2014/main" id="{F13C9C3A-8C85-4D82-898A-E8AA192EC007}"/>
              </a:ext>
            </a:extLst>
          </p:cNvPr>
          <p:cNvPicPr/>
          <p:nvPr/>
        </p:nvPicPr>
        <p:blipFill>
          <a:blip r:embed="rId2"/>
          <a:srcRect/>
          <a:stretch>
            <a:fillRect/>
          </a:stretch>
        </p:blipFill>
        <p:spPr>
          <a:xfrm>
            <a:off x="8153400" y="6355080"/>
            <a:ext cx="2207812" cy="367160"/>
          </a:xfrm>
          <a:prstGeom prst="rect">
            <a:avLst/>
          </a:prstGeom>
          <a:ln/>
        </p:spPr>
      </p:pic>
    </p:spTree>
    <p:extLst>
      <p:ext uri="{BB962C8B-B14F-4D97-AF65-F5344CB8AC3E}">
        <p14:creationId xmlns:p14="http://schemas.microsoft.com/office/powerpoint/2010/main" val="23209215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A0A8B-06C1-44A9-A659-5598428790B9}"/>
              </a:ext>
            </a:extLst>
          </p:cNvPr>
          <p:cNvSpPr>
            <a:spLocks noGrp="1"/>
          </p:cNvSpPr>
          <p:nvPr>
            <p:ph type="title"/>
          </p:nvPr>
        </p:nvSpPr>
        <p:spPr>
          <a:xfrm>
            <a:off x="335280" y="1"/>
            <a:ext cx="11521440" cy="1644138"/>
          </a:xfrm>
        </p:spPr>
        <p:txBody>
          <a:bodyPr>
            <a:noAutofit/>
          </a:bodyPr>
          <a:lstStyle/>
          <a:p>
            <a:r>
              <a:rPr lang="en-US" sz="2400" dirty="0"/>
              <a:t>In the Congressional ballot, the Democratic candidate beat the Republican candidate 51% to 48%. The gender gap showed up in the Congressional ballot as well, with men voting for the Republican candidate by 3 points and women voting for the Democratic candidate by 9 points. Independent voters favored the Democratic candidate by 6 points.</a:t>
            </a:r>
          </a:p>
        </p:txBody>
      </p:sp>
      <p:sp>
        <p:nvSpPr>
          <p:cNvPr id="11" name="TextBox 10">
            <a:extLst>
              <a:ext uri="{FF2B5EF4-FFF2-40B4-BE49-F238E27FC236}">
                <a16:creationId xmlns:a16="http://schemas.microsoft.com/office/drawing/2014/main" id="{B2FFDA2F-83BC-41D1-BB92-F4FD23D7102C}"/>
              </a:ext>
            </a:extLst>
          </p:cNvPr>
          <p:cNvSpPr txBox="1"/>
          <p:nvPr/>
        </p:nvSpPr>
        <p:spPr>
          <a:xfrm>
            <a:off x="335280" y="1603019"/>
            <a:ext cx="6884670" cy="873482"/>
          </a:xfrm>
          <a:prstGeom prst="rect">
            <a:avLst/>
          </a:prstGeom>
          <a:solidFill>
            <a:schemeClr val="bg1">
              <a:lumMod val="85000"/>
            </a:schemeClr>
          </a:solid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In the election for Congress, will you vote for [ROTATE: _the Republican candidate or _the Democratic candidate? [IF “UNDECIDED,” ASK]: Which candidate do you lean toward at this time? </a:t>
            </a:r>
          </a:p>
        </p:txBody>
      </p:sp>
      <p:graphicFrame>
        <p:nvGraphicFramePr>
          <p:cNvPr id="4" name="Content Placeholder 7" descr="51 Democrat&#10;48 Republican&#10;1 Other Party">
            <a:extLst>
              <a:ext uri="{FF2B5EF4-FFF2-40B4-BE49-F238E27FC236}">
                <a16:creationId xmlns:a16="http://schemas.microsoft.com/office/drawing/2014/main" id="{18C55DEE-1357-4190-BE55-BFB27BADE7D8}"/>
              </a:ext>
            </a:extLst>
          </p:cNvPr>
          <p:cNvGraphicFramePr>
            <a:graphicFrameLocks/>
          </p:cNvGraphicFramePr>
          <p:nvPr/>
        </p:nvGraphicFramePr>
        <p:xfrm>
          <a:off x="398420" y="2685208"/>
          <a:ext cx="5823005" cy="348916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Table 8">
            <a:extLst>
              <a:ext uri="{FF2B5EF4-FFF2-40B4-BE49-F238E27FC236}">
                <a16:creationId xmlns:a16="http://schemas.microsoft.com/office/drawing/2014/main" id="{E0A19D86-8D35-4AEA-99C8-7687A468E64A}"/>
              </a:ext>
            </a:extLst>
          </p:cNvPr>
          <p:cNvGraphicFramePr>
            <a:graphicFrameLocks noGrp="1"/>
          </p:cNvGraphicFramePr>
          <p:nvPr/>
        </p:nvGraphicFramePr>
        <p:xfrm>
          <a:off x="7445278" y="1479468"/>
          <a:ext cx="4411442" cy="4754880"/>
        </p:xfrm>
        <a:graphic>
          <a:graphicData uri="http://schemas.openxmlformats.org/drawingml/2006/table">
            <a:tbl>
              <a:tblPr firstRow="1" bandRow="1">
                <a:tableStyleId>{5C22544A-7EE6-4342-B048-85BDC9FD1C3A}</a:tableStyleId>
              </a:tblPr>
              <a:tblGrid>
                <a:gridCol w="2048823">
                  <a:extLst>
                    <a:ext uri="{9D8B030D-6E8A-4147-A177-3AD203B41FA5}">
                      <a16:colId xmlns:a16="http://schemas.microsoft.com/office/drawing/2014/main" val="20000"/>
                    </a:ext>
                  </a:extLst>
                </a:gridCol>
                <a:gridCol w="686843">
                  <a:extLst>
                    <a:ext uri="{9D8B030D-6E8A-4147-A177-3AD203B41FA5}">
                      <a16:colId xmlns:a16="http://schemas.microsoft.com/office/drawing/2014/main" val="20001"/>
                    </a:ext>
                  </a:extLst>
                </a:gridCol>
                <a:gridCol w="777573">
                  <a:extLst>
                    <a:ext uri="{9D8B030D-6E8A-4147-A177-3AD203B41FA5}">
                      <a16:colId xmlns:a16="http://schemas.microsoft.com/office/drawing/2014/main" val="20002"/>
                    </a:ext>
                  </a:extLst>
                </a:gridCol>
                <a:gridCol w="898203">
                  <a:extLst>
                    <a:ext uri="{9D8B030D-6E8A-4147-A177-3AD203B41FA5}">
                      <a16:colId xmlns:a16="http://schemas.microsoft.com/office/drawing/2014/main" val="20003"/>
                    </a:ext>
                  </a:extLst>
                </a:gridCol>
              </a:tblGrid>
              <a:tr h="317335">
                <a:tc>
                  <a:txBody>
                    <a:bodyPr/>
                    <a:lstStyle/>
                    <a:p>
                      <a:pPr algn="ctr"/>
                      <a:endParaRPr lang="en-US" sz="1800" dirty="0"/>
                    </a:p>
                  </a:txBody>
                  <a:tcPr>
                    <a:solidFill>
                      <a:schemeClr val="bg1"/>
                    </a:solidFill>
                  </a:tcPr>
                </a:tc>
                <a:tc>
                  <a:txBody>
                    <a:bodyPr/>
                    <a:lstStyle/>
                    <a:p>
                      <a:pPr algn="ctr"/>
                      <a:r>
                        <a:rPr lang="en-US" sz="1600" dirty="0"/>
                        <a:t>Rep</a:t>
                      </a:r>
                    </a:p>
                  </a:txBody>
                  <a:tcPr anchor="ctr">
                    <a:solidFill>
                      <a:srgbClr val="C00000"/>
                    </a:solidFill>
                  </a:tcPr>
                </a:tc>
                <a:tc>
                  <a:txBody>
                    <a:bodyPr/>
                    <a:lstStyle/>
                    <a:p>
                      <a:pPr algn="ctr"/>
                      <a:r>
                        <a:rPr lang="en-US" sz="1600" dirty="0"/>
                        <a:t>Dem</a:t>
                      </a:r>
                    </a:p>
                  </a:txBody>
                  <a:tcPr anchor="ctr">
                    <a:solidFill>
                      <a:srgbClr val="002060"/>
                    </a:solidFill>
                  </a:tcPr>
                </a:tc>
                <a:tc>
                  <a:txBody>
                    <a:bodyPr/>
                    <a:lstStyle/>
                    <a:p>
                      <a:pPr algn="ctr"/>
                      <a:r>
                        <a:rPr lang="en-US" sz="1600" dirty="0"/>
                        <a:t>Other</a:t>
                      </a:r>
                    </a:p>
                  </a:txBody>
                  <a:tcPr anchor="ctr">
                    <a:solidFill>
                      <a:schemeClr val="bg1">
                        <a:lumMod val="50000"/>
                      </a:schemeClr>
                    </a:solidFill>
                  </a:tcPr>
                </a:tc>
                <a:extLst>
                  <a:ext uri="{0D108BD9-81ED-4DB2-BD59-A6C34878D82A}">
                    <a16:rowId xmlns:a16="http://schemas.microsoft.com/office/drawing/2014/main" val="10000"/>
                  </a:ext>
                </a:extLst>
              </a:tr>
              <a:tr h="193927">
                <a:tc>
                  <a:txBody>
                    <a:bodyPr/>
                    <a:lstStyle/>
                    <a:p>
                      <a:pPr algn="l"/>
                      <a:r>
                        <a:rPr lang="en-US" sz="1600" dirty="0"/>
                        <a:t>Men</a:t>
                      </a:r>
                    </a:p>
                  </a:txBody>
                  <a:tcPr marT="0" marB="0" anchor="ctr">
                    <a:solidFill>
                      <a:schemeClr val="bg1">
                        <a:lumMod val="50000"/>
                        <a:alpha val="25000"/>
                      </a:schemeClr>
                    </a:solidFill>
                  </a:tcPr>
                </a:tc>
                <a:tc>
                  <a:txBody>
                    <a:bodyPr/>
                    <a:lstStyle/>
                    <a:p>
                      <a:pPr algn="ctr"/>
                      <a:r>
                        <a:rPr lang="en-US" sz="1600" b="1" dirty="0"/>
                        <a:t>51</a:t>
                      </a:r>
                    </a:p>
                  </a:txBody>
                  <a:tcPr marT="0" marB="0" anchor="ctr">
                    <a:solidFill>
                      <a:srgbClr val="F2BCBB">
                        <a:alpha val="25000"/>
                      </a:srgbClr>
                    </a:solidFill>
                  </a:tcPr>
                </a:tc>
                <a:tc>
                  <a:txBody>
                    <a:bodyPr/>
                    <a:lstStyle/>
                    <a:p>
                      <a:pPr algn="ctr"/>
                      <a:r>
                        <a:rPr lang="en-US" sz="1600" dirty="0"/>
                        <a:t>48</a:t>
                      </a:r>
                    </a:p>
                  </a:txBody>
                  <a:tcPr marT="0" marB="0" anchor="ctr">
                    <a:solidFill>
                      <a:schemeClr val="bg1">
                        <a:lumMod val="50000"/>
                        <a:alpha val="25000"/>
                      </a:schemeClr>
                    </a:solidFill>
                  </a:tcPr>
                </a:tc>
                <a:tc>
                  <a:txBody>
                    <a:bodyPr/>
                    <a:lstStyle/>
                    <a:p>
                      <a:pPr algn="ctr"/>
                      <a:r>
                        <a:rPr lang="en-US" sz="1600" dirty="0"/>
                        <a:t>1</a:t>
                      </a:r>
                    </a:p>
                  </a:txBody>
                  <a:tcPr marT="0" marB="0" anchor="ctr">
                    <a:solidFill>
                      <a:schemeClr val="bg1">
                        <a:lumMod val="50000"/>
                        <a:alpha val="25000"/>
                      </a:schemeClr>
                    </a:solidFill>
                  </a:tcPr>
                </a:tc>
                <a:extLst>
                  <a:ext uri="{0D108BD9-81ED-4DB2-BD59-A6C34878D82A}">
                    <a16:rowId xmlns:a16="http://schemas.microsoft.com/office/drawing/2014/main" val="10001"/>
                  </a:ext>
                </a:extLst>
              </a:tr>
              <a:tr h="193927">
                <a:tc>
                  <a:txBody>
                    <a:bodyPr/>
                    <a:lstStyle/>
                    <a:p>
                      <a:pPr algn="l"/>
                      <a:r>
                        <a:rPr lang="en-US" sz="1600" dirty="0"/>
                        <a:t>Women</a:t>
                      </a:r>
                    </a:p>
                  </a:txBody>
                  <a:tcPr marT="0" marB="0" anchor="ctr">
                    <a:solidFill>
                      <a:schemeClr val="bg1">
                        <a:lumMod val="50000"/>
                        <a:alpha val="25000"/>
                      </a:schemeClr>
                    </a:solidFill>
                  </a:tcPr>
                </a:tc>
                <a:tc>
                  <a:txBody>
                    <a:bodyPr/>
                    <a:lstStyle/>
                    <a:p>
                      <a:pPr algn="ctr"/>
                      <a:r>
                        <a:rPr lang="en-US" sz="1600" dirty="0"/>
                        <a:t>45</a:t>
                      </a:r>
                    </a:p>
                  </a:txBody>
                  <a:tcPr marT="0" marB="0" anchor="ctr">
                    <a:solidFill>
                      <a:schemeClr val="bg1">
                        <a:lumMod val="50000"/>
                        <a:alpha val="25000"/>
                      </a:schemeClr>
                    </a:solidFill>
                  </a:tcPr>
                </a:tc>
                <a:tc>
                  <a:txBody>
                    <a:bodyPr/>
                    <a:lstStyle/>
                    <a:p>
                      <a:pPr algn="ctr"/>
                      <a:r>
                        <a:rPr lang="en-US" sz="1600" b="1" dirty="0"/>
                        <a:t>54</a:t>
                      </a:r>
                    </a:p>
                  </a:txBody>
                  <a:tcPr marT="0" marB="0" anchor="ctr">
                    <a:solidFill>
                      <a:srgbClr val="96BADA"/>
                    </a:solidFill>
                  </a:tcPr>
                </a:tc>
                <a:tc>
                  <a:txBody>
                    <a:bodyPr/>
                    <a:lstStyle/>
                    <a:p>
                      <a:pPr algn="ctr"/>
                      <a:r>
                        <a:rPr lang="en-US" sz="1600" dirty="0"/>
                        <a:t>1</a:t>
                      </a:r>
                    </a:p>
                  </a:txBody>
                  <a:tcPr marT="0" marB="0" anchor="ctr">
                    <a:solidFill>
                      <a:schemeClr val="bg1">
                        <a:lumMod val="50000"/>
                        <a:alpha val="25000"/>
                      </a:schemeClr>
                    </a:solidFill>
                  </a:tcPr>
                </a:tc>
                <a:extLst>
                  <a:ext uri="{0D108BD9-81ED-4DB2-BD59-A6C34878D82A}">
                    <a16:rowId xmlns:a16="http://schemas.microsoft.com/office/drawing/2014/main" val="10002"/>
                  </a:ext>
                </a:extLst>
              </a:tr>
              <a:tr h="193927">
                <a:tc>
                  <a:txBody>
                    <a:bodyPr/>
                    <a:lstStyle/>
                    <a:p>
                      <a:pPr algn="l"/>
                      <a:r>
                        <a:rPr lang="en-US" sz="1600" dirty="0"/>
                        <a:t>Under 30</a:t>
                      </a:r>
                    </a:p>
                  </a:txBody>
                  <a:tcPr marT="0" marB="0" anchor="ctr">
                    <a:solidFill>
                      <a:schemeClr val="bg1">
                        <a:lumMod val="50000"/>
                        <a:alpha val="50000"/>
                      </a:schemeClr>
                    </a:solidFill>
                  </a:tcPr>
                </a:tc>
                <a:tc>
                  <a:txBody>
                    <a:bodyPr/>
                    <a:lstStyle/>
                    <a:p>
                      <a:pPr algn="ctr"/>
                      <a:r>
                        <a:rPr lang="en-US" sz="1600" dirty="0"/>
                        <a:t>39</a:t>
                      </a:r>
                    </a:p>
                  </a:txBody>
                  <a:tcPr marT="0" marB="0" anchor="ctr">
                    <a:solidFill>
                      <a:schemeClr val="bg1">
                        <a:lumMod val="50000"/>
                        <a:alpha val="50000"/>
                      </a:schemeClr>
                    </a:solidFill>
                  </a:tcPr>
                </a:tc>
                <a:tc>
                  <a:txBody>
                    <a:bodyPr/>
                    <a:lstStyle/>
                    <a:p>
                      <a:pPr algn="ctr"/>
                      <a:r>
                        <a:rPr lang="en-US" sz="1600" dirty="0"/>
                        <a:t>59</a:t>
                      </a:r>
                    </a:p>
                  </a:txBody>
                  <a:tcPr marT="0" marB="0" anchor="ctr">
                    <a:solidFill>
                      <a:schemeClr val="bg1">
                        <a:lumMod val="50000"/>
                        <a:alpha val="50000"/>
                      </a:schemeClr>
                    </a:solidFill>
                  </a:tcPr>
                </a:tc>
                <a:tc>
                  <a:txBody>
                    <a:bodyPr/>
                    <a:lstStyle/>
                    <a:p>
                      <a:pPr algn="ctr"/>
                      <a:r>
                        <a:rPr lang="en-US" sz="1600" dirty="0"/>
                        <a:t>2</a:t>
                      </a:r>
                    </a:p>
                  </a:txBody>
                  <a:tcPr marT="0" marB="0" anchor="ctr">
                    <a:solidFill>
                      <a:schemeClr val="bg1">
                        <a:lumMod val="50000"/>
                        <a:alpha val="50000"/>
                      </a:schemeClr>
                    </a:solidFill>
                  </a:tcPr>
                </a:tc>
                <a:extLst>
                  <a:ext uri="{0D108BD9-81ED-4DB2-BD59-A6C34878D82A}">
                    <a16:rowId xmlns:a16="http://schemas.microsoft.com/office/drawing/2014/main" val="10003"/>
                  </a:ext>
                </a:extLst>
              </a:tr>
              <a:tr h="193927">
                <a:tc>
                  <a:txBody>
                    <a:bodyPr/>
                    <a:lstStyle/>
                    <a:p>
                      <a:pPr algn="l"/>
                      <a:r>
                        <a:rPr lang="en-US" sz="1600" dirty="0"/>
                        <a:t>30 to 39</a:t>
                      </a:r>
                    </a:p>
                  </a:txBody>
                  <a:tcPr marT="0" marB="0" anchor="ctr">
                    <a:solidFill>
                      <a:schemeClr val="bg1">
                        <a:lumMod val="50000"/>
                        <a:alpha val="50000"/>
                      </a:schemeClr>
                    </a:solidFill>
                  </a:tcPr>
                </a:tc>
                <a:tc>
                  <a:txBody>
                    <a:bodyPr/>
                    <a:lstStyle/>
                    <a:p>
                      <a:pPr algn="ctr"/>
                      <a:r>
                        <a:rPr lang="en-US" sz="1600" dirty="0"/>
                        <a:t>43</a:t>
                      </a:r>
                    </a:p>
                  </a:txBody>
                  <a:tcPr marT="0" marB="0" anchor="ctr">
                    <a:solidFill>
                      <a:schemeClr val="bg1">
                        <a:lumMod val="50000"/>
                        <a:alpha val="50000"/>
                      </a:schemeClr>
                    </a:solidFill>
                  </a:tcPr>
                </a:tc>
                <a:tc>
                  <a:txBody>
                    <a:bodyPr/>
                    <a:lstStyle/>
                    <a:p>
                      <a:pPr algn="ctr"/>
                      <a:r>
                        <a:rPr lang="en-US" sz="1600" dirty="0"/>
                        <a:t>56</a:t>
                      </a:r>
                    </a:p>
                  </a:txBody>
                  <a:tcPr marT="0" marB="0" anchor="ctr">
                    <a:solidFill>
                      <a:schemeClr val="bg1">
                        <a:lumMod val="50000"/>
                        <a:alpha val="50000"/>
                      </a:schemeClr>
                    </a:solidFill>
                  </a:tcPr>
                </a:tc>
                <a:tc>
                  <a:txBody>
                    <a:bodyPr/>
                    <a:lstStyle/>
                    <a:p>
                      <a:pPr algn="ctr"/>
                      <a:r>
                        <a:rPr lang="en-US" sz="1600" dirty="0"/>
                        <a:t>1</a:t>
                      </a:r>
                    </a:p>
                  </a:txBody>
                  <a:tcPr marT="0" marB="0" anchor="ctr">
                    <a:solidFill>
                      <a:schemeClr val="bg1">
                        <a:lumMod val="50000"/>
                        <a:alpha val="50000"/>
                      </a:schemeClr>
                    </a:solidFill>
                  </a:tcPr>
                </a:tc>
                <a:extLst>
                  <a:ext uri="{0D108BD9-81ED-4DB2-BD59-A6C34878D82A}">
                    <a16:rowId xmlns:a16="http://schemas.microsoft.com/office/drawing/2014/main" val="10004"/>
                  </a:ext>
                </a:extLst>
              </a:tr>
              <a:tr h="193927">
                <a:tc>
                  <a:txBody>
                    <a:bodyPr/>
                    <a:lstStyle/>
                    <a:p>
                      <a:pPr algn="l"/>
                      <a:r>
                        <a:rPr lang="en-US" sz="1600" dirty="0"/>
                        <a:t>40 to 49</a:t>
                      </a:r>
                    </a:p>
                  </a:txBody>
                  <a:tcPr marT="0" marB="0" anchor="ctr">
                    <a:solidFill>
                      <a:schemeClr val="bg1">
                        <a:lumMod val="50000"/>
                        <a:alpha val="50000"/>
                      </a:schemeClr>
                    </a:solidFill>
                  </a:tcPr>
                </a:tc>
                <a:tc>
                  <a:txBody>
                    <a:bodyPr/>
                    <a:lstStyle/>
                    <a:p>
                      <a:pPr algn="ctr"/>
                      <a:r>
                        <a:rPr lang="en-US" sz="1600" dirty="0"/>
                        <a:t>53</a:t>
                      </a:r>
                    </a:p>
                  </a:txBody>
                  <a:tcPr marT="0" marB="0" anchor="ctr">
                    <a:solidFill>
                      <a:schemeClr val="bg1">
                        <a:lumMod val="50000"/>
                        <a:alpha val="50000"/>
                      </a:schemeClr>
                    </a:solidFill>
                  </a:tcPr>
                </a:tc>
                <a:tc>
                  <a:txBody>
                    <a:bodyPr/>
                    <a:lstStyle/>
                    <a:p>
                      <a:pPr algn="ctr"/>
                      <a:r>
                        <a:rPr lang="en-US" sz="1600" dirty="0"/>
                        <a:t>46</a:t>
                      </a:r>
                    </a:p>
                  </a:txBody>
                  <a:tcPr marT="0" marB="0" anchor="ctr">
                    <a:solidFill>
                      <a:schemeClr val="bg1">
                        <a:lumMod val="50000"/>
                        <a:alpha val="50000"/>
                      </a:schemeClr>
                    </a:solidFill>
                  </a:tcPr>
                </a:tc>
                <a:tc>
                  <a:txBody>
                    <a:bodyPr/>
                    <a:lstStyle/>
                    <a:p>
                      <a:pPr algn="ctr"/>
                      <a:r>
                        <a:rPr lang="en-US" sz="1600" dirty="0"/>
                        <a:t>1</a:t>
                      </a:r>
                    </a:p>
                  </a:txBody>
                  <a:tcPr marT="0" marB="0" anchor="ctr">
                    <a:solidFill>
                      <a:schemeClr val="bg1">
                        <a:lumMod val="50000"/>
                        <a:alpha val="50000"/>
                      </a:schemeClr>
                    </a:solidFill>
                  </a:tcPr>
                </a:tc>
                <a:extLst>
                  <a:ext uri="{0D108BD9-81ED-4DB2-BD59-A6C34878D82A}">
                    <a16:rowId xmlns:a16="http://schemas.microsoft.com/office/drawing/2014/main" val="10005"/>
                  </a:ext>
                </a:extLst>
              </a:tr>
              <a:tr h="193927">
                <a:tc>
                  <a:txBody>
                    <a:bodyPr/>
                    <a:lstStyle/>
                    <a:p>
                      <a:pPr algn="l"/>
                      <a:r>
                        <a:rPr lang="en-US" sz="1600" dirty="0"/>
                        <a:t>50 to 64</a:t>
                      </a:r>
                    </a:p>
                  </a:txBody>
                  <a:tcPr marT="0" marB="0" anchor="ctr">
                    <a:solidFill>
                      <a:schemeClr val="bg1">
                        <a:lumMod val="50000"/>
                        <a:alpha val="50000"/>
                      </a:schemeClr>
                    </a:solidFill>
                  </a:tcPr>
                </a:tc>
                <a:tc>
                  <a:txBody>
                    <a:bodyPr/>
                    <a:lstStyle/>
                    <a:p>
                      <a:pPr algn="ctr"/>
                      <a:r>
                        <a:rPr lang="en-US" sz="1600" dirty="0"/>
                        <a:t>51</a:t>
                      </a:r>
                    </a:p>
                  </a:txBody>
                  <a:tcPr marT="0" marB="0" anchor="ctr">
                    <a:solidFill>
                      <a:schemeClr val="bg1">
                        <a:lumMod val="50000"/>
                        <a:alpha val="50000"/>
                      </a:schemeClr>
                    </a:solidFill>
                  </a:tcPr>
                </a:tc>
                <a:tc>
                  <a:txBody>
                    <a:bodyPr/>
                    <a:lstStyle/>
                    <a:p>
                      <a:pPr algn="ctr"/>
                      <a:r>
                        <a:rPr lang="en-US" sz="1600" dirty="0"/>
                        <a:t>48</a:t>
                      </a:r>
                    </a:p>
                  </a:txBody>
                  <a:tcPr marT="0" marB="0" anchor="ctr">
                    <a:solidFill>
                      <a:schemeClr val="bg1">
                        <a:lumMod val="50000"/>
                        <a:alpha val="50000"/>
                      </a:schemeClr>
                    </a:solidFill>
                  </a:tcPr>
                </a:tc>
                <a:tc>
                  <a:txBody>
                    <a:bodyPr/>
                    <a:lstStyle/>
                    <a:p>
                      <a:pPr algn="ctr"/>
                      <a:r>
                        <a:rPr lang="en-US" sz="1600" dirty="0"/>
                        <a:t>1</a:t>
                      </a:r>
                    </a:p>
                  </a:txBody>
                  <a:tcPr marT="0" marB="0" anchor="ctr">
                    <a:solidFill>
                      <a:schemeClr val="bg1">
                        <a:lumMod val="50000"/>
                        <a:alpha val="50000"/>
                      </a:schemeClr>
                    </a:solidFill>
                  </a:tcPr>
                </a:tc>
                <a:extLst>
                  <a:ext uri="{0D108BD9-81ED-4DB2-BD59-A6C34878D82A}">
                    <a16:rowId xmlns:a16="http://schemas.microsoft.com/office/drawing/2014/main" val="10006"/>
                  </a:ext>
                </a:extLst>
              </a:tr>
              <a:tr h="193927">
                <a:tc>
                  <a:txBody>
                    <a:bodyPr/>
                    <a:lstStyle/>
                    <a:p>
                      <a:pPr algn="l"/>
                      <a:r>
                        <a:rPr lang="en-US" sz="1600" dirty="0"/>
                        <a:t>Over 65</a:t>
                      </a:r>
                    </a:p>
                  </a:txBody>
                  <a:tcPr marT="0" marB="0" anchor="ctr">
                    <a:solidFill>
                      <a:schemeClr val="bg1">
                        <a:lumMod val="50000"/>
                        <a:alpha val="50000"/>
                      </a:schemeClr>
                    </a:solidFill>
                  </a:tcPr>
                </a:tc>
                <a:tc>
                  <a:txBody>
                    <a:bodyPr/>
                    <a:lstStyle/>
                    <a:p>
                      <a:pPr algn="ctr"/>
                      <a:r>
                        <a:rPr lang="en-US" sz="1600" dirty="0"/>
                        <a:t>50</a:t>
                      </a:r>
                    </a:p>
                  </a:txBody>
                  <a:tcPr marT="0" marB="0" anchor="ctr">
                    <a:solidFill>
                      <a:schemeClr val="bg1">
                        <a:lumMod val="50000"/>
                        <a:alpha val="50000"/>
                      </a:schemeClr>
                    </a:solidFill>
                  </a:tcPr>
                </a:tc>
                <a:tc>
                  <a:txBody>
                    <a:bodyPr/>
                    <a:lstStyle/>
                    <a:p>
                      <a:pPr algn="ctr"/>
                      <a:r>
                        <a:rPr lang="en-US" sz="1600" dirty="0"/>
                        <a:t>48</a:t>
                      </a:r>
                    </a:p>
                  </a:txBody>
                  <a:tcPr marT="0" marB="0" anchor="ctr">
                    <a:solidFill>
                      <a:schemeClr val="bg1">
                        <a:lumMod val="50000"/>
                        <a:alpha val="50000"/>
                      </a:schemeClr>
                    </a:solidFill>
                  </a:tcPr>
                </a:tc>
                <a:tc>
                  <a:txBody>
                    <a:bodyPr/>
                    <a:lstStyle/>
                    <a:p>
                      <a:pPr algn="ctr"/>
                      <a:r>
                        <a:rPr lang="en-US" sz="1600" dirty="0"/>
                        <a:t>2</a:t>
                      </a:r>
                    </a:p>
                  </a:txBody>
                  <a:tcPr marT="0" marB="0" anchor="ctr">
                    <a:solidFill>
                      <a:schemeClr val="bg1">
                        <a:lumMod val="50000"/>
                        <a:alpha val="50000"/>
                      </a:schemeClr>
                    </a:solidFill>
                  </a:tcPr>
                </a:tc>
                <a:extLst>
                  <a:ext uri="{0D108BD9-81ED-4DB2-BD59-A6C34878D82A}">
                    <a16:rowId xmlns:a16="http://schemas.microsoft.com/office/drawing/2014/main" val="10007"/>
                  </a:ext>
                </a:extLst>
              </a:tr>
              <a:tr h="193927">
                <a:tc>
                  <a:txBody>
                    <a:bodyPr/>
                    <a:lstStyle/>
                    <a:p>
                      <a:pPr algn="l"/>
                      <a:r>
                        <a:rPr lang="en-US" sz="1600" dirty="0"/>
                        <a:t>Northeast</a:t>
                      </a:r>
                    </a:p>
                  </a:txBody>
                  <a:tcPr marT="0" marB="0" anchor="ctr">
                    <a:solidFill>
                      <a:srgbClr val="DFDFDF"/>
                    </a:solidFill>
                  </a:tcPr>
                </a:tc>
                <a:tc>
                  <a:txBody>
                    <a:bodyPr/>
                    <a:lstStyle/>
                    <a:p>
                      <a:pPr algn="ctr"/>
                      <a:r>
                        <a:rPr lang="en-US" sz="1600" dirty="0"/>
                        <a:t>38</a:t>
                      </a:r>
                    </a:p>
                  </a:txBody>
                  <a:tcPr marT="0" marB="0" anchor="ctr">
                    <a:solidFill>
                      <a:srgbClr val="DFDFDF"/>
                    </a:solidFill>
                  </a:tcPr>
                </a:tc>
                <a:tc>
                  <a:txBody>
                    <a:bodyPr/>
                    <a:lstStyle/>
                    <a:p>
                      <a:pPr algn="ctr"/>
                      <a:r>
                        <a:rPr lang="en-US" sz="1600" dirty="0"/>
                        <a:t>61</a:t>
                      </a:r>
                    </a:p>
                  </a:txBody>
                  <a:tcPr marT="0" marB="0" anchor="ctr">
                    <a:solidFill>
                      <a:srgbClr val="DFDFDF"/>
                    </a:solidFill>
                  </a:tcPr>
                </a:tc>
                <a:tc>
                  <a:txBody>
                    <a:bodyPr/>
                    <a:lstStyle/>
                    <a:p>
                      <a:pPr algn="ctr"/>
                      <a:r>
                        <a:rPr lang="en-US" sz="1600" dirty="0"/>
                        <a:t>1</a:t>
                      </a:r>
                    </a:p>
                  </a:txBody>
                  <a:tcPr marT="0" marB="0" anchor="ctr">
                    <a:solidFill>
                      <a:srgbClr val="DFDFDF"/>
                    </a:solidFill>
                  </a:tcPr>
                </a:tc>
                <a:extLst>
                  <a:ext uri="{0D108BD9-81ED-4DB2-BD59-A6C34878D82A}">
                    <a16:rowId xmlns:a16="http://schemas.microsoft.com/office/drawing/2014/main" val="2509724112"/>
                  </a:ext>
                </a:extLst>
              </a:tr>
              <a:tr h="193927">
                <a:tc>
                  <a:txBody>
                    <a:bodyPr/>
                    <a:lstStyle/>
                    <a:p>
                      <a:pPr algn="l"/>
                      <a:r>
                        <a:rPr lang="en-US" sz="1600" dirty="0"/>
                        <a:t>Midwest</a:t>
                      </a:r>
                    </a:p>
                  </a:txBody>
                  <a:tcPr marT="0" marB="0" anchor="ctr">
                    <a:solidFill>
                      <a:srgbClr val="DFDFDF"/>
                    </a:solidFill>
                  </a:tcPr>
                </a:tc>
                <a:tc>
                  <a:txBody>
                    <a:bodyPr/>
                    <a:lstStyle/>
                    <a:p>
                      <a:pPr algn="ctr"/>
                      <a:r>
                        <a:rPr lang="en-US" sz="1600" dirty="0"/>
                        <a:t>50</a:t>
                      </a:r>
                    </a:p>
                  </a:txBody>
                  <a:tcPr marT="0" marB="0" anchor="ctr">
                    <a:solidFill>
                      <a:srgbClr val="DFDFDF"/>
                    </a:solidFill>
                  </a:tcPr>
                </a:tc>
                <a:tc>
                  <a:txBody>
                    <a:bodyPr/>
                    <a:lstStyle/>
                    <a:p>
                      <a:pPr algn="ctr"/>
                      <a:r>
                        <a:rPr lang="en-US" sz="1600" dirty="0"/>
                        <a:t>48</a:t>
                      </a:r>
                    </a:p>
                  </a:txBody>
                  <a:tcPr marT="0" marB="0" anchor="ctr">
                    <a:solidFill>
                      <a:srgbClr val="DFDFDF"/>
                    </a:solidFill>
                  </a:tcPr>
                </a:tc>
                <a:tc>
                  <a:txBody>
                    <a:bodyPr/>
                    <a:lstStyle/>
                    <a:p>
                      <a:pPr algn="ctr"/>
                      <a:r>
                        <a:rPr lang="en-US" sz="1600" dirty="0"/>
                        <a:t>2</a:t>
                      </a:r>
                    </a:p>
                  </a:txBody>
                  <a:tcPr marT="0" marB="0" anchor="ctr">
                    <a:solidFill>
                      <a:srgbClr val="DFDFDF"/>
                    </a:solidFill>
                  </a:tcPr>
                </a:tc>
                <a:extLst>
                  <a:ext uri="{0D108BD9-81ED-4DB2-BD59-A6C34878D82A}">
                    <a16:rowId xmlns:a16="http://schemas.microsoft.com/office/drawing/2014/main" val="2468814616"/>
                  </a:ext>
                </a:extLst>
              </a:tr>
              <a:tr h="193927">
                <a:tc>
                  <a:txBody>
                    <a:bodyPr/>
                    <a:lstStyle/>
                    <a:p>
                      <a:pPr algn="l"/>
                      <a:r>
                        <a:rPr lang="en-US" sz="1600" dirty="0"/>
                        <a:t>South</a:t>
                      </a:r>
                    </a:p>
                  </a:txBody>
                  <a:tcPr marT="0" marB="0" anchor="ctr">
                    <a:solidFill>
                      <a:srgbClr val="DFDFDF"/>
                    </a:solidFill>
                  </a:tcPr>
                </a:tc>
                <a:tc>
                  <a:txBody>
                    <a:bodyPr/>
                    <a:lstStyle/>
                    <a:p>
                      <a:pPr algn="ctr"/>
                      <a:r>
                        <a:rPr lang="en-US" sz="1600" dirty="0"/>
                        <a:t>52</a:t>
                      </a:r>
                    </a:p>
                  </a:txBody>
                  <a:tcPr marT="0" marB="0" anchor="ctr">
                    <a:solidFill>
                      <a:srgbClr val="DFDFDF"/>
                    </a:solidFill>
                  </a:tcPr>
                </a:tc>
                <a:tc>
                  <a:txBody>
                    <a:bodyPr/>
                    <a:lstStyle/>
                    <a:p>
                      <a:pPr algn="ctr"/>
                      <a:r>
                        <a:rPr lang="en-US" sz="1600" dirty="0"/>
                        <a:t>46</a:t>
                      </a:r>
                    </a:p>
                  </a:txBody>
                  <a:tcPr marT="0" marB="0" anchor="ctr">
                    <a:solidFill>
                      <a:srgbClr val="DFDFDF"/>
                    </a:solidFill>
                  </a:tcPr>
                </a:tc>
                <a:tc>
                  <a:txBody>
                    <a:bodyPr/>
                    <a:lstStyle/>
                    <a:p>
                      <a:pPr algn="ctr"/>
                      <a:r>
                        <a:rPr lang="en-US" sz="1600" dirty="0"/>
                        <a:t>2</a:t>
                      </a:r>
                    </a:p>
                  </a:txBody>
                  <a:tcPr marT="0" marB="0" anchor="ctr">
                    <a:solidFill>
                      <a:srgbClr val="DFDFDF"/>
                    </a:solidFill>
                  </a:tcPr>
                </a:tc>
                <a:extLst>
                  <a:ext uri="{0D108BD9-81ED-4DB2-BD59-A6C34878D82A}">
                    <a16:rowId xmlns:a16="http://schemas.microsoft.com/office/drawing/2014/main" val="28977811"/>
                  </a:ext>
                </a:extLst>
              </a:tr>
              <a:tr h="193927">
                <a:tc>
                  <a:txBody>
                    <a:bodyPr/>
                    <a:lstStyle/>
                    <a:p>
                      <a:pPr algn="l"/>
                      <a:r>
                        <a:rPr lang="en-US" sz="1600" dirty="0"/>
                        <a:t>West</a:t>
                      </a:r>
                    </a:p>
                  </a:txBody>
                  <a:tcPr marT="0" marB="0" anchor="ctr">
                    <a:solidFill>
                      <a:srgbClr val="DFDFDF"/>
                    </a:solidFill>
                  </a:tcPr>
                </a:tc>
                <a:tc>
                  <a:txBody>
                    <a:bodyPr/>
                    <a:lstStyle/>
                    <a:p>
                      <a:pPr algn="ctr"/>
                      <a:r>
                        <a:rPr lang="en-US" sz="1600" dirty="0"/>
                        <a:t>48</a:t>
                      </a:r>
                    </a:p>
                  </a:txBody>
                  <a:tcPr marT="0" marB="0" anchor="ctr">
                    <a:solidFill>
                      <a:srgbClr val="DFDFDF"/>
                    </a:solidFill>
                  </a:tcPr>
                </a:tc>
                <a:tc>
                  <a:txBody>
                    <a:bodyPr/>
                    <a:lstStyle/>
                    <a:p>
                      <a:pPr algn="ctr"/>
                      <a:r>
                        <a:rPr lang="en-US" sz="1600" dirty="0"/>
                        <a:t>51</a:t>
                      </a:r>
                    </a:p>
                  </a:txBody>
                  <a:tcPr marT="0" marB="0" anchor="ctr">
                    <a:solidFill>
                      <a:srgbClr val="DFDFDF"/>
                    </a:solidFill>
                  </a:tcPr>
                </a:tc>
                <a:tc>
                  <a:txBody>
                    <a:bodyPr/>
                    <a:lstStyle/>
                    <a:p>
                      <a:pPr algn="ctr"/>
                      <a:r>
                        <a:rPr lang="en-US" sz="1600" dirty="0"/>
                        <a:t>1</a:t>
                      </a:r>
                    </a:p>
                  </a:txBody>
                  <a:tcPr marT="0" marB="0" anchor="ctr">
                    <a:solidFill>
                      <a:srgbClr val="DFDFDF"/>
                    </a:solidFill>
                  </a:tcPr>
                </a:tc>
                <a:extLst>
                  <a:ext uri="{0D108BD9-81ED-4DB2-BD59-A6C34878D82A}">
                    <a16:rowId xmlns:a16="http://schemas.microsoft.com/office/drawing/2014/main" val="1221708626"/>
                  </a:ext>
                </a:extLst>
              </a:tr>
              <a:tr h="193927">
                <a:tc>
                  <a:txBody>
                    <a:bodyPr/>
                    <a:lstStyle/>
                    <a:p>
                      <a:pPr algn="l"/>
                      <a:r>
                        <a:rPr lang="en-US" sz="1600" dirty="0"/>
                        <a:t>White</a:t>
                      </a:r>
                    </a:p>
                  </a:txBody>
                  <a:tcPr marT="0" marB="0" anchor="ctr">
                    <a:solidFill>
                      <a:srgbClr val="BFBFBF"/>
                    </a:solidFill>
                  </a:tcPr>
                </a:tc>
                <a:tc>
                  <a:txBody>
                    <a:bodyPr/>
                    <a:lstStyle/>
                    <a:p>
                      <a:pPr algn="ctr"/>
                      <a:r>
                        <a:rPr lang="en-US" sz="1600" dirty="0"/>
                        <a:t>54</a:t>
                      </a:r>
                    </a:p>
                  </a:txBody>
                  <a:tcPr marT="0" marB="0" anchor="ctr">
                    <a:solidFill>
                      <a:srgbClr val="BFBFBF"/>
                    </a:solidFill>
                  </a:tcPr>
                </a:tc>
                <a:tc>
                  <a:txBody>
                    <a:bodyPr/>
                    <a:lstStyle/>
                    <a:p>
                      <a:pPr algn="ctr"/>
                      <a:r>
                        <a:rPr lang="en-US" sz="1600" dirty="0"/>
                        <a:t>45</a:t>
                      </a:r>
                    </a:p>
                  </a:txBody>
                  <a:tcPr marT="0" marB="0" anchor="ctr">
                    <a:solidFill>
                      <a:srgbClr val="BFBFBF"/>
                    </a:solidFill>
                  </a:tcPr>
                </a:tc>
                <a:tc>
                  <a:txBody>
                    <a:bodyPr/>
                    <a:lstStyle/>
                    <a:p>
                      <a:pPr algn="ctr"/>
                      <a:r>
                        <a:rPr lang="en-US" sz="1600" dirty="0"/>
                        <a:t>1</a:t>
                      </a:r>
                    </a:p>
                  </a:txBody>
                  <a:tcPr marT="0" marB="0" anchor="ctr">
                    <a:solidFill>
                      <a:srgbClr val="BFBFBF"/>
                    </a:solidFill>
                  </a:tcPr>
                </a:tc>
                <a:extLst>
                  <a:ext uri="{0D108BD9-81ED-4DB2-BD59-A6C34878D82A}">
                    <a16:rowId xmlns:a16="http://schemas.microsoft.com/office/drawing/2014/main" val="10008"/>
                  </a:ext>
                </a:extLst>
              </a:tr>
              <a:tr h="193927">
                <a:tc>
                  <a:txBody>
                    <a:bodyPr/>
                    <a:lstStyle/>
                    <a:p>
                      <a:pPr algn="l"/>
                      <a:r>
                        <a:rPr lang="en-US" sz="1600" dirty="0"/>
                        <a:t>African American</a:t>
                      </a:r>
                    </a:p>
                  </a:txBody>
                  <a:tcPr marT="0" marB="0" anchor="ctr">
                    <a:solidFill>
                      <a:srgbClr val="BFBFBF"/>
                    </a:solidFill>
                  </a:tcPr>
                </a:tc>
                <a:tc>
                  <a:txBody>
                    <a:bodyPr/>
                    <a:lstStyle/>
                    <a:p>
                      <a:pPr algn="ctr"/>
                      <a:r>
                        <a:rPr lang="en-US" sz="1600" dirty="0"/>
                        <a:t>11</a:t>
                      </a:r>
                    </a:p>
                  </a:txBody>
                  <a:tcPr marT="0" marB="0" anchor="ctr">
                    <a:solidFill>
                      <a:srgbClr val="BFBFBF"/>
                    </a:solidFill>
                  </a:tcPr>
                </a:tc>
                <a:tc>
                  <a:txBody>
                    <a:bodyPr/>
                    <a:lstStyle/>
                    <a:p>
                      <a:pPr algn="ctr"/>
                      <a:r>
                        <a:rPr lang="en-US" sz="1600" dirty="0"/>
                        <a:t>87</a:t>
                      </a:r>
                    </a:p>
                  </a:txBody>
                  <a:tcPr marT="0" marB="0" anchor="ctr">
                    <a:solidFill>
                      <a:srgbClr val="BFBFBF"/>
                    </a:solidFill>
                  </a:tcPr>
                </a:tc>
                <a:tc>
                  <a:txBody>
                    <a:bodyPr/>
                    <a:lstStyle/>
                    <a:p>
                      <a:pPr algn="ctr"/>
                      <a:r>
                        <a:rPr lang="en-US" sz="1600" dirty="0"/>
                        <a:t>2</a:t>
                      </a:r>
                    </a:p>
                  </a:txBody>
                  <a:tcPr marT="0" marB="0" anchor="ctr">
                    <a:solidFill>
                      <a:srgbClr val="BFBFBF"/>
                    </a:solidFill>
                  </a:tcPr>
                </a:tc>
                <a:extLst>
                  <a:ext uri="{0D108BD9-81ED-4DB2-BD59-A6C34878D82A}">
                    <a16:rowId xmlns:a16="http://schemas.microsoft.com/office/drawing/2014/main" val="10009"/>
                  </a:ext>
                </a:extLst>
              </a:tr>
              <a:tr h="193927">
                <a:tc>
                  <a:txBody>
                    <a:bodyPr/>
                    <a:lstStyle/>
                    <a:p>
                      <a:pPr algn="l"/>
                      <a:r>
                        <a:rPr lang="en-US" sz="1600" dirty="0"/>
                        <a:t>Latino</a:t>
                      </a:r>
                    </a:p>
                  </a:txBody>
                  <a:tcPr marT="0" marB="0" anchor="ctr">
                    <a:solidFill>
                      <a:srgbClr val="BFBFBF"/>
                    </a:solidFill>
                  </a:tcPr>
                </a:tc>
                <a:tc>
                  <a:txBody>
                    <a:bodyPr/>
                    <a:lstStyle/>
                    <a:p>
                      <a:pPr algn="ctr"/>
                      <a:r>
                        <a:rPr lang="en-US" sz="1600" dirty="0"/>
                        <a:t>39</a:t>
                      </a:r>
                    </a:p>
                  </a:txBody>
                  <a:tcPr marT="0" marB="0" anchor="ctr">
                    <a:solidFill>
                      <a:srgbClr val="BFBFBF"/>
                    </a:solidFill>
                  </a:tcPr>
                </a:tc>
                <a:tc>
                  <a:txBody>
                    <a:bodyPr/>
                    <a:lstStyle/>
                    <a:p>
                      <a:pPr algn="ctr"/>
                      <a:r>
                        <a:rPr lang="en-US" sz="1600" dirty="0"/>
                        <a:t>58</a:t>
                      </a:r>
                    </a:p>
                  </a:txBody>
                  <a:tcPr marT="0" marB="0" anchor="ctr">
                    <a:solidFill>
                      <a:srgbClr val="BFBFBF"/>
                    </a:solidFill>
                  </a:tcPr>
                </a:tc>
                <a:tc>
                  <a:txBody>
                    <a:bodyPr/>
                    <a:lstStyle/>
                    <a:p>
                      <a:pPr algn="ctr"/>
                      <a:r>
                        <a:rPr lang="en-US" sz="1600" dirty="0"/>
                        <a:t>3</a:t>
                      </a:r>
                    </a:p>
                  </a:txBody>
                  <a:tcPr marT="0" marB="0" anchor="ctr">
                    <a:solidFill>
                      <a:srgbClr val="BFBFBF"/>
                    </a:solidFill>
                  </a:tcPr>
                </a:tc>
                <a:extLst>
                  <a:ext uri="{0D108BD9-81ED-4DB2-BD59-A6C34878D82A}">
                    <a16:rowId xmlns:a16="http://schemas.microsoft.com/office/drawing/2014/main" val="10010"/>
                  </a:ext>
                </a:extLst>
              </a:tr>
              <a:tr h="193927">
                <a:tc>
                  <a:txBody>
                    <a:bodyPr/>
                    <a:lstStyle/>
                    <a:p>
                      <a:pPr algn="l"/>
                      <a:r>
                        <a:rPr lang="en-US" sz="1600" dirty="0"/>
                        <a:t>AAPI</a:t>
                      </a:r>
                    </a:p>
                  </a:txBody>
                  <a:tcPr marT="0" marB="0" anchor="ctr">
                    <a:solidFill>
                      <a:srgbClr val="BFBFBF"/>
                    </a:solidFill>
                  </a:tcPr>
                </a:tc>
                <a:tc>
                  <a:txBody>
                    <a:bodyPr/>
                    <a:lstStyle/>
                    <a:p>
                      <a:pPr algn="ctr"/>
                      <a:r>
                        <a:rPr lang="en-US" sz="1600" dirty="0"/>
                        <a:t>43</a:t>
                      </a:r>
                    </a:p>
                  </a:txBody>
                  <a:tcPr marT="0" marB="0" anchor="ctr">
                    <a:solidFill>
                      <a:srgbClr val="BFBFBF"/>
                    </a:solidFill>
                  </a:tcPr>
                </a:tc>
                <a:tc>
                  <a:txBody>
                    <a:bodyPr/>
                    <a:lstStyle/>
                    <a:p>
                      <a:pPr algn="ctr"/>
                      <a:r>
                        <a:rPr lang="en-US" sz="1600" dirty="0"/>
                        <a:t>57</a:t>
                      </a:r>
                    </a:p>
                  </a:txBody>
                  <a:tcPr marT="0" marB="0" anchor="ctr">
                    <a:solidFill>
                      <a:srgbClr val="BFBFBF"/>
                    </a:solidFill>
                  </a:tcPr>
                </a:tc>
                <a:tc>
                  <a:txBody>
                    <a:bodyPr/>
                    <a:lstStyle/>
                    <a:p>
                      <a:pPr algn="ctr"/>
                      <a:r>
                        <a:rPr lang="en-US" sz="1600" dirty="0"/>
                        <a:t>1</a:t>
                      </a:r>
                    </a:p>
                  </a:txBody>
                  <a:tcPr marT="0" marB="0" anchor="ctr">
                    <a:solidFill>
                      <a:srgbClr val="BFBFBF"/>
                    </a:solidFill>
                  </a:tcPr>
                </a:tc>
                <a:extLst>
                  <a:ext uri="{0D108BD9-81ED-4DB2-BD59-A6C34878D82A}">
                    <a16:rowId xmlns:a16="http://schemas.microsoft.com/office/drawing/2014/main" val="468079103"/>
                  </a:ext>
                </a:extLst>
              </a:tr>
              <a:tr h="193927">
                <a:tc>
                  <a:txBody>
                    <a:bodyPr/>
                    <a:lstStyle/>
                    <a:p>
                      <a:pPr algn="l"/>
                      <a:r>
                        <a:rPr lang="en-US" sz="1600" dirty="0"/>
                        <a:t>Democrat (ID)</a:t>
                      </a:r>
                    </a:p>
                  </a:txBody>
                  <a:tcPr marT="0" marB="0" anchor="ctr">
                    <a:solidFill>
                      <a:srgbClr val="DFDFDF"/>
                    </a:solidFill>
                  </a:tcPr>
                </a:tc>
                <a:tc>
                  <a:txBody>
                    <a:bodyPr/>
                    <a:lstStyle/>
                    <a:p>
                      <a:pPr algn="ctr"/>
                      <a:r>
                        <a:rPr lang="en-US" sz="1600" dirty="0"/>
                        <a:t>6</a:t>
                      </a:r>
                    </a:p>
                  </a:txBody>
                  <a:tcPr marT="0" marB="0" anchor="ctr">
                    <a:solidFill>
                      <a:srgbClr val="DFDFDF"/>
                    </a:solidFill>
                  </a:tcPr>
                </a:tc>
                <a:tc>
                  <a:txBody>
                    <a:bodyPr/>
                    <a:lstStyle/>
                    <a:p>
                      <a:pPr algn="ctr"/>
                      <a:r>
                        <a:rPr lang="en-US" sz="1600" dirty="0"/>
                        <a:t>94</a:t>
                      </a:r>
                    </a:p>
                  </a:txBody>
                  <a:tcPr marT="0" marB="0" anchor="ctr">
                    <a:solidFill>
                      <a:srgbClr val="DFDFDF"/>
                    </a:solidFill>
                  </a:tcPr>
                </a:tc>
                <a:tc>
                  <a:txBody>
                    <a:bodyPr/>
                    <a:lstStyle/>
                    <a:p>
                      <a:pPr algn="ctr"/>
                      <a:r>
                        <a:rPr lang="en-US" sz="1600" dirty="0"/>
                        <a:t>0</a:t>
                      </a:r>
                    </a:p>
                  </a:txBody>
                  <a:tcPr marT="0" marB="0" anchor="ctr">
                    <a:solidFill>
                      <a:srgbClr val="DFDFDF"/>
                    </a:solidFill>
                  </a:tcPr>
                </a:tc>
                <a:extLst>
                  <a:ext uri="{0D108BD9-81ED-4DB2-BD59-A6C34878D82A}">
                    <a16:rowId xmlns:a16="http://schemas.microsoft.com/office/drawing/2014/main" val="10011"/>
                  </a:ext>
                </a:extLst>
              </a:tr>
              <a:tr h="193927">
                <a:tc>
                  <a:txBody>
                    <a:bodyPr/>
                    <a:lstStyle/>
                    <a:p>
                      <a:pPr algn="l"/>
                      <a:r>
                        <a:rPr lang="en-US" sz="1600" dirty="0"/>
                        <a:t>Independent (ID)</a:t>
                      </a:r>
                    </a:p>
                  </a:txBody>
                  <a:tcPr marT="0" marB="0" anchor="ctr">
                    <a:solidFill>
                      <a:srgbClr val="DFDFDF"/>
                    </a:solidFill>
                  </a:tcPr>
                </a:tc>
                <a:tc>
                  <a:txBody>
                    <a:bodyPr/>
                    <a:lstStyle/>
                    <a:p>
                      <a:pPr algn="ctr"/>
                      <a:r>
                        <a:rPr lang="en-US" sz="1600" dirty="0"/>
                        <a:t>45</a:t>
                      </a:r>
                    </a:p>
                  </a:txBody>
                  <a:tcPr marT="0" marB="0" anchor="ctr">
                    <a:solidFill>
                      <a:srgbClr val="DFDFDF"/>
                    </a:solidFill>
                  </a:tcPr>
                </a:tc>
                <a:tc>
                  <a:txBody>
                    <a:bodyPr/>
                    <a:lstStyle/>
                    <a:p>
                      <a:pPr algn="ctr"/>
                      <a:r>
                        <a:rPr lang="en-US" sz="1600" b="1" dirty="0"/>
                        <a:t>51</a:t>
                      </a:r>
                    </a:p>
                  </a:txBody>
                  <a:tcPr marT="0" marB="0" anchor="ctr">
                    <a:solidFill>
                      <a:srgbClr val="96BADA"/>
                    </a:solidFill>
                  </a:tcPr>
                </a:tc>
                <a:tc>
                  <a:txBody>
                    <a:bodyPr/>
                    <a:lstStyle/>
                    <a:p>
                      <a:pPr algn="ctr"/>
                      <a:r>
                        <a:rPr lang="en-US" sz="1600" dirty="0"/>
                        <a:t>4</a:t>
                      </a:r>
                    </a:p>
                  </a:txBody>
                  <a:tcPr marT="0" marB="0" anchor="ctr">
                    <a:solidFill>
                      <a:srgbClr val="DFDFDF"/>
                    </a:solidFill>
                  </a:tcPr>
                </a:tc>
                <a:extLst>
                  <a:ext uri="{0D108BD9-81ED-4DB2-BD59-A6C34878D82A}">
                    <a16:rowId xmlns:a16="http://schemas.microsoft.com/office/drawing/2014/main" val="799081869"/>
                  </a:ext>
                </a:extLst>
              </a:tr>
              <a:tr h="193927">
                <a:tc>
                  <a:txBody>
                    <a:bodyPr/>
                    <a:lstStyle/>
                    <a:p>
                      <a:pPr algn="l"/>
                      <a:r>
                        <a:rPr lang="en-US" sz="1600" dirty="0"/>
                        <a:t>Republican (ID)</a:t>
                      </a:r>
                    </a:p>
                  </a:txBody>
                  <a:tcPr marT="0" marB="0" anchor="ctr">
                    <a:solidFill>
                      <a:srgbClr val="DFDFDF"/>
                    </a:solidFill>
                  </a:tcPr>
                </a:tc>
                <a:tc>
                  <a:txBody>
                    <a:bodyPr/>
                    <a:lstStyle/>
                    <a:p>
                      <a:pPr algn="ctr"/>
                      <a:r>
                        <a:rPr lang="en-US" sz="1600" dirty="0"/>
                        <a:t>95</a:t>
                      </a:r>
                    </a:p>
                  </a:txBody>
                  <a:tcPr marT="0" marB="0" anchor="ctr">
                    <a:solidFill>
                      <a:srgbClr val="DFDFDF"/>
                    </a:solidFill>
                  </a:tcPr>
                </a:tc>
                <a:tc>
                  <a:txBody>
                    <a:bodyPr/>
                    <a:lstStyle/>
                    <a:p>
                      <a:pPr algn="ctr"/>
                      <a:r>
                        <a:rPr lang="en-US" sz="1600" dirty="0"/>
                        <a:t>5</a:t>
                      </a:r>
                    </a:p>
                  </a:txBody>
                  <a:tcPr marT="0" marB="0" anchor="ctr">
                    <a:solidFill>
                      <a:srgbClr val="DFDFDF"/>
                    </a:solidFill>
                  </a:tcPr>
                </a:tc>
                <a:tc>
                  <a:txBody>
                    <a:bodyPr/>
                    <a:lstStyle/>
                    <a:p>
                      <a:pPr algn="ctr"/>
                      <a:r>
                        <a:rPr lang="en-US" sz="1600" dirty="0"/>
                        <a:t>0</a:t>
                      </a:r>
                    </a:p>
                  </a:txBody>
                  <a:tcPr marT="0" marB="0" anchor="ctr">
                    <a:solidFill>
                      <a:srgbClr val="DFDFDF"/>
                    </a:solidFill>
                  </a:tcPr>
                </a:tc>
                <a:extLst>
                  <a:ext uri="{0D108BD9-81ED-4DB2-BD59-A6C34878D82A}">
                    <a16:rowId xmlns:a16="http://schemas.microsoft.com/office/drawing/2014/main" val="10012"/>
                  </a:ext>
                </a:extLst>
              </a:tr>
            </a:tbl>
          </a:graphicData>
        </a:graphic>
      </p:graphicFrame>
      <p:pic>
        <p:nvPicPr>
          <p:cNvPr id="3" name="image3.png" descr="The Tarrance Group logo">
            <a:extLst>
              <a:ext uri="{FF2B5EF4-FFF2-40B4-BE49-F238E27FC236}">
                <a16:creationId xmlns:a16="http://schemas.microsoft.com/office/drawing/2014/main" id="{0F3416CA-B352-41DF-9D22-795CD01ECB31}"/>
              </a:ext>
            </a:extLst>
          </p:cNvPr>
          <p:cNvPicPr/>
          <p:nvPr/>
        </p:nvPicPr>
        <p:blipFill>
          <a:blip r:embed="rId3"/>
          <a:srcRect/>
          <a:stretch>
            <a:fillRect/>
          </a:stretch>
        </p:blipFill>
        <p:spPr>
          <a:xfrm>
            <a:off x="8153400" y="6355080"/>
            <a:ext cx="2207812" cy="367160"/>
          </a:xfrm>
          <a:prstGeom prst="rect">
            <a:avLst/>
          </a:prstGeom>
          <a:ln/>
        </p:spPr>
      </p:pic>
    </p:spTree>
    <p:extLst>
      <p:ext uri="{BB962C8B-B14F-4D97-AF65-F5344CB8AC3E}">
        <p14:creationId xmlns:p14="http://schemas.microsoft.com/office/powerpoint/2010/main" val="253342028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33E5B-5249-4649-B761-045180C3ED48}"/>
              </a:ext>
            </a:extLst>
          </p:cNvPr>
          <p:cNvSpPr>
            <a:spLocks noGrp="1"/>
          </p:cNvSpPr>
          <p:nvPr>
            <p:ph type="ctrTitle"/>
          </p:nvPr>
        </p:nvSpPr>
        <p:spPr/>
        <p:txBody>
          <a:bodyPr>
            <a:noAutofit/>
          </a:bodyPr>
          <a:lstStyle/>
          <a:p>
            <a:r>
              <a:rPr lang="en-US" sz="2400" dirty="0"/>
              <a:t>Voters with disabilities nationwide split their votes evenly between the Democratic and Republican candidate. Among voters with disabilities in battleground states, 52% voted for the Republican candidate. Half of the disability community overall voted for the Democrat. </a:t>
            </a:r>
          </a:p>
        </p:txBody>
      </p:sp>
      <p:sp>
        <p:nvSpPr>
          <p:cNvPr id="4" name="TextBox 3">
            <a:extLst>
              <a:ext uri="{FF2B5EF4-FFF2-40B4-BE49-F238E27FC236}">
                <a16:creationId xmlns:a16="http://schemas.microsoft.com/office/drawing/2014/main" id="{541032DC-1F15-4BA9-A665-4FD0F2E26B76}"/>
              </a:ext>
            </a:extLst>
          </p:cNvPr>
          <p:cNvSpPr txBox="1"/>
          <p:nvPr/>
        </p:nvSpPr>
        <p:spPr>
          <a:xfrm>
            <a:off x="335280" y="1603019"/>
            <a:ext cx="11458301" cy="566975"/>
          </a:xfrm>
          <a:prstGeom prst="rect">
            <a:avLst/>
          </a:prstGeom>
          <a:solidFill>
            <a:schemeClr val="bg1">
              <a:lumMod val="85000"/>
            </a:schemeClr>
          </a:solid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In the election for Congress, will you vote for [ROTATE: _the Republican candidate or _the Democratic candidate? [IF “UNDECIDED,” ASK]: Which candidate do you lean toward at this time? </a:t>
            </a:r>
          </a:p>
        </p:txBody>
      </p:sp>
      <p:graphicFrame>
        <p:nvGraphicFramePr>
          <p:cNvPr id="7" name="Chart 6" descr="All Voters&#10;51 Democrat&#10;48 Republican&#10;&#10;Voters with a disability&#10;49 each&#10;&#10;Disability community&#10;50 Democrat&#10;48 Republican&#10;&#10;Non-Disability Community&#10;51 Democrat&#10;48 Republican&#10;&#10;Voters with a disability in battleground states&#10;47 Democrat&#10;52 Republican&#10;&#10;Disability Community in Battleground states&#10;49 each">
            <a:extLst>
              <a:ext uri="{FF2B5EF4-FFF2-40B4-BE49-F238E27FC236}">
                <a16:creationId xmlns:a16="http://schemas.microsoft.com/office/drawing/2014/main" id="{49D4B1EC-B1B9-4A32-BF85-237DCDD5A4C2}"/>
              </a:ext>
            </a:extLst>
          </p:cNvPr>
          <p:cNvGraphicFramePr/>
          <p:nvPr/>
        </p:nvGraphicFramePr>
        <p:xfrm>
          <a:off x="335280" y="2055773"/>
          <a:ext cx="11521440" cy="36934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4">
            <a:extLst>
              <a:ext uri="{FF2B5EF4-FFF2-40B4-BE49-F238E27FC236}">
                <a16:creationId xmlns:a16="http://schemas.microsoft.com/office/drawing/2014/main" id="{1F341E43-E3B0-45B3-9323-1C40FBCA92BC}"/>
              </a:ext>
            </a:extLst>
          </p:cNvPr>
          <p:cNvGraphicFramePr>
            <a:graphicFrameLocks noGrp="1"/>
          </p:cNvGraphicFramePr>
          <p:nvPr/>
        </p:nvGraphicFramePr>
        <p:xfrm>
          <a:off x="79491" y="6339181"/>
          <a:ext cx="2551732" cy="502920"/>
        </p:xfrm>
        <a:graphic>
          <a:graphicData uri="http://schemas.openxmlformats.org/drawingml/2006/table">
            <a:tbl>
              <a:tblPr firstRow="1" bandRow="1">
                <a:tableStyleId>{5C22544A-7EE6-4342-B048-85BDC9FD1C3A}</a:tableStyleId>
              </a:tblPr>
              <a:tblGrid>
                <a:gridCol w="313371">
                  <a:extLst>
                    <a:ext uri="{9D8B030D-6E8A-4147-A177-3AD203B41FA5}">
                      <a16:colId xmlns:a16="http://schemas.microsoft.com/office/drawing/2014/main" val="20000"/>
                    </a:ext>
                  </a:extLst>
                </a:gridCol>
                <a:gridCol w="2238361">
                  <a:extLst>
                    <a:ext uri="{9D8B030D-6E8A-4147-A177-3AD203B41FA5}">
                      <a16:colId xmlns:a16="http://schemas.microsoft.com/office/drawing/2014/main" val="20001"/>
                    </a:ext>
                  </a:extLst>
                </a:gridCol>
              </a:tblGrid>
              <a:tr h="215210">
                <a:tc>
                  <a:txBody>
                    <a:bodyPr/>
                    <a:lstStyle/>
                    <a:p>
                      <a:endParaRPr lang="en-US" sz="105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2060"/>
                    </a:solidFill>
                  </a:tcPr>
                </a:tc>
                <a:tc>
                  <a:txBody>
                    <a:bodyPr/>
                    <a:lstStyle/>
                    <a:p>
                      <a:r>
                        <a:rPr lang="en-US" sz="1050" b="0" dirty="0">
                          <a:solidFill>
                            <a:schemeClr val="tx1"/>
                          </a:solidFill>
                        </a:rPr>
                        <a:t>Democrat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1"/>
                  </a:ext>
                </a:extLst>
              </a:tr>
              <a:tr h="215210">
                <a:tc>
                  <a:txBody>
                    <a:bodyPr/>
                    <a:lstStyle/>
                    <a:p>
                      <a:endParaRPr lang="en-US" sz="105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r>
                        <a:rPr lang="en-US" sz="1050" b="0" dirty="0">
                          <a:solidFill>
                            <a:schemeClr val="tx1"/>
                          </a:solidFill>
                        </a:rPr>
                        <a:t>Republican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6" name="Straight Connector 5">
            <a:extLst>
              <a:ext uri="{FF2B5EF4-FFF2-40B4-BE49-F238E27FC236}">
                <a16:creationId xmlns:a16="http://schemas.microsoft.com/office/drawing/2014/main" id="{E0514E98-E604-4759-A9F9-53A20CF037CA}"/>
              </a:ext>
              <a:ext uri="{C183D7F6-B498-43B3-948B-1728B52AA6E4}">
                <adec:decorative xmlns:adec="http://schemas.microsoft.com/office/drawing/2017/decorative" val="1"/>
              </a:ext>
            </a:extLst>
          </p:cNvPr>
          <p:cNvCxnSpPr>
            <a:cxnSpLocks/>
          </p:cNvCxnSpPr>
          <p:nvPr/>
        </p:nvCxnSpPr>
        <p:spPr>
          <a:xfrm>
            <a:off x="7852780" y="2315476"/>
            <a:ext cx="0" cy="3341162"/>
          </a:xfrm>
          <a:prstGeom prst="line">
            <a:avLst/>
          </a:prstGeom>
        </p:spPr>
        <p:style>
          <a:lnRef idx="1">
            <a:schemeClr val="dk1"/>
          </a:lnRef>
          <a:fillRef idx="0">
            <a:schemeClr val="dk1"/>
          </a:fillRef>
          <a:effectRef idx="0">
            <a:schemeClr val="dk1"/>
          </a:effectRef>
          <a:fontRef idx="minor">
            <a:schemeClr val="tx1"/>
          </a:fontRef>
        </p:style>
      </p:cxnSp>
      <p:graphicFrame>
        <p:nvGraphicFramePr>
          <p:cNvPr id="8" name="Table 11">
            <a:extLst>
              <a:ext uri="{FF2B5EF4-FFF2-40B4-BE49-F238E27FC236}">
                <a16:creationId xmlns:a16="http://schemas.microsoft.com/office/drawing/2014/main" id="{40A6923E-5EBA-4DBE-8141-8848790103B3}"/>
              </a:ext>
            </a:extLst>
          </p:cNvPr>
          <p:cNvGraphicFramePr>
            <a:graphicFrameLocks noGrp="1"/>
          </p:cNvGraphicFramePr>
          <p:nvPr/>
        </p:nvGraphicFramePr>
        <p:xfrm>
          <a:off x="2695057" y="5666102"/>
          <a:ext cx="3599879" cy="1097280"/>
        </p:xfrm>
        <a:graphic>
          <a:graphicData uri="http://schemas.openxmlformats.org/drawingml/2006/table">
            <a:tbl>
              <a:tblPr firstRow="1" bandRow="1">
                <a:tableStyleId>{F5AB1C69-6EDB-4FF4-983F-18BD219EF322}</a:tableStyleId>
              </a:tblPr>
              <a:tblGrid>
                <a:gridCol w="1841818">
                  <a:extLst>
                    <a:ext uri="{9D8B030D-6E8A-4147-A177-3AD203B41FA5}">
                      <a16:colId xmlns:a16="http://schemas.microsoft.com/office/drawing/2014/main" val="1411350487"/>
                    </a:ext>
                  </a:extLst>
                </a:gridCol>
                <a:gridCol w="921131">
                  <a:extLst>
                    <a:ext uri="{9D8B030D-6E8A-4147-A177-3AD203B41FA5}">
                      <a16:colId xmlns:a16="http://schemas.microsoft.com/office/drawing/2014/main" val="1450042876"/>
                    </a:ext>
                  </a:extLst>
                </a:gridCol>
                <a:gridCol w="836930">
                  <a:extLst>
                    <a:ext uri="{9D8B030D-6E8A-4147-A177-3AD203B41FA5}">
                      <a16:colId xmlns:a16="http://schemas.microsoft.com/office/drawing/2014/main" val="3298898114"/>
                    </a:ext>
                  </a:extLst>
                </a:gridCol>
              </a:tblGrid>
              <a:tr h="119235">
                <a:tc>
                  <a:txBody>
                    <a:bodyPr/>
                    <a:lstStyle/>
                    <a:p>
                      <a:r>
                        <a:rPr lang="en-US" sz="1200" dirty="0">
                          <a:solidFill>
                            <a:schemeClr val="tx1"/>
                          </a:solidFill>
                        </a:rPr>
                        <a:t>2016 Vote </a:t>
                      </a:r>
                    </a:p>
                  </a:txBody>
                  <a:tcPr/>
                </a:tc>
                <a:tc>
                  <a:txBody>
                    <a:bodyPr/>
                    <a:lstStyle/>
                    <a:p>
                      <a:r>
                        <a:rPr lang="en-US" sz="1200" dirty="0">
                          <a:solidFill>
                            <a:schemeClr val="tx1"/>
                          </a:solidFill>
                        </a:rPr>
                        <a:t>Republican</a:t>
                      </a:r>
                    </a:p>
                  </a:txBody>
                  <a:tcPr/>
                </a:tc>
                <a:tc>
                  <a:txBody>
                    <a:bodyPr/>
                    <a:lstStyle/>
                    <a:p>
                      <a:r>
                        <a:rPr lang="en-US" sz="1200" dirty="0">
                          <a:solidFill>
                            <a:schemeClr val="tx1"/>
                          </a:solidFill>
                        </a:rPr>
                        <a:t>Democrat</a:t>
                      </a:r>
                    </a:p>
                  </a:txBody>
                  <a:tcPr/>
                </a:tc>
                <a:extLst>
                  <a:ext uri="{0D108BD9-81ED-4DB2-BD59-A6C34878D82A}">
                    <a16:rowId xmlns:a16="http://schemas.microsoft.com/office/drawing/2014/main" val="476761312"/>
                  </a:ext>
                </a:extLst>
              </a:tr>
              <a:tr h="119235">
                <a:tc>
                  <a:txBody>
                    <a:bodyPr/>
                    <a:lstStyle/>
                    <a:p>
                      <a:r>
                        <a:rPr lang="en-US" sz="1200" dirty="0">
                          <a:solidFill>
                            <a:schemeClr val="tx1"/>
                          </a:solidFill>
                        </a:rPr>
                        <a:t>Voters w/ a Disability </a:t>
                      </a:r>
                    </a:p>
                  </a:txBody>
                  <a:tcPr/>
                </a:tc>
                <a:tc>
                  <a:txBody>
                    <a:bodyPr/>
                    <a:lstStyle/>
                    <a:p>
                      <a:pPr algn="ctr"/>
                      <a:r>
                        <a:rPr lang="en-US" sz="1200" b="0" dirty="0">
                          <a:solidFill>
                            <a:schemeClr val="tx1"/>
                          </a:solidFill>
                        </a:rPr>
                        <a:t>41</a:t>
                      </a:r>
                    </a:p>
                  </a:txBody>
                  <a:tcPr/>
                </a:tc>
                <a:tc>
                  <a:txBody>
                    <a:bodyPr/>
                    <a:lstStyle/>
                    <a:p>
                      <a:pPr algn="ctr"/>
                      <a:r>
                        <a:rPr lang="en-US" sz="1200" b="0" dirty="0">
                          <a:solidFill>
                            <a:schemeClr val="tx1"/>
                          </a:solidFill>
                        </a:rPr>
                        <a:t>54</a:t>
                      </a:r>
                    </a:p>
                  </a:txBody>
                  <a:tcPr/>
                </a:tc>
                <a:extLst>
                  <a:ext uri="{0D108BD9-81ED-4DB2-BD59-A6C34878D82A}">
                    <a16:rowId xmlns:a16="http://schemas.microsoft.com/office/drawing/2014/main" val="2917829844"/>
                  </a:ext>
                </a:extLst>
              </a:tr>
              <a:tr h="119235">
                <a:tc>
                  <a:txBody>
                    <a:bodyPr/>
                    <a:lstStyle/>
                    <a:p>
                      <a:r>
                        <a:rPr lang="en-US" sz="1200" dirty="0">
                          <a:solidFill>
                            <a:schemeClr val="tx1"/>
                          </a:solidFill>
                        </a:rPr>
                        <a:t>Disability Community</a:t>
                      </a:r>
                    </a:p>
                  </a:txBody>
                  <a:tcPr/>
                </a:tc>
                <a:tc>
                  <a:txBody>
                    <a:bodyPr/>
                    <a:lstStyle/>
                    <a:p>
                      <a:pPr algn="ctr"/>
                      <a:r>
                        <a:rPr lang="en-US" sz="1200" b="0" dirty="0">
                          <a:solidFill>
                            <a:schemeClr val="tx1"/>
                          </a:solidFill>
                        </a:rPr>
                        <a:t>48</a:t>
                      </a:r>
                    </a:p>
                  </a:txBody>
                  <a:tcPr/>
                </a:tc>
                <a:tc>
                  <a:txBody>
                    <a:bodyPr/>
                    <a:lstStyle/>
                    <a:p>
                      <a:pPr algn="ctr"/>
                      <a:r>
                        <a:rPr lang="en-US" sz="1200" b="0" dirty="0">
                          <a:solidFill>
                            <a:schemeClr val="tx1"/>
                          </a:solidFill>
                        </a:rPr>
                        <a:t>50</a:t>
                      </a:r>
                    </a:p>
                  </a:txBody>
                  <a:tcPr/>
                </a:tc>
                <a:extLst>
                  <a:ext uri="{0D108BD9-81ED-4DB2-BD59-A6C34878D82A}">
                    <a16:rowId xmlns:a16="http://schemas.microsoft.com/office/drawing/2014/main" val="1684082506"/>
                  </a:ext>
                </a:extLst>
              </a:tr>
              <a:tr h="119235">
                <a:tc>
                  <a:txBody>
                    <a:bodyPr/>
                    <a:lstStyle/>
                    <a:p>
                      <a:r>
                        <a:rPr lang="en-US" sz="1200" dirty="0">
                          <a:solidFill>
                            <a:schemeClr val="tx1"/>
                          </a:solidFill>
                        </a:rPr>
                        <a:t>Non-Disability Community</a:t>
                      </a:r>
                    </a:p>
                  </a:txBody>
                  <a:tcPr/>
                </a:tc>
                <a:tc>
                  <a:txBody>
                    <a:bodyPr/>
                    <a:lstStyle/>
                    <a:p>
                      <a:pPr algn="ctr"/>
                      <a:r>
                        <a:rPr lang="en-US" sz="1200" b="0" dirty="0">
                          <a:solidFill>
                            <a:schemeClr val="tx1"/>
                          </a:solidFill>
                        </a:rPr>
                        <a:t>50</a:t>
                      </a:r>
                    </a:p>
                  </a:txBody>
                  <a:tcPr/>
                </a:tc>
                <a:tc>
                  <a:txBody>
                    <a:bodyPr/>
                    <a:lstStyle/>
                    <a:p>
                      <a:pPr algn="ctr"/>
                      <a:r>
                        <a:rPr lang="en-US" sz="1200" b="0" dirty="0">
                          <a:solidFill>
                            <a:schemeClr val="tx1"/>
                          </a:solidFill>
                        </a:rPr>
                        <a:t>48</a:t>
                      </a:r>
                    </a:p>
                  </a:txBody>
                  <a:tcPr/>
                </a:tc>
                <a:extLst>
                  <a:ext uri="{0D108BD9-81ED-4DB2-BD59-A6C34878D82A}">
                    <a16:rowId xmlns:a16="http://schemas.microsoft.com/office/drawing/2014/main" val="3005798017"/>
                  </a:ext>
                </a:extLst>
              </a:tr>
            </a:tbl>
          </a:graphicData>
        </a:graphic>
      </p:graphicFrame>
      <p:pic>
        <p:nvPicPr>
          <p:cNvPr id="3" name="image3.png" descr="The Tarrance Group logo">
            <a:extLst>
              <a:ext uri="{FF2B5EF4-FFF2-40B4-BE49-F238E27FC236}">
                <a16:creationId xmlns:a16="http://schemas.microsoft.com/office/drawing/2014/main" id="{9AB5F7FB-093D-4D15-A6AD-185D6920CAC3}"/>
              </a:ext>
            </a:extLst>
          </p:cNvPr>
          <p:cNvPicPr/>
          <p:nvPr/>
        </p:nvPicPr>
        <p:blipFill>
          <a:blip r:embed="rId4"/>
          <a:srcRect/>
          <a:stretch>
            <a:fillRect/>
          </a:stretch>
        </p:blipFill>
        <p:spPr>
          <a:xfrm>
            <a:off x="8153400" y="6355080"/>
            <a:ext cx="2207812" cy="367160"/>
          </a:xfrm>
          <a:prstGeom prst="rect">
            <a:avLst/>
          </a:prstGeom>
          <a:ln/>
        </p:spPr>
      </p:pic>
      <p:sp>
        <p:nvSpPr>
          <p:cNvPr id="9" name="Circle: Hollow 8">
            <a:extLst>
              <a:ext uri="{FF2B5EF4-FFF2-40B4-BE49-F238E27FC236}">
                <a16:creationId xmlns:a16="http://schemas.microsoft.com/office/drawing/2014/main" id="{3CBB6BD3-1A47-4B37-A099-8591868900DB}"/>
              </a:ext>
              <a:ext uri="{C183D7F6-B498-43B3-948B-1728B52AA6E4}">
                <adec:decorative xmlns:adec="http://schemas.microsoft.com/office/drawing/2017/decorative" val="1"/>
              </a:ext>
            </a:extLst>
          </p:cNvPr>
          <p:cNvSpPr/>
          <p:nvPr/>
        </p:nvSpPr>
        <p:spPr>
          <a:xfrm>
            <a:off x="2631223" y="2509463"/>
            <a:ext cx="1106756" cy="615455"/>
          </a:xfrm>
          <a:prstGeom prst="donut">
            <a:avLst>
              <a:gd name="adj" fmla="val 643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Circle: Hollow 10">
            <a:extLst>
              <a:ext uri="{FF2B5EF4-FFF2-40B4-BE49-F238E27FC236}">
                <a16:creationId xmlns:a16="http://schemas.microsoft.com/office/drawing/2014/main" id="{5431D27B-9B9F-424E-9CD3-FEBFE358C9C0}"/>
              </a:ext>
              <a:ext uri="{C183D7F6-B498-43B3-948B-1728B52AA6E4}">
                <adec:decorative xmlns:adec="http://schemas.microsoft.com/office/drawing/2017/decorative" val="1"/>
              </a:ext>
            </a:extLst>
          </p:cNvPr>
          <p:cNvSpPr/>
          <p:nvPr/>
        </p:nvSpPr>
        <p:spPr>
          <a:xfrm rot="19864104">
            <a:off x="8375308" y="2539168"/>
            <a:ext cx="1185121" cy="619675"/>
          </a:xfrm>
          <a:prstGeom prst="donut">
            <a:avLst>
              <a:gd name="adj" fmla="val 643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Circle: Hollow 12">
            <a:extLst>
              <a:ext uri="{FF2B5EF4-FFF2-40B4-BE49-F238E27FC236}">
                <a16:creationId xmlns:a16="http://schemas.microsoft.com/office/drawing/2014/main" id="{FD0E65DE-A898-405D-9F56-FCCBBF59A86D}"/>
              </a:ext>
              <a:ext uri="{C183D7F6-B498-43B3-948B-1728B52AA6E4}">
                <adec:decorative xmlns:adec="http://schemas.microsoft.com/office/drawing/2017/decorative" val="1"/>
              </a:ext>
            </a:extLst>
          </p:cNvPr>
          <p:cNvSpPr/>
          <p:nvPr/>
        </p:nvSpPr>
        <p:spPr>
          <a:xfrm>
            <a:off x="4481567" y="2519513"/>
            <a:ext cx="693327" cy="517482"/>
          </a:xfrm>
          <a:prstGeom prst="donut">
            <a:avLst>
              <a:gd name="adj" fmla="val 643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60283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6266D-8645-406B-BCFD-52D0DD040B2D}"/>
              </a:ext>
            </a:extLst>
          </p:cNvPr>
          <p:cNvSpPr>
            <a:spLocks noGrp="1"/>
          </p:cNvSpPr>
          <p:nvPr>
            <p:ph type="title"/>
          </p:nvPr>
        </p:nvSpPr>
        <p:spPr>
          <a:xfrm>
            <a:off x="335280" y="135760"/>
            <a:ext cx="11521440" cy="1183653"/>
          </a:xfrm>
        </p:spPr>
        <p:txBody>
          <a:bodyPr>
            <a:noAutofit/>
          </a:bodyPr>
          <a:lstStyle/>
          <a:p>
            <a:r>
              <a:rPr lang="en-US" sz="3200" dirty="0"/>
              <a:t>Methodology</a:t>
            </a:r>
          </a:p>
        </p:txBody>
      </p:sp>
      <p:sp>
        <p:nvSpPr>
          <p:cNvPr id="3" name="Content Placeholder 2">
            <a:extLst>
              <a:ext uri="{FF2B5EF4-FFF2-40B4-BE49-F238E27FC236}">
                <a16:creationId xmlns:a16="http://schemas.microsoft.com/office/drawing/2014/main" id="{427EE3F4-E1EA-42DD-9BAE-C6BFD7264FC2}"/>
              </a:ext>
            </a:extLst>
          </p:cNvPr>
          <p:cNvSpPr>
            <a:spLocks noGrp="1"/>
          </p:cNvSpPr>
          <p:nvPr>
            <p:ph idx="1"/>
          </p:nvPr>
        </p:nvSpPr>
        <p:spPr>
          <a:xfrm>
            <a:off x="335280" y="1319413"/>
            <a:ext cx="11521440" cy="4833257"/>
          </a:xfrm>
        </p:spPr>
        <p:txBody>
          <a:bodyPr>
            <a:normAutofit fontScale="92500" lnSpcReduction="20000"/>
          </a:bodyPr>
          <a:lstStyle/>
          <a:p>
            <a:r>
              <a:rPr lang="en-US" sz="2400" dirty="0"/>
              <a:t>Lake Research Partners and The </a:t>
            </a:r>
            <a:r>
              <a:rPr lang="en-US" sz="2400" dirty="0" err="1"/>
              <a:t>Tarrance</a:t>
            </a:r>
            <a:r>
              <a:rPr lang="en-US" sz="2400" dirty="0"/>
              <a:t> Group designed and administered this pre-election and election night survey which was conducted using professional interviewers from October 31 – November 3, 2020. The questions about voting and the demographics reached a total of 2,400 voters nationwide who voted in the 2020 elections or who were planning to vote later on Tuesday – 1,335 interviews among voters who were reached on cell phones, including 600 interviews completed by text-to-online, and 1,065 interviews among voters who were reached on landlines (margin of error +/- 2.0%). Issue questions reached a total of 1,200 voters nationwide who voted in the 2020 elections or who were planning to vote later on Tuesday (margin of error of +/-2.8%).</a:t>
            </a:r>
          </a:p>
          <a:p>
            <a:pPr marL="0" indent="0">
              <a:buNone/>
            </a:pPr>
            <a:endParaRPr lang="en-US" sz="2400" dirty="0"/>
          </a:p>
          <a:p>
            <a:r>
              <a:rPr lang="en-US" sz="2400" dirty="0"/>
              <a:t>Telephone numbers were drawn from the TargetSmart voter file. The sample was stratified geographically based on the proportion of likely voters in each region. The data were weighted to reflect the aggregated Presidential vote as reported in the 2020 exit polls, as well as by gender, age, race, party identification, education, marital status, union household, and census region to reflect the actual proportions of the electorate. </a:t>
            </a:r>
          </a:p>
          <a:p>
            <a:endParaRPr lang="en-US" sz="2400" dirty="0"/>
          </a:p>
          <a:p>
            <a:r>
              <a:rPr lang="en-US" sz="2400" dirty="0"/>
              <a:t>Due to rounding some of the numbers in the presentation will not always add to 100%.</a:t>
            </a:r>
          </a:p>
          <a:p>
            <a:endParaRPr lang="en-US" sz="2400" dirty="0"/>
          </a:p>
        </p:txBody>
      </p:sp>
      <p:pic>
        <p:nvPicPr>
          <p:cNvPr id="5" name="image3.png" descr="The Tarrance Group logo">
            <a:extLst>
              <a:ext uri="{FF2B5EF4-FFF2-40B4-BE49-F238E27FC236}">
                <a16:creationId xmlns:a16="http://schemas.microsoft.com/office/drawing/2014/main" id="{24BCAAFE-603E-4843-A367-489167063DE5}"/>
              </a:ext>
            </a:extLst>
          </p:cNvPr>
          <p:cNvPicPr/>
          <p:nvPr/>
        </p:nvPicPr>
        <p:blipFill>
          <a:blip r:embed="rId2"/>
          <a:srcRect/>
          <a:stretch>
            <a:fillRect/>
          </a:stretch>
        </p:blipFill>
        <p:spPr>
          <a:xfrm>
            <a:off x="8153400" y="6355080"/>
            <a:ext cx="2207812" cy="367160"/>
          </a:xfrm>
          <a:prstGeom prst="rect">
            <a:avLst/>
          </a:prstGeom>
          <a:ln/>
        </p:spPr>
      </p:pic>
    </p:spTree>
    <p:extLst>
      <p:ext uri="{BB962C8B-B14F-4D97-AF65-F5344CB8AC3E}">
        <p14:creationId xmlns:p14="http://schemas.microsoft.com/office/powerpoint/2010/main" val="26101923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A0A8B-06C1-44A9-A659-5598428790B9}"/>
              </a:ext>
            </a:extLst>
          </p:cNvPr>
          <p:cNvSpPr>
            <a:spLocks noGrp="1"/>
          </p:cNvSpPr>
          <p:nvPr>
            <p:ph type="title"/>
          </p:nvPr>
        </p:nvSpPr>
        <p:spPr>
          <a:xfrm>
            <a:off x="132348" y="318575"/>
            <a:ext cx="3460002" cy="6357284"/>
          </a:xfrm>
        </p:spPr>
        <p:txBody>
          <a:bodyPr>
            <a:noAutofit/>
          </a:bodyPr>
          <a:lstStyle/>
          <a:p>
            <a:r>
              <a:rPr lang="en-US" sz="2400" dirty="0"/>
              <a:t>While white voters voted for the Republican by 9 points, voters of color voted for the Democratic candidate by significant margins across gender. </a:t>
            </a:r>
            <a:br>
              <a:rPr lang="en-US" sz="2400" dirty="0"/>
            </a:br>
            <a:br>
              <a:rPr lang="en-US" sz="2400" dirty="0"/>
            </a:br>
            <a:r>
              <a:rPr lang="en-US" sz="2400" dirty="0"/>
              <a:t>Across educational attainment, majorities of college-educated voters chose Biden while non-college voters chose Trump. </a:t>
            </a:r>
            <a:br>
              <a:rPr lang="en-US" sz="2400" dirty="0"/>
            </a:br>
            <a:br>
              <a:rPr lang="en-US" sz="2400" dirty="0"/>
            </a:br>
            <a:r>
              <a:rPr lang="en-US" sz="2400" dirty="0"/>
              <a:t>Married men and women voted for Trump while unmarried men and women voted for Biden.</a:t>
            </a:r>
            <a:br>
              <a:rPr lang="en-US" sz="2400" dirty="0"/>
            </a:br>
            <a:br>
              <a:rPr lang="en-US" sz="2400" dirty="0"/>
            </a:br>
            <a:endParaRPr lang="en-US" sz="2400" dirty="0"/>
          </a:p>
        </p:txBody>
      </p:sp>
      <p:sp>
        <p:nvSpPr>
          <p:cNvPr id="11" name="TextBox 10">
            <a:extLst>
              <a:ext uri="{FF2B5EF4-FFF2-40B4-BE49-F238E27FC236}">
                <a16:creationId xmlns:a16="http://schemas.microsoft.com/office/drawing/2014/main" id="{B2FFDA2F-83BC-41D1-BB92-F4FD23D7102C}"/>
              </a:ext>
            </a:extLst>
          </p:cNvPr>
          <p:cNvSpPr txBox="1"/>
          <p:nvPr/>
        </p:nvSpPr>
        <p:spPr>
          <a:xfrm>
            <a:off x="3592349" y="92826"/>
            <a:ext cx="8264371" cy="916824"/>
          </a:xfrm>
          <a:prstGeom prst="rect">
            <a:avLst/>
          </a:prstGeom>
          <a:solidFill>
            <a:schemeClr val="bg1">
              <a:lumMod val="85000"/>
            </a:schemeClr>
          </a:solid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In the election for Congress, will you vote for [ROTATE: _the Republican candidate or _the Democratic candidate? [IF “UNDECIDED,” ASK]: Which candidate do you lean toward at this time? </a:t>
            </a:r>
          </a:p>
        </p:txBody>
      </p:sp>
      <p:graphicFrame>
        <p:nvGraphicFramePr>
          <p:cNvPr id="3" name="Table 2">
            <a:extLst>
              <a:ext uri="{FF2B5EF4-FFF2-40B4-BE49-F238E27FC236}">
                <a16:creationId xmlns:a16="http://schemas.microsoft.com/office/drawing/2014/main" id="{01C5E302-C19D-4C3C-9DC9-CC56F90D3C35}"/>
              </a:ext>
            </a:extLst>
          </p:cNvPr>
          <p:cNvGraphicFramePr>
            <a:graphicFrameLocks noGrp="1"/>
          </p:cNvGraphicFramePr>
          <p:nvPr/>
        </p:nvGraphicFramePr>
        <p:xfrm>
          <a:off x="3592349" y="1196178"/>
          <a:ext cx="8264371" cy="4175760"/>
        </p:xfrm>
        <a:graphic>
          <a:graphicData uri="http://schemas.openxmlformats.org/drawingml/2006/table">
            <a:tbl>
              <a:tblPr firstRow="1" bandRow="1">
                <a:tableStyleId>{5C22544A-7EE6-4342-B048-85BDC9FD1C3A}</a:tableStyleId>
              </a:tblPr>
              <a:tblGrid>
                <a:gridCol w="2690686">
                  <a:extLst>
                    <a:ext uri="{9D8B030D-6E8A-4147-A177-3AD203B41FA5}">
                      <a16:colId xmlns:a16="http://schemas.microsoft.com/office/drawing/2014/main" val="20000"/>
                    </a:ext>
                  </a:extLst>
                </a:gridCol>
                <a:gridCol w="1701413">
                  <a:extLst>
                    <a:ext uri="{9D8B030D-6E8A-4147-A177-3AD203B41FA5}">
                      <a16:colId xmlns:a16="http://schemas.microsoft.com/office/drawing/2014/main" val="20001"/>
                    </a:ext>
                  </a:extLst>
                </a:gridCol>
                <a:gridCol w="1824718">
                  <a:extLst>
                    <a:ext uri="{9D8B030D-6E8A-4147-A177-3AD203B41FA5}">
                      <a16:colId xmlns:a16="http://schemas.microsoft.com/office/drawing/2014/main" val="20002"/>
                    </a:ext>
                  </a:extLst>
                </a:gridCol>
                <a:gridCol w="2047554">
                  <a:extLst>
                    <a:ext uri="{9D8B030D-6E8A-4147-A177-3AD203B41FA5}">
                      <a16:colId xmlns:a16="http://schemas.microsoft.com/office/drawing/2014/main" val="20003"/>
                    </a:ext>
                  </a:extLst>
                </a:gridCol>
              </a:tblGrid>
              <a:tr h="119988">
                <a:tc>
                  <a:txBody>
                    <a:bodyPr/>
                    <a:lstStyle/>
                    <a:p>
                      <a:pPr algn="ctr"/>
                      <a:endParaRPr lang="en-US" sz="1600" dirty="0"/>
                    </a:p>
                  </a:txBody>
                  <a:tcPr>
                    <a:solidFill>
                      <a:schemeClr val="bg1"/>
                    </a:solidFill>
                  </a:tcPr>
                </a:tc>
                <a:tc>
                  <a:txBody>
                    <a:bodyPr/>
                    <a:lstStyle/>
                    <a:p>
                      <a:pPr algn="ctr"/>
                      <a:r>
                        <a:rPr lang="en-US" sz="1400" dirty="0"/>
                        <a:t>Republican</a:t>
                      </a:r>
                    </a:p>
                  </a:txBody>
                  <a:tcPr anchor="ctr">
                    <a:solidFill>
                      <a:srgbClr val="C00000"/>
                    </a:solidFill>
                  </a:tcPr>
                </a:tc>
                <a:tc>
                  <a:txBody>
                    <a:bodyPr/>
                    <a:lstStyle/>
                    <a:p>
                      <a:pPr algn="ctr"/>
                      <a:r>
                        <a:rPr lang="en-US" sz="1400" dirty="0"/>
                        <a:t>Democrat</a:t>
                      </a:r>
                    </a:p>
                  </a:txBody>
                  <a:tcPr anchor="ctr">
                    <a:solidFill>
                      <a:srgbClr val="002060"/>
                    </a:solidFill>
                  </a:tcPr>
                </a:tc>
                <a:tc>
                  <a:txBody>
                    <a:bodyPr/>
                    <a:lstStyle/>
                    <a:p>
                      <a:pPr algn="ctr"/>
                      <a:r>
                        <a:rPr lang="en-US" sz="1400" dirty="0"/>
                        <a:t>Other Party</a:t>
                      </a:r>
                    </a:p>
                  </a:txBody>
                  <a:tcPr anchor="ctr">
                    <a:solidFill>
                      <a:schemeClr val="bg1">
                        <a:lumMod val="50000"/>
                      </a:schemeClr>
                    </a:solidFill>
                  </a:tcPr>
                </a:tc>
                <a:extLst>
                  <a:ext uri="{0D108BD9-81ED-4DB2-BD59-A6C34878D82A}">
                    <a16:rowId xmlns:a16="http://schemas.microsoft.com/office/drawing/2014/main" val="10000"/>
                  </a:ext>
                </a:extLst>
              </a:tr>
              <a:tr h="142665">
                <a:tc>
                  <a:txBody>
                    <a:bodyPr/>
                    <a:lstStyle/>
                    <a:p>
                      <a:pPr algn="l"/>
                      <a:r>
                        <a:rPr lang="en-US" sz="1400" b="1" dirty="0"/>
                        <a:t>Total</a:t>
                      </a:r>
                    </a:p>
                  </a:txBody>
                  <a:tcPr marT="0" marB="0" anchor="ctr">
                    <a:solidFill>
                      <a:schemeClr val="bg1">
                        <a:lumMod val="50000"/>
                        <a:alpha val="25000"/>
                      </a:schemeClr>
                    </a:solidFill>
                  </a:tcPr>
                </a:tc>
                <a:tc>
                  <a:txBody>
                    <a:bodyPr/>
                    <a:lstStyle/>
                    <a:p>
                      <a:pPr algn="ctr"/>
                      <a:r>
                        <a:rPr lang="en-US" sz="1400" b="1" dirty="0"/>
                        <a:t>48</a:t>
                      </a:r>
                    </a:p>
                  </a:txBody>
                  <a:tcPr marT="0" marB="0" anchor="ctr">
                    <a:solidFill>
                      <a:schemeClr val="bg1">
                        <a:lumMod val="50000"/>
                        <a:alpha val="25000"/>
                      </a:schemeClr>
                    </a:solidFill>
                  </a:tcPr>
                </a:tc>
                <a:tc>
                  <a:txBody>
                    <a:bodyPr/>
                    <a:lstStyle/>
                    <a:p>
                      <a:pPr algn="ctr"/>
                      <a:r>
                        <a:rPr lang="en-US" sz="1400" b="1" dirty="0"/>
                        <a:t>51</a:t>
                      </a:r>
                    </a:p>
                  </a:txBody>
                  <a:tcPr marT="0" marB="0" anchor="ctr">
                    <a:solidFill>
                      <a:schemeClr val="bg1">
                        <a:lumMod val="50000"/>
                        <a:alpha val="25000"/>
                      </a:schemeClr>
                    </a:solidFill>
                  </a:tcPr>
                </a:tc>
                <a:tc>
                  <a:txBody>
                    <a:bodyPr/>
                    <a:lstStyle/>
                    <a:p>
                      <a:pPr algn="ctr"/>
                      <a:r>
                        <a:rPr lang="en-US" sz="1400" b="1" dirty="0"/>
                        <a:t>1</a:t>
                      </a:r>
                    </a:p>
                  </a:txBody>
                  <a:tcPr marT="0" marB="0" anchor="ctr">
                    <a:solidFill>
                      <a:schemeClr val="bg1">
                        <a:lumMod val="50000"/>
                        <a:alpha val="25000"/>
                      </a:schemeClr>
                    </a:solidFill>
                  </a:tcPr>
                </a:tc>
                <a:extLst>
                  <a:ext uri="{0D108BD9-81ED-4DB2-BD59-A6C34878D82A}">
                    <a16:rowId xmlns:a16="http://schemas.microsoft.com/office/drawing/2014/main" val="4187178510"/>
                  </a:ext>
                </a:extLst>
              </a:tr>
              <a:tr h="142665">
                <a:tc>
                  <a:txBody>
                    <a:bodyPr/>
                    <a:lstStyle/>
                    <a:p>
                      <a:pPr algn="l"/>
                      <a:r>
                        <a:rPr lang="en-US" sz="1400" dirty="0"/>
                        <a:t>White men</a:t>
                      </a:r>
                    </a:p>
                  </a:txBody>
                  <a:tcPr marT="0" marB="0" anchor="ctr">
                    <a:solidFill>
                      <a:srgbClr val="BFBFBF"/>
                    </a:solidFill>
                  </a:tcPr>
                </a:tc>
                <a:tc>
                  <a:txBody>
                    <a:bodyPr/>
                    <a:lstStyle/>
                    <a:p>
                      <a:pPr algn="ctr"/>
                      <a:r>
                        <a:rPr lang="en-US" sz="1400" dirty="0"/>
                        <a:t>58</a:t>
                      </a:r>
                    </a:p>
                  </a:txBody>
                  <a:tcPr marT="0" marB="0" anchor="ctr">
                    <a:solidFill>
                      <a:srgbClr val="BFBFBF"/>
                    </a:solidFill>
                  </a:tcPr>
                </a:tc>
                <a:tc>
                  <a:txBody>
                    <a:bodyPr/>
                    <a:lstStyle/>
                    <a:p>
                      <a:pPr algn="ctr"/>
                      <a:r>
                        <a:rPr lang="en-US" sz="1400" dirty="0"/>
                        <a:t>41</a:t>
                      </a:r>
                    </a:p>
                  </a:txBody>
                  <a:tcPr marT="0" marB="0" anchor="ctr">
                    <a:solidFill>
                      <a:srgbClr val="BFBFBF"/>
                    </a:solidFill>
                  </a:tcPr>
                </a:tc>
                <a:tc>
                  <a:txBody>
                    <a:bodyPr/>
                    <a:lstStyle/>
                    <a:p>
                      <a:pPr algn="ctr"/>
                      <a:r>
                        <a:rPr lang="en-US" sz="1400" dirty="0"/>
                        <a:t>1</a:t>
                      </a:r>
                    </a:p>
                  </a:txBody>
                  <a:tcPr marT="0" marB="0" anchor="ctr">
                    <a:solidFill>
                      <a:srgbClr val="BFBFBF"/>
                    </a:solidFill>
                  </a:tcPr>
                </a:tc>
                <a:extLst>
                  <a:ext uri="{0D108BD9-81ED-4DB2-BD59-A6C34878D82A}">
                    <a16:rowId xmlns:a16="http://schemas.microsoft.com/office/drawing/2014/main" val="550410333"/>
                  </a:ext>
                </a:extLst>
              </a:tr>
              <a:tr h="142665">
                <a:tc>
                  <a:txBody>
                    <a:bodyPr/>
                    <a:lstStyle/>
                    <a:p>
                      <a:pPr algn="l"/>
                      <a:r>
                        <a:rPr lang="en-US" sz="1400" dirty="0"/>
                        <a:t>White women</a:t>
                      </a:r>
                    </a:p>
                  </a:txBody>
                  <a:tcPr marT="0" marB="0" anchor="ctr">
                    <a:solidFill>
                      <a:srgbClr val="BFBFBF"/>
                    </a:solidFill>
                  </a:tcPr>
                </a:tc>
                <a:tc>
                  <a:txBody>
                    <a:bodyPr/>
                    <a:lstStyle/>
                    <a:p>
                      <a:pPr algn="ctr"/>
                      <a:r>
                        <a:rPr lang="en-US" sz="1400" dirty="0"/>
                        <a:t>51</a:t>
                      </a:r>
                    </a:p>
                  </a:txBody>
                  <a:tcPr marT="0" marB="0" anchor="ctr">
                    <a:solidFill>
                      <a:srgbClr val="BFBFBF"/>
                    </a:solidFill>
                  </a:tcPr>
                </a:tc>
                <a:tc>
                  <a:txBody>
                    <a:bodyPr/>
                    <a:lstStyle/>
                    <a:p>
                      <a:pPr algn="ctr"/>
                      <a:r>
                        <a:rPr lang="en-US" sz="1400" dirty="0"/>
                        <a:t>48</a:t>
                      </a:r>
                    </a:p>
                  </a:txBody>
                  <a:tcPr marT="0" marB="0" anchor="ctr">
                    <a:solidFill>
                      <a:srgbClr val="BFBFBF"/>
                    </a:solidFill>
                  </a:tcPr>
                </a:tc>
                <a:tc>
                  <a:txBody>
                    <a:bodyPr/>
                    <a:lstStyle/>
                    <a:p>
                      <a:pPr algn="ctr"/>
                      <a:r>
                        <a:rPr lang="en-US" sz="1400" dirty="0"/>
                        <a:t>1</a:t>
                      </a:r>
                    </a:p>
                  </a:txBody>
                  <a:tcPr marT="0" marB="0" anchor="ctr">
                    <a:solidFill>
                      <a:srgbClr val="BFBFBF"/>
                    </a:solidFill>
                  </a:tcPr>
                </a:tc>
                <a:extLst>
                  <a:ext uri="{0D108BD9-81ED-4DB2-BD59-A6C34878D82A}">
                    <a16:rowId xmlns:a16="http://schemas.microsoft.com/office/drawing/2014/main" val="3984184629"/>
                  </a:ext>
                </a:extLst>
              </a:tr>
              <a:tr h="142665">
                <a:tc>
                  <a:txBody>
                    <a:bodyPr/>
                    <a:lstStyle/>
                    <a:p>
                      <a:pPr algn="l"/>
                      <a:r>
                        <a:rPr lang="en-US" sz="1400" dirty="0"/>
                        <a:t>African</a:t>
                      </a:r>
                      <a:r>
                        <a:rPr lang="en-US" sz="1400" baseline="0" dirty="0"/>
                        <a:t> American men</a:t>
                      </a:r>
                      <a:endParaRPr lang="en-US" sz="1400" dirty="0"/>
                    </a:p>
                  </a:txBody>
                  <a:tcPr marT="0" marB="0" anchor="ctr">
                    <a:solidFill>
                      <a:srgbClr val="BFBFBF"/>
                    </a:solidFill>
                  </a:tcPr>
                </a:tc>
                <a:tc>
                  <a:txBody>
                    <a:bodyPr/>
                    <a:lstStyle/>
                    <a:p>
                      <a:pPr algn="ctr"/>
                      <a:r>
                        <a:rPr lang="en-US" sz="1400" dirty="0"/>
                        <a:t>14</a:t>
                      </a:r>
                    </a:p>
                  </a:txBody>
                  <a:tcPr marT="0" marB="0" anchor="ctr">
                    <a:solidFill>
                      <a:srgbClr val="BFBFBF"/>
                    </a:solidFill>
                  </a:tcPr>
                </a:tc>
                <a:tc>
                  <a:txBody>
                    <a:bodyPr/>
                    <a:lstStyle/>
                    <a:p>
                      <a:pPr algn="ctr"/>
                      <a:r>
                        <a:rPr lang="en-US" sz="1400" dirty="0"/>
                        <a:t>82</a:t>
                      </a:r>
                    </a:p>
                  </a:txBody>
                  <a:tcPr marT="0" marB="0" anchor="ctr">
                    <a:solidFill>
                      <a:srgbClr val="BFBFBF"/>
                    </a:solidFill>
                  </a:tcPr>
                </a:tc>
                <a:tc>
                  <a:txBody>
                    <a:bodyPr/>
                    <a:lstStyle/>
                    <a:p>
                      <a:pPr algn="ctr"/>
                      <a:r>
                        <a:rPr lang="en-US" sz="1400" dirty="0"/>
                        <a:t>3</a:t>
                      </a:r>
                    </a:p>
                  </a:txBody>
                  <a:tcPr marT="0" marB="0" anchor="ctr">
                    <a:solidFill>
                      <a:srgbClr val="BFBFBF"/>
                    </a:solidFill>
                  </a:tcPr>
                </a:tc>
                <a:extLst>
                  <a:ext uri="{0D108BD9-81ED-4DB2-BD59-A6C34878D82A}">
                    <a16:rowId xmlns:a16="http://schemas.microsoft.com/office/drawing/2014/main" val="2874662328"/>
                  </a:ext>
                </a:extLst>
              </a:tr>
              <a:tr h="142665">
                <a:tc>
                  <a:txBody>
                    <a:bodyPr/>
                    <a:lstStyle/>
                    <a:p>
                      <a:pPr algn="l"/>
                      <a:r>
                        <a:rPr lang="en-US" sz="1400" dirty="0"/>
                        <a:t>African American women</a:t>
                      </a:r>
                    </a:p>
                  </a:txBody>
                  <a:tcPr marT="0" marB="0" anchor="ctr">
                    <a:solidFill>
                      <a:srgbClr val="BFBFBF"/>
                    </a:solidFill>
                  </a:tcPr>
                </a:tc>
                <a:tc>
                  <a:txBody>
                    <a:bodyPr/>
                    <a:lstStyle/>
                    <a:p>
                      <a:pPr algn="ctr"/>
                      <a:r>
                        <a:rPr lang="en-US" sz="1400" dirty="0"/>
                        <a:t>8</a:t>
                      </a:r>
                    </a:p>
                  </a:txBody>
                  <a:tcPr marT="0" marB="0" anchor="ctr">
                    <a:solidFill>
                      <a:srgbClr val="BFBFBF"/>
                    </a:solidFill>
                  </a:tcPr>
                </a:tc>
                <a:tc>
                  <a:txBody>
                    <a:bodyPr/>
                    <a:lstStyle/>
                    <a:p>
                      <a:pPr algn="ctr"/>
                      <a:r>
                        <a:rPr lang="en-US" sz="1400" dirty="0"/>
                        <a:t>90</a:t>
                      </a:r>
                    </a:p>
                  </a:txBody>
                  <a:tcPr marT="0" marB="0" anchor="ctr">
                    <a:solidFill>
                      <a:srgbClr val="BFBFBF"/>
                    </a:solidFill>
                  </a:tcPr>
                </a:tc>
                <a:tc>
                  <a:txBody>
                    <a:bodyPr/>
                    <a:lstStyle/>
                    <a:p>
                      <a:pPr algn="ctr"/>
                      <a:r>
                        <a:rPr lang="en-US" sz="1400" dirty="0"/>
                        <a:t>1</a:t>
                      </a:r>
                    </a:p>
                  </a:txBody>
                  <a:tcPr marT="0" marB="0" anchor="ctr">
                    <a:solidFill>
                      <a:srgbClr val="BFBFBF"/>
                    </a:solidFill>
                  </a:tcPr>
                </a:tc>
                <a:extLst>
                  <a:ext uri="{0D108BD9-81ED-4DB2-BD59-A6C34878D82A}">
                    <a16:rowId xmlns:a16="http://schemas.microsoft.com/office/drawing/2014/main" val="1492290264"/>
                  </a:ext>
                </a:extLst>
              </a:tr>
              <a:tr h="142665">
                <a:tc>
                  <a:txBody>
                    <a:bodyPr/>
                    <a:lstStyle/>
                    <a:p>
                      <a:pPr algn="l"/>
                      <a:r>
                        <a:rPr lang="en-US" sz="1400" dirty="0"/>
                        <a:t>Latino men</a:t>
                      </a:r>
                    </a:p>
                  </a:txBody>
                  <a:tcPr marT="0" marB="0" anchor="ctr">
                    <a:solidFill>
                      <a:srgbClr val="BFBFBF"/>
                    </a:solidFill>
                  </a:tcPr>
                </a:tc>
                <a:tc>
                  <a:txBody>
                    <a:bodyPr/>
                    <a:lstStyle/>
                    <a:p>
                      <a:pPr algn="ctr"/>
                      <a:r>
                        <a:rPr lang="en-US" sz="1400" dirty="0"/>
                        <a:t>41</a:t>
                      </a:r>
                    </a:p>
                  </a:txBody>
                  <a:tcPr marT="0" marB="0" anchor="ctr">
                    <a:solidFill>
                      <a:srgbClr val="BFBFBF"/>
                    </a:solidFill>
                  </a:tcPr>
                </a:tc>
                <a:tc>
                  <a:txBody>
                    <a:bodyPr/>
                    <a:lstStyle/>
                    <a:p>
                      <a:pPr algn="ctr"/>
                      <a:r>
                        <a:rPr lang="en-US" sz="1400" dirty="0"/>
                        <a:t>56</a:t>
                      </a:r>
                    </a:p>
                  </a:txBody>
                  <a:tcPr marT="0" marB="0" anchor="ctr">
                    <a:solidFill>
                      <a:srgbClr val="BFBFBF"/>
                    </a:solidFill>
                  </a:tcPr>
                </a:tc>
                <a:tc>
                  <a:txBody>
                    <a:bodyPr/>
                    <a:lstStyle/>
                    <a:p>
                      <a:pPr algn="ctr"/>
                      <a:r>
                        <a:rPr lang="en-US" sz="1400" dirty="0"/>
                        <a:t>3</a:t>
                      </a:r>
                    </a:p>
                  </a:txBody>
                  <a:tcPr marT="0" marB="0" anchor="ctr">
                    <a:solidFill>
                      <a:srgbClr val="BFBFBF"/>
                    </a:solidFill>
                  </a:tcPr>
                </a:tc>
                <a:extLst>
                  <a:ext uri="{0D108BD9-81ED-4DB2-BD59-A6C34878D82A}">
                    <a16:rowId xmlns:a16="http://schemas.microsoft.com/office/drawing/2014/main" val="1304553016"/>
                  </a:ext>
                </a:extLst>
              </a:tr>
              <a:tr h="142665">
                <a:tc>
                  <a:txBody>
                    <a:bodyPr/>
                    <a:lstStyle/>
                    <a:p>
                      <a:pPr algn="l"/>
                      <a:r>
                        <a:rPr lang="en-US" sz="1400" dirty="0"/>
                        <a:t>Latina women</a:t>
                      </a:r>
                      <a:r>
                        <a:rPr lang="en-US" sz="1400" baseline="0" dirty="0"/>
                        <a:t> </a:t>
                      </a:r>
                      <a:endParaRPr lang="en-US" sz="1400" dirty="0"/>
                    </a:p>
                  </a:txBody>
                  <a:tcPr marT="0" marB="0" anchor="ctr">
                    <a:solidFill>
                      <a:srgbClr val="BFBFBF"/>
                    </a:solidFill>
                  </a:tcPr>
                </a:tc>
                <a:tc>
                  <a:txBody>
                    <a:bodyPr/>
                    <a:lstStyle/>
                    <a:p>
                      <a:pPr algn="ctr"/>
                      <a:r>
                        <a:rPr lang="en-US" sz="1400" dirty="0"/>
                        <a:t>38</a:t>
                      </a:r>
                    </a:p>
                  </a:txBody>
                  <a:tcPr marT="0" marB="0" anchor="ctr">
                    <a:solidFill>
                      <a:srgbClr val="BFBFBF"/>
                    </a:solidFill>
                  </a:tcPr>
                </a:tc>
                <a:tc>
                  <a:txBody>
                    <a:bodyPr/>
                    <a:lstStyle/>
                    <a:p>
                      <a:pPr algn="ctr"/>
                      <a:r>
                        <a:rPr lang="en-US" sz="1400" dirty="0"/>
                        <a:t>59</a:t>
                      </a:r>
                    </a:p>
                  </a:txBody>
                  <a:tcPr marT="0" marB="0" anchor="ctr">
                    <a:solidFill>
                      <a:srgbClr val="BFBFBF"/>
                    </a:solidFill>
                  </a:tcPr>
                </a:tc>
                <a:tc>
                  <a:txBody>
                    <a:bodyPr/>
                    <a:lstStyle/>
                    <a:p>
                      <a:pPr algn="ctr"/>
                      <a:r>
                        <a:rPr lang="en-US" sz="1400" dirty="0"/>
                        <a:t>3</a:t>
                      </a:r>
                    </a:p>
                  </a:txBody>
                  <a:tcPr marT="0" marB="0" anchor="ctr">
                    <a:solidFill>
                      <a:srgbClr val="BFBFBF"/>
                    </a:solidFill>
                  </a:tcPr>
                </a:tc>
                <a:extLst>
                  <a:ext uri="{0D108BD9-81ED-4DB2-BD59-A6C34878D82A}">
                    <a16:rowId xmlns:a16="http://schemas.microsoft.com/office/drawing/2014/main" val="3527741677"/>
                  </a:ext>
                </a:extLst>
              </a:tr>
              <a:tr h="142665">
                <a:tc>
                  <a:txBody>
                    <a:bodyPr/>
                    <a:lstStyle/>
                    <a:p>
                      <a:pPr algn="l"/>
                      <a:r>
                        <a:rPr lang="en-US" sz="1400" dirty="0"/>
                        <a:t>College men</a:t>
                      </a:r>
                    </a:p>
                  </a:txBody>
                  <a:tcPr marT="0" marB="0" anchor="ctr">
                    <a:solidFill>
                      <a:schemeClr val="bg1">
                        <a:lumMod val="50000"/>
                        <a:alpha val="25000"/>
                      </a:schemeClr>
                    </a:solidFill>
                  </a:tcPr>
                </a:tc>
                <a:tc>
                  <a:txBody>
                    <a:bodyPr/>
                    <a:lstStyle/>
                    <a:p>
                      <a:pPr algn="ctr"/>
                      <a:r>
                        <a:rPr lang="en-US" sz="1400" dirty="0"/>
                        <a:t>46</a:t>
                      </a:r>
                    </a:p>
                  </a:txBody>
                  <a:tcPr marT="0" marB="0" anchor="ctr">
                    <a:solidFill>
                      <a:schemeClr val="bg1">
                        <a:lumMod val="50000"/>
                        <a:alpha val="25000"/>
                      </a:schemeClr>
                    </a:solidFill>
                  </a:tcPr>
                </a:tc>
                <a:tc>
                  <a:txBody>
                    <a:bodyPr/>
                    <a:lstStyle/>
                    <a:p>
                      <a:pPr algn="ctr"/>
                      <a:r>
                        <a:rPr lang="en-US" sz="1400" dirty="0"/>
                        <a:t>53</a:t>
                      </a:r>
                    </a:p>
                  </a:txBody>
                  <a:tcPr marT="0" marB="0" anchor="ctr">
                    <a:solidFill>
                      <a:schemeClr val="bg1">
                        <a:lumMod val="50000"/>
                        <a:alpha val="25000"/>
                      </a:schemeClr>
                    </a:solidFill>
                  </a:tcPr>
                </a:tc>
                <a:tc>
                  <a:txBody>
                    <a:bodyPr/>
                    <a:lstStyle/>
                    <a:p>
                      <a:pPr algn="ctr"/>
                      <a:r>
                        <a:rPr lang="en-US" sz="1400" dirty="0"/>
                        <a:t>1</a:t>
                      </a:r>
                    </a:p>
                  </a:txBody>
                  <a:tcPr marT="0" marB="0" anchor="ctr">
                    <a:solidFill>
                      <a:schemeClr val="bg1">
                        <a:lumMod val="50000"/>
                        <a:alpha val="25000"/>
                      </a:schemeClr>
                    </a:solidFill>
                  </a:tcPr>
                </a:tc>
                <a:extLst>
                  <a:ext uri="{0D108BD9-81ED-4DB2-BD59-A6C34878D82A}">
                    <a16:rowId xmlns:a16="http://schemas.microsoft.com/office/drawing/2014/main" val="10001"/>
                  </a:ext>
                </a:extLst>
              </a:tr>
              <a:tr h="142665">
                <a:tc>
                  <a:txBody>
                    <a:bodyPr/>
                    <a:lstStyle/>
                    <a:p>
                      <a:pPr algn="l"/>
                      <a:r>
                        <a:rPr lang="en-US" sz="1400" dirty="0"/>
                        <a:t>College women</a:t>
                      </a:r>
                    </a:p>
                  </a:txBody>
                  <a:tcPr marT="0" marB="0" anchor="ctr">
                    <a:solidFill>
                      <a:schemeClr val="bg1">
                        <a:lumMod val="50000"/>
                        <a:alpha val="25000"/>
                      </a:schemeClr>
                    </a:solidFill>
                  </a:tcPr>
                </a:tc>
                <a:tc>
                  <a:txBody>
                    <a:bodyPr/>
                    <a:lstStyle/>
                    <a:p>
                      <a:pPr algn="ctr"/>
                      <a:r>
                        <a:rPr lang="en-US" sz="1400" dirty="0"/>
                        <a:t>38</a:t>
                      </a:r>
                    </a:p>
                  </a:txBody>
                  <a:tcPr marT="0" marB="0" anchor="ctr">
                    <a:solidFill>
                      <a:schemeClr val="bg1">
                        <a:lumMod val="50000"/>
                        <a:alpha val="25000"/>
                      </a:schemeClr>
                    </a:solidFill>
                  </a:tcPr>
                </a:tc>
                <a:tc>
                  <a:txBody>
                    <a:bodyPr/>
                    <a:lstStyle/>
                    <a:p>
                      <a:pPr algn="ctr"/>
                      <a:r>
                        <a:rPr lang="en-US" sz="1400" dirty="0"/>
                        <a:t>61</a:t>
                      </a:r>
                    </a:p>
                  </a:txBody>
                  <a:tcPr marT="0" marB="0" anchor="ctr">
                    <a:solidFill>
                      <a:schemeClr val="bg1">
                        <a:lumMod val="50000"/>
                        <a:alpha val="25000"/>
                      </a:schemeClr>
                    </a:solidFill>
                  </a:tcPr>
                </a:tc>
                <a:tc>
                  <a:txBody>
                    <a:bodyPr/>
                    <a:lstStyle/>
                    <a:p>
                      <a:pPr algn="ctr"/>
                      <a:r>
                        <a:rPr lang="en-US" sz="1400" dirty="0"/>
                        <a:t>1</a:t>
                      </a:r>
                    </a:p>
                  </a:txBody>
                  <a:tcPr marT="0" marB="0" anchor="ctr">
                    <a:solidFill>
                      <a:schemeClr val="bg1">
                        <a:lumMod val="50000"/>
                        <a:alpha val="25000"/>
                      </a:schemeClr>
                    </a:solidFill>
                  </a:tcPr>
                </a:tc>
                <a:extLst>
                  <a:ext uri="{0D108BD9-81ED-4DB2-BD59-A6C34878D82A}">
                    <a16:rowId xmlns:a16="http://schemas.microsoft.com/office/drawing/2014/main" val="10002"/>
                  </a:ext>
                </a:extLst>
              </a:tr>
              <a:tr h="142665">
                <a:tc>
                  <a:txBody>
                    <a:bodyPr/>
                    <a:lstStyle/>
                    <a:p>
                      <a:pPr algn="l"/>
                      <a:r>
                        <a:rPr lang="en-US" sz="1400" dirty="0"/>
                        <a:t>Non-college men</a:t>
                      </a:r>
                    </a:p>
                  </a:txBody>
                  <a:tcPr marT="0" marB="0" anchor="ctr">
                    <a:solidFill>
                      <a:srgbClr val="DFDFDF"/>
                    </a:solidFill>
                  </a:tcPr>
                </a:tc>
                <a:tc>
                  <a:txBody>
                    <a:bodyPr/>
                    <a:lstStyle/>
                    <a:p>
                      <a:pPr algn="ctr"/>
                      <a:r>
                        <a:rPr lang="en-US" sz="1400" dirty="0"/>
                        <a:t>55</a:t>
                      </a:r>
                    </a:p>
                  </a:txBody>
                  <a:tcPr marT="0" marB="0" anchor="ctr">
                    <a:solidFill>
                      <a:srgbClr val="DFDFDF"/>
                    </a:solidFill>
                  </a:tcPr>
                </a:tc>
                <a:tc>
                  <a:txBody>
                    <a:bodyPr/>
                    <a:lstStyle/>
                    <a:p>
                      <a:pPr algn="ctr"/>
                      <a:r>
                        <a:rPr lang="en-US" sz="1400" dirty="0"/>
                        <a:t>43</a:t>
                      </a:r>
                    </a:p>
                  </a:txBody>
                  <a:tcPr marT="0" marB="0" anchor="ctr">
                    <a:solidFill>
                      <a:srgbClr val="DFDFDF"/>
                    </a:solidFill>
                  </a:tcPr>
                </a:tc>
                <a:tc>
                  <a:txBody>
                    <a:bodyPr/>
                    <a:lstStyle/>
                    <a:p>
                      <a:pPr algn="ctr"/>
                      <a:r>
                        <a:rPr lang="en-US" sz="1400" dirty="0"/>
                        <a:t>2</a:t>
                      </a:r>
                    </a:p>
                  </a:txBody>
                  <a:tcPr marT="0" marB="0" anchor="ctr">
                    <a:solidFill>
                      <a:srgbClr val="DFDFDF"/>
                    </a:solidFill>
                  </a:tcPr>
                </a:tc>
                <a:extLst>
                  <a:ext uri="{0D108BD9-81ED-4DB2-BD59-A6C34878D82A}">
                    <a16:rowId xmlns:a16="http://schemas.microsoft.com/office/drawing/2014/main" val="10003"/>
                  </a:ext>
                </a:extLst>
              </a:tr>
              <a:tr h="142665">
                <a:tc>
                  <a:txBody>
                    <a:bodyPr/>
                    <a:lstStyle/>
                    <a:p>
                      <a:pPr algn="l"/>
                      <a:r>
                        <a:rPr lang="en-US" sz="1400" dirty="0"/>
                        <a:t>Non-college</a:t>
                      </a:r>
                      <a:r>
                        <a:rPr lang="en-US" sz="1400" baseline="0" dirty="0"/>
                        <a:t> women</a:t>
                      </a:r>
                      <a:endParaRPr lang="en-US" sz="1400" dirty="0"/>
                    </a:p>
                  </a:txBody>
                  <a:tcPr marT="0" marB="0" anchor="ctr">
                    <a:solidFill>
                      <a:srgbClr val="DFDFDF"/>
                    </a:solidFill>
                  </a:tcPr>
                </a:tc>
                <a:tc>
                  <a:txBody>
                    <a:bodyPr/>
                    <a:lstStyle/>
                    <a:p>
                      <a:pPr algn="ctr"/>
                      <a:r>
                        <a:rPr lang="en-US" sz="1400" dirty="0"/>
                        <a:t>51</a:t>
                      </a:r>
                    </a:p>
                  </a:txBody>
                  <a:tcPr marT="0" marB="0" anchor="ctr">
                    <a:solidFill>
                      <a:srgbClr val="DFDFDF"/>
                    </a:solidFill>
                  </a:tcPr>
                </a:tc>
                <a:tc>
                  <a:txBody>
                    <a:bodyPr/>
                    <a:lstStyle/>
                    <a:p>
                      <a:pPr algn="ctr"/>
                      <a:r>
                        <a:rPr lang="en-US" sz="1400" dirty="0"/>
                        <a:t>47</a:t>
                      </a:r>
                    </a:p>
                  </a:txBody>
                  <a:tcPr marT="0" marB="0" anchor="ctr">
                    <a:solidFill>
                      <a:srgbClr val="DFDFDF"/>
                    </a:solidFill>
                  </a:tcPr>
                </a:tc>
                <a:tc>
                  <a:txBody>
                    <a:bodyPr/>
                    <a:lstStyle/>
                    <a:p>
                      <a:pPr algn="ctr"/>
                      <a:r>
                        <a:rPr lang="en-US" sz="1400" dirty="0"/>
                        <a:t>2</a:t>
                      </a:r>
                    </a:p>
                  </a:txBody>
                  <a:tcPr marT="0" marB="0" anchor="ctr">
                    <a:solidFill>
                      <a:srgbClr val="DFDFDF"/>
                    </a:solidFill>
                  </a:tcPr>
                </a:tc>
                <a:extLst>
                  <a:ext uri="{0D108BD9-81ED-4DB2-BD59-A6C34878D82A}">
                    <a16:rowId xmlns:a16="http://schemas.microsoft.com/office/drawing/2014/main" val="10004"/>
                  </a:ext>
                </a:extLst>
              </a:tr>
              <a:tr h="142665">
                <a:tc>
                  <a:txBody>
                    <a:bodyPr/>
                    <a:lstStyle/>
                    <a:p>
                      <a:pPr algn="l"/>
                      <a:r>
                        <a:rPr lang="en-US" sz="1400" dirty="0"/>
                        <a:t>White non-college</a:t>
                      </a:r>
                      <a:r>
                        <a:rPr lang="en-US" sz="1400" baseline="0" dirty="0"/>
                        <a:t> men</a:t>
                      </a:r>
                      <a:endParaRPr lang="en-US" sz="1400" dirty="0"/>
                    </a:p>
                  </a:txBody>
                  <a:tcPr marT="0" marB="0" anchor="ctr">
                    <a:solidFill>
                      <a:srgbClr val="DFDFDF"/>
                    </a:solidFill>
                  </a:tcPr>
                </a:tc>
                <a:tc>
                  <a:txBody>
                    <a:bodyPr/>
                    <a:lstStyle/>
                    <a:p>
                      <a:pPr algn="ctr"/>
                      <a:r>
                        <a:rPr lang="en-US" sz="1400" dirty="0"/>
                        <a:t>64</a:t>
                      </a:r>
                    </a:p>
                  </a:txBody>
                  <a:tcPr marT="0" marB="0" anchor="ctr">
                    <a:solidFill>
                      <a:srgbClr val="DFDFDF"/>
                    </a:solidFill>
                  </a:tcPr>
                </a:tc>
                <a:tc>
                  <a:txBody>
                    <a:bodyPr/>
                    <a:lstStyle/>
                    <a:p>
                      <a:pPr algn="ctr"/>
                      <a:r>
                        <a:rPr lang="en-US" sz="1400" dirty="0"/>
                        <a:t>34</a:t>
                      </a:r>
                    </a:p>
                  </a:txBody>
                  <a:tcPr marT="0" marB="0" anchor="ctr">
                    <a:solidFill>
                      <a:srgbClr val="DFDFDF"/>
                    </a:solidFill>
                  </a:tcPr>
                </a:tc>
                <a:tc>
                  <a:txBody>
                    <a:bodyPr/>
                    <a:lstStyle/>
                    <a:p>
                      <a:pPr algn="ctr"/>
                      <a:r>
                        <a:rPr lang="en-US" sz="1400" dirty="0"/>
                        <a:t>1</a:t>
                      </a:r>
                    </a:p>
                  </a:txBody>
                  <a:tcPr marT="0" marB="0" anchor="ctr">
                    <a:solidFill>
                      <a:srgbClr val="DFDFDF"/>
                    </a:solidFill>
                  </a:tcPr>
                </a:tc>
                <a:extLst>
                  <a:ext uri="{0D108BD9-81ED-4DB2-BD59-A6C34878D82A}">
                    <a16:rowId xmlns:a16="http://schemas.microsoft.com/office/drawing/2014/main" val="10005"/>
                  </a:ext>
                </a:extLst>
              </a:tr>
              <a:tr h="142665">
                <a:tc>
                  <a:txBody>
                    <a:bodyPr/>
                    <a:lstStyle/>
                    <a:p>
                      <a:pPr algn="l"/>
                      <a:r>
                        <a:rPr lang="en-US" sz="1400" dirty="0"/>
                        <a:t>White</a:t>
                      </a:r>
                      <a:r>
                        <a:rPr lang="en-US" sz="1400" baseline="0" dirty="0"/>
                        <a:t> non-college women</a:t>
                      </a:r>
                      <a:endParaRPr lang="en-US" sz="1400" dirty="0"/>
                    </a:p>
                  </a:txBody>
                  <a:tcPr marT="0" marB="0" anchor="ctr">
                    <a:solidFill>
                      <a:srgbClr val="DFDFDF"/>
                    </a:solidFill>
                  </a:tcPr>
                </a:tc>
                <a:tc>
                  <a:txBody>
                    <a:bodyPr/>
                    <a:lstStyle/>
                    <a:p>
                      <a:pPr algn="ctr"/>
                      <a:r>
                        <a:rPr lang="en-US" sz="1400" dirty="0"/>
                        <a:t>61</a:t>
                      </a:r>
                    </a:p>
                  </a:txBody>
                  <a:tcPr marT="0" marB="0" anchor="ctr">
                    <a:solidFill>
                      <a:srgbClr val="DFDFDF"/>
                    </a:solidFill>
                  </a:tcPr>
                </a:tc>
                <a:tc>
                  <a:txBody>
                    <a:bodyPr/>
                    <a:lstStyle/>
                    <a:p>
                      <a:pPr algn="ctr"/>
                      <a:r>
                        <a:rPr lang="en-US" sz="1400" dirty="0"/>
                        <a:t>38</a:t>
                      </a:r>
                    </a:p>
                  </a:txBody>
                  <a:tcPr marT="0" marB="0" anchor="ctr">
                    <a:solidFill>
                      <a:srgbClr val="DFDFDF"/>
                    </a:solidFill>
                  </a:tcPr>
                </a:tc>
                <a:tc>
                  <a:txBody>
                    <a:bodyPr/>
                    <a:lstStyle/>
                    <a:p>
                      <a:pPr algn="ctr"/>
                      <a:r>
                        <a:rPr lang="en-US" sz="1400" dirty="0"/>
                        <a:t>1</a:t>
                      </a:r>
                    </a:p>
                  </a:txBody>
                  <a:tcPr marT="0" marB="0" anchor="ctr">
                    <a:solidFill>
                      <a:srgbClr val="DFDFDF"/>
                    </a:solidFill>
                  </a:tcPr>
                </a:tc>
                <a:extLst>
                  <a:ext uri="{0D108BD9-81ED-4DB2-BD59-A6C34878D82A}">
                    <a16:rowId xmlns:a16="http://schemas.microsoft.com/office/drawing/2014/main" val="10006"/>
                  </a:ext>
                </a:extLst>
              </a:tr>
              <a:tr h="142665">
                <a:tc>
                  <a:txBody>
                    <a:bodyPr/>
                    <a:lstStyle/>
                    <a:p>
                      <a:pPr algn="l"/>
                      <a:r>
                        <a:rPr lang="en-US" sz="1400" dirty="0"/>
                        <a:t>White college</a:t>
                      </a:r>
                      <a:r>
                        <a:rPr lang="en-US" sz="1400" baseline="0" dirty="0"/>
                        <a:t> women</a:t>
                      </a:r>
                      <a:endParaRPr lang="en-US" sz="1400" dirty="0"/>
                    </a:p>
                  </a:txBody>
                  <a:tcPr marT="0" marB="0" anchor="ctr">
                    <a:solidFill>
                      <a:srgbClr val="DFDFDF"/>
                    </a:solidFill>
                  </a:tcPr>
                </a:tc>
                <a:tc>
                  <a:txBody>
                    <a:bodyPr/>
                    <a:lstStyle/>
                    <a:p>
                      <a:pPr algn="ctr"/>
                      <a:r>
                        <a:rPr lang="en-US" sz="1400" dirty="0"/>
                        <a:t>40</a:t>
                      </a:r>
                    </a:p>
                  </a:txBody>
                  <a:tcPr marT="0" marB="0" anchor="ctr">
                    <a:solidFill>
                      <a:srgbClr val="DFDFDF"/>
                    </a:solidFill>
                  </a:tcPr>
                </a:tc>
                <a:tc>
                  <a:txBody>
                    <a:bodyPr/>
                    <a:lstStyle/>
                    <a:p>
                      <a:pPr algn="ctr"/>
                      <a:r>
                        <a:rPr lang="en-US" sz="1400" dirty="0"/>
                        <a:t>58</a:t>
                      </a:r>
                    </a:p>
                  </a:txBody>
                  <a:tcPr marT="0" marB="0" anchor="ctr">
                    <a:solidFill>
                      <a:srgbClr val="DFDFDF"/>
                    </a:solidFill>
                  </a:tcPr>
                </a:tc>
                <a:tc>
                  <a:txBody>
                    <a:bodyPr/>
                    <a:lstStyle/>
                    <a:p>
                      <a:pPr algn="ctr"/>
                      <a:r>
                        <a:rPr lang="en-US" sz="1400" dirty="0"/>
                        <a:t>1</a:t>
                      </a:r>
                    </a:p>
                  </a:txBody>
                  <a:tcPr marT="0" marB="0" anchor="ctr">
                    <a:solidFill>
                      <a:srgbClr val="DFDFDF"/>
                    </a:solidFill>
                  </a:tcPr>
                </a:tc>
                <a:extLst>
                  <a:ext uri="{0D108BD9-81ED-4DB2-BD59-A6C34878D82A}">
                    <a16:rowId xmlns:a16="http://schemas.microsoft.com/office/drawing/2014/main" val="676072980"/>
                  </a:ext>
                </a:extLst>
              </a:tr>
              <a:tr h="142665">
                <a:tc>
                  <a:txBody>
                    <a:bodyPr/>
                    <a:lstStyle/>
                    <a:p>
                      <a:pPr algn="l"/>
                      <a:r>
                        <a:rPr lang="en-US" sz="1400" dirty="0"/>
                        <a:t>Married men</a:t>
                      </a:r>
                    </a:p>
                  </a:txBody>
                  <a:tcPr marT="0" marB="0" anchor="ctr">
                    <a:solidFill>
                      <a:srgbClr val="BFBFBF"/>
                    </a:solidFill>
                  </a:tcPr>
                </a:tc>
                <a:tc>
                  <a:txBody>
                    <a:bodyPr/>
                    <a:lstStyle/>
                    <a:p>
                      <a:pPr algn="ctr"/>
                      <a:r>
                        <a:rPr lang="en-US" sz="1400" dirty="0"/>
                        <a:t>58</a:t>
                      </a:r>
                    </a:p>
                  </a:txBody>
                  <a:tcPr marT="0" marB="0" anchor="ctr">
                    <a:solidFill>
                      <a:srgbClr val="BFBFBF"/>
                    </a:solidFill>
                  </a:tcPr>
                </a:tc>
                <a:tc>
                  <a:txBody>
                    <a:bodyPr/>
                    <a:lstStyle/>
                    <a:p>
                      <a:pPr algn="ctr"/>
                      <a:r>
                        <a:rPr lang="en-US" sz="1400" dirty="0"/>
                        <a:t>41</a:t>
                      </a:r>
                    </a:p>
                  </a:txBody>
                  <a:tcPr marT="0" marB="0" anchor="ctr">
                    <a:solidFill>
                      <a:srgbClr val="BFBFBF"/>
                    </a:solidFill>
                  </a:tcPr>
                </a:tc>
                <a:tc>
                  <a:txBody>
                    <a:bodyPr/>
                    <a:lstStyle/>
                    <a:p>
                      <a:pPr algn="ctr"/>
                      <a:r>
                        <a:rPr lang="en-US" sz="1400" dirty="0"/>
                        <a:t>1</a:t>
                      </a:r>
                    </a:p>
                  </a:txBody>
                  <a:tcPr marT="0" marB="0" anchor="ctr">
                    <a:solidFill>
                      <a:srgbClr val="BFBFBF"/>
                    </a:solidFill>
                  </a:tcPr>
                </a:tc>
                <a:extLst>
                  <a:ext uri="{0D108BD9-81ED-4DB2-BD59-A6C34878D82A}">
                    <a16:rowId xmlns:a16="http://schemas.microsoft.com/office/drawing/2014/main" val="1506935273"/>
                  </a:ext>
                </a:extLst>
              </a:tr>
              <a:tr h="142665">
                <a:tc>
                  <a:txBody>
                    <a:bodyPr/>
                    <a:lstStyle/>
                    <a:p>
                      <a:pPr algn="l"/>
                      <a:r>
                        <a:rPr lang="en-US" sz="1400" dirty="0"/>
                        <a:t>Married women</a:t>
                      </a:r>
                    </a:p>
                  </a:txBody>
                  <a:tcPr marT="0" marB="0" anchor="ctr">
                    <a:solidFill>
                      <a:srgbClr val="BFBFBF"/>
                    </a:solidFill>
                  </a:tcPr>
                </a:tc>
                <a:tc>
                  <a:txBody>
                    <a:bodyPr/>
                    <a:lstStyle/>
                    <a:p>
                      <a:pPr algn="ctr"/>
                      <a:r>
                        <a:rPr lang="en-US" sz="1400" dirty="0"/>
                        <a:t>52</a:t>
                      </a:r>
                    </a:p>
                  </a:txBody>
                  <a:tcPr marT="0" marB="0" anchor="ctr">
                    <a:solidFill>
                      <a:srgbClr val="BFBFBF"/>
                    </a:solidFill>
                  </a:tcPr>
                </a:tc>
                <a:tc>
                  <a:txBody>
                    <a:bodyPr/>
                    <a:lstStyle/>
                    <a:p>
                      <a:pPr algn="ctr"/>
                      <a:r>
                        <a:rPr lang="en-US" sz="1400" dirty="0"/>
                        <a:t>47</a:t>
                      </a:r>
                    </a:p>
                  </a:txBody>
                  <a:tcPr marT="0" marB="0" anchor="ctr">
                    <a:solidFill>
                      <a:srgbClr val="BFBFBF"/>
                    </a:solidFill>
                  </a:tcPr>
                </a:tc>
                <a:tc>
                  <a:txBody>
                    <a:bodyPr/>
                    <a:lstStyle/>
                    <a:p>
                      <a:pPr algn="ctr"/>
                      <a:r>
                        <a:rPr lang="en-US" sz="1400" dirty="0"/>
                        <a:t>1</a:t>
                      </a:r>
                    </a:p>
                  </a:txBody>
                  <a:tcPr marT="0" marB="0" anchor="ctr">
                    <a:solidFill>
                      <a:srgbClr val="BFBFBF"/>
                    </a:solidFill>
                  </a:tcPr>
                </a:tc>
                <a:extLst>
                  <a:ext uri="{0D108BD9-81ED-4DB2-BD59-A6C34878D82A}">
                    <a16:rowId xmlns:a16="http://schemas.microsoft.com/office/drawing/2014/main" val="1341609568"/>
                  </a:ext>
                </a:extLst>
              </a:tr>
              <a:tr h="142665">
                <a:tc>
                  <a:txBody>
                    <a:bodyPr/>
                    <a:lstStyle/>
                    <a:p>
                      <a:pPr algn="l"/>
                      <a:r>
                        <a:rPr lang="en-US" sz="1400" dirty="0"/>
                        <a:t>Unmarried</a:t>
                      </a:r>
                      <a:r>
                        <a:rPr lang="en-US" sz="1400" baseline="0" dirty="0"/>
                        <a:t> men</a:t>
                      </a:r>
                      <a:endParaRPr lang="en-US" sz="1400" dirty="0"/>
                    </a:p>
                  </a:txBody>
                  <a:tcPr marT="0" marB="0" anchor="ctr">
                    <a:solidFill>
                      <a:srgbClr val="BFBFBF"/>
                    </a:solidFill>
                  </a:tcPr>
                </a:tc>
                <a:tc>
                  <a:txBody>
                    <a:bodyPr/>
                    <a:lstStyle/>
                    <a:p>
                      <a:pPr algn="ctr"/>
                      <a:r>
                        <a:rPr lang="en-US" sz="1400" dirty="0"/>
                        <a:t>40</a:t>
                      </a:r>
                    </a:p>
                  </a:txBody>
                  <a:tcPr marT="0" marB="0" anchor="ctr">
                    <a:solidFill>
                      <a:srgbClr val="BFBFBF"/>
                    </a:solidFill>
                  </a:tcPr>
                </a:tc>
                <a:tc>
                  <a:txBody>
                    <a:bodyPr/>
                    <a:lstStyle/>
                    <a:p>
                      <a:pPr algn="ctr"/>
                      <a:r>
                        <a:rPr lang="en-US" sz="1400" dirty="0"/>
                        <a:t>59</a:t>
                      </a:r>
                    </a:p>
                  </a:txBody>
                  <a:tcPr marT="0" marB="0" anchor="ctr">
                    <a:solidFill>
                      <a:srgbClr val="BFBFBF"/>
                    </a:solidFill>
                  </a:tcPr>
                </a:tc>
                <a:tc>
                  <a:txBody>
                    <a:bodyPr/>
                    <a:lstStyle/>
                    <a:p>
                      <a:pPr algn="ctr"/>
                      <a:r>
                        <a:rPr lang="en-US" sz="1400" dirty="0"/>
                        <a:t>1</a:t>
                      </a:r>
                    </a:p>
                  </a:txBody>
                  <a:tcPr marT="0" marB="0" anchor="ctr">
                    <a:solidFill>
                      <a:srgbClr val="BFBFBF"/>
                    </a:solidFill>
                  </a:tcPr>
                </a:tc>
                <a:extLst>
                  <a:ext uri="{0D108BD9-81ED-4DB2-BD59-A6C34878D82A}">
                    <a16:rowId xmlns:a16="http://schemas.microsoft.com/office/drawing/2014/main" val="4178563258"/>
                  </a:ext>
                </a:extLst>
              </a:tr>
              <a:tr h="142665">
                <a:tc>
                  <a:txBody>
                    <a:bodyPr/>
                    <a:lstStyle/>
                    <a:p>
                      <a:pPr algn="l"/>
                      <a:r>
                        <a:rPr lang="en-US" sz="1400" dirty="0"/>
                        <a:t>Unmarried</a:t>
                      </a:r>
                      <a:r>
                        <a:rPr lang="en-US" sz="1400" baseline="0" dirty="0"/>
                        <a:t> women</a:t>
                      </a:r>
                      <a:endParaRPr lang="en-US" sz="1400" dirty="0"/>
                    </a:p>
                  </a:txBody>
                  <a:tcPr marT="0" marB="0" anchor="ctr">
                    <a:solidFill>
                      <a:srgbClr val="BFBFBF"/>
                    </a:solidFill>
                  </a:tcPr>
                </a:tc>
                <a:tc>
                  <a:txBody>
                    <a:bodyPr/>
                    <a:lstStyle/>
                    <a:p>
                      <a:pPr algn="ctr"/>
                      <a:r>
                        <a:rPr lang="en-US" sz="1400" dirty="0"/>
                        <a:t>38</a:t>
                      </a:r>
                    </a:p>
                  </a:txBody>
                  <a:tcPr marT="0" marB="0" anchor="ctr">
                    <a:solidFill>
                      <a:srgbClr val="BFBFBF"/>
                    </a:solidFill>
                  </a:tcPr>
                </a:tc>
                <a:tc>
                  <a:txBody>
                    <a:bodyPr/>
                    <a:lstStyle/>
                    <a:p>
                      <a:pPr algn="ctr"/>
                      <a:r>
                        <a:rPr lang="en-US" sz="1400" dirty="0"/>
                        <a:t>61</a:t>
                      </a:r>
                    </a:p>
                  </a:txBody>
                  <a:tcPr marT="0" marB="0" anchor="ctr">
                    <a:solidFill>
                      <a:srgbClr val="BFBFBF"/>
                    </a:solidFill>
                  </a:tcPr>
                </a:tc>
                <a:tc>
                  <a:txBody>
                    <a:bodyPr/>
                    <a:lstStyle/>
                    <a:p>
                      <a:pPr algn="ctr"/>
                      <a:r>
                        <a:rPr lang="en-US" sz="1400" dirty="0"/>
                        <a:t>1</a:t>
                      </a:r>
                    </a:p>
                  </a:txBody>
                  <a:tcPr marT="0" marB="0" anchor="ctr">
                    <a:solidFill>
                      <a:srgbClr val="BFBFBF"/>
                    </a:solidFill>
                  </a:tcPr>
                </a:tc>
                <a:extLst>
                  <a:ext uri="{0D108BD9-81ED-4DB2-BD59-A6C34878D82A}">
                    <a16:rowId xmlns:a16="http://schemas.microsoft.com/office/drawing/2014/main" val="996724112"/>
                  </a:ext>
                </a:extLst>
              </a:tr>
            </a:tbl>
          </a:graphicData>
        </a:graphic>
      </p:graphicFrame>
      <p:pic>
        <p:nvPicPr>
          <p:cNvPr id="4" name="image3.png" descr="The Tarrance Group logo">
            <a:extLst>
              <a:ext uri="{FF2B5EF4-FFF2-40B4-BE49-F238E27FC236}">
                <a16:creationId xmlns:a16="http://schemas.microsoft.com/office/drawing/2014/main" id="{CFD74CC1-2F3C-41F3-B020-8048B483863D}"/>
              </a:ext>
            </a:extLst>
          </p:cNvPr>
          <p:cNvPicPr/>
          <p:nvPr/>
        </p:nvPicPr>
        <p:blipFill>
          <a:blip r:embed="rId2"/>
          <a:srcRect/>
          <a:stretch>
            <a:fillRect/>
          </a:stretch>
        </p:blipFill>
        <p:spPr>
          <a:xfrm>
            <a:off x="8153400" y="6355080"/>
            <a:ext cx="2207812" cy="367160"/>
          </a:xfrm>
          <a:prstGeom prst="rect">
            <a:avLst/>
          </a:prstGeom>
          <a:ln/>
        </p:spPr>
      </p:pic>
    </p:spTree>
    <p:extLst>
      <p:ext uri="{BB962C8B-B14F-4D97-AF65-F5344CB8AC3E}">
        <p14:creationId xmlns:p14="http://schemas.microsoft.com/office/powerpoint/2010/main" val="237474340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A0A8B-06C1-44A9-A659-5598428790B9}"/>
              </a:ext>
            </a:extLst>
          </p:cNvPr>
          <p:cNvSpPr>
            <a:spLocks noGrp="1"/>
          </p:cNvSpPr>
          <p:nvPr>
            <p:ph type="title"/>
          </p:nvPr>
        </p:nvSpPr>
        <p:spPr>
          <a:xfrm>
            <a:off x="132348" y="882315"/>
            <a:ext cx="3460002" cy="5793543"/>
          </a:xfrm>
        </p:spPr>
        <p:txBody>
          <a:bodyPr>
            <a:noAutofit/>
          </a:bodyPr>
          <a:lstStyle/>
          <a:p>
            <a:r>
              <a:rPr lang="en-US" sz="2400" dirty="0"/>
              <a:t>Like the presidential ballot, majorities of voters who are college- educated, unmarried, female, younger, and voters of color who identify as a person with disabilities and/or as a member of the broader disability community voted for Biden. </a:t>
            </a:r>
            <a:br>
              <a:rPr lang="en-US" sz="2400" dirty="0"/>
            </a:br>
            <a:br>
              <a:rPr lang="en-US" sz="2400" dirty="0"/>
            </a:br>
            <a:r>
              <a:rPr lang="en-US" sz="2400" dirty="0"/>
              <a:t>Majorities of non-college, married, male, white, and older voters with disabilities and the broader disability community voted for Trump.</a:t>
            </a:r>
            <a:br>
              <a:rPr lang="en-US" sz="2400" dirty="0"/>
            </a:br>
            <a:br>
              <a:rPr lang="en-US" sz="2400" dirty="0"/>
            </a:br>
            <a:endParaRPr lang="en-US" sz="2400" dirty="0"/>
          </a:p>
        </p:txBody>
      </p:sp>
      <p:sp>
        <p:nvSpPr>
          <p:cNvPr id="11" name="TextBox 10">
            <a:extLst>
              <a:ext uri="{FF2B5EF4-FFF2-40B4-BE49-F238E27FC236}">
                <a16:creationId xmlns:a16="http://schemas.microsoft.com/office/drawing/2014/main" id="{B2FFDA2F-83BC-41D1-BB92-F4FD23D7102C}"/>
              </a:ext>
            </a:extLst>
          </p:cNvPr>
          <p:cNvSpPr txBox="1"/>
          <p:nvPr/>
        </p:nvSpPr>
        <p:spPr>
          <a:xfrm>
            <a:off x="3592349" y="92826"/>
            <a:ext cx="8264371" cy="916824"/>
          </a:xfrm>
          <a:prstGeom prst="rect">
            <a:avLst/>
          </a:prstGeom>
          <a:solidFill>
            <a:schemeClr val="bg1">
              <a:lumMod val="85000"/>
            </a:schemeClr>
          </a:solid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In the election for Congress, will you vote for [ROTATE: _the Republican candidate or _the Democratic candidate? [IF “UNDECIDED,” ASK]: Which candidate do you lean toward at this time? </a:t>
            </a:r>
          </a:p>
        </p:txBody>
      </p:sp>
      <p:graphicFrame>
        <p:nvGraphicFramePr>
          <p:cNvPr id="5" name="Table 4">
            <a:extLst>
              <a:ext uri="{FF2B5EF4-FFF2-40B4-BE49-F238E27FC236}">
                <a16:creationId xmlns:a16="http://schemas.microsoft.com/office/drawing/2014/main" id="{B94FB443-C25E-47AF-B30B-13ED488DD763}"/>
              </a:ext>
            </a:extLst>
          </p:cNvPr>
          <p:cNvGraphicFramePr>
            <a:graphicFrameLocks noGrp="1"/>
          </p:cNvGraphicFramePr>
          <p:nvPr/>
        </p:nvGraphicFramePr>
        <p:xfrm>
          <a:off x="4207776" y="1226457"/>
          <a:ext cx="7033518" cy="4480560"/>
        </p:xfrm>
        <a:graphic>
          <a:graphicData uri="http://schemas.openxmlformats.org/drawingml/2006/table">
            <a:tbl>
              <a:tblPr firstRow="1" bandRow="1">
                <a:tableStyleId>{5C22544A-7EE6-4342-B048-85BDC9FD1C3A}</a:tableStyleId>
              </a:tblPr>
              <a:tblGrid>
                <a:gridCol w="3021076">
                  <a:extLst>
                    <a:ext uri="{9D8B030D-6E8A-4147-A177-3AD203B41FA5}">
                      <a16:colId xmlns:a16="http://schemas.microsoft.com/office/drawing/2014/main" val="20000"/>
                    </a:ext>
                  </a:extLst>
                </a:gridCol>
                <a:gridCol w="1187355">
                  <a:extLst>
                    <a:ext uri="{9D8B030D-6E8A-4147-A177-3AD203B41FA5}">
                      <a16:colId xmlns:a16="http://schemas.microsoft.com/office/drawing/2014/main" val="20001"/>
                    </a:ext>
                  </a:extLst>
                </a:gridCol>
                <a:gridCol w="1197802">
                  <a:extLst>
                    <a:ext uri="{9D8B030D-6E8A-4147-A177-3AD203B41FA5}">
                      <a16:colId xmlns:a16="http://schemas.microsoft.com/office/drawing/2014/main" val="20002"/>
                    </a:ext>
                  </a:extLst>
                </a:gridCol>
                <a:gridCol w="1627285">
                  <a:extLst>
                    <a:ext uri="{9D8B030D-6E8A-4147-A177-3AD203B41FA5}">
                      <a16:colId xmlns:a16="http://schemas.microsoft.com/office/drawing/2014/main" val="20003"/>
                    </a:ext>
                  </a:extLst>
                </a:gridCol>
              </a:tblGrid>
              <a:tr h="0">
                <a:tc>
                  <a:txBody>
                    <a:bodyPr/>
                    <a:lstStyle/>
                    <a:p>
                      <a:pPr algn="ctr"/>
                      <a:endParaRPr lang="en-US" sz="1600" dirty="0"/>
                    </a:p>
                  </a:txBody>
                  <a:tcPr>
                    <a:solidFill>
                      <a:schemeClr val="bg1"/>
                    </a:solidFill>
                  </a:tcPr>
                </a:tc>
                <a:tc>
                  <a:txBody>
                    <a:bodyPr/>
                    <a:lstStyle/>
                    <a:p>
                      <a:pPr algn="ctr"/>
                      <a:r>
                        <a:rPr lang="en-US" sz="1600" dirty="0"/>
                        <a:t>Republican</a:t>
                      </a:r>
                    </a:p>
                  </a:txBody>
                  <a:tcPr anchor="ctr">
                    <a:solidFill>
                      <a:srgbClr val="C00000"/>
                    </a:solidFill>
                  </a:tcPr>
                </a:tc>
                <a:tc>
                  <a:txBody>
                    <a:bodyPr/>
                    <a:lstStyle/>
                    <a:p>
                      <a:pPr algn="ctr"/>
                      <a:r>
                        <a:rPr lang="en-US" sz="1600" dirty="0"/>
                        <a:t>Democrat</a:t>
                      </a:r>
                    </a:p>
                  </a:txBody>
                  <a:tcPr anchor="ctr">
                    <a:solidFill>
                      <a:srgbClr val="002060"/>
                    </a:solidFill>
                  </a:tcPr>
                </a:tc>
                <a:tc>
                  <a:txBody>
                    <a:bodyPr/>
                    <a:lstStyle/>
                    <a:p>
                      <a:pPr algn="ctr"/>
                      <a:r>
                        <a:rPr lang="en-US" sz="1600" dirty="0"/>
                        <a:t>Third Party</a:t>
                      </a:r>
                    </a:p>
                  </a:txBody>
                  <a:tcPr anchor="ctr">
                    <a:solidFill>
                      <a:schemeClr val="bg1">
                        <a:lumMod val="50000"/>
                      </a:schemeClr>
                    </a:solidFill>
                  </a:tcPr>
                </a:tc>
                <a:extLst>
                  <a:ext uri="{0D108BD9-81ED-4DB2-BD59-A6C34878D82A}">
                    <a16:rowId xmlns:a16="http://schemas.microsoft.com/office/drawing/2014/main" val="10000"/>
                  </a:ext>
                </a:extLst>
              </a:tr>
              <a:tr h="184025">
                <a:tc>
                  <a:txBody>
                    <a:bodyPr/>
                    <a:lstStyle/>
                    <a:p>
                      <a:pPr algn="l"/>
                      <a:r>
                        <a:rPr lang="en-US" sz="1600" b="1" dirty="0"/>
                        <a:t>Total Voters</a:t>
                      </a:r>
                    </a:p>
                  </a:txBody>
                  <a:tcPr marT="0" marB="0" anchor="ctr">
                    <a:solidFill>
                      <a:srgbClr val="BFBFBF"/>
                    </a:solidFill>
                  </a:tcPr>
                </a:tc>
                <a:tc>
                  <a:txBody>
                    <a:bodyPr/>
                    <a:lstStyle/>
                    <a:p>
                      <a:pPr algn="ctr"/>
                      <a:r>
                        <a:rPr lang="en-US" sz="1600" b="1" dirty="0"/>
                        <a:t>48</a:t>
                      </a:r>
                    </a:p>
                  </a:txBody>
                  <a:tcPr marT="0" marB="0" anchor="ctr">
                    <a:solidFill>
                      <a:srgbClr val="BFBFBF"/>
                    </a:solidFill>
                  </a:tcPr>
                </a:tc>
                <a:tc>
                  <a:txBody>
                    <a:bodyPr/>
                    <a:lstStyle/>
                    <a:p>
                      <a:pPr algn="ctr"/>
                      <a:r>
                        <a:rPr lang="en-US" sz="1600" b="1" dirty="0"/>
                        <a:t>51</a:t>
                      </a:r>
                    </a:p>
                  </a:txBody>
                  <a:tcPr marT="0" marB="0" anchor="ctr">
                    <a:solidFill>
                      <a:srgbClr val="BFBFBF"/>
                    </a:solidFill>
                  </a:tcPr>
                </a:tc>
                <a:tc>
                  <a:txBody>
                    <a:bodyPr/>
                    <a:lstStyle/>
                    <a:p>
                      <a:pPr algn="ctr"/>
                      <a:r>
                        <a:rPr lang="en-US" sz="1600" b="1" dirty="0"/>
                        <a:t>1</a:t>
                      </a:r>
                    </a:p>
                  </a:txBody>
                  <a:tcPr marT="0" marB="0" anchor="ctr">
                    <a:solidFill>
                      <a:srgbClr val="BFBFBF"/>
                    </a:solidFill>
                  </a:tcPr>
                </a:tc>
                <a:extLst>
                  <a:ext uri="{0D108BD9-81ED-4DB2-BD59-A6C34878D82A}">
                    <a16:rowId xmlns:a16="http://schemas.microsoft.com/office/drawing/2014/main" val="483283515"/>
                  </a:ext>
                </a:extLst>
              </a:tr>
              <a:tr h="184025">
                <a:tc>
                  <a:txBody>
                    <a:bodyPr/>
                    <a:lstStyle/>
                    <a:p>
                      <a:pPr algn="l"/>
                      <a:r>
                        <a:rPr lang="en-US" sz="1600" b="1" dirty="0"/>
                        <a:t>Total Voters with a Disability </a:t>
                      </a:r>
                    </a:p>
                  </a:txBody>
                  <a:tcPr marT="0" marB="0" anchor="ctr">
                    <a:solidFill>
                      <a:srgbClr val="BFBFBF"/>
                    </a:solidFill>
                  </a:tcPr>
                </a:tc>
                <a:tc>
                  <a:txBody>
                    <a:bodyPr/>
                    <a:lstStyle/>
                    <a:p>
                      <a:pPr algn="ctr"/>
                      <a:r>
                        <a:rPr lang="en-US" sz="1600" b="1" dirty="0"/>
                        <a:t>49</a:t>
                      </a:r>
                    </a:p>
                  </a:txBody>
                  <a:tcPr marT="0" marB="0" anchor="ctr">
                    <a:solidFill>
                      <a:srgbClr val="BFBFBF"/>
                    </a:solidFill>
                  </a:tcPr>
                </a:tc>
                <a:tc>
                  <a:txBody>
                    <a:bodyPr/>
                    <a:lstStyle/>
                    <a:p>
                      <a:pPr algn="ctr"/>
                      <a:r>
                        <a:rPr lang="en-US" sz="1600" b="1" dirty="0"/>
                        <a:t>49</a:t>
                      </a:r>
                    </a:p>
                  </a:txBody>
                  <a:tcPr marT="0" marB="0" anchor="ctr">
                    <a:solidFill>
                      <a:srgbClr val="BFBFBF"/>
                    </a:solidFill>
                  </a:tcPr>
                </a:tc>
                <a:tc>
                  <a:txBody>
                    <a:bodyPr/>
                    <a:lstStyle/>
                    <a:p>
                      <a:pPr algn="ctr"/>
                      <a:r>
                        <a:rPr lang="en-US" sz="1600" b="1" dirty="0"/>
                        <a:t>2</a:t>
                      </a:r>
                    </a:p>
                  </a:txBody>
                  <a:tcPr marT="0" marB="0" anchor="ctr">
                    <a:solidFill>
                      <a:srgbClr val="BFBFBF"/>
                    </a:solidFill>
                  </a:tcPr>
                </a:tc>
                <a:extLst>
                  <a:ext uri="{0D108BD9-81ED-4DB2-BD59-A6C34878D82A}">
                    <a16:rowId xmlns:a16="http://schemas.microsoft.com/office/drawing/2014/main" val="2461647148"/>
                  </a:ext>
                </a:extLst>
              </a:tr>
              <a:tr h="184025">
                <a:tc>
                  <a:txBody>
                    <a:bodyPr/>
                    <a:lstStyle/>
                    <a:p>
                      <a:pPr algn="l"/>
                      <a:r>
                        <a:rPr lang="en-US" sz="1600" b="1" dirty="0"/>
                        <a:t>Total Disability Community</a:t>
                      </a:r>
                    </a:p>
                  </a:txBody>
                  <a:tcPr marT="0" marB="0" anchor="ctr">
                    <a:solidFill>
                      <a:srgbClr val="BFBFBF"/>
                    </a:solidFill>
                  </a:tcPr>
                </a:tc>
                <a:tc>
                  <a:txBody>
                    <a:bodyPr/>
                    <a:lstStyle/>
                    <a:p>
                      <a:pPr algn="ctr"/>
                      <a:r>
                        <a:rPr lang="en-US" sz="1600" b="1" dirty="0"/>
                        <a:t>48</a:t>
                      </a:r>
                    </a:p>
                  </a:txBody>
                  <a:tcPr marT="0" marB="0" anchor="ctr">
                    <a:solidFill>
                      <a:srgbClr val="BFBFBF"/>
                    </a:solidFill>
                  </a:tcPr>
                </a:tc>
                <a:tc>
                  <a:txBody>
                    <a:bodyPr/>
                    <a:lstStyle/>
                    <a:p>
                      <a:pPr algn="ctr"/>
                      <a:r>
                        <a:rPr lang="en-US" sz="1600" b="1" dirty="0"/>
                        <a:t>50</a:t>
                      </a:r>
                    </a:p>
                  </a:txBody>
                  <a:tcPr marT="0" marB="0" anchor="ctr">
                    <a:solidFill>
                      <a:srgbClr val="BFBFBF"/>
                    </a:solidFill>
                  </a:tcPr>
                </a:tc>
                <a:tc>
                  <a:txBody>
                    <a:bodyPr/>
                    <a:lstStyle/>
                    <a:p>
                      <a:pPr algn="ctr"/>
                      <a:r>
                        <a:rPr lang="en-US" sz="1600" b="1" dirty="0"/>
                        <a:t>2</a:t>
                      </a:r>
                    </a:p>
                  </a:txBody>
                  <a:tcPr marT="0" marB="0" anchor="ctr">
                    <a:solidFill>
                      <a:srgbClr val="BFBFBF"/>
                    </a:solidFill>
                  </a:tcPr>
                </a:tc>
                <a:extLst>
                  <a:ext uri="{0D108BD9-81ED-4DB2-BD59-A6C34878D82A}">
                    <a16:rowId xmlns:a16="http://schemas.microsoft.com/office/drawing/2014/main" val="10001"/>
                  </a:ext>
                </a:extLst>
              </a:tr>
              <a:tr h="184025">
                <a:tc>
                  <a:txBody>
                    <a:bodyPr/>
                    <a:lstStyle/>
                    <a:p>
                      <a:pPr algn="l"/>
                      <a:r>
                        <a:rPr lang="en-US" sz="1600" dirty="0"/>
                        <a:t>College PWD</a:t>
                      </a:r>
                    </a:p>
                  </a:txBody>
                  <a:tcPr marT="0" marB="0" anchor="ctr">
                    <a:solidFill>
                      <a:schemeClr val="bg1">
                        <a:lumMod val="50000"/>
                        <a:alpha val="25000"/>
                      </a:schemeClr>
                    </a:solidFill>
                  </a:tcPr>
                </a:tc>
                <a:tc>
                  <a:txBody>
                    <a:bodyPr/>
                    <a:lstStyle/>
                    <a:p>
                      <a:pPr algn="ctr"/>
                      <a:r>
                        <a:rPr lang="en-US" sz="1600" dirty="0"/>
                        <a:t>36</a:t>
                      </a:r>
                    </a:p>
                  </a:txBody>
                  <a:tcPr marT="0" marB="0" anchor="ctr">
                    <a:solidFill>
                      <a:schemeClr val="bg1">
                        <a:lumMod val="50000"/>
                        <a:alpha val="25000"/>
                      </a:schemeClr>
                    </a:solidFill>
                  </a:tcPr>
                </a:tc>
                <a:tc>
                  <a:txBody>
                    <a:bodyPr/>
                    <a:lstStyle/>
                    <a:p>
                      <a:pPr algn="ctr"/>
                      <a:r>
                        <a:rPr lang="en-US" sz="1600" b="1" dirty="0"/>
                        <a:t>62</a:t>
                      </a:r>
                    </a:p>
                  </a:txBody>
                  <a:tcPr marT="0" marB="0" anchor="ctr">
                    <a:solidFill>
                      <a:srgbClr val="96BADA"/>
                    </a:solidFill>
                  </a:tcPr>
                </a:tc>
                <a:tc>
                  <a:txBody>
                    <a:bodyPr/>
                    <a:lstStyle/>
                    <a:p>
                      <a:pPr algn="ctr"/>
                      <a:r>
                        <a:rPr lang="en-US" sz="1600" dirty="0"/>
                        <a:t>2</a:t>
                      </a:r>
                    </a:p>
                  </a:txBody>
                  <a:tcPr marT="0" marB="0" anchor="ctr">
                    <a:solidFill>
                      <a:schemeClr val="bg1">
                        <a:lumMod val="50000"/>
                        <a:alpha val="25000"/>
                      </a:schemeClr>
                    </a:solidFill>
                  </a:tcPr>
                </a:tc>
                <a:extLst>
                  <a:ext uri="{0D108BD9-81ED-4DB2-BD59-A6C34878D82A}">
                    <a16:rowId xmlns:a16="http://schemas.microsoft.com/office/drawing/2014/main" val="2645248983"/>
                  </a:ext>
                </a:extLst>
              </a:tr>
              <a:tr h="184025">
                <a:tc>
                  <a:txBody>
                    <a:bodyPr/>
                    <a:lstStyle/>
                    <a:p>
                      <a:pPr algn="l"/>
                      <a:r>
                        <a:rPr lang="en-US" sz="1600" dirty="0"/>
                        <a:t>College Disability Community</a:t>
                      </a:r>
                    </a:p>
                  </a:txBody>
                  <a:tcPr marT="0" marB="0" anchor="ctr">
                    <a:solidFill>
                      <a:schemeClr val="bg1">
                        <a:lumMod val="50000"/>
                        <a:alpha val="25000"/>
                      </a:schemeClr>
                    </a:solidFill>
                  </a:tcPr>
                </a:tc>
                <a:tc>
                  <a:txBody>
                    <a:bodyPr/>
                    <a:lstStyle/>
                    <a:p>
                      <a:pPr algn="ctr"/>
                      <a:r>
                        <a:rPr lang="en-US" sz="1600" dirty="0"/>
                        <a:t>41</a:t>
                      </a:r>
                    </a:p>
                  </a:txBody>
                  <a:tcPr marT="0" marB="0" anchor="ctr">
                    <a:solidFill>
                      <a:schemeClr val="bg1">
                        <a:lumMod val="50000"/>
                        <a:alpha val="25000"/>
                      </a:schemeClr>
                    </a:solidFill>
                  </a:tcPr>
                </a:tc>
                <a:tc>
                  <a:txBody>
                    <a:bodyPr/>
                    <a:lstStyle/>
                    <a:p>
                      <a:pPr algn="ctr"/>
                      <a:r>
                        <a:rPr lang="en-US" sz="1600" b="1" dirty="0"/>
                        <a:t>58</a:t>
                      </a:r>
                    </a:p>
                  </a:txBody>
                  <a:tcPr marT="0" marB="0" anchor="ctr">
                    <a:solidFill>
                      <a:srgbClr val="96BADA"/>
                    </a:solidFill>
                  </a:tcPr>
                </a:tc>
                <a:tc>
                  <a:txBody>
                    <a:bodyPr/>
                    <a:lstStyle/>
                    <a:p>
                      <a:pPr algn="ctr"/>
                      <a:r>
                        <a:rPr lang="en-US" sz="1600" dirty="0"/>
                        <a:t>2</a:t>
                      </a:r>
                    </a:p>
                  </a:txBody>
                  <a:tcPr marT="0" marB="0" anchor="ctr">
                    <a:solidFill>
                      <a:schemeClr val="bg1">
                        <a:lumMod val="50000"/>
                        <a:alpha val="25000"/>
                      </a:schemeClr>
                    </a:solidFill>
                  </a:tcPr>
                </a:tc>
                <a:extLst>
                  <a:ext uri="{0D108BD9-81ED-4DB2-BD59-A6C34878D82A}">
                    <a16:rowId xmlns:a16="http://schemas.microsoft.com/office/drawing/2014/main" val="10002"/>
                  </a:ext>
                </a:extLst>
              </a:tr>
              <a:tr h="184025">
                <a:tc>
                  <a:txBody>
                    <a:bodyPr/>
                    <a:lstStyle/>
                    <a:p>
                      <a:pPr algn="l"/>
                      <a:r>
                        <a:rPr lang="en-US" sz="1600" dirty="0"/>
                        <a:t>Non-college PWD</a:t>
                      </a:r>
                    </a:p>
                  </a:txBody>
                  <a:tcPr marT="0" marB="0" anchor="ctr">
                    <a:solidFill>
                      <a:srgbClr val="DFDFDF"/>
                    </a:solidFill>
                  </a:tcPr>
                </a:tc>
                <a:tc>
                  <a:txBody>
                    <a:bodyPr/>
                    <a:lstStyle/>
                    <a:p>
                      <a:pPr algn="ctr"/>
                      <a:r>
                        <a:rPr lang="en-US" sz="1600" b="1" dirty="0"/>
                        <a:t>57</a:t>
                      </a:r>
                    </a:p>
                  </a:txBody>
                  <a:tcPr marT="0" marB="0" anchor="ctr">
                    <a:solidFill>
                      <a:srgbClr val="F2BCBB"/>
                    </a:solidFill>
                  </a:tcPr>
                </a:tc>
                <a:tc>
                  <a:txBody>
                    <a:bodyPr/>
                    <a:lstStyle/>
                    <a:p>
                      <a:pPr algn="ctr"/>
                      <a:r>
                        <a:rPr lang="en-US" sz="1600" dirty="0"/>
                        <a:t>41</a:t>
                      </a:r>
                    </a:p>
                  </a:txBody>
                  <a:tcPr marT="0" marB="0" anchor="ctr">
                    <a:solidFill>
                      <a:srgbClr val="DFDFDF"/>
                    </a:solidFill>
                  </a:tcPr>
                </a:tc>
                <a:tc>
                  <a:txBody>
                    <a:bodyPr/>
                    <a:lstStyle/>
                    <a:p>
                      <a:pPr algn="ctr"/>
                      <a:r>
                        <a:rPr lang="en-US" sz="1600" dirty="0"/>
                        <a:t>2</a:t>
                      </a:r>
                    </a:p>
                  </a:txBody>
                  <a:tcPr marT="0" marB="0" anchor="ctr">
                    <a:solidFill>
                      <a:srgbClr val="DFDFDF"/>
                    </a:solidFill>
                  </a:tcPr>
                </a:tc>
                <a:extLst>
                  <a:ext uri="{0D108BD9-81ED-4DB2-BD59-A6C34878D82A}">
                    <a16:rowId xmlns:a16="http://schemas.microsoft.com/office/drawing/2014/main" val="10003"/>
                  </a:ext>
                </a:extLst>
              </a:tr>
              <a:tr h="184025">
                <a:tc>
                  <a:txBody>
                    <a:bodyPr/>
                    <a:lstStyle/>
                    <a:p>
                      <a:pPr algn="l"/>
                      <a:r>
                        <a:rPr lang="en-US" sz="1600" dirty="0"/>
                        <a:t>Non-college</a:t>
                      </a:r>
                      <a:r>
                        <a:rPr lang="en-US" sz="1600" baseline="0" dirty="0"/>
                        <a:t> Disability Community</a:t>
                      </a:r>
                      <a:endParaRPr lang="en-US" sz="1600" dirty="0"/>
                    </a:p>
                  </a:txBody>
                  <a:tcPr marT="0" marB="0" anchor="ctr">
                    <a:solidFill>
                      <a:srgbClr val="DFDFDF"/>
                    </a:solidFill>
                  </a:tcPr>
                </a:tc>
                <a:tc>
                  <a:txBody>
                    <a:bodyPr/>
                    <a:lstStyle/>
                    <a:p>
                      <a:pPr algn="ctr"/>
                      <a:r>
                        <a:rPr lang="en-US" sz="1600" b="1" dirty="0"/>
                        <a:t>51</a:t>
                      </a:r>
                    </a:p>
                  </a:txBody>
                  <a:tcPr marT="0" marB="0" anchor="ctr">
                    <a:solidFill>
                      <a:srgbClr val="F2BCBB"/>
                    </a:solidFill>
                  </a:tcPr>
                </a:tc>
                <a:tc>
                  <a:txBody>
                    <a:bodyPr/>
                    <a:lstStyle/>
                    <a:p>
                      <a:pPr algn="ctr"/>
                      <a:r>
                        <a:rPr lang="en-US" sz="1600" dirty="0"/>
                        <a:t>48</a:t>
                      </a:r>
                    </a:p>
                  </a:txBody>
                  <a:tcPr marT="0" marB="0" anchor="ctr">
                    <a:solidFill>
                      <a:srgbClr val="DFDFDF"/>
                    </a:solidFill>
                  </a:tcPr>
                </a:tc>
                <a:tc>
                  <a:txBody>
                    <a:bodyPr/>
                    <a:lstStyle/>
                    <a:p>
                      <a:pPr algn="ctr"/>
                      <a:r>
                        <a:rPr lang="en-US" sz="1600" dirty="0"/>
                        <a:t>1</a:t>
                      </a:r>
                    </a:p>
                  </a:txBody>
                  <a:tcPr marT="0" marB="0" anchor="ctr">
                    <a:solidFill>
                      <a:srgbClr val="DFDFDF"/>
                    </a:solidFill>
                  </a:tcPr>
                </a:tc>
                <a:extLst>
                  <a:ext uri="{0D108BD9-81ED-4DB2-BD59-A6C34878D82A}">
                    <a16:rowId xmlns:a16="http://schemas.microsoft.com/office/drawing/2014/main" val="10004"/>
                  </a:ext>
                </a:extLst>
              </a:tr>
              <a:tr h="184025">
                <a:tc>
                  <a:txBody>
                    <a:bodyPr/>
                    <a:lstStyle/>
                    <a:p>
                      <a:pPr algn="l"/>
                      <a:r>
                        <a:rPr lang="en-US" sz="1600" dirty="0"/>
                        <a:t>Married PWD</a:t>
                      </a:r>
                    </a:p>
                  </a:txBody>
                  <a:tcPr marT="0" marB="0" anchor="ctr">
                    <a:solidFill>
                      <a:srgbClr val="BFBFBF"/>
                    </a:solidFill>
                  </a:tcPr>
                </a:tc>
                <a:tc>
                  <a:txBody>
                    <a:bodyPr/>
                    <a:lstStyle/>
                    <a:p>
                      <a:pPr algn="ctr"/>
                      <a:r>
                        <a:rPr lang="en-US" sz="1600" b="1" dirty="0"/>
                        <a:t>64</a:t>
                      </a:r>
                    </a:p>
                  </a:txBody>
                  <a:tcPr marT="0" marB="0" anchor="ctr">
                    <a:solidFill>
                      <a:srgbClr val="F2BCBB"/>
                    </a:solidFill>
                  </a:tcPr>
                </a:tc>
                <a:tc>
                  <a:txBody>
                    <a:bodyPr/>
                    <a:lstStyle/>
                    <a:p>
                      <a:pPr algn="ctr"/>
                      <a:r>
                        <a:rPr lang="en-US" sz="1600" dirty="0"/>
                        <a:t>33</a:t>
                      </a:r>
                    </a:p>
                  </a:txBody>
                  <a:tcPr marT="0" marB="0" anchor="ctr">
                    <a:solidFill>
                      <a:srgbClr val="BFBFBF"/>
                    </a:solidFill>
                  </a:tcPr>
                </a:tc>
                <a:tc>
                  <a:txBody>
                    <a:bodyPr/>
                    <a:lstStyle/>
                    <a:p>
                      <a:pPr algn="ctr"/>
                      <a:r>
                        <a:rPr lang="en-US" sz="1600" dirty="0"/>
                        <a:t>3</a:t>
                      </a:r>
                    </a:p>
                  </a:txBody>
                  <a:tcPr marT="0" marB="0" anchor="ctr">
                    <a:solidFill>
                      <a:srgbClr val="BFBFBF"/>
                    </a:solidFill>
                  </a:tcPr>
                </a:tc>
                <a:extLst>
                  <a:ext uri="{0D108BD9-81ED-4DB2-BD59-A6C34878D82A}">
                    <a16:rowId xmlns:a16="http://schemas.microsoft.com/office/drawing/2014/main" val="1506935273"/>
                  </a:ext>
                </a:extLst>
              </a:tr>
              <a:tr h="184025">
                <a:tc>
                  <a:txBody>
                    <a:bodyPr/>
                    <a:lstStyle/>
                    <a:p>
                      <a:pPr algn="l"/>
                      <a:r>
                        <a:rPr lang="en-US" sz="1600" dirty="0"/>
                        <a:t>Married Disability Community</a:t>
                      </a:r>
                    </a:p>
                  </a:txBody>
                  <a:tcPr marT="0" marB="0" anchor="ctr">
                    <a:solidFill>
                      <a:srgbClr val="BFBFBF"/>
                    </a:solidFill>
                  </a:tcPr>
                </a:tc>
                <a:tc>
                  <a:txBody>
                    <a:bodyPr/>
                    <a:lstStyle/>
                    <a:p>
                      <a:pPr algn="ctr"/>
                      <a:r>
                        <a:rPr lang="en-US" sz="1600" b="1" dirty="0"/>
                        <a:t>54</a:t>
                      </a:r>
                    </a:p>
                  </a:txBody>
                  <a:tcPr marT="0" marB="0" anchor="ctr">
                    <a:solidFill>
                      <a:srgbClr val="F2BCBB"/>
                    </a:solidFill>
                  </a:tcPr>
                </a:tc>
                <a:tc>
                  <a:txBody>
                    <a:bodyPr/>
                    <a:lstStyle/>
                    <a:p>
                      <a:pPr algn="ctr"/>
                      <a:r>
                        <a:rPr lang="en-US" sz="1600" dirty="0"/>
                        <a:t>44</a:t>
                      </a:r>
                    </a:p>
                  </a:txBody>
                  <a:tcPr marT="0" marB="0" anchor="ctr">
                    <a:solidFill>
                      <a:srgbClr val="BFBFBF"/>
                    </a:solidFill>
                  </a:tcPr>
                </a:tc>
                <a:tc>
                  <a:txBody>
                    <a:bodyPr/>
                    <a:lstStyle/>
                    <a:p>
                      <a:pPr algn="ctr"/>
                      <a:r>
                        <a:rPr lang="en-US" sz="1600" dirty="0"/>
                        <a:t>2</a:t>
                      </a:r>
                    </a:p>
                  </a:txBody>
                  <a:tcPr marT="0" marB="0" anchor="ctr">
                    <a:solidFill>
                      <a:srgbClr val="BFBFBF"/>
                    </a:solidFill>
                  </a:tcPr>
                </a:tc>
                <a:extLst>
                  <a:ext uri="{0D108BD9-81ED-4DB2-BD59-A6C34878D82A}">
                    <a16:rowId xmlns:a16="http://schemas.microsoft.com/office/drawing/2014/main" val="1341609568"/>
                  </a:ext>
                </a:extLst>
              </a:tr>
              <a:tr h="184025">
                <a:tc>
                  <a:txBody>
                    <a:bodyPr/>
                    <a:lstStyle/>
                    <a:p>
                      <a:pPr algn="l"/>
                      <a:r>
                        <a:rPr lang="en-US" sz="1600" dirty="0"/>
                        <a:t>Unmarried</a:t>
                      </a:r>
                      <a:r>
                        <a:rPr lang="en-US" sz="1600" baseline="0" dirty="0"/>
                        <a:t> PWD</a:t>
                      </a:r>
                      <a:endParaRPr lang="en-US" sz="1600" dirty="0"/>
                    </a:p>
                  </a:txBody>
                  <a:tcPr marT="0" marB="0" anchor="ctr">
                    <a:solidFill>
                      <a:srgbClr val="BFBFBF"/>
                    </a:solidFill>
                  </a:tcPr>
                </a:tc>
                <a:tc>
                  <a:txBody>
                    <a:bodyPr/>
                    <a:lstStyle/>
                    <a:p>
                      <a:pPr algn="ctr"/>
                      <a:r>
                        <a:rPr lang="en-US" sz="1600" dirty="0"/>
                        <a:t>36</a:t>
                      </a:r>
                    </a:p>
                  </a:txBody>
                  <a:tcPr marT="0" marB="0" anchor="ctr">
                    <a:solidFill>
                      <a:srgbClr val="BFBFBF"/>
                    </a:solidFill>
                  </a:tcPr>
                </a:tc>
                <a:tc>
                  <a:txBody>
                    <a:bodyPr/>
                    <a:lstStyle/>
                    <a:p>
                      <a:pPr algn="ctr"/>
                      <a:r>
                        <a:rPr lang="en-US" sz="1600" b="1" dirty="0"/>
                        <a:t>62</a:t>
                      </a:r>
                    </a:p>
                  </a:txBody>
                  <a:tcPr marT="0" marB="0" anchor="ctr">
                    <a:solidFill>
                      <a:srgbClr val="96BADA"/>
                    </a:solidFill>
                  </a:tcPr>
                </a:tc>
                <a:tc>
                  <a:txBody>
                    <a:bodyPr/>
                    <a:lstStyle/>
                    <a:p>
                      <a:pPr algn="ctr"/>
                      <a:r>
                        <a:rPr lang="en-US" sz="1600" dirty="0"/>
                        <a:t>2</a:t>
                      </a:r>
                    </a:p>
                  </a:txBody>
                  <a:tcPr marT="0" marB="0" anchor="ctr">
                    <a:solidFill>
                      <a:srgbClr val="BFBFBF"/>
                    </a:solidFill>
                  </a:tcPr>
                </a:tc>
                <a:extLst>
                  <a:ext uri="{0D108BD9-81ED-4DB2-BD59-A6C34878D82A}">
                    <a16:rowId xmlns:a16="http://schemas.microsoft.com/office/drawing/2014/main" val="4178563258"/>
                  </a:ext>
                </a:extLst>
              </a:tr>
              <a:tr h="184025">
                <a:tc>
                  <a:txBody>
                    <a:bodyPr/>
                    <a:lstStyle/>
                    <a:p>
                      <a:pPr algn="l"/>
                      <a:r>
                        <a:rPr lang="en-US" sz="1600" dirty="0"/>
                        <a:t>Unmarried</a:t>
                      </a:r>
                      <a:r>
                        <a:rPr lang="en-US" sz="1600" baseline="0" dirty="0"/>
                        <a:t> Disability Community</a:t>
                      </a:r>
                      <a:endParaRPr lang="en-US" sz="1600" dirty="0"/>
                    </a:p>
                  </a:txBody>
                  <a:tcPr marT="0" marB="0" anchor="ctr">
                    <a:solidFill>
                      <a:srgbClr val="BFBFBF"/>
                    </a:solidFill>
                  </a:tcPr>
                </a:tc>
                <a:tc>
                  <a:txBody>
                    <a:bodyPr/>
                    <a:lstStyle/>
                    <a:p>
                      <a:pPr algn="ctr"/>
                      <a:r>
                        <a:rPr lang="en-US" sz="1600" dirty="0"/>
                        <a:t>35</a:t>
                      </a:r>
                    </a:p>
                  </a:txBody>
                  <a:tcPr marT="0" marB="0" anchor="ctr">
                    <a:solidFill>
                      <a:srgbClr val="BFBFBF"/>
                    </a:solidFill>
                  </a:tcPr>
                </a:tc>
                <a:tc>
                  <a:txBody>
                    <a:bodyPr/>
                    <a:lstStyle/>
                    <a:p>
                      <a:pPr algn="ctr"/>
                      <a:r>
                        <a:rPr lang="en-US" sz="1600" b="1" dirty="0"/>
                        <a:t>64</a:t>
                      </a:r>
                    </a:p>
                  </a:txBody>
                  <a:tcPr marT="0" marB="0" anchor="ctr">
                    <a:solidFill>
                      <a:srgbClr val="96BADA"/>
                    </a:solidFill>
                  </a:tcPr>
                </a:tc>
                <a:tc>
                  <a:txBody>
                    <a:bodyPr/>
                    <a:lstStyle/>
                    <a:p>
                      <a:pPr algn="ctr"/>
                      <a:r>
                        <a:rPr lang="en-US" sz="1600" dirty="0"/>
                        <a:t>1</a:t>
                      </a:r>
                    </a:p>
                  </a:txBody>
                  <a:tcPr marT="0" marB="0" anchor="ctr">
                    <a:solidFill>
                      <a:srgbClr val="BFBFBF"/>
                    </a:solidFill>
                  </a:tcPr>
                </a:tc>
                <a:extLst>
                  <a:ext uri="{0D108BD9-81ED-4DB2-BD59-A6C34878D82A}">
                    <a16:rowId xmlns:a16="http://schemas.microsoft.com/office/drawing/2014/main" val="996724112"/>
                  </a:ext>
                </a:extLst>
              </a:tr>
              <a:tr h="184025">
                <a:tc>
                  <a:txBody>
                    <a:bodyPr/>
                    <a:lstStyle/>
                    <a:p>
                      <a:pPr algn="l"/>
                      <a:r>
                        <a:rPr lang="en-US" sz="1600" dirty="0"/>
                        <a:t>Men PWD</a:t>
                      </a:r>
                    </a:p>
                  </a:txBody>
                  <a:tcPr marT="0" marB="0" anchor="ctr">
                    <a:solidFill>
                      <a:srgbClr val="DFDFDF"/>
                    </a:solidFill>
                  </a:tcPr>
                </a:tc>
                <a:tc>
                  <a:txBody>
                    <a:bodyPr/>
                    <a:lstStyle/>
                    <a:p>
                      <a:pPr algn="ctr"/>
                      <a:r>
                        <a:rPr lang="en-US" sz="1600" b="1" dirty="0"/>
                        <a:t>55</a:t>
                      </a:r>
                    </a:p>
                  </a:txBody>
                  <a:tcPr marT="0" marB="0" anchor="ctr">
                    <a:solidFill>
                      <a:srgbClr val="F2BCBB"/>
                    </a:solidFill>
                  </a:tcPr>
                </a:tc>
                <a:tc>
                  <a:txBody>
                    <a:bodyPr/>
                    <a:lstStyle/>
                    <a:p>
                      <a:pPr algn="ctr"/>
                      <a:r>
                        <a:rPr lang="en-US" sz="1600" dirty="0"/>
                        <a:t>44</a:t>
                      </a:r>
                    </a:p>
                  </a:txBody>
                  <a:tcPr marT="0" marB="0" anchor="ctr">
                    <a:solidFill>
                      <a:srgbClr val="DFDFDF"/>
                    </a:solidFill>
                  </a:tcPr>
                </a:tc>
                <a:tc>
                  <a:txBody>
                    <a:bodyPr/>
                    <a:lstStyle/>
                    <a:p>
                      <a:pPr algn="ctr"/>
                      <a:r>
                        <a:rPr lang="en-US" sz="1600" dirty="0"/>
                        <a:t>1</a:t>
                      </a:r>
                    </a:p>
                  </a:txBody>
                  <a:tcPr marT="0" marB="0" anchor="ctr">
                    <a:solidFill>
                      <a:srgbClr val="DFDFDF"/>
                    </a:solidFill>
                  </a:tcPr>
                </a:tc>
                <a:extLst>
                  <a:ext uri="{0D108BD9-81ED-4DB2-BD59-A6C34878D82A}">
                    <a16:rowId xmlns:a16="http://schemas.microsoft.com/office/drawing/2014/main" val="521394686"/>
                  </a:ext>
                </a:extLst>
              </a:tr>
              <a:tr h="184025">
                <a:tc>
                  <a:txBody>
                    <a:bodyPr/>
                    <a:lstStyle/>
                    <a:p>
                      <a:pPr algn="l"/>
                      <a:r>
                        <a:rPr lang="en-US" sz="1600" dirty="0"/>
                        <a:t>Women PWD</a:t>
                      </a:r>
                    </a:p>
                  </a:txBody>
                  <a:tcPr marT="0" marB="0" anchor="ctr">
                    <a:solidFill>
                      <a:srgbClr val="DFDFDF"/>
                    </a:solidFill>
                  </a:tcPr>
                </a:tc>
                <a:tc>
                  <a:txBody>
                    <a:bodyPr/>
                    <a:lstStyle/>
                    <a:p>
                      <a:pPr algn="ctr"/>
                      <a:r>
                        <a:rPr lang="en-US" sz="1600" dirty="0"/>
                        <a:t>45</a:t>
                      </a:r>
                    </a:p>
                  </a:txBody>
                  <a:tcPr marT="0" marB="0" anchor="ctr">
                    <a:solidFill>
                      <a:srgbClr val="DFDFDF"/>
                    </a:solidFill>
                  </a:tcPr>
                </a:tc>
                <a:tc>
                  <a:txBody>
                    <a:bodyPr/>
                    <a:lstStyle/>
                    <a:p>
                      <a:pPr algn="ctr"/>
                      <a:r>
                        <a:rPr lang="en-US" sz="1600" b="1" dirty="0"/>
                        <a:t>53</a:t>
                      </a:r>
                    </a:p>
                  </a:txBody>
                  <a:tcPr marT="0" marB="0" anchor="ctr">
                    <a:solidFill>
                      <a:srgbClr val="96BADA"/>
                    </a:solidFill>
                  </a:tcPr>
                </a:tc>
                <a:tc>
                  <a:txBody>
                    <a:bodyPr/>
                    <a:lstStyle/>
                    <a:p>
                      <a:pPr algn="ctr"/>
                      <a:r>
                        <a:rPr lang="en-US" sz="1600" dirty="0"/>
                        <a:t>3</a:t>
                      </a:r>
                    </a:p>
                  </a:txBody>
                  <a:tcPr marT="0" marB="0" anchor="ctr">
                    <a:solidFill>
                      <a:srgbClr val="DFDFDF"/>
                    </a:solidFill>
                  </a:tcPr>
                </a:tc>
                <a:extLst>
                  <a:ext uri="{0D108BD9-81ED-4DB2-BD59-A6C34878D82A}">
                    <a16:rowId xmlns:a16="http://schemas.microsoft.com/office/drawing/2014/main" val="1498767419"/>
                  </a:ext>
                </a:extLst>
              </a:tr>
              <a:tr h="184025">
                <a:tc>
                  <a:txBody>
                    <a:bodyPr/>
                    <a:lstStyle/>
                    <a:p>
                      <a:pPr algn="l"/>
                      <a:r>
                        <a:rPr lang="en-US" sz="1600" dirty="0"/>
                        <a:t>PWD under 50 </a:t>
                      </a:r>
                    </a:p>
                  </a:txBody>
                  <a:tcPr marT="0" marB="0" anchor="ctr">
                    <a:solidFill>
                      <a:srgbClr val="BFBFBF"/>
                    </a:solidFill>
                  </a:tcPr>
                </a:tc>
                <a:tc>
                  <a:txBody>
                    <a:bodyPr/>
                    <a:lstStyle/>
                    <a:p>
                      <a:pPr algn="ctr"/>
                      <a:r>
                        <a:rPr lang="en-US" sz="1600" dirty="0"/>
                        <a:t>41</a:t>
                      </a:r>
                    </a:p>
                  </a:txBody>
                  <a:tcPr marT="0" marB="0" anchor="ctr">
                    <a:solidFill>
                      <a:srgbClr val="BFBFBF"/>
                    </a:solidFill>
                  </a:tcPr>
                </a:tc>
                <a:tc>
                  <a:txBody>
                    <a:bodyPr/>
                    <a:lstStyle/>
                    <a:p>
                      <a:pPr algn="ctr"/>
                      <a:r>
                        <a:rPr lang="en-US" sz="1600" b="1" dirty="0"/>
                        <a:t>59</a:t>
                      </a:r>
                    </a:p>
                  </a:txBody>
                  <a:tcPr marT="0" marB="0" anchor="ctr">
                    <a:solidFill>
                      <a:srgbClr val="96BADA"/>
                    </a:solidFill>
                  </a:tcPr>
                </a:tc>
                <a:tc>
                  <a:txBody>
                    <a:bodyPr/>
                    <a:lstStyle/>
                    <a:p>
                      <a:pPr algn="ctr"/>
                      <a:r>
                        <a:rPr lang="en-US" sz="1600" dirty="0"/>
                        <a:t>1</a:t>
                      </a:r>
                    </a:p>
                  </a:txBody>
                  <a:tcPr marT="0" marB="0" anchor="ctr">
                    <a:solidFill>
                      <a:srgbClr val="BFBFBF"/>
                    </a:solidFill>
                  </a:tcPr>
                </a:tc>
                <a:extLst>
                  <a:ext uri="{0D108BD9-81ED-4DB2-BD59-A6C34878D82A}">
                    <a16:rowId xmlns:a16="http://schemas.microsoft.com/office/drawing/2014/main" val="2054877440"/>
                  </a:ext>
                </a:extLst>
              </a:tr>
              <a:tr h="184025">
                <a:tc>
                  <a:txBody>
                    <a:bodyPr/>
                    <a:lstStyle/>
                    <a:p>
                      <a:pPr algn="l"/>
                      <a:r>
                        <a:rPr lang="en-US" sz="1600" dirty="0"/>
                        <a:t>PWD over 50 </a:t>
                      </a:r>
                    </a:p>
                  </a:txBody>
                  <a:tcPr marT="0" marB="0" anchor="ctr">
                    <a:solidFill>
                      <a:srgbClr val="BFBFBF"/>
                    </a:solidFill>
                  </a:tcPr>
                </a:tc>
                <a:tc>
                  <a:txBody>
                    <a:bodyPr/>
                    <a:lstStyle/>
                    <a:p>
                      <a:pPr algn="ctr"/>
                      <a:r>
                        <a:rPr lang="en-US" sz="1600" b="1" dirty="0"/>
                        <a:t>56</a:t>
                      </a:r>
                    </a:p>
                  </a:txBody>
                  <a:tcPr marT="0" marB="0" anchor="ctr">
                    <a:solidFill>
                      <a:srgbClr val="F2BCBB"/>
                    </a:solidFill>
                  </a:tcPr>
                </a:tc>
                <a:tc>
                  <a:txBody>
                    <a:bodyPr/>
                    <a:lstStyle/>
                    <a:p>
                      <a:pPr algn="ctr"/>
                      <a:r>
                        <a:rPr lang="en-US" sz="1600" dirty="0"/>
                        <a:t>41</a:t>
                      </a:r>
                    </a:p>
                  </a:txBody>
                  <a:tcPr marT="0" marB="0" anchor="ctr">
                    <a:solidFill>
                      <a:srgbClr val="BFBFBF"/>
                    </a:solidFill>
                  </a:tcPr>
                </a:tc>
                <a:tc>
                  <a:txBody>
                    <a:bodyPr/>
                    <a:lstStyle/>
                    <a:p>
                      <a:pPr algn="ctr"/>
                      <a:r>
                        <a:rPr lang="en-US" sz="1600" dirty="0"/>
                        <a:t>3</a:t>
                      </a:r>
                    </a:p>
                  </a:txBody>
                  <a:tcPr marT="0" marB="0" anchor="ctr">
                    <a:solidFill>
                      <a:srgbClr val="BFBFBF"/>
                    </a:solidFill>
                  </a:tcPr>
                </a:tc>
                <a:extLst>
                  <a:ext uri="{0D108BD9-81ED-4DB2-BD59-A6C34878D82A}">
                    <a16:rowId xmlns:a16="http://schemas.microsoft.com/office/drawing/2014/main" val="2396089297"/>
                  </a:ext>
                </a:extLst>
              </a:tr>
              <a:tr h="184025">
                <a:tc>
                  <a:txBody>
                    <a:bodyPr/>
                    <a:lstStyle/>
                    <a:p>
                      <a:pPr algn="l"/>
                      <a:r>
                        <a:rPr lang="en-US" sz="1600" dirty="0"/>
                        <a:t>White PWD</a:t>
                      </a:r>
                    </a:p>
                  </a:txBody>
                  <a:tcPr marT="0" marB="0" anchor="ctr">
                    <a:solidFill>
                      <a:srgbClr val="DFDFDF"/>
                    </a:solidFill>
                  </a:tcPr>
                </a:tc>
                <a:tc>
                  <a:txBody>
                    <a:bodyPr/>
                    <a:lstStyle/>
                    <a:p>
                      <a:pPr algn="ctr"/>
                      <a:r>
                        <a:rPr lang="en-US" sz="1600" b="1" dirty="0"/>
                        <a:t>57</a:t>
                      </a:r>
                    </a:p>
                  </a:txBody>
                  <a:tcPr marT="0" marB="0" anchor="ctr">
                    <a:solidFill>
                      <a:srgbClr val="F2BCBB"/>
                    </a:solidFill>
                  </a:tcPr>
                </a:tc>
                <a:tc>
                  <a:txBody>
                    <a:bodyPr/>
                    <a:lstStyle/>
                    <a:p>
                      <a:pPr algn="ctr"/>
                      <a:r>
                        <a:rPr lang="en-US" sz="1600" dirty="0"/>
                        <a:t>41</a:t>
                      </a:r>
                    </a:p>
                  </a:txBody>
                  <a:tcPr marT="0" marB="0" anchor="ctr">
                    <a:solidFill>
                      <a:srgbClr val="DFDFDF"/>
                    </a:solidFill>
                  </a:tcPr>
                </a:tc>
                <a:tc>
                  <a:txBody>
                    <a:bodyPr/>
                    <a:lstStyle/>
                    <a:p>
                      <a:pPr algn="ctr"/>
                      <a:r>
                        <a:rPr lang="en-US" sz="1600" dirty="0"/>
                        <a:t>2</a:t>
                      </a:r>
                    </a:p>
                  </a:txBody>
                  <a:tcPr marT="0" marB="0" anchor="ctr">
                    <a:solidFill>
                      <a:srgbClr val="DFDFDF"/>
                    </a:solidFill>
                  </a:tcPr>
                </a:tc>
                <a:extLst>
                  <a:ext uri="{0D108BD9-81ED-4DB2-BD59-A6C34878D82A}">
                    <a16:rowId xmlns:a16="http://schemas.microsoft.com/office/drawing/2014/main" val="4219411002"/>
                  </a:ext>
                </a:extLst>
              </a:tr>
              <a:tr h="184025">
                <a:tc>
                  <a:txBody>
                    <a:bodyPr/>
                    <a:lstStyle/>
                    <a:p>
                      <a:pPr algn="l"/>
                      <a:r>
                        <a:rPr lang="en-US" sz="1600" dirty="0"/>
                        <a:t>POC PWD</a:t>
                      </a:r>
                    </a:p>
                  </a:txBody>
                  <a:tcPr marT="0" marB="0" anchor="ctr">
                    <a:solidFill>
                      <a:srgbClr val="DFDFDF"/>
                    </a:solidFill>
                  </a:tcPr>
                </a:tc>
                <a:tc>
                  <a:txBody>
                    <a:bodyPr/>
                    <a:lstStyle/>
                    <a:p>
                      <a:pPr algn="ctr"/>
                      <a:r>
                        <a:rPr lang="en-US" sz="1600" b="0" dirty="0"/>
                        <a:t>35</a:t>
                      </a:r>
                    </a:p>
                  </a:txBody>
                  <a:tcPr marT="0" marB="0" anchor="ctr">
                    <a:solidFill>
                      <a:srgbClr val="DFDFDF"/>
                    </a:solidFill>
                  </a:tcPr>
                </a:tc>
                <a:tc>
                  <a:txBody>
                    <a:bodyPr/>
                    <a:lstStyle/>
                    <a:p>
                      <a:pPr algn="ctr"/>
                      <a:r>
                        <a:rPr lang="en-US" sz="1600" b="1" dirty="0"/>
                        <a:t>62</a:t>
                      </a:r>
                    </a:p>
                  </a:txBody>
                  <a:tcPr marT="0" marB="0" anchor="ctr">
                    <a:solidFill>
                      <a:srgbClr val="96BADA"/>
                    </a:solidFill>
                  </a:tcPr>
                </a:tc>
                <a:tc>
                  <a:txBody>
                    <a:bodyPr/>
                    <a:lstStyle/>
                    <a:p>
                      <a:pPr algn="ctr"/>
                      <a:r>
                        <a:rPr lang="en-US" sz="1600" dirty="0"/>
                        <a:t>3</a:t>
                      </a:r>
                    </a:p>
                  </a:txBody>
                  <a:tcPr marT="0" marB="0" anchor="ctr">
                    <a:solidFill>
                      <a:srgbClr val="DFDFDF"/>
                    </a:solidFill>
                  </a:tcPr>
                </a:tc>
                <a:extLst>
                  <a:ext uri="{0D108BD9-81ED-4DB2-BD59-A6C34878D82A}">
                    <a16:rowId xmlns:a16="http://schemas.microsoft.com/office/drawing/2014/main" val="2147196967"/>
                  </a:ext>
                </a:extLst>
              </a:tr>
            </a:tbl>
          </a:graphicData>
        </a:graphic>
      </p:graphicFrame>
      <p:pic>
        <p:nvPicPr>
          <p:cNvPr id="4" name="image3.png" descr="The Tarrance Group logo">
            <a:extLst>
              <a:ext uri="{FF2B5EF4-FFF2-40B4-BE49-F238E27FC236}">
                <a16:creationId xmlns:a16="http://schemas.microsoft.com/office/drawing/2014/main" id="{CFD74CC1-2F3C-41F3-B020-8048B483863D}"/>
              </a:ext>
            </a:extLst>
          </p:cNvPr>
          <p:cNvPicPr/>
          <p:nvPr/>
        </p:nvPicPr>
        <p:blipFill>
          <a:blip r:embed="rId2"/>
          <a:srcRect/>
          <a:stretch>
            <a:fillRect/>
          </a:stretch>
        </p:blipFill>
        <p:spPr>
          <a:xfrm>
            <a:off x="8153400" y="6355080"/>
            <a:ext cx="2207812" cy="367160"/>
          </a:xfrm>
          <a:prstGeom prst="rect">
            <a:avLst/>
          </a:prstGeom>
          <a:ln/>
        </p:spPr>
      </p:pic>
    </p:spTree>
    <p:extLst>
      <p:ext uri="{BB962C8B-B14F-4D97-AF65-F5344CB8AC3E}">
        <p14:creationId xmlns:p14="http://schemas.microsoft.com/office/powerpoint/2010/main" val="161687174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F7067-5EB7-45C3-9501-D8F766F60F64}"/>
              </a:ext>
            </a:extLst>
          </p:cNvPr>
          <p:cNvSpPr>
            <a:spLocks noGrp="1"/>
          </p:cNvSpPr>
          <p:nvPr>
            <p:ph type="title"/>
          </p:nvPr>
        </p:nvSpPr>
        <p:spPr>
          <a:xfrm>
            <a:off x="335280" y="198783"/>
            <a:ext cx="11521440" cy="1445355"/>
          </a:xfrm>
        </p:spPr>
        <p:txBody>
          <a:bodyPr>
            <a:noAutofit/>
          </a:bodyPr>
          <a:lstStyle/>
          <a:p>
            <a:r>
              <a:rPr lang="en-US" sz="2400" dirty="0"/>
              <a:t>The economy and jobs and COVID-19 dominated voters’ issue concerns, with 30% saying the economy and jobs and 28% saying COVID-19 were one of the two most important issues in deciding for whom to vote. While the economy and jobs were paramount among Trump voters, COVID-19 was most important to Biden voters.</a:t>
            </a:r>
          </a:p>
        </p:txBody>
      </p:sp>
      <p:sp>
        <p:nvSpPr>
          <p:cNvPr id="7" name="TextBox 6">
            <a:extLst>
              <a:ext uri="{FF2B5EF4-FFF2-40B4-BE49-F238E27FC236}">
                <a16:creationId xmlns:a16="http://schemas.microsoft.com/office/drawing/2014/main" id="{3B619304-6CAC-4289-9CB6-EE8B336466E3}"/>
              </a:ext>
            </a:extLst>
          </p:cNvPr>
          <p:cNvSpPr txBox="1"/>
          <p:nvPr/>
        </p:nvSpPr>
        <p:spPr>
          <a:xfrm>
            <a:off x="334962" y="1828800"/>
            <a:ext cx="11521439" cy="492369"/>
          </a:xfrm>
          <a:prstGeom prst="rect">
            <a:avLst/>
          </a:prstGeom>
          <a:solidFill>
            <a:srgbClr val="FFFFFF">
              <a:lumMod val="85000"/>
            </a:srgbClr>
          </a:solidFill>
        </p:spPr>
        <p:txBody>
          <a:bodyPr wrap="square" rtlCol="0"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Calibri" panose="020F0502020204030204"/>
                <a:ea typeface="+mn-ea"/>
                <a:cs typeface="Times New Roman" panose="02020603050405020304" pitchFamily="18" charset="0"/>
              </a:rPr>
              <a:t>I am going to read you a list of issues that may have come up during the election. Please tell me which one or two of these was most important to you in deciding from whom to vote. [TOP TIER]</a:t>
            </a:r>
            <a:endParaRPr kumimoji="0" lang="en-US" sz="1400" b="1" i="0" u="none" strike="noStrike" kern="0" cap="none" spc="0" normalizeH="0" baseline="0" noProof="0" dirty="0">
              <a:ln>
                <a:noFill/>
              </a:ln>
              <a:solidFill>
                <a:srgbClr val="000000"/>
              </a:solidFill>
              <a:effectLst/>
              <a:uLnTx/>
              <a:uFillTx/>
              <a:latin typeface="Calibri" panose="020F0502020204030204"/>
              <a:ea typeface="+mn-ea"/>
              <a:cs typeface="Times New Roman" panose="02020603050405020304" pitchFamily="18" charset="0"/>
            </a:endParaRPr>
          </a:p>
        </p:txBody>
      </p:sp>
      <p:graphicFrame>
        <p:nvGraphicFramePr>
          <p:cNvPr id="10" name="Content Placeholder 5" descr="Bar chart&#10;&#10;The Economy and jobs&#10;30% Total&#10;50% voted Trump&#10;11% voted Biden&#10;&#10;COVID-19&#10;28% Total&#10;11% voted Trump&#10;46% voted Biden&#10;&#10;Health Care&#10;18% Total&#10;10% voted Trump&#10;26% voted Biden&#10;&#10;Dysfunction in Government&#10;16% Total&#10;14% voted Trump&#10;19% voted Biden&#10;&#10;Racial Justice&#10;14% Total&#10;4% voted Trump&#10;24% voted Biden&#10;&#10;Social Security and Medicare&#10;11% Total&#10;9% voted Trump&#10;12% voted Biden&#10;&#10;The Environment and Climate Change&#10;10% Total&#10;1% voted Trump&#10;18% voted Biden&#10;&#10;Taxes&#10;10% Total&#10;17% voted Trump&#10;3% voted Biden">
            <a:extLst>
              <a:ext uri="{FF2B5EF4-FFF2-40B4-BE49-F238E27FC236}">
                <a16:creationId xmlns:a16="http://schemas.microsoft.com/office/drawing/2014/main" id="{7683ED39-6F45-4F89-AD32-5A48160352DD}"/>
              </a:ext>
            </a:extLst>
          </p:cNvPr>
          <p:cNvGraphicFramePr>
            <a:graphicFrameLocks noGrp="1"/>
          </p:cNvGraphicFramePr>
          <p:nvPr>
            <p:ph idx="1"/>
          </p:nvPr>
        </p:nvGraphicFramePr>
        <p:xfrm>
          <a:off x="334962" y="2321169"/>
          <a:ext cx="11522075" cy="4536832"/>
        </p:xfrm>
        <a:graphic>
          <a:graphicData uri="http://schemas.openxmlformats.org/drawingml/2006/chart">
            <c:chart xmlns:c="http://schemas.openxmlformats.org/drawingml/2006/chart" xmlns:r="http://schemas.openxmlformats.org/officeDocument/2006/relationships" r:id="rId2"/>
          </a:graphicData>
        </a:graphic>
      </p:graphicFrame>
      <p:sp>
        <p:nvSpPr>
          <p:cNvPr id="3" name="Circle: Hollow 2">
            <a:extLst>
              <a:ext uri="{FF2B5EF4-FFF2-40B4-BE49-F238E27FC236}">
                <a16:creationId xmlns:a16="http://schemas.microsoft.com/office/drawing/2014/main" id="{8DD6A623-0755-4B5F-864F-13D4B50BCA30}"/>
              </a:ext>
              <a:ext uri="{C183D7F6-B498-43B3-948B-1728B52AA6E4}">
                <adec:decorative xmlns:adec="http://schemas.microsoft.com/office/drawing/2017/decorative" val="1"/>
              </a:ext>
            </a:extLst>
          </p:cNvPr>
          <p:cNvSpPr/>
          <p:nvPr/>
        </p:nvSpPr>
        <p:spPr>
          <a:xfrm>
            <a:off x="10227648" y="2496789"/>
            <a:ext cx="679242" cy="357047"/>
          </a:xfrm>
          <a:prstGeom prst="donut">
            <a:avLst>
              <a:gd name="adj" fmla="val 643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Circle: Hollow 3">
            <a:extLst>
              <a:ext uri="{FF2B5EF4-FFF2-40B4-BE49-F238E27FC236}">
                <a16:creationId xmlns:a16="http://schemas.microsoft.com/office/drawing/2014/main" id="{D8B71464-FA6D-41A0-8FB1-1EF9B5C508A2}"/>
              </a:ext>
              <a:ext uri="{C183D7F6-B498-43B3-948B-1728B52AA6E4}">
                <adec:decorative xmlns:adec="http://schemas.microsoft.com/office/drawing/2017/decorative" val="1"/>
              </a:ext>
            </a:extLst>
          </p:cNvPr>
          <p:cNvSpPr/>
          <p:nvPr/>
        </p:nvSpPr>
        <p:spPr>
          <a:xfrm>
            <a:off x="9648528" y="3071953"/>
            <a:ext cx="679242" cy="357047"/>
          </a:xfrm>
          <a:prstGeom prst="donut">
            <a:avLst>
              <a:gd name="adj" fmla="val 643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image3.png" descr="The Tarrance Group logo">
            <a:extLst>
              <a:ext uri="{FF2B5EF4-FFF2-40B4-BE49-F238E27FC236}">
                <a16:creationId xmlns:a16="http://schemas.microsoft.com/office/drawing/2014/main" id="{9EE33FC9-6B29-4026-B048-857DCE2A5E2C}"/>
              </a:ext>
            </a:extLst>
          </p:cNvPr>
          <p:cNvPicPr/>
          <p:nvPr/>
        </p:nvPicPr>
        <p:blipFill>
          <a:blip r:embed="rId3"/>
          <a:srcRect/>
          <a:stretch>
            <a:fillRect/>
          </a:stretch>
        </p:blipFill>
        <p:spPr>
          <a:xfrm>
            <a:off x="8153400" y="6355080"/>
            <a:ext cx="2207812" cy="367160"/>
          </a:xfrm>
          <a:prstGeom prst="rect">
            <a:avLst/>
          </a:prstGeom>
          <a:ln/>
        </p:spPr>
      </p:pic>
    </p:spTree>
    <p:extLst>
      <p:ext uri="{BB962C8B-B14F-4D97-AF65-F5344CB8AC3E}">
        <p14:creationId xmlns:p14="http://schemas.microsoft.com/office/powerpoint/2010/main" val="56694582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F7067-5EB7-45C3-9501-D8F766F60F64}"/>
              </a:ext>
            </a:extLst>
          </p:cNvPr>
          <p:cNvSpPr>
            <a:spLocks noGrp="1"/>
          </p:cNvSpPr>
          <p:nvPr>
            <p:ph type="title"/>
          </p:nvPr>
        </p:nvSpPr>
        <p:spPr/>
        <p:txBody>
          <a:bodyPr>
            <a:normAutofit fontScale="90000"/>
          </a:bodyPr>
          <a:lstStyle/>
          <a:p>
            <a:r>
              <a:rPr lang="en-US" sz="2400" dirty="0"/>
              <a:t>In a second tier of issues are terrorism and national security, immigration, crime, education, the federal budget, prescription drug costs, housing affordability, and caregiving. Trump voters were more likely to list terrorism and national security, immigration, and crime as issues of importance this election. </a:t>
            </a:r>
          </a:p>
        </p:txBody>
      </p:sp>
      <p:sp>
        <p:nvSpPr>
          <p:cNvPr id="7" name="TextBox 6">
            <a:extLst>
              <a:ext uri="{FF2B5EF4-FFF2-40B4-BE49-F238E27FC236}">
                <a16:creationId xmlns:a16="http://schemas.microsoft.com/office/drawing/2014/main" id="{3B619304-6CAC-4289-9CB6-EE8B336466E3}"/>
              </a:ext>
            </a:extLst>
          </p:cNvPr>
          <p:cNvSpPr txBox="1"/>
          <p:nvPr/>
        </p:nvSpPr>
        <p:spPr>
          <a:xfrm>
            <a:off x="334962" y="1828800"/>
            <a:ext cx="11521439" cy="492369"/>
          </a:xfrm>
          <a:prstGeom prst="rect">
            <a:avLst/>
          </a:prstGeom>
          <a:solidFill>
            <a:srgbClr val="FFFFFF">
              <a:lumMod val="85000"/>
            </a:srgbClr>
          </a:solidFill>
        </p:spPr>
        <p:txBody>
          <a:bodyPr wrap="square" rtlCol="0"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Calibri" panose="020F0502020204030204"/>
                <a:ea typeface="+mn-ea"/>
                <a:cs typeface="Times New Roman" panose="02020603050405020304" pitchFamily="18" charset="0"/>
              </a:rPr>
              <a:t>I am going to read you a list of issues that may have come up during the election. Please tell me which one or two of these was most important to you in deciding from whom to vote. [SECOND TIER]</a:t>
            </a:r>
            <a:endParaRPr kumimoji="0" lang="en-US" sz="1400" b="1" i="0" u="none" strike="noStrike" kern="0" cap="none" spc="0" normalizeH="0" baseline="0" noProof="0" dirty="0">
              <a:ln>
                <a:noFill/>
              </a:ln>
              <a:solidFill>
                <a:srgbClr val="000000"/>
              </a:solidFill>
              <a:effectLst/>
              <a:uLnTx/>
              <a:uFillTx/>
              <a:latin typeface="Calibri" panose="020F0502020204030204"/>
              <a:ea typeface="+mn-ea"/>
              <a:cs typeface="Times New Roman" panose="02020603050405020304" pitchFamily="18" charset="0"/>
            </a:endParaRPr>
          </a:p>
        </p:txBody>
      </p:sp>
      <p:graphicFrame>
        <p:nvGraphicFramePr>
          <p:cNvPr id="10" name="Content Placeholder 5" descr="Bar chart&#10;&#10;Terrorism and National Security&#10;8% total&#10;15% voted Trump&#10;2% voted Biden&#10;&#10;Immigration&#10;7% total&#10;11% voted Trump&#10;4% voted Biden&#10;&#10;Crime&#10;6% total&#10;13% voted Trump&#10;1% voted Biden&#10;&#10;Education&#10;5% total&#10;3% voted Trump&#10;5% voted Biden&#10;&#10;The federal budget deficit&#10;2% total&#10;3% voted Trump&#10;1% voted Biden&#10;&#10;Perscription drug costs&#10;2% total&#10;2% voted Trump&#10;1% voted Biden&#10;&#10;Housing affordability&#10;2% total&#10;2% voted Trump&#10;2% voted Biden&#10;&#10;Caregiving&#10;1% total&#10;1% voted Trump&#10;1% voted Biden">
            <a:extLst>
              <a:ext uri="{FF2B5EF4-FFF2-40B4-BE49-F238E27FC236}">
                <a16:creationId xmlns:a16="http://schemas.microsoft.com/office/drawing/2014/main" id="{7683ED39-6F45-4F89-AD32-5A48160352DD}"/>
              </a:ext>
            </a:extLst>
          </p:cNvPr>
          <p:cNvGraphicFramePr>
            <a:graphicFrameLocks noGrp="1"/>
          </p:cNvGraphicFramePr>
          <p:nvPr>
            <p:ph idx="1"/>
          </p:nvPr>
        </p:nvGraphicFramePr>
        <p:xfrm>
          <a:off x="334963" y="2321168"/>
          <a:ext cx="11522075" cy="4536832"/>
        </p:xfrm>
        <a:graphic>
          <a:graphicData uri="http://schemas.openxmlformats.org/drawingml/2006/chart">
            <c:chart xmlns:c="http://schemas.openxmlformats.org/drawingml/2006/chart" xmlns:r="http://schemas.openxmlformats.org/officeDocument/2006/relationships" r:id="rId2"/>
          </a:graphicData>
        </a:graphic>
      </p:graphicFrame>
      <p:pic>
        <p:nvPicPr>
          <p:cNvPr id="3" name="image3.png" descr="The Tarrance Group logo">
            <a:extLst>
              <a:ext uri="{FF2B5EF4-FFF2-40B4-BE49-F238E27FC236}">
                <a16:creationId xmlns:a16="http://schemas.microsoft.com/office/drawing/2014/main" id="{566B117A-64CC-4CD2-98B8-88DF65896588}"/>
              </a:ext>
            </a:extLst>
          </p:cNvPr>
          <p:cNvPicPr/>
          <p:nvPr/>
        </p:nvPicPr>
        <p:blipFill>
          <a:blip r:embed="rId3"/>
          <a:srcRect/>
          <a:stretch>
            <a:fillRect/>
          </a:stretch>
        </p:blipFill>
        <p:spPr>
          <a:xfrm>
            <a:off x="8153400" y="6355080"/>
            <a:ext cx="2207812" cy="367160"/>
          </a:xfrm>
          <a:prstGeom prst="rect">
            <a:avLst/>
          </a:prstGeom>
          <a:ln/>
        </p:spPr>
      </p:pic>
    </p:spTree>
    <p:extLst>
      <p:ext uri="{BB962C8B-B14F-4D97-AF65-F5344CB8AC3E}">
        <p14:creationId xmlns:p14="http://schemas.microsoft.com/office/powerpoint/2010/main" val="21733672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F7067-5EB7-45C3-9501-D8F766F60F64}"/>
              </a:ext>
            </a:extLst>
          </p:cNvPr>
          <p:cNvSpPr>
            <a:spLocks noGrp="1"/>
          </p:cNvSpPr>
          <p:nvPr>
            <p:ph type="title"/>
          </p:nvPr>
        </p:nvSpPr>
        <p:spPr/>
        <p:txBody>
          <a:bodyPr>
            <a:noAutofit/>
          </a:bodyPr>
          <a:lstStyle/>
          <a:p>
            <a:r>
              <a:rPr lang="en-US" sz="2400" dirty="0"/>
              <a:t>Voters concerned with the economy and jobs and taxes overwhelmingly favored Trump (80%) over Biden (19%) and the Republican candidate for Congress (81%) over the Democratic candidate (18%). Biden and Democratic candidates for Congress had similar large margins among voters concerned with Covid-19, health care, racial justice, and the environment and climate change. </a:t>
            </a:r>
          </a:p>
        </p:txBody>
      </p:sp>
      <p:sp>
        <p:nvSpPr>
          <p:cNvPr id="7" name="TextBox 6">
            <a:extLst>
              <a:ext uri="{FF2B5EF4-FFF2-40B4-BE49-F238E27FC236}">
                <a16:creationId xmlns:a16="http://schemas.microsoft.com/office/drawing/2014/main" id="{3B619304-6CAC-4289-9CB6-EE8B336466E3}"/>
              </a:ext>
            </a:extLst>
          </p:cNvPr>
          <p:cNvSpPr txBox="1"/>
          <p:nvPr/>
        </p:nvSpPr>
        <p:spPr>
          <a:xfrm>
            <a:off x="334962" y="1828800"/>
            <a:ext cx="11521439" cy="492369"/>
          </a:xfrm>
          <a:prstGeom prst="rect">
            <a:avLst/>
          </a:prstGeom>
          <a:solidFill>
            <a:srgbClr val="FFFFFF">
              <a:lumMod val="85000"/>
            </a:srgbClr>
          </a:solidFill>
        </p:spPr>
        <p:txBody>
          <a:bodyPr wrap="square" rtlCol="0"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Calibri" panose="020F0502020204030204"/>
                <a:ea typeface="+mn-ea"/>
                <a:cs typeface="Times New Roman" panose="02020603050405020304" pitchFamily="18" charset="0"/>
              </a:rPr>
              <a:t>I am going to read you a list of issues that may have come up during the election. Please tell me which one or two of these was most important to you in deciding from whom to vote. [TOP TIER]</a:t>
            </a:r>
            <a:endParaRPr kumimoji="0" lang="en-US" sz="1400" b="1" i="0" u="none" strike="noStrike" kern="0" cap="none" spc="0" normalizeH="0" baseline="0" noProof="0" dirty="0">
              <a:ln>
                <a:noFill/>
              </a:ln>
              <a:solidFill>
                <a:srgbClr val="000000"/>
              </a:solidFill>
              <a:effectLst/>
              <a:uLnTx/>
              <a:uFillTx/>
              <a:latin typeface="Calibri" panose="020F0502020204030204"/>
              <a:ea typeface="+mn-ea"/>
              <a:cs typeface="Times New Roman" panose="02020603050405020304" pitchFamily="18" charset="0"/>
            </a:endParaRPr>
          </a:p>
        </p:txBody>
      </p:sp>
      <p:graphicFrame>
        <p:nvGraphicFramePr>
          <p:cNvPr id="5" name="Content Placeholder 4">
            <a:extLst>
              <a:ext uri="{FF2B5EF4-FFF2-40B4-BE49-F238E27FC236}">
                <a16:creationId xmlns:a16="http://schemas.microsoft.com/office/drawing/2014/main" id="{3E9D6ED7-FE67-400D-BF27-1DA33D62D078}"/>
              </a:ext>
            </a:extLst>
          </p:cNvPr>
          <p:cNvGraphicFramePr>
            <a:graphicFrameLocks/>
          </p:cNvGraphicFramePr>
          <p:nvPr/>
        </p:nvGraphicFramePr>
        <p:xfrm>
          <a:off x="334961" y="2505831"/>
          <a:ext cx="11521439" cy="2832129"/>
        </p:xfrm>
        <a:graphic>
          <a:graphicData uri="http://schemas.openxmlformats.org/drawingml/2006/table">
            <a:tbl>
              <a:tblPr firstRow="1">
                <a:tableStyleId>{5C22544A-7EE6-4342-B048-85BDC9FD1C3A}</a:tableStyleId>
              </a:tblPr>
              <a:tblGrid>
                <a:gridCol w="2058448">
                  <a:extLst>
                    <a:ext uri="{9D8B030D-6E8A-4147-A177-3AD203B41FA5}">
                      <a16:colId xmlns:a16="http://schemas.microsoft.com/office/drawing/2014/main" val="20000"/>
                    </a:ext>
                  </a:extLst>
                </a:gridCol>
                <a:gridCol w="682107">
                  <a:extLst>
                    <a:ext uri="{9D8B030D-6E8A-4147-A177-3AD203B41FA5}">
                      <a16:colId xmlns:a16="http://schemas.microsoft.com/office/drawing/2014/main" val="4264152134"/>
                    </a:ext>
                  </a:extLst>
                </a:gridCol>
                <a:gridCol w="1136845">
                  <a:extLst>
                    <a:ext uri="{9D8B030D-6E8A-4147-A177-3AD203B41FA5}">
                      <a16:colId xmlns:a16="http://schemas.microsoft.com/office/drawing/2014/main" val="20001"/>
                    </a:ext>
                  </a:extLst>
                </a:gridCol>
                <a:gridCol w="973137">
                  <a:extLst>
                    <a:ext uri="{9D8B030D-6E8A-4147-A177-3AD203B41FA5}">
                      <a16:colId xmlns:a16="http://schemas.microsoft.com/office/drawing/2014/main" val="1401033272"/>
                    </a:ext>
                  </a:extLst>
                </a:gridCol>
                <a:gridCol w="1155667">
                  <a:extLst>
                    <a:ext uri="{9D8B030D-6E8A-4147-A177-3AD203B41FA5}">
                      <a16:colId xmlns:a16="http://schemas.microsoft.com/office/drawing/2014/main" val="1458305185"/>
                    </a:ext>
                  </a:extLst>
                </a:gridCol>
                <a:gridCol w="1054359">
                  <a:extLst>
                    <a:ext uri="{9D8B030D-6E8A-4147-A177-3AD203B41FA5}">
                      <a16:colId xmlns:a16="http://schemas.microsoft.com/office/drawing/2014/main" val="2425950304"/>
                    </a:ext>
                  </a:extLst>
                </a:gridCol>
                <a:gridCol w="1018613">
                  <a:extLst>
                    <a:ext uri="{9D8B030D-6E8A-4147-A177-3AD203B41FA5}">
                      <a16:colId xmlns:a16="http://schemas.microsoft.com/office/drawing/2014/main" val="71152707"/>
                    </a:ext>
                  </a:extLst>
                </a:gridCol>
                <a:gridCol w="1147421">
                  <a:extLst>
                    <a:ext uri="{9D8B030D-6E8A-4147-A177-3AD203B41FA5}">
                      <a16:colId xmlns:a16="http://schemas.microsoft.com/office/drawing/2014/main" val="1431858926"/>
                    </a:ext>
                  </a:extLst>
                </a:gridCol>
                <a:gridCol w="1147421">
                  <a:extLst>
                    <a:ext uri="{9D8B030D-6E8A-4147-A177-3AD203B41FA5}">
                      <a16:colId xmlns:a16="http://schemas.microsoft.com/office/drawing/2014/main" val="3026983688"/>
                    </a:ext>
                  </a:extLst>
                </a:gridCol>
                <a:gridCol w="1147421">
                  <a:extLst>
                    <a:ext uri="{9D8B030D-6E8A-4147-A177-3AD203B41FA5}">
                      <a16:colId xmlns:a16="http://schemas.microsoft.com/office/drawing/2014/main" val="3618418560"/>
                    </a:ext>
                  </a:extLst>
                </a:gridCol>
              </a:tblGrid>
              <a:tr h="772824">
                <a:tc>
                  <a:txBody>
                    <a:bodyPr/>
                    <a:lstStyle/>
                    <a:p>
                      <a:pPr algn="ctr"/>
                      <a:endParaRPr lang="en-US" sz="1600" b="1" dirty="0">
                        <a:solidFill>
                          <a:schemeClr val="bg1"/>
                        </a:solidFill>
                      </a:endParaRPr>
                    </a:p>
                  </a:txBody>
                  <a:tcPr marL="5247" marR="5247" marT="5247" marB="0" anchor="ctr">
                    <a:solidFill>
                      <a:srgbClr val="0070C0"/>
                    </a:solidFill>
                  </a:tcPr>
                </a:tc>
                <a:tc>
                  <a:txBody>
                    <a:bodyPr/>
                    <a:lstStyle/>
                    <a:p>
                      <a:pPr algn="ctr" fontAlgn="b"/>
                      <a:r>
                        <a:rPr lang="en-US" sz="1600" b="1" i="0" u="none" strike="noStrike" dirty="0">
                          <a:solidFill>
                            <a:schemeClr val="bg1"/>
                          </a:solidFill>
                          <a:effectLst/>
                          <a:latin typeface="+mn-lt"/>
                        </a:rPr>
                        <a:t>Total</a:t>
                      </a:r>
                    </a:p>
                  </a:txBody>
                  <a:tcPr marL="5247" marR="5247" marT="5247" marB="0" anchor="ctr">
                    <a:solidFill>
                      <a:srgbClr val="0070C0"/>
                    </a:solidFill>
                  </a:tcPr>
                </a:tc>
                <a:tc>
                  <a:txBody>
                    <a:bodyPr/>
                    <a:lstStyle/>
                    <a:p>
                      <a:pPr algn="ctr" fontAlgn="b"/>
                      <a:r>
                        <a:rPr lang="en-US" sz="1600" b="1" u="none" strike="noStrike" dirty="0">
                          <a:solidFill>
                            <a:schemeClr val="bg1"/>
                          </a:solidFill>
                          <a:effectLst/>
                          <a:latin typeface="+mn-lt"/>
                        </a:rPr>
                        <a:t>Economy and jobs</a:t>
                      </a:r>
                      <a:endParaRPr lang="en-US" sz="1600" b="1" i="0" u="none" strike="noStrike" dirty="0">
                        <a:solidFill>
                          <a:schemeClr val="bg1"/>
                        </a:solidFill>
                        <a:effectLst/>
                        <a:latin typeface="+mn-lt"/>
                      </a:endParaRPr>
                    </a:p>
                  </a:txBody>
                  <a:tcPr marL="5247" marR="5247" marT="5247" marB="0" anchor="ctr">
                    <a:solidFill>
                      <a:srgbClr val="0070C0"/>
                    </a:solidFill>
                  </a:tcPr>
                </a:tc>
                <a:tc>
                  <a:txBody>
                    <a:bodyPr/>
                    <a:lstStyle/>
                    <a:p>
                      <a:pPr algn="ctr" fontAlgn="b"/>
                      <a:r>
                        <a:rPr lang="en-US" sz="1600" b="1" i="0" u="none" strike="noStrike" dirty="0">
                          <a:solidFill>
                            <a:schemeClr val="bg1"/>
                          </a:solidFill>
                          <a:effectLst/>
                          <a:latin typeface="+mn-lt"/>
                        </a:rPr>
                        <a:t>Covid-19</a:t>
                      </a:r>
                    </a:p>
                  </a:txBody>
                  <a:tcPr marL="5247" marR="5247" marT="5247" marB="0" anchor="ctr">
                    <a:solidFill>
                      <a:srgbClr val="0070C0"/>
                    </a:solidFill>
                  </a:tcPr>
                </a:tc>
                <a:tc>
                  <a:txBody>
                    <a:bodyPr/>
                    <a:lstStyle/>
                    <a:p>
                      <a:pPr algn="ctr" fontAlgn="b"/>
                      <a:r>
                        <a:rPr lang="en-US" sz="1600" b="1" i="0" u="none" strike="noStrike" dirty="0">
                          <a:solidFill>
                            <a:schemeClr val="bg1"/>
                          </a:solidFill>
                          <a:effectLst/>
                          <a:latin typeface="+mn-lt"/>
                        </a:rPr>
                        <a:t>Health care </a:t>
                      </a:r>
                    </a:p>
                  </a:txBody>
                  <a:tcPr marL="5247" marR="5247" marT="5247" marB="0" anchor="ctr">
                    <a:solidFill>
                      <a:srgbClr val="0070C0"/>
                    </a:solidFill>
                  </a:tcPr>
                </a:tc>
                <a:tc>
                  <a:txBody>
                    <a:bodyPr/>
                    <a:lstStyle/>
                    <a:p>
                      <a:pPr algn="ctr" fontAlgn="b"/>
                      <a:r>
                        <a:rPr lang="en-US" sz="1600" b="1" i="0" u="none" strike="noStrike" dirty="0">
                          <a:solidFill>
                            <a:schemeClr val="bg1"/>
                          </a:solidFill>
                          <a:effectLst/>
                          <a:latin typeface="+mn-lt"/>
                        </a:rPr>
                        <a:t>Dysfunction in Govt.</a:t>
                      </a:r>
                    </a:p>
                  </a:txBody>
                  <a:tcPr marL="5247" marR="5247" marT="5247" marB="0" anchor="ctr">
                    <a:solidFill>
                      <a:srgbClr val="0070C0"/>
                    </a:solidFill>
                  </a:tcPr>
                </a:tc>
                <a:tc>
                  <a:txBody>
                    <a:bodyPr/>
                    <a:lstStyle/>
                    <a:p>
                      <a:pPr algn="ctr" fontAlgn="b"/>
                      <a:r>
                        <a:rPr lang="en-US" sz="1600" b="1" i="0" u="none" strike="noStrike" dirty="0">
                          <a:solidFill>
                            <a:schemeClr val="bg1"/>
                          </a:solidFill>
                          <a:effectLst/>
                          <a:latin typeface="+mn-lt"/>
                        </a:rPr>
                        <a:t>Racial Justice</a:t>
                      </a:r>
                    </a:p>
                  </a:txBody>
                  <a:tcPr marL="5247" marR="5247" marT="5247" marB="0" anchor="ctr">
                    <a:solidFill>
                      <a:srgbClr val="0070C0"/>
                    </a:solidFill>
                  </a:tcPr>
                </a:tc>
                <a:tc>
                  <a:txBody>
                    <a:bodyPr/>
                    <a:lstStyle/>
                    <a:p>
                      <a:pPr algn="ctr" fontAlgn="b"/>
                      <a:r>
                        <a:rPr lang="en-US" sz="1600" b="1" i="0" u="none" strike="noStrike" dirty="0">
                          <a:solidFill>
                            <a:schemeClr val="bg1"/>
                          </a:solidFill>
                          <a:effectLst/>
                          <a:latin typeface="+mn-lt"/>
                        </a:rPr>
                        <a:t>SS and Medicare</a:t>
                      </a:r>
                    </a:p>
                  </a:txBody>
                  <a:tcPr marL="5247" marR="5247" marT="5247" marB="0" anchor="ctr">
                    <a:solidFill>
                      <a:srgbClr val="0070C0"/>
                    </a:solidFill>
                  </a:tcPr>
                </a:tc>
                <a:tc>
                  <a:txBody>
                    <a:bodyPr/>
                    <a:lstStyle/>
                    <a:p>
                      <a:pPr algn="ctr" fontAlgn="b"/>
                      <a:r>
                        <a:rPr lang="en-US" sz="1600" b="1" i="0" u="none" strike="noStrike" dirty="0">
                          <a:solidFill>
                            <a:schemeClr val="bg1"/>
                          </a:solidFill>
                          <a:effectLst/>
                          <a:latin typeface="+mn-lt"/>
                        </a:rPr>
                        <a:t>The Environment/Climate</a:t>
                      </a:r>
                    </a:p>
                  </a:txBody>
                  <a:tcPr marL="5247" marR="5247" marT="5247" marB="0" anchor="ctr">
                    <a:solidFill>
                      <a:srgbClr val="0070C0"/>
                    </a:solidFill>
                  </a:tcPr>
                </a:tc>
                <a:tc>
                  <a:txBody>
                    <a:bodyPr/>
                    <a:lstStyle/>
                    <a:p>
                      <a:pPr algn="ctr" fontAlgn="b"/>
                      <a:r>
                        <a:rPr lang="en-US" sz="1600" b="1" i="0" u="none" strike="noStrike" dirty="0">
                          <a:solidFill>
                            <a:schemeClr val="bg1"/>
                          </a:solidFill>
                          <a:effectLst/>
                          <a:latin typeface="+mn-lt"/>
                        </a:rPr>
                        <a:t>Taxes</a:t>
                      </a:r>
                    </a:p>
                  </a:txBody>
                  <a:tcPr marL="5247" marR="5247" marT="5247" marB="0" anchor="ctr">
                    <a:solidFill>
                      <a:srgbClr val="0070C0"/>
                    </a:solidFill>
                  </a:tcPr>
                </a:tc>
                <a:extLst>
                  <a:ext uri="{0D108BD9-81ED-4DB2-BD59-A6C34878D82A}">
                    <a16:rowId xmlns:a16="http://schemas.microsoft.com/office/drawing/2014/main" val="10000"/>
                  </a:ext>
                </a:extLst>
              </a:tr>
              <a:tr h="303422">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800" b="1" i="0" u="none" strike="noStrike" dirty="0">
                          <a:solidFill>
                            <a:srgbClr val="000000"/>
                          </a:solidFill>
                          <a:effectLst/>
                          <a:latin typeface="+mn-lt"/>
                        </a:rPr>
                        <a:t>Voted</a:t>
                      </a:r>
                      <a:r>
                        <a:rPr lang="en-US" sz="1800" b="1" i="0" u="none" strike="noStrike" baseline="0" dirty="0">
                          <a:solidFill>
                            <a:srgbClr val="000000"/>
                          </a:solidFill>
                          <a:effectLst/>
                          <a:latin typeface="+mn-lt"/>
                        </a:rPr>
                        <a:t> Trump</a:t>
                      </a:r>
                      <a:endParaRPr lang="en-US" sz="1800" b="1" i="0" u="none" strike="noStrike" dirty="0">
                        <a:solidFill>
                          <a:srgbClr val="000000"/>
                        </a:solidFill>
                        <a:effectLst/>
                        <a:latin typeface="+mn-lt"/>
                      </a:endParaRPr>
                    </a:p>
                  </a:txBody>
                  <a:tcPr marL="9525" marR="9525" marT="9525" marB="0" anchor="ctr">
                    <a:solidFill>
                      <a:srgbClr val="0070C0">
                        <a:alpha val="25000"/>
                      </a:srgbClr>
                    </a:solidFill>
                  </a:tcPr>
                </a:tc>
                <a:tc>
                  <a:txBody>
                    <a:bodyPr/>
                    <a:lstStyle/>
                    <a:p>
                      <a:pPr algn="ctr" fontAlgn="ctr"/>
                      <a:r>
                        <a:rPr lang="en-US" sz="2000" b="0" i="0" u="none" strike="noStrike" dirty="0">
                          <a:solidFill>
                            <a:srgbClr val="000000"/>
                          </a:solidFill>
                          <a:effectLst/>
                          <a:latin typeface="+mn-lt"/>
                        </a:rPr>
                        <a:t>48</a:t>
                      </a:r>
                    </a:p>
                  </a:txBody>
                  <a:tcPr marL="9525" marR="9525" marT="9525" marB="0" anchor="ctr">
                    <a:solidFill>
                      <a:srgbClr val="0070C0">
                        <a:alpha val="25000"/>
                      </a:srgbClr>
                    </a:solidFill>
                  </a:tcPr>
                </a:tc>
                <a:tc>
                  <a:txBody>
                    <a:bodyPr/>
                    <a:lstStyle/>
                    <a:p>
                      <a:pPr algn="ctr" fontAlgn="ctr"/>
                      <a:r>
                        <a:rPr lang="en-US" sz="2000" b="0" i="0" u="none" strike="noStrike" dirty="0">
                          <a:solidFill>
                            <a:srgbClr val="000000"/>
                          </a:solidFill>
                          <a:effectLst/>
                          <a:latin typeface="+mn-lt"/>
                        </a:rPr>
                        <a:t>80</a:t>
                      </a:r>
                    </a:p>
                  </a:txBody>
                  <a:tcPr marL="9525" marR="9525" marT="9525" marB="0" anchor="ctr">
                    <a:solidFill>
                      <a:srgbClr val="0070C0">
                        <a:alpha val="25000"/>
                      </a:srgbClr>
                    </a:solidFill>
                  </a:tcPr>
                </a:tc>
                <a:tc>
                  <a:txBody>
                    <a:bodyPr/>
                    <a:lstStyle/>
                    <a:p>
                      <a:pPr algn="ctr" fontAlgn="ctr"/>
                      <a:r>
                        <a:rPr lang="en-US" sz="2000" b="0" i="0" u="none" strike="noStrike" dirty="0">
                          <a:solidFill>
                            <a:srgbClr val="000000"/>
                          </a:solidFill>
                          <a:effectLst/>
                          <a:latin typeface="+mn-lt"/>
                        </a:rPr>
                        <a:t>18</a:t>
                      </a:r>
                    </a:p>
                  </a:txBody>
                  <a:tcPr marL="9525" marR="9525" marT="9525" marB="0" anchor="ctr">
                    <a:solidFill>
                      <a:srgbClr val="0070C0">
                        <a:alpha val="25000"/>
                      </a:srgbClr>
                    </a:solidFill>
                  </a:tcPr>
                </a:tc>
                <a:tc>
                  <a:txBody>
                    <a:bodyPr/>
                    <a:lstStyle/>
                    <a:p>
                      <a:pPr algn="ctr" fontAlgn="ctr"/>
                      <a:r>
                        <a:rPr lang="en-US" sz="2000" b="0" i="0" u="none" strike="noStrike" dirty="0">
                          <a:solidFill>
                            <a:srgbClr val="000000"/>
                          </a:solidFill>
                          <a:effectLst/>
                          <a:latin typeface="+mn-lt"/>
                        </a:rPr>
                        <a:t>26</a:t>
                      </a:r>
                    </a:p>
                  </a:txBody>
                  <a:tcPr marL="9525" marR="9525" marT="9525" marB="0" anchor="ctr">
                    <a:solidFill>
                      <a:srgbClr val="0070C0">
                        <a:alpha val="25000"/>
                      </a:srgbClr>
                    </a:solidFill>
                  </a:tcPr>
                </a:tc>
                <a:tc>
                  <a:txBody>
                    <a:bodyPr/>
                    <a:lstStyle/>
                    <a:p>
                      <a:pPr algn="ctr" fontAlgn="ctr"/>
                      <a:r>
                        <a:rPr lang="en-US" sz="2000" b="0" i="0" u="none" strike="noStrike" dirty="0">
                          <a:solidFill>
                            <a:srgbClr val="000000"/>
                          </a:solidFill>
                          <a:effectLst/>
                          <a:latin typeface="+mn-lt"/>
                        </a:rPr>
                        <a:t>40</a:t>
                      </a:r>
                    </a:p>
                  </a:txBody>
                  <a:tcPr marL="9525" marR="9525" marT="9525" marB="0" anchor="ctr">
                    <a:solidFill>
                      <a:srgbClr val="0070C0">
                        <a:alpha val="25000"/>
                      </a:srgbClr>
                    </a:solidFill>
                  </a:tcPr>
                </a:tc>
                <a:tc>
                  <a:txBody>
                    <a:bodyPr/>
                    <a:lstStyle/>
                    <a:p>
                      <a:pPr algn="ctr" fontAlgn="ctr"/>
                      <a:r>
                        <a:rPr lang="en-US" sz="2000" b="0" i="0" u="none" strike="noStrike" dirty="0">
                          <a:solidFill>
                            <a:srgbClr val="000000"/>
                          </a:solidFill>
                          <a:effectLst/>
                          <a:latin typeface="+mn-lt"/>
                        </a:rPr>
                        <a:t>12</a:t>
                      </a:r>
                    </a:p>
                  </a:txBody>
                  <a:tcPr marL="9525" marR="9525" marT="9525" marB="0" anchor="ctr">
                    <a:solidFill>
                      <a:srgbClr val="0070C0">
                        <a:alpha val="25000"/>
                      </a:srgbClr>
                    </a:solidFill>
                  </a:tcPr>
                </a:tc>
                <a:tc>
                  <a:txBody>
                    <a:bodyPr/>
                    <a:lstStyle/>
                    <a:p>
                      <a:pPr algn="ctr" fontAlgn="ctr"/>
                      <a:r>
                        <a:rPr lang="en-US" sz="2000" b="0" i="0" u="none" strike="noStrike" dirty="0">
                          <a:solidFill>
                            <a:srgbClr val="000000"/>
                          </a:solidFill>
                          <a:effectLst/>
                          <a:latin typeface="+mn-lt"/>
                        </a:rPr>
                        <a:t>41</a:t>
                      </a:r>
                    </a:p>
                  </a:txBody>
                  <a:tcPr marL="9525" marR="9525" marT="9525" marB="0" anchor="ctr">
                    <a:solidFill>
                      <a:srgbClr val="0070C0">
                        <a:alpha val="25000"/>
                      </a:srgbClr>
                    </a:solidFill>
                  </a:tcPr>
                </a:tc>
                <a:tc>
                  <a:txBody>
                    <a:bodyPr/>
                    <a:lstStyle/>
                    <a:p>
                      <a:pPr algn="ctr" fontAlgn="ctr"/>
                      <a:r>
                        <a:rPr lang="en-US" sz="2000" b="0" i="0" u="none" strike="noStrike" dirty="0">
                          <a:solidFill>
                            <a:srgbClr val="000000"/>
                          </a:solidFill>
                          <a:effectLst/>
                          <a:latin typeface="+mn-lt"/>
                        </a:rPr>
                        <a:t>6</a:t>
                      </a:r>
                    </a:p>
                  </a:txBody>
                  <a:tcPr marL="9525" marR="9525" marT="9525" marB="0" anchor="ctr">
                    <a:solidFill>
                      <a:srgbClr val="0070C0">
                        <a:alpha val="25000"/>
                      </a:srgbClr>
                    </a:solidFill>
                  </a:tcPr>
                </a:tc>
                <a:tc>
                  <a:txBody>
                    <a:bodyPr/>
                    <a:lstStyle/>
                    <a:p>
                      <a:pPr algn="ctr" fontAlgn="ctr"/>
                      <a:r>
                        <a:rPr lang="en-US" sz="2000" b="0" i="0" u="none" strike="noStrike" dirty="0">
                          <a:solidFill>
                            <a:srgbClr val="000000"/>
                          </a:solidFill>
                          <a:effectLst/>
                          <a:latin typeface="+mn-lt"/>
                        </a:rPr>
                        <a:t>83</a:t>
                      </a:r>
                    </a:p>
                  </a:txBody>
                  <a:tcPr marL="9525" marR="9525" marT="9525" marB="0" anchor="ctr">
                    <a:solidFill>
                      <a:srgbClr val="0070C0">
                        <a:alpha val="25000"/>
                      </a:srgbClr>
                    </a:solidFill>
                  </a:tcPr>
                </a:tc>
                <a:extLst>
                  <a:ext uri="{0D108BD9-81ED-4DB2-BD59-A6C34878D82A}">
                    <a16:rowId xmlns:a16="http://schemas.microsoft.com/office/drawing/2014/main" val="10006"/>
                  </a:ext>
                </a:extLst>
              </a:tr>
              <a:tr h="303422">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800" b="1" i="0" u="none" strike="noStrike" dirty="0">
                          <a:solidFill>
                            <a:srgbClr val="000000"/>
                          </a:solidFill>
                          <a:effectLst/>
                          <a:latin typeface="+mn-lt"/>
                        </a:rPr>
                        <a:t>Voted Biden</a:t>
                      </a:r>
                    </a:p>
                  </a:txBody>
                  <a:tcPr marL="9525" marR="9525" marT="9525" marB="0" anchor="ctr">
                    <a:solidFill>
                      <a:srgbClr val="BFDBEF"/>
                    </a:solidFill>
                  </a:tcPr>
                </a:tc>
                <a:tc>
                  <a:txBody>
                    <a:bodyPr/>
                    <a:lstStyle/>
                    <a:p>
                      <a:pPr algn="ctr" fontAlgn="ctr"/>
                      <a:r>
                        <a:rPr lang="en-US" sz="2000" b="0" i="0" u="none" strike="noStrike" dirty="0">
                          <a:solidFill>
                            <a:srgbClr val="000000"/>
                          </a:solidFill>
                          <a:effectLst/>
                          <a:latin typeface="+mn-lt"/>
                        </a:rPr>
                        <a:t>51</a:t>
                      </a:r>
                    </a:p>
                  </a:txBody>
                  <a:tcPr marL="9525" marR="9525" marT="9525" marB="0" anchor="ctr">
                    <a:solidFill>
                      <a:srgbClr val="BFDBEF"/>
                    </a:solidFill>
                  </a:tcPr>
                </a:tc>
                <a:tc>
                  <a:txBody>
                    <a:bodyPr/>
                    <a:lstStyle/>
                    <a:p>
                      <a:pPr algn="ctr" fontAlgn="ctr"/>
                      <a:r>
                        <a:rPr lang="en-US" sz="2000" b="0" i="0" u="none" strike="noStrike" dirty="0">
                          <a:solidFill>
                            <a:srgbClr val="000000"/>
                          </a:solidFill>
                          <a:effectLst/>
                          <a:latin typeface="+mn-lt"/>
                        </a:rPr>
                        <a:t>19</a:t>
                      </a:r>
                    </a:p>
                  </a:txBody>
                  <a:tcPr marL="9525" marR="9525" marT="9525" marB="0" anchor="ctr">
                    <a:solidFill>
                      <a:srgbClr val="BFDBEF"/>
                    </a:solidFill>
                  </a:tcPr>
                </a:tc>
                <a:tc>
                  <a:txBody>
                    <a:bodyPr/>
                    <a:lstStyle/>
                    <a:p>
                      <a:pPr algn="ctr" fontAlgn="ctr"/>
                      <a:r>
                        <a:rPr lang="en-US" sz="2000" b="0" i="0" u="none" strike="noStrike" dirty="0">
                          <a:solidFill>
                            <a:srgbClr val="000000"/>
                          </a:solidFill>
                          <a:effectLst/>
                          <a:latin typeface="+mn-lt"/>
                        </a:rPr>
                        <a:t>82</a:t>
                      </a:r>
                    </a:p>
                  </a:txBody>
                  <a:tcPr marL="9525" marR="9525" marT="9525" marB="0" anchor="ctr">
                    <a:solidFill>
                      <a:srgbClr val="BFDBEF"/>
                    </a:solidFill>
                  </a:tcPr>
                </a:tc>
                <a:tc>
                  <a:txBody>
                    <a:bodyPr/>
                    <a:lstStyle/>
                    <a:p>
                      <a:pPr algn="ctr" fontAlgn="ctr"/>
                      <a:r>
                        <a:rPr lang="en-US" sz="2000" b="0" i="0" u="none" strike="noStrike" dirty="0">
                          <a:solidFill>
                            <a:srgbClr val="000000"/>
                          </a:solidFill>
                          <a:effectLst/>
                          <a:latin typeface="+mn-lt"/>
                        </a:rPr>
                        <a:t>73</a:t>
                      </a:r>
                    </a:p>
                  </a:txBody>
                  <a:tcPr marL="9525" marR="9525" marT="9525" marB="0" anchor="ctr">
                    <a:solidFill>
                      <a:srgbClr val="BFDBEF"/>
                    </a:solidFill>
                  </a:tcPr>
                </a:tc>
                <a:tc>
                  <a:txBody>
                    <a:bodyPr/>
                    <a:lstStyle/>
                    <a:p>
                      <a:pPr algn="ctr" fontAlgn="ctr"/>
                      <a:r>
                        <a:rPr lang="en-US" sz="2000" b="0" i="0" u="none" strike="noStrike" dirty="0">
                          <a:solidFill>
                            <a:srgbClr val="000000"/>
                          </a:solidFill>
                          <a:effectLst/>
                          <a:latin typeface="+mn-lt"/>
                        </a:rPr>
                        <a:t>58</a:t>
                      </a:r>
                    </a:p>
                  </a:txBody>
                  <a:tcPr marL="9525" marR="9525" marT="9525" marB="0" anchor="ctr">
                    <a:solidFill>
                      <a:srgbClr val="BFDBEF"/>
                    </a:solidFill>
                  </a:tcPr>
                </a:tc>
                <a:tc>
                  <a:txBody>
                    <a:bodyPr/>
                    <a:lstStyle/>
                    <a:p>
                      <a:pPr algn="ctr" fontAlgn="ctr"/>
                      <a:r>
                        <a:rPr lang="en-US" sz="2000" b="0" i="0" u="none" strike="noStrike" dirty="0">
                          <a:solidFill>
                            <a:srgbClr val="000000"/>
                          </a:solidFill>
                          <a:effectLst/>
                          <a:latin typeface="+mn-lt"/>
                        </a:rPr>
                        <a:t>86</a:t>
                      </a:r>
                    </a:p>
                  </a:txBody>
                  <a:tcPr marL="9525" marR="9525" marT="9525" marB="0" anchor="ctr">
                    <a:solidFill>
                      <a:srgbClr val="BFDBEF"/>
                    </a:solidFill>
                  </a:tcPr>
                </a:tc>
                <a:tc>
                  <a:txBody>
                    <a:bodyPr/>
                    <a:lstStyle/>
                    <a:p>
                      <a:pPr algn="ctr" fontAlgn="ctr"/>
                      <a:r>
                        <a:rPr lang="en-US" sz="2000" b="0" i="0" u="none" strike="noStrike" dirty="0">
                          <a:solidFill>
                            <a:srgbClr val="000000"/>
                          </a:solidFill>
                          <a:effectLst/>
                          <a:latin typeface="+mn-lt"/>
                        </a:rPr>
                        <a:t>58</a:t>
                      </a:r>
                    </a:p>
                  </a:txBody>
                  <a:tcPr marL="9525" marR="9525" marT="9525" marB="0" anchor="ctr">
                    <a:solidFill>
                      <a:srgbClr val="BFDBEF"/>
                    </a:solidFill>
                  </a:tcPr>
                </a:tc>
                <a:tc>
                  <a:txBody>
                    <a:bodyPr/>
                    <a:lstStyle/>
                    <a:p>
                      <a:pPr algn="ctr" fontAlgn="ctr"/>
                      <a:r>
                        <a:rPr lang="en-US" sz="2000" b="0" i="0" u="none" strike="noStrike" dirty="0">
                          <a:solidFill>
                            <a:srgbClr val="000000"/>
                          </a:solidFill>
                          <a:effectLst/>
                          <a:latin typeface="+mn-lt"/>
                        </a:rPr>
                        <a:t>90</a:t>
                      </a:r>
                    </a:p>
                  </a:txBody>
                  <a:tcPr marL="9525" marR="9525" marT="9525" marB="0" anchor="ctr">
                    <a:solidFill>
                      <a:srgbClr val="BFDBEF"/>
                    </a:solidFill>
                  </a:tcPr>
                </a:tc>
                <a:tc>
                  <a:txBody>
                    <a:bodyPr/>
                    <a:lstStyle/>
                    <a:p>
                      <a:pPr algn="ctr" fontAlgn="ctr"/>
                      <a:r>
                        <a:rPr lang="en-US" sz="2000" b="0" i="0" u="none" strike="noStrike" dirty="0">
                          <a:solidFill>
                            <a:srgbClr val="000000"/>
                          </a:solidFill>
                          <a:effectLst/>
                          <a:latin typeface="+mn-lt"/>
                        </a:rPr>
                        <a:t>13</a:t>
                      </a:r>
                    </a:p>
                  </a:txBody>
                  <a:tcPr marL="9525" marR="9525" marT="9525" marB="0" anchor="ctr">
                    <a:solidFill>
                      <a:srgbClr val="BFDBEF"/>
                    </a:solidFill>
                  </a:tcPr>
                </a:tc>
                <a:extLst>
                  <a:ext uri="{0D108BD9-81ED-4DB2-BD59-A6C34878D82A}">
                    <a16:rowId xmlns:a16="http://schemas.microsoft.com/office/drawing/2014/main" val="10009"/>
                  </a:ext>
                </a:extLst>
              </a:tr>
              <a:tr h="303422">
                <a:tc>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en-US" sz="1800" b="1" i="0" u="none" strike="noStrike" dirty="0">
                        <a:solidFill>
                          <a:srgbClr val="000000"/>
                        </a:solidFill>
                        <a:effectLst/>
                        <a:latin typeface="+mn-lt"/>
                      </a:endParaRPr>
                    </a:p>
                  </a:txBody>
                  <a:tcPr marL="9525" marR="9525" marT="9525" marB="0" anchor="ctr">
                    <a:noFill/>
                  </a:tcPr>
                </a:tc>
                <a:tc>
                  <a:txBody>
                    <a:bodyPr/>
                    <a:lstStyle/>
                    <a:p>
                      <a:pPr algn="ctr" fontAlgn="ctr"/>
                      <a:endParaRPr lang="en-US" sz="2000" b="0" i="0" u="none" strike="noStrike" dirty="0">
                        <a:solidFill>
                          <a:srgbClr val="000000"/>
                        </a:solidFill>
                        <a:effectLst/>
                        <a:latin typeface="+mn-lt"/>
                      </a:endParaRPr>
                    </a:p>
                  </a:txBody>
                  <a:tcPr marL="9525" marR="9525" marT="9525" marB="0" anchor="ctr">
                    <a:noFill/>
                  </a:tcPr>
                </a:tc>
                <a:tc>
                  <a:txBody>
                    <a:bodyPr/>
                    <a:lstStyle/>
                    <a:p>
                      <a:pPr algn="ctr" fontAlgn="ctr"/>
                      <a:endParaRPr lang="en-US" sz="2000" b="0" i="0" u="none" strike="noStrike" dirty="0">
                        <a:solidFill>
                          <a:srgbClr val="000000"/>
                        </a:solidFill>
                        <a:effectLst/>
                        <a:latin typeface="+mn-lt"/>
                      </a:endParaRPr>
                    </a:p>
                  </a:txBody>
                  <a:tcPr marL="9525" marR="9525" marT="9525" marB="0" anchor="ctr">
                    <a:noFill/>
                  </a:tcPr>
                </a:tc>
                <a:tc>
                  <a:txBody>
                    <a:bodyPr/>
                    <a:lstStyle/>
                    <a:p>
                      <a:pPr algn="ctr" fontAlgn="ctr"/>
                      <a:endParaRPr lang="en-US" sz="2000" b="0" i="0" u="none" strike="noStrike" dirty="0">
                        <a:solidFill>
                          <a:srgbClr val="000000"/>
                        </a:solidFill>
                        <a:effectLst/>
                        <a:latin typeface="+mn-lt"/>
                      </a:endParaRPr>
                    </a:p>
                  </a:txBody>
                  <a:tcPr marL="9525" marR="9525" marT="9525" marB="0" anchor="ctr">
                    <a:noFill/>
                  </a:tcPr>
                </a:tc>
                <a:tc>
                  <a:txBody>
                    <a:bodyPr/>
                    <a:lstStyle/>
                    <a:p>
                      <a:pPr algn="ctr" fontAlgn="ctr"/>
                      <a:endParaRPr lang="en-US" sz="2000" b="0" i="0" u="none" strike="noStrike" dirty="0">
                        <a:solidFill>
                          <a:srgbClr val="000000"/>
                        </a:solidFill>
                        <a:effectLst/>
                        <a:latin typeface="+mn-lt"/>
                      </a:endParaRPr>
                    </a:p>
                  </a:txBody>
                  <a:tcPr marL="9525" marR="9525" marT="9525" marB="0" anchor="ctr">
                    <a:noFill/>
                  </a:tcPr>
                </a:tc>
                <a:tc>
                  <a:txBody>
                    <a:bodyPr/>
                    <a:lstStyle/>
                    <a:p>
                      <a:pPr algn="ctr" fontAlgn="ctr"/>
                      <a:endParaRPr lang="en-US" sz="2000" b="0" i="0" u="none" strike="noStrike" dirty="0">
                        <a:solidFill>
                          <a:srgbClr val="000000"/>
                        </a:solidFill>
                        <a:effectLst/>
                        <a:latin typeface="+mn-lt"/>
                      </a:endParaRPr>
                    </a:p>
                  </a:txBody>
                  <a:tcPr marL="9525" marR="9525" marT="9525" marB="0" anchor="ctr">
                    <a:noFill/>
                  </a:tcPr>
                </a:tc>
                <a:tc>
                  <a:txBody>
                    <a:bodyPr/>
                    <a:lstStyle/>
                    <a:p>
                      <a:pPr algn="ctr" fontAlgn="ctr"/>
                      <a:endParaRPr lang="en-US" sz="2000" b="0" i="0" u="none" strike="noStrike" dirty="0">
                        <a:solidFill>
                          <a:srgbClr val="000000"/>
                        </a:solidFill>
                        <a:effectLst/>
                        <a:latin typeface="+mn-lt"/>
                      </a:endParaRPr>
                    </a:p>
                  </a:txBody>
                  <a:tcPr marL="9525" marR="9525" marT="9525" marB="0" anchor="ctr">
                    <a:noFill/>
                  </a:tcPr>
                </a:tc>
                <a:tc>
                  <a:txBody>
                    <a:bodyPr/>
                    <a:lstStyle/>
                    <a:p>
                      <a:pPr algn="ctr" fontAlgn="ctr"/>
                      <a:endParaRPr lang="en-US" sz="2000" b="0" i="0" u="none" strike="noStrike" dirty="0">
                        <a:solidFill>
                          <a:srgbClr val="000000"/>
                        </a:solidFill>
                        <a:effectLst/>
                        <a:latin typeface="+mn-lt"/>
                      </a:endParaRPr>
                    </a:p>
                  </a:txBody>
                  <a:tcPr marL="9525" marR="9525" marT="9525" marB="0" anchor="ctr">
                    <a:noFill/>
                  </a:tcPr>
                </a:tc>
                <a:tc>
                  <a:txBody>
                    <a:bodyPr/>
                    <a:lstStyle/>
                    <a:p>
                      <a:pPr algn="ctr" fontAlgn="ctr"/>
                      <a:endParaRPr lang="en-US" sz="2000" b="0" i="0" u="none" strike="noStrike" dirty="0">
                        <a:solidFill>
                          <a:srgbClr val="000000"/>
                        </a:solidFill>
                        <a:effectLst/>
                        <a:latin typeface="+mn-lt"/>
                      </a:endParaRPr>
                    </a:p>
                  </a:txBody>
                  <a:tcPr marL="9525" marR="9525" marT="9525" marB="0" anchor="ctr">
                    <a:noFill/>
                  </a:tcPr>
                </a:tc>
                <a:tc>
                  <a:txBody>
                    <a:bodyPr/>
                    <a:lstStyle/>
                    <a:p>
                      <a:pPr algn="ctr" fontAlgn="ctr"/>
                      <a:endParaRPr lang="en-US" sz="2000" b="0" i="0" u="none" strike="noStrike" dirty="0">
                        <a:solidFill>
                          <a:srgbClr val="000000"/>
                        </a:solidFill>
                        <a:effectLst/>
                        <a:latin typeface="+mn-lt"/>
                      </a:endParaRPr>
                    </a:p>
                  </a:txBody>
                  <a:tcPr marL="9525" marR="9525" marT="9525" marB="0" anchor="ctr">
                    <a:noFill/>
                  </a:tcPr>
                </a:tc>
                <a:extLst>
                  <a:ext uri="{0D108BD9-81ED-4DB2-BD59-A6C34878D82A}">
                    <a16:rowId xmlns:a16="http://schemas.microsoft.com/office/drawing/2014/main" val="999579382"/>
                  </a:ext>
                </a:extLst>
              </a:tr>
              <a:tr h="522434">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800" b="1" i="0" u="none" strike="noStrike" dirty="0">
                          <a:solidFill>
                            <a:srgbClr val="000000"/>
                          </a:solidFill>
                          <a:effectLst/>
                          <a:latin typeface="+mn-lt"/>
                        </a:rPr>
                        <a:t>Congressional</a:t>
                      </a:r>
                      <a:r>
                        <a:rPr lang="en-US" sz="1800" b="1" i="0" u="none" strike="noStrike" baseline="0" dirty="0">
                          <a:solidFill>
                            <a:srgbClr val="000000"/>
                          </a:solidFill>
                          <a:effectLst/>
                          <a:latin typeface="+mn-lt"/>
                        </a:rPr>
                        <a:t> Vote for Republican</a:t>
                      </a:r>
                      <a:endParaRPr lang="en-US" sz="1800" b="1" i="0" u="none" strike="noStrike" dirty="0">
                        <a:solidFill>
                          <a:srgbClr val="000000"/>
                        </a:solidFill>
                        <a:effectLst/>
                        <a:latin typeface="+mn-lt"/>
                      </a:endParaRPr>
                    </a:p>
                  </a:txBody>
                  <a:tcPr marL="9525" marR="9525" marT="9525" marB="0" anchor="ctr">
                    <a:solidFill>
                      <a:srgbClr val="BFDBEF"/>
                    </a:solidFill>
                  </a:tcPr>
                </a:tc>
                <a:tc>
                  <a:txBody>
                    <a:bodyPr/>
                    <a:lstStyle/>
                    <a:p>
                      <a:pPr algn="ctr" fontAlgn="ctr"/>
                      <a:r>
                        <a:rPr lang="en-US" sz="2000" b="0" i="0" u="none" strike="noStrike" dirty="0">
                          <a:solidFill>
                            <a:srgbClr val="000000"/>
                          </a:solidFill>
                          <a:effectLst/>
                          <a:latin typeface="+mn-lt"/>
                        </a:rPr>
                        <a:t>48</a:t>
                      </a:r>
                    </a:p>
                  </a:txBody>
                  <a:tcPr marL="9525" marR="9525" marT="9525" marB="0" anchor="ctr">
                    <a:solidFill>
                      <a:srgbClr val="BFDBEF"/>
                    </a:solidFill>
                  </a:tcPr>
                </a:tc>
                <a:tc>
                  <a:txBody>
                    <a:bodyPr/>
                    <a:lstStyle/>
                    <a:p>
                      <a:pPr algn="ctr" fontAlgn="ctr"/>
                      <a:r>
                        <a:rPr lang="en-US" sz="2000" b="0" i="0" u="none" strike="noStrike" dirty="0">
                          <a:solidFill>
                            <a:srgbClr val="000000"/>
                          </a:solidFill>
                          <a:effectLst/>
                          <a:latin typeface="+mn-lt"/>
                        </a:rPr>
                        <a:t>81</a:t>
                      </a:r>
                    </a:p>
                  </a:txBody>
                  <a:tcPr marL="9525" marR="9525" marT="9525" marB="0" anchor="ctr">
                    <a:solidFill>
                      <a:srgbClr val="BFDBEF"/>
                    </a:solidFill>
                  </a:tcPr>
                </a:tc>
                <a:tc>
                  <a:txBody>
                    <a:bodyPr/>
                    <a:lstStyle/>
                    <a:p>
                      <a:pPr algn="ctr" fontAlgn="ctr"/>
                      <a:r>
                        <a:rPr lang="en-US" sz="2000" b="0" i="0" u="none" strike="noStrike" dirty="0">
                          <a:solidFill>
                            <a:srgbClr val="000000"/>
                          </a:solidFill>
                          <a:effectLst/>
                          <a:latin typeface="+mn-lt"/>
                        </a:rPr>
                        <a:t>18</a:t>
                      </a:r>
                    </a:p>
                  </a:txBody>
                  <a:tcPr marL="9525" marR="9525" marT="9525" marB="0" anchor="ctr">
                    <a:solidFill>
                      <a:srgbClr val="BFDBEF"/>
                    </a:solidFill>
                  </a:tcPr>
                </a:tc>
                <a:tc>
                  <a:txBody>
                    <a:bodyPr/>
                    <a:lstStyle/>
                    <a:p>
                      <a:pPr algn="ctr" fontAlgn="ctr"/>
                      <a:r>
                        <a:rPr lang="en-US" sz="2000" b="0" i="0" u="none" strike="noStrike" dirty="0">
                          <a:solidFill>
                            <a:srgbClr val="000000"/>
                          </a:solidFill>
                          <a:effectLst/>
                          <a:latin typeface="+mn-lt"/>
                        </a:rPr>
                        <a:t>26</a:t>
                      </a:r>
                    </a:p>
                  </a:txBody>
                  <a:tcPr marL="9525" marR="9525" marT="9525" marB="0" anchor="ctr">
                    <a:solidFill>
                      <a:srgbClr val="BFDBEF"/>
                    </a:solidFill>
                  </a:tcPr>
                </a:tc>
                <a:tc>
                  <a:txBody>
                    <a:bodyPr/>
                    <a:lstStyle/>
                    <a:p>
                      <a:pPr algn="ctr" fontAlgn="ctr"/>
                      <a:r>
                        <a:rPr lang="en-US" sz="2000" b="0" i="0" u="none" strike="noStrike" dirty="0">
                          <a:solidFill>
                            <a:srgbClr val="000000"/>
                          </a:solidFill>
                          <a:effectLst/>
                          <a:latin typeface="+mn-lt"/>
                        </a:rPr>
                        <a:t>43</a:t>
                      </a:r>
                    </a:p>
                  </a:txBody>
                  <a:tcPr marL="9525" marR="9525" marT="9525" marB="0" anchor="ctr">
                    <a:solidFill>
                      <a:srgbClr val="BFDBEF"/>
                    </a:solidFill>
                  </a:tcPr>
                </a:tc>
                <a:tc>
                  <a:txBody>
                    <a:bodyPr/>
                    <a:lstStyle/>
                    <a:p>
                      <a:pPr algn="ctr" fontAlgn="ctr"/>
                      <a:r>
                        <a:rPr lang="en-US" sz="2000" b="0" i="0" u="none" strike="noStrike" dirty="0">
                          <a:solidFill>
                            <a:srgbClr val="000000"/>
                          </a:solidFill>
                          <a:effectLst/>
                          <a:latin typeface="+mn-lt"/>
                        </a:rPr>
                        <a:t>14</a:t>
                      </a:r>
                    </a:p>
                  </a:txBody>
                  <a:tcPr marL="9525" marR="9525" marT="9525" marB="0" anchor="ctr">
                    <a:solidFill>
                      <a:srgbClr val="BFDBEF"/>
                    </a:solidFill>
                  </a:tcPr>
                </a:tc>
                <a:tc>
                  <a:txBody>
                    <a:bodyPr/>
                    <a:lstStyle/>
                    <a:p>
                      <a:pPr algn="ctr" fontAlgn="ctr"/>
                      <a:r>
                        <a:rPr lang="en-US" sz="2000" b="0" i="0" u="none" strike="noStrike" dirty="0">
                          <a:solidFill>
                            <a:srgbClr val="000000"/>
                          </a:solidFill>
                          <a:effectLst/>
                          <a:latin typeface="+mn-lt"/>
                        </a:rPr>
                        <a:t>40</a:t>
                      </a:r>
                    </a:p>
                  </a:txBody>
                  <a:tcPr marL="9525" marR="9525" marT="9525" marB="0" anchor="ctr">
                    <a:solidFill>
                      <a:srgbClr val="BFDBEF"/>
                    </a:solidFill>
                  </a:tcPr>
                </a:tc>
                <a:tc>
                  <a:txBody>
                    <a:bodyPr/>
                    <a:lstStyle/>
                    <a:p>
                      <a:pPr algn="ctr" fontAlgn="ctr"/>
                      <a:r>
                        <a:rPr lang="en-US" sz="2000" b="0" i="0" u="none" strike="noStrike" dirty="0">
                          <a:solidFill>
                            <a:srgbClr val="000000"/>
                          </a:solidFill>
                          <a:effectLst/>
                          <a:latin typeface="+mn-lt"/>
                        </a:rPr>
                        <a:t>8</a:t>
                      </a:r>
                    </a:p>
                  </a:txBody>
                  <a:tcPr marL="9525" marR="9525" marT="9525" marB="0" anchor="ctr">
                    <a:solidFill>
                      <a:srgbClr val="BFDBEF"/>
                    </a:solidFill>
                  </a:tcPr>
                </a:tc>
                <a:tc>
                  <a:txBody>
                    <a:bodyPr/>
                    <a:lstStyle/>
                    <a:p>
                      <a:pPr algn="ctr" fontAlgn="ctr"/>
                      <a:r>
                        <a:rPr lang="en-US" sz="2000" b="0" i="0" u="none" strike="noStrike" dirty="0">
                          <a:solidFill>
                            <a:srgbClr val="000000"/>
                          </a:solidFill>
                          <a:effectLst/>
                          <a:latin typeface="+mn-lt"/>
                        </a:rPr>
                        <a:t>83</a:t>
                      </a:r>
                    </a:p>
                  </a:txBody>
                  <a:tcPr marL="9525" marR="9525" marT="9525" marB="0" anchor="ctr">
                    <a:solidFill>
                      <a:srgbClr val="BFDBEF"/>
                    </a:solidFill>
                  </a:tcPr>
                </a:tc>
                <a:extLst>
                  <a:ext uri="{0D108BD9-81ED-4DB2-BD59-A6C34878D82A}">
                    <a16:rowId xmlns:a16="http://schemas.microsoft.com/office/drawing/2014/main" val="793332829"/>
                  </a:ext>
                </a:extLst>
              </a:tr>
              <a:tr h="522434">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800" b="1" i="0" u="none" strike="noStrike" dirty="0">
                          <a:solidFill>
                            <a:srgbClr val="000000"/>
                          </a:solidFill>
                          <a:effectLst/>
                          <a:latin typeface="+mn-lt"/>
                        </a:rPr>
                        <a:t>Congressional Vote for Democrat</a:t>
                      </a:r>
                    </a:p>
                  </a:txBody>
                  <a:tcPr marL="9525" marR="9525" marT="9525" marB="0" anchor="ctr">
                    <a:solidFill>
                      <a:srgbClr val="BFDBEF"/>
                    </a:solidFill>
                  </a:tcPr>
                </a:tc>
                <a:tc>
                  <a:txBody>
                    <a:bodyPr/>
                    <a:lstStyle/>
                    <a:p>
                      <a:pPr algn="ctr" fontAlgn="ctr"/>
                      <a:r>
                        <a:rPr lang="en-US" sz="2000" b="0" i="0" u="none" strike="noStrike" dirty="0">
                          <a:solidFill>
                            <a:srgbClr val="000000"/>
                          </a:solidFill>
                          <a:effectLst/>
                          <a:latin typeface="+mn-lt"/>
                        </a:rPr>
                        <a:t>51</a:t>
                      </a:r>
                    </a:p>
                  </a:txBody>
                  <a:tcPr marL="9525" marR="9525" marT="9525" marB="0" anchor="ctr">
                    <a:solidFill>
                      <a:srgbClr val="BFDBEF"/>
                    </a:solidFill>
                  </a:tcPr>
                </a:tc>
                <a:tc>
                  <a:txBody>
                    <a:bodyPr/>
                    <a:lstStyle/>
                    <a:p>
                      <a:pPr algn="ctr" fontAlgn="ctr"/>
                      <a:r>
                        <a:rPr lang="en-US" sz="2000" b="0" i="0" u="none" strike="noStrike" dirty="0">
                          <a:solidFill>
                            <a:srgbClr val="000000"/>
                          </a:solidFill>
                          <a:effectLst/>
                          <a:latin typeface="+mn-lt"/>
                        </a:rPr>
                        <a:t>18</a:t>
                      </a:r>
                    </a:p>
                  </a:txBody>
                  <a:tcPr marL="9525" marR="9525" marT="9525" marB="0" anchor="ctr">
                    <a:solidFill>
                      <a:srgbClr val="BFDBEF"/>
                    </a:solidFill>
                  </a:tcPr>
                </a:tc>
                <a:tc>
                  <a:txBody>
                    <a:bodyPr/>
                    <a:lstStyle/>
                    <a:p>
                      <a:pPr algn="ctr" fontAlgn="ctr"/>
                      <a:r>
                        <a:rPr lang="en-US" sz="2000" b="0" i="0" u="none" strike="noStrike" dirty="0">
                          <a:solidFill>
                            <a:srgbClr val="000000"/>
                          </a:solidFill>
                          <a:effectLst/>
                          <a:latin typeface="+mn-lt"/>
                        </a:rPr>
                        <a:t>81</a:t>
                      </a:r>
                    </a:p>
                  </a:txBody>
                  <a:tcPr marL="9525" marR="9525" marT="9525" marB="0" anchor="ctr">
                    <a:solidFill>
                      <a:srgbClr val="BFDBEF"/>
                    </a:solidFill>
                  </a:tcPr>
                </a:tc>
                <a:tc>
                  <a:txBody>
                    <a:bodyPr/>
                    <a:lstStyle/>
                    <a:p>
                      <a:pPr algn="ctr" fontAlgn="ctr"/>
                      <a:r>
                        <a:rPr lang="en-US" sz="2000" b="0" i="0" u="none" strike="noStrike" dirty="0">
                          <a:solidFill>
                            <a:srgbClr val="000000"/>
                          </a:solidFill>
                          <a:effectLst/>
                          <a:latin typeface="+mn-lt"/>
                        </a:rPr>
                        <a:t>74</a:t>
                      </a:r>
                    </a:p>
                  </a:txBody>
                  <a:tcPr marL="9525" marR="9525" marT="9525" marB="0" anchor="ctr">
                    <a:solidFill>
                      <a:srgbClr val="BFDBEF"/>
                    </a:solidFill>
                  </a:tcPr>
                </a:tc>
                <a:tc>
                  <a:txBody>
                    <a:bodyPr/>
                    <a:lstStyle/>
                    <a:p>
                      <a:pPr algn="ctr" fontAlgn="ctr"/>
                      <a:r>
                        <a:rPr lang="en-US" sz="2000" b="0" i="0" u="none" strike="noStrike" dirty="0">
                          <a:solidFill>
                            <a:srgbClr val="000000"/>
                          </a:solidFill>
                          <a:effectLst/>
                          <a:latin typeface="+mn-lt"/>
                        </a:rPr>
                        <a:t>57</a:t>
                      </a:r>
                    </a:p>
                  </a:txBody>
                  <a:tcPr marL="9525" marR="9525" marT="9525" marB="0" anchor="ctr">
                    <a:solidFill>
                      <a:srgbClr val="BFDBEF"/>
                    </a:solidFill>
                  </a:tcPr>
                </a:tc>
                <a:tc>
                  <a:txBody>
                    <a:bodyPr/>
                    <a:lstStyle/>
                    <a:p>
                      <a:pPr algn="ctr" fontAlgn="ctr"/>
                      <a:r>
                        <a:rPr lang="en-US" sz="2000" b="0" i="0" u="none" strike="noStrike" dirty="0">
                          <a:solidFill>
                            <a:srgbClr val="000000"/>
                          </a:solidFill>
                          <a:effectLst/>
                          <a:latin typeface="+mn-lt"/>
                        </a:rPr>
                        <a:t>84</a:t>
                      </a:r>
                    </a:p>
                  </a:txBody>
                  <a:tcPr marL="9525" marR="9525" marT="9525" marB="0" anchor="ctr">
                    <a:solidFill>
                      <a:srgbClr val="BFDBEF"/>
                    </a:solidFill>
                  </a:tcPr>
                </a:tc>
                <a:tc>
                  <a:txBody>
                    <a:bodyPr/>
                    <a:lstStyle/>
                    <a:p>
                      <a:pPr algn="ctr" fontAlgn="ctr"/>
                      <a:r>
                        <a:rPr lang="en-US" sz="2000" b="0" i="0" u="none" strike="noStrike" dirty="0">
                          <a:solidFill>
                            <a:srgbClr val="000000"/>
                          </a:solidFill>
                          <a:effectLst/>
                          <a:latin typeface="+mn-lt"/>
                        </a:rPr>
                        <a:t>59</a:t>
                      </a:r>
                    </a:p>
                  </a:txBody>
                  <a:tcPr marL="9525" marR="9525" marT="9525" marB="0" anchor="ctr">
                    <a:solidFill>
                      <a:srgbClr val="BFDBEF"/>
                    </a:solidFill>
                  </a:tcPr>
                </a:tc>
                <a:tc>
                  <a:txBody>
                    <a:bodyPr/>
                    <a:lstStyle/>
                    <a:p>
                      <a:pPr algn="ctr" fontAlgn="ctr"/>
                      <a:r>
                        <a:rPr lang="en-US" sz="2000" b="0" i="0" u="none" strike="noStrike" dirty="0">
                          <a:solidFill>
                            <a:srgbClr val="000000"/>
                          </a:solidFill>
                          <a:effectLst/>
                          <a:latin typeface="+mn-lt"/>
                        </a:rPr>
                        <a:t>90</a:t>
                      </a:r>
                    </a:p>
                  </a:txBody>
                  <a:tcPr marL="9525" marR="9525" marT="9525" marB="0" anchor="ctr">
                    <a:solidFill>
                      <a:srgbClr val="BFDBEF"/>
                    </a:solidFill>
                  </a:tcPr>
                </a:tc>
                <a:tc>
                  <a:txBody>
                    <a:bodyPr/>
                    <a:lstStyle/>
                    <a:p>
                      <a:pPr algn="ctr" fontAlgn="ctr"/>
                      <a:r>
                        <a:rPr lang="en-US" sz="2000" b="0" i="0" u="none" strike="noStrike" dirty="0">
                          <a:solidFill>
                            <a:srgbClr val="000000"/>
                          </a:solidFill>
                          <a:effectLst/>
                          <a:latin typeface="+mn-lt"/>
                        </a:rPr>
                        <a:t>14</a:t>
                      </a:r>
                    </a:p>
                  </a:txBody>
                  <a:tcPr marL="9525" marR="9525" marT="9525" marB="0" anchor="ctr">
                    <a:solidFill>
                      <a:srgbClr val="BFDBEF"/>
                    </a:solidFill>
                  </a:tcPr>
                </a:tc>
                <a:extLst>
                  <a:ext uri="{0D108BD9-81ED-4DB2-BD59-A6C34878D82A}">
                    <a16:rowId xmlns:a16="http://schemas.microsoft.com/office/drawing/2014/main" val="2675949434"/>
                  </a:ext>
                </a:extLst>
              </a:tr>
            </a:tbl>
          </a:graphicData>
        </a:graphic>
      </p:graphicFrame>
      <p:sp>
        <p:nvSpPr>
          <p:cNvPr id="3" name="Circle: Hollow 2">
            <a:extLst>
              <a:ext uri="{FF2B5EF4-FFF2-40B4-BE49-F238E27FC236}">
                <a16:creationId xmlns:a16="http://schemas.microsoft.com/office/drawing/2014/main" id="{82B2CD11-4EC8-4652-A9CA-073C69CE8D1D}"/>
              </a:ext>
              <a:ext uri="{C183D7F6-B498-43B3-948B-1728B52AA6E4}">
                <adec:decorative xmlns:adec="http://schemas.microsoft.com/office/drawing/2017/decorative" val="1"/>
              </a:ext>
            </a:extLst>
          </p:cNvPr>
          <p:cNvSpPr/>
          <p:nvPr/>
        </p:nvSpPr>
        <p:spPr>
          <a:xfrm>
            <a:off x="3117098" y="3250476"/>
            <a:ext cx="1023827" cy="354873"/>
          </a:xfrm>
          <a:prstGeom prst="donut">
            <a:avLst>
              <a:gd name="adj" fmla="val 643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Circle: Hollow 9">
            <a:extLst>
              <a:ext uri="{FF2B5EF4-FFF2-40B4-BE49-F238E27FC236}">
                <a16:creationId xmlns:a16="http://schemas.microsoft.com/office/drawing/2014/main" id="{3C853851-E7AB-44A1-BA3C-DCEF5F5191D8}"/>
              </a:ext>
              <a:ext uri="{C183D7F6-B498-43B3-948B-1728B52AA6E4}">
                <adec:decorative xmlns:adec="http://schemas.microsoft.com/office/drawing/2017/decorative" val="1"/>
              </a:ext>
            </a:extLst>
          </p:cNvPr>
          <p:cNvSpPr/>
          <p:nvPr/>
        </p:nvSpPr>
        <p:spPr>
          <a:xfrm>
            <a:off x="3117097" y="4206365"/>
            <a:ext cx="1023827" cy="531916"/>
          </a:xfrm>
          <a:prstGeom prst="donut">
            <a:avLst>
              <a:gd name="adj" fmla="val 643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Circle: Hollow 11">
            <a:extLst>
              <a:ext uri="{FF2B5EF4-FFF2-40B4-BE49-F238E27FC236}">
                <a16:creationId xmlns:a16="http://schemas.microsoft.com/office/drawing/2014/main" id="{71EBB571-67F8-4B0B-AD58-4A60B4573B70}"/>
              </a:ext>
              <a:ext uri="{C183D7F6-B498-43B3-948B-1728B52AA6E4}">
                <adec:decorative xmlns:adec="http://schemas.microsoft.com/office/drawing/2017/decorative" val="1"/>
              </a:ext>
            </a:extLst>
          </p:cNvPr>
          <p:cNvSpPr/>
          <p:nvPr/>
        </p:nvSpPr>
        <p:spPr>
          <a:xfrm>
            <a:off x="10778589" y="3250476"/>
            <a:ext cx="1023827" cy="422487"/>
          </a:xfrm>
          <a:prstGeom prst="donut">
            <a:avLst>
              <a:gd name="adj" fmla="val 643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Rectangle: Rounded Corners 15">
            <a:extLst>
              <a:ext uri="{FF2B5EF4-FFF2-40B4-BE49-F238E27FC236}">
                <a16:creationId xmlns:a16="http://schemas.microsoft.com/office/drawing/2014/main" id="{8AE16D98-F626-4673-B394-976A16F7480B}"/>
              </a:ext>
              <a:ext uri="{C183D7F6-B498-43B3-948B-1728B52AA6E4}">
                <adec:decorative xmlns:adec="http://schemas.microsoft.com/office/drawing/2017/decorative" val="1"/>
              </a:ext>
            </a:extLst>
          </p:cNvPr>
          <p:cNvSpPr/>
          <p:nvPr/>
        </p:nvSpPr>
        <p:spPr>
          <a:xfrm>
            <a:off x="4245429" y="3612574"/>
            <a:ext cx="6479177" cy="308065"/>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Rounded Corners 17">
            <a:extLst>
              <a:ext uri="{FF2B5EF4-FFF2-40B4-BE49-F238E27FC236}">
                <a16:creationId xmlns:a16="http://schemas.microsoft.com/office/drawing/2014/main" id="{BF7B6BFA-20CB-4DF9-A778-69434060AF5C}"/>
              </a:ext>
              <a:ext uri="{C183D7F6-B498-43B3-948B-1728B52AA6E4}">
                <adec:decorative xmlns:adec="http://schemas.microsoft.com/office/drawing/2017/decorative" val="1"/>
              </a:ext>
            </a:extLst>
          </p:cNvPr>
          <p:cNvSpPr/>
          <p:nvPr/>
        </p:nvSpPr>
        <p:spPr>
          <a:xfrm>
            <a:off x="4245429" y="4782332"/>
            <a:ext cx="6479175" cy="555628"/>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Circle: Hollow 19">
            <a:extLst>
              <a:ext uri="{FF2B5EF4-FFF2-40B4-BE49-F238E27FC236}">
                <a16:creationId xmlns:a16="http://schemas.microsoft.com/office/drawing/2014/main" id="{48B6BD84-11AD-41E9-80D4-20F9111C7116}"/>
              </a:ext>
              <a:ext uri="{C183D7F6-B498-43B3-948B-1728B52AA6E4}">
                <adec:decorative xmlns:adec="http://schemas.microsoft.com/office/drawing/2017/decorative" val="1"/>
              </a:ext>
            </a:extLst>
          </p:cNvPr>
          <p:cNvSpPr/>
          <p:nvPr/>
        </p:nvSpPr>
        <p:spPr>
          <a:xfrm>
            <a:off x="10724604" y="4206364"/>
            <a:ext cx="1023827" cy="531916"/>
          </a:xfrm>
          <a:prstGeom prst="donut">
            <a:avLst>
              <a:gd name="adj" fmla="val 643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002176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A0A8B-06C1-44A9-A659-5598428790B9}"/>
              </a:ext>
            </a:extLst>
          </p:cNvPr>
          <p:cNvSpPr>
            <a:spLocks noGrp="1"/>
          </p:cNvSpPr>
          <p:nvPr>
            <p:ph type="title"/>
          </p:nvPr>
        </p:nvSpPr>
        <p:spPr>
          <a:xfrm>
            <a:off x="335280" y="318575"/>
            <a:ext cx="11521440" cy="893999"/>
          </a:xfrm>
        </p:spPr>
        <p:txBody>
          <a:bodyPr>
            <a:noAutofit/>
          </a:bodyPr>
          <a:lstStyle/>
          <a:p>
            <a:r>
              <a:rPr lang="en-US" sz="2800" dirty="0"/>
              <a:t>Nearly two-thirds of voters overall are confident that the winner of the election will be able to get their priorities passed in the new Congress. </a:t>
            </a:r>
          </a:p>
        </p:txBody>
      </p:sp>
      <p:sp>
        <p:nvSpPr>
          <p:cNvPr id="11" name="TextBox 10">
            <a:extLst>
              <a:ext uri="{FF2B5EF4-FFF2-40B4-BE49-F238E27FC236}">
                <a16:creationId xmlns:a16="http://schemas.microsoft.com/office/drawing/2014/main" id="{B2FFDA2F-83BC-41D1-BB92-F4FD23D7102C}"/>
              </a:ext>
            </a:extLst>
          </p:cNvPr>
          <p:cNvSpPr txBox="1"/>
          <p:nvPr/>
        </p:nvSpPr>
        <p:spPr>
          <a:xfrm>
            <a:off x="335280" y="1459476"/>
            <a:ext cx="6884670" cy="1201141"/>
          </a:xfrm>
          <a:prstGeom prst="rect">
            <a:avLst/>
          </a:prstGeom>
          <a:solidFill>
            <a:schemeClr val="bg1">
              <a:lumMod val="85000"/>
            </a:schemeClr>
          </a:solid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Typically, the winner of a Presidential election is able to get a few of their top policy priorities passed in Congress during their first year. How confident are you that the winner of the election will be able to get their priorities passed in the new Congress?</a:t>
            </a:r>
          </a:p>
        </p:txBody>
      </p:sp>
      <p:graphicFrame>
        <p:nvGraphicFramePr>
          <p:cNvPr id="3" name="Chart 2" descr="Bar chart&#10;&#10;32 very confident&#10;64 total confident&#10;12 not at all confident&#10;27 total not confident&#10;9 don't know">
            <a:extLst>
              <a:ext uri="{FF2B5EF4-FFF2-40B4-BE49-F238E27FC236}">
                <a16:creationId xmlns:a16="http://schemas.microsoft.com/office/drawing/2014/main" id="{5451A986-97EE-43D1-AE0A-65600AC28638}"/>
              </a:ext>
            </a:extLst>
          </p:cNvPr>
          <p:cNvGraphicFramePr/>
          <p:nvPr/>
        </p:nvGraphicFramePr>
        <p:xfrm>
          <a:off x="970828" y="2642018"/>
          <a:ext cx="5613574" cy="364594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Table 3">
            <a:extLst>
              <a:ext uri="{FF2B5EF4-FFF2-40B4-BE49-F238E27FC236}">
                <a16:creationId xmlns:a16="http://schemas.microsoft.com/office/drawing/2014/main" id="{BB4EA64D-CF79-4BFF-8D8A-0B712BC3EC8B}"/>
              </a:ext>
            </a:extLst>
          </p:cNvPr>
          <p:cNvGraphicFramePr>
            <a:graphicFrameLocks noGrp="1"/>
          </p:cNvGraphicFramePr>
          <p:nvPr/>
        </p:nvGraphicFramePr>
        <p:xfrm>
          <a:off x="89541" y="6287965"/>
          <a:ext cx="4261104" cy="548640"/>
        </p:xfrm>
        <a:graphic>
          <a:graphicData uri="http://schemas.openxmlformats.org/drawingml/2006/table">
            <a:tbl>
              <a:tblPr firstRow="1" bandRow="1">
                <a:tableStyleId>{5C22544A-7EE6-4342-B048-85BDC9FD1C3A}</a:tableStyleId>
              </a:tblPr>
              <a:tblGrid>
                <a:gridCol w="256032">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256032">
                  <a:extLst>
                    <a:ext uri="{9D8B030D-6E8A-4147-A177-3AD203B41FA5}">
                      <a16:colId xmlns:a16="http://schemas.microsoft.com/office/drawing/2014/main" val="20002"/>
                    </a:ext>
                  </a:extLst>
                </a:gridCol>
                <a:gridCol w="1920240">
                  <a:extLst>
                    <a:ext uri="{9D8B030D-6E8A-4147-A177-3AD203B41FA5}">
                      <a16:colId xmlns:a16="http://schemas.microsoft.com/office/drawing/2014/main" val="20003"/>
                    </a:ext>
                  </a:extLst>
                </a:gridCol>
              </a:tblGrid>
              <a:tr h="215210">
                <a:tc>
                  <a:txBody>
                    <a:bodyPr/>
                    <a:lstStyle/>
                    <a:p>
                      <a:endParaRPr lang="en-US" sz="120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FD7A7"/>
                    </a:solidFill>
                  </a:tcPr>
                </a:tc>
                <a:tc>
                  <a:txBody>
                    <a:bodyPr/>
                    <a:lstStyle/>
                    <a:p>
                      <a:r>
                        <a:rPr lang="en-US" sz="1200" b="0" dirty="0">
                          <a:solidFill>
                            <a:schemeClr val="tx1"/>
                          </a:solidFill>
                        </a:rPr>
                        <a:t>Somewhat confident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sz="120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57A77"/>
                    </a:solidFill>
                  </a:tcPr>
                </a:tc>
                <a:tc>
                  <a:txBody>
                    <a:bodyPr/>
                    <a:lstStyle/>
                    <a:p>
                      <a:r>
                        <a:rPr lang="en-US" sz="1200" b="0" dirty="0">
                          <a:solidFill>
                            <a:schemeClr val="tx1"/>
                          </a:solidFill>
                        </a:rPr>
                        <a:t>A little confident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1"/>
                  </a:ext>
                </a:extLst>
              </a:tr>
              <a:tr h="215210">
                <a:tc>
                  <a:txBody>
                    <a:bodyPr/>
                    <a:lstStyle/>
                    <a:p>
                      <a:endParaRPr lang="en-US" sz="120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r>
                        <a:rPr lang="en-US" sz="1200" b="0" dirty="0">
                          <a:solidFill>
                            <a:schemeClr val="tx1"/>
                          </a:solidFill>
                        </a:rPr>
                        <a:t>Very confident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sz="120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r>
                        <a:rPr lang="en-US" sz="1200" b="0" dirty="0">
                          <a:solidFill>
                            <a:schemeClr val="tx1"/>
                          </a:solidFill>
                        </a:rPr>
                        <a:t>Not at all confident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graphicFrame>
        <p:nvGraphicFramePr>
          <p:cNvPr id="9" name="Table 8">
            <a:extLst>
              <a:ext uri="{FF2B5EF4-FFF2-40B4-BE49-F238E27FC236}">
                <a16:creationId xmlns:a16="http://schemas.microsoft.com/office/drawing/2014/main" id="{E0A19D86-8D35-4AEA-99C8-7687A468E64A}"/>
              </a:ext>
            </a:extLst>
          </p:cNvPr>
          <p:cNvGraphicFramePr>
            <a:graphicFrameLocks noGrp="1"/>
          </p:cNvGraphicFramePr>
          <p:nvPr/>
        </p:nvGraphicFramePr>
        <p:xfrm>
          <a:off x="7465689" y="1459476"/>
          <a:ext cx="4411442" cy="4754880"/>
        </p:xfrm>
        <a:graphic>
          <a:graphicData uri="http://schemas.openxmlformats.org/drawingml/2006/table">
            <a:tbl>
              <a:tblPr firstRow="1" bandRow="1">
                <a:tableStyleId>{5C22544A-7EE6-4342-B048-85BDC9FD1C3A}</a:tableStyleId>
              </a:tblPr>
              <a:tblGrid>
                <a:gridCol w="1866362">
                  <a:extLst>
                    <a:ext uri="{9D8B030D-6E8A-4147-A177-3AD203B41FA5}">
                      <a16:colId xmlns:a16="http://schemas.microsoft.com/office/drawing/2014/main" val="20000"/>
                    </a:ext>
                  </a:extLst>
                </a:gridCol>
                <a:gridCol w="1112520">
                  <a:extLst>
                    <a:ext uri="{9D8B030D-6E8A-4147-A177-3AD203B41FA5}">
                      <a16:colId xmlns:a16="http://schemas.microsoft.com/office/drawing/2014/main" val="20001"/>
                    </a:ext>
                  </a:extLst>
                </a:gridCol>
                <a:gridCol w="1432560">
                  <a:extLst>
                    <a:ext uri="{9D8B030D-6E8A-4147-A177-3AD203B41FA5}">
                      <a16:colId xmlns:a16="http://schemas.microsoft.com/office/drawing/2014/main" val="20002"/>
                    </a:ext>
                  </a:extLst>
                </a:gridCol>
              </a:tblGrid>
              <a:tr h="317335">
                <a:tc>
                  <a:txBody>
                    <a:bodyPr/>
                    <a:lstStyle/>
                    <a:p>
                      <a:pPr algn="ctr"/>
                      <a:endParaRPr lang="en-US" sz="1800" dirty="0"/>
                    </a:p>
                  </a:txBody>
                  <a:tcPr>
                    <a:solidFill>
                      <a:schemeClr val="bg1"/>
                    </a:solidFill>
                  </a:tcPr>
                </a:tc>
                <a:tc>
                  <a:txBody>
                    <a:bodyPr/>
                    <a:lstStyle/>
                    <a:p>
                      <a:pPr algn="ctr"/>
                      <a:r>
                        <a:rPr lang="en-US" sz="1600" dirty="0">
                          <a:solidFill>
                            <a:schemeClr val="tx1"/>
                          </a:solidFill>
                        </a:rPr>
                        <a:t>Confident</a:t>
                      </a:r>
                    </a:p>
                  </a:txBody>
                  <a:tcPr anchor="ctr">
                    <a:solidFill>
                      <a:srgbClr val="00B050"/>
                    </a:solidFill>
                  </a:tcPr>
                </a:tc>
                <a:tc>
                  <a:txBody>
                    <a:bodyPr/>
                    <a:lstStyle/>
                    <a:p>
                      <a:pPr algn="ctr"/>
                      <a:r>
                        <a:rPr lang="en-US" sz="1600" dirty="0"/>
                        <a:t>Not Confident</a:t>
                      </a:r>
                    </a:p>
                  </a:txBody>
                  <a:tcPr anchor="ctr">
                    <a:solidFill>
                      <a:srgbClr val="C00000"/>
                    </a:solidFill>
                  </a:tcPr>
                </a:tc>
                <a:extLst>
                  <a:ext uri="{0D108BD9-81ED-4DB2-BD59-A6C34878D82A}">
                    <a16:rowId xmlns:a16="http://schemas.microsoft.com/office/drawing/2014/main" val="10000"/>
                  </a:ext>
                </a:extLst>
              </a:tr>
              <a:tr h="193927">
                <a:tc>
                  <a:txBody>
                    <a:bodyPr/>
                    <a:lstStyle/>
                    <a:p>
                      <a:pPr algn="l"/>
                      <a:r>
                        <a:rPr lang="en-US" sz="1600" dirty="0"/>
                        <a:t>Men</a:t>
                      </a:r>
                    </a:p>
                  </a:txBody>
                  <a:tcPr marT="0" marB="0" anchor="ctr">
                    <a:solidFill>
                      <a:schemeClr val="bg1">
                        <a:lumMod val="50000"/>
                        <a:alpha val="25000"/>
                      </a:schemeClr>
                    </a:solidFill>
                  </a:tcPr>
                </a:tc>
                <a:tc>
                  <a:txBody>
                    <a:bodyPr/>
                    <a:lstStyle/>
                    <a:p>
                      <a:pPr algn="ctr"/>
                      <a:r>
                        <a:rPr lang="en-US" sz="1600" dirty="0"/>
                        <a:t>64</a:t>
                      </a:r>
                    </a:p>
                  </a:txBody>
                  <a:tcPr marT="0" marB="0" anchor="ctr">
                    <a:solidFill>
                      <a:schemeClr val="bg1">
                        <a:lumMod val="50000"/>
                        <a:alpha val="25000"/>
                      </a:schemeClr>
                    </a:solidFill>
                  </a:tcPr>
                </a:tc>
                <a:tc>
                  <a:txBody>
                    <a:bodyPr/>
                    <a:lstStyle/>
                    <a:p>
                      <a:pPr algn="ctr"/>
                      <a:r>
                        <a:rPr lang="en-US" sz="1600" dirty="0"/>
                        <a:t>28</a:t>
                      </a:r>
                    </a:p>
                  </a:txBody>
                  <a:tcPr marT="0" marB="0" anchor="ctr">
                    <a:solidFill>
                      <a:schemeClr val="bg1">
                        <a:lumMod val="50000"/>
                        <a:alpha val="25000"/>
                      </a:schemeClr>
                    </a:solidFill>
                  </a:tcPr>
                </a:tc>
                <a:extLst>
                  <a:ext uri="{0D108BD9-81ED-4DB2-BD59-A6C34878D82A}">
                    <a16:rowId xmlns:a16="http://schemas.microsoft.com/office/drawing/2014/main" val="10001"/>
                  </a:ext>
                </a:extLst>
              </a:tr>
              <a:tr h="193927">
                <a:tc>
                  <a:txBody>
                    <a:bodyPr/>
                    <a:lstStyle/>
                    <a:p>
                      <a:pPr algn="l"/>
                      <a:r>
                        <a:rPr lang="en-US" sz="1600" dirty="0"/>
                        <a:t>Women</a:t>
                      </a:r>
                    </a:p>
                  </a:txBody>
                  <a:tcPr marT="0" marB="0" anchor="ctr">
                    <a:solidFill>
                      <a:schemeClr val="bg1">
                        <a:lumMod val="50000"/>
                        <a:alpha val="25000"/>
                      </a:schemeClr>
                    </a:solidFill>
                  </a:tcPr>
                </a:tc>
                <a:tc>
                  <a:txBody>
                    <a:bodyPr/>
                    <a:lstStyle/>
                    <a:p>
                      <a:pPr algn="ctr"/>
                      <a:r>
                        <a:rPr lang="en-US" sz="1600" dirty="0"/>
                        <a:t>65</a:t>
                      </a:r>
                    </a:p>
                  </a:txBody>
                  <a:tcPr marT="0" marB="0" anchor="ctr">
                    <a:solidFill>
                      <a:schemeClr val="bg1">
                        <a:lumMod val="50000"/>
                        <a:alpha val="25000"/>
                      </a:schemeClr>
                    </a:solidFill>
                  </a:tcPr>
                </a:tc>
                <a:tc>
                  <a:txBody>
                    <a:bodyPr/>
                    <a:lstStyle/>
                    <a:p>
                      <a:pPr algn="ctr"/>
                      <a:r>
                        <a:rPr lang="en-US" sz="1600" dirty="0"/>
                        <a:t>26</a:t>
                      </a:r>
                    </a:p>
                  </a:txBody>
                  <a:tcPr marT="0" marB="0" anchor="ctr">
                    <a:solidFill>
                      <a:schemeClr val="bg1">
                        <a:lumMod val="50000"/>
                        <a:alpha val="25000"/>
                      </a:schemeClr>
                    </a:solidFill>
                  </a:tcPr>
                </a:tc>
                <a:extLst>
                  <a:ext uri="{0D108BD9-81ED-4DB2-BD59-A6C34878D82A}">
                    <a16:rowId xmlns:a16="http://schemas.microsoft.com/office/drawing/2014/main" val="10002"/>
                  </a:ext>
                </a:extLst>
              </a:tr>
              <a:tr h="193927">
                <a:tc>
                  <a:txBody>
                    <a:bodyPr/>
                    <a:lstStyle/>
                    <a:p>
                      <a:pPr algn="l"/>
                      <a:r>
                        <a:rPr lang="en-US" sz="1600" dirty="0"/>
                        <a:t>Under 30</a:t>
                      </a:r>
                    </a:p>
                  </a:txBody>
                  <a:tcPr marT="0" marB="0" anchor="ctr">
                    <a:solidFill>
                      <a:schemeClr val="bg1">
                        <a:lumMod val="50000"/>
                        <a:alpha val="50000"/>
                      </a:schemeClr>
                    </a:solidFill>
                  </a:tcPr>
                </a:tc>
                <a:tc>
                  <a:txBody>
                    <a:bodyPr/>
                    <a:lstStyle/>
                    <a:p>
                      <a:pPr algn="ctr"/>
                      <a:r>
                        <a:rPr lang="en-US" sz="1600" dirty="0"/>
                        <a:t>62</a:t>
                      </a:r>
                    </a:p>
                  </a:txBody>
                  <a:tcPr marT="0" marB="0" anchor="ctr">
                    <a:solidFill>
                      <a:schemeClr val="bg1">
                        <a:lumMod val="50000"/>
                        <a:alpha val="50000"/>
                      </a:schemeClr>
                    </a:solidFill>
                  </a:tcPr>
                </a:tc>
                <a:tc>
                  <a:txBody>
                    <a:bodyPr/>
                    <a:lstStyle/>
                    <a:p>
                      <a:pPr algn="ctr"/>
                      <a:r>
                        <a:rPr lang="en-US" sz="1600" dirty="0"/>
                        <a:t>30</a:t>
                      </a:r>
                    </a:p>
                  </a:txBody>
                  <a:tcPr marT="0" marB="0" anchor="ctr">
                    <a:solidFill>
                      <a:schemeClr val="bg1">
                        <a:lumMod val="50000"/>
                        <a:alpha val="50000"/>
                      </a:schemeClr>
                    </a:solidFill>
                  </a:tcPr>
                </a:tc>
                <a:extLst>
                  <a:ext uri="{0D108BD9-81ED-4DB2-BD59-A6C34878D82A}">
                    <a16:rowId xmlns:a16="http://schemas.microsoft.com/office/drawing/2014/main" val="10003"/>
                  </a:ext>
                </a:extLst>
              </a:tr>
              <a:tr h="193927">
                <a:tc>
                  <a:txBody>
                    <a:bodyPr/>
                    <a:lstStyle/>
                    <a:p>
                      <a:pPr algn="l"/>
                      <a:r>
                        <a:rPr lang="en-US" sz="1600" dirty="0"/>
                        <a:t>30 to 39</a:t>
                      </a:r>
                    </a:p>
                  </a:txBody>
                  <a:tcPr marT="0" marB="0" anchor="ctr">
                    <a:solidFill>
                      <a:schemeClr val="bg1">
                        <a:lumMod val="50000"/>
                        <a:alpha val="50000"/>
                      </a:schemeClr>
                    </a:solidFill>
                  </a:tcPr>
                </a:tc>
                <a:tc>
                  <a:txBody>
                    <a:bodyPr/>
                    <a:lstStyle/>
                    <a:p>
                      <a:pPr algn="ctr"/>
                      <a:r>
                        <a:rPr lang="en-US" sz="1600" dirty="0"/>
                        <a:t>64</a:t>
                      </a:r>
                    </a:p>
                  </a:txBody>
                  <a:tcPr marT="0" marB="0" anchor="ctr">
                    <a:solidFill>
                      <a:schemeClr val="bg1">
                        <a:lumMod val="50000"/>
                        <a:alpha val="50000"/>
                      </a:schemeClr>
                    </a:solidFill>
                  </a:tcPr>
                </a:tc>
                <a:tc>
                  <a:txBody>
                    <a:bodyPr/>
                    <a:lstStyle/>
                    <a:p>
                      <a:pPr algn="ctr"/>
                      <a:r>
                        <a:rPr lang="en-US" sz="1600" dirty="0"/>
                        <a:t>29</a:t>
                      </a:r>
                    </a:p>
                  </a:txBody>
                  <a:tcPr marT="0" marB="0" anchor="ctr">
                    <a:solidFill>
                      <a:schemeClr val="bg1">
                        <a:lumMod val="50000"/>
                        <a:alpha val="50000"/>
                      </a:schemeClr>
                    </a:solidFill>
                  </a:tcPr>
                </a:tc>
                <a:extLst>
                  <a:ext uri="{0D108BD9-81ED-4DB2-BD59-A6C34878D82A}">
                    <a16:rowId xmlns:a16="http://schemas.microsoft.com/office/drawing/2014/main" val="10004"/>
                  </a:ext>
                </a:extLst>
              </a:tr>
              <a:tr h="193927">
                <a:tc>
                  <a:txBody>
                    <a:bodyPr/>
                    <a:lstStyle/>
                    <a:p>
                      <a:pPr algn="l"/>
                      <a:r>
                        <a:rPr lang="en-US" sz="1600" dirty="0"/>
                        <a:t>40 to 49</a:t>
                      </a:r>
                    </a:p>
                  </a:txBody>
                  <a:tcPr marT="0" marB="0" anchor="ctr">
                    <a:solidFill>
                      <a:schemeClr val="bg1">
                        <a:lumMod val="50000"/>
                        <a:alpha val="50000"/>
                      </a:schemeClr>
                    </a:solidFill>
                  </a:tcPr>
                </a:tc>
                <a:tc>
                  <a:txBody>
                    <a:bodyPr/>
                    <a:lstStyle/>
                    <a:p>
                      <a:pPr algn="ctr"/>
                      <a:r>
                        <a:rPr lang="en-US" sz="1600" dirty="0"/>
                        <a:t>65</a:t>
                      </a:r>
                    </a:p>
                  </a:txBody>
                  <a:tcPr marT="0" marB="0" anchor="ctr">
                    <a:solidFill>
                      <a:schemeClr val="bg1">
                        <a:lumMod val="50000"/>
                        <a:alpha val="50000"/>
                      </a:schemeClr>
                    </a:solidFill>
                  </a:tcPr>
                </a:tc>
                <a:tc>
                  <a:txBody>
                    <a:bodyPr/>
                    <a:lstStyle/>
                    <a:p>
                      <a:pPr algn="ctr"/>
                      <a:r>
                        <a:rPr lang="en-US" sz="1600" dirty="0"/>
                        <a:t>27</a:t>
                      </a:r>
                    </a:p>
                  </a:txBody>
                  <a:tcPr marT="0" marB="0" anchor="ctr">
                    <a:solidFill>
                      <a:schemeClr val="bg1">
                        <a:lumMod val="50000"/>
                        <a:alpha val="50000"/>
                      </a:schemeClr>
                    </a:solidFill>
                  </a:tcPr>
                </a:tc>
                <a:extLst>
                  <a:ext uri="{0D108BD9-81ED-4DB2-BD59-A6C34878D82A}">
                    <a16:rowId xmlns:a16="http://schemas.microsoft.com/office/drawing/2014/main" val="10005"/>
                  </a:ext>
                </a:extLst>
              </a:tr>
              <a:tr h="193927">
                <a:tc>
                  <a:txBody>
                    <a:bodyPr/>
                    <a:lstStyle/>
                    <a:p>
                      <a:pPr algn="l"/>
                      <a:r>
                        <a:rPr lang="en-US" sz="1600" dirty="0"/>
                        <a:t>50 to 64</a:t>
                      </a:r>
                    </a:p>
                  </a:txBody>
                  <a:tcPr marT="0" marB="0" anchor="ctr">
                    <a:solidFill>
                      <a:schemeClr val="bg1">
                        <a:lumMod val="50000"/>
                        <a:alpha val="50000"/>
                      </a:schemeClr>
                    </a:solidFill>
                  </a:tcPr>
                </a:tc>
                <a:tc>
                  <a:txBody>
                    <a:bodyPr/>
                    <a:lstStyle/>
                    <a:p>
                      <a:pPr algn="ctr"/>
                      <a:r>
                        <a:rPr lang="en-US" sz="1600" dirty="0"/>
                        <a:t>66</a:t>
                      </a:r>
                    </a:p>
                  </a:txBody>
                  <a:tcPr marT="0" marB="0" anchor="ctr">
                    <a:solidFill>
                      <a:schemeClr val="bg1">
                        <a:lumMod val="50000"/>
                        <a:alpha val="50000"/>
                      </a:schemeClr>
                    </a:solidFill>
                  </a:tcPr>
                </a:tc>
                <a:tc>
                  <a:txBody>
                    <a:bodyPr/>
                    <a:lstStyle/>
                    <a:p>
                      <a:pPr algn="ctr"/>
                      <a:r>
                        <a:rPr lang="en-US" sz="1600" dirty="0"/>
                        <a:t>26</a:t>
                      </a:r>
                    </a:p>
                  </a:txBody>
                  <a:tcPr marT="0" marB="0" anchor="ctr">
                    <a:solidFill>
                      <a:schemeClr val="bg1">
                        <a:lumMod val="50000"/>
                        <a:alpha val="50000"/>
                      </a:schemeClr>
                    </a:solidFill>
                  </a:tcPr>
                </a:tc>
                <a:extLst>
                  <a:ext uri="{0D108BD9-81ED-4DB2-BD59-A6C34878D82A}">
                    <a16:rowId xmlns:a16="http://schemas.microsoft.com/office/drawing/2014/main" val="10006"/>
                  </a:ext>
                </a:extLst>
              </a:tr>
              <a:tr h="193927">
                <a:tc>
                  <a:txBody>
                    <a:bodyPr/>
                    <a:lstStyle/>
                    <a:p>
                      <a:pPr algn="l"/>
                      <a:r>
                        <a:rPr lang="en-US" sz="1600" dirty="0"/>
                        <a:t>Over 65</a:t>
                      </a:r>
                    </a:p>
                  </a:txBody>
                  <a:tcPr marT="0" marB="0" anchor="ctr">
                    <a:solidFill>
                      <a:schemeClr val="bg1">
                        <a:lumMod val="50000"/>
                        <a:alpha val="50000"/>
                      </a:schemeClr>
                    </a:solidFill>
                  </a:tcPr>
                </a:tc>
                <a:tc>
                  <a:txBody>
                    <a:bodyPr/>
                    <a:lstStyle/>
                    <a:p>
                      <a:pPr algn="ctr"/>
                      <a:r>
                        <a:rPr lang="en-US" sz="1600" dirty="0"/>
                        <a:t>64</a:t>
                      </a:r>
                    </a:p>
                  </a:txBody>
                  <a:tcPr marT="0" marB="0" anchor="ctr">
                    <a:solidFill>
                      <a:schemeClr val="bg1">
                        <a:lumMod val="50000"/>
                        <a:alpha val="50000"/>
                      </a:schemeClr>
                    </a:solidFill>
                  </a:tcPr>
                </a:tc>
                <a:tc>
                  <a:txBody>
                    <a:bodyPr/>
                    <a:lstStyle/>
                    <a:p>
                      <a:pPr algn="ctr"/>
                      <a:r>
                        <a:rPr lang="en-US" sz="1600" dirty="0"/>
                        <a:t>23</a:t>
                      </a:r>
                    </a:p>
                  </a:txBody>
                  <a:tcPr marT="0" marB="0" anchor="ctr">
                    <a:solidFill>
                      <a:schemeClr val="bg1">
                        <a:lumMod val="50000"/>
                        <a:alpha val="50000"/>
                      </a:schemeClr>
                    </a:solidFill>
                  </a:tcPr>
                </a:tc>
                <a:extLst>
                  <a:ext uri="{0D108BD9-81ED-4DB2-BD59-A6C34878D82A}">
                    <a16:rowId xmlns:a16="http://schemas.microsoft.com/office/drawing/2014/main" val="10007"/>
                  </a:ext>
                </a:extLst>
              </a:tr>
              <a:tr h="193927">
                <a:tc>
                  <a:txBody>
                    <a:bodyPr/>
                    <a:lstStyle/>
                    <a:p>
                      <a:pPr algn="l"/>
                      <a:r>
                        <a:rPr lang="en-US" sz="1600" dirty="0"/>
                        <a:t>Northeast</a:t>
                      </a:r>
                    </a:p>
                  </a:txBody>
                  <a:tcPr marT="0" marB="0" anchor="ctr">
                    <a:solidFill>
                      <a:srgbClr val="DFDFDF"/>
                    </a:solidFill>
                  </a:tcPr>
                </a:tc>
                <a:tc>
                  <a:txBody>
                    <a:bodyPr/>
                    <a:lstStyle/>
                    <a:p>
                      <a:pPr algn="ctr"/>
                      <a:r>
                        <a:rPr lang="en-US" sz="1600" dirty="0"/>
                        <a:t>61</a:t>
                      </a:r>
                    </a:p>
                  </a:txBody>
                  <a:tcPr marT="0" marB="0" anchor="ctr">
                    <a:solidFill>
                      <a:srgbClr val="DFDFDF"/>
                    </a:solidFill>
                  </a:tcPr>
                </a:tc>
                <a:tc>
                  <a:txBody>
                    <a:bodyPr/>
                    <a:lstStyle/>
                    <a:p>
                      <a:pPr algn="ctr"/>
                      <a:r>
                        <a:rPr lang="en-US" sz="1600" dirty="0"/>
                        <a:t>28</a:t>
                      </a:r>
                    </a:p>
                  </a:txBody>
                  <a:tcPr marT="0" marB="0" anchor="ctr">
                    <a:solidFill>
                      <a:srgbClr val="DFDFDF"/>
                    </a:solidFill>
                  </a:tcPr>
                </a:tc>
                <a:extLst>
                  <a:ext uri="{0D108BD9-81ED-4DB2-BD59-A6C34878D82A}">
                    <a16:rowId xmlns:a16="http://schemas.microsoft.com/office/drawing/2014/main" val="2509724112"/>
                  </a:ext>
                </a:extLst>
              </a:tr>
              <a:tr h="193927">
                <a:tc>
                  <a:txBody>
                    <a:bodyPr/>
                    <a:lstStyle/>
                    <a:p>
                      <a:pPr algn="l"/>
                      <a:r>
                        <a:rPr lang="en-US" sz="1600" dirty="0"/>
                        <a:t>Midwest</a:t>
                      </a:r>
                    </a:p>
                  </a:txBody>
                  <a:tcPr marT="0" marB="0" anchor="ctr">
                    <a:solidFill>
                      <a:srgbClr val="DFDFDF"/>
                    </a:solidFill>
                  </a:tcPr>
                </a:tc>
                <a:tc>
                  <a:txBody>
                    <a:bodyPr/>
                    <a:lstStyle/>
                    <a:p>
                      <a:pPr algn="ctr"/>
                      <a:r>
                        <a:rPr lang="en-US" sz="1600" dirty="0"/>
                        <a:t>63</a:t>
                      </a:r>
                    </a:p>
                  </a:txBody>
                  <a:tcPr marT="0" marB="0" anchor="ctr">
                    <a:solidFill>
                      <a:srgbClr val="DFDFDF"/>
                    </a:solidFill>
                  </a:tcPr>
                </a:tc>
                <a:tc>
                  <a:txBody>
                    <a:bodyPr/>
                    <a:lstStyle/>
                    <a:p>
                      <a:pPr algn="ctr"/>
                      <a:r>
                        <a:rPr lang="en-US" sz="1600" dirty="0"/>
                        <a:t>30</a:t>
                      </a:r>
                    </a:p>
                  </a:txBody>
                  <a:tcPr marT="0" marB="0" anchor="ctr">
                    <a:solidFill>
                      <a:srgbClr val="DFDFDF"/>
                    </a:solidFill>
                  </a:tcPr>
                </a:tc>
                <a:extLst>
                  <a:ext uri="{0D108BD9-81ED-4DB2-BD59-A6C34878D82A}">
                    <a16:rowId xmlns:a16="http://schemas.microsoft.com/office/drawing/2014/main" val="2468814616"/>
                  </a:ext>
                </a:extLst>
              </a:tr>
              <a:tr h="193927">
                <a:tc>
                  <a:txBody>
                    <a:bodyPr/>
                    <a:lstStyle/>
                    <a:p>
                      <a:pPr algn="l"/>
                      <a:r>
                        <a:rPr lang="en-US" sz="1600" dirty="0"/>
                        <a:t>South</a:t>
                      </a:r>
                    </a:p>
                  </a:txBody>
                  <a:tcPr marT="0" marB="0" anchor="ctr">
                    <a:solidFill>
                      <a:srgbClr val="DFDFDF"/>
                    </a:solidFill>
                  </a:tcPr>
                </a:tc>
                <a:tc>
                  <a:txBody>
                    <a:bodyPr/>
                    <a:lstStyle/>
                    <a:p>
                      <a:pPr algn="ctr"/>
                      <a:r>
                        <a:rPr lang="en-US" sz="1600" dirty="0"/>
                        <a:t>67</a:t>
                      </a:r>
                    </a:p>
                  </a:txBody>
                  <a:tcPr marT="0" marB="0" anchor="ctr">
                    <a:solidFill>
                      <a:srgbClr val="DFDFDF"/>
                    </a:solidFill>
                  </a:tcPr>
                </a:tc>
                <a:tc>
                  <a:txBody>
                    <a:bodyPr/>
                    <a:lstStyle/>
                    <a:p>
                      <a:pPr algn="ctr"/>
                      <a:r>
                        <a:rPr lang="en-US" sz="1600" dirty="0"/>
                        <a:t>24</a:t>
                      </a:r>
                    </a:p>
                  </a:txBody>
                  <a:tcPr marT="0" marB="0" anchor="ctr">
                    <a:solidFill>
                      <a:srgbClr val="DFDFDF"/>
                    </a:solidFill>
                  </a:tcPr>
                </a:tc>
                <a:extLst>
                  <a:ext uri="{0D108BD9-81ED-4DB2-BD59-A6C34878D82A}">
                    <a16:rowId xmlns:a16="http://schemas.microsoft.com/office/drawing/2014/main" val="28977811"/>
                  </a:ext>
                </a:extLst>
              </a:tr>
              <a:tr h="193927">
                <a:tc>
                  <a:txBody>
                    <a:bodyPr/>
                    <a:lstStyle/>
                    <a:p>
                      <a:pPr algn="l"/>
                      <a:r>
                        <a:rPr lang="en-US" sz="1600" dirty="0"/>
                        <a:t>West</a:t>
                      </a:r>
                    </a:p>
                  </a:txBody>
                  <a:tcPr marT="0" marB="0" anchor="ctr">
                    <a:solidFill>
                      <a:srgbClr val="DFDFDF"/>
                    </a:solidFill>
                  </a:tcPr>
                </a:tc>
                <a:tc>
                  <a:txBody>
                    <a:bodyPr/>
                    <a:lstStyle/>
                    <a:p>
                      <a:pPr algn="ctr"/>
                      <a:r>
                        <a:rPr lang="en-US" sz="1600" dirty="0"/>
                        <a:t>65</a:t>
                      </a:r>
                    </a:p>
                  </a:txBody>
                  <a:tcPr marT="0" marB="0" anchor="ctr">
                    <a:solidFill>
                      <a:srgbClr val="DFDFDF"/>
                    </a:solidFill>
                  </a:tcPr>
                </a:tc>
                <a:tc>
                  <a:txBody>
                    <a:bodyPr/>
                    <a:lstStyle/>
                    <a:p>
                      <a:pPr algn="ctr"/>
                      <a:r>
                        <a:rPr lang="en-US" sz="1600" dirty="0"/>
                        <a:t>26</a:t>
                      </a:r>
                    </a:p>
                  </a:txBody>
                  <a:tcPr marT="0" marB="0" anchor="ctr">
                    <a:solidFill>
                      <a:srgbClr val="DFDFDF"/>
                    </a:solidFill>
                  </a:tcPr>
                </a:tc>
                <a:extLst>
                  <a:ext uri="{0D108BD9-81ED-4DB2-BD59-A6C34878D82A}">
                    <a16:rowId xmlns:a16="http://schemas.microsoft.com/office/drawing/2014/main" val="1221708626"/>
                  </a:ext>
                </a:extLst>
              </a:tr>
              <a:tr h="193927">
                <a:tc>
                  <a:txBody>
                    <a:bodyPr/>
                    <a:lstStyle/>
                    <a:p>
                      <a:pPr algn="l"/>
                      <a:r>
                        <a:rPr lang="en-US" sz="1600" dirty="0"/>
                        <a:t>White</a:t>
                      </a:r>
                    </a:p>
                  </a:txBody>
                  <a:tcPr marT="0" marB="0" anchor="ctr">
                    <a:solidFill>
                      <a:srgbClr val="BFBFBF"/>
                    </a:solidFill>
                  </a:tcPr>
                </a:tc>
                <a:tc>
                  <a:txBody>
                    <a:bodyPr/>
                    <a:lstStyle/>
                    <a:p>
                      <a:pPr algn="ctr"/>
                      <a:r>
                        <a:rPr lang="en-US" sz="1600" dirty="0"/>
                        <a:t>63</a:t>
                      </a:r>
                    </a:p>
                  </a:txBody>
                  <a:tcPr marT="0" marB="0" anchor="ctr">
                    <a:solidFill>
                      <a:srgbClr val="BFBFBF"/>
                    </a:solidFill>
                  </a:tcPr>
                </a:tc>
                <a:tc>
                  <a:txBody>
                    <a:bodyPr/>
                    <a:lstStyle/>
                    <a:p>
                      <a:pPr algn="ctr"/>
                      <a:r>
                        <a:rPr lang="en-US" sz="1600" dirty="0"/>
                        <a:t>28</a:t>
                      </a:r>
                    </a:p>
                  </a:txBody>
                  <a:tcPr marT="0" marB="0" anchor="ctr">
                    <a:solidFill>
                      <a:srgbClr val="BFBFBF"/>
                    </a:solidFill>
                  </a:tcPr>
                </a:tc>
                <a:extLst>
                  <a:ext uri="{0D108BD9-81ED-4DB2-BD59-A6C34878D82A}">
                    <a16:rowId xmlns:a16="http://schemas.microsoft.com/office/drawing/2014/main" val="10008"/>
                  </a:ext>
                </a:extLst>
              </a:tr>
              <a:tr h="193927">
                <a:tc>
                  <a:txBody>
                    <a:bodyPr/>
                    <a:lstStyle/>
                    <a:p>
                      <a:pPr algn="l"/>
                      <a:r>
                        <a:rPr lang="en-US" sz="1600" dirty="0"/>
                        <a:t>African American</a:t>
                      </a:r>
                    </a:p>
                  </a:txBody>
                  <a:tcPr marT="0" marB="0" anchor="ctr">
                    <a:solidFill>
                      <a:srgbClr val="BFBFBF"/>
                    </a:solidFill>
                  </a:tcPr>
                </a:tc>
                <a:tc>
                  <a:txBody>
                    <a:bodyPr/>
                    <a:lstStyle/>
                    <a:p>
                      <a:pPr algn="ctr"/>
                      <a:r>
                        <a:rPr lang="en-US" sz="1600" dirty="0"/>
                        <a:t>69</a:t>
                      </a:r>
                    </a:p>
                  </a:txBody>
                  <a:tcPr marT="0" marB="0" anchor="ctr">
                    <a:solidFill>
                      <a:srgbClr val="BFBFBF"/>
                    </a:solidFill>
                  </a:tcPr>
                </a:tc>
                <a:tc>
                  <a:txBody>
                    <a:bodyPr/>
                    <a:lstStyle/>
                    <a:p>
                      <a:pPr algn="ctr"/>
                      <a:r>
                        <a:rPr lang="en-US" sz="1600" dirty="0"/>
                        <a:t>24</a:t>
                      </a:r>
                    </a:p>
                  </a:txBody>
                  <a:tcPr marT="0" marB="0" anchor="ctr">
                    <a:solidFill>
                      <a:srgbClr val="BFBFBF"/>
                    </a:solidFill>
                  </a:tcPr>
                </a:tc>
                <a:extLst>
                  <a:ext uri="{0D108BD9-81ED-4DB2-BD59-A6C34878D82A}">
                    <a16:rowId xmlns:a16="http://schemas.microsoft.com/office/drawing/2014/main" val="10009"/>
                  </a:ext>
                </a:extLst>
              </a:tr>
              <a:tr h="193927">
                <a:tc>
                  <a:txBody>
                    <a:bodyPr/>
                    <a:lstStyle/>
                    <a:p>
                      <a:pPr algn="l"/>
                      <a:r>
                        <a:rPr lang="en-US" sz="1600" dirty="0"/>
                        <a:t>Latino</a:t>
                      </a:r>
                    </a:p>
                  </a:txBody>
                  <a:tcPr marT="0" marB="0" anchor="ctr">
                    <a:solidFill>
                      <a:srgbClr val="BFBFBF"/>
                    </a:solidFill>
                  </a:tcPr>
                </a:tc>
                <a:tc>
                  <a:txBody>
                    <a:bodyPr/>
                    <a:lstStyle/>
                    <a:p>
                      <a:pPr algn="ctr"/>
                      <a:r>
                        <a:rPr lang="en-US" sz="1600" dirty="0"/>
                        <a:t>72</a:t>
                      </a:r>
                    </a:p>
                  </a:txBody>
                  <a:tcPr marT="0" marB="0" anchor="ctr">
                    <a:solidFill>
                      <a:srgbClr val="BFBFBF"/>
                    </a:solidFill>
                  </a:tcPr>
                </a:tc>
                <a:tc>
                  <a:txBody>
                    <a:bodyPr/>
                    <a:lstStyle/>
                    <a:p>
                      <a:pPr algn="ctr"/>
                      <a:r>
                        <a:rPr lang="en-US" sz="1600" dirty="0"/>
                        <a:t>23</a:t>
                      </a:r>
                    </a:p>
                  </a:txBody>
                  <a:tcPr marT="0" marB="0" anchor="ctr">
                    <a:solidFill>
                      <a:srgbClr val="BFBFBF"/>
                    </a:solidFill>
                  </a:tcPr>
                </a:tc>
                <a:extLst>
                  <a:ext uri="{0D108BD9-81ED-4DB2-BD59-A6C34878D82A}">
                    <a16:rowId xmlns:a16="http://schemas.microsoft.com/office/drawing/2014/main" val="10010"/>
                  </a:ext>
                </a:extLst>
              </a:tr>
              <a:tr h="193927">
                <a:tc>
                  <a:txBody>
                    <a:bodyPr/>
                    <a:lstStyle/>
                    <a:p>
                      <a:pPr algn="l"/>
                      <a:r>
                        <a:rPr lang="en-US" sz="1600" dirty="0"/>
                        <a:t>API</a:t>
                      </a:r>
                    </a:p>
                  </a:txBody>
                  <a:tcPr marT="0" marB="0" anchor="ctr">
                    <a:solidFill>
                      <a:srgbClr val="BFBFBF"/>
                    </a:solidFill>
                  </a:tcPr>
                </a:tc>
                <a:tc>
                  <a:txBody>
                    <a:bodyPr/>
                    <a:lstStyle/>
                    <a:p>
                      <a:pPr algn="ctr"/>
                      <a:r>
                        <a:rPr lang="en-US" sz="1600" dirty="0"/>
                        <a:t>61</a:t>
                      </a:r>
                    </a:p>
                  </a:txBody>
                  <a:tcPr marT="0" marB="0" anchor="ctr">
                    <a:solidFill>
                      <a:srgbClr val="BFBFBF"/>
                    </a:solidFill>
                  </a:tcPr>
                </a:tc>
                <a:tc>
                  <a:txBody>
                    <a:bodyPr/>
                    <a:lstStyle/>
                    <a:p>
                      <a:pPr algn="ctr"/>
                      <a:r>
                        <a:rPr lang="en-US" sz="1600" dirty="0"/>
                        <a:t>33</a:t>
                      </a:r>
                    </a:p>
                  </a:txBody>
                  <a:tcPr marT="0" marB="0" anchor="ctr">
                    <a:solidFill>
                      <a:srgbClr val="BFBFBF"/>
                    </a:solidFill>
                  </a:tcPr>
                </a:tc>
                <a:extLst>
                  <a:ext uri="{0D108BD9-81ED-4DB2-BD59-A6C34878D82A}">
                    <a16:rowId xmlns:a16="http://schemas.microsoft.com/office/drawing/2014/main" val="2901520768"/>
                  </a:ext>
                </a:extLst>
              </a:tr>
              <a:tr h="193927">
                <a:tc>
                  <a:txBody>
                    <a:bodyPr/>
                    <a:lstStyle/>
                    <a:p>
                      <a:pPr algn="l"/>
                      <a:r>
                        <a:rPr lang="en-US" sz="1600" dirty="0"/>
                        <a:t>Democrat (ID)</a:t>
                      </a:r>
                    </a:p>
                  </a:txBody>
                  <a:tcPr marT="0" marB="0" anchor="ctr">
                    <a:solidFill>
                      <a:srgbClr val="DFDFDF"/>
                    </a:solidFill>
                  </a:tcPr>
                </a:tc>
                <a:tc>
                  <a:txBody>
                    <a:bodyPr/>
                    <a:lstStyle/>
                    <a:p>
                      <a:pPr algn="ctr"/>
                      <a:r>
                        <a:rPr lang="en-US" sz="1600" dirty="0"/>
                        <a:t>66</a:t>
                      </a:r>
                    </a:p>
                  </a:txBody>
                  <a:tcPr marT="0" marB="0" anchor="ctr">
                    <a:solidFill>
                      <a:srgbClr val="DFDFDF"/>
                    </a:solidFill>
                  </a:tcPr>
                </a:tc>
                <a:tc>
                  <a:txBody>
                    <a:bodyPr/>
                    <a:lstStyle/>
                    <a:p>
                      <a:pPr algn="ctr"/>
                      <a:r>
                        <a:rPr lang="en-US" sz="1600" dirty="0"/>
                        <a:t>26</a:t>
                      </a:r>
                    </a:p>
                  </a:txBody>
                  <a:tcPr marT="0" marB="0" anchor="ctr">
                    <a:solidFill>
                      <a:srgbClr val="DFDFDF"/>
                    </a:solidFill>
                  </a:tcPr>
                </a:tc>
                <a:extLst>
                  <a:ext uri="{0D108BD9-81ED-4DB2-BD59-A6C34878D82A}">
                    <a16:rowId xmlns:a16="http://schemas.microsoft.com/office/drawing/2014/main" val="10011"/>
                  </a:ext>
                </a:extLst>
              </a:tr>
              <a:tr h="193927">
                <a:tc>
                  <a:txBody>
                    <a:bodyPr/>
                    <a:lstStyle/>
                    <a:p>
                      <a:pPr algn="l"/>
                      <a:r>
                        <a:rPr lang="en-US" sz="1600" dirty="0"/>
                        <a:t>Independent (ID)</a:t>
                      </a:r>
                    </a:p>
                  </a:txBody>
                  <a:tcPr marT="0" marB="0" anchor="ctr">
                    <a:solidFill>
                      <a:srgbClr val="DFDFDF"/>
                    </a:solidFill>
                  </a:tcPr>
                </a:tc>
                <a:tc>
                  <a:txBody>
                    <a:bodyPr/>
                    <a:lstStyle/>
                    <a:p>
                      <a:pPr algn="ctr"/>
                      <a:r>
                        <a:rPr lang="en-US" sz="1600" dirty="0"/>
                        <a:t>54</a:t>
                      </a:r>
                    </a:p>
                  </a:txBody>
                  <a:tcPr marT="0" marB="0" anchor="ctr">
                    <a:solidFill>
                      <a:srgbClr val="DFDFDF"/>
                    </a:solidFill>
                  </a:tcPr>
                </a:tc>
                <a:tc>
                  <a:txBody>
                    <a:bodyPr/>
                    <a:lstStyle/>
                    <a:p>
                      <a:pPr algn="ctr"/>
                      <a:r>
                        <a:rPr lang="en-US" sz="1600" dirty="0"/>
                        <a:t>34</a:t>
                      </a:r>
                    </a:p>
                  </a:txBody>
                  <a:tcPr marT="0" marB="0" anchor="ctr">
                    <a:solidFill>
                      <a:srgbClr val="DFDFDF"/>
                    </a:solidFill>
                  </a:tcPr>
                </a:tc>
                <a:extLst>
                  <a:ext uri="{0D108BD9-81ED-4DB2-BD59-A6C34878D82A}">
                    <a16:rowId xmlns:a16="http://schemas.microsoft.com/office/drawing/2014/main" val="799081869"/>
                  </a:ext>
                </a:extLst>
              </a:tr>
              <a:tr h="193927">
                <a:tc>
                  <a:txBody>
                    <a:bodyPr/>
                    <a:lstStyle/>
                    <a:p>
                      <a:pPr algn="l"/>
                      <a:r>
                        <a:rPr lang="en-US" sz="1600" dirty="0"/>
                        <a:t>Republican (ID)</a:t>
                      </a:r>
                    </a:p>
                  </a:txBody>
                  <a:tcPr marT="0" marB="0" anchor="ctr">
                    <a:solidFill>
                      <a:srgbClr val="DFDFDF"/>
                    </a:solidFill>
                  </a:tcPr>
                </a:tc>
                <a:tc>
                  <a:txBody>
                    <a:bodyPr/>
                    <a:lstStyle/>
                    <a:p>
                      <a:pPr algn="ctr"/>
                      <a:r>
                        <a:rPr lang="en-US" sz="1600" dirty="0"/>
                        <a:t>71</a:t>
                      </a:r>
                    </a:p>
                  </a:txBody>
                  <a:tcPr marT="0" marB="0" anchor="ctr">
                    <a:solidFill>
                      <a:srgbClr val="DFDFDF"/>
                    </a:solidFill>
                  </a:tcPr>
                </a:tc>
                <a:tc>
                  <a:txBody>
                    <a:bodyPr/>
                    <a:lstStyle/>
                    <a:p>
                      <a:pPr algn="ctr"/>
                      <a:r>
                        <a:rPr lang="en-US" sz="1600" dirty="0"/>
                        <a:t>22</a:t>
                      </a:r>
                    </a:p>
                  </a:txBody>
                  <a:tcPr marT="0" marB="0" anchor="ctr">
                    <a:solidFill>
                      <a:srgbClr val="DFDFDF"/>
                    </a:solidFill>
                  </a:tcPr>
                </a:tc>
                <a:extLst>
                  <a:ext uri="{0D108BD9-81ED-4DB2-BD59-A6C34878D82A}">
                    <a16:rowId xmlns:a16="http://schemas.microsoft.com/office/drawing/2014/main" val="10012"/>
                  </a:ext>
                </a:extLst>
              </a:tr>
            </a:tbl>
          </a:graphicData>
        </a:graphic>
      </p:graphicFrame>
      <p:pic>
        <p:nvPicPr>
          <p:cNvPr id="5" name="image3.png" descr="The Tarrance Group logo">
            <a:extLst>
              <a:ext uri="{FF2B5EF4-FFF2-40B4-BE49-F238E27FC236}">
                <a16:creationId xmlns:a16="http://schemas.microsoft.com/office/drawing/2014/main" id="{CB40E432-FD9E-4505-9DCF-FE44B3F9767A}"/>
              </a:ext>
            </a:extLst>
          </p:cNvPr>
          <p:cNvPicPr/>
          <p:nvPr/>
        </p:nvPicPr>
        <p:blipFill>
          <a:blip r:embed="rId3"/>
          <a:srcRect/>
          <a:stretch>
            <a:fillRect/>
          </a:stretch>
        </p:blipFill>
        <p:spPr>
          <a:xfrm>
            <a:off x="8153400" y="6355080"/>
            <a:ext cx="2207812" cy="367160"/>
          </a:xfrm>
          <a:prstGeom prst="rect">
            <a:avLst/>
          </a:prstGeom>
          <a:ln/>
        </p:spPr>
      </p:pic>
    </p:spTree>
    <p:extLst>
      <p:ext uri="{BB962C8B-B14F-4D97-AF65-F5344CB8AC3E}">
        <p14:creationId xmlns:p14="http://schemas.microsoft.com/office/powerpoint/2010/main" val="228857026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45B36-B123-47AA-B64E-9633626A2C83}"/>
              </a:ext>
            </a:extLst>
          </p:cNvPr>
          <p:cNvSpPr>
            <a:spLocks noGrp="1"/>
          </p:cNvSpPr>
          <p:nvPr>
            <p:ph type="title"/>
          </p:nvPr>
        </p:nvSpPr>
        <p:spPr/>
        <p:txBody>
          <a:bodyPr>
            <a:normAutofit/>
          </a:bodyPr>
          <a:lstStyle/>
          <a:p>
            <a:r>
              <a:rPr lang="en-US" sz="2800" dirty="0"/>
              <a:t>Voters with disabilities are more likely than voters overall to be confident, including nearly three-quarters of women with disabilities. </a:t>
            </a:r>
          </a:p>
        </p:txBody>
      </p:sp>
      <p:sp>
        <p:nvSpPr>
          <p:cNvPr id="11" name="TextBox 10">
            <a:extLst>
              <a:ext uri="{FF2B5EF4-FFF2-40B4-BE49-F238E27FC236}">
                <a16:creationId xmlns:a16="http://schemas.microsoft.com/office/drawing/2014/main" id="{BC0148B3-D73D-4904-8CBF-F9083E84DE50}"/>
              </a:ext>
            </a:extLst>
          </p:cNvPr>
          <p:cNvSpPr txBox="1"/>
          <p:nvPr/>
        </p:nvSpPr>
        <p:spPr>
          <a:xfrm>
            <a:off x="443041" y="1717704"/>
            <a:ext cx="11305917" cy="813763"/>
          </a:xfrm>
          <a:prstGeom prst="rect">
            <a:avLst/>
          </a:prstGeom>
          <a:solidFill>
            <a:schemeClr val="bg1">
              <a:lumMod val="85000"/>
            </a:schemeClr>
          </a:solid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Typically, the winner of a Presidential election is able to get a few of their top policy priorities passed in Congress during their first year. How confident are you that the winner of the election will be able to get their priorities passed in the new Congress?</a:t>
            </a:r>
          </a:p>
        </p:txBody>
      </p:sp>
      <p:graphicFrame>
        <p:nvGraphicFramePr>
          <p:cNvPr id="5" name="Chart 4" descr="All voters&#10;27 total not confident&#10;12 not at all confident&#10;32 very confident&#10;64 total confident&#10;&#10;Disability Community&#10;26 total not confident&#10;13 not at all confident&#10;32 very confident&#10;64 total confident&#10;&#10;Person with a disability&#10;20 total not confident&#10;10 not at all confident&#10;38 very confident&#10;72 total confident&#10;&#10;Male PWD&#10;26 total not confident&#10;15 not at all confident&#10;37 very confident&#10;68 total confident&#10;&#10;Women PWD&#10;16 total not confident&#10;7 not at all confident&#10;39 very confident&#10;75 total confident&#10;&#10;PWD &lt;50&#10;21 total not confident&#10;11 not at all confident&#10;38 very confident&#10;74 total confident&#10;&#10;PWD 50+&#10;20 total not confident&#10;10 not at all confident&#10;39 very confident&#10;70 total confident&#10;&#10;Family&#10;30 total not confident&#10;15 not at all confident&#10;29 very confident&#10;59 total confident&#10;&#10;Close friends&#10;34 total not confident&#10;18 not at all confident&#10;27 very confident&#10;57 total confident&#10;&#10;Non-disabiity community&#10;27 total not confident&#10;11 not at all confident&#10;33 very confident&#10;65 total confident">
            <a:extLst>
              <a:ext uri="{FF2B5EF4-FFF2-40B4-BE49-F238E27FC236}">
                <a16:creationId xmlns:a16="http://schemas.microsoft.com/office/drawing/2014/main" id="{8C9554FF-1CFC-40B9-80FD-3B0F7E096533}"/>
              </a:ext>
            </a:extLst>
          </p:cNvPr>
          <p:cNvGraphicFramePr/>
          <p:nvPr/>
        </p:nvGraphicFramePr>
        <p:xfrm>
          <a:off x="1067487" y="2366511"/>
          <a:ext cx="8702697" cy="392145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Table 8">
            <a:extLst>
              <a:ext uri="{FF2B5EF4-FFF2-40B4-BE49-F238E27FC236}">
                <a16:creationId xmlns:a16="http://schemas.microsoft.com/office/drawing/2014/main" id="{5E874F27-DB0E-4109-B797-685CD0133855}"/>
              </a:ext>
            </a:extLst>
          </p:cNvPr>
          <p:cNvGraphicFramePr>
            <a:graphicFrameLocks noGrp="1"/>
          </p:cNvGraphicFramePr>
          <p:nvPr/>
        </p:nvGraphicFramePr>
        <p:xfrm>
          <a:off x="89541" y="6287965"/>
          <a:ext cx="4261104" cy="548640"/>
        </p:xfrm>
        <a:graphic>
          <a:graphicData uri="http://schemas.openxmlformats.org/drawingml/2006/table">
            <a:tbl>
              <a:tblPr firstRow="1" bandRow="1">
                <a:tableStyleId>{5C22544A-7EE6-4342-B048-85BDC9FD1C3A}</a:tableStyleId>
              </a:tblPr>
              <a:tblGrid>
                <a:gridCol w="256032">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256032">
                  <a:extLst>
                    <a:ext uri="{9D8B030D-6E8A-4147-A177-3AD203B41FA5}">
                      <a16:colId xmlns:a16="http://schemas.microsoft.com/office/drawing/2014/main" val="20002"/>
                    </a:ext>
                  </a:extLst>
                </a:gridCol>
                <a:gridCol w="1920240">
                  <a:extLst>
                    <a:ext uri="{9D8B030D-6E8A-4147-A177-3AD203B41FA5}">
                      <a16:colId xmlns:a16="http://schemas.microsoft.com/office/drawing/2014/main" val="20003"/>
                    </a:ext>
                  </a:extLst>
                </a:gridCol>
              </a:tblGrid>
              <a:tr h="215210">
                <a:tc>
                  <a:txBody>
                    <a:bodyPr/>
                    <a:lstStyle/>
                    <a:p>
                      <a:endParaRPr lang="en-US" sz="120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FD7A7"/>
                    </a:solidFill>
                  </a:tcPr>
                </a:tc>
                <a:tc>
                  <a:txBody>
                    <a:bodyPr/>
                    <a:lstStyle/>
                    <a:p>
                      <a:r>
                        <a:rPr lang="en-US" sz="1200" b="0" dirty="0">
                          <a:solidFill>
                            <a:schemeClr val="tx1"/>
                          </a:solidFill>
                        </a:rPr>
                        <a:t>Somewhat confident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sz="120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57A77"/>
                    </a:solidFill>
                  </a:tcPr>
                </a:tc>
                <a:tc>
                  <a:txBody>
                    <a:bodyPr/>
                    <a:lstStyle/>
                    <a:p>
                      <a:r>
                        <a:rPr lang="en-US" sz="1200" b="0" dirty="0">
                          <a:solidFill>
                            <a:schemeClr val="tx1"/>
                          </a:solidFill>
                        </a:rPr>
                        <a:t>A little confident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1"/>
                  </a:ext>
                </a:extLst>
              </a:tr>
              <a:tr h="215210">
                <a:tc>
                  <a:txBody>
                    <a:bodyPr/>
                    <a:lstStyle/>
                    <a:p>
                      <a:endParaRPr lang="en-US" sz="120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r>
                        <a:rPr lang="en-US" sz="1200" b="0" dirty="0">
                          <a:solidFill>
                            <a:schemeClr val="tx1"/>
                          </a:solidFill>
                        </a:rPr>
                        <a:t>Very confident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sz="120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r>
                        <a:rPr lang="en-US" sz="1200" b="0" dirty="0">
                          <a:solidFill>
                            <a:schemeClr val="tx1"/>
                          </a:solidFill>
                        </a:rPr>
                        <a:t>Not at all confident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graphicFrame>
        <p:nvGraphicFramePr>
          <p:cNvPr id="7" name="Table 6">
            <a:extLst>
              <a:ext uri="{FF2B5EF4-FFF2-40B4-BE49-F238E27FC236}">
                <a16:creationId xmlns:a16="http://schemas.microsoft.com/office/drawing/2014/main" id="{525FC674-4790-46A5-93A6-6F3B046727D1}"/>
              </a:ext>
            </a:extLst>
          </p:cNvPr>
          <p:cNvGraphicFramePr>
            <a:graphicFrameLocks noGrp="1"/>
          </p:cNvGraphicFramePr>
          <p:nvPr/>
        </p:nvGraphicFramePr>
        <p:xfrm>
          <a:off x="9770184" y="2424990"/>
          <a:ext cx="1037265" cy="3862975"/>
        </p:xfrm>
        <a:graphic>
          <a:graphicData uri="http://schemas.openxmlformats.org/drawingml/2006/table">
            <a:tbl>
              <a:tblPr firstRow="1" bandRow="1">
                <a:tableStyleId>{5C22544A-7EE6-4342-B048-85BDC9FD1C3A}</a:tableStyleId>
              </a:tblPr>
              <a:tblGrid>
                <a:gridCol w="1037265">
                  <a:extLst>
                    <a:ext uri="{9D8B030D-6E8A-4147-A177-3AD203B41FA5}">
                      <a16:colId xmlns:a16="http://schemas.microsoft.com/office/drawing/2014/main" val="2079846599"/>
                    </a:ext>
                  </a:extLst>
                </a:gridCol>
              </a:tblGrid>
              <a:tr h="379965">
                <a:tc>
                  <a:txBody>
                    <a:bodyPr/>
                    <a:lstStyle/>
                    <a:p>
                      <a:pPr algn="ctr"/>
                      <a:r>
                        <a:rPr lang="en-US" dirty="0">
                          <a:solidFill>
                            <a:schemeClr val="tx1"/>
                          </a:solidFill>
                        </a:rPr>
                        <a:t>Net</a:t>
                      </a:r>
                    </a:p>
                  </a:txBody>
                  <a:tcPr>
                    <a:noFill/>
                  </a:tcPr>
                </a:tc>
                <a:extLst>
                  <a:ext uri="{0D108BD9-81ED-4DB2-BD59-A6C34878D82A}">
                    <a16:rowId xmlns:a16="http://schemas.microsoft.com/office/drawing/2014/main" val="3986426204"/>
                  </a:ext>
                </a:extLst>
              </a:tr>
              <a:tr h="348301">
                <a:tc>
                  <a:txBody>
                    <a:bodyPr/>
                    <a:lstStyle/>
                    <a:p>
                      <a:pPr algn="ctr"/>
                      <a:r>
                        <a:rPr lang="en-US" sz="1600" b="1" dirty="0">
                          <a:solidFill>
                            <a:srgbClr val="00B050"/>
                          </a:solidFill>
                        </a:rPr>
                        <a:t>+38</a:t>
                      </a:r>
                    </a:p>
                  </a:txBody>
                  <a:tcPr anchor="ctr">
                    <a:noFill/>
                  </a:tcPr>
                </a:tc>
                <a:extLst>
                  <a:ext uri="{0D108BD9-81ED-4DB2-BD59-A6C34878D82A}">
                    <a16:rowId xmlns:a16="http://schemas.microsoft.com/office/drawing/2014/main" val="4218857908"/>
                  </a:ext>
                </a:extLst>
              </a:tr>
              <a:tr h="348301">
                <a:tc>
                  <a:txBody>
                    <a:bodyPr/>
                    <a:lstStyle/>
                    <a:p>
                      <a:pPr algn="ctr"/>
                      <a:r>
                        <a:rPr lang="en-US" sz="1600" b="1" dirty="0">
                          <a:solidFill>
                            <a:srgbClr val="00B050"/>
                          </a:solidFill>
                        </a:rPr>
                        <a:t>+37</a:t>
                      </a:r>
                    </a:p>
                  </a:txBody>
                  <a:tcPr anchor="ctr">
                    <a:noFill/>
                  </a:tcPr>
                </a:tc>
                <a:extLst>
                  <a:ext uri="{0D108BD9-81ED-4DB2-BD59-A6C34878D82A}">
                    <a16:rowId xmlns:a16="http://schemas.microsoft.com/office/drawing/2014/main" val="3848939611"/>
                  </a:ext>
                </a:extLst>
              </a:tr>
              <a:tr h="348301">
                <a:tc>
                  <a:txBody>
                    <a:bodyPr/>
                    <a:lstStyle/>
                    <a:p>
                      <a:pPr algn="ctr"/>
                      <a:r>
                        <a:rPr lang="en-US" sz="1600" b="1" dirty="0">
                          <a:solidFill>
                            <a:srgbClr val="00B050"/>
                          </a:solidFill>
                        </a:rPr>
                        <a:t>+51</a:t>
                      </a:r>
                    </a:p>
                  </a:txBody>
                  <a:tcPr anchor="ctr">
                    <a:noFill/>
                  </a:tcPr>
                </a:tc>
                <a:extLst>
                  <a:ext uri="{0D108BD9-81ED-4DB2-BD59-A6C34878D82A}">
                    <a16:rowId xmlns:a16="http://schemas.microsoft.com/office/drawing/2014/main" val="4013700608"/>
                  </a:ext>
                </a:extLst>
              </a:tr>
              <a:tr h="348301">
                <a:tc>
                  <a:txBody>
                    <a:bodyPr/>
                    <a:lstStyle/>
                    <a:p>
                      <a:pPr algn="ctr"/>
                      <a:r>
                        <a:rPr lang="en-US" sz="1600" b="1" dirty="0">
                          <a:solidFill>
                            <a:srgbClr val="00B050"/>
                          </a:solidFill>
                        </a:rPr>
                        <a:t>+42</a:t>
                      </a:r>
                    </a:p>
                  </a:txBody>
                  <a:tcPr anchor="ctr">
                    <a:noFill/>
                  </a:tcPr>
                </a:tc>
                <a:extLst>
                  <a:ext uri="{0D108BD9-81ED-4DB2-BD59-A6C34878D82A}">
                    <a16:rowId xmlns:a16="http://schemas.microsoft.com/office/drawing/2014/main" val="2482741720"/>
                  </a:ext>
                </a:extLst>
              </a:tr>
              <a:tr h="348301">
                <a:tc>
                  <a:txBody>
                    <a:bodyPr/>
                    <a:lstStyle/>
                    <a:p>
                      <a:pPr algn="ctr"/>
                      <a:r>
                        <a:rPr lang="en-US" sz="1600" b="1" dirty="0">
                          <a:solidFill>
                            <a:srgbClr val="00B050"/>
                          </a:solidFill>
                        </a:rPr>
                        <a:t>+59</a:t>
                      </a:r>
                    </a:p>
                  </a:txBody>
                  <a:tcPr anchor="ctr">
                    <a:noFill/>
                  </a:tcPr>
                </a:tc>
                <a:extLst>
                  <a:ext uri="{0D108BD9-81ED-4DB2-BD59-A6C34878D82A}">
                    <a16:rowId xmlns:a16="http://schemas.microsoft.com/office/drawing/2014/main" val="2003080156"/>
                  </a:ext>
                </a:extLst>
              </a:tr>
              <a:tr h="348301">
                <a:tc>
                  <a:txBody>
                    <a:bodyPr/>
                    <a:lstStyle/>
                    <a:p>
                      <a:pPr algn="ctr"/>
                      <a:r>
                        <a:rPr lang="en-US" sz="1600" b="1" dirty="0">
                          <a:solidFill>
                            <a:srgbClr val="00B050"/>
                          </a:solidFill>
                        </a:rPr>
                        <a:t>+53</a:t>
                      </a:r>
                    </a:p>
                  </a:txBody>
                  <a:tcPr anchor="ctr">
                    <a:noFill/>
                  </a:tcPr>
                </a:tc>
                <a:extLst>
                  <a:ext uri="{0D108BD9-81ED-4DB2-BD59-A6C34878D82A}">
                    <a16:rowId xmlns:a16="http://schemas.microsoft.com/office/drawing/2014/main" val="2375894333"/>
                  </a:ext>
                </a:extLst>
              </a:tr>
              <a:tr h="348301">
                <a:tc>
                  <a:txBody>
                    <a:bodyPr/>
                    <a:lstStyle/>
                    <a:p>
                      <a:pPr algn="ctr"/>
                      <a:r>
                        <a:rPr lang="en-US" sz="1600" b="1" dirty="0">
                          <a:solidFill>
                            <a:srgbClr val="00B050"/>
                          </a:solidFill>
                        </a:rPr>
                        <a:t>+50</a:t>
                      </a:r>
                    </a:p>
                  </a:txBody>
                  <a:tcPr anchor="ctr">
                    <a:noFill/>
                  </a:tcPr>
                </a:tc>
                <a:extLst>
                  <a:ext uri="{0D108BD9-81ED-4DB2-BD59-A6C34878D82A}">
                    <a16:rowId xmlns:a16="http://schemas.microsoft.com/office/drawing/2014/main" val="2987995181"/>
                  </a:ext>
                </a:extLst>
              </a:tr>
              <a:tr h="348301">
                <a:tc>
                  <a:txBody>
                    <a:bodyPr/>
                    <a:lstStyle/>
                    <a:p>
                      <a:pPr algn="ctr"/>
                      <a:r>
                        <a:rPr lang="en-US" sz="1600" b="1" dirty="0">
                          <a:solidFill>
                            <a:srgbClr val="00B050"/>
                          </a:solidFill>
                        </a:rPr>
                        <a:t>+29</a:t>
                      </a:r>
                    </a:p>
                  </a:txBody>
                  <a:tcPr anchor="ctr">
                    <a:noFill/>
                  </a:tcPr>
                </a:tc>
                <a:extLst>
                  <a:ext uri="{0D108BD9-81ED-4DB2-BD59-A6C34878D82A}">
                    <a16:rowId xmlns:a16="http://schemas.microsoft.com/office/drawing/2014/main" val="409275994"/>
                  </a:ext>
                </a:extLst>
              </a:tr>
              <a:tr h="348301">
                <a:tc>
                  <a:txBody>
                    <a:bodyPr/>
                    <a:lstStyle/>
                    <a:p>
                      <a:pPr algn="ctr"/>
                      <a:r>
                        <a:rPr lang="en-US" sz="1600" b="1" dirty="0">
                          <a:solidFill>
                            <a:srgbClr val="00B050"/>
                          </a:solidFill>
                        </a:rPr>
                        <a:t>+23</a:t>
                      </a:r>
                    </a:p>
                  </a:txBody>
                  <a:tcPr anchor="ctr">
                    <a:noFill/>
                  </a:tcPr>
                </a:tc>
                <a:extLst>
                  <a:ext uri="{0D108BD9-81ED-4DB2-BD59-A6C34878D82A}">
                    <a16:rowId xmlns:a16="http://schemas.microsoft.com/office/drawing/2014/main" val="3585142650"/>
                  </a:ext>
                </a:extLst>
              </a:tr>
              <a:tr h="348301">
                <a:tc>
                  <a:txBody>
                    <a:bodyPr/>
                    <a:lstStyle/>
                    <a:p>
                      <a:pPr algn="ctr"/>
                      <a:r>
                        <a:rPr lang="en-US" sz="1600" b="1" dirty="0">
                          <a:solidFill>
                            <a:srgbClr val="00B050"/>
                          </a:solidFill>
                        </a:rPr>
                        <a:t>+42</a:t>
                      </a:r>
                    </a:p>
                  </a:txBody>
                  <a:tcPr anchor="ctr">
                    <a:noFill/>
                  </a:tcPr>
                </a:tc>
                <a:extLst>
                  <a:ext uri="{0D108BD9-81ED-4DB2-BD59-A6C34878D82A}">
                    <a16:rowId xmlns:a16="http://schemas.microsoft.com/office/drawing/2014/main" val="3335881458"/>
                  </a:ext>
                </a:extLst>
              </a:tr>
            </a:tbl>
          </a:graphicData>
        </a:graphic>
      </p:graphicFrame>
      <p:cxnSp>
        <p:nvCxnSpPr>
          <p:cNvPr id="13" name="Straight Connector 12">
            <a:extLst>
              <a:ext uri="{FF2B5EF4-FFF2-40B4-BE49-F238E27FC236}">
                <a16:creationId xmlns:a16="http://schemas.microsoft.com/office/drawing/2014/main" id="{D8EF9F31-A52C-4468-AF66-1CE349AB352B}"/>
              </a:ext>
              <a:ext uri="{C183D7F6-B498-43B3-948B-1728B52AA6E4}">
                <adec:decorative xmlns:adec="http://schemas.microsoft.com/office/drawing/2017/decorative" val="1"/>
              </a:ext>
            </a:extLst>
          </p:cNvPr>
          <p:cNvCxnSpPr/>
          <p:nvPr/>
        </p:nvCxnSpPr>
        <p:spPr>
          <a:xfrm>
            <a:off x="973629" y="3812345"/>
            <a:ext cx="10244741" cy="0"/>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582F5941-055D-4C86-AFAB-31145B757D71}"/>
              </a:ext>
              <a:ext uri="{C183D7F6-B498-43B3-948B-1728B52AA6E4}">
                <adec:decorative xmlns:adec="http://schemas.microsoft.com/office/drawing/2017/decorative" val="1"/>
              </a:ext>
            </a:extLst>
          </p:cNvPr>
          <p:cNvCxnSpPr/>
          <p:nvPr/>
        </p:nvCxnSpPr>
        <p:spPr>
          <a:xfrm>
            <a:off x="973629" y="4485250"/>
            <a:ext cx="10244741" cy="0"/>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245D76BF-4582-4EE9-AFBB-A5191E840461}"/>
              </a:ext>
              <a:ext uri="{C183D7F6-B498-43B3-948B-1728B52AA6E4}">
                <adec:decorative xmlns:adec="http://schemas.microsoft.com/office/drawing/2017/decorative" val="1"/>
              </a:ext>
            </a:extLst>
          </p:cNvPr>
          <p:cNvCxnSpPr/>
          <p:nvPr/>
        </p:nvCxnSpPr>
        <p:spPr>
          <a:xfrm>
            <a:off x="973629" y="5188634"/>
            <a:ext cx="10244741" cy="0"/>
          </a:xfrm>
          <a:prstGeom prst="line">
            <a:avLst/>
          </a:prstGeom>
        </p:spPr>
        <p:style>
          <a:lnRef idx="1">
            <a:schemeClr val="dk1"/>
          </a:lnRef>
          <a:fillRef idx="0">
            <a:schemeClr val="dk1"/>
          </a:fillRef>
          <a:effectRef idx="0">
            <a:schemeClr val="dk1"/>
          </a:effectRef>
          <a:fontRef idx="minor">
            <a:schemeClr val="tx1"/>
          </a:fontRef>
        </p:style>
      </p:cxnSp>
      <p:pic>
        <p:nvPicPr>
          <p:cNvPr id="3" name="image3.png" descr="The Tarrance Group logo">
            <a:extLst>
              <a:ext uri="{FF2B5EF4-FFF2-40B4-BE49-F238E27FC236}">
                <a16:creationId xmlns:a16="http://schemas.microsoft.com/office/drawing/2014/main" id="{8E2E037F-87C2-41B1-AEA0-4B834D06951D}"/>
              </a:ext>
            </a:extLst>
          </p:cNvPr>
          <p:cNvPicPr/>
          <p:nvPr/>
        </p:nvPicPr>
        <p:blipFill>
          <a:blip r:embed="rId3"/>
          <a:srcRect/>
          <a:stretch>
            <a:fillRect/>
          </a:stretch>
        </p:blipFill>
        <p:spPr>
          <a:xfrm>
            <a:off x="8153400" y="6355080"/>
            <a:ext cx="2207812" cy="367160"/>
          </a:xfrm>
          <a:prstGeom prst="rect">
            <a:avLst/>
          </a:prstGeom>
          <a:ln/>
        </p:spPr>
      </p:pic>
    </p:spTree>
    <p:extLst>
      <p:ext uri="{BB962C8B-B14F-4D97-AF65-F5344CB8AC3E}">
        <p14:creationId xmlns:p14="http://schemas.microsoft.com/office/powerpoint/2010/main" val="283296619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EC5D7-0926-466E-AF7B-B2EC6A3B1B44}"/>
              </a:ext>
            </a:extLst>
          </p:cNvPr>
          <p:cNvSpPr>
            <a:spLocks noGrp="1"/>
          </p:cNvSpPr>
          <p:nvPr>
            <p:ph type="ctrTitle"/>
          </p:nvPr>
        </p:nvSpPr>
        <p:spPr/>
        <p:txBody>
          <a:bodyPr>
            <a:noAutofit/>
          </a:bodyPr>
          <a:lstStyle/>
          <a:p>
            <a:r>
              <a:rPr lang="en-US" sz="2200" dirty="0"/>
              <a:t>A solid majority of voters believe it is very important that candidates treat people with disabilities with dignity and respect – a core value among all voters, voters with disabilities, and the broader disability community since 2016. The simple act of treating disabled people with respect is powerful and in an election season where hundreds of races are going to be decided by 5-points or less, courting these groups is good politics and good policy.</a:t>
            </a:r>
          </a:p>
        </p:txBody>
      </p:sp>
      <p:sp>
        <p:nvSpPr>
          <p:cNvPr id="6" name="Content Placeholder 4">
            <a:extLst>
              <a:ext uri="{FF2B5EF4-FFF2-40B4-BE49-F238E27FC236}">
                <a16:creationId xmlns:a16="http://schemas.microsoft.com/office/drawing/2014/main" id="{9AFA691F-7371-4E9A-8336-A1EAADE52739}"/>
              </a:ext>
            </a:extLst>
          </p:cNvPr>
          <p:cNvSpPr txBox="1">
            <a:spLocks/>
          </p:cNvSpPr>
          <p:nvPr/>
        </p:nvSpPr>
        <p:spPr>
          <a:xfrm>
            <a:off x="335280" y="1779075"/>
            <a:ext cx="11521440" cy="365760"/>
          </a:xfrm>
          <a:prstGeom prst="rect">
            <a:avLst/>
          </a:prstGeom>
          <a:solidFill>
            <a:schemeClr val="bg1">
              <a:lumMod val="85000"/>
            </a:schemeClr>
          </a:solid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How important is it to you personally that candidates treat people with disabilities with dignity and respect?</a:t>
            </a:r>
          </a:p>
        </p:txBody>
      </p:sp>
      <p:graphicFrame>
        <p:nvGraphicFramePr>
          <p:cNvPr id="10" name="Chart 9" descr="Bar chart&#10;83 very important&#10;93 total important&#10;5 total not important&#10;3 don't know">
            <a:extLst>
              <a:ext uri="{FF2B5EF4-FFF2-40B4-BE49-F238E27FC236}">
                <a16:creationId xmlns:a16="http://schemas.microsoft.com/office/drawing/2014/main" id="{9CF203B0-5C56-468A-AC5D-BD605038F3B6}"/>
              </a:ext>
            </a:extLst>
          </p:cNvPr>
          <p:cNvGraphicFramePr/>
          <p:nvPr/>
        </p:nvGraphicFramePr>
        <p:xfrm>
          <a:off x="447821" y="2424798"/>
          <a:ext cx="5094849" cy="320571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descr="Line graph&#10;&#10;2016&#10;all voters - 90&#10;PWD - 92&#10;disability community - 92&#10;&#10;2019&#10;PWD - 93&#10;Disability community - 94&#10;&#10;2020&#10;all voters - 93&#10;PWD - 96&#10;Disability community - 95">
            <a:extLst>
              <a:ext uri="{FF2B5EF4-FFF2-40B4-BE49-F238E27FC236}">
                <a16:creationId xmlns:a16="http://schemas.microsoft.com/office/drawing/2014/main" id="{27B5082F-84E2-45FD-9AB9-723ECD6BB61D}"/>
              </a:ext>
            </a:extLst>
          </p:cNvPr>
          <p:cNvGraphicFramePr/>
          <p:nvPr/>
        </p:nvGraphicFramePr>
        <p:xfrm>
          <a:off x="6386733" y="2613851"/>
          <a:ext cx="5584872" cy="312011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Table 11">
            <a:extLst>
              <a:ext uri="{FF2B5EF4-FFF2-40B4-BE49-F238E27FC236}">
                <a16:creationId xmlns:a16="http://schemas.microsoft.com/office/drawing/2014/main" id="{D3A14B32-2532-41D8-A634-6D12AB08D588}"/>
              </a:ext>
            </a:extLst>
          </p:cNvPr>
          <p:cNvGraphicFramePr>
            <a:graphicFrameLocks noGrp="1"/>
          </p:cNvGraphicFramePr>
          <p:nvPr/>
        </p:nvGraphicFramePr>
        <p:xfrm>
          <a:off x="89539" y="6287965"/>
          <a:ext cx="5215382" cy="502920"/>
        </p:xfrm>
        <a:graphic>
          <a:graphicData uri="http://schemas.openxmlformats.org/drawingml/2006/table">
            <a:tbl>
              <a:tblPr firstRow="1" bandRow="1">
                <a:tableStyleId>{5C22544A-7EE6-4342-B048-85BDC9FD1C3A}</a:tableStyleId>
              </a:tblPr>
              <a:tblGrid>
                <a:gridCol w="313371">
                  <a:extLst>
                    <a:ext uri="{9D8B030D-6E8A-4147-A177-3AD203B41FA5}">
                      <a16:colId xmlns:a16="http://schemas.microsoft.com/office/drawing/2014/main" val="20000"/>
                    </a:ext>
                  </a:extLst>
                </a:gridCol>
                <a:gridCol w="2238361">
                  <a:extLst>
                    <a:ext uri="{9D8B030D-6E8A-4147-A177-3AD203B41FA5}">
                      <a16:colId xmlns:a16="http://schemas.microsoft.com/office/drawing/2014/main" val="20001"/>
                    </a:ext>
                  </a:extLst>
                </a:gridCol>
                <a:gridCol w="313371">
                  <a:extLst>
                    <a:ext uri="{9D8B030D-6E8A-4147-A177-3AD203B41FA5}">
                      <a16:colId xmlns:a16="http://schemas.microsoft.com/office/drawing/2014/main" val="20002"/>
                    </a:ext>
                  </a:extLst>
                </a:gridCol>
                <a:gridCol w="2350279">
                  <a:extLst>
                    <a:ext uri="{9D8B030D-6E8A-4147-A177-3AD203B41FA5}">
                      <a16:colId xmlns:a16="http://schemas.microsoft.com/office/drawing/2014/main" val="20003"/>
                    </a:ext>
                  </a:extLst>
                </a:gridCol>
              </a:tblGrid>
              <a:tr h="215210">
                <a:tc>
                  <a:txBody>
                    <a:bodyPr/>
                    <a:lstStyle/>
                    <a:p>
                      <a:endParaRPr lang="en-US" sz="105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alpha val="50000"/>
                      </a:srgbClr>
                    </a:solidFill>
                  </a:tcPr>
                </a:tc>
                <a:tc>
                  <a:txBody>
                    <a:bodyPr/>
                    <a:lstStyle/>
                    <a:p>
                      <a:r>
                        <a:rPr lang="en-US" sz="1050" b="0" dirty="0">
                          <a:solidFill>
                            <a:schemeClr val="tx1"/>
                          </a:solidFill>
                        </a:rPr>
                        <a:t>Somewhat important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sz="105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57A77"/>
                    </a:solidFill>
                  </a:tcPr>
                </a:tc>
                <a:tc>
                  <a:txBody>
                    <a:bodyPr/>
                    <a:lstStyle/>
                    <a:p>
                      <a:r>
                        <a:rPr lang="en-US" sz="1050" b="0" dirty="0">
                          <a:solidFill>
                            <a:schemeClr val="tx1"/>
                          </a:solidFill>
                        </a:rPr>
                        <a:t>A little important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15210">
                <a:tc>
                  <a:txBody>
                    <a:bodyPr/>
                    <a:lstStyle/>
                    <a:p>
                      <a:endParaRPr lang="en-US" sz="105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r>
                        <a:rPr lang="en-US" sz="1050" b="0" dirty="0">
                          <a:solidFill>
                            <a:schemeClr val="tx1"/>
                          </a:solidFill>
                        </a:rPr>
                        <a:t>Very important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sz="105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r>
                        <a:rPr lang="en-US" sz="1050" b="0" dirty="0">
                          <a:solidFill>
                            <a:schemeClr val="tx1"/>
                          </a:solidFill>
                        </a:rPr>
                        <a:t>Not important at all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cxnSp>
        <p:nvCxnSpPr>
          <p:cNvPr id="13" name="Straight Connector 12">
            <a:extLst>
              <a:ext uri="{FF2B5EF4-FFF2-40B4-BE49-F238E27FC236}">
                <a16:creationId xmlns:a16="http://schemas.microsoft.com/office/drawing/2014/main" id="{3D288A2D-BF2E-4FD3-9304-31986FBEE0EE}"/>
              </a:ext>
              <a:ext uri="{C183D7F6-B498-43B3-948B-1728B52AA6E4}">
                <adec:decorative xmlns:adec="http://schemas.microsoft.com/office/drawing/2017/decorative" val="1"/>
              </a:ext>
            </a:extLst>
          </p:cNvPr>
          <p:cNvCxnSpPr>
            <a:cxnSpLocks/>
          </p:cNvCxnSpPr>
          <p:nvPr/>
        </p:nvCxnSpPr>
        <p:spPr>
          <a:xfrm>
            <a:off x="5841100" y="2289350"/>
            <a:ext cx="0" cy="3341162"/>
          </a:xfrm>
          <a:prstGeom prst="line">
            <a:avLst/>
          </a:prstGeom>
        </p:spPr>
        <p:style>
          <a:lnRef idx="1">
            <a:schemeClr val="dk1"/>
          </a:lnRef>
          <a:fillRef idx="0">
            <a:schemeClr val="dk1"/>
          </a:fillRef>
          <a:effectRef idx="0">
            <a:schemeClr val="dk1"/>
          </a:effectRef>
          <a:fontRef idx="minor">
            <a:schemeClr val="tx1"/>
          </a:fontRef>
        </p:style>
      </p:cxnSp>
      <p:sp>
        <p:nvSpPr>
          <p:cNvPr id="3" name="TextBox 2">
            <a:extLst>
              <a:ext uri="{FF2B5EF4-FFF2-40B4-BE49-F238E27FC236}">
                <a16:creationId xmlns:a16="http://schemas.microsoft.com/office/drawing/2014/main" id="{3EF92973-C00B-4793-8123-E751DBA75C03}"/>
              </a:ext>
            </a:extLst>
          </p:cNvPr>
          <p:cNvSpPr txBox="1"/>
          <p:nvPr/>
        </p:nvSpPr>
        <p:spPr>
          <a:xfrm>
            <a:off x="4276578" y="5733967"/>
            <a:ext cx="6414867" cy="1107996"/>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^Lake Research Partners and The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Tarrance</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Group a pre-election and election night omnibus survey November 6 through November 8, 2016, that included issue questions on behalf of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RespectAbility</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 total of 1,200 likely voters nationwide who voted in the 2016 elections (margin of error of +/-2.8%) were reached.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^^Lake Research Partners conducted a mixed mode survey for NDRN from August 12 – August 20th, 2019 among 1,000 adults nationwide with a disability, or who have an immediate family member or close friend with a disability. </a:t>
            </a:r>
          </a:p>
        </p:txBody>
      </p:sp>
    </p:spTree>
    <p:extLst>
      <p:ext uri="{BB962C8B-B14F-4D97-AF65-F5344CB8AC3E}">
        <p14:creationId xmlns:p14="http://schemas.microsoft.com/office/powerpoint/2010/main" val="164663659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EC5D7-0926-466E-AF7B-B2EC6A3B1B44}"/>
              </a:ext>
            </a:extLst>
          </p:cNvPr>
          <p:cNvSpPr>
            <a:spLocks noGrp="1"/>
          </p:cNvSpPr>
          <p:nvPr>
            <p:ph type="ctrTitle"/>
          </p:nvPr>
        </p:nvSpPr>
        <p:spPr/>
        <p:txBody>
          <a:bodyPr>
            <a:noAutofit/>
          </a:bodyPr>
          <a:lstStyle/>
          <a:p>
            <a:r>
              <a:rPr lang="en-US" sz="2400" dirty="0"/>
              <a:t>Voters are concerned that cuts to health care and the ACA will have a negative impact on people with disabilities, including about 2 in 5 who are very concerned. African Americans, Democrats, voters in the Northeast, and older voters are most likely to be very concerned. A majority of Republicans are not concerned.</a:t>
            </a:r>
          </a:p>
        </p:txBody>
      </p:sp>
      <p:sp>
        <p:nvSpPr>
          <p:cNvPr id="6" name="Content Placeholder 4">
            <a:extLst>
              <a:ext uri="{FF2B5EF4-FFF2-40B4-BE49-F238E27FC236}">
                <a16:creationId xmlns:a16="http://schemas.microsoft.com/office/drawing/2014/main" id="{9AFA691F-7371-4E9A-8336-A1EAADE52739}"/>
              </a:ext>
            </a:extLst>
          </p:cNvPr>
          <p:cNvSpPr txBox="1">
            <a:spLocks/>
          </p:cNvSpPr>
          <p:nvPr/>
        </p:nvSpPr>
        <p:spPr>
          <a:xfrm>
            <a:off x="470263" y="1793798"/>
            <a:ext cx="5625738" cy="645723"/>
          </a:xfrm>
          <a:prstGeom prst="rect">
            <a:avLst/>
          </a:prstGeom>
          <a:solidFill>
            <a:schemeClr val="bg1">
              <a:lumMod val="85000"/>
            </a:schemeClr>
          </a:solid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How concerned are you that cuts to health care and the ACA will have a negative impact on people with disabilities?</a:t>
            </a:r>
          </a:p>
        </p:txBody>
      </p:sp>
      <p:graphicFrame>
        <p:nvGraphicFramePr>
          <p:cNvPr id="10" name="Chart 9" descr="Bar chart&#10;&#10;Total concerned 62, very concerned 41&#10;Total not concerned 32, not concerned at all 19&#10;Don't know 5">
            <a:extLst>
              <a:ext uri="{FF2B5EF4-FFF2-40B4-BE49-F238E27FC236}">
                <a16:creationId xmlns:a16="http://schemas.microsoft.com/office/drawing/2014/main" id="{9CF203B0-5C56-468A-AC5D-BD605038F3B6}"/>
              </a:ext>
            </a:extLst>
          </p:cNvPr>
          <p:cNvGraphicFramePr/>
          <p:nvPr/>
        </p:nvGraphicFramePr>
        <p:xfrm>
          <a:off x="687150" y="2753524"/>
          <a:ext cx="5094849" cy="320571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ble 11">
            <a:extLst>
              <a:ext uri="{FF2B5EF4-FFF2-40B4-BE49-F238E27FC236}">
                <a16:creationId xmlns:a16="http://schemas.microsoft.com/office/drawing/2014/main" id="{D3A14B32-2532-41D8-A634-6D12AB08D588}"/>
              </a:ext>
              <a:ext uri="{C183D7F6-B498-43B3-948B-1728B52AA6E4}">
                <adec:decorative xmlns:adec="http://schemas.microsoft.com/office/drawing/2017/decorative" val="1"/>
              </a:ext>
            </a:extLst>
          </p:cNvPr>
          <p:cNvGraphicFramePr>
            <a:graphicFrameLocks noGrp="1"/>
          </p:cNvGraphicFramePr>
          <p:nvPr/>
        </p:nvGraphicFramePr>
        <p:xfrm>
          <a:off x="89539" y="6287965"/>
          <a:ext cx="5215382" cy="518160"/>
        </p:xfrm>
        <a:graphic>
          <a:graphicData uri="http://schemas.openxmlformats.org/drawingml/2006/table">
            <a:tbl>
              <a:tblPr firstRow="1" bandRow="1">
                <a:tableStyleId>{5C22544A-7EE6-4342-B048-85BDC9FD1C3A}</a:tableStyleId>
              </a:tblPr>
              <a:tblGrid>
                <a:gridCol w="313371">
                  <a:extLst>
                    <a:ext uri="{9D8B030D-6E8A-4147-A177-3AD203B41FA5}">
                      <a16:colId xmlns:a16="http://schemas.microsoft.com/office/drawing/2014/main" val="20000"/>
                    </a:ext>
                  </a:extLst>
                </a:gridCol>
                <a:gridCol w="2238361">
                  <a:extLst>
                    <a:ext uri="{9D8B030D-6E8A-4147-A177-3AD203B41FA5}">
                      <a16:colId xmlns:a16="http://schemas.microsoft.com/office/drawing/2014/main" val="20001"/>
                    </a:ext>
                  </a:extLst>
                </a:gridCol>
                <a:gridCol w="313371">
                  <a:extLst>
                    <a:ext uri="{9D8B030D-6E8A-4147-A177-3AD203B41FA5}">
                      <a16:colId xmlns:a16="http://schemas.microsoft.com/office/drawing/2014/main" val="20002"/>
                    </a:ext>
                  </a:extLst>
                </a:gridCol>
                <a:gridCol w="2350279">
                  <a:extLst>
                    <a:ext uri="{9D8B030D-6E8A-4147-A177-3AD203B41FA5}">
                      <a16:colId xmlns:a16="http://schemas.microsoft.com/office/drawing/2014/main" val="20003"/>
                    </a:ext>
                  </a:extLst>
                </a:gridCol>
              </a:tblGrid>
              <a:tr h="215210">
                <a:tc>
                  <a:txBody>
                    <a:bodyPr/>
                    <a:lstStyle/>
                    <a:p>
                      <a:endParaRPr lang="en-US" sz="110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alpha val="50000"/>
                      </a:srgbClr>
                    </a:solidFill>
                  </a:tcPr>
                </a:tc>
                <a:tc>
                  <a:txBody>
                    <a:bodyPr/>
                    <a:lstStyle/>
                    <a:p>
                      <a:r>
                        <a:rPr lang="en-US" sz="1100" b="0" dirty="0">
                          <a:solidFill>
                            <a:schemeClr val="tx1"/>
                          </a:solidFill>
                        </a:rPr>
                        <a:t>Somewhat concerned</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sz="110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57A77"/>
                    </a:solidFill>
                  </a:tcPr>
                </a:tc>
                <a:tc>
                  <a:txBody>
                    <a:bodyPr/>
                    <a:lstStyle/>
                    <a:p>
                      <a:r>
                        <a:rPr lang="en-US" sz="1100" b="0" dirty="0">
                          <a:solidFill>
                            <a:schemeClr val="tx1"/>
                          </a:solidFill>
                        </a:rPr>
                        <a:t>A little concerned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15210">
                <a:tc>
                  <a:txBody>
                    <a:bodyPr/>
                    <a:lstStyle/>
                    <a:p>
                      <a:endParaRPr lang="en-US" sz="110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r>
                        <a:rPr lang="en-US" sz="1100" b="0" dirty="0">
                          <a:solidFill>
                            <a:schemeClr val="tx1"/>
                          </a:solidFill>
                        </a:rPr>
                        <a:t>Very concerned</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sz="110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r>
                        <a:rPr lang="en-US" sz="1100" b="0" dirty="0">
                          <a:solidFill>
                            <a:schemeClr val="tx1"/>
                          </a:solidFill>
                        </a:rPr>
                        <a:t>Not concerned at all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graphicFrame>
        <p:nvGraphicFramePr>
          <p:cNvPr id="5" name="Table 4">
            <a:extLst>
              <a:ext uri="{FF2B5EF4-FFF2-40B4-BE49-F238E27FC236}">
                <a16:creationId xmlns:a16="http://schemas.microsoft.com/office/drawing/2014/main" id="{9E48926D-B325-49FF-A56A-ECD8B44F20AA}"/>
              </a:ext>
            </a:extLst>
          </p:cNvPr>
          <p:cNvGraphicFramePr>
            <a:graphicFrameLocks noGrp="1"/>
          </p:cNvGraphicFramePr>
          <p:nvPr/>
        </p:nvGraphicFramePr>
        <p:xfrm>
          <a:off x="6597340" y="1792165"/>
          <a:ext cx="4767345" cy="4896021"/>
        </p:xfrm>
        <a:graphic>
          <a:graphicData uri="http://schemas.openxmlformats.org/drawingml/2006/table">
            <a:tbl>
              <a:tblPr firstRow="1" bandRow="1">
                <a:tableStyleId>{5C22544A-7EE6-4342-B048-85BDC9FD1C3A}</a:tableStyleId>
              </a:tblPr>
              <a:tblGrid>
                <a:gridCol w="1666137">
                  <a:extLst>
                    <a:ext uri="{9D8B030D-6E8A-4147-A177-3AD203B41FA5}">
                      <a16:colId xmlns:a16="http://schemas.microsoft.com/office/drawing/2014/main" val="20000"/>
                    </a:ext>
                  </a:extLst>
                </a:gridCol>
                <a:gridCol w="1585984">
                  <a:extLst>
                    <a:ext uri="{9D8B030D-6E8A-4147-A177-3AD203B41FA5}">
                      <a16:colId xmlns:a16="http://schemas.microsoft.com/office/drawing/2014/main" val="20001"/>
                    </a:ext>
                  </a:extLst>
                </a:gridCol>
                <a:gridCol w="1515224">
                  <a:extLst>
                    <a:ext uri="{9D8B030D-6E8A-4147-A177-3AD203B41FA5}">
                      <a16:colId xmlns:a16="http://schemas.microsoft.com/office/drawing/2014/main" val="20002"/>
                    </a:ext>
                  </a:extLst>
                </a:gridCol>
              </a:tblGrid>
              <a:tr h="376617">
                <a:tc>
                  <a:txBody>
                    <a:bodyPr/>
                    <a:lstStyle/>
                    <a:p>
                      <a:pPr algn="ctr"/>
                      <a:endParaRPr lang="en-US" sz="1800" dirty="0"/>
                    </a:p>
                  </a:txBody>
                  <a:tcPr>
                    <a:solidFill>
                      <a:schemeClr val="bg1"/>
                    </a:solidFill>
                  </a:tcPr>
                </a:tc>
                <a:tc>
                  <a:txBody>
                    <a:bodyPr/>
                    <a:lstStyle/>
                    <a:p>
                      <a:pPr algn="ctr"/>
                      <a:r>
                        <a:rPr lang="en-US" sz="1600" dirty="0"/>
                        <a:t>Very Concerned</a:t>
                      </a:r>
                    </a:p>
                  </a:txBody>
                  <a:tcPr anchor="ctr">
                    <a:solidFill>
                      <a:srgbClr val="0070C0"/>
                    </a:solidFill>
                  </a:tcPr>
                </a:tc>
                <a:tc>
                  <a:txBody>
                    <a:bodyPr/>
                    <a:lstStyle/>
                    <a:p>
                      <a:pPr algn="ctr"/>
                      <a:r>
                        <a:rPr lang="en-US" sz="1600" dirty="0"/>
                        <a:t>Not Concerned</a:t>
                      </a:r>
                    </a:p>
                  </a:txBody>
                  <a:tcPr anchor="ctr">
                    <a:solidFill>
                      <a:srgbClr val="C00000"/>
                    </a:solidFill>
                  </a:tcPr>
                </a:tc>
                <a:extLst>
                  <a:ext uri="{0D108BD9-81ED-4DB2-BD59-A6C34878D82A}">
                    <a16:rowId xmlns:a16="http://schemas.microsoft.com/office/drawing/2014/main" val="10000"/>
                  </a:ext>
                </a:extLst>
              </a:tr>
              <a:tr h="251078">
                <a:tc>
                  <a:txBody>
                    <a:bodyPr/>
                    <a:lstStyle/>
                    <a:p>
                      <a:pPr algn="l"/>
                      <a:r>
                        <a:rPr lang="en-US" sz="1600" dirty="0"/>
                        <a:t>Men</a:t>
                      </a:r>
                    </a:p>
                  </a:txBody>
                  <a:tcPr marT="0" marB="0" anchor="ctr">
                    <a:solidFill>
                      <a:schemeClr val="bg1">
                        <a:lumMod val="50000"/>
                        <a:alpha val="25000"/>
                      </a:schemeClr>
                    </a:solidFill>
                  </a:tcPr>
                </a:tc>
                <a:tc>
                  <a:txBody>
                    <a:bodyPr/>
                    <a:lstStyle/>
                    <a:p>
                      <a:pPr algn="ctr"/>
                      <a:r>
                        <a:rPr lang="en-US" sz="1600" dirty="0"/>
                        <a:t>39</a:t>
                      </a:r>
                    </a:p>
                  </a:txBody>
                  <a:tcPr marT="0" marB="0" anchor="ctr">
                    <a:solidFill>
                      <a:schemeClr val="bg1">
                        <a:lumMod val="50000"/>
                        <a:alpha val="25000"/>
                      </a:schemeClr>
                    </a:solidFill>
                  </a:tcPr>
                </a:tc>
                <a:tc>
                  <a:txBody>
                    <a:bodyPr/>
                    <a:lstStyle/>
                    <a:p>
                      <a:pPr algn="ctr"/>
                      <a:r>
                        <a:rPr lang="en-US" sz="1600" dirty="0"/>
                        <a:t>34</a:t>
                      </a:r>
                    </a:p>
                  </a:txBody>
                  <a:tcPr marT="0" marB="0" anchor="ctr">
                    <a:solidFill>
                      <a:schemeClr val="bg1">
                        <a:lumMod val="50000"/>
                        <a:alpha val="25000"/>
                      </a:schemeClr>
                    </a:solidFill>
                  </a:tcPr>
                </a:tc>
                <a:extLst>
                  <a:ext uri="{0D108BD9-81ED-4DB2-BD59-A6C34878D82A}">
                    <a16:rowId xmlns:a16="http://schemas.microsoft.com/office/drawing/2014/main" val="10001"/>
                  </a:ext>
                </a:extLst>
              </a:tr>
              <a:tr h="251078">
                <a:tc>
                  <a:txBody>
                    <a:bodyPr/>
                    <a:lstStyle/>
                    <a:p>
                      <a:pPr algn="l"/>
                      <a:r>
                        <a:rPr lang="en-US" sz="1600" dirty="0"/>
                        <a:t>Women</a:t>
                      </a:r>
                    </a:p>
                  </a:txBody>
                  <a:tcPr marT="0" marB="0" anchor="ctr">
                    <a:solidFill>
                      <a:schemeClr val="bg1">
                        <a:lumMod val="50000"/>
                        <a:alpha val="25000"/>
                      </a:schemeClr>
                    </a:solidFill>
                  </a:tcPr>
                </a:tc>
                <a:tc>
                  <a:txBody>
                    <a:bodyPr/>
                    <a:lstStyle/>
                    <a:p>
                      <a:pPr algn="ctr"/>
                      <a:r>
                        <a:rPr lang="en-US" sz="1600" dirty="0"/>
                        <a:t>42</a:t>
                      </a:r>
                    </a:p>
                  </a:txBody>
                  <a:tcPr marT="0" marB="0" anchor="ctr">
                    <a:solidFill>
                      <a:schemeClr val="bg1">
                        <a:lumMod val="50000"/>
                        <a:alpha val="25000"/>
                      </a:schemeClr>
                    </a:solidFill>
                  </a:tcPr>
                </a:tc>
                <a:tc>
                  <a:txBody>
                    <a:bodyPr/>
                    <a:lstStyle/>
                    <a:p>
                      <a:pPr algn="ctr"/>
                      <a:r>
                        <a:rPr lang="en-US" sz="1600" dirty="0"/>
                        <a:t>30</a:t>
                      </a:r>
                    </a:p>
                  </a:txBody>
                  <a:tcPr marT="0" marB="0" anchor="ctr">
                    <a:solidFill>
                      <a:schemeClr val="bg1">
                        <a:lumMod val="50000"/>
                        <a:alpha val="25000"/>
                      </a:schemeClr>
                    </a:solidFill>
                  </a:tcPr>
                </a:tc>
                <a:extLst>
                  <a:ext uri="{0D108BD9-81ED-4DB2-BD59-A6C34878D82A}">
                    <a16:rowId xmlns:a16="http://schemas.microsoft.com/office/drawing/2014/main" val="10002"/>
                  </a:ext>
                </a:extLst>
              </a:tr>
              <a:tr h="251078">
                <a:tc>
                  <a:txBody>
                    <a:bodyPr/>
                    <a:lstStyle/>
                    <a:p>
                      <a:pPr algn="l"/>
                      <a:r>
                        <a:rPr lang="en-US" sz="1600" dirty="0"/>
                        <a:t>Under 30</a:t>
                      </a:r>
                    </a:p>
                  </a:txBody>
                  <a:tcPr marT="0" marB="0" anchor="ctr">
                    <a:solidFill>
                      <a:schemeClr val="bg1">
                        <a:lumMod val="50000"/>
                        <a:alpha val="50000"/>
                      </a:schemeClr>
                    </a:solidFill>
                  </a:tcPr>
                </a:tc>
                <a:tc>
                  <a:txBody>
                    <a:bodyPr/>
                    <a:lstStyle/>
                    <a:p>
                      <a:pPr algn="ctr"/>
                      <a:r>
                        <a:rPr lang="en-US" sz="1600" dirty="0"/>
                        <a:t>39</a:t>
                      </a:r>
                    </a:p>
                  </a:txBody>
                  <a:tcPr marT="0" marB="0" anchor="ctr">
                    <a:solidFill>
                      <a:schemeClr val="bg1">
                        <a:lumMod val="50000"/>
                        <a:alpha val="50000"/>
                      </a:schemeClr>
                    </a:solidFill>
                  </a:tcPr>
                </a:tc>
                <a:tc>
                  <a:txBody>
                    <a:bodyPr/>
                    <a:lstStyle/>
                    <a:p>
                      <a:pPr algn="ctr"/>
                      <a:r>
                        <a:rPr lang="en-US" sz="1600" dirty="0"/>
                        <a:t>32</a:t>
                      </a:r>
                    </a:p>
                  </a:txBody>
                  <a:tcPr marT="0" marB="0" anchor="ctr">
                    <a:solidFill>
                      <a:schemeClr val="bg1">
                        <a:lumMod val="50000"/>
                        <a:alpha val="50000"/>
                      </a:schemeClr>
                    </a:solidFill>
                  </a:tcPr>
                </a:tc>
                <a:extLst>
                  <a:ext uri="{0D108BD9-81ED-4DB2-BD59-A6C34878D82A}">
                    <a16:rowId xmlns:a16="http://schemas.microsoft.com/office/drawing/2014/main" val="10003"/>
                  </a:ext>
                </a:extLst>
              </a:tr>
              <a:tr h="251078">
                <a:tc>
                  <a:txBody>
                    <a:bodyPr/>
                    <a:lstStyle/>
                    <a:p>
                      <a:pPr algn="l"/>
                      <a:r>
                        <a:rPr lang="en-US" sz="1600" dirty="0"/>
                        <a:t>30 to 39</a:t>
                      </a:r>
                    </a:p>
                  </a:txBody>
                  <a:tcPr marT="0" marB="0" anchor="ctr">
                    <a:solidFill>
                      <a:schemeClr val="bg1">
                        <a:lumMod val="50000"/>
                        <a:alpha val="50000"/>
                      </a:schemeClr>
                    </a:solidFill>
                  </a:tcPr>
                </a:tc>
                <a:tc>
                  <a:txBody>
                    <a:bodyPr/>
                    <a:lstStyle/>
                    <a:p>
                      <a:pPr algn="ctr"/>
                      <a:r>
                        <a:rPr lang="en-US" sz="1600" dirty="0"/>
                        <a:t>39</a:t>
                      </a:r>
                    </a:p>
                  </a:txBody>
                  <a:tcPr marT="0" marB="0" anchor="ctr">
                    <a:solidFill>
                      <a:schemeClr val="bg1">
                        <a:lumMod val="50000"/>
                        <a:alpha val="50000"/>
                      </a:schemeClr>
                    </a:solidFill>
                  </a:tcPr>
                </a:tc>
                <a:tc>
                  <a:txBody>
                    <a:bodyPr/>
                    <a:lstStyle/>
                    <a:p>
                      <a:pPr algn="ctr"/>
                      <a:r>
                        <a:rPr lang="en-US" sz="1600" dirty="0"/>
                        <a:t>33</a:t>
                      </a:r>
                    </a:p>
                  </a:txBody>
                  <a:tcPr marT="0" marB="0" anchor="ctr">
                    <a:solidFill>
                      <a:schemeClr val="bg1">
                        <a:lumMod val="50000"/>
                        <a:alpha val="50000"/>
                      </a:schemeClr>
                    </a:solidFill>
                  </a:tcPr>
                </a:tc>
                <a:extLst>
                  <a:ext uri="{0D108BD9-81ED-4DB2-BD59-A6C34878D82A}">
                    <a16:rowId xmlns:a16="http://schemas.microsoft.com/office/drawing/2014/main" val="10004"/>
                  </a:ext>
                </a:extLst>
              </a:tr>
              <a:tr h="251078">
                <a:tc>
                  <a:txBody>
                    <a:bodyPr/>
                    <a:lstStyle/>
                    <a:p>
                      <a:pPr algn="l"/>
                      <a:r>
                        <a:rPr lang="en-US" sz="1600" dirty="0"/>
                        <a:t>40 to 49</a:t>
                      </a:r>
                    </a:p>
                  </a:txBody>
                  <a:tcPr marT="0" marB="0" anchor="ctr">
                    <a:solidFill>
                      <a:schemeClr val="bg1">
                        <a:lumMod val="50000"/>
                        <a:alpha val="50000"/>
                      </a:schemeClr>
                    </a:solidFill>
                  </a:tcPr>
                </a:tc>
                <a:tc>
                  <a:txBody>
                    <a:bodyPr/>
                    <a:lstStyle/>
                    <a:p>
                      <a:pPr algn="ctr"/>
                      <a:r>
                        <a:rPr lang="en-US" sz="1600" dirty="0"/>
                        <a:t>36</a:t>
                      </a:r>
                    </a:p>
                  </a:txBody>
                  <a:tcPr marT="0" marB="0" anchor="ctr">
                    <a:solidFill>
                      <a:schemeClr val="bg1">
                        <a:lumMod val="50000"/>
                        <a:alpha val="50000"/>
                      </a:schemeClr>
                    </a:solidFill>
                  </a:tcPr>
                </a:tc>
                <a:tc>
                  <a:txBody>
                    <a:bodyPr/>
                    <a:lstStyle/>
                    <a:p>
                      <a:pPr algn="ctr"/>
                      <a:r>
                        <a:rPr lang="en-US" sz="1600" dirty="0"/>
                        <a:t>39</a:t>
                      </a:r>
                    </a:p>
                  </a:txBody>
                  <a:tcPr marT="0" marB="0" anchor="ctr">
                    <a:solidFill>
                      <a:schemeClr val="bg1">
                        <a:lumMod val="50000"/>
                        <a:alpha val="50000"/>
                      </a:schemeClr>
                    </a:solidFill>
                  </a:tcPr>
                </a:tc>
                <a:extLst>
                  <a:ext uri="{0D108BD9-81ED-4DB2-BD59-A6C34878D82A}">
                    <a16:rowId xmlns:a16="http://schemas.microsoft.com/office/drawing/2014/main" val="10005"/>
                  </a:ext>
                </a:extLst>
              </a:tr>
              <a:tr h="251078">
                <a:tc>
                  <a:txBody>
                    <a:bodyPr/>
                    <a:lstStyle/>
                    <a:p>
                      <a:pPr algn="l"/>
                      <a:r>
                        <a:rPr lang="en-US" sz="1600" dirty="0"/>
                        <a:t>50 to 64</a:t>
                      </a:r>
                    </a:p>
                  </a:txBody>
                  <a:tcPr marT="0" marB="0" anchor="ctr">
                    <a:solidFill>
                      <a:schemeClr val="bg1">
                        <a:lumMod val="50000"/>
                        <a:alpha val="50000"/>
                      </a:schemeClr>
                    </a:solidFill>
                  </a:tcPr>
                </a:tc>
                <a:tc>
                  <a:txBody>
                    <a:bodyPr/>
                    <a:lstStyle/>
                    <a:p>
                      <a:pPr algn="ctr"/>
                      <a:r>
                        <a:rPr lang="en-US" sz="1600" dirty="0"/>
                        <a:t>40</a:t>
                      </a:r>
                    </a:p>
                  </a:txBody>
                  <a:tcPr marT="0" marB="0" anchor="ctr">
                    <a:solidFill>
                      <a:schemeClr val="bg1">
                        <a:lumMod val="50000"/>
                        <a:alpha val="50000"/>
                      </a:schemeClr>
                    </a:solidFill>
                  </a:tcPr>
                </a:tc>
                <a:tc>
                  <a:txBody>
                    <a:bodyPr/>
                    <a:lstStyle/>
                    <a:p>
                      <a:pPr algn="ctr"/>
                      <a:r>
                        <a:rPr lang="en-US" sz="1600" dirty="0"/>
                        <a:t>34</a:t>
                      </a:r>
                    </a:p>
                  </a:txBody>
                  <a:tcPr marT="0" marB="0" anchor="ctr">
                    <a:solidFill>
                      <a:schemeClr val="bg1">
                        <a:lumMod val="50000"/>
                        <a:alpha val="50000"/>
                      </a:schemeClr>
                    </a:solidFill>
                  </a:tcPr>
                </a:tc>
                <a:extLst>
                  <a:ext uri="{0D108BD9-81ED-4DB2-BD59-A6C34878D82A}">
                    <a16:rowId xmlns:a16="http://schemas.microsoft.com/office/drawing/2014/main" val="10006"/>
                  </a:ext>
                </a:extLst>
              </a:tr>
              <a:tr h="251078">
                <a:tc>
                  <a:txBody>
                    <a:bodyPr/>
                    <a:lstStyle/>
                    <a:p>
                      <a:pPr algn="l"/>
                      <a:r>
                        <a:rPr lang="en-US" sz="1600" dirty="0"/>
                        <a:t>Over 65</a:t>
                      </a:r>
                    </a:p>
                  </a:txBody>
                  <a:tcPr marT="0" marB="0" anchor="ctr">
                    <a:solidFill>
                      <a:schemeClr val="bg1">
                        <a:lumMod val="50000"/>
                        <a:alpha val="50000"/>
                      </a:schemeClr>
                    </a:solidFill>
                  </a:tcPr>
                </a:tc>
                <a:tc>
                  <a:txBody>
                    <a:bodyPr/>
                    <a:lstStyle/>
                    <a:p>
                      <a:pPr algn="ctr"/>
                      <a:r>
                        <a:rPr lang="en-US" sz="1600" b="1" dirty="0"/>
                        <a:t>47</a:t>
                      </a:r>
                    </a:p>
                  </a:txBody>
                  <a:tcPr marT="0" marB="0" anchor="ctr">
                    <a:solidFill>
                      <a:srgbClr val="BFC7D7"/>
                    </a:solidFill>
                  </a:tcPr>
                </a:tc>
                <a:tc>
                  <a:txBody>
                    <a:bodyPr/>
                    <a:lstStyle/>
                    <a:p>
                      <a:pPr algn="ctr"/>
                      <a:r>
                        <a:rPr lang="en-US" sz="1600" dirty="0"/>
                        <a:t>25</a:t>
                      </a:r>
                    </a:p>
                  </a:txBody>
                  <a:tcPr marT="0" marB="0" anchor="ctr">
                    <a:solidFill>
                      <a:schemeClr val="bg1">
                        <a:lumMod val="50000"/>
                        <a:alpha val="50000"/>
                      </a:schemeClr>
                    </a:solidFill>
                  </a:tcPr>
                </a:tc>
                <a:extLst>
                  <a:ext uri="{0D108BD9-81ED-4DB2-BD59-A6C34878D82A}">
                    <a16:rowId xmlns:a16="http://schemas.microsoft.com/office/drawing/2014/main" val="10007"/>
                  </a:ext>
                </a:extLst>
              </a:tr>
              <a:tr h="251078">
                <a:tc>
                  <a:txBody>
                    <a:bodyPr/>
                    <a:lstStyle/>
                    <a:p>
                      <a:pPr algn="l"/>
                      <a:r>
                        <a:rPr lang="en-US" sz="1600" dirty="0"/>
                        <a:t>Northeast</a:t>
                      </a:r>
                    </a:p>
                  </a:txBody>
                  <a:tcPr marT="0" marB="0" anchor="ctr">
                    <a:solidFill>
                      <a:srgbClr val="DFDFDF"/>
                    </a:solidFill>
                  </a:tcPr>
                </a:tc>
                <a:tc>
                  <a:txBody>
                    <a:bodyPr/>
                    <a:lstStyle/>
                    <a:p>
                      <a:pPr algn="ctr"/>
                      <a:r>
                        <a:rPr lang="en-US" sz="1600" b="1" dirty="0"/>
                        <a:t>49</a:t>
                      </a:r>
                    </a:p>
                  </a:txBody>
                  <a:tcPr marT="0" marB="0" anchor="ctr">
                    <a:solidFill>
                      <a:srgbClr val="BFC7D7"/>
                    </a:solidFill>
                  </a:tcPr>
                </a:tc>
                <a:tc>
                  <a:txBody>
                    <a:bodyPr/>
                    <a:lstStyle/>
                    <a:p>
                      <a:pPr algn="ctr"/>
                      <a:r>
                        <a:rPr lang="en-US" sz="1600" dirty="0"/>
                        <a:t>27</a:t>
                      </a:r>
                    </a:p>
                  </a:txBody>
                  <a:tcPr marT="0" marB="0" anchor="ctr">
                    <a:solidFill>
                      <a:srgbClr val="DFDFDF"/>
                    </a:solidFill>
                  </a:tcPr>
                </a:tc>
                <a:extLst>
                  <a:ext uri="{0D108BD9-81ED-4DB2-BD59-A6C34878D82A}">
                    <a16:rowId xmlns:a16="http://schemas.microsoft.com/office/drawing/2014/main" val="2509724112"/>
                  </a:ext>
                </a:extLst>
              </a:tr>
              <a:tr h="251078">
                <a:tc>
                  <a:txBody>
                    <a:bodyPr/>
                    <a:lstStyle/>
                    <a:p>
                      <a:pPr algn="l"/>
                      <a:r>
                        <a:rPr lang="en-US" sz="1600" dirty="0"/>
                        <a:t>Midwest</a:t>
                      </a:r>
                    </a:p>
                  </a:txBody>
                  <a:tcPr marT="0" marB="0" anchor="ctr">
                    <a:solidFill>
                      <a:srgbClr val="DFDFDF"/>
                    </a:solidFill>
                  </a:tcPr>
                </a:tc>
                <a:tc>
                  <a:txBody>
                    <a:bodyPr/>
                    <a:lstStyle/>
                    <a:p>
                      <a:pPr algn="ctr"/>
                      <a:r>
                        <a:rPr lang="en-US" sz="1600" dirty="0"/>
                        <a:t>41</a:t>
                      </a:r>
                    </a:p>
                  </a:txBody>
                  <a:tcPr marT="0" marB="0" anchor="ctr">
                    <a:solidFill>
                      <a:srgbClr val="DFDFDF"/>
                    </a:solidFill>
                  </a:tcPr>
                </a:tc>
                <a:tc>
                  <a:txBody>
                    <a:bodyPr/>
                    <a:lstStyle/>
                    <a:p>
                      <a:pPr algn="ctr"/>
                      <a:r>
                        <a:rPr lang="en-US" sz="1600" dirty="0"/>
                        <a:t>30</a:t>
                      </a:r>
                    </a:p>
                  </a:txBody>
                  <a:tcPr marT="0" marB="0" anchor="ctr">
                    <a:solidFill>
                      <a:srgbClr val="DFDFDF"/>
                    </a:solidFill>
                  </a:tcPr>
                </a:tc>
                <a:extLst>
                  <a:ext uri="{0D108BD9-81ED-4DB2-BD59-A6C34878D82A}">
                    <a16:rowId xmlns:a16="http://schemas.microsoft.com/office/drawing/2014/main" val="2468814616"/>
                  </a:ext>
                </a:extLst>
              </a:tr>
              <a:tr h="251078">
                <a:tc>
                  <a:txBody>
                    <a:bodyPr/>
                    <a:lstStyle/>
                    <a:p>
                      <a:pPr algn="l"/>
                      <a:r>
                        <a:rPr lang="en-US" sz="1600" dirty="0"/>
                        <a:t>South</a:t>
                      </a:r>
                    </a:p>
                  </a:txBody>
                  <a:tcPr marT="0" marB="0" anchor="ctr">
                    <a:solidFill>
                      <a:srgbClr val="DFDFDF"/>
                    </a:solidFill>
                  </a:tcPr>
                </a:tc>
                <a:tc>
                  <a:txBody>
                    <a:bodyPr/>
                    <a:lstStyle/>
                    <a:p>
                      <a:pPr algn="ctr"/>
                      <a:r>
                        <a:rPr lang="en-US" sz="1600" dirty="0"/>
                        <a:t>39</a:t>
                      </a:r>
                    </a:p>
                  </a:txBody>
                  <a:tcPr marT="0" marB="0" anchor="ctr">
                    <a:solidFill>
                      <a:srgbClr val="DFDFDF"/>
                    </a:solidFill>
                  </a:tcPr>
                </a:tc>
                <a:tc>
                  <a:txBody>
                    <a:bodyPr/>
                    <a:lstStyle/>
                    <a:p>
                      <a:pPr algn="ctr"/>
                      <a:r>
                        <a:rPr lang="en-US" sz="1600" dirty="0"/>
                        <a:t>35</a:t>
                      </a:r>
                    </a:p>
                  </a:txBody>
                  <a:tcPr marT="0" marB="0" anchor="ctr">
                    <a:solidFill>
                      <a:srgbClr val="DFDFDF"/>
                    </a:solidFill>
                  </a:tcPr>
                </a:tc>
                <a:extLst>
                  <a:ext uri="{0D108BD9-81ED-4DB2-BD59-A6C34878D82A}">
                    <a16:rowId xmlns:a16="http://schemas.microsoft.com/office/drawing/2014/main" val="28977811"/>
                  </a:ext>
                </a:extLst>
              </a:tr>
              <a:tr h="251078">
                <a:tc>
                  <a:txBody>
                    <a:bodyPr/>
                    <a:lstStyle/>
                    <a:p>
                      <a:pPr algn="l"/>
                      <a:r>
                        <a:rPr lang="en-US" sz="1600" dirty="0"/>
                        <a:t>West</a:t>
                      </a:r>
                    </a:p>
                  </a:txBody>
                  <a:tcPr marT="0" marB="0" anchor="ctr">
                    <a:solidFill>
                      <a:srgbClr val="DFDFDF"/>
                    </a:solidFill>
                  </a:tcPr>
                </a:tc>
                <a:tc>
                  <a:txBody>
                    <a:bodyPr/>
                    <a:lstStyle/>
                    <a:p>
                      <a:pPr algn="ctr"/>
                      <a:r>
                        <a:rPr lang="en-US" sz="1600" dirty="0"/>
                        <a:t>36</a:t>
                      </a:r>
                    </a:p>
                  </a:txBody>
                  <a:tcPr marT="0" marB="0" anchor="ctr">
                    <a:solidFill>
                      <a:srgbClr val="DFDFDF"/>
                    </a:solidFill>
                  </a:tcPr>
                </a:tc>
                <a:tc>
                  <a:txBody>
                    <a:bodyPr/>
                    <a:lstStyle/>
                    <a:p>
                      <a:pPr algn="ctr"/>
                      <a:r>
                        <a:rPr lang="en-US" sz="1600" dirty="0"/>
                        <a:t>34</a:t>
                      </a:r>
                    </a:p>
                  </a:txBody>
                  <a:tcPr marT="0" marB="0" anchor="ctr">
                    <a:solidFill>
                      <a:srgbClr val="DFDFDF"/>
                    </a:solidFill>
                  </a:tcPr>
                </a:tc>
                <a:extLst>
                  <a:ext uri="{0D108BD9-81ED-4DB2-BD59-A6C34878D82A}">
                    <a16:rowId xmlns:a16="http://schemas.microsoft.com/office/drawing/2014/main" val="1221708626"/>
                  </a:ext>
                </a:extLst>
              </a:tr>
              <a:tr h="251078">
                <a:tc>
                  <a:txBody>
                    <a:bodyPr/>
                    <a:lstStyle/>
                    <a:p>
                      <a:pPr algn="l"/>
                      <a:r>
                        <a:rPr lang="en-US" sz="1600" dirty="0"/>
                        <a:t>White</a:t>
                      </a:r>
                    </a:p>
                  </a:txBody>
                  <a:tcPr marT="0" marB="0" anchor="ctr">
                    <a:solidFill>
                      <a:srgbClr val="BFBFBF"/>
                    </a:solidFill>
                  </a:tcPr>
                </a:tc>
                <a:tc>
                  <a:txBody>
                    <a:bodyPr/>
                    <a:lstStyle/>
                    <a:p>
                      <a:pPr algn="ctr"/>
                      <a:r>
                        <a:rPr lang="en-US" sz="1600" dirty="0"/>
                        <a:t>37</a:t>
                      </a:r>
                    </a:p>
                  </a:txBody>
                  <a:tcPr marT="0" marB="0" anchor="ctr">
                    <a:solidFill>
                      <a:srgbClr val="BFBFBF"/>
                    </a:solidFill>
                  </a:tcPr>
                </a:tc>
                <a:tc>
                  <a:txBody>
                    <a:bodyPr/>
                    <a:lstStyle/>
                    <a:p>
                      <a:pPr algn="ctr"/>
                      <a:r>
                        <a:rPr lang="en-US" sz="1600" dirty="0"/>
                        <a:t>34</a:t>
                      </a:r>
                    </a:p>
                  </a:txBody>
                  <a:tcPr marT="0" marB="0" anchor="ctr">
                    <a:solidFill>
                      <a:srgbClr val="BFBFBF"/>
                    </a:solidFill>
                  </a:tcPr>
                </a:tc>
                <a:extLst>
                  <a:ext uri="{0D108BD9-81ED-4DB2-BD59-A6C34878D82A}">
                    <a16:rowId xmlns:a16="http://schemas.microsoft.com/office/drawing/2014/main" val="10008"/>
                  </a:ext>
                </a:extLst>
              </a:tr>
              <a:tr h="251078">
                <a:tc>
                  <a:txBody>
                    <a:bodyPr/>
                    <a:lstStyle/>
                    <a:p>
                      <a:pPr algn="l"/>
                      <a:r>
                        <a:rPr lang="en-US" sz="1600" dirty="0"/>
                        <a:t>African American</a:t>
                      </a:r>
                    </a:p>
                  </a:txBody>
                  <a:tcPr marT="0" marB="0" anchor="ctr">
                    <a:solidFill>
                      <a:srgbClr val="BFBFBF"/>
                    </a:solidFill>
                  </a:tcPr>
                </a:tc>
                <a:tc>
                  <a:txBody>
                    <a:bodyPr/>
                    <a:lstStyle/>
                    <a:p>
                      <a:pPr algn="ctr"/>
                      <a:r>
                        <a:rPr lang="en-US" sz="1600" b="1" dirty="0"/>
                        <a:t>66</a:t>
                      </a:r>
                    </a:p>
                  </a:txBody>
                  <a:tcPr marT="0" marB="0" anchor="ctr">
                    <a:solidFill>
                      <a:srgbClr val="BFC7D7"/>
                    </a:solidFill>
                  </a:tcPr>
                </a:tc>
                <a:tc>
                  <a:txBody>
                    <a:bodyPr/>
                    <a:lstStyle/>
                    <a:p>
                      <a:pPr algn="ctr"/>
                      <a:r>
                        <a:rPr lang="en-US" sz="1600" dirty="0"/>
                        <a:t>18</a:t>
                      </a:r>
                    </a:p>
                  </a:txBody>
                  <a:tcPr marT="0" marB="0" anchor="ctr">
                    <a:solidFill>
                      <a:srgbClr val="BFBFBF"/>
                    </a:solidFill>
                  </a:tcPr>
                </a:tc>
                <a:extLst>
                  <a:ext uri="{0D108BD9-81ED-4DB2-BD59-A6C34878D82A}">
                    <a16:rowId xmlns:a16="http://schemas.microsoft.com/office/drawing/2014/main" val="10009"/>
                  </a:ext>
                </a:extLst>
              </a:tr>
              <a:tr h="251078">
                <a:tc>
                  <a:txBody>
                    <a:bodyPr/>
                    <a:lstStyle/>
                    <a:p>
                      <a:pPr algn="l"/>
                      <a:r>
                        <a:rPr lang="en-US" sz="1600" dirty="0"/>
                        <a:t>Latino</a:t>
                      </a:r>
                    </a:p>
                  </a:txBody>
                  <a:tcPr marT="0" marB="0" anchor="ctr">
                    <a:solidFill>
                      <a:srgbClr val="BFBFBF"/>
                    </a:solidFill>
                  </a:tcPr>
                </a:tc>
                <a:tc>
                  <a:txBody>
                    <a:bodyPr/>
                    <a:lstStyle/>
                    <a:p>
                      <a:pPr algn="ctr"/>
                      <a:r>
                        <a:rPr lang="en-US" sz="1600" dirty="0"/>
                        <a:t>44</a:t>
                      </a:r>
                    </a:p>
                  </a:txBody>
                  <a:tcPr marT="0" marB="0" anchor="ctr">
                    <a:solidFill>
                      <a:srgbClr val="BFBFBF"/>
                    </a:solidFill>
                  </a:tcPr>
                </a:tc>
                <a:tc>
                  <a:txBody>
                    <a:bodyPr/>
                    <a:lstStyle/>
                    <a:p>
                      <a:pPr algn="ctr"/>
                      <a:r>
                        <a:rPr lang="en-US" sz="1600" dirty="0"/>
                        <a:t>26</a:t>
                      </a:r>
                    </a:p>
                  </a:txBody>
                  <a:tcPr marT="0" marB="0" anchor="ctr">
                    <a:solidFill>
                      <a:srgbClr val="BFBFBF"/>
                    </a:solidFill>
                  </a:tcPr>
                </a:tc>
                <a:extLst>
                  <a:ext uri="{0D108BD9-81ED-4DB2-BD59-A6C34878D82A}">
                    <a16:rowId xmlns:a16="http://schemas.microsoft.com/office/drawing/2014/main" val="10010"/>
                  </a:ext>
                </a:extLst>
              </a:tr>
              <a:tr h="251078">
                <a:tc>
                  <a:txBody>
                    <a:bodyPr/>
                    <a:lstStyle/>
                    <a:p>
                      <a:pPr algn="l"/>
                      <a:r>
                        <a:rPr lang="en-US" sz="1600" dirty="0"/>
                        <a:t>API</a:t>
                      </a:r>
                    </a:p>
                  </a:txBody>
                  <a:tcPr marT="0" marB="0" anchor="ctr">
                    <a:solidFill>
                      <a:srgbClr val="BFBFBF"/>
                    </a:solidFill>
                  </a:tcPr>
                </a:tc>
                <a:tc>
                  <a:txBody>
                    <a:bodyPr/>
                    <a:lstStyle/>
                    <a:p>
                      <a:pPr algn="ctr"/>
                      <a:r>
                        <a:rPr lang="en-US" sz="1600" dirty="0"/>
                        <a:t>33</a:t>
                      </a:r>
                    </a:p>
                  </a:txBody>
                  <a:tcPr marT="0" marB="0" anchor="ctr">
                    <a:solidFill>
                      <a:srgbClr val="BFBFBF"/>
                    </a:solidFill>
                  </a:tcPr>
                </a:tc>
                <a:tc>
                  <a:txBody>
                    <a:bodyPr/>
                    <a:lstStyle/>
                    <a:p>
                      <a:pPr algn="ctr"/>
                      <a:r>
                        <a:rPr lang="en-US" sz="1600" dirty="0"/>
                        <a:t>40</a:t>
                      </a:r>
                    </a:p>
                  </a:txBody>
                  <a:tcPr marT="0" marB="0" anchor="ctr">
                    <a:solidFill>
                      <a:srgbClr val="BFBFBF"/>
                    </a:solidFill>
                  </a:tcPr>
                </a:tc>
                <a:extLst>
                  <a:ext uri="{0D108BD9-81ED-4DB2-BD59-A6C34878D82A}">
                    <a16:rowId xmlns:a16="http://schemas.microsoft.com/office/drawing/2014/main" val="2901520768"/>
                  </a:ext>
                </a:extLst>
              </a:tr>
              <a:tr h="251078">
                <a:tc>
                  <a:txBody>
                    <a:bodyPr/>
                    <a:lstStyle/>
                    <a:p>
                      <a:pPr algn="l"/>
                      <a:r>
                        <a:rPr lang="en-US" sz="1600" dirty="0"/>
                        <a:t>Democrat (ID)</a:t>
                      </a:r>
                    </a:p>
                  </a:txBody>
                  <a:tcPr marT="0" marB="0" anchor="ctr">
                    <a:solidFill>
                      <a:srgbClr val="DFDFDF"/>
                    </a:solidFill>
                  </a:tcPr>
                </a:tc>
                <a:tc>
                  <a:txBody>
                    <a:bodyPr/>
                    <a:lstStyle/>
                    <a:p>
                      <a:pPr algn="ctr"/>
                      <a:r>
                        <a:rPr lang="en-US" sz="1600" b="1" dirty="0"/>
                        <a:t>66</a:t>
                      </a:r>
                    </a:p>
                  </a:txBody>
                  <a:tcPr marT="0" marB="0" anchor="ctr">
                    <a:solidFill>
                      <a:srgbClr val="BFC7D7"/>
                    </a:solidFill>
                  </a:tcPr>
                </a:tc>
                <a:tc>
                  <a:txBody>
                    <a:bodyPr/>
                    <a:lstStyle/>
                    <a:p>
                      <a:pPr algn="ctr"/>
                      <a:r>
                        <a:rPr lang="en-US" sz="1600" dirty="0"/>
                        <a:t>12</a:t>
                      </a:r>
                    </a:p>
                  </a:txBody>
                  <a:tcPr marT="0" marB="0" anchor="ctr">
                    <a:solidFill>
                      <a:srgbClr val="DFDFDF"/>
                    </a:solidFill>
                  </a:tcPr>
                </a:tc>
                <a:extLst>
                  <a:ext uri="{0D108BD9-81ED-4DB2-BD59-A6C34878D82A}">
                    <a16:rowId xmlns:a16="http://schemas.microsoft.com/office/drawing/2014/main" val="10011"/>
                  </a:ext>
                </a:extLst>
              </a:tr>
              <a:tr h="251078">
                <a:tc>
                  <a:txBody>
                    <a:bodyPr/>
                    <a:lstStyle/>
                    <a:p>
                      <a:pPr algn="l"/>
                      <a:r>
                        <a:rPr lang="en-US" sz="1600" dirty="0"/>
                        <a:t>Independent (ID)</a:t>
                      </a:r>
                    </a:p>
                  </a:txBody>
                  <a:tcPr marT="0" marB="0" anchor="ctr">
                    <a:solidFill>
                      <a:srgbClr val="DFDFDF"/>
                    </a:solidFill>
                  </a:tcPr>
                </a:tc>
                <a:tc>
                  <a:txBody>
                    <a:bodyPr/>
                    <a:lstStyle/>
                    <a:p>
                      <a:pPr algn="ctr"/>
                      <a:r>
                        <a:rPr lang="en-US" sz="1600" dirty="0"/>
                        <a:t>39</a:t>
                      </a:r>
                    </a:p>
                  </a:txBody>
                  <a:tcPr marT="0" marB="0" anchor="ctr">
                    <a:solidFill>
                      <a:srgbClr val="DFDFDF"/>
                    </a:solidFill>
                  </a:tcPr>
                </a:tc>
                <a:tc>
                  <a:txBody>
                    <a:bodyPr/>
                    <a:lstStyle/>
                    <a:p>
                      <a:pPr algn="ctr"/>
                      <a:r>
                        <a:rPr lang="en-US" sz="1600" dirty="0"/>
                        <a:t>32</a:t>
                      </a:r>
                    </a:p>
                  </a:txBody>
                  <a:tcPr marT="0" marB="0" anchor="ctr">
                    <a:solidFill>
                      <a:srgbClr val="DFDFDF"/>
                    </a:solidFill>
                  </a:tcPr>
                </a:tc>
                <a:extLst>
                  <a:ext uri="{0D108BD9-81ED-4DB2-BD59-A6C34878D82A}">
                    <a16:rowId xmlns:a16="http://schemas.microsoft.com/office/drawing/2014/main" val="799081869"/>
                  </a:ext>
                </a:extLst>
              </a:tr>
              <a:tr h="251078">
                <a:tc>
                  <a:txBody>
                    <a:bodyPr/>
                    <a:lstStyle/>
                    <a:p>
                      <a:pPr algn="l"/>
                      <a:r>
                        <a:rPr lang="en-US" sz="1600" dirty="0"/>
                        <a:t>Republican (ID)</a:t>
                      </a:r>
                    </a:p>
                  </a:txBody>
                  <a:tcPr marT="0" marB="0" anchor="ctr">
                    <a:solidFill>
                      <a:srgbClr val="DFDFDF"/>
                    </a:solidFill>
                  </a:tcPr>
                </a:tc>
                <a:tc>
                  <a:txBody>
                    <a:bodyPr/>
                    <a:lstStyle/>
                    <a:p>
                      <a:pPr algn="ctr"/>
                      <a:r>
                        <a:rPr lang="en-US" sz="1600" dirty="0"/>
                        <a:t>17</a:t>
                      </a:r>
                    </a:p>
                  </a:txBody>
                  <a:tcPr marT="0" marB="0" anchor="ctr">
                    <a:solidFill>
                      <a:srgbClr val="DFDFDF"/>
                    </a:solidFill>
                  </a:tcPr>
                </a:tc>
                <a:tc>
                  <a:txBody>
                    <a:bodyPr/>
                    <a:lstStyle/>
                    <a:p>
                      <a:pPr algn="ctr"/>
                      <a:r>
                        <a:rPr lang="en-US" sz="1600" b="1" dirty="0"/>
                        <a:t>54</a:t>
                      </a:r>
                    </a:p>
                  </a:txBody>
                  <a:tcPr marT="0" marB="0" anchor="ctr">
                    <a:solidFill>
                      <a:srgbClr val="E57A77"/>
                    </a:solid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110786735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71ADD-34BD-411A-80E9-8F9661FBDDF0}"/>
              </a:ext>
            </a:extLst>
          </p:cNvPr>
          <p:cNvSpPr>
            <a:spLocks noGrp="1"/>
          </p:cNvSpPr>
          <p:nvPr>
            <p:ph type="ctrTitle"/>
          </p:nvPr>
        </p:nvSpPr>
        <p:spPr>
          <a:xfrm>
            <a:off x="187120" y="574766"/>
            <a:ext cx="3422354" cy="5780314"/>
          </a:xfrm>
        </p:spPr>
        <p:txBody>
          <a:bodyPr>
            <a:noAutofit/>
          </a:bodyPr>
          <a:lstStyle/>
          <a:p>
            <a:r>
              <a:rPr lang="en-US" sz="2200" dirty="0"/>
              <a:t>While a slim majority of voters with disabilities voted for Trump, a majority of the disability community as a whole voted for Biden and Democrats in Congress. </a:t>
            </a:r>
            <a:br>
              <a:rPr lang="en-US" sz="2200" dirty="0"/>
            </a:br>
            <a:br>
              <a:rPr lang="en-US" sz="2200" dirty="0"/>
            </a:br>
            <a:r>
              <a:rPr lang="en-US" sz="2200" dirty="0"/>
              <a:t>A plurality voted in person on Election Day, including 45% of voters with disabilities. 31% of voters with disabilities voted early by mail or absentee and 23% voted early in person. </a:t>
            </a:r>
            <a:br>
              <a:rPr lang="en-US" sz="2200" dirty="0"/>
            </a:br>
            <a:br>
              <a:rPr lang="en-US" sz="2200" dirty="0"/>
            </a:br>
            <a:r>
              <a:rPr lang="en-US" sz="2200" dirty="0"/>
              <a:t>Like voters overall, voters with disabilities and the disability community at large decided for whom to vote more than 3 months ago.</a:t>
            </a:r>
          </a:p>
        </p:txBody>
      </p:sp>
      <p:graphicFrame>
        <p:nvGraphicFramePr>
          <p:cNvPr id="10" name="Content Placeholder 4">
            <a:extLst>
              <a:ext uri="{FF2B5EF4-FFF2-40B4-BE49-F238E27FC236}">
                <a16:creationId xmlns:a16="http://schemas.microsoft.com/office/drawing/2014/main" id="{0EE6FB95-4660-4005-AF68-7242E39EB3E2}"/>
              </a:ext>
            </a:extLst>
          </p:cNvPr>
          <p:cNvGraphicFramePr>
            <a:graphicFrameLocks/>
          </p:cNvGraphicFramePr>
          <p:nvPr/>
        </p:nvGraphicFramePr>
        <p:xfrm>
          <a:off x="3892387" y="277647"/>
          <a:ext cx="8112493" cy="5632809"/>
        </p:xfrm>
        <a:graphic>
          <a:graphicData uri="http://schemas.openxmlformats.org/drawingml/2006/table">
            <a:tbl>
              <a:tblPr firstRow="1">
                <a:tableStyleId>{5C22544A-7EE6-4342-B048-85BDC9FD1C3A}</a:tableStyleId>
              </a:tblPr>
              <a:tblGrid>
                <a:gridCol w="2813216">
                  <a:extLst>
                    <a:ext uri="{9D8B030D-6E8A-4147-A177-3AD203B41FA5}">
                      <a16:colId xmlns:a16="http://schemas.microsoft.com/office/drawing/2014/main" val="20000"/>
                    </a:ext>
                  </a:extLst>
                </a:gridCol>
                <a:gridCol w="711200">
                  <a:extLst>
                    <a:ext uri="{9D8B030D-6E8A-4147-A177-3AD203B41FA5}">
                      <a16:colId xmlns:a16="http://schemas.microsoft.com/office/drawing/2014/main" val="20002"/>
                    </a:ext>
                  </a:extLst>
                </a:gridCol>
                <a:gridCol w="1167144">
                  <a:extLst>
                    <a:ext uri="{9D8B030D-6E8A-4147-A177-3AD203B41FA5}">
                      <a16:colId xmlns:a16="http://schemas.microsoft.com/office/drawing/2014/main" val="20003"/>
                    </a:ext>
                  </a:extLst>
                </a:gridCol>
                <a:gridCol w="1159491">
                  <a:extLst>
                    <a:ext uri="{9D8B030D-6E8A-4147-A177-3AD203B41FA5}">
                      <a16:colId xmlns:a16="http://schemas.microsoft.com/office/drawing/2014/main" val="20009"/>
                    </a:ext>
                  </a:extLst>
                </a:gridCol>
                <a:gridCol w="1263232">
                  <a:extLst>
                    <a:ext uri="{9D8B030D-6E8A-4147-A177-3AD203B41FA5}">
                      <a16:colId xmlns:a16="http://schemas.microsoft.com/office/drawing/2014/main" val="20010"/>
                    </a:ext>
                  </a:extLst>
                </a:gridCol>
                <a:gridCol w="998210">
                  <a:extLst>
                    <a:ext uri="{9D8B030D-6E8A-4147-A177-3AD203B41FA5}">
                      <a16:colId xmlns:a16="http://schemas.microsoft.com/office/drawing/2014/main" val="20011"/>
                    </a:ext>
                  </a:extLst>
                </a:gridCol>
              </a:tblGrid>
              <a:tr h="594246">
                <a:tc>
                  <a:txBody>
                    <a:bodyPr/>
                    <a:lstStyle/>
                    <a:p>
                      <a:endParaRPr lang="en-US" sz="1600" dirty="0"/>
                    </a:p>
                  </a:txBody>
                  <a:tcPr/>
                </a:tc>
                <a:tc>
                  <a:txBody>
                    <a:bodyPr/>
                    <a:lstStyle/>
                    <a:p>
                      <a:pPr algn="ctr" fontAlgn="b"/>
                      <a:r>
                        <a:rPr lang="en-US" sz="1600" b="1" i="0" u="none" strike="noStrike" dirty="0">
                          <a:solidFill>
                            <a:schemeClr val="bg1"/>
                          </a:solidFill>
                          <a:effectLst/>
                          <a:latin typeface="+mn-lt"/>
                        </a:rPr>
                        <a:t>Yes,</a:t>
                      </a:r>
                      <a:r>
                        <a:rPr lang="en-US" sz="1600" b="1" i="0" u="none" strike="noStrike" baseline="0" dirty="0">
                          <a:solidFill>
                            <a:schemeClr val="bg1"/>
                          </a:solidFill>
                          <a:effectLst/>
                          <a:latin typeface="+mn-lt"/>
                        </a:rPr>
                        <a:t> myself</a:t>
                      </a:r>
                      <a:endParaRPr lang="en-US" sz="1600" b="1" i="0" u="none" strike="noStrike" dirty="0">
                        <a:solidFill>
                          <a:schemeClr val="bg1"/>
                        </a:solidFill>
                        <a:effectLst/>
                        <a:latin typeface="+mn-lt"/>
                      </a:endParaRPr>
                    </a:p>
                  </a:txBody>
                  <a:tcPr marL="5247" marR="5247" marT="5247" marB="0" anchor="ctr">
                    <a:solidFill>
                      <a:srgbClr val="0070C0"/>
                    </a:solidFill>
                  </a:tcPr>
                </a:tc>
                <a:tc>
                  <a:txBody>
                    <a:bodyPr/>
                    <a:lstStyle/>
                    <a:p>
                      <a:pPr algn="ctr" fontAlgn="b"/>
                      <a:r>
                        <a:rPr lang="en-US" sz="1600" b="1" i="0" u="none" strike="noStrike" dirty="0">
                          <a:solidFill>
                            <a:schemeClr val="bg1"/>
                          </a:solidFill>
                          <a:effectLst/>
                          <a:latin typeface="+mn-lt"/>
                        </a:rPr>
                        <a:t>Yes,</a:t>
                      </a:r>
                      <a:r>
                        <a:rPr lang="en-US" sz="1600" b="1" i="0" u="none" strike="noStrike" baseline="0" dirty="0">
                          <a:solidFill>
                            <a:schemeClr val="bg1"/>
                          </a:solidFill>
                          <a:effectLst/>
                          <a:latin typeface="+mn-lt"/>
                        </a:rPr>
                        <a:t> family member</a:t>
                      </a:r>
                      <a:endParaRPr lang="en-US" sz="1600" b="1" i="0" u="none" strike="noStrike" dirty="0">
                        <a:solidFill>
                          <a:schemeClr val="bg1"/>
                        </a:solidFill>
                        <a:effectLst/>
                        <a:latin typeface="+mn-lt"/>
                      </a:endParaRPr>
                    </a:p>
                  </a:txBody>
                  <a:tcPr marL="5247" marR="5247" marT="5247" marB="0" anchor="ctr">
                    <a:solidFill>
                      <a:srgbClr val="0070C0"/>
                    </a:solidFill>
                  </a:tcPr>
                </a:tc>
                <a:tc>
                  <a:txBody>
                    <a:bodyPr/>
                    <a:lstStyle/>
                    <a:p>
                      <a:pPr algn="ctr" fontAlgn="b"/>
                      <a:r>
                        <a:rPr lang="en-US" sz="1600" b="1" u="none" strike="noStrike" dirty="0">
                          <a:solidFill>
                            <a:schemeClr val="bg1"/>
                          </a:solidFill>
                          <a:effectLst/>
                          <a:latin typeface="+mn-lt"/>
                        </a:rPr>
                        <a:t>Yes,</a:t>
                      </a:r>
                      <a:r>
                        <a:rPr lang="en-US" sz="1600" b="1" u="none" strike="noStrike" baseline="0" dirty="0">
                          <a:solidFill>
                            <a:schemeClr val="bg1"/>
                          </a:solidFill>
                          <a:effectLst/>
                          <a:latin typeface="+mn-lt"/>
                        </a:rPr>
                        <a:t> friend</a:t>
                      </a:r>
                      <a:endParaRPr lang="en-US" sz="1600" b="1" i="0" u="none" strike="noStrike" dirty="0">
                        <a:solidFill>
                          <a:schemeClr val="bg1"/>
                        </a:solidFill>
                        <a:effectLst/>
                        <a:latin typeface="+mn-lt"/>
                      </a:endParaRPr>
                    </a:p>
                  </a:txBody>
                  <a:tcPr marL="5247" marR="5247" marT="5247" marB="0" anchor="ctr">
                    <a:solidFill>
                      <a:srgbClr val="0070C0"/>
                    </a:solidFill>
                  </a:tcPr>
                </a:tc>
                <a:tc>
                  <a:txBody>
                    <a:bodyPr/>
                    <a:lstStyle/>
                    <a:p>
                      <a:pPr algn="ctr" fontAlgn="b"/>
                      <a:r>
                        <a:rPr lang="en-US" sz="1600" b="1" i="0" u="none" strike="noStrike" dirty="0">
                          <a:solidFill>
                            <a:schemeClr val="bg1"/>
                          </a:solidFill>
                          <a:effectLst/>
                          <a:latin typeface="+mn-lt"/>
                        </a:rPr>
                        <a:t>All</a:t>
                      </a:r>
                      <a:r>
                        <a:rPr lang="en-US" sz="1600" b="1" i="0" u="none" strike="noStrike" baseline="0" dirty="0">
                          <a:solidFill>
                            <a:schemeClr val="bg1"/>
                          </a:solidFill>
                          <a:effectLst/>
                          <a:latin typeface="+mn-lt"/>
                        </a:rPr>
                        <a:t> yes</a:t>
                      </a:r>
                      <a:endParaRPr lang="en-US" sz="1600" b="1" i="0" u="none" strike="noStrike" dirty="0">
                        <a:solidFill>
                          <a:schemeClr val="bg1"/>
                        </a:solidFill>
                        <a:effectLst/>
                        <a:latin typeface="+mn-lt"/>
                      </a:endParaRPr>
                    </a:p>
                  </a:txBody>
                  <a:tcPr marL="5247" marR="5247" marT="5247" marB="0" anchor="ctr">
                    <a:solidFill>
                      <a:srgbClr val="0070C0"/>
                    </a:solidFill>
                  </a:tcPr>
                </a:tc>
                <a:tc>
                  <a:txBody>
                    <a:bodyPr/>
                    <a:lstStyle/>
                    <a:p>
                      <a:pPr algn="ctr" fontAlgn="b"/>
                      <a:r>
                        <a:rPr lang="en-US" sz="1600" b="1" u="none" strike="noStrike" dirty="0">
                          <a:solidFill>
                            <a:schemeClr val="bg1"/>
                          </a:solidFill>
                          <a:effectLst/>
                          <a:latin typeface="+mn-lt"/>
                        </a:rPr>
                        <a:t>No</a:t>
                      </a:r>
                      <a:endParaRPr lang="en-US" sz="1600" b="1" i="0" u="none" strike="noStrike" dirty="0">
                        <a:solidFill>
                          <a:schemeClr val="bg1"/>
                        </a:solidFill>
                        <a:effectLst/>
                        <a:latin typeface="+mn-lt"/>
                      </a:endParaRPr>
                    </a:p>
                  </a:txBody>
                  <a:tcPr marL="5247" marR="5247" marT="5247" marB="0" anchor="ctr">
                    <a:solidFill>
                      <a:srgbClr val="0070C0"/>
                    </a:solidFill>
                  </a:tcPr>
                </a:tc>
                <a:extLst>
                  <a:ext uri="{0D108BD9-81ED-4DB2-BD59-A6C34878D82A}">
                    <a16:rowId xmlns:a16="http://schemas.microsoft.com/office/drawing/2014/main" val="10001"/>
                  </a:ext>
                </a:extLst>
              </a:tr>
              <a:tr h="304528">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600" b="1" i="0" u="none" strike="noStrike" dirty="0">
                          <a:solidFill>
                            <a:srgbClr val="000000"/>
                          </a:solidFill>
                          <a:effectLst/>
                          <a:latin typeface="+mn-lt"/>
                        </a:rPr>
                        <a:t>Voted Trump</a:t>
                      </a:r>
                    </a:p>
                  </a:txBody>
                  <a:tcPr marL="9525" marR="9525" marT="9525" marB="0" anchor="ctr">
                    <a:solidFill>
                      <a:srgbClr val="0070C0">
                        <a:alpha val="25000"/>
                      </a:srgbClr>
                    </a:solidFill>
                  </a:tcPr>
                </a:tc>
                <a:tc>
                  <a:txBody>
                    <a:bodyPr/>
                    <a:lstStyle/>
                    <a:p>
                      <a:pPr algn="ctr" fontAlgn="ctr"/>
                      <a:r>
                        <a:rPr lang="en-US" sz="1600" b="0" i="0" u="none" strike="noStrike" dirty="0">
                          <a:solidFill>
                            <a:srgbClr val="000000"/>
                          </a:solidFill>
                          <a:effectLst/>
                          <a:latin typeface="+mn-lt"/>
                        </a:rPr>
                        <a:t>51</a:t>
                      </a:r>
                    </a:p>
                  </a:txBody>
                  <a:tcPr marL="9525" marR="9525" marT="9525" marB="0" anchor="ctr">
                    <a:solidFill>
                      <a:srgbClr val="0070C0">
                        <a:alpha val="25000"/>
                      </a:srgbClr>
                    </a:solidFill>
                  </a:tcPr>
                </a:tc>
                <a:tc>
                  <a:txBody>
                    <a:bodyPr/>
                    <a:lstStyle/>
                    <a:p>
                      <a:pPr algn="ctr" fontAlgn="ctr"/>
                      <a:r>
                        <a:rPr lang="en-US" sz="1600" b="0" i="0" u="none" strike="noStrike" dirty="0">
                          <a:solidFill>
                            <a:srgbClr val="000000"/>
                          </a:solidFill>
                          <a:effectLst/>
                          <a:latin typeface="+mn-lt"/>
                        </a:rPr>
                        <a:t>46</a:t>
                      </a:r>
                    </a:p>
                  </a:txBody>
                  <a:tcPr marL="9525" marR="9525" marT="9525" marB="0" anchor="ctr">
                    <a:solidFill>
                      <a:srgbClr val="0070C0">
                        <a:alpha val="25000"/>
                      </a:srgbClr>
                    </a:solidFill>
                  </a:tcPr>
                </a:tc>
                <a:tc>
                  <a:txBody>
                    <a:bodyPr/>
                    <a:lstStyle/>
                    <a:p>
                      <a:pPr algn="ctr" fontAlgn="ctr"/>
                      <a:r>
                        <a:rPr lang="en-US" sz="1600" b="0" i="0" u="none" strike="noStrike" dirty="0">
                          <a:solidFill>
                            <a:srgbClr val="000000"/>
                          </a:solidFill>
                          <a:effectLst/>
                          <a:latin typeface="+mn-lt"/>
                        </a:rPr>
                        <a:t>38</a:t>
                      </a:r>
                    </a:p>
                  </a:txBody>
                  <a:tcPr marL="9525" marR="9525" marT="9525" marB="0" anchor="ctr">
                    <a:solidFill>
                      <a:srgbClr val="0070C0">
                        <a:alpha val="25000"/>
                      </a:srgbClr>
                    </a:solidFill>
                  </a:tcPr>
                </a:tc>
                <a:tc>
                  <a:txBody>
                    <a:bodyPr/>
                    <a:lstStyle/>
                    <a:p>
                      <a:pPr algn="ctr" fontAlgn="ctr"/>
                      <a:r>
                        <a:rPr lang="en-US" sz="1600" b="0" i="0" u="none" strike="noStrike" dirty="0">
                          <a:solidFill>
                            <a:srgbClr val="000000"/>
                          </a:solidFill>
                          <a:effectLst/>
                          <a:latin typeface="+mn-lt"/>
                        </a:rPr>
                        <a:t>48</a:t>
                      </a:r>
                    </a:p>
                  </a:txBody>
                  <a:tcPr marL="9525" marR="9525" marT="9525" marB="0" anchor="ctr">
                    <a:solidFill>
                      <a:srgbClr val="0070C0">
                        <a:alpha val="25000"/>
                      </a:srgbClr>
                    </a:solidFill>
                  </a:tcPr>
                </a:tc>
                <a:tc>
                  <a:txBody>
                    <a:bodyPr/>
                    <a:lstStyle/>
                    <a:p>
                      <a:pPr algn="ctr" fontAlgn="ctr"/>
                      <a:r>
                        <a:rPr lang="en-US" sz="1600" b="0" i="0" u="none" strike="noStrike" dirty="0">
                          <a:solidFill>
                            <a:srgbClr val="000000"/>
                          </a:solidFill>
                          <a:effectLst/>
                          <a:latin typeface="+mn-lt"/>
                        </a:rPr>
                        <a:t>47</a:t>
                      </a:r>
                    </a:p>
                  </a:txBody>
                  <a:tcPr marL="9525" marR="9525" marT="9525" marB="0" anchor="ctr">
                    <a:solidFill>
                      <a:srgbClr val="0070C0">
                        <a:alpha val="25000"/>
                      </a:srgbClr>
                    </a:solidFill>
                  </a:tcPr>
                </a:tc>
                <a:extLst>
                  <a:ext uri="{0D108BD9-81ED-4DB2-BD59-A6C34878D82A}">
                    <a16:rowId xmlns:a16="http://schemas.microsoft.com/office/drawing/2014/main" val="10003"/>
                  </a:ext>
                </a:extLst>
              </a:tr>
              <a:tr h="304528">
                <a:tc>
                  <a:txBody>
                    <a:bodyPr/>
                    <a:lstStyle/>
                    <a:p>
                      <a:r>
                        <a:rPr lang="en-US" sz="1600" b="1" dirty="0"/>
                        <a:t>Voted Biden</a:t>
                      </a:r>
                    </a:p>
                  </a:txBody>
                  <a:tcPr marL="9525" marR="9525" marT="9525" marB="0" anchor="ctr">
                    <a:solidFill>
                      <a:srgbClr val="0070C0">
                        <a:alpha val="25000"/>
                      </a:srgbClr>
                    </a:solidFill>
                  </a:tcPr>
                </a:tc>
                <a:tc>
                  <a:txBody>
                    <a:bodyPr/>
                    <a:lstStyle/>
                    <a:p>
                      <a:pPr algn="ctr" fontAlgn="ctr"/>
                      <a:r>
                        <a:rPr lang="en-US" sz="1600" b="0" i="0" u="none" strike="noStrike" dirty="0">
                          <a:solidFill>
                            <a:srgbClr val="000000"/>
                          </a:solidFill>
                          <a:effectLst/>
                          <a:latin typeface="+mn-lt"/>
                        </a:rPr>
                        <a:t>47</a:t>
                      </a:r>
                    </a:p>
                  </a:txBody>
                  <a:tcPr marL="9525" marR="9525" marT="9525" marB="0" anchor="ctr">
                    <a:solidFill>
                      <a:srgbClr val="0070C0">
                        <a:alpha val="25000"/>
                      </a:srgbClr>
                    </a:solidFill>
                  </a:tcPr>
                </a:tc>
                <a:tc>
                  <a:txBody>
                    <a:bodyPr/>
                    <a:lstStyle/>
                    <a:p>
                      <a:pPr algn="ctr" fontAlgn="ctr"/>
                      <a:r>
                        <a:rPr lang="en-US" sz="1600" b="0" i="0" u="none" strike="noStrike" dirty="0">
                          <a:solidFill>
                            <a:srgbClr val="000000"/>
                          </a:solidFill>
                          <a:effectLst/>
                          <a:latin typeface="+mn-lt"/>
                        </a:rPr>
                        <a:t>52</a:t>
                      </a:r>
                    </a:p>
                  </a:txBody>
                  <a:tcPr marL="9525" marR="9525" marT="9525" marB="0" anchor="ctr">
                    <a:solidFill>
                      <a:srgbClr val="0070C0">
                        <a:alpha val="25000"/>
                      </a:srgbClr>
                    </a:solidFill>
                  </a:tcPr>
                </a:tc>
                <a:tc>
                  <a:txBody>
                    <a:bodyPr/>
                    <a:lstStyle/>
                    <a:p>
                      <a:pPr algn="ctr" fontAlgn="ctr"/>
                      <a:r>
                        <a:rPr lang="en-US" sz="1600" b="0" i="0" u="none" strike="noStrike" dirty="0">
                          <a:solidFill>
                            <a:srgbClr val="000000"/>
                          </a:solidFill>
                          <a:effectLst/>
                          <a:latin typeface="+mn-lt"/>
                        </a:rPr>
                        <a:t>60</a:t>
                      </a:r>
                    </a:p>
                  </a:txBody>
                  <a:tcPr marL="9525" marR="9525" marT="9525" marB="0" anchor="ctr">
                    <a:solidFill>
                      <a:srgbClr val="0070C0">
                        <a:alpha val="25000"/>
                      </a:srgbClr>
                    </a:solidFill>
                  </a:tcPr>
                </a:tc>
                <a:tc>
                  <a:txBody>
                    <a:bodyPr/>
                    <a:lstStyle/>
                    <a:p>
                      <a:pPr algn="ctr" fontAlgn="ctr"/>
                      <a:r>
                        <a:rPr lang="en-US" sz="1600" b="0" i="0" u="none" strike="noStrike" dirty="0">
                          <a:solidFill>
                            <a:srgbClr val="000000"/>
                          </a:solidFill>
                          <a:effectLst/>
                          <a:latin typeface="+mn-lt"/>
                        </a:rPr>
                        <a:t>51</a:t>
                      </a:r>
                    </a:p>
                  </a:txBody>
                  <a:tcPr marL="9525" marR="9525" marT="9525" marB="0" anchor="ctr">
                    <a:solidFill>
                      <a:srgbClr val="0070C0">
                        <a:alpha val="25000"/>
                      </a:srgbClr>
                    </a:solidFill>
                  </a:tcPr>
                </a:tc>
                <a:tc>
                  <a:txBody>
                    <a:bodyPr/>
                    <a:lstStyle/>
                    <a:p>
                      <a:pPr algn="ctr" fontAlgn="ctr"/>
                      <a:r>
                        <a:rPr lang="en-US" sz="1600" b="0" i="0" u="none" strike="noStrike" dirty="0">
                          <a:solidFill>
                            <a:srgbClr val="000000"/>
                          </a:solidFill>
                          <a:effectLst/>
                          <a:latin typeface="+mn-lt"/>
                        </a:rPr>
                        <a:t>51</a:t>
                      </a:r>
                    </a:p>
                  </a:txBody>
                  <a:tcPr marL="9525" marR="9525" marT="9525" marB="0" anchor="ctr">
                    <a:solidFill>
                      <a:srgbClr val="0070C0">
                        <a:alpha val="25000"/>
                      </a:srgbClr>
                    </a:solidFill>
                  </a:tcPr>
                </a:tc>
                <a:extLst>
                  <a:ext uri="{0D108BD9-81ED-4DB2-BD59-A6C34878D82A}">
                    <a16:rowId xmlns:a16="http://schemas.microsoft.com/office/drawing/2014/main" val="10006"/>
                  </a:ext>
                </a:extLst>
              </a:tr>
              <a:tr h="304528">
                <a:tc>
                  <a:txBody>
                    <a:bodyPr/>
                    <a:lstStyle/>
                    <a:p>
                      <a:r>
                        <a:rPr lang="en-US" sz="1600" b="1" dirty="0"/>
                        <a:t>Voted Republican Congressional</a:t>
                      </a:r>
                    </a:p>
                  </a:txBody>
                  <a:tcPr marL="9525" marR="9525" marT="9525" marB="0" anchor="ctr">
                    <a:solidFill>
                      <a:srgbClr val="0070C0">
                        <a:alpha val="25000"/>
                      </a:srgbClr>
                    </a:solidFill>
                  </a:tcPr>
                </a:tc>
                <a:tc>
                  <a:txBody>
                    <a:bodyPr/>
                    <a:lstStyle/>
                    <a:p>
                      <a:pPr algn="ctr" fontAlgn="ctr"/>
                      <a:r>
                        <a:rPr lang="en-US" sz="1600" b="0" i="0" u="none" strike="noStrike" dirty="0">
                          <a:solidFill>
                            <a:srgbClr val="000000"/>
                          </a:solidFill>
                          <a:effectLst/>
                          <a:latin typeface="+mn-lt"/>
                        </a:rPr>
                        <a:t>49</a:t>
                      </a:r>
                    </a:p>
                  </a:txBody>
                  <a:tcPr marL="9525" marR="9525" marT="9525" marB="0" anchor="ctr">
                    <a:solidFill>
                      <a:srgbClr val="0070C0">
                        <a:alpha val="25000"/>
                      </a:srgbClr>
                    </a:solidFill>
                  </a:tcPr>
                </a:tc>
                <a:tc>
                  <a:txBody>
                    <a:bodyPr/>
                    <a:lstStyle/>
                    <a:p>
                      <a:pPr algn="ctr" fontAlgn="ctr"/>
                      <a:r>
                        <a:rPr lang="en-US" sz="1600" b="0" i="0" u="none" strike="noStrike" dirty="0">
                          <a:solidFill>
                            <a:srgbClr val="000000"/>
                          </a:solidFill>
                          <a:effectLst/>
                          <a:latin typeface="+mn-lt"/>
                        </a:rPr>
                        <a:t>47</a:t>
                      </a:r>
                    </a:p>
                  </a:txBody>
                  <a:tcPr marL="9525" marR="9525" marT="9525" marB="0" anchor="ctr">
                    <a:solidFill>
                      <a:srgbClr val="0070C0">
                        <a:alpha val="25000"/>
                      </a:srgbClr>
                    </a:solidFill>
                  </a:tcPr>
                </a:tc>
                <a:tc>
                  <a:txBody>
                    <a:bodyPr/>
                    <a:lstStyle/>
                    <a:p>
                      <a:pPr algn="ctr" fontAlgn="ctr"/>
                      <a:r>
                        <a:rPr lang="en-US" sz="1600" b="0" i="0" u="none" strike="noStrike" dirty="0">
                          <a:solidFill>
                            <a:srgbClr val="000000"/>
                          </a:solidFill>
                          <a:effectLst/>
                          <a:latin typeface="+mn-lt"/>
                        </a:rPr>
                        <a:t>40</a:t>
                      </a:r>
                    </a:p>
                  </a:txBody>
                  <a:tcPr marL="9525" marR="9525" marT="9525" marB="0" anchor="ctr">
                    <a:solidFill>
                      <a:srgbClr val="0070C0">
                        <a:alpha val="25000"/>
                      </a:srgbClr>
                    </a:solidFill>
                  </a:tcPr>
                </a:tc>
                <a:tc>
                  <a:txBody>
                    <a:bodyPr/>
                    <a:lstStyle/>
                    <a:p>
                      <a:pPr algn="ctr" fontAlgn="ctr"/>
                      <a:r>
                        <a:rPr lang="en-US" sz="1600" b="0" i="0" u="none" strike="noStrike" dirty="0">
                          <a:solidFill>
                            <a:srgbClr val="000000"/>
                          </a:solidFill>
                          <a:effectLst/>
                          <a:latin typeface="+mn-lt"/>
                        </a:rPr>
                        <a:t>48</a:t>
                      </a:r>
                    </a:p>
                  </a:txBody>
                  <a:tcPr marL="9525" marR="9525" marT="9525" marB="0" anchor="ctr">
                    <a:solidFill>
                      <a:srgbClr val="0070C0">
                        <a:alpha val="25000"/>
                      </a:srgbClr>
                    </a:solidFill>
                  </a:tcPr>
                </a:tc>
                <a:tc>
                  <a:txBody>
                    <a:bodyPr/>
                    <a:lstStyle/>
                    <a:p>
                      <a:pPr algn="ctr" fontAlgn="ctr"/>
                      <a:r>
                        <a:rPr lang="en-US" sz="1600" b="0" i="0" u="none" strike="noStrike" dirty="0">
                          <a:solidFill>
                            <a:srgbClr val="000000"/>
                          </a:solidFill>
                          <a:effectLst/>
                          <a:latin typeface="+mn-lt"/>
                        </a:rPr>
                        <a:t>48</a:t>
                      </a:r>
                    </a:p>
                  </a:txBody>
                  <a:tcPr marL="9525" marR="9525" marT="9525" marB="0" anchor="ctr">
                    <a:solidFill>
                      <a:srgbClr val="0070C0">
                        <a:alpha val="25000"/>
                      </a:srgbClr>
                    </a:solidFill>
                  </a:tcPr>
                </a:tc>
                <a:extLst>
                  <a:ext uri="{0D108BD9-81ED-4DB2-BD59-A6C34878D82A}">
                    <a16:rowId xmlns:a16="http://schemas.microsoft.com/office/drawing/2014/main" val="2190802806"/>
                  </a:ext>
                </a:extLst>
              </a:tr>
              <a:tr h="304528">
                <a:tc>
                  <a:txBody>
                    <a:bodyPr/>
                    <a:lstStyle/>
                    <a:p>
                      <a:r>
                        <a:rPr lang="en-US" sz="1600" b="1" dirty="0"/>
                        <a:t>Voted Democrat Congressional</a:t>
                      </a:r>
                    </a:p>
                  </a:txBody>
                  <a:tcPr marL="9525" marR="9525" marT="9525" marB="0" anchor="ctr">
                    <a:solidFill>
                      <a:srgbClr val="0070C0">
                        <a:alpha val="25000"/>
                      </a:srgbClr>
                    </a:solidFill>
                  </a:tcPr>
                </a:tc>
                <a:tc>
                  <a:txBody>
                    <a:bodyPr/>
                    <a:lstStyle/>
                    <a:p>
                      <a:pPr algn="ctr" fontAlgn="ctr"/>
                      <a:r>
                        <a:rPr lang="en-US" sz="1600" b="0" i="0" u="none" strike="noStrike" dirty="0">
                          <a:solidFill>
                            <a:srgbClr val="000000"/>
                          </a:solidFill>
                          <a:effectLst/>
                          <a:latin typeface="+mn-lt"/>
                        </a:rPr>
                        <a:t>49</a:t>
                      </a:r>
                    </a:p>
                  </a:txBody>
                  <a:tcPr marL="9525" marR="9525" marT="9525" marB="0" anchor="ctr">
                    <a:solidFill>
                      <a:srgbClr val="0070C0">
                        <a:alpha val="25000"/>
                      </a:srgbClr>
                    </a:solidFill>
                  </a:tcPr>
                </a:tc>
                <a:tc>
                  <a:txBody>
                    <a:bodyPr/>
                    <a:lstStyle/>
                    <a:p>
                      <a:pPr algn="ctr" fontAlgn="ctr"/>
                      <a:r>
                        <a:rPr lang="en-US" sz="1600" b="0" i="0" u="none" strike="noStrike" dirty="0">
                          <a:solidFill>
                            <a:srgbClr val="000000"/>
                          </a:solidFill>
                          <a:effectLst/>
                          <a:latin typeface="+mn-lt"/>
                        </a:rPr>
                        <a:t>51</a:t>
                      </a:r>
                    </a:p>
                  </a:txBody>
                  <a:tcPr marL="9525" marR="9525" marT="9525" marB="0" anchor="ctr">
                    <a:solidFill>
                      <a:srgbClr val="0070C0">
                        <a:alpha val="25000"/>
                      </a:srgbClr>
                    </a:solidFill>
                  </a:tcPr>
                </a:tc>
                <a:tc>
                  <a:txBody>
                    <a:bodyPr/>
                    <a:lstStyle/>
                    <a:p>
                      <a:pPr algn="ctr" fontAlgn="ctr"/>
                      <a:r>
                        <a:rPr lang="en-US" sz="1600" b="0" i="0" u="none" strike="noStrike" dirty="0">
                          <a:solidFill>
                            <a:srgbClr val="000000"/>
                          </a:solidFill>
                          <a:effectLst/>
                          <a:latin typeface="+mn-lt"/>
                        </a:rPr>
                        <a:t>59</a:t>
                      </a:r>
                    </a:p>
                  </a:txBody>
                  <a:tcPr marL="9525" marR="9525" marT="9525" marB="0" anchor="ctr">
                    <a:solidFill>
                      <a:srgbClr val="0070C0">
                        <a:alpha val="25000"/>
                      </a:srgbClr>
                    </a:solidFill>
                  </a:tcPr>
                </a:tc>
                <a:tc>
                  <a:txBody>
                    <a:bodyPr/>
                    <a:lstStyle/>
                    <a:p>
                      <a:pPr algn="ctr" fontAlgn="ctr"/>
                      <a:r>
                        <a:rPr lang="en-US" sz="1600" b="0" i="0" u="none" strike="noStrike" dirty="0">
                          <a:solidFill>
                            <a:srgbClr val="000000"/>
                          </a:solidFill>
                          <a:effectLst/>
                          <a:latin typeface="+mn-lt"/>
                        </a:rPr>
                        <a:t>50</a:t>
                      </a:r>
                    </a:p>
                  </a:txBody>
                  <a:tcPr marL="9525" marR="9525" marT="9525" marB="0" anchor="ctr">
                    <a:solidFill>
                      <a:srgbClr val="0070C0">
                        <a:alpha val="25000"/>
                      </a:srgbClr>
                    </a:solidFill>
                  </a:tcPr>
                </a:tc>
                <a:tc>
                  <a:txBody>
                    <a:bodyPr/>
                    <a:lstStyle/>
                    <a:p>
                      <a:pPr algn="ctr" fontAlgn="ctr"/>
                      <a:r>
                        <a:rPr lang="en-US" sz="1600" b="0" i="0" u="none" strike="noStrike" dirty="0">
                          <a:solidFill>
                            <a:srgbClr val="000000"/>
                          </a:solidFill>
                          <a:effectLst/>
                          <a:latin typeface="+mn-lt"/>
                        </a:rPr>
                        <a:t>51</a:t>
                      </a:r>
                    </a:p>
                  </a:txBody>
                  <a:tcPr marL="9525" marR="9525" marT="9525" marB="0" anchor="ctr">
                    <a:solidFill>
                      <a:srgbClr val="0070C0">
                        <a:alpha val="25000"/>
                      </a:srgbClr>
                    </a:solidFill>
                  </a:tcPr>
                </a:tc>
                <a:extLst>
                  <a:ext uri="{0D108BD9-81ED-4DB2-BD59-A6C34878D82A}">
                    <a16:rowId xmlns:a16="http://schemas.microsoft.com/office/drawing/2014/main" val="656136403"/>
                  </a:ext>
                </a:extLst>
              </a:tr>
              <a:tr h="304528">
                <a:tc>
                  <a:txBody>
                    <a:bodyPr/>
                    <a:lstStyle/>
                    <a:p>
                      <a:r>
                        <a:rPr lang="en-US" sz="1600" b="1" dirty="0"/>
                        <a:t>Party ID Democrat</a:t>
                      </a:r>
                    </a:p>
                  </a:txBody>
                  <a:tcPr marL="9525" marR="9525" marT="9525" marB="0" anchor="ctr">
                    <a:solidFill>
                      <a:srgbClr val="BFDBEF"/>
                    </a:solidFill>
                  </a:tcPr>
                </a:tc>
                <a:tc>
                  <a:txBody>
                    <a:bodyPr/>
                    <a:lstStyle/>
                    <a:p>
                      <a:pPr algn="ctr" fontAlgn="ctr"/>
                      <a:r>
                        <a:rPr lang="en-US" sz="1600" b="0" i="0" u="none" strike="noStrike" dirty="0">
                          <a:solidFill>
                            <a:srgbClr val="000000"/>
                          </a:solidFill>
                          <a:effectLst/>
                          <a:latin typeface="+mn-lt"/>
                        </a:rPr>
                        <a:t>38</a:t>
                      </a:r>
                    </a:p>
                  </a:txBody>
                  <a:tcPr marL="9525" marR="9525" marT="9525" marB="0" anchor="ctr">
                    <a:solidFill>
                      <a:srgbClr val="BFDBEF"/>
                    </a:solidFill>
                  </a:tcPr>
                </a:tc>
                <a:tc>
                  <a:txBody>
                    <a:bodyPr/>
                    <a:lstStyle/>
                    <a:p>
                      <a:pPr algn="ctr" fontAlgn="ctr"/>
                      <a:r>
                        <a:rPr lang="en-US" sz="1600" b="0" i="0" u="none" strike="noStrike" dirty="0">
                          <a:solidFill>
                            <a:srgbClr val="000000"/>
                          </a:solidFill>
                          <a:effectLst/>
                          <a:latin typeface="+mn-lt"/>
                        </a:rPr>
                        <a:t>36</a:t>
                      </a:r>
                    </a:p>
                  </a:txBody>
                  <a:tcPr marL="9525" marR="9525" marT="9525" marB="0" anchor="ctr">
                    <a:solidFill>
                      <a:srgbClr val="BFDBEF"/>
                    </a:solidFill>
                  </a:tcPr>
                </a:tc>
                <a:tc>
                  <a:txBody>
                    <a:bodyPr/>
                    <a:lstStyle/>
                    <a:p>
                      <a:pPr algn="ctr" fontAlgn="ctr"/>
                      <a:r>
                        <a:rPr lang="en-US" sz="1600" b="0" i="0" u="none" strike="noStrike" dirty="0">
                          <a:solidFill>
                            <a:srgbClr val="000000"/>
                          </a:solidFill>
                          <a:effectLst/>
                          <a:latin typeface="+mn-lt"/>
                        </a:rPr>
                        <a:t>46</a:t>
                      </a:r>
                    </a:p>
                  </a:txBody>
                  <a:tcPr marL="9525" marR="9525" marT="9525" marB="0" anchor="ctr">
                    <a:solidFill>
                      <a:srgbClr val="BFDBEF"/>
                    </a:solidFill>
                  </a:tcPr>
                </a:tc>
                <a:tc>
                  <a:txBody>
                    <a:bodyPr/>
                    <a:lstStyle/>
                    <a:p>
                      <a:pPr algn="ctr" fontAlgn="ctr"/>
                      <a:r>
                        <a:rPr lang="en-US" sz="1600" b="0" i="0" u="none" strike="noStrike" dirty="0">
                          <a:solidFill>
                            <a:srgbClr val="000000"/>
                          </a:solidFill>
                          <a:effectLst/>
                          <a:latin typeface="+mn-lt"/>
                        </a:rPr>
                        <a:t>38</a:t>
                      </a:r>
                    </a:p>
                  </a:txBody>
                  <a:tcPr marL="9525" marR="9525" marT="9525" marB="0" anchor="ctr">
                    <a:solidFill>
                      <a:srgbClr val="BFDBEF"/>
                    </a:solidFill>
                  </a:tcPr>
                </a:tc>
                <a:tc>
                  <a:txBody>
                    <a:bodyPr/>
                    <a:lstStyle/>
                    <a:p>
                      <a:pPr algn="ctr" fontAlgn="ctr"/>
                      <a:r>
                        <a:rPr lang="en-US" sz="1600" b="0" i="0" u="none" strike="noStrike" dirty="0">
                          <a:solidFill>
                            <a:srgbClr val="000000"/>
                          </a:solidFill>
                          <a:effectLst/>
                          <a:latin typeface="+mn-lt"/>
                        </a:rPr>
                        <a:t>38</a:t>
                      </a:r>
                    </a:p>
                  </a:txBody>
                  <a:tcPr marL="9525" marR="9525" marT="9525" marB="0" anchor="ctr">
                    <a:solidFill>
                      <a:srgbClr val="BFDBEF"/>
                    </a:solidFill>
                  </a:tcPr>
                </a:tc>
                <a:extLst>
                  <a:ext uri="{0D108BD9-81ED-4DB2-BD59-A6C34878D82A}">
                    <a16:rowId xmlns:a16="http://schemas.microsoft.com/office/drawing/2014/main" val="10009"/>
                  </a:ext>
                </a:extLst>
              </a:tr>
              <a:tr h="304528">
                <a:tc>
                  <a:txBody>
                    <a:bodyPr/>
                    <a:lstStyle/>
                    <a:p>
                      <a:r>
                        <a:rPr lang="en-US" sz="1600" b="1" dirty="0"/>
                        <a:t>Party ID Independent</a:t>
                      </a:r>
                    </a:p>
                  </a:txBody>
                  <a:tcPr marL="9525" marR="9525" marT="9525" marB="0" anchor="ctr">
                    <a:solidFill>
                      <a:srgbClr val="BFDBEF"/>
                    </a:solidFill>
                  </a:tcPr>
                </a:tc>
                <a:tc>
                  <a:txBody>
                    <a:bodyPr/>
                    <a:lstStyle/>
                    <a:p>
                      <a:pPr algn="ctr" fontAlgn="ctr"/>
                      <a:r>
                        <a:rPr lang="en-US" sz="1600" b="0" i="0" u="none" strike="noStrike" dirty="0">
                          <a:solidFill>
                            <a:srgbClr val="000000"/>
                          </a:solidFill>
                          <a:effectLst/>
                          <a:latin typeface="+mn-lt"/>
                        </a:rPr>
                        <a:t>22</a:t>
                      </a:r>
                    </a:p>
                  </a:txBody>
                  <a:tcPr marL="9525" marR="9525" marT="9525" marB="0" anchor="ctr">
                    <a:solidFill>
                      <a:srgbClr val="BFDBEF"/>
                    </a:solidFill>
                  </a:tcPr>
                </a:tc>
                <a:tc>
                  <a:txBody>
                    <a:bodyPr/>
                    <a:lstStyle/>
                    <a:p>
                      <a:pPr algn="ctr" fontAlgn="ctr"/>
                      <a:r>
                        <a:rPr lang="en-US" sz="1600" b="0" i="0" u="none" strike="noStrike" dirty="0">
                          <a:solidFill>
                            <a:srgbClr val="000000"/>
                          </a:solidFill>
                          <a:effectLst/>
                          <a:latin typeface="+mn-lt"/>
                        </a:rPr>
                        <a:t>25</a:t>
                      </a:r>
                    </a:p>
                  </a:txBody>
                  <a:tcPr marL="9525" marR="9525" marT="9525" marB="0" anchor="ctr">
                    <a:solidFill>
                      <a:srgbClr val="BFDBEF"/>
                    </a:solidFill>
                  </a:tcPr>
                </a:tc>
                <a:tc>
                  <a:txBody>
                    <a:bodyPr/>
                    <a:lstStyle/>
                    <a:p>
                      <a:pPr algn="ctr" fontAlgn="ctr"/>
                      <a:r>
                        <a:rPr lang="en-US" sz="1600" b="0" i="0" u="none" strike="noStrike" dirty="0">
                          <a:solidFill>
                            <a:srgbClr val="000000"/>
                          </a:solidFill>
                          <a:effectLst/>
                          <a:latin typeface="+mn-lt"/>
                        </a:rPr>
                        <a:t>25</a:t>
                      </a:r>
                    </a:p>
                  </a:txBody>
                  <a:tcPr marL="9525" marR="9525" marT="9525" marB="0" anchor="ctr">
                    <a:solidFill>
                      <a:srgbClr val="BFDBEF"/>
                    </a:solidFill>
                  </a:tcPr>
                </a:tc>
                <a:tc>
                  <a:txBody>
                    <a:bodyPr/>
                    <a:lstStyle/>
                    <a:p>
                      <a:pPr algn="ctr" fontAlgn="ctr"/>
                      <a:r>
                        <a:rPr lang="en-US" sz="1600" b="0" i="0" u="none" strike="noStrike" dirty="0">
                          <a:solidFill>
                            <a:srgbClr val="000000"/>
                          </a:solidFill>
                          <a:effectLst/>
                          <a:latin typeface="+mn-lt"/>
                        </a:rPr>
                        <a:t>24</a:t>
                      </a:r>
                    </a:p>
                  </a:txBody>
                  <a:tcPr marL="9525" marR="9525" marT="9525" marB="0" anchor="ctr">
                    <a:solidFill>
                      <a:srgbClr val="BFDBEF"/>
                    </a:solidFill>
                  </a:tcPr>
                </a:tc>
                <a:tc>
                  <a:txBody>
                    <a:bodyPr/>
                    <a:lstStyle/>
                    <a:p>
                      <a:pPr algn="ctr" fontAlgn="ctr"/>
                      <a:r>
                        <a:rPr lang="en-US" sz="1600" b="0" i="0" u="none" strike="noStrike" dirty="0">
                          <a:solidFill>
                            <a:srgbClr val="000000"/>
                          </a:solidFill>
                          <a:effectLst/>
                          <a:latin typeface="+mn-lt"/>
                        </a:rPr>
                        <a:t>24</a:t>
                      </a:r>
                    </a:p>
                  </a:txBody>
                  <a:tcPr marL="9525" marR="9525" marT="9525" marB="0" anchor="ctr">
                    <a:solidFill>
                      <a:srgbClr val="BFDBEF"/>
                    </a:solidFill>
                  </a:tcPr>
                </a:tc>
                <a:extLst>
                  <a:ext uri="{0D108BD9-81ED-4DB2-BD59-A6C34878D82A}">
                    <a16:rowId xmlns:a16="http://schemas.microsoft.com/office/drawing/2014/main" val="3790290552"/>
                  </a:ext>
                </a:extLst>
              </a:tr>
              <a:tr h="304528">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600" b="1" i="0" u="none" strike="noStrike" dirty="0">
                          <a:solidFill>
                            <a:srgbClr val="000000"/>
                          </a:solidFill>
                          <a:effectLst/>
                          <a:latin typeface="+mn-lt"/>
                        </a:rPr>
                        <a:t>Party ID Republican</a:t>
                      </a:r>
                    </a:p>
                  </a:txBody>
                  <a:tcPr marL="9525" marR="9525" marT="9525" marB="0" anchor="ctr">
                    <a:solidFill>
                      <a:srgbClr val="BFDBEF"/>
                    </a:solidFill>
                  </a:tcPr>
                </a:tc>
                <a:tc>
                  <a:txBody>
                    <a:bodyPr/>
                    <a:lstStyle/>
                    <a:p>
                      <a:pPr algn="ctr" fontAlgn="ctr"/>
                      <a:r>
                        <a:rPr lang="en-US" sz="1600" b="0" i="0" u="none" strike="noStrike" dirty="0">
                          <a:solidFill>
                            <a:srgbClr val="000000"/>
                          </a:solidFill>
                          <a:effectLst/>
                          <a:latin typeface="+mn-lt"/>
                        </a:rPr>
                        <a:t>37</a:t>
                      </a:r>
                    </a:p>
                  </a:txBody>
                  <a:tcPr marL="9525" marR="9525" marT="9525" marB="0" anchor="ctr">
                    <a:solidFill>
                      <a:srgbClr val="BFDBEF"/>
                    </a:solidFill>
                  </a:tcPr>
                </a:tc>
                <a:tc>
                  <a:txBody>
                    <a:bodyPr/>
                    <a:lstStyle/>
                    <a:p>
                      <a:pPr algn="ctr" fontAlgn="ctr"/>
                      <a:r>
                        <a:rPr lang="en-US" sz="1600" b="0" i="0" u="none" strike="noStrike" dirty="0">
                          <a:solidFill>
                            <a:srgbClr val="000000"/>
                          </a:solidFill>
                          <a:effectLst/>
                          <a:latin typeface="+mn-lt"/>
                        </a:rPr>
                        <a:t>35</a:t>
                      </a:r>
                    </a:p>
                  </a:txBody>
                  <a:tcPr marL="9525" marR="9525" marT="9525" marB="0" anchor="ctr">
                    <a:solidFill>
                      <a:srgbClr val="BFDBEF"/>
                    </a:solidFill>
                  </a:tcPr>
                </a:tc>
                <a:tc>
                  <a:txBody>
                    <a:bodyPr/>
                    <a:lstStyle/>
                    <a:p>
                      <a:pPr algn="ctr" fontAlgn="ctr"/>
                      <a:r>
                        <a:rPr lang="en-US" sz="1600" b="0" i="0" u="none" strike="noStrike" dirty="0">
                          <a:solidFill>
                            <a:srgbClr val="000000"/>
                          </a:solidFill>
                          <a:effectLst/>
                          <a:latin typeface="+mn-lt"/>
                        </a:rPr>
                        <a:t>22</a:t>
                      </a:r>
                    </a:p>
                  </a:txBody>
                  <a:tcPr marL="9525" marR="9525" marT="9525" marB="0" anchor="ctr">
                    <a:solidFill>
                      <a:srgbClr val="BFDBEF"/>
                    </a:solidFill>
                  </a:tcPr>
                </a:tc>
                <a:tc>
                  <a:txBody>
                    <a:bodyPr/>
                    <a:lstStyle/>
                    <a:p>
                      <a:pPr algn="ctr" fontAlgn="ctr"/>
                      <a:r>
                        <a:rPr lang="en-US" sz="1600" b="0" i="0" u="none" strike="noStrike" dirty="0">
                          <a:solidFill>
                            <a:srgbClr val="000000"/>
                          </a:solidFill>
                          <a:effectLst/>
                          <a:latin typeface="+mn-lt"/>
                        </a:rPr>
                        <a:t>35</a:t>
                      </a:r>
                    </a:p>
                  </a:txBody>
                  <a:tcPr marL="9525" marR="9525" marT="9525" marB="0" anchor="ctr">
                    <a:solidFill>
                      <a:srgbClr val="BFDBEF"/>
                    </a:solidFill>
                  </a:tcPr>
                </a:tc>
                <a:tc>
                  <a:txBody>
                    <a:bodyPr/>
                    <a:lstStyle/>
                    <a:p>
                      <a:pPr algn="ctr" fontAlgn="ctr"/>
                      <a:r>
                        <a:rPr lang="en-US" sz="1600" b="0" i="0" u="none" strike="noStrike" dirty="0">
                          <a:solidFill>
                            <a:srgbClr val="000000"/>
                          </a:solidFill>
                          <a:effectLst/>
                          <a:latin typeface="+mn-lt"/>
                        </a:rPr>
                        <a:t>36</a:t>
                      </a:r>
                    </a:p>
                  </a:txBody>
                  <a:tcPr marL="9525" marR="9525" marT="9525" marB="0" anchor="ctr">
                    <a:solidFill>
                      <a:srgbClr val="BFDBEF"/>
                    </a:solidFill>
                  </a:tcPr>
                </a:tc>
                <a:extLst>
                  <a:ext uri="{0D108BD9-81ED-4DB2-BD59-A6C34878D82A}">
                    <a16:rowId xmlns:a16="http://schemas.microsoft.com/office/drawing/2014/main" val="577878814"/>
                  </a:ext>
                </a:extLst>
              </a:tr>
              <a:tr h="299938">
                <a:tc>
                  <a:txBody>
                    <a:bodyPr/>
                    <a:lstStyle/>
                    <a:p>
                      <a:pPr algn="l"/>
                      <a:r>
                        <a:rPr lang="en-US" sz="1600" b="1" dirty="0"/>
                        <a:t>Voted in person ED</a:t>
                      </a:r>
                    </a:p>
                  </a:txBody>
                  <a:tcPr marT="0" marB="0" anchor="ctr">
                    <a:solidFill>
                      <a:srgbClr val="BFDBEF"/>
                    </a:solidFill>
                  </a:tcPr>
                </a:tc>
                <a:tc>
                  <a:txBody>
                    <a:bodyPr/>
                    <a:lstStyle/>
                    <a:p>
                      <a:pPr algn="ctr" fontAlgn="ctr"/>
                      <a:r>
                        <a:rPr lang="en-US" sz="1600" b="0" i="0" u="none" strike="noStrike" dirty="0">
                          <a:solidFill>
                            <a:srgbClr val="000000"/>
                          </a:solidFill>
                          <a:effectLst/>
                          <a:latin typeface="+mn-lt"/>
                        </a:rPr>
                        <a:t>45</a:t>
                      </a:r>
                    </a:p>
                  </a:txBody>
                  <a:tcPr marL="9525" marR="9525" marT="9525" marB="0" anchor="ctr">
                    <a:solidFill>
                      <a:srgbClr val="BFDBEF"/>
                    </a:solidFill>
                  </a:tcPr>
                </a:tc>
                <a:tc>
                  <a:txBody>
                    <a:bodyPr/>
                    <a:lstStyle/>
                    <a:p>
                      <a:pPr algn="ctr" fontAlgn="ctr"/>
                      <a:r>
                        <a:rPr lang="en-US" sz="1600" b="0" i="0" u="none" strike="noStrike" dirty="0">
                          <a:solidFill>
                            <a:srgbClr val="000000"/>
                          </a:solidFill>
                          <a:effectLst/>
                          <a:latin typeface="+mn-lt"/>
                        </a:rPr>
                        <a:t>47</a:t>
                      </a:r>
                    </a:p>
                  </a:txBody>
                  <a:tcPr marL="9525" marR="9525" marT="9525" marB="0" anchor="ctr">
                    <a:solidFill>
                      <a:srgbClr val="BFDBEF"/>
                    </a:solidFill>
                  </a:tcPr>
                </a:tc>
                <a:tc>
                  <a:txBody>
                    <a:bodyPr/>
                    <a:lstStyle/>
                    <a:p>
                      <a:pPr algn="ctr" fontAlgn="ctr"/>
                      <a:r>
                        <a:rPr lang="en-US" sz="1600" b="0" i="0" u="none" strike="noStrike" dirty="0">
                          <a:solidFill>
                            <a:srgbClr val="000000"/>
                          </a:solidFill>
                          <a:effectLst/>
                          <a:latin typeface="+mn-lt"/>
                        </a:rPr>
                        <a:t>46</a:t>
                      </a:r>
                    </a:p>
                  </a:txBody>
                  <a:tcPr marL="9525" marR="9525" marT="9525" marB="0" anchor="ctr">
                    <a:solidFill>
                      <a:srgbClr val="BFDBEF"/>
                    </a:solidFill>
                  </a:tcPr>
                </a:tc>
                <a:tc>
                  <a:txBody>
                    <a:bodyPr/>
                    <a:lstStyle/>
                    <a:p>
                      <a:pPr algn="ctr" fontAlgn="ctr"/>
                      <a:r>
                        <a:rPr lang="en-US" sz="1600" b="0" i="0" u="none" strike="noStrike" dirty="0">
                          <a:solidFill>
                            <a:srgbClr val="000000"/>
                          </a:solidFill>
                          <a:effectLst/>
                          <a:latin typeface="+mn-lt"/>
                        </a:rPr>
                        <a:t>47</a:t>
                      </a:r>
                    </a:p>
                  </a:txBody>
                  <a:tcPr marL="9525" marR="9525" marT="9525" marB="0" anchor="ctr">
                    <a:solidFill>
                      <a:srgbClr val="BFDBEF"/>
                    </a:solidFill>
                  </a:tcPr>
                </a:tc>
                <a:tc>
                  <a:txBody>
                    <a:bodyPr/>
                    <a:lstStyle/>
                    <a:p>
                      <a:pPr algn="ctr" fontAlgn="ctr"/>
                      <a:r>
                        <a:rPr lang="en-US" sz="1600" b="0" i="0" u="none" strike="noStrike" dirty="0">
                          <a:solidFill>
                            <a:srgbClr val="000000"/>
                          </a:solidFill>
                          <a:effectLst/>
                          <a:latin typeface="+mn-lt"/>
                        </a:rPr>
                        <a:t>47</a:t>
                      </a:r>
                    </a:p>
                  </a:txBody>
                  <a:tcPr marL="9525" marR="9525" marT="9525" marB="0" anchor="ctr">
                    <a:solidFill>
                      <a:srgbClr val="BFDBEF"/>
                    </a:solidFill>
                  </a:tcPr>
                </a:tc>
                <a:extLst>
                  <a:ext uri="{0D108BD9-81ED-4DB2-BD59-A6C34878D82A}">
                    <a16:rowId xmlns:a16="http://schemas.microsoft.com/office/drawing/2014/main" val="74135665"/>
                  </a:ext>
                </a:extLst>
              </a:tr>
              <a:tr h="533434">
                <a:tc>
                  <a:txBody>
                    <a:bodyPr/>
                    <a:lstStyle/>
                    <a:p>
                      <a:pPr algn="l"/>
                      <a:r>
                        <a:rPr lang="en-US" sz="1600" b="1" dirty="0"/>
                        <a:t>Voted by mail/absentee ED</a:t>
                      </a:r>
                    </a:p>
                  </a:txBody>
                  <a:tcPr marT="0" marB="0" anchor="ctr">
                    <a:solidFill>
                      <a:srgbClr val="BFDBEF"/>
                    </a:solidFill>
                  </a:tcPr>
                </a:tc>
                <a:tc>
                  <a:txBody>
                    <a:bodyPr/>
                    <a:lstStyle/>
                    <a:p>
                      <a:pPr algn="ctr" fontAlgn="ctr"/>
                      <a:r>
                        <a:rPr lang="en-US" sz="1600" b="0" i="0" u="none" strike="noStrike" dirty="0">
                          <a:solidFill>
                            <a:srgbClr val="000000"/>
                          </a:solidFill>
                          <a:effectLst/>
                          <a:latin typeface="+mn-lt"/>
                        </a:rPr>
                        <a:t>1</a:t>
                      </a:r>
                    </a:p>
                  </a:txBody>
                  <a:tcPr marL="9525" marR="9525" marT="9525" marB="0" anchor="ctr">
                    <a:solidFill>
                      <a:srgbClr val="BFDBEF"/>
                    </a:solidFill>
                  </a:tcPr>
                </a:tc>
                <a:tc>
                  <a:txBody>
                    <a:bodyPr/>
                    <a:lstStyle/>
                    <a:p>
                      <a:pPr algn="ctr" fontAlgn="ctr"/>
                      <a:r>
                        <a:rPr lang="en-US" sz="1600" b="0" i="0" u="none" strike="noStrike" dirty="0">
                          <a:solidFill>
                            <a:srgbClr val="000000"/>
                          </a:solidFill>
                          <a:effectLst/>
                          <a:latin typeface="+mn-lt"/>
                        </a:rPr>
                        <a:t>1</a:t>
                      </a:r>
                    </a:p>
                  </a:txBody>
                  <a:tcPr marL="9525" marR="9525" marT="9525" marB="0" anchor="ctr">
                    <a:solidFill>
                      <a:srgbClr val="BFDBEF"/>
                    </a:solidFill>
                  </a:tcPr>
                </a:tc>
                <a:tc>
                  <a:txBody>
                    <a:bodyPr/>
                    <a:lstStyle/>
                    <a:p>
                      <a:pPr algn="ctr" fontAlgn="ctr"/>
                      <a:r>
                        <a:rPr lang="en-US" sz="1600" b="0" i="0" u="none" strike="noStrike" dirty="0">
                          <a:solidFill>
                            <a:srgbClr val="000000"/>
                          </a:solidFill>
                          <a:effectLst/>
                          <a:latin typeface="+mn-lt"/>
                        </a:rPr>
                        <a:t>5</a:t>
                      </a:r>
                    </a:p>
                  </a:txBody>
                  <a:tcPr marL="9525" marR="9525" marT="9525" marB="0" anchor="ctr">
                    <a:solidFill>
                      <a:srgbClr val="BFDBEF"/>
                    </a:solidFill>
                  </a:tcPr>
                </a:tc>
                <a:tc>
                  <a:txBody>
                    <a:bodyPr/>
                    <a:lstStyle/>
                    <a:p>
                      <a:pPr algn="ctr" fontAlgn="ctr"/>
                      <a:r>
                        <a:rPr lang="en-US" sz="1600" b="0" i="0" u="none" strike="noStrike" dirty="0">
                          <a:solidFill>
                            <a:srgbClr val="000000"/>
                          </a:solidFill>
                          <a:effectLst/>
                          <a:latin typeface="+mn-lt"/>
                        </a:rPr>
                        <a:t>1</a:t>
                      </a:r>
                    </a:p>
                  </a:txBody>
                  <a:tcPr marL="9525" marR="9525" marT="9525" marB="0" anchor="ctr">
                    <a:solidFill>
                      <a:srgbClr val="BFDBEF"/>
                    </a:solidFill>
                  </a:tcPr>
                </a:tc>
                <a:tc>
                  <a:txBody>
                    <a:bodyPr/>
                    <a:lstStyle/>
                    <a:p>
                      <a:pPr algn="ctr" fontAlgn="ctr"/>
                      <a:r>
                        <a:rPr lang="en-US" sz="1600" b="0" i="0" u="none" strike="noStrike" dirty="0">
                          <a:solidFill>
                            <a:srgbClr val="000000"/>
                          </a:solidFill>
                          <a:effectLst/>
                          <a:latin typeface="+mn-lt"/>
                        </a:rPr>
                        <a:t>1</a:t>
                      </a:r>
                    </a:p>
                  </a:txBody>
                  <a:tcPr marL="9525" marR="9525" marT="9525" marB="0" anchor="ctr">
                    <a:solidFill>
                      <a:srgbClr val="BFDBEF"/>
                    </a:solidFill>
                  </a:tcPr>
                </a:tc>
                <a:extLst>
                  <a:ext uri="{0D108BD9-81ED-4DB2-BD59-A6C34878D82A}">
                    <a16:rowId xmlns:a16="http://schemas.microsoft.com/office/drawing/2014/main" val="1991246865"/>
                  </a:ext>
                </a:extLst>
              </a:tr>
              <a:tr h="273867">
                <a:tc>
                  <a:txBody>
                    <a:bodyPr/>
                    <a:lstStyle/>
                    <a:p>
                      <a:pPr algn="l"/>
                      <a:r>
                        <a:rPr lang="en-US" sz="1600" b="1" dirty="0"/>
                        <a:t>Voted Early IP</a:t>
                      </a:r>
                    </a:p>
                  </a:txBody>
                  <a:tcPr marT="0" marB="0" anchor="ctr">
                    <a:solidFill>
                      <a:srgbClr val="BFDBEF"/>
                    </a:solidFill>
                  </a:tcPr>
                </a:tc>
                <a:tc>
                  <a:txBody>
                    <a:bodyPr/>
                    <a:lstStyle/>
                    <a:p>
                      <a:pPr algn="ctr" fontAlgn="ctr"/>
                      <a:r>
                        <a:rPr lang="en-US" sz="1600" b="0" i="0" u="none" strike="noStrike" dirty="0">
                          <a:solidFill>
                            <a:srgbClr val="000000"/>
                          </a:solidFill>
                          <a:effectLst/>
                          <a:latin typeface="+mn-lt"/>
                        </a:rPr>
                        <a:t>23</a:t>
                      </a:r>
                    </a:p>
                  </a:txBody>
                  <a:tcPr marL="9525" marR="9525" marT="9525" marB="0" anchor="ctr">
                    <a:solidFill>
                      <a:srgbClr val="BFDBEF"/>
                    </a:solidFill>
                  </a:tcPr>
                </a:tc>
                <a:tc>
                  <a:txBody>
                    <a:bodyPr/>
                    <a:lstStyle/>
                    <a:p>
                      <a:pPr algn="ctr" fontAlgn="ctr"/>
                      <a:r>
                        <a:rPr lang="en-US" sz="1600" b="0" i="0" u="none" strike="noStrike" dirty="0">
                          <a:solidFill>
                            <a:srgbClr val="000000"/>
                          </a:solidFill>
                          <a:effectLst/>
                          <a:latin typeface="+mn-lt"/>
                        </a:rPr>
                        <a:t>25</a:t>
                      </a:r>
                    </a:p>
                  </a:txBody>
                  <a:tcPr marL="9525" marR="9525" marT="9525" marB="0" anchor="ctr">
                    <a:solidFill>
                      <a:srgbClr val="BFDBEF"/>
                    </a:solidFill>
                  </a:tcPr>
                </a:tc>
                <a:tc>
                  <a:txBody>
                    <a:bodyPr/>
                    <a:lstStyle/>
                    <a:p>
                      <a:pPr algn="ctr" fontAlgn="ctr"/>
                      <a:r>
                        <a:rPr lang="en-US" sz="1600" b="0" i="0" u="none" strike="noStrike" dirty="0">
                          <a:solidFill>
                            <a:srgbClr val="000000"/>
                          </a:solidFill>
                          <a:effectLst/>
                          <a:latin typeface="+mn-lt"/>
                        </a:rPr>
                        <a:t>27</a:t>
                      </a:r>
                    </a:p>
                  </a:txBody>
                  <a:tcPr marL="9525" marR="9525" marT="9525" marB="0" anchor="ctr">
                    <a:solidFill>
                      <a:srgbClr val="BFDBEF"/>
                    </a:solidFill>
                  </a:tcPr>
                </a:tc>
                <a:tc>
                  <a:txBody>
                    <a:bodyPr/>
                    <a:lstStyle/>
                    <a:p>
                      <a:pPr algn="ctr" fontAlgn="ctr"/>
                      <a:r>
                        <a:rPr lang="en-US" sz="1600" b="0" i="0" u="none" strike="noStrike" dirty="0">
                          <a:solidFill>
                            <a:srgbClr val="000000"/>
                          </a:solidFill>
                          <a:effectLst/>
                          <a:latin typeface="+mn-lt"/>
                        </a:rPr>
                        <a:t>25</a:t>
                      </a:r>
                    </a:p>
                  </a:txBody>
                  <a:tcPr marL="9525" marR="9525" marT="9525" marB="0" anchor="ctr">
                    <a:solidFill>
                      <a:srgbClr val="BFDBEF"/>
                    </a:solidFill>
                  </a:tcPr>
                </a:tc>
                <a:tc>
                  <a:txBody>
                    <a:bodyPr/>
                    <a:lstStyle/>
                    <a:p>
                      <a:pPr algn="ctr" fontAlgn="ctr"/>
                      <a:r>
                        <a:rPr lang="en-US" sz="1600" b="0" i="0" u="none" strike="noStrike" dirty="0">
                          <a:solidFill>
                            <a:srgbClr val="000000"/>
                          </a:solidFill>
                          <a:effectLst/>
                          <a:latin typeface="+mn-lt"/>
                        </a:rPr>
                        <a:t>24</a:t>
                      </a:r>
                    </a:p>
                  </a:txBody>
                  <a:tcPr marL="9525" marR="9525" marT="9525" marB="0" anchor="ctr">
                    <a:solidFill>
                      <a:srgbClr val="BFDBEF"/>
                    </a:solidFill>
                  </a:tcPr>
                </a:tc>
                <a:extLst>
                  <a:ext uri="{0D108BD9-81ED-4DB2-BD59-A6C34878D82A}">
                    <a16:rowId xmlns:a16="http://schemas.microsoft.com/office/drawing/2014/main" val="4216141428"/>
                  </a:ext>
                </a:extLst>
              </a:tr>
              <a:tr h="299938">
                <a:tc>
                  <a:txBody>
                    <a:bodyPr/>
                    <a:lstStyle/>
                    <a:p>
                      <a:pPr algn="l"/>
                      <a:r>
                        <a:rPr lang="en-US" sz="1600" b="1" dirty="0"/>
                        <a:t>Voted Early by mail/absentee</a:t>
                      </a:r>
                    </a:p>
                  </a:txBody>
                  <a:tcPr marT="0" marB="0" anchor="ctr">
                    <a:solidFill>
                      <a:srgbClr val="BFDBEF"/>
                    </a:solidFill>
                  </a:tcPr>
                </a:tc>
                <a:tc>
                  <a:txBody>
                    <a:bodyPr/>
                    <a:lstStyle/>
                    <a:p>
                      <a:pPr algn="ctr" fontAlgn="ctr"/>
                      <a:r>
                        <a:rPr lang="en-US" sz="1600" b="0" i="0" u="none" strike="noStrike" dirty="0">
                          <a:solidFill>
                            <a:srgbClr val="000000"/>
                          </a:solidFill>
                          <a:effectLst/>
                          <a:latin typeface="+mn-lt"/>
                        </a:rPr>
                        <a:t>31</a:t>
                      </a:r>
                    </a:p>
                  </a:txBody>
                  <a:tcPr marL="9525" marR="9525" marT="9525" marB="0" anchor="ctr">
                    <a:solidFill>
                      <a:srgbClr val="BFDBEF"/>
                    </a:solidFill>
                  </a:tcPr>
                </a:tc>
                <a:tc>
                  <a:txBody>
                    <a:bodyPr/>
                    <a:lstStyle/>
                    <a:p>
                      <a:pPr algn="ctr" fontAlgn="ctr"/>
                      <a:r>
                        <a:rPr lang="en-US" sz="1600" b="0" i="0" u="none" strike="noStrike" dirty="0">
                          <a:solidFill>
                            <a:srgbClr val="000000"/>
                          </a:solidFill>
                          <a:effectLst/>
                          <a:latin typeface="+mn-lt"/>
                        </a:rPr>
                        <a:t>27</a:t>
                      </a:r>
                    </a:p>
                  </a:txBody>
                  <a:tcPr marL="9525" marR="9525" marT="9525" marB="0" anchor="ctr">
                    <a:solidFill>
                      <a:srgbClr val="BFDBEF"/>
                    </a:solidFill>
                  </a:tcPr>
                </a:tc>
                <a:tc>
                  <a:txBody>
                    <a:bodyPr/>
                    <a:lstStyle/>
                    <a:p>
                      <a:pPr algn="ctr" fontAlgn="ctr"/>
                      <a:r>
                        <a:rPr lang="en-US" sz="1600" b="0" i="0" u="none" strike="noStrike" dirty="0">
                          <a:solidFill>
                            <a:srgbClr val="000000"/>
                          </a:solidFill>
                          <a:effectLst/>
                          <a:latin typeface="+mn-lt"/>
                        </a:rPr>
                        <a:t>22</a:t>
                      </a:r>
                    </a:p>
                  </a:txBody>
                  <a:tcPr marL="9525" marR="9525" marT="9525" marB="0" anchor="ctr">
                    <a:solidFill>
                      <a:srgbClr val="BFDBEF"/>
                    </a:solidFill>
                  </a:tcPr>
                </a:tc>
                <a:tc>
                  <a:txBody>
                    <a:bodyPr/>
                    <a:lstStyle/>
                    <a:p>
                      <a:pPr algn="ctr" fontAlgn="ctr"/>
                      <a:r>
                        <a:rPr lang="en-US" sz="1600" b="0" i="0" u="none" strike="noStrike" dirty="0">
                          <a:solidFill>
                            <a:srgbClr val="000000"/>
                          </a:solidFill>
                          <a:effectLst/>
                          <a:latin typeface="+mn-lt"/>
                        </a:rPr>
                        <a:t>27</a:t>
                      </a:r>
                    </a:p>
                  </a:txBody>
                  <a:tcPr marL="9525" marR="9525" marT="9525" marB="0" anchor="ctr">
                    <a:solidFill>
                      <a:srgbClr val="BFDBEF"/>
                    </a:solidFill>
                  </a:tcPr>
                </a:tc>
                <a:tc>
                  <a:txBody>
                    <a:bodyPr/>
                    <a:lstStyle/>
                    <a:p>
                      <a:pPr algn="ctr" fontAlgn="ctr"/>
                      <a:r>
                        <a:rPr lang="en-US" sz="1600" b="0" i="0" u="none" strike="noStrike" dirty="0">
                          <a:solidFill>
                            <a:srgbClr val="000000"/>
                          </a:solidFill>
                          <a:effectLst/>
                          <a:latin typeface="+mn-lt"/>
                        </a:rPr>
                        <a:t>27</a:t>
                      </a:r>
                    </a:p>
                  </a:txBody>
                  <a:tcPr marL="9525" marR="9525" marT="9525" marB="0" anchor="ctr">
                    <a:solidFill>
                      <a:srgbClr val="BFDBEF"/>
                    </a:solidFill>
                  </a:tcPr>
                </a:tc>
                <a:extLst>
                  <a:ext uri="{0D108BD9-81ED-4DB2-BD59-A6C34878D82A}">
                    <a16:rowId xmlns:a16="http://schemas.microsoft.com/office/drawing/2014/main" val="2187838595"/>
                  </a:ext>
                </a:extLst>
              </a:tr>
              <a:tr h="299938">
                <a:tc>
                  <a:txBody>
                    <a:bodyPr/>
                    <a:lstStyle/>
                    <a:p>
                      <a:pPr algn="l"/>
                      <a:r>
                        <a:rPr lang="en-US" sz="1600" b="1" dirty="0"/>
                        <a:t>Decided In last few days</a:t>
                      </a:r>
                    </a:p>
                  </a:txBody>
                  <a:tcPr marT="0" marB="0" anchor="ctr">
                    <a:solidFill>
                      <a:srgbClr val="BFDBEF"/>
                    </a:solidFill>
                  </a:tcPr>
                </a:tc>
                <a:tc>
                  <a:txBody>
                    <a:bodyPr/>
                    <a:lstStyle/>
                    <a:p>
                      <a:pPr algn="ctr" fontAlgn="ctr"/>
                      <a:r>
                        <a:rPr lang="en-US" sz="1600" b="0" i="0" u="none" strike="noStrike" dirty="0">
                          <a:solidFill>
                            <a:srgbClr val="000000"/>
                          </a:solidFill>
                          <a:effectLst/>
                          <a:latin typeface="+mn-lt"/>
                        </a:rPr>
                        <a:t>5</a:t>
                      </a:r>
                    </a:p>
                  </a:txBody>
                  <a:tcPr marL="9525" marR="9525" marT="9525" marB="0" anchor="ctr">
                    <a:solidFill>
                      <a:srgbClr val="BFDBEF"/>
                    </a:solidFill>
                  </a:tcPr>
                </a:tc>
                <a:tc>
                  <a:txBody>
                    <a:bodyPr/>
                    <a:lstStyle/>
                    <a:p>
                      <a:pPr algn="ctr" fontAlgn="ctr"/>
                      <a:r>
                        <a:rPr lang="en-US" sz="1600" b="0" i="0" u="none" strike="noStrike" dirty="0">
                          <a:solidFill>
                            <a:srgbClr val="000000"/>
                          </a:solidFill>
                          <a:effectLst/>
                          <a:latin typeface="+mn-lt"/>
                        </a:rPr>
                        <a:t>4</a:t>
                      </a:r>
                    </a:p>
                  </a:txBody>
                  <a:tcPr marL="9525" marR="9525" marT="9525" marB="0" anchor="ctr">
                    <a:solidFill>
                      <a:srgbClr val="BFDBEF"/>
                    </a:solidFill>
                  </a:tcPr>
                </a:tc>
                <a:tc>
                  <a:txBody>
                    <a:bodyPr/>
                    <a:lstStyle/>
                    <a:p>
                      <a:pPr algn="ctr" fontAlgn="ctr"/>
                      <a:r>
                        <a:rPr lang="en-US" sz="1600" b="0" i="0" u="none" strike="noStrike" dirty="0">
                          <a:solidFill>
                            <a:srgbClr val="000000"/>
                          </a:solidFill>
                          <a:effectLst/>
                          <a:latin typeface="+mn-lt"/>
                        </a:rPr>
                        <a:t>3</a:t>
                      </a:r>
                    </a:p>
                  </a:txBody>
                  <a:tcPr marL="9525" marR="9525" marT="9525" marB="0" anchor="ctr">
                    <a:solidFill>
                      <a:srgbClr val="BFDBEF"/>
                    </a:solidFill>
                  </a:tcPr>
                </a:tc>
                <a:tc>
                  <a:txBody>
                    <a:bodyPr/>
                    <a:lstStyle/>
                    <a:p>
                      <a:pPr algn="ctr" fontAlgn="ctr"/>
                      <a:r>
                        <a:rPr lang="en-US" sz="1600" b="0" i="0" u="none" strike="noStrike" dirty="0">
                          <a:solidFill>
                            <a:srgbClr val="000000"/>
                          </a:solidFill>
                          <a:effectLst/>
                          <a:latin typeface="+mn-lt"/>
                        </a:rPr>
                        <a:t>4</a:t>
                      </a:r>
                    </a:p>
                  </a:txBody>
                  <a:tcPr marL="9525" marR="9525" marT="9525" marB="0" anchor="ctr">
                    <a:solidFill>
                      <a:srgbClr val="BFDBEF"/>
                    </a:solidFill>
                  </a:tcPr>
                </a:tc>
                <a:tc>
                  <a:txBody>
                    <a:bodyPr/>
                    <a:lstStyle/>
                    <a:p>
                      <a:pPr algn="ctr" fontAlgn="ctr"/>
                      <a:r>
                        <a:rPr lang="en-US" sz="1600" b="0" i="0" u="none" strike="noStrike" dirty="0">
                          <a:solidFill>
                            <a:srgbClr val="000000"/>
                          </a:solidFill>
                          <a:effectLst/>
                          <a:latin typeface="+mn-lt"/>
                        </a:rPr>
                        <a:t>3</a:t>
                      </a:r>
                    </a:p>
                  </a:txBody>
                  <a:tcPr marL="9525" marR="9525" marT="9525" marB="0" anchor="ctr">
                    <a:solidFill>
                      <a:srgbClr val="BFDBEF"/>
                    </a:solidFill>
                  </a:tcPr>
                </a:tc>
                <a:extLst>
                  <a:ext uri="{0D108BD9-81ED-4DB2-BD59-A6C34878D82A}">
                    <a16:rowId xmlns:a16="http://schemas.microsoft.com/office/drawing/2014/main" val="3196885955"/>
                  </a:ext>
                </a:extLst>
              </a:tr>
              <a:tr h="299938">
                <a:tc>
                  <a:txBody>
                    <a:bodyPr/>
                    <a:lstStyle/>
                    <a:p>
                      <a:pPr algn="l"/>
                      <a:r>
                        <a:rPr lang="en-US" sz="1600" b="1" dirty="0"/>
                        <a:t>Decided In past week</a:t>
                      </a:r>
                    </a:p>
                  </a:txBody>
                  <a:tcPr marT="0" marB="0" anchor="ctr">
                    <a:solidFill>
                      <a:srgbClr val="BFDBEF"/>
                    </a:solidFill>
                  </a:tcPr>
                </a:tc>
                <a:tc>
                  <a:txBody>
                    <a:bodyPr/>
                    <a:lstStyle/>
                    <a:p>
                      <a:pPr algn="ctr" fontAlgn="ctr"/>
                      <a:r>
                        <a:rPr lang="en-US" sz="1600" b="0" i="0" u="none" strike="noStrike" dirty="0">
                          <a:solidFill>
                            <a:srgbClr val="000000"/>
                          </a:solidFill>
                          <a:effectLst/>
                          <a:latin typeface="+mn-lt"/>
                        </a:rPr>
                        <a:t>5</a:t>
                      </a:r>
                    </a:p>
                  </a:txBody>
                  <a:tcPr marL="9525" marR="9525" marT="9525" marB="0" anchor="ctr">
                    <a:solidFill>
                      <a:srgbClr val="BFDBEF"/>
                    </a:solidFill>
                  </a:tcPr>
                </a:tc>
                <a:tc>
                  <a:txBody>
                    <a:bodyPr/>
                    <a:lstStyle/>
                    <a:p>
                      <a:pPr algn="ctr" fontAlgn="ctr"/>
                      <a:r>
                        <a:rPr lang="en-US" sz="1600" b="0" i="0" u="none" strike="noStrike" dirty="0">
                          <a:solidFill>
                            <a:srgbClr val="000000"/>
                          </a:solidFill>
                          <a:effectLst/>
                          <a:latin typeface="+mn-lt"/>
                        </a:rPr>
                        <a:t>3</a:t>
                      </a:r>
                    </a:p>
                  </a:txBody>
                  <a:tcPr marL="9525" marR="9525" marT="9525" marB="0" anchor="ctr">
                    <a:solidFill>
                      <a:srgbClr val="BFDBEF"/>
                    </a:solidFill>
                  </a:tcPr>
                </a:tc>
                <a:tc>
                  <a:txBody>
                    <a:bodyPr/>
                    <a:lstStyle/>
                    <a:p>
                      <a:pPr algn="ctr" fontAlgn="ctr"/>
                      <a:r>
                        <a:rPr lang="en-US" sz="1600" b="0" i="0" u="none" strike="noStrike" dirty="0">
                          <a:solidFill>
                            <a:srgbClr val="000000"/>
                          </a:solidFill>
                          <a:effectLst/>
                          <a:latin typeface="+mn-lt"/>
                        </a:rPr>
                        <a:t>5</a:t>
                      </a:r>
                    </a:p>
                  </a:txBody>
                  <a:tcPr marL="9525" marR="9525" marT="9525" marB="0" anchor="ctr">
                    <a:solidFill>
                      <a:srgbClr val="BFDBEF"/>
                    </a:solidFill>
                  </a:tcPr>
                </a:tc>
                <a:tc>
                  <a:txBody>
                    <a:bodyPr/>
                    <a:lstStyle/>
                    <a:p>
                      <a:pPr algn="ctr" fontAlgn="ctr"/>
                      <a:r>
                        <a:rPr lang="en-US" sz="1600" b="0" i="0" u="none" strike="noStrike" dirty="0">
                          <a:solidFill>
                            <a:srgbClr val="000000"/>
                          </a:solidFill>
                          <a:effectLst/>
                          <a:latin typeface="+mn-lt"/>
                        </a:rPr>
                        <a:t>4</a:t>
                      </a:r>
                    </a:p>
                  </a:txBody>
                  <a:tcPr marL="9525" marR="9525" marT="9525" marB="0" anchor="ctr">
                    <a:solidFill>
                      <a:srgbClr val="BFDBEF"/>
                    </a:solidFill>
                  </a:tcPr>
                </a:tc>
                <a:tc>
                  <a:txBody>
                    <a:bodyPr/>
                    <a:lstStyle/>
                    <a:p>
                      <a:pPr algn="ctr" fontAlgn="ctr"/>
                      <a:r>
                        <a:rPr lang="en-US" sz="1600" b="0" i="0" u="none" strike="noStrike" dirty="0">
                          <a:solidFill>
                            <a:srgbClr val="000000"/>
                          </a:solidFill>
                          <a:effectLst/>
                          <a:latin typeface="+mn-lt"/>
                        </a:rPr>
                        <a:t>3</a:t>
                      </a:r>
                    </a:p>
                  </a:txBody>
                  <a:tcPr marL="9525" marR="9525" marT="9525" marB="0" anchor="ctr">
                    <a:solidFill>
                      <a:srgbClr val="BFDBEF"/>
                    </a:solidFill>
                  </a:tcPr>
                </a:tc>
                <a:extLst>
                  <a:ext uri="{0D108BD9-81ED-4DB2-BD59-A6C34878D82A}">
                    <a16:rowId xmlns:a16="http://schemas.microsoft.com/office/drawing/2014/main" val="3879463179"/>
                  </a:ext>
                </a:extLst>
              </a:tr>
              <a:tr h="299938">
                <a:tc>
                  <a:txBody>
                    <a:bodyPr/>
                    <a:lstStyle/>
                    <a:p>
                      <a:pPr algn="l"/>
                      <a:r>
                        <a:rPr lang="en-US" sz="1600" b="1" dirty="0"/>
                        <a:t>Decided In past month</a:t>
                      </a:r>
                    </a:p>
                  </a:txBody>
                  <a:tcPr marT="0" marB="0" anchor="ctr">
                    <a:solidFill>
                      <a:srgbClr val="BFDBEF"/>
                    </a:solidFill>
                  </a:tcPr>
                </a:tc>
                <a:tc>
                  <a:txBody>
                    <a:bodyPr/>
                    <a:lstStyle/>
                    <a:p>
                      <a:pPr algn="ctr" fontAlgn="ctr"/>
                      <a:r>
                        <a:rPr lang="en-US" sz="1600" b="0" i="0" u="none" strike="noStrike" dirty="0">
                          <a:solidFill>
                            <a:srgbClr val="000000"/>
                          </a:solidFill>
                          <a:effectLst/>
                          <a:latin typeface="+mn-lt"/>
                        </a:rPr>
                        <a:t>4</a:t>
                      </a:r>
                    </a:p>
                  </a:txBody>
                  <a:tcPr marL="9525" marR="9525" marT="9525" marB="0" anchor="ctr">
                    <a:solidFill>
                      <a:srgbClr val="BFDBEF"/>
                    </a:solidFill>
                  </a:tcPr>
                </a:tc>
                <a:tc>
                  <a:txBody>
                    <a:bodyPr/>
                    <a:lstStyle/>
                    <a:p>
                      <a:pPr algn="ctr" fontAlgn="ctr"/>
                      <a:r>
                        <a:rPr lang="en-US" sz="1600" b="0" i="0" u="none" strike="noStrike" dirty="0">
                          <a:solidFill>
                            <a:srgbClr val="000000"/>
                          </a:solidFill>
                          <a:effectLst/>
                          <a:latin typeface="+mn-lt"/>
                        </a:rPr>
                        <a:t>6</a:t>
                      </a:r>
                    </a:p>
                  </a:txBody>
                  <a:tcPr marL="9525" marR="9525" marT="9525" marB="0" anchor="ctr">
                    <a:solidFill>
                      <a:srgbClr val="BFDBEF"/>
                    </a:solidFill>
                  </a:tcPr>
                </a:tc>
                <a:tc>
                  <a:txBody>
                    <a:bodyPr/>
                    <a:lstStyle/>
                    <a:p>
                      <a:pPr algn="ctr" fontAlgn="ctr"/>
                      <a:r>
                        <a:rPr lang="en-US" sz="1600" b="0" i="0" u="none" strike="noStrike" dirty="0">
                          <a:solidFill>
                            <a:srgbClr val="000000"/>
                          </a:solidFill>
                          <a:effectLst/>
                          <a:latin typeface="+mn-lt"/>
                        </a:rPr>
                        <a:t>8</a:t>
                      </a:r>
                    </a:p>
                  </a:txBody>
                  <a:tcPr marL="9525" marR="9525" marT="9525" marB="0" anchor="ctr">
                    <a:solidFill>
                      <a:srgbClr val="BFDBEF"/>
                    </a:solidFill>
                  </a:tcPr>
                </a:tc>
                <a:tc>
                  <a:txBody>
                    <a:bodyPr/>
                    <a:lstStyle/>
                    <a:p>
                      <a:pPr algn="ctr" fontAlgn="ctr"/>
                      <a:r>
                        <a:rPr lang="en-US" sz="1600" b="0" i="0" u="none" strike="noStrike" dirty="0">
                          <a:solidFill>
                            <a:srgbClr val="000000"/>
                          </a:solidFill>
                          <a:effectLst/>
                          <a:latin typeface="+mn-lt"/>
                        </a:rPr>
                        <a:t>6</a:t>
                      </a:r>
                    </a:p>
                  </a:txBody>
                  <a:tcPr marL="9525" marR="9525" marT="9525" marB="0" anchor="ctr">
                    <a:solidFill>
                      <a:srgbClr val="BFDBEF"/>
                    </a:solidFill>
                  </a:tcPr>
                </a:tc>
                <a:tc>
                  <a:txBody>
                    <a:bodyPr/>
                    <a:lstStyle/>
                    <a:p>
                      <a:pPr algn="ctr" fontAlgn="ctr"/>
                      <a:r>
                        <a:rPr lang="en-US" sz="1600" b="0" i="0" u="none" strike="noStrike" dirty="0">
                          <a:solidFill>
                            <a:srgbClr val="000000"/>
                          </a:solidFill>
                          <a:effectLst/>
                          <a:latin typeface="+mn-lt"/>
                        </a:rPr>
                        <a:t>7</a:t>
                      </a:r>
                    </a:p>
                  </a:txBody>
                  <a:tcPr marL="9525" marR="9525" marT="9525" marB="0" anchor="ctr">
                    <a:solidFill>
                      <a:srgbClr val="BFDBEF"/>
                    </a:solidFill>
                  </a:tcPr>
                </a:tc>
                <a:extLst>
                  <a:ext uri="{0D108BD9-81ED-4DB2-BD59-A6C34878D82A}">
                    <a16:rowId xmlns:a16="http://schemas.microsoft.com/office/drawing/2014/main" val="1981561474"/>
                  </a:ext>
                </a:extLst>
              </a:tr>
              <a:tr h="299938">
                <a:tc>
                  <a:txBody>
                    <a:bodyPr/>
                    <a:lstStyle/>
                    <a:p>
                      <a:pPr algn="l"/>
                      <a:r>
                        <a:rPr lang="en-US" sz="1600" b="1" dirty="0"/>
                        <a:t>Decided 1-3 months ago</a:t>
                      </a:r>
                    </a:p>
                  </a:txBody>
                  <a:tcPr marT="0" marB="0" anchor="ctr">
                    <a:solidFill>
                      <a:srgbClr val="BFDBEF"/>
                    </a:solidFill>
                  </a:tcPr>
                </a:tc>
                <a:tc>
                  <a:txBody>
                    <a:bodyPr/>
                    <a:lstStyle/>
                    <a:p>
                      <a:pPr algn="ctr" fontAlgn="ctr"/>
                      <a:r>
                        <a:rPr lang="en-US" sz="1600" b="0" i="0" u="none" strike="noStrike" dirty="0">
                          <a:solidFill>
                            <a:srgbClr val="000000"/>
                          </a:solidFill>
                          <a:effectLst/>
                          <a:latin typeface="+mn-lt"/>
                        </a:rPr>
                        <a:t>11</a:t>
                      </a:r>
                    </a:p>
                  </a:txBody>
                  <a:tcPr marL="9525" marR="9525" marT="9525" marB="0" anchor="ctr">
                    <a:solidFill>
                      <a:srgbClr val="BFDBEF"/>
                    </a:solidFill>
                  </a:tcPr>
                </a:tc>
                <a:tc>
                  <a:txBody>
                    <a:bodyPr/>
                    <a:lstStyle/>
                    <a:p>
                      <a:pPr algn="ctr" fontAlgn="ctr"/>
                      <a:r>
                        <a:rPr lang="en-US" sz="1600" b="0" i="0" u="none" strike="noStrike" dirty="0">
                          <a:solidFill>
                            <a:srgbClr val="000000"/>
                          </a:solidFill>
                          <a:effectLst/>
                          <a:latin typeface="+mn-lt"/>
                        </a:rPr>
                        <a:t>12</a:t>
                      </a:r>
                    </a:p>
                  </a:txBody>
                  <a:tcPr marL="9525" marR="9525" marT="9525" marB="0" anchor="ctr">
                    <a:solidFill>
                      <a:srgbClr val="BFDBEF"/>
                    </a:solidFill>
                  </a:tcPr>
                </a:tc>
                <a:tc>
                  <a:txBody>
                    <a:bodyPr/>
                    <a:lstStyle/>
                    <a:p>
                      <a:pPr algn="ctr" fontAlgn="ctr"/>
                      <a:r>
                        <a:rPr lang="en-US" sz="1600" b="0" i="0" u="none" strike="noStrike" dirty="0">
                          <a:solidFill>
                            <a:srgbClr val="000000"/>
                          </a:solidFill>
                          <a:effectLst/>
                          <a:latin typeface="+mn-lt"/>
                        </a:rPr>
                        <a:t>15</a:t>
                      </a:r>
                    </a:p>
                  </a:txBody>
                  <a:tcPr marL="9525" marR="9525" marT="9525" marB="0" anchor="ctr">
                    <a:solidFill>
                      <a:srgbClr val="BFDBEF"/>
                    </a:solidFill>
                  </a:tcPr>
                </a:tc>
                <a:tc>
                  <a:txBody>
                    <a:bodyPr/>
                    <a:lstStyle/>
                    <a:p>
                      <a:pPr algn="ctr" fontAlgn="ctr"/>
                      <a:r>
                        <a:rPr lang="en-US" sz="1600" b="0" i="0" u="none" strike="noStrike" dirty="0">
                          <a:solidFill>
                            <a:srgbClr val="000000"/>
                          </a:solidFill>
                          <a:effectLst/>
                          <a:latin typeface="+mn-lt"/>
                        </a:rPr>
                        <a:t>12</a:t>
                      </a:r>
                    </a:p>
                  </a:txBody>
                  <a:tcPr marL="9525" marR="9525" marT="9525" marB="0" anchor="ctr">
                    <a:solidFill>
                      <a:srgbClr val="BFDBEF"/>
                    </a:solidFill>
                  </a:tcPr>
                </a:tc>
                <a:tc>
                  <a:txBody>
                    <a:bodyPr/>
                    <a:lstStyle/>
                    <a:p>
                      <a:pPr algn="ctr" fontAlgn="ctr"/>
                      <a:r>
                        <a:rPr lang="en-US" sz="1600" b="0" i="0" u="none" strike="noStrike" dirty="0">
                          <a:solidFill>
                            <a:srgbClr val="000000"/>
                          </a:solidFill>
                          <a:effectLst/>
                          <a:latin typeface="+mn-lt"/>
                        </a:rPr>
                        <a:t>9</a:t>
                      </a:r>
                    </a:p>
                  </a:txBody>
                  <a:tcPr marL="9525" marR="9525" marT="9525" marB="0" anchor="ctr">
                    <a:solidFill>
                      <a:srgbClr val="BFDBEF"/>
                    </a:solidFill>
                  </a:tcPr>
                </a:tc>
                <a:extLst>
                  <a:ext uri="{0D108BD9-81ED-4DB2-BD59-A6C34878D82A}">
                    <a16:rowId xmlns:a16="http://schemas.microsoft.com/office/drawing/2014/main" val="2854953115"/>
                  </a:ext>
                </a:extLst>
              </a:tr>
              <a:tr h="299938">
                <a:tc>
                  <a:txBody>
                    <a:bodyPr/>
                    <a:lstStyle/>
                    <a:p>
                      <a:pPr algn="l"/>
                      <a:r>
                        <a:rPr lang="en-US" sz="1600" b="1" dirty="0"/>
                        <a:t>Decided 3+ months ago</a:t>
                      </a:r>
                    </a:p>
                  </a:txBody>
                  <a:tcPr marT="0" marB="0" anchor="ctr">
                    <a:solidFill>
                      <a:srgbClr val="BFDBEF"/>
                    </a:solidFill>
                  </a:tcPr>
                </a:tc>
                <a:tc>
                  <a:txBody>
                    <a:bodyPr/>
                    <a:lstStyle/>
                    <a:p>
                      <a:pPr algn="ctr" fontAlgn="ctr"/>
                      <a:r>
                        <a:rPr lang="en-US" sz="1600" b="0" i="0" u="none" strike="noStrike" dirty="0">
                          <a:solidFill>
                            <a:srgbClr val="000000"/>
                          </a:solidFill>
                          <a:effectLst/>
                          <a:latin typeface="+mn-lt"/>
                        </a:rPr>
                        <a:t>73</a:t>
                      </a:r>
                    </a:p>
                  </a:txBody>
                  <a:tcPr marL="9525" marR="9525" marT="9525" marB="0" anchor="ctr">
                    <a:solidFill>
                      <a:srgbClr val="BFDBEF"/>
                    </a:solidFill>
                  </a:tcPr>
                </a:tc>
                <a:tc>
                  <a:txBody>
                    <a:bodyPr/>
                    <a:lstStyle/>
                    <a:p>
                      <a:pPr algn="ctr" fontAlgn="ctr"/>
                      <a:r>
                        <a:rPr lang="en-US" sz="1600" b="0" i="0" u="none" strike="noStrike" dirty="0">
                          <a:solidFill>
                            <a:srgbClr val="000000"/>
                          </a:solidFill>
                          <a:effectLst/>
                          <a:latin typeface="+mn-lt"/>
                        </a:rPr>
                        <a:t>74</a:t>
                      </a:r>
                    </a:p>
                  </a:txBody>
                  <a:tcPr marL="9525" marR="9525" marT="9525" marB="0" anchor="ctr">
                    <a:solidFill>
                      <a:srgbClr val="BFDBEF"/>
                    </a:solidFill>
                  </a:tcPr>
                </a:tc>
                <a:tc>
                  <a:txBody>
                    <a:bodyPr/>
                    <a:lstStyle/>
                    <a:p>
                      <a:pPr algn="ctr" fontAlgn="ctr"/>
                      <a:r>
                        <a:rPr lang="en-US" sz="1600" b="0" i="0" u="none" strike="noStrike" dirty="0">
                          <a:solidFill>
                            <a:srgbClr val="000000"/>
                          </a:solidFill>
                          <a:effectLst/>
                          <a:latin typeface="+mn-lt"/>
                        </a:rPr>
                        <a:t>68</a:t>
                      </a:r>
                    </a:p>
                  </a:txBody>
                  <a:tcPr marL="9525" marR="9525" marT="9525" marB="0" anchor="ctr">
                    <a:solidFill>
                      <a:srgbClr val="BFDBEF"/>
                    </a:solidFill>
                  </a:tcPr>
                </a:tc>
                <a:tc>
                  <a:txBody>
                    <a:bodyPr/>
                    <a:lstStyle/>
                    <a:p>
                      <a:pPr algn="ctr" fontAlgn="ctr"/>
                      <a:r>
                        <a:rPr lang="en-US" sz="1600" b="0" i="0" u="none" strike="noStrike" dirty="0">
                          <a:solidFill>
                            <a:srgbClr val="000000"/>
                          </a:solidFill>
                          <a:effectLst/>
                          <a:latin typeface="+mn-lt"/>
                        </a:rPr>
                        <a:t>72</a:t>
                      </a:r>
                    </a:p>
                  </a:txBody>
                  <a:tcPr marL="9525" marR="9525" marT="9525" marB="0" anchor="ctr">
                    <a:solidFill>
                      <a:srgbClr val="BFDBEF"/>
                    </a:solidFill>
                  </a:tcPr>
                </a:tc>
                <a:tc>
                  <a:txBody>
                    <a:bodyPr/>
                    <a:lstStyle/>
                    <a:p>
                      <a:pPr algn="ctr" fontAlgn="ctr"/>
                      <a:r>
                        <a:rPr lang="en-US" sz="1600" b="0" i="0" u="none" strike="noStrike" dirty="0">
                          <a:solidFill>
                            <a:srgbClr val="000000"/>
                          </a:solidFill>
                          <a:effectLst/>
                          <a:latin typeface="+mn-lt"/>
                        </a:rPr>
                        <a:t>77</a:t>
                      </a:r>
                    </a:p>
                  </a:txBody>
                  <a:tcPr marL="9525" marR="9525" marT="9525" marB="0" anchor="ctr">
                    <a:solidFill>
                      <a:srgbClr val="BFDBEF"/>
                    </a:solidFill>
                  </a:tcPr>
                </a:tc>
                <a:extLst>
                  <a:ext uri="{0D108BD9-81ED-4DB2-BD59-A6C34878D82A}">
                    <a16:rowId xmlns:a16="http://schemas.microsoft.com/office/drawing/2014/main" val="3862711630"/>
                  </a:ext>
                </a:extLst>
              </a:tr>
            </a:tbl>
          </a:graphicData>
        </a:graphic>
      </p:graphicFrame>
    </p:spTree>
    <p:extLst>
      <p:ext uri="{BB962C8B-B14F-4D97-AF65-F5344CB8AC3E}">
        <p14:creationId xmlns:p14="http://schemas.microsoft.com/office/powerpoint/2010/main" val="3712079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04D3CE1-9715-4B05-A017-FC898BE46185}"/>
              </a:ext>
            </a:extLst>
          </p:cNvPr>
          <p:cNvSpPr>
            <a:spLocks noGrp="1"/>
          </p:cNvSpPr>
          <p:nvPr>
            <p:ph type="title"/>
          </p:nvPr>
        </p:nvSpPr>
        <p:spPr>
          <a:xfrm>
            <a:off x="831850" y="1709738"/>
            <a:ext cx="10515600" cy="3445066"/>
          </a:xfrm>
        </p:spPr>
        <p:txBody>
          <a:bodyPr/>
          <a:lstStyle/>
          <a:p>
            <a:r>
              <a:rPr lang="en-US" dirty="0"/>
              <a:t>Candidates and </a:t>
            </a:r>
            <a:br>
              <a:rPr lang="en-US" dirty="0"/>
            </a:br>
            <a:r>
              <a:rPr lang="en-US" dirty="0"/>
              <a:t>Disability Issues</a:t>
            </a:r>
          </a:p>
        </p:txBody>
      </p:sp>
      <p:pic>
        <p:nvPicPr>
          <p:cNvPr id="3" name="image3.png" descr="The Tarrance Group logo">
            <a:extLst>
              <a:ext uri="{FF2B5EF4-FFF2-40B4-BE49-F238E27FC236}">
                <a16:creationId xmlns:a16="http://schemas.microsoft.com/office/drawing/2014/main" id="{F99CBCEE-5320-4460-B78B-648F3D8269FC}"/>
              </a:ext>
            </a:extLst>
          </p:cNvPr>
          <p:cNvPicPr/>
          <p:nvPr/>
        </p:nvPicPr>
        <p:blipFill>
          <a:blip r:embed="rId3"/>
          <a:srcRect/>
          <a:stretch>
            <a:fillRect/>
          </a:stretch>
        </p:blipFill>
        <p:spPr>
          <a:xfrm>
            <a:off x="2836817" y="5933511"/>
            <a:ext cx="2414452" cy="506478"/>
          </a:xfrm>
          <a:prstGeom prst="rect">
            <a:avLst/>
          </a:prstGeom>
          <a:ln/>
        </p:spPr>
      </p:pic>
      <p:pic>
        <p:nvPicPr>
          <p:cNvPr id="5" name="Picture 4">
            <a:extLst>
              <a:ext uri="{FF2B5EF4-FFF2-40B4-BE49-F238E27FC236}">
                <a16:creationId xmlns:a16="http://schemas.microsoft.com/office/drawing/2014/main" id="{A73EEA5F-ABCD-4B34-B672-CFE7D58E66A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413338" y="301893"/>
            <a:ext cx="3713451" cy="4685743"/>
          </a:xfrm>
          <a:prstGeom prst="rect">
            <a:avLst/>
          </a:prstGeom>
        </p:spPr>
      </p:pic>
      <p:sp>
        <p:nvSpPr>
          <p:cNvPr id="6" name="TextBox 5">
            <a:extLst>
              <a:ext uri="{FF2B5EF4-FFF2-40B4-BE49-F238E27FC236}">
                <a16:creationId xmlns:a16="http://schemas.microsoft.com/office/drawing/2014/main" id="{53A2FF1C-026E-492B-89F3-9D6277B9161C}"/>
              </a:ext>
            </a:extLst>
          </p:cNvPr>
          <p:cNvSpPr txBox="1"/>
          <p:nvPr/>
        </p:nvSpPr>
        <p:spPr>
          <a:xfrm>
            <a:off x="6096000" y="5377341"/>
            <a:ext cx="5824451"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Image Description: A tan and navy poster with four squares of imagery including a wheelchair sign, an outline of a male’s head and his brain, an icon of hands symbolizing sign language, and a walking icon with a cane. Underneath the image is the text “inclusion matters – access and empowerment for people of all abilities”. </a:t>
            </a:r>
          </a:p>
        </p:txBody>
      </p:sp>
    </p:spTree>
    <p:extLst>
      <p:ext uri="{BB962C8B-B14F-4D97-AF65-F5344CB8AC3E}">
        <p14:creationId xmlns:p14="http://schemas.microsoft.com/office/powerpoint/2010/main" val="357521358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C3FF7-90AB-4C74-8646-D577EA28B900}"/>
              </a:ext>
            </a:extLst>
          </p:cNvPr>
          <p:cNvSpPr>
            <a:spLocks noGrp="1"/>
          </p:cNvSpPr>
          <p:nvPr>
            <p:ph type="title"/>
          </p:nvPr>
        </p:nvSpPr>
        <p:spPr>
          <a:xfrm>
            <a:off x="273223" y="120538"/>
            <a:ext cx="11521440" cy="691742"/>
          </a:xfrm>
        </p:spPr>
        <p:txBody>
          <a:bodyPr anchor="t">
            <a:normAutofit/>
          </a:bodyPr>
          <a:lstStyle/>
          <a:p>
            <a:pPr algn="ctr"/>
            <a:r>
              <a:rPr lang="en-US" sz="3200" dirty="0"/>
              <a:t>Demographic Profile of Voters in the Disability Community </a:t>
            </a:r>
          </a:p>
        </p:txBody>
      </p:sp>
      <p:graphicFrame>
        <p:nvGraphicFramePr>
          <p:cNvPr id="5" name="Content Placeholder 4" descr="Gender--&gt; &#10;Men:  47% &#10;Women: 53%&#10;&#10;Age--&gt;&#10;less than 30: 14 %&#10;30-39: 12%&#10;40-49: 16% &#10;50-64: 44%&#10;65+: 15 &#10;&#10;Race--&gt;&#10;White:  73%&#10;African American: 15%&#10;Latino :10%&#10;&#10;Region--&gt;&#10;Northeast:18 %&#10;Midwest: 22%&#10;South:  40%&#10;West:  20%&#10;&#10;Party ID--&gt; &#10;Democrat: 41 %&#10;Independent: 21%&#10;Republican: 30%&#10;&#10;Choice--&gt; &#10;Pro Choice: 43 %&#10;Anti Choice: 47 %" title="Demographic Profile of People with Disabilities ">
            <a:extLst>
              <a:ext uri="{FF2B5EF4-FFF2-40B4-BE49-F238E27FC236}">
                <a16:creationId xmlns:a16="http://schemas.microsoft.com/office/drawing/2014/main" id="{E1A7ECBF-C1C9-49DF-865F-DB9066240D74}"/>
              </a:ext>
            </a:extLst>
          </p:cNvPr>
          <p:cNvGraphicFramePr>
            <a:graphicFrameLocks/>
          </p:cNvGraphicFramePr>
          <p:nvPr/>
        </p:nvGraphicFramePr>
        <p:xfrm>
          <a:off x="1841717" y="812280"/>
          <a:ext cx="8102653" cy="5732499"/>
        </p:xfrm>
        <a:graphic>
          <a:graphicData uri="http://schemas.openxmlformats.org/drawingml/2006/table">
            <a:tbl>
              <a:tblPr firstRow="1">
                <a:tableStyleId>{5C22544A-7EE6-4342-B048-85BDC9FD1C3A}</a:tableStyleId>
              </a:tblPr>
              <a:tblGrid>
                <a:gridCol w="2286000">
                  <a:extLst>
                    <a:ext uri="{9D8B030D-6E8A-4147-A177-3AD203B41FA5}">
                      <a16:colId xmlns:a16="http://schemas.microsoft.com/office/drawing/2014/main" val="20000"/>
                    </a:ext>
                  </a:extLst>
                </a:gridCol>
                <a:gridCol w="1150720">
                  <a:extLst>
                    <a:ext uri="{9D8B030D-6E8A-4147-A177-3AD203B41FA5}">
                      <a16:colId xmlns:a16="http://schemas.microsoft.com/office/drawing/2014/main" val="938100122"/>
                    </a:ext>
                  </a:extLst>
                </a:gridCol>
                <a:gridCol w="1150720">
                  <a:extLst>
                    <a:ext uri="{9D8B030D-6E8A-4147-A177-3AD203B41FA5}">
                      <a16:colId xmlns:a16="http://schemas.microsoft.com/office/drawing/2014/main" val="3909779049"/>
                    </a:ext>
                  </a:extLst>
                </a:gridCol>
                <a:gridCol w="1150720">
                  <a:extLst>
                    <a:ext uri="{9D8B030D-6E8A-4147-A177-3AD203B41FA5}">
                      <a16:colId xmlns:a16="http://schemas.microsoft.com/office/drawing/2014/main" val="20002"/>
                    </a:ext>
                  </a:extLst>
                </a:gridCol>
                <a:gridCol w="1119192">
                  <a:extLst>
                    <a:ext uri="{9D8B030D-6E8A-4147-A177-3AD203B41FA5}">
                      <a16:colId xmlns:a16="http://schemas.microsoft.com/office/drawing/2014/main" val="20003"/>
                    </a:ext>
                  </a:extLst>
                </a:gridCol>
                <a:gridCol w="1245301">
                  <a:extLst>
                    <a:ext uri="{9D8B030D-6E8A-4147-A177-3AD203B41FA5}">
                      <a16:colId xmlns:a16="http://schemas.microsoft.com/office/drawing/2014/main" val="20009"/>
                    </a:ext>
                  </a:extLst>
                </a:gridCol>
              </a:tblGrid>
              <a:tr h="411834">
                <a:tc>
                  <a:txBody>
                    <a:bodyPr/>
                    <a:lstStyle/>
                    <a:p>
                      <a:endParaRPr lang="en-US" sz="1600" dirty="0"/>
                    </a:p>
                  </a:txBody>
                  <a:tcPr/>
                </a:tc>
                <a:tc>
                  <a:txBody>
                    <a:bodyPr/>
                    <a:lstStyle/>
                    <a:p>
                      <a:pPr algn="ctr" fontAlgn="b"/>
                      <a:r>
                        <a:rPr lang="en-US" sz="1600" b="1" i="0" u="none" strike="noStrike" dirty="0">
                          <a:solidFill>
                            <a:schemeClr val="bg1"/>
                          </a:solidFill>
                          <a:effectLst/>
                          <a:latin typeface="+mn-lt"/>
                        </a:rPr>
                        <a:t>All Voters</a:t>
                      </a:r>
                    </a:p>
                  </a:txBody>
                  <a:tcPr marL="5247" marR="5247" marT="5247" marB="0" anchor="ctr">
                    <a:solidFill>
                      <a:srgbClr val="0070C0"/>
                    </a:solidFill>
                  </a:tcPr>
                </a:tc>
                <a:tc>
                  <a:txBody>
                    <a:bodyPr/>
                    <a:lstStyle/>
                    <a:p>
                      <a:pPr algn="ctr" fontAlgn="b"/>
                      <a:r>
                        <a:rPr lang="en-US" sz="1600" b="1" i="0" u="none" strike="noStrike" dirty="0">
                          <a:solidFill>
                            <a:schemeClr val="bg1"/>
                          </a:solidFill>
                          <a:effectLst/>
                          <a:latin typeface="+mn-lt"/>
                        </a:rPr>
                        <a:t>PWD</a:t>
                      </a:r>
                    </a:p>
                  </a:txBody>
                  <a:tcPr marL="8473" marR="8473" marT="8473" marB="0" anchor="ctr">
                    <a:solidFill>
                      <a:srgbClr val="002060"/>
                    </a:solidFill>
                  </a:tcPr>
                </a:tc>
                <a:tc>
                  <a:txBody>
                    <a:bodyPr/>
                    <a:lstStyle/>
                    <a:p>
                      <a:pPr algn="ctr" fontAlgn="b"/>
                      <a:r>
                        <a:rPr lang="en-US" sz="1600" b="1" i="0" u="none" strike="noStrike" dirty="0">
                          <a:solidFill>
                            <a:schemeClr val="bg1"/>
                          </a:solidFill>
                          <a:effectLst/>
                          <a:latin typeface="+mn-lt"/>
                        </a:rPr>
                        <a:t>Family</a:t>
                      </a:r>
                    </a:p>
                  </a:txBody>
                  <a:tcPr marL="8473" marR="8473" marT="8473" marB="0" anchor="ctr">
                    <a:solidFill>
                      <a:srgbClr val="002060"/>
                    </a:solidFill>
                  </a:tcPr>
                </a:tc>
                <a:tc>
                  <a:txBody>
                    <a:bodyPr/>
                    <a:lstStyle/>
                    <a:p>
                      <a:pPr algn="ctr" fontAlgn="b"/>
                      <a:r>
                        <a:rPr lang="en-US" sz="1600" b="1" i="0" u="none" strike="noStrike" dirty="0">
                          <a:solidFill>
                            <a:schemeClr val="bg1"/>
                          </a:solidFill>
                          <a:effectLst/>
                          <a:latin typeface="+mn-lt"/>
                        </a:rPr>
                        <a:t>Friends</a:t>
                      </a:r>
                    </a:p>
                  </a:txBody>
                  <a:tcPr marL="8473" marR="8473" marT="8473" marB="0" anchor="ctr">
                    <a:solidFill>
                      <a:srgbClr val="002060"/>
                    </a:solidFill>
                  </a:tcPr>
                </a:tc>
                <a:tc>
                  <a:txBody>
                    <a:bodyPr/>
                    <a:lstStyle/>
                    <a:p>
                      <a:pPr algn="ctr" fontAlgn="b"/>
                      <a:r>
                        <a:rPr lang="en-US" sz="1600" b="1" i="0" u="none" strike="noStrike" dirty="0">
                          <a:solidFill>
                            <a:schemeClr val="bg1"/>
                          </a:solidFill>
                          <a:effectLst/>
                          <a:latin typeface="+mn-lt"/>
                        </a:rPr>
                        <a:t>All</a:t>
                      </a:r>
                    </a:p>
                  </a:txBody>
                  <a:tcPr marL="8473" marR="8473" marT="8473" marB="0" anchor="ctr">
                    <a:solidFill>
                      <a:srgbClr val="002060"/>
                    </a:solidFill>
                  </a:tcPr>
                </a:tc>
                <a:extLst>
                  <a:ext uri="{0D108BD9-81ED-4DB2-BD59-A6C34878D82A}">
                    <a16:rowId xmlns:a16="http://schemas.microsoft.com/office/drawing/2014/main" val="10001"/>
                  </a:ext>
                </a:extLst>
              </a:tr>
              <a:tr h="209256">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600" b="1" i="0" u="none" strike="noStrike" dirty="0">
                          <a:solidFill>
                            <a:srgbClr val="000000"/>
                          </a:solidFill>
                          <a:effectLst/>
                          <a:latin typeface="+mn-lt"/>
                        </a:rPr>
                        <a:t>Men</a:t>
                      </a:r>
                    </a:p>
                  </a:txBody>
                  <a:tcPr marL="9525" marR="9525" marT="9525" marB="0" anchor="ctr">
                    <a:solidFill>
                      <a:srgbClr val="D9D9D9"/>
                    </a:solidFill>
                  </a:tcPr>
                </a:tc>
                <a:tc>
                  <a:txBody>
                    <a:bodyPr/>
                    <a:lstStyle/>
                    <a:p>
                      <a:pPr algn="ctr"/>
                      <a:r>
                        <a:rPr lang="en-US" sz="1600" b="0" dirty="0"/>
                        <a:t>47</a:t>
                      </a:r>
                    </a:p>
                  </a:txBody>
                  <a:tcPr marL="5247" marR="5247" marT="5247" marB="0" anchor="ctr">
                    <a:solidFill>
                      <a:srgbClr val="D9D9D9"/>
                    </a:solidFill>
                  </a:tcPr>
                </a:tc>
                <a:tc>
                  <a:txBody>
                    <a:bodyPr/>
                    <a:lstStyle/>
                    <a:p>
                      <a:pPr algn="ctr" fontAlgn="ctr"/>
                      <a:r>
                        <a:rPr lang="en-US" sz="1600" b="0" i="0" u="none" strike="noStrike" dirty="0">
                          <a:solidFill>
                            <a:srgbClr val="000000"/>
                          </a:solidFill>
                          <a:effectLst/>
                          <a:latin typeface="+mn-lt"/>
                        </a:rPr>
                        <a:t>46</a:t>
                      </a:r>
                    </a:p>
                  </a:txBody>
                  <a:tcPr marL="9525" marR="9525" marT="9525" marB="0" anchor="ctr">
                    <a:solidFill>
                      <a:srgbClr val="D9D9D9"/>
                    </a:solidFill>
                  </a:tcPr>
                </a:tc>
                <a:tc>
                  <a:txBody>
                    <a:bodyPr/>
                    <a:lstStyle/>
                    <a:p>
                      <a:pPr algn="ctr" fontAlgn="ctr"/>
                      <a:r>
                        <a:rPr lang="en-US" sz="1600" b="0" i="0" u="none" strike="noStrike" dirty="0">
                          <a:solidFill>
                            <a:srgbClr val="000000"/>
                          </a:solidFill>
                          <a:effectLst/>
                          <a:latin typeface="+mn-lt"/>
                        </a:rPr>
                        <a:t>50</a:t>
                      </a:r>
                    </a:p>
                  </a:txBody>
                  <a:tcPr marL="9525" marR="9525" marT="9525" marB="0" anchor="ctr">
                    <a:solidFill>
                      <a:srgbClr val="D9D9D9"/>
                    </a:solidFill>
                  </a:tcPr>
                </a:tc>
                <a:tc>
                  <a:txBody>
                    <a:bodyPr/>
                    <a:lstStyle/>
                    <a:p>
                      <a:pPr algn="ctr" fontAlgn="ctr"/>
                      <a:r>
                        <a:rPr lang="en-US" sz="1600" b="0" i="0" u="none" strike="noStrike" dirty="0">
                          <a:solidFill>
                            <a:srgbClr val="000000"/>
                          </a:solidFill>
                          <a:effectLst/>
                          <a:latin typeface="+mn-lt"/>
                        </a:rPr>
                        <a:t>47</a:t>
                      </a:r>
                    </a:p>
                  </a:txBody>
                  <a:tcPr marL="9525" marR="9525" marT="9525" marB="0" anchor="ctr">
                    <a:solidFill>
                      <a:srgbClr val="D9D9D9"/>
                    </a:solidFill>
                  </a:tcPr>
                </a:tc>
                <a:tc>
                  <a:txBody>
                    <a:bodyPr/>
                    <a:lstStyle/>
                    <a:p>
                      <a:pPr algn="ctr" fontAlgn="ctr"/>
                      <a:r>
                        <a:rPr lang="en-US" sz="1600" b="0" i="0" u="none" strike="noStrike" dirty="0">
                          <a:solidFill>
                            <a:srgbClr val="000000"/>
                          </a:solidFill>
                          <a:effectLst/>
                          <a:latin typeface="+mn-lt"/>
                        </a:rPr>
                        <a:t>48</a:t>
                      </a:r>
                    </a:p>
                  </a:txBody>
                  <a:tcPr marL="9525" marR="9525" marT="9525" marB="0" anchor="ctr">
                    <a:solidFill>
                      <a:srgbClr val="D9D9D9"/>
                    </a:solidFill>
                  </a:tcPr>
                </a:tc>
                <a:extLst>
                  <a:ext uri="{0D108BD9-81ED-4DB2-BD59-A6C34878D82A}">
                    <a16:rowId xmlns:a16="http://schemas.microsoft.com/office/drawing/2014/main" val="10003"/>
                  </a:ext>
                </a:extLst>
              </a:tr>
              <a:tr h="209256">
                <a:tc>
                  <a:txBody>
                    <a:bodyPr/>
                    <a:lstStyle/>
                    <a:p>
                      <a:r>
                        <a:rPr lang="en-US" sz="1600" b="1" dirty="0"/>
                        <a:t>Women</a:t>
                      </a:r>
                    </a:p>
                  </a:txBody>
                  <a:tcPr marL="9525" marR="9525" marT="9525" marB="0" anchor="ctr">
                    <a:solidFill>
                      <a:srgbClr val="D9D9D9"/>
                    </a:solidFill>
                  </a:tcPr>
                </a:tc>
                <a:tc>
                  <a:txBody>
                    <a:bodyPr/>
                    <a:lstStyle/>
                    <a:p>
                      <a:pPr algn="ctr"/>
                      <a:r>
                        <a:rPr lang="en-US" sz="1600" b="0" dirty="0"/>
                        <a:t>53</a:t>
                      </a:r>
                    </a:p>
                  </a:txBody>
                  <a:tcPr marL="5247" marR="5247" marT="5247" marB="0" anchor="ctr">
                    <a:solidFill>
                      <a:srgbClr val="D9D9D9"/>
                    </a:solidFill>
                  </a:tcPr>
                </a:tc>
                <a:tc>
                  <a:txBody>
                    <a:bodyPr/>
                    <a:lstStyle/>
                    <a:p>
                      <a:pPr algn="ctr" fontAlgn="ctr"/>
                      <a:r>
                        <a:rPr lang="en-US" sz="1600" b="0" i="0" u="none" strike="noStrike" dirty="0">
                          <a:solidFill>
                            <a:srgbClr val="000000"/>
                          </a:solidFill>
                          <a:effectLst/>
                          <a:latin typeface="+mn-lt"/>
                        </a:rPr>
                        <a:t>54</a:t>
                      </a:r>
                    </a:p>
                  </a:txBody>
                  <a:tcPr marL="9525" marR="9525" marT="9525" marB="0" anchor="ctr">
                    <a:solidFill>
                      <a:srgbClr val="D9D9D9"/>
                    </a:solidFill>
                  </a:tcPr>
                </a:tc>
                <a:tc>
                  <a:txBody>
                    <a:bodyPr/>
                    <a:lstStyle/>
                    <a:p>
                      <a:pPr algn="ctr" fontAlgn="ctr"/>
                      <a:r>
                        <a:rPr lang="en-US" sz="1600" b="0" i="0" u="none" strike="noStrike" dirty="0">
                          <a:solidFill>
                            <a:srgbClr val="000000"/>
                          </a:solidFill>
                          <a:effectLst/>
                          <a:latin typeface="+mn-lt"/>
                        </a:rPr>
                        <a:t>50</a:t>
                      </a:r>
                    </a:p>
                  </a:txBody>
                  <a:tcPr marL="9525" marR="9525" marT="9525" marB="0" anchor="ctr">
                    <a:solidFill>
                      <a:srgbClr val="D9D9D9"/>
                    </a:solidFill>
                  </a:tcPr>
                </a:tc>
                <a:tc>
                  <a:txBody>
                    <a:bodyPr/>
                    <a:lstStyle/>
                    <a:p>
                      <a:pPr algn="ctr" fontAlgn="ctr"/>
                      <a:r>
                        <a:rPr lang="en-US" sz="1600" b="0" i="0" u="none" strike="noStrike" dirty="0">
                          <a:solidFill>
                            <a:srgbClr val="000000"/>
                          </a:solidFill>
                          <a:effectLst/>
                          <a:latin typeface="+mn-lt"/>
                        </a:rPr>
                        <a:t>53</a:t>
                      </a:r>
                    </a:p>
                  </a:txBody>
                  <a:tcPr marL="9525" marR="9525" marT="9525" marB="0" anchor="ctr">
                    <a:solidFill>
                      <a:srgbClr val="D9D9D9"/>
                    </a:solidFill>
                  </a:tcPr>
                </a:tc>
                <a:tc>
                  <a:txBody>
                    <a:bodyPr/>
                    <a:lstStyle/>
                    <a:p>
                      <a:pPr algn="ctr" fontAlgn="ctr"/>
                      <a:r>
                        <a:rPr lang="en-US" sz="1600" b="0" i="0" u="none" strike="noStrike" dirty="0">
                          <a:solidFill>
                            <a:srgbClr val="000000"/>
                          </a:solidFill>
                          <a:effectLst/>
                          <a:latin typeface="+mn-lt"/>
                        </a:rPr>
                        <a:t>52</a:t>
                      </a:r>
                    </a:p>
                  </a:txBody>
                  <a:tcPr marL="9525" marR="9525" marT="9525" marB="0" anchor="ctr">
                    <a:solidFill>
                      <a:srgbClr val="D9D9D9"/>
                    </a:solidFill>
                  </a:tcPr>
                </a:tc>
                <a:extLst>
                  <a:ext uri="{0D108BD9-81ED-4DB2-BD59-A6C34878D82A}">
                    <a16:rowId xmlns:a16="http://schemas.microsoft.com/office/drawing/2014/main" val="10006"/>
                  </a:ext>
                </a:extLst>
              </a:tr>
              <a:tr h="209256">
                <a:tc>
                  <a:txBody>
                    <a:bodyPr/>
                    <a:lstStyle/>
                    <a:p>
                      <a:r>
                        <a:rPr lang="en-US" sz="1600" b="1" dirty="0"/>
                        <a:t>&lt;30</a:t>
                      </a:r>
                    </a:p>
                  </a:txBody>
                  <a:tcPr marL="9525" marR="9525" marT="9525" marB="0" anchor="ctr">
                    <a:solidFill>
                      <a:schemeClr val="bg1">
                        <a:lumMod val="75000"/>
                      </a:schemeClr>
                    </a:solidFill>
                  </a:tcPr>
                </a:tc>
                <a:tc>
                  <a:txBody>
                    <a:bodyPr/>
                    <a:lstStyle/>
                    <a:p>
                      <a:pPr algn="ctr"/>
                      <a:r>
                        <a:rPr lang="en-US" sz="1600" b="0" dirty="0"/>
                        <a:t>18</a:t>
                      </a:r>
                    </a:p>
                  </a:txBody>
                  <a:tcPr marL="5247" marR="5247" marT="5247" marB="0" anchor="ctr">
                    <a:solidFill>
                      <a:schemeClr val="bg1">
                        <a:lumMod val="75000"/>
                      </a:schemeClr>
                    </a:solidFill>
                  </a:tcPr>
                </a:tc>
                <a:tc>
                  <a:txBody>
                    <a:bodyPr/>
                    <a:lstStyle/>
                    <a:p>
                      <a:pPr algn="ctr" fontAlgn="ctr"/>
                      <a:r>
                        <a:rPr lang="en-US" sz="1600" b="0" i="0" u="none" strike="noStrike" dirty="0">
                          <a:solidFill>
                            <a:srgbClr val="000000"/>
                          </a:solidFill>
                          <a:effectLst/>
                          <a:latin typeface="+mn-lt"/>
                        </a:rPr>
                        <a:t>15</a:t>
                      </a:r>
                    </a:p>
                  </a:txBody>
                  <a:tcPr marL="9525" marR="9525" marT="9525" marB="0" anchor="ctr">
                    <a:solidFill>
                      <a:schemeClr val="bg1">
                        <a:lumMod val="75000"/>
                      </a:schemeClr>
                    </a:solidFill>
                  </a:tcPr>
                </a:tc>
                <a:tc>
                  <a:txBody>
                    <a:bodyPr/>
                    <a:lstStyle/>
                    <a:p>
                      <a:pPr algn="ctr" fontAlgn="ctr"/>
                      <a:r>
                        <a:rPr lang="en-US" sz="1600" b="0" i="0" u="none" strike="noStrike" dirty="0">
                          <a:solidFill>
                            <a:srgbClr val="000000"/>
                          </a:solidFill>
                          <a:effectLst/>
                          <a:latin typeface="+mn-lt"/>
                        </a:rPr>
                        <a:t>22</a:t>
                      </a:r>
                    </a:p>
                  </a:txBody>
                  <a:tcPr marL="9525" marR="9525" marT="9525" marB="0" anchor="ctr">
                    <a:solidFill>
                      <a:schemeClr val="bg1">
                        <a:lumMod val="75000"/>
                      </a:schemeClr>
                    </a:solidFill>
                  </a:tcPr>
                </a:tc>
                <a:tc>
                  <a:txBody>
                    <a:bodyPr/>
                    <a:lstStyle/>
                    <a:p>
                      <a:pPr algn="ctr" fontAlgn="ctr"/>
                      <a:r>
                        <a:rPr lang="en-US" sz="1600" b="0" i="0" u="none" strike="noStrike" dirty="0">
                          <a:solidFill>
                            <a:srgbClr val="000000"/>
                          </a:solidFill>
                          <a:effectLst/>
                          <a:latin typeface="+mn-lt"/>
                        </a:rPr>
                        <a:t>20</a:t>
                      </a:r>
                    </a:p>
                  </a:txBody>
                  <a:tcPr marL="9525" marR="9525" marT="9525" marB="0" anchor="ctr">
                    <a:solidFill>
                      <a:schemeClr val="bg1">
                        <a:lumMod val="75000"/>
                      </a:schemeClr>
                    </a:solidFill>
                  </a:tcPr>
                </a:tc>
                <a:tc>
                  <a:txBody>
                    <a:bodyPr/>
                    <a:lstStyle/>
                    <a:p>
                      <a:pPr algn="ctr" fontAlgn="ctr"/>
                      <a:r>
                        <a:rPr lang="en-US" sz="1600" b="0" i="0" u="none" strike="noStrike" dirty="0">
                          <a:solidFill>
                            <a:srgbClr val="000000"/>
                          </a:solidFill>
                          <a:effectLst/>
                          <a:latin typeface="+mn-lt"/>
                        </a:rPr>
                        <a:t>19</a:t>
                      </a:r>
                    </a:p>
                  </a:txBody>
                  <a:tcPr marL="9525" marR="9525" marT="9525" marB="0" anchor="ctr">
                    <a:solidFill>
                      <a:schemeClr val="bg1">
                        <a:lumMod val="75000"/>
                      </a:schemeClr>
                    </a:solidFill>
                  </a:tcPr>
                </a:tc>
                <a:extLst>
                  <a:ext uri="{0D108BD9-81ED-4DB2-BD59-A6C34878D82A}">
                    <a16:rowId xmlns:a16="http://schemas.microsoft.com/office/drawing/2014/main" val="10009"/>
                  </a:ext>
                </a:extLst>
              </a:tr>
              <a:tr h="209256">
                <a:tc>
                  <a:txBody>
                    <a:bodyPr/>
                    <a:lstStyle/>
                    <a:p>
                      <a:r>
                        <a:rPr lang="en-US" sz="1600" b="1" dirty="0"/>
                        <a:t>30-39</a:t>
                      </a:r>
                    </a:p>
                  </a:txBody>
                  <a:tcPr marL="9525" marR="9525" marT="9525" marB="0" anchor="ctr">
                    <a:solidFill>
                      <a:schemeClr val="bg1">
                        <a:lumMod val="75000"/>
                      </a:schemeClr>
                    </a:solidFill>
                  </a:tcPr>
                </a:tc>
                <a:tc>
                  <a:txBody>
                    <a:bodyPr/>
                    <a:lstStyle/>
                    <a:p>
                      <a:pPr algn="ctr"/>
                      <a:r>
                        <a:rPr lang="en-US" sz="1600" b="0" dirty="0"/>
                        <a:t>16</a:t>
                      </a:r>
                    </a:p>
                  </a:txBody>
                  <a:tcPr marL="5247" marR="5247" marT="5247" marB="0" anchor="ctr">
                    <a:solidFill>
                      <a:schemeClr val="bg1">
                        <a:lumMod val="75000"/>
                      </a:schemeClr>
                    </a:solidFill>
                  </a:tcPr>
                </a:tc>
                <a:tc>
                  <a:txBody>
                    <a:bodyPr/>
                    <a:lstStyle/>
                    <a:p>
                      <a:pPr algn="ctr" fontAlgn="ctr"/>
                      <a:r>
                        <a:rPr lang="en-US" sz="1600" b="0" i="0" u="none" strike="noStrike" dirty="0">
                          <a:solidFill>
                            <a:srgbClr val="000000"/>
                          </a:solidFill>
                          <a:effectLst/>
                          <a:latin typeface="+mn-lt"/>
                        </a:rPr>
                        <a:t>16</a:t>
                      </a:r>
                    </a:p>
                  </a:txBody>
                  <a:tcPr marL="9525" marR="9525" marT="9525" marB="0" anchor="ctr">
                    <a:solidFill>
                      <a:schemeClr val="bg1">
                        <a:lumMod val="75000"/>
                      </a:schemeClr>
                    </a:solidFill>
                  </a:tcPr>
                </a:tc>
                <a:tc>
                  <a:txBody>
                    <a:bodyPr/>
                    <a:lstStyle/>
                    <a:p>
                      <a:pPr algn="ctr" fontAlgn="ctr"/>
                      <a:r>
                        <a:rPr lang="en-US" sz="1600" b="0" i="0" u="none" strike="noStrike" dirty="0">
                          <a:solidFill>
                            <a:srgbClr val="000000"/>
                          </a:solidFill>
                          <a:effectLst/>
                          <a:latin typeface="+mn-lt"/>
                        </a:rPr>
                        <a:t>18</a:t>
                      </a:r>
                    </a:p>
                  </a:txBody>
                  <a:tcPr marL="9525" marR="9525" marT="9525" marB="0" anchor="ctr">
                    <a:solidFill>
                      <a:schemeClr val="bg1">
                        <a:lumMod val="75000"/>
                      </a:schemeClr>
                    </a:solidFill>
                  </a:tcPr>
                </a:tc>
                <a:tc>
                  <a:txBody>
                    <a:bodyPr/>
                    <a:lstStyle/>
                    <a:p>
                      <a:pPr algn="ctr" fontAlgn="ctr"/>
                      <a:r>
                        <a:rPr lang="en-US" sz="1600" b="0" i="0" u="none" strike="noStrike" dirty="0">
                          <a:solidFill>
                            <a:srgbClr val="000000"/>
                          </a:solidFill>
                          <a:effectLst/>
                          <a:latin typeface="+mn-lt"/>
                        </a:rPr>
                        <a:t>24</a:t>
                      </a:r>
                    </a:p>
                  </a:txBody>
                  <a:tcPr marL="9525" marR="9525" marT="9525" marB="0" anchor="ctr">
                    <a:solidFill>
                      <a:schemeClr val="bg1">
                        <a:lumMod val="75000"/>
                      </a:schemeClr>
                    </a:solidFill>
                  </a:tcPr>
                </a:tc>
                <a:tc>
                  <a:txBody>
                    <a:bodyPr/>
                    <a:lstStyle/>
                    <a:p>
                      <a:pPr algn="ctr" fontAlgn="ctr"/>
                      <a:r>
                        <a:rPr lang="en-US" sz="1600" b="0" i="0" u="none" strike="noStrike" dirty="0">
                          <a:solidFill>
                            <a:srgbClr val="000000"/>
                          </a:solidFill>
                          <a:effectLst/>
                          <a:latin typeface="+mn-lt"/>
                        </a:rPr>
                        <a:t>17</a:t>
                      </a:r>
                    </a:p>
                  </a:txBody>
                  <a:tcPr marL="9525" marR="9525" marT="9525" marB="0" anchor="ctr">
                    <a:solidFill>
                      <a:schemeClr val="bg1">
                        <a:lumMod val="75000"/>
                      </a:schemeClr>
                    </a:solidFill>
                  </a:tcPr>
                </a:tc>
                <a:extLst>
                  <a:ext uri="{0D108BD9-81ED-4DB2-BD59-A6C34878D82A}">
                    <a16:rowId xmlns:a16="http://schemas.microsoft.com/office/drawing/2014/main" val="3790290552"/>
                  </a:ext>
                </a:extLst>
              </a:tr>
              <a:tr h="209256">
                <a:tc>
                  <a:txBody>
                    <a:bodyPr/>
                    <a:lstStyle/>
                    <a:p>
                      <a:r>
                        <a:rPr lang="en-US" sz="1600" b="1" dirty="0"/>
                        <a:t>40-49</a:t>
                      </a:r>
                    </a:p>
                  </a:txBody>
                  <a:tcPr marL="9525" marR="9525" marT="9525" marB="0" anchor="ctr">
                    <a:solidFill>
                      <a:schemeClr val="bg1">
                        <a:lumMod val="75000"/>
                      </a:schemeClr>
                    </a:solidFill>
                  </a:tcPr>
                </a:tc>
                <a:tc>
                  <a:txBody>
                    <a:bodyPr/>
                    <a:lstStyle/>
                    <a:p>
                      <a:pPr algn="ctr"/>
                      <a:r>
                        <a:rPr lang="en-US" sz="1600" b="0" dirty="0"/>
                        <a:t>15</a:t>
                      </a:r>
                    </a:p>
                  </a:txBody>
                  <a:tcPr marL="5247" marR="5247" marT="5247" marB="0" anchor="ctr">
                    <a:solidFill>
                      <a:schemeClr val="bg1">
                        <a:lumMod val="75000"/>
                      </a:schemeClr>
                    </a:solidFill>
                  </a:tcPr>
                </a:tc>
                <a:tc>
                  <a:txBody>
                    <a:bodyPr/>
                    <a:lstStyle/>
                    <a:p>
                      <a:pPr algn="ctr" fontAlgn="ctr"/>
                      <a:r>
                        <a:rPr lang="en-US" sz="1600" b="0" i="0" u="none" strike="noStrike" dirty="0">
                          <a:solidFill>
                            <a:srgbClr val="000000"/>
                          </a:solidFill>
                          <a:effectLst/>
                          <a:latin typeface="+mn-lt"/>
                        </a:rPr>
                        <a:t>11</a:t>
                      </a:r>
                    </a:p>
                  </a:txBody>
                  <a:tcPr marL="9525" marR="9525" marT="9525" marB="0" anchor="ctr">
                    <a:solidFill>
                      <a:schemeClr val="bg1">
                        <a:lumMod val="75000"/>
                      </a:schemeClr>
                    </a:solidFill>
                  </a:tcPr>
                </a:tc>
                <a:tc>
                  <a:txBody>
                    <a:bodyPr/>
                    <a:lstStyle/>
                    <a:p>
                      <a:pPr algn="ctr" fontAlgn="ctr"/>
                      <a:r>
                        <a:rPr lang="en-US" sz="1600" b="0" i="0" u="none" strike="noStrike" dirty="0">
                          <a:solidFill>
                            <a:srgbClr val="000000"/>
                          </a:solidFill>
                          <a:effectLst/>
                          <a:latin typeface="+mn-lt"/>
                        </a:rPr>
                        <a:t>14</a:t>
                      </a:r>
                    </a:p>
                  </a:txBody>
                  <a:tcPr marL="9525" marR="9525" marT="9525" marB="0" anchor="ctr">
                    <a:solidFill>
                      <a:schemeClr val="bg1">
                        <a:lumMod val="75000"/>
                      </a:schemeClr>
                    </a:solidFill>
                  </a:tcPr>
                </a:tc>
                <a:tc>
                  <a:txBody>
                    <a:bodyPr/>
                    <a:lstStyle/>
                    <a:p>
                      <a:pPr algn="ctr" fontAlgn="ctr"/>
                      <a:r>
                        <a:rPr lang="en-US" sz="1600" b="0" i="0" u="none" strike="noStrike" dirty="0">
                          <a:solidFill>
                            <a:srgbClr val="000000"/>
                          </a:solidFill>
                          <a:effectLst/>
                          <a:latin typeface="+mn-lt"/>
                        </a:rPr>
                        <a:t>20</a:t>
                      </a:r>
                    </a:p>
                  </a:txBody>
                  <a:tcPr marL="9525" marR="9525" marT="9525" marB="0" anchor="ctr">
                    <a:solidFill>
                      <a:schemeClr val="bg1">
                        <a:lumMod val="75000"/>
                      </a:schemeClr>
                    </a:solidFill>
                  </a:tcPr>
                </a:tc>
                <a:tc>
                  <a:txBody>
                    <a:bodyPr/>
                    <a:lstStyle/>
                    <a:p>
                      <a:pPr algn="ctr" fontAlgn="ctr"/>
                      <a:r>
                        <a:rPr lang="en-US" sz="1600" b="0" i="0" u="none" strike="noStrike" dirty="0">
                          <a:solidFill>
                            <a:srgbClr val="000000"/>
                          </a:solidFill>
                          <a:effectLst/>
                          <a:latin typeface="+mn-lt"/>
                        </a:rPr>
                        <a:t>14</a:t>
                      </a:r>
                    </a:p>
                  </a:txBody>
                  <a:tcPr marL="9525" marR="9525" marT="9525" marB="0" anchor="ctr">
                    <a:solidFill>
                      <a:schemeClr val="bg1">
                        <a:lumMod val="75000"/>
                      </a:schemeClr>
                    </a:solidFill>
                  </a:tcPr>
                </a:tc>
                <a:extLst>
                  <a:ext uri="{0D108BD9-81ED-4DB2-BD59-A6C34878D82A}">
                    <a16:rowId xmlns:a16="http://schemas.microsoft.com/office/drawing/2014/main" val="1680599206"/>
                  </a:ext>
                </a:extLst>
              </a:tr>
              <a:tr h="209256">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600" b="1" i="0" u="none" strike="noStrike" dirty="0">
                          <a:solidFill>
                            <a:srgbClr val="000000"/>
                          </a:solidFill>
                          <a:effectLst/>
                          <a:latin typeface="+mn-lt"/>
                        </a:rPr>
                        <a:t>50-64</a:t>
                      </a:r>
                    </a:p>
                  </a:txBody>
                  <a:tcPr marL="9525" marR="9525" marT="9525" marB="0" anchor="ctr">
                    <a:solidFill>
                      <a:schemeClr val="bg1">
                        <a:lumMod val="75000"/>
                      </a:schemeClr>
                    </a:solidFill>
                  </a:tcPr>
                </a:tc>
                <a:tc>
                  <a:txBody>
                    <a:bodyPr/>
                    <a:lstStyle/>
                    <a:p>
                      <a:pPr algn="ctr"/>
                      <a:r>
                        <a:rPr lang="en-US" sz="1600" b="0" dirty="0"/>
                        <a:t>27</a:t>
                      </a:r>
                    </a:p>
                  </a:txBody>
                  <a:tcPr marL="5247" marR="5247" marT="5247" marB="0" anchor="ctr">
                    <a:solidFill>
                      <a:schemeClr val="bg1">
                        <a:lumMod val="75000"/>
                      </a:schemeClr>
                    </a:solidFill>
                  </a:tcPr>
                </a:tc>
                <a:tc>
                  <a:txBody>
                    <a:bodyPr/>
                    <a:lstStyle/>
                    <a:p>
                      <a:pPr algn="ctr" fontAlgn="ctr"/>
                      <a:r>
                        <a:rPr lang="en-US" sz="1600" b="0" i="0" u="none" strike="noStrike" dirty="0">
                          <a:solidFill>
                            <a:srgbClr val="000000"/>
                          </a:solidFill>
                          <a:effectLst/>
                          <a:latin typeface="+mn-lt"/>
                        </a:rPr>
                        <a:t>30</a:t>
                      </a:r>
                    </a:p>
                  </a:txBody>
                  <a:tcPr marL="9525" marR="9525" marT="9525" marB="0" anchor="ctr">
                    <a:solidFill>
                      <a:schemeClr val="bg1">
                        <a:lumMod val="75000"/>
                      </a:schemeClr>
                    </a:solidFill>
                  </a:tcPr>
                </a:tc>
                <a:tc>
                  <a:txBody>
                    <a:bodyPr/>
                    <a:lstStyle/>
                    <a:p>
                      <a:pPr algn="ctr" fontAlgn="ctr"/>
                      <a:r>
                        <a:rPr lang="en-US" sz="1600" b="0" i="0" u="none" strike="noStrike" dirty="0">
                          <a:solidFill>
                            <a:srgbClr val="000000"/>
                          </a:solidFill>
                          <a:effectLst/>
                          <a:latin typeface="+mn-lt"/>
                        </a:rPr>
                        <a:t>24</a:t>
                      </a:r>
                    </a:p>
                  </a:txBody>
                  <a:tcPr marL="9525" marR="9525" marT="9525" marB="0" anchor="ctr">
                    <a:solidFill>
                      <a:schemeClr val="bg1">
                        <a:lumMod val="75000"/>
                      </a:schemeClr>
                    </a:solidFill>
                  </a:tcPr>
                </a:tc>
                <a:tc>
                  <a:txBody>
                    <a:bodyPr/>
                    <a:lstStyle/>
                    <a:p>
                      <a:pPr algn="ctr" fontAlgn="ctr"/>
                      <a:r>
                        <a:rPr lang="en-US" sz="1600" b="0" i="0" u="none" strike="noStrike" dirty="0">
                          <a:solidFill>
                            <a:srgbClr val="000000"/>
                          </a:solidFill>
                          <a:effectLst/>
                          <a:latin typeface="+mn-lt"/>
                        </a:rPr>
                        <a:t>26</a:t>
                      </a:r>
                    </a:p>
                  </a:txBody>
                  <a:tcPr marL="9525" marR="9525" marT="9525" marB="0" anchor="ctr">
                    <a:solidFill>
                      <a:schemeClr val="bg1">
                        <a:lumMod val="75000"/>
                      </a:schemeClr>
                    </a:solidFill>
                  </a:tcPr>
                </a:tc>
                <a:tc>
                  <a:txBody>
                    <a:bodyPr/>
                    <a:lstStyle/>
                    <a:p>
                      <a:pPr algn="ctr" fontAlgn="ctr"/>
                      <a:r>
                        <a:rPr lang="en-US" sz="1600" b="0" i="0" u="none" strike="noStrike" dirty="0">
                          <a:solidFill>
                            <a:srgbClr val="000000"/>
                          </a:solidFill>
                          <a:effectLst/>
                          <a:latin typeface="+mn-lt"/>
                        </a:rPr>
                        <a:t>28</a:t>
                      </a:r>
                    </a:p>
                  </a:txBody>
                  <a:tcPr marL="9525" marR="9525" marT="9525" marB="0" anchor="ctr">
                    <a:solidFill>
                      <a:schemeClr val="bg1">
                        <a:lumMod val="75000"/>
                      </a:schemeClr>
                    </a:solidFill>
                  </a:tcPr>
                </a:tc>
                <a:extLst>
                  <a:ext uri="{0D108BD9-81ED-4DB2-BD59-A6C34878D82A}">
                    <a16:rowId xmlns:a16="http://schemas.microsoft.com/office/drawing/2014/main" val="1743972412"/>
                  </a:ext>
                </a:extLst>
              </a:tr>
              <a:tr h="209256">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600" b="1" i="0" u="none" strike="noStrike" dirty="0">
                          <a:solidFill>
                            <a:srgbClr val="000000"/>
                          </a:solidFill>
                          <a:effectLst/>
                          <a:latin typeface="+mn-lt"/>
                        </a:rPr>
                        <a:t>65+</a:t>
                      </a:r>
                    </a:p>
                  </a:txBody>
                  <a:tcPr marL="9525" marR="9525" marT="9525" marB="0" anchor="ctr">
                    <a:solidFill>
                      <a:schemeClr val="bg1">
                        <a:lumMod val="75000"/>
                      </a:schemeClr>
                    </a:solidFill>
                  </a:tcPr>
                </a:tc>
                <a:tc>
                  <a:txBody>
                    <a:bodyPr/>
                    <a:lstStyle/>
                    <a:p>
                      <a:pPr algn="ctr"/>
                      <a:r>
                        <a:rPr lang="en-US" sz="1600" b="0" dirty="0"/>
                        <a:t>24</a:t>
                      </a:r>
                    </a:p>
                  </a:txBody>
                  <a:tcPr marL="5247" marR="5247" marT="5247" marB="0" anchor="ctr">
                    <a:solidFill>
                      <a:schemeClr val="bg1">
                        <a:lumMod val="75000"/>
                      </a:schemeClr>
                    </a:solidFill>
                  </a:tcPr>
                </a:tc>
                <a:tc>
                  <a:txBody>
                    <a:bodyPr/>
                    <a:lstStyle/>
                    <a:p>
                      <a:pPr algn="ctr" fontAlgn="ctr"/>
                      <a:r>
                        <a:rPr lang="en-US" sz="1600" b="0" i="0" u="none" strike="noStrike" dirty="0">
                          <a:solidFill>
                            <a:srgbClr val="000000"/>
                          </a:solidFill>
                          <a:effectLst/>
                          <a:latin typeface="+mn-lt"/>
                        </a:rPr>
                        <a:t>27</a:t>
                      </a:r>
                    </a:p>
                  </a:txBody>
                  <a:tcPr marL="9525" marR="9525" marT="9525" marB="0" anchor="ctr">
                    <a:solidFill>
                      <a:schemeClr val="bg1">
                        <a:lumMod val="75000"/>
                      </a:schemeClr>
                    </a:solidFill>
                  </a:tcPr>
                </a:tc>
                <a:tc>
                  <a:txBody>
                    <a:bodyPr/>
                    <a:lstStyle/>
                    <a:p>
                      <a:pPr algn="ctr" fontAlgn="ctr"/>
                      <a:r>
                        <a:rPr lang="en-US" sz="1600" b="0" i="0" u="none" strike="noStrike" dirty="0">
                          <a:solidFill>
                            <a:srgbClr val="000000"/>
                          </a:solidFill>
                          <a:effectLst/>
                          <a:latin typeface="+mn-lt"/>
                        </a:rPr>
                        <a:t>23</a:t>
                      </a:r>
                    </a:p>
                  </a:txBody>
                  <a:tcPr marL="9525" marR="9525" marT="9525" marB="0" anchor="ctr">
                    <a:solidFill>
                      <a:schemeClr val="bg1">
                        <a:lumMod val="75000"/>
                      </a:schemeClr>
                    </a:solidFill>
                  </a:tcPr>
                </a:tc>
                <a:tc>
                  <a:txBody>
                    <a:bodyPr/>
                    <a:lstStyle/>
                    <a:p>
                      <a:pPr algn="ctr" fontAlgn="ctr"/>
                      <a:r>
                        <a:rPr lang="en-US" sz="1600" b="0" i="0" u="none" strike="noStrike" dirty="0">
                          <a:solidFill>
                            <a:srgbClr val="000000"/>
                          </a:solidFill>
                          <a:effectLst/>
                          <a:latin typeface="+mn-lt"/>
                        </a:rPr>
                        <a:t>10</a:t>
                      </a:r>
                    </a:p>
                  </a:txBody>
                  <a:tcPr marL="9525" marR="9525" marT="9525" marB="0" anchor="ctr">
                    <a:solidFill>
                      <a:schemeClr val="bg1">
                        <a:lumMod val="75000"/>
                      </a:schemeClr>
                    </a:solidFill>
                  </a:tcPr>
                </a:tc>
                <a:tc>
                  <a:txBody>
                    <a:bodyPr/>
                    <a:lstStyle/>
                    <a:p>
                      <a:pPr algn="ctr" fontAlgn="ctr"/>
                      <a:r>
                        <a:rPr lang="en-US" sz="1600" b="0" i="0" u="none" strike="noStrike" dirty="0">
                          <a:solidFill>
                            <a:srgbClr val="000000"/>
                          </a:solidFill>
                          <a:effectLst/>
                          <a:latin typeface="+mn-lt"/>
                        </a:rPr>
                        <a:t>23</a:t>
                      </a:r>
                    </a:p>
                  </a:txBody>
                  <a:tcPr marL="9525" marR="9525" marT="9525" marB="0" anchor="ctr">
                    <a:solidFill>
                      <a:schemeClr val="bg1">
                        <a:lumMod val="75000"/>
                      </a:schemeClr>
                    </a:solidFill>
                  </a:tcPr>
                </a:tc>
                <a:extLst>
                  <a:ext uri="{0D108BD9-81ED-4DB2-BD59-A6C34878D82A}">
                    <a16:rowId xmlns:a16="http://schemas.microsoft.com/office/drawing/2014/main" val="577878814"/>
                  </a:ext>
                </a:extLst>
              </a:tr>
              <a:tr h="209256">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600" b="1" i="0" u="none" strike="noStrike" dirty="0">
                          <a:solidFill>
                            <a:srgbClr val="000000"/>
                          </a:solidFill>
                          <a:effectLst/>
                          <a:latin typeface="+mn-lt"/>
                        </a:rPr>
                        <a:t>White</a:t>
                      </a:r>
                    </a:p>
                  </a:txBody>
                  <a:tcPr marL="9525" marR="9525" marT="9525" marB="0" anchor="ctr">
                    <a:solidFill>
                      <a:schemeClr val="bg1">
                        <a:lumMod val="85000"/>
                      </a:schemeClr>
                    </a:solidFill>
                  </a:tcPr>
                </a:tc>
                <a:tc>
                  <a:txBody>
                    <a:bodyPr/>
                    <a:lstStyle/>
                    <a:p>
                      <a:pPr algn="ctr"/>
                      <a:r>
                        <a:rPr lang="en-US" sz="1600" b="0" dirty="0"/>
                        <a:t>65</a:t>
                      </a:r>
                    </a:p>
                  </a:txBody>
                  <a:tcPr marL="5247" marR="5247" marT="5247" marB="0" anchor="ctr">
                    <a:solidFill>
                      <a:schemeClr val="bg1">
                        <a:lumMod val="85000"/>
                      </a:schemeClr>
                    </a:solidFill>
                  </a:tcPr>
                </a:tc>
                <a:tc>
                  <a:txBody>
                    <a:bodyPr/>
                    <a:lstStyle/>
                    <a:p>
                      <a:pPr algn="ctr" fontAlgn="ctr"/>
                      <a:r>
                        <a:rPr lang="en-US" sz="1600" b="0" i="0" u="none" strike="noStrike" dirty="0">
                          <a:solidFill>
                            <a:srgbClr val="000000"/>
                          </a:solidFill>
                          <a:effectLst/>
                          <a:latin typeface="+mn-lt"/>
                        </a:rPr>
                        <a:t>64</a:t>
                      </a:r>
                    </a:p>
                  </a:txBody>
                  <a:tcPr marL="9525" marR="9525" marT="9525" marB="0" anchor="ctr">
                    <a:solidFill>
                      <a:schemeClr val="bg1">
                        <a:lumMod val="85000"/>
                      </a:schemeClr>
                    </a:solidFill>
                  </a:tcPr>
                </a:tc>
                <a:tc>
                  <a:txBody>
                    <a:bodyPr/>
                    <a:lstStyle/>
                    <a:p>
                      <a:pPr algn="ctr" fontAlgn="ctr"/>
                      <a:r>
                        <a:rPr lang="en-US" sz="1600" b="0" i="0" u="none" strike="noStrike" dirty="0">
                          <a:solidFill>
                            <a:srgbClr val="000000"/>
                          </a:solidFill>
                          <a:effectLst/>
                          <a:latin typeface="+mn-lt"/>
                        </a:rPr>
                        <a:t>64</a:t>
                      </a:r>
                    </a:p>
                  </a:txBody>
                  <a:tcPr marL="9525" marR="9525" marT="9525" marB="0" anchor="ctr">
                    <a:solidFill>
                      <a:schemeClr val="bg1">
                        <a:lumMod val="85000"/>
                      </a:schemeClr>
                    </a:solidFill>
                  </a:tcPr>
                </a:tc>
                <a:tc>
                  <a:txBody>
                    <a:bodyPr/>
                    <a:lstStyle/>
                    <a:p>
                      <a:pPr algn="ctr" fontAlgn="ctr"/>
                      <a:r>
                        <a:rPr lang="en-US" sz="1600" b="0" i="0" u="none" strike="noStrike" dirty="0">
                          <a:solidFill>
                            <a:srgbClr val="000000"/>
                          </a:solidFill>
                          <a:effectLst/>
                          <a:latin typeface="+mn-lt"/>
                        </a:rPr>
                        <a:t>62</a:t>
                      </a:r>
                    </a:p>
                  </a:txBody>
                  <a:tcPr marL="9525" marR="9525" marT="9525" marB="0" anchor="ctr">
                    <a:solidFill>
                      <a:schemeClr val="bg1">
                        <a:lumMod val="85000"/>
                      </a:schemeClr>
                    </a:solidFill>
                  </a:tcPr>
                </a:tc>
                <a:tc>
                  <a:txBody>
                    <a:bodyPr/>
                    <a:lstStyle/>
                    <a:p>
                      <a:pPr algn="ctr" fontAlgn="ctr"/>
                      <a:r>
                        <a:rPr lang="en-US" sz="1600" b="0" i="0" u="none" strike="noStrike" dirty="0">
                          <a:solidFill>
                            <a:srgbClr val="000000"/>
                          </a:solidFill>
                          <a:effectLst/>
                          <a:latin typeface="+mn-lt"/>
                        </a:rPr>
                        <a:t>64</a:t>
                      </a:r>
                    </a:p>
                  </a:txBody>
                  <a:tcPr marL="9525" marR="9525" marT="9525" marB="0" anchor="ctr">
                    <a:solidFill>
                      <a:schemeClr val="bg1">
                        <a:lumMod val="85000"/>
                      </a:schemeClr>
                    </a:solidFill>
                  </a:tcPr>
                </a:tc>
                <a:extLst>
                  <a:ext uri="{0D108BD9-81ED-4DB2-BD59-A6C34878D82A}">
                    <a16:rowId xmlns:a16="http://schemas.microsoft.com/office/drawing/2014/main" val="74135665"/>
                  </a:ext>
                </a:extLst>
              </a:tr>
              <a:tr h="209256">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600" b="1" i="0" u="none" strike="noStrike" dirty="0">
                          <a:solidFill>
                            <a:srgbClr val="000000"/>
                          </a:solidFill>
                          <a:effectLst/>
                          <a:latin typeface="+mn-lt"/>
                        </a:rPr>
                        <a:t>African American</a:t>
                      </a:r>
                    </a:p>
                  </a:txBody>
                  <a:tcPr marL="9525" marR="9525" marT="9525" marB="0" anchor="ctr">
                    <a:solidFill>
                      <a:schemeClr val="bg1">
                        <a:lumMod val="85000"/>
                      </a:schemeClr>
                    </a:solidFill>
                  </a:tcPr>
                </a:tc>
                <a:tc>
                  <a:txBody>
                    <a:bodyPr/>
                    <a:lstStyle/>
                    <a:p>
                      <a:pPr algn="ctr"/>
                      <a:r>
                        <a:rPr lang="en-US" sz="1600" b="0" dirty="0"/>
                        <a:t>12</a:t>
                      </a:r>
                    </a:p>
                  </a:txBody>
                  <a:tcPr marL="5247" marR="5247" marT="5247" marB="0" anchor="ctr">
                    <a:solidFill>
                      <a:schemeClr val="bg1">
                        <a:lumMod val="85000"/>
                      </a:schemeClr>
                    </a:solidFill>
                  </a:tcPr>
                </a:tc>
                <a:tc>
                  <a:txBody>
                    <a:bodyPr/>
                    <a:lstStyle/>
                    <a:p>
                      <a:pPr algn="ctr" fontAlgn="ctr"/>
                      <a:r>
                        <a:rPr lang="en-US" sz="1600" b="0" i="0" u="none" strike="noStrike" dirty="0">
                          <a:solidFill>
                            <a:srgbClr val="000000"/>
                          </a:solidFill>
                          <a:effectLst/>
                          <a:latin typeface="+mn-lt"/>
                        </a:rPr>
                        <a:t>13</a:t>
                      </a:r>
                    </a:p>
                  </a:txBody>
                  <a:tcPr marL="9525" marR="9525" marT="9525" marB="0" anchor="ctr">
                    <a:solidFill>
                      <a:schemeClr val="bg1">
                        <a:lumMod val="85000"/>
                      </a:schemeClr>
                    </a:solidFill>
                  </a:tcPr>
                </a:tc>
                <a:tc>
                  <a:txBody>
                    <a:bodyPr/>
                    <a:lstStyle/>
                    <a:p>
                      <a:pPr algn="ctr" fontAlgn="ctr"/>
                      <a:r>
                        <a:rPr lang="en-US" sz="1600" b="0" i="0" u="none" strike="noStrike" dirty="0">
                          <a:solidFill>
                            <a:srgbClr val="000000"/>
                          </a:solidFill>
                          <a:effectLst/>
                          <a:latin typeface="+mn-lt"/>
                        </a:rPr>
                        <a:t>14</a:t>
                      </a:r>
                    </a:p>
                  </a:txBody>
                  <a:tcPr marL="9525" marR="9525" marT="9525" marB="0" anchor="ctr">
                    <a:solidFill>
                      <a:schemeClr val="bg1">
                        <a:lumMod val="85000"/>
                      </a:schemeClr>
                    </a:solidFill>
                  </a:tcPr>
                </a:tc>
                <a:tc>
                  <a:txBody>
                    <a:bodyPr/>
                    <a:lstStyle/>
                    <a:p>
                      <a:pPr algn="ctr" fontAlgn="ctr"/>
                      <a:r>
                        <a:rPr lang="en-US" sz="1600" b="0" i="0" u="none" strike="noStrike" dirty="0">
                          <a:solidFill>
                            <a:srgbClr val="000000"/>
                          </a:solidFill>
                          <a:effectLst/>
                          <a:latin typeface="+mn-lt"/>
                        </a:rPr>
                        <a:t>10</a:t>
                      </a:r>
                    </a:p>
                  </a:txBody>
                  <a:tcPr marL="9525" marR="9525" marT="9525" marB="0" anchor="ctr">
                    <a:solidFill>
                      <a:schemeClr val="bg1">
                        <a:lumMod val="85000"/>
                      </a:schemeClr>
                    </a:solidFill>
                  </a:tcPr>
                </a:tc>
                <a:tc>
                  <a:txBody>
                    <a:bodyPr/>
                    <a:lstStyle/>
                    <a:p>
                      <a:pPr algn="ctr" fontAlgn="ctr"/>
                      <a:r>
                        <a:rPr lang="en-US" sz="1600" b="0" i="0" u="none" strike="noStrike" dirty="0">
                          <a:solidFill>
                            <a:srgbClr val="000000"/>
                          </a:solidFill>
                          <a:effectLst/>
                          <a:latin typeface="+mn-lt"/>
                        </a:rPr>
                        <a:t>13</a:t>
                      </a:r>
                    </a:p>
                  </a:txBody>
                  <a:tcPr marL="9525" marR="9525" marT="9525" marB="0" anchor="ctr">
                    <a:solidFill>
                      <a:schemeClr val="bg1">
                        <a:lumMod val="85000"/>
                      </a:schemeClr>
                    </a:solidFill>
                  </a:tcPr>
                </a:tc>
                <a:extLst>
                  <a:ext uri="{0D108BD9-81ED-4DB2-BD59-A6C34878D82A}">
                    <a16:rowId xmlns:a16="http://schemas.microsoft.com/office/drawing/2014/main" val="1991246865"/>
                  </a:ext>
                </a:extLst>
              </a:tr>
              <a:tr h="209256">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600" b="1" i="0" u="none" strike="noStrike" dirty="0">
                          <a:solidFill>
                            <a:srgbClr val="000000"/>
                          </a:solidFill>
                          <a:effectLst/>
                          <a:latin typeface="+mn-lt"/>
                        </a:rPr>
                        <a:t>Latino</a:t>
                      </a:r>
                    </a:p>
                  </a:txBody>
                  <a:tcPr marL="9525" marR="9525" marT="9525" marB="0" anchor="ctr">
                    <a:solidFill>
                      <a:schemeClr val="bg1">
                        <a:lumMod val="85000"/>
                      </a:schemeClr>
                    </a:solidFill>
                  </a:tcPr>
                </a:tc>
                <a:tc>
                  <a:txBody>
                    <a:bodyPr/>
                    <a:lstStyle/>
                    <a:p>
                      <a:pPr algn="ctr"/>
                      <a:r>
                        <a:rPr lang="en-US" sz="1600" b="0" dirty="0"/>
                        <a:t>13</a:t>
                      </a:r>
                    </a:p>
                  </a:txBody>
                  <a:tcPr marL="5247" marR="5247" marT="5247" marB="0" anchor="ctr">
                    <a:solidFill>
                      <a:schemeClr val="bg1">
                        <a:lumMod val="85000"/>
                      </a:schemeClr>
                    </a:solidFill>
                  </a:tcPr>
                </a:tc>
                <a:tc>
                  <a:txBody>
                    <a:bodyPr/>
                    <a:lstStyle/>
                    <a:p>
                      <a:pPr algn="ctr" fontAlgn="ctr"/>
                      <a:r>
                        <a:rPr lang="en-US" sz="1600" b="0" i="0" u="none" strike="noStrike" dirty="0">
                          <a:solidFill>
                            <a:srgbClr val="000000"/>
                          </a:solidFill>
                          <a:effectLst/>
                          <a:latin typeface="+mn-lt"/>
                        </a:rPr>
                        <a:t>14</a:t>
                      </a:r>
                    </a:p>
                  </a:txBody>
                  <a:tcPr marL="9525" marR="9525" marT="9525" marB="0" anchor="ctr">
                    <a:solidFill>
                      <a:schemeClr val="bg1">
                        <a:lumMod val="85000"/>
                      </a:schemeClr>
                    </a:solidFill>
                  </a:tcPr>
                </a:tc>
                <a:tc>
                  <a:txBody>
                    <a:bodyPr/>
                    <a:lstStyle/>
                    <a:p>
                      <a:pPr algn="ctr" fontAlgn="ctr"/>
                      <a:r>
                        <a:rPr lang="en-US" sz="1600" b="0" i="0" u="none" strike="noStrike" dirty="0">
                          <a:solidFill>
                            <a:srgbClr val="000000"/>
                          </a:solidFill>
                          <a:effectLst/>
                          <a:latin typeface="+mn-lt"/>
                        </a:rPr>
                        <a:t>14</a:t>
                      </a:r>
                    </a:p>
                  </a:txBody>
                  <a:tcPr marL="9525" marR="9525" marT="9525" marB="0" anchor="ctr">
                    <a:solidFill>
                      <a:schemeClr val="bg1">
                        <a:lumMod val="85000"/>
                      </a:schemeClr>
                    </a:solidFill>
                  </a:tcPr>
                </a:tc>
                <a:tc>
                  <a:txBody>
                    <a:bodyPr/>
                    <a:lstStyle/>
                    <a:p>
                      <a:pPr algn="ctr" fontAlgn="ctr"/>
                      <a:r>
                        <a:rPr lang="en-US" sz="1600" b="0" i="0" u="none" strike="noStrike" dirty="0">
                          <a:solidFill>
                            <a:srgbClr val="000000"/>
                          </a:solidFill>
                          <a:effectLst/>
                          <a:latin typeface="+mn-lt"/>
                        </a:rPr>
                        <a:t>14</a:t>
                      </a:r>
                    </a:p>
                  </a:txBody>
                  <a:tcPr marL="9525" marR="9525" marT="9525" marB="0" anchor="ctr">
                    <a:solidFill>
                      <a:schemeClr val="bg1">
                        <a:lumMod val="85000"/>
                      </a:schemeClr>
                    </a:solidFill>
                  </a:tcPr>
                </a:tc>
                <a:tc>
                  <a:txBody>
                    <a:bodyPr/>
                    <a:lstStyle/>
                    <a:p>
                      <a:pPr algn="ctr" fontAlgn="ctr"/>
                      <a:r>
                        <a:rPr lang="en-US" sz="1600" b="0" i="0" u="none" strike="noStrike" dirty="0">
                          <a:solidFill>
                            <a:srgbClr val="000000"/>
                          </a:solidFill>
                          <a:effectLst/>
                          <a:latin typeface="+mn-lt"/>
                        </a:rPr>
                        <a:t>14</a:t>
                      </a:r>
                    </a:p>
                  </a:txBody>
                  <a:tcPr marL="9525" marR="9525" marT="9525" marB="0" anchor="ctr">
                    <a:solidFill>
                      <a:schemeClr val="bg1">
                        <a:lumMod val="85000"/>
                      </a:schemeClr>
                    </a:solidFill>
                  </a:tcPr>
                </a:tc>
                <a:extLst>
                  <a:ext uri="{0D108BD9-81ED-4DB2-BD59-A6C34878D82A}">
                    <a16:rowId xmlns:a16="http://schemas.microsoft.com/office/drawing/2014/main" val="4216141428"/>
                  </a:ext>
                </a:extLst>
              </a:tr>
              <a:tr h="209256">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600" b="1" i="0" u="none" strike="noStrike" dirty="0">
                          <a:solidFill>
                            <a:srgbClr val="000000"/>
                          </a:solidFill>
                          <a:effectLst/>
                          <a:latin typeface="+mn-lt"/>
                        </a:rPr>
                        <a:t>API</a:t>
                      </a:r>
                    </a:p>
                  </a:txBody>
                  <a:tcPr marL="9525" marR="9525" marT="9525" marB="0" anchor="ctr">
                    <a:solidFill>
                      <a:schemeClr val="bg1">
                        <a:lumMod val="85000"/>
                      </a:schemeClr>
                    </a:solidFill>
                  </a:tcPr>
                </a:tc>
                <a:tc>
                  <a:txBody>
                    <a:bodyPr/>
                    <a:lstStyle/>
                    <a:p>
                      <a:pPr algn="ctr"/>
                      <a:r>
                        <a:rPr lang="en-US" sz="1600" b="0" dirty="0"/>
                        <a:t>4</a:t>
                      </a:r>
                    </a:p>
                  </a:txBody>
                  <a:tcPr marL="5247" marR="5247" marT="5247" marB="0" anchor="ctr">
                    <a:solidFill>
                      <a:schemeClr val="bg1">
                        <a:lumMod val="85000"/>
                      </a:schemeClr>
                    </a:solidFill>
                  </a:tcPr>
                </a:tc>
                <a:tc>
                  <a:txBody>
                    <a:bodyPr/>
                    <a:lstStyle/>
                    <a:p>
                      <a:pPr algn="ctr" fontAlgn="ctr"/>
                      <a:r>
                        <a:rPr lang="en-US" sz="1600" b="0" i="0" u="none" strike="noStrike" dirty="0">
                          <a:solidFill>
                            <a:srgbClr val="000000"/>
                          </a:solidFill>
                          <a:effectLst/>
                          <a:latin typeface="+mn-lt"/>
                        </a:rPr>
                        <a:t>3</a:t>
                      </a:r>
                    </a:p>
                  </a:txBody>
                  <a:tcPr marL="9525" marR="9525" marT="9525" marB="0" anchor="ctr">
                    <a:solidFill>
                      <a:schemeClr val="bg1">
                        <a:lumMod val="85000"/>
                      </a:schemeClr>
                    </a:solidFill>
                  </a:tcPr>
                </a:tc>
                <a:tc>
                  <a:txBody>
                    <a:bodyPr/>
                    <a:lstStyle/>
                    <a:p>
                      <a:pPr algn="ctr" fontAlgn="ctr"/>
                      <a:r>
                        <a:rPr lang="en-US" sz="1600" b="0" i="0" u="none" strike="noStrike" dirty="0">
                          <a:solidFill>
                            <a:srgbClr val="000000"/>
                          </a:solidFill>
                          <a:effectLst/>
                          <a:latin typeface="+mn-lt"/>
                        </a:rPr>
                        <a:t>3</a:t>
                      </a:r>
                    </a:p>
                  </a:txBody>
                  <a:tcPr marL="9525" marR="9525" marT="9525" marB="0" anchor="ctr">
                    <a:solidFill>
                      <a:schemeClr val="bg1">
                        <a:lumMod val="85000"/>
                      </a:schemeClr>
                    </a:solidFill>
                  </a:tcPr>
                </a:tc>
                <a:tc>
                  <a:txBody>
                    <a:bodyPr/>
                    <a:lstStyle/>
                    <a:p>
                      <a:pPr algn="ctr" fontAlgn="ctr"/>
                      <a:r>
                        <a:rPr lang="en-US" sz="1600" b="0" i="0" u="none" strike="noStrike" dirty="0">
                          <a:solidFill>
                            <a:srgbClr val="000000"/>
                          </a:solidFill>
                          <a:effectLst/>
                          <a:latin typeface="+mn-lt"/>
                        </a:rPr>
                        <a:t>5</a:t>
                      </a:r>
                    </a:p>
                  </a:txBody>
                  <a:tcPr marL="9525" marR="9525" marT="9525" marB="0" anchor="ctr">
                    <a:solidFill>
                      <a:schemeClr val="bg1">
                        <a:lumMod val="85000"/>
                      </a:schemeClr>
                    </a:solidFill>
                  </a:tcPr>
                </a:tc>
                <a:tc>
                  <a:txBody>
                    <a:bodyPr/>
                    <a:lstStyle/>
                    <a:p>
                      <a:pPr algn="ctr" fontAlgn="ctr"/>
                      <a:r>
                        <a:rPr lang="en-US" sz="1600" b="0" i="0" u="none" strike="noStrike" dirty="0">
                          <a:solidFill>
                            <a:srgbClr val="000000"/>
                          </a:solidFill>
                          <a:effectLst/>
                          <a:latin typeface="+mn-lt"/>
                        </a:rPr>
                        <a:t>3</a:t>
                      </a:r>
                    </a:p>
                  </a:txBody>
                  <a:tcPr marL="9525" marR="9525" marT="9525" marB="0" anchor="ctr">
                    <a:solidFill>
                      <a:schemeClr val="bg1">
                        <a:lumMod val="85000"/>
                      </a:schemeClr>
                    </a:solidFill>
                  </a:tcPr>
                </a:tc>
                <a:extLst>
                  <a:ext uri="{0D108BD9-81ED-4DB2-BD59-A6C34878D82A}">
                    <a16:rowId xmlns:a16="http://schemas.microsoft.com/office/drawing/2014/main" val="1810793723"/>
                  </a:ext>
                </a:extLst>
              </a:tr>
              <a:tr h="209256">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600" b="1" i="0" u="none" strike="noStrike" dirty="0">
                          <a:solidFill>
                            <a:srgbClr val="000000"/>
                          </a:solidFill>
                          <a:effectLst/>
                          <a:latin typeface="+mn-lt"/>
                        </a:rPr>
                        <a:t>Native American</a:t>
                      </a:r>
                    </a:p>
                  </a:txBody>
                  <a:tcPr marL="9525" marR="9525" marT="9525" marB="0" anchor="ctr">
                    <a:solidFill>
                      <a:schemeClr val="bg1">
                        <a:lumMod val="85000"/>
                      </a:schemeClr>
                    </a:solidFill>
                  </a:tcPr>
                </a:tc>
                <a:tc>
                  <a:txBody>
                    <a:bodyPr/>
                    <a:lstStyle/>
                    <a:p>
                      <a:pPr algn="ctr"/>
                      <a:r>
                        <a:rPr lang="en-US" sz="1600" b="0" dirty="0"/>
                        <a:t>3</a:t>
                      </a:r>
                    </a:p>
                  </a:txBody>
                  <a:tcPr marL="5247" marR="5247" marT="5247" marB="0" anchor="ctr">
                    <a:solidFill>
                      <a:schemeClr val="bg1">
                        <a:lumMod val="85000"/>
                      </a:schemeClr>
                    </a:solidFill>
                  </a:tcPr>
                </a:tc>
                <a:tc>
                  <a:txBody>
                    <a:bodyPr/>
                    <a:lstStyle/>
                    <a:p>
                      <a:pPr algn="ctr" fontAlgn="ctr"/>
                      <a:r>
                        <a:rPr lang="en-US" sz="1600" b="0" i="0" u="none" strike="noStrike" dirty="0">
                          <a:solidFill>
                            <a:srgbClr val="000000"/>
                          </a:solidFill>
                          <a:effectLst/>
                          <a:latin typeface="+mn-lt"/>
                        </a:rPr>
                        <a:t>5</a:t>
                      </a:r>
                    </a:p>
                  </a:txBody>
                  <a:tcPr marL="9525" marR="9525" marT="9525" marB="0" anchor="ctr">
                    <a:solidFill>
                      <a:schemeClr val="bg1">
                        <a:lumMod val="85000"/>
                      </a:schemeClr>
                    </a:solidFill>
                  </a:tcPr>
                </a:tc>
                <a:tc>
                  <a:txBody>
                    <a:bodyPr/>
                    <a:lstStyle/>
                    <a:p>
                      <a:pPr algn="ctr" fontAlgn="ctr"/>
                      <a:r>
                        <a:rPr lang="en-US" sz="1600" b="0" i="0" u="none" strike="noStrike" dirty="0">
                          <a:solidFill>
                            <a:srgbClr val="000000"/>
                          </a:solidFill>
                          <a:effectLst/>
                          <a:latin typeface="+mn-lt"/>
                        </a:rPr>
                        <a:t>4</a:t>
                      </a:r>
                    </a:p>
                  </a:txBody>
                  <a:tcPr marL="9525" marR="9525" marT="9525" marB="0" anchor="ctr">
                    <a:solidFill>
                      <a:schemeClr val="bg1">
                        <a:lumMod val="85000"/>
                      </a:schemeClr>
                    </a:solidFill>
                  </a:tcPr>
                </a:tc>
                <a:tc>
                  <a:txBody>
                    <a:bodyPr/>
                    <a:lstStyle/>
                    <a:p>
                      <a:pPr algn="ctr" fontAlgn="ctr"/>
                      <a:r>
                        <a:rPr lang="en-US" sz="1600" b="0" i="0" u="none" strike="noStrike" dirty="0">
                          <a:solidFill>
                            <a:srgbClr val="000000"/>
                          </a:solidFill>
                          <a:effectLst/>
                          <a:latin typeface="+mn-lt"/>
                        </a:rPr>
                        <a:t>4</a:t>
                      </a:r>
                    </a:p>
                  </a:txBody>
                  <a:tcPr marL="9525" marR="9525" marT="9525" marB="0" anchor="ctr">
                    <a:solidFill>
                      <a:schemeClr val="bg1">
                        <a:lumMod val="85000"/>
                      </a:schemeClr>
                    </a:solidFill>
                  </a:tcPr>
                </a:tc>
                <a:tc>
                  <a:txBody>
                    <a:bodyPr/>
                    <a:lstStyle/>
                    <a:p>
                      <a:pPr algn="ctr" fontAlgn="ctr"/>
                      <a:r>
                        <a:rPr lang="en-US" sz="1600" b="0" i="0" u="none" strike="noStrike" dirty="0">
                          <a:solidFill>
                            <a:srgbClr val="000000"/>
                          </a:solidFill>
                          <a:effectLst/>
                          <a:latin typeface="+mn-lt"/>
                        </a:rPr>
                        <a:t>4</a:t>
                      </a:r>
                    </a:p>
                  </a:txBody>
                  <a:tcPr marL="9525" marR="9525" marT="9525" marB="0" anchor="ctr">
                    <a:solidFill>
                      <a:schemeClr val="bg1">
                        <a:lumMod val="85000"/>
                      </a:schemeClr>
                    </a:solidFill>
                  </a:tcPr>
                </a:tc>
                <a:extLst>
                  <a:ext uri="{0D108BD9-81ED-4DB2-BD59-A6C34878D82A}">
                    <a16:rowId xmlns:a16="http://schemas.microsoft.com/office/drawing/2014/main" val="138079311"/>
                  </a:ext>
                </a:extLst>
              </a:tr>
              <a:tr h="209256">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600" b="1" i="0" u="none" strike="noStrike" dirty="0">
                          <a:solidFill>
                            <a:srgbClr val="000000"/>
                          </a:solidFill>
                          <a:effectLst/>
                          <a:latin typeface="+mn-lt"/>
                        </a:rPr>
                        <a:t>Northeast</a:t>
                      </a:r>
                    </a:p>
                  </a:txBody>
                  <a:tcPr marL="9525" marR="9525" marT="9525" marB="0" anchor="ctr">
                    <a:solidFill>
                      <a:schemeClr val="bg1">
                        <a:lumMod val="75000"/>
                      </a:schemeClr>
                    </a:solidFill>
                  </a:tcPr>
                </a:tc>
                <a:tc>
                  <a:txBody>
                    <a:bodyPr/>
                    <a:lstStyle/>
                    <a:p>
                      <a:pPr algn="ctr" fontAlgn="ctr"/>
                      <a:r>
                        <a:rPr lang="en-US" sz="1600" b="0" i="0" u="none" strike="noStrike" dirty="0">
                          <a:solidFill>
                            <a:srgbClr val="000000"/>
                          </a:solidFill>
                          <a:effectLst/>
                          <a:latin typeface="+mn-lt"/>
                        </a:rPr>
                        <a:t>20</a:t>
                      </a:r>
                    </a:p>
                  </a:txBody>
                  <a:tcPr marL="9525" marR="9525" marT="9525" marB="0" anchor="ctr">
                    <a:solidFill>
                      <a:schemeClr val="bg1">
                        <a:lumMod val="75000"/>
                      </a:schemeClr>
                    </a:solidFill>
                  </a:tcPr>
                </a:tc>
                <a:tc>
                  <a:txBody>
                    <a:bodyPr/>
                    <a:lstStyle/>
                    <a:p>
                      <a:pPr algn="ctr" fontAlgn="ctr"/>
                      <a:r>
                        <a:rPr lang="en-US" sz="1600" b="0" i="0" u="none" strike="noStrike" dirty="0">
                          <a:solidFill>
                            <a:srgbClr val="000000"/>
                          </a:solidFill>
                          <a:effectLst/>
                          <a:latin typeface="+mn-lt"/>
                        </a:rPr>
                        <a:t>20</a:t>
                      </a:r>
                    </a:p>
                  </a:txBody>
                  <a:tcPr marL="9525" marR="9525" marT="9525" marB="0" anchor="ctr">
                    <a:solidFill>
                      <a:schemeClr val="bg1">
                        <a:lumMod val="75000"/>
                      </a:schemeClr>
                    </a:solidFill>
                  </a:tcPr>
                </a:tc>
                <a:tc>
                  <a:txBody>
                    <a:bodyPr/>
                    <a:lstStyle/>
                    <a:p>
                      <a:pPr algn="ctr" fontAlgn="ctr"/>
                      <a:r>
                        <a:rPr lang="en-US" sz="1600" b="0" i="0" u="none" strike="noStrike" dirty="0">
                          <a:solidFill>
                            <a:srgbClr val="000000"/>
                          </a:solidFill>
                          <a:effectLst/>
                          <a:latin typeface="+mn-lt"/>
                        </a:rPr>
                        <a:t>19</a:t>
                      </a:r>
                    </a:p>
                  </a:txBody>
                  <a:tcPr marL="9525" marR="9525" marT="9525" marB="0" anchor="ctr">
                    <a:solidFill>
                      <a:schemeClr val="bg1">
                        <a:lumMod val="75000"/>
                      </a:schemeClr>
                    </a:solidFill>
                  </a:tcPr>
                </a:tc>
                <a:tc>
                  <a:txBody>
                    <a:bodyPr/>
                    <a:lstStyle/>
                    <a:p>
                      <a:pPr algn="ctr" fontAlgn="ctr"/>
                      <a:r>
                        <a:rPr lang="en-US" sz="1600" b="0" i="0" u="none" strike="noStrike" dirty="0">
                          <a:solidFill>
                            <a:srgbClr val="000000"/>
                          </a:solidFill>
                          <a:effectLst/>
                          <a:latin typeface="+mn-lt"/>
                        </a:rPr>
                        <a:t>19</a:t>
                      </a:r>
                    </a:p>
                  </a:txBody>
                  <a:tcPr marL="9525" marR="9525" marT="9525" marB="0" anchor="ctr">
                    <a:solidFill>
                      <a:schemeClr val="bg1">
                        <a:lumMod val="75000"/>
                      </a:schemeClr>
                    </a:solidFill>
                  </a:tcPr>
                </a:tc>
                <a:tc>
                  <a:txBody>
                    <a:bodyPr/>
                    <a:lstStyle/>
                    <a:p>
                      <a:pPr algn="ctr" fontAlgn="ctr"/>
                      <a:r>
                        <a:rPr lang="en-US" sz="1600" b="0" i="0" u="none" strike="noStrike" dirty="0">
                          <a:solidFill>
                            <a:srgbClr val="000000"/>
                          </a:solidFill>
                          <a:effectLst/>
                          <a:latin typeface="+mn-lt"/>
                        </a:rPr>
                        <a:t>19</a:t>
                      </a:r>
                    </a:p>
                  </a:txBody>
                  <a:tcPr marL="9525" marR="9525" marT="9525" marB="0" anchor="ctr">
                    <a:solidFill>
                      <a:schemeClr val="bg1">
                        <a:lumMod val="75000"/>
                      </a:schemeClr>
                    </a:solidFill>
                  </a:tcPr>
                </a:tc>
                <a:extLst>
                  <a:ext uri="{0D108BD9-81ED-4DB2-BD59-A6C34878D82A}">
                    <a16:rowId xmlns:a16="http://schemas.microsoft.com/office/drawing/2014/main" val="1353845547"/>
                  </a:ext>
                </a:extLst>
              </a:tr>
              <a:tr h="209256">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600" b="1" i="0" u="none" strike="noStrike" dirty="0">
                          <a:solidFill>
                            <a:srgbClr val="000000"/>
                          </a:solidFill>
                          <a:effectLst/>
                          <a:latin typeface="+mn-lt"/>
                        </a:rPr>
                        <a:t>Midwest</a:t>
                      </a:r>
                    </a:p>
                  </a:txBody>
                  <a:tcPr marL="9525" marR="9525" marT="9525" marB="0" anchor="ctr">
                    <a:solidFill>
                      <a:schemeClr val="bg1">
                        <a:lumMod val="75000"/>
                      </a:schemeClr>
                    </a:solidFill>
                  </a:tcPr>
                </a:tc>
                <a:tc>
                  <a:txBody>
                    <a:bodyPr/>
                    <a:lstStyle/>
                    <a:p>
                      <a:pPr algn="ctr" fontAlgn="ctr"/>
                      <a:r>
                        <a:rPr lang="en-US" sz="1600" b="0" i="0" u="none" strike="noStrike" dirty="0">
                          <a:solidFill>
                            <a:srgbClr val="000000"/>
                          </a:solidFill>
                          <a:effectLst/>
                          <a:latin typeface="+mn-lt"/>
                        </a:rPr>
                        <a:t>23</a:t>
                      </a:r>
                    </a:p>
                  </a:txBody>
                  <a:tcPr marL="9525" marR="9525" marT="9525" marB="0" anchor="ctr">
                    <a:solidFill>
                      <a:schemeClr val="bg1">
                        <a:lumMod val="75000"/>
                      </a:schemeClr>
                    </a:solidFill>
                  </a:tcPr>
                </a:tc>
                <a:tc>
                  <a:txBody>
                    <a:bodyPr/>
                    <a:lstStyle/>
                    <a:p>
                      <a:pPr algn="ctr" fontAlgn="ctr"/>
                      <a:r>
                        <a:rPr lang="en-US" sz="1600" b="0" i="0" u="none" strike="noStrike" dirty="0">
                          <a:solidFill>
                            <a:srgbClr val="000000"/>
                          </a:solidFill>
                          <a:effectLst/>
                          <a:latin typeface="+mn-lt"/>
                        </a:rPr>
                        <a:t>23</a:t>
                      </a:r>
                    </a:p>
                  </a:txBody>
                  <a:tcPr marL="9525" marR="9525" marT="9525" marB="0" anchor="ctr">
                    <a:solidFill>
                      <a:schemeClr val="bg1">
                        <a:lumMod val="75000"/>
                      </a:schemeClr>
                    </a:solidFill>
                  </a:tcPr>
                </a:tc>
                <a:tc>
                  <a:txBody>
                    <a:bodyPr/>
                    <a:lstStyle/>
                    <a:p>
                      <a:pPr algn="ctr" fontAlgn="ctr"/>
                      <a:r>
                        <a:rPr lang="en-US" sz="1600" b="0" i="0" u="none" strike="noStrike" dirty="0">
                          <a:solidFill>
                            <a:srgbClr val="000000"/>
                          </a:solidFill>
                          <a:effectLst/>
                          <a:latin typeface="+mn-lt"/>
                        </a:rPr>
                        <a:t>25</a:t>
                      </a:r>
                    </a:p>
                  </a:txBody>
                  <a:tcPr marL="9525" marR="9525" marT="9525" marB="0" anchor="ctr">
                    <a:solidFill>
                      <a:schemeClr val="bg1">
                        <a:lumMod val="75000"/>
                      </a:schemeClr>
                    </a:solidFill>
                  </a:tcPr>
                </a:tc>
                <a:tc>
                  <a:txBody>
                    <a:bodyPr/>
                    <a:lstStyle/>
                    <a:p>
                      <a:pPr algn="ctr" fontAlgn="ctr"/>
                      <a:r>
                        <a:rPr lang="en-US" sz="1600" b="0" i="0" u="none" strike="noStrike" dirty="0">
                          <a:solidFill>
                            <a:srgbClr val="000000"/>
                          </a:solidFill>
                          <a:effectLst/>
                          <a:latin typeface="+mn-lt"/>
                        </a:rPr>
                        <a:t>23</a:t>
                      </a:r>
                    </a:p>
                  </a:txBody>
                  <a:tcPr marL="9525" marR="9525" marT="9525" marB="0" anchor="ctr">
                    <a:solidFill>
                      <a:schemeClr val="bg1">
                        <a:lumMod val="75000"/>
                      </a:schemeClr>
                    </a:solidFill>
                  </a:tcPr>
                </a:tc>
                <a:tc>
                  <a:txBody>
                    <a:bodyPr/>
                    <a:lstStyle/>
                    <a:p>
                      <a:pPr algn="ctr" fontAlgn="ctr"/>
                      <a:r>
                        <a:rPr lang="en-US" sz="1600" b="0" i="0" u="none" strike="noStrike" dirty="0">
                          <a:solidFill>
                            <a:srgbClr val="000000"/>
                          </a:solidFill>
                          <a:effectLst/>
                          <a:latin typeface="+mn-lt"/>
                        </a:rPr>
                        <a:t>24</a:t>
                      </a:r>
                    </a:p>
                  </a:txBody>
                  <a:tcPr marL="9525" marR="9525" marT="9525" marB="0" anchor="ctr">
                    <a:solidFill>
                      <a:schemeClr val="bg1">
                        <a:lumMod val="75000"/>
                      </a:schemeClr>
                    </a:solidFill>
                  </a:tcPr>
                </a:tc>
                <a:extLst>
                  <a:ext uri="{0D108BD9-81ED-4DB2-BD59-A6C34878D82A}">
                    <a16:rowId xmlns:a16="http://schemas.microsoft.com/office/drawing/2014/main" val="312222411"/>
                  </a:ext>
                </a:extLst>
              </a:tr>
              <a:tr h="209256">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600" b="1" i="0" u="none" strike="noStrike" dirty="0">
                          <a:solidFill>
                            <a:srgbClr val="000000"/>
                          </a:solidFill>
                          <a:effectLst/>
                          <a:latin typeface="+mn-lt"/>
                        </a:rPr>
                        <a:t>South</a:t>
                      </a:r>
                    </a:p>
                  </a:txBody>
                  <a:tcPr marL="9525" marR="9525" marT="9525" marB="0" anchor="ctr">
                    <a:solidFill>
                      <a:schemeClr val="bg1">
                        <a:lumMod val="75000"/>
                      </a:schemeClr>
                    </a:solidFill>
                  </a:tcPr>
                </a:tc>
                <a:tc>
                  <a:txBody>
                    <a:bodyPr/>
                    <a:lstStyle/>
                    <a:p>
                      <a:pPr algn="ctr" fontAlgn="ctr"/>
                      <a:r>
                        <a:rPr lang="en-US" sz="1600" b="0" i="0" u="none" strike="noStrike" dirty="0">
                          <a:solidFill>
                            <a:srgbClr val="000000"/>
                          </a:solidFill>
                          <a:effectLst/>
                          <a:latin typeface="+mn-lt"/>
                        </a:rPr>
                        <a:t>35</a:t>
                      </a:r>
                    </a:p>
                  </a:txBody>
                  <a:tcPr marL="9525" marR="9525" marT="9525" marB="0" anchor="ctr">
                    <a:solidFill>
                      <a:schemeClr val="bg1">
                        <a:lumMod val="75000"/>
                      </a:schemeClr>
                    </a:solidFill>
                  </a:tcPr>
                </a:tc>
                <a:tc>
                  <a:txBody>
                    <a:bodyPr/>
                    <a:lstStyle/>
                    <a:p>
                      <a:pPr algn="ctr" fontAlgn="ctr"/>
                      <a:r>
                        <a:rPr lang="en-US" sz="1600" b="0" i="0" u="none" strike="noStrike" dirty="0">
                          <a:solidFill>
                            <a:srgbClr val="000000"/>
                          </a:solidFill>
                          <a:effectLst/>
                          <a:latin typeface="+mn-lt"/>
                        </a:rPr>
                        <a:t>37</a:t>
                      </a:r>
                    </a:p>
                  </a:txBody>
                  <a:tcPr marL="9525" marR="9525" marT="9525" marB="0" anchor="ctr">
                    <a:solidFill>
                      <a:schemeClr val="bg1">
                        <a:lumMod val="75000"/>
                      </a:schemeClr>
                    </a:solidFill>
                  </a:tcPr>
                </a:tc>
                <a:tc>
                  <a:txBody>
                    <a:bodyPr/>
                    <a:lstStyle/>
                    <a:p>
                      <a:pPr algn="ctr" fontAlgn="ctr"/>
                      <a:r>
                        <a:rPr lang="en-US" sz="1600" b="0" i="0" u="none" strike="noStrike" dirty="0">
                          <a:solidFill>
                            <a:srgbClr val="000000"/>
                          </a:solidFill>
                          <a:effectLst/>
                          <a:latin typeface="+mn-lt"/>
                        </a:rPr>
                        <a:t>36</a:t>
                      </a:r>
                    </a:p>
                  </a:txBody>
                  <a:tcPr marL="9525" marR="9525" marT="9525" marB="0" anchor="ctr">
                    <a:solidFill>
                      <a:schemeClr val="bg1">
                        <a:lumMod val="75000"/>
                      </a:schemeClr>
                    </a:solidFill>
                  </a:tcPr>
                </a:tc>
                <a:tc>
                  <a:txBody>
                    <a:bodyPr/>
                    <a:lstStyle/>
                    <a:p>
                      <a:pPr algn="ctr" fontAlgn="ctr"/>
                      <a:r>
                        <a:rPr lang="en-US" sz="1600" b="0" i="0" u="none" strike="noStrike" dirty="0">
                          <a:solidFill>
                            <a:srgbClr val="000000"/>
                          </a:solidFill>
                          <a:effectLst/>
                          <a:latin typeface="+mn-lt"/>
                        </a:rPr>
                        <a:t>37</a:t>
                      </a:r>
                    </a:p>
                  </a:txBody>
                  <a:tcPr marL="9525" marR="9525" marT="9525" marB="0" anchor="ctr">
                    <a:solidFill>
                      <a:schemeClr val="bg1">
                        <a:lumMod val="75000"/>
                      </a:schemeClr>
                    </a:solidFill>
                  </a:tcPr>
                </a:tc>
                <a:tc>
                  <a:txBody>
                    <a:bodyPr/>
                    <a:lstStyle/>
                    <a:p>
                      <a:pPr algn="ctr" fontAlgn="ctr"/>
                      <a:r>
                        <a:rPr lang="en-US" sz="1600" b="0" i="0" u="none" strike="noStrike" dirty="0">
                          <a:solidFill>
                            <a:srgbClr val="000000"/>
                          </a:solidFill>
                          <a:effectLst/>
                          <a:latin typeface="+mn-lt"/>
                        </a:rPr>
                        <a:t>37</a:t>
                      </a:r>
                    </a:p>
                  </a:txBody>
                  <a:tcPr marL="9525" marR="9525" marT="9525" marB="0" anchor="ctr">
                    <a:solidFill>
                      <a:schemeClr val="bg1">
                        <a:lumMod val="75000"/>
                      </a:schemeClr>
                    </a:solidFill>
                  </a:tcPr>
                </a:tc>
                <a:extLst>
                  <a:ext uri="{0D108BD9-81ED-4DB2-BD59-A6C34878D82A}">
                    <a16:rowId xmlns:a16="http://schemas.microsoft.com/office/drawing/2014/main" val="1303709821"/>
                  </a:ext>
                </a:extLst>
              </a:tr>
              <a:tr h="209256">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600" b="1" i="0" u="none" strike="noStrike" dirty="0">
                          <a:solidFill>
                            <a:srgbClr val="000000"/>
                          </a:solidFill>
                          <a:effectLst/>
                          <a:latin typeface="+mn-lt"/>
                        </a:rPr>
                        <a:t>West</a:t>
                      </a:r>
                    </a:p>
                  </a:txBody>
                  <a:tcPr marL="9525" marR="9525" marT="9525" marB="0" anchor="ctr">
                    <a:solidFill>
                      <a:schemeClr val="bg1">
                        <a:lumMod val="75000"/>
                      </a:schemeClr>
                    </a:solidFill>
                  </a:tcPr>
                </a:tc>
                <a:tc>
                  <a:txBody>
                    <a:bodyPr/>
                    <a:lstStyle/>
                    <a:p>
                      <a:pPr algn="ctr" fontAlgn="ctr"/>
                      <a:r>
                        <a:rPr lang="en-US" sz="1600" b="0" i="0" u="none" strike="noStrike" dirty="0">
                          <a:solidFill>
                            <a:srgbClr val="000000"/>
                          </a:solidFill>
                          <a:effectLst/>
                          <a:latin typeface="+mn-lt"/>
                        </a:rPr>
                        <a:t>22</a:t>
                      </a:r>
                    </a:p>
                  </a:txBody>
                  <a:tcPr marL="9525" marR="9525" marT="9525" marB="0" anchor="ctr">
                    <a:solidFill>
                      <a:schemeClr val="bg1">
                        <a:lumMod val="75000"/>
                      </a:schemeClr>
                    </a:solidFill>
                  </a:tcPr>
                </a:tc>
                <a:tc>
                  <a:txBody>
                    <a:bodyPr/>
                    <a:lstStyle/>
                    <a:p>
                      <a:pPr algn="ctr" fontAlgn="ctr"/>
                      <a:r>
                        <a:rPr lang="en-US" sz="1600" b="0" i="0" u="none" strike="noStrike" dirty="0">
                          <a:solidFill>
                            <a:srgbClr val="000000"/>
                          </a:solidFill>
                          <a:effectLst/>
                          <a:latin typeface="+mn-lt"/>
                        </a:rPr>
                        <a:t>20</a:t>
                      </a:r>
                    </a:p>
                  </a:txBody>
                  <a:tcPr marL="9525" marR="9525" marT="9525" marB="0" anchor="ctr">
                    <a:solidFill>
                      <a:schemeClr val="bg1">
                        <a:lumMod val="75000"/>
                      </a:schemeClr>
                    </a:solidFill>
                  </a:tcPr>
                </a:tc>
                <a:tc>
                  <a:txBody>
                    <a:bodyPr/>
                    <a:lstStyle/>
                    <a:p>
                      <a:pPr algn="ctr" fontAlgn="ctr"/>
                      <a:r>
                        <a:rPr lang="en-US" sz="1600" b="0" i="0" u="none" strike="noStrike" dirty="0">
                          <a:solidFill>
                            <a:srgbClr val="000000"/>
                          </a:solidFill>
                          <a:effectLst/>
                          <a:latin typeface="+mn-lt"/>
                        </a:rPr>
                        <a:t>20</a:t>
                      </a:r>
                    </a:p>
                  </a:txBody>
                  <a:tcPr marL="9525" marR="9525" marT="9525" marB="0" anchor="ctr">
                    <a:solidFill>
                      <a:schemeClr val="bg1">
                        <a:lumMod val="75000"/>
                      </a:schemeClr>
                    </a:solidFill>
                  </a:tcPr>
                </a:tc>
                <a:tc>
                  <a:txBody>
                    <a:bodyPr/>
                    <a:lstStyle/>
                    <a:p>
                      <a:pPr algn="ctr" fontAlgn="ctr"/>
                      <a:r>
                        <a:rPr lang="en-US" sz="1600" b="0" i="0" u="none" strike="noStrike" dirty="0">
                          <a:solidFill>
                            <a:srgbClr val="000000"/>
                          </a:solidFill>
                          <a:effectLst/>
                          <a:latin typeface="+mn-lt"/>
                        </a:rPr>
                        <a:t>22</a:t>
                      </a:r>
                    </a:p>
                  </a:txBody>
                  <a:tcPr marL="9525" marR="9525" marT="9525" marB="0" anchor="ctr">
                    <a:solidFill>
                      <a:schemeClr val="bg1">
                        <a:lumMod val="75000"/>
                      </a:schemeClr>
                    </a:solidFill>
                  </a:tcPr>
                </a:tc>
                <a:tc>
                  <a:txBody>
                    <a:bodyPr/>
                    <a:lstStyle/>
                    <a:p>
                      <a:pPr algn="ctr" fontAlgn="ctr"/>
                      <a:r>
                        <a:rPr lang="en-US" sz="1600" b="0" i="0" u="none" strike="noStrike" dirty="0">
                          <a:solidFill>
                            <a:srgbClr val="000000"/>
                          </a:solidFill>
                          <a:effectLst/>
                          <a:latin typeface="+mn-lt"/>
                        </a:rPr>
                        <a:t>20</a:t>
                      </a:r>
                    </a:p>
                  </a:txBody>
                  <a:tcPr marL="9525" marR="9525" marT="9525" marB="0" anchor="ctr">
                    <a:solidFill>
                      <a:schemeClr val="bg1">
                        <a:lumMod val="75000"/>
                      </a:schemeClr>
                    </a:solidFill>
                  </a:tcPr>
                </a:tc>
                <a:extLst>
                  <a:ext uri="{0D108BD9-81ED-4DB2-BD59-A6C34878D82A}">
                    <a16:rowId xmlns:a16="http://schemas.microsoft.com/office/drawing/2014/main" val="4011512877"/>
                  </a:ext>
                </a:extLst>
              </a:tr>
              <a:tr h="209256">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600" b="1" i="0" u="none" strike="noStrike" dirty="0">
                          <a:solidFill>
                            <a:srgbClr val="000000"/>
                          </a:solidFill>
                          <a:effectLst/>
                          <a:latin typeface="+mn-lt"/>
                        </a:rPr>
                        <a:t>Democrat</a:t>
                      </a:r>
                    </a:p>
                  </a:txBody>
                  <a:tcPr marL="9525" marR="9525" marT="9525" marB="0" anchor="ctr">
                    <a:solidFill>
                      <a:schemeClr val="bg1">
                        <a:lumMod val="85000"/>
                      </a:schemeClr>
                    </a:solidFill>
                  </a:tcPr>
                </a:tc>
                <a:tc>
                  <a:txBody>
                    <a:bodyPr/>
                    <a:lstStyle/>
                    <a:p>
                      <a:pPr algn="ctr"/>
                      <a:r>
                        <a:rPr lang="en-US" sz="1600" b="0" dirty="0"/>
                        <a:t>38</a:t>
                      </a:r>
                    </a:p>
                  </a:txBody>
                  <a:tcPr marL="5247" marR="5247" marT="5247" marB="0" anchor="ctr">
                    <a:solidFill>
                      <a:schemeClr val="bg1">
                        <a:lumMod val="85000"/>
                      </a:schemeClr>
                    </a:solidFill>
                  </a:tcPr>
                </a:tc>
                <a:tc>
                  <a:txBody>
                    <a:bodyPr/>
                    <a:lstStyle/>
                    <a:p>
                      <a:pPr algn="ctr" fontAlgn="ctr"/>
                      <a:r>
                        <a:rPr lang="en-US" sz="1600" b="0" i="0" u="none" strike="noStrike" dirty="0">
                          <a:solidFill>
                            <a:srgbClr val="000000"/>
                          </a:solidFill>
                          <a:effectLst/>
                          <a:latin typeface="+mn-lt"/>
                        </a:rPr>
                        <a:t>38</a:t>
                      </a:r>
                    </a:p>
                  </a:txBody>
                  <a:tcPr marL="9525" marR="9525" marT="9525" marB="0" anchor="ctr">
                    <a:solidFill>
                      <a:schemeClr val="bg1">
                        <a:lumMod val="85000"/>
                      </a:schemeClr>
                    </a:solidFill>
                  </a:tcPr>
                </a:tc>
                <a:tc>
                  <a:txBody>
                    <a:bodyPr/>
                    <a:lstStyle/>
                    <a:p>
                      <a:pPr algn="ctr" fontAlgn="ctr"/>
                      <a:r>
                        <a:rPr lang="en-US" sz="1600" b="0" i="0" u="none" strike="noStrike" dirty="0">
                          <a:solidFill>
                            <a:srgbClr val="000000"/>
                          </a:solidFill>
                          <a:effectLst/>
                          <a:latin typeface="+mn-lt"/>
                        </a:rPr>
                        <a:t>36</a:t>
                      </a:r>
                    </a:p>
                  </a:txBody>
                  <a:tcPr marL="9525" marR="9525" marT="9525" marB="0" anchor="ctr">
                    <a:solidFill>
                      <a:schemeClr val="bg1">
                        <a:lumMod val="85000"/>
                      </a:schemeClr>
                    </a:solidFill>
                  </a:tcPr>
                </a:tc>
                <a:tc>
                  <a:txBody>
                    <a:bodyPr/>
                    <a:lstStyle/>
                    <a:p>
                      <a:pPr algn="ctr" fontAlgn="ctr"/>
                      <a:r>
                        <a:rPr lang="en-US" sz="1600" b="0" i="0" u="none" strike="noStrike" dirty="0">
                          <a:solidFill>
                            <a:srgbClr val="000000"/>
                          </a:solidFill>
                          <a:effectLst/>
                          <a:latin typeface="+mn-lt"/>
                        </a:rPr>
                        <a:t>46</a:t>
                      </a:r>
                    </a:p>
                  </a:txBody>
                  <a:tcPr marL="9525" marR="9525" marT="9525" marB="0" anchor="ctr">
                    <a:solidFill>
                      <a:schemeClr val="bg1">
                        <a:lumMod val="85000"/>
                      </a:schemeClr>
                    </a:solidFill>
                  </a:tcPr>
                </a:tc>
                <a:tc>
                  <a:txBody>
                    <a:bodyPr/>
                    <a:lstStyle/>
                    <a:p>
                      <a:pPr algn="ctr" fontAlgn="ctr"/>
                      <a:r>
                        <a:rPr lang="en-US" sz="1600" b="0" i="0" u="none" strike="noStrike" dirty="0">
                          <a:solidFill>
                            <a:srgbClr val="000000"/>
                          </a:solidFill>
                          <a:effectLst/>
                          <a:latin typeface="+mn-lt"/>
                        </a:rPr>
                        <a:t>38</a:t>
                      </a:r>
                    </a:p>
                  </a:txBody>
                  <a:tcPr marL="9525" marR="9525" marT="9525" marB="0" anchor="ctr">
                    <a:solidFill>
                      <a:schemeClr val="bg1">
                        <a:lumMod val="85000"/>
                      </a:schemeClr>
                    </a:solidFill>
                  </a:tcPr>
                </a:tc>
                <a:extLst>
                  <a:ext uri="{0D108BD9-81ED-4DB2-BD59-A6C34878D82A}">
                    <a16:rowId xmlns:a16="http://schemas.microsoft.com/office/drawing/2014/main" val="2822416675"/>
                  </a:ext>
                </a:extLst>
              </a:tr>
              <a:tr h="209256">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600" b="1" i="0" u="none" strike="noStrike" dirty="0">
                          <a:solidFill>
                            <a:srgbClr val="000000"/>
                          </a:solidFill>
                          <a:effectLst/>
                          <a:latin typeface="+mn-lt"/>
                        </a:rPr>
                        <a:t>Independent</a:t>
                      </a:r>
                    </a:p>
                  </a:txBody>
                  <a:tcPr marL="9525" marR="9525" marT="9525" marB="0" anchor="ctr">
                    <a:solidFill>
                      <a:schemeClr val="bg1">
                        <a:lumMod val="85000"/>
                      </a:schemeClr>
                    </a:solidFill>
                  </a:tcPr>
                </a:tc>
                <a:tc>
                  <a:txBody>
                    <a:bodyPr/>
                    <a:lstStyle/>
                    <a:p>
                      <a:pPr algn="ctr"/>
                      <a:r>
                        <a:rPr lang="en-US" sz="1600" b="0" dirty="0"/>
                        <a:t>24</a:t>
                      </a:r>
                    </a:p>
                  </a:txBody>
                  <a:tcPr marL="5247" marR="5247" marT="5247" marB="0" anchor="ctr">
                    <a:solidFill>
                      <a:schemeClr val="bg1">
                        <a:lumMod val="85000"/>
                      </a:schemeClr>
                    </a:solidFill>
                  </a:tcPr>
                </a:tc>
                <a:tc>
                  <a:txBody>
                    <a:bodyPr/>
                    <a:lstStyle/>
                    <a:p>
                      <a:pPr algn="ctr" fontAlgn="ctr"/>
                      <a:r>
                        <a:rPr lang="en-US" sz="1600" b="0" i="0" u="none" strike="noStrike" dirty="0">
                          <a:solidFill>
                            <a:srgbClr val="000000"/>
                          </a:solidFill>
                          <a:effectLst/>
                          <a:latin typeface="+mn-lt"/>
                        </a:rPr>
                        <a:t>22</a:t>
                      </a:r>
                    </a:p>
                  </a:txBody>
                  <a:tcPr marL="9525" marR="9525" marT="9525" marB="0" anchor="ctr">
                    <a:solidFill>
                      <a:schemeClr val="bg1">
                        <a:lumMod val="85000"/>
                      </a:schemeClr>
                    </a:solidFill>
                  </a:tcPr>
                </a:tc>
                <a:tc>
                  <a:txBody>
                    <a:bodyPr/>
                    <a:lstStyle/>
                    <a:p>
                      <a:pPr algn="ctr" fontAlgn="ctr"/>
                      <a:r>
                        <a:rPr lang="en-US" sz="1600" b="0" i="0" u="none" strike="noStrike" dirty="0">
                          <a:solidFill>
                            <a:srgbClr val="000000"/>
                          </a:solidFill>
                          <a:effectLst/>
                          <a:latin typeface="+mn-lt"/>
                        </a:rPr>
                        <a:t>25</a:t>
                      </a:r>
                    </a:p>
                  </a:txBody>
                  <a:tcPr marL="9525" marR="9525" marT="9525" marB="0" anchor="ctr">
                    <a:solidFill>
                      <a:schemeClr val="bg1">
                        <a:lumMod val="85000"/>
                      </a:schemeClr>
                    </a:solidFill>
                  </a:tcPr>
                </a:tc>
                <a:tc>
                  <a:txBody>
                    <a:bodyPr/>
                    <a:lstStyle/>
                    <a:p>
                      <a:pPr algn="ctr" fontAlgn="ctr"/>
                      <a:r>
                        <a:rPr lang="en-US" sz="1600" b="0" i="0" u="none" strike="noStrike" dirty="0">
                          <a:solidFill>
                            <a:srgbClr val="000000"/>
                          </a:solidFill>
                          <a:effectLst/>
                          <a:latin typeface="+mn-lt"/>
                        </a:rPr>
                        <a:t>25</a:t>
                      </a:r>
                    </a:p>
                  </a:txBody>
                  <a:tcPr marL="9525" marR="9525" marT="9525" marB="0" anchor="ctr">
                    <a:solidFill>
                      <a:schemeClr val="bg1">
                        <a:lumMod val="85000"/>
                      </a:schemeClr>
                    </a:solidFill>
                  </a:tcPr>
                </a:tc>
                <a:tc>
                  <a:txBody>
                    <a:bodyPr/>
                    <a:lstStyle/>
                    <a:p>
                      <a:pPr algn="ctr" fontAlgn="ctr"/>
                      <a:r>
                        <a:rPr lang="en-US" sz="1600" b="0" i="0" u="none" strike="noStrike" dirty="0">
                          <a:solidFill>
                            <a:srgbClr val="000000"/>
                          </a:solidFill>
                          <a:effectLst/>
                          <a:latin typeface="+mn-lt"/>
                        </a:rPr>
                        <a:t>24</a:t>
                      </a:r>
                    </a:p>
                  </a:txBody>
                  <a:tcPr marL="9525" marR="9525" marT="9525" marB="0" anchor="ctr">
                    <a:solidFill>
                      <a:schemeClr val="bg1">
                        <a:lumMod val="85000"/>
                      </a:schemeClr>
                    </a:solidFill>
                  </a:tcPr>
                </a:tc>
                <a:extLst>
                  <a:ext uri="{0D108BD9-81ED-4DB2-BD59-A6C34878D82A}">
                    <a16:rowId xmlns:a16="http://schemas.microsoft.com/office/drawing/2014/main" val="2684461387"/>
                  </a:ext>
                </a:extLst>
              </a:tr>
              <a:tr h="209256">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600" b="1" i="0" u="none" strike="noStrike" dirty="0">
                          <a:solidFill>
                            <a:srgbClr val="000000"/>
                          </a:solidFill>
                          <a:effectLst/>
                          <a:latin typeface="+mn-lt"/>
                        </a:rPr>
                        <a:t>Republican</a:t>
                      </a:r>
                    </a:p>
                  </a:txBody>
                  <a:tcPr marL="9525" marR="9525" marT="9525" marB="0" anchor="ctr">
                    <a:solidFill>
                      <a:schemeClr val="bg1">
                        <a:lumMod val="85000"/>
                      </a:schemeClr>
                    </a:solidFill>
                  </a:tcPr>
                </a:tc>
                <a:tc>
                  <a:txBody>
                    <a:bodyPr/>
                    <a:lstStyle/>
                    <a:p>
                      <a:pPr algn="ctr"/>
                      <a:r>
                        <a:rPr lang="en-US" sz="1600" b="0" dirty="0"/>
                        <a:t>35</a:t>
                      </a:r>
                    </a:p>
                  </a:txBody>
                  <a:tcPr marL="5247" marR="5247" marT="5247" marB="0" anchor="ctr">
                    <a:solidFill>
                      <a:schemeClr val="bg1">
                        <a:lumMod val="85000"/>
                      </a:schemeClr>
                    </a:solidFill>
                  </a:tcPr>
                </a:tc>
                <a:tc>
                  <a:txBody>
                    <a:bodyPr/>
                    <a:lstStyle/>
                    <a:p>
                      <a:pPr algn="ctr" fontAlgn="ctr"/>
                      <a:r>
                        <a:rPr lang="en-US" sz="1600" b="0" i="0" u="none" strike="noStrike" dirty="0">
                          <a:solidFill>
                            <a:srgbClr val="000000"/>
                          </a:solidFill>
                          <a:effectLst/>
                          <a:latin typeface="+mn-lt"/>
                        </a:rPr>
                        <a:t>37</a:t>
                      </a:r>
                    </a:p>
                  </a:txBody>
                  <a:tcPr marL="9525" marR="9525" marT="9525" marB="0" anchor="ctr">
                    <a:solidFill>
                      <a:schemeClr val="bg1">
                        <a:lumMod val="85000"/>
                      </a:schemeClr>
                    </a:solidFill>
                  </a:tcPr>
                </a:tc>
                <a:tc>
                  <a:txBody>
                    <a:bodyPr/>
                    <a:lstStyle/>
                    <a:p>
                      <a:pPr algn="ctr" fontAlgn="ctr"/>
                      <a:r>
                        <a:rPr lang="en-US" sz="1600" b="0" i="0" u="none" strike="noStrike" dirty="0">
                          <a:solidFill>
                            <a:srgbClr val="000000"/>
                          </a:solidFill>
                          <a:effectLst/>
                          <a:latin typeface="+mn-lt"/>
                        </a:rPr>
                        <a:t>35</a:t>
                      </a:r>
                    </a:p>
                  </a:txBody>
                  <a:tcPr marL="9525" marR="9525" marT="9525" marB="0" anchor="ctr">
                    <a:solidFill>
                      <a:schemeClr val="bg1">
                        <a:lumMod val="85000"/>
                      </a:schemeClr>
                    </a:solidFill>
                  </a:tcPr>
                </a:tc>
                <a:tc>
                  <a:txBody>
                    <a:bodyPr/>
                    <a:lstStyle/>
                    <a:p>
                      <a:pPr algn="ctr" fontAlgn="ctr"/>
                      <a:r>
                        <a:rPr lang="en-US" sz="1600" b="0" i="0" u="none" strike="noStrike" dirty="0">
                          <a:solidFill>
                            <a:srgbClr val="000000"/>
                          </a:solidFill>
                          <a:effectLst/>
                          <a:latin typeface="+mn-lt"/>
                        </a:rPr>
                        <a:t>22</a:t>
                      </a:r>
                    </a:p>
                  </a:txBody>
                  <a:tcPr marL="9525" marR="9525" marT="9525" marB="0" anchor="ctr">
                    <a:solidFill>
                      <a:schemeClr val="bg1">
                        <a:lumMod val="85000"/>
                      </a:schemeClr>
                    </a:solidFill>
                  </a:tcPr>
                </a:tc>
                <a:tc>
                  <a:txBody>
                    <a:bodyPr/>
                    <a:lstStyle/>
                    <a:p>
                      <a:pPr algn="ctr" fontAlgn="ctr"/>
                      <a:r>
                        <a:rPr lang="en-US" sz="1600" b="0" i="0" u="none" strike="noStrike" dirty="0">
                          <a:solidFill>
                            <a:srgbClr val="000000"/>
                          </a:solidFill>
                          <a:effectLst/>
                          <a:latin typeface="+mn-lt"/>
                        </a:rPr>
                        <a:t>35</a:t>
                      </a:r>
                    </a:p>
                  </a:txBody>
                  <a:tcPr marL="9525" marR="9525" marT="9525" marB="0" anchor="ctr">
                    <a:solidFill>
                      <a:schemeClr val="bg1">
                        <a:lumMod val="85000"/>
                      </a:schemeClr>
                    </a:solidFill>
                  </a:tcPr>
                </a:tc>
                <a:extLst>
                  <a:ext uri="{0D108BD9-81ED-4DB2-BD59-A6C34878D82A}">
                    <a16:rowId xmlns:a16="http://schemas.microsoft.com/office/drawing/2014/main" val="2350609075"/>
                  </a:ext>
                </a:extLst>
              </a:tr>
              <a:tr h="209256">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600" b="1" i="0" u="none" strike="noStrike" dirty="0">
                          <a:solidFill>
                            <a:srgbClr val="000000"/>
                          </a:solidFill>
                          <a:effectLst/>
                          <a:latin typeface="+mn-lt"/>
                        </a:rPr>
                        <a:t>Born In the U.S.</a:t>
                      </a:r>
                    </a:p>
                  </a:txBody>
                  <a:tcPr marL="9525" marR="9525" marT="9525" marB="0" anchor="ctr">
                    <a:solidFill>
                      <a:schemeClr val="bg1">
                        <a:lumMod val="75000"/>
                      </a:schemeClr>
                    </a:solidFill>
                  </a:tcPr>
                </a:tc>
                <a:tc>
                  <a:txBody>
                    <a:bodyPr/>
                    <a:lstStyle/>
                    <a:p>
                      <a:pPr algn="ctr"/>
                      <a:r>
                        <a:rPr lang="en-US" sz="1600" b="0" dirty="0"/>
                        <a:t>94</a:t>
                      </a:r>
                    </a:p>
                  </a:txBody>
                  <a:tcPr marL="5247" marR="5247" marT="5247" marB="0" anchor="ctr">
                    <a:solidFill>
                      <a:schemeClr val="bg1">
                        <a:lumMod val="75000"/>
                      </a:schemeClr>
                    </a:solidFill>
                  </a:tcPr>
                </a:tc>
                <a:tc>
                  <a:txBody>
                    <a:bodyPr/>
                    <a:lstStyle/>
                    <a:p>
                      <a:pPr algn="ctr" fontAlgn="ctr"/>
                      <a:r>
                        <a:rPr lang="en-US" sz="1600" b="0" i="0" u="none" strike="noStrike" dirty="0">
                          <a:solidFill>
                            <a:srgbClr val="000000"/>
                          </a:solidFill>
                          <a:effectLst/>
                          <a:latin typeface="+mn-lt"/>
                        </a:rPr>
                        <a:t>97</a:t>
                      </a:r>
                    </a:p>
                  </a:txBody>
                  <a:tcPr marL="9525" marR="9525" marT="9525" marB="0" anchor="ctr">
                    <a:solidFill>
                      <a:schemeClr val="bg1">
                        <a:lumMod val="75000"/>
                      </a:schemeClr>
                    </a:solidFill>
                  </a:tcPr>
                </a:tc>
                <a:tc>
                  <a:txBody>
                    <a:bodyPr/>
                    <a:lstStyle/>
                    <a:p>
                      <a:pPr algn="ctr" fontAlgn="ctr"/>
                      <a:r>
                        <a:rPr lang="en-US" sz="1600" b="0" i="0" u="none" strike="noStrike" dirty="0">
                          <a:solidFill>
                            <a:srgbClr val="000000"/>
                          </a:solidFill>
                          <a:effectLst/>
                          <a:latin typeface="+mn-lt"/>
                        </a:rPr>
                        <a:t>94</a:t>
                      </a:r>
                    </a:p>
                  </a:txBody>
                  <a:tcPr marL="9525" marR="9525" marT="9525" marB="0" anchor="ctr">
                    <a:solidFill>
                      <a:schemeClr val="bg1">
                        <a:lumMod val="75000"/>
                      </a:schemeClr>
                    </a:solidFill>
                  </a:tcPr>
                </a:tc>
                <a:tc>
                  <a:txBody>
                    <a:bodyPr/>
                    <a:lstStyle/>
                    <a:p>
                      <a:pPr algn="ctr" fontAlgn="ctr"/>
                      <a:r>
                        <a:rPr lang="en-US" sz="1600" b="0" i="0" u="none" strike="noStrike" dirty="0">
                          <a:solidFill>
                            <a:srgbClr val="000000"/>
                          </a:solidFill>
                          <a:effectLst/>
                          <a:latin typeface="+mn-lt"/>
                        </a:rPr>
                        <a:t>94</a:t>
                      </a:r>
                    </a:p>
                  </a:txBody>
                  <a:tcPr marL="9525" marR="9525" marT="9525" marB="0" anchor="ctr">
                    <a:solidFill>
                      <a:schemeClr val="bg1">
                        <a:lumMod val="75000"/>
                      </a:schemeClr>
                    </a:solidFill>
                  </a:tcPr>
                </a:tc>
                <a:tc>
                  <a:txBody>
                    <a:bodyPr/>
                    <a:lstStyle/>
                    <a:p>
                      <a:pPr algn="ctr" fontAlgn="ctr"/>
                      <a:r>
                        <a:rPr lang="en-US" sz="1600" b="0" i="0" u="none" strike="noStrike" dirty="0">
                          <a:solidFill>
                            <a:srgbClr val="000000"/>
                          </a:solidFill>
                          <a:effectLst/>
                          <a:latin typeface="+mn-lt"/>
                        </a:rPr>
                        <a:t>95</a:t>
                      </a:r>
                    </a:p>
                  </a:txBody>
                  <a:tcPr marL="9525" marR="9525" marT="9525" marB="0" anchor="ctr">
                    <a:solidFill>
                      <a:schemeClr val="bg1">
                        <a:lumMod val="75000"/>
                      </a:schemeClr>
                    </a:solidFill>
                  </a:tcPr>
                </a:tc>
                <a:extLst>
                  <a:ext uri="{0D108BD9-81ED-4DB2-BD59-A6C34878D82A}">
                    <a16:rowId xmlns:a16="http://schemas.microsoft.com/office/drawing/2014/main" val="4172247630"/>
                  </a:ext>
                </a:extLst>
              </a:tr>
              <a:tr h="42085">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600" b="1" i="0" u="none" strike="noStrike" dirty="0">
                          <a:solidFill>
                            <a:srgbClr val="000000"/>
                          </a:solidFill>
                          <a:effectLst/>
                          <a:latin typeface="+mn-lt"/>
                        </a:rPr>
                        <a:t>Born in Another Country</a:t>
                      </a:r>
                    </a:p>
                  </a:txBody>
                  <a:tcPr marL="9525" marR="9525" marT="9525" marB="0" anchor="ctr">
                    <a:solidFill>
                      <a:schemeClr val="bg1">
                        <a:lumMod val="75000"/>
                      </a:schemeClr>
                    </a:solidFill>
                  </a:tcPr>
                </a:tc>
                <a:tc>
                  <a:txBody>
                    <a:bodyPr/>
                    <a:lstStyle/>
                    <a:p>
                      <a:pPr algn="ctr"/>
                      <a:r>
                        <a:rPr lang="en-US" sz="1600" b="0" dirty="0"/>
                        <a:t>5</a:t>
                      </a:r>
                    </a:p>
                  </a:txBody>
                  <a:tcPr marL="5247" marR="5247" marT="5247" marB="0" anchor="ctr">
                    <a:solidFill>
                      <a:schemeClr val="bg1">
                        <a:lumMod val="75000"/>
                      </a:schemeClr>
                    </a:solidFill>
                  </a:tcPr>
                </a:tc>
                <a:tc>
                  <a:txBody>
                    <a:bodyPr/>
                    <a:lstStyle/>
                    <a:p>
                      <a:pPr algn="ctr" fontAlgn="ctr"/>
                      <a:r>
                        <a:rPr lang="en-US" sz="1600" b="0" i="0" u="none" strike="noStrike" dirty="0">
                          <a:solidFill>
                            <a:srgbClr val="000000"/>
                          </a:solidFill>
                          <a:effectLst/>
                          <a:latin typeface="+mn-lt"/>
                        </a:rPr>
                        <a:t>3</a:t>
                      </a:r>
                    </a:p>
                  </a:txBody>
                  <a:tcPr marL="9525" marR="9525" marT="9525" marB="0" anchor="ctr">
                    <a:solidFill>
                      <a:schemeClr val="bg1">
                        <a:lumMod val="75000"/>
                      </a:schemeClr>
                    </a:solidFill>
                  </a:tcPr>
                </a:tc>
                <a:tc>
                  <a:txBody>
                    <a:bodyPr/>
                    <a:lstStyle/>
                    <a:p>
                      <a:pPr algn="ctr" fontAlgn="ctr"/>
                      <a:r>
                        <a:rPr lang="en-US" sz="1600" b="0" i="0" u="none" strike="noStrike" dirty="0">
                          <a:solidFill>
                            <a:srgbClr val="000000"/>
                          </a:solidFill>
                          <a:effectLst/>
                          <a:latin typeface="+mn-lt"/>
                        </a:rPr>
                        <a:t>5</a:t>
                      </a:r>
                    </a:p>
                  </a:txBody>
                  <a:tcPr marL="9525" marR="9525" marT="9525" marB="0" anchor="ctr">
                    <a:solidFill>
                      <a:schemeClr val="bg1">
                        <a:lumMod val="75000"/>
                      </a:schemeClr>
                    </a:solidFill>
                  </a:tcPr>
                </a:tc>
                <a:tc>
                  <a:txBody>
                    <a:bodyPr/>
                    <a:lstStyle/>
                    <a:p>
                      <a:pPr algn="ctr" fontAlgn="ctr"/>
                      <a:r>
                        <a:rPr lang="en-US" sz="1600" b="0" i="0" u="none" strike="noStrike" dirty="0">
                          <a:solidFill>
                            <a:srgbClr val="000000"/>
                          </a:solidFill>
                          <a:effectLst/>
                          <a:latin typeface="+mn-lt"/>
                        </a:rPr>
                        <a:t>5</a:t>
                      </a:r>
                    </a:p>
                  </a:txBody>
                  <a:tcPr marL="9525" marR="9525" marT="9525" marB="0" anchor="ctr">
                    <a:solidFill>
                      <a:schemeClr val="bg1">
                        <a:lumMod val="75000"/>
                      </a:schemeClr>
                    </a:solidFill>
                  </a:tcPr>
                </a:tc>
                <a:tc>
                  <a:txBody>
                    <a:bodyPr/>
                    <a:lstStyle/>
                    <a:p>
                      <a:pPr algn="ctr" fontAlgn="ctr"/>
                      <a:r>
                        <a:rPr lang="en-US" sz="1600" b="0" i="0" u="none" strike="noStrike" dirty="0">
                          <a:solidFill>
                            <a:srgbClr val="000000"/>
                          </a:solidFill>
                          <a:effectLst/>
                          <a:latin typeface="+mn-lt"/>
                        </a:rPr>
                        <a:t>5</a:t>
                      </a:r>
                    </a:p>
                  </a:txBody>
                  <a:tcPr marL="9525" marR="9525" marT="9525" marB="0" anchor="ctr">
                    <a:solidFill>
                      <a:schemeClr val="bg1">
                        <a:lumMod val="75000"/>
                      </a:schemeClr>
                    </a:solidFill>
                  </a:tcPr>
                </a:tc>
                <a:extLst>
                  <a:ext uri="{0D108BD9-81ED-4DB2-BD59-A6C34878D82A}">
                    <a16:rowId xmlns:a16="http://schemas.microsoft.com/office/drawing/2014/main" val="378931916"/>
                  </a:ext>
                </a:extLst>
              </a:tr>
            </a:tbl>
          </a:graphicData>
        </a:graphic>
      </p:graphicFrame>
    </p:spTree>
    <p:extLst>
      <p:ext uri="{BB962C8B-B14F-4D97-AF65-F5344CB8AC3E}">
        <p14:creationId xmlns:p14="http://schemas.microsoft.com/office/powerpoint/2010/main" val="543436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F7067-5EB7-45C3-9501-D8F766F60F64}"/>
              </a:ext>
            </a:extLst>
          </p:cNvPr>
          <p:cNvSpPr>
            <a:spLocks noGrp="1"/>
          </p:cNvSpPr>
          <p:nvPr>
            <p:ph type="title"/>
          </p:nvPr>
        </p:nvSpPr>
        <p:spPr>
          <a:xfrm>
            <a:off x="335280" y="198783"/>
            <a:ext cx="11521440" cy="1445355"/>
          </a:xfrm>
        </p:spPr>
        <p:txBody>
          <a:bodyPr>
            <a:noAutofit/>
          </a:bodyPr>
          <a:lstStyle/>
          <a:p>
            <a:r>
              <a:rPr lang="en-US" sz="2400" dirty="0"/>
              <a:t>Among voters with disabilities and the broader disability community, COVID-19 and the economy and jobs were the most important issues in deciding for whom to vote. Voters with a family member or close friend were likely to list health care as an important issue and voters with disabilities were more likely than voters overall to list Social Security and Medicare as an important issue, too. </a:t>
            </a:r>
          </a:p>
        </p:txBody>
      </p:sp>
      <p:sp>
        <p:nvSpPr>
          <p:cNvPr id="7" name="TextBox 6">
            <a:extLst>
              <a:ext uri="{FF2B5EF4-FFF2-40B4-BE49-F238E27FC236}">
                <a16:creationId xmlns:a16="http://schemas.microsoft.com/office/drawing/2014/main" id="{3B619304-6CAC-4289-9CB6-EE8B336466E3}"/>
              </a:ext>
            </a:extLst>
          </p:cNvPr>
          <p:cNvSpPr txBox="1"/>
          <p:nvPr/>
        </p:nvSpPr>
        <p:spPr>
          <a:xfrm>
            <a:off x="334962" y="1828800"/>
            <a:ext cx="11521439" cy="492369"/>
          </a:xfrm>
          <a:prstGeom prst="rect">
            <a:avLst/>
          </a:prstGeom>
          <a:solidFill>
            <a:srgbClr val="FFFFFF">
              <a:lumMod val="85000"/>
            </a:srgbClr>
          </a:solidFill>
        </p:spPr>
        <p:txBody>
          <a:bodyPr wrap="square" rtlCol="0"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Calibri" panose="020F0502020204030204"/>
                <a:ea typeface="+mn-ea"/>
                <a:cs typeface="Times New Roman" panose="02020603050405020304" pitchFamily="18" charset="0"/>
              </a:rPr>
              <a:t>I am going to read you a list of issues that may have come up during the election. Please tell me which one or two of these was most important to you in deciding from whom to vote. [TOP TIER]</a:t>
            </a:r>
            <a:endParaRPr kumimoji="0" lang="en-US" sz="1400" b="1" i="0" u="none" strike="noStrike" kern="0" cap="none" spc="0" normalizeH="0" baseline="0" noProof="0" dirty="0">
              <a:ln>
                <a:noFill/>
              </a:ln>
              <a:solidFill>
                <a:srgbClr val="000000"/>
              </a:solidFill>
              <a:effectLst/>
              <a:uLnTx/>
              <a:uFillTx/>
              <a:latin typeface="Calibri" panose="020F0502020204030204"/>
              <a:ea typeface="+mn-ea"/>
              <a:cs typeface="Times New Roman" panose="02020603050405020304" pitchFamily="18" charset="0"/>
            </a:endParaRPr>
          </a:p>
        </p:txBody>
      </p:sp>
      <p:graphicFrame>
        <p:nvGraphicFramePr>
          <p:cNvPr id="10" name="Content Placeholder 5" descr="Bar chart&#10;&#10;The economy and jobs&#10;26% total disability community&#10;22% voters with disabilities&#10;28% family member&#10;26% close friend&#10;&#10;COVID-19&#10;26% total disability community&#10;24% voters with disabilities&#10;25% family member&#10;30% close friend&#10;&#10;Health Care&#10;19% total disability community&#10;15% voters with disabilities&#10;21% family member&#10;24% close friend&#10;&#10;Dysfunction in Government&#10;17% total disability community&#10;15% voters with disabilities&#10;18% family member&#10;13% close friend&#10;&#10;Racial Justice&#10;14% total disability community&#10;14% voters with disabilities&#10;12% family member&#10;20% close friend&#10;&#10;Social Security and Medicare&#10;13% total disability community&#10;17% voters with disabilities&#10;10% family member&#10;13% close friend&#10;&#10;The environment and climate change&#10;9% total disability community&#10;9% voters with disabilities&#10;10% family member&#10;10% close friend&#10;&#10;Taxes&#10;8% total disability community&#10;7% voters with disabilities&#10;9% family member&#10;9% close friend&#10;&#10;Terrorism/National Security&#10;9% total disability community&#10;10% voters with disabilities&#10;10% family member&#10;6% close friend&#10;&#10;Immigration&#10;10% total disability community&#10;12% voters with disabilities&#10;9% family member&#10;3% close friend">
            <a:extLst>
              <a:ext uri="{FF2B5EF4-FFF2-40B4-BE49-F238E27FC236}">
                <a16:creationId xmlns:a16="http://schemas.microsoft.com/office/drawing/2014/main" id="{7683ED39-6F45-4F89-AD32-5A48160352DD}"/>
              </a:ext>
            </a:extLst>
          </p:cNvPr>
          <p:cNvGraphicFramePr>
            <a:graphicFrameLocks noGrp="1"/>
          </p:cNvGraphicFramePr>
          <p:nvPr>
            <p:ph idx="1"/>
          </p:nvPr>
        </p:nvGraphicFramePr>
        <p:xfrm>
          <a:off x="334962" y="2311121"/>
          <a:ext cx="11522075" cy="4544039"/>
        </p:xfrm>
        <a:graphic>
          <a:graphicData uri="http://schemas.openxmlformats.org/drawingml/2006/chart">
            <c:chart xmlns:c="http://schemas.openxmlformats.org/drawingml/2006/chart" xmlns:r="http://schemas.openxmlformats.org/officeDocument/2006/relationships" r:id="rId2"/>
          </a:graphicData>
        </a:graphic>
      </p:graphicFrame>
      <p:sp>
        <p:nvSpPr>
          <p:cNvPr id="4" name="Circle: Hollow 3">
            <a:extLst>
              <a:ext uri="{FF2B5EF4-FFF2-40B4-BE49-F238E27FC236}">
                <a16:creationId xmlns:a16="http://schemas.microsoft.com/office/drawing/2014/main" id="{D8B71464-FA6D-41A0-8FB1-1EF9B5C508A2}"/>
              </a:ext>
              <a:ext uri="{C183D7F6-B498-43B3-948B-1728B52AA6E4}">
                <adec:decorative xmlns:adec="http://schemas.microsoft.com/office/drawing/2017/decorative" val="1"/>
              </a:ext>
            </a:extLst>
          </p:cNvPr>
          <p:cNvSpPr/>
          <p:nvPr/>
        </p:nvSpPr>
        <p:spPr>
          <a:xfrm>
            <a:off x="8153400" y="3311553"/>
            <a:ext cx="1422679" cy="406337"/>
          </a:xfrm>
          <a:prstGeom prst="donut">
            <a:avLst>
              <a:gd name="adj" fmla="val 643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image3.png" descr="The Tarrance Group logo">
            <a:extLst>
              <a:ext uri="{FF2B5EF4-FFF2-40B4-BE49-F238E27FC236}">
                <a16:creationId xmlns:a16="http://schemas.microsoft.com/office/drawing/2014/main" id="{9EE33FC9-6B29-4026-B048-857DCE2A5E2C}"/>
              </a:ext>
            </a:extLst>
          </p:cNvPr>
          <p:cNvPicPr/>
          <p:nvPr/>
        </p:nvPicPr>
        <p:blipFill>
          <a:blip r:embed="rId3"/>
          <a:srcRect/>
          <a:stretch>
            <a:fillRect/>
          </a:stretch>
        </p:blipFill>
        <p:spPr>
          <a:xfrm>
            <a:off x="8153400" y="6355080"/>
            <a:ext cx="2207812" cy="367160"/>
          </a:xfrm>
          <a:prstGeom prst="rect">
            <a:avLst/>
          </a:prstGeom>
          <a:ln/>
        </p:spPr>
      </p:pic>
      <p:sp>
        <p:nvSpPr>
          <p:cNvPr id="6" name="Rectangle: Rounded Corners 5">
            <a:extLst>
              <a:ext uri="{FF2B5EF4-FFF2-40B4-BE49-F238E27FC236}">
                <a16:creationId xmlns:a16="http://schemas.microsoft.com/office/drawing/2014/main" id="{4B86345A-B34D-48A1-8E3F-2B603012A953}"/>
              </a:ext>
              <a:ext uri="{C183D7F6-B498-43B3-948B-1728B52AA6E4}">
                <adec:decorative xmlns:adec="http://schemas.microsoft.com/office/drawing/2017/decorative" val="1"/>
              </a:ext>
            </a:extLst>
          </p:cNvPr>
          <p:cNvSpPr/>
          <p:nvPr/>
        </p:nvSpPr>
        <p:spPr>
          <a:xfrm>
            <a:off x="1127424" y="2401556"/>
            <a:ext cx="10066439" cy="834013"/>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Circle: Hollow 8">
            <a:extLst>
              <a:ext uri="{FF2B5EF4-FFF2-40B4-BE49-F238E27FC236}">
                <a16:creationId xmlns:a16="http://schemas.microsoft.com/office/drawing/2014/main" id="{4008EE80-D45F-43F0-A180-8DEDD1A23D76}"/>
              </a:ext>
              <a:ext uri="{C183D7F6-B498-43B3-948B-1728B52AA6E4}">
                <adec:decorative xmlns:adec="http://schemas.microsoft.com/office/drawing/2017/decorative" val="1"/>
              </a:ext>
            </a:extLst>
          </p:cNvPr>
          <p:cNvSpPr/>
          <p:nvPr/>
        </p:nvSpPr>
        <p:spPr>
          <a:xfrm>
            <a:off x="7180386" y="4357313"/>
            <a:ext cx="727668" cy="385510"/>
          </a:xfrm>
          <a:prstGeom prst="donut">
            <a:avLst>
              <a:gd name="adj" fmla="val 643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66694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F7067-5EB7-45C3-9501-D8F766F60F64}"/>
              </a:ext>
            </a:extLst>
          </p:cNvPr>
          <p:cNvSpPr>
            <a:spLocks noGrp="1"/>
          </p:cNvSpPr>
          <p:nvPr>
            <p:ph type="title"/>
          </p:nvPr>
        </p:nvSpPr>
        <p:spPr/>
        <p:txBody>
          <a:bodyPr>
            <a:noAutofit/>
          </a:bodyPr>
          <a:lstStyle/>
          <a:p>
            <a:r>
              <a:rPr lang="en-US" sz="2400" dirty="0"/>
              <a:t>The economy and jobs and COVID-19 dominated voters’ issue concerns across demographic subgroups. Voters of color and Democrats were more likely to list COVID-19 as a top issue. Democrats were also likely to list health care as a top issue. </a:t>
            </a:r>
            <a:r>
              <a:rPr lang="en-US" sz="2400"/>
              <a:t>More than a third of African American voters said racial justice was a top issue. </a:t>
            </a:r>
            <a:endParaRPr lang="en-US" sz="2400" dirty="0"/>
          </a:p>
        </p:txBody>
      </p:sp>
      <p:sp>
        <p:nvSpPr>
          <p:cNvPr id="7" name="TextBox 6">
            <a:extLst>
              <a:ext uri="{FF2B5EF4-FFF2-40B4-BE49-F238E27FC236}">
                <a16:creationId xmlns:a16="http://schemas.microsoft.com/office/drawing/2014/main" id="{3B619304-6CAC-4289-9CB6-EE8B336466E3}"/>
              </a:ext>
            </a:extLst>
          </p:cNvPr>
          <p:cNvSpPr txBox="1"/>
          <p:nvPr/>
        </p:nvSpPr>
        <p:spPr>
          <a:xfrm>
            <a:off x="334962" y="1828800"/>
            <a:ext cx="11521439" cy="492369"/>
          </a:xfrm>
          <a:prstGeom prst="rect">
            <a:avLst/>
          </a:prstGeom>
          <a:solidFill>
            <a:srgbClr val="FFFFFF">
              <a:lumMod val="85000"/>
            </a:srgbClr>
          </a:solidFill>
        </p:spPr>
        <p:txBody>
          <a:bodyPr wrap="square" rtlCol="0"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Calibri" panose="020F0502020204030204"/>
                <a:ea typeface="+mn-ea"/>
                <a:cs typeface="Times New Roman" panose="02020603050405020304" pitchFamily="18" charset="0"/>
              </a:rPr>
              <a:t>I am going to read you a list of issues that may have come up during the election. Please tell me which one or two of these was most important to you in deciding from whom to vote. [TOP TIER] </a:t>
            </a:r>
            <a:endParaRPr kumimoji="0" lang="en-US" sz="1400" b="1" i="0" u="none" strike="noStrike" kern="0" cap="none" spc="0" normalizeH="0" baseline="0" noProof="0" dirty="0">
              <a:ln>
                <a:noFill/>
              </a:ln>
              <a:solidFill>
                <a:srgbClr val="000000"/>
              </a:solidFill>
              <a:effectLst/>
              <a:uLnTx/>
              <a:uFillTx/>
              <a:latin typeface="Calibri" panose="020F0502020204030204"/>
              <a:ea typeface="+mn-ea"/>
              <a:cs typeface="Times New Roman" panose="02020603050405020304" pitchFamily="18" charset="0"/>
            </a:endParaRPr>
          </a:p>
        </p:txBody>
      </p:sp>
      <p:graphicFrame>
        <p:nvGraphicFramePr>
          <p:cNvPr id="5" name="Table 4">
            <a:extLst>
              <a:ext uri="{FF2B5EF4-FFF2-40B4-BE49-F238E27FC236}">
                <a16:creationId xmlns:a16="http://schemas.microsoft.com/office/drawing/2014/main" id="{F84C5063-6656-49F7-A00E-A53B5E200E47}"/>
              </a:ext>
            </a:extLst>
          </p:cNvPr>
          <p:cNvGraphicFramePr>
            <a:graphicFrameLocks noGrp="1"/>
          </p:cNvGraphicFramePr>
          <p:nvPr/>
        </p:nvGraphicFramePr>
        <p:xfrm>
          <a:off x="289716" y="2505831"/>
          <a:ext cx="11611929" cy="3172221"/>
        </p:xfrm>
        <a:graphic>
          <a:graphicData uri="http://schemas.openxmlformats.org/drawingml/2006/table">
            <a:tbl>
              <a:tblPr firstRow="1">
                <a:tableStyleId>{5C22544A-7EE6-4342-B048-85BDC9FD1C3A}</a:tableStyleId>
              </a:tblPr>
              <a:tblGrid>
                <a:gridCol w="3001448">
                  <a:extLst>
                    <a:ext uri="{9D8B030D-6E8A-4147-A177-3AD203B41FA5}">
                      <a16:colId xmlns:a16="http://schemas.microsoft.com/office/drawing/2014/main" val="285450607"/>
                    </a:ext>
                  </a:extLst>
                </a:gridCol>
                <a:gridCol w="577200">
                  <a:extLst>
                    <a:ext uri="{9D8B030D-6E8A-4147-A177-3AD203B41FA5}">
                      <a16:colId xmlns:a16="http://schemas.microsoft.com/office/drawing/2014/main" val="2215904522"/>
                    </a:ext>
                  </a:extLst>
                </a:gridCol>
                <a:gridCol w="577200">
                  <a:extLst>
                    <a:ext uri="{9D8B030D-6E8A-4147-A177-3AD203B41FA5}">
                      <a16:colId xmlns:a16="http://schemas.microsoft.com/office/drawing/2014/main" val="2688014687"/>
                    </a:ext>
                  </a:extLst>
                </a:gridCol>
                <a:gridCol w="635500">
                  <a:extLst>
                    <a:ext uri="{9D8B030D-6E8A-4147-A177-3AD203B41FA5}">
                      <a16:colId xmlns:a16="http://schemas.microsoft.com/office/drawing/2014/main" val="1038927457"/>
                    </a:ext>
                  </a:extLst>
                </a:gridCol>
                <a:gridCol w="577200">
                  <a:extLst>
                    <a:ext uri="{9D8B030D-6E8A-4147-A177-3AD203B41FA5}">
                      <a16:colId xmlns:a16="http://schemas.microsoft.com/office/drawing/2014/main" val="572181034"/>
                    </a:ext>
                  </a:extLst>
                </a:gridCol>
                <a:gridCol w="577200">
                  <a:extLst>
                    <a:ext uri="{9D8B030D-6E8A-4147-A177-3AD203B41FA5}">
                      <a16:colId xmlns:a16="http://schemas.microsoft.com/office/drawing/2014/main" val="2180297061"/>
                    </a:ext>
                  </a:extLst>
                </a:gridCol>
                <a:gridCol w="577200">
                  <a:extLst>
                    <a:ext uri="{9D8B030D-6E8A-4147-A177-3AD203B41FA5}">
                      <a16:colId xmlns:a16="http://schemas.microsoft.com/office/drawing/2014/main" val="1297631613"/>
                    </a:ext>
                  </a:extLst>
                </a:gridCol>
                <a:gridCol w="577200">
                  <a:extLst>
                    <a:ext uri="{9D8B030D-6E8A-4147-A177-3AD203B41FA5}">
                      <a16:colId xmlns:a16="http://schemas.microsoft.com/office/drawing/2014/main" val="116130899"/>
                    </a:ext>
                  </a:extLst>
                </a:gridCol>
                <a:gridCol w="577200">
                  <a:extLst>
                    <a:ext uri="{9D8B030D-6E8A-4147-A177-3AD203B41FA5}">
                      <a16:colId xmlns:a16="http://schemas.microsoft.com/office/drawing/2014/main" val="2800533926"/>
                    </a:ext>
                  </a:extLst>
                </a:gridCol>
                <a:gridCol w="577200">
                  <a:extLst>
                    <a:ext uri="{9D8B030D-6E8A-4147-A177-3AD203B41FA5}">
                      <a16:colId xmlns:a16="http://schemas.microsoft.com/office/drawing/2014/main" val="366167565"/>
                    </a:ext>
                  </a:extLst>
                </a:gridCol>
                <a:gridCol w="577200">
                  <a:extLst>
                    <a:ext uri="{9D8B030D-6E8A-4147-A177-3AD203B41FA5}">
                      <a16:colId xmlns:a16="http://schemas.microsoft.com/office/drawing/2014/main" val="758140424"/>
                    </a:ext>
                  </a:extLst>
                </a:gridCol>
                <a:gridCol w="577200">
                  <a:extLst>
                    <a:ext uri="{9D8B030D-6E8A-4147-A177-3AD203B41FA5}">
                      <a16:colId xmlns:a16="http://schemas.microsoft.com/office/drawing/2014/main" val="4163904376"/>
                    </a:ext>
                  </a:extLst>
                </a:gridCol>
                <a:gridCol w="577200">
                  <a:extLst>
                    <a:ext uri="{9D8B030D-6E8A-4147-A177-3AD203B41FA5}">
                      <a16:colId xmlns:a16="http://schemas.microsoft.com/office/drawing/2014/main" val="3649290903"/>
                    </a:ext>
                  </a:extLst>
                </a:gridCol>
                <a:gridCol w="577200">
                  <a:extLst>
                    <a:ext uri="{9D8B030D-6E8A-4147-A177-3AD203B41FA5}">
                      <a16:colId xmlns:a16="http://schemas.microsoft.com/office/drawing/2014/main" val="1931793227"/>
                    </a:ext>
                  </a:extLst>
                </a:gridCol>
                <a:gridCol w="577200">
                  <a:extLst>
                    <a:ext uri="{9D8B030D-6E8A-4147-A177-3AD203B41FA5}">
                      <a16:colId xmlns:a16="http://schemas.microsoft.com/office/drawing/2014/main" val="1029505941"/>
                    </a:ext>
                  </a:extLst>
                </a:gridCol>
                <a:gridCol w="471381">
                  <a:extLst>
                    <a:ext uri="{9D8B030D-6E8A-4147-A177-3AD203B41FA5}">
                      <a16:colId xmlns:a16="http://schemas.microsoft.com/office/drawing/2014/main" val="279204488"/>
                    </a:ext>
                  </a:extLst>
                </a:gridCol>
              </a:tblGrid>
              <a:tr h="317229">
                <a:tc>
                  <a:txBody>
                    <a:bodyPr/>
                    <a:lstStyle/>
                    <a:p>
                      <a:pPr algn="ctr" fontAlgn="b"/>
                      <a:endParaRPr lang="en-US" sz="1600" b="1" i="0" u="none" strike="noStrike" dirty="0">
                        <a:solidFill>
                          <a:schemeClr val="bg1"/>
                        </a:solidFill>
                        <a:effectLst/>
                        <a:latin typeface="+mn-lt"/>
                      </a:endParaRPr>
                    </a:p>
                  </a:txBody>
                  <a:tcPr marL="8473" marR="8473" marT="8473"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bg1">
                        <a:lumMod val="50000"/>
                      </a:schemeClr>
                    </a:solidFill>
                  </a:tcPr>
                </a:tc>
                <a:tc>
                  <a:txBody>
                    <a:bodyPr/>
                    <a:lstStyle/>
                    <a:p>
                      <a:pPr algn="ctr" fontAlgn="b"/>
                      <a:r>
                        <a:rPr lang="en-US" sz="1400" b="1" i="0" u="none" strike="noStrike" dirty="0">
                          <a:solidFill>
                            <a:schemeClr val="bg1"/>
                          </a:solidFill>
                          <a:effectLst/>
                          <a:latin typeface="+mn-lt"/>
                        </a:rPr>
                        <a:t>All</a:t>
                      </a:r>
                    </a:p>
                  </a:txBody>
                  <a:tcPr marL="8473" marR="8473" marT="8473"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400" b="1" i="0" u="none" strike="noStrike" dirty="0">
                          <a:solidFill>
                            <a:schemeClr val="bg1"/>
                          </a:solidFill>
                          <a:effectLst/>
                          <a:latin typeface="+mn-lt"/>
                        </a:rPr>
                        <a:t>Men</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b"/>
                      <a:r>
                        <a:rPr lang="en-US" sz="1400" b="1" i="0" u="none" strike="noStrike" dirty="0">
                          <a:solidFill>
                            <a:schemeClr val="bg1"/>
                          </a:solidFill>
                          <a:effectLst/>
                          <a:latin typeface="+mn-lt"/>
                        </a:rPr>
                        <a:t>Women</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b"/>
                      <a:r>
                        <a:rPr lang="en-US" sz="1400" b="1" i="0" u="none" strike="noStrike" dirty="0">
                          <a:solidFill>
                            <a:schemeClr val="tx1"/>
                          </a:solidFill>
                          <a:effectLst/>
                          <a:latin typeface="+mn-lt"/>
                        </a:rPr>
                        <a:t>&lt;30</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b"/>
                      <a:r>
                        <a:rPr lang="en-US" sz="1400" b="1" i="0" u="none" strike="noStrike" dirty="0">
                          <a:solidFill>
                            <a:schemeClr val="tx1"/>
                          </a:solidFill>
                          <a:effectLst/>
                          <a:latin typeface="+mn-lt"/>
                        </a:rPr>
                        <a:t>30-39</a:t>
                      </a: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b"/>
                      <a:r>
                        <a:rPr lang="en-US" sz="1400" b="1" i="0" u="none" strike="noStrike" dirty="0">
                          <a:solidFill>
                            <a:schemeClr val="tx1"/>
                          </a:solidFill>
                          <a:effectLst/>
                          <a:latin typeface="+mn-lt"/>
                        </a:rPr>
                        <a:t>40-49</a:t>
                      </a: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b"/>
                      <a:r>
                        <a:rPr lang="en-US" sz="1400" b="1" i="0" u="none" strike="noStrike" dirty="0">
                          <a:solidFill>
                            <a:schemeClr val="tx1"/>
                          </a:solidFill>
                          <a:effectLst/>
                          <a:latin typeface="+mn-lt"/>
                        </a:rPr>
                        <a:t>50-64</a:t>
                      </a: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b"/>
                      <a:r>
                        <a:rPr lang="en-US" sz="1400" b="1" i="0" u="none" strike="noStrike" dirty="0">
                          <a:solidFill>
                            <a:schemeClr val="tx1"/>
                          </a:solidFill>
                          <a:effectLst/>
                          <a:latin typeface="+mn-lt"/>
                        </a:rPr>
                        <a:t>65+</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b"/>
                      <a:r>
                        <a:rPr lang="en-US" sz="1400" b="1" i="0" u="none" strike="noStrike" dirty="0">
                          <a:solidFill>
                            <a:schemeClr val="bg1"/>
                          </a:solidFill>
                          <a:effectLst/>
                          <a:latin typeface="+mn-lt"/>
                        </a:rPr>
                        <a:t>White</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en-US" sz="1400" b="1" i="0" u="none" strike="noStrike" dirty="0">
                          <a:solidFill>
                            <a:schemeClr val="bg1"/>
                          </a:solidFill>
                          <a:effectLst/>
                          <a:latin typeface="+mn-lt"/>
                        </a:rPr>
                        <a:t>AA</a:t>
                      </a: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en-US" sz="1400" b="1" i="0" u="none" strike="noStrike" dirty="0">
                          <a:solidFill>
                            <a:schemeClr val="bg1"/>
                          </a:solidFill>
                          <a:effectLst/>
                          <a:latin typeface="+mn-lt"/>
                        </a:rPr>
                        <a:t>Latinx</a:t>
                      </a: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en-US" sz="1400" b="1" i="0" u="none" strike="noStrike" dirty="0">
                          <a:solidFill>
                            <a:schemeClr val="bg1"/>
                          </a:solidFill>
                          <a:effectLst/>
                          <a:latin typeface="+mn-lt"/>
                        </a:rPr>
                        <a:t>API</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en-US" sz="1400" b="1" i="0" u="none" strike="noStrike" dirty="0">
                          <a:solidFill>
                            <a:schemeClr val="bg1"/>
                          </a:solidFill>
                          <a:effectLst/>
                          <a:latin typeface="+mn-lt"/>
                        </a:rPr>
                        <a:t>Dem</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r>
                        <a:rPr lang="en-US" sz="1400" b="1" i="0" u="none" strike="noStrike" dirty="0">
                          <a:solidFill>
                            <a:schemeClr val="bg1"/>
                          </a:solidFill>
                          <a:effectLst/>
                          <a:latin typeface="+mn-lt"/>
                        </a:rPr>
                        <a:t>Ind</a:t>
                      </a: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r>
                        <a:rPr lang="en-US" sz="1400" b="1" i="0" u="none" strike="noStrike" dirty="0">
                          <a:solidFill>
                            <a:schemeClr val="bg1"/>
                          </a:solidFill>
                          <a:effectLst/>
                          <a:latin typeface="+mn-lt"/>
                        </a:rPr>
                        <a:t>Rep</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735180297"/>
                  </a:ext>
                </a:extLst>
              </a:tr>
              <a:tr h="356874">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mn-lt"/>
                        </a:rPr>
                        <a:t>The economy and jobs</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50000"/>
                        <a:alpha val="50000"/>
                      </a:schemeClr>
                    </a:solidFill>
                  </a:tcPr>
                </a:tc>
                <a:tc>
                  <a:txBody>
                    <a:bodyPr/>
                    <a:lstStyle/>
                    <a:p>
                      <a:pPr algn="ctr" fontAlgn="ctr"/>
                      <a:r>
                        <a:rPr lang="en-US" sz="1800" b="0" i="0" u="none" strike="noStrike" dirty="0">
                          <a:solidFill>
                            <a:srgbClr val="000000"/>
                          </a:solidFill>
                          <a:effectLst/>
                          <a:latin typeface="+mn-lt"/>
                        </a:rPr>
                        <a:t>30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1800" b="0" i="0" u="none" strike="noStrike" dirty="0">
                          <a:solidFill>
                            <a:srgbClr val="000000"/>
                          </a:solidFill>
                          <a:effectLst/>
                          <a:latin typeface="+mn-lt"/>
                        </a:rPr>
                        <a:t>31</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1800" b="0" i="0" u="none" strike="noStrike" dirty="0">
                          <a:solidFill>
                            <a:srgbClr val="000000"/>
                          </a:solidFill>
                          <a:effectLst/>
                          <a:latin typeface="+mn-lt"/>
                        </a:rPr>
                        <a:t>28</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1800" b="0" i="0" u="none" strike="noStrike" dirty="0">
                          <a:solidFill>
                            <a:srgbClr val="000000"/>
                          </a:solidFill>
                          <a:effectLst/>
                          <a:latin typeface="+mn-lt"/>
                        </a:rPr>
                        <a:t>24</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1800" b="0" i="0" u="none" strike="noStrike" dirty="0">
                          <a:solidFill>
                            <a:srgbClr val="000000"/>
                          </a:solidFill>
                          <a:effectLst/>
                          <a:latin typeface="+mn-lt"/>
                        </a:rPr>
                        <a:t>28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1800" b="0" i="0" u="none" strike="noStrike" dirty="0">
                          <a:solidFill>
                            <a:srgbClr val="000000"/>
                          </a:solidFill>
                          <a:effectLst/>
                          <a:latin typeface="+mn-lt"/>
                        </a:rPr>
                        <a:t>39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1800" b="0" i="0" u="none" strike="noStrike" dirty="0">
                          <a:solidFill>
                            <a:srgbClr val="000000"/>
                          </a:solidFill>
                          <a:effectLst/>
                          <a:latin typeface="+mn-lt"/>
                        </a:rPr>
                        <a:t>32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1800" b="0" i="0" u="none" strike="noStrike" dirty="0">
                          <a:solidFill>
                            <a:srgbClr val="000000"/>
                          </a:solidFill>
                          <a:effectLst/>
                          <a:latin typeface="+mn-lt"/>
                        </a:rPr>
                        <a:t>27</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1800" b="1" i="0" u="none" strike="noStrike" dirty="0">
                          <a:solidFill>
                            <a:srgbClr val="000000"/>
                          </a:solidFill>
                          <a:effectLst/>
                          <a:latin typeface="+mn-lt"/>
                        </a:rPr>
                        <a:t>32</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865F7">
                        <a:alpha val="50000"/>
                      </a:srgbClr>
                    </a:solidFill>
                  </a:tcPr>
                </a:tc>
                <a:tc>
                  <a:txBody>
                    <a:bodyPr/>
                    <a:lstStyle/>
                    <a:p>
                      <a:pPr algn="ctr" fontAlgn="ctr"/>
                      <a:r>
                        <a:rPr lang="en-US" sz="1800" b="0" i="0" u="none" strike="noStrike" dirty="0">
                          <a:solidFill>
                            <a:srgbClr val="000000"/>
                          </a:solidFill>
                          <a:effectLst/>
                          <a:latin typeface="+mn-lt"/>
                        </a:rPr>
                        <a:t>15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1800" b="0" i="0" u="none" strike="noStrike" dirty="0">
                          <a:solidFill>
                            <a:srgbClr val="000000"/>
                          </a:solidFill>
                          <a:effectLst/>
                          <a:latin typeface="+mn-lt"/>
                        </a:rPr>
                        <a:t>27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1800" b="0" i="0" u="none" strike="noStrike" dirty="0">
                          <a:solidFill>
                            <a:srgbClr val="000000"/>
                          </a:solidFill>
                          <a:effectLst/>
                          <a:latin typeface="+mn-lt"/>
                        </a:rPr>
                        <a:t>34</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12</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1800" b="0" i="0" u="none" strike="noStrike" dirty="0">
                          <a:solidFill>
                            <a:srgbClr val="000000"/>
                          </a:solidFill>
                          <a:effectLst/>
                          <a:latin typeface="+mn-lt"/>
                        </a:rPr>
                        <a:t>30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1800" b="1" i="0" u="none" strike="noStrike" dirty="0">
                          <a:solidFill>
                            <a:srgbClr val="000000"/>
                          </a:solidFill>
                          <a:effectLst/>
                          <a:latin typeface="+mn-lt"/>
                        </a:rPr>
                        <a:t>48</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75000"/>
                        <a:alpha val="50000"/>
                      </a:schemeClr>
                    </a:solidFill>
                  </a:tcPr>
                </a:tc>
                <a:extLst>
                  <a:ext uri="{0D108BD9-81ED-4DB2-BD59-A6C34878D82A}">
                    <a16:rowId xmlns:a16="http://schemas.microsoft.com/office/drawing/2014/main" val="4263235427"/>
                  </a:ext>
                </a:extLst>
              </a:tr>
              <a:tr h="356874">
                <a:tc>
                  <a:txBody>
                    <a:bodyPr/>
                    <a:lstStyle/>
                    <a:p>
                      <a:pPr algn="l" fontAlgn="ctr"/>
                      <a:r>
                        <a:rPr lang="en-US" sz="1800" b="0" i="0" u="none" strike="noStrike" dirty="0">
                          <a:solidFill>
                            <a:srgbClr val="000000"/>
                          </a:solidFill>
                          <a:effectLst/>
                          <a:latin typeface="+mn-lt"/>
                        </a:rPr>
                        <a:t>Covid-19</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DFDFDF"/>
                    </a:solidFill>
                  </a:tcPr>
                </a:tc>
                <a:tc>
                  <a:txBody>
                    <a:bodyPr/>
                    <a:lstStyle/>
                    <a:p>
                      <a:pPr algn="ctr" fontAlgn="ctr"/>
                      <a:r>
                        <a:rPr lang="en-US" sz="1800" b="0" i="0" u="none" strike="noStrike" dirty="0">
                          <a:solidFill>
                            <a:srgbClr val="000000"/>
                          </a:solidFill>
                          <a:effectLst/>
                          <a:latin typeface="+mn-lt"/>
                        </a:rPr>
                        <a:t>28</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28</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28</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25</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34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27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28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25</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24</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1" i="0" u="none" strike="noStrike" dirty="0">
                          <a:solidFill>
                            <a:srgbClr val="000000"/>
                          </a:solidFill>
                          <a:effectLst/>
                          <a:latin typeface="+mn-lt"/>
                        </a:rPr>
                        <a:t>44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BB2FB"/>
                    </a:solidFill>
                  </a:tcPr>
                </a:tc>
                <a:tc>
                  <a:txBody>
                    <a:bodyPr/>
                    <a:lstStyle/>
                    <a:p>
                      <a:pPr algn="ctr" fontAlgn="ctr"/>
                      <a:r>
                        <a:rPr lang="en-US" sz="1800" b="1" i="0" u="none" strike="noStrike" dirty="0">
                          <a:solidFill>
                            <a:srgbClr val="000000"/>
                          </a:solidFill>
                          <a:effectLst/>
                          <a:latin typeface="+mn-lt"/>
                        </a:rPr>
                        <a:t>30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BB2FB"/>
                    </a:solidFill>
                  </a:tcPr>
                </a:tc>
                <a:tc>
                  <a:txBody>
                    <a:bodyPr/>
                    <a:lstStyle/>
                    <a:p>
                      <a:pPr algn="ctr" fontAlgn="ctr"/>
                      <a:r>
                        <a:rPr lang="en-US" sz="1800" b="1" i="0" u="none" strike="noStrike" dirty="0">
                          <a:solidFill>
                            <a:srgbClr val="000000"/>
                          </a:solidFill>
                          <a:effectLst/>
                          <a:latin typeface="+mn-lt"/>
                        </a:rPr>
                        <a:t>40</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BB2FB"/>
                    </a:solidFill>
                  </a:tcPr>
                </a:tc>
                <a:tc>
                  <a:txBody>
                    <a:bodyPr/>
                    <a:lstStyle/>
                    <a:p>
                      <a:pPr algn="ctr" fontAlgn="ctr"/>
                      <a:r>
                        <a:rPr lang="en-US" sz="1800" b="1" i="0" u="none" strike="noStrike" dirty="0">
                          <a:solidFill>
                            <a:srgbClr val="000000"/>
                          </a:solidFill>
                          <a:effectLst/>
                          <a:latin typeface="+mn-lt"/>
                        </a:rPr>
                        <a:t>45</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6BADA"/>
                    </a:solidFill>
                  </a:tcPr>
                </a:tc>
                <a:tc>
                  <a:txBody>
                    <a:bodyPr/>
                    <a:lstStyle/>
                    <a:p>
                      <a:pPr algn="ctr" fontAlgn="ctr"/>
                      <a:r>
                        <a:rPr lang="en-US" sz="1800" b="0" i="0" u="none" strike="noStrike" dirty="0">
                          <a:solidFill>
                            <a:srgbClr val="000000"/>
                          </a:solidFill>
                          <a:effectLst/>
                          <a:latin typeface="+mn-lt"/>
                        </a:rPr>
                        <a:t>25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12</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extLst>
                  <a:ext uri="{0D108BD9-81ED-4DB2-BD59-A6C34878D82A}">
                    <a16:rowId xmlns:a16="http://schemas.microsoft.com/office/drawing/2014/main" val="3413076944"/>
                  </a:ext>
                </a:extLst>
              </a:tr>
              <a:tr h="356874">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mn-lt"/>
                        </a:rPr>
                        <a:t>Health care</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BFBFBF"/>
                    </a:solidFill>
                  </a:tcPr>
                </a:tc>
                <a:tc>
                  <a:txBody>
                    <a:bodyPr/>
                    <a:lstStyle/>
                    <a:p>
                      <a:pPr algn="ctr" fontAlgn="ctr"/>
                      <a:r>
                        <a:rPr lang="en-US" sz="1800" b="0" i="0" u="none" strike="noStrike" dirty="0">
                          <a:solidFill>
                            <a:srgbClr val="000000"/>
                          </a:solidFill>
                          <a:effectLst/>
                          <a:latin typeface="+mn-lt"/>
                        </a:rPr>
                        <a:t>18</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17</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19</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22</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17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20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17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17</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17</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22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18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18</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1" i="0" u="none" strike="noStrike" dirty="0">
                          <a:solidFill>
                            <a:srgbClr val="000000"/>
                          </a:solidFill>
                          <a:effectLst/>
                          <a:latin typeface="+mn-lt"/>
                        </a:rPr>
                        <a:t>26</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6BADA"/>
                    </a:solidFill>
                  </a:tcPr>
                </a:tc>
                <a:tc>
                  <a:txBody>
                    <a:bodyPr/>
                    <a:lstStyle/>
                    <a:p>
                      <a:pPr algn="ctr" fontAlgn="ctr"/>
                      <a:r>
                        <a:rPr lang="en-US" sz="1800" b="0" i="0" u="none" strike="noStrike" dirty="0">
                          <a:solidFill>
                            <a:srgbClr val="000000"/>
                          </a:solidFill>
                          <a:effectLst/>
                          <a:latin typeface="+mn-lt"/>
                        </a:rPr>
                        <a:t>18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10</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extLst>
                  <a:ext uri="{0D108BD9-81ED-4DB2-BD59-A6C34878D82A}">
                    <a16:rowId xmlns:a16="http://schemas.microsoft.com/office/drawing/2014/main" val="767863769"/>
                  </a:ext>
                </a:extLst>
              </a:tr>
              <a:tr h="356874">
                <a:tc>
                  <a:txBody>
                    <a:bodyPr/>
                    <a:lstStyle/>
                    <a:p>
                      <a:pPr algn="l" fontAlgn="ctr"/>
                      <a:r>
                        <a:rPr lang="en-US" sz="1800" b="0" i="0" u="none" strike="noStrike" dirty="0">
                          <a:solidFill>
                            <a:srgbClr val="000000"/>
                          </a:solidFill>
                          <a:effectLst/>
                          <a:latin typeface="+mn-lt"/>
                        </a:rPr>
                        <a:t>Dysfunction in govt</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DFDFDF"/>
                    </a:solidFill>
                  </a:tcPr>
                </a:tc>
                <a:tc>
                  <a:txBody>
                    <a:bodyPr/>
                    <a:lstStyle/>
                    <a:p>
                      <a:pPr algn="ctr" fontAlgn="ctr"/>
                      <a:r>
                        <a:rPr lang="en-US" sz="1800" b="0" i="0" u="none" strike="noStrike" dirty="0">
                          <a:solidFill>
                            <a:srgbClr val="000000"/>
                          </a:solidFill>
                          <a:effectLst/>
                          <a:latin typeface="+mn-lt"/>
                        </a:rPr>
                        <a:t>16</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18</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15</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16</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17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17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18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15</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18</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11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15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8</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16</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17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16</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extLst>
                  <a:ext uri="{0D108BD9-81ED-4DB2-BD59-A6C34878D82A}">
                    <a16:rowId xmlns:a16="http://schemas.microsoft.com/office/drawing/2014/main" val="1131677553"/>
                  </a:ext>
                </a:extLst>
              </a:tr>
              <a:tr h="356874">
                <a:tc>
                  <a:txBody>
                    <a:bodyPr/>
                    <a:lstStyle/>
                    <a:p>
                      <a:pPr algn="l" fontAlgn="ctr"/>
                      <a:r>
                        <a:rPr lang="en-US" sz="1800" b="0" i="0" u="none" strike="noStrike" dirty="0">
                          <a:solidFill>
                            <a:srgbClr val="000000"/>
                          </a:solidFill>
                          <a:effectLst/>
                          <a:latin typeface="+mn-lt"/>
                        </a:rPr>
                        <a:t>Racial justice</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BFBFBF"/>
                    </a:solidFill>
                  </a:tcPr>
                </a:tc>
                <a:tc>
                  <a:txBody>
                    <a:bodyPr/>
                    <a:lstStyle/>
                    <a:p>
                      <a:pPr algn="ctr" fontAlgn="ctr"/>
                      <a:r>
                        <a:rPr lang="en-US" sz="1800" b="0" i="0" u="none" strike="noStrike" dirty="0">
                          <a:solidFill>
                            <a:srgbClr val="000000"/>
                          </a:solidFill>
                          <a:effectLst/>
                          <a:latin typeface="+mn-lt"/>
                        </a:rPr>
                        <a:t>14</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12</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15</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18</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17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13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14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8</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10</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1" i="0" u="none" strike="noStrike" dirty="0">
                          <a:solidFill>
                            <a:srgbClr val="000000"/>
                          </a:solidFill>
                          <a:effectLst/>
                          <a:latin typeface="+mn-lt"/>
                        </a:rPr>
                        <a:t>34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BB2FB"/>
                    </a:solidFill>
                  </a:tcPr>
                </a:tc>
                <a:tc>
                  <a:txBody>
                    <a:bodyPr/>
                    <a:lstStyle/>
                    <a:p>
                      <a:pPr algn="ctr" fontAlgn="ctr"/>
                      <a:r>
                        <a:rPr lang="en-US" sz="1800" b="0" i="0" u="none" strike="noStrike" dirty="0">
                          <a:solidFill>
                            <a:srgbClr val="000000"/>
                          </a:solidFill>
                          <a:effectLst/>
                          <a:latin typeface="+mn-lt"/>
                        </a:rPr>
                        <a:t>14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15</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23</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13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4</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extLst>
                  <a:ext uri="{0D108BD9-81ED-4DB2-BD59-A6C34878D82A}">
                    <a16:rowId xmlns:a16="http://schemas.microsoft.com/office/drawing/2014/main" val="350008071"/>
                  </a:ext>
                </a:extLst>
              </a:tr>
              <a:tr h="356874">
                <a:tc>
                  <a:txBody>
                    <a:bodyPr/>
                    <a:lstStyle/>
                    <a:p>
                      <a:pPr algn="l" fontAlgn="ctr"/>
                      <a:r>
                        <a:rPr lang="en-US" sz="1800" b="0" i="0" u="none" strike="noStrike" dirty="0">
                          <a:solidFill>
                            <a:srgbClr val="000000"/>
                          </a:solidFill>
                          <a:effectLst/>
                          <a:latin typeface="+mn-lt"/>
                        </a:rPr>
                        <a:t>SS and Medicare</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DFDFDF"/>
                    </a:solidFill>
                  </a:tcPr>
                </a:tc>
                <a:tc>
                  <a:txBody>
                    <a:bodyPr/>
                    <a:lstStyle/>
                    <a:p>
                      <a:pPr algn="ctr" fontAlgn="ctr"/>
                      <a:r>
                        <a:rPr lang="en-US" sz="1800" b="0" i="0" u="none" strike="noStrike" dirty="0">
                          <a:solidFill>
                            <a:srgbClr val="000000"/>
                          </a:solidFill>
                          <a:effectLst/>
                          <a:latin typeface="+mn-lt"/>
                        </a:rPr>
                        <a:t>11</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9</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13</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7</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11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18</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11</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13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8</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14</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10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9</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extLst>
                  <a:ext uri="{0D108BD9-81ED-4DB2-BD59-A6C34878D82A}">
                    <a16:rowId xmlns:a16="http://schemas.microsoft.com/office/drawing/2014/main" val="3672683854"/>
                  </a:ext>
                </a:extLst>
              </a:tr>
              <a:tr h="356874">
                <a:tc>
                  <a:txBody>
                    <a:bodyPr/>
                    <a:lstStyle/>
                    <a:p>
                      <a:pPr algn="l" fontAlgn="ctr"/>
                      <a:r>
                        <a:rPr lang="en-US" sz="1800" b="0" i="0" u="none" strike="noStrike" dirty="0">
                          <a:solidFill>
                            <a:srgbClr val="000000"/>
                          </a:solidFill>
                          <a:effectLst/>
                          <a:latin typeface="+mn-lt"/>
                        </a:rPr>
                        <a:t>Environment and Climate</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BFBFBF"/>
                    </a:solidFill>
                  </a:tcPr>
                </a:tc>
                <a:tc>
                  <a:txBody>
                    <a:bodyPr/>
                    <a:lstStyle/>
                    <a:p>
                      <a:pPr algn="ctr" fontAlgn="ctr"/>
                      <a:r>
                        <a:rPr lang="en-US" sz="1800" b="0" i="0" u="none" strike="noStrike" dirty="0">
                          <a:solidFill>
                            <a:srgbClr val="000000"/>
                          </a:solidFill>
                          <a:effectLst/>
                          <a:latin typeface="+mn-lt"/>
                        </a:rPr>
                        <a:t>10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8</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11</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14</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10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10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9</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11</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10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10</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16</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11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2</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extLst>
                  <a:ext uri="{0D108BD9-81ED-4DB2-BD59-A6C34878D82A}">
                    <a16:rowId xmlns:a16="http://schemas.microsoft.com/office/drawing/2014/main" val="2199035179"/>
                  </a:ext>
                </a:extLst>
              </a:tr>
              <a:tr h="356874">
                <a:tc>
                  <a:txBody>
                    <a:bodyPr/>
                    <a:lstStyle/>
                    <a:p>
                      <a:pPr algn="l" fontAlgn="ctr"/>
                      <a:r>
                        <a:rPr lang="en-US" sz="1800" b="0" i="0" u="none" strike="noStrike" dirty="0">
                          <a:solidFill>
                            <a:srgbClr val="000000"/>
                          </a:solidFill>
                          <a:effectLst/>
                          <a:latin typeface="+mn-lt"/>
                        </a:rPr>
                        <a:t>Taxes</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DFDFDF"/>
                    </a:solidFill>
                  </a:tcPr>
                </a:tc>
                <a:tc>
                  <a:txBody>
                    <a:bodyPr/>
                    <a:lstStyle/>
                    <a:p>
                      <a:pPr algn="ctr" fontAlgn="ctr"/>
                      <a:r>
                        <a:rPr lang="en-US" sz="1800" b="0" i="0" u="none" strike="noStrike" dirty="0">
                          <a:solidFill>
                            <a:srgbClr val="000000"/>
                          </a:solidFill>
                          <a:effectLst/>
                          <a:latin typeface="+mn-lt"/>
                        </a:rPr>
                        <a:t>10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11</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9</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12</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10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11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7</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10</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10</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4</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16</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extLst>
                  <a:ext uri="{0D108BD9-81ED-4DB2-BD59-A6C34878D82A}">
                    <a16:rowId xmlns:a16="http://schemas.microsoft.com/office/drawing/2014/main" val="3177080061"/>
                  </a:ext>
                </a:extLst>
              </a:tr>
            </a:tbl>
          </a:graphicData>
        </a:graphic>
      </p:graphicFrame>
      <p:pic>
        <p:nvPicPr>
          <p:cNvPr id="4" name="image3.png" descr="The Tarrance Group logo">
            <a:extLst>
              <a:ext uri="{FF2B5EF4-FFF2-40B4-BE49-F238E27FC236}">
                <a16:creationId xmlns:a16="http://schemas.microsoft.com/office/drawing/2014/main" id="{02975296-B7D4-4814-AE6A-689AF1D0E095}"/>
              </a:ext>
            </a:extLst>
          </p:cNvPr>
          <p:cNvPicPr/>
          <p:nvPr/>
        </p:nvPicPr>
        <p:blipFill>
          <a:blip r:embed="rId2"/>
          <a:srcRect/>
          <a:stretch>
            <a:fillRect/>
          </a:stretch>
        </p:blipFill>
        <p:spPr>
          <a:xfrm>
            <a:off x="8153400" y="6355080"/>
            <a:ext cx="2207812" cy="367160"/>
          </a:xfrm>
          <a:prstGeom prst="rect">
            <a:avLst/>
          </a:prstGeom>
          <a:ln/>
        </p:spPr>
      </p:pic>
    </p:spTree>
    <p:extLst>
      <p:ext uri="{BB962C8B-B14F-4D97-AF65-F5344CB8AC3E}">
        <p14:creationId xmlns:p14="http://schemas.microsoft.com/office/powerpoint/2010/main" val="3691845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22776</TotalTime>
  <Words>10804</Words>
  <Application>Microsoft Macintosh PowerPoint</Application>
  <PresentationFormat>Widescreen</PresentationFormat>
  <Paragraphs>2737</Paragraphs>
  <Slides>70</Slides>
  <Notes>29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70</vt:i4>
      </vt:variant>
    </vt:vector>
  </HeadingPairs>
  <TitlesOfParts>
    <vt:vector size="77" baseType="lpstr">
      <vt:lpstr>Arial</vt:lpstr>
      <vt:lpstr>Calibri</vt:lpstr>
      <vt:lpstr>Calibri Light</vt:lpstr>
      <vt:lpstr>Franklin Gothic Demi Cond</vt:lpstr>
      <vt:lpstr>Times New Roman</vt:lpstr>
      <vt:lpstr>Office Theme</vt:lpstr>
      <vt:lpstr>1_Office Theme</vt:lpstr>
      <vt:lpstr>Election 2020: Candidate Outreach to Voters with Disabilities </vt:lpstr>
      <vt:lpstr>The Hon. Steve Bartlett</vt:lpstr>
      <vt:lpstr>Meet Today’s Speakers</vt:lpstr>
      <vt:lpstr>Celinda Lake</vt:lpstr>
      <vt:lpstr> Election Omnibus Findings November 2020</vt:lpstr>
      <vt:lpstr>Methodology</vt:lpstr>
      <vt:lpstr>Candidates and  Disability Issues</vt:lpstr>
      <vt:lpstr>Among voters with disabilities and the broader disability community, COVID-19 and the economy and jobs were the most important issues in deciding for whom to vote. Voters with a family member or close friend were likely to list health care as an important issue and voters with disabilities were more likely than voters overall to list Social Security and Medicare as an important issue, too. </vt:lpstr>
      <vt:lpstr>The economy and jobs and COVID-19 dominated voters’ issue concerns across demographic subgroups. Voters of color and Democrats were more likely to list COVID-19 as a top issue. Democrats were also likely to list health care as a top issue. More than a third of African American voters said racial justice was a top issue. </vt:lpstr>
      <vt:lpstr>Less than one-third of voters overall remember hearing, reading, or seeing anything from congressional or presidential campaigns about issues that are important to people with disabilities. African American voters are most likely to recall hearing something from campaigns. Independents and voters in the Midwest are least likely.</vt:lpstr>
      <vt:lpstr>Voters with disabilities, particularly women with disabilities, and voters with a close friend with disabilities are most likely to have heard, read, or seen something. </vt:lpstr>
      <vt:lpstr>Voters across demographic subgroups believe it is very important that candidates treat people with disabilities with dignity and respect. We see the greatest intensity of support among the disability community, older voters, whites, African Americans, and Democrats. There is a 13-point gap in intensity between Biden and Trump voters.</vt:lpstr>
      <vt:lpstr>Across demographic subgroups, a solid majority of voters believe it is very important that congressional and presidential campaigns address issues that are important to people with disabilities. African American voters are especially likely to say it is very important.</vt:lpstr>
      <vt:lpstr>We see the greatest rating of importance for issues for people with disabilities among voters with disabilities, especially those in battleground states, men with disabilities, older people with disabilities, and Biden voters who heard something around disabilities during the election. </vt:lpstr>
      <vt:lpstr>At least 9 in 10 voters agree that our communities are at their best when all people, including people with disabilities, have opportunities, and that people with disabilities should be at decision making tables just like everyone else. Voters also strongly agree with statements that call for disability issues to be included in national policies and for candidates and their campaigns to include this constituency in their efforts and fight against stigmas and bias.  </vt:lpstr>
      <vt:lpstr>At least two-thirds of voters also strongly agree with statements that center people with disabilities and highlight their contributions to the workplace, underscore the historical biases they have faced, and talk about how voting on issues important to this community can bring about change. Statements focused on the individual around the issues and motivation to vote fall into a second tier. Voters are more likely to strongly agree that issues around disability and healthcare influence their motivation to vote rather than disability issues alone.</vt:lpstr>
      <vt:lpstr>The top tier of statements is strong across gender, age, educational attainment, race, and party identification. African Americans, Democrats, and Biden voters are especially likely to strongly agree.  </vt:lpstr>
      <vt:lpstr>The top tier of statements is also strong in the disability community, especially among voters with disabilities. More than 9 in 10 older voters with disabilities and voters with disabilities in battleground states strongly agree our communities are at their best when all people, including people with disabilities, have the opportunity to get skills, jobs, and succeed. </vt:lpstr>
      <vt:lpstr>A majority of older, African American, Latinx, Democratic, and Biden voters say issues around disability and health care influence how motivated they are to vote. Democrats and Biden voters say candidates’ stances on issues around disability influence how motivated they are to vote, too.</vt:lpstr>
      <vt:lpstr>Voters with disabilities strongly agree with all statements at higher rates than the disability community overall, as do Biden voters who heard about issues around disabilities from campaigns. Younger voters with disabilities are more likely than older voters with disabilities to strongly agree that candidates’ stances on issues around disability influence who they voted for and how motivated they were to vote this election. </vt:lpstr>
      <vt:lpstr>There has been a 10-point increase in intensity among people with disabilities and a 5-point increase among the disability community strongly agreeing that issues around disability influence how motivated they are to vote. </vt:lpstr>
      <vt:lpstr>Voters with disabilities, particularly women with disabilities, are very concerned that cuts to health care and the ACA will have a negative impact on people with disabilities. </vt:lpstr>
      <vt:lpstr>More than 2 in 5 voters report having a disability and/or having a family member or a close friend with a disability.</vt:lpstr>
      <vt:lpstr>Voters with disabilities skew female, older, white, and Household income under $50K.   Voters in the disability community overall also leans female, older, and white, but household incomes over $50K lean higher. </vt:lpstr>
      <vt:lpstr>Voters with disabilities are less likely to have a college education or a job. </vt:lpstr>
      <vt:lpstr>Stan Greenberg</vt:lpstr>
      <vt:lpstr>Disability Community in the Final Week of the 2020 Election</vt:lpstr>
      <vt:lpstr>Definition of Battleground</vt:lpstr>
      <vt:lpstr>Definition of the Disability Community </vt:lpstr>
      <vt:lpstr>Nearly half of the disability community in the battleground had voted by the Friday before the election</vt:lpstr>
      <vt:lpstr>Health care tops the economy among the disability community in this election</vt:lpstr>
      <vt:lpstr>Disability community also stands out on addressing inequality,  as a priority in this election</vt:lpstr>
      <vt:lpstr>Disapproval of Trump’s overall job performance is over twice the average among the disability community</vt:lpstr>
      <vt:lpstr>Majority in the disability community “strongly disapprove” of Trump’s handling of the coronavirus outbreak</vt:lpstr>
      <vt:lpstr>Strong Democratic lead in Presidential and House vote across  the disability community   </vt:lpstr>
      <vt:lpstr>Curt Decker</vt:lpstr>
      <vt:lpstr>Lanona Lynette Jones, MBA</vt:lpstr>
      <vt:lpstr>Georgia Disability Vote Partnership</vt:lpstr>
      <vt:lpstr>Q&amp;A</vt:lpstr>
      <vt:lpstr>Contact Us</vt:lpstr>
      <vt:lpstr>Appendix</vt:lpstr>
      <vt:lpstr>Key Findings – Election Overview </vt:lpstr>
      <vt:lpstr>Key Findings – Election Overview (2) </vt:lpstr>
      <vt:lpstr>Key Findings – Election Overview (3) </vt:lpstr>
      <vt:lpstr>Key Findings – Election Overview (4) </vt:lpstr>
      <vt:lpstr>Key Findings – Candidates and Disability Issues</vt:lpstr>
      <vt:lpstr>Key Findings – Candidates and Disability Issues (2)</vt:lpstr>
      <vt:lpstr>Key Findings – Candidates and Disability Issues (3)</vt:lpstr>
      <vt:lpstr>Key Findings – Candidates and Disability Issues (4)</vt:lpstr>
      <vt:lpstr>Key Findings – Candidates and Disability Issues (5)</vt:lpstr>
      <vt:lpstr>Presidential Vote</vt:lpstr>
      <vt:lpstr>In a closely contested race, Joe Biden defeated Donald Trump in both the electoral college and the popular vote. Our election survey had the national vote at 51% for Biden to 48% for Trump.</vt:lpstr>
      <vt:lpstr>A majority of voters with disabilities overall, including 55% of voters with disabilities in battleground states, voted for Donald Trump. A majority of the disability community as a whole voted for Biden – 51% to 48%. In 2016, a plurality of voters with disabilities (49%) voted for Clinton. </vt:lpstr>
      <vt:lpstr>Subgroups of women were the foundation of Biden’s victory, especially Black women.  Among white voters, educational attainment remains a top predictor of the vote. As we have seen in recent elections, there was also a marriage gap.   More than two-thirds of urban voters voted for Biden and 63% of rural voters voted for Trump. Though Biden won narrowly among suburban women, the suburbs overall split their vote between the two candidates.</vt:lpstr>
      <vt:lpstr>Majorities of voters who are college educated, unmarried, female, younger, and voters of color who identify as a person with disabilities and/or as a member of the broader disability community voted for Biden.   Conversely, a solid majority of non-college, married, male, white, and older voters with disabilities and the broader disability community voted for Trump.  </vt:lpstr>
      <vt:lpstr>Three-quarters of voters (75%) made up their minds more than three months ago. There were very few late deciders, but among the latest deciders, Trump had an 8-point margin: 51% to 43% for Biden. A plurality of voters overall voted in person on Election Day, including nearly 6 in 10 Trump voters. Nearly 7 in 10 Biden voters voted early by mail or absentee ballot.</vt:lpstr>
      <vt:lpstr>A majority of voters with disabilities voted for Trump regardless of when they made their decision, but among the disability community overall, those who decided for whom to vote early voted solidly for Biden. While two-thirds of voters with disabilities who voted early by mail/absentee ballot voted for Biden, majorities of those who voted early in person and on election day voted Trump. Among the disability community overall, majorities of those who voted early voted Biden and a majority of those who voted in person on Election Day voted Trump.</vt:lpstr>
      <vt:lpstr>In the Congressional ballot, the Democratic candidate beat the Republican candidate 51% to 48%. The gender gap showed up in the Congressional ballot as well, with men voting for the Republican candidate by 3 points and women voting for the Democratic candidate by 9 points. Independent voters favored the Democratic candidate by 6 points.</vt:lpstr>
      <vt:lpstr>Voters with disabilities nationwide split their votes evenly between the Democratic and Republican candidate. Among voters with disabilities in battleground states, 52% voted for the Republican candidate. Half of the disability community overall voted for the Democrat. </vt:lpstr>
      <vt:lpstr>While white voters voted for the Republican by 9 points, voters of color voted for the Democratic candidate by significant margins across gender.   Across educational attainment, majorities of college-educated voters chose Biden while non-college voters chose Trump.   Married men and women voted for Trump while unmarried men and women voted for Biden.  </vt:lpstr>
      <vt:lpstr>Like the presidential ballot, majorities of voters who are college- educated, unmarried, female, younger, and voters of color who identify as a person with disabilities and/or as a member of the broader disability community voted for Biden.   Majorities of non-college, married, male, white, and older voters with disabilities and the broader disability community voted for Trump.  </vt:lpstr>
      <vt:lpstr>The economy and jobs and COVID-19 dominated voters’ issue concerns, with 30% saying the economy and jobs and 28% saying COVID-19 were one of the two most important issues in deciding for whom to vote. While the economy and jobs were paramount among Trump voters, COVID-19 was most important to Biden voters.</vt:lpstr>
      <vt:lpstr>In a second tier of issues are terrorism and national security, immigration, crime, education, the federal budget, prescription drug costs, housing affordability, and caregiving. Trump voters were more likely to list terrorism and national security, immigration, and crime as issues of importance this election. </vt:lpstr>
      <vt:lpstr>Voters concerned with the economy and jobs and taxes overwhelmingly favored Trump (80%) over Biden (19%) and the Republican candidate for Congress (81%) over the Democratic candidate (18%). Biden and Democratic candidates for Congress had similar large margins among voters concerned with Covid-19, health care, racial justice, and the environment and climate change. </vt:lpstr>
      <vt:lpstr>Nearly two-thirds of voters overall are confident that the winner of the election will be able to get their priorities passed in the new Congress. </vt:lpstr>
      <vt:lpstr>Voters with disabilities are more likely than voters overall to be confident, including nearly three-quarters of women with disabilities. </vt:lpstr>
      <vt:lpstr>A solid majority of voters believe it is very important that candidates treat people with disabilities with dignity and respect – a core value among all voters, voters with disabilities, and the broader disability community since 2016. The simple act of treating disabled people with respect is powerful and in an election season where hundreds of races are going to be decided by 5-points or less, courting these groups is good politics and good policy.</vt:lpstr>
      <vt:lpstr>Voters are concerned that cuts to health care and the ACA will have a negative impact on people with disabilities, including about 2 in 5 who are very concerned. African Americans, Democrats, voters in the Northeast, and older voters are most likely to be very concerned. A majority of Republicans are not concerned.</vt:lpstr>
      <vt:lpstr>While a slim majority of voters with disabilities voted for Trump, a majority of the disability community as a whole voted for Biden and Democrats in Congress.   A plurality voted in person on Election Day, including 45% of voters with disabilities. 31% of voters with disabilities voted early by mail or absentee and 23% voted early in person.   Like voters overall, voters with disabilities and the disability community at large decided for whom to vote more than 3 months ago.</vt:lpstr>
      <vt:lpstr>Demographic Profile of Voters in the Disability Community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Shader</dc:creator>
  <cp:lastModifiedBy>Eric Ascher</cp:lastModifiedBy>
  <cp:revision>631</cp:revision>
  <dcterms:created xsi:type="dcterms:W3CDTF">2019-02-07T00:58:17Z</dcterms:created>
  <dcterms:modified xsi:type="dcterms:W3CDTF">2020-11-19T18:09:39Z</dcterms:modified>
</cp:coreProperties>
</file>