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Montserrat" pitchFamily="2" charset="77"/>
      <p:regular r:id="rId17"/>
      <p:bold r:id="rId18"/>
      <p:italic r:id="rId19"/>
      <p:boldItalic r:id="rId20"/>
    </p:embeddedFont>
    <p:embeddedFont>
      <p:font typeface="Montserrat Medium" pitchFamily="2" charset="77"/>
      <p:regular r:id="rId21"/>
      <p:bold r:id="rId22"/>
      <p:italic r:id="rId23"/>
      <p:boldItalic r:id="rId24"/>
    </p:embeddedFont>
    <p:embeddedFont>
      <p:font typeface="Roboto" panose="02000000000000000000" pitchFamily="2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640"/>
    <p:restoredTop sz="86395"/>
  </p:normalViewPr>
  <p:slideViewPr>
    <p:cSldViewPr snapToGrid="0">
      <p:cViewPr varScale="1">
        <p:scale>
          <a:sx n="98" d="100"/>
          <a:sy n="98" d="100"/>
        </p:scale>
        <p:origin x="200" y="9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a2bbf2122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a2bbf2122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ad487f2716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ad487f2716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ac336502a5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ac336502a5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a2bbf21220_0_6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a2bbf21220_0_6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ad487f2716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ad487f2716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a2bbf21220_0_7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a2bbf21220_0_7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ad487f2716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ad487f2716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a2bbf21220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a2bbf21220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a2bbf21220_0_6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a2bbf21220_0_6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a2bbf21220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a2bbf21220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a2bbf21220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a2bbf21220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a2bbf21220_0_6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a2bbf21220_0_6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a2bbf21220_0_6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a2bbf21220_0_6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Mask these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ac336502a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ac336502a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clusiveamerica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m.gov/policy-data-oversight/pay-leave/salaries-wages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presidentialtransition.org/" TargetMode="External"/><Relationship Id="rId3" Type="http://schemas.openxmlformats.org/officeDocument/2006/relationships/hyperlink" Target="https://buildbackbetter.com/join-us/" TargetMode="External"/><Relationship Id="rId7" Type="http://schemas.openxmlformats.org/officeDocument/2006/relationships/hyperlink" Target="https://open.spotify.com/show/1ITwoZx6eAlae1l2bNBnSt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presidentialtransition.org/readytoserve/" TargetMode="External"/><Relationship Id="rId5" Type="http://schemas.openxmlformats.org/officeDocument/2006/relationships/hyperlink" Target="https://www.govinfo.gov/collection/plum-book" TargetMode="External"/><Relationship Id="rId10" Type="http://schemas.openxmlformats.org/officeDocument/2006/relationships/image" Target="../media/image1.png"/><Relationship Id="rId4" Type="http://schemas.openxmlformats.org/officeDocument/2006/relationships/hyperlink" Target="https://www.usajobs.gov/" TargetMode="External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appointwomen.org/" TargetMode="External"/><Relationship Id="rId3" Type="http://schemas.openxmlformats.org/officeDocument/2006/relationships/hyperlink" Target="https://46disabilityjobopportunityproject.com/" TargetMode="External"/><Relationship Id="rId7" Type="http://schemas.openxmlformats.org/officeDocument/2006/relationships/hyperlink" Target="https://victoryinstitute.org/programs/presidential-appointments-initiative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aapiprogressiveaction.com/aapi46" TargetMode="External"/><Relationship Id="rId11" Type="http://schemas.openxmlformats.org/officeDocument/2006/relationships/image" Target="../media/image1.png"/><Relationship Id="rId5" Type="http://schemas.openxmlformats.org/officeDocument/2006/relationships/hyperlink" Target="https://www.proyecto20unidos.com" TargetMode="External"/><Relationship Id="rId10" Type="http://schemas.openxmlformats.org/officeDocument/2006/relationships/image" Target="../media/image7.jpg"/><Relationship Id="rId4" Type="http://schemas.openxmlformats.org/officeDocument/2006/relationships/hyperlink" Target="https://blacktalentinitiative.com" TargetMode="External"/><Relationship Id="rId9" Type="http://schemas.openxmlformats.org/officeDocument/2006/relationships/hyperlink" Target="https://progressivechange.institute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inclusiveamerica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s://presidentialtransition.org/readytoserve/is-an-appointment-right-for-you/#considerations" TargetMode="External"/><Relationship Id="rId7" Type="http://schemas.openxmlformats.org/officeDocument/2006/relationships/hyperlink" Target="https://www.oge.gov/web/oge.nsf/OGE%20Forms/072B8F6679028547852585B6005A2051/$FILE/OGE%20Form%20450%20Aug%202020.pdf?open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oge.gov/web/oge.nsf/OGE+Forms" TargetMode="External"/><Relationship Id="rId5" Type="http://schemas.openxmlformats.org/officeDocument/2006/relationships/hyperlink" Target="https://www.opm.gov/forms/pdf_fill/sf85.pdf" TargetMode="External"/><Relationship Id="rId4" Type="http://schemas.openxmlformats.org/officeDocument/2006/relationships/hyperlink" Target="https://www.opm.gov/forms/pdf_fill/sf86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819600" y="1889000"/>
            <a:ext cx="7581000" cy="26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0" dirty="0">
                <a:latin typeface="Montserrat Medium"/>
                <a:ea typeface="Montserrat Medium"/>
                <a:cs typeface="Montserrat Medium"/>
                <a:sym typeface="Montserrat Medium"/>
              </a:rPr>
              <a:t>Make our government as diverse as the American people</a:t>
            </a:r>
            <a:endParaRPr sz="3600" b="0" dirty="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2702250" y="3516875"/>
            <a:ext cx="3815700" cy="127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3498DB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www.InclusiveAmerica.org</a:t>
            </a:r>
            <a:endParaRPr sz="1400" dirty="0">
              <a:solidFill>
                <a:srgbClr val="3498D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 dirty="0" err="1">
                <a:solidFill>
                  <a:srgbClr val="3498DB"/>
                </a:solidFill>
                <a:latin typeface="Montserrat"/>
                <a:ea typeface="Montserrat"/>
                <a:cs typeface="Montserrat"/>
                <a:sym typeface="Montserrat"/>
              </a:rPr>
              <a:t>Info@InclusiveAmerica.org</a:t>
            </a:r>
            <a:endParaRPr sz="1400" dirty="0">
              <a:solidFill>
                <a:srgbClr val="3498D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400" dirty="0">
                <a:solidFill>
                  <a:srgbClr val="3498DB"/>
                </a:solidFill>
                <a:latin typeface="Montserrat"/>
                <a:ea typeface="Montserrat"/>
                <a:cs typeface="Montserrat"/>
                <a:sym typeface="Montserrat"/>
              </a:rPr>
              <a:t>@</a:t>
            </a:r>
            <a:r>
              <a:rPr lang="en" sz="1400" dirty="0" err="1">
                <a:solidFill>
                  <a:srgbClr val="3498DB"/>
                </a:solidFill>
                <a:latin typeface="Montserrat"/>
                <a:ea typeface="Montserrat"/>
                <a:cs typeface="Montserrat"/>
                <a:sym typeface="Montserrat"/>
              </a:rPr>
              <a:t>InclusiveUS</a:t>
            </a:r>
            <a:endParaRPr sz="1400" dirty="0">
              <a:solidFill>
                <a:srgbClr val="3498D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6" name="Google Shape;56;p13" descr="Inclusive America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36750" y="542850"/>
            <a:ext cx="2746699" cy="93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4" name="Google Shape;204;p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-2550" y="615863"/>
            <a:ext cx="9149100" cy="0"/>
          </a:xfrm>
          <a:prstGeom prst="straightConnector1">
            <a:avLst/>
          </a:prstGeom>
          <a:noFill/>
          <a:ln w="152400" cap="flat" cmpd="sng">
            <a:solidFill>
              <a:srgbClr val="EEF4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5" name="Google Shape;205;p22"/>
          <p:cNvSpPr txBox="1">
            <a:spLocks noGrp="1"/>
          </p:cNvSpPr>
          <p:nvPr>
            <p:ph type="title"/>
          </p:nvPr>
        </p:nvSpPr>
        <p:spPr>
          <a:xfrm>
            <a:off x="2073750" y="318900"/>
            <a:ext cx="4996500" cy="4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B567D"/>
                </a:solidFill>
              </a:rPr>
              <a:t>WHAT MAKES A GOOD APPOINTEE</a:t>
            </a:r>
            <a:endParaRPr sz="1600" b="0">
              <a:solidFill>
                <a:srgbClr val="1B567D"/>
              </a:solidFill>
            </a:endParaRPr>
          </a:p>
        </p:txBody>
      </p:sp>
      <p:sp>
        <p:nvSpPr>
          <p:cNvPr id="206" name="Google Shape;206;p22"/>
          <p:cNvSpPr txBox="1"/>
          <p:nvPr/>
        </p:nvSpPr>
        <p:spPr>
          <a:xfrm>
            <a:off x="463675" y="734750"/>
            <a:ext cx="8227500" cy="37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193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A few characteristics of what makes a good public servant</a:t>
            </a:r>
            <a:endParaRPr sz="1600">
              <a:solidFill>
                <a:srgbClr val="22222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5969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Montserrat"/>
              <a:buChar char="●"/>
            </a:pPr>
            <a:r>
              <a:rPr lang="en" sz="1600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Team player: Usually only the Principal gets the credit</a:t>
            </a:r>
            <a:endParaRPr sz="1600">
              <a:solidFill>
                <a:srgbClr val="22222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5969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Montserrat"/>
              <a:buChar char="●"/>
            </a:pPr>
            <a:r>
              <a:rPr lang="en" sz="1600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Flexible: Lots of balls in the air</a:t>
            </a:r>
            <a:endParaRPr sz="1600">
              <a:solidFill>
                <a:srgbClr val="22222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5969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Montserrat"/>
              <a:buChar char="●"/>
            </a:pPr>
            <a:r>
              <a:rPr lang="en" sz="1600" b="1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Patient</a:t>
            </a:r>
            <a:r>
              <a:rPr lang="en" sz="1600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: Hurry up and wait (vetting, political sequence)</a:t>
            </a:r>
            <a:endParaRPr sz="1600">
              <a:solidFill>
                <a:srgbClr val="22222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5969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Montserrat"/>
              <a:buChar char="●"/>
            </a:pPr>
            <a:r>
              <a:rPr lang="en" sz="1600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Less/no Work-Life-Balance: Long hours</a:t>
            </a:r>
            <a:endParaRPr sz="1600">
              <a:solidFill>
                <a:srgbClr val="22222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5969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Montserrat"/>
              <a:buChar char="●"/>
            </a:pPr>
            <a:r>
              <a:rPr lang="en" sz="1600" b="1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Networker</a:t>
            </a:r>
            <a:r>
              <a:rPr lang="en" sz="1600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: Personnel is policy, win over as many people as you can</a:t>
            </a:r>
            <a:endParaRPr sz="1600">
              <a:solidFill>
                <a:srgbClr val="22222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5969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Montserrat"/>
              <a:buChar char="●"/>
            </a:pPr>
            <a:r>
              <a:rPr lang="en" sz="1600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No admin: Do you own printing, copying, scheduling, etc. </a:t>
            </a:r>
            <a:endParaRPr sz="1600">
              <a:solidFill>
                <a:srgbClr val="22222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600"/>
              </a:spcAft>
              <a:buNone/>
            </a:pP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7" name="Google Shape;207;p22" descr="Inclusive America 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97713" y="4577464"/>
            <a:ext cx="1244710" cy="42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2" name="Google Shape;212;p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-2550" y="615863"/>
            <a:ext cx="9149100" cy="0"/>
          </a:xfrm>
          <a:prstGeom prst="straightConnector1">
            <a:avLst/>
          </a:prstGeom>
          <a:noFill/>
          <a:ln w="152400" cap="flat" cmpd="sng">
            <a:solidFill>
              <a:srgbClr val="EEF4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3" name="Google Shape;213;p23"/>
          <p:cNvSpPr txBox="1">
            <a:spLocks noGrp="1"/>
          </p:cNvSpPr>
          <p:nvPr>
            <p:ph type="title"/>
          </p:nvPr>
        </p:nvSpPr>
        <p:spPr>
          <a:xfrm>
            <a:off x="2073750" y="318900"/>
            <a:ext cx="4996500" cy="4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B567D"/>
                </a:solidFill>
              </a:rPr>
              <a:t>SALARY</a:t>
            </a:r>
            <a:endParaRPr sz="1600" b="0">
              <a:solidFill>
                <a:srgbClr val="1B567D"/>
              </a:solidFill>
            </a:endParaRPr>
          </a:p>
        </p:txBody>
      </p:sp>
      <p:sp>
        <p:nvSpPr>
          <p:cNvPr id="214" name="Google Shape;214;p23"/>
          <p:cNvSpPr txBox="1"/>
          <p:nvPr/>
        </p:nvSpPr>
        <p:spPr>
          <a:xfrm>
            <a:off x="463675" y="734750"/>
            <a:ext cx="8227500" cy="33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193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Review the </a:t>
            </a:r>
            <a:r>
              <a:rPr lang="en" sz="1600" u="sng">
                <a:solidFill>
                  <a:srgbClr val="1155CC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Office of Personnel Management website</a:t>
            </a:r>
            <a:r>
              <a:rPr lang="en" sz="1600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to learn more about salaries in the federal government.  Salary levels will vary depending on appointment type and pay scale level.  For reference:</a:t>
            </a:r>
            <a:endParaRPr sz="1600">
              <a:solidFill>
                <a:srgbClr val="22222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5969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Montserrat"/>
              <a:buChar char="●"/>
            </a:pPr>
            <a:r>
              <a:rPr lang="en" sz="1600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Recent college graduates or individuals with a few years of work experience generally enter the Federal government in a GS-7 to GS-9 level</a:t>
            </a:r>
            <a:endParaRPr sz="1600">
              <a:solidFill>
                <a:srgbClr val="22222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5969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Montserrat"/>
              <a:buChar char="●"/>
            </a:pPr>
            <a:r>
              <a:rPr lang="en" sz="1600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Mid-to-senior level managers are generally rated at the GS-13 to GS-15 levels</a:t>
            </a:r>
            <a:endParaRPr sz="1600">
              <a:solidFill>
                <a:srgbClr val="22222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5969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Montserrat"/>
              <a:buChar char="●"/>
            </a:pPr>
            <a:r>
              <a:rPr lang="en" sz="1600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Executive leaders in senior levels of government are usually in the non-career Senior Executive Service (NC-SES)</a:t>
            </a:r>
            <a:endParaRPr sz="1600">
              <a:solidFill>
                <a:srgbClr val="22222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600"/>
              </a:spcAft>
              <a:buNone/>
            </a:pPr>
            <a:endParaRPr sz="1600">
              <a:solidFill>
                <a:srgbClr val="22222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5" name="Google Shape;215;p23" descr="Inclusive America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97713" y="4577464"/>
            <a:ext cx="1244710" cy="42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0" name="Google Shape;220;p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-2550" y="615863"/>
            <a:ext cx="9149100" cy="0"/>
          </a:xfrm>
          <a:prstGeom prst="straightConnector1">
            <a:avLst/>
          </a:prstGeom>
          <a:noFill/>
          <a:ln w="152400" cap="flat" cmpd="sng">
            <a:solidFill>
              <a:srgbClr val="EEF4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1" name="Google Shape;221;p24"/>
          <p:cNvSpPr txBox="1">
            <a:spLocks noGrp="1"/>
          </p:cNvSpPr>
          <p:nvPr>
            <p:ph type="title"/>
          </p:nvPr>
        </p:nvSpPr>
        <p:spPr>
          <a:xfrm>
            <a:off x="2073750" y="318900"/>
            <a:ext cx="4996500" cy="4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B567D"/>
                </a:solidFill>
              </a:rPr>
              <a:t>ADDITIONAL RESOURCES - GENERAL</a:t>
            </a:r>
            <a:endParaRPr sz="1600" b="0">
              <a:solidFill>
                <a:srgbClr val="1B567D"/>
              </a:solidFill>
            </a:endParaRPr>
          </a:p>
        </p:txBody>
      </p:sp>
      <p:sp>
        <p:nvSpPr>
          <p:cNvPr id="222" name="Google Shape;222;p24"/>
          <p:cNvSpPr txBox="1"/>
          <p:nvPr/>
        </p:nvSpPr>
        <p:spPr>
          <a:xfrm>
            <a:off x="463675" y="734750"/>
            <a:ext cx="8227500" cy="37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Biden-Harris Transition Team: </a:t>
            </a:r>
            <a:r>
              <a:rPr lang="en" sz="15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https://BuildBackBetter.com/join-us</a:t>
            </a: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●"/>
            </a:pP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USA Jobs: </a:t>
            </a:r>
            <a:r>
              <a:rPr lang="en" sz="15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https://www.USAjobs.gov</a:t>
            </a: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●"/>
            </a:pP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Plum Book: </a:t>
            </a:r>
            <a:r>
              <a:rPr lang="en" sz="15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5"/>
              </a:rPr>
              <a:t>https://www.govinfo.gov/collection/plum-book</a:t>
            </a: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●"/>
            </a:pP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Partnership for Public Service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○"/>
            </a:pP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Ready to Serve: </a:t>
            </a:r>
            <a:r>
              <a:rPr lang="en" sz="15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6"/>
              </a:rPr>
              <a:t>https://PresidentialTransition.org/ReadyToServe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○"/>
            </a:pP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Transition Lab Podcast: </a:t>
            </a:r>
            <a:r>
              <a:rPr lang="en" sz="15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7"/>
              </a:rPr>
              <a:t>https://open.Spotify.com/show/1ITwoZx6eAlae1l2bNBnSt</a:t>
            </a: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○"/>
            </a:pP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Center on Presidential Transition: </a:t>
            </a:r>
            <a:r>
              <a:rPr lang="en" sz="15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8"/>
              </a:rPr>
              <a:t>https://PresidentialTransition.org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4" name="Google Shape;224;p24" descr="Biden-Harris transition logo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955074" y="3756053"/>
            <a:ext cx="1244700" cy="1244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4" descr="Inclusive America logo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697713" y="4577464"/>
            <a:ext cx="1244710" cy="42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0" name="Google Shape;230;p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-2550" y="615863"/>
            <a:ext cx="9149100" cy="0"/>
          </a:xfrm>
          <a:prstGeom prst="straightConnector1">
            <a:avLst/>
          </a:prstGeom>
          <a:noFill/>
          <a:ln w="152400" cap="flat" cmpd="sng">
            <a:solidFill>
              <a:srgbClr val="EEF4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1" name="Google Shape;231;p25"/>
          <p:cNvSpPr txBox="1">
            <a:spLocks noGrp="1"/>
          </p:cNvSpPr>
          <p:nvPr>
            <p:ph type="title"/>
          </p:nvPr>
        </p:nvSpPr>
        <p:spPr>
          <a:xfrm>
            <a:off x="1834800" y="311450"/>
            <a:ext cx="5474400" cy="4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B567D"/>
                </a:solidFill>
              </a:rPr>
              <a:t>ADDITIONAL RESOURCES - AFFINITY GROUPS</a:t>
            </a:r>
            <a:endParaRPr sz="1600" b="0">
              <a:solidFill>
                <a:srgbClr val="1B567D"/>
              </a:solidFill>
            </a:endParaRPr>
          </a:p>
        </p:txBody>
      </p:sp>
      <p:sp>
        <p:nvSpPr>
          <p:cNvPr id="232" name="Google Shape;232;p25"/>
          <p:cNvSpPr txBox="1"/>
          <p:nvPr/>
        </p:nvSpPr>
        <p:spPr>
          <a:xfrm>
            <a:off x="463675" y="734750"/>
            <a:ext cx="8227500" cy="37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People with Disabilities: </a:t>
            </a:r>
            <a:r>
              <a:rPr lang="en" sz="15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https://46DisabilityJobOpportunityProject.com</a:t>
            </a: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●"/>
            </a:pP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Black Talent Initiative: </a:t>
            </a:r>
            <a:r>
              <a:rPr lang="en" sz="15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https://BlackTalentInitiative.com</a:t>
            </a: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●"/>
            </a:pP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Hispanic/Latinx: </a:t>
            </a:r>
            <a:r>
              <a:rPr lang="en" sz="1500" u="sng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https://www.Proyecto20Unidos.com</a:t>
            </a: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●"/>
            </a:pP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Asian American Pacific Islanders: </a:t>
            </a:r>
            <a:r>
              <a:rPr lang="en" sz="15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6"/>
              </a:rPr>
              <a:t>https://www.AapiProgressiveAction.com/aapi46</a:t>
            </a: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●"/>
            </a:pP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LGBTQ: </a:t>
            </a:r>
            <a:r>
              <a:rPr lang="en" sz="15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7"/>
              </a:rPr>
              <a:t>https://VictoryInstitute.org/programs/presidential-appointments-initiative</a:t>
            </a: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●"/>
            </a:pP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Women: </a:t>
            </a:r>
            <a:r>
              <a:rPr lang="en" sz="15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8"/>
              </a:rPr>
              <a:t>https://AppointWomen.org</a:t>
            </a: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●"/>
            </a:pP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Progressives: </a:t>
            </a:r>
            <a:r>
              <a:rPr lang="en" sz="15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9"/>
              </a:rPr>
              <a:t>https://ProgressiveChange.Institute</a:t>
            </a: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9" name="Google Shape;229;p25" descr="Three lines converging into one"/>
          <p:cNvPicPr preferRelativeResize="0"/>
          <p:nvPr/>
        </p:nvPicPr>
        <p:blipFill rotWithShape="1">
          <a:blip r:embed="rId10">
            <a:alphaModFix/>
          </a:blip>
          <a:srcRect t="-10940" b="10940"/>
          <a:stretch/>
        </p:blipFill>
        <p:spPr>
          <a:xfrm>
            <a:off x="3796000" y="3454825"/>
            <a:ext cx="1704400" cy="153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5" descr="Inclusive America logo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697713" y="4577464"/>
            <a:ext cx="1244710" cy="42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6" hidden="1"/>
          <p:cNvSpPr txBox="1">
            <a:spLocks noGrp="1"/>
          </p:cNvSpPr>
          <p:nvPr>
            <p:ph type="title"/>
          </p:nvPr>
        </p:nvSpPr>
        <p:spPr>
          <a:xfrm>
            <a:off x="819600" y="1889000"/>
            <a:ext cx="7581000" cy="26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0" dirty="0">
                <a:latin typeface="Montserrat Medium"/>
                <a:ea typeface="Montserrat Medium"/>
                <a:cs typeface="Montserrat Medium"/>
                <a:sym typeface="Montserrat Medium"/>
              </a:rPr>
              <a:t>Thank You</a:t>
            </a:r>
            <a:endParaRPr sz="3600" b="0" dirty="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40" name="Google Shape;240;p26" descr="Inclusive America 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6750" y="542850"/>
            <a:ext cx="2746699" cy="9341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38;p26">
            <a:extLst>
              <a:ext uri="{FF2B5EF4-FFF2-40B4-BE49-F238E27FC236}">
                <a16:creationId xmlns:a16="http://schemas.microsoft.com/office/drawing/2014/main" id="{CC518D2A-9386-6447-A0A0-E3DACF190CC8}"/>
              </a:ext>
            </a:extLst>
          </p:cNvPr>
          <p:cNvSpPr txBox="1">
            <a:spLocks/>
          </p:cNvSpPr>
          <p:nvPr/>
        </p:nvSpPr>
        <p:spPr>
          <a:xfrm>
            <a:off x="819599" y="1800100"/>
            <a:ext cx="7581000" cy="26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600" dirty="0">
                <a:latin typeface="Montserrat Medium"/>
                <a:ea typeface="Montserrat Medium"/>
                <a:cs typeface="Montserrat Medium"/>
                <a:sym typeface="Montserrat Medium"/>
              </a:rPr>
              <a:t>Make our government as diverse as the American people</a:t>
            </a:r>
          </a:p>
          <a:p>
            <a:pPr algn="ctr"/>
            <a:endParaRPr lang="en-US" sz="3600" dirty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lvl="0" algn="ctr"/>
            <a:r>
              <a:rPr lang="en-US" sz="1400" dirty="0">
                <a:solidFill>
                  <a:srgbClr val="3498DB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www.InclusiveAmerica.org</a:t>
            </a:r>
            <a:endParaRPr lang="en-US" sz="1400" dirty="0">
              <a:solidFill>
                <a:srgbClr val="3498D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ctr">
              <a:spcBef>
                <a:spcPts val="1600"/>
              </a:spcBef>
            </a:pPr>
            <a:r>
              <a:rPr lang="en-US" sz="1400" dirty="0" err="1">
                <a:solidFill>
                  <a:srgbClr val="3498DB"/>
                </a:solidFill>
                <a:latin typeface="Montserrat"/>
                <a:ea typeface="Montserrat"/>
                <a:cs typeface="Montserrat"/>
                <a:sym typeface="Montserrat"/>
              </a:rPr>
              <a:t>Info@InclusiveAmerica.org</a:t>
            </a:r>
            <a:endParaRPr lang="en-US" sz="1400" dirty="0">
              <a:solidFill>
                <a:srgbClr val="3498D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ctr">
              <a:spcBef>
                <a:spcPts val="1600"/>
              </a:spcBef>
              <a:spcAft>
                <a:spcPts val="1600"/>
              </a:spcAft>
            </a:pPr>
            <a:r>
              <a:rPr lang="en-US" sz="1400" dirty="0">
                <a:solidFill>
                  <a:srgbClr val="3498DB"/>
                </a:solidFill>
                <a:latin typeface="Montserrat"/>
                <a:ea typeface="Montserrat"/>
                <a:cs typeface="Montserrat"/>
                <a:sym typeface="Montserrat"/>
              </a:rPr>
              <a:t>@</a:t>
            </a:r>
            <a:r>
              <a:rPr lang="en-US" sz="1400" dirty="0" err="1">
                <a:solidFill>
                  <a:srgbClr val="3498DB"/>
                </a:solidFill>
                <a:latin typeface="Montserrat"/>
                <a:ea typeface="Montserrat"/>
                <a:cs typeface="Montserrat"/>
                <a:sym typeface="Montserrat"/>
              </a:rPr>
              <a:t>InclusiveUS</a:t>
            </a:r>
            <a:endParaRPr lang="en-US" sz="1400" dirty="0">
              <a:solidFill>
                <a:srgbClr val="3498D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/>
            <a:endParaRPr lang="en-US" sz="3600" dirty="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-2550" y="615863"/>
            <a:ext cx="9149100" cy="0"/>
          </a:xfrm>
          <a:prstGeom prst="straightConnector1">
            <a:avLst/>
          </a:prstGeom>
          <a:noFill/>
          <a:ln w="152400" cap="flat" cmpd="sng">
            <a:solidFill>
              <a:srgbClr val="EEF4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2073750" y="318900"/>
            <a:ext cx="4996500" cy="4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1B567D"/>
                </a:solidFill>
              </a:rPr>
              <a:t>DISCLAIMER</a:t>
            </a:r>
            <a:endParaRPr sz="1600" b="0" dirty="0">
              <a:solidFill>
                <a:srgbClr val="1B567D"/>
              </a:solidFill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244475" y="734775"/>
            <a:ext cx="8227500" cy="38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500">
                <a:latin typeface="Montserrat"/>
                <a:ea typeface="Montserrat"/>
                <a:cs typeface="Montserrat"/>
                <a:sym typeface="Montserrat"/>
              </a:rPr>
              <a:t>Inclusive America is a 501(c)3.  Attendance at this event is purely for educational and information purposes. It does not act as a promise, endorsement, or other activity in relation to any position within or on behalf of the Biden-Harris Transition or administration.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4" name="Google Shape;64;p14" descr="Inclusive America 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97713" y="4577464"/>
            <a:ext cx="1244710" cy="42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Google Shape;69;p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-2550" y="615863"/>
            <a:ext cx="9149100" cy="0"/>
          </a:xfrm>
          <a:prstGeom prst="straightConnector1">
            <a:avLst/>
          </a:prstGeom>
          <a:noFill/>
          <a:ln w="152400" cap="flat" cmpd="sng">
            <a:solidFill>
              <a:srgbClr val="EEF4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1520700" y="318900"/>
            <a:ext cx="6102600" cy="4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B567D"/>
                </a:solidFill>
              </a:rPr>
              <a:t>SEQUENCE OF ENGAGEMENT</a:t>
            </a:r>
            <a:endParaRPr sz="1600" b="0">
              <a:solidFill>
                <a:srgbClr val="1B567D"/>
              </a:solidFill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825982" y="1588785"/>
            <a:ext cx="1231420" cy="278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rPr>
              <a:t>August 2019</a:t>
            </a:r>
            <a:br>
              <a:rPr lang="en" sz="80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rPr>
              <a:t>August 2020</a:t>
            </a:r>
            <a:endParaRPr sz="800">
              <a:solidFill>
                <a:srgbClr val="0C58D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990149" y="2880850"/>
            <a:ext cx="1618133" cy="514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rPr>
              <a:t>Primary Election</a:t>
            </a:r>
            <a:endParaRPr sz="1000" b="1">
              <a:solidFill>
                <a:srgbClr val="0C58D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968513" y="3407358"/>
            <a:ext cx="1661675" cy="849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 dirty="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rPr>
              <a:t>Closest to candidate and their team. Give time, talent, treasure.</a:t>
            </a:r>
            <a:endParaRPr sz="800" dirty="0">
              <a:solidFill>
                <a:srgbClr val="0C58D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6" name="Google Shape;76;p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005449" y="1728706"/>
            <a:ext cx="772459" cy="855114"/>
          </a:xfrm>
          <a:prstGeom prst="straightConnector1">
            <a:avLst/>
          </a:prstGeom>
          <a:noFill/>
          <a:ln w="9525" cap="flat" cmpd="sng">
            <a:solidFill>
              <a:srgbClr val="0D5DD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7" name="Google Shape;77;p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825874" y="2433180"/>
            <a:ext cx="1972593" cy="165283"/>
          </a:xfrm>
          <a:prstGeom prst="parallelogram">
            <a:avLst>
              <a:gd name="adj" fmla="val 96952"/>
            </a:avLst>
          </a:prstGeom>
          <a:solidFill>
            <a:srgbClr val="0D5D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</a:t>
            </a:r>
            <a:endParaRPr/>
          </a:p>
        </p:txBody>
      </p:sp>
      <p:sp>
        <p:nvSpPr>
          <p:cNvPr id="78" name="Google Shape;78;p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5982" y="2610477"/>
            <a:ext cx="1972593" cy="165283"/>
          </a:xfrm>
          <a:prstGeom prst="parallelogram">
            <a:avLst>
              <a:gd name="adj" fmla="val 96952"/>
            </a:avLst>
          </a:prstGeom>
          <a:solidFill>
            <a:srgbClr val="0944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5"/>
          <p:cNvSpPr txBox="1"/>
          <p:nvPr/>
        </p:nvSpPr>
        <p:spPr>
          <a:xfrm>
            <a:off x="2798557" y="1588785"/>
            <a:ext cx="1096279" cy="278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rPr>
              <a:t>August-2020</a:t>
            </a:r>
            <a:br>
              <a:rPr lang="en" sz="80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rPr>
              <a:t>November 2020</a:t>
            </a:r>
            <a:endParaRPr sz="800">
              <a:solidFill>
                <a:srgbClr val="0C58D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2827422" y="2880850"/>
            <a:ext cx="1618133" cy="514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rPr>
              <a:t>General Election</a:t>
            </a:r>
            <a:endParaRPr sz="1000" b="1">
              <a:solidFill>
                <a:srgbClr val="0C58D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" name="Google Shape;82;p15"/>
          <p:cNvSpPr txBox="1"/>
          <p:nvPr/>
        </p:nvSpPr>
        <p:spPr>
          <a:xfrm>
            <a:off x="2805786" y="3407358"/>
            <a:ext cx="1661675" cy="849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rPr>
              <a:t>Less close to the candidate. Given treasure, time, and talent.</a:t>
            </a:r>
            <a:endParaRPr sz="800">
              <a:solidFill>
                <a:srgbClr val="0C58D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3" name="Google Shape;83;p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842722" y="1728706"/>
            <a:ext cx="772459" cy="855114"/>
          </a:xfrm>
          <a:prstGeom prst="straightConnector1">
            <a:avLst/>
          </a:prstGeom>
          <a:noFill/>
          <a:ln w="9525" cap="flat" cmpd="sng">
            <a:solidFill>
              <a:srgbClr val="0D5DD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4" name="Google Shape;84;p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2663147" y="2433180"/>
            <a:ext cx="1972593" cy="165283"/>
          </a:xfrm>
          <a:prstGeom prst="parallelogram">
            <a:avLst>
              <a:gd name="adj" fmla="val 96952"/>
            </a:avLst>
          </a:prstGeom>
          <a:solidFill>
            <a:srgbClr val="0D5D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</a:t>
            </a:r>
            <a:endParaRPr/>
          </a:p>
        </p:txBody>
      </p:sp>
      <p:sp>
        <p:nvSpPr>
          <p:cNvPr id="85" name="Google Shape;85;p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63255" y="2610477"/>
            <a:ext cx="1972593" cy="165283"/>
          </a:xfrm>
          <a:prstGeom prst="parallelogram">
            <a:avLst>
              <a:gd name="adj" fmla="val 96952"/>
            </a:avLst>
          </a:prstGeom>
          <a:solidFill>
            <a:srgbClr val="0944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5"/>
          <p:cNvSpPr txBox="1"/>
          <p:nvPr/>
        </p:nvSpPr>
        <p:spPr>
          <a:xfrm>
            <a:off x="4572002" y="1587979"/>
            <a:ext cx="1163043" cy="278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rPr>
              <a:t>November 2020</a:t>
            </a:r>
            <a:br>
              <a:rPr lang="en" sz="8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rPr>
              <a:t>January 2021</a:t>
            </a:r>
            <a:endParaRPr sz="800">
              <a:solidFill>
                <a:srgbClr val="85858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8" name="Google Shape;88;p15"/>
          <p:cNvSpPr txBox="1"/>
          <p:nvPr/>
        </p:nvSpPr>
        <p:spPr>
          <a:xfrm>
            <a:off x="4667808" y="2880031"/>
            <a:ext cx="1618133" cy="514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rPr>
              <a:t>Transition</a:t>
            </a:r>
            <a:endParaRPr sz="1000" b="1">
              <a:solidFill>
                <a:srgbClr val="85858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4646172" y="3406539"/>
            <a:ext cx="1661675" cy="849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rPr>
              <a:t>Agency Review Team (aka Landing / Beachhead). About 500 people, half of whom go into government.</a:t>
            </a:r>
            <a:endParaRPr sz="800">
              <a:solidFill>
                <a:srgbClr val="85858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0" name="Google Shape;90;p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683108" y="1727887"/>
            <a:ext cx="772459" cy="855114"/>
          </a:xfrm>
          <a:prstGeom prst="straightConnector1">
            <a:avLst/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1" name="Google Shape;91;p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4503533" y="2432361"/>
            <a:ext cx="1972593" cy="165283"/>
          </a:xfrm>
          <a:prstGeom prst="parallelogram">
            <a:avLst>
              <a:gd name="adj" fmla="val 96952"/>
            </a:avLst>
          </a:prstGeom>
          <a:solidFill>
            <a:srgbClr val="C2C2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</a:t>
            </a:r>
            <a:endParaRPr/>
          </a:p>
        </p:txBody>
      </p:sp>
      <p:sp>
        <p:nvSpPr>
          <p:cNvPr id="92" name="Google Shape;92;p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03641" y="2609659"/>
            <a:ext cx="1972593" cy="165283"/>
          </a:xfrm>
          <a:prstGeom prst="parallelogram">
            <a:avLst>
              <a:gd name="adj" fmla="val 96952"/>
            </a:avLst>
          </a:prstGeom>
          <a:solidFill>
            <a:srgbClr val="8585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5"/>
          <p:cNvSpPr txBox="1"/>
          <p:nvPr/>
        </p:nvSpPr>
        <p:spPr>
          <a:xfrm>
            <a:off x="6404587" y="1587950"/>
            <a:ext cx="1172397" cy="278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rPr>
              <a:t>January 2021</a:t>
            </a:r>
            <a:br>
              <a:rPr lang="en" sz="8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rPr>
              <a:t>Onward</a:t>
            </a:r>
            <a:endParaRPr sz="800">
              <a:solidFill>
                <a:srgbClr val="85858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" name="Google Shape;95;p15"/>
          <p:cNvSpPr txBox="1"/>
          <p:nvPr/>
        </p:nvSpPr>
        <p:spPr>
          <a:xfrm>
            <a:off x="6509719" y="2880018"/>
            <a:ext cx="1618133" cy="514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rPr>
              <a:t>Administration</a:t>
            </a:r>
            <a:endParaRPr sz="1000" b="1">
              <a:solidFill>
                <a:srgbClr val="85858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" name="Google Shape;96;p15"/>
          <p:cNvSpPr txBox="1"/>
          <p:nvPr/>
        </p:nvSpPr>
        <p:spPr>
          <a:xfrm>
            <a:off x="6488083" y="3406526"/>
            <a:ext cx="1661675" cy="849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rPr>
              <a:t>Hiring is sequential. USAJobs.gov. About  4,500 to 2.2m+ people.</a:t>
            </a:r>
            <a:endParaRPr sz="800">
              <a:solidFill>
                <a:srgbClr val="85858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7" name="Google Shape;97;p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525019" y="1727874"/>
            <a:ext cx="772459" cy="855114"/>
          </a:xfrm>
          <a:prstGeom prst="straightConnector1">
            <a:avLst/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8" name="Google Shape;98;p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6345444" y="2432348"/>
            <a:ext cx="1972593" cy="165283"/>
          </a:xfrm>
          <a:prstGeom prst="parallelogram">
            <a:avLst>
              <a:gd name="adj" fmla="val 96952"/>
            </a:avLst>
          </a:prstGeom>
          <a:solidFill>
            <a:srgbClr val="C2C2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</a:t>
            </a:r>
            <a:endParaRPr/>
          </a:p>
        </p:txBody>
      </p:sp>
      <p:sp>
        <p:nvSpPr>
          <p:cNvPr id="99" name="Google Shape;99;p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45552" y="2609646"/>
            <a:ext cx="1972593" cy="165283"/>
          </a:xfrm>
          <a:prstGeom prst="parallelogram">
            <a:avLst>
              <a:gd name="adj" fmla="val 96952"/>
            </a:avLst>
          </a:prstGeom>
          <a:solidFill>
            <a:srgbClr val="8585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1" name="Google Shape;71;p15" descr="Inclusive America 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97713" y="4577464"/>
            <a:ext cx="1244710" cy="42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4" name="Google Shape;104;p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-2550" y="615863"/>
            <a:ext cx="9149100" cy="0"/>
          </a:xfrm>
          <a:prstGeom prst="straightConnector1">
            <a:avLst/>
          </a:prstGeom>
          <a:noFill/>
          <a:ln w="152400" cap="flat" cmpd="sng">
            <a:solidFill>
              <a:srgbClr val="EEF4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2073750" y="318900"/>
            <a:ext cx="4996500" cy="4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B567D"/>
                </a:solidFill>
              </a:rPr>
              <a:t>TYPES OF JOBS</a:t>
            </a:r>
            <a:endParaRPr sz="1600" b="0">
              <a:solidFill>
                <a:srgbClr val="1B567D"/>
              </a:solidFill>
            </a:endParaRPr>
          </a:p>
        </p:txBody>
      </p:sp>
      <p:sp>
        <p:nvSpPr>
          <p:cNvPr id="106" name="Google Shape;106;p16"/>
          <p:cNvSpPr txBox="1"/>
          <p:nvPr/>
        </p:nvSpPr>
        <p:spPr>
          <a:xfrm>
            <a:off x="244475" y="734775"/>
            <a:ext cx="8227500" cy="42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Political Appointee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Presidential appointments with Senate confirmation (PAS)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Presidential appointments without Senate confirmation (PA)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Non-career Senior Executive Service (NA)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Schedule C appointments (SC)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Schedule A appointments (SA)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Career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Senior Executive Service (SES)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Others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Without Compensation (WC) / Per Diem (PD)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African Development Foundation, Inter American Foundation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Corporation for National and Community Service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JFK Center for the Performing Arts, Presidio Trust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National Council on Disability, Rehabilitation Services Administration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United States-China Economic and Security Review Commission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8" name="Google Shape;108;p16" descr="book cover that says &quot;United States Government Policy and Supporting Positions Committee on Government ReformNovember 2004&quot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2574" y="1523850"/>
            <a:ext cx="1889100" cy="252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6" descr="Inclusive America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97713" y="4577464"/>
            <a:ext cx="1244710" cy="42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4" name="Google Shape;114;p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-2550" y="615863"/>
            <a:ext cx="9149100" cy="0"/>
          </a:xfrm>
          <a:prstGeom prst="straightConnector1">
            <a:avLst/>
          </a:prstGeom>
          <a:noFill/>
          <a:ln w="152400" cap="flat" cmpd="sng">
            <a:solidFill>
              <a:srgbClr val="EEF4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5" name="Google Shape;115;p17"/>
          <p:cNvSpPr txBox="1">
            <a:spLocks noGrp="1"/>
          </p:cNvSpPr>
          <p:nvPr>
            <p:ph type="title"/>
          </p:nvPr>
        </p:nvSpPr>
        <p:spPr>
          <a:xfrm>
            <a:off x="1520700" y="318900"/>
            <a:ext cx="6102600" cy="4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0">
                <a:solidFill>
                  <a:srgbClr val="1B567D"/>
                </a:solidFill>
              </a:rPr>
              <a:t>SNAPSHOT OF CURRENT PRESIDENTIAL APPOINTMENTS</a:t>
            </a:r>
            <a:endParaRPr sz="1600" b="0">
              <a:solidFill>
                <a:srgbClr val="1B567D"/>
              </a:solidFill>
            </a:endParaRPr>
          </a:p>
        </p:txBody>
      </p:sp>
      <p:sp>
        <p:nvSpPr>
          <p:cNvPr id="113" name="Google Shape;113;p17"/>
          <p:cNvSpPr txBox="1"/>
          <p:nvPr/>
        </p:nvSpPr>
        <p:spPr>
          <a:xfrm>
            <a:off x="1729488" y="900225"/>
            <a:ext cx="5685000" cy="7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dirty="0"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lang="en" sz="18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he President appoints approximately</a:t>
            </a:r>
            <a:br>
              <a:rPr lang="en" sz="18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1800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4,500</a:t>
            </a:r>
            <a:r>
              <a:rPr lang="en" sz="18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positions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6" name="Google Shape;116;p17" descr="Pie chart showing dat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9982" y="1758775"/>
            <a:ext cx="4524024" cy="282501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7"/>
          <p:cNvSpPr txBox="1"/>
          <p:nvPr/>
        </p:nvSpPr>
        <p:spPr>
          <a:xfrm>
            <a:off x="947425" y="1948863"/>
            <a:ext cx="20904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Roboto"/>
                <a:ea typeface="Roboto"/>
                <a:cs typeface="Roboto"/>
                <a:sym typeface="Roboto"/>
              </a:rPr>
              <a:t>Presidential Appointees who don’t need Senate Approval</a:t>
            </a:r>
            <a:endParaRPr sz="10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" name="12%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730250" y="1948863"/>
            <a:ext cx="938400" cy="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12%</a:t>
            </a:r>
            <a:endParaRPr sz="1800" b="1" dirty="0">
              <a:solidFill>
                <a:srgbClr val="999999"/>
              </a:solidFill>
            </a:endParaRPr>
          </a:p>
        </p:txBody>
      </p:sp>
      <p:sp>
        <p:nvSpPr>
          <p:cNvPr id="118" name="Google Shape;118;p17"/>
          <p:cNvSpPr txBox="1"/>
          <p:nvPr/>
        </p:nvSpPr>
        <p:spPr>
          <a:xfrm>
            <a:off x="6000050" y="2576046"/>
            <a:ext cx="2090400" cy="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Roboto"/>
                <a:ea typeface="Roboto"/>
                <a:cs typeface="Roboto"/>
                <a:sym typeface="Roboto"/>
              </a:rPr>
              <a:t>Schedule C appointments</a:t>
            </a:r>
            <a:endParaRPr sz="10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1" name="38%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722400" y="2535100"/>
            <a:ext cx="938400" cy="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38%</a:t>
            </a:r>
            <a:endParaRPr sz="1800" b="1">
              <a:solidFill>
                <a:srgbClr val="FFFFFF"/>
              </a:solidFill>
            </a:endParaRPr>
          </a:p>
        </p:txBody>
      </p:sp>
      <p:sp>
        <p:nvSpPr>
          <p:cNvPr id="117" name="Google Shape;117;p17"/>
          <p:cNvSpPr txBox="1"/>
          <p:nvPr/>
        </p:nvSpPr>
        <p:spPr>
          <a:xfrm>
            <a:off x="6000050" y="3687188"/>
            <a:ext cx="20904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Roboto"/>
                <a:ea typeface="Roboto"/>
                <a:cs typeface="Roboto"/>
                <a:sym typeface="Roboto"/>
              </a:rPr>
              <a:t>Presidential Appointees who need Senate Approval</a:t>
            </a:r>
            <a:endParaRPr sz="10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2" name="31%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933850" y="3538700"/>
            <a:ext cx="938400" cy="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31%</a:t>
            </a:r>
            <a:endParaRPr sz="1800" b="1" dirty="0">
              <a:solidFill>
                <a:srgbClr val="FFFFFF"/>
              </a:solidFill>
            </a:endParaRPr>
          </a:p>
        </p:txBody>
      </p:sp>
      <p:sp>
        <p:nvSpPr>
          <p:cNvPr id="120" name="Google Shape;120;p17"/>
          <p:cNvSpPr txBox="1"/>
          <p:nvPr/>
        </p:nvSpPr>
        <p:spPr>
          <a:xfrm>
            <a:off x="947425" y="2988238"/>
            <a:ext cx="20904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Roboto"/>
                <a:ea typeface="Roboto"/>
                <a:cs typeface="Roboto"/>
                <a:sym typeface="Roboto"/>
              </a:rPr>
              <a:t>Non-career Senior Executive Service positions</a:t>
            </a:r>
            <a:endParaRPr sz="10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" name="19%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225975" y="2524338"/>
            <a:ext cx="938400" cy="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19%</a:t>
            </a:r>
            <a:endParaRPr sz="1800" b="1">
              <a:solidFill>
                <a:srgbClr val="FFFFFF"/>
              </a:solidFill>
            </a:endParaRPr>
          </a:p>
        </p:txBody>
      </p:sp>
      <p:cxnSp>
        <p:nvCxnSpPr>
          <p:cNvPr id="125" name="Google Shape;125;p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rot="10800000" flipH="1">
            <a:off x="5660800" y="2804800"/>
            <a:ext cx="540000" cy="133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6" name="Google Shape;126;p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endCxn id="117" idx="1"/>
          </p:cNvCxnSpPr>
          <p:nvPr/>
        </p:nvCxnSpPr>
        <p:spPr>
          <a:xfrm rot="10800000" flipH="1">
            <a:off x="5071850" y="3941888"/>
            <a:ext cx="928200" cy="198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7" name="Google Shape;127;p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rot="10800000" flipH="1">
            <a:off x="2822650" y="3055525"/>
            <a:ext cx="528600" cy="233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8" name="Google Shape;128;p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109575" y="2241988"/>
            <a:ext cx="755100" cy="101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29" name="Google Shape;129;p17" descr="Inclusive America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97713" y="4577464"/>
            <a:ext cx="1244710" cy="42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4" name="Google Shape;134;p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-2550" y="615863"/>
            <a:ext cx="9149100" cy="0"/>
          </a:xfrm>
          <a:prstGeom prst="straightConnector1">
            <a:avLst/>
          </a:prstGeom>
          <a:noFill/>
          <a:ln w="152400" cap="flat" cmpd="sng">
            <a:solidFill>
              <a:srgbClr val="EEF4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5" name="Google Shape;135;p18"/>
          <p:cNvSpPr txBox="1">
            <a:spLocks noGrp="1"/>
          </p:cNvSpPr>
          <p:nvPr>
            <p:ph type="title"/>
          </p:nvPr>
        </p:nvSpPr>
        <p:spPr>
          <a:xfrm>
            <a:off x="1541475" y="318147"/>
            <a:ext cx="6251700" cy="4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0" dirty="0">
                <a:solidFill>
                  <a:srgbClr val="1B567D"/>
                </a:solidFill>
              </a:rPr>
              <a:t>SNAPSHOT OF CURRENT PRESIDENTIAL APPOINTMENTS (2)</a:t>
            </a:r>
            <a:endParaRPr sz="1600" b="0" dirty="0">
              <a:solidFill>
                <a:srgbClr val="1B567D"/>
              </a:solidFill>
            </a:endParaRPr>
          </a:p>
        </p:txBody>
      </p:sp>
      <p:pic>
        <p:nvPicPr>
          <p:cNvPr id="136" name="Google Shape;136;p18" descr="Pie 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7573" y="1129900"/>
            <a:ext cx="4328850" cy="3233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8"/>
          <p:cNvSpPr txBox="1"/>
          <p:nvPr/>
        </p:nvSpPr>
        <p:spPr>
          <a:xfrm>
            <a:off x="348225" y="1138325"/>
            <a:ext cx="2918400" cy="6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Plum Book positions by US government entity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" name="Google Shape;138;p18"/>
          <p:cNvSpPr txBox="1"/>
          <p:nvPr/>
        </p:nvSpPr>
        <p:spPr>
          <a:xfrm>
            <a:off x="2872625" y="908652"/>
            <a:ext cx="20904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Roboto"/>
                <a:ea typeface="Roboto"/>
                <a:cs typeface="Roboto"/>
                <a:sym typeface="Roboto"/>
              </a:rPr>
              <a:t>Legislative placements </a:t>
            </a:r>
            <a:endParaRPr sz="7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Roboto"/>
                <a:ea typeface="Roboto"/>
                <a:cs typeface="Roboto"/>
                <a:sym typeface="Roboto"/>
              </a:rPr>
              <a:t>1%</a:t>
            </a:r>
            <a:endParaRPr sz="7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9" name="Google Shape;139;p18"/>
          <p:cNvSpPr txBox="1"/>
          <p:nvPr/>
        </p:nvSpPr>
        <p:spPr>
          <a:xfrm>
            <a:off x="4667325" y="999775"/>
            <a:ext cx="12069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Roboto"/>
                <a:ea typeface="Roboto"/>
                <a:cs typeface="Roboto"/>
                <a:sym typeface="Roboto"/>
              </a:rPr>
              <a:t>Executive Office of the President (EOP) </a:t>
            </a:r>
            <a:endParaRPr sz="7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Roboto"/>
                <a:ea typeface="Roboto"/>
                <a:cs typeface="Roboto"/>
                <a:sym typeface="Roboto"/>
              </a:rPr>
              <a:t>6%</a:t>
            </a:r>
            <a:endParaRPr sz="7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0" name="Google Shape;140;p18"/>
          <p:cNvSpPr txBox="1"/>
          <p:nvPr/>
        </p:nvSpPr>
        <p:spPr>
          <a:xfrm>
            <a:off x="5767125" y="1121275"/>
            <a:ext cx="15246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Roboto"/>
                <a:ea typeface="Roboto"/>
                <a:cs typeface="Roboto"/>
                <a:sym typeface="Roboto"/>
              </a:rPr>
              <a:t>United States Department of Agriculture (USDA) </a:t>
            </a:r>
            <a:endParaRPr sz="7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Roboto"/>
                <a:ea typeface="Roboto"/>
                <a:cs typeface="Roboto"/>
                <a:sym typeface="Roboto"/>
              </a:rPr>
              <a:t>6%</a:t>
            </a:r>
            <a:endParaRPr sz="7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1" name="Google Shape;141;p18"/>
          <p:cNvSpPr txBox="1"/>
          <p:nvPr/>
        </p:nvSpPr>
        <p:spPr>
          <a:xfrm>
            <a:off x="6439100" y="1603413"/>
            <a:ext cx="14055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Roboto"/>
                <a:ea typeface="Roboto"/>
                <a:cs typeface="Roboto"/>
                <a:sym typeface="Roboto"/>
              </a:rPr>
              <a:t>United States Department of Commerce (DOC)</a:t>
            </a:r>
            <a:endParaRPr sz="7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Roboto"/>
                <a:ea typeface="Roboto"/>
                <a:cs typeface="Roboto"/>
                <a:sym typeface="Roboto"/>
              </a:rPr>
              <a:t>4%</a:t>
            </a:r>
            <a:endParaRPr sz="7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2" name="Google Shape;142;p18"/>
          <p:cNvSpPr txBox="1"/>
          <p:nvPr/>
        </p:nvSpPr>
        <p:spPr>
          <a:xfrm>
            <a:off x="6067500" y="2085563"/>
            <a:ext cx="14055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Roboto"/>
                <a:ea typeface="Roboto"/>
                <a:cs typeface="Roboto"/>
                <a:sym typeface="Roboto"/>
              </a:rPr>
              <a:t>United States Department of Defense (DOD)</a:t>
            </a:r>
            <a:endParaRPr sz="7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Roboto"/>
                <a:ea typeface="Roboto"/>
                <a:cs typeface="Roboto"/>
                <a:sym typeface="Roboto"/>
              </a:rPr>
              <a:t>6%</a:t>
            </a:r>
            <a:endParaRPr sz="7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3" name="Google Shape;143;p18"/>
          <p:cNvSpPr txBox="1"/>
          <p:nvPr/>
        </p:nvSpPr>
        <p:spPr>
          <a:xfrm>
            <a:off x="7105800" y="2499600"/>
            <a:ext cx="12594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Roboto"/>
                <a:ea typeface="Roboto"/>
                <a:cs typeface="Roboto"/>
                <a:sym typeface="Roboto"/>
              </a:rPr>
              <a:t>United States Department of Education (ED)</a:t>
            </a:r>
            <a:endParaRPr sz="7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Roboto"/>
                <a:ea typeface="Roboto"/>
                <a:cs typeface="Roboto"/>
                <a:sym typeface="Roboto"/>
              </a:rPr>
              <a:t>4%</a:t>
            </a:r>
            <a:endParaRPr sz="7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4" name="Google Shape;144;p18"/>
          <p:cNvSpPr txBox="1"/>
          <p:nvPr/>
        </p:nvSpPr>
        <p:spPr>
          <a:xfrm>
            <a:off x="6236775" y="2830650"/>
            <a:ext cx="12594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Roboto"/>
                <a:ea typeface="Roboto"/>
                <a:cs typeface="Roboto"/>
                <a:sym typeface="Roboto"/>
              </a:rPr>
              <a:t>United States Department of Energy (DOE)</a:t>
            </a:r>
            <a:endParaRPr sz="7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Roboto"/>
                <a:ea typeface="Roboto"/>
                <a:cs typeface="Roboto"/>
                <a:sym typeface="Roboto"/>
              </a:rPr>
              <a:t>3%</a:t>
            </a:r>
            <a:endParaRPr sz="7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5" name="Google Shape;145;p18"/>
          <p:cNvSpPr txBox="1"/>
          <p:nvPr/>
        </p:nvSpPr>
        <p:spPr>
          <a:xfrm>
            <a:off x="6790200" y="3311150"/>
            <a:ext cx="17316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Roboto"/>
                <a:ea typeface="Roboto"/>
                <a:cs typeface="Roboto"/>
                <a:sym typeface="Roboto"/>
              </a:rPr>
              <a:t>United States Department of Health and Human Services (HHS)</a:t>
            </a:r>
            <a:endParaRPr sz="7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Roboto"/>
                <a:ea typeface="Roboto"/>
                <a:cs typeface="Roboto"/>
                <a:sym typeface="Roboto"/>
              </a:rPr>
              <a:t>4%</a:t>
            </a:r>
            <a:endParaRPr sz="7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" name="Google Shape;146;p18"/>
          <p:cNvSpPr txBox="1"/>
          <p:nvPr/>
        </p:nvSpPr>
        <p:spPr>
          <a:xfrm>
            <a:off x="6084175" y="3716788"/>
            <a:ext cx="13437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Roboto"/>
                <a:ea typeface="Roboto"/>
                <a:cs typeface="Roboto"/>
                <a:sym typeface="Roboto"/>
              </a:rPr>
              <a:t>United States Department of Homeland Security (DHS)</a:t>
            </a:r>
            <a:endParaRPr sz="7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Roboto"/>
                <a:ea typeface="Roboto"/>
                <a:cs typeface="Roboto"/>
                <a:sym typeface="Roboto"/>
              </a:rPr>
              <a:t>4%</a:t>
            </a:r>
            <a:endParaRPr sz="7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7" name="Google Shape;147;p18"/>
          <p:cNvSpPr txBox="1"/>
          <p:nvPr/>
        </p:nvSpPr>
        <p:spPr>
          <a:xfrm>
            <a:off x="6036150" y="4149675"/>
            <a:ext cx="14682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Roboto"/>
                <a:ea typeface="Roboto"/>
                <a:cs typeface="Roboto"/>
                <a:sym typeface="Roboto"/>
              </a:rPr>
              <a:t>United States Department of Housing and Urban Development (HUD)</a:t>
            </a:r>
            <a:endParaRPr sz="7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Roboto"/>
                <a:ea typeface="Roboto"/>
                <a:cs typeface="Roboto"/>
                <a:sym typeface="Roboto"/>
              </a:rPr>
              <a:t>2%</a:t>
            </a:r>
            <a:endParaRPr sz="7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9" name="Google Shape;149;p18"/>
          <p:cNvSpPr txBox="1"/>
          <p:nvPr/>
        </p:nvSpPr>
        <p:spPr>
          <a:xfrm>
            <a:off x="5108200" y="4212400"/>
            <a:ext cx="10944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Roboto"/>
                <a:ea typeface="Roboto"/>
                <a:cs typeface="Roboto"/>
                <a:sym typeface="Roboto"/>
              </a:rPr>
              <a:t>United States Department of the Interior (DOI) </a:t>
            </a:r>
            <a:endParaRPr sz="7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Roboto"/>
                <a:ea typeface="Roboto"/>
                <a:cs typeface="Roboto"/>
                <a:sym typeface="Roboto"/>
              </a:rPr>
              <a:t>3%</a:t>
            </a:r>
            <a:endParaRPr sz="7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8" name="Google Shape;148;p18"/>
          <p:cNvSpPr txBox="1"/>
          <p:nvPr/>
        </p:nvSpPr>
        <p:spPr>
          <a:xfrm>
            <a:off x="4253975" y="4379200"/>
            <a:ext cx="10944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Roboto"/>
                <a:ea typeface="Roboto"/>
                <a:cs typeface="Roboto"/>
                <a:sym typeface="Roboto"/>
              </a:rPr>
              <a:t>United States Department of Justice (DOJ)</a:t>
            </a:r>
            <a:endParaRPr sz="7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Roboto"/>
                <a:ea typeface="Roboto"/>
                <a:cs typeface="Roboto"/>
                <a:sym typeface="Roboto"/>
              </a:rPr>
              <a:t>8%</a:t>
            </a:r>
            <a:endParaRPr sz="7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0" name="Google Shape;150;p18"/>
          <p:cNvSpPr txBox="1"/>
          <p:nvPr/>
        </p:nvSpPr>
        <p:spPr>
          <a:xfrm>
            <a:off x="3294750" y="4305750"/>
            <a:ext cx="10944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Roboto"/>
                <a:ea typeface="Roboto"/>
                <a:cs typeface="Roboto"/>
                <a:sym typeface="Roboto"/>
              </a:rPr>
              <a:t>United States Department of Labor (DOL)</a:t>
            </a:r>
            <a:endParaRPr sz="7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Roboto"/>
                <a:ea typeface="Roboto"/>
                <a:cs typeface="Roboto"/>
                <a:sym typeface="Roboto"/>
              </a:rPr>
              <a:t>3%</a:t>
            </a:r>
            <a:endParaRPr sz="7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1" name="Google Shape;151;p18"/>
          <p:cNvSpPr txBox="1"/>
          <p:nvPr/>
        </p:nvSpPr>
        <p:spPr>
          <a:xfrm>
            <a:off x="2292375" y="4079800"/>
            <a:ext cx="12096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Roboto"/>
                <a:ea typeface="Roboto"/>
                <a:cs typeface="Roboto"/>
                <a:sym typeface="Roboto"/>
              </a:rPr>
              <a:t>United States Department of State (DOS)</a:t>
            </a:r>
            <a:endParaRPr sz="7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Roboto"/>
                <a:ea typeface="Roboto"/>
                <a:cs typeface="Roboto"/>
                <a:sym typeface="Roboto"/>
              </a:rPr>
              <a:t>11%</a:t>
            </a:r>
            <a:endParaRPr sz="7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2" name="Google Shape;152;p18"/>
          <p:cNvSpPr txBox="1"/>
          <p:nvPr/>
        </p:nvSpPr>
        <p:spPr>
          <a:xfrm>
            <a:off x="1520700" y="3614375"/>
            <a:ext cx="14055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Roboto"/>
                <a:ea typeface="Roboto"/>
                <a:cs typeface="Roboto"/>
                <a:sym typeface="Roboto"/>
              </a:rPr>
              <a:t>United States Department of Transportation (DOT)</a:t>
            </a:r>
            <a:endParaRPr sz="7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Roboto"/>
                <a:ea typeface="Roboto"/>
                <a:cs typeface="Roboto"/>
                <a:sym typeface="Roboto"/>
              </a:rPr>
              <a:t>2%</a:t>
            </a:r>
            <a:endParaRPr sz="7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3" name="Google Shape;153;p18"/>
          <p:cNvSpPr txBox="1"/>
          <p:nvPr/>
        </p:nvSpPr>
        <p:spPr>
          <a:xfrm>
            <a:off x="1073325" y="3129475"/>
            <a:ext cx="14682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Roboto"/>
                <a:ea typeface="Roboto"/>
                <a:cs typeface="Roboto"/>
                <a:sym typeface="Roboto"/>
              </a:rPr>
              <a:t>United States Department of the Treasury (Treasury)</a:t>
            </a:r>
            <a:endParaRPr sz="7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Roboto"/>
                <a:ea typeface="Roboto"/>
                <a:cs typeface="Roboto"/>
                <a:sym typeface="Roboto"/>
              </a:rPr>
              <a:t>3%</a:t>
            </a:r>
            <a:endParaRPr sz="7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" name="Google Shape;154;p18"/>
          <p:cNvSpPr txBox="1"/>
          <p:nvPr/>
        </p:nvSpPr>
        <p:spPr>
          <a:xfrm>
            <a:off x="1520702" y="2644563"/>
            <a:ext cx="15246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Roboto"/>
                <a:ea typeface="Roboto"/>
                <a:cs typeface="Roboto"/>
                <a:sym typeface="Roboto"/>
              </a:rPr>
              <a:t>United States Department of Veterans Affairs (VA)</a:t>
            </a:r>
            <a:endParaRPr sz="7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Roboto"/>
                <a:ea typeface="Roboto"/>
                <a:cs typeface="Roboto"/>
                <a:sym typeface="Roboto"/>
              </a:rPr>
              <a:t>1%</a:t>
            </a:r>
            <a:endParaRPr sz="7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5" name="Google Shape;155;p18"/>
          <p:cNvSpPr txBox="1"/>
          <p:nvPr/>
        </p:nvSpPr>
        <p:spPr>
          <a:xfrm>
            <a:off x="1592377" y="2031788"/>
            <a:ext cx="15246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Roboto"/>
                <a:ea typeface="Roboto"/>
                <a:cs typeface="Roboto"/>
                <a:sym typeface="Roboto"/>
              </a:rPr>
              <a:t>Independent Agencies</a:t>
            </a:r>
            <a:endParaRPr sz="7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Roboto"/>
                <a:ea typeface="Roboto"/>
                <a:cs typeface="Roboto"/>
                <a:sym typeface="Roboto"/>
              </a:rPr>
              <a:t>28%</a:t>
            </a:r>
            <a:endParaRPr sz="7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6" name="Google Shape;156;p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050275" y="1218675"/>
            <a:ext cx="483900" cy="250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7" name="Google Shape;157;p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rot="10800000" flipH="1">
            <a:off x="4919475" y="1370925"/>
            <a:ext cx="116400" cy="224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8" name="Google Shape;158;p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rot="10800000" flipH="1">
            <a:off x="5376475" y="1523325"/>
            <a:ext cx="931800" cy="206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9" name="Google Shape;159;p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endCxn id="141" idx="1"/>
          </p:cNvCxnSpPr>
          <p:nvPr/>
        </p:nvCxnSpPr>
        <p:spPr>
          <a:xfrm rot="10800000" flipH="1">
            <a:off x="5636300" y="1843263"/>
            <a:ext cx="802800" cy="9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0" name="Google Shape;160;p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761875" y="2369800"/>
            <a:ext cx="582300" cy="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1" name="Google Shape;161;p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896200" y="2733050"/>
            <a:ext cx="1209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2" name="Google Shape;162;p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endCxn id="144" idx="1"/>
          </p:cNvCxnSpPr>
          <p:nvPr/>
        </p:nvCxnSpPr>
        <p:spPr>
          <a:xfrm>
            <a:off x="5797575" y="3037800"/>
            <a:ext cx="439200" cy="3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3" name="Google Shape;163;p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824500" y="3351500"/>
            <a:ext cx="1146900" cy="223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4" name="Google Shape;164;p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672175" y="3566400"/>
            <a:ext cx="492900" cy="224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5" name="Google Shape;165;p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492975" y="3826250"/>
            <a:ext cx="600300" cy="456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6" name="Google Shape;166;p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322725" y="3924825"/>
            <a:ext cx="152400" cy="349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7" name="Google Shape;167;p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754838" y="4079800"/>
            <a:ext cx="16200" cy="328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8" name="Google Shape;168;p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rot="10800000" flipH="1">
            <a:off x="4202625" y="4157750"/>
            <a:ext cx="215100" cy="286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9" name="Google Shape;169;p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rot="10800000" flipH="1">
            <a:off x="3294825" y="3790325"/>
            <a:ext cx="486600" cy="441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0" name="Google Shape;170;p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rot="10800000" flipH="1">
            <a:off x="2724075" y="3557450"/>
            <a:ext cx="734700" cy="340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1" name="Google Shape;171;p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rot="10800000" flipH="1">
            <a:off x="2444625" y="3351475"/>
            <a:ext cx="905100" cy="35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2" name="Google Shape;172;p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804725" y="2983950"/>
            <a:ext cx="474900" cy="241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3" name="Google Shape;173;p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733050" y="2338775"/>
            <a:ext cx="797400" cy="188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74" name="Google Shape;174;p18" descr="Inclusive America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97713" y="4577464"/>
            <a:ext cx="1244710" cy="42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9" name="Google Shape;179;p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-2550" y="615863"/>
            <a:ext cx="9149100" cy="0"/>
          </a:xfrm>
          <a:prstGeom prst="straightConnector1">
            <a:avLst/>
          </a:prstGeom>
          <a:noFill/>
          <a:ln w="152400" cap="flat" cmpd="sng">
            <a:solidFill>
              <a:srgbClr val="EEF4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0" name="Google Shape;180;p19"/>
          <p:cNvSpPr txBox="1">
            <a:spLocks noGrp="1"/>
          </p:cNvSpPr>
          <p:nvPr>
            <p:ph type="title"/>
          </p:nvPr>
        </p:nvSpPr>
        <p:spPr>
          <a:xfrm>
            <a:off x="2073750" y="318900"/>
            <a:ext cx="4996500" cy="4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1B567D"/>
                </a:solidFill>
              </a:rPr>
              <a:t>THINGS TO DO</a:t>
            </a:r>
            <a:endParaRPr sz="1600" b="0" dirty="0">
              <a:solidFill>
                <a:srgbClr val="1B567D"/>
              </a:solidFill>
            </a:endParaRPr>
          </a:p>
        </p:txBody>
      </p:sp>
      <p:sp>
        <p:nvSpPr>
          <p:cNvPr id="181" name="Google Shape;181;p19"/>
          <p:cNvSpPr txBox="1"/>
          <p:nvPr/>
        </p:nvSpPr>
        <p:spPr>
          <a:xfrm>
            <a:off x="463675" y="734750"/>
            <a:ext cx="8227500" cy="31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Depending on the sequence, there are many things you can do to improve your chances.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</a:pP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Donate to the campaign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</a:pP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Draft Op-Eds in favor of the candidate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</a:pP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Post social media content in favor (critical content hurts)</a:t>
            </a:r>
            <a:b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●"/>
            </a:pP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Pay your taxes, be honest about any legal issues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●"/>
            </a:pP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Be flexible on interested positions (rigidity is discounted)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●"/>
            </a:pP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Be patient, especially for positions that include security clearance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●"/>
            </a:pPr>
            <a:r>
              <a:rPr lang="en" sz="1600" b="1" u="sng">
                <a:latin typeface="Montserrat"/>
                <a:ea typeface="Montserrat"/>
                <a:cs typeface="Montserrat"/>
                <a:sym typeface="Montserrat"/>
              </a:rPr>
              <a:t>Network</a:t>
            </a: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: Congress, Donors, Career Servants, Other Appointees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2" name="Google Shape;182;p19" descr="Inclusive America 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97713" y="4577464"/>
            <a:ext cx="1244710" cy="42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7" name="Google Shape;187;p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-2550" y="615863"/>
            <a:ext cx="9149100" cy="0"/>
          </a:xfrm>
          <a:prstGeom prst="straightConnector1">
            <a:avLst/>
          </a:prstGeom>
          <a:noFill/>
          <a:ln w="152400" cap="flat" cmpd="sng">
            <a:solidFill>
              <a:srgbClr val="EEF4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8" name="Google Shape;188;p20"/>
          <p:cNvSpPr txBox="1">
            <a:spLocks noGrp="1"/>
          </p:cNvSpPr>
          <p:nvPr>
            <p:ph type="title"/>
          </p:nvPr>
        </p:nvSpPr>
        <p:spPr>
          <a:xfrm>
            <a:off x="2073750" y="318900"/>
            <a:ext cx="4996500" cy="4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1B567D"/>
                </a:solidFill>
              </a:rPr>
              <a:t>THINGS TO DO (2)</a:t>
            </a:r>
            <a:endParaRPr sz="1600" b="0" dirty="0">
              <a:solidFill>
                <a:srgbClr val="1B567D"/>
              </a:solidFill>
            </a:endParaRPr>
          </a:p>
        </p:txBody>
      </p:sp>
      <p:pic>
        <p:nvPicPr>
          <p:cNvPr id="190" name="Google Shape;190;p20" descr="Infographic&#10;&#10;Gather information required for vetting forms (questionnaires, background checks, financial disclosure)&#10;&#10;Submit resume for position(s) with the Office of Presidential Personnel or presidential transition team&#10;&#10;Interview with the office of presidential personnel, presidential transition team, or agencies and submit personal data questionnaires&#10;&#10;With preliminary offer, submit online forms for background investigation (SF-86, SF-85) and financial disclosure (OGE Form 278e, OGE Form 450)&#10;&#10;Respond to requests for additional information&#10;&#10;Work with agency ethics officials to resolve financial conflicts of interest&#10;&#10;Prepare for senate confirmation hearings *for senate-confirmed positions only&#10;&#10;Receive official appointment and take the oath of offic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03506"/>
            <a:ext cx="9144003" cy="3643314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0"/>
          <p:cNvSpPr txBox="1"/>
          <p:nvPr/>
        </p:nvSpPr>
        <p:spPr>
          <a:xfrm>
            <a:off x="244475" y="4316175"/>
            <a:ext cx="82275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100">
                <a:latin typeface="Montserrat"/>
                <a:ea typeface="Montserrat"/>
                <a:cs typeface="Montserrat"/>
                <a:sym typeface="Montserrat"/>
              </a:rPr>
              <a:t>Source: Partnership for Public Service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9" name="Google Shape;189;p20" descr="Inclusive America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97713" y="4577464"/>
            <a:ext cx="1244710" cy="42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6" name="Google Shape;196;p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-2550" y="615863"/>
            <a:ext cx="9149100" cy="0"/>
          </a:xfrm>
          <a:prstGeom prst="straightConnector1">
            <a:avLst/>
          </a:prstGeom>
          <a:noFill/>
          <a:ln w="152400" cap="flat" cmpd="sng">
            <a:solidFill>
              <a:srgbClr val="EEF4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7" name="Google Shape;197;p21"/>
          <p:cNvSpPr txBox="1">
            <a:spLocks noGrp="1"/>
          </p:cNvSpPr>
          <p:nvPr>
            <p:ph type="title"/>
          </p:nvPr>
        </p:nvSpPr>
        <p:spPr>
          <a:xfrm>
            <a:off x="2073750" y="318900"/>
            <a:ext cx="4996500" cy="4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1B567D"/>
                </a:solidFill>
              </a:rPr>
              <a:t>IS A GOVERNMENT JOB RIGHT FOR ME?</a:t>
            </a:r>
            <a:endParaRPr sz="1600" b="0" dirty="0">
              <a:solidFill>
                <a:srgbClr val="1B567D"/>
              </a:solidFill>
            </a:endParaRPr>
          </a:p>
        </p:txBody>
      </p:sp>
      <p:sp>
        <p:nvSpPr>
          <p:cNvPr id="198" name="Google Shape;198;p21"/>
          <p:cNvSpPr txBox="1"/>
          <p:nvPr/>
        </p:nvSpPr>
        <p:spPr>
          <a:xfrm>
            <a:off x="463675" y="734750"/>
            <a:ext cx="8227500" cy="37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193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Consider whether a political appointment is the right fit for their experience, expectations, and goals. Here is a </a:t>
            </a:r>
            <a:r>
              <a:rPr lang="en" sz="1600" u="sng" dirty="0">
                <a:solidFill>
                  <a:srgbClr val="1155CC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helpful checklist</a:t>
            </a:r>
            <a:r>
              <a:rPr lang="en" sz="1600" dirty="0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of considerations, including</a:t>
            </a:r>
            <a:endParaRPr sz="1600" dirty="0">
              <a:solidFill>
                <a:srgbClr val="22222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5969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Montserrat"/>
              <a:buChar char="●"/>
            </a:pPr>
            <a:r>
              <a:rPr lang="en" sz="1600" dirty="0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Vetting process (i.e. criminal background, use of drugs, etc.)</a:t>
            </a:r>
            <a:endParaRPr sz="1600" dirty="0">
              <a:solidFill>
                <a:srgbClr val="22222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Montserrat"/>
              <a:buAutoNum type="alphaLcPeriod"/>
            </a:pPr>
            <a:r>
              <a:rPr lang="en" sz="1600" u="sng" dirty="0">
                <a:solidFill>
                  <a:schemeClr val="tx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SF-86</a:t>
            </a:r>
            <a:r>
              <a:rPr lang="en" sz="1600" dirty="0">
                <a:solidFill>
                  <a:schemeClr val="tx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/ </a:t>
            </a:r>
            <a:r>
              <a:rPr lang="en" sz="1600" u="sng" dirty="0">
                <a:solidFill>
                  <a:schemeClr val="tx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SF-85</a:t>
            </a:r>
            <a:endParaRPr sz="1600" dirty="0">
              <a:solidFill>
                <a:schemeClr val="tx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Montserrat"/>
              <a:buAutoNum type="alphaLcPeriod"/>
            </a:pPr>
            <a:r>
              <a:rPr lang="en" sz="1600" u="sng" dirty="0">
                <a:solidFill>
                  <a:schemeClr val="tx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OGE Form 27e</a:t>
            </a:r>
            <a:r>
              <a:rPr lang="en" sz="1600" dirty="0">
                <a:solidFill>
                  <a:schemeClr val="tx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" sz="1600" u="sng" dirty="0">
                <a:solidFill>
                  <a:schemeClr val="tx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OGE Form 450</a:t>
            </a:r>
            <a:endParaRPr sz="1600" dirty="0">
              <a:solidFill>
                <a:schemeClr val="tx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5969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Montserrat"/>
              <a:buChar char="●"/>
            </a:pPr>
            <a:r>
              <a:rPr lang="en" sz="1600" dirty="0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Ethics restrictions for political appointees</a:t>
            </a:r>
            <a:endParaRPr sz="1600" dirty="0">
              <a:solidFill>
                <a:srgbClr val="22222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5969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Montserrat"/>
              <a:buChar char="●"/>
            </a:pPr>
            <a:r>
              <a:rPr lang="en" sz="1600" dirty="0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Financial, employment, or other conflicts of interest that might prevent you from serving in certain positions or may require changes to your financial portfolio (i.e. parking tickets)</a:t>
            </a:r>
            <a:endParaRPr sz="1600" dirty="0">
              <a:solidFill>
                <a:srgbClr val="22222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5969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Montserrat"/>
              <a:buChar char="●"/>
            </a:pPr>
            <a:r>
              <a:rPr lang="en" sz="1600" dirty="0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Issues that may impact your ability to secure a security clearance, if required</a:t>
            </a:r>
            <a:endParaRPr sz="1600" dirty="0">
              <a:solidFill>
                <a:srgbClr val="22222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5969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Montserrat"/>
              <a:buChar char="●"/>
            </a:pPr>
            <a:r>
              <a:rPr lang="en" sz="1600" dirty="0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Financial considerations</a:t>
            </a:r>
            <a:endParaRPr sz="1600" dirty="0">
              <a:solidFill>
                <a:srgbClr val="22222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5969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Montserrat"/>
              <a:buChar char="●"/>
            </a:pPr>
            <a:r>
              <a:rPr lang="en" sz="1600" dirty="0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Post-employment restrictions</a:t>
            </a:r>
            <a:endParaRPr sz="1600" dirty="0">
              <a:solidFill>
                <a:srgbClr val="22222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600"/>
              </a:spcAft>
              <a:buNone/>
            </a:pPr>
            <a:endParaRPr sz="16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9" name="Google Shape;199;p21" descr="Inclusive America logo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697713" y="4577464"/>
            <a:ext cx="1244710" cy="42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1055</Words>
  <Application>Microsoft Macintosh PowerPoint</Application>
  <PresentationFormat>On-screen Show (16:9)</PresentationFormat>
  <Paragraphs>147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Montserrat Medium</vt:lpstr>
      <vt:lpstr>Roboto</vt:lpstr>
      <vt:lpstr>Montserrat</vt:lpstr>
      <vt:lpstr>Arial</vt:lpstr>
      <vt:lpstr>Simple Light</vt:lpstr>
      <vt:lpstr>Make our government as diverse as the American people</vt:lpstr>
      <vt:lpstr>DISCLAIMER</vt:lpstr>
      <vt:lpstr>SEQUENCE OF ENGAGEMENT</vt:lpstr>
      <vt:lpstr>TYPES OF JOBS</vt:lpstr>
      <vt:lpstr>SNAPSHOT OF CURRENT PRESIDENTIAL APPOINTMENTS</vt:lpstr>
      <vt:lpstr>SNAPSHOT OF CURRENT PRESIDENTIAL APPOINTMENTS (2)</vt:lpstr>
      <vt:lpstr>THINGS TO DO</vt:lpstr>
      <vt:lpstr>THINGS TO DO (2)</vt:lpstr>
      <vt:lpstr>IS A GOVERNMENT JOB RIGHT FOR ME?</vt:lpstr>
      <vt:lpstr>WHAT MAKES A GOOD APPOINTEE</vt:lpstr>
      <vt:lpstr>SALARY</vt:lpstr>
      <vt:lpstr>ADDITIONAL RESOURCES - GENERAL</vt:lpstr>
      <vt:lpstr>ADDITIONAL RESOURCES - AFFINITY GROUPS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Make our government as diverse as the American people</dc:title>
  <cp:lastModifiedBy>Eric Ascher</cp:lastModifiedBy>
  <cp:revision>4</cp:revision>
  <dcterms:modified xsi:type="dcterms:W3CDTF">2020-12-06T16:11:14Z</dcterms:modified>
</cp:coreProperties>
</file>