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40" r:id="rId2"/>
  </p:sldMasterIdLst>
  <p:notesMasterIdLst>
    <p:notesMasterId r:id="rId31"/>
  </p:notesMasterIdLst>
  <p:sldIdLst>
    <p:sldId id="259" r:id="rId3"/>
    <p:sldId id="629" r:id="rId4"/>
    <p:sldId id="624" r:id="rId5"/>
    <p:sldId id="710" r:id="rId6"/>
    <p:sldId id="742" r:id="rId7"/>
    <p:sldId id="751" r:id="rId8"/>
    <p:sldId id="752" r:id="rId9"/>
    <p:sldId id="753" r:id="rId10"/>
    <p:sldId id="754" r:id="rId11"/>
    <p:sldId id="755" r:id="rId12"/>
    <p:sldId id="756" r:id="rId13"/>
    <p:sldId id="757" r:id="rId14"/>
    <p:sldId id="758" r:id="rId15"/>
    <p:sldId id="759" r:id="rId16"/>
    <p:sldId id="760" r:id="rId17"/>
    <p:sldId id="761" r:id="rId18"/>
    <p:sldId id="727" r:id="rId19"/>
    <p:sldId id="738" r:id="rId20"/>
    <p:sldId id="739" r:id="rId21"/>
    <p:sldId id="747" r:id="rId22"/>
    <p:sldId id="741" r:id="rId23"/>
    <p:sldId id="744" r:id="rId24"/>
    <p:sldId id="745" r:id="rId25"/>
    <p:sldId id="749" r:id="rId26"/>
    <p:sldId id="748" r:id="rId27"/>
    <p:sldId id="743" r:id="rId28"/>
    <p:sldId id="605" r:id="rId29"/>
    <p:sldId id="6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640" autoAdjust="0"/>
    <p:restoredTop sz="86395" autoAdjust="0"/>
  </p:normalViewPr>
  <p:slideViewPr>
    <p:cSldViewPr snapToGrid="0">
      <p:cViewPr varScale="1">
        <p:scale>
          <a:sx n="74" d="100"/>
          <a:sy n="74" d="100"/>
        </p:scale>
        <p:origin x="176" y="9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1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10/15/20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10</a:t>
            </a:fld>
            <a:endParaRPr lang="en-US"/>
          </a:p>
        </p:txBody>
      </p:sp>
    </p:spTree>
    <p:extLst>
      <p:ext uri="{BB962C8B-B14F-4D97-AF65-F5344CB8AC3E}">
        <p14:creationId xmlns:p14="http://schemas.microsoft.com/office/powerpoint/2010/main" val="273168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11</a:t>
            </a:fld>
            <a:endParaRPr lang="en-US"/>
          </a:p>
        </p:txBody>
      </p:sp>
    </p:spTree>
    <p:extLst>
      <p:ext uri="{BB962C8B-B14F-4D97-AF65-F5344CB8AC3E}">
        <p14:creationId xmlns:p14="http://schemas.microsoft.com/office/powerpoint/2010/main" val="144141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13</a:t>
            </a:fld>
            <a:endParaRPr lang="en-US"/>
          </a:p>
        </p:txBody>
      </p:sp>
    </p:spTree>
    <p:extLst>
      <p:ext uri="{BB962C8B-B14F-4D97-AF65-F5344CB8AC3E}">
        <p14:creationId xmlns:p14="http://schemas.microsoft.com/office/powerpoint/2010/main" val="2189152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14</a:t>
            </a:fld>
            <a:endParaRPr lang="en-US"/>
          </a:p>
        </p:txBody>
      </p:sp>
    </p:spTree>
    <p:extLst>
      <p:ext uri="{BB962C8B-B14F-4D97-AF65-F5344CB8AC3E}">
        <p14:creationId xmlns:p14="http://schemas.microsoft.com/office/powerpoint/2010/main" val="45206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118778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16</a:t>
            </a:fld>
            <a:endParaRPr lang="en-US"/>
          </a:p>
        </p:txBody>
      </p:sp>
    </p:spTree>
    <p:extLst>
      <p:ext uri="{BB962C8B-B14F-4D97-AF65-F5344CB8AC3E}">
        <p14:creationId xmlns:p14="http://schemas.microsoft.com/office/powerpoint/2010/main" val="291278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17</a:t>
            </a:fld>
            <a:endParaRPr lang="en-US"/>
          </a:p>
        </p:txBody>
      </p:sp>
    </p:spTree>
    <p:extLst>
      <p:ext uri="{BB962C8B-B14F-4D97-AF65-F5344CB8AC3E}">
        <p14:creationId xmlns:p14="http://schemas.microsoft.com/office/powerpoint/2010/main" val="488899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21</a:t>
            </a:fld>
            <a:endParaRPr lang="en-US"/>
          </a:p>
        </p:txBody>
      </p:sp>
    </p:spTree>
    <p:extLst>
      <p:ext uri="{BB962C8B-B14F-4D97-AF65-F5344CB8AC3E}">
        <p14:creationId xmlns:p14="http://schemas.microsoft.com/office/powerpoint/2010/main" val="26072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22</a:t>
            </a:fld>
            <a:endParaRPr lang="en-US"/>
          </a:p>
        </p:txBody>
      </p:sp>
    </p:spTree>
    <p:extLst>
      <p:ext uri="{BB962C8B-B14F-4D97-AF65-F5344CB8AC3E}">
        <p14:creationId xmlns:p14="http://schemas.microsoft.com/office/powerpoint/2010/main" val="3674572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23</a:t>
            </a:fld>
            <a:endParaRPr lang="en-US"/>
          </a:p>
        </p:txBody>
      </p:sp>
    </p:spTree>
    <p:extLst>
      <p:ext uri="{BB962C8B-B14F-4D97-AF65-F5344CB8AC3E}">
        <p14:creationId xmlns:p14="http://schemas.microsoft.com/office/powerpoint/2010/main" val="362616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2</a:t>
            </a:fld>
            <a:endParaRPr lang="en-US" dirty="0"/>
          </a:p>
        </p:txBody>
      </p:sp>
    </p:spTree>
    <p:extLst>
      <p:ext uri="{BB962C8B-B14F-4D97-AF65-F5344CB8AC3E}">
        <p14:creationId xmlns:p14="http://schemas.microsoft.com/office/powerpoint/2010/main" val="1741024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24</a:t>
            </a:fld>
            <a:endParaRPr lang="en-US"/>
          </a:p>
        </p:txBody>
      </p:sp>
    </p:spTree>
    <p:extLst>
      <p:ext uri="{BB962C8B-B14F-4D97-AF65-F5344CB8AC3E}">
        <p14:creationId xmlns:p14="http://schemas.microsoft.com/office/powerpoint/2010/main" val="2267813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25</a:t>
            </a:fld>
            <a:endParaRPr lang="en-US"/>
          </a:p>
        </p:txBody>
      </p:sp>
    </p:spTree>
    <p:extLst>
      <p:ext uri="{BB962C8B-B14F-4D97-AF65-F5344CB8AC3E}">
        <p14:creationId xmlns:p14="http://schemas.microsoft.com/office/powerpoint/2010/main" val="810880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26</a:t>
            </a:fld>
            <a:endParaRPr lang="en-US"/>
          </a:p>
        </p:txBody>
      </p:sp>
    </p:spTree>
    <p:extLst>
      <p:ext uri="{BB962C8B-B14F-4D97-AF65-F5344CB8AC3E}">
        <p14:creationId xmlns:p14="http://schemas.microsoft.com/office/powerpoint/2010/main" val="1977608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27</a:t>
            </a:fld>
            <a:endParaRPr lang="en-US"/>
          </a:p>
        </p:txBody>
      </p:sp>
    </p:spTree>
    <p:extLst>
      <p:ext uri="{BB962C8B-B14F-4D97-AF65-F5344CB8AC3E}">
        <p14:creationId xmlns:p14="http://schemas.microsoft.com/office/powerpoint/2010/main" val="2196215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28</a:t>
            </a:fld>
            <a:endParaRPr lang="en-US"/>
          </a:p>
        </p:txBody>
      </p:sp>
    </p:spTree>
    <p:extLst>
      <p:ext uri="{BB962C8B-B14F-4D97-AF65-F5344CB8AC3E}">
        <p14:creationId xmlns:p14="http://schemas.microsoft.com/office/powerpoint/2010/main" val="214169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3</a:t>
            </a:fld>
            <a:endParaRPr lang="en-US" dirty="0"/>
          </a:p>
        </p:txBody>
      </p:sp>
    </p:spTree>
    <p:extLst>
      <p:ext uri="{BB962C8B-B14F-4D97-AF65-F5344CB8AC3E}">
        <p14:creationId xmlns:p14="http://schemas.microsoft.com/office/powerpoint/2010/main" val="406645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4</a:t>
            </a:fld>
            <a:endParaRPr lang="en-US"/>
          </a:p>
        </p:txBody>
      </p:sp>
    </p:spTree>
    <p:extLst>
      <p:ext uri="{BB962C8B-B14F-4D97-AF65-F5344CB8AC3E}">
        <p14:creationId xmlns:p14="http://schemas.microsoft.com/office/powerpoint/2010/main" val="219611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5</a:t>
            </a:fld>
            <a:endParaRPr lang="en-US"/>
          </a:p>
        </p:txBody>
      </p:sp>
    </p:spTree>
    <p:extLst>
      <p:ext uri="{BB962C8B-B14F-4D97-AF65-F5344CB8AC3E}">
        <p14:creationId xmlns:p14="http://schemas.microsoft.com/office/powerpoint/2010/main" val="171540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6</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7</a:t>
            </a:fld>
            <a:endParaRPr lang="en-US"/>
          </a:p>
        </p:txBody>
      </p:sp>
    </p:spTree>
    <p:extLst>
      <p:ext uri="{BB962C8B-B14F-4D97-AF65-F5344CB8AC3E}">
        <p14:creationId xmlns:p14="http://schemas.microsoft.com/office/powerpoint/2010/main" val="278656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8</a:t>
            </a:fld>
            <a:endParaRPr lang="en-US"/>
          </a:p>
        </p:txBody>
      </p:sp>
    </p:spTree>
    <p:extLst>
      <p:ext uri="{BB962C8B-B14F-4D97-AF65-F5344CB8AC3E}">
        <p14:creationId xmlns:p14="http://schemas.microsoft.com/office/powerpoint/2010/main" val="201202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9</a:t>
            </a:fld>
            <a:endParaRPr lang="en-US"/>
          </a:p>
        </p:txBody>
      </p:sp>
    </p:spTree>
    <p:extLst>
      <p:ext uri="{BB962C8B-B14F-4D97-AF65-F5344CB8AC3E}">
        <p14:creationId xmlns:p14="http://schemas.microsoft.com/office/powerpoint/2010/main" val="240561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10/15/20</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10/15/20</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10/15/20</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29175-527E-46A3-863C-1BB1F163B849}" type="datetimeFigureOut">
              <a:rPr lang="en-US" smtClean="0"/>
              <a:t>10/15/20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8154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829175-527E-46A3-863C-1BB1F163B849}" type="datetimeFigureOut">
              <a:rPr lang="en-US" smtClean="0"/>
              <a:t>10/15/20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6003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7" y="953338"/>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9"/>
            <a:ext cx="4645152" cy="801943"/>
          </a:xfrm>
        </p:spPr>
        <p:txBody>
          <a:bodyPr anchor="b">
            <a:normAutofit/>
          </a:bodyPr>
          <a:lstStyle>
            <a:lvl1pPr marL="0" indent="0">
              <a:lnSpc>
                <a:spcPct val="100000"/>
              </a:lnSpc>
              <a:buNone/>
              <a:defRPr sz="2799" b="0" cap="none"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3"/>
            <a:ext cx="4645152" cy="802237"/>
          </a:xfrm>
        </p:spPr>
        <p:txBody>
          <a:bodyPr anchor="b">
            <a:normAutofit/>
          </a:bodyPr>
          <a:lstStyle>
            <a:lvl1pPr marL="0" indent="0">
              <a:lnSpc>
                <a:spcPct val="100000"/>
              </a:lnSpc>
              <a:buNone/>
              <a:defRPr sz="2799" b="0" cap="none"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71"/>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829175-527E-46A3-863C-1BB1F163B849}" type="datetimeFigureOut">
              <a:rPr lang="en-US" smtClean="0"/>
              <a:t>10/15/20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1578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31"/>
            <a:ext cx="8619060" cy="2050065"/>
          </a:xfrm>
        </p:spPr>
        <p:txBody>
          <a:bodyPr anchor="b">
            <a:normAutofit/>
          </a:bodyPr>
          <a:lstStyle>
            <a:lvl1pPr algn="l">
              <a:defRPr sz="3599"/>
            </a:lvl1pPr>
          </a:lstStyle>
          <a:p>
            <a:r>
              <a:rPr lang="en-US"/>
              <a:t>Click to edit Master title style</a:t>
            </a:r>
            <a:endParaRPr lang="en-US" dirty="0"/>
          </a:p>
        </p:txBody>
      </p:sp>
      <p:sp>
        <p:nvSpPr>
          <p:cNvPr id="3" name="Text Placeholder 2"/>
          <p:cNvSpPr>
            <a:spLocks noGrp="1"/>
          </p:cNvSpPr>
          <p:nvPr>
            <p:ph type="body" idx="1"/>
          </p:nvPr>
        </p:nvSpPr>
        <p:spPr>
          <a:xfrm>
            <a:off x="1129166" y="3806197"/>
            <a:ext cx="8619060" cy="1012929"/>
          </a:xfrm>
        </p:spPr>
        <p:txBody>
          <a:bodyPr tIns="91440">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829175-527E-46A3-863C-1BB1F163B849}" type="datetimeFigureOut">
              <a:rPr lang="en-US" smtClean="0"/>
              <a:t>10/15/20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03013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83829175-527E-46A3-863C-1BB1F163B849}" type="datetimeFigureOut">
              <a:rPr lang="en-US" smtClean="0"/>
              <a:t>10/15/20</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4811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4" y="945913"/>
            <a:ext cx="8637073" cy="2618554"/>
          </a:xfrm>
        </p:spPr>
        <p:txBody>
          <a:bodyPr bIns="0" anchor="b">
            <a:normAutofit/>
          </a:bodyPr>
          <a:lstStyle>
            <a:lvl1pPr algn="l">
              <a:defRPr sz="6598"/>
            </a:lvl1pPr>
          </a:lstStyle>
          <a:p>
            <a:r>
              <a:rPr lang="en-US"/>
              <a:t>Click to edit Master title style</a:t>
            </a:r>
            <a:endParaRPr lang="en-US" dirty="0"/>
          </a:p>
        </p:txBody>
      </p:sp>
      <p:sp>
        <p:nvSpPr>
          <p:cNvPr id="3" name="Subtitle 2"/>
          <p:cNvSpPr>
            <a:spLocks noGrp="1"/>
          </p:cNvSpPr>
          <p:nvPr>
            <p:ph type="subTitle" idx="1"/>
          </p:nvPr>
        </p:nvSpPr>
        <p:spPr>
          <a:xfrm>
            <a:off x="1128404" y="3564469"/>
            <a:ext cx="8637072" cy="1071095"/>
          </a:xfrm>
        </p:spPr>
        <p:txBody>
          <a:bodyPr tIns="91440" bIns="91440">
            <a:normAutofit/>
          </a:bodyPr>
          <a:lstStyle>
            <a:lvl1pPr marL="0" indent="0" algn="l">
              <a:buNone/>
              <a:defRPr sz="1799" b="0">
                <a:solidFill>
                  <a:schemeClr val="tx1"/>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10/15/20</a:t>
            </a:fld>
            <a:endParaRPr lang="en-US"/>
          </a:p>
        </p:txBody>
      </p:sp>
      <p:sp>
        <p:nvSpPr>
          <p:cNvPr id="5" name="Footer Placeholder 4"/>
          <p:cNvSpPr>
            <a:spLocks noGrp="1"/>
          </p:cNvSpPr>
          <p:nvPr>
            <p:ph type="ftr" sz="quarter" idx="11"/>
          </p:nvPr>
        </p:nvSpPr>
        <p:spPr>
          <a:xfrm>
            <a:off x="1127124" y="329309"/>
            <a:ext cx="5943668" cy="309201"/>
          </a:xfrm>
        </p:spPr>
        <p:txBody>
          <a:bodyPr/>
          <a:lstStyle/>
          <a:p>
            <a:endParaRPr lang="en-US"/>
          </a:p>
        </p:txBody>
      </p:sp>
      <p:sp>
        <p:nvSpPr>
          <p:cNvPr id="6" name="Slide Number Placeholder 5"/>
          <p:cNvSpPr>
            <a:spLocks noGrp="1"/>
          </p:cNvSpPr>
          <p:nvPr>
            <p:ph type="sldNum" sz="quarter" idx="12"/>
          </p:nvPr>
        </p:nvSpPr>
        <p:spPr>
          <a:xfrm>
            <a:off x="9924393" y="134930"/>
            <a:ext cx="811019" cy="503578"/>
          </a:xfrm>
        </p:spPr>
        <p:txBody>
          <a:bodyPr/>
          <a:lstStyle/>
          <a:p>
            <a:fld id="{E5137D0E-4A4F-4307-8994-C1891D747D59}"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6993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10/15/20</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10/15/20</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69" r:id="rId4"/>
    <p:sldLayoutId id="2147483664" r:id="rId5"/>
    <p:sldLayoutId id="2147483651"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t="1538" b="-1538"/>
          <a:stretch/>
        </p:blipFill>
        <p:spPr>
          <a:xfrm>
            <a:off x="1" y="6119336"/>
            <a:ext cx="12192000" cy="742950"/>
          </a:xfrm>
          <a:prstGeom prst="rect">
            <a:avLst/>
          </a:prstGeom>
        </p:spPr>
      </p:pic>
      <p:sp>
        <p:nvSpPr>
          <p:cNvPr id="13" name="Rectangle 12"/>
          <p:cNvSpPr/>
          <p:nvPr/>
        </p:nvSpPr>
        <p:spPr>
          <a:xfrm>
            <a:off x="1"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1"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6"/>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3829175-527E-46A3-863C-1BB1F163B849}" type="datetimeFigureOut">
              <a:rPr lang="en-US" smtClean="0"/>
              <a:pPr/>
              <a:t>10/15/20</a:t>
            </a:fld>
            <a:endParaRPr lang="en-US"/>
          </a:p>
        </p:txBody>
      </p:sp>
      <p:sp>
        <p:nvSpPr>
          <p:cNvPr id="5" name="Footer Placeholder 4"/>
          <p:cNvSpPr>
            <a:spLocks noGrp="1"/>
          </p:cNvSpPr>
          <p:nvPr>
            <p:ph type="ftr" sz="quarter" idx="3"/>
          </p:nvPr>
        </p:nvSpPr>
        <p:spPr>
          <a:xfrm>
            <a:off x="1130271"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18077" y="137408"/>
            <a:ext cx="811019" cy="503578"/>
          </a:xfrm>
          <a:prstGeom prst="rect">
            <a:avLst/>
          </a:prstGeom>
        </p:spPr>
        <p:txBody>
          <a:bodyPr vert="horz" lIns="91440" tIns="45720" rIns="91440" bIns="45720" rtlCol="0" anchor="t"/>
          <a:lstStyle>
            <a:lvl1pPr algn="r">
              <a:defRPr sz="2799">
                <a:solidFill>
                  <a:schemeClr val="accent1"/>
                </a:solidFill>
              </a:defRPr>
            </a:lvl1pPr>
          </a:lstStyle>
          <a:p>
            <a:fld id="{E5137D0E-4A4F-4307-8994-C1891D747D59}" type="slidenum">
              <a:rPr lang="en-US" smtClean="0"/>
              <a:pPr/>
              <a:t>‹#›</a:t>
            </a:fld>
            <a:endParaRPr lang="en-US"/>
          </a:p>
        </p:txBody>
      </p:sp>
    </p:spTree>
    <p:extLst>
      <p:ext uri="{BB962C8B-B14F-4D97-AF65-F5344CB8AC3E}">
        <p14:creationId xmlns:p14="http://schemas.microsoft.com/office/powerpoint/2010/main" val="1904067774"/>
      </p:ext>
    </p:extLst>
  </p:cSld>
  <p:clrMap bg1="lt1" tx1="dk1" bg2="lt2" tx2="dk2" accent1="accent1" accent2="accent2" accent3="accent3" accent4="accent4" accent5="accent5" accent6="accent6" hlink="hlink" folHlink="folHlink"/>
  <p:sldLayoutIdLst>
    <p:sldLayoutId id="2147483747" r:id="rId1"/>
    <p:sldLayoutId id="2147483746" r:id="rId2"/>
    <p:sldLayoutId id="2147483745" r:id="rId3"/>
    <p:sldLayoutId id="2147483743" r:id="rId4"/>
    <p:sldLayoutId id="2147483742" r:id="rId5"/>
    <p:sldLayoutId id="214748374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3199" b="0" i="0" kern="1200" cap="none">
          <a:solidFill>
            <a:schemeClr val="tx1"/>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3.jpe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hyperlink" Target="http://therespectabilityreport.org/category/pwdsvote-2016-questionnaire/" TargetMode="External"/><Relationship Id="rId2" Type="http://schemas.openxmlformats.org/officeDocument/2006/relationships/hyperlink" Target="http://therespectabilityreport.org/" TargetMode="Externa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s://therespectabilityreport.org/2020/07/24/2020-senate-governor-questionnai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hyperlink" Target="http://www.voteability.com/" TargetMode="Externa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13" Type="http://schemas.openxmlformats.org/officeDocument/2006/relationships/hyperlink" Target="https://therespectabilityreport.org/election2020-hawaii/" TargetMode="External"/><Relationship Id="rId18" Type="http://schemas.openxmlformats.org/officeDocument/2006/relationships/hyperlink" Target="https://therespectabilityreport.org/election2020-kansas/" TargetMode="External"/><Relationship Id="rId26" Type="http://schemas.openxmlformats.org/officeDocument/2006/relationships/hyperlink" Target="https://therespectabilityreport.org/election2020-mississippi/" TargetMode="External"/><Relationship Id="rId39" Type="http://schemas.openxmlformats.org/officeDocument/2006/relationships/hyperlink" Target="https://therespectabilityreport.org/election2020-oregon/" TargetMode="External"/><Relationship Id="rId21" Type="http://schemas.openxmlformats.org/officeDocument/2006/relationships/hyperlink" Target="https://therespectabilityreport.org/election2020-maine/" TargetMode="External"/><Relationship Id="rId34" Type="http://schemas.openxmlformats.org/officeDocument/2006/relationships/hyperlink" Target="https://therespectabilityreport.org/election2020-new-york/" TargetMode="External"/><Relationship Id="rId42" Type="http://schemas.openxmlformats.org/officeDocument/2006/relationships/hyperlink" Target="https://therespectabilityreport.org/election2020-south-carolina/" TargetMode="External"/><Relationship Id="rId47" Type="http://schemas.openxmlformats.org/officeDocument/2006/relationships/hyperlink" Target="https://therespectabilityreport.org/election2020-vermont/" TargetMode="External"/><Relationship Id="rId50" Type="http://schemas.openxmlformats.org/officeDocument/2006/relationships/hyperlink" Target="https://therespectabilityreport.org/election2020-west-virginia/" TargetMode="External"/><Relationship Id="rId7" Type="http://schemas.openxmlformats.org/officeDocument/2006/relationships/hyperlink" Target="https://therespectabilityreport.org/election2020-california/" TargetMode="External"/><Relationship Id="rId2" Type="http://schemas.openxmlformats.org/officeDocument/2006/relationships/notesSlide" Target="../notesSlides/notesSlide17.xml"/><Relationship Id="rId16" Type="http://schemas.openxmlformats.org/officeDocument/2006/relationships/hyperlink" Target="https://therespectabilityreport.org/election2020-indiana/" TargetMode="External"/><Relationship Id="rId29" Type="http://schemas.openxmlformats.org/officeDocument/2006/relationships/hyperlink" Target="https://therespectabilityreport.org/election2020-nebraska/" TargetMode="External"/><Relationship Id="rId11" Type="http://schemas.openxmlformats.org/officeDocument/2006/relationships/hyperlink" Target="https://therespectabilityreport.org/election2020-florida/" TargetMode="External"/><Relationship Id="rId24" Type="http://schemas.openxmlformats.org/officeDocument/2006/relationships/hyperlink" Target="https://therespectabilityreport.org/election2020-michigan/" TargetMode="External"/><Relationship Id="rId32" Type="http://schemas.openxmlformats.org/officeDocument/2006/relationships/hyperlink" Target="https://therespectabilityreport.org/election2020-new-jersey/" TargetMode="External"/><Relationship Id="rId37" Type="http://schemas.openxmlformats.org/officeDocument/2006/relationships/hyperlink" Target="https://therespectabilityreport.org/election2020-ohio/" TargetMode="External"/><Relationship Id="rId40" Type="http://schemas.openxmlformats.org/officeDocument/2006/relationships/hyperlink" Target="https://therespectabilityreport.org/election2020-pennsylvania/" TargetMode="External"/><Relationship Id="rId45" Type="http://schemas.openxmlformats.org/officeDocument/2006/relationships/hyperlink" Target="https://therespectabilityreport.org/election2020-texas/" TargetMode="External"/><Relationship Id="rId53" Type="http://schemas.openxmlformats.org/officeDocument/2006/relationships/image" Target="../media/image50.jpeg"/><Relationship Id="rId5" Type="http://schemas.openxmlformats.org/officeDocument/2006/relationships/hyperlink" Target="https://therespectabilityreport.org/election2020-arizona/" TargetMode="External"/><Relationship Id="rId10" Type="http://schemas.openxmlformats.org/officeDocument/2006/relationships/hyperlink" Target="https://therespectabilityreport.org/election2020-delaware/" TargetMode="External"/><Relationship Id="rId19" Type="http://schemas.openxmlformats.org/officeDocument/2006/relationships/hyperlink" Target="https://therespectabilityreport.org/election2020-kentucky/" TargetMode="External"/><Relationship Id="rId31" Type="http://schemas.openxmlformats.org/officeDocument/2006/relationships/hyperlink" Target="https://therespectabilityreport.org/election2020-newhampshire/" TargetMode="External"/><Relationship Id="rId44" Type="http://schemas.openxmlformats.org/officeDocument/2006/relationships/hyperlink" Target="https://therespectabilityreport.org/election2020-tennessee/" TargetMode="External"/><Relationship Id="rId52" Type="http://schemas.openxmlformats.org/officeDocument/2006/relationships/hyperlink" Target="https://therespectabilityreport.org/election2020-wyoming/" TargetMode="External"/><Relationship Id="rId4" Type="http://schemas.openxmlformats.org/officeDocument/2006/relationships/hyperlink" Target="https://therespectabilityreport.org/election2020-alaska/" TargetMode="External"/><Relationship Id="rId9" Type="http://schemas.openxmlformats.org/officeDocument/2006/relationships/hyperlink" Target="https://therespectabilityreport.org/election2020-connecticut/" TargetMode="External"/><Relationship Id="rId14" Type="http://schemas.openxmlformats.org/officeDocument/2006/relationships/hyperlink" Target="https://therespectabilityreport.org/election2020-idaho/" TargetMode="External"/><Relationship Id="rId22" Type="http://schemas.openxmlformats.org/officeDocument/2006/relationships/hyperlink" Target="https://therespectabilityreport.org/election2020-maryland/" TargetMode="External"/><Relationship Id="rId27" Type="http://schemas.openxmlformats.org/officeDocument/2006/relationships/hyperlink" Target="https://therespectabilityreport.org/election2020-missouri/" TargetMode="External"/><Relationship Id="rId30" Type="http://schemas.openxmlformats.org/officeDocument/2006/relationships/hyperlink" Target="https://therespectabilityreport.org/election2020-nevada/" TargetMode="External"/><Relationship Id="rId35" Type="http://schemas.openxmlformats.org/officeDocument/2006/relationships/hyperlink" Target="https://therespectabilityreport.org/election2020-northcarolina/" TargetMode="External"/><Relationship Id="rId43" Type="http://schemas.openxmlformats.org/officeDocument/2006/relationships/hyperlink" Target="https://therespectabilityreport.org/election2020-southdakota/" TargetMode="External"/><Relationship Id="rId48" Type="http://schemas.openxmlformats.org/officeDocument/2006/relationships/hyperlink" Target="https://therespectabilityreport.org/election2020-virginia/" TargetMode="External"/><Relationship Id="rId8" Type="http://schemas.openxmlformats.org/officeDocument/2006/relationships/hyperlink" Target="https://therespectabilityreport.org/election2020-colorado/" TargetMode="External"/><Relationship Id="rId51" Type="http://schemas.openxmlformats.org/officeDocument/2006/relationships/hyperlink" Target="https://therespectabilityreport.org/election2020-wisconsin/" TargetMode="External"/><Relationship Id="rId3" Type="http://schemas.openxmlformats.org/officeDocument/2006/relationships/hyperlink" Target="https://therespectabilityreport.org/election2020-alabama/" TargetMode="External"/><Relationship Id="rId12" Type="http://schemas.openxmlformats.org/officeDocument/2006/relationships/hyperlink" Target="https://therespectabilityreport.org/election2020-georgia/" TargetMode="External"/><Relationship Id="rId17" Type="http://schemas.openxmlformats.org/officeDocument/2006/relationships/hyperlink" Target="https://therespectabilityreport.org/election2020-iowa/" TargetMode="External"/><Relationship Id="rId25" Type="http://schemas.openxmlformats.org/officeDocument/2006/relationships/hyperlink" Target="https://therespectabilityreport.org/election2020-minnesota/" TargetMode="External"/><Relationship Id="rId33" Type="http://schemas.openxmlformats.org/officeDocument/2006/relationships/hyperlink" Target="https://therespectabilityreport.org/election2020-new-mexico/" TargetMode="External"/><Relationship Id="rId38" Type="http://schemas.openxmlformats.org/officeDocument/2006/relationships/hyperlink" Target="https://therespectabilityreport.org/election2020-oklahoma/" TargetMode="External"/><Relationship Id="rId46" Type="http://schemas.openxmlformats.org/officeDocument/2006/relationships/hyperlink" Target="https://therespectabilityreport.org/election2020-utah/" TargetMode="External"/><Relationship Id="rId20" Type="http://schemas.openxmlformats.org/officeDocument/2006/relationships/hyperlink" Target="https://therespectabilityreport.org/election2020-louisiana/" TargetMode="External"/><Relationship Id="rId41" Type="http://schemas.openxmlformats.org/officeDocument/2006/relationships/hyperlink" Target="https://therespectabilityreport.org/election2020-rhode-island/" TargetMode="External"/><Relationship Id="rId54" Type="http://schemas.openxmlformats.org/officeDocument/2006/relationships/hyperlink" Target="https://therespectabilityreport.org/2020/09/22/2020-voter-guide/" TargetMode="External"/><Relationship Id="rId1" Type="http://schemas.openxmlformats.org/officeDocument/2006/relationships/slideLayout" Target="../slideLayouts/slideLayout2.xml"/><Relationship Id="rId6" Type="http://schemas.openxmlformats.org/officeDocument/2006/relationships/hyperlink" Target="https://therespectabilityreport.org/election2020-arkansas/" TargetMode="External"/><Relationship Id="rId15" Type="http://schemas.openxmlformats.org/officeDocument/2006/relationships/hyperlink" Target="https://therespectabilityreport.org/election2020-illinois/" TargetMode="External"/><Relationship Id="rId23" Type="http://schemas.openxmlformats.org/officeDocument/2006/relationships/hyperlink" Target="https://therespectabilityreport.org/election2020-massachusetts/" TargetMode="External"/><Relationship Id="rId28" Type="http://schemas.openxmlformats.org/officeDocument/2006/relationships/hyperlink" Target="https://therespectabilityreport.org/election2020-montana/" TargetMode="External"/><Relationship Id="rId36" Type="http://schemas.openxmlformats.org/officeDocument/2006/relationships/hyperlink" Target="https://therespectabilityreport.org/election2020-northdakota/" TargetMode="External"/><Relationship Id="rId49" Type="http://schemas.openxmlformats.org/officeDocument/2006/relationships/hyperlink" Target="https://therespectabilityreport.org/election2020-washingt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i1.wp.com/www.respectability.org/wp-content/uploads/2020/10/Curt-Decker.jpg?ssl=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enniferM@RespectAbility.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LaurenA@RespectAbility.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hyperlink" Target="mailto:JenniferM@RespectAbilityUSA.org" TargetMode="External"/><Relationship Id="rId5" Type="http://schemas.openxmlformats.org/officeDocument/2006/relationships/hyperlink" Target="http://www.respectability.org/"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respectability.org/2018/09/including-african-americans-with-disabilities-in-inclusive-philanthrop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respectability.org/2018/09/including-lgbtq-individuals-with-disabilities-in-inclusive-philanthropy/" TargetMode="External"/><Relationship Id="rId5" Type="http://schemas.openxmlformats.org/officeDocument/2006/relationships/hyperlink" Target="https://www.respectability.org/womenwithdisabilities/" TargetMode="External"/><Relationship Id="rId4" Type="http://schemas.openxmlformats.org/officeDocument/2006/relationships/hyperlink" Target="https://www.respectability.org/2018/09/including-latinx-and-hispanics-with-disabilities-in-inclusive-philanthrop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9.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172C66EB-D575-2F47-8848-E173A66357AD}"/>
              </a:ext>
            </a:extLst>
          </p:cNvPr>
          <p:cNvSpPr>
            <a:spLocks noGrp="1"/>
          </p:cNvSpPr>
          <p:nvPr>
            <p:ph type="title" idx="4294967295"/>
          </p:nvPr>
        </p:nvSpPr>
        <p:spPr/>
        <p:txBody>
          <a:bodyPr/>
          <a:lstStyle/>
          <a:p>
            <a:pPr rtl="0" eaLnBrk="1" latinLnBrk="0" hangingPunct="1"/>
            <a:r>
              <a:rPr lang="en-US" sz="2400" b="1" kern="1200" dirty="0">
                <a:solidFill>
                  <a:srgbClr val="000000"/>
                </a:solidFill>
                <a:effectLst/>
                <a:latin typeface="Times New Roman" panose="02020603050405020304" pitchFamily="18" charset="0"/>
                <a:ea typeface="+mn-ea"/>
                <a:cs typeface="Times New Roman" panose="02020603050405020304" pitchFamily="18" charset="0"/>
              </a:rPr>
              <a:t>Election 2020: Candidate Outreach to Voters with Disabilities</a:t>
            </a:r>
            <a:endParaRPr lang="en-US" dirty="0">
              <a:effectLst/>
            </a:endParaRPr>
          </a:p>
          <a:p>
            <a:endParaRPr lang="en-US" dirty="0"/>
          </a:p>
        </p:txBody>
      </p:sp>
      <p:pic>
        <p:nvPicPr>
          <p:cNvPr id="7" name="Picture 6" descr="A large group of diverse RespectAbility Fellows smile together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87" y="-276102"/>
            <a:ext cx="12181913" cy="3705102"/>
          </a:xfrm>
          <a:prstGeom prst="rect">
            <a:avLst/>
          </a:prstGeom>
        </p:spPr>
      </p:pic>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899408" y="3858437"/>
            <a:ext cx="4606781" cy="2308324"/>
          </a:xfrm>
          <a:prstGeom prst="rect">
            <a:avLst/>
          </a:prstGeom>
          <a:noFill/>
        </p:spPr>
        <p:txBody>
          <a:bodyPr wrap="square" rtlCol="0">
            <a:spAutoFit/>
          </a:bodyPr>
          <a:lstStyle/>
          <a:p>
            <a:pPr algn="ctr"/>
            <a:r>
              <a:rPr lang="en-US" sz="2400" b="1" dirty="0">
                <a:solidFill>
                  <a:srgbClr val="000000"/>
                </a:solidFill>
                <a:latin typeface="Times New Roman" panose="02020603050405020304" pitchFamily="18" charset="0"/>
                <a:cs typeface="Times New Roman" panose="02020603050405020304" pitchFamily="18" charset="0"/>
              </a:rPr>
              <a:t>Election 2020: Candidate Outreach to Voters with Disabilities</a:t>
            </a:r>
          </a:p>
          <a:p>
            <a:pPr algn="ctr"/>
            <a:endParaRPr lang="en-US" sz="2400" b="1" dirty="0">
              <a:solidFill>
                <a:srgbClr val="000000"/>
              </a:solidFill>
              <a:latin typeface="Times New Roman" panose="02020603050405020304" pitchFamily="18" charset="0"/>
              <a:cs typeface="Times New Roman" panose="02020603050405020304" pitchFamily="18" charset="0"/>
            </a:endParaRPr>
          </a:p>
          <a:p>
            <a:pPr algn="ctr"/>
            <a:r>
              <a:rPr lang="en-US" sz="2400" b="1" dirty="0">
                <a:solidFill>
                  <a:srgbClr val="000000"/>
                </a:solidFill>
                <a:latin typeface="Times New Roman" panose="02020603050405020304" pitchFamily="18" charset="0"/>
                <a:cs typeface="Times New Roman" panose="02020603050405020304" pitchFamily="18" charset="0"/>
              </a:rPr>
              <a:t>www.RespectAbility.org</a:t>
            </a:r>
          </a:p>
          <a:p>
            <a:pPr algn="ctr"/>
            <a:r>
              <a:rPr lang="en-US" sz="2400" b="1" dirty="0">
                <a:solidFill>
                  <a:srgbClr val="000000"/>
                </a:solidFill>
                <a:latin typeface="Times New Roman" panose="02020603050405020304" pitchFamily="18" charset="0"/>
                <a:cs typeface="Times New Roman" panose="02020603050405020304" pitchFamily="18" charset="0"/>
              </a:rPr>
              <a:t>October 15</a:t>
            </a:r>
            <a:r>
              <a:rPr lang="en-US" sz="2400" b="1" baseline="30000" dirty="0">
                <a:solidFill>
                  <a:srgbClr val="000000"/>
                </a:solidFill>
                <a:latin typeface="Times New Roman" panose="02020603050405020304" pitchFamily="18" charset="0"/>
                <a:cs typeface="Times New Roman" panose="02020603050405020304" pitchFamily="18" charset="0"/>
              </a:rPr>
              <a:t>th</a:t>
            </a:r>
            <a:r>
              <a:rPr lang="en-US" sz="2400" b="1" dirty="0">
                <a:solidFill>
                  <a:srgbClr val="000000"/>
                </a:solidFill>
                <a:latin typeface="Times New Roman" panose="02020603050405020304" pitchFamily="18" charset="0"/>
                <a:cs typeface="Times New Roman" panose="02020603050405020304" pitchFamily="18" charset="0"/>
              </a:rPr>
              <a:t>, 2020</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2A76FED-4A55-4F4E-92A9-D29DAADF1640}"/>
              </a:ext>
            </a:extLst>
          </p:cNvPr>
          <p:cNvSpPr>
            <a:spLocks noGrp="1"/>
          </p:cNvSpPr>
          <p:nvPr>
            <p:ph type="title"/>
          </p:nvPr>
        </p:nvSpPr>
        <p:spPr/>
        <p:txBody>
          <a:bodyPr/>
          <a:lstStyle/>
          <a:p>
            <a:r>
              <a:rPr lang="en-US" dirty="0"/>
              <a:t>Looking Deeper (2)</a:t>
            </a:r>
          </a:p>
        </p:txBody>
      </p:sp>
      <p:sp>
        <p:nvSpPr>
          <p:cNvPr id="5" name="Title 12">
            <a:extLst>
              <a:ext uri="{FF2B5EF4-FFF2-40B4-BE49-F238E27FC236}">
                <a16:creationId xmlns:a16="http://schemas.microsoft.com/office/drawing/2014/main" id="{20596B81-6AE2-E74C-9A10-4262B13CD1B9}"/>
              </a:ext>
            </a:extLst>
          </p:cNvPr>
          <p:cNvSpPr txBox="1">
            <a:spLocks/>
          </p:cNvSpPr>
          <p:nvPr/>
        </p:nvSpPr>
        <p:spPr>
          <a:xfrm>
            <a:off x="0" y="905443"/>
            <a:ext cx="12202509" cy="1049234"/>
          </a:xfrm>
          <a:prstGeom prst="rect">
            <a:avLst/>
          </a:prstGeom>
        </p:spPr>
        <p:txBody>
          <a:bodyPr vert="horz" lIns="91440" tIns="45720" rIns="91440" bIns="45720" rtlCol="0" anchor="b">
            <a:noAutofit/>
          </a:bodyPr>
          <a:lstStyle>
            <a:lvl1pPr algn="l" defTabSz="914126" rtl="0" eaLnBrk="1" latinLnBrk="0" hangingPunct="1">
              <a:lnSpc>
                <a:spcPct val="90000"/>
              </a:lnSpc>
              <a:spcBef>
                <a:spcPct val="0"/>
              </a:spcBef>
              <a:buNone/>
              <a:defRPr sz="3599" b="0" i="0" kern="1200" cap="none">
                <a:solidFill>
                  <a:schemeClr val="tx1"/>
                </a:solidFill>
                <a:effectLst/>
                <a:latin typeface="+mj-lt"/>
                <a:ea typeface="+mj-ea"/>
                <a:cs typeface="+mj-cs"/>
              </a:defRPr>
            </a:lvl1pPr>
          </a:lstStyle>
          <a:p>
            <a:pPr algn="ctr"/>
            <a:r>
              <a:rPr lang="en-US" sz="3599" dirty="0"/>
              <a:t>Looking deeper, however, the disability community.. </a:t>
            </a:r>
            <a:br>
              <a:rPr lang="en-US" sz="3599" dirty="0"/>
            </a:br>
            <a:endParaRPr lang="en-US" sz="3599" dirty="0"/>
          </a:p>
        </p:txBody>
      </p:sp>
      <p:sp>
        <p:nvSpPr>
          <p:cNvPr id="12" name="TextBox 11">
            <a:extLst>
              <a:ext uri="{FF2B5EF4-FFF2-40B4-BE49-F238E27FC236}">
                <a16:creationId xmlns:a16="http://schemas.microsoft.com/office/drawing/2014/main" id="{04878B31-DD26-43D8-8AAB-159CAAFBE63B}"/>
              </a:ext>
            </a:extLst>
          </p:cNvPr>
          <p:cNvSpPr txBox="1"/>
          <p:nvPr/>
        </p:nvSpPr>
        <p:spPr>
          <a:xfrm>
            <a:off x="2560848" y="1492271"/>
            <a:ext cx="7315200" cy="369332"/>
          </a:xfrm>
          <a:prstGeom prst="rect">
            <a:avLst/>
          </a:prstGeom>
          <a:noFill/>
        </p:spPr>
        <p:txBody>
          <a:bodyPr wrap="square" rtlCol="0">
            <a:spAutoFit/>
          </a:bodyPr>
          <a:lstStyle/>
          <a:p>
            <a:r>
              <a:rPr lang="en-US" sz="1800" dirty="0"/>
              <a:t>Is more likely to say their support is undecided or could change</a:t>
            </a:r>
          </a:p>
        </p:txBody>
      </p:sp>
      <p:pic>
        <p:nvPicPr>
          <p:cNvPr id="3" name="Picture 2" descr="Chart showing 2% more undecided voters in disability community">
            <a:extLst>
              <a:ext uri="{FF2B5EF4-FFF2-40B4-BE49-F238E27FC236}">
                <a16:creationId xmlns:a16="http://schemas.microsoft.com/office/drawing/2014/main" id="{AA940626-7E41-4637-B6B3-7CF8731A3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256" y="1861603"/>
            <a:ext cx="8267489" cy="4246202"/>
          </a:xfrm>
          <a:prstGeom prst="rect">
            <a:avLst/>
          </a:prstGeom>
        </p:spPr>
      </p:pic>
    </p:spTree>
    <p:extLst>
      <p:ext uri="{BB962C8B-B14F-4D97-AF65-F5344CB8AC3E}">
        <p14:creationId xmlns:p14="http://schemas.microsoft.com/office/powerpoint/2010/main" val="26874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D727EA-44E7-A14F-A009-EA847028BD4C}"/>
              </a:ext>
            </a:extLst>
          </p:cNvPr>
          <p:cNvSpPr>
            <a:spLocks noGrp="1"/>
          </p:cNvSpPr>
          <p:nvPr>
            <p:ph type="title"/>
          </p:nvPr>
        </p:nvSpPr>
        <p:spPr/>
        <p:txBody>
          <a:bodyPr/>
          <a:lstStyle/>
          <a:p>
            <a:r>
              <a:rPr lang="en-US" dirty="0"/>
              <a:t>Looking Deeper (3)</a:t>
            </a:r>
          </a:p>
        </p:txBody>
      </p:sp>
      <p:sp>
        <p:nvSpPr>
          <p:cNvPr id="5" name="Title 12">
            <a:extLst>
              <a:ext uri="{FF2B5EF4-FFF2-40B4-BE49-F238E27FC236}">
                <a16:creationId xmlns:a16="http://schemas.microsoft.com/office/drawing/2014/main" id="{B0D0FB1B-2240-CC40-A983-448FC8B64894}"/>
              </a:ext>
            </a:extLst>
          </p:cNvPr>
          <p:cNvSpPr txBox="1">
            <a:spLocks/>
          </p:cNvSpPr>
          <p:nvPr/>
        </p:nvSpPr>
        <p:spPr>
          <a:xfrm>
            <a:off x="0" y="905443"/>
            <a:ext cx="12202509" cy="1049234"/>
          </a:xfrm>
          <a:prstGeom prst="rect">
            <a:avLst/>
          </a:prstGeom>
        </p:spPr>
        <p:txBody>
          <a:bodyPr vert="horz" lIns="91440" tIns="45720" rIns="91440" bIns="45720" rtlCol="0" anchor="b">
            <a:noAutofit/>
          </a:bodyPr>
          <a:lstStyle>
            <a:lvl1pPr algn="l" defTabSz="914126" rtl="0" eaLnBrk="1" latinLnBrk="0" hangingPunct="1">
              <a:lnSpc>
                <a:spcPct val="90000"/>
              </a:lnSpc>
              <a:spcBef>
                <a:spcPct val="0"/>
              </a:spcBef>
              <a:buNone/>
              <a:defRPr sz="3599" b="0" i="0" kern="1200" cap="none">
                <a:solidFill>
                  <a:schemeClr val="tx1"/>
                </a:solidFill>
                <a:effectLst/>
                <a:latin typeface="+mj-lt"/>
                <a:ea typeface="+mj-ea"/>
                <a:cs typeface="+mj-cs"/>
              </a:defRPr>
            </a:lvl1pPr>
          </a:lstStyle>
          <a:p>
            <a:pPr algn="ctr"/>
            <a:r>
              <a:rPr lang="en-US" sz="3599" dirty="0"/>
              <a:t>Looking deeper, however, the disability community.. </a:t>
            </a:r>
            <a:br>
              <a:rPr lang="en-US" sz="3599" dirty="0"/>
            </a:br>
            <a:endParaRPr lang="en-US" sz="3599" dirty="0"/>
          </a:p>
        </p:txBody>
      </p:sp>
      <p:sp>
        <p:nvSpPr>
          <p:cNvPr id="12" name="TextBox 11">
            <a:extLst>
              <a:ext uri="{FF2B5EF4-FFF2-40B4-BE49-F238E27FC236}">
                <a16:creationId xmlns:a16="http://schemas.microsoft.com/office/drawing/2014/main" id="{04878B31-DD26-43D8-8AAB-159CAAFBE63B}"/>
              </a:ext>
            </a:extLst>
          </p:cNvPr>
          <p:cNvSpPr txBox="1"/>
          <p:nvPr/>
        </p:nvSpPr>
        <p:spPr>
          <a:xfrm>
            <a:off x="4260372" y="1445656"/>
            <a:ext cx="3916152" cy="369332"/>
          </a:xfrm>
          <a:prstGeom prst="rect">
            <a:avLst/>
          </a:prstGeom>
          <a:noFill/>
        </p:spPr>
        <p:txBody>
          <a:bodyPr wrap="square" rtlCol="0">
            <a:spAutoFit/>
          </a:bodyPr>
          <a:lstStyle/>
          <a:p>
            <a:r>
              <a:rPr lang="en-US" sz="1800" dirty="0"/>
              <a:t>Is less strident in opinions of Trump</a:t>
            </a:r>
          </a:p>
        </p:txBody>
      </p:sp>
      <p:pic>
        <p:nvPicPr>
          <p:cNvPr id="4" name="Picture 3" descr="Table showing more neutral opinions of Trump amongst voters with disabilities">
            <a:extLst>
              <a:ext uri="{FF2B5EF4-FFF2-40B4-BE49-F238E27FC236}">
                <a16:creationId xmlns:a16="http://schemas.microsoft.com/office/drawing/2014/main" id="{B90BB0EF-7FDC-4A63-BFB4-3A5A8F37C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433" y="1894941"/>
            <a:ext cx="6997134" cy="4227615"/>
          </a:xfrm>
          <a:prstGeom prst="rect">
            <a:avLst/>
          </a:prstGeom>
        </p:spPr>
      </p:pic>
    </p:spTree>
    <p:extLst>
      <p:ext uri="{BB962C8B-B14F-4D97-AF65-F5344CB8AC3E}">
        <p14:creationId xmlns:p14="http://schemas.microsoft.com/office/powerpoint/2010/main" val="41504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86150DE7-90D4-4ACC-9CB9-DD0CC7767908}"/>
              </a:ext>
            </a:extLst>
          </p:cNvPr>
          <p:cNvSpPr txBox="1">
            <a:spLocks noGrp="1"/>
          </p:cNvSpPr>
          <p:nvPr>
            <p:ph type="title"/>
          </p:nvPr>
        </p:nvSpPr>
        <p:spPr>
          <a:xfrm>
            <a:off x="605634" y="1143001"/>
            <a:ext cx="10980732" cy="1056319"/>
          </a:xfrm>
          <a:prstGeom prst="rect">
            <a:avLst/>
          </a:prstGeom>
        </p:spPr>
        <p:txBody>
          <a:bodyPr vert="horz" lIns="91440" tIns="45720" rIns="91440" bIns="45720" rtlCol="0" anchor="b">
            <a:normAutofit fontScale="90000"/>
          </a:bodyPr>
          <a:lstStyle>
            <a:lvl1pPr algn="l" defTabSz="914126" rtl="0" eaLnBrk="1" latinLnBrk="0" hangingPunct="1">
              <a:lnSpc>
                <a:spcPct val="90000"/>
              </a:lnSpc>
              <a:spcBef>
                <a:spcPct val="0"/>
              </a:spcBef>
              <a:buNone/>
              <a:defRPr sz="3599" b="0" i="0" kern="1200" cap="none">
                <a:solidFill>
                  <a:schemeClr val="tx1"/>
                </a:solidFill>
                <a:effectLst/>
                <a:latin typeface="+mj-lt"/>
                <a:ea typeface="+mj-ea"/>
                <a:cs typeface="+mj-cs"/>
              </a:defRPr>
            </a:lvl1pPr>
          </a:lstStyle>
          <a:p>
            <a:pPr algn="ctr"/>
            <a:r>
              <a:rPr lang="en-US" dirty="0"/>
              <a:t>Compared to those not impacted with disability, </a:t>
            </a:r>
            <a:br>
              <a:rPr lang="en-US" dirty="0"/>
            </a:br>
            <a:r>
              <a:rPr lang="en-US" dirty="0"/>
              <a:t>the disability community is</a:t>
            </a:r>
            <a:br>
              <a:rPr lang="en-US" dirty="0"/>
            </a:br>
            <a:endParaRPr lang="en-US" dirty="0"/>
          </a:p>
        </p:txBody>
      </p:sp>
      <p:sp>
        <p:nvSpPr>
          <p:cNvPr id="3" name="Text Placeholder 2"/>
          <p:cNvSpPr>
            <a:spLocks noGrp="1"/>
          </p:cNvSpPr>
          <p:nvPr>
            <p:ph type="body" idx="1"/>
          </p:nvPr>
        </p:nvSpPr>
        <p:spPr>
          <a:xfrm>
            <a:off x="1024310" y="2054485"/>
            <a:ext cx="4643942" cy="801943"/>
          </a:xfrm>
        </p:spPr>
        <p:txBody>
          <a:bodyPr>
            <a:normAutofit fontScale="92500"/>
          </a:bodyPr>
          <a:lstStyle/>
          <a:p>
            <a:r>
              <a:rPr lang="en-US" dirty="0"/>
              <a:t>Less favorable to Biden</a:t>
            </a:r>
          </a:p>
        </p:txBody>
      </p:sp>
      <p:pic>
        <p:nvPicPr>
          <p:cNvPr id="10" name="Content Placeholder 9" descr="Table showing voters with disabilities 6% more unfavorable to Biden than voters without">
            <a:extLst>
              <a:ext uri="{FF2B5EF4-FFF2-40B4-BE49-F238E27FC236}">
                <a16:creationId xmlns:a16="http://schemas.microsoft.com/office/drawing/2014/main" id="{37409429-ECE1-4AF6-9D1D-92F6DBDB55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4311" y="2974976"/>
            <a:ext cx="3991675" cy="3182643"/>
          </a:xfrm>
        </p:spPr>
      </p:pic>
      <p:sp>
        <p:nvSpPr>
          <p:cNvPr id="5" name="Text Placeholder 4"/>
          <p:cNvSpPr>
            <a:spLocks noGrp="1"/>
          </p:cNvSpPr>
          <p:nvPr>
            <p:ph type="body" sz="quarter" idx="3"/>
          </p:nvPr>
        </p:nvSpPr>
        <p:spPr>
          <a:xfrm>
            <a:off x="6523750" y="2054485"/>
            <a:ext cx="4643942" cy="802237"/>
          </a:xfrm>
        </p:spPr>
        <p:txBody>
          <a:bodyPr>
            <a:normAutofit fontScale="92500"/>
          </a:bodyPr>
          <a:lstStyle/>
          <a:p>
            <a:r>
              <a:rPr lang="en-US" dirty="0"/>
              <a:t>AND less favorable to Harris</a:t>
            </a:r>
          </a:p>
        </p:txBody>
      </p:sp>
      <p:pic>
        <p:nvPicPr>
          <p:cNvPr id="12" name="Content Placeholder 11" descr="Table showing voters with disabilities 3% more unfavorable to Harris than voters without">
            <a:extLst>
              <a:ext uri="{FF2B5EF4-FFF2-40B4-BE49-F238E27FC236}">
                <a16:creationId xmlns:a16="http://schemas.microsoft.com/office/drawing/2014/main" id="{0BD84B0D-837B-4357-9EEB-4C247391D5B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23948" y="2971800"/>
            <a:ext cx="4334269" cy="3185818"/>
          </a:xfrm>
        </p:spPr>
      </p:pic>
    </p:spTree>
    <p:extLst>
      <p:ext uri="{BB962C8B-B14F-4D97-AF65-F5344CB8AC3E}">
        <p14:creationId xmlns:p14="http://schemas.microsoft.com/office/powerpoint/2010/main" val="5339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E9E85D31-F526-4A9A-A8CA-F25455A5F985}"/>
              </a:ext>
            </a:extLst>
          </p:cNvPr>
          <p:cNvSpPr txBox="1">
            <a:spLocks noGrp="1"/>
          </p:cNvSpPr>
          <p:nvPr>
            <p:ph type="title"/>
          </p:nvPr>
        </p:nvSpPr>
        <p:spPr>
          <a:xfrm>
            <a:off x="1143000" y="914400"/>
            <a:ext cx="9601200" cy="1047750"/>
          </a:xfrm>
          <a:prstGeom prst="rect">
            <a:avLst/>
          </a:prstGeom>
        </p:spPr>
        <p:txBody>
          <a:bodyPr vert="horz" lIns="91440" tIns="45720" rIns="91440" bIns="45720" rtlCol="0" anchor="b">
            <a:normAutofit fontScale="90000"/>
          </a:bodyPr>
          <a:lstStyle>
            <a:lvl1pPr algn="l" defTabSz="914126" rtl="0" eaLnBrk="1" latinLnBrk="0" hangingPunct="1">
              <a:lnSpc>
                <a:spcPct val="90000"/>
              </a:lnSpc>
              <a:spcBef>
                <a:spcPct val="0"/>
              </a:spcBef>
              <a:buNone/>
              <a:defRPr sz="3599" b="0" i="0" kern="1200" cap="none">
                <a:solidFill>
                  <a:schemeClr val="tx1"/>
                </a:solidFill>
                <a:effectLst/>
                <a:latin typeface="+mj-lt"/>
                <a:ea typeface="+mj-ea"/>
                <a:cs typeface="+mj-cs"/>
              </a:defRPr>
            </a:lvl1pPr>
          </a:lstStyle>
          <a:p>
            <a:pPr algn="ctr"/>
            <a:r>
              <a:rPr lang="en-US" dirty="0"/>
              <a:t>Additional “swing-</a:t>
            </a:r>
            <a:r>
              <a:rPr lang="en-US" dirty="0" err="1"/>
              <a:t>iness</a:t>
            </a:r>
            <a:r>
              <a:rPr lang="en-US" dirty="0"/>
              <a:t>” indicators:</a:t>
            </a:r>
            <a:br>
              <a:rPr lang="en-US" dirty="0"/>
            </a:br>
            <a:endParaRPr lang="en-US" dirty="0"/>
          </a:p>
        </p:txBody>
      </p:sp>
      <p:pic>
        <p:nvPicPr>
          <p:cNvPr id="5" name="Picture 4" descr="Table showing 14% of people with disabilities are unfavorable to both Biden and Harris">
            <a:extLst>
              <a:ext uri="{FF2B5EF4-FFF2-40B4-BE49-F238E27FC236}">
                <a16:creationId xmlns:a16="http://schemas.microsoft.com/office/drawing/2014/main" id="{1EB592F7-7EE5-4A74-B0D8-62F9F2BBE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036" y="1600201"/>
            <a:ext cx="7772400" cy="4505325"/>
          </a:xfrm>
          <a:prstGeom prst="rect">
            <a:avLst/>
          </a:prstGeom>
        </p:spPr>
      </p:pic>
      <p:sp>
        <p:nvSpPr>
          <p:cNvPr id="6" name="TextBox 5">
            <a:extLst>
              <a:ext uri="{FF2B5EF4-FFF2-40B4-BE49-F238E27FC236}">
                <a16:creationId xmlns:a16="http://schemas.microsoft.com/office/drawing/2014/main" id="{57FBC1BA-D504-4AED-B8AE-70FF18085152}"/>
              </a:ext>
            </a:extLst>
          </p:cNvPr>
          <p:cNvSpPr txBox="1"/>
          <p:nvPr/>
        </p:nvSpPr>
        <p:spPr>
          <a:xfrm>
            <a:off x="8991600" y="4434186"/>
            <a:ext cx="2209800" cy="923330"/>
          </a:xfrm>
          <a:prstGeom prst="rect">
            <a:avLst/>
          </a:prstGeom>
          <a:noFill/>
        </p:spPr>
        <p:txBody>
          <a:bodyPr wrap="square" rtlCol="0">
            <a:spAutoFit/>
          </a:bodyPr>
          <a:lstStyle/>
          <a:p>
            <a:r>
              <a:rPr lang="en-US" sz="1800" dirty="0">
                <a:solidFill>
                  <a:schemeClr val="accent1"/>
                </a:solidFill>
              </a:rPr>
              <a:t>14% are unfavorable to both candidates</a:t>
            </a:r>
          </a:p>
        </p:txBody>
      </p:sp>
    </p:spTree>
    <p:extLst>
      <p:ext uri="{BB962C8B-B14F-4D97-AF65-F5344CB8AC3E}">
        <p14:creationId xmlns:p14="http://schemas.microsoft.com/office/powerpoint/2010/main" val="4046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CDD8-0DD7-4567-998E-DBE4ADCF5C41}"/>
              </a:ext>
            </a:extLst>
          </p:cNvPr>
          <p:cNvSpPr>
            <a:spLocks noGrp="1"/>
          </p:cNvSpPr>
          <p:nvPr>
            <p:ph type="title"/>
          </p:nvPr>
        </p:nvSpPr>
        <p:spPr>
          <a:xfrm>
            <a:off x="1131564" y="953326"/>
            <a:ext cx="9688836" cy="1049235"/>
          </a:xfrm>
        </p:spPr>
        <p:txBody>
          <a:bodyPr/>
          <a:lstStyle/>
          <a:p>
            <a:r>
              <a:rPr lang="en-US" dirty="0"/>
              <a:t>The disability community is hurting economically</a:t>
            </a:r>
          </a:p>
        </p:txBody>
      </p:sp>
      <p:pic>
        <p:nvPicPr>
          <p:cNvPr id="4" name="Picture 3" descr="Table showing people with disabilities are 5% more likely to have had a job loss in the last few months">
            <a:extLst>
              <a:ext uri="{FF2B5EF4-FFF2-40B4-BE49-F238E27FC236}">
                <a16:creationId xmlns:a16="http://schemas.microsoft.com/office/drawing/2014/main" id="{F6D0A5C6-1025-4D6D-9E0F-2A778268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64" y="1524000"/>
            <a:ext cx="4953000" cy="4572330"/>
          </a:xfrm>
          <a:prstGeom prst="rect">
            <a:avLst/>
          </a:prstGeom>
        </p:spPr>
      </p:pic>
      <p:sp>
        <p:nvSpPr>
          <p:cNvPr id="7" name="TextBox 6">
            <a:extLst>
              <a:ext uri="{FF2B5EF4-FFF2-40B4-BE49-F238E27FC236}">
                <a16:creationId xmlns:a16="http://schemas.microsoft.com/office/drawing/2014/main" id="{AD65697A-96DF-483D-AA2C-1D9873789057}"/>
              </a:ext>
            </a:extLst>
          </p:cNvPr>
          <p:cNvSpPr txBox="1"/>
          <p:nvPr/>
        </p:nvSpPr>
        <p:spPr>
          <a:xfrm>
            <a:off x="6400800" y="4495800"/>
            <a:ext cx="2819400" cy="923330"/>
          </a:xfrm>
          <a:prstGeom prst="rect">
            <a:avLst/>
          </a:prstGeom>
          <a:noFill/>
        </p:spPr>
        <p:txBody>
          <a:bodyPr wrap="square" rtlCol="0">
            <a:spAutoFit/>
          </a:bodyPr>
          <a:lstStyle/>
          <a:p>
            <a:r>
              <a:rPr lang="en-US" sz="1800" dirty="0">
                <a:solidFill>
                  <a:schemeClr val="accent1"/>
                </a:solidFill>
              </a:rPr>
              <a:t>5% more likely to have had a </a:t>
            </a:r>
            <a:r>
              <a:rPr lang="en-US" sz="1800" i="1" dirty="0">
                <a:solidFill>
                  <a:schemeClr val="accent1"/>
                </a:solidFill>
              </a:rPr>
              <a:t>job loss in the last </a:t>
            </a:r>
            <a:r>
              <a:rPr lang="en-US" sz="1800" dirty="0">
                <a:solidFill>
                  <a:schemeClr val="accent1"/>
                </a:solidFill>
              </a:rPr>
              <a:t>few months</a:t>
            </a:r>
          </a:p>
        </p:txBody>
      </p:sp>
    </p:spTree>
    <p:extLst>
      <p:ext uri="{BB962C8B-B14F-4D97-AF65-F5344CB8AC3E}">
        <p14:creationId xmlns:p14="http://schemas.microsoft.com/office/powerpoint/2010/main" val="25302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BCDD8-0DD7-4567-998E-DBE4ADCF5C41}"/>
              </a:ext>
            </a:extLst>
          </p:cNvPr>
          <p:cNvSpPr>
            <a:spLocks noGrp="1"/>
          </p:cNvSpPr>
          <p:nvPr>
            <p:ph type="title"/>
          </p:nvPr>
        </p:nvSpPr>
        <p:spPr>
          <a:xfrm>
            <a:off x="1131563" y="953326"/>
            <a:ext cx="10345733" cy="1049235"/>
          </a:xfrm>
        </p:spPr>
        <p:txBody>
          <a:bodyPr/>
          <a:lstStyle/>
          <a:p>
            <a:r>
              <a:rPr lang="en-US" dirty="0"/>
              <a:t>The disability community is hurting economically (2)</a:t>
            </a:r>
          </a:p>
        </p:txBody>
      </p:sp>
      <p:pic>
        <p:nvPicPr>
          <p:cNvPr id="5" name="Picture 4" descr="Table that shows that ">
            <a:extLst>
              <a:ext uri="{FF2B5EF4-FFF2-40B4-BE49-F238E27FC236}">
                <a16:creationId xmlns:a16="http://schemas.microsoft.com/office/drawing/2014/main" id="{4C866451-454D-4BF9-9E49-DFC966B00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74" y="1652382"/>
            <a:ext cx="7356527" cy="4377811"/>
          </a:xfrm>
          <a:prstGeom prst="rect">
            <a:avLst/>
          </a:prstGeom>
        </p:spPr>
      </p:pic>
      <p:sp>
        <p:nvSpPr>
          <p:cNvPr id="6" name="TextBox 5">
            <a:extLst>
              <a:ext uri="{FF2B5EF4-FFF2-40B4-BE49-F238E27FC236}">
                <a16:creationId xmlns:a16="http://schemas.microsoft.com/office/drawing/2014/main" id="{D2B946E1-4660-4491-A19C-F522AC427B0E}"/>
              </a:ext>
            </a:extLst>
          </p:cNvPr>
          <p:cNvSpPr txBox="1"/>
          <p:nvPr/>
        </p:nvSpPr>
        <p:spPr>
          <a:xfrm>
            <a:off x="8458200" y="3227019"/>
            <a:ext cx="2819400" cy="1477328"/>
          </a:xfrm>
          <a:prstGeom prst="rect">
            <a:avLst/>
          </a:prstGeom>
          <a:noFill/>
        </p:spPr>
        <p:txBody>
          <a:bodyPr wrap="square" rtlCol="0">
            <a:spAutoFit/>
          </a:bodyPr>
          <a:lstStyle/>
          <a:p>
            <a:r>
              <a:rPr lang="en-US" sz="1800" dirty="0">
                <a:solidFill>
                  <a:schemeClr val="accent1"/>
                </a:solidFill>
              </a:rPr>
              <a:t>Over 50% of personally-disabled individuals are low-income or working class</a:t>
            </a:r>
          </a:p>
          <a:p>
            <a:endParaRPr lang="en-US" sz="1800" dirty="0"/>
          </a:p>
        </p:txBody>
      </p:sp>
      <p:sp>
        <p:nvSpPr>
          <p:cNvPr id="7" name="TextBox 6" descr="Table that shows that the disability community is 7% more likely to be low-income or working class.">
            <a:extLst>
              <a:ext uri="{FF2B5EF4-FFF2-40B4-BE49-F238E27FC236}">
                <a16:creationId xmlns:a16="http://schemas.microsoft.com/office/drawing/2014/main" id="{AD65697A-96DF-483D-AA2C-1D9873789057}"/>
              </a:ext>
            </a:extLst>
          </p:cNvPr>
          <p:cNvSpPr txBox="1"/>
          <p:nvPr/>
        </p:nvSpPr>
        <p:spPr>
          <a:xfrm>
            <a:off x="8493623" y="4829864"/>
            <a:ext cx="2819400" cy="1200329"/>
          </a:xfrm>
          <a:prstGeom prst="rect">
            <a:avLst/>
          </a:prstGeom>
          <a:noFill/>
        </p:spPr>
        <p:txBody>
          <a:bodyPr wrap="square" rtlCol="0">
            <a:spAutoFit/>
          </a:bodyPr>
          <a:lstStyle/>
          <a:p>
            <a:r>
              <a:rPr lang="en-US" sz="1800" dirty="0">
                <a:solidFill>
                  <a:schemeClr val="accent1"/>
                </a:solidFill>
              </a:rPr>
              <a:t>Overall, the disability community is 7% more likely to be low-income or working class.</a:t>
            </a:r>
          </a:p>
        </p:txBody>
      </p:sp>
    </p:spTree>
    <p:extLst>
      <p:ext uri="{BB962C8B-B14F-4D97-AF65-F5344CB8AC3E}">
        <p14:creationId xmlns:p14="http://schemas.microsoft.com/office/powerpoint/2010/main" val="186715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92212-1F51-DB4B-80C8-0B913EF78FD8}"/>
              </a:ext>
            </a:extLst>
          </p:cNvPr>
          <p:cNvSpPr>
            <a:spLocks noGrp="1"/>
          </p:cNvSpPr>
          <p:nvPr>
            <p:ph type="title" idx="4294967295"/>
          </p:nvPr>
        </p:nvSpPr>
        <p:spPr/>
        <p:txBody>
          <a:bodyPr/>
          <a:lstStyle/>
          <a:p>
            <a:r>
              <a:rPr lang="en-US" dirty="0"/>
              <a:t>Democracy for People with Disabilities</a:t>
            </a:r>
          </a:p>
        </p:txBody>
      </p:sp>
    </p:spTree>
    <p:extLst>
      <p:ext uri="{BB962C8B-B14F-4D97-AF65-F5344CB8AC3E}">
        <p14:creationId xmlns:p14="http://schemas.microsoft.com/office/powerpoint/2010/main" val="23776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dirty="0"/>
              <a:t>2016 Presidential Campaign Outreach</a:t>
            </a:r>
          </a:p>
        </p:txBody>
      </p:sp>
      <p:pic>
        <p:nvPicPr>
          <p:cNvPr id="10" name="Picture 9" descr="Justin Chappell holding up his tablet, interviewing Sen. Bernie Sanders">
            <a:extLst>
              <a:ext uri="{FF2B5EF4-FFF2-40B4-BE49-F238E27FC236}">
                <a16:creationId xmlns:a16="http://schemas.microsoft.com/office/drawing/2014/main" id="{0D4A7910-40AE-C14C-B19F-17F9F193C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92" y="1629508"/>
            <a:ext cx="2401380" cy="2814117"/>
          </a:xfrm>
          <a:prstGeom prst="rect">
            <a:avLst/>
          </a:prstGeom>
          <a:ln w="28575" cmpd="sng">
            <a:solidFill>
              <a:schemeClr val="bg1"/>
            </a:solidFill>
          </a:ln>
        </p:spPr>
      </p:pic>
      <p:pic>
        <p:nvPicPr>
          <p:cNvPr id="9" name="Picture 8" descr="Ryan Nobile and Justin Chappell with former Secretary of State Hillary Clinton">
            <a:extLst>
              <a:ext uri="{FF2B5EF4-FFF2-40B4-BE49-F238E27FC236}">
                <a16:creationId xmlns:a16="http://schemas.microsoft.com/office/drawing/2014/main" id="{7D35C563-5120-F14D-A891-233D751861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567251" y="1986856"/>
            <a:ext cx="2858785" cy="2144089"/>
          </a:xfrm>
          <a:prstGeom prst="rect">
            <a:avLst/>
          </a:prstGeom>
          <a:ln w="28575" cmpd="sng">
            <a:solidFill>
              <a:srgbClr val="FFFFFF"/>
            </a:solidFill>
          </a:ln>
        </p:spPr>
      </p:pic>
      <p:pic>
        <p:nvPicPr>
          <p:cNvPr id="14" name="Picture 4" descr="Randy Daschenua with Sen. Ted Cruz">
            <a:extLst>
              <a:ext uri="{FF2B5EF4-FFF2-40B4-BE49-F238E27FC236}">
                <a16:creationId xmlns:a16="http://schemas.microsoft.com/office/drawing/2014/main" id="{A191748C-D275-6143-A438-56B17BA2A0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681"/>
          <a:stretch/>
        </p:blipFill>
        <p:spPr bwMode="auto">
          <a:xfrm>
            <a:off x="5240215" y="1629508"/>
            <a:ext cx="2401380" cy="2828411"/>
          </a:xfrm>
          <a:prstGeom prst="rect">
            <a:avLst/>
          </a:prstGeom>
          <a:noFill/>
          <a:ln w="28575" cmpd="sng">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5" descr="Lauren Appelbaum with Sen. Marco Rubio">
            <a:extLst>
              <a:ext uri="{FF2B5EF4-FFF2-40B4-BE49-F238E27FC236}">
                <a16:creationId xmlns:a16="http://schemas.microsoft.com/office/drawing/2014/main" id="{B617831E-AF00-8144-B12C-55A0D208A2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0989" y="1629508"/>
            <a:ext cx="2297749" cy="2873079"/>
          </a:xfrm>
          <a:prstGeom prst="rect">
            <a:avLst/>
          </a:prstGeom>
        </p:spPr>
      </p:pic>
      <p:pic>
        <p:nvPicPr>
          <p:cNvPr id="12" name="Picture 11" descr="Justin Chappell with Donald Trump">
            <a:extLst>
              <a:ext uri="{FF2B5EF4-FFF2-40B4-BE49-F238E27FC236}">
                <a16:creationId xmlns:a16="http://schemas.microsoft.com/office/drawing/2014/main" id="{1EAEBCE2-762A-F24C-A2B3-B36381851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692" y="4686622"/>
            <a:ext cx="2658670" cy="1994003"/>
          </a:xfrm>
          <a:prstGeom prst="rect">
            <a:avLst/>
          </a:prstGeom>
          <a:ln w="28575" cmpd="sng">
            <a:solidFill>
              <a:srgbClr val="FFFFFF"/>
            </a:solidFill>
          </a:ln>
        </p:spPr>
      </p:pic>
      <p:pic>
        <p:nvPicPr>
          <p:cNvPr id="13" name="Picture 12" descr="James Trout, Lauren Appelbaum and Dahlia Joseph with Gov. John Kasich">
            <a:extLst>
              <a:ext uri="{FF2B5EF4-FFF2-40B4-BE49-F238E27FC236}">
                <a16:creationId xmlns:a16="http://schemas.microsoft.com/office/drawing/2014/main" id="{DCE15F2C-3433-DB47-A568-9FAFAFF093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7653" y="4718783"/>
            <a:ext cx="3173252" cy="1924319"/>
          </a:xfrm>
          <a:prstGeom prst="rect">
            <a:avLst/>
          </a:prstGeom>
          <a:ln w="28575" cmpd="sng">
            <a:solidFill>
              <a:schemeClr val="bg1"/>
            </a:solidFill>
          </a:ln>
        </p:spPr>
      </p:pic>
      <p:pic>
        <p:nvPicPr>
          <p:cNvPr id="11" name="Picture 10" descr="James Trout, Ryan Nobile, Justin Chappell and RespectAbility President Jennifer Laszlo Mizrahi with former Gov. Jeb Bush">
            <a:extLst>
              <a:ext uri="{FF2B5EF4-FFF2-40B4-BE49-F238E27FC236}">
                <a16:creationId xmlns:a16="http://schemas.microsoft.com/office/drawing/2014/main" id="{312225D1-757E-2E4E-8CDC-5F7C55EC49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2432" y="4718783"/>
            <a:ext cx="3516306" cy="1970774"/>
          </a:xfrm>
          <a:prstGeom prst="rect">
            <a:avLst/>
          </a:prstGeom>
          <a:ln w="28575" cmpd="sng">
            <a:solidFill>
              <a:srgbClr val="FFFFFF"/>
            </a:solidFill>
          </a:ln>
        </p:spPr>
      </p:pic>
      <p:sp>
        <p:nvSpPr>
          <p:cNvPr id="15" name="Content Placeholder 2">
            <a:extLst>
              <a:ext uri="{FF2B5EF4-FFF2-40B4-BE49-F238E27FC236}">
                <a16:creationId xmlns:a16="http://schemas.microsoft.com/office/drawing/2014/main" id="{336704A2-EBE8-BC43-AE84-A95F18AAA41B}"/>
              </a:ext>
            </a:extLst>
          </p:cNvPr>
          <p:cNvSpPr txBox="1">
            <a:spLocks/>
          </p:cNvSpPr>
          <p:nvPr/>
        </p:nvSpPr>
        <p:spPr>
          <a:xfrm>
            <a:off x="10094206" y="1629508"/>
            <a:ext cx="1889268" cy="1200690"/>
          </a:xfrm>
          <a:prstGeom prst="rect">
            <a:avLst/>
          </a:prstGeom>
          <a:noFill/>
          <a:ln>
            <a:noFill/>
          </a:ln>
        </p:spPr>
        <p:txBody>
          <a:bodyPr wrap="square" lIns="81847" tIns="81847" rIns="81847" bIns="81847" anchor="t" anchorCtr="0"/>
          <a:lstStyle>
            <a:defPPr marR="0" lvl="0" algn="l" rtl="0">
              <a:lnSpc>
                <a:spcPct val="100000"/>
              </a:lnSpc>
              <a:spcBef>
                <a:spcPts val="0"/>
              </a:spcBef>
              <a:spcAft>
                <a:spcPts val="0"/>
              </a:spcAft>
            </a:defPPr>
            <a:lvl1pPr marL="0" marR="0" lvl="0" indent="0"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1pPr>
            <a:lvl2pPr marL="407862" marR="0" lvl="1" indent="-9948"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2pPr>
            <a:lvl3pPr marL="817145" marR="0" lvl="2" indent="-9948"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3pPr>
            <a:lvl4pPr marL="1226434" marR="0" lvl="3" indent="-9948"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4pPr>
            <a:lvl5pPr marL="1635717" marR="0" lvl="4" indent="-9949"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5pPr>
            <a:lvl6pPr marL="2045470" marR="0" lvl="5" indent="-10412"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6pPr>
            <a:lvl7pPr marL="2454563" marR="0" lvl="6" indent="-10223"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7pPr>
            <a:lvl8pPr marL="2863655" marR="0" lvl="7" indent="-10030"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8pPr>
            <a:lvl9pPr marL="3272747" marR="0" lvl="8" indent="-9838"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9pPr>
          </a:lstStyle>
          <a:p>
            <a:pPr algn="ctr" defTabSz="914400">
              <a:buFont typeface="Wingdings" pitchFamily="2" charset="2"/>
              <a:buNone/>
            </a:pPr>
            <a:r>
              <a:rPr lang="en-US" altLang="en-US" sz="2400" kern="0" dirty="0">
                <a:latin typeface="Times New Roman" panose="02020603050405020304" pitchFamily="18" charset="0"/>
                <a:cs typeface="Times New Roman" panose="02020603050405020304" pitchFamily="18" charset="0"/>
              </a:rPr>
              <a:t>We covered all 22 presidential candidates on the issue of jobs for people with disabilities. We do not endorse any candidate.</a:t>
            </a:r>
          </a:p>
          <a:p>
            <a:pPr algn="ctr" defTabSz="914400">
              <a:buFont typeface="Wingdings" pitchFamily="2" charset="2"/>
              <a:buNone/>
            </a:pPr>
            <a:endParaRPr lang="en-US" altLang="en-US" sz="2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965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dirty="0"/>
              <a:t>2020 Presidential Campaign Outreach </a:t>
            </a:r>
          </a:p>
        </p:txBody>
      </p:sp>
      <p:sp>
        <p:nvSpPr>
          <p:cNvPr id="15" name="Content Placeholder 2">
            <a:extLst>
              <a:ext uri="{FF2B5EF4-FFF2-40B4-BE49-F238E27FC236}">
                <a16:creationId xmlns:a16="http://schemas.microsoft.com/office/drawing/2014/main" id="{336704A2-EBE8-BC43-AE84-A95F18AAA41B}"/>
              </a:ext>
            </a:extLst>
          </p:cNvPr>
          <p:cNvSpPr txBox="1">
            <a:spLocks/>
          </p:cNvSpPr>
          <p:nvPr/>
        </p:nvSpPr>
        <p:spPr>
          <a:xfrm>
            <a:off x="1" y="1408384"/>
            <a:ext cx="12192000" cy="879231"/>
          </a:xfrm>
          <a:prstGeom prst="rect">
            <a:avLst/>
          </a:prstGeom>
          <a:noFill/>
          <a:ln>
            <a:noFill/>
          </a:ln>
        </p:spPr>
        <p:txBody>
          <a:bodyPr wrap="square" lIns="81847" tIns="81847" rIns="81847" bIns="81847" anchor="t" anchorCtr="0"/>
          <a:lstStyle>
            <a:defPPr marR="0" lvl="0" algn="l" rtl="0">
              <a:lnSpc>
                <a:spcPct val="100000"/>
              </a:lnSpc>
              <a:spcBef>
                <a:spcPts val="0"/>
              </a:spcBef>
              <a:spcAft>
                <a:spcPts val="0"/>
              </a:spcAft>
            </a:defPPr>
            <a:lvl1pPr marL="0" marR="0" lvl="0" indent="0"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1pPr>
            <a:lvl2pPr marL="407862" marR="0" lvl="1" indent="-9948"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2pPr>
            <a:lvl3pPr marL="817145" marR="0" lvl="2" indent="-9948"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3pPr>
            <a:lvl4pPr marL="1226434" marR="0" lvl="3" indent="-9948"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4pPr>
            <a:lvl5pPr marL="1635717" marR="0" lvl="4" indent="-9949" algn="l" rtl="0">
              <a:lnSpc>
                <a:spcPct val="100000"/>
              </a:lnSpc>
              <a:spcBef>
                <a:spcPts val="323"/>
              </a:spcBef>
              <a:spcAft>
                <a:spcPts val="0"/>
              </a:spcAft>
              <a:buNone/>
              <a:defRPr sz="1600" b="0" i="0" u="none" strike="noStrike" cap="none">
                <a:solidFill>
                  <a:schemeClr val="dk1"/>
                </a:solidFill>
                <a:latin typeface="Calibri"/>
                <a:ea typeface="Calibri"/>
                <a:cs typeface="Calibri"/>
                <a:sym typeface="Calibri"/>
              </a:defRPr>
            </a:lvl5pPr>
            <a:lvl6pPr marL="2045470" marR="0" lvl="5" indent="-10412"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6pPr>
            <a:lvl7pPr marL="2454563" marR="0" lvl="6" indent="-10223"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7pPr>
            <a:lvl8pPr marL="2863655" marR="0" lvl="7" indent="-10030"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8pPr>
            <a:lvl9pPr marL="3272747" marR="0" lvl="8" indent="-9838" algn="l" rtl="0">
              <a:lnSpc>
                <a:spcPct val="100000"/>
              </a:lnSpc>
              <a:spcBef>
                <a:spcPts val="0"/>
              </a:spcBef>
              <a:spcAft>
                <a:spcPts val="0"/>
              </a:spcAft>
              <a:buNone/>
              <a:defRPr sz="1600" b="0" i="0" u="none" strike="noStrike" cap="none">
                <a:solidFill>
                  <a:srgbClr val="000000"/>
                </a:solidFill>
                <a:latin typeface="Calibri"/>
                <a:ea typeface="Calibri"/>
                <a:cs typeface="Calibri"/>
                <a:sym typeface="Calibri"/>
              </a:defRPr>
            </a:lvl9pPr>
          </a:lstStyle>
          <a:p>
            <a:pPr algn="ctr" defTabSz="914400">
              <a:buFont typeface="Wingdings" pitchFamily="2" charset="2"/>
              <a:buNone/>
            </a:pPr>
            <a:r>
              <a:rPr lang="en-US" altLang="en-US" sz="2400" kern="0" dirty="0">
                <a:latin typeface="Times New Roman" panose="02020603050405020304" pitchFamily="18" charset="0"/>
                <a:cs typeface="Times New Roman" panose="02020603050405020304" pitchFamily="18" charset="0"/>
              </a:rPr>
              <a:t>We have conducted 1:1 phone briefings with nine campaigns on accessibility issues </a:t>
            </a:r>
            <a:br>
              <a:rPr lang="en-US" altLang="en-US" sz="2400" kern="0" dirty="0">
                <a:latin typeface="Times New Roman" panose="02020603050405020304" pitchFamily="18" charset="0"/>
                <a:cs typeface="Times New Roman" panose="02020603050405020304" pitchFamily="18" charset="0"/>
              </a:rPr>
            </a:br>
            <a:r>
              <a:rPr lang="en-US" altLang="en-US" sz="2400" kern="0" dirty="0">
                <a:latin typeface="Times New Roman" panose="02020603050405020304" pitchFamily="18" charset="0"/>
                <a:cs typeface="Times New Roman" panose="02020603050405020304" pitchFamily="18" charset="0"/>
              </a:rPr>
              <a:t>and begun meeting with 2020 candidates. We do not endorse any candidate.</a:t>
            </a:r>
          </a:p>
        </p:txBody>
      </p:sp>
      <p:pic>
        <p:nvPicPr>
          <p:cNvPr id="18" name="Picture 17" descr="RespectAbility's Lauren Appelbaum with Joe Biden">
            <a:extLst>
              <a:ext uri="{FF2B5EF4-FFF2-40B4-BE49-F238E27FC236}">
                <a16:creationId xmlns:a16="http://schemas.microsoft.com/office/drawing/2014/main" id="{54FD76BC-13BD-784B-B850-310F15BC9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45" y="2267405"/>
            <a:ext cx="3518538" cy="2323405"/>
          </a:xfrm>
          <a:prstGeom prst="rect">
            <a:avLst/>
          </a:prstGeom>
        </p:spPr>
      </p:pic>
      <p:pic>
        <p:nvPicPr>
          <p:cNvPr id="7" name="Picture 6" descr="RespectAbility's Eric Ascher with Elizabeth Warren">
            <a:extLst>
              <a:ext uri="{FF2B5EF4-FFF2-40B4-BE49-F238E27FC236}">
                <a16:creationId xmlns:a16="http://schemas.microsoft.com/office/drawing/2014/main" id="{7BAFF120-E8A3-C347-9F90-4D75214FCBB3}"/>
              </a:ext>
            </a:extLst>
          </p:cNvPr>
          <p:cNvPicPr>
            <a:picLocks noChangeAspect="1"/>
          </p:cNvPicPr>
          <p:nvPr/>
        </p:nvPicPr>
        <p:blipFill rotWithShape="1">
          <a:blip r:embed="rId3">
            <a:extLst>
              <a:ext uri="{28A0092B-C50C-407E-A947-70E740481C1C}">
                <a14:useLocalDpi xmlns:a14="http://schemas.microsoft.com/office/drawing/2010/main" val="0"/>
              </a:ext>
            </a:extLst>
          </a:blip>
          <a:srcRect t="7138" r="15412" b="13846"/>
          <a:stretch/>
        </p:blipFill>
        <p:spPr>
          <a:xfrm>
            <a:off x="4470387" y="2252446"/>
            <a:ext cx="3337668" cy="2338364"/>
          </a:xfrm>
          <a:prstGeom prst="rect">
            <a:avLst/>
          </a:prstGeom>
        </p:spPr>
      </p:pic>
      <p:pic>
        <p:nvPicPr>
          <p:cNvPr id="16" name="Picture 15" descr="RespectAbility's Justin Chappell and Dahlia Joseph with Bernie Sanders">
            <a:extLst>
              <a:ext uri="{FF2B5EF4-FFF2-40B4-BE49-F238E27FC236}">
                <a16:creationId xmlns:a16="http://schemas.microsoft.com/office/drawing/2014/main" id="{6668B674-9863-E84C-9CF8-31CD21B19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059" y="2252446"/>
            <a:ext cx="3080781" cy="2329841"/>
          </a:xfrm>
          <a:prstGeom prst="rect">
            <a:avLst/>
          </a:prstGeom>
        </p:spPr>
      </p:pic>
      <p:pic>
        <p:nvPicPr>
          <p:cNvPr id="5" name="Picture 4" descr="RespectAbility's Eric Ascher with Andrew Yang">
            <a:extLst>
              <a:ext uri="{FF2B5EF4-FFF2-40B4-BE49-F238E27FC236}">
                <a16:creationId xmlns:a16="http://schemas.microsoft.com/office/drawing/2014/main" id="{9D55760A-B527-F742-903D-57E2D164B7FC}"/>
              </a:ext>
            </a:extLst>
          </p:cNvPr>
          <p:cNvPicPr>
            <a:picLocks noChangeAspect="1"/>
          </p:cNvPicPr>
          <p:nvPr/>
        </p:nvPicPr>
        <p:blipFill rotWithShape="1">
          <a:blip r:embed="rId5">
            <a:extLst>
              <a:ext uri="{28A0092B-C50C-407E-A947-70E740481C1C}">
                <a14:useLocalDpi xmlns:a14="http://schemas.microsoft.com/office/drawing/2010/main" val="0"/>
              </a:ext>
            </a:extLst>
          </a:blip>
          <a:srcRect l="27160"/>
          <a:stretch/>
        </p:blipFill>
        <p:spPr>
          <a:xfrm rot="5400000">
            <a:off x="951221" y="4585989"/>
            <a:ext cx="2167602" cy="2231895"/>
          </a:xfrm>
          <a:prstGeom prst="rect">
            <a:avLst/>
          </a:prstGeom>
        </p:spPr>
      </p:pic>
      <p:pic>
        <p:nvPicPr>
          <p:cNvPr id="12" name="Picture 11" descr="RespectAbility's Justin Chappell with Donald Trump">
            <a:extLst>
              <a:ext uri="{FF2B5EF4-FFF2-40B4-BE49-F238E27FC236}">
                <a16:creationId xmlns:a16="http://schemas.microsoft.com/office/drawing/2014/main" id="{1EAEBCE2-762A-F24C-A2B3-B36381851A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8536" y="4616425"/>
            <a:ext cx="2894694" cy="2171021"/>
          </a:xfrm>
          <a:prstGeom prst="rect">
            <a:avLst/>
          </a:prstGeom>
          <a:ln w="28575" cmpd="sng">
            <a:solidFill>
              <a:srgbClr val="FFFFFF"/>
            </a:solidFill>
          </a:ln>
        </p:spPr>
      </p:pic>
      <p:pic>
        <p:nvPicPr>
          <p:cNvPr id="8" name="Picture 7" descr="RespectAbility's Eric Ascher with Pete Buttigieg">
            <a:extLst>
              <a:ext uri="{FF2B5EF4-FFF2-40B4-BE49-F238E27FC236}">
                <a16:creationId xmlns:a16="http://schemas.microsoft.com/office/drawing/2014/main" id="{6CF9387C-B20F-A14F-9D44-0680879E82AE}"/>
              </a:ext>
            </a:extLst>
          </p:cNvPr>
          <p:cNvPicPr>
            <a:picLocks noChangeAspect="1"/>
          </p:cNvPicPr>
          <p:nvPr/>
        </p:nvPicPr>
        <p:blipFill rotWithShape="1">
          <a:blip r:embed="rId7">
            <a:extLst>
              <a:ext uri="{28A0092B-C50C-407E-A947-70E740481C1C}">
                <a14:useLocalDpi xmlns:a14="http://schemas.microsoft.com/office/drawing/2010/main" val="0"/>
              </a:ext>
            </a:extLst>
          </a:blip>
          <a:srcRect l="20433"/>
          <a:stretch/>
        </p:blipFill>
        <p:spPr>
          <a:xfrm rot="5400000">
            <a:off x="6319157" y="4689716"/>
            <a:ext cx="2147715" cy="2024437"/>
          </a:xfrm>
          <a:prstGeom prst="rect">
            <a:avLst/>
          </a:prstGeom>
        </p:spPr>
      </p:pic>
      <p:pic>
        <p:nvPicPr>
          <p:cNvPr id="4" name="Picture 3" descr="RespectAbility's Eric Ascher and Lauren Appelbaum with Cory Booker">
            <a:extLst>
              <a:ext uri="{FF2B5EF4-FFF2-40B4-BE49-F238E27FC236}">
                <a16:creationId xmlns:a16="http://schemas.microsoft.com/office/drawing/2014/main" id="{399D7BE1-C545-6C4D-ABD0-BD60D18A4191}"/>
              </a:ext>
            </a:extLst>
          </p:cNvPr>
          <p:cNvPicPr>
            <a:picLocks noChangeAspect="1"/>
          </p:cNvPicPr>
          <p:nvPr/>
        </p:nvPicPr>
        <p:blipFill rotWithShape="1">
          <a:blip r:embed="rId8">
            <a:extLst>
              <a:ext uri="{28A0092B-C50C-407E-A947-70E740481C1C}">
                <a14:useLocalDpi xmlns:a14="http://schemas.microsoft.com/office/drawing/2010/main" val="0"/>
              </a:ext>
            </a:extLst>
          </a:blip>
          <a:srcRect l="23604" b="6661"/>
          <a:stretch/>
        </p:blipFill>
        <p:spPr>
          <a:xfrm rot="10800000">
            <a:off x="8572800" y="4628077"/>
            <a:ext cx="2365494" cy="2167600"/>
          </a:xfrm>
          <a:prstGeom prst="rect">
            <a:avLst/>
          </a:prstGeom>
        </p:spPr>
      </p:pic>
    </p:spTree>
    <p:extLst>
      <p:ext uri="{BB962C8B-B14F-4D97-AF65-F5344CB8AC3E}">
        <p14:creationId xmlns:p14="http://schemas.microsoft.com/office/powerpoint/2010/main" val="654466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CEFAC-3C6D-4DFF-AB38-5908BCCEBB66}"/>
              </a:ext>
            </a:extLst>
          </p:cNvPr>
          <p:cNvSpPr>
            <a:spLocks noGrp="1"/>
          </p:cNvSpPr>
          <p:nvPr>
            <p:ph type="title"/>
          </p:nvPr>
        </p:nvSpPr>
        <p:spPr/>
        <p:txBody>
          <a:bodyPr/>
          <a:lstStyle/>
          <a:p>
            <a:r>
              <a:rPr lang="en-US" dirty="0"/>
              <a:t>Candidate Questionnaires – 2020 </a:t>
            </a:r>
          </a:p>
        </p:txBody>
      </p:sp>
      <p:sp>
        <p:nvSpPr>
          <p:cNvPr id="2" name="Content Placeholder 1">
            <a:extLst>
              <a:ext uri="{FF2B5EF4-FFF2-40B4-BE49-F238E27FC236}">
                <a16:creationId xmlns:a16="http://schemas.microsoft.com/office/drawing/2014/main" id="{5A2CBB9D-6A17-4E0A-A341-C127B3F4FBD4}"/>
              </a:ext>
            </a:extLst>
          </p:cNvPr>
          <p:cNvSpPr>
            <a:spLocks noGrp="1"/>
          </p:cNvSpPr>
          <p:nvPr>
            <p:ph idx="1"/>
          </p:nvPr>
        </p:nvSpPr>
        <p:spPr>
          <a:xfrm>
            <a:off x="523241" y="1825625"/>
            <a:ext cx="6900448" cy="4351338"/>
          </a:xfrm>
        </p:spPr>
        <p:txBody>
          <a:bodyPr>
            <a:normAutofit fontScale="85000" lnSpcReduction="20000"/>
          </a:bodyPr>
          <a:lstStyle/>
          <a:p>
            <a:r>
              <a:rPr lang="en-US" b="1" i="1" dirty="0">
                <a:solidFill>
                  <a:schemeClr val="tx1"/>
                </a:solidFill>
              </a:rPr>
              <a:t>Presidential Primary Campaign – </a:t>
            </a:r>
            <a:r>
              <a:rPr lang="en-US" dirty="0">
                <a:solidFill>
                  <a:schemeClr val="tx1"/>
                </a:solidFill>
              </a:rPr>
              <a:t>As we did in 2016, we reached out to all candidates through a series of emails, phone calls and training events. Our campaign questionnaire covered 15 questions around combating stigmas, disability employment, educational attainment, immigration, police violence, independent living, Social Security, technology and veterans' issues. All answers were published, without out edits, in our online publication, </a:t>
            </a:r>
            <a:r>
              <a:rPr lang="en-US" u="sng" dirty="0">
                <a:solidFill>
                  <a:schemeClr val="tx1"/>
                </a:solidFill>
                <a:hlinkClick r:id="rId2">
                  <a:extLst>
                    <a:ext uri="{A12FA001-AC4F-418D-AE19-62706E023703}">
                      <ahyp:hlinkClr xmlns:ahyp="http://schemas.microsoft.com/office/drawing/2018/hyperlinkcolor" val="tx"/>
                    </a:ext>
                  </a:extLst>
                </a:hlinkClick>
              </a:rPr>
              <a:t>http://TheRespectAbilityReport.org</a:t>
            </a:r>
            <a:r>
              <a:rPr lang="en-US" dirty="0">
                <a:solidFill>
                  <a:schemeClr val="tx1"/>
                </a:solidFill>
              </a:rPr>
              <a:t> in the form of a voter guide. </a:t>
            </a:r>
          </a:p>
          <a:p>
            <a:r>
              <a:rPr lang="en-US" b="1" i="1" dirty="0">
                <a:solidFill>
                  <a:schemeClr val="tx1"/>
                </a:solidFill>
              </a:rPr>
              <a:t>Senate and Governor Campaign Questionnaires – </a:t>
            </a:r>
            <a:r>
              <a:rPr lang="en-US" dirty="0">
                <a:solidFill>
                  <a:schemeClr val="tx1"/>
                </a:solidFill>
              </a:rPr>
              <a:t>As in </a:t>
            </a:r>
            <a:r>
              <a:rPr lang="en-US" u="sng" dirty="0">
                <a:solidFill>
                  <a:schemeClr val="tx1"/>
                </a:solidFill>
                <a:hlinkClick r:id="rId3">
                  <a:extLst>
                    <a:ext uri="{A12FA001-AC4F-418D-AE19-62706E023703}">
                      <ahyp:hlinkClr xmlns:ahyp="http://schemas.microsoft.com/office/drawing/2018/hyperlinkcolor" val="tx"/>
                    </a:ext>
                  </a:extLst>
                </a:hlinkClick>
              </a:rPr>
              <a:t>2016</a:t>
            </a:r>
            <a:r>
              <a:rPr lang="en-US" dirty="0">
                <a:solidFill>
                  <a:schemeClr val="tx1"/>
                </a:solidFill>
              </a:rPr>
              <a:t>, we followed up our presidential primary coverage by shifting focus to key Governor and Senate races. We reached out to all candidate through a new, shorter, 7 part </a:t>
            </a:r>
            <a:r>
              <a:rPr lang="en-US" dirty="0">
                <a:solidFill>
                  <a:schemeClr val="tx1"/>
                </a:solidFill>
                <a:hlinkClick r:id="rId4"/>
              </a:rPr>
              <a:t>questionnaire</a:t>
            </a:r>
            <a:r>
              <a:rPr lang="en-US" dirty="0">
                <a:solidFill>
                  <a:schemeClr val="tx1"/>
                </a:solidFill>
              </a:rPr>
              <a:t>.</a:t>
            </a:r>
          </a:p>
          <a:p>
            <a:endParaRPr lang="en-US" dirty="0">
              <a:solidFill>
                <a:schemeClr val="tx1"/>
              </a:solidFill>
            </a:endParaRPr>
          </a:p>
        </p:txBody>
      </p:sp>
      <p:pic>
        <p:nvPicPr>
          <p:cNvPr id="2050" name="Picture 2" descr="TIME Magazine Cover: Battle for the Senate - Oct. 26, 1970 - Congress -  Senators - Politics">
            <a:extLst>
              <a:ext uri="{FF2B5EF4-FFF2-40B4-BE49-F238E27FC236}">
                <a16:creationId xmlns:a16="http://schemas.microsoft.com/office/drawing/2014/main" id="{0124F8C8-1EEA-4117-A2CD-FF23AFD02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856" y="1504950"/>
            <a:ext cx="3810000" cy="50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202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C608D7-8163-494C-9739-1CFEEDF92087}"/>
              </a:ext>
            </a:extLst>
          </p:cNvPr>
          <p:cNvSpPr>
            <a:spLocks noGrp="1"/>
          </p:cNvSpPr>
          <p:nvPr>
            <p:ph type="title"/>
          </p:nvPr>
        </p:nvSpPr>
        <p:spPr/>
        <p:txBody>
          <a:bodyPr/>
          <a:lstStyle/>
          <a:p>
            <a:r>
              <a:rPr lang="en-US" dirty="0"/>
              <a:t>61 million people have a disability</a:t>
            </a:r>
          </a:p>
        </p:txBody>
      </p:sp>
      <p:pic>
        <p:nvPicPr>
          <p:cNvPr id="5" name="Picture 4" descr="A young adult with a disability pushing a cart">
            <a:extLst>
              <a:ext uri="{FF2B5EF4-FFF2-40B4-BE49-F238E27FC236}">
                <a16:creationId xmlns:a16="http://schemas.microsoft.com/office/drawing/2014/main" id="{F426324E-848E-4113-8F7B-DB39B43A2B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8" name="Rectangle 7">
            <a:extLst>
              <a:ext uri="{FF2B5EF4-FFF2-40B4-BE49-F238E27FC236}">
                <a16:creationId xmlns:a16="http://schemas.microsoft.com/office/drawing/2014/main" id="{345C1672-8B44-4E4B-85E2-4BC3CBD84265}"/>
              </a:ext>
              <a:ext uri="{C183D7F6-B498-43B3-948B-1728B52AA6E4}">
                <adec:decorative xmlns:adec="http://schemas.microsoft.com/office/drawing/2017/decorative" val="1"/>
              </a:ext>
            </a:extLst>
          </p:cNvPr>
          <p:cNvSpPr/>
          <p:nvPr/>
        </p:nvSpPr>
        <p:spPr>
          <a:xfrm>
            <a:off x="6301946" y="307587"/>
            <a:ext cx="5758250" cy="2376421"/>
          </a:xfrm>
          <a:prstGeom prst="rect">
            <a:avLst/>
          </a:prstGeom>
          <a:solidFill>
            <a:srgbClr val="0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509982" y="535235"/>
            <a:ext cx="5349922" cy="1981303"/>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rPr>
              <a:t>61 Million </a:t>
            </a:r>
          </a:p>
          <a:p>
            <a:pPr algn="ctr"/>
            <a:r>
              <a:rPr lang="en-US" sz="3000" dirty="0">
                <a:solidFill>
                  <a:schemeClr val="tx1"/>
                </a:solidFill>
                <a:latin typeface="Times New Roman" panose="02020603050405020304" pitchFamily="18" charset="0"/>
                <a:cs typeface="Times New Roman" panose="02020603050405020304" pitchFamily="18" charset="0"/>
              </a:rPr>
              <a:t>people in the US                        have a disability.* </a:t>
            </a:r>
          </a:p>
        </p:txBody>
      </p:sp>
      <p:sp>
        <p:nvSpPr>
          <p:cNvPr id="2" name="TextBox 1">
            <a:extLst>
              <a:ext uri="{FF2B5EF4-FFF2-40B4-BE49-F238E27FC236}">
                <a16:creationId xmlns:a16="http://schemas.microsoft.com/office/drawing/2014/main" id="{882D620D-E320-45BA-A466-188D3D5A18D5}"/>
              </a:ext>
            </a:extLst>
          </p:cNvPr>
          <p:cNvSpPr txBox="1"/>
          <p:nvPr/>
        </p:nvSpPr>
        <p:spPr>
          <a:xfrm>
            <a:off x="189781" y="6481546"/>
            <a:ext cx="1487908"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 Source: US Census</a:t>
            </a:r>
          </a:p>
        </p:txBody>
      </p:sp>
      <p:sp>
        <p:nvSpPr>
          <p:cNvPr id="11" name="Rectangle 10">
            <a:extLst>
              <a:ext uri="{FF2B5EF4-FFF2-40B4-BE49-F238E27FC236}">
                <a16:creationId xmlns:a16="http://schemas.microsoft.com/office/drawing/2014/main" id="{4F4FE343-D253-4C03-9DFC-764D175B21F8}"/>
              </a:ext>
              <a:ext uri="{C183D7F6-B498-43B3-948B-1728B52AA6E4}">
                <adec:decorative xmlns:adec="http://schemas.microsoft.com/office/drawing/2017/decorative" val="1"/>
              </a:ext>
            </a:extLst>
          </p:cNvPr>
          <p:cNvSpPr/>
          <p:nvPr/>
        </p:nvSpPr>
        <p:spPr>
          <a:xfrm>
            <a:off x="6301945" y="2911656"/>
            <a:ext cx="5758249" cy="3411109"/>
          </a:xfrm>
          <a:prstGeom prst="rect">
            <a:avLst/>
          </a:prstGeom>
          <a:solidFill>
            <a:srgbClr val="0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EADAF2B-1DEE-429B-A188-4106BA264C06}"/>
              </a:ext>
              <a:ext uri="{C183D7F6-B498-43B3-948B-1728B52AA6E4}">
                <adec:decorative xmlns:adec="http://schemas.microsoft.com/office/drawing/2017/decorative" val="1"/>
              </a:ext>
            </a:extLst>
          </p:cNvPr>
          <p:cNvSpPr/>
          <p:nvPr/>
        </p:nvSpPr>
        <p:spPr>
          <a:xfrm>
            <a:off x="6509982" y="3247573"/>
            <a:ext cx="5349922" cy="2715904"/>
          </a:xfrm>
          <a:prstGeom prst="rect">
            <a:avLst/>
          </a:prstGeom>
          <a:solidFill>
            <a:srgbClr val="EFAF3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6A4AAFD-AECF-4371-B0EE-D102AB9CD006}"/>
              </a:ext>
            </a:extLst>
          </p:cNvPr>
          <p:cNvSpPr txBox="1"/>
          <p:nvPr/>
        </p:nvSpPr>
        <p:spPr>
          <a:xfrm>
            <a:off x="6722076" y="3554469"/>
            <a:ext cx="5040642" cy="2102114"/>
          </a:xfrm>
          <a:prstGeom prst="rect">
            <a:avLst/>
          </a:prstGeom>
          <a:noFill/>
          <a:ln>
            <a:noFill/>
          </a:ln>
        </p:spPr>
        <p:txBody>
          <a:bodyPr wrap="square" rtlCol="0" anchor="ctr">
            <a:spAutoFit/>
          </a:bodyPr>
          <a:lstStyle/>
          <a:p>
            <a:pPr algn="ctr">
              <a:lnSpc>
                <a:spcPct val="90000"/>
              </a:lnSpc>
            </a:pPr>
            <a:r>
              <a:rPr lang="en-US" sz="3000" dirty="0">
                <a:latin typeface="Times New Roman" panose="02020603050405020304" pitchFamily="18" charset="0"/>
                <a:cs typeface="Times New Roman" panose="02020603050405020304" pitchFamily="18" charset="0"/>
              </a:rPr>
              <a:t>People with disabilities </a:t>
            </a:r>
          </a:p>
          <a:p>
            <a:pPr algn="ctr">
              <a:lnSpc>
                <a:spcPct val="90000"/>
              </a:lnSpc>
            </a:pPr>
            <a:r>
              <a:rPr lang="en-US" sz="3000" dirty="0">
                <a:latin typeface="Times New Roman" panose="02020603050405020304" pitchFamily="18" charset="0"/>
                <a:cs typeface="Times New Roman" panose="02020603050405020304" pitchFamily="18" charset="0"/>
              </a:rPr>
              <a:t>want</a:t>
            </a:r>
          </a:p>
          <a:p>
            <a:pPr algn="ctr">
              <a:lnSpc>
                <a:spcPct val="90000"/>
              </a:lnSpc>
            </a:pPr>
            <a:r>
              <a:rPr lang="en-US" sz="4400" b="1" dirty="0">
                <a:latin typeface="Times New Roman" panose="02020603050405020304" pitchFamily="18" charset="0"/>
                <a:cs typeface="Times New Roman" panose="02020603050405020304" pitchFamily="18" charset="0"/>
              </a:rPr>
              <a:t>opportunities</a:t>
            </a:r>
          </a:p>
          <a:p>
            <a:pPr algn="ctr">
              <a:lnSpc>
                <a:spcPct val="90000"/>
              </a:lnSpc>
            </a:pPr>
            <a:r>
              <a:rPr lang="en-US" sz="3000" dirty="0">
                <a:latin typeface="Times New Roman" panose="02020603050405020304" pitchFamily="18" charset="0"/>
                <a:cs typeface="Times New Roman" panose="02020603050405020304" pitchFamily="18" charset="0"/>
              </a:rPr>
              <a:t>Just like anyone else.</a:t>
            </a:r>
          </a:p>
          <a:p>
            <a:pPr algn="ct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01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6E822-C0D3-4315-A4C2-13BEB9AE8400}"/>
              </a:ext>
            </a:extLst>
          </p:cNvPr>
          <p:cNvSpPr>
            <a:spLocks noGrp="1"/>
          </p:cNvSpPr>
          <p:nvPr>
            <p:ph type="title"/>
          </p:nvPr>
        </p:nvSpPr>
        <p:spPr/>
        <p:txBody>
          <a:bodyPr>
            <a:normAutofit/>
          </a:bodyPr>
          <a:lstStyle/>
          <a:p>
            <a:r>
              <a:rPr lang="en-US" dirty="0"/>
              <a:t>Candidate Responses – </a:t>
            </a:r>
            <a:r>
              <a:rPr lang="en-US" dirty="0">
                <a:hlinkClick r:id="rId2"/>
              </a:rPr>
              <a:t>www.VoteAbility.com/</a:t>
            </a:r>
            <a:r>
              <a:rPr lang="en-US" dirty="0"/>
              <a:t>  </a:t>
            </a:r>
          </a:p>
        </p:txBody>
      </p:sp>
      <p:pic>
        <p:nvPicPr>
          <p:cNvPr id="7" name="Picture 6" descr="Headshot of Fmr. VP Joe Biden D-DE&#10;">
            <a:extLst>
              <a:ext uri="{FF2B5EF4-FFF2-40B4-BE49-F238E27FC236}">
                <a16:creationId xmlns:a16="http://schemas.microsoft.com/office/drawing/2014/main" id="{F6A30780-1685-45BA-8F0C-BC575496A530}"/>
              </a:ext>
            </a:extLst>
          </p:cNvPr>
          <p:cNvPicPr>
            <a:picLocks noChangeAspect="1"/>
          </p:cNvPicPr>
          <p:nvPr/>
        </p:nvPicPr>
        <p:blipFill>
          <a:blip r:embed="rId3"/>
          <a:stretch>
            <a:fillRect/>
          </a:stretch>
        </p:blipFill>
        <p:spPr>
          <a:xfrm>
            <a:off x="706133" y="1735728"/>
            <a:ext cx="3105265" cy="3377106"/>
          </a:xfrm>
          <a:prstGeom prst="rect">
            <a:avLst/>
          </a:prstGeom>
        </p:spPr>
      </p:pic>
      <p:pic>
        <p:nvPicPr>
          <p:cNvPr id="11" name="Picture 10" descr="Headshot of Sen. Doug Jones D-AL&#10;">
            <a:extLst>
              <a:ext uri="{FF2B5EF4-FFF2-40B4-BE49-F238E27FC236}">
                <a16:creationId xmlns:a16="http://schemas.microsoft.com/office/drawing/2014/main" id="{D54E770B-2FB5-4742-B0E1-92661118C7B6}"/>
              </a:ext>
            </a:extLst>
          </p:cNvPr>
          <p:cNvPicPr>
            <a:picLocks noChangeAspect="1"/>
          </p:cNvPicPr>
          <p:nvPr/>
        </p:nvPicPr>
        <p:blipFill>
          <a:blip r:embed="rId4"/>
          <a:stretch>
            <a:fillRect/>
          </a:stretch>
        </p:blipFill>
        <p:spPr>
          <a:xfrm>
            <a:off x="3694470" y="1735729"/>
            <a:ext cx="1666730" cy="1693271"/>
          </a:xfrm>
          <a:prstGeom prst="rect">
            <a:avLst/>
          </a:prstGeom>
        </p:spPr>
      </p:pic>
      <p:pic>
        <p:nvPicPr>
          <p:cNvPr id="13" name="Picture 12" descr="Headshot of Fmr. Gov. John Hickenlooper D-CO&#10;">
            <a:extLst>
              <a:ext uri="{FF2B5EF4-FFF2-40B4-BE49-F238E27FC236}">
                <a16:creationId xmlns:a16="http://schemas.microsoft.com/office/drawing/2014/main" id="{167DED9E-A265-483A-B2E4-2D27909D3749}"/>
              </a:ext>
            </a:extLst>
          </p:cNvPr>
          <p:cNvPicPr>
            <a:picLocks noChangeAspect="1"/>
          </p:cNvPicPr>
          <p:nvPr/>
        </p:nvPicPr>
        <p:blipFill>
          <a:blip r:embed="rId5"/>
          <a:stretch>
            <a:fillRect/>
          </a:stretch>
        </p:blipFill>
        <p:spPr>
          <a:xfrm>
            <a:off x="5298986" y="1735728"/>
            <a:ext cx="1584028" cy="1693271"/>
          </a:xfrm>
          <a:prstGeom prst="rect">
            <a:avLst/>
          </a:prstGeom>
        </p:spPr>
      </p:pic>
      <p:pic>
        <p:nvPicPr>
          <p:cNvPr id="19" name="Picture 18" descr="Headshot of Theresa Greenfield D-IA&#10;">
            <a:extLst>
              <a:ext uri="{FF2B5EF4-FFF2-40B4-BE49-F238E27FC236}">
                <a16:creationId xmlns:a16="http://schemas.microsoft.com/office/drawing/2014/main" id="{152FB949-70FF-4C40-8578-CA2AE1E8E587}"/>
              </a:ext>
            </a:extLst>
          </p:cNvPr>
          <p:cNvPicPr>
            <a:picLocks noChangeAspect="1"/>
          </p:cNvPicPr>
          <p:nvPr/>
        </p:nvPicPr>
        <p:blipFill>
          <a:blip r:embed="rId6"/>
          <a:stretch>
            <a:fillRect/>
          </a:stretch>
        </p:blipFill>
        <p:spPr>
          <a:xfrm>
            <a:off x="6950665" y="1735728"/>
            <a:ext cx="1584028" cy="1691057"/>
          </a:xfrm>
          <a:prstGeom prst="rect">
            <a:avLst/>
          </a:prstGeom>
        </p:spPr>
      </p:pic>
      <p:pic>
        <p:nvPicPr>
          <p:cNvPr id="21" name="Picture 20" descr="Headshots of Sara Gideon D-ME and Sen. Susan Collins ME-R">
            <a:extLst>
              <a:ext uri="{FF2B5EF4-FFF2-40B4-BE49-F238E27FC236}">
                <a16:creationId xmlns:a16="http://schemas.microsoft.com/office/drawing/2014/main" id="{8ABC0A9A-E27A-4DDC-968B-FB2A6895BE1E}"/>
              </a:ext>
            </a:extLst>
          </p:cNvPr>
          <p:cNvPicPr>
            <a:picLocks noChangeAspect="1"/>
          </p:cNvPicPr>
          <p:nvPr/>
        </p:nvPicPr>
        <p:blipFill>
          <a:blip r:embed="rId7"/>
          <a:stretch>
            <a:fillRect/>
          </a:stretch>
        </p:blipFill>
        <p:spPr>
          <a:xfrm>
            <a:off x="8534693" y="1735728"/>
            <a:ext cx="3238534" cy="1691057"/>
          </a:xfrm>
          <a:prstGeom prst="rect">
            <a:avLst/>
          </a:prstGeom>
        </p:spPr>
      </p:pic>
      <p:pic>
        <p:nvPicPr>
          <p:cNvPr id="17" name="Picture 16" descr="Headshot of Gov. John Carney D-DE">
            <a:extLst>
              <a:ext uri="{FF2B5EF4-FFF2-40B4-BE49-F238E27FC236}">
                <a16:creationId xmlns:a16="http://schemas.microsoft.com/office/drawing/2014/main" id="{88F42572-7D99-44B1-B888-3B6A30F0B0F2}"/>
              </a:ext>
            </a:extLst>
          </p:cNvPr>
          <p:cNvPicPr>
            <a:picLocks noChangeAspect="1"/>
          </p:cNvPicPr>
          <p:nvPr/>
        </p:nvPicPr>
        <p:blipFill>
          <a:blip r:embed="rId8"/>
          <a:stretch>
            <a:fillRect/>
          </a:stretch>
        </p:blipFill>
        <p:spPr>
          <a:xfrm>
            <a:off x="3694470" y="3429001"/>
            <a:ext cx="1587110" cy="1693271"/>
          </a:xfrm>
          <a:prstGeom prst="rect">
            <a:avLst/>
          </a:prstGeom>
        </p:spPr>
      </p:pic>
      <p:pic>
        <p:nvPicPr>
          <p:cNvPr id="23" name="Picture 22" descr="Headshot of Lt. Gov. Mike Cooney D-MT">
            <a:extLst>
              <a:ext uri="{FF2B5EF4-FFF2-40B4-BE49-F238E27FC236}">
                <a16:creationId xmlns:a16="http://schemas.microsoft.com/office/drawing/2014/main" id="{FF824CDA-A937-4275-97E5-13D0D321BDD1}"/>
              </a:ext>
            </a:extLst>
          </p:cNvPr>
          <p:cNvPicPr>
            <a:picLocks noChangeAspect="1"/>
          </p:cNvPicPr>
          <p:nvPr/>
        </p:nvPicPr>
        <p:blipFill>
          <a:blip r:embed="rId9"/>
          <a:stretch>
            <a:fillRect/>
          </a:stretch>
        </p:blipFill>
        <p:spPr>
          <a:xfrm>
            <a:off x="5281580" y="3428999"/>
            <a:ext cx="1573874" cy="1693271"/>
          </a:xfrm>
          <a:prstGeom prst="rect">
            <a:avLst/>
          </a:prstGeom>
        </p:spPr>
      </p:pic>
      <p:pic>
        <p:nvPicPr>
          <p:cNvPr id="25" name="Picture 24" descr="Headshots of Gov. Steve Bullock D-MT and Sen. Steve Daines R-MT&#10;">
            <a:extLst>
              <a:ext uri="{FF2B5EF4-FFF2-40B4-BE49-F238E27FC236}">
                <a16:creationId xmlns:a16="http://schemas.microsoft.com/office/drawing/2014/main" id="{F71BCF6B-1432-47B6-8F33-A002FEE09CFF}"/>
              </a:ext>
            </a:extLst>
          </p:cNvPr>
          <p:cNvPicPr>
            <a:picLocks noChangeAspect="1"/>
          </p:cNvPicPr>
          <p:nvPr/>
        </p:nvPicPr>
        <p:blipFill>
          <a:blip r:embed="rId10"/>
          <a:stretch>
            <a:fillRect/>
          </a:stretch>
        </p:blipFill>
        <p:spPr>
          <a:xfrm>
            <a:off x="6910422" y="3426785"/>
            <a:ext cx="3229340" cy="1691057"/>
          </a:xfrm>
          <a:prstGeom prst="rect">
            <a:avLst/>
          </a:prstGeom>
        </p:spPr>
      </p:pic>
      <p:pic>
        <p:nvPicPr>
          <p:cNvPr id="27" name="Picture 26" descr="Headshot of Gov. Roy Cooper D-NC">
            <a:extLst>
              <a:ext uri="{FF2B5EF4-FFF2-40B4-BE49-F238E27FC236}">
                <a16:creationId xmlns:a16="http://schemas.microsoft.com/office/drawing/2014/main" id="{A49605A5-0191-4C3E-A3DF-7358477A897B}"/>
              </a:ext>
            </a:extLst>
          </p:cNvPr>
          <p:cNvPicPr>
            <a:picLocks noChangeAspect="1"/>
          </p:cNvPicPr>
          <p:nvPr/>
        </p:nvPicPr>
        <p:blipFill>
          <a:blip r:embed="rId11"/>
          <a:stretch>
            <a:fillRect/>
          </a:stretch>
        </p:blipFill>
        <p:spPr>
          <a:xfrm>
            <a:off x="10230813" y="3426785"/>
            <a:ext cx="1616053" cy="1693271"/>
          </a:xfrm>
          <a:prstGeom prst="rect">
            <a:avLst/>
          </a:prstGeom>
        </p:spPr>
      </p:pic>
      <p:pic>
        <p:nvPicPr>
          <p:cNvPr id="33" name="Picture 32" descr="Headshot of Lt. Gov. David Zuckerman D-VT&#10;">
            <a:extLst>
              <a:ext uri="{FF2B5EF4-FFF2-40B4-BE49-F238E27FC236}">
                <a16:creationId xmlns:a16="http://schemas.microsoft.com/office/drawing/2014/main" id="{F89397CF-29A8-4D9C-B17A-94E4412A89C1}"/>
              </a:ext>
            </a:extLst>
          </p:cNvPr>
          <p:cNvPicPr>
            <a:picLocks noChangeAspect="1"/>
          </p:cNvPicPr>
          <p:nvPr/>
        </p:nvPicPr>
        <p:blipFill>
          <a:blip r:embed="rId12"/>
          <a:stretch>
            <a:fillRect/>
          </a:stretch>
        </p:blipFill>
        <p:spPr>
          <a:xfrm>
            <a:off x="2154708" y="5127280"/>
            <a:ext cx="1537787" cy="1639238"/>
          </a:xfrm>
          <a:prstGeom prst="rect">
            <a:avLst/>
          </a:prstGeom>
        </p:spPr>
      </p:pic>
      <p:pic>
        <p:nvPicPr>
          <p:cNvPr id="29" name="Picture 28" descr="Headshots of Cal Cunningham D-NC and Sen. Thom Tillis R-NC">
            <a:extLst>
              <a:ext uri="{FF2B5EF4-FFF2-40B4-BE49-F238E27FC236}">
                <a16:creationId xmlns:a16="http://schemas.microsoft.com/office/drawing/2014/main" id="{8637253F-F12C-42AD-B4C8-4697BE9EE693}"/>
              </a:ext>
            </a:extLst>
          </p:cNvPr>
          <p:cNvPicPr>
            <a:picLocks noChangeAspect="1"/>
          </p:cNvPicPr>
          <p:nvPr/>
        </p:nvPicPr>
        <p:blipFill>
          <a:blip r:embed="rId13"/>
          <a:stretch>
            <a:fillRect/>
          </a:stretch>
        </p:blipFill>
        <p:spPr>
          <a:xfrm>
            <a:off x="3728579" y="5117842"/>
            <a:ext cx="3181843" cy="1648678"/>
          </a:xfrm>
          <a:prstGeom prst="rect">
            <a:avLst/>
          </a:prstGeom>
        </p:spPr>
      </p:pic>
      <p:pic>
        <p:nvPicPr>
          <p:cNvPr id="31" name="Picture 30" descr="Headshots of Gov. Eric Holcomb R-IN and Dr. Woody Myers D-IN.">
            <a:extLst>
              <a:ext uri="{FF2B5EF4-FFF2-40B4-BE49-F238E27FC236}">
                <a16:creationId xmlns:a16="http://schemas.microsoft.com/office/drawing/2014/main" id="{646B166E-0057-465F-AB15-C50875DB468C}"/>
              </a:ext>
            </a:extLst>
          </p:cNvPr>
          <p:cNvPicPr>
            <a:picLocks noChangeAspect="1"/>
          </p:cNvPicPr>
          <p:nvPr/>
        </p:nvPicPr>
        <p:blipFill>
          <a:blip r:embed="rId14"/>
          <a:stretch>
            <a:fillRect/>
          </a:stretch>
        </p:blipFill>
        <p:spPr>
          <a:xfrm>
            <a:off x="6939648" y="5117841"/>
            <a:ext cx="3255081" cy="1648677"/>
          </a:xfrm>
          <a:prstGeom prst="rect">
            <a:avLst/>
          </a:prstGeom>
        </p:spPr>
      </p:pic>
      <p:pic>
        <p:nvPicPr>
          <p:cNvPr id="35" name="Picture 34" descr="Headshot of Ben Solango D-WV ">
            <a:extLst>
              <a:ext uri="{FF2B5EF4-FFF2-40B4-BE49-F238E27FC236}">
                <a16:creationId xmlns:a16="http://schemas.microsoft.com/office/drawing/2014/main" id="{406C5928-7F96-4DF1-B225-8B180EE01CC8}"/>
              </a:ext>
            </a:extLst>
          </p:cNvPr>
          <p:cNvPicPr>
            <a:picLocks noChangeAspect="1"/>
          </p:cNvPicPr>
          <p:nvPr/>
        </p:nvPicPr>
        <p:blipFill>
          <a:blip r:embed="rId15"/>
          <a:stretch>
            <a:fillRect/>
          </a:stretch>
        </p:blipFill>
        <p:spPr>
          <a:xfrm>
            <a:off x="10199931" y="5127279"/>
            <a:ext cx="1573295" cy="1630983"/>
          </a:xfrm>
          <a:prstGeom prst="rect">
            <a:avLst/>
          </a:prstGeom>
        </p:spPr>
      </p:pic>
    </p:spTree>
    <p:extLst>
      <p:ext uri="{BB962C8B-B14F-4D97-AF65-F5344CB8AC3E}">
        <p14:creationId xmlns:p14="http://schemas.microsoft.com/office/powerpoint/2010/main" val="142656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BDBAC5-F3DE-4692-87AB-43464F0B3FA4}"/>
              </a:ext>
            </a:extLst>
          </p:cNvPr>
          <p:cNvSpPr>
            <a:spLocks noGrp="1"/>
          </p:cNvSpPr>
          <p:nvPr>
            <p:ph type="title"/>
          </p:nvPr>
        </p:nvSpPr>
        <p:spPr/>
        <p:txBody>
          <a:bodyPr/>
          <a:lstStyle/>
          <a:p>
            <a:r>
              <a:rPr lang="en-US" dirty="0"/>
              <a:t>2020 State Voters Guides</a:t>
            </a:r>
          </a:p>
        </p:txBody>
      </p:sp>
      <p:sp>
        <p:nvSpPr>
          <p:cNvPr id="2" name="Content Placeholder 1">
            <a:extLst>
              <a:ext uri="{FF2B5EF4-FFF2-40B4-BE49-F238E27FC236}">
                <a16:creationId xmlns:a16="http://schemas.microsoft.com/office/drawing/2014/main" id="{1A4BA1A4-4CD0-49BA-9FA0-ED859BE9287C}"/>
              </a:ext>
            </a:extLst>
          </p:cNvPr>
          <p:cNvSpPr>
            <a:spLocks noGrp="1"/>
          </p:cNvSpPr>
          <p:nvPr>
            <p:ph idx="1"/>
          </p:nvPr>
        </p:nvSpPr>
        <p:spPr>
          <a:xfrm>
            <a:off x="383756" y="1642820"/>
            <a:ext cx="2112702" cy="3464760"/>
          </a:xfrm>
        </p:spPr>
        <p:txBody>
          <a:bodyPr>
            <a:noAutofit/>
          </a:bodyPr>
          <a:lstStyle/>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3"/>
              </a:rPr>
              <a:t>Alabama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4"/>
              </a:rPr>
              <a:t>Alaska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5"/>
              </a:rPr>
              <a:t>Arizona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6"/>
              </a:rPr>
              <a:t>Arkansas</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7"/>
              </a:rPr>
              <a:t>California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8"/>
              </a:rPr>
              <a:t>Colorado</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9"/>
              </a:rPr>
              <a:t>Connecticut</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0"/>
              </a:rPr>
              <a:t>Delaware</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1"/>
              </a:rPr>
              <a:t>Florida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2"/>
              </a:rPr>
              <a:t>Georgia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3"/>
              </a:rPr>
              <a:t>Hawaii</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4"/>
              </a:rPr>
              <a:t>Idaho</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5"/>
              </a:rPr>
              <a:t>Illinois</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6"/>
              </a:rPr>
              <a:t>Indiana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7"/>
              </a:rPr>
              <a:t>Iowa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8"/>
              </a:rPr>
              <a:t>Kansas</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19"/>
              </a:rPr>
              <a:t>Kentucky</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0"/>
              </a:rPr>
              <a:t>Louisiana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1"/>
              </a:rPr>
              <a:t>Maine</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2"/>
              </a:rPr>
              <a:t>Maryland</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3"/>
              </a:rPr>
              <a:t>Massachusetts</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4"/>
              </a:rPr>
              <a:t>Michigan</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5"/>
              </a:rPr>
              <a:t>Minnesota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6"/>
              </a:rPr>
              <a:t>Mississippi</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r>
              <a:rPr lang="en-US" sz="1200" b="0" i="0" dirty="0">
                <a:solidFill>
                  <a:srgbClr val="27292B"/>
                </a:solidFill>
                <a:effectLst/>
                <a:hlinkClick r:id="rId27"/>
              </a:rPr>
              <a:t>Missouri</a:t>
            </a:r>
            <a:endParaRPr lang="en-US" sz="1200" b="0" i="0" dirty="0">
              <a:solidFill>
                <a:srgbClr val="27292B"/>
              </a:solidFill>
              <a:effectLst/>
            </a:endParaRPr>
          </a:p>
          <a:p>
            <a:pPr indent="-91440">
              <a:lnSpc>
                <a:spcPct val="100000"/>
              </a:lnSpc>
              <a:spcBef>
                <a:spcPts val="0"/>
              </a:spcBef>
            </a:pPr>
            <a:r>
              <a:rPr lang="en-US" sz="1200" b="0" i="0" dirty="0">
                <a:solidFill>
                  <a:srgbClr val="27292B"/>
                </a:solidFill>
                <a:effectLst/>
                <a:hlinkClick r:id="rId28"/>
              </a:rPr>
              <a:t>Montana</a:t>
            </a:r>
            <a:endParaRPr lang="en-US" sz="1200" b="0" i="0" dirty="0">
              <a:solidFill>
                <a:srgbClr val="27292B"/>
              </a:solidFill>
              <a:effectLst/>
            </a:endParaRPr>
          </a:p>
          <a:p>
            <a:pPr indent="-91440" algn="l">
              <a:lnSpc>
                <a:spcPct val="100000"/>
              </a:lnSpc>
              <a:spcBef>
                <a:spcPts val="0"/>
              </a:spcBef>
              <a:buFont typeface="Arial" panose="020B0604020202020204" pitchFamily="34" charset="0"/>
              <a:buChar char="•"/>
            </a:pPr>
            <a:endParaRPr lang="en-US" sz="1200" b="0" i="0" dirty="0">
              <a:solidFill>
                <a:srgbClr val="27292B"/>
              </a:solidFill>
              <a:effectLst/>
            </a:endParaRPr>
          </a:p>
        </p:txBody>
      </p:sp>
      <p:sp>
        <p:nvSpPr>
          <p:cNvPr id="9" name="Content Placeholder 1">
            <a:extLst>
              <a:ext uri="{FF2B5EF4-FFF2-40B4-BE49-F238E27FC236}">
                <a16:creationId xmlns:a16="http://schemas.microsoft.com/office/drawing/2014/main" id="{97C502E6-ABFD-4C8D-AA50-BE7FA5A5E540}"/>
              </a:ext>
            </a:extLst>
          </p:cNvPr>
          <p:cNvSpPr txBox="1">
            <a:spLocks/>
          </p:cNvSpPr>
          <p:nvPr/>
        </p:nvSpPr>
        <p:spPr>
          <a:xfrm>
            <a:off x="2026047" y="1642820"/>
            <a:ext cx="2112702" cy="3464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buFont typeface="Arial" panose="020B0604020202020204" pitchFamily="34" charset="0"/>
              <a:buChar char="•"/>
            </a:pPr>
            <a:r>
              <a:rPr lang="en-US" sz="1100" b="0" i="0" dirty="0">
                <a:solidFill>
                  <a:srgbClr val="27292B"/>
                </a:solidFill>
                <a:effectLst/>
                <a:hlinkClick r:id="rId29"/>
              </a:rPr>
              <a:t>Nebraska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0"/>
              </a:rPr>
              <a:t>Nevada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1"/>
              </a:rPr>
              <a:t>New Hampshire</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2"/>
              </a:rPr>
              <a:t>New Jersey</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3"/>
              </a:rPr>
              <a:t>New Mexico</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4"/>
              </a:rPr>
              <a:t>New York</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5"/>
              </a:rPr>
              <a:t>North Carolina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6"/>
              </a:rPr>
              <a:t>North Dakota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7"/>
              </a:rPr>
              <a:t>Ohio</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8"/>
              </a:rPr>
              <a:t>Oklahoma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39"/>
              </a:rPr>
              <a:t>Oregon</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0"/>
              </a:rPr>
              <a:t>Pennsylvania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1"/>
              </a:rPr>
              <a:t>Rhode Island</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2"/>
              </a:rPr>
              <a:t>South Carolina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3"/>
              </a:rPr>
              <a:t>South Dakota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4"/>
              </a:rPr>
              <a:t>Tennessee</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5"/>
              </a:rPr>
              <a:t>Texas</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6"/>
              </a:rPr>
              <a:t>Utah</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7"/>
              </a:rPr>
              <a:t>Vermont</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8"/>
              </a:rPr>
              <a:t>Virginia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49"/>
              </a:rPr>
              <a:t>Washington</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50"/>
              </a:rPr>
              <a:t>West Virginia</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51"/>
              </a:rPr>
              <a:t>Wisconsin</a:t>
            </a:r>
            <a:endParaRPr lang="en-US" sz="1100" b="0" i="0" dirty="0">
              <a:solidFill>
                <a:srgbClr val="27292B"/>
              </a:solidFill>
              <a:effectLst/>
            </a:endParaRPr>
          </a:p>
          <a:p>
            <a:pPr algn="l">
              <a:lnSpc>
                <a:spcPct val="120000"/>
              </a:lnSpc>
              <a:spcBef>
                <a:spcPts val="0"/>
              </a:spcBef>
              <a:buFont typeface="Arial" panose="020B0604020202020204" pitchFamily="34" charset="0"/>
              <a:buChar char="•"/>
            </a:pPr>
            <a:r>
              <a:rPr lang="en-US" sz="1100" b="0" i="0" dirty="0">
                <a:solidFill>
                  <a:srgbClr val="27292B"/>
                </a:solidFill>
                <a:effectLst/>
                <a:hlinkClick r:id="rId52"/>
              </a:rPr>
              <a:t>Wyoming</a:t>
            </a:r>
            <a:endParaRPr lang="en-US" sz="1100" b="0" i="0" dirty="0">
              <a:solidFill>
                <a:srgbClr val="27292B"/>
              </a:solidFill>
              <a:effectLst/>
            </a:endParaRPr>
          </a:p>
        </p:txBody>
      </p:sp>
      <p:pic>
        <p:nvPicPr>
          <p:cNvPr id="1026" name="Picture 2" descr="Three women holding signs that say &quot;Earn my vote!&quot; on them. Text: 2020 Disability Voter Guide.">
            <a:extLst>
              <a:ext uri="{FF2B5EF4-FFF2-40B4-BE49-F238E27FC236}">
                <a16:creationId xmlns:a16="http://schemas.microsoft.com/office/drawing/2014/main" id="{1DBC9162-B64F-42AB-9E14-819AF8E5EB63}"/>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781040" y="1642820"/>
            <a:ext cx="6063714" cy="3031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01947E-09BD-4A6E-A50F-558DFAC4D570}"/>
              </a:ext>
            </a:extLst>
          </p:cNvPr>
          <p:cNvSpPr txBox="1"/>
          <p:nvPr/>
        </p:nvSpPr>
        <p:spPr>
          <a:xfrm>
            <a:off x="4470400" y="4674677"/>
            <a:ext cx="7982857" cy="2031325"/>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Each State Voter Guide contains:</a:t>
            </a:r>
          </a:p>
          <a:p>
            <a:pPr marL="285750" indent="-285750" algn="ct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Statistics on the size of the disability community in each state.</a:t>
            </a:r>
          </a:p>
          <a:p>
            <a:pPr marL="285750" indent="-285750" algn="ct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Data on Pre-COVID-19 economic conditions.</a:t>
            </a:r>
          </a:p>
          <a:p>
            <a:pPr marL="285750" indent="-285750" algn="ct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National/State Responses to the Questionnaire </a:t>
            </a:r>
          </a:p>
          <a:p>
            <a:pPr marL="285750" indent="-285750" algn="ctr">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Links to further resources.</a:t>
            </a:r>
          </a:p>
          <a:p>
            <a:pPr algn="ctr"/>
            <a:r>
              <a:rPr lang="en-US" b="1" dirty="0">
                <a:latin typeface="Times New Roman" panose="02020603050405020304" pitchFamily="18" charset="0"/>
                <a:cs typeface="Times New Roman" panose="02020603050405020304" pitchFamily="18" charset="0"/>
                <a:hlinkClick r:id="rId54"/>
              </a:rPr>
              <a:t>https://therespectabilityreport.org/2020/09/22/2020-voter-guide/</a:t>
            </a:r>
            <a:r>
              <a:rPr lang="en-US" b="1" dirty="0">
                <a:latin typeface="Times New Roman" panose="02020603050405020304" pitchFamily="18" charset="0"/>
                <a:cs typeface="Times New Roman" panose="02020603050405020304" pitchFamily="18" charset="0"/>
              </a:rPr>
              <a:t> </a:t>
            </a:r>
          </a:p>
          <a:p>
            <a:pPr algn="ct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020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FC0DA-A5ED-4FCC-A4D4-A0E31AE06CBC}"/>
              </a:ext>
            </a:extLst>
          </p:cNvPr>
          <p:cNvSpPr>
            <a:spLocks noGrp="1"/>
          </p:cNvSpPr>
          <p:nvPr>
            <p:ph type="title"/>
          </p:nvPr>
        </p:nvSpPr>
        <p:spPr/>
        <p:txBody>
          <a:bodyPr/>
          <a:lstStyle/>
          <a:p>
            <a:r>
              <a:rPr lang="en-US" dirty="0"/>
              <a:t>Andrea Jennings </a:t>
            </a:r>
          </a:p>
        </p:txBody>
      </p:sp>
      <p:sp>
        <p:nvSpPr>
          <p:cNvPr id="2" name="Content Placeholder 1">
            <a:extLst>
              <a:ext uri="{FF2B5EF4-FFF2-40B4-BE49-F238E27FC236}">
                <a16:creationId xmlns:a16="http://schemas.microsoft.com/office/drawing/2014/main" id="{F6E6A264-167A-42A7-B8BF-F1A2E2295DC2}"/>
              </a:ext>
            </a:extLst>
          </p:cNvPr>
          <p:cNvSpPr>
            <a:spLocks noGrp="1"/>
          </p:cNvSpPr>
          <p:nvPr>
            <p:ph idx="1"/>
          </p:nvPr>
        </p:nvSpPr>
        <p:spPr>
          <a:xfrm>
            <a:off x="291012" y="1504950"/>
            <a:ext cx="10145760" cy="4351338"/>
          </a:xfrm>
        </p:spPr>
        <p:txBody>
          <a:bodyPr>
            <a:noAutofit/>
          </a:bodyPr>
          <a:lstStyle/>
          <a:p>
            <a:pPr marL="0" indent="0">
              <a:buNone/>
            </a:pPr>
            <a:r>
              <a:rPr lang="en-US" sz="1800" dirty="0">
                <a:solidFill>
                  <a:schemeClr val="tx1"/>
                </a:solidFill>
              </a:rPr>
              <a:t>Actress, model, public speaker, commissioner and founder of Shifting Creative Paradigms Entertainment and Productions – Leveling the Playing Field®, envisions a world where underrepresented individuals in media such as people with disabilities, will be depicted as strong leaders. She believes that the design, fashion, arts and entertainment fields are powerful arenas that can be used to influence social change by using multiple media platforms. Creating and producing inclusive and diverse content for television, film, theatre and music productions is the vision and goal of her production company. </a:t>
            </a:r>
          </a:p>
          <a:p>
            <a:pPr marL="0" indent="0">
              <a:buNone/>
            </a:pPr>
            <a:r>
              <a:rPr lang="en-US" sz="1800" dirty="0">
                <a:solidFill>
                  <a:schemeClr val="tx1"/>
                </a:solidFill>
              </a:rPr>
              <a:t>Jennings has a Master of Music specializing in Music Business and Entertainment Industries/Law and a BA in Integrated Marketing Communications and hopes to facilitate better opportunities through developing adaptive curriculum involving music and the arts and educational events. Jennings serves as a panelist for numerous diversity and inclusion panels and is a sought-after keynote speaker for graduations and conferences. Currently, she is a guest client lecturer for a neuro-rehabilitation class at Cal State Los Angeles, serves on various advisory committees and is a commissioner advocating for accessibility and disability rights. She also trains individuals and industry professionals to “level the playing field” by teaching them creative solutions to influence social change in the arts, fashion, entertainment, medical and design arenas. </a:t>
            </a:r>
          </a:p>
          <a:p>
            <a:pPr marL="0" indent="0">
              <a:buNone/>
            </a:pPr>
            <a:r>
              <a:rPr lang="en-US" sz="1800" dirty="0">
                <a:solidFill>
                  <a:schemeClr val="tx1"/>
                </a:solidFill>
              </a:rPr>
              <a:t>Jennings experienced a major car accident at the top of her career working for a worldwide top 5 advertising conglomerate. The accident left her with multiple and life changing injuries, affecting her ability to walk and work; however, her mother always taught her that “Adversity builds character.” After the accident, </a:t>
            </a:r>
            <a:r>
              <a:rPr lang="en-US" sz="1800" dirty="0" err="1">
                <a:solidFill>
                  <a:schemeClr val="tx1"/>
                </a:solidFill>
              </a:rPr>
              <a:t>Jennnings</a:t>
            </a:r>
            <a:r>
              <a:rPr lang="en-US" sz="1800" dirty="0">
                <a:solidFill>
                  <a:schemeClr val="tx1"/>
                </a:solidFill>
              </a:rPr>
              <a:t> learned how to reestablish herself in a world that was not so accessible, inclusive and accommodating with grace. She realized her purpose was to create equitable solutions for social change through her experience so that she could help others.</a:t>
            </a:r>
          </a:p>
        </p:txBody>
      </p:sp>
      <p:pic>
        <p:nvPicPr>
          <p:cNvPr id="3082" name="Picture 10" descr="Andrea Jennings headshot smiling.">
            <a:extLst>
              <a:ext uri="{FF2B5EF4-FFF2-40B4-BE49-F238E27FC236}">
                <a16:creationId xmlns:a16="http://schemas.microsoft.com/office/drawing/2014/main" id="{3C04756E-7CCB-4E2B-BA09-7326C0F68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0" y="1524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818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21CE57-006A-4068-B1A6-EDBA38B576E1}"/>
              </a:ext>
            </a:extLst>
          </p:cNvPr>
          <p:cNvSpPr>
            <a:spLocks noGrp="1"/>
          </p:cNvSpPr>
          <p:nvPr>
            <p:ph type="title"/>
          </p:nvPr>
        </p:nvSpPr>
        <p:spPr/>
        <p:txBody>
          <a:bodyPr/>
          <a:lstStyle/>
          <a:p>
            <a:r>
              <a:rPr lang="en-US" dirty="0" err="1"/>
              <a:t>Melmira</a:t>
            </a:r>
            <a:r>
              <a:rPr lang="en-US" dirty="0"/>
              <a:t> Elmira </a:t>
            </a:r>
            <a:r>
              <a:rPr lang="en-US" dirty="0" err="1"/>
              <a:t>Yingst</a:t>
            </a:r>
            <a:endParaRPr lang="en-US" dirty="0"/>
          </a:p>
        </p:txBody>
      </p:sp>
      <p:sp>
        <p:nvSpPr>
          <p:cNvPr id="2" name="Content Placeholder 1">
            <a:extLst>
              <a:ext uri="{FF2B5EF4-FFF2-40B4-BE49-F238E27FC236}">
                <a16:creationId xmlns:a16="http://schemas.microsoft.com/office/drawing/2014/main" id="{5725AB61-9210-4B58-AD18-7C721A80EF80}"/>
              </a:ext>
            </a:extLst>
          </p:cNvPr>
          <p:cNvSpPr>
            <a:spLocks noGrp="1"/>
          </p:cNvSpPr>
          <p:nvPr>
            <p:ph idx="1"/>
          </p:nvPr>
        </p:nvSpPr>
        <p:spPr>
          <a:xfrm>
            <a:off x="2409371" y="1825625"/>
            <a:ext cx="8944428" cy="4351338"/>
          </a:xfrm>
        </p:spPr>
        <p:txBody>
          <a:bodyPr>
            <a:normAutofit fontScale="85000" lnSpcReduction="20000"/>
          </a:bodyPr>
          <a:lstStyle/>
          <a:p>
            <a:pPr marL="0" indent="0">
              <a:buNone/>
            </a:pPr>
            <a:r>
              <a:rPr lang="en-US" dirty="0">
                <a:solidFill>
                  <a:schemeClr val="tx1"/>
                </a:solidFill>
              </a:rPr>
              <a:t>All communities have hidden narratives, and </a:t>
            </a:r>
            <a:r>
              <a:rPr lang="en-US" dirty="0" err="1">
                <a:solidFill>
                  <a:schemeClr val="tx1"/>
                </a:solidFill>
              </a:rPr>
              <a:t>Melmira</a:t>
            </a:r>
            <a:r>
              <a:rPr lang="en-US" dirty="0">
                <a:solidFill>
                  <a:schemeClr val="tx1"/>
                </a:solidFill>
              </a:rPr>
              <a:t> </a:t>
            </a:r>
            <a:r>
              <a:rPr lang="en-US" dirty="0" err="1">
                <a:solidFill>
                  <a:schemeClr val="tx1"/>
                </a:solidFill>
              </a:rPr>
              <a:t>Yingst</a:t>
            </a:r>
            <a:r>
              <a:rPr lang="en-US" dirty="0">
                <a:solidFill>
                  <a:schemeClr val="tx1"/>
                </a:solidFill>
              </a:rPr>
              <a:t> is all about finding and bringing awareness to them, especially when they celebrate women and </a:t>
            </a:r>
            <a:r>
              <a:rPr lang="en-US" dirty="0" err="1">
                <a:solidFill>
                  <a:schemeClr val="tx1"/>
                </a:solidFill>
              </a:rPr>
              <a:t>muxeristas</a:t>
            </a:r>
            <a:r>
              <a:rPr lang="en-US" dirty="0">
                <a:solidFill>
                  <a:schemeClr val="tx1"/>
                </a:solidFill>
              </a:rPr>
              <a:t>. As a child in Southern California, she sought for deep connections with other people. As she grew, she realized she wanted to do something more. She ventured off to Gallaudet University to earn her Bachelor’s in Psychology, and to Arizona State University for her Master’s in Social Work. Since then, she held different positions as a social worker and school counselor in New York City and Phoenix. She currently teaches at CSUN and works at Convo as a Social Media Manager. She also is the co-founder of Alma de </a:t>
            </a:r>
            <a:r>
              <a:rPr lang="en-US" dirty="0" err="1">
                <a:solidFill>
                  <a:schemeClr val="tx1"/>
                </a:solidFill>
              </a:rPr>
              <a:t>Muxeristas</a:t>
            </a:r>
            <a:r>
              <a:rPr lang="en-US" dirty="0">
                <a:solidFill>
                  <a:schemeClr val="tx1"/>
                </a:solidFill>
              </a:rPr>
              <a:t>, an organization for </a:t>
            </a:r>
            <a:r>
              <a:rPr lang="en-US" dirty="0" err="1">
                <a:solidFill>
                  <a:schemeClr val="tx1"/>
                </a:solidFill>
              </a:rPr>
              <a:t>muxeristas</a:t>
            </a:r>
            <a:r>
              <a:rPr lang="en-US" dirty="0">
                <a:solidFill>
                  <a:schemeClr val="tx1"/>
                </a:solidFill>
              </a:rPr>
              <a:t> who are Deaf, </a:t>
            </a:r>
            <a:r>
              <a:rPr lang="en-US" dirty="0" err="1">
                <a:solidFill>
                  <a:schemeClr val="tx1"/>
                </a:solidFill>
              </a:rPr>
              <a:t>DeafBlind</a:t>
            </a:r>
            <a:r>
              <a:rPr lang="en-US" dirty="0">
                <a:solidFill>
                  <a:schemeClr val="tx1"/>
                </a:solidFill>
              </a:rPr>
              <a:t>, Deaf Disabled, Late-Deafened, or Hard of Hearing. Now back home in Los Angeles with her signature red lipstick (which gives her powers) and her brown Chicana self, she is ready to take on the world with </a:t>
            </a:r>
            <a:r>
              <a:rPr lang="en-US" dirty="0" err="1">
                <a:solidFill>
                  <a:schemeClr val="tx1"/>
                </a:solidFill>
              </a:rPr>
              <a:t>Melmira</a:t>
            </a:r>
            <a:r>
              <a:rPr lang="en-US" dirty="0">
                <a:solidFill>
                  <a:schemeClr val="tx1"/>
                </a:solidFill>
              </a:rPr>
              <a:t>, her new show.</a:t>
            </a:r>
          </a:p>
        </p:txBody>
      </p:sp>
      <p:pic>
        <p:nvPicPr>
          <p:cNvPr id="4098" name="Picture 2" descr="Melissa Yingst headshot smiling">
            <a:extLst>
              <a:ext uri="{FF2B5EF4-FFF2-40B4-BE49-F238E27FC236}">
                <a16:creationId xmlns:a16="http://schemas.microsoft.com/office/drawing/2014/main" id="{C3F381E5-BDAF-46E4-AA40-07B298EC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 y="25781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128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069D7-09AB-4DE2-8123-297CCC3FF0FE}"/>
              </a:ext>
            </a:extLst>
          </p:cNvPr>
          <p:cNvSpPr>
            <a:spLocks noGrp="1"/>
          </p:cNvSpPr>
          <p:nvPr>
            <p:ph type="title"/>
          </p:nvPr>
        </p:nvSpPr>
        <p:spPr/>
        <p:txBody>
          <a:bodyPr/>
          <a:lstStyle/>
          <a:p>
            <a:r>
              <a:rPr lang="en-US" dirty="0"/>
              <a:t>Bo Harmon</a:t>
            </a:r>
          </a:p>
        </p:txBody>
      </p:sp>
      <p:pic>
        <p:nvPicPr>
          <p:cNvPr id="6146" name="Picture 2" descr="Bo Harmon smiling">
            <a:extLst>
              <a:ext uri="{FF2B5EF4-FFF2-40B4-BE49-F238E27FC236}">
                <a16:creationId xmlns:a16="http://schemas.microsoft.com/office/drawing/2014/main" id="{7D7E4A8C-07D8-4701-9843-F2587A62C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54" y="2592614"/>
            <a:ext cx="2231634" cy="223163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C4CA6104-049A-4F1D-B391-11F47D3FA835}"/>
              </a:ext>
            </a:extLst>
          </p:cNvPr>
          <p:cNvSpPr>
            <a:spLocks noGrp="1"/>
          </p:cNvSpPr>
          <p:nvPr>
            <p:ph idx="1"/>
          </p:nvPr>
        </p:nvSpPr>
        <p:spPr>
          <a:xfrm>
            <a:off x="2758966" y="1825625"/>
            <a:ext cx="8594832" cy="4351338"/>
          </a:xfrm>
        </p:spPr>
        <p:txBody>
          <a:bodyPr>
            <a:normAutofit lnSpcReduction="10000"/>
          </a:bodyPr>
          <a:lstStyle/>
          <a:p>
            <a:pPr marL="0" indent="0" algn="l">
              <a:buNone/>
            </a:pPr>
            <a:r>
              <a:rPr lang="en-US" dirty="0">
                <a:solidFill>
                  <a:schemeClr val="tx1"/>
                </a:solidFill>
              </a:rPr>
              <a:t>Bo Harmon </a:t>
            </a:r>
            <a:r>
              <a:rPr lang="en-US" b="0" i="0" dirty="0">
                <a:solidFill>
                  <a:schemeClr val="tx1"/>
                </a:solidFill>
                <a:effectLst/>
              </a:rPr>
              <a:t>enjoyed a successful career as a political campaign strategist for dozens of candidates for Governor, Senator, and President. His focus on using technology to better engage voters and innovative communications strategies helped win some of the most high-profile campaigns of the last 20 years. Harmon now uses those same strategies to help socially-conscious organizations better connect to their members, donors and the public. He has worked with NDRN for almost two years to help improve communications and advocacy between elected officials and the disability community.</a:t>
            </a:r>
            <a:br>
              <a:rPr lang="en-US" b="1" i="0" u="none" strike="noStrike" dirty="0">
                <a:solidFill>
                  <a:schemeClr val="tx1"/>
                </a:solidFill>
                <a:effectLst/>
                <a:hlinkClick r:id="rId4">
                  <a:extLst>
                    <a:ext uri="{A12FA001-AC4F-418D-AE19-62706E023703}">
                      <ahyp:hlinkClr xmlns:ahyp="http://schemas.microsoft.com/office/drawing/2018/hyperlinkcolor" val="tx"/>
                    </a:ext>
                  </a:extLst>
                </a:hlinkClick>
              </a:rPr>
            </a:br>
            <a:endParaRPr lang="en-US" dirty="0">
              <a:solidFill>
                <a:schemeClr val="tx1"/>
              </a:solidFill>
            </a:endParaRPr>
          </a:p>
        </p:txBody>
      </p:sp>
    </p:spTree>
    <p:extLst>
      <p:ext uri="{BB962C8B-B14F-4D97-AF65-F5344CB8AC3E}">
        <p14:creationId xmlns:p14="http://schemas.microsoft.com/office/powerpoint/2010/main" val="291025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B7A04-E923-4FA6-AC4A-DDFA088D2084}"/>
              </a:ext>
            </a:extLst>
          </p:cNvPr>
          <p:cNvSpPr>
            <a:spLocks noGrp="1"/>
          </p:cNvSpPr>
          <p:nvPr>
            <p:ph type="title"/>
          </p:nvPr>
        </p:nvSpPr>
        <p:spPr/>
        <p:txBody>
          <a:bodyPr/>
          <a:lstStyle/>
          <a:p>
            <a:r>
              <a:rPr lang="en-US" dirty="0"/>
              <a:t>Jack Rosen</a:t>
            </a:r>
          </a:p>
        </p:txBody>
      </p:sp>
      <p:sp>
        <p:nvSpPr>
          <p:cNvPr id="2" name="Content Placeholder 1">
            <a:extLst>
              <a:ext uri="{FF2B5EF4-FFF2-40B4-BE49-F238E27FC236}">
                <a16:creationId xmlns:a16="http://schemas.microsoft.com/office/drawing/2014/main" id="{126B63A3-D8A1-40CC-A641-2119671C50C4}"/>
              </a:ext>
            </a:extLst>
          </p:cNvPr>
          <p:cNvSpPr>
            <a:spLocks noGrp="1"/>
          </p:cNvSpPr>
          <p:nvPr>
            <p:ph idx="1"/>
          </p:nvPr>
        </p:nvSpPr>
        <p:spPr>
          <a:xfrm>
            <a:off x="523241" y="1825625"/>
            <a:ext cx="8431573" cy="4351338"/>
          </a:xfrm>
        </p:spPr>
        <p:txBody>
          <a:bodyPr>
            <a:normAutofit/>
          </a:bodyPr>
          <a:lstStyle/>
          <a:p>
            <a:pPr marL="0" indent="0">
              <a:buNone/>
            </a:pPr>
            <a:r>
              <a:rPr lang="en-US" dirty="0">
                <a:solidFill>
                  <a:schemeClr val="tx1"/>
                </a:solidFill>
              </a:rPr>
              <a:t>Jack Rosen develops non-partisan messaging to engage and increase participation of voters with disabilities in the electoral process. He collaborates with civil and disability rights organizations to enhance voter engagement nationally. Prior to joining NDRN in May 2020, Jack helped implement voter contact strategies for a state Senate campaign and worked as a freelance strategic communications consultant. He holds a B.A. in Government from Skidmore College and an M.A. in American Government from Georgetown University.</a:t>
            </a:r>
          </a:p>
        </p:txBody>
      </p:sp>
      <p:pic>
        <p:nvPicPr>
          <p:cNvPr id="1026" name="Picture 2" descr="Portrait of Jack Rosen">
            <a:extLst>
              <a:ext uri="{FF2B5EF4-FFF2-40B4-BE49-F238E27FC236}">
                <a16:creationId xmlns:a16="http://schemas.microsoft.com/office/drawing/2014/main" id="{DDFD2FEE-6A56-4F42-AE7F-BC2387960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8861" y="1921516"/>
            <a:ext cx="2639897" cy="3959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07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p:txBody>
          <a:bodyPr/>
          <a:lstStyle/>
          <a:p>
            <a:r>
              <a:rPr lang="en-US" dirty="0"/>
              <a:t>Question Time! </a:t>
            </a:r>
          </a:p>
        </p:txBody>
      </p:sp>
      <p:sp>
        <p:nvSpPr>
          <p:cNvPr id="8" name="Shape 50">
            <a:extLst>
              <a:ext uri="{FF2B5EF4-FFF2-40B4-BE49-F238E27FC236}">
                <a16:creationId xmlns:a16="http://schemas.microsoft.com/office/drawing/2014/main" id="{E3971D9D-5CBE-614A-9817-974F4A7202A6}"/>
              </a:ext>
            </a:extLst>
          </p:cNvPr>
          <p:cNvSpPr txBox="1"/>
          <p:nvPr/>
        </p:nvSpPr>
        <p:spPr>
          <a:xfrm>
            <a:off x="1524000" y="1684086"/>
            <a:ext cx="9144000" cy="1059114"/>
          </a:xfrm>
          <a:prstGeom prst="rect">
            <a:avLst/>
          </a:prstGeom>
          <a:noFill/>
          <a:ln>
            <a:noFill/>
          </a:ln>
        </p:spPr>
        <p:txBody>
          <a:bodyPr wrap="square" lIns="81837" tIns="40907" rIns="81837" bIns="40907" anchor="t" anchorCtr="0">
            <a:noAutofit/>
          </a:bodyPr>
          <a:lstStyle/>
          <a:p>
            <a:pPr algn="ctr" defTabSz="818567">
              <a:buSzPct val="25000"/>
              <a:defRPr/>
            </a:pPr>
            <a:endParaRPr lang="en-US" sz="4400" b="1" kern="0" dirty="0">
              <a:solidFill>
                <a:srgbClr val="000000"/>
              </a:solidFill>
              <a:latin typeface="Times New Roman" panose="02020603050405020304" pitchFamily="18" charset="0"/>
              <a:ea typeface="Georgia"/>
              <a:cs typeface="Times New Roman" panose="02020603050405020304" pitchFamily="18" charset="0"/>
              <a:sym typeface="Georgia"/>
            </a:endParaRPr>
          </a:p>
          <a:p>
            <a:pPr algn="ctr" defTabSz="818567">
              <a:buSzPct val="25000"/>
              <a:defRPr/>
            </a:pPr>
            <a:endParaRPr lang="en-US" sz="4400" b="1" kern="0" dirty="0">
              <a:solidFill>
                <a:srgbClr val="000000"/>
              </a:solidFill>
              <a:latin typeface="Times New Roman" panose="02020603050405020304" pitchFamily="18" charset="0"/>
              <a:ea typeface="Georgia"/>
              <a:cs typeface="Times New Roman" panose="02020603050405020304" pitchFamily="18" charset="0"/>
              <a:sym typeface="Georgia"/>
            </a:endParaRPr>
          </a:p>
          <a:p>
            <a:pPr algn="ctr" defTabSz="818567">
              <a:buSzPct val="25000"/>
              <a:defRPr/>
            </a:pPr>
            <a:r>
              <a:rPr lang="en-US" sz="4400" b="1" kern="0" dirty="0">
                <a:solidFill>
                  <a:srgbClr val="000000"/>
                </a:solidFill>
                <a:latin typeface="Times New Roman" panose="02020603050405020304" pitchFamily="18" charset="0"/>
                <a:ea typeface="Georgia"/>
                <a:cs typeface="Times New Roman" panose="02020603050405020304" pitchFamily="18" charset="0"/>
                <a:sym typeface="Georgia"/>
              </a:rPr>
              <a:t>Questions?</a:t>
            </a:r>
          </a:p>
          <a:p>
            <a:pPr algn="ctr" defTabSz="818567">
              <a:buSzPct val="25000"/>
              <a:defRPr/>
            </a:pPr>
            <a:r>
              <a:rPr lang="en-US" sz="4400" b="1" kern="0" dirty="0">
                <a:solidFill>
                  <a:srgbClr val="000000"/>
                </a:solidFill>
                <a:latin typeface="Times New Roman" panose="02020603050405020304" pitchFamily="18" charset="0"/>
                <a:ea typeface="Georgia"/>
                <a:cs typeface="Times New Roman" panose="02020603050405020304" pitchFamily="18" charset="0"/>
                <a:sym typeface="Georgia"/>
              </a:rPr>
              <a:t>Comments?</a:t>
            </a:r>
          </a:p>
          <a:p>
            <a:pPr algn="ctr" defTabSz="818567">
              <a:buSzPct val="25000"/>
              <a:defRPr/>
            </a:pPr>
            <a:r>
              <a:rPr lang="en-US" sz="4400" b="1" kern="0" dirty="0">
                <a:solidFill>
                  <a:srgbClr val="000000"/>
                </a:solidFill>
                <a:latin typeface="Times New Roman" panose="02020603050405020304" pitchFamily="18" charset="0"/>
                <a:ea typeface="Georgia"/>
                <a:cs typeface="Times New Roman" panose="02020603050405020304" pitchFamily="18" charset="0"/>
                <a:sym typeface="Georgia"/>
              </a:rPr>
              <a:t>Smart Remarks? </a:t>
            </a:r>
            <a:endParaRPr lang="en-US" sz="4400" kern="0" dirty="0">
              <a:solidFill>
                <a:srgbClr val="000000"/>
              </a:solidFill>
              <a:latin typeface="Times New Roman" panose="02020603050405020304" pitchFamily="18" charset="0"/>
              <a:ea typeface="Georgia"/>
              <a:cs typeface="Times New Roman" panose="02020603050405020304" pitchFamily="18" charset="0"/>
              <a:sym typeface="Georgia"/>
            </a:endParaRPr>
          </a:p>
        </p:txBody>
      </p:sp>
    </p:spTree>
    <p:extLst>
      <p:ext uri="{BB962C8B-B14F-4D97-AF65-F5344CB8AC3E}">
        <p14:creationId xmlns:p14="http://schemas.microsoft.com/office/powerpoint/2010/main" val="937523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p:txBody>
          <a:bodyPr/>
          <a:lstStyle/>
          <a:p>
            <a:r>
              <a:rPr lang="en-US" dirty="0"/>
              <a:t>Contact Us!</a:t>
            </a:r>
          </a:p>
        </p:txBody>
      </p:sp>
      <p:sp>
        <p:nvSpPr>
          <p:cNvPr id="8" name="Shape 50">
            <a:extLst>
              <a:ext uri="{FF2B5EF4-FFF2-40B4-BE49-F238E27FC236}">
                <a16:creationId xmlns:a16="http://schemas.microsoft.com/office/drawing/2014/main" id="{E3971D9D-5CBE-614A-9817-974F4A7202A6}"/>
              </a:ext>
            </a:extLst>
          </p:cNvPr>
          <p:cNvSpPr txBox="1"/>
          <p:nvPr/>
        </p:nvSpPr>
        <p:spPr>
          <a:xfrm>
            <a:off x="1524000" y="1684086"/>
            <a:ext cx="9144000" cy="1059114"/>
          </a:xfrm>
          <a:prstGeom prst="rect">
            <a:avLst/>
          </a:prstGeom>
          <a:noFill/>
          <a:ln>
            <a:noFill/>
          </a:ln>
        </p:spPr>
        <p:txBody>
          <a:bodyPr wrap="square" lIns="81837" tIns="40907" rIns="81837" bIns="40907" anchor="t" anchorCtr="0">
            <a:noAutofit/>
          </a:bodyPr>
          <a:lstStyle/>
          <a:p>
            <a:pPr algn="ctr" defTabSz="818567">
              <a:buSzPct val="25000"/>
              <a:defRPr/>
            </a:pPr>
            <a:r>
              <a:rPr lang="en-US" sz="2800" b="1" kern="0" dirty="0">
                <a:solidFill>
                  <a:srgbClr val="000000"/>
                </a:solidFill>
                <a:latin typeface="Times New Roman" panose="02020603050405020304" pitchFamily="18" charset="0"/>
                <a:ea typeface="Georgia"/>
                <a:cs typeface="Times New Roman" panose="02020603050405020304" pitchFamily="18" charset="0"/>
                <a:sym typeface="Georgia"/>
              </a:rPr>
              <a:t>Jennifer Laszlo Mizrahi</a:t>
            </a: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President, </a:t>
            </a:r>
            <a:r>
              <a:rPr lang="en-US" sz="2800" kern="0" dirty="0" err="1">
                <a:solidFill>
                  <a:srgbClr val="000000"/>
                </a:solidFill>
                <a:latin typeface="Times New Roman" panose="02020603050405020304" pitchFamily="18" charset="0"/>
                <a:ea typeface="Georgia"/>
                <a:cs typeface="Times New Roman" panose="02020603050405020304" pitchFamily="18" charset="0"/>
                <a:sym typeface="Georgia"/>
              </a:rPr>
              <a:t>RespectAbility</a:t>
            </a:r>
            <a:endParaRPr lang="en-US" sz="2800" kern="0" dirty="0">
              <a:solidFill>
                <a:srgbClr val="000000"/>
              </a:solidFill>
              <a:latin typeface="Times New Roman" panose="02020603050405020304" pitchFamily="18" charset="0"/>
              <a:ea typeface="Georgia"/>
              <a:cs typeface="Times New Roman" panose="02020603050405020304" pitchFamily="18" charset="0"/>
              <a:sym typeface="Georgia"/>
            </a:endParaRP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Publisher, The </a:t>
            </a:r>
            <a:r>
              <a:rPr lang="en-US" sz="2800" kern="0" dirty="0" err="1">
                <a:solidFill>
                  <a:srgbClr val="000000"/>
                </a:solidFill>
                <a:latin typeface="Times New Roman" panose="02020603050405020304" pitchFamily="18" charset="0"/>
                <a:ea typeface="Georgia"/>
                <a:cs typeface="Times New Roman" panose="02020603050405020304" pitchFamily="18" charset="0"/>
                <a:sym typeface="Georgia"/>
              </a:rPr>
              <a:t>RespectAbility</a:t>
            </a: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 Report</a:t>
            </a: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Contact: </a:t>
            </a:r>
            <a:r>
              <a:rPr lang="en-US" sz="2800" u="sng" kern="0" dirty="0">
                <a:solidFill>
                  <a:srgbClr val="0000FF"/>
                </a:solidFill>
                <a:latin typeface="Times New Roman" panose="02020603050405020304" pitchFamily="18" charset="0"/>
                <a:ea typeface="Georgia"/>
                <a:cs typeface="Times New Roman" panose="02020603050405020304" pitchFamily="18" charset="0"/>
                <a:sym typeface="Georgia"/>
                <a:hlinkClick r:id="rId3"/>
              </a:rPr>
              <a:t>JenniferM@RespectAbility.org</a:t>
            </a: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(202) 365-0787</a:t>
            </a:r>
          </a:p>
        </p:txBody>
      </p:sp>
      <p:sp>
        <p:nvSpPr>
          <p:cNvPr id="9" name="Shape 50">
            <a:extLst>
              <a:ext uri="{FF2B5EF4-FFF2-40B4-BE49-F238E27FC236}">
                <a16:creationId xmlns:a16="http://schemas.microsoft.com/office/drawing/2014/main" id="{61F92AF0-B787-1847-93D2-E2BB1AA23574}"/>
              </a:ext>
            </a:extLst>
          </p:cNvPr>
          <p:cNvSpPr txBox="1"/>
          <p:nvPr/>
        </p:nvSpPr>
        <p:spPr>
          <a:xfrm>
            <a:off x="1524000" y="4114801"/>
            <a:ext cx="9144000" cy="1059114"/>
          </a:xfrm>
          <a:prstGeom prst="rect">
            <a:avLst/>
          </a:prstGeom>
          <a:noFill/>
          <a:ln>
            <a:noFill/>
          </a:ln>
        </p:spPr>
        <p:txBody>
          <a:bodyPr wrap="square" lIns="81837" tIns="40907" rIns="81837" bIns="40907" anchor="t" anchorCtr="0">
            <a:noAutofit/>
          </a:bodyPr>
          <a:lstStyle/>
          <a:p>
            <a:pPr algn="ctr" defTabSz="818567">
              <a:buSzPct val="25000"/>
              <a:defRPr/>
            </a:pPr>
            <a:r>
              <a:rPr lang="en-US" sz="2800" b="1" kern="0" dirty="0">
                <a:solidFill>
                  <a:srgbClr val="000000"/>
                </a:solidFill>
                <a:latin typeface="Times New Roman" panose="02020603050405020304" pitchFamily="18" charset="0"/>
                <a:ea typeface="Georgia"/>
                <a:cs typeface="Times New Roman" panose="02020603050405020304" pitchFamily="18" charset="0"/>
                <a:sym typeface="Georgia"/>
              </a:rPr>
              <a:t>Lauren </a:t>
            </a:r>
            <a:r>
              <a:rPr lang="en-US" sz="2800" b="1" kern="0" dirty="0" err="1">
                <a:solidFill>
                  <a:srgbClr val="000000"/>
                </a:solidFill>
                <a:latin typeface="Times New Roman" panose="02020603050405020304" pitchFamily="18" charset="0"/>
                <a:ea typeface="Georgia"/>
                <a:cs typeface="Times New Roman" panose="02020603050405020304" pitchFamily="18" charset="0"/>
                <a:sym typeface="Georgia"/>
              </a:rPr>
              <a:t>Appelbaum</a:t>
            </a:r>
            <a:endParaRPr lang="en-US" sz="2800" b="1" kern="0" dirty="0">
              <a:solidFill>
                <a:srgbClr val="000000"/>
              </a:solidFill>
              <a:latin typeface="Times New Roman" panose="02020603050405020304" pitchFamily="18" charset="0"/>
              <a:ea typeface="Georgia"/>
              <a:cs typeface="Times New Roman" panose="02020603050405020304" pitchFamily="18" charset="0"/>
              <a:sym typeface="Georgia"/>
            </a:endParaRP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Vice President, Communications, RespectAbility</a:t>
            </a: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Managing Editor, The RespectAbility Report</a:t>
            </a: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Contact: </a:t>
            </a:r>
            <a:r>
              <a:rPr lang="en-US" sz="2800" u="sng" kern="0" dirty="0">
                <a:solidFill>
                  <a:srgbClr val="0000FF"/>
                </a:solidFill>
                <a:latin typeface="Times New Roman" panose="02020603050405020304" pitchFamily="18" charset="0"/>
                <a:ea typeface="Georgia"/>
                <a:cs typeface="Times New Roman" panose="02020603050405020304" pitchFamily="18" charset="0"/>
                <a:sym typeface="Georgia"/>
                <a:hlinkClick r:id="rId4"/>
              </a:rPr>
              <a:t>LaurenA@RespectAbility.org</a:t>
            </a:r>
            <a:endParaRPr lang="en-US" sz="2800" u="sng" kern="0" dirty="0">
              <a:solidFill>
                <a:srgbClr val="0000FF"/>
              </a:solidFill>
              <a:latin typeface="Times New Roman" panose="02020603050405020304" pitchFamily="18" charset="0"/>
              <a:ea typeface="Georgia"/>
              <a:cs typeface="Times New Roman" panose="02020603050405020304" pitchFamily="18" charset="0"/>
              <a:sym typeface="Georgia"/>
              <a:hlinkClick r:id="rId3"/>
            </a:endParaRPr>
          </a:p>
          <a:p>
            <a:pPr algn="ctr" defTabSz="818567">
              <a:buSzPct val="25000"/>
              <a:defRPr/>
            </a:pPr>
            <a:r>
              <a:rPr lang="en-US" sz="2800" kern="0" dirty="0">
                <a:solidFill>
                  <a:srgbClr val="000000"/>
                </a:solidFill>
                <a:latin typeface="Times New Roman" panose="02020603050405020304" pitchFamily="18" charset="0"/>
                <a:ea typeface="Georgia"/>
                <a:cs typeface="Times New Roman" panose="02020603050405020304" pitchFamily="18" charset="0"/>
                <a:sym typeface="Georgia"/>
              </a:rPr>
              <a:t>(202) 591-0703</a:t>
            </a:r>
          </a:p>
        </p:txBody>
      </p:sp>
    </p:spTree>
    <p:extLst>
      <p:ext uri="{BB962C8B-B14F-4D97-AF65-F5344CB8AC3E}">
        <p14:creationId xmlns:p14="http://schemas.microsoft.com/office/powerpoint/2010/main" val="389277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5754D12-F60B-EB40-8196-E41E769F5AF9}"/>
              </a:ext>
            </a:extLst>
          </p:cNvPr>
          <p:cNvSpPr>
            <a:spLocks noGrp="1"/>
          </p:cNvSpPr>
          <p:nvPr>
            <p:ph type="title"/>
          </p:nvPr>
        </p:nvSpPr>
        <p:spPr/>
        <p:txBody>
          <a:bodyPr/>
          <a:lstStyle/>
          <a:p>
            <a:r>
              <a:rPr lang="en-US" dirty="0"/>
              <a:t>Thank you!</a:t>
            </a:r>
          </a:p>
        </p:txBody>
      </p:sp>
      <p:pic>
        <p:nvPicPr>
          <p:cNvPr id="7" name="Picture 6" descr="RespectAbility Summer 2017 Fellows smile together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9" y="-325677"/>
            <a:ext cx="12553676" cy="3818173"/>
          </a:xfrm>
          <a:prstGeom prst="rect">
            <a:avLst/>
          </a:prstGeom>
        </p:spPr>
      </p:pic>
      <p:pic>
        <p:nvPicPr>
          <p:cNvPr id="8" name="Picture 7" descr="RespectAbility logo">
            <a:extLst>
              <a:ext uri="{FF2B5EF4-FFF2-40B4-BE49-F238E27FC236}">
                <a16:creationId xmlns:a16="http://schemas.microsoft.com/office/drawing/2014/main" id="{AFB8A443-DE0B-4628-8DFD-7EB3A7135C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994410" y="4116206"/>
            <a:ext cx="4275273" cy="1789208"/>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THANK YOU!</a:t>
            </a:r>
          </a:p>
          <a:p>
            <a:pPr algn="ctr">
              <a:lnSpc>
                <a:spcPct val="90000"/>
              </a:lnSpc>
              <a:spcBef>
                <a:spcPts val="480"/>
              </a:spcBef>
              <a:buSzPct val="25000"/>
              <a:defRPr/>
            </a:pPr>
            <a:r>
              <a:rPr lang="en-US" sz="20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Jennifer Laszlo Mizrahi</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rPr>
              <a:t>www.RespectAbility.org</a:t>
            </a:r>
          </a:p>
          <a:p>
            <a:pPr algn="ctr">
              <a:lnSpc>
                <a:spcPct val="90000"/>
              </a:lnSpc>
              <a:spcBef>
                <a:spcPts val="480"/>
              </a:spcBef>
              <a:buSzPct val="25000"/>
              <a:defRPr/>
            </a:pPr>
            <a:r>
              <a:rPr lang="en-US" sz="20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Cell: (202) 365-0787</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6">
                  <a:extLst>
                    <a:ext uri="{A12FA001-AC4F-418D-AE19-62706E023703}">
                      <ahyp:hlinkClr xmlns:ahyp="http://schemas.microsoft.com/office/drawing/2018/hyperlinkcolor" val="tx"/>
                    </a:ext>
                  </a:extLst>
                </a:hlinkClick>
              </a:rPr>
              <a:t>JenniferM@RespectAbility.org</a:t>
            </a:r>
          </a:p>
        </p:txBody>
      </p:sp>
    </p:spTree>
    <p:extLst>
      <p:ext uri="{BB962C8B-B14F-4D97-AF65-F5344CB8AC3E}">
        <p14:creationId xmlns:p14="http://schemas.microsoft.com/office/powerpoint/2010/main" val="986477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D98E-366D-B340-8DA8-A403AABC62DB}"/>
              </a:ext>
            </a:extLst>
          </p:cNvPr>
          <p:cNvSpPr>
            <a:spLocks noGrp="1"/>
          </p:cNvSpPr>
          <p:nvPr>
            <p:ph type="title"/>
          </p:nvPr>
        </p:nvSpPr>
        <p:spPr/>
        <p:txBody>
          <a:bodyPr/>
          <a:lstStyle/>
          <a:p>
            <a:r>
              <a:rPr lang="en-US" dirty="0"/>
              <a:t>1 in 4 adults</a:t>
            </a:r>
          </a:p>
        </p:txBody>
      </p:sp>
      <p:pic>
        <p:nvPicPr>
          <p:cNvPr id="5" name="Picture 4" descr="Tatiana Lee smiling and laughing in her wheelchair">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cs typeface="Times New Roman" panose="02020603050405020304" pitchFamily="18" charset="0"/>
              </a:rPr>
              <a:t>1 in 4</a:t>
            </a:r>
          </a:p>
          <a:p>
            <a:pPr algn="ctr"/>
            <a:r>
              <a:rPr lang="en-US" sz="3000" dirty="0">
                <a:solidFill>
                  <a:schemeClr val="tx1"/>
                </a:solidFill>
                <a:latin typeface="Times New Roman" panose="02020603050405020304" pitchFamily="18" charset="0"/>
                <a:cs typeface="Times New Roman" panose="02020603050405020304" pitchFamily="18" charset="0"/>
              </a:rPr>
              <a:t>adults have a disability</a:t>
            </a:r>
          </a:p>
          <a:p>
            <a:pPr algn="ctr"/>
            <a:r>
              <a:rPr lang="en-US" sz="1600" dirty="0">
                <a:solidFill>
                  <a:schemeClr val="tx1"/>
                </a:solidFill>
                <a:latin typeface="Times New Roman" panose="02020603050405020304" pitchFamily="18" charset="0"/>
                <a:cs typeface="Times New Roman" panose="02020603050405020304" pitchFamily="18" charset="0"/>
              </a:rPr>
              <a:t>(physical, sensory, cognitive, mental health or other)</a:t>
            </a:r>
          </a:p>
        </p:txBody>
      </p:sp>
      <p:pic>
        <p:nvPicPr>
          <p:cNvPr id="9" name="Picture 8" descr="RespectAbility logo">
            <a:extLst>
              <a:ext uri="{FF2B5EF4-FFF2-40B4-BE49-F238E27FC236}">
                <a16:creationId xmlns:a16="http://schemas.microsoft.com/office/drawing/2014/main" id="{D60E313D-3292-6F43-8AD2-60C082083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5" y="6398532"/>
            <a:ext cx="906449" cy="403402"/>
          </a:xfrm>
          <a:prstGeom prst="rect">
            <a:avLst/>
          </a:prstGeom>
        </p:spPr>
      </p:pic>
    </p:spTree>
    <p:extLst>
      <p:ext uri="{BB962C8B-B14F-4D97-AF65-F5344CB8AC3E}">
        <p14:creationId xmlns:p14="http://schemas.microsoft.com/office/powerpoint/2010/main" val="1171612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3043-8DF3-4234-BFF5-8F3432AF56F6}"/>
              </a:ext>
            </a:extLst>
          </p:cNvPr>
          <p:cNvSpPr>
            <a:spLocks noGrp="1"/>
          </p:cNvSpPr>
          <p:nvPr>
            <p:ph type="title"/>
          </p:nvPr>
        </p:nvSpPr>
        <p:spPr/>
        <p:txBody>
          <a:bodyPr>
            <a:normAutofit/>
          </a:bodyPr>
          <a:lstStyle/>
          <a:p>
            <a:r>
              <a:rPr lang="en-US" dirty="0"/>
              <a:t>Intersectionality with All Communities</a:t>
            </a:r>
          </a:p>
        </p:txBody>
      </p:sp>
      <p:sp>
        <p:nvSpPr>
          <p:cNvPr id="5" name="Rectangle 4">
            <a:extLst>
              <a:ext uri="{FF2B5EF4-FFF2-40B4-BE49-F238E27FC236}">
                <a16:creationId xmlns:a16="http://schemas.microsoft.com/office/drawing/2014/main" id="{2550F565-4F23-413D-B357-21F77DA3EDB6}"/>
              </a:ext>
            </a:extLst>
          </p:cNvPr>
          <p:cNvSpPr/>
          <p:nvPr/>
        </p:nvSpPr>
        <p:spPr>
          <a:xfrm>
            <a:off x="305622" y="1636521"/>
            <a:ext cx="11628470" cy="2739211"/>
          </a:xfrm>
          <a:prstGeom prst="rect">
            <a:avLst/>
          </a:prstGeom>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3"/>
              </a:rPr>
              <a:t>African Americans with Disabilities</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4"/>
              </a:rPr>
              <a:t>Latinx People and Hispanics with Disabilities</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5"/>
              </a:rPr>
              <a:t>Women with Disabilities</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hlinkClick r:id="rId6"/>
              </a:rPr>
              <a:t>LGBTQ+ Individuals with Disabilities</a:t>
            </a:r>
            <a:endParaRPr lang="en-US" sz="3600" dirty="0">
              <a:latin typeface="Times New Roman" panose="02020603050405020304" pitchFamily="18" charset="0"/>
              <a:cs typeface="Times New Roman" panose="02020603050405020304" pitchFamily="18" charset="0"/>
            </a:endParaRPr>
          </a:p>
          <a:p>
            <a:pPr>
              <a:defRP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936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D743F-0FC1-40E7-B491-37CB082E1235}"/>
              </a:ext>
            </a:extLst>
          </p:cNvPr>
          <p:cNvSpPr>
            <a:spLocks noGrp="1"/>
          </p:cNvSpPr>
          <p:nvPr>
            <p:ph type="title"/>
          </p:nvPr>
        </p:nvSpPr>
        <p:spPr/>
        <p:txBody>
          <a:bodyPr/>
          <a:lstStyle/>
          <a:p>
            <a:r>
              <a:rPr lang="en-US" dirty="0"/>
              <a:t>Meet Today’s Speakers</a:t>
            </a:r>
          </a:p>
        </p:txBody>
      </p:sp>
      <p:sp>
        <p:nvSpPr>
          <p:cNvPr id="2" name="Content Placeholder 1">
            <a:extLst>
              <a:ext uri="{FF2B5EF4-FFF2-40B4-BE49-F238E27FC236}">
                <a16:creationId xmlns:a16="http://schemas.microsoft.com/office/drawing/2014/main" id="{78081C19-5BD4-44EF-BD5F-32D66FD9A3B2}"/>
              </a:ext>
            </a:extLst>
          </p:cNvPr>
          <p:cNvSpPr>
            <a:spLocks noGrp="1"/>
          </p:cNvSpPr>
          <p:nvPr>
            <p:ph idx="1"/>
          </p:nvPr>
        </p:nvSpPr>
        <p:spPr/>
        <p:txBody>
          <a:bodyPr/>
          <a:lstStyle/>
          <a:p>
            <a:pPr algn="l">
              <a:buFont typeface="Arial" panose="020B0604020202020204" pitchFamily="34" charset="0"/>
              <a:buChar char="•"/>
            </a:pPr>
            <a:r>
              <a:rPr lang="en-US" b="1" i="0" dirty="0">
                <a:solidFill>
                  <a:srgbClr val="000000"/>
                </a:solidFill>
                <a:effectLst/>
                <a:latin typeface="Lato" panose="020F0502020204030203" pitchFamily="34" charset="0"/>
              </a:rPr>
              <a:t>Bo Harmon</a:t>
            </a:r>
            <a:r>
              <a:rPr lang="en-US" b="0" i="0" dirty="0">
                <a:solidFill>
                  <a:srgbClr val="000000"/>
                </a:solidFill>
                <a:effectLst/>
                <a:latin typeface="Lato" panose="020F0502020204030203" pitchFamily="34" charset="0"/>
              </a:rPr>
              <a:t>, President, P2P Mobile</a:t>
            </a:r>
          </a:p>
          <a:p>
            <a:pPr algn="l">
              <a:buFont typeface="Arial" panose="020B0604020202020204" pitchFamily="34" charset="0"/>
              <a:buChar char="•"/>
            </a:pPr>
            <a:r>
              <a:rPr lang="en-US" b="1" i="0" dirty="0">
                <a:solidFill>
                  <a:srgbClr val="000000"/>
                </a:solidFill>
                <a:effectLst/>
                <a:latin typeface="Lato" panose="020F0502020204030203" pitchFamily="34" charset="0"/>
              </a:rPr>
              <a:t>Jack Rosen Voter, </a:t>
            </a:r>
            <a:r>
              <a:rPr lang="en-US" i="0" dirty="0">
                <a:solidFill>
                  <a:srgbClr val="000000"/>
                </a:solidFill>
                <a:effectLst/>
                <a:latin typeface="Lato" panose="020F0502020204030203" pitchFamily="34" charset="0"/>
              </a:rPr>
              <a:t>Engagement Specialist, National Disability Rights Network (NDRN)</a:t>
            </a:r>
          </a:p>
          <a:p>
            <a:pPr algn="l">
              <a:buFont typeface="Arial" panose="020B0604020202020204" pitchFamily="34" charset="0"/>
              <a:buChar char="•"/>
            </a:pPr>
            <a:r>
              <a:rPr lang="en-US" b="1" i="0" dirty="0">
                <a:solidFill>
                  <a:srgbClr val="000000"/>
                </a:solidFill>
                <a:effectLst/>
                <a:latin typeface="Lato" panose="020F0502020204030203" pitchFamily="34" charset="0"/>
              </a:rPr>
              <a:t>Andrea Jennings</a:t>
            </a:r>
            <a:r>
              <a:rPr lang="en-US" b="0" i="0" dirty="0">
                <a:solidFill>
                  <a:srgbClr val="000000"/>
                </a:solidFill>
                <a:effectLst/>
                <a:latin typeface="Lato" panose="020F0502020204030203" pitchFamily="34" charset="0"/>
              </a:rPr>
              <a:t>, Commissioner, City of Pasadena Accessibility and Disability Commission and Founder, Shifting Creative Paradigms Productions</a:t>
            </a:r>
          </a:p>
          <a:p>
            <a:pPr algn="l">
              <a:buFont typeface="Arial" panose="020B0604020202020204" pitchFamily="34" charset="0"/>
              <a:buChar char="•"/>
            </a:pPr>
            <a:r>
              <a:rPr lang="en-US" b="1" i="0" dirty="0" err="1">
                <a:solidFill>
                  <a:srgbClr val="000000"/>
                </a:solidFill>
                <a:effectLst/>
                <a:latin typeface="Lato" panose="020F0502020204030203" pitchFamily="34" charset="0"/>
              </a:rPr>
              <a:t>Melmira</a:t>
            </a:r>
            <a:r>
              <a:rPr lang="en-US" b="1" i="0" dirty="0">
                <a:solidFill>
                  <a:srgbClr val="000000"/>
                </a:solidFill>
                <a:effectLst/>
                <a:latin typeface="Lato" panose="020F0502020204030203" pitchFamily="34" charset="0"/>
              </a:rPr>
              <a:t> </a:t>
            </a:r>
            <a:r>
              <a:rPr lang="en-US" b="1" i="0" dirty="0" err="1">
                <a:solidFill>
                  <a:srgbClr val="000000"/>
                </a:solidFill>
                <a:effectLst/>
                <a:latin typeface="Lato" panose="020F0502020204030203" pitchFamily="34" charset="0"/>
              </a:rPr>
              <a:t>Yingst</a:t>
            </a:r>
            <a:r>
              <a:rPr lang="en-US" b="1" i="0" dirty="0">
                <a:solidFill>
                  <a:srgbClr val="000000"/>
                </a:solidFill>
                <a:effectLst/>
                <a:latin typeface="Lato" panose="020F0502020204030203" pitchFamily="34" charset="0"/>
              </a:rPr>
              <a:t>, </a:t>
            </a:r>
            <a:r>
              <a:rPr lang="en-US" b="0" i="0" dirty="0">
                <a:solidFill>
                  <a:srgbClr val="000000"/>
                </a:solidFill>
                <a:effectLst/>
                <a:latin typeface="Lato" panose="020F0502020204030203" pitchFamily="34" charset="0"/>
              </a:rPr>
              <a:t>DPAN DTV News Anchor</a:t>
            </a:r>
          </a:p>
          <a:p>
            <a:pPr algn="l">
              <a:buFont typeface="Arial" panose="020B0604020202020204" pitchFamily="34" charset="0"/>
              <a:buChar char="•"/>
            </a:pPr>
            <a:r>
              <a:rPr lang="en-US" b="1" i="0" dirty="0">
                <a:solidFill>
                  <a:srgbClr val="000000"/>
                </a:solidFill>
                <a:effectLst/>
                <a:latin typeface="Lato" panose="020F0502020204030203" pitchFamily="34" charset="0"/>
              </a:rPr>
              <a:t>Moderated by Philip Kahn-Pauli</a:t>
            </a:r>
            <a:r>
              <a:rPr lang="en-US" b="0" i="0" dirty="0">
                <a:solidFill>
                  <a:srgbClr val="000000"/>
                </a:solidFill>
                <a:effectLst/>
                <a:latin typeface="Lato" panose="020F0502020204030203" pitchFamily="34" charset="0"/>
              </a:rPr>
              <a:t>, Policy and Practices Director, </a:t>
            </a:r>
            <a:r>
              <a:rPr lang="en-US" b="0" i="0" dirty="0" err="1">
                <a:solidFill>
                  <a:srgbClr val="000000"/>
                </a:solidFill>
                <a:effectLst/>
                <a:latin typeface="Lato" panose="020F0502020204030203" pitchFamily="34" charset="0"/>
              </a:rPr>
              <a:t>RespectAbility</a:t>
            </a:r>
            <a:endParaRPr lang="en-US" b="0" i="0" dirty="0">
              <a:solidFill>
                <a:srgbClr val="000000"/>
              </a:solidFill>
              <a:effectLst/>
              <a:latin typeface="Lato" panose="020F0502020204030203" pitchFamily="34" charset="0"/>
            </a:endParaRPr>
          </a:p>
          <a:p>
            <a:endParaRPr lang="en-US" dirty="0"/>
          </a:p>
        </p:txBody>
      </p:sp>
    </p:spTree>
    <p:extLst>
      <p:ext uri="{BB962C8B-B14F-4D97-AF65-F5344CB8AC3E}">
        <p14:creationId xmlns:p14="http://schemas.microsoft.com/office/powerpoint/2010/main" val="2881078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5428F75-FD8F-4A43-92EF-8E2B68D672E2}"/>
              </a:ext>
            </a:extLst>
          </p:cNvPr>
          <p:cNvSpPr>
            <a:spLocks noGrp="1"/>
          </p:cNvSpPr>
          <p:nvPr>
            <p:ph type="ctrTitle"/>
          </p:nvPr>
        </p:nvSpPr>
        <p:spPr/>
        <p:txBody>
          <a:bodyPr/>
          <a:lstStyle/>
          <a:p>
            <a:pPr rtl="0" eaLnBrk="1" latinLnBrk="0" hangingPunct="1"/>
            <a:r>
              <a:rPr lang="en-US" sz="1800" kern="1200" dirty="0">
                <a:solidFill>
                  <a:srgbClr val="000000"/>
                </a:solidFill>
                <a:effectLst/>
                <a:latin typeface="Century Gothic" panose="020B0502020202020204" pitchFamily="34" charset="0"/>
                <a:ea typeface="+mn-ea"/>
                <a:cs typeface="+mn-cs"/>
              </a:rPr>
              <a:t>Select Crosstabs of the Disability Community</a:t>
            </a:r>
            <a:endParaRPr lang="en-US" dirty="0">
              <a:effectLst/>
            </a:endParaRPr>
          </a:p>
          <a:p>
            <a:endParaRPr lang="en-US" dirty="0"/>
          </a:p>
        </p:txBody>
      </p:sp>
      <p:sp useBgFill="1">
        <p:nvSpPr>
          <p:cNvPr id="8" name="Rectangle 7">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 y="0"/>
            <a:ext cx="121885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2019477"/>
            <a:ext cx="12188825"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pic>
        <p:nvPicPr>
          <p:cNvPr id="12" name="Picture 11">
            <a:extLst>
              <a:ext uri="{FF2B5EF4-FFF2-40B4-BE49-F238E27FC236}">
                <a16:creationId xmlns:a16="http://schemas.microsoft.com/office/drawing/2014/main" id="{DB0BC59A-2B7C-4A64-A799-D5A9D81CBF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964" t="7249" r="15828" b="37306"/>
          <a:stretch/>
        </p:blipFill>
        <p:spPr>
          <a:xfrm>
            <a:off x="2034229" y="4727389"/>
            <a:ext cx="8686895" cy="153041"/>
          </a:xfrm>
          <a:prstGeom prst="rect">
            <a:avLst/>
          </a:prstGeom>
          <a:noFill/>
          <a:ln>
            <a:noFill/>
          </a:ln>
        </p:spPr>
      </p:pic>
      <p:pic>
        <p:nvPicPr>
          <p:cNvPr id="14" name="Picture 13">
            <a:extLst>
              <a:ext uri="{FF2B5EF4-FFF2-40B4-BE49-F238E27FC236}">
                <a16:creationId xmlns:a16="http://schemas.microsoft.com/office/drawing/2014/main" id="{82F98C5B-B608-4654-AE47-5FB1726512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1589" y="6130094"/>
            <a:ext cx="12188825" cy="742950"/>
          </a:xfrm>
          <a:prstGeom prst="rect">
            <a:avLst/>
          </a:prstGeom>
        </p:spPr>
      </p:pic>
      <p:pic>
        <p:nvPicPr>
          <p:cNvPr id="7" name="Picture 6" descr="Georgetown university institute of politics and public service logo. battleground poll. Lake research partners and the Tarrance group. A national survey of 1,000 registered &quot;likely&quot; voters">
            <a:extLst>
              <a:ext uri="{FF2B5EF4-FFF2-40B4-BE49-F238E27FC236}">
                <a16:creationId xmlns:a16="http://schemas.microsoft.com/office/drawing/2014/main" id="{266B355D-9224-49F4-8827-4D91DD9C9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228" y="304801"/>
            <a:ext cx="7620000" cy="4295775"/>
          </a:xfrm>
          <a:prstGeom prst="rect">
            <a:avLst/>
          </a:prstGeom>
        </p:spPr>
      </p:pic>
      <p:sp>
        <p:nvSpPr>
          <p:cNvPr id="9" name="TextBox 8">
            <a:extLst>
              <a:ext uri="{FF2B5EF4-FFF2-40B4-BE49-F238E27FC236}">
                <a16:creationId xmlns:a16="http://schemas.microsoft.com/office/drawing/2014/main" id="{84BEFF9A-0FC1-48F9-83EF-C64427F4823E}"/>
              </a:ext>
            </a:extLst>
          </p:cNvPr>
          <p:cNvSpPr txBox="1"/>
          <p:nvPr/>
        </p:nvSpPr>
        <p:spPr>
          <a:xfrm>
            <a:off x="2034228" y="5029200"/>
            <a:ext cx="7620000" cy="369332"/>
          </a:xfrm>
          <a:prstGeom prst="rect">
            <a:avLst/>
          </a:prstGeom>
          <a:noFill/>
        </p:spPr>
        <p:txBody>
          <a:bodyPr wrap="square" rtlCol="0">
            <a:spAutoFit/>
          </a:bodyPr>
          <a:lstStyle/>
          <a:p>
            <a:r>
              <a:rPr lang="en-US" sz="1800" dirty="0"/>
              <a:t>Select Crosstabs of the Disability Community</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47192" y="953326"/>
            <a:ext cx="7435008" cy="1049235"/>
          </a:xfrm>
        </p:spPr>
        <p:txBody>
          <a:bodyPr>
            <a:normAutofit fontScale="90000"/>
          </a:bodyPr>
          <a:lstStyle/>
          <a:p>
            <a:pPr algn="ctr"/>
            <a:r>
              <a:rPr lang="en-US" dirty="0"/>
              <a:t>On the surface, the disability community </a:t>
            </a:r>
            <a:br>
              <a:rPr lang="en-US" dirty="0"/>
            </a:br>
            <a:r>
              <a:rPr lang="en-US" dirty="0"/>
              <a:t>mirrors the total population  (1)</a:t>
            </a:r>
          </a:p>
        </p:txBody>
      </p:sp>
      <p:sp>
        <p:nvSpPr>
          <p:cNvPr id="8" name="TextBox 7">
            <a:extLst>
              <a:ext uri="{FF2B5EF4-FFF2-40B4-BE49-F238E27FC236}">
                <a16:creationId xmlns:a16="http://schemas.microsoft.com/office/drawing/2014/main" id="{BA481F71-27D8-4667-B3FA-C10B59AD957F}"/>
              </a:ext>
            </a:extLst>
          </p:cNvPr>
          <p:cNvSpPr txBox="1"/>
          <p:nvPr/>
        </p:nvSpPr>
        <p:spPr>
          <a:xfrm>
            <a:off x="832300" y="1914295"/>
            <a:ext cx="3907107" cy="369332"/>
          </a:xfrm>
          <a:prstGeom prst="rect">
            <a:avLst/>
          </a:prstGeom>
          <a:noFill/>
        </p:spPr>
        <p:txBody>
          <a:bodyPr wrap="square" rtlCol="0">
            <a:spAutoFit/>
          </a:bodyPr>
          <a:lstStyle/>
          <a:p>
            <a:r>
              <a:rPr lang="en-US" sz="1800" dirty="0"/>
              <a:t>Presidential Ballot: no difference</a:t>
            </a:r>
          </a:p>
        </p:txBody>
      </p:sp>
      <p:pic>
        <p:nvPicPr>
          <p:cNvPr id="5" name="Picture 4" descr="Table showing negligible difference between voters with disabilities and without disabilities on Trump vs. Biden">
            <a:extLst>
              <a:ext uri="{FF2B5EF4-FFF2-40B4-BE49-F238E27FC236}">
                <a16:creationId xmlns:a16="http://schemas.microsoft.com/office/drawing/2014/main" id="{0918EE18-9D39-45F8-8C52-8F451FD3A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362739"/>
            <a:ext cx="4678576" cy="3637139"/>
          </a:xfrm>
          <a:prstGeom prst="rect">
            <a:avLst/>
          </a:prstGeom>
        </p:spPr>
      </p:pic>
      <p:sp>
        <p:nvSpPr>
          <p:cNvPr id="9" name="TextBox 8">
            <a:extLst>
              <a:ext uri="{FF2B5EF4-FFF2-40B4-BE49-F238E27FC236}">
                <a16:creationId xmlns:a16="http://schemas.microsoft.com/office/drawing/2014/main" id="{9E407D64-2A20-4E62-B7EB-2BA1D850E9CC}"/>
              </a:ext>
            </a:extLst>
          </p:cNvPr>
          <p:cNvSpPr txBox="1"/>
          <p:nvPr/>
        </p:nvSpPr>
        <p:spPr>
          <a:xfrm>
            <a:off x="9220200" y="1914295"/>
            <a:ext cx="2807538" cy="369332"/>
          </a:xfrm>
          <a:prstGeom prst="rect">
            <a:avLst/>
          </a:prstGeom>
          <a:noFill/>
        </p:spPr>
        <p:txBody>
          <a:bodyPr wrap="square" rtlCol="0">
            <a:spAutoFit/>
          </a:bodyPr>
          <a:lstStyle/>
          <a:p>
            <a:r>
              <a:rPr lang="en-US" sz="1800" dirty="0"/>
              <a:t>Party ID: no difference</a:t>
            </a:r>
          </a:p>
        </p:txBody>
      </p:sp>
      <p:pic>
        <p:nvPicPr>
          <p:cNvPr id="7" name="Picture 6" descr="Table showing negligible difference between voters with disabilities and without disabilities on party identification">
            <a:extLst>
              <a:ext uri="{FF2B5EF4-FFF2-40B4-BE49-F238E27FC236}">
                <a16:creationId xmlns:a16="http://schemas.microsoft.com/office/drawing/2014/main" id="{050BB972-F701-4453-8C29-BFA36B217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2362739"/>
            <a:ext cx="4678576" cy="3637139"/>
          </a:xfrm>
          <a:prstGeom prst="rect">
            <a:avLst/>
          </a:prstGeom>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547192" y="953326"/>
            <a:ext cx="7511208" cy="1049235"/>
          </a:xfrm>
        </p:spPr>
        <p:txBody>
          <a:bodyPr>
            <a:normAutofit fontScale="90000"/>
          </a:bodyPr>
          <a:lstStyle/>
          <a:p>
            <a:pPr algn="ctr"/>
            <a:r>
              <a:rPr lang="en-US" dirty="0"/>
              <a:t>On the surface, the disability community </a:t>
            </a:r>
            <a:br>
              <a:rPr lang="en-US" dirty="0"/>
            </a:br>
            <a:r>
              <a:rPr lang="en-US" dirty="0"/>
              <a:t>mirrors the total population (2)</a:t>
            </a:r>
          </a:p>
        </p:txBody>
      </p:sp>
      <p:sp>
        <p:nvSpPr>
          <p:cNvPr id="8" name="TextBox 7">
            <a:extLst>
              <a:ext uri="{FF2B5EF4-FFF2-40B4-BE49-F238E27FC236}">
                <a16:creationId xmlns:a16="http://schemas.microsoft.com/office/drawing/2014/main" id="{BA481F71-27D8-4667-B3FA-C10B59AD957F}"/>
              </a:ext>
            </a:extLst>
          </p:cNvPr>
          <p:cNvSpPr txBox="1"/>
          <p:nvPr/>
        </p:nvSpPr>
        <p:spPr>
          <a:xfrm>
            <a:off x="691197" y="1927347"/>
            <a:ext cx="4268184" cy="369332"/>
          </a:xfrm>
          <a:prstGeom prst="rect">
            <a:avLst/>
          </a:prstGeom>
          <a:noFill/>
        </p:spPr>
        <p:txBody>
          <a:bodyPr wrap="square" rtlCol="0">
            <a:spAutoFit/>
          </a:bodyPr>
          <a:lstStyle/>
          <a:p>
            <a:r>
              <a:rPr lang="en-US" sz="1800" dirty="0"/>
              <a:t>Generic Cong. Ballot: no difference</a:t>
            </a:r>
          </a:p>
        </p:txBody>
      </p:sp>
      <p:pic>
        <p:nvPicPr>
          <p:cNvPr id="11" name="Picture 10" descr="Chart showing negligible difference between voters with disabilities and without disabilities on generic congressional ballot">
            <a:extLst>
              <a:ext uri="{FF2B5EF4-FFF2-40B4-BE49-F238E27FC236}">
                <a16:creationId xmlns:a16="http://schemas.microsoft.com/office/drawing/2014/main" id="{859C1838-9188-4E26-BE3B-DA93E09BC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98" y="2371892"/>
            <a:ext cx="4766053" cy="3593216"/>
          </a:xfrm>
          <a:prstGeom prst="rect">
            <a:avLst/>
          </a:prstGeom>
        </p:spPr>
      </p:pic>
      <p:sp>
        <p:nvSpPr>
          <p:cNvPr id="9" name="TextBox 8">
            <a:extLst>
              <a:ext uri="{FF2B5EF4-FFF2-40B4-BE49-F238E27FC236}">
                <a16:creationId xmlns:a16="http://schemas.microsoft.com/office/drawing/2014/main" id="{9E407D64-2A20-4E62-B7EB-2BA1D850E9CC}"/>
              </a:ext>
            </a:extLst>
          </p:cNvPr>
          <p:cNvSpPr txBox="1"/>
          <p:nvPr/>
        </p:nvSpPr>
        <p:spPr>
          <a:xfrm>
            <a:off x="7706185" y="2002560"/>
            <a:ext cx="3877248" cy="369332"/>
          </a:xfrm>
          <a:prstGeom prst="rect">
            <a:avLst/>
          </a:prstGeom>
          <a:noFill/>
        </p:spPr>
        <p:txBody>
          <a:bodyPr wrap="square" rtlCol="0">
            <a:spAutoFit/>
          </a:bodyPr>
          <a:lstStyle/>
          <a:p>
            <a:r>
              <a:rPr lang="en-US" sz="1800" dirty="0"/>
              <a:t>Trump Fav / </a:t>
            </a:r>
            <a:r>
              <a:rPr lang="en-US" sz="1800" dirty="0" err="1"/>
              <a:t>Unfav</a:t>
            </a:r>
            <a:r>
              <a:rPr lang="en-US" sz="1800" dirty="0"/>
              <a:t>: no difference</a:t>
            </a:r>
          </a:p>
        </p:txBody>
      </p:sp>
      <p:pic>
        <p:nvPicPr>
          <p:cNvPr id="6" name="Picture 5" descr="Chart showing no difference between voters with disabilities and without disabilities on Trump favorability ratings">
            <a:extLst>
              <a:ext uri="{FF2B5EF4-FFF2-40B4-BE49-F238E27FC236}">
                <a16:creationId xmlns:a16="http://schemas.microsoft.com/office/drawing/2014/main" id="{AF5E95AB-F704-4C7E-B3AD-901A16A64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752" y="2371892"/>
            <a:ext cx="4937916" cy="3578839"/>
          </a:xfrm>
          <a:prstGeom prst="rect">
            <a:avLst/>
          </a:prstGeom>
        </p:spPr>
      </p:pic>
    </p:spTree>
    <p:extLst>
      <p:ext uri="{BB962C8B-B14F-4D97-AF65-F5344CB8AC3E}">
        <p14:creationId xmlns:p14="http://schemas.microsoft.com/office/powerpoint/2010/main" val="356718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FBA9AE8-A17D-DA4A-83B7-8C65BEC82AC5}"/>
              </a:ext>
            </a:extLst>
          </p:cNvPr>
          <p:cNvSpPr>
            <a:spLocks noGrp="1"/>
          </p:cNvSpPr>
          <p:nvPr>
            <p:ph type="title"/>
          </p:nvPr>
        </p:nvSpPr>
        <p:spPr/>
        <p:txBody>
          <a:bodyPr/>
          <a:lstStyle/>
          <a:p>
            <a:r>
              <a:rPr lang="en-US" dirty="0"/>
              <a:t>Looking Deeper (1)</a:t>
            </a:r>
          </a:p>
        </p:txBody>
      </p:sp>
      <p:sp>
        <p:nvSpPr>
          <p:cNvPr id="6" name="Title 12">
            <a:extLst>
              <a:ext uri="{FF2B5EF4-FFF2-40B4-BE49-F238E27FC236}">
                <a16:creationId xmlns:a16="http://schemas.microsoft.com/office/drawing/2014/main" id="{E01462C2-59F5-4A85-ACC3-BE0F0E4D999A}"/>
              </a:ext>
            </a:extLst>
          </p:cNvPr>
          <p:cNvSpPr txBox="1">
            <a:spLocks/>
          </p:cNvSpPr>
          <p:nvPr/>
        </p:nvSpPr>
        <p:spPr>
          <a:xfrm>
            <a:off x="0" y="905443"/>
            <a:ext cx="12202509" cy="1049234"/>
          </a:xfrm>
          <a:prstGeom prst="rect">
            <a:avLst/>
          </a:prstGeom>
        </p:spPr>
        <p:txBody>
          <a:bodyPr vert="horz" lIns="91440" tIns="45720" rIns="91440" bIns="45720" rtlCol="0" anchor="b">
            <a:noAutofit/>
          </a:bodyPr>
          <a:lstStyle>
            <a:lvl1pPr algn="l" defTabSz="914126" rtl="0" eaLnBrk="1" latinLnBrk="0" hangingPunct="1">
              <a:lnSpc>
                <a:spcPct val="90000"/>
              </a:lnSpc>
              <a:spcBef>
                <a:spcPct val="0"/>
              </a:spcBef>
              <a:buNone/>
              <a:defRPr sz="3599" b="0" i="0" kern="1200" cap="none">
                <a:solidFill>
                  <a:schemeClr val="tx1"/>
                </a:solidFill>
                <a:effectLst/>
                <a:latin typeface="+mj-lt"/>
                <a:ea typeface="+mj-ea"/>
                <a:cs typeface="+mj-cs"/>
              </a:defRPr>
            </a:lvl1pPr>
          </a:lstStyle>
          <a:p>
            <a:pPr algn="ctr"/>
            <a:r>
              <a:rPr lang="en-US" sz="3599" dirty="0"/>
              <a:t>Looking deeper, however, the disability community.. </a:t>
            </a:r>
            <a:br>
              <a:rPr lang="en-US" sz="3599" dirty="0"/>
            </a:br>
            <a:endParaRPr lang="en-US" sz="3599" dirty="0"/>
          </a:p>
        </p:txBody>
      </p:sp>
      <p:sp>
        <p:nvSpPr>
          <p:cNvPr id="9" name="TextBox 8">
            <a:extLst>
              <a:ext uri="{FF2B5EF4-FFF2-40B4-BE49-F238E27FC236}">
                <a16:creationId xmlns:a16="http://schemas.microsoft.com/office/drawing/2014/main" id="{D234301E-449A-4A30-8408-568210CDD49D}"/>
              </a:ext>
            </a:extLst>
          </p:cNvPr>
          <p:cNvSpPr txBox="1"/>
          <p:nvPr/>
        </p:nvSpPr>
        <p:spPr>
          <a:xfrm>
            <a:off x="609600" y="1735035"/>
            <a:ext cx="3581400" cy="369332"/>
          </a:xfrm>
          <a:prstGeom prst="rect">
            <a:avLst/>
          </a:prstGeom>
          <a:noFill/>
        </p:spPr>
        <p:txBody>
          <a:bodyPr wrap="square" rtlCol="0">
            <a:spAutoFit/>
          </a:bodyPr>
          <a:lstStyle/>
          <a:p>
            <a:r>
              <a:rPr lang="en-US" sz="1800" dirty="0"/>
              <a:t>Is more likely to vote in 2020</a:t>
            </a:r>
          </a:p>
        </p:txBody>
      </p:sp>
      <p:pic>
        <p:nvPicPr>
          <p:cNvPr id="8" name="Picture 7" descr="Chart showing 4% difference between voters with disabilities and without disabilities on likelihood of voting">
            <a:extLst>
              <a:ext uri="{FF2B5EF4-FFF2-40B4-BE49-F238E27FC236}">
                <a16:creationId xmlns:a16="http://schemas.microsoft.com/office/drawing/2014/main" id="{181AC8A8-42D7-4959-A1E0-CD3CAD2EA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2209801"/>
            <a:ext cx="4492207" cy="3798165"/>
          </a:xfrm>
          <a:prstGeom prst="rect">
            <a:avLst/>
          </a:prstGeom>
        </p:spPr>
      </p:pic>
      <p:sp>
        <p:nvSpPr>
          <p:cNvPr id="12" name="TextBox 11">
            <a:extLst>
              <a:ext uri="{FF2B5EF4-FFF2-40B4-BE49-F238E27FC236}">
                <a16:creationId xmlns:a16="http://schemas.microsoft.com/office/drawing/2014/main" id="{04878B31-DD26-43D8-8AAB-159CAAFBE63B}"/>
              </a:ext>
            </a:extLst>
          </p:cNvPr>
          <p:cNvSpPr txBox="1"/>
          <p:nvPr/>
        </p:nvSpPr>
        <p:spPr>
          <a:xfrm>
            <a:off x="7041238" y="1596537"/>
            <a:ext cx="4419601" cy="646331"/>
          </a:xfrm>
          <a:prstGeom prst="rect">
            <a:avLst/>
          </a:prstGeom>
          <a:noFill/>
        </p:spPr>
        <p:txBody>
          <a:bodyPr wrap="square" rtlCol="0">
            <a:spAutoFit/>
          </a:bodyPr>
          <a:lstStyle/>
          <a:p>
            <a:r>
              <a:rPr lang="en-US" sz="1800" dirty="0"/>
              <a:t>Is more pessimistic about the direction of the country</a:t>
            </a:r>
          </a:p>
        </p:txBody>
      </p:sp>
      <p:pic>
        <p:nvPicPr>
          <p:cNvPr id="11" name="Picture 10" descr="Chart showing 4-5% difference in opinion between voters with and without disabilities on direction of how things are going in the country">
            <a:extLst>
              <a:ext uri="{FF2B5EF4-FFF2-40B4-BE49-F238E27FC236}">
                <a16:creationId xmlns:a16="http://schemas.microsoft.com/office/drawing/2014/main" id="{7B8A5332-25B1-42B6-9913-752A025AE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1" y="2206488"/>
            <a:ext cx="4538165" cy="3798165"/>
          </a:xfrm>
          <a:prstGeom prst="rect">
            <a:avLst/>
          </a:prstGeom>
        </p:spPr>
      </p:pic>
    </p:spTree>
    <p:extLst>
      <p:ext uri="{BB962C8B-B14F-4D97-AF65-F5344CB8AC3E}">
        <p14:creationId xmlns:p14="http://schemas.microsoft.com/office/powerpoint/2010/main" val="28731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22678</TotalTime>
  <Words>1536</Words>
  <Application>Microsoft Macintosh PowerPoint</Application>
  <PresentationFormat>Widescreen</PresentationFormat>
  <Paragraphs>179</Paragraphs>
  <Slides>28</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Century Gothic</vt:lpstr>
      <vt:lpstr>Lato</vt:lpstr>
      <vt:lpstr>Times New Roman</vt:lpstr>
      <vt:lpstr>Wingdings</vt:lpstr>
      <vt:lpstr>Office Theme</vt:lpstr>
      <vt:lpstr>Gallery</vt:lpstr>
      <vt:lpstr>Election 2020: Candidate Outreach to Voters with Disabilities </vt:lpstr>
      <vt:lpstr>61 million people have a disability</vt:lpstr>
      <vt:lpstr>1 in 4 adults</vt:lpstr>
      <vt:lpstr>Intersectionality with All Communities</vt:lpstr>
      <vt:lpstr>Meet Today’s Speakers</vt:lpstr>
      <vt:lpstr>Select Crosstabs of the Disability Community </vt:lpstr>
      <vt:lpstr>On the surface, the disability community  mirrors the total population  (1)</vt:lpstr>
      <vt:lpstr>On the surface, the disability community  mirrors the total population (2)</vt:lpstr>
      <vt:lpstr>Looking Deeper (1)</vt:lpstr>
      <vt:lpstr>Looking Deeper (2)</vt:lpstr>
      <vt:lpstr>Looking Deeper (3)</vt:lpstr>
      <vt:lpstr>Compared to those not impacted with disability,  the disability community is </vt:lpstr>
      <vt:lpstr>Additional “swing-iness” indicators: </vt:lpstr>
      <vt:lpstr>The disability community is hurting economically</vt:lpstr>
      <vt:lpstr>The disability community is hurting economically (2)</vt:lpstr>
      <vt:lpstr>Democracy for People with Disabilities</vt:lpstr>
      <vt:lpstr>2016 Presidential Campaign Outreach</vt:lpstr>
      <vt:lpstr>2020 Presidential Campaign Outreach </vt:lpstr>
      <vt:lpstr>Candidate Questionnaires – 2020 </vt:lpstr>
      <vt:lpstr>Candidate Responses – www.VoteAbility.com/  </vt:lpstr>
      <vt:lpstr>2020 State Voters Guides</vt:lpstr>
      <vt:lpstr>Andrea Jennings </vt:lpstr>
      <vt:lpstr>Melmira Elmira Yingst</vt:lpstr>
      <vt:lpstr>Bo Harmon</vt:lpstr>
      <vt:lpstr>Jack Rosen</vt:lpstr>
      <vt:lpstr>Question Time! </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610</cp:revision>
  <dcterms:created xsi:type="dcterms:W3CDTF">2019-02-07T00:58:17Z</dcterms:created>
  <dcterms:modified xsi:type="dcterms:W3CDTF">2020-10-15T18:44:13Z</dcterms:modified>
</cp:coreProperties>
</file>