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71" r:id="rId5"/>
  </p:sldMasterIdLst>
  <p:notesMasterIdLst>
    <p:notesMasterId r:id="rId34"/>
  </p:notesMasterIdLst>
  <p:sldIdLst>
    <p:sldId id="816" r:id="rId6"/>
    <p:sldId id="258" r:id="rId7"/>
    <p:sldId id="817" r:id="rId8"/>
    <p:sldId id="280" r:id="rId9"/>
    <p:sldId id="823" r:id="rId10"/>
    <p:sldId id="824" r:id="rId11"/>
    <p:sldId id="845" r:id="rId12"/>
    <p:sldId id="844" r:id="rId13"/>
    <p:sldId id="826" r:id="rId14"/>
    <p:sldId id="827" r:id="rId15"/>
    <p:sldId id="828" r:id="rId16"/>
    <p:sldId id="829" r:id="rId17"/>
    <p:sldId id="830" r:id="rId18"/>
    <p:sldId id="831" r:id="rId19"/>
    <p:sldId id="832" r:id="rId20"/>
    <p:sldId id="833" r:id="rId21"/>
    <p:sldId id="834" r:id="rId22"/>
    <p:sldId id="835" r:id="rId23"/>
    <p:sldId id="336" r:id="rId24"/>
    <p:sldId id="836" r:id="rId25"/>
    <p:sldId id="839" r:id="rId26"/>
    <p:sldId id="840" r:id="rId27"/>
    <p:sldId id="346" r:id="rId28"/>
    <p:sldId id="343" r:id="rId29"/>
    <p:sldId id="841" r:id="rId30"/>
    <p:sldId id="842" r:id="rId31"/>
    <p:sldId id="843" r:id="rId32"/>
    <p:sldId id="8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>
    <p:extLst>
      <p:ext uri="{19B8F6BF-5375-455C-9EA6-DF929625EA0E}">
        <p15:presenceInfo xmlns:p15="http://schemas.microsoft.com/office/powerpoint/2012/main" userId="S-1-5-21-1214440339-1979792683-682003330-3310065" providerId="AD"/>
      </p:ext>
    </p:extLst>
  </p:cmAuthor>
  <p:cmAuthor id="2" name="Rachel Shader" initials="RS" lastIdx="45" clrIdx="1">
    <p:extLst>
      <p:ext uri="{19B8F6BF-5375-455C-9EA6-DF929625EA0E}">
        <p15:presenceInfo xmlns:p15="http://schemas.microsoft.com/office/powerpoint/2012/main" userId="1bef4ead6e0b53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0000"/>
    <a:srgbClr val="EFAF30"/>
    <a:srgbClr val="F5BA2B"/>
    <a:srgbClr val="5F5F5F"/>
    <a:srgbClr val="F6D592"/>
    <a:srgbClr val="3F3F3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>
        <p:scale>
          <a:sx n="81" d="100"/>
          <a:sy n="81" d="100"/>
        </p:scale>
        <p:origin x="1288" y="8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39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0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20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754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65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86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50859BE-5157-6D4E-9613-C8DD7B8F01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1A795CD-692F-6D4B-952A-DB8AA8694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E79047A-E5EC-AD47-AD4D-E833FA50D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498CC9-63D5-824A-A6EB-10A2441463FF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31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75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83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3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0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1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38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7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4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9295E59-CE8D-584D-A4DE-0A873E979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A5992E-5C6E-3446-89E1-F240C45D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Intro screen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DA4ED2B-E42D-254F-A3B1-583F5F81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63EC1E-53A1-6447-A31F-C710B1CF1CCE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0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CC7A63-4E49-7E4E-862C-0E79A46848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0" r:id="rId3"/>
    <p:sldLayoutId id="2147483685" r:id="rId4"/>
    <p:sldLayoutId id="2147483682" r:id="rId5"/>
    <p:sldLayoutId id="2147483651" r:id="rId6"/>
    <p:sldLayoutId id="2147483673" r:id="rId7"/>
    <p:sldLayoutId id="2147483684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593" cy="46993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10515599" cy="27577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C4AD3-A394-254F-AB77-3E8871A5A34A}"/>
              </a:ext>
            </a:extLst>
          </p:cNvPr>
          <p:cNvSpPr txBox="1"/>
          <p:nvPr userDrawn="1"/>
        </p:nvSpPr>
        <p:spPr>
          <a:xfrm>
            <a:off x="6886575" y="-714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2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tabLst/>
        <a:defRPr sz="3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457200" indent="-436563" algn="l" defTabSz="914400" rtl="0" eaLnBrk="1" latinLnBrk="0" hangingPunct="1">
        <a:lnSpc>
          <a:spcPct val="110000"/>
        </a:lnSpc>
        <a:spcBef>
          <a:spcPts val="500"/>
        </a:spcBef>
        <a:buFont typeface="System Font Regular"/>
        <a:buChar char="—"/>
        <a:tabLst/>
        <a:defRPr sz="3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623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3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52">
          <p15:clr>
            <a:srgbClr val="F26B43"/>
          </p15:clr>
        </p15:guide>
        <p15:guide id="3" pos="528">
          <p15:clr>
            <a:srgbClr val="F26B43"/>
          </p15:clr>
        </p15:guide>
        <p15:guide id="4" pos="3720">
          <p15:clr>
            <a:srgbClr val="F26B43"/>
          </p15:clr>
        </p15:guide>
        <p15:guide id="5" pos="3984">
          <p15:clr>
            <a:srgbClr val="F26B43"/>
          </p15:clr>
        </p15:guide>
        <p15:guide id="6" pos="2232">
          <p15:clr>
            <a:srgbClr val="F26B43"/>
          </p15:clr>
        </p15:guide>
        <p15:guide id="7" pos="1944">
          <p15:clr>
            <a:srgbClr val="F26B43"/>
          </p15:clr>
        </p15:guide>
        <p15:guide id="8" pos="5448">
          <p15:clr>
            <a:srgbClr val="F26B43"/>
          </p15:clr>
        </p15:guide>
        <p15:guide id="9" pos="57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faulkner@iow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2526075374348824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D6E1D-D4F4-C448-A77C-A9748D276B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5834" y="3652252"/>
            <a:ext cx="5616887" cy="304297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Successful </a:t>
            </a:r>
            <a:r>
              <a:rPr lang="en-US" sz="4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Self-Employment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&amp; Entrepreneurship for People with Disabilities</a:t>
            </a:r>
            <a:endParaRPr lang="en-US" dirty="0">
              <a:effectLst/>
            </a:endParaRPr>
          </a:p>
        </p:txBody>
      </p:sp>
      <p:pic>
        <p:nvPicPr>
          <p:cNvPr id="7" name="Picture 6" descr="A diverse group of RespectAbility Fellows smiling with their arms around each other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006" y="-289509"/>
            <a:ext cx="12298012" cy="3740413"/>
          </a:xfrm>
          <a:prstGeom prst="rect">
            <a:avLst/>
          </a:prstGeom>
        </p:spPr>
      </p:pic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25" y="3652252"/>
            <a:ext cx="3607508" cy="1613217"/>
          </a:xfrm>
          <a:prstGeom prst="rect">
            <a:avLst/>
          </a:prstGeom>
        </p:spPr>
      </p:pic>
      <p:pic>
        <p:nvPicPr>
          <p:cNvPr id="12" name="Picture 31" descr="IVRSlogo(240px)">
            <a:extLst>
              <a:ext uri="{FF2B5EF4-FFF2-40B4-BE49-F238E27FC236}">
                <a16:creationId xmlns:a16="http://schemas.microsoft.com/office/drawing/2014/main" id="{71C01302-A5C9-C54F-B40C-BB74ECD96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6"/>
          <a:stretch/>
        </p:blipFill>
        <p:spPr bwMode="auto">
          <a:xfrm>
            <a:off x="422625" y="5466817"/>
            <a:ext cx="3842247" cy="122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A98BB6-E4E4-4389-BD94-D142C31C1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47169" y="6270171"/>
            <a:ext cx="1444831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4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B074-4B99-E94C-B675-C1DBDE31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Orientation: </a:t>
            </a:r>
            <a:br>
              <a:rPr lang="en-US" sz="6600" dirty="0"/>
            </a:br>
            <a:r>
              <a:rPr lang="en-US" sz="4000" dirty="0">
                <a:solidFill>
                  <a:schemeClr val="tx1"/>
                </a:solidFill>
              </a:rPr>
              <a:t>Exploring if self-employment is the right choice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320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Planning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Planning paperwork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Team Meeting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Review of Program 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Next Steps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441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Planning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19" y="189781"/>
            <a:ext cx="2362201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2753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Business/Feasibility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Does it make sense? 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</a:rPr>
              <a:t>Market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</a:rPr>
              <a:t>Personal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</a:rPr>
              <a:t>Business</a:t>
            </a:r>
          </a:p>
          <a:p>
            <a:pPr lvl="1"/>
            <a:r>
              <a:rPr lang="en-US" altLang="en-US" sz="3200" dirty="0">
                <a:solidFill>
                  <a:schemeClr val="tx1"/>
                </a:solidFill>
              </a:rPr>
              <a:t>Financial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112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Internal IVRS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External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Funding Sources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Savings programs</a:t>
            </a:r>
          </a:p>
          <a:p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510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Business Plan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Approvals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Funding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Continued Assistance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787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and Technical Assistance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Funding 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Community Funding Options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1123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and Monthly Reporting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Reporting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Financial Decisions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Closure of Case File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991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Follow Up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Timeline 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Assistance</a:t>
            </a:r>
          </a:p>
          <a:p>
            <a:r>
              <a:rPr lang="en-US" altLang="en-US" sz="3600" dirty="0">
                <a:solidFill>
                  <a:schemeClr val="tx1"/>
                </a:solidFill>
              </a:rPr>
              <a:t>As-needed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483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9FDFD9-4F9F-8C4A-9F90-29CC4270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Transition and Iowa Self Employment Program</a:t>
            </a:r>
          </a:p>
        </p:txBody>
      </p:sp>
      <p:pic>
        <p:nvPicPr>
          <p:cNvPr id="3" name="Picture 31" descr="IVRSlogo(240px)">
            <a:extLst>
              <a:ext uri="{FF2B5EF4-FFF2-40B4-BE49-F238E27FC236}">
                <a16:creationId xmlns:a16="http://schemas.microsoft.com/office/drawing/2014/main" id="{9DBF79FD-2978-CD46-B478-4CD82D3B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3" y="241540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2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3714-20BE-5345-820B-5584BAFF7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6000" b="1" i="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  <a:endParaRPr lang="en-US" i="0" dirty="0">
              <a:effectLst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347043" y="2505252"/>
            <a:ext cx="3503782" cy="1786685"/>
          </a:xfrm>
          <a:prstGeom prst="rect">
            <a:avLst/>
          </a:prstGeom>
          <a:solidFill>
            <a:srgbClr val="EFAF3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 Million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in the US</a:t>
            </a:r>
            <a:endParaRPr sz="2000" b="1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134;p18">
            <a:extLst>
              <a:ext uri="{FF2B5EF4-FFF2-40B4-BE49-F238E27FC236}">
                <a16:creationId xmlns:a16="http://schemas.microsoft.com/office/drawing/2014/main" id="{59586848-81CE-6948-A359-B626AFDB923B}"/>
              </a:ext>
            </a:extLst>
          </p:cNvPr>
          <p:cNvSpPr/>
          <p:nvPr/>
        </p:nvSpPr>
        <p:spPr>
          <a:xfrm>
            <a:off x="347043" y="4490519"/>
            <a:ext cx="3503782" cy="1786685"/>
          </a:xfrm>
          <a:prstGeom prst="rect">
            <a:avLst/>
          </a:prstGeom>
          <a:solidFill>
            <a:srgbClr val="EFAF3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in 4</a:t>
            </a:r>
            <a:endParaRPr lang="en-US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/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adults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F4911B-9A1A-1049-B344-945BA2EA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4799" y="406928"/>
            <a:ext cx="5144913" cy="3885009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Permanent</a:t>
            </a:r>
          </a:p>
          <a:p>
            <a:pPr lvl="0" algn="ctr">
              <a:lnSpc>
                <a:spcPct val="80000"/>
              </a:lnSpc>
              <a:defRPr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Nonvisible</a:t>
            </a:r>
          </a:p>
          <a:p>
            <a:pPr lvl="0" algn="ctr">
              <a:lnSpc>
                <a:spcPct val="80000"/>
              </a:lnSpc>
              <a:defRPr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Birth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Acquired Later in life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A41D8F-2A7F-294F-A9F3-4406EC950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1624" y="4490519"/>
            <a:ext cx="7688088" cy="178668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can join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disability community 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any point.</a:t>
            </a:r>
          </a:p>
        </p:txBody>
      </p:sp>
      <p:sp>
        <p:nvSpPr>
          <p:cNvPr id="12" name="Google Shape;134;p18">
            <a:extLst>
              <a:ext uri="{FF2B5EF4-FFF2-40B4-BE49-F238E27FC236}">
                <a16:creationId xmlns:a16="http://schemas.microsoft.com/office/drawing/2014/main" id="{EB241A5E-ED0C-7D4F-921B-90A5B5B4327A}"/>
              </a:ext>
            </a:extLst>
          </p:cNvPr>
          <p:cNvSpPr/>
          <p:nvPr/>
        </p:nvSpPr>
        <p:spPr>
          <a:xfrm>
            <a:off x="4101624" y="406928"/>
            <a:ext cx="2292376" cy="3885009"/>
          </a:xfrm>
          <a:prstGeom prst="rect">
            <a:avLst/>
          </a:prstGeom>
          <a:solidFill>
            <a:srgbClr val="EFAF3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Sensory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Cognitive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Mental Health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</a:p>
        </p:txBody>
      </p:sp>
      <p:sp>
        <p:nvSpPr>
          <p:cNvPr id="17" name="Google Shape;134;p18">
            <a:extLst>
              <a:ext uri="{FF2B5EF4-FFF2-40B4-BE49-F238E27FC236}">
                <a16:creationId xmlns:a16="http://schemas.microsoft.com/office/drawing/2014/main" id="{F2EA3365-79EB-3942-84B0-F498572510BC}"/>
              </a:ext>
            </a:extLst>
          </p:cNvPr>
          <p:cNvSpPr/>
          <p:nvPr/>
        </p:nvSpPr>
        <p:spPr>
          <a:xfrm>
            <a:off x="347043" y="406929"/>
            <a:ext cx="3503782" cy="1899742"/>
          </a:xfrm>
          <a:prstGeom prst="rect">
            <a:avLst/>
          </a:prstGeom>
          <a:solidFill>
            <a:srgbClr val="EFAF3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Disability</a:t>
            </a:r>
            <a:endParaRPr sz="2800" b="1" i="1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2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2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Transition and Self Employment</a:t>
            </a:r>
          </a:p>
        </p:txBody>
      </p:sp>
      <p:pic>
        <p:nvPicPr>
          <p:cNvPr id="5" name="Content Placeholder 5" descr="A woman writing on a notepad at a table">
            <a:extLst>
              <a:ext uri="{FF2B5EF4-FFF2-40B4-BE49-F238E27FC236}">
                <a16:creationId xmlns:a16="http://schemas.microsoft.com/office/drawing/2014/main" id="{DC557242-6147-A74A-97B7-77979DD91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9" y="1546567"/>
            <a:ext cx="4166229" cy="49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99771" y="3265473"/>
            <a:ext cx="1396230" cy="7542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Faith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71" y="5489574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055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B074-4B99-E94C-B675-C1DBDE31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dirty="0"/>
              <a:t>Self Employment Advisory Committee </a:t>
            </a:r>
            <a:br>
              <a:rPr lang="en-US" sz="6600" dirty="0"/>
            </a:br>
            <a:r>
              <a:rPr lang="en-US" sz="4000" dirty="0"/>
              <a:t>Creating a cohesive team environment</a:t>
            </a:r>
          </a:p>
        </p:txBody>
      </p:sp>
      <p:pic>
        <p:nvPicPr>
          <p:cNvPr id="3" name="Picture 31" descr="IVRSlogo(240px)">
            <a:extLst>
              <a:ext uri="{FF2B5EF4-FFF2-40B4-BE49-F238E27FC236}">
                <a16:creationId xmlns:a16="http://schemas.microsoft.com/office/drawing/2014/main" id="{5C55F1B4-8F87-4D4F-A855-5438DFE6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3" y="241540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19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B074-4B99-E94C-B675-C1DBDE31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/>
              <a:t>Virtual Services </a:t>
            </a:r>
            <a:br>
              <a:rPr lang="en-US" sz="6600" dirty="0"/>
            </a:br>
            <a:r>
              <a:rPr lang="en-US" sz="4000" dirty="0"/>
              <a:t>Critical in providing quality services</a:t>
            </a:r>
          </a:p>
        </p:txBody>
      </p:sp>
      <p:pic>
        <p:nvPicPr>
          <p:cNvPr id="3" name="Picture 31" descr="IVRSlogo(240px)">
            <a:extLst>
              <a:ext uri="{FF2B5EF4-FFF2-40B4-BE49-F238E27FC236}">
                <a16:creationId xmlns:a16="http://schemas.microsoft.com/office/drawing/2014/main" id="{CE099F0E-76BA-C24D-99F3-050B4664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13" y="241540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3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3BE7-1E91-5B4B-A626-14B82CAE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Iowa Self Employment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B474-0385-CA4F-8C7D-8823BE79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Five Year Averages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Referrals – 89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Closures – 35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Active Cases - 125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Current Year Statistics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Referrals - 20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Closures - 12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Active Cases - 202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99007480-7057-9341-B1B4-60005104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0" y="5682170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18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CB19-E867-034B-862F-4F9F292C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>
            <a:normAutofit/>
          </a:bodyPr>
          <a:lstStyle/>
          <a:p>
            <a:r>
              <a:rPr lang="en-US" dirty="0"/>
              <a:t>Entrepreneurs – Stacy </a:t>
            </a:r>
            <a:r>
              <a:rPr lang="en-US" dirty="0" err="1"/>
              <a:t>Tjaden</a:t>
            </a:r>
            <a:endParaRPr lang="en-US" dirty="0"/>
          </a:p>
        </p:txBody>
      </p:sp>
      <p:pic>
        <p:nvPicPr>
          <p:cNvPr id="37891" name="Content Placeholder 4" descr="Cows on a field in Wyoming Iowa">
            <a:extLst>
              <a:ext uri="{FF2B5EF4-FFF2-40B4-BE49-F238E27FC236}">
                <a16:creationId xmlns:a16="http://schemas.microsoft.com/office/drawing/2014/main" id="{18FCFAEB-8F69-D040-B26A-8DE5CC539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41" y="1626569"/>
            <a:ext cx="3653616" cy="4866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ontent Placeholder 3">
            <a:extLst>
              <a:ext uri="{FF2B5EF4-FFF2-40B4-BE49-F238E27FC236}">
                <a16:creationId xmlns:a16="http://schemas.microsoft.com/office/drawing/2014/main" id="{E2B5EAEC-4E9B-1F4B-99DC-7BED1A7DEE0E}"/>
              </a:ext>
            </a:extLst>
          </p:cNvPr>
          <p:cNvSpPr>
            <a:spLocks noGrp="1"/>
          </p:cNvSpPr>
          <p:nvPr>
            <p:ph sz="half" idx="4294967295"/>
          </p:nvPr>
        </p:nvSpPr>
        <p:spPr bwMode="auto">
          <a:xfrm>
            <a:off x="4179064" y="2521878"/>
            <a:ext cx="4136801" cy="3075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Wyoming, IA</a:t>
            </a:r>
            <a:endParaRPr lang="en-US" altLang="en-US" sz="36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en-US" sz="3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Cattle Breeder</a:t>
            </a:r>
          </a:p>
        </p:txBody>
      </p:sp>
      <p:pic>
        <p:nvPicPr>
          <p:cNvPr id="7" name="Picture 31" descr="IVRSlogo(240px)">
            <a:extLst>
              <a:ext uri="{FF2B5EF4-FFF2-40B4-BE49-F238E27FC236}">
                <a16:creationId xmlns:a16="http://schemas.microsoft.com/office/drawing/2014/main" id="{3C9580D0-2A83-1547-9A72-F030D25F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59" y="1668462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9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CB19-E867-034B-862F-4F9F292C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>
            <a:normAutofit/>
          </a:bodyPr>
          <a:lstStyle/>
          <a:p>
            <a:r>
              <a:rPr lang="en-US" dirty="0"/>
              <a:t>Entrepreneurs – Bob Farmer</a:t>
            </a:r>
          </a:p>
        </p:txBody>
      </p:sp>
      <p:sp>
        <p:nvSpPr>
          <p:cNvPr id="32772" name="Content Placeholder 3">
            <a:extLst>
              <a:ext uri="{FF2B5EF4-FFF2-40B4-BE49-F238E27FC236}">
                <a16:creationId xmlns:a16="http://schemas.microsoft.com/office/drawing/2014/main" id="{E2B5EAEC-4E9B-1F4B-99DC-7BED1A7DEE0E}"/>
              </a:ext>
            </a:extLst>
          </p:cNvPr>
          <p:cNvSpPr>
            <a:spLocks noGrp="1"/>
          </p:cNvSpPr>
          <p:nvPr>
            <p:ph sz="half" idx="4294967295"/>
          </p:nvPr>
        </p:nvSpPr>
        <p:spPr bwMode="auto">
          <a:xfrm>
            <a:off x="5177287" y="1940600"/>
            <a:ext cx="4136801" cy="3075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Anthon, IA</a:t>
            </a:r>
          </a:p>
          <a:p>
            <a:pPr marL="0" indent="0">
              <a:buNone/>
            </a:pPr>
            <a:endParaRPr lang="en-US" alt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Gunsmith</a:t>
            </a:r>
          </a:p>
        </p:txBody>
      </p:sp>
      <p:pic>
        <p:nvPicPr>
          <p:cNvPr id="7" name="Picture 31" descr="IVRSlogo(240px)">
            <a:extLst>
              <a:ext uri="{FF2B5EF4-FFF2-40B4-BE49-F238E27FC236}">
                <a16:creationId xmlns:a16="http://schemas.microsoft.com/office/drawing/2014/main" id="{3C9580D0-2A83-1547-9A72-F030D25F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489574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The Shooting Shop logo. Firearms Archery Gunsmithing &quot;We make your good equipment GREAT!&quot;">
            <a:extLst>
              <a:ext uri="{FF2B5EF4-FFF2-40B4-BE49-F238E27FC236}">
                <a16:creationId xmlns:a16="http://schemas.microsoft.com/office/drawing/2014/main" id="{98C92A24-577D-8E4C-88C4-B811C7AB3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8" y="1695394"/>
            <a:ext cx="4751343" cy="35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7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CB19-E867-034B-862F-4F9F292C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>
            <a:normAutofit/>
          </a:bodyPr>
          <a:lstStyle/>
          <a:p>
            <a:r>
              <a:rPr lang="en-US" dirty="0"/>
              <a:t>Entrepreneurs – Jared </a:t>
            </a:r>
            <a:r>
              <a:rPr lang="en-US" dirty="0" err="1"/>
              <a:t>O’Rear</a:t>
            </a:r>
            <a:endParaRPr lang="en-US" dirty="0"/>
          </a:p>
        </p:txBody>
      </p:sp>
      <p:sp>
        <p:nvSpPr>
          <p:cNvPr id="32772" name="Content Placeholder 3">
            <a:extLst>
              <a:ext uri="{FF2B5EF4-FFF2-40B4-BE49-F238E27FC236}">
                <a16:creationId xmlns:a16="http://schemas.microsoft.com/office/drawing/2014/main" id="{E2B5EAEC-4E9B-1F4B-99DC-7BED1A7DEE0E}"/>
              </a:ext>
            </a:extLst>
          </p:cNvPr>
          <p:cNvSpPr>
            <a:spLocks noGrp="1"/>
          </p:cNvSpPr>
          <p:nvPr>
            <p:ph sz="half" idx="4294967295"/>
          </p:nvPr>
        </p:nvSpPr>
        <p:spPr bwMode="auto">
          <a:xfrm>
            <a:off x="5177287" y="1940600"/>
            <a:ext cx="4136801" cy="3075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Waterloo, IA</a:t>
            </a:r>
          </a:p>
          <a:p>
            <a:pPr marL="0" indent="0">
              <a:buNone/>
            </a:pPr>
            <a:endParaRPr lang="en-US" alt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Landscaping</a:t>
            </a:r>
          </a:p>
        </p:txBody>
      </p:sp>
      <p:pic>
        <p:nvPicPr>
          <p:cNvPr id="7" name="Picture 31" descr="IVRSlogo(240px)">
            <a:extLst>
              <a:ext uri="{FF2B5EF4-FFF2-40B4-BE49-F238E27FC236}">
                <a16:creationId xmlns:a16="http://schemas.microsoft.com/office/drawing/2014/main" id="{3C9580D0-2A83-1547-9A72-F030D25F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489574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 Step Above Landscape &amp; Maintenance logo">
            <a:extLst>
              <a:ext uri="{FF2B5EF4-FFF2-40B4-BE49-F238E27FC236}">
                <a16:creationId xmlns:a16="http://schemas.microsoft.com/office/drawing/2014/main" id="{21626BBB-A6AD-C544-9556-CAB89B4501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4" y="2262187"/>
            <a:ext cx="4416425" cy="233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896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CB19-E867-034B-862F-4F9F292C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>
            <a:normAutofit/>
          </a:bodyPr>
          <a:lstStyle/>
          <a:p>
            <a:r>
              <a:rPr lang="en-US" dirty="0"/>
              <a:t>Entrepreneurs – Austin </a:t>
            </a:r>
            <a:r>
              <a:rPr lang="en-US" dirty="0" err="1"/>
              <a:t>Spahn</a:t>
            </a:r>
            <a:endParaRPr lang="en-US" dirty="0"/>
          </a:p>
        </p:txBody>
      </p:sp>
      <p:sp>
        <p:nvSpPr>
          <p:cNvPr id="32772" name="Content Placeholder 3">
            <a:extLst>
              <a:ext uri="{FF2B5EF4-FFF2-40B4-BE49-F238E27FC236}">
                <a16:creationId xmlns:a16="http://schemas.microsoft.com/office/drawing/2014/main" id="{E2B5EAEC-4E9B-1F4B-99DC-7BED1A7DEE0E}"/>
              </a:ext>
            </a:extLst>
          </p:cNvPr>
          <p:cNvSpPr>
            <a:spLocks noGrp="1"/>
          </p:cNvSpPr>
          <p:nvPr>
            <p:ph sz="half" idx="4294967295"/>
          </p:nvPr>
        </p:nvSpPr>
        <p:spPr bwMode="auto">
          <a:xfrm>
            <a:off x="5177287" y="1940600"/>
            <a:ext cx="4136801" cy="3075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Sioux City, IA</a:t>
            </a:r>
          </a:p>
          <a:p>
            <a:pPr marL="0" indent="0">
              <a:buNone/>
            </a:pPr>
            <a:endParaRPr lang="en-US" alt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Cleaning Services</a:t>
            </a:r>
          </a:p>
        </p:txBody>
      </p:sp>
      <p:pic>
        <p:nvPicPr>
          <p:cNvPr id="7" name="Picture 31" descr="IVRSlogo(240px)">
            <a:extLst>
              <a:ext uri="{FF2B5EF4-FFF2-40B4-BE49-F238E27FC236}">
                <a16:creationId xmlns:a16="http://schemas.microsoft.com/office/drawing/2014/main" id="{3C9580D0-2A83-1547-9A72-F030D25F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489574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pahn's Cleaning logo">
            <a:extLst>
              <a:ext uri="{FF2B5EF4-FFF2-40B4-BE49-F238E27FC236}">
                <a16:creationId xmlns:a16="http://schemas.microsoft.com/office/drawing/2014/main" id="{642B26B7-B19D-394F-8E4C-0BBA25D9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" y="2244955"/>
            <a:ext cx="38068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692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7EBC4-C22B-384B-8E51-A1AA4CD1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Iowa Vocational Rehabilitation Services</a:t>
            </a:r>
          </a:p>
          <a:p>
            <a:pPr marL="0" indent="0">
              <a:buNone/>
            </a:pPr>
            <a:r>
              <a:rPr lang="en-US" altLang="en-US" sz="3600" dirty="0"/>
              <a:t>	Steve Faulkner, Bureau Chief</a:t>
            </a:r>
          </a:p>
          <a:p>
            <a:pPr marL="0" indent="0">
              <a:buNone/>
            </a:pPr>
            <a:r>
              <a:rPr lang="en-US" altLang="en-US" sz="3600" dirty="0"/>
              <a:t>	Email: </a:t>
            </a:r>
            <a:r>
              <a:rPr lang="en-US" altLang="en-US" sz="3600" dirty="0">
                <a:hlinkClick r:id="rId2"/>
              </a:rPr>
              <a:t>steven.faulkner@iowa.gov</a:t>
            </a:r>
            <a:endParaRPr lang="en-US" altLang="en-US" sz="3600" dirty="0"/>
          </a:p>
          <a:p>
            <a:pPr marL="0" indent="0">
              <a:buNone/>
            </a:pPr>
            <a:r>
              <a:rPr lang="en-US" altLang="en-US" sz="3600" dirty="0"/>
              <a:t>	Phone: 641.422.1551 Ext 44546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5587F-7BD5-A84C-82FB-86F7675C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832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62F411-3E87-CE4D-ABEF-74B451E81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David Mitchell, Administrator, Iowa Vocational Rehabilitation Services</a:t>
            </a:r>
          </a:p>
          <a:p>
            <a:r>
              <a:rPr lang="en-US" dirty="0">
                <a:solidFill>
                  <a:schemeClr val="tx1"/>
                </a:solidFill>
              </a:rPr>
              <a:t>Dennis </a:t>
            </a:r>
            <a:r>
              <a:rPr lang="en-US" dirty="0" err="1">
                <a:solidFill>
                  <a:schemeClr val="tx1"/>
                </a:solidFill>
              </a:rPr>
              <a:t>Bogenrief</a:t>
            </a:r>
            <a:r>
              <a:rPr lang="en-US" dirty="0">
                <a:solidFill>
                  <a:schemeClr val="tx1"/>
                </a:solidFill>
              </a:rPr>
              <a:t>, Iowa Self Employment Team, Iowa Vocational Rehabilitation Services</a:t>
            </a:r>
          </a:p>
          <a:p>
            <a:r>
              <a:rPr lang="en-US" dirty="0" err="1">
                <a:solidFill>
                  <a:schemeClr val="tx1"/>
                </a:solidFill>
              </a:rPr>
              <a:t>Kochell</a:t>
            </a:r>
            <a:r>
              <a:rPr lang="en-US" dirty="0">
                <a:solidFill>
                  <a:schemeClr val="tx1"/>
                </a:solidFill>
              </a:rPr>
              <a:t> Weber-</a:t>
            </a:r>
            <a:r>
              <a:rPr lang="en-US" dirty="0" err="1">
                <a:solidFill>
                  <a:schemeClr val="tx1"/>
                </a:solidFill>
              </a:rPr>
              <a:t>Ricklefs</a:t>
            </a:r>
            <a:r>
              <a:rPr lang="en-US" dirty="0">
                <a:solidFill>
                  <a:schemeClr val="tx1"/>
                </a:solidFill>
              </a:rPr>
              <a:t>, Iowa Self Employment Team, Iowa Vocational Rehabilitation Services</a:t>
            </a:r>
          </a:p>
          <a:p>
            <a:r>
              <a:rPr lang="en-US" dirty="0">
                <a:solidFill>
                  <a:schemeClr val="tx1"/>
                </a:solidFill>
              </a:rPr>
              <a:t>Linda </a:t>
            </a:r>
            <a:r>
              <a:rPr lang="en-US" dirty="0" err="1">
                <a:solidFill>
                  <a:schemeClr val="tx1"/>
                </a:solidFill>
              </a:rPr>
              <a:t>Vongxay</a:t>
            </a:r>
            <a:r>
              <a:rPr lang="en-US" dirty="0">
                <a:solidFill>
                  <a:schemeClr val="tx1"/>
                </a:solidFill>
              </a:rPr>
              <a:t>, Iowa Self Employment Team, Iowa Vocational Rehabilitation Services</a:t>
            </a:r>
          </a:p>
          <a:p>
            <a:r>
              <a:rPr lang="en-US" dirty="0">
                <a:solidFill>
                  <a:schemeClr val="tx1"/>
                </a:solidFill>
              </a:rPr>
              <a:t>Steve Faulkner, Iowa Self Employment Team, Iowa Vocational Rehabilitation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Self Employment Program Philosophy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The Iowa Self Employment team provides quality, expert, client-centered services to Iowans with disabilities that embrace diversity, promote successful business ownership and result in self-sufficiency and economic development.</a:t>
            </a:r>
          </a:p>
          <a:p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846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Self Employment Program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While IVRS mainly focuses on helping job candidates (JCs) get hired by someone else, the ISE program provides technical and financial assistance to help qualified individuals with disabilities achieve self-sufficiency and work at their optimum level by starting, expanding, or purchasing a business.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718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First and Self Employment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What does this look like?  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Who is the team?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How does this progress into a viable business?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796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1FDF-4AC2-5C40-A089-DA878B2B2269}"/>
              </a:ext>
            </a:extLst>
          </p:cNvPr>
          <p:cNvSpPr txBox="1"/>
          <p:nvPr/>
        </p:nvSpPr>
        <p:spPr>
          <a:xfrm>
            <a:off x="145492" y="2705725"/>
            <a:ext cx="119010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Video at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www.facebook.com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/watch/?v=2526075374348824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9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 </a:t>
            </a:r>
            <a:r>
              <a:rPr lang="en-US" dirty="0" err="1"/>
              <a:t>Firestarters</a:t>
            </a:r>
            <a:endParaRPr lang="en-US" dirty="0"/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 descr="A firestarters bag next to a firepit">
            <a:extLst>
              <a:ext uri="{FF2B5EF4-FFF2-40B4-BE49-F238E27FC236}">
                <a16:creationId xmlns:a16="http://schemas.microsoft.com/office/drawing/2014/main" id="{7FAC7543-1C89-0241-9E93-4AB4A544D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1666516"/>
            <a:ext cx="4968456" cy="35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Two adults packing up firestarters bags">
            <a:extLst>
              <a:ext uri="{FF2B5EF4-FFF2-40B4-BE49-F238E27FC236}">
                <a16:creationId xmlns:a16="http://schemas.microsoft.com/office/drawing/2014/main" id="{8941202E-CE56-3540-BB75-40F21E80C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11" y="1666516"/>
            <a:ext cx="4125732" cy="45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057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3FE8C-D9DC-9A45-AF08-BF72C96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the Program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AD230FAA-ABA9-634C-8B71-99A17AA3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Program Outline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Initial Planning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Benefits Planning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Business Planning and Feasibility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Financial and Technical Assistance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Stabilization of the Business</a:t>
            </a:r>
          </a:p>
        </p:txBody>
      </p:sp>
      <p:pic>
        <p:nvPicPr>
          <p:cNvPr id="4" name="Picture 31" descr="IVRSlogo(240px)">
            <a:extLst>
              <a:ext uri="{FF2B5EF4-FFF2-40B4-BE49-F238E27FC236}">
                <a16:creationId xmlns:a16="http://schemas.microsoft.com/office/drawing/2014/main" id="{C3C07B58-4066-A142-AB4C-E0D0B43D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5675313"/>
            <a:ext cx="2362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469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">
  <a:themeElements>
    <a:clrScheme name="Hyperlink">
      <a:dk1>
        <a:srgbClr val="000000"/>
      </a:dk1>
      <a:lt1>
        <a:srgbClr val="FFFFFF"/>
      </a:lt1>
      <a:dk2>
        <a:srgbClr val="FEBE10"/>
      </a:dk2>
      <a:lt2>
        <a:srgbClr val="E7E6E6"/>
      </a:lt2>
      <a:accent1>
        <a:srgbClr val="F7931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ntSpace_by_Candid_Webinar" id="{75E28334-E431-7C4D-BE2D-57B787DCDA24}" vid="{3C3AFB6A-3BA3-FD4A-951D-778308A1E6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9D34CD91526458D92C8141B2EA981" ma:contentTypeVersion="11" ma:contentTypeDescription="Create a new document." ma:contentTypeScope="" ma:versionID="add457def0e233ab2ba14513b147401b">
  <xsd:schema xmlns:xsd="http://www.w3.org/2001/XMLSchema" xmlns:xs="http://www.w3.org/2001/XMLSchema" xmlns:p="http://schemas.microsoft.com/office/2006/metadata/properties" xmlns:ns2="4147aace-2ae0-4a68-bc6a-428172225e74" xmlns:ns3="5c22ca31-87b5-49e1-8c03-d2754e422f12" targetNamespace="http://schemas.microsoft.com/office/2006/metadata/properties" ma:root="true" ma:fieldsID="d47d87206d3b4114910a1761cc7400b4" ns2:_="" ns3:_="">
    <xsd:import namespace="4147aace-2ae0-4a68-bc6a-428172225e74"/>
    <xsd:import namespace="5c22ca31-87b5-49e1-8c03-d2754e422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7aace-2ae0-4a68-bc6a-428172225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2ca31-87b5-49e1-8c03-d2754e422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9C87A-B687-4548-973E-EF587A4E3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47aace-2ae0-4a68-bc6a-428172225e74"/>
    <ds:schemaRef ds:uri="5c22ca31-87b5-49e1-8c03-d2754e422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5CA24C-5DCE-4058-8ACF-E0C2F91DE93B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5c22ca31-87b5-49e1-8c03-d2754e422f12"/>
    <ds:schemaRef ds:uri="http://schemas.openxmlformats.org/package/2006/metadata/core-properties"/>
    <ds:schemaRef ds:uri="4147aace-2ae0-4a68-bc6a-428172225e74"/>
  </ds:schemaRefs>
</ds:datastoreItem>
</file>

<file path=customXml/itemProps3.xml><?xml version="1.0" encoding="utf-8"?>
<ds:datastoreItem xmlns:ds="http://schemas.openxmlformats.org/officeDocument/2006/customXml" ds:itemID="{462AB8B7-B897-458F-9620-7CAE57F8D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22883</TotalTime>
  <Words>506</Words>
  <Application>Microsoft Macintosh PowerPoint</Application>
  <PresentationFormat>Widescreen</PresentationFormat>
  <Paragraphs>146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System Font Regular</vt:lpstr>
      <vt:lpstr>Times New Roman</vt:lpstr>
      <vt:lpstr>Office Theme</vt:lpstr>
      <vt:lpstr>2_Simple</vt:lpstr>
      <vt:lpstr>Successful Self-Employment &amp; Entrepreneurship for People with Disabilities</vt:lpstr>
      <vt:lpstr>Disability</vt:lpstr>
      <vt:lpstr>Speakers</vt:lpstr>
      <vt:lpstr>Iowa Self Employment Program Philosophy</vt:lpstr>
      <vt:lpstr>Iowa Self Employment Program</vt:lpstr>
      <vt:lpstr>Employment First and Self Employment</vt:lpstr>
      <vt:lpstr>PowerPoint Presentation</vt:lpstr>
      <vt:lpstr>JT Firestarters</vt:lpstr>
      <vt:lpstr>The Process of the Program</vt:lpstr>
      <vt:lpstr>Orientation:  Exploring if self-employment is the right choice</vt:lpstr>
      <vt:lpstr>Initial Planning</vt:lpstr>
      <vt:lpstr>Benefits Planning</vt:lpstr>
      <vt:lpstr>Business/Feasibility</vt:lpstr>
      <vt:lpstr>Additional Resources</vt:lpstr>
      <vt:lpstr>Implementation of Business Plan</vt:lpstr>
      <vt:lpstr>Financial and Technical Assistance</vt:lpstr>
      <vt:lpstr>Stabilization and Monthly Reporting</vt:lpstr>
      <vt:lpstr>Business Follow Up</vt:lpstr>
      <vt:lpstr>Transition and Iowa Self Employment Program</vt:lpstr>
      <vt:lpstr>Transition and Self Employment</vt:lpstr>
      <vt:lpstr>Self Employment Advisory Committee  Creating a cohesive team environment</vt:lpstr>
      <vt:lpstr>Virtual Services  Critical in providing quality services</vt:lpstr>
      <vt:lpstr>Iowa Self Employment Statistics</vt:lpstr>
      <vt:lpstr>Entrepreneurs – Stacy Tjaden</vt:lpstr>
      <vt:lpstr>Entrepreneurs – Bob Farmer</vt:lpstr>
      <vt:lpstr>Entrepreneurs – Jared O’Rear</vt:lpstr>
      <vt:lpstr>Entrepreneurs – Austin Spahn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662</cp:revision>
  <dcterms:created xsi:type="dcterms:W3CDTF">2019-02-07T00:58:17Z</dcterms:created>
  <dcterms:modified xsi:type="dcterms:W3CDTF">2020-10-13T19:26:49Z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0x0101005CD9D34CD91526458D92C8141B2EA981</vt:lpwstr>
  </property>
</Properties>
</file>