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48" r:id="rId2"/>
  </p:sldMasterIdLst>
  <p:notesMasterIdLst>
    <p:notesMasterId r:id="rId46"/>
  </p:notesMasterIdLst>
  <p:sldIdLst>
    <p:sldId id="259" r:id="rId3"/>
    <p:sldId id="629" r:id="rId4"/>
    <p:sldId id="624" r:id="rId5"/>
    <p:sldId id="748" r:id="rId6"/>
    <p:sldId id="745" r:id="rId7"/>
    <p:sldId id="750" r:id="rId8"/>
    <p:sldId id="752" r:id="rId9"/>
    <p:sldId id="753" r:id="rId10"/>
    <p:sldId id="754" r:id="rId11"/>
    <p:sldId id="755" r:id="rId12"/>
    <p:sldId id="756" r:id="rId13"/>
    <p:sldId id="757" r:id="rId14"/>
    <p:sldId id="758" r:id="rId15"/>
    <p:sldId id="759"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 id="773" r:id="rId30"/>
    <p:sldId id="774" r:id="rId31"/>
    <p:sldId id="775" r:id="rId32"/>
    <p:sldId id="776" r:id="rId33"/>
    <p:sldId id="777" r:id="rId34"/>
    <p:sldId id="778" r:id="rId35"/>
    <p:sldId id="779" r:id="rId36"/>
    <p:sldId id="780" r:id="rId37"/>
    <p:sldId id="781" r:id="rId38"/>
    <p:sldId id="782" r:id="rId39"/>
    <p:sldId id="783" r:id="rId40"/>
    <p:sldId id="784" r:id="rId41"/>
    <p:sldId id="785" r:id="rId42"/>
    <p:sldId id="743" r:id="rId43"/>
    <p:sldId id="605" r:id="rId44"/>
    <p:sldId id="61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63" autoAdjust="0"/>
  </p:normalViewPr>
  <p:slideViewPr>
    <p:cSldViewPr snapToGrid="0">
      <p:cViewPr varScale="1">
        <p:scale>
          <a:sx n="109" d="100"/>
          <a:sy n="109" d="100"/>
        </p:scale>
        <p:origin x="21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10/29/20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414623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2</a:t>
            </a:fld>
            <a:endParaRPr lang="en-US" dirty="0"/>
          </a:p>
        </p:txBody>
      </p:sp>
    </p:spTree>
    <p:extLst>
      <p:ext uri="{BB962C8B-B14F-4D97-AF65-F5344CB8AC3E}">
        <p14:creationId xmlns:p14="http://schemas.microsoft.com/office/powerpoint/2010/main" val="174102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3</a:t>
            </a:fld>
            <a:endParaRPr lang="en-US" dirty="0"/>
          </a:p>
        </p:txBody>
      </p:sp>
    </p:spTree>
    <p:extLst>
      <p:ext uri="{BB962C8B-B14F-4D97-AF65-F5344CB8AC3E}">
        <p14:creationId xmlns:p14="http://schemas.microsoft.com/office/powerpoint/2010/main" val="406645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6</a:t>
            </a:fld>
            <a:endParaRPr lang="en-US" dirty="0"/>
          </a:p>
        </p:txBody>
      </p:sp>
    </p:spTree>
    <p:extLst>
      <p:ext uri="{BB962C8B-B14F-4D97-AF65-F5344CB8AC3E}">
        <p14:creationId xmlns:p14="http://schemas.microsoft.com/office/powerpoint/2010/main" val="74440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41</a:t>
            </a:fld>
            <a:endParaRPr lang="en-US"/>
          </a:p>
        </p:txBody>
      </p:sp>
    </p:spTree>
    <p:extLst>
      <p:ext uri="{BB962C8B-B14F-4D97-AF65-F5344CB8AC3E}">
        <p14:creationId xmlns:p14="http://schemas.microsoft.com/office/powerpoint/2010/main" val="197760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43</a:t>
            </a:fld>
            <a:endParaRPr lang="en-US"/>
          </a:p>
        </p:txBody>
      </p:sp>
    </p:spTree>
    <p:extLst>
      <p:ext uri="{BB962C8B-B14F-4D97-AF65-F5344CB8AC3E}">
        <p14:creationId xmlns:p14="http://schemas.microsoft.com/office/powerpoint/2010/main" val="214169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10/29/20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10/29/20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10/29/20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731520"/>
            <a:ext cx="11578177" cy="959168"/>
          </a:xfrm>
        </p:spPr>
        <p:txBody>
          <a:bodyPr/>
          <a:lstStyle>
            <a:lvl1pPr>
              <a:defRPr baseline="0">
                <a:solidFill>
                  <a:srgbClr val="274448"/>
                </a:solidFill>
                <a:latin typeface="Arial" panose="020B0604020202020204" pitchFamily="34" charset="0"/>
                <a:cs typeface="Arial" panose="020B0604020202020204" pitchFamily="34" charset="0"/>
              </a:defRPr>
            </a:lvl1pPr>
          </a:lstStyle>
          <a:p>
            <a:r>
              <a:rPr lang="en-US" dirty="0"/>
              <a:t>This is my page title.</a:t>
            </a:r>
          </a:p>
        </p:txBody>
      </p:sp>
      <p:sp>
        <p:nvSpPr>
          <p:cNvPr id="3" name="Content Placeholder 2"/>
          <p:cNvSpPr>
            <a:spLocks noGrp="1"/>
          </p:cNvSpPr>
          <p:nvPr>
            <p:ph idx="1"/>
          </p:nvPr>
        </p:nvSpPr>
        <p:spPr>
          <a:xfrm>
            <a:off x="320039" y="1825629"/>
            <a:ext cx="5629069" cy="4547135"/>
          </a:xfrm>
        </p:spPr>
        <p:txBody>
          <a:bodyPr>
            <a:normAutofit/>
          </a:bodyPr>
          <a:lstStyle>
            <a:lvl1pPr marL="260741" indent="-260741">
              <a:buFont typeface="Arial" panose="020B0604020202020204" pitchFamily="34" charset="0"/>
              <a:buChar cha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marL="857228" indent="-171446">
              <a:buFont typeface="Wingdings" panose="05000000000000000000" pitchFamily="2" charset="2"/>
              <a:buChar cha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0"/>
          </p:nvPr>
        </p:nvSpPr>
        <p:spPr>
          <a:xfrm>
            <a:off x="6184135" y="1825629"/>
            <a:ext cx="5714083" cy="4536821"/>
          </a:xfrm>
        </p:spPr>
        <p:txBody>
          <a:bodyPr/>
          <a:lstStyle>
            <a:lvl5pPr marL="1371566"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Rectangle 8"/>
          <p:cNvSpPr/>
          <p:nvPr userDrawn="1"/>
        </p:nvSpPr>
        <p:spPr>
          <a:xfrm>
            <a:off x="5549900" y="6372764"/>
            <a:ext cx="1092200" cy="375444"/>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3"/>
          <p:cNvSpPr>
            <a:spLocks noGrp="1"/>
          </p:cNvSpPr>
          <p:nvPr>
            <p:ph type="sldNum" sz="quarter" idx="4"/>
          </p:nvPr>
        </p:nvSpPr>
        <p:spPr>
          <a:xfrm>
            <a:off x="5630336" y="6372770"/>
            <a:ext cx="939589" cy="365125"/>
          </a:xfrm>
          <a:prstGeom prst="rect">
            <a:avLst/>
          </a:prstGeom>
        </p:spPr>
        <p:txBody>
          <a:bodyPr vert="horz" lIns="91440" tIns="45720" rIns="91440" bIns="45720" rtlCol="0" anchor="ctr"/>
          <a:lstStyle>
            <a:lvl1pPr algn="ctr">
              <a:defRPr sz="900" b="1">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731520"/>
            <a:ext cx="10332720" cy="959168"/>
          </a:xfrm>
        </p:spPr>
        <p:txBody>
          <a:bodyPr/>
          <a:lstStyle>
            <a:lvl1pPr>
              <a:defRPr baseline="0">
                <a:solidFill>
                  <a:srgbClr val="274448"/>
                </a:solidFill>
                <a:latin typeface="Arial" panose="020B0604020202020204" pitchFamily="34" charset="0"/>
                <a:cs typeface="Arial" panose="020B0604020202020204" pitchFamily="34" charset="0"/>
              </a:defRPr>
            </a:lvl1pPr>
          </a:lstStyle>
          <a:p>
            <a:r>
              <a:rPr lang="en-US" dirty="0"/>
              <a:t>This is my page title.</a:t>
            </a:r>
          </a:p>
        </p:txBody>
      </p:sp>
      <p:sp>
        <p:nvSpPr>
          <p:cNvPr id="3" name="Content Placeholder 2"/>
          <p:cNvSpPr>
            <a:spLocks noGrp="1"/>
          </p:cNvSpPr>
          <p:nvPr>
            <p:ph idx="1"/>
          </p:nvPr>
        </p:nvSpPr>
        <p:spPr>
          <a:xfrm>
            <a:off x="320043" y="1825629"/>
            <a:ext cx="11498580" cy="4409918"/>
          </a:xfrm>
        </p:spPr>
        <p:txBody>
          <a:bodyPr>
            <a:normAutofit/>
          </a:bodyPr>
          <a:lstStyle>
            <a:lvl1pPr marL="260741" indent="-260741">
              <a:buFont typeface="Arial" panose="020B0604020202020204" pitchFamily="34" charset="0"/>
              <a:buChar cha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marL="857228" indent="-171446">
              <a:buFont typeface="Wingdings" panose="05000000000000000000" pitchFamily="2" charset="2"/>
              <a:buChar cha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5549900" y="6372764"/>
            <a:ext cx="1092200" cy="375444"/>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3"/>
          <p:cNvSpPr>
            <a:spLocks noGrp="1"/>
          </p:cNvSpPr>
          <p:nvPr>
            <p:ph type="sldNum" sz="quarter" idx="4"/>
          </p:nvPr>
        </p:nvSpPr>
        <p:spPr>
          <a:xfrm>
            <a:off x="5630336" y="6372770"/>
            <a:ext cx="939589" cy="365125"/>
          </a:xfrm>
          <a:prstGeom prst="rect">
            <a:avLst/>
          </a:prstGeom>
        </p:spPr>
        <p:txBody>
          <a:bodyPr vert="horz" lIns="91440" tIns="45720" rIns="91440" bIns="45720" rtlCol="0" anchor="ctr"/>
          <a:lstStyle>
            <a:lvl1pPr algn="ctr">
              <a:defRPr sz="900" b="1">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95868" y="1352732"/>
            <a:ext cx="10380133" cy="1150757"/>
          </a:xfrm>
        </p:spPr>
        <p:txBody>
          <a:bodyPr>
            <a:normAutofit/>
          </a:bodyPr>
          <a:lstStyle>
            <a:lvl1pPr algn="ctr">
              <a:defRPr sz="3300"/>
            </a:lvl1pPr>
          </a:lstStyle>
          <a:p>
            <a:r>
              <a:rPr lang="en-US" dirty="0"/>
              <a:t>Click to edit Master title style</a:t>
            </a:r>
          </a:p>
        </p:txBody>
      </p:sp>
      <p:sp>
        <p:nvSpPr>
          <p:cNvPr id="7" name="Text Placeholder 6"/>
          <p:cNvSpPr>
            <a:spLocks noGrp="1"/>
          </p:cNvSpPr>
          <p:nvPr>
            <p:ph type="body" sz="quarter" idx="11" hasCustomPrompt="1"/>
          </p:nvPr>
        </p:nvSpPr>
        <p:spPr>
          <a:xfrm>
            <a:off x="2328335" y="3598338"/>
            <a:ext cx="7374468" cy="1879601"/>
          </a:xfrm>
        </p:spPr>
        <p:txBody>
          <a:bodyPr/>
          <a:lstStyle>
            <a:lvl1pPr marL="0" indent="0" algn="ctr">
              <a:buNone/>
              <a:defRPr baseline="0"/>
            </a:lvl1pPr>
            <a:lvl2pPr algn="ctr">
              <a:defRPr/>
            </a:lvl2pPr>
            <a:lvl3pPr algn="ctr">
              <a:defRPr/>
            </a:lvl3pPr>
            <a:lvl4pPr algn="ctr">
              <a:defRPr/>
            </a:lvl4pPr>
            <a:lvl5pPr algn="ctr">
              <a:defRPr/>
            </a:lvl5pPr>
          </a:lstStyle>
          <a:p>
            <a:pPr lvl="0"/>
            <a:r>
              <a:rPr lang="en-US" dirty="0"/>
              <a:t>Click to add subtitle or presenter info</a:t>
            </a:r>
          </a:p>
        </p:txBody>
      </p:sp>
      <p:sp>
        <p:nvSpPr>
          <p:cNvPr id="10" name="Rectangle 9"/>
          <p:cNvSpPr/>
          <p:nvPr userDrawn="1"/>
        </p:nvSpPr>
        <p:spPr>
          <a:xfrm>
            <a:off x="5310189" y="6503196"/>
            <a:ext cx="1554163" cy="118872"/>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10/29/20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10/29/20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76"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539937"/>
            <a:ext cx="9871711" cy="1150757"/>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838201" y="1825625"/>
            <a:ext cx="1092333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0"/>
            <a:ext cx="12192000" cy="475488"/>
          </a:xfrm>
          <a:prstGeom prst="rect">
            <a:avLst/>
          </a:prstGeom>
          <a:solidFill>
            <a:srgbClr val="3EA9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6504272"/>
            <a:ext cx="5334000" cy="118872"/>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560451"/>
            <a:ext cx="12192000" cy="99948"/>
          </a:xfrm>
          <a:prstGeom prst="rect">
            <a:avLst/>
          </a:prstGeom>
          <a:solidFill>
            <a:srgbClr val="27444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National Disability Institute logo." title="NDI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77657" y="213511"/>
            <a:ext cx="935276" cy="626777"/>
          </a:xfrm>
          <a:prstGeom prst="rect">
            <a:avLst/>
          </a:prstGeom>
          <a:effectLst/>
        </p:spPr>
      </p:pic>
      <p:sp>
        <p:nvSpPr>
          <p:cNvPr id="14" name="Rectangle 13"/>
          <p:cNvSpPr/>
          <p:nvPr userDrawn="1"/>
        </p:nvSpPr>
        <p:spPr>
          <a:xfrm>
            <a:off x="6858000" y="6503620"/>
            <a:ext cx="5334000" cy="118872"/>
          </a:xfrm>
          <a:prstGeom prst="rect">
            <a:avLst/>
          </a:prstGeom>
          <a:solidFill>
            <a:srgbClr val="274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4"/>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E2356-13C2-477B-B95C-438974601CCB}" type="slidenum">
              <a:rPr lang="en-US" smtClean="0"/>
              <a:t>‹#›</a:t>
            </a:fld>
            <a:endParaRPr lang="en-US" dirty="0"/>
          </a:p>
        </p:txBody>
      </p:sp>
      <p:sp>
        <p:nvSpPr>
          <p:cNvPr id="12" name="Slide Number Placeholder 3"/>
          <p:cNvSpPr txBox="1">
            <a:spLocks/>
          </p:cNvSpPr>
          <p:nvPr userDrawn="1"/>
        </p:nvSpPr>
        <p:spPr>
          <a:xfrm>
            <a:off x="5630336" y="6372770"/>
            <a:ext cx="939589"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5AC5E9-28C9-498F-BCCA-E3048E5B58DF}" type="slidenum">
              <a:rPr lang="en-US" sz="900" smtClean="0">
                <a:solidFill>
                  <a:srgbClr val="274448"/>
                </a:solidFill>
              </a:rPr>
              <a:pPr/>
              <a:t>‹#›</a:t>
            </a:fld>
            <a:endParaRPr lang="en-US" sz="900" dirty="0">
              <a:solidFill>
                <a:srgbClr val="274448"/>
              </a:solidFill>
            </a:endParaRPr>
          </a:p>
        </p:txBody>
      </p:sp>
      <p:pic>
        <p:nvPicPr>
          <p:cNvPr id="15" name="Picture 14"/>
          <p:cNvPicPr/>
          <p:nvPr userDrawn="1"/>
        </p:nvPicPr>
        <p:blipFill>
          <a:blip r:embed="rId6">
            <a:extLst>
              <a:ext uri="{28A0092B-C50C-407E-A947-70E740481C1C}">
                <a14:useLocalDpi xmlns:a14="http://schemas.microsoft.com/office/drawing/2010/main" val="0"/>
              </a:ext>
            </a:extLst>
          </a:blip>
          <a:stretch>
            <a:fillRect/>
          </a:stretch>
        </p:blipFill>
        <p:spPr bwMode="auto">
          <a:xfrm>
            <a:off x="9200164" y="228267"/>
            <a:ext cx="1698424" cy="589518"/>
          </a:xfrm>
          <a:prstGeom prst="roundRect">
            <a:avLst>
              <a:gd name="adj" fmla="val 6440"/>
            </a:avLst>
          </a:prstGeom>
          <a:ln>
            <a:noFill/>
          </a:ln>
          <a:effectLst/>
        </p:spPr>
      </p:pic>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hf hdr="0" ftr="0" dt="0"/>
  <p:txStyles>
    <p:titleStyle>
      <a:lvl1pPr algn="l" defTabSz="685783" rtl="0" eaLnBrk="1" latinLnBrk="0" hangingPunct="1">
        <a:lnSpc>
          <a:spcPct val="90000"/>
        </a:lnSpc>
        <a:spcBef>
          <a:spcPct val="0"/>
        </a:spcBef>
        <a:buNone/>
        <a:defRPr sz="3000" b="1" kern="1200" baseline="0">
          <a:solidFill>
            <a:srgbClr val="274448"/>
          </a:solidFill>
          <a:latin typeface="Arial" panose="020B0604020202020204" pitchFamily="34" charset="0"/>
          <a:ea typeface="Arial" panose="020B0604020202020204" pitchFamily="34" charset="0"/>
          <a:cs typeface="Arial" panose="020B0604020202020204" pitchFamily="34"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400" kern="1200">
          <a:solidFill>
            <a:srgbClr val="274448"/>
          </a:solidFill>
          <a:latin typeface="Arial" panose="020B0604020202020204" pitchFamily="34" charset="0"/>
          <a:ea typeface="Arial" panose="020B0604020202020204" pitchFamily="34" charset="0"/>
          <a:cs typeface="Arial" panose="020B0604020202020204" pitchFamily="34" charset="0"/>
        </a:defRPr>
      </a:lvl1pPr>
      <a:lvl2pPr marL="603632" indent="-260741" algn="l" defTabSz="685783" rtl="0" eaLnBrk="1" latinLnBrk="0" hangingPunct="1">
        <a:lnSpc>
          <a:spcPct val="90000"/>
        </a:lnSpc>
        <a:spcBef>
          <a:spcPts val="450"/>
        </a:spcBef>
        <a:spcAft>
          <a:spcPts val="900"/>
        </a:spcAft>
        <a:buClr>
          <a:srgbClr val="3EA9C0"/>
        </a:buClr>
        <a:buFont typeface="Courier New" charset="0"/>
        <a:buChar char="o"/>
        <a:defRPr sz="2400" kern="1200">
          <a:solidFill>
            <a:srgbClr val="274448"/>
          </a:solidFill>
          <a:latin typeface="Arial" panose="020B0604020202020204" pitchFamily="34" charset="0"/>
          <a:ea typeface="Arial" panose="020B0604020202020204" pitchFamily="34" charset="0"/>
          <a:cs typeface="Arial" panose="020B0604020202020204" pitchFamily="34" charset="0"/>
        </a:defRPr>
      </a:lvl2pPr>
      <a:lvl3pPr marL="857228" indent="-171446" algn="l" defTabSz="685783" rtl="0" eaLnBrk="1" latinLnBrk="0" hangingPunct="1">
        <a:lnSpc>
          <a:spcPct val="90000"/>
        </a:lnSpc>
        <a:spcBef>
          <a:spcPts val="450"/>
        </a:spcBef>
        <a:spcAft>
          <a:spcPts val="900"/>
        </a:spcAft>
        <a:buClr>
          <a:srgbClr val="274448"/>
        </a:buClr>
        <a:buSzPct val="80000"/>
        <a:buFont typeface="Wingdings" panose="05000000000000000000" pitchFamily="2" charset="2"/>
        <a:buChar char="§"/>
        <a:defRPr sz="2400" kern="1200">
          <a:solidFill>
            <a:srgbClr val="274448"/>
          </a:solidFill>
          <a:latin typeface="Arial" panose="020B0604020202020204" pitchFamily="34" charset="0"/>
          <a:ea typeface="Arial" panose="020B0604020202020204" pitchFamily="34" charset="0"/>
          <a:cs typeface="Arial" panose="020B0604020202020204" pitchFamily="34" charset="0"/>
        </a:defRPr>
      </a:lvl3pPr>
      <a:lvl4pPr marL="1200120" indent="-171446" algn="l" defTabSz="685783" rtl="0" eaLnBrk="1" latinLnBrk="0" hangingPunct="1">
        <a:lnSpc>
          <a:spcPct val="90000"/>
        </a:lnSpc>
        <a:spcBef>
          <a:spcPts val="450"/>
        </a:spcBef>
        <a:spcAft>
          <a:spcPts val="900"/>
        </a:spcAft>
        <a:buClr>
          <a:srgbClr val="3EA9C0"/>
        </a:buClr>
        <a:buFont typeface="Arial" charset="0"/>
        <a:buChar char="•"/>
        <a:defRPr sz="2400" kern="1200">
          <a:solidFill>
            <a:srgbClr val="274448"/>
          </a:solidFill>
          <a:latin typeface="Arial" panose="020B0604020202020204" pitchFamily="34" charset="0"/>
          <a:ea typeface="Arial" panose="020B0604020202020204" pitchFamily="34" charset="0"/>
          <a:cs typeface="Arial" panose="020B0604020202020204" pitchFamily="34"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keystofinancialinclusion.com/" TargetMode="External"/><Relationship Id="rId2" Type="http://schemas.openxmlformats.org/officeDocument/2006/relationships/hyperlink" Target="https://www.nationaldisabilityinstitute.org/disability-inclusive-community-development/" TargetMode="External"/><Relationship Id="rId1" Type="http://schemas.openxmlformats.org/officeDocument/2006/relationships/slideLayout" Target="../slideLayouts/slideLayout14.xml"/><Relationship Id="rId4" Type="http://schemas.openxmlformats.org/officeDocument/2006/relationships/hyperlink" Target="https://www.nationaldisabilityinstitute.org/reports/closing-the-disability-ga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federalreserve.gov/DCCA/CRA/" TargetMode="External"/><Relationship Id="rId2" Type="http://schemas.openxmlformats.org/officeDocument/2006/relationships/hyperlink" Target="http://www.occ.treas.gov/cra/duecra.htm" TargetMode="External"/><Relationship Id="rId1" Type="http://schemas.openxmlformats.org/officeDocument/2006/relationships/slideLayout" Target="../slideLayouts/slideLayout14.xml"/><Relationship Id="rId4" Type="http://schemas.openxmlformats.org/officeDocument/2006/relationships/hyperlink" Target="http://www.fdic.gov/regulations/community/exam/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nationaldisabilityinstitute.org/reports/research-brief-race-ethnicity-and-disability/"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mroush@ndi-inc.org" TargetMode="External"/><Relationship Id="rId2" Type="http://schemas.openxmlformats.org/officeDocument/2006/relationships/hyperlink" Target="https://www.occ.treas.gov/topics/consumers-and-communities/cra/cra-evaluations-coming-due.html"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www.federalreserve.gov/" TargetMode="External"/><Relationship Id="rId2" Type="http://schemas.openxmlformats.org/officeDocument/2006/relationships/hyperlink" Target="https://www.federalregister.gov/documents/2020/10/19/2020-21227/community-reinvestment-act" TargetMode="External"/><Relationship Id="rId1" Type="http://schemas.openxmlformats.org/officeDocument/2006/relationships/slideLayout" Target="../slideLayouts/slideLayout14.xml"/><Relationship Id="rId6" Type="http://schemas.openxmlformats.org/officeDocument/2006/relationships/hyperlink" Target="https://www.learncra.com/federal-reserve-speech-by-governor-brainard-on-stregthening-cra-provisions-related-to-minority-depository-institutions/" TargetMode="External"/><Relationship Id="rId5" Type="http://schemas.openxmlformats.org/officeDocument/2006/relationships/hyperlink" Target="mailto:regs.comments@federalreserve.gov" TargetMode="External"/><Relationship Id="rId4" Type="http://schemas.openxmlformats.org/officeDocument/2006/relationships/hyperlink" Target="http://www.federalreserve.gov/&#8203;generalinfo/&#8203;foia/&#8203;ProposedRegs.cf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ationaldisabilityinstitute.org/disability-inclusive-community-development/" TargetMode="External"/><Relationship Id="rId2" Type="http://schemas.openxmlformats.org/officeDocument/2006/relationships/hyperlink" Target="mailto:mmorris@ndi-inc.org"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hyperlink" Target="http://www.keystofinancialinclusion.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LaurenA@RespectAbility.org" TargetMode="External"/><Relationship Id="rId2" Type="http://schemas.openxmlformats.org/officeDocument/2006/relationships/hyperlink" Target="mailto:JenniferM@RespectAbility.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JenniferM@RespectAbilityUSA.org" TargetMode="External"/><Relationship Id="rId5" Type="http://schemas.openxmlformats.org/officeDocument/2006/relationships/hyperlink" Target="http://www.respectability.org/"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www.nationaldisabilityinstitute.org/"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9CCC5-C4B9-472C-B13F-479E75FD5A9C}"/>
              </a:ext>
            </a:extLst>
          </p:cNvPr>
          <p:cNvSpPr>
            <a:spLocks noGrp="1"/>
          </p:cNvSpPr>
          <p:nvPr>
            <p:ph type="title" idx="4294967295"/>
          </p:nvPr>
        </p:nvSpPr>
        <p:spPr>
          <a:xfrm>
            <a:off x="496888" y="2429651"/>
            <a:ext cx="11198224" cy="1139824"/>
          </a:xfrm>
        </p:spPr>
        <p:txBody>
          <a:bodyPr/>
          <a:lstStyle/>
          <a:p>
            <a:pPr rtl="0" eaLnBrk="1" latinLnBrk="0" hangingPunct="1"/>
            <a:r>
              <a:rPr lang="en-US" sz="2400" b="1" kern="1200" dirty="0">
                <a:solidFill>
                  <a:srgbClr val="000000"/>
                </a:solidFill>
                <a:effectLst/>
                <a:latin typeface="Times New Roman" panose="02020603050405020304" pitchFamily="18" charset="0"/>
                <a:ea typeface="+mn-ea"/>
                <a:cs typeface="Times New Roman" panose="02020603050405020304" pitchFamily="18" charset="0"/>
              </a:rPr>
              <a:t>The Community Reinvestment Act (CRA) and Why It Matters for People with Disabilities</a:t>
            </a:r>
            <a:endParaRPr lang="en-US" dirty="0">
              <a:effectLst/>
            </a:endParaRPr>
          </a:p>
          <a:p>
            <a:endParaRPr lang="en-US" dirty="0"/>
          </a:p>
        </p:txBody>
      </p:sp>
      <p:pic>
        <p:nvPicPr>
          <p:cNvPr id="7" name="Picture 6" descr="Snapshot of the diverse Fellows from RespectAbility's Fellowship program&#10;">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899408" y="3858437"/>
            <a:ext cx="4606781" cy="2308324"/>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The Community Reinvestment Act (CRA) and Why It Matters for People with Disabilities</a:t>
            </a:r>
          </a:p>
          <a:p>
            <a:pPr algn="ctr"/>
            <a:endParaRPr lang="en-US" sz="2400" b="1" dirty="0">
              <a:solidFill>
                <a:srgbClr val="000000"/>
              </a:solidFill>
              <a:latin typeface="Times New Roman" panose="02020603050405020304" pitchFamily="18" charset="0"/>
              <a:cs typeface="Times New Roman" panose="02020603050405020304" pitchFamily="18" charset="0"/>
            </a:endParaRPr>
          </a:p>
          <a:p>
            <a:pPr algn="ctr"/>
            <a:r>
              <a:rPr lang="en-US" sz="2400" b="1" dirty="0">
                <a:solidFill>
                  <a:srgbClr val="000000"/>
                </a:solidFill>
                <a:latin typeface="Times New Roman" panose="02020603050405020304" pitchFamily="18" charset="0"/>
                <a:cs typeface="Times New Roman" panose="02020603050405020304" pitchFamily="18" charset="0"/>
              </a:rPr>
              <a:t>www.RespectAbility.org</a:t>
            </a:r>
          </a:p>
          <a:p>
            <a:pPr algn="ctr"/>
            <a:r>
              <a:rPr lang="en-US" sz="2400" b="1" dirty="0">
                <a:solidFill>
                  <a:srgbClr val="000000"/>
                </a:solidFill>
                <a:latin typeface="Times New Roman" panose="02020603050405020304" pitchFamily="18" charset="0"/>
                <a:cs typeface="Times New Roman" panose="02020603050405020304" pitchFamily="18" charset="0"/>
              </a:rPr>
              <a:t>October 29</a:t>
            </a:r>
            <a:r>
              <a:rPr lang="en-US" sz="2400" b="1" baseline="30000" dirty="0">
                <a:solidFill>
                  <a:srgbClr val="000000"/>
                </a:solidFill>
                <a:latin typeface="Times New Roman" panose="02020603050405020304" pitchFamily="18" charset="0"/>
                <a:cs typeface="Times New Roman" panose="02020603050405020304" pitchFamily="18" charset="0"/>
              </a:rPr>
              <a:t>th</a:t>
            </a:r>
            <a:r>
              <a:rPr lang="en-US" sz="2400" b="1" dirty="0">
                <a:solidFill>
                  <a:srgbClr val="000000"/>
                </a:solidFill>
                <a:latin typeface="Times New Roman" panose="02020603050405020304" pitchFamily="18" charset="0"/>
                <a:cs typeface="Times New Roman" panose="02020603050405020304" pitchFamily="18" charset="0"/>
              </a:rPr>
              <a:t>, 2020</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70BEEA-2EE5-4BD6-B08F-117EAA0ADD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Tree>
    <p:extLst>
      <p:ext uri="{BB962C8B-B14F-4D97-AF65-F5344CB8AC3E}">
        <p14:creationId xmlns:p14="http://schemas.microsoft.com/office/powerpoint/2010/main" val="88904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962953"/>
            <a:ext cx="8623937" cy="727735"/>
          </a:xfrm>
        </p:spPr>
        <p:txBody>
          <a:bodyPr>
            <a:normAutofit fontScale="90000"/>
          </a:bodyPr>
          <a:lstStyle/>
          <a:p>
            <a:r>
              <a:rPr lang="en-US" dirty="0"/>
              <a:t>Center for Disability-Inclusive Community Development (CDICD)</a:t>
            </a:r>
          </a:p>
        </p:txBody>
      </p:sp>
      <p:sp>
        <p:nvSpPr>
          <p:cNvPr id="3" name="Content Placeholder 2"/>
          <p:cNvSpPr>
            <a:spLocks noGrp="1"/>
          </p:cNvSpPr>
          <p:nvPr>
            <p:ph idx="1"/>
          </p:nvPr>
        </p:nvSpPr>
        <p:spPr/>
        <p:txBody>
          <a:bodyPr/>
          <a:lstStyle/>
          <a:p>
            <a:pPr marL="0" indent="0">
              <a:buNone/>
            </a:pPr>
            <a:r>
              <a:rPr lang="en-US" dirty="0">
                <a:hlinkClick r:id="rId2"/>
              </a:rPr>
              <a:t>nationaldisabilityinstitute.org/disability-inclusive-community-development/</a:t>
            </a:r>
            <a:endParaRPr lang="en-US" dirty="0"/>
          </a:p>
          <a:p>
            <a:r>
              <a:rPr lang="en-US" dirty="0"/>
              <a:t>Podcast Series </a:t>
            </a:r>
            <a:r>
              <a:rPr lang="en-US" dirty="0">
                <a:hlinkClick r:id="rId3"/>
              </a:rPr>
              <a:t>keystofinancialinclusion.com</a:t>
            </a:r>
            <a:endParaRPr lang="en-US" dirty="0"/>
          </a:p>
          <a:p>
            <a:r>
              <a:rPr lang="en-US" dirty="0"/>
              <a:t>Closing the Disability Gap: Reforming the Community Reinvestment Act (Georgetown Journal on Poverty Law and Policy, Spring 2019) </a:t>
            </a:r>
            <a:r>
              <a:rPr lang="en-US" dirty="0">
                <a:hlinkClick r:id="rId4"/>
              </a:rPr>
              <a:t>nationaldisabilityinstitute.org/reports/</a:t>
            </a:r>
            <a:br>
              <a:rPr lang="en-US" dirty="0">
                <a:hlinkClick r:id="rId4"/>
              </a:rPr>
            </a:br>
            <a:r>
              <a:rPr lang="en-US" dirty="0">
                <a:hlinkClick r:id="rId4"/>
              </a:rPr>
              <a:t>closing-the-disability-gap/</a:t>
            </a:r>
            <a:endParaRPr lang="en-US" dirty="0"/>
          </a:p>
        </p:txBody>
      </p:sp>
      <p:sp>
        <p:nvSpPr>
          <p:cNvPr id="5" name="Slide Number Placeholder 4"/>
          <p:cNvSpPr>
            <a:spLocks noGrp="1"/>
          </p:cNvSpPr>
          <p:nvPr>
            <p:ph type="sldNum" sz="quarter" idx="4"/>
          </p:nvPr>
        </p:nvSpPr>
        <p:spPr/>
        <p:txBody>
          <a:bodyPr/>
          <a:lstStyle/>
          <a:p>
            <a:fld id="{485AC5E9-28C9-498F-BCCA-E3048E5B58DF}" type="slidenum">
              <a:rPr lang="en-US" smtClean="0"/>
              <a:pPr/>
              <a:t>10</a:t>
            </a:fld>
            <a:endParaRPr lang="en-US" dirty="0"/>
          </a:p>
        </p:txBody>
      </p:sp>
    </p:spTree>
    <p:extLst>
      <p:ext uri="{BB962C8B-B14F-4D97-AF65-F5344CB8AC3E}">
        <p14:creationId xmlns:p14="http://schemas.microsoft.com/office/powerpoint/2010/main" val="244090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History</a:t>
            </a:r>
          </a:p>
        </p:txBody>
      </p:sp>
      <p:sp>
        <p:nvSpPr>
          <p:cNvPr id="3" name="Content Placeholder 2"/>
          <p:cNvSpPr>
            <a:spLocks noGrp="1"/>
          </p:cNvSpPr>
          <p:nvPr>
            <p:ph idx="1"/>
          </p:nvPr>
        </p:nvSpPr>
        <p:spPr/>
        <p:txBody>
          <a:bodyPr/>
          <a:lstStyle/>
          <a:p>
            <a:r>
              <a:rPr lang="en-US" dirty="0"/>
              <a:t>Forty years ago, Congress passed CRA to encourage banks to serve low- and moderate- income (LMI) neighborhoods and populations as a response to a documented practice of redlining.</a:t>
            </a:r>
          </a:p>
          <a:p>
            <a:r>
              <a:rPr lang="en-US" dirty="0"/>
              <a:t>In 2019, more than 27 percent of working-age people with disabilities were living below the poverty level, over twice the rate of people without disabilities. Although 12 percent of working-age population, they represent 40 percent of those living in long-term poverty.</a:t>
            </a:r>
          </a:p>
          <a:p>
            <a:r>
              <a:rPr lang="en-US" dirty="0"/>
              <a:t>Although people with disabilities make up a significant portion of the LMI population, the specific financial needs of this subgroup are often overlooked.</a:t>
            </a:r>
          </a:p>
        </p:txBody>
      </p:sp>
      <p:sp>
        <p:nvSpPr>
          <p:cNvPr id="4" name="Slide Number Placeholder 3"/>
          <p:cNvSpPr>
            <a:spLocks noGrp="1"/>
          </p:cNvSpPr>
          <p:nvPr>
            <p:ph type="sldNum" sz="quarter" idx="4"/>
          </p:nvPr>
        </p:nvSpPr>
        <p:spPr/>
        <p:txBody>
          <a:bodyPr/>
          <a:lstStyle/>
          <a:p>
            <a:fld id="{485AC5E9-28C9-498F-BCCA-E3048E5B58DF}" type="slidenum">
              <a:rPr lang="en-US" smtClean="0"/>
              <a:pPr/>
              <a:t>11</a:t>
            </a:fld>
            <a:endParaRPr lang="en-US" dirty="0"/>
          </a:p>
        </p:txBody>
      </p:sp>
    </p:spTree>
    <p:extLst>
      <p:ext uri="{BB962C8B-B14F-4D97-AF65-F5344CB8AC3E}">
        <p14:creationId xmlns:p14="http://schemas.microsoft.com/office/powerpoint/2010/main" val="406050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 of the CRA</a:t>
            </a:r>
          </a:p>
        </p:txBody>
      </p:sp>
      <p:sp>
        <p:nvSpPr>
          <p:cNvPr id="3" name="Content Placeholder 2"/>
          <p:cNvSpPr>
            <a:spLocks noGrp="1"/>
          </p:cNvSpPr>
          <p:nvPr>
            <p:ph idx="1"/>
          </p:nvPr>
        </p:nvSpPr>
        <p:spPr/>
        <p:txBody>
          <a:bodyPr/>
          <a:lstStyle/>
          <a:p>
            <a:r>
              <a:rPr lang="en-US" dirty="0"/>
              <a:t>When CRA was signed into law in 1977,</a:t>
            </a:r>
          </a:p>
          <a:p>
            <a:pPr lvl="1"/>
            <a:r>
              <a:rPr lang="en-US" dirty="0"/>
              <a:t>Children with disabilities were first being allowed to attend their neighborhood schools, ending historical patterns of exclusion</a:t>
            </a:r>
          </a:p>
          <a:p>
            <a:pPr lvl="1"/>
            <a:r>
              <a:rPr lang="en-US" dirty="0"/>
              <a:t>Hundreds of thousands of individuals with disabilities were segregated in state and regional mental institutions, although they had committed no crime and there was no protected right to humane care and treatment</a:t>
            </a:r>
          </a:p>
          <a:p>
            <a:pPr lvl="1"/>
            <a:r>
              <a:rPr lang="en-US" dirty="0"/>
              <a:t>There was no ADA civil rights law defining protection against discrimination in the workplace or right to equal opportunity</a:t>
            </a:r>
          </a:p>
        </p:txBody>
      </p:sp>
      <p:sp>
        <p:nvSpPr>
          <p:cNvPr id="4" name="Slide Number Placeholder 3"/>
          <p:cNvSpPr>
            <a:spLocks noGrp="1"/>
          </p:cNvSpPr>
          <p:nvPr>
            <p:ph type="sldNum" sz="quarter" idx="4"/>
          </p:nvPr>
        </p:nvSpPr>
        <p:spPr/>
        <p:txBody>
          <a:bodyPr/>
          <a:lstStyle/>
          <a:p>
            <a:fld id="{485AC5E9-28C9-498F-BCCA-E3048E5B58DF}" type="slidenum">
              <a:rPr lang="en-US" smtClean="0"/>
              <a:pPr/>
              <a:t>12</a:t>
            </a:fld>
            <a:endParaRPr lang="en-US" dirty="0"/>
          </a:p>
        </p:txBody>
      </p:sp>
    </p:spTree>
    <p:extLst>
      <p:ext uri="{BB962C8B-B14F-4D97-AF65-F5344CB8AC3E}">
        <p14:creationId xmlns:p14="http://schemas.microsoft.com/office/powerpoint/2010/main" val="233480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Societal Norms Have Changed</a:t>
            </a:r>
          </a:p>
        </p:txBody>
      </p:sp>
      <p:sp>
        <p:nvSpPr>
          <p:cNvPr id="3" name="Content Placeholder 2"/>
          <p:cNvSpPr>
            <a:spLocks noGrp="1"/>
          </p:cNvSpPr>
          <p:nvPr>
            <p:ph idx="1"/>
          </p:nvPr>
        </p:nvSpPr>
        <p:spPr/>
        <p:txBody>
          <a:bodyPr>
            <a:normAutofit/>
          </a:bodyPr>
          <a:lstStyle/>
          <a:p>
            <a:r>
              <a:rPr lang="en-US" dirty="0"/>
              <a:t>Pre-COVID, students with disabilities in record numbers were graduating college and participating in diverse workforces.</a:t>
            </a:r>
          </a:p>
          <a:p>
            <a:r>
              <a:rPr lang="en-US" dirty="0"/>
              <a:t>State education agencies were reporting on the graduation rate of students with disabilities and the percent going on to higher education or jobs.</a:t>
            </a:r>
          </a:p>
          <a:p>
            <a:r>
              <a:rPr lang="en-US" dirty="0"/>
              <a:t>Almost 100,000 individuals with disabilities and their families have opened ABLE accounts and have almost 500 million dollars growing in investment accounts.</a:t>
            </a:r>
          </a:p>
          <a:p>
            <a:r>
              <a:rPr lang="en-US" dirty="0"/>
              <a:t>People with disabilities are participants in the growth of the economy as consumers, savers, investors, borrowers, small business owners and independent contractors.</a:t>
            </a:r>
          </a:p>
        </p:txBody>
      </p:sp>
      <p:sp>
        <p:nvSpPr>
          <p:cNvPr id="4" name="Slide Number Placeholder 3"/>
          <p:cNvSpPr>
            <a:spLocks noGrp="1"/>
          </p:cNvSpPr>
          <p:nvPr>
            <p:ph type="sldNum" sz="quarter" idx="4"/>
          </p:nvPr>
        </p:nvSpPr>
        <p:spPr/>
        <p:txBody>
          <a:bodyPr/>
          <a:lstStyle/>
          <a:p>
            <a:fld id="{485AC5E9-28C9-498F-BCCA-E3048E5B58DF}" type="slidenum">
              <a:rPr lang="en-US" smtClean="0"/>
              <a:pPr/>
              <a:t>13</a:t>
            </a:fld>
            <a:endParaRPr lang="en-US" dirty="0"/>
          </a:p>
        </p:txBody>
      </p:sp>
    </p:spTree>
    <p:extLst>
      <p:ext uri="{BB962C8B-B14F-4D97-AF65-F5344CB8AC3E}">
        <p14:creationId xmlns:p14="http://schemas.microsoft.com/office/powerpoint/2010/main" val="280684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Bank Performance</a:t>
            </a:r>
          </a:p>
        </p:txBody>
      </p:sp>
      <p:sp>
        <p:nvSpPr>
          <p:cNvPr id="3" name="Content Placeholder 2"/>
          <p:cNvSpPr>
            <a:spLocks noGrp="1"/>
          </p:cNvSpPr>
          <p:nvPr>
            <p:ph idx="1"/>
          </p:nvPr>
        </p:nvSpPr>
        <p:spPr/>
        <p:txBody>
          <a:bodyPr/>
          <a:lstStyle/>
          <a:p>
            <a:r>
              <a:rPr lang="en-US" dirty="0"/>
              <a:t>Office of Comptroller of the Currency (OCC)</a:t>
            </a:r>
          </a:p>
          <a:p>
            <a:pPr marL="342891" lvl="1" indent="0">
              <a:buNone/>
            </a:pPr>
            <a:r>
              <a:rPr lang="en-US" dirty="0">
                <a:hlinkClick r:id="rId2"/>
              </a:rPr>
              <a:t>occ.treas.gov/</a:t>
            </a:r>
            <a:r>
              <a:rPr lang="en-US" dirty="0" err="1">
                <a:hlinkClick r:id="rId2"/>
              </a:rPr>
              <a:t>cra</a:t>
            </a:r>
            <a:r>
              <a:rPr lang="en-US" dirty="0">
                <a:hlinkClick r:id="rId2"/>
              </a:rPr>
              <a:t>/duecra.htm</a:t>
            </a:r>
            <a:endParaRPr lang="en-US" dirty="0"/>
          </a:p>
          <a:p>
            <a:r>
              <a:rPr lang="en-US" dirty="0"/>
              <a:t>Federal Reserve Board of Governors (FRB)</a:t>
            </a:r>
          </a:p>
          <a:p>
            <a:pPr marL="342891" lvl="1" indent="0">
              <a:buNone/>
            </a:pPr>
            <a:r>
              <a:rPr lang="en-US" dirty="0">
                <a:hlinkClick r:id="rId3"/>
              </a:rPr>
              <a:t>federalreserve.gov/DCCA/CRA/</a:t>
            </a:r>
            <a:endParaRPr lang="en-US" dirty="0"/>
          </a:p>
          <a:p>
            <a:r>
              <a:rPr lang="en-US" dirty="0"/>
              <a:t>Federal Depositors Insurance Corporation (FDIC)</a:t>
            </a:r>
          </a:p>
          <a:p>
            <a:pPr marL="342891" lvl="1" indent="0">
              <a:buNone/>
            </a:pPr>
            <a:r>
              <a:rPr lang="en-US" dirty="0">
                <a:hlinkClick r:id="rId4"/>
              </a:rPr>
              <a:t>fdic.gov/regulations/community/exam/index.html</a:t>
            </a:r>
            <a:endParaRPr lang="en-US" dirty="0"/>
          </a:p>
        </p:txBody>
      </p:sp>
      <p:sp>
        <p:nvSpPr>
          <p:cNvPr id="4" name="Slide Number Placeholder 3"/>
          <p:cNvSpPr>
            <a:spLocks noGrp="1"/>
          </p:cNvSpPr>
          <p:nvPr>
            <p:ph type="sldNum" sz="quarter" idx="4"/>
          </p:nvPr>
        </p:nvSpPr>
        <p:spPr/>
        <p:txBody>
          <a:bodyPr/>
          <a:lstStyle/>
          <a:p>
            <a:fld id="{485AC5E9-28C9-498F-BCCA-E3048E5B58DF}" type="slidenum">
              <a:rPr lang="en-US" smtClean="0"/>
              <a:pPr/>
              <a:t>14</a:t>
            </a:fld>
            <a:endParaRPr lang="en-US" dirty="0"/>
          </a:p>
        </p:txBody>
      </p:sp>
    </p:spTree>
    <p:extLst>
      <p:ext uri="{BB962C8B-B14F-4D97-AF65-F5344CB8AC3E}">
        <p14:creationId xmlns:p14="http://schemas.microsoft.com/office/powerpoint/2010/main" val="94152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Performance Evaluations</a:t>
            </a:r>
          </a:p>
        </p:txBody>
      </p:sp>
      <p:sp>
        <p:nvSpPr>
          <p:cNvPr id="3" name="Content Placeholder 2"/>
          <p:cNvSpPr>
            <a:spLocks noGrp="1"/>
          </p:cNvSpPr>
          <p:nvPr>
            <p:ph idx="1"/>
          </p:nvPr>
        </p:nvSpPr>
        <p:spPr/>
        <p:txBody>
          <a:bodyPr/>
          <a:lstStyle/>
          <a:p>
            <a:r>
              <a:rPr lang="en-US" dirty="0"/>
              <a:t>Banks with different levels of assets have varying levels of evaluation of CRA performance.</a:t>
            </a:r>
          </a:p>
          <a:p>
            <a:r>
              <a:rPr lang="en-US" dirty="0"/>
              <a:t>Large banks regulated by OCC are subject to three tests:</a:t>
            </a:r>
          </a:p>
          <a:p>
            <a:pPr lvl="1"/>
            <a:r>
              <a:rPr lang="en-US" dirty="0"/>
              <a:t>Lending</a:t>
            </a:r>
          </a:p>
          <a:p>
            <a:pPr lvl="1"/>
            <a:r>
              <a:rPr lang="en-US" dirty="0"/>
              <a:t>Investment</a:t>
            </a:r>
          </a:p>
          <a:p>
            <a:pPr lvl="1"/>
            <a:r>
              <a:rPr lang="en-US" dirty="0"/>
              <a:t>Service</a:t>
            </a:r>
          </a:p>
          <a:p>
            <a:endParaRPr lang="en-US" dirty="0"/>
          </a:p>
        </p:txBody>
      </p:sp>
      <p:sp>
        <p:nvSpPr>
          <p:cNvPr id="4" name="Slide Number Placeholder 3"/>
          <p:cNvSpPr>
            <a:spLocks noGrp="1"/>
          </p:cNvSpPr>
          <p:nvPr>
            <p:ph type="sldNum" sz="quarter" idx="4"/>
          </p:nvPr>
        </p:nvSpPr>
        <p:spPr/>
        <p:txBody>
          <a:bodyPr/>
          <a:lstStyle/>
          <a:p>
            <a:fld id="{485AC5E9-28C9-498F-BCCA-E3048E5B58DF}" type="slidenum">
              <a:rPr lang="en-US" smtClean="0"/>
              <a:pPr/>
              <a:t>15</a:t>
            </a:fld>
            <a:endParaRPr lang="en-US" dirty="0"/>
          </a:p>
        </p:txBody>
      </p:sp>
    </p:spTree>
    <p:extLst>
      <p:ext uri="{BB962C8B-B14F-4D97-AF65-F5344CB8AC3E}">
        <p14:creationId xmlns:p14="http://schemas.microsoft.com/office/powerpoint/2010/main" val="97260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Lending Test</a:t>
            </a:r>
          </a:p>
        </p:txBody>
      </p:sp>
      <p:sp>
        <p:nvSpPr>
          <p:cNvPr id="3" name="Content Placeholder 2"/>
          <p:cNvSpPr>
            <a:spLocks noGrp="1"/>
          </p:cNvSpPr>
          <p:nvPr>
            <p:ph idx="1"/>
          </p:nvPr>
        </p:nvSpPr>
        <p:spPr/>
        <p:txBody>
          <a:bodyPr/>
          <a:lstStyle/>
          <a:p>
            <a:r>
              <a:rPr lang="en-US" dirty="0"/>
              <a:t>Number and amount of loans in the bank’s assessment area</a:t>
            </a:r>
          </a:p>
          <a:p>
            <a:r>
              <a:rPr lang="en-US" dirty="0"/>
              <a:t>Record of lending to borrowers of all income levels</a:t>
            </a:r>
          </a:p>
          <a:p>
            <a:r>
              <a:rPr lang="en-US" dirty="0"/>
              <a:t>Number, amount, complexity and innovativeness of community development loans</a:t>
            </a:r>
          </a:p>
        </p:txBody>
      </p:sp>
      <p:sp>
        <p:nvSpPr>
          <p:cNvPr id="4" name="Slide Number Placeholder 3"/>
          <p:cNvSpPr>
            <a:spLocks noGrp="1"/>
          </p:cNvSpPr>
          <p:nvPr>
            <p:ph type="sldNum" sz="quarter" idx="4"/>
          </p:nvPr>
        </p:nvSpPr>
        <p:spPr/>
        <p:txBody>
          <a:bodyPr/>
          <a:lstStyle/>
          <a:p>
            <a:fld id="{485AC5E9-28C9-498F-BCCA-E3048E5B58DF}" type="slidenum">
              <a:rPr lang="en-US" smtClean="0"/>
              <a:pPr/>
              <a:t>16</a:t>
            </a:fld>
            <a:endParaRPr lang="en-US" dirty="0"/>
          </a:p>
        </p:txBody>
      </p:sp>
    </p:spTree>
    <p:extLst>
      <p:ext uri="{BB962C8B-B14F-4D97-AF65-F5344CB8AC3E}">
        <p14:creationId xmlns:p14="http://schemas.microsoft.com/office/powerpoint/2010/main" val="268734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Test</a:t>
            </a:r>
          </a:p>
        </p:txBody>
      </p:sp>
      <p:sp>
        <p:nvSpPr>
          <p:cNvPr id="3" name="Content Placeholder 2"/>
          <p:cNvSpPr>
            <a:spLocks noGrp="1"/>
          </p:cNvSpPr>
          <p:nvPr>
            <p:ph idx="1"/>
          </p:nvPr>
        </p:nvSpPr>
        <p:spPr/>
        <p:txBody>
          <a:bodyPr/>
          <a:lstStyle/>
          <a:p>
            <a:r>
              <a:rPr lang="en-US" dirty="0"/>
              <a:t>Dollar amount, complexity and responsiveness of qualified community development investments</a:t>
            </a:r>
          </a:p>
        </p:txBody>
      </p:sp>
      <p:sp>
        <p:nvSpPr>
          <p:cNvPr id="4" name="Slide Number Placeholder 3"/>
          <p:cNvSpPr>
            <a:spLocks noGrp="1"/>
          </p:cNvSpPr>
          <p:nvPr>
            <p:ph type="sldNum" sz="quarter" idx="4"/>
          </p:nvPr>
        </p:nvSpPr>
        <p:spPr/>
        <p:txBody>
          <a:bodyPr/>
          <a:lstStyle/>
          <a:p>
            <a:fld id="{485AC5E9-28C9-498F-BCCA-E3048E5B58DF}" type="slidenum">
              <a:rPr lang="en-US" smtClean="0"/>
              <a:pPr/>
              <a:t>17</a:t>
            </a:fld>
            <a:endParaRPr lang="en-US" dirty="0"/>
          </a:p>
        </p:txBody>
      </p:sp>
    </p:spTree>
    <p:extLst>
      <p:ext uri="{BB962C8B-B14F-4D97-AF65-F5344CB8AC3E}">
        <p14:creationId xmlns:p14="http://schemas.microsoft.com/office/powerpoint/2010/main" val="420357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Test</a:t>
            </a:r>
          </a:p>
        </p:txBody>
      </p:sp>
      <p:sp>
        <p:nvSpPr>
          <p:cNvPr id="3" name="Content Placeholder 2"/>
          <p:cNvSpPr>
            <a:spLocks noGrp="1"/>
          </p:cNvSpPr>
          <p:nvPr>
            <p:ph idx="1"/>
          </p:nvPr>
        </p:nvSpPr>
        <p:spPr/>
        <p:txBody>
          <a:bodyPr/>
          <a:lstStyle/>
          <a:p>
            <a:r>
              <a:rPr lang="en-US" dirty="0"/>
              <a:t>Availability and effectiveness of retail banking services in the assessment area</a:t>
            </a:r>
          </a:p>
        </p:txBody>
      </p:sp>
      <p:sp>
        <p:nvSpPr>
          <p:cNvPr id="4" name="Slide Number Placeholder 3"/>
          <p:cNvSpPr>
            <a:spLocks noGrp="1"/>
          </p:cNvSpPr>
          <p:nvPr>
            <p:ph type="sldNum" sz="quarter" idx="4"/>
          </p:nvPr>
        </p:nvSpPr>
        <p:spPr/>
        <p:txBody>
          <a:bodyPr/>
          <a:lstStyle/>
          <a:p>
            <a:fld id="{485AC5E9-28C9-498F-BCCA-E3048E5B58DF}" type="slidenum">
              <a:rPr lang="en-US" smtClean="0"/>
              <a:pPr/>
              <a:t>18</a:t>
            </a:fld>
            <a:endParaRPr lang="en-US" dirty="0"/>
          </a:p>
        </p:txBody>
      </p:sp>
    </p:spTree>
    <p:extLst>
      <p:ext uri="{BB962C8B-B14F-4D97-AF65-F5344CB8AC3E}">
        <p14:creationId xmlns:p14="http://schemas.microsoft.com/office/powerpoint/2010/main" val="60971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Performance Evaluation</a:t>
            </a:r>
          </a:p>
        </p:txBody>
      </p:sp>
      <p:sp>
        <p:nvSpPr>
          <p:cNvPr id="3" name="Content Placeholder 2"/>
          <p:cNvSpPr>
            <a:spLocks noGrp="1"/>
          </p:cNvSpPr>
          <p:nvPr>
            <p:ph idx="1"/>
          </p:nvPr>
        </p:nvSpPr>
        <p:spPr/>
        <p:txBody>
          <a:bodyPr/>
          <a:lstStyle/>
          <a:p>
            <a:r>
              <a:rPr lang="en-US" dirty="0"/>
              <a:t>Assess that banks serve “the convenience and needs” of the communities they are located in with a particular focus on LMI populations</a:t>
            </a:r>
          </a:p>
        </p:txBody>
      </p:sp>
      <p:sp>
        <p:nvSpPr>
          <p:cNvPr id="4" name="Slide Number Placeholder 3"/>
          <p:cNvSpPr>
            <a:spLocks noGrp="1"/>
          </p:cNvSpPr>
          <p:nvPr>
            <p:ph type="sldNum" sz="quarter" idx="4"/>
          </p:nvPr>
        </p:nvSpPr>
        <p:spPr/>
        <p:txBody>
          <a:bodyPr/>
          <a:lstStyle/>
          <a:p>
            <a:fld id="{485AC5E9-28C9-498F-BCCA-E3048E5B58DF}" type="slidenum">
              <a:rPr lang="en-US" smtClean="0"/>
              <a:pPr/>
              <a:t>19</a:t>
            </a:fld>
            <a:endParaRPr lang="en-US" dirty="0"/>
          </a:p>
        </p:txBody>
      </p:sp>
    </p:spTree>
    <p:extLst>
      <p:ext uri="{BB962C8B-B14F-4D97-AF65-F5344CB8AC3E}">
        <p14:creationId xmlns:p14="http://schemas.microsoft.com/office/powerpoint/2010/main" val="147269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C608D7-8163-494C-9739-1CFEEDF92087}"/>
              </a:ext>
            </a:extLst>
          </p:cNvPr>
          <p:cNvSpPr>
            <a:spLocks noGrp="1"/>
          </p:cNvSpPr>
          <p:nvPr>
            <p:ph type="title"/>
          </p:nvPr>
        </p:nvSpPr>
        <p:spPr/>
        <p:txBody>
          <a:bodyPr/>
          <a:lstStyle/>
          <a:p>
            <a:r>
              <a:rPr lang="en-US" dirty="0"/>
              <a:t>61 million people have a disability</a:t>
            </a:r>
          </a:p>
        </p:txBody>
      </p:sp>
      <p:pic>
        <p:nvPicPr>
          <p:cNvPr id="5" name="Picture 4" descr="A young adult with a disability pushing a cart">
            <a:extLst>
              <a:ext uri="{FF2B5EF4-FFF2-40B4-BE49-F238E27FC236}">
                <a16:creationId xmlns:a16="http://schemas.microsoft.com/office/drawing/2014/main" id="{F426324E-848E-4113-8F7B-DB39B43A2B7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61 Million </a:t>
            </a:r>
          </a:p>
          <a:p>
            <a:pPr algn="ctr"/>
            <a:r>
              <a:rPr lang="en-US" sz="3000" dirty="0">
                <a:solidFill>
                  <a:schemeClr val="tx1"/>
                </a:solidFill>
                <a:latin typeface="Times New Roman" panose="02020603050405020304" pitchFamily="18" charset="0"/>
                <a:cs typeface="Times New Roman" panose="02020603050405020304" pitchFamily="18" charset="0"/>
              </a:rPr>
              <a:t>people in the US                        have a disability.* </a:t>
            </a:r>
          </a:p>
        </p:txBody>
      </p:sp>
      <p:sp>
        <p:nvSpPr>
          <p:cNvPr id="2" name="TextBox 1">
            <a:extLst>
              <a:ext uri="{FF2B5EF4-FFF2-40B4-BE49-F238E27FC236}">
                <a16:creationId xmlns:a16="http://schemas.microsoft.com/office/drawing/2014/main" id="{882D620D-E320-45BA-A466-188D3D5A18D5}"/>
              </a:ext>
            </a:extLst>
          </p:cNvPr>
          <p:cNvSpPr txBox="1"/>
          <p:nvPr/>
        </p:nvSpPr>
        <p:spPr>
          <a:xfrm>
            <a:off x="189781" y="6481546"/>
            <a:ext cx="148790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Source: US Census</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554469"/>
            <a:ext cx="5040642" cy="2102114"/>
          </a:xfrm>
          <a:prstGeom prst="rect">
            <a:avLst/>
          </a:prstGeom>
          <a:noFill/>
          <a:ln>
            <a:noFill/>
          </a:ln>
        </p:spPr>
        <p:txBody>
          <a:bodyPr wrap="square" rtlCol="0" anchor="ctr">
            <a:spAutoFit/>
          </a:bodyPr>
          <a:lstStyle/>
          <a:p>
            <a:pPr algn="ctr">
              <a:lnSpc>
                <a:spcPct val="90000"/>
              </a:lnSpc>
            </a:pPr>
            <a:r>
              <a:rPr lang="en-US" sz="3000" dirty="0">
                <a:latin typeface="Times New Roman" panose="02020603050405020304" pitchFamily="18" charset="0"/>
                <a:cs typeface="Times New Roman" panose="02020603050405020304" pitchFamily="18" charset="0"/>
              </a:rPr>
              <a:t>People with disabilities </a:t>
            </a:r>
          </a:p>
          <a:p>
            <a:pPr algn="ctr">
              <a:lnSpc>
                <a:spcPct val="90000"/>
              </a:lnSpc>
            </a:pPr>
            <a:r>
              <a:rPr lang="en-US" sz="3000" dirty="0">
                <a:latin typeface="Times New Roman" panose="02020603050405020304" pitchFamily="18" charset="0"/>
                <a:cs typeface="Times New Roman" panose="02020603050405020304" pitchFamily="18" charset="0"/>
              </a:rPr>
              <a:t>want</a:t>
            </a:r>
          </a:p>
          <a:p>
            <a:pPr algn="ctr">
              <a:lnSpc>
                <a:spcPct val="90000"/>
              </a:lnSpc>
            </a:pPr>
            <a:r>
              <a:rPr lang="en-US" sz="4400" b="1" dirty="0">
                <a:latin typeface="Times New Roman" panose="02020603050405020304" pitchFamily="18" charset="0"/>
                <a:cs typeface="Times New Roman" panose="02020603050405020304" pitchFamily="18" charset="0"/>
              </a:rPr>
              <a:t>opportunities</a:t>
            </a:r>
          </a:p>
          <a:p>
            <a:pPr algn="ctr">
              <a:lnSpc>
                <a:spcPct val="90000"/>
              </a:lnSpc>
            </a:pPr>
            <a:r>
              <a:rPr lang="en-US" sz="3000" dirty="0">
                <a:latin typeface="Times New Roman" panose="02020603050405020304" pitchFamily="18" charset="0"/>
                <a:cs typeface="Times New Roman" panose="02020603050405020304" pitchFamily="18" charset="0"/>
              </a:rPr>
              <a:t>Just like anyone else.</a:t>
            </a:r>
          </a:p>
          <a:p>
            <a:pPr algn="ct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01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Four-Tiered Rating System</a:t>
            </a:r>
          </a:p>
        </p:txBody>
      </p:sp>
      <p:sp>
        <p:nvSpPr>
          <p:cNvPr id="3" name="Content Placeholder 2"/>
          <p:cNvSpPr>
            <a:spLocks noGrp="1"/>
          </p:cNvSpPr>
          <p:nvPr>
            <p:ph idx="1"/>
          </p:nvPr>
        </p:nvSpPr>
        <p:spPr/>
        <p:txBody>
          <a:bodyPr/>
          <a:lstStyle/>
          <a:p>
            <a:r>
              <a:rPr lang="en-US" dirty="0"/>
              <a:t>Written evaluation of bank performance</a:t>
            </a:r>
          </a:p>
          <a:p>
            <a:r>
              <a:rPr lang="en-US" dirty="0"/>
              <a:t>Rating of Outstanding, Satisfactory, Needs to Improve or Substantial Noncompliance</a:t>
            </a:r>
          </a:p>
          <a:p>
            <a:r>
              <a:rPr lang="en-US" dirty="0"/>
              <a:t>Over 90 percent of banks have received outstanding or satisfactory ratings.</a:t>
            </a:r>
          </a:p>
          <a:p>
            <a:r>
              <a:rPr lang="en-US" dirty="0"/>
              <a:t>Community advocates for years have pushed for tougher requirements regarding bank performance and better more comprehensive reviews by bank examiners.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20</a:t>
            </a:fld>
            <a:endParaRPr lang="en-US" dirty="0"/>
          </a:p>
        </p:txBody>
      </p:sp>
    </p:spTree>
    <p:extLst>
      <p:ext uri="{BB962C8B-B14F-4D97-AF65-F5344CB8AC3E}">
        <p14:creationId xmlns:p14="http://schemas.microsoft.com/office/powerpoint/2010/main" val="5049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7749540" cy="1186927"/>
          </a:xfrm>
        </p:spPr>
        <p:txBody>
          <a:bodyPr/>
          <a:lstStyle/>
          <a:p>
            <a:r>
              <a:rPr lang="en-US" dirty="0"/>
              <a:t>Why Does All This Matter to the Disability Community?</a:t>
            </a:r>
          </a:p>
        </p:txBody>
      </p:sp>
      <p:sp>
        <p:nvSpPr>
          <p:cNvPr id="3" name="Content Placeholder 2"/>
          <p:cNvSpPr>
            <a:spLocks noGrp="1"/>
          </p:cNvSpPr>
          <p:nvPr>
            <p:ph idx="1"/>
          </p:nvPr>
        </p:nvSpPr>
        <p:spPr>
          <a:xfrm>
            <a:off x="1764033" y="1918447"/>
            <a:ext cx="8623935" cy="4317100"/>
          </a:xfrm>
        </p:spPr>
        <p:txBody>
          <a:bodyPr/>
          <a:lstStyle/>
          <a:p>
            <a:r>
              <a:rPr lang="en-US" dirty="0"/>
              <a:t>In 2018, federally-regulated banks spent over 480 billion dollars meeting CRA obligations.</a:t>
            </a:r>
          </a:p>
          <a:p>
            <a:r>
              <a:rPr lang="en-US" dirty="0"/>
              <a:t>CRA investments in local communities respond to diverse needs including housing and small business development, workforce development, financial counseling and financial education, broadband and technology access and other economic development activities.</a:t>
            </a:r>
          </a:p>
          <a:p>
            <a:r>
              <a:rPr lang="en-US" dirty="0"/>
              <a:t>If just one percent of dollars expended were to be dedicated to economic activities that benefit LMI individuals with disabilities, that would be an expenditure of over four billion dollars.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21</a:t>
            </a:fld>
            <a:endParaRPr lang="en-US" dirty="0"/>
          </a:p>
        </p:txBody>
      </p:sp>
    </p:spTree>
    <p:extLst>
      <p:ext uri="{BB962C8B-B14F-4D97-AF65-F5344CB8AC3E}">
        <p14:creationId xmlns:p14="http://schemas.microsoft.com/office/powerpoint/2010/main" val="149117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and CRA</a:t>
            </a:r>
          </a:p>
        </p:txBody>
      </p:sp>
      <p:sp>
        <p:nvSpPr>
          <p:cNvPr id="3" name="Content Placeholder 2"/>
          <p:cNvSpPr>
            <a:spLocks noGrp="1"/>
          </p:cNvSpPr>
          <p:nvPr>
            <p:ph idx="1"/>
          </p:nvPr>
        </p:nvSpPr>
        <p:spPr/>
        <p:txBody>
          <a:bodyPr/>
          <a:lstStyle/>
          <a:p>
            <a:r>
              <a:rPr lang="en-US" dirty="0"/>
              <a:t>Despite disproportionately high poverty rates among people with disabilities, CRA did not mention people with disabilities when the first set of regulations were published in 1978, nor in any subsequent regulations or policy interpretations by the bank regulators.</a:t>
            </a:r>
          </a:p>
          <a:p>
            <a:r>
              <a:rPr lang="en-US" dirty="0"/>
              <a:t>The Federal Financial Institutions Examinations Council, which provides data for banks to identify the LMI neighborhoods in their footprint, includes data on race, but does not include information on disability.</a:t>
            </a:r>
          </a:p>
        </p:txBody>
      </p:sp>
      <p:sp>
        <p:nvSpPr>
          <p:cNvPr id="4" name="Slide Number Placeholder 3"/>
          <p:cNvSpPr>
            <a:spLocks noGrp="1"/>
          </p:cNvSpPr>
          <p:nvPr>
            <p:ph type="sldNum" sz="quarter" idx="4"/>
          </p:nvPr>
        </p:nvSpPr>
        <p:spPr/>
        <p:txBody>
          <a:bodyPr/>
          <a:lstStyle/>
          <a:p>
            <a:fld id="{485AC5E9-28C9-498F-BCCA-E3048E5B58DF}" type="slidenum">
              <a:rPr lang="en-US" smtClean="0"/>
              <a:pPr/>
              <a:t>22</a:t>
            </a:fld>
            <a:endParaRPr lang="en-US" dirty="0"/>
          </a:p>
        </p:txBody>
      </p:sp>
    </p:spTree>
    <p:extLst>
      <p:ext uri="{BB962C8B-B14F-4D97-AF65-F5344CB8AC3E}">
        <p14:creationId xmlns:p14="http://schemas.microsoft.com/office/powerpoint/2010/main" val="113692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866460"/>
            <a:ext cx="8647035" cy="849914"/>
          </a:xfrm>
        </p:spPr>
        <p:txBody>
          <a:bodyPr>
            <a:noAutofit/>
          </a:bodyPr>
          <a:lstStyle/>
          <a:p>
            <a:r>
              <a:rPr lang="en-US" sz="2400" dirty="0"/>
              <a:t>New Brief: Race, Ethnicity and Disability:</a:t>
            </a:r>
            <a:br>
              <a:rPr lang="en-US" sz="2400" dirty="0"/>
            </a:br>
            <a:r>
              <a:rPr lang="en-US" sz="2400" dirty="0"/>
              <a:t>The Financial Impact of Systemic Inequality and Intersectionality</a:t>
            </a:r>
          </a:p>
        </p:txBody>
      </p:sp>
      <p:sp>
        <p:nvSpPr>
          <p:cNvPr id="3" name="Content Placeholder 2"/>
          <p:cNvSpPr>
            <a:spLocks noGrp="1"/>
          </p:cNvSpPr>
          <p:nvPr>
            <p:ph idx="1"/>
          </p:nvPr>
        </p:nvSpPr>
        <p:spPr>
          <a:xfrm>
            <a:off x="1787131" y="1858781"/>
            <a:ext cx="8623935" cy="4513990"/>
          </a:xfrm>
        </p:spPr>
        <p:txBody>
          <a:bodyPr>
            <a:noAutofit/>
          </a:bodyPr>
          <a:lstStyle/>
          <a:p>
            <a:pPr marL="0" indent="0">
              <a:lnSpc>
                <a:spcPct val="100000"/>
              </a:lnSpc>
              <a:spcBef>
                <a:spcPts val="0"/>
              </a:spcBef>
              <a:spcAft>
                <a:spcPts val="300"/>
              </a:spcAft>
              <a:buNone/>
            </a:pPr>
            <a:r>
              <a:rPr lang="en-US" sz="1800" b="1" dirty="0"/>
              <a:t>Highlights</a:t>
            </a:r>
          </a:p>
          <a:p>
            <a:pPr lvl="0">
              <a:lnSpc>
                <a:spcPct val="100000"/>
              </a:lnSpc>
              <a:spcBef>
                <a:spcPts val="0"/>
              </a:spcBef>
              <a:spcAft>
                <a:spcPts val="300"/>
              </a:spcAft>
            </a:pPr>
            <a:r>
              <a:rPr lang="en-US" sz="1800" dirty="0"/>
              <a:t>Persons with disabilities who are Black, Indigenous or </a:t>
            </a:r>
            <a:r>
              <a:rPr lang="en-US" sz="1800" dirty="0" err="1"/>
              <a:t>Latinx</a:t>
            </a:r>
            <a:r>
              <a:rPr lang="en-US" sz="1800" dirty="0"/>
              <a:t> have higher poverty rates (36%, 34%, and 28% respectively) than persons with disabilities who are White (23%).</a:t>
            </a:r>
          </a:p>
          <a:p>
            <a:pPr lvl="0">
              <a:lnSpc>
                <a:spcPct val="100000"/>
              </a:lnSpc>
              <a:spcBef>
                <a:spcPts val="0"/>
              </a:spcBef>
              <a:spcAft>
                <a:spcPts val="300"/>
              </a:spcAft>
            </a:pPr>
            <a:r>
              <a:rPr lang="en-US" sz="1800" dirty="0"/>
              <a:t>Across all racial/ethnic groups, households with a disabled working-age householder have lower net worth, compared to households without disability ($14,180 versus $83,985). Households with householders who are Black and disabled have the lowest net worth ($1,282). Next are households with householders who are </a:t>
            </a:r>
            <a:r>
              <a:rPr lang="en-US" sz="1800" dirty="0" err="1"/>
              <a:t>Latinx</a:t>
            </a:r>
            <a:r>
              <a:rPr lang="en-US" sz="1800" dirty="0"/>
              <a:t> ($13,340).</a:t>
            </a:r>
          </a:p>
          <a:p>
            <a:pPr lvl="0">
              <a:lnSpc>
                <a:spcPct val="100000"/>
              </a:lnSpc>
              <a:spcBef>
                <a:spcPts val="0"/>
              </a:spcBef>
              <a:spcAft>
                <a:spcPts val="300"/>
              </a:spcAft>
            </a:pPr>
            <a:r>
              <a:rPr lang="en-US" sz="1800" dirty="0"/>
              <a:t>Across all racial/ethnic groups, a lower percentage of persons with disabilities saved for unexpected expenses, compared to persons without disability. Lower percentages of persons with disabilities who are also Black (29%) and </a:t>
            </a:r>
            <a:r>
              <a:rPr lang="en-US" sz="1800" dirty="0" err="1"/>
              <a:t>Latinx</a:t>
            </a:r>
            <a:r>
              <a:rPr lang="en-US" sz="1800" dirty="0"/>
              <a:t> (30%) saved for unexpected expenses, compared to those who have disabilities and are White (44%).</a:t>
            </a:r>
          </a:p>
          <a:p>
            <a:pPr marL="0" lvl="0" indent="0" algn="ctr">
              <a:lnSpc>
                <a:spcPct val="100000"/>
              </a:lnSpc>
              <a:spcBef>
                <a:spcPts val="600"/>
              </a:spcBef>
              <a:spcAft>
                <a:spcPts val="0"/>
              </a:spcAft>
              <a:buNone/>
            </a:pPr>
            <a:r>
              <a:rPr lang="en-US" sz="1800" dirty="0">
                <a:hlinkClick r:id="rId2"/>
              </a:rPr>
              <a:t>nationaldisabilityinstitute.org/reports/research-brief-race-ethnicity-and-disability/</a:t>
            </a:r>
            <a:endParaRPr lang="en-US" sz="1800" dirty="0"/>
          </a:p>
        </p:txBody>
      </p:sp>
      <p:sp>
        <p:nvSpPr>
          <p:cNvPr id="4" name="Slide Number Placeholder 3"/>
          <p:cNvSpPr>
            <a:spLocks noGrp="1"/>
          </p:cNvSpPr>
          <p:nvPr>
            <p:ph type="sldNum" sz="quarter" idx="4"/>
          </p:nvPr>
        </p:nvSpPr>
        <p:spPr/>
        <p:txBody>
          <a:bodyPr/>
          <a:lstStyle/>
          <a:p>
            <a:fld id="{485AC5E9-28C9-498F-BCCA-E3048E5B58DF}" type="slidenum">
              <a:rPr lang="en-US" smtClean="0"/>
              <a:pPr/>
              <a:t>23</a:t>
            </a:fld>
            <a:endParaRPr lang="en-US" dirty="0"/>
          </a:p>
        </p:txBody>
      </p:sp>
    </p:spTree>
    <p:extLst>
      <p:ext uri="{BB962C8B-B14F-4D97-AF65-F5344CB8AC3E}">
        <p14:creationId xmlns:p14="http://schemas.microsoft.com/office/powerpoint/2010/main" val="321710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a:t>
            </a:r>
          </a:p>
        </p:txBody>
      </p:sp>
      <p:sp>
        <p:nvSpPr>
          <p:cNvPr id="3" name="Content Placeholder 2"/>
          <p:cNvSpPr>
            <a:spLocks noGrp="1"/>
          </p:cNvSpPr>
          <p:nvPr>
            <p:ph idx="1"/>
          </p:nvPr>
        </p:nvSpPr>
        <p:spPr/>
        <p:txBody>
          <a:bodyPr>
            <a:normAutofit fontScale="92500" lnSpcReduction="20000"/>
          </a:bodyPr>
          <a:lstStyle/>
          <a:p>
            <a:r>
              <a:rPr lang="en-US" dirty="0"/>
              <a:t>Without identifying people with disabilities as part of LMI populations, banks have overlooked the specific needs of this population.</a:t>
            </a:r>
          </a:p>
          <a:p>
            <a:r>
              <a:rPr lang="en-US" dirty="0"/>
              <a:t>CRA investment and lending to help people with disabilities could include</a:t>
            </a:r>
          </a:p>
          <a:p>
            <a:pPr lvl="1">
              <a:lnSpc>
                <a:spcPct val="110000"/>
              </a:lnSpc>
              <a:spcBef>
                <a:spcPts val="0"/>
              </a:spcBef>
              <a:spcAft>
                <a:spcPts val="600"/>
              </a:spcAft>
            </a:pPr>
            <a:r>
              <a:rPr lang="en-US" dirty="0"/>
              <a:t>Development of affordable and accessible housing units in a multi-family housing project</a:t>
            </a:r>
          </a:p>
          <a:p>
            <a:pPr lvl="1">
              <a:lnSpc>
                <a:spcPct val="110000"/>
              </a:lnSpc>
              <a:spcBef>
                <a:spcPts val="0"/>
              </a:spcBef>
              <a:spcAft>
                <a:spcPts val="600"/>
              </a:spcAft>
            </a:pPr>
            <a:r>
              <a:rPr lang="en-US" dirty="0"/>
              <a:t>Startup capital for entrepreneurs with disabilities and/or funds to grow a small business</a:t>
            </a:r>
          </a:p>
          <a:p>
            <a:pPr lvl="1">
              <a:lnSpc>
                <a:spcPct val="110000"/>
              </a:lnSpc>
              <a:spcBef>
                <a:spcPts val="0"/>
              </a:spcBef>
              <a:spcAft>
                <a:spcPts val="600"/>
              </a:spcAft>
            </a:pPr>
            <a:r>
              <a:rPr lang="en-US" dirty="0"/>
              <a:t>Financial education and counseling programs with disability nonprofit organizations to improve informed financial decision making</a:t>
            </a:r>
          </a:p>
          <a:p>
            <a:pPr lvl="1">
              <a:lnSpc>
                <a:spcPct val="110000"/>
              </a:lnSpc>
              <a:spcBef>
                <a:spcPts val="0"/>
              </a:spcBef>
              <a:spcAft>
                <a:spcPts val="600"/>
              </a:spcAft>
            </a:pPr>
            <a:r>
              <a:rPr lang="en-US" dirty="0"/>
              <a:t>Access to broadband and technology hardware and software</a:t>
            </a:r>
          </a:p>
          <a:p>
            <a:pPr lvl="1">
              <a:lnSpc>
                <a:spcPct val="110000"/>
              </a:lnSpc>
              <a:spcBef>
                <a:spcPts val="0"/>
              </a:spcBef>
              <a:spcAft>
                <a:spcPts val="600"/>
              </a:spcAft>
            </a:pPr>
            <a:r>
              <a:rPr lang="en-US" dirty="0"/>
              <a:t>Help state VR agencies provide match dollars to pull down full federal share of allocated dollars for workforce development</a:t>
            </a:r>
          </a:p>
        </p:txBody>
      </p:sp>
      <p:sp>
        <p:nvSpPr>
          <p:cNvPr id="4" name="Slide Number Placeholder 3"/>
          <p:cNvSpPr>
            <a:spLocks noGrp="1"/>
          </p:cNvSpPr>
          <p:nvPr>
            <p:ph type="sldNum" sz="quarter" idx="4"/>
          </p:nvPr>
        </p:nvSpPr>
        <p:spPr/>
        <p:txBody>
          <a:bodyPr/>
          <a:lstStyle/>
          <a:p>
            <a:fld id="{485AC5E9-28C9-498F-BCCA-E3048E5B58DF}" type="slidenum">
              <a:rPr lang="en-US" smtClean="0"/>
              <a:pPr/>
              <a:t>24</a:t>
            </a:fld>
            <a:endParaRPr lang="en-US" dirty="0"/>
          </a:p>
        </p:txBody>
      </p:sp>
    </p:spTree>
    <p:extLst>
      <p:ext uri="{BB962C8B-B14F-4D97-AF65-F5344CB8AC3E}">
        <p14:creationId xmlns:p14="http://schemas.microsoft.com/office/powerpoint/2010/main" val="21955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Updated View of CRA</a:t>
            </a:r>
          </a:p>
        </p:txBody>
      </p:sp>
      <p:sp>
        <p:nvSpPr>
          <p:cNvPr id="3" name="Content Placeholder 2"/>
          <p:cNvSpPr>
            <a:spLocks noGrp="1"/>
          </p:cNvSpPr>
          <p:nvPr>
            <p:ph idx="1"/>
          </p:nvPr>
        </p:nvSpPr>
        <p:spPr/>
        <p:txBody>
          <a:bodyPr>
            <a:normAutofit lnSpcReduction="10000"/>
          </a:bodyPr>
          <a:lstStyle/>
          <a:p>
            <a:r>
              <a:rPr lang="en-US" dirty="0"/>
              <a:t>On June 5</a:t>
            </a:r>
            <a:r>
              <a:rPr lang="en-US" baseline="30000" dirty="0"/>
              <a:t>th</a:t>
            </a:r>
            <a:r>
              <a:rPr lang="en-US" dirty="0"/>
              <a:t>, 2020, OCC published a Final Rule to strengthen and modernize the CRA.</a:t>
            </a:r>
          </a:p>
          <a:p>
            <a:r>
              <a:rPr lang="en-US" dirty="0"/>
              <a:t>The Rule is effective on October 1, 2020 for our nation’s largest banks.</a:t>
            </a:r>
          </a:p>
          <a:p>
            <a:r>
              <a:rPr lang="en-US" dirty="0"/>
              <a:t>For the first time in 40 years, the Rule makes specific reference to LMI individuals with disabilities.</a:t>
            </a:r>
          </a:p>
          <a:p>
            <a:r>
              <a:rPr lang="en-US" dirty="0"/>
              <a:t>Within a specific list of CRA-qualifying activities for bank investment, lending and service, there are, for the first time, activities that target LMI individuals with disabilities.</a:t>
            </a:r>
          </a:p>
          <a:p>
            <a:r>
              <a:rPr lang="en-US" dirty="0"/>
              <a:t>There were more than 1,500 comments on the proposed rule issued in 2019, including National Disability Institute and 90 other organizations that referenced NDI’s comments and supported their recommendations.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25</a:t>
            </a:fld>
            <a:endParaRPr lang="en-US" dirty="0"/>
          </a:p>
        </p:txBody>
      </p:sp>
    </p:spTree>
    <p:extLst>
      <p:ext uri="{BB962C8B-B14F-4D97-AF65-F5344CB8AC3E}">
        <p14:creationId xmlns:p14="http://schemas.microsoft.com/office/powerpoint/2010/main" val="358460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 Final Rule</a:t>
            </a:r>
          </a:p>
        </p:txBody>
      </p:sp>
      <p:sp>
        <p:nvSpPr>
          <p:cNvPr id="3" name="Content Placeholder 2"/>
          <p:cNvSpPr>
            <a:spLocks noGrp="1"/>
          </p:cNvSpPr>
          <p:nvPr>
            <p:ph idx="1"/>
          </p:nvPr>
        </p:nvSpPr>
        <p:spPr/>
        <p:txBody>
          <a:bodyPr/>
          <a:lstStyle/>
          <a:p>
            <a:pPr marL="0" indent="0">
              <a:buNone/>
            </a:pPr>
            <a:r>
              <a:rPr lang="en-US" dirty="0"/>
              <a:t>“The role keeps CRA a relevant and powerful tool for supporting communities and promoting civil rights through greater economic opportunity for decades to come.”</a:t>
            </a:r>
          </a:p>
        </p:txBody>
      </p:sp>
      <p:sp>
        <p:nvSpPr>
          <p:cNvPr id="4" name="Slide Number Placeholder 3"/>
          <p:cNvSpPr>
            <a:spLocks noGrp="1"/>
          </p:cNvSpPr>
          <p:nvPr>
            <p:ph type="sldNum" sz="quarter" idx="4"/>
          </p:nvPr>
        </p:nvSpPr>
        <p:spPr/>
        <p:txBody>
          <a:bodyPr/>
          <a:lstStyle/>
          <a:p>
            <a:fld id="{485AC5E9-28C9-498F-BCCA-E3048E5B58DF}" type="slidenum">
              <a:rPr lang="en-US" smtClean="0"/>
              <a:pPr/>
              <a:t>26</a:t>
            </a:fld>
            <a:endParaRPr lang="en-US" dirty="0"/>
          </a:p>
        </p:txBody>
      </p:sp>
    </p:spTree>
    <p:extLst>
      <p:ext uri="{BB962C8B-B14F-4D97-AF65-F5344CB8AC3E}">
        <p14:creationId xmlns:p14="http://schemas.microsoft.com/office/powerpoint/2010/main" val="253779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Examples of CRA Activities That Will Serve LMI Individuals with Disabilities</a:t>
            </a:r>
          </a:p>
        </p:txBody>
      </p:sp>
      <p:sp>
        <p:nvSpPr>
          <p:cNvPr id="3" name="Content Placeholder 2"/>
          <p:cNvSpPr>
            <a:spLocks noGrp="1"/>
          </p:cNvSpPr>
          <p:nvPr>
            <p:ph idx="1"/>
          </p:nvPr>
        </p:nvSpPr>
        <p:spPr/>
        <p:txBody>
          <a:bodyPr/>
          <a:lstStyle/>
          <a:p>
            <a:pPr marL="457200" indent="-457200">
              <a:buFont typeface="+mj-lt"/>
              <a:buAutoNum type="arabicPeriod"/>
            </a:pPr>
            <a:r>
              <a:rPr lang="en-US" dirty="0"/>
              <a:t>Financial capability training by bank employees to individuals with disabilities</a:t>
            </a:r>
          </a:p>
          <a:p>
            <a:pPr marL="457200" indent="-457200">
              <a:buFont typeface="+mj-lt"/>
              <a:buAutoNum type="arabicPeriod"/>
            </a:pPr>
            <a:r>
              <a:rPr lang="en-US" dirty="0"/>
              <a:t>Consumer loans for household assistive technology products and vehicle modifications to improve accessibility</a:t>
            </a:r>
          </a:p>
          <a:p>
            <a:pPr marL="457200" indent="-457200">
              <a:buFont typeface="+mj-lt"/>
              <a:buAutoNum type="arabicPeriod"/>
            </a:pPr>
            <a:r>
              <a:rPr lang="en-US" dirty="0"/>
              <a:t>Funding to workforce development programs designed to improve employment opportunities for LMI individuals with disabilities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27</a:t>
            </a:fld>
            <a:endParaRPr lang="en-US" dirty="0"/>
          </a:p>
        </p:txBody>
      </p:sp>
    </p:spTree>
    <p:extLst>
      <p:ext uri="{BB962C8B-B14F-4D97-AF65-F5344CB8AC3E}">
        <p14:creationId xmlns:p14="http://schemas.microsoft.com/office/powerpoint/2010/main" val="229642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7749540" cy="1222786"/>
          </a:xfrm>
        </p:spPr>
        <p:txBody>
          <a:bodyPr>
            <a:normAutofit fontScale="90000"/>
          </a:bodyPr>
          <a:lstStyle/>
          <a:p>
            <a:r>
              <a:rPr lang="en-US" dirty="0"/>
              <a:t>Specific Examples of CRA-Qualifying Activities That Could Benefit People with Disabilities</a:t>
            </a:r>
          </a:p>
        </p:txBody>
      </p:sp>
      <p:sp>
        <p:nvSpPr>
          <p:cNvPr id="3" name="Content Placeholder 2"/>
          <p:cNvSpPr>
            <a:spLocks noGrp="1"/>
          </p:cNvSpPr>
          <p:nvPr>
            <p:ph idx="1"/>
          </p:nvPr>
        </p:nvSpPr>
        <p:spPr>
          <a:xfrm>
            <a:off x="1764033" y="2151529"/>
            <a:ext cx="8623935" cy="4084018"/>
          </a:xfrm>
        </p:spPr>
        <p:txBody>
          <a:bodyPr/>
          <a:lstStyle/>
          <a:p>
            <a:pPr marL="457200" indent="-457200">
              <a:buFont typeface="+mj-lt"/>
              <a:buAutoNum type="arabicPeriod"/>
            </a:pPr>
            <a:r>
              <a:rPr lang="en-US" dirty="0"/>
              <a:t>Consumer loans to an LMI individual to fund unexpected medical expenses</a:t>
            </a:r>
          </a:p>
          <a:p>
            <a:pPr marL="457200" indent="-457200">
              <a:buFont typeface="+mj-lt"/>
              <a:buAutoNum type="arabicPeriod"/>
            </a:pPr>
            <a:r>
              <a:rPr lang="en-US" dirty="0"/>
              <a:t>Grants to nonprofits to provide digital literacy training in order to increase use of online banking services</a:t>
            </a:r>
          </a:p>
          <a:p>
            <a:pPr marL="457200" indent="-457200">
              <a:buFont typeface="+mj-lt"/>
              <a:buAutoNum type="arabicPeriod"/>
            </a:pPr>
            <a:r>
              <a:rPr lang="en-US" dirty="0"/>
              <a:t>Loans to a nonprofit to develop affordable and accessible rental housing</a:t>
            </a:r>
          </a:p>
          <a:p>
            <a:pPr marL="457200" indent="-457200">
              <a:buFont typeface="+mj-lt"/>
              <a:buAutoNum type="arabicPeriod"/>
            </a:pPr>
            <a:r>
              <a:rPr lang="en-US" dirty="0"/>
              <a:t>In-kind donation of computer equipment to a nonprofit to conduct money management courses for LMI individuals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28</a:t>
            </a:fld>
            <a:endParaRPr lang="en-US" dirty="0"/>
          </a:p>
        </p:txBody>
      </p:sp>
    </p:spTree>
    <p:extLst>
      <p:ext uri="{BB962C8B-B14F-4D97-AF65-F5344CB8AC3E}">
        <p14:creationId xmlns:p14="http://schemas.microsoft.com/office/powerpoint/2010/main" val="176120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8623937" cy="959168"/>
          </a:xfrm>
        </p:spPr>
        <p:txBody>
          <a:bodyPr>
            <a:normAutofit/>
          </a:bodyPr>
          <a:lstStyle/>
          <a:p>
            <a:r>
              <a:rPr lang="en-US" sz="2600" dirty="0"/>
              <a:t>What Can You Do as an Individual or Organization?</a:t>
            </a:r>
          </a:p>
        </p:txBody>
      </p:sp>
      <p:sp>
        <p:nvSpPr>
          <p:cNvPr id="3" name="Content Placeholder 2"/>
          <p:cNvSpPr>
            <a:spLocks noGrp="1"/>
          </p:cNvSpPr>
          <p:nvPr>
            <p:ph idx="1"/>
          </p:nvPr>
        </p:nvSpPr>
        <p:spPr>
          <a:xfrm>
            <a:off x="1764033" y="1566407"/>
            <a:ext cx="8623935" cy="4669140"/>
          </a:xfrm>
        </p:spPr>
        <p:txBody>
          <a:bodyPr>
            <a:normAutofit fontScale="85000" lnSpcReduction="20000"/>
          </a:bodyPr>
          <a:lstStyle/>
          <a:p>
            <a:pPr marL="457200" indent="-457200">
              <a:lnSpc>
                <a:spcPct val="110000"/>
              </a:lnSpc>
              <a:buFont typeface="+mj-lt"/>
              <a:buAutoNum type="arabicPeriod"/>
            </a:pPr>
            <a:r>
              <a:rPr lang="en-US" dirty="0"/>
              <a:t>Identify unmet needs of LMI people with disabilities in your community that match qualifying CRA activities.</a:t>
            </a:r>
          </a:p>
          <a:p>
            <a:pPr marL="457200" indent="-457200">
              <a:lnSpc>
                <a:spcPct val="110000"/>
              </a:lnSpc>
              <a:buFont typeface="+mj-lt"/>
              <a:buAutoNum type="arabicPeriod"/>
            </a:pPr>
            <a:r>
              <a:rPr lang="en-US" dirty="0"/>
              <a:t>Talk with your bank about how to work together on a joint investment, lending or service activity that will be responsive to needs of LMI people with disabilities in your community.</a:t>
            </a:r>
          </a:p>
          <a:p>
            <a:pPr marL="457200" indent="-457200">
              <a:lnSpc>
                <a:spcPct val="110000"/>
              </a:lnSpc>
              <a:buFont typeface="+mj-lt"/>
              <a:buAutoNum type="arabicPeriod"/>
            </a:pPr>
            <a:r>
              <a:rPr lang="en-US" dirty="0"/>
              <a:t>Invite a bank representative to meet with your organization to discuss the CRA planning process, how the bank sets priorities and when is the next CRA bank examination.</a:t>
            </a:r>
          </a:p>
          <a:p>
            <a:pPr marL="457200" indent="-457200">
              <a:lnSpc>
                <a:spcPct val="110000"/>
              </a:lnSpc>
              <a:buFont typeface="+mj-lt"/>
              <a:buAutoNum type="arabicPeriod"/>
            </a:pPr>
            <a:r>
              <a:rPr lang="en-US" dirty="0"/>
              <a:t>Monitor OCC’s website with the quarterly schedule of bank examinations. </a:t>
            </a:r>
            <a:r>
              <a:rPr lang="en-US" dirty="0">
                <a:hlinkClick r:id="rId2"/>
              </a:rPr>
              <a:t>occ.treas.gov/topics/consumers-and-communities/</a:t>
            </a:r>
            <a:r>
              <a:rPr lang="en-US" dirty="0" err="1">
                <a:hlinkClick r:id="rId2"/>
              </a:rPr>
              <a:t>cra</a:t>
            </a:r>
            <a:r>
              <a:rPr lang="en-US" dirty="0">
                <a:hlinkClick r:id="rId2"/>
              </a:rPr>
              <a:t>/cra-evaluations-coming-due.html</a:t>
            </a:r>
            <a:endParaRPr lang="en-US" dirty="0"/>
          </a:p>
          <a:p>
            <a:pPr marL="457200" indent="-457200">
              <a:lnSpc>
                <a:spcPct val="110000"/>
              </a:lnSpc>
              <a:buFont typeface="+mj-lt"/>
              <a:buAutoNum type="arabicPeriod"/>
            </a:pPr>
            <a:r>
              <a:rPr lang="en-US" dirty="0"/>
              <a:t>Contact the CDICD (</a:t>
            </a:r>
            <a:r>
              <a:rPr lang="en-US" dirty="0">
                <a:hlinkClick r:id="rId3"/>
              </a:rPr>
              <a:t>mroush@ndi-inc.org</a:t>
            </a:r>
            <a:r>
              <a:rPr lang="en-US" dirty="0"/>
              <a:t>) to learn about training and TA activities.</a:t>
            </a:r>
          </a:p>
        </p:txBody>
      </p:sp>
      <p:sp>
        <p:nvSpPr>
          <p:cNvPr id="4" name="Slide Number Placeholder 3"/>
          <p:cNvSpPr>
            <a:spLocks noGrp="1"/>
          </p:cNvSpPr>
          <p:nvPr>
            <p:ph type="sldNum" sz="quarter" idx="4"/>
          </p:nvPr>
        </p:nvSpPr>
        <p:spPr/>
        <p:txBody>
          <a:bodyPr/>
          <a:lstStyle/>
          <a:p>
            <a:fld id="{485AC5E9-28C9-498F-BCCA-E3048E5B58DF}" type="slidenum">
              <a:rPr lang="en-US" smtClean="0"/>
              <a:pPr/>
              <a:t>29</a:t>
            </a:fld>
            <a:endParaRPr lang="en-US" dirty="0"/>
          </a:p>
        </p:txBody>
      </p:sp>
    </p:spTree>
    <p:extLst>
      <p:ext uri="{BB962C8B-B14F-4D97-AF65-F5344CB8AC3E}">
        <p14:creationId xmlns:p14="http://schemas.microsoft.com/office/powerpoint/2010/main" val="14173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D98E-366D-B340-8DA8-A403AABC62DB}"/>
              </a:ext>
            </a:extLst>
          </p:cNvPr>
          <p:cNvSpPr>
            <a:spLocks noGrp="1"/>
          </p:cNvSpPr>
          <p:nvPr>
            <p:ph type="title"/>
          </p:nvPr>
        </p:nvSpPr>
        <p:spPr/>
        <p:txBody>
          <a:bodyPr/>
          <a:lstStyle/>
          <a:p>
            <a:r>
              <a:rPr lang="en-US" dirty="0"/>
              <a:t>1 in 4 adults</a:t>
            </a:r>
          </a:p>
        </p:txBody>
      </p:sp>
      <p:pic>
        <p:nvPicPr>
          <p:cNvPr id="5" name="Picture 4" descr="Tatiana Lee smiling and laughing in her wheelchair">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47164" y="-1"/>
            <a:ext cx="10148249" cy="6861735"/>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02079" y="745060"/>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Times New Roman" panose="02020603050405020304" pitchFamily="18" charset="0"/>
                <a:cs typeface="Times New Roman" panose="02020603050405020304" pitchFamily="18" charset="0"/>
              </a:rPr>
              <a:t>1 in 4</a:t>
            </a:r>
          </a:p>
          <a:p>
            <a:pPr algn="ctr"/>
            <a:r>
              <a:rPr lang="en-US" sz="3000" dirty="0">
                <a:solidFill>
                  <a:schemeClr val="tx1"/>
                </a:solidFill>
                <a:latin typeface="Times New Roman" panose="02020603050405020304" pitchFamily="18" charset="0"/>
                <a:cs typeface="Times New Roman" panose="02020603050405020304" pitchFamily="18" charset="0"/>
              </a:rPr>
              <a:t>adults have a disability</a:t>
            </a:r>
          </a:p>
          <a:p>
            <a:pPr algn="ctr"/>
            <a:r>
              <a:rPr lang="en-US" sz="1600" dirty="0">
                <a:solidFill>
                  <a:schemeClr val="tx1"/>
                </a:solidFill>
                <a:latin typeface="Times New Roman" panose="02020603050405020304" pitchFamily="18" charset="0"/>
                <a:cs typeface="Times New Roman" panose="02020603050405020304" pitchFamily="18" charset="0"/>
              </a:rPr>
              <a:t>(physical, sensory, cognitive, mental health or other)</a:t>
            </a:r>
          </a:p>
        </p:txBody>
      </p:sp>
      <p:pic>
        <p:nvPicPr>
          <p:cNvPr id="9" name="Picture 8" descr="RespectAbility logo">
            <a:extLst>
              <a:ext uri="{FF2B5EF4-FFF2-40B4-BE49-F238E27FC236}">
                <a16:creationId xmlns:a16="http://schemas.microsoft.com/office/drawing/2014/main" id="{D60E313D-3292-6F43-8AD2-60C082083D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75" y="6398532"/>
            <a:ext cx="906449" cy="403402"/>
          </a:xfrm>
          <a:prstGeom prst="rect">
            <a:avLst/>
          </a:prstGeom>
        </p:spPr>
      </p:pic>
    </p:spTree>
    <p:extLst>
      <p:ext uri="{BB962C8B-B14F-4D97-AF65-F5344CB8AC3E}">
        <p14:creationId xmlns:p14="http://schemas.microsoft.com/office/powerpoint/2010/main" val="117161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8623937" cy="1148317"/>
          </a:xfrm>
        </p:spPr>
        <p:txBody>
          <a:bodyPr>
            <a:normAutofit/>
          </a:bodyPr>
          <a:lstStyle/>
          <a:p>
            <a:r>
              <a:rPr lang="en-US" dirty="0"/>
              <a:t>Board of Governors of the Federal Reserve System (NPR CRA Rule) October 19, 2020</a:t>
            </a:r>
          </a:p>
        </p:txBody>
      </p:sp>
      <p:sp>
        <p:nvSpPr>
          <p:cNvPr id="3" name="Content Placeholder 2"/>
          <p:cNvSpPr>
            <a:spLocks noGrp="1"/>
          </p:cNvSpPr>
          <p:nvPr>
            <p:ph idx="1"/>
          </p:nvPr>
        </p:nvSpPr>
        <p:spPr>
          <a:xfrm>
            <a:off x="1764033" y="2017059"/>
            <a:ext cx="8623935" cy="4218488"/>
          </a:xfrm>
        </p:spPr>
        <p:txBody>
          <a:bodyPr/>
          <a:lstStyle/>
          <a:p>
            <a:pPr marL="0" indent="0">
              <a:buNone/>
            </a:pPr>
            <a:r>
              <a:rPr lang="en-US" dirty="0"/>
              <a:t>Why Seeking Changes to CRA Rule:</a:t>
            </a:r>
          </a:p>
          <a:p>
            <a:r>
              <a:rPr lang="en-US" dirty="0"/>
              <a:t>More effectively meet the needs of LMI communities</a:t>
            </a:r>
          </a:p>
          <a:p>
            <a:r>
              <a:rPr lang="en-US" dirty="0"/>
              <a:t>Increase clarity, consistency and transparency of bank examinations</a:t>
            </a:r>
          </a:p>
          <a:p>
            <a:r>
              <a:rPr lang="en-US" dirty="0"/>
              <a:t>Promote community engagement</a:t>
            </a:r>
          </a:p>
          <a:p>
            <a:r>
              <a:rPr lang="en-US" dirty="0"/>
              <a:t>Take into account changes in banking beyond physical location of branches</a:t>
            </a:r>
          </a:p>
          <a:p>
            <a:r>
              <a:rPr lang="en-US" dirty="0"/>
              <a:t>Meet the wide range of LMI banking needs and address inequities in financial services and credit access</a:t>
            </a:r>
          </a:p>
        </p:txBody>
      </p:sp>
      <p:sp>
        <p:nvSpPr>
          <p:cNvPr id="4" name="Slide Number Placeholder 3"/>
          <p:cNvSpPr>
            <a:spLocks noGrp="1"/>
          </p:cNvSpPr>
          <p:nvPr>
            <p:ph type="sldNum" sz="quarter" idx="4"/>
          </p:nvPr>
        </p:nvSpPr>
        <p:spPr/>
        <p:txBody>
          <a:bodyPr/>
          <a:lstStyle/>
          <a:p>
            <a:fld id="{485AC5E9-28C9-498F-BCCA-E3048E5B58DF}" type="slidenum">
              <a:rPr lang="en-US" smtClean="0"/>
              <a:pPr/>
              <a:t>30</a:t>
            </a:fld>
            <a:endParaRPr lang="en-US" dirty="0"/>
          </a:p>
        </p:txBody>
      </p:sp>
    </p:spTree>
    <p:extLst>
      <p:ext uri="{BB962C8B-B14F-4D97-AF65-F5344CB8AC3E}">
        <p14:creationId xmlns:p14="http://schemas.microsoft.com/office/powerpoint/2010/main" val="366499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7749540" cy="1211068"/>
          </a:xfrm>
        </p:spPr>
        <p:txBody>
          <a:bodyPr/>
          <a:lstStyle/>
          <a:p>
            <a:r>
              <a:rPr lang="en-US" dirty="0"/>
              <a:t>What the Proposed Comments Offer People with Disabilities</a:t>
            </a:r>
          </a:p>
        </p:txBody>
      </p:sp>
      <p:sp>
        <p:nvSpPr>
          <p:cNvPr id="3" name="Content Placeholder 2"/>
          <p:cNvSpPr>
            <a:spLocks noGrp="1"/>
          </p:cNvSpPr>
          <p:nvPr>
            <p:ph idx="1"/>
          </p:nvPr>
        </p:nvSpPr>
        <p:spPr>
          <a:xfrm>
            <a:off x="1764033" y="2079812"/>
            <a:ext cx="8623935" cy="4155735"/>
          </a:xfrm>
        </p:spPr>
        <p:txBody>
          <a:bodyPr/>
          <a:lstStyle/>
          <a:p>
            <a:pPr marL="0" indent="0">
              <a:buNone/>
            </a:pPr>
            <a:r>
              <a:rPr lang="en-US" dirty="0"/>
              <a:t>For large banks, evaluate branch-based services including “disability accommodations”</a:t>
            </a:r>
          </a:p>
          <a:p>
            <a:pPr marL="457200" indent="-457200">
              <a:buFont typeface="+mj-lt"/>
              <a:buAutoNum type="arabicPeriod"/>
            </a:pPr>
            <a:endParaRPr lang="en-US" dirty="0"/>
          </a:p>
        </p:txBody>
      </p:sp>
      <p:sp>
        <p:nvSpPr>
          <p:cNvPr id="4" name="Slide Number Placeholder 3"/>
          <p:cNvSpPr>
            <a:spLocks noGrp="1"/>
          </p:cNvSpPr>
          <p:nvPr>
            <p:ph type="sldNum" sz="quarter" idx="4"/>
          </p:nvPr>
        </p:nvSpPr>
        <p:spPr/>
        <p:txBody>
          <a:bodyPr/>
          <a:lstStyle/>
          <a:p>
            <a:fld id="{485AC5E9-28C9-498F-BCCA-E3048E5B58DF}" type="slidenum">
              <a:rPr lang="en-US" smtClean="0"/>
              <a:pPr/>
              <a:t>31</a:t>
            </a:fld>
            <a:endParaRPr lang="en-US" dirty="0"/>
          </a:p>
        </p:txBody>
      </p:sp>
    </p:spTree>
    <p:extLst>
      <p:ext uri="{BB962C8B-B14F-4D97-AF65-F5344CB8AC3E}">
        <p14:creationId xmlns:p14="http://schemas.microsoft.com/office/powerpoint/2010/main" val="299117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7749540" cy="1077109"/>
          </a:xfrm>
        </p:spPr>
        <p:txBody>
          <a:bodyPr/>
          <a:lstStyle/>
          <a:p>
            <a:r>
              <a:rPr lang="en-US" dirty="0"/>
              <a:t>Questions Asked About or Relevant to People with Disabilities</a:t>
            </a:r>
            <a:r>
              <a:rPr lang="en-US" sz="1000" dirty="0"/>
              <a:t> (slide 1 of 5)</a:t>
            </a:r>
          </a:p>
        </p:txBody>
      </p:sp>
      <p:sp>
        <p:nvSpPr>
          <p:cNvPr id="3" name="Content Placeholder 2"/>
          <p:cNvSpPr>
            <a:spLocks noGrp="1"/>
          </p:cNvSpPr>
          <p:nvPr>
            <p:ph idx="1"/>
          </p:nvPr>
        </p:nvSpPr>
        <p:spPr>
          <a:xfrm>
            <a:off x="1764033" y="1808629"/>
            <a:ext cx="8623935" cy="4426918"/>
          </a:xfrm>
        </p:spPr>
        <p:txBody>
          <a:bodyPr>
            <a:normAutofit fontScale="85000" lnSpcReduction="20000"/>
          </a:bodyPr>
          <a:lstStyle/>
          <a:p>
            <a:pPr marL="457200" indent="-457200">
              <a:lnSpc>
                <a:spcPct val="120000"/>
              </a:lnSpc>
              <a:spcBef>
                <a:spcPts val="0"/>
              </a:spcBef>
              <a:spcAft>
                <a:spcPts val="600"/>
              </a:spcAft>
              <a:buFont typeface="+mj-lt"/>
              <a:buAutoNum type="arabicPeriod"/>
            </a:pPr>
            <a:r>
              <a:rPr lang="en-US" dirty="0"/>
              <a:t>CRA activities include “community services targeted to low or moderate income individuals.” How should the FRB define “community services”?</a:t>
            </a:r>
          </a:p>
          <a:p>
            <a:pPr marL="342891" lvl="1" indent="0">
              <a:lnSpc>
                <a:spcPct val="120000"/>
              </a:lnSpc>
              <a:spcBef>
                <a:spcPts val="0"/>
              </a:spcBef>
              <a:spcAft>
                <a:spcPts val="600"/>
              </a:spcAft>
              <a:buNone/>
            </a:pPr>
            <a:r>
              <a:rPr lang="en-US" dirty="0"/>
              <a:t>Comments could propose: Eligible community service activities should include “specific financial education, job training and workforce development and other social services that benefit LMI individuals, including individuals across the spectrum of disabilities</a:t>
            </a:r>
          </a:p>
          <a:p>
            <a:pPr marL="457200" indent="-457200">
              <a:lnSpc>
                <a:spcPct val="120000"/>
              </a:lnSpc>
              <a:spcBef>
                <a:spcPts val="0"/>
              </a:spcBef>
              <a:spcAft>
                <a:spcPts val="600"/>
              </a:spcAft>
              <a:buFont typeface="+mj-lt"/>
              <a:buAutoNum type="arabicPeriod"/>
            </a:pPr>
            <a:r>
              <a:rPr lang="en-US" dirty="0"/>
              <a:t>How can a bank determine whether an activity meets the needs of “targeted low or moderate income individuals”?</a:t>
            </a:r>
          </a:p>
          <a:p>
            <a:pPr marL="342891" lvl="1" indent="0">
              <a:lnSpc>
                <a:spcPct val="120000"/>
              </a:lnSpc>
              <a:spcBef>
                <a:spcPts val="0"/>
              </a:spcBef>
              <a:spcAft>
                <a:spcPts val="600"/>
              </a:spcAft>
              <a:buNone/>
            </a:pPr>
            <a:r>
              <a:rPr lang="en-US" dirty="0"/>
              <a:t>Comments could propose: The activity is targeted to recipients of federal disability programs such as benefits counseling, vocational rehabilitation, youth in transition services, housing assistance and home- and community-based services under a Medicaid waiver.</a:t>
            </a:r>
          </a:p>
        </p:txBody>
      </p:sp>
      <p:sp>
        <p:nvSpPr>
          <p:cNvPr id="4" name="Slide Number Placeholder 3"/>
          <p:cNvSpPr>
            <a:spLocks noGrp="1"/>
          </p:cNvSpPr>
          <p:nvPr>
            <p:ph type="sldNum" sz="quarter" idx="4"/>
          </p:nvPr>
        </p:nvSpPr>
        <p:spPr/>
        <p:txBody>
          <a:bodyPr/>
          <a:lstStyle/>
          <a:p>
            <a:fld id="{485AC5E9-28C9-498F-BCCA-E3048E5B58DF}" type="slidenum">
              <a:rPr lang="en-US" smtClean="0"/>
              <a:pPr/>
              <a:t>32</a:t>
            </a:fld>
            <a:endParaRPr lang="en-US" dirty="0"/>
          </a:p>
        </p:txBody>
      </p:sp>
    </p:spTree>
    <p:extLst>
      <p:ext uri="{BB962C8B-B14F-4D97-AF65-F5344CB8AC3E}">
        <p14:creationId xmlns:p14="http://schemas.microsoft.com/office/powerpoint/2010/main" val="3151152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Asked About or Relevant to People with Disabilities</a:t>
            </a:r>
            <a:r>
              <a:rPr lang="en-US" sz="1000" dirty="0"/>
              <a:t> (slide 2 of 5)</a:t>
            </a:r>
            <a:endParaRPr lang="en-US" dirty="0"/>
          </a:p>
        </p:txBody>
      </p:sp>
      <p:sp>
        <p:nvSpPr>
          <p:cNvPr id="3" name="Content Placeholder 2"/>
          <p:cNvSpPr>
            <a:spLocks noGrp="1"/>
          </p:cNvSpPr>
          <p:nvPr>
            <p:ph idx="1"/>
          </p:nvPr>
        </p:nvSpPr>
        <p:spPr>
          <a:xfrm>
            <a:off x="1764033" y="1690689"/>
            <a:ext cx="8623935" cy="4544859"/>
          </a:xfrm>
        </p:spPr>
        <p:txBody>
          <a:bodyPr>
            <a:normAutofit fontScale="70000" lnSpcReduction="20000"/>
          </a:bodyPr>
          <a:lstStyle/>
          <a:p>
            <a:pPr marL="457200" indent="-457200">
              <a:lnSpc>
                <a:spcPct val="120000"/>
              </a:lnSpc>
              <a:spcBef>
                <a:spcPts val="0"/>
              </a:spcBef>
              <a:spcAft>
                <a:spcPts val="600"/>
              </a:spcAft>
              <a:buFont typeface="+mj-lt"/>
              <a:buAutoNum type="arabicPeriod" startAt="3"/>
            </a:pPr>
            <a:r>
              <a:rPr lang="en-US" dirty="0"/>
              <a:t>Should workforce development activities be included as a separate prong of the economic development definition for qualified CRA activities?</a:t>
            </a:r>
          </a:p>
          <a:p>
            <a:pPr marL="342891" lvl="1" indent="0">
              <a:lnSpc>
                <a:spcPct val="120000"/>
              </a:lnSpc>
              <a:spcBef>
                <a:spcPts val="0"/>
              </a:spcBef>
              <a:spcAft>
                <a:spcPts val="600"/>
              </a:spcAft>
              <a:buNone/>
            </a:pPr>
            <a:r>
              <a:rPr lang="en-US" dirty="0"/>
              <a:t>Comments should propose: Yes. Workforce development should be included as a separate prong of economic development and be defined as “federal, state or local initiatives for job training, improving access by LMI individuals, including individuals with disabilities, to jobs, support of internships and apprenticeships and other career advancement opportunities.”</a:t>
            </a:r>
          </a:p>
          <a:p>
            <a:pPr marL="457200" indent="-457200">
              <a:lnSpc>
                <a:spcPct val="120000"/>
              </a:lnSpc>
              <a:spcBef>
                <a:spcPts val="0"/>
              </a:spcBef>
              <a:spcAft>
                <a:spcPts val="600"/>
              </a:spcAft>
              <a:buFont typeface="+mj-lt"/>
              <a:buAutoNum type="arabicPeriod" startAt="4"/>
            </a:pPr>
            <a:r>
              <a:rPr lang="en-US" dirty="0"/>
              <a:t>What are ways a bank should encourage access to credit for underserved or economically distressed minority communities?</a:t>
            </a:r>
          </a:p>
          <a:p>
            <a:pPr marL="342891" lvl="1" indent="0">
              <a:lnSpc>
                <a:spcPct val="120000"/>
              </a:lnSpc>
              <a:spcBef>
                <a:spcPts val="0"/>
              </a:spcBef>
              <a:spcAft>
                <a:spcPts val="600"/>
              </a:spcAft>
              <a:buNone/>
            </a:pPr>
            <a:r>
              <a:rPr lang="en-US" dirty="0"/>
              <a:t>Comments could propose:</a:t>
            </a:r>
          </a:p>
          <a:p>
            <a:pPr marL="342891" lvl="1" indent="0">
              <a:lnSpc>
                <a:spcPct val="120000"/>
              </a:lnSpc>
              <a:spcBef>
                <a:spcPts val="0"/>
              </a:spcBef>
              <a:spcAft>
                <a:spcPts val="600"/>
              </a:spcAft>
              <a:buNone/>
            </a:pPr>
            <a:r>
              <a:rPr lang="en-US" dirty="0"/>
              <a:t>LMI individuals with disabilities have been ignored for too long by bank examiners as a specific area of inquiry when evaluating a bank’s performance. Each bank performance review should evaluate bank activities to identify level and type of efforts to improve access to credit and other community service activities to meet the needs of LMI individuals with disabilities.</a:t>
            </a:r>
          </a:p>
        </p:txBody>
      </p:sp>
      <p:sp>
        <p:nvSpPr>
          <p:cNvPr id="4" name="Slide Number Placeholder 3"/>
          <p:cNvSpPr>
            <a:spLocks noGrp="1"/>
          </p:cNvSpPr>
          <p:nvPr>
            <p:ph type="sldNum" sz="quarter" idx="4"/>
          </p:nvPr>
        </p:nvSpPr>
        <p:spPr/>
        <p:txBody>
          <a:bodyPr/>
          <a:lstStyle/>
          <a:p>
            <a:fld id="{485AC5E9-28C9-498F-BCCA-E3048E5B58DF}" type="slidenum">
              <a:rPr lang="en-US" smtClean="0"/>
              <a:pPr/>
              <a:t>33</a:t>
            </a:fld>
            <a:endParaRPr lang="en-US" dirty="0"/>
          </a:p>
        </p:txBody>
      </p:sp>
    </p:spTree>
    <p:extLst>
      <p:ext uri="{BB962C8B-B14F-4D97-AF65-F5344CB8AC3E}">
        <p14:creationId xmlns:p14="http://schemas.microsoft.com/office/powerpoint/2010/main" val="2987197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Asked About or Relevant to People with Disabilities</a:t>
            </a:r>
            <a:r>
              <a:rPr lang="en-US" sz="1000" dirty="0"/>
              <a:t> (slide 3 of 5)</a:t>
            </a:r>
            <a:endParaRPr lang="en-US" dirty="0"/>
          </a:p>
        </p:txBody>
      </p:sp>
      <p:sp>
        <p:nvSpPr>
          <p:cNvPr id="3" name="Content Placeholder 2"/>
          <p:cNvSpPr>
            <a:spLocks noGrp="1"/>
          </p:cNvSpPr>
          <p:nvPr>
            <p:ph idx="1"/>
          </p:nvPr>
        </p:nvSpPr>
        <p:spPr>
          <a:xfrm>
            <a:off x="1764033" y="1690689"/>
            <a:ext cx="8623935" cy="4544859"/>
          </a:xfrm>
        </p:spPr>
        <p:txBody>
          <a:bodyPr>
            <a:normAutofit fontScale="85000" lnSpcReduction="10000"/>
          </a:bodyPr>
          <a:lstStyle/>
          <a:p>
            <a:pPr marL="457200" indent="-457200">
              <a:lnSpc>
                <a:spcPct val="120000"/>
              </a:lnSpc>
              <a:spcBef>
                <a:spcPts val="0"/>
              </a:spcBef>
              <a:spcAft>
                <a:spcPts val="600"/>
              </a:spcAft>
              <a:buFont typeface="+mj-lt"/>
              <a:buAutoNum type="arabicPeriod" startAt="5"/>
            </a:pPr>
            <a:r>
              <a:rPr lang="en-US" dirty="0"/>
              <a:t>Should the FRB, like OCC, publish an illustrative non-exhaustive list of community development activities that meet the requirements for CRA credit?</a:t>
            </a:r>
          </a:p>
          <a:p>
            <a:pPr marL="342891" lvl="1" indent="0">
              <a:lnSpc>
                <a:spcPct val="120000"/>
              </a:lnSpc>
              <a:spcBef>
                <a:spcPts val="0"/>
              </a:spcBef>
              <a:spcAft>
                <a:spcPts val="600"/>
              </a:spcAft>
              <a:buNone/>
            </a:pPr>
            <a:r>
              <a:rPr lang="en-US" dirty="0"/>
              <a:t>Comments could propose:</a:t>
            </a:r>
          </a:p>
          <a:p>
            <a:pPr marL="342891" lvl="1" indent="0">
              <a:lnSpc>
                <a:spcPct val="120000"/>
              </a:lnSpc>
              <a:spcBef>
                <a:spcPts val="0"/>
              </a:spcBef>
              <a:spcAft>
                <a:spcPts val="600"/>
              </a:spcAft>
              <a:buNone/>
            </a:pPr>
            <a:r>
              <a:rPr lang="en-US" dirty="0"/>
              <a:t>Yes. Such a list can and should include examples of activities that benefit LMI individuals with disabilities related to investment in affordable and accessible housing, lending to entrepreneurs with disabilities for startup capital, support of VR and workforce development activities, financial literacy and counseling programs and improved access to broadband, assistive and mainstream technology products and services. The list should be developed with bank and public input, updated quarterly and be availably publicly.</a:t>
            </a:r>
          </a:p>
        </p:txBody>
      </p:sp>
      <p:sp>
        <p:nvSpPr>
          <p:cNvPr id="4" name="Slide Number Placeholder 3"/>
          <p:cNvSpPr>
            <a:spLocks noGrp="1"/>
          </p:cNvSpPr>
          <p:nvPr>
            <p:ph type="sldNum" sz="quarter" idx="4"/>
          </p:nvPr>
        </p:nvSpPr>
        <p:spPr/>
        <p:txBody>
          <a:bodyPr/>
          <a:lstStyle/>
          <a:p>
            <a:fld id="{485AC5E9-28C9-498F-BCCA-E3048E5B58DF}" type="slidenum">
              <a:rPr lang="en-US" smtClean="0"/>
              <a:pPr/>
              <a:t>34</a:t>
            </a:fld>
            <a:endParaRPr lang="en-US" dirty="0"/>
          </a:p>
        </p:txBody>
      </p:sp>
    </p:spTree>
    <p:extLst>
      <p:ext uri="{BB962C8B-B14F-4D97-AF65-F5344CB8AC3E}">
        <p14:creationId xmlns:p14="http://schemas.microsoft.com/office/powerpoint/2010/main" val="3912175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Asked About or Relevant to People with Disabilities</a:t>
            </a:r>
            <a:r>
              <a:rPr lang="en-US" sz="1000" dirty="0"/>
              <a:t> (slide 4 of 5)</a:t>
            </a:r>
            <a:endParaRPr lang="en-US" dirty="0"/>
          </a:p>
        </p:txBody>
      </p:sp>
      <p:sp>
        <p:nvSpPr>
          <p:cNvPr id="3" name="Content Placeholder 2"/>
          <p:cNvSpPr>
            <a:spLocks noGrp="1"/>
          </p:cNvSpPr>
          <p:nvPr>
            <p:ph idx="1"/>
          </p:nvPr>
        </p:nvSpPr>
        <p:spPr/>
        <p:txBody>
          <a:bodyPr>
            <a:normAutofit/>
          </a:bodyPr>
          <a:lstStyle/>
          <a:p>
            <a:pPr marL="457200" indent="-457200">
              <a:lnSpc>
                <a:spcPct val="120000"/>
              </a:lnSpc>
              <a:spcBef>
                <a:spcPts val="0"/>
              </a:spcBef>
              <a:spcAft>
                <a:spcPts val="600"/>
              </a:spcAft>
              <a:buFont typeface="+mj-lt"/>
              <a:buAutoNum type="arabicPeriod" startAt="6"/>
            </a:pPr>
            <a:r>
              <a:rPr lang="en-US" dirty="0"/>
              <a:t>How can the public be more engaged in a bank’s strategic plan development?</a:t>
            </a:r>
          </a:p>
          <a:p>
            <a:pPr marL="342891" lvl="1" indent="0">
              <a:lnSpc>
                <a:spcPct val="120000"/>
              </a:lnSpc>
              <a:spcBef>
                <a:spcPts val="0"/>
              </a:spcBef>
              <a:spcAft>
                <a:spcPts val="600"/>
              </a:spcAft>
              <a:buNone/>
            </a:pPr>
            <a:r>
              <a:rPr lang="en-US" dirty="0"/>
              <a:t>Comments could propose: Banks should be required to describe efforts made to engage their communities in which they are located to provide comments on their proposed plan and how the comments resulted in any changes, if needed, to their final plan. The bank should be required to engage communities defined by race, ethnicity, gender, sexual orientation and/or disability and the plan should describe specific investment, lending and service activities to address the priority financial challenges and needs of each of these LMI communities.</a:t>
            </a:r>
          </a:p>
        </p:txBody>
      </p:sp>
      <p:sp>
        <p:nvSpPr>
          <p:cNvPr id="4" name="Slide Number Placeholder 3"/>
          <p:cNvSpPr>
            <a:spLocks noGrp="1"/>
          </p:cNvSpPr>
          <p:nvPr>
            <p:ph type="sldNum" sz="quarter" idx="4"/>
          </p:nvPr>
        </p:nvSpPr>
        <p:spPr/>
        <p:txBody>
          <a:bodyPr/>
          <a:lstStyle/>
          <a:p>
            <a:fld id="{485AC5E9-28C9-498F-BCCA-E3048E5B58DF}" type="slidenum">
              <a:rPr lang="en-US" smtClean="0"/>
              <a:pPr/>
              <a:t>35</a:t>
            </a:fld>
            <a:endParaRPr lang="en-US" dirty="0"/>
          </a:p>
        </p:txBody>
      </p:sp>
    </p:spTree>
    <p:extLst>
      <p:ext uri="{BB962C8B-B14F-4D97-AF65-F5344CB8AC3E}">
        <p14:creationId xmlns:p14="http://schemas.microsoft.com/office/powerpoint/2010/main" val="177734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Asked About or Relevant to People with Disabilities</a:t>
            </a:r>
            <a:r>
              <a:rPr lang="en-US" sz="1000" dirty="0"/>
              <a:t> (slide 5 of 5)</a:t>
            </a:r>
            <a:endParaRPr lang="en-US" dirty="0"/>
          </a:p>
        </p:txBody>
      </p:sp>
      <p:sp>
        <p:nvSpPr>
          <p:cNvPr id="3" name="Content Placeholder 2"/>
          <p:cNvSpPr>
            <a:spLocks noGrp="1"/>
          </p:cNvSpPr>
          <p:nvPr>
            <p:ph idx="1"/>
          </p:nvPr>
        </p:nvSpPr>
        <p:spPr>
          <a:xfrm>
            <a:off x="1764033" y="1690689"/>
            <a:ext cx="8623935" cy="4544859"/>
          </a:xfrm>
        </p:spPr>
        <p:txBody>
          <a:bodyPr>
            <a:normAutofit fontScale="85000" lnSpcReduction="20000"/>
          </a:bodyPr>
          <a:lstStyle/>
          <a:p>
            <a:pPr marL="457200" indent="-457200">
              <a:lnSpc>
                <a:spcPct val="120000"/>
              </a:lnSpc>
              <a:spcBef>
                <a:spcPts val="0"/>
              </a:spcBef>
              <a:spcAft>
                <a:spcPts val="600"/>
              </a:spcAft>
              <a:buFont typeface="+mj-lt"/>
              <a:buAutoNum type="arabicPeriod" startAt="7"/>
            </a:pPr>
            <a:r>
              <a:rPr lang="en-US" dirty="0"/>
              <a:t>What data should banks collect and share with bank examiners to demonstrate effective CRA performance?</a:t>
            </a:r>
          </a:p>
          <a:p>
            <a:pPr marL="342891" lvl="1" indent="0">
              <a:lnSpc>
                <a:spcPct val="120000"/>
              </a:lnSpc>
              <a:spcBef>
                <a:spcPts val="0"/>
              </a:spcBef>
              <a:spcAft>
                <a:spcPts val="600"/>
              </a:spcAft>
              <a:buNone/>
            </a:pPr>
            <a:r>
              <a:rPr lang="en-US" dirty="0"/>
              <a:t>Comments could propose: For community development and retail testing, data should be collected and disaggregated by banks to explore more deeply the impact on LMI individuals with disabilities in addition to impact on individuals defined by race, ethnicity and gender.</a:t>
            </a:r>
          </a:p>
          <a:p>
            <a:pPr marL="342891" lvl="1" indent="0">
              <a:lnSpc>
                <a:spcPct val="120000"/>
              </a:lnSpc>
              <a:spcBef>
                <a:spcPts val="0"/>
              </a:spcBef>
              <a:spcAft>
                <a:spcPts val="600"/>
              </a:spcAft>
              <a:buNone/>
            </a:pPr>
            <a:r>
              <a:rPr lang="en-US" dirty="0"/>
              <a:t>People with disabilities have both intentionally and unintentionally been discriminated against in access to credit either or both in terms of rates and conditions of approval for the full term of CRA being in effect.</a:t>
            </a:r>
          </a:p>
          <a:p>
            <a:pPr marL="342891" lvl="1" indent="0">
              <a:lnSpc>
                <a:spcPct val="120000"/>
              </a:lnSpc>
              <a:spcBef>
                <a:spcPts val="0"/>
              </a:spcBef>
              <a:spcAft>
                <a:spcPts val="600"/>
              </a:spcAft>
              <a:buNone/>
            </a:pPr>
            <a:r>
              <a:rPr lang="en-US" dirty="0"/>
              <a:t>Investment and services need to be explored that do not treat LMI individuals as on homogenous group, but explores more deeply disparate treatment of the major subpopulations of LMI defined by race, gender, ethnicity and disability.</a:t>
            </a:r>
          </a:p>
        </p:txBody>
      </p:sp>
      <p:sp>
        <p:nvSpPr>
          <p:cNvPr id="4" name="Slide Number Placeholder 3"/>
          <p:cNvSpPr>
            <a:spLocks noGrp="1"/>
          </p:cNvSpPr>
          <p:nvPr>
            <p:ph type="sldNum" sz="quarter" idx="4"/>
          </p:nvPr>
        </p:nvSpPr>
        <p:spPr/>
        <p:txBody>
          <a:bodyPr/>
          <a:lstStyle/>
          <a:p>
            <a:fld id="{485AC5E9-28C9-498F-BCCA-E3048E5B58DF}" type="slidenum">
              <a:rPr lang="en-US" smtClean="0"/>
              <a:pPr/>
              <a:t>36</a:t>
            </a:fld>
            <a:endParaRPr lang="en-US" dirty="0"/>
          </a:p>
        </p:txBody>
      </p:sp>
    </p:spTree>
    <p:extLst>
      <p:ext uri="{BB962C8B-B14F-4D97-AF65-F5344CB8AC3E}">
        <p14:creationId xmlns:p14="http://schemas.microsoft.com/office/powerpoint/2010/main" val="2033828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30" y="731520"/>
            <a:ext cx="7749540" cy="459126"/>
          </a:xfrm>
        </p:spPr>
        <p:txBody>
          <a:bodyPr>
            <a:normAutofit fontScale="90000"/>
          </a:bodyPr>
          <a:lstStyle/>
          <a:p>
            <a:r>
              <a:rPr lang="en-US" dirty="0"/>
              <a:t>Comments Due</a:t>
            </a:r>
          </a:p>
        </p:txBody>
      </p:sp>
      <p:sp>
        <p:nvSpPr>
          <p:cNvPr id="3" name="Content Placeholder 2"/>
          <p:cNvSpPr>
            <a:spLocks noGrp="1"/>
          </p:cNvSpPr>
          <p:nvPr>
            <p:ph idx="1"/>
          </p:nvPr>
        </p:nvSpPr>
        <p:spPr>
          <a:xfrm>
            <a:off x="1764033" y="1190647"/>
            <a:ext cx="8623935" cy="5044901"/>
          </a:xfrm>
        </p:spPr>
        <p:txBody>
          <a:bodyPr>
            <a:noAutofit/>
          </a:bodyPr>
          <a:lstStyle/>
          <a:p>
            <a:pPr>
              <a:lnSpc>
                <a:spcPct val="100000"/>
              </a:lnSpc>
              <a:spcAft>
                <a:spcPts val="600"/>
              </a:spcAft>
            </a:pPr>
            <a:r>
              <a:rPr lang="en-US" sz="1900" dirty="0"/>
              <a:t>To read the full FRB NPRM visit </a:t>
            </a:r>
            <a:r>
              <a:rPr lang="en-US" sz="1900" dirty="0">
                <a:hlinkClick r:id="rId2"/>
              </a:rPr>
              <a:t>federalregister.gov/</a:t>
            </a:r>
            <a:br>
              <a:rPr lang="en-US" sz="1900" dirty="0">
                <a:hlinkClick r:id="rId2"/>
              </a:rPr>
            </a:br>
            <a:r>
              <a:rPr lang="en-US" sz="1900" dirty="0">
                <a:hlinkClick r:id="rId2"/>
              </a:rPr>
              <a:t>documents/2020/10/19/2020-21227/community-reinvestment-act</a:t>
            </a:r>
            <a:r>
              <a:rPr lang="en-US" sz="1900" dirty="0"/>
              <a:t>.</a:t>
            </a:r>
          </a:p>
          <a:p>
            <a:pPr fontAlgn="base">
              <a:lnSpc>
                <a:spcPct val="100000"/>
              </a:lnSpc>
              <a:spcAft>
                <a:spcPts val="0"/>
              </a:spcAft>
            </a:pPr>
            <a:r>
              <a:rPr lang="en-US" sz="1900" dirty="0"/>
              <a:t>Comments are due by February 21, 2021 and are to be submitted to:</a:t>
            </a:r>
          </a:p>
          <a:p>
            <a:pPr lvl="1" fontAlgn="base">
              <a:lnSpc>
                <a:spcPct val="100000"/>
              </a:lnSpc>
              <a:spcBef>
                <a:spcPts val="0"/>
              </a:spcBef>
              <a:spcAft>
                <a:spcPts val="0"/>
              </a:spcAft>
            </a:pPr>
            <a:r>
              <a:rPr lang="en-US" sz="1900" i="1" dirty="0"/>
              <a:t>Agency Website: </a:t>
            </a:r>
            <a:r>
              <a:rPr lang="en-US" sz="1900" i="1" dirty="0">
                <a:hlinkClick r:id="rId3"/>
              </a:rPr>
              <a:t>federalreserve.gov</a:t>
            </a:r>
            <a:r>
              <a:rPr lang="en-US" sz="1900" i="1" dirty="0"/>
              <a:t>.</a:t>
            </a:r>
            <a:r>
              <a:rPr lang="en-US" sz="1900" dirty="0"/>
              <a:t> Follow the instructions for submitting comments at </a:t>
            </a:r>
            <a:r>
              <a:rPr lang="en-US" sz="1900" i="1" dirty="0">
                <a:hlinkClick r:id="rId4"/>
              </a:rPr>
              <a:t>federalreserve.gov/​</a:t>
            </a:r>
            <a:r>
              <a:rPr lang="en-US" sz="1900" i="1" dirty="0" err="1">
                <a:hlinkClick r:id="rId4"/>
              </a:rPr>
              <a:t>generalinfo</a:t>
            </a:r>
            <a:r>
              <a:rPr lang="en-US" sz="1900" i="1" dirty="0">
                <a:hlinkClick r:id="rId4"/>
              </a:rPr>
              <a:t>/​</a:t>
            </a:r>
            <a:r>
              <a:rPr lang="en-US" sz="1900" i="1" dirty="0" err="1">
                <a:hlinkClick r:id="rId4"/>
              </a:rPr>
              <a:t>foia</a:t>
            </a:r>
            <a:r>
              <a:rPr lang="en-US" sz="1900" i="1" dirty="0">
                <a:hlinkClick r:id="rId4"/>
              </a:rPr>
              <a:t>/​</a:t>
            </a:r>
            <a:r>
              <a:rPr lang="en-US" sz="1900" i="1" dirty="0" err="1">
                <a:hlinkClick r:id="rId4"/>
              </a:rPr>
              <a:t>ProposedRegs.cfm</a:t>
            </a:r>
            <a:r>
              <a:rPr lang="en-US" sz="1900" i="1" dirty="0"/>
              <a:t>.</a:t>
            </a:r>
            <a:endParaRPr lang="en-US" sz="1900" dirty="0"/>
          </a:p>
          <a:p>
            <a:pPr lvl="1" fontAlgn="base">
              <a:lnSpc>
                <a:spcPct val="100000"/>
              </a:lnSpc>
              <a:spcBef>
                <a:spcPts val="0"/>
              </a:spcBef>
              <a:spcAft>
                <a:spcPts val="0"/>
              </a:spcAft>
            </a:pPr>
            <a:r>
              <a:rPr lang="en-US" sz="1900" i="1" dirty="0"/>
              <a:t>Email: </a:t>
            </a:r>
            <a:r>
              <a:rPr lang="en-US" sz="1900" i="1" dirty="0">
                <a:hlinkClick r:id="rId5"/>
              </a:rPr>
              <a:t>regs.comments@federalreserve.gov</a:t>
            </a:r>
            <a:r>
              <a:rPr lang="en-US" sz="1900" i="1" dirty="0"/>
              <a:t>.</a:t>
            </a:r>
            <a:r>
              <a:rPr lang="en-US" sz="1900" dirty="0"/>
              <a:t> Include docket and RIN numbers in the subject line of the message.</a:t>
            </a:r>
          </a:p>
          <a:p>
            <a:pPr lvl="1" fontAlgn="base">
              <a:lnSpc>
                <a:spcPct val="100000"/>
              </a:lnSpc>
              <a:spcBef>
                <a:spcPts val="0"/>
              </a:spcBef>
              <a:spcAft>
                <a:spcPts val="0"/>
              </a:spcAft>
            </a:pPr>
            <a:r>
              <a:rPr lang="en-US" sz="1900" i="1" dirty="0"/>
              <a:t>FAX:</a:t>
            </a:r>
            <a:r>
              <a:rPr lang="en-US" sz="1900" dirty="0"/>
              <a:t> (202) 452-3819 or (202) 452-3102.</a:t>
            </a:r>
          </a:p>
          <a:p>
            <a:pPr lvl="1" fontAlgn="base">
              <a:lnSpc>
                <a:spcPct val="100000"/>
              </a:lnSpc>
              <a:spcAft>
                <a:spcPts val="600"/>
              </a:spcAft>
            </a:pPr>
            <a:r>
              <a:rPr lang="en-US" sz="1900" i="1" dirty="0"/>
              <a:t>Mail:</a:t>
            </a:r>
            <a:r>
              <a:rPr lang="en-US" sz="1900" dirty="0"/>
              <a:t> Ann E. </a:t>
            </a:r>
            <a:r>
              <a:rPr lang="en-US" sz="1900" dirty="0" err="1"/>
              <a:t>Misback</a:t>
            </a:r>
            <a:r>
              <a:rPr lang="en-US" sz="1900" dirty="0"/>
              <a:t>, Secretary, Board of Governors of the Federal Reserve System, 20th Street and Constitution Avenue NW, Washington, DC 20551.</a:t>
            </a:r>
          </a:p>
          <a:p>
            <a:pPr>
              <a:lnSpc>
                <a:spcPct val="100000"/>
              </a:lnSpc>
              <a:spcAft>
                <a:spcPts val="600"/>
              </a:spcAft>
            </a:pPr>
            <a:r>
              <a:rPr lang="en-US" sz="1900" dirty="0"/>
              <a:t>Federal Reserve: Speech by Governor </a:t>
            </a:r>
            <a:r>
              <a:rPr lang="en-US" sz="1900" dirty="0" err="1"/>
              <a:t>Brainard</a:t>
            </a:r>
            <a:r>
              <a:rPr lang="en-US" sz="1900" dirty="0"/>
              <a:t> on Strengthening CRA Provisions Related to Minority Depository Institutions </a:t>
            </a:r>
            <a:r>
              <a:rPr lang="en-US" sz="1900" dirty="0">
                <a:hlinkClick r:id="rId6"/>
              </a:rPr>
              <a:t>learncra.com/federal-reserve-speech-by-governor-brainard-on-stregthening-cra-provisions-related-to-minority-depository-institutions/</a:t>
            </a:r>
            <a:endParaRPr lang="en-US" sz="1900" dirty="0"/>
          </a:p>
        </p:txBody>
      </p:sp>
      <p:sp>
        <p:nvSpPr>
          <p:cNvPr id="4" name="Slide Number Placeholder 3"/>
          <p:cNvSpPr>
            <a:spLocks noGrp="1"/>
          </p:cNvSpPr>
          <p:nvPr>
            <p:ph type="sldNum" sz="quarter" idx="4"/>
          </p:nvPr>
        </p:nvSpPr>
        <p:spPr/>
        <p:txBody>
          <a:bodyPr/>
          <a:lstStyle/>
          <a:p>
            <a:fld id="{485AC5E9-28C9-498F-BCCA-E3048E5B58DF}" type="slidenum">
              <a:rPr lang="en-US" smtClean="0"/>
              <a:pPr/>
              <a:t>37</a:t>
            </a:fld>
            <a:endParaRPr lang="en-US" dirty="0"/>
          </a:p>
        </p:txBody>
      </p:sp>
    </p:spTree>
    <p:extLst>
      <p:ext uri="{BB962C8B-B14F-4D97-AF65-F5344CB8AC3E}">
        <p14:creationId xmlns:p14="http://schemas.microsoft.com/office/powerpoint/2010/main" val="113336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spcBef>
                <a:spcPts val="0"/>
              </a:spcBef>
              <a:spcAft>
                <a:spcPts val="0"/>
              </a:spcAft>
              <a:buNone/>
            </a:pPr>
            <a:r>
              <a:rPr lang="en-US" dirty="0"/>
              <a:t>Michael Morris</a:t>
            </a:r>
          </a:p>
          <a:p>
            <a:pPr marL="0" indent="0">
              <a:spcBef>
                <a:spcPts val="0"/>
              </a:spcBef>
              <a:spcAft>
                <a:spcPts val="0"/>
              </a:spcAft>
              <a:buNone/>
            </a:pPr>
            <a:r>
              <a:rPr lang="en-US" dirty="0"/>
              <a:t>Senior Strategic Advisor</a:t>
            </a:r>
          </a:p>
          <a:p>
            <a:pPr marL="0" indent="0">
              <a:spcBef>
                <a:spcPts val="0"/>
              </a:spcBef>
              <a:spcAft>
                <a:spcPts val="0"/>
              </a:spcAft>
              <a:buNone/>
            </a:pPr>
            <a:r>
              <a:rPr lang="en-US" dirty="0"/>
              <a:t>National Disability Institute</a:t>
            </a:r>
          </a:p>
          <a:p>
            <a:pPr marL="0" indent="0">
              <a:buNone/>
            </a:pPr>
            <a:r>
              <a:rPr lang="en-US" dirty="0">
                <a:hlinkClick r:id="rId2"/>
              </a:rPr>
              <a:t>mmorris@ndi-inc.org</a:t>
            </a:r>
            <a:endParaRPr lang="en-US" dirty="0"/>
          </a:p>
          <a:p>
            <a:pPr marL="0" indent="0">
              <a:spcBef>
                <a:spcPts val="1800"/>
              </a:spcBef>
              <a:buNone/>
            </a:pPr>
            <a:r>
              <a:rPr lang="en-US" dirty="0"/>
              <a:t>To learn more about the Center for Disability-Inclusive Community Development, please visit: </a:t>
            </a:r>
            <a:r>
              <a:rPr lang="en-US" dirty="0">
                <a:hlinkClick r:id="rId3"/>
              </a:rPr>
              <a:t>nationaldisabilityinstitute.org/disability-inclusive-community</a:t>
            </a:r>
            <a:br>
              <a:rPr lang="en-US" dirty="0">
                <a:hlinkClick r:id="rId3"/>
              </a:rPr>
            </a:br>
            <a:r>
              <a:rPr lang="en-US" dirty="0">
                <a:hlinkClick r:id="rId3"/>
              </a:rPr>
              <a:t>-development/</a:t>
            </a:r>
            <a:r>
              <a:rPr lang="en-US" dirty="0"/>
              <a:t>.</a:t>
            </a:r>
          </a:p>
        </p:txBody>
      </p:sp>
      <p:sp>
        <p:nvSpPr>
          <p:cNvPr id="4" name="Slide Number Placeholder 3"/>
          <p:cNvSpPr>
            <a:spLocks noGrp="1"/>
          </p:cNvSpPr>
          <p:nvPr>
            <p:ph type="sldNum" sz="quarter" idx="4"/>
          </p:nvPr>
        </p:nvSpPr>
        <p:spPr/>
        <p:txBody>
          <a:bodyPr/>
          <a:lstStyle/>
          <a:p>
            <a:fld id="{485AC5E9-28C9-498F-BCCA-E3048E5B58DF}" type="slidenum">
              <a:rPr lang="en-US" smtClean="0"/>
              <a:pPr/>
              <a:t>38</a:t>
            </a:fld>
            <a:endParaRPr lang="en-US" dirty="0"/>
          </a:p>
        </p:txBody>
      </p:sp>
    </p:spTree>
    <p:extLst>
      <p:ext uri="{BB962C8B-B14F-4D97-AF65-F5344CB8AC3E}">
        <p14:creationId xmlns:p14="http://schemas.microsoft.com/office/powerpoint/2010/main" val="1672585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Financial Inclusion </a:t>
            </a:r>
            <a:br>
              <a:rPr lang="en-US" dirty="0"/>
            </a:br>
            <a:r>
              <a:rPr lang="en-US" dirty="0"/>
              <a:t>Podcast Series</a:t>
            </a:r>
          </a:p>
        </p:txBody>
      </p:sp>
      <p:sp>
        <p:nvSpPr>
          <p:cNvPr id="3" name="Content Placeholder 2"/>
          <p:cNvSpPr>
            <a:spLocks noGrp="1"/>
          </p:cNvSpPr>
          <p:nvPr>
            <p:ph idx="1"/>
          </p:nvPr>
        </p:nvSpPr>
        <p:spPr>
          <a:xfrm>
            <a:off x="1899956" y="1902941"/>
            <a:ext cx="3221953" cy="4311037"/>
          </a:xfrm>
        </p:spPr>
        <p:txBody>
          <a:bodyPr>
            <a:noAutofit/>
          </a:bodyPr>
          <a:lstStyle/>
          <a:p>
            <a:pPr marL="0" indent="0">
              <a:lnSpc>
                <a:spcPct val="110000"/>
              </a:lnSpc>
              <a:spcBef>
                <a:spcPts val="0"/>
              </a:spcBef>
              <a:spcAft>
                <a:spcPts val="600"/>
              </a:spcAft>
              <a:buNone/>
            </a:pPr>
            <a:r>
              <a:rPr lang="en-US" sz="2100" i="1" dirty="0"/>
              <a:t>Keys to Financial Inclusion</a:t>
            </a:r>
            <a:r>
              <a:rPr lang="en-US" sz="2100" dirty="0"/>
              <a:t> launched in June 2020. The podcast series features diverse guests to discuss what inclusive community development means to them and their organization. </a:t>
            </a:r>
            <a:r>
              <a:rPr lang="en-US" sz="2100" i="1" dirty="0"/>
              <a:t>Keys to Financial Inclusion</a:t>
            </a:r>
            <a:r>
              <a:rPr lang="en-US" sz="2100" dirty="0"/>
              <a:t> podcasts are 30 minutes in length.</a:t>
            </a:r>
          </a:p>
        </p:txBody>
      </p:sp>
      <p:sp>
        <p:nvSpPr>
          <p:cNvPr id="5" name="Content Placeholder 4"/>
          <p:cNvSpPr>
            <a:spLocks noGrp="1"/>
          </p:cNvSpPr>
          <p:nvPr>
            <p:ph sz="quarter" idx="10"/>
          </p:nvPr>
        </p:nvSpPr>
        <p:spPr>
          <a:xfrm>
            <a:off x="5430983" y="1902940"/>
            <a:ext cx="4945469" cy="4325582"/>
          </a:xfrm>
        </p:spPr>
        <p:txBody>
          <a:bodyPr>
            <a:noAutofit/>
          </a:bodyPr>
          <a:lstStyle/>
          <a:p>
            <a:pPr marL="0" indent="0" algn="ctr">
              <a:lnSpc>
                <a:spcPct val="100000"/>
              </a:lnSpc>
              <a:spcBef>
                <a:spcPts val="0"/>
              </a:spcBef>
              <a:spcAft>
                <a:spcPts val="0"/>
              </a:spcAft>
              <a:buNone/>
            </a:pPr>
            <a:r>
              <a:rPr lang="en-US" sz="2000" dirty="0"/>
              <a:t>Guests Include:</a:t>
            </a:r>
          </a:p>
          <a:p>
            <a:pPr>
              <a:lnSpc>
                <a:spcPct val="100000"/>
              </a:lnSpc>
              <a:spcBef>
                <a:spcPts val="0"/>
              </a:spcBef>
              <a:spcAft>
                <a:spcPts val="0"/>
              </a:spcAft>
            </a:pPr>
            <a:r>
              <a:rPr lang="en-US" sz="2000" dirty="0"/>
              <a:t>Ray Boshara, Federal Reserve Bank of St. Louis</a:t>
            </a:r>
          </a:p>
          <a:p>
            <a:pPr>
              <a:lnSpc>
                <a:spcPct val="100000"/>
              </a:lnSpc>
              <a:spcBef>
                <a:spcPts val="0"/>
              </a:spcBef>
              <a:spcAft>
                <a:spcPts val="0"/>
              </a:spcAft>
            </a:pPr>
            <a:r>
              <a:rPr lang="en-US" sz="2000" dirty="0"/>
              <a:t>Molly Barackman-Eder, </a:t>
            </a:r>
            <a:r>
              <a:rPr lang="en-US" sz="2000" dirty="0" err="1"/>
              <a:t>NeighborWorks</a:t>
            </a:r>
            <a:endParaRPr lang="en-US" sz="2000" dirty="0"/>
          </a:p>
          <a:p>
            <a:pPr>
              <a:lnSpc>
                <a:spcPct val="100000"/>
              </a:lnSpc>
              <a:spcBef>
                <a:spcPts val="0"/>
              </a:spcBef>
              <a:spcAft>
                <a:spcPts val="0"/>
              </a:spcAft>
            </a:pPr>
            <a:r>
              <a:rPr lang="en-US" sz="2000" dirty="0"/>
              <a:t>Annie Harper, Yale University</a:t>
            </a:r>
          </a:p>
          <a:p>
            <a:pPr>
              <a:lnSpc>
                <a:spcPct val="100000"/>
              </a:lnSpc>
              <a:spcBef>
                <a:spcPts val="0"/>
              </a:spcBef>
              <a:spcAft>
                <a:spcPts val="0"/>
              </a:spcAft>
            </a:pPr>
            <a:r>
              <a:rPr lang="en-US" sz="2000" dirty="0"/>
              <a:t>Jeanne Bonds, University of North Carolina</a:t>
            </a:r>
          </a:p>
          <a:p>
            <a:pPr>
              <a:lnSpc>
                <a:spcPct val="100000"/>
              </a:lnSpc>
              <a:spcBef>
                <a:spcPts val="0"/>
              </a:spcBef>
              <a:spcAft>
                <a:spcPts val="0"/>
              </a:spcAft>
            </a:pPr>
            <a:r>
              <a:rPr lang="en-US" sz="2000" dirty="0"/>
              <a:t>Dara Duguay, Credit Builders Alliance</a:t>
            </a:r>
          </a:p>
          <a:p>
            <a:pPr>
              <a:lnSpc>
                <a:spcPct val="100000"/>
              </a:lnSpc>
              <a:spcBef>
                <a:spcPts val="0"/>
              </a:spcBef>
              <a:spcAft>
                <a:spcPts val="0"/>
              </a:spcAft>
            </a:pPr>
            <a:r>
              <a:rPr lang="en-US" sz="2000" dirty="0"/>
              <a:t>Darlene Goins, Wells Fargo</a:t>
            </a:r>
          </a:p>
          <a:p>
            <a:pPr>
              <a:lnSpc>
                <a:spcPct val="100000"/>
              </a:lnSpc>
              <a:spcBef>
                <a:spcPts val="0"/>
              </a:spcBef>
              <a:spcAft>
                <a:spcPts val="0"/>
              </a:spcAft>
            </a:pPr>
            <a:r>
              <a:rPr lang="en-US" sz="2000" dirty="0"/>
              <a:t>Maria Town, AAPD</a:t>
            </a:r>
          </a:p>
          <a:p>
            <a:pPr marL="0" indent="0" algn="ctr">
              <a:lnSpc>
                <a:spcPct val="100000"/>
              </a:lnSpc>
              <a:spcBef>
                <a:spcPts val="1800"/>
              </a:spcBef>
              <a:spcAft>
                <a:spcPts val="0"/>
              </a:spcAft>
              <a:buNone/>
            </a:pPr>
            <a:r>
              <a:rPr lang="en-US" sz="2000" dirty="0"/>
              <a:t>To listen to the podcast series, go to:</a:t>
            </a:r>
          </a:p>
          <a:p>
            <a:pPr marL="0" indent="0" algn="ctr">
              <a:lnSpc>
                <a:spcPct val="100000"/>
              </a:lnSpc>
              <a:spcBef>
                <a:spcPts val="0"/>
              </a:spcBef>
              <a:spcAft>
                <a:spcPts val="0"/>
              </a:spcAft>
              <a:buNone/>
            </a:pPr>
            <a:r>
              <a:rPr lang="en-US" sz="2000" dirty="0">
                <a:hlinkClick r:id="rId2"/>
              </a:rPr>
              <a:t>keystofinancialinclusion.org</a:t>
            </a:r>
            <a:endParaRPr lang="en-US" sz="2000" dirty="0"/>
          </a:p>
        </p:txBody>
      </p:sp>
      <p:sp>
        <p:nvSpPr>
          <p:cNvPr id="6" name="Slide Number Placeholder 5"/>
          <p:cNvSpPr>
            <a:spLocks noGrp="1"/>
          </p:cNvSpPr>
          <p:nvPr>
            <p:ph type="sldNum" sz="quarter" idx="4"/>
          </p:nvPr>
        </p:nvSpPr>
        <p:spPr/>
        <p:txBody>
          <a:bodyPr/>
          <a:lstStyle/>
          <a:p>
            <a:fld id="{485AC5E9-28C9-498F-BCCA-E3048E5B58DF}" type="slidenum">
              <a:rPr lang="en-US" smtClean="0"/>
              <a:pPr/>
              <a:t>39</a:t>
            </a:fld>
            <a:endParaRPr lang="en-US" dirty="0"/>
          </a:p>
        </p:txBody>
      </p:sp>
    </p:spTree>
    <p:extLst>
      <p:ext uri="{BB962C8B-B14F-4D97-AF65-F5344CB8AC3E}">
        <p14:creationId xmlns:p14="http://schemas.microsoft.com/office/powerpoint/2010/main" val="10164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B7A04-E923-4FA6-AC4A-DDFA088D2084}"/>
              </a:ext>
            </a:extLst>
          </p:cNvPr>
          <p:cNvSpPr>
            <a:spLocks noGrp="1"/>
          </p:cNvSpPr>
          <p:nvPr>
            <p:ph type="title"/>
          </p:nvPr>
        </p:nvSpPr>
        <p:spPr/>
        <p:txBody>
          <a:bodyPr/>
          <a:lstStyle/>
          <a:p>
            <a:r>
              <a:rPr lang="en-US" dirty="0"/>
              <a:t>The Hon. Steve Bartlett</a:t>
            </a:r>
          </a:p>
        </p:txBody>
      </p:sp>
      <p:sp>
        <p:nvSpPr>
          <p:cNvPr id="2" name="Content Placeholder 1">
            <a:extLst>
              <a:ext uri="{FF2B5EF4-FFF2-40B4-BE49-F238E27FC236}">
                <a16:creationId xmlns:a16="http://schemas.microsoft.com/office/drawing/2014/main" id="{126B63A3-D8A1-40CC-A641-2119671C50C4}"/>
              </a:ext>
            </a:extLst>
          </p:cNvPr>
          <p:cNvSpPr>
            <a:spLocks noGrp="1"/>
          </p:cNvSpPr>
          <p:nvPr>
            <p:ph idx="1"/>
          </p:nvPr>
        </p:nvSpPr>
        <p:spPr>
          <a:xfrm>
            <a:off x="379686" y="1670349"/>
            <a:ext cx="9146628" cy="4351338"/>
          </a:xfrm>
        </p:spPr>
        <p:txBody>
          <a:bodyPr>
            <a:noAutofit/>
          </a:bodyPr>
          <a:lstStyle/>
          <a:p>
            <a:pPr marL="0" indent="0" algn="l">
              <a:buNone/>
            </a:pPr>
            <a:r>
              <a:rPr lang="en-US" sz="2300" b="0" i="0" dirty="0">
                <a:solidFill>
                  <a:srgbClr val="000000"/>
                </a:solidFill>
                <a:effectLst/>
                <a:latin typeface="Libre Baskerville"/>
              </a:rPr>
              <a:t>As a member of Congress from 1983-1991, The Honorable </a:t>
            </a:r>
            <a:r>
              <a:rPr lang="en-US" sz="2300" b="1" i="0" dirty="0">
                <a:solidFill>
                  <a:srgbClr val="000000"/>
                </a:solidFill>
                <a:effectLst/>
                <a:latin typeface="Libre Baskerville"/>
              </a:rPr>
              <a:t>Steve Bartlett</a:t>
            </a:r>
            <a:r>
              <a:rPr lang="en-US" sz="2300" b="0" i="0" dirty="0">
                <a:solidFill>
                  <a:srgbClr val="000000"/>
                </a:solidFill>
                <a:effectLst/>
                <a:latin typeface="Libre Baskerville"/>
              </a:rPr>
              <a:t> was the principal author of 18 major pieces of legislation including many legislative initiatives on advancing the cause of independence for people with disabilities. In addition to being a principal Republican author of the Americans with Disabilities Act, legislation included Medicaid eligibility, Section 1619 for Medicare eligibility, supported employment, assistive technology, creation of Towards Independence, the President’s Council on Handicapped 1984 report, and mainstreaming reforms for IDEA. During his entire tenure in Congress, he served as the ranking Republican on the Select Education Subcommittee, with jurisdiction for disability issues in education and vocational rehabilitation. Bartlett also served on the House Banking and the Education and Labor Committees.</a:t>
            </a:r>
          </a:p>
        </p:txBody>
      </p:sp>
      <p:pic>
        <p:nvPicPr>
          <p:cNvPr id="5" name="Picture 2" descr="Steve Bartlett, has brown hair and he is smiling and wearing a black suit, white shirt, and red spotted tie and an american flag pin on his jacket, color photo">
            <a:extLst>
              <a:ext uri="{FF2B5EF4-FFF2-40B4-BE49-F238E27FC236}">
                <a16:creationId xmlns:a16="http://schemas.microsoft.com/office/drawing/2014/main" id="{596BC9B9-89DC-46BC-8C3E-56E230E5C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314" y="167034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7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Closing</a:t>
            </a:r>
            <a:r>
              <a:rPr lang="en-US" baseline="0" dirty="0"/>
              <a:t> – Zadie Smith Quote</a:t>
            </a:r>
            <a:endParaRPr lang="en-US" dirty="0"/>
          </a:p>
        </p:txBody>
      </p:sp>
      <p:sp>
        <p:nvSpPr>
          <p:cNvPr id="3" name="Content Placeholder 2"/>
          <p:cNvSpPr>
            <a:spLocks noGrp="1"/>
          </p:cNvSpPr>
          <p:nvPr>
            <p:ph idx="1"/>
          </p:nvPr>
        </p:nvSpPr>
        <p:spPr/>
        <p:txBody>
          <a:bodyPr/>
          <a:lstStyle/>
          <a:p>
            <a:pPr marL="0" indent="0" algn="ctr">
              <a:buNone/>
            </a:pPr>
            <a:r>
              <a:rPr lang="en-US" i="1" dirty="0"/>
              <a:t>“… progress is never permanent,</a:t>
            </a:r>
          </a:p>
          <a:p>
            <a:pPr marL="0" indent="0" algn="ctr">
              <a:buNone/>
            </a:pPr>
            <a:r>
              <a:rPr lang="en-US" i="1" dirty="0"/>
              <a:t>will always be threatened,</a:t>
            </a:r>
          </a:p>
          <a:p>
            <a:pPr marL="0" indent="0" algn="ctr">
              <a:buNone/>
            </a:pPr>
            <a:r>
              <a:rPr lang="en-US" i="1" dirty="0"/>
              <a:t>must be redoubled, restated, and reimagined</a:t>
            </a:r>
          </a:p>
          <a:p>
            <a:pPr marL="0" indent="0" algn="ctr">
              <a:buNone/>
            </a:pPr>
            <a:r>
              <a:rPr lang="en-US" i="1" dirty="0"/>
              <a:t>if it is to survive.”</a:t>
            </a:r>
          </a:p>
          <a:p>
            <a:pPr marL="0" indent="0" algn="ctr">
              <a:buNone/>
            </a:pPr>
            <a:r>
              <a:rPr lang="en-US" i="1" dirty="0"/>
              <a:t>~ Zadie Smith</a:t>
            </a:r>
          </a:p>
        </p:txBody>
      </p:sp>
      <p:sp>
        <p:nvSpPr>
          <p:cNvPr id="4" name="Slide Number Placeholder 3"/>
          <p:cNvSpPr>
            <a:spLocks noGrp="1"/>
          </p:cNvSpPr>
          <p:nvPr>
            <p:ph type="sldNum" sz="quarter" idx="4"/>
          </p:nvPr>
        </p:nvSpPr>
        <p:spPr/>
        <p:txBody>
          <a:bodyPr/>
          <a:lstStyle/>
          <a:p>
            <a:fld id="{485AC5E9-28C9-498F-BCCA-E3048E5B58DF}" type="slidenum">
              <a:rPr lang="en-US" smtClean="0"/>
              <a:pPr/>
              <a:t>40</a:t>
            </a:fld>
            <a:endParaRPr lang="en-US" dirty="0"/>
          </a:p>
        </p:txBody>
      </p:sp>
    </p:spTree>
    <p:extLst>
      <p:ext uri="{BB962C8B-B14F-4D97-AF65-F5344CB8AC3E}">
        <p14:creationId xmlns:p14="http://schemas.microsoft.com/office/powerpoint/2010/main" val="412450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p:txBody>
          <a:bodyPr/>
          <a:lstStyle/>
          <a:p>
            <a:r>
              <a:rPr lang="en-US" dirty="0"/>
              <a:t>Question Time! </a:t>
            </a:r>
          </a:p>
        </p:txBody>
      </p:sp>
      <p:sp>
        <p:nvSpPr>
          <p:cNvPr id="8" name="Shape 50">
            <a:extLst>
              <a:ext uri="{FF2B5EF4-FFF2-40B4-BE49-F238E27FC236}">
                <a16:creationId xmlns:a16="http://schemas.microsoft.com/office/drawing/2014/main" id="{E3971D9D-5CBE-614A-9817-974F4A7202A6}"/>
              </a:ext>
            </a:extLst>
          </p:cNvPr>
          <p:cNvSpPr txBox="1"/>
          <p:nvPr/>
        </p:nvSpPr>
        <p:spPr>
          <a:xfrm>
            <a:off x="1524000" y="1684086"/>
            <a:ext cx="9144000" cy="1059114"/>
          </a:xfrm>
          <a:prstGeom prst="rect">
            <a:avLst/>
          </a:prstGeom>
          <a:noFill/>
          <a:ln>
            <a:noFill/>
          </a:ln>
        </p:spPr>
        <p:txBody>
          <a:bodyPr wrap="square" lIns="81837" tIns="40907" rIns="81837" bIns="40907" anchor="t" anchorCtr="0">
            <a:noAutofit/>
          </a:bodyPr>
          <a:lstStyle/>
          <a:p>
            <a:pPr algn="ctr" defTabSz="818567">
              <a:buSzPct val="25000"/>
              <a:defRPr/>
            </a:pPr>
            <a:endParaRPr lang="en-US" sz="4400" b="1"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endParaRPr lang="en-US" sz="4400" b="1"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r>
              <a:rPr lang="en-US" sz="4400" b="1" kern="0" dirty="0">
                <a:solidFill>
                  <a:srgbClr val="000000"/>
                </a:solidFill>
                <a:latin typeface="Times New Roman" panose="02020603050405020304" pitchFamily="18" charset="0"/>
                <a:ea typeface="Georgia"/>
                <a:cs typeface="Times New Roman" panose="02020603050405020304" pitchFamily="18" charset="0"/>
                <a:sym typeface="Georgia"/>
              </a:rPr>
              <a:t>Questions?</a:t>
            </a:r>
          </a:p>
          <a:p>
            <a:pPr algn="ctr" defTabSz="818567">
              <a:buSzPct val="25000"/>
              <a:defRPr/>
            </a:pPr>
            <a:r>
              <a:rPr lang="en-US" sz="4400" b="1" kern="0" dirty="0">
                <a:solidFill>
                  <a:srgbClr val="000000"/>
                </a:solidFill>
                <a:latin typeface="Times New Roman" panose="02020603050405020304" pitchFamily="18" charset="0"/>
                <a:ea typeface="Georgia"/>
                <a:cs typeface="Times New Roman" panose="02020603050405020304" pitchFamily="18" charset="0"/>
                <a:sym typeface="Georgia"/>
              </a:rPr>
              <a:t>Comments?</a:t>
            </a:r>
          </a:p>
          <a:p>
            <a:pPr algn="ctr" defTabSz="818567">
              <a:buSzPct val="25000"/>
              <a:defRPr/>
            </a:pPr>
            <a:r>
              <a:rPr lang="en-US" sz="4400" b="1" kern="0" dirty="0">
                <a:solidFill>
                  <a:srgbClr val="000000"/>
                </a:solidFill>
                <a:latin typeface="Times New Roman" panose="02020603050405020304" pitchFamily="18" charset="0"/>
                <a:ea typeface="Georgia"/>
                <a:cs typeface="Times New Roman" panose="02020603050405020304" pitchFamily="18" charset="0"/>
                <a:sym typeface="Georgia"/>
              </a:rPr>
              <a:t>Smart Remarks? </a:t>
            </a:r>
            <a:endParaRPr lang="en-US" sz="4400" kern="0" dirty="0">
              <a:solidFill>
                <a:srgbClr val="000000"/>
              </a:solidFill>
              <a:latin typeface="Times New Roman" panose="02020603050405020304" pitchFamily="18" charset="0"/>
              <a:ea typeface="Georgia"/>
              <a:cs typeface="Times New Roman" panose="02020603050405020304" pitchFamily="18" charset="0"/>
              <a:sym typeface="Georgia"/>
            </a:endParaRPr>
          </a:p>
        </p:txBody>
      </p:sp>
    </p:spTree>
    <p:extLst>
      <p:ext uri="{BB962C8B-B14F-4D97-AF65-F5344CB8AC3E}">
        <p14:creationId xmlns:p14="http://schemas.microsoft.com/office/powerpoint/2010/main" val="937523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BE15-3BCE-42A3-BF15-06D277AC68FD}"/>
              </a:ext>
            </a:extLst>
          </p:cNvPr>
          <p:cNvSpPr>
            <a:spLocks noGrp="1"/>
          </p:cNvSpPr>
          <p:nvPr>
            <p:ph type="title"/>
          </p:nvPr>
        </p:nvSpPr>
        <p:spPr/>
        <p:txBody>
          <a:bodyPr/>
          <a:lstStyle/>
          <a:p>
            <a:r>
              <a:rPr lang="en-US" dirty="0"/>
              <a:t>Contact Us!</a:t>
            </a:r>
          </a:p>
        </p:txBody>
      </p:sp>
      <p:sp>
        <p:nvSpPr>
          <p:cNvPr id="8" name="Shape 50">
            <a:extLst>
              <a:ext uri="{FF2B5EF4-FFF2-40B4-BE49-F238E27FC236}">
                <a16:creationId xmlns:a16="http://schemas.microsoft.com/office/drawing/2014/main" id="{E3971D9D-5CBE-614A-9817-974F4A7202A6}"/>
              </a:ext>
            </a:extLst>
          </p:cNvPr>
          <p:cNvSpPr txBox="1"/>
          <p:nvPr/>
        </p:nvSpPr>
        <p:spPr>
          <a:xfrm>
            <a:off x="1524000" y="1684086"/>
            <a:ext cx="9144000" cy="1059114"/>
          </a:xfrm>
          <a:prstGeom prst="rect">
            <a:avLst/>
          </a:prstGeom>
          <a:noFill/>
          <a:ln>
            <a:noFill/>
          </a:ln>
        </p:spPr>
        <p:txBody>
          <a:bodyPr wrap="square" lIns="81837" tIns="40907" rIns="81837" bIns="40907" anchor="t" anchorCtr="0">
            <a:noAutofit/>
          </a:bodyPr>
          <a:lstStyle/>
          <a:p>
            <a:pPr algn="ct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Jennifer Laszlo Mizrahi</a:t>
            </a: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President, </a:t>
            </a:r>
            <a:r>
              <a:rPr lang="en-US" sz="2800" kern="0" dirty="0" err="1">
                <a:solidFill>
                  <a:srgbClr val="000000"/>
                </a:solidFill>
                <a:latin typeface="Times New Roman" panose="02020603050405020304" pitchFamily="18" charset="0"/>
                <a:ea typeface="Georgia"/>
                <a:cs typeface="Times New Roman" panose="02020603050405020304" pitchFamily="18" charset="0"/>
                <a:sym typeface="Georgia"/>
              </a:rPr>
              <a:t>RespectAbility</a:t>
            </a:r>
            <a:endParaRPr lang="en-US" sz="2800"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Publisher, The </a:t>
            </a:r>
            <a:r>
              <a:rPr lang="en-US" sz="2800" kern="0" dirty="0" err="1">
                <a:solidFill>
                  <a:srgbClr val="000000"/>
                </a:solidFill>
                <a:latin typeface="Times New Roman" panose="02020603050405020304" pitchFamily="18" charset="0"/>
                <a:ea typeface="Georgia"/>
                <a:cs typeface="Times New Roman" panose="02020603050405020304" pitchFamily="18" charset="0"/>
                <a:sym typeface="Georgia"/>
              </a:rPr>
              <a:t>RespectAbility</a:t>
            </a: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 Report</a:t>
            </a: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Contact: </a:t>
            </a:r>
            <a:r>
              <a:rPr lang="en-US" sz="2800" u="sng" kern="0" dirty="0">
                <a:solidFill>
                  <a:srgbClr val="0000FF"/>
                </a:solidFill>
                <a:latin typeface="Times New Roman" panose="02020603050405020304" pitchFamily="18" charset="0"/>
                <a:ea typeface="Georgia"/>
                <a:cs typeface="Times New Roman" panose="02020603050405020304" pitchFamily="18" charset="0"/>
                <a:sym typeface="Georgia"/>
                <a:hlinkClick r:id="rId2"/>
              </a:rPr>
              <a:t>JenniferM@RespectAbility.org</a:t>
            </a: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(202) 365-0787</a:t>
            </a:r>
          </a:p>
        </p:txBody>
      </p:sp>
      <p:sp>
        <p:nvSpPr>
          <p:cNvPr id="9" name="Shape 50">
            <a:extLst>
              <a:ext uri="{FF2B5EF4-FFF2-40B4-BE49-F238E27FC236}">
                <a16:creationId xmlns:a16="http://schemas.microsoft.com/office/drawing/2014/main" id="{61F92AF0-B787-1847-93D2-E2BB1AA23574}"/>
              </a:ext>
            </a:extLst>
          </p:cNvPr>
          <p:cNvSpPr txBox="1"/>
          <p:nvPr/>
        </p:nvSpPr>
        <p:spPr>
          <a:xfrm>
            <a:off x="1524000" y="4114801"/>
            <a:ext cx="9144000" cy="1059114"/>
          </a:xfrm>
          <a:prstGeom prst="rect">
            <a:avLst/>
          </a:prstGeom>
          <a:noFill/>
          <a:ln>
            <a:noFill/>
          </a:ln>
        </p:spPr>
        <p:txBody>
          <a:bodyPr wrap="square" lIns="81837" tIns="40907" rIns="81837" bIns="40907" anchor="t" anchorCtr="0">
            <a:noAutofit/>
          </a:bodyPr>
          <a:lstStyle/>
          <a:p>
            <a:pPr algn="ctr" defTabSz="818567">
              <a:buSzPct val="25000"/>
              <a:defRPr/>
            </a:pPr>
            <a:r>
              <a:rPr lang="en-US" sz="2800" b="1" kern="0" dirty="0">
                <a:solidFill>
                  <a:srgbClr val="000000"/>
                </a:solidFill>
                <a:latin typeface="Times New Roman" panose="02020603050405020304" pitchFamily="18" charset="0"/>
                <a:ea typeface="Georgia"/>
                <a:cs typeface="Times New Roman" panose="02020603050405020304" pitchFamily="18" charset="0"/>
                <a:sym typeface="Georgia"/>
              </a:rPr>
              <a:t>Lauren </a:t>
            </a:r>
            <a:r>
              <a:rPr lang="en-US" sz="2800" b="1" kern="0" dirty="0" err="1">
                <a:solidFill>
                  <a:srgbClr val="000000"/>
                </a:solidFill>
                <a:latin typeface="Times New Roman" panose="02020603050405020304" pitchFamily="18" charset="0"/>
                <a:ea typeface="Georgia"/>
                <a:cs typeface="Times New Roman" panose="02020603050405020304" pitchFamily="18" charset="0"/>
                <a:sym typeface="Georgia"/>
              </a:rPr>
              <a:t>Appelbaum</a:t>
            </a:r>
            <a:endParaRPr lang="en-US" sz="2800" b="1" kern="0" dirty="0">
              <a:solidFill>
                <a:srgbClr val="000000"/>
              </a:solidFill>
              <a:latin typeface="Times New Roman" panose="02020603050405020304" pitchFamily="18" charset="0"/>
              <a:ea typeface="Georgia"/>
              <a:cs typeface="Times New Roman" panose="02020603050405020304" pitchFamily="18" charset="0"/>
              <a:sym typeface="Georgia"/>
            </a:endParaRP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Vice President, Communications, RespectAbility</a:t>
            </a: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Managing Editor, The RespectAbility Report</a:t>
            </a: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Contact: </a:t>
            </a:r>
            <a:r>
              <a:rPr lang="en-US" sz="2800" u="sng" kern="0" dirty="0">
                <a:solidFill>
                  <a:srgbClr val="0000FF"/>
                </a:solidFill>
                <a:latin typeface="Times New Roman" panose="02020603050405020304" pitchFamily="18" charset="0"/>
                <a:ea typeface="Georgia"/>
                <a:cs typeface="Times New Roman" panose="02020603050405020304" pitchFamily="18" charset="0"/>
                <a:sym typeface="Georgia"/>
                <a:hlinkClick r:id="rId3"/>
              </a:rPr>
              <a:t>LaurenA@RespectAbility.org</a:t>
            </a:r>
            <a:endParaRPr lang="en-US" sz="2800" u="sng" kern="0" dirty="0">
              <a:solidFill>
                <a:srgbClr val="0000FF"/>
              </a:solidFill>
              <a:latin typeface="Times New Roman" panose="02020603050405020304" pitchFamily="18" charset="0"/>
              <a:ea typeface="Georgia"/>
              <a:cs typeface="Times New Roman" panose="02020603050405020304" pitchFamily="18" charset="0"/>
              <a:sym typeface="Georgia"/>
              <a:hlinkClick r:id="rId2"/>
            </a:endParaRPr>
          </a:p>
          <a:p>
            <a:pPr algn="ctr" defTabSz="818567">
              <a:buSzPct val="25000"/>
              <a:defRPr/>
            </a:pPr>
            <a:r>
              <a:rPr lang="en-US" sz="2800" kern="0" dirty="0">
                <a:solidFill>
                  <a:srgbClr val="000000"/>
                </a:solidFill>
                <a:latin typeface="Times New Roman" panose="02020603050405020304" pitchFamily="18" charset="0"/>
                <a:ea typeface="Georgia"/>
                <a:cs typeface="Times New Roman" panose="02020603050405020304" pitchFamily="18" charset="0"/>
                <a:sym typeface="Georgia"/>
              </a:rPr>
              <a:t>(202) 591-0703</a:t>
            </a:r>
          </a:p>
        </p:txBody>
      </p:sp>
    </p:spTree>
    <p:extLst>
      <p:ext uri="{BB962C8B-B14F-4D97-AF65-F5344CB8AC3E}">
        <p14:creationId xmlns:p14="http://schemas.microsoft.com/office/powerpoint/2010/main" val="3892771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5754D12-F60B-EB40-8196-E41E769F5AF9}"/>
              </a:ext>
            </a:extLst>
          </p:cNvPr>
          <p:cNvSpPr>
            <a:spLocks noGrp="1"/>
          </p:cNvSpPr>
          <p:nvPr>
            <p:ph type="title"/>
          </p:nvPr>
        </p:nvSpPr>
        <p:spPr/>
        <p:txBody>
          <a:bodyPr/>
          <a:lstStyle/>
          <a:p>
            <a:r>
              <a:rPr lang="en-US" dirty="0"/>
              <a:t>Thank you!</a:t>
            </a:r>
          </a:p>
        </p:txBody>
      </p:sp>
      <p:pic>
        <p:nvPicPr>
          <p:cNvPr id="7" name="Picture 6" descr="RespectAbility Summer 2017 Fellows smile together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909" y="-325677"/>
            <a:ext cx="12553676" cy="3818173"/>
          </a:xfrm>
          <a:prstGeom prst="rect">
            <a:avLst/>
          </a:prstGeom>
        </p:spPr>
      </p:pic>
      <p:pic>
        <p:nvPicPr>
          <p:cNvPr id="8" name="Picture 7" descr="RespectAbility logo">
            <a:extLst>
              <a:ext uri="{FF2B5EF4-FFF2-40B4-BE49-F238E27FC236}">
                <a16:creationId xmlns:a16="http://schemas.microsoft.com/office/drawing/2014/main" id="{AFB8A443-DE0B-4628-8DFD-7EB3A7135C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994410" y="4116206"/>
            <a:ext cx="4275273" cy="1789208"/>
          </a:xfrm>
          <a:prstGeom prst="rect">
            <a:avLst/>
          </a:prstGeom>
          <a:noFill/>
        </p:spPr>
        <p:txBody>
          <a:bodyPr wrap="square" rtlCol="0">
            <a:spAutoFit/>
          </a:bodyPr>
          <a:lstStyle/>
          <a:p>
            <a:pPr algn="ctr">
              <a:lnSpc>
                <a:spcPct val="90000"/>
              </a:lnSpc>
              <a:spcBef>
                <a:spcPts val="480"/>
              </a:spcBef>
              <a:buSzPct val="25000"/>
              <a:defRPr/>
            </a:pPr>
            <a:r>
              <a:rPr lang="en-US" sz="2400" b="1"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THANK YOU!</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Jennifer Laszlo Mizrahi</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5">
                  <a:extLst>
                    <a:ext uri="{A12FA001-AC4F-418D-AE19-62706E023703}">
                      <ahyp:hlinkClr xmlns:ahyp="http://schemas.microsoft.com/office/drawing/2018/hyperlinkcolor" val="tx"/>
                    </a:ext>
                  </a:extLst>
                </a:hlinkClick>
              </a:rPr>
              <a:t>www.RespectAbility.org</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Cell: (202) 365-0787</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6">
                  <a:extLst>
                    <a:ext uri="{A12FA001-AC4F-418D-AE19-62706E023703}">
                      <ahyp:hlinkClr xmlns:ahyp="http://schemas.microsoft.com/office/drawing/2018/hyperlinkcolor" val="tx"/>
                    </a:ext>
                  </a:extLst>
                </a:hlinkClick>
              </a:rPr>
              <a:t>JenniferM@RespectAbility.org</a:t>
            </a:r>
          </a:p>
        </p:txBody>
      </p:sp>
    </p:spTree>
    <p:extLst>
      <p:ext uri="{BB962C8B-B14F-4D97-AF65-F5344CB8AC3E}">
        <p14:creationId xmlns:p14="http://schemas.microsoft.com/office/powerpoint/2010/main" val="98647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1CE57-006A-4068-B1A6-EDBA38B576E1}"/>
              </a:ext>
            </a:extLst>
          </p:cNvPr>
          <p:cNvSpPr>
            <a:spLocks noGrp="1"/>
          </p:cNvSpPr>
          <p:nvPr>
            <p:ph type="title"/>
          </p:nvPr>
        </p:nvSpPr>
        <p:spPr/>
        <p:txBody>
          <a:bodyPr/>
          <a:lstStyle/>
          <a:p>
            <a:r>
              <a:rPr lang="en-US" dirty="0"/>
              <a:t>Michael Morris</a:t>
            </a:r>
          </a:p>
        </p:txBody>
      </p:sp>
      <p:sp>
        <p:nvSpPr>
          <p:cNvPr id="2" name="Content Placeholder 1">
            <a:extLst>
              <a:ext uri="{FF2B5EF4-FFF2-40B4-BE49-F238E27FC236}">
                <a16:creationId xmlns:a16="http://schemas.microsoft.com/office/drawing/2014/main" id="{5725AB61-9210-4B58-AD18-7C721A80EF80}"/>
              </a:ext>
            </a:extLst>
          </p:cNvPr>
          <p:cNvSpPr>
            <a:spLocks noGrp="1"/>
          </p:cNvSpPr>
          <p:nvPr>
            <p:ph idx="1"/>
          </p:nvPr>
        </p:nvSpPr>
        <p:spPr>
          <a:xfrm>
            <a:off x="379029" y="1679351"/>
            <a:ext cx="8944428" cy="4351338"/>
          </a:xfrm>
        </p:spPr>
        <p:txBody>
          <a:bodyPr>
            <a:noAutofit/>
          </a:bodyPr>
          <a:lstStyle/>
          <a:p>
            <a:pPr marL="0" indent="0" algn="l">
              <a:buNone/>
            </a:pPr>
            <a:r>
              <a:rPr lang="en-US" sz="2300" b="1" i="0" dirty="0">
                <a:solidFill>
                  <a:srgbClr val="000000"/>
                </a:solidFill>
                <a:effectLst/>
                <a:latin typeface="Libre Baskerville"/>
              </a:rPr>
              <a:t>Michael Morris, JD</a:t>
            </a:r>
            <a:r>
              <a:rPr lang="en-US" sz="2300" b="0" i="0" dirty="0">
                <a:solidFill>
                  <a:srgbClr val="000000"/>
                </a:solidFill>
                <a:effectLst/>
                <a:latin typeface="Libre Baskerville"/>
              </a:rPr>
              <a:t> is the founder and Senior Strategic Advisor of National Disability Institute. He is a former legal counsel to the US Senate Subcommittee on Disability Policy and is a key architect of the ABLE Act. He serves as a subject matter expert on employment, economic advancement, financial inclusion and poverty reduction concerning youth and adults with disabilities to the FDIC, OCC, IRS, National Council on Disability, US Departments of Education and Health and Human Services and multiple state ABLE programs. Mr. Morris is the co-founder of the Real Economic Impact Tour and Network which, since 2005, has assisted more than 2 million low-income individuals with disabilities access the Earned Income Tax Credit and receive more than $1.8 billion dollars in tax refunds.</a:t>
            </a:r>
          </a:p>
        </p:txBody>
      </p:sp>
      <p:pic>
        <p:nvPicPr>
          <p:cNvPr id="2050" name="Picture 2" descr="Michael Morris smiling headshot wearing a suit and tie">
            <a:extLst>
              <a:ext uri="{FF2B5EF4-FFF2-40B4-BE49-F238E27FC236}">
                <a16:creationId xmlns:a16="http://schemas.microsoft.com/office/drawing/2014/main" id="{7BCF3010-F7C0-445A-AB34-B52413491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971" y="1679351"/>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2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1" y="1937084"/>
            <a:ext cx="7785100" cy="2117558"/>
          </a:xfrm>
        </p:spPr>
        <p:txBody>
          <a:bodyPr>
            <a:noAutofit/>
          </a:bodyPr>
          <a:lstStyle/>
          <a:p>
            <a:pPr>
              <a:lnSpc>
                <a:spcPct val="100000"/>
              </a:lnSpc>
              <a:spcBef>
                <a:spcPts val="600"/>
              </a:spcBef>
              <a:spcAft>
                <a:spcPts val="1800"/>
              </a:spcAft>
            </a:pPr>
            <a:r>
              <a:rPr lang="en-US" dirty="0"/>
              <a:t>The Community Reinvestment Act</a:t>
            </a:r>
            <a:br>
              <a:rPr lang="en-US" dirty="0"/>
            </a:br>
            <a:r>
              <a:rPr lang="en-US" dirty="0"/>
              <a:t>and Why It Matters</a:t>
            </a:r>
            <a:br>
              <a:rPr lang="en-US" dirty="0"/>
            </a:br>
            <a:r>
              <a:rPr lang="en-US" dirty="0"/>
              <a:t>for People with Disabilities</a:t>
            </a:r>
            <a:endParaRPr lang="en-US" sz="2400" dirty="0">
              <a:solidFill>
                <a:schemeClr val="tx1"/>
              </a:solidFill>
            </a:endParaRPr>
          </a:p>
        </p:txBody>
      </p:sp>
      <p:sp>
        <p:nvSpPr>
          <p:cNvPr id="3" name="Text Placeholder 2"/>
          <p:cNvSpPr>
            <a:spLocks noGrp="1"/>
          </p:cNvSpPr>
          <p:nvPr>
            <p:ph type="body" sz="quarter" idx="11"/>
          </p:nvPr>
        </p:nvSpPr>
        <p:spPr>
          <a:xfrm>
            <a:off x="2584451" y="4177554"/>
            <a:ext cx="6858000" cy="1994647"/>
          </a:xfrm>
        </p:spPr>
        <p:txBody>
          <a:bodyPr>
            <a:normAutofit/>
          </a:bodyPr>
          <a:lstStyle/>
          <a:p>
            <a:pPr>
              <a:lnSpc>
                <a:spcPct val="110000"/>
              </a:lnSpc>
              <a:spcAft>
                <a:spcPts val="3000"/>
              </a:spcAft>
            </a:pPr>
            <a:r>
              <a:rPr lang="en-US" b="1" dirty="0"/>
              <a:t>A conversation and call to action</a:t>
            </a:r>
          </a:p>
          <a:p>
            <a:pPr>
              <a:lnSpc>
                <a:spcPct val="110000"/>
              </a:lnSpc>
            </a:pPr>
            <a:r>
              <a:rPr lang="en-US" dirty="0">
                <a:solidFill>
                  <a:schemeClr val="tx1"/>
                </a:solidFill>
              </a:rPr>
              <a:t>October 29, 2020</a:t>
            </a:r>
          </a:p>
        </p:txBody>
      </p:sp>
    </p:spTree>
    <p:extLst>
      <p:ext uri="{BB962C8B-B14F-4D97-AF65-F5344CB8AC3E}">
        <p14:creationId xmlns:p14="http://schemas.microsoft.com/office/powerpoint/2010/main" val="49331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NDI Mission</a:t>
            </a:r>
          </a:p>
        </p:txBody>
      </p:sp>
      <p:sp>
        <p:nvSpPr>
          <p:cNvPr id="3" name="Content Placeholder 2"/>
          <p:cNvSpPr>
            <a:spLocks noGrp="1"/>
          </p:cNvSpPr>
          <p:nvPr>
            <p:ph idx="1"/>
          </p:nvPr>
        </p:nvSpPr>
        <p:spPr/>
        <p:txBody>
          <a:bodyPr>
            <a:normAutofit/>
          </a:bodyPr>
          <a:lstStyle/>
          <a:p>
            <a:pPr marL="0" indent="0" algn="ctr">
              <a:buNone/>
            </a:pPr>
            <a:r>
              <a:rPr lang="en-US" dirty="0"/>
              <a:t>The mission of National Disability Institute (NDI) is</a:t>
            </a:r>
          </a:p>
          <a:p>
            <a:pPr marL="0" indent="0" algn="ctr">
              <a:buNone/>
            </a:pPr>
            <a:r>
              <a:rPr lang="en-US" dirty="0"/>
              <a:t>to drive social impact to build a better economic future</a:t>
            </a:r>
          </a:p>
          <a:p>
            <a:pPr marL="0" indent="0" algn="ctr">
              <a:buNone/>
            </a:pPr>
            <a:r>
              <a:rPr lang="en-US" dirty="0"/>
              <a:t>for people with disabilities and their families</a:t>
            </a:r>
          </a:p>
          <a:p>
            <a:pPr marL="0" indent="0" algn="ctr">
              <a:buNone/>
            </a:pPr>
            <a:r>
              <a:rPr lang="en-US" dirty="0"/>
              <a:t>through pioneering research, advocacy, policy development,</a:t>
            </a:r>
          </a:p>
          <a:p>
            <a:pPr marL="0" indent="0" algn="ctr">
              <a:buNone/>
            </a:pPr>
            <a:r>
              <a:rPr lang="en-US" dirty="0"/>
              <a:t>public education, and innovative demonstration projects.</a:t>
            </a:r>
          </a:p>
          <a:p>
            <a:pPr marL="0" indent="0" algn="ctr">
              <a:spcBef>
                <a:spcPts val="4200"/>
              </a:spcBef>
              <a:buNone/>
            </a:pPr>
            <a:r>
              <a:rPr lang="en-US" b="1" dirty="0">
                <a:hlinkClick r:id="rId2"/>
              </a:rPr>
              <a:t>nationaldisabilityinstitute.org</a:t>
            </a:r>
            <a:endParaRPr lang="en-US" b="1" dirty="0"/>
          </a:p>
        </p:txBody>
      </p:sp>
      <p:sp>
        <p:nvSpPr>
          <p:cNvPr id="4" name="Slide Number Placeholder 3"/>
          <p:cNvSpPr>
            <a:spLocks noGrp="1"/>
          </p:cNvSpPr>
          <p:nvPr>
            <p:ph type="sldNum" sz="quarter" idx="4"/>
          </p:nvPr>
        </p:nvSpPr>
        <p:spPr/>
        <p:txBody>
          <a:bodyPr/>
          <a:lstStyle/>
          <a:p>
            <a:pPr defTabSz="685800"/>
            <a:fld id="{F76E2356-13C2-477B-B95C-438974601CCB}" type="slidenum">
              <a:rPr lang="en-US" smtClean="0">
                <a:solidFill>
                  <a:srgbClr val="000000">
                    <a:tint val="75000"/>
                  </a:srgbClr>
                </a:solidFill>
              </a:rPr>
              <a:pPr defTabSz="685800"/>
              <a:t>7</a:t>
            </a:fld>
            <a:endParaRPr lang="en-US">
              <a:solidFill>
                <a:srgbClr val="000000">
                  <a:tint val="75000"/>
                </a:srgbClr>
              </a:solidFill>
            </a:endParaRPr>
          </a:p>
        </p:txBody>
      </p:sp>
    </p:spTree>
    <p:extLst>
      <p:ext uri="{BB962C8B-B14F-4D97-AF65-F5344CB8AC3E}">
        <p14:creationId xmlns:p14="http://schemas.microsoft.com/office/powerpoint/2010/main" val="358271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dirty="0"/>
              <a:t>I. NDI History</a:t>
            </a:r>
          </a:p>
        </p:txBody>
      </p:sp>
      <p:sp>
        <p:nvSpPr>
          <p:cNvPr id="9218" name="Content Placeholder 2"/>
          <p:cNvSpPr>
            <a:spLocks noGrp="1"/>
          </p:cNvSpPr>
          <p:nvPr>
            <p:ph idx="1"/>
          </p:nvPr>
        </p:nvSpPr>
        <p:spPr/>
        <p:txBody>
          <a:bodyPr>
            <a:noAutofit/>
          </a:bodyPr>
          <a:lstStyle/>
          <a:p>
            <a:r>
              <a:rPr lang="en-US" dirty="0"/>
              <a:t>In 2000, no disability organization or government agency at any level wanted to talk abut or address the challenges of poverty confronting millions of Americans with disabilities everyday.</a:t>
            </a:r>
          </a:p>
          <a:p>
            <a:r>
              <a:rPr lang="en-US" dirty="0"/>
              <a:t>NDI was incorporated in 2005 as a 501(c)3 nonprofit.</a:t>
            </a:r>
          </a:p>
          <a:p>
            <a:r>
              <a:rPr lang="en-US" dirty="0"/>
              <a:t>The Board of Directors are thought leaders in disability and financial communities.</a:t>
            </a:r>
          </a:p>
          <a:p>
            <a:r>
              <a:rPr lang="en-US" dirty="0"/>
              <a:t>NDI has 35 staff located in 10 states and is headquartered in Washington, DC.</a:t>
            </a:r>
          </a:p>
          <a:p>
            <a:r>
              <a:rPr lang="en-US" dirty="0"/>
              <a:t>In 2020, NDI has over 15 public and private funders with activities touching target audiences in all 50 states.</a:t>
            </a:r>
          </a:p>
        </p:txBody>
      </p:sp>
      <p:sp>
        <p:nvSpPr>
          <p:cNvPr id="6" name="Slide Number Placeholder 5"/>
          <p:cNvSpPr>
            <a:spLocks noGrp="1"/>
          </p:cNvSpPr>
          <p:nvPr>
            <p:ph type="sldNum" sz="quarter" idx="4"/>
          </p:nvPr>
        </p:nvSpPr>
        <p:spPr/>
        <p:txBody>
          <a:bodyPr/>
          <a:lstStyle/>
          <a:p>
            <a:pPr algn="r" defTabSz="685800">
              <a:defRPr/>
            </a:pPr>
            <a:fld id="{F76E2356-13C2-477B-B95C-438974601CCB}" type="slidenum">
              <a:rPr lang="en-US" b="0">
                <a:solidFill>
                  <a:srgbClr val="000000">
                    <a:tint val="75000"/>
                  </a:srgbClr>
                </a:solidFill>
                <a:latin typeface="Franklin Gothic Book" panose="020B0503020102020204"/>
                <a:cs typeface="+mn-cs"/>
              </a:rPr>
              <a:pPr algn="r" defTabSz="685800">
                <a:defRPr/>
              </a:pPr>
              <a:t>8</a:t>
            </a:fld>
            <a:endParaRPr lang="en-US" b="0">
              <a:solidFill>
                <a:srgbClr val="000000">
                  <a:tint val="75000"/>
                </a:srgbClr>
              </a:solidFill>
              <a:latin typeface="Franklin Gothic Book" panose="020B0503020102020204"/>
              <a:cs typeface="+mn-cs"/>
            </a:endParaRPr>
          </a:p>
        </p:txBody>
      </p:sp>
    </p:spTree>
    <p:extLst>
      <p:ext uri="{BB962C8B-B14F-4D97-AF65-F5344CB8AC3E}">
        <p14:creationId xmlns:p14="http://schemas.microsoft.com/office/powerpoint/2010/main" val="372505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982" y="731520"/>
            <a:ext cx="7412062" cy="959168"/>
          </a:xfrm>
        </p:spPr>
        <p:txBody>
          <a:bodyPr>
            <a:normAutofit/>
          </a:bodyPr>
          <a:lstStyle/>
          <a:p>
            <a:r>
              <a:rPr lang="en-US" dirty="0"/>
              <a:t>Center for Disability-Inclusive</a:t>
            </a:r>
            <a:br>
              <a:rPr lang="en-US" dirty="0"/>
            </a:br>
            <a:r>
              <a:rPr lang="en-US" dirty="0"/>
              <a:t>Community Development (</a:t>
            </a:r>
            <a:r>
              <a:rPr lang="en-US" dirty="0" err="1"/>
              <a:t>CDICD</a:t>
            </a:r>
            <a:r>
              <a:rPr lang="en-US" dirty="0"/>
              <a:t>)</a:t>
            </a:r>
          </a:p>
        </p:txBody>
      </p:sp>
      <p:sp>
        <p:nvSpPr>
          <p:cNvPr id="3" name="Content Placeholder 2"/>
          <p:cNvSpPr>
            <a:spLocks noGrp="1"/>
          </p:cNvSpPr>
          <p:nvPr>
            <p:ph idx="1"/>
          </p:nvPr>
        </p:nvSpPr>
        <p:spPr>
          <a:xfrm>
            <a:off x="1871983" y="1810987"/>
            <a:ext cx="8515983" cy="4469018"/>
          </a:xfrm>
        </p:spPr>
        <p:txBody>
          <a:bodyPr>
            <a:normAutofit fontScale="92500" lnSpcReduction="20000"/>
          </a:bodyPr>
          <a:lstStyle/>
          <a:p>
            <a:pPr marL="0" indent="0">
              <a:lnSpc>
                <a:spcPct val="114000"/>
              </a:lnSpc>
              <a:buNone/>
            </a:pPr>
            <a:r>
              <a:rPr lang="en-US" dirty="0"/>
              <a:t>The Center for Disability-Inclusive Community Development, managed by National Disability Institute, is working to build the awareness that people with disabilities are a part of all communities and the needs of disability community need to be a part of community development activities.</a:t>
            </a:r>
          </a:p>
          <a:p>
            <a:pPr>
              <a:lnSpc>
                <a:spcPct val="120000"/>
              </a:lnSpc>
              <a:spcBef>
                <a:spcPts val="0"/>
              </a:spcBef>
              <a:spcAft>
                <a:spcPts val="600"/>
              </a:spcAft>
            </a:pPr>
            <a:r>
              <a:rPr lang="en-US" dirty="0"/>
              <a:t>Established in 2019</a:t>
            </a:r>
          </a:p>
          <a:p>
            <a:pPr>
              <a:lnSpc>
                <a:spcPct val="120000"/>
              </a:lnSpc>
              <a:spcBef>
                <a:spcPts val="0"/>
              </a:spcBef>
              <a:spcAft>
                <a:spcPts val="600"/>
              </a:spcAft>
            </a:pPr>
            <a:r>
              <a:rPr lang="en-US" dirty="0"/>
              <a:t>Bridge relationships between the disability and financial communities</a:t>
            </a:r>
          </a:p>
          <a:p>
            <a:pPr>
              <a:lnSpc>
                <a:spcPct val="120000"/>
              </a:lnSpc>
              <a:spcBef>
                <a:spcPts val="0"/>
              </a:spcBef>
              <a:spcAft>
                <a:spcPts val="600"/>
              </a:spcAft>
            </a:pPr>
            <a:r>
              <a:rPr lang="en-US" dirty="0"/>
              <a:t>Improve the financial health and well-being of LMI individuals with disabilities and their families by increasing awareness and usage of the opportunities and resources available under the Community Reinvestment Act (CRA)</a:t>
            </a:r>
          </a:p>
        </p:txBody>
      </p:sp>
      <p:sp>
        <p:nvSpPr>
          <p:cNvPr id="5" name="Slide Number Placeholder 4"/>
          <p:cNvSpPr>
            <a:spLocks noGrp="1"/>
          </p:cNvSpPr>
          <p:nvPr>
            <p:ph type="sldNum" sz="quarter" idx="4"/>
          </p:nvPr>
        </p:nvSpPr>
        <p:spPr/>
        <p:txBody>
          <a:bodyPr/>
          <a:lstStyle/>
          <a:p>
            <a:fld id="{485AC5E9-28C9-498F-BCCA-E3048E5B58DF}" type="slidenum">
              <a:rPr lang="en-US" smtClean="0"/>
              <a:pPr/>
              <a:t>9</a:t>
            </a:fld>
            <a:endParaRPr lang="en-US" dirty="0"/>
          </a:p>
        </p:txBody>
      </p:sp>
    </p:spTree>
    <p:extLst>
      <p:ext uri="{BB962C8B-B14F-4D97-AF65-F5344CB8AC3E}">
        <p14:creationId xmlns:p14="http://schemas.microsoft.com/office/powerpoint/2010/main" val="362394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DI Template">
  <a:themeElements>
    <a:clrScheme name="Custom 2">
      <a:dk1>
        <a:srgbClr val="0B2E33"/>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10879B"/>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icd-webinar-template" id="{87D796C9-BFAD-804E-B519-2C5D1DC0DEC7}" vid="{21AD9B2C-C0FC-7B49-A25D-14B4ED3217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22698</TotalTime>
  <Words>3297</Words>
  <Application>Microsoft Macintosh PowerPoint</Application>
  <PresentationFormat>Widescreen</PresentationFormat>
  <Paragraphs>259</Paragraphs>
  <Slides>43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Courier New</vt:lpstr>
      <vt:lpstr>Franklin Gothic Book</vt:lpstr>
      <vt:lpstr>Libre Baskerville</vt:lpstr>
      <vt:lpstr>Times New Roman</vt:lpstr>
      <vt:lpstr>Warnock Pro</vt:lpstr>
      <vt:lpstr>Wingdings</vt:lpstr>
      <vt:lpstr>Office Theme</vt:lpstr>
      <vt:lpstr>NDI Template</vt:lpstr>
      <vt:lpstr>The Community Reinvestment Act (CRA) and Why It Matters for People with Disabilities </vt:lpstr>
      <vt:lpstr>61 million people have a disability</vt:lpstr>
      <vt:lpstr>1 in 4 adults</vt:lpstr>
      <vt:lpstr>The Hon. Steve Bartlett</vt:lpstr>
      <vt:lpstr>Michael Morris</vt:lpstr>
      <vt:lpstr>The Community Reinvestment Act and Why It Matters for People with Disabilities</vt:lpstr>
      <vt:lpstr>NDI Mission</vt:lpstr>
      <vt:lpstr>I. NDI History</vt:lpstr>
      <vt:lpstr>Center for Disability-Inclusive Community Development (CDICD)</vt:lpstr>
      <vt:lpstr>Center for Disability-Inclusive Community Development (CDICD)</vt:lpstr>
      <vt:lpstr>CRA History</vt:lpstr>
      <vt:lpstr>Historical Context of the CRA</vt:lpstr>
      <vt:lpstr>Societal Norms Have Changed</vt:lpstr>
      <vt:lpstr>Evaluating Bank Performance</vt:lpstr>
      <vt:lpstr>CRA Performance Evaluations</vt:lpstr>
      <vt:lpstr>Lending Test</vt:lpstr>
      <vt:lpstr>Investment Test</vt:lpstr>
      <vt:lpstr>Service Test</vt:lpstr>
      <vt:lpstr>Purpose of Performance Evaluation</vt:lpstr>
      <vt:lpstr>Four-Tiered Rating System</vt:lpstr>
      <vt:lpstr>Why Does All This Matter to the Disability Community?</vt:lpstr>
      <vt:lpstr>Disability and CRA</vt:lpstr>
      <vt:lpstr>New Brief: Race, Ethnicity and Disability: The Financial Impact of Systemic Inequality and Intersectionality</vt:lpstr>
      <vt:lpstr>The Challenge</vt:lpstr>
      <vt:lpstr>An Updated View of CRA</vt:lpstr>
      <vt:lpstr>OCC Final Rule</vt:lpstr>
      <vt:lpstr>Specific Examples of CRA Activities That Will Serve LMI Individuals with Disabilities</vt:lpstr>
      <vt:lpstr>Specific Examples of CRA-Qualifying Activities That Could Benefit People with Disabilities</vt:lpstr>
      <vt:lpstr>What Can You Do as an Individual or Organization?</vt:lpstr>
      <vt:lpstr>Board of Governors of the Federal Reserve System (NPR CRA Rule) October 19, 2020</vt:lpstr>
      <vt:lpstr>What the Proposed Comments Offer People with Disabilities</vt:lpstr>
      <vt:lpstr>Questions Asked About or Relevant to People with Disabilities (slide 1 of 5)</vt:lpstr>
      <vt:lpstr>Questions Asked About or Relevant to People with Disabilities (slide 2 of 5)</vt:lpstr>
      <vt:lpstr>Questions Asked About or Relevant to People with Disabilities (slide 3 of 5)</vt:lpstr>
      <vt:lpstr>Questions Asked About or Relevant to People with Disabilities (slide 4 of 5)</vt:lpstr>
      <vt:lpstr>Questions Asked About or Relevant to People with Disabilities (slide 5 of 5)</vt:lpstr>
      <vt:lpstr>Comments Due</vt:lpstr>
      <vt:lpstr>Thank You</vt:lpstr>
      <vt:lpstr>Keys to Financial Inclusion  Podcast Series</vt:lpstr>
      <vt:lpstr> Closing – Zadie Smith Quote</vt:lpstr>
      <vt:lpstr>Question Time! </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614</cp:revision>
  <dcterms:created xsi:type="dcterms:W3CDTF">2019-02-07T00:58:17Z</dcterms:created>
  <dcterms:modified xsi:type="dcterms:W3CDTF">2020-10-29T14:36:14Z</dcterms:modified>
</cp:coreProperties>
</file>