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7" r:id="rId2"/>
    <p:sldMasterId id="2147483693" r:id="rId3"/>
  </p:sldMasterIdLst>
  <p:notesMasterIdLst>
    <p:notesMasterId r:id="rId19"/>
  </p:notesMasterIdLst>
  <p:handoutMasterIdLst>
    <p:handoutMasterId r:id="rId20"/>
  </p:handoutMasterIdLst>
  <p:sldIdLst>
    <p:sldId id="325" r:id="rId4"/>
    <p:sldId id="333" r:id="rId5"/>
    <p:sldId id="334" r:id="rId6"/>
    <p:sldId id="359" r:id="rId7"/>
    <p:sldId id="361" r:id="rId8"/>
    <p:sldId id="335" r:id="rId9"/>
    <p:sldId id="365" r:id="rId10"/>
    <p:sldId id="366" r:id="rId11"/>
    <p:sldId id="367" r:id="rId12"/>
    <p:sldId id="368" r:id="rId13"/>
    <p:sldId id="369" r:id="rId14"/>
    <p:sldId id="345" r:id="rId15"/>
    <p:sldId id="346" r:id="rId16"/>
    <p:sldId id="336" r:id="rId17"/>
    <p:sldId id="337"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FB3B7"/>
    <a:srgbClr val="839CA1"/>
    <a:srgbClr val="6E8A90"/>
    <a:srgbClr val="7FA8B7"/>
    <a:srgbClr val="5B90A3"/>
    <a:srgbClr val="009999"/>
    <a:srgbClr val="006699"/>
    <a:srgbClr val="3366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86395"/>
  </p:normalViewPr>
  <p:slideViewPr>
    <p:cSldViewPr snapToGrid="0">
      <p:cViewPr varScale="1">
        <p:scale>
          <a:sx n="73" d="100"/>
          <a:sy n="73" d="100"/>
        </p:scale>
        <p:origin x="224" y="976"/>
      </p:cViewPr>
      <p:guideLst/>
    </p:cSldViewPr>
  </p:slideViewPr>
  <p:outlineViewPr>
    <p:cViewPr>
      <p:scale>
        <a:sx n="33" d="100"/>
        <a:sy n="33" d="100"/>
      </p:scale>
      <p:origin x="0" y="-218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hili\Desktop\RA%20ADA30%20Charts%2007-09-20%20PKP%20Draft%20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sz="2400" b="1"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112975700770315"/>
          <c:y val="6.45871051524662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575724098706695E-2"/>
          <c:y val="0.20074576478989881"/>
          <c:w val="0.91897692919624285"/>
          <c:h val="0.5441249896517043"/>
        </c:manualLayout>
      </c:layout>
      <c:lineChart>
        <c:grouping val="standard"/>
        <c:varyColors val="0"/>
        <c:ser>
          <c:idx val="0"/>
          <c:order val="0"/>
          <c:tx>
            <c:strRef>
              <c:f>'SWDs HS Graduate Rate Data'!$D$2</c:f>
              <c:strCache>
                <c:ptCount val="1"/>
                <c:pt idx="0">
                  <c:v>HS Graduation Rate for Students with Disabilities 1990 to 2020</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2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FB1-4931-8C98-C52A52F25A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'SWDs HS Graduate Rate Data'!$A$3:$A$30</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'SWDs HS Graduate Rate Data'!$D$3:$D$30</c:f>
              <c:numCache>
                <c:formatCode>General</c:formatCode>
                <c:ptCount val="28"/>
                <c:pt idx="0">
                  <c:v>45.7</c:v>
                </c:pt>
                <c:pt idx="1">
                  <c:v>43.9</c:v>
                </c:pt>
                <c:pt idx="2" formatCode="#,##0">
                  <c:v>0</c:v>
                </c:pt>
                <c:pt idx="3">
                  <c:v>28.1</c:v>
                </c:pt>
                <c:pt idx="4">
                  <c:v>26.8</c:v>
                </c:pt>
                <c:pt idx="5">
                  <c:v>27.2</c:v>
                </c:pt>
                <c:pt idx="6">
                  <c:v>27.6</c:v>
                </c:pt>
                <c:pt idx="7">
                  <c:v>28.4</c:v>
                </c:pt>
                <c:pt idx="8">
                  <c:v>57.39</c:v>
                </c:pt>
                <c:pt idx="9">
                  <c:v>56.16</c:v>
                </c:pt>
                <c:pt idx="10">
                  <c:v>29.7</c:v>
                </c:pt>
                <c:pt idx="11">
                  <c:v>32</c:v>
                </c:pt>
                <c:pt idx="12">
                  <c:v>31.6</c:v>
                </c:pt>
                <c:pt idx="13">
                  <c:v>54.2</c:v>
                </c:pt>
                <c:pt idx="14">
                  <c:v>54.4</c:v>
                </c:pt>
                <c:pt idx="15">
                  <c:v>56.5</c:v>
                </c:pt>
                <c:pt idx="16">
                  <c:v>56</c:v>
                </c:pt>
                <c:pt idx="17">
                  <c:v>59</c:v>
                </c:pt>
                <c:pt idx="18">
                  <c:v>60.6</c:v>
                </c:pt>
                <c:pt idx="19">
                  <c:v>62.6</c:v>
                </c:pt>
                <c:pt idx="20">
                  <c:v>63.6</c:v>
                </c:pt>
                <c:pt idx="21">
                  <c:v>63.9</c:v>
                </c:pt>
                <c:pt idx="22">
                  <c:v>62</c:v>
                </c:pt>
                <c:pt idx="23">
                  <c:v>63</c:v>
                </c:pt>
                <c:pt idx="24">
                  <c:v>65</c:v>
                </c:pt>
                <c:pt idx="25">
                  <c:v>66</c:v>
                </c:pt>
                <c:pt idx="26">
                  <c:v>67</c:v>
                </c:pt>
                <c:pt idx="27">
                  <c:v>67</c:v>
                </c:pt>
              </c:numCache>
            </c:numRef>
          </c:val>
          <c:smooth val="0"/>
          <c:extLst>
            <c:ext xmlns:c16="http://schemas.microsoft.com/office/drawing/2014/chart" uri="{C3380CC4-5D6E-409C-BE32-E72D297353CC}">
              <c16:uniqueId val="{00000001-6FB1-4931-8C98-C52A52F25AC5}"/>
            </c:ext>
          </c:extLst>
        </c:ser>
        <c:ser>
          <c:idx val="2"/>
          <c:order val="1"/>
          <c:tx>
            <c:strRef>
              <c:f>'SWDs HS Graduate Rate Data'!$E$2</c:f>
              <c:strCache>
                <c:ptCount val="1"/>
                <c:pt idx="0">
                  <c:v>HS Graduation Rate for Students without Disabilities 1990 to 2020</c:v>
                </c:pt>
              </c:strCache>
            </c:strRef>
          </c:tx>
          <c:spPr>
            <a:ln w="28575" cap="rnd">
              <a:solidFill>
                <a:srgbClr val="FF0000"/>
              </a:solidFill>
              <a:round/>
            </a:ln>
            <a:effectLst/>
          </c:spPr>
          <c:marker>
            <c:symbol val="square"/>
            <c:size val="5"/>
            <c:spPr>
              <a:solidFill>
                <a:schemeClr val="accent3"/>
              </a:solidFill>
              <a:ln w="9525">
                <a:solidFill>
                  <a:schemeClr val="accent3"/>
                </a:solidFill>
              </a:ln>
              <a:effectLst/>
            </c:spPr>
          </c:marker>
          <c:dLbls>
            <c:dLbl>
              <c:idx val="2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6FB1-4931-8C98-C52A52F25A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'SWDs HS Graduate Rate Data'!$E$3:$E$30</c:f>
              <c:numCache>
                <c:formatCode>#,##0.0</c:formatCode>
                <c:ptCount val="28"/>
                <c:pt idx="0">
                  <c:v>73.72723206338847</c:v>
                </c:pt>
                <c:pt idx="1">
                  <c:v>74.24316356001782</c:v>
                </c:pt>
                <c:pt idx="2">
                  <c:v>73.842545852424465</c:v>
                </c:pt>
                <c:pt idx="3">
                  <c:v>73.062002732479812</c:v>
                </c:pt>
                <c:pt idx="4">
                  <c:v>71.761277401133199</c:v>
                </c:pt>
                <c:pt idx="5">
                  <c:v>71.024608194300029</c:v>
                </c:pt>
                <c:pt idx="6">
                  <c:v>71.302246835475529</c:v>
                </c:pt>
                <c:pt idx="7">
                  <c:v>71.283358879921408</c:v>
                </c:pt>
                <c:pt idx="8">
                  <c:v>71.061880076511784</c:v>
                </c:pt>
                <c:pt idx="9">
                  <c:v>71.664995252810442</c:v>
                </c:pt>
                <c:pt idx="10">
                  <c:v>71.676636220642038</c:v>
                </c:pt>
                <c:pt idx="11">
                  <c:v>72.567248137474252</c:v>
                </c:pt>
                <c:pt idx="12">
                  <c:v>73.861249159104503</c:v>
                </c:pt>
                <c:pt idx="13">
                  <c:v>74.329957568555187</c:v>
                </c:pt>
                <c:pt idx="14">
                  <c:v>74.670320777296823</c:v>
                </c:pt>
                <c:pt idx="15">
                  <c:v>73.444303758195062</c:v>
                </c:pt>
                <c:pt idx="16">
                  <c:v>73.872207619128304</c:v>
                </c:pt>
                <c:pt idx="17">
                  <c:v>74.70940933830137</c:v>
                </c:pt>
                <c:pt idx="18">
                  <c:v>74.669142838965158</c:v>
                </c:pt>
                <c:pt idx="19">
                  <c:v>75.559028085543844</c:v>
                </c:pt>
                <c:pt idx="20">
                  <c:v>79</c:v>
                </c:pt>
                <c:pt idx="21">
                  <c:v>80</c:v>
                </c:pt>
                <c:pt idx="22">
                  <c:v>81.400000000000006</c:v>
                </c:pt>
                <c:pt idx="23">
                  <c:v>82.3</c:v>
                </c:pt>
                <c:pt idx="24">
                  <c:v>83</c:v>
                </c:pt>
                <c:pt idx="25">
                  <c:v>84.1</c:v>
                </c:pt>
                <c:pt idx="26">
                  <c:v>85</c:v>
                </c:pt>
                <c:pt idx="27">
                  <c:v>85</c:v>
                </c:pt>
              </c:numCache>
            </c:numRef>
          </c:val>
          <c:smooth val="0"/>
          <c:extLst>
            <c:ext xmlns:c16="http://schemas.microsoft.com/office/drawing/2014/chart" uri="{C3380CC4-5D6E-409C-BE32-E72D297353CC}">
              <c16:uniqueId val="{00000003-6FB1-4931-8C98-C52A52F25AC5}"/>
            </c:ext>
          </c:extLst>
        </c:ser>
        <c:dLbls>
          <c:showLegendKey val="0"/>
          <c:showVal val="0"/>
          <c:showCatName val="0"/>
          <c:showSerName val="0"/>
          <c:showPercent val="0"/>
          <c:showBubbleSize val="0"/>
        </c:dLbls>
        <c:marker val="1"/>
        <c:smooth val="0"/>
        <c:axId val="426978160"/>
        <c:axId val="426978480"/>
      </c:lineChart>
      <c:catAx>
        <c:axId val="4269781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6978480"/>
        <c:crosses val="autoZero"/>
        <c:auto val="0"/>
        <c:lblAlgn val="ctr"/>
        <c:lblOffset val="100"/>
        <c:noMultiLvlLbl val="0"/>
      </c:catAx>
      <c:valAx>
        <c:axId val="426978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6978160"/>
        <c:crosses val="autoZero"/>
        <c:crossBetween val="between"/>
      </c:valAx>
      <c:spPr>
        <a:noFill/>
        <a:ln>
          <a:noFill/>
        </a:ln>
        <a:effectLst/>
      </c:spPr>
    </c:plotArea>
    <c:legend>
      <c:legendPos val="b"/>
      <c:layout>
        <c:manualLayout>
          <c:xMode val="edge"/>
          <c:yMode val="edge"/>
          <c:x val="4.4991184583369787E-2"/>
          <c:y val="0.87699450840260784"/>
          <c:w val="0.89999995171347158"/>
          <c:h val="0.123005491597392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Students with Disabilities</c:v>
          </c:tx>
          <c:spPr>
            <a:solidFill>
              <a:srgbClr val="FFC000"/>
            </a:solidFill>
            <a:ln>
              <a:noFill/>
            </a:ln>
            <a:effectLst/>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'[1]Digest 2019 Table 219.90'!$A$17:$A$22</c:f>
              <c:strCache>
                <c:ptCount val="6"/>
                <c:pt idx="0">
                  <c:v>White</c:v>
                </c:pt>
                <c:pt idx="1">
                  <c:v>African-American</c:v>
                </c:pt>
                <c:pt idx="2">
                  <c:v>Hispanic-American</c:v>
                </c:pt>
                <c:pt idx="3">
                  <c:v>Asian-American</c:v>
                </c:pt>
                <c:pt idx="4">
                  <c:v>Pacific Islander</c:v>
                </c:pt>
                <c:pt idx="5">
                  <c:v>American Indian/Alaska Native</c:v>
                </c:pt>
              </c:strCache>
            </c:strRef>
          </c:cat>
          <c:val>
            <c:numRef>
              <c:f>'[1]Digest 2019 Table 219.90'!$B$8:$B$13</c:f>
              <c:numCache>
                <c:formatCode>General</c:formatCode>
                <c:ptCount val="6"/>
                <c:pt idx="0">
                  <c:v>77</c:v>
                </c:pt>
                <c:pt idx="1">
                  <c:v>66</c:v>
                </c:pt>
                <c:pt idx="2">
                  <c:v>71</c:v>
                </c:pt>
                <c:pt idx="3">
                  <c:v>79</c:v>
                </c:pt>
                <c:pt idx="4">
                  <c:v>68</c:v>
                </c:pt>
                <c:pt idx="5">
                  <c:v>71</c:v>
                </c:pt>
              </c:numCache>
            </c:numRef>
          </c:val>
          <c:extLst>
            <c:ext xmlns:c16="http://schemas.microsoft.com/office/drawing/2014/chart" uri="{C3380CC4-5D6E-409C-BE32-E72D297353CC}">
              <c16:uniqueId val="{00000000-C43C-48E6-8D67-9AE4FF7921F3}"/>
            </c:ext>
          </c:extLst>
        </c:ser>
        <c:ser>
          <c:idx val="1"/>
          <c:order val="1"/>
          <c:tx>
            <c:v>Students without Disabilities</c:v>
          </c:tx>
          <c:spPr>
            <a:solidFill>
              <a:schemeClr val="tx1"/>
            </a:solidFill>
            <a:ln>
              <a:noFill/>
            </a:ln>
            <a:effectLst/>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'[1]Digest 2019 Table 219.90'!$A$17:$A$22</c:f>
              <c:strCache>
                <c:ptCount val="6"/>
                <c:pt idx="0">
                  <c:v>White</c:v>
                </c:pt>
                <c:pt idx="1">
                  <c:v>African-American</c:v>
                </c:pt>
                <c:pt idx="2">
                  <c:v>Hispanic-American</c:v>
                </c:pt>
                <c:pt idx="3">
                  <c:v>Asian-American</c:v>
                </c:pt>
                <c:pt idx="4">
                  <c:v>Pacific Islander</c:v>
                </c:pt>
                <c:pt idx="5">
                  <c:v>American Indian/Alaska Native</c:v>
                </c:pt>
              </c:strCache>
            </c:strRef>
          </c:cat>
          <c:val>
            <c:numRef>
              <c:f>'[1]Digest 2019 Table 219.90'!$D$8:$D$13</c:f>
              <c:numCache>
                <c:formatCode>General</c:formatCode>
                <c:ptCount val="6"/>
                <c:pt idx="0">
                  <c:v>89</c:v>
                </c:pt>
                <c:pt idx="1">
                  <c:v>79</c:v>
                </c:pt>
                <c:pt idx="2">
                  <c:v>81</c:v>
                </c:pt>
                <c:pt idx="3">
                  <c:v>92</c:v>
                </c:pt>
                <c:pt idx="4">
                  <c:v>92</c:v>
                </c:pt>
                <c:pt idx="5">
                  <c:v>74</c:v>
                </c:pt>
              </c:numCache>
            </c:numRef>
          </c:val>
          <c:extLst>
            <c:ext xmlns:c16="http://schemas.microsoft.com/office/drawing/2014/chart" uri="{C3380CC4-5D6E-409C-BE32-E72D297353CC}">
              <c16:uniqueId val="{00000001-C43C-48E6-8D67-9AE4FF7921F3}"/>
            </c:ext>
          </c:extLst>
        </c:ser>
        <c:dLbls>
          <c:showLegendKey val="0"/>
          <c:showVal val="0"/>
          <c:showCatName val="0"/>
          <c:showSerName val="0"/>
          <c:showPercent val="0"/>
          <c:showBubbleSize val="0"/>
        </c:dLbls>
        <c:gapWidth val="219"/>
        <c:overlap val="-27"/>
        <c:axId val="490057400"/>
        <c:axId val="1"/>
      </c:barChart>
      <c:catAx>
        <c:axId val="49005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b="1"/>
            </a:pPr>
            <a:endParaRPr lang="en-US"/>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a:pPr>
            <a:endParaRPr lang="en-US"/>
          </a:p>
        </c:txPr>
        <c:crossAx val="490057400"/>
        <c:crosses val="autoZero"/>
        <c:crossBetween val="between"/>
      </c:valAx>
      <c:spPr>
        <a:noFill/>
        <a:ln w="25400">
          <a:noFill/>
        </a:ln>
      </c:spPr>
    </c:plotArea>
    <c:legend>
      <c:legendPos val="b"/>
      <c:overlay val="0"/>
      <c:spPr>
        <a:noFill/>
        <a:ln>
          <a:noFill/>
        </a:ln>
        <a:effectLst/>
      </c:spPr>
      <c:txPr>
        <a:bodyPr rot="0" vert="horz"/>
        <a:lstStyle/>
        <a:p>
          <a:pPr>
            <a:defRPr sz="2000" b="1"/>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[Book1]Sheet1!$A$2</c:f>
              <c:strCache>
                <c:ptCount val="1"/>
                <c:pt idx="0">
                  <c:v>Disability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[1]Sheet1!$B$2:$L$2</c:f>
              <c:numCache>
                <c:formatCode>General</c:formatCode>
                <c:ptCount val="11"/>
                <c:pt idx="0">
                  <c:v>37.1</c:v>
                </c:pt>
                <c:pt idx="1">
                  <c:v>35.200000000000003</c:v>
                </c:pt>
                <c:pt idx="2">
                  <c:v>33.4</c:v>
                </c:pt>
                <c:pt idx="3">
                  <c:v>32.6</c:v>
                </c:pt>
                <c:pt idx="4">
                  <c:v>32.700000000000003</c:v>
                </c:pt>
                <c:pt idx="5">
                  <c:v>33.9</c:v>
                </c:pt>
                <c:pt idx="6">
                  <c:v>34.4</c:v>
                </c:pt>
                <c:pt idx="7">
                  <c:v>34.9</c:v>
                </c:pt>
                <c:pt idx="8">
                  <c:v>35.9</c:v>
                </c:pt>
                <c:pt idx="9">
                  <c:v>36.9</c:v>
                </c:pt>
                <c:pt idx="10">
                  <c:v>37.6</c:v>
                </c:pt>
              </c:numCache>
            </c:numRef>
          </c:val>
          <c:smooth val="0"/>
          <c:extLst>
            <c:ext xmlns:c16="http://schemas.microsoft.com/office/drawing/2014/chart" uri="{C3380CC4-5D6E-409C-BE32-E72D297353CC}">
              <c16:uniqueId val="{00000000-437C-4098-B1B1-B02C37F29982}"/>
            </c:ext>
          </c:extLst>
        </c:ser>
        <c:ser>
          <c:idx val="1"/>
          <c:order val="1"/>
          <c:tx>
            <c:strRef>
              <c:f>[Book1]Sheet1!$A$3</c:f>
              <c:strCache>
                <c:ptCount val="1"/>
                <c:pt idx="0">
                  <c:v>Black/African-American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[1]Sheet1!$B$3:$L$3</c:f>
              <c:numCache>
                <c:formatCode>General</c:formatCode>
                <c:ptCount val="11"/>
                <c:pt idx="0">
                  <c:v>57.3</c:v>
                </c:pt>
                <c:pt idx="1">
                  <c:v>53.2</c:v>
                </c:pt>
                <c:pt idx="2">
                  <c:v>52.3</c:v>
                </c:pt>
                <c:pt idx="3">
                  <c:v>51.7</c:v>
                </c:pt>
                <c:pt idx="4">
                  <c:v>53</c:v>
                </c:pt>
                <c:pt idx="5">
                  <c:v>53.2</c:v>
                </c:pt>
                <c:pt idx="6">
                  <c:v>54.3</c:v>
                </c:pt>
                <c:pt idx="7">
                  <c:v>55.7</c:v>
                </c:pt>
                <c:pt idx="8">
                  <c:v>56.4</c:v>
                </c:pt>
                <c:pt idx="9">
                  <c:v>57.6</c:v>
                </c:pt>
                <c:pt idx="10">
                  <c:v>57.9</c:v>
                </c:pt>
              </c:numCache>
            </c:numRef>
          </c:val>
          <c:smooth val="0"/>
          <c:extLst>
            <c:ext xmlns:c16="http://schemas.microsoft.com/office/drawing/2014/chart" uri="{C3380CC4-5D6E-409C-BE32-E72D297353CC}">
              <c16:uniqueId val="{00000001-437C-4098-B1B1-B02C37F29982}"/>
            </c:ext>
          </c:extLst>
        </c:ser>
        <c:ser>
          <c:idx val="2"/>
          <c:order val="2"/>
          <c:tx>
            <c:strRef>
              <c:f>[Book1]Sheet1!$A$4</c:f>
              <c:strCache>
                <c:ptCount val="1"/>
                <c:pt idx="0">
                  <c:v>Women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[1]Sheet1!$B$4:$L$4</c:f>
              <c:numCache>
                <c:formatCode>General</c:formatCode>
                <c:ptCount val="11"/>
                <c:pt idx="0">
                  <c:v>56.2</c:v>
                </c:pt>
                <c:pt idx="1">
                  <c:v>54.4</c:v>
                </c:pt>
                <c:pt idx="2">
                  <c:v>53.6</c:v>
                </c:pt>
                <c:pt idx="3">
                  <c:v>53.2</c:v>
                </c:pt>
                <c:pt idx="4">
                  <c:v>53.1</c:v>
                </c:pt>
                <c:pt idx="5">
                  <c:v>53.2</c:v>
                </c:pt>
                <c:pt idx="6">
                  <c:v>53.5</c:v>
                </c:pt>
                <c:pt idx="7">
                  <c:v>53.7</c:v>
                </c:pt>
                <c:pt idx="8">
                  <c:v>54.1</c:v>
                </c:pt>
                <c:pt idx="9">
                  <c:v>54.6</c:v>
                </c:pt>
                <c:pt idx="10">
                  <c:v>55.4</c:v>
                </c:pt>
              </c:numCache>
            </c:numRef>
          </c:val>
          <c:smooth val="0"/>
          <c:extLst>
            <c:ext xmlns:c16="http://schemas.microsoft.com/office/drawing/2014/chart" uri="{C3380CC4-5D6E-409C-BE32-E72D297353CC}">
              <c16:uniqueId val="{00000002-437C-4098-B1B1-B02C37F29982}"/>
            </c:ext>
          </c:extLst>
        </c:ser>
        <c:ser>
          <c:idx val="3"/>
          <c:order val="3"/>
          <c:tx>
            <c:strRef>
              <c:f>[Book1]Sheet1!$A$5</c:f>
              <c:strCache>
                <c:ptCount val="1"/>
                <c:pt idx="0">
                  <c:v>Hispanic/Latino</c:v>
                </c:pt>
              </c:strCache>
            </c:strRef>
          </c:tx>
          <c:spPr>
            <a:ln w="28575" cap="rnd">
              <a:solidFill>
                <a:srgbClr val="00B050"/>
              </a:solidFill>
              <a:round/>
            </a:ln>
            <a:effectLst/>
          </c:spPr>
          <c:marker>
            <c:symbol val="none"/>
          </c:marker>
          <c:dLbls>
            <c:spPr>
              <a:noFill/>
              <a:ln>
                <a:noFill/>
              </a:ln>
              <a:effectLst/>
            </c:spPr>
            <c:txPr>
              <a:bodyPr rot="0" spcFirstLastPara="1" vertOverflow="ellipsis" horzOverflow="clip" vert="horz" wrap="square" lIns="38100" tIns="19050" rIns="38100" bIns="4572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[1]Sheet1!$B$5:$L$5</c:f>
              <c:numCache>
                <c:formatCode>General</c:formatCode>
                <c:ptCount val="11"/>
                <c:pt idx="0">
                  <c:v>63.3</c:v>
                </c:pt>
                <c:pt idx="1">
                  <c:v>59.7</c:v>
                </c:pt>
                <c:pt idx="2">
                  <c:v>59</c:v>
                </c:pt>
                <c:pt idx="3">
                  <c:v>58.9</c:v>
                </c:pt>
                <c:pt idx="4">
                  <c:v>59.5</c:v>
                </c:pt>
                <c:pt idx="5">
                  <c:v>60</c:v>
                </c:pt>
                <c:pt idx="6">
                  <c:v>61.2</c:v>
                </c:pt>
                <c:pt idx="7">
                  <c:v>61.6</c:v>
                </c:pt>
                <c:pt idx="8">
                  <c:v>62</c:v>
                </c:pt>
                <c:pt idx="9">
                  <c:v>60.6</c:v>
                </c:pt>
                <c:pt idx="10">
                  <c:v>61</c:v>
                </c:pt>
              </c:numCache>
            </c:numRef>
          </c:val>
          <c:smooth val="0"/>
          <c:extLst>
            <c:ext xmlns:c16="http://schemas.microsoft.com/office/drawing/2014/chart" uri="{C3380CC4-5D6E-409C-BE32-E72D297353CC}">
              <c16:uniqueId val="{00000003-437C-4098-B1B1-B02C37F29982}"/>
            </c:ext>
          </c:extLst>
        </c:ser>
        <c:dLbls>
          <c:showLegendKey val="0"/>
          <c:showVal val="0"/>
          <c:showCatName val="0"/>
          <c:showSerName val="0"/>
          <c:showPercent val="0"/>
          <c:showBubbleSize val="0"/>
        </c:dLbls>
        <c:smooth val="0"/>
        <c:axId val="566075024"/>
        <c:axId val="566074384"/>
      </c:lineChart>
      <c:catAx>
        <c:axId val="5660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6074384"/>
        <c:crosses val="autoZero"/>
        <c:auto val="1"/>
        <c:lblAlgn val="ctr"/>
        <c:lblOffset val="100"/>
        <c:noMultiLvlLbl val="0"/>
      </c:catAx>
      <c:valAx>
        <c:axId val="56607438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60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Working-Age Americans with Disabilities</c:v>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 Outcomes by Race'!$A$17:$A$20</c:f>
              <c:strCache>
                <c:ptCount val="4"/>
                <c:pt idx="0">
                  <c:v>White</c:v>
                </c:pt>
                <c:pt idx="1">
                  <c:v>African-American</c:v>
                </c:pt>
                <c:pt idx="2">
                  <c:v>Hispanic-American</c:v>
                </c:pt>
                <c:pt idx="3">
                  <c:v>Asian-American</c:v>
                </c:pt>
              </c:strCache>
            </c:strRef>
          </c:cat>
          <c:val>
            <c:numRef>
              <c:f>'Employ Outcomes by Race'!$B$8:$B$11</c:f>
              <c:numCache>
                <c:formatCode>0.0</c:formatCode>
                <c:ptCount val="4"/>
                <c:pt idx="0">
                  <c:v>38.9</c:v>
                </c:pt>
                <c:pt idx="1">
                  <c:v>29.7</c:v>
                </c:pt>
                <c:pt idx="2">
                  <c:v>39.4</c:v>
                </c:pt>
                <c:pt idx="3">
                  <c:v>43.2</c:v>
                </c:pt>
              </c:numCache>
            </c:numRef>
          </c:val>
          <c:extLst>
            <c:ext xmlns:c16="http://schemas.microsoft.com/office/drawing/2014/chart" uri="{C3380CC4-5D6E-409C-BE32-E72D297353CC}">
              <c16:uniqueId val="{00000000-EA09-4BB0-B4D1-11C85E88897D}"/>
            </c:ext>
          </c:extLst>
        </c:ser>
        <c:ser>
          <c:idx val="1"/>
          <c:order val="1"/>
          <c:tx>
            <c:v>Working-Age Americans without Disabilities</c:v>
          </c:tx>
          <c:spPr>
            <a:solidFill>
              <a:schemeClr val="tx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'Employ Outcomes by Race'!$A$17:$A$20</c:f>
              <c:strCache>
                <c:ptCount val="4"/>
                <c:pt idx="0">
                  <c:v>White</c:v>
                </c:pt>
                <c:pt idx="1">
                  <c:v>African-American</c:v>
                </c:pt>
                <c:pt idx="2">
                  <c:v>Hispanic-American</c:v>
                </c:pt>
                <c:pt idx="3">
                  <c:v>Asian-American</c:v>
                </c:pt>
              </c:strCache>
            </c:strRef>
          </c:cat>
          <c:val>
            <c:numRef>
              <c:f>'Employ Outcomes by Race'!$D$8:$D$11</c:f>
              <c:numCache>
                <c:formatCode>0.0</c:formatCode>
                <c:ptCount val="4"/>
                <c:pt idx="0">
                  <c:v>86</c:v>
                </c:pt>
                <c:pt idx="1">
                  <c:v>74.400000000000006</c:v>
                </c:pt>
                <c:pt idx="2">
                  <c:v>76</c:v>
                </c:pt>
                <c:pt idx="3">
                  <c:v>74.599999999999994</c:v>
                </c:pt>
              </c:numCache>
            </c:numRef>
          </c:val>
          <c:extLst>
            <c:ext xmlns:c16="http://schemas.microsoft.com/office/drawing/2014/chart" uri="{C3380CC4-5D6E-409C-BE32-E72D297353CC}">
              <c16:uniqueId val="{00000001-EA09-4BB0-B4D1-11C85E88897D}"/>
            </c:ext>
          </c:extLst>
        </c:ser>
        <c:dLbls>
          <c:showLegendKey val="0"/>
          <c:showVal val="0"/>
          <c:showCatName val="0"/>
          <c:showSerName val="0"/>
          <c:showPercent val="0"/>
          <c:showBubbleSize val="0"/>
        </c:dLbls>
        <c:gapWidth val="219"/>
        <c:overlap val="-27"/>
        <c:axId val="540099408"/>
        <c:axId val="540098448"/>
        <c:extLst>
          <c:ext xmlns:c15="http://schemas.microsoft.com/office/drawing/2012/chart" uri="{02D57815-91ED-43cb-92C2-25804820EDAC}">
            <c15:filteredBarSeries>
              <c15:ser>
                <c:idx val="2"/>
                <c:order val="2"/>
                <c:spPr>
                  <a:solidFill>
                    <a:schemeClr val="accent3"/>
                  </a:solidFill>
                  <a:ln>
                    <a:noFill/>
                  </a:ln>
                  <a:effectLst/>
                </c:spPr>
                <c:invertIfNegative val="0"/>
                <c:cat>
                  <c:strRef>
                    <c:extLst>
                      <c:ext uri="{02D57815-91ED-43cb-92C2-25804820EDAC}">
                        <c15:formulaRef>
                          <c15:sqref>'Employ Outcomes by Race'!$A$17:$A$20</c15:sqref>
                        </c15:formulaRef>
                      </c:ext>
                    </c:extLst>
                    <c:strCache>
                      <c:ptCount val="4"/>
                      <c:pt idx="0">
                        <c:v>White</c:v>
                      </c:pt>
                      <c:pt idx="1">
                        <c:v>African-American</c:v>
                      </c:pt>
                      <c:pt idx="2">
                        <c:v>Hispanic-American</c:v>
                      </c:pt>
                      <c:pt idx="3">
                        <c:v>Asian-American</c:v>
                      </c:pt>
                    </c:strCache>
                  </c:strRef>
                </c:cat>
                <c:val>
                  <c:numRef>
                    <c:extLst>
                      <c:ext uri="{02D57815-91ED-43cb-92C2-25804820EDAC}">
                        <c15:formulaRef>
                          <c15:sqref>'Employ Outcomes by Race'!$A$17:$A$20</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EA09-4BB0-B4D1-11C85E88897D}"/>
                  </c:ext>
                </c:extLst>
              </c15:ser>
            </c15:filteredBarSeries>
          </c:ext>
        </c:extLst>
      </c:barChart>
      <c:catAx>
        <c:axId val="54009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098448"/>
        <c:crosses val="autoZero"/>
        <c:auto val="1"/>
        <c:lblAlgn val="ctr"/>
        <c:lblOffset val="100"/>
        <c:noMultiLvlLbl val="0"/>
      </c:catAx>
      <c:valAx>
        <c:axId val="54009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4009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0.21169</cdr:x>
      <cdr:y>0.84999</cdr:y>
    </cdr:from>
    <cdr:to>
      <cdr:x>0.3</cdr:x>
      <cdr:y>1</cdr:y>
    </cdr:to>
    <cdr:sp macro="" textlink="">
      <cdr:nvSpPr>
        <cdr:cNvPr id="2" name="TextBox 1">
          <a:extLst xmlns:a="http://schemas.openxmlformats.org/drawingml/2006/main">
            <a:ext uri="{FF2B5EF4-FFF2-40B4-BE49-F238E27FC236}">
              <a16:creationId xmlns:a16="http://schemas.microsoft.com/office/drawing/2014/main" id="{4E7242E4-F195-438B-A76D-5C2047F4F86C}"/>
            </a:ext>
          </a:extLst>
        </cdr:cNvPr>
        <cdr:cNvSpPr txBox="1"/>
      </cdr:nvSpPr>
      <cdr:spPr>
        <a:xfrm xmlns:a="http://schemas.openxmlformats.org/drawingml/2006/main">
          <a:off x="2192033" y="57679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0.06972</cdr:x>
      <cdr:y>0.80694</cdr:y>
    </cdr:from>
    <cdr:to>
      <cdr:x>0.35736</cdr:x>
      <cdr:y>0.89102</cdr:y>
    </cdr:to>
    <cdr:sp macro="" textlink="">
      <cdr:nvSpPr>
        <cdr:cNvPr id="3" name="TextBox 2">
          <a:extLst xmlns:a="http://schemas.openxmlformats.org/drawingml/2006/main">
            <a:ext uri="{FF2B5EF4-FFF2-40B4-BE49-F238E27FC236}">
              <a16:creationId xmlns:a16="http://schemas.microsoft.com/office/drawing/2014/main" id="{41708608-BF5F-4665-B781-F39CD140CBF6}"/>
            </a:ext>
          </a:extLst>
        </cdr:cNvPr>
        <cdr:cNvSpPr txBox="1"/>
      </cdr:nvSpPr>
      <cdr:spPr>
        <a:xfrm xmlns:a="http://schemas.openxmlformats.org/drawingml/2006/main">
          <a:off x="804030" y="4053960"/>
          <a:ext cx="3317254" cy="4223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highlight>
                <a:srgbClr val="FFFF00"/>
              </a:highlight>
              <a:latin typeface="Times New Roman" panose="02020603050405020304" pitchFamily="18" charset="0"/>
              <a:cs typeface="Times New Roman" panose="02020603050405020304" pitchFamily="18" charset="0"/>
            </a:rPr>
            <a:t>NOTE:</a:t>
          </a:r>
          <a:r>
            <a:rPr lang="en-US" sz="1100" b="1" baseline="0" dirty="0">
              <a:highlight>
                <a:srgbClr val="FFFF00"/>
              </a:highlight>
              <a:latin typeface="Times New Roman" panose="02020603050405020304" pitchFamily="18" charset="0"/>
              <a:cs typeface="Times New Roman" panose="02020603050405020304" pitchFamily="18" charset="0"/>
            </a:rPr>
            <a:t>  PWD Data Unavailable for class of 1993. </a:t>
          </a:r>
          <a:endParaRPr lang="en-US" sz="1100" b="1" dirty="0">
            <a:highlight>
              <a:srgbClr val="FFFF00"/>
            </a:highlight>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4CB697-1BE7-4DD1-A4FD-22D06793087D}"/>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ABB358-9401-47D1-A58F-21AD252601C0}"/>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A9C7AC7-DF98-403F-AD53-FFF9C0AAF9C2}" type="datetimeFigureOut">
              <a:rPr lang="en-US" smtClean="0"/>
              <a:t>8/7/20</a:t>
            </a:fld>
            <a:endParaRPr lang="en-US"/>
          </a:p>
        </p:txBody>
      </p:sp>
      <p:sp>
        <p:nvSpPr>
          <p:cNvPr id="4" name="Footer Placeholder 3">
            <a:extLst>
              <a:ext uri="{FF2B5EF4-FFF2-40B4-BE49-F238E27FC236}">
                <a16:creationId xmlns:a16="http://schemas.microsoft.com/office/drawing/2014/main" id="{8FF0D492-F850-4187-B302-9EC4B885A240}"/>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ACAF48-B31D-4F02-A7E2-62D1E833359B}"/>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B8EE85D9-F0AF-4138-9657-BE93BB865058}" type="slidenum">
              <a:rPr lang="en-US" smtClean="0"/>
              <a:t>‹#›</a:t>
            </a:fld>
            <a:endParaRPr lang="en-US"/>
          </a:p>
        </p:txBody>
      </p:sp>
    </p:spTree>
    <p:extLst>
      <p:ext uri="{BB962C8B-B14F-4D97-AF65-F5344CB8AC3E}">
        <p14:creationId xmlns:p14="http://schemas.microsoft.com/office/powerpoint/2010/main" val="3890304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35B6545-E98A-4CF5-8BD3-74A697F158BD}" type="datetimeFigureOut">
              <a:rPr lang="en-US" smtClean="0"/>
              <a:t>8/7/20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832C8B4-5094-44D8-B4FC-5C57902C17C0}" type="slidenum">
              <a:rPr lang="en-US" smtClean="0"/>
              <a:t>‹#›</a:t>
            </a:fld>
            <a:endParaRPr lang="en-US"/>
          </a:p>
        </p:txBody>
      </p:sp>
    </p:spTree>
    <p:extLst>
      <p:ext uri="{BB962C8B-B14F-4D97-AF65-F5344CB8AC3E}">
        <p14:creationId xmlns:p14="http://schemas.microsoft.com/office/powerpoint/2010/main" val="10471661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t>1</a:t>
            </a:fld>
            <a:endParaRPr lang="en-US"/>
          </a:p>
        </p:txBody>
      </p:sp>
      <p:sp>
        <p:nvSpPr>
          <p:cNvPr id="5" name="Footer Placeholder 4">
            <a:extLst>
              <a:ext uri="{FF2B5EF4-FFF2-40B4-BE49-F238E27FC236}">
                <a16:creationId xmlns:a16="http://schemas.microsoft.com/office/drawing/2014/main" id="{B2167EF3-6B39-4262-92D8-FD50FC7A54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3296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a:t>
            </a:fld>
            <a:endParaRPr lang="en-US"/>
          </a:p>
        </p:txBody>
      </p:sp>
      <p:sp>
        <p:nvSpPr>
          <p:cNvPr id="5" name="Footer Placeholder 4">
            <a:extLst>
              <a:ext uri="{FF2B5EF4-FFF2-40B4-BE49-F238E27FC236}">
                <a16:creationId xmlns:a16="http://schemas.microsoft.com/office/drawing/2014/main" id="{90131191-C005-4C9A-9C24-C943C1286DC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7554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3</a:t>
            </a:fld>
            <a:endParaRPr lang="en-US" dirty="0"/>
          </a:p>
        </p:txBody>
      </p:sp>
      <p:sp>
        <p:nvSpPr>
          <p:cNvPr id="5" name="Footer Placeholder 4">
            <a:extLst>
              <a:ext uri="{FF2B5EF4-FFF2-40B4-BE49-F238E27FC236}">
                <a16:creationId xmlns:a16="http://schemas.microsoft.com/office/drawing/2014/main" id="{D21D4BEC-ADB8-484C-BCC9-C6E0E866DE7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6799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3000" dirty="0">
              <a:solidFill>
                <a:srgbClr val="3F3F3F"/>
              </a:solidFill>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6</a:t>
            </a:fld>
            <a:endParaRPr lang="en-US" dirty="0"/>
          </a:p>
        </p:txBody>
      </p:sp>
      <p:sp>
        <p:nvSpPr>
          <p:cNvPr id="5" name="Footer Placeholder 4">
            <a:extLst>
              <a:ext uri="{FF2B5EF4-FFF2-40B4-BE49-F238E27FC236}">
                <a16:creationId xmlns:a16="http://schemas.microsoft.com/office/drawing/2014/main" id="{AA2CCBA9-ABBB-418C-BE0C-6269BC9610A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4471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11</a:t>
            </a:fld>
            <a:endParaRPr lang="en-US"/>
          </a:p>
        </p:txBody>
      </p:sp>
      <p:sp>
        <p:nvSpPr>
          <p:cNvPr id="5" name="Footer Placeholder 4">
            <a:extLst>
              <a:ext uri="{FF2B5EF4-FFF2-40B4-BE49-F238E27FC236}">
                <a16:creationId xmlns:a16="http://schemas.microsoft.com/office/drawing/2014/main" id="{3B181A41-FD2B-4C4F-840F-D6E5831B8ED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283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3000" dirty="0">
              <a:solidFill>
                <a:srgbClr val="3F3F3F"/>
              </a:solidFill>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
        <p:nvSpPr>
          <p:cNvPr id="5" name="Footer Placeholder 4">
            <a:extLst>
              <a:ext uri="{FF2B5EF4-FFF2-40B4-BE49-F238E27FC236}">
                <a16:creationId xmlns:a16="http://schemas.microsoft.com/office/drawing/2014/main" id="{368AA0E9-A50C-4255-A610-69FA4438F55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9659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15</a:t>
            </a:fld>
            <a:endParaRPr lang="en-US"/>
          </a:p>
        </p:txBody>
      </p:sp>
      <p:sp>
        <p:nvSpPr>
          <p:cNvPr id="5" name="Footer Placeholder 4">
            <a:extLst>
              <a:ext uri="{FF2B5EF4-FFF2-40B4-BE49-F238E27FC236}">
                <a16:creationId xmlns:a16="http://schemas.microsoft.com/office/drawing/2014/main" id="{4850CF88-7AAD-4CA0-8C86-CA6D8195917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900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20.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2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8" name="Rectangle 7">
            <a:extLst>
              <a:ext uri="{FF2B5EF4-FFF2-40B4-BE49-F238E27FC236}">
                <a16:creationId xmlns:a16="http://schemas.microsoft.com/office/drawing/2014/main" id="{FD3E059B-CE5D-43C4-A609-247B4E4800CD}"/>
              </a:ext>
            </a:extLst>
          </p:cNvPr>
          <p:cNvSpPr/>
          <p:nvPr/>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714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57B0C294-915B-4496-AE62-C2D15A2DF34B}" type="slidenum">
              <a:rPr lang="en-US" smtClean="0"/>
              <a:t>‹#›</a:t>
            </a:fld>
            <a:endParaRPr lang="en-US"/>
          </a:p>
        </p:txBody>
      </p:sp>
    </p:spTree>
    <p:extLst>
      <p:ext uri="{BB962C8B-B14F-4D97-AF65-F5344CB8AC3E}">
        <p14:creationId xmlns:p14="http://schemas.microsoft.com/office/powerpoint/2010/main" val="103226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57B0C294-915B-4496-AE62-C2D15A2DF34B}" type="slidenum">
              <a:rPr lang="en-US" smtClean="0"/>
              <a:t>‹#›</a:t>
            </a:fld>
            <a:endParaRPr lang="en-US"/>
          </a:p>
        </p:txBody>
      </p:sp>
    </p:spTree>
    <p:extLst>
      <p:ext uri="{BB962C8B-B14F-4D97-AF65-F5344CB8AC3E}">
        <p14:creationId xmlns:p14="http://schemas.microsoft.com/office/powerpoint/2010/main" val="550933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57B0C294-915B-4496-AE62-C2D15A2DF34B}" type="slidenum">
              <a:rPr lang="en-US" smtClean="0"/>
              <a:t>‹#›</a:t>
            </a:fld>
            <a:endParaRPr lang="en-US"/>
          </a:p>
        </p:txBody>
      </p:sp>
    </p:spTree>
    <p:extLst>
      <p:ext uri="{BB962C8B-B14F-4D97-AF65-F5344CB8AC3E}">
        <p14:creationId xmlns:p14="http://schemas.microsoft.com/office/powerpoint/2010/main" val="110830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endParaRPr lang="en-US"/>
          </a:p>
        </p:txBody>
      </p:sp>
      <p:sp>
        <p:nvSpPr>
          <p:cNvPr id="6" name="Footer Placeholder 5"/>
          <p:cNvSpPr>
            <a:spLocks noGrp="1"/>
          </p:cNvSpPr>
          <p:nvPr>
            <p:ph type="ftr" sz="quarter" idx="11"/>
          </p:nvPr>
        </p:nvSpPr>
        <p:spPr/>
        <p:txBody>
          <a:bodyPr/>
          <a:lstStyle>
            <a:lvl1pPr>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fld id="{57B0C294-915B-4496-AE62-C2D15A2DF34B}" type="slidenum">
              <a:rPr lang="en-US" smtClean="0"/>
              <a:t>‹#›</a:t>
            </a:fld>
            <a:endParaRPr lang="en-US"/>
          </a:p>
        </p:txBody>
      </p:sp>
    </p:spTree>
    <p:extLst>
      <p:ext uri="{BB962C8B-B14F-4D97-AF65-F5344CB8AC3E}">
        <p14:creationId xmlns:p14="http://schemas.microsoft.com/office/powerpoint/2010/main" val="7199851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539"/>
          </a:xfrm>
          <a:prstGeom prst="rect">
            <a:avLst/>
          </a:prstGeom>
        </p:spPr>
      </p:pic>
      <p:sp>
        <p:nvSpPr>
          <p:cNvPr id="13"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rgbClr val="939393"/>
                </a:solidFill>
              </a:rPr>
              <a:t>©2019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2" y="665463"/>
            <a:ext cx="931785" cy="939819"/>
          </a:xfrm>
          <a:prstGeom prst="rect">
            <a:avLst/>
          </a:prstGeom>
        </p:spPr>
      </p:pic>
      <p:sp>
        <p:nvSpPr>
          <p:cNvPr id="20" name="Rectangle 4"/>
          <p:cNvSpPr>
            <a:spLocks noGrp="1" noChangeArrowheads="1"/>
          </p:cNvSpPr>
          <p:nvPr>
            <p:ph type="subTitle" idx="1" hasCustomPrompt="1"/>
          </p:nvPr>
        </p:nvSpPr>
        <p:spPr>
          <a:xfrm>
            <a:off x="406400" y="4403016"/>
            <a:ext cx="6522224" cy="489603"/>
          </a:xfrm>
          <a:noFill/>
        </p:spPr>
        <p:txBody>
          <a:bodyPr/>
          <a:lstStyle>
            <a:lvl1pPr marL="0" indent="0" algn="l">
              <a:buFontTx/>
              <a:buNone/>
              <a:defRPr sz="1867" b="0">
                <a:solidFill>
                  <a:schemeClr val="bg1"/>
                </a:solidFill>
                <a:latin typeface="Calibri Light" panose="020F0302020204030204" pitchFamily="34" charset="0"/>
                <a:cs typeface="Calibri Light" panose="020F0302020204030204" pitchFamily="34" charset="0"/>
              </a:defRPr>
            </a:lvl1pPr>
          </a:lstStyle>
          <a:p>
            <a:r>
              <a:rPr lang="en-US" dirty="0"/>
              <a:t>Click To Edit Master Subtitle Style</a:t>
            </a:r>
          </a:p>
        </p:txBody>
      </p:sp>
      <p:sp>
        <p:nvSpPr>
          <p:cNvPr id="22" name="Rectangle 3"/>
          <p:cNvSpPr>
            <a:spLocks noGrp="1" noChangeArrowheads="1"/>
          </p:cNvSpPr>
          <p:nvPr>
            <p:ph type="ctrTitle" hasCustomPrompt="1"/>
          </p:nvPr>
        </p:nvSpPr>
        <p:spPr>
          <a:xfrm>
            <a:off x="406400" y="2982539"/>
            <a:ext cx="6522224" cy="1345227"/>
          </a:xfrm>
          <a:noFill/>
        </p:spPr>
        <p:txBody>
          <a:bodyPr anchor="b" anchorCtr="0"/>
          <a:lstStyle>
            <a:lvl1pPr algn="l">
              <a:defRPr sz="320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
        <p:nvSpPr>
          <p:cNvPr id="16" name="TextBox 15"/>
          <p:cNvSpPr txBox="1"/>
          <p:nvPr/>
        </p:nvSpPr>
        <p:spPr>
          <a:xfrm>
            <a:off x="406400" y="6000555"/>
            <a:ext cx="6705600" cy="307777"/>
          </a:xfrm>
          <a:prstGeom prst="rect">
            <a:avLst/>
          </a:prstGeom>
          <a:noFill/>
        </p:spPr>
        <p:txBody>
          <a:bodyPr wrap="square" rtlCol="0">
            <a:spAutoFit/>
          </a:bodyPr>
          <a:lstStyle/>
          <a:p>
            <a:r>
              <a:rPr lang="en-US" sz="1400" kern="2000" spc="27" baseline="0" dirty="0">
                <a:solidFill>
                  <a:schemeClr val="accent1">
                    <a:lumMod val="40000"/>
                    <a:lumOff val="60000"/>
                  </a:schemeClr>
                </a:solidFill>
              </a:rPr>
              <a:t>WEALTH ADVISORY  |  OUTSOURCING  |  AUDIT, TAX, AND CONSULTING</a:t>
            </a:r>
          </a:p>
        </p:txBody>
      </p:sp>
      <p:sp>
        <p:nvSpPr>
          <p:cNvPr id="21" name="Rectangle 20"/>
          <p:cNvSpPr/>
          <p:nvPr/>
        </p:nvSpPr>
        <p:spPr>
          <a:xfrm>
            <a:off x="425304" y="6306347"/>
            <a:ext cx="6096000" cy="225767"/>
          </a:xfrm>
          <a:prstGeom prst="rect">
            <a:avLst/>
          </a:prstGeom>
        </p:spPr>
        <p:txBody>
          <a:bodyPr>
            <a:spAutoFit/>
          </a:bodyPr>
          <a:lstStyle/>
          <a:p>
            <a:pPr>
              <a:buNone/>
            </a:pPr>
            <a:r>
              <a:rPr lang="en-US" sz="867"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909550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33375" y="333375"/>
            <a:ext cx="3695700" cy="1171575"/>
          </a:xfrm>
          <a:custGeom>
            <a:avLst/>
            <a:gdLst/>
            <a:ahLst/>
            <a:cxnLst/>
            <a:rect l="l" t="t" r="r" b="b"/>
            <a:pathLst>
              <a:path w="3695700" h="1171575">
                <a:moveTo>
                  <a:pt x="0" y="1171575"/>
                </a:moveTo>
                <a:lnTo>
                  <a:pt x="3695700" y="1171575"/>
                </a:lnTo>
                <a:lnTo>
                  <a:pt x="3695700" y="0"/>
                </a:lnTo>
                <a:lnTo>
                  <a:pt x="0" y="0"/>
                </a:lnTo>
                <a:lnTo>
                  <a:pt x="0" y="1171575"/>
                </a:lnTo>
                <a:close/>
              </a:path>
            </a:pathLst>
          </a:custGeom>
          <a:solidFill>
            <a:srgbClr val="FFFFFF"/>
          </a:solidFill>
        </p:spPr>
        <p:txBody>
          <a:bodyPr wrap="square" lIns="0" tIns="0" rIns="0" bIns="0" rtlCol="0"/>
          <a:lstStyle/>
          <a:p>
            <a:endParaRPr/>
          </a:p>
        </p:txBody>
      </p:sp>
      <p:sp>
        <p:nvSpPr>
          <p:cNvPr id="18" name="bk object 18"/>
          <p:cNvSpPr/>
          <p:nvPr/>
        </p:nvSpPr>
        <p:spPr>
          <a:xfrm>
            <a:off x="457200" y="311311"/>
            <a:ext cx="3695700" cy="1012500"/>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352550" y="1150022"/>
            <a:ext cx="1905000" cy="634365"/>
          </a:xfrm>
          <a:custGeom>
            <a:avLst/>
            <a:gdLst/>
            <a:ahLst/>
            <a:cxnLst/>
            <a:rect l="l" t="t" r="r" b="b"/>
            <a:pathLst>
              <a:path w="1905000" h="634364">
                <a:moveTo>
                  <a:pt x="0" y="634000"/>
                </a:moveTo>
                <a:lnTo>
                  <a:pt x="1905000" y="634000"/>
                </a:lnTo>
                <a:lnTo>
                  <a:pt x="1905000" y="0"/>
                </a:lnTo>
                <a:lnTo>
                  <a:pt x="0" y="0"/>
                </a:lnTo>
                <a:lnTo>
                  <a:pt x="0" y="63400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1763395" y="2806700"/>
            <a:ext cx="8665210" cy="1219200"/>
          </a:xfrm>
          <a:prstGeom prst="rect">
            <a:avLst/>
          </a:prstGeom>
        </p:spPr>
        <p:txBody>
          <a:bodyPr wrap="square" lIns="0" tIns="0" rIns="0" bIns="0">
            <a:spAutoFit/>
          </a:bodyPr>
          <a:lstStyle>
            <a:lvl1pPr>
              <a:defRPr sz="4800" b="1" i="0">
                <a:solidFill>
                  <a:srgbClr val="FF6C0E"/>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212989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FF6C0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341987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FF6C0E"/>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58370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FF6C0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3964714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424062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7" name="Rectangle 6">
            <a:extLst>
              <a:ext uri="{FF2B5EF4-FFF2-40B4-BE49-F238E27FC236}">
                <a16:creationId xmlns:a16="http://schemas.microsoft.com/office/drawing/2014/main" id="{E7AAD75D-9EA7-4CF2-9079-0544D2FCAF0D}"/>
              </a:ext>
            </a:extLst>
          </p:cNvPr>
          <p:cNvSpPr/>
          <p:nvPr/>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741203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965952"/>
          </a:xfrm>
          <a:prstGeom prst="rect">
            <a:avLst/>
          </a:prstGeom>
        </p:spPr>
      </p:pic>
      <p:sp>
        <p:nvSpPr>
          <p:cNvPr id="13" name="Rectangle 12"/>
          <p:cNvSpPr/>
          <p:nvPr/>
        </p:nvSpPr>
        <p:spPr bwMode="auto">
          <a:xfrm>
            <a:off x="0" y="5656730"/>
            <a:ext cx="12192000" cy="1227828"/>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663871" y="4709387"/>
            <a:ext cx="6705600" cy="307777"/>
          </a:xfrm>
          <a:prstGeom prst="rect">
            <a:avLst/>
          </a:prstGeom>
          <a:noFill/>
        </p:spPr>
        <p:txBody>
          <a:bodyPr wrap="square" rtlCol="0">
            <a:spAutoFit/>
          </a:bodyPr>
          <a:lstStyle/>
          <a:p>
            <a:r>
              <a:rPr lang="en-US" sz="1400" kern="2000" spc="27" baseline="0" dirty="0">
                <a:solidFill>
                  <a:schemeClr val="bg1"/>
                </a:solidFill>
              </a:rPr>
              <a:t>WEALTH ADVISORY  |  OUTSOURCING  |  AUDIT, TAX, AND CONSULTING</a:t>
            </a:r>
          </a:p>
        </p:txBody>
      </p:sp>
      <p:sp>
        <p:nvSpPr>
          <p:cNvPr id="6" name="Rectangle 5"/>
          <p:cNvSpPr/>
          <p:nvPr/>
        </p:nvSpPr>
        <p:spPr>
          <a:xfrm>
            <a:off x="674004" y="5015179"/>
            <a:ext cx="6096000" cy="225767"/>
          </a:xfrm>
          <a:prstGeom prst="rect">
            <a:avLst/>
          </a:prstGeom>
        </p:spPr>
        <p:txBody>
          <a:bodyPr>
            <a:spAutoFit/>
          </a:bodyPr>
          <a:lstStyle/>
          <a:p>
            <a:pPr>
              <a:buNone/>
            </a:pPr>
            <a:r>
              <a:rPr lang="en-US" sz="867"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10803123" y="98440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chemeClr val="bg2"/>
                </a:solidFill>
              </a:rPr>
              <a:t>©2019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 y="5878327"/>
            <a:ext cx="787613" cy="794403"/>
          </a:xfrm>
          <a:prstGeom prst="rect">
            <a:avLst/>
          </a:prstGeom>
        </p:spPr>
      </p:pic>
      <p:sp>
        <p:nvSpPr>
          <p:cNvPr id="15" name="Rectangle 14"/>
          <p:cNvSpPr/>
          <p:nvPr/>
        </p:nvSpPr>
        <p:spPr bwMode="auto">
          <a:xfrm>
            <a:off x="12922103" y="1269983"/>
            <a:ext cx="3454400" cy="526701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r>
              <a:rPr lang="en-US" sz="2133" kern="1200" dirty="0">
                <a:solidFill>
                  <a:schemeClr val="tx1"/>
                </a:solidFill>
                <a:latin typeface="+mn-lt"/>
                <a:ea typeface="ヒラギノ角ゴ Pro W3" pitchFamily="1" charset="-128"/>
                <a:cs typeface="+mn-cs"/>
              </a:rPr>
              <a:t>To change the picture:</a:t>
            </a:r>
          </a:p>
          <a:p>
            <a:pPr marL="380990" marR="0" lvl="0" indent="-38099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133" baseline="0" dirty="0"/>
              <a:t>Go to </a:t>
            </a:r>
            <a:r>
              <a:rPr lang="en-US" sz="2133" b="1" baseline="0" dirty="0"/>
              <a:t>View</a:t>
            </a:r>
            <a:r>
              <a:rPr lang="en-US" sz="2133" baseline="0" dirty="0"/>
              <a:t> / </a:t>
            </a:r>
            <a:r>
              <a:rPr lang="en-US" sz="2133" b="1" baseline="0" dirty="0"/>
              <a:t>Slide Master </a:t>
            </a:r>
            <a:endParaRPr lang="en-US" sz="2133" kern="1200" dirty="0">
              <a:solidFill>
                <a:schemeClr val="tx1"/>
              </a:solidFill>
              <a:latin typeface="+mn-lt"/>
              <a:ea typeface="ヒラギノ角ゴ Pro W3" pitchFamily="1" charset="-128"/>
              <a:cs typeface="+mn-cs"/>
            </a:endParaRPr>
          </a:p>
          <a:p>
            <a:pPr marL="380990" marR="0" indent="-380990" algn="l" defTabSz="121917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133" kern="1200" dirty="0">
                <a:solidFill>
                  <a:schemeClr val="tx1"/>
                </a:solidFill>
                <a:latin typeface="+mn-lt"/>
                <a:ea typeface="ヒラギノ角ゴ Pro W3" pitchFamily="1" charset="-128"/>
                <a:cs typeface="+mn-cs"/>
              </a:rPr>
              <a:t>Right click on current image and select </a:t>
            </a:r>
            <a:r>
              <a:rPr lang="en-US" sz="2133" b="1" kern="1200" dirty="0">
                <a:solidFill>
                  <a:schemeClr val="tx1"/>
                </a:solidFill>
                <a:latin typeface="+mn-lt"/>
                <a:ea typeface="ヒラギノ角ゴ Pro W3" pitchFamily="1" charset="-128"/>
                <a:cs typeface="+mn-cs"/>
              </a:rPr>
              <a:t>Change</a:t>
            </a:r>
            <a:r>
              <a:rPr lang="en-US" sz="2133" kern="1200" dirty="0">
                <a:solidFill>
                  <a:schemeClr val="tx1"/>
                </a:solidFill>
                <a:latin typeface="+mn-lt"/>
                <a:ea typeface="ヒラギノ角ゴ Pro W3" pitchFamily="1" charset="-128"/>
                <a:cs typeface="+mn-cs"/>
              </a:rPr>
              <a:t> </a:t>
            </a:r>
            <a:r>
              <a:rPr lang="en-US" sz="2133" b="1" kern="1200" dirty="0">
                <a:solidFill>
                  <a:schemeClr val="tx1"/>
                </a:solidFill>
                <a:latin typeface="+mn-lt"/>
                <a:ea typeface="ヒラギノ角ゴ Pro W3" pitchFamily="1" charset="-128"/>
                <a:cs typeface="+mn-cs"/>
              </a:rPr>
              <a:t>Picture…</a:t>
            </a:r>
          </a:p>
          <a:p>
            <a:pPr marL="380990" indent="-380990" eaLnBrk="0" fontAlgn="base" hangingPunct="0">
              <a:spcBef>
                <a:spcPct val="0"/>
              </a:spcBef>
              <a:spcAft>
                <a:spcPct val="0"/>
              </a:spcAft>
              <a:buFont typeface="Arial" panose="020B0604020202020204" pitchFamily="34" charset="0"/>
              <a:buChar char="•"/>
            </a:pPr>
            <a:r>
              <a:rPr lang="en-US" sz="2133" kern="1200" dirty="0">
                <a:solidFill>
                  <a:schemeClr val="tx1"/>
                </a:solidFill>
                <a:latin typeface="+mn-lt"/>
                <a:ea typeface="ヒラギノ角ゴ Pro W3" pitchFamily="1" charset="-128"/>
                <a:cs typeface="+mn-cs"/>
              </a:rPr>
              <a:t>Browse to </a:t>
            </a:r>
            <a:r>
              <a:rPr lang="en-US" sz="2133" b="1" dirty="0"/>
              <a:t>Y:\CLA Common\Administrative\Market Solutions\Share\~Image Library\_PowerPoint title slides\CLA Promise PPT\HD Version Images\Main Title Slide</a:t>
            </a:r>
          </a:p>
          <a:p>
            <a:pPr marL="380990" indent="-380990" eaLnBrk="0" fontAlgn="base" hangingPunct="0">
              <a:spcBef>
                <a:spcPct val="0"/>
              </a:spcBef>
              <a:spcAft>
                <a:spcPct val="0"/>
              </a:spcAft>
              <a:buFont typeface="Arial" panose="020B0604020202020204" pitchFamily="34" charset="0"/>
              <a:buChar char="•"/>
            </a:pPr>
            <a:r>
              <a:rPr lang="en-US" sz="2133" dirty="0">
                <a:solidFill>
                  <a:schemeClr val="tx1"/>
                </a:solidFill>
                <a:latin typeface="Arial" charset="0"/>
                <a:ea typeface="ヒラギノ角ゴ Pro W3" pitchFamily="1" charset="-128"/>
              </a:rPr>
              <a:t>Select an image</a:t>
            </a:r>
            <a:endParaRPr kumimoji="0" lang="en-US" sz="2133" b="0" i="0" u="none" strike="noStrike" cap="none" normalizeH="0" baseline="0" dirty="0">
              <a:ln>
                <a:noFill/>
              </a:ln>
              <a:solidFill>
                <a:schemeClr val="tx1"/>
              </a:solidFill>
              <a:effectLst/>
              <a:latin typeface="Arial" charset="0"/>
              <a:ea typeface="ヒラギノ角ゴ Pro W3" pitchFamily="1" charset="-128"/>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7830"/>
          <a:stretch/>
        </p:blipFill>
        <p:spPr>
          <a:xfrm>
            <a:off x="7057526" y="5978203"/>
            <a:ext cx="4718919" cy="521284"/>
          </a:xfrm>
          <a:prstGeom prst="rect">
            <a:avLst/>
          </a:prstGeom>
        </p:spPr>
      </p:pic>
      <p:sp>
        <p:nvSpPr>
          <p:cNvPr id="16" name="Rectangle 4"/>
          <p:cNvSpPr>
            <a:spLocks noGrp="1" noChangeArrowheads="1"/>
          </p:cNvSpPr>
          <p:nvPr>
            <p:ph type="subTitle" idx="1" hasCustomPrompt="1"/>
          </p:nvPr>
        </p:nvSpPr>
        <p:spPr>
          <a:xfrm>
            <a:off x="522614" y="2261488"/>
            <a:ext cx="7097113" cy="489603"/>
          </a:xfrm>
          <a:noFill/>
        </p:spPr>
        <p:txBody>
          <a:bodyPr/>
          <a:lstStyle>
            <a:lvl1pPr marL="0" indent="0" algn="l">
              <a:buFontTx/>
              <a:buNone/>
              <a:defRPr sz="2133"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522614" y="253667"/>
            <a:ext cx="7097113" cy="1859280"/>
          </a:xfrm>
          <a:noFill/>
        </p:spPr>
        <p:txBody>
          <a:bodyPr anchor="b"/>
          <a:lstStyle>
            <a:lvl1pPr>
              <a:defRPr sz="3733">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0982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65952"/>
          </a:xfrm>
          <a:prstGeom prst="rect">
            <a:avLst/>
          </a:prstGeom>
        </p:spPr>
      </p:pic>
      <p:sp>
        <p:nvSpPr>
          <p:cNvPr id="13" name="Rectangle 12"/>
          <p:cNvSpPr/>
          <p:nvPr/>
        </p:nvSpPr>
        <p:spPr bwMode="auto">
          <a:xfrm>
            <a:off x="0" y="5656730"/>
            <a:ext cx="12192000" cy="1227828"/>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547993" y="4774411"/>
            <a:ext cx="6705600" cy="307777"/>
          </a:xfrm>
          <a:prstGeom prst="rect">
            <a:avLst/>
          </a:prstGeom>
          <a:noFill/>
        </p:spPr>
        <p:txBody>
          <a:bodyPr wrap="square" rtlCol="0">
            <a:spAutoFit/>
          </a:bodyPr>
          <a:lstStyle/>
          <a:p>
            <a:r>
              <a:rPr lang="en-US" sz="1400" kern="2000" spc="27" baseline="0" dirty="0">
                <a:solidFill>
                  <a:schemeClr val="bg1"/>
                </a:solidFill>
              </a:rPr>
              <a:t>WEALTH ADVISORY  |  OUTSOURCING  |  AUDIT, TAX, AND CONSULTING</a:t>
            </a:r>
          </a:p>
        </p:txBody>
      </p:sp>
      <p:sp>
        <p:nvSpPr>
          <p:cNvPr id="6" name="Rectangle 5"/>
          <p:cNvSpPr/>
          <p:nvPr/>
        </p:nvSpPr>
        <p:spPr>
          <a:xfrm>
            <a:off x="558127" y="5080203"/>
            <a:ext cx="6096000" cy="225767"/>
          </a:xfrm>
          <a:prstGeom prst="rect">
            <a:avLst/>
          </a:prstGeom>
        </p:spPr>
        <p:txBody>
          <a:bodyPr>
            <a:spAutoFit/>
          </a:bodyPr>
          <a:lstStyle/>
          <a:p>
            <a:pPr>
              <a:buNone/>
            </a:pPr>
            <a:r>
              <a:rPr lang="en-US" sz="867"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10803123" y="98440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chemeClr val="tx2"/>
                </a:solidFill>
              </a:rPr>
              <a:t>©2019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 y="5878327"/>
            <a:ext cx="787613" cy="794403"/>
          </a:xfrm>
          <a:prstGeom prst="rect">
            <a:avLst/>
          </a:prstGeom>
        </p:spPr>
      </p:pic>
      <p:sp>
        <p:nvSpPr>
          <p:cNvPr id="17" name="Rectangle 4"/>
          <p:cNvSpPr>
            <a:spLocks noGrp="1" noChangeArrowheads="1"/>
          </p:cNvSpPr>
          <p:nvPr>
            <p:ph type="subTitle" idx="1" hasCustomPrompt="1"/>
          </p:nvPr>
        </p:nvSpPr>
        <p:spPr>
          <a:xfrm>
            <a:off x="522614" y="2261488"/>
            <a:ext cx="7097113" cy="489603"/>
          </a:xfrm>
          <a:noFill/>
        </p:spPr>
        <p:txBody>
          <a:bodyPr/>
          <a:lstStyle>
            <a:lvl1pPr marL="0" indent="0" algn="l">
              <a:buFontTx/>
              <a:buNone/>
              <a:defRPr sz="2133"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522614" y="253667"/>
            <a:ext cx="7097113" cy="1859280"/>
          </a:xfrm>
          <a:noFill/>
        </p:spPr>
        <p:txBody>
          <a:bodyPr anchor="b"/>
          <a:lstStyle>
            <a:lvl1pPr>
              <a:defRPr sz="3733">
                <a:solidFill>
                  <a:schemeClr val="bg1"/>
                </a:solidFill>
              </a:defRPr>
            </a:lvl1pPr>
          </a:lstStyle>
          <a:p>
            <a:r>
              <a:rPr lang="en-US" dirty="0"/>
              <a:t>Click To Edit Master Title Style</a:t>
            </a:r>
          </a:p>
        </p:txBody>
      </p:sp>
      <p:sp>
        <p:nvSpPr>
          <p:cNvPr id="15" name="Rectangle 14"/>
          <p:cNvSpPr/>
          <p:nvPr/>
        </p:nvSpPr>
        <p:spPr bwMode="auto">
          <a:xfrm>
            <a:off x="12922103" y="1269983"/>
            <a:ext cx="3454400" cy="526701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r>
              <a:rPr lang="en-US" sz="2133" kern="1200" dirty="0">
                <a:solidFill>
                  <a:schemeClr val="tx1"/>
                </a:solidFill>
                <a:latin typeface="+mn-lt"/>
                <a:ea typeface="ヒラギノ角ゴ Pro W3" pitchFamily="1" charset="-128"/>
                <a:cs typeface="+mn-cs"/>
              </a:rPr>
              <a:t>To change the picture:</a:t>
            </a:r>
          </a:p>
          <a:p>
            <a:pPr marL="380990" marR="0" lvl="0" indent="-380990" algn="l" defTabSz="121917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133" baseline="0" dirty="0"/>
              <a:t>Go to </a:t>
            </a:r>
            <a:r>
              <a:rPr lang="en-US" sz="2133" b="1" baseline="0" dirty="0"/>
              <a:t>View</a:t>
            </a:r>
            <a:r>
              <a:rPr lang="en-US" sz="2133" baseline="0" dirty="0"/>
              <a:t> / </a:t>
            </a:r>
            <a:r>
              <a:rPr lang="en-US" sz="2133" b="1" baseline="0" dirty="0"/>
              <a:t>Slide Master </a:t>
            </a:r>
            <a:endParaRPr lang="en-US" sz="2133" kern="1200" dirty="0">
              <a:solidFill>
                <a:schemeClr val="tx1"/>
              </a:solidFill>
              <a:latin typeface="+mn-lt"/>
              <a:ea typeface="ヒラギノ角ゴ Pro W3" pitchFamily="1" charset="-128"/>
              <a:cs typeface="+mn-cs"/>
            </a:endParaRPr>
          </a:p>
          <a:p>
            <a:pPr marL="380990" marR="0" indent="-380990" algn="l" defTabSz="121917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133" kern="1200" dirty="0">
                <a:solidFill>
                  <a:schemeClr val="tx1"/>
                </a:solidFill>
                <a:latin typeface="+mn-lt"/>
                <a:ea typeface="ヒラギノ角ゴ Pro W3" pitchFamily="1" charset="-128"/>
                <a:cs typeface="+mn-cs"/>
              </a:rPr>
              <a:t>Right click on current image and select </a:t>
            </a:r>
            <a:r>
              <a:rPr lang="en-US" sz="2133" b="1" kern="1200" dirty="0">
                <a:solidFill>
                  <a:schemeClr val="tx1"/>
                </a:solidFill>
                <a:latin typeface="+mn-lt"/>
                <a:ea typeface="ヒラギノ角ゴ Pro W3" pitchFamily="1" charset="-128"/>
                <a:cs typeface="+mn-cs"/>
              </a:rPr>
              <a:t>Change</a:t>
            </a:r>
            <a:r>
              <a:rPr lang="en-US" sz="2133" kern="1200" dirty="0">
                <a:solidFill>
                  <a:schemeClr val="tx1"/>
                </a:solidFill>
                <a:latin typeface="+mn-lt"/>
                <a:ea typeface="ヒラギノ角ゴ Pro W3" pitchFamily="1" charset="-128"/>
                <a:cs typeface="+mn-cs"/>
              </a:rPr>
              <a:t> </a:t>
            </a:r>
            <a:r>
              <a:rPr lang="en-US" sz="2133" b="1" kern="1200" dirty="0">
                <a:solidFill>
                  <a:schemeClr val="tx1"/>
                </a:solidFill>
                <a:latin typeface="+mn-lt"/>
                <a:ea typeface="ヒラギノ角ゴ Pro W3" pitchFamily="1" charset="-128"/>
                <a:cs typeface="+mn-cs"/>
              </a:rPr>
              <a:t>Picture…</a:t>
            </a:r>
          </a:p>
          <a:p>
            <a:pPr marL="380990" indent="-380990" eaLnBrk="0" fontAlgn="base" hangingPunct="0">
              <a:spcBef>
                <a:spcPct val="0"/>
              </a:spcBef>
              <a:spcAft>
                <a:spcPct val="0"/>
              </a:spcAft>
              <a:buFont typeface="Arial" panose="020B0604020202020204" pitchFamily="34" charset="0"/>
              <a:buChar char="•"/>
            </a:pPr>
            <a:r>
              <a:rPr lang="en-US" sz="2133" kern="1200" dirty="0">
                <a:solidFill>
                  <a:schemeClr val="tx1"/>
                </a:solidFill>
                <a:latin typeface="+mn-lt"/>
                <a:ea typeface="ヒラギノ角ゴ Pro W3" pitchFamily="1" charset="-128"/>
                <a:cs typeface="+mn-cs"/>
              </a:rPr>
              <a:t>Browse to </a:t>
            </a:r>
            <a:r>
              <a:rPr lang="en-US" sz="2133" b="1" dirty="0"/>
              <a:t>Y:\CLA Common\Administrative\Market Solutions\Share\~Image Library\_PowerPoint title slides\CLA Promise PPT\HD Version Images\Main Title Slide</a:t>
            </a:r>
          </a:p>
          <a:p>
            <a:pPr marL="380990" indent="-380990" eaLnBrk="0" fontAlgn="base" hangingPunct="0">
              <a:spcBef>
                <a:spcPct val="0"/>
              </a:spcBef>
              <a:spcAft>
                <a:spcPct val="0"/>
              </a:spcAft>
              <a:buFont typeface="Arial" panose="020B0604020202020204" pitchFamily="34" charset="0"/>
              <a:buChar char="•"/>
            </a:pPr>
            <a:r>
              <a:rPr lang="en-US" sz="2133" dirty="0">
                <a:solidFill>
                  <a:schemeClr val="tx1"/>
                </a:solidFill>
                <a:latin typeface="Arial" charset="0"/>
                <a:ea typeface="ヒラギノ角ゴ Pro W3" pitchFamily="1" charset="-128"/>
              </a:rPr>
              <a:t>Select an image</a:t>
            </a:r>
            <a:endParaRPr kumimoji="0" lang="en-US" sz="2133" b="0" i="0" u="none" strike="noStrike" cap="none" normalizeH="0" baseline="0" dirty="0">
              <a:ln>
                <a:noFill/>
              </a:ln>
              <a:solidFill>
                <a:schemeClr val="tx1"/>
              </a:solidFill>
              <a:effectLst/>
              <a:latin typeface="Arial" charset="0"/>
              <a:ea typeface="ヒラギノ角ゴ Pro W3" pitchFamily="1" charset="-128"/>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37830"/>
          <a:stretch/>
        </p:blipFill>
        <p:spPr>
          <a:xfrm>
            <a:off x="7057526" y="5978203"/>
            <a:ext cx="4718919" cy="521284"/>
          </a:xfrm>
          <a:prstGeom prst="rect">
            <a:avLst/>
          </a:prstGeom>
        </p:spPr>
      </p:pic>
    </p:spTree>
    <p:extLst>
      <p:ext uri="{BB962C8B-B14F-4D97-AF65-F5344CB8AC3E}">
        <p14:creationId xmlns:p14="http://schemas.microsoft.com/office/powerpoint/2010/main" val="454618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b="1">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1447800"/>
            <a:ext cx="10972800" cy="4572000"/>
          </a:xfrm>
        </p:spPr>
        <p:txBody>
          <a:bodyPr/>
          <a:lstStyle>
            <a:lvl1pPr marL="457189" indent="-457189">
              <a:spcAft>
                <a:spcPts val="600"/>
              </a:spcAft>
              <a:buFont typeface="Calibri Light" panose="020F0302020204030204" pitchFamily="34" charset="0"/>
              <a:buChar char="&gt;"/>
              <a:defRPr sz="2200" b="1">
                <a:latin typeface="Calibri Light" panose="020F0302020204030204" pitchFamily="34" charset="0"/>
                <a:cs typeface="Calibri Light" panose="020F0302020204030204" pitchFamily="34" charset="0"/>
              </a:defRPr>
            </a:lvl1pPr>
            <a:lvl2pPr marL="990575" indent="-380990">
              <a:spcAft>
                <a:spcPts val="600"/>
              </a:spcAft>
              <a:buFont typeface="Wingdings" panose="05000000000000000000" pitchFamily="2" charset="2"/>
              <a:buChar char="§"/>
              <a:defRPr sz="1800" b="1">
                <a:latin typeface="Calibri Light" panose="020F0302020204030204" pitchFamily="34" charset="0"/>
                <a:cs typeface="Calibri Light" panose="020F0302020204030204" pitchFamily="34" charset="0"/>
              </a:defRPr>
            </a:lvl2pPr>
            <a:lvl3pPr>
              <a:defRPr b="1">
                <a:latin typeface="Calibri Light" panose="020F0302020204030204" pitchFamily="34" charset="0"/>
                <a:cs typeface="Calibri Light" panose="020F0302020204030204" pitchFamily="34" charset="0"/>
              </a:defRPr>
            </a:lvl3pPr>
            <a:lvl4pPr>
              <a:defRPr b="1">
                <a:latin typeface="Calibri Light" panose="020F0302020204030204" pitchFamily="34" charset="0"/>
                <a:cs typeface="Calibri Light" panose="020F0302020204030204" pitchFamily="34" charset="0"/>
              </a:defRPr>
            </a:lvl4pPr>
            <a:lvl5pPr>
              <a:defRPr b="1">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p:txBody>
      </p:sp>
      <p:sp>
        <p:nvSpPr>
          <p:cNvPr id="4" name="Footer Placeholder 3"/>
          <p:cNvSpPr>
            <a:spLocks noGrp="1"/>
          </p:cNvSpPr>
          <p:nvPr>
            <p:ph type="ftr" sz="quarter" idx="10"/>
          </p:nvPr>
        </p:nvSpPr>
        <p:spPr/>
        <p:txBody>
          <a:bodyPr/>
          <a:lstStyle>
            <a:lvl1pPr>
              <a:defRPr b="1">
                <a:latin typeface="Calibri Light" panose="020F0302020204030204" pitchFamily="34" charset="0"/>
                <a:cs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11582400" y="6426200"/>
            <a:ext cx="527709" cy="457200"/>
          </a:xfrm>
          <a:prstGeom prst="rect">
            <a:avLst/>
          </a:prstGeom>
        </p:spPr>
        <p:txBody>
          <a:bodyPr anchor="ctr" anchorCtr="0"/>
          <a:lstStyle>
            <a:lvl1pPr algn="r">
              <a:defRPr sz="1200" b="1">
                <a:solidFill>
                  <a:schemeClr val="tx1">
                    <a:lumMod val="60000"/>
                    <a:lumOff val="40000"/>
                  </a:schemeClr>
                </a:solidFill>
                <a:latin typeface="Calibri Light" panose="020F0302020204030204" pitchFamily="34" charset="0"/>
                <a:cs typeface="Calibri Light" panose="020F0302020204030204" pitchFamily="34" charset="0"/>
              </a:defRPr>
            </a:lvl1pPr>
          </a:lstStyle>
          <a:p>
            <a:fld id="{F29847A3-1F6B-4A61-A013-130DB22CE3FD}" type="slidenum">
              <a:rPr lang="en-US" smtClean="0"/>
              <a:pPr/>
              <a:t>‹#›</a:t>
            </a:fld>
            <a:endParaRPr lang="en-US"/>
          </a:p>
        </p:txBody>
      </p:sp>
    </p:spTree>
    <p:extLst>
      <p:ext uri="{BB962C8B-B14F-4D97-AF65-F5344CB8AC3E}">
        <p14:creationId xmlns:p14="http://schemas.microsoft.com/office/powerpoint/2010/main" val="1201734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539"/>
          </a:xfrm>
          <a:prstGeom prst="rect">
            <a:avLst/>
          </a:prstGeom>
        </p:spPr>
      </p:pic>
      <p:sp>
        <p:nvSpPr>
          <p:cNvPr id="13"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rgbClr val="939393"/>
                </a:solidFill>
              </a:rPr>
              <a:t>©2019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2" y="665463"/>
            <a:ext cx="931785" cy="939819"/>
          </a:xfrm>
          <a:prstGeom prst="rect">
            <a:avLst/>
          </a:prstGeom>
        </p:spPr>
      </p:pic>
      <p:sp>
        <p:nvSpPr>
          <p:cNvPr id="20" name="Rectangle 4"/>
          <p:cNvSpPr>
            <a:spLocks noGrp="1" noChangeArrowheads="1"/>
          </p:cNvSpPr>
          <p:nvPr>
            <p:ph type="subTitle" idx="1" hasCustomPrompt="1"/>
          </p:nvPr>
        </p:nvSpPr>
        <p:spPr>
          <a:xfrm>
            <a:off x="406400" y="4403016"/>
            <a:ext cx="6522224" cy="489603"/>
          </a:xfrm>
          <a:noFill/>
        </p:spPr>
        <p:txBody>
          <a:bodyPr/>
          <a:lstStyle>
            <a:lvl1pPr marL="0" indent="0" algn="l">
              <a:buFontTx/>
              <a:buNone/>
              <a:defRPr sz="1867" b="0">
                <a:solidFill>
                  <a:schemeClr val="bg1"/>
                </a:solidFill>
                <a:latin typeface="Calibri Light" panose="020F0302020204030204" pitchFamily="34" charset="0"/>
                <a:cs typeface="Calibri Light" panose="020F0302020204030204" pitchFamily="34" charset="0"/>
              </a:defRPr>
            </a:lvl1pPr>
          </a:lstStyle>
          <a:p>
            <a:r>
              <a:rPr lang="en-US" dirty="0"/>
              <a:t>Click To Edit Master Subtitle Style</a:t>
            </a:r>
          </a:p>
        </p:txBody>
      </p:sp>
      <p:sp>
        <p:nvSpPr>
          <p:cNvPr id="22" name="Rectangle 3"/>
          <p:cNvSpPr>
            <a:spLocks noGrp="1" noChangeArrowheads="1"/>
          </p:cNvSpPr>
          <p:nvPr>
            <p:ph type="ctrTitle" hasCustomPrompt="1"/>
          </p:nvPr>
        </p:nvSpPr>
        <p:spPr>
          <a:xfrm>
            <a:off x="406400" y="2982539"/>
            <a:ext cx="6522224" cy="1345227"/>
          </a:xfrm>
          <a:noFill/>
        </p:spPr>
        <p:txBody>
          <a:bodyPr anchor="b" anchorCtr="0"/>
          <a:lstStyle>
            <a:lvl1pPr algn="l">
              <a:defRPr sz="320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
        <p:nvSpPr>
          <p:cNvPr id="16" name="TextBox 15"/>
          <p:cNvSpPr txBox="1"/>
          <p:nvPr/>
        </p:nvSpPr>
        <p:spPr>
          <a:xfrm>
            <a:off x="406400" y="6000555"/>
            <a:ext cx="6705600" cy="307777"/>
          </a:xfrm>
          <a:prstGeom prst="rect">
            <a:avLst/>
          </a:prstGeom>
          <a:noFill/>
        </p:spPr>
        <p:txBody>
          <a:bodyPr wrap="square" rtlCol="0">
            <a:spAutoFit/>
          </a:bodyPr>
          <a:lstStyle/>
          <a:p>
            <a:r>
              <a:rPr lang="en-US" sz="1400" kern="2000" spc="27" baseline="0" dirty="0">
                <a:solidFill>
                  <a:schemeClr val="accent1">
                    <a:lumMod val="40000"/>
                    <a:lumOff val="60000"/>
                  </a:schemeClr>
                </a:solidFill>
              </a:rPr>
              <a:t>WEALTH ADVISORY  |  OUTSOURCING  |  AUDIT, TAX, AND CONSULTING</a:t>
            </a:r>
          </a:p>
        </p:txBody>
      </p:sp>
      <p:sp>
        <p:nvSpPr>
          <p:cNvPr id="21" name="Rectangle 20"/>
          <p:cNvSpPr/>
          <p:nvPr/>
        </p:nvSpPr>
        <p:spPr>
          <a:xfrm>
            <a:off x="425304" y="6306347"/>
            <a:ext cx="6096000" cy="225767"/>
          </a:xfrm>
          <a:prstGeom prst="rect">
            <a:avLst/>
          </a:prstGeom>
        </p:spPr>
        <p:txBody>
          <a:bodyPr>
            <a:spAutoFit/>
          </a:bodyPr>
          <a:lstStyle/>
          <a:p>
            <a:pPr>
              <a:buNone/>
            </a:pPr>
            <a:r>
              <a:rPr lang="en-US" sz="867"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6753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539"/>
          </a:xfrm>
          <a:prstGeom prst="rect">
            <a:avLst/>
          </a:prstGeom>
        </p:spPr>
      </p:pic>
      <p:sp>
        <p:nvSpPr>
          <p:cNvPr id="13"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rgbClr val="939393"/>
                </a:solidFill>
              </a:rPr>
              <a:t>©2019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2" y="665463"/>
            <a:ext cx="931785" cy="939819"/>
          </a:xfrm>
          <a:prstGeom prst="rect">
            <a:avLst/>
          </a:prstGeom>
        </p:spPr>
      </p:pic>
      <p:sp>
        <p:nvSpPr>
          <p:cNvPr id="1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
        <p:nvSpPr>
          <p:cNvPr id="16" name="TextBox 15"/>
          <p:cNvSpPr txBox="1"/>
          <p:nvPr/>
        </p:nvSpPr>
        <p:spPr>
          <a:xfrm>
            <a:off x="406400" y="6000555"/>
            <a:ext cx="6705600" cy="307777"/>
          </a:xfrm>
          <a:prstGeom prst="rect">
            <a:avLst/>
          </a:prstGeom>
          <a:noFill/>
        </p:spPr>
        <p:txBody>
          <a:bodyPr wrap="square" rtlCol="0">
            <a:spAutoFit/>
          </a:bodyPr>
          <a:lstStyle/>
          <a:p>
            <a:r>
              <a:rPr lang="en-US" sz="1400" kern="2000" spc="27" baseline="0" dirty="0">
                <a:solidFill>
                  <a:schemeClr val="accent2">
                    <a:lumMod val="40000"/>
                    <a:lumOff val="60000"/>
                  </a:schemeClr>
                </a:solidFill>
              </a:rPr>
              <a:t>WEALTH ADVISORY  |  OUTSOURCING  |  AUDIT, TAX, AND CONSULTING</a:t>
            </a:r>
          </a:p>
        </p:txBody>
      </p:sp>
      <p:sp>
        <p:nvSpPr>
          <p:cNvPr id="21" name="Rectangle 20"/>
          <p:cNvSpPr/>
          <p:nvPr/>
        </p:nvSpPr>
        <p:spPr>
          <a:xfrm>
            <a:off x="425304" y="6306347"/>
            <a:ext cx="6096000" cy="225767"/>
          </a:xfrm>
          <a:prstGeom prst="rect">
            <a:avLst/>
          </a:prstGeom>
        </p:spPr>
        <p:txBody>
          <a:bodyPr>
            <a:spAutoFit/>
          </a:bodyPr>
          <a:lstStyle/>
          <a:p>
            <a:pPr>
              <a:buNone/>
            </a:pPr>
            <a:r>
              <a:rPr lang="en-US" sz="867"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406400" y="4403016"/>
            <a:ext cx="6522224" cy="489603"/>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406400" y="2982539"/>
            <a:ext cx="6522224" cy="1345227"/>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6050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7800"/>
            <a:ext cx="5384800" cy="45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609600" y="457200"/>
            <a:ext cx="10972800" cy="9144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3073840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428749"/>
            <a:ext cx="5386917" cy="639763"/>
          </a:xfrm>
        </p:spPr>
        <p:txBody>
          <a:bodyPr anchor="b"/>
          <a:lstStyle>
            <a:lvl1pPr marL="0" indent="0">
              <a:buNone/>
              <a:defRPr sz="3200" b="1">
                <a:solidFill>
                  <a:srgbClr val="C8712D"/>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2" y="2068512"/>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428749"/>
            <a:ext cx="5389033" cy="639763"/>
          </a:xfrm>
        </p:spPr>
        <p:txBody>
          <a:bodyPr anchor="b"/>
          <a:lstStyle>
            <a:lvl1pPr marL="0" indent="0">
              <a:buNone/>
              <a:defRPr sz="3200" b="1">
                <a:solidFill>
                  <a:srgbClr val="C8712D"/>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70" y="2068512"/>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609600" y="457200"/>
            <a:ext cx="10972800" cy="9144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123702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609600" y="457200"/>
            <a:ext cx="10972800" cy="9144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265601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2220743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457201"/>
            <a:ext cx="4267199" cy="977900"/>
          </a:xfrm>
        </p:spPr>
        <p:txBody>
          <a:bodyPr anchor="b"/>
          <a:lstStyle>
            <a:lvl1pPr algn="l">
              <a:defRPr sz="3733" b="1"/>
            </a:lvl1pPr>
          </a:lstStyle>
          <a:p>
            <a:r>
              <a:rPr lang="en-US" dirty="0"/>
              <a:t>Click To Edit Master Title Style</a:t>
            </a:r>
          </a:p>
        </p:txBody>
      </p:sp>
      <p:sp>
        <p:nvSpPr>
          <p:cNvPr id="3" name="Content Placeholder 2"/>
          <p:cNvSpPr>
            <a:spLocks noGrp="1"/>
          </p:cNvSpPr>
          <p:nvPr>
            <p:ph idx="1"/>
          </p:nvPr>
        </p:nvSpPr>
        <p:spPr>
          <a:xfrm>
            <a:off x="5486402" y="685801"/>
            <a:ext cx="6096001" cy="544036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2"/>
            <a:ext cx="4267199" cy="4691063"/>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165701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7" name="Rectangle 6">
            <a:extLst>
              <a:ext uri="{FF2B5EF4-FFF2-40B4-BE49-F238E27FC236}">
                <a16:creationId xmlns:a16="http://schemas.microsoft.com/office/drawing/2014/main" id="{E7AAD75D-9EA7-4CF2-9079-0544D2FCAF0D}"/>
              </a:ext>
            </a:extLst>
          </p:cNvPr>
          <p:cNvSpPr/>
          <p:nvPr/>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2468018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1"/>
            <a:ext cx="7315200" cy="566739"/>
          </a:xfrm>
        </p:spPr>
        <p:txBody>
          <a:bodyPr anchor="b"/>
          <a:lstStyle>
            <a:lvl1pPr algn="l">
              <a:defRPr sz="3200" b="1">
                <a:solidFill>
                  <a:srgbClr val="C8712D"/>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Tree>
    <p:extLst>
      <p:ext uri="{BB962C8B-B14F-4D97-AF65-F5344CB8AC3E}">
        <p14:creationId xmlns:p14="http://schemas.microsoft.com/office/powerpoint/2010/main" val="3775873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2741"/>
          </a:xfrm>
          <a:prstGeom prst="rect">
            <a:avLst/>
          </a:prstGeom>
        </p:spPr>
      </p:pic>
      <p:sp>
        <p:nvSpPr>
          <p:cNvPr id="28"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chemeClr val="tx1">
                    <a:lumMod val="20000"/>
                    <a:lumOff val="80000"/>
                  </a:schemeClr>
                </a:solidFill>
              </a:rPr>
              <a:t>©2019 CliftonLarsonAllen LLP</a:t>
            </a:r>
          </a:p>
        </p:txBody>
      </p:sp>
      <p:cxnSp>
        <p:nvCxnSpPr>
          <p:cNvPr id="9" name="Straight Connector 8"/>
          <p:cNvCxnSpPr/>
          <p:nvPr/>
        </p:nvCxnSpPr>
        <p:spPr bwMode="auto">
          <a:xfrm>
            <a:off x="711200" y="5156200"/>
            <a:ext cx="0" cy="13208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tx1"/>
                </a:solidFill>
              </a:defRPr>
            </a:lvl1pPr>
          </a:lstStyle>
          <a:p>
            <a:fld id="{F29847A3-1F6B-4A61-A013-130DB22CE3FD}" type="slidenum">
              <a:rPr lang="en-US" smtClean="0"/>
              <a:t>‹#›</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559009"/>
            <a:ext cx="931785" cy="93981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0683"/>
          <a:stretch/>
        </p:blipFill>
        <p:spPr>
          <a:xfrm>
            <a:off x="609600" y="2097773"/>
            <a:ext cx="5909568" cy="11992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209" y="5233764"/>
            <a:ext cx="2842023" cy="1165673"/>
          </a:xfrm>
          <a:prstGeom prst="rect">
            <a:avLst/>
          </a:prstGeom>
        </p:spPr>
      </p:pic>
    </p:spTree>
    <p:extLst>
      <p:ext uri="{BB962C8B-B14F-4D97-AF65-F5344CB8AC3E}">
        <p14:creationId xmlns:p14="http://schemas.microsoft.com/office/powerpoint/2010/main" val="1205165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965952"/>
          </a:xfrm>
          <a:prstGeom prst="rect">
            <a:avLst/>
          </a:prstGeom>
        </p:spPr>
      </p:pic>
      <p:sp>
        <p:nvSpPr>
          <p:cNvPr id="14"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1067" dirty="0">
                <a:solidFill>
                  <a:schemeClr val="tx2"/>
                </a:solidFill>
              </a:rPr>
              <a:t>©2019 CliftonLarsonAllen</a:t>
            </a:r>
            <a:r>
              <a:rPr lang="en-US" sz="1067" baseline="0" dirty="0">
                <a:solidFill>
                  <a:schemeClr val="tx2"/>
                </a:solidFill>
              </a:rPr>
              <a:t> LLP</a:t>
            </a:r>
            <a:endParaRPr lang="en-US" sz="1067" dirty="0">
              <a:solidFill>
                <a:schemeClr val="tx2"/>
              </a:solidFill>
            </a:endParaRPr>
          </a:p>
        </p:txBody>
      </p:sp>
      <p:sp>
        <p:nvSpPr>
          <p:cNvPr id="3" name="TextBox 2"/>
          <p:cNvSpPr txBox="1"/>
          <p:nvPr/>
        </p:nvSpPr>
        <p:spPr>
          <a:xfrm>
            <a:off x="9717100" y="279401"/>
            <a:ext cx="1952600" cy="379656"/>
          </a:xfrm>
          <a:prstGeom prst="rect">
            <a:avLst/>
          </a:prstGeom>
          <a:noFill/>
        </p:spPr>
        <p:txBody>
          <a:bodyPr wrap="square" rtlCol="0">
            <a:spAutoFit/>
          </a:bodyPr>
          <a:lstStyle/>
          <a:p>
            <a:pPr algn="r"/>
            <a:r>
              <a:rPr lang="en-US" sz="1867" b="1" dirty="0">
                <a:solidFill>
                  <a:schemeClr val="bg1"/>
                </a:solidFill>
              </a:rPr>
              <a:t>CLAconnect.com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374869"/>
            <a:ext cx="711200" cy="71733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7360" y="6143199"/>
            <a:ext cx="333400" cy="3334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609" y="6163615"/>
            <a:ext cx="332116" cy="3321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01" y="6153729"/>
            <a:ext cx="322871" cy="322871"/>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3518" y="6172200"/>
            <a:ext cx="373892" cy="263864"/>
          </a:xfrm>
          <a:prstGeom prst="rect">
            <a:avLst/>
          </a:prstGeom>
        </p:spPr>
      </p:pic>
      <p:sp>
        <p:nvSpPr>
          <p:cNvPr id="18" name="Content Placeholder 3"/>
          <p:cNvSpPr>
            <a:spLocks noGrp="1"/>
          </p:cNvSpPr>
          <p:nvPr>
            <p:ph sz="half" idx="2" hasCustomPrompt="1"/>
          </p:nvPr>
        </p:nvSpPr>
        <p:spPr>
          <a:xfrm>
            <a:off x="609601" y="2006600"/>
            <a:ext cx="4368800" cy="3454400"/>
          </a:xfrm>
          <a:noFill/>
        </p:spPr>
        <p:txBody>
          <a:bodyPr anchor="ctr" anchorCtr="0"/>
          <a:lstStyle>
            <a:lvl1pPr marL="0" indent="4233">
              <a:spcBef>
                <a:spcPts val="0"/>
              </a:spcBef>
              <a:buNone/>
              <a:defRPr sz="2400" b="0">
                <a:solidFill>
                  <a:schemeClr val="bg1"/>
                </a:solidFill>
              </a:defRPr>
            </a:lvl1pPr>
            <a:lvl2pPr marL="0" indent="4233">
              <a:spcBef>
                <a:spcPts val="0"/>
              </a:spcBef>
              <a:buNone/>
              <a:defRPr sz="2400" b="0">
                <a:solidFill>
                  <a:schemeClr val="bg1"/>
                </a:solidFill>
              </a:defRPr>
            </a:lvl2pPr>
            <a:lvl3pPr marL="0" indent="4233">
              <a:spcBef>
                <a:spcPts val="0"/>
              </a:spcBef>
              <a:buNone/>
              <a:defRPr sz="2133" b="0">
                <a:solidFill>
                  <a:schemeClr val="bg1"/>
                </a:solidFill>
              </a:defRPr>
            </a:lvl3pPr>
            <a:lvl4pPr marL="4233" indent="-4233">
              <a:spcBef>
                <a:spcPts val="0"/>
              </a:spcBef>
              <a:buNone/>
              <a:defRPr sz="1867" b="0">
                <a:solidFill>
                  <a:schemeClr val="bg1"/>
                </a:solidFill>
              </a:defRPr>
            </a:lvl4pPr>
            <a:lvl5pPr marL="0" indent="4233">
              <a:spcBef>
                <a:spcPts val="0"/>
              </a:spcBef>
              <a:buNone/>
              <a:defRPr sz="1867" b="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bwMode="auto">
          <a:xfrm>
            <a:off x="0" y="5656730"/>
            <a:ext cx="12192000" cy="1227828"/>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400" y="5878327"/>
            <a:ext cx="787613" cy="794403"/>
          </a:xfrm>
          <a:prstGeom prst="rect">
            <a:avLst/>
          </a:prstGeom>
        </p:spPr>
      </p:pic>
      <p:pic>
        <p:nvPicPr>
          <p:cNvPr id="16" name="Picture 15"/>
          <p:cNvPicPr>
            <a:picLocks noChangeAspect="1"/>
          </p:cNvPicPr>
          <p:nvPr userDrawn="1"/>
        </p:nvPicPr>
        <p:blipFill rotWithShape="1">
          <a:blip r:embed="rId8">
            <a:extLst>
              <a:ext uri="{28A0092B-C50C-407E-A947-70E740481C1C}">
                <a14:useLocalDpi xmlns:a14="http://schemas.microsoft.com/office/drawing/2010/main" val="0"/>
              </a:ext>
            </a:extLst>
          </a:blip>
          <a:srcRect b="37830"/>
          <a:stretch/>
        </p:blipFill>
        <p:spPr>
          <a:xfrm>
            <a:off x="7057526" y="5978203"/>
            <a:ext cx="4718919" cy="521284"/>
          </a:xfrm>
          <a:prstGeom prst="rect">
            <a:avLst/>
          </a:prstGeom>
        </p:spPr>
      </p:pic>
    </p:spTree>
    <p:extLst>
      <p:ext uri="{BB962C8B-B14F-4D97-AF65-F5344CB8AC3E}">
        <p14:creationId xmlns:p14="http://schemas.microsoft.com/office/powerpoint/2010/main" val="1441543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 y="0"/>
            <a:ext cx="12222343" cy="5980800"/>
          </a:xfrm>
          <a:prstGeom prst="rect">
            <a:avLst/>
          </a:prstGeom>
        </p:spPr>
      </p:pic>
      <p:sp>
        <p:nvSpPr>
          <p:cNvPr id="12"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t>©2019 CliftonLarsonAllen LLP</a:t>
            </a:r>
          </a:p>
        </p:txBody>
      </p:sp>
      <p:sp>
        <p:nvSpPr>
          <p:cNvPr id="13" name="Rectangle 12"/>
          <p:cNvSpPr/>
          <p:nvPr/>
        </p:nvSpPr>
        <p:spPr bwMode="auto">
          <a:xfrm>
            <a:off x="-16762" y="5664199"/>
            <a:ext cx="12208761" cy="122782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0" name="TextBox 19"/>
          <p:cNvSpPr txBox="1"/>
          <p:nvPr/>
        </p:nvSpPr>
        <p:spPr>
          <a:xfrm>
            <a:off x="12484987" y="685800"/>
            <a:ext cx="3098800" cy="567225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133" b="1" baseline="0" dirty="0"/>
              <a:t>To add a sponsor logo:</a:t>
            </a:r>
            <a:endParaRPr lang="en-US" sz="2133" b="0" baseline="0" dirty="0"/>
          </a:p>
          <a:p>
            <a:r>
              <a:rPr lang="en-US" sz="2133" baseline="0" dirty="0"/>
              <a:t>Go to </a:t>
            </a:r>
            <a:r>
              <a:rPr lang="en-US" sz="2133" b="1" baseline="0" dirty="0"/>
              <a:t>View</a:t>
            </a:r>
            <a:r>
              <a:rPr lang="en-US" sz="2133" baseline="0" dirty="0"/>
              <a:t> / </a:t>
            </a:r>
            <a:r>
              <a:rPr lang="en-US" sz="2133" b="1" baseline="0" dirty="0"/>
              <a:t>Slide Master </a:t>
            </a:r>
          </a:p>
          <a:p>
            <a:endParaRPr lang="en-US" sz="2133" b="1" baseline="0" dirty="0"/>
          </a:p>
          <a:p>
            <a:r>
              <a:rPr lang="en-US" sz="2133" baseline="0" dirty="0"/>
              <a:t>right click on </a:t>
            </a:r>
            <a:r>
              <a:rPr lang="en-US" sz="2133" b="1" baseline="0" dirty="0"/>
              <a:t>Add sponsor logo here</a:t>
            </a:r>
            <a:r>
              <a:rPr lang="en-US" sz="2133" baseline="0" dirty="0"/>
              <a:t>, select </a:t>
            </a:r>
            <a:r>
              <a:rPr lang="en-US" sz="2133" b="1" baseline="0" dirty="0"/>
              <a:t>Change picture… </a:t>
            </a:r>
            <a:r>
              <a:rPr lang="en-US" sz="2133" baseline="0" dirty="0"/>
              <a:t>Browse to your saved co-sponsor’s logo and click </a:t>
            </a:r>
            <a:r>
              <a:rPr lang="en-US" sz="2133" b="1" baseline="0" dirty="0"/>
              <a:t>Insert.</a:t>
            </a:r>
          </a:p>
          <a:p>
            <a:endParaRPr lang="en-US" sz="2133" b="1" baseline="0" dirty="0"/>
          </a:p>
          <a:p>
            <a:r>
              <a:rPr lang="en-US" sz="2133" b="0" i="1" baseline="0" dirty="0"/>
              <a:t>or</a:t>
            </a:r>
          </a:p>
          <a:p>
            <a:endParaRPr lang="en-US" sz="2133" b="1" baseline="0" dirty="0"/>
          </a:p>
          <a:p>
            <a:r>
              <a:rPr lang="en-US" sz="2133" b="1" baseline="0" dirty="0"/>
              <a:t>delete </a:t>
            </a:r>
            <a:r>
              <a:rPr lang="en-US" sz="2133" b="0" baseline="0" dirty="0"/>
              <a:t>the </a:t>
            </a:r>
            <a:r>
              <a:rPr lang="en-US" sz="2133" b="1" baseline="0" dirty="0"/>
              <a:t>Add sponsor logo here graphic </a:t>
            </a:r>
            <a:r>
              <a:rPr lang="en-US" sz="2133" b="0" baseline="0" dirty="0"/>
              <a:t>and </a:t>
            </a:r>
            <a:r>
              <a:rPr lang="en-US" sz="2133" b="1" baseline="0" dirty="0"/>
              <a:t>Paste </a:t>
            </a:r>
            <a:r>
              <a:rPr lang="en-US" sz="2133" b="0" baseline="0" dirty="0"/>
              <a:t>in the sponsor logo. Scale and position the logo so it fits in the lower right corner.</a:t>
            </a:r>
            <a:endParaRPr lang="en-US" sz="2133" b="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51" y="5892800"/>
            <a:ext cx="787400" cy="787400"/>
          </a:xfrm>
          <a:prstGeom prst="rect">
            <a:avLst/>
          </a:prstGeom>
        </p:spPr>
      </p:pic>
      <p:sp>
        <p:nvSpPr>
          <p:cNvPr id="10" name="Rectangle 4"/>
          <p:cNvSpPr>
            <a:spLocks noGrp="1" noChangeArrowheads="1"/>
          </p:cNvSpPr>
          <p:nvPr>
            <p:ph type="subTitle" idx="1" hasCustomPrompt="1"/>
          </p:nvPr>
        </p:nvSpPr>
        <p:spPr>
          <a:xfrm>
            <a:off x="508000" y="2171197"/>
            <a:ext cx="6807200" cy="489603"/>
          </a:xfrm>
          <a:noFill/>
        </p:spPr>
        <p:txBody>
          <a:bodyPr/>
          <a:lstStyle>
            <a:lvl1pPr marL="0" indent="0" algn="l">
              <a:buFontTx/>
              <a:buNone/>
              <a:defRPr sz="28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508000" y="527202"/>
            <a:ext cx="6807200" cy="1613757"/>
          </a:xfrm>
          <a:noFill/>
        </p:spPr>
        <p:txBody>
          <a:bodyPr anchor="b" anchorCtr="0"/>
          <a:lstStyle>
            <a:lvl1pPr>
              <a:defRPr>
                <a:solidFill>
                  <a:schemeClr val="bg1"/>
                </a:solidFill>
              </a:defRPr>
            </a:lvl1pPr>
          </a:lstStyle>
          <a:p>
            <a:r>
              <a:rPr lang="en-US" dirty="0"/>
              <a:t>Click To Edit Master Title Style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424" y="6010807"/>
            <a:ext cx="2438400" cy="609600"/>
          </a:xfrm>
          <a:prstGeom prst="rect">
            <a:avLst/>
          </a:prstGeom>
        </p:spPr>
      </p:pic>
    </p:spTree>
    <p:extLst>
      <p:ext uri="{BB962C8B-B14F-4D97-AF65-F5344CB8AC3E}">
        <p14:creationId xmlns:p14="http://schemas.microsoft.com/office/powerpoint/2010/main" val="1829394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2911" r="125"/>
          <a:stretch/>
        </p:blipFill>
        <p:spPr>
          <a:xfrm>
            <a:off x="17543" y="0"/>
            <a:ext cx="12188036" cy="6858000"/>
          </a:xfrm>
          <a:prstGeom prst="rect">
            <a:avLst/>
          </a:prstGeom>
        </p:spPr>
      </p:pic>
      <p:sp>
        <p:nvSpPr>
          <p:cNvPr id="2" name="Rectangle 1"/>
          <p:cNvSpPr/>
          <p:nvPr/>
        </p:nvSpPr>
        <p:spPr bwMode="auto">
          <a:xfrm>
            <a:off x="1" y="0"/>
            <a:ext cx="5140960" cy="68580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solidFill>
                  <a:schemeClr val="tx1"/>
                </a:solidFill>
              </a:rPr>
              <a:t>©2019 CliftonLarsonAllen LLP</a:t>
            </a:r>
          </a:p>
        </p:txBody>
      </p:sp>
      <p:sp>
        <p:nvSpPr>
          <p:cNvPr id="18" name="Slide Number Placeholder 5"/>
          <p:cNvSpPr>
            <a:spLocks noGrp="1"/>
          </p:cNvSpPr>
          <p:nvPr>
            <p:ph type="sldNum" sz="quarter" idx="4"/>
          </p:nvPr>
        </p:nvSpPr>
        <p:spPr>
          <a:xfrm>
            <a:off x="11582400" y="6400800"/>
            <a:ext cx="527709" cy="457200"/>
          </a:xfrm>
          <a:prstGeom prst="rect">
            <a:avLst/>
          </a:prstGeom>
        </p:spPr>
        <p:txBody>
          <a:bodyPr anchor="ctr" anchorCtr="0"/>
          <a:lstStyle>
            <a:lvl1pPr algn="r">
              <a:defRPr sz="1200" b="1">
                <a:solidFill>
                  <a:schemeClr val="bg1"/>
                </a:solidFill>
              </a:defRPr>
            </a:lvl1pPr>
          </a:lstStyle>
          <a:p>
            <a:fld id="{F29847A3-1F6B-4A61-A013-130DB22CE3FD}" type="slidenum">
              <a:rPr lang="en-US" smtClean="0"/>
              <a:t>‹#›</a:t>
            </a:fld>
            <a:endParaRPr lang="en-US"/>
          </a:p>
        </p:txBody>
      </p:sp>
      <p:sp>
        <p:nvSpPr>
          <p:cNvPr id="14" name="Rectangle 4"/>
          <p:cNvSpPr>
            <a:spLocks noGrp="1" noChangeArrowheads="1"/>
          </p:cNvSpPr>
          <p:nvPr>
            <p:ph type="subTitle" idx="1" hasCustomPrompt="1"/>
          </p:nvPr>
        </p:nvSpPr>
        <p:spPr>
          <a:xfrm>
            <a:off x="406401" y="5699255"/>
            <a:ext cx="4378961" cy="957519"/>
          </a:xfrm>
          <a:noFill/>
        </p:spPr>
        <p:txBody>
          <a:bodyPr/>
          <a:lstStyle>
            <a:lvl1pPr marL="0" indent="0" algn="l">
              <a:buFontTx/>
              <a:buNone/>
              <a:defRPr sz="1867" b="0">
                <a:solidFill>
                  <a:srgbClr val="819F3D"/>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406401" y="4067335"/>
            <a:ext cx="4378960" cy="1556671"/>
          </a:xfrm>
          <a:noFill/>
        </p:spPr>
        <p:txBody>
          <a:bodyPr anchor="b" anchorCtr="0"/>
          <a:lstStyle>
            <a:lvl1pPr algn="l">
              <a:defRPr sz="2400">
                <a:solidFill>
                  <a:srgbClr val="819F3D"/>
                </a:solidFill>
              </a:defRPr>
            </a:lvl1pPr>
          </a:lstStyle>
          <a:p>
            <a:r>
              <a:rPr lang="en-US" dirty="0"/>
              <a:t>Section Header Layout for </a:t>
            </a:r>
            <a:br>
              <a:rPr lang="en-US" dirty="0"/>
            </a:br>
            <a:r>
              <a:rPr lang="en-US" dirty="0"/>
              <a:t>Co-Sponsored Events </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99" y="1217161"/>
            <a:ext cx="787400" cy="787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701" y="1335168"/>
            <a:ext cx="2438400" cy="609600"/>
          </a:xfrm>
          <a:prstGeom prst="rect">
            <a:avLst/>
          </a:prstGeom>
        </p:spPr>
      </p:pic>
      <p:sp>
        <p:nvSpPr>
          <p:cNvPr id="24" name="TextBox 23"/>
          <p:cNvSpPr txBox="1"/>
          <p:nvPr/>
        </p:nvSpPr>
        <p:spPr>
          <a:xfrm>
            <a:off x="12484987" y="685800"/>
            <a:ext cx="3098800" cy="567225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133" b="1" baseline="0" dirty="0"/>
              <a:t>To add a sponsor logo:</a:t>
            </a:r>
            <a:endParaRPr lang="en-US" sz="2133" b="0" baseline="0" dirty="0"/>
          </a:p>
          <a:p>
            <a:r>
              <a:rPr lang="en-US" sz="2133" baseline="0" dirty="0"/>
              <a:t>Go to </a:t>
            </a:r>
            <a:r>
              <a:rPr lang="en-US" sz="2133" b="1" baseline="0" dirty="0"/>
              <a:t>View</a:t>
            </a:r>
            <a:r>
              <a:rPr lang="en-US" sz="2133" baseline="0" dirty="0"/>
              <a:t> / </a:t>
            </a:r>
            <a:r>
              <a:rPr lang="en-US" sz="2133" b="1" baseline="0" dirty="0"/>
              <a:t>Slide Master </a:t>
            </a:r>
          </a:p>
          <a:p>
            <a:endParaRPr lang="en-US" sz="2133" b="1" baseline="0" dirty="0"/>
          </a:p>
          <a:p>
            <a:r>
              <a:rPr lang="en-US" sz="2133" baseline="0" dirty="0"/>
              <a:t>right click on </a:t>
            </a:r>
            <a:r>
              <a:rPr lang="en-US" sz="2133" b="1" baseline="0" dirty="0"/>
              <a:t>Add sponsor logo here</a:t>
            </a:r>
            <a:r>
              <a:rPr lang="en-US" sz="2133" baseline="0" dirty="0"/>
              <a:t>, select </a:t>
            </a:r>
            <a:r>
              <a:rPr lang="en-US" sz="2133" b="1" baseline="0" dirty="0"/>
              <a:t>Change picture… </a:t>
            </a:r>
            <a:r>
              <a:rPr lang="en-US" sz="2133" baseline="0" dirty="0"/>
              <a:t>Browse to your saved co-sponsor’s logo and click </a:t>
            </a:r>
            <a:r>
              <a:rPr lang="en-US" sz="2133" b="1" baseline="0" dirty="0"/>
              <a:t>Insert.</a:t>
            </a:r>
          </a:p>
          <a:p>
            <a:endParaRPr lang="en-US" sz="2133" b="1" baseline="0" dirty="0"/>
          </a:p>
          <a:p>
            <a:r>
              <a:rPr lang="en-US" sz="2133" b="0" i="1" baseline="0" dirty="0"/>
              <a:t>or</a:t>
            </a:r>
          </a:p>
          <a:p>
            <a:endParaRPr lang="en-US" sz="2133" b="1" baseline="0" dirty="0"/>
          </a:p>
          <a:p>
            <a:r>
              <a:rPr lang="en-US" sz="2133" b="1" baseline="0" dirty="0"/>
              <a:t>delete </a:t>
            </a:r>
            <a:r>
              <a:rPr lang="en-US" sz="2133" b="0" baseline="0" dirty="0"/>
              <a:t>the </a:t>
            </a:r>
            <a:r>
              <a:rPr lang="en-US" sz="2133" b="1" baseline="0" dirty="0"/>
              <a:t>Add sponsor logo here graphic </a:t>
            </a:r>
            <a:r>
              <a:rPr lang="en-US" sz="2133" b="0" baseline="0" dirty="0"/>
              <a:t>and </a:t>
            </a:r>
            <a:r>
              <a:rPr lang="en-US" sz="2133" b="1" baseline="0" dirty="0"/>
              <a:t>Paste </a:t>
            </a:r>
            <a:r>
              <a:rPr lang="en-US" sz="2133" b="0" baseline="0" dirty="0"/>
              <a:t>in the sponsor logo. Scale and position the logo so it fits in the lower right corner.</a:t>
            </a:r>
            <a:endParaRPr lang="en-US" sz="2133" b="0" dirty="0"/>
          </a:p>
        </p:txBody>
      </p:sp>
    </p:spTree>
    <p:extLst>
      <p:ext uri="{BB962C8B-B14F-4D97-AF65-F5344CB8AC3E}">
        <p14:creationId xmlns:p14="http://schemas.microsoft.com/office/powerpoint/2010/main" val="3720650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nSpc>
                <a:spcPts val="2667"/>
              </a:lnSpc>
              <a:defRPr sz="2489"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133" b="1" baseline="0">
                <a:solidFill>
                  <a:schemeClr val="bg2"/>
                </a:solidFill>
              </a:defRPr>
            </a:lvl1pPr>
            <a:lvl2pPr>
              <a:buClr>
                <a:schemeClr val="tx1"/>
              </a:buClr>
              <a:buSzPct val="100000"/>
              <a:buFont typeface="Wingdings" pitchFamily="2" charset="2"/>
              <a:buChar char="§"/>
              <a:defRPr sz="1777">
                <a:solidFill>
                  <a:schemeClr val="bg2"/>
                </a:solidFill>
              </a:defRPr>
            </a:lvl2pPr>
            <a:lvl3pPr>
              <a:buClr>
                <a:schemeClr val="tx1"/>
              </a:buClr>
              <a:buSzPct val="100000"/>
              <a:buFont typeface="Arial" pitchFamily="34" charset="0"/>
              <a:buChar char="•"/>
              <a:defRPr sz="1600">
                <a:solidFill>
                  <a:schemeClr val="bg2"/>
                </a:solidFill>
              </a:defRPr>
            </a:lvl3pPr>
            <a:lvl4pPr>
              <a:buClr>
                <a:schemeClr val="tx1"/>
              </a:buClr>
              <a:buSzPct val="70000"/>
              <a:buFont typeface="Courier New" pitchFamily="49" charset="0"/>
              <a:buChar char="o"/>
              <a:defRPr sz="1600" baseline="0">
                <a:solidFill>
                  <a:schemeClr val="bg2"/>
                </a:solidFill>
              </a:defRPr>
            </a:lvl4pPr>
            <a:lvl5pPr>
              <a:buClr>
                <a:schemeClr val="tx1"/>
              </a:buClr>
              <a:buSzPct val="70000"/>
              <a:buFont typeface="Arial" pitchFamily="34" charset="0"/>
              <a:buChar char="•"/>
              <a:defRPr sz="16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977">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7412969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7" name="Rectangle 6">
            <a:extLst>
              <a:ext uri="{FF2B5EF4-FFF2-40B4-BE49-F238E27FC236}">
                <a16:creationId xmlns:a16="http://schemas.microsoft.com/office/drawing/2014/main" id="{E7AAD75D-9EA7-4CF2-9079-0544D2FCAF0D}"/>
              </a:ext>
            </a:extLst>
          </p:cNvPr>
          <p:cNvSpPr/>
          <p:nvPr/>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a:t>Click to edit Master title style</a:t>
            </a:r>
            <a:endParaRPr lang="en-US" dirty="0"/>
          </a:p>
        </p:txBody>
      </p:sp>
    </p:spTree>
    <p:extLst>
      <p:ext uri="{BB962C8B-B14F-4D97-AF65-F5344CB8AC3E}">
        <p14:creationId xmlns:p14="http://schemas.microsoft.com/office/powerpoint/2010/main" val="415534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a:t>Click to edit Master title style</a:t>
            </a:r>
            <a:endParaRPr lang="en-US" dirty="0"/>
          </a:p>
        </p:txBody>
      </p:sp>
    </p:spTree>
    <p:extLst>
      <p:ext uri="{BB962C8B-B14F-4D97-AF65-F5344CB8AC3E}">
        <p14:creationId xmlns:p14="http://schemas.microsoft.com/office/powerpoint/2010/main" val="328776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7" name="Rectangle 6">
            <a:extLst>
              <a:ext uri="{FF2B5EF4-FFF2-40B4-BE49-F238E27FC236}">
                <a16:creationId xmlns:a16="http://schemas.microsoft.com/office/drawing/2014/main" id="{17514657-B334-4C76-8F4C-31A4A567A796}"/>
              </a:ext>
            </a:extLst>
          </p:cNvPr>
          <p:cNvSpPr/>
          <p:nvPr/>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396065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1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57B0C294-915B-4496-AE62-C2D15A2DF34B}"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32821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57B0C294-915B-4496-AE62-C2D15A2DF34B}" type="slidenum">
              <a:rPr lang="en-US" smtClean="0"/>
              <a:t>‹#›</a:t>
            </a:fld>
            <a:endParaRPr lang="en-US"/>
          </a:p>
        </p:txBody>
      </p:sp>
    </p:spTree>
    <p:extLst>
      <p:ext uri="{BB962C8B-B14F-4D97-AF65-F5344CB8AC3E}">
        <p14:creationId xmlns:p14="http://schemas.microsoft.com/office/powerpoint/2010/main" val="197031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C294-915B-4496-AE62-C2D15A2DF34B}" type="slidenum">
              <a:rPr lang="en-US" smtClean="0"/>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989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9667875" y="6126164"/>
            <a:ext cx="2428875" cy="732155"/>
          </a:xfrm>
          <a:custGeom>
            <a:avLst/>
            <a:gdLst/>
            <a:ahLst/>
            <a:cxnLst/>
            <a:rect l="l" t="t" r="r" b="b"/>
            <a:pathLst>
              <a:path w="2428875" h="732154">
                <a:moveTo>
                  <a:pt x="0" y="731835"/>
                </a:moveTo>
                <a:lnTo>
                  <a:pt x="2428875" y="731835"/>
                </a:lnTo>
                <a:lnTo>
                  <a:pt x="2428875" y="0"/>
                </a:lnTo>
                <a:lnTo>
                  <a:pt x="0" y="0"/>
                </a:lnTo>
                <a:lnTo>
                  <a:pt x="0" y="731835"/>
                </a:lnTo>
                <a:close/>
              </a:path>
            </a:pathLst>
          </a:custGeom>
          <a:solidFill>
            <a:srgbClr val="FFFFFF"/>
          </a:solidFill>
        </p:spPr>
        <p:txBody>
          <a:bodyPr wrap="square" lIns="0" tIns="0" rIns="0" bIns="0" rtlCol="0"/>
          <a:lstStyle/>
          <a:p>
            <a:endParaRPr/>
          </a:p>
        </p:txBody>
      </p:sp>
      <p:sp>
        <p:nvSpPr>
          <p:cNvPr id="18" name="bk object 18"/>
          <p:cNvSpPr/>
          <p:nvPr/>
        </p:nvSpPr>
        <p:spPr>
          <a:xfrm>
            <a:off x="9778799" y="6234907"/>
            <a:ext cx="1877419" cy="514350"/>
          </a:xfrm>
          <a:prstGeom prst="rect">
            <a:avLst/>
          </a:prstGeom>
          <a:blipFill>
            <a:blip r:embed="rId8" cstate="print"/>
            <a:stretch>
              <a:fillRect/>
            </a:stretch>
          </a:blipFill>
        </p:spPr>
        <p:txBody>
          <a:bodyPr wrap="square" lIns="0" tIns="0" rIns="0" bIns="0" rtlCol="0"/>
          <a:lstStyle/>
          <a:p>
            <a:endParaRPr/>
          </a:p>
        </p:txBody>
      </p:sp>
      <p:sp>
        <p:nvSpPr>
          <p:cNvPr id="19" name="bk object 19"/>
          <p:cNvSpPr/>
          <p:nvPr/>
        </p:nvSpPr>
        <p:spPr>
          <a:xfrm>
            <a:off x="9765008" y="6677670"/>
            <a:ext cx="1905000" cy="124460"/>
          </a:xfrm>
          <a:custGeom>
            <a:avLst/>
            <a:gdLst/>
            <a:ahLst/>
            <a:cxnLst/>
            <a:rect l="l" t="t" r="r" b="b"/>
            <a:pathLst>
              <a:path w="1905000" h="124459">
                <a:moveTo>
                  <a:pt x="0" y="124402"/>
                </a:moveTo>
                <a:lnTo>
                  <a:pt x="1905000" y="124402"/>
                </a:lnTo>
                <a:lnTo>
                  <a:pt x="1905000" y="0"/>
                </a:lnTo>
                <a:lnTo>
                  <a:pt x="0" y="0"/>
                </a:lnTo>
                <a:lnTo>
                  <a:pt x="0" y="124402"/>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47700" y="439419"/>
            <a:ext cx="10896600" cy="1070610"/>
          </a:xfrm>
          <a:prstGeom prst="rect">
            <a:avLst/>
          </a:prstGeom>
        </p:spPr>
        <p:txBody>
          <a:bodyPr wrap="square" lIns="0" tIns="0" rIns="0" bIns="0">
            <a:spAutoFit/>
          </a:bodyPr>
          <a:lstStyle>
            <a:lvl1pPr>
              <a:defRPr sz="3450" b="1" i="0">
                <a:solidFill>
                  <a:srgbClr val="FF6C0E"/>
                </a:solidFill>
                <a:latin typeface="Arial"/>
                <a:cs typeface="Arial"/>
              </a:defRPr>
            </a:lvl1pPr>
          </a:lstStyle>
          <a:p>
            <a:endParaRPr/>
          </a:p>
        </p:txBody>
      </p:sp>
      <p:sp>
        <p:nvSpPr>
          <p:cNvPr id="3" name="Holder 3"/>
          <p:cNvSpPr>
            <a:spLocks noGrp="1"/>
          </p:cNvSpPr>
          <p:nvPr>
            <p:ph type="body" idx="1"/>
          </p:nvPr>
        </p:nvSpPr>
        <p:spPr>
          <a:xfrm>
            <a:off x="1778000" y="1955800"/>
            <a:ext cx="8636000" cy="29362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90500" y="6440152"/>
            <a:ext cx="196215" cy="290829"/>
          </a:xfrm>
          <a:prstGeom prst="rect">
            <a:avLst/>
          </a:prstGeom>
        </p:spPr>
        <p:txBody>
          <a:bodyPr wrap="square" lIns="0" tIns="0" rIns="0" bIns="0">
            <a:spAutoFit/>
          </a:bodyPr>
          <a:lstStyle>
            <a:lvl1pPr>
              <a:defRPr sz="1800" b="0" i="0">
                <a:solidFill>
                  <a:schemeClr val="bg1"/>
                </a:solidFill>
                <a:latin typeface="Trebuchet MS"/>
                <a:cs typeface="Trebuchet MS"/>
              </a:defRPr>
            </a:lvl1pPr>
          </a:lstStyle>
          <a:p>
            <a:pPr marL="38100">
              <a:lnSpc>
                <a:spcPts val="2150"/>
              </a:lnSpc>
            </a:pPr>
            <a:fld id="{81D60167-4931-47E6-BA6A-407CBD079E47}" type="slidenum">
              <a:rPr dirty="0"/>
              <a:t>‹#›</a:t>
            </a:fld>
            <a:endParaRPr dirty="0"/>
          </a:p>
        </p:txBody>
      </p:sp>
    </p:spTree>
    <p:extLst>
      <p:ext uri="{BB962C8B-B14F-4D97-AF65-F5344CB8AC3E}">
        <p14:creationId xmlns:p14="http://schemas.microsoft.com/office/powerpoint/2010/main" val="31800863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8">
            <a:extLst>
              <a:ext uri="{28A0092B-C50C-407E-A947-70E740481C1C}">
                <a14:useLocalDpi xmlns:a14="http://schemas.microsoft.com/office/drawing/2010/main" val="0"/>
              </a:ext>
            </a:extLst>
          </a:blip>
          <a:srcRect t="75185" b="17071"/>
          <a:stretch/>
        </p:blipFill>
        <p:spPr>
          <a:xfrm>
            <a:off x="-345" y="6355644"/>
            <a:ext cx="12183760" cy="530579"/>
          </a:xfrm>
          <a:prstGeom prst="rect">
            <a:avLst/>
          </a:prstGeom>
        </p:spPr>
      </p:pic>
      <p:sp>
        <p:nvSpPr>
          <p:cNvPr id="14" name="Slide Number Placeholder 5"/>
          <p:cNvSpPr>
            <a:spLocks noGrp="1"/>
          </p:cNvSpPr>
          <p:nvPr>
            <p:ph type="sldNum" sz="quarter" idx="4"/>
          </p:nvPr>
        </p:nvSpPr>
        <p:spPr>
          <a:xfrm>
            <a:off x="11582400" y="6375400"/>
            <a:ext cx="527709" cy="457200"/>
          </a:xfrm>
          <a:prstGeom prst="rect">
            <a:avLst/>
          </a:prstGeom>
        </p:spPr>
        <p:txBody>
          <a:bodyPr anchor="ctr" anchorCtr="0"/>
          <a:lstStyle>
            <a:lvl1pPr algn="r">
              <a:defRPr sz="1200" b="1">
                <a:solidFill>
                  <a:schemeClr val="tx1">
                    <a:lumMod val="60000"/>
                    <a:lumOff val="40000"/>
                  </a:schemeClr>
                </a:solidFill>
              </a:defRPr>
            </a:lvl1pPr>
          </a:lstStyle>
          <a:p>
            <a:fld id="{F29847A3-1F6B-4A61-A013-130DB22CE3FD}" type="slidenum">
              <a:rPr lang="en-US" smtClean="0"/>
              <a:t>‹#›</a:t>
            </a:fld>
            <a:endParaRPr lang="en-US"/>
          </a:p>
        </p:txBody>
      </p:sp>
      <p:sp>
        <p:nvSpPr>
          <p:cNvPr id="174084" name="Rectangle 4"/>
          <p:cNvSpPr>
            <a:spLocks noGrp="1" noChangeArrowheads="1"/>
          </p:cNvSpPr>
          <p:nvPr>
            <p:ph type="title"/>
          </p:nvPr>
        </p:nvSpPr>
        <p:spPr bwMode="auto">
          <a:xfrm>
            <a:off x="609600" y="457200"/>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609600" y="1371600"/>
            <a:ext cx="10972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609600" y="5765800"/>
            <a:ext cx="3860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67">
                <a:solidFill>
                  <a:schemeClr val="tx2"/>
                </a:solidFill>
                <a:latin typeface="Calibri" pitchFamily="34" charset="0"/>
                <a:cs typeface="Calibri" pitchFamily="34" charset="0"/>
              </a:defRPr>
            </a:lvl1pPr>
          </a:lstStyle>
          <a:p>
            <a:endParaRPr lang="en-US"/>
          </a:p>
        </p:txBody>
      </p:sp>
      <p:sp>
        <p:nvSpPr>
          <p:cNvPr id="16" name="Date Placeholder 3"/>
          <p:cNvSpPr txBox="1">
            <a:spLocks/>
          </p:cNvSpPr>
          <p:nvPr/>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dirty="0"/>
              <a:t>©2019 CliftonLarsonAllen LLP</a:t>
            </a:r>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1" y="6400800"/>
            <a:ext cx="407855" cy="411371"/>
          </a:xfrm>
          <a:prstGeom prst="rect">
            <a:avLst/>
          </a:prstGeom>
        </p:spPr>
      </p:pic>
      <p:sp>
        <p:nvSpPr>
          <p:cNvPr id="2" name="TextBox 1"/>
          <p:cNvSpPr txBox="1"/>
          <p:nvPr/>
        </p:nvSpPr>
        <p:spPr>
          <a:xfrm>
            <a:off x="1059534" y="6434254"/>
            <a:ext cx="5474353"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effectLst/>
                <a:latin typeface="+mn-lt"/>
                <a:ea typeface="+mn-ea"/>
                <a:cs typeface="+mn-cs"/>
              </a:rPr>
              <a:t>Create Opportunities</a:t>
            </a:r>
            <a:endParaRPr lang="en-US" sz="1467" b="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509026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rtl="0" eaLnBrk="1" fontAlgn="base" hangingPunct="1">
        <a:spcBef>
          <a:spcPct val="0"/>
        </a:spcBef>
        <a:spcAft>
          <a:spcPct val="0"/>
        </a:spcAft>
        <a:defRPr sz="4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5pPr>
      <a:lvl6pPr marL="609585"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6pPr>
      <a:lvl7pPr marL="1219170"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7pPr>
      <a:lvl8pPr marL="1828754"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8pPr>
      <a:lvl9pPr marL="2438339"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9pPr>
    </p:titleStyle>
    <p:bodyStyle>
      <a:lvl1pPr marL="457189" indent="-457189" algn="l" rtl="0" eaLnBrk="1" fontAlgn="base" hangingPunct="1">
        <a:spcBef>
          <a:spcPct val="20000"/>
        </a:spcBef>
        <a:spcAft>
          <a:spcPct val="0"/>
        </a:spcAft>
        <a:buChar char="•"/>
        <a:defRPr sz="3733">
          <a:solidFill>
            <a:srgbClr val="414142"/>
          </a:solidFill>
          <a:latin typeface="Calibri" pitchFamily="34" charset="0"/>
          <a:ea typeface="+mn-ea"/>
          <a:cs typeface="Calibri" pitchFamily="34" charset="0"/>
        </a:defRPr>
      </a:lvl1pPr>
      <a:lvl2pPr marL="990575" indent="-380990" algn="l" rtl="0" eaLnBrk="1" fontAlgn="base" hangingPunct="1">
        <a:spcBef>
          <a:spcPct val="20000"/>
        </a:spcBef>
        <a:spcAft>
          <a:spcPct val="0"/>
        </a:spcAft>
        <a:buChar char="–"/>
        <a:defRPr sz="3200">
          <a:solidFill>
            <a:srgbClr val="414142"/>
          </a:solidFill>
          <a:latin typeface="Calibri" pitchFamily="34" charset="0"/>
          <a:ea typeface="+mn-ea"/>
          <a:cs typeface="Calibri" pitchFamily="34" charset="0"/>
        </a:defRPr>
      </a:lvl2pPr>
      <a:lvl3pPr marL="1523962" indent="-304792" algn="l" rtl="0" eaLnBrk="1" fontAlgn="base" hangingPunct="1">
        <a:spcBef>
          <a:spcPct val="20000"/>
        </a:spcBef>
        <a:spcAft>
          <a:spcPct val="0"/>
        </a:spcAft>
        <a:buSzPct val="85000"/>
        <a:buFont typeface="Arial Narrow" pitchFamily="1" charset="0"/>
        <a:buChar char="◊"/>
        <a:defRPr sz="2667">
          <a:solidFill>
            <a:srgbClr val="414142"/>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Font typeface="Arial" charset="0"/>
        <a:buChar char="–"/>
        <a:defRPr>
          <a:solidFill>
            <a:schemeClr val="tx1"/>
          </a:solidFill>
          <a:latin typeface="+mn-lt"/>
          <a:ea typeface="+mn-ea"/>
        </a:defRPr>
      </a:lvl6pPr>
      <a:lvl7pPr marL="3962301" indent="-304792" algn="l" rtl="0" eaLnBrk="1" fontAlgn="base" hangingPunct="1">
        <a:spcBef>
          <a:spcPct val="20000"/>
        </a:spcBef>
        <a:spcAft>
          <a:spcPct val="0"/>
        </a:spcAft>
        <a:buFont typeface="Arial" charset="0"/>
        <a:buChar char="–"/>
        <a:defRPr>
          <a:solidFill>
            <a:schemeClr val="tx1"/>
          </a:solidFill>
          <a:latin typeface="+mn-lt"/>
          <a:ea typeface="+mn-ea"/>
        </a:defRPr>
      </a:lvl7pPr>
      <a:lvl8pPr marL="4571886" indent="-304792" algn="l" rtl="0" eaLnBrk="1" fontAlgn="base" hangingPunct="1">
        <a:spcBef>
          <a:spcPct val="20000"/>
        </a:spcBef>
        <a:spcAft>
          <a:spcPct val="0"/>
        </a:spcAft>
        <a:buFont typeface="Arial" charset="0"/>
        <a:buChar char="–"/>
        <a:defRPr>
          <a:solidFill>
            <a:schemeClr val="tx1"/>
          </a:solidFill>
          <a:latin typeface="+mn-lt"/>
          <a:ea typeface="+mn-ea"/>
        </a:defRPr>
      </a:lvl8pPr>
      <a:lvl9pPr marL="5181470" indent="-304792"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compendium.org/sites/default/files/iod/reports/2019-annual-disability-statistics-supplement-pdfs/2019_Annual_Disability_Statistics_Supplement_ALL.pdf?ts=1580831674"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ces.ed.gov/programs/digest"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nces.ed.gov/pubsearch/getpubcats.asp?sid=091#0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ces.ed.gov/programs/coe/indicator_cgg.asp"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ista.com/statistics/793961/employment-among-disabled-us-adults/" TargetMode="Externa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s://www.bls.gov/charts/employment-situation/employment-population-ratio.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DDF0C952-4DCB-F542-B337-10B551B58C63}"/>
              </a:ext>
            </a:extLst>
          </p:cNvPr>
          <p:cNvSpPr>
            <a:spLocks noGrp="1"/>
          </p:cNvSpPr>
          <p:nvPr>
            <p:ph type="title"/>
          </p:nvPr>
        </p:nvSpPr>
        <p:spPr/>
        <p:txBody>
          <a:bodyPr/>
          <a:lstStyle/>
          <a:p>
            <a:r>
              <a:rPr lang="en-US" dirty="0"/>
              <a:t>What We Do</a:t>
            </a:r>
          </a:p>
        </p:txBody>
      </p:sp>
      <p:grpSp>
        <p:nvGrpSpPr>
          <p:cNvPr id="9" name="Group 8" descr="RespectAbility logo">
            <a:extLst>
              <a:ext uri="{FF2B5EF4-FFF2-40B4-BE49-F238E27FC236}">
                <a16:creationId xmlns:a16="http://schemas.microsoft.com/office/drawing/2014/main" id="{81DCF8B6-7BFB-4F02-B4C7-DCAE113ACFFB}"/>
              </a:ext>
            </a:extLst>
          </p:cNvPr>
          <p:cNvGrpSpPr>
            <a:grpSpLocks noChangeAspect="1"/>
          </p:cNvGrpSpPr>
          <p:nvPr/>
        </p:nvGrpSpPr>
        <p:grpSpPr>
          <a:xfrm>
            <a:off x="290514" y="2416530"/>
            <a:ext cx="4962524" cy="1979057"/>
            <a:chOff x="427512" y="1005130"/>
            <a:chExt cx="4839813" cy="2023366"/>
          </a:xfrm>
        </p:grpSpPr>
        <p:pic>
          <p:nvPicPr>
            <p:cNvPr id="7" name="Picture 6" descr="RespectAbility logo in black and yellow. Tagline reads Fighting Stigmas, Advancing Opportunities.">
              <a:extLst>
                <a:ext uri="{FF2B5EF4-FFF2-40B4-BE49-F238E27FC236}">
                  <a16:creationId xmlns:a16="http://schemas.microsoft.com/office/drawing/2014/main" id="{EB8D02A4-E7E1-43A6-B26E-F891E60029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189" y="1005130"/>
              <a:ext cx="4750136" cy="2023366"/>
            </a:xfrm>
            <a:prstGeom prst="rect">
              <a:avLst/>
            </a:prstGeom>
          </p:spPr>
        </p:pic>
        <p:sp>
          <p:nvSpPr>
            <p:cNvPr id="8" name="Rectangle 7">
              <a:extLst>
                <a:ext uri="{FF2B5EF4-FFF2-40B4-BE49-F238E27FC236}">
                  <a16:creationId xmlns:a16="http://schemas.microsoft.com/office/drawing/2014/main" id="{CB888171-C23A-40D8-88BF-48461FED36E6}"/>
                </a:ext>
              </a:extLst>
            </p:cNvPr>
            <p:cNvSpPr/>
            <p:nvPr/>
          </p:nvSpPr>
          <p:spPr>
            <a:xfrm>
              <a:off x="427512" y="2755075"/>
              <a:ext cx="4108862" cy="27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BF71250A-DC68-437F-9256-91B823723D21}"/>
              </a:ext>
            </a:extLst>
          </p:cNvPr>
          <p:cNvSpPr>
            <a:spLocks noGrp="1"/>
          </p:cNvSpPr>
          <p:nvPr>
            <p:ph type="sldNum" sz="quarter" idx="12"/>
          </p:nvPr>
        </p:nvSpPr>
        <p:spPr/>
        <p:txBody>
          <a:bodyPr/>
          <a:lstStyle/>
          <a:p>
            <a:fld id="{57B0C294-915B-4496-AE62-C2D15A2DF34B}" type="slidenum">
              <a:rPr lang="en-US" smtClean="0"/>
              <a:t>1</a:t>
            </a:fld>
            <a:endParaRPr lang="en-US"/>
          </a:p>
        </p:txBody>
      </p:sp>
      <p:sp>
        <p:nvSpPr>
          <p:cNvPr id="4" name="Rectangle 3">
            <a:extLst>
              <a:ext uri="{FF2B5EF4-FFF2-40B4-BE49-F238E27FC236}">
                <a16:creationId xmlns:a16="http://schemas.microsoft.com/office/drawing/2014/main" id="{FFEFE412-3108-4DB4-B5EE-75F39110519D}"/>
              </a:ext>
            </a:extLst>
          </p:cNvPr>
          <p:cNvSpPr/>
          <p:nvPr/>
        </p:nvSpPr>
        <p:spPr>
          <a:xfrm>
            <a:off x="6582261" y="642901"/>
            <a:ext cx="4567062" cy="860107"/>
          </a:xfrm>
          <a:prstGeom prst="rect">
            <a:avLst/>
          </a:prstGeom>
          <a:noFill/>
        </p:spPr>
        <p:txBody>
          <a:bodyPr wrap="square">
            <a:spAutoFit/>
          </a:bodyPr>
          <a:lstStyle/>
          <a:p>
            <a:pPr marR="0" lvl="0" algn="ctr">
              <a:lnSpc>
                <a:spcPct val="107000"/>
              </a:lnSpc>
              <a:spcBef>
                <a:spcPts val="0"/>
              </a:spcBef>
              <a:spcAft>
                <a:spcPts val="800"/>
              </a:spcAft>
            </a:pPr>
            <a:r>
              <a:rPr lang="en-US" sz="50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What We Do</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137260"/>
            <a:ext cx="5805487" cy="3745384"/>
          </a:xfrm>
          <a:prstGeom prst="rect">
            <a:avLst/>
          </a:prstGeom>
          <a:noFill/>
        </p:spPr>
        <p:txBody>
          <a:bodyPr wrap="square" anchor="ctr">
            <a:spAutoFit/>
          </a:bodyPr>
          <a:lstStyle/>
          <a:p>
            <a:pPr marR="0" lvl="0" algn="ctr">
              <a:lnSpc>
                <a:spcPct val="107000"/>
              </a:lnSpc>
              <a:spcBef>
                <a:spcPts val="0"/>
              </a:spcBef>
              <a:spcAft>
                <a:spcPts val="800"/>
              </a:spcAft>
            </a:pP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RespectAbility is a nonprofit, nonpartisan organization that enables people with disabilities to get the education, skills, and opportunities they need to achieve competitive, integrated employment and independence.</a:t>
            </a:r>
          </a:p>
        </p:txBody>
      </p:sp>
    </p:spTree>
    <p:extLst>
      <p:ext uri="{BB962C8B-B14F-4D97-AF65-F5344CB8AC3E}">
        <p14:creationId xmlns:p14="http://schemas.microsoft.com/office/powerpoint/2010/main" val="28692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rmAutofit fontScale="90000"/>
          </a:bodyPr>
          <a:lstStyle/>
          <a:p>
            <a:r>
              <a:rPr lang="en-US" b="1" dirty="0">
                <a:solidFill>
                  <a:sysClr val="windowText" lastClr="000000"/>
                </a:solidFill>
              </a:rPr>
              <a:t>Employment Rates for Working-Age Americans w/ &amp; w/o Disabilities, by Race – 2018 </a:t>
            </a:r>
            <a:endParaRPr lang="en-US" dirty="0"/>
          </a:p>
        </p:txBody>
      </p:sp>
      <p:graphicFrame>
        <p:nvGraphicFramePr>
          <p:cNvPr id="7" name="Chart 6"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CE3EDB3F-0AA2-4DD6-B3C2-EC7151E5AC99}"/>
              </a:ext>
            </a:extLst>
          </p:cNvPr>
          <p:cNvGraphicFramePr>
            <a:graphicFrameLocks/>
          </p:cNvGraphicFramePr>
          <p:nvPr/>
        </p:nvGraphicFramePr>
        <p:xfrm>
          <a:off x="1411193" y="1504950"/>
          <a:ext cx="9369614" cy="466704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45A5C73A-B6C1-4D97-8DB7-CE324A69136D}"/>
              </a:ext>
            </a:extLst>
          </p:cNvPr>
          <p:cNvSpPr/>
          <p:nvPr/>
        </p:nvSpPr>
        <p:spPr>
          <a:xfrm>
            <a:off x="378820" y="6038052"/>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2019. Univ. of New Hampshire, Institute on Disability.</a:t>
            </a:r>
          </a:p>
          <a:p>
            <a:r>
              <a:rPr lang="en-US" sz="1600" b="1" dirty="0">
                <a:latin typeface="Times New Roman" panose="02020603050405020304" pitchFamily="18" charset="0"/>
                <a:cs typeface="Times New Roman" panose="02020603050405020304" pitchFamily="18" charset="0"/>
                <a:hlinkClick r:id="rId3"/>
              </a:rPr>
              <a:t>https://disabilitycompendium.org/sites/default/files/iod/reports/2019-annual-disability-statistics-supplement-pdfs/2019_Annual_Disability_Statistics_Supplement_ALL.pdf?ts=1580831674</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04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7F3C-E032-BF4B-AC33-65B1CB79F76D}"/>
              </a:ext>
            </a:extLst>
          </p:cNvPr>
          <p:cNvSpPr>
            <a:spLocks noGrp="1"/>
          </p:cNvSpPr>
          <p:nvPr>
            <p:ph type="title" idx="4294967295"/>
          </p:nvPr>
        </p:nvSpPr>
        <p:spPr/>
        <p:txBody>
          <a:bodyPr/>
          <a:lstStyle/>
          <a:p>
            <a:r>
              <a:rPr lang="en-US" dirty="0"/>
              <a:t>Focus on Work in Los Angeles:</a:t>
            </a:r>
          </a:p>
        </p:txBody>
      </p:sp>
      <p:pic>
        <p:nvPicPr>
          <p:cNvPr id="7" name="Picture 6" descr="A view of Los Angeles at sunset">
            <a:extLst>
              <a:ext uri="{FF2B5EF4-FFF2-40B4-BE49-F238E27FC236}">
                <a16:creationId xmlns:a16="http://schemas.microsoft.com/office/drawing/2014/main" id="{64150587-51B3-4F6A-A9BA-BDB6C4141D78}"/>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5344"/>
            <a:ext cx="12192000" cy="6847311"/>
          </a:xfrm>
          <a:prstGeom prst="rect">
            <a:avLst/>
          </a:prstGeom>
        </p:spPr>
      </p:pic>
      <p:sp>
        <p:nvSpPr>
          <p:cNvPr id="3" name="Rectangle 2">
            <a:extLst>
              <a:ext uri="{FF2B5EF4-FFF2-40B4-BE49-F238E27FC236}">
                <a16:creationId xmlns:a16="http://schemas.microsoft.com/office/drawing/2014/main" id="{8407DB58-8BAB-427A-9626-91D3CFB8AEC5}"/>
              </a:ext>
            </a:extLst>
          </p:cNvPr>
          <p:cNvSpPr/>
          <p:nvPr/>
        </p:nvSpPr>
        <p:spPr>
          <a:xfrm>
            <a:off x="403723" y="1088766"/>
            <a:ext cx="11384553" cy="3785652"/>
          </a:xfrm>
          <a:prstGeom prst="rect">
            <a:avLst/>
          </a:prstGeom>
        </p:spPr>
        <p:txBody>
          <a:bodyPr wrap="square">
            <a:spAutoFit/>
          </a:bodyPr>
          <a:lstStyle/>
          <a:p>
            <a:pPr lvl="0" algn="ctr">
              <a:defRPr/>
            </a:pPr>
            <a:r>
              <a:rPr lang="en-US" sz="4000" b="1" dirty="0">
                <a:solidFill>
                  <a:schemeClr val="bg1"/>
                </a:solidFill>
                <a:latin typeface="Times New Roman" panose="02020603050405020304" pitchFamily="18" charset="0"/>
                <a:cs typeface="Times New Roman" panose="02020603050405020304" pitchFamily="18" charset="0"/>
              </a:rPr>
              <a:t>Focus on Work in Los Angeles: </a:t>
            </a:r>
          </a:p>
          <a:p>
            <a:pPr lvl="0" algn="ctr">
              <a:defRPr/>
            </a:pPr>
            <a:r>
              <a:rPr lang="en-US" sz="4000" b="1" dirty="0">
                <a:solidFill>
                  <a:srgbClr val="F5BA2B"/>
                </a:solidFill>
                <a:latin typeface="Times New Roman" panose="02020603050405020304" pitchFamily="18" charset="0"/>
                <a:cs typeface="Times New Roman" panose="02020603050405020304" pitchFamily="18" charset="0"/>
              </a:rPr>
              <a:t>RespectAbility and its Los Angeles partners collaborate, create systems change, fight stigmas and use best practices to increase education, skills, employment and independence for diverse youth with disabilities in Greater Los Angeles.</a:t>
            </a:r>
          </a:p>
        </p:txBody>
      </p:sp>
    </p:spTree>
    <p:extLst>
      <p:ext uri="{BB962C8B-B14F-4D97-AF65-F5344CB8AC3E}">
        <p14:creationId xmlns:p14="http://schemas.microsoft.com/office/powerpoint/2010/main" val="48993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E7146-EA18-4017-BCB1-3ADC5B6B74DC}"/>
              </a:ext>
            </a:extLst>
          </p:cNvPr>
          <p:cNvSpPr>
            <a:spLocks noGrp="1"/>
          </p:cNvSpPr>
          <p:nvPr>
            <p:ph type="title"/>
          </p:nvPr>
        </p:nvSpPr>
        <p:spPr/>
        <p:txBody>
          <a:bodyPr>
            <a:normAutofit fontScale="90000"/>
          </a:bodyPr>
          <a:lstStyle/>
          <a:p>
            <a:r>
              <a:rPr lang="en-US" b="1" dirty="0"/>
              <a:t>Online SNAP Pre-COVID-19: Little safe food access</a:t>
            </a:r>
            <a:endParaRPr lang="en-US" dirty="0"/>
          </a:p>
        </p:txBody>
      </p:sp>
      <p:pic>
        <p:nvPicPr>
          <p:cNvPr id="5" name="Picture 4" descr="Map of the United States with only six states - WA, OR, NE, IA, AL, and NY - in green showing they allowed SNAP online before COVID-19.">
            <a:extLst>
              <a:ext uri="{FF2B5EF4-FFF2-40B4-BE49-F238E27FC236}">
                <a16:creationId xmlns:a16="http://schemas.microsoft.com/office/drawing/2014/main" id="{165560EE-7BD4-4D4F-8D78-A4E3B5923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618426"/>
            <a:ext cx="9010650" cy="4874448"/>
          </a:xfrm>
          <a:prstGeom prst="rect">
            <a:avLst/>
          </a:prstGeom>
        </p:spPr>
      </p:pic>
      <p:sp>
        <p:nvSpPr>
          <p:cNvPr id="6" name="Slide Number Placeholder 5">
            <a:extLst>
              <a:ext uri="{FF2B5EF4-FFF2-40B4-BE49-F238E27FC236}">
                <a16:creationId xmlns:a16="http://schemas.microsoft.com/office/drawing/2014/main" id="{02034F92-C910-4F63-9588-7210D34DFFB2}"/>
              </a:ext>
            </a:extLst>
          </p:cNvPr>
          <p:cNvSpPr>
            <a:spLocks noGrp="1"/>
          </p:cNvSpPr>
          <p:nvPr>
            <p:ph type="sldNum" sz="quarter" idx="12"/>
          </p:nvPr>
        </p:nvSpPr>
        <p:spPr/>
        <p:txBody>
          <a:bodyPr/>
          <a:lstStyle/>
          <a:p>
            <a:fld id="{57B0C294-915B-4496-AE62-C2D15A2DF34B}" type="slidenum">
              <a:rPr lang="en-US" smtClean="0"/>
              <a:t>12</a:t>
            </a:fld>
            <a:endParaRPr lang="en-US"/>
          </a:p>
        </p:txBody>
      </p:sp>
    </p:spTree>
    <p:extLst>
      <p:ext uri="{BB962C8B-B14F-4D97-AF65-F5344CB8AC3E}">
        <p14:creationId xmlns:p14="http://schemas.microsoft.com/office/powerpoint/2010/main" val="67468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9FCDD-D2F0-40E1-8D56-66B34E5B6473}"/>
              </a:ext>
            </a:extLst>
          </p:cNvPr>
          <p:cNvSpPr>
            <a:spLocks noGrp="1"/>
          </p:cNvSpPr>
          <p:nvPr>
            <p:ph type="title"/>
          </p:nvPr>
        </p:nvSpPr>
        <p:spPr/>
        <p:txBody>
          <a:bodyPr>
            <a:normAutofit fontScale="90000"/>
          </a:bodyPr>
          <a:lstStyle/>
          <a:p>
            <a:r>
              <a:rPr lang="en-US" b="1" dirty="0"/>
              <a:t>Status of Online SNAP now: 9.9 million people with disabilities have safe access to food</a:t>
            </a:r>
            <a:endParaRPr lang="en-US" dirty="0"/>
          </a:p>
        </p:txBody>
      </p:sp>
      <p:pic>
        <p:nvPicPr>
          <p:cNvPr id="5" name="Picture 4" descr="Map of the United States color coded by status of online SNAP. Green and allowed: AL, AZ, CA, CO, CT, DC, DE, FL, GA, IA, ID, IL, IN, KS, KY, MA, MD, MI, MN, MO, MS, NC, NE, NH, NJ, NM, NV, NY, OH, OK, OR, PA, RI, SC, TX, TN, UT, VA, VT, WA, WI, WV, WY. Yellow and waiting on USDA: AR, HI, LA. Red and not allowed: AK, ME, MT, ND, SD.">
            <a:extLst>
              <a:ext uri="{FF2B5EF4-FFF2-40B4-BE49-F238E27FC236}">
                <a16:creationId xmlns:a16="http://schemas.microsoft.com/office/drawing/2014/main" id="{A04960A6-2E63-4044-A227-56769C254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692496"/>
            <a:ext cx="9182100" cy="4996593"/>
          </a:xfrm>
          <a:prstGeom prst="rect">
            <a:avLst/>
          </a:prstGeom>
        </p:spPr>
      </p:pic>
      <p:sp>
        <p:nvSpPr>
          <p:cNvPr id="6" name="Slide Number Placeholder 5">
            <a:extLst>
              <a:ext uri="{FF2B5EF4-FFF2-40B4-BE49-F238E27FC236}">
                <a16:creationId xmlns:a16="http://schemas.microsoft.com/office/drawing/2014/main" id="{732863D1-5765-4CDB-B4C0-4C250FCB5EFB}"/>
              </a:ext>
            </a:extLst>
          </p:cNvPr>
          <p:cNvSpPr>
            <a:spLocks noGrp="1"/>
          </p:cNvSpPr>
          <p:nvPr>
            <p:ph type="sldNum" sz="quarter" idx="12"/>
          </p:nvPr>
        </p:nvSpPr>
        <p:spPr/>
        <p:txBody>
          <a:bodyPr/>
          <a:lstStyle/>
          <a:p>
            <a:fld id="{57B0C294-915B-4496-AE62-C2D15A2DF34B}" type="slidenum">
              <a:rPr lang="en-US" smtClean="0"/>
              <a:t>13</a:t>
            </a:fld>
            <a:endParaRPr lang="en-US"/>
          </a:p>
        </p:txBody>
      </p:sp>
    </p:spTree>
    <p:extLst>
      <p:ext uri="{BB962C8B-B14F-4D97-AF65-F5344CB8AC3E}">
        <p14:creationId xmlns:p14="http://schemas.microsoft.com/office/powerpoint/2010/main" val="30583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203E7E2-F3D3-4D6A-BFE3-C1F533AA863A}"/>
              </a:ext>
              <a:ext uri="{C183D7F6-B498-43B3-948B-1728B52AA6E4}">
                <adec:decorative xmlns:adec="http://schemas.microsoft.com/office/drawing/2017/decorative" val="1"/>
              </a:ext>
            </a:extLst>
          </p:cNvPr>
          <p:cNvSpPr/>
          <p:nvPr/>
        </p:nvSpPr>
        <p:spPr>
          <a:xfrm>
            <a:off x="365346" y="4740665"/>
            <a:ext cx="11536368" cy="1340821"/>
          </a:xfrm>
          <a:prstGeom prst="rect">
            <a:avLst/>
          </a:prstGeom>
          <a:solidFill>
            <a:srgbClr val="EFAF3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A51EA3-4B4E-439E-AE7B-B9C6D3151766}"/>
              </a:ext>
              <a:ext uri="{C183D7F6-B498-43B3-948B-1728B52AA6E4}">
                <adec:decorative xmlns:adec="http://schemas.microsoft.com/office/drawing/2017/decorative" val="1"/>
              </a:ext>
            </a:extLst>
          </p:cNvPr>
          <p:cNvSpPr/>
          <p:nvPr/>
        </p:nvSpPr>
        <p:spPr>
          <a:xfrm>
            <a:off x="350831" y="1520761"/>
            <a:ext cx="11550883" cy="3219904"/>
          </a:xfrm>
          <a:prstGeom prst="rect">
            <a:avLst/>
          </a:prstGeom>
          <a:solidFill>
            <a:srgbClr val="EFAF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0B501BC-2591-4CCA-920A-6A3CCC1F7934}"/>
              </a:ext>
              <a:ext uri="{C183D7F6-B498-43B3-948B-1728B52AA6E4}">
                <adec:decorative xmlns:adec="http://schemas.microsoft.com/office/drawing/2017/decorative" val="1"/>
              </a:ext>
            </a:extLst>
          </p:cNvPr>
          <p:cNvSpPr/>
          <p:nvPr/>
        </p:nvSpPr>
        <p:spPr>
          <a:xfrm>
            <a:off x="5652750" y="4456901"/>
            <a:ext cx="886500" cy="556592"/>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a:xfrm>
            <a:off x="1296537" y="365126"/>
            <a:ext cx="9742302" cy="1139824"/>
          </a:xfrm>
        </p:spPr>
        <p:txBody>
          <a:bodyPr/>
          <a:lstStyle/>
          <a:p>
            <a:r>
              <a:rPr lang="en-US" dirty="0"/>
              <a:t>Prepare Leadership &amp; Talent Pipeline</a:t>
            </a:r>
          </a:p>
        </p:txBody>
      </p:sp>
      <p:sp>
        <p:nvSpPr>
          <p:cNvPr id="34" name="TextBox 33">
            <a:extLst>
              <a:ext uri="{FF2B5EF4-FFF2-40B4-BE49-F238E27FC236}">
                <a16:creationId xmlns:a16="http://schemas.microsoft.com/office/drawing/2014/main" id="{B8CAC970-0E68-4599-8472-33C1A016BC06}"/>
              </a:ext>
            </a:extLst>
          </p:cNvPr>
          <p:cNvSpPr txBox="1"/>
          <p:nvPr/>
        </p:nvSpPr>
        <p:spPr>
          <a:xfrm flipH="1">
            <a:off x="525363" y="593425"/>
            <a:ext cx="511867" cy="707886"/>
          </a:xfrm>
          <a:prstGeom prst="rect">
            <a:avLst/>
          </a:prstGeom>
          <a:solidFill>
            <a:schemeClr val="bg1"/>
          </a:solidFill>
          <a:ln>
            <a:solidFill>
              <a:srgbClr val="000000"/>
            </a:solid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3</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a:xfrm>
            <a:off x="792781" y="1634527"/>
            <a:ext cx="10749810" cy="2709577"/>
          </a:xfrm>
        </p:spPr>
        <p:txBody>
          <a:bodyPr anchor="ctr">
            <a:noAutofit/>
          </a:bodyPr>
          <a:lstStyle/>
          <a:p>
            <a:pPr marL="0" indent="0" algn="ctr">
              <a:buNone/>
            </a:pPr>
            <a:r>
              <a:rPr lang="en-US" sz="3400" dirty="0">
                <a:solidFill>
                  <a:srgbClr val="000000"/>
                </a:solidFill>
              </a:rPr>
              <a:t>National Leadership Program</a:t>
            </a:r>
          </a:p>
          <a:p>
            <a:pPr marL="0" indent="0" algn="ctr">
              <a:buNone/>
            </a:pPr>
            <a:r>
              <a:rPr lang="en-US" sz="3400" dirty="0">
                <a:solidFill>
                  <a:srgbClr val="000000"/>
                </a:solidFill>
              </a:rPr>
              <a:t>LA Lab for Entertainment Professionals</a:t>
            </a:r>
          </a:p>
          <a:p>
            <a:pPr marL="0" indent="0" algn="ctr">
              <a:buNone/>
            </a:pPr>
            <a:r>
              <a:rPr lang="en-US" sz="3400" dirty="0">
                <a:solidFill>
                  <a:srgbClr val="000000"/>
                </a:solidFill>
              </a:rPr>
              <a:t>Inclusive Philanthropy</a:t>
            </a:r>
          </a:p>
          <a:p>
            <a:pPr marL="0" indent="0" algn="ctr">
              <a:buNone/>
            </a:pPr>
            <a:r>
              <a:rPr lang="en-US" sz="3400" dirty="0">
                <a:solidFill>
                  <a:srgbClr val="000000"/>
                </a:solidFill>
              </a:rPr>
              <a:t>Project Moses</a:t>
            </a:r>
          </a:p>
          <a:p>
            <a:pPr marL="0" indent="0" algn="ctr">
              <a:buNone/>
            </a:pPr>
            <a:r>
              <a:rPr lang="en-US" sz="3400" dirty="0">
                <a:solidFill>
                  <a:srgbClr val="000000"/>
                </a:solidFill>
              </a:rPr>
              <a:t>Women’s Disability Leadership</a:t>
            </a:r>
          </a:p>
        </p:txBody>
      </p:sp>
      <p:sp>
        <p:nvSpPr>
          <p:cNvPr id="24" name="TextBox 23">
            <a:extLst>
              <a:ext uri="{FF2B5EF4-FFF2-40B4-BE49-F238E27FC236}">
                <a16:creationId xmlns:a16="http://schemas.microsoft.com/office/drawing/2014/main" id="{1D119177-87C9-4168-B29E-57FE12044A99}"/>
              </a:ext>
            </a:extLst>
          </p:cNvPr>
          <p:cNvSpPr txBox="1"/>
          <p:nvPr/>
        </p:nvSpPr>
        <p:spPr>
          <a:xfrm>
            <a:off x="350831" y="5179454"/>
            <a:ext cx="11550883" cy="646331"/>
          </a:xfrm>
          <a:prstGeom prst="rect">
            <a:avLst/>
          </a:prstGeom>
          <a:noFill/>
        </p:spPr>
        <p:txBody>
          <a:bodyPr wrap="square" rtlCol="0">
            <a:spAutoFit/>
          </a:bodyPr>
          <a:lstStyle/>
          <a:p>
            <a:pPr algn="ctr"/>
            <a:r>
              <a:rPr lang="en-US" sz="3600" dirty="0">
                <a:solidFill>
                  <a:srgbClr val="000000"/>
                </a:solidFill>
                <a:latin typeface="Times New Roman" panose="02020603050405020304" pitchFamily="18" charset="0"/>
                <a:cs typeface="Times New Roman" panose="02020603050405020304" pitchFamily="18" charset="0"/>
              </a:rPr>
              <a:t>Diverse people with disabilities drive innovation &amp; solutions.</a:t>
            </a:r>
          </a:p>
        </p:txBody>
      </p:sp>
    </p:spTree>
    <p:extLst>
      <p:ext uri="{BB962C8B-B14F-4D97-AF65-F5344CB8AC3E}">
        <p14:creationId xmlns:p14="http://schemas.microsoft.com/office/powerpoint/2010/main" val="322428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893DF0-CE4C-4864-8B8E-DA73C86782DF}"/>
              </a:ext>
            </a:extLst>
          </p:cNvPr>
          <p:cNvSpPr>
            <a:spLocks noGrp="1"/>
          </p:cNvSpPr>
          <p:nvPr>
            <p:ph type="title" idx="4294967295"/>
          </p:nvPr>
        </p:nvSpPr>
        <p:spPr/>
        <p:txBody>
          <a:bodyPr/>
          <a:lstStyle/>
          <a:p>
            <a:r>
              <a:rPr lang="en-US" dirty="0"/>
              <a:t>Theory of Change</a:t>
            </a:r>
          </a:p>
        </p:txBody>
      </p:sp>
      <p:sp>
        <p:nvSpPr>
          <p:cNvPr id="28" name="Rectangle 27">
            <a:extLst>
              <a:ext uri="{FF2B5EF4-FFF2-40B4-BE49-F238E27FC236}">
                <a16:creationId xmlns:a16="http://schemas.microsoft.com/office/drawing/2014/main" id="{F8609237-CD05-4723-92EF-D575652751A2}"/>
              </a:ext>
              <a:ext uri="{C183D7F6-B498-43B3-948B-1728B52AA6E4}">
                <adec:decorative xmlns:adec="http://schemas.microsoft.com/office/drawing/2017/decorative" val="1"/>
              </a:ext>
            </a:extLst>
          </p:cNvPr>
          <p:cNvSpPr/>
          <p:nvPr/>
        </p:nvSpPr>
        <p:spPr>
          <a:xfrm>
            <a:off x="2576590" y="5163643"/>
            <a:ext cx="9120192" cy="1249687"/>
          </a:xfrm>
          <a:prstGeom prst="rect">
            <a:avLst/>
          </a:prstGeom>
          <a:solidFill>
            <a:srgbClr val="EFAF3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4BB1A2-F7A9-47E2-A60C-E6CB1F7AAADF}"/>
              </a:ext>
              <a:ext uri="{C183D7F6-B498-43B3-948B-1728B52AA6E4}">
                <adec:decorative xmlns:adec="http://schemas.microsoft.com/office/drawing/2017/decorative" val="1"/>
              </a:ext>
            </a:extLst>
          </p:cNvPr>
          <p:cNvSpPr/>
          <p:nvPr/>
        </p:nvSpPr>
        <p:spPr>
          <a:xfrm>
            <a:off x="2567149" y="1464351"/>
            <a:ext cx="9139075" cy="1057705"/>
          </a:xfrm>
          <a:prstGeom prst="rect">
            <a:avLst/>
          </a:prstGeom>
          <a:solidFill>
            <a:srgbClr val="EFAF3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B48B72-F33F-4A8B-9463-726386D408FC}"/>
              </a:ext>
              <a:ext uri="{C183D7F6-B498-43B3-948B-1728B52AA6E4}">
                <adec:decorative xmlns:adec="http://schemas.microsoft.com/office/drawing/2017/decorative" val="1"/>
              </a:ext>
            </a:extLst>
          </p:cNvPr>
          <p:cNvSpPr/>
          <p:nvPr/>
        </p:nvSpPr>
        <p:spPr>
          <a:xfrm>
            <a:off x="2567150" y="459749"/>
            <a:ext cx="9139075" cy="998929"/>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D1A16E-0A67-4414-A3B9-F5AEF0A67B99}"/>
              </a:ext>
              <a:ext uri="{C183D7F6-B498-43B3-948B-1728B52AA6E4}">
                <adec:decorative xmlns:adec="http://schemas.microsoft.com/office/drawing/2017/decorative" val="1"/>
              </a:ext>
            </a:extLst>
          </p:cNvPr>
          <p:cNvSpPr/>
          <p:nvPr/>
        </p:nvSpPr>
        <p:spPr>
          <a:xfrm>
            <a:off x="485775" y="457200"/>
            <a:ext cx="2100263" cy="5943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 name="Straight Connector 8">
            <a:extLst>
              <a:ext uri="{FF2B5EF4-FFF2-40B4-BE49-F238E27FC236}">
                <a16:creationId xmlns:a16="http://schemas.microsoft.com/office/drawing/2014/main" id="{A0011CD3-2FEC-43BB-950B-12D11F2E5B3D}"/>
              </a:ext>
              <a:ext uri="{C183D7F6-B498-43B3-948B-1728B52AA6E4}">
                <adec:decorative xmlns:adec="http://schemas.microsoft.com/office/drawing/2017/decorative" val="1"/>
              </a:ext>
            </a:extLst>
          </p:cNvPr>
          <p:cNvCxnSpPr/>
          <p:nvPr/>
        </p:nvCxnSpPr>
        <p:spPr>
          <a:xfrm>
            <a:off x="485775" y="1449977"/>
            <a:ext cx="1137529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15BA2AE-A4D2-4ADE-AF01-2AEC3892B0CA}"/>
              </a:ext>
              <a:ext uri="{C183D7F6-B498-43B3-948B-1728B52AA6E4}">
                <adec:decorative xmlns:adec="http://schemas.microsoft.com/office/drawing/2017/decorative" val="1"/>
              </a:ext>
            </a:extLst>
          </p:cNvPr>
          <p:cNvSpPr/>
          <p:nvPr/>
        </p:nvSpPr>
        <p:spPr>
          <a:xfrm>
            <a:off x="2586032" y="2534586"/>
            <a:ext cx="9120192" cy="2616526"/>
          </a:xfrm>
          <a:prstGeom prst="rect">
            <a:avLst/>
          </a:prstGeom>
          <a:solidFill>
            <a:srgbClr val="EFAF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87B6211-A880-456F-9AE5-51692EA0BDA7}"/>
              </a:ext>
              <a:ext uri="{C183D7F6-B498-43B3-948B-1728B52AA6E4}">
                <adec:decorative xmlns:adec="http://schemas.microsoft.com/office/drawing/2017/decorative" val="1"/>
              </a:ext>
            </a:extLst>
          </p:cNvPr>
          <p:cNvCxnSpPr>
            <a:cxnSpLocks/>
          </p:cNvCxnSpPr>
          <p:nvPr/>
        </p:nvCxnSpPr>
        <p:spPr>
          <a:xfrm>
            <a:off x="408350" y="2534586"/>
            <a:ext cx="1137529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84CA11-DC31-4CB9-961D-7397D28CF931}"/>
              </a:ext>
              <a:ext uri="{C183D7F6-B498-43B3-948B-1728B52AA6E4}">
                <adec:decorative xmlns:adec="http://schemas.microsoft.com/office/drawing/2017/decorative" val="1"/>
              </a:ext>
            </a:extLst>
          </p:cNvPr>
          <p:cNvCxnSpPr/>
          <p:nvPr/>
        </p:nvCxnSpPr>
        <p:spPr>
          <a:xfrm>
            <a:off x="408350" y="5151120"/>
            <a:ext cx="1137529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38AEE2-5417-4FAF-86A8-B3D02DEA2339}"/>
              </a:ext>
              <a:ext uri="{C183D7F6-B498-43B3-948B-1728B52AA6E4}">
                <adec:decorative xmlns:adec="http://schemas.microsoft.com/office/drawing/2017/decorative" val="1"/>
              </a:ext>
            </a:extLst>
          </p:cNvPr>
          <p:cNvCxnSpPr/>
          <p:nvPr/>
        </p:nvCxnSpPr>
        <p:spPr>
          <a:xfrm>
            <a:off x="5659959" y="1449977"/>
            <a:ext cx="0" cy="50553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761E82-1152-45DD-AAB5-8AC072C3566C}"/>
              </a:ext>
              <a:ext uri="{C183D7F6-B498-43B3-948B-1728B52AA6E4}">
                <adec:decorative xmlns:adec="http://schemas.microsoft.com/office/drawing/2017/decorative" val="1"/>
              </a:ext>
            </a:extLst>
          </p:cNvPr>
          <p:cNvCxnSpPr/>
          <p:nvPr/>
        </p:nvCxnSpPr>
        <p:spPr>
          <a:xfrm>
            <a:off x="8773871" y="1449977"/>
            <a:ext cx="0" cy="505532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CCC7F4-EF0D-4632-9700-A636B8D80143}"/>
              </a:ext>
              <a:ext uri="{C183D7F6-B498-43B3-948B-1728B52AA6E4}">
                <adec:decorative xmlns:adec="http://schemas.microsoft.com/office/drawing/2017/decorative" val="1"/>
              </a:ext>
            </a:extLst>
          </p:cNvPr>
          <p:cNvCxnSpPr/>
          <p:nvPr/>
        </p:nvCxnSpPr>
        <p:spPr>
          <a:xfrm>
            <a:off x="2586032" y="339634"/>
            <a:ext cx="0" cy="61656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D88179C-4690-408C-BAC9-D1FFB04C93B2}"/>
              </a:ext>
            </a:extLst>
          </p:cNvPr>
          <p:cNvSpPr txBox="1"/>
          <p:nvPr/>
        </p:nvSpPr>
        <p:spPr>
          <a:xfrm>
            <a:off x="944012" y="798023"/>
            <a:ext cx="1124026"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Mission</a:t>
            </a:r>
          </a:p>
        </p:txBody>
      </p:sp>
      <p:sp>
        <p:nvSpPr>
          <p:cNvPr id="15" name="Rectangle 14">
            <a:extLst>
              <a:ext uri="{FF2B5EF4-FFF2-40B4-BE49-F238E27FC236}">
                <a16:creationId xmlns:a16="http://schemas.microsoft.com/office/drawing/2014/main" id="{F8C736FC-2A01-4521-8DF1-BBDBAEB8EC26}"/>
              </a:ext>
            </a:extLst>
          </p:cNvPr>
          <p:cNvSpPr/>
          <p:nvPr/>
        </p:nvSpPr>
        <p:spPr>
          <a:xfrm>
            <a:off x="2716261" y="545077"/>
            <a:ext cx="8483737" cy="792525"/>
          </a:xfrm>
          <a:prstGeom prst="rect">
            <a:avLst/>
          </a:prstGeom>
          <a:noFill/>
        </p:spPr>
        <p:txBody>
          <a:bodyPr wrap="square" anchor="ctr">
            <a:spAutoFit/>
          </a:bodyPr>
          <a:lstStyle/>
          <a:p>
            <a:pPr marR="0" lvl="0" algn="ctr">
              <a:lnSpc>
                <a:spcPct val="107000"/>
              </a:lnSpc>
              <a:spcBef>
                <a:spcPts val="0"/>
              </a:spcBef>
              <a:spcAft>
                <a:spcPts val="800"/>
              </a:spcAft>
            </a:pPr>
            <a:r>
              <a:rPr lang="en-US" sz="22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To fight stigmas and advance opportunities so that people with disabilities can fully participate in all aspects of community. </a:t>
            </a:r>
          </a:p>
        </p:txBody>
      </p:sp>
      <p:sp>
        <p:nvSpPr>
          <p:cNvPr id="4" name="TextBox 3">
            <a:extLst>
              <a:ext uri="{FF2B5EF4-FFF2-40B4-BE49-F238E27FC236}">
                <a16:creationId xmlns:a16="http://schemas.microsoft.com/office/drawing/2014/main" id="{AEE49046-7BC3-42F8-BF04-0F9BA14A24E2}"/>
              </a:ext>
            </a:extLst>
          </p:cNvPr>
          <p:cNvSpPr txBox="1"/>
          <p:nvPr/>
        </p:nvSpPr>
        <p:spPr>
          <a:xfrm>
            <a:off x="791041" y="1616537"/>
            <a:ext cx="1418594" cy="769441"/>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Theory of Change</a:t>
            </a:r>
          </a:p>
        </p:txBody>
      </p:sp>
      <p:sp>
        <p:nvSpPr>
          <p:cNvPr id="12" name="TextBox 11">
            <a:extLst>
              <a:ext uri="{FF2B5EF4-FFF2-40B4-BE49-F238E27FC236}">
                <a16:creationId xmlns:a16="http://schemas.microsoft.com/office/drawing/2014/main" id="{5B514310-E4CB-45CF-AB5A-6D4CCF00FBF5}"/>
              </a:ext>
            </a:extLst>
          </p:cNvPr>
          <p:cNvSpPr txBox="1"/>
          <p:nvPr/>
        </p:nvSpPr>
        <p:spPr>
          <a:xfrm>
            <a:off x="2743198" y="1729943"/>
            <a:ext cx="282145" cy="369332"/>
          </a:xfrm>
          <a:prstGeom prst="rect">
            <a:avLst/>
          </a:prstGeom>
          <a:solidFill>
            <a:schemeClr val="bg1"/>
          </a:solidFill>
          <a:ln>
            <a:solidFill>
              <a:srgbClr val="000000"/>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DF5D2B8C-11F7-4138-A0BB-BDE33FEE4D92}"/>
              </a:ext>
            </a:extLst>
          </p:cNvPr>
          <p:cNvSpPr txBox="1"/>
          <p:nvPr/>
        </p:nvSpPr>
        <p:spPr>
          <a:xfrm>
            <a:off x="3161832" y="1615545"/>
            <a:ext cx="2100262" cy="769441"/>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Fight Implicit Bias</a:t>
            </a:r>
          </a:p>
        </p:txBody>
      </p:sp>
      <p:sp>
        <p:nvSpPr>
          <p:cNvPr id="30" name="TextBox 29">
            <a:extLst>
              <a:ext uri="{FF2B5EF4-FFF2-40B4-BE49-F238E27FC236}">
                <a16:creationId xmlns:a16="http://schemas.microsoft.com/office/drawing/2014/main" id="{64F100D5-77E5-4D6B-92E8-414B8BD11B17}"/>
              </a:ext>
            </a:extLst>
          </p:cNvPr>
          <p:cNvSpPr txBox="1"/>
          <p:nvPr/>
        </p:nvSpPr>
        <p:spPr>
          <a:xfrm>
            <a:off x="5929995" y="1711379"/>
            <a:ext cx="282145" cy="369332"/>
          </a:xfrm>
          <a:prstGeom prst="rect">
            <a:avLst/>
          </a:prstGeom>
          <a:solidFill>
            <a:schemeClr val="bg1"/>
          </a:solidFill>
          <a:ln>
            <a:solidFill>
              <a:srgbClr val="000000"/>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878A320D-CC8D-4E8D-98B8-602D39386F46}"/>
              </a:ext>
            </a:extLst>
          </p:cNvPr>
          <p:cNvSpPr txBox="1"/>
          <p:nvPr/>
        </p:nvSpPr>
        <p:spPr>
          <a:xfrm>
            <a:off x="6279843" y="1601988"/>
            <a:ext cx="2322887" cy="769441"/>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Advocate for Best Practices</a:t>
            </a:r>
          </a:p>
        </p:txBody>
      </p:sp>
      <p:sp>
        <p:nvSpPr>
          <p:cNvPr id="31" name="TextBox 30">
            <a:extLst>
              <a:ext uri="{FF2B5EF4-FFF2-40B4-BE49-F238E27FC236}">
                <a16:creationId xmlns:a16="http://schemas.microsoft.com/office/drawing/2014/main" id="{578B124F-F7B0-4DC2-B828-BD76B9314425}"/>
              </a:ext>
            </a:extLst>
          </p:cNvPr>
          <p:cNvSpPr txBox="1"/>
          <p:nvPr/>
        </p:nvSpPr>
        <p:spPr>
          <a:xfrm>
            <a:off x="8899822" y="1721451"/>
            <a:ext cx="282145" cy="369332"/>
          </a:xfrm>
          <a:prstGeom prst="rect">
            <a:avLst/>
          </a:prstGeom>
          <a:solidFill>
            <a:schemeClr val="bg1"/>
          </a:solidFill>
          <a:ln>
            <a:solidFill>
              <a:srgbClr val="000000"/>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FFB24575-94D0-4A57-858C-D22422B2D469}"/>
              </a:ext>
            </a:extLst>
          </p:cNvPr>
          <p:cNvSpPr txBox="1"/>
          <p:nvPr/>
        </p:nvSpPr>
        <p:spPr>
          <a:xfrm>
            <a:off x="9253497" y="1496843"/>
            <a:ext cx="2665170" cy="110799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Prepare </a:t>
            </a:r>
          </a:p>
          <a:p>
            <a:r>
              <a:rPr lang="en-US" sz="2200" b="1" dirty="0">
                <a:latin typeface="Times New Roman" panose="02020603050405020304" pitchFamily="18" charset="0"/>
                <a:cs typeface="Times New Roman" panose="02020603050405020304" pitchFamily="18" charset="0"/>
              </a:rPr>
              <a:t>Leadership </a:t>
            </a:r>
          </a:p>
          <a:p>
            <a:r>
              <a:rPr lang="en-US" sz="2200" b="1" dirty="0">
                <a:latin typeface="Times New Roman" panose="02020603050405020304" pitchFamily="18" charset="0"/>
                <a:cs typeface="Times New Roman" panose="02020603050405020304" pitchFamily="18" charset="0"/>
              </a:rPr>
              <a:t>Pipeline</a:t>
            </a:r>
          </a:p>
        </p:txBody>
      </p:sp>
      <p:sp>
        <p:nvSpPr>
          <p:cNvPr id="5" name="TextBox 4">
            <a:extLst>
              <a:ext uri="{FF2B5EF4-FFF2-40B4-BE49-F238E27FC236}">
                <a16:creationId xmlns:a16="http://schemas.microsoft.com/office/drawing/2014/main" id="{27C24780-63AA-47F2-B0AD-C6877D7584A1}"/>
              </a:ext>
            </a:extLst>
          </p:cNvPr>
          <p:cNvSpPr txBox="1"/>
          <p:nvPr/>
        </p:nvSpPr>
        <p:spPr>
          <a:xfrm>
            <a:off x="633455" y="3390903"/>
            <a:ext cx="1815543" cy="430886"/>
          </a:xfrm>
          <a:prstGeom prst="rect">
            <a:avLst/>
          </a:prstGeom>
          <a:noFill/>
        </p:spPr>
        <p:txBody>
          <a:bodyPr wrap="square" rtlCol="0">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Initiatives</a:t>
            </a:r>
          </a:p>
        </p:txBody>
      </p:sp>
      <p:sp>
        <p:nvSpPr>
          <p:cNvPr id="18" name="TextBox 17">
            <a:extLst>
              <a:ext uri="{FF2B5EF4-FFF2-40B4-BE49-F238E27FC236}">
                <a16:creationId xmlns:a16="http://schemas.microsoft.com/office/drawing/2014/main" id="{AF33CCE1-9CCC-485C-BFF8-B8089F666A3B}"/>
              </a:ext>
            </a:extLst>
          </p:cNvPr>
          <p:cNvSpPr txBox="1"/>
          <p:nvPr/>
        </p:nvSpPr>
        <p:spPr>
          <a:xfrm>
            <a:off x="2724618" y="2648208"/>
            <a:ext cx="2866824"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Narrative Change in Hollywood</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Representation of PWDs in News Media</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Facts, White Papers &amp; Social Media</a:t>
            </a:r>
          </a:p>
        </p:txBody>
      </p:sp>
      <p:sp>
        <p:nvSpPr>
          <p:cNvPr id="22" name="TextBox 21">
            <a:extLst>
              <a:ext uri="{FF2B5EF4-FFF2-40B4-BE49-F238E27FC236}">
                <a16:creationId xmlns:a16="http://schemas.microsoft.com/office/drawing/2014/main" id="{5854290F-CE68-47EF-A875-5D9E457ED53E}"/>
              </a:ext>
            </a:extLst>
          </p:cNvPr>
          <p:cNvSpPr txBox="1"/>
          <p:nvPr/>
        </p:nvSpPr>
        <p:spPr>
          <a:xfrm>
            <a:off x="5989114" y="2757373"/>
            <a:ext cx="2368516"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Solution Center for Best Practices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Task Force of Disability Groups</a:t>
            </a:r>
          </a:p>
        </p:txBody>
      </p:sp>
      <p:sp>
        <p:nvSpPr>
          <p:cNvPr id="23" name="TextBox 22">
            <a:extLst>
              <a:ext uri="{FF2B5EF4-FFF2-40B4-BE49-F238E27FC236}">
                <a16:creationId xmlns:a16="http://schemas.microsoft.com/office/drawing/2014/main" id="{87ECF506-6B92-4EE9-9250-FB715FDCD08A}"/>
              </a:ext>
            </a:extLst>
          </p:cNvPr>
          <p:cNvSpPr txBox="1"/>
          <p:nvPr/>
        </p:nvSpPr>
        <p:spPr>
          <a:xfrm>
            <a:off x="8910906" y="2704574"/>
            <a:ext cx="2753226"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National Leadership Program</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Inclusive Philanthropy</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Jewish Inclusion</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Women’s Disability Leadership</a:t>
            </a:r>
          </a:p>
        </p:txBody>
      </p:sp>
      <p:sp>
        <p:nvSpPr>
          <p:cNvPr id="6" name="TextBox 5">
            <a:extLst>
              <a:ext uri="{FF2B5EF4-FFF2-40B4-BE49-F238E27FC236}">
                <a16:creationId xmlns:a16="http://schemas.microsoft.com/office/drawing/2014/main" id="{5899252F-5ED7-4235-A3D8-BDA75B06F7D9}"/>
              </a:ext>
            </a:extLst>
          </p:cNvPr>
          <p:cNvSpPr txBox="1"/>
          <p:nvPr/>
        </p:nvSpPr>
        <p:spPr>
          <a:xfrm>
            <a:off x="851199" y="5574268"/>
            <a:ext cx="1391728" cy="430887"/>
          </a:xfrm>
          <a:prstGeom prst="rect">
            <a:avLst/>
          </a:prstGeom>
          <a:noFill/>
        </p:spPr>
        <p:txBody>
          <a:bodyPr wrap="none" rtlCol="0">
            <a:spAutoFit/>
          </a:bodyPr>
          <a:lstStyle/>
          <a:p>
            <a:r>
              <a:rPr lang="en-US" sz="2200" b="1" dirty="0">
                <a:solidFill>
                  <a:schemeClr val="bg1"/>
                </a:solidFill>
                <a:latin typeface="Times New Roman" panose="02020603050405020304" pitchFamily="18" charset="0"/>
                <a:cs typeface="Times New Roman" panose="02020603050405020304" pitchFamily="18" charset="0"/>
              </a:rPr>
              <a:t>Outcomes</a:t>
            </a:r>
          </a:p>
        </p:txBody>
      </p:sp>
      <p:sp>
        <p:nvSpPr>
          <p:cNvPr id="24" name="TextBox 23">
            <a:extLst>
              <a:ext uri="{FF2B5EF4-FFF2-40B4-BE49-F238E27FC236}">
                <a16:creationId xmlns:a16="http://schemas.microsoft.com/office/drawing/2014/main" id="{1D119177-87C9-4168-B29E-57FE12044A99}"/>
              </a:ext>
            </a:extLst>
          </p:cNvPr>
          <p:cNvSpPr txBox="1"/>
          <p:nvPr/>
        </p:nvSpPr>
        <p:spPr>
          <a:xfrm>
            <a:off x="2825915" y="5408023"/>
            <a:ext cx="2697010"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PWDs are viewed for what they can do</a:t>
            </a:r>
          </a:p>
        </p:txBody>
      </p:sp>
      <p:sp>
        <p:nvSpPr>
          <p:cNvPr id="25" name="TextBox 24">
            <a:extLst>
              <a:ext uri="{FF2B5EF4-FFF2-40B4-BE49-F238E27FC236}">
                <a16:creationId xmlns:a16="http://schemas.microsoft.com/office/drawing/2014/main" id="{B8EDC820-AF00-4166-9C4A-40ED3F8884FC}"/>
              </a:ext>
            </a:extLst>
          </p:cNvPr>
          <p:cNvSpPr txBox="1"/>
          <p:nvPr/>
        </p:nvSpPr>
        <p:spPr>
          <a:xfrm>
            <a:off x="5989114" y="5408023"/>
            <a:ext cx="2381126"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PWDs are hired and heard</a:t>
            </a:r>
          </a:p>
        </p:txBody>
      </p:sp>
      <p:sp>
        <p:nvSpPr>
          <p:cNvPr id="26" name="TextBox 25">
            <a:extLst>
              <a:ext uri="{FF2B5EF4-FFF2-40B4-BE49-F238E27FC236}">
                <a16:creationId xmlns:a16="http://schemas.microsoft.com/office/drawing/2014/main" id="{1AFAA804-76A2-46CA-8146-995CE523F6D1}"/>
              </a:ext>
            </a:extLst>
          </p:cNvPr>
          <p:cNvSpPr txBox="1"/>
          <p:nvPr/>
        </p:nvSpPr>
        <p:spPr>
          <a:xfrm>
            <a:off x="8963035" y="5234488"/>
            <a:ext cx="2544584" cy="1107996"/>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PWDs drive innovation and solutions</a:t>
            </a:r>
          </a:p>
        </p:txBody>
      </p:sp>
    </p:spTree>
    <p:extLst>
      <p:ext uri="{BB962C8B-B14F-4D97-AF65-F5344CB8AC3E}">
        <p14:creationId xmlns:p14="http://schemas.microsoft.com/office/powerpoint/2010/main" val="198374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4ADCB0-6C4C-FE41-BCB3-99BFA2865516}"/>
              </a:ext>
            </a:extLst>
          </p:cNvPr>
          <p:cNvSpPr>
            <a:spLocks noGrp="1"/>
          </p:cNvSpPr>
          <p:nvPr>
            <p:ph type="title" idx="4294967295"/>
          </p:nvPr>
        </p:nvSpPr>
        <p:spPr/>
        <p:txBody>
          <a:bodyPr/>
          <a:lstStyle/>
          <a:p>
            <a:r>
              <a:rPr lang="en-US" dirty="0"/>
              <a:t>Our Mission</a:t>
            </a:r>
          </a:p>
        </p:txBody>
      </p:sp>
      <p:sp>
        <p:nvSpPr>
          <p:cNvPr id="4" name="Slide Number Placeholder 3">
            <a:extLst>
              <a:ext uri="{FF2B5EF4-FFF2-40B4-BE49-F238E27FC236}">
                <a16:creationId xmlns:a16="http://schemas.microsoft.com/office/drawing/2014/main" id="{43CEDC0A-DC35-41E6-B4C1-2DB308FB872C}"/>
              </a:ext>
            </a:extLst>
          </p:cNvPr>
          <p:cNvSpPr>
            <a:spLocks noGrp="1"/>
          </p:cNvSpPr>
          <p:nvPr>
            <p:ph type="sldNum" sz="quarter" idx="12"/>
          </p:nvPr>
        </p:nvSpPr>
        <p:spPr/>
        <p:txBody>
          <a:bodyPr/>
          <a:lstStyle/>
          <a:p>
            <a:fld id="{57B0C294-915B-4496-AE62-C2D15A2DF34B}" type="slidenum">
              <a:rPr lang="en-US" smtClean="0"/>
              <a:t>2</a:t>
            </a:fld>
            <a:endParaRPr lang="en-US"/>
          </a:p>
        </p:txBody>
      </p:sp>
      <p:sp>
        <p:nvSpPr>
          <p:cNvPr id="28" name="Rectangle 27">
            <a:extLst>
              <a:ext uri="{FF2B5EF4-FFF2-40B4-BE49-F238E27FC236}">
                <a16:creationId xmlns:a16="http://schemas.microsoft.com/office/drawing/2014/main" id="{AB7E557A-F93A-4D5F-BE8C-D8F8B5001042}"/>
              </a:ext>
              <a:ext uri="{C183D7F6-B498-43B3-948B-1728B52AA6E4}">
                <adec:decorative xmlns:adec="http://schemas.microsoft.com/office/drawing/2017/decorative" val="1"/>
              </a:ext>
            </a:extLst>
          </p:cNvPr>
          <p:cNvSpPr/>
          <p:nvPr/>
        </p:nvSpPr>
        <p:spPr>
          <a:xfrm>
            <a:off x="4279256" y="3679023"/>
            <a:ext cx="3631974" cy="2644858"/>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C2680-8187-434F-BA10-054A63C28503}"/>
              </a:ext>
              <a:ext uri="{C183D7F6-B498-43B3-948B-1728B52AA6E4}">
                <adec:decorative xmlns:adec="http://schemas.microsoft.com/office/drawing/2017/decorative" val="1"/>
              </a:ext>
            </a:extLst>
          </p:cNvPr>
          <p:cNvSpPr/>
          <p:nvPr/>
        </p:nvSpPr>
        <p:spPr>
          <a:xfrm>
            <a:off x="8322216" y="3730584"/>
            <a:ext cx="3631974" cy="259329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E7697E-4874-4850-8AF3-A391C781DF50}"/>
              </a:ext>
              <a:ext uri="{C183D7F6-B498-43B3-948B-1728B52AA6E4}">
                <adec:decorative xmlns:adec="http://schemas.microsoft.com/office/drawing/2017/decorative" val="1"/>
              </a:ext>
            </a:extLst>
          </p:cNvPr>
          <p:cNvSpPr/>
          <p:nvPr/>
        </p:nvSpPr>
        <p:spPr>
          <a:xfrm>
            <a:off x="246513" y="3679023"/>
            <a:ext cx="3631974" cy="264485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B48B72-F33F-4A8B-9463-726386D408FC}"/>
              </a:ext>
              <a:ext uri="{C183D7F6-B498-43B3-948B-1728B52AA6E4}">
                <adec:decorative xmlns:adec="http://schemas.microsoft.com/office/drawing/2017/decorative" val="1"/>
              </a:ext>
            </a:extLst>
          </p:cNvPr>
          <p:cNvSpPr/>
          <p:nvPr/>
        </p:nvSpPr>
        <p:spPr>
          <a:xfrm>
            <a:off x="0" y="0"/>
            <a:ext cx="12192000" cy="259329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241F68-2638-4222-94EF-F4183F2DF9AD}"/>
              </a:ext>
            </a:extLst>
          </p:cNvPr>
          <p:cNvSpPr/>
          <p:nvPr/>
        </p:nvSpPr>
        <p:spPr>
          <a:xfrm>
            <a:off x="-573226" y="768437"/>
            <a:ext cx="4567061" cy="860107"/>
          </a:xfrm>
          <a:prstGeom prst="rect">
            <a:avLst/>
          </a:prstGeom>
          <a:noFill/>
        </p:spPr>
        <p:txBody>
          <a:bodyPr wrap="square">
            <a:spAutoFit/>
          </a:bodyPr>
          <a:lstStyle/>
          <a:p>
            <a:pPr marR="0" lvl="0" algn="ctr">
              <a:lnSpc>
                <a:spcPct val="107000"/>
              </a:lnSpc>
              <a:spcBef>
                <a:spcPts val="0"/>
              </a:spcBef>
              <a:spcAft>
                <a:spcPts val="800"/>
              </a:spcAft>
            </a:pPr>
            <a:r>
              <a:rPr lang="en-US" sz="50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Mission:</a:t>
            </a:r>
          </a:p>
        </p:txBody>
      </p:sp>
      <p:sp>
        <p:nvSpPr>
          <p:cNvPr id="15" name="Rectangle 14">
            <a:extLst>
              <a:ext uri="{FF2B5EF4-FFF2-40B4-BE49-F238E27FC236}">
                <a16:creationId xmlns:a16="http://schemas.microsoft.com/office/drawing/2014/main" id="{F8C736FC-2A01-4521-8DF1-BBDBAEB8EC26}"/>
              </a:ext>
            </a:extLst>
          </p:cNvPr>
          <p:cNvSpPr/>
          <p:nvPr/>
        </p:nvSpPr>
        <p:spPr>
          <a:xfrm>
            <a:off x="2884270" y="480359"/>
            <a:ext cx="8899379" cy="1540935"/>
          </a:xfrm>
          <a:prstGeom prst="rect">
            <a:avLst/>
          </a:prstGeom>
          <a:noFill/>
        </p:spPr>
        <p:txBody>
          <a:bodyPr wrap="square" anchor="ctr">
            <a:spAutoFit/>
          </a:bodyPr>
          <a:lstStyle/>
          <a:p>
            <a:pPr marR="0" lvl="0" algn="ctr">
              <a:lnSpc>
                <a:spcPct val="107000"/>
              </a:lnSpc>
              <a:spcBef>
                <a:spcPts val="0"/>
              </a:spcBef>
              <a:spcAft>
                <a:spcPts val="800"/>
              </a:spcAft>
            </a:pP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fight stigmas and advance opportunities so that people with disabilities can fully participate in all aspects of community. </a:t>
            </a:r>
          </a:p>
        </p:txBody>
      </p:sp>
      <p:sp>
        <p:nvSpPr>
          <p:cNvPr id="12" name="TextBox 11">
            <a:extLst>
              <a:ext uri="{FF2B5EF4-FFF2-40B4-BE49-F238E27FC236}">
                <a16:creationId xmlns:a16="http://schemas.microsoft.com/office/drawing/2014/main" id="{5B514310-E4CB-45CF-AB5A-6D4CCF00FBF5}"/>
              </a:ext>
            </a:extLst>
          </p:cNvPr>
          <p:cNvSpPr txBox="1"/>
          <p:nvPr/>
        </p:nvSpPr>
        <p:spPr>
          <a:xfrm>
            <a:off x="443842" y="3824985"/>
            <a:ext cx="311289" cy="461665"/>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DF5D2B8C-11F7-4138-A0BB-BDE33FEE4D92}"/>
              </a:ext>
            </a:extLst>
          </p:cNvPr>
          <p:cNvSpPr txBox="1"/>
          <p:nvPr/>
        </p:nvSpPr>
        <p:spPr>
          <a:xfrm>
            <a:off x="846900" y="3715594"/>
            <a:ext cx="3146935" cy="181588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Fight Stigmas </a:t>
            </a:r>
            <a:r>
              <a:rPr lang="en-US" sz="2800" dirty="0">
                <a:latin typeface="Times New Roman" panose="02020603050405020304" pitchFamily="18" charset="0"/>
                <a:cs typeface="Times New Roman" panose="02020603050405020304" pitchFamily="18" charset="0"/>
              </a:rPr>
              <a:t>by promoting authentic portrayals of people with disabilities.</a:t>
            </a:r>
          </a:p>
        </p:txBody>
      </p:sp>
      <p:sp>
        <p:nvSpPr>
          <p:cNvPr id="30" name="TextBox 29">
            <a:extLst>
              <a:ext uri="{FF2B5EF4-FFF2-40B4-BE49-F238E27FC236}">
                <a16:creationId xmlns:a16="http://schemas.microsoft.com/office/drawing/2014/main" id="{64F100D5-77E5-4D6B-92E8-414B8BD11B17}"/>
              </a:ext>
            </a:extLst>
          </p:cNvPr>
          <p:cNvSpPr txBox="1"/>
          <p:nvPr/>
        </p:nvSpPr>
        <p:spPr>
          <a:xfrm>
            <a:off x="4371027" y="3824985"/>
            <a:ext cx="346462" cy="461665"/>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878A320D-CC8D-4E8D-98B8-602D39386F46}"/>
              </a:ext>
            </a:extLst>
          </p:cNvPr>
          <p:cNvSpPr txBox="1"/>
          <p:nvPr/>
        </p:nvSpPr>
        <p:spPr>
          <a:xfrm>
            <a:off x="4797753" y="3698656"/>
            <a:ext cx="3205248"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Advance Opportunities </a:t>
            </a:r>
            <a:r>
              <a:rPr lang="en-US" sz="2800" dirty="0">
                <a:latin typeface="Times New Roman" panose="02020603050405020304" pitchFamily="18" charset="0"/>
                <a:cs typeface="Times New Roman" panose="02020603050405020304" pitchFamily="18" charset="0"/>
              </a:rPr>
              <a:t>by promoting best practices in education, jobs &amp; accessibility.</a:t>
            </a:r>
            <a:endParaRPr lang="en-US" sz="28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78B124F-F7B0-4DC2-B828-BD76B9314425}"/>
              </a:ext>
            </a:extLst>
          </p:cNvPr>
          <p:cNvSpPr txBox="1"/>
          <p:nvPr/>
        </p:nvSpPr>
        <p:spPr>
          <a:xfrm flipH="1">
            <a:off x="8402481" y="3820067"/>
            <a:ext cx="321794" cy="466583"/>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FFB24575-94D0-4A57-858C-D22422B2D469}"/>
              </a:ext>
            </a:extLst>
          </p:cNvPr>
          <p:cNvSpPr txBox="1"/>
          <p:nvPr/>
        </p:nvSpPr>
        <p:spPr>
          <a:xfrm>
            <a:off x="8804540" y="3712261"/>
            <a:ext cx="3002067"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Leadership Development </a:t>
            </a:r>
            <a:r>
              <a:rPr lang="en-US" sz="2800" dirty="0">
                <a:latin typeface="Times New Roman" panose="02020603050405020304" pitchFamily="18" charset="0"/>
                <a:cs typeface="Times New Roman" panose="02020603050405020304" pitchFamily="18" charset="0"/>
              </a:rPr>
              <a:t>to strengthen a diverse talent pipeline of people with disabilities.</a:t>
            </a:r>
            <a:endParaRPr lang="en-US" sz="2800" b="1"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3D826AC4-C784-429A-85B0-E9940E7138DF}"/>
              </a:ext>
              <a:ext uri="{C183D7F6-B498-43B3-948B-1728B52AA6E4}">
                <adec:decorative xmlns:adec="http://schemas.microsoft.com/office/drawing/2017/decorative" val="1"/>
              </a:ext>
            </a:extLst>
          </p:cNvPr>
          <p:cNvCxnSpPr>
            <a:stCxn id="19" idx="2"/>
          </p:cNvCxnSpPr>
          <p:nvPr/>
        </p:nvCxnSpPr>
        <p:spPr>
          <a:xfrm flipH="1">
            <a:off x="2698230" y="2593297"/>
            <a:ext cx="3397770" cy="8357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BF3560-9C2C-4478-8F43-103FC17EDA63}"/>
              </a:ext>
              <a:ext uri="{C183D7F6-B498-43B3-948B-1728B52AA6E4}">
                <adec:decorative xmlns:adec="http://schemas.microsoft.com/office/drawing/2017/decorative" val="1"/>
              </a:ext>
            </a:extLst>
          </p:cNvPr>
          <p:cNvCxnSpPr>
            <a:cxnSpLocks/>
            <a:stCxn id="19" idx="2"/>
          </p:cNvCxnSpPr>
          <p:nvPr/>
        </p:nvCxnSpPr>
        <p:spPr>
          <a:xfrm>
            <a:off x="6096000" y="2593297"/>
            <a:ext cx="0" cy="974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51EB8A-3A9A-47A3-A949-39CF96D10825}"/>
              </a:ext>
              <a:ext uri="{C183D7F6-B498-43B3-948B-1728B52AA6E4}">
                <adec:decorative xmlns:adec="http://schemas.microsoft.com/office/drawing/2017/decorative" val="1"/>
              </a:ext>
            </a:extLst>
          </p:cNvPr>
          <p:cNvCxnSpPr>
            <a:stCxn id="19" idx="2"/>
          </p:cNvCxnSpPr>
          <p:nvPr/>
        </p:nvCxnSpPr>
        <p:spPr>
          <a:xfrm>
            <a:off x="6096000" y="2593297"/>
            <a:ext cx="4037351" cy="974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50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a:xfrm>
            <a:off x="1296537" y="365126"/>
            <a:ext cx="9742302" cy="1139824"/>
          </a:xfrm>
        </p:spPr>
        <p:txBody>
          <a:bodyPr/>
          <a:lstStyle/>
          <a:p>
            <a:r>
              <a:rPr lang="en-US" dirty="0"/>
              <a:t>Fight Stigmas</a:t>
            </a:r>
          </a:p>
        </p:txBody>
      </p:sp>
      <p:sp>
        <p:nvSpPr>
          <p:cNvPr id="34" name="TextBox 33">
            <a:extLst>
              <a:ext uri="{FF2B5EF4-FFF2-40B4-BE49-F238E27FC236}">
                <a16:creationId xmlns:a16="http://schemas.microsoft.com/office/drawing/2014/main" id="{B8CAC970-0E68-4599-8472-33C1A016BC06}"/>
              </a:ext>
            </a:extLst>
          </p:cNvPr>
          <p:cNvSpPr txBox="1"/>
          <p:nvPr/>
        </p:nvSpPr>
        <p:spPr>
          <a:xfrm flipH="1">
            <a:off x="525363" y="593425"/>
            <a:ext cx="511867" cy="707886"/>
          </a:xfrm>
          <a:prstGeom prst="rect">
            <a:avLst/>
          </a:prstGeom>
          <a:solidFill>
            <a:schemeClr val="bg1"/>
          </a:solidFill>
          <a:ln>
            <a:solidFill>
              <a:srgbClr val="000000"/>
            </a:solid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1</a:t>
            </a:r>
          </a:p>
        </p:txBody>
      </p:sp>
      <p:sp>
        <p:nvSpPr>
          <p:cNvPr id="44" name="Rectangle 43">
            <a:extLst>
              <a:ext uri="{FF2B5EF4-FFF2-40B4-BE49-F238E27FC236}">
                <a16:creationId xmlns:a16="http://schemas.microsoft.com/office/drawing/2014/main" id="{1E7CB183-942F-46ED-B498-9E09A3435776}"/>
              </a:ext>
              <a:ext uri="{C183D7F6-B498-43B3-948B-1728B52AA6E4}">
                <adec:decorative xmlns:adec="http://schemas.microsoft.com/office/drawing/2017/decorative" val="1"/>
              </a:ext>
            </a:extLst>
          </p:cNvPr>
          <p:cNvSpPr/>
          <p:nvPr/>
        </p:nvSpPr>
        <p:spPr>
          <a:xfrm>
            <a:off x="365346" y="4740665"/>
            <a:ext cx="11536368" cy="1340821"/>
          </a:xfrm>
          <a:prstGeom prst="rect">
            <a:avLst/>
          </a:prstGeom>
          <a:solidFill>
            <a:srgbClr val="EFAF3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07462EF-A8C5-4779-AA97-CA47A764C19D}"/>
              </a:ext>
              <a:ext uri="{C183D7F6-B498-43B3-948B-1728B52AA6E4}">
                <adec:decorative xmlns:adec="http://schemas.microsoft.com/office/drawing/2017/decorative" val="1"/>
              </a:ext>
            </a:extLst>
          </p:cNvPr>
          <p:cNvSpPr/>
          <p:nvPr/>
        </p:nvSpPr>
        <p:spPr>
          <a:xfrm>
            <a:off x="350831" y="1520761"/>
            <a:ext cx="11550883" cy="3219904"/>
          </a:xfrm>
          <a:prstGeom prst="rect">
            <a:avLst/>
          </a:prstGeom>
          <a:solidFill>
            <a:srgbClr val="EFAF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a:xfrm>
            <a:off x="350831" y="2102004"/>
            <a:ext cx="11536368" cy="2077636"/>
          </a:xfrm>
        </p:spPr>
        <p:txBody>
          <a:bodyPr>
            <a:noAutofit/>
          </a:bodyPr>
          <a:lstStyle/>
          <a:p>
            <a:pPr marL="457200" lvl="1" indent="0" algn="ctr">
              <a:buNone/>
            </a:pPr>
            <a:r>
              <a:rPr lang="en-US" sz="3400" dirty="0">
                <a:solidFill>
                  <a:schemeClr val="tx1"/>
                </a:solidFill>
              </a:rPr>
              <a:t>Narrative Change in Hollywood</a:t>
            </a:r>
          </a:p>
          <a:p>
            <a:pPr marL="457200" lvl="1" indent="0" algn="ctr">
              <a:buNone/>
            </a:pPr>
            <a:r>
              <a:rPr lang="en-US" sz="3400" dirty="0">
                <a:solidFill>
                  <a:schemeClr val="tx1"/>
                </a:solidFill>
              </a:rPr>
              <a:t>Representation of People with Disabilities in News </a:t>
            </a:r>
          </a:p>
          <a:p>
            <a:pPr marL="457200" lvl="1" indent="0" algn="ctr">
              <a:buNone/>
            </a:pPr>
            <a:r>
              <a:rPr lang="en-US" sz="3400" dirty="0">
                <a:solidFill>
                  <a:schemeClr val="tx1"/>
                </a:solidFill>
              </a:rPr>
              <a:t>Facts, Studies, &amp; Social Media</a:t>
            </a:r>
          </a:p>
        </p:txBody>
      </p:sp>
      <p:sp>
        <p:nvSpPr>
          <p:cNvPr id="42" name="Arrow: Down 41">
            <a:extLst>
              <a:ext uri="{FF2B5EF4-FFF2-40B4-BE49-F238E27FC236}">
                <a16:creationId xmlns:a16="http://schemas.microsoft.com/office/drawing/2014/main" id="{E090068C-85E9-49E9-BC18-D78317CB8DD5}"/>
              </a:ext>
              <a:ext uri="{C183D7F6-B498-43B3-948B-1728B52AA6E4}">
                <adec:decorative xmlns:adec="http://schemas.microsoft.com/office/drawing/2017/decorative" val="1"/>
              </a:ext>
            </a:extLst>
          </p:cNvPr>
          <p:cNvSpPr/>
          <p:nvPr/>
        </p:nvSpPr>
        <p:spPr>
          <a:xfrm>
            <a:off x="5652750" y="4456901"/>
            <a:ext cx="886500" cy="556592"/>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4" name="TextBox 23">
            <a:extLst>
              <a:ext uri="{FF2B5EF4-FFF2-40B4-BE49-F238E27FC236}">
                <a16:creationId xmlns:a16="http://schemas.microsoft.com/office/drawing/2014/main" id="{1D119177-87C9-4168-B29E-57FE12044A99}"/>
              </a:ext>
            </a:extLst>
          </p:cNvPr>
          <p:cNvSpPr txBox="1"/>
          <p:nvPr/>
        </p:nvSpPr>
        <p:spPr>
          <a:xfrm>
            <a:off x="365346" y="4906494"/>
            <a:ext cx="11550883" cy="1138773"/>
          </a:xfrm>
          <a:prstGeom prst="rect">
            <a:avLst/>
          </a:prstGeom>
          <a:noFill/>
        </p:spPr>
        <p:txBody>
          <a:bodyPr wrap="square" rtlCol="0">
            <a:spAutoFit/>
          </a:bodyPr>
          <a:lstStyle/>
          <a:p>
            <a:pPr algn="ctr"/>
            <a:r>
              <a:rPr lang="en-US" sz="3400" dirty="0">
                <a:solidFill>
                  <a:srgbClr val="000000"/>
                </a:solidFill>
                <a:latin typeface="Times New Roman" panose="02020603050405020304" pitchFamily="18" charset="0"/>
                <a:cs typeface="Times New Roman" panose="02020603050405020304" pitchFamily="18" charset="0"/>
              </a:rPr>
              <a:t>People with disabilities are viewed for what they can do – and as capable contributing members of society.</a:t>
            </a:r>
          </a:p>
        </p:txBody>
      </p:sp>
    </p:spTree>
    <p:extLst>
      <p:ext uri="{BB962C8B-B14F-4D97-AF65-F5344CB8AC3E}">
        <p14:creationId xmlns:p14="http://schemas.microsoft.com/office/powerpoint/2010/main" val="297636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393" y="304800"/>
            <a:ext cx="8229023" cy="553998"/>
          </a:xfrm>
        </p:spPr>
        <p:txBody>
          <a:bodyPr>
            <a:normAutofit fontScale="90000"/>
          </a:bodyPr>
          <a:lstStyle/>
          <a:p>
            <a:r>
              <a:rPr lang="en-US" sz="3600" b="1" dirty="0">
                <a:solidFill>
                  <a:schemeClr val="bg1"/>
                </a:solidFill>
              </a:rPr>
              <a:t>Positive messaging works!</a:t>
            </a:r>
          </a:p>
        </p:txBody>
      </p:sp>
      <p:sp>
        <p:nvSpPr>
          <p:cNvPr id="3" name="Rectangle 2"/>
          <p:cNvSpPr/>
          <p:nvPr/>
        </p:nvSpPr>
        <p:spPr>
          <a:xfrm>
            <a:off x="201232" y="212467"/>
            <a:ext cx="8686800" cy="646331"/>
          </a:xfrm>
          <a:prstGeom prst="rect">
            <a:avLst/>
          </a:prstGeom>
        </p:spPr>
        <p:txBody>
          <a:bodyPr wrap="square">
            <a:spAutoFit/>
          </a:bodyPr>
          <a:lstStyle/>
          <a:p>
            <a:pPr marL="228600">
              <a:spcBef>
                <a:spcPts val="1200"/>
              </a:spcBef>
              <a:tabLst>
                <a:tab pos="457200" algn="l"/>
                <a:tab pos="457200" algn="l"/>
              </a:tabLst>
            </a:pPr>
            <a:r>
              <a:rPr lang="en-US" b="1" dirty="0">
                <a:latin typeface="Arial" panose="020B0604020202020204" pitchFamily="34" charset="0"/>
                <a:ea typeface="Calibri" panose="020F0502020204030204" pitchFamily="34" charset="0"/>
                <a:cs typeface="Arial" panose="020B0604020202020204" pitchFamily="34" charset="0"/>
              </a:rPr>
              <a:t>Q: What do you think is the most compelling reason to include and increase opportunities for people with disabilities?</a:t>
            </a:r>
          </a:p>
        </p:txBody>
      </p:sp>
      <p:graphicFrame>
        <p:nvGraphicFramePr>
          <p:cNvPr id="6" name="Table 5">
            <a:extLst>
              <a:ext uri="{FF2B5EF4-FFF2-40B4-BE49-F238E27FC236}">
                <a16:creationId xmlns:a16="http://schemas.microsoft.com/office/drawing/2014/main" id="{086E0AF3-7C8D-B941-8745-6A87C43D6628}"/>
              </a:ext>
            </a:extLst>
          </p:cNvPr>
          <p:cNvGraphicFramePr>
            <a:graphicFrameLocks noGrp="1"/>
          </p:cNvGraphicFramePr>
          <p:nvPr>
            <p:extLst>
              <p:ext uri="{D42A27DB-BD31-4B8C-83A1-F6EECF244321}">
                <p14:modId xmlns:p14="http://schemas.microsoft.com/office/powerpoint/2010/main" val="2722641653"/>
              </p:ext>
            </p:extLst>
          </p:nvPr>
        </p:nvGraphicFramePr>
        <p:xfrm>
          <a:off x="201232" y="865189"/>
          <a:ext cx="11926184" cy="5615940"/>
        </p:xfrm>
        <a:graphic>
          <a:graphicData uri="http://schemas.openxmlformats.org/drawingml/2006/table">
            <a:tbl>
              <a:tblPr firstRow="1" firstCol="1" bandRow="1">
                <a:tableStyleId>{5C22544A-7EE6-4342-B048-85BDC9FD1C3A}</a:tableStyleId>
              </a:tblPr>
              <a:tblGrid>
                <a:gridCol w="7748198">
                  <a:extLst>
                    <a:ext uri="{9D8B030D-6E8A-4147-A177-3AD203B41FA5}">
                      <a16:colId xmlns:a16="http://schemas.microsoft.com/office/drawing/2014/main" val="2606416598"/>
                    </a:ext>
                  </a:extLst>
                </a:gridCol>
                <a:gridCol w="1350979">
                  <a:extLst>
                    <a:ext uri="{9D8B030D-6E8A-4147-A177-3AD203B41FA5}">
                      <a16:colId xmlns:a16="http://schemas.microsoft.com/office/drawing/2014/main" val="4056558400"/>
                    </a:ext>
                  </a:extLst>
                </a:gridCol>
                <a:gridCol w="1371474">
                  <a:extLst>
                    <a:ext uri="{9D8B030D-6E8A-4147-A177-3AD203B41FA5}">
                      <a16:colId xmlns:a16="http://schemas.microsoft.com/office/drawing/2014/main" val="3888565047"/>
                    </a:ext>
                  </a:extLst>
                </a:gridCol>
                <a:gridCol w="1455533">
                  <a:extLst>
                    <a:ext uri="{9D8B030D-6E8A-4147-A177-3AD203B41FA5}">
                      <a16:colId xmlns:a16="http://schemas.microsoft.com/office/drawing/2014/main" val="1612888092"/>
                    </a:ext>
                  </a:extLst>
                </a:gridCol>
              </a:tblGrid>
              <a:tr h="332617">
                <a:tc>
                  <a:txBody>
                    <a:bodyPr/>
                    <a:lstStyle/>
                    <a:p>
                      <a:endParaRPr lang="en-US" sz="2400" dirty="0">
                        <a:solidFill>
                          <a:srgbClr val="000075"/>
                        </a:solidFill>
                        <a:effectLst/>
                        <a:latin typeface="Arial" panose="020B0604020202020204"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400" dirty="0">
                          <a:effectLst/>
                          <a:latin typeface="+mn-lt"/>
                        </a:rPr>
                        <a:t>First Choice</a:t>
                      </a:r>
                      <a:endParaRPr lang="en-US" sz="2400" dirty="0">
                        <a:solidFill>
                          <a:srgbClr val="FFFFFF"/>
                        </a:solidFill>
                        <a:effectLst/>
                        <a:latin typeface="+mn-lt"/>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400" dirty="0">
                          <a:effectLst/>
                          <a:latin typeface="+mn-lt"/>
                        </a:rPr>
                        <a:t>Second Choice</a:t>
                      </a:r>
                      <a:endParaRPr lang="en-US" sz="2400" dirty="0">
                        <a:solidFill>
                          <a:srgbClr val="FFFFFF"/>
                        </a:solidFill>
                        <a:effectLst/>
                        <a:latin typeface="+mn-lt"/>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400" dirty="0">
                          <a:solidFill>
                            <a:srgbClr val="FFFFFF"/>
                          </a:solidFill>
                          <a:effectLst/>
                          <a:latin typeface="+mn-lt"/>
                          <a:ea typeface="Times New Roman" panose="02020603050405020304" pitchFamily="18" charset="0"/>
                          <a:cs typeface="Times New Roman" panose="02020603050405020304" pitchFamily="18" charset="0"/>
                        </a:rPr>
                        <a:t>Combined</a:t>
                      </a:r>
                    </a:p>
                  </a:txBody>
                  <a:tcPr marL="73025" marR="73025" marT="18415" marB="18415" anchor="ctr"/>
                </a:tc>
                <a:extLst>
                  <a:ext uri="{0D108BD9-81ED-4DB2-BD59-A6C34878D82A}">
                    <a16:rowId xmlns:a16="http://schemas.microsoft.com/office/drawing/2014/main" val="770829529"/>
                  </a:ext>
                </a:extLst>
              </a:tr>
              <a:tr h="555740">
                <a:tc>
                  <a:txBody>
                    <a:bodyPr/>
                    <a:lstStyle/>
                    <a:p>
                      <a:pPr marL="0" marR="0">
                        <a:spcBef>
                          <a:spcPts val="0"/>
                        </a:spcBef>
                        <a:spcAft>
                          <a:spcPts val="0"/>
                        </a:spcAft>
                      </a:pPr>
                      <a:r>
                        <a:rPr lang="en-US" sz="1800">
                          <a:effectLst/>
                        </a:rPr>
                        <a:t>Organizations are at their best when they welcome, respect and include people of all backgrounds. This includes people with disabilities. </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tc>
                <a:tc>
                  <a:txBody>
                    <a:bodyPr/>
                    <a:lstStyle/>
                    <a:p>
                      <a:pPr marL="0" marR="0" algn="r">
                        <a:spcBef>
                          <a:spcPts val="0"/>
                        </a:spcBef>
                        <a:spcAft>
                          <a:spcPts val="0"/>
                        </a:spcAft>
                      </a:pPr>
                      <a:r>
                        <a:rPr lang="en-US" sz="1800" b="1" dirty="0">
                          <a:effectLst/>
                        </a:rPr>
                        <a:t>44%</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r">
                        <a:spcBef>
                          <a:spcPts val="0"/>
                        </a:spcBef>
                        <a:spcAft>
                          <a:spcPts val="0"/>
                        </a:spcAft>
                      </a:pPr>
                      <a:r>
                        <a:rPr lang="en-US" sz="1800" b="1" dirty="0">
                          <a:effectLst/>
                        </a:rPr>
                        <a:t>28%</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algn="r"/>
                      <a:r>
                        <a:rPr lang="en-US" b="1" dirty="0"/>
                        <a:t>72%</a:t>
                      </a:r>
                    </a:p>
                  </a:txBody>
                  <a:tcPr marL="73025" marR="73025" marT="18415" marB="18415" anchor="ctr"/>
                </a:tc>
                <a:extLst>
                  <a:ext uri="{0D108BD9-81ED-4DB2-BD59-A6C34878D82A}">
                    <a16:rowId xmlns:a16="http://schemas.microsoft.com/office/drawing/2014/main" val="3382468419"/>
                  </a:ext>
                </a:extLst>
              </a:tr>
              <a:tr h="803653">
                <a:tc>
                  <a:txBody>
                    <a:bodyPr/>
                    <a:lstStyle/>
                    <a:p>
                      <a:pPr marL="0" marR="0">
                        <a:spcBef>
                          <a:spcPts val="0"/>
                        </a:spcBef>
                        <a:spcAft>
                          <a:spcPts val="0"/>
                        </a:spcAft>
                      </a:pPr>
                      <a:r>
                        <a:rPr lang="en-US" sz="1800" dirty="0">
                          <a:effectLst/>
                        </a:rPr>
                        <a:t>Problems are best solved by working with people who have experienced them first hand and know solutions that work. Just like issues that impact people of different racial, ethnic or other backgrounds, people with disabilities should be involved in solving issues that impact them.</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tc>
                <a:tc>
                  <a:txBody>
                    <a:bodyPr/>
                    <a:lstStyle/>
                    <a:p>
                      <a:pPr marL="0" marR="0" algn="r">
                        <a:spcBef>
                          <a:spcPts val="0"/>
                        </a:spcBef>
                        <a:spcAft>
                          <a:spcPts val="0"/>
                        </a:spcAft>
                      </a:pPr>
                      <a:r>
                        <a:rPr lang="en-US" sz="1800" b="1" dirty="0">
                          <a:effectLst/>
                        </a:rPr>
                        <a:t>24%</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r">
                        <a:spcBef>
                          <a:spcPts val="0"/>
                        </a:spcBef>
                        <a:spcAft>
                          <a:spcPts val="0"/>
                        </a:spcAft>
                      </a:pPr>
                      <a:r>
                        <a:rPr lang="en-US" sz="1800" b="1" dirty="0">
                          <a:effectLst/>
                        </a:rPr>
                        <a:t>27%</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algn="r"/>
                      <a:r>
                        <a:rPr lang="en-US" b="1" dirty="0"/>
                        <a:t>51%</a:t>
                      </a:r>
                    </a:p>
                  </a:txBody>
                  <a:tcPr marL="73025" marR="73025" marT="18415" marB="18415" anchor="ctr"/>
                </a:tc>
                <a:extLst>
                  <a:ext uri="{0D108BD9-81ED-4DB2-BD59-A6C34878D82A}">
                    <a16:rowId xmlns:a16="http://schemas.microsoft.com/office/drawing/2014/main" val="3720943869"/>
                  </a:ext>
                </a:extLst>
              </a:tr>
              <a:tr h="803653">
                <a:tc>
                  <a:txBody>
                    <a:bodyPr/>
                    <a:lstStyle/>
                    <a:p>
                      <a:pPr marL="0" marR="0">
                        <a:spcBef>
                          <a:spcPts val="0"/>
                        </a:spcBef>
                        <a:spcAft>
                          <a:spcPts val="0"/>
                        </a:spcAft>
                      </a:pPr>
                      <a:r>
                        <a:rPr lang="en-US" sz="1800">
                          <a:effectLst/>
                        </a:rPr>
                        <a:t>Our nation was founded on the principle that anyone who works hard should be able to get ahead in life. People with disabilities deserve equal opportunity to earn an income, achieve independence and be included, just like anyone else.</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tc>
                <a:tc>
                  <a:txBody>
                    <a:bodyPr/>
                    <a:lstStyle/>
                    <a:p>
                      <a:pPr marL="0" marR="0" algn="r">
                        <a:spcBef>
                          <a:spcPts val="0"/>
                        </a:spcBef>
                        <a:spcAft>
                          <a:spcPts val="0"/>
                        </a:spcAft>
                      </a:pPr>
                      <a:r>
                        <a:rPr lang="en-US" sz="1800" b="1" dirty="0">
                          <a:effectLst/>
                        </a:rPr>
                        <a:t>18%</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r">
                        <a:spcBef>
                          <a:spcPts val="0"/>
                        </a:spcBef>
                        <a:spcAft>
                          <a:spcPts val="0"/>
                        </a:spcAft>
                      </a:pPr>
                      <a:r>
                        <a:rPr lang="en-US" sz="1800" b="1" dirty="0">
                          <a:effectLst/>
                        </a:rPr>
                        <a:t>22%</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algn="r"/>
                      <a:r>
                        <a:rPr lang="en-US" b="1" dirty="0"/>
                        <a:t>40%</a:t>
                      </a:r>
                    </a:p>
                  </a:txBody>
                  <a:tcPr marL="73025" marR="73025" marT="18415" marB="18415" anchor="ctr"/>
                </a:tc>
                <a:extLst>
                  <a:ext uri="{0D108BD9-81ED-4DB2-BD59-A6C34878D82A}">
                    <a16:rowId xmlns:a16="http://schemas.microsoft.com/office/drawing/2014/main" val="1317151993"/>
                  </a:ext>
                </a:extLst>
              </a:tr>
              <a:tr h="803653">
                <a:tc>
                  <a:txBody>
                    <a:bodyPr/>
                    <a:lstStyle/>
                    <a:p>
                      <a:pPr marL="0" marR="0">
                        <a:spcBef>
                          <a:spcPts val="0"/>
                        </a:spcBef>
                        <a:spcAft>
                          <a:spcPts val="0"/>
                        </a:spcAft>
                      </a:pPr>
                      <a:r>
                        <a:rPr lang="en-US" sz="1800">
                          <a:effectLst/>
                        </a:rPr>
                        <a:t>Companies including Microsoft, JPMC, Coca-Cola and others have seen that talented people with disabilities can bring unique experiences, innovation and determination to organizations. It is time for nonprofits and philanthropy to benefit from what people with disabilities CAN do.</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tc>
                <a:tc>
                  <a:txBody>
                    <a:bodyPr/>
                    <a:lstStyle/>
                    <a:p>
                      <a:pPr marL="0" marR="0" algn="r">
                        <a:spcBef>
                          <a:spcPts val="0"/>
                        </a:spcBef>
                        <a:spcAft>
                          <a:spcPts val="0"/>
                        </a:spcAft>
                      </a:pPr>
                      <a:r>
                        <a:rPr lang="en-US" sz="1800" b="1" dirty="0">
                          <a:effectLst/>
                        </a:rPr>
                        <a:t>8%</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r">
                        <a:spcBef>
                          <a:spcPts val="0"/>
                        </a:spcBef>
                        <a:spcAft>
                          <a:spcPts val="0"/>
                        </a:spcAft>
                      </a:pPr>
                      <a:r>
                        <a:rPr lang="en-US" sz="1800" b="1" dirty="0">
                          <a:effectLst/>
                        </a:rPr>
                        <a:t>13%</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algn="r"/>
                      <a:r>
                        <a:rPr lang="en-US" b="1" dirty="0"/>
                        <a:t>21%</a:t>
                      </a:r>
                    </a:p>
                  </a:txBody>
                  <a:tcPr marL="73025" marR="73025" marT="18415" marB="18415" anchor="ctr"/>
                </a:tc>
                <a:extLst>
                  <a:ext uri="{0D108BD9-81ED-4DB2-BD59-A6C34878D82A}">
                    <a16:rowId xmlns:a16="http://schemas.microsoft.com/office/drawing/2014/main" val="1298444032"/>
                  </a:ext>
                </a:extLst>
              </a:tr>
              <a:tr h="803653">
                <a:tc>
                  <a:txBody>
                    <a:bodyPr/>
                    <a:lstStyle/>
                    <a:p>
                      <a:pPr marL="0" marR="0">
                        <a:spcBef>
                          <a:spcPts val="0"/>
                        </a:spcBef>
                        <a:spcAft>
                          <a:spcPts val="0"/>
                        </a:spcAft>
                      </a:pPr>
                      <a:r>
                        <a:rPr lang="en-US" sz="1800" dirty="0">
                          <a:effectLst/>
                        </a:rPr>
                        <a:t>Only 1 in 3 people with a disability has a job. People with disabilities are twice as likely to be poor as people without disabilities. They are disproportionally impacted by issues of school suspension and dropping out, unemployment, homelessness, abuse, incarceration and other issues.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tc>
                <a:tc>
                  <a:txBody>
                    <a:bodyPr/>
                    <a:lstStyle/>
                    <a:p>
                      <a:pPr marL="0" marR="0" algn="r">
                        <a:spcBef>
                          <a:spcPts val="0"/>
                        </a:spcBef>
                        <a:spcAft>
                          <a:spcPts val="0"/>
                        </a:spcAft>
                      </a:pPr>
                      <a:r>
                        <a:rPr lang="en-US" sz="1800" b="1" dirty="0">
                          <a:effectLst/>
                        </a:rPr>
                        <a:t>7%</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marL="0" marR="0" algn="r">
                        <a:spcBef>
                          <a:spcPts val="0"/>
                        </a:spcBef>
                        <a:spcAft>
                          <a:spcPts val="0"/>
                        </a:spcAft>
                      </a:pPr>
                      <a:r>
                        <a:rPr lang="en-US" sz="1800" b="1" dirty="0">
                          <a:effectLst/>
                        </a:rPr>
                        <a:t>10%</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tc>
                  <a:txBody>
                    <a:bodyPr/>
                    <a:lstStyle/>
                    <a:p>
                      <a:pPr algn="r"/>
                      <a:r>
                        <a:rPr lang="en-US" b="1" dirty="0"/>
                        <a:t>17%</a:t>
                      </a:r>
                    </a:p>
                  </a:txBody>
                  <a:tcPr marL="73025" marR="73025" marT="18415" marB="18415" anchor="ctr"/>
                </a:tc>
                <a:extLst>
                  <a:ext uri="{0D108BD9-81ED-4DB2-BD59-A6C34878D82A}">
                    <a16:rowId xmlns:a16="http://schemas.microsoft.com/office/drawing/2014/main" val="1652044138"/>
                  </a:ext>
                </a:extLst>
              </a:tr>
            </a:tbl>
          </a:graphicData>
        </a:graphic>
      </p:graphicFrame>
    </p:spTree>
    <p:extLst>
      <p:ext uri="{BB962C8B-B14F-4D97-AF65-F5344CB8AC3E}">
        <p14:creationId xmlns:p14="http://schemas.microsoft.com/office/powerpoint/2010/main" val="81504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417" y="24199"/>
            <a:ext cx="6781223" cy="1107996"/>
          </a:xfrm>
        </p:spPr>
        <p:txBody>
          <a:bodyPr/>
          <a:lstStyle/>
          <a:p>
            <a:pPr algn="r"/>
            <a:r>
              <a:rPr lang="en-US" sz="3600" b="1" dirty="0">
                <a:solidFill>
                  <a:schemeClr val="bg1"/>
                </a:solidFill>
              </a:rPr>
              <a:t>Emphasize positive </a:t>
            </a:r>
            <a:br>
              <a:rPr lang="en-US" sz="3600" b="1" dirty="0">
                <a:solidFill>
                  <a:schemeClr val="bg1"/>
                </a:solidFill>
              </a:rPr>
            </a:br>
            <a:r>
              <a:rPr lang="en-US" sz="3600" b="1" dirty="0">
                <a:solidFill>
                  <a:schemeClr val="bg1"/>
                </a:solidFill>
              </a:rPr>
              <a:t>proven outcomes</a:t>
            </a:r>
          </a:p>
        </p:txBody>
      </p:sp>
      <p:sp>
        <p:nvSpPr>
          <p:cNvPr id="3" name="Rectangle 2"/>
          <p:cNvSpPr/>
          <p:nvPr/>
        </p:nvSpPr>
        <p:spPr>
          <a:xfrm>
            <a:off x="0" y="75417"/>
            <a:ext cx="8763000" cy="646331"/>
          </a:xfrm>
          <a:prstGeom prst="rect">
            <a:avLst/>
          </a:prstGeom>
        </p:spPr>
        <p:txBody>
          <a:bodyPr wrap="square">
            <a:spAutoFit/>
          </a:bodyPr>
          <a:lstStyle/>
          <a:p>
            <a:pPr marL="228600">
              <a:spcBef>
                <a:spcPts val="1200"/>
              </a:spcBef>
              <a:tabLst>
                <a:tab pos="457200" algn="l"/>
                <a:tab pos="457200" algn="l"/>
              </a:tabLst>
            </a:pPr>
            <a:r>
              <a:rPr lang="en-US" b="1" dirty="0">
                <a:latin typeface="Arial" panose="020B0604020202020204" pitchFamily="34" charset="0"/>
                <a:ea typeface="Calibri" panose="020F0502020204030204" pitchFamily="34" charset="0"/>
                <a:cs typeface="Arial" panose="020B0604020202020204" pitchFamily="34" charset="0"/>
              </a:rPr>
              <a:t>Q: Which one of these facts is most compelling that increasing inclusion of people with disabilities is important? </a:t>
            </a:r>
          </a:p>
        </p:txBody>
      </p:sp>
      <p:graphicFrame>
        <p:nvGraphicFramePr>
          <p:cNvPr id="6" name="Table 5">
            <a:extLst>
              <a:ext uri="{FF2B5EF4-FFF2-40B4-BE49-F238E27FC236}">
                <a16:creationId xmlns:a16="http://schemas.microsoft.com/office/drawing/2014/main" id="{51E478C4-B12F-4346-8A43-F5F2CF3164C8}"/>
              </a:ext>
            </a:extLst>
          </p:cNvPr>
          <p:cNvGraphicFramePr>
            <a:graphicFrameLocks noGrp="1"/>
          </p:cNvGraphicFramePr>
          <p:nvPr>
            <p:extLst>
              <p:ext uri="{D42A27DB-BD31-4B8C-83A1-F6EECF244321}">
                <p14:modId xmlns:p14="http://schemas.microsoft.com/office/powerpoint/2010/main" val="3450530556"/>
              </p:ext>
            </p:extLst>
          </p:nvPr>
        </p:nvGraphicFramePr>
        <p:xfrm>
          <a:off x="271689" y="869700"/>
          <a:ext cx="11355728" cy="5118599"/>
        </p:xfrm>
        <a:graphic>
          <a:graphicData uri="http://schemas.openxmlformats.org/drawingml/2006/table">
            <a:tbl>
              <a:tblPr firstRow="1" firstCol="1" bandRow="1">
                <a:tableStyleId>{5C22544A-7EE6-4342-B048-85BDC9FD1C3A}</a:tableStyleId>
              </a:tblPr>
              <a:tblGrid>
                <a:gridCol w="9059675">
                  <a:extLst>
                    <a:ext uri="{9D8B030D-6E8A-4147-A177-3AD203B41FA5}">
                      <a16:colId xmlns:a16="http://schemas.microsoft.com/office/drawing/2014/main" val="2606416598"/>
                    </a:ext>
                  </a:extLst>
                </a:gridCol>
                <a:gridCol w="2296053">
                  <a:extLst>
                    <a:ext uri="{9D8B030D-6E8A-4147-A177-3AD203B41FA5}">
                      <a16:colId xmlns:a16="http://schemas.microsoft.com/office/drawing/2014/main" val="4056558400"/>
                    </a:ext>
                  </a:extLst>
                </a:gridCol>
              </a:tblGrid>
              <a:tr h="332617">
                <a:tc>
                  <a:txBody>
                    <a:bodyPr/>
                    <a:lstStyle/>
                    <a:p>
                      <a:endParaRPr lang="en-US" sz="1800" dirty="0">
                        <a:solidFill>
                          <a:srgbClr val="000075"/>
                        </a:solidFill>
                        <a:effectLst/>
                        <a:latin typeface="Arial" panose="020B0604020202020204" pitchFamily="34" charset="0"/>
                        <a:cs typeface="Times New Roman" panose="02020603050405020304" pitchFamily="18" charset="0"/>
                      </a:endParaRPr>
                    </a:p>
                  </a:txBody>
                  <a:tcPr marL="73025" marR="73025" marT="18415" marB="18415" anchor="ctr"/>
                </a:tc>
                <a:tc>
                  <a:txBody>
                    <a:bodyPr/>
                    <a:lstStyle/>
                    <a:p>
                      <a:pPr marL="0" marR="0" algn="ctr">
                        <a:spcBef>
                          <a:spcPts val="0"/>
                        </a:spcBef>
                        <a:spcAft>
                          <a:spcPts val="0"/>
                        </a:spcAft>
                      </a:pPr>
                      <a:r>
                        <a:rPr lang="en-US" sz="2400">
                          <a:effectLst/>
                        </a:rPr>
                        <a:t>All Respondents</a:t>
                      </a:r>
                      <a:endParaRPr lang="en-US" sz="28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770829529"/>
                  </a:ext>
                </a:extLst>
              </a:tr>
              <a:tr h="555740">
                <a:tc>
                  <a:txBody>
                    <a:bodyPr/>
                    <a:lstStyle/>
                    <a:p>
                      <a:pPr marL="0" marR="0">
                        <a:spcBef>
                          <a:spcPts val="0"/>
                        </a:spcBef>
                        <a:spcAft>
                          <a:spcPts val="0"/>
                        </a:spcAft>
                      </a:pPr>
                      <a:r>
                        <a:rPr lang="en-US" sz="1800" dirty="0">
                          <a:effectLst/>
                        </a:rPr>
                        <a:t>32% of Federal prisoners, 40% of people in jail and the majority of women who are incarcerated have a disability.</a:t>
                      </a:r>
                    </a:p>
                  </a:txBody>
                  <a:tcPr marL="73025" marR="73025" marT="18415" marB="18415"/>
                </a:tc>
                <a:tc>
                  <a:txBody>
                    <a:bodyPr/>
                    <a:lstStyle/>
                    <a:p>
                      <a:pPr marL="0" marR="0" algn="r">
                        <a:spcBef>
                          <a:spcPts val="0"/>
                        </a:spcBef>
                        <a:spcAft>
                          <a:spcPts val="0"/>
                        </a:spcAft>
                      </a:pPr>
                      <a:r>
                        <a:rPr lang="en-US" sz="1800" b="1" dirty="0">
                          <a:effectLst/>
                        </a:rPr>
                        <a:t>3%</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3382468419"/>
                  </a:ext>
                </a:extLst>
              </a:tr>
              <a:tr h="803653">
                <a:tc>
                  <a:txBody>
                    <a:bodyPr/>
                    <a:lstStyle/>
                    <a:p>
                      <a:pPr marL="0" marR="0">
                        <a:spcBef>
                          <a:spcPts val="0"/>
                        </a:spcBef>
                        <a:spcAft>
                          <a:spcPts val="0"/>
                        </a:spcAft>
                      </a:pPr>
                      <a:r>
                        <a:rPr lang="en-US" sz="1800" dirty="0">
                          <a:effectLst/>
                        </a:rPr>
                        <a:t>There are more than six million children with disabilities, including more than a million black/African American and 1.5 million </a:t>
                      </a:r>
                      <a:r>
                        <a:rPr lang="en-US" sz="1800" dirty="0" err="1">
                          <a:effectLst/>
                        </a:rPr>
                        <a:t>LatinX</a:t>
                      </a:r>
                      <a:r>
                        <a:rPr lang="en-US" sz="1800" dirty="0">
                          <a:effectLst/>
                        </a:rPr>
                        <a:t> students with disabilities in our schools today.</a:t>
                      </a:r>
                    </a:p>
                  </a:txBody>
                  <a:tcPr marL="73025" marR="73025" marT="18415" marB="18415"/>
                </a:tc>
                <a:tc>
                  <a:txBody>
                    <a:bodyPr/>
                    <a:lstStyle/>
                    <a:p>
                      <a:pPr marL="0" marR="0" algn="r">
                        <a:spcBef>
                          <a:spcPts val="0"/>
                        </a:spcBef>
                        <a:spcAft>
                          <a:spcPts val="0"/>
                        </a:spcAft>
                      </a:pPr>
                      <a:r>
                        <a:rPr lang="en-US" sz="1800" b="1" dirty="0">
                          <a:effectLst/>
                        </a:rPr>
                        <a:t>4%</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3720943869"/>
                  </a:ext>
                </a:extLst>
              </a:tr>
              <a:tr h="803653">
                <a:tc>
                  <a:txBody>
                    <a:bodyPr/>
                    <a:lstStyle/>
                    <a:p>
                      <a:pPr marL="0" marR="0">
                        <a:spcBef>
                          <a:spcPts val="0"/>
                        </a:spcBef>
                        <a:spcAft>
                          <a:spcPts val="0"/>
                        </a:spcAft>
                      </a:pPr>
                      <a:r>
                        <a:rPr lang="en-US" sz="1800" dirty="0">
                          <a:effectLst/>
                        </a:rPr>
                        <a:t>Only 35% of working age people with disabilities has a job and the poverty rate of working-age people with disabilities is over twice that of persons without disabilities (29% compared to 13%).</a:t>
                      </a:r>
                    </a:p>
                  </a:txBody>
                  <a:tcPr marL="73025" marR="73025" marT="18415" marB="18415"/>
                </a:tc>
                <a:tc>
                  <a:txBody>
                    <a:bodyPr/>
                    <a:lstStyle/>
                    <a:p>
                      <a:pPr marL="0" marR="0" algn="r">
                        <a:spcBef>
                          <a:spcPts val="0"/>
                        </a:spcBef>
                        <a:spcAft>
                          <a:spcPts val="0"/>
                        </a:spcAft>
                      </a:pPr>
                      <a:r>
                        <a:rPr lang="en-US" sz="1800" b="1" dirty="0">
                          <a:effectLst/>
                        </a:rPr>
                        <a:t>10%</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317151993"/>
                  </a:ext>
                </a:extLst>
              </a:tr>
              <a:tr h="803653">
                <a:tc>
                  <a:txBody>
                    <a:bodyPr/>
                    <a:lstStyle/>
                    <a:p>
                      <a:pPr marL="0" marR="0">
                        <a:spcBef>
                          <a:spcPts val="0"/>
                        </a:spcBef>
                        <a:spcAft>
                          <a:spcPts val="0"/>
                        </a:spcAft>
                      </a:pPr>
                      <a:r>
                        <a:rPr lang="en-US" sz="1800" dirty="0">
                          <a:effectLst/>
                        </a:rPr>
                        <a:t>Fully 1 in 5 people have a disability.</a:t>
                      </a:r>
                    </a:p>
                  </a:txBody>
                  <a:tcPr marL="73025" marR="73025" marT="18415" marB="18415"/>
                </a:tc>
                <a:tc>
                  <a:txBody>
                    <a:bodyPr/>
                    <a:lstStyle/>
                    <a:p>
                      <a:pPr marL="0" marR="0" algn="r">
                        <a:spcBef>
                          <a:spcPts val="0"/>
                        </a:spcBef>
                        <a:spcAft>
                          <a:spcPts val="0"/>
                        </a:spcAft>
                      </a:pPr>
                      <a:r>
                        <a:rPr lang="en-US" sz="1800" b="1" dirty="0">
                          <a:effectLst/>
                        </a:rPr>
                        <a:t>16%</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298444032"/>
                  </a:ext>
                </a:extLst>
              </a:tr>
              <a:tr h="803653">
                <a:tc>
                  <a:txBody>
                    <a:bodyPr/>
                    <a:lstStyle/>
                    <a:p>
                      <a:pPr marL="0" marR="0">
                        <a:spcBef>
                          <a:spcPts val="0"/>
                        </a:spcBef>
                        <a:spcAft>
                          <a:spcPts val="0"/>
                        </a:spcAft>
                      </a:pPr>
                      <a:r>
                        <a:rPr lang="en-US" sz="1800" dirty="0">
                          <a:effectLst/>
                        </a:rPr>
                        <a:t>Most accommodations to include people with disabilities are simple, free or low cost. With new technology and best practices, more people with disabilities can be included successfully.</a:t>
                      </a:r>
                    </a:p>
                  </a:txBody>
                  <a:tcPr marL="73025" marR="73025" marT="18415" marB="18415"/>
                </a:tc>
                <a:tc>
                  <a:txBody>
                    <a:bodyPr/>
                    <a:lstStyle/>
                    <a:p>
                      <a:pPr marL="0" marR="0" algn="r">
                        <a:spcBef>
                          <a:spcPts val="0"/>
                        </a:spcBef>
                        <a:spcAft>
                          <a:spcPts val="0"/>
                        </a:spcAft>
                      </a:pPr>
                      <a:r>
                        <a:rPr lang="en-US" sz="1800" b="1" dirty="0">
                          <a:effectLst/>
                        </a:rPr>
                        <a:t>30%</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652044138"/>
                  </a:ext>
                </a:extLst>
              </a:tr>
              <a:tr h="803653">
                <a:tc>
                  <a:txBody>
                    <a:bodyPr/>
                    <a:lstStyle/>
                    <a:p>
                      <a:pPr marL="0" marR="0">
                        <a:spcBef>
                          <a:spcPts val="0"/>
                        </a:spcBef>
                        <a:spcAft>
                          <a:spcPts val="0"/>
                        </a:spcAft>
                      </a:pPr>
                      <a:r>
                        <a:rPr lang="en-US" sz="1800" dirty="0">
                          <a:effectLst/>
                        </a:rPr>
                        <a:t>Studies show that 70% of people with disabilities want to work and that the majority of young people with disabilities can get jobs and careers when they are given the right opportunities and supports.</a:t>
                      </a:r>
                    </a:p>
                  </a:txBody>
                  <a:tcPr marL="73025" marR="73025" marT="18415" marB="1841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effectLst/>
                        </a:rPr>
                        <a:t>37%</a:t>
                      </a: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1081402765"/>
                  </a:ext>
                </a:extLst>
              </a:tr>
            </a:tbl>
          </a:graphicData>
        </a:graphic>
      </p:graphicFrame>
    </p:spTree>
    <p:extLst>
      <p:ext uri="{BB962C8B-B14F-4D97-AF65-F5344CB8AC3E}">
        <p14:creationId xmlns:p14="http://schemas.microsoft.com/office/powerpoint/2010/main" val="149308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F7DFEE-FE91-4368-B52F-4D6603AB9012}"/>
              </a:ext>
              <a:ext uri="{C183D7F6-B498-43B3-948B-1728B52AA6E4}">
                <adec:decorative xmlns:adec="http://schemas.microsoft.com/office/drawing/2017/decorative" val="1"/>
              </a:ext>
            </a:extLst>
          </p:cNvPr>
          <p:cNvSpPr/>
          <p:nvPr/>
        </p:nvSpPr>
        <p:spPr>
          <a:xfrm>
            <a:off x="365346" y="4740665"/>
            <a:ext cx="11536368" cy="1340821"/>
          </a:xfrm>
          <a:prstGeom prst="rect">
            <a:avLst/>
          </a:prstGeom>
          <a:solidFill>
            <a:srgbClr val="EFAF3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773783-AF47-41F2-97E5-05F2EEBD1E98}"/>
              </a:ext>
              <a:ext uri="{C183D7F6-B498-43B3-948B-1728B52AA6E4}">
                <adec:decorative xmlns:adec="http://schemas.microsoft.com/office/drawing/2017/decorative" val="1"/>
              </a:ext>
            </a:extLst>
          </p:cNvPr>
          <p:cNvSpPr/>
          <p:nvPr/>
        </p:nvSpPr>
        <p:spPr>
          <a:xfrm>
            <a:off x="350831" y="1520761"/>
            <a:ext cx="11550883" cy="3219904"/>
          </a:xfrm>
          <a:prstGeom prst="rect">
            <a:avLst/>
          </a:prstGeom>
          <a:solidFill>
            <a:srgbClr val="EFAF3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Down 18">
            <a:extLst>
              <a:ext uri="{FF2B5EF4-FFF2-40B4-BE49-F238E27FC236}">
                <a16:creationId xmlns:a16="http://schemas.microsoft.com/office/drawing/2014/main" id="{0D357552-BA0D-4BB8-BBC4-074802532B37}"/>
              </a:ext>
              <a:ext uri="{C183D7F6-B498-43B3-948B-1728B52AA6E4}">
                <adec:decorative xmlns:adec="http://schemas.microsoft.com/office/drawing/2017/decorative" val="1"/>
              </a:ext>
            </a:extLst>
          </p:cNvPr>
          <p:cNvSpPr/>
          <p:nvPr/>
        </p:nvSpPr>
        <p:spPr>
          <a:xfrm>
            <a:off x="5652750" y="4456901"/>
            <a:ext cx="886500" cy="556592"/>
          </a:xfrm>
          <a:prstGeom prst="down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8" name="Title 37">
            <a:extLst>
              <a:ext uri="{FF2B5EF4-FFF2-40B4-BE49-F238E27FC236}">
                <a16:creationId xmlns:a16="http://schemas.microsoft.com/office/drawing/2014/main" id="{5F28F3FB-F488-4A0D-A8BE-7818B66A4EF4}"/>
              </a:ext>
            </a:extLst>
          </p:cNvPr>
          <p:cNvSpPr>
            <a:spLocks noGrp="1"/>
          </p:cNvSpPr>
          <p:nvPr>
            <p:ph type="title"/>
          </p:nvPr>
        </p:nvSpPr>
        <p:spPr>
          <a:xfrm>
            <a:off x="1296537" y="365126"/>
            <a:ext cx="9742302" cy="1139824"/>
          </a:xfrm>
        </p:spPr>
        <p:txBody>
          <a:bodyPr/>
          <a:lstStyle/>
          <a:p>
            <a:r>
              <a:rPr lang="en-US" dirty="0"/>
              <a:t>Advancing Opportunities</a:t>
            </a:r>
          </a:p>
        </p:txBody>
      </p:sp>
      <p:sp>
        <p:nvSpPr>
          <p:cNvPr id="34" name="TextBox 33">
            <a:extLst>
              <a:ext uri="{FF2B5EF4-FFF2-40B4-BE49-F238E27FC236}">
                <a16:creationId xmlns:a16="http://schemas.microsoft.com/office/drawing/2014/main" id="{B8CAC970-0E68-4599-8472-33C1A016BC06}"/>
              </a:ext>
            </a:extLst>
          </p:cNvPr>
          <p:cNvSpPr txBox="1"/>
          <p:nvPr/>
        </p:nvSpPr>
        <p:spPr>
          <a:xfrm flipH="1">
            <a:off x="525363" y="593425"/>
            <a:ext cx="511867" cy="707886"/>
          </a:xfrm>
          <a:prstGeom prst="rect">
            <a:avLst/>
          </a:prstGeom>
          <a:solidFill>
            <a:schemeClr val="bg1"/>
          </a:solidFill>
          <a:ln>
            <a:solidFill>
              <a:srgbClr val="000000"/>
            </a:solid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2</a:t>
            </a:r>
          </a:p>
        </p:txBody>
      </p:sp>
      <p:sp>
        <p:nvSpPr>
          <p:cNvPr id="36" name="Content Placeholder 35">
            <a:extLst>
              <a:ext uri="{FF2B5EF4-FFF2-40B4-BE49-F238E27FC236}">
                <a16:creationId xmlns:a16="http://schemas.microsoft.com/office/drawing/2014/main" id="{8836A1D6-97C7-4828-BF56-745A4C97E671}"/>
              </a:ext>
            </a:extLst>
          </p:cNvPr>
          <p:cNvSpPr>
            <a:spLocks noGrp="1"/>
          </p:cNvSpPr>
          <p:nvPr>
            <p:ph idx="1"/>
          </p:nvPr>
        </p:nvSpPr>
        <p:spPr>
          <a:xfrm>
            <a:off x="379861" y="1971378"/>
            <a:ext cx="11461308" cy="2077636"/>
          </a:xfrm>
        </p:spPr>
        <p:txBody>
          <a:bodyPr anchor="ctr">
            <a:noAutofit/>
          </a:bodyPr>
          <a:lstStyle/>
          <a:p>
            <a:pPr marL="457200" lvl="1" indent="0" algn="ctr">
              <a:buNone/>
            </a:pPr>
            <a:r>
              <a:rPr lang="en-US" sz="3400" dirty="0">
                <a:solidFill>
                  <a:srgbClr val="000000"/>
                </a:solidFill>
              </a:rPr>
              <a:t>Task Force of 120+ Disability Nonprofits</a:t>
            </a:r>
          </a:p>
          <a:p>
            <a:pPr marL="457200" lvl="1" indent="0" algn="ctr">
              <a:buNone/>
            </a:pPr>
            <a:r>
              <a:rPr lang="en-US" sz="3400" dirty="0">
                <a:solidFill>
                  <a:srgbClr val="000000"/>
                </a:solidFill>
              </a:rPr>
              <a:t>Federal Task Force</a:t>
            </a:r>
          </a:p>
          <a:p>
            <a:pPr marL="457200" lvl="1" indent="0" algn="ctr">
              <a:buNone/>
            </a:pPr>
            <a:r>
              <a:rPr lang="en-US" sz="3400" dirty="0">
                <a:solidFill>
                  <a:srgbClr val="000000"/>
                </a:solidFill>
              </a:rPr>
              <a:t>Partnership with L.A. Department on Disability</a:t>
            </a:r>
          </a:p>
        </p:txBody>
      </p:sp>
      <p:sp>
        <p:nvSpPr>
          <p:cNvPr id="24" name="TextBox 23">
            <a:extLst>
              <a:ext uri="{FF2B5EF4-FFF2-40B4-BE49-F238E27FC236}">
                <a16:creationId xmlns:a16="http://schemas.microsoft.com/office/drawing/2014/main" id="{1D119177-87C9-4168-B29E-57FE12044A99}"/>
              </a:ext>
            </a:extLst>
          </p:cNvPr>
          <p:cNvSpPr txBox="1"/>
          <p:nvPr/>
        </p:nvSpPr>
        <p:spPr>
          <a:xfrm>
            <a:off x="379861" y="4906494"/>
            <a:ext cx="11536368" cy="1138773"/>
          </a:xfrm>
          <a:prstGeom prst="rect">
            <a:avLst/>
          </a:prstGeom>
          <a:noFill/>
        </p:spPr>
        <p:txBody>
          <a:bodyPr wrap="square" rtlCol="0">
            <a:spAutoFit/>
          </a:bodyPr>
          <a:lstStyle/>
          <a:p>
            <a:pPr algn="ctr"/>
            <a:r>
              <a:rPr lang="en-US" sz="3400" dirty="0">
                <a:solidFill>
                  <a:srgbClr val="000000"/>
                </a:solidFill>
                <a:latin typeface="Times New Roman" panose="02020603050405020304" pitchFamily="18" charset="0"/>
                <a:cs typeface="Times New Roman" panose="02020603050405020304" pitchFamily="18" charset="0"/>
              </a:rPr>
              <a:t>People with disabilities are hired, listened to </a:t>
            </a:r>
            <a:br>
              <a:rPr lang="en-US" sz="3400" dirty="0">
                <a:solidFill>
                  <a:srgbClr val="000000"/>
                </a:solidFill>
                <a:latin typeface="Times New Roman" panose="02020603050405020304" pitchFamily="18" charset="0"/>
                <a:cs typeface="Times New Roman" panose="02020603050405020304" pitchFamily="18" charset="0"/>
              </a:rPr>
            </a:br>
            <a:r>
              <a:rPr lang="en-US" sz="3400" dirty="0">
                <a:solidFill>
                  <a:srgbClr val="000000"/>
                </a:solidFill>
                <a:latin typeface="Times New Roman" panose="02020603050405020304" pitchFamily="18" charset="0"/>
                <a:cs typeface="Times New Roman" panose="02020603050405020304" pitchFamily="18" charset="0"/>
              </a:rPr>
              <a:t>and part of the solution.</a:t>
            </a:r>
          </a:p>
        </p:txBody>
      </p:sp>
    </p:spTree>
    <p:extLst>
      <p:ext uri="{BB962C8B-B14F-4D97-AF65-F5344CB8AC3E}">
        <p14:creationId xmlns:p14="http://schemas.microsoft.com/office/powerpoint/2010/main" val="36193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3A4C9-AF9F-4C2E-881B-1D77BF94364B}"/>
              </a:ext>
            </a:extLst>
          </p:cNvPr>
          <p:cNvSpPr>
            <a:spLocks noGrp="1"/>
          </p:cNvSpPr>
          <p:nvPr>
            <p:ph type="title"/>
          </p:nvPr>
        </p:nvSpPr>
        <p:spPr/>
        <p:txBody>
          <a:bodyPr>
            <a:normAutofit fontScale="90000"/>
          </a:bodyPr>
          <a:lstStyle/>
          <a:p>
            <a:r>
              <a:rPr lang="en-US" b="1" dirty="0"/>
              <a:t>High School Graduation Rates for Students w/ &amp; w/o Disabilities – 1990 to 2020</a:t>
            </a:r>
          </a:p>
        </p:txBody>
      </p:sp>
      <p:graphicFrame>
        <p:nvGraphicFramePr>
          <p:cNvPr id="7" name="Chart 6" descr="Chart depicting High School Graduation Rates for Students with and without Disabilities from 1990 to 2020.&#10;Years HS Graduation Rate for Students with Disabilities HS Graduation Rate for Students without Disabilities&#10;1991 45.7 73.7&#10;1992 43.9 74.2&#10;1993 No Data Available 73.8&#10;1994 28.1 73.1&#10;1995 26.8 71.8&#10;1996 27.2 71.0&#10;1997 27.6 71.3&#10;1998 28.4 71.3&#10;1999 57.39 71.1&#10;2000 56.16 71.7&#10;2001 29.7 71.7&#10;2002 32 72.6&#10;2003 31.6 73.9&#10;2004 54.2 74.3&#10;2005 54.4 74.7&#10;2006 56.5 73.4&#10;2007 56 73.9&#10;2008 59 74.7&#10;2009 60.6 74.7&#10;2010 62.6 75.6&#10;2011 63.6 79.0&#10;2012 63.9 80.0&#10;2013 62 81.4&#10;2014 63 82.3&#10;2015 65 83.0&#10;2016 66 84.1&#10;2017 67 85.0&#10;2018 67 85.0 ">
            <a:extLst>
              <a:ext uri="{FF2B5EF4-FFF2-40B4-BE49-F238E27FC236}">
                <a16:creationId xmlns:a16="http://schemas.microsoft.com/office/drawing/2014/main" id="{8BA10676-16FA-471A-BF84-F444FE3DFE52}"/>
              </a:ext>
            </a:extLst>
          </p:cNvPr>
          <p:cNvGraphicFramePr>
            <a:graphicFrameLocks/>
          </p:cNvGraphicFramePr>
          <p:nvPr/>
        </p:nvGraphicFramePr>
        <p:xfrm>
          <a:off x="373224" y="917071"/>
          <a:ext cx="11532637" cy="502385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D973612-9272-4EE9-A096-A9B1642B9CA4}"/>
              </a:ext>
            </a:extLst>
          </p:cNvPr>
          <p:cNvSpPr/>
          <p:nvPr/>
        </p:nvSpPr>
        <p:spPr>
          <a:xfrm>
            <a:off x="896491" y="6066995"/>
            <a:ext cx="9769098"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Digest of Education Statistics 1991 to 2018</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3"/>
              </a:rPr>
              <a:t>https://nces.ed.gov/programs/digest</a:t>
            </a:r>
            <a:r>
              <a:rPr lang="en-US"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hlinkClick r:id="rId4"/>
              </a:rPr>
              <a:t>https://nces.ed.gov/pubsearch/getpubcats.asp?sid=091#061</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250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2E7679-06BF-41BC-ABC3-2E55EC6FBB3A}"/>
              </a:ext>
            </a:extLst>
          </p:cNvPr>
          <p:cNvSpPr>
            <a:spLocks noGrp="1"/>
          </p:cNvSpPr>
          <p:nvPr>
            <p:ph type="title"/>
          </p:nvPr>
        </p:nvSpPr>
        <p:spPr/>
        <p:txBody>
          <a:bodyPr>
            <a:normAutofit fontScale="90000"/>
          </a:bodyPr>
          <a:lstStyle/>
          <a:p>
            <a:r>
              <a:rPr lang="en-US" b="1" dirty="0"/>
              <a:t>National HS Graduation Rates for Students w/ &amp; w/o Disabilities by Race – Class of 2018</a:t>
            </a:r>
          </a:p>
        </p:txBody>
      </p:sp>
      <p:graphicFrame>
        <p:nvGraphicFramePr>
          <p:cNvPr id="4" name="Chart 3" descr="Chart depicting educational outcomes for students with and without disabilities in the Class of 2018. White Students with Disabilities. 77 percent of White Students with Disabilities graduated with a High School diploma compared to 89 percent of   White Students without Disabilities. Only 66 percent of Black Students with Disabilities graduated with a High School diploma as did 79 percent of Black students without disabilities. 71 percent of Hispanic Students with Disabilities graduated with a High School diploma compared to 81 percent of Hispanic Students without Disabilities. 79 percent of Asian Students with Disabilities graduated with a High School diploma as did 92 percent of Asian Students without Disabilities. For Pacific Islander Students with Disabilities, only 68 percent graduated with a high school diploma compared to 92 percent of Pacific Islander Students without Disabilities. Lastly, 71 percent of American Indian/Alaska Native Students with Disabilities as did 74 percent of American Indian/Alaska Native Students without Disabilities.">
            <a:extLst>
              <a:ext uri="{FF2B5EF4-FFF2-40B4-BE49-F238E27FC236}">
                <a16:creationId xmlns:a16="http://schemas.microsoft.com/office/drawing/2014/main" id="{1A297DDA-5725-4733-B9A9-D2FFACDBF4A5}"/>
              </a:ext>
            </a:extLst>
          </p:cNvPr>
          <p:cNvGraphicFramePr>
            <a:graphicFrameLocks/>
          </p:cNvGraphicFramePr>
          <p:nvPr/>
        </p:nvGraphicFramePr>
        <p:xfrm>
          <a:off x="523240" y="1504949"/>
          <a:ext cx="11363960" cy="47682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0ED5731-0E2B-4409-8C50-1A2C40697DB7}"/>
              </a:ext>
            </a:extLst>
          </p:cNvPr>
          <p:cNvSpPr/>
          <p:nvPr/>
        </p:nvSpPr>
        <p:spPr>
          <a:xfrm>
            <a:off x="523240" y="6273225"/>
            <a:ext cx="10914509"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U.S. Department of Education, Office of Special Education Programs, Individuals with Disabilities Education Act (IDEA) Section 618 Data Products </a:t>
            </a:r>
            <a:r>
              <a:rPr lang="en-US" sz="1600" dirty="0">
                <a:latin typeface="Times New Roman" panose="02020603050405020304" pitchFamily="18" charset="0"/>
                <a:cs typeface="Times New Roman" panose="02020603050405020304" pitchFamily="18" charset="0"/>
                <a:hlinkClick r:id="rId3"/>
              </a:rPr>
              <a:t>https://nces.ed.gov/programs/coe/indicator_cgg.asp</a:t>
            </a:r>
            <a:r>
              <a:rPr lang="en-US" sz="1600" dirty="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87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CB30-523A-4BFF-9CE0-7525CE917137}"/>
              </a:ext>
            </a:extLst>
          </p:cNvPr>
          <p:cNvSpPr>
            <a:spLocks noGrp="1"/>
          </p:cNvSpPr>
          <p:nvPr>
            <p:ph type="title"/>
          </p:nvPr>
        </p:nvSpPr>
        <p:spPr/>
        <p:txBody>
          <a:bodyPr>
            <a:normAutofit fontScale="90000"/>
          </a:bodyPr>
          <a:lstStyle/>
          <a:p>
            <a:r>
              <a:rPr lang="en-US" b="1" dirty="0"/>
              <a:t>Employment Rates of Minority Populations </a:t>
            </a:r>
            <a:br>
              <a:rPr lang="en-US" b="1" dirty="0"/>
            </a:br>
            <a:r>
              <a:rPr lang="en-US" b="1" dirty="0"/>
              <a:t>(Percentage of population) – 2008 to 2018</a:t>
            </a:r>
          </a:p>
        </p:txBody>
      </p:sp>
      <p:graphicFrame>
        <p:nvGraphicFramePr>
          <p:cNvPr id="4" name="Chart 3" descr="Chart depicting, the Employment Rates of Minority Populations as a Percentage of population from 2008 to 2018. In 2008 37.1 percent of people with disabilities had jobs, 57.3 percent of African-Americans had jobs, 56.2 percent of women had jobs as did 63.3 percent of Hispanic Americans. &#10;In 2009, 35.2 percent of people with disabilities had jobs, 53.2 percent of African-Americans had jobs, 54.4 percent of women had jobs as did 59.7 percent of Hispanic Americans. &#10;In 2010, 33.4 percent of people with disabilities had jobs, 52.3 percent of African-Americans had jobs, 53.6 percent of women had jobs as did 59 percent of Hispanic Americans. &#10;In 2011, 32.6 percent of people with disabilities had jobs, 51.7 percent of African-Americans had jobs, 53.2 percent of women had jobs as did 58.9 percent of Hispanic Americans. &#10;In 2012, 32.7 percent of people with disabilities had jobs, 53 percent of African-Americans had jobs, 53.1 percent of women had jobs as did 59.5 percent of Hispanic Americans. &#10;In 2013, 33.9 percent of people with disabilities had jobs, 53.2 percent of African-Americans had jobs, 53.2 percent of women had jobs as did 60 percent of Hispanic Americans. &#10;In 2014, 34.4 percent of people with disabilities had jobs, 54.3 percent of African-Americans had jobs, 53.5 percent of women had jobs as did 61.2 percent of Hispanic Americans. &#10;In 2015, 34.9 percent of people with disabilities had jobs, 55.7 percent of African-Americans had jobs, 53.7 percent of women had jobs as did 61.6 percent of Hispanic Americans. &#10;In 2016, 35.9 percent of people with disabilities had jobs, 56.4 percent of African-Americans had jobs, 54.1 percent of women had jobs as did 62 percent of Hispanic Americans. &#10;In 2017, 36.9 percent of people with disabilities had jobs, 57.6 percent of African-Americans had jobs, 54.6 percent of women had jobs as did 60.6 percent of Hispanic Americans. &#10;In 2018, 37.6 percent of people with disabilities had jobs, 57.9 percent of African-Americans had jobs, 55.4 percent of women had jobs as did 61 percent of Hispanic Americans. &#10;">
            <a:extLst>
              <a:ext uri="{FF2B5EF4-FFF2-40B4-BE49-F238E27FC236}">
                <a16:creationId xmlns:a16="http://schemas.microsoft.com/office/drawing/2014/main" id="{9956E99F-1D58-43ED-8D21-6AAEDFCE2062}"/>
              </a:ext>
            </a:extLst>
          </p:cNvPr>
          <p:cNvGraphicFramePr>
            <a:graphicFrameLocks/>
          </p:cNvGraphicFramePr>
          <p:nvPr/>
        </p:nvGraphicFramePr>
        <p:xfrm>
          <a:off x="523240" y="1504950"/>
          <a:ext cx="11145520" cy="47718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5E3C81B-FBE8-4887-A86F-6706FF2B972C}"/>
              </a:ext>
            </a:extLst>
          </p:cNvPr>
          <p:cNvSpPr/>
          <p:nvPr/>
        </p:nvSpPr>
        <p:spPr>
          <a:xfrm>
            <a:off x="397789" y="6234194"/>
            <a:ext cx="10515600"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SOURCES: </a:t>
            </a:r>
            <a:r>
              <a:rPr lang="en-US" sz="1600" dirty="0">
                <a:latin typeface="Times New Roman" panose="02020603050405020304" pitchFamily="18" charset="0"/>
                <a:cs typeface="Times New Roman" panose="02020603050405020304" pitchFamily="18" charset="0"/>
                <a:hlinkClick r:id="rId3"/>
              </a:rPr>
              <a:t>https://www.statista.com/statistics/793961/employment-among-disabled-us-adults/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https://www.bls.gov/charts/employment-situation/employment-population-ratio.htm</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8146364"/>
      </p:ext>
    </p:extLst>
  </p:cSld>
  <p:clrMapOvr>
    <a:masterClrMapping/>
  </p:clrMapOvr>
</p:sld>
</file>

<file path=ppt/theme/theme1.xml><?xml version="1.0" encoding="utf-8"?>
<a:theme xmlns:a="http://schemas.openxmlformats.org/drawingml/2006/main" name="RespectAbility Slid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pectAbility Slide Template" id="{3E935EAE-2F05-4F90-8872-3945737D11BF}" vid="{78E3B718-2EF3-4633-BE16-E2B161561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BB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 HD.potx" id="{D1D89843-4F8B-4016-BEC1-1CF189D2BF32}" vid="{C7F52575-3C83-4FBB-AB3C-73AC51FB18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1113</Words>
  <Application>Microsoft Macintosh PowerPoint</Application>
  <PresentationFormat>Widescreen</PresentationFormat>
  <Paragraphs>124</Paragraphs>
  <Slides>15</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Narrow</vt:lpstr>
      <vt:lpstr>Calibri</vt:lpstr>
      <vt:lpstr>Calibri Light</vt:lpstr>
      <vt:lpstr>Courier New</vt:lpstr>
      <vt:lpstr>Times New Roman</vt:lpstr>
      <vt:lpstr>Trebuchet MS</vt:lpstr>
      <vt:lpstr>Wingdings</vt:lpstr>
      <vt:lpstr>RespectAbility Slide Template</vt:lpstr>
      <vt:lpstr>Office Theme</vt:lpstr>
      <vt:lpstr>1-CLA-PowerPoint HD</vt:lpstr>
      <vt:lpstr>What We Do</vt:lpstr>
      <vt:lpstr>Our Mission</vt:lpstr>
      <vt:lpstr>Fight Stigmas</vt:lpstr>
      <vt:lpstr>Positive messaging works!</vt:lpstr>
      <vt:lpstr>Emphasize positive  proven outcomes</vt:lpstr>
      <vt:lpstr>Advancing Opportunities</vt:lpstr>
      <vt:lpstr>High School Graduation Rates for Students w/ &amp; w/o Disabilities – 1990 to 2020</vt:lpstr>
      <vt:lpstr>National HS Graduation Rates for Students w/ &amp; w/o Disabilities by Race – Class of 2018</vt:lpstr>
      <vt:lpstr>Employment Rates of Minority Populations  (Percentage of population) – 2008 to 2018</vt:lpstr>
      <vt:lpstr>Employment Rates for Working-Age Americans w/ &amp; w/o Disabilities, by Race – 2018 </vt:lpstr>
      <vt:lpstr>Focus on Work in Los Angeles:</vt:lpstr>
      <vt:lpstr>Online SNAP Pre-COVID-19: Little safe food access</vt:lpstr>
      <vt:lpstr>Status of Online SNAP now: 9.9 million people with disabilities have safe access to food</vt:lpstr>
      <vt:lpstr>Prepare Leadership &amp; Talent Pipeline</vt:lpstr>
      <vt:lpstr>Theory of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July 28, 2020 11AM ET to 3 PM ET</dc:title>
  <dc:creator>Tonya</dc:creator>
  <cp:lastModifiedBy>Eric Ascher</cp:lastModifiedBy>
  <cp:revision>39</cp:revision>
  <cp:lastPrinted>2020-07-27T15:33:30Z</cp:lastPrinted>
  <dcterms:created xsi:type="dcterms:W3CDTF">2020-07-24T19:26:06Z</dcterms:created>
  <dcterms:modified xsi:type="dcterms:W3CDTF">2020-08-07T17:01:19Z</dcterms:modified>
</cp:coreProperties>
</file>