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839" r:id="rId2"/>
    <p:sldId id="684" r:id="rId3"/>
    <p:sldId id="621" r:id="rId4"/>
    <p:sldId id="848" r:id="rId5"/>
    <p:sldId id="838" r:id="rId6"/>
    <p:sldId id="262" r:id="rId7"/>
    <p:sldId id="821" r:id="rId8"/>
    <p:sldId id="793" r:id="rId9"/>
    <p:sldId id="849" r:id="rId10"/>
    <p:sldId id="823" r:id="rId11"/>
    <p:sldId id="794" r:id="rId12"/>
    <p:sldId id="795" r:id="rId13"/>
    <p:sldId id="824" r:id="rId14"/>
    <p:sldId id="825" r:id="rId15"/>
    <p:sldId id="820" r:id="rId16"/>
    <p:sldId id="826" r:id="rId17"/>
    <p:sldId id="827" r:id="rId18"/>
    <p:sldId id="828" r:id="rId19"/>
    <p:sldId id="829" r:id="rId20"/>
    <p:sldId id="830" r:id="rId21"/>
    <p:sldId id="831" r:id="rId22"/>
    <p:sldId id="832" r:id="rId23"/>
    <p:sldId id="833" r:id="rId24"/>
    <p:sldId id="834" r:id="rId25"/>
    <p:sldId id="835" r:id="rId26"/>
    <p:sldId id="836" r:id="rId27"/>
    <p:sldId id="818" r:id="rId28"/>
    <p:sldId id="843" r:id="rId29"/>
    <p:sldId id="844" r:id="rId30"/>
    <p:sldId id="840" r:id="rId31"/>
    <p:sldId id="846" r:id="rId32"/>
    <p:sldId id="847" r:id="rId33"/>
    <p:sldId id="84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1429" autoAdjust="0"/>
  </p:normalViewPr>
  <p:slideViewPr>
    <p:cSldViewPr snapToGrid="0">
      <p:cViewPr varScale="1">
        <p:scale>
          <a:sx n="103" d="100"/>
          <a:sy n="103" d="100"/>
        </p:scale>
        <p:origin x="272"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6/23/20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265417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13</a:t>
            </a:fld>
            <a:endParaRPr lang="en-US"/>
          </a:p>
        </p:txBody>
      </p:sp>
    </p:spTree>
    <p:extLst>
      <p:ext uri="{BB962C8B-B14F-4D97-AF65-F5344CB8AC3E}">
        <p14:creationId xmlns:p14="http://schemas.microsoft.com/office/powerpoint/2010/main" val="390277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14</a:t>
            </a:fld>
            <a:endParaRPr lang="en-US"/>
          </a:p>
        </p:txBody>
      </p:sp>
    </p:spTree>
    <p:extLst>
      <p:ext uri="{BB962C8B-B14F-4D97-AF65-F5344CB8AC3E}">
        <p14:creationId xmlns:p14="http://schemas.microsoft.com/office/powerpoint/2010/main" val="208605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15</a:t>
            </a:fld>
            <a:endParaRPr lang="en-US"/>
          </a:p>
        </p:txBody>
      </p:sp>
    </p:spTree>
    <p:extLst>
      <p:ext uri="{BB962C8B-B14F-4D97-AF65-F5344CB8AC3E}">
        <p14:creationId xmlns:p14="http://schemas.microsoft.com/office/powerpoint/2010/main" val="2974586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16</a:t>
            </a:fld>
            <a:endParaRPr lang="en-US"/>
          </a:p>
        </p:txBody>
      </p:sp>
    </p:spTree>
    <p:extLst>
      <p:ext uri="{BB962C8B-B14F-4D97-AF65-F5344CB8AC3E}">
        <p14:creationId xmlns:p14="http://schemas.microsoft.com/office/powerpoint/2010/main" val="311152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17</a:t>
            </a:fld>
            <a:endParaRPr lang="en-US"/>
          </a:p>
        </p:txBody>
      </p:sp>
    </p:spTree>
    <p:extLst>
      <p:ext uri="{BB962C8B-B14F-4D97-AF65-F5344CB8AC3E}">
        <p14:creationId xmlns:p14="http://schemas.microsoft.com/office/powerpoint/2010/main" val="3393962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18</a:t>
            </a:fld>
            <a:endParaRPr lang="en-US"/>
          </a:p>
        </p:txBody>
      </p:sp>
    </p:spTree>
    <p:extLst>
      <p:ext uri="{BB962C8B-B14F-4D97-AF65-F5344CB8AC3E}">
        <p14:creationId xmlns:p14="http://schemas.microsoft.com/office/powerpoint/2010/main" val="2441235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19</a:t>
            </a:fld>
            <a:endParaRPr lang="en-US"/>
          </a:p>
        </p:txBody>
      </p:sp>
    </p:spTree>
    <p:extLst>
      <p:ext uri="{BB962C8B-B14F-4D97-AF65-F5344CB8AC3E}">
        <p14:creationId xmlns:p14="http://schemas.microsoft.com/office/powerpoint/2010/main" val="808887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20</a:t>
            </a:fld>
            <a:endParaRPr lang="en-US"/>
          </a:p>
        </p:txBody>
      </p:sp>
    </p:spTree>
    <p:extLst>
      <p:ext uri="{BB962C8B-B14F-4D97-AF65-F5344CB8AC3E}">
        <p14:creationId xmlns:p14="http://schemas.microsoft.com/office/powerpoint/2010/main" val="4189682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21</a:t>
            </a:fld>
            <a:endParaRPr lang="en-US"/>
          </a:p>
        </p:txBody>
      </p:sp>
    </p:spTree>
    <p:extLst>
      <p:ext uri="{BB962C8B-B14F-4D97-AF65-F5344CB8AC3E}">
        <p14:creationId xmlns:p14="http://schemas.microsoft.com/office/powerpoint/2010/main" val="3953156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22</a:t>
            </a:fld>
            <a:endParaRPr lang="en-US"/>
          </a:p>
        </p:txBody>
      </p:sp>
    </p:spTree>
    <p:extLst>
      <p:ext uri="{BB962C8B-B14F-4D97-AF65-F5344CB8AC3E}">
        <p14:creationId xmlns:p14="http://schemas.microsoft.com/office/powerpoint/2010/main" val="76524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a:t>
            </a:fld>
            <a:endParaRPr lang="en-US"/>
          </a:p>
        </p:txBody>
      </p:sp>
    </p:spTree>
    <p:extLst>
      <p:ext uri="{BB962C8B-B14F-4D97-AF65-F5344CB8AC3E}">
        <p14:creationId xmlns:p14="http://schemas.microsoft.com/office/powerpoint/2010/main" val="3551508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23</a:t>
            </a:fld>
            <a:endParaRPr lang="en-US"/>
          </a:p>
        </p:txBody>
      </p:sp>
    </p:spTree>
    <p:extLst>
      <p:ext uri="{BB962C8B-B14F-4D97-AF65-F5344CB8AC3E}">
        <p14:creationId xmlns:p14="http://schemas.microsoft.com/office/powerpoint/2010/main" val="1953944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24</a:t>
            </a:fld>
            <a:endParaRPr lang="en-US"/>
          </a:p>
        </p:txBody>
      </p:sp>
    </p:spTree>
    <p:extLst>
      <p:ext uri="{BB962C8B-B14F-4D97-AF65-F5344CB8AC3E}">
        <p14:creationId xmlns:p14="http://schemas.microsoft.com/office/powerpoint/2010/main" val="2627358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25</a:t>
            </a:fld>
            <a:endParaRPr lang="en-US"/>
          </a:p>
        </p:txBody>
      </p:sp>
    </p:spTree>
    <p:extLst>
      <p:ext uri="{BB962C8B-B14F-4D97-AF65-F5344CB8AC3E}">
        <p14:creationId xmlns:p14="http://schemas.microsoft.com/office/powerpoint/2010/main" val="4042599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26</a:t>
            </a:fld>
            <a:endParaRPr lang="en-US"/>
          </a:p>
        </p:txBody>
      </p:sp>
    </p:spTree>
    <p:extLst>
      <p:ext uri="{BB962C8B-B14F-4D97-AF65-F5344CB8AC3E}">
        <p14:creationId xmlns:p14="http://schemas.microsoft.com/office/powerpoint/2010/main" val="3356910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28</a:t>
            </a:fld>
            <a:endParaRPr lang="en-US"/>
          </a:p>
        </p:txBody>
      </p:sp>
    </p:spTree>
    <p:extLst>
      <p:ext uri="{BB962C8B-B14F-4D97-AF65-F5344CB8AC3E}">
        <p14:creationId xmlns:p14="http://schemas.microsoft.com/office/powerpoint/2010/main" val="10778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F2833-5762-4E0C-9C9E-774432C7BC20}" type="slidenum">
              <a:rPr lang="en-US" smtClean="0"/>
              <a:pPr/>
              <a:t>6</a:t>
            </a:fld>
            <a:endParaRPr lang="en-US"/>
          </a:p>
        </p:txBody>
      </p:sp>
    </p:spTree>
    <p:extLst>
      <p:ext uri="{BB962C8B-B14F-4D97-AF65-F5344CB8AC3E}">
        <p14:creationId xmlns:p14="http://schemas.microsoft.com/office/powerpoint/2010/main" val="373231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7</a:t>
            </a:fld>
            <a:endParaRPr lang="en-US"/>
          </a:p>
        </p:txBody>
      </p:sp>
    </p:spTree>
    <p:extLst>
      <p:ext uri="{BB962C8B-B14F-4D97-AF65-F5344CB8AC3E}">
        <p14:creationId xmlns:p14="http://schemas.microsoft.com/office/powerpoint/2010/main" val="4206555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8</a:t>
            </a:fld>
            <a:endParaRPr lang="en-US"/>
          </a:p>
        </p:txBody>
      </p:sp>
    </p:spTree>
    <p:extLst>
      <p:ext uri="{BB962C8B-B14F-4D97-AF65-F5344CB8AC3E}">
        <p14:creationId xmlns:p14="http://schemas.microsoft.com/office/powerpoint/2010/main" val="365911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9</a:t>
            </a:fld>
            <a:endParaRPr lang="en-US"/>
          </a:p>
        </p:txBody>
      </p:sp>
    </p:spTree>
    <p:extLst>
      <p:ext uri="{BB962C8B-B14F-4D97-AF65-F5344CB8AC3E}">
        <p14:creationId xmlns:p14="http://schemas.microsoft.com/office/powerpoint/2010/main" val="157241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10</a:t>
            </a:fld>
            <a:endParaRPr lang="en-US"/>
          </a:p>
        </p:txBody>
      </p:sp>
    </p:spTree>
    <p:extLst>
      <p:ext uri="{BB962C8B-B14F-4D97-AF65-F5344CB8AC3E}">
        <p14:creationId xmlns:p14="http://schemas.microsoft.com/office/powerpoint/2010/main" val="365088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F2833-5762-4E0C-9C9E-774432C7BC20}" type="slidenum">
              <a:rPr lang="en-US" smtClean="0"/>
              <a:pPr/>
              <a:t>11</a:t>
            </a:fld>
            <a:endParaRPr lang="en-US"/>
          </a:p>
        </p:txBody>
      </p:sp>
    </p:spTree>
    <p:extLst>
      <p:ext uri="{BB962C8B-B14F-4D97-AF65-F5344CB8AC3E}">
        <p14:creationId xmlns:p14="http://schemas.microsoft.com/office/powerpoint/2010/main" val="1961973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F2833-5762-4E0C-9C9E-774432C7BC20}" type="slidenum">
              <a:rPr lang="en-US" smtClean="0"/>
              <a:pPr/>
              <a:t>12</a:t>
            </a:fld>
            <a:endParaRPr lang="en-US"/>
          </a:p>
        </p:txBody>
      </p:sp>
    </p:spTree>
    <p:extLst>
      <p:ext uri="{BB962C8B-B14F-4D97-AF65-F5344CB8AC3E}">
        <p14:creationId xmlns:p14="http://schemas.microsoft.com/office/powerpoint/2010/main" val="92098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6/23/20</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6/23/20</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6/23/20</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6/23/20</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6/23/20</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64" r:id="rId5"/>
    <p:sldLayoutId id="2147483651" r:id="rId6"/>
    <p:sldLayoutId id="2147483652"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hyperlink" Target="https://ikar-la.org/" TargetMode="External"/><Relationship Id="rId18" Type="http://schemas.openxmlformats.org/officeDocument/2006/relationships/hyperlink" Target="https://jrspgh.org/" TargetMode="External"/><Relationship Id="rId26" Type="http://schemas.openxmlformats.org/officeDocument/2006/relationships/hyperlink" Target="https://momentmag.com/" TargetMode="External"/><Relationship Id="rId39" Type="http://schemas.openxmlformats.org/officeDocument/2006/relationships/hyperlink" Target="https://www.womensrabbinicnetwork.org/" TargetMode="External"/><Relationship Id="rId21" Type="http://schemas.openxmlformats.org/officeDocument/2006/relationships/hyperlink" Target="https://www.jwi.org/" TargetMode="External"/><Relationship Id="rId34" Type="http://schemas.openxmlformats.org/officeDocument/2006/relationships/hyperlink" Target="https://www.wisela.org/" TargetMode="External"/><Relationship Id="rId42" Type="http://schemas.openxmlformats.org/officeDocument/2006/relationships/hyperlink" Target="https://jewishlearningventure.org/what-we-do/whole-community-inclusion/" TargetMode="External"/><Relationship Id="rId47" Type="http://schemas.openxmlformats.org/officeDocument/2006/relationships/hyperlink" Target="https://www.schusterman.org/" TargetMode="External"/><Relationship Id="rId7" Type="http://schemas.openxmlformats.org/officeDocument/2006/relationships/hyperlink" Target="https://www.kolamielkinspark.org/" TargetMode="External"/><Relationship Id="rId2" Type="http://schemas.openxmlformats.org/officeDocument/2006/relationships/hyperlink" Target="https://avodah.net/" TargetMode="External"/><Relationship Id="rId16" Type="http://schemas.openxmlformats.org/officeDocument/2006/relationships/hyperlink" Target="https://www.greatermetrowestable.org/" TargetMode="External"/><Relationship Id="rId29" Type="http://schemas.openxmlformats.org/officeDocument/2006/relationships/hyperlink" Target="https://www.reconstructingjudaism.org/" TargetMode="External"/><Relationship Id="rId1" Type="http://schemas.openxmlformats.org/officeDocument/2006/relationships/slideLayout" Target="../slideLayouts/slideLayout2.xml"/><Relationship Id="rId6" Type="http://schemas.openxmlformats.org/officeDocument/2006/relationships/hyperlink" Target="https://www.cbesimi.org/" TargetMode="External"/><Relationship Id="rId11" Type="http://schemas.openxmlformats.org/officeDocument/2006/relationships/hyperlink" Target="https://www.jgateways.org/" TargetMode="External"/><Relationship Id="rId24" Type="http://schemas.openxmlformats.org/officeDocument/2006/relationships/hyperlink" Target="https://jccmanhattan.org/" TargetMode="External"/><Relationship Id="rId32" Type="http://schemas.openxmlformats.org/officeDocument/2006/relationships/hyperlink" Target="https://www.shalhevet.org/apps/pages/index.jsp?uREC_ID=359276&amp;type=d&amp;pREC_ID=778756" TargetMode="External"/><Relationship Id="rId37" Type="http://schemas.openxmlformats.org/officeDocument/2006/relationships/hyperlink" Target="http://themiracleproject.org/" TargetMode="External"/><Relationship Id="rId40" Type="http://schemas.openxmlformats.org/officeDocument/2006/relationships/hyperlink" Target="https://urj.org/union-reform-judaism" TargetMode="External"/><Relationship Id="rId45" Type="http://schemas.openxmlformats.org/officeDocument/2006/relationships/hyperlink" Target="https://www.jewishfoundationla.org/" TargetMode="External"/><Relationship Id="rId5" Type="http://schemas.openxmlformats.org/officeDocument/2006/relationships/hyperlink" Target="https://www.bnaiamoona.com/" TargetMode="External"/><Relationship Id="rId15" Type="http://schemas.openxmlformats.org/officeDocument/2006/relationships/hyperlink" Target="https://www.jewishfederations.org/" TargetMode="External"/><Relationship Id="rId23" Type="http://schemas.openxmlformats.org/officeDocument/2006/relationships/hyperlink" Target="https://lkflt.org/" TargetMode="External"/><Relationship Id="rId28" Type="http://schemas.openxmlformats.org/officeDocument/2006/relationships/hyperlink" Target="https://www.ohrhatorah.org/" TargetMode="External"/><Relationship Id="rId36" Type="http://schemas.openxmlformats.org/officeDocument/2006/relationships/hyperlink" Target="https://jewishjournal.com/" TargetMode="External"/><Relationship Id="rId10" Type="http://schemas.openxmlformats.org/officeDocument/2006/relationships/hyperlink" Target="https://jewishcamp.org/" TargetMode="External"/><Relationship Id="rId19" Type="http://schemas.openxmlformats.org/officeDocument/2006/relationships/hyperlink" Target="https://jqinternational.org/" TargetMode="External"/><Relationship Id="rId31" Type="http://schemas.openxmlformats.org/officeDocument/2006/relationships/hyperlink" Target="https://www.rosiesfoundation.org/" TargetMode="External"/><Relationship Id="rId44" Type="http://schemas.openxmlformats.org/officeDocument/2006/relationships/hyperlink" Target="https://www.yctorah.org/" TargetMode="External"/><Relationship Id="rId4" Type="http://schemas.openxmlformats.org/officeDocument/2006/relationships/hyperlink" Target="https://jkidla.com/" TargetMode="External"/><Relationship Id="rId9" Type="http://schemas.openxmlformats.org/officeDocument/2006/relationships/hyperlink" Target="https://www.edcjcc.org/" TargetMode="External"/><Relationship Id="rId14" Type="http://schemas.openxmlformats.org/officeDocument/2006/relationships/hyperlink" Target="https://faithanddisability.org/institute/" TargetMode="External"/><Relationship Id="rId22" Type="http://schemas.openxmlformats.org/officeDocument/2006/relationships/hyperlink" Target="https://www.keshetonline.org/" TargetMode="External"/><Relationship Id="rId27" Type="http://schemas.openxmlformats.org/officeDocument/2006/relationships/hyperlink" Target="https://www.campramah.org/tikvah-programs" TargetMode="External"/><Relationship Id="rId30" Type="http://schemas.openxmlformats.org/officeDocument/2006/relationships/hyperlink" Target="https://rac.org/" TargetMode="External"/><Relationship Id="rId35" Type="http://schemas.openxmlformats.org/officeDocument/2006/relationships/hyperlink" Target="https://www.truah.org/" TargetMode="External"/><Relationship Id="rId43" Type="http://schemas.openxmlformats.org/officeDocument/2006/relationships/hyperlink" Target="https://www.yachad.org/losangeles" TargetMode="External"/><Relationship Id="rId8" Type="http://schemas.openxmlformats.org/officeDocument/2006/relationships/hyperlink" Target="https://orami.org/" TargetMode="External"/><Relationship Id="rId3" Type="http://schemas.openxmlformats.org/officeDocument/2006/relationships/hyperlink" Target="https://www.bnaidavid.com/" TargetMode="External"/><Relationship Id="rId12" Type="http://schemas.openxmlformats.org/officeDocument/2006/relationships/hyperlink" Target="http://huc.edu/" TargetMode="External"/><Relationship Id="rId17" Type="http://schemas.openxmlformats.org/officeDocument/2006/relationships/hyperlink" Target="https://www.jlatrust.org/" TargetMode="External"/><Relationship Id="rId25" Type="http://schemas.openxmlformats.org/officeDocument/2006/relationships/hyperlink" Target="https://matankids.org/" TargetMode="External"/><Relationship Id="rId33" Type="http://schemas.openxmlformats.org/officeDocument/2006/relationships/hyperlink" Target="https://shalominstitute.com/" TargetMode="External"/><Relationship Id="rId38" Type="http://schemas.openxmlformats.org/officeDocument/2006/relationships/hyperlink" Target="https://jewishweek.timesofisrael.com/topic/the-new-normal/" TargetMode="External"/><Relationship Id="rId46" Type="http://schemas.openxmlformats.org/officeDocument/2006/relationships/hyperlink" Target="http://glazerphilanthropies.org/" TargetMode="External"/><Relationship Id="rId20" Type="http://schemas.openxmlformats.org/officeDocument/2006/relationships/hyperlink" Target="https://www.jvs-socal.org/" TargetMode="External"/><Relationship Id="rId41" Type="http://schemas.openxmlformats.org/officeDocument/2006/relationships/hyperlink" Target="https://uscj.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respectability.org/2019/08/project-moses-cutting-edge-gra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respectability.org/about-us/fellowship/jewish-inclusion-fellowshi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MatanK@RespectAbility.org" TargetMode="External"/><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pectability.org/wp-content/uploads/2019/04/Disability-in-Philanthropy-and-Nonprofits-RespectAbility-FINAL.pdf" TargetMode="External"/><Relationship Id="rId2" Type="http://schemas.openxmlformats.org/officeDocument/2006/relationships/hyperlink" Target="https://www.respectability.org/wp-content/uploads/2018/09/RespectAbility-survey-on-Jewish-inclusion-All-Jews-Nationwide-Sept-201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32D6E1D-D4F4-C448-A77C-A9748D276B49}"/>
              </a:ext>
            </a:extLst>
          </p:cNvPr>
          <p:cNvSpPr>
            <a:spLocks noGrp="1"/>
          </p:cNvSpPr>
          <p:nvPr>
            <p:ph type="title" idx="4294967295"/>
          </p:nvPr>
        </p:nvSpPr>
        <p:spPr/>
        <p:txBody>
          <a:bodyPr>
            <a:normAutofit fontScale="90000"/>
          </a:bodyPr>
          <a:lstStyle/>
          <a:p>
            <a:r>
              <a:rPr lang="en-US" dirty="0"/>
              <a:t>How</a:t>
            </a:r>
            <a:r>
              <a:rPr lang="en-US" baseline="0" dirty="0"/>
              <a:t> Disability Inclusion &amp; Equity Can Add to Your Success</a:t>
            </a: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3801135"/>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651757" y="4164424"/>
            <a:ext cx="5593249" cy="1692771"/>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Inclusion as a Jewish Value</a:t>
            </a:r>
          </a:p>
          <a:p>
            <a:r>
              <a:rPr lang="en-US" sz="2400" b="1" dirty="0">
                <a:solidFill>
                  <a:srgbClr val="000000"/>
                </a:solidFill>
                <a:latin typeface="Times New Roman" panose="02020603050405020304" pitchFamily="18" charset="0"/>
                <a:cs typeface="Times New Roman" panose="02020603050405020304" pitchFamily="18" charset="0"/>
              </a:rPr>
              <a:t>Moderator – Matan Koch</a:t>
            </a:r>
            <a:br>
              <a:rPr lang="en-US" sz="2400" b="1" dirty="0">
                <a:solidFill>
                  <a:srgbClr val="000000"/>
                </a:solidFill>
                <a:latin typeface="Times New Roman" panose="02020603050405020304" pitchFamily="18" charset="0"/>
                <a:cs typeface="Times New Roman" panose="02020603050405020304" pitchFamily="18" charset="0"/>
              </a:rPr>
            </a:br>
            <a:r>
              <a:rPr lang="en-US" sz="2400" b="1" dirty="0">
                <a:solidFill>
                  <a:srgbClr val="000000"/>
                </a:solidFill>
                <a:latin typeface="Times New Roman" panose="02020603050405020304" pitchFamily="18" charset="0"/>
                <a:cs typeface="Times New Roman" panose="02020603050405020304" pitchFamily="18" charset="0"/>
              </a:rPr>
              <a:t>Panelist – Aaron Kaufman</a:t>
            </a:r>
            <a:br>
              <a:rPr lang="en-US" sz="2400" b="1" dirty="0">
                <a:solidFill>
                  <a:srgbClr val="000000"/>
                </a:solidFill>
                <a:latin typeface="Times New Roman" panose="02020603050405020304" pitchFamily="18" charset="0"/>
                <a:cs typeface="Times New Roman" panose="02020603050405020304" pitchFamily="18" charset="0"/>
              </a:rPr>
            </a:br>
            <a:r>
              <a:rPr lang="en-US" sz="2400" b="1" dirty="0">
                <a:solidFill>
                  <a:srgbClr val="000000"/>
                </a:solidFill>
                <a:latin typeface="Times New Roman" panose="02020603050405020304" pitchFamily="18" charset="0"/>
                <a:cs typeface="Times New Roman" panose="02020603050405020304" pitchFamily="18" charset="0"/>
              </a:rPr>
              <a:t>Panelist – Rabbi Lauren Tuchman</a:t>
            </a:r>
          </a:p>
        </p:txBody>
      </p:sp>
      <p:pic>
        <p:nvPicPr>
          <p:cNvPr id="7" name="Picture 6" descr="A diverse group of RespectAbility Fellows smiling with their arms around each other">
            <a:extLst>
              <a:ext uri="{FF2B5EF4-FFF2-40B4-BE49-F238E27FC236}">
                <a16:creationId xmlns:a16="http://schemas.microsoft.com/office/drawing/2014/main" id="{07969B73-6E11-4B49-AE15-B74871B43F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006" y="-289509"/>
            <a:ext cx="12298012" cy="3740413"/>
          </a:xfrm>
          <a:prstGeom prst="rect">
            <a:avLst/>
          </a:prstGeom>
        </p:spPr>
      </p:pic>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324359" y="4064753"/>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7A98BB6-E4E4-4389-BD94-D142C31C1EAD}"/>
              </a:ext>
              <a:ext uri="{C183D7F6-B498-43B3-948B-1728B52AA6E4}">
                <adec:decorative xmlns:adec="http://schemas.microsoft.com/office/drawing/2017/decorative" val="1"/>
              </a:ext>
            </a:extLst>
          </p:cNvPr>
          <p:cNvSpPr/>
          <p:nvPr/>
        </p:nvSpPr>
        <p:spPr>
          <a:xfrm>
            <a:off x="10747169" y="6270171"/>
            <a:ext cx="1444831"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9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5F28F3FB-F488-4A0D-A8BE-7818B66A4EF4}"/>
              </a:ext>
            </a:extLst>
          </p:cNvPr>
          <p:cNvSpPr>
            <a:spLocks noGrp="1"/>
          </p:cNvSpPr>
          <p:nvPr>
            <p:ph type="title"/>
          </p:nvPr>
        </p:nvSpPr>
        <p:spPr/>
        <p:txBody>
          <a:bodyPr>
            <a:normAutofit/>
          </a:bodyPr>
          <a:lstStyle/>
          <a:p>
            <a:r>
              <a:rPr lang="en-US" sz="3600" b="1" dirty="0"/>
              <a:t>Combining Passions</a:t>
            </a:r>
          </a:p>
        </p:txBody>
      </p:sp>
      <p:sp>
        <p:nvSpPr>
          <p:cNvPr id="36" name="Content Placeholder 35">
            <a:extLst>
              <a:ext uri="{FF2B5EF4-FFF2-40B4-BE49-F238E27FC236}">
                <a16:creationId xmlns:a16="http://schemas.microsoft.com/office/drawing/2014/main" id="{8836A1D6-97C7-4828-BF56-745A4C97E671}"/>
              </a:ext>
            </a:extLst>
          </p:cNvPr>
          <p:cNvSpPr>
            <a:spLocks noGrp="1"/>
          </p:cNvSpPr>
          <p:nvPr>
            <p:ph idx="1"/>
          </p:nvPr>
        </p:nvSpPr>
        <p:spPr/>
        <p:txBody>
          <a:bodyPr/>
          <a:lstStyle/>
          <a:p>
            <a:r>
              <a:rPr lang="en-US" dirty="0">
                <a:solidFill>
                  <a:schemeClr val="tx1"/>
                </a:solidFill>
              </a:rPr>
              <a:t>Combining These Passions as the Senior Legislative Associate at The Jewish Federations of North America has Strengthened Both:</a:t>
            </a:r>
          </a:p>
          <a:p>
            <a:pPr lvl="0"/>
            <a:r>
              <a:rPr lang="en-US" dirty="0">
                <a:solidFill>
                  <a:schemeClr val="tx1"/>
                </a:solidFill>
              </a:rPr>
              <a:t>I am a stronger disability advocate because of the faith-based values that I bring to the hill</a:t>
            </a:r>
          </a:p>
          <a:p>
            <a:pPr lvl="0"/>
            <a:r>
              <a:rPr lang="en-US" dirty="0">
                <a:solidFill>
                  <a:schemeClr val="tx1"/>
                </a:solidFill>
              </a:rPr>
              <a:t>I am in a unique position to lead the Jewish world on these issues on behalf of JFNA because I fully embrace my identity as a Jewish leader, and as a person with a disability</a:t>
            </a:r>
          </a:p>
        </p:txBody>
      </p:sp>
    </p:spTree>
    <p:extLst>
      <p:ext uri="{BB962C8B-B14F-4D97-AF65-F5344CB8AC3E}">
        <p14:creationId xmlns:p14="http://schemas.microsoft.com/office/powerpoint/2010/main" val="142992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7FD02877-D4D0-064D-9F84-6031C96DD455}"/>
              </a:ext>
            </a:extLst>
          </p:cNvPr>
          <p:cNvSpPr>
            <a:spLocks noGrp="1"/>
          </p:cNvSpPr>
          <p:nvPr>
            <p:ph type="title" idx="4294967295"/>
          </p:nvPr>
        </p:nvSpPr>
        <p:spPr/>
        <p:txBody>
          <a:bodyPr/>
          <a:lstStyle/>
          <a:p>
            <a:r>
              <a:rPr lang="en-US" dirty="0"/>
              <a:t>Question 2</a:t>
            </a:r>
          </a:p>
        </p:txBody>
      </p:sp>
      <p:sp>
        <p:nvSpPr>
          <p:cNvPr id="2" name="Rectangle 1">
            <a:extLst>
              <a:ext uri="{FF2B5EF4-FFF2-40B4-BE49-F238E27FC236}">
                <a16:creationId xmlns:a16="http://schemas.microsoft.com/office/drawing/2014/main" id="{ED05D65E-4874-406B-8028-4EF5B62878DC}"/>
              </a:ext>
              <a:ext uri="{C183D7F6-B498-43B3-948B-1728B52AA6E4}">
                <adec:decorative xmlns:adec="http://schemas.microsoft.com/office/drawing/2017/decorative" val="1"/>
              </a:ext>
            </a:extLst>
          </p:cNvPr>
          <p:cNvSpPr/>
          <p:nvPr/>
        </p:nvSpPr>
        <p:spPr>
          <a:xfrm>
            <a:off x="5543550" y="0"/>
            <a:ext cx="6648450" cy="6858000"/>
          </a:xfrm>
          <a:prstGeom prst="rect">
            <a:avLst/>
          </a:prstGeom>
          <a:solidFill>
            <a:srgbClr val="000000"/>
          </a:solidFill>
          <a:ln w="38100">
            <a:solidFill>
              <a:srgbClr val="EF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spectAbility logo">
            <a:extLst>
              <a:ext uri="{FF2B5EF4-FFF2-40B4-BE49-F238E27FC236}">
                <a16:creationId xmlns:a16="http://schemas.microsoft.com/office/drawing/2014/main" id="{909270D7-BD78-2B4F-BD9D-66053AA9D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54" y="2350665"/>
            <a:ext cx="5044571" cy="2156670"/>
          </a:xfrm>
          <a:prstGeom prst="rect">
            <a:avLst/>
          </a:prstGeom>
        </p:spPr>
      </p:pic>
      <p:sp>
        <p:nvSpPr>
          <p:cNvPr id="4" name="Rectangle 3">
            <a:extLst>
              <a:ext uri="{FF2B5EF4-FFF2-40B4-BE49-F238E27FC236}">
                <a16:creationId xmlns:a16="http://schemas.microsoft.com/office/drawing/2014/main" id="{FFEFE412-3108-4DB4-B5EE-75F39110519D}"/>
              </a:ext>
            </a:extLst>
          </p:cNvPr>
          <p:cNvSpPr/>
          <p:nvPr/>
        </p:nvSpPr>
        <p:spPr>
          <a:xfrm>
            <a:off x="6096000" y="1275948"/>
            <a:ext cx="5513613" cy="860107"/>
          </a:xfrm>
          <a:prstGeom prst="rect">
            <a:avLst/>
          </a:prstGeom>
          <a:noFill/>
        </p:spPr>
        <p:txBody>
          <a:bodyPr wrap="square">
            <a:spAutoFit/>
          </a:bodyPr>
          <a:lstStyle/>
          <a:p>
            <a:pPr marR="0" lvl="0" algn="ctr">
              <a:lnSpc>
                <a:spcPct val="107000"/>
              </a:lnSpc>
              <a:spcBef>
                <a:spcPts val="0"/>
              </a:spcBef>
              <a:spcAft>
                <a:spcPts val="800"/>
              </a:spcAft>
            </a:pPr>
            <a:r>
              <a:rPr lang="en-US" sz="5000" b="1" dirty="0">
                <a:solidFill>
                  <a:srgbClr val="EFAF30"/>
                </a:solidFill>
                <a:latin typeface="Times New Roman" panose="02020603050405020304" pitchFamily="18" charset="0"/>
                <a:ea typeface="Calibri" panose="020F0502020204030204" pitchFamily="34" charset="0"/>
                <a:cs typeface="Times New Roman" panose="02020603050405020304" pitchFamily="18" charset="0"/>
              </a:rPr>
              <a:t>Question:</a:t>
            </a:r>
          </a:p>
        </p:txBody>
      </p:sp>
      <p:sp>
        <p:nvSpPr>
          <p:cNvPr id="6" name="TextBox 5">
            <a:extLst>
              <a:ext uri="{FF2B5EF4-FFF2-40B4-BE49-F238E27FC236}">
                <a16:creationId xmlns:a16="http://schemas.microsoft.com/office/drawing/2014/main" id="{C31A4762-10BF-4647-8DEE-E1C8D9F19C40}"/>
              </a:ext>
            </a:extLst>
          </p:cNvPr>
          <p:cNvSpPr txBox="1"/>
          <p:nvPr/>
        </p:nvSpPr>
        <p:spPr>
          <a:xfrm>
            <a:off x="6525985" y="2269672"/>
            <a:ext cx="4653642" cy="3108543"/>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You have expressed that sometimes in your work you receive pushback that inclusion is somehow ancillary to or separate from the Jewish values of your organizational mission. How do you respond?</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80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E6D36C65-F185-DB41-95E9-0D0514CE71D1}"/>
              </a:ext>
            </a:extLst>
          </p:cNvPr>
          <p:cNvSpPr>
            <a:spLocks noGrp="1"/>
          </p:cNvSpPr>
          <p:nvPr>
            <p:ph type="title" idx="4294967295"/>
          </p:nvPr>
        </p:nvSpPr>
        <p:spPr/>
        <p:txBody>
          <a:bodyPr/>
          <a:lstStyle/>
          <a:p>
            <a:r>
              <a:rPr lang="en-US" dirty="0"/>
              <a:t>Moses was a person with a disability</a:t>
            </a:r>
          </a:p>
        </p:txBody>
      </p:sp>
      <p:sp>
        <p:nvSpPr>
          <p:cNvPr id="2" name="Rectangle 1">
            <a:extLst>
              <a:ext uri="{FF2B5EF4-FFF2-40B4-BE49-F238E27FC236}">
                <a16:creationId xmlns:a16="http://schemas.microsoft.com/office/drawing/2014/main" id="{ED05D65E-4874-406B-8028-4EF5B62878D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0000"/>
          </a:solidFill>
          <a:ln w="38100">
            <a:solidFill>
              <a:srgbClr val="EF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2865E5B-04AE-4567-AE8A-CC30C0EE67BF}"/>
              </a:ext>
            </a:extLst>
          </p:cNvPr>
          <p:cNvSpPr/>
          <p:nvPr/>
        </p:nvSpPr>
        <p:spPr>
          <a:xfrm>
            <a:off x="359230" y="2007589"/>
            <a:ext cx="11450306" cy="2752869"/>
          </a:xfrm>
          <a:prstGeom prst="rect">
            <a:avLst/>
          </a:prstGeom>
          <a:noFill/>
        </p:spPr>
        <p:txBody>
          <a:bodyPr wrap="square" anchor="ctr">
            <a:spAutoFit/>
          </a:bodyPr>
          <a:lstStyle/>
          <a:p>
            <a:pPr marR="0" lvl="0" algn="ctr">
              <a:lnSpc>
                <a:spcPct val="107000"/>
              </a:lnSpc>
              <a:spcBef>
                <a:spcPts val="0"/>
              </a:spcBef>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My strong goal is to get people to follow up their words with actions, and to get them to do that I need them to embrace that this is a value. I start by pointing out that Moses, our greatest Jewish leader, was a person with a disability, and sometimes refer to other texts, which my friend Rabbi Tuchman will share soon</a:t>
            </a:r>
            <a:r>
              <a:rPr 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2009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5F28F3FB-F488-4A0D-A8BE-7818B66A4EF4}"/>
              </a:ext>
            </a:extLst>
          </p:cNvPr>
          <p:cNvSpPr>
            <a:spLocks noGrp="1"/>
          </p:cNvSpPr>
          <p:nvPr>
            <p:ph type="title"/>
          </p:nvPr>
        </p:nvSpPr>
        <p:spPr/>
        <p:txBody>
          <a:bodyPr>
            <a:normAutofit/>
          </a:bodyPr>
          <a:lstStyle/>
          <a:p>
            <a:r>
              <a:rPr lang="en-US" sz="3600" b="1" dirty="0"/>
              <a:t>My Proofs for a Jewish Value</a:t>
            </a:r>
          </a:p>
        </p:txBody>
      </p:sp>
      <p:sp>
        <p:nvSpPr>
          <p:cNvPr id="36" name="Content Placeholder 35">
            <a:extLst>
              <a:ext uri="{FF2B5EF4-FFF2-40B4-BE49-F238E27FC236}">
                <a16:creationId xmlns:a16="http://schemas.microsoft.com/office/drawing/2014/main" id="{8836A1D6-97C7-4828-BF56-745A4C97E671}"/>
              </a:ext>
            </a:extLst>
          </p:cNvPr>
          <p:cNvSpPr>
            <a:spLocks noGrp="1"/>
          </p:cNvSpPr>
          <p:nvPr>
            <p:ph idx="1"/>
          </p:nvPr>
        </p:nvSpPr>
        <p:spPr/>
        <p:txBody>
          <a:bodyPr/>
          <a:lstStyle/>
          <a:p>
            <a:r>
              <a:rPr lang="en-US" dirty="0">
                <a:solidFill>
                  <a:schemeClr val="tx1"/>
                </a:solidFill>
              </a:rPr>
              <a:t>Then I connect to the other pressing Jewish values that I know drive our organizations, especially Jewish connection, and continuity. I point out:</a:t>
            </a:r>
          </a:p>
          <a:p>
            <a:pPr lvl="0"/>
            <a:r>
              <a:rPr lang="en-US" dirty="0">
                <a:solidFill>
                  <a:schemeClr val="tx1"/>
                </a:solidFill>
              </a:rPr>
              <a:t>With the aging baby boomers, many people will be joining me in the "walker club" someday soon.</a:t>
            </a:r>
          </a:p>
          <a:p>
            <a:pPr lvl="0"/>
            <a:r>
              <a:rPr lang="en-US" dirty="0">
                <a:solidFill>
                  <a:schemeClr val="tx1"/>
                </a:solidFill>
              </a:rPr>
              <a:t>When we lose Jews with disabilities, we often lose their whole family as they choose to disengage. I personally advocate on behalf of my brother as much as myself.</a:t>
            </a:r>
          </a:p>
          <a:p>
            <a:pPr lvl="0"/>
            <a:r>
              <a:rPr lang="en-US" dirty="0">
                <a:solidFill>
                  <a:schemeClr val="tx1"/>
                </a:solidFill>
              </a:rPr>
              <a:t>Most accommodations cost nothing at all and if it cost, most accommodations cost $500 or less.</a:t>
            </a:r>
          </a:p>
        </p:txBody>
      </p:sp>
    </p:spTree>
    <p:extLst>
      <p:ext uri="{BB962C8B-B14F-4D97-AF65-F5344CB8AC3E}">
        <p14:creationId xmlns:p14="http://schemas.microsoft.com/office/powerpoint/2010/main" val="354877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5F28F3FB-F488-4A0D-A8BE-7818B66A4EF4}"/>
              </a:ext>
            </a:extLst>
          </p:cNvPr>
          <p:cNvSpPr>
            <a:spLocks noGrp="1"/>
          </p:cNvSpPr>
          <p:nvPr>
            <p:ph type="title"/>
          </p:nvPr>
        </p:nvSpPr>
        <p:spPr/>
        <p:txBody>
          <a:bodyPr>
            <a:normAutofit/>
          </a:bodyPr>
          <a:lstStyle/>
          <a:p>
            <a:r>
              <a:rPr lang="en-US" sz="3600" b="1" dirty="0"/>
              <a:t>Overview</a:t>
            </a:r>
          </a:p>
        </p:txBody>
      </p:sp>
      <p:sp>
        <p:nvSpPr>
          <p:cNvPr id="36" name="Content Placeholder 35">
            <a:extLst>
              <a:ext uri="{FF2B5EF4-FFF2-40B4-BE49-F238E27FC236}">
                <a16:creationId xmlns:a16="http://schemas.microsoft.com/office/drawing/2014/main" id="{8836A1D6-97C7-4828-BF56-745A4C97E671}"/>
              </a:ext>
            </a:extLst>
          </p:cNvPr>
          <p:cNvSpPr>
            <a:spLocks noGrp="1"/>
          </p:cNvSpPr>
          <p:nvPr>
            <p:ph idx="1"/>
          </p:nvPr>
        </p:nvSpPr>
        <p:spPr/>
        <p:txBody>
          <a:bodyPr/>
          <a:lstStyle/>
          <a:p>
            <a:pPr lvl="0"/>
            <a:r>
              <a:rPr lang="en-US" dirty="0">
                <a:solidFill>
                  <a:schemeClr val="tx1"/>
                </a:solidFill>
              </a:rPr>
              <a:t>One of the centerpieces of modern Jewish tradition comes from our ancient text, the Babylonian Talmud</a:t>
            </a:r>
          </a:p>
          <a:p>
            <a:pPr lvl="0"/>
            <a:r>
              <a:rPr lang="en-US" dirty="0">
                <a:solidFill>
                  <a:schemeClr val="tx1"/>
                </a:solidFill>
              </a:rPr>
              <a:t>Written in modern-day Iraq in the seventh century, it surprisingly offers a lot on explicitly valuing the people we now think of as Jews with disabilities</a:t>
            </a:r>
          </a:p>
          <a:p>
            <a:pPr lvl="0"/>
            <a:r>
              <a:rPr lang="en-US" dirty="0">
                <a:solidFill>
                  <a:schemeClr val="tx1"/>
                </a:solidFill>
              </a:rPr>
              <a:t>I am going to offer you some texts that teach us some timeless values on the inclusion of Jews with disabilities, that many mistakenly believe are entirely contemporary</a:t>
            </a:r>
          </a:p>
          <a:p>
            <a:pPr lvl="0"/>
            <a:r>
              <a:rPr lang="en-US" dirty="0">
                <a:solidFill>
                  <a:schemeClr val="tx1"/>
                </a:solidFill>
              </a:rPr>
              <a:t>Hope you come away feeling that inclusion of Jews with disabilities is not new, but rather woven into our tradition.</a:t>
            </a:r>
          </a:p>
        </p:txBody>
      </p:sp>
    </p:spTree>
    <p:extLst>
      <p:ext uri="{BB962C8B-B14F-4D97-AF65-F5344CB8AC3E}">
        <p14:creationId xmlns:p14="http://schemas.microsoft.com/office/powerpoint/2010/main" val="200048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p:txBody>
          <a:bodyPr>
            <a:normAutofit/>
          </a:bodyPr>
          <a:lstStyle/>
          <a:p>
            <a:r>
              <a:rPr lang="en-US" sz="3600" b="1" dirty="0">
                <a:solidFill>
                  <a:schemeClr val="tx1"/>
                </a:solidFill>
              </a:rPr>
              <a:t>Babylonian Talmud </a:t>
            </a:r>
            <a:r>
              <a:rPr lang="en-US" sz="3600" b="1" dirty="0" err="1">
                <a:solidFill>
                  <a:schemeClr val="tx1"/>
                </a:solidFill>
              </a:rPr>
              <a:t>Eruvin</a:t>
            </a:r>
            <a:r>
              <a:rPr lang="en-US" sz="3600" b="1" dirty="0">
                <a:solidFill>
                  <a:schemeClr val="tx1"/>
                </a:solidFill>
              </a:rPr>
              <a:t> 54B</a:t>
            </a:r>
          </a:p>
        </p:txBody>
      </p:sp>
      <p:sp>
        <p:nvSpPr>
          <p:cNvPr id="4" name="Content Placeholder 3">
            <a:extLst>
              <a:ext uri="{FF2B5EF4-FFF2-40B4-BE49-F238E27FC236}">
                <a16:creationId xmlns:a16="http://schemas.microsoft.com/office/drawing/2014/main" id="{2D8259A4-082F-45D7-A2F5-F37A5172C357}"/>
              </a:ext>
            </a:extLst>
          </p:cNvPr>
          <p:cNvSpPr>
            <a:spLocks noGrp="1"/>
          </p:cNvSpPr>
          <p:nvPr>
            <p:ph idx="1"/>
          </p:nvPr>
        </p:nvSpPr>
        <p:spPr/>
        <p:txBody>
          <a:bodyPr>
            <a:normAutofit/>
          </a:bodyPr>
          <a:lstStyle/>
          <a:p>
            <a:pPr marL="0" indent="0">
              <a:buNone/>
            </a:pPr>
            <a:r>
              <a:rPr lang="en-US" sz="3200" dirty="0">
                <a:solidFill>
                  <a:schemeClr val="tx1"/>
                </a:solidFill>
              </a:rPr>
              <a:t>“Having discussed the importance of reviewing one’s Torah study, the </a:t>
            </a:r>
            <a:r>
              <a:rPr lang="en-US" sz="3200" dirty="0" err="1">
                <a:solidFill>
                  <a:schemeClr val="tx1"/>
                </a:solidFill>
              </a:rPr>
              <a:t>Gemara</a:t>
            </a:r>
            <a:r>
              <a:rPr lang="en-US" sz="3200" dirty="0">
                <a:solidFill>
                  <a:schemeClr val="tx1"/>
                </a:solidFill>
              </a:rPr>
              <a:t> relates that </a:t>
            </a:r>
            <a:r>
              <a:rPr lang="en-US" sz="3200" b="1" dirty="0">
                <a:solidFill>
                  <a:schemeClr val="tx1"/>
                </a:solidFill>
              </a:rPr>
              <a:t>Rabbi </a:t>
            </a:r>
            <a:r>
              <a:rPr lang="en-US" sz="3200" b="1" dirty="0" err="1">
                <a:solidFill>
                  <a:schemeClr val="tx1"/>
                </a:solidFill>
              </a:rPr>
              <a:t>Perida</a:t>
            </a:r>
            <a:r>
              <a:rPr lang="en-US" sz="3200" b="1" dirty="0">
                <a:solidFill>
                  <a:schemeClr val="tx1"/>
                </a:solidFill>
              </a:rPr>
              <a:t> had a certain student whom he would</a:t>
            </a:r>
            <a:r>
              <a:rPr lang="en-US" sz="3200" dirty="0">
                <a:solidFill>
                  <a:schemeClr val="tx1"/>
                </a:solidFill>
              </a:rPr>
              <a:t> have to </a:t>
            </a:r>
            <a:r>
              <a:rPr lang="en-US" sz="3200" b="1" dirty="0">
                <a:solidFill>
                  <a:schemeClr val="tx1"/>
                </a:solidFill>
              </a:rPr>
              <a:t>teach four hundred times, and</a:t>
            </a:r>
            <a:r>
              <a:rPr lang="en-US" sz="3200" dirty="0">
                <a:solidFill>
                  <a:schemeClr val="tx1"/>
                </a:solidFill>
              </a:rPr>
              <a:t> only then would he </a:t>
            </a:r>
            <a:r>
              <a:rPr lang="en-US" sz="3200" b="1" dirty="0">
                <a:solidFill>
                  <a:schemeClr val="tx1"/>
                </a:solidFill>
              </a:rPr>
              <a:t>learn</a:t>
            </a:r>
            <a:r>
              <a:rPr lang="en-US" sz="3200" dirty="0">
                <a:solidFill>
                  <a:schemeClr val="tx1"/>
                </a:solidFill>
              </a:rPr>
              <a:t> the material, as he was incapable of understanding it otherwise. </a:t>
            </a:r>
            <a:r>
              <a:rPr lang="en-US" sz="3200" b="1" dirty="0">
                <a:solidFill>
                  <a:schemeClr val="tx1"/>
                </a:solidFill>
              </a:rPr>
              <a:t>One day they requested</a:t>
            </a:r>
            <a:r>
              <a:rPr lang="en-US" sz="3200" dirty="0">
                <a:solidFill>
                  <a:schemeClr val="tx1"/>
                </a:solidFill>
              </a:rPr>
              <a:t> Rabbi </a:t>
            </a:r>
            <a:r>
              <a:rPr lang="en-US" sz="3200" dirty="0" err="1">
                <a:solidFill>
                  <a:schemeClr val="tx1"/>
                </a:solidFill>
              </a:rPr>
              <a:t>Perida’s</a:t>
            </a:r>
            <a:r>
              <a:rPr lang="en-US" sz="3200" dirty="0">
                <a:solidFill>
                  <a:schemeClr val="tx1"/>
                </a:solidFill>
              </a:rPr>
              <a:t> presence </a:t>
            </a:r>
            <a:r>
              <a:rPr lang="en-US" sz="3200" b="1" dirty="0">
                <a:solidFill>
                  <a:schemeClr val="tx1"/>
                </a:solidFill>
              </a:rPr>
              <a:t>for a mitzva matter</a:t>
            </a:r>
            <a:r>
              <a:rPr lang="en-US" sz="3200" dirty="0">
                <a:solidFill>
                  <a:schemeClr val="tx1"/>
                </a:solidFill>
              </a:rPr>
              <a:t> after the lesson. Rabbi </a:t>
            </a:r>
            <a:r>
              <a:rPr lang="en-US" sz="3200" dirty="0" err="1">
                <a:solidFill>
                  <a:schemeClr val="tx1"/>
                </a:solidFill>
              </a:rPr>
              <a:t>Perida</a:t>
            </a:r>
            <a:r>
              <a:rPr lang="en-US" sz="3200" dirty="0">
                <a:solidFill>
                  <a:schemeClr val="tx1"/>
                </a:solidFill>
              </a:rPr>
              <a:t> </a:t>
            </a:r>
            <a:r>
              <a:rPr lang="en-US" sz="3200" b="1" dirty="0">
                <a:solidFill>
                  <a:schemeClr val="tx1"/>
                </a:solidFill>
              </a:rPr>
              <a:t>taught</a:t>
            </a:r>
            <a:r>
              <a:rPr lang="en-US" sz="3200" dirty="0">
                <a:solidFill>
                  <a:schemeClr val="tx1"/>
                </a:solidFill>
              </a:rPr>
              <a:t> his student four hundred times as usual, </a:t>
            </a:r>
            <a:r>
              <a:rPr lang="en-US" sz="3200" b="1" dirty="0">
                <a:solidFill>
                  <a:schemeClr val="tx1"/>
                </a:solidFill>
              </a:rPr>
              <a:t>but</a:t>
            </a:r>
            <a:r>
              <a:rPr lang="en-US" sz="3200" dirty="0">
                <a:solidFill>
                  <a:schemeClr val="tx1"/>
                </a:solidFill>
              </a:rPr>
              <a:t> this time the student </a:t>
            </a:r>
            <a:r>
              <a:rPr lang="en-US" sz="3200" b="1" dirty="0">
                <a:solidFill>
                  <a:schemeClr val="tx1"/>
                </a:solidFill>
              </a:rPr>
              <a:t>did not</a:t>
            </a:r>
            <a:r>
              <a:rPr lang="en-US" sz="3200" dirty="0">
                <a:solidFill>
                  <a:schemeClr val="tx1"/>
                </a:solidFill>
              </a:rPr>
              <a:t> successfully </a:t>
            </a:r>
            <a:r>
              <a:rPr lang="en-US" sz="3200" b="1" dirty="0">
                <a:solidFill>
                  <a:schemeClr val="tx1"/>
                </a:solidFill>
              </a:rPr>
              <a:t>learn</a:t>
            </a:r>
            <a:r>
              <a:rPr lang="en-US" sz="3200" dirty="0">
                <a:solidFill>
                  <a:schemeClr val="tx1"/>
                </a:solidFill>
              </a:rPr>
              <a:t> the material.”</a:t>
            </a:r>
          </a:p>
        </p:txBody>
      </p:sp>
    </p:spTree>
    <p:extLst>
      <p:ext uri="{BB962C8B-B14F-4D97-AF65-F5344CB8AC3E}">
        <p14:creationId xmlns:p14="http://schemas.microsoft.com/office/powerpoint/2010/main" val="12208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p:txBody>
          <a:bodyPr>
            <a:normAutofit/>
          </a:bodyPr>
          <a:lstStyle/>
          <a:p>
            <a:r>
              <a:rPr lang="en-US" sz="3600" b="1" dirty="0">
                <a:solidFill>
                  <a:schemeClr val="tx1"/>
                </a:solidFill>
              </a:rPr>
              <a:t>Babylonian Talmud </a:t>
            </a:r>
            <a:r>
              <a:rPr lang="en-US" sz="3600" b="1" dirty="0" err="1">
                <a:solidFill>
                  <a:schemeClr val="tx1"/>
                </a:solidFill>
              </a:rPr>
              <a:t>Eruvin</a:t>
            </a:r>
            <a:r>
              <a:rPr lang="en-US" sz="3600" b="1" dirty="0">
                <a:solidFill>
                  <a:schemeClr val="tx1"/>
                </a:solidFill>
              </a:rPr>
              <a:t> 54B (Cont.)</a:t>
            </a:r>
          </a:p>
        </p:txBody>
      </p:sp>
      <p:sp>
        <p:nvSpPr>
          <p:cNvPr id="4" name="Content Placeholder 3">
            <a:extLst>
              <a:ext uri="{FF2B5EF4-FFF2-40B4-BE49-F238E27FC236}">
                <a16:creationId xmlns:a16="http://schemas.microsoft.com/office/drawing/2014/main" id="{2D8259A4-082F-45D7-A2F5-F37A5172C357}"/>
              </a:ext>
            </a:extLst>
          </p:cNvPr>
          <p:cNvSpPr>
            <a:spLocks noGrp="1"/>
          </p:cNvSpPr>
          <p:nvPr>
            <p:ph idx="1"/>
          </p:nvPr>
        </p:nvSpPr>
        <p:spPr/>
        <p:txBody>
          <a:bodyPr>
            <a:normAutofit lnSpcReduction="10000"/>
          </a:bodyPr>
          <a:lstStyle/>
          <a:p>
            <a:pPr marL="0" indent="0">
              <a:buNone/>
            </a:pPr>
            <a:r>
              <a:rPr lang="en-US" sz="3200" dirty="0">
                <a:solidFill>
                  <a:schemeClr val="tx1"/>
                </a:solidFill>
              </a:rPr>
              <a:t>Rabbi </a:t>
            </a:r>
            <a:r>
              <a:rPr lang="en-US" sz="3200" dirty="0" err="1">
                <a:solidFill>
                  <a:schemeClr val="tx1"/>
                </a:solidFill>
              </a:rPr>
              <a:t>Perida</a:t>
            </a:r>
            <a:r>
              <a:rPr lang="en-US" sz="3200" dirty="0">
                <a:solidFill>
                  <a:schemeClr val="tx1"/>
                </a:solidFill>
              </a:rPr>
              <a:t> </a:t>
            </a:r>
            <a:r>
              <a:rPr lang="en-US" sz="3200" b="1" dirty="0">
                <a:solidFill>
                  <a:schemeClr val="tx1"/>
                </a:solidFill>
              </a:rPr>
              <a:t>said to him: What is different now</a:t>
            </a:r>
            <a:r>
              <a:rPr lang="en-US" sz="3200" dirty="0">
                <a:solidFill>
                  <a:schemeClr val="tx1"/>
                </a:solidFill>
              </a:rPr>
              <a:t> that you are unable to grasp the lesson? </a:t>
            </a:r>
            <a:r>
              <a:rPr lang="en-US" sz="3200" b="1" dirty="0">
                <a:solidFill>
                  <a:schemeClr val="tx1"/>
                </a:solidFill>
              </a:rPr>
              <a:t>He said to him: From the time that they said to the Master</a:t>
            </a:r>
            <a:r>
              <a:rPr lang="en-US" sz="3200" dirty="0">
                <a:solidFill>
                  <a:schemeClr val="tx1"/>
                </a:solidFill>
              </a:rPr>
              <a:t> that </a:t>
            </a:r>
            <a:r>
              <a:rPr lang="en-US" sz="3200" b="1" dirty="0">
                <a:solidFill>
                  <a:schemeClr val="tx1"/>
                </a:solidFill>
              </a:rPr>
              <a:t>there is a mitzva matter</a:t>
            </a:r>
            <a:r>
              <a:rPr lang="en-US" sz="3200" dirty="0">
                <a:solidFill>
                  <a:schemeClr val="tx1"/>
                </a:solidFill>
              </a:rPr>
              <a:t> for which he is needed, </a:t>
            </a:r>
            <a:r>
              <a:rPr lang="en-US" sz="3200" b="1" dirty="0">
                <a:solidFill>
                  <a:schemeClr val="tx1"/>
                </a:solidFill>
              </a:rPr>
              <a:t>my mind was distracted</a:t>
            </a:r>
            <a:r>
              <a:rPr lang="en-US" sz="3200" dirty="0">
                <a:solidFill>
                  <a:schemeClr val="tx1"/>
                </a:solidFill>
              </a:rPr>
              <a:t> from the lesson </a:t>
            </a:r>
            <a:r>
              <a:rPr lang="en-US" sz="3200" b="1" dirty="0">
                <a:solidFill>
                  <a:schemeClr val="tx1"/>
                </a:solidFill>
              </a:rPr>
              <a:t>and every moment I said: Now the Master will get up, now the Master will get up</a:t>
            </a:r>
            <a:r>
              <a:rPr lang="en-US" sz="3200" dirty="0">
                <a:solidFill>
                  <a:schemeClr val="tx1"/>
                </a:solidFill>
              </a:rPr>
              <a:t> to go and perform the mitzva and he will not complete the lesson. Rabbi </a:t>
            </a:r>
            <a:r>
              <a:rPr lang="en-US" sz="3200" dirty="0" err="1">
                <a:solidFill>
                  <a:schemeClr val="tx1"/>
                </a:solidFill>
              </a:rPr>
              <a:t>Perida</a:t>
            </a:r>
            <a:r>
              <a:rPr lang="en-US" sz="3200" dirty="0">
                <a:solidFill>
                  <a:schemeClr val="tx1"/>
                </a:solidFill>
              </a:rPr>
              <a:t> </a:t>
            </a:r>
            <a:r>
              <a:rPr lang="en-US" sz="3200" b="1" dirty="0">
                <a:solidFill>
                  <a:schemeClr val="tx1"/>
                </a:solidFill>
              </a:rPr>
              <a:t>said to him: Pay attention</a:t>
            </a:r>
            <a:r>
              <a:rPr lang="en-US" sz="3200" dirty="0">
                <a:solidFill>
                  <a:schemeClr val="tx1"/>
                </a:solidFill>
              </a:rPr>
              <a:t> this time </a:t>
            </a:r>
            <a:r>
              <a:rPr lang="en-US" sz="3200" b="1" dirty="0">
                <a:solidFill>
                  <a:schemeClr val="tx1"/>
                </a:solidFill>
              </a:rPr>
              <a:t>and I will teach you</a:t>
            </a:r>
            <a:r>
              <a:rPr lang="en-US" sz="3200" dirty="0">
                <a:solidFill>
                  <a:schemeClr val="tx1"/>
                </a:solidFill>
              </a:rPr>
              <a:t> and know that I will not leave until you have fully mastered the lesson. </a:t>
            </a:r>
            <a:r>
              <a:rPr lang="en-US" sz="3200" b="1" dirty="0">
                <a:solidFill>
                  <a:schemeClr val="tx1"/>
                </a:solidFill>
              </a:rPr>
              <a:t>He taught him again an additional four hundred times.</a:t>
            </a:r>
            <a:endParaRPr lang="en-US" sz="3200" dirty="0">
              <a:solidFill>
                <a:schemeClr val="tx1"/>
              </a:solidFill>
            </a:endParaRPr>
          </a:p>
        </p:txBody>
      </p:sp>
    </p:spTree>
    <p:extLst>
      <p:ext uri="{BB962C8B-B14F-4D97-AF65-F5344CB8AC3E}">
        <p14:creationId xmlns:p14="http://schemas.microsoft.com/office/powerpoint/2010/main" val="1698918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p:txBody>
          <a:bodyPr>
            <a:normAutofit/>
          </a:bodyPr>
          <a:lstStyle/>
          <a:p>
            <a:r>
              <a:rPr lang="en-US" sz="3600" b="1" dirty="0"/>
              <a:t>The Lessons from </a:t>
            </a:r>
            <a:r>
              <a:rPr lang="en-US" sz="3600" b="1" dirty="0">
                <a:solidFill>
                  <a:schemeClr val="tx1"/>
                </a:solidFill>
              </a:rPr>
              <a:t>This Text (1)</a:t>
            </a:r>
            <a:endParaRPr lang="en-US" sz="3600" dirty="0">
              <a:solidFill>
                <a:schemeClr val="tx1"/>
              </a:solidFill>
            </a:endParaRPr>
          </a:p>
        </p:txBody>
      </p:sp>
      <p:sp>
        <p:nvSpPr>
          <p:cNvPr id="4" name="Content Placeholder 3">
            <a:extLst>
              <a:ext uri="{FF2B5EF4-FFF2-40B4-BE49-F238E27FC236}">
                <a16:creationId xmlns:a16="http://schemas.microsoft.com/office/drawing/2014/main" id="{2D8259A4-082F-45D7-A2F5-F37A5172C357}"/>
              </a:ext>
            </a:extLst>
          </p:cNvPr>
          <p:cNvSpPr>
            <a:spLocks noGrp="1"/>
          </p:cNvSpPr>
          <p:nvPr>
            <p:ph idx="1"/>
          </p:nvPr>
        </p:nvSpPr>
        <p:spPr/>
        <p:txBody>
          <a:bodyPr>
            <a:normAutofit fontScale="92500" lnSpcReduction="10000"/>
          </a:bodyPr>
          <a:lstStyle/>
          <a:p>
            <a:pPr lvl="0"/>
            <a:r>
              <a:rPr lang="en-US" sz="3200" dirty="0">
                <a:solidFill>
                  <a:schemeClr val="tx1"/>
                </a:solidFill>
              </a:rPr>
              <a:t>Differentiated learning/IEP’s are talked about explicitly in the Talmud. </a:t>
            </a:r>
          </a:p>
          <a:p>
            <a:pPr lvl="0"/>
            <a:r>
              <a:rPr lang="en-US" sz="3200" dirty="0">
                <a:solidFill>
                  <a:schemeClr val="tx1"/>
                </a:solidFill>
              </a:rPr>
              <a:t>The rabbis of old care so much about a student that the teacher sits with them and explains the content four hundred times?</a:t>
            </a:r>
          </a:p>
          <a:p>
            <a:pPr lvl="0"/>
            <a:r>
              <a:rPr lang="en-US" sz="3200" dirty="0">
                <a:solidFill>
                  <a:schemeClr val="tx1"/>
                </a:solidFill>
              </a:rPr>
              <a:t>Also key to recall that when the student expresses his fear that his rabbi will leave him due to a matter of supreme importance a mitzvah matter-, the rabbi assures him that he will stay and teach the student. </a:t>
            </a:r>
          </a:p>
          <a:p>
            <a:pPr lvl="0"/>
            <a:r>
              <a:rPr lang="en-US" sz="3200" dirty="0">
                <a:solidFill>
                  <a:schemeClr val="tx1"/>
                </a:solidFill>
              </a:rPr>
              <a:t>Diverse learning needs have always been present. This student isn’t a burden but a joy to teach.</a:t>
            </a:r>
          </a:p>
        </p:txBody>
      </p:sp>
    </p:spTree>
    <p:extLst>
      <p:ext uri="{BB962C8B-B14F-4D97-AF65-F5344CB8AC3E}">
        <p14:creationId xmlns:p14="http://schemas.microsoft.com/office/powerpoint/2010/main" val="406079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p:txBody>
          <a:bodyPr>
            <a:normAutofit/>
          </a:bodyPr>
          <a:lstStyle/>
          <a:p>
            <a:r>
              <a:rPr lang="en-US" sz="3600" b="1" dirty="0">
                <a:solidFill>
                  <a:schemeClr val="tx1"/>
                </a:solidFill>
              </a:rPr>
              <a:t>Babylonian Talmud Chagigah 5B</a:t>
            </a:r>
            <a:endParaRPr lang="en-US" sz="3600" dirty="0">
              <a:solidFill>
                <a:schemeClr val="tx1"/>
              </a:solidFill>
            </a:endParaRPr>
          </a:p>
        </p:txBody>
      </p:sp>
      <p:sp>
        <p:nvSpPr>
          <p:cNvPr id="4" name="Content Placeholder 3">
            <a:extLst>
              <a:ext uri="{FF2B5EF4-FFF2-40B4-BE49-F238E27FC236}">
                <a16:creationId xmlns:a16="http://schemas.microsoft.com/office/drawing/2014/main" id="{2D8259A4-082F-45D7-A2F5-F37A5172C357}"/>
              </a:ext>
            </a:extLst>
          </p:cNvPr>
          <p:cNvSpPr>
            <a:spLocks noGrp="1"/>
          </p:cNvSpPr>
          <p:nvPr>
            <p:ph idx="1"/>
          </p:nvPr>
        </p:nvSpPr>
        <p:spPr/>
        <p:txBody>
          <a:bodyPr>
            <a:normAutofit fontScale="85000" lnSpcReduction="10000"/>
          </a:bodyPr>
          <a:lstStyle/>
          <a:p>
            <a:pPr marL="0" indent="0">
              <a:buNone/>
            </a:pPr>
            <a:r>
              <a:rPr lang="en-US" sz="3200" dirty="0">
                <a:solidFill>
                  <a:schemeClr val="tx1"/>
                </a:solidFill>
              </a:rPr>
              <a:t>“The </a:t>
            </a:r>
            <a:r>
              <a:rPr lang="en-US" sz="3200" dirty="0" err="1">
                <a:solidFill>
                  <a:schemeClr val="tx1"/>
                </a:solidFill>
              </a:rPr>
              <a:t>Gemara</a:t>
            </a:r>
            <a:r>
              <a:rPr lang="en-US" sz="3200" dirty="0">
                <a:solidFill>
                  <a:schemeClr val="tx1"/>
                </a:solidFill>
              </a:rPr>
              <a:t> relates: </a:t>
            </a:r>
            <a:r>
              <a:rPr lang="en-US" sz="3200" b="1" dirty="0">
                <a:solidFill>
                  <a:schemeClr val="tx1"/>
                </a:solidFill>
              </a:rPr>
              <a:t>Rabbi</a:t>
            </a:r>
            <a:r>
              <a:rPr lang="en-US" sz="3200" dirty="0">
                <a:solidFill>
                  <a:schemeClr val="tx1"/>
                </a:solidFill>
              </a:rPr>
              <a:t> Yehuda </a:t>
            </a:r>
            <a:r>
              <a:rPr lang="en-US" sz="3200" dirty="0" err="1">
                <a:solidFill>
                  <a:schemeClr val="tx1"/>
                </a:solidFill>
              </a:rPr>
              <a:t>HaNasi</a:t>
            </a:r>
            <a:r>
              <a:rPr lang="en-US" sz="3200" dirty="0">
                <a:solidFill>
                  <a:schemeClr val="tx1"/>
                </a:solidFill>
              </a:rPr>
              <a:t> </a:t>
            </a:r>
            <a:r>
              <a:rPr lang="en-US" sz="3200" b="1" dirty="0">
                <a:solidFill>
                  <a:schemeClr val="tx1"/>
                </a:solidFill>
              </a:rPr>
              <a:t>and Rabbi </a:t>
            </a:r>
            <a:r>
              <a:rPr lang="en-US" sz="3200" b="1" dirty="0" err="1">
                <a:solidFill>
                  <a:schemeClr val="tx1"/>
                </a:solidFill>
              </a:rPr>
              <a:t>Ḥiyya</a:t>
            </a:r>
            <a:r>
              <a:rPr lang="en-US" sz="3200" b="1" dirty="0">
                <a:solidFill>
                  <a:schemeClr val="tx1"/>
                </a:solidFill>
              </a:rPr>
              <a:t> were walking along the road. When they arrived at a certain city, they said: Is there a Torah scholar here whom we</a:t>
            </a:r>
            <a:r>
              <a:rPr lang="en-US" sz="3200" dirty="0">
                <a:solidFill>
                  <a:schemeClr val="tx1"/>
                </a:solidFill>
              </a:rPr>
              <a:t> can </a:t>
            </a:r>
            <a:r>
              <a:rPr lang="en-US" sz="3200" b="1" dirty="0">
                <a:solidFill>
                  <a:schemeClr val="tx1"/>
                </a:solidFill>
              </a:rPr>
              <a:t>go and greet?</a:t>
            </a:r>
            <a:r>
              <a:rPr lang="en-US" sz="3200" dirty="0">
                <a:solidFill>
                  <a:schemeClr val="tx1"/>
                </a:solidFill>
              </a:rPr>
              <a:t> The people of the city </a:t>
            </a:r>
            <a:r>
              <a:rPr lang="en-US" sz="3200" b="1" dirty="0">
                <a:solidFill>
                  <a:schemeClr val="tx1"/>
                </a:solidFill>
              </a:rPr>
              <a:t>said: There is a Torah scholar here, but he is blind. Rabbi </a:t>
            </a:r>
            <a:r>
              <a:rPr lang="en-US" sz="3200" b="1" dirty="0" err="1">
                <a:solidFill>
                  <a:schemeClr val="tx1"/>
                </a:solidFill>
              </a:rPr>
              <a:t>Ḥiyya</a:t>
            </a:r>
            <a:r>
              <a:rPr lang="en-US" sz="3200" b="1" dirty="0">
                <a:solidFill>
                  <a:schemeClr val="tx1"/>
                </a:solidFill>
              </a:rPr>
              <a:t> said to Rabbi</a:t>
            </a:r>
            <a:r>
              <a:rPr lang="en-US" sz="3200" dirty="0">
                <a:solidFill>
                  <a:schemeClr val="tx1"/>
                </a:solidFill>
              </a:rPr>
              <a:t> Yehuda </a:t>
            </a:r>
            <a:r>
              <a:rPr lang="en-US" sz="3200" dirty="0" err="1">
                <a:solidFill>
                  <a:schemeClr val="tx1"/>
                </a:solidFill>
              </a:rPr>
              <a:t>HaNasi</a:t>
            </a:r>
            <a:r>
              <a:rPr lang="en-US" sz="3200" dirty="0">
                <a:solidFill>
                  <a:schemeClr val="tx1"/>
                </a:solidFill>
              </a:rPr>
              <a:t>: </a:t>
            </a:r>
            <a:r>
              <a:rPr lang="en-US" sz="3200" b="1" dirty="0">
                <a:solidFill>
                  <a:schemeClr val="tx1"/>
                </a:solidFill>
              </a:rPr>
              <a:t>You sit</a:t>
            </a:r>
            <a:r>
              <a:rPr lang="en-US" sz="3200" dirty="0">
                <a:solidFill>
                  <a:schemeClr val="tx1"/>
                </a:solidFill>
              </a:rPr>
              <a:t> here; </a:t>
            </a:r>
            <a:r>
              <a:rPr lang="en-US" sz="3200" b="1" dirty="0">
                <a:solidFill>
                  <a:schemeClr val="tx1"/>
                </a:solidFill>
              </a:rPr>
              <a:t>do not demean your</a:t>
            </a:r>
            <a:r>
              <a:rPr lang="en-US" sz="3200" dirty="0">
                <a:solidFill>
                  <a:schemeClr val="tx1"/>
                </a:solidFill>
              </a:rPr>
              <a:t> dignified status as </a:t>
            </a:r>
            <a:r>
              <a:rPr lang="en-US" sz="3200" b="1" i="1" dirty="0">
                <a:solidFill>
                  <a:schemeClr val="tx1"/>
                </a:solidFill>
              </a:rPr>
              <a:t>Nasi</a:t>
            </a:r>
            <a:r>
              <a:rPr lang="en-US" sz="3200" dirty="0">
                <a:solidFill>
                  <a:schemeClr val="tx1"/>
                </a:solidFill>
              </a:rPr>
              <a:t> to visit someone beneath your stature. </a:t>
            </a:r>
            <a:r>
              <a:rPr lang="en-US" sz="3200" b="1" dirty="0">
                <a:solidFill>
                  <a:schemeClr val="tx1"/>
                </a:solidFill>
              </a:rPr>
              <a:t>I will go and greet him.</a:t>
            </a:r>
            <a:r>
              <a:rPr lang="en-US" sz="3200" dirty="0">
                <a:solidFill>
                  <a:schemeClr val="tx1"/>
                </a:solidFill>
              </a:rPr>
              <a:t> Rabbi Yehuda </a:t>
            </a:r>
            <a:r>
              <a:rPr lang="en-US" sz="3200" dirty="0" err="1">
                <a:solidFill>
                  <a:schemeClr val="tx1"/>
                </a:solidFill>
              </a:rPr>
              <a:t>HaNasi</a:t>
            </a:r>
            <a:r>
              <a:rPr lang="en-US" sz="3200" dirty="0">
                <a:solidFill>
                  <a:schemeClr val="tx1"/>
                </a:solidFill>
              </a:rPr>
              <a:t> </a:t>
            </a:r>
            <a:r>
              <a:rPr lang="en-US" sz="3200" b="1" dirty="0">
                <a:solidFill>
                  <a:schemeClr val="tx1"/>
                </a:solidFill>
              </a:rPr>
              <a:t>grabbed him and went with him</a:t>
            </a:r>
            <a:r>
              <a:rPr lang="en-US" sz="3200" dirty="0">
                <a:solidFill>
                  <a:schemeClr val="tx1"/>
                </a:solidFill>
              </a:rPr>
              <a:t> anyway, and together they greeted the blind scholar. </a:t>
            </a:r>
            <a:r>
              <a:rPr lang="en-US" sz="3200" b="1" dirty="0">
                <a:solidFill>
                  <a:schemeClr val="tx1"/>
                </a:solidFill>
              </a:rPr>
              <a:t>When they were leaving him, he said to them: You greeted</a:t>
            </a:r>
            <a:r>
              <a:rPr lang="en-US" sz="3200" dirty="0">
                <a:solidFill>
                  <a:schemeClr val="tx1"/>
                </a:solidFill>
              </a:rPr>
              <a:t> one who is </a:t>
            </a:r>
            <a:r>
              <a:rPr lang="en-US" sz="3200" b="1" dirty="0">
                <a:solidFill>
                  <a:schemeClr val="tx1"/>
                </a:solidFill>
              </a:rPr>
              <a:t>seen and does not see; may you be worthy to greet</a:t>
            </a:r>
            <a:r>
              <a:rPr lang="en-US" sz="3200" dirty="0">
                <a:solidFill>
                  <a:schemeClr val="tx1"/>
                </a:solidFill>
              </a:rPr>
              <a:t> the One Who </a:t>
            </a:r>
            <a:r>
              <a:rPr lang="en-US" sz="3200" b="1" dirty="0">
                <a:solidFill>
                  <a:schemeClr val="tx1"/>
                </a:solidFill>
              </a:rPr>
              <a:t>sees and is not seen.</a:t>
            </a:r>
            <a:r>
              <a:rPr lang="en-US" sz="3200" dirty="0">
                <a:solidFill>
                  <a:schemeClr val="tx1"/>
                </a:solidFill>
              </a:rPr>
              <a:t> Rabbi Yehuda </a:t>
            </a:r>
            <a:r>
              <a:rPr lang="en-US" sz="3200" dirty="0" err="1">
                <a:solidFill>
                  <a:schemeClr val="tx1"/>
                </a:solidFill>
              </a:rPr>
              <a:t>HaNasi</a:t>
            </a:r>
            <a:r>
              <a:rPr lang="en-US" sz="3200" dirty="0">
                <a:solidFill>
                  <a:schemeClr val="tx1"/>
                </a:solidFill>
              </a:rPr>
              <a:t> </a:t>
            </a:r>
            <a:r>
              <a:rPr lang="en-US" sz="3200" b="1" dirty="0">
                <a:solidFill>
                  <a:schemeClr val="tx1"/>
                </a:solidFill>
              </a:rPr>
              <a:t>said to</a:t>
            </a:r>
            <a:r>
              <a:rPr lang="en-US" sz="3200" dirty="0">
                <a:solidFill>
                  <a:schemeClr val="tx1"/>
                </a:solidFill>
              </a:rPr>
              <a:t> Rabbi </a:t>
            </a:r>
            <a:r>
              <a:rPr lang="en-US" sz="3200" dirty="0" err="1">
                <a:solidFill>
                  <a:schemeClr val="tx1"/>
                </a:solidFill>
              </a:rPr>
              <a:t>Ḥiyya</a:t>
            </a:r>
            <a:r>
              <a:rPr lang="en-US" sz="3200" dirty="0">
                <a:solidFill>
                  <a:schemeClr val="tx1"/>
                </a:solidFill>
              </a:rPr>
              <a:t>: </a:t>
            </a:r>
            <a:r>
              <a:rPr lang="en-US" sz="3200" b="1" dirty="0">
                <a:solidFill>
                  <a:schemeClr val="tx1"/>
                </a:solidFill>
              </a:rPr>
              <a:t>Now, if</a:t>
            </a:r>
            <a:r>
              <a:rPr lang="en-US" sz="3200" dirty="0">
                <a:solidFill>
                  <a:schemeClr val="tx1"/>
                </a:solidFill>
              </a:rPr>
              <a:t> I had listened to you and not gone to greet him, </a:t>
            </a:r>
            <a:r>
              <a:rPr lang="en-US" sz="3200" b="1" dirty="0">
                <a:solidFill>
                  <a:schemeClr val="tx1"/>
                </a:solidFill>
              </a:rPr>
              <a:t>you would have prevented me from receiving this blessing.”</a:t>
            </a:r>
            <a:endParaRPr lang="en-US" sz="3200" dirty="0">
              <a:solidFill>
                <a:schemeClr val="tx1"/>
              </a:solidFill>
            </a:endParaRPr>
          </a:p>
        </p:txBody>
      </p:sp>
    </p:spTree>
    <p:extLst>
      <p:ext uri="{BB962C8B-B14F-4D97-AF65-F5344CB8AC3E}">
        <p14:creationId xmlns:p14="http://schemas.microsoft.com/office/powerpoint/2010/main" val="3185586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p:txBody>
          <a:bodyPr>
            <a:normAutofit/>
          </a:bodyPr>
          <a:lstStyle/>
          <a:p>
            <a:r>
              <a:rPr lang="en-US" sz="3600" b="1" dirty="0"/>
              <a:t>The Lessons from </a:t>
            </a:r>
            <a:r>
              <a:rPr lang="en-US" sz="3600" b="1" dirty="0">
                <a:solidFill>
                  <a:schemeClr val="tx1"/>
                </a:solidFill>
              </a:rPr>
              <a:t>This Text (2)</a:t>
            </a:r>
            <a:endParaRPr lang="en-US" sz="3600" dirty="0">
              <a:solidFill>
                <a:schemeClr val="tx1"/>
              </a:solidFill>
            </a:endParaRPr>
          </a:p>
        </p:txBody>
      </p:sp>
      <p:sp>
        <p:nvSpPr>
          <p:cNvPr id="4" name="Content Placeholder 3">
            <a:extLst>
              <a:ext uri="{FF2B5EF4-FFF2-40B4-BE49-F238E27FC236}">
                <a16:creationId xmlns:a16="http://schemas.microsoft.com/office/drawing/2014/main" id="{2D8259A4-082F-45D7-A2F5-F37A5172C357}"/>
              </a:ext>
            </a:extLst>
          </p:cNvPr>
          <p:cNvSpPr>
            <a:spLocks noGrp="1"/>
          </p:cNvSpPr>
          <p:nvPr>
            <p:ph idx="1"/>
          </p:nvPr>
        </p:nvSpPr>
        <p:spPr/>
        <p:txBody>
          <a:bodyPr>
            <a:normAutofit/>
          </a:bodyPr>
          <a:lstStyle/>
          <a:p>
            <a:pPr lvl="0"/>
            <a:r>
              <a:rPr lang="en-US" dirty="0">
                <a:solidFill>
                  <a:schemeClr val="tx1"/>
                </a:solidFill>
              </a:rPr>
              <a:t>Rabbi </a:t>
            </a:r>
            <a:r>
              <a:rPr lang="en-US" dirty="0" err="1">
                <a:solidFill>
                  <a:schemeClr val="tx1"/>
                </a:solidFill>
              </a:rPr>
              <a:t>Yehudah</a:t>
            </a:r>
            <a:r>
              <a:rPr lang="en-US" dirty="0">
                <a:solidFill>
                  <a:schemeClr val="tx1"/>
                </a:solidFill>
              </a:rPr>
              <a:t> </a:t>
            </a:r>
            <a:r>
              <a:rPr lang="en-US" dirty="0" err="1">
                <a:solidFill>
                  <a:schemeClr val="tx1"/>
                </a:solidFill>
              </a:rPr>
              <a:t>HaNasi</a:t>
            </a:r>
            <a:r>
              <a:rPr lang="en-US" dirty="0">
                <a:solidFill>
                  <a:schemeClr val="tx1"/>
                </a:solidFill>
              </a:rPr>
              <a:t> was the compiler of the Mishnah, the Foundation of the Talmud. </a:t>
            </a:r>
          </a:p>
          <a:p>
            <a:pPr lvl="0"/>
            <a:r>
              <a:rPr lang="en-US" dirty="0">
                <a:solidFill>
                  <a:schemeClr val="tx1"/>
                </a:solidFill>
              </a:rPr>
              <a:t>Someone of his stature goes to greet this scholar who is considered to be by the townspeople beneath him.</a:t>
            </a:r>
          </a:p>
          <a:p>
            <a:pPr lvl="0"/>
            <a:r>
              <a:rPr lang="en-US" dirty="0">
                <a:solidFill>
                  <a:schemeClr val="tx1"/>
                </a:solidFill>
              </a:rPr>
              <a:t>Valuing all leaders, regardless of ability status is an important value. Don’t assume that just because someone has a disability, they aren’t worthy of being greeted or being visited. </a:t>
            </a:r>
          </a:p>
          <a:p>
            <a:pPr lvl="0"/>
            <a:r>
              <a:rPr lang="en-US" dirty="0">
                <a:solidFill>
                  <a:schemeClr val="tx1"/>
                </a:solidFill>
              </a:rPr>
              <a:t>The ancient rabbis understood the importance of social inclusion and recognition that blessings may be bestowed and received by all.</a:t>
            </a:r>
          </a:p>
        </p:txBody>
      </p:sp>
    </p:spTree>
    <p:extLst>
      <p:ext uri="{BB962C8B-B14F-4D97-AF65-F5344CB8AC3E}">
        <p14:creationId xmlns:p14="http://schemas.microsoft.com/office/powerpoint/2010/main" val="2490615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Partners/Co-Promoters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sz="2000" dirty="0">
                <a:solidFill>
                  <a:schemeClr val="tx1"/>
                </a:solidFill>
                <a:hlinkClick r:id="rId2">
                  <a:extLst>
                    <a:ext uri="{A12FA001-AC4F-418D-AE19-62706E023703}">
                      <ahyp:hlinkClr xmlns:ahyp="http://schemas.microsoft.com/office/drawing/2018/hyperlinkcolor" val="tx"/>
                    </a:ext>
                  </a:extLst>
                </a:hlinkClick>
              </a:rPr>
              <a:t>Avodah</a:t>
            </a:r>
            <a:r>
              <a:rPr lang="en-US" sz="2000" dirty="0">
                <a:solidFill>
                  <a:schemeClr val="tx1"/>
                </a:solidFill>
              </a:rPr>
              <a:t>, </a:t>
            </a:r>
            <a:r>
              <a:rPr lang="en-US" sz="2000" dirty="0">
                <a:solidFill>
                  <a:schemeClr val="tx1"/>
                </a:solidFill>
                <a:hlinkClick r:id="rId3">
                  <a:extLst>
                    <a:ext uri="{A12FA001-AC4F-418D-AE19-62706E023703}">
                      <ahyp:hlinkClr xmlns:ahyp="http://schemas.microsoft.com/office/drawing/2018/hyperlinkcolor" val="tx"/>
                    </a:ext>
                  </a:extLst>
                </a:hlinkClick>
              </a:rPr>
              <a:t>B’nai David-Judea Congregation</a:t>
            </a:r>
            <a:r>
              <a:rPr lang="en-US" sz="2000" dirty="0">
                <a:solidFill>
                  <a:schemeClr val="tx1"/>
                </a:solidFill>
              </a:rPr>
              <a:t>, </a:t>
            </a:r>
            <a:r>
              <a:rPr lang="en-US" sz="2000" dirty="0">
                <a:solidFill>
                  <a:schemeClr val="tx1"/>
                </a:solidFill>
                <a:hlinkClick r:id="rId4">
                  <a:extLst>
                    <a:ext uri="{A12FA001-AC4F-418D-AE19-62706E023703}">
                      <ahyp:hlinkClr xmlns:ahyp="http://schemas.microsoft.com/office/drawing/2018/hyperlinkcolor" val="tx"/>
                    </a:ext>
                  </a:extLst>
                </a:hlinkClick>
              </a:rPr>
              <a:t>Builders of Jewish Education: JKidLA</a:t>
            </a:r>
            <a:r>
              <a:rPr lang="en-US" sz="2000" dirty="0">
                <a:solidFill>
                  <a:schemeClr val="tx1"/>
                </a:solidFill>
              </a:rPr>
              <a:t>, </a:t>
            </a:r>
            <a:r>
              <a:rPr lang="en-US" sz="2000" dirty="0">
                <a:solidFill>
                  <a:schemeClr val="tx1"/>
                </a:solidFill>
                <a:hlinkClick r:id="rId5">
                  <a:extLst>
                    <a:ext uri="{A12FA001-AC4F-418D-AE19-62706E023703}">
                      <ahyp:hlinkClr xmlns:ahyp="http://schemas.microsoft.com/office/drawing/2018/hyperlinkcolor" val="tx"/>
                    </a:ext>
                  </a:extLst>
                </a:hlinkClick>
              </a:rPr>
              <a:t>Congregation B’nai Amoona</a:t>
            </a:r>
            <a:r>
              <a:rPr lang="en-US" sz="2000" dirty="0">
                <a:solidFill>
                  <a:schemeClr val="tx1"/>
                </a:solidFill>
              </a:rPr>
              <a:t>, </a:t>
            </a:r>
            <a:r>
              <a:rPr lang="en-US" sz="2000" dirty="0">
                <a:solidFill>
                  <a:schemeClr val="tx1"/>
                </a:solidFill>
                <a:hlinkClick r:id="rId6">
                  <a:extLst>
                    <a:ext uri="{A12FA001-AC4F-418D-AE19-62706E023703}">
                      <ahyp:hlinkClr xmlns:ahyp="http://schemas.microsoft.com/office/drawing/2018/hyperlinkcolor" val="tx"/>
                    </a:ext>
                  </a:extLst>
                </a:hlinkClick>
              </a:rPr>
              <a:t>Congregation B’nai Emet</a:t>
            </a:r>
            <a:r>
              <a:rPr lang="en-US" sz="2000" dirty="0">
                <a:solidFill>
                  <a:schemeClr val="tx1"/>
                </a:solidFill>
              </a:rPr>
              <a:t>, </a:t>
            </a:r>
            <a:r>
              <a:rPr lang="en-US" sz="2000" dirty="0">
                <a:solidFill>
                  <a:schemeClr val="tx1"/>
                </a:solidFill>
                <a:hlinkClick r:id="rId7">
                  <a:extLst>
                    <a:ext uri="{A12FA001-AC4F-418D-AE19-62706E023703}">
                      <ahyp:hlinkClr xmlns:ahyp="http://schemas.microsoft.com/office/drawing/2018/hyperlinkcolor" val="tx"/>
                    </a:ext>
                  </a:extLst>
                </a:hlinkClick>
              </a:rPr>
              <a:t>Congregation Kol Ami</a:t>
            </a:r>
            <a:r>
              <a:rPr lang="en-US" sz="2000" dirty="0">
                <a:solidFill>
                  <a:schemeClr val="tx1"/>
                </a:solidFill>
              </a:rPr>
              <a:t>, </a:t>
            </a:r>
            <a:r>
              <a:rPr lang="en-US" sz="2000" dirty="0">
                <a:solidFill>
                  <a:schemeClr val="tx1"/>
                </a:solidFill>
                <a:hlinkClick r:id="rId8">
                  <a:extLst>
                    <a:ext uri="{A12FA001-AC4F-418D-AE19-62706E023703}">
                      <ahyp:hlinkClr xmlns:ahyp="http://schemas.microsoft.com/office/drawing/2018/hyperlinkcolor" val="tx"/>
                    </a:ext>
                  </a:extLst>
                </a:hlinkClick>
              </a:rPr>
              <a:t>Congregation Or Ami</a:t>
            </a:r>
            <a:r>
              <a:rPr lang="en-US" sz="2000" dirty="0">
                <a:solidFill>
                  <a:schemeClr val="tx1"/>
                </a:solidFill>
              </a:rPr>
              <a:t>, </a:t>
            </a:r>
            <a:r>
              <a:rPr lang="en-US" sz="2000" dirty="0">
                <a:solidFill>
                  <a:schemeClr val="tx1"/>
                </a:solidFill>
                <a:hlinkClick r:id="rId9">
                  <a:extLst>
                    <a:ext uri="{A12FA001-AC4F-418D-AE19-62706E023703}">
                      <ahyp:hlinkClr xmlns:ahyp="http://schemas.microsoft.com/office/drawing/2018/hyperlinkcolor" val="tx"/>
                    </a:ext>
                  </a:extLst>
                </a:hlinkClick>
              </a:rPr>
              <a:t>Edlavitch DCJCC</a:t>
            </a:r>
            <a:r>
              <a:rPr lang="en-US" sz="2000" dirty="0">
                <a:solidFill>
                  <a:schemeClr val="tx1"/>
                </a:solidFill>
              </a:rPr>
              <a:t>, </a:t>
            </a:r>
            <a:r>
              <a:rPr lang="en-US" sz="2000" dirty="0">
                <a:solidFill>
                  <a:schemeClr val="tx1"/>
                </a:solidFill>
                <a:hlinkClick r:id="rId10">
                  <a:extLst>
                    <a:ext uri="{A12FA001-AC4F-418D-AE19-62706E023703}">
                      <ahyp:hlinkClr xmlns:ahyp="http://schemas.microsoft.com/office/drawing/2018/hyperlinkcolor" val="tx"/>
                    </a:ext>
                  </a:extLst>
                </a:hlinkClick>
              </a:rPr>
              <a:t>Foundation for Jewish Camp</a:t>
            </a:r>
            <a:r>
              <a:rPr lang="en-US" sz="2000" dirty="0">
                <a:solidFill>
                  <a:schemeClr val="tx1"/>
                </a:solidFill>
              </a:rPr>
              <a:t>, </a:t>
            </a:r>
            <a:r>
              <a:rPr lang="en-US" sz="2000" dirty="0">
                <a:solidFill>
                  <a:schemeClr val="tx1"/>
                </a:solidFill>
                <a:hlinkClick r:id="rId11">
                  <a:extLst>
                    <a:ext uri="{A12FA001-AC4F-418D-AE19-62706E023703}">
                      <ahyp:hlinkClr xmlns:ahyp="http://schemas.microsoft.com/office/drawing/2018/hyperlinkcolor" val="tx"/>
                    </a:ext>
                  </a:extLst>
                </a:hlinkClick>
              </a:rPr>
              <a:t>Gateways: Access to Jewish Education</a:t>
            </a:r>
            <a:r>
              <a:rPr lang="en-US" sz="2000" dirty="0">
                <a:solidFill>
                  <a:schemeClr val="tx1"/>
                </a:solidFill>
              </a:rPr>
              <a:t>, </a:t>
            </a:r>
            <a:r>
              <a:rPr lang="en-US" sz="2000" dirty="0">
                <a:solidFill>
                  <a:schemeClr val="tx1"/>
                </a:solidFill>
                <a:hlinkClick r:id="rId12">
                  <a:extLst>
                    <a:ext uri="{A12FA001-AC4F-418D-AE19-62706E023703}">
                      <ahyp:hlinkClr xmlns:ahyp="http://schemas.microsoft.com/office/drawing/2018/hyperlinkcolor" val="tx"/>
                    </a:ext>
                  </a:extLst>
                </a:hlinkClick>
              </a:rPr>
              <a:t>Hebrew Union College</a:t>
            </a:r>
            <a:r>
              <a:rPr lang="en-US" sz="2000" dirty="0">
                <a:solidFill>
                  <a:schemeClr val="tx1"/>
                </a:solidFill>
              </a:rPr>
              <a:t>, </a:t>
            </a:r>
            <a:r>
              <a:rPr lang="en-US" sz="2000" dirty="0">
                <a:solidFill>
                  <a:schemeClr val="tx1"/>
                </a:solidFill>
                <a:hlinkClick r:id="rId13">
                  <a:extLst>
                    <a:ext uri="{A12FA001-AC4F-418D-AE19-62706E023703}">
                      <ahyp:hlinkClr xmlns:ahyp="http://schemas.microsoft.com/office/drawing/2018/hyperlinkcolor" val="tx"/>
                    </a:ext>
                  </a:extLst>
                </a:hlinkClick>
              </a:rPr>
              <a:t>IKAR</a:t>
            </a:r>
            <a:r>
              <a:rPr lang="en-US" sz="2000" dirty="0">
                <a:solidFill>
                  <a:schemeClr val="tx1"/>
                </a:solidFill>
              </a:rPr>
              <a:t>, </a:t>
            </a:r>
            <a:r>
              <a:rPr lang="en-US" sz="2000" dirty="0">
                <a:solidFill>
                  <a:schemeClr val="tx1"/>
                </a:solidFill>
                <a:hlinkClick r:id="rId14">
                  <a:extLst>
                    <a:ext uri="{A12FA001-AC4F-418D-AE19-62706E023703}">
                      <ahyp:hlinkClr xmlns:ahyp="http://schemas.microsoft.com/office/drawing/2018/hyperlinkcolor" val="tx"/>
                    </a:ext>
                  </a:extLst>
                </a:hlinkClick>
              </a:rPr>
              <a:t>Institute on Theology and Disability</a:t>
            </a:r>
            <a:r>
              <a:rPr lang="en-US" sz="2000" dirty="0">
                <a:solidFill>
                  <a:schemeClr val="tx1"/>
                </a:solidFill>
              </a:rPr>
              <a:t>, </a:t>
            </a:r>
            <a:r>
              <a:rPr lang="en-US" sz="2000" dirty="0">
                <a:solidFill>
                  <a:schemeClr val="tx1"/>
                </a:solidFill>
                <a:hlinkClick r:id="rId15">
                  <a:extLst>
                    <a:ext uri="{A12FA001-AC4F-418D-AE19-62706E023703}">
                      <ahyp:hlinkClr xmlns:ahyp="http://schemas.microsoft.com/office/drawing/2018/hyperlinkcolor" val="tx"/>
                    </a:ext>
                  </a:extLst>
                </a:hlinkClick>
              </a:rPr>
              <a:t>Jewish Federations of North America</a:t>
            </a:r>
            <a:r>
              <a:rPr lang="en-US" sz="2000" dirty="0">
                <a:solidFill>
                  <a:schemeClr val="tx1"/>
                </a:solidFill>
              </a:rPr>
              <a:t>, </a:t>
            </a:r>
            <a:r>
              <a:rPr lang="en-US" sz="2000" dirty="0">
                <a:solidFill>
                  <a:schemeClr val="tx1"/>
                </a:solidFill>
                <a:hlinkClick r:id="rId16">
                  <a:extLst>
                    <a:ext uri="{A12FA001-AC4F-418D-AE19-62706E023703}">
                      <ahyp:hlinkClr xmlns:ahyp="http://schemas.microsoft.com/office/drawing/2018/hyperlinkcolor" val="tx"/>
                    </a:ext>
                  </a:extLst>
                </a:hlinkClick>
              </a:rPr>
              <a:t>Jewish Federation of Greater MetroWest NJ – Greater MetroWest ABLE</a:t>
            </a:r>
            <a:r>
              <a:rPr lang="en-US" sz="2000" dirty="0">
                <a:solidFill>
                  <a:schemeClr val="tx1"/>
                </a:solidFill>
              </a:rPr>
              <a:t>, </a:t>
            </a:r>
            <a:r>
              <a:rPr lang="en-US" sz="2000" dirty="0">
                <a:solidFill>
                  <a:schemeClr val="tx1"/>
                </a:solidFill>
                <a:hlinkClick r:id="rId17">
                  <a:extLst>
                    <a:ext uri="{A12FA001-AC4F-418D-AE19-62706E023703}">
                      <ahyp:hlinkClr xmlns:ahyp="http://schemas.microsoft.com/office/drawing/2018/hyperlinkcolor" val="tx"/>
                    </a:ext>
                  </a:extLst>
                </a:hlinkClick>
              </a:rPr>
              <a:t>Jewish Los Angeles Special Needs Trust and Services</a:t>
            </a:r>
            <a:r>
              <a:rPr lang="en-US" sz="2000" dirty="0">
                <a:solidFill>
                  <a:schemeClr val="tx1"/>
                </a:solidFill>
              </a:rPr>
              <a:t>, </a:t>
            </a:r>
            <a:r>
              <a:rPr lang="en-US" sz="2000" dirty="0">
                <a:solidFill>
                  <a:schemeClr val="tx1"/>
                </a:solidFill>
                <a:hlinkClick r:id="rId18">
                  <a:extLst>
                    <a:ext uri="{A12FA001-AC4F-418D-AE19-62706E023703}">
                      <ahyp:hlinkClr xmlns:ahyp="http://schemas.microsoft.com/office/drawing/2018/hyperlinkcolor" val="tx"/>
                    </a:ext>
                  </a:extLst>
                </a:hlinkClick>
              </a:rPr>
              <a:t>Jewish Residential Services</a:t>
            </a:r>
            <a:r>
              <a:rPr lang="en-US" sz="2000" dirty="0">
                <a:solidFill>
                  <a:schemeClr val="tx1"/>
                </a:solidFill>
              </a:rPr>
              <a:t>, </a:t>
            </a:r>
            <a:r>
              <a:rPr lang="en-US" sz="2000" dirty="0">
                <a:solidFill>
                  <a:schemeClr val="tx1"/>
                </a:solidFill>
                <a:hlinkClick r:id="rId19">
                  <a:extLst>
                    <a:ext uri="{A12FA001-AC4F-418D-AE19-62706E023703}">
                      <ahyp:hlinkClr xmlns:ahyp="http://schemas.microsoft.com/office/drawing/2018/hyperlinkcolor" val="tx"/>
                    </a:ext>
                  </a:extLst>
                </a:hlinkClick>
              </a:rPr>
              <a:t>JQ International</a:t>
            </a:r>
            <a:r>
              <a:rPr lang="en-US" sz="2000" dirty="0">
                <a:solidFill>
                  <a:schemeClr val="tx1"/>
                </a:solidFill>
              </a:rPr>
              <a:t>, </a:t>
            </a:r>
            <a:r>
              <a:rPr lang="en-US" sz="2000" dirty="0">
                <a:solidFill>
                  <a:schemeClr val="tx1"/>
                </a:solidFill>
                <a:hlinkClick r:id="rId20">
                  <a:extLst>
                    <a:ext uri="{A12FA001-AC4F-418D-AE19-62706E023703}">
                      <ahyp:hlinkClr xmlns:ahyp="http://schemas.microsoft.com/office/drawing/2018/hyperlinkcolor" val="tx"/>
                    </a:ext>
                  </a:extLst>
                </a:hlinkClick>
              </a:rPr>
              <a:t>JVS SoCal</a:t>
            </a:r>
            <a:r>
              <a:rPr lang="en-US" sz="2000" dirty="0">
                <a:solidFill>
                  <a:schemeClr val="tx1"/>
                </a:solidFill>
              </a:rPr>
              <a:t>, </a:t>
            </a:r>
            <a:r>
              <a:rPr lang="en-US" sz="2000" dirty="0">
                <a:solidFill>
                  <a:schemeClr val="tx1"/>
                </a:solidFill>
                <a:hlinkClick r:id="rId21">
                  <a:extLst>
                    <a:ext uri="{A12FA001-AC4F-418D-AE19-62706E023703}">
                      <ahyp:hlinkClr xmlns:ahyp="http://schemas.microsoft.com/office/drawing/2018/hyperlinkcolor" val="tx"/>
                    </a:ext>
                  </a:extLst>
                </a:hlinkClick>
              </a:rPr>
              <a:t>Jewish Women International (JWI)</a:t>
            </a:r>
            <a:r>
              <a:rPr lang="en-US" sz="2000" dirty="0">
                <a:solidFill>
                  <a:schemeClr val="tx1"/>
                </a:solidFill>
              </a:rPr>
              <a:t>, </a:t>
            </a:r>
            <a:r>
              <a:rPr lang="en-US" sz="2000" dirty="0">
                <a:solidFill>
                  <a:schemeClr val="tx1"/>
                </a:solidFill>
                <a:hlinkClick r:id="rId22">
                  <a:extLst>
                    <a:ext uri="{A12FA001-AC4F-418D-AE19-62706E023703}">
                      <ahyp:hlinkClr xmlns:ahyp="http://schemas.microsoft.com/office/drawing/2018/hyperlinkcolor" val="tx"/>
                    </a:ext>
                  </a:extLst>
                </a:hlinkClick>
              </a:rPr>
              <a:t>Keshet</a:t>
            </a:r>
            <a:r>
              <a:rPr lang="en-US" sz="2000" dirty="0">
                <a:solidFill>
                  <a:schemeClr val="tx1"/>
                </a:solidFill>
              </a:rPr>
              <a:t>, </a:t>
            </a:r>
            <a:r>
              <a:rPr lang="en-US" sz="2000" dirty="0">
                <a:solidFill>
                  <a:schemeClr val="tx1"/>
                </a:solidFill>
                <a:hlinkClick r:id="rId23">
                  <a:extLst>
                    <a:ext uri="{A12FA001-AC4F-418D-AE19-62706E023703}">
                      <ahyp:hlinkClr xmlns:ahyp="http://schemas.microsoft.com/office/drawing/2018/hyperlinkcolor" val="tx"/>
                    </a:ext>
                  </a:extLst>
                </a:hlinkClick>
              </a:rPr>
              <a:t>Lippman Kanfer Foundation for Living Torah</a:t>
            </a:r>
            <a:r>
              <a:rPr lang="en-US" sz="2000" dirty="0">
                <a:solidFill>
                  <a:schemeClr val="tx1"/>
                </a:solidFill>
              </a:rPr>
              <a:t>, </a:t>
            </a:r>
            <a:r>
              <a:rPr lang="en-US" sz="2000" dirty="0">
                <a:solidFill>
                  <a:schemeClr val="tx1"/>
                </a:solidFill>
                <a:hlinkClick r:id="rId24">
                  <a:extLst>
                    <a:ext uri="{A12FA001-AC4F-418D-AE19-62706E023703}">
                      <ahyp:hlinkClr xmlns:ahyp="http://schemas.microsoft.com/office/drawing/2018/hyperlinkcolor" val="tx"/>
                    </a:ext>
                  </a:extLst>
                </a:hlinkClick>
              </a:rPr>
              <a:t>Marlene Meyerson JCC Manhattan</a:t>
            </a:r>
            <a:r>
              <a:rPr lang="en-US" sz="2000" dirty="0">
                <a:solidFill>
                  <a:schemeClr val="tx1"/>
                </a:solidFill>
              </a:rPr>
              <a:t>, </a:t>
            </a:r>
            <a:r>
              <a:rPr lang="en-US" sz="2000" dirty="0">
                <a:solidFill>
                  <a:schemeClr val="tx1"/>
                </a:solidFill>
                <a:hlinkClick r:id="rId25">
                  <a:extLst>
                    <a:ext uri="{A12FA001-AC4F-418D-AE19-62706E023703}">
                      <ahyp:hlinkClr xmlns:ahyp="http://schemas.microsoft.com/office/drawing/2018/hyperlinkcolor" val="tx"/>
                    </a:ext>
                  </a:extLst>
                </a:hlinkClick>
              </a:rPr>
              <a:t>Matan</a:t>
            </a:r>
            <a:r>
              <a:rPr lang="en-US" sz="2000" dirty="0">
                <a:solidFill>
                  <a:schemeClr val="tx1"/>
                </a:solidFill>
              </a:rPr>
              <a:t>, </a:t>
            </a:r>
            <a:r>
              <a:rPr lang="en-US" sz="2000" dirty="0">
                <a:solidFill>
                  <a:schemeClr val="tx1"/>
                </a:solidFill>
                <a:hlinkClick r:id="rId26">
                  <a:extLst>
                    <a:ext uri="{A12FA001-AC4F-418D-AE19-62706E023703}">
                      <ahyp:hlinkClr xmlns:ahyp="http://schemas.microsoft.com/office/drawing/2018/hyperlinkcolor" val="tx"/>
                    </a:ext>
                  </a:extLst>
                </a:hlinkClick>
              </a:rPr>
              <a:t>Moment Magazine</a:t>
            </a:r>
            <a:r>
              <a:rPr lang="en-US" sz="2000" dirty="0">
                <a:solidFill>
                  <a:schemeClr val="tx1"/>
                </a:solidFill>
              </a:rPr>
              <a:t>, </a:t>
            </a:r>
            <a:r>
              <a:rPr lang="en-US" sz="2000" dirty="0">
                <a:solidFill>
                  <a:schemeClr val="tx1"/>
                </a:solidFill>
                <a:hlinkClick r:id="rId27">
                  <a:extLst>
                    <a:ext uri="{A12FA001-AC4F-418D-AE19-62706E023703}">
                      <ahyp:hlinkClr xmlns:ahyp="http://schemas.microsoft.com/office/drawing/2018/hyperlinkcolor" val="tx"/>
                    </a:ext>
                  </a:extLst>
                </a:hlinkClick>
              </a:rPr>
              <a:t>National Ramah Tikvah Network</a:t>
            </a:r>
            <a:r>
              <a:rPr lang="en-US" sz="2000" dirty="0">
                <a:solidFill>
                  <a:schemeClr val="tx1"/>
                </a:solidFill>
              </a:rPr>
              <a:t>, </a:t>
            </a:r>
            <a:r>
              <a:rPr lang="en-US" sz="2000" dirty="0">
                <a:solidFill>
                  <a:schemeClr val="tx1"/>
                </a:solidFill>
                <a:hlinkClick r:id="rId28">
                  <a:extLst>
                    <a:ext uri="{A12FA001-AC4F-418D-AE19-62706E023703}">
                      <ahyp:hlinkClr xmlns:ahyp="http://schemas.microsoft.com/office/drawing/2018/hyperlinkcolor" val="tx"/>
                    </a:ext>
                  </a:extLst>
                </a:hlinkClick>
              </a:rPr>
              <a:t>Ohr HaTorah Synagogue</a:t>
            </a:r>
            <a:r>
              <a:rPr lang="en-US" sz="2000" dirty="0">
                <a:solidFill>
                  <a:schemeClr val="tx1"/>
                </a:solidFill>
              </a:rPr>
              <a:t>, </a:t>
            </a:r>
            <a:r>
              <a:rPr lang="en-US" sz="2000" dirty="0">
                <a:solidFill>
                  <a:schemeClr val="tx1"/>
                </a:solidFill>
                <a:hlinkClick r:id="rId29">
                  <a:extLst>
                    <a:ext uri="{A12FA001-AC4F-418D-AE19-62706E023703}">
                      <ahyp:hlinkClr xmlns:ahyp="http://schemas.microsoft.com/office/drawing/2018/hyperlinkcolor" val="tx"/>
                    </a:ext>
                  </a:extLst>
                </a:hlinkClick>
              </a:rPr>
              <a:t>Reconstructing Judaism</a:t>
            </a:r>
            <a:r>
              <a:rPr lang="en-US" sz="2000" dirty="0">
                <a:solidFill>
                  <a:schemeClr val="tx1"/>
                </a:solidFill>
              </a:rPr>
              <a:t>, </a:t>
            </a:r>
            <a:r>
              <a:rPr lang="en-US" sz="2000" dirty="0">
                <a:solidFill>
                  <a:schemeClr val="tx1"/>
                </a:solidFill>
                <a:hlinkClick r:id="rId30">
                  <a:extLst>
                    <a:ext uri="{A12FA001-AC4F-418D-AE19-62706E023703}">
                      <ahyp:hlinkClr xmlns:ahyp="http://schemas.microsoft.com/office/drawing/2018/hyperlinkcolor" val="tx"/>
                    </a:ext>
                  </a:extLst>
                </a:hlinkClick>
              </a:rPr>
              <a:t>Religious Action Center of Reform Judaism</a:t>
            </a:r>
            <a:r>
              <a:rPr lang="en-US" sz="2000" dirty="0">
                <a:solidFill>
                  <a:schemeClr val="tx1"/>
                </a:solidFill>
              </a:rPr>
              <a:t>, </a:t>
            </a:r>
            <a:r>
              <a:rPr lang="en-US" sz="2000" dirty="0">
                <a:solidFill>
                  <a:schemeClr val="tx1"/>
                </a:solidFill>
                <a:hlinkClick r:id="rId31">
                  <a:extLst>
                    <a:ext uri="{A12FA001-AC4F-418D-AE19-62706E023703}">
                      <ahyp:hlinkClr xmlns:ahyp="http://schemas.microsoft.com/office/drawing/2018/hyperlinkcolor" val="tx"/>
                    </a:ext>
                  </a:extLst>
                </a:hlinkClick>
              </a:rPr>
              <a:t>ROSIES Foundation</a:t>
            </a:r>
            <a:r>
              <a:rPr lang="en-US" sz="2000" dirty="0">
                <a:solidFill>
                  <a:schemeClr val="tx1"/>
                </a:solidFill>
              </a:rPr>
              <a:t>, </a:t>
            </a:r>
            <a:r>
              <a:rPr lang="en-US" sz="2000" dirty="0">
                <a:solidFill>
                  <a:schemeClr val="tx1"/>
                </a:solidFill>
                <a:hlinkClick r:id="rId32">
                  <a:extLst>
                    <a:ext uri="{A12FA001-AC4F-418D-AE19-62706E023703}">
                      <ahyp:hlinkClr xmlns:ahyp="http://schemas.microsoft.com/office/drawing/2018/hyperlinkcolor" val="tx"/>
                    </a:ext>
                  </a:extLst>
                </a:hlinkClick>
              </a:rPr>
              <a:t>Shalhevet</a:t>
            </a:r>
            <a:r>
              <a:rPr lang="en-US" sz="2000" dirty="0">
                <a:solidFill>
                  <a:schemeClr val="tx1"/>
                </a:solidFill>
              </a:rPr>
              <a:t>, </a:t>
            </a:r>
            <a:r>
              <a:rPr lang="en-US" sz="2000" dirty="0">
                <a:solidFill>
                  <a:schemeClr val="tx1"/>
                </a:solidFill>
                <a:hlinkClick r:id="rId33">
                  <a:extLst>
                    <a:ext uri="{A12FA001-AC4F-418D-AE19-62706E023703}">
                      <ahyp:hlinkClr xmlns:ahyp="http://schemas.microsoft.com/office/drawing/2018/hyperlinkcolor" val="tx"/>
                    </a:ext>
                  </a:extLst>
                </a:hlinkClick>
              </a:rPr>
              <a:t>Shalom Institute</a:t>
            </a:r>
            <a:r>
              <a:rPr lang="en-US" sz="2000" dirty="0">
                <a:solidFill>
                  <a:schemeClr val="tx1"/>
                </a:solidFill>
              </a:rPr>
              <a:t>, </a:t>
            </a:r>
            <a:r>
              <a:rPr lang="en-US" sz="2000" dirty="0">
                <a:solidFill>
                  <a:schemeClr val="tx1"/>
                </a:solidFill>
                <a:hlinkClick r:id="rId34">
                  <a:extLst>
                    <a:ext uri="{A12FA001-AC4F-418D-AE19-62706E023703}">
                      <ahyp:hlinkClr xmlns:ahyp="http://schemas.microsoft.com/office/drawing/2018/hyperlinkcolor" val="tx"/>
                    </a:ext>
                  </a:extLst>
                </a:hlinkClick>
              </a:rPr>
              <a:t>Stephen Wise Temple</a:t>
            </a:r>
            <a:r>
              <a:rPr lang="en-US" sz="2000" dirty="0">
                <a:solidFill>
                  <a:schemeClr val="tx1"/>
                </a:solidFill>
              </a:rPr>
              <a:t>, </a:t>
            </a:r>
            <a:r>
              <a:rPr lang="en-US" sz="2000" dirty="0">
                <a:solidFill>
                  <a:schemeClr val="tx1"/>
                </a:solidFill>
                <a:hlinkClick r:id="rId35">
                  <a:extLst>
                    <a:ext uri="{A12FA001-AC4F-418D-AE19-62706E023703}">
                      <ahyp:hlinkClr xmlns:ahyp="http://schemas.microsoft.com/office/drawing/2018/hyperlinkcolor" val="tx"/>
                    </a:ext>
                  </a:extLst>
                </a:hlinkClick>
              </a:rPr>
              <a:t>T’ruah: The Rabbinic Call for Human Rights</a:t>
            </a:r>
            <a:r>
              <a:rPr lang="en-US" sz="2000" dirty="0">
                <a:solidFill>
                  <a:schemeClr val="tx1"/>
                </a:solidFill>
              </a:rPr>
              <a:t>, </a:t>
            </a:r>
            <a:r>
              <a:rPr lang="en-US" sz="2000" dirty="0">
                <a:solidFill>
                  <a:schemeClr val="tx1"/>
                </a:solidFill>
                <a:hlinkClick r:id="rId36">
                  <a:extLst>
                    <a:ext uri="{A12FA001-AC4F-418D-AE19-62706E023703}">
                      <ahyp:hlinkClr xmlns:ahyp="http://schemas.microsoft.com/office/drawing/2018/hyperlinkcolor" val="tx"/>
                    </a:ext>
                  </a:extLst>
                </a:hlinkClick>
              </a:rPr>
              <a:t>The Jewish Journal</a:t>
            </a:r>
            <a:r>
              <a:rPr lang="en-US" sz="2000" dirty="0">
                <a:solidFill>
                  <a:schemeClr val="tx1"/>
                </a:solidFill>
              </a:rPr>
              <a:t>, </a:t>
            </a:r>
            <a:r>
              <a:rPr lang="en-US" sz="2000" dirty="0">
                <a:solidFill>
                  <a:schemeClr val="tx1"/>
                </a:solidFill>
                <a:hlinkClick r:id="rId37">
                  <a:extLst>
                    <a:ext uri="{A12FA001-AC4F-418D-AE19-62706E023703}">
                      <ahyp:hlinkClr xmlns:ahyp="http://schemas.microsoft.com/office/drawing/2018/hyperlinkcolor" val="tx"/>
                    </a:ext>
                  </a:extLst>
                </a:hlinkClick>
              </a:rPr>
              <a:t>The Miracle Project</a:t>
            </a:r>
            <a:r>
              <a:rPr lang="en-US" sz="2000" dirty="0">
                <a:solidFill>
                  <a:schemeClr val="tx1"/>
                </a:solidFill>
              </a:rPr>
              <a:t>, </a:t>
            </a:r>
            <a:r>
              <a:rPr lang="en-US" sz="2000" dirty="0">
                <a:solidFill>
                  <a:schemeClr val="tx1"/>
                </a:solidFill>
                <a:hlinkClick r:id="rId38">
                  <a:extLst>
                    <a:ext uri="{A12FA001-AC4F-418D-AE19-62706E023703}">
                      <ahyp:hlinkClr xmlns:ahyp="http://schemas.microsoft.com/office/drawing/2018/hyperlinkcolor" val="tx"/>
                    </a:ext>
                  </a:extLst>
                </a:hlinkClick>
              </a:rPr>
              <a:t>The New Normal</a:t>
            </a:r>
            <a:r>
              <a:rPr lang="en-US" sz="2000" dirty="0">
                <a:solidFill>
                  <a:schemeClr val="tx1"/>
                </a:solidFill>
              </a:rPr>
              <a:t>, </a:t>
            </a:r>
            <a:r>
              <a:rPr lang="en-US" sz="2000" dirty="0">
                <a:solidFill>
                  <a:schemeClr val="tx1"/>
                </a:solidFill>
                <a:hlinkClick r:id="rId39">
                  <a:extLst>
                    <a:ext uri="{A12FA001-AC4F-418D-AE19-62706E023703}">
                      <ahyp:hlinkClr xmlns:ahyp="http://schemas.microsoft.com/office/drawing/2018/hyperlinkcolor" val="tx"/>
                    </a:ext>
                  </a:extLst>
                </a:hlinkClick>
              </a:rPr>
              <a:t>The Women’s Rabbinic Network</a:t>
            </a:r>
            <a:r>
              <a:rPr lang="en-US" sz="2000" dirty="0">
                <a:solidFill>
                  <a:schemeClr val="tx1"/>
                </a:solidFill>
              </a:rPr>
              <a:t>, </a:t>
            </a:r>
            <a:r>
              <a:rPr lang="en-US" sz="2000" dirty="0">
                <a:solidFill>
                  <a:schemeClr val="tx1"/>
                </a:solidFill>
                <a:hlinkClick r:id="rId40">
                  <a:extLst>
                    <a:ext uri="{A12FA001-AC4F-418D-AE19-62706E023703}">
                      <ahyp:hlinkClr xmlns:ahyp="http://schemas.microsoft.com/office/drawing/2018/hyperlinkcolor" val="tx"/>
                    </a:ext>
                  </a:extLst>
                </a:hlinkClick>
              </a:rPr>
              <a:t>Union for Reform Judaism</a:t>
            </a:r>
            <a:r>
              <a:rPr lang="en-US" sz="2000" dirty="0">
                <a:solidFill>
                  <a:schemeClr val="tx1"/>
                </a:solidFill>
              </a:rPr>
              <a:t>, </a:t>
            </a:r>
            <a:r>
              <a:rPr lang="en-US" sz="2000" dirty="0">
                <a:solidFill>
                  <a:schemeClr val="tx1"/>
                </a:solidFill>
                <a:hlinkClick r:id="rId41">
                  <a:extLst>
                    <a:ext uri="{A12FA001-AC4F-418D-AE19-62706E023703}">
                      <ahyp:hlinkClr xmlns:ahyp="http://schemas.microsoft.com/office/drawing/2018/hyperlinkcolor" val="tx"/>
                    </a:ext>
                  </a:extLst>
                </a:hlinkClick>
              </a:rPr>
              <a:t>USCJ</a:t>
            </a:r>
            <a:r>
              <a:rPr lang="en-US" sz="2000" dirty="0">
                <a:solidFill>
                  <a:schemeClr val="tx1"/>
                </a:solidFill>
              </a:rPr>
              <a:t>, </a:t>
            </a:r>
            <a:r>
              <a:rPr lang="en-US" sz="2000" dirty="0">
                <a:solidFill>
                  <a:schemeClr val="tx1"/>
                </a:solidFill>
                <a:hlinkClick r:id="rId42">
                  <a:extLst>
                    <a:ext uri="{A12FA001-AC4F-418D-AE19-62706E023703}">
                      <ahyp:hlinkClr xmlns:ahyp="http://schemas.microsoft.com/office/drawing/2018/hyperlinkcolor" val="tx"/>
                    </a:ext>
                  </a:extLst>
                </a:hlinkClick>
              </a:rPr>
              <a:t>Whole Community Inclusion at Jewish Learning Venture</a:t>
            </a:r>
            <a:r>
              <a:rPr lang="en-US" sz="2000" dirty="0">
                <a:solidFill>
                  <a:schemeClr val="tx1"/>
                </a:solidFill>
              </a:rPr>
              <a:t>, </a:t>
            </a:r>
            <a:r>
              <a:rPr lang="en-US" sz="2000" dirty="0">
                <a:solidFill>
                  <a:schemeClr val="tx1"/>
                </a:solidFill>
                <a:hlinkClick r:id="rId43">
                  <a:extLst>
                    <a:ext uri="{A12FA001-AC4F-418D-AE19-62706E023703}">
                      <ahyp:hlinkClr xmlns:ahyp="http://schemas.microsoft.com/office/drawing/2018/hyperlinkcolor" val="tx"/>
                    </a:ext>
                  </a:extLst>
                </a:hlinkClick>
              </a:rPr>
              <a:t>Yachad Los Angeles</a:t>
            </a:r>
            <a:r>
              <a:rPr lang="en-US" sz="2000" dirty="0">
                <a:solidFill>
                  <a:schemeClr val="tx1"/>
                </a:solidFill>
              </a:rPr>
              <a:t>, </a:t>
            </a:r>
            <a:r>
              <a:rPr lang="en-US" sz="2000" dirty="0">
                <a:solidFill>
                  <a:schemeClr val="tx1"/>
                </a:solidFill>
                <a:hlinkClick r:id="rId44">
                  <a:extLst>
                    <a:ext uri="{A12FA001-AC4F-418D-AE19-62706E023703}">
                      <ahyp:hlinkClr xmlns:ahyp="http://schemas.microsoft.com/office/drawing/2018/hyperlinkcolor" val="tx"/>
                    </a:ext>
                  </a:extLst>
                </a:hlinkClick>
              </a:rPr>
              <a:t>Yeshivat Chovevei Torah Rabbinical School</a:t>
            </a:r>
            <a:endParaRPr lang="en-US" sz="2000" dirty="0">
              <a:solidFill>
                <a:schemeClr val="tx1"/>
              </a:solidFill>
            </a:endParaRPr>
          </a:p>
          <a:p>
            <a:pPr marL="0" indent="0">
              <a:buNone/>
            </a:pPr>
            <a:r>
              <a:rPr lang="en-US" sz="2000" dirty="0">
                <a:solidFill>
                  <a:schemeClr val="tx1"/>
                </a:solidFill>
              </a:rPr>
              <a:t>This series is made possible by support from the </a:t>
            </a:r>
            <a:r>
              <a:rPr lang="en-US" sz="2000" dirty="0">
                <a:solidFill>
                  <a:schemeClr val="tx1"/>
                </a:solidFill>
                <a:hlinkClick r:id="rId45">
                  <a:extLst>
                    <a:ext uri="{A12FA001-AC4F-418D-AE19-62706E023703}">
                      <ahyp:hlinkClr xmlns:ahyp="http://schemas.microsoft.com/office/drawing/2018/hyperlinkcolor" val="tx"/>
                    </a:ext>
                  </a:extLst>
                </a:hlinkClick>
              </a:rPr>
              <a:t>Jewish Community Foundation of Los Angeles</a:t>
            </a:r>
            <a:r>
              <a:rPr lang="en-US" sz="2000" dirty="0">
                <a:solidFill>
                  <a:schemeClr val="tx1"/>
                </a:solidFill>
              </a:rPr>
              <a:t> through a Cutting Edge Grant, </a:t>
            </a:r>
            <a:r>
              <a:rPr lang="en-US" sz="2000" dirty="0">
                <a:solidFill>
                  <a:schemeClr val="tx1"/>
                </a:solidFill>
                <a:hlinkClick r:id="rId46">
                  <a:extLst>
                    <a:ext uri="{A12FA001-AC4F-418D-AE19-62706E023703}">
                      <ahyp:hlinkClr xmlns:ahyp="http://schemas.microsoft.com/office/drawing/2018/hyperlinkcolor" val="tx"/>
                    </a:ext>
                  </a:extLst>
                </a:hlinkClick>
              </a:rPr>
              <a:t>The Diane &amp; Guilford Glazer Philanthropies</a:t>
            </a:r>
            <a:r>
              <a:rPr lang="en-US" sz="2000" dirty="0">
                <a:solidFill>
                  <a:schemeClr val="tx1"/>
                </a:solidFill>
              </a:rPr>
              <a:t>, </a:t>
            </a:r>
            <a:r>
              <a:rPr lang="en-US" sz="2000" dirty="0">
                <a:solidFill>
                  <a:schemeClr val="tx1"/>
                </a:solidFill>
                <a:hlinkClick r:id="rId47">
                  <a:extLst>
                    <a:ext uri="{A12FA001-AC4F-418D-AE19-62706E023703}">
                      <ahyp:hlinkClr xmlns:ahyp="http://schemas.microsoft.com/office/drawing/2018/hyperlinkcolor" val="tx"/>
                    </a:ext>
                  </a:extLst>
                </a:hlinkClick>
              </a:rPr>
              <a:t>The Charles &amp; Lynn Schusterman Family Foundation</a:t>
            </a:r>
            <a:r>
              <a:rPr lang="en-US" sz="2000" dirty="0">
                <a:solidFill>
                  <a:schemeClr val="tx1"/>
                </a:solidFill>
              </a:rPr>
              <a:t>, The David Berg Foundation, the Stanford and Joan Alexander Foundation, Stanley &amp; Joyce Black Family Foundation, and The Beverly Foundation.</a:t>
            </a:r>
          </a:p>
        </p:txBody>
      </p:sp>
    </p:spTree>
    <p:extLst>
      <p:ext uri="{BB962C8B-B14F-4D97-AF65-F5344CB8AC3E}">
        <p14:creationId xmlns:p14="http://schemas.microsoft.com/office/powerpoint/2010/main" val="276542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p:txBody>
          <a:bodyPr>
            <a:normAutofit/>
          </a:bodyPr>
          <a:lstStyle/>
          <a:p>
            <a:r>
              <a:rPr lang="en-US" sz="3600" b="1" dirty="0">
                <a:solidFill>
                  <a:schemeClr val="tx1"/>
                </a:solidFill>
              </a:rPr>
              <a:t>Babylonian Talmud Megillah 24B</a:t>
            </a:r>
            <a:endParaRPr lang="en-US" sz="3600" dirty="0">
              <a:solidFill>
                <a:schemeClr val="tx1"/>
              </a:solidFill>
            </a:endParaRPr>
          </a:p>
        </p:txBody>
      </p:sp>
      <p:sp>
        <p:nvSpPr>
          <p:cNvPr id="4" name="Content Placeholder 3">
            <a:extLst>
              <a:ext uri="{FF2B5EF4-FFF2-40B4-BE49-F238E27FC236}">
                <a16:creationId xmlns:a16="http://schemas.microsoft.com/office/drawing/2014/main" id="{2D8259A4-082F-45D7-A2F5-F37A5172C357}"/>
              </a:ext>
            </a:extLst>
          </p:cNvPr>
          <p:cNvSpPr>
            <a:spLocks noGrp="1"/>
          </p:cNvSpPr>
          <p:nvPr>
            <p:ph idx="1"/>
          </p:nvPr>
        </p:nvSpPr>
        <p:spPr/>
        <p:txBody>
          <a:bodyPr>
            <a:normAutofit/>
          </a:bodyPr>
          <a:lstStyle/>
          <a:p>
            <a:pPr marL="0" indent="0">
              <a:buNone/>
            </a:pPr>
            <a:r>
              <a:rPr lang="en-US" sz="3200" b="1" dirty="0">
                <a:solidFill>
                  <a:schemeClr val="tx1"/>
                </a:solidFill>
              </a:rPr>
              <a:t>MISHNA:</a:t>
            </a:r>
            <a:r>
              <a:rPr lang="en-US" sz="3200" dirty="0">
                <a:solidFill>
                  <a:schemeClr val="tx1"/>
                </a:solidFill>
              </a:rPr>
              <a:t> </a:t>
            </a:r>
            <a:r>
              <a:rPr lang="en-US" sz="3200" b="1" dirty="0">
                <a:solidFill>
                  <a:schemeClr val="tx1"/>
                </a:solidFill>
              </a:rPr>
              <a:t>A priest who has blemishes on his hands may not lift his hands</a:t>
            </a:r>
            <a:r>
              <a:rPr lang="en-US" sz="3200" dirty="0">
                <a:solidFill>
                  <a:schemeClr val="tx1"/>
                </a:solidFill>
              </a:rPr>
              <a:t> to recite the Priestly Benediction. Because of his blemish, people will look at his hands, and it is prohibited to look at the hands of the priests during the Priestly Benediction. </a:t>
            </a:r>
            <a:r>
              <a:rPr lang="en-US" sz="3200" b="1" dirty="0">
                <a:solidFill>
                  <a:schemeClr val="tx1"/>
                </a:solidFill>
              </a:rPr>
              <a:t>Rabbi Yehuda says: Even one whose hands were colored with </a:t>
            </a:r>
            <a:r>
              <a:rPr lang="en-US" sz="3200" b="1" i="1" dirty="0" err="1">
                <a:solidFill>
                  <a:schemeClr val="tx1"/>
                </a:solidFill>
              </a:rPr>
              <a:t>satis</a:t>
            </a:r>
            <a:r>
              <a:rPr lang="en-US" sz="3200" b="1" dirty="0">
                <a:solidFill>
                  <a:schemeClr val="tx1"/>
                </a:solidFill>
              </a:rPr>
              <a:t>,</a:t>
            </a:r>
            <a:r>
              <a:rPr lang="en-US" sz="3200" dirty="0">
                <a:solidFill>
                  <a:schemeClr val="tx1"/>
                </a:solidFill>
              </a:rPr>
              <a:t> a blue dye, </a:t>
            </a:r>
            <a:r>
              <a:rPr lang="en-US" sz="3200" b="1" dirty="0">
                <a:solidFill>
                  <a:schemeClr val="tx1"/>
                </a:solidFill>
              </a:rPr>
              <a:t>may not lift his hands</a:t>
            </a:r>
            <a:r>
              <a:rPr lang="en-US" sz="3200" dirty="0">
                <a:solidFill>
                  <a:schemeClr val="tx1"/>
                </a:solidFill>
              </a:rPr>
              <a:t> to recite the Priestly Benediction </a:t>
            </a:r>
            <a:r>
              <a:rPr lang="en-US" sz="3200" b="1" dirty="0">
                <a:solidFill>
                  <a:schemeClr val="tx1"/>
                </a:solidFill>
              </a:rPr>
              <a:t>because the congregation will look at him.</a:t>
            </a:r>
            <a:endParaRPr lang="en-US" sz="3200" dirty="0">
              <a:solidFill>
                <a:schemeClr val="tx1"/>
              </a:solidFill>
            </a:endParaRPr>
          </a:p>
        </p:txBody>
      </p:sp>
    </p:spTree>
    <p:extLst>
      <p:ext uri="{BB962C8B-B14F-4D97-AF65-F5344CB8AC3E}">
        <p14:creationId xmlns:p14="http://schemas.microsoft.com/office/powerpoint/2010/main" val="726301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p:txBody>
          <a:bodyPr>
            <a:normAutofit/>
          </a:bodyPr>
          <a:lstStyle/>
          <a:p>
            <a:r>
              <a:rPr lang="en-US" sz="3600" b="1" dirty="0">
                <a:solidFill>
                  <a:schemeClr val="tx1"/>
                </a:solidFill>
              </a:rPr>
              <a:t>Babylonian Talmud Megillah 24B (Cont.) (An exploration of the different disabilities discussed)</a:t>
            </a:r>
            <a:endParaRPr lang="en-US" sz="3600" dirty="0">
              <a:solidFill>
                <a:schemeClr val="tx1"/>
              </a:solidFill>
            </a:endParaRPr>
          </a:p>
        </p:txBody>
      </p:sp>
      <p:sp>
        <p:nvSpPr>
          <p:cNvPr id="4" name="Content Placeholder 3">
            <a:extLst>
              <a:ext uri="{FF2B5EF4-FFF2-40B4-BE49-F238E27FC236}">
                <a16:creationId xmlns:a16="http://schemas.microsoft.com/office/drawing/2014/main" id="{2D8259A4-082F-45D7-A2F5-F37A5172C357}"/>
              </a:ext>
            </a:extLst>
          </p:cNvPr>
          <p:cNvSpPr>
            <a:spLocks noGrp="1"/>
          </p:cNvSpPr>
          <p:nvPr>
            <p:ph idx="1"/>
          </p:nvPr>
        </p:nvSpPr>
        <p:spPr/>
        <p:txBody>
          <a:bodyPr>
            <a:normAutofit/>
          </a:bodyPr>
          <a:lstStyle/>
          <a:p>
            <a:pPr marL="0" indent="0">
              <a:buNone/>
            </a:pPr>
            <a:r>
              <a:rPr lang="en-US" b="1" dirty="0">
                <a:solidFill>
                  <a:schemeClr val="tx1"/>
                </a:solidFill>
              </a:rPr>
              <a:t>GEMARA:</a:t>
            </a:r>
            <a:r>
              <a:rPr lang="en-US" dirty="0">
                <a:solidFill>
                  <a:schemeClr val="tx1"/>
                </a:solidFill>
              </a:rPr>
              <a:t> It is </a:t>
            </a:r>
            <a:r>
              <a:rPr lang="en-US" b="1" dirty="0">
                <a:solidFill>
                  <a:schemeClr val="tx1"/>
                </a:solidFill>
              </a:rPr>
              <a:t>taught</a:t>
            </a:r>
            <a:r>
              <a:rPr lang="en-US" dirty="0">
                <a:solidFill>
                  <a:schemeClr val="tx1"/>
                </a:solidFill>
              </a:rPr>
              <a:t> in a </a:t>
            </a:r>
            <a:r>
              <a:rPr lang="en-US" i="1" dirty="0" err="1">
                <a:solidFill>
                  <a:schemeClr val="tx1"/>
                </a:solidFill>
              </a:rPr>
              <a:t>baraita</a:t>
            </a:r>
            <a:r>
              <a:rPr lang="en-US" dirty="0">
                <a:solidFill>
                  <a:schemeClr val="tx1"/>
                </a:solidFill>
              </a:rPr>
              <a:t>: </a:t>
            </a:r>
            <a:r>
              <a:rPr lang="en-US" b="1" dirty="0">
                <a:solidFill>
                  <a:schemeClr val="tx1"/>
                </a:solidFill>
              </a:rPr>
              <a:t>The blemishes that</a:t>
            </a:r>
            <a:r>
              <a:rPr lang="en-US" dirty="0">
                <a:solidFill>
                  <a:schemeClr val="tx1"/>
                </a:solidFill>
              </a:rPr>
              <a:t> the Sages </a:t>
            </a:r>
            <a:r>
              <a:rPr lang="en-US" b="1" dirty="0">
                <a:solidFill>
                  <a:schemeClr val="tx1"/>
                </a:solidFill>
              </a:rPr>
              <a:t>said</a:t>
            </a:r>
            <a:r>
              <a:rPr lang="en-US" dirty="0">
                <a:solidFill>
                  <a:schemeClr val="tx1"/>
                </a:solidFill>
              </a:rPr>
              <a:t> disqualify a priest from reciting the Priestly Benediction include any blemishes found </a:t>
            </a:r>
            <a:r>
              <a:rPr lang="en-US" b="1" dirty="0">
                <a:solidFill>
                  <a:schemeClr val="tx1"/>
                </a:solidFill>
              </a:rPr>
              <a:t>on his face, hands, and feet,</a:t>
            </a:r>
            <a:r>
              <a:rPr lang="en-US" dirty="0">
                <a:solidFill>
                  <a:schemeClr val="tx1"/>
                </a:solidFill>
              </a:rPr>
              <a:t> but not blemishes that are not visible to others. </a:t>
            </a:r>
            <a:r>
              <a:rPr lang="en-US" b="1" dirty="0">
                <a:solidFill>
                  <a:schemeClr val="tx1"/>
                </a:solidFill>
              </a:rPr>
              <a:t>Rabbi Yehoshua ben Levi said:</a:t>
            </a:r>
            <a:r>
              <a:rPr lang="en-US" dirty="0">
                <a:solidFill>
                  <a:schemeClr val="tx1"/>
                </a:solidFill>
              </a:rPr>
              <a:t> If </a:t>
            </a:r>
            <a:r>
              <a:rPr lang="en-US" b="1" dirty="0">
                <a:solidFill>
                  <a:schemeClr val="tx1"/>
                </a:solidFill>
              </a:rPr>
              <a:t>his hands are spotted</a:t>
            </a:r>
            <a:r>
              <a:rPr lang="en-US" dirty="0">
                <a:solidFill>
                  <a:schemeClr val="tx1"/>
                </a:solidFill>
              </a:rPr>
              <a:t> with white blotches, </a:t>
            </a:r>
            <a:r>
              <a:rPr lang="en-US" b="1" dirty="0">
                <a:solidFill>
                  <a:schemeClr val="tx1"/>
                </a:solidFill>
              </a:rPr>
              <a:t>he may not lift his hands</a:t>
            </a:r>
            <a:r>
              <a:rPr lang="en-US" dirty="0">
                <a:solidFill>
                  <a:schemeClr val="tx1"/>
                </a:solidFill>
              </a:rPr>
              <a:t> to recite the Priestly Benediction. The </a:t>
            </a:r>
            <a:r>
              <a:rPr lang="en-US" dirty="0" err="1">
                <a:solidFill>
                  <a:schemeClr val="tx1"/>
                </a:solidFill>
              </a:rPr>
              <a:t>Gemara</a:t>
            </a:r>
            <a:r>
              <a:rPr lang="en-US" dirty="0">
                <a:solidFill>
                  <a:schemeClr val="tx1"/>
                </a:solidFill>
              </a:rPr>
              <a:t> notes that </a:t>
            </a:r>
            <a:r>
              <a:rPr lang="en-US" b="1" dirty="0">
                <a:solidFill>
                  <a:schemeClr val="tx1"/>
                </a:solidFill>
              </a:rPr>
              <a:t>this is also taught</a:t>
            </a:r>
            <a:r>
              <a:rPr lang="en-US" dirty="0">
                <a:solidFill>
                  <a:schemeClr val="tx1"/>
                </a:solidFill>
              </a:rPr>
              <a:t> in a </a:t>
            </a:r>
            <a:r>
              <a:rPr lang="en-US" i="1" dirty="0" err="1">
                <a:solidFill>
                  <a:schemeClr val="tx1"/>
                </a:solidFill>
              </a:rPr>
              <a:t>baraita</a:t>
            </a:r>
            <a:r>
              <a:rPr lang="en-US" dirty="0">
                <a:solidFill>
                  <a:schemeClr val="tx1"/>
                </a:solidFill>
              </a:rPr>
              <a:t>: If a priest’s </a:t>
            </a:r>
            <a:r>
              <a:rPr lang="en-US" b="1" dirty="0">
                <a:solidFill>
                  <a:schemeClr val="tx1"/>
                </a:solidFill>
              </a:rPr>
              <a:t>hands are spotted, he may not lift his hands</a:t>
            </a:r>
            <a:r>
              <a:rPr lang="en-US" dirty="0">
                <a:solidFill>
                  <a:schemeClr val="tx1"/>
                </a:solidFill>
              </a:rPr>
              <a:t> to recite the Priestly Benediction. Similarly, if his hands are </a:t>
            </a:r>
            <a:r>
              <a:rPr lang="en-US" b="1" dirty="0">
                <a:solidFill>
                  <a:schemeClr val="tx1"/>
                </a:solidFill>
              </a:rPr>
              <a:t>curved</a:t>
            </a:r>
            <a:r>
              <a:rPr lang="en-US" dirty="0">
                <a:solidFill>
                  <a:schemeClr val="tx1"/>
                </a:solidFill>
              </a:rPr>
              <a:t> inward </a:t>
            </a:r>
            <a:r>
              <a:rPr lang="en-US" b="1" dirty="0">
                <a:solidFill>
                  <a:schemeClr val="tx1"/>
                </a:solidFill>
              </a:rPr>
              <a:t>or bent</a:t>
            </a:r>
            <a:r>
              <a:rPr lang="en-US" dirty="0">
                <a:solidFill>
                  <a:schemeClr val="tx1"/>
                </a:solidFill>
              </a:rPr>
              <a:t> sideways, </a:t>
            </a:r>
            <a:r>
              <a:rPr lang="en-US" b="1" dirty="0">
                <a:solidFill>
                  <a:schemeClr val="tx1"/>
                </a:solidFill>
              </a:rPr>
              <a:t>he may not lift his hands</a:t>
            </a:r>
            <a:r>
              <a:rPr lang="en-US" dirty="0">
                <a:solidFill>
                  <a:schemeClr val="tx1"/>
                </a:solidFill>
              </a:rPr>
              <a:t> to recite the Priestly Benediction. … </a:t>
            </a:r>
            <a:r>
              <a:rPr lang="en-US" b="1" dirty="0" err="1">
                <a:solidFill>
                  <a:schemeClr val="tx1"/>
                </a:solidFill>
              </a:rPr>
              <a:t>Rav</a:t>
            </a:r>
            <a:r>
              <a:rPr lang="en-US" b="1" dirty="0">
                <a:solidFill>
                  <a:schemeClr val="tx1"/>
                </a:solidFill>
              </a:rPr>
              <a:t> Huna said:</a:t>
            </a:r>
            <a:r>
              <a:rPr lang="en-US" dirty="0">
                <a:solidFill>
                  <a:schemeClr val="tx1"/>
                </a:solidFill>
              </a:rPr>
              <a:t> A priest </a:t>
            </a:r>
            <a:r>
              <a:rPr lang="en-US" b="1" dirty="0">
                <a:solidFill>
                  <a:schemeClr val="tx1"/>
                </a:solidFill>
              </a:rPr>
              <a:t>whose eyes</a:t>
            </a:r>
            <a:r>
              <a:rPr lang="en-US" dirty="0">
                <a:solidFill>
                  <a:schemeClr val="tx1"/>
                </a:solidFill>
              </a:rPr>
              <a:t> constantly </a:t>
            </a:r>
            <a:r>
              <a:rPr lang="en-US" b="1" dirty="0">
                <a:solidFill>
                  <a:schemeClr val="tx1"/>
                </a:solidFill>
              </a:rPr>
              <a:t>run</a:t>
            </a:r>
            <a:r>
              <a:rPr lang="en-US" dirty="0">
                <a:solidFill>
                  <a:schemeClr val="tx1"/>
                </a:solidFill>
              </a:rPr>
              <a:t> with tears </a:t>
            </a:r>
            <a:r>
              <a:rPr lang="en-US" b="1" dirty="0">
                <a:solidFill>
                  <a:schemeClr val="tx1"/>
                </a:solidFill>
              </a:rPr>
              <a:t>may not lift his hands</a:t>
            </a:r>
            <a:r>
              <a:rPr lang="en-US" dirty="0">
                <a:solidFill>
                  <a:schemeClr val="tx1"/>
                </a:solidFill>
              </a:rPr>
              <a:t> to recite the Priestly Benediction.</a:t>
            </a:r>
          </a:p>
        </p:txBody>
      </p:sp>
    </p:spTree>
    <p:extLst>
      <p:ext uri="{BB962C8B-B14F-4D97-AF65-F5344CB8AC3E}">
        <p14:creationId xmlns:p14="http://schemas.microsoft.com/office/powerpoint/2010/main" val="1762707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p:txBody>
          <a:bodyPr>
            <a:normAutofit/>
          </a:bodyPr>
          <a:lstStyle/>
          <a:p>
            <a:r>
              <a:rPr lang="en-US" sz="3600" b="1" dirty="0">
                <a:solidFill>
                  <a:schemeClr val="tx1"/>
                </a:solidFill>
              </a:rPr>
              <a:t>Babylonian Talmud Megillah 24B (Cont.) (the exception)</a:t>
            </a:r>
            <a:endParaRPr lang="en-US" sz="3600" dirty="0">
              <a:solidFill>
                <a:schemeClr val="tx1"/>
              </a:solidFill>
            </a:endParaRPr>
          </a:p>
        </p:txBody>
      </p:sp>
      <p:sp>
        <p:nvSpPr>
          <p:cNvPr id="4" name="Content Placeholder 3">
            <a:extLst>
              <a:ext uri="{FF2B5EF4-FFF2-40B4-BE49-F238E27FC236}">
                <a16:creationId xmlns:a16="http://schemas.microsoft.com/office/drawing/2014/main" id="{2D8259A4-082F-45D7-A2F5-F37A5172C357}"/>
              </a:ext>
            </a:extLst>
          </p:cNvPr>
          <p:cNvSpPr>
            <a:spLocks noGrp="1"/>
          </p:cNvSpPr>
          <p:nvPr>
            <p:ph idx="1"/>
          </p:nvPr>
        </p:nvSpPr>
        <p:spPr/>
        <p:txBody>
          <a:bodyPr>
            <a:normAutofit/>
          </a:bodyPr>
          <a:lstStyle/>
          <a:p>
            <a:pPr marL="0" indent="0">
              <a:buNone/>
            </a:pPr>
            <a:r>
              <a:rPr lang="en-US" sz="3200" dirty="0">
                <a:solidFill>
                  <a:schemeClr val="tx1"/>
                </a:solidFill>
              </a:rPr>
              <a:t>The </a:t>
            </a:r>
            <a:r>
              <a:rPr lang="en-US" sz="3200" dirty="0" err="1">
                <a:solidFill>
                  <a:schemeClr val="tx1"/>
                </a:solidFill>
              </a:rPr>
              <a:t>Gemara</a:t>
            </a:r>
            <a:r>
              <a:rPr lang="en-US" sz="3200" dirty="0">
                <a:solidFill>
                  <a:schemeClr val="tx1"/>
                </a:solidFill>
              </a:rPr>
              <a:t> asks: </a:t>
            </a:r>
            <a:r>
              <a:rPr lang="en-US" sz="3200" b="1" dirty="0">
                <a:solidFill>
                  <a:schemeClr val="tx1"/>
                </a:solidFill>
              </a:rPr>
              <a:t>Wasn’t there a certain</a:t>
            </a:r>
            <a:r>
              <a:rPr lang="en-US" sz="3200" dirty="0">
                <a:solidFill>
                  <a:schemeClr val="tx1"/>
                </a:solidFill>
              </a:rPr>
              <a:t> priest with this condition </a:t>
            </a:r>
            <a:r>
              <a:rPr lang="en-US" sz="3200" b="1" dirty="0">
                <a:solidFill>
                  <a:schemeClr val="tx1"/>
                </a:solidFill>
              </a:rPr>
              <a:t>in the neighborhood of </a:t>
            </a:r>
            <a:r>
              <a:rPr lang="en-US" sz="3200" b="1" dirty="0" err="1">
                <a:solidFill>
                  <a:schemeClr val="tx1"/>
                </a:solidFill>
              </a:rPr>
              <a:t>Rav</a:t>
            </a:r>
            <a:r>
              <a:rPr lang="en-US" sz="3200" b="1" dirty="0">
                <a:solidFill>
                  <a:schemeClr val="tx1"/>
                </a:solidFill>
              </a:rPr>
              <a:t> Huna, and he would spread his hands</a:t>
            </a:r>
            <a:r>
              <a:rPr lang="en-US" sz="3200" dirty="0">
                <a:solidFill>
                  <a:schemeClr val="tx1"/>
                </a:solidFill>
              </a:rPr>
              <a:t> and recite the Priestly Benediction? The </a:t>
            </a:r>
            <a:r>
              <a:rPr lang="en-US" sz="3200" dirty="0" err="1">
                <a:solidFill>
                  <a:schemeClr val="tx1"/>
                </a:solidFill>
              </a:rPr>
              <a:t>Gemara</a:t>
            </a:r>
            <a:r>
              <a:rPr lang="en-US" sz="3200" dirty="0">
                <a:solidFill>
                  <a:schemeClr val="tx1"/>
                </a:solidFill>
              </a:rPr>
              <a:t> answers: </a:t>
            </a:r>
            <a:r>
              <a:rPr lang="en-US" sz="3200" b="1" dirty="0">
                <a:solidFill>
                  <a:schemeClr val="tx1"/>
                </a:solidFill>
              </a:rPr>
              <a:t>That</a:t>
            </a:r>
            <a:r>
              <a:rPr lang="en-US" sz="3200" dirty="0">
                <a:solidFill>
                  <a:schemeClr val="tx1"/>
                </a:solidFill>
              </a:rPr>
              <a:t> priest </a:t>
            </a:r>
            <a:r>
              <a:rPr lang="en-US" sz="3200" b="1" dirty="0">
                <a:solidFill>
                  <a:schemeClr val="tx1"/>
                </a:solidFill>
              </a:rPr>
              <a:t>was a familiar</a:t>
            </a:r>
            <a:r>
              <a:rPr lang="en-US" sz="3200" dirty="0">
                <a:solidFill>
                  <a:schemeClr val="tx1"/>
                </a:solidFill>
              </a:rPr>
              <a:t> figure </a:t>
            </a:r>
            <a:r>
              <a:rPr lang="en-US" sz="3200" b="1" dirty="0">
                <a:solidFill>
                  <a:schemeClr val="tx1"/>
                </a:solidFill>
              </a:rPr>
              <a:t>in his town.</a:t>
            </a:r>
            <a:r>
              <a:rPr lang="en-US" sz="3200" dirty="0">
                <a:solidFill>
                  <a:schemeClr val="tx1"/>
                </a:solidFill>
              </a:rPr>
              <a:t> Since the other residents were accustomed to seeing him, he would not draw their attention during the Priestly Benediction. </a:t>
            </a:r>
            <a:r>
              <a:rPr lang="en-US" sz="3200" b="1" dirty="0">
                <a:solidFill>
                  <a:schemeClr val="tx1"/>
                </a:solidFill>
              </a:rPr>
              <a:t>This is also taught</a:t>
            </a:r>
            <a:r>
              <a:rPr lang="en-US" sz="3200" dirty="0">
                <a:solidFill>
                  <a:schemeClr val="tx1"/>
                </a:solidFill>
              </a:rPr>
              <a:t> in a </a:t>
            </a:r>
            <a:r>
              <a:rPr lang="en-US" sz="3200" i="1" dirty="0" err="1">
                <a:solidFill>
                  <a:schemeClr val="tx1"/>
                </a:solidFill>
              </a:rPr>
              <a:t>baraita</a:t>
            </a:r>
            <a:r>
              <a:rPr lang="en-US" sz="3200" dirty="0">
                <a:solidFill>
                  <a:schemeClr val="tx1"/>
                </a:solidFill>
              </a:rPr>
              <a:t>: </a:t>
            </a:r>
            <a:r>
              <a:rPr lang="en-US" sz="3200" b="1" dirty="0">
                <a:solidFill>
                  <a:schemeClr val="tx1"/>
                </a:solidFill>
              </a:rPr>
              <a:t>One whose eyes run should not lift his hands</a:t>
            </a:r>
            <a:r>
              <a:rPr lang="en-US" sz="3200" dirty="0">
                <a:solidFill>
                  <a:schemeClr val="tx1"/>
                </a:solidFill>
              </a:rPr>
              <a:t> to recite the Priestly Benediction, </a:t>
            </a:r>
            <a:r>
              <a:rPr lang="en-US" sz="3200" b="1" dirty="0">
                <a:solidFill>
                  <a:schemeClr val="tx1"/>
                </a:solidFill>
              </a:rPr>
              <a:t>but if he is a familiar</a:t>
            </a:r>
            <a:r>
              <a:rPr lang="en-US" sz="3200" dirty="0">
                <a:solidFill>
                  <a:schemeClr val="tx1"/>
                </a:solidFill>
              </a:rPr>
              <a:t> figure </a:t>
            </a:r>
            <a:r>
              <a:rPr lang="en-US" sz="3200" b="1" dirty="0">
                <a:solidFill>
                  <a:schemeClr val="tx1"/>
                </a:solidFill>
              </a:rPr>
              <a:t>in his town, he is permitted</a:t>
            </a:r>
            <a:r>
              <a:rPr lang="en-US" sz="3200" dirty="0">
                <a:solidFill>
                  <a:schemeClr val="tx1"/>
                </a:solidFill>
              </a:rPr>
              <a:t> to do so.</a:t>
            </a:r>
          </a:p>
        </p:txBody>
      </p:sp>
    </p:spTree>
    <p:extLst>
      <p:ext uri="{BB962C8B-B14F-4D97-AF65-F5344CB8AC3E}">
        <p14:creationId xmlns:p14="http://schemas.microsoft.com/office/powerpoint/2010/main" val="1235425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p:txBody>
          <a:bodyPr>
            <a:normAutofit/>
          </a:bodyPr>
          <a:lstStyle/>
          <a:p>
            <a:r>
              <a:rPr lang="en-US" sz="3600" b="1" dirty="0">
                <a:solidFill>
                  <a:schemeClr val="tx1"/>
                </a:solidFill>
              </a:rPr>
              <a:t>Babylonian Talmud Megillah 24B (Cont.) (a second exception)</a:t>
            </a:r>
            <a:endParaRPr lang="en-US" sz="3600" dirty="0">
              <a:solidFill>
                <a:schemeClr val="tx1"/>
              </a:solidFill>
            </a:endParaRPr>
          </a:p>
        </p:txBody>
      </p:sp>
      <p:sp>
        <p:nvSpPr>
          <p:cNvPr id="4" name="Content Placeholder 3">
            <a:extLst>
              <a:ext uri="{FF2B5EF4-FFF2-40B4-BE49-F238E27FC236}">
                <a16:creationId xmlns:a16="http://schemas.microsoft.com/office/drawing/2014/main" id="{2D8259A4-082F-45D7-A2F5-F37A5172C357}"/>
              </a:ext>
            </a:extLst>
          </p:cNvPr>
          <p:cNvSpPr>
            <a:spLocks noGrp="1"/>
          </p:cNvSpPr>
          <p:nvPr>
            <p:ph idx="1"/>
          </p:nvPr>
        </p:nvSpPr>
        <p:spPr>
          <a:xfrm>
            <a:off x="523240" y="1825625"/>
            <a:ext cx="10830559" cy="4901746"/>
          </a:xfrm>
        </p:spPr>
        <p:txBody>
          <a:bodyPr>
            <a:normAutofit lnSpcReduction="10000"/>
          </a:bodyPr>
          <a:lstStyle/>
          <a:p>
            <a:pPr marL="0" indent="0">
              <a:buNone/>
            </a:pPr>
            <a:r>
              <a:rPr lang="en-US" sz="3200" b="1" dirty="0">
                <a:solidFill>
                  <a:schemeClr val="tx1"/>
                </a:solidFill>
              </a:rPr>
              <a:t>Rabbi </a:t>
            </a:r>
            <a:r>
              <a:rPr lang="en-US" sz="3200" b="1" dirty="0" err="1">
                <a:solidFill>
                  <a:schemeClr val="tx1"/>
                </a:solidFill>
              </a:rPr>
              <a:t>Yoḥanan</a:t>
            </a:r>
            <a:r>
              <a:rPr lang="en-US" sz="3200" b="1" dirty="0">
                <a:solidFill>
                  <a:schemeClr val="tx1"/>
                </a:solidFill>
              </a:rPr>
              <a:t> said: One who is blind in one eye may not lift his hands</a:t>
            </a:r>
            <a:r>
              <a:rPr lang="en-US" sz="3200" dirty="0">
                <a:solidFill>
                  <a:schemeClr val="tx1"/>
                </a:solidFill>
              </a:rPr>
              <a:t> to recite the Priestly Benediction because people will gaze at him. The </a:t>
            </a:r>
            <a:r>
              <a:rPr lang="en-US" sz="3200" dirty="0" err="1">
                <a:solidFill>
                  <a:schemeClr val="tx1"/>
                </a:solidFill>
              </a:rPr>
              <a:t>Gemara</a:t>
            </a:r>
            <a:r>
              <a:rPr lang="en-US" sz="3200" dirty="0">
                <a:solidFill>
                  <a:schemeClr val="tx1"/>
                </a:solidFill>
              </a:rPr>
              <a:t> asks: </a:t>
            </a:r>
            <a:r>
              <a:rPr lang="en-US" sz="3200" b="1" dirty="0">
                <a:solidFill>
                  <a:schemeClr val="tx1"/>
                </a:solidFill>
              </a:rPr>
              <a:t>Wasn’t there a certain</a:t>
            </a:r>
            <a:r>
              <a:rPr lang="en-US" sz="3200" dirty="0">
                <a:solidFill>
                  <a:schemeClr val="tx1"/>
                </a:solidFill>
              </a:rPr>
              <a:t> priest who was blind in one eye </a:t>
            </a:r>
            <a:r>
              <a:rPr lang="en-US" sz="3200" b="1" dirty="0">
                <a:solidFill>
                  <a:schemeClr val="tx1"/>
                </a:solidFill>
              </a:rPr>
              <a:t>in the neighborhood of Rabbi </a:t>
            </a:r>
            <a:r>
              <a:rPr lang="en-US" sz="3200" b="1" dirty="0" err="1">
                <a:solidFill>
                  <a:schemeClr val="tx1"/>
                </a:solidFill>
              </a:rPr>
              <a:t>Yoḥanan</a:t>
            </a:r>
            <a:r>
              <a:rPr lang="en-US" sz="3200" b="1" dirty="0">
                <a:solidFill>
                  <a:schemeClr val="tx1"/>
                </a:solidFill>
              </a:rPr>
              <a:t>, and he would lift his hands</a:t>
            </a:r>
            <a:r>
              <a:rPr lang="en-US" sz="3200" dirty="0">
                <a:solidFill>
                  <a:schemeClr val="tx1"/>
                </a:solidFill>
              </a:rPr>
              <a:t> and recite the Priestly Benediction? The </a:t>
            </a:r>
            <a:r>
              <a:rPr lang="en-US" sz="3200" dirty="0" err="1">
                <a:solidFill>
                  <a:schemeClr val="tx1"/>
                </a:solidFill>
              </a:rPr>
              <a:t>Gemara</a:t>
            </a:r>
            <a:r>
              <a:rPr lang="en-US" sz="3200" dirty="0">
                <a:solidFill>
                  <a:schemeClr val="tx1"/>
                </a:solidFill>
              </a:rPr>
              <a:t> answers: </a:t>
            </a:r>
            <a:r>
              <a:rPr lang="en-US" sz="3200" b="1" dirty="0">
                <a:solidFill>
                  <a:schemeClr val="tx1"/>
                </a:solidFill>
              </a:rPr>
              <a:t>That</a:t>
            </a:r>
            <a:r>
              <a:rPr lang="en-US" sz="3200" dirty="0">
                <a:solidFill>
                  <a:schemeClr val="tx1"/>
                </a:solidFill>
              </a:rPr>
              <a:t> priest </a:t>
            </a:r>
            <a:r>
              <a:rPr lang="en-US" sz="3200" b="1" dirty="0">
                <a:solidFill>
                  <a:schemeClr val="tx1"/>
                </a:solidFill>
              </a:rPr>
              <a:t>was a familiar</a:t>
            </a:r>
            <a:r>
              <a:rPr lang="en-US" sz="3200" dirty="0">
                <a:solidFill>
                  <a:schemeClr val="tx1"/>
                </a:solidFill>
              </a:rPr>
              <a:t> figure </a:t>
            </a:r>
            <a:r>
              <a:rPr lang="en-US" sz="3200" b="1" dirty="0">
                <a:solidFill>
                  <a:schemeClr val="tx1"/>
                </a:solidFill>
              </a:rPr>
              <a:t>in his town,</a:t>
            </a:r>
            <a:r>
              <a:rPr lang="en-US" sz="3200" dirty="0">
                <a:solidFill>
                  <a:schemeClr val="tx1"/>
                </a:solidFill>
              </a:rPr>
              <a:t> and therefore he would not attract attention during the Priestly Benediction. </a:t>
            </a:r>
            <a:r>
              <a:rPr lang="en-US" sz="3200" b="1" dirty="0">
                <a:solidFill>
                  <a:schemeClr val="tx1"/>
                </a:solidFill>
              </a:rPr>
              <a:t>This is also taught</a:t>
            </a:r>
            <a:r>
              <a:rPr lang="en-US" sz="3200" dirty="0">
                <a:solidFill>
                  <a:schemeClr val="tx1"/>
                </a:solidFill>
              </a:rPr>
              <a:t> in a </a:t>
            </a:r>
            <a:r>
              <a:rPr lang="en-US" sz="3200" i="1" dirty="0" err="1">
                <a:solidFill>
                  <a:schemeClr val="tx1"/>
                </a:solidFill>
              </a:rPr>
              <a:t>baraita</a:t>
            </a:r>
            <a:r>
              <a:rPr lang="en-US" sz="3200" dirty="0">
                <a:solidFill>
                  <a:schemeClr val="tx1"/>
                </a:solidFill>
              </a:rPr>
              <a:t>: </a:t>
            </a:r>
            <a:r>
              <a:rPr lang="en-US" sz="3200" b="1" dirty="0">
                <a:solidFill>
                  <a:schemeClr val="tx1"/>
                </a:solidFill>
              </a:rPr>
              <a:t>One who is blind in one eye may not lift his hands</a:t>
            </a:r>
            <a:r>
              <a:rPr lang="en-US" sz="3200" dirty="0">
                <a:solidFill>
                  <a:schemeClr val="tx1"/>
                </a:solidFill>
              </a:rPr>
              <a:t> and recite the Priestly Benediction, </a:t>
            </a:r>
            <a:r>
              <a:rPr lang="en-US" sz="3200" b="1" dirty="0">
                <a:solidFill>
                  <a:schemeClr val="tx1"/>
                </a:solidFill>
              </a:rPr>
              <a:t>but if he is a familiar</a:t>
            </a:r>
            <a:r>
              <a:rPr lang="en-US" sz="3200" dirty="0">
                <a:solidFill>
                  <a:schemeClr val="tx1"/>
                </a:solidFill>
              </a:rPr>
              <a:t> figure </a:t>
            </a:r>
            <a:r>
              <a:rPr lang="en-US" sz="3200" b="1" dirty="0">
                <a:solidFill>
                  <a:schemeClr val="tx1"/>
                </a:solidFill>
              </a:rPr>
              <a:t>in his town, he is permitted</a:t>
            </a:r>
            <a:r>
              <a:rPr lang="en-US" sz="3200" dirty="0">
                <a:solidFill>
                  <a:schemeClr val="tx1"/>
                </a:solidFill>
              </a:rPr>
              <a:t> to do so.</a:t>
            </a:r>
          </a:p>
          <a:p>
            <a:pPr marL="0" indent="0">
              <a:buNone/>
            </a:pPr>
            <a:endParaRPr lang="en-US" sz="3200" dirty="0">
              <a:solidFill>
                <a:schemeClr val="tx1"/>
              </a:solidFill>
            </a:endParaRPr>
          </a:p>
        </p:txBody>
      </p:sp>
    </p:spTree>
    <p:extLst>
      <p:ext uri="{BB962C8B-B14F-4D97-AF65-F5344CB8AC3E}">
        <p14:creationId xmlns:p14="http://schemas.microsoft.com/office/powerpoint/2010/main" val="2482870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p:txBody>
          <a:bodyPr>
            <a:normAutofit/>
          </a:bodyPr>
          <a:lstStyle/>
          <a:p>
            <a:r>
              <a:rPr lang="en-US" sz="3600" b="1" dirty="0">
                <a:solidFill>
                  <a:schemeClr val="tx1"/>
                </a:solidFill>
              </a:rPr>
              <a:t>Babylonian Talmud Megillah 24B (Cont.) (making it general.)</a:t>
            </a:r>
            <a:endParaRPr lang="en-US" sz="3600" dirty="0">
              <a:solidFill>
                <a:schemeClr val="tx1"/>
              </a:solidFill>
            </a:endParaRPr>
          </a:p>
        </p:txBody>
      </p:sp>
      <p:sp>
        <p:nvSpPr>
          <p:cNvPr id="4" name="Content Placeholder 3">
            <a:extLst>
              <a:ext uri="{FF2B5EF4-FFF2-40B4-BE49-F238E27FC236}">
                <a16:creationId xmlns:a16="http://schemas.microsoft.com/office/drawing/2014/main" id="{2D8259A4-082F-45D7-A2F5-F37A5172C357}"/>
              </a:ext>
            </a:extLst>
          </p:cNvPr>
          <p:cNvSpPr>
            <a:spLocks noGrp="1"/>
          </p:cNvSpPr>
          <p:nvPr>
            <p:ph idx="1"/>
          </p:nvPr>
        </p:nvSpPr>
        <p:spPr>
          <a:xfrm>
            <a:off x="523240" y="1825624"/>
            <a:ext cx="10830559" cy="4667249"/>
          </a:xfrm>
        </p:spPr>
        <p:txBody>
          <a:bodyPr>
            <a:normAutofit/>
          </a:bodyPr>
          <a:lstStyle/>
          <a:p>
            <a:pPr marL="0" indent="0">
              <a:buNone/>
            </a:pPr>
            <a:r>
              <a:rPr lang="en-US" sz="3200" dirty="0">
                <a:solidFill>
                  <a:schemeClr val="tx1"/>
                </a:solidFill>
              </a:rPr>
              <a:t>We learned in the </a:t>
            </a:r>
            <a:r>
              <a:rPr lang="en-US" sz="3200" dirty="0" err="1">
                <a:solidFill>
                  <a:schemeClr val="tx1"/>
                </a:solidFill>
              </a:rPr>
              <a:t>mishna</a:t>
            </a:r>
            <a:r>
              <a:rPr lang="en-US" sz="3200" dirty="0">
                <a:solidFill>
                  <a:schemeClr val="tx1"/>
                </a:solidFill>
              </a:rPr>
              <a:t> that </a:t>
            </a:r>
            <a:r>
              <a:rPr lang="en-US" sz="3200" b="1" dirty="0">
                <a:solidFill>
                  <a:schemeClr val="tx1"/>
                </a:solidFill>
              </a:rPr>
              <a:t>Rabbi Yehuda said: One whose hands are colored should not lift his hands</a:t>
            </a:r>
            <a:r>
              <a:rPr lang="en-US" sz="3200" dirty="0">
                <a:solidFill>
                  <a:schemeClr val="tx1"/>
                </a:solidFill>
              </a:rPr>
              <a:t> to recite the Priestly Benediction. It was </a:t>
            </a:r>
            <a:r>
              <a:rPr lang="en-US" sz="3200" b="1" dirty="0">
                <a:solidFill>
                  <a:schemeClr val="tx1"/>
                </a:solidFill>
              </a:rPr>
              <a:t>taught</a:t>
            </a:r>
            <a:r>
              <a:rPr lang="en-US" sz="3200" dirty="0">
                <a:solidFill>
                  <a:schemeClr val="tx1"/>
                </a:solidFill>
              </a:rPr>
              <a:t> in a </a:t>
            </a:r>
            <a:r>
              <a:rPr lang="en-US" sz="3200" i="1" dirty="0" err="1">
                <a:solidFill>
                  <a:schemeClr val="tx1"/>
                </a:solidFill>
              </a:rPr>
              <a:t>baraita</a:t>
            </a:r>
            <a:r>
              <a:rPr lang="en-US" sz="3200" dirty="0">
                <a:solidFill>
                  <a:schemeClr val="tx1"/>
                </a:solidFill>
              </a:rPr>
              <a:t>: </a:t>
            </a:r>
            <a:r>
              <a:rPr lang="en-US" sz="3200" b="1" dirty="0">
                <a:solidFill>
                  <a:schemeClr val="tx1"/>
                </a:solidFill>
              </a:rPr>
              <a:t>If most of the townspeople are engaged in this occupation,</a:t>
            </a:r>
            <a:r>
              <a:rPr lang="en-US" sz="3200" dirty="0">
                <a:solidFill>
                  <a:schemeClr val="tx1"/>
                </a:solidFill>
              </a:rPr>
              <a:t> dyeing, </a:t>
            </a:r>
            <a:r>
              <a:rPr lang="en-US" sz="3200" b="1" dirty="0">
                <a:solidFill>
                  <a:schemeClr val="tx1"/>
                </a:solidFill>
              </a:rPr>
              <a:t>he is permitted</a:t>
            </a:r>
            <a:r>
              <a:rPr lang="en-US" sz="3200" dirty="0">
                <a:solidFill>
                  <a:schemeClr val="tx1"/>
                </a:solidFill>
              </a:rPr>
              <a:t> to recite the Priestly Benediction, as the congregation will not pay attention to his stained hands.</a:t>
            </a:r>
          </a:p>
          <a:p>
            <a:pPr marL="0" indent="0">
              <a:buNone/>
            </a:pPr>
            <a:endParaRPr lang="en-US" sz="3200" dirty="0">
              <a:solidFill>
                <a:schemeClr val="tx1"/>
              </a:solidFill>
            </a:endParaRPr>
          </a:p>
        </p:txBody>
      </p:sp>
    </p:spTree>
    <p:extLst>
      <p:ext uri="{BB962C8B-B14F-4D97-AF65-F5344CB8AC3E}">
        <p14:creationId xmlns:p14="http://schemas.microsoft.com/office/powerpoint/2010/main" val="92294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p:txBody>
          <a:bodyPr>
            <a:normAutofit/>
          </a:bodyPr>
          <a:lstStyle/>
          <a:p>
            <a:r>
              <a:rPr lang="en-US" sz="3600" b="1" dirty="0"/>
              <a:t>The Lessons from This Text (4)</a:t>
            </a:r>
          </a:p>
        </p:txBody>
      </p:sp>
      <p:sp>
        <p:nvSpPr>
          <p:cNvPr id="4" name="Content Placeholder 3">
            <a:extLst>
              <a:ext uri="{FF2B5EF4-FFF2-40B4-BE49-F238E27FC236}">
                <a16:creationId xmlns:a16="http://schemas.microsoft.com/office/drawing/2014/main" id="{2D8259A4-082F-45D7-A2F5-F37A5172C357}"/>
              </a:ext>
            </a:extLst>
          </p:cNvPr>
          <p:cNvSpPr>
            <a:spLocks noGrp="1"/>
          </p:cNvSpPr>
          <p:nvPr>
            <p:ph idx="1"/>
          </p:nvPr>
        </p:nvSpPr>
        <p:spPr/>
        <p:txBody>
          <a:bodyPr/>
          <a:lstStyle/>
          <a:p>
            <a:pPr lvl="0"/>
            <a:r>
              <a:rPr lang="en-US" dirty="0">
                <a:solidFill>
                  <a:schemeClr val="tx1"/>
                </a:solidFill>
              </a:rPr>
              <a:t>At first glance this text comes off as harsh, deeply hurtful, and exclusionary. </a:t>
            </a:r>
          </a:p>
          <a:p>
            <a:pPr lvl="0"/>
            <a:r>
              <a:rPr lang="en-US" dirty="0">
                <a:solidFill>
                  <a:schemeClr val="tx1"/>
                </a:solidFill>
              </a:rPr>
              <a:t>The rabbis place the onus on the people—the person does not make the priestly benediction because people will stare. </a:t>
            </a:r>
          </a:p>
          <a:p>
            <a:pPr lvl="0"/>
            <a:r>
              <a:rPr lang="en-US" dirty="0">
                <a:solidFill>
                  <a:schemeClr val="tx1"/>
                </a:solidFill>
              </a:rPr>
              <a:t>Then we start to see exceptions</a:t>
            </a:r>
          </a:p>
          <a:p>
            <a:pPr lvl="1"/>
            <a:r>
              <a:rPr lang="en-US" dirty="0">
                <a:solidFill>
                  <a:schemeClr val="tx1"/>
                </a:solidFill>
              </a:rPr>
              <a:t>If a person is familiar in his/her town, and thus people will not be distracted, it is ok for them to make the priestly benediction.</a:t>
            </a:r>
          </a:p>
          <a:p>
            <a:pPr lvl="1"/>
            <a:r>
              <a:rPr lang="en-US" dirty="0">
                <a:solidFill>
                  <a:schemeClr val="tx1"/>
                </a:solidFill>
              </a:rPr>
              <a:t>If a condition or situation is familiar, maybe because of the shared profession, it is okay</a:t>
            </a:r>
          </a:p>
        </p:txBody>
      </p:sp>
    </p:spTree>
    <p:extLst>
      <p:ext uri="{BB962C8B-B14F-4D97-AF65-F5344CB8AC3E}">
        <p14:creationId xmlns:p14="http://schemas.microsoft.com/office/powerpoint/2010/main" val="2860361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p:txBody>
          <a:bodyPr>
            <a:normAutofit/>
          </a:bodyPr>
          <a:lstStyle/>
          <a:p>
            <a:r>
              <a:rPr lang="en-US" sz="3600" b="1" dirty="0"/>
              <a:t>The Lessons from This Text (5)</a:t>
            </a:r>
          </a:p>
        </p:txBody>
      </p:sp>
      <p:sp>
        <p:nvSpPr>
          <p:cNvPr id="4" name="Content Placeholder 3">
            <a:extLst>
              <a:ext uri="{FF2B5EF4-FFF2-40B4-BE49-F238E27FC236}">
                <a16:creationId xmlns:a16="http://schemas.microsoft.com/office/drawing/2014/main" id="{2D8259A4-082F-45D7-A2F5-F37A5172C357}"/>
              </a:ext>
            </a:extLst>
          </p:cNvPr>
          <p:cNvSpPr>
            <a:spLocks noGrp="1"/>
          </p:cNvSpPr>
          <p:nvPr>
            <p:ph idx="1"/>
          </p:nvPr>
        </p:nvSpPr>
        <p:spPr/>
        <p:txBody>
          <a:bodyPr/>
          <a:lstStyle/>
          <a:p>
            <a:pPr lvl="0"/>
            <a:r>
              <a:rPr lang="en-US" dirty="0">
                <a:solidFill>
                  <a:schemeClr val="tx1"/>
                </a:solidFill>
              </a:rPr>
              <a:t>Familiarity matters to the rabbis. Why might that be?</a:t>
            </a:r>
          </a:p>
          <a:p>
            <a:pPr lvl="0"/>
            <a:r>
              <a:rPr lang="en-US" dirty="0">
                <a:solidFill>
                  <a:schemeClr val="tx1"/>
                </a:solidFill>
              </a:rPr>
              <a:t>What obligation does this place on our community with-regard-to leaders with disabilities?</a:t>
            </a:r>
          </a:p>
        </p:txBody>
      </p:sp>
    </p:spTree>
    <p:extLst>
      <p:ext uri="{BB962C8B-B14F-4D97-AF65-F5344CB8AC3E}">
        <p14:creationId xmlns:p14="http://schemas.microsoft.com/office/powerpoint/2010/main" val="423624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35587F-7BD5-A84C-82FB-86F7675C2EE5}"/>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878322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Autofit/>
          </a:bodyPr>
          <a:lstStyle/>
          <a:p>
            <a:r>
              <a:rPr lang="en-US" sz="3200" b="1" dirty="0"/>
              <a:t>Project Moses - Strengthening the Jewish Community Through Leadership by Jews with Disabilities</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739127"/>
            <a:ext cx="10830559" cy="4948613"/>
          </a:xfrm>
        </p:spPr>
        <p:txBody>
          <a:bodyPr>
            <a:normAutofit/>
          </a:bodyPr>
          <a:lstStyle/>
          <a:p>
            <a:pPr marL="0" indent="0">
              <a:buNone/>
            </a:pPr>
            <a:r>
              <a:rPr lang="en-US" sz="2400" dirty="0">
                <a:solidFill>
                  <a:schemeClr val="tx1"/>
                </a:solidFill>
              </a:rPr>
              <a:t>Project Moses is a new leadership program that currently is recruiting 36 new talented civic-minded Jews with disabilities to join a leadership cohort in the Los Angeles Jewish community. It is made possible by </a:t>
            </a:r>
            <a:r>
              <a:rPr lang="en-US" sz="2400" dirty="0">
                <a:solidFill>
                  <a:schemeClr val="tx1"/>
                </a:solidFill>
                <a:hlinkClick r:id="rId3">
                  <a:extLst>
                    <a:ext uri="{A12FA001-AC4F-418D-AE19-62706E023703}">
                      <ahyp:hlinkClr xmlns:ahyp="http://schemas.microsoft.com/office/drawing/2018/hyperlinkcolor" val="tx"/>
                    </a:ext>
                  </a:extLst>
                </a:hlinkClick>
              </a:rPr>
              <a:t>the generosity of the Jewish Community Foundation of Los Angeles </a:t>
            </a:r>
            <a:r>
              <a:rPr lang="en-US" sz="2400" dirty="0">
                <a:solidFill>
                  <a:schemeClr val="tx1"/>
                </a:solidFill>
              </a:rPr>
              <a:t>and other funders. Participants will be talented people who may have mobility, vision, hearing, mental health or any other disability. We want to maximize their potential and connect them to Jewish organizations in the Los Angeles-area to truly make a difference.</a:t>
            </a:r>
          </a:p>
          <a:p>
            <a:pPr marL="0" indent="0">
              <a:buNone/>
            </a:pPr>
            <a:r>
              <a:rPr lang="en-US" sz="2400" b="1" dirty="0">
                <a:solidFill>
                  <a:schemeClr val="tx1"/>
                </a:solidFill>
              </a:rPr>
              <a:t>Moses Leaders Will Be: </a:t>
            </a:r>
          </a:p>
          <a:p>
            <a:r>
              <a:rPr lang="en-US" sz="2400" dirty="0">
                <a:solidFill>
                  <a:schemeClr val="tx1"/>
                </a:solidFill>
              </a:rPr>
              <a:t>Trained</a:t>
            </a:r>
          </a:p>
          <a:p>
            <a:r>
              <a:rPr lang="en-US" sz="2400" dirty="0">
                <a:solidFill>
                  <a:schemeClr val="tx1"/>
                </a:solidFill>
              </a:rPr>
              <a:t>Mentored</a:t>
            </a:r>
          </a:p>
          <a:p>
            <a:r>
              <a:rPr lang="en-US" sz="2400" dirty="0">
                <a:solidFill>
                  <a:schemeClr val="tx1"/>
                </a:solidFill>
              </a:rPr>
              <a:t>And connected with Jewish organizations</a:t>
            </a:r>
          </a:p>
        </p:txBody>
      </p:sp>
    </p:spTree>
    <p:extLst>
      <p:ext uri="{BB962C8B-B14F-4D97-AF65-F5344CB8AC3E}">
        <p14:creationId xmlns:p14="http://schemas.microsoft.com/office/powerpoint/2010/main" val="2696949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31891-1688-0545-B173-20CD05CDAEC4}"/>
              </a:ext>
            </a:extLst>
          </p:cNvPr>
          <p:cNvSpPr>
            <a:spLocks noGrp="1"/>
          </p:cNvSpPr>
          <p:nvPr>
            <p:ph type="title"/>
          </p:nvPr>
        </p:nvSpPr>
        <p:spPr/>
        <p:txBody>
          <a:bodyPr>
            <a:normAutofit/>
          </a:bodyPr>
          <a:lstStyle/>
          <a:p>
            <a:r>
              <a:rPr lang="en-US" sz="3600" b="1" dirty="0" err="1"/>
              <a:t>RespectAbility</a:t>
            </a:r>
            <a:r>
              <a:rPr lang="en-US" sz="3600" b="1" dirty="0"/>
              <a:t> Jewish Inclusion Fellowship</a:t>
            </a:r>
          </a:p>
        </p:txBody>
      </p:sp>
      <p:sp>
        <p:nvSpPr>
          <p:cNvPr id="2" name="Content Placeholder 1">
            <a:extLst>
              <a:ext uri="{FF2B5EF4-FFF2-40B4-BE49-F238E27FC236}">
                <a16:creationId xmlns:a16="http://schemas.microsoft.com/office/drawing/2014/main" id="{4F4BFABA-EDAE-4F4E-A749-AAC9877F08F0}"/>
              </a:ext>
            </a:extLst>
          </p:cNvPr>
          <p:cNvSpPr>
            <a:spLocks noGrp="1"/>
          </p:cNvSpPr>
          <p:nvPr>
            <p:ph idx="1"/>
          </p:nvPr>
        </p:nvSpPr>
        <p:spPr/>
        <p:txBody>
          <a:bodyPr>
            <a:normAutofit/>
          </a:bodyPr>
          <a:lstStyle/>
          <a:p>
            <a:r>
              <a:rPr lang="en-US" sz="2400" dirty="0">
                <a:solidFill>
                  <a:schemeClr val="tx1"/>
                </a:solidFill>
              </a:rPr>
              <a:t>The National Leadership Program is a virtual program, ideal for people who want to gain skills and contacts while making a positive difference for people with disabilities. </a:t>
            </a:r>
          </a:p>
          <a:p>
            <a:r>
              <a:rPr lang="en-US" sz="2400" dirty="0">
                <a:solidFill>
                  <a:schemeClr val="tx1"/>
                </a:solidFill>
              </a:rPr>
              <a:t>For the Jewish inclusion fellowship program in particular, we’re looking for people with an absolute passion for learning and exploring about the different inclusion resources that exist, who would also enjoy research, interaction with other organizations, and deep thought about how to make information useful.</a:t>
            </a:r>
          </a:p>
          <a:p>
            <a:r>
              <a:rPr lang="en-US" sz="2400" dirty="0">
                <a:solidFill>
                  <a:schemeClr val="tx1"/>
                </a:solidFill>
              </a:rPr>
              <a:t>Do you know a future Jewish professional that fits the bill? Or perhaps someone who lost their job during this pandemic and wants to be helpful during their job search? Please encourage them to learn more and apply at: </a:t>
            </a:r>
            <a:r>
              <a:rPr lang="en-US" sz="2400" u="sng" dirty="0">
                <a:solidFill>
                  <a:schemeClr val="tx1"/>
                </a:solidFill>
                <a:hlinkClick r:id="rId2">
                  <a:extLst>
                    <a:ext uri="{A12FA001-AC4F-418D-AE19-62706E023703}">
                      <ahyp:hlinkClr xmlns:ahyp="http://schemas.microsoft.com/office/drawing/2018/hyperlinkcolor" val="tx"/>
                    </a:ext>
                  </a:extLst>
                </a:hlinkClick>
              </a:rPr>
              <a:t>https://www.respectability.org/about-us/fellowship/jewish-inclusion-fellowship/</a:t>
            </a:r>
            <a:endParaRPr lang="en-US" sz="2400" dirty="0">
              <a:solidFill>
                <a:schemeClr val="tx1"/>
              </a:solidFill>
            </a:endParaRPr>
          </a:p>
        </p:txBody>
      </p:sp>
    </p:spTree>
    <p:extLst>
      <p:ext uri="{BB962C8B-B14F-4D97-AF65-F5344CB8AC3E}">
        <p14:creationId xmlns:p14="http://schemas.microsoft.com/office/powerpoint/2010/main" val="175082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Upcoming Webinars</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sz="2400" dirty="0">
                <a:solidFill>
                  <a:schemeClr val="tx1"/>
                </a:solidFill>
              </a:rPr>
              <a:t>Tuesday, June 30, 2020 – How to Advance Disability Inclusion in Jewish Education</a:t>
            </a:r>
          </a:p>
          <a:p>
            <a:pPr marL="285750" indent="-285750"/>
            <a:r>
              <a:rPr lang="en-US" sz="2400" dirty="0">
                <a:solidFill>
                  <a:schemeClr val="tx1"/>
                </a:solidFill>
              </a:rPr>
              <a:t>Tuesday, July 7, 2020 – How to Recruit, Accommodate and Promote Jewish Leaders with Disabilities for Paid Employment and Volunteer Leadership</a:t>
            </a:r>
          </a:p>
          <a:p>
            <a:pPr marL="285750" indent="-285750"/>
            <a:r>
              <a:rPr lang="en-US" sz="2400" dirty="0">
                <a:solidFill>
                  <a:schemeClr val="tx1"/>
                </a:solidFill>
              </a:rPr>
              <a:t>Tuesday, July 14, 2020 – How to Ensure Accessible Events: Both Live and Virtual Across All Platforms</a:t>
            </a:r>
          </a:p>
          <a:p>
            <a:pPr marL="285750" indent="-285750"/>
            <a:r>
              <a:rPr lang="en-US" sz="2400" dirty="0">
                <a:solidFill>
                  <a:schemeClr val="tx1"/>
                </a:solidFill>
              </a:rPr>
              <a:t>Tuesday, July 21, 2020 – How to Ensure a Welcoming Lexicon, Accessible Websites and Social Media and Inclusive Photos</a:t>
            </a:r>
          </a:p>
          <a:p>
            <a:pPr marL="285750" indent="-285750"/>
            <a:r>
              <a:rPr lang="en-US" sz="2400" dirty="0">
                <a:solidFill>
                  <a:schemeClr val="tx1"/>
                </a:solidFill>
              </a:rPr>
              <a:t>Tuesday, August 4, 2020 – How to Create and Implement Successful Diversity, Equity and Inclusion (DEI) Initiatives – Best Practices and Must-Haves</a:t>
            </a:r>
          </a:p>
          <a:p>
            <a:pPr marL="285750" indent="-285750"/>
            <a:r>
              <a:rPr lang="en-US" sz="2400" dirty="0">
                <a:solidFill>
                  <a:schemeClr val="tx1"/>
                </a:solidFill>
              </a:rPr>
              <a:t>Tuesday, August 11, 2020 – How to Ensure Legal Rights and Compliance Obligations</a:t>
            </a:r>
          </a:p>
          <a:p>
            <a:pPr marL="0" indent="0" algn="ctr">
              <a:buNone/>
            </a:pPr>
            <a:r>
              <a:rPr lang="en-US" b="1" dirty="0">
                <a:solidFill>
                  <a:schemeClr val="tx1"/>
                </a:solidFill>
              </a:rPr>
              <a:t>Sign Up at </a:t>
            </a:r>
            <a:r>
              <a:rPr lang="en-US" b="1" dirty="0" err="1">
                <a:solidFill>
                  <a:schemeClr val="tx1"/>
                </a:solidFill>
                <a:hlinkClick r:id="rId3"/>
              </a:rPr>
              <a:t>www.respectability.org</a:t>
            </a:r>
            <a:r>
              <a:rPr lang="en-US" b="1" dirty="0">
                <a:solidFill>
                  <a:schemeClr val="tx1"/>
                </a:solidFill>
                <a:hlinkClick r:id="rId3"/>
              </a:rPr>
              <a:t>/</a:t>
            </a:r>
            <a:r>
              <a:rPr lang="en-US" b="1" dirty="0" err="1">
                <a:solidFill>
                  <a:schemeClr val="tx1"/>
                </a:solidFill>
                <a:hlinkClick r:id="rId3"/>
              </a:rPr>
              <a:t>jewish</a:t>
            </a:r>
            <a:r>
              <a:rPr lang="en-US" b="1" dirty="0">
                <a:solidFill>
                  <a:schemeClr val="tx1"/>
                </a:solidFill>
                <a:hlinkClick r:id="rId3"/>
              </a:rPr>
              <a:t>-events/</a:t>
            </a:r>
            <a:endParaRPr lang="en-US" b="1" dirty="0">
              <a:solidFill>
                <a:schemeClr val="tx1"/>
              </a:solidFill>
            </a:endParaRPr>
          </a:p>
        </p:txBody>
      </p:sp>
    </p:spTree>
    <p:extLst>
      <p:ext uri="{BB962C8B-B14F-4D97-AF65-F5344CB8AC3E}">
        <p14:creationId xmlns:p14="http://schemas.microsoft.com/office/powerpoint/2010/main" val="2402927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Matan Koch</a:t>
            </a:r>
          </a:p>
        </p:txBody>
      </p:sp>
      <p:sp>
        <p:nvSpPr>
          <p:cNvPr id="6" name="Content Placeholder 5">
            <a:extLst>
              <a:ext uri="{FF2B5EF4-FFF2-40B4-BE49-F238E27FC236}">
                <a16:creationId xmlns:a16="http://schemas.microsoft.com/office/drawing/2014/main" id="{8AB78721-5634-AA44-8E30-81E496478E07}"/>
              </a:ext>
            </a:extLst>
          </p:cNvPr>
          <p:cNvSpPr>
            <a:spLocks noGrp="1"/>
          </p:cNvSpPr>
          <p:nvPr>
            <p:ph idx="1"/>
          </p:nvPr>
        </p:nvSpPr>
        <p:spPr>
          <a:xfrm>
            <a:off x="523241" y="1825625"/>
            <a:ext cx="9077960" cy="4351338"/>
          </a:xfrm>
        </p:spPr>
        <p:txBody>
          <a:bodyPr>
            <a:normAutofit/>
          </a:bodyPr>
          <a:lstStyle/>
          <a:p>
            <a:pPr marL="0" indent="0">
              <a:buNone/>
            </a:pPr>
            <a:r>
              <a:rPr lang="en-US" b="1" dirty="0">
                <a:solidFill>
                  <a:schemeClr val="tx1"/>
                </a:solidFill>
              </a:rPr>
              <a:t>Matan A. Koch</a:t>
            </a:r>
            <a:r>
              <a:rPr lang="en-US" dirty="0">
                <a:solidFill>
                  <a:schemeClr val="tx1"/>
                </a:solidFill>
              </a:rPr>
              <a:t> is the Director of </a:t>
            </a:r>
            <a:r>
              <a:rPr lang="en-US" dirty="0" err="1">
                <a:solidFill>
                  <a:schemeClr val="tx1"/>
                </a:solidFill>
              </a:rPr>
              <a:t>RespectAbility</a:t>
            </a:r>
            <a:r>
              <a:rPr lang="en-US" dirty="0">
                <a:solidFill>
                  <a:schemeClr val="tx1"/>
                </a:solidFill>
              </a:rPr>
              <a:t> California and Jewish Leadership at </a:t>
            </a:r>
            <a:r>
              <a:rPr lang="en-US" dirty="0" err="1">
                <a:solidFill>
                  <a:schemeClr val="tx1"/>
                </a:solidFill>
              </a:rPr>
              <a:t>RespectAbility</a:t>
            </a:r>
            <a:r>
              <a:rPr lang="en-US" dirty="0">
                <a:solidFill>
                  <a:schemeClr val="tx1"/>
                </a:solidFill>
              </a:rPr>
              <a:t>, a nonprofit organization fighting stigmas and advancing opportunities for and with people with disabilities. A longtime national leader in disability advocacy and a wheelchair user himself, he leads Project Moses, </a:t>
            </a:r>
            <a:r>
              <a:rPr lang="en-US" dirty="0" err="1">
                <a:solidFill>
                  <a:schemeClr val="tx1"/>
                </a:solidFill>
              </a:rPr>
              <a:t>RespectAbility’s</a:t>
            </a:r>
            <a:r>
              <a:rPr lang="en-US" dirty="0">
                <a:solidFill>
                  <a:schemeClr val="tx1"/>
                </a:solidFill>
              </a:rPr>
              <a:t> Los Angeles-based Jewish leadership project, and is also on the front lines in many other areas of </a:t>
            </a:r>
            <a:r>
              <a:rPr lang="en-US" dirty="0" err="1">
                <a:solidFill>
                  <a:schemeClr val="tx1"/>
                </a:solidFill>
              </a:rPr>
              <a:t>RespectAbility’s</a:t>
            </a:r>
            <a:r>
              <a:rPr lang="en-US" dirty="0">
                <a:solidFill>
                  <a:schemeClr val="tx1"/>
                </a:solidFill>
              </a:rPr>
              <a:t> work, including: disability inclusion in philanthropy and nonprofits, Jewish outreach and impact, leadership, legal affairs and our continuing Los Angeles expansion.</a:t>
            </a:r>
          </a:p>
        </p:txBody>
      </p:sp>
      <p:pic>
        <p:nvPicPr>
          <p:cNvPr id="9" name="Picture 8" descr="Matan Koch headshot smiling">
            <a:extLst>
              <a:ext uri="{FF2B5EF4-FFF2-40B4-BE49-F238E27FC236}">
                <a16:creationId xmlns:a16="http://schemas.microsoft.com/office/drawing/2014/main" id="{1ADCB641-0B1B-2E49-8997-0C070AA39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1" y="1825625"/>
            <a:ext cx="2286000" cy="2286000"/>
          </a:xfrm>
          <a:prstGeom prst="rect">
            <a:avLst/>
          </a:prstGeom>
        </p:spPr>
      </p:pic>
    </p:spTree>
    <p:extLst>
      <p:ext uri="{BB962C8B-B14F-4D97-AF65-F5344CB8AC3E}">
        <p14:creationId xmlns:p14="http://schemas.microsoft.com/office/powerpoint/2010/main" val="1358388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Aaron Kaufman</a:t>
            </a:r>
          </a:p>
        </p:txBody>
      </p:sp>
      <p:sp>
        <p:nvSpPr>
          <p:cNvPr id="6" name="Content Placeholder 5">
            <a:extLst>
              <a:ext uri="{FF2B5EF4-FFF2-40B4-BE49-F238E27FC236}">
                <a16:creationId xmlns:a16="http://schemas.microsoft.com/office/drawing/2014/main" id="{8AB78721-5634-AA44-8E30-81E496478E07}"/>
              </a:ext>
            </a:extLst>
          </p:cNvPr>
          <p:cNvSpPr>
            <a:spLocks noGrp="1"/>
          </p:cNvSpPr>
          <p:nvPr>
            <p:ph idx="1"/>
          </p:nvPr>
        </p:nvSpPr>
        <p:spPr>
          <a:xfrm>
            <a:off x="523241" y="1825625"/>
            <a:ext cx="9077960" cy="4351338"/>
          </a:xfrm>
        </p:spPr>
        <p:txBody>
          <a:bodyPr>
            <a:normAutofit/>
          </a:bodyPr>
          <a:lstStyle/>
          <a:p>
            <a:pPr marL="0" indent="0">
              <a:buNone/>
            </a:pPr>
            <a:r>
              <a:rPr lang="en-US" b="1" dirty="0">
                <a:solidFill>
                  <a:schemeClr val="tx1"/>
                </a:solidFill>
              </a:rPr>
              <a:t>Aaron Kaufman </a:t>
            </a:r>
            <a:r>
              <a:rPr lang="en-US" dirty="0">
                <a:solidFill>
                  <a:schemeClr val="tx1"/>
                </a:solidFill>
              </a:rPr>
              <a:t>joined The Jewish Federations of North America’s Washington DC office in January 2016 as a Senior Legislative Associate. He focuses on disability and poverty issues. Aaron came from the Arc Maryland where he lobbied members of the Maryland General Assembly and the Maryland Congressional delegation on issues affecting Marylanders with intellectual and developmental disabilities and their families. Having Cerebral Palsy, Aaron feels he brings a unique perspective to JFNA’s efforts on behalf of people with disabilities.</a:t>
            </a:r>
          </a:p>
        </p:txBody>
      </p:sp>
      <p:pic>
        <p:nvPicPr>
          <p:cNvPr id="9" name="Picture 8" descr="Aaron Kaufman headshot smiling">
            <a:extLst>
              <a:ext uri="{FF2B5EF4-FFF2-40B4-BE49-F238E27FC236}">
                <a16:creationId xmlns:a16="http://schemas.microsoft.com/office/drawing/2014/main" id="{1ADCB641-0B1B-2E49-8997-0C070AA39B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01201" y="1825625"/>
            <a:ext cx="2286000" cy="2286000"/>
          </a:xfrm>
          <a:prstGeom prst="rect">
            <a:avLst/>
          </a:prstGeom>
        </p:spPr>
      </p:pic>
    </p:spTree>
    <p:extLst>
      <p:ext uri="{BB962C8B-B14F-4D97-AF65-F5344CB8AC3E}">
        <p14:creationId xmlns:p14="http://schemas.microsoft.com/office/powerpoint/2010/main" val="2196499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Rabbi Lauren Tuchman</a:t>
            </a:r>
          </a:p>
        </p:txBody>
      </p:sp>
      <p:sp>
        <p:nvSpPr>
          <p:cNvPr id="6" name="Content Placeholder 5">
            <a:extLst>
              <a:ext uri="{FF2B5EF4-FFF2-40B4-BE49-F238E27FC236}">
                <a16:creationId xmlns:a16="http://schemas.microsoft.com/office/drawing/2014/main" id="{8AB78721-5634-AA44-8E30-81E496478E07}"/>
              </a:ext>
            </a:extLst>
          </p:cNvPr>
          <p:cNvSpPr>
            <a:spLocks noGrp="1"/>
          </p:cNvSpPr>
          <p:nvPr>
            <p:ph idx="1"/>
          </p:nvPr>
        </p:nvSpPr>
        <p:spPr>
          <a:xfrm>
            <a:off x="523241" y="1825625"/>
            <a:ext cx="9077960" cy="4351338"/>
          </a:xfrm>
        </p:spPr>
        <p:txBody>
          <a:bodyPr>
            <a:normAutofit/>
          </a:bodyPr>
          <a:lstStyle/>
          <a:p>
            <a:pPr marL="0" indent="0">
              <a:buNone/>
            </a:pPr>
            <a:r>
              <a:rPr lang="en-US" dirty="0">
                <a:solidFill>
                  <a:schemeClr val="tx1"/>
                </a:solidFill>
              </a:rPr>
              <a:t>Based in the Washington, D.C. area, </a:t>
            </a:r>
            <a:r>
              <a:rPr lang="en-US" b="1" dirty="0">
                <a:solidFill>
                  <a:schemeClr val="tx1"/>
                </a:solidFill>
              </a:rPr>
              <a:t>Rabbi Lauren Tuchman</a:t>
            </a:r>
            <a:r>
              <a:rPr lang="en-US" dirty="0">
                <a:solidFill>
                  <a:schemeClr val="tx1"/>
                </a:solidFill>
              </a:rPr>
              <a:t> is a sought-after speaker, spiritual leader and educator. Ordained by The Jewish Theological Seminary in 2018, she has taught at numerous synagogues and other Jewish venues throughout North America and was named to the Jewish Week’s 36 under 36 for her innovative leadership concerning inclusion of Jews with disabilities in all aspects of Jewish life. In 2017, she delivered an ELI Talk entitled We All Were At Sinai: The Transformative Power of Inclusive Torah.</a:t>
            </a:r>
          </a:p>
        </p:txBody>
      </p:sp>
      <p:pic>
        <p:nvPicPr>
          <p:cNvPr id="9" name="Picture 8" descr="Rabbi Lauren Tuchman smiling headshot">
            <a:extLst>
              <a:ext uri="{FF2B5EF4-FFF2-40B4-BE49-F238E27FC236}">
                <a16:creationId xmlns:a16="http://schemas.microsoft.com/office/drawing/2014/main" id="{1ADCB641-0B1B-2E49-8997-0C070AA39B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01201" y="1825625"/>
            <a:ext cx="2286000" cy="2286000"/>
          </a:xfrm>
          <a:prstGeom prst="rect">
            <a:avLst/>
          </a:prstGeom>
        </p:spPr>
      </p:pic>
    </p:spTree>
    <p:extLst>
      <p:ext uri="{BB962C8B-B14F-4D97-AF65-F5344CB8AC3E}">
        <p14:creationId xmlns:p14="http://schemas.microsoft.com/office/powerpoint/2010/main" val="2964332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31891-1688-0545-B173-20CD05CDAEC4}"/>
              </a:ext>
            </a:extLst>
          </p:cNvPr>
          <p:cNvSpPr>
            <a:spLocks noGrp="1"/>
          </p:cNvSpPr>
          <p:nvPr>
            <p:ph type="title"/>
          </p:nvPr>
        </p:nvSpPr>
        <p:spPr/>
        <p:txBody>
          <a:bodyPr>
            <a:normAutofit/>
          </a:bodyPr>
          <a:lstStyle/>
          <a:p>
            <a:r>
              <a:rPr lang="en-US" sz="3600" b="1" dirty="0"/>
              <a:t>See you next Tuesday, June 30 for part 2!</a:t>
            </a:r>
          </a:p>
        </p:txBody>
      </p:sp>
      <p:pic>
        <p:nvPicPr>
          <p:cNvPr id="7" name="Picture 6" descr="Headshots of Meredith Polsky Lianne Heller and Debbie Niderberg. Text: Training: How to Advance Disability Inclusion in Jewish Education.">
            <a:extLst>
              <a:ext uri="{FF2B5EF4-FFF2-40B4-BE49-F238E27FC236}">
                <a16:creationId xmlns:a16="http://schemas.microsoft.com/office/drawing/2014/main" id="{7555117C-115F-904D-AFD3-BBABB4FE12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44798" y="1724961"/>
            <a:ext cx="6502399" cy="3652180"/>
          </a:xfrm>
          <a:prstGeom prst="rect">
            <a:avLst/>
          </a:prstGeom>
        </p:spPr>
      </p:pic>
      <p:sp>
        <p:nvSpPr>
          <p:cNvPr id="2" name="Content Placeholder 1">
            <a:extLst>
              <a:ext uri="{FF2B5EF4-FFF2-40B4-BE49-F238E27FC236}">
                <a16:creationId xmlns:a16="http://schemas.microsoft.com/office/drawing/2014/main" id="{4F4BFABA-EDAE-4F4E-A749-AAC9877F08F0}"/>
              </a:ext>
            </a:extLst>
          </p:cNvPr>
          <p:cNvSpPr>
            <a:spLocks noGrp="1"/>
          </p:cNvSpPr>
          <p:nvPr>
            <p:ph idx="1"/>
          </p:nvPr>
        </p:nvSpPr>
        <p:spPr>
          <a:xfrm>
            <a:off x="1281354" y="5597153"/>
            <a:ext cx="9629289" cy="1139824"/>
          </a:xfrm>
        </p:spPr>
        <p:txBody>
          <a:bodyPr>
            <a:normAutofit/>
          </a:bodyPr>
          <a:lstStyle/>
          <a:p>
            <a:pPr marL="0" lvl="0" indent="0" algn="ctr">
              <a:spcBef>
                <a:spcPts val="480"/>
              </a:spcBef>
              <a:buSzPct val="25000"/>
              <a:buNone/>
              <a:defRPr/>
            </a:pPr>
            <a:r>
              <a:rPr lang="en-US" sz="2400" b="1" kern="0" dirty="0">
                <a:solidFill>
                  <a:srgbClr val="000000"/>
                </a:solidFill>
              </a:rPr>
              <a:t>Want more information? </a:t>
            </a:r>
            <a:r>
              <a:rPr lang="en-US" sz="2400" kern="0" dirty="0">
                <a:solidFill>
                  <a:srgbClr val="000000"/>
                </a:solidFill>
              </a:rPr>
              <a:t>Contact</a:t>
            </a:r>
            <a:r>
              <a:rPr lang="en-US" sz="2400" b="1" kern="0" dirty="0">
                <a:solidFill>
                  <a:schemeClr val="tx1"/>
                </a:solidFill>
              </a:rPr>
              <a:t> </a:t>
            </a:r>
            <a:r>
              <a:rPr lang="en-US" sz="2400" dirty="0">
                <a:solidFill>
                  <a:schemeClr val="tx1"/>
                </a:solidFill>
              </a:rPr>
              <a:t>Matan Koch, Director of </a:t>
            </a:r>
            <a:r>
              <a:rPr lang="en-US" sz="2400" dirty="0" err="1">
                <a:solidFill>
                  <a:schemeClr val="tx1"/>
                </a:solidFill>
              </a:rPr>
              <a:t>RespectAbility</a:t>
            </a:r>
            <a:r>
              <a:rPr lang="en-US" sz="2400" dirty="0">
                <a:solidFill>
                  <a:schemeClr val="tx1"/>
                </a:solidFill>
              </a:rPr>
              <a:t> California &amp; Jewish Leadership, at </a:t>
            </a:r>
            <a:r>
              <a:rPr lang="en-US" sz="2400" u="sng" dirty="0">
                <a:solidFill>
                  <a:schemeClr val="tx1"/>
                </a:solidFill>
                <a:hlinkClick r:id="rId3"/>
              </a:rPr>
              <a:t>MatanK</a:t>
            </a:r>
            <a:r>
              <a:rPr lang="en-US" sz="2400" dirty="0">
                <a:solidFill>
                  <a:schemeClr val="tx1"/>
                </a:solidFill>
                <a:hlinkClick r:id="rId3"/>
              </a:rPr>
              <a:t>@RespectAbility.org</a:t>
            </a:r>
            <a:endParaRPr lang="en-US" sz="2400" dirty="0">
              <a:solidFill>
                <a:schemeClr val="tx1"/>
              </a:solidFill>
            </a:endParaRPr>
          </a:p>
        </p:txBody>
      </p:sp>
    </p:spTree>
    <p:extLst>
      <p:ext uri="{BB962C8B-B14F-4D97-AF65-F5344CB8AC3E}">
        <p14:creationId xmlns:p14="http://schemas.microsoft.com/office/powerpoint/2010/main" val="271599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Disability in the Jewish Community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lnSpcReduction="10000"/>
          </a:bodyPr>
          <a:lstStyle/>
          <a:p>
            <a:pPr lvl="0"/>
            <a:r>
              <a:rPr lang="en-US" dirty="0">
                <a:solidFill>
                  <a:schemeClr val="tx1"/>
                </a:solidFill>
              </a:rPr>
              <a:t>According to the U.S. Census, fully 1-in-5 people in America has a physical, sensory, cognitive, mental health or other disability.</a:t>
            </a:r>
          </a:p>
          <a:p>
            <a:pPr lvl="0"/>
            <a:r>
              <a:rPr lang="en-US" dirty="0">
                <a:solidFill>
                  <a:schemeClr val="tx1"/>
                </a:solidFill>
              </a:rPr>
              <a:t>A </a:t>
            </a:r>
            <a:r>
              <a:rPr lang="en-US" dirty="0">
                <a:solidFill>
                  <a:schemeClr val="tx1"/>
                </a:solidFill>
                <a:hlinkClick r:id="rId2">
                  <a:extLst>
                    <a:ext uri="{A12FA001-AC4F-418D-AE19-62706E023703}">
                      <ahyp:hlinkClr xmlns:ahyp="http://schemas.microsoft.com/office/drawing/2018/hyperlinkcolor" val="tx"/>
                    </a:ext>
                  </a:extLst>
                </a:hlinkClick>
              </a:rPr>
              <a:t>landmark study by RespectAbility of more than 4000 Jewish respondents</a:t>
            </a:r>
            <a:r>
              <a:rPr lang="en-US" dirty="0">
                <a:solidFill>
                  <a:schemeClr val="tx1"/>
                </a:solidFill>
              </a:rPr>
              <a:t> in 2018 found that more than 90 percent who responded indicated that this was a priority for them.</a:t>
            </a:r>
          </a:p>
          <a:p>
            <a:pPr lvl="0"/>
            <a:r>
              <a:rPr lang="en-US" dirty="0" err="1">
                <a:solidFill>
                  <a:schemeClr val="tx1"/>
                </a:solidFill>
              </a:rPr>
              <a:t>RespectAbility’s</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nonprofit survey</a:t>
            </a:r>
            <a:r>
              <a:rPr lang="en-US" dirty="0">
                <a:solidFill>
                  <a:schemeClr val="tx1"/>
                </a:solidFill>
              </a:rPr>
              <a:t> showed that this inclusion is practiced by less than one-third of nonprofit organizations.</a:t>
            </a:r>
          </a:p>
          <a:p>
            <a:pPr lvl="0"/>
            <a:r>
              <a:rPr lang="en-US" dirty="0">
                <a:solidFill>
                  <a:schemeClr val="tx1"/>
                </a:solidFill>
              </a:rPr>
              <a:t>The studies also showed that while the will was there, the knowledge was not.</a:t>
            </a:r>
          </a:p>
          <a:p>
            <a:pPr lvl="0"/>
            <a:r>
              <a:rPr lang="en-US" dirty="0">
                <a:solidFill>
                  <a:schemeClr val="tx1"/>
                </a:solidFill>
              </a:rPr>
              <a:t>This free new series will fill that gap.</a:t>
            </a:r>
          </a:p>
        </p:txBody>
      </p:sp>
    </p:spTree>
    <p:extLst>
      <p:ext uri="{BB962C8B-B14F-4D97-AF65-F5344CB8AC3E}">
        <p14:creationId xmlns:p14="http://schemas.microsoft.com/office/powerpoint/2010/main" val="492554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Speakers</a:t>
            </a:r>
          </a:p>
        </p:txBody>
      </p:sp>
      <p:pic>
        <p:nvPicPr>
          <p:cNvPr id="1028" name="Picture 4" descr="Rabbi Lauren Tuchman headshot smiling"/>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23240" y="1899725"/>
            <a:ext cx="1371600" cy="1371600"/>
          </a:xfrm>
          <a:prstGeom prst="rect">
            <a:avLst/>
          </a:prstGeom>
          <a:noFill/>
        </p:spPr>
      </p:pic>
      <p:sp>
        <p:nvSpPr>
          <p:cNvPr id="3" name="Content Placeholder 2"/>
          <p:cNvSpPr>
            <a:spLocks noGrp="1"/>
          </p:cNvSpPr>
          <p:nvPr>
            <p:ph idx="1"/>
          </p:nvPr>
        </p:nvSpPr>
        <p:spPr>
          <a:xfrm>
            <a:off x="2007509" y="1899725"/>
            <a:ext cx="8727638" cy="1371600"/>
          </a:xfrm>
        </p:spPr>
        <p:txBody>
          <a:bodyPr anchor="ctr">
            <a:normAutofit/>
          </a:bodyPr>
          <a:lstStyle/>
          <a:p>
            <a:pPr marL="0" indent="0">
              <a:buNone/>
            </a:pPr>
            <a:r>
              <a:rPr lang="en-US" sz="2400" dirty="0">
                <a:solidFill>
                  <a:schemeClr val="tx1"/>
                </a:solidFill>
              </a:rPr>
              <a:t>Rabbi Lauren Tuchman</a:t>
            </a:r>
          </a:p>
          <a:p>
            <a:pPr marL="0" indent="0">
              <a:buNone/>
            </a:pPr>
            <a:r>
              <a:rPr lang="en-US" sz="2400" dirty="0">
                <a:solidFill>
                  <a:schemeClr val="tx1"/>
                </a:solidFill>
              </a:rPr>
              <a:t>Speaker, Spiritual Leader, and Educator</a:t>
            </a:r>
          </a:p>
          <a:p>
            <a:pPr marL="0" indent="0">
              <a:buNone/>
            </a:pPr>
            <a:r>
              <a:rPr lang="en-US" sz="2400" dirty="0">
                <a:solidFill>
                  <a:schemeClr val="tx1"/>
                </a:solidFill>
              </a:rPr>
              <a:t>She/Her/Hers</a:t>
            </a:r>
          </a:p>
        </p:txBody>
      </p:sp>
      <p:pic>
        <p:nvPicPr>
          <p:cNvPr id="1026" name="Picture 2" descr="Aaron Kaufman headshot smiling"/>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23240" y="3586676"/>
            <a:ext cx="1371600" cy="1371600"/>
          </a:xfrm>
          <a:prstGeom prst="rect">
            <a:avLst/>
          </a:prstGeom>
          <a:noFill/>
        </p:spPr>
      </p:pic>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2007508" y="3586676"/>
            <a:ext cx="9661251"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Aaron Kaufman</a:t>
            </a:r>
          </a:p>
          <a:p>
            <a:pPr marL="0" indent="0">
              <a:buNone/>
            </a:pPr>
            <a:r>
              <a:rPr lang="en-US" sz="2400" dirty="0">
                <a:solidFill>
                  <a:schemeClr val="tx1"/>
                </a:solidFill>
              </a:rPr>
              <a:t>Senior Legislative Associate, The Jewish Federations of North America</a:t>
            </a:r>
          </a:p>
          <a:p>
            <a:pPr marL="0" indent="0">
              <a:buNone/>
            </a:pPr>
            <a:r>
              <a:rPr lang="en-US" sz="2400" dirty="0">
                <a:solidFill>
                  <a:schemeClr val="tx1"/>
                </a:solidFill>
              </a:rPr>
              <a:t>He/Him/His</a:t>
            </a:r>
          </a:p>
        </p:txBody>
      </p:sp>
      <p:pic>
        <p:nvPicPr>
          <p:cNvPr id="10" name="Picture 2" descr="Matan Koch headshot smiling">
            <a:extLst>
              <a:ext uri="{FF2B5EF4-FFF2-40B4-BE49-F238E27FC236}">
                <a16:creationId xmlns:a16="http://schemas.microsoft.com/office/drawing/2014/main" id="{B2870893-E47C-6E4C-8C84-C05BAC80F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23240" y="5273627"/>
            <a:ext cx="1371600" cy="1371600"/>
          </a:xfrm>
          <a:prstGeom prst="rect">
            <a:avLst/>
          </a:prstGeom>
          <a:noFill/>
        </p:spPr>
      </p:pic>
      <p:sp>
        <p:nvSpPr>
          <p:cNvPr id="11" name="Content Placeholder 2">
            <a:extLst>
              <a:ext uri="{FF2B5EF4-FFF2-40B4-BE49-F238E27FC236}">
                <a16:creationId xmlns:a16="http://schemas.microsoft.com/office/drawing/2014/main" id="{35F39E66-692D-E342-ACFF-BEAC63D33811}"/>
              </a:ext>
            </a:extLst>
          </p:cNvPr>
          <p:cNvSpPr txBox="1">
            <a:spLocks/>
          </p:cNvSpPr>
          <p:nvPr/>
        </p:nvSpPr>
        <p:spPr>
          <a:xfrm>
            <a:off x="2007509" y="5273627"/>
            <a:ext cx="8727638"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Matan Koch</a:t>
            </a:r>
          </a:p>
          <a:p>
            <a:pPr marL="0" indent="0">
              <a:buNone/>
            </a:pPr>
            <a:r>
              <a:rPr lang="en-US" sz="2400" dirty="0">
                <a:solidFill>
                  <a:schemeClr val="tx1"/>
                </a:solidFill>
              </a:rPr>
              <a:t>Director of </a:t>
            </a:r>
            <a:r>
              <a:rPr lang="en-US" sz="2400" dirty="0" err="1">
                <a:solidFill>
                  <a:schemeClr val="tx1"/>
                </a:solidFill>
              </a:rPr>
              <a:t>RespectAbility</a:t>
            </a:r>
            <a:r>
              <a:rPr lang="en-US" sz="2400" dirty="0">
                <a:solidFill>
                  <a:schemeClr val="tx1"/>
                </a:solidFill>
              </a:rPr>
              <a:t> California and Jewish Leadership</a:t>
            </a:r>
          </a:p>
          <a:p>
            <a:pPr marL="0" indent="0">
              <a:buNone/>
            </a:pPr>
            <a:r>
              <a:rPr lang="en-US" sz="2400" dirty="0">
                <a:solidFill>
                  <a:schemeClr val="tx1"/>
                </a:solidFill>
              </a:rPr>
              <a:t>He/Him/His</a:t>
            </a:r>
          </a:p>
        </p:txBody>
      </p:sp>
    </p:spTree>
    <p:extLst>
      <p:ext uri="{BB962C8B-B14F-4D97-AF65-F5344CB8AC3E}">
        <p14:creationId xmlns:p14="http://schemas.microsoft.com/office/powerpoint/2010/main" val="203642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a:extLst>
              <a:ext uri="{FF2B5EF4-FFF2-40B4-BE49-F238E27FC236}">
                <a16:creationId xmlns:a16="http://schemas.microsoft.com/office/drawing/2014/main" id="{0EB29645-2C86-B24C-9F27-597A68C189BC}"/>
              </a:ext>
            </a:extLst>
          </p:cNvPr>
          <p:cNvSpPr>
            <a:spLocks noGrp="1"/>
          </p:cNvSpPr>
          <p:nvPr>
            <p:ph type="title" idx="4294967295"/>
          </p:nvPr>
        </p:nvSpPr>
        <p:spPr/>
        <p:txBody>
          <a:bodyPr>
            <a:normAutofit/>
          </a:bodyPr>
          <a:lstStyle/>
          <a:p>
            <a:r>
              <a:rPr lang="en-US" dirty="0"/>
              <a:t>Question 1</a:t>
            </a:r>
          </a:p>
        </p:txBody>
      </p:sp>
      <p:sp>
        <p:nvSpPr>
          <p:cNvPr id="2" name="Rectangle 1">
            <a:extLst>
              <a:ext uri="{FF2B5EF4-FFF2-40B4-BE49-F238E27FC236}">
                <a16:creationId xmlns:a16="http://schemas.microsoft.com/office/drawing/2014/main" id="{ED05D65E-4874-406B-8028-4EF5B62878DC}"/>
              </a:ext>
              <a:ext uri="{C183D7F6-B498-43B3-948B-1728B52AA6E4}">
                <adec:decorative xmlns:adec="http://schemas.microsoft.com/office/drawing/2017/decorative" val="1"/>
              </a:ext>
            </a:extLst>
          </p:cNvPr>
          <p:cNvSpPr/>
          <p:nvPr/>
        </p:nvSpPr>
        <p:spPr>
          <a:xfrm>
            <a:off x="5543550" y="0"/>
            <a:ext cx="6648450" cy="6858000"/>
          </a:xfrm>
          <a:prstGeom prst="rect">
            <a:avLst/>
          </a:prstGeom>
          <a:solidFill>
            <a:srgbClr val="000000"/>
          </a:solidFill>
          <a:ln w="38100">
            <a:solidFill>
              <a:srgbClr val="EF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espectAbility logo">
            <a:extLst>
              <a:ext uri="{FF2B5EF4-FFF2-40B4-BE49-F238E27FC236}">
                <a16:creationId xmlns:a16="http://schemas.microsoft.com/office/drawing/2014/main" id="{7212B408-91CA-5347-8D9C-431730C91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54" y="2350665"/>
            <a:ext cx="5044571" cy="2156670"/>
          </a:xfrm>
          <a:prstGeom prst="rect">
            <a:avLst/>
          </a:prstGeom>
        </p:spPr>
      </p:pic>
      <p:sp>
        <p:nvSpPr>
          <p:cNvPr id="4" name="Rectangle 3">
            <a:extLst>
              <a:ext uri="{FF2B5EF4-FFF2-40B4-BE49-F238E27FC236}">
                <a16:creationId xmlns:a16="http://schemas.microsoft.com/office/drawing/2014/main" id="{FFEFE412-3108-4DB4-B5EE-75F39110519D}"/>
              </a:ext>
            </a:extLst>
          </p:cNvPr>
          <p:cNvSpPr/>
          <p:nvPr/>
        </p:nvSpPr>
        <p:spPr>
          <a:xfrm>
            <a:off x="6096000" y="1275948"/>
            <a:ext cx="5513613" cy="860107"/>
          </a:xfrm>
          <a:prstGeom prst="rect">
            <a:avLst/>
          </a:prstGeom>
          <a:noFill/>
        </p:spPr>
        <p:txBody>
          <a:bodyPr wrap="square">
            <a:spAutoFit/>
          </a:bodyPr>
          <a:lstStyle/>
          <a:p>
            <a:pPr marR="0" lvl="0" algn="ctr">
              <a:lnSpc>
                <a:spcPct val="107000"/>
              </a:lnSpc>
              <a:spcBef>
                <a:spcPts val="0"/>
              </a:spcBef>
              <a:spcAft>
                <a:spcPts val="800"/>
              </a:spcAft>
            </a:pPr>
            <a:r>
              <a:rPr lang="en-US" sz="5000" b="1" dirty="0">
                <a:solidFill>
                  <a:srgbClr val="EFAF30"/>
                </a:solidFill>
                <a:latin typeface="Times New Roman" panose="02020603050405020304" pitchFamily="18" charset="0"/>
                <a:ea typeface="Calibri" panose="020F0502020204030204" pitchFamily="34" charset="0"/>
                <a:cs typeface="Times New Roman" panose="02020603050405020304" pitchFamily="18" charset="0"/>
              </a:rPr>
              <a:t>Question:</a:t>
            </a:r>
          </a:p>
        </p:txBody>
      </p:sp>
      <p:sp>
        <p:nvSpPr>
          <p:cNvPr id="3" name="Rectangle 2">
            <a:extLst>
              <a:ext uri="{FF2B5EF4-FFF2-40B4-BE49-F238E27FC236}">
                <a16:creationId xmlns:a16="http://schemas.microsoft.com/office/drawing/2014/main" id="{E2865E5B-04AE-4567-AE8A-CC30C0EE67BF}"/>
              </a:ext>
            </a:extLst>
          </p:cNvPr>
          <p:cNvSpPr/>
          <p:nvPr/>
        </p:nvSpPr>
        <p:spPr>
          <a:xfrm>
            <a:off x="6001000" y="2728846"/>
            <a:ext cx="5805487" cy="1830694"/>
          </a:xfrm>
          <a:prstGeom prst="rect">
            <a:avLst/>
          </a:prstGeom>
          <a:noFill/>
        </p:spPr>
        <p:txBody>
          <a:bodyPr wrap="square" anchor="ctr">
            <a:spAutoFit/>
          </a:bodyPr>
          <a:lstStyle/>
          <a:p>
            <a:pPr marR="0" lvl="0" algn="ctr">
              <a:lnSpc>
                <a:spcPct val="107000"/>
              </a:lnSpc>
              <a:spcBef>
                <a:spcPts val="0"/>
              </a:spcBef>
              <a:spcAft>
                <a:spcPts val="800"/>
              </a:spcAft>
            </a:pPr>
            <a:r>
              <a:rPr 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How does your Jewishness inform your mission of disability inclusion?</a:t>
            </a:r>
          </a:p>
        </p:txBody>
      </p:sp>
    </p:spTree>
    <p:extLst>
      <p:ext uri="{BB962C8B-B14F-4D97-AF65-F5344CB8AC3E}">
        <p14:creationId xmlns:p14="http://schemas.microsoft.com/office/powerpoint/2010/main" val="412046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13043-8DF3-4234-BFF5-8F3432AF56F6}"/>
              </a:ext>
            </a:extLst>
          </p:cNvPr>
          <p:cNvSpPr>
            <a:spLocks noGrp="1"/>
          </p:cNvSpPr>
          <p:nvPr>
            <p:ph type="title"/>
          </p:nvPr>
        </p:nvSpPr>
        <p:spPr/>
        <p:txBody>
          <a:bodyPr>
            <a:normAutofit/>
          </a:bodyPr>
          <a:lstStyle/>
          <a:p>
            <a:pPr marR="0" lvl="0">
              <a:lnSpc>
                <a:spcPct val="107000"/>
              </a:lnSpc>
              <a:spcBef>
                <a:spcPts val="0"/>
              </a:spcBef>
              <a:spcAft>
                <a:spcPts val="800"/>
              </a:spcAft>
            </a:pPr>
            <a:r>
              <a:rPr lang="en-US" sz="3600" b="1" dirty="0">
                <a:solidFill>
                  <a:schemeClr val="tx1"/>
                </a:solidFill>
                <a:ea typeface="Calibri" panose="020F0502020204030204" pitchFamily="34" charset="0"/>
              </a:rPr>
              <a:t>I have always had a strong Jewish connection</a:t>
            </a:r>
          </a:p>
        </p:txBody>
      </p:sp>
      <p:sp>
        <p:nvSpPr>
          <p:cNvPr id="5" name="Rectangle 4">
            <a:extLst>
              <a:ext uri="{FF2B5EF4-FFF2-40B4-BE49-F238E27FC236}">
                <a16:creationId xmlns:a16="http://schemas.microsoft.com/office/drawing/2014/main" id="{2550F565-4F23-413D-B357-21F77DA3EDB6}"/>
              </a:ext>
            </a:extLst>
          </p:cNvPr>
          <p:cNvSpPr/>
          <p:nvPr/>
        </p:nvSpPr>
        <p:spPr>
          <a:xfrm>
            <a:off x="309821" y="1660781"/>
            <a:ext cx="6096000" cy="4401205"/>
          </a:xfrm>
          <a:prstGeom prst="rect">
            <a:avLst/>
          </a:prstGeom>
        </p:spPr>
        <p:txBody>
          <a:bodyPr>
            <a:spAutoFit/>
          </a:bodyPr>
          <a:lstStyle/>
          <a:p>
            <a:pPr marL="457200" lvl="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My grandfather, the late Rabbi Jay H. Kaufman, was the head of B'nai </a:t>
            </a:r>
            <a:r>
              <a:rPr lang="en-US" sz="2800" dirty="0" err="1">
                <a:latin typeface="Times New Roman" panose="02020603050405020304" pitchFamily="18" charset="0"/>
                <a:cs typeface="Times New Roman" panose="02020603050405020304" pitchFamily="18" charset="0"/>
              </a:rPr>
              <a:t>Brith</a:t>
            </a:r>
            <a:r>
              <a:rPr lang="en-US" sz="2800" dirty="0">
                <a:latin typeface="Times New Roman" panose="02020603050405020304" pitchFamily="18" charset="0"/>
                <a:cs typeface="Times New Roman" panose="02020603050405020304" pitchFamily="18" charset="0"/>
              </a:rPr>
              <a:t> International and a senior leader at the then Union of American Hebrew Congregations (UAHC), now Union for Reform Judaism. (URJ)</a:t>
            </a:r>
          </a:p>
          <a:p>
            <a:pPr marL="457200" lvl="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 now have the privilege to serve on the board of the URJ, and as the Secretary of the Board of the Jewish Foundation for Group Homes.</a:t>
            </a:r>
          </a:p>
        </p:txBody>
      </p:sp>
      <p:pic>
        <p:nvPicPr>
          <p:cNvPr id="4" name="Picture 3" descr="Rabbi Jay H. Kaufman headshot">
            <a:extLst>
              <a:ext uri="{FF2B5EF4-FFF2-40B4-BE49-F238E27FC236}">
                <a16:creationId xmlns:a16="http://schemas.microsoft.com/office/drawing/2014/main" id="{45FDF922-9E7A-42F3-A09E-8A57FDE35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623" y="1507671"/>
            <a:ext cx="3555556" cy="4679806"/>
          </a:xfrm>
          <a:prstGeom prst="rect">
            <a:avLst/>
          </a:prstGeom>
        </p:spPr>
      </p:pic>
    </p:spTree>
    <p:extLst>
      <p:ext uri="{BB962C8B-B14F-4D97-AF65-F5344CB8AC3E}">
        <p14:creationId xmlns:p14="http://schemas.microsoft.com/office/powerpoint/2010/main" val="91806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232C-535A-3A49-94B6-A87E2FB63BE2}"/>
              </a:ext>
            </a:extLst>
          </p:cNvPr>
          <p:cNvSpPr>
            <a:spLocks noGrp="1"/>
          </p:cNvSpPr>
          <p:nvPr>
            <p:ph type="title"/>
          </p:nvPr>
        </p:nvSpPr>
        <p:spPr>
          <a:xfrm>
            <a:off x="523239" y="365126"/>
            <a:ext cx="11363959" cy="1139824"/>
          </a:xfrm>
        </p:spPr>
        <p:txBody>
          <a:bodyPr>
            <a:normAutofit fontScale="90000"/>
          </a:bodyPr>
          <a:lstStyle/>
          <a:p>
            <a:r>
              <a:rPr lang="en-US" b="1" dirty="0"/>
              <a:t>I’ve Always Had a Strong Connection to Disability Leadership</a:t>
            </a:r>
          </a:p>
        </p:txBody>
      </p:sp>
      <p:sp>
        <p:nvSpPr>
          <p:cNvPr id="36" name="Content Placeholder 35">
            <a:extLst>
              <a:ext uri="{FF2B5EF4-FFF2-40B4-BE49-F238E27FC236}">
                <a16:creationId xmlns:a16="http://schemas.microsoft.com/office/drawing/2014/main" id="{8836A1D6-97C7-4828-BF56-745A4C97E671}"/>
              </a:ext>
            </a:extLst>
          </p:cNvPr>
          <p:cNvSpPr>
            <a:spLocks noGrp="1"/>
          </p:cNvSpPr>
          <p:nvPr>
            <p:ph idx="1"/>
          </p:nvPr>
        </p:nvSpPr>
        <p:spPr>
          <a:xfrm>
            <a:off x="523240" y="1825625"/>
            <a:ext cx="7335657" cy="4351338"/>
          </a:xfrm>
        </p:spPr>
        <p:txBody>
          <a:bodyPr>
            <a:noAutofit/>
          </a:bodyPr>
          <a:lstStyle/>
          <a:p>
            <a:pPr lvl="0"/>
            <a:r>
              <a:rPr lang="en-US" dirty="0">
                <a:solidFill>
                  <a:schemeClr val="tx1"/>
                </a:solidFill>
              </a:rPr>
              <a:t>A Person with Cerebral Palsy</a:t>
            </a:r>
          </a:p>
          <a:p>
            <a:pPr lvl="0"/>
            <a:r>
              <a:rPr lang="en-US" dirty="0">
                <a:solidFill>
                  <a:schemeClr val="tx1"/>
                </a:solidFill>
              </a:rPr>
              <a:t>Was a Public Policy Specialist at the Arc of Maryland</a:t>
            </a:r>
          </a:p>
          <a:p>
            <a:pPr lvl="0"/>
            <a:r>
              <a:rPr lang="en-US" dirty="0">
                <a:solidFill>
                  <a:schemeClr val="tx1"/>
                </a:solidFill>
              </a:rPr>
              <a:t>Served on numerous disability councils and commissions</a:t>
            </a:r>
          </a:p>
        </p:txBody>
      </p:sp>
      <p:pic>
        <p:nvPicPr>
          <p:cNvPr id="9" name="Picture 2" descr="e9eee598-b723-4c38-8fe5-b24acaaf2b29@prod">
            <a:extLst>
              <a:ext uri="{FF2B5EF4-FFF2-40B4-BE49-F238E27FC236}">
                <a16:creationId xmlns:a16="http://schemas.microsoft.com/office/drawing/2014/main" id="{1006AAA8-6BA0-45A5-B848-299FC4F92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698575" y="1988340"/>
            <a:ext cx="4510825" cy="386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72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232C-535A-3A49-94B6-A87E2FB63BE2}"/>
              </a:ext>
            </a:extLst>
          </p:cNvPr>
          <p:cNvSpPr>
            <a:spLocks noGrp="1"/>
          </p:cNvSpPr>
          <p:nvPr>
            <p:ph type="title"/>
          </p:nvPr>
        </p:nvSpPr>
        <p:spPr>
          <a:xfrm>
            <a:off x="523239" y="365126"/>
            <a:ext cx="11363959" cy="1139824"/>
          </a:xfrm>
        </p:spPr>
        <p:txBody>
          <a:bodyPr>
            <a:normAutofit/>
          </a:bodyPr>
          <a:lstStyle/>
          <a:p>
            <a:pPr algn="ctr"/>
            <a:r>
              <a:rPr lang="en-US" b="1" dirty="0"/>
              <a:t>My brother and my motivation:</a:t>
            </a:r>
          </a:p>
        </p:txBody>
      </p:sp>
      <p:pic>
        <p:nvPicPr>
          <p:cNvPr id="5" name="Picture 4" descr="Aaron Kaufman's brother smiling">
            <a:extLst>
              <a:ext uri="{FF2B5EF4-FFF2-40B4-BE49-F238E27FC236}">
                <a16:creationId xmlns:a16="http://schemas.microsoft.com/office/drawing/2014/main" id="{36DD4CF3-6A8A-42AB-9A4F-8B897FF0C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4916" y="1504950"/>
            <a:ext cx="4713669" cy="4713669"/>
          </a:xfrm>
          <a:prstGeom prst="rect">
            <a:avLst/>
          </a:prstGeom>
        </p:spPr>
      </p:pic>
    </p:spTree>
    <p:extLst>
      <p:ext uri="{BB962C8B-B14F-4D97-AF65-F5344CB8AC3E}">
        <p14:creationId xmlns:p14="http://schemas.microsoft.com/office/powerpoint/2010/main" val="869475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21212</TotalTime>
  <Words>3036</Words>
  <Application>Microsoft Macintosh PowerPoint</Application>
  <PresentationFormat>Widescreen</PresentationFormat>
  <Paragraphs>138</Paragraphs>
  <Slides>33</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How Disability Inclusion &amp; Equity Can Add to Your Success</vt:lpstr>
      <vt:lpstr>Partners/Co-Promoters</vt:lpstr>
      <vt:lpstr>Upcoming Webinars</vt:lpstr>
      <vt:lpstr>Disability in the Jewish Community</vt:lpstr>
      <vt:lpstr>Speakers</vt:lpstr>
      <vt:lpstr>Question 1</vt:lpstr>
      <vt:lpstr>I have always had a strong Jewish connection</vt:lpstr>
      <vt:lpstr>I’ve Always Had a Strong Connection to Disability Leadership</vt:lpstr>
      <vt:lpstr>My brother and my motivation:</vt:lpstr>
      <vt:lpstr>Combining Passions</vt:lpstr>
      <vt:lpstr>Question 2</vt:lpstr>
      <vt:lpstr>Moses was a person with a disability</vt:lpstr>
      <vt:lpstr>My Proofs for a Jewish Value</vt:lpstr>
      <vt:lpstr>Overview</vt:lpstr>
      <vt:lpstr>Babylonian Talmud Eruvin 54B</vt:lpstr>
      <vt:lpstr>Babylonian Talmud Eruvin 54B (Cont.)</vt:lpstr>
      <vt:lpstr>The Lessons from This Text (1)</vt:lpstr>
      <vt:lpstr>Babylonian Talmud Chagigah 5B</vt:lpstr>
      <vt:lpstr>The Lessons from This Text (2)</vt:lpstr>
      <vt:lpstr>Babylonian Talmud Megillah 24B</vt:lpstr>
      <vt:lpstr>Babylonian Talmud Megillah 24B (Cont.) (An exploration of the different disabilities discussed)</vt:lpstr>
      <vt:lpstr>Babylonian Talmud Megillah 24B (Cont.) (the exception)</vt:lpstr>
      <vt:lpstr>Babylonian Talmud Megillah 24B (Cont.) (a second exception)</vt:lpstr>
      <vt:lpstr>Babylonian Talmud Megillah 24B (Cont.) (making it general.)</vt:lpstr>
      <vt:lpstr>The Lessons from This Text (4)</vt:lpstr>
      <vt:lpstr>The Lessons from This Text (5)</vt:lpstr>
      <vt:lpstr>Questions?</vt:lpstr>
      <vt:lpstr>Project Moses - Strengthening the Jewish Community Through Leadership by Jews with Disabilities</vt:lpstr>
      <vt:lpstr>RespectAbility Jewish Inclusion Fellowship</vt:lpstr>
      <vt:lpstr>Matan Koch</vt:lpstr>
      <vt:lpstr>Aaron Kaufman</vt:lpstr>
      <vt:lpstr>Rabbi Lauren Tuchman</vt:lpstr>
      <vt:lpstr>See you next Tuesday, June 30 for part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540</cp:revision>
  <dcterms:created xsi:type="dcterms:W3CDTF">2019-02-07T00:58:17Z</dcterms:created>
  <dcterms:modified xsi:type="dcterms:W3CDTF">2020-06-23T13:41:40Z</dcterms:modified>
</cp:coreProperties>
</file>