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8.JPG" ContentType="image/jpeg"/>
  <Override PartName="/ppt/media/image19.JPG" ContentType="image/jpeg"/>
  <Override PartName="/ppt/media/image20.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 id="2147483703" r:id="rId5"/>
  </p:sldMasterIdLst>
  <p:notesMasterIdLst>
    <p:notesMasterId r:id="rId32"/>
  </p:notesMasterIdLst>
  <p:sldIdLst>
    <p:sldId id="839" r:id="rId6"/>
    <p:sldId id="850" r:id="rId7"/>
    <p:sldId id="684" r:id="rId8"/>
    <p:sldId id="621" r:id="rId9"/>
    <p:sldId id="848" r:id="rId10"/>
    <p:sldId id="838" r:id="rId11"/>
    <p:sldId id="256" r:id="rId12"/>
    <p:sldId id="257" r:id="rId13"/>
    <p:sldId id="258" r:id="rId14"/>
    <p:sldId id="859" r:id="rId15"/>
    <p:sldId id="259" r:id="rId16"/>
    <p:sldId id="301" r:id="rId17"/>
    <p:sldId id="307" r:id="rId18"/>
    <p:sldId id="306" r:id="rId19"/>
    <p:sldId id="309" r:id="rId20"/>
    <p:sldId id="856" r:id="rId21"/>
    <p:sldId id="857" r:id="rId22"/>
    <p:sldId id="858" r:id="rId23"/>
    <p:sldId id="855" r:id="rId24"/>
    <p:sldId id="840" r:id="rId25"/>
    <p:sldId id="846" r:id="rId26"/>
    <p:sldId id="847" r:id="rId27"/>
    <p:sldId id="818" r:id="rId28"/>
    <p:sldId id="843" r:id="rId29"/>
    <p:sldId id="844" r:id="rId30"/>
    <p:sldId id="84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76" autoAdjust="0"/>
    <p:restoredTop sz="86395" autoAdjust="0"/>
  </p:normalViewPr>
  <p:slideViewPr>
    <p:cSldViewPr snapToGrid="0">
      <p:cViewPr varScale="1">
        <p:scale>
          <a:sx n="88" d="100"/>
          <a:sy n="88" d="100"/>
        </p:scale>
        <p:origin x="192" y="648"/>
      </p:cViewPr>
      <p:guideLst>
        <p:guide orient="horz" pos="2160"/>
        <p:guide pos="3840"/>
      </p:guideLst>
    </p:cSldViewPr>
  </p:slideViewPr>
  <p:outlineViewPr>
    <p:cViewPr>
      <p:scale>
        <a:sx n="33" d="100"/>
        <a:sy n="33" d="100"/>
      </p:scale>
      <p:origin x="0" y="-7632"/>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6/30/20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a1163759d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a1163759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8a1163759d_0_8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B628E6-1271-4A3D-8D1C-3281FFE49A6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0289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impacting present and future; skills and mindset</a:t>
            </a:r>
          </a:p>
          <a:p>
            <a:r>
              <a:rPr lang="en-US" dirty="0"/>
              <a:t>Student- teachers with greater understanding and ability to help them reach their potential</a:t>
            </a:r>
          </a:p>
          <a:p>
            <a:r>
              <a:rPr lang="en-US" dirty="0"/>
              <a:t>School- whole school- leadership, teaching teams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B628E6-1271-4A3D-8D1C-3281FFE49A6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6479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Coaching- Surgeon/ Coach on the Operating Table, New Yorker</a:t>
            </a:r>
          </a:p>
          <a:p>
            <a:r>
              <a:rPr lang="en-US" dirty="0"/>
              <a:t>“One 20 minute session with him gave me more to consider and work on than I’d had in the past 5 years”</a:t>
            </a:r>
          </a:p>
          <a:p>
            <a:endParaRPr lang="en-US" dirty="0"/>
          </a:p>
          <a:p>
            <a:r>
              <a:rPr lang="en-US" dirty="0"/>
              <a:t>Collaboration- general and Judaic, importance of seeing across disciplines, teacher team meetings, collaborative culture.</a:t>
            </a:r>
          </a:p>
          <a:p>
            <a:endParaRPr lang="en-US" dirty="0"/>
          </a:p>
          <a:p>
            <a:r>
              <a:rPr lang="en-US" dirty="0"/>
              <a:t>Capacity building- every program needs a capacity building plan and exit strategy.</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B628E6-1271-4A3D-8D1C-3281FFE49A6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1812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Tree>
    <p:extLst>
      <p:ext uri="{BB962C8B-B14F-4D97-AF65-F5344CB8AC3E}">
        <p14:creationId xmlns:p14="http://schemas.microsoft.com/office/powerpoint/2010/main" val="638934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a:noFill/>
          <a:ln/>
        </p:spPr>
        <p:txBody>
          <a:bodyPr/>
          <a:lstStyle/>
          <a:p>
            <a:endParaRPr lang="en-US" altLang="en-US" dirty="0">
              <a:latin typeface="Arial" pitchFamily="34" charset="0"/>
              <a:ea typeface="MS PGothic" pitchFamily="34" charset="-128"/>
            </a:endParaRPr>
          </a:p>
        </p:txBody>
      </p:sp>
    </p:spTree>
    <p:extLst>
      <p:ext uri="{BB962C8B-B14F-4D97-AF65-F5344CB8AC3E}">
        <p14:creationId xmlns:p14="http://schemas.microsoft.com/office/powerpoint/2010/main" val="47759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47983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19</a:t>
            </a:fld>
            <a:endParaRPr lang="en-US"/>
          </a:p>
        </p:txBody>
      </p:sp>
    </p:spTree>
    <p:extLst>
      <p:ext uri="{BB962C8B-B14F-4D97-AF65-F5344CB8AC3E}">
        <p14:creationId xmlns:p14="http://schemas.microsoft.com/office/powerpoint/2010/main" val="2637678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20</a:t>
            </a:fld>
            <a:endParaRPr lang="en-US"/>
          </a:p>
        </p:txBody>
      </p:sp>
    </p:spTree>
    <p:extLst>
      <p:ext uri="{BB962C8B-B14F-4D97-AF65-F5344CB8AC3E}">
        <p14:creationId xmlns:p14="http://schemas.microsoft.com/office/powerpoint/2010/main" val="4154226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21</a:t>
            </a:fld>
            <a:endParaRPr lang="en-US"/>
          </a:p>
        </p:txBody>
      </p:sp>
    </p:spTree>
    <p:extLst>
      <p:ext uri="{BB962C8B-B14F-4D97-AF65-F5344CB8AC3E}">
        <p14:creationId xmlns:p14="http://schemas.microsoft.com/office/powerpoint/2010/main" val="234489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a:t>
            </a:fld>
            <a:endParaRPr lang="en-US"/>
          </a:p>
        </p:txBody>
      </p:sp>
    </p:spTree>
    <p:extLst>
      <p:ext uri="{BB962C8B-B14F-4D97-AF65-F5344CB8AC3E}">
        <p14:creationId xmlns:p14="http://schemas.microsoft.com/office/powerpoint/2010/main" val="836642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22</a:t>
            </a:fld>
            <a:endParaRPr lang="en-US"/>
          </a:p>
        </p:txBody>
      </p:sp>
    </p:spTree>
    <p:extLst>
      <p:ext uri="{BB962C8B-B14F-4D97-AF65-F5344CB8AC3E}">
        <p14:creationId xmlns:p14="http://schemas.microsoft.com/office/powerpoint/2010/main" val="3323885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24</a:t>
            </a:fld>
            <a:endParaRPr lang="en-US"/>
          </a:p>
        </p:txBody>
      </p:sp>
    </p:spTree>
    <p:extLst>
      <p:ext uri="{BB962C8B-B14F-4D97-AF65-F5344CB8AC3E}">
        <p14:creationId xmlns:p14="http://schemas.microsoft.com/office/powerpoint/2010/main" val="10778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a:t>
            </a:fld>
            <a:endParaRPr lang="en-US"/>
          </a:p>
        </p:txBody>
      </p:sp>
    </p:spTree>
    <p:extLst>
      <p:ext uri="{BB962C8B-B14F-4D97-AF65-F5344CB8AC3E}">
        <p14:creationId xmlns:p14="http://schemas.microsoft.com/office/powerpoint/2010/main" val="206718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82846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6</a:t>
            </a:fld>
            <a:endParaRPr lang="en-US"/>
          </a:p>
        </p:txBody>
      </p:sp>
    </p:spTree>
    <p:extLst>
      <p:ext uri="{BB962C8B-B14F-4D97-AF65-F5344CB8AC3E}">
        <p14:creationId xmlns:p14="http://schemas.microsoft.com/office/powerpoint/2010/main" val="331434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a1163759d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a1163759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8a1163759d_0_8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6/30/20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6/30/20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6/30/20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1" descr="HS106_PP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29" y="-500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914400" y="2819400"/>
            <a:ext cx="10363200" cy="533400"/>
          </a:xfrm>
        </p:spPr>
        <p:txBody>
          <a:bodyPr wrap="none" anchor="t"/>
          <a:lstStyle>
            <a:lvl1pPr>
              <a:defRPr sz="2000">
                <a:solidFill>
                  <a:srgbClr val="5A4099"/>
                </a:solidFill>
              </a:defRPr>
            </a:lvl1pPr>
          </a:lstStyle>
          <a:p>
            <a:r>
              <a:rPr lang="en-US" dirty="0"/>
              <a:t>Click to edit Master title style</a:t>
            </a:r>
          </a:p>
        </p:txBody>
      </p:sp>
    </p:spTree>
    <p:extLst>
      <p:ext uri="{BB962C8B-B14F-4D97-AF65-F5344CB8AC3E}">
        <p14:creationId xmlns:p14="http://schemas.microsoft.com/office/powerpoint/2010/main" val="297815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62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815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1219200"/>
            <a:ext cx="4724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4724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836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3943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56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93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016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845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897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43901" y="0"/>
            <a:ext cx="2578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0"/>
            <a:ext cx="75311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41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9D3218-1C82-47E0-BA52-8936FB37CBBB}" type="datetimeFigureOut">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2893462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D3218-1C82-47E0-BA52-8936FB37CBBB}" type="datetimeFigureOut">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3295388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D3218-1C82-47E0-BA52-8936FB37CBBB}" type="datetimeFigureOut">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3043886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9D3218-1C82-47E0-BA52-8936FB37CBBB}" type="datetimeFigureOut">
              <a:rPr lang="en-US" smtClean="0"/>
              <a:t>6/30/20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1825176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9D3218-1C82-47E0-BA52-8936FB37CBBB}" type="datetimeFigureOut">
              <a:rPr lang="en-US" smtClean="0"/>
              <a:t>6/30/20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333198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9D3218-1C82-47E0-BA52-8936FB37CBBB}" type="datetimeFigureOut">
              <a:rPr lang="en-US" smtClean="0"/>
              <a:t>6/30/20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43962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D3218-1C82-47E0-BA52-8936FB37CBBB}" type="datetimeFigureOut">
              <a:rPr lang="en-US" smtClean="0"/>
              <a:t>6/30/20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1314595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D3218-1C82-47E0-BA52-8936FB37CBBB}" type="datetimeFigureOut">
              <a:rPr lang="en-US" smtClean="0"/>
              <a:t>6/30/20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4077214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D3218-1C82-47E0-BA52-8936FB37CBBB}" type="datetimeFigureOut">
              <a:rPr lang="en-US" smtClean="0"/>
              <a:t>6/30/20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2608619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D3218-1C82-47E0-BA52-8936FB37CBBB}" type="datetimeFigureOut">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3355206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D3218-1C82-47E0-BA52-8936FB37CBBB}" type="datetimeFigureOut">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ECDF-F571-458E-A66C-4B9D2BDCA9E0}" type="slidenum">
              <a:rPr lang="en-US" smtClean="0"/>
              <a:t>‹#›</a:t>
            </a:fld>
            <a:endParaRPr lang="en-US"/>
          </a:p>
        </p:txBody>
      </p:sp>
    </p:spTree>
    <p:extLst>
      <p:ext uri="{BB962C8B-B14F-4D97-AF65-F5344CB8AC3E}">
        <p14:creationId xmlns:p14="http://schemas.microsoft.com/office/powerpoint/2010/main" val="1316513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1107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3702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09066" y="312539"/>
            <a:ext cx="9973866" cy="778996"/>
          </a:xfrm>
        </p:spPr>
        <p:txBody>
          <a:bodyPr lIns="0" tIns="0" rIns="0" bIns="0"/>
          <a:lstStyle>
            <a:lvl1pPr>
              <a:defRPr sz="5062" b="0" i="0">
                <a:solidFill>
                  <a:srgbClr val="535353"/>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0238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09066" y="312539"/>
            <a:ext cx="9973866" cy="778996"/>
          </a:xfrm>
        </p:spPr>
        <p:txBody>
          <a:bodyPr lIns="0" tIns="0" rIns="0" bIns="0"/>
          <a:lstStyle>
            <a:lvl1pPr>
              <a:defRPr sz="5062" b="0" i="0">
                <a:solidFill>
                  <a:srgbClr val="535353"/>
                </a:solidFill>
                <a:latin typeface="Gill Sans MT"/>
                <a:cs typeface="Gill Sans M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5029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09066" y="312539"/>
            <a:ext cx="9973866" cy="778996"/>
          </a:xfrm>
        </p:spPr>
        <p:txBody>
          <a:bodyPr lIns="0" tIns="0" rIns="0" bIns="0"/>
          <a:lstStyle>
            <a:lvl1pPr>
              <a:defRPr sz="5062" b="0" i="0">
                <a:solidFill>
                  <a:srgbClr val="535353"/>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0203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sz="1266"/>
          </a:p>
        </p:txBody>
      </p:sp>
      <p:sp>
        <p:nvSpPr>
          <p:cNvPr id="17" name="bk object 17"/>
          <p:cNvSpPr/>
          <p:nvPr/>
        </p:nvSpPr>
        <p:spPr>
          <a:xfrm>
            <a:off x="10046" y="0"/>
            <a:ext cx="12172355" cy="1741289"/>
          </a:xfrm>
          <a:custGeom>
            <a:avLst/>
            <a:gdLst/>
            <a:ahLst/>
            <a:cxnLst/>
            <a:rect l="l" t="t" r="r" b="b"/>
            <a:pathLst>
              <a:path w="12983845" h="2476500">
                <a:moveTo>
                  <a:pt x="0" y="0"/>
                </a:moveTo>
                <a:lnTo>
                  <a:pt x="12983365" y="0"/>
                </a:lnTo>
                <a:lnTo>
                  <a:pt x="12983365" y="2476500"/>
                </a:lnTo>
                <a:lnTo>
                  <a:pt x="0" y="2476500"/>
                </a:lnTo>
                <a:lnTo>
                  <a:pt x="0" y="0"/>
                </a:lnTo>
                <a:close/>
              </a:path>
            </a:pathLst>
          </a:custGeom>
          <a:solidFill>
            <a:srgbClr val="FFFFFF"/>
          </a:solidFill>
        </p:spPr>
        <p:txBody>
          <a:bodyPr wrap="square" lIns="0" tIns="0" rIns="0" bIns="0" rtlCol="0"/>
          <a:lstStyle/>
          <a:p>
            <a:endParaRPr sz="1266"/>
          </a:p>
        </p:txBody>
      </p:sp>
      <p:sp>
        <p:nvSpPr>
          <p:cNvPr id="18" name="bk object 18"/>
          <p:cNvSpPr/>
          <p:nvPr/>
        </p:nvSpPr>
        <p:spPr>
          <a:xfrm>
            <a:off x="0" y="1583543"/>
            <a:ext cx="12192000" cy="5274456"/>
          </a:xfrm>
          <a:prstGeom prst="rect">
            <a:avLst/>
          </a:prstGeom>
          <a:blipFill>
            <a:blip r:embed="rId3" cstate="print"/>
            <a:stretch>
              <a:fillRect/>
            </a:stretch>
          </a:blipFill>
        </p:spPr>
        <p:txBody>
          <a:bodyPr wrap="square" lIns="0" tIns="0" rIns="0" bIns="0" rtlCol="0"/>
          <a:lstStyle/>
          <a:p>
            <a:endParaRPr sz="1266"/>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716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2"/>
          <p:cNvSpPr>
            <a:spLocks noGrp="1"/>
          </p:cNvSpPr>
          <p:nvPr>
            <p:ph type="title"/>
          </p:nvPr>
        </p:nvSpPr>
        <p:spPr>
          <a:xfrm>
            <a:off x="1016000" y="762000"/>
            <a:ext cx="10566400" cy="1143000"/>
          </a:xfrm>
          <a:prstGeom prst="roundRect">
            <a:avLst>
              <a:gd name="adj" fmla="val 4680"/>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24" name="Google Shape;24;p2"/>
          <p:cNvSpPr txBox="1">
            <a:spLocks noGrp="1"/>
          </p:cNvSpPr>
          <p:nvPr>
            <p:ph type="body" idx="1"/>
          </p:nvPr>
        </p:nvSpPr>
        <p:spPr>
          <a:xfrm>
            <a:off x="1117601" y="2362201"/>
            <a:ext cx="10257367" cy="3724275"/>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100000"/>
              </a:lnSpc>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2"/>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6" name="Google Shape;26;p2"/>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2"/>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3323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8"/>
        <p:cNvGrpSpPr/>
        <p:nvPr/>
      </p:nvGrpSpPr>
      <p:grpSpPr>
        <a:xfrm>
          <a:off x="0" y="0"/>
          <a:ext cx="0" cy="0"/>
          <a:chOff x="0" y="0"/>
          <a:chExt cx="0" cy="0"/>
        </a:xfrm>
      </p:grpSpPr>
      <p:sp>
        <p:nvSpPr>
          <p:cNvPr id="29" name="Google Shape;29;p3"/>
          <p:cNvSpPr>
            <a:spLocks noGrp="1"/>
          </p:cNvSpPr>
          <p:nvPr>
            <p:ph type="title"/>
          </p:nvPr>
        </p:nvSpPr>
        <p:spPr>
          <a:xfrm>
            <a:off x="8940800" y="762001"/>
            <a:ext cx="2641600" cy="5324475"/>
          </a:xfrm>
          <a:prstGeom prst="roundRect">
            <a:avLst>
              <a:gd name="adj" fmla="val 4680"/>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3"/>
          <p:cNvSpPr txBox="1"/>
          <p:nvPr/>
        </p:nvSpPr>
        <p:spPr>
          <a:xfrm rot="5400000">
            <a:off x="7626520" y="2139647"/>
            <a:ext cx="5270161" cy="256918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chemeClr val="dk2"/>
                </a:solidFill>
                <a:latin typeface="Arial"/>
                <a:ea typeface="Arial"/>
                <a:cs typeface="Arial"/>
                <a:sym typeface="Arial"/>
              </a:rPr>
              <a:t>Click to edit Master title style</a:t>
            </a:r>
            <a:endParaRPr sz="3600" b="1" i="0" u="none" strike="noStrike" cap="none">
              <a:solidFill>
                <a:schemeClr val="dk2"/>
              </a:solidFill>
              <a:latin typeface="Arial"/>
              <a:ea typeface="Arial"/>
              <a:cs typeface="Arial"/>
              <a:sym typeface="Arial"/>
            </a:endParaRPr>
          </a:p>
        </p:txBody>
      </p:sp>
      <p:sp>
        <p:nvSpPr>
          <p:cNvPr id="31" name="Google Shape;31;p3"/>
          <p:cNvSpPr txBox="1">
            <a:spLocks noGrp="1"/>
          </p:cNvSpPr>
          <p:nvPr>
            <p:ph type="body" idx="1"/>
          </p:nvPr>
        </p:nvSpPr>
        <p:spPr>
          <a:xfrm rot="5400000">
            <a:off x="2214564" y="-436563"/>
            <a:ext cx="5324475" cy="7721600"/>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560"/>
              </a:spcBef>
              <a:spcAft>
                <a:spcPts val="0"/>
              </a:spcAft>
              <a:buClr>
                <a:schemeClr val="dk1"/>
              </a:buClr>
              <a:buSzPts val="2100"/>
              <a:buFont typeface="Noto Sans Symbols"/>
              <a:buChar char="●"/>
              <a:defRPr sz="2800">
                <a:solidFill>
                  <a:schemeClr val="dk1"/>
                </a:solidFill>
                <a:latin typeface="Arial"/>
                <a:ea typeface="Arial"/>
                <a:cs typeface="Arial"/>
                <a:sym typeface="Arial"/>
              </a:defRPr>
            </a:lvl1pPr>
            <a:lvl2pPr marL="914400" marR="0" lvl="1" indent="-342900" algn="l">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100000"/>
              </a:lnSpc>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3" name="Google Shape;33;p3"/>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4" name="Google Shape;34;p3"/>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860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5"/>
        <p:cNvGrpSpPr/>
        <p:nvPr/>
      </p:nvGrpSpPr>
      <p:grpSpPr>
        <a:xfrm>
          <a:off x="0" y="0"/>
          <a:ext cx="0" cy="0"/>
          <a:chOff x="0" y="0"/>
          <a:chExt cx="0" cy="0"/>
        </a:xfrm>
      </p:grpSpPr>
      <p:sp>
        <p:nvSpPr>
          <p:cNvPr id="36" name="Google Shape;36;p4"/>
          <p:cNvSpPr>
            <a:spLocks noGrp="1"/>
          </p:cNvSpPr>
          <p:nvPr>
            <p:ph type="title"/>
          </p:nvPr>
        </p:nvSpPr>
        <p:spPr>
          <a:xfrm>
            <a:off x="1016000" y="762000"/>
            <a:ext cx="10566400" cy="1143000"/>
          </a:xfrm>
          <a:prstGeom prst="roundRect">
            <a:avLst>
              <a:gd name="adj" fmla="val 4680"/>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37" name="Google Shape;37;p4"/>
          <p:cNvSpPr txBox="1">
            <a:spLocks noGrp="1"/>
          </p:cNvSpPr>
          <p:nvPr>
            <p:ph type="body" idx="1"/>
          </p:nvPr>
        </p:nvSpPr>
        <p:spPr>
          <a:xfrm rot="5400000">
            <a:off x="4384147" y="-904346"/>
            <a:ext cx="3724275" cy="10257367"/>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560"/>
              </a:spcBef>
              <a:spcAft>
                <a:spcPts val="0"/>
              </a:spcAft>
              <a:buClr>
                <a:schemeClr val="dk1"/>
              </a:buClr>
              <a:buSzPts val="2100"/>
              <a:buFont typeface="Noto Sans Symbols"/>
              <a:buChar char="●"/>
              <a:defRPr sz="2800">
                <a:solidFill>
                  <a:schemeClr val="dk1"/>
                </a:solidFill>
                <a:latin typeface="Arial"/>
                <a:ea typeface="Arial"/>
                <a:cs typeface="Arial"/>
                <a:sym typeface="Arial"/>
              </a:defRPr>
            </a:lvl1pPr>
            <a:lvl2pPr marL="914400" marR="0" lvl="1" indent="-342900" algn="l">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100000"/>
              </a:lnSpc>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9" name="Google Shape;39;p4"/>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Google Shape;40;p4"/>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197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1"/>
        <p:cNvGrpSpPr/>
        <p:nvPr/>
      </p:nvGrpSpPr>
      <p:grpSpPr>
        <a:xfrm>
          <a:off x="0" y="0"/>
          <a:ext cx="0" cy="0"/>
          <a:chOff x="0" y="0"/>
          <a:chExt cx="0" cy="0"/>
        </a:xfrm>
      </p:grpSpPr>
      <p:sp>
        <p:nvSpPr>
          <p:cNvPr id="42" name="Google Shape;42;p5"/>
          <p:cNvSpPr>
            <a:spLocks noGrp="1"/>
          </p:cNvSpPr>
          <p:nvPr>
            <p:ph type="title"/>
          </p:nvPr>
        </p:nvSpPr>
        <p:spPr>
          <a:xfrm>
            <a:off x="2389717" y="4800600"/>
            <a:ext cx="7315200" cy="566738"/>
          </a:xfrm>
          <a:prstGeom prst="roundRect">
            <a:avLst>
              <a:gd name="adj" fmla="val 4680"/>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43" name="Google Shape;43;p5"/>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2400"/>
              <a:buFont typeface="Noto Sans Symbols"/>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1800"/>
              <a:buFont typeface="Noto Sans Symbols"/>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44" name="Google Shape;44;p5"/>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050"/>
              <a:buFont typeface="Noto Sans Symbols"/>
              <a:buNone/>
              <a:defRPr sz="1400">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9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750"/>
              <a:buFont typeface="Noto Sans Symbols"/>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72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45" name="Google Shape;45;p5"/>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6" name="Google Shape;46;p5"/>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7" name="Google Shape;47;p5"/>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9853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8"/>
        <p:cNvGrpSpPr/>
        <p:nvPr/>
      </p:nvGrpSpPr>
      <p:grpSpPr>
        <a:xfrm>
          <a:off x="0" y="0"/>
          <a:ext cx="0" cy="0"/>
          <a:chOff x="0" y="0"/>
          <a:chExt cx="0" cy="0"/>
        </a:xfrm>
      </p:grpSpPr>
      <p:sp>
        <p:nvSpPr>
          <p:cNvPr id="49" name="Google Shape;49;p6"/>
          <p:cNvSpPr>
            <a:spLocks noGrp="1"/>
          </p:cNvSpPr>
          <p:nvPr>
            <p:ph type="title"/>
          </p:nvPr>
        </p:nvSpPr>
        <p:spPr>
          <a:xfrm>
            <a:off x="609601" y="273050"/>
            <a:ext cx="4011084" cy="1162050"/>
          </a:xfrm>
          <a:prstGeom prst="roundRect">
            <a:avLst>
              <a:gd name="adj" fmla="val 4680"/>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50" name="Google Shape;50;p6"/>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640"/>
              </a:spcBef>
              <a:spcAft>
                <a:spcPts val="0"/>
              </a:spcAft>
              <a:buClr>
                <a:schemeClr val="dk1"/>
              </a:buClr>
              <a:buSzPts val="2400"/>
              <a:buFont typeface="Noto Sans Symbols"/>
              <a:buChar char="●"/>
              <a:defRPr sz="3200">
                <a:solidFill>
                  <a:schemeClr val="dk1"/>
                </a:solidFill>
                <a:latin typeface="Arial"/>
                <a:ea typeface="Arial"/>
                <a:cs typeface="Arial"/>
                <a:sym typeface="Arial"/>
              </a:defRPr>
            </a:lvl1pPr>
            <a:lvl2pPr marL="914400" marR="0" lvl="1" indent="-361950" algn="l">
              <a:lnSpc>
                <a:spcPct val="100000"/>
              </a:lnSpc>
              <a:spcBef>
                <a:spcPts val="560"/>
              </a:spcBef>
              <a:spcAft>
                <a:spcPts val="0"/>
              </a:spcAft>
              <a:buClr>
                <a:schemeClr val="dk1"/>
              </a:buClr>
              <a:buSzPts val="2100"/>
              <a:buFont typeface="Arial"/>
              <a:buChar char="–"/>
              <a:defRPr sz="2800" b="0" i="0" u="none" strike="noStrike" cap="none">
                <a:solidFill>
                  <a:schemeClr val="dk1"/>
                </a:solidFill>
                <a:latin typeface="Arial"/>
                <a:ea typeface="Arial"/>
                <a:cs typeface="Arial"/>
                <a:sym typeface="Arial"/>
              </a:defRPr>
            </a:lvl2pPr>
            <a:lvl3pPr marL="1371600" marR="0" lvl="2" indent="-342900" algn="l">
              <a:lnSpc>
                <a:spcPct val="100000"/>
              </a:lnSpc>
              <a:spcBef>
                <a:spcPts val="480"/>
              </a:spcBef>
              <a:spcAft>
                <a:spcPts val="0"/>
              </a:spcAft>
              <a:buClr>
                <a:schemeClr val="dk1"/>
              </a:buClr>
              <a:buSzPts val="1800"/>
              <a:buFont typeface="Noto Sans Symbols"/>
              <a:buChar char="●"/>
              <a:defRPr sz="2400" b="0" i="0" u="none" strike="noStrike" cap="none">
                <a:solidFill>
                  <a:schemeClr val="dk1"/>
                </a:solidFill>
                <a:latin typeface="Arial"/>
                <a:ea typeface="Arial"/>
                <a:cs typeface="Arial"/>
                <a:sym typeface="Arial"/>
              </a:defRPr>
            </a:lvl3pPr>
            <a:lvl4pPr marL="1828800" marR="0" lvl="3" indent="-330200" algn="l">
              <a:lnSpc>
                <a:spcPct val="100000"/>
              </a:lnSpc>
              <a:spcBef>
                <a:spcPts val="400"/>
              </a:spcBef>
              <a:spcAft>
                <a:spcPts val="0"/>
              </a:spcAft>
              <a:buClr>
                <a:schemeClr val="dk1"/>
              </a:buClr>
              <a:buSzPts val="1600"/>
              <a:buFont typeface="Arial"/>
              <a:buChar char="–"/>
              <a:defRPr sz="2000" b="0" i="0" u="none" strike="noStrike" cap="none">
                <a:solidFill>
                  <a:schemeClr val="dk1"/>
                </a:solidFill>
                <a:latin typeface="Arial"/>
                <a:ea typeface="Arial"/>
                <a:cs typeface="Arial"/>
                <a:sym typeface="Arial"/>
              </a:defRPr>
            </a:lvl4pPr>
            <a:lvl5pPr marL="2286000" marR="0" lvl="4" indent="-311150" algn="l">
              <a:lnSpc>
                <a:spcPct val="100000"/>
              </a:lnSpc>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5pPr>
            <a:lvl6pPr marL="2743200" marR="0" lvl="5" indent="-311150" algn="l">
              <a:lnSpc>
                <a:spcPct val="100000"/>
              </a:lnSpc>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6pPr>
            <a:lvl7pPr marL="3200400" marR="0" lvl="6" indent="-311150" algn="l">
              <a:lnSpc>
                <a:spcPct val="100000"/>
              </a:lnSpc>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7pPr>
            <a:lvl8pPr marL="3657600" marR="0" lvl="7" indent="-311150" algn="l">
              <a:lnSpc>
                <a:spcPct val="100000"/>
              </a:lnSpc>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8pPr>
            <a:lvl9pPr marL="4114800" marR="0" lvl="8" indent="-311150" algn="l">
              <a:lnSpc>
                <a:spcPct val="100000"/>
              </a:lnSpc>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6"/>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050"/>
              <a:buFont typeface="Noto Sans Symbols"/>
              <a:buNone/>
              <a:defRPr sz="1400">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9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750"/>
              <a:buFont typeface="Noto Sans Symbols"/>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72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52" name="Google Shape;52;p6"/>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3" name="Google Shape;53;p6"/>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4" name="Google Shape;54;p6"/>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3397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7"/>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8" name="Google Shape;58;p7"/>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14039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8"/>
          <p:cNvSpPr>
            <a:spLocks noGrp="1"/>
          </p:cNvSpPr>
          <p:nvPr>
            <p:ph type="title"/>
          </p:nvPr>
        </p:nvSpPr>
        <p:spPr>
          <a:xfrm>
            <a:off x="1016000" y="762000"/>
            <a:ext cx="10566400" cy="1143000"/>
          </a:xfrm>
          <a:prstGeom prst="roundRect">
            <a:avLst>
              <a:gd name="adj" fmla="val 4680"/>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61" name="Google Shape;61;p8"/>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2" name="Google Shape;62;p8"/>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3" name="Google Shape;63;p8"/>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3117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
        <p:cNvGrpSpPr/>
        <p:nvPr/>
      </p:nvGrpSpPr>
      <p:grpSpPr>
        <a:xfrm>
          <a:off x="0" y="0"/>
          <a:ext cx="0" cy="0"/>
          <a:chOff x="0" y="0"/>
          <a:chExt cx="0" cy="0"/>
        </a:xfrm>
      </p:grpSpPr>
      <p:sp>
        <p:nvSpPr>
          <p:cNvPr id="65" name="Google Shape;65;p9"/>
          <p:cNvSpPr>
            <a:spLocks noGrp="1"/>
          </p:cNvSpPr>
          <p:nvPr>
            <p:ph type="title"/>
          </p:nvPr>
        </p:nvSpPr>
        <p:spPr>
          <a:xfrm>
            <a:off x="609600" y="274638"/>
            <a:ext cx="10972800" cy="1143000"/>
          </a:xfrm>
          <a:prstGeom prst="roundRect">
            <a:avLst>
              <a:gd name="adj" fmla="val 4680"/>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66" name="Google Shape;66;p9"/>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1800"/>
              <a:buFont typeface="Noto Sans Symbols"/>
              <a:buNone/>
              <a:defRPr sz="2400" b="1">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15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350"/>
              <a:buFont typeface="Noto Sans Symbols"/>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28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480"/>
              </a:spcBef>
              <a:spcAft>
                <a:spcPts val="0"/>
              </a:spcAft>
              <a:buClr>
                <a:schemeClr val="dk1"/>
              </a:buClr>
              <a:buSzPts val="1800"/>
              <a:buFont typeface="Noto Sans Symbols"/>
              <a:buChar char="●"/>
              <a:defRPr sz="2400">
                <a:solidFill>
                  <a:schemeClr val="dk1"/>
                </a:solidFill>
                <a:latin typeface="Arial"/>
                <a:ea typeface="Arial"/>
                <a:cs typeface="Arial"/>
                <a:sym typeface="Arial"/>
              </a:defRPr>
            </a:lvl1pPr>
            <a:lvl2pPr marL="914400" marR="0" lvl="1"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2pPr>
            <a:lvl3pPr marL="1371600" marR="0" lvl="2" indent="-314325" algn="l">
              <a:lnSpc>
                <a:spcPct val="100000"/>
              </a:lnSpc>
              <a:spcBef>
                <a:spcPts val="360"/>
              </a:spcBef>
              <a:spcAft>
                <a:spcPts val="0"/>
              </a:spcAft>
              <a:buClr>
                <a:schemeClr val="dk1"/>
              </a:buClr>
              <a:buSzPts val="1350"/>
              <a:buFont typeface="Noto Sans Symbols"/>
              <a:buChar char="●"/>
              <a:defRPr sz="1800" b="0" i="0" u="none" strike="noStrike" cap="none">
                <a:solidFill>
                  <a:schemeClr val="dk1"/>
                </a:solidFill>
                <a:latin typeface="Arial"/>
                <a:ea typeface="Arial"/>
                <a:cs typeface="Arial"/>
                <a:sym typeface="Arial"/>
              </a:defRPr>
            </a:lvl3pPr>
            <a:lvl4pPr marL="1828800" marR="0" lvl="3" indent="-309880" algn="l">
              <a:lnSpc>
                <a:spcPct val="100000"/>
              </a:lnSpc>
              <a:spcBef>
                <a:spcPts val="320"/>
              </a:spcBef>
              <a:spcAft>
                <a:spcPts val="0"/>
              </a:spcAft>
              <a:buClr>
                <a:schemeClr val="dk1"/>
              </a:buClr>
              <a:buSzPts val="1280"/>
              <a:buFont typeface="Arial"/>
              <a:buChar char="–"/>
              <a:defRPr sz="1600" b="0" i="0" u="none" strike="noStrike" cap="none">
                <a:solidFill>
                  <a:schemeClr val="dk1"/>
                </a:solidFill>
                <a:latin typeface="Arial"/>
                <a:ea typeface="Arial"/>
                <a:cs typeface="Arial"/>
                <a:sym typeface="Arial"/>
              </a:defRPr>
            </a:lvl4pPr>
            <a:lvl5pPr marL="2286000" marR="0" lvl="4" indent="-294639"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5pPr>
            <a:lvl6pPr marL="2743200" marR="0" lvl="5" indent="-294639"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6pPr>
            <a:lvl7pPr marL="3200400" marR="0" lvl="6" indent="-294639"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7pPr>
            <a:lvl8pPr marL="3657600" marR="0" lvl="7" indent="-294640"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8pPr>
            <a:lvl9pPr marL="4114800" marR="0" lvl="8" indent="-294640"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1800"/>
              <a:buFont typeface="Noto Sans Symbols"/>
              <a:buNone/>
              <a:defRPr sz="2400" b="1">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15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350"/>
              <a:buFont typeface="Noto Sans Symbols"/>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28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480"/>
              </a:spcBef>
              <a:spcAft>
                <a:spcPts val="0"/>
              </a:spcAft>
              <a:buClr>
                <a:schemeClr val="dk1"/>
              </a:buClr>
              <a:buSzPts val="1800"/>
              <a:buFont typeface="Noto Sans Symbols"/>
              <a:buChar char="●"/>
              <a:defRPr sz="2400">
                <a:solidFill>
                  <a:schemeClr val="dk1"/>
                </a:solidFill>
                <a:latin typeface="Arial"/>
                <a:ea typeface="Arial"/>
                <a:cs typeface="Arial"/>
                <a:sym typeface="Arial"/>
              </a:defRPr>
            </a:lvl1pPr>
            <a:lvl2pPr marL="914400" marR="0" lvl="1"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2pPr>
            <a:lvl3pPr marL="1371600" marR="0" lvl="2" indent="-314325" algn="l">
              <a:lnSpc>
                <a:spcPct val="100000"/>
              </a:lnSpc>
              <a:spcBef>
                <a:spcPts val="360"/>
              </a:spcBef>
              <a:spcAft>
                <a:spcPts val="0"/>
              </a:spcAft>
              <a:buClr>
                <a:schemeClr val="dk1"/>
              </a:buClr>
              <a:buSzPts val="1350"/>
              <a:buFont typeface="Noto Sans Symbols"/>
              <a:buChar char="●"/>
              <a:defRPr sz="1800" b="0" i="0" u="none" strike="noStrike" cap="none">
                <a:solidFill>
                  <a:schemeClr val="dk1"/>
                </a:solidFill>
                <a:latin typeface="Arial"/>
                <a:ea typeface="Arial"/>
                <a:cs typeface="Arial"/>
                <a:sym typeface="Arial"/>
              </a:defRPr>
            </a:lvl3pPr>
            <a:lvl4pPr marL="1828800" marR="0" lvl="3" indent="-309880" algn="l">
              <a:lnSpc>
                <a:spcPct val="100000"/>
              </a:lnSpc>
              <a:spcBef>
                <a:spcPts val="320"/>
              </a:spcBef>
              <a:spcAft>
                <a:spcPts val="0"/>
              </a:spcAft>
              <a:buClr>
                <a:schemeClr val="dk1"/>
              </a:buClr>
              <a:buSzPts val="1280"/>
              <a:buFont typeface="Arial"/>
              <a:buChar char="–"/>
              <a:defRPr sz="1600" b="0" i="0" u="none" strike="noStrike" cap="none">
                <a:solidFill>
                  <a:schemeClr val="dk1"/>
                </a:solidFill>
                <a:latin typeface="Arial"/>
                <a:ea typeface="Arial"/>
                <a:cs typeface="Arial"/>
                <a:sym typeface="Arial"/>
              </a:defRPr>
            </a:lvl4pPr>
            <a:lvl5pPr marL="2286000" marR="0" lvl="4" indent="-294639"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5pPr>
            <a:lvl6pPr marL="2743200" marR="0" lvl="5" indent="-294639"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6pPr>
            <a:lvl7pPr marL="3200400" marR="0" lvl="6" indent="-294639"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7pPr>
            <a:lvl8pPr marL="3657600" marR="0" lvl="7" indent="-294640"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8pPr>
            <a:lvl9pPr marL="4114800" marR="0" lvl="8" indent="-294640" algn="l">
              <a:lnSpc>
                <a:spcPct val="100000"/>
              </a:lnSpc>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70" name="Google Shape;70;p9"/>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1" name="Google Shape;71;p9"/>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2" name="Google Shape;72;p9"/>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096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3"/>
        <p:cNvGrpSpPr/>
        <p:nvPr/>
      </p:nvGrpSpPr>
      <p:grpSpPr>
        <a:xfrm>
          <a:off x="0" y="0"/>
          <a:ext cx="0" cy="0"/>
          <a:chOff x="0" y="0"/>
          <a:chExt cx="0" cy="0"/>
        </a:xfrm>
      </p:grpSpPr>
      <p:sp>
        <p:nvSpPr>
          <p:cNvPr id="74" name="Google Shape;74;p10"/>
          <p:cNvSpPr>
            <a:spLocks noGrp="1"/>
          </p:cNvSpPr>
          <p:nvPr>
            <p:ph type="title"/>
          </p:nvPr>
        </p:nvSpPr>
        <p:spPr>
          <a:xfrm>
            <a:off x="1016000" y="762000"/>
            <a:ext cx="10566400" cy="1143000"/>
          </a:xfrm>
          <a:prstGeom prst="roundRect">
            <a:avLst>
              <a:gd name="adj" fmla="val 4680"/>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75" name="Google Shape;75;p10"/>
          <p:cNvSpPr txBox="1">
            <a:spLocks noGrp="1"/>
          </p:cNvSpPr>
          <p:nvPr>
            <p:ph type="body" idx="1"/>
          </p:nvPr>
        </p:nvSpPr>
        <p:spPr>
          <a:xfrm>
            <a:off x="1117601" y="2362201"/>
            <a:ext cx="5027084" cy="3724275"/>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560"/>
              </a:spcBef>
              <a:spcAft>
                <a:spcPts val="0"/>
              </a:spcAft>
              <a:buClr>
                <a:schemeClr val="dk1"/>
              </a:buClr>
              <a:buSzPts val="2100"/>
              <a:buFont typeface="Noto Sans Symbols"/>
              <a:buChar char="●"/>
              <a:defRPr sz="2800">
                <a:solidFill>
                  <a:schemeClr val="dk1"/>
                </a:solidFill>
                <a:latin typeface="Arial"/>
                <a:ea typeface="Arial"/>
                <a:cs typeface="Arial"/>
                <a:sym typeface="Arial"/>
              </a:defRPr>
            </a:lvl1pPr>
            <a:lvl2pPr marL="914400" marR="0" lvl="1" indent="-342900" algn="l">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100000"/>
              </a:lnSpc>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body" idx="2"/>
          </p:nvPr>
        </p:nvSpPr>
        <p:spPr>
          <a:xfrm>
            <a:off x="6347884" y="2362201"/>
            <a:ext cx="5027083" cy="3724275"/>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560"/>
              </a:spcBef>
              <a:spcAft>
                <a:spcPts val="0"/>
              </a:spcAft>
              <a:buClr>
                <a:schemeClr val="dk1"/>
              </a:buClr>
              <a:buSzPts val="2100"/>
              <a:buFont typeface="Noto Sans Symbols"/>
              <a:buChar char="●"/>
              <a:defRPr sz="2800">
                <a:solidFill>
                  <a:schemeClr val="dk1"/>
                </a:solidFill>
                <a:latin typeface="Arial"/>
                <a:ea typeface="Arial"/>
                <a:cs typeface="Arial"/>
                <a:sym typeface="Arial"/>
              </a:defRPr>
            </a:lvl1pPr>
            <a:lvl2pPr marL="914400" marR="0" lvl="1" indent="-342900" algn="l">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a:lnSpc>
                <a:spcPct val="100000"/>
              </a:lnSpc>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10"/>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8" name="Google Shape;78;p10"/>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9" name="Google Shape;79;p10"/>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4093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
        <p:cNvGrpSpPr/>
        <p:nvPr/>
      </p:nvGrpSpPr>
      <p:grpSpPr>
        <a:xfrm>
          <a:off x="0" y="0"/>
          <a:ext cx="0" cy="0"/>
          <a:chOff x="0" y="0"/>
          <a:chExt cx="0" cy="0"/>
        </a:xfrm>
      </p:grpSpPr>
      <p:sp>
        <p:nvSpPr>
          <p:cNvPr id="81" name="Google Shape;81;p11"/>
          <p:cNvSpPr>
            <a:spLocks noGrp="1"/>
          </p:cNvSpPr>
          <p:nvPr>
            <p:ph type="title"/>
          </p:nvPr>
        </p:nvSpPr>
        <p:spPr>
          <a:xfrm>
            <a:off x="963084" y="4406901"/>
            <a:ext cx="10363200" cy="1362075"/>
          </a:xfrm>
          <a:prstGeom prst="roundRect">
            <a:avLst>
              <a:gd name="adj" fmla="val 4680"/>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82" name="Google Shape;82;p11"/>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1500"/>
              <a:buFont typeface="Noto Sans Symbols"/>
              <a:buNone/>
              <a:defRPr sz="2000">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135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1200"/>
              <a:buFont typeface="Noto Sans Symbols"/>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12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83" name="Google Shape;83;p11"/>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4" name="Google Shape;84;p11"/>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5" name="Google Shape;85;p11"/>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100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6/30/20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6/30/20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jp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5.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S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23400" y="6302639"/>
            <a:ext cx="2336800" cy="5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ChangeArrowheads="1"/>
          </p:cNvSpPr>
          <p:nvPr userDrawn="1"/>
        </p:nvSpPr>
        <p:spPr bwMode="auto">
          <a:xfrm>
            <a:off x="0" y="0"/>
            <a:ext cx="12192000" cy="914400"/>
          </a:xfrm>
          <a:prstGeom prst="rect">
            <a:avLst/>
          </a:prstGeom>
          <a:solidFill>
            <a:srgbClr val="5A4099"/>
          </a:solidFill>
          <a:ln w="9525">
            <a:noFill/>
            <a:miter lim="800000"/>
            <a:headEnd/>
            <a:tailEnd/>
          </a:ln>
        </p:spPr>
        <p:txBody>
          <a:bodyPr wrap="none" anchor="ctr"/>
          <a:lstStyle/>
          <a:p>
            <a:pPr>
              <a:defRPr/>
            </a:pPr>
            <a:endParaRPr lang="en-US" sz="1800" dirty="0">
              <a:latin typeface="Arial" charset="0"/>
              <a:ea typeface="ＭＳ Ｐゴシック" pitchFamily="-88" charset="-128"/>
            </a:endParaRPr>
          </a:p>
        </p:txBody>
      </p:sp>
      <p:sp>
        <p:nvSpPr>
          <p:cNvPr id="18444" name="Rectangle 12"/>
          <p:cNvSpPr>
            <a:spLocks noChangeArrowheads="1"/>
          </p:cNvSpPr>
          <p:nvPr userDrawn="1"/>
        </p:nvSpPr>
        <p:spPr bwMode="auto">
          <a:xfrm>
            <a:off x="1524000" y="1279525"/>
            <a:ext cx="9144000" cy="457200"/>
          </a:xfrm>
          <a:prstGeom prst="rect">
            <a:avLst/>
          </a:prstGeom>
          <a:noFill/>
          <a:ln w="9525">
            <a:noFill/>
            <a:miter lim="800000"/>
            <a:headEnd/>
            <a:tailEnd/>
          </a:ln>
        </p:spPr>
        <p:txBody>
          <a:bodyPr>
            <a:spAutoFit/>
          </a:bodyPr>
          <a:lstStyle/>
          <a:p>
            <a:pPr algn="l">
              <a:defRPr/>
            </a:pPr>
            <a:endParaRPr lang="en-US" sz="2400" dirty="0">
              <a:latin typeface="Arial" charset="0"/>
              <a:ea typeface="ヒラギノ角ゴ Pro W3" pitchFamily="-48" charset="-128"/>
            </a:endParaRPr>
          </a:p>
        </p:txBody>
      </p:sp>
      <p:sp>
        <p:nvSpPr>
          <p:cNvPr id="18445" name="Rectangle 13"/>
          <p:cNvSpPr>
            <a:spLocks noChangeArrowheads="1"/>
          </p:cNvSpPr>
          <p:nvPr userDrawn="1"/>
        </p:nvSpPr>
        <p:spPr bwMode="auto">
          <a:xfrm>
            <a:off x="203201" y="6400800"/>
            <a:ext cx="1225015" cy="215444"/>
          </a:xfrm>
          <a:prstGeom prst="rect">
            <a:avLst/>
          </a:prstGeom>
          <a:noFill/>
          <a:ln w="9525">
            <a:noFill/>
            <a:miter lim="800000"/>
            <a:headEnd/>
            <a:tailEnd/>
          </a:ln>
        </p:spPr>
        <p:txBody>
          <a:bodyPr wrap="none">
            <a:spAutoFit/>
          </a:bodyPr>
          <a:lstStyle/>
          <a:p>
            <a:pPr algn="l">
              <a:defRPr/>
            </a:pPr>
            <a:r>
              <a:rPr lang="en-US" sz="800" dirty="0">
                <a:latin typeface="Arial" charset="0"/>
                <a:ea typeface="ヒラギノ角ゴ Pro W3" pitchFamily="-48" charset="-128"/>
              </a:rPr>
              <a:t>© 2020 Hidden Sparks</a:t>
            </a:r>
            <a:endParaRPr lang="en-US" sz="2400" dirty="0">
              <a:latin typeface="Arial" charset="0"/>
              <a:ea typeface="ヒラギノ角ゴ Pro W3" pitchFamily="-48" charset="-128"/>
            </a:endParaRPr>
          </a:p>
        </p:txBody>
      </p:sp>
      <p:sp>
        <p:nvSpPr>
          <p:cNvPr id="1030" name="Rectangle 14"/>
          <p:cNvSpPr>
            <a:spLocks noGrp="1" noChangeArrowheads="1"/>
          </p:cNvSpPr>
          <p:nvPr>
            <p:ph type="title"/>
          </p:nvPr>
        </p:nvSpPr>
        <p:spPr bwMode="auto">
          <a:xfrm>
            <a:off x="609600" y="0"/>
            <a:ext cx="995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5"/>
          <p:cNvSpPr>
            <a:spLocks noGrp="1" noChangeArrowheads="1"/>
          </p:cNvSpPr>
          <p:nvPr>
            <p:ph type="body" idx="1"/>
          </p:nvPr>
        </p:nvSpPr>
        <p:spPr bwMode="auto">
          <a:xfrm>
            <a:off x="1117600" y="1251222"/>
            <a:ext cx="965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49" name="Rectangle 17"/>
          <p:cNvSpPr>
            <a:spLocks noChangeArrowheads="1"/>
          </p:cNvSpPr>
          <p:nvPr userDrawn="1"/>
        </p:nvSpPr>
        <p:spPr bwMode="auto">
          <a:xfrm>
            <a:off x="1" y="0"/>
            <a:ext cx="529167" cy="914400"/>
          </a:xfrm>
          <a:prstGeom prst="rect">
            <a:avLst/>
          </a:prstGeom>
          <a:solidFill>
            <a:srgbClr val="B4D670"/>
          </a:solidFill>
          <a:ln w="9525">
            <a:noFill/>
            <a:miter lim="800000"/>
            <a:headEnd/>
            <a:tailEnd/>
          </a:ln>
          <a:effectLst/>
        </p:spPr>
        <p:txBody>
          <a:bodyPr wrap="none" anchor="ctr"/>
          <a:lstStyle/>
          <a:p>
            <a:pPr>
              <a:defRPr/>
            </a:pPr>
            <a:endParaRPr lang="en-US" sz="1800" dirty="0">
              <a:latin typeface="Arial" charset="0"/>
              <a:ea typeface="ＭＳ Ｐゴシック" pitchFamily="-88" charset="-128"/>
            </a:endParaRPr>
          </a:p>
        </p:txBody>
      </p:sp>
    </p:spTree>
    <p:extLst>
      <p:ext uri="{BB962C8B-B14F-4D97-AF65-F5344CB8AC3E}">
        <p14:creationId xmlns:p14="http://schemas.microsoft.com/office/powerpoint/2010/main" val="16119135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Black" pitchFamily="34" charset="0"/>
          <a:ea typeface="ＭＳ Ｐゴシック" pitchFamily="-88" charset="-128"/>
        </a:defRPr>
      </a:lvl2pPr>
      <a:lvl3pPr algn="l" rtl="0" eaLnBrk="0" fontAlgn="base" hangingPunct="0">
        <a:spcBef>
          <a:spcPct val="0"/>
        </a:spcBef>
        <a:spcAft>
          <a:spcPct val="0"/>
        </a:spcAft>
        <a:defRPr sz="2400" b="1">
          <a:solidFill>
            <a:schemeClr val="bg1"/>
          </a:solidFill>
          <a:latin typeface="Arial Black" pitchFamily="34" charset="0"/>
          <a:ea typeface="ＭＳ Ｐゴシック" pitchFamily="-88" charset="-128"/>
        </a:defRPr>
      </a:lvl3pPr>
      <a:lvl4pPr algn="l" rtl="0" eaLnBrk="0" fontAlgn="base" hangingPunct="0">
        <a:spcBef>
          <a:spcPct val="0"/>
        </a:spcBef>
        <a:spcAft>
          <a:spcPct val="0"/>
        </a:spcAft>
        <a:defRPr sz="2400" b="1">
          <a:solidFill>
            <a:schemeClr val="bg1"/>
          </a:solidFill>
          <a:latin typeface="Arial Black" pitchFamily="34" charset="0"/>
          <a:ea typeface="ＭＳ Ｐゴシック" pitchFamily="-88" charset="-128"/>
        </a:defRPr>
      </a:lvl4pPr>
      <a:lvl5pPr algn="l" rtl="0" eaLnBrk="0" fontAlgn="base" hangingPunct="0">
        <a:spcBef>
          <a:spcPct val="0"/>
        </a:spcBef>
        <a:spcAft>
          <a:spcPct val="0"/>
        </a:spcAft>
        <a:defRPr sz="2400" b="1">
          <a:solidFill>
            <a:schemeClr val="bg1"/>
          </a:solidFill>
          <a:latin typeface="Arial Black" pitchFamily="34" charset="0"/>
          <a:ea typeface="ＭＳ Ｐゴシック" pitchFamily="-88" charset="-128"/>
        </a:defRPr>
      </a:lvl5pPr>
      <a:lvl6pPr marL="457200" algn="l" rtl="0" fontAlgn="base">
        <a:spcBef>
          <a:spcPct val="0"/>
        </a:spcBef>
        <a:spcAft>
          <a:spcPct val="0"/>
        </a:spcAft>
        <a:defRPr sz="2400" b="1">
          <a:solidFill>
            <a:schemeClr val="bg1"/>
          </a:solidFill>
          <a:latin typeface="Arial Black" pitchFamily="34" charset="0"/>
          <a:ea typeface="ＭＳ Ｐゴシック" pitchFamily="-88" charset="-128"/>
        </a:defRPr>
      </a:lvl6pPr>
      <a:lvl7pPr marL="914400" algn="l" rtl="0" fontAlgn="base">
        <a:spcBef>
          <a:spcPct val="0"/>
        </a:spcBef>
        <a:spcAft>
          <a:spcPct val="0"/>
        </a:spcAft>
        <a:defRPr sz="2400" b="1">
          <a:solidFill>
            <a:schemeClr val="bg1"/>
          </a:solidFill>
          <a:latin typeface="Arial Black" pitchFamily="34" charset="0"/>
          <a:ea typeface="ＭＳ Ｐゴシック" pitchFamily="-88" charset="-128"/>
        </a:defRPr>
      </a:lvl7pPr>
      <a:lvl8pPr marL="1371600" algn="l" rtl="0" fontAlgn="base">
        <a:spcBef>
          <a:spcPct val="0"/>
        </a:spcBef>
        <a:spcAft>
          <a:spcPct val="0"/>
        </a:spcAft>
        <a:defRPr sz="2400" b="1">
          <a:solidFill>
            <a:schemeClr val="bg1"/>
          </a:solidFill>
          <a:latin typeface="Arial Black" pitchFamily="34" charset="0"/>
          <a:ea typeface="ＭＳ Ｐゴシック" pitchFamily="-88" charset="-128"/>
        </a:defRPr>
      </a:lvl8pPr>
      <a:lvl9pPr marL="1828800" algn="l" rtl="0" fontAlgn="base">
        <a:spcBef>
          <a:spcPct val="0"/>
        </a:spcBef>
        <a:spcAft>
          <a:spcPct val="0"/>
        </a:spcAft>
        <a:defRPr sz="2400" b="1">
          <a:solidFill>
            <a:schemeClr val="bg1"/>
          </a:solidFill>
          <a:latin typeface="Arial Black" pitchFamily="34" charset="0"/>
          <a:ea typeface="ＭＳ Ｐゴシック" pitchFamily="-88" charset="-128"/>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513495"/>
        </a:buClr>
        <a:buFont typeface="Times" panose="02020603050405020304" pitchFamily="18" charset="0"/>
        <a:buChar char="•"/>
        <a:defRPr>
          <a:solidFill>
            <a:schemeClr val="tx1"/>
          </a:solidFill>
          <a:latin typeface="+mn-lt"/>
          <a:ea typeface="+mn-ea"/>
        </a:defRPr>
      </a:lvl2pPr>
      <a:lvl3pPr marL="1143000" indent="-228600" algn="l" rtl="0" eaLnBrk="0" fontAlgn="base" hangingPunct="0">
        <a:spcBef>
          <a:spcPct val="20000"/>
        </a:spcBef>
        <a:spcAft>
          <a:spcPct val="0"/>
        </a:spcAft>
        <a:buClr>
          <a:srgbClr val="ABC94B"/>
        </a:buClr>
        <a:buFont typeface="Times" panose="02020603050405020304" pitchFamily="18" charset="0"/>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2200">
          <a:solidFill>
            <a:schemeClr val="bg2"/>
          </a:solidFill>
          <a:latin typeface="+mn-lt"/>
          <a:ea typeface="+mn-ea"/>
        </a:defRPr>
      </a:lvl4pPr>
      <a:lvl5pPr marL="2057400" indent="-228600" algn="l" rtl="0" eaLnBrk="0" fontAlgn="base" hangingPunct="0">
        <a:spcBef>
          <a:spcPct val="20000"/>
        </a:spcBef>
        <a:spcAft>
          <a:spcPct val="0"/>
        </a:spcAft>
        <a:buChar char="»"/>
        <a:defRPr sz="2200">
          <a:solidFill>
            <a:schemeClr val="bg2"/>
          </a:solidFill>
          <a:latin typeface="+mn-lt"/>
          <a:ea typeface="+mn-ea"/>
        </a:defRPr>
      </a:lvl5pPr>
      <a:lvl6pPr marL="2514600" indent="-228600" algn="l" rtl="0" fontAlgn="base">
        <a:spcBef>
          <a:spcPct val="20000"/>
        </a:spcBef>
        <a:spcAft>
          <a:spcPct val="0"/>
        </a:spcAft>
        <a:buChar char="»"/>
        <a:defRPr sz="2200">
          <a:solidFill>
            <a:schemeClr val="bg2"/>
          </a:solidFill>
          <a:latin typeface="+mn-lt"/>
          <a:ea typeface="+mn-ea"/>
        </a:defRPr>
      </a:lvl6pPr>
      <a:lvl7pPr marL="2971800" indent="-228600" algn="l" rtl="0" fontAlgn="base">
        <a:spcBef>
          <a:spcPct val="20000"/>
        </a:spcBef>
        <a:spcAft>
          <a:spcPct val="0"/>
        </a:spcAft>
        <a:buChar char="»"/>
        <a:defRPr sz="2200">
          <a:solidFill>
            <a:schemeClr val="bg2"/>
          </a:solidFill>
          <a:latin typeface="+mn-lt"/>
          <a:ea typeface="+mn-ea"/>
        </a:defRPr>
      </a:lvl7pPr>
      <a:lvl8pPr marL="3429000" indent="-228600" algn="l" rtl="0" fontAlgn="base">
        <a:spcBef>
          <a:spcPct val="20000"/>
        </a:spcBef>
        <a:spcAft>
          <a:spcPct val="0"/>
        </a:spcAft>
        <a:buChar char="»"/>
        <a:defRPr sz="2200">
          <a:solidFill>
            <a:schemeClr val="bg2"/>
          </a:solidFill>
          <a:latin typeface="+mn-lt"/>
          <a:ea typeface="+mn-ea"/>
        </a:defRPr>
      </a:lvl8pPr>
      <a:lvl9pPr marL="3886200" indent="-228600" algn="l" rtl="0" fontAlgn="base">
        <a:spcBef>
          <a:spcPct val="20000"/>
        </a:spcBef>
        <a:spcAft>
          <a:spcPct val="0"/>
        </a:spcAft>
        <a:buChar char="»"/>
        <a:defRPr sz="2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D3218-1C82-47E0-BA52-8936FB37CBBB}" type="datetimeFigureOut">
              <a:rPr lang="en-US" smtClean="0"/>
              <a:t>6/30/20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5ECDF-F571-458E-A66C-4B9D2BDCA9E0}" type="slidenum">
              <a:rPr lang="en-US" smtClean="0"/>
              <a:t>‹#›</a:t>
            </a:fld>
            <a:endParaRPr lang="en-US"/>
          </a:p>
        </p:txBody>
      </p:sp>
    </p:spTree>
    <p:extLst>
      <p:ext uri="{BB962C8B-B14F-4D97-AF65-F5344CB8AC3E}">
        <p14:creationId xmlns:p14="http://schemas.microsoft.com/office/powerpoint/2010/main" val="33070648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sz="1266"/>
          </a:p>
        </p:txBody>
      </p:sp>
      <p:sp>
        <p:nvSpPr>
          <p:cNvPr id="2" name="Holder 2"/>
          <p:cNvSpPr>
            <a:spLocks noGrp="1"/>
          </p:cNvSpPr>
          <p:nvPr>
            <p:ph type="title"/>
          </p:nvPr>
        </p:nvSpPr>
        <p:spPr>
          <a:xfrm>
            <a:off x="1109066" y="312539"/>
            <a:ext cx="9973866" cy="1107996"/>
          </a:xfrm>
          <a:prstGeom prst="rect">
            <a:avLst/>
          </a:prstGeom>
        </p:spPr>
        <p:txBody>
          <a:bodyPr wrap="square" lIns="0" tIns="0" rIns="0" bIns="0">
            <a:spAutoFit/>
          </a:bodyPr>
          <a:lstStyle>
            <a:lvl1pPr>
              <a:defRPr sz="7200" b="0" i="0">
                <a:solidFill>
                  <a:srgbClr val="535353"/>
                </a:solidFill>
                <a:latin typeface="Gill Sans MT"/>
                <a:cs typeface="Gill Sans MT"/>
              </a:defRPr>
            </a:lvl1pPr>
          </a:lstStyle>
          <a:p>
            <a:endParaRPr/>
          </a:p>
        </p:txBody>
      </p:sp>
      <p:sp>
        <p:nvSpPr>
          <p:cNvPr id="3" name="Holder 3"/>
          <p:cNvSpPr>
            <a:spLocks noGrp="1"/>
          </p:cNvSpPr>
          <p:nvPr>
            <p:ph type="body" idx="1"/>
          </p:nvPr>
        </p:nvSpPr>
        <p:spPr>
          <a:xfrm>
            <a:off x="357188" y="1629847"/>
            <a:ext cx="1147762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65647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bodyStyle>
    <p:other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10160000" cy="6858000"/>
            <a:chOff x="0" y="0"/>
            <a:chExt cx="7620000" cy="6858000"/>
          </a:xfrm>
        </p:grpSpPr>
        <p:grpSp>
          <p:nvGrpSpPr>
            <p:cNvPr id="11" name="Google Shape;11;p1"/>
            <p:cNvGrpSpPr/>
            <p:nvPr/>
          </p:nvGrpSpPr>
          <p:grpSpPr>
            <a:xfrm>
              <a:off x="0" y="0"/>
              <a:ext cx="3200400" cy="6858000"/>
              <a:chOff x="0" y="0"/>
              <a:chExt cx="3200400" cy="6858000"/>
            </a:xfrm>
          </p:grpSpPr>
          <p:sp>
            <p:nvSpPr>
              <p:cNvPr id="12" name="Google Shape;12;p1"/>
              <p:cNvSpPr txBox="1"/>
              <p:nvPr/>
            </p:nvSpPr>
            <p:spPr>
              <a:xfrm>
                <a:off x="0" y="0"/>
                <a:ext cx="76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457200" y="0"/>
                <a:ext cx="2743200" cy="1166812"/>
              </a:xfrm>
              <a:custGeom>
                <a:avLst/>
                <a:gdLst/>
                <a:ahLst/>
                <a:cxnLst/>
                <a:rect l="l" t="t" r="r" b="b"/>
                <a:pathLst>
                  <a:path w="120000" h="120000" extrusionOk="0">
                    <a:moveTo>
                      <a:pt x="120000" y="0"/>
                    </a:moveTo>
                    <a:lnTo>
                      <a:pt x="120000" y="78367"/>
                    </a:lnTo>
                    <a:lnTo>
                      <a:pt x="26388" y="78693"/>
                    </a:lnTo>
                    <a:lnTo>
                      <a:pt x="24583" y="78367"/>
                    </a:lnTo>
                    <a:lnTo>
                      <a:pt x="21388" y="79836"/>
                    </a:lnTo>
                    <a:cubicBezTo>
                      <a:pt x="20138" y="81306"/>
                      <a:pt x="18263" y="83755"/>
                      <a:pt x="17083" y="86693"/>
                    </a:cubicBezTo>
                    <a:cubicBezTo>
                      <a:pt x="15902" y="89632"/>
                      <a:pt x="14930" y="93714"/>
                      <a:pt x="14305" y="97469"/>
                    </a:cubicBezTo>
                    <a:cubicBezTo>
                      <a:pt x="13680" y="101224"/>
                      <a:pt x="13472" y="104979"/>
                      <a:pt x="13333" y="108734"/>
                    </a:cubicBezTo>
                    <a:lnTo>
                      <a:pt x="13333" y="120000"/>
                    </a:lnTo>
                    <a:lnTo>
                      <a:pt x="0" y="120000"/>
                    </a:lnTo>
                    <a:lnTo>
                      <a:pt x="0" y="78367"/>
                    </a:lnTo>
                    <a:lnTo>
                      <a:pt x="0" y="0"/>
                    </a:lnTo>
                    <a:lnTo>
                      <a:pt x="12000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grpSp>
          <p:nvGrpSpPr>
            <p:cNvPr id="14" name="Google Shape;14;p1"/>
            <p:cNvGrpSpPr/>
            <p:nvPr/>
          </p:nvGrpSpPr>
          <p:grpSpPr>
            <a:xfrm>
              <a:off x="228600" y="1981200"/>
              <a:ext cx="7391400" cy="319087"/>
              <a:chOff x="228600" y="1981200"/>
              <a:chExt cx="7391400" cy="319087"/>
            </a:xfrm>
          </p:grpSpPr>
          <p:sp>
            <p:nvSpPr>
              <p:cNvPr id="15" name="Google Shape;15;p1"/>
              <p:cNvSpPr/>
              <p:nvPr/>
            </p:nvSpPr>
            <p:spPr>
              <a:xfrm>
                <a:off x="609600" y="1981200"/>
                <a:ext cx="7010400" cy="3175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 name="Google Shape;16;p1"/>
              <p:cNvSpPr/>
              <p:nvPr/>
            </p:nvSpPr>
            <p:spPr>
              <a:xfrm flipH="1">
                <a:off x="228600" y="1981200"/>
                <a:ext cx="393700" cy="319087"/>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grpSp>
      <p:sp>
        <p:nvSpPr>
          <p:cNvPr id="17" name="Google Shape;17;p1"/>
          <p:cNvSpPr>
            <a:spLocks noGrp="1"/>
          </p:cNvSpPr>
          <p:nvPr>
            <p:ph type="title"/>
          </p:nvPr>
        </p:nvSpPr>
        <p:spPr>
          <a:xfrm>
            <a:off x="1016000" y="762000"/>
            <a:ext cx="10566400" cy="1143000"/>
          </a:xfrm>
          <a:prstGeom prst="roundRect">
            <a:avLst>
              <a:gd name="adj" fmla="val 4680"/>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1117601" y="2362201"/>
            <a:ext cx="10257367" cy="3724275"/>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00000"/>
              </a:lnSpc>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1"/>
          <p:cNvSpPr txBox="1">
            <a:spLocks noGrp="1"/>
          </p:cNvSpPr>
          <p:nvPr>
            <p:ph type="dt" idx="10"/>
          </p:nvPr>
        </p:nvSpPr>
        <p:spPr>
          <a:xfrm>
            <a:off x="3251201" y="6248400"/>
            <a:ext cx="2840567" cy="474662"/>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ftr" idx="11"/>
          </p:nvPr>
        </p:nvSpPr>
        <p:spPr>
          <a:xfrm>
            <a:off x="7721601" y="6248400"/>
            <a:ext cx="3862916" cy="474662"/>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b" anchorCtr="1">
            <a:noAutofit/>
          </a:bodyPr>
          <a:lstStyle>
            <a:lvl1pPr marL="0" marR="0" lvl="0"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sz="1400" b="0">
              <a:solidFill>
                <a:srgbClr val="000000"/>
              </a:solidFill>
            </a:endParaRPr>
          </a:p>
        </p:txBody>
      </p:sp>
    </p:spTree>
    <p:extLst>
      <p:ext uri="{BB962C8B-B14F-4D97-AF65-F5344CB8AC3E}">
        <p14:creationId xmlns:p14="http://schemas.microsoft.com/office/powerpoint/2010/main" val="67008016"/>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www.matankids.org/"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mailto:sara@hiddensparks.org" TargetMode="External"/><Relationship Id="rId7" Type="http://schemas.openxmlformats.org/officeDocument/2006/relationships/hyperlink" Target="http://www.facebook.com/HiddenSpark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www.hiddensparks.org/" TargetMode="External"/><Relationship Id="rId5" Type="http://schemas.openxmlformats.org/officeDocument/2006/relationships/hyperlink" Target="https://www.hiddensparks.org/hidden-sparks-highlights-video/" TargetMode="External"/><Relationship Id="rId4" Type="http://schemas.openxmlformats.org/officeDocument/2006/relationships/hyperlink" Target="mailto:dknider@hiddensparks.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hyperlink" Target="http://www.sulam.org/" TargetMode="External"/><Relationship Id="rId2" Type="http://schemas.openxmlformats.org/officeDocument/2006/relationships/image" Target="../media/image27.jpg"/><Relationship Id="rId1" Type="http://schemas.openxmlformats.org/officeDocument/2006/relationships/slideLayout" Target="../slideLayouts/slideLayout3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jewishfoundationl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chusterman.org/" TargetMode="External"/><Relationship Id="rId4" Type="http://schemas.openxmlformats.org/officeDocument/2006/relationships/hyperlink" Target="http://glazerphilanthropies.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matankid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pectability.org/2019/08/project-moses-cutting-edge-gra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atanK@RespectAbility.org" TargetMode="External"/><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wp-content/uploads/2018/09/RespectAbility-survey-on-Jewish-inclusion-All-Jews-Nationwide-Sept-2018.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espectability.org/wp-content/uploads/2019/04/Disability-in-Philanthropy-and-Nonprofits-RespectAbility-FIN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8609" y="3801135"/>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170142" y="3808746"/>
            <a:ext cx="5593249" cy="255454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“How to Advance Disability Inclusion in Jewish Education”</a:t>
            </a:r>
          </a:p>
          <a:p>
            <a:r>
              <a:rPr lang="en-US" sz="2400" b="1" dirty="0">
                <a:latin typeface="Times New Roman" panose="02020603050405020304" pitchFamily="18" charset="0"/>
                <a:cs typeface="Times New Roman" panose="02020603050405020304" pitchFamily="18" charset="0"/>
              </a:rPr>
              <a:t>Speakers:</a:t>
            </a:r>
          </a:p>
          <a:p>
            <a:r>
              <a:rPr lang="en-US" sz="2400" b="1" dirty="0">
                <a:solidFill>
                  <a:srgbClr val="000000"/>
                </a:solidFill>
                <a:latin typeface="Times New Roman" panose="02020603050405020304" pitchFamily="18" charset="0"/>
                <a:cs typeface="Times New Roman" panose="02020603050405020304" pitchFamily="18" charset="0"/>
              </a:rPr>
              <a:t>Meredith Polsky – Matan</a:t>
            </a:r>
          </a:p>
          <a:p>
            <a:r>
              <a:rPr lang="en-US" sz="2400" b="1" dirty="0">
                <a:solidFill>
                  <a:srgbClr val="000000"/>
                </a:solidFill>
                <a:latin typeface="Times New Roman" panose="02020603050405020304" pitchFamily="18" charset="0"/>
                <a:cs typeface="Times New Roman" panose="02020603050405020304" pitchFamily="18" charset="0"/>
              </a:rPr>
              <a:t>Lianne Heller – </a:t>
            </a:r>
            <a:r>
              <a:rPr lang="en-US" sz="2400" b="1" dirty="0" err="1">
                <a:solidFill>
                  <a:srgbClr val="000000"/>
                </a:solidFill>
                <a:latin typeface="Times New Roman" panose="02020603050405020304" pitchFamily="18" charset="0"/>
                <a:cs typeface="Times New Roman" panose="02020603050405020304" pitchFamily="18" charset="0"/>
              </a:rPr>
              <a:t>Sulam</a:t>
            </a:r>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Debbie </a:t>
            </a:r>
            <a:r>
              <a:rPr lang="en-US" sz="2400" b="1" dirty="0" err="1">
                <a:solidFill>
                  <a:srgbClr val="000000"/>
                </a:solidFill>
                <a:latin typeface="Times New Roman" panose="02020603050405020304" pitchFamily="18" charset="0"/>
                <a:cs typeface="Times New Roman" panose="02020603050405020304" pitchFamily="18" charset="0"/>
              </a:rPr>
              <a:t>Niderberg</a:t>
            </a:r>
            <a:r>
              <a:rPr lang="en-US" sz="2400" b="1" dirty="0">
                <a:solidFill>
                  <a:srgbClr val="000000"/>
                </a:solidFill>
                <a:latin typeface="Times New Roman" panose="02020603050405020304" pitchFamily="18" charset="0"/>
                <a:cs typeface="Times New Roman" panose="02020603050405020304" pitchFamily="18" charset="0"/>
              </a:rPr>
              <a:t> – Hidden Sparks</a:t>
            </a:r>
          </a:p>
        </p:txBody>
      </p:sp>
      <p:pic>
        <p:nvPicPr>
          <p:cNvPr id="7" name="Picture 6" descr="A diverse group of RespectAbility Fellows smiling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006" y="-289509"/>
            <a:ext cx="12298012" cy="3740413"/>
          </a:xfrm>
          <a:prstGeom prst="rect">
            <a:avLst/>
          </a:prstGeom>
        </p:spPr>
      </p:pic>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a:spLocks noGrp="1"/>
          </p:cNvSpPr>
          <p:nvPr>
            <p:ph type="title"/>
          </p:nvPr>
        </p:nvSpPr>
        <p:spPr>
          <a:xfrm>
            <a:off x="2286000" y="762000"/>
            <a:ext cx="7924800" cy="1143000"/>
          </a:xfrm>
          <a:prstGeom prst="roundRect">
            <a:avLst>
              <a:gd name="adj" fmla="val 16667"/>
            </a:avLst>
          </a:prstGeom>
        </p:spPr>
        <p:txBody>
          <a:bodyPr spcFirstLastPara="1" wrap="square" lIns="91425" tIns="91425" rIns="91425" bIns="91425" anchor="b" anchorCtr="0">
            <a:noAutofit/>
          </a:bodyPr>
          <a:lstStyle/>
          <a:p>
            <a:r>
              <a:rPr lang="en-US" sz="3000"/>
              <a:t>CONVERSATION, CURRICULA, &amp; CONSULTATION</a:t>
            </a:r>
            <a:endParaRPr sz="3000"/>
          </a:p>
        </p:txBody>
      </p:sp>
      <p:sp>
        <p:nvSpPr>
          <p:cNvPr id="111" name="Google Shape;111;p15"/>
          <p:cNvSpPr txBox="1">
            <a:spLocks noGrp="1"/>
          </p:cNvSpPr>
          <p:nvPr>
            <p:ph type="body" idx="1"/>
          </p:nvPr>
        </p:nvSpPr>
        <p:spPr>
          <a:xfrm>
            <a:off x="2362200" y="2362200"/>
            <a:ext cx="7692900" cy="3724200"/>
          </a:xfrm>
          <a:prstGeom prst="rect">
            <a:avLst/>
          </a:prstGeom>
        </p:spPr>
        <p:txBody>
          <a:bodyPr spcFirstLastPara="1" wrap="square" lIns="91425" tIns="91425" rIns="91425" bIns="91425" anchor="t" anchorCtr="0">
            <a:noAutofit/>
          </a:bodyPr>
          <a:lstStyle/>
          <a:p>
            <a:r>
              <a:rPr lang="en-US" dirty="0"/>
              <a:t>Free webinar series</a:t>
            </a:r>
            <a:endParaRPr dirty="0"/>
          </a:p>
          <a:p>
            <a:pPr>
              <a:spcBef>
                <a:spcPts val="0"/>
              </a:spcBef>
            </a:pPr>
            <a:r>
              <a:rPr lang="en-US" dirty="0"/>
              <a:t>Curricular materials (JDAIM lesson plans, Teen Training, Camp Training, other resources)</a:t>
            </a:r>
            <a:endParaRPr dirty="0"/>
          </a:p>
          <a:p>
            <a:pPr>
              <a:spcBef>
                <a:spcPts val="0"/>
              </a:spcBef>
            </a:pPr>
            <a:r>
              <a:rPr lang="en-US" dirty="0"/>
              <a:t>Onsite and remote training sessions and consultations with teachers, directors, boards and other organizations</a:t>
            </a:r>
            <a:endParaRPr dirty="0"/>
          </a:p>
        </p:txBody>
      </p:sp>
      <p:sp>
        <p:nvSpPr>
          <p:cNvPr id="112" name="Google Shape;112;p15"/>
          <p:cNvSpPr txBox="1"/>
          <p:nvPr/>
        </p:nvSpPr>
        <p:spPr>
          <a:xfrm>
            <a:off x="3831975" y="5885350"/>
            <a:ext cx="5011500" cy="807900"/>
          </a:xfrm>
          <a:prstGeom prst="rect">
            <a:avLst/>
          </a:prstGeom>
          <a:noFill/>
          <a:ln>
            <a:noFill/>
          </a:ln>
        </p:spPr>
        <p:txBody>
          <a:bodyPr spcFirstLastPara="1" wrap="square" lIns="91425" tIns="91425" rIns="91425" bIns="91425" anchor="t" anchorCtr="0">
            <a:noAutofit/>
          </a:bodyPr>
          <a:lstStyle/>
          <a:p>
            <a:pPr algn="ctr">
              <a:buClr>
                <a:srgbClr val="000000"/>
              </a:buClr>
            </a:pPr>
            <a:r>
              <a:rPr lang="en-US" sz="2200" u="sng" kern="0">
                <a:solidFill>
                  <a:srgbClr val="000205"/>
                </a:solidFill>
                <a:latin typeface="Arial"/>
                <a:cs typeface="Arial"/>
                <a:sym typeface="Arial"/>
                <a:hlinkClick r:id="rId3"/>
              </a:rPr>
              <a:t>www.matankids.org</a:t>
            </a:r>
            <a:endParaRPr sz="2200" kern="0">
              <a:solidFill>
                <a:srgbClr val="000000"/>
              </a:solidFill>
              <a:latin typeface="Arial"/>
              <a:cs typeface="Arial"/>
              <a:sym typeface="Arial"/>
            </a:endParaRPr>
          </a:p>
          <a:p>
            <a:pPr algn="ctr">
              <a:buClr>
                <a:srgbClr val="000000"/>
              </a:buClr>
            </a:pPr>
            <a:r>
              <a:rPr lang="en-US" sz="2200" kern="0">
                <a:solidFill>
                  <a:srgbClr val="000000"/>
                </a:solidFill>
                <a:latin typeface="Arial"/>
                <a:cs typeface="Arial"/>
                <a:sym typeface="Arial"/>
              </a:rPr>
              <a:t>Meredith@matankids.org</a:t>
            </a:r>
            <a:endParaRPr sz="2200" kern="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81200" y="2438400"/>
            <a:ext cx="8001000" cy="1066800"/>
          </a:xfrm>
        </p:spPr>
        <p:txBody>
          <a:bodyPr/>
          <a:lstStyle/>
          <a:p>
            <a:pPr lvl="0" algn="ctr"/>
            <a:r>
              <a:rPr lang="en-US" dirty="0"/>
              <a:t>Teacher Training &amp; Coaching</a:t>
            </a:r>
            <a:br>
              <a:rPr lang="en-US" dirty="0"/>
            </a:br>
            <a:r>
              <a:rPr lang="en-US" dirty="0"/>
              <a:t>To Benefit All Learners</a:t>
            </a:r>
            <a:br>
              <a:rPr lang="en-US" dirty="0"/>
            </a:br>
            <a:r>
              <a:rPr lang="en-US" dirty="0"/>
              <a:t> </a:t>
            </a:r>
            <a:r>
              <a:rPr lang="en-US" sz="1800" dirty="0"/>
              <a:t>in Jewish Day Schools</a:t>
            </a:r>
            <a:br>
              <a:rPr lang="en-US" b="0" kern="1200" dirty="0">
                <a:solidFill>
                  <a:srgbClr val="A145A1"/>
                </a:solidFill>
                <a:latin typeface="Arial" panose="020B0604020202020204" pitchFamily="34" charset="0"/>
                <a:ea typeface="ＭＳ Ｐゴシック" panose="020B0600070205080204" pitchFamily="34" charset="-128"/>
                <a:cs typeface="+mn-cs"/>
              </a:rPr>
            </a:br>
            <a:endParaRPr lang="en-US" altLang="en-US" dirty="0"/>
          </a:p>
        </p:txBody>
      </p:sp>
      <p:pic>
        <p:nvPicPr>
          <p:cNvPr id="6146" name="Picture 2" descr="Hidden Sparks logo helping children reach their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1"/>
            <a:ext cx="8229600" cy="172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52600" y="3886200"/>
            <a:ext cx="8763000" cy="2554545"/>
          </a:xfrm>
          <a:prstGeom prst="rect">
            <a:avLst/>
          </a:prstGeom>
        </p:spPr>
        <p:txBody>
          <a:bodyPr wrap="square">
            <a:spAutoFit/>
          </a:bodyPr>
          <a:lstStyle/>
          <a:p>
            <a:pPr algn="ctr" eaLnBrk="0" fontAlgn="base" hangingPunct="0">
              <a:spcBef>
                <a:spcPct val="0"/>
              </a:spcBef>
              <a:spcAft>
                <a:spcPct val="0"/>
              </a:spcAft>
            </a:pPr>
            <a:r>
              <a:rPr lang="en-US" sz="2000" dirty="0">
                <a:solidFill>
                  <a:srgbClr val="000000"/>
                </a:solidFill>
                <a:latin typeface="Arial" panose="020B0604020202020204" pitchFamily="34" charset="0"/>
                <a:ea typeface="ＭＳ Ｐゴシック" panose="020B0600070205080204" pitchFamily="34" charset="-128"/>
              </a:rPr>
              <a:t>Hidden Sparks is a nonprofit whose mission is to help educators and schools nurture the </a:t>
            </a:r>
            <a:r>
              <a:rPr lang="en-US" sz="2000" dirty="0">
                <a:solidFill>
                  <a:srgbClr val="A64CEA"/>
                </a:solidFill>
                <a:latin typeface="Arial" panose="020B0604020202020204" pitchFamily="34" charset="0"/>
                <a:ea typeface="ＭＳ Ｐゴシック" panose="020B0600070205080204" pitchFamily="34" charset="-128"/>
              </a:rPr>
              <a:t>Hidden Spark within each student</a:t>
            </a:r>
            <a:r>
              <a:rPr lang="en-US" sz="2000" dirty="0">
                <a:solidFill>
                  <a:srgbClr val="000000"/>
                </a:solidFill>
                <a:latin typeface="Arial" panose="020B0604020202020204" pitchFamily="34" charset="0"/>
                <a:ea typeface="ＭＳ Ｐゴシック" panose="020B0600070205080204" pitchFamily="34" charset="-128"/>
              </a:rPr>
              <a:t>. We do this by developing and facilitating </a:t>
            </a:r>
            <a:r>
              <a:rPr lang="en-US" sz="2000" dirty="0">
                <a:solidFill>
                  <a:srgbClr val="A64CEA"/>
                </a:solidFill>
                <a:latin typeface="Arial" panose="020B0604020202020204" pitchFamily="34" charset="0"/>
                <a:ea typeface="ＭＳ Ｐゴシック" panose="020B0600070205080204" pitchFamily="34" charset="-128"/>
              </a:rPr>
              <a:t>professional development programs </a:t>
            </a:r>
            <a:r>
              <a:rPr lang="en-US" sz="2000" dirty="0">
                <a:solidFill>
                  <a:srgbClr val="7030A0"/>
                </a:solidFill>
                <a:latin typeface="Arial" panose="020B0604020202020204" pitchFamily="34" charset="0"/>
                <a:ea typeface="ＭＳ Ｐゴシック" panose="020B0600070205080204" pitchFamily="34" charset="-128"/>
              </a:rPr>
              <a:t>and </a:t>
            </a:r>
            <a:r>
              <a:rPr lang="en-US" sz="2000" dirty="0">
                <a:solidFill>
                  <a:srgbClr val="A64CEA"/>
                </a:solidFill>
                <a:latin typeface="Arial" panose="020B0604020202020204" pitchFamily="34" charset="0"/>
                <a:ea typeface="ＭＳ Ｐゴシック" panose="020B0600070205080204" pitchFamily="34" charset="-128"/>
              </a:rPr>
              <a:t>coaching</a:t>
            </a:r>
            <a:r>
              <a:rPr lang="en-US" sz="2000" dirty="0">
                <a:solidFill>
                  <a:srgbClr val="000000"/>
                </a:solidFill>
                <a:latin typeface="Arial" panose="020B0604020202020204" pitchFamily="34" charset="0"/>
                <a:ea typeface="ＭＳ Ｐゴシック" panose="020B0600070205080204" pitchFamily="34" charset="-128"/>
              </a:rPr>
              <a:t> for </a:t>
            </a:r>
            <a:r>
              <a:rPr lang="en-US" sz="2000" dirty="0">
                <a:solidFill>
                  <a:srgbClr val="A64CEA"/>
                </a:solidFill>
                <a:latin typeface="Arial" panose="020B0604020202020204" pitchFamily="34" charset="0"/>
                <a:ea typeface="ＭＳ Ｐゴシック" panose="020B0600070205080204" pitchFamily="34" charset="-128"/>
              </a:rPr>
              <a:t>Jewish day school educators </a:t>
            </a:r>
            <a:r>
              <a:rPr lang="en-US" sz="2000" dirty="0">
                <a:solidFill>
                  <a:srgbClr val="000000"/>
                </a:solidFill>
                <a:latin typeface="Arial" panose="020B0604020202020204" pitchFamily="34" charset="0"/>
                <a:ea typeface="ＭＳ Ｐゴシック" panose="020B0600070205080204" pitchFamily="34" charset="-128"/>
              </a:rPr>
              <a:t>to deepen </a:t>
            </a:r>
            <a:r>
              <a:rPr lang="en-US" sz="2000" dirty="0">
                <a:solidFill>
                  <a:srgbClr val="A64CEA"/>
                </a:solidFill>
                <a:latin typeface="Arial" panose="020B0604020202020204" pitchFamily="34" charset="0"/>
                <a:ea typeface="ＭＳ Ｐゴシック" panose="020B0600070205080204" pitchFamily="34" charset="-128"/>
              </a:rPr>
              <a:t>understanding </a:t>
            </a:r>
            <a:r>
              <a:rPr lang="en-US" sz="2000" dirty="0">
                <a:solidFill>
                  <a:srgbClr val="000000"/>
                </a:solidFill>
                <a:latin typeface="Arial" panose="020B0604020202020204" pitchFamily="34" charset="0"/>
                <a:ea typeface="ＭＳ Ｐゴシック" panose="020B0600070205080204" pitchFamily="34" charset="-128"/>
              </a:rPr>
              <a:t>of </a:t>
            </a:r>
            <a:r>
              <a:rPr lang="en-US" sz="2000" dirty="0">
                <a:solidFill>
                  <a:srgbClr val="A64CEA"/>
                </a:solidFill>
                <a:latin typeface="Arial" panose="020B0604020202020204" pitchFamily="34" charset="0"/>
                <a:ea typeface="ＭＳ Ｐゴシック" panose="020B0600070205080204" pitchFamily="34" charset="-128"/>
              </a:rPr>
              <a:t>learning</a:t>
            </a:r>
            <a:r>
              <a:rPr lang="en-US" sz="2000" dirty="0">
                <a:solidFill>
                  <a:srgbClr val="000000"/>
                </a:solidFill>
                <a:latin typeface="Arial" panose="020B0604020202020204" pitchFamily="34" charset="0"/>
                <a:ea typeface="ＭＳ Ｐゴシック" panose="020B0600070205080204" pitchFamily="34" charset="-128"/>
              </a:rPr>
              <a:t> and approaches for teaching </a:t>
            </a:r>
            <a:r>
              <a:rPr lang="en-US" sz="2000" dirty="0">
                <a:solidFill>
                  <a:srgbClr val="A64CEA"/>
                </a:solidFill>
                <a:latin typeface="Arial" panose="020B0604020202020204" pitchFamily="34" charset="0"/>
                <a:ea typeface="ＭＳ Ｐゴシック" panose="020B0600070205080204" pitchFamily="34" charset="-128"/>
              </a:rPr>
              <a:t>all kinds of learners, particularly those who struggle</a:t>
            </a:r>
            <a:r>
              <a:rPr lang="en-US" sz="2000" dirty="0">
                <a:solidFill>
                  <a:srgbClr val="000000"/>
                </a:solidFill>
                <a:latin typeface="Arial" panose="020B0604020202020204" pitchFamily="34" charset="0"/>
                <a:ea typeface="ＭＳ Ｐゴシック" panose="020B0600070205080204" pitchFamily="34" charset="-128"/>
              </a:rPr>
              <a:t>. By working with educators and </a:t>
            </a:r>
            <a:r>
              <a:rPr lang="en-US" sz="2000" dirty="0">
                <a:solidFill>
                  <a:srgbClr val="A64CEA"/>
                </a:solidFill>
                <a:latin typeface="Arial" panose="020B0604020202020204" pitchFamily="34" charset="0"/>
                <a:ea typeface="ＭＳ Ｐゴシック" panose="020B0600070205080204" pitchFamily="34" charset="-128"/>
              </a:rPr>
              <a:t>coaching internal school leaders</a:t>
            </a:r>
            <a:r>
              <a:rPr lang="en-US" sz="2000" dirty="0">
                <a:solidFill>
                  <a:srgbClr val="000000"/>
                </a:solidFill>
                <a:latin typeface="Arial" panose="020B0604020202020204" pitchFamily="34" charset="0"/>
                <a:ea typeface="ＭＳ Ｐゴシック" panose="020B0600070205080204" pitchFamily="34" charset="-128"/>
              </a:rPr>
              <a:t>, we are committed to increasing the </a:t>
            </a:r>
            <a:r>
              <a:rPr lang="en-US" sz="2000" dirty="0">
                <a:solidFill>
                  <a:srgbClr val="A64CEA"/>
                </a:solidFill>
                <a:latin typeface="Arial" panose="020B0604020202020204" pitchFamily="34" charset="0"/>
                <a:ea typeface="ＭＳ Ｐゴシック" panose="020B0600070205080204" pitchFamily="34" charset="-128"/>
              </a:rPr>
              <a:t>capacity</a:t>
            </a:r>
            <a:r>
              <a:rPr lang="en-US" sz="2000" dirty="0">
                <a:solidFill>
                  <a:srgbClr val="000000"/>
                </a:solidFill>
                <a:latin typeface="Arial" panose="020B0604020202020204" pitchFamily="34" charset="0"/>
                <a:ea typeface="ＭＳ Ｐゴシック" panose="020B0600070205080204" pitchFamily="34" charset="-128"/>
              </a:rPr>
              <a:t> of Jewish day schools to address the varied needs of learners so that all </a:t>
            </a:r>
            <a:r>
              <a:rPr lang="en-US" sz="2000" dirty="0">
                <a:solidFill>
                  <a:srgbClr val="A64CEA"/>
                </a:solidFill>
                <a:latin typeface="Arial" panose="020B0604020202020204" pitchFamily="34" charset="0"/>
                <a:ea typeface="ＭＳ Ｐゴシック" panose="020B0600070205080204" pitchFamily="34" charset="-128"/>
              </a:rPr>
              <a:t>students thrive</a:t>
            </a:r>
            <a:r>
              <a:rPr lang="en-US" sz="2000" dirty="0">
                <a:solidFill>
                  <a:srgbClr val="000000"/>
                </a:solidFill>
                <a:latin typeface="Arial" panose="020B0604020202020204" pitchFamily="34" charset="0"/>
                <a:ea typeface="ＭＳ Ｐゴシック" panose="020B0600070205080204" pitchFamily="34" charset="-128"/>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Sparks Audiences</a:t>
            </a:r>
          </a:p>
        </p:txBody>
      </p:sp>
      <p:sp>
        <p:nvSpPr>
          <p:cNvPr id="3" name="Content Placeholder 2"/>
          <p:cNvSpPr>
            <a:spLocks noGrp="1"/>
          </p:cNvSpPr>
          <p:nvPr>
            <p:ph idx="1"/>
          </p:nvPr>
        </p:nvSpPr>
        <p:spPr>
          <a:xfrm>
            <a:off x="3962400" y="1251222"/>
            <a:ext cx="2878667" cy="914400"/>
          </a:xfrm>
        </p:spPr>
        <p:txBody>
          <a:bodyPr/>
          <a:lstStyle/>
          <a:p>
            <a:pPr marL="0" indent="0">
              <a:lnSpc>
                <a:spcPct val="200000"/>
              </a:lnSpc>
              <a:buClr>
                <a:srgbClr val="7030A0"/>
              </a:buClr>
            </a:pPr>
            <a:r>
              <a:rPr lang="en-US" sz="3200" dirty="0"/>
              <a:t>Teacher</a:t>
            </a:r>
          </a:p>
        </p:txBody>
      </p:sp>
      <p:pic>
        <p:nvPicPr>
          <p:cNvPr id="5" name="Picture 4" descr="A woman smiling holding a piece of chalk"/>
          <p:cNvPicPr>
            <a:picLocks noChangeAspect="1"/>
          </p:cNvPicPr>
          <p:nvPr/>
        </p:nvPicPr>
        <p:blipFill>
          <a:blip r:embed="rId3"/>
          <a:stretch>
            <a:fillRect/>
          </a:stretch>
        </p:blipFill>
        <p:spPr>
          <a:xfrm>
            <a:off x="6096000" y="1217768"/>
            <a:ext cx="1104502" cy="1351516"/>
          </a:xfrm>
          <a:prstGeom prst="rect">
            <a:avLst/>
          </a:prstGeom>
        </p:spPr>
      </p:pic>
      <p:pic>
        <p:nvPicPr>
          <p:cNvPr id="8" name="Picture 8" descr="A young boy smiling"/>
          <p:cNvPicPr>
            <a:picLocks noChangeAspect="1" noChangeArrowheads="1"/>
          </p:cNvPicPr>
          <p:nvPr/>
        </p:nvPicPr>
        <p:blipFill rotWithShape="1">
          <a:blip r:embed="rId4">
            <a:extLst>
              <a:ext uri="{28A0092B-C50C-407E-A947-70E740481C1C}">
                <a14:useLocalDpi xmlns:a14="http://schemas.microsoft.com/office/drawing/2010/main" val="0"/>
              </a:ext>
            </a:extLst>
          </a:blip>
          <a:srcRect l="32268" t="6787" r="10992" b="-1"/>
          <a:stretch/>
        </p:blipFill>
        <p:spPr bwMode="auto">
          <a:xfrm>
            <a:off x="2142500" y="2286001"/>
            <a:ext cx="1343880" cy="16233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8DD5D8B-64CE-EA45-8BF6-0ACC7E1B4B3E}"/>
              </a:ext>
            </a:extLst>
          </p:cNvPr>
          <p:cNvSpPr/>
          <p:nvPr/>
        </p:nvSpPr>
        <p:spPr>
          <a:xfrm>
            <a:off x="3962400" y="2199076"/>
            <a:ext cx="6096000" cy="924420"/>
          </a:xfrm>
          <a:prstGeom prst="rect">
            <a:avLst/>
          </a:prstGeom>
        </p:spPr>
        <p:txBody>
          <a:bodyPr>
            <a:spAutoFit/>
          </a:bodyPr>
          <a:lstStyle/>
          <a:p>
            <a:pPr>
              <a:lnSpc>
                <a:spcPct val="200000"/>
              </a:lnSpc>
              <a:buClr>
                <a:srgbClr val="7030A0"/>
              </a:buClr>
            </a:pPr>
            <a:r>
              <a:rPr lang="en-US" sz="3200" dirty="0"/>
              <a:t>Student</a:t>
            </a:r>
          </a:p>
        </p:txBody>
      </p:sp>
      <p:sp>
        <p:nvSpPr>
          <p:cNvPr id="12" name="Rectangle 11">
            <a:extLst>
              <a:ext uri="{FF2B5EF4-FFF2-40B4-BE49-F238E27FC236}">
                <a16:creationId xmlns:a16="http://schemas.microsoft.com/office/drawing/2014/main" id="{4ACF2E69-4B90-F84A-A641-9A9D0CC5859C}"/>
              </a:ext>
            </a:extLst>
          </p:cNvPr>
          <p:cNvSpPr/>
          <p:nvPr/>
        </p:nvSpPr>
        <p:spPr>
          <a:xfrm>
            <a:off x="3962400" y="3123496"/>
            <a:ext cx="6096000" cy="924420"/>
          </a:xfrm>
          <a:prstGeom prst="rect">
            <a:avLst/>
          </a:prstGeom>
        </p:spPr>
        <p:txBody>
          <a:bodyPr>
            <a:spAutoFit/>
          </a:bodyPr>
          <a:lstStyle/>
          <a:p>
            <a:pPr>
              <a:lnSpc>
                <a:spcPct val="200000"/>
              </a:lnSpc>
              <a:buClr>
                <a:srgbClr val="7030A0"/>
              </a:buClr>
            </a:pPr>
            <a:r>
              <a:rPr lang="en-US" sz="3200" dirty="0"/>
              <a:t>Faculty Peer Coaches</a:t>
            </a:r>
          </a:p>
        </p:txBody>
      </p:sp>
      <p:pic>
        <p:nvPicPr>
          <p:cNvPr id="9" name="Content Placeholder 3" descr="A man wearing a kippah looking at papers with a woman"/>
          <p:cNvPicPr>
            <a:picLocks noChangeAspect="1"/>
          </p:cNvPicPr>
          <p:nvPr/>
        </p:nvPicPr>
        <p:blipFill>
          <a:blip r:embed="rId5"/>
          <a:stretch>
            <a:fillRect/>
          </a:stretch>
        </p:blipFill>
        <p:spPr bwMode="auto">
          <a:xfrm>
            <a:off x="8451850" y="2602468"/>
            <a:ext cx="1818590" cy="149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Westchester Day School sign in hebrew and english"/>
          <p:cNvPicPr>
            <a:picLocks noChangeAspect="1"/>
          </p:cNvPicPr>
          <p:nvPr/>
        </p:nvPicPr>
        <p:blipFill>
          <a:blip r:embed="rId6"/>
          <a:stretch>
            <a:fillRect/>
          </a:stretch>
        </p:blipFill>
        <p:spPr>
          <a:xfrm>
            <a:off x="2072422" y="4336528"/>
            <a:ext cx="1426659" cy="1073672"/>
          </a:xfrm>
          <a:prstGeom prst="rect">
            <a:avLst/>
          </a:prstGeom>
        </p:spPr>
      </p:pic>
      <p:sp>
        <p:nvSpPr>
          <p:cNvPr id="13" name="Rectangle 12">
            <a:extLst>
              <a:ext uri="{FF2B5EF4-FFF2-40B4-BE49-F238E27FC236}">
                <a16:creationId xmlns:a16="http://schemas.microsoft.com/office/drawing/2014/main" id="{3D23F055-F414-944D-A67B-12A3DEB101C7}"/>
              </a:ext>
            </a:extLst>
          </p:cNvPr>
          <p:cNvSpPr/>
          <p:nvPr/>
        </p:nvSpPr>
        <p:spPr>
          <a:xfrm>
            <a:off x="3963519" y="4101224"/>
            <a:ext cx="1438214" cy="924420"/>
          </a:xfrm>
          <a:prstGeom prst="rect">
            <a:avLst/>
          </a:prstGeom>
        </p:spPr>
        <p:txBody>
          <a:bodyPr wrap="none">
            <a:spAutoFit/>
          </a:bodyPr>
          <a:lstStyle/>
          <a:p>
            <a:pPr>
              <a:lnSpc>
                <a:spcPct val="200000"/>
              </a:lnSpc>
              <a:buClr>
                <a:srgbClr val="7030A0"/>
              </a:buClr>
            </a:pPr>
            <a:r>
              <a:rPr lang="en-US" sz="3200" dirty="0"/>
              <a:t>School</a:t>
            </a:r>
          </a:p>
        </p:txBody>
      </p:sp>
      <p:pic>
        <p:nvPicPr>
          <p:cNvPr id="10" name="Picture 9" descr="Four people holding a posterboard pape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7340" y="4265067"/>
            <a:ext cx="1943100" cy="1092994"/>
          </a:xfrm>
          <a:prstGeom prst="rect">
            <a:avLst/>
          </a:prstGeom>
        </p:spPr>
      </p:pic>
    </p:spTree>
    <p:extLst>
      <p:ext uri="{BB962C8B-B14F-4D97-AF65-F5344CB8AC3E}">
        <p14:creationId xmlns:p14="http://schemas.microsoft.com/office/powerpoint/2010/main" val="427947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Components of Our Programs</a:t>
            </a:r>
          </a:p>
        </p:txBody>
      </p:sp>
      <p:sp>
        <p:nvSpPr>
          <p:cNvPr id="3" name="Content Placeholder 2"/>
          <p:cNvSpPr>
            <a:spLocks noGrp="1"/>
          </p:cNvSpPr>
          <p:nvPr>
            <p:ph idx="1"/>
          </p:nvPr>
        </p:nvSpPr>
        <p:spPr>
          <a:xfrm>
            <a:off x="2286000" y="1524000"/>
            <a:ext cx="7239000" cy="4114800"/>
          </a:xfrm>
        </p:spPr>
        <p:txBody>
          <a:bodyPr/>
          <a:lstStyle/>
          <a:p>
            <a:pPr>
              <a:spcAft>
                <a:spcPts val="1800"/>
              </a:spcAft>
              <a:buClr>
                <a:srgbClr val="7030A0"/>
              </a:buClr>
              <a:buFont typeface="Arial" panose="020B0604020202020204" pitchFamily="34" charset="0"/>
              <a:buChar char="•"/>
            </a:pPr>
            <a:r>
              <a:rPr lang="en-US" sz="2600" b="1" dirty="0"/>
              <a:t>C</a:t>
            </a:r>
            <a:r>
              <a:rPr lang="en-US" sz="2600" dirty="0"/>
              <a:t>hild</a:t>
            </a:r>
            <a:r>
              <a:rPr lang="en-US" sz="3200" dirty="0"/>
              <a:t> </a:t>
            </a:r>
            <a:r>
              <a:rPr lang="en-US" sz="2800" dirty="0"/>
              <a:t>- </a:t>
            </a:r>
            <a:r>
              <a:rPr lang="en-US" sz="2400" dirty="0"/>
              <a:t>whole student</a:t>
            </a:r>
            <a:r>
              <a:rPr lang="en-US" sz="2800" dirty="0"/>
              <a:t>	</a:t>
            </a:r>
          </a:p>
          <a:p>
            <a:pPr>
              <a:spcAft>
                <a:spcPts val="1800"/>
              </a:spcAft>
              <a:buClr>
                <a:srgbClr val="7030A0"/>
              </a:buClr>
              <a:buFont typeface="Arial" panose="020B0604020202020204" pitchFamily="34" charset="0"/>
              <a:buChar char="•"/>
            </a:pPr>
            <a:r>
              <a:rPr lang="en-US" sz="2600" b="1" dirty="0"/>
              <a:t>C</a:t>
            </a:r>
            <a:r>
              <a:rPr lang="en-US" sz="2600" dirty="0"/>
              <a:t>oaching model </a:t>
            </a:r>
            <a:r>
              <a:rPr lang="en-US" sz="2400" dirty="0"/>
              <a:t>-  powerful learning model</a:t>
            </a:r>
          </a:p>
          <a:p>
            <a:pPr>
              <a:spcAft>
                <a:spcPts val="1800"/>
              </a:spcAft>
              <a:buClr>
                <a:srgbClr val="7030A0"/>
              </a:buClr>
              <a:buFont typeface="Arial" panose="020B0604020202020204" pitchFamily="34" charset="0"/>
              <a:buChar char="•"/>
            </a:pPr>
            <a:r>
              <a:rPr lang="en-US" sz="2600" b="1" dirty="0"/>
              <a:t>C</a:t>
            </a:r>
            <a:r>
              <a:rPr lang="en-US" sz="2600" dirty="0"/>
              <a:t>urriculum</a:t>
            </a:r>
            <a:r>
              <a:rPr lang="en-US" sz="2400" dirty="0"/>
              <a:t> - continuous, school based-strength based, comprehensive</a:t>
            </a:r>
          </a:p>
          <a:p>
            <a:pPr>
              <a:spcAft>
                <a:spcPts val="1800"/>
              </a:spcAft>
              <a:buClr>
                <a:srgbClr val="7030A0"/>
              </a:buClr>
              <a:buFont typeface="Arial" panose="020B0604020202020204" pitchFamily="34" charset="0"/>
              <a:buChar char="•"/>
            </a:pPr>
            <a:r>
              <a:rPr lang="en-US" sz="2600" b="1" dirty="0"/>
              <a:t>C</a:t>
            </a:r>
            <a:r>
              <a:rPr lang="en-US" sz="2600" dirty="0"/>
              <a:t>ollaboration</a:t>
            </a:r>
            <a:r>
              <a:rPr lang="en-US" sz="2400" dirty="0"/>
              <a:t> - monthly meetings- builds teams, whole child discussion</a:t>
            </a:r>
          </a:p>
          <a:p>
            <a:pPr>
              <a:spcAft>
                <a:spcPts val="1800"/>
              </a:spcAft>
              <a:buClr>
                <a:srgbClr val="7030A0"/>
              </a:buClr>
              <a:buFont typeface="Arial" panose="020B0604020202020204" pitchFamily="34" charset="0"/>
              <a:buChar char="•"/>
            </a:pPr>
            <a:r>
              <a:rPr lang="en-US" sz="2600" b="1" dirty="0"/>
              <a:t>C</a:t>
            </a:r>
            <a:r>
              <a:rPr lang="en-US" sz="2600" dirty="0"/>
              <a:t>apacity building </a:t>
            </a:r>
            <a:r>
              <a:rPr lang="en-US" sz="2400" dirty="0"/>
              <a:t>- faculty peer coaches</a:t>
            </a:r>
          </a:p>
          <a:p>
            <a:pPr>
              <a:spcAft>
                <a:spcPts val="1800"/>
              </a:spcAft>
              <a:buClr>
                <a:srgbClr val="7030A0"/>
              </a:buClr>
              <a:buFont typeface="Arial" panose="020B0604020202020204" pitchFamily="34" charset="0"/>
              <a:buChar char="•"/>
            </a:pPr>
            <a:endParaRPr lang="en-US" sz="2400" dirty="0"/>
          </a:p>
        </p:txBody>
      </p:sp>
      <p:pic>
        <p:nvPicPr>
          <p:cNvPr id="4" name="Google Shape;85;p16" descr="A leaf with recycling symbol around it"/>
          <p:cNvPicPr preferRelativeResize="0"/>
          <p:nvPr/>
        </p:nvPicPr>
        <p:blipFill>
          <a:blip r:embed="rId3">
            <a:extLst>
              <a:ext uri="{28A0092B-C50C-407E-A947-70E740481C1C}">
                <a14:useLocalDpi xmlns:a14="http://schemas.microsoft.com/office/drawing/2010/main" val="0"/>
              </a:ext>
            </a:extLst>
          </a:blip>
          <a:stretch>
            <a:fillRect/>
          </a:stretch>
        </p:blipFill>
        <p:spPr>
          <a:xfrm>
            <a:off x="2489202" y="5753566"/>
            <a:ext cx="838200" cy="822960"/>
          </a:xfrm>
          <a:prstGeom prst="rect">
            <a:avLst/>
          </a:prstGeom>
          <a:noFill/>
          <a:ln>
            <a:noFill/>
          </a:ln>
        </p:spPr>
      </p:pic>
      <p:pic>
        <p:nvPicPr>
          <p:cNvPr id="5" name="Google Shape;84;p16" descr="Thermometer"/>
          <p:cNvPicPr preferRelativeResize="0"/>
          <p:nvPr/>
        </p:nvPicPr>
        <p:blipFill rotWithShape="1">
          <a:blip r:embed="rId4">
            <a:extLst>
              <a:ext uri="{28A0092B-C50C-407E-A947-70E740481C1C}">
                <a14:useLocalDpi xmlns:a14="http://schemas.microsoft.com/office/drawing/2010/main" val="0"/>
              </a:ext>
            </a:extLst>
          </a:blip>
          <a:srcRect l="3147" t="-325" r="3147" b="325"/>
          <a:stretch/>
        </p:blipFill>
        <p:spPr>
          <a:xfrm>
            <a:off x="3429000" y="5747216"/>
            <a:ext cx="914400" cy="829310"/>
          </a:xfrm>
          <a:prstGeom prst="rect">
            <a:avLst/>
          </a:prstGeom>
          <a:noFill/>
          <a:ln>
            <a:noFill/>
          </a:ln>
        </p:spPr>
      </p:pic>
      <p:pic>
        <p:nvPicPr>
          <p:cNvPr id="6" name="Google Shape;83;p16" descr="Brain"/>
          <p:cNvPicPr preferRelativeResize="0"/>
          <p:nvPr/>
        </p:nvPicPr>
        <p:blipFill>
          <a:blip r:embed="rId5">
            <a:extLst>
              <a:ext uri="{28A0092B-C50C-407E-A947-70E740481C1C}">
                <a14:useLocalDpi xmlns:a14="http://schemas.microsoft.com/office/drawing/2010/main" val="0"/>
              </a:ext>
            </a:extLst>
          </a:blip>
          <a:stretch>
            <a:fillRect/>
          </a:stretch>
        </p:blipFill>
        <p:spPr>
          <a:xfrm>
            <a:off x="4419600" y="5735384"/>
            <a:ext cx="914400" cy="852974"/>
          </a:xfrm>
          <a:prstGeom prst="rect">
            <a:avLst/>
          </a:prstGeom>
          <a:noFill/>
          <a:ln>
            <a:noFill/>
          </a:ln>
        </p:spPr>
      </p:pic>
      <p:pic>
        <p:nvPicPr>
          <p:cNvPr id="7" name="Picture 2" descr="Five silhouett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5605196"/>
            <a:ext cx="1524000" cy="111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8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8CE0DF-48BF-EC42-A99D-762DD73E9002}"/>
              </a:ext>
            </a:extLst>
          </p:cNvPr>
          <p:cNvSpPr>
            <a:spLocks noGrp="1"/>
          </p:cNvSpPr>
          <p:nvPr>
            <p:ph type="ctrTitle"/>
          </p:nvPr>
        </p:nvSpPr>
        <p:spPr/>
        <p:txBody>
          <a:bodyPr/>
          <a:lstStyle/>
          <a:p>
            <a:r>
              <a:rPr lang="en-US" dirty="0"/>
              <a:t>Teachers</a:t>
            </a:r>
            <a:r>
              <a:rPr lang="en-US" baseline="0" dirty="0"/>
              <a:t> and Schools Reaching Every Child</a:t>
            </a:r>
            <a:endParaRPr lang="en-US" dirty="0"/>
          </a:p>
        </p:txBody>
      </p:sp>
      <p:graphicFrame>
        <p:nvGraphicFramePr>
          <p:cNvPr id="4" name="Content Placeholder 3" descr="Hidden Sparks infographic Teachers and Schools reaching every child"/>
          <p:cNvGraphicFramePr>
            <a:graphicFrameLocks noGrp="1" noChangeAspect="1"/>
          </p:cNvGraphicFramePr>
          <p:nvPr>
            <p:ph idx="4294967295"/>
            <p:extLst>
              <p:ext uri="{D42A27DB-BD31-4B8C-83A1-F6EECF244321}">
                <p14:modId xmlns:p14="http://schemas.microsoft.com/office/powerpoint/2010/main" val="2805631497"/>
              </p:ext>
            </p:extLst>
          </p:nvPr>
        </p:nvGraphicFramePr>
        <p:xfrm>
          <a:off x="1981200" y="228600"/>
          <a:ext cx="8229600" cy="6359236"/>
        </p:xfrm>
        <a:graphic>
          <a:graphicData uri="http://schemas.openxmlformats.org/presentationml/2006/ole">
            <mc:AlternateContent xmlns:mc="http://schemas.openxmlformats.org/markup-compatibility/2006">
              <mc:Choice xmlns:v="urn:schemas-microsoft-com:vml" Requires="v">
                <p:oleObj spid="_x0000_s3102" name="Acrobat Document" r:id="rId4" imgW="7543768" imgH="5829216" progId="Acrobat.Document.DC">
                  <p:embed/>
                </p:oleObj>
              </mc:Choice>
              <mc:Fallback>
                <p:oleObj name="Acrobat Document" r:id="rId4" imgW="7543768" imgH="5829216" progId="Acrobat.Document.DC">
                  <p:embed/>
                  <p:pic>
                    <p:nvPicPr>
                      <p:cNvPr id="4" name="Content Placeholder 3"/>
                      <p:cNvPicPr/>
                      <p:nvPr/>
                    </p:nvPicPr>
                    <p:blipFill>
                      <a:blip r:embed="rId5"/>
                      <a:stretch>
                        <a:fillRect/>
                      </a:stretch>
                    </p:blipFill>
                    <p:spPr>
                      <a:xfrm>
                        <a:off x="1981200" y="228600"/>
                        <a:ext cx="8229600" cy="6359236"/>
                      </a:xfrm>
                      <a:prstGeom prst="rect">
                        <a:avLst/>
                      </a:prstGeom>
                    </p:spPr>
                  </p:pic>
                </p:oleObj>
              </mc:Fallback>
            </mc:AlternateContent>
          </a:graphicData>
        </a:graphic>
      </p:graphicFrame>
    </p:spTree>
    <p:extLst>
      <p:ext uri="{BB962C8B-B14F-4D97-AF65-F5344CB8AC3E}">
        <p14:creationId xmlns:p14="http://schemas.microsoft.com/office/powerpoint/2010/main" val="401956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buClr>
                <a:srgbClr val="660066"/>
              </a:buClr>
            </a:pPr>
            <a:r>
              <a:rPr lang="en-US" altLang="en-US" b="0" dirty="0">
                <a:ea typeface="MS PGothic" pitchFamily="34" charset="-128"/>
              </a:rPr>
              <a:t>Contacting Hidden Sparks</a:t>
            </a:r>
          </a:p>
        </p:txBody>
      </p:sp>
      <p:sp>
        <p:nvSpPr>
          <p:cNvPr id="53251" name="Rectangle 3"/>
          <p:cNvSpPr>
            <a:spLocks noGrp="1" noChangeArrowheads="1"/>
          </p:cNvSpPr>
          <p:nvPr>
            <p:ph type="body" idx="1"/>
          </p:nvPr>
        </p:nvSpPr>
        <p:spPr>
          <a:xfrm>
            <a:off x="1752600" y="1143000"/>
            <a:ext cx="8686800" cy="4419600"/>
          </a:xfrm>
        </p:spPr>
        <p:txBody>
          <a:bodyPr/>
          <a:lstStyle/>
          <a:p>
            <a:pPr algn="ctr">
              <a:buFont typeface="Arial" pitchFamily="34" charset="0"/>
              <a:buNone/>
            </a:pPr>
            <a:r>
              <a:rPr lang="en-US" b="1" dirty="0">
                <a:ea typeface="MS PGothic" pitchFamily="34" charset="-128"/>
              </a:rPr>
              <a:t>For Information about special events and our ongoing programs,</a:t>
            </a:r>
          </a:p>
          <a:p>
            <a:pPr algn="ctr">
              <a:spcAft>
                <a:spcPts val="1000"/>
              </a:spcAft>
            </a:pPr>
            <a:r>
              <a:rPr lang="en-US" altLang="en-US" b="1" dirty="0">
                <a:ea typeface="MS PGothic" pitchFamily="34" charset="-128"/>
              </a:rPr>
              <a:t>Contact Hidden Sparks:</a:t>
            </a:r>
          </a:p>
          <a:p>
            <a:pPr algn="ctr">
              <a:spcBef>
                <a:spcPts val="0"/>
              </a:spcBef>
            </a:pPr>
            <a:r>
              <a:rPr lang="en-US" altLang="en-US" dirty="0">
                <a:ea typeface="MS PGothic" pitchFamily="34" charset="-128"/>
              </a:rPr>
              <a:t>Sara Diament, Director of School Services, </a:t>
            </a:r>
            <a:r>
              <a:rPr lang="en-US" altLang="en-US" b="1" dirty="0">
                <a:ea typeface="MS PGothic" pitchFamily="34" charset="-128"/>
                <a:hlinkClick r:id="rId3"/>
              </a:rPr>
              <a:t>sara@hiddensparks.org</a:t>
            </a:r>
            <a:endParaRPr lang="en-US" altLang="en-US" b="1" dirty="0">
              <a:ea typeface="MS PGothic" pitchFamily="34" charset="-128"/>
            </a:endParaRPr>
          </a:p>
          <a:p>
            <a:pPr algn="ctr">
              <a:spcBef>
                <a:spcPts val="0"/>
              </a:spcBef>
            </a:pPr>
            <a:r>
              <a:rPr lang="en-US" altLang="en-US" dirty="0">
                <a:ea typeface="MS PGothic" pitchFamily="34" charset="-128"/>
              </a:rPr>
              <a:t>or</a:t>
            </a:r>
          </a:p>
          <a:p>
            <a:pPr algn="ctr">
              <a:spcBef>
                <a:spcPts val="0"/>
              </a:spcBef>
            </a:pPr>
            <a:r>
              <a:rPr lang="en-US" altLang="en-US" dirty="0">
                <a:ea typeface="MS PGothic" pitchFamily="34" charset="-128"/>
              </a:rPr>
              <a:t>Debbie Niderberg, Executive Director, </a:t>
            </a:r>
            <a:r>
              <a:rPr lang="en-US" altLang="en-US" b="1" dirty="0">
                <a:ea typeface="MS PGothic" pitchFamily="34" charset="-128"/>
                <a:hlinkClick r:id="rId4"/>
              </a:rPr>
              <a:t>dknider@hiddensparks.org</a:t>
            </a:r>
            <a:r>
              <a:rPr lang="en-US" altLang="en-US" b="1" dirty="0">
                <a:ea typeface="MS PGothic" pitchFamily="34" charset="-128"/>
              </a:rPr>
              <a:t> </a:t>
            </a:r>
          </a:p>
          <a:p>
            <a:pPr algn="ctr">
              <a:buFont typeface="Arial" pitchFamily="34" charset="0"/>
              <a:buNone/>
            </a:pPr>
            <a:endParaRPr lang="en-US" altLang="en-US" dirty="0">
              <a:ea typeface="MS PGothic" pitchFamily="34" charset="-128"/>
            </a:endParaRPr>
          </a:p>
          <a:p>
            <a:pPr algn="ctr">
              <a:buFont typeface="Arial" pitchFamily="34" charset="0"/>
              <a:buNone/>
            </a:pPr>
            <a:r>
              <a:rPr lang="en-US" altLang="en-US" sz="2400" b="1" dirty="0">
                <a:solidFill>
                  <a:srgbClr val="A64CEA"/>
                </a:solidFill>
                <a:latin typeface="Aharoni" panose="02010803020104030203" pitchFamily="2" charset="-79"/>
                <a:ea typeface="MS PGothic" pitchFamily="34" charset="-128"/>
                <a:cs typeface="Aharoni" panose="02010803020104030203" pitchFamily="2" charset="-79"/>
                <a:hlinkClick r:id="rId5"/>
              </a:rPr>
              <a:t>Click Here to Watch the New Hidden Sparks Video</a:t>
            </a:r>
            <a:r>
              <a:rPr lang="en-US" altLang="en-US" sz="2400" b="1" i="1" dirty="0">
                <a:solidFill>
                  <a:srgbClr val="A64CEA"/>
                </a:solidFill>
                <a:ea typeface="MS PGothic" pitchFamily="34" charset="-128"/>
                <a:hlinkClick r:id="rId5"/>
              </a:rPr>
              <a:t> </a:t>
            </a:r>
            <a:endParaRPr lang="en-US" altLang="en-US" sz="2400" b="1" i="1" dirty="0">
              <a:solidFill>
                <a:srgbClr val="A64CEA"/>
              </a:solidFill>
              <a:ea typeface="MS PGothic" pitchFamily="34" charset="-128"/>
            </a:endParaRPr>
          </a:p>
          <a:p>
            <a:pPr algn="ctr">
              <a:buFont typeface="Arial" pitchFamily="34" charset="0"/>
              <a:buNone/>
            </a:pPr>
            <a:endParaRPr lang="en-US" altLang="en-US" sz="2400" b="1" dirty="0">
              <a:solidFill>
                <a:srgbClr val="A64CEA"/>
              </a:solidFill>
              <a:ea typeface="MS PGothic" pitchFamily="34" charset="-128"/>
            </a:endParaRPr>
          </a:p>
          <a:p>
            <a:pPr algn="ctr">
              <a:buFont typeface="Arial" pitchFamily="34" charset="0"/>
              <a:buNone/>
            </a:pPr>
            <a:r>
              <a:rPr lang="en-US" altLang="en-US" sz="2800" dirty="0">
                <a:ea typeface="MS PGothic" pitchFamily="34" charset="-128"/>
                <a:hlinkClick r:id="rId6"/>
              </a:rPr>
              <a:t>www.hiddensparks.org</a:t>
            </a:r>
            <a:endParaRPr lang="en-US" altLang="en-US" sz="2800" dirty="0">
              <a:ea typeface="MS PGothic" pitchFamily="34" charset="-128"/>
            </a:endParaRPr>
          </a:p>
          <a:p>
            <a:pPr algn="ctr">
              <a:buFont typeface="Arial" pitchFamily="34" charset="0"/>
              <a:buNone/>
            </a:pPr>
            <a:r>
              <a:rPr lang="en-US" altLang="en-US" sz="2800" dirty="0">
                <a:ea typeface="MS PGothic" pitchFamily="34" charset="-128"/>
                <a:hlinkClick r:id="rId7"/>
              </a:rPr>
              <a:t>www.facebook.com/HiddenSparks</a:t>
            </a:r>
            <a:endParaRPr lang="en-US" altLang="en-US" sz="2800" dirty="0">
              <a:ea typeface="MS PGothic" pitchFamily="34" charset="-128"/>
            </a:endParaRPr>
          </a:p>
        </p:txBody>
      </p:sp>
      <p:pic>
        <p:nvPicPr>
          <p:cNvPr id="1026" name="Picture 2" descr="Like us on Facebook icon"/>
          <p:cNvPicPr>
            <a:picLocks noChangeAspect="1" noChangeArrowheads="1"/>
          </p:cNvPicPr>
          <p:nvPr/>
        </p:nvPicPr>
        <p:blipFill>
          <a:blip r:embed="rId8"/>
          <a:srcRect/>
          <a:stretch>
            <a:fillRect/>
          </a:stretch>
        </p:blipFill>
        <p:spPr bwMode="auto">
          <a:xfrm>
            <a:off x="4492625" y="5257800"/>
            <a:ext cx="3062286" cy="936504"/>
          </a:xfrm>
          <a:prstGeom prst="rect">
            <a:avLst/>
          </a:prstGeom>
          <a:noFill/>
        </p:spPr>
      </p:pic>
    </p:spTree>
    <p:extLst>
      <p:ext uri="{BB962C8B-B14F-4D97-AF65-F5344CB8AC3E}">
        <p14:creationId xmlns:p14="http://schemas.microsoft.com/office/powerpoint/2010/main" val="233813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49203" y="598289"/>
            <a:ext cx="5902523" cy="788013"/>
          </a:xfrm>
          <a:prstGeom prst="rect">
            <a:avLst/>
          </a:prstGeom>
        </p:spPr>
        <p:txBody>
          <a:bodyPr vert="horz" wrap="square" lIns="0" tIns="8930" rIns="0" bIns="0" rtlCol="0">
            <a:spAutoFit/>
          </a:bodyPr>
          <a:lstStyle/>
          <a:p>
            <a:pPr marL="8929">
              <a:spcBef>
                <a:spcPts val="70"/>
              </a:spcBef>
            </a:pPr>
            <a:r>
              <a:rPr spc="-88" dirty="0"/>
              <a:t>THE </a:t>
            </a:r>
            <a:r>
              <a:rPr spc="-25" dirty="0"/>
              <a:t>SULAM</a:t>
            </a:r>
            <a:r>
              <a:rPr spc="49" dirty="0"/>
              <a:t> </a:t>
            </a:r>
            <a:r>
              <a:rPr spc="-56" dirty="0"/>
              <a:t>MISSION</a:t>
            </a:r>
          </a:p>
        </p:txBody>
      </p:sp>
      <p:sp>
        <p:nvSpPr>
          <p:cNvPr id="4" name="object 4"/>
          <p:cNvSpPr txBox="1"/>
          <p:nvPr/>
        </p:nvSpPr>
        <p:spPr>
          <a:xfrm>
            <a:off x="2024063" y="1977211"/>
            <a:ext cx="3201739" cy="3847957"/>
          </a:xfrm>
          <a:prstGeom prst="rect">
            <a:avLst/>
          </a:prstGeom>
        </p:spPr>
        <p:txBody>
          <a:bodyPr vert="horz" wrap="square" lIns="0" tIns="38843" rIns="0" bIns="0" rtlCol="0">
            <a:spAutoFit/>
          </a:bodyPr>
          <a:lstStyle/>
          <a:p>
            <a:pPr marL="8929" marR="3572" defTabSz="642915">
              <a:lnSpc>
                <a:spcPts val="2742"/>
              </a:lnSpc>
              <a:spcBef>
                <a:spcPts val="305"/>
              </a:spcBef>
            </a:pPr>
            <a:r>
              <a:rPr sz="2426" spc="-32" dirty="0">
                <a:solidFill>
                  <a:srgbClr val="535353"/>
                </a:solidFill>
                <a:latin typeface="Gill Sans MT"/>
                <a:cs typeface="Gill Sans MT"/>
              </a:rPr>
              <a:t>Sulam, </a:t>
            </a:r>
            <a:r>
              <a:rPr sz="2426" dirty="0">
                <a:solidFill>
                  <a:srgbClr val="535353"/>
                </a:solidFill>
                <a:latin typeface="Gill Sans MT"/>
                <a:cs typeface="Gill Sans MT"/>
              </a:rPr>
              <a:t>a </a:t>
            </a:r>
            <a:r>
              <a:rPr sz="2426" spc="-80" dirty="0">
                <a:solidFill>
                  <a:srgbClr val="535353"/>
                </a:solidFill>
                <a:latin typeface="Gill Sans MT"/>
                <a:cs typeface="Gill Sans MT"/>
              </a:rPr>
              <a:t>K-12 </a:t>
            </a:r>
            <a:r>
              <a:rPr sz="2426" spc="-49" dirty="0">
                <a:solidFill>
                  <a:srgbClr val="535353"/>
                </a:solidFill>
                <a:latin typeface="Gill Sans MT"/>
                <a:cs typeface="Gill Sans MT"/>
              </a:rPr>
              <a:t>Jewish  </a:t>
            </a:r>
            <a:r>
              <a:rPr sz="2426" spc="-35" dirty="0">
                <a:solidFill>
                  <a:srgbClr val="535353"/>
                </a:solidFill>
                <a:latin typeface="Gill Sans MT"/>
                <a:cs typeface="Gill Sans MT"/>
              </a:rPr>
              <a:t>special </a:t>
            </a:r>
            <a:r>
              <a:rPr sz="2426" spc="-32" dirty="0">
                <a:solidFill>
                  <a:srgbClr val="535353"/>
                </a:solidFill>
                <a:latin typeface="Gill Sans MT"/>
                <a:cs typeface="Gill Sans MT"/>
              </a:rPr>
              <a:t>education </a:t>
            </a:r>
            <a:r>
              <a:rPr sz="2426" spc="-49" dirty="0">
                <a:solidFill>
                  <a:srgbClr val="535353"/>
                </a:solidFill>
                <a:latin typeface="Gill Sans MT"/>
                <a:cs typeface="Gill Sans MT"/>
              </a:rPr>
              <a:t>inclusion  </a:t>
            </a:r>
            <a:r>
              <a:rPr sz="2426" spc="-42" dirty="0">
                <a:solidFill>
                  <a:srgbClr val="535353"/>
                </a:solidFill>
                <a:latin typeface="Gill Sans MT"/>
                <a:cs typeface="Gill Sans MT"/>
              </a:rPr>
              <a:t>program, </a:t>
            </a:r>
            <a:r>
              <a:rPr sz="2426" spc="-46" dirty="0">
                <a:solidFill>
                  <a:srgbClr val="535353"/>
                </a:solidFill>
                <a:latin typeface="Gill Sans MT"/>
                <a:cs typeface="Gill Sans MT"/>
              </a:rPr>
              <a:t>provides </a:t>
            </a:r>
            <a:r>
              <a:rPr sz="2426" spc="-32" dirty="0">
                <a:solidFill>
                  <a:srgbClr val="535353"/>
                </a:solidFill>
                <a:latin typeface="Gill Sans MT"/>
                <a:cs typeface="Gill Sans MT"/>
              </a:rPr>
              <a:t>high  </a:t>
            </a:r>
            <a:r>
              <a:rPr sz="2426" spc="-42" dirty="0">
                <a:solidFill>
                  <a:srgbClr val="535353"/>
                </a:solidFill>
                <a:latin typeface="Gill Sans MT"/>
                <a:cs typeface="Gill Sans MT"/>
              </a:rPr>
              <a:t>quality </a:t>
            </a:r>
            <a:r>
              <a:rPr sz="2426" spc="-39" dirty="0">
                <a:solidFill>
                  <a:srgbClr val="535353"/>
                </a:solidFill>
                <a:latin typeface="Gill Sans MT"/>
                <a:cs typeface="Gill Sans MT"/>
              </a:rPr>
              <a:t>educational, </a:t>
            </a:r>
            <a:r>
              <a:rPr sz="2426" spc="-60" dirty="0">
                <a:solidFill>
                  <a:srgbClr val="535353"/>
                </a:solidFill>
                <a:latin typeface="Gill Sans MT"/>
                <a:cs typeface="Gill Sans MT"/>
              </a:rPr>
              <a:t>social,  </a:t>
            </a:r>
            <a:r>
              <a:rPr sz="2426" spc="-7" dirty="0">
                <a:solidFill>
                  <a:srgbClr val="535353"/>
                </a:solidFill>
                <a:latin typeface="Gill Sans MT"/>
                <a:cs typeface="Gill Sans MT"/>
              </a:rPr>
              <a:t>and </a:t>
            </a:r>
            <a:r>
              <a:rPr sz="2426" spc="-32" dirty="0">
                <a:solidFill>
                  <a:srgbClr val="535353"/>
                </a:solidFill>
                <a:latin typeface="Gill Sans MT"/>
                <a:cs typeface="Gill Sans MT"/>
              </a:rPr>
              <a:t>emotional </a:t>
            </a:r>
            <a:r>
              <a:rPr sz="2426" spc="-14" dirty="0">
                <a:solidFill>
                  <a:srgbClr val="535353"/>
                </a:solidFill>
                <a:latin typeface="Gill Sans MT"/>
                <a:cs typeface="Gill Sans MT"/>
              </a:rPr>
              <a:t>support  </a:t>
            </a:r>
            <a:r>
              <a:rPr sz="2426" spc="-74" dirty="0">
                <a:solidFill>
                  <a:srgbClr val="535353"/>
                </a:solidFill>
                <a:latin typeface="Gill Sans MT"/>
                <a:cs typeface="Gill Sans MT"/>
              </a:rPr>
              <a:t>for </a:t>
            </a:r>
            <a:r>
              <a:rPr sz="2426" spc="-42" dirty="0">
                <a:solidFill>
                  <a:srgbClr val="535353"/>
                </a:solidFill>
                <a:latin typeface="Gill Sans MT"/>
                <a:cs typeface="Gill Sans MT"/>
              </a:rPr>
              <a:t>students </a:t>
            </a:r>
            <a:r>
              <a:rPr sz="2426" spc="-49" dirty="0">
                <a:solidFill>
                  <a:srgbClr val="535353"/>
                </a:solidFill>
                <a:latin typeface="Gill Sans MT"/>
                <a:cs typeface="Gill Sans MT"/>
              </a:rPr>
              <a:t>with  </a:t>
            </a:r>
            <a:r>
              <a:rPr sz="2426" spc="-53" dirty="0">
                <a:solidFill>
                  <a:srgbClr val="535353"/>
                </a:solidFill>
                <a:latin typeface="Gill Sans MT"/>
                <a:cs typeface="Gill Sans MT"/>
              </a:rPr>
              <a:t>disabilities, </a:t>
            </a:r>
            <a:r>
              <a:rPr sz="2426" spc="-39" dirty="0">
                <a:solidFill>
                  <a:srgbClr val="535353"/>
                </a:solidFill>
                <a:latin typeface="Gill Sans MT"/>
                <a:cs typeface="Gill Sans MT"/>
              </a:rPr>
              <a:t>while </a:t>
            </a:r>
            <a:r>
              <a:rPr sz="2426" spc="-32" dirty="0">
                <a:solidFill>
                  <a:srgbClr val="535353"/>
                </a:solidFill>
                <a:latin typeface="Gill Sans MT"/>
                <a:cs typeface="Gill Sans MT"/>
              </a:rPr>
              <a:t>teaching  </a:t>
            </a:r>
            <a:r>
              <a:rPr sz="2426" spc="-49" dirty="0">
                <a:solidFill>
                  <a:srgbClr val="535353"/>
                </a:solidFill>
                <a:latin typeface="Gill Sans MT"/>
                <a:cs typeface="Gill Sans MT"/>
              </a:rPr>
              <a:t>all </a:t>
            </a:r>
            <a:r>
              <a:rPr sz="2426" spc="-46" dirty="0">
                <a:solidFill>
                  <a:srgbClr val="535353"/>
                </a:solidFill>
                <a:latin typeface="Gill Sans MT"/>
                <a:cs typeface="Gill Sans MT"/>
              </a:rPr>
              <a:t>stakeholders</a:t>
            </a:r>
            <a:r>
              <a:rPr sz="2426" spc="39" dirty="0">
                <a:solidFill>
                  <a:srgbClr val="535353"/>
                </a:solidFill>
                <a:latin typeface="Gill Sans MT"/>
                <a:cs typeface="Gill Sans MT"/>
              </a:rPr>
              <a:t> </a:t>
            </a:r>
            <a:r>
              <a:rPr sz="2426" spc="-46" dirty="0">
                <a:solidFill>
                  <a:srgbClr val="535353"/>
                </a:solidFill>
                <a:latin typeface="Gill Sans MT"/>
                <a:cs typeface="Gill Sans MT"/>
              </a:rPr>
              <a:t>that</a:t>
            </a:r>
            <a:endParaRPr sz="2426">
              <a:solidFill>
                <a:prstClr val="black"/>
              </a:solidFill>
              <a:latin typeface="Gill Sans MT"/>
              <a:cs typeface="Gill Sans MT"/>
            </a:endParaRPr>
          </a:p>
          <a:p>
            <a:pPr marL="8929" marR="17412" defTabSz="642915">
              <a:lnSpc>
                <a:spcPts val="2742"/>
              </a:lnSpc>
            </a:pPr>
            <a:r>
              <a:rPr sz="2426" spc="-25" dirty="0">
                <a:solidFill>
                  <a:srgbClr val="535353"/>
                </a:solidFill>
                <a:latin typeface="Gill Sans MT"/>
                <a:cs typeface="Gill Sans MT"/>
              </a:rPr>
              <a:t>everyone belongs </a:t>
            </a:r>
            <a:r>
              <a:rPr sz="2426" spc="-7" dirty="0">
                <a:solidFill>
                  <a:srgbClr val="535353"/>
                </a:solidFill>
                <a:latin typeface="Gill Sans MT"/>
                <a:cs typeface="Gill Sans MT"/>
              </a:rPr>
              <a:t>and </a:t>
            </a:r>
            <a:r>
              <a:rPr sz="2426" spc="-25" dirty="0">
                <a:solidFill>
                  <a:srgbClr val="535353"/>
                </a:solidFill>
                <a:latin typeface="Gill Sans MT"/>
                <a:cs typeface="Gill Sans MT"/>
              </a:rPr>
              <a:t>can  </a:t>
            </a:r>
            <a:r>
              <a:rPr sz="2426" spc="-39" dirty="0">
                <a:solidFill>
                  <a:srgbClr val="535353"/>
                </a:solidFill>
                <a:latin typeface="Gill Sans MT"/>
                <a:cs typeface="Gill Sans MT"/>
              </a:rPr>
              <a:t>make </a:t>
            </a:r>
            <a:r>
              <a:rPr sz="2426" dirty="0">
                <a:solidFill>
                  <a:srgbClr val="535353"/>
                </a:solidFill>
                <a:latin typeface="Gill Sans MT"/>
                <a:cs typeface="Gill Sans MT"/>
              </a:rPr>
              <a:t>a </a:t>
            </a:r>
            <a:r>
              <a:rPr sz="2426" spc="-53" dirty="0">
                <a:solidFill>
                  <a:srgbClr val="535353"/>
                </a:solidFill>
                <a:latin typeface="Gill Sans MT"/>
                <a:cs typeface="Gill Sans MT"/>
              </a:rPr>
              <a:t>vital </a:t>
            </a:r>
            <a:r>
              <a:rPr sz="2426" spc="-46" dirty="0">
                <a:solidFill>
                  <a:srgbClr val="535353"/>
                </a:solidFill>
                <a:latin typeface="Gill Sans MT"/>
                <a:cs typeface="Gill Sans MT"/>
              </a:rPr>
              <a:t>contribution  </a:t>
            </a:r>
            <a:r>
              <a:rPr sz="2426" spc="-49" dirty="0">
                <a:solidFill>
                  <a:srgbClr val="535353"/>
                </a:solidFill>
                <a:latin typeface="Gill Sans MT"/>
                <a:cs typeface="Gill Sans MT"/>
              </a:rPr>
              <a:t>to </a:t>
            </a:r>
            <a:r>
              <a:rPr sz="2426" spc="-35" dirty="0">
                <a:solidFill>
                  <a:srgbClr val="535353"/>
                </a:solidFill>
                <a:latin typeface="Gill Sans MT"/>
                <a:cs typeface="Gill Sans MT"/>
              </a:rPr>
              <a:t>the</a:t>
            </a:r>
            <a:r>
              <a:rPr sz="2426" spc="42" dirty="0">
                <a:solidFill>
                  <a:srgbClr val="535353"/>
                </a:solidFill>
                <a:latin typeface="Gill Sans MT"/>
                <a:cs typeface="Gill Sans MT"/>
              </a:rPr>
              <a:t> </a:t>
            </a:r>
            <a:r>
              <a:rPr sz="2426" spc="-53" dirty="0">
                <a:solidFill>
                  <a:srgbClr val="535353"/>
                </a:solidFill>
                <a:latin typeface="Gill Sans MT"/>
                <a:cs typeface="Gill Sans MT"/>
              </a:rPr>
              <a:t>world.</a:t>
            </a:r>
            <a:endParaRPr sz="2426">
              <a:solidFill>
                <a:prstClr val="black"/>
              </a:solidFill>
              <a:latin typeface="Gill Sans MT"/>
              <a:cs typeface="Gill Sans MT"/>
            </a:endParaRPr>
          </a:p>
        </p:txBody>
      </p:sp>
      <p:sp>
        <p:nvSpPr>
          <p:cNvPr id="2" name="object 2" descr="A man and a boy wearing kippah and tape around their arms"/>
          <p:cNvSpPr/>
          <p:nvPr/>
        </p:nvSpPr>
        <p:spPr>
          <a:xfrm>
            <a:off x="5329059" y="1852910"/>
            <a:ext cx="5159338" cy="4348758"/>
          </a:xfrm>
          <a:prstGeom prst="rect">
            <a:avLst/>
          </a:prstGeom>
          <a:blipFill>
            <a:blip r:embed="rId2" cstate="print"/>
            <a:stretch>
              <a:fillRect/>
            </a:stretch>
          </a:blipFill>
        </p:spPr>
        <p:txBody>
          <a:bodyPr wrap="square" lIns="0" tIns="0" rIns="0" bIns="0" rtlCol="0"/>
          <a:lstStyle/>
          <a:p>
            <a:pPr defTabSz="642915"/>
            <a:endParaRPr sz="1266">
              <a:solidFill>
                <a:prstClr val="black"/>
              </a:solidFill>
              <a:latin typeface="Calibri"/>
            </a:endParaRPr>
          </a:p>
        </p:txBody>
      </p:sp>
      <p:sp>
        <p:nvSpPr>
          <p:cNvPr id="5" name="object 5">
            <a:extLst>
              <a:ext uri="{C183D7F6-B498-43B3-948B-1728B52AA6E4}">
                <adec:decorative xmlns:adec="http://schemas.microsoft.com/office/drawing/2017/decorative" val="1"/>
              </a:ext>
            </a:extLst>
          </p:cNvPr>
          <p:cNvSpPr/>
          <p:nvPr/>
        </p:nvSpPr>
        <p:spPr>
          <a:xfrm>
            <a:off x="2175187" y="337794"/>
            <a:ext cx="136624" cy="185291"/>
          </a:xfrm>
          <a:custGeom>
            <a:avLst/>
            <a:gdLst/>
            <a:ahLst/>
            <a:cxnLst/>
            <a:rect l="l" t="t" r="r" b="b"/>
            <a:pathLst>
              <a:path w="194309" h="263525">
                <a:moveTo>
                  <a:pt x="41528" y="190436"/>
                </a:moveTo>
                <a:lnTo>
                  <a:pt x="0" y="190436"/>
                </a:lnTo>
                <a:lnTo>
                  <a:pt x="0" y="191325"/>
                </a:lnTo>
                <a:lnTo>
                  <a:pt x="12001" y="228726"/>
                </a:lnTo>
                <a:lnTo>
                  <a:pt x="44221" y="254063"/>
                </a:lnTo>
                <a:lnTo>
                  <a:pt x="95110" y="263207"/>
                </a:lnTo>
                <a:lnTo>
                  <a:pt x="117880" y="261702"/>
                </a:lnTo>
                <a:lnTo>
                  <a:pt x="137747" y="257184"/>
                </a:lnTo>
                <a:lnTo>
                  <a:pt x="154714" y="249652"/>
                </a:lnTo>
                <a:lnTo>
                  <a:pt x="168782" y="239102"/>
                </a:lnTo>
                <a:lnTo>
                  <a:pt x="177852" y="228612"/>
                </a:lnTo>
                <a:lnTo>
                  <a:pt x="94894" y="228612"/>
                </a:lnTo>
                <a:lnTo>
                  <a:pt x="81440" y="227950"/>
                </a:lnTo>
                <a:lnTo>
                  <a:pt x="44570" y="206033"/>
                </a:lnTo>
                <a:lnTo>
                  <a:pt x="41528" y="191325"/>
                </a:lnTo>
                <a:lnTo>
                  <a:pt x="41528" y="190436"/>
                </a:lnTo>
                <a:close/>
              </a:path>
              <a:path w="194309" h="263525">
                <a:moveTo>
                  <a:pt x="102666" y="0"/>
                </a:moveTo>
                <a:lnTo>
                  <a:pt x="61575" y="5581"/>
                </a:lnTo>
                <a:lnTo>
                  <a:pt x="21628" y="33935"/>
                </a:lnTo>
                <a:lnTo>
                  <a:pt x="8254" y="74117"/>
                </a:lnTo>
                <a:lnTo>
                  <a:pt x="11319" y="93609"/>
                </a:lnTo>
                <a:lnTo>
                  <a:pt x="35837" y="123641"/>
                </a:lnTo>
                <a:lnTo>
                  <a:pt x="99885" y="147574"/>
                </a:lnTo>
                <a:lnTo>
                  <a:pt x="120967" y="154038"/>
                </a:lnTo>
                <a:lnTo>
                  <a:pt x="134554" y="159676"/>
                </a:lnTo>
                <a:lnTo>
                  <a:pt x="144262" y="166990"/>
                </a:lnTo>
                <a:lnTo>
                  <a:pt x="150088" y="175978"/>
                </a:lnTo>
                <a:lnTo>
                  <a:pt x="152031" y="186639"/>
                </a:lnTo>
                <a:lnTo>
                  <a:pt x="151041" y="194845"/>
                </a:lnTo>
                <a:lnTo>
                  <a:pt x="117954" y="225486"/>
                </a:lnTo>
                <a:lnTo>
                  <a:pt x="94894" y="228612"/>
                </a:lnTo>
                <a:lnTo>
                  <a:pt x="177852" y="228612"/>
                </a:lnTo>
                <a:lnTo>
                  <a:pt x="179810" y="226348"/>
                </a:lnTo>
                <a:lnTo>
                  <a:pt x="187688" y="212201"/>
                </a:lnTo>
                <a:lnTo>
                  <a:pt x="192416" y="196658"/>
                </a:lnTo>
                <a:lnTo>
                  <a:pt x="193992" y="179717"/>
                </a:lnTo>
                <a:lnTo>
                  <a:pt x="193682" y="172364"/>
                </a:lnTo>
                <a:lnTo>
                  <a:pt x="173583" y="133730"/>
                </a:lnTo>
                <a:lnTo>
                  <a:pt x="134666" y="116325"/>
                </a:lnTo>
                <a:lnTo>
                  <a:pt x="86613" y="102476"/>
                </a:lnTo>
                <a:lnTo>
                  <a:pt x="77246" y="99480"/>
                </a:lnTo>
                <a:lnTo>
                  <a:pt x="49339" y="78282"/>
                </a:lnTo>
                <a:lnTo>
                  <a:pt x="49339" y="70548"/>
                </a:lnTo>
                <a:lnTo>
                  <a:pt x="78559" y="37199"/>
                </a:lnTo>
                <a:lnTo>
                  <a:pt x="100431" y="34607"/>
                </a:lnTo>
                <a:lnTo>
                  <a:pt x="180361" y="34607"/>
                </a:lnTo>
                <a:lnTo>
                  <a:pt x="176978" y="28891"/>
                </a:lnTo>
                <a:lnTo>
                  <a:pt x="168427" y="19088"/>
                </a:lnTo>
                <a:lnTo>
                  <a:pt x="156982" y="10737"/>
                </a:lnTo>
                <a:lnTo>
                  <a:pt x="142209" y="4772"/>
                </a:lnTo>
                <a:lnTo>
                  <a:pt x="124105" y="1193"/>
                </a:lnTo>
                <a:lnTo>
                  <a:pt x="102666" y="0"/>
                </a:lnTo>
                <a:close/>
              </a:path>
              <a:path w="194309" h="263525">
                <a:moveTo>
                  <a:pt x="180361" y="34607"/>
                </a:moveTo>
                <a:lnTo>
                  <a:pt x="100431" y="34607"/>
                </a:lnTo>
                <a:lnTo>
                  <a:pt x="110313" y="35052"/>
                </a:lnTo>
                <a:lnTo>
                  <a:pt x="119157" y="36390"/>
                </a:lnTo>
                <a:lnTo>
                  <a:pt x="126963" y="38620"/>
                </a:lnTo>
                <a:lnTo>
                  <a:pt x="133731" y="41744"/>
                </a:lnTo>
                <a:lnTo>
                  <a:pt x="142062" y="46507"/>
                </a:lnTo>
                <a:lnTo>
                  <a:pt x="146227" y="53060"/>
                </a:lnTo>
                <a:lnTo>
                  <a:pt x="146227" y="62293"/>
                </a:lnTo>
                <a:lnTo>
                  <a:pt x="187972" y="62293"/>
                </a:lnTo>
                <a:lnTo>
                  <a:pt x="187972" y="61391"/>
                </a:lnTo>
                <a:lnTo>
                  <a:pt x="186751" y="50045"/>
                </a:lnTo>
                <a:lnTo>
                  <a:pt x="183086" y="39211"/>
                </a:lnTo>
                <a:lnTo>
                  <a:pt x="180361" y="34607"/>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6" name="object 6">
            <a:extLst>
              <a:ext uri="{C183D7F6-B498-43B3-948B-1728B52AA6E4}">
                <adec:decorative xmlns:adec="http://schemas.microsoft.com/office/drawing/2017/decorative" val="1"/>
              </a:ext>
            </a:extLst>
          </p:cNvPr>
          <p:cNvSpPr/>
          <p:nvPr/>
        </p:nvSpPr>
        <p:spPr>
          <a:xfrm>
            <a:off x="2331307" y="342663"/>
            <a:ext cx="145554" cy="180380"/>
          </a:xfrm>
          <a:custGeom>
            <a:avLst/>
            <a:gdLst/>
            <a:ahLst/>
            <a:cxnLst/>
            <a:rect l="l" t="t" r="r" b="b"/>
            <a:pathLst>
              <a:path w="207009" h="256540">
                <a:moveTo>
                  <a:pt x="41528" y="0"/>
                </a:moveTo>
                <a:lnTo>
                  <a:pt x="0" y="0"/>
                </a:lnTo>
                <a:lnTo>
                  <a:pt x="0" y="158051"/>
                </a:lnTo>
                <a:lnTo>
                  <a:pt x="6108" y="207313"/>
                </a:lnTo>
                <a:lnTo>
                  <a:pt x="37332" y="245297"/>
                </a:lnTo>
                <a:lnTo>
                  <a:pt x="83959" y="256285"/>
                </a:lnTo>
                <a:lnTo>
                  <a:pt x="91727" y="255964"/>
                </a:lnTo>
                <a:lnTo>
                  <a:pt x="132802" y="240691"/>
                </a:lnTo>
                <a:lnTo>
                  <a:pt x="156175" y="218109"/>
                </a:lnTo>
                <a:lnTo>
                  <a:pt x="92913" y="218109"/>
                </a:lnTo>
                <a:lnTo>
                  <a:pt x="82438" y="217398"/>
                </a:lnTo>
                <a:lnTo>
                  <a:pt x="45218" y="184515"/>
                </a:lnTo>
                <a:lnTo>
                  <a:pt x="41528" y="140639"/>
                </a:lnTo>
                <a:lnTo>
                  <a:pt x="41528" y="0"/>
                </a:lnTo>
                <a:close/>
              </a:path>
              <a:path w="207009" h="256540">
                <a:moveTo>
                  <a:pt x="206502" y="205841"/>
                </a:moveTo>
                <a:lnTo>
                  <a:pt x="164972" y="205841"/>
                </a:lnTo>
                <a:lnTo>
                  <a:pt x="164972" y="249364"/>
                </a:lnTo>
                <a:lnTo>
                  <a:pt x="206502" y="249364"/>
                </a:lnTo>
                <a:lnTo>
                  <a:pt x="206502" y="205841"/>
                </a:lnTo>
                <a:close/>
              </a:path>
              <a:path w="207009" h="256540">
                <a:moveTo>
                  <a:pt x="206502" y="0"/>
                </a:moveTo>
                <a:lnTo>
                  <a:pt x="164972" y="0"/>
                </a:lnTo>
                <a:lnTo>
                  <a:pt x="164972" y="122554"/>
                </a:lnTo>
                <a:lnTo>
                  <a:pt x="164354" y="139017"/>
                </a:lnTo>
                <a:lnTo>
                  <a:pt x="155079" y="176923"/>
                </a:lnTo>
                <a:lnTo>
                  <a:pt x="128443" y="207313"/>
                </a:lnTo>
                <a:lnTo>
                  <a:pt x="92913" y="218109"/>
                </a:lnTo>
                <a:lnTo>
                  <a:pt x="156175" y="218109"/>
                </a:lnTo>
                <a:lnTo>
                  <a:pt x="158440" y="215254"/>
                </a:lnTo>
                <a:lnTo>
                  <a:pt x="164972" y="205841"/>
                </a:lnTo>
                <a:lnTo>
                  <a:pt x="206502" y="205841"/>
                </a:lnTo>
                <a:lnTo>
                  <a:pt x="206502"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7" name="object 7">
            <a:extLst>
              <a:ext uri="{C183D7F6-B498-43B3-948B-1728B52AA6E4}">
                <adec:decorative xmlns:adec="http://schemas.microsoft.com/office/drawing/2017/decorative" val="1"/>
              </a:ext>
            </a:extLst>
          </p:cNvPr>
          <p:cNvSpPr/>
          <p:nvPr/>
        </p:nvSpPr>
        <p:spPr>
          <a:xfrm>
            <a:off x="2519766" y="264646"/>
            <a:ext cx="0" cy="253603"/>
          </a:xfrm>
          <a:custGeom>
            <a:avLst/>
            <a:gdLst/>
            <a:ahLst/>
            <a:cxnLst/>
            <a:rect l="l" t="t" r="r" b="b"/>
            <a:pathLst>
              <a:path h="360680">
                <a:moveTo>
                  <a:pt x="0" y="0"/>
                </a:moveTo>
                <a:lnTo>
                  <a:pt x="0" y="360324"/>
                </a:lnTo>
              </a:path>
            </a:pathLst>
          </a:custGeom>
          <a:ln w="41528">
            <a:solidFill>
              <a:srgbClr val="134A86"/>
            </a:solidFill>
          </a:ln>
        </p:spPr>
        <p:txBody>
          <a:bodyPr wrap="square" lIns="0" tIns="0" rIns="0" bIns="0" rtlCol="0"/>
          <a:lstStyle/>
          <a:p>
            <a:pPr defTabSz="642915"/>
            <a:endParaRPr sz="1266">
              <a:solidFill>
                <a:prstClr val="black"/>
              </a:solidFill>
              <a:latin typeface="Calibri"/>
            </a:endParaRPr>
          </a:p>
        </p:txBody>
      </p:sp>
      <p:sp>
        <p:nvSpPr>
          <p:cNvPr id="8" name="object 8">
            <a:extLst>
              <a:ext uri="{C183D7F6-B498-43B3-948B-1728B52AA6E4}">
                <adec:decorative xmlns:adec="http://schemas.microsoft.com/office/drawing/2017/decorative" val="1"/>
              </a:ext>
            </a:extLst>
          </p:cNvPr>
          <p:cNvSpPr/>
          <p:nvPr/>
        </p:nvSpPr>
        <p:spPr>
          <a:xfrm>
            <a:off x="2558647" y="337799"/>
            <a:ext cx="142429" cy="185291"/>
          </a:xfrm>
          <a:custGeom>
            <a:avLst/>
            <a:gdLst/>
            <a:ahLst/>
            <a:cxnLst/>
            <a:rect l="l" t="t" r="r" b="b"/>
            <a:pathLst>
              <a:path w="202564" h="263525">
                <a:moveTo>
                  <a:pt x="183311" y="31470"/>
                </a:moveTo>
                <a:lnTo>
                  <a:pt x="101269" y="31470"/>
                </a:lnTo>
                <a:lnTo>
                  <a:pt x="111320" y="32049"/>
                </a:lnTo>
                <a:lnTo>
                  <a:pt x="120616" y="33786"/>
                </a:lnTo>
                <a:lnTo>
                  <a:pt x="150848" y="62360"/>
                </a:lnTo>
                <a:lnTo>
                  <a:pt x="151777" y="72999"/>
                </a:lnTo>
                <a:lnTo>
                  <a:pt x="151777" y="101130"/>
                </a:lnTo>
                <a:lnTo>
                  <a:pt x="130022" y="105359"/>
                </a:lnTo>
                <a:lnTo>
                  <a:pt x="96891" y="112828"/>
                </a:lnTo>
                <a:lnTo>
                  <a:pt x="46499" y="129778"/>
                </a:lnTo>
                <a:lnTo>
                  <a:pt x="7284" y="162991"/>
                </a:lnTo>
                <a:lnTo>
                  <a:pt x="0" y="194754"/>
                </a:lnTo>
                <a:lnTo>
                  <a:pt x="48" y="195859"/>
                </a:lnTo>
                <a:lnTo>
                  <a:pt x="11659" y="235091"/>
                </a:lnTo>
                <a:lnTo>
                  <a:pt x="43550" y="258659"/>
                </a:lnTo>
                <a:lnTo>
                  <a:pt x="70446" y="263207"/>
                </a:lnTo>
                <a:lnTo>
                  <a:pt x="79131" y="262753"/>
                </a:lnTo>
                <a:lnTo>
                  <a:pt x="116322" y="251091"/>
                </a:lnTo>
                <a:lnTo>
                  <a:pt x="141074" y="231952"/>
                </a:lnTo>
                <a:lnTo>
                  <a:pt x="77977" y="231952"/>
                </a:lnTo>
                <a:lnTo>
                  <a:pt x="71449" y="230390"/>
                </a:lnTo>
                <a:lnTo>
                  <a:pt x="58254" y="224154"/>
                </a:lnTo>
                <a:lnTo>
                  <a:pt x="53263" y="219773"/>
                </a:lnTo>
                <a:lnTo>
                  <a:pt x="46532" y="208483"/>
                </a:lnTo>
                <a:lnTo>
                  <a:pt x="44949" y="202796"/>
                </a:lnTo>
                <a:lnTo>
                  <a:pt x="44970" y="194754"/>
                </a:lnTo>
                <a:lnTo>
                  <a:pt x="73086" y="155888"/>
                </a:lnTo>
                <a:lnTo>
                  <a:pt x="112026" y="141305"/>
                </a:lnTo>
                <a:lnTo>
                  <a:pt x="151777" y="130594"/>
                </a:lnTo>
                <a:lnTo>
                  <a:pt x="193306" y="130594"/>
                </a:lnTo>
                <a:lnTo>
                  <a:pt x="193306" y="85420"/>
                </a:lnTo>
                <a:lnTo>
                  <a:pt x="192677" y="67153"/>
                </a:lnTo>
                <a:lnTo>
                  <a:pt x="190791" y="52052"/>
                </a:lnTo>
                <a:lnTo>
                  <a:pt x="187648" y="40116"/>
                </a:lnTo>
                <a:lnTo>
                  <a:pt x="183311" y="31470"/>
                </a:lnTo>
                <a:close/>
              </a:path>
              <a:path w="202564" h="263525">
                <a:moveTo>
                  <a:pt x="194608" y="221678"/>
                </a:moveTo>
                <a:lnTo>
                  <a:pt x="151777" y="221678"/>
                </a:lnTo>
                <a:lnTo>
                  <a:pt x="152201" y="229419"/>
                </a:lnTo>
                <a:lnTo>
                  <a:pt x="153396" y="237586"/>
                </a:lnTo>
                <a:lnTo>
                  <a:pt x="155420" y="246586"/>
                </a:lnTo>
                <a:lnTo>
                  <a:pt x="158254" y="256285"/>
                </a:lnTo>
                <a:lnTo>
                  <a:pt x="202005" y="256285"/>
                </a:lnTo>
                <a:lnTo>
                  <a:pt x="198829" y="245033"/>
                </a:lnTo>
                <a:lnTo>
                  <a:pt x="196452" y="234510"/>
                </a:lnTo>
                <a:lnTo>
                  <a:pt x="194869" y="224690"/>
                </a:lnTo>
                <a:lnTo>
                  <a:pt x="194608" y="221678"/>
                </a:lnTo>
                <a:close/>
              </a:path>
              <a:path w="202564" h="263525">
                <a:moveTo>
                  <a:pt x="193306" y="130594"/>
                </a:moveTo>
                <a:lnTo>
                  <a:pt x="151777" y="130594"/>
                </a:lnTo>
                <a:lnTo>
                  <a:pt x="151747" y="155888"/>
                </a:lnTo>
                <a:lnTo>
                  <a:pt x="151212" y="166224"/>
                </a:lnTo>
                <a:lnTo>
                  <a:pt x="137767" y="202796"/>
                </a:lnTo>
                <a:lnTo>
                  <a:pt x="101078" y="229419"/>
                </a:lnTo>
                <a:lnTo>
                  <a:pt x="84429" y="231952"/>
                </a:lnTo>
                <a:lnTo>
                  <a:pt x="141074" y="231952"/>
                </a:lnTo>
                <a:lnTo>
                  <a:pt x="151777" y="221678"/>
                </a:lnTo>
                <a:lnTo>
                  <a:pt x="194608" y="221678"/>
                </a:lnTo>
                <a:lnTo>
                  <a:pt x="194080" y="215582"/>
                </a:lnTo>
                <a:lnTo>
                  <a:pt x="193740" y="206933"/>
                </a:lnTo>
                <a:lnTo>
                  <a:pt x="193498" y="198491"/>
                </a:lnTo>
                <a:lnTo>
                  <a:pt x="193432" y="194754"/>
                </a:lnTo>
                <a:lnTo>
                  <a:pt x="193306" y="130594"/>
                </a:lnTo>
                <a:close/>
              </a:path>
              <a:path w="202564" h="263525">
                <a:moveTo>
                  <a:pt x="102793" y="0"/>
                </a:moveTo>
                <a:lnTo>
                  <a:pt x="64856" y="5020"/>
                </a:lnTo>
                <a:lnTo>
                  <a:pt x="24381" y="27221"/>
                </a:lnTo>
                <a:lnTo>
                  <a:pt x="4179" y="61319"/>
                </a:lnTo>
                <a:lnTo>
                  <a:pt x="3326" y="72999"/>
                </a:lnTo>
                <a:lnTo>
                  <a:pt x="48411" y="72999"/>
                </a:lnTo>
                <a:lnTo>
                  <a:pt x="48411" y="69430"/>
                </a:lnTo>
                <a:lnTo>
                  <a:pt x="49285" y="62075"/>
                </a:lnTo>
                <a:lnTo>
                  <a:pt x="79087" y="34318"/>
                </a:lnTo>
                <a:lnTo>
                  <a:pt x="101269" y="31470"/>
                </a:lnTo>
                <a:lnTo>
                  <a:pt x="183311" y="31470"/>
                </a:lnTo>
                <a:lnTo>
                  <a:pt x="151320" y="8470"/>
                </a:lnTo>
                <a:lnTo>
                  <a:pt x="115826" y="528"/>
                </a:lnTo>
                <a:lnTo>
                  <a:pt x="102793"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9" name="object 9">
            <a:extLst>
              <a:ext uri="{C183D7F6-B498-43B3-948B-1728B52AA6E4}">
                <adec:decorative xmlns:adec="http://schemas.microsoft.com/office/drawing/2017/decorative" val="1"/>
              </a:ext>
            </a:extLst>
          </p:cNvPr>
          <p:cNvSpPr/>
          <p:nvPr/>
        </p:nvSpPr>
        <p:spPr>
          <a:xfrm>
            <a:off x="2726361" y="337799"/>
            <a:ext cx="243780" cy="180380"/>
          </a:xfrm>
          <a:custGeom>
            <a:avLst/>
            <a:gdLst/>
            <a:ahLst/>
            <a:cxnLst/>
            <a:rect l="l" t="t" r="r" b="b"/>
            <a:pathLst>
              <a:path w="346710" h="256540">
                <a:moveTo>
                  <a:pt x="41528" y="6921"/>
                </a:moveTo>
                <a:lnTo>
                  <a:pt x="0" y="6921"/>
                </a:lnTo>
                <a:lnTo>
                  <a:pt x="0" y="256285"/>
                </a:lnTo>
                <a:lnTo>
                  <a:pt x="41528" y="256285"/>
                </a:lnTo>
                <a:lnTo>
                  <a:pt x="41528" y="135064"/>
                </a:lnTo>
                <a:lnTo>
                  <a:pt x="42107" y="119078"/>
                </a:lnTo>
                <a:lnTo>
                  <a:pt x="50787" y="81597"/>
                </a:lnTo>
                <a:lnTo>
                  <a:pt x="74024" y="52019"/>
                </a:lnTo>
                <a:lnTo>
                  <a:pt x="41528" y="52019"/>
                </a:lnTo>
                <a:lnTo>
                  <a:pt x="41528" y="6921"/>
                </a:lnTo>
                <a:close/>
              </a:path>
              <a:path w="346710" h="256540">
                <a:moveTo>
                  <a:pt x="187244" y="38176"/>
                </a:moveTo>
                <a:lnTo>
                  <a:pt x="117881" y="38176"/>
                </a:lnTo>
                <a:lnTo>
                  <a:pt x="125399" y="40258"/>
                </a:lnTo>
                <a:lnTo>
                  <a:pt x="139382" y="48577"/>
                </a:lnTo>
                <a:lnTo>
                  <a:pt x="152166" y="97678"/>
                </a:lnTo>
                <a:lnTo>
                  <a:pt x="152476" y="256285"/>
                </a:lnTo>
                <a:lnTo>
                  <a:pt x="194005" y="256285"/>
                </a:lnTo>
                <a:lnTo>
                  <a:pt x="194005" y="135064"/>
                </a:lnTo>
                <a:lnTo>
                  <a:pt x="194571" y="119078"/>
                </a:lnTo>
                <a:lnTo>
                  <a:pt x="203390" y="80594"/>
                </a:lnTo>
                <a:lnTo>
                  <a:pt x="225657" y="52019"/>
                </a:lnTo>
                <a:lnTo>
                  <a:pt x="194005" y="52019"/>
                </a:lnTo>
                <a:lnTo>
                  <a:pt x="188969" y="41258"/>
                </a:lnTo>
                <a:lnTo>
                  <a:pt x="187244" y="38176"/>
                </a:lnTo>
                <a:close/>
              </a:path>
              <a:path w="346710" h="256540">
                <a:moveTo>
                  <a:pt x="337210" y="38176"/>
                </a:moveTo>
                <a:lnTo>
                  <a:pt x="271475" y="38176"/>
                </a:lnTo>
                <a:lnTo>
                  <a:pt x="278968" y="40220"/>
                </a:lnTo>
                <a:lnTo>
                  <a:pt x="291350" y="48399"/>
                </a:lnTo>
                <a:lnTo>
                  <a:pt x="304623" y="97678"/>
                </a:lnTo>
                <a:lnTo>
                  <a:pt x="304952" y="117640"/>
                </a:lnTo>
                <a:lnTo>
                  <a:pt x="304952" y="256285"/>
                </a:lnTo>
                <a:lnTo>
                  <a:pt x="346481" y="256285"/>
                </a:lnTo>
                <a:lnTo>
                  <a:pt x="346402" y="97678"/>
                </a:lnTo>
                <a:lnTo>
                  <a:pt x="345902" y="80070"/>
                </a:lnTo>
                <a:lnTo>
                  <a:pt x="344165" y="62896"/>
                </a:lnTo>
                <a:lnTo>
                  <a:pt x="341268" y="48932"/>
                </a:lnTo>
                <a:lnTo>
                  <a:pt x="337210" y="38176"/>
                </a:lnTo>
                <a:close/>
              </a:path>
              <a:path w="346710" h="256540">
                <a:moveTo>
                  <a:pt x="119887" y="0"/>
                </a:moveTo>
                <a:lnTo>
                  <a:pt x="77779" y="11047"/>
                </a:lnTo>
                <a:lnTo>
                  <a:pt x="47815" y="41537"/>
                </a:lnTo>
                <a:lnTo>
                  <a:pt x="41528" y="52019"/>
                </a:lnTo>
                <a:lnTo>
                  <a:pt x="74024" y="52019"/>
                </a:lnTo>
                <a:lnTo>
                  <a:pt x="76466" y="49999"/>
                </a:lnTo>
                <a:lnTo>
                  <a:pt x="84703" y="44825"/>
                </a:lnTo>
                <a:lnTo>
                  <a:pt x="93011" y="41130"/>
                </a:lnTo>
                <a:lnTo>
                  <a:pt x="101391" y="38914"/>
                </a:lnTo>
                <a:lnTo>
                  <a:pt x="109842" y="38176"/>
                </a:lnTo>
                <a:lnTo>
                  <a:pt x="187244" y="38176"/>
                </a:lnTo>
                <a:lnTo>
                  <a:pt x="183902" y="32200"/>
                </a:lnTo>
                <a:lnTo>
                  <a:pt x="149351" y="4800"/>
                </a:lnTo>
                <a:lnTo>
                  <a:pt x="127508" y="300"/>
                </a:lnTo>
                <a:lnTo>
                  <a:pt x="119887" y="0"/>
                </a:lnTo>
                <a:close/>
              </a:path>
              <a:path w="346710" h="256540">
                <a:moveTo>
                  <a:pt x="272364" y="0"/>
                </a:moveTo>
                <a:lnTo>
                  <a:pt x="231676" y="11325"/>
                </a:lnTo>
                <a:lnTo>
                  <a:pt x="200346" y="41908"/>
                </a:lnTo>
                <a:lnTo>
                  <a:pt x="194005" y="52019"/>
                </a:lnTo>
                <a:lnTo>
                  <a:pt x="225657" y="52019"/>
                </a:lnTo>
                <a:lnTo>
                  <a:pt x="228460" y="49669"/>
                </a:lnTo>
                <a:lnTo>
                  <a:pt x="236463" y="44637"/>
                </a:lnTo>
                <a:lnTo>
                  <a:pt x="244833" y="41046"/>
                </a:lnTo>
                <a:lnTo>
                  <a:pt x="253570" y="38893"/>
                </a:lnTo>
                <a:lnTo>
                  <a:pt x="262674" y="38176"/>
                </a:lnTo>
                <a:lnTo>
                  <a:pt x="337210" y="38176"/>
                </a:lnTo>
                <a:lnTo>
                  <a:pt x="332085" y="29546"/>
                </a:lnTo>
                <a:lnTo>
                  <a:pt x="301912" y="5588"/>
                </a:lnTo>
                <a:lnTo>
                  <a:pt x="282715" y="621"/>
                </a:lnTo>
                <a:lnTo>
                  <a:pt x="272364"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10" name="object 10">
            <a:extLst>
              <a:ext uri="{C183D7F6-B498-43B3-948B-1728B52AA6E4}">
                <adec:decorative xmlns:adec="http://schemas.microsoft.com/office/drawing/2017/decorative" val="1"/>
              </a:ext>
            </a:extLst>
          </p:cNvPr>
          <p:cNvSpPr/>
          <p:nvPr/>
        </p:nvSpPr>
        <p:spPr>
          <a:xfrm>
            <a:off x="1846112" y="345501"/>
            <a:ext cx="235297" cy="174575"/>
          </a:xfrm>
          <a:custGeom>
            <a:avLst/>
            <a:gdLst/>
            <a:ahLst/>
            <a:cxnLst/>
            <a:rect l="l" t="t" r="r" b="b"/>
            <a:pathLst>
              <a:path w="334645" h="248284">
                <a:moveTo>
                  <a:pt x="0" y="0"/>
                </a:moveTo>
                <a:lnTo>
                  <a:pt x="0" y="124777"/>
                </a:lnTo>
                <a:lnTo>
                  <a:pt x="334429" y="248145"/>
                </a:lnTo>
                <a:lnTo>
                  <a:pt x="334429" y="124307"/>
                </a:lnTo>
                <a:lnTo>
                  <a:pt x="0"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11" name="object 11">
            <a:extLst>
              <a:ext uri="{C183D7F6-B498-43B3-948B-1728B52AA6E4}">
                <adec:decorative xmlns:adec="http://schemas.microsoft.com/office/drawing/2017/decorative" val="1"/>
              </a:ext>
            </a:extLst>
          </p:cNvPr>
          <p:cNvSpPr/>
          <p:nvPr/>
        </p:nvSpPr>
        <p:spPr>
          <a:xfrm>
            <a:off x="1847170" y="432824"/>
            <a:ext cx="234404" cy="174575"/>
          </a:xfrm>
          <a:custGeom>
            <a:avLst/>
            <a:gdLst/>
            <a:ahLst/>
            <a:cxnLst/>
            <a:rect l="l" t="t" r="r" b="b"/>
            <a:pathLst>
              <a:path w="333375" h="248284">
                <a:moveTo>
                  <a:pt x="332955" y="0"/>
                </a:moveTo>
                <a:lnTo>
                  <a:pt x="0" y="123774"/>
                </a:lnTo>
                <a:lnTo>
                  <a:pt x="0" y="248030"/>
                </a:lnTo>
                <a:lnTo>
                  <a:pt x="332955" y="124244"/>
                </a:lnTo>
                <a:lnTo>
                  <a:pt x="332955" y="0"/>
                </a:lnTo>
                <a:close/>
              </a:path>
            </a:pathLst>
          </a:custGeom>
          <a:solidFill>
            <a:srgbClr val="00AEEF"/>
          </a:solidFill>
        </p:spPr>
        <p:txBody>
          <a:bodyPr wrap="square" lIns="0" tIns="0" rIns="0" bIns="0" rtlCol="0"/>
          <a:lstStyle/>
          <a:p>
            <a:pPr defTabSz="642915"/>
            <a:endParaRPr sz="1266">
              <a:solidFill>
                <a:prstClr val="black"/>
              </a:solidFill>
              <a:latin typeface="Calibri"/>
            </a:endParaRPr>
          </a:p>
        </p:txBody>
      </p:sp>
      <p:sp>
        <p:nvSpPr>
          <p:cNvPr id="12" name="object 12">
            <a:extLst>
              <a:ext uri="{C183D7F6-B498-43B3-948B-1728B52AA6E4}">
                <adec:decorative xmlns:adec="http://schemas.microsoft.com/office/drawing/2017/decorative" val="1"/>
              </a:ext>
            </a:extLst>
          </p:cNvPr>
          <p:cNvSpPr/>
          <p:nvPr/>
        </p:nvSpPr>
        <p:spPr>
          <a:xfrm>
            <a:off x="2397454" y="570120"/>
            <a:ext cx="555589" cy="59503"/>
          </a:xfrm>
          <a:prstGeom prst="rect">
            <a:avLst/>
          </a:prstGeom>
          <a:blipFill>
            <a:blip r:embed="rId3" cstate="print"/>
            <a:stretch>
              <a:fillRect/>
            </a:stretch>
          </a:blipFill>
        </p:spPr>
        <p:txBody>
          <a:bodyPr wrap="square" lIns="0" tIns="0" rIns="0" bIns="0" rtlCol="0"/>
          <a:lstStyle/>
          <a:p>
            <a:pPr defTabSz="642915"/>
            <a:endParaRPr sz="1266">
              <a:solidFill>
                <a:prstClr val="black"/>
              </a:solidFill>
              <a:latin typeface="Calibri"/>
            </a:endParaRPr>
          </a:p>
        </p:txBody>
      </p:sp>
      <p:sp>
        <p:nvSpPr>
          <p:cNvPr id="13" name="object 13">
            <a:extLst>
              <a:ext uri="{C183D7F6-B498-43B3-948B-1728B52AA6E4}">
                <adec:decorative xmlns:adec="http://schemas.microsoft.com/office/drawing/2017/decorative" val="1"/>
              </a:ext>
            </a:extLst>
          </p:cNvPr>
          <p:cNvSpPr/>
          <p:nvPr/>
        </p:nvSpPr>
        <p:spPr>
          <a:xfrm>
            <a:off x="1846016" y="258324"/>
            <a:ext cx="234404" cy="175022"/>
          </a:xfrm>
          <a:custGeom>
            <a:avLst/>
            <a:gdLst/>
            <a:ahLst/>
            <a:cxnLst/>
            <a:rect l="l" t="t" r="r" b="b"/>
            <a:pathLst>
              <a:path w="333375" h="248920">
                <a:moveTo>
                  <a:pt x="332955" y="0"/>
                </a:moveTo>
                <a:lnTo>
                  <a:pt x="0" y="124028"/>
                </a:lnTo>
                <a:lnTo>
                  <a:pt x="0" y="248538"/>
                </a:lnTo>
                <a:lnTo>
                  <a:pt x="332955" y="124510"/>
                </a:lnTo>
                <a:lnTo>
                  <a:pt x="332955" y="0"/>
                </a:lnTo>
                <a:close/>
              </a:path>
            </a:pathLst>
          </a:custGeom>
          <a:solidFill>
            <a:srgbClr val="00AEEF"/>
          </a:solidFill>
        </p:spPr>
        <p:txBody>
          <a:bodyPr wrap="square" lIns="0" tIns="0" rIns="0" bIns="0" rtlCol="0"/>
          <a:lstStyle/>
          <a:p>
            <a:pPr defTabSz="642915"/>
            <a:endParaRPr sz="1266">
              <a:solidFill>
                <a:prstClr val="black"/>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hidden="1">
            <a:extLst>
              <a:ext uri="{FF2B5EF4-FFF2-40B4-BE49-F238E27FC236}">
                <a16:creationId xmlns:a16="http://schemas.microsoft.com/office/drawing/2014/main" id="{2D391FAC-D21D-0246-BC95-879C65896EB4}"/>
              </a:ext>
            </a:extLst>
          </p:cNvPr>
          <p:cNvSpPr>
            <a:spLocks noGrp="1"/>
          </p:cNvSpPr>
          <p:nvPr>
            <p:ph type="title" idx="4294967295"/>
          </p:nvPr>
        </p:nvSpPr>
        <p:spPr/>
        <p:txBody>
          <a:bodyPr/>
          <a:lstStyle/>
          <a:p>
            <a:r>
              <a:rPr lang="en-US" dirty="0" err="1"/>
              <a:t>Sulam</a:t>
            </a:r>
            <a:r>
              <a:rPr lang="en-US" dirty="0"/>
              <a:t> Vision</a:t>
            </a:r>
          </a:p>
        </p:txBody>
      </p:sp>
      <p:sp>
        <p:nvSpPr>
          <p:cNvPr id="2" name="object 2"/>
          <p:cNvSpPr txBox="1"/>
          <p:nvPr/>
        </p:nvSpPr>
        <p:spPr>
          <a:xfrm>
            <a:off x="1720453" y="401836"/>
            <a:ext cx="8505081" cy="2355813"/>
          </a:xfrm>
          <a:prstGeom prst="rect">
            <a:avLst/>
          </a:prstGeom>
        </p:spPr>
        <p:txBody>
          <a:bodyPr vert="horz" wrap="square" lIns="0" tIns="8930" rIns="0" bIns="0" rtlCol="0">
            <a:spAutoFit/>
          </a:bodyPr>
          <a:lstStyle/>
          <a:p>
            <a:pPr marL="3402090" defTabSz="642915">
              <a:lnSpc>
                <a:spcPts val="3691"/>
              </a:lnSpc>
              <a:spcBef>
                <a:spcPts val="70"/>
              </a:spcBef>
            </a:pPr>
            <a:r>
              <a:rPr sz="3164" spc="-21" dirty="0">
                <a:solidFill>
                  <a:srgbClr val="535353"/>
                </a:solidFill>
                <a:latin typeface="Gill Sans MT"/>
                <a:cs typeface="Gill Sans MT"/>
              </a:rPr>
              <a:t>Sulam</a:t>
            </a:r>
            <a:r>
              <a:rPr sz="3164" spc="-450" dirty="0">
                <a:solidFill>
                  <a:srgbClr val="535353"/>
                </a:solidFill>
                <a:latin typeface="Gill Sans MT"/>
                <a:cs typeface="Gill Sans MT"/>
              </a:rPr>
              <a:t> </a:t>
            </a:r>
            <a:r>
              <a:rPr sz="3164" spc="-67" dirty="0">
                <a:solidFill>
                  <a:srgbClr val="535353"/>
                </a:solidFill>
                <a:latin typeface="Gill Sans MT"/>
                <a:cs typeface="Gill Sans MT"/>
              </a:rPr>
              <a:t>Vision</a:t>
            </a:r>
            <a:endParaRPr sz="3164" dirty="0">
              <a:solidFill>
                <a:prstClr val="black"/>
              </a:solidFill>
              <a:latin typeface="Gill Sans MT"/>
              <a:cs typeface="Gill Sans MT"/>
            </a:endParaRPr>
          </a:p>
          <a:p>
            <a:pPr marL="8929" marR="3572" defTabSz="642915">
              <a:lnSpc>
                <a:spcPts val="3586"/>
              </a:lnSpc>
              <a:spcBef>
                <a:spcPts val="190"/>
              </a:spcBef>
              <a:tabLst>
                <a:tab pos="1062595" algn="l"/>
                <a:tab pos="1344763" algn="l"/>
                <a:tab pos="1437181" algn="l"/>
                <a:tab pos="2160461" algn="l"/>
                <a:tab pos="2236807" algn="l"/>
                <a:tab pos="2687294" algn="l"/>
                <a:tab pos="3141799" algn="l"/>
                <a:tab pos="3753907" algn="l"/>
                <a:tab pos="4463346" algn="l"/>
                <a:tab pos="5592911" algn="l"/>
                <a:tab pos="6214395" algn="l"/>
                <a:tab pos="7461382" algn="l"/>
              </a:tabLst>
            </a:pPr>
            <a:r>
              <a:rPr sz="3164" spc="-21" dirty="0">
                <a:solidFill>
                  <a:srgbClr val="535353"/>
                </a:solidFill>
                <a:latin typeface="Gill Sans MT"/>
                <a:cs typeface="Gill Sans MT"/>
              </a:rPr>
              <a:t>Sulam	</a:t>
            </a:r>
            <a:r>
              <a:rPr sz="3164" spc="-67" dirty="0">
                <a:solidFill>
                  <a:srgbClr val="535353"/>
                </a:solidFill>
                <a:latin typeface="Gill Sans MT"/>
                <a:cs typeface="Gill Sans MT"/>
              </a:rPr>
              <a:t>aspires		to	</a:t>
            </a:r>
            <a:r>
              <a:rPr sz="3164" spc="-63" dirty="0">
                <a:solidFill>
                  <a:srgbClr val="535353"/>
                </a:solidFill>
                <a:latin typeface="Gill Sans MT"/>
                <a:cs typeface="Gill Sans MT"/>
              </a:rPr>
              <a:t>create </a:t>
            </a:r>
            <a:r>
              <a:rPr sz="3164" spc="-18" dirty="0">
                <a:solidFill>
                  <a:srgbClr val="535353"/>
                </a:solidFill>
                <a:latin typeface="Gill Sans MT"/>
                <a:cs typeface="Gill Sans MT"/>
              </a:rPr>
              <a:t>an </a:t>
            </a:r>
            <a:r>
              <a:rPr sz="3164" spc="-42" dirty="0">
                <a:solidFill>
                  <a:srgbClr val="535353"/>
                </a:solidFill>
                <a:latin typeface="Gill Sans MT"/>
                <a:cs typeface="Gill Sans MT"/>
              </a:rPr>
              <a:t>education </a:t>
            </a:r>
            <a:r>
              <a:rPr sz="3164" spc="-35" dirty="0">
                <a:solidFill>
                  <a:srgbClr val="535353"/>
                </a:solidFill>
                <a:latin typeface="Gill Sans MT"/>
                <a:cs typeface="Gill Sans MT"/>
              </a:rPr>
              <a:t>approach </a:t>
            </a:r>
            <a:r>
              <a:rPr sz="3164" spc="-56" dirty="0">
                <a:solidFill>
                  <a:srgbClr val="535353"/>
                </a:solidFill>
                <a:latin typeface="Gill Sans MT"/>
                <a:cs typeface="Gill Sans MT"/>
              </a:rPr>
              <a:t>where  </a:t>
            </a:r>
            <a:r>
              <a:rPr sz="3164" spc="-49" dirty="0">
                <a:solidFill>
                  <a:srgbClr val="535353"/>
                </a:solidFill>
                <a:latin typeface="Gill Sans MT"/>
                <a:cs typeface="Gill Sans MT"/>
              </a:rPr>
              <a:t>learning	</a:t>
            </a:r>
            <a:r>
              <a:rPr sz="3164" spc="-56" dirty="0">
                <a:solidFill>
                  <a:srgbClr val="535353"/>
                </a:solidFill>
                <a:latin typeface="Gill Sans MT"/>
                <a:cs typeface="Gill Sans MT"/>
              </a:rPr>
              <a:t>differences	</a:t>
            </a:r>
            <a:r>
              <a:rPr sz="3164" spc="-70" dirty="0">
                <a:solidFill>
                  <a:srgbClr val="535353"/>
                </a:solidFill>
                <a:latin typeface="Gill Sans MT"/>
                <a:cs typeface="Gill Sans MT"/>
              </a:rPr>
              <a:t>are</a:t>
            </a:r>
            <a:r>
              <a:rPr sz="3164" spc="11" dirty="0">
                <a:solidFill>
                  <a:srgbClr val="535353"/>
                </a:solidFill>
                <a:latin typeface="Gill Sans MT"/>
                <a:cs typeface="Gill Sans MT"/>
              </a:rPr>
              <a:t> </a:t>
            </a:r>
            <a:r>
              <a:rPr sz="3164" spc="-39" dirty="0">
                <a:solidFill>
                  <a:srgbClr val="535353"/>
                </a:solidFill>
                <a:latin typeface="Gill Sans MT"/>
                <a:cs typeface="Gill Sans MT"/>
              </a:rPr>
              <a:t>celebrated</a:t>
            </a:r>
            <a:r>
              <a:rPr sz="3164" spc="11" dirty="0">
                <a:solidFill>
                  <a:srgbClr val="535353"/>
                </a:solidFill>
                <a:latin typeface="Gill Sans MT"/>
                <a:cs typeface="Gill Sans MT"/>
              </a:rPr>
              <a:t> </a:t>
            </a:r>
            <a:r>
              <a:rPr sz="3164" spc="-14" dirty="0">
                <a:solidFill>
                  <a:srgbClr val="535353"/>
                </a:solidFill>
                <a:latin typeface="Gill Sans MT"/>
                <a:cs typeface="Gill Sans MT"/>
              </a:rPr>
              <a:t>and	</a:t>
            </a:r>
            <a:r>
              <a:rPr sz="3164" spc="-46" dirty="0">
                <a:solidFill>
                  <a:srgbClr val="535353"/>
                </a:solidFill>
                <a:latin typeface="Gill Sans MT"/>
                <a:cs typeface="Gill Sans MT"/>
              </a:rPr>
              <a:t>integrated  </a:t>
            </a:r>
            <a:r>
              <a:rPr sz="3164" spc="-67" dirty="0">
                <a:solidFill>
                  <a:srgbClr val="535353"/>
                </a:solidFill>
                <a:latin typeface="Gill Sans MT"/>
                <a:cs typeface="Gill Sans MT"/>
              </a:rPr>
              <a:t>naturally		into	</a:t>
            </a:r>
            <a:r>
              <a:rPr sz="3164" spc="-46" dirty="0">
                <a:solidFill>
                  <a:srgbClr val="535353"/>
                </a:solidFill>
                <a:latin typeface="Gill Sans MT"/>
                <a:cs typeface="Gill Sans MT"/>
              </a:rPr>
              <a:t>the</a:t>
            </a:r>
            <a:r>
              <a:rPr sz="3164" dirty="0">
                <a:solidFill>
                  <a:srgbClr val="535353"/>
                </a:solidFill>
                <a:latin typeface="Gill Sans MT"/>
                <a:cs typeface="Gill Sans MT"/>
              </a:rPr>
              <a:t> </a:t>
            </a:r>
            <a:r>
              <a:rPr sz="3164" spc="-49" dirty="0">
                <a:solidFill>
                  <a:srgbClr val="535353"/>
                </a:solidFill>
                <a:latin typeface="Gill Sans MT"/>
                <a:cs typeface="Gill Sans MT"/>
              </a:rPr>
              <a:t>fabric	</a:t>
            </a:r>
            <a:r>
              <a:rPr sz="3164" spc="-32" dirty="0">
                <a:solidFill>
                  <a:srgbClr val="535353"/>
                </a:solidFill>
                <a:latin typeface="Gill Sans MT"/>
                <a:cs typeface="Gill Sans MT"/>
              </a:rPr>
              <a:t>of</a:t>
            </a:r>
            <a:r>
              <a:rPr sz="3164" dirty="0">
                <a:solidFill>
                  <a:srgbClr val="535353"/>
                </a:solidFill>
                <a:latin typeface="Gill Sans MT"/>
                <a:cs typeface="Gill Sans MT"/>
              </a:rPr>
              <a:t> a	</a:t>
            </a:r>
            <a:r>
              <a:rPr sz="3164" spc="-60" dirty="0">
                <a:solidFill>
                  <a:srgbClr val="535353"/>
                </a:solidFill>
                <a:latin typeface="Gill Sans MT"/>
                <a:cs typeface="Gill Sans MT"/>
              </a:rPr>
              <a:t>school	</a:t>
            </a:r>
            <a:r>
              <a:rPr sz="3164" spc="-56" dirty="0">
                <a:solidFill>
                  <a:srgbClr val="535353"/>
                </a:solidFill>
                <a:latin typeface="Gill Sans MT"/>
                <a:cs typeface="Gill Sans MT"/>
              </a:rPr>
              <a:t>community	</a:t>
            </a:r>
            <a:r>
              <a:rPr sz="3164" spc="-14" dirty="0">
                <a:solidFill>
                  <a:srgbClr val="535353"/>
                </a:solidFill>
                <a:latin typeface="Gill Sans MT"/>
                <a:cs typeface="Gill Sans MT"/>
              </a:rPr>
              <a:t>and  </a:t>
            </a:r>
            <a:r>
              <a:rPr sz="3164" spc="-60" dirty="0">
                <a:solidFill>
                  <a:srgbClr val="535353"/>
                </a:solidFill>
                <a:latin typeface="Gill Sans MT"/>
                <a:cs typeface="Gill Sans MT"/>
              </a:rPr>
              <a:t>broader</a:t>
            </a:r>
            <a:r>
              <a:rPr sz="3164" spc="-7" dirty="0">
                <a:solidFill>
                  <a:srgbClr val="535353"/>
                </a:solidFill>
                <a:latin typeface="Gill Sans MT"/>
                <a:cs typeface="Gill Sans MT"/>
              </a:rPr>
              <a:t> </a:t>
            </a:r>
            <a:r>
              <a:rPr sz="3164" spc="-112" dirty="0">
                <a:solidFill>
                  <a:srgbClr val="535353"/>
                </a:solidFill>
                <a:latin typeface="Gill Sans MT"/>
                <a:cs typeface="Gill Sans MT"/>
              </a:rPr>
              <a:t>society.</a:t>
            </a:r>
            <a:endParaRPr sz="3164" dirty="0">
              <a:solidFill>
                <a:prstClr val="black"/>
              </a:solidFill>
              <a:latin typeface="Gill Sans MT"/>
              <a:cs typeface="Gill Sans MT"/>
            </a:endParaRPr>
          </a:p>
        </p:txBody>
      </p:sp>
      <p:sp>
        <p:nvSpPr>
          <p:cNvPr id="3" name="object 3">
            <a:extLst>
              <a:ext uri="{C183D7F6-B498-43B3-948B-1728B52AA6E4}">
                <adec:decorative xmlns:adec="http://schemas.microsoft.com/office/drawing/2017/decorative" val="1"/>
              </a:ext>
            </a:extLst>
          </p:cNvPr>
          <p:cNvSpPr/>
          <p:nvPr/>
        </p:nvSpPr>
        <p:spPr>
          <a:xfrm>
            <a:off x="2286669" y="400302"/>
            <a:ext cx="136624" cy="185291"/>
          </a:xfrm>
          <a:custGeom>
            <a:avLst/>
            <a:gdLst/>
            <a:ahLst/>
            <a:cxnLst/>
            <a:rect l="l" t="t" r="r" b="b"/>
            <a:pathLst>
              <a:path w="194309" h="263525">
                <a:moveTo>
                  <a:pt x="41528" y="190436"/>
                </a:moveTo>
                <a:lnTo>
                  <a:pt x="0" y="190436"/>
                </a:lnTo>
                <a:lnTo>
                  <a:pt x="0" y="191325"/>
                </a:lnTo>
                <a:lnTo>
                  <a:pt x="12001" y="228726"/>
                </a:lnTo>
                <a:lnTo>
                  <a:pt x="44221" y="254063"/>
                </a:lnTo>
                <a:lnTo>
                  <a:pt x="95110" y="263207"/>
                </a:lnTo>
                <a:lnTo>
                  <a:pt x="117880" y="261702"/>
                </a:lnTo>
                <a:lnTo>
                  <a:pt x="137747" y="257184"/>
                </a:lnTo>
                <a:lnTo>
                  <a:pt x="154714" y="249652"/>
                </a:lnTo>
                <a:lnTo>
                  <a:pt x="168782" y="239102"/>
                </a:lnTo>
                <a:lnTo>
                  <a:pt x="177852" y="228612"/>
                </a:lnTo>
                <a:lnTo>
                  <a:pt x="94894" y="228612"/>
                </a:lnTo>
                <a:lnTo>
                  <a:pt x="81440" y="227950"/>
                </a:lnTo>
                <a:lnTo>
                  <a:pt x="44570" y="206033"/>
                </a:lnTo>
                <a:lnTo>
                  <a:pt x="41528" y="191325"/>
                </a:lnTo>
                <a:lnTo>
                  <a:pt x="41528" y="190436"/>
                </a:lnTo>
                <a:close/>
              </a:path>
              <a:path w="194309" h="263525">
                <a:moveTo>
                  <a:pt x="102666" y="0"/>
                </a:moveTo>
                <a:lnTo>
                  <a:pt x="61575" y="5581"/>
                </a:lnTo>
                <a:lnTo>
                  <a:pt x="21628" y="33935"/>
                </a:lnTo>
                <a:lnTo>
                  <a:pt x="8254" y="74117"/>
                </a:lnTo>
                <a:lnTo>
                  <a:pt x="11319" y="93609"/>
                </a:lnTo>
                <a:lnTo>
                  <a:pt x="35837" y="123641"/>
                </a:lnTo>
                <a:lnTo>
                  <a:pt x="99885" y="147574"/>
                </a:lnTo>
                <a:lnTo>
                  <a:pt x="120967" y="154038"/>
                </a:lnTo>
                <a:lnTo>
                  <a:pt x="134554" y="159676"/>
                </a:lnTo>
                <a:lnTo>
                  <a:pt x="144262" y="166990"/>
                </a:lnTo>
                <a:lnTo>
                  <a:pt x="150088" y="175978"/>
                </a:lnTo>
                <a:lnTo>
                  <a:pt x="152031" y="186639"/>
                </a:lnTo>
                <a:lnTo>
                  <a:pt x="151041" y="194845"/>
                </a:lnTo>
                <a:lnTo>
                  <a:pt x="117954" y="225486"/>
                </a:lnTo>
                <a:lnTo>
                  <a:pt x="94894" y="228612"/>
                </a:lnTo>
                <a:lnTo>
                  <a:pt x="177852" y="228612"/>
                </a:lnTo>
                <a:lnTo>
                  <a:pt x="179810" y="226348"/>
                </a:lnTo>
                <a:lnTo>
                  <a:pt x="187688" y="212201"/>
                </a:lnTo>
                <a:lnTo>
                  <a:pt x="192416" y="196658"/>
                </a:lnTo>
                <a:lnTo>
                  <a:pt x="193992" y="179717"/>
                </a:lnTo>
                <a:lnTo>
                  <a:pt x="193682" y="172364"/>
                </a:lnTo>
                <a:lnTo>
                  <a:pt x="173583" y="133730"/>
                </a:lnTo>
                <a:lnTo>
                  <a:pt x="134666" y="116325"/>
                </a:lnTo>
                <a:lnTo>
                  <a:pt x="86613" y="102476"/>
                </a:lnTo>
                <a:lnTo>
                  <a:pt x="77246" y="99480"/>
                </a:lnTo>
                <a:lnTo>
                  <a:pt x="49339" y="78282"/>
                </a:lnTo>
                <a:lnTo>
                  <a:pt x="49339" y="70548"/>
                </a:lnTo>
                <a:lnTo>
                  <a:pt x="78559" y="37199"/>
                </a:lnTo>
                <a:lnTo>
                  <a:pt x="100431" y="34607"/>
                </a:lnTo>
                <a:lnTo>
                  <a:pt x="180361" y="34607"/>
                </a:lnTo>
                <a:lnTo>
                  <a:pt x="176978" y="28891"/>
                </a:lnTo>
                <a:lnTo>
                  <a:pt x="168427" y="19088"/>
                </a:lnTo>
                <a:lnTo>
                  <a:pt x="156982" y="10737"/>
                </a:lnTo>
                <a:lnTo>
                  <a:pt x="142209" y="4772"/>
                </a:lnTo>
                <a:lnTo>
                  <a:pt x="124105" y="1193"/>
                </a:lnTo>
                <a:lnTo>
                  <a:pt x="102666" y="0"/>
                </a:lnTo>
                <a:close/>
              </a:path>
              <a:path w="194309" h="263525">
                <a:moveTo>
                  <a:pt x="180361" y="34607"/>
                </a:moveTo>
                <a:lnTo>
                  <a:pt x="100431" y="34607"/>
                </a:lnTo>
                <a:lnTo>
                  <a:pt x="110313" y="35052"/>
                </a:lnTo>
                <a:lnTo>
                  <a:pt x="119157" y="36390"/>
                </a:lnTo>
                <a:lnTo>
                  <a:pt x="126963" y="38620"/>
                </a:lnTo>
                <a:lnTo>
                  <a:pt x="133731" y="41744"/>
                </a:lnTo>
                <a:lnTo>
                  <a:pt x="142062" y="46507"/>
                </a:lnTo>
                <a:lnTo>
                  <a:pt x="146227" y="53060"/>
                </a:lnTo>
                <a:lnTo>
                  <a:pt x="146227" y="62293"/>
                </a:lnTo>
                <a:lnTo>
                  <a:pt x="187973" y="62293"/>
                </a:lnTo>
                <a:lnTo>
                  <a:pt x="187973" y="61391"/>
                </a:lnTo>
                <a:lnTo>
                  <a:pt x="186751" y="50045"/>
                </a:lnTo>
                <a:lnTo>
                  <a:pt x="183086" y="39211"/>
                </a:lnTo>
                <a:lnTo>
                  <a:pt x="180361" y="34607"/>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4" name="object 4">
            <a:extLst>
              <a:ext uri="{C183D7F6-B498-43B3-948B-1728B52AA6E4}">
                <adec:decorative xmlns:adec="http://schemas.microsoft.com/office/drawing/2017/decorative" val="1"/>
              </a:ext>
            </a:extLst>
          </p:cNvPr>
          <p:cNvSpPr/>
          <p:nvPr/>
        </p:nvSpPr>
        <p:spPr>
          <a:xfrm>
            <a:off x="2442789" y="405171"/>
            <a:ext cx="145554" cy="180380"/>
          </a:xfrm>
          <a:custGeom>
            <a:avLst/>
            <a:gdLst/>
            <a:ahLst/>
            <a:cxnLst/>
            <a:rect l="l" t="t" r="r" b="b"/>
            <a:pathLst>
              <a:path w="207009" h="256540">
                <a:moveTo>
                  <a:pt x="41529" y="0"/>
                </a:moveTo>
                <a:lnTo>
                  <a:pt x="0" y="0"/>
                </a:lnTo>
                <a:lnTo>
                  <a:pt x="0" y="158051"/>
                </a:lnTo>
                <a:lnTo>
                  <a:pt x="6108" y="207313"/>
                </a:lnTo>
                <a:lnTo>
                  <a:pt x="37332" y="245297"/>
                </a:lnTo>
                <a:lnTo>
                  <a:pt x="83959" y="256285"/>
                </a:lnTo>
                <a:lnTo>
                  <a:pt x="91727" y="255964"/>
                </a:lnTo>
                <a:lnTo>
                  <a:pt x="132802" y="240691"/>
                </a:lnTo>
                <a:lnTo>
                  <a:pt x="156175" y="218109"/>
                </a:lnTo>
                <a:lnTo>
                  <a:pt x="92913" y="218109"/>
                </a:lnTo>
                <a:lnTo>
                  <a:pt x="82438" y="217398"/>
                </a:lnTo>
                <a:lnTo>
                  <a:pt x="45218" y="184515"/>
                </a:lnTo>
                <a:lnTo>
                  <a:pt x="41529" y="140639"/>
                </a:lnTo>
                <a:lnTo>
                  <a:pt x="41529" y="0"/>
                </a:lnTo>
                <a:close/>
              </a:path>
              <a:path w="207009" h="256540">
                <a:moveTo>
                  <a:pt x="206502" y="205841"/>
                </a:moveTo>
                <a:lnTo>
                  <a:pt x="164973" y="205841"/>
                </a:lnTo>
                <a:lnTo>
                  <a:pt x="164973" y="249364"/>
                </a:lnTo>
                <a:lnTo>
                  <a:pt x="206502" y="249364"/>
                </a:lnTo>
                <a:lnTo>
                  <a:pt x="206502" y="205841"/>
                </a:lnTo>
                <a:close/>
              </a:path>
              <a:path w="207009" h="256540">
                <a:moveTo>
                  <a:pt x="206502" y="0"/>
                </a:moveTo>
                <a:lnTo>
                  <a:pt x="164973" y="0"/>
                </a:lnTo>
                <a:lnTo>
                  <a:pt x="164973" y="122554"/>
                </a:lnTo>
                <a:lnTo>
                  <a:pt x="164354" y="139017"/>
                </a:lnTo>
                <a:lnTo>
                  <a:pt x="155079" y="176923"/>
                </a:lnTo>
                <a:lnTo>
                  <a:pt x="128443" y="207313"/>
                </a:lnTo>
                <a:lnTo>
                  <a:pt x="92913" y="218109"/>
                </a:lnTo>
                <a:lnTo>
                  <a:pt x="156175" y="218109"/>
                </a:lnTo>
                <a:lnTo>
                  <a:pt x="158440" y="215254"/>
                </a:lnTo>
                <a:lnTo>
                  <a:pt x="164973" y="205841"/>
                </a:lnTo>
                <a:lnTo>
                  <a:pt x="206502" y="205841"/>
                </a:lnTo>
                <a:lnTo>
                  <a:pt x="206502"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5" name="object 5">
            <a:extLst>
              <a:ext uri="{C183D7F6-B498-43B3-948B-1728B52AA6E4}">
                <adec:decorative xmlns:adec="http://schemas.microsoft.com/office/drawing/2017/decorative" val="1"/>
              </a:ext>
            </a:extLst>
          </p:cNvPr>
          <p:cNvSpPr/>
          <p:nvPr/>
        </p:nvSpPr>
        <p:spPr>
          <a:xfrm>
            <a:off x="2631248" y="327154"/>
            <a:ext cx="0" cy="253603"/>
          </a:xfrm>
          <a:custGeom>
            <a:avLst/>
            <a:gdLst/>
            <a:ahLst/>
            <a:cxnLst/>
            <a:rect l="l" t="t" r="r" b="b"/>
            <a:pathLst>
              <a:path h="360680">
                <a:moveTo>
                  <a:pt x="0" y="0"/>
                </a:moveTo>
                <a:lnTo>
                  <a:pt x="0" y="360324"/>
                </a:lnTo>
              </a:path>
            </a:pathLst>
          </a:custGeom>
          <a:ln w="41528">
            <a:solidFill>
              <a:srgbClr val="134A86"/>
            </a:solidFill>
          </a:ln>
        </p:spPr>
        <p:txBody>
          <a:bodyPr wrap="square" lIns="0" tIns="0" rIns="0" bIns="0" rtlCol="0"/>
          <a:lstStyle/>
          <a:p>
            <a:pPr defTabSz="642915"/>
            <a:endParaRPr sz="1266">
              <a:solidFill>
                <a:prstClr val="black"/>
              </a:solidFill>
              <a:latin typeface="Calibri"/>
            </a:endParaRPr>
          </a:p>
        </p:txBody>
      </p:sp>
      <p:sp>
        <p:nvSpPr>
          <p:cNvPr id="6" name="object 6">
            <a:extLst>
              <a:ext uri="{C183D7F6-B498-43B3-948B-1728B52AA6E4}">
                <adec:decorative xmlns:adec="http://schemas.microsoft.com/office/drawing/2017/decorative" val="1"/>
              </a:ext>
            </a:extLst>
          </p:cNvPr>
          <p:cNvSpPr/>
          <p:nvPr/>
        </p:nvSpPr>
        <p:spPr>
          <a:xfrm>
            <a:off x="2670129" y="400307"/>
            <a:ext cx="142429" cy="185291"/>
          </a:xfrm>
          <a:custGeom>
            <a:avLst/>
            <a:gdLst/>
            <a:ahLst/>
            <a:cxnLst/>
            <a:rect l="l" t="t" r="r" b="b"/>
            <a:pathLst>
              <a:path w="202564" h="263525">
                <a:moveTo>
                  <a:pt x="183311" y="31470"/>
                </a:moveTo>
                <a:lnTo>
                  <a:pt x="101269" y="31470"/>
                </a:lnTo>
                <a:lnTo>
                  <a:pt x="111320" y="32049"/>
                </a:lnTo>
                <a:lnTo>
                  <a:pt x="120616" y="33786"/>
                </a:lnTo>
                <a:lnTo>
                  <a:pt x="150848" y="62360"/>
                </a:lnTo>
                <a:lnTo>
                  <a:pt x="151777" y="72999"/>
                </a:lnTo>
                <a:lnTo>
                  <a:pt x="151777" y="101130"/>
                </a:lnTo>
                <a:lnTo>
                  <a:pt x="130022" y="105359"/>
                </a:lnTo>
                <a:lnTo>
                  <a:pt x="96891" y="112828"/>
                </a:lnTo>
                <a:lnTo>
                  <a:pt x="46499" y="129778"/>
                </a:lnTo>
                <a:lnTo>
                  <a:pt x="7284" y="162991"/>
                </a:lnTo>
                <a:lnTo>
                  <a:pt x="0" y="194754"/>
                </a:lnTo>
                <a:lnTo>
                  <a:pt x="48" y="195859"/>
                </a:lnTo>
                <a:lnTo>
                  <a:pt x="11659" y="235091"/>
                </a:lnTo>
                <a:lnTo>
                  <a:pt x="43550" y="258659"/>
                </a:lnTo>
                <a:lnTo>
                  <a:pt x="70446" y="263207"/>
                </a:lnTo>
                <a:lnTo>
                  <a:pt x="79131" y="262753"/>
                </a:lnTo>
                <a:lnTo>
                  <a:pt x="116322" y="251091"/>
                </a:lnTo>
                <a:lnTo>
                  <a:pt x="141074" y="231952"/>
                </a:lnTo>
                <a:lnTo>
                  <a:pt x="77977" y="231952"/>
                </a:lnTo>
                <a:lnTo>
                  <a:pt x="71449" y="230390"/>
                </a:lnTo>
                <a:lnTo>
                  <a:pt x="58254" y="224154"/>
                </a:lnTo>
                <a:lnTo>
                  <a:pt x="53263" y="219773"/>
                </a:lnTo>
                <a:lnTo>
                  <a:pt x="46532" y="208483"/>
                </a:lnTo>
                <a:lnTo>
                  <a:pt x="44949" y="202796"/>
                </a:lnTo>
                <a:lnTo>
                  <a:pt x="44970" y="194754"/>
                </a:lnTo>
                <a:lnTo>
                  <a:pt x="73086" y="155888"/>
                </a:lnTo>
                <a:lnTo>
                  <a:pt x="112026" y="141305"/>
                </a:lnTo>
                <a:lnTo>
                  <a:pt x="151777" y="130594"/>
                </a:lnTo>
                <a:lnTo>
                  <a:pt x="193306" y="130594"/>
                </a:lnTo>
                <a:lnTo>
                  <a:pt x="193306" y="85420"/>
                </a:lnTo>
                <a:lnTo>
                  <a:pt x="192677" y="67153"/>
                </a:lnTo>
                <a:lnTo>
                  <a:pt x="190791" y="52052"/>
                </a:lnTo>
                <a:lnTo>
                  <a:pt x="187648" y="40116"/>
                </a:lnTo>
                <a:lnTo>
                  <a:pt x="183311" y="31470"/>
                </a:lnTo>
                <a:close/>
              </a:path>
              <a:path w="202564" h="263525">
                <a:moveTo>
                  <a:pt x="194608" y="221678"/>
                </a:moveTo>
                <a:lnTo>
                  <a:pt x="151777" y="221678"/>
                </a:lnTo>
                <a:lnTo>
                  <a:pt x="152201" y="229419"/>
                </a:lnTo>
                <a:lnTo>
                  <a:pt x="153396" y="237586"/>
                </a:lnTo>
                <a:lnTo>
                  <a:pt x="155420" y="246586"/>
                </a:lnTo>
                <a:lnTo>
                  <a:pt x="158254" y="256285"/>
                </a:lnTo>
                <a:lnTo>
                  <a:pt x="202005" y="256285"/>
                </a:lnTo>
                <a:lnTo>
                  <a:pt x="198829" y="245033"/>
                </a:lnTo>
                <a:lnTo>
                  <a:pt x="196452" y="234510"/>
                </a:lnTo>
                <a:lnTo>
                  <a:pt x="194869" y="224690"/>
                </a:lnTo>
                <a:lnTo>
                  <a:pt x="194608" y="221678"/>
                </a:lnTo>
                <a:close/>
              </a:path>
              <a:path w="202564" h="263525">
                <a:moveTo>
                  <a:pt x="193306" y="130594"/>
                </a:moveTo>
                <a:lnTo>
                  <a:pt x="151777" y="130594"/>
                </a:lnTo>
                <a:lnTo>
                  <a:pt x="151747" y="155888"/>
                </a:lnTo>
                <a:lnTo>
                  <a:pt x="151212" y="166224"/>
                </a:lnTo>
                <a:lnTo>
                  <a:pt x="137767" y="202796"/>
                </a:lnTo>
                <a:lnTo>
                  <a:pt x="101078" y="229419"/>
                </a:lnTo>
                <a:lnTo>
                  <a:pt x="84429" y="231952"/>
                </a:lnTo>
                <a:lnTo>
                  <a:pt x="141074" y="231952"/>
                </a:lnTo>
                <a:lnTo>
                  <a:pt x="151777" y="221678"/>
                </a:lnTo>
                <a:lnTo>
                  <a:pt x="194608" y="221678"/>
                </a:lnTo>
                <a:lnTo>
                  <a:pt x="194080" y="215582"/>
                </a:lnTo>
                <a:lnTo>
                  <a:pt x="193740" y="206933"/>
                </a:lnTo>
                <a:lnTo>
                  <a:pt x="193498" y="198491"/>
                </a:lnTo>
                <a:lnTo>
                  <a:pt x="193432" y="194754"/>
                </a:lnTo>
                <a:lnTo>
                  <a:pt x="193306" y="130594"/>
                </a:lnTo>
                <a:close/>
              </a:path>
              <a:path w="202564" h="263525">
                <a:moveTo>
                  <a:pt x="102793" y="0"/>
                </a:moveTo>
                <a:lnTo>
                  <a:pt x="64856" y="5020"/>
                </a:lnTo>
                <a:lnTo>
                  <a:pt x="24381" y="27221"/>
                </a:lnTo>
                <a:lnTo>
                  <a:pt x="4179" y="61319"/>
                </a:lnTo>
                <a:lnTo>
                  <a:pt x="3326" y="72999"/>
                </a:lnTo>
                <a:lnTo>
                  <a:pt x="48411" y="72999"/>
                </a:lnTo>
                <a:lnTo>
                  <a:pt x="48411" y="69430"/>
                </a:lnTo>
                <a:lnTo>
                  <a:pt x="49285" y="62075"/>
                </a:lnTo>
                <a:lnTo>
                  <a:pt x="79087" y="34318"/>
                </a:lnTo>
                <a:lnTo>
                  <a:pt x="101269" y="31470"/>
                </a:lnTo>
                <a:lnTo>
                  <a:pt x="183311" y="31470"/>
                </a:lnTo>
                <a:lnTo>
                  <a:pt x="151320" y="8470"/>
                </a:lnTo>
                <a:lnTo>
                  <a:pt x="115826" y="528"/>
                </a:lnTo>
                <a:lnTo>
                  <a:pt x="102793"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7" name="object 7">
            <a:extLst>
              <a:ext uri="{C183D7F6-B498-43B3-948B-1728B52AA6E4}">
                <adec:decorative xmlns:adec="http://schemas.microsoft.com/office/drawing/2017/decorative" val="1"/>
              </a:ext>
            </a:extLst>
          </p:cNvPr>
          <p:cNvSpPr/>
          <p:nvPr/>
        </p:nvSpPr>
        <p:spPr>
          <a:xfrm>
            <a:off x="2837843" y="400306"/>
            <a:ext cx="243780" cy="180380"/>
          </a:xfrm>
          <a:custGeom>
            <a:avLst/>
            <a:gdLst/>
            <a:ahLst/>
            <a:cxnLst/>
            <a:rect l="l" t="t" r="r" b="b"/>
            <a:pathLst>
              <a:path w="346710" h="256540">
                <a:moveTo>
                  <a:pt x="41528" y="6921"/>
                </a:moveTo>
                <a:lnTo>
                  <a:pt x="0" y="6921"/>
                </a:lnTo>
                <a:lnTo>
                  <a:pt x="0" y="256285"/>
                </a:lnTo>
                <a:lnTo>
                  <a:pt x="41528" y="256285"/>
                </a:lnTo>
                <a:lnTo>
                  <a:pt x="41528" y="135064"/>
                </a:lnTo>
                <a:lnTo>
                  <a:pt x="42107" y="119078"/>
                </a:lnTo>
                <a:lnTo>
                  <a:pt x="50787" y="81597"/>
                </a:lnTo>
                <a:lnTo>
                  <a:pt x="74024" y="52019"/>
                </a:lnTo>
                <a:lnTo>
                  <a:pt x="41528" y="52019"/>
                </a:lnTo>
                <a:lnTo>
                  <a:pt x="41528" y="6921"/>
                </a:lnTo>
                <a:close/>
              </a:path>
              <a:path w="346710" h="256540">
                <a:moveTo>
                  <a:pt x="187244" y="38176"/>
                </a:moveTo>
                <a:lnTo>
                  <a:pt x="117881" y="38176"/>
                </a:lnTo>
                <a:lnTo>
                  <a:pt x="125399" y="40258"/>
                </a:lnTo>
                <a:lnTo>
                  <a:pt x="139382" y="48577"/>
                </a:lnTo>
                <a:lnTo>
                  <a:pt x="152166" y="97678"/>
                </a:lnTo>
                <a:lnTo>
                  <a:pt x="152476" y="256285"/>
                </a:lnTo>
                <a:lnTo>
                  <a:pt x="194005" y="256285"/>
                </a:lnTo>
                <a:lnTo>
                  <a:pt x="194005" y="135064"/>
                </a:lnTo>
                <a:lnTo>
                  <a:pt x="194571" y="119078"/>
                </a:lnTo>
                <a:lnTo>
                  <a:pt x="203390" y="80594"/>
                </a:lnTo>
                <a:lnTo>
                  <a:pt x="225657" y="52019"/>
                </a:lnTo>
                <a:lnTo>
                  <a:pt x="194005" y="52019"/>
                </a:lnTo>
                <a:lnTo>
                  <a:pt x="188969" y="41258"/>
                </a:lnTo>
                <a:lnTo>
                  <a:pt x="187244" y="38176"/>
                </a:lnTo>
                <a:close/>
              </a:path>
              <a:path w="346710" h="256540">
                <a:moveTo>
                  <a:pt x="337210" y="38176"/>
                </a:moveTo>
                <a:lnTo>
                  <a:pt x="271475" y="38176"/>
                </a:lnTo>
                <a:lnTo>
                  <a:pt x="278968" y="40220"/>
                </a:lnTo>
                <a:lnTo>
                  <a:pt x="291350" y="48399"/>
                </a:lnTo>
                <a:lnTo>
                  <a:pt x="304623" y="97678"/>
                </a:lnTo>
                <a:lnTo>
                  <a:pt x="304952" y="117640"/>
                </a:lnTo>
                <a:lnTo>
                  <a:pt x="304952" y="256285"/>
                </a:lnTo>
                <a:lnTo>
                  <a:pt x="346481" y="256285"/>
                </a:lnTo>
                <a:lnTo>
                  <a:pt x="346402" y="97678"/>
                </a:lnTo>
                <a:lnTo>
                  <a:pt x="345902" y="80070"/>
                </a:lnTo>
                <a:lnTo>
                  <a:pt x="344165" y="62896"/>
                </a:lnTo>
                <a:lnTo>
                  <a:pt x="341268" y="48932"/>
                </a:lnTo>
                <a:lnTo>
                  <a:pt x="337210" y="38176"/>
                </a:lnTo>
                <a:close/>
              </a:path>
              <a:path w="346710" h="256540">
                <a:moveTo>
                  <a:pt x="119887" y="0"/>
                </a:moveTo>
                <a:lnTo>
                  <a:pt x="77779" y="11047"/>
                </a:lnTo>
                <a:lnTo>
                  <a:pt x="47815" y="41537"/>
                </a:lnTo>
                <a:lnTo>
                  <a:pt x="41528" y="52019"/>
                </a:lnTo>
                <a:lnTo>
                  <a:pt x="74024" y="52019"/>
                </a:lnTo>
                <a:lnTo>
                  <a:pt x="76466" y="49999"/>
                </a:lnTo>
                <a:lnTo>
                  <a:pt x="84703" y="44825"/>
                </a:lnTo>
                <a:lnTo>
                  <a:pt x="93011" y="41130"/>
                </a:lnTo>
                <a:lnTo>
                  <a:pt x="101391" y="38914"/>
                </a:lnTo>
                <a:lnTo>
                  <a:pt x="109842" y="38176"/>
                </a:lnTo>
                <a:lnTo>
                  <a:pt x="187244" y="38176"/>
                </a:lnTo>
                <a:lnTo>
                  <a:pt x="183902" y="32200"/>
                </a:lnTo>
                <a:lnTo>
                  <a:pt x="149351" y="4800"/>
                </a:lnTo>
                <a:lnTo>
                  <a:pt x="127508" y="300"/>
                </a:lnTo>
                <a:lnTo>
                  <a:pt x="119887" y="0"/>
                </a:lnTo>
                <a:close/>
              </a:path>
              <a:path w="346710" h="256540">
                <a:moveTo>
                  <a:pt x="272364" y="0"/>
                </a:moveTo>
                <a:lnTo>
                  <a:pt x="231676" y="11325"/>
                </a:lnTo>
                <a:lnTo>
                  <a:pt x="200346" y="41908"/>
                </a:lnTo>
                <a:lnTo>
                  <a:pt x="194005" y="52019"/>
                </a:lnTo>
                <a:lnTo>
                  <a:pt x="225657" y="52019"/>
                </a:lnTo>
                <a:lnTo>
                  <a:pt x="228460" y="49669"/>
                </a:lnTo>
                <a:lnTo>
                  <a:pt x="236463" y="44637"/>
                </a:lnTo>
                <a:lnTo>
                  <a:pt x="244833" y="41046"/>
                </a:lnTo>
                <a:lnTo>
                  <a:pt x="253570" y="38893"/>
                </a:lnTo>
                <a:lnTo>
                  <a:pt x="262674" y="38176"/>
                </a:lnTo>
                <a:lnTo>
                  <a:pt x="337210" y="38176"/>
                </a:lnTo>
                <a:lnTo>
                  <a:pt x="332085" y="29546"/>
                </a:lnTo>
                <a:lnTo>
                  <a:pt x="301912" y="5588"/>
                </a:lnTo>
                <a:lnTo>
                  <a:pt x="282715" y="621"/>
                </a:lnTo>
                <a:lnTo>
                  <a:pt x="272364"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8" name="object 8">
            <a:extLst>
              <a:ext uri="{C183D7F6-B498-43B3-948B-1728B52AA6E4}">
                <adec:decorative xmlns:adec="http://schemas.microsoft.com/office/drawing/2017/decorative" val="1"/>
              </a:ext>
            </a:extLst>
          </p:cNvPr>
          <p:cNvSpPr/>
          <p:nvPr/>
        </p:nvSpPr>
        <p:spPr>
          <a:xfrm>
            <a:off x="1957593" y="408009"/>
            <a:ext cx="235297" cy="174575"/>
          </a:xfrm>
          <a:custGeom>
            <a:avLst/>
            <a:gdLst/>
            <a:ahLst/>
            <a:cxnLst/>
            <a:rect l="l" t="t" r="r" b="b"/>
            <a:pathLst>
              <a:path w="334644" h="248284">
                <a:moveTo>
                  <a:pt x="0" y="0"/>
                </a:moveTo>
                <a:lnTo>
                  <a:pt x="0" y="124777"/>
                </a:lnTo>
                <a:lnTo>
                  <a:pt x="334429" y="248145"/>
                </a:lnTo>
                <a:lnTo>
                  <a:pt x="334429" y="124307"/>
                </a:lnTo>
                <a:lnTo>
                  <a:pt x="0"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9" name="object 9">
            <a:extLst>
              <a:ext uri="{C183D7F6-B498-43B3-948B-1728B52AA6E4}">
                <adec:decorative xmlns:adec="http://schemas.microsoft.com/office/drawing/2017/decorative" val="1"/>
              </a:ext>
            </a:extLst>
          </p:cNvPr>
          <p:cNvSpPr/>
          <p:nvPr/>
        </p:nvSpPr>
        <p:spPr>
          <a:xfrm>
            <a:off x="1958651" y="495332"/>
            <a:ext cx="234404" cy="174575"/>
          </a:xfrm>
          <a:custGeom>
            <a:avLst/>
            <a:gdLst/>
            <a:ahLst/>
            <a:cxnLst/>
            <a:rect l="l" t="t" r="r" b="b"/>
            <a:pathLst>
              <a:path w="333375" h="248284">
                <a:moveTo>
                  <a:pt x="332955" y="0"/>
                </a:moveTo>
                <a:lnTo>
                  <a:pt x="0" y="123774"/>
                </a:lnTo>
                <a:lnTo>
                  <a:pt x="0" y="248030"/>
                </a:lnTo>
                <a:lnTo>
                  <a:pt x="332955" y="124244"/>
                </a:lnTo>
                <a:lnTo>
                  <a:pt x="332955" y="0"/>
                </a:lnTo>
                <a:close/>
              </a:path>
            </a:pathLst>
          </a:custGeom>
          <a:solidFill>
            <a:srgbClr val="00AEEF"/>
          </a:solidFill>
        </p:spPr>
        <p:txBody>
          <a:bodyPr wrap="square" lIns="0" tIns="0" rIns="0" bIns="0" rtlCol="0"/>
          <a:lstStyle/>
          <a:p>
            <a:pPr defTabSz="642915"/>
            <a:endParaRPr sz="1266">
              <a:solidFill>
                <a:prstClr val="black"/>
              </a:solidFill>
              <a:latin typeface="Calibri"/>
            </a:endParaRPr>
          </a:p>
        </p:txBody>
      </p:sp>
      <p:sp>
        <p:nvSpPr>
          <p:cNvPr id="10" name="object 10">
            <a:extLst>
              <a:ext uri="{C183D7F6-B498-43B3-948B-1728B52AA6E4}">
                <adec:decorative xmlns:adec="http://schemas.microsoft.com/office/drawing/2017/decorative" val="1"/>
              </a:ext>
            </a:extLst>
          </p:cNvPr>
          <p:cNvSpPr/>
          <p:nvPr/>
        </p:nvSpPr>
        <p:spPr>
          <a:xfrm>
            <a:off x="2508936" y="632628"/>
            <a:ext cx="555589" cy="59503"/>
          </a:xfrm>
          <a:prstGeom prst="rect">
            <a:avLst/>
          </a:prstGeom>
          <a:blipFill>
            <a:blip r:embed="rId3" cstate="print"/>
            <a:stretch>
              <a:fillRect/>
            </a:stretch>
          </a:blipFill>
        </p:spPr>
        <p:txBody>
          <a:bodyPr wrap="square" lIns="0" tIns="0" rIns="0" bIns="0" rtlCol="0"/>
          <a:lstStyle/>
          <a:p>
            <a:pPr defTabSz="642915"/>
            <a:endParaRPr sz="1266">
              <a:solidFill>
                <a:prstClr val="black"/>
              </a:solidFill>
              <a:latin typeface="Calibri"/>
            </a:endParaRPr>
          </a:p>
        </p:txBody>
      </p:sp>
      <p:sp>
        <p:nvSpPr>
          <p:cNvPr id="11" name="object 11">
            <a:extLst>
              <a:ext uri="{C183D7F6-B498-43B3-948B-1728B52AA6E4}">
                <adec:decorative xmlns:adec="http://schemas.microsoft.com/office/drawing/2017/decorative" val="1"/>
              </a:ext>
            </a:extLst>
          </p:cNvPr>
          <p:cNvSpPr/>
          <p:nvPr/>
        </p:nvSpPr>
        <p:spPr>
          <a:xfrm>
            <a:off x="1957497" y="320832"/>
            <a:ext cx="234404" cy="175022"/>
          </a:xfrm>
          <a:custGeom>
            <a:avLst/>
            <a:gdLst/>
            <a:ahLst/>
            <a:cxnLst/>
            <a:rect l="l" t="t" r="r" b="b"/>
            <a:pathLst>
              <a:path w="333375" h="248920">
                <a:moveTo>
                  <a:pt x="332955" y="0"/>
                </a:moveTo>
                <a:lnTo>
                  <a:pt x="0" y="124028"/>
                </a:lnTo>
                <a:lnTo>
                  <a:pt x="0" y="248538"/>
                </a:lnTo>
                <a:lnTo>
                  <a:pt x="332955" y="124510"/>
                </a:lnTo>
                <a:lnTo>
                  <a:pt x="332955" y="0"/>
                </a:lnTo>
                <a:close/>
              </a:path>
            </a:pathLst>
          </a:custGeom>
          <a:solidFill>
            <a:srgbClr val="00AEEF"/>
          </a:solidFill>
        </p:spPr>
        <p:txBody>
          <a:bodyPr wrap="square" lIns="0" tIns="0" rIns="0" bIns="0" rtlCol="0"/>
          <a:lstStyle/>
          <a:p>
            <a:pPr defTabSz="642915"/>
            <a:endParaRPr sz="1266">
              <a:solidFill>
                <a:prstClr val="black"/>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A boy holding a basketball in the air inside a gym"/>
          <p:cNvSpPr>
            <a:spLocks noChangeAspect="1"/>
          </p:cNvSpPr>
          <p:nvPr/>
        </p:nvSpPr>
        <p:spPr>
          <a:xfrm>
            <a:off x="7017080" y="1612547"/>
            <a:ext cx="3575372" cy="4185593"/>
          </a:xfrm>
          <a:prstGeom prst="rect">
            <a:avLst/>
          </a:prstGeom>
          <a:blipFill>
            <a:blip r:embed="rId2" cstate="print"/>
            <a:stretch>
              <a:fillRect/>
            </a:stretch>
          </a:blipFill>
        </p:spPr>
        <p:txBody>
          <a:bodyPr wrap="square" lIns="0" tIns="0" rIns="0" bIns="0" rtlCol="0"/>
          <a:lstStyle/>
          <a:p>
            <a:pPr defTabSz="642915"/>
            <a:endParaRPr sz="1266">
              <a:solidFill>
                <a:prstClr val="black"/>
              </a:solidFill>
              <a:latin typeface="Calibri"/>
            </a:endParaRPr>
          </a:p>
        </p:txBody>
      </p:sp>
      <p:sp>
        <p:nvSpPr>
          <p:cNvPr id="3" name="object 3"/>
          <p:cNvSpPr txBox="1">
            <a:spLocks noGrp="1"/>
          </p:cNvSpPr>
          <p:nvPr>
            <p:ph type="title"/>
          </p:nvPr>
        </p:nvSpPr>
        <p:spPr>
          <a:xfrm>
            <a:off x="1791891" y="97583"/>
            <a:ext cx="7012875" cy="1567008"/>
          </a:xfrm>
          <a:prstGeom prst="rect">
            <a:avLst/>
          </a:prstGeom>
        </p:spPr>
        <p:txBody>
          <a:bodyPr vert="horz" wrap="square" lIns="0" tIns="8930" rIns="0" bIns="0" rtlCol="0">
            <a:spAutoFit/>
          </a:bodyPr>
          <a:lstStyle/>
          <a:p>
            <a:pPr marL="16519">
              <a:spcBef>
                <a:spcPts val="70"/>
              </a:spcBef>
            </a:pPr>
            <a:r>
              <a:rPr spc="-105" dirty="0"/>
              <a:t>FOR </a:t>
            </a:r>
            <a:r>
              <a:rPr spc="-56" dirty="0"/>
              <a:t>MORE</a:t>
            </a:r>
            <a:r>
              <a:rPr spc="67" dirty="0"/>
              <a:t> </a:t>
            </a:r>
            <a:r>
              <a:rPr spc="-141" dirty="0"/>
              <a:t>INFORMATION</a:t>
            </a:r>
          </a:p>
        </p:txBody>
      </p:sp>
      <p:sp>
        <p:nvSpPr>
          <p:cNvPr id="4" name="object 4"/>
          <p:cNvSpPr txBox="1"/>
          <p:nvPr/>
        </p:nvSpPr>
        <p:spPr>
          <a:xfrm>
            <a:off x="1791891" y="1629846"/>
            <a:ext cx="4073277" cy="3865904"/>
          </a:xfrm>
          <a:prstGeom prst="rect">
            <a:avLst/>
          </a:prstGeom>
        </p:spPr>
        <p:txBody>
          <a:bodyPr vert="horz" wrap="square" lIns="0" tIns="8483" rIns="0" bIns="0" rtlCol="0">
            <a:spAutoFit/>
          </a:bodyPr>
          <a:lstStyle/>
          <a:p>
            <a:pPr marL="312528" indent="-294669" defTabSz="642915">
              <a:spcBef>
                <a:spcPts val="67"/>
              </a:spcBef>
              <a:buSzPct val="82191"/>
              <a:buFontTx/>
              <a:buChar char="•"/>
              <a:tabLst>
                <a:tab pos="312081" algn="l"/>
                <a:tab pos="312528" algn="l"/>
              </a:tabLst>
            </a:pPr>
            <a:r>
              <a:rPr lang="en-US" sz="2566" spc="-70" dirty="0">
                <a:solidFill>
                  <a:srgbClr val="535353"/>
                </a:solidFill>
                <a:latin typeface="Gill Sans MT"/>
                <a:cs typeface="Gill Sans MT"/>
              </a:rPr>
              <a:t>V</a:t>
            </a:r>
            <a:r>
              <a:rPr sz="2566" spc="-70" dirty="0">
                <a:solidFill>
                  <a:srgbClr val="535353"/>
                </a:solidFill>
                <a:latin typeface="Gill Sans MT"/>
                <a:cs typeface="Gill Sans MT"/>
              </a:rPr>
              <a:t>isit</a:t>
            </a:r>
            <a:r>
              <a:rPr sz="2566" spc="-7" dirty="0">
                <a:solidFill>
                  <a:srgbClr val="535353"/>
                </a:solidFill>
                <a:latin typeface="Gill Sans MT"/>
                <a:cs typeface="Gill Sans MT"/>
              </a:rPr>
              <a:t> </a:t>
            </a:r>
            <a:r>
              <a:rPr sz="2566" u="heavy" spc="-49" dirty="0" err="1">
                <a:solidFill>
                  <a:srgbClr val="535353"/>
                </a:solidFill>
                <a:uFill>
                  <a:solidFill>
                    <a:srgbClr val="535353"/>
                  </a:solidFill>
                </a:uFill>
                <a:latin typeface="Gill Sans MT"/>
                <a:cs typeface="Gill Sans MT"/>
              </a:rPr>
              <a:t>sulam.org</a:t>
            </a:r>
            <a:endParaRPr sz="2250" dirty="0">
              <a:solidFill>
                <a:prstClr val="black"/>
              </a:solidFill>
              <a:latin typeface="Gill Sans MT"/>
              <a:cs typeface="Gill Sans MT"/>
            </a:endParaRPr>
          </a:p>
          <a:p>
            <a:pPr marL="312528" marR="12501" indent="-294669" defTabSz="642915">
              <a:lnSpc>
                <a:spcPts val="2953"/>
              </a:lnSpc>
              <a:buSzPct val="82191"/>
              <a:buFontTx/>
              <a:buChar char="•"/>
              <a:tabLst>
                <a:tab pos="312081" algn="l"/>
                <a:tab pos="312528" algn="l"/>
              </a:tabLst>
            </a:pPr>
            <a:r>
              <a:rPr sz="2566" spc="-49" dirty="0">
                <a:solidFill>
                  <a:srgbClr val="535353"/>
                </a:solidFill>
                <a:latin typeface="Gill Sans MT"/>
                <a:cs typeface="Gill Sans MT"/>
              </a:rPr>
              <a:t>Hear </a:t>
            </a:r>
            <a:r>
              <a:rPr sz="2566" spc="-56" dirty="0">
                <a:solidFill>
                  <a:srgbClr val="535353"/>
                </a:solidFill>
                <a:latin typeface="Gill Sans MT"/>
                <a:cs typeface="Gill Sans MT"/>
              </a:rPr>
              <a:t>from </a:t>
            </a:r>
            <a:r>
              <a:rPr sz="2566" spc="-74" dirty="0">
                <a:solidFill>
                  <a:srgbClr val="535353"/>
                </a:solidFill>
                <a:latin typeface="Gill Sans MT"/>
                <a:cs typeface="Gill Sans MT"/>
              </a:rPr>
              <a:t>our </a:t>
            </a:r>
            <a:r>
              <a:rPr sz="2566" spc="-56" dirty="0">
                <a:solidFill>
                  <a:srgbClr val="535353"/>
                </a:solidFill>
                <a:latin typeface="Gill Sans MT"/>
                <a:cs typeface="Gill Sans MT"/>
              </a:rPr>
              <a:t>students, </a:t>
            </a:r>
            <a:r>
              <a:rPr sz="2566" spc="-74" dirty="0">
                <a:solidFill>
                  <a:srgbClr val="535353"/>
                </a:solidFill>
                <a:latin typeface="Gill Sans MT"/>
                <a:cs typeface="Gill Sans MT"/>
              </a:rPr>
              <a:t>their  </a:t>
            </a:r>
            <a:r>
              <a:rPr sz="2566" spc="-49" dirty="0">
                <a:solidFill>
                  <a:srgbClr val="535353"/>
                </a:solidFill>
                <a:latin typeface="Gill Sans MT"/>
                <a:cs typeface="Gill Sans MT"/>
              </a:rPr>
              <a:t>parents </a:t>
            </a:r>
            <a:r>
              <a:rPr sz="2566" spc="-11" dirty="0">
                <a:solidFill>
                  <a:srgbClr val="535353"/>
                </a:solidFill>
                <a:latin typeface="Gill Sans MT"/>
                <a:cs typeface="Gill Sans MT"/>
              </a:rPr>
              <a:t>and </a:t>
            </a:r>
            <a:r>
              <a:rPr sz="2566" spc="-74" dirty="0">
                <a:solidFill>
                  <a:srgbClr val="535353"/>
                </a:solidFill>
                <a:latin typeface="Gill Sans MT"/>
                <a:cs typeface="Gill Sans MT"/>
              </a:rPr>
              <a:t>our </a:t>
            </a:r>
            <a:r>
              <a:rPr sz="2566" spc="-49" dirty="0">
                <a:solidFill>
                  <a:srgbClr val="535353"/>
                </a:solidFill>
                <a:latin typeface="Gill Sans MT"/>
                <a:cs typeface="Gill Sans MT"/>
              </a:rPr>
              <a:t>teachers: </a:t>
            </a:r>
            <a:r>
              <a:rPr sz="2566" u="heavy" spc="-49" dirty="0">
                <a:solidFill>
                  <a:srgbClr val="535353"/>
                </a:solidFill>
                <a:uFill>
                  <a:solidFill>
                    <a:srgbClr val="535353"/>
                  </a:solidFill>
                </a:uFill>
                <a:latin typeface="Gill Sans MT"/>
                <a:cs typeface="Gill Sans MT"/>
              </a:rPr>
              <a:t> </a:t>
            </a:r>
            <a:r>
              <a:rPr sz="2566" u="heavy" spc="-53" dirty="0">
                <a:solidFill>
                  <a:srgbClr val="535353"/>
                </a:solidFill>
                <a:uFill>
                  <a:solidFill>
                    <a:srgbClr val="535353"/>
                  </a:solidFill>
                </a:uFill>
                <a:latin typeface="Gill Sans MT"/>
                <a:cs typeface="Gill Sans MT"/>
              </a:rPr>
              <a:t>https://</a:t>
            </a:r>
            <a:r>
              <a:rPr sz="2566" u="heavy" spc="-53" dirty="0">
                <a:solidFill>
                  <a:srgbClr val="535353"/>
                </a:solidFill>
                <a:uFill>
                  <a:solidFill>
                    <a:srgbClr val="535353"/>
                  </a:solidFill>
                </a:uFill>
                <a:latin typeface="Gill Sans MT"/>
                <a:cs typeface="Gill Sans MT"/>
                <a:hlinkClick r:id="rId3"/>
              </a:rPr>
              <a:t>www.sulam.org/ </a:t>
            </a:r>
            <a:r>
              <a:rPr sz="2566" u="heavy" spc="-53" dirty="0">
                <a:solidFill>
                  <a:srgbClr val="535353"/>
                </a:solidFill>
                <a:uFill>
                  <a:solidFill>
                    <a:srgbClr val="535353"/>
                  </a:solidFill>
                </a:uFill>
                <a:latin typeface="Gill Sans MT"/>
                <a:cs typeface="Gill Sans MT"/>
              </a:rPr>
              <a:t> </a:t>
            </a:r>
            <a:r>
              <a:rPr sz="2566" u="heavy" spc="-53" dirty="0" err="1">
                <a:solidFill>
                  <a:srgbClr val="535353"/>
                </a:solidFill>
                <a:uFill>
                  <a:solidFill>
                    <a:srgbClr val="535353"/>
                  </a:solidFill>
                </a:uFill>
                <a:latin typeface="Gill Sans MT"/>
                <a:cs typeface="Gill Sans MT"/>
              </a:rPr>
              <a:t>togetherwerise</a:t>
            </a:r>
            <a:r>
              <a:rPr sz="2566" spc="-4" dirty="0">
                <a:solidFill>
                  <a:srgbClr val="535353"/>
                </a:solidFill>
                <a:latin typeface="Gill Sans MT"/>
                <a:cs typeface="Gill Sans MT"/>
              </a:rPr>
              <a:t> </a:t>
            </a:r>
            <a:r>
              <a:rPr sz="2566" spc="-11" dirty="0">
                <a:solidFill>
                  <a:srgbClr val="535353"/>
                </a:solidFill>
                <a:latin typeface="Gill Sans MT"/>
                <a:cs typeface="Gill Sans MT"/>
              </a:rPr>
              <a:t>and</a:t>
            </a:r>
            <a:endParaRPr sz="2215" dirty="0">
              <a:solidFill>
                <a:prstClr val="black"/>
              </a:solidFill>
              <a:latin typeface="Gill Sans MT"/>
              <a:cs typeface="Gill Sans MT"/>
            </a:endParaRPr>
          </a:p>
          <a:p>
            <a:pPr marL="312528" marR="184838" indent="-294669" defTabSz="642915">
              <a:lnSpc>
                <a:spcPts val="2953"/>
              </a:lnSpc>
              <a:spcBef>
                <a:spcPts val="4"/>
              </a:spcBef>
              <a:buSzPct val="82191"/>
              <a:buFontTx/>
              <a:buChar char="•"/>
              <a:tabLst>
                <a:tab pos="312081" algn="l"/>
                <a:tab pos="312528" algn="l"/>
              </a:tabLst>
            </a:pPr>
            <a:r>
              <a:rPr sz="2566" spc="-49" dirty="0">
                <a:solidFill>
                  <a:srgbClr val="535353"/>
                </a:solidFill>
                <a:latin typeface="Gill Sans MT"/>
                <a:cs typeface="Gill Sans MT"/>
              </a:rPr>
              <a:t>Hear </a:t>
            </a:r>
            <a:r>
              <a:rPr sz="2566" spc="-56" dirty="0">
                <a:solidFill>
                  <a:srgbClr val="535353"/>
                </a:solidFill>
                <a:latin typeface="Gill Sans MT"/>
                <a:cs typeface="Gill Sans MT"/>
              </a:rPr>
              <a:t>from </a:t>
            </a:r>
            <a:r>
              <a:rPr sz="2566" spc="-39" dirty="0">
                <a:solidFill>
                  <a:srgbClr val="535353"/>
                </a:solidFill>
                <a:latin typeface="Gill Sans MT"/>
                <a:cs typeface="Gill Sans MT"/>
              </a:rPr>
              <a:t>Berman Hebrew  </a:t>
            </a:r>
            <a:r>
              <a:rPr sz="2566" spc="-25" dirty="0">
                <a:solidFill>
                  <a:srgbClr val="535353"/>
                </a:solidFill>
                <a:latin typeface="Gill Sans MT"/>
                <a:cs typeface="Gill Sans MT"/>
              </a:rPr>
              <a:t>Academy </a:t>
            </a:r>
            <a:r>
              <a:rPr sz="2566" spc="-56" dirty="0">
                <a:solidFill>
                  <a:srgbClr val="535353"/>
                </a:solidFill>
                <a:latin typeface="Gill Sans MT"/>
                <a:cs typeface="Gill Sans MT"/>
              </a:rPr>
              <a:t>students, Sulam’s  host </a:t>
            </a:r>
            <a:r>
              <a:rPr sz="2566" spc="-60" dirty="0">
                <a:solidFill>
                  <a:srgbClr val="535353"/>
                </a:solidFill>
                <a:latin typeface="Gill Sans MT"/>
                <a:cs typeface="Gill Sans MT"/>
              </a:rPr>
              <a:t>school: </a:t>
            </a:r>
            <a:r>
              <a:rPr sz="2566" u="heavy" spc="-46" dirty="0">
                <a:solidFill>
                  <a:srgbClr val="535353"/>
                </a:solidFill>
                <a:uFill>
                  <a:solidFill>
                    <a:srgbClr val="535353"/>
                  </a:solidFill>
                </a:uFill>
                <a:latin typeface="Gill Sans MT"/>
                <a:cs typeface="Gill Sans MT"/>
              </a:rPr>
              <a:t>https://  </a:t>
            </a:r>
            <a:r>
              <a:rPr sz="2566" u="heavy" spc="-21" dirty="0">
                <a:solidFill>
                  <a:srgbClr val="535353"/>
                </a:solidFill>
                <a:uFill>
                  <a:solidFill>
                    <a:srgbClr val="535353"/>
                  </a:solidFill>
                </a:uFill>
                <a:latin typeface="Gill Sans MT"/>
                <a:cs typeface="Gill Sans MT"/>
              </a:rPr>
              <a:t>vimeo.com/340238655</a:t>
            </a:r>
            <a:endParaRPr lang="en-US" sz="2566" u="heavy" spc="-21" dirty="0">
              <a:solidFill>
                <a:srgbClr val="535353"/>
              </a:solidFill>
              <a:uFill>
                <a:solidFill>
                  <a:srgbClr val="535353"/>
                </a:solidFill>
              </a:uFill>
              <a:latin typeface="Gill Sans MT"/>
              <a:cs typeface="Gill Sans MT"/>
            </a:endParaRPr>
          </a:p>
          <a:p>
            <a:pPr marL="312528" marR="184838" indent="-294669" defTabSz="642915">
              <a:lnSpc>
                <a:spcPts val="2953"/>
              </a:lnSpc>
              <a:spcBef>
                <a:spcPts val="4"/>
              </a:spcBef>
              <a:buSzPct val="82191"/>
              <a:buFontTx/>
              <a:buChar char="•"/>
              <a:tabLst>
                <a:tab pos="312081" algn="l"/>
                <a:tab pos="312528" algn="l"/>
              </a:tabLst>
            </a:pPr>
            <a:endParaRPr sz="2566" dirty="0">
              <a:solidFill>
                <a:prstClr val="black"/>
              </a:solidFill>
              <a:latin typeface="Gill Sans MT"/>
              <a:cs typeface="Gill Sans MT"/>
            </a:endParaRPr>
          </a:p>
        </p:txBody>
      </p:sp>
      <p:sp>
        <p:nvSpPr>
          <p:cNvPr id="5" name="object 5">
            <a:extLst>
              <a:ext uri="{C183D7F6-B498-43B3-948B-1728B52AA6E4}">
                <adec:decorative xmlns:adec="http://schemas.microsoft.com/office/drawing/2017/decorative" val="1"/>
              </a:ext>
            </a:extLst>
          </p:cNvPr>
          <p:cNvSpPr/>
          <p:nvPr/>
        </p:nvSpPr>
        <p:spPr>
          <a:xfrm>
            <a:off x="6010349" y="6302825"/>
            <a:ext cx="136624" cy="185291"/>
          </a:xfrm>
          <a:custGeom>
            <a:avLst/>
            <a:gdLst/>
            <a:ahLst/>
            <a:cxnLst/>
            <a:rect l="l" t="t" r="r" b="b"/>
            <a:pathLst>
              <a:path w="194309" h="263525">
                <a:moveTo>
                  <a:pt x="41528" y="190436"/>
                </a:moveTo>
                <a:lnTo>
                  <a:pt x="0" y="190436"/>
                </a:lnTo>
                <a:lnTo>
                  <a:pt x="0" y="191325"/>
                </a:lnTo>
                <a:lnTo>
                  <a:pt x="12001" y="228726"/>
                </a:lnTo>
                <a:lnTo>
                  <a:pt x="44221" y="254063"/>
                </a:lnTo>
                <a:lnTo>
                  <a:pt x="95110" y="263207"/>
                </a:lnTo>
                <a:lnTo>
                  <a:pt x="117880" y="261702"/>
                </a:lnTo>
                <a:lnTo>
                  <a:pt x="137747" y="257184"/>
                </a:lnTo>
                <a:lnTo>
                  <a:pt x="154714" y="249652"/>
                </a:lnTo>
                <a:lnTo>
                  <a:pt x="168783" y="239102"/>
                </a:lnTo>
                <a:lnTo>
                  <a:pt x="177852" y="228612"/>
                </a:lnTo>
                <a:lnTo>
                  <a:pt x="94894" y="228612"/>
                </a:lnTo>
                <a:lnTo>
                  <a:pt x="81440" y="227950"/>
                </a:lnTo>
                <a:lnTo>
                  <a:pt x="44570" y="206033"/>
                </a:lnTo>
                <a:lnTo>
                  <a:pt x="41528" y="191325"/>
                </a:lnTo>
                <a:lnTo>
                  <a:pt x="41528" y="190436"/>
                </a:lnTo>
                <a:close/>
              </a:path>
              <a:path w="194309" h="263525">
                <a:moveTo>
                  <a:pt x="102666" y="0"/>
                </a:moveTo>
                <a:lnTo>
                  <a:pt x="61575" y="5581"/>
                </a:lnTo>
                <a:lnTo>
                  <a:pt x="21628" y="33935"/>
                </a:lnTo>
                <a:lnTo>
                  <a:pt x="8254" y="74117"/>
                </a:lnTo>
                <a:lnTo>
                  <a:pt x="11319" y="93609"/>
                </a:lnTo>
                <a:lnTo>
                  <a:pt x="35837" y="123641"/>
                </a:lnTo>
                <a:lnTo>
                  <a:pt x="99885" y="147573"/>
                </a:lnTo>
                <a:lnTo>
                  <a:pt x="120967" y="154038"/>
                </a:lnTo>
                <a:lnTo>
                  <a:pt x="134554" y="159676"/>
                </a:lnTo>
                <a:lnTo>
                  <a:pt x="144262" y="166990"/>
                </a:lnTo>
                <a:lnTo>
                  <a:pt x="150088" y="175978"/>
                </a:lnTo>
                <a:lnTo>
                  <a:pt x="152031" y="186639"/>
                </a:lnTo>
                <a:lnTo>
                  <a:pt x="151041" y="194845"/>
                </a:lnTo>
                <a:lnTo>
                  <a:pt x="117954" y="225486"/>
                </a:lnTo>
                <a:lnTo>
                  <a:pt x="94894" y="228612"/>
                </a:lnTo>
                <a:lnTo>
                  <a:pt x="177852" y="228612"/>
                </a:lnTo>
                <a:lnTo>
                  <a:pt x="179810" y="226348"/>
                </a:lnTo>
                <a:lnTo>
                  <a:pt x="187688" y="212201"/>
                </a:lnTo>
                <a:lnTo>
                  <a:pt x="192416" y="196658"/>
                </a:lnTo>
                <a:lnTo>
                  <a:pt x="193992" y="179717"/>
                </a:lnTo>
                <a:lnTo>
                  <a:pt x="193682" y="172364"/>
                </a:lnTo>
                <a:lnTo>
                  <a:pt x="173583" y="133730"/>
                </a:lnTo>
                <a:lnTo>
                  <a:pt x="134666" y="116325"/>
                </a:lnTo>
                <a:lnTo>
                  <a:pt x="86613" y="102476"/>
                </a:lnTo>
                <a:lnTo>
                  <a:pt x="77246" y="99480"/>
                </a:lnTo>
                <a:lnTo>
                  <a:pt x="49339" y="78282"/>
                </a:lnTo>
                <a:lnTo>
                  <a:pt x="49339" y="70548"/>
                </a:lnTo>
                <a:lnTo>
                  <a:pt x="78559" y="37199"/>
                </a:lnTo>
                <a:lnTo>
                  <a:pt x="100431" y="34607"/>
                </a:lnTo>
                <a:lnTo>
                  <a:pt x="180361" y="34607"/>
                </a:lnTo>
                <a:lnTo>
                  <a:pt x="176978" y="28891"/>
                </a:lnTo>
                <a:lnTo>
                  <a:pt x="168427" y="19088"/>
                </a:lnTo>
                <a:lnTo>
                  <a:pt x="156982" y="10737"/>
                </a:lnTo>
                <a:lnTo>
                  <a:pt x="142209" y="4772"/>
                </a:lnTo>
                <a:lnTo>
                  <a:pt x="124105" y="1193"/>
                </a:lnTo>
                <a:lnTo>
                  <a:pt x="102666" y="0"/>
                </a:lnTo>
                <a:close/>
              </a:path>
              <a:path w="194309" h="263525">
                <a:moveTo>
                  <a:pt x="180361" y="34607"/>
                </a:moveTo>
                <a:lnTo>
                  <a:pt x="100431" y="34607"/>
                </a:lnTo>
                <a:lnTo>
                  <a:pt x="110313" y="35052"/>
                </a:lnTo>
                <a:lnTo>
                  <a:pt x="119157" y="36390"/>
                </a:lnTo>
                <a:lnTo>
                  <a:pt x="126963" y="38620"/>
                </a:lnTo>
                <a:lnTo>
                  <a:pt x="133731" y="41744"/>
                </a:lnTo>
                <a:lnTo>
                  <a:pt x="142062" y="46507"/>
                </a:lnTo>
                <a:lnTo>
                  <a:pt x="146227" y="53060"/>
                </a:lnTo>
                <a:lnTo>
                  <a:pt x="146227" y="62293"/>
                </a:lnTo>
                <a:lnTo>
                  <a:pt x="187972" y="62293"/>
                </a:lnTo>
                <a:lnTo>
                  <a:pt x="187972" y="61391"/>
                </a:lnTo>
                <a:lnTo>
                  <a:pt x="186751" y="50045"/>
                </a:lnTo>
                <a:lnTo>
                  <a:pt x="183086" y="39211"/>
                </a:lnTo>
                <a:lnTo>
                  <a:pt x="180361" y="34607"/>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6" name="object 6">
            <a:extLst>
              <a:ext uri="{C183D7F6-B498-43B3-948B-1728B52AA6E4}">
                <adec:decorative xmlns:adec="http://schemas.microsoft.com/office/drawing/2017/decorative" val="1"/>
              </a:ext>
            </a:extLst>
          </p:cNvPr>
          <p:cNvSpPr/>
          <p:nvPr/>
        </p:nvSpPr>
        <p:spPr>
          <a:xfrm>
            <a:off x="6166468" y="6307694"/>
            <a:ext cx="145554" cy="180380"/>
          </a:xfrm>
          <a:custGeom>
            <a:avLst/>
            <a:gdLst/>
            <a:ahLst/>
            <a:cxnLst/>
            <a:rect l="l" t="t" r="r" b="b"/>
            <a:pathLst>
              <a:path w="207009" h="256540">
                <a:moveTo>
                  <a:pt x="41529" y="0"/>
                </a:moveTo>
                <a:lnTo>
                  <a:pt x="0" y="0"/>
                </a:lnTo>
                <a:lnTo>
                  <a:pt x="0" y="158051"/>
                </a:lnTo>
                <a:lnTo>
                  <a:pt x="6108" y="207313"/>
                </a:lnTo>
                <a:lnTo>
                  <a:pt x="37332" y="245297"/>
                </a:lnTo>
                <a:lnTo>
                  <a:pt x="83959" y="256285"/>
                </a:lnTo>
                <a:lnTo>
                  <a:pt x="91727" y="255964"/>
                </a:lnTo>
                <a:lnTo>
                  <a:pt x="132802" y="240691"/>
                </a:lnTo>
                <a:lnTo>
                  <a:pt x="156175" y="218109"/>
                </a:lnTo>
                <a:lnTo>
                  <a:pt x="92913" y="218109"/>
                </a:lnTo>
                <a:lnTo>
                  <a:pt x="82438" y="217398"/>
                </a:lnTo>
                <a:lnTo>
                  <a:pt x="45218" y="184515"/>
                </a:lnTo>
                <a:lnTo>
                  <a:pt x="41529" y="140639"/>
                </a:lnTo>
                <a:lnTo>
                  <a:pt x="41529" y="0"/>
                </a:lnTo>
                <a:close/>
              </a:path>
              <a:path w="207009" h="256540">
                <a:moveTo>
                  <a:pt x="206502" y="205841"/>
                </a:moveTo>
                <a:lnTo>
                  <a:pt x="164973" y="205841"/>
                </a:lnTo>
                <a:lnTo>
                  <a:pt x="164973" y="249364"/>
                </a:lnTo>
                <a:lnTo>
                  <a:pt x="206502" y="249364"/>
                </a:lnTo>
                <a:lnTo>
                  <a:pt x="206502" y="205841"/>
                </a:lnTo>
                <a:close/>
              </a:path>
              <a:path w="207009" h="256540">
                <a:moveTo>
                  <a:pt x="206502" y="0"/>
                </a:moveTo>
                <a:lnTo>
                  <a:pt x="164973" y="0"/>
                </a:lnTo>
                <a:lnTo>
                  <a:pt x="164973" y="122554"/>
                </a:lnTo>
                <a:lnTo>
                  <a:pt x="164354" y="139017"/>
                </a:lnTo>
                <a:lnTo>
                  <a:pt x="155079" y="176923"/>
                </a:lnTo>
                <a:lnTo>
                  <a:pt x="128443" y="207313"/>
                </a:lnTo>
                <a:lnTo>
                  <a:pt x="92913" y="218109"/>
                </a:lnTo>
                <a:lnTo>
                  <a:pt x="156175" y="218109"/>
                </a:lnTo>
                <a:lnTo>
                  <a:pt x="158440" y="215254"/>
                </a:lnTo>
                <a:lnTo>
                  <a:pt x="164973" y="205841"/>
                </a:lnTo>
                <a:lnTo>
                  <a:pt x="206502" y="205841"/>
                </a:lnTo>
                <a:lnTo>
                  <a:pt x="206502"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7" name="object 7">
            <a:extLst>
              <a:ext uri="{C183D7F6-B498-43B3-948B-1728B52AA6E4}">
                <adec:decorative xmlns:adec="http://schemas.microsoft.com/office/drawing/2017/decorative" val="1"/>
              </a:ext>
            </a:extLst>
          </p:cNvPr>
          <p:cNvSpPr/>
          <p:nvPr/>
        </p:nvSpPr>
        <p:spPr>
          <a:xfrm>
            <a:off x="6354927" y="6229678"/>
            <a:ext cx="0" cy="253603"/>
          </a:xfrm>
          <a:custGeom>
            <a:avLst/>
            <a:gdLst/>
            <a:ahLst/>
            <a:cxnLst/>
            <a:rect l="l" t="t" r="r" b="b"/>
            <a:pathLst>
              <a:path h="360679">
                <a:moveTo>
                  <a:pt x="0" y="0"/>
                </a:moveTo>
                <a:lnTo>
                  <a:pt x="0" y="360324"/>
                </a:lnTo>
              </a:path>
            </a:pathLst>
          </a:custGeom>
          <a:ln w="41528">
            <a:solidFill>
              <a:srgbClr val="134A86"/>
            </a:solidFill>
          </a:ln>
        </p:spPr>
        <p:txBody>
          <a:bodyPr wrap="square" lIns="0" tIns="0" rIns="0" bIns="0" rtlCol="0"/>
          <a:lstStyle/>
          <a:p>
            <a:pPr defTabSz="642915"/>
            <a:endParaRPr sz="1266">
              <a:solidFill>
                <a:prstClr val="black"/>
              </a:solidFill>
              <a:latin typeface="Calibri"/>
            </a:endParaRPr>
          </a:p>
        </p:txBody>
      </p:sp>
      <p:sp>
        <p:nvSpPr>
          <p:cNvPr id="8" name="object 8">
            <a:extLst>
              <a:ext uri="{C183D7F6-B498-43B3-948B-1728B52AA6E4}">
                <adec:decorative xmlns:adec="http://schemas.microsoft.com/office/drawing/2017/decorative" val="1"/>
              </a:ext>
            </a:extLst>
          </p:cNvPr>
          <p:cNvSpPr/>
          <p:nvPr/>
        </p:nvSpPr>
        <p:spPr>
          <a:xfrm>
            <a:off x="6393809" y="6302830"/>
            <a:ext cx="142429" cy="185291"/>
          </a:xfrm>
          <a:custGeom>
            <a:avLst/>
            <a:gdLst/>
            <a:ahLst/>
            <a:cxnLst/>
            <a:rect l="l" t="t" r="r" b="b"/>
            <a:pathLst>
              <a:path w="202565" h="263525">
                <a:moveTo>
                  <a:pt x="183311" y="31470"/>
                </a:moveTo>
                <a:lnTo>
                  <a:pt x="101269" y="31470"/>
                </a:lnTo>
                <a:lnTo>
                  <a:pt x="111320" y="32049"/>
                </a:lnTo>
                <a:lnTo>
                  <a:pt x="120616" y="33786"/>
                </a:lnTo>
                <a:lnTo>
                  <a:pt x="150848" y="62360"/>
                </a:lnTo>
                <a:lnTo>
                  <a:pt x="151777" y="72999"/>
                </a:lnTo>
                <a:lnTo>
                  <a:pt x="151777" y="101130"/>
                </a:lnTo>
                <a:lnTo>
                  <a:pt x="130022" y="105359"/>
                </a:lnTo>
                <a:lnTo>
                  <a:pt x="96891" y="112828"/>
                </a:lnTo>
                <a:lnTo>
                  <a:pt x="46499" y="129778"/>
                </a:lnTo>
                <a:lnTo>
                  <a:pt x="7284" y="162991"/>
                </a:lnTo>
                <a:lnTo>
                  <a:pt x="0" y="194754"/>
                </a:lnTo>
                <a:lnTo>
                  <a:pt x="48" y="195859"/>
                </a:lnTo>
                <a:lnTo>
                  <a:pt x="11659" y="235091"/>
                </a:lnTo>
                <a:lnTo>
                  <a:pt x="43550" y="258659"/>
                </a:lnTo>
                <a:lnTo>
                  <a:pt x="70446" y="263207"/>
                </a:lnTo>
                <a:lnTo>
                  <a:pt x="79131" y="262753"/>
                </a:lnTo>
                <a:lnTo>
                  <a:pt x="116322" y="251091"/>
                </a:lnTo>
                <a:lnTo>
                  <a:pt x="141074" y="231952"/>
                </a:lnTo>
                <a:lnTo>
                  <a:pt x="77977" y="231952"/>
                </a:lnTo>
                <a:lnTo>
                  <a:pt x="71449" y="230390"/>
                </a:lnTo>
                <a:lnTo>
                  <a:pt x="58254" y="224155"/>
                </a:lnTo>
                <a:lnTo>
                  <a:pt x="53263" y="219773"/>
                </a:lnTo>
                <a:lnTo>
                  <a:pt x="46532" y="208483"/>
                </a:lnTo>
                <a:lnTo>
                  <a:pt x="44949" y="202796"/>
                </a:lnTo>
                <a:lnTo>
                  <a:pt x="44970" y="194754"/>
                </a:lnTo>
                <a:lnTo>
                  <a:pt x="73086" y="155888"/>
                </a:lnTo>
                <a:lnTo>
                  <a:pt x="112026" y="141305"/>
                </a:lnTo>
                <a:lnTo>
                  <a:pt x="151777" y="130594"/>
                </a:lnTo>
                <a:lnTo>
                  <a:pt x="193306" y="130594"/>
                </a:lnTo>
                <a:lnTo>
                  <a:pt x="193306" y="85420"/>
                </a:lnTo>
                <a:lnTo>
                  <a:pt x="192677" y="67153"/>
                </a:lnTo>
                <a:lnTo>
                  <a:pt x="190791" y="52052"/>
                </a:lnTo>
                <a:lnTo>
                  <a:pt x="187648" y="40116"/>
                </a:lnTo>
                <a:lnTo>
                  <a:pt x="183311" y="31470"/>
                </a:lnTo>
                <a:close/>
              </a:path>
              <a:path w="202565" h="263525">
                <a:moveTo>
                  <a:pt x="194608" y="221678"/>
                </a:moveTo>
                <a:lnTo>
                  <a:pt x="151777" y="221678"/>
                </a:lnTo>
                <a:lnTo>
                  <a:pt x="152201" y="229419"/>
                </a:lnTo>
                <a:lnTo>
                  <a:pt x="153396" y="237586"/>
                </a:lnTo>
                <a:lnTo>
                  <a:pt x="155420" y="246586"/>
                </a:lnTo>
                <a:lnTo>
                  <a:pt x="158254" y="256286"/>
                </a:lnTo>
                <a:lnTo>
                  <a:pt x="202005" y="256286"/>
                </a:lnTo>
                <a:lnTo>
                  <a:pt x="198829" y="245033"/>
                </a:lnTo>
                <a:lnTo>
                  <a:pt x="196452" y="234510"/>
                </a:lnTo>
                <a:lnTo>
                  <a:pt x="194869" y="224690"/>
                </a:lnTo>
                <a:lnTo>
                  <a:pt x="194608" y="221678"/>
                </a:lnTo>
                <a:close/>
              </a:path>
              <a:path w="202565" h="263525">
                <a:moveTo>
                  <a:pt x="193306" y="130594"/>
                </a:moveTo>
                <a:lnTo>
                  <a:pt x="151777" y="130594"/>
                </a:lnTo>
                <a:lnTo>
                  <a:pt x="151747" y="155888"/>
                </a:lnTo>
                <a:lnTo>
                  <a:pt x="151212" y="166224"/>
                </a:lnTo>
                <a:lnTo>
                  <a:pt x="137767" y="202796"/>
                </a:lnTo>
                <a:lnTo>
                  <a:pt x="101078" y="229419"/>
                </a:lnTo>
                <a:lnTo>
                  <a:pt x="84429" y="231952"/>
                </a:lnTo>
                <a:lnTo>
                  <a:pt x="141074" y="231952"/>
                </a:lnTo>
                <a:lnTo>
                  <a:pt x="151777" y="221678"/>
                </a:lnTo>
                <a:lnTo>
                  <a:pt x="194608" y="221678"/>
                </a:lnTo>
                <a:lnTo>
                  <a:pt x="194080" y="215582"/>
                </a:lnTo>
                <a:lnTo>
                  <a:pt x="193740" y="206933"/>
                </a:lnTo>
                <a:lnTo>
                  <a:pt x="193498" y="198491"/>
                </a:lnTo>
                <a:lnTo>
                  <a:pt x="193432" y="194754"/>
                </a:lnTo>
                <a:lnTo>
                  <a:pt x="193306" y="130594"/>
                </a:lnTo>
                <a:close/>
              </a:path>
              <a:path w="202565" h="263525">
                <a:moveTo>
                  <a:pt x="102793" y="0"/>
                </a:moveTo>
                <a:lnTo>
                  <a:pt x="64856" y="5020"/>
                </a:lnTo>
                <a:lnTo>
                  <a:pt x="24381" y="27221"/>
                </a:lnTo>
                <a:lnTo>
                  <a:pt x="4179" y="61319"/>
                </a:lnTo>
                <a:lnTo>
                  <a:pt x="3326" y="72999"/>
                </a:lnTo>
                <a:lnTo>
                  <a:pt x="48411" y="72999"/>
                </a:lnTo>
                <a:lnTo>
                  <a:pt x="48411" y="69430"/>
                </a:lnTo>
                <a:lnTo>
                  <a:pt x="49285" y="62075"/>
                </a:lnTo>
                <a:lnTo>
                  <a:pt x="79087" y="34318"/>
                </a:lnTo>
                <a:lnTo>
                  <a:pt x="101269" y="31470"/>
                </a:lnTo>
                <a:lnTo>
                  <a:pt x="183311" y="31470"/>
                </a:lnTo>
                <a:lnTo>
                  <a:pt x="151320" y="8470"/>
                </a:lnTo>
                <a:lnTo>
                  <a:pt x="115826" y="528"/>
                </a:lnTo>
                <a:lnTo>
                  <a:pt x="102793"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9" name="object 9">
            <a:extLst>
              <a:ext uri="{C183D7F6-B498-43B3-948B-1728B52AA6E4}">
                <adec:decorative xmlns:adec="http://schemas.microsoft.com/office/drawing/2017/decorative" val="1"/>
              </a:ext>
            </a:extLst>
          </p:cNvPr>
          <p:cNvSpPr/>
          <p:nvPr/>
        </p:nvSpPr>
        <p:spPr>
          <a:xfrm>
            <a:off x="6561522" y="6302830"/>
            <a:ext cx="243780" cy="180380"/>
          </a:xfrm>
          <a:custGeom>
            <a:avLst/>
            <a:gdLst/>
            <a:ahLst/>
            <a:cxnLst/>
            <a:rect l="l" t="t" r="r" b="b"/>
            <a:pathLst>
              <a:path w="346709" h="256540">
                <a:moveTo>
                  <a:pt x="41529" y="6921"/>
                </a:moveTo>
                <a:lnTo>
                  <a:pt x="0" y="6921"/>
                </a:lnTo>
                <a:lnTo>
                  <a:pt x="0" y="256286"/>
                </a:lnTo>
                <a:lnTo>
                  <a:pt x="41529" y="256286"/>
                </a:lnTo>
                <a:lnTo>
                  <a:pt x="41529" y="135064"/>
                </a:lnTo>
                <a:lnTo>
                  <a:pt x="42107" y="119078"/>
                </a:lnTo>
                <a:lnTo>
                  <a:pt x="50787" y="81597"/>
                </a:lnTo>
                <a:lnTo>
                  <a:pt x="74024" y="52019"/>
                </a:lnTo>
                <a:lnTo>
                  <a:pt x="41529" y="52019"/>
                </a:lnTo>
                <a:lnTo>
                  <a:pt x="41529" y="6921"/>
                </a:lnTo>
                <a:close/>
              </a:path>
              <a:path w="346709" h="256540">
                <a:moveTo>
                  <a:pt x="187244" y="38176"/>
                </a:moveTo>
                <a:lnTo>
                  <a:pt x="117881" y="38176"/>
                </a:lnTo>
                <a:lnTo>
                  <a:pt x="125399" y="40259"/>
                </a:lnTo>
                <a:lnTo>
                  <a:pt x="139382" y="48577"/>
                </a:lnTo>
                <a:lnTo>
                  <a:pt x="152166" y="97678"/>
                </a:lnTo>
                <a:lnTo>
                  <a:pt x="152476" y="256286"/>
                </a:lnTo>
                <a:lnTo>
                  <a:pt x="194005" y="256286"/>
                </a:lnTo>
                <a:lnTo>
                  <a:pt x="194005" y="135064"/>
                </a:lnTo>
                <a:lnTo>
                  <a:pt x="194571" y="119078"/>
                </a:lnTo>
                <a:lnTo>
                  <a:pt x="203390" y="80594"/>
                </a:lnTo>
                <a:lnTo>
                  <a:pt x="225657" y="52019"/>
                </a:lnTo>
                <a:lnTo>
                  <a:pt x="194005" y="52019"/>
                </a:lnTo>
                <a:lnTo>
                  <a:pt x="188969" y="41258"/>
                </a:lnTo>
                <a:lnTo>
                  <a:pt x="187244" y="38176"/>
                </a:lnTo>
                <a:close/>
              </a:path>
              <a:path w="346709" h="256540">
                <a:moveTo>
                  <a:pt x="337210" y="38176"/>
                </a:moveTo>
                <a:lnTo>
                  <a:pt x="271475" y="38176"/>
                </a:lnTo>
                <a:lnTo>
                  <a:pt x="278968" y="40220"/>
                </a:lnTo>
                <a:lnTo>
                  <a:pt x="291350" y="48399"/>
                </a:lnTo>
                <a:lnTo>
                  <a:pt x="304623" y="97678"/>
                </a:lnTo>
                <a:lnTo>
                  <a:pt x="304952" y="117640"/>
                </a:lnTo>
                <a:lnTo>
                  <a:pt x="304952" y="256286"/>
                </a:lnTo>
                <a:lnTo>
                  <a:pt x="346481" y="256286"/>
                </a:lnTo>
                <a:lnTo>
                  <a:pt x="346402" y="97678"/>
                </a:lnTo>
                <a:lnTo>
                  <a:pt x="345902" y="80070"/>
                </a:lnTo>
                <a:lnTo>
                  <a:pt x="344165" y="62896"/>
                </a:lnTo>
                <a:lnTo>
                  <a:pt x="341268" y="48932"/>
                </a:lnTo>
                <a:lnTo>
                  <a:pt x="337210" y="38176"/>
                </a:lnTo>
                <a:close/>
              </a:path>
              <a:path w="346709" h="256540">
                <a:moveTo>
                  <a:pt x="119888" y="0"/>
                </a:moveTo>
                <a:lnTo>
                  <a:pt x="77779" y="11047"/>
                </a:lnTo>
                <a:lnTo>
                  <a:pt x="47815" y="41537"/>
                </a:lnTo>
                <a:lnTo>
                  <a:pt x="41529" y="52019"/>
                </a:lnTo>
                <a:lnTo>
                  <a:pt x="74024" y="52019"/>
                </a:lnTo>
                <a:lnTo>
                  <a:pt x="76466" y="49999"/>
                </a:lnTo>
                <a:lnTo>
                  <a:pt x="84703" y="44825"/>
                </a:lnTo>
                <a:lnTo>
                  <a:pt x="93011" y="41130"/>
                </a:lnTo>
                <a:lnTo>
                  <a:pt x="101391" y="38914"/>
                </a:lnTo>
                <a:lnTo>
                  <a:pt x="109842" y="38176"/>
                </a:lnTo>
                <a:lnTo>
                  <a:pt x="187244" y="38176"/>
                </a:lnTo>
                <a:lnTo>
                  <a:pt x="183902" y="32200"/>
                </a:lnTo>
                <a:lnTo>
                  <a:pt x="149352" y="4800"/>
                </a:lnTo>
                <a:lnTo>
                  <a:pt x="127508" y="300"/>
                </a:lnTo>
                <a:lnTo>
                  <a:pt x="119888" y="0"/>
                </a:lnTo>
                <a:close/>
              </a:path>
              <a:path w="346709" h="256540">
                <a:moveTo>
                  <a:pt x="272364" y="0"/>
                </a:moveTo>
                <a:lnTo>
                  <a:pt x="231676" y="11325"/>
                </a:lnTo>
                <a:lnTo>
                  <a:pt x="200346" y="41908"/>
                </a:lnTo>
                <a:lnTo>
                  <a:pt x="194005" y="52019"/>
                </a:lnTo>
                <a:lnTo>
                  <a:pt x="225657" y="52019"/>
                </a:lnTo>
                <a:lnTo>
                  <a:pt x="228460" y="49669"/>
                </a:lnTo>
                <a:lnTo>
                  <a:pt x="236463" y="44637"/>
                </a:lnTo>
                <a:lnTo>
                  <a:pt x="244833" y="41046"/>
                </a:lnTo>
                <a:lnTo>
                  <a:pt x="253570" y="38893"/>
                </a:lnTo>
                <a:lnTo>
                  <a:pt x="262674" y="38176"/>
                </a:lnTo>
                <a:lnTo>
                  <a:pt x="337210" y="38176"/>
                </a:lnTo>
                <a:lnTo>
                  <a:pt x="332085" y="29546"/>
                </a:lnTo>
                <a:lnTo>
                  <a:pt x="301912" y="5588"/>
                </a:lnTo>
                <a:lnTo>
                  <a:pt x="282715" y="621"/>
                </a:lnTo>
                <a:lnTo>
                  <a:pt x="272364"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10" name="object 10">
            <a:extLst>
              <a:ext uri="{C183D7F6-B498-43B3-948B-1728B52AA6E4}">
                <adec:decorative xmlns:adec="http://schemas.microsoft.com/office/drawing/2017/decorative" val="1"/>
              </a:ext>
            </a:extLst>
          </p:cNvPr>
          <p:cNvSpPr/>
          <p:nvPr/>
        </p:nvSpPr>
        <p:spPr>
          <a:xfrm>
            <a:off x="5681273" y="6310533"/>
            <a:ext cx="235297" cy="174575"/>
          </a:xfrm>
          <a:custGeom>
            <a:avLst/>
            <a:gdLst/>
            <a:ahLst/>
            <a:cxnLst/>
            <a:rect l="l" t="t" r="r" b="b"/>
            <a:pathLst>
              <a:path w="334645" h="248284">
                <a:moveTo>
                  <a:pt x="0" y="0"/>
                </a:moveTo>
                <a:lnTo>
                  <a:pt x="0" y="124777"/>
                </a:lnTo>
                <a:lnTo>
                  <a:pt x="334429" y="248145"/>
                </a:lnTo>
                <a:lnTo>
                  <a:pt x="334429" y="124307"/>
                </a:lnTo>
                <a:lnTo>
                  <a:pt x="0" y="0"/>
                </a:lnTo>
                <a:close/>
              </a:path>
            </a:pathLst>
          </a:custGeom>
          <a:solidFill>
            <a:srgbClr val="134A86"/>
          </a:solidFill>
        </p:spPr>
        <p:txBody>
          <a:bodyPr wrap="square" lIns="0" tIns="0" rIns="0" bIns="0" rtlCol="0"/>
          <a:lstStyle/>
          <a:p>
            <a:pPr defTabSz="642915"/>
            <a:endParaRPr sz="1266">
              <a:solidFill>
                <a:prstClr val="black"/>
              </a:solidFill>
              <a:latin typeface="Calibri"/>
            </a:endParaRPr>
          </a:p>
        </p:txBody>
      </p:sp>
      <p:sp>
        <p:nvSpPr>
          <p:cNvPr id="11" name="object 11">
            <a:extLst>
              <a:ext uri="{C183D7F6-B498-43B3-948B-1728B52AA6E4}">
                <adec:decorative xmlns:adec="http://schemas.microsoft.com/office/drawing/2017/decorative" val="1"/>
              </a:ext>
            </a:extLst>
          </p:cNvPr>
          <p:cNvSpPr/>
          <p:nvPr/>
        </p:nvSpPr>
        <p:spPr>
          <a:xfrm>
            <a:off x="5682332" y="6397855"/>
            <a:ext cx="234404" cy="174575"/>
          </a:xfrm>
          <a:custGeom>
            <a:avLst/>
            <a:gdLst/>
            <a:ahLst/>
            <a:cxnLst/>
            <a:rect l="l" t="t" r="r" b="b"/>
            <a:pathLst>
              <a:path w="333375" h="248284">
                <a:moveTo>
                  <a:pt x="332955" y="0"/>
                </a:moveTo>
                <a:lnTo>
                  <a:pt x="0" y="123774"/>
                </a:lnTo>
                <a:lnTo>
                  <a:pt x="0" y="248031"/>
                </a:lnTo>
                <a:lnTo>
                  <a:pt x="332955" y="124244"/>
                </a:lnTo>
                <a:lnTo>
                  <a:pt x="332955" y="0"/>
                </a:lnTo>
                <a:close/>
              </a:path>
            </a:pathLst>
          </a:custGeom>
          <a:solidFill>
            <a:srgbClr val="00AEEF"/>
          </a:solidFill>
        </p:spPr>
        <p:txBody>
          <a:bodyPr wrap="square" lIns="0" tIns="0" rIns="0" bIns="0" rtlCol="0"/>
          <a:lstStyle/>
          <a:p>
            <a:pPr defTabSz="642915"/>
            <a:endParaRPr sz="1266">
              <a:solidFill>
                <a:prstClr val="black"/>
              </a:solidFill>
              <a:latin typeface="Calibri"/>
            </a:endParaRPr>
          </a:p>
        </p:txBody>
      </p:sp>
      <p:sp>
        <p:nvSpPr>
          <p:cNvPr id="12" name="object 12">
            <a:extLst>
              <a:ext uri="{C183D7F6-B498-43B3-948B-1728B52AA6E4}">
                <adec:decorative xmlns:adec="http://schemas.microsoft.com/office/drawing/2017/decorative" val="1"/>
              </a:ext>
            </a:extLst>
          </p:cNvPr>
          <p:cNvSpPr/>
          <p:nvPr/>
        </p:nvSpPr>
        <p:spPr>
          <a:xfrm>
            <a:off x="6232615" y="6535152"/>
            <a:ext cx="555589" cy="59503"/>
          </a:xfrm>
          <a:prstGeom prst="rect">
            <a:avLst/>
          </a:prstGeom>
          <a:blipFill>
            <a:blip r:embed="rId4" cstate="print"/>
            <a:stretch>
              <a:fillRect/>
            </a:stretch>
          </a:blipFill>
        </p:spPr>
        <p:txBody>
          <a:bodyPr wrap="square" lIns="0" tIns="0" rIns="0" bIns="0" rtlCol="0"/>
          <a:lstStyle/>
          <a:p>
            <a:pPr defTabSz="642915"/>
            <a:endParaRPr sz="1266">
              <a:solidFill>
                <a:prstClr val="black"/>
              </a:solidFill>
              <a:latin typeface="Calibri"/>
            </a:endParaRPr>
          </a:p>
        </p:txBody>
      </p:sp>
      <p:sp>
        <p:nvSpPr>
          <p:cNvPr id="13" name="object 13">
            <a:extLst>
              <a:ext uri="{C183D7F6-B498-43B3-948B-1728B52AA6E4}">
                <adec:decorative xmlns:adec="http://schemas.microsoft.com/office/drawing/2017/decorative" val="1"/>
              </a:ext>
            </a:extLst>
          </p:cNvPr>
          <p:cNvSpPr/>
          <p:nvPr/>
        </p:nvSpPr>
        <p:spPr>
          <a:xfrm>
            <a:off x="5681177" y="6223355"/>
            <a:ext cx="234404" cy="175022"/>
          </a:xfrm>
          <a:custGeom>
            <a:avLst/>
            <a:gdLst/>
            <a:ahLst/>
            <a:cxnLst/>
            <a:rect l="l" t="t" r="r" b="b"/>
            <a:pathLst>
              <a:path w="333375" h="248920">
                <a:moveTo>
                  <a:pt x="332955" y="0"/>
                </a:moveTo>
                <a:lnTo>
                  <a:pt x="0" y="124028"/>
                </a:lnTo>
                <a:lnTo>
                  <a:pt x="0" y="248538"/>
                </a:lnTo>
                <a:lnTo>
                  <a:pt x="332955" y="124510"/>
                </a:lnTo>
                <a:lnTo>
                  <a:pt x="332955" y="0"/>
                </a:lnTo>
                <a:close/>
              </a:path>
            </a:pathLst>
          </a:custGeom>
          <a:solidFill>
            <a:srgbClr val="00AEEF"/>
          </a:solidFill>
        </p:spPr>
        <p:txBody>
          <a:bodyPr wrap="square" lIns="0" tIns="0" rIns="0" bIns="0" rtlCol="0"/>
          <a:lstStyle/>
          <a:p>
            <a:pPr defTabSz="642915"/>
            <a:endParaRPr sz="1266">
              <a:solidFill>
                <a:prstClr val="black"/>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Autofit/>
          </a:bodyPr>
          <a:lstStyle/>
          <a:p>
            <a:r>
              <a:rPr lang="en-US" sz="3200" b="1" dirty="0"/>
              <a:t>Questions for the Panelists:</a:t>
            </a:r>
          </a:p>
        </p:txBody>
      </p:sp>
      <p:sp>
        <p:nvSpPr>
          <p:cNvPr id="4" name="TextBox 3">
            <a:extLst>
              <a:ext uri="{FF2B5EF4-FFF2-40B4-BE49-F238E27FC236}">
                <a16:creationId xmlns:a16="http://schemas.microsoft.com/office/drawing/2014/main" id="{375C074C-72F0-44F5-980C-007A88067A01}"/>
              </a:ext>
            </a:extLst>
          </p:cNvPr>
          <p:cNvSpPr txBox="1"/>
          <p:nvPr/>
        </p:nvSpPr>
        <p:spPr>
          <a:xfrm>
            <a:off x="1077685" y="2016228"/>
            <a:ext cx="8245929" cy="461665"/>
          </a:xfrm>
          <a:prstGeom prst="rect">
            <a:avLst/>
          </a:prstGeom>
          <a:noFill/>
        </p:spPr>
        <p:txBody>
          <a:bodyPr wrap="square" rtlCol="0">
            <a:spAutoFit/>
          </a:bodyPr>
          <a:lstStyle/>
          <a:p>
            <a:pPr lvl="0" fontAlgn="base">
              <a:spcBef>
                <a:spcPts val="0"/>
              </a:spcBef>
              <a:spcAft>
                <a:spcPts val="0"/>
              </a:spcAft>
              <a:tabLst>
                <a:tab pos="457200" algn="l"/>
              </a:tabLst>
            </a:pPr>
            <a:r>
              <a:rPr lang="en-US" sz="2400" dirty="0">
                <a:effectLst/>
                <a:latin typeface="Arial" panose="020B0604020202020204" pitchFamily="34" charset="0"/>
              </a:rPr>
              <a:t>How did your organization come to be? What’s your story? </a:t>
            </a:r>
            <a:endParaRPr lang="en-US" sz="2400" dirty="0">
              <a:effectLst/>
            </a:endParaRPr>
          </a:p>
        </p:txBody>
      </p:sp>
      <p:sp>
        <p:nvSpPr>
          <p:cNvPr id="5" name="TextBox 4">
            <a:extLst>
              <a:ext uri="{FF2B5EF4-FFF2-40B4-BE49-F238E27FC236}">
                <a16:creationId xmlns:a16="http://schemas.microsoft.com/office/drawing/2014/main" id="{A1E2458C-399E-403F-AB99-ED6573EE12AA}"/>
              </a:ext>
            </a:extLst>
          </p:cNvPr>
          <p:cNvSpPr txBox="1"/>
          <p:nvPr/>
        </p:nvSpPr>
        <p:spPr>
          <a:xfrm>
            <a:off x="1077685" y="2658339"/>
            <a:ext cx="11462657" cy="830997"/>
          </a:xfrm>
          <a:prstGeom prst="rect">
            <a:avLst/>
          </a:prstGeom>
          <a:noFill/>
        </p:spPr>
        <p:txBody>
          <a:bodyPr wrap="square" rtlCol="0">
            <a:spAutoFit/>
          </a:bodyPr>
          <a:lstStyle/>
          <a:p>
            <a:pPr lvl="0" fontAlgn="base">
              <a:spcBef>
                <a:spcPts val="0"/>
              </a:spcBef>
              <a:spcAft>
                <a:spcPts val="0"/>
              </a:spcAft>
              <a:tabLst>
                <a:tab pos="457200" algn="l"/>
              </a:tabLst>
            </a:pPr>
            <a:r>
              <a:rPr lang="en-US" sz="2400" dirty="0">
                <a:effectLst/>
                <a:latin typeface="Arial" panose="020B0604020202020204" pitchFamily="34" charset="0"/>
              </a:rPr>
              <a:t>What are some of the questions that have come up during the life of your organization</a:t>
            </a:r>
            <a:r>
              <a:rPr lang="en-US" sz="2400" dirty="0">
                <a:solidFill>
                  <a:schemeClr val="bg1"/>
                </a:solidFill>
                <a:latin typeface="Arial" panose="020B0604020202020204" pitchFamily="34" charset="0"/>
              </a:rPr>
              <a:t>?</a:t>
            </a:r>
            <a:endParaRPr lang="en-US" sz="2400" dirty="0">
              <a:solidFill>
                <a:schemeClr val="bg1"/>
              </a:solidFill>
              <a:effectLst/>
            </a:endParaRPr>
          </a:p>
        </p:txBody>
      </p:sp>
      <p:sp>
        <p:nvSpPr>
          <p:cNvPr id="6" name="TextBox 5">
            <a:extLst>
              <a:ext uri="{FF2B5EF4-FFF2-40B4-BE49-F238E27FC236}">
                <a16:creationId xmlns:a16="http://schemas.microsoft.com/office/drawing/2014/main" id="{00723D16-F185-44A1-A895-72F037BD7287}"/>
              </a:ext>
            </a:extLst>
          </p:cNvPr>
          <p:cNvSpPr txBox="1"/>
          <p:nvPr/>
        </p:nvSpPr>
        <p:spPr>
          <a:xfrm>
            <a:off x="1077685" y="3697475"/>
            <a:ext cx="10221685" cy="738664"/>
          </a:xfrm>
          <a:prstGeom prst="rect">
            <a:avLst/>
          </a:prstGeom>
          <a:noFill/>
        </p:spPr>
        <p:txBody>
          <a:bodyPr wrap="square" rtlCol="0">
            <a:spAutoFit/>
          </a:bodyPr>
          <a:lstStyle/>
          <a:p>
            <a:r>
              <a:rPr lang="en-US" sz="2400" dirty="0">
                <a:effectLst/>
                <a:latin typeface="Arial" panose="020B0604020202020204" pitchFamily="34" charset="0"/>
                <a:cs typeface="Arial" panose="020B0604020202020204" pitchFamily="34" charset="0"/>
              </a:rPr>
              <a:t>From the perspective of your organization, what does success look like? </a:t>
            </a:r>
          </a:p>
          <a:p>
            <a:endParaRPr lang="en-US" dirty="0"/>
          </a:p>
        </p:txBody>
      </p:sp>
      <p:sp>
        <p:nvSpPr>
          <p:cNvPr id="7" name="TextBox 6">
            <a:extLst>
              <a:ext uri="{FF2B5EF4-FFF2-40B4-BE49-F238E27FC236}">
                <a16:creationId xmlns:a16="http://schemas.microsoft.com/office/drawing/2014/main" id="{4AFE2079-F47A-407B-BB31-32794A638BC5}"/>
              </a:ext>
            </a:extLst>
          </p:cNvPr>
          <p:cNvSpPr txBox="1"/>
          <p:nvPr/>
        </p:nvSpPr>
        <p:spPr>
          <a:xfrm>
            <a:off x="1077685" y="4342554"/>
            <a:ext cx="10221685" cy="1107996"/>
          </a:xfrm>
          <a:prstGeom prst="rect">
            <a:avLst/>
          </a:prstGeom>
          <a:noFill/>
        </p:spPr>
        <p:txBody>
          <a:bodyPr wrap="square" rtlCol="0">
            <a:spAutoFit/>
          </a:bodyPr>
          <a:lstStyle/>
          <a:p>
            <a:r>
              <a:rPr lang="en-US" sz="2400" dirty="0">
                <a:effectLst/>
                <a:latin typeface="Arial" panose="020B0604020202020204" pitchFamily="34" charset="0"/>
                <a:cs typeface="Arial" panose="020B0604020202020204" pitchFamily="34" charset="0"/>
              </a:rPr>
              <a:t>What advice do you have for a community that is trying to address this population more effectively? </a:t>
            </a:r>
          </a:p>
          <a:p>
            <a:endParaRPr lang="en-US" dirty="0"/>
          </a:p>
        </p:txBody>
      </p:sp>
      <p:sp>
        <p:nvSpPr>
          <p:cNvPr id="8" name="TextBox 7">
            <a:extLst>
              <a:ext uri="{FF2B5EF4-FFF2-40B4-BE49-F238E27FC236}">
                <a16:creationId xmlns:a16="http://schemas.microsoft.com/office/drawing/2014/main" id="{22D927ED-3956-41E0-AB69-9D927E663EF9}"/>
              </a:ext>
            </a:extLst>
          </p:cNvPr>
          <p:cNvSpPr txBox="1"/>
          <p:nvPr/>
        </p:nvSpPr>
        <p:spPr>
          <a:xfrm>
            <a:off x="1077685" y="5450550"/>
            <a:ext cx="9748158" cy="738664"/>
          </a:xfrm>
          <a:prstGeom prst="rect">
            <a:avLst/>
          </a:prstGeom>
          <a:noFill/>
        </p:spPr>
        <p:txBody>
          <a:bodyPr wrap="square" rtlCol="0">
            <a:spAutoFit/>
          </a:bodyPr>
          <a:lstStyle/>
          <a:p>
            <a:r>
              <a:rPr lang="en-US" sz="2400" dirty="0">
                <a:effectLst/>
                <a:latin typeface="Arial" panose="020B0604020202020204" pitchFamily="34" charset="0"/>
                <a:cs typeface="Arial" panose="020B0604020202020204" pitchFamily="34" charset="0"/>
              </a:rPr>
              <a:t>How has COVID-19 impacted your work or the constituents you serve?</a:t>
            </a:r>
          </a:p>
          <a:p>
            <a:endParaRPr lang="en-US" dirty="0"/>
          </a:p>
        </p:txBody>
      </p:sp>
    </p:spTree>
    <p:extLst>
      <p:ext uri="{BB962C8B-B14F-4D97-AF65-F5344CB8AC3E}">
        <p14:creationId xmlns:p14="http://schemas.microsoft.com/office/powerpoint/2010/main" val="294356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solidFill>
                  <a:schemeClr val="tx1"/>
                </a:solidFill>
              </a:rPr>
              <a:t>This series is made possible by support from the </a:t>
            </a:r>
            <a:r>
              <a:rPr lang="en-US" dirty="0">
                <a:solidFill>
                  <a:schemeClr val="tx1"/>
                </a:solidFill>
                <a:hlinkClick r:id="rId3">
                  <a:extLst>
                    <a:ext uri="{A12FA001-AC4F-418D-AE19-62706E023703}">
                      <ahyp:hlinkClr xmlns:ahyp="http://schemas.microsoft.com/office/drawing/2018/hyperlinkcolor" val="tx"/>
                    </a:ext>
                  </a:extLst>
                </a:hlinkClick>
              </a:rPr>
              <a:t>Jewish Community Foundation of Los Angeles</a:t>
            </a:r>
            <a:r>
              <a:rPr lang="en-US" dirty="0">
                <a:solidFill>
                  <a:schemeClr val="tx1"/>
                </a:solidFill>
              </a:rPr>
              <a:t> through a Cutting Edge Grant, </a:t>
            </a:r>
            <a:r>
              <a:rPr lang="en-US" dirty="0">
                <a:solidFill>
                  <a:schemeClr val="tx1"/>
                </a:solidFill>
                <a:hlinkClick r:id="rId4">
                  <a:extLst>
                    <a:ext uri="{A12FA001-AC4F-418D-AE19-62706E023703}">
                      <ahyp:hlinkClr xmlns:ahyp="http://schemas.microsoft.com/office/drawing/2018/hyperlinkcolor" val="tx"/>
                    </a:ext>
                  </a:extLst>
                </a:hlinkClick>
              </a:rPr>
              <a:t>The Diane &amp; Guilford Glazer Philanthropies</a:t>
            </a:r>
            <a:r>
              <a:rPr lang="en-US" dirty="0">
                <a:solidFill>
                  <a:schemeClr val="tx1"/>
                </a:solidFill>
              </a:rPr>
              <a:t>, </a:t>
            </a:r>
            <a:r>
              <a:rPr lang="en-US" dirty="0">
                <a:solidFill>
                  <a:schemeClr val="tx1"/>
                </a:solidFill>
                <a:hlinkClick r:id="rId5">
                  <a:extLst>
                    <a:ext uri="{A12FA001-AC4F-418D-AE19-62706E023703}">
                      <ahyp:hlinkClr xmlns:ahyp="http://schemas.microsoft.com/office/drawing/2018/hyperlinkcolor" val="tx"/>
                    </a:ext>
                  </a:extLst>
                </a:hlinkClick>
              </a:rPr>
              <a:t>The Charles &amp; Lynn Schusterman Family Foundation</a:t>
            </a:r>
            <a:r>
              <a:rPr lang="en-US" dirty="0">
                <a:solidFill>
                  <a:schemeClr val="tx1"/>
                </a:solidFill>
              </a:rPr>
              <a:t>, The David Berg Foundation, the Stanford and Joan Alexander Foundation, Stanley &amp; Joyce Black Family Foundation, and The Beverly Foundation.</a:t>
            </a:r>
          </a:p>
        </p:txBody>
      </p:sp>
    </p:spTree>
    <p:extLst>
      <p:ext uri="{BB962C8B-B14F-4D97-AF65-F5344CB8AC3E}">
        <p14:creationId xmlns:p14="http://schemas.microsoft.com/office/powerpoint/2010/main" val="4120442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Meredith Polsky</a:t>
            </a:r>
          </a:p>
        </p:txBody>
      </p:sp>
      <p:sp>
        <p:nvSpPr>
          <p:cNvPr id="6" name="Content Placeholder 5">
            <a:extLst>
              <a:ext uri="{FF2B5EF4-FFF2-40B4-BE49-F238E27FC236}">
                <a16:creationId xmlns:a16="http://schemas.microsoft.com/office/drawing/2014/main" id="{8AB78721-5634-AA44-8E30-81E496478E07}"/>
              </a:ext>
            </a:extLst>
          </p:cNvPr>
          <p:cNvSpPr>
            <a:spLocks noGrp="1"/>
          </p:cNvSpPr>
          <p:nvPr>
            <p:ph idx="1"/>
          </p:nvPr>
        </p:nvSpPr>
        <p:spPr>
          <a:xfrm>
            <a:off x="523240" y="1593000"/>
            <a:ext cx="9077960" cy="4351338"/>
          </a:xfrm>
        </p:spPr>
        <p:txBody>
          <a:bodyPr>
            <a:noAutofit/>
          </a:bodyPr>
          <a:lstStyle/>
          <a:p>
            <a:pPr marL="0" indent="0" algn="l">
              <a:buNone/>
            </a:pPr>
            <a:r>
              <a:rPr lang="en-US" b="1" i="0" dirty="0">
                <a:solidFill>
                  <a:srgbClr val="000000"/>
                </a:solidFill>
                <a:effectLst/>
              </a:rPr>
              <a:t>Meredith Polsky </a:t>
            </a:r>
            <a:r>
              <a:rPr lang="en-US" b="0" i="0" dirty="0">
                <a:solidFill>
                  <a:srgbClr val="000000"/>
                </a:solidFill>
                <a:effectLst/>
              </a:rPr>
              <a:t>founded </a:t>
            </a:r>
            <a:r>
              <a:rPr lang="en-US" b="0" i="0" u="none" strike="noStrike" dirty="0">
                <a:solidFill>
                  <a:srgbClr val="57428B"/>
                </a:solidFill>
                <a:effectLst/>
                <a:hlinkClick r:id="rId3"/>
              </a:rPr>
              <a:t>Matan</a:t>
            </a:r>
            <a:r>
              <a:rPr lang="en-US" b="0" i="0" dirty="0">
                <a:solidFill>
                  <a:srgbClr val="000000"/>
                </a:solidFill>
                <a:effectLst/>
              </a:rPr>
              <a:t> in 2000 and serves as Matan’s National Director of Institutes and Training, as well as the part-time Developmental Support Coordinator at Temple Beth Ami Nursery School in Rockville, MD. Meredith is a nationally sought-after speaker on Jewish Special Education. She holds a Master’s degree in Special Education from Bank Street College, a Master’s degree in  Clinical Social Work from Columbia University and a graduate certificate in Early Intervention from Georgetown University.</a:t>
            </a:r>
          </a:p>
        </p:txBody>
      </p:sp>
      <p:pic>
        <p:nvPicPr>
          <p:cNvPr id="4" name="Picture 3" descr="Meredith Polsky headshot">
            <a:extLst>
              <a:ext uri="{FF2B5EF4-FFF2-40B4-BE49-F238E27FC236}">
                <a16:creationId xmlns:a16="http://schemas.microsoft.com/office/drawing/2014/main" id="{DF5CCA87-DC29-4AF0-A416-2E02B6192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200" y="1825625"/>
            <a:ext cx="2302329" cy="3453133"/>
          </a:xfrm>
          <a:prstGeom prst="rect">
            <a:avLst/>
          </a:prstGeom>
        </p:spPr>
      </p:pic>
    </p:spTree>
    <p:extLst>
      <p:ext uri="{BB962C8B-B14F-4D97-AF65-F5344CB8AC3E}">
        <p14:creationId xmlns:p14="http://schemas.microsoft.com/office/powerpoint/2010/main" val="135838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Lianne Heller</a:t>
            </a:r>
          </a:p>
        </p:txBody>
      </p:sp>
      <p:sp>
        <p:nvSpPr>
          <p:cNvPr id="6" name="Content Placeholder 5">
            <a:extLst>
              <a:ext uri="{FF2B5EF4-FFF2-40B4-BE49-F238E27FC236}">
                <a16:creationId xmlns:a16="http://schemas.microsoft.com/office/drawing/2014/main" id="{8AB78721-5634-AA44-8E30-81E496478E07}"/>
              </a:ext>
            </a:extLst>
          </p:cNvPr>
          <p:cNvSpPr>
            <a:spLocks noGrp="1"/>
          </p:cNvSpPr>
          <p:nvPr>
            <p:ph idx="1"/>
          </p:nvPr>
        </p:nvSpPr>
        <p:spPr>
          <a:xfrm>
            <a:off x="523241" y="1504950"/>
            <a:ext cx="9077960" cy="4351338"/>
          </a:xfrm>
        </p:spPr>
        <p:txBody>
          <a:bodyPr>
            <a:noAutofit/>
          </a:bodyPr>
          <a:lstStyle/>
          <a:p>
            <a:pPr marL="0" indent="0">
              <a:buNone/>
            </a:pPr>
            <a:r>
              <a:rPr lang="en-US" b="1" i="0" dirty="0">
                <a:solidFill>
                  <a:srgbClr val="000000"/>
                </a:solidFill>
                <a:effectLst/>
              </a:rPr>
              <a:t>Lianne Heller</a:t>
            </a:r>
            <a:r>
              <a:rPr lang="en-US" b="0" i="0" dirty="0">
                <a:solidFill>
                  <a:srgbClr val="000000"/>
                </a:solidFill>
                <a:effectLst/>
              </a:rPr>
              <a:t> is the Executive Director of </a:t>
            </a:r>
            <a:r>
              <a:rPr lang="en-US" b="0" i="0" dirty="0" err="1">
                <a:solidFill>
                  <a:srgbClr val="000000"/>
                </a:solidFill>
                <a:effectLst/>
              </a:rPr>
              <a:t>Sulam</a:t>
            </a:r>
            <a:r>
              <a:rPr lang="en-US" b="0" i="0" dirty="0">
                <a:solidFill>
                  <a:srgbClr val="000000"/>
                </a:solidFill>
                <a:effectLst/>
              </a:rPr>
              <a:t>, a special education inclusion program serving students with disabilities in K-12 in the Greater Washington area. She has worked in the field of Jewish education and special education for the past twenty-five years. After studying journalism in South Africa, where she established a publishing company and television production company, she immigrated to the US. Her focus shifted to Jewish education when she became a mother of four sons. Lianne’s work at the Montgomery County Public School Learning and Disabilities (LAD) program, as well as in the Center Programs for the Highly Gifted, inspired her to continue her studies in the field of Jewish education and leadership.</a:t>
            </a:r>
            <a:endParaRPr lang="en-US" dirty="0">
              <a:solidFill>
                <a:schemeClr val="tx1"/>
              </a:solidFill>
            </a:endParaRPr>
          </a:p>
        </p:txBody>
      </p:sp>
      <p:pic>
        <p:nvPicPr>
          <p:cNvPr id="4" name="Picture 3" descr="Lianne Heller headshot">
            <a:extLst>
              <a:ext uri="{FF2B5EF4-FFF2-40B4-BE49-F238E27FC236}">
                <a16:creationId xmlns:a16="http://schemas.microsoft.com/office/drawing/2014/main" id="{FE0DFE9A-559A-4AA1-A7D0-0280DF9E9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1" y="1649185"/>
            <a:ext cx="2269671" cy="2269671"/>
          </a:xfrm>
          <a:prstGeom prst="rect">
            <a:avLst/>
          </a:prstGeom>
        </p:spPr>
      </p:pic>
    </p:spTree>
    <p:extLst>
      <p:ext uri="{BB962C8B-B14F-4D97-AF65-F5344CB8AC3E}">
        <p14:creationId xmlns:p14="http://schemas.microsoft.com/office/powerpoint/2010/main" val="219649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Debbie Niderberg</a:t>
            </a:r>
          </a:p>
        </p:txBody>
      </p:sp>
      <p:sp>
        <p:nvSpPr>
          <p:cNvPr id="6" name="Content Placeholder 5">
            <a:extLst>
              <a:ext uri="{FF2B5EF4-FFF2-40B4-BE49-F238E27FC236}">
                <a16:creationId xmlns:a16="http://schemas.microsoft.com/office/drawing/2014/main" id="{8AB78721-5634-AA44-8E30-81E496478E07}"/>
              </a:ext>
            </a:extLst>
          </p:cNvPr>
          <p:cNvSpPr>
            <a:spLocks noGrp="1"/>
          </p:cNvSpPr>
          <p:nvPr>
            <p:ph idx="1"/>
          </p:nvPr>
        </p:nvSpPr>
        <p:spPr>
          <a:xfrm>
            <a:off x="523241" y="1825625"/>
            <a:ext cx="8231292" cy="4351338"/>
          </a:xfrm>
        </p:spPr>
        <p:txBody>
          <a:bodyPr>
            <a:noAutofit/>
          </a:bodyPr>
          <a:lstStyle/>
          <a:p>
            <a:pPr marL="0" indent="0">
              <a:buNone/>
            </a:pPr>
            <a:r>
              <a:rPr lang="en-US" b="1" i="0" dirty="0">
                <a:solidFill>
                  <a:srgbClr val="111111"/>
                </a:solidFill>
                <a:effectLst/>
              </a:rPr>
              <a:t>Debbie Niderberg</a:t>
            </a:r>
            <a:r>
              <a:rPr lang="en-US" b="0" i="0" dirty="0">
                <a:solidFill>
                  <a:srgbClr val="111111"/>
                </a:solidFill>
                <a:effectLst/>
              </a:rPr>
              <a:t>, Executive Director, helped launch Hidden Sparks, from conceptual development to its present size and worked collaboratively to design its unique programming, and build the organization’s infrastructure and professional leadership. She is also responsible for developing new initiatives, such as Hidden Sparks Without Walls, and new programmatic and funding partnerships.</a:t>
            </a:r>
            <a:endParaRPr lang="en-US" dirty="0">
              <a:solidFill>
                <a:schemeClr val="tx1"/>
              </a:solidFill>
            </a:endParaRPr>
          </a:p>
        </p:txBody>
      </p:sp>
      <p:pic>
        <p:nvPicPr>
          <p:cNvPr id="5" name="Picture 4" descr="Debbie Niderberg headshot smiling">
            <a:extLst>
              <a:ext uri="{FF2B5EF4-FFF2-40B4-BE49-F238E27FC236}">
                <a16:creationId xmlns:a16="http://schemas.microsoft.com/office/drawing/2014/main" id="{9F1D1460-8D38-4C31-8288-28DD54C0BA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83741" y="1825625"/>
            <a:ext cx="2904554" cy="2904554"/>
          </a:xfrm>
          <a:prstGeom prst="rect">
            <a:avLst/>
          </a:prstGeom>
        </p:spPr>
      </p:pic>
    </p:spTree>
    <p:extLst>
      <p:ext uri="{BB962C8B-B14F-4D97-AF65-F5344CB8AC3E}">
        <p14:creationId xmlns:p14="http://schemas.microsoft.com/office/powerpoint/2010/main" val="296433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5587F-7BD5-A84C-82FB-86F7675C2EE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87832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Autofit/>
          </a:bodyPr>
          <a:lstStyle/>
          <a:p>
            <a:r>
              <a:rPr lang="en-US" sz="3200" b="1" dirty="0"/>
              <a:t>Project Moses - Strengthening the Jewish Community Through Leadership by Jews with Disabilities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739127"/>
            <a:ext cx="10830559" cy="4948613"/>
          </a:xfrm>
        </p:spPr>
        <p:txBody>
          <a:bodyPr>
            <a:normAutofit/>
          </a:bodyPr>
          <a:lstStyle/>
          <a:p>
            <a:pPr marL="0" indent="0">
              <a:buNone/>
            </a:pPr>
            <a:r>
              <a:rPr lang="en-US" sz="2400" dirty="0">
                <a:solidFill>
                  <a:schemeClr val="tx1"/>
                </a:solidFill>
              </a:rPr>
              <a:t>Project Moses is a new leadership program that currently is recruiting 36 new talented civic-minded Jews with disabilities to join a leadership cohort in the Los Angeles Jewish community. It is made possible by </a:t>
            </a:r>
            <a:r>
              <a:rPr lang="en-US" sz="2400" dirty="0">
                <a:solidFill>
                  <a:schemeClr val="tx1"/>
                </a:solidFill>
                <a:hlinkClick r:id="rId3">
                  <a:extLst>
                    <a:ext uri="{A12FA001-AC4F-418D-AE19-62706E023703}">
                      <ahyp:hlinkClr xmlns:ahyp="http://schemas.microsoft.com/office/drawing/2018/hyperlinkcolor" val="tx"/>
                    </a:ext>
                  </a:extLst>
                </a:hlinkClick>
              </a:rPr>
              <a:t>the generosity of the Jewish Community Foundation of Los Angeles </a:t>
            </a:r>
            <a:r>
              <a:rPr lang="en-US" sz="2400" dirty="0">
                <a:solidFill>
                  <a:schemeClr val="tx1"/>
                </a:solidFill>
              </a:rPr>
              <a:t>and other funders. Participants will be talented people who may have mobility, vision, hearing, mental health or any other disability. We want to maximize their potential and connect them to Jewish organizations in the Los Angeles-area to truly make a difference.</a:t>
            </a:r>
          </a:p>
          <a:p>
            <a:pPr marL="0" indent="0">
              <a:buNone/>
            </a:pPr>
            <a:r>
              <a:rPr lang="en-US" sz="2400" b="1" dirty="0">
                <a:solidFill>
                  <a:schemeClr val="tx1"/>
                </a:solidFill>
              </a:rPr>
              <a:t>Moses Leaders Will Be: </a:t>
            </a:r>
          </a:p>
          <a:p>
            <a:r>
              <a:rPr lang="en-US" sz="2400" dirty="0">
                <a:solidFill>
                  <a:schemeClr val="tx1"/>
                </a:solidFill>
              </a:rPr>
              <a:t>Trained</a:t>
            </a:r>
          </a:p>
          <a:p>
            <a:r>
              <a:rPr lang="en-US" sz="2400" dirty="0">
                <a:solidFill>
                  <a:schemeClr val="tx1"/>
                </a:solidFill>
              </a:rPr>
              <a:t>Mentored</a:t>
            </a:r>
          </a:p>
          <a:p>
            <a:r>
              <a:rPr lang="en-US" sz="2400" dirty="0">
                <a:solidFill>
                  <a:schemeClr val="tx1"/>
                </a:solidFill>
              </a:rPr>
              <a:t>And connected with Jewish organizations</a:t>
            </a:r>
          </a:p>
        </p:txBody>
      </p:sp>
    </p:spTree>
    <p:extLst>
      <p:ext uri="{BB962C8B-B14F-4D97-AF65-F5344CB8AC3E}">
        <p14:creationId xmlns:p14="http://schemas.microsoft.com/office/powerpoint/2010/main" val="269694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a:t>See you next Tuesday, July 7 for part 3!</a:t>
            </a:r>
          </a:p>
        </p:txBody>
      </p:sp>
      <p:pic>
        <p:nvPicPr>
          <p:cNvPr id="7" name="Picture 6" descr="Headshots of Vivian Bass Lori Golden and Lee Chernotsky. Text: Training: How to Recruit, Accommodate and Promote Jewish Leaders with Disabilities">
            <a:extLst>
              <a:ext uri="{FF2B5EF4-FFF2-40B4-BE49-F238E27FC236}">
                <a16:creationId xmlns:a16="http://schemas.microsoft.com/office/drawing/2014/main" id="{7555117C-115F-904D-AFD3-BBABB4FE12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9615" y="1724961"/>
            <a:ext cx="6492764" cy="3652180"/>
          </a:xfrm>
          <a:prstGeom prst="rect">
            <a:avLst/>
          </a:prstGeom>
        </p:spPr>
      </p:pic>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a:xfrm>
            <a:off x="1281354" y="5597153"/>
            <a:ext cx="9629289" cy="1139824"/>
          </a:xfrm>
        </p:spPr>
        <p:txBody>
          <a:bodyPr>
            <a:normAutofit/>
          </a:bodyPr>
          <a:lstStyle/>
          <a:p>
            <a:pPr marL="0" lvl="0" indent="0" algn="ctr">
              <a:spcBef>
                <a:spcPts val="480"/>
              </a:spcBef>
              <a:buSzPct val="25000"/>
              <a:buNone/>
              <a:defRPr/>
            </a:pPr>
            <a:r>
              <a:rPr lang="en-US" sz="2400" b="1" kern="0" dirty="0">
                <a:solidFill>
                  <a:srgbClr val="000000"/>
                </a:solidFill>
              </a:rPr>
              <a:t>Want more information? </a:t>
            </a:r>
            <a:r>
              <a:rPr lang="en-US" sz="2400" kern="0" dirty="0">
                <a:solidFill>
                  <a:srgbClr val="000000"/>
                </a:solidFill>
              </a:rPr>
              <a:t>Contact</a:t>
            </a:r>
            <a:r>
              <a:rPr lang="en-US" sz="2400" b="1" kern="0" dirty="0">
                <a:solidFill>
                  <a:schemeClr val="tx1"/>
                </a:solidFill>
              </a:rPr>
              <a:t> </a:t>
            </a:r>
            <a:r>
              <a:rPr lang="en-US" sz="2400" dirty="0">
                <a:solidFill>
                  <a:schemeClr val="tx1"/>
                </a:solidFill>
              </a:rPr>
              <a:t>Matan Koch, Director of </a:t>
            </a:r>
            <a:r>
              <a:rPr lang="en-US" sz="2400" dirty="0" err="1">
                <a:solidFill>
                  <a:schemeClr val="tx1"/>
                </a:solidFill>
              </a:rPr>
              <a:t>RespectAbility</a:t>
            </a:r>
            <a:r>
              <a:rPr lang="en-US" sz="2400" dirty="0">
                <a:solidFill>
                  <a:schemeClr val="tx1"/>
                </a:solidFill>
              </a:rPr>
              <a:t> California &amp; Jewish Leadership, at </a:t>
            </a:r>
            <a:r>
              <a:rPr lang="en-US" sz="2400" u="sng" dirty="0">
                <a:solidFill>
                  <a:schemeClr val="tx1"/>
                </a:solidFill>
                <a:hlinkClick r:id="rId3"/>
              </a:rPr>
              <a:t>MatanK</a:t>
            </a:r>
            <a:r>
              <a:rPr lang="en-US" sz="2400" dirty="0">
                <a:solidFill>
                  <a:schemeClr val="tx1"/>
                </a:solidFill>
                <a:hlinkClick r:id="rId3"/>
              </a:rPr>
              <a:t>@RespectAbility.org</a:t>
            </a:r>
            <a:endParaRPr lang="en-US" sz="2400" dirty="0">
              <a:solidFill>
                <a:schemeClr val="tx1"/>
              </a:solidFill>
            </a:endParaRPr>
          </a:p>
        </p:txBody>
      </p:sp>
    </p:spTree>
    <p:extLst>
      <p:ext uri="{BB962C8B-B14F-4D97-AF65-F5344CB8AC3E}">
        <p14:creationId xmlns:p14="http://schemas.microsoft.com/office/powerpoint/2010/main" val="271599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354753" y="1718988"/>
            <a:ext cx="11482493" cy="4351338"/>
          </a:xfrm>
        </p:spPr>
        <p:txBody>
          <a:bodyPr>
            <a:noAutofit/>
          </a:bodyPr>
          <a:lstStyle/>
          <a:p>
            <a:pPr marL="0" indent="0">
              <a:lnSpc>
                <a:spcPct val="100000"/>
              </a:lnSpc>
              <a:buNone/>
            </a:pPr>
            <a:r>
              <a:rPr lang="en-US" sz="2150" dirty="0">
                <a:solidFill>
                  <a:schemeClr val="tx1"/>
                </a:solidFill>
              </a:rPr>
              <a:t>Avodah, B’nai David-Judea Congregation, Builders of Jewish Education: JKidLA, Congregation B’nai Amoona, Congregation B’nai Emet, Congregation Kol Ami, Congregation Or Ami, Edlavitch DCJCC, Foundation for Jewish Camp, Gateways: Access to Jewish Education, Hebrew Union College, IKAR, Institute on Theology and Disability, Jewish Federations of North America, Jewish Federation of Greater MetroWest NJ – Greater MetroWest ABLE, Jewish Los Angeles Special Needs Trust and Services, Jewish Residential Services, JQ International, JVS SoCal, Jewish Women International (JWI), Keshet, Keshet Chicago, Lippman Kanfer Foundation for Living Torah, Marlene Meyerson JCC Manhattan, Matan, Moment Magazine, National Ramah Tikvah Network, Ohr HaTorah Synagogue, Reconstructing Judaism, Religious Action Center of Reform Judaism, ROSIES Foundation, Shalhevet, Shalom Institute, Stephen Wise Temple, Temple Adat Elohim, T’ruah: The Rabbinic Call for Human Rights, The Jewish Journal, The Miracle Project, The New Normal, The Women’s Rabbinic Network, Union for Reform Judaism, USCJ, Whole Community Inclusion at Jewish Learning Venture, Yachad Los Angeles, Yeshivat Chovevei Torah Rabbinical School</a:t>
            </a:r>
          </a:p>
          <a:p>
            <a:pPr marL="0" indent="0">
              <a:buNone/>
            </a:pPr>
            <a:r>
              <a:rPr lang="en-US" sz="2000" dirty="0" err="1">
                <a:solidFill>
                  <a:schemeClr val="tx1"/>
                </a:solidFill>
              </a:rPr>
              <a:t>RespectAbility</a:t>
            </a:r>
            <a:r>
              <a:rPr lang="en-US" sz="2000" dirty="0">
                <a:solidFill>
                  <a:schemeClr val="tx1"/>
                </a:solidFill>
              </a:rPr>
              <a:t> is proud to say that our Jewish Inclusion Network now exceeds several thousand globally!</a:t>
            </a:r>
          </a:p>
        </p:txBody>
      </p:sp>
    </p:spTree>
    <p:extLst>
      <p:ext uri="{BB962C8B-B14F-4D97-AF65-F5344CB8AC3E}">
        <p14:creationId xmlns:p14="http://schemas.microsoft.com/office/powerpoint/2010/main" val="276542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Tuesday, July 7, 2020 – How to Recruit, Accommodate and Promote Jewish Leaders with Disabilities for Paid Employment and Volunteer Leadership</a:t>
            </a:r>
          </a:p>
          <a:p>
            <a:pPr marL="285750" indent="-285750"/>
            <a:r>
              <a:rPr lang="en-US" sz="2400" dirty="0">
                <a:solidFill>
                  <a:schemeClr val="tx1"/>
                </a:solidFill>
              </a:rPr>
              <a:t>Tuesday, July 14, 2020 – How to Ensure Accessible Events: Both Live and Virtual Across All Platforms</a:t>
            </a:r>
          </a:p>
          <a:p>
            <a:pPr marL="285750" indent="-285750"/>
            <a:r>
              <a:rPr lang="en-US" sz="2400" dirty="0">
                <a:solidFill>
                  <a:schemeClr val="tx1"/>
                </a:solidFill>
              </a:rPr>
              <a:t>Tuesday, July 21, 2020 – How to Ensure a Welcoming Lexicon, Accessible Websites and Social Media and Inclusive Photos</a:t>
            </a:r>
          </a:p>
          <a:p>
            <a:pPr marL="285750" indent="-285750"/>
            <a:r>
              <a:rPr lang="en-US" sz="2400" dirty="0">
                <a:solidFill>
                  <a:schemeClr val="tx1"/>
                </a:solidFill>
              </a:rPr>
              <a:t>Tuesday, August 4, 2020 – How to Create and Implement Successful Diversity, Equity and Inclusion (DEI) Initiatives – Best Practices and Must-Haves</a:t>
            </a:r>
          </a:p>
          <a:p>
            <a:pPr marL="285750" indent="-285750"/>
            <a:r>
              <a:rPr lang="en-US" sz="2400" dirty="0">
                <a:solidFill>
                  <a:schemeClr val="tx1"/>
                </a:solidFill>
              </a:rPr>
              <a:t>Tuesday, August 11, 2020 – How to Ensure Legal Rights and Compliance Obligations</a:t>
            </a:r>
          </a:p>
          <a:p>
            <a:pPr marL="0" indent="0" algn="ctr">
              <a:buNone/>
            </a:pPr>
            <a:r>
              <a:rPr lang="en-US" b="1" dirty="0">
                <a:solidFill>
                  <a:schemeClr val="tx1"/>
                </a:solidFill>
              </a:rPr>
              <a:t>Sign Up at </a:t>
            </a:r>
            <a:r>
              <a:rPr lang="en-US" b="1" dirty="0" err="1">
                <a:solidFill>
                  <a:schemeClr val="tx1"/>
                </a:solidFill>
                <a:hlinkClick r:id="rId3"/>
              </a:rPr>
              <a:t>www.respectability.org</a:t>
            </a:r>
            <a:r>
              <a:rPr lang="en-US" b="1" dirty="0">
                <a:solidFill>
                  <a:schemeClr val="tx1"/>
                </a:solidFill>
                <a:hlinkClick r:id="rId3"/>
              </a:rPr>
              <a:t>/</a:t>
            </a:r>
            <a:r>
              <a:rPr lang="en-US" b="1" dirty="0" err="1">
                <a:solidFill>
                  <a:schemeClr val="tx1"/>
                </a:solidFill>
                <a:hlinkClick r:id="rId3"/>
              </a:rPr>
              <a:t>jewish</a:t>
            </a:r>
            <a:r>
              <a:rPr lang="en-US" b="1" dirty="0">
                <a:solidFill>
                  <a:schemeClr val="tx1"/>
                </a:solidFill>
                <a:hlinkClick r:id="rId3"/>
              </a:rPr>
              <a:t>-events/</a:t>
            </a:r>
            <a:endParaRPr lang="en-US"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Disability in the Jewish Community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lnSpcReduction="10000"/>
          </a:bodyPr>
          <a:lstStyle/>
          <a:p>
            <a:pPr lvl="0"/>
            <a:r>
              <a:rPr lang="en-US" dirty="0">
                <a:solidFill>
                  <a:schemeClr val="tx1"/>
                </a:solidFill>
              </a:rPr>
              <a:t>According to the U.S. Census, fully 1-in-5 people in America has a physical, sensory, cognitive, mental health or other disability.</a:t>
            </a:r>
          </a:p>
          <a:p>
            <a:pPr lvl="0"/>
            <a:r>
              <a:rPr lang="en-US" dirty="0">
                <a:solidFill>
                  <a:schemeClr val="tx1"/>
                </a:solidFill>
              </a:rPr>
              <a:t>A </a:t>
            </a:r>
            <a:r>
              <a:rPr lang="en-US" dirty="0">
                <a:solidFill>
                  <a:schemeClr val="tx1"/>
                </a:solidFill>
                <a:hlinkClick r:id="rId3">
                  <a:extLst>
                    <a:ext uri="{A12FA001-AC4F-418D-AE19-62706E023703}">
                      <ahyp:hlinkClr xmlns:ahyp="http://schemas.microsoft.com/office/drawing/2018/hyperlinkcolor" val="tx"/>
                    </a:ext>
                  </a:extLst>
                </a:hlinkClick>
              </a:rPr>
              <a:t>landmark study by RespectAbility of more than 4000 Jewish respondents</a:t>
            </a:r>
            <a:r>
              <a:rPr lang="en-US" dirty="0">
                <a:solidFill>
                  <a:schemeClr val="tx1"/>
                </a:solidFill>
              </a:rPr>
              <a:t> in 2018 found that more than 90 percent who responded indicated that this was a priority for them.</a:t>
            </a:r>
          </a:p>
          <a:p>
            <a:pPr lvl="0"/>
            <a:r>
              <a:rPr lang="en-US" dirty="0" err="1">
                <a:solidFill>
                  <a:schemeClr val="tx1"/>
                </a:solidFill>
              </a:rPr>
              <a:t>RespectAbility’s</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nonprofit survey</a:t>
            </a:r>
            <a:r>
              <a:rPr lang="en-US" dirty="0">
                <a:solidFill>
                  <a:schemeClr val="tx1"/>
                </a:solidFill>
              </a:rPr>
              <a:t> showed that this inclusion is practiced by less than one-third of nonprofit organizations.</a:t>
            </a:r>
          </a:p>
          <a:p>
            <a:pPr lvl="0"/>
            <a:r>
              <a:rPr lang="en-US" dirty="0">
                <a:solidFill>
                  <a:schemeClr val="tx1"/>
                </a:solidFill>
              </a:rPr>
              <a:t>The studies also showed that while the will was there, the knowledge was not.</a:t>
            </a:r>
          </a:p>
          <a:p>
            <a:pPr lvl="0"/>
            <a:r>
              <a:rPr lang="en-US" dirty="0">
                <a:solidFill>
                  <a:schemeClr val="tx1"/>
                </a:solidFill>
              </a:rPr>
              <a:t>This free new series will fill that gap.</a:t>
            </a:r>
          </a:p>
        </p:txBody>
      </p:sp>
    </p:spTree>
    <p:extLst>
      <p:ext uri="{BB962C8B-B14F-4D97-AF65-F5344CB8AC3E}">
        <p14:creationId xmlns:p14="http://schemas.microsoft.com/office/powerpoint/2010/main" val="49255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12" name="Picture 11" descr="Meredith Polsky headshot">
            <a:extLst>
              <a:ext uri="{FF2B5EF4-FFF2-40B4-BE49-F238E27FC236}">
                <a16:creationId xmlns:a16="http://schemas.microsoft.com/office/drawing/2014/main" id="{2CC60371-5AD8-42C3-AE4F-36018D76A1D2}"/>
              </a:ext>
            </a:extLst>
          </p:cNvPr>
          <p:cNvPicPr>
            <a:picLocks noChangeAspect="1"/>
          </p:cNvPicPr>
          <p:nvPr/>
        </p:nvPicPr>
        <p:blipFill rotWithShape="1">
          <a:blip r:embed="rId3">
            <a:extLst>
              <a:ext uri="{28A0092B-C50C-407E-A947-70E740481C1C}">
                <a14:useLocalDpi xmlns:a14="http://schemas.microsoft.com/office/drawing/2010/main" val="0"/>
              </a:ext>
            </a:extLst>
          </a:blip>
          <a:srcRect t="5494" b="27338"/>
          <a:stretch/>
        </p:blipFill>
        <p:spPr>
          <a:xfrm>
            <a:off x="355964" y="1703352"/>
            <a:ext cx="1510280" cy="1521634"/>
          </a:xfrm>
          <a:prstGeom prst="rect">
            <a:avLst/>
          </a:prstGeom>
        </p:spPr>
      </p:pic>
      <p:sp>
        <p:nvSpPr>
          <p:cNvPr id="3" name="Content Placeholder 2"/>
          <p:cNvSpPr>
            <a:spLocks noGrp="1"/>
          </p:cNvSpPr>
          <p:nvPr>
            <p:ph idx="1"/>
          </p:nvPr>
        </p:nvSpPr>
        <p:spPr>
          <a:xfrm>
            <a:off x="2007509" y="1778369"/>
            <a:ext cx="8727638" cy="1371600"/>
          </a:xfrm>
        </p:spPr>
        <p:txBody>
          <a:bodyPr anchor="ctr">
            <a:normAutofit/>
          </a:bodyPr>
          <a:lstStyle/>
          <a:p>
            <a:pPr marL="0" indent="0">
              <a:buNone/>
            </a:pPr>
            <a:r>
              <a:rPr lang="en-US" sz="2400" dirty="0">
                <a:solidFill>
                  <a:schemeClr val="tx1"/>
                </a:solidFill>
              </a:rPr>
              <a:t>Meredith Polsky</a:t>
            </a:r>
          </a:p>
          <a:p>
            <a:pPr marL="0" indent="0">
              <a:buNone/>
            </a:pPr>
            <a:r>
              <a:rPr lang="en-US" sz="2400" dirty="0">
                <a:solidFill>
                  <a:schemeClr val="tx1"/>
                </a:solidFill>
              </a:rPr>
              <a:t>National Director of Institutes and Training</a:t>
            </a:r>
          </a:p>
          <a:p>
            <a:pPr marL="0" indent="0">
              <a:buNone/>
            </a:pPr>
            <a:r>
              <a:rPr lang="en-US" sz="2400" dirty="0">
                <a:solidFill>
                  <a:schemeClr val="tx1"/>
                </a:solidFill>
              </a:rPr>
              <a:t>Matan</a:t>
            </a:r>
          </a:p>
        </p:txBody>
      </p:sp>
      <p:pic>
        <p:nvPicPr>
          <p:cNvPr id="8" name="Picture 7" descr="Lianne Heller headshot">
            <a:extLst>
              <a:ext uri="{FF2B5EF4-FFF2-40B4-BE49-F238E27FC236}">
                <a16:creationId xmlns:a16="http://schemas.microsoft.com/office/drawing/2014/main" id="{0C205739-FD6F-418F-9D02-A1244366B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 y="3386798"/>
            <a:ext cx="1534888" cy="1534888"/>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007509" y="3468442"/>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Lianne Heller</a:t>
            </a:r>
          </a:p>
          <a:p>
            <a:pPr marL="0" indent="0">
              <a:buFont typeface="Arial" panose="020B0604020202020204" pitchFamily="34" charset="0"/>
              <a:buNone/>
            </a:pPr>
            <a:r>
              <a:rPr lang="en-US" sz="2400" dirty="0">
                <a:solidFill>
                  <a:schemeClr val="tx1"/>
                </a:solidFill>
              </a:rPr>
              <a:t>Executive Director</a:t>
            </a:r>
          </a:p>
          <a:p>
            <a:pPr marL="0" indent="0">
              <a:buFont typeface="Arial" panose="020B0604020202020204" pitchFamily="34" charset="0"/>
              <a:buNone/>
            </a:pPr>
            <a:r>
              <a:rPr lang="en-US" sz="2400" dirty="0" err="1">
                <a:solidFill>
                  <a:schemeClr val="tx1"/>
                </a:solidFill>
              </a:rPr>
              <a:t>Sulam</a:t>
            </a:r>
            <a:endParaRPr lang="en-US" sz="2400" dirty="0">
              <a:solidFill>
                <a:schemeClr val="tx1"/>
              </a:solidFill>
            </a:endParaRPr>
          </a:p>
        </p:txBody>
      </p:sp>
      <p:pic>
        <p:nvPicPr>
          <p:cNvPr id="13" name="Picture 12" descr="Debbie Niderberg headshot smiling">
            <a:extLst>
              <a:ext uri="{FF2B5EF4-FFF2-40B4-BE49-F238E27FC236}">
                <a16:creationId xmlns:a16="http://schemas.microsoft.com/office/drawing/2014/main" id="{4A11D3DB-4203-4B56-BAD3-B66CA7CAEF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5964" y="5121274"/>
            <a:ext cx="1521823" cy="1521823"/>
          </a:xfrm>
          <a:prstGeom prst="rect">
            <a:avLst/>
          </a:prstGeom>
        </p:spPr>
      </p:pic>
      <p:sp>
        <p:nvSpPr>
          <p:cNvPr id="11" name="Content Placeholder 2">
            <a:extLst>
              <a:ext uri="{FF2B5EF4-FFF2-40B4-BE49-F238E27FC236}">
                <a16:creationId xmlns:a16="http://schemas.microsoft.com/office/drawing/2014/main" id="{35F39E66-692D-E342-ACFF-BEAC63D33811}"/>
              </a:ext>
            </a:extLst>
          </p:cNvPr>
          <p:cNvSpPr txBox="1">
            <a:spLocks/>
          </p:cNvSpPr>
          <p:nvPr/>
        </p:nvSpPr>
        <p:spPr>
          <a:xfrm>
            <a:off x="2007509" y="5196385"/>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Debbie Niderberg</a:t>
            </a:r>
          </a:p>
          <a:p>
            <a:pPr marL="0" indent="0">
              <a:buFont typeface="Arial" panose="020B0604020202020204" pitchFamily="34" charset="0"/>
              <a:buNone/>
            </a:pPr>
            <a:r>
              <a:rPr lang="en-US" sz="2400" dirty="0">
                <a:solidFill>
                  <a:schemeClr val="tx1"/>
                </a:solidFill>
              </a:rPr>
              <a:t>Executive Director</a:t>
            </a:r>
          </a:p>
          <a:p>
            <a:pPr marL="0" indent="0">
              <a:buFont typeface="Arial" panose="020B0604020202020204" pitchFamily="34" charset="0"/>
              <a:buNone/>
            </a:pPr>
            <a:r>
              <a:rPr lang="en-US" sz="2400" dirty="0">
                <a:solidFill>
                  <a:schemeClr val="tx1"/>
                </a:solidFill>
              </a:rPr>
              <a:t>Hidden Sparks</a:t>
            </a:r>
          </a:p>
        </p:txBody>
      </p:sp>
    </p:spTree>
    <p:extLst>
      <p:ext uri="{BB962C8B-B14F-4D97-AF65-F5344CB8AC3E}">
        <p14:creationId xmlns:p14="http://schemas.microsoft.com/office/powerpoint/2010/main" val="203642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hidden="1">
            <a:extLst>
              <a:ext uri="{FF2B5EF4-FFF2-40B4-BE49-F238E27FC236}">
                <a16:creationId xmlns:a16="http://schemas.microsoft.com/office/drawing/2014/main" id="{CFDFD4C9-07AF-E04C-B863-258711532471}"/>
              </a:ext>
            </a:extLst>
          </p:cNvPr>
          <p:cNvSpPr>
            <a:spLocks noGrp="1"/>
          </p:cNvSpPr>
          <p:nvPr>
            <p:ph type="title"/>
          </p:nvPr>
        </p:nvSpPr>
        <p:spPr/>
        <p:txBody>
          <a:bodyPr/>
          <a:lstStyle/>
          <a:p>
            <a:r>
              <a:rPr lang="en-US" dirty="0"/>
              <a:t>Mission Statement</a:t>
            </a:r>
          </a:p>
        </p:txBody>
      </p:sp>
      <p:pic>
        <p:nvPicPr>
          <p:cNvPr id="91" name="Google Shape;91;p12" descr="Matan Logo">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2514600" y="838201"/>
            <a:ext cx="3733800" cy="1131887"/>
          </a:xfrm>
          <a:prstGeom prst="rect">
            <a:avLst/>
          </a:prstGeom>
          <a:noFill/>
          <a:ln>
            <a:noFill/>
          </a:ln>
        </p:spPr>
      </p:pic>
      <p:sp>
        <p:nvSpPr>
          <p:cNvPr id="90" name="Google Shape;90;p12"/>
          <p:cNvSpPr txBox="1">
            <a:spLocks noGrp="1"/>
          </p:cNvSpPr>
          <p:nvPr>
            <p:ph type="body" idx="1"/>
          </p:nvPr>
        </p:nvSpPr>
        <p:spPr>
          <a:xfrm>
            <a:off x="2378675" y="2576525"/>
            <a:ext cx="7692900" cy="37242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900" b="1"/>
              <a:t>MISSION STATEMENT: </a:t>
            </a:r>
            <a:r>
              <a:rPr lang="en-US" sz="2900"/>
              <a:t>One in five. That’s the number of people with disabilities in the United States today. Matan enables Jewish professionals, communities and families to create and sustain inclusive settings in educational, communal and spiritual aspects of Jewish life.</a:t>
            </a:r>
            <a:br>
              <a:rPr lang="en-US" sz="2900"/>
            </a:br>
            <a:endParaRPr sz="2900"/>
          </a:p>
          <a:p>
            <a:pPr marL="342900" indent="-342900">
              <a:spcBef>
                <a:spcPts val="400"/>
              </a:spcBef>
              <a:buSzPts val="1500"/>
              <a:buNone/>
            </a:pPr>
            <a:endParaRPr sz="2000"/>
          </a:p>
          <a:p>
            <a:pPr marL="342900" indent="-247650">
              <a:spcBef>
                <a:spcPts val="400"/>
              </a:spcBef>
              <a:buSzPts val="1500"/>
              <a:buNone/>
            </a:pPr>
            <a:endParaRPr sz="2000"/>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a:spLocks noGrp="1"/>
          </p:cNvSpPr>
          <p:nvPr>
            <p:ph type="title"/>
          </p:nvPr>
        </p:nvSpPr>
        <p:spPr>
          <a:xfrm>
            <a:off x="2286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a:buClr>
                <a:schemeClr val="dk2"/>
              </a:buClr>
              <a:buSzPts val="3600"/>
            </a:pPr>
            <a:r>
              <a:rPr lang="en-US" sz="3400"/>
              <a:t>COMMUNITY CONSULTATIONS</a:t>
            </a:r>
            <a:endParaRPr sz="3400"/>
          </a:p>
        </p:txBody>
      </p:sp>
      <p:sp>
        <p:nvSpPr>
          <p:cNvPr id="97" name="Google Shape;97;p13"/>
          <p:cNvSpPr txBox="1">
            <a:spLocks noGrp="1"/>
          </p:cNvSpPr>
          <p:nvPr>
            <p:ph type="body" idx="1"/>
          </p:nvPr>
        </p:nvSpPr>
        <p:spPr>
          <a:xfrm>
            <a:off x="2362200" y="2362200"/>
            <a:ext cx="7692900" cy="4285800"/>
          </a:xfrm>
          <a:prstGeom prst="rect">
            <a:avLst/>
          </a:prstGeom>
          <a:noFill/>
          <a:ln>
            <a:noFill/>
          </a:ln>
        </p:spPr>
        <p:txBody>
          <a:bodyPr spcFirstLastPara="1" wrap="square" lIns="91425" tIns="45700" rIns="91425" bIns="45700" anchor="t" anchorCtr="0">
            <a:noAutofit/>
          </a:bodyPr>
          <a:lstStyle/>
          <a:p>
            <a:pPr marL="0" indent="0">
              <a:spcBef>
                <a:spcPts val="360"/>
              </a:spcBef>
              <a:buNone/>
            </a:pPr>
            <a:r>
              <a:rPr lang="en-US" sz="2200" dirty="0"/>
              <a:t>Matan works with communities to:</a:t>
            </a:r>
            <a:endParaRPr sz="2200" dirty="0"/>
          </a:p>
          <a:p>
            <a:pPr marL="742950" lvl="1" indent="-311150">
              <a:spcBef>
                <a:spcPts val="360"/>
              </a:spcBef>
              <a:buSzPts val="2200"/>
              <a:buFont typeface="Noto Sans Symbols"/>
              <a:buChar char="–"/>
            </a:pPr>
            <a:r>
              <a:rPr lang="en-US" sz="2200" dirty="0"/>
              <a:t>Understand its inner workings and priorities</a:t>
            </a:r>
            <a:endParaRPr sz="2200" dirty="0"/>
          </a:p>
          <a:p>
            <a:pPr marL="742950" lvl="1" indent="-311150">
              <a:spcBef>
                <a:spcPts val="360"/>
              </a:spcBef>
              <a:buSzPts val="2200"/>
              <a:buFont typeface="Noto Sans Symbols"/>
              <a:buChar char="–"/>
            </a:pPr>
            <a:r>
              <a:rPr lang="en-US" sz="2200" dirty="0"/>
              <a:t>Identify local expertise and resources</a:t>
            </a:r>
            <a:endParaRPr sz="2200" dirty="0"/>
          </a:p>
          <a:p>
            <a:pPr marL="742950" lvl="1" indent="-311150">
              <a:spcBef>
                <a:spcPts val="360"/>
              </a:spcBef>
              <a:buSzPts val="2200"/>
              <a:buFont typeface="Noto Sans Symbols"/>
              <a:buChar char="–"/>
            </a:pPr>
            <a:r>
              <a:rPr lang="en-US" sz="2200" dirty="0"/>
              <a:t>Identify areas of strength and challenge when it comes to Jewish inclusion</a:t>
            </a:r>
            <a:endParaRPr sz="2200" dirty="0"/>
          </a:p>
          <a:p>
            <a:pPr marL="742950" lvl="1" indent="-311150">
              <a:spcBef>
                <a:spcPts val="360"/>
              </a:spcBef>
              <a:buSzPts val="2200"/>
              <a:buFont typeface="Noto Sans Symbols"/>
              <a:buChar char="–"/>
            </a:pPr>
            <a:r>
              <a:rPr lang="en-US" sz="2200" dirty="0"/>
              <a:t>Serve as an independent, expert voice in bringing various local agencies to the table</a:t>
            </a:r>
            <a:endParaRPr sz="2200" dirty="0"/>
          </a:p>
          <a:p>
            <a:pPr marL="742950" lvl="1" indent="-311150">
              <a:spcBef>
                <a:spcPts val="360"/>
              </a:spcBef>
              <a:buSzPts val="2200"/>
              <a:buFont typeface="Noto Sans Symbols"/>
              <a:buChar char="–"/>
            </a:pPr>
            <a:r>
              <a:rPr lang="en-US" sz="2200" dirty="0"/>
              <a:t>Create a report of recommendations, outlining short-term and long-term goals based on the information gathered from a cross-section of professionals and lay leaders</a:t>
            </a:r>
            <a:endParaRPr sz="2200" dirty="0"/>
          </a:p>
          <a:p>
            <a:pPr marL="342900" indent="400050">
              <a:spcBef>
                <a:spcPts val="360"/>
              </a:spcBef>
              <a:buNone/>
            </a:pPr>
            <a:endParaRPr sz="1800" dirty="0"/>
          </a:p>
          <a:p>
            <a:pPr marL="342900" indent="0">
              <a:spcBef>
                <a:spcPts val="360"/>
              </a:spcBef>
              <a:buNone/>
            </a:pPr>
            <a:endParaRPr sz="1800" dirty="0"/>
          </a:p>
          <a:p>
            <a:pPr marL="342900" indent="-257175">
              <a:spcBef>
                <a:spcPts val="360"/>
              </a:spcBef>
              <a:buSzPts val="1350"/>
              <a:buNone/>
            </a:pPr>
            <a:endParaRPr sz="1800" dirty="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a:spLocks noGrp="1"/>
          </p:cNvSpPr>
          <p:nvPr>
            <p:ph type="title"/>
          </p:nvPr>
        </p:nvSpPr>
        <p:spPr>
          <a:xfrm>
            <a:off x="2286000" y="762000"/>
            <a:ext cx="7924800" cy="1143000"/>
          </a:xfrm>
          <a:prstGeom prst="roundRect">
            <a:avLst>
              <a:gd name="adj" fmla="val 16667"/>
            </a:avLst>
          </a:prstGeom>
        </p:spPr>
        <p:txBody>
          <a:bodyPr spcFirstLastPara="1" wrap="square" lIns="91425" tIns="91425" rIns="91425" bIns="91425" anchor="b" anchorCtr="0">
            <a:noAutofit/>
          </a:bodyPr>
          <a:lstStyle/>
          <a:p>
            <a:r>
              <a:rPr lang="en-US" dirty="0"/>
              <a:t>MATAN INSTITUTES</a:t>
            </a:r>
            <a:endParaRPr dirty="0"/>
          </a:p>
        </p:txBody>
      </p:sp>
      <p:sp>
        <p:nvSpPr>
          <p:cNvPr id="104" name="Google Shape;104;p14"/>
          <p:cNvSpPr txBox="1">
            <a:spLocks noGrp="1"/>
          </p:cNvSpPr>
          <p:nvPr>
            <p:ph type="body" idx="1"/>
          </p:nvPr>
        </p:nvSpPr>
        <p:spPr>
          <a:xfrm>
            <a:off x="2362200" y="2362200"/>
            <a:ext cx="7692900" cy="3724200"/>
          </a:xfrm>
          <a:prstGeom prst="rect">
            <a:avLst/>
          </a:prstGeom>
        </p:spPr>
        <p:txBody>
          <a:bodyPr spcFirstLastPara="1" wrap="square" lIns="91425" tIns="91425" rIns="91425" bIns="91425" anchor="t" anchorCtr="0">
            <a:noAutofit/>
          </a:bodyPr>
          <a:lstStyle/>
          <a:p>
            <a:r>
              <a:rPr lang="en-US"/>
              <a:t>Cohorts geared towards specific groups of educators/leaders</a:t>
            </a:r>
            <a:endParaRPr/>
          </a:p>
          <a:p>
            <a:pPr>
              <a:spcBef>
                <a:spcPts val="0"/>
              </a:spcBef>
            </a:pPr>
            <a:r>
              <a:rPr lang="en-US"/>
              <a:t>Deep inclusion training over 10 months</a:t>
            </a:r>
            <a:endParaRPr/>
          </a:p>
          <a:p>
            <a:pPr>
              <a:spcBef>
                <a:spcPts val="0"/>
              </a:spcBef>
            </a:pPr>
            <a:r>
              <a:rPr lang="en-US"/>
              <a:t>Nationally and regionally based</a:t>
            </a:r>
            <a:endParaRPr/>
          </a:p>
          <a:p>
            <a:pPr>
              <a:spcBef>
                <a:spcPts val="0"/>
              </a:spcBef>
            </a:pPr>
            <a:r>
              <a:rPr lang="en-US"/>
              <a:t>In-person and online blended learning</a:t>
            </a:r>
            <a:endParaRPr/>
          </a:p>
          <a:p>
            <a:pPr>
              <a:spcBef>
                <a:spcPts val="0"/>
              </a:spcBef>
            </a:pPr>
            <a:r>
              <a:rPr lang="en-US"/>
              <a:t>1:1 Mentorship </a:t>
            </a:r>
            <a:endParaRPr/>
          </a:p>
          <a:p>
            <a:pPr>
              <a:spcBef>
                <a:spcPts val="0"/>
              </a:spcBef>
            </a:pPr>
            <a:r>
              <a:rPr lang="en-US"/>
              <a:t>Nationally renowned Jewish and secular trainers</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i">
  <a:themeElements>
    <a:clrScheme name="Tii 9">
      <a:dk1>
        <a:srgbClr val="000000"/>
      </a:dk1>
      <a:lt1>
        <a:srgbClr val="FFFFFF"/>
      </a:lt1>
      <a:dk2>
        <a:srgbClr val="FF7128"/>
      </a:dk2>
      <a:lt2>
        <a:srgbClr val="777777"/>
      </a:lt2>
      <a:accent1>
        <a:srgbClr val="FF7128"/>
      </a:accent1>
      <a:accent2>
        <a:srgbClr val="F2F2F2"/>
      </a:accent2>
      <a:accent3>
        <a:srgbClr val="FFFFFF"/>
      </a:accent3>
      <a:accent4>
        <a:srgbClr val="000000"/>
      </a:accent4>
      <a:accent5>
        <a:srgbClr val="FFBBAC"/>
      </a:accent5>
      <a:accent6>
        <a:srgbClr val="DBDBDB"/>
      </a:accent6>
      <a:hlink>
        <a:srgbClr val="3399FF"/>
      </a:hlink>
      <a:folHlink>
        <a:srgbClr val="FFFF99"/>
      </a:folHlink>
    </a:clrScheme>
    <a:fontScheme name="Ti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8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88" charset="-128"/>
          </a:defRPr>
        </a:defPPr>
      </a:lstStyle>
    </a:lnDef>
  </a:objectDefaults>
  <a:extraClrSchemeLst>
    <a:extraClrScheme>
      <a:clrScheme name="Ti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i 9">
        <a:dk1>
          <a:srgbClr val="000000"/>
        </a:dk1>
        <a:lt1>
          <a:srgbClr val="FFFFFF"/>
        </a:lt1>
        <a:dk2>
          <a:srgbClr val="FF7128"/>
        </a:dk2>
        <a:lt2>
          <a:srgbClr val="777777"/>
        </a:lt2>
        <a:accent1>
          <a:srgbClr val="FF7128"/>
        </a:accent1>
        <a:accent2>
          <a:srgbClr val="F2F2F2"/>
        </a:accent2>
        <a:accent3>
          <a:srgbClr val="FFFFFF"/>
        </a:accent3>
        <a:accent4>
          <a:srgbClr val="000000"/>
        </a:accent4>
        <a:accent5>
          <a:srgbClr val="FFBBAC"/>
        </a:accent5>
        <a:accent6>
          <a:srgbClr val="DBDBDB"/>
        </a:accent6>
        <a:hlink>
          <a:srgbClr val="3399FF"/>
        </a:hlink>
        <a:folHlink>
          <a:srgbClr val="FFFF99"/>
        </a:folHlink>
      </a:clrScheme>
      <a:clrMap bg1="lt1" tx1="dk1" bg2="lt2" tx2="dk2" accent1="accent1" accent2="accent2" accent3="accent3" accent4="accent4" accent5="accent5" accent6="accent6" hlink="hlink" folHlink="folHlink"/>
    </a:extraClrScheme>
    <a:extraClrScheme>
      <a:clrScheme name="Tii 10">
        <a:dk1>
          <a:srgbClr val="777777"/>
        </a:dk1>
        <a:lt1>
          <a:srgbClr val="FFFFFF"/>
        </a:lt1>
        <a:dk2>
          <a:srgbClr val="FF7128"/>
        </a:dk2>
        <a:lt2>
          <a:srgbClr val="FFFFFF"/>
        </a:lt2>
        <a:accent1>
          <a:srgbClr val="FF9E6D"/>
        </a:accent1>
        <a:accent2>
          <a:srgbClr val="F2F2F2"/>
        </a:accent2>
        <a:accent3>
          <a:srgbClr val="FFBBAC"/>
        </a:accent3>
        <a:accent4>
          <a:srgbClr val="DADADA"/>
        </a:accent4>
        <a:accent5>
          <a:srgbClr val="FFCCBA"/>
        </a:accent5>
        <a:accent6>
          <a:srgbClr val="DBDBDB"/>
        </a:accent6>
        <a:hlink>
          <a:srgbClr val="3399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3535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apsules">
  <a:themeElements>
    <a:clrScheme name="Custom 50">
      <a:dk1>
        <a:srgbClr val="000001"/>
      </a:dk1>
      <a:lt1>
        <a:srgbClr val="FFFFFF"/>
      </a:lt1>
      <a:dk2>
        <a:srgbClr val="000000"/>
      </a:dk2>
      <a:lt2>
        <a:srgbClr val="666699"/>
      </a:lt2>
      <a:accent1>
        <a:srgbClr val="33CCCC"/>
      </a:accent1>
      <a:accent2>
        <a:srgbClr val="8FCEF2"/>
      </a:accent2>
      <a:accent3>
        <a:srgbClr val="FFFFFF"/>
      </a:accent3>
      <a:accent4>
        <a:srgbClr val="000102"/>
      </a:accent4>
      <a:accent5>
        <a:srgbClr val="ADE2E2"/>
      </a:accent5>
      <a:accent6>
        <a:srgbClr val="8AB98A"/>
      </a:accent6>
      <a:hlink>
        <a:srgbClr val="000205"/>
      </a:hlink>
      <a:folHlink>
        <a:srgbClr val="CC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21502</TotalTime>
  <Words>1883</Words>
  <Application>Microsoft Macintosh PowerPoint</Application>
  <PresentationFormat>Widescreen</PresentationFormat>
  <Paragraphs>144</Paragraphs>
  <Slides>26</Slides>
  <Notes>21</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40" baseType="lpstr">
      <vt:lpstr>Aharoni</vt:lpstr>
      <vt:lpstr>Arial</vt:lpstr>
      <vt:lpstr>Arial Black</vt:lpstr>
      <vt:lpstr>Calibri</vt:lpstr>
      <vt:lpstr>Gill Sans MT</vt:lpstr>
      <vt:lpstr>Noto Sans Symbols</vt:lpstr>
      <vt:lpstr>Times</vt:lpstr>
      <vt:lpstr>Times New Roman</vt:lpstr>
      <vt:lpstr>Office Theme</vt:lpstr>
      <vt:lpstr>Tii</vt:lpstr>
      <vt:lpstr>1_Office Theme</vt:lpstr>
      <vt:lpstr>2_Office Theme</vt:lpstr>
      <vt:lpstr>Capsules</vt:lpstr>
      <vt:lpstr>Acrobat Document</vt:lpstr>
      <vt:lpstr>How Disability Inclusion &amp; Equity Can Add to Your Success</vt:lpstr>
      <vt:lpstr>Sponsors</vt:lpstr>
      <vt:lpstr>Co-Promoters</vt:lpstr>
      <vt:lpstr>Upcoming Webinars</vt:lpstr>
      <vt:lpstr>Disability in the Jewish Community</vt:lpstr>
      <vt:lpstr>Speakers</vt:lpstr>
      <vt:lpstr>Mission Statement</vt:lpstr>
      <vt:lpstr>COMMUNITY CONSULTATIONS</vt:lpstr>
      <vt:lpstr>MATAN INSTITUTES</vt:lpstr>
      <vt:lpstr>CONVERSATION, CURRICULA, &amp; CONSULTATION</vt:lpstr>
      <vt:lpstr>Teacher Training &amp; Coaching To Benefit All Learners  in Jewish Day Schools </vt:lpstr>
      <vt:lpstr>Hidden Sparks Audiences</vt:lpstr>
      <vt:lpstr>Core Components of Our Programs</vt:lpstr>
      <vt:lpstr>Teachers and Schools Reaching Every Child</vt:lpstr>
      <vt:lpstr>Contacting Hidden Sparks</vt:lpstr>
      <vt:lpstr>THE SULAM MISSION</vt:lpstr>
      <vt:lpstr>Sulam Vision</vt:lpstr>
      <vt:lpstr>FOR MORE INFORMATION</vt:lpstr>
      <vt:lpstr>Questions for the Panelists:</vt:lpstr>
      <vt:lpstr>Meredith Polsky</vt:lpstr>
      <vt:lpstr>Lianne Heller</vt:lpstr>
      <vt:lpstr>Debbie Niderberg</vt:lpstr>
      <vt:lpstr>Questions?</vt:lpstr>
      <vt:lpstr>Project Moses - Strengthening the Jewish Community Through Leadership by Jews with Disabilities</vt:lpstr>
      <vt:lpstr>RespectAbility Jewish Inclusion Fellowship</vt:lpstr>
      <vt:lpstr>See you next Tuesday, July 7 for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574</cp:revision>
  <dcterms:created xsi:type="dcterms:W3CDTF">2019-02-07T00:58:17Z</dcterms:created>
  <dcterms:modified xsi:type="dcterms:W3CDTF">2020-06-30T20:38:18Z</dcterms:modified>
</cp:coreProperties>
</file>