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charts/chart3.xml" ContentType="application/vnd.openxmlformats-officedocument.drawingml.chart+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12.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13.xml" ContentType="application/vnd.openxmlformats-officedocument.presentationml.notesSlide+xml"/>
  <Override PartName="/ppt/charts/chart6.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7.xml" ContentType="application/vnd.openxmlformats-officedocument.drawingml.chart+xml"/>
  <Override PartName="/ppt/notesSlides/notesSlide16.xml" ContentType="application/vnd.openxmlformats-officedocument.presentationml.notesSlide+xml"/>
  <Override PartName="/ppt/charts/chart8.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9.xml" ContentType="application/vnd.openxmlformats-officedocument.drawingml.chart+xml"/>
  <Override PartName="/ppt/notesSlides/notesSlide19.xml" ContentType="application/vnd.openxmlformats-officedocument.presentationml.notesSlide+xml"/>
  <Override PartName="/ppt/charts/chart10.xml" ContentType="application/vnd.openxmlformats-officedocument.drawingml.chart+xml"/>
  <Override PartName="/ppt/notesSlides/notesSlide20.xml" ContentType="application/vnd.openxmlformats-officedocument.presentationml.notesSlide+xml"/>
  <Override PartName="/ppt/charts/chart11.xml" ContentType="application/vnd.openxmlformats-officedocument.drawingml.chart+xml"/>
  <Override PartName="/ppt/drawings/drawing3.xml" ContentType="application/vnd.openxmlformats-officedocument.drawingml.chartshapes+xml"/>
  <Override PartName="/ppt/notesSlides/notesSlide21.xml" ContentType="application/vnd.openxmlformats-officedocument.presentationml.notesSlide+xml"/>
  <Override PartName="/ppt/charts/chart12.xml" ContentType="application/vnd.openxmlformats-officedocument.drawingml.chart+xml"/>
  <Override PartName="/ppt/drawings/drawing4.xml" ContentType="application/vnd.openxmlformats-officedocument.drawingml.chartshapes+xml"/>
  <Override PartName="/ppt/notesSlides/notesSlide22.xml" ContentType="application/vnd.openxmlformats-officedocument.presentationml.notesSlide+xml"/>
  <Override PartName="/ppt/charts/chart13.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4.xml" ContentType="application/vnd.openxmlformats-officedocument.drawingml.chart+xml"/>
  <Override PartName="/ppt/notesSlides/notesSlide25.xml" ContentType="application/vnd.openxmlformats-officedocument.presentationml.notesSlide+xml"/>
  <Override PartName="/ppt/charts/chart15.xml" ContentType="application/vnd.openxmlformats-officedocument.drawingml.chart+xml"/>
  <Override PartName="/ppt/notesSlides/notesSlide26.xml" ContentType="application/vnd.openxmlformats-officedocument.presentationml.notesSlide+xml"/>
  <Override PartName="/ppt/charts/chart16.xml" ContentType="application/vnd.openxmlformats-officedocument.drawingml.chart+xml"/>
  <Override PartName="/ppt/notesSlides/notesSlide27.xml" ContentType="application/vnd.openxmlformats-officedocument.presentationml.notesSlide+xml"/>
  <Override PartName="/ppt/charts/chart17.xml" ContentType="application/vnd.openxmlformats-officedocument.drawingml.chart+xml"/>
  <Override PartName="/ppt/theme/themeOverride2.xml" ContentType="application/vnd.openxmlformats-officedocument.themeOverride+xml"/>
  <Override PartName="/ppt/notesSlides/notesSlide28.xml" ContentType="application/vnd.openxmlformats-officedocument.presentationml.notesSlide+xml"/>
  <Override PartName="/ppt/charts/chart18.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9.xml" ContentType="application/vnd.openxmlformats-officedocument.drawingml.chart+xml"/>
  <Override PartName="/ppt/drawings/drawing5.xml" ContentType="application/vnd.openxmlformats-officedocument.drawingml.chartshapes+xml"/>
  <Override PartName="/ppt/notesSlides/notesSlide31.xml" ContentType="application/vnd.openxmlformats-officedocument.presentationml.notesSlide+xml"/>
  <Override PartName="/ppt/charts/chart20.xml" ContentType="application/vnd.openxmlformats-officedocument.drawingml.chart+xml"/>
  <Override PartName="/ppt/drawings/drawing6.xml" ContentType="application/vnd.openxmlformats-officedocument.drawingml.chartshapes+xml"/>
  <Override PartName="/ppt/notesSlides/notesSlide32.xml" ContentType="application/vnd.openxmlformats-officedocument.presentationml.notesSlide+xml"/>
  <Override PartName="/ppt/charts/chart21.xml" ContentType="application/vnd.openxmlformats-officedocument.drawingml.chart+xml"/>
  <Override PartName="/ppt/drawings/drawing7.xml" ContentType="application/vnd.openxmlformats-officedocument.drawingml.chartshapes+xml"/>
  <Override PartName="/ppt/notesSlides/notesSlide33.xml" ContentType="application/vnd.openxmlformats-officedocument.presentationml.notesSlide+xml"/>
  <Override PartName="/ppt/charts/chart22.xml" ContentType="application/vnd.openxmlformats-officedocument.drawingml.chart+xml"/>
  <Override PartName="/ppt/drawings/drawing8.xml" ContentType="application/vnd.openxmlformats-officedocument.drawingml.chartshapes+xml"/>
  <Override PartName="/ppt/notesSlides/notesSlide34.xml" ContentType="application/vnd.openxmlformats-officedocument.presentationml.notesSlide+xml"/>
  <Override PartName="/ppt/charts/chart23.xml" ContentType="application/vnd.openxmlformats-officedocument.drawingml.chart+xml"/>
  <Override PartName="/ppt/notesSlides/notesSlide35.xml" ContentType="application/vnd.openxmlformats-officedocument.presentationml.notesSlide+xml"/>
  <Override PartName="/ppt/charts/chart24.xml" ContentType="application/vnd.openxmlformats-officedocument.drawingml.chart+xml"/>
  <Override PartName="/ppt/notesSlides/notesSlide36.xml" ContentType="application/vnd.openxmlformats-officedocument.presentationml.notesSlide+xml"/>
  <Override PartName="/ppt/charts/chart25.xml" ContentType="application/vnd.openxmlformats-officedocument.drawingml.chart+xml"/>
  <Override PartName="/ppt/notesSlides/notesSlide37.xml" ContentType="application/vnd.openxmlformats-officedocument.presentationml.notesSlide+xml"/>
  <Override PartName="/ppt/charts/chart26.xml" ContentType="application/vnd.openxmlformats-officedocument.drawingml.chart+xml"/>
  <Override PartName="/ppt/drawings/drawing9.xml" ContentType="application/vnd.openxmlformats-officedocument.drawingml.chartshapes+xml"/>
  <Override PartName="/ppt/charts/chart27.xml" ContentType="application/vnd.openxmlformats-officedocument.drawingml.chart+xml"/>
  <Override PartName="/ppt/notesSlides/notesSlide38.xml" ContentType="application/vnd.openxmlformats-officedocument.presentationml.notesSlide+xml"/>
  <Override PartName="/ppt/charts/chart28.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29.xml" ContentType="application/vnd.openxmlformats-officedocument.drawingml.chart+xml"/>
  <Override PartName="/ppt/drawings/drawing10.xml" ContentType="application/vnd.openxmlformats-officedocument.drawingml.chartshapes+xml"/>
  <Override PartName="/ppt/notesSlides/notesSlide41.xml" ContentType="application/vnd.openxmlformats-officedocument.presentationml.notesSlide+xml"/>
  <Override PartName="/ppt/charts/chart30.xml" ContentType="application/vnd.openxmlformats-officedocument.drawingml.chart+xml"/>
  <Override PartName="/ppt/drawings/drawing11.xml" ContentType="application/vnd.openxmlformats-officedocument.drawingml.chartshapes+xml"/>
  <Override PartName="/ppt/notesSlides/notesSlide42.xml" ContentType="application/vnd.openxmlformats-officedocument.presentationml.notesSlide+xml"/>
  <Override PartName="/ppt/charts/chart31.xml" ContentType="application/vnd.openxmlformats-officedocument.drawingml.chart+xml"/>
  <Override PartName="/ppt/notesSlides/notesSlide43.xml" ContentType="application/vnd.openxmlformats-officedocument.presentationml.notesSlide+xml"/>
  <Override PartName="/ppt/charts/chart32.xml" ContentType="application/vnd.openxmlformats-officedocument.drawingml.chart+xml"/>
  <Override PartName="/ppt/drawings/drawing12.xml" ContentType="application/vnd.openxmlformats-officedocument.drawingml.chartshapes+xml"/>
  <Override PartName="/ppt/notesSlides/notesSlide44.xml" ContentType="application/vnd.openxmlformats-officedocument.presentationml.notesSlide+xml"/>
  <Override PartName="/ppt/charts/chart33.xml" ContentType="application/vnd.openxmlformats-officedocument.drawingml.chart+xml"/>
  <Override PartName="/ppt/drawings/drawing13.xml" ContentType="application/vnd.openxmlformats-officedocument.drawingml.chartshapes+xml"/>
  <Override PartName="/ppt/notesSlides/notesSlide45.xml" ContentType="application/vnd.openxmlformats-officedocument.presentationml.notesSlide+xml"/>
  <Override PartName="/ppt/charts/chart34.xml" ContentType="application/vnd.openxmlformats-officedocument.drawingml.chart+xml"/>
  <Override PartName="/ppt/drawings/drawing14.xml" ContentType="application/vnd.openxmlformats-officedocument.drawingml.chartshapes+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4"/>
  </p:sldMasterIdLst>
  <p:notesMasterIdLst>
    <p:notesMasterId r:id="rId52"/>
  </p:notesMasterIdLst>
  <p:handoutMasterIdLst>
    <p:handoutMasterId r:id="rId53"/>
  </p:handoutMasterIdLst>
  <p:sldIdLst>
    <p:sldId id="691" r:id="rId5"/>
    <p:sldId id="792" r:id="rId6"/>
    <p:sldId id="3702" r:id="rId7"/>
    <p:sldId id="3561" r:id="rId8"/>
    <p:sldId id="3649" r:id="rId9"/>
    <p:sldId id="3650" r:id="rId10"/>
    <p:sldId id="3703" r:id="rId11"/>
    <p:sldId id="3558" r:id="rId12"/>
    <p:sldId id="3677" r:id="rId13"/>
    <p:sldId id="3686" r:id="rId14"/>
    <p:sldId id="3678" r:id="rId15"/>
    <p:sldId id="3679" r:id="rId16"/>
    <p:sldId id="3645" r:id="rId17"/>
    <p:sldId id="3521" r:id="rId18"/>
    <p:sldId id="3680" r:id="rId19"/>
    <p:sldId id="3688" r:id="rId20"/>
    <p:sldId id="3685" r:id="rId21"/>
    <p:sldId id="3651" r:id="rId22"/>
    <p:sldId id="3705" r:id="rId23"/>
    <p:sldId id="3673" r:id="rId24"/>
    <p:sldId id="3615" r:id="rId25"/>
    <p:sldId id="3681" r:id="rId26"/>
    <p:sldId id="3614" r:id="rId27"/>
    <p:sldId id="3683" r:id="rId28"/>
    <p:sldId id="3706" r:id="rId29"/>
    <p:sldId id="3654" r:id="rId30"/>
    <p:sldId id="3707" r:id="rId31"/>
    <p:sldId id="3655" r:id="rId32"/>
    <p:sldId id="3597" r:id="rId33"/>
    <p:sldId id="3690" r:id="rId34"/>
    <p:sldId id="3691" r:id="rId35"/>
    <p:sldId id="3692" r:id="rId36"/>
    <p:sldId id="3693" r:id="rId37"/>
    <p:sldId id="3694" r:id="rId38"/>
    <p:sldId id="3695" r:id="rId39"/>
    <p:sldId id="3696" r:id="rId40"/>
    <p:sldId id="3708" r:id="rId41"/>
    <p:sldId id="3709" r:id="rId42"/>
    <p:sldId id="3591" r:id="rId43"/>
    <p:sldId id="3697" r:id="rId44"/>
    <p:sldId id="3704" r:id="rId45"/>
    <p:sldId id="3698" r:id="rId46"/>
    <p:sldId id="3699" r:id="rId47"/>
    <p:sldId id="3700" r:id="rId48"/>
    <p:sldId id="3701" r:id="rId49"/>
    <p:sldId id="3449" r:id="rId50"/>
    <p:sldId id="612" r:id="rId51"/>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ncy Zdunkewicz" initials="NZ" lastIdx="1" clrIdx="0"/>
  <p:cmAuthor id="1" name="Alex Borkholder" initials="AB" lastIdx="36" clrIdx="1">
    <p:extLst>
      <p:ext uri="{19B8F6BF-5375-455C-9EA6-DF929625EA0E}">
        <p15:presenceInfo xmlns:p15="http://schemas.microsoft.com/office/powerpoint/2012/main" userId="S::ABorkholder@democracycorps.com::3467d4a9-5361-4f65-831a-2f92671e5f10" providerId="AD"/>
      </p:ext>
    </p:extLst>
  </p:cmAuthor>
  <p:cmAuthor id="2" name="Chad Arthur" initials="CA" lastIdx="22" clrIdx="2">
    <p:extLst>
      <p:ext uri="{19B8F6BF-5375-455C-9EA6-DF929625EA0E}">
        <p15:presenceInfo xmlns:p15="http://schemas.microsoft.com/office/powerpoint/2012/main" userId="S::carthur@greenbergresearch.com::83257298-d52d-4ee2-9868-a0cd91caa9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376092"/>
    <a:srgbClr val="D99694"/>
    <a:srgbClr val="FFCCCC"/>
    <a:srgbClr val="C05048"/>
    <a:srgbClr val="008000"/>
    <a:srgbClr val="FF2F2F"/>
    <a:srgbClr val="990000"/>
    <a:srgbClr val="FF9900"/>
    <a:srgbClr val="0000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28091" autoAdjust="0"/>
    <p:restoredTop sz="86395" autoAdjust="0"/>
  </p:normalViewPr>
  <p:slideViewPr>
    <p:cSldViewPr>
      <p:cViewPr varScale="1">
        <p:scale>
          <a:sx n="110" d="100"/>
          <a:sy n="110" d="100"/>
        </p:scale>
        <p:origin x="560" y="168"/>
      </p:cViewPr>
      <p:guideLst>
        <p:guide orient="horz" pos="216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1902" y="-7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3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a:lstStyle/>
          <a:p>
            <a:pPr>
              <a:defRPr/>
            </a:pPr>
            <a:r>
              <a:rPr lang="en-US" dirty="0"/>
              <a:t>% of electorate</a:t>
            </a:r>
          </a:p>
        </c:rich>
      </c:tx>
      <c:overlay val="0"/>
      <c:spPr>
        <a:ln>
          <a:solidFill>
            <a:srgbClr val="000000"/>
          </a:solidFill>
        </a:ln>
      </c:spPr>
    </c:title>
    <c:autoTitleDeleted val="0"/>
    <c:plotArea>
      <c:layout>
        <c:manualLayout>
          <c:layoutTarget val="inner"/>
          <c:xMode val="edge"/>
          <c:yMode val="edge"/>
          <c:x val="4.834185200534144E-2"/>
          <c:y val="0.13373810530720734"/>
          <c:w val="0.96996207469479145"/>
          <c:h val="0.72627821678684379"/>
        </c:manualLayout>
      </c:layout>
      <c:barChart>
        <c:barDir val="col"/>
        <c:grouping val="stacked"/>
        <c:varyColors val="0"/>
        <c:ser>
          <c:idx val="0"/>
          <c:order val="0"/>
          <c:tx>
            <c:strRef>
              <c:f>Sheet1!$B$1</c:f>
              <c:strCache>
                <c:ptCount val="1"/>
                <c:pt idx="0">
                  <c:v>% of electorate</c:v>
                </c:pt>
              </c:strCache>
            </c:strRef>
          </c:tx>
          <c:spPr>
            <a:solidFill>
              <a:srgbClr val="8064A2">
                <a:lumMod val="75000"/>
              </a:srgbClr>
            </a:solidFill>
            <a:ln w="12700">
              <a:solidFill>
                <a:srgbClr val="FFFFFF"/>
              </a:solidFill>
            </a:ln>
          </c:spPr>
          <c:invertIfNegative val="0"/>
          <c:dPt>
            <c:idx val="0"/>
            <c:invertIfNegative val="0"/>
            <c:bubble3D val="0"/>
            <c:extLst>
              <c:ext xmlns:c16="http://schemas.microsoft.com/office/drawing/2014/chart" uri="{C3380CC4-5D6E-409C-BE32-E72D297353CC}">
                <c16:uniqueId val="{00000000-5408-423B-BDEC-C7DACD1B8F41}"/>
              </c:ext>
            </c:extLst>
          </c:dPt>
          <c:dPt>
            <c:idx val="1"/>
            <c:invertIfNegative val="0"/>
            <c:bubble3D val="0"/>
            <c:extLst>
              <c:ext xmlns:c16="http://schemas.microsoft.com/office/drawing/2014/chart" uri="{C3380CC4-5D6E-409C-BE32-E72D297353CC}">
                <c16:uniqueId val="{00000001-5408-423B-BDEC-C7DACD1B8F41}"/>
              </c:ext>
            </c:extLst>
          </c:dPt>
          <c:dPt>
            <c:idx val="2"/>
            <c:invertIfNegative val="0"/>
            <c:bubble3D val="0"/>
            <c:extLst>
              <c:ext xmlns:c16="http://schemas.microsoft.com/office/drawing/2014/chart" uri="{C3380CC4-5D6E-409C-BE32-E72D297353CC}">
                <c16:uniqueId val="{00000002-5408-423B-BDEC-C7DACD1B8F41}"/>
              </c:ext>
            </c:extLst>
          </c:dPt>
          <c:dPt>
            <c:idx val="3"/>
            <c:invertIfNegative val="0"/>
            <c:bubble3D val="0"/>
            <c:extLst>
              <c:ext xmlns:c16="http://schemas.microsoft.com/office/drawing/2014/chart" uri="{C3380CC4-5D6E-409C-BE32-E72D297353CC}">
                <c16:uniqueId val="{00000003-5408-423B-BDEC-C7DACD1B8F41}"/>
              </c:ext>
            </c:extLst>
          </c:dPt>
          <c:dPt>
            <c:idx val="4"/>
            <c:invertIfNegative val="0"/>
            <c:bubble3D val="0"/>
            <c:extLst>
              <c:ext xmlns:c16="http://schemas.microsoft.com/office/drawing/2014/chart" uri="{C3380CC4-5D6E-409C-BE32-E72D297353CC}">
                <c16:uniqueId val="{00000004-5408-423B-BDEC-C7DACD1B8F41}"/>
              </c:ext>
            </c:extLst>
          </c:dPt>
          <c:dPt>
            <c:idx val="5"/>
            <c:invertIfNegative val="0"/>
            <c:bubble3D val="0"/>
            <c:extLst>
              <c:ext xmlns:c16="http://schemas.microsoft.com/office/drawing/2014/chart" uri="{C3380CC4-5D6E-409C-BE32-E72D297353CC}">
                <c16:uniqueId val="{00000005-5408-423B-BDEC-C7DACD1B8F41}"/>
              </c:ext>
            </c:extLst>
          </c:dPt>
          <c:dPt>
            <c:idx val="6"/>
            <c:invertIfNegative val="0"/>
            <c:bubble3D val="0"/>
            <c:extLst>
              <c:ext xmlns:c16="http://schemas.microsoft.com/office/drawing/2014/chart" uri="{C3380CC4-5D6E-409C-BE32-E72D297353CC}">
                <c16:uniqueId val="{00000006-5408-423B-BDEC-C7DACD1B8F41}"/>
              </c:ext>
            </c:extLst>
          </c:dPt>
          <c:dPt>
            <c:idx val="7"/>
            <c:invertIfNegative val="0"/>
            <c:bubble3D val="0"/>
            <c:extLst>
              <c:ext xmlns:c16="http://schemas.microsoft.com/office/drawing/2014/chart" uri="{C3380CC4-5D6E-409C-BE32-E72D297353CC}">
                <c16:uniqueId val="{00000007-5408-423B-BDEC-C7DACD1B8F41}"/>
              </c:ext>
            </c:extLst>
          </c:dPt>
          <c:dPt>
            <c:idx val="8"/>
            <c:invertIfNegative val="0"/>
            <c:bubble3D val="0"/>
            <c:extLst>
              <c:ext xmlns:c16="http://schemas.microsoft.com/office/drawing/2014/chart" uri="{C3380CC4-5D6E-409C-BE32-E72D297353CC}">
                <c16:uniqueId val="{00000008-5408-423B-BDEC-C7DACD1B8F41}"/>
              </c:ext>
            </c:extLst>
          </c:dPt>
          <c:dLbls>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Total Disab. Community</c:v>
                </c:pt>
                <c:pt idx="1">
                  <c:v>Person W/Disab.</c:v>
                </c:pt>
                <c:pt idx="2">
                  <c:v>Family of Disab. Person</c:v>
                </c:pt>
                <c:pt idx="3">
                  <c:v>African American</c:v>
                </c:pt>
                <c:pt idx="4">
                  <c:v>Hispanic</c:v>
                </c:pt>
                <c:pt idx="5">
                  <c:v>White Unmarried Women</c:v>
                </c:pt>
                <c:pt idx="6">
                  <c:v>White Millennial</c:v>
                </c:pt>
                <c:pt idx="7">
                  <c:v>White Working Class Women</c:v>
                </c:pt>
              </c:strCache>
            </c:strRef>
          </c:cat>
          <c:val>
            <c:numRef>
              <c:f>Sheet1!$B$2:$B$9</c:f>
              <c:numCache>
                <c:formatCode>General</c:formatCode>
                <c:ptCount val="8"/>
                <c:pt idx="0">
                  <c:v>30</c:v>
                </c:pt>
                <c:pt idx="1">
                  <c:v>18</c:v>
                </c:pt>
                <c:pt idx="2">
                  <c:v>12</c:v>
                </c:pt>
                <c:pt idx="3">
                  <c:v>13</c:v>
                </c:pt>
                <c:pt idx="4">
                  <c:v>8</c:v>
                </c:pt>
                <c:pt idx="5">
                  <c:v>19</c:v>
                </c:pt>
                <c:pt idx="6">
                  <c:v>22</c:v>
                </c:pt>
                <c:pt idx="7">
                  <c:v>23</c:v>
                </c:pt>
              </c:numCache>
            </c:numRef>
          </c:val>
          <c:extLst>
            <c:ext xmlns:c16="http://schemas.microsoft.com/office/drawing/2014/chart" uri="{C3380CC4-5D6E-409C-BE32-E72D297353CC}">
              <c16:uniqueId val="{00000009-5408-423B-BDEC-C7DACD1B8F41}"/>
            </c:ext>
          </c:extLst>
        </c:ser>
        <c:dLbls>
          <c:showLegendKey val="0"/>
          <c:showVal val="1"/>
          <c:showCatName val="0"/>
          <c:showSerName val="0"/>
          <c:showPercent val="0"/>
          <c:showBubbleSize val="0"/>
        </c:dLbls>
        <c:gapWidth val="59"/>
        <c:overlap val="100"/>
        <c:axId val="138501632"/>
        <c:axId val="130759424"/>
      </c:barChart>
      <c:catAx>
        <c:axId val="138501632"/>
        <c:scaling>
          <c:orientation val="minMax"/>
        </c:scaling>
        <c:delete val="0"/>
        <c:axPos val="b"/>
        <c:numFmt formatCode="General" sourceLinked="1"/>
        <c:majorTickMark val="out"/>
        <c:minorTickMark val="none"/>
        <c:tickLblPos val="nextTo"/>
        <c:txPr>
          <a:bodyPr/>
          <a:lstStyle/>
          <a:p>
            <a:pPr>
              <a:defRPr sz="1050" b="0"/>
            </a:pPr>
            <a:endParaRPr lang="en-US"/>
          </a:p>
        </c:txPr>
        <c:crossAx val="130759424"/>
        <c:crosses val="autoZero"/>
        <c:auto val="1"/>
        <c:lblAlgn val="ctr"/>
        <c:lblOffset val="100"/>
        <c:noMultiLvlLbl val="0"/>
      </c:catAx>
      <c:valAx>
        <c:axId val="130759424"/>
        <c:scaling>
          <c:orientation val="minMax"/>
          <c:max val="50"/>
          <c:min val="0"/>
        </c:scaling>
        <c:delete val="1"/>
        <c:axPos val="l"/>
        <c:majorGridlines>
          <c:spPr>
            <a:ln>
              <a:solidFill>
                <a:sysClr val="window" lastClr="FFFFFF">
                  <a:lumMod val="75000"/>
                </a:sysClr>
              </a:solidFill>
              <a:prstDash val="dash"/>
            </a:ln>
          </c:spPr>
        </c:majorGridlines>
        <c:numFmt formatCode="General" sourceLinked="1"/>
        <c:majorTickMark val="out"/>
        <c:minorTickMark val="none"/>
        <c:tickLblPos val="nextTo"/>
        <c:crossAx val="138501632"/>
        <c:crosses val="autoZero"/>
        <c:crossBetween val="between"/>
        <c:majorUnit val="20"/>
      </c:valAx>
    </c:plotArea>
    <c:plotVisOnly val="1"/>
    <c:dispBlanksAs val="gap"/>
    <c:showDLblsOverMax val="0"/>
  </c:chart>
  <c:txPr>
    <a:bodyPr/>
    <a:lstStyle/>
    <a:p>
      <a:pPr>
        <a:defRPr sz="1800"/>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437636812593494E-3"/>
          <c:y val="1.1582144188298045E-2"/>
          <c:w val="0.98924833412249025"/>
          <c:h val="0.7598693304034142"/>
        </c:manualLayout>
      </c:layout>
      <c:barChart>
        <c:barDir val="col"/>
        <c:grouping val="clustered"/>
        <c:varyColors val="0"/>
        <c:ser>
          <c:idx val="0"/>
          <c:order val="0"/>
          <c:tx>
            <c:strRef>
              <c:f>Sheet1!$D$1</c:f>
              <c:strCache>
                <c:ptCount val="1"/>
                <c:pt idx="0">
                  <c:v>8 to 10 - most worried</c:v>
                </c:pt>
              </c:strCache>
            </c:strRef>
          </c:tx>
          <c:spPr>
            <a:solidFill>
              <a:srgbClr val="C00000"/>
            </a:solidFill>
            <a:ln w="12022">
              <a:solidFill>
                <a:srgbClr val="FFFFFF"/>
              </a:solidFill>
              <a:prstDash val="solid"/>
            </a:ln>
          </c:spPr>
          <c:invertIfNegative val="0"/>
          <c:dPt>
            <c:idx val="0"/>
            <c:invertIfNegative val="0"/>
            <c:bubble3D val="0"/>
            <c:extLst>
              <c:ext xmlns:c16="http://schemas.microsoft.com/office/drawing/2014/chart" uri="{C3380CC4-5D6E-409C-BE32-E72D297353CC}">
                <c16:uniqueId val="{00000000-292A-41C2-9A34-0F92EC9AAA05}"/>
              </c:ext>
            </c:extLst>
          </c:dPt>
          <c:dPt>
            <c:idx val="1"/>
            <c:invertIfNegative val="0"/>
            <c:bubble3D val="0"/>
            <c:extLst>
              <c:ext xmlns:c16="http://schemas.microsoft.com/office/drawing/2014/chart" uri="{C3380CC4-5D6E-409C-BE32-E72D297353CC}">
                <c16:uniqueId val="{00000001-292A-41C2-9A34-0F92EC9AAA05}"/>
              </c:ext>
            </c:extLst>
          </c:dPt>
          <c:dPt>
            <c:idx val="2"/>
            <c:invertIfNegative val="0"/>
            <c:bubble3D val="0"/>
            <c:extLst>
              <c:ext xmlns:c16="http://schemas.microsoft.com/office/drawing/2014/chart" uri="{C3380CC4-5D6E-409C-BE32-E72D297353CC}">
                <c16:uniqueId val="{00000002-292A-41C2-9A34-0F92EC9AAA05}"/>
              </c:ext>
            </c:extLst>
          </c:dPt>
          <c:dPt>
            <c:idx val="3"/>
            <c:invertIfNegative val="0"/>
            <c:bubble3D val="0"/>
            <c:extLst>
              <c:ext xmlns:c16="http://schemas.microsoft.com/office/drawing/2014/chart" uri="{C3380CC4-5D6E-409C-BE32-E72D297353CC}">
                <c16:uniqueId val="{00000003-292A-41C2-9A34-0F92EC9AAA05}"/>
              </c:ext>
            </c:extLst>
          </c:dPt>
          <c:dPt>
            <c:idx val="4"/>
            <c:invertIfNegative val="0"/>
            <c:bubble3D val="0"/>
            <c:extLst>
              <c:ext xmlns:c16="http://schemas.microsoft.com/office/drawing/2014/chart" uri="{C3380CC4-5D6E-409C-BE32-E72D297353CC}">
                <c16:uniqueId val="{0000000C-464C-4180-951E-11D3F655EAC6}"/>
              </c:ext>
            </c:extLst>
          </c:dPt>
          <c:dPt>
            <c:idx val="5"/>
            <c:invertIfNegative val="0"/>
            <c:bubble3D val="0"/>
            <c:extLst>
              <c:ext xmlns:c16="http://schemas.microsoft.com/office/drawing/2014/chart" uri="{C3380CC4-5D6E-409C-BE32-E72D297353CC}">
                <c16:uniqueId val="{00000000-464C-4180-951E-11D3F655EAC6}"/>
              </c:ext>
            </c:extLst>
          </c:dPt>
          <c:dPt>
            <c:idx val="6"/>
            <c:invertIfNegative val="0"/>
            <c:bubble3D val="0"/>
            <c:extLst>
              <c:ext xmlns:c16="http://schemas.microsoft.com/office/drawing/2014/chart" uri="{C3380CC4-5D6E-409C-BE32-E72D297353CC}">
                <c16:uniqueId val="{00000003-464C-4180-951E-11D3F655EAC6}"/>
              </c:ext>
            </c:extLst>
          </c:dPt>
          <c:dPt>
            <c:idx val="7"/>
            <c:invertIfNegative val="0"/>
            <c:bubble3D val="0"/>
            <c:extLst>
              <c:ext xmlns:c16="http://schemas.microsoft.com/office/drawing/2014/chart" uri="{C3380CC4-5D6E-409C-BE32-E72D297353CC}">
                <c16:uniqueId val="{00000006-464C-4180-951E-11D3F655EAC6}"/>
              </c:ext>
            </c:extLst>
          </c:dPt>
          <c:dPt>
            <c:idx val="8"/>
            <c:invertIfNegative val="0"/>
            <c:bubble3D val="0"/>
            <c:extLst>
              <c:ext xmlns:c16="http://schemas.microsoft.com/office/drawing/2014/chart" uri="{C3380CC4-5D6E-409C-BE32-E72D297353CC}">
                <c16:uniqueId val="{00000009-464C-4180-951E-11D3F655EAC6}"/>
              </c:ext>
            </c:extLst>
          </c:dPt>
          <c:dPt>
            <c:idx val="9"/>
            <c:invertIfNegative val="0"/>
            <c:bubble3D val="0"/>
            <c:extLst>
              <c:ext xmlns:c16="http://schemas.microsoft.com/office/drawing/2014/chart" uri="{C3380CC4-5D6E-409C-BE32-E72D297353CC}">
                <c16:uniqueId val="{0000000D-464C-4180-951E-11D3F655EAC6}"/>
              </c:ext>
            </c:extLst>
          </c:dPt>
          <c:dPt>
            <c:idx val="10"/>
            <c:invertIfNegative val="0"/>
            <c:bubble3D val="0"/>
            <c:extLst>
              <c:ext xmlns:c16="http://schemas.microsoft.com/office/drawing/2014/chart" uri="{C3380CC4-5D6E-409C-BE32-E72D297353CC}">
                <c16:uniqueId val="{00000001-464C-4180-951E-11D3F655EAC6}"/>
              </c:ext>
            </c:extLst>
          </c:dPt>
          <c:dPt>
            <c:idx val="11"/>
            <c:invertIfNegative val="0"/>
            <c:bubble3D val="0"/>
            <c:extLst>
              <c:ext xmlns:c16="http://schemas.microsoft.com/office/drawing/2014/chart" uri="{C3380CC4-5D6E-409C-BE32-E72D297353CC}">
                <c16:uniqueId val="{00000004-464C-4180-951E-11D3F655EAC6}"/>
              </c:ext>
            </c:extLst>
          </c:dPt>
          <c:dPt>
            <c:idx val="12"/>
            <c:invertIfNegative val="0"/>
            <c:bubble3D val="0"/>
            <c:extLst>
              <c:ext xmlns:c16="http://schemas.microsoft.com/office/drawing/2014/chart" uri="{C3380CC4-5D6E-409C-BE32-E72D297353CC}">
                <c16:uniqueId val="{00000007-464C-4180-951E-11D3F655EAC6}"/>
              </c:ext>
            </c:extLst>
          </c:dPt>
          <c:dPt>
            <c:idx val="13"/>
            <c:invertIfNegative val="0"/>
            <c:bubble3D val="0"/>
            <c:extLst>
              <c:ext xmlns:c16="http://schemas.microsoft.com/office/drawing/2014/chart" uri="{C3380CC4-5D6E-409C-BE32-E72D297353CC}">
                <c16:uniqueId val="{0000000A-464C-4180-951E-11D3F655EAC6}"/>
              </c:ext>
            </c:extLst>
          </c:dPt>
          <c:dPt>
            <c:idx val="14"/>
            <c:invertIfNegative val="0"/>
            <c:bubble3D val="0"/>
            <c:extLst>
              <c:ext xmlns:c16="http://schemas.microsoft.com/office/drawing/2014/chart" uri="{C3380CC4-5D6E-409C-BE32-E72D297353CC}">
                <c16:uniqueId val="{0000000E-464C-4180-951E-11D3F655EAC6}"/>
              </c:ext>
            </c:extLst>
          </c:dPt>
          <c:dPt>
            <c:idx val="15"/>
            <c:invertIfNegative val="0"/>
            <c:bubble3D val="0"/>
            <c:extLst>
              <c:ext xmlns:c16="http://schemas.microsoft.com/office/drawing/2014/chart" uri="{C3380CC4-5D6E-409C-BE32-E72D297353CC}">
                <c16:uniqueId val="{00000002-464C-4180-951E-11D3F655EAC6}"/>
              </c:ext>
            </c:extLst>
          </c:dPt>
          <c:dPt>
            <c:idx val="16"/>
            <c:invertIfNegative val="0"/>
            <c:bubble3D val="0"/>
            <c:extLst>
              <c:ext xmlns:c16="http://schemas.microsoft.com/office/drawing/2014/chart" uri="{C3380CC4-5D6E-409C-BE32-E72D297353CC}">
                <c16:uniqueId val="{00000005-464C-4180-951E-11D3F655EAC6}"/>
              </c:ext>
            </c:extLst>
          </c:dPt>
          <c:dPt>
            <c:idx val="17"/>
            <c:invertIfNegative val="0"/>
            <c:bubble3D val="0"/>
            <c:extLst>
              <c:ext xmlns:c16="http://schemas.microsoft.com/office/drawing/2014/chart" uri="{C3380CC4-5D6E-409C-BE32-E72D297353CC}">
                <c16:uniqueId val="{00000008-464C-4180-951E-11D3F655EAC6}"/>
              </c:ext>
            </c:extLst>
          </c:dPt>
          <c:dPt>
            <c:idx val="18"/>
            <c:invertIfNegative val="0"/>
            <c:bubble3D val="0"/>
            <c:extLst>
              <c:ext xmlns:c16="http://schemas.microsoft.com/office/drawing/2014/chart" uri="{C3380CC4-5D6E-409C-BE32-E72D297353CC}">
                <c16:uniqueId val="{0000000B-464C-4180-951E-11D3F655EAC6}"/>
              </c:ext>
            </c:extLst>
          </c:dPt>
          <c:dLbls>
            <c:spPr>
              <a:noFill/>
              <a:ln>
                <a:noFill/>
              </a:ln>
              <a:effectLst/>
            </c:spPr>
            <c:txPr>
              <a:bodyPr wrap="square" lIns="38100" tIns="19050" rIns="38100" bIns="19050" anchor="ctr">
                <a:spAutoFit/>
              </a:bodyPr>
              <a:lstStyle/>
              <a:p>
                <a:pPr>
                  <a:defRPr sz="1600" b="1">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Sheet1!$C$2:$C$9</c:f>
              <c:strCache>
                <c:ptCount val="8"/>
                <c:pt idx="0">
                  <c:v>Total Disab. Comm.</c:v>
                </c:pt>
                <c:pt idx="1">
                  <c:v>Person W/ Disab</c:v>
                </c:pt>
                <c:pt idx="2">
                  <c:v>Family of Disab. Person</c:v>
                </c:pt>
                <c:pt idx="3">
                  <c:v>Non Disab. Community</c:v>
                </c:pt>
                <c:pt idx="4">
                  <c:v>Total Disab. Comm.</c:v>
                </c:pt>
                <c:pt idx="5">
                  <c:v>Person W/ Disab</c:v>
                </c:pt>
                <c:pt idx="6">
                  <c:v>Family of Disab. Person</c:v>
                </c:pt>
                <c:pt idx="7">
                  <c:v>Non Disab. Community</c:v>
                </c:pt>
              </c:strCache>
            </c:strRef>
          </c:cat>
          <c:val>
            <c:numRef>
              <c:f>Sheet1!$D$2:$D$9</c:f>
              <c:numCache>
                <c:formatCode>General</c:formatCode>
                <c:ptCount val="8"/>
                <c:pt idx="0">
                  <c:v>31</c:v>
                </c:pt>
                <c:pt idx="1">
                  <c:v>34</c:v>
                </c:pt>
                <c:pt idx="2">
                  <c:v>27</c:v>
                </c:pt>
                <c:pt idx="3">
                  <c:v>22</c:v>
                </c:pt>
                <c:pt idx="4">
                  <c:v>46</c:v>
                </c:pt>
                <c:pt idx="5">
                  <c:v>48</c:v>
                </c:pt>
                <c:pt idx="6">
                  <c:v>44</c:v>
                </c:pt>
                <c:pt idx="7">
                  <c:v>44</c:v>
                </c:pt>
              </c:numCache>
            </c:numRef>
          </c:val>
          <c:extLst>
            <c:ext xmlns:c16="http://schemas.microsoft.com/office/drawing/2014/chart" uri="{C3380CC4-5D6E-409C-BE32-E72D297353CC}">
              <c16:uniqueId val="{00000005-292A-41C2-9A34-0F92EC9AAA05}"/>
            </c:ext>
          </c:extLst>
        </c:ser>
        <c:ser>
          <c:idx val="1"/>
          <c:order val="1"/>
          <c:tx>
            <c:strRef>
              <c:f>Sheet1!$E$1</c:f>
              <c:strCache>
                <c:ptCount val="1"/>
                <c:pt idx="0">
                  <c:v>1 to 5 - less worried</c:v>
                </c:pt>
              </c:strCache>
            </c:strRef>
          </c:tx>
          <c:spPr>
            <a:solidFill>
              <a:srgbClr val="FFC000"/>
            </a:solidFill>
          </c:spPr>
          <c:invertIfNegative val="0"/>
          <c:dLbls>
            <c:spPr>
              <a:noFill/>
              <a:ln>
                <a:noFill/>
              </a:ln>
              <a:effectLst/>
            </c:spPr>
            <c:txPr>
              <a:bodyPr wrap="square" lIns="38100" tIns="19050" rIns="38100" bIns="19050" anchor="ctr">
                <a:spAutoFit/>
              </a:bodyPr>
              <a:lstStyle/>
              <a:p>
                <a:pPr>
                  <a:defRPr sz="1800" b="1">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Sheet1!$C$2:$C$9</c:f>
              <c:strCache>
                <c:ptCount val="8"/>
                <c:pt idx="0">
                  <c:v>Total Disab. Comm.</c:v>
                </c:pt>
                <c:pt idx="1">
                  <c:v>Person W/ Disab</c:v>
                </c:pt>
                <c:pt idx="2">
                  <c:v>Family of Disab. Person</c:v>
                </c:pt>
                <c:pt idx="3">
                  <c:v>Non Disab. Community</c:v>
                </c:pt>
                <c:pt idx="4">
                  <c:v>Total Disab. Comm.</c:v>
                </c:pt>
                <c:pt idx="5">
                  <c:v>Person W/ Disab</c:v>
                </c:pt>
                <c:pt idx="6">
                  <c:v>Family of Disab. Person</c:v>
                </c:pt>
                <c:pt idx="7">
                  <c:v>Non Disab. Community</c:v>
                </c:pt>
              </c:strCache>
            </c:strRef>
          </c:cat>
          <c:val>
            <c:numRef>
              <c:f>Sheet1!$E$2:$E$9</c:f>
              <c:numCache>
                <c:formatCode>General</c:formatCode>
                <c:ptCount val="8"/>
                <c:pt idx="0">
                  <c:v>51</c:v>
                </c:pt>
                <c:pt idx="1">
                  <c:v>47</c:v>
                </c:pt>
                <c:pt idx="2">
                  <c:v>57</c:v>
                </c:pt>
                <c:pt idx="3">
                  <c:v>61</c:v>
                </c:pt>
                <c:pt idx="4">
                  <c:v>38</c:v>
                </c:pt>
                <c:pt idx="5">
                  <c:v>36</c:v>
                </c:pt>
                <c:pt idx="6">
                  <c:v>41</c:v>
                </c:pt>
                <c:pt idx="7">
                  <c:v>59</c:v>
                </c:pt>
              </c:numCache>
            </c:numRef>
          </c:val>
          <c:extLst>
            <c:ext xmlns:c16="http://schemas.microsoft.com/office/drawing/2014/chart" uri="{C3380CC4-5D6E-409C-BE32-E72D297353CC}">
              <c16:uniqueId val="{00000000-8120-4B3D-A0E9-43714BE68BC7}"/>
            </c:ext>
          </c:extLst>
        </c:ser>
        <c:dLbls>
          <c:showLegendKey val="0"/>
          <c:showVal val="0"/>
          <c:showCatName val="0"/>
          <c:showSerName val="0"/>
          <c:showPercent val="0"/>
          <c:showBubbleSize val="0"/>
        </c:dLbls>
        <c:gapWidth val="40"/>
        <c:axId val="166773760"/>
        <c:axId val="79374016"/>
      </c:barChart>
      <c:catAx>
        <c:axId val="166773760"/>
        <c:scaling>
          <c:orientation val="minMax"/>
        </c:scaling>
        <c:delete val="0"/>
        <c:axPos val="b"/>
        <c:numFmt formatCode="@" sourceLinked="0"/>
        <c:majorTickMark val="out"/>
        <c:minorTickMark val="none"/>
        <c:tickLblPos val="nextTo"/>
        <c:txPr>
          <a:bodyPr/>
          <a:lstStyle/>
          <a:p>
            <a:pPr>
              <a:defRPr sz="1000" b="1">
                <a:latin typeface="+mn-lt"/>
              </a:defRPr>
            </a:pPr>
            <a:endParaRPr lang="en-US"/>
          </a:p>
        </c:txPr>
        <c:crossAx val="79374016"/>
        <c:crosses val="autoZero"/>
        <c:auto val="1"/>
        <c:lblAlgn val="ctr"/>
        <c:lblOffset val="100"/>
        <c:noMultiLvlLbl val="0"/>
      </c:catAx>
      <c:valAx>
        <c:axId val="79374016"/>
        <c:scaling>
          <c:orientation val="minMax"/>
          <c:max val="100"/>
          <c:min val="0"/>
        </c:scaling>
        <c:delete val="0"/>
        <c:axPos val="l"/>
        <c:numFmt formatCode="General" sourceLinked="1"/>
        <c:majorTickMark val="none"/>
        <c:minorTickMark val="none"/>
        <c:tickLblPos val="none"/>
        <c:spPr>
          <a:ln w="9016">
            <a:noFill/>
          </a:ln>
        </c:spPr>
        <c:crossAx val="166773760"/>
        <c:crosses val="autoZero"/>
        <c:crossBetween val="between"/>
        <c:majorUnit val="25"/>
        <c:minorUnit val="10"/>
      </c:valAx>
      <c:spPr>
        <a:noFill/>
        <a:ln w="24043">
          <a:noFill/>
        </a:ln>
      </c:spPr>
    </c:plotArea>
    <c:legend>
      <c:legendPos val="r"/>
      <c:layout>
        <c:manualLayout>
          <c:xMode val="edge"/>
          <c:yMode val="edge"/>
          <c:x val="0.11694236481345893"/>
          <c:y val="2.0864976127950383E-2"/>
          <c:w val="0.78931725406893172"/>
          <c:h val="6.8985202660170802E-2"/>
        </c:manualLayout>
      </c:layout>
      <c:overlay val="0"/>
      <c:txPr>
        <a:bodyPr/>
        <a:lstStyle/>
        <a:p>
          <a:pPr>
            <a:defRPr sz="1200"/>
          </a:pPr>
          <a:endParaRPr lang="en-US"/>
        </a:p>
      </c:txPr>
    </c:legend>
    <c:plotVisOnly val="1"/>
    <c:dispBlanksAs val="gap"/>
    <c:showDLblsOverMax val="0"/>
  </c:chart>
  <c:spPr>
    <a:noFill/>
    <a:ln>
      <a:noFill/>
    </a:ln>
  </c:spPr>
  <c:txPr>
    <a:bodyPr/>
    <a:lstStyle/>
    <a:p>
      <a:pPr>
        <a:defRPr sz="2366" b="0" i="0" u="none" strike="noStrike" baseline="0">
          <a:solidFill>
            <a:srgbClr val="000000"/>
          </a:solidFill>
          <a:latin typeface="Geneva"/>
          <a:ea typeface="Geneva"/>
          <a:cs typeface="Geneva"/>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987193301592112E-3"/>
          <c:y val="1.0748814054993422E-2"/>
          <c:w val="0.99246803902645298"/>
          <c:h val="0.86906098484998051"/>
        </c:manualLayout>
      </c:layout>
      <c:barChart>
        <c:barDir val="col"/>
        <c:grouping val="stacked"/>
        <c:varyColors val="0"/>
        <c:ser>
          <c:idx val="0"/>
          <c:order val="0"/>
          <c:tx>
            <c:strRef>
              <c:f>Sheet1!$B$1</c:f>
              <c:strCache>
                <c:ptCount val="1"/>
                <c:pt idx="0">
                  <c:v>Strong approve</c:v>
                </c:pt>
              </c:strCache>
            </c:strRef>
          </c:tx>
          <c:spPr>
            <a:solidFill>
              <a:srgbClr val="C00000"/>
            </a:solidFill>
            <a:ln>
              <a:solidFill>
                <a:schemeClr val="bg1"/>
              </a:solidFill>
            </a:ln>
          </c:spPr>
          <c:invertIfNegative val="0"/>
          <c:dLbls>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Sheet1!$B$2:$B$10</c:f>
              <c:numCache>
                <c:formatCode>General</c:formatCode>
                <c:ptCount val="9"/>
                <c:pt idx="0">
                  <c:v>30</c:v>
                </c:pt>
                <c:pt idx="1">
                  <c:v>25</c:v>
                </c:pt>
                <c:pt idx="2">
                  <c:v>26</c:v>
                </c:pt>
                <c:pt idx="3">
                  <c:v>30</c:v>
                </c:pt>
                <c:pt idx="4">
                  <c:v>27</c:v>
                </c:pt>
                <c:pt idx="5">
                  <c:v>24</c:v>
                </c:pt>
                <c:pt idx="6">
                  <c:v>37</c:v>
                </c:pt>
                <c:pt idx="7">
                  <c:v>31</c:v>
                </c:pt>
                <c:pt idx="8">
                  <c:v>30</c:v>
                </c:pt>
              </c:numCache>
            </c:numRef>
          </c:val>
          <c:extLst>
            <c:ext xmlns:c16="http://schemas.microsoft.com/office/drawing/2014/chart" uri="{C3380CC4-5D6E-409C-BE32-E72D297353CC}">
              <c16:uniqueId val="{00000000-92D4-4022-8C1F-45844DE7734F}"/>
            </c:ext>
          </c:extLst>
        </c:ser>
        <c:ser>
          <c:idx val="1"/>
          <c:order val="1"/>
          <c:tx>
            <c:strRef>
              <c:f>Sheet1!$C$1</c:f>
              <c:strCache>
                <c:ptCount val="1"/>
                <c:pt idx="0">
                  <c:v>Somewhat approve</c:v>
                </c:pt>
              </c:strCache>
            </c:strRef>
          </c:tx>
          <c:spPr>
            <a:solidFill>
              <a:srgbClr val="FF0505"/>
            </a:solidFill>
            <a:ln>
              <a:solidFill>
                <a:schemeClr val="bg1"/>
              </a:solidFill>
            </a:ln>
          </c:spPr>
          <c:invertIfNegative val="0"/>
          <c:val>
            <c:numRef>
              <c:f>Sheet1!$C$2:$C$10</c:f>
              <c:numCache>
                <c:formatCode>General</c:formatCode>
                <c:ptCount val="9"/>
                <c:pt idx="0">
                  <c:v>17</c:v>
                </c:pt>
                <c:pt idx="1">
                  <c:v>21</c:v>
                </c:pt>
                <c:pt idx="2">
                  <c:v>19</c:v>
                </c:pt>
                <c:pt idx="3">
                  <c:v>21</c:v>
                </c:pt>
                <c:pt idx="4">
                  <c:v>21</c:v>
                </c:pt>
                <c:pt idx="5">
                  <c:v>21</c:v>
                </c:pt>
                <c:pt idx="6">
                  <c:v>18</c:v>
                </c:pt>
                <c:pt idx="7">
                  <c:v>22</c:v>
                </c:pt>
                <c:pt idx="8">
                  <c:v>21</c:v>
                </c:pt>
              </c:numCache>
            </c:numRef>
          </c:val>
          <c:extLst>
            <c:ext xmlns:c16="http://schemas.microsoft.com/office/drawing/2014/chart" uri="{C3380CC4-5D6E-409C-BE32-E72D297353CC}">
              <c16:uniqueId val="{00000001-92D4-4022-8C1F-45844DE7734F}"/>
            </c:ext>
          </c:extLst>
        </c:ser>
        <c:ser>
          <c:idx val="2"/>
          <c:order val="2"/>
          <c:tx>
            <c:strRef>
              <c:f>Sheet1!$D$1</c:f>
              <c:strCache>
                <c:ptCount val="1"/>
                <c:pt idx="0">
                  <c:v>Total approve</c:v>
                </c:pt>
              </c:strCache>
            </c:strRef>
          </c:tx>
          <c:spPr>
            <a:noFill/>
            <a:ln>
              <a:noFill/>
            </a:ln>
          </c:spPr>
          <c:invertIfNegative val="0"/>
          <c:dLbls>
            <c:spPr>
              <a:noFill/>
              <a:ln>
                <a:noFill/>
              </a:ln>
              <a:effectLst/>
            </c:spPr>
            <c:txPr>
              <a:bodyPr/>
              <a:lstStyle/>
              <a:p>
                <a:pPr>
                  <a:defRPr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Sheet1!$D$2:$D$10</c:f>
              <c:numCache>
                <c:formatCode>General</c:formatCode>
                <c:ptCount val="9"/>
                <c:pt idx="0">
                  <c:v>47</c:v>
                </c:pt>
                <c:pt idx="1">
                  <c:v>46</c:v>
                </c:pt>
                <c:pt idx="2">
                  <c:v>46</c:v>
                </c:pt>
                <c:pt idx="3">
                  <c:v>51</c:v>
                </c:pt>
                <c:pt idx="4">
                  <c:v>48</c:v>
                </c:pt>
                <c:pt idx="5">
                  <c:v>45</c:v>
                </c:pt>
                <c:pt idx="6">
                  <c:v>55</c:v>
                </c:pt>
                <c:pt idx="7">
                  <c:v>53</c:v>
                </c:pt>
                <c:pt idx="8">
                  <c:v>51</c:v>
                </c:pt>
              </c:numCache>
            </c:numRef>
          </c:val>
          <c:extLst>
            <c:ext xmlns:c16="http://schemas.microsoft.com/office/drawing/2014/chart" uri="{C3380CC4-5D6E-409C-BE32-E72D297353CC}">
              <c16:uniqueId val="{00000004-92D4-4022-8C1F-45844DE7734F}"/>
            </c:ext>
          </c:extLst>
        </c:ser>
        <c:ser>
          <c:idx val="3"/>
          <c:order val="3"/>
          <c:tx>
            <c:strRef>
              <c:f>Sheet1!$E$1</c:f>
              <c:strCache>
                <c:ptCount val="1"/>
                <c:pt idx="0">
                  <c:v>Strong disapprove</c:v>
                </c:pt>
              </c:strCache>
            </c:strRef>
          </c:tx>
          <c:spPr>
            <a:solidFill>
              <a:srgbClr val="000043"/>
            </a:solidFill>
            <a:ln>
              <a:solidFill>
                <a:schemeClr val="bg1"/>
              </a:solid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1C7-469F-957F-F7455C685DB2}"/>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C7-469F-957F-F7455C685DB2}"/>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7EC-4878-ADDE-7016CE7583D6}"/>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7EC-4878-ADDE-7016CE7583D6}"/>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7EC-4878-ADDE-7016CE7583D6}"/>
                </c:ext>
              </c:extLst>
            </c:dLbl>
            <c:numFmt formatCode="#,##0;[White]#,##0" sourceLinked="0"/>
            <c:spPr>
              <a:noFill/>
              <a:ln>
                <a:noFill/>
              </a:ln>
              <a:effectLst/>
            </c:spPr>
            <c:txPr>
              <a:bodyPr/>
              <a:lstStyle/>
              <a:p>
                <a:pPr>
                  <a:defRPr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Sheet1!$E$2:$E$10</c:f>
              <c:numCache>
                <c:formatCode>General</c:formatCode>
                <c:ptCount val="9"/>
                <c:pt idx="0">
                  <c:v>-42</c:v>
                </c:pt>
                <c:pt idx="1">
                  <c:v>-42</c:v>
                </c:pt>
                <c:pt idx="2">
                  <c:v>-43</c:v>
                </c:pt>
                <c:pt idx="3">
                  <c:v>-37</c:v>
                </c:pt>
                <c:pt idx="4">
                  <c:v>-38</c:v>
                </c:pt>
                <c:pt idx="5">
                  <c:v>-42</c:v>
                </c:pt>
                <c:pt idx="6">
                  <c:v>-30</c:v>
                </c:pt>
                <c:pt idx="7">
                  <c:v>-29</c:v>
                </c:pt>
                <c:pt idx="8">
                  <c:v>-33</c:v>
                </c:pt>
              </c:numCache>
            </c:numRef>
          </c:val>
          <c:extLst>
            <c:ext xmlns:c16="http://schemas.microsoft.com/office/drawing/2014/chart" uri="{C3380CC4-5D6E-409C-BE32-E72D297353CC}">
              <c16:uniqueId val="{00000009-92D4-4022-8C1F-45844DE7734F}"/>
            </c:ext>
          </c:extLst>
        </c:ser>
        <c:ser>
          <c:idx val="4"/>
          <c:order val="4"/>
          <c:tx>
            <c:strRef>
              <c:f>Sheet1!$F$1</c:f>
              <c:strCache>
                <c:ptCount val="1"/>
                <c:pt idx="0">
                  <c:v>Somewhat disapprove</c:v>
                </c:pt>
              </c:strCache>
            </c:strRef>
          </c:tx>
          <c:spPr>
            <a:solidFill>
              <a:schemeClr val="tx2">
                <a:lumMod val="40000"/>
                <a:lumOff val="60000"/>
              </a:schemeClr>
            </a:solidFill>
            <a:ln>
              <a:solidFill>
                <a:schemeClr val="bg1"/>
              </a:solidFill>
            </a:ln>
          </c:spPr>
          <c:invertIfNegative val="0"/>
          <c:val>
            <c:numRef>
              <c:f>Sheet1!$F$2:$F$10</c:f>
              <c:numCache>
                <c:formatCode>General</c:formatCode>
                <c:ptCount val="9"/>
                <c:pt idx="0">
                  <c:v>-11</c:v>
                </c:pt>
                <c:pt idx="1">
                  <c:v>-12</c:v>
                </c:pt>
                <c:pt idx="2">
                  <c:v>-11</c:v>
                </c:pt>
                <c:pt idx="3">
                  <c:v>-12</c:v>
                </c:pt>
                <c:pt idx="4">
                  <c:v>-14</c:v>
                </c:pt>
                <c:pt idx="5">
                  <c:v>-12</c:v>
                </c:pt>
                <c:pt idx="6">
                  <c:v>-15</c:v>
                </c:pt>
                <c:pt idx="7">
                  <c:v>-18</c:v>
                </c:pt>
                <c:pt idx="8">
                  <c:v>-16</c:v>
                </c:pt>
              </c:numCache>
            </c:numRef>
          </c:val>
          <c:extLst>
            <c:ext xmlns:c16="http://schemas.microsoft.com/office/drawing/2014/chart" uri="{C3380CC4-5D6E-409C-BE32-E72D297353CC}">
              <c16:uniqueId val="{0000000A-92D4-4022-8C1F-45844DE7734F}"/>
            </c:ext>
          </c:extLst>
        </c:ser>
        <c:ser>
          <c:idx val="5"/>
          <c:order val="5"/>
          <c:tx>
            <c:strRef>
              <c:f>Sheet1!$G$1</c:f>
              <c:strCache>
                <c:ptCount val="1"/>
                <c:pt idx="0">
                  <c:v>Total disapprove</c:v>
                </c:pt>
              </c:strCache>
            </c:strRef>
          </c:tx>
          <c:spPr>
            <a:noFill/>
          </c:spPr>
          <c:invertIfNegative val="0"/>
          <c:dLbls>
            <c:numFmt formatCode="#,##0;[Black]#,##0" sourceLinked="0"/>
            <c:spPr>
              <a:noFill/>
              <a:ln>
                <a:noFill/>
              </a:ln>
              <a:effectLst/>
            </c:spPr>
            <c:txPr>
              <a:bodyPr/>
              <a:lstStyle/>
              <a:p>
                <a:pPr>
                  <a:defRPr sz="1750"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Sheet1!$G$2:$G$10</c:f>
              <c:numCache>
                <c:formatCode>General</c:formatCode>
                <c:ptCount val="9"/>
                <c:pt idx="0">
                  <c:v>-53</c:v>
                </c:pt>
                <c:pt idx="1">
                  <c:v>-54</c:v>
                </c:pt>
                <c:pt idx="2">
                  <c:v>-54</c:v>
                </c:pt>
                <c:pt idx="3">
                  <c:v>-49</c:v>
                </c:pt>
                <c:pt idx="4">
                  <c:v>-52</c:v>
                </c:pt>
                <c:pt idx="5">
                  <c:v>-54</c:v>
                </c:pt>
                <c:pt idx="6">
                  <c:v>-45</c:v>
                </c:pt>
                <c:pt idx="7">
                  <c:v>-47</c:v>
                </c:pt>
                <c:pt idx="8">
                  <c:v>-49</c:v>
                </c:pt>
              </c:numCache>
            </c:numRef>
          </c:val>
          <c:extLst>
            <c:ext xmlns:c16="http://schemas.microsoft.com/office/drawing/2014/chart" uri="{C3380CC4-5D6E-409C-BE32-E72D297353CC}">
              <c16:uniqueId val="{0000000F-92D4-4022-8C1F-45844DE7734F}"/>
            </c:ext>
          </c:extLst>
        </c:ser>
        <c:dLbls>
          <c:showLegendKey val="0"/>
          <c:showVal val="0"/>
          <c:showCatName val="0"/>
          <c:showSerName val="0"/>
          <c:showPercent val="0"/>
          <c:showBubbleSize val="0"/>
        </c:dLbls>
        <c:gapWidth val="40"/>
        <c:overlap val="100"/>
        <c:axId val="303995592"/>
        <c:axId val="303998712"/>
      </c:barChart>
      <c:catAx>
        <c:axId val="303995592"/>
        <c:scaling>
          <c:orientation val="minMax"/>
        </c:scaling>
        <c:delete val="1"/>
        <c:axPos val="b"/>
        <c:numFmt formatCode="General" sourceLinked="1"/>
        <c:majorTickMark val="out"/>
        <c:minorTickMark val="none"/>
        <c:tickLblPos val="nextTo"/>
        <c:crossAx val="303998712"/>
        <c:crosses val="autoZero"/>
        <c:auto val="1"/>
        <c:lblAlgn val="ctr"/>
        <c:lblOffset val="100"/>
        <c:noMultiLvlLbl val="0"/>
      </c:catAx>
      <c:valAx>
        <c:axId val="303998712"/>
        <c:scaling>
          <c:orientation val="minMax"/>
          <c:min val="-120"/>
        </c:scaling>
        <c:delete val="1"/>
        <c:axPos val="l"/>
        <c:majorGridlines>
          <c:spPr>
            <a:ln>
              <a:noFill/>
            </a:ln>
          </c:spPr>
        </c:majorGridlines>
        <c:numFmt formatCode="#,##0.00" sourceLinked="0"/>
        <c:majorTickMark val="out"/>
        <c:minorTickMark val="none"/>
        <c:tickLblPos val="nextTo"/>
        <c:crossAx val="303995592"/>
        <c:crosses val="autoZero"/>
        <c:crossBetween val="between"/>
        <c:majorUnit val="25"/>
        <c:minorUnit val="10"/>
      </c:valAx>
      <c:spPr>
        <a:noFill/>
      </c:spPr>
    </c:plotArea>
    <c:legend>
      <c:legendPos val="t"/>
      <c:legendEntry>
        <c:idx val="0"/>
        <c:txPr>
          <a:bodyPr/>
          <a:lstStyle/>
          <a:p>
            <a:pPr>
              <a:defRPr sz="1400" b="0">
                <a:solidFill>
                  <a:schemeClr val="accent6">
                    <a:lumMod val="10000"/>
                  </a:schemeClr>
                </a:solidFill>
              </a:defRPr>
            </a:pPr>
            <a:endParaRPr lang="en-US"/>
          </a:p>
        </c:txPr>
      </c:legendEntry>
      <c:legendEntry>
        <c:idx val="1"/>
        <c:delete val="1"/>
      </c:legendEntry>
      <c:legendEntry>
        <c:idx val="2"/>
        <c:delete val="1"/>
      </c:legendEntry>
      <c:legendEntry>
        <c:idx val="3"/>
        <c:txPr>
          <a:bodyPr/>
          <a:lstStyle/>
          <a:p>
            <a:pPr>
              <a:defRPr sz="1400" b="0">
                <a:solidFill>
                  <a:schemeClr val="accent6">
                    <a:lumMod val="10000"/>
                  </a:schemeClr>
                </a:solidFill>
              </a:defRPr>
            </a:pPr>
            <a:endParaRPr lang="en-US"/>
          </a:p>
        </c:txPr>
      </c:legendEntry>
      <c:legendEntry>
        <c:idx val="4"/>
        <c:delete val="1"/>
      </c:legendEntry>
      <c:legendEntry>
        <c:idx val="5"/>
        <c:delete val="1"/>
      </c:legendEntry>
      <c:layout>
        <c:manualLayout>
          <c:xMode val="edge"/>
          <c:yMode val="edge"/>
          <c:x val="0.13980586271315701"/>
          <c:y val="0"/>
          <c:w val="0.72371231398207003"/>
          <c:h val="1.0177472859004166E-2"/>
        </c:manualLayout>
      </c:layout>
      <c:overlay val="0"/>
      <c:txPr>
        <a:bodyPr/>
        <a:lstStyle/>
        <a:p>
          <a:pPr>
            <a:defRPr sz="1200" b="0">
              <a:solidFill>
                <a:schemeClr val="accent6">
                  <a:lumMod val="10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820985084655923E-3"/>
          <c:y val="1.0455701887357101E-2"/>
          <c:w val="0.99246803902645298"/>
          <c:h val="0.82881978383453814"/>
        </c:manualLayout>
      </c:layout>
      <c:barChart>
        <c:barDir val="col"/>
        <c:grouping val="stacked"/>
        <c:varyColors val="0"/>
        <c:ser>
          <c:idx val="0"/>
          <c:order val="0"/>
          <c:tx>
            <c:strRef>
              <c:f>Sheet1!$B$1</c:f>
              <c:strCache>
                <c:ptCount val="1"/>
                <c:pt idx="0">
                  <c:v>Strong approve</c:v>
                </c:pt>
              </c:strCache>
            </c:strRef>
          </c:tx>
          <c:spPr>
            <a:solidFill>
              <a:srgbClr val="C00000"/>
            </a:solidFill>
            <a:ln>
              <a:solidFill>
                <a:schemeClr val="bg1"/>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2205-4FC0-BA90-FE5BC25D0426}"/>
                </c:ext>
              </c:extLst>
            </c:dLbl>
            <c:dLbl>
              <c:idx val="2"/>
              <c:delete val="1"/>
              <c:extLst>
                <c:ext xmlns:c15="http://schemas.microsoft.com/office/drawing/2012/chart" uri="{CE6537A1-D6FC-4f65-9D91-7224C49458BB}"/>
                <c:ext xmlns:c16="http://schemas.microsoft.com/office/drawing/2014/chart" uri="{C3380CC4-5D6E-409C-BE32-E72D297353CC}">
                  <c16:uniqueId val="{00000000-1FAB-4C68-80D5-064681C62E6A}"/>
                </c:ext>
              </c:extLst>
            </c:dLbl>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Sheet1!$B$2:$B$7</c:f>
              <c:numCache>
                <c:formatCode>General</c:formatCode>
                <c:ptCount val="6"/>
                <c:pt idx="0">
                  <c:v>3</c:v>
                </c:pt>
                <c:pt idx="1">
                  <c:v>61</c:v>
                </c:pt>
                <c:pt idx="2">
                  <c:v>2</c:v>
                </c:pt>
                <c:pt idx="3">
                  <c:v>54</c:v>
                </c:pt>
                <c:pt idx="4">
                  <c:v>3</c:v>
                </c:pt>
                <c:pt idx="5">
                  <c:v>56</c:v>
                </c:pt>
              </c:numCache>
            </c:numRef>
          </c:val>
          <c:extLst>
            <c:ext xmlns:c16="http://schemas.microsoft.com/office/drawing/2014/chart" uri="{C3380CC4-5D6E-409C-BE32-E72D297353CC}">
              <c16:uniqueId val="{00000000-92D4-4022-8C1F-45844DE7734F}"/>
            </c:ext>
          </c:extLst>
        </c:ser>
        <c:ser>
          <c:idx val="1"/>
          <c:order val="1"/>
          <c:tx>
            <c:strRef>
              <c:f>Sheet1!$C$1</c:f>
              <c:strCache>
                <c:ptCount val="1"/>
                <c:pt idx="0">
                  <c:v>Somewhat approve</c:v>
                </c:pt>
              </c:strCache>
            </c:strRef>
          </c:tx>
          <c:spPr>
            <a:solidFill>
              <a:srgbClr val="FF0505"/>
            </a:solidFill>
            <a:ln>
              <a:solidFill>
                <a:schemeClr val="bg1"/>
              </a:solidFill>
            </a:ln>
          </c:spPr>
          <c:invertIfNegative val="0"/>
          <c:val>
            <c:numRef>
              <c:f>Sheet1!$C$2:$C$7</c:f>
              <c:numCache>
                <c:formatCode>General</c:formatCode>
                <c:ptCount val="6"/>
                <c:pt idx="0">
                  <c:v>5</c:v>
                </c:pt>
                <c:pt idx="1">
                  <c:v>28</c:v>
                </c:pt>
                <c:pt idx="2">
                  <c:v>6</c:v>
                </c:pt>
                <c:pt idx="3">
                  <c:v>35</c:v>
                </c:pt>
                <c:pt idx="4">
                  <c:v>6</c:v>
                </c:pt>
                <c:pt idx="5">
                  <c:v>33</c:v>
                </c:pt>
              </c:numCache>
            </c:numRef>
          </c:val>
          <c:extLst>
            <c:ext xmlns:c16="http://schemas.microsoft.com/office/drawing/2014/chart" uri="{C3380CC4-5D6E-409C-BE32-E72D297353CC}">
              <c16:uniqueId val="{00000001-92D4-4022-8C1F-45844DE7734F}"/>
            </c:ext>
          </c:extLst>
        </c:ser>
        <c:ser>
          <c:idx val="2"/>
          <c:order val="2"/>
          <c:tx>
            <c:strRef>
              <c:f>Sheet1!$D$1</c:f>
              <c:strCache>
                <c:ptCount val="1"/>
                <c:pt idx="0">
                  <c:v>Total approve</c:v>
                </c:pt>
              </c:strCache>
            </c:strRef>
          </c:tx>
          <c:spPr>
            <a:noFill/>
            <a:ln>
              <a:noFill/>
            </a:ln>
          </c:spPr>
          <c:invertIfNegative val="0"/>
          <c:dLbls>
            <c:spPr>
              <a:noFill/>
              <a:ln>
                <a:noFill/>
              </a:ln>
              <a:effectLst/>
            </c:spPr>
            <c:txPr>
              <a:bodyPr/>
              <a:lstStyle/>
              <a:p>
                <a:pPr>
                  <a:defRPr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Sheet1!$D$2:$D$7</c:f>
              <c:numCache>
                <c:formatCode>General</c:formatCode>
                <c:ptCount val="6"/>
                <c:pt idx="0">
                  <c:v>8</c:v>
                </c:pt>
                <c:pt idx="1">
                  <c:v>88</c:v>
                </c:pt>
                <c:pt idx="2">
                  <c:v>8</c:v>
                </c:pt>
                <c:pt idx="3">
                  <c:v>89</c:v>
                </c:pt>
                <c:pt idx="4">
                  <c:v>9</c:v>
                </c:pt>
                <c:pt idx="5">
                  <c:v>89</c:v>
                </c:pt>
              </c:numCache>
            </c:numRef>
          </c:val>
          <c:extLst>
            <c:ext xmlns:c16="http://schemas.microsoft.com/office/drawing/2014/chart" uri="{C3380CC4-5D6E-409C-BE32-E72D297353CC}">
              <c16:uniqueId val="{00000004-92D4-4022-8C1F-45844DE7734F}"/>
            </c:ext>
          </c:extLst>
        </c:ser>
        <c:ser>
          <c:idx val="3"/>
          <c:order val="3"/>
          <c:tx>
            <c:strRef>
              <c:f>Sheet1!$E$1</c:f>
              <c:strCache>
                <c:ptCount val="1"/>
                <c:pt idx="0">
                  <c:v>Strong disapprove</c:v>
                </c:pt>
              </c:strCache>
            </c:strRef>
          </c:tx>
          <c:spPr>
            <a:solidFill>
              <a:srgbClr val="000043"/>
            </a:solidFill>
            <a:ln>
              <a:solidFill>
                <a:schemeClr val="bg1"/>
              </a:solid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1C7-469F-957F-F7455C685DB2}"/>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C7-469F-957F-F7455C685DB2}"/>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7EC-4878-ADDE-7016CE7583D6}"/>
                </c:ext>
              </c:extLst>
            </c:dLbl>
            <c:dLbl>
              <c:idx val="3"/>
              <c:delete val="1"/>
              <c:extLst>
                <c:ext xmlns:c15="http://schemas.microsoft.com/office/drawing/2012/chart" uri="{CE6537A1-D6FC-4f65-9D91-7224C49458BB}"/>
                <c:ext xmlns:c16="http://schemas.microsoft.com/office/drawing/2014/chart" uri="{C3380CC4-5D6E-409C-BE32-E72D297353CC}">
                  <c16:uniqueId val="{00000002-97EC-4878-ADDE-7016CE7583D6}"/>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7EC-4878-ADDE-7016CE7583D6}"/>
                </c:ext>
              </c:extLst>
            </c:dLbl>
            <c:numFmt formatCode="#,##0;[White]#,##0" sourceLinked="0"/>
            <c:spPr>
              <a:noFill/>
              <a:ln>
                <a:noFill/>
              </a:ln>
              <a:effectLst/>
            </c:spPr>
            <c:txPr>
              <a:bodyPr/>
              <a:lstStyle/>
              <a:p>
                <a:pPr>
                  <a:defRPr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Sheet1!$E$2:$E$7</c:f>
              <c:numCache>
                <c:formatCode>General</c:formatCode>
                <c:ptCount val="6"/>
                <c:pt idx="0">
                  <c:v>-78</c:v>
                </c:pt>
                <c:pt idx="1">
                  <c:v>-5</c:v>
                </c:pt>
                <c:pt idx="2">
                  <c:v>-76</c:v>
                </c:pt>
                <c:pt idx="3">
                  <c:v>-5</c:v>
                </c:pt>
                <c:pt idx="4">
                  <c:v>-78</c:v>
                </c:pt>
                <c:pt idx="5">
                  <c:v>-5</c:v>
                </c:pt>
              </c:numCache>
            </c:numRef>
          </c:val>
          <c:extLst>
            <c:ext xmlns:c16="http://schemas.microsoft.com/office/drawing/2014/chart" uri="{C3380CC4-5D6E-409C-BE32-E72D297353CC}">
              <c16:uniqueId val="{00000009-92D4-4022-8C1F-45844DE7734F}"/>
            </c:ext>
          </c:extLst>
        </c:ser>
        <c:ser>
          <c:idx val="4"/>
          <c:order val="4"/>
          <c:tx>
            <c:strRef>
              <c:f>Sheet1!$F$1</c:f>
              <c:strCache>
                <c:ptCount val="1"/>
                <c:pt idx="0">
                  <c:v>Somewhat disapprove</c:v>
                </c:pt>
              </c:strCache>
            </c:strRef>
          </c:tx>
          <c:spPr>
            <a:solidFill>
              <a:schemeClr val="tx2">
                <a:lumMod val="40000"/>
                <a:lumOff val="60000"/>
              </a:schemeClr>
            </a:solidFill>
            <a:ln>
              <a:solidFill>
                <a:schemeClr val="bg1"/>
              </a:solidFill>
            </a:ln>
          </c:spPr>
          <c:invertIfNegative val="0"/>
          <c:val>
            <c:numRef>
              <c:f>Sheet1!$F$2:$F$7</c:f>
              <c:numCache>
                <c:formatCode>General</c:formatCode>
                <c:ptCount val="6"/>
                <c:pt idx="0">
                  <c:v>-14</c:v>
                </c:pt>
                <c:pt idx="1">
                  <c:v>-7</c:v>
                </c:pt>
                <c:pt idx="2">
                  <c:v>-15</c:v>
                </c:pt>
                <c:pt idx="3">
                  <c:v>-5</c:v>
                </c:pt>
                <c:pt idx="4">
                  <c:v>-13</c:v>
                </c:pt>
                <c:pt idx="5">
                  <c:v>-6</c:v>
                </c:pt>
              </c:numCache>
            </c:numRef>
          </c:val>
          <c:extLst>
            <c:ext xmlns:c16="http://schemas.microsoft.com/office/drawing/2014/chart" uri="{C3380CC4-5D6E-409C-BE32-E72D297353CC}">
              <c16:uniqueId val="{0000000A-92D4-4022-8C1F-45844DE7734F}"/>
            </c:ext>
          </c:extLst>
        </c:ser>
        <c:ser>
          <c:idx val="5"/>
          <c:order val="5"/>
          <c:tx>
            <c:strRef>
              <c:f>Sheet1!$G$1</c:f>
              <c:strCache>
                <c:ptCount val="1"/>
                <c:pt idx="0">
                  <c:v>Total disapprove</c:v>
                </c:pt>
              </c:strCache>
            </c:strRef>
          </c:tx>
          <c:spPr>
            <a:noFill/>
          </c:spPr>
          <c:invertIfNegative val="0"/>
          <c:dLbls>
            <c:dLbl>
              <c:idx val="0"/>
              <c:tx>
                <c:rich>
                  <a:bodyPr/>
                  <a:lstStyle/>
                  <a:p>
                    <a:r>
                      <a:rPr lang="en-US"/>
                      <a:t>92</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D92-488F-9798-06FC6F89EAEA}"/>
                </c:ext>
              </c:extLst>
            </c:dLbl>
            <c:dLbl>
              <c:idx val="1"/>
              <c:tx>
                <c:rich>
                  <a:bodyPr/>
                  <a:lstStyle/>
                  <a:p>
                    <a:r>
                      <a:rPr lang="en-US"/>
                      <a:t>12</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D92-488F-9798-06FC6F89EAEA}"/>
                </c:ext>
              </c:extLst>
            </c:dLbl>
            <c:dLbl>
              <c:idx val="2"/>
              <c:tx>
                <c:rich>
                  <a:bodyPr/>
                  <a:lstStyle/>
                  <a:p>
                    <a:r>
                      <a:rPr lang="en-US"/>
                      <a:t>92</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D92-488F-9798-06FC6F89EAEA}"/>
                </c:ext>
              </c:extLst>
            </c:dLbl>
            <c:dLbl>
              <c:idx val="3"/>
              <c:tx>
                <c:rich>
                  <a:bodyPr/>
                  <a:lstStyle/>
                  <a:p>
                    <a:r>
                      <a:rPr lang="en-US"/>
                      <a:t>11</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D92-488F-9798-06FC6F89EAEA}"/>
                </c:ext>
              </c:extLst>
            </c:dLbl>
            <c:dLbl>
              <c:idx val="4"/>
              <c:tx>
                <c:rich>
                  <a:bodyPr/>
                  <a:lstStyle/>
                  <a:p>
                    <a:r>
                      <a:rPr lang="en-US"/>
                      <a:t>91</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D92-488F-9798-06FC6F89EAEA}"/>
                </c:ext>
              </c:extLst>
            </c:dLbl>
            <c:dLbl>
              <c:idx val="5"/>
              <c:tx>
                <c:rich>
                  <a:bodyPr/>
                  <a:lstStyle/>
                  <a:p>
                    <a:r>
                      <a:rPr lang="en-US"/>
                      <a:t>11</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D92-488F-9798-06FC6F89EAEA}"/>
                </c:ext>
              </c:extLst>
            </c:dLbl>
            <c:spPr>
              <a:noFill/>
              <a:ln>
                <a:noFill/>
              </a:ln>
              <a:effectLst/>
            </c:spPr>
            <c:txPr>
              <a:bodyPr wrap="square" lIns="38100" tIns="19050" rIns="38100" bIns="19050" anchor="ctr">
                <a:spAutoFit/>
              </a:bodyPr>
              <a:lstStyle/>
              <a:p>
                <a:pPr>
                  <a:defRPr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Sheet1!$G$2:$G$7</c:f>
              <c:numCache>
                <c:formatCode>General</c:formatCode>
                <c:ptCount val="6"/>
                <c:pt idx="0">
                  <c:v>-92</c:v>
                </c:pt>
                <c:pt idx="1">
                  <c:v>-12</c:v>
                </c:pt>
                <c:pt idx="2">
                  <c:v>-92</c:v>
                </c:pt>
                <c:pt idx="3">
                  <c:v>-11</c:v>
                </c:pt>
                <c:pt idx="4">
                  <c:v>-91</c:v>
                </c:pt>
                <c:pt idx="5">
                  <c:v>-11</c:v>
                </c:pt>
              </c:numCache>
            </c:numRef>
          </c:val>
          <c:extLst>
            <c:ext xmlns:c16="http://schemas.microsoft.com/office/drawing/2014/chart" uri="{C3380CC4-5D6E-409C-BE32-E72D297353CC}">
              <c16:uniqueId val="{0000000F-92D4-4022-8C1F-45844DE7734F}"/>
            </c:ext>
          </c:extLst>
        </c:ser>
        <c:dLbls>
          <c:showLegendKey val="0"/>
          <c:showVal val="0"/>
          <c:showCatName val="0"/>
          <c:showSerName val="0"/>
          <c:showPercent val="0"/>
          <c:showBubbleSize val="0"/>
        </c:dLbls>
        <c:gapWidth val="40"/>
        <c:overlap val="100"/>
        <c:axId val="303995592"/>
        <c:axId val="303998712"/>
      </c:barChart>
      <c:catAx>
        <c:axId val="303995592"/>
        <c:scaling>
          <c:orientation val="minMax"/>
        </c:scaling>
        <c:delete val="1"/>
        <c:axPos val="b"/>
        <c:numFmt formatCode="General" sourceLinked="1"/>
        <c:majorTickMark val="out"/>
        <c:minorTickMark val="none"/>
        <c:tickLblPos val="nextTo"/>
        <c:crossAx val="303998712"/>
        <c:crosses val="autoZero"/>
        <c:auto val="1"/>
        <c:lblAlgn val="ctr"/>
        <c:lblOffset val="100"/>
        <c:noMultiLvlLbl val="0"/>
      </c:catAx>
      <c:valAx>
        <c:axId val="303998712"/>
        <c:scaling>
          <c:orientation val="minMax"/>
          <c:min val="-120"/>
        </c:scaling>
        <c:delete val="1"/>
        <c:axPos val="l"/>
        <c:majorGridlines>
          <c:spPr>
            <a:ln>
              <a:noFill/>
            </a:ln>
          </c:spPr>
        </c:majorGridlines>
        <c:numFmt formatCode="#,##0.00" sourceLinked="0"/>
        <c:majorTickMark val="out"/>
        <c:minorTickMark val="none"/>
        <c:tickLblPos val="nextTo"/>
        <c:crossAx val="303995592"/>
        <c:crosses val="autoZero"/>
        <c:crossBetween val="between"/>
        <c:majorUnit val="25"/>
        <c:minorUnit val="10"/>
      </c:valAx>
      <c:spPr>
        <a:noFill/>
      </c:spPr>
    </c:plotArea>
    <c:legend>
      <c:legendPos val="t"/>
      <c:legendEntry>
        <c:idx val="0"/>
        <c:txPr>
          <a:bodyPr/>
          <a:lstStyle/>
          <a:p>
            <a:pPr>
              <a:defRPr sz="1100" b="0">
                <a:solidFill>
                  <a:schemeClr val="accent6">
                    <a:lumMod val="10000"/>
                  </a:schemeClr>
                </a:solidFill>
              </a:defRPr>
            </a:pPr>
            <a:endParaRPr lang="en-US"/>
          </a:p>
        </c:txPr>
      </c:legendEntry>
      <c:legendEntry>
        <c:idx val="1"/>
        <c:delete val="1"/>
      </c:legendEntry>
      <c:legendEntry>
        <c:idx val="2"/>
        <c:delete val="1"/>
      </c:legendEntry>
      <c:legendEntry>
        <c:idx val="3"/>
        <c:txPr>
          <a:bodyPr/>
          <a:lstStyle/>
          <a:p>
            <a:pPr>
              <a:defRPr sz="1100" b="0">
                <a:solidFill>
                  <a:schemeClr val="accent6">
                    <a:lumMod val="10000"/>
                  </a:schemeClr>
                </a:solidFill>
              </a:defRPr>
            </a:pPr>
            <a:endParaRPr lang="en-US"/>
          </a:p>
        </c:txPr>
      </c:legendEntry>
      <c:legendEntry>
        <c:idx val="4"/>
        <c:delete val="1"/>
      </c:legendEntry>
      <c:legendEntry>
        <c:idx val="5"/>
        <c:delete val="1"/>
      </c:legendEntry>
      <c:layout>
        <c:manualLayout>
          <c:xMode val="edge"/>
          <c:yMode val="edge"/>
          <c:x val="0.13980586271315701"/>
          <c:y val="7.8684919687654425E-2"/>
          <c:w val="0.72371231398207003"/>
          <c:h val="5.9030464169359316E-2"/>
        </c:manualLayout>
      </c:layout>
      <c:overlay val="0"/>
      <c:txPr>
        <a:bodyPr/>
        <a:lstStyle/>
        <a:p>
          <a:pPr>
            <a:defRPr sz="1100" b="0">
              <a:solidFill>
                <a:schemeClr val="accent6">
                  <a:lumMod val="10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938320209973757E-3"/>
          <c:y val="0.24178332674039094"/>
          <c:w val="1"/>
          <c:h val="0.50676039146908269"/>
        </c:manualLayout>
      </c:layout>
      <c:barChart>
        <c:barDir val="col"/>
        <c:grouping val="stacked"/>
        <c:varyColors val="0"/>
        <c:ser>
          <c:idx val="0"/>
          <c:order val="0"/>
          <c:tx>
            <c:strRef>
              <c:f>Sheet1!$D$1</c:f>
              <c:strCache>
                <c:ptCount val="1"/>
                <c:pt idx="0">
                  <c:v>Much More 1</c:v>
                </c:pt>
              </c:strCache>
            </c:strRef>
          </c:tx>
          <c:spPr>
            <a:solidFill>
              <a:srgbClr val="006600"/>
            </a:solidFill>
            <a:ln>
              <a:solidFill>
                <a:schemeClr val="bg1"/>
              </a:solidFill>
            </a:ln>
          </c:spPr>
          <c:invertIfNegative val="0"/>
          <c:dLbls>
            <c:spPr>
              <a:noFill/>
              <a:ln>
                <a:noFill/>
              </a:ln>
              <a:effectLst/>
            </c:spPr>
            <c:txPr>
              <a:bodyPr wrap="square" lIns="38100" tIns="19050" rIns="38100" bIns="19050" anchor="ctr">
                <a:spAutoFit/>
              </a:bodyPr>
              <a:lstStyle/>
              <a:p>
                <a:pPr>
                  <a:defRPr sz="16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Sheet1!$C$2:$C$19</c:f>
              <c:strCache>
                <c:ptCount val="18"/>
                <c:pt idx="0">
                  <c:v>April</c:v>
                </c:pt>
                <c:pt idx="1">
                  <c:v>May </c:v>
                </c:pt>
                <c:pt idx="2">
                  <c:v>April</c:v>
                </c:pt>
                <c:pt idx="3">
                  <c:v>May </c:v>
                </c:pt>
                <c:pt idx="4">
                  <c:v>April</c:v>
                </c:pt>
                <c:pt idx="5">
                  <c:v>May </c:v>
                </c:pt>
                <c:pt idx="6">
                  <c:v>April</c:v>
                </c:pt>
                <c:pt idx="7">
                  <c:v>May </c:v>
                </c:pt>
                <c:pt idx="8">
                  <c:v>April</c:v>
                </c:pt>
                <c:pt idx="9">
                  <c:v>May </c:v>
                </c:pt>
                <c:pt idx="10">
                  <c:v>April</c:v>
                </c:pt>
                <c:pt idx="11">
                  <c:v>May </c:v>
                </c:pt>
                <c:pt idx="12">
                  <c:v>April</c:v>
                </c:pt>
                <c:pt idx="13">
                  <c:v>May </c:v>
                </c:pt>
                <c:pt idx="14">
                  <c:v>April</c:v>
                </c:pt>
                <c:pt idx="15">
                  <c:v>May </c:v>
                </c:pt>
                <c:pt idx="16">
                  <c:v>April</c:v>
                </c:pt>
                <c:pt idx="17">
                  <c:v>May </c:v>
                </c:pt>
              </c:strCache>
            </c:strRef>
          </c:cat>
          <c:val>
            <c:numRef>
              <c:f>Sheet1!$D$2:$D$19</c:f>
              <c:numCache>
                <c:formatCode>0</c:formatCode>
                <c:ptCount val="18"/>
                <c:pt idx="0">
                  <c:v>19</c:v>
                </c:pt>
                <c:pt idx="1">
                  <c:v>23</c:v>
                </c:pt>
                <c:pt idx="2" formatCode="General">
                  <c:v>4</c:v>
                </c:pt>
                <c:pt idx="3" formatCode="General">
                  <c:v>5</c:v>
                </c:pt>
                <c:pt idx="4" formatCode="General">
                  <c:v>15</c:v>
                </c:pt>
                <c:pt idx="5" formatCode="General">
                  <c:v>12</c:v>
                </c:pt>
                <c:pt idx="6" formatCode="General">
                  <c:v>36</c:v>
                </c:pt>
                <c:pt idx="7" formatCode="General">
                  <c:v>45</c:v>
                </c:pt>
                <c:pt idx="8" formatCode="General">
                  <c:v>10</c:v>
                </c:pt>
                <c:pt idx="9" formatCode="General">
                  <c:v>6</c:v>
                </c:pt>
                <c:pt idx="10" formatCode="General">
                  <c:v>21</c:v>
                </c:pt>
                <c:pt idx="11" formatCode="General">
                  <c:v>18</c:v>
                </c:pt>
                <c:pt idx="12" formatCode="General">
                  <c:v>14</c:v>
                </c:pt>
                <c:pt idx="13">
                  <c:v>19</c:v>
                </c:pt>
                <c:pt idx="14">
                  <c:v>13</c:v>
                </c:pt>
                <c:pt idx="15">
                  <c:v>20</c:v>
                </c:pt>
                <c:pt idx="16">
                  <c:v>21</c:v>
                </c:pt>
                <c:pt idx="17">
                  <c:v>27</c:v>
                </c:pt>
              </c:numCache>
            </c:numRef>
          </c:val>
          <c:extLst>
            <c:ext xmlns:c16="http://schemas.microsoft.com/office/drawing/2014/chart" uri="{C3380CC4-5D6E-409C-BE32-E72D297353CC}">
              <c16:uniqueId val="{00000000-84AD-4825-84BF-7DAB1C623708}"/>
            </c:ext>
          </c:extLst>
        </c:ser>
        <c:ser>
          <c:idx val="1"/>
          <c:order val="1"/>
          <c:tx>
            <c:strRef>
              <c:f>Sheet1!$E$1</c:f>
              <c:strCache>
                <c:ptCount val="1"/>
                <c:pt idx="0">
                  <c:v>Somewhat More 1</c:v>
                </c:pt>
              </c:strCache>
            </c:strRef>
          </c:tx>
          <c:spPr>
            <a:solidFill>
              <a:srgbClr val="92D050"/>
            </a:solidFill>
            <a:ln>
              <a:solidFill>
                <a:schemeClr val="bg1"/>
              </a:solidFill>
            </a:ln>
          </c:spPr>
          <c:invertIfNegative val="0"/>
          <c:dLbls>
            <c:delete val="1"/>
          </c:dLbls>
          <c:cat>
            <c:strRef>
              <c:f>Sheet1!$C$2:$C$19</c:f>
              <c:strCache>
                <c:ptCount val="18"/>
                <c:pt idx="0">
                  <c:v>April</c:v>
                </c:pt>
                <c:pt idx="1">
                  <c:v>May </c:v>
                </c:pt>
                <c:pt idx="2">
                  <c:v>April</c:v>
                </c:pt>
                <c:pt idx="3">
                  <c:v>May </c:v>
                </c:pt>
                <c:pt idx="4">
                  <c:v>April</c:v>
                </c:pt>
                <c:pt idx="5">
                  <c:v>May </c:v>
                </c:pt>
                <c:pt idx="6">
                  <c:v>April</c:v>
                </c:pt>
                <c:pt idx="7">
                  <c:v>May </c:v>
                </c:pt>
                <c:pt idx="8">
                  <c:v>April</c:v>
                </c:pt>
                <c:pt idx="9">
                  <c:v>May </c:v>
                </c:pt>
                <c:pt idx="10">
                  <c:v>April</c:v>
                </c:pt>
                <c:pt idx="11">
                  <c:v>May </c:v>
                </c:pt>
                <c:pt idx="12">
                  <c:v>April</c:v>
                </c:pt>
                <c:pt idx="13">
                  <c:v>May </c:v>
                </c:pt>
                <c:pt idx="14">
                  <c:v>April</c:v>
                </c:pt>
                <c:pt idx="15">
                  <c:v>May </c:v>
                </c:pt>
                <c:pt idx="16">
                  <c:v>April</c:v>
                </c:pt>
                <c:pt idx="17">
                  <c:v>May </c:v>
                </c:pt>
              </c:strCache>
            </c:strRef>
          </c:cat>
          <c:val>
            <c:numRef>
              <c:f>Sheet1!$E$2:$E$19</c:f>
              <c:numCache>
                <c:formatCode>0</c:formatCode>
                <c:ptCount val="18"/>
                <c:pt idx="0">
                  <c:v>23</c:v>
                </c:pt>
                <c:pt idx="1">
                  <c:v>19</c:v>
                </c:pt>
                <c:pt idx="2" formatCode="General">
                  <c:v>9</c:v>
                </c:pt>
                <c:pt idx="3" formatCode="General">
                  <c:v>8</c:v>
                </c:pt>
                <c:pt idx="4" formatCode="General">
                  <c:v>24</c:v>
                </c:pt>
                <c:pt idx="5" formatCode="General">
                  <c:v>24</c:v>
                </c:pt>
                <c:pt idx="6" formatCode="General">
                  <c:v>41</c:v>
                </c:pt>
                <c:pt idx="7" formatCode="General">
                  <c:v>31</c:v>
                </c:pt>
                <c:pt idx="8" formatCode="General">
                  <c:v>11</c:v>
                </c:pt>
                <c:pt idx="9" formatCode="General">
                  <c:v>11</c:v>
                </c:pt>
                <c:pt idx="10" formatCode="General">
                  <c:v>18</c:v>
                </c:pt>
                <c:pt idx="11" formatCode="General">
                  <c:v>15</c:v>
                </c:pt>
                <c:pt idx="12" formatCode="General">
                  <c:v>22</c:v>
                </c:pt>
                <c:pt idx="13">
                  <c:v>15</c:v>
                </c:pt>
                <c:pt idx="14">
                  <c:v>25</c:v>
                </c:pt>
                <c:pt idx="15">
                  <c:v>20</c:v>
                </c:pt>
                <c:pt idx="16">
                  <c:v>30</c:v>
                </c:pt>
                <c:pt idx="17">
                  <c:v>21</c:v>
                </c:pt>
              </c:numCache>
            </c:numRef>
          </c:val>
          <c:extLst>
            <c:ext xmlns:c16="http://schemas.microsoft.com/office/drawing/2014/chart" uri="{C3380CC4-5D6E-409C-BE32-E72D297353CC}">
              <c16:uniqueId val="{00000001-84AD-4825-84BF-7DAB1C623708}"/>
            </c:ext>
          </c:extLst>
        </c:ser>
        <c:ser>
          <c:idx val="2"/>
          <c:order val="2"/>
          <c:tx>
            <c:strRef>
              <c:f>Sheet1!$F$1</c:f>
              <c:strCache>
                <c:ptCount val="1"/>
                <c:pt idx="0">
                  <c:v>Total More 1</c:v>
                </c:pt>
              </c:strCache>
            </c:strRef>
          </c:tx>
          <c:spPr>
            <a:noFill/>
          </c:spPr>
          <c:invertIfNegative val="0"/>
          <c:dLbls>
            <c:spPr>
              <a:noFill/>
              <a:ln>
                <a:noFill/>
              </a:ln>
              <a:effectLst/>
            </c:spPr>
            <c:txPr>
              <a:bodyPr wrap="square" lIns="38100" tIns="19050" rIns="38100" bIns="19050" anchor="ctr">
                <a:spAutoFit/>
              </a:bodyPr>
              <a:lstStyle/>
              <a:p>
                <a:pPr>
                  <a:defRPr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Sheet1!$C$2:$C$19</c:f>
              <c:strCache>
                <c:ptCount val="18"/>
                <c:pt idx="0">
                  <c:v>April</c:v>
                </c:pt>
                <c:pt idx="1">
                  <c:v>May </c:v>
                </c:pt>
                <c:pt idx="2">
                  <c:v>April</c:v>
                </c:pt>
                <c:pt idx="3">
                  <c:v>May </c:v>
                </c:pt>
                <c:pt idx="4">
                  <c:v>April</c:v>
                </c:pt>
                <c:pt idx="5">
                  <c:v>May </c:v>
                </c:pt>
                <c:pt idx="6">
                  <c:v>April</c:v>
                </c:pt>
                <c:pt idx="7">
                  <c:v>May </c:v>
                </c:pt>
                <c:pt idx="8">
                  <c:v>April</c:v>
                </c:pt>
                <c:pt idx="9">
                  <c:v>May </c:v>
                </c:pt>
                <c:pt idx="10">
                  <c:v>April</c:v>
                </c:pt>
                <c:pt idx="11">
                  <c:v>May </c:v>
                </c:pt>
                <c:pt idx="12">
                  <c:v>April</c:v>
                </c:pt>
                <c:pt idx="13">
                  <c:v>May </c:v>
                </c:pt>
                <c:pt idx="14">
                  <c:v>April</c:v>
                </c:pt>
                <c:pt idx="15">
                  <c:v>May </c:v>
                </c:pt>
                <c:pt idx="16">
                  <c:v>April</c:v>
                </c:pt>
                <c:pt idx="17">
                  <c:v>May </c:v>
                </c:pt>
              </c:strCache>
            </c:strRef>
          </c:cat>
          <c:val>
            <c:numRef>
              <c:f>Sheet1!$F$2:$F$19</c:f>
              <c:numCache>
                <c:formatCode>0</c:formatCode>
                <c:ptCount val="18"/>
                <c:pt idx="0">
                  <c:v>42</c:v>
                </c:pt>
                <c:pt idx="1">
                  <c:v>42</c:v>
                </c:pt>
                <c:pt idx="2" formatCode="General">
                  <c:v>13</c:v>
                </c:pt>
                <c:pt idx="3" formatCode="General">
                  <c:v>13</c:v>
                </c:pt>
                <c:pt idx="4" formatCode="General">
                  <c:v>38</c:v>
                </c:pt>
                <c:pt idx="5" formatCode="General">
                  <c:v>36</c:v>
                </c:pt>
                <c:pt idx="6" formatCode="General">
                  <c:v>77</c:v>
                </c:pt>
                <c:pt idx="7" formatCode="General">
                  <c:v>76</c:v>
                </c:pt>
                <c:pt idx="8" formatCode="General">
                  <c:v>21</c:v>
                </c:pt>
                <c:pt idx="9" formatCode="General">
                  <c:v>17</c:v>
                </c:pt>
                <c:pt idx="10" formatCode="General">
                  <c:v>39</c:v>
                </c:pt>
                <c:pt idx="11" formatCode="General">
                  <c:v>33</c:v>
                </c:pt>
                <c:pt idx="12" formatCode="General">
                  <c:v>36</c:v>
                </c:pt>
                <c:pt idx="13">
                  <c:v>34</c:v>
                </c:pt>
                <c:pt idx="14">
                  <c:v>38</c:v>
                </c:pt>
                <c:pt idx="15">
                  <c:v>41</c:v>
                </c:pt>
                <c:pt idx="16">
                  <c:v>51</c:v>
                </c:pt>
                <c:pt idx="17">
                  <c:v>48</c:v>
                </c:pt>
              </c:numCache>
            </c:numRef>
          </c:val>
          <c:extLst>
            <c:ext xmlns:c16="http://schemas.microsoft.com/office/drawing/2014/chart" uri="{C3380CC4-5D6E-409C-BE32-E72D297353CC}">
              <c16:uniqueId val="{00000002-84AD-4825-84BF-7DAB1C623708}"/>
            </c:ext>
          </c:extLst>
        </c:ser>
        <c:ser>
          <c:idx val="3"/>
          <c:order val="3"/>
          <c:tx>
            <c:strRef>
              <c:f>Sheet1!$G$1</c:f>
              <c:strCache>
                <c:ptCount val="1"/>
                <c:pt idx="0">
                  <c:v>Much More 2</c:v>
                </c:pt>
              </c:strCache>
            </c:strRef>
          </c:tx>
          <c:spPr>
            <a:solidFill>
              <a:srgbClr val="FFC000"/>
            </a:solidFill>
            <a:ln>
              <a:solidFill>
                <a:schemeClr val="bg1"/>
              </a:solidFill>
            </a:ln>
          </c:spPr>
          <c:invertIfNegative val="0"/>
          <c:dLbls>
            <c:dLbl>
              <c:idx val="0"/>
              <c:tx>
                <c:rich>
                  <a:bodyPr/>
                  <a:lstStyle/>
                  <a:p>
                    <a:r>
                      <a:rPr lang="en-US"/>
                      <a:t>39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E636-4E3E-B9B7-A9021938998E}"/>
                </c:ext>
              </c:extLst>
            </c:dLbl>
            <c:dLbl>
              <c:idx val="1"/>
              <c:layout>
                <c:manualLayout>
                  <c:x val="-1.2731334408019993E-17"/>
                  <c:y val="5.8504850929978966E-17"/>
                </c:manualLayout>
              </c:layout>
              <c:tx>
                <c:rich>
                  <a:bodyPr/>
                  <a:lstStyle/>
                  <a:p>
                    <a:r>
                      <a:rPr lang="en-US" dirty="0"/>
                      <a:t>44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E636-4E3E-B9B7-A9021938998E}"/>
                </c:ext>
              </c:extLst>
            </c:dLbl>
            <c:dLbl>
              <c:idx val="2"/>
              <c:tx>
                <c:rich>
                  <a:bodyPr/>
                  <a:lstStyle/>
                  <a:p>
                    <a:r>
                      <a:rPr lang="en-US"/>
                      <a:t>67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636-4E3E-B9B7-A9021938998E}"/>
                </c:ext>
              </c:extLst>
            </c:dLbl>
            <c:dLbl>
              <c:idx val="3"/>
              <c:tx>
                <c:rich>
                  <a:bodyPr/>
                  <a:lstStyle/>
                  <a:p>
                    <a:r>
                      <a:rPr lang="en-US"/>
                      <a:t>75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E636-4E3E-B9B7-A9021938998E}"/>
                </c:ext>
              </c:extLst>
            </c:dLbl>
            <c:dLbl>
              <c:idx val="4"/>
              <c:tx>
                <c:rich>
                  <a:bodyPr/>
                  <a:lstStyle/>
                  <a:p>
                    <a:r>
                      <a:rPr lang="en-US"/>
                      <a:t>35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636-4E3E-B9B7-A9021938998E}"/>
                </c:ext>
              </c:extLst>
            </c:dLbl>
            <c:dLbl>
              <c:idx val="5"/>
              <c:tx>
                <c:rich>
                  <a:bodyPr/>
                  <a:lstStyle/>
                  <a:p>
                    <a:r>
                      <a:rPr lang="en-US"/>
                      <a:t>37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636-4E3E-B9B7-A9021938998E}"/>
                </c:ext>
              </c:extLst>
            </c:dLbl>
            <c:dLbl>
              <c:idx val="6"/>
              <c:tx>
                <c:rich>
                  <a:bodyPr/>
                  <a:lstStyle/>
                  <a:p>
                    <a:r>
                      <a:rPr lang="en-US"/>
                      <a:t>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A57-4527-BC81-79DB023EADCA}"/>
                </c:ext>
              </c:extLst>
            </c:dLbl>
            <c:dLbl>
              <c:idx val="7"/>
              <c:tx>
                <c:rich>
                  <a:bodyPr/>
                  <a:lstStyle/>
                  <a:p>
                    <a:r>
                      <a:rPr lang="en-US"/>
                      <a:t>10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7BEF-49F2-9DED-D2026184E6ED}"/>
                </c:ext>
              </c:extLst>
            </c:dLbl>
            <c:dLbl>
              <c:idx val="8"/>
              <c:tx>
                <c:rich>
                  <a:bodyPr/>
                  <a:lstStyle/>
                  <a:p>
                    <a:r>
                      <a:rPr lang="en-US" dirty="0"/>
                      <a:t>60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A57-4527-BC81-79DB023EADCA}"/>
                </c:ext>
              </c:extLst>
            </c:dLbl>
            <c:dLbl>
              <c:idx val="9"/>
              <c:tx>
                <c:rich>
                  <a:bodyPr/>
                  <a:lstStyle/>
                  <a:p>
                    <a:r>
                      <a:rPr lang="en-US" dirty="0"/>
                      <a:t>71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BEF-49F2-9DED-D2026184E6ED}"/>
                </c:ext>
              </c:extLst>
            </c:dLbl>
            <c:dLbl>
              <c:idx val="10"/>
              <c:tx>
                <c:rich>
                  <a:bodyPr/>
                  <a:lstStyle/>
                  <a:p>
                    <a:r>
                      <a:rPr lang="en-US" dirty="0"/>
                      <a:t>49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A57-4527-BC81-79DB023EADCA}"/>
                </c:ext>
              </c:extLst>
            </c:dLbl>
            <c:dLbl>
              <c:idx val="11"/>
              <c:tx>
                <c:rich>
                  <a:bodyPr/>
                  <a:lstStyle/>
                  <a:p>
                    <a:r>
                      <a:rPr lang="en-US" dirty="0"/>
                      <a:t>49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BEF-49F2-9DED-D2026184E6ED}"/>
                </c:ext>
              </c:extLst>
            </c:dLbl>
            <c:dLbl>
              <c:idx val="12"/>
              <c:tx>
                <c:rich>
                  <a:bodyPr/>
                  <a:lstStyle/>
                  <a:p>
                    <a:r>
                      <a:rPr lang="en-US"/>
                      <a:t>43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139A-46E7-8B7B-4AFA60BACF47}"/>
                </c:ext>
              </c:extLst>
            </c:dLbl>
            <c:dLbl>
              <c:idx val="13"/>
              <c:tx>
                <c:rich>
                  <a:bodyPr/>
                  <a:lstStyle/>
                  <a:p>
                    <a:r>
                      <a:rPr lang="en-US"/>
                      <a:t>52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139A-46E7-8B7B-4AFA60BACF47}"/>
                </c:ext>
              </c:extLst>
            </c:dLbl>
            <c:dLbl>
              <c:idx val="14"/>
              <c:tx>
                <c:rich>
                  <a:bodyPr/>
                  <a:lstStyle/>
                  <a:p>
                    <a:r>
                      <a:rPr lang="en-US"/>
                      <a:t>38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139A-46E7-8B7B-4AFA60BACF47}"/>
                </c:ext>
              </c:extLst>
            </c:dLbl>
            <c:dLbl>
              <c:idx val="15"/>
              <c:tx>
                <c:rich>
                  <a:bodyPr/>
                  <a:lstStyle/>
                  <a:p>
                    <a:r>
                      <a:rPr lang="en-US"/>
                      <a:t>43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139A-46E7-8B7B-4AFA60BACF47}"/>
                </c:ext>
              </c:extLst>
            </c:dLbl>
            <c:dLbl>
              <c:idx val="16"/>
              <c:tx>
                <c:rich>
                  <a:bodyPr/>
                  <a:lstStyle/>
                  <a:p>
                    <a:r>
                      <a:rPr lang="en-US"/>
                      <a:t>32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39A-46E7-8B7B-4AFA60BACF47}"/>
                </c:ext>
              </c:extLst>
            </c:dLbl>
            <c:dLbl>
              <c:idx val="17"/>
              <c:tx>
                <c:rich>
                  <a:bodyPr/>
                  <a:lstStyle/>
                  <a:p>
                    <a:r>
                      <a:rPr lang="en-US"/>
                      <a:t>39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39A-46E7-8B7B-4AFA60BACF47}"/>
                </c:ext>
              </c:extLst>
            </c:dLbl>
            <c:spPr>
              <a:noFill/>
              <a:ln>
                <a:noFill/>
              </a:ln>
              <a:effectLst/>
            </c:spPr>
            <c:txPr>
              <a:bodyPr wrap="square" lIns="38100" tIns="19050" rIns="38100" bIns="19050" anchor="ctr">
                <a:spAutoFit/>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Sheet1!$C$2:$C$19</c:f>
              <c:strCache>
                <c:ptCount val="18"/>
                <c:pt idx="0">
                  <c:v>April</c:v>
                </c:pt>
                <c:pt idx="1">
                  <c:v>May </c:v>
                </c:pt>
                <c:pt idx="2">
                  <c:v>April</c:v>
                </c:pt>
                <c:pt idx="3">
                  <c:v>May </c:v>
                </c:pt>
                <c:pt idx="4">
                  <c:v>April</c:v>
                </c:pt>
                <c:pt idx="5">
                  <c:v>May </c:v>
                </c:pt>
                <c:pt idx="6">
                  <c:v>April</c:v>
                </c:pt>
                <c:pt idx="7">
                  <c:v>May </c:v>
                </c:pt>
                <c:pt idx="8">
                  <c:v>April</c:v>
                </c:pt>
                <c:pt idx="9">
                  <c:v>May </c:v>
                </c:pt>
                <c:pt idx="10">
                  <c:v>April</c:v>
                </c:pt>
                <c:pt idx="11">
                  <c:v>May </c:v>
                </c:pt>
                <c:pt idx="12">
                  <c:v>April</c:v>
                </c:pt>
                <c:pt idx="13">
                  <c:v>May </c:v>
                </c:pt>
                <c:pt idx="14">
                  <c:v>April</c:v>
                </c:pt>
                <c:pt idx="15">
                  <c:v>May </c:v>
                </c:pt>
                <c:pt idx="16">
                  <c:v>April</c:v>
                </c:pt>
                <c:pt idx="17">
                  <c:v>May </c:v>
                </c:pt>
              </c:strCache>
            </c:strRef>
          </c:cat>
          <c:val>
            <c:numRef>
              <c:f>Sheet1!$G$2:$G$19</c:f>
              <c:numCache>
                <c:formatCode>0</c:formatCode>
                <c:ptCount val="18"/>
                <c:pt idx="0">
                  <c:v>-39</c:v>
                </c:pt>
                <c:pt idx="1">
                  <c:v>-44</c:v>
                </c:pt>
                <c:pt idx="2" formatCode="General">
                  <c:v>-67</c:v>
                </c:pt>
                <c:pt idx="3" formatCode="General">
                  <c:v>-75</c:v>
                </c:pt>
                <c:pt idx="4" formatCode="General">
                  <c:v>-35</c:v>
                </c:pt>
                <c:pt idx="5" formatCode="General">
                  <c:v>-37</c:v>
                </c:pt>
                <c:pt idx="6" formatCode="General">
                  <c:v>-8</c:v>
                </c:pt>
                <c:pt idx="7" formatCode="General">
                  <c:v>-10</c:v>
                </c:pt>
                <c:pt idx="8" formatCode="General">
                  <c:v>-60</c:v>
                </c:pt>
                <c:pt idx="9" formatCode="General">
                  <c:v>-71</c:v>
                </c:pt>
                <c:pt idx="10" formatCode="General">
                  <c:v>-46</c:v>
                </c:pt>
                <c:pt idx="11" formatCode="General">
                  <c:v>-49</c:v>
                </c:pt>
                <c:pt idx="12" formatCode="General">
                  <c:v>-43</c:v>
                </c:pt>
                <c:pt idx="13">
                  <c:v>-52</c:v>
                </c:pt>
                <c:pt idx="14">
                  <c:v>-38</c:v>
                </c:pt>
                <c:pt idx="15">
                  <c:v>-43</c:v>
                </c:pt>
                <c:pt idx="16">
                  <c:v>-32</c:v>
                </c:pt>
                <c:pt idx="17">
                  <c:v>-39</c:v>
                </c:pt>
              </c:numCache>
            </c:numRef>
          </c:val>
          <c:extLst>
            <c:ext xmlns:c16="http://schemas.microsoft.com/office/drawing/2014/chart" uri="{C3380CC4-5D6E-409C-BE32-E72D297353CC}">
              <c16:uniqueId val="{0000000C-84AD-4825-84BF-7DAB1C623708}"/>
            </c:ext>
          </c:extLst>
        </c:ser>
        <c:ser>
          <c:idx val="4"/>
          <c:order val="4"/>
          <c:tx>
            <c:strRef>
              <c:f>Sheet1!$H$1</c:f>
              <c:strCache>
                <c:ptCount val="1"/>
                <c:pt idx="0">
                  <c:v>Somewhat More 2</c:v>
                </c:pt>
              </c:strCache>
            </c:strRef>
          </c:tx>
          <c:spPr>
            <a:solidFill>
              <a:srgbClr val="FFFF00"/>
            </a:solidFill>
            <a:ln>
              <a:solidFill>
                <a:schemeClr val="bg1"/>
              </a:solidFill>
            </a:ln>
          </c:spPr>
          <c:invertIfNegative val="0"/>
          <c:dLbls>
            <c:delete val="1"/>
          </c:dLbls>
          <c:cat>
            <c:strRef>
              <c:f>Sheet1!$C$2:$C$19</c:f>
              <c:strCache>
                <c:ptCount val="18"/>
                <c:pt idx="0">
                  <c:v>April</c:v>
                </c:pt>
                <c:pt idx="1">
                  <c:v>May </c:v>
                </c:pt>
                <c:pt idx="2">
                  <c:v>April</c:v>
                </c:pt>
                <c:pt idx="3">
                  <c:v>May </c:v>
                </c:pt>
                <c:pt idx="4">
                  <c:v>April</c:v>
                </c:pt>
                <c:pt idx="5">
                  <c:v>May </c:v>
                </c:pt>
                <c:pt idx="6">
                  <c:v>April</c:v>
                </c:pt>
                <c:pt idx="7">
                  <c:v>May </c:v>
                </c:pt>
                <c:pt idx="8">
                  <c:v>April</c:v>
                </c:pt>
                <c:pt idx="9">
                  <c:v>May </c:v>
                </c:pt>
                <c:pt idx="10">
                  <c:v>April</c:v>
                </c:pt>
                <c:pt idx="11">
                  <c:v>May </c:v>
                </c:pt>
                <c:pt idx="12">
                  <c:v>April</c:v>
                </c:pt>
                <c:pt idx="13">
                  <c:v>May </c:v>
                </c:pt>
                <c:pt idx="14">
                  <c:v>April</c:v>
                </c:pt>
                <c:pt idx="15">
                  <c:v>May </c:v>
                </c:pt>
                <c:pt idx="16">
                  <c:v>April</c:v>
                </c:pt>
                <c:pt idx="17">
                  <c:v>May </c:v>
                </c:pt>
              </c:strCache>
            </c:strRef>
          </c:cat>
          <c:val>
            <c:numRef>
              <c:f>Sheet1!$H$2:$H$19</c:f>
              <c:numCache>
                <c:formatCode>0</c:formatCode>
                <c:ptCount val="18"/>
                <c:pt idx="0">
                  <c:v>-19</c:v>
                </c:pt>
                <c:pt idx="1">
                  <c:v>-14</c:v>
                </c:pt>
                <c:pt idx="2" formatCode="General">
                  <c:v>-20</c:v>
                </c:pt>
                <c:pt idx="3" formatCode="General">
                  <c:v>-12</c:v>
                </c:pt>
                <c:pt idx="4" formatCode="General">
                  <c:v>-27</c:v>
                </c:pt>
                <c:pt idx="5" formatCode="General">
                  <c:v>-27</c:v>
                </c:pt>
                <c:pt idx="6" formatCode="General">
                  <c:v>-16</c:v>
                </c:pt>
                <c:pt idx="7" formatCode="General">
                  <c:v>-14</c:v>
                </c:pt>
                <c:pt idx="8" formatCode="General">
                  <c:v>-19</c:v>
                </c:pt>
                <c:pt idx="9" formatCode="General">
                  <c:v>-12</c:v>
                </c:pt>
                <c:pt idx="10" formatCode="General">
                  <c:v>-15</c:v>
                </c:pt>
                <c:pt idx="11" formatCode="General">
                  <c:v>-18</c:v>
                </c:pt>
                <c:pt idx="12" formatCode="General">
                  <c:v>-21</c:v>
                </c:pt>
                <c:pt idx="13">
                  <c:v>-14</c:v>
                </c:pt>
                <c:pt idx="14">
                  <c:v>-24</c:v>
                </c:pt>
                <c:pt idx="15">
                  <c:v>-16</c:v>
                </c:pt>
                <c:pt idx="16">
                  <c:v>-17</c:v>
                </c:pt>
                <c:pt idx="17">
                  <c:v>-12</c:v>
                </c:pt>
              </c:numCache>
            </c:numRef>
          </c:val>
          <c:extLst>
            <c:ext xmlns:c16="http://schemas.microsoft.com/office/drawing/2014/chart" uri="{C3380CC4-5D6E-409C-BE32-E72D297353CC}">
              <c16:uniqueId val="{0000000D-84AD-4825-84BF-7DAB1C623708}"/>
            </c:ext>
          </c:extLst>
        </c:ser>
        <c:ser>
          <c:idx val="5"/>
          <c:order val="5"/>
          <c:tx>
            <c:strRef>
              <c:f>Sheet1!$I$1</c:f>
              <c:strCache>
                <c:ptCount val="1"/>
                <c:pt idx="0">
                  <c:v>Total More 2</c:v>
                </c:pt>
              </c:strCache>
            </c:strRef>
          </c:tx>
          <c:spPr>
            <a:noFill/>
          </c:spPr>
          <c:invertIfNegative val="0"/>
          <c:dLbls>
            <c:dLbl>
              <c:idx val="0"/>
              <c:tx>
                <c:rich>
                  <a:bodyPr/>
                  <a:lstStyle/>
                  <a:p>
                    <a:r>
                      <a:rPr lang="en-US"/>
                      <a:t>58</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636-4E3E-B9B7-A9021938998E}"/>
                </c:ext>
              </c:extLst>
            </c:dLbl>
            <c:dLbl>
              <c:idx val="1"/>
              <c:tx>
                <c:rich>
                  <a:bodyPr/>
                  <a:lstStyle/>
                  <a:p>
                    <a:r>
                      <a:rPr lang="en-US"/>
                      <a:t>58</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636-4E3E-B9B7-A9021938998E}"/>
                </c:ext>
              </c:extLst>
            </c:dLbl>
            <c:dLbl>
              <c:idx val="2"/>
              <c:tx>
                <c:rich>
                  <a:bodyPr/>
                  <a:lstStyle/>
                  <a:p>
                    <a:r>
                      <a:rPr lang="en-US"/>
                      <a:t>87</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DBE-486D-960C-BEF6213AE094}"/>
                </c:ext>
              </c:extLst>
            </c:dLbl>
            <c:dLbl>
              <c:idx val="3"/>
              <c:tx>
                <c:rich>
                  <a:bodyPr/>
                  <a:lstStyle/>
                  <a:p>
                    <a:r>
                      <a:rPr lang="en-US"/>
                      <a:t>87</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DBE-486D-960C-BEF6213AE094}"/>
                </c:ext>
              </c:extLst>
            </c:dLbl>
            <c:dLbl>
              <c:idx val="4"/>
              <c:tx>
                <c:rich>
                  <a:bodyPr/>
                  <a:lstStyle/>
                  <a:p>
                    <a:r>
                      <a:rPr lang="en-US"/>
                      <a:t>61</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DBE-486D-960C-BEF6213AE094}"/>
                </c:ext>
              </c:extLst>
            </c:dLbl>
            <c:dLbl>
              <c:idx val="5"/>
              <c:tx>
                <c:rich>
                  <a:bodyPr/>
                  <a:lstStyle/>
                  <a:p>
                    <a:r>
                      <a:rPr lang="en-US"/>
                      <a:t>64</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DBE-486D-960C-BEF6213AE094}"/>
                </c:ext>
              </c:extLst>
            </c:dLbl>
            <c:dLbl>
              <c:idx val="6"/>
              <c:tx>
                <c:rich>
                  <a:bodyPr/>
                  <a:lstStyle/>
                  <a:p>
                    <a:r>
                      <a:rPr lang="en-US"/>
                      <a:t>23</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A57-4527-BC81-79DB023EADCA}"/>
                </c:ext>
              </c:extLst>
            </c:dLbl>
            <c:dLbl>
              <c:idx val="7"/>
              <c:tx>
                <c:rich>
                  <a:bodyPr/>
                  <a:lstStyle/>
                  <a:p>
                    <a:r>
                      <a:rPr lang="en-US"/>
                      <a:t>24</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7BEF-49F2-9DED-D2026184E6ED}"/>
                </c:ext>
              </c:extLst>
            </c:dLbl>
            <c:dLbl>
              <c:idx val="8"/>
              <c:tx>
                <c:rich>
                  <a:bodyPr/>
                  <a:lstStyle/>
                  <a:p>
                    <a:r>
                      <a:rPr lang="en-US"/>
                      <a:t>79</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DBE-486D-960C-BEF6213AE094}"/>
                </c:ext>
              </c:extLst>
            </c:dLbl>
            <c:dLbl>
              <c:idx val="9"/>
              <c:tx>
                <c:rich>
                  <a:bodyPr/>
                  <a:lstStyle/>
                  <a:p>
                    <a:r>
                      <a:rPr lang="en-US"/>
                      <a:t>83</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DBE-486D-960C-BEF6213AE094}"/>
                </c:ext>
              </c:extLst>
            </c:dLbl>
            <c:dLbl>
              <c:idx val="10"/>
              <c:tx>
                <c:rich>
                  <a:bodyPr/>
                  <a:lstStyle/>
                  <a:p>
                    <a:r>
                      <a:rPr lang="en-US"/>
                      <a:t>61</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A57-4527-BC81-79DB023EADCA}"/>
                </c:ext>
              </c:extLst>
            </c:dLbl>
            <c:dLbl>
              <c:idx val="11"/>
              <c:tx>
                <c:rich>
                  <a:bodyPr/>
                  <a:lstStyle/>
                  <a:p>
                    <a:r>
                      <a:rPr lang="en-US"/>
                      <a:t>67</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BEF-49F2-9DED-D2026184E6ED}"/>
                </c:ext>
              </c:extLst>
            </c:dLbl>
            <c:dLbl>
              <c:idx val="12"/>
              <c:tx>
                <c:rich>
                  <a:bodyPr/>
                  <a:lstStyle/>
                  <a:p>
                    <a:r>
                      <a:rPr lang="en-US"/>
                      <a:t>63</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39A-46E7-8B7B-4AFA60BACF47}"/>
                </c:ext>
              </c:extLst>
            </c:dLbl>
            <c:dLbl>
              <c:idx val="13"/>
              <c:tx>
                <c:rich>
                  <a:bodyPr/>
                  <a:lstStyle/>
                  <a:p>
                    <a:r>
                      <a:rPr lang="en-US"/>
                      <a:t>66</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39A-46E7-8B7B-4AFA60BACF47}"/>
                </c:ext>
              </c:extLst>
            </c:dLbl>
            <c:dLbl>
              <c:idx val="14"/>
              <c:tx>
                <c:rich>
                  <a:bodyPr/>
                  <a:lstStyle/>
                  <a:p>
                    <a:r>
                      <a:rPr lang="en-US"/>
                      <a:t>62</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39A-46E7-8B7B-4AFA60BACF47}"/>
                </c:ext>
              </c:extLst>
            </c:dLbl>
            <c:dLbl>
              <c:idx val="15"/>
              <c:tx>
                <c:rich>
                  <a:bodyPr/>
                  <a:lstStyle/>
                  <a:p>
                    <a:r>
                      <a:rPr lang="en-US"/>
                      <a:t>59</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39A-46E7-8B7B-4AFA60BACF47}"/>
                </c:ext>
              </c:extLst>
            </c:dLbl>
            <c:dLbl>
              <c:idx val="16"/>
              <c:tx>
                <c:rich>
                  <a:bodyPr/>
                  <a:lstStyle/>
                  <a:p>
                    <a:r>
                      <a:rPr lang="en-US"/>
                      <a:t>49</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39A-46E7-8B7B-4AFA60BACF47}"/>
                </c:ext>
              </c:extLst>
            </c:dLbl>
            <c:dLbl>
              <c:idx val="17"/>
              <c:tx>
                <c:rich>
                  <a:bodyPr/>
                  <a:lstStyle/>
                  <a:p>
                    <a:r>
                      <a:rPr lang="en-US"/>
                      <a:t>52</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39A-46E7-8B7B-4AFA60BACF47}"/>
                </c:ext>
              </c:extLst>
            </c:dLbl>
            <c:spPr>
              <a:noFill/>
              <a:ln>
                <a:noFill/>
              </a:ln>
              <a:effectLst/>
            </c:spPr>
            <c:txPr>
              <a:bodyPr wrap="square" lIns="38100" tIns="19050" rIns="38100" bIns="19050" anchor="ctr">
                <a:spAutoFit/>
              </a:bodyPr>
              <a:lstStyle/>
              <a:p>
                <a:pPr>
                  <a:defRPr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Sheet1!$C$2:$C$19</c:f>
              <c:strCache>
                <c:ptCount val="18"/>
                <c:pt idx="0">
                  <c:v>April</c:v>
                </c:pt>
                <c:pt idx="1">
                  <c:v>May </c:v>
                </c:pt>
                <c:pt idx="2">
                  <c:v>April</c:v>
                </c:pt>
                <c:pt idx="3">
                  <c:v>May </c:v>
                </c:pt>
                <c:pt idx="4">
                  <c:v>April</c:v>
                </c:pt>
                <c:pt idx="5">
                  <c:v>May </c:v>
                </c:pt>
                <c:pt idx="6">
                  <c:v>April</c:v>
                </c:pt>
                <c:pt idx="7">
                  <c:v>May </c:v>
                </c:pt>
                <c:pt idx="8">
                  <c:v>April</c:v>
                </c:pt>
                <c:pt idx="9">
                  <c:v>May </c:v>
                </c:pt>
                <c:pt idx="10">
                  <c:v>April</c:v>
                </c:pt>
                <c:pt idx="11">
                  <c:v>May </c:v>
                </c:pt>
                <c:pt idx="12">
                  <c:v>April</c:v>
                </c:pt>
                <c:pt idx="13">
                  <c:v>May </c:v>
                </c:pt>
                <c:pt idx="14">
                  <c:v>April</c:v>
                </c:pt>
                <c:pt idx="15">
                  <c:v>May </c:v>
                </c:pt>
                <c:pt idx="16">
                  <c:v>April</c:v>
                </c:pt>
                <c:pt idx="17">
                  <c:v>May </c:v>
                </c:pt>
              </c:strCache>
            </c:strRef>
          </c:cat>
          <c:val>
            <c:numRef>
              <c:f>Sheet1!$I$2:$I$19</c:f>
              <c:numCache>
                <c:formatCode>0</c:formatCode>
                <c:ptCount val="18"/>
                <c:pt idx="0">
                  <c:v>-58</c:v>
                </c:pt>
                <c:pt idx="1">
                  <c:v>-58</c:v>
                </c:pt>
                <c:pt idx="2" formatCode="General">
                  <c:v>-87</c:v>
                </c:pt>
                <c:pt idx="3" formatCode="General">
                  <c:v>-87</c:v>
                </c:pt>
                <c:pt idx="4" formatCode="General">
                  <c:v>-61</c:v>
                </c:pt>
                <c:pt idx="5" formatCode="General">
                  <c:v>-64</c:v>
                </c:pt>
                <c:pt idx="6" formatCode="General">
                  <c:v>-23</c:v>
                </c:pt>
                <c:pt idx="7" formatCode="General">
                  <c:v>-24</c:v>
                </c:pt>
                <c:pt idx="8" formatCode="General">
                  <c:v>-79</c:v>
                </c:pt>
                <c:pt idx="9" formatCode="General">
                  <c:v>-83</c:v>
                </c:pt>
                <c:pt idx="10" formatCode="General">
                  <c:v>-61</c:v>
                </c:pt>
                <c:pt idx="11" formatCode="General">
                  <c:v>-67</c:v>
                </c:pt>
                <c:pt idx="12" formatCode="General">
                  <c:v>-63</c:v>
                </c:pt>
                <c:pt idx="13">
                  <c:v>-66</c:v>
                </c:pt>
                <c:pt idx="14">
                  <c:v>-62</c:v>
                </c:pt>
                <c:pt idx="15">
                  <c:v>-59</c:v>
                </c:pt>
                <c:pt idx="16">
                  <c:v>-49</c:v>
                </c:pt>
                <c:pt idx="17">
                  <c:v>-52</c:v>
                </c:pt>
              </c:numCache>
            </c:numRef>
          </c:val>
          <c:extLst>
            <c:ext xmlns:c16="http://schemas.microsoft.com/office/drawing/2014/chart" uri="{C3380CC4-5D6E-409C-BE32-E72D297353CC}">
              <c16:uniqueId val="{0000000E-84AD-4825-84BF-7DAB1C623708}"/>
            </c:ext>
          </c:extLst>
        </c:ser>
        <c:dLbls>
          <c:showLegendKey val="0"/>
          <c:showVal val="1"/>
          <c:showCatName val="0"/>
          <c:showSerName val="0"/>
          <c:showPercent val="0"/>
          <c:showBubbleSize val="0"/>
        </c:dLbls>
        <c:gapWidth val="40"/>
        <c:overlap val="100"/>
        <c:axId val="380608512"/>
        <c:axId val="346189184"/>
      </c:barChart>
      <c:catAx>
        <c:axId val="380608512"/>
        <c:scaling>
          <c:orientation val="minMax"/>
        </c:scaling>
        <c:delete val="0"/>
        <c:axPos val="b"/>
        <c:numFmt formatCode="General" sourceLinked="1"/>
        <c:majorTickMark val="out"/>
        <c:minorTickMark val="none"/>
        <c:tickLblPos val="low"/>
        <c:txPr>
          <a:bodyPr/>
          <a:lstStyle/>
          <a:p>
            <a:pPr>
              <a:defRPr sz="1400" b="1"/>
            </a:pPr>
            <a:endParaRPr lang="en-US"/>
          </a:p>
        </c:txPr>
        <c:crossAx val="346189184"/>
        <c:crosses val="autoZero"/>
        <c:auto val="1"/>
        <c:lblAlgn val="ctr"/>
        <c:lblOffset val="500"/>
        <c:noMultiLvlLbl val="0"/>
      </c:catAx>
      <c:valAx>
        <c:axId val="346189184"/>
        <c:scaling>
          <c:orientation val="minMax"/>
          <c:max val="100"/>
          <c:min val="-90"/>
        </c:scaling>
        <c:delete val="1"/>
        <c:axPos val="l"/>
        <c:majorGridlines>
          <c:spPr>
            <a:ln>
              <a:noFill/>
            </a:ln>
          </c:spPr>
        </c:majorGridlines>
        <c:numFmt formatCode="#,##0.00" sourceLinked="0"/>
        <c:majorTickMark val="out"/>
        <c:minorTickMark val="none"/>
        <c:tickLblPos val="nextTo"/>
        <c:crossAx val="380608512"/>
        <c:crosses val="autoZero"/>
        <c:crossBetween val="between"/>
        <c:majorUnit val="20"/>
        <c:minorUnit val="10"/>
      </c:valAx>
    </c:plotArea>
    <c:legend>
      <c:legendPos val="t"/>
      <c:legendEntry>
        <c:idx val="2"/>
        <c:delete val="1"/>
      </c:legendEntry>
      <c:legendEntry>
        <c:idx val="5"/>
        <c:delete val="1"/>
      </c:legendEntry>
      <c:layout>
        <c:manualLayout>
          <c:xMode val="edge"/>
          <c:yMode val="edge"/>
          <c:x val="8.8299431321084865E-2"/>
          <c:y val="0"/>
          <c:w val="0.82340102799650039"/>
          <c:h val="3.4387091158735193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446535153248859E-3"/>
          <c:y val="5.4811256783117018E-2"/>
          <c:w val="0.98924833412249025"/>
          <c:h val="0.7598693304034142"/>
        </c:manualLayout>
      </c:layout>
      <c:barChart>
        <c:barDir val="col"/>
        <c:grouping val="clustered"/>
        <c:varyColors val="0"/>
        <c:ser>
          <c:idx val="0"/>
          <c:order val="0"/>
          <c:tx>
            <c:strRef>
              <c:f>Sheet1!$D$1</c:f>
              <c:strCache>
                <c:ptCount val="1"/>
                <c:pt idx="0">
                  <c:v>8 to 10 - most worried</c:v>
                </c:pt>
              </c:strCache>
            </c:strRef>
          </c:tx>
          <c:spPr>
            <a:solidFill>
              <a:schemeClr val="accent4">
                <a:lumMod val="75000"/>
              </a:schemeClr>
            </a:solidFill>
            <a:ln w="12022">
              <a:solidFill>
                <a:srgbClr val="FFFFFF"/>
              </a:solidFill>
              <a:prstDash val="solid"/>
            </a:ln>
          </c:spPr>
          <c:invertIfNegative val="0"/>
          <c:dPt>
            <c:idx val="0"/>
            <c:invertIfNegative val="0"/>
            <c:bubble3D val="0"/>
            <c:extLst>
              <c:ext xmlns:c16="http://schemas.microsoft.com/office/drawing/2014/chart" uri="{C3380CC4-5D6E-409C-BE32-E72D297353CC}">
                <c16:uniqueId val="{00000000-292A-41C2-9A34-0F92EC9AAA05}"/>
              </c:ext>
            </c:extLst>
          </c:dPt>
          <c:dPt>
            <c:idx val="1"/>
            <c:invertIfNegative val="0"/>
            <c:bubble3D val="0"/>
            <c:spPr>
              <a:solidFill>
                <a:schemeClr val="accent5">
                  <a:lumMod val="60000"/>
                  <a:lumOff val="40000"/>
                </a:schemeClr>
              </a:solidFill>
              <a:ln w="12022">
                <a:solidFill>
                  <a:srgbClr val="FFFFFF"/>
                </a:solidFill>
                <a:prstDash val="solid"/>
              </a:ln>
            </c:spPr>
            <c:extLst>
              <c:ext xmlns:c16="http://schemas.microsoft.com/office/drawing/2014/chart" uri="{C3380CC4-5D6E-409C-BE32-E72D297353CC}">
                <c16:uniqueId val="{00000001-292A-41C2-9A34-0F92EC9AAA05}"/>
              </c:ext>
            </c:extLst>
          </c:dPt>
          <c:dPt>
            <c:idx val="2"/>
            <c:invertIfNegative val="0"/>
            <c:bubble3D val="0"/>
            <c:extLst>
              <c:ext xmlns:c16="http://schemas.microsoft.com/office/drawing/2014/chart" uri="{C3380CC4-5D6E-409C-BE32-E72D297353CC}">
                <c16:uniqueId val="{00000002-292A-41C2-9A34-0F92EC9AAA05}"/>
              </c:ext>
            </c:extLst>
          </c:dPt>
          <c:dPt>
            <c:idx val="3"/>
            <c:invertIfNegative val="0"/>
            <c:bubble3D val="0"/>
            <c:spPr>
              <a:solidFill>
                <a:schemeClr val="accent5">
                  <a:lumMod val="60000"/>
                  <a:lumOff val="40000"/>
                </a:schemeClr>
              </a:solidFill>
              <a:ln w="12022">
                <a:solidFill>
                  <a:srgbClr val="FFFFFF"/>
                </a:solidFill>
                <a:prstDash val="solid"/>
              </a:ln>
            </c:spPr>
            <c:extLst>
              <c:ext xmlns:c16="http://schemas.microsoft.com/office/drawing/2014/chart" uri="{C3380CC4-5D6E-409C-BE32-E72D297353CC}">
                <c16:uniqueId val="{00000003-292A-41C2-9A34-0F92EC9AAA05}"/>
              </c:ext>
            </c:extLst>
          </c:dPt>
          <c:dPt>
            <c:idx val="4"/>
            <c:invertIfNegative val="0"/>
            <c:bubble3D val="0"/>
            <c:extLst>
              <c:ext xmlns:c16="http://schemas.microsoft.com/office/drawing/2014/chart" uri="{C3380CC4-5D6E-409C-BE32-E72D297353CC}">
                <c16:uniqueId val="{0000000C-464C-4180-951E-11D3F655EAC6}"/>
              </c:ext>
            </c:extLst>
          </c:dPt>
          <c:dPt>
            <c:idx val="5"/>
            <c:invertIfNegative val="0"/>
            <c:bubble3D val="0"/>
            <c:spPr>
              <a:solidFill>
                <a:schemeClr val="accent5">
                  <a:lumMod val="60000"/>
                  <a:lumOff val="40000"/>
                </a:schemeClr>
              </a:solidFill>
              <a:ln w="12022">
                <a:solidFill>
                  <a:srgbClr val="FFFFFF"/>
                </a:solidFill>
                <a:prstDash val="solid"/>
              </a:ln>
            </c:spPr>
            <c:extLst>
              <c:ext xmlns:c16="http://schemas.microsoft.com/office/drawing/2014/chart" uri="{C3380CC4-5D6E-409C-BE32-E72D297353CC}">
                <c16:uniqueId val="{00000000-464C-4180-951E-11D3F655EAC6}"/>
              </c:ext>
            </c:extLst>
          </c:dPt>
          <c:dPt>
            <c:idx val="6"/>
            <c:invertIfNegative val="0"/>
            <c:bubble3D val="0"/>
            <c:extLst>
              <c:ext xmlns:c16="http://schemas.microsoft.com/office/drawing/2014/chart" uri="{C3380CC4-5D6E-409C-BE32-E72D297353CC}">
                <c16:uniqueId val="{00000003-464C-4180-951E-11D3F655EAC6}"/>
              </c:ext>
            </c:extLst>
          </c:dPt>
          <c:dPt>
            <c:idx val="7"/>
            <c:invertIfNegative val="0"/>
            <c:bubble3D val="0"/>
            <c:spPr>
              <a:solidFill>
                <a:schemeClr val="accent5">
                  <a:lumMod val="60000"/>
                  <a:lumOff val="40000"/>
                </a:schemeClr>
              </a:solidFill>
              <a:ln w="12022">
                <a:solidFill>
                  <a:srgbClr val="FFFFFF"/>
                </a:solidFill>
                <a:prstDash val="solid"/>
              </a:ln>
            </c:spPr>
            <c:extLst>
              <c:ext xmlns:c16="http://schemas.microsoft.com/office/drawing/2014/chart" uri="{C3380CC4-5D6E-409C-BE32-E72D297353CC}">
                <c16:uniqueId val="{00000006-464C-4180-951E-11D3F655EAC6}"/>
              </c:ext>
            </c:extLst>
          </c:dPt>
          <c:dPt>
            <c:idx val="8"/>
            <c:invertIfNegative val="0"/>
            <c:bubble3D val="0"/>
            <c:extLst>
              <c:ext xmlns:c16="http://schemas.microsoft.com/office/drawing/2014/chart" uri="{C3380CC4-5D6E-409C-BE32-E72D297353CC}">
                <c16:uniqueId val="{00000009-464C-4180-951E-11D3F655EAC6}"/>
              </c:ext>
            </c:extLst>
          </c:dPt>
          <c:dPt>
            <c:idx val="9"/>
            <c:invertIfNegative val="0"/>
            <c:bubble3D val="0"/>
            <c:spPr>
              <a:solidFill>
                <a:schemeClr val="accent5">
                  <a:lumMod val="60000"/>
                  <a:lumOff val="40000"/>
                </a:schemeClr>
              </a:solidFill>
              <a:ln w="12022">
                <a:solidFill>
                  <a:srgbClr val="FFFFFF"/>
                </a:solidFill>
                <a:prstDash val="solid"/>
              </a:ln>
            </c:spPr>
            <c:extLst>
              <c:ext xmlns:c16="http://schemas.microsoft.com/office/drawing/2014/chart" uri="{C3380CC4-5D6E-409C-BE32-E72D297353CC}">
                <c16:uniqueId val="{0000000D-464C-4180-951E-11D3F655EAC6}"/>
              </c:ext>
            </c:extLst>
          </c:dPt>
          <c:dPt>
            <c:idx val="10"/>
            <c:invertIfNegative val="0"/>
            <c:bubble3D val="0"/>
            <c:extLst>
              <c:ext xmlns:c16="http://schemas.microsoft.com/office/drawing/2014/chart" uri="{C3380CC4-5D6E-409C-BE32-E72D297353CC}">
                <c16:uniqueId val="{00000001-464C-4180-951E-11D3F655EAC6}"/>
              </c:ext>
            </c:extLst>
          </c:dPt>
          <c:dPt>
            <c:idx val="11"/>
            <c:invertIfNegative val="0"/>
            <c:bubble3D val="0"/>
            <c:spPr>
              <a:solidFill>
                <a:schemeClr val="accent5">
                  <a:lumMod val="60000"/>
                  <a:lumOff val="40000"/>
                </a:schemeClr>
              </a:solidFill>
              <a:ln w="12022">
                <a:solidFill>
                  <a:srgbClr val="FFFFFF"/>
                </a:solidFill>
                <a:prstDash val="solid"/>
              </a:ln>
            </c:spPr>
            <c:extLst>
              <c:ext xmlns:c16="http://schemas.microsoft.com/office/drawing/2014/chart" uri="{C3380CC4-5D6E-409C-BE32-E72D297353CC}">
                <c16:uniqueId val="{00000004-464C-4180-951E-11D3F655EAC6}"/>
              </c:ext>
            </c:extLst>
          </c:dPt>
          <c:dPt>
            <c:idx val="12"/>
            <c:invertIfNegative val="0"/>
            <c:bubble3D val="0"/>
            <c:extLst>
              <c:ext xmlns:c16="http://schemas.microsoft.com/office/drawing/2014/chart" uri="{C3380CC4-5D6E-409C-BE32-E72D297353CC}">
                <c16:uniqueId val="{00000007-464C-4180-951E-11D3F655EAC6}"/>
              </c:ext>
            </c:extLst>
          </c:dPt>
          <c:dPt>
            <c:idx val="13"/>
            <c:invertIfNegative val="0"/>
            <c:bubble3D val="0"/>
            <c:spPr>
              <a:solidFill>
                <a:schemeClr val="accent5">
                  <a:lumMod val="60000"/>
                  <a:lumOff val="40000"/>
                </a:schemeClr>
              </a:solidFill>
              <a:ln w="12022">
                <a:solidFill>
                  <a:srgbClr val="FFFFFF"/>
                </a:solidFill>
                <a:prstDash val="solid"/>
              </a:ln>
            </c:spPr>
            <c:extLst>
              <c:ext xmlns:c16="http://schemas.microsoft.com/office/drawing/2014/chart" uri="{C3380CC4-5D6E-409C-BE32-E72D297353CC}">
                <c16:uniqueId val="{0000000A-464C-4180-951E-11D3F655EAC6}"/>
              </c:ext>
            </c:extLst>
          </c:dPt>
          <c:dPt>
            <c:idx val="14"/>
            <c:invertIfNegative val="0"/>
            <c:bubble3D val="0"/>
            <c:extLst>
              <c:ext xmlns:c16="http://schemas.microsoft.com/office/drawing/2014/chart" uri="{C3380CC4-5D6E-409C-BE32-E72D297353CC}">
                <c16:uniqueId val="{0000000E-464C-4180-951E-11D3F655EAC6}"/>
              </c:ext>
            </c:extLst>
          </c:dPt>
          <c:dPt>
            <c:idx val="15"/>
            <c:invertIfNegative val="0"/>
            <c:bubble3D val="0"/>
            <c:spPr>
              <a:solidFill>
                <a:schemeClr val="accent5">
                  <a:lumMod val="60000"/>
                  <a:lumOff val="40000"/>
                </a:schemeClr>
              </a:solidFill>
              <a:ln w="12022">
                <a:solidFill>
                  <a:srgbClr val="FFFFFF"/>
                </a:solidFill>
                <a:prstDash val="solid"/>
              </a:ln>
            </c:spPr>
            <c:extLst>
              <c:ext xmlns:c16="http://schemas.microsoft.com/office/drawing/2014/chart" uri="{C3380CC4-5D6E-409C-BE32-E72D297353CC}">
                <c16:uniqueId val="{00000002-464C-4180-951E-11D3F655EAC6}"/>
              </c:ext>
            </c:extLst>
          </c:dPt>
          <c:dPt>
            <c:idx val="16"/>
            <c:invertIfNegative val="0"/>
            <c:bubble3D val="0"/>
            <c:extLst>
              <c:ext xmlns:c16="http://schemas.microsoft.com/office/drawing/2014/chart" uri="{C3380CC4-5D6E-409C-BE32-E72D297353CC}">
                <c16:uniqueId val="{00000005-464C-4180-951E-11D3F655EAC6}"/>
              </c:ext>
            </c:extLst>
          </c:dPt>
          <c:dPt>
            <c:idx val="17"/>
            <c:invertIfNegative val="0"/>
            <c:bubble3D val="0"/>
            <c:spPr>
              <a:solidFill>
                <a:schemeClr val="accent5">
                  <a:lumMod val="60000"/>
                  <a:lumOff val="40000"/>
                </a:schemeClr>
              </a:solidFill>
              <a:ln w="12022">
                <a:solidFill>
                  <a:srgbClr val="FFFFFF"/>
                </a:solidFill>
                <a:prstDash val="solid"/>
              </a:ln>
            </c:spPr>
            <c:extLst>
              <c:ext xmlns:c16="http://schemas.microsoft.com/office/drawing/2014/chart" uri="{C3380CC4-5D6E-409C-BE32-E72D297353CC}">
                <c16:uniqueId val="{00000008-464C-4180-951E-11D3F655EAC6}"/>
              </c:ext>
            </c:extLst>
          </c:dPt>
          <c:dPt>
            <c:idx val="18"/>
            <c:invertIfNegative val="0"/>
            <c:bubble3D val="0"/>
            <c:extLst>
              <c:ext xmlns:c16="http://schemas.microsoft.com/office/drawing/2014/chart" uri="{C3380CC4-5D6E-409C-BE32-E72D297353CC}">
                <c16:uniqueId val="{0000000B-464C-4180-951E-11D3F655EAC6}"/>
              </c:ext>
            </c:extLst>
          </c:dPt>
          <c:dLbls>
            <c:spPr>
              <a:noFill/>
              <a:ln>
                <a:noFill/>
              </a:ln>
              <a:effectLst/>
            </c:spPr>
            <c:txPr>
              <a:bodyPr/>
              <a:lstStyle/>
              <a:p>
                <a:pPr>
                  <a:defRPr sz="1600" b="1">
                    <a:solidFill>
                      <a:schemeClr val="tx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Sheet1!$C$2:$C$19</c:f>
              <c:strCache>
                <c:ptCount val="18"/>
                <c:pt idx="0">
                  <c:v>March</c:v>
                </c:pt>
                <c:pt idx="1">
                  <c:v>April</c:v>
                </c:pt>
                <c:pt idx="2">
                  <c:v>March</c:v>
                </c:pt>
                <c:pt idx="3">
                  <c:v>April</c:v>
                </c:pt>
                <c:pt idx="4">
                  <c:v>March</c:v>
                </c:pt>
                <c:pt idx="5">
                  <c:v>April</c:v>
                </c:pt>
                <c:pt idx="6">
                  <c:v>March</c:v>
                </c:pt>
                <c:pt idx="7">
                  <c:v>April</c:v>
                </c:pt>
                <c:pt idx="8">
                  <c:v>March</c:v>
                </c:pt>
                <c:pt idx="9">
                  <c:v>April</c:v>
                </c:pt>
                <c:pt idx="10">
                  <c:v>March</c:v>
                </c:pt>
                <c:pt idx="11">
                  <c:v>April</c:v>
                </c:pt>
                <c:pt idx="12">
                  <c:v>March</c:v>
                </c:pt>
                <c:pt idx="13">
                  <c:v>April</c:v>
                </c:pt>
                <c:pt idx="14">
                  <c:v>March</c:v>
                </c:pt>
                <c:pt idx="15">
                  <c:v>April</c:v>
                </c:pt>
                <c:pt idx="16">
                  <c:v>March</c:v>
                </c:pt>
                <c:pt idx="17">
                  <c:v>April</c:v>
                </c:pt>
              </c:strCache>
            </c:strRef>
          </c:cat>
          <c:val>
            <c:numRef>
              <c:f>Sheet1!$D$2:$D$19</c:f>
              <c:numCache>
                <c:formatCode>General</c:formatCode>
                <c:ptCount val="18"/>
                <c:pt idx="0">
                  <c:v>47</c:v>
                </c:pt>
                <c:pt idx="1">
                  <c:v>51</c:v>
                </c:pt>
                <c:pt idx="2">
                  <c:v>53</c:v>
                </c:pt>
                <c:pt idx="3">
                  <c:v>63</c:v>
                </c:pt>
                <c:pt idx="4">
                  <c:v>39</c:v>
                </c:pt>
                <c:pt idx="5">
                  <c:v>36</c:v>
                </c:pt>
                <c:pt idx="6">
                  <c:v>52</c:v>
                </c:pt>
                <c:pt idx="7">
                  <c:v>58</c:v>
                </c:pt>
                <c:pt idx="8">
                  <c:v>58</c:v>
                </c:pt>
                <c:pt idx="9">
                  <c:v>54</c:v>
                </c:pt>
                <c:pt idx="10">
                  <c:v>50</c:v>
                </c:pt>
                <c:pt idx="11">
                  <c:v>61</c:v>
                </c:pt>
                <c:pt idx="12">
                  <c:v>47</c:v>
                </c:pt>
                <c:pt idx="13">
                  <c:v>51</c:v>
                </c:pt>
                <c:pt idx="14">
                  <c:v>50</c:v>
                </c:pt>
                <c:pt idx="15">
                  <c:v>53</c:v>
                </c:pt>
                <c:pt idx="16">
                  <c:v>48</c:v>
                </c:pt>
                <c:pt idx="17">
                  <c:v>58</c:v>
                </c:pt>
              </c:numCache>
            </c:numRef>
          </c:val>
          <c:extLst>
            <c:ext xmlns:c16="http://schemas.microsoft.com/office/drawing/2014/chart" uri="{C3380CC4-5D6E-409C-BE32-E72D297353CC}">
              <c16:uniqueId val="{00000005-292A-41C2-9A34-0F92EC9AAA05}"/>
            </c:ext>
          </c:extLst>
        </c:ser>
        <c:dLbls>
          <c:showLegendKey val="0"/>
          <c:showVal val="0"/>
          <c:showCatName val="0"/>
          <c:showSerName val="0"/>
          <c:showPercent val="0"/>
          <c:showBubbleSize val="0"/>
        </c:dLbls>
        <c:gapWidth val="40"/>
        <c:axId val="166773760"/>
        <c:axId val="79374016"/>
      </c:barChart>
      <c:catAx>
        <c:axId val="166773760"/>
        <c:scaling>
          <c:orientation val="minMax"/>
        </c:scaling>
        <c:delete val="0"/>
        <c:axPos val="b"/>
        <c:numFmt formatCode="@" sourceLinked="0"/>
        <c:majorTickMark val="out"/>
        <c:minorTickMark val="none"/>
        <c:tickLblPos val="nextTo"/>
        <c:txPr>
          <a:bodyPr/>
          <a:lstStyle/>
          <a:p>
            <a:pPr>
              <a:defRPr sz="1000" b="1">
                <a:latin typeface="+mn-lt"/>
              </a:defRPr>
            </a:pPr>
            <a:endParaRPr lang="en-US"/>
          </a:p>
        </c:txPr>
        <c:crossAx val="79374016"/>
        <c:crosses val="autoZero"/>
        <c:auto val="1"/>
        <c:lblAlgn val="ctr"/>
        <c:lblOffset val="100"/>
        <c:noMultiLvlLbl val="0"/>
      </c:catAx>
      <c:valAx>
        <c:axId val="79374016"/>
        <c:scaling>
          <c:orientation val="minMax"/>
          <c:max val="100"/>
          <c:min val="0"/>
        </c:scaling>
        <c:delete val="0"/>
        <c:axPos val="l"/>
        <c:numFmt formatCode="General" sourceLinked="1"/>
        <c:majorTickMark val="none"/>
        <c:minorTickMark val="none"/>
        <c:tickLblPos val="none"/>
        <c:spPr>
          <a:ln w="9016">
            <a:noFill/>
          </a:ln>
        </c:spPr>
        <c:crossAx val="166773760"/>
        <c:crosses val="autoZero"/>
        <c:crossBetween val="between"/>
        <c:majorUnit val="25"/>
        <c:minorUnit val="10"/>
      </c:valAx>
      <c:spPr>
        <a:noFill/>
        <a:ln w="24043">
          <a:noFill/>
        </a:ln>
      </c:spPr>
    </c:plotArea>
    <c:plotVisOnly val="1"/>
    <c:dispBlanksAs val="gap"/>
    <c:showDLblsOverMax val="0"/>
  </c:chart>
  <c:spPr>
    <a:noFill/>
    <a:ln>
      <a:noFill/>
    </a:ln>
  </c:spPr>
  <c:txPr>
    <a:bodyPr/>
    <a:lstStyle/>
    <a:p>
      <a:pPr>
        <a:defRPr sz="2366" b="0" i="0" u="none" strike="noStrike" baseline="0">
          <a:solidFill>
            <a:srgbClr val="000000"/>
          </a:solidFill>
          <a:latin typeface="Geneva"/>
          <a:ea typeface="Geneva"/>
          <a:cs typeface="Geneva"/>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446535153248859E-3"/>
          <c:y val="5.4811256783117018E-2"/>
          <c:w val="0.98924833412249025"/>
          <c:h val="0.7598693304034142"/>
        </c:manualLayout>
      </c:layout>
      <c:barChart>
        <c:barDir val="col"/>
        <c:grouping val="clustered"/>
        <c:varyColors val="0"/>
        <c:ser>
          <c:idx val="0"/>
          <c:order val="0"/>
          <c:tx>
            <c:strRef>
              <c:f>Sheet1!$D$1</c:f>
              <c:strCache>
                <c:ptCount val="1"/>
                <c:pt idx="0">
                  <c:v>8 to 10 - most worried</c:v>
                </c:pt>
              </c:strCache>
            </c:strRef>
          </c:tx>
          <c:spPr>
            <a:solidFill>
              <a:schemeClr val="accent4">
                <a:lumMod val="75000"/>
              </a:schemeClr>
            </a:solidFill>
            <a:ln w="12022">
              <a:solidFill>
                <a:srgbClr val="FFFFFF"/>
              </a:solidFill>
              <a:prstDash val="solid"/>
            </a:ln>
          </c:spPr>
          <c:invertIfNegative val="0"/>
          <c:dPt>
            <c:idx val="0"/>
            <c:invertIfNegative val="0"/>
            <c:bubble3D val="0"/>
            <c:extLst>
              <c:ext xmlns:c16="http://schemas.microsoft.com/office/drawing/2014/chart" uri="{C3380CC4-5D6E-409C-BE32-E72D297353CC}">
                <c16:uniqueId val="{00000000-292A-41C2-9A34-0F92EC9AAA05}"/>
              </c:ext>
            </c:extLst>
          </c:dPt>
          <c:dPt>
            <c:idx val="1"/>
            <c:invertIfNegative val="0"/>
            <c:bubble3D val="0"/>
            <c:spPr>
              <a:solidFill>
                <a:schemeClr val="accent5">
                  <a:lumMod val="60000"/>
                  <a:lumOff val="40000"/>
                </a:schemeClr>
              </a:solidFill>
              <a:ln w="12022">
                <a:solidFill>
                  <a:srgbClr val="FFFFFF"/>
                </a:solidFill>
                <a:prstDash val="solid"/>
              </a:ln>
            </c:spPr>
            <c:extLst>
              <c:ext xmlns:c16="http://schemas.microsoft.com/office/drawing/2014/chart" uri="{C3380CC4-5D6E-409C-BE32-E72D297353CC}">
                <c16:uniqueId val="{00000001-292A-41C2-9A34-0F92EC9AAA05}"/>
              </c:ext>
            </c:extLst>
          </c:dPt>
          <c:dPt>
            <c:idx val="2"/>
            <c:invertIfNegative val="0"/>
            <c:bubble3D val="0"/>
            <c:extLst>
              <c:ext xmlns:c16="http://schemas.microsoft.com/office/drawing/2014/chart" uri="{C3380CC4-5D6E-409C-BE32-E72D297353CC}">
                <c16:uniqueId val="{00000002-292A-41C2-9A34-0F92EC9AAA05}"/>
              </c:ext>
            </c:extLst>
          </c:dPt>
          <c:dPt>
            <c:idx val="3"/>
            <c:invertIfNegative val="0"/>
            <c:bubble3D val="0"/>
            <c:spPr>
              <a:solidFill>
                <a:schemeClr val="accent5">
                  <a:lumMod val="60000"/>
                  <a:lumOff val="40000"/>
                </a:schemeClr>
              </a:solidFill>
              <a:ln w="12022">
                <a:solidFill>
                  <a:srgbClr val="FFFFFF"/>
                </a:solidFill>
                <a:prstDash val="solid"/>
              </a:ln>
            </c:spPr>
            <c:extLst>
              <c:ext xmlns:c16="http://schemas.microsoft.com/office/drawing/2014/chart" uri="{C3380CC4-5D6E-409C-BE32-E72D297353CC}">
                <c16:uniqueId val="{00000003-292A-41C2-9A34-0F92EC9AAA05}"/>
              </c:ext>
            </c:extLst>
          </c:dPt>
          <c:dPt>
            <c:idx val="4"/>
            <c:invertIfNegative val="0"/>
            <c:bubble3D val="0"/>
            <c:extLst>
              <c:ext xmlns:c16="http://schemas.microsoft.com/office/drawing/2014/chart" uri="{C3380CC4-5D6E-409C-BE32-E72D297353CC}">
                <c16:uniqueId val="{0000000C-464C-4180-951E-11D3F655EAC6}"/>
              </c:ext>
            </c:extLst>
          </c:dPt>
          <c:dPt>
            <c:idx val="5"/>
            <c:invertIfNegative val="0"/>
            <c:bubble3D val="0"/>
            <c:spPr>
              <a:solidFill>
                <a:schemeClr val="accent5">
                  <a:lumMod val="60000"/>
                  <a:lumOff val="40000"/>
                </a:schemeClr>
              </a:solidFill>
              <a:ln w="12022">
                <a:solidFill>
                  <a:srgbClr val="FFFFFF"/>
                </a:solidFill>
                <a:prstDash val="solid"/>
              </a:ln>
            </c:spPr>
            <c:extLst>
              <c:ext xmlns:c16="http://schemas.microsoft.com/office/drawing/2014/chart" uri="{C3380CC4-5D6E-409C-BE32-E72D297353CC}">
                <c16:uniqueId val="{00000000-464C-4180-951E-11D3F655EAC6}"/>
              </c:ext>
            </c:extLst>
          </c:dPt>
          <c:dPt>
            <c:idx val="6"/>
            <c:invertIfNegative val="0"/>
            <c:bubble3D val="0"/>
            <c:extLst>
              <c:ext xmlns:c16="http://schemas.microsoft.com/office/drawing/2014/chart" uri="{C3380CC4-5D6E-409C-BE32-E72D297353CC}">
                <c16:uniqueId val="{00000003-464C-4180-951E-11D3F655EAC6}"/>
              </c:ext>
            </c:extLst>
          </c:dPt>
          <c:dPt>
            <c:idx val="7"/>
            <c:invertIfNegative val="0"/>
            <c:bubble3D val="0"/>
            <c:spPr>
              <a:solidFill>
                <a:schemeClr val="accent5">
                  <a:lumMod val="60000"/>
                  <a:lumOff val="40000"/>
                </a:schemeClr>
              </a:solidFill>
              <a:ln w="12022">
                <a:solidFill>
                  <a:srgbClr val="FFFFFF"/>
                </a:solidFill>
                <a:prstDash val="solid"/>
              </a:ln>
            </c:spPr>
            <c:extLst>
              <c:ext xmlns:c16="http://schemas.microsoft.com/office/drawing/2014/chart" uri="{C3380CC4-5D6E-409C-BE32-E72D297353CC}">
                <c16:uniqueId val="{00000006-464C-4180-951E-11D3F655EAC6}"/>
              </c:ext>
            </c:extLst>
          </c:dPt>
          <c:dPt>
            <c:idx val="8"/>
            <c:invertIfNegative val="0"/>
            <c:bubble3D val="0"/>
            <c:extLst>
              <c:ext xmlns:c16="http://schemas.microsoft.com/office/drawing/2014/chart" uri="{C3380CC4-5D6E-409C-BE32-E72D297353CC}">
                <c16:uniqueId val="{00000009-464C-4180-951E-11D3F655EAC6}"/>
              </c:ext>
            </c:extLst>
          </c:dPt>
          <c:dPt>
            <c:idx val="9"/>
            <c:invertIfNegative val="0"/>
            <c:bubble3D val="0"/>
            <c:spPr>
              <a:solidFill>
                <a:schemeClr val="accent5">
                  <a:lumMod val="60000"/>
                  <a:lumOff val="40000"/>
                </a:schemeClr>
              </a:solidFill>
              <a:ln w="12022">
                <a:solidFill>
                  <a:srgbClr val="FFFFFF"/>
                </a:solidFill>
                <a:prstDash val="solid"/>
              </a:ln>
            </c:spPr>
            <c:extLst>
              <c:ext xmlns:c16="http://schemas.microsoft.com/office/drawing/2014/chart" uri="{C3380CC4-5D6E-409C-BE32-E72D297353CC}">
                <c16:uniqueId val="{0000000D-464C-4180-951E-11D3F655EAC6}"/>
              </c:ext>
            </c:extLst>
          </c:dPt>
          <c:dPt>
            <c:idx val="10"/>
            <c:invertIfNegative val="0"/>
            <c:bubble3D val="0"/>
            <c:extLst>
              <c:ext xmlns:c16="http://schemas.microsoft.com/office/drawing/2014/chart" uri="{C3380CC4-5D6E-409C-BE32-E72D297353CC}">
                <c16:uniqueId val="{00000001-464C-4180-951E-11D3F655EAC6}"/>
              </c:ext>
            </c:extLst>
          </c:dPt>
          <c:dPt>
            <c:idx val="11"/>
            <c:invertIfNegative val="0"/>
            <c:bubble3D val="0"/>
            <c:spPr>
              <a:solidFill>
                <a:schemeClr val="accent5">
                  <a:lumMod val="60000"/>
                  <a:lumOff val="40000"/>
                </a:schemeClr>
              </a:solidFill>
              <a:ln w="12022">
                <a:solidFill>
                  <a:srgbClr val="FFFFFF"/>
                </a:solidFill>
                <a:prstDash val="solid"/>
              </a:ln>
            </c:spPr>
            <c:extLst>
              <c:ext xmlns:c16="http://schemas.microsoft.com/office/drawing/2014/chart" uri="{C3380CC4-5D6E-409C-BE32-E72D297353CC}">
                <c16:uniqueId val="{00000004-464C-4180-951E-11D3F655EAC6}"/>
              </c:ext>
            </c:extLst>
          </c:dPt>
          <c:dPt>
            <c:idx val="12"/>
            <c:invertIfNegative val="0"/>
            <c:bubble3D val="0"/>
            <c:extLst>
              <c:ext xmlns:c16="http://schemas.microsoft.com/office/drawing/2014/chart" uri="{C3380CC4-5D6E-409C-BE32-E72D297353CC}">
                <c16:uniqueId val="{00000007-464C-4180-951E-11D3F655EAC6}"/>
              </c:ext>
            </c:extLst>
          </c:dPt>
          <c:dPt>
            <c:idx val="13"/>
            <c:invertIfNegative val="0"/>
            <c:bubble3D val="0"/>
            <c:spPr>
              <a:solidFill>
                <a:schemeClr val="accent5">
                  <a:lumMod val="60000"/>
                  <a:lumOff val="40000"/>
                </a:schemeClr>
              </a:solidFill>
              <a:ln w="12022">
                <a:solidFill>
                  <a:srgbClr val="FFFFFF"/>
                </a:solidFill>
                <a:prstDash val="solid"/>
              </a:ln>
            </c:spPr>
            <c:extLst>
              <c:ext xmlns:c16="http://schemas.microsoft.com/office/drawing/2014/chart" uri="{C3380CC4-5D6E-409C-BE32-E72D297353CC}">
                <c16:uniqueId val="{0000000A-464C-4180-951E-11D3F655EAC6}"/>
              </c:ext>
            </c:extLst>
          </c:dPt>
          <c:dPt>
            <c:idx val="14"/>
            <c:invertIfNegative val="0"/>
            <c:bubble3D val="0"/>
            <c:extLst>
              <c:ext xmlns:c16="http://schemas.microsoft.com/office/drawing/2014/chart" uri="{C3380CC4-5D6E-409C-BE32-E72D297353CC}">
                <c16:uniqueId val="{0000000E-464C-4180-951E-11D3F655EAC6}"/>
              </c:ext>
            </c:extLst>
          </c:dPt>
          <c:dPt>
            <c:idx val="15"/>
            <c:invertIfNegative val="0"/>
            <c:bubble3D val="0"/>
            <c:spPr>
              <a:solidFill>
                <a:schemeClr val="accent5">
                  <a:lumMod val="60000"/>
                  <a:lumOff val="40000"/>
                </a:schemeClr>
              </a:solidFill>
              <a:ln w="12022">
                <a:solidFill>
                  <a:srgbClr val="FFFFFF"/>
                </a:solidFill>
                <a:prstDash val="solid"/>
              </a:ln>
            </c:spPr>
            <c:extLst>
              <c:ext xmlns:c16="http://schemas.microsoft.com/office/drawing/2014/chart" uri="{C3380CC4-5D6E-409C-BE32-E72D297353CC}">
                <c16:uniqueId val="{00000002-464C-4180-951E-11D3F655EAC6}"/>
              </c:ext>
            </c:extLst>
          </c:dPt>
          <c:dPt>
            <c:idx val="16"/>
            <c:invertIfNegative val="0"/>
            <c:bubble3D val="0"/>
            <c:extLst>
              <c:ext xmlns:c16="http://schemas.microsoft.com/office/drawing/2014/chart" uri="{C3380CC4-5D6E-409C-BE32-E72D297353CC}">
                <c16:uniqueId val="{00000005-464C-4180-951E-11D3F655EAC6}"/>
              </c:ext>
            </c:extLst>
          </c:dPt>
          <c:dPt>
            <c:idx val="17"/>
            <c:invertIfNegative val="0"/>
            <c:bubble3D val="0"/>
            <c:spPr>
              <a:solidFill>
                <a:schemeClr val="accent5">
                  <a:lumMod val="60000"/>
                  <a:lumOff val="40000"/>
                </a:schemeClr>
              </a:solidFill>
              <a:ln w="12022">
                <a:solidFill>
                  <a:srgbClr val="FFFFFF"/>
                </a:solidFill>
                <a:prstDash val="solid"/>
              </a:ln>
            </c:spPr>
            <c:extLst>
              <c:ext xmlns:c16="http://schemas.microsoft.com/office/drawing/2014/chart" uri="{C3380CC4-5D6E-409C-BE32-E72D297353CC}">
                <c16:uniqueId val="{00000008-464C-4180-951E-11D3F655EAC6}"/>
              </c:ext>
            </c:extLst>
          </c:dPt>
          <c:dPt>
            <c:idx val="18"/>
            <c:invertIfNegative val="0"/>
            <c:bubble3D val="0"/>
            <c:extLst>
              <c:ext xmlns:c16="http://schemas.microsoft.com/office/drawing/2014/chart" uri="{C3380CC4-5D6E-409C-BE32-E72D297353CC}">
                <c16:uniqueId val="{0000000B-464C-4180-951E-11D3F655EAC6}"/>
              </c:ext>
            </c:extLst>
          </c:dPt>
          <c:dLbls>
            <c:spPr>
              <a:noFill/>
              <a:ln>
                <a:noFill/>
              </a:ln>
              <a:effectLst/>
            </c:spPr>
            <c:txPr>
              <a:bodyPr/>
              <a:lstStyle/>
              <a:p>
                <a:pPr>
                  <a:defRPr sz="1600" b="1">
                    <a:solidFill>
                      <a:schemeClr val="tx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Sheet1!$C$2:$C$6</c:f>
              <c:strCache>
                <c:ptCount val="5"/>
                <c:pt idx="0">
                  <c:v>Total</c:v>
                </c:pt>
                <c:pt idx="1">
                  <c:v>Total Disab.Community</c:v>
                </c:pt>
                <c:pt idx="2">
                  <c:v>Person W/Disab</c:v>
                </c:pt>
                <c:pt idx="3">
                  <c:v>Family of Disab. Community</c:v>
                </c:pt>
                <c:pt idx="4">
                  <c:v>Non Disab. Community</c:v>
                </c:pt>
              </c:strCache>
            </c:strRef>
          </c:cat>
          <c:val>
            <c:numRef>
              <c:f>Sheet1!$D$2:$D$6</c:f>
              <c:numCache>
                <c:formatCode>General</c:formatCode>
                <c:ptCount val="5"/>
                <c:pt idx="0">
                  <c:v>51</c:v>
                </c:pt>
                <c:pt idx="1">
                  <c:v>58</c:v>
                </c:pt>
                <c:pt idx="2">
                  <c:v>57</c:v>
                </c:pt>
                <c:pt idx="3">
                  <c:v>58</c:v>
                </c:pt>
                <c:pt idx="4">
                  <c:v>48</c:v>
                </c:pt>
              </c:numCache>
            </c:numRef>
          </c:val>
          <c:extLst>
            <c:ext xmlns:c16="http://schemas.microsoft.com/office/drawing/2014/chart" uri="{C3380CC4-5D6E-409C-BE32-E72D297353CC}">
              <c16:uniqueId val="{00000005-292A-41C2-9A34-0F92EC9AAA05}"/>
            </c:ext>
          </c:extLst>
        </c:ser>
        <c:dLbls>
          <c:showLegendKey val="0"/>
          <c:showVal val="0"/>
          <c:showCatName val="0"/>
          <c:showSerName val="0"/>
          <c:showPercent val="0"/>
          <c:showBubbleSize val="0"/>
        </c:dLbls>
        <c:gapWidth val="40"/>
        <c:axId val="166773760"/>
        <c:axId val="79374016"/>
      </c:barChart>
      <c:catAx>
        <c:axId val="166773760"/>
        <c:scaling>
          <c:orientation val="minMax"/>
        </c:scaling>
        <c:delete val="0"/>
        <c:axPos val="b"/>
        <c:numFmt formatCode="@" sourceLinked="0"/>
        <c:majorTickMark val="out"/>
        <c:minorTickMark val="none"/>
        <c:tickLblPos val="nextTo"/>
        <c:txPr>
          <a:bodyPr/>
          <a:lstStyle/>
          <a:p>
            <a:pPr>
              <a:defRPr sz="1200" b="1">
                <a:latin typeface="+mn-lt"/>
              </a:defRPr>
            </a:pPr>
            <a:endParaRPr lang="en-US"/>
          </a:p>
        </c:txPr>
        <c:crossAx val="79374016"/>
        <c:crosses val="autoZero"/>
        <c:auto val="1"/>
        <c:lblAlgn val="ctr"/>
        <c:lblOffset val="100"/>
        <c:noMultiLvlLbl val="0"/>
      </c:catAx>
      <c:valAx>
        <c:axId val="79374016"/>
        <c:scaling>
          <c:orientation val="minMax"/>
          <c:max val="100"/>
          <c:min val="0"/>
        </c:scaling>
        <c:delete val="0"/>
        <c:axPos val="l"/>
        <c:numFmt formatCode="General" sourceLinked="1"/>
        <c:majorTickMark val="none"/>
        <c:minorTickMark val="none"/>
        <c:tickLblPos val="none"/>
        <c:spPr>
          <a:ln w="9016">
            <a:noFill/>
          </a:ln>
        </c:spPr>
        <c:crossAx val="166773760"/>
        <c:crosses val="autoZero"/>
        <c:crossBetween val="between"/>
        <c:majorUnit val="25"/>
        <c:minorUnit val="10"/>
      </c:valAx>
      <c:spPr>
        <a:noFill/>
        <a:ln w="24043">
          <a:noFill/>
        </a:ln>
      </c:spPr>
    </c:plotArea>
    <c:plotVisOnly val="1"/>
    <c:dispBlanksAs val="gap"/>
    <c:showDLblsOverMax val="0"/>
  </c:chart>
  <c:spPr>
    <a:noFill/>
    <a:ln>
      <a:noFill/>
    </a:ln>
  </c:spPr>
  <c:txPr>
    <a:bodyPr/>
    <a:lstStyle/>
    <a:p>
      <a:pPr>
        <a:defRPr sz="2366" b="0" i="0" u="none" strike="noStrike" baseline="0">
          <a:solidFill>
            <a:srgbClr val="000000"/>
          </a:solidFill>
          <a:latin typeface="Geneva"/>
          <a:ea typeface="Geneva"/>
          <a:cs typeface="Geneva"/>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305871665283359E-2"/>
          <c:y val="0.20639251403788061"/>
          <c:w val="0.95078140925545962"/>
          <c:h val="0.64333298515148396"/>
        </c:manualLayout>
      </c:layout>
      <c:barChart>
        <c:barDir val="col"/>
        <c:grouping val="stacked"/>
        <c:varyColors val="0"/>
        <c:ser>
          <c:idx val="0"/>
          <c:order val="0"/>
          <c:tx>
            <c:strRef>
              <c:f>Sheet1!$C$1</c:f>
              <c:strCache>
                <c:ptCount val="1"/>
                <c:pt idx="0">
                  <c:v>Very comfortable</c:v>
                </c:pt>
              </c:strCache>
            </c:strRef>
          </c:tx>
          <c:spPr>
            <a:solidFill>
              <a:srgbClr val="002060"/>
            </a:solidFill>
            <a:ln>
              <a:solidFill>
                <a:schemeClr val="bg1">
                  <a:alpha val="97000"/>
                </a:schemeClr>
              </a:solidFill>
            </a:ln>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Sheet1!$B$2:$B$10</c:f>
              <c:strCache>
                <c:ptCount val="9"/>
                <c:pt idx="0">
                  <c:v>May </c:v>
                </c:pt>
                <c:pt idx="1">
                  <c:v>April</c:v>
                </c:pt>
                <c:pt idx="2">
                  <c:v>May </c:v>
                </c:pt>
                <c:pt idx="3">
                  <c:v>April</c:v>
                </c:pt>
                <c:pt idx="4">
                  <c:v>May </c:v>
                </c:pt>
                <c:pt idx="5">
                  <c:v>April</c:v>
                </c:pt>
                <c:pt idx="6">
                  <c:v>May </c:v>
                </c:pt>
                <c:pt idx="7">
                  <c:v>April</c:v>
                </c:pt>
                <c:pt idx="8">
                  <c:v>May </c:v>
                </c:pt>
              </c:strCache>
            </c:strRef>
          </c:cat>
          <c:val>
            <c:numRef>
              <c:f>Sheet1!$C$2:$C$10</c:f>
              <c:numCache>
                <c:formatCode>General</c:formatCode>
                <c:ptCount val="9"/>
                <c:pt idx="0">
                  <c:v>36</c:v>
                </c:pt>
                <c:pt idx="1">
                  <c:v>41</c:v>
                </c:pt>
                <c:pt idx="2">
                  <c:v>40</c:v>
                </c:pt>
                <c:pt idx="3">
                  <c:v>38</c:v>
                </c:pt>
                <c:pt idx="4">
                  <c:v>38</c:v>
                </c:pt>
                <c:pt idx="5">
                  <c:v>37</c:v>
                </c:pt>
                <c:pt idx="6">
                  <c:v>39</c:v>
                </c:pt>
                <c:pt idx="7">
                  <c:v>34</c:v>
                </c:pt>
                <c:pt idx="8">
                  <c:v>32</c:v>
                </c:pt>
              </c:numCache>
            </c:numRef>
          </c:val>
          <c:extLst>
            <c:ext xmlns:c16="http://schemas.microsoft.com/office/drawing/2014/chart" uri="{C3380CC4-5D6E-409C-BE32-E72D297353CC}">
              <c16:uniqueId val="{00000000-2AB6-41F1-8D23-CA73B81D72B9}"/>
            </c:ext>
          </c:extLst>
        </c:ser>
        <c:ser>
          <c:idx val="1"/>
          <c:order val="1"/>
          <c:tx>
            <c:strRef>
              <c:f>Sheet1!$D$1</c:f>
              <c:strCache>
                <c:ptCount val="1"/>
                <c:pt idx="0">
                  <c:v>Somewhat comfortable</c:v>
                </c:pt>
              </c:strCache>
            </c:strRef>
          </c:tx>
          <c:spPr>
            <a:solidFill>
              <a:schemeClr val="accent1">
                <a:lumMod val="40000"/>
                <a:lumOff val="60000"/>
              </a:schemeClr>
            </a:solidFill>
            <a:ln>
              <a:solidFill>
                <a:schemeClr val="bg1"/>
              </a:solidFill>
            </a:ln>
          </c:spPr>
          <c:invertIfNegative val="0"/>
          <c:cat>
            <c:strRef>
              <c:f>Sheet1!$B$2:$B$10</c:f>
              <c:strCache>
                <c:ptCount val="9"/>
                <c:pt idx="0">
                  <c:v>May </c:v>
                </c:pt>
                <c:pt idx="1">
                  <c:v>April</c:v>
                </c:pt>
                <c:pt idx="2">
                  <c:v>May </c:v>
                </c:pt>
                <c:pt idx="3">
                  <c:v>April</c:v>
                </c:pt>
                <c:pt idx="4">
                  <c:v>May </c:v>
                </c:pt>
                <c:pt idx="5">
                  <c:v>April</c:v>
                </c:pt>
                <c:pt idx="6">
                  <c:v>May </c:v>
                </c:pt>
                <c:pt idx="7">
                  <c:v>April</c:v>
                </c:pt>
                <c:pt idx="8">
                  <c:v>May </c:v>
                </c:pt>
              </c:strCache>
            </c:strRef>
          </c:cat>
          <c:val>
            <c:numRef>
              <c:f>Sheet1!$D$2:$D$10</c:f>
              <c:numCache>
                <c:formatCode>General</c:formatCode>
                <c:ptCount val="9"/>
                <c:pt idx="0">
                  <c:v>28</c:v>
                </c:pt>
                <c:pt idx="1">
                  <c:v>32</c:v>
                </c:pt>
                <c:pt idx="2">
                  <c:v>28</c:v>
                </c:pt>
                <c:pt idx="3">
                  <c:v>28</c:v>
                </c:pt>
                <c:pt idx="4">
                  <c:v>26</c:v>
                </c:pt>
                <c:pt idx="5">
                  <c:v>31</c:v>
                </c:pt>
                <c:pt idx="6">
                  <c:v>26</c:v>
                </c:pt>
                <c:pt idx="7">
                  <c:v>35</c:v>
                </c:pt>
                <c:pt idx="8">
                  <c:v>34</c:v>
                </c:pt>
              </c:numCache>
            </c:numRef>
          </c:val>
          <c:extLst>
            <c:ext xmlns:c16="http://schemas.microsoft.com/office/drawing/2014/chart" uri="{C3380CC4-5D6E-409C-BE32-E72D297353CC}">
              <c16:uniqueId val="{00000002-3508-4786-8738-E6010E842DE7}"/>
            </c:ext>
          </c:extLst>
        </c:ser>
        <c:ser>
          <c:idx val="2"/>
          <c:order val="2"/>
          <c:tx>
            <c:strRef>
              <c:f>Sheet1!$E$1</c:f>
              <c:strCache>
                <c:ptCount val="1"/>
                <c:pt idx="0">
                  <c:v>Total comfortable</c:v>
                </c:pt>
              </c:strCache>
            </c:strRef>
          </c:tx>
          <c:spPr>
            <a:solidFill>
              <a:schemeClr val="bg1"/>
            </a:solidFill>
          </c:spPr>
          <c:invertIfNegative val="0"/>
          <c:dLbls>
            <c:spPr>
              <a:noFill/>
              <a:ln>
                <a:noFill/>
              </a:ln>
              <a:effectLst/>
            </c:spPr>
            <c:txPr>
              <a:bodyPr wrap="square" lIns="38100" tIns="19050" rIns="38100" bIns="19050" anchor="ctr">
                <a:spAutoFit/>
              </a:bodyPr>
              <a:lstStyle/>
              <a:p>
                <a:pPr>
                  <a:defRPr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Sheet1!$B$2:$B$10</c:f>
              <c:strCache>
                <c:ptCount val="9"/>
                <c:pt idx="0">
                  <c:v>May </c:v>
                </c:pt>
                <c:pt idx="1">
                  <c:v>April</c:v>
                </c:pt>
                <c:pt idx="2">
                  <c:v>May </c:v>
                </c:pt>
                <c:pt idx="3">
                  <c:v>April</c:v>
                </c:pt>
                <c:pt idx="4">
                  <c:v>May </c:v>
                </c:pt>
                <c:pt idx="5">
                  <c:v>April</c:v>
                </c:pt>
                <c:pt idx="6">
                  <c:v>May </c:v>
                </c:pt>
                <c:pt idx="7">
                  <c:v>April</c:v>
                </c:pt>
                <c:pt idx="8">
                  <c:v>May </c:v>
                </c:pt>
              </c:strCache>
            </c:strRef>
          </c:cat>
          <c:val>
            <c:numRef>
              <c:f>Sheet1!$E$2:$E$10</c:f>
              <c:numCache>
                <c:formatCode>General</c:formatCode>
                <c:ptCount val="9"/>
                <c:pt idx="0">
                  <c:v>64</c:v>
                </c:pt>
                <c:pt idx="1">
                  <c:v>73</c:v>
                </c:pt>
                <c:pt idx="2">
                  <c:v>68</c:v>
                </c:pt>
                <c:pt idx="3">
                  <c:v>66</c:v>
                </c:pt>
                <c:pt idx="4">
                  <c:v>64</c:v>
                </c:pt>
                <c:pt idx="5">
                  <c:v>68</c:v>
                </c:pt>
                <c:pt idx="6">
                  <c:v>65</c:v>
                </c:pt>
                <c:pt idx="7">
                  <c:v>69</c:v>
                </c:pt>
                <c:pt idx="8">
                  <c:v>65</c:v>
                </c:pt>
              </c:numCache>
            </c:numRef>
          </c:val>
          <c:extLst>
            <c:ext xmlns:c16="http://schemas.microsoft.com/office/drawing/2014/chart" uri="{C3380CC4-5D6E-409C-BE32-E72D297353CC}">
              <c16:uniqueId val="{00000003-3508-4786-8738-E6010E842DE7}"/>
            </c:ext>
          </c:extLst>
        </c:ser>
        <c:dLbls>
          <c:showLegendKey val="0"/>
          <c:showVal val="0"/>
          <c:showCatName val="0"/>
          <c:showSerName val="0"/>
          <c:showPercent val="0"/>
          <c:showBubbleSize val="0"/>
        </c:dLbls>
        <c:gapWidth val="40"/>
        <c:overlap val="100"/>
        <c:axId val="34917376"/>
        <c:axId val="70208896"/>
      </c:barChart>
      <c:catAx>
        <c:axId val="34917376"/>
        <c:scaling>
          <c:orientation val="minMax"/>
        </c:scaling>
        <c:delete val="0"/>
        <c:axPos val="b"/>
        <c:numFmt formatCode="General" sourceLinked="0"/>
        <c:majorTickMark val="out"/>
        <c:minorTickMark val="none"/>
        <c:tickLblPos val="nextTo"/>
        <c:txPr>
          <a:bodyPr/>
          <a:lstStyle/>
          <a:p>
            <a:pPr>
              <a:defRPr sz="1400" b="1">
                <a:solidFill>
                  <a:schemeClr val="tx1"/>
                </a:solidFill>
              </a:defRPr>
            </a:pPr>
            <a:endParaRPr lang="en-US"/>
          </a:p>
        </c:txPr>
        <c:crossAx val="70208896"/>
        <c:crosses val="autoZero"/>
        <c:auto val="1"/>
        <c:lblAlgn val="ctr"/>
        <c:lblOffset val="100"/>
        <c:noMultiLvlLbl val="0"/>
      </c:catAx>
      <c:valAx>
        <c:axId val="70208896"/>
        <c:scaling>
          <c:orientation val="minMax"/>
          <c:max val="90"/>
          <c:min val="0"/>
        </c:scaling>
        <c:delete val="1"/>
        <c:axPos val="l"/>
        <c:majorGridlines>
          <c:spPr>
            <a:ln>
              <a:noFill/>
            </a:ln>
          </c:spPr>
        </c:majorGridlines>
        <c:numFmt formatCode="General" sourceLinked="1"/>
        <c:majorTickMark val="out"/>
        <c:minorTickMark val="none"/>
        <c:tickLblPos val="nextTo"/>
        <c:crossAx val="34917376"/>
        <c:crosses val="autoZero"/>
        <c:crossBetween val="between"/>
      </c:valAx>
    </c:plotArea>
    <c:legend>
      <c:legendPos val="r"/>
      <c:legendEntry>
        <c:idx val="0"/>
        <c:delete val="1"/>
      </c:legendEntry>
      <c:layout>
        <c:manualLayout>
          <c:xMode val="edge"/>
          <c:yMode val="edge"/>
          <c:x val="1.2966976372540046E-2"/>
          <c:y val="8.6592302353787842E-2"/>
          <c:w val="0.97861161734102387"/>
          <c:h val="8.4889270303134645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305871665283359E-2"/>
          <c:y val="0.24055838328186036"/>
          <c:w val="0.95078140925545962"/>
          <c:h val="0.60916721367926052"/>
        </c:manualLayout>
      </c:layout>
      <c:barChart>
        <c:barDir val="col"/>
        <c:grouping val="stacked"/>
        <c:varyColors val="0"/>
        <c:ser>
          <c:idx val="0"/>
          <c:order val="0"/>
          <c:tx>
            <c:strRef>
              <c:f>Sheet1!$C$1</c:f>
              <c:strCache>
                <c:ptCount val="1"/>
                <c:pt idx="0">
                  <c:v>Very comfortable</c:v>
                </c:pt>
              </c:strCache>
            </c:strRef>
          </c:tx>
          <c:spPr>
            <a:solidFill>
              <a:srgbClr val="002060"/>
            </a:solidFill>
            <a:ln>
              <a:solidFill>
                <a:schemeClr val="bg1">
                  <a:alpha val="97000"/>
                </a:schemeClr>
              </a:solidFill>
            </a:ln>
          </c:spPr>
          <c:invertIfNegative val="0"/>
          <c:dLbls>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Sheet1!$B$2:$B$16</c:f>
              <c:strCache>
                <c:ptCount val="15"/>
                <c:pt idx="0">
                  <c:v>Total</c:v>
                </c:pt>
                <c:pt idx="1">
                  <c:v>Disab. Community</c:v>
                </c:pt>
                <c:pt idx="2">
                  <c:v>Person W/Disab.</c:v>
                </c:pt>
                <c:pt idx="3">
                  <c:v>Total</c:v>
                </c:pt>
                <c:pt idx="4">
                  <c:v>Disab. Community</c:v>
                </c:pt>
                <c:pt idx="5">
                  <c:v>Person W/Disab.</c:v>
                </c:pt>
                <c:pt idx="6">
                  <c:v>Total</c:v>
                </c:pt>
                <c:pt idx="7">
                  <c:v>Disab. Community</c:v>
                </c:pt>
                <c:pt idx="8">
                  <c:v>Person W/Disab.</c:v>
                </c:pt>
                <c:pt idx="9">
                  <c:v>Total</c:v>
                </c:pt>
                <c:pt idx="10">
                  <c:v>Disab. Community</c:v>
                </c:pt>
                <c:pt idx="11">
                  <c:v>Person W/Disab.</c:v>
                </c:pt>
                <c:pt idx="12">
                  <c:v>Total</c:v>
                </c:pt>
                <c:pt idx="13">
                  <c:v>Disab. Community</c:v>
                </c:pt>
                <c:pt idx="14">
                  <c:v>Person W/Disab.</c:v>
                </c:pt>
              </c:strCache>
            </c:strRef>
          </c:cat>
          <c:val>
            <c:numRef>
              <c:f>Sheet1!$C$2:$C$16</c:f>
              <c:numCache>
                <c:formatCode>General</c:formatCode>
                <c:ptCount val="15"/>
                <c:pt idx="0">
                  <c:v>36</c:v>
                </c:pt>
                <c:pt idx="1">
                  <c:v>31</c:v>
                </c:pt>
                <c:pt idx="2">
                  <c:v>30</c:v>
                </c:pt>
                <c:pt idx="3">
                  <c:v>40</c:v>
                </c:pt>
                <c:pt idx="4">
                  <c:v>43</c:v>
                </c:pt>
                <c:pt idx="5">
                  <c:v>43</c:v>
                </c:pt>
                <c:pt idx="6">
                  <c:v>28</c:v>
                </c:pt>
                <c:pt idx="7">
                  <c:v>41</c:v>
                </c:pt>
                <c:pt idx="8">
                  <c:v>40</c:v>
                </c:pt>
                <c:pt idx="9">
                  <c:v>32</c:v>
                </c:pt>
                <c:pt idx="10">
                  <c:v>34</c:v>
                </c:pt>
                <c:pt idx="11">
                  <c:v>34</c:v>
                </c:pt>
                <c:pt idx="12">
                  <c:v>32</c:v>
                </c:pt>
                <c:pt idx="13">
                  <c:v>34</c:v>
                </c:pt>
                <c:pt idx="14">
                  <c:v>30</c:v>
                </c:pt>
              </c:numCache>
            </c:numRef>
          </c:val>
          <c:extLst>
            <c:ext xmlns:c16="http://schemas.microsoft.com/office/drawing/2014/chart" uri="{C3380CC4-5D6E-409C-BE32-E72D297353CC}">
              <c16:uniqueId val="{00000000-2AB6-41F1-8D23-CA73B81D72B9}"/>
            </c:ext>
          </c:extLst>
        </c:ser>
        <c:ser>
          <c:idx val="1"/>
          <c:order val="1"/>
          <c:tx>
            <c:strRef>
              <c:f>Sheet1!$D$1</c:f>
              <c:strCache>
                <c:ptCount val="1"/>
                <c:pt idx="0">
                  <c:v>Somewhat comfortable</c:v>
                </c:pt>
              </c:strCache>
            </c:strRef>
          </c:tx>
          <c:spPr>
            <a:solidFill>
              <a:schemeClr val="accent1">
                <a:lumMod val="40000"/>
                <a:lumOff val="60000"/>
              </a:schemeClr>
            </a:solidFill>
            <a:ln>
              <a:solidFill>
                <a:schemeClr val="bg1"/>
              </a:solidFill>
            </a:ln>
          </c:spPr>
          <c:invertIfNegative val="0"/>
          <c:cat>
            <c:strRef>
              <c:f>Sheet1!$B$2:$B$16</c:f>
              <c:strCache>
                <c:ptCount val="15"/>
                <c:pt idx="0">
                  <c:v>Total</c:v>
                </c:pt>
                <c:pt idx="1">
                  <c:v>Disab. Community</c:v>
                </c:pt>
                <c:pt idx="2">
                  <c:v>Person W/Disab.</c:v>
                </c:pt>
                <c:pt idx="3">
                  <c:v>Total</c:v>
                </c:pt>
                <c:pt idx="4">
                  <c:v>Disab. Community</c:v>
                </c:pt>
                <c:pt idx="5">
                  <c:v>Person W/Disab.</c:v>
                </c:pt>
                <c:pt idx="6">
                  <c:v>Total</c:v>
                </c:pt>
                <c:pt idx="7">
                  <c:v>Disab. Community</c:v>
                </c:pt>
                <c:pt idx="8">
                  <c:v>Person W/Disab.</c:v>
                </c:pt>
                <c:pt idx="9">
                  <c:v>Total</c:v>
                </c:pt>
                <c:pt idx="10">
                  <c:v>Disab. Community</c:v>
                </c:pt>
                <c:pt idx="11">
                  <c:v>Person W/Disab.</c:v>
                </c:pt>
                <c:pt idx="12">
                  <c:v>Total</c:v>
                </c:pt>
                <c:pt idx="13">
                  <c:v>Disab. Community</c:v>
                </c:pt>
                <c:pt idx="14">
                  <c:v>Person W/Disab.</c:v>
                </c:pt>
              </c:strCache>
            </c:strRef>
          </c:cat>
          <c:val>
            <c:numRef>
              <c:f>Sheet1!$D$2:$D$16</c:f>
              <c:numCache>
                <c:formatCode>General</c:formatCode>
                <c:ptCount val="15"/>
                <c:pt idx="0">
                  <c:v>28</c:v>
                </c:pt>
                <c:pt idx="1">
                  <c:v>26</c:v>
                </c:pt>
                <c:pt idx="2">
                  <c:v>25</c:v>
                </c:pt>
                <c:pt idx="3">
                  <c:v>28</c:v>
                </c:pt>
                <c:pt idx="4">
                  <c:v>26</c:v>
                </c:pt>
                <c:pt idx="5">
                  <c:v>27</c:v>
                </c:pt>
                <c:pt idx="6">
                  <c:v>36</c:v>
                </c:pt>
                <c:pt idx="7">
                  <c:v>23</c:v>
                </c:pt>
                <c:pt idx="8">
                  <c:v>22</c:v>
                </c:pt>
                <c:pt idx="9">
                  <c:v>34</c:v>
                </c:pt>
                <c:pt idx="10">
                  <c:v>31</c:v>
                </c:pt>
                <c:pt idx="11">
                  <c:v>30</c:v>
                </c:pt>
                <c:pt idx="12">
                  <c:v>34</c:v>
                </c:pt>
                <c:pt idx="13">
                  <c:v>31</c:v>
                </c:pt>
                <c:pt idx="14">
                  <c:v>25</c:v>
                </c:pt>
              </c:numCache>
            </c:numRef>
          </c:val>
          <c:extLst>
            <c:ext xmlns:c16="http://schemas.microsoft.com/office/drawing/2014/chart" uri="{C3380CC4-5D6E-409C-BE32-E72D297353CC}">
              <c16:uniqueId val="{00000002-3508-4786-8738-E6010E842DE7}"/>
            </c:ext>
          </c:extLst>
        </c:ser>
        <c:ser>
          <c:idx val="2"/>
          <c:order val="2"/>
          <c:tx>
            <c:strRef>
              <c:f>Sheet1!$E$1</c:f>
              <c:strCache>
                <c:ptCount val="1"/>
                <c:pt idx="0">
                  <c:v>Total comfortable</c:v>
                </c:pt>
              </c:strCache>
            </c:strRef>
          </c:tx>
          <c:spPr>
            <a:solidFill>
              <a:schemeClr val="bg1"/>
            </a:solidFill>
          </c:spPr>
          <c:invertIfNegative val="0"/>
          <c:dLbls>
            <c:spPr>
              <a:noFill/>
              <a:ln>
                <a:noFill/>
              </a:ln>
              <a:effectLst/>
            </c:spPr>
            <c:txPr>
              <a:bodyPr/>
              <a:lstStyle/>
              <a:p>
                <a:pPr>
                  <a:defRPr sz="1800"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Sheet1!$B$2:$B$16</c:f>
              <c:strCache>
                <c:ptCount val="15"/>
                <c:pt idx="0">
                  <c:v>Total</c:v>
                </c:pt>
                <c:pt idx="1">
                  <c:v>Disab. Community</c:v>
                </c:pt>
                <c:pt idx="2">
                  <c:v>Person W/Disab.</c:v>
                </c:pt>
                <c:pt idx="3">
                  <c:v>Total</c:v>
                </c:pt>
                <c:pt idx="4">
                  <c:v>Disab. Community</c:v>
                </c:pt>
                <c:pt idx="5">
                  <c:v>Person W/Disab.</c:v>
                </c:pt>
                <c:pt idx="6">
                  <c:v>Total</c:v>
                </c:pt>
                <c:pt idx="7">
                  <c:v>Disab. Community</c:v>
                </c:pt>
                <c:pt idx="8">
                  <c:v>Person W/Disab.</c:v>
                </c:pt>
                <c:pt idx="9">
                  <c:v>Total</c:v>
                </c:pt>
                <c:pt idx="10">
                  <c:v>Disab. Community</c:v>
                </c:pt>
                <c:pt idx="11">
                  <c:v>Person W/Disab.</c:v>
                </c:pt>
                <c:pt idx="12">
                  <c:v>Total</c:v>
                </c:pt>
                <c:pt idx="13">
                  <c:v>Disab. Community</c:v>
                </c:pt>
                <c:pt idx="14">
                  <c:v>Person W/Disab.</c:v>
                </c:pt>
              </c:strCache>
            </c:strRef>
          </c:cat>
          <c:val>
            <c:numRef>
              <c:f>Sheet1!$E$2:$E$16</c:f>
              <c:numCache>
                <c:formatCode>General</c:formatCode>
                <c:ptCount val="15"/>
                <c:pt idx="0">
                  <c:v>64</c:v>
                </c:pt>
                <c:pt idx="1">
                  <c:v>57</c:v>
                </c:pt>
                <c:pt idx="2">
                  <c:v>55</c:v>
                </c:pt>
                <c:pt idx="3">
                  <c:v>68</c:v>
                </c:pt>
                <c:pt idx="4">
                  <c:v>69</c:v>
                </c:pt>
                <c:pt idx="5">
                  <c:v>70</c:v>
                </c:pt>
                <c:pt idx="6">
                  <c:v>64</c:v>
                </c:pt>
                <c:pt idx="7">
                  <c:v>64</c:v>
                </c:pt>
                <c:pt idx="8">
                  <c:v>62</c:v>
                </c:pt>
                <c:pt idx="9">
                  <c:v>66</c:v>
                </c:pt>
                <c:pt idx="10">
                  <c:v>65</c:v>
                </c:pt>
                <c:pt idx="11">
                  <c:v>64</c:v>
                </c:pt>
                <c:pt idx="12">
                  <c:v>66</c:v>
                </c:pt>
                <c:pt idx="13">
                  <c:v>65</c:v>
                </c:pt>
                <c:pt idx="14">
                  <c:v>55</c:v>
                </c:pt>
              </c:numCache>
            </c:numRef>
          </c:val>
          <c:extLst>
            <c:ext xmlns:c16="http://schemas.microsoft.com/office/drawing/2014/chart" uri="{C3380CC4-5D6E-409C-BE32-E72D297353CC}">
              <c16:uniqueId val="{00000003-3508-4786-8738-E6010E842DE7}"/>
            </c:ext>
          </c:extLst>
        </c:ser>
        <c:dLbls>
          <c:showLegendKey val="0"/>
          <c:showVal val="0"/>
          <c:showCatName val="0"/>
          <c:showSerName val="0"/>
          <c:showPercent val="0"/>
          <c:showBubbleSize val="0"/>
        </c:dLbls>
        <c:gapWidth val="40"/>
        <c:overlap val="100"/>
        <c:axId val="34917376"/>
        <c:axId val="70208896"/>
      </c:barChart>
      <c:catAx>
        <c:axId val="34917376"/>
        <c:scaling>
          <c:orientation val="minMax"/>
        </c:scaling>
        <c:delete val="0"/>
        <c:axPos val="b"/>
        <c:numFmt formatCode="General" sourceLinked="0"/>
        <c:majorTickMark val="out"/>
        <c:minorTickMark val="none"/>
        <c:tickLblPos val="nextTo"/>
        <c:crossAx val="70208896"/>
        <c:crosses val="autoZero"/>
        <c:auto val="1"/>
        <c:lblAlgn val="ctr"/>
        <c:lblOffset val="100"/>
        <c:noMultiLvlLbl val="0"/>
      </c:catAx>
      <c:valAx>
        <c:axId val="70208896"/>
        <c:scaling>
          <c:orientation val="minMax"/>
          <c:max val="90"/>
          <c:min val="0"/>
        </c:scaling>
        <c:delete val="1"/>
        <c:axPos val="l"/>
        <c:majorGridlines>
          <c:spPr>
            <a:ln>
              <a:noFill/>
            </a:ln>
          </c:spPr>
        </c:majorGridlines>
        <c:numFmt formatCode="General" sourceLinked="1"/>
        <c:majorTickMark val="out"/>
        <c:minorTickMark val="none"/>
        <c:tickLblPos val="nextTo"/>
        <c:crossAx val="34917376"/>
        <c:crosses val="autoZero"/>
        <c:crossBetween val="between"/>
      </c:valAx>
    </c:plotArea>
    <c:legend>
      <c:legendPos val="r"/>
      <c:legendEntry>
        <c:idx val="0"/>
        <c:delete val="1"/>
      </c:legendEntry>
      <c:layout>
        <c:manualLayout>
          <c:xMode val="edge"/>
          <c:yMode val="edge"/>
          <c:x val="1.2966976372540046E-2"/>
          <c:y val="8.6592302353787842E-2"/>
          <c:w val="0.97861161734102387"/>
          <c:h val="8.4889270303134645E-2"/>
        </c:manualLayout>
      </c:layout>
      <c:overlay val="0"/>
    </c:legend>
    <c:plotVisOnly val="1"/>
    <c:dispBlanksAs val="gap"/>
    <c:showDLblsOverMax val="0"/>
  </c:chart>
  <c:txPr>
    <a:bodyPr/>
    <a:lstStyle/>
    <a:p>
      <a:pPr>
        <a:defRPr sz="10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305871665283359E-2"/>
          <c:y val="0.13324814658612932"/>
          <c:w val="0.95078140925545962"/>
          <c:h val="0.71647735260323531"/>
        </c:manualLayout>
      </c:layout>
      <c:barChart>
        <c:barDir val="col"/>
        <c:grouping val="stacked"/>
        <c:varyColors val="0"/>
        <c:ser>
          <c:idx val="0"/>
          <c:order val="0"/>
          <c:tx>
            <c:strRef>
              <c:f>Sheet1!$C$1</c:f>
              <c:strCache>
                <c:ptCount val="1"/>
                <c:pt idx="0">
                  <c:v>Very comfortable</c:v>
                </c:pt>
              </c:strCache>
            </c:strRef>
          </c:tx>
          <c:spPr>
            <a:solidFill>
              <a:srgbClr val="C00000"/>
            </a:solidFill>
            <a:ln>
              <a:solidFill>
                <a:schemeClr val="bg1"/>
              </a:solidFill>
            </a:ln>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Sheet1!$B$2:$B$10</c:f>
              <c:strCache>
                <c:ptCount val="9"/>
                <c:pt idx="0">
                  <c:v>May </c:v>
                </c:pt>
                <c:pt idx="1">
                  <c:v>April</c:v>
                </c:pt>
                <c:pt idx="2">
                  <c:v>May </c:v>
                </c:pt>
                <c:pt idx="3">
                  <c:v>April</c:v>
                </c:pt>
                <c:pt idx="4">
                  <c:v>May </c:v>
                </c:pt>
                <c:pt idx="5">
                  <c:v>April</c:v>
                </c:pt>
                <c:pt idx="6">
                  <c:v>May </c:v>
                </c:pt>
                <c:pt idx="7">
                  <c:v>April</c:v>
                </c:pt>
                <c:pt idx="8">
                  <c:v>May </c:v>
                </c:pt>
              </c:strCache>
            </c:strRef>
          </c:cat>
          <c:val>
            <c:numRef>
              <c:f>Sheet1!$C$2:$C$10</c:f>
              <c:numCache>
                <c:formatCode>General</c:formatCode>
                <c:ptCount val="9"/>
                <c:pt idx="0">
                  <c:v>51</c:v>
                </c:pt>
                <c:pt idx="1">
                  <c:v>24</c:v>
                </c:pt>
                <c:pt idx="2">
                  <c:v>19</c:v>
                </c:pt>
                <c:pt idx="3">
                  <c:v>24</c:v>
                </c:pt>
                <c:pt idx="4">
                  <c:v>17</c:v>
                </c:pt>
                <c:pt idx="5">
                  <c:v>24</c:v>
                </c:pt>
                <c:pt idx="6">
                  <c:v>18</c:v>
                </c:pt>
                <c:pt idx="7">
                  <c:v>24</c:v>
                </c:pt>
                <c:pt idx="8">
                  <c:v>20</c:v>
                </c:pt>
              </c:numCache>
            </c:numRef>
          </c:val>
          <c:extLst>
            <c:ext xmlns:c16="http://schemas.microsoft.com/office/drawing/2014/chart" uri="{C3380CC4-5D6E-409C-BE32-E72D297353CC}">
              <c16:uniqueId val="{00000000-2AB6-41F1-8D23-CA73B81D72B9}"/>
            </c:ext>
          </c:extLst>
        </c:ser>
        <c:ser>
          <c:idx val="1"/>
          <c:order val="1"/>
          <c:tx>
            <c:strRef>
              <c:f>Sheet1!$D$1</c:f>
              <c:strCache>
                <c:ptCount val="1"/>
                <c:pt idx="0">
                  <c:v>Somewhat comfortable</c:v>
                </c:pt>
              </c:strCache>
            </c:strRef>
          </c:tx>
          <c:spPr>
            <a:solidFill>
              <a:srgbClr val="D99694"/>
            </a:solidFill>
            <a:ln>
              <a:solidFill>
                <a:schemeClr val="bg1"/>
              </a:solidFill>
            </a:ln>
          </c:spPr>
          <c:invertIfNegative val="0"/>
          <c:cat>
            <c:strRef>
              <c:f>Sheet1!$B$2:$B$10</c:f>
              <c:strCache>
                <c:ptCount val="9"/>
                <c:pt idx="0">
                  <c:v>May </c:v>
                </c:pt>
                <c:pt idx="1">
                  <c:v>April</c:v>
                </c:pt>
                <c:pt idx="2">
                  <c:v>May </c:v>
                </c:pt>
                <c:pt idx="3">
                  <c:v>April</c:v>
                </c:pt>
                <c:pt idx="4">
                  <c:v>May </c:v>
                </c:pt>
                <c:pt idx="5">
                  <c:v>April</c:v>
                </c:pt>
                <c:pt idx="6">
                  <c:v>May </c:v>
                </c:pt>
                <c:pt idx="7">
                  <c:v>April</c:v>
                </c:pt>
                <c:pt idx="8">
                  <c:v>May </c:v>
                </c:pt>
              </c:strCache>
            </c:strRef>
          </c:cat>
          <c:val>
            <c:numRef>
              <c:f>Sheet1!$D$2:$D$10</c:f>
              <c:numCache>
                <c:formatCode>General</c:formatCode>
                <c:ptCount val="9"/>
                <c:pt idx="0">
                  <c:v>30</c:v>
                </c:pt>
                <c:pt idx="1">
                  <c:v>24</c:v>
                </c:pt>
                <c:pt idx="2">
                  <c:v>29</c:v>
                </c:pt>
                <c:pt idx="3">
                  <c:v>24</c:v>
                </c:pt>
                <c:pt idx="4">
                  <c:v>25</c:v>
                </c:pt>
                <c:pt idx="5">
                  <c:v>27</c:v>
                </c:pt>
                <c:pt idx="6">
                  <c:v>24</c:v>
                </c:pt>
                <c:pt idx="7">
                  <c:v>33</c:v>
                </c:pt>
                <c:pt idx="8">
                  <c:v>31</c:v>
                </c:pt>
              </c:numCache>
            </c:numRef>
          </c:val>
          <c:extLst>
            <c:ext xmlns:c16="http://schemas.microsoft.com/office/drawing/2014/chart" uri="{C3380CC4-5D6E-409C-BE32-E72D297353CC}">
              <c16:uniqueId val="{00000002-3508-4786-8738-E6010E842DE7}"/>
            </c:ext>
          </c:extLst>
        </c:ser>
        <c:ser>
          <c:idx val="2"/>
          <c:order val="2"/>
          <c:tx>
            <c:strRef>
              <c:f>Sheet1!$E$1</c:f>
              <c:strCache>
                <c:ptCount val="1"/>
                <c:pt idx="0">
                  <c:v>Total comfortable</c:v>
                </c:pt>
              </c:strCache>
            </c:strRef>
          </c:tx>
          <c:spPr>
            <a:solidFill>
              <a:schemeClr val="bg1"/>
            </a:solidFill>
          </c:spPr>
          <c:invertIfNegative val="0"/>
          <c:dLbls>
            <c:spPr>
              <a:noFill/>
              <a:ln>
                <a:noFill/>
              </a:ln>
              <a:effectLst/>
            </c:spPr>
            <c:txPr>
              <a:bodyPr wrap="square" lIns="38100" tIns="19050" rIns="38100" bIns="19050" anchor="ctr">
                <a:spAutoFit/>
              </a:bodyPr>
              <a:lstStyle/>
              <a:p>
                <a:pPr>
                  <a:defRPr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Sheet1!$B$2:$B$10</c:f>
              <c:strCache>
                <c:ptCount val="9"/>
                <c:pt idx="0">
                  <c:v>May </c:v>
                </c:pt>
                <c:pt idx="1">
                  <c:v>April</c:v>
                </c:pt>
                <c:pt idx="2">
                  <c:v>May </c:v>
                </c:pt>
                <c:pt idx="3">
                  <c:v>April</c:v>
                </c:pt>
                <c:pt idx="4">
                  <c:v>May </c:v>
                </c:pt>
                <c:pt idx="5">
                  <c:v>April</c:v>
                </c:pt>
                <c:pt idx="6">
                  <c:v>May </c:v>
                </c:pt>
                <c:pt idx="7">
                  <c:v>April</c:v>
                </c:pt>
                <c:pt idx="8">
                  <c:v>May </c:v>
                </c:pt>
              </c:strCache>
            </c:strRef>
          </c:cat>
          <c:val>
            <c:numRef>
              <c:f>Sheet1!$E$2:$E$10</c:f>
              <c:numCache>
                <c:formatCode>General</c:formatCode>
                <c:ptCount val="9"/>
                <c:pt idx="0">
                  <c:v>81</c:v>
                </c:pt>
                <c:pt idx="1">
                  <c:v>48</c:v>
                </c:pt>
                <c:pt idx="2">
                  <c:v>48</c:v>
                </c:pt>
                <c:pt idx="3">
                  <c:v>48</c:v>
                </c:pt>
                <c:pt idx="4">
                  <c:v>42</c:v>
                </c:pt>
                <c:pt idx="5">
                  <c:v>51</c:v>
                </c:pt>
                <c:pt idx="6">
                  <c:v>42</c:v>
                </c:pt>
                <c:pt idx="7">
                  <c:v>57</c:v>
                </c:pt>
                <c:pt idx="8">
                  <c:v>51</c:v>
                </c:pt>
              </c:numCache>
            </c:numRef>
          </c:val>
          <c:extLst>
            <c:ext xmlns:c16="http://schemas.microsoft.com/office/drawing/2014/chart" uri="{C3380CC4-5D6E-409C-BE32-E72D297353CC}">
              <c16:uniqueId val="{00000003-3508-4786-8738-E6010E842DE7}"/>
            </c:ext>
          </c:extLst>
        </c:ser>
        <c:dLbls>
          <c:showLegendKey val="0"/>
          <c:showVal val="0"/>
          <c:showCatName val="0"/>
          <c:showSerName val="0"/>
          <c:showPercent val="0"/>
          <c:showBubbleSize val="0"/>
        </c:dLbls>
        <c:gapWidth val="40"/>
        <c:overlap val="100"/>
        <c:axId val="34917376"/>
        <c:axId val="70208896"/>
      </c:barChart>
      <c:catAx>
        <c:axId val="34917376"/>
        <c:scaling>
          <c:orientation val="minMax"/>
        </c:scaling>
        <c:delete val="0"/>
        <c:axPos val="b"/>
        <c:numFmt formatCode="General" sourceLinked="0"/>
        <c:majorTickMark val="out"/>
        <c:minorTickMark val="none"/>
        <c:tickLblPos val="nextTo"/>
        <c:txPr>
          <a:bodyPr/>
          <a:lstStyle/>
          <a:p>
            <a:pPr>
              <a:defRPr sz="1400" b="1">
                <a:solidFill>
                  <a:schemeClr val="tx1"/>
                </a:solidFill>
              </a:defRPr>
            </a:pPr>
            <a:endParaRPr lang="en-US"/>
          </a:p>
        </c:txPr>
        <c:crossAx val="70208896"/>
        <c:crosses val="autoZero"/>
        <c:auto val="1"/>
        <c:lblAlgn val="ctr"/>
        <c:lblOffset val="100"/>
        <c:noMultiLvlLbl val="0"/>
      </c:catAx>
      <c:valAx>
        <c:axId val="70208896"/>
        <c:scaling>
          <c:orientation val="minMax"/>
          <c:max val="90"/>
          <c:min val="0"/>
        </c:scaling>
        <c:delete val="1"/>
        <c:axPos val="l"/>
        <c:majorGridlines>
          <c:spPr>
            <a:ln>
              <a:noFill/>
            </a:ln>
          </c:spPr>
        </c:majorGridlines>
        <c:numFmt formatCode="General" sourceLinked="1"/>
        <c:majorTickMark val="out"/>
        <c:minorTickMark val="none"/>
        <c:tickLblPos val="nextTo"/>
        <c:crossAx val="34917376"/>
        <c:crosses val="autoZero"/>
        <c:crossBetween val="between"/>
      </c:valAx>
    </c:plotArea>
    <c:legend>
      <c:legendPos val="r"/>
      <c:legendEntry>
        <c:idx val="0"/>
        <c:delete val="1"/>
      </c:legendEntry>
      <c:layout>
        <c:manualLayout>
          <c:xMode val="edge"/>
          <c:yMode val="edge"/>
          <c:x val="0.13295681145609686"/>
          <c:y val="3.7157681442403188E-2"/>
          <c:w val="0.75816520345046068"/>
          <c:h val="0.14088163371442733"/>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18991496994828308"/>
          <c:w val="1"/>
          <c:h val="0.60458993187649301"/>
        </c:manualLayout>
      </c:layout>
      <c:barChart>
        <c:barDir val="col"/>
        <c:grouping val="stacked"/>
        <c:varyColors val="0"/>
        <c:ser>
          <c:idx val="0"/>
          <c:order val="0"/>
          <c:tx>
            <c:strRef>
              <c:f>Sheet1!$C$1</c:f>
              <c:strCache>
                <c:ptCount val="1"/>
                <c:pt idx="0">
                  <c:v>Strong approve</c:v>
                </c:pt>
              </c:strCache>
            </c:strRef>
          </c:tx>
          <c:spPr>
            <a:solidFill>
              <a:srgbClr val="C00000"/>
            </a:solidFill>
            <a:ln>
              <a:solidFill>
                <a:schemeClr val="bg1"/>
              </a:solidFill>
            </a:ln>
          </c:spPr>
          <c:invertIfNegative val="0"/>
          <c:dLbls>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Sheet1!$B$2:$B$10</c:f>
              <c:strCache>
                <c:ptCount val="9"/>
                <c:pt idx="0">
                  <c:v>Total</c:v>
                </c:pt>
                <c:pt idx="1">
                  <c:v>Democrat</c:v>
                </c:pt>
                <c:pt idx="2">
                  <c:v>Independent</c:v>
                </c:pt>
                <c:pt idx="3">
                  <c:v>Republican</c:v>
                </c:pt>
                <c:pt idx="4">
                  <c:v>African American</c:v>
                </c:pt>
                <c:pt idx="5">
                  <c:v>Hispanic</c:v>
                </c:pt>
                <c:pt idx="6">
                  <c:v>White Unmarried Women</c:v>
                </c:pt>
                <c:pt idx="7">
                  <c:v>White Millennial</c:v>
                </c:pt>
                <c:pt idx="8">
                  <c:v>White Working Class Women</c:v>
                </c:pt>
              </c:strCache>
            </c:strRef>
          </c:cat>
          <c:val>
            <c:numRef>
              <c:f>Sheet1!$C$2:$C$10</c:f>
              <c:numCache>
                <c:formatCode>General</c:formatCode>
                <c:ptCount val="9"/>
                <c:pt idx="0" formatCode="0">
                  <c:v>33</c:v>
                </c:pt>
                <c:pt idx="1">
                  <c:v>29</c:v>
                </c:pt>
                <c:pt idx="2">
                  <c:v>24</c:v>
                </c:pt>
                <c:pt idx="3">
                  <c:v>38</c:v>
                </c:pt>
                <c:pt idx="4">
                  <c:v>39</c:v>
                </c:pt>
                <c:pt idx="5">
                  <c:v>34</c:v>
                </c:pt>
                <c:pt idx="6">
                  <c:v>32</c:v>
                </c:pt>
                <c:pt idx="7">
                  <c:v>29</c:v>
                </c:pt>
                <c:pt idx="8" formatCode="0">
                  <c:v>37</c:v>
                </c:pt>
              </c:numCache>
            </c:numRef>
          </c:val>
          <c:extLst>
            <c:ext xmlns:c16="http://schemas.microsoft.com/office/drawing/2014/chart" uri="{C3380CC4-5D6E-409C-BE32-E72D297353CC}">
              <c16:uniqueId val="{00000000-84AD-4825-84BF-7DAB1C623708}"/>
            </c:ext>
          </c:extLst>
        </c:ser>
        <c:ser>
          <c:idx val="1"/>
          <c:order val="1"/>
          <c:tx>
            <c:strRef>
              <c:f>Sheet1!$D$1</c:f>
              <c:strCache>
                <c:ptCount val="1"/>
                <c:pt idx="0">
                  <c:v>Somewhat approve</c:v>
                </c:pt>
              </c:strCache>
            </c:strRef>
          </c:tx>
          <c:spPr>
            <a:solidFill>
              <a:srgbClr val="FF0000"/>
            </a:solidFill>
            <a:ln>
              <a:solidFill>
                <a:schemeClr val="bg1"/>
              </a:solidFill>
            </a:ln>
          </c:spPr>
          <c:invertIfNegative val="0"/>
          <c:dLbls>
            <c:delete val="1"/>
          </c:dLbls>
          <c:cat>
            <c:strRef>
              <c:f>Sheet1!$B$2:$B$10</c:f>
              <c:strCache>
                <c:ptCount val="9"/>
                <c:pt idx="0">
                  <c:v>Total</c:v>
                </c:pt>
                <c:pt idx="1">
                  <c:v>Democrat</c:v>
                </c:pt>
                <c:pt idx="2">
                  <c:v>Independent</c:v>
                </c:pt>
                <c:pt idx="3">
                  <c:v>Republican</c:v>
                </c:pt>
                <c:pt idx="4">
                  <c:v>African American</c:v>
                </c:pt>
                <c:pt idx="5">
                  <c:v>Hispanic</c:v>
                </c:pt>
                <c:pt idx="6">
                  <c:v>White Unmarried Women</c:v>
                </c:pt>
                <c:pt idx="7">
                  <c:v>White Millennial</c:v>
                </c:pt>
                <c:pt idx="8">
                  <c:v>White Working Class Women</c:v>
                </c:pt>
              </c:strCache>
            </c:strRef>
          </c:cat>
          <c:val>
            <c:numRef>
              <c:f>Sheet1!$D$2:$D$10</c:f>
              <c:numCache>
                <c:formatCode>General</c:formatCode>
                <c:ptCount val="9"/>
                <c:pt idx="0" formatCode="0">
                  <c:v>54</c:v>
                </c:pt>
                <c:pt idx="1">
                  <c:v>55</c:v>
                </c:pt>
                <c:pt idx="2">
                  <c:v>54</c:v>
                </c:pt>
                <c:pt idx="3">
                  <c:v>51</c:v>
                </c:pt>
                <c:pt idx="4">
                  <c:v>48</c:v>
                </c:pt>
                <c:pt idx="5">
                  <c:v>52</c:v>
                </c:pt>
                <c:pt idx="6">
                  <c:v>54</c:v>
                </c:pt>
                <c:pt idx="7">
                  <c:v>54</c:v>
                </c:pt>
                <c:pt idx="8" formatCode="0">
                  <c:v>54</c:v>
                </c:pt>
              </c:numCache>
            </c:numRef>
          </c:val>
          <c:extLst>
            <c:ext xmlns:c16="http://schemas.microsoft.com/office/drawing/2014/chart" uri="{C3380CC4-5D6E-409C-BE32-E72D297353CC}">
              <c16:uniqueId val="{00000001-84AD-4825-84BF-7DAB1C623708}"/>
            </c:ext>
          </c:extLst>
        </c:ser>
        <c:ser>
          <c:idx val="2"/>
          <c:order val="2"/>
          <c:tx>
            <c:strRef>
              <c:f>Sheet1!$E$1</c:f>
              <c:strCache>
                <c:ptCount val="1"/>
                <c:pt idx="0">
                  <c:v>Total approve</c:v>
                </c:pt>
              </c:strCache>
            </c:strRef>
          </c:tx>
          <c:spPr>
            <a:noFill/>
          </c:spPr>
          <c:invertIfNegative val="0"/>
          <c:dLbls>
            <c:dLbl>
              <c:idx val="7"/>
              <c:layout>
                <c:manualLayout>
                  <c:x val="2.9514435695538058E-3"/>
                  <c:y val="9.362350523791233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740-43D1-A910-9487EE700D28}"/>
                </c:ext>
              </c:extLst>
            </c:dLbl>
            <c:spPr>
              <a:noFill/>
              <a:ln>
                <a:noFill/>
              </a:ln>
              <a:effectLst/>
            </c:spPr>
            <c:txPr>
              <a:bodyPr wrap="square" lIns="38100" tIns="19050" rIns="38100" bIns="19050" anchor="ctr">
                <a:spAutoFit/>
              </a:bodyPr>
              <a:lstStyle/>
              <a:p>
                <a:pPr>
                  <a:defRPr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Sheet1!$B$2:$B$10</c:f>
              <c:strCache>
                <c:ptCount val="9"/>
                <c:pt idx="0">
                  <c:v>Total</c:v>
                </c:pt>
                <c:pt idx="1">
                  <c:v>Democrat</c:v>
                </c:pt>
                <c:pt idx="2">
                  <c:v>Independent</c:v>
                </c:pt>
                <c:pt idx="3">
                  <c:v>Republican</c:v>
                </c:pt>
                <c:pt idx="4">
                  <c:v>African American</c:v>
                </c:pt>
                <c:pt idx="5">
                  <c:v>Hispanic</c:v>
                </c:pt>
                <c:pt idx="6">
                  <c:v>White Unmarried Women</c:v>
                </c:pt>
                <c:pt idx="7">
                  <c:v>White Millennial</c:v>
                </c:pt>
                <c:pt idx="8">
                  <c:v>White Working Class Women</c:v>
                </c:pt>
              </c:strCache>
            </c:strRef>
          </c:cat>
          <c:val>
            <c:numRef>
              <c:f>Sheet1!$E$2:$E$10</c:f>
              <c:numCache>
                <c:formatCode>General</c:formatCode>
                <c:ptCount val="9"/>
                <c:pt idx="0" formatCode="0">
                  <c:v>86</c:v>
                </c:pt>
                <c:pt idx="1">
                  <c:v>84</c:v>
                </c:pt>
                <c:pt idx="2">
                  <c:v>78</c:v>
                </c:pt>
                <c:pt idx="3">
                  <c:v>90</c:v>
                </c:pt>
                <c:pt idx="4">
                  <c:v>87</c:v>
                </c:pt>
                <c:pt idx="5">
                  <c:v>86</c:v>
                </c:pt>
                <c:pt idx="6">
                  <c:v>86</c:v>
                </c:pt>
                <c:pt idx="7">
                  <c:v>83</c:v>
                </c:pt>
                <c:pt idx="8" formatCode="0">
                  <c:v>91</c:v>
                </c:pt>
              </c:numCache>
            </c:numRef>
          </c:val>
          <c:extLst>
            <c:ext xmlns:c16="http://schemas.microsoft.com/office/drawing/2014/chart" uri="{C3380CC4-5D6E-409C-BE32-E72D297353CC}">
              <c16:uniqueId val="{00000002-84AD-4825-84BF-7DAB1C623708}"/>
            </c:ext>
          </c:extLst>
        </c:ser>
        <c:ser>
          <c:idx val="3"/>
          <c:order val="3"/>
          <c:tx>
            <c:strRef>
              <c:f>Sheet1!$F$1</c:f>
              <c:strCache>
                <c:ptCount val="1"/>
                <c:pt idx="0">
                  <c:v>Strong disapprove</c:v>
                </c:pt>
              </c:strCache>
            </c:strRef>
          </c:tx>
          <c:spPr>
            <a:solidFill>
              <a:srgbClr val="FFC000"/>
            </a:solidFill>
            <a:ln>
              <a:solidFill>
                <a:schemeClr val="bg1"/>
              </a:solidFill>
            </a:ln>
          </c:spPr>
          <c:invertIfNegative val="0"/>
          <c:dLbls>
            <c:dLbl>
              <c:idx val="0"/>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E636-4E3E-B9B7-A9021938998E}"/>
                </c:ext>
              </c:extLst>
            </c:dLbl>
            <c:dLbl>
              <c:idx val="1"/>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E636-4E3E-B9B7-A9021938998E}"/>
                </c:ext>
              </c:extLst>
            </c:dLbl>
            <c:dLbl>
              <c:idx val="2"/>
              <c:tx>
                <c:rich>
                  <a:bodyPr/>
                  <a:lstStyle/>
                  <a:p>
                    <a:r>
                      <a:rPr lang="en-US"/>
                      <a:t>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636-4E3E-B9B7-A9021938998E}"/>
                </c:ext>
              </c:extLst>
            </c:dLbl>
            <c:dLbl>
              <c:idx val="3"/>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E636-4E3E-B9B7-A9021938998E}"/>
                </c:ext>
              </c:extLst>
            </c:dLbl>
            <c:dLbl>
              <c:idx val="4"/>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636-4E3E-B9B7-A9021938998E}"/>
                </c:ext>
              </c:extLst>
            </c:dLbl>
            <c:dLbl>
              <c:idx val="5"/>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636-4E3E-B9B7-A9021938998E}"/>
                </c:ext>
              </c:extLst>
            </c:dLbl>
            <c:dLbl>
              <c:idx val="6"/>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563-4C4D-BDAB-B3A52A16801C}"/>
                </c:ext>
              </c:extLst>
            </c:dLbl>
            <c:dLbl>
              <c:idx val="7"/>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563-4C4D-BDAB-B3A52A16801C}"/>
                </c:ext>
              </c:extLst>
            </c:dLbl>
            <c:dLbl>
              <c:idx val="8"/>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563-4C4D-BDAB-B3A52A16801C}"/>
                </c:ext>
              </c:extLst>
            </c:dLbl>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Sheet1!$B$2:$B$10</c:f>
              <c:strCache>
                <c:ptCount val="9"/>
                <c:pt idx="0">
                  <c:v>Total</c:v>
                </c:pt>
                <c:pt idx="1">
                  <c:v>Democrat</c:v>
                </c:pt>
                <c:pt idx="2">
                  <c:v>Independent</c:v>
                </c:pt>
                <c:pt idx="3">
                  <c:v>Republican</c:v>
                </c:pt>
                <c:pt idx="4">
                  <c:v>African American</c:v>
                </c:pt>
                <c:pt idx="5">
                  <c:v>Hispanic</c:v>
                </c:pt>
                <c:pt idx="6">
                  <c:v>White Unmarried Women</c:v>
                </c:pt>
                <c:pt idx="7">
                  <c:v>White Millennial</c:v>
                </c:pt>
                <c:pt idx="8">
                  <c:v>White Working Class Women</c:v>
                </c:pt>
              </c:strCache>
            </c:strRef>
          </c:cat>
          <c:val>
            <c:numRef>
              <c:f>Sheet1!$F$2:$F$10</c:f>
              <c:numCache>
                <c:formatCode>General</c:formatCode>
                <c:ptCount val="9"/>
                <c:pt idx="0" formatCode="0">
                  <c:v>-4</c:v>
                </c:pt>
                <c:pt idx="1">
                  <c:v>-4</c:v>
                </c:pt>
                <c:pt idx="2">
                  <c:v>-9</c:v>
                </c:pt>
                <c:pt idx="3">
                  <c:v>-2</c:v>
                </c:pt>
                <c:pt idx="4">
                  <c:v>-5</c:v>
                </c:pt>
                <c:pt idx="5">
                  <c:v>-5</c:v>
                </c:pt>
                <c:pt idx="6">
                  <c:v>-2</c:v>
                </c:pt>
                <c:pt idx="7">
                  <c:v>-3</c:v>
                </c:pt>
                <c:pt idx="8" formatCode="0">
                  <c:v>-1</c:v>
                </c:pt>
              </c:numCache>
            </c:numRef>
          </c:val>
          <c:extLst>
            <c:ext xmlns:c16="http://schemas.microsoft.com/office/drawing/2014/chart" uri="{C3380CC4-5D6E-409C-BE32-E72D297353CC}">
              <c16:uniqueId val="{0000000C-84AD-4825-84BF-7DAB1C623708}"/>
            </c:ext>
          </c:extLst>
        </c:ser>
        <c:ser>
          <c:idx val="4"/>
          <c:order val="4"/>
          <c:tx>
            <c:strRef>
              <c:f>Sheet1!$G$1</c:f>
              <c:strCache>
                <c:ptCount val="1"/>
                <c:pt idx="0">
                  <c:v>Somewhat disapprove</c:v>
                </c:pt>
              </c:strCache>
            </c:strRef>
          </c:tx>
          <c:spPr>
            <a:solidFill>
              <a:srgbClr val="FFFF00"/>
            </a:solidFill>
            <a:ln>
              <a:solidFill>
                <a:schemeClr val="bg1"/>
              </a:solidFill>
            </a:ln>
          </c:spPr>
          <c:invertIfNegative val="0"/>
          <c:dLbls>
            <c:delete val="1"/>
          </c:dLbls>
          <c:cat>
            <c:strRef>
              <c:f>Sheet1!$B$2:$B$10</c:f>
              <c:strCache>
                <c:ptCount val="9"/>
                <c:pt idx="0">
                  <c:v>Total</c:v>
                </c:pt>
                <c:pt idx="1">
                  <c:v>Democrat</c:v>
                </c:pt>
                <c:pt idx="2">
                  <c:v>Independent</c:v>
                </c:pt>
                <c:pt idx="3">
                  <c:v>Republican</c:v>
                </c:pt>
                <c:pt idx="4">
                  <c:v>African American</c:v>
                </c:pt>
                <c:pt idx="5">
                  <c:v>Hispanic</c:v>
                </c:pt>
                <c:pt idx="6">
                  <c:v>White Unmarried Women</c:v>
                </c:pt>
                <c:pt idx="7">
                  <c:v>White Millennial</c:v>
                </c:pt>
                <c:pt idx="8">
                  <c:v>White Working Class Women</c:v>
                </c:pt>
              </c:strCache>
            </c:strRef>
          </c:cat>
          <c:val>
            <c:numRef>
              <c:f>Sheet1!$G$2:$G$10</c:f>
              <c:numCache>
                <c:formatCode>General</c:formatCode>
                <c:ptCount val="9"/>
                <c:pt idx="0" formatCode="0">
                  <c:v>-10</c:v>
                </c:pt>
                <c:pt idx="1">
                  <c:v>-12</c:v>
                </c:pt>
                <c:pt idx="2">
                  <c:v>-12</c:v>
                </c:pt>
                <c:pt idx="3">
                  <c:v>-8</c:v>
                </c:pt>
                <c:pt idx="4">
                  <c:v>-8</c:v>
                </c:pt>
                <c:pt idx="5">
                  <c:v>-8</c:v>
                </c:pt>
                <c:pt idx="6">
                  <c:v>-12</c:v>
                </c:pt>
                <c:pt idx="7">
                  <c:v>-14</c:v>
                </c:pt>
                <c:pt idx="8" formatCode="0">
                  <c:v>-8</c:v>
                </c:pt>
              </c:numCache>
            </c:numRef>
          </c:val>
          <c:extLst>
            <c:ext xmlns:c16="http://schemas.microsoft.com/office/drawing/2014/chart" uri="{C3380CC4-5D6E-409C-BE32-E72D297353CC}">
              <c16:uniqueId val="{0000000D-84AD-4825-84BF-7DAB1C623708}"/>
            </c:ext>
          </c:extLst>
        </c:ser>
        <c:ser>
          <c:idx val="5"/>
          <c:order val="5"/>
          <c:tx>
            <c:strRef>
              <c:f>Sheet1!$H$1</c:f>
              <c:strCache>
                <c:ptCount val="1"/>
                <c:pt idx="0">
                  <c:v>Total disapprove</c:v>
                </c:pt>
              </c:strCache>
            </c:strRef>
          </c:tx>
          <c:spPr>
            <a:noFill/>
          </c:spPr>
          <c:invertIfNegative val="0"/>
          <c:dLbls>
            <c:dLbl>
              <c:idx val="0"/>
              <c:tx>
                <c:rich>
                  <a:bodyPr/>
                  <a:lstStyle/>
                  <a:p>
                    <a:r>
                      <a:rPr lang="en-US"/>
                      <a:t>14</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636-4E3E-B9B7-A9021938998E}"/>
                </c:ext>
              </c:extLst>
            </c:dLbl>
            <c:dLbl>
              <c:idx val="1"/>
              <c:tx>
                <c:rich>
                  <a:bodyPr/>
                  <a:lstStyle/>
                  <a:p>
                    <a:r>
                      <a:rPr lang="en-US"/>
                      <a:t>16</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636-4E3E-B9B7-A9021938998E}"/>
                </c:ext>
              </c:extLst>
            </c:dLbl>
            <c:dLbl>
              <c:idx val="2"/>
              <c:tx>
                <c:rich>
                  <a:bodyPr/>
                  <a:lstStyle/>
                  <a:p>
                    <a:r>
                      <a:rPr lang="en-US"/>
                      <a:t>22</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636-4E3E-B9B7-A9021938998E}"/>
                </c:ext>
              </c:extLst>
            </c:dLbl>
            <c:dLbl>
              <c:idx val="3"/>
              <c:tx>
                <c:rich>
                  <a:bodyPr/>
                  <a:lstStyle/>
                  <a:p>
                    <a:r>
                      <a:rPr lang="en-US"/>
                      <a:t>10</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636-4E3E-B9B7-A9021938998E}"/>
                </c:ext>
              </c:extLst>
            </c:dLbl>
            <c:dLbl>
              <c:idx val="4"/>
              <c:tx>
                <c:rich>
                  <a:bodyPr/>
                  <a:lstStyle/>
                  <a:p>
                    <a:r>
                      <a:rPr lang="en-US"/>
                      <a:t>13</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636-4E3E-B9B7-A9021938998E}"/>
                </c:ext>
              </c:extLst>
            </c:dLbl>
            <c:dLbl>
              <c:idx val="5"/>
              <c:tx>
                <c:rich>
                  <a:bodyPr/>
                  <a:lstStyle/>
                  <a:p>
                    <a:r>
                      <a:rPr lang="en-US"/>
                      <a:t>14</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636-4E3E-B9B7-A9021938998E}"/>
                </c:ext>
              </c:extLst>
            </c:dLbl>
            <c:dLbl>
              <c:idx val="6"/>
              <c:tx>
                <c:rich>
                  <a:bodyPr/>
                  <a:lstStyle/>
                  <a:p>
                    <a:r>
                      <a:rPr lang="en-US"/>
                      <a:t>14</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563-4C4D-BDAB-B3A52A16801C}"/>
                </c:ext>
              </c:extLst>
            </c:dLbl>
            <c:dLbl>
              <c:idx val="7"/>
              <c:tx>
                <c:rich>
                  <a:bodyPr/>
                  <a:lstStyle/>
                  <a:p>
                    <a:r>
                      <a:rPr lang="en-US"/>
                      <a:t>17</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563-4C4D-BDAB-B3A52A16801C}"/>
                </c:ext>
              </c:extLst>
            </c:dLbl>
            <c:dLbl>
              <c:idx val="8"/>
              <c:tx>
                <c:rich>
                  <a:bodyPr/>
                  <a:lstStyle/>
                  <a:p>
                    <a:r>
                      <a:rPr lang="en-US"/>
                      <a:t>9</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563-4C4D-BDAB-B3A52A16801C}"/>
                </c:ext>
              </c:extLst>
            </c:dLbl>
            <c:spPr>
              <a:noFill/>
              <a:ln>
                <a:noFill/>
              </a:ln>
              <a:effectLst/>
            </c:spPr>
            <c:txPr>
              <a:bodyPr wrap="square" lIns="38100" tIns="19050" rIns="38100" bIns="19050" anchor="ctr">
                <a:spAutoFit/>
              </a:bodyPr>
              <a:lstStyle/>
              <a:p>
                <a:pPr>
                  <a:defRPr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Sheet1!$B$2:$B$10</c:f>
              <c:strCache>
                <c:ptCount val="9"/>
                <c:pt idx="0">
                  <c:v>Total</c:v>
                </c:pt>
                <c:pt idx="1">
                  <c:v>Democrat</c:v>
                </c:pt>
                <c:pt idx="2">
                  <c:v>Independent</c:v>
                </c:pt>
                <c:pt idx="3">
                  <c:v>Republican</c:v>
                </c:pt>
                <c:pt idx="4">
                  <c:v>African American</c:v>
                </c:pt>
                <c:pt idx="5">
                  <c:v>Hispanic</c:v>
                </c:pt>
                <c:pt idx="6">
                  <c:v>White Unmarried Women</c:v>
                </c:pt>
                <c:pt idx="7">
                  <c:v>White Millennial</c:v>
                </c:pt>
                <c:pt idx="8">
                  <c:v>White Working Class Women</c:v>
                </c:pt>
              </c:strCache>
            </c:strRef>
          </c:cat>
          <c:val>
            <c:numRef>
              <c:f>Sheet1!$H$2:$H$10</c:f>
              <c:numCache>
                <c:formatCode>General</c:formatCode>
                <c:ptCount val="9"/>
                <c:pt idx="0" formatCode="0">
                  <c:v>-14</c:v>
                </c:pt>
                <c:pt idx="1">
                  <c:v>-16</c:v>
                </c:pt>
                <c:pt idx="2">
                  <c:v>-22</c:v>
                </c:pt>
                <c:pt idx="3">
                  <c:v>-10</c:v>
                </c:pt>
                <c:pt idx="4">
                  <c:v>-13</c:v>
                </c:pt>
                <c:pt idx="5">
                  <c:v>-14</c:v>
                </c:pt>
                <c:pt idx="6">
                  <c:v>-14</c:v>
                </c:pt>
                <c:pt idx="7">
                  <c:v>-17</c:v>
                </c:pt>
                <c:pt idx="8" formatCode="0">
                  <c:v>-9</c:v>
                </c:pt>
              </c:numCache>
            </c:numRef>
          </c:val>
          <c:extLst>
            <c:ext xmlns:c16="http://schemas.microsoft.com/office/drawing/2014/chart" uri="{C3380CC4-5D6E-409C-BE32-E72D297353CC}">
              <c16:uniqueId val="{0000000E-84AD-4825-84BF-7DAB1C623708}"/>
            </c:ext>
          </c:extLst>
        </c:ser>
        <c:dLbls>
          <c:showLegendKey val="0"/>
          <c:showVal val="1"/>
          <c:showCatName val="0"/>
          <c:showSerName val="0"/>
          <c:showPercent val="0"/>
          <c:showBubbleSize val="0"/>
        </c:dLbls>
        <c:gapWidth val="40"/>
        <c:overlap val="100"/>
        <c:axId val="380608512"/>
        <c:axId val="346189184"/>
      </c:barChart>
      <c:catAx>
        <c:axId val="380608512"/>
        <c:scaling>
          <c:orientation val="minMax"/>
        </c:scaling>
        <c:delete val="0"/>
        <c:axPos val="b"/>
        <c:numFmt formatCode="General" sourceLinked="1"/>
        <c:majorTickMark val="out"/>
        <c:minorTickMark val="none"/>
        <c:tickLblPos val="low"/>
        <c:txPr>
          <a:bodyPr/>
          <a:lstStyle/>
          <a:p>
            <a:pPr>
              <a:defRPr sz="1400" b="1"/>
            </a:pPr>
            <a:endParaRPr lang="en-US"/>
          </a:p>
        </c:txPr>
        <c:crossAx val="346189184"/>
        <c:crosses val="autoZero"/>
        <c:auto val="1"/>
        <c:lblAlgn val="ctr"/>
        <c:lblOffset val="90"/>
        <c:noMultiLvlLbl val="0"/>
      </c:catAx>
      <c:valAx>
        <c:axId val="346189184"/>
        <c:scaling>
          <c:orientation val="minMax"/>
          <c:max val="100"/>
          <c:min val="-90"/>
        </c:scaling>
        <c:delete val="1"/>
        <c:axPos val="l"/>
        <c:majorGridlines>
          <c:spPr>
            <a:ln>
              <a:noFill/>
            </a:ln>
          </c:spPr>
        </c:majorGridlines>
        <c:numFmt formatCode="#,##0.00" sourceLinked="0"/>
        <c:majorTickMark val="out"/>
        <c:minorTickMark val="none"/>
        <c:tickLblPos val="nextTo"/>
        <c:crossAx val="380608512"/>
        <c:crosses val="autoZero"/>
        <c:crossBetween val="between"/>
        <c:majorUnit val="20"/>
        <c:minorUnit val="10"/>
      </c:valAx>
    </c:plotArea>
    <c:legend>
      <c:legendPos val="t"/>
      <c:legendEntry>
        <c:idx val="2"/>
        <c:delete val="1"/>
      </c:legendEntry>
      <c:legendEntry>
        <c:idx val="5"/>
        <c:delete val="1"/>
      </c:legendEntry>
      <c:layout>
        <c:manualLayout>
          <c:xMode val="edge"/>
          <c:yMode val="edge"/>
          <c:x val="8.8299431321084865E-2"/>
          <c:y val="0"/>
          <c:w val="0.82340102799650039"/>
          <c:h val="3.4387091158735193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11687463855752549"/>
          <c:w val="1"/>
          <c:h val="0.65903845801774985"/>
        </c:manualLayout>
      </c:layout>
      <c:barChart>
        <c:barDir val="col"/>
        <c:grouping val="stacked"/>
        <c:varyColors val="0"/>
        <c:ser>
          <c:idx val="0"/>
          <c:order val="0"/>
          <c:tx>
            <c:strRef>
              <c:f>Sheet1!$D$1</c:f>
              <c:strCache>
                <c:ptCount val="1"/>
                <c:pt idx="0">
                  <c:v>Very Warm (76-100)</c:v>
                </c:pt>
              </c:strCache>
            </c:strRef>
          </c:tx>
          <c:spPr>
            <a:solidFill>
              <a:srgbClr val="C00000"/>
            </a:solidFill>
            <a:ln>
              <a:solidFill>
                <a:schemeClr val="bg1"/>
              </a:solidFill>
            </a:ln>
          </c:spPr>
          <c:invertIfNegative val="0"/>
          <c:dLbls>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Sheet1!$C$2:$C$10</c:f>
              <c:strCache>
                <c:ptCount val="9"/>
                <c:pt idx="0">
                  <c:v>Total</c:v>
                </c:pt>
                <c:pt idx="1">
                  <c:v>Democrat</c:v>
                </c:pt>
                <c:pt idx="2">
                  <c:v>Independent</c:v>
                </c:pt>
                <c:pt idx="3">
                  <c:v>Republican</c:v>
                </c:pt>
                <c:pt idx="4">
                  <c:v>African American</c:v>
                </c:pt>
                <c:pt idx="5">
                  <c:v>Hispanic</c:v>
                </c:pt>
                <c:pt idx="6">
                  <c:v>White Unmarried Women</c:v>
                </c:pt>
                <c:pt idx="7">
                  <c:v>White Millennial</c:v>
                </c:pt>
                <c:pt idx="8">
                  <c:v>White Working Class Women</c:v>
                </c:pt>
              </c:strCache>
            </c:strRef>
          </c:cat>
          <c:val>
            <c:numRef>
              <c:f>Sheet1!$D$2:$D$10</c:f>
              <c:numCache>
                <c:formatCode>General</c:formatCode>
                <c:ptCount val="9"/>
                <c:pt idx="0">
                  <c:v>11</c:v>
                </c:pt>
                <c:pt idx="1">
                  <c:v>4</c:v>
                </c:pt>
                <c:pt idx="2">
                  <c:v>6</c:v>
                </c:pt>
                <c:pt idx="3">
                  <c:v>19</c:v>
                </c:pt>
                <c:pt idx="4" formatCode="0">
                  <c:v>6</c:v>
                </c:pt>
                <c:pt idx="5" formatCode="0">
                  <c:v>8</c:v>
                </c:pt>
                <c:pt idx="6" formatCode="0">
                  <c:v>8</c:v>
                </c:pt>
                <c:pt idx="7" formatCode="0">
                  <c:v>7</c:v>
                </c:pt>
                <c:pt idx="8">
                  <c:v>12</c:v>
                </c:pt>
              </c:numCache>
            </c:numRef>
          </c:val>
          <c:extLst>
            <c:ext xmlns:c16="http://schemas.microsoft.com/office/drawing/2014/chart" uri="{C3380CC4-5D6E-409C-BE32-E72D297353CC}">
              <c16:uniqueId val="{00000000-84AD-4825-84BF-7DAB1C623708}"/>
            </c:ext>
          </c:extLst>
        </c:ser>
        <c:ser>
          <c:idx val="1"/>
          <c:order val="1"/>
          <c:tx>
            <c:strRef>
              <c:f>Sheet1!$E$1</c:f>
              <c:strCache>
                <c:ptCount val="1"/>
                <c:pt idx="0">
                  <c:v>Warm (51-74)</c:v>
                </c:pt>
              </c:strCache>
            </c:strRef>
          </c:tx>
          <c:spPr>
            <a:solidFill>
              <a:srgbClr val="D99694"/>
            </a:solidFill>
            <a:ln>
              <a:solidFill>
                <a:schemeClr val="bg1"/>
              </a:solidFill>
            </a:ln>
          </c:spPr>
          <c:invertIfNegative val="0"/>
          <c:dLbls>
            <c:delete val="1"/>
          </c:dLbls>
          <c:cat>
            <c:strRef>
              <c:f>Sheet1!$C$2:$C$10</c:f>
              <c:strCache>
                <c:ptCount val="9"/>
                <c:pt idx="0">
                  <c:v>Total</c:v>
                </c:pt>
                <c:pt idx="1">
                  <c:v>Democrat</c:v>
                </c:pt>
                <c:pt idx="2">
                  <c:v>Independent</c:v>
                </c:pt>
                <c:pt idx="3">
                  <c:v>Republican</c:v>
                </c:pt>
                <c:pt idx="4">
                  <c:v>African American</c:v>
                </c:pt>
                <c:pt idx="5">
                  <c:v>Hispanic</c:v>
                </c:pt>
                <c:pt idx="6">
                  <c:v>White Unmarried Women</c:v>
                </c:pt>
                <c:pt idx="7">
                  <c:v>White Millennial</c:v>
                </c:pt>
                <c:pt idx="8">
                  <c:v>White Working Class Women</c:v>
                </c:pt>
              </c:strCache>
            </c:strRef>
          </c:cat>
          <c:val>
            <c:numRef>
              <c:f>Sheet1!$E$2:$E$10</c:f>
              <c:numCache>
                <c:formatCode>General</c:formatCode>
                <c:ptCount val="9"/>
                <c:pt idx="0">
                  <c:v>5</c:v>
                </c:pt>
                <c:pt idx="1">
                  <c:v>1</c:v>
                </c:pt>
                <c:pt idx="2">
                  <c:v>0</c:v>
                </c:pt>
                <c:pt idx="3">
                  <c:v>11</c:v>
                </c:pt>
                <c:pt idx="4">
                  <c:v>5</c:v>
                </c:pt>
                <c:pt idx="5">
                  <c:v>3</c:v>
                </c:pt>
                <c:pt idx="6">
                  <c:v>2</c:v>
                </c:pt>
                <c:pt idx="7">
                  <c:v>6</c:v>
                </c:pt>
                <c:pt idx="8">
                  <c:v>4</c:v>
                </c:pt>
              </c:numCache>
            </c:numRef>
          </c:val>
          <c:extLst>
            <c:ext xmlns:c16="http://schemas.microsoft.com/office/drawing/2014/chart" uri="{C3380CC4-5D6E-409C-BE32-E72D297353CC}">
              <c16:uniqueId val="{00000001-84AD-4825-84BF-7DAB1C623708}"/>
            </c:ext>
          </c:extLst>
        </c:ser>
        <c:ser>
          <c:idx val="2"/>
          <c:order val="2"/>
          <c:tx>
            <c:strRef>
              <c:f>Sheet1!$F$1</c:f>
              <c:strCache>
                <c:ptCount val="1"/>
                <c:pt idx="0">
                  <c:v>Total Warm</c:v>
                </c:pt>
              </c:strCache>
            </c:strRef>
          </c:tx>
          <c:spPr>
            <a:noFill/>
          </c:spPr>
          <c:invertIfNegative val="0"/>
          <c:dLbls>
            <c:spPr>
              <a:noFill/>
              <a:ln>
                <a:noFill/>
              </a:ln>
              <a:effectLst/>
            </c:spPr>
            <c:txPr>
              <a:bodyPr wrap="square" lIns="38100" tIns="19050" rIns="38100" bIns="19050" anchor="ctr">
                <a:spAutoFit/>
              </a:bodyPr>
              <a:lstStyle/>
              <a:p>
                <a:pPr>
                  <a:defRPr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Sheet1!$C$2:$C$10</c:f>
              <c:strCache>
                <c:ptCount val="9"/>
                <c:pt idx="0">
                  <c:v>Total</c:v>
                </c:pt>
                <c:pt idx="1">
                  <c:v>Democrat</c:v>
                </c:pt>
                <c:pt idx="2">
                  <c:v>Independent</c:v>
                </c:pt>
                <c:pt idx="3">
                  <c:v>Republican</c:v>
                </c:pt>
                <c:pt idx="4">
                  <c:v>African American</c:v>
                </c:pt>
                <c:pt idx="5">
                  <c:v>Hispanic</c:v>
                </c:pt>
                <c:pt idx="6">
                  <c:v>White Unmarried Women</c:v>
                </c:pt>
                <c:pt idx="7">
                  <c:v>White Millennial</c:v>
                </c:pt>
                <c:pt idx="8">
                  <c:v>White Working Class Women</c:v>
                </c:pt>
              </c:strCache>
            </c:strRef>
          </c:cat>
          <c:val>
            <c:numRef>
              <c:f>Sheet1!$F$2:$F$10</c:f>
              <c:numCache>
                <c:formatCode>General</c:formatCode>
                <c:ptCount val="9"/>
                <c:pt idx="0">
                  <c:v>16</c:v>
                </c:pt>
                <c:pt idx="1">
                  <c:v>5</c:v>
                </c:pt>
                <c:pt idx="2">
                  <c:v>6</c:v>
                </c:pt>
                <c:pt idx="3">
                  <c:v>30</c:v>
                </c:pt>
                <c:pt idx="4" formatCode="0">
                  <c:v>11</c:v>
                </c:pt>
                <c:pt idx="5" formatCode="0">
                  <c:v>11</c:v>
                </c:pt>
                <c:pt idx="6" formatCode="0">
                  <c:v>10</c:v>
                </c:pt>
                <c:pt idx="7" formatCode="0">
                  <c:v>13</c:v>
                </c:pt>
                <c:pt idx="8">
                  <c:v>16</c:v>
                </c:pt>
              </c:numCache>
            </c:numRef>
          </c:val>
          <c:extLst>
            <c:ext xmlns:c16="http://schemas.microsoft.com/office/drawing/2014/chart" uri="{C3380CC4-5D6E-409C-BE32-E72D297353CC}">
              <c16:uniqueId val="{00000002-84AD-4825-84BF-7DAB1C623708}"/>
            </c:ext>
          </c:extLst>
        </c:ser>
        <c:ser>
          <c:idx val="3"/>
          <c:order val="3"/>
          <c:tx>
            <c:strRef>
              <c:f>Sheet1!$G$1</c:f>
              <c:strCache>
                <c:ptCount val="1"/>
                <c:pt idx="0">
                  <c:v>Very Cool (0-25)</c:v>
                </c:pt>
              </c:strCache>
            </c:strRef>
          </c:tx>
          <c:spPr>
            <a:solidFill>
              <a:srgbClr val="FFC000"/>
            </a:solidFill>
            <a:ln>
              <a:solidFill>
                <a:schemeClr val="bg1"/>
              </a:solidFill>
            </a:ln>
          </c:spPr>
          <c:invertIfNegative val="0"/>
          <c:dLbls>
            <c:dLbl>
              <c:idx val="0"/>
              <c:tx>
                <c:rich>
                  <a:bodyPr/>
                  <a:lstStyle/>
                  <a:p>
                    <a:r>
                      <a:rPr lang="en-US"/>
                      <a:t>63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E636-4E3E-B9B7-A9021938998E}"/>
                </c:ext>
              </c:extLst>
            </c:dLbl>
            <c:dLbl>
              <c:idx val="1"/>
              <c:tx>
                <c:rich>
                  <a:bodyPr/>
                  <a:lstStyle/>
                  <a:p>
                    <a:r>
                      <a:rPr lang="en-US"/>
                      <a:t>79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E636-4E3E-B9B7-A9021938998E}"/>
                </c:ext>
              </c:extLst>
            </c:dLbl>
            <c:dLbl>
              <c:idx val="2"/>
              <c:tx>
                <c:rich>
                  <a:bodyPr/>
                  <a:lstStyle/>
                  <a:p>
                    <a:r>
                      <a:rPr lang="en-US"/>
                      <a:t>64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636-4E3E-B9B7-A9021938998E}"/>
                </c:ext>
              </c:extLst>
            </c:dLbl>
            <c:dLbl>
              <c:idx val="3"/>
              <c:tx>
                <c:rich>
                  <a:bodyPr/>
                  <a:lstStyle/>
                  <a:p>
                    <a:r>
                      <a:rPr lang="en-US"/>
                      <a:t>45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E636-4E3E-B9B7-A9021938998E}"/>
                </c:ext>
              </c:extLst>
            </c:dLbl>
            <c:dLbl>
              <c:idx val="4"/>
              <c:tx>
                <c:rich>
                  <a:bodyPr/>
                  <a:lstStyle/>
                  <a:p>
                    <a:r>
                      <a:rPr lang="en-US"/>
                      <a:t>58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636-4E3E-B9B7-A9021938998E}"/>
                </c:ext>
              </c:extLst>
            </c:dLbl>
            <c:dLbl>
              <c:idx val="5"/>
              <c:tx>
                <c:rich>
                  <a:bodyPr/>
                  <a:lstStyle/>
                  <a:p>
                    <a:r>
                      <a:rPr lang="en-US"/>
                      <a:t>57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636-4E3E-B9B7-A9021938998E}"/>
                </c:ext>
              </c:extLst>
            </c:dLbl>
            <c:dLbl>
              <c:idx val="6"/>
              <c:tx>
                <c:rich>
                  <a:bodyPr/>
                  <a:lstStyle/>
                  <a:p>
                    <a:r>
                      <a:rPr lang="en-US"/>
                      <a:t>76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7A1-4F10-99A2-5D435B160BF7}"/>
                </c:ext>
              </c:extLst>
            </c:dLbl>
            <c:dLbl>
              <c:idx val="7"/>
              <c:tx>
                <c:rich>
                  <a:bodyPr/>
                  <a:lstStyle/>
                  <a:p>
                    <a:r>
                      <a:rPr lang="en-US"/>
                      <a:t>67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7A1-4F10-99A2-5D435B160BF7}"/>
                </c:ext>
              </c:extLst>
            </c:dLbl>
            <c:dLbl>
              <c:idx val="8"/>
              <c:tx>
                <c:rich>
                  <a:bodyPr/>
                  <a:lstStyle/>
                  <a:p>
                    <a:r>
                      <a:rPr lang="en-US"/>
                      <a:t>66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7A1-4F10-99A2-5D435B160BF7}"/>
                </c:ext>
              </c:extLst>
            </c:dLbl>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Sheet1!$C$2:$C$10</c:f>
              <c:strCache>
                <c:ptCount val="9"/>
                <c:pt idx="0">
                  <c:v>Total</c:v>
                </c:pt>
                <c:pt idx="1">
                  <c:v>Democrat</c:v>
                </c:pt>
                <c:pt idx="2">
                  <c:v>Independent</c:v>
                </c:pt>
                <c:pt idx="3">
                  <c:v>Republican</c:v>
                </c:pt>
                <c:pt idx="4">
                  <c:v>African American</c:v>
                </c:pt>
                <c:pt idx="5">
                  <c:v>Hispanic</c:v>
                </c:pt>
                <c:pt idx="6">
                  <c:v>White Unmarried Women</c:v>
                </c:pt>
                <c:pt idx="7">
                  <c:v>White Millennial</c:v>
                </c:pt>
                <c:pt idx="8">
                  <c:v>White Working Class Women</c:v>
                </c:pt>
              </c:strCache>
            </c:strRef>
          </c:cat>
          <c:val>
            <c:numRef>
              <c:f>Sheet1!$G$2:$G$10</c:f>
              <c:numCache>
                <c:formatCode>General</c:formatCode>
                <c:ptCount val="9"/>
                <c:pt idx="0">
                  <c:v>-63</c:v>
                </c:pt>
                <c:pt idx="1">
                  <c:v>-79</c:v>
                </c:pt>
                <c:pt idx="2">
                  <c:v>-64</c:v>
                </c:pt>
                <c:pt idx="3">
                  <c:v>-45</c:v>
                </c:pt>
                <c:pt idx="4" formatCode="0">
                  <c:v>-58</c:v>
                </c:pt>
                <c:pt idx="5" formatCode="0">
                  <c:v>-57</c:v>
                </c:pt>
                <c:pt idx="6" formatCode="0">
                  <c:v>-76</c:v>
                </c:pt>
                <c:pt idx="7" formatCode="0">
                  <c:v>-67</c:v>
                </c:pt>
                <c:pt idx="8">
                  <c:v>-66</c:v>
                </c:pt>
              </c:numCache>
            </c:numRef>
          </c:val>
          <c:extLst>
            <c:ext xmlns:c16="http://schemas.microsoft.com/office/drawing/2014/chart" uri="{C3380CC4-5D6E-409C-BE32-E72D297353CC}">
              <c16:uniqueId val="{0000000C-84AD-4825-84BF-7DAB1C623708}"/>
            </c:ext>
          </c:extLst>
        </c:ser>
        <c:ser>
          <c:idx val="4"/>
          <c:order val="4"/>
          <c:tx>
            <c:strRef>
              <c:f>Sheet1!$H$1</c:f>
              <c:strCache>
                <c:ptCount val="1"/>
                <c:pt idx="0">
                  <c:v>Cool (26-49)</c:v>
                </c:pt>
              </c:strCache>
            </c:strRef>
          </c:tx>
          <c:spPr>
            <a:solidFill>
              <a:srgbClr val="FFFF00"/>
            </a:solidFill>
            <a:ln>
              <a:solidFill>
                <a:schemeClr val="bg1"/>
              </a:solidFill>
            </a:ln>
          </c:spPr>
          <c:invertIfNegative val="0"/>
          <c:dLbls>
            <c:delete val="1"/>
          </c:dLbls>
          <c:cat>
            <c:strRef>
              <c:f>Sheet1!$C$2:$C$10</c:f>
              <c:strCache>
                <c:ptCount val="9"/>
                <c:pt idx="0">
                  <c:v>Total</c:v>
                </c:pt>
                <c:pt idx="1">
                  <c:v>Democrat</c:v>
                </c:pt>
                <c:pt idx="2">
                  <c:v>Independent</c:v>
                </c:pt>
                <c:pt idx="3">
                  <c:v>Republican</c:v>
                </c:pt>
                <c:pt idx="4">
                  <c:v>African American</c:v>
                </c:pt>
                <c:pt idx="5">
                  <c:v>Hispanic</c:v>
                </c:pt>
                <c:pt idx="6">
                  <c:v>White Unmarried Women</c:v>
                </c:pt>
                <c:pt idx="7">
                  <c:v>White Millennial</c:v>
                </c:pt>
                <c:pt idx="8">
                  <c:v>White Working Class Women</c:v>
                </c:pt>
              </c:strCache>
            </c:strRef>
          </c:cat>
          <c:val>
            <c:numRef>
              <c:f>Sheet1!$H$2:$H$10</c:f>
              <c:numCache>
                <c:formatCode>General</c:formatCode>
                <c:ptCount val="9"/>
                <c:pt idx="0">
                  <c:v>-5</c:v>
                </c:pt>
                <c:pt idx="1">
                  <c:v>-4</c:v>
                </c:pt>
                <c:pt idx="2">
                  <c:v>-7</c:v>
                </c:pt>
                <c:pt idx="3">
                  <c:v>-5</c:v>
                </c:pt>
                <c:pt idx="4" formatCode="0">
                  <c:v>-5</c:v>
                </c:pt>
                <c:pt idx="5">
                  <c:v>-7</c:v>
                </c:pt>
                <c:pt idx="6">
                  <c:v>-4</c:v>
                </c:pt>
                <c:pt idx="7">
                  <c:v>-5</c:v>
                </c:pt>
                <c:pt idx="8">
                  <c:v>-5</c:v>
                </c:pt>
              </c:numCache>
            </c:numRef>
          </c:val>
          <c:extLst>
            <c:ext xmlns:c16="http://schemas.microsoft.com/office/drawing/2014/chart" uri="{C3380CC4-5D6E-409C-BE32-E72D297353CC}">
              <c16:uniqueId val="{0000000D-84AD-4825-84BF-7DAB1C623708}"/>
            </c:ext>
          </c:extLst>
        </c:ser>
        <c:ser>
          <c:idx val="5"/>
          <c:order val="5"/>
          <c:tx>
            <c:strRef>
              <c:f>Sheet1!$I$1</c:f>
              <c:strCache>
                <c:ptCount val="1"/>
                <c:pt idx="0">
                  <c:v>Total disapprove</c:v>
                </c:pt>
              </c:strCache>
            </c:strRef>
          </c:tx>
          <c:spPr>
            <a:noFill/>
          </c:spPr>
          <c:invertIfNegative val="0"/>
          <c:dLbls>
            <c:dLbl>
              <c:idx val="0"/>
              <c:tx>
                <c:rich>
                  <a:bodyPr/>
                  <a:lstStyle/>
                  <a:p>
                    <a:r>
                      <a:rPr lang="en-US"/>
                      <a:t>68</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636-4E3E-B9B7-A9021938998E}"/>
                </c:ext>
              </c:extLst>
            </c:dLbl>
            <c:dLbl>
              <c:idx val="1"/>
              <c:tx>
                <c:rich>
                  <a:bodyPr/>
                  <a:lstStyle/>
                  <a:p>
                    <a:r>
                      <a:rPr lang="en-US"/>
                      <a:t>83</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EA5-4676-B1EC-3372A309E8AB}"/>
                </c:ext>
              </c:extLst>
            </c:dLbl>
            <c:dLbl>
              <c:idx val="2"/>
              <c:tx>
                <c:rich>
                  <a:bodyPr/>
                  <a:lstStyle/>
                  <a:p>
                    <a:r>
                      <a:rPr lang="en-US"/>
                      <a:t>71</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EA5-4676-B1EC-3372A309E8AB}"/>
                </c:ext>
              </c:extLst>
            </c:dLbl>
            <c:dLbl>
              <c:idx val="3"/>
              <c:tx>
                <c:rich>
                  <a:bodyPr/>
                  <a:lstStyle/>
                  <a:p>
                    <a:r>
                      <a:rPr lang="en-US"/>
                      <a:t>50</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636-4E3E-B9B7-A9021938998E}"/>
                </c:ext>
              </c:extLst>
            </c:dLbl>
            <c:dLbl>
              <c:idx val="4"/>
              <c:tx>
                <c:rich>
                  <a:bodyPr/>
                  <a:lstStyle/>
                  <a:p>
                    <a:r>
                      <a:rPr lang="en-US"/>
                      <a:t>63</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EA5-4676-B1EC-3372A309E8AB}"/>
                </c:ext>
              </c:extLst>
            </c:dLbl>
            <c:dLbl>
              <c:idx val="5"/>
              <c:tx>
                <c:rich>
                  <a:bodyPr/>
                  <a:lstStyle/>
                  <a:p>
                    <a:r>
                      <a:rPr lang="en-US"/>
                      <a:t>64</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636-4E3E-B9B7-A9021938998E}"/>
                </c:ext>
              </c:extLst>
            </c:dLbl>
            <c:dLbl>
              <c:idx val="6"/>
              <c:tx>
                <c:rich>
                  <a:bodyPr/>
                  <a:lstStyle/>
                  <a:p>
                    <a:r>
                      <a:rPr lang="en-US"/>
                      <a:t>80</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2EB-491A-8B91-E38D45FD8028}"/>
                </c:ext>
              </c:extLst>
            </c:dLbl>
            <c:dLbl>
              <c:idx val="7"/>
              <c:tx>
                <c:rich>
                  <a:bodyPr/>
                  <a:lstStyle/>
                  <a:p>
                    <a:r>
                      <a:rPr lang="en-US"/>
                      <a:t>72</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2EB-491A-8B91-E38D45FD8028}"/>
                </c:ext>
              </c:extLst>
            </c:dLbl>
            <c:dLbl>
              <c:idx val="8"/>
              <c:tx>
                <c:rich>
                  <a:bodyPr/>
                  <a:lstStyle/>
                  <a:p>
                    <a:r>
                      <a:rPr lang="en-US"/>
                      <a:t>71</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2EB-491A-8B91-E38D45FD8028}"/>
                </c:ext>
              </c:extLst>
            </c:dLbl>
            <c:spPr>
              <a:noFill/>
              <a:ln>
                <a:noFill/>
              </a:ln>
              <a:effectLst/>
            </c:spPr>
            <c:txPr>
              <a:bodyPr wrap="square" lIns="38100" tIns="19050" rIns="38100" bIns="19050" anchor="ctr">
                <a:spAutoFit/>
              </a:bodyPr>
              <a:lstStyle/>
              <a:p>
                <a:pPr>
                  <a:defRPr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Sheet1!$C$2:$C$10</c:f>
              <c:strCache>
                <c:ptCount val="9"/>
                <c:pt idx="0">
                  <c:v>Total</c:v>
                </c:pt>
                <c:pt idx="1">
                  <c:v>Democrat</c:v>
                </c:pt>
                <c:pt idx="2">
                  <c:v>Independent</c:v>
                </c:pt>
                <c:pt idx="3">
                  <c:v>Republican</c:v>
                </c:pt>
                <c:pt idx="4">
                  <c:v>African American</c:v>
                </c:pt>
                <c:pt idx="5">
                  <c:v>Hispanic</c:v>
                </c:pt>
                <c:pt idx="6">
                  <c:v>White Unmarried Women</c:v>
                </c:pt>
                <c:pt idx="7">
                  <c:v>White Millennial</c:v>
                </c:pt>
                <c:pt idx="8">
                  <c:v>White Working Class Women</c:v>
                </c:pt>
              </c:strCache>
            </c:strRef>
          </c:cat>
          <c:val>
            <c:numRef>
              <c:f>Sheet1!$I$2:$I$10</c:f>
              <c:numCache>
                <c:formatCode>General</c:formatCode>
                <c:ptCount val="9"/>
                <c:pt idx="0">
                  <c:v>-68</c:v>
                </c:pt>
                <c:pt idx="1">
                  <c:v>-83</c:v>
                </c:pt>
                <c:pt idx="2">
                  <c:v>-71</c:v>
                </c:pt>
                <c:pt idx="3">
                  <c:v>-50</c:v>
                </c:pt>
                <c:pt idx="4" formatCode="0">
                  <c:v>-63</c:v>
                </c:pt>
                <c:pt idx="5" formatCode="0">
                  <c:v>-64</c:v>
                </c:pt>
                <c:pt idx="6" formatCode="0">
                  <c:v>-80</c:v>
                </c:pt>
                <c:pt idx="7" formatCode="0">
                  <c:v>-72</c:v>
                </c:pt>
                <c:pt idx="8">
                  <c:v>-71</c:v>
                </c:pt>
              </c:numCache>
            </c:numRef>
          </c:val>
          <c:extLst>
            <c:ext xmlns:c16="http://schemas.microsoft.com/office/drawing/2014/chart" uri="{C3380CC4-5D6E-409C-BE32-E72D297353CC}">
              <c16:uniqueId val="{0000000E-84AD-4825-84BF-7DAB1C623708}"/>
            </c:ext>
          </c:extLst>
        </c:ser>
        <c:dLbls>
          <c:showLegendKey val="0"/>
          <c:showVal val="1"/>
          <c:showCatName val="0"/>
          <c:showSerName val="0"/>
          <c:showPercent val="0"/>
          <c:showBubbleSize val="0"/>
        </c:dLbls>
        <c:gapWidth val="40"/>
        <c:overlap val="100"/>
        <c:axId val="380608512"/>
        <c:axId val="346189184"/>
      </c:barChart>
      <c:catAx>
        <c:axId val="380608512"/>
        <c:scaling>
          <c:orientation val="minMax"/>
        </c:scaling>
        <c:delete val="0"/>
        <c:axPos val="b"/>
        <c:numFmt formatCode="General" sourceLinked="1"/>
        <c:majorTickMark val="out"/>
        <c:minorTickMark val="none"/>
        <c:tickLblPos val="low"/>
        <c:txPr>
          <a:bodyPr/>
          <a:lstStyle/>
          <a:p>
            <a:pPr>
              <a:defRPr sz="1400" b="1"/>
            </a:pPr>
            <a:endParaRPr lang="en-US"/>
          </a:p>
        </c:txPr>
        <c:crossAx val="346189184"/>
        <c:crosses val="autoZero"/>
        <c:auto val="1"/>
        <c:lblAlgn val="ctr"/>
        <c:lblOffset val="300"/>
        <c:noMultiLvlLbl val="0"/>
      </c:catAx>
      <c:valAx>
        <c:axId val="346189184"/>
        <c:scaling>
          <c:orientation val="minMax"/>
          <c:max val="100"/>
          <c:min val="-90"/>
        </c:scaling>
        <c:delete val="1"/>
        <c:axPos val="l"/>
        <c:majorGridlines>
          <c:spPr>
            <a:ln>
              <a:noFill/>
            </a:ln>
          </c:spPr>
        </c:majorGridlines>
        <c:numFmt formatCode="#,##0.00" sourceLinked="0"/>
        <c:majorTickMark val="out"/>
        <c:minorTickMark val="none"/>
        <c:tickLblPos val="nextTo"/>
        <c:crossAx val="380608512"/>
        <c:crosses val="autoZero"/>
        <c:crossBetween val="between"/>
        <c:majorUnit val="20"/>
        <c:minorUnit val="10"/>
      </c:valAx>
    </c:plotArea>
    <c:legend>
      <c:legendPos val="t"/>
      <c:legendEntry>
        <c:idx val="2"/>
        <c:delete val="1"/>
      </c:legendEntry>
      <c:legendEntry>
        <c:idx val="5"/>
        <c:delete val="1"/>
      </c:legendEntry>
      <c:layout>
        <c:manualLayout>
          <c:xMode val="edge"/>
          <c:yMode val="edge"/>
          <c:x val="8.8299431321084865E-2"/>
          <c:y val="0"/>
          <c:w val="0.82340102799650039"/>
          <c:h val="3.4387091158735193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374890638670167E-3"/>
          <c:y val="5.4066051228439174E-3"/>
          <c:w val="0.98924833412249025"/>
          <c:h val="0.72944489214273933"/>
        </c:manualLayout>
      </c:layout>
      <c:barChart>
        <c:barDir val="col"/>
        <c:grouping val="stacked"/>
        <c:varyColors val="0"/>
        <c:ser>
          <c:idx val="0"/>
          <c:order val="0"/>
          <c:tx>
            <c:strRef>
              <c:f>Sheet1!$D$1</c:f>
              <c:strCache>
                <c:ptCount val="1"/>
                <c:pt idx="0">
                  <c:v>Yes - self</c:v>
                </c:pt>
              </c:strCache>
            </c:strRef>
          </c:tx>
          <c:spPr>
            <a:solidFill>
              <a:schemeClr val="tx2">
                <a:lumMod val="50000"/>
              </a:schemeClr>
            </a:solidFill>
            <a:ln w="12022">
              <a:solidFill>
                <a:srgbClr val="FFFFFF"/>
              </a:solidFill>
              <a:prstDash val="solid"/>
            </a:ln>
          </c:spPr>
          <c:invertIfNegative val="0"/>
          <c:dPt>
            <c:idx val="0"/>
            <c:invertIfNegative val="0"/>
            <c:bubble3D val="0"/>
            <c:spPr>
              <a:solidFill>
                <a:schemeClr val="accent4">
                  <a:lumMod val="75000"/>
                </a:schemeClr>
              </a:solidFill>
              <a:ln w="12022">
                <a:solidFill>
                  <a:srgbClr val="FFFFFF"/>
                </a:solidFill>
                <a:prstDash val="solid"/>
              </a:ln>
            </c:spPr>
            <c:extLst>
              <c:ext xmlns:c16="http://schemas.microsoft.com/office/drawing/2014/chart" uri="{C3380CC4-5D6E-409C-BE32-E72D297353CC}">
                <c16:uniqueId val="{00000000-292A-41C2-9A34-0F92EC9AAA05}"/>
              </c:ext>
            </c:extLst>
          </c:dPt>
          <c:dPt>
            <c:idx val="1"/>
            <c:invertIfNegative val="0"/>
            <c:bubble3D val="0"/>
            <c:spPr>
              <a:solidFill>
                <a:schemeClr val="accent4">
                  <a:lumMod val="75000"/>
                </a:schemeClr>
              </a:solidFill>
              <a:ln w="12022">
                <a:solidFill>
                  <a:srgbClr val="FFFFFF"/>
                </a:solidFill>
                <a:prstDash val="solid"/>
              </a:ln>
            </c:spPr>
            <c:extLst>
              <c:ext xmlns:c16="http://schemas.microsoft.com/office/drawing/2014/chart" uri="{C3380CC4-5D6E-409C-BE32-E72D297353CC}">
                <c16:uniqueId val="{00000001-292A-41C2-9A34-0F92EC9AAA05}"/>
              </c:ext>
            </c:extLst>
          </c:dPt>
          <c:dPt>
            <c:idx val="2"/>
            <c:invertIfNegative val="0"/>
            <c:bubble3D val="0"/>
            <c:spPr>
              <a:solidFill>
                <a:schemeClr val="accent4">
                  <a:lumMod val="75000"/>
                </a:schemeClr>
              </a:solidFill>
              <a:ln w="12022">
                <a:solidFill>
                  <a:srgbClr val="FFFFFF"/>
                </a:solidFill>
                <a:prstDash val="solid"/>
              </a:ln>
            </c:spPr>
            <c:extLst>
              <c:ext xmlns:c16="http://schemas.microsoft.com/office/drawing/2014/chart" uri="{C3380CC4-5D6E-409C-BE32-E72D297353CC}">
                <c16:uniqueId val="{00000002-292A-41C2-9A34-0F92EC9AAA05}"/>
              </c:ext>
            </c:extLst>
          </c:dPt>
          <c:dPt>
            <c:idx val="3"/>
            <c:invertIfNegative val="0"/>
            <c:bubble3D val="0"/>
            <c:spPr>
              <a:solidFill>
                <a:schemeClr val="accent4">
                  <a:lumMod val="75000"/>
                </a:schemeClr>
              </a:solidFill>
              <a:ln w="12022">
                <a:solidFill>
                  <a:srgbClr val="FFFFFF"/>
                </a:solidFill>
                <a:prstDash val="solid"/>
              </a:ln>
            </c:spPr>
            <c:extLst>
              <c:ext xmlns:c16="http://schemas.microsoft.com/office/drawing/2014/chart" uri="{C3380CC4-5D6E-409C-BE32-E72D297353CC}">
                <c16:uniqueId val="{00000003-292A-41C2-9A34-0F92EC9AAA05}"/>
              </c:ext>
            </c:extLst>
          </c:dPt>
          <c:dPt>
            <c:idx val="4"/>
            <c:invertIfNegative val="0"/>
            <c:bubble3D val="0"/>
            <c:spPr>
              <a:solidFill>
                <a:schemeClr val="accent4">
                  <a:lumMod val="75000"/>
                </a:schemeClr>
              </a:solidFill>
              <a:ln w="12022">
                <a:solidFill>
                  <a:srgbClr val="FFFFFF"/>
                </a:solidFill>
                <a:prstDash val="solid"/>
              </a:ln>
            </c:spPr>
            <c:extLst>
              <c:ext xmlns:c16="http://schemas.microsoft.com/office/drawing/2014/chart" uri="{C3380CC4-5D6E-409C-BE32-E72D297353CC}">
                <c16:uniqueId val="{0000000C-464C-4180-951E-11D3F655EAC6}"/>
              </c:ext>
            </c:extLst>
          </c:dPt>
          <c:dPt>
            <c:idx val="5"/>
            <c:invertIfNegative val="0"/>
            <c:bubble3D val="0"/>
            <c:spPr>
              <a:solidFill>
                <a:schemeClr val="accent4">
                  <a:lumMod val="75000"/>
                </a:schemeClr>
              </a:solidFill>
              <a:ln w="12022">
                <a:solidFill>
                  <a:srgbClr val="FFFFFF"/>
                </a:solidFill>
                <a:prstDash val="solid"/>
              </a:ln>
            </c:spPr>
            <c:extLst>
              <c:ext xmlns:c16="http://schemas.microsoft.com/office/drawing/2014/chart" uri="{C3380CC4-5D6E-409C-BE32-E72D297353CC}">
                <c16:uniqueId val="{00000000-464C-4180-951E-11D3F655EAC6}"/>
              </c:ext>
            </c:extLst>
          </c:dPt>
          <c:dPt>
            <c:idx val="6"/>
            <c:invertIfNegative val="0"/>
            <c:bubble3D val="0"/>
            <c:spPr>
              <a:solidFill>
                <a:schemeClr val="accent4">
                  <a:lumMod val="75000"/>
                </a:schemeClr>
              </a:solidFill>
              <a:ln w="12022">
                <a:solidFill>
                  <a:srgbClr val="FFFFFF"/>
                </a:solidFill>
                <a:prstDash val="solid"/>
              </a:ln>
            </c:spPr>
            <c:extLst>
              <c:ext xmlns:c16="http://schemas.microsoft.com/office/drawing/2014/chart" uri="{C3380CC4-5D6E-409C-BE32-E72D297353CC}">
                <c16:uniqueId val="{00000003-464C-4180-951E-11D3F655EAC6}"/>
              </c:ext>
            </c:extLst>
          </c:dPt>
          <c:dPt>
            <c:idx val="7"/>
            <c:invertIfNegative val="0"/>
            <c:bubble3D val="0"/>
            <c:spPr>
              <a:solidFill>
                <a:schemeClr val="accent4">
                  <a:lumMod val="75000"/>
                </a:schemeClr>
              </a:solidFill>
              <a:ln w="12022">
                <a:solidFill>
                  <a:srgbClr val="FFFFFF"/>
                </a:solidFill>
                <a:prstDash val="solid"/>
              </a:ln>
            </c:spPr>
            <c:extLst>
              <c:ext xmlns:c16="http://schemas.microsoft.com/office/drawing/2014/chart" uri="{C3380CC4-5D6E-409C-BE32-E72D297353CC}">
                <c16:uniqueId val="{00000006-464C-4180-951E-11D3F655EAC6}"/>
              </c:ext>
            </c:extLst>
          </c:dPt>
          <c:dPt>
            <c:idx val="8"/>
            <c:invertIfNegative val="0"/>
            <c:bubble3D val="0"/>
            <c:spPr>
              <a:solidFill>
                <a:schemeClr val="accent5">
                  <a:lumMod val="75000"/>
                </a:schemeClr>
              </a:solidFill>
              <a:ln w="12022">
                <a:solidFill>
                  <a:srgbClr val="FFFFFF"/>
                </a:solidFill>
                <a:prstDash val="solid"/>
              </a:ln>
            </c:spPr>
            <c:extLst>
              <c:ext xmlns:c16="http://schemas.microsoft.com/office/drawing/2014/chart" uri="{C3380CC4-5D6E-409C-BE32-E72D297353CC}">
                <c16:uniqueId val="{00000009-464C-4180-951E-11D3F655EAC6}"/>
              </c:ext>
            </c:extLst>
          </c:dPt>
          <c:dPt>
            <c:idx val="9"/>
            <c:invertIfNegative val="0"/>
            <c:bubble3D val="0"/>
            <c:spPr>
              <a:solidFill>
                <a:schemeClr val="accent5">
                  <a:lumMod val="75000"/>
                </a:schemeClr>
              </a:solidFill>
              <a:ln w="12022">
                <a:solidFill>
                  <a:srgbClr val="FFFFFF"/>
                </a:solidFill>
                <a:prstDash val="solid"/>
              </a:ln>
            </c:spPr>
            <c:extLst>
              <c:ext xmlns:c16="http://schemas.microsoft.com/office/drawing/2014/chart" uri="{C3380CC4-5D6E-409C-BE32-E72D297353CC}">
                <c16:uniqueId val="{0000000D-464C-4180-951E-11D3F655EAC6}"/>
              </c:ext>
            </c:extLst>
          </c:dPt>
          <c:dPt>
            <c:idx val="10"/>
            <c:invertIfNegative val="0"/>
            <c:bubble3D val="0"/>
            <c:spPr>
              <a:solidFill>
                <a:schemeClr val="accent5">
                  <a:lumMod val="75000"/>
                </a:schemeClr>
              </a:solidFill>
              <a:ln w="12022">
                <a:solidFill>
                  <a:srgbClr val="FFFFFF"/>
                </a:solidFill>
                <a:prstDash val="solid"/>
              </a:ln>
            </c:spPr>
            <c:extLst>
              <c:ext xmlns:c16="http://schemas.microsoft.com/office/drawing/2014/chart" uri="{C3380CC4-5D6E-409C-BE32-E72D297353CC}">
                <c16:uniqueId val="{00000001-464C-4180-951E-11D3F655EAC6}"/>
              </c:ext>
            </c:extLst>
          </c:dPt>
          <c:dPt>
            <c:idx val="11"/>
            <c:invertIfNegative val="0"/>
            <c:bubble3D val="0"/>
            <c:spPr>
              <a:solidFill>
                <a:schemeClr val="accent5">
                  <a:lumMod val="75000"/>
                </a:schemeClr>
              </a:solidFill>
              <a:ln w="12022">
                <a:solidFill>
                  <a:srgbClr val="FFFFFF"/>
                </a:solidFill>
                <a:prstDash val="solid"/>
              </a:ln>
            </c:spPr>
            <c:extLst>
              <c:ext xmlns:c16="http://schemas.microsoft.com/office/drawing/2014/chart" uri="{C3380CC4-5D6E-409C-BE32-E72D297353CC}">
                <c16:uniqueId val="{00000004-464C-4180-951E-11D3F655EAC6}"/>
              </c:ext>
            </c:extLst>
          </c:dPt>
          <c:dPt>
            <c:idx val="12"/>
            <c:invertIfNegative val="0"/>
            <c:bubble3D val="0"/>
            <c:spPr>
              <a:solidFill>
                <a:schemeClr val="accent5">
                  <a:lumMod val="75000"/>
                </a:schemeClr>
              </a:solidFill>
              <a:ln w="12022">
                <a:solidFill>
                  <a:srgbClr val="FFFFFF"/>
                </a:solidFill>
                <a:prstDash val="solid"/>
              </a:ln>
            </c:spPr>
            <c:extLst>
              <c:ext xmlns:c16="http://schemas.microsoft.com/office/drawing/2014/chart" uri="{C3380CC4-5D6E-409C-BE32-E72D297353CC}">
                <c16:uniqueId val="{00000007-464C-4180-951E-11D3F655EAC6}"/>
              </c:ext>
            </c:extLst>
          </c:dPt>
          <c:dPt>
            <c:idx val="13"/>
            <c:invertIfNegative val="0"/>
            <c:bubble3D val="0"/>
            <c:spPr>
              <a:solidFill>
                <a:schemeClr val="accent5">
                  <a:lumMod val="75000"/>
                </a:schemeClr>
              </a:solidFill>
              <a:ln w="12022">
                <a:solidFill>
                  <a:srgbClr val="FFFFFF"/>
                </a:solidFill>
                <a:prstDash val="solid"/>
              </a:ln>
            </c:spPr>
            <c:extLst>
              <c:ext xmlns:c16="http://schemas.microsoft.com/office/drawing/2014/chart" uri="{C3380CC4-5D6E-409C-BE32-E72D297353CC}">
                <c16:uniqueId val="{0000000A-464C-4180-951E-11D3F655EAC6}"/>
              </c:ext>
            </c:extLst>
          </c:dPt>
          <c:dPt>
            <c:idx val="14"/>
            <c:invertIfNegative val="0"/>
            <c:bubble3D val="0"/>
            <c:spPr>
              <a:solidFill>
                <a:schemeClr val="accent5">
                  <a:lumMod val="75000"/>
                </a:schemeClr>
              </a:solidFill>
              <a:ln w="12022">
                <a:solidFill>
                  <a:srgbClr val="FFFFFF"/>
                </a:solidFill>
                <a:prstDash val="solid"/>
              </a:ln>
            </c:spPr>
            <c:extLst>
              <c:ext xmlns:c16="http://schemas.microsoft.com/office/drawing/2014/chart" uri="{C3380CC4-5D6E-409C-BE32-E72D297353CC}">
                <c16:uniqueId val="{0000000E-464C-4180-951E-11D3F655EAC6}"/>
              </c:ext>
            </c:extLst>
          </c:dPt>
          <c:dPt>
            <c:idx val="15"/>
            <c:invertIfNegative val="0"/>
            <c:bubble3D val="0"/>
            <c:spPr>
              <a:solidFill>
                <a:schemeClr val="accent5">
                  <a:lumMod val="75000"/>
                </a:schemeClr>
              </a:solidFill>
              <a:ln w="12022">
                <a:solidFill>
                  <a:srgbClr val="FFFFFF"/>
                </a:solidFill>
                <a:prstDash val="solid"/>
              </a:ln>
            </c:spPr>
            <c:extLst>
              <c:ext xmlns:c16="http://schemas.microsoft.com/office/drawing/2014/chart" uri="{C3380CC4-5D6E-409C-BE32-E72D297353CC}">
                <c16:uniqueId val="{00000002-464C-4180-951E-11D3F655EAC6}"/>
              </c:ext>
            </c:extLst>
          </c:dPt>
          <c:dPt>
            <c:idx val="16"/>
            <c:invertIfNegative val="0"/>
            <c:bubble3D val="0"/>
            <c:spPr>
              <a:solidFill>
                <a:schemeClr val="accent3">
                  <a:lumMod val="75000"/>
                </a:schemeClr>
              </a:solidFill>
              <a:ln w="12022">
                <a:solidFill>
                  <a:srgbClr val="FFFFFF"/>
                </a:solidFill>
                <a:prstDash val="solid"/>
              </a:ln>
            </c:spPr>
            <c:extLst>
              <c:ext xmlns:c16="http://schemas.microsoft.com/office/drawing/2014/chart" uri="{C3380CC4-5D6E-409C-BE32-E72D297353CC}">
                <c16:uniqueId val="{00000005-464C-4180-951E-11D3F655EAC6}"/>
              </c:ext>
            </c:extLst>
          </c:dPt>
          <c:dPt>
            <c:idx val="17"/>
            <c:invertIfNegative val="0"/>
            <c:bubble3D val="0"/>
            <c:spPr>
              <a:solidFill>
                <a:schemeClr val="accent3">
                  <a:lumMod val="75000"/>
                </a:schemeClr>
              </a:solidFill>
              <a:ln w="12022">
                <a:solidFill>
                  <a:srgbClr val="FFFFFF"/>
                </a:solidFill>
                <a:prstDash val="solid"/>
              </a:ln>
            </c:spPr>
            <c:extLst>
              <c:ext xmlns:c16="http://schemas.microsoft.com/office/drawing/2014/chart" uri="{C3380CC4-5D6E-409C-BE32-E72D297353CC}">
                <c16:uniqueId val="{00000008-464C-4180-951E-11D3F655EAC6}"/>
              </c:ext>
            </c:extLst>
          </c:dPt>
          <c:dPt>
            <c:idx val="18"/>
            <c:invertIfNegative val="0"/>
            <c:bubble3D val="0"/>
            <c:spPr>
              <a:solidFill>
                <a:schemeClr val="accent4">
                  <a:lumMod val="40000"/>
                  <a:lumOff val="60000"/>
                </a:schemeClr>
              </a:solidFill>
              <a:ln w="12022">
                <a:solidFill>
                  <a:srgbClr val="FFFFFF"/>
                </a:solidFill>
                <a:prstDash val="solid"/>
              </a:ln>
            </c:spPr>
            <c:extLst>
              <c:ext xmlns:c16="http://schemas.microsoft.com/office/drawing/2014/chart" uri="{C3380CC4-5D6E-409C-BE32-E72D297353CC}">
                <c16:uniqueId val="{0000000B-464C-4180-951E-11D3F655EAC6}"/>
              </c:ext>
            </c:extLst>
          </c:dPt>
          <c:dPt>
            <c:idx val="19"/>
            <c:invertIfNegative val="0"/>
            <c:bubble3D val="0"/>
            <c:spPr>
              <a:solidFill>
                <a:schemeClr val="accent3">
                  <a:lumMod val="75000"/>
                </a:schemeClr>
              </a:solidFill>
              <a:ln w="12022">
                <a:solidFill>
                  <a:srgbClr val="FFFFFF"/>
                </a:solidFill>
                <a:prstDash val="solid"/>
              </a:ln>
            </c:spPr>
            <c:extLst>
              <c:ext xmlns:c16="http://schemas.microsoft.com/office/drawing/2014/chart" uri="{C3380CC4-5D6E-409C-BE32-E72D297353CC}">
                <c16:uniqueId val="{0000000C-E817-425E-B036-9AFB1124719B}"/>
              </c:ext>
            </c:extLst>
          </c:dPt>
          <c:dPt>
            <c:idx val="20"/>
            <c:invertIfNegative val="0"/>
            <c:bubble3D val="0"/>
            <c:spPr>
              <a:solidFill>
                <a:schemeClr val="accent3">
                  <a:lumMod val="75000"/>
                </a:schemeClr>
              </a:solidFill>
              <a:ln w="12022">
                <a:solidFill>
                  <a:srgbClr val="FFFFFF"/>
                </a:solidFill>
                <a:prstDash val="solid"/>
              </a:ln>
            </c:spPr>
            <c:extLst>
              <c:ext xmlns:c16="http://schemas.microsoft.com/office/drawing/2014/chart" uri="{C3380CC4-5D6E-409C-BE32-E72D297353CC}">
                <c16:uniqueId val="{0000000E-E817-425E-B036-9AFB1124719B}"/>
              </c:ext>
            </c:extLst>
          </c:dPt>
          <c:dPt>
            <c:idx val="21"/>
            <c:invertIfNegative val="0"/>
            <c:bubble3D val="0"/>
            <c:spPr>
              <a:solidFill>
                <a:schemeClr val="accent3">
                  <a:lumMod val="75000"/>
                </a:schemeClr>
              </a:solidFill>
              <a:ln w="12022">
                <a:solidFill>
                  <a:srgbClr val="FFFFFF"/>
                </a:solidFill>
                <a:prstDash val="solid"/>
              </a:ln>
            </c:spPr>
            <c:extLst>
              <c:ext xmlns:c16="http://schemas.microsoft.com/office/drawing/2014/chart" uri="{C3380CC4-5D6E-409C-BE32-E72D297353CC}">
                <c16:uniqueId val="{0000000F-E817-425E-B036-9AFB1124719B}"/>
              </c:ext>
            </c:extLst>
          </c:dPt>
          <c:dPt>
            <c:idx val="22"/>
            <c:invertIfNegative val="0"/>
            <c:bubble3D val="0"/>
            <c:spPr>
              <a:solidFill>
                <a:schemeClr val="accent3">
                  <a:lumMod val="75000"/>
                </a:schemeClr>
              </a:solidFill>
              <a:ln w="12022">
                <a:solidFill>
                  <a:srgbClr val="FFFFFF"/>
                </a:solidFill>
                <a:prstDash val="solid"/>
              </a:ln>
            </c:spPr>
            <c:extLst>
              <c:ext xmlns:c16="http://schemas.microsoft.com/office/drawing/2014/chart" uri="{C3380CC4-5D6E-409C-BE32-E72D297353CC}">
                <c16:uniqueId val="{00000010-E817-425E-B036-9AFB1124719B}"/>
              </c:ext>
            </c:extLst>
          </c:dPt>
          <c:dPt>
            <c:idx val="23"/>
            <c:invertIfNegative val="0"/>
            <c:bubble3D val="0"/>
            <c:spPr>
              <a:solidFill>
                <a:schemeClr val="accent3">
                  <a:lumMod val="75000"/>
                </a:schemeClr>
              </a:solidFill>
              <a:ln w="12022">
                <a:solidFill>
                  <a:srgbClr val="FFFFFF"/>
                </a:solidFill>
                <a:prstDash val="solid"/>
              </a:ln>
            </c:spPr>
            <c:extLst>
              <c:ext xmlns:c16="http://schemas.microsoft.com/office/drawing/2014/chart" uri="{C3380CC4-5D6E-409C-BE32-E72D297353CC}">
                <c16:uniqueId val="{00000011-E817-425E-B036-9AFB1124719B}"/>
              </c:ext>
            </c:extLst>
          </c:dPt>
          <c:dLbls>
            <c:dLbl>
              <c:idx val="0"/>
              <c:spPr>
                <a:noFill/>
                <a:ln>
                  <a:noFill/>
                </a:ln>
                <a:effectLst/>
              </c:spPr>
              <c:txPr>
                <a:bodyPr/>
                <a:lstStyle/>
                <a:p>
                  <a:pPr>
                    <a:defRPr sz="1400" b="1">
                      <a:solidFill>
                        <a:schemeClr val="bg1"/>
                      </a:solidFill>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0-292A-41C2-9A34-0F92EC9AAA05}"/>
                </c:ext>
              </c:extLst>
            </c:dLbl>
            <c:dLbl>
              <c:idx val="1"/>
              <c:spPr>
                <a:noFill/>
                <a:ln>
                  <a:noFill/>
                </a:ln>
                <a:effectLst/>
              </c:spPr>
              <c:txPr>
                <a:bodyPr/>
                <a:lstStyle/>
                <a:p>
                  <a:pPr>
                    <a:defRPr sz="1400" b="1">
                      <a:solidFill>
                        <a:schemeClr val="bg1"/>
                      </a:solidFill>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1-292A-41C2-9A34-0F92EC9AAA05}"/>
                </c:ext>
              </c:extLst>
            </c:dLbl>
            <c:dLbl>
              <c:idx val="2"/>
              <c:spPr>
                <a:noFill/>
                <a:ln>
                  <a:noFill/>
                </a:ln>
                <a:effectLst/>
              </c:spPr>
              <c:txPr>
                <a:bodyPr/>
                <a:lstStyle/>
                <a:p>
                  <a:pPr>
                    <a:defRPr sz="1400" b="1">
                      <a:solidFill>
                        <a:schemeClr val="bg1"/>
                      </a:solidFill>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2-292A-41C2-9A34-0F92EC9AAA05}"/>
                </c:ext>
              </c:extLst>
            </c:dLbl>
            <c:dLbl>
              <c:idx val="3"/>
              <c:spPr>
                <a:noFill/>
                <a:ln>
                  <a:noFill/>
                </a:ln>
                <a:effectLst/>
              </c:spPr>
              <c:txPr>
                <a:bodyPr/>
                <a:lstStyle/>
                <a:p>
                  <a:pPr>
                    <a:defRPr sz="1400" b="1">
                      <a:solidFill>
                        <a:schemeClr val="bg1"/>
                      </a:solidFill>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3-292A-41C2-9A34-0F92EC9AAA05}"/>
                </c:ext>
              </c:extLst>
            </c:dLbl>
            <c:dLbl>
              <c:idx val="4"/>
              <c:spPr>
                <a:noFill/>
                <a:ln>
                  <a:noFill/>
                </a:ln>
                <a:effectLst/>
              </c:spPr>
              <c:txPr>
                <a:bodyPr/>
                <a:lstStyle/>
                <a:p>
                  <a:pPr>
                    <a:defRPr sz="1400" b="1">
                      <a:solidFill>
                        <a:schemeClr val="bg1"/>
                      </a:solidFill>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C-464C-4180-951E-11D3F655EAC6}"/>
                </c:ext>
              </c:extLst>
            </c:dLbl>
            <c:dLbl>
              <c:idx val="5"/>
              <c:spPr>
                <a:noFill/>
                <a:ln>
                  <a:noFill/>
                </a:ln>
                <a:effectLst/>
              </c:spPr>
              <c:txPr>
                <a:bodyPr/>
                <a:lstStyle/>
                <a:p>
                  <a:pPr>
                    <a:defRPr sz="1400" b="1">
                      <a:solidFill>
                        <a:schemeClr val="bg1"/>
                      </a:solidFill>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0-464C-4180-951E-11D3F655EAC6}"/>
                </c:ext>
              </c:extLst>
            </c:dLbl>
            <c:dLbl>
              <c:idx val="6"/>
              <c:spPr>
                <a:noFill/>
                <a:ln>
                  <a:noFill/>
                </a:ln>
                <a:effectLst/>
              </c:spPr>
              <c:txPr>
                <a:bodyPr/>
                <a:lstStyle/>
                <a:p>
                  <a:pPr>
                    <a:defRPr sz="1400" b="1">
                      <a:solidFill>
                        <a:schemeClr val="bg1"/>
                      </a:solidFill>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3-464C-4180-951E-11D3F655EAC6}"/>
                </c:ext>
              </c:extLst>
            </c:dLbl>
            <c:dLbl>
              <c:idx val="7"/>
              <c:spPr>
                <a:noFill/>
                <a:ln>
                  <a:noFill/>
                </a:ln>
                <a:effectLst/>
              </c:spPr>
              <c:txPr>
                <a:bodyPr/>
                <a:lstStyle/>
                <a:p>
                  <a:pPr>
                    <a:defRPr sz="1400" b="1">
                      <a:solidFill>
                        <a:schemeClr val="bg1"/>
                      </a:solidFill>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6-464C-4180-951E-11D3F655EAC6}"/>
                </c:ext>
              </c:extLst>
            </c:dLbl>
            <c:spPr>
              <a:noFill/>
              <a:ln>
                <a:noFill/>
              </a:ln>
              <a:effectLst/>
            </c:spPr>
            <c:txPr>
              <a:bodyPr/>
              <a:lstStyle/>
              <a:p>
                <a:pPr>
                  <a:defRPr sz="1400" b="1">
                    <a:solidFill>
                      <a:schemeClr val="tx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Sheet1!$C$2:$C$25</c:f>
              <c:strCache>
                <c:ptCount val="24"/>
                <c:pt idx="0">
                  <c:v>April</c:v>
                </c:pt>
                <c:pt idx="1">
                  <c:v>May</c:v>
                </c:pt>
                <c:pt idx="2">
                  <c:v>April</c:v>
                </c:pt>
                <c:pt idx="3">
                  <c:v>May</c:v>
                </c:pt>
                <c:pt idx="4">
                  <c:v>April</c:v>
                </c:pt>
                <c:pt idx="5">
                  <c:v>May</c:v>
                </c:pt>
                <c:pt idx="6">
                  <c:v>April</c:v>
                </c:pt>
                <c:pt idx="7">
                  <c:v>May</c:v>
                </c:pt>
                <c:pt idx="8">
                  <c:v>April</c:v>
                </c:pt>
                <c:pt idx="9">
                  <c:v>May</c:v>
                </c:pt>
                <c:pt idx="10">
                  <c:v>April</c:v>
                </c:pt>
                <c:pt idx="11">
                  <c:v>May</c:v>
                </c:pt>
                <c:pt idx="12">
                  <c:v>April</c:v>
                </c:pt>
                <c:pt idx="13">
                  <c:v>May</c:v>
                </c:pt>
                <c:pt idx="14">
                  <c:v>April</c:v>
                </c:pt>
                <c:pt idx="15">
                  <c:v>May</c:v>
                </c:pt>
                <c:pt idx="16">
                  <c:v>April</c:v>
                </c:pt>
                <c:pt idx="17">
                  <c:v>May</c:v>
                </c:pt>
                <c:pt idx="18">
                  <c:v>April</c:v>
                </c:pt>
                <c:pt idx="19">
                  <c:v>May</c:v>
                </c:pt>
                <c:pt idx="20">
                  <c:v>April</c:v>
                </c:pt>
                <c:pt idx="21">
                  <c:v>May</c:v>
                </c:pt>
                <c:pt idx="22">
                  <c:v>April</c:v>
                </c:pt>
                <c:pt idx="23">
                  <c:v>May</c:v>
                </c:pt>
              </c:strCache>
            </c:strRef>
          </c:cat>
          <c:val>
            <c:numRef>
              <c:f>Sheet1!$D$2:$D$25</c:f>
              <c:numCache>
                <c:formatCode>General</c:formatCode>
                <c:ptCount val="24"/>
                <c:pt idx="0">
                  <c:v>3</c:v>
                </c:pt>
                <c:pt idx="1">
                  <c:v>54</c:v>
                </c:pt>
                <c:pt idx="2">
                  <c:v>2</c:v>
                </c:pt>
                <c:pt idx="3">
                  <c:v>50</c:v>
                </c:pt>
                <c:pt idx="4">
                  <c:v>4</c:v>
                </c:pt>
                <c:pt idx="5">
                  <c:v>55</c:v>
                </c:pt>
                <c:pt idx="6">
                  <c:v>2</c:v>
                </c:pt>
                <c:pt idx="7">
                  <c:v>54</c:v>
                </c:pt>
                <c:pt idx="8">
                  <c:v>3</c:v>
                </c:pt>
                <c:pt idx="9">
                  <c:v>6</c:v>
                </c:pt>
                <c:pt idx="10">
                  <c:v>4</c:v>
                </c:pt>
                <c:pt idx="11">
                  <c:v>8</c:v>
                </c:pt>
                <c:pt idx="12">
                  <c:v>4</c:v>
                </c:pt>
                <c:pt idx="13">
                  <c:v>7</c:v>
                </c:pt>
                <c:pt idx="14">
                  <c:v>5</c:v>
                </c:pt>
                <c:pt idx="15">
                  <c:v>6</c:v>
                </c:pt>
                <c:pt idx="16">
                  <c:v>1</c:v>
                </c:pt>
                <c:pt idx="17">
                  <c:v>2</c:v>
                </c:pt>
                <c:pt idx="18">
                  <c:v>0</c:v>
                </c:pt>
                <c:pt idx="19">
                  <c:v>2</c:v>
                </c:pt>
                <c:pt idx="20">
                  <c:v>2</c:v>
                </c:pt>
                <c:pt idx="21">
                  <c:v>3</c:v>
                </c:pt>
                <c:pt idx="22">
                  <c:v>1</c:v>
                </c:pt>
                <c:pt idx="23">
                  <c:v>1</c:v>
                </c:pt>
              </c:numCache>
            </c:numRef>
          </c:val>
          <c:extLst>
            <c:ext xmlns:c16="http://schemas.microsoft.com/office/drawing/2014/chart" uri="{C3380CC4-5D6E-409C-BE32-E72D297353CC}">
              <c16:uniqueId val="{00000005-292A-41C2-9A34-0F92EC9AAA05}"/>
            </c:ext>
          </c:extLst>
        </c:ser>
        <c:ser>
          <c:idx val="1"/>
          <c:order val="1"/>
          <c:tx>
            <c:strRef>
              <c:f>Sheet1!$E$1</c:f>
              <c:strCache>
                <c:ptCount val="1"/>
                <c:pt idx="0">
                  <c:v>Yes - someone I know</c:v>
                </c:pt>
              </c:strCache>
            </c:strRef>
          </c:tx>
          <c:spPr>
            <a:solidFill>
              <a:schemeClr val="accent4">
                <a:lumMod val="60000"/>
                <a:lumOff val="40000"/>
              </a:schemeClr>
            </a:solidFill>
            <a:ln>
              <a:solidFill>
                <a:schemeClr val="bg1"/>
              </a:solidFill>
            </a:ln>
          </c:spPr>
          <c:invertIfNegative val="0"/>
          <c:dPt>
            <c:idx val="8"/>
            <c:invertIfNegative val="0"/>
            <c:bubble3D val="0"/>
            <c:spPr>
              <a:solidFill>
                <a:schemeClr val="accent5">
                  <a:lumMod val="60000"/>
                  <a:lumOff val="40000"/>
                </a:schemeClr>
              </a:solidFill>
              <a:ln>
                <a:solidFill>
                  <a:schemeClr val="bg1"/>
                </a:solidFill>
              </a:ln>
            </c:spPr>
            <c:extLst>
              <c:ext xmlns:c16="http://schemas.microsoft.com/office/drawing/2014/chart" uri="{C3380CC4-5D6E-409C-BE32-E72D297353CC}">
                <c16:uniqueId val="{00000000-E817-425E-B036-9AFB1124719B}"/>
              </c:ext>
            </c:extLst>
          </c:dPt>
          <c:dPt>
            <c:idx val="9"/>
            <c:invertIfNegative val="0"/>
            <c:bubble3D val="0"/>
            <c:spPr>
              <a:solidFill>
                <a:schemeClr val="accent5">
                  <a:lumMod val="60000"/>
                  <a:lumOff val="40000"/>
                </a:schemeClr>
              </a:solidFill>
              <a:ln>
                <a:solidFill>
                  <a:schemeClr val="bg1"/>
                </a:solidFill>
              </a:ln>
            </c:spPr>
            <c:extLst>
              <c:ext xmlns:c16="http://schemas.microsoft.com/office/drawing/2014/chart" uri="{C3380CC4-5D6E-409C-BE32-E72D297353CC}">
                <c16:uniqueId val="{00000001-E817-425E-B036-9AFB1124719B}"/>
              </c:ext>
            </c:extLst>
          </c:dPt>
          <c:dPt>
            <c:idx val="10"/>
            <c:invertIfNegative val="0"/>
            <c:bubble3D val="0"/>
            <c:spPr>
              <a:solidFill>
                <a:schemeClr val="accent5">
                  <a:lumMod val="60000"/>
                  <a:lumOff val="40000"/>
                </a:schemeClr>
              </a:solidFill>
              <a:ln>
                <a:solidFill>
                  <a:schemeClr val="bg1"/>
                </a:solidFill>
              </a:ln>
            </c:spPr>
            <c:extLst>
              <c:ext xmlns:c16="http://schemas.microsoft.com/office/drawing/2014/chart" uri="{C3380CC4-5D6E-409C-BE32-E72D297353CC}">
                <c16:uniqueId val="{00000002-E817-425E-B036-9AFB1124719B}"/>
              </c:ext>
            </c:extLst>
          </c:dPt>
          <c:dPt>
            <c:idx val="11"/>
            <c:invertIfNegative val="0"/>
            <c:bubble3D val="0"/>
            <c:spPr>
              <a:solidFill>
                <a:schemeClr val="accent5">
                  <a:lumMod val="40000"/>
                  <a:lumOff val="60000"/>
                </a:schemeClr>
              </a:solidFill>
              <a:ln>
                <a:solidFill>
                  <a:schemeClr val="bg1"/>
                </a:solidFill>
              </a:ln>
            </c:spPr>
            <c:extLst>
              <c:ext xmlns:c16="http://schemas.microsoft.com/office/drawing/2014/chart" uri="{C3380CC4-5D6E-409C-BE32-E72D297353CC}">
                <c16:uniqueId val="{00000003-E817-425E-B036-9AFB1124719B}"/>
              </c:ext>
            </c:extLst>
          </c:dPt>
          <c:dPt>
            <c:idx val="12"/>
            <c:invertIfNegative val="0"/>
            <c:bubble3D val="0"/>
            <c:spPr>
              <a:solidFill>
                <a:schemeClr val="accent5">
                  <a:lumMod val="60000"/>
                  <a:lumOff val="40000"/>
                </a:schemeClr>
              </a:solidFill>
              <a:ln>
                <a:solidFill>
                  <a:schemeClr val="bg1"/>
                </a:solidFill>
              </a:ln>
            </c:spPr>
            <c:extLst>
              <c:ext xmlns:c16="http://schemas.microsoft.com/office/drawing/2014/chart" uri="{C3380CC4-5D6E-409C-BE32-E72D297353CC}">
                <c16:uniqueId val="{00000004-E817-425E-B036-9AFB1124719B}"/>
              </c:ext>
            </c:extLst>
          </c:dPt>
          <c:dPt>
            <c:idx val="13"/>
            <c:invertIfNegative val="0"/>
            <c:bubble3D val="0"/>
            <c:spPr>
              <a:solidFill>
                <a:schemeClr val="accent5">
                  <a:lumMod val="60000"/>
                  <a:lumOff val="40000"/>
                </a:schemeClr>
              </a:solidFill>
              <a:ln>
                <a:solidFill>
                  <a:schemeClr val="bg1"/>
                </a:solidFill>
              </a:ln>
            </c:spPr>
            <c:extLst>
              <c:ext xmlns:c16="http://schemas.microsoft.com/office/drawing/2014/chart" uri="{C3380CC4-5D6E-409C-BE32-E72D297353CC}">
                <c16:uniqueId val="{00000005-E817-425E-B036-9AFB1124719B}"/>
              </c:ext>
            </c:extLst>
          </c:dPt>
          <c:dPt>
            <c:idx val="14"/>
            <c:invertIfNegative val="0"/>
            <c:bubble3D val="0"/>
            <c:spPr>
              <a:solidFill>
                <a:schemeClr val="accent5">
                  <a:lumMod val="60000"/>
                  <a:lumOff val="40000"/>
                </a:schemeClr>
              </a:solidFill>
              <a:ln>
                <a:solidFill>
                  <a:schemeClr val="bg1"/>
                </a:solidFill>
              </a:ln>
            </c:spPr>
            <c:extLst>
              <c:ext xmlns:c16="http://schemas.microsoft.com/office/drawing/2014/chart" uri="{C3380CC4-5D6E-409C-BE32-E72D297353CC}">
                <c16:uniqueId val="{00000006-E817-425E-B036-9AFB1124719B}"/>
              </c:ext>
            </c:extLst>
          </c:dPt>
          <c:dPt>
            <c:idx val="15"/>
            <c:invertIfNegative val="0"/>
            <c:bubble3D val="0"/>
            <c:spPr>
              <a:solidFill>
                <a:schemeClr val="accent5">
                  <a:lumMod val="60000"/>
                  <a:lumOff val="40000"/>
                </a:schemeClr>
              </a:solidFill>
              <a:ln>
                <a:solidFill>
                  <a:schemeClr val="bg1"/>
                </a:solidFill>
              </a:ln>
            </c:spPr>
            <c:extLst>
              <c:ext xmlns:c16="http://schemas.microsoft.com/office/drawing/2014/chart" uri="{C3380CC4-5D6E-409C-BE32-E72D297353CC}">
                <c16:uniqueId val="{00000007-E817-425E-B036-9AFB1124719B}"/>
              </c:ext>
            </c:extLst>
          </c:dPt>
          <c:dPt>
            <c:idx val="16"/>
            <c:invertIfNegative val="0"/>
            <c:bubble3D val="0"/>
            <c:spPr>
              <a:solidFill>
                <a:schemeClr val="accent3">
                  <a:lumMod val="60000"/>
                  <a:lumOff val="40000"/>
                </a:schemeClr>
              </a:solidFill>
              <a:ln>
                <a:solidFill>
                  <a:schemeClr val="bg1"/>
                </a:solidFill>
              </a:ln>
            </c:spPr>
            <c:extLst>
              <c:ext xmlns:c16="http://schemas.microsoft.com/office/drawing/2014/chart" uri="{C3380CC4-5D6E-409C-BE32-E72D297353CC}">
                <c16:uniqueId val="{00000008-E817-425E-B036-9AFB1124719B}"/>
              </c:ext>
            </c:extLst>
          </c:dPt>
          <c:dPt>
            <c:idx val="17"/>
            <c:invertIfNegative val="0"/>
            <c:bubble3D val="0"/>
            <c:spPr>
              <a:solidFill>
                <a:schemeClr val="accent3">
                  <a:lumMod val="60000"/>
                  <a:lumOff val="40000"/>
                </a:schemeClr>
              </a:solidFill>
              <a:ln>
                <a:solidFill>
                  <a:schemeClr val="bg1"/>
                </a:solidFill>
              </a:ln>
            </c:spPr>
            <c:extLst>
              <c:ext xmlns:c16="http://schemas.microsoft.com/office/drawing/2014/chart" uri="{C3380CC4-5D6E-409C-BE32-E72D297353CC}">
                <c16:uniqueId val="{0000000B-E817-425E-B036-9AFB1124719B}"/>
              </c:ext>
            </c:extLst>
          </c:dPt>
          <c:dPt>
            <c:idx val="18"/>
            <c:invertIfNegative val="0"/>
            <c:bubble3D val="0"/>
            <c:spPr>
              <a:solidFill>
                <a:schemeClr val="accent3">
                  <a:lumMod val="60000"/>
                  <a:lumOff val="40000"/>
                </a:schemeClr>
              </a:solidFill>
              <a:ln>
                <a:solidFill>
                  <a:schemeClr val="bg1"/>
                </a:solidFill>
              </a:ln>
            </c:spPr>
            <c:extLst>
              <c:ext xmlns:c16="http://schemas.microsoft.com/office/drawing/2014/chart" uri="{C3380CC4-5D6E-409C-BE32-E72D297353CC}">
                <c16:uniqueId val="{0000000A-E817-425E-B036-9AFB1124719B}"/>
              </c:ext>
            </c:extLst>
          </c:dPt>
          <c:dPt>
            <c:idx val="19"/>
            <c:invertIfNegative val="0"/>
            <c:bubble3D val="0"/>
            <c:spPr>
              <a:solidFill>
                <a:schemeClr val="accent3">
                  <a:lumMod val="60000"/>
                  <a:lumOff val="40000"/>
                </a:schemeClr>
              </a:solidFill>
              <a:ln>
                <a:solidFill>
                  <a:schemeClr val="bg1"/>
                </a:solidFill>
              </a:ln>
            </c:spPr>
            <c:extLst>
              <c:ext xmlns:c16="http://schemas.microsoft.com/office/drawing/2014/chart" uri="{C3380CC4-5D6E-409C-BE32-E72D297353CC}">
                <c16:uniqueId val="{0000000D-E817-425E-B036-9AFB1124719B}"/>
              </c:ext>
            </c:extLst>
          </c:dPt>
          <c:dPt>
            <c:idx val="20"/>
            <c:invertIfNegative val="0"/>
            <c:bubble3D val="0"/>
            <c:spPr>
              <a:solidFill>
                <a:schemeClr val="accent3">
                  <a:lumMod val="60000"/>
                  <a:lumOff val="40000"/>
                </a:schemeClr>
              </a:solidFill>
              <a:ln>
                <a:solidFill>
                  <a:schemeClr val="bg1"/>
                </a:solidFill>
              </a:ln>
            </c:spPr>
            <c:extLst>
              <c:ext xmlns:c16="http://schemas.microsoft.com/office/drawing/2014/chart" uri="{C3380CC4-5D6E-409C-BE32-E72D297353CC}">
                <c16:uniqueId val="{00000012-E817-425E-B036-9AFB1124719B}"/>
              </c:ext>
            </c:extLst>
          </c:dPt>
          <c:dPt>
            <c:idx val="21"/>
            <c:invertIfNegative val="0"/>
            <c:bubble3D val="0"/>
            <c:spPr>
              <a:solidFill>
                <a:schemeClr val="accent3">
                  <a:lumMod val="60000"/>
                  <a:lumOff val="40000"/>
                </a:schemeClr>
              </a:solidFill>
              <a:ln>
                <a:solidFill>
                  <a:schemeClr val="bg1"/>
                </a:solidFill>
              </a:ln>
            </c:spPr>
            <c:extLst>
              <c:ext xmlns:c16="http://schemas.microsoft.com/office/drawing/2014/chart" uri="{C3380CC4-5D6E-409C-BE32-E72D297353CC}">
                <c16:uniqueId val="{00000013-E817-425E-B036-9AFB1124719B}"/>
              </c:ext>
            </c:extLst>
          </c:dPt>
          <c:dPt>
            <c:idx val="22"/>
            <c:invertIfNegative val="0"/>
            <c:bubble3D val="0"/>
            <c:spPr>
              <a:solidFill>
                <a:schemeClr val="accent3">
                  <a:lumMod val="60000"/>
                  <a:lumOff val="40000"/>
                </a:schemeClr>
              </a:solidFill>
              <a:ln>
                <a:solidFill>
                  <a:schemeClr val="bg1"/>
                </a:solidFill>
              </a:ln>
            </c:spPr>
            <c:extLst>
              <c:ext xmlns:c16="http://schemas.microsoft.com/office/drawing/2014/chart" uri="{C3380CC4-5D6E-409C-BE32-E72D297353CC}">
                <c16:uniqueId val="{00000014-E817-425E-B036-9AFB1124719B}"/>
              </c:ext>
            </c:extLst>
          </c:dPt>
          <c:dPt>
            <c:idx val="23"/>
            <c:invertIfNegative val="0"/>
            <c:bubble3D val="0"/>
            <c:spPr>
              <a:solidFill>
                <a:schemeClr val="accent3">
                  <a:lumMod val="60000"/>
                  <a:lumOff val="40000"/>
                </a:schemeClr>
              </a:solidFill>
              <a:ln>
                <a:solidFill>
                  <a:schemeClr val="bg1"/>
                </a:solidFill>
              </a:ln>
            </c:spPr>
            <c:extLst>
              <c:ext xmlns:c16="http://schemas.microsoft.com/office/drawing/2014/chart" uri="{C3380CC4-5D6E-409C-BE32-E72D297353CC}">
                <c16:uniqueId val="{00000015-E817-425E-B036-9AFB1124719B}"/>
              </c:ext>
            </c:extLst>
          </c:dPt>
          <c:cat>
            <c:strRef>
              <c:f>Sheet1!$C$2:$C$25</c:f>
              <c:strCache>
                <c:ptCount val="24"/>
                <c:pt idx="0">
                  <c:v>April</c:v>
                </c:pt>
                <c:pt idx="1">
                  <c:v>May</c:v>
                </c:pt>
                <c:pt idx="2">
                  <c:v>April</c:v>
                </c:pt>
                <c:pt idx="3">
                  <c:v>May</c:v>
                </c:pt>
                <c:pt idx="4">
                  <c:v>April</c:v>
                </c:pt>
                <c:pt idx="5">
                  <c:v>May</c:v>
                </c:pt>
                <c:pt idx="6">
                  <c:v>April</c:v>
                </c:pt>
                <c:pt idx="7">
                  <c:v>May</c:v>
                </c:pt>
                <c:pt idx="8">
                  <c:v>April</c:v>
                </c:pt>
                <c:pt idx="9">
                  <c:v>May</c:v>
                </c:pt>
                <c:pt idx="10">
                  <c:v>April</c:v>
                </c:pt>
                <c:pt idx="11">
                  <c:v>May</c:v>
                </c:pt>
                <c:pt idx="12">
                  <c:v>April</c:v>
                </c:pt>
                <c:pt idx="13">
                  <c:v>May</c:v>
                </c:pt>
                <c:pt idx="14">
                  <c:v>April</c:v>
                </c:pt>
                <c:pt idx="15">
                  <c:v>May</c:v>
                </c:pt>
                <c:pt idx="16">
                  <c:v>April</c:v>
                </c:pt>
                <c:pt idx="17">
                  <c:v>May</c:v>
                </c:pt>
                <c:pt idx="18">
                  <c:v>April</c:v>
                </c:pt>
                <c:pt idx="19">
                  <c:v>May</c:v>
                </c:pt>
                <c:pt idx="20">
                  <c:v>April</c:v>
                </c:pt>
                <c:pt idx="21">
                  <c:v>May</c:v>
                </c:pt>
                <c:pt idx="22">
                  <c:v>April</c:v>
                </c:pt>
                <c:pt idx="23">
                  <c:v>May</c:v>
                </c:pt>
              </c:strCache>
            </c:strRef>
          </c:cat>
          <c:val>
            <c:numRef>
              <c:f>Sheet1!$E$2:$E$25</c:f>
              <c:numCache>
                <c:formatCode>General</c:formatCode>
                <c:ptCount val="24"/>
                <c:pt idx="0">
                  <c:v>2</c:v>
                </c:pt>
                <c:pt idx="1">
                  <c:v>16</c:v>
                </c:pt>
                <c:pt idx="2">
                  <c:v>1</c:v>
                </c:pt>
                <c:pt idx="3" formatCode="0">
                  <c:v>13</c:v>
                </c:pt>
                <c:pt idx="4">
                  <c:v>3</c:v>
                </c:pt>
                <c:pt idx="5" formatCode="0">
                  <c:v>18</c:v>
                </c:pt>
                <c:pt idx="6">
                  <c:v>2</c:v>
                </c:pt>
                <c:pt idx="7" formatCode="0">
                  <c:v>18</c:v>
                </c:pt>
                <c:pt idx="8">
                  <c:v>5</c:v>
                </c:pt>
                <c:pt idx="9" formatCode="0">
                  <c:v>13</c:v>
                </c:pt>
                <c:pt idx="10">
                  <c:v>5</c:v>
                </c:pt>
                <c:pt idx="11" formatCode="0">
                  <c:v>13</c:v>
                </c:pt>
                <c:pt idx="12">
                  <c:v>6</c:v>
                </c:pt>
                <c:pt idx="13" formatCode="0">
                  <c:v>13</c:v>
                </c:pt>
                <c:pt idx="14">
                  <c:v>3</c:v>
                </c:pt>
                <c:pt idx="15" formatCode="0">
                  <c:v>14</c:v>
                </c:pt>
                <c:pt idx="16">
                  <c:v>3</c:v>
                </c:pt>
                <c:pt idx="17" formatCode="0">
                  <c:v>8</c:v>
                </c:pt>
                <c:pt idx="18">
                  <c:v>2</c:v>
                </c:pt>
                <c:pt idx="19" formatCode="0">
                  <c:v>5</c:v>
                </c:pt>
                <c:pt idx="20">
                  <c:v>4</c:v>
                </c:pt>
                <c:pt idx="21" formatCode="0">
                  <c:v>9</c:v>
                </c:pt>
                <c:pt idx="22">
                  <c:v>2</c:v>
                </c:pt>
                <c:pt idx="23" formatCode="0">
                  <c:v>7</c:v>
                </c:pt>
              </c:numCache>
            </c:numRef>
          </c:val>
          <c:extLst>
            <c:ext xmlns:c16="http://schemas.microsoft.com/office/drawing/2014/chart" uri="{C3380CC4-5D6E-409C-BE32-E72D297353CC}">
              <c16:uniqueId val="{00000000-824C-48C4-9C54-143BDE46EFA0}"/>
            </c:ext>
          </c:extLst>
        </c:ser>
        <c:ser>
          <c:idx val="2"/>
          <c:order val="2"/>
          <c:tx>
            <c:strRef>
              <c:f>Sheet1!$F$1</c:f>
              <c:strCache>
                <c:ptCount val="1"/>
              </c:strCache>
            </c:strRef>
          </c:tx>
          <c:spPr>
            <a:solidFill>
              <a:schemeClr val="bg1"/>
            </a:solidFill>
            <a:ln>
              <a:solidFill>
                <a:schemeClr val="bg1"/>
              </a:solidFill>
            </a:ln>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tx1"/>
                    </a:solidFill>
                    <a:latin typeface="+mn-lt"/>
                    <a:ea typeface="Geneva"/>
                    <a:cs typeface="Geneva"/>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Sheet1!$C$2:$C$25</c:f>
              <c:strCache>
                <c:ptCount val="24"/>
                <c:pt idx="0">
                  <c:v>April</c:v>
                </c:pt>
                <c:pt idx="1">
                  <c:v>May</c:v>
                </c:pt>
                <c:pt idx="2">
                  <c:v>April</c:v>
                </c:pt>
                <c:pt idx="3">
                  <c:v>May</c:v>
                </c:pt>
                <c:pt idx="4">
                  <c:v>April</c:v>
                </c:pt>
                <c:pt idx="5">
                  <c:v>May</c:v>
                </c:pt>
                <c:pt idx="6">
                  <c:v>April</c:v>
                </c:pt>
                <c:pt idx="7">
                  <c:v>May</c:v>
                </c:pt>
                <c:pt idx="8">
                  <c:v>April</c:v>
                </c:pt>
                <c:pt idx="9">
                  <c:v>May</c:v>
                </c:pt>
                <c:pt idx="10">
                  <c:v>April</c:v>
                </c:pt>
                <c:pt idx="11">
                  <c:v>May</c:v>
                </c:pt>
                <c:pt idx="12">
                  <c:v>April</c:v>
                </c:pt>
                <c:pt idx="13">
                  <c:v>May</c:v>
                </c:pt>
                <c:pt idx="14">
                  <c:v>April</c:v>
                </c:pt>
                <c:pt idx="15">
                  <c:v>May</c:v>
                </c:pt>
                <c:pt idx="16">
                  <c:v>April</c:v>
                </c:pt>
                <c:pt idx="17">
                  <c:v>May</c:v>
                </c:pt>
                <c:pt idx="18">
                  <c:v>April</c:v>
                </c:pt>
                <c:pt idx="19">
                  <c:v>May</c:v>
                </c:pt>
                <c:pt idx="20">
                  <c:v>April</c:v>
                </c:pt>
                <c:pt idx="21">
                  <c:v>May</c:v>
                </c:pt>
                <c:pt idx="22">
                  <c:v>April</c:v>
                </c:pt>
                <c:pt idx="23">
                  <c:v>May</c:v>
                </c:pt>
              </c:strCache>
            </c:strRef>
          </c:cat>
          <c:val>
            <c:numRef>
              <c:f>Sheet1!$F$2:$F$25</c:f>
              <c:numCache>
                <c:formatCode>General</c:formatCode>
                <c:ptCount val="24"/>
                <c:pt idx="0">
                  <c:v>5</c:v>
                </c:pt>
                <c:pt idx="1">
                  <c:v>70</c:v>
                </c:pt>
                <c:pt idx="2">
                  <c:v>3</c:v>
                </c:pt>
                <c:pt idx="3">
                  <c:v>63</c:v>
                </c:pt>
                <c:pt idx="4">
                  <c:v>7</c:v>
                </c:pt>
                <c:pt idx="5">
                  <c:v>73</c:v>
                </c:pt>
                <c:pt idx="6">
                  <c:v>4</c:v>
                </c:pt>
                <c:pt idx="7">
                  <c:v>72</c:v>
                </c:pt>
                <c:pt idx="8">
                  <c:v>8</c:v>
                </c:pt>
                <c:pt idx="9">
                  <c:v>19</c:v>
                </c:pt>
                <c:pt idx="10">
                  <c:v>9</c:v>
                </c:pt>
                <c:pt idx="11">
                  <c:v>21</c:v>
                </c:pt>
                <c:pt idx="12">
                  <c:v>10</c:v>
                </c:pt>
                <c:pt idx="13">
                  <c:v>20</c:v>
                </c:pt>
                <c:pt idx="14">
                  <c:v>8</c:v>
                </c:pt>
                <c:pt idx="15">
                  <c:v>20</c:v>
                </c:pt>
                <c:pt idx="16">
                  <c:v>4</c:v>
                </c:pt>
                <c:pt idx="17">
                  <c:v>10</c:v>
                </c:pt>
                <c:pt idx="18">
                  <c:v>2</c:v>
                </c:pt>
                <c:pt idx="19">
                  <c:v>7</c:v>
                </c:pt>
                <c:pt idx="20">
                  <c:v>6</c:v>
                </c:pt>
                <c:pt idx="21">
                  <c:v>12</c:v>
                </c:pt>
                <c:pt idx="22">
                  <c:v>3</c:v>
                </c:pt>
                <c:pt idx="23">
                  <c:v>8</c:v>
                </c:pt>
              </c:numCache>
            </c:numRef>
          </c:val>
          <c:extLst>
            <c:ext xmlns:c16="http://schemas.microsoft.com/office/drawing/2014/chart" uri="{C3380CC4-5D6E-409C-BE32-E72D297353CC}">
              <c16:uniqueId val="{00000001-824C-48C4-9C54-143BDE46EFA0}"/>
            </c:ext>
          </c:extLst>
        </c:ser>
        <c:dLbls>
          <c:showLegendKey val="0"/>
          <c:showVal val="0"/>
          <c:showCatName val="0"/>
          <c:showSerName val="0"/>
          <c:showPercent val="0"/>
          <c:showBubbleSize val="0"/>
        </c:dLbls>
        <c:gapWidth val="40"/>
        <c:overlap val="100"/>
        <c:axId val="166773760"/>
        <c:axId val="79374016"/>
      </c:barChart>
      <c:catAx>
        <c:axId val="166773760"/>
        <c:scaling>
          <c:orientation val="minMax"/>
        </c:scaling>
        <c:delete val="0"/>
        <c:axPos val="b"/>
        <c:numFmt formatCode="@" sourceLinked="0"/>
        <c:majorTickMark val="out"/>
        <c:minorTickMark val="none"/>
        <c:tickLblPos val="nextTo"/>
        <c:txPr>
          <a:bodyPr/>
          <a:lstStyle/>
          <a:p>
            <a:pPr>
              <a:defRPr sz="900" b="1">
                <a:latin typeface="+mn-lt"/>
              </a:defRPr>
            </a:pPr>
            <a:endParaRPr lang="en-US"/>
          </a:p>
        </c:txPr>
        <c:crossAx val="79374016"/>
        <c:crosses val="autoZero"/>
        <c:auto val="1"/>
        <c:lblAlgn val="ctr"/>
        <c:lblOffset val="100"/>
        <c:noMultiLvlLbl val="0"/>
      </c:catAx>
      <c:valAx>
        <c:axId val="79374016"/>
        <c:scaling>
          <c:orientation val="minMax"/>
          <c:max val="100"/>
          <c:min val="0"/>
        </c:scaling>
        <c:delete val="0"/>
        <c:axPos val="l"/>
        <c:numFmt formatCode="General" sourceLinked="1"/>
        <c:majorTickMark val="none"/>
        <c:minorTickMark val="none"/>
        <c:tickLblPos val="none"/>
        <c:spPr>
          <a:ln w="9016">
            <a:noFill/>
          </a:ln>
        </c:spPr>
        <c:crossAx val="166773760"/>
        <c:crosses val="autoZero"/>
        <c:crossBetween val="between"/>
        <c:majorUnit val="25"/>
        <c:minorUnit val="10"/>
      </c:valAx>
      <c:spPr>
        <a:noFill/>
        <a:ln w="24043">
          <a:noFill/>
        </a:ln>
      </c:spPr>
    </c:plotArea>
    <c:plotVisOnly val="1"/>
    <c:dispBlanksAs val="gap"/>
    <c:showDLblsOverMax val="0"/>
  </c:chart>
  <c:spPr>
    <a:noFill/>
    <a:ln>
      <a:solidFill>
        <a:schemeClr val="bg1"/>
      </a:solidFill>
    </a:ln>
  </c:spPr>
  <c:txPr>
    <a:bodyPr/>
    <a:lstStyle/>
    <a:p>
      <a:pPr>
        <a:defRPr sz="2366" b="0" i="0" u="none" strike="noStrike" baseline="0">
          <a:solidFill>
            <a:srgbClr val="000000"/>
          </a:solidFill>
          <a:latin typeface="Geneva"/>
          <a:ea typeface="Geneva"/>
          <a:cs typeface="Geneva"/>
        </a:defRPr>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13112728780449984"/>
          <c:w val="1"/>
          <c:h val="0.43231352799745271"/>
        </c:manualLayout>
      </c:layout>
      <c:barChart>
        <c:barDir val="col"/>
        <c:grouping val="stacked"/>
        <c:varyColors val="0"/>
        <c:ser>
          <c:idx val="0"/>
          <c:order val="0"/>
          <c:tx>
            <c:strRef>
              <c:f>Sheet1!$C$1</c:f>
              <c:strCache>
                <c:ptCount val="1"/>
                <c:pt idx="0">
                  <c:v>Much More 1</c:v>
                </c:pt>
              </c:strCache>
            </c:strRef>
          </c:tx>
          <c:spPr>
            <a:solidFill>
              <a:srgbClr val="006600"/>
            </a:solidFill>
            <a:ln>
              <a:solidFill>
                <a:schemeClr val="bg1"/>
              </a:solidFill>
            </a:ln>
          </c:spPr>
          <c:invertIfNegative val="0"/>
          <c:dLbls>
            <c:spPr>
              <a:noFill/>
              <a:ln>
                <a:noFill/>
              </a:ln>
              <a:effectLst/>
            </c:spPr>
            <c:txPr>
              <a:bodyPr wrap="square" lIns="38100" tIns="19050" rIns="38100" bIns="19050" anchor="ctr">
                <a:spAutoFit/>
              </a:bodyPr>
              <a:lstStyle/>
              <a:p>
                <a:pPr>
                  <a:defRPr sz="16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Sheet1!$B$2:$B$19</c:f>
              <c:strCache>
                <c:ptCount val="18"/>
                <c:pt idx="0">
                  <c:v>April</c:v>
                </c:pt>
                <c:pt idx="1">
                  <c:v>May </c:v>
                </c:pt>
                <c:pt idx="2">
                  <c:v>April</c:v>
                </c:pt>
                <c:pt idx="3">
                  <c:v>May </c:v>
                </c:pt>
                <c:pt idx="4">
                  <c:v>April</c:v>
                </c:pt>
                <c:pt idx="5">
                  <c:v>May </c:v>
                </c:pt>
                <c:pt idx="6">
                  <c:v>April</c:v>
                </c:pt>
                <c:pt idx="7">
                  <c:v>May </c:v>
                </c:pt>
                <c:pt idx="8">
                  <c:v>April</c:v>
                </c:pt>
                <c:pt idx="9">
                  <c:v>May </c:v>
                </c:pt>
                <c:pt idx="10">
                  <c:v>April</c:v>
                </c:pt>
                <c:pt idx="11">
                  <c:v>May </c:v>
                </c:pt>
                <c:pt idx="12">
                  <c:v>April</c:v>
                </c:pt>
                <c:pt idx="13">
                  <c:v>May </c:v>
                </c:pt>
                <c:pt idx="14">
                  <c:v>April</c:v>
                </c:pt>
                <c:pt idx="15">
                  <c:v>May </c:v>
                </c:pt>
                <c:pt idx="16">
                  <c:v>April</c:v>
                </c:pt>
                <c:pt idx="17">
                  <c:v>May </c:v>
                </c:pt>
              </c:strCache>
            </c:strRef>
          </c:cat>
          <c:val>
            <c:numRef>
              <c:f>Sheet1!$C$2:$C$19</c:f>
              <c:numCache>
                <c:formatCode>0</c:formatCode>
                <c:ptCount val="18"/>
                <c:pt idx="0">
                  <c:v>25</c:v>
                </c:pt>
                <c:pt idx="1">
                  <c:v>19</c:v>
                </c:pt>
                <c:pt idx="2">
                  <c:v>44</c:v>
                </c:pt>
                <c:pt idx="3">
                  <c:v>35</c:v>
                </c:pt>
                <c:pt idx="4">
                  <c:v>33</c:v>
                </c:pt>
                <c:pt idx="5">
                  <c:v>29</c:v>
                </c:pt>
                <c:pt idx="6">
                  <c:v>41</c:v>
                </c:pt>
                <c:pt idx="7">
                  <c:v>30</c:v>
                </c:pt>
                <c:pt idx="8">
                  <c:v>36</c:v>
                </c:pt>
                <c:pt idx="9">
                  <c:v>23</c:v>
                </c:pt>
                <c:pt idx="10">
                  <c:v>35</c:v>
                </c:pt>
                <c:pt idx="11">
                  <c:v>27</c:v>
                </c:pt>
                <c:pt idx="12">
                  <c:v>33</c:v>
                </c:pt>
                <c:pt idx="13">
                  <c:v>23</c:v>
                </c:pt>
                <c:pt idx="14">
                  <c:v>34</c:v>
                </c:pt>
                <c:pt idx="15">
                  <c:v>21</c:v>
                </c:pt>
                <c:pt idx="16">
                  <c:v>13</c:v>
                </c:pt>
                <c:pt idx="17">
                  <c:v>13</c:v>
                </c:pt>
              </c:numCache>
            </c:numRef>
          </c:val>
          <c:extLst>
            <c:ext xmlns:c16="http://schemas.microsoft.com/office/drawing/2014/chart" uri="{C3380CC4-5D6E-409C-BE32-E72D297353CC}">
              <c16:uniqueId val="{00000000-84AD-4825-84BF-7DAB1C623708}"/>
            </c:ext>
          </c:extLst>
        </c:ser>
        <c:ser>
          <c:idx val="1"/>
          <c:order val="1"/>
          <c:tx>
            <c:strRef>
              <c:f>Sheet1!$D$1</c:f>
              <c:strCache>
                <c:ptCount val="1"/>
                <c:pt idx="0">
                  <c:v>Somewhat More 1</c:v>
                </c:pt>
              </c:strCache>
            </c:strRef>
          </c:tx>
          <c:spPr>
            <a:solidFill>
              <a:srgbClr val="92D050"/>
            </a:solidFill>
            <a:ln>
              <a:solidFill>
                <a:schemeClr val="bg1"/>
              </a:solidFill>
            </a:ln>
          </c:spPr>
          <c:invertIfNegative val="0"/>
          <c:dLbls>
            <c:delete val="1"/>
          </c:dLbls>
          <c:cat>
            <c:strRef>
              <c:f>Sheet1!$B$2:$B$19</c:f>
              <c:strCache>
                <c:ptCount val="18"/>
                <c:pt idx="0">
                  <c:v>April</c:v>
                </c:pt>
                <c:pt idx="1">
                  <c:v>May </c:v>
                </c:pt>
                <c:pt idx="2">
                  <c:v>April</c:v>
                </c:pt>
                <c:pt idx="3">
                  <c:v>May </c:v>
                </c:pt>
                <c:pt idx="4">
                  <c:v>April</c:v>
                </c:pt>
                <c:pt idx="5">
                  <c:v>May </c:v>
                </c:pt>
                <c:pt idx="6">
                  <c:v>April</c:v>
                </c:pt>
                <c:pt idx="7">
                  <c:v>May </c:v>
                </c:pt>
                <c:pt idx="8">
                  <c:v>April</c:v>
                </c:pt>
                <c:pt idx="9">
                  <c:v>May </c:v>
                </c:pt>
                <c:pt idx="10">
                  <c:v>April</c:v>
                </c:pt>
                <c:pt idx="11">
                  <c:v>May </c:v>
                </c:pt>
                <c:pt idx="12">
                  <c:v>April</c:v>
                </c:pt>
                <c:pt idx="13">
                  <c:v>May </c:v>
                </c:pt>
                <c:pt idx="14">
                  <c:v>April</c:v>
                </c:pt>
                <c:pt idx="15">
                  <c:v>May </c:v>
                </c:pt>
                <c:pt idx="16">
                  <c:v>April</c:v>
                </c:pt>
                <c:pt idx="17">
                  <c:v>May </c:v>
                </c:pt>
              </c:strCache>
            </c:strRef>
          </c:cat>
          <c:val>
            <c:numRef>
              <c:f>Sheet1!$D$2:$D$19</c:f>
              <c:numCache>
                <c:formatCode>0</c:formatCode>
                <c:ptCount val="18"/>
                <c:pt idx="0">
                  <c:v>10</c:v>
                </c:pt>
                <c:pt idx="1">
                  <c:v>7</c:v>
                </c:pt>
                <c:pt idx="2">
                  <c:v>12</c:v>
                </c:pt>
                <c:pt idx="3">
                  <c:v>10</c:v>
                </c:pt>
                <c:pt idx="4">
                  <c:v>11</c:v>
                </c:pt>
                <c:pt idx="5">
                  <c:v>7</c:v>
                </c:pt>
                <c:pt idx="6">
                  <c:v>14</c:v>
                </c:pt>
                <c:pt idx="7">
                  <c:v>8</c:v>
                </c:pt>
                <c:pt idx="8">
                  <c:v>13</c:v>
                </c:pt>
                <c:pt idx="9">
                  <c:v>9</c:v>
                </c:pt>
                <c:pt idx="10">
                  <c:v>16</c:v>
                </c:pt>
                <c:pt idx="11">
                  <c:v>11</c:v>
                </c:pt>
                <c:pt idx="12">
                  <c:v>14</c:v>
                </c:pt>
                <c:pt idx="13">
                  <c:v>11</c:v>
                </c:pt>
                <c:pt idx="14">
                  <c:v>11</c:v>
                </c:pt>
                <c:pt idx="15">
                  <c:v>7</c:v>
                </c:pt>
                <c:pt idx="16">
                  <c:v>10</c:v>
                </c:pt>
                <c:pt idx="17">
                  <c:v>8</c:v>
                </c:pt>
              </c:numCache>
            </c:numRef>
          </c:val>
          <c:extLst>
            <c:ext xmlns:c16="http://schemas.microsoft.com/office/drawing/2014/chart" uri="{C3380CC4-5D6E-409C-BE32-E72D297353CC}">
              <c16:uniqueId val="{00000001-84AD-4825-84BF-7DAB1C623708}"/>
            </c:ext>
          </c:extLst>
        </c:ser>
        <c:ser>
          <c:idx val="2"/>
          <c:order val="2"/>
          <c:tx>
            <c:strRef>
              <c:f>Sheet1!$E$1</c:f>
              <c:strCache>
                <c:ptCount val="1"/>
                <c:pt idx="0">
                  <c:v>Total More 1</c:v>
                </c:pt>
              </c:strCache>
            </c:strRef>
          </c:tx>
          <c:spPr>
            <a:noFill/>
          </c:spPr>
          <c:invertIfNegative val="0"/>
          <c:dLbls>
            <c:dLbl>
              <c:idx val="6"/>
              <c:spPr>
                <a:noFill/>
                <a:ln>
                  <a:noFill/>
                </a:ln>
                <a:effectLst/>
              </c:spPr>
              <c:txPr>
                <a:bodyPr wrap="square" lIns="38100" tIns="19050" rIns="38100" bIns="19050" anchor="ctr">
                  <a:noAutofit/>
                </a:bodyPr>
                <a:lstStyle/>
                <a:p>
                  <a:pPr>
                    <a:defRPr sz="1600" b="1"/>
                  </a:pPr>
                  <a:endParaRPr lang="en-US"/>
                </a:p>
              </c:txPr>
              <c:dLblPos val="inBase"/>
              <c:showLegendKey val="0"/>
              <c:showVal val="1"/>
              <c:showCatName val="0"/>
              <c:showSerName val="0"/>
              <c:showPercent val="0"/>
              <c:showBubbleSize val="0"/>
              <c:extLst>
                <c:ext xmlns:c15="http://schemas.microsoft.com/office/drawing/2012/chart" uri="{CE6537A1-D6FC-4f65-9D91-7224C49458BB}">
                  <c15:layout>
                    <c:manualLayout>
                      <c:w val="3.3680555555555554E-2"/>
                      <c:h val="6.4059699656246333E-2"/>
                    </c:manualLayout>
                  </c15:layout>
                </c:ext>
                <c:ext xmlns:c16="http://schemas.microsoft.com/office/drawing/2014/chart" uri="{C3380CC4-5D6E-409C-BE32-E72D297353CC}">
                  <c16:uniqueId val="{00000006-518D-4648-BE10-0149A86D6E4E}"/>
                </c:ext>
              </c:extLst>
            </c:dLbl>
            <c:spPr>
              <a:noFill/>
              <a:ln>
                <a:noFill/>
              </a:ln>
              <a:effectLst/>
            </c:spPr>
            <c:txPr>
              <a:bodyPr wrap="square" lIns="38100" tIns="19050" rIns="38100" bIns="19050" anchor="ctr">
                <a:spAutoFit/>
              </a:bodyPr>
              <a:lstStyle/>
              <a:p>
                <a:pPr>
                  <a:defRPr sz="1600"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Sheet1!$B$2:$B$19</c:f>
              <c:strCache>
                <c:ptCount val="18"/>
                <c:pt idx="0">
                  <c:v>April</c:v>
                </c:pt>
                <c:pt idx="1">
                  <c:v>May </c:v>
                </c:pt>
                <c:pt idx="2">
                  <c:v>April</c:v>
                </c:pt>
                <c:pt idx="3">
                  <c:v>May </c:v>
                </c:pt>
                <c:pt idx="4">
                  <c:v>April</c:v>
                </c:pt>
                <c:pt idx="5">
                  <c:v>May </c:v>
                </c:pt>
                <c:pt idx="6">
                  <c:v>April</c:v>
                </c:pt>
                <c:pt idx="7">
                  <c:v>May </c:v>
                </c:pt>
                <c:pt idx="8">
                  <c:v>April</c:v>
                </c:pt>
                <c:pt idx="9">
                  <c:v>May </c:v>
                </c:pt>
                <c:pt idx="10">
                  <c:v>April</c:v>
                </c:pt>
                <c:pt idx="11">
                  <c:v>May </c:v>
                </c:pt>
                <c:pt idx="12">
                  <c:v>April</c:v>
                </c:pt>
                <c:pt idx="13">
                  <c:v>May </c:v>
                </c:pt>
                <c:pt idx="14">
                  <c:v>April</c:v>
                </c:pt>
                <c:pt idx="15">
                  <c:v>May </c:v>
                </c:pt>
                <c:pt idx="16">
                  <c:v>April</c:v>
                </c:pt>
                <c:pt idx="17">
                  <c:v>May </c:v>
                </c:pt>
              </c:strCache>
            </c:strRef>
          </c:cat>
          <c:val>
            <c:numRef>
              <c:f>Sheet1!$E$2:$E$19</c:f>
              <c:numCache>
                <c:formatCode>0</c:formatCode>
                <c:ptCount val="18"/>
                <c:pt idx="0">
                  <c:v>35</c:v>
                </c:pt>
                <c:pt idx="1">
                  <c:v>26</c:v>
                </c:pt>
                <c:pt idx="2">
                  <c:v>56</c:v>
                </c:pt>
                <c:pt idx="3">
                  <c:v>45</c:v>
                </c:pt>
                <c:pt idx="4">
                  <c:v>44</c:v>
                </c:pt>
                <c:pt idx="5">
                  <c:v>36</c:v>
                </c:pt>
                <c:pt idx="6">
                  <c:v>55</c:v>
                </c:pt>
                <c:pt idx="7">
                  <c:v>38</c:v>
                </c:pt>
                <c:pt idx="8">
                  <c:v>49</c:v>
                </c:pt>
                <c:pt idx="9">
                  <c:v>32</c:v>
                </c:pt>
                <c:pt idx="10">
                  <c:v>51</c:v>
                </c:pt>
                <c:pt idx="11">
                  <c:v>38</c:v>
                </c:pt>
                <c:pt idx="12">
                  <c:v>47</c:v>
                </c:pt>
                <c:pt idx="13">
                  <c:v>34</c:v>
                </c:pt>
                <c:pt idx="14">
                  <c:v>46</c:v>
                </c:pt>
                <c:pt idx="15">
                  <c:v>28</c:v>
                </c:pt>
                <c:pt idx="16">
                  <c:v>23</c:v>
                </c:pt>
                <c:pt idx="17">
                  <c:v>22</c:v>
                </c:pt>
              </c:numCache>
            </c:numRef>
          </c:val>
          <c:extLst>
            <c:ext xmlns:c16="http://schemas.microsoft.com/office/drawing/2014/chart" uri="{C3380CC4-5D6E-409C-BE32-E72D297353CC}">
              <c16:uniqueId val="{00000002-84AD-4825-84BF-7DAB1C623708}"/>
            </c:ext>
          </c:extLst>
        </c:ser>
        <c:ser>
          <c:idx val="3"/>
          <c:order val="3"/>
          <c:tx>
            <c:strRef>
              <c:f>Sheet1!$F$1</c:f>
              <c:strCache>
                <c:ptCount val="1"/>
                <c:pt idx="0">
                  <c:v>Much More 2</c:v>
                </c:pt>
              </c:strCache>
            </c:strRef>
          </c:tx>
          <c:spPr>
            <a:solidFill>
              <a:srgbClr val="FFC000"/>
            </a:solidFill>
            <a:ln>
              <a:solidFill>
                <a:schemeClr val="bg1"/>
              </a:solidFill>
            </a:ln>
          </c:spPr>
          <c:invertIfNegative val="0"/>
          <c:dLbls>
            <c:dLbl>
              <c:idx val="0"/>
              <c:tx>
                <c:rich>
                  <a:bodyPr/>
                  <a:lstStyle/>
                  <a:p>
                    <a:r>
                      <a:rPr lang="en-US"/>
                      <a:t>50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96A-4A06-85F2-46A366FAD82C}"/>
                </c:ext>
              </c:extLst>
            </c:dLbl>
            <c:dLbl>
              <c:idx val="1"/>
              <c:tx>
                <c:rich>
                  <a:bodyPr/>
                  <a:lstStyle/>
                  <a:p>
                    <a:r>
                      <a:rPr lang="en-US"/>
                      <a:t>56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96A-4A06-85F2-46A366FAD82C}"/>
                </c:ext>
              </c:extLst>
            </c:dLbl>
            <c:dLbl>
              <c:idx val="2"/>
              <c:tx>
                <c:rich>
                  <a:bodyPr/>
                  <a:lstStyle/>
                  <a:p>
                    <a:r>
                      <a:rPr lang="en-US"/>
                      <a:t>30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96A-4A06-85F2-46A366FAD82C}"/>
                </c:ext>
              </c:extLst>
            </c:dLbl>
            <c:dLbl>
              <c:idx val="3"/>
              <c:tx>
                <c:rich>
                  <a:bodyPr/>
                  <a:lstStyle/>
                  <a:p>
                    <a:r>
                      <a:rPr lang="en-US"/>
                      <a:t>16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96A-4A06-85F2-46A366FAD82C}"/>
                </c:ext>
              </c:extLst>
            </c:dLbl>
            <c:dLbl>
              <c:idx val="4"/>
              <c:tx>
                <c:rich>
                  <a:bodyPr/>
                  <a:lstStyle/>
                  <a:p>
                    <a:r>
                      <a:rPr lang="en-US"/>
                      <a:t>40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96A-4A06-85F2-46A366FAD82C}"/>
                </c:ext>
              </c:extLst>
            </c:dLbl>
            <c:dLbl>
              <c:idx val="5"/>
              <c:tx>
                <c:rich>
                  <a:bodyPr/>
                  <a:lstStyle/>
                  <a:p>
                    <a:r>
                      <a:rPr lang="en-US"/>
                      <a:t>45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96A-4A06-85F2-46A366FAD82C}"/>
                </c:ext>
              </c:extLst>
            </c:dLbl>
            <c:dLbl>
              <c:idx val="6"/>
              <c:tx>
                <c:rich>
                  <a:bodyPr/>
                  <a:lstStyle/>
                  <a:p>
                    <a:r>
                      <a:rPr lang="en-US"/>
                      <a:t>28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96A-4A06-85F2-46A366FAD82C}"/>
                </c:ext>
              </c:extLst>
            </c:dLbl>
            <c:dLbl>
              <c:idx val="7"/>
              <c:tx>
                <c:rich>
                  <a:bodyPr/>
                  <a:lstStyle/>
                  <a:p>
                    <a:r>
                      <a:rPr lang="en-US"/>
                      <a:t>41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24E-4884-B3C8-959AC04FC5F8}"/>
                </c:ext>
              </c:extLst>
            </c:dLbl>
            <c:dLbl>
              <c:idx val="8"/>
              <c:tx>
                <c:rich>
                  <a:bodyPr/>
                  <a:lstStyle/>
                  <a:p>
                    <a:r>
                      <a:rPr lang="en-US"/>
                      <a:t>31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24E-4884-B3C8-959AC04FC5F8}"/>
                </c:ext>
              </c:extLst>
            </c:dLbl>
            <c:dLbl>
              <c:idx val="9"/>
              <c:tx>
                <c:rich>
                  <a:bodyPr/>
                  <a:lstStyle/>
                  <a:p>
                    <a:r>
                      <a:rPr lang="en-US"/>
                      <a:t>24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80A6-4FC9-A3B8-DF3BDFF5D0E1}"/>
                </c:ext>
              </c:extLst>
            </c:dLbl>
            <c:dLbl>
              <c:idx val="10"/>
              <c:tx>
                <c:rich>
                  <a:bodyPr/>
                  <a:lstStyle/>
                  <a:p>
                    <a:r>
                      <a:rPr lang="en-US"/>
                      <a:t>31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0A6-4FC9-A3B8-DF3BDFF5D0E1}"/>
                </c:ext>
              </c:extLst>
            </c:dLbl>
            <c:dLbl>
              <c:idx val="11"/>
              <c:tx>
                <c:rich>
                  <a:bodyPr/>
                  <a:lstStyle/>
                  <a:p>
                    <a:r>
                      <a:rPr lang="en-US"/>
                      <a:t>41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80A6-4FC9-A3B8-DF3BDFF5D0E1}"/>
                </c:ext>
              </c:extLst>
            </c:dLbl>
            <c:dLbl>
              <c:idx val="12"/>
              <c:tx>
                <c:rich>
                  <a:bodyPr/>
                  <a:lstStyle/>
                  <a:p>
                    <a:r>
                      <a:rPr lang="en-US"/>
                      <a:t>35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0A6-4FC9-A3B8-DF3BDFF5D0E1}"/>
                </c:ext>
              </c:extLst>
            </c:dLbl>
            <c:dLbl>
              <c:idx val="13"/>
              <c:tx>
                <c:rich>
                  <a:bodyPr/>
                  <a:lstStyle/>
                  <a:p>
                    <a:r>
                      <a:rPr lang="en-US"/>
                      <a:t>45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0A6-4FC9-A3B8-DF3BDFF5D0E1}"/>
                </c:ext>
              </c:extLst>
            </c:dLbl>
            <c:dLbl>
              <c:idx val="14"/>
              <c:tx>
                <c:rich>
                  <a:bodyPr/>
                  <a:lstStyle/>
                  <a:p>
                    <a:r>
                      <a:rPr lang="en-US"/>
                      <a:t>35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0A6-4FC9-A3B8-DF3BDFF5D0E1}"/>
                </c:ext>
              </c:extLst>
            </c:dLbl>
            <c:dLbl>
              <c:idx val="15"/>
              <c:tx>
                <c:rich>
                  <a:bodyPr/>
                  <a:lstStyle/>
                  <a:p>
                    <a:r>
                      <a:rPr lang="en-US"/>
                      <a:t>49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0A6-4FC9-A3B8-DF3BDFF5D0E1}"/>
                </c:ext>
              </c:extLst>
            </c:dLbl>
            <c:dLbl>
              <c:idx val="16"/>
              <c:tx>
                <c:rich>
                  <a:bodyPr/>
                  <a:lstStyle/>
                  <a:p>
                    <a:r>
                      <a:rPr lang="en-US"/>
                      <a:t>58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0A6-4FC9-A3B8-DF3BDFF5D0E1}"/>
                </c:ext>
              </c:extLst>
            </c:dLbl>
            <c:dLbl>
              <c:idx val="17"/>
              <c:tx>
                <c:rich>
                  <a:bodyPr/>
                  <a:lstStyle/>
                  <a:p>
                    <a:r>
                      <a:rPr lang="en-US"/>
                      <a:t>49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0A6-4FC9-A3B8-DF3BDFF5D0E1}"/>
                </c:ext>
              </c:extLst>
            </c:dLbl>
            <c:spPr>
              <a:noFill/>
              <a:ln>
                <a:noFill/>
              </a:ln>
              <a:effectLst/>
            </c:spPr>
            <c:txPr>
              <a:bodyPr wrap="square" lIns="38100" tIns="19050" rIns="38100" bIns="19050" anchor="ctr">
                <a:spAutoFit/>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Sheet1!$B$2:$B$19</c:f>
              <c:strCache>
                <c:ptCount val="18"/>
                <c:pt idx="0">
                  <c:v>April</c:v>
                </c:pt>
                <c:pt idx="1">
                  <c:v>May </c:v>
                </c:pt>
                <c:pt idx="2">
                  <c:v>April</c:v>
                </c:pt>
                <c:pt idx="3">
                  <c:v>May </c:v>
                </c:pt>
                <c:pt idx="4">
                  <c:v>April</c:v>
                </c:pt>
                <c:pt idx="5">
                  <c:v>May </c:v>
                </c:pt>
                <c:pt idx="6">
                  <c:v>April</c:v>
                </c:pt>
                <c:pt idx="7">
                  <c:v>May </c:v>
                </c:pt>
                <c:pt idx="8">
                  <c:v>April</c:v>
                </c:pt>
                <c:pt idx="9">
                  <c:v>May </c:v>
                </c:pt>
                <c:pt idx="10">
                  <c:v>April</c:v>
                </c:pt>
                <c:pt idx="11">
                  <c:v>May </c:v>
                </c:pt>
                <c:pt idx="12">
                  <c:v>April</c:v>
                </c:pt>
                <c:pt idx="13">
                  <c:v>May </c:v>
                </c:pt>
                <c:pt idx="14">
                  <c:v>April</c:v>
                </c:pt>
                <c:pt idx="15">
                  <c:v>May </c:v>
                </c:pt>
                <c:pt idx="16">
                  <c:v>April</c:v>
                </c:pt>
                <c:pt idx="17">
                  <c:v>May </c:v>
                </c:pt>
              </c:strCache>
            </c:strRef>
          </c:cat>
          <c:val>
            <c:numRef>
              <c:f>Sheet1!$F$2:$F$19</c:f>
              <c:numCache>
                <c:formatCode>0</c:formatCode>
                <c:ptCount val="18"/>
                <c:pt idx="0">
                  <c:v>-50</c:v>
                </c:pt>
                <c:pt idx="1">
                  <c:v>-56</c:v>
                </c:pt>
                <c:pt idx="2">
                  <c:v>-30</c:v>
                </c:pt>
                <c:pt idx="3">
                  <c:v>-16</c:v>
                </c:pt>
                <c:pt idx="4">
                  <c:v>-40</c:v>
                </c:pt>
                <c:pt idx="5">
                  <c:v>-45</c:v>
                </c:pt>
                <c:pt idx="6">
                  <c:v>-28</c:v>
                </c:pt>
                <c:pt idx="7">
                  <c:v>-41</c:v>
                </c:pt>
                <c:pt idx="8">
                  <c:v>-31</c:v>
                </c:pt>
                <c:pt idx="9">
                  <c:v>-24</c:v>
                </c:pt>
                <c:pt idx="10">
                  <c:v>-31</c:v>
                </c:pt>
                <c:pt idx="11">
                  <c:v>-41</c:v>
                </c:pt>
                <c:pt idx="12">
                  <c:v>-35</c:v>
                </c:pt>
                <c:pt idx="13">
                  <c:v>-45</c:v>
                </c:pt>
                <c:pt idx="14">
                  <c:v>-35</c:v>
                </c:pt>
                <c:pt idx="15">
                  <c:v>-49</c:v>
                </c:pt>
                <c:pt idx="16">
                  <c:v>-58</c:v>
                </c:pt>
                <c:pt idx="17">
                  <c:v>-59</c:v>
                </c:pt>
              </c:numCache>
            </c:numRef>
          </c:val>
          <c:extLst>
            <c:ext xmlns:c16="http://schemas.microsoft.com/office/drawing/2014/chart" uri="{C3380CC4-5D6E-409C-BE32-E72D297353CC}">
              <c16:uniqueId val="{0000000C-84AD-4825-84BF-7DAB1C623708}"/>
            </c:ext>
          </c:extLst>
        </c:ser>
        <c:ser>
          <c:idx val="4"/>
          <c:order val="4"/>
          <c:tx>
            <c:strRef>
              <c:f>Sheet1!$G$1</c:f>
              <c:strCache>
                <c:ptCount val="1"/>
                <c:pt idx="0">
                  <c:v>Somewhat More 2</c:v>
                </c:pt>
              </c:strCache>
            </c:strRef>
          </c:tx>
          <c:spPr>
            <a:solidFill>
              <a:srgbClr val="FFFF00"/>
            </a:solidFill>
            <a:ln>
              <a:solidFill>
                <a:schemeClr val="bg1"/>
              </a:solidFill>
            </a:ln>
          </c:spPr>
          <c:invertIfNegative val="0"/>
          <c:dLbls>
            <c:delete val="1"/>
          </c:dLbls>
          <c:cat>
            <c:strRef>
              <c:f>Sheet1!$B$2:$B$19</c:f>
              <c:strCache>
                <c:ptCount val="18"/>
                <c:pt idx="0">
                  <c:v>April</c:v>
                </c:pt>
                <c:pt idx="1">
                  <c:v>May </c:v>
                </c:pt>
                <c:pt idx="2">
                  <c:v>April</c:v>
                </c:pt>
                <c:pt idx="3">
                  <c:v>May </c:v>
                </c:pt>
                <c:pt idx="4">
                  <c:v>April</c:v>
                </c:pt>
                <c:pt idx="5">
                  <c:v>May </c:v>
                </c:pt>
                <c:pt idx="6">
                  <c:v>April</c:v>
                </c:pt>
                <c:pt idx="7">
                  <c:v>May </c:v>
                </c:pt>
                <c:pt idx="8">
                  <c:v>April</c:v>
                </c:pt>
                <c:pt idx="9">
                  <c:v>May </c:v>
                </c:pt>
                <c:pt idx="10">
                  <c:v>April</c:v>
                </c:pt>
                <c:pt idx="11">
                  <c:v>May </c:v>
                </c:pt>
                <c:pt idx="12">
                  <c:v>April</c:v>
                </c:pt>
                <c:pt idx="13">
                  <c:v>May </c:v>
                </c:pt>
                <c:pt idx="14">
                  <c:v>April</c:v>
                </c:pt>
                <c:pt idx="15">
                  <c:v>May </c:v>
                </c:pt>
                <c:pt idx="16">
                  <c:v>April</c:v>
                </c:pt>
                <c:pt idx="17">
                  <c:v>May </c:v>
                </c:pt>
              </c:strCache>
            </c:strRef>
          </c:cat>
          <c:val>
            <c:numRef>
              <c:f>Sheet1!$G$2:$G$19</c:f>
              <c:numCache>
                <c:formatCode>0</c:formatCode>
                <c:ptCount val="18"/>
                <c:pt idx="0">
                  <c:v>-16</c:v>
                </c:pt>
                <c:pt idx="1">
                  <c:v>-18</c:v>
                </c:pt>
                <c:pt idx="2">
                  <c:v>-14</c:v>
                </c:pt>
                <c:pt idx="3">
                  <c:v>-39</c:v>
                </c:pt>
                <c:pt idx="4">
                  <c:v>-16</c:v>
                </c:pt>
                <c:pt idx="5">
                  <c:v>-19</c:v>
                </c:pt>
                <c:pt idx="6">
                  <c:v>-18</c:v>
                </c:pt>
                <c:pt idx="7">
                  <c:v>-21</c:v>
                </c:pt>
                <c:pt idx="8">
                  <c:v>-20</c:v>
                </c:pt>
                <c:pt idx="9">
                  <c:v>-44</c:v>
                </c:pt>
                <c:pt idx="10">
                  <c:v>-18</c:v>
                </c:pt>
                <c:pt idx="11">
                  <c:v>-21</c:v>
                </c:pt>
                <c:pt idx="12">
                  <c:v>-19</c:v>
                </c:pt>
                <c:pt idx="13">
                  <c:v>-21</c:v>
                </c:pt>
                <c:pt idx="14">
                  <c:v>-19</c:v>
                </c:pt>
                <c:pt idx="15">
                  <c:v>-23</c:v>
                </c:pt>
                <c:pt idx="16">
                  <c:v>-18</c:v>
                </c:pt>
                <c:pt idx="17">
                  <c:v>-19</c:v>
                </c:pt>
              </c:numCache>
            </c:numRef>
          </c:val>
          <c:extLst>
            <c:ext xmlns:c16="http://schemas.microsoft.com/office/drawing/2014/chart" uri="{C3380CC4-5D6E-409C-BE32-E72D297353CC}">
              <c16:uniqueId val="{0000000D-84AD-4825-84BF-7DAB1C623708}"/>
            </c:ext>
          </c:extLst>
        </c:ser>
        <c:ser>
          <c:idx val="5"/>
          <c:order val="5"/>
          <c:tx>
            <c:strRef>
              <c:f>Sheet1!$H$1</c:f>
              <c:strCache>
                <c:ptCount val="1"/>
                <c:pt idx="0">
                  <c:v>Total More 2</c:v>
                </c:pt>
              </c:strCache>
            </c:strRef>
          </c:tx>
          <c:spPr>
            <a:noFill/>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15:layout>
                    <c:manualLayout>
                      <c:w val="3.3680555555555554E-2"/>
                      <c:h val="7.2805035477141844E-2"/>
                    </c:manualLayout>
                  </c15:layout>
                </c:ext>
                <c:ext xmlns:c16="http://schemas.microsoft.com/office/drawing/2014/chart" uri="{C3380CC4-5D6E-409C-BE32-E72D297353CC}">
                  <c16:uniqueId val="{00000009-8C2B-4ABC-9651-E7FD0F1ABEC3}"/>
                </c:ext>
              </c:extLst>
            </c:dLbl>
            <c:dLbl>
              <c:idx val="1"/>
              <c:dLblPos val="inBase"/>
              <c:showLegendKey val="0"/>
              <c:showVal val="1"/>
              <c:showCatName val="0"/>
              <c:showSerName val="0"/>
              <c:showPercent val="0"/>
              <c:showBubbleSize val="0"/>
              <c:extLst>
                <c:ext xmlns:c15="http://schemas.microsoft.com/office/drawing/2012/chart" uri="{CE6537A1-D6FC-4f65-9D91-7224C49458BB}">
                  <c15:layout>
                    <c:manualLayout>
                      <c:w val="3.3680555555555554E-2"/>
                      <c:h val="7.2805035477141844E-2"/>
                    </c:manualLayout>
                  </c15:layout>
                </c:ext>
                <c:ext xmlns:c16="http://schemas.microsoft.com/office/drawing/2014/chart" uri="{C3380CC4-5D6E-409C-BE32-E72D297353CC}">
                  <c16:uniqueId val="{00000000-518D-4648-BE10-0149A86D6E4E}"/>
                </c:ext>
              </c:extLst>
            </c:dLbl>
            <c:dLbl>
              <c:idx val="2"/>
              <c:dLblPos val="inBase"/>
              <c:showLegendKey val="0"/>
              <c:showVal val="1"/>
              <c:showCatName val="0"/>
              <c:showSerName val="0"/>
              <c:showPercent val="0"/>
              <c:showBubbleSize val="0"/>
              <c:extLst>
                <c:ext xmlns:c15="http://schemas.microsoft.com/office/drawing/2012/chart" uri="{CE6537A1-D6FC-4f65-9D91-7224C49458BB}">
                  <c15:layout>
                    <c:manualLayout>
                      <c:w val="3.3680555555555554E-2"/>
                      <c:h val="7.2805035477141844E-2"/>
                    </c:manualLayout>
                  </c15:layout>
                </c:ext>
                <c:ext xmlns:c16="http://schemas.microsoft.com/office/drawing/2014/chart" uri="{C3380CC4-5D6E-409C-BE32-E72D297353CC}">
                  <c16:uniqueId val="{00000001-518D-4648-BE10-0149A86D6E4E}"/>
                </c:ext>
              </c:extLst>
            </c:dLbl>
            <c:dLbl>
              <c:idx val="3"/>
              <c:dLblPos val="inBase"/>
              <c:showLegendKey val="0"/>
              <c:showVal val="1"/>
              <c:showCatName val="0"/>
              <c:showSerName val="0"/>
              <c:showPercent val="0"/>
              <c:showBubbleSize val="0"/>
              <c:extLst>
                <c:ext xmlns:c15="http://schemas.microsoft.com/office/drawing/2012/chart" uri="{CE6537A1-D6FC-4f65-9D91-7224C49458BB}">
                  <c15:layout>
                    <c:manualLayout>
                      <c:w val="3.3680555555555554E-2"/>
                      <c:h val="7.2805035477141844E-2"/>
                    </c:manualLayout>
                  </c15:layout>
                </c:ext>
                <c:ext xmlns:c16="http://schemas.microsoft.com/office/drawing/2014/chart" uri="{C3380CC4-5D6E-409C-BE32-E72D297353CC}">
                  <c16:uniqueId val="{00000002-518D-4648-BE10-0149A86D6E4E}"/>
                </c:ext>
              </c:extLst>
            </c:dLbl>
            <c:dLbl>
              <c:idx val="4"/>
              <c:dLblPos val="inBase"/>
              <c:showLegendKey val="0"/>
              <c:showVal val="1"/>
              <c:showCatName val="0"/>
              <c:showSerName val="0"/>
              <c:showPercent val="0"/>
              <c:showBubbleSize val="0"/>
              <c:extLst>
                <c:ext xmlns:c15="http://schemas.microsoft.com/office/drawing/2012/chart" uri="{CE6537A1-D6FC-4f65-9D91-7224C49458BB}">
                  <c15:layout>
                    <c:manualLayout>
                      <c:w val="3.3680555555555554E-2"/>
                      <c:h val="7.2805035477141844E-2"/>
                    </c:manualLayout>
                  </c15:layout>
                </c:ext>
                <c:ext xmlns:c16="http://schemas.microsoft.com/office/drawing/2014/chart" uri="{C3380CC4-5D6E-409C-BE32-E72D297353CC}">
                  <c16:uniqueId val="{00000003-518D-4648-BE10-0149A86D6E4E}"/>
                </c:ext>
              </c:extLst>
            </c:dLbl>
            <c:dLbl>
              <c:idx val="5"/>
              <c:dLblPos val="inBase"/>
              <c:showLegendKey val="0"/>
              <c:showVal val="1"/>
              <c:showCatName val="0"/>
              <c:showSerName val="0"/>
              <c:showPercent val="0"/>
              <c:showBubbleSize val="0"/>
              <c:extLst>
                <c:ext xmlns:c15="http://schemas.microsoft.com/office/drawing/2012/chart" uri="{CE6537A1-D6FC-4f65-9D91-7224C49458BB}">
                  <c15:layout>
                    <c:manualLayout>
                      <c:w val="3.3680555555555554E-2"/>
                      <c:h val="7.2805035477141844E-2"/>
                    </c:manualLayout>
                  </c15:layout>
                </c:ext>
                <c:ext xmlns:c16="http://schemas.microsoft.com/office/drawing/2014/chart" uri="{C3380CC4-5D6E-409C-BE32-E72D297353CC}">
                  <c16:uniqueId val="{00000004-518D-4648-BE10-0149A86D6E4E}"/>
                </c:ext>
              </c:extLst>
            </c:dLbl>
            <c:dLbl>
              <c:idx val="6"/>
              <c:dLblPos val="inBase"/>
              <c:showLegendKey val="0"/>
              <c:showVal val="1"/>
              <c:showCatName val="0"/>
              <c:showSerName val="0"/>
              <c:showPercent val="0"/>
              <c:showBubbleSize val="0"/>
              <c:extLst>
                <c:ext xmlns:c15="http://schemas.microsoft.com/office/drawing/2012/chart" uri="{CE6537A1-D6FC-4f65-9D91-7224C49458BB}">
                  <c15:layout>
                    <c:manualLayout>
                      <c:w val="3.3680555555555554E-2"/>
                      <c:h val="7.2805035477141844E-2"/>
                    </c:manualLayout>
                  </c15:layout>
                </c:ext>
                <c:ext xmlns:c16="http://schemas.microsoft.com/office/drawing/2014/chart" uri="{C3380CC4-5D6E-409C-BE32-E72D297353CC}">
                  <c16:uniqueId val="{0000000A-8C2B-4ABC-9651-E7FD0F1ABEC3}"/>
                </c:ext>
              </c:extLst>
            </c:dLbl>
            <c:dLbl>
              <c:idx val="7"/>
              <c:dLblPos val="inBase"/>
              <c:showLegendKey val="0"/>
              <c:showVal val="1"/>
              <c:showCatName val="0"/>
              <c:showSerName val="0"/>
              <c:showPercent val="0"/>
              <c:showBubbleSize val="0"/>
              <c:extLst>
                <c:ext xmlns:c15="http://schemas.microsoft.com/office/drawing/2012/chart" uri="{CE6537A1-D6FC-4f65-9D91-7224C49458BB}">
                  <c15:layout>
                    <c:manualLayout>
                      <c:w val="3.3680555555555554E-2"/>
                      <c:h val="7.2805035477141844E-2"/>
                    </c:manualLayout>
                  </c15:layout>
                </c:ext>
                <c:ext xmlns:c16="http://schemas.microsoft.com/office/drawing/2014/chart" uri="{C3380CC4-5D6E-409C-BE32-E72D297353CC}">
                  <c16:uniqueId val="{0000000B-8C2B-4ABC-9651-E7FD0F1ABEC3}"/>
                </c:ext>
              </c:extLst>
            </c:dLbl>
            <c:dLbl>
              <c:idx val="8"/>
              <c:dLblPos val="inBase"/>
              <c:showLegendKey val="0"/>
              <c:showVal val="1"/>
              <c:showCatName val="0"/>
              <c:showSerName val="0"/>
              <c:showPercent val="0"/>
              <c:showBubbleSize val="0"/>
              <c:extLst>
                <c:ext xmlns:c15="http://schemas.microsoft.com/office/drawing/2012/chart" uri="{CE6537A1-D6FC-4f65-9D91-7224C49458BB}">
                  <c15:layout>
                    <c:manualLayout>
                      <c:w val="4.7395778652668419E-2"/>
                      <c:h val="7.2805035477141844E-2"/>
                    </c:manualLayout>
                  </c15:layout>
                </c:ext>
                <c:ext xmlns:c16="http://schemas.microsoft.com/office/drawing/2014/chart" uri="{C3380CC4-5D6E-409C-BE32-E72D297353CC}">
                  <c16:uniqueId val="{00000005-518D-4648-BE10-0149A86D6E4E}"/>
                </c:ext>
              </c:extLst>
            </c:dLbl>
            <c:numFmt formatCode="#,##0;[Black]#,##0" sourceLinked="0"/>
            <c:spPr>
              <a:noFill/>
              <a:ln>
                <a:noFill/>
              </a:ln>
              <a:effectLst/>
            </c:spPr>
            <c:txPr>
              <a:bodyPr vertOverflow="overflow" horzOverflow="overflow" wrap="square" anchor="b" anchorCtr="1">
                <a:noAutofit/>
              </a:bodyPr>
              <a:lstStyle/>
              <a:p>
                <a:pPr>
                  <a:defRPr sz="1600"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Sheet1!$B$2:$B$19</c:f>
              <c:strCache>
                <c:ptCount val="18"/>
                <c:pt idx="0">
                  <c:v>April</c:v>
                </c:pt>
                <c:pt idx="1">
                  <c:v>May </c:v>
                </c:pt>
                <c:pt idx="2">
                  <c:v>April</c:v>
                </c:pt>
                <c:pt idx="3">
                  <c:v>May </c:v>
                </c:pt>
                <c:pt idx="4">
                  <c:v>April</c:v>
                </c:pt>
                <c:pt idx="5">
                  <c:v>May </c:v>
                </c:pt>
                <c:pt idx="6">
                  <c:v>April</c:v>
                </c:pt>
                <c:pt idx="7">
                  <c:v>May </c:v>
                </c:pt>
                <c:pt idx="8">
                  <c:v>April</c:v>
                </c:pt>
                <c:pt idx="9">
                  <c:v>May </c:v>
                </c:pt>
                <c:pt idx="10">
                  <c:v>April</c:v>
                </c:pt>
                <c:pt idx="11">
                  <c:v>May </c:v>
                </c:pt>
                <c:pt idx="12">
                  <c:v>April</c:v>
                </c:pt>
                <c:pt idx="13">
                  <c:v>May </c:v>
                </c:pt>
                <c:pt idx="14">
                  <c:v>April</c:v>
                </c:pt>
                <c:pt idx="15">
                  <c:v>May </c:v>
                </c:pt>
                <c:pt idx="16">
                  <c:v>April</c:v>
                </c:pt>
                <c:pt idx="17">
                  <c:v>May </c:v>
                </c:pt>
              </c:strCache>
            </c:strRef>
          </c:cat>
          <c:val>
            <c:numRef>
              <c:f>Sheet1!$H$2:$H$19</c:f>
              <c:numCache>
                <c:formatCode>0</c:formatCode>
                <c:ptCount val="18"/>
                <c:pt idx="0">
                  <c:v>-66</c:v>
                </c:pt>
                <c:pt idx="1">
                  <c:v>-74</c:v>
                </c:pt>
                <c:pt idx="2">
                  <c:v>-44</c:v>
                </c:pt>
                <c:pt idx="3">
                  <c:v>-55</c:v>
                </c:pt>
                <c:pt idx="4">
                  <c:v>-56</c:v>
                </c:pt>
                <c:pt idx="5">
                  <c:v>-64</c:v>
                </c:pt>
                <c:pt idx="6">
                  <c:v>-46</c:v>
                </c:pt>
                <c:pt idx="7">
                  <c:v>-62</c:v>
                </c:pt>
                <c:pt idx="8">
                  <c:v>-51</c:v>
                </c:pt>
                <c:pt idx="9">
                  <c:v>-68</c:v>
                </c:pt>
                <c:pt idx="10">
                  <c:v>-49</c:v>
                </c:pt>
                <c:pt idx="11">
                  <c:v>-62</c:v>
                </c:pt>
                <c:pt idx="12">
                  <c:v>-53</c:v>
                </c:pt>
                <c:pt idx="13">
                  <c:v>-66</c:v>
                </c:pt>
                <c:pt idx="14">
                  <c:v>-54</c:v>
                </c:pt>
                <c:pt idx="15">
                  <c:v>-72</c:v>
                </c:pt>
                <c:pt idx="16">
                  <c:v>-76</c:v>
                </c:pt>
                <c:pt idx="17">
                  <c:v>-78</c:v>
                </c:pt>
              </c:numCache>
            </c:numRef>
          </c:val>
          <c:extLst>
            <c:ext xmlns:c16="http://schemas.microsoft.com/office/drawing/2014/chart" uri="{C3380CC4-5D6E-409C-BE32-E72D297353CC}">
              <c16:uniqueId val="{0000000E-84AD-4825-84BF-7DAB1C623708}"/>
            </c:ext>
          </c:extLst>
        </c:ser>
        <c:dLbls>
          <c:showLegendKey val="0"/>
          <c:showVal val="1"/>
          <c:showCatName val="0"/>
          <c:showSerName val="0"/>
          <c:showPercent val="0"/>
          <c:showBubbleSize val="0"/>
        </c:dLbls>
        <c:gapWidth val="40"/>
        <c:overlap val="100"/>
        <c:axId val="380608512"/>
        <c:axId val="346189184"/>
      </c:barChart>
      <c:catAx>
        <c:axId val="380608512"/>
        <c:scaling>
          <c:orientation val="minMax"/>
        </c:scaling>
        <c:delete val="0"/>
        <c:axPos val="b"/>
        <c:numFmt formatCode="General" sourceLinked="1"/>
        <c:majorTickMark val="out"/>
        <c:minorTickMark val="none"/>
        <c:tickLblPos val="low"/>
        <c:txPr>
          <a:bodyPr/>
          <a:lstStyle/>
          <a:p>
            <a:pPr>
              <a:defRPr sz="1400" b="1"/>
            </a:pPr>
            <a:endParaRPr lang="en-US"/>
          </a:p>
        </c:txPr>
        <c:crossAx val="346189184"/>
        <c:crosses val="autoZero"/>
        <c:auto val="1"/>
        <c:lblAlgn val="ctr"/>
        <c:lblOffset val="500"/>
        <c:noMultiLvlLbl val="0"/>
      </c:catAx>
      <c:valAx>
        <c:axId val="346189184"/>
        <c:scaling>
          <c:orientation val="minMax"/>
          <c:max val="100"/>
          <c:min val="-90"/>
        </c:scaling>
        <c:delete val="1"/>
        <c:axPos val="l"/>
        <c:majorGridlines>
          <c:spPr>
            <a:ln>
              <a:noFill/>
            </a:ln>
          </c:spPr>
        </c:majorGridlines>
        <c:numFmt formatCode="#,##0.00" sourceLinked="0"/>
        <c:majorTickMark val="out"/>
        <c:minorTickMark val="none"/>
        <c:tickLblPos val="nextTo"/>
        <c:crossAx val="380608512"/>
        <c:crosses val="autoZero"/>
        <c:crossBetween val="between"/>
        <c:majorUnit val="20"/>
        <c:minorUnit val="10"/>
      </c:valAx>
    </c:plotArea>
    <c:legend>
      <c:legendPos val="t"/>
      <c:legendEntry>
        <c:idx val="2"/>
        <c:delete val="1"/>
      </c:legendEntry>
      <c:legendEntry>
        <c:idx val="5"/>
        <c:delete val="1"/>
      </c:legendEntry>
      <c:layout>
        <c:manualLayout>
          <c:xMode val="edge"/>
          <c:yMode val="edge"/>
          <c:x val="8.8299431321084865E-2"/>
          <c:y val="0"/>
          <c:w val="0.82340102799650039"/>
          <c:h val="5.8329285379587044E-2"/>
        </c:manualLayout>
      </c:layout>
      <c:overlay val="0"/>
      <c:txPr>
        <a:bodyPr/>
        <a:lstStyle/>
        <a:p>
          <a:pPr>
            <a:defRPr sz="1400"/>
          </a:pPr>
          <a:endParaRPr lang="en-US"/>
        </a:p>
      </c:txPr>
    </c:legend>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72770401124414"/>
          <c:y val="7.3984742142666551E-2"/>
          <c:w val="0.52215527079453872"/>
          <c:h val="0.92007047051576019"/>
        </c:manualLayout>
      </c:layout>
      <c:barChart>
        <c:barDir val="bar"/>
        <c:grouping val="clustered"/>
        <c:varyColors val="0"/>
        <c:ser>
          <c:idx val="0"/>
          <c:order val="0"/>
          <c:tx>
            <c:strRef>
              <c:f>Sheet1!$C$1</c:f>
              <c:strCache>
                <c:ptCount val="1"/>
                <c:pt idx="0">
                  <c:v>Total</c:v>
                </c:pt>
              </c:strCache>
            </c:strRef>
          </c:tx>
          <c:spPr>
            <a:solidFill>
              <a:srgbClr val="BFD1E7"/>
            </a:solidFill>
            <a:ln w="12022">
              <a:solidFill>
                <a:srgbClr val="FFFFFF"/>
              </a:solidFill>
              <a:prstDash val="solid"/>
            </a:ln>
          </c:spPr>
          <c:invertIfNegative val="0"/>
          <c:dPt>
            <c:idx val="0"/>
            <c:invertIfNegative val="0"/>
            <c:bubble3D val="0"/>
            <c:spPr>
              <a:solidFill>
                <a:schemeClr val="bg1">
                  <a:lumMod val="85000"/>
                </a:schemeClr>
              </a:solidFill>
              <a:ln w="12022">
                <a:solidFill>
                  <a:srgbClr val="FFFFFF"/>
                </a:solidFill>
                <a:prstDash val="solid"/>
              </a:ln>
            </c:spPr>
            <c:extLst>
              <c:ext xmlns:c16="http://schemas.microsoft.com/office/drawing/2014/chart" uri="{C3380CC4-5D6E-409C-BE32-E72D297353CC}">
                <c16:uniqueId val="{00000000-7786-4E93-B95C-E45896704248}"/>
              </c:ext>
            </c:extLst>
          </c:dPt>
          <c:dPt>
            <c:idx val="1"/>
            <c:invertIfNegative val="0"/>
            <c:bubble3D val="0"/>
            <c:spPr>
              <a:solidFill>
                <a:schemeClr val="bg1">
                  <a:lumMod val="65000"/>
                </a:schemeClr>
              </a:solidFill>
              <a:ln w="12022">
                <a:solidFill>
                  <a:srgbClr val="FFFFFF"/>
                </a:solidFill>
                <a:prstDash val="solid"/>
              </a:ln>
            </c:spPr>
            <c:extLst>
              <c:ext xmlns:c16="http://schemas.microsoft.com/office/drawing/2014/chart" uri="{C3380CC4-5D6E-409C-BE32-E72D297353CC}">
                <c16:uniqueId val="{00000001-7786-4E93-B95C-E45896704248}"/>
              </c:ext>
            </c:extLst>
          </c:dPt>
          <c:dPt>
            <c:idx val="2"/>
            <c:invertIfNegative val="0"/>
            <c:bubble3D val="0"/>
            <c:spPr>
              <a:solidFill>
                <a:srgbClr val="D99694"/>
              </a:solidFill>
              <a:ln w="12022">
                <a:solidFill>
                  <a:srgbClr val="FFFFFF"/>
                </a:solidFill>
                <a:prstDash val="solid"/>
              </a:ln>
            </c:spPr>
            <c:extLst>
              <c:ext xmlns:c16="http://schemas.microsoft.com/office/drawing/2014/chart" uri="{C3380CC4-5D6E-409C-BE32-E72D297353CC}">
                <c16:uniqueId val="{00000002-7786-4E93-B95C-E45896704248}"/>
              </c:ext>
            </c:extLst>
          </c:dPt>
          <c:dPt>
            <c:idx val="3"/>
            <c:invertIfNegative val="0"/>
            <c:bubble3D val="0"/>
            <c:spPr>
              <a:solidFill>
                <a:srgbClr val="C00000"/>
              </a:solidFill>
              <a:ln w="12022">
                <a:solidFill>
                  <a:srgbClr val="FFFFFF"/>
                </a:solidFill>
                <a:prstDash val="solid"/>
              </a:ln>
            </c:spPr>
            <c:extLst>
              <c:ext xmlns:c16="http://schemas.microsoft.com/office/drawing/2014/chart" uri="{C3380CC4-5D6E-409C-BE32-E72D297353CC}">
                <c16:uniqueId val="{00000003-7786-4E93-B95C-E45896704248}"/>
              </c:ext>
            </c:extLst>
          </c:dPt>
          <c:dPt>
            <c:idx val="4"/>
            <c:invertIfNegative val="0"/>
            <c:bubble3D val="0"/>
            <c:spPr>
              <a:solidFill>
                <a:srgbClr val="D99694"/>
              </a:solidFill>
              <a:ln w="12022">
                <a:solidFill>
                  <a:srgbClr val="FFFFFF"/>
                </a:solidFill>
                <a:prstDash val="solid"/>
              </a:ln>
            </c:spPr>
            <c:extLst>
              <c:ext xmlns:c16="http://schemas.microsoft.com/office/drawing/2014/chart" uri="{C3380CC4-5D6E-409C-BE32-E72D297353CC}">
                <c16:uniqueId val="{00000005-09A2-4094-895C-8F8B8F24B7E0}"/>
              </c:ext>
            </c:extLst>
          </c:dPt>
          <c:dPt>
            <c:idx val="5"/>
            <c:invertIfNegative val="0"/>
            <c:bubble3D val="0"/>
            <c:spPr>
              <a:solidFill>
                <a:srgbClr val="C00000"/>
              </a:solidFill>
              <a:ln w="12022">
                <a:solidFill>
                  <a:srgbClr val="FFFFFF"/>
                </a:solidFill>
                <a:prstDash val="solid"/>
              </a:ln>
            </c:spPr>
            <c:extLst>
              <c:ext xmlns:c16="http://schemas.microsoft.com/office/drawing/2014/chart" uri="{C3380CC4-5D6E-409C-BE32-E72D297353CC}">
                <c16:uniqueId val="{00000004-09A2-4094-895C-8F8B8F24B7E0}"/>
              </c:ext>
            </c:extLst>
          </c:dPt>
          <c:dPt>
            <c:idx val="6"/>
            <c:invertIfNegative val="0"/>
            <c:bubble3D val="0"/>
            <c:spPr>
              <a:solidFill>
                <a:schemeClr val="accent1">
                  <a:lumMod val="40000"/>
                  <a:lumOff val="60000"/>
                </a:schemeClr>
              </a:solidFill>
              <a:ln w="12022">
                <a:solidFill>
                  <a:srgbClr val="FFFFFF"/>
                </a:solidFill>
                <a:prstDash val="solid"/>
              </a:ln>
            </c:spPr>
            <c:extLst>
              <c:ext xmlns:c16="http://schemas.microsoft.com/office/drawing/2014/chart" uri="{C3380CC4-5D6E-409C-BE32-E72D297353CC}">
                <c16:uniqueId val="{0000000C-5E40-4E32-AA41-32BC961A4DB2}"/>
              </c:ext>
            </c:extLst>
          </c:dPt>
          <c:dPt>
            <c:idx val="7"/>
            <c:invertIfNegative val="0"/>
            <c:bubble3D val="0"/>
            <c:spPr>
              <a:solidFill>
                <a:srgbClr val="002060"/>
              </a:solidFill>
              <a:ln w="12022">
                <a:solidFill>
                  <a:srgbClr val="FFFFFF"/>
                </a:solidFill>
                <a:prstDash val="solid"/>
              </a:ln>
            </c:spPr>
            <c:extLst>
              <c:ext xmlns:c16="http://schemas.microsoft.com/office/drawing/2014/chart" uri="{C3380CC4-5D6E-409C-BE32-E72D297353CC}">
                <c16:uniqueId val="{00000011-9AED-4AF3-B77D-874AD27ECD94}"/>
              </c:ext>
            </c:extLst>
          </c:dPt>
          <c:dPt>
            <c:idx val="8"/>
            <c:invertIfNegative val="0"/>
            <c:bubble3D val="0"/>
            <c:spPr>
              <a:solidFill>
                <a:schemeClr val="accent1">
                  <a:lumMod val="40000"/>
                  <a:lumOff val="60000"/>
                </a:schemeClr>
              </a:solidFill>
              <a:ln w="12022">
                <a:solidFill>
                  <a:srgbClr val="FFFFFF"/>
                </a:solidFill>
                <a:prstDash val="solid"/>
              </a:ln>
            </c:spPr>
            <c:extLst>
              <c:ext xmlns:c16="http://schemas.microsoft.com/office/drawing/2014/chart" uri="{C3380CC4-5D6E-409C-BE32-E72D297353CC}">
                <c16:uniqueId val="{00000010-9AED-4AF3-B77D-874AD27ECD94}"/>
              </c:ext>
            </c:extLst>
          </c:dPt>
          <c:dPt>
            <c:idx val="9"/>
            <c:invertIfNegative val="0"/>
            <c:bubble3D val="0"/>
            <c:spPr>
              <a:solidFill>
                <a:srgbClr val="002060"/>
              </a:solidFill>
              <a:ln w="12022">
                <a:solidFill>
                  <a:srgbClr val="FFFFFF"/>
                </a:solidFill>
                <a:prstDash val="solid"/>
              </a:ln>
            </c:spPr>
            <c:extLst>
              <c:ext xmlns:c16="http://schemas.microsoft.com/office/drawing/2014/chart" uri="{C3380CC4-5D6E-409C-BE32-E72D297353CC}">
                <c16:uniqueId val="{0000000F-9AED-4AF3-B77D-874AD27ECD94}"/>
              </c:ext>
            </c:extLst>
          </c:dPt>
          <c:dLbls>
            <c:spPr>
              <a:noFill/>
              <a:ln>
                <a:noFill/>
              </a:ln>
              <a:effectLst/>
            </c:spPr>
            <c:txPr>
              <a:bodyPr/>
              <a:lstStyle/>
              <a:p>
                <a:pPr>
                  <a:defRPr sz="1400" b="1">
                    <a:solidFill>
                      <a:schemeClr val="tx1"/>
                    </a:solidFill>
                    <a:latin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Sheet1!$B$2:$B$11</c:f>
              <c:strCache>
                <c:ptCount val="10"/>
                <c:pt idx="0">
                  <c:v>April</c:v>
                </c:pt>
                <c:pt idx="1">
                  <c:v>May</c:v>
                </c:pt>
                <c:pt idx="2">
                  <c:v>April</c:v>
                </c:pt>
                <c:pt idx="3">
                  <c:v>May</c:v>
                </c:pt>
                <c:pt idx="4">
                  <c:v>April</c:v>
                </c:pt>
                <c:pt idx="5">
                  <c:v>May</c:v>
                </c:pt>
                <c:pt idx="6">
                  <c:v>April</c:v>
                </c:pt>
                <c:pt idx="7">
                  <c:v>May</c:v>
                </c:pt>
                <c:pt idx="8">
                  <c:v>April</c:v>
                </c:pt>
                <c:pt idx="9">
                  <c:v>May</c:v>
                </c:pt>
              </c:strCache>
            </c:strRef>
          </c:cat>
          <c:val>
            <c:numRef>
              <c:f>Sheet1!$C$2:$C$11</c:f>
              <c:numCache>
                <c:formatCode>General</c:formatCode>
                <c:ptCount val="10"/>
                <c:pt idx="0">
                  <c:v>24</c:v>
                </c:pt>
                <c:pt idx="1">
                  <c:v>23</c:v>
                </c:pt>
                <c:pt idx="2">
                  <c:v>17</c:v>
                </c:pt>
                <c:pt idx="3">
                  <c:v>16</c:v>
                </c:pt>
                <c:pt idx="4">
                  <c:v>21</c:v>
                </c:pt>
                <c:pt idx="5">
                  <c:v>23</c:v>
                </c:pt>
                <c:pt idx="6">
                  <c:v>8</c:v>
                </c:pt>
                <c:pt idx="7">
                  <c:v>9</c:v>
                </c:pt>
                <c:pt idx="8">
                  <c:v>27</c:v>
                </c:pt>
                <c:pt idx="9">
                  <c:v>28</c:v>
                </c:pt>
              </c:numCache>
            </c:numRef>
          </c:val>
          <c:extLst>
            <c:ext xmlns:c16="http://schemas.microsoft.com/office/drawing/2014/chart" uri="{C3380CC4-5D6E-409C-BE32-E72D297353CC}">
              <c16:uniqueId val="{00000004-7786-4E93-B95C-E45896704248}"/>
            </c:ext>
          </c:extLst>
        </c:ser>
        <c:dLbls>
          <c:showLegendKey val="0"/>
          <c:showVal val="0"/>
          <c:showCatName val="0"/>
          <c:showSerName val="0"/>
          <c:showPercent val="0"/>
          <c:showBubbleSize val="0"/>
        </c:dLbls>
        <c:gapWidth val="60"/>
        <c:axId val="166773760"/>
        <c:axId val="79374016"/>
      </c:barChart>
      <c:catAx>
        <c:axId val="166773760"/>
        <c:scaling>
          <c:orientation val="minMax"/>
        </c:scaling>
        <c:delete val="0"/>
        <c:axPos val="l"/>
        <c:numFmt formatCode="@" sourceLinked="0"/>
        <c:majorTickMark val="out"/>
        <c:minorTickMark val="none"/>
        <c:tickLblPos val="nextTo"/>
        <c:txPr>
          <a:bodyPr/>
          <a:lstStyle/>
          <a:p>
            <a:pPr>
              <a:defRPr sz="1400" b="1">
                <a:latin typeface="+mn-lt"/>
              </a:defRPr>
            </a:pPr>
            <a:endParaRPr lang="en-US"/>
          </a:p>
        </c:txPr>
        <c:crossAx val="79374016"/>
        <c:crosses val="autoZero"/>
        <c:auto val="1"/>
        <c:lblAlgn val="ctr"/>
        <c:lblOffset val="100"/>
        <c:noMultiLvlLbl val="0"/>
      </c:catAx>
      <c:valAx>
        <c:axId val="79374016"/>
        <c:scaling>
          <c:orientation val="minMax"/>
          <c:max val="60"/>
          <c:min val="0"/>
        </c:scaling>
        <c:delete val="0"/>
        <c:axPos val="b"/>
        <c:numFmt formatCode="General" sourceLinked="1"/>
        <c:majorTickMark val="none"/>
        <c:minorTickMark val="none"/>
        <c:tickLblPos val="none"/>
        <c:spPr>
          <a:ln w="9016">
            <a:noFill/>
          </a:ln>
        </c:spPr>
        <c:crossAx val="166773760"/>
        <c:crosses val="autoZero"/>
        <c:crossBetween val="between"/>
        <c:majorUnit val="25"/>
        <c:minorUnit val="10"/>
      </c:valAx>
      <c:spPr>
        <a:noFill/>
        <a:ln w="25400">
          <a:noFill/>
        </a:ln>
      </c:spPr>
    </c:plotArea>
    <c:plotVisOnly val="1"/>
    <c:dispBlanksAs val="gap"/>
    <c:showDLblsOverMax val="0"/>
  </c:chart>
  <c:spPr>
    <a:noFill/>
    <a:ln>
      <a:noFill/>
    </a:ln>
  </c:spPr>
  <c:txPr>
    <a:bodyPr/>
    <a:lstStyle/>
    <a:p>
      <a:pPr>
        <a:defRPr sz="2366" b="0" i="0" u="none" strike="noStrike" baseline="0">
          <a:solidFill>
            <a:srgbClr val="000000"/>
          </a:solidFill>
          <a:latin typeface="Geneva"/>
          <a:ea typeface="Geneva"/>
          <a:cs typeface="Geneva"/>
        </a:defRPr>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126297260583457E-4"/>
          <c:y val="0.27174434568743766"/>
          <c:w val="1"/>
          <c:h val="0.40897365547700143"/>
        </c:manualLayout>
      </c:layout>
      <c:barChart>
        <c:barDir val="col"/>
        <c:grouping val="stacked"/>
        <c:varyColors val="0"/>
        <c:ser>
          <c:idx val="0"/>
          <c:order val="0"/>
          <c:tx>
            <c:strRef>
              <c:f>Sheet1!$D$1</c:f>
              <c:strCache>
                <c:ptCount val="1"/>
                <c:pt idx="0">
                  <c:v>Much More</c:v>
                </c:pt>
              </c:strCache>
            </c:strRef>
          </c:tx>
          <c:spPr>
            <a:solidFill>
              <a:schemeClr val="tx2">
                <a:lumMod val="75000"/>
              </a:schemeClr>
            </a:solidFill>
            <a:ln>
              <a:solidFill>
                <a:schemeClr val="bg1"/>
              </a:solidFill>
            </a:ln>
          </c:spPr>
          <c:invertIfNegative val="0"/>
          <c:dLbls>
            <c:spPr>
              <a:noFill/>
              <a:ln>
                <a:noFill/>
              </a:ln>
              <a:effectLst/>
            </c:spPr>
            <c:txPr>
              <a:bodyPr wrap="square" lIns="38100" tIns="19050" rIns="38100" bIns="19050" anchor="ctr">
                <a:spAutoFit/>
              </a:bodyPr>
              <a:lstStyle/>
              <a:p>
                <a:pPr>
                  <a:defRPr sz="16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Sheet1!$C$2:$C$15</c:f>
              <c:strCache>
                <c:ptCount val="14"/>
                <c:pt idx="0">
                  <c:v>April</c:v>
                </c:pt>
                <c:pt idx="1">
                  <c:v>May </c:v>
                </c:pt>
                <c:pt idx="2">
                  <c:v>April</c:v>
                </c:pt>
                <c:pt idx="3">
                  <c:v>May </c:v>
                </c:pt>
                <c:pt idx="4">
                  <c:v>April</c:v>
                </c:pt>
                <c:pt idx="5">
                  <c:v>May </c:v>
                </c:pt>
                <c:pt idx="6">
                  <c:v>April</c:v>
                </c:pt>
                <c:pt idx="7">
                  <c:v>May </c:v>
                </c:pt>
                <c:pt idx="8">
                  <c:v>April</c:v>
                </c:pt>
                <c:pt idx="9">
                  <c:v>May </c:v>
                </c:pt>
                <c:pt idx="10">
                  <c:v>April</c:v>
                </c:pt>
                <c:pt idx="11">
                  <c:v>May </c:v>
                </c:pt>
                <c:pt idx="12">
                  <c:v>April</c:v>
                </c:pt>
                <c:pt idx="13">
                  <c:v>May </c:v>
                </c:pt>
              </c:strCache>
            </c:strRef>
          </c:cat>
          <c:val>
            <c:numRef>
              <c:f>Sheet1!$D$2:$D$15</c:f>
              <c:numCache>
                <c:formatCode>0</c:formatCode>
                <c:ptCount val="14"/>
                <c:pt idx="0">
                  <c:v>36</c:v>
                </c:pt>
                <c:pt idx="1">
                  <c:v>38</c:v>
                </c:pt>
                <c:pt idx="2" formatCode="General">
                  <c:v>16</c:v>
                </c:pt>
                <c:pt idx="3" formatCode="General">
                  <c:v>17</c:v>
                </c:pt>
                <c:pt idx="4" formatCode="General">
                  <c:v>61</c:v>
                </c:pt>
                <c:pt idx="5" formatCode="General">
                  <c:v>68</c:v>
                </c:pt>
                <c:pt idx="6" formatCode="General">
                  <c:v>40</c:v>
                </c:pt>
                <c:pt idx="7" formatCode="General">
                  <c:v>39</c:v>
                </c:pt>
                <c:pt idx="8" formatCode="General">
                  <c:v>40</c:v>
                </c:pt>
                <c:pt idx="9" formatCode="General">
                  <c:v>43</c:v>
                </c:pt>
                <c:pt idx="10" formatCode="General">
                  <c:v>31</c:v>
                </c:pt>
                <c:pt idx="11" formatCode="General">
                  <c:v>35</c:v>
                </c:pt>
                <c:pt idx="12">
                  <c:v>29</c:v>
                </c:pt>
                <c:pt idx="13">
                  <c:v>31</c:v>
                </c:pt>
              </c:numCache>
            </c:numRef>
          </c:val>
          <c:extLst>
            <c:ext xmlns:c16="http://schemas.microsoft.com/office/drawing/2014/chart" uri="{C3380CC4-5D6E-409C-BE32-E72D297353CC}">
              <c16:uniqueId val="{00000000-84AD-4825-84BF-7DAB1C623708}"/>
            </c:ext>
          </c:extLst>
        </c:ser>
        <c:ser>
          <c:idx val="1"/>
          <c:order val="1"/>
          <c:tx>
            <c:strRef>
              <c:f>Sheet1!$E$1</c:f>
              <c:strCache>
                <c:ptCount val="1"/>
                <c:pt idx="0">
                  <c:v>Somewhat More</c:v>
                </c:pt>
              </c:strCache>
            </c:strRef>
          </c:tx>
          <c:spPr>
            <a:solidFill>
              <a:schemeClr val="accent1">
                <a:lumMod val="60000"/>
                <a:lumOff val="40000"/>
              </a:schemeClr>
            </a:solidFill>
            <a:ln>
              <a:solidFill>
                <a:schemeClr val="bg1"/>
              </a:solidFill>
            </a:ln>
          </c:spPr>
          <c:invertIfNegative val="0"/>
          <c:dLbls>
            <c:delete val="1"/>
          </c:dLbls>
          <c:cat>
            <c:strRef>
              <c:f>Sheet1!$C$2:$C$15</c:f>
              <c:strCache>
                <c:ptCount val="14"/>
                <c:pt idx="0">
                  <c:v>April</c:v>
                </c:pt>
                <c:pt idx="1">
                  <c:v>May </c:v>
                </c:pt>
                <c:pt idx="2">
                  <c:v>April</c:v>
                </c:pt>
                <c:pt idx="3">
                  <c:v>May </c:v>
                </c:pt>
                <c:pt idx="4">
                  <c:v>April</c:v>
                </c:pt>
                <c:pt idx="5">
                  <c:v>May </c:v>
                </c:pt>
                <c:pt idx="6">
                  <c:v>April</c:v>
                </c:pt>
                <c:pt idx="7">
                  <c:v>May </c:v>
                </c:pt>
                <c:pt idx="8">
                  <c:v>April</c:v>
                </c:pt>
                <c:pt idx="9">
                  <c:v>May </c:v>
                </c:pt>
                <c:pt idx="10">
                  <c:v>April</c:v>
                </c:pt>
                <c:pt idx="11">
                  <c:v>May </c:v>
                </c:pt>
                <c:pt idx="12">
                  <c:v>April</c:v>
                </c:pt>
                <c:pt idx="13">
                  <c:v>May </c:v>
                </c:pt>
              </c:strCache>
            </c:strRef>
          </c:cat>
          <c:val>
            <c:numRef>
              <c:f>Sheet1!$E$2:$E$15</c:f>
              <c:numCache>
                <c:formatCode>0</c:formatCode>
                <c:ptCount val="14"/>
                <c:pt idx="0">
                  <c:v>16</c:v>
                </c:pt>
                <c:pt idx="1">
                  <c:v>15</c:v>
                </c:pt>
                <c:pt idx="2" formatCode="General">
                  <c:v>28</c:v>
                </c:pt>
                <c:pt idx="3" formatCode="General">
                  <c:v>32</c:v>
                </c:pt>
                <c:pt idx="4" formatCode="General">
                  <c:v>21</c:v>
                </c:pt>
                <c:pt idx="5" formatCode="General">
                  <c:v>16</c:v>
                </c:pt>
                <c:pt idx="6" formatCode="General">
                  <c:v>18</c:v>
                </c:pt>
                <c:pt idx="7" formatCode="General">
                  <c:v>17</c:v>
                </c:pt>
                <c:pt idx="8" formatCode="General">
                  <c:v>19</c:v>
                </c:pt>
                <c:pt idx="9" formatCode="General">
                  <c:v>17</c:v>
                </c:pt>
                <c:pt idx="10" formatCode="General">
                  <c:v>22</c:v>
                </c:pt>
                <c:pt idx="11" formatCode="General">
                  <c:v>19</c:v>
                </c:pt>
                <c:pt idx="12">
                  <c:v>15</c:v>
                </c:pt>
                <c:pt idx="13">
                  <c:v>15</c:v>
                </c:pt>
              </c:numCache>
            </c:numRef>
          </c:val>
          <c:extLst>
            <c:ext xmlns:c16="http://schemas.microsoft.com/office/drawing/2014/chart" uri="{C3380CC4-5D6E-409C-BE32-E72D297353CC}">
              <c16:uniqueId val="{00000001-84AD-4825-84BF-7DAB1C623708}"/>
            </c:ext>
          </c:extLst>
        </c:ser>
        <c:ser>
          <c:idx val="2"/>
          <c:order val="2"/>
          <c:tx>
            <c:strRef>
              <c:f>Sheet1!$F$1</c:f>
              <c:strCache>
                <c:ptCount val="1"/>
                <c:pt idx="0">
                  <c:v>Total More</c:v>
                </c:pt>
              </c:strCache>
            </c:strRef>
          </c:tx>
          <c:spPr>
            <a:noFill/>
          </c:spPr>
          <c:invertIfNegative val="0"/>
          <c:dLbls>
            <c:spPr>
              <a:noFill/>
              <a:ln>
                <a:noFill/>
              </a:ln>
              <a:effectLst/>
            </c:spPr>
            <c:txPr>
              <a:bodyPr wrap="square" lIns="38100" tIns="19050" rIns="38100" bIns="19050" anchor="ctr">
                <a:spAutoFit/>
              </a:bodyPr>
              <a:lstStyle/>
              <a:p>
                <a:pPr>
                  <a:defRPr sz="1600"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Sheet1!$C$2:$C$15</c:f>
              <c:strCache>
                <c:ptCount val="14"/>
                <c:pt idx="0">
                  <c:v>April</c:v>
                </c:pt>
                <c:pt idx="1">
                  <c:v>May </c:v>
                </c:pt>
                <c:pt idx="2">
                  <c:v>April</c:v>
                </c:pt>
                <c:pt idx="3">
                  <c:v>May </c:v>
                </c:pt>
                <c:pt idx="4">
                  <c:v>April</c:v>
                </c:pt>
                <c:pt idx="5">
                  <c:v>May </c:v>
                </c:pt>
                <c:pt idx="6">
                  <c:v>April</c:v>
                </c:pt>
                <c:pt idx="7">
                  <c:v>May </c:v>
                </c:pt>
                <c:pt idx="8">
                  <c:v>April</c:v>
                </c:pt>
                <c:pt idx="9">
                  <c:v>May </c:v>
                </c:pt>
                <c:pt idx="10">
                  <c:v>April</c:v>
                </c:pt>
                <c:pt idx="11">
                  <c:v>May </c:v>
                </c:pt>
                <c:pt idx="12">
                  <c:v>April</c:v>
                </c:pt>
                <c:pt idx="13">
                  <c:v>May </c:v>
                </c:pt>
              </c:strCache>
            </c:strRef>
          </c:cat>
          <c:val>
            <c:numRef>
              <c:f>Sheet1!$F$2:$F$15</c:f>
              <c:numCache>
                <c:formatCode>0</c:formatCode>
                <c:ptCount val="14"/>
                <c:pt idx="0">
                  <c:v>52</c:v>
                </c:pt>
                <c:pt idx="1">
                  <c:v>53</c:v>
                </c:pt>
                <c:pt idx="2" formatCode="General">
                  <c:v>45</c:v>
                </c:pt>
                <c:pt idx="3" formatCode="General">
                  <c:v>49</c:v>
                </c:pt>
                <c:pt idx="4" formatCode="General">
                  <c:v>82</c:v>
                </c:pt>
                <c:pt idx="5" formatCode="General">
                  <c:v>85</c:v>
                </c:pt>
                <c:pt idx="6" formatCode="General">
                  <c:v>58</c:v>
                </c:pt>
                <c:pt idx="7" formatCode="General">
                  <c:v>56</c:v>
                </c:pt>
                <c:pt idx="8" formatCode="General">
                  <c:v>59</c:v>
                </c:pt>
                <c:pt idx="9" formatCode="General">
                  <c:v>60</c:v>
                </c:pt>
                <c:pt idx="10" formatCode="General">
                  <c:v>53</c:v>
                </c:pt>
                <c:pt idx="11" formatCode="General">
                  <c:v>54</c:v>
                </c:pt>
                <c:pt idx="12">
                  <c:v>44</c:v>
                </c:pt>
                <c:pt idx="13">
                  <c:v>46</c:v>
                </c:pt>
              </c:numCache>
            </c:numRef>
          </c:val>
          <c:extLst>
            <c:ext xmlns:c16="http://schemas.microsoft.com/office/drawing/2014/chart" uri="{C3380CC4-5D6E-409C-BE32-E72D297353CC}">
              <c16:uniqueId val="{00000002-84AD-4825-84BF-7DAB1C623708}"/>
            </c:ext>
          </c:extLst>
        </c:ser>
        <c:ser>
          <c:idx val="3"/>
          <c:order val="3"/>
          <c:tx>
            <c:strRef>
              <c:f>Sheet1!$G$1</c:f>
              <c:strCache>
                <c:ptCount val="1"/>
                <c:pt idx="0">
                  <c:v>Much More</c:v>
                </c:pt>
              </c:strCache>
            </c:strRef>
          </c:tx>
          <c:spPr>
            <a:solidFill>
              <a:srgbClr val="C00000"/>
            </a:solidFill>
            <a:ln>
              <a:solidFill>
                <a:schemeClr val="bg1"/>
              </a:solidFill>
            </a:ln>
          </c:spPr>
          <c:invertIfNegative val="0"/>
          <c:dLbls>
            <c:dLbl>
              <c:idx val="0"/>
              <c:tx>
                <c:rich>
                  <a:bodyPr/>
                  <a:lstStyle/>
                  <a:p>
                    <a:r>
                      <a:rPr lang="en-US"/>
                      <a:t>35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96A-4A06-85F2-46A366FAD82C}"/>
                </c:ext>
              </c:extLst>
            </c:dLbl>
            <c:dLbl>
              <c:idx val="1"/>
              <c:tx>
                <c:rich>
                  <a:bodyPr/>
                  <a:lstStyle/>
                  <a:p>
                    <a:r>
                      <a:rPr lang="en-US"/>
                      <a:t>35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96A-4A06-85F2-46A366FAD82C}"/>
                </c:ext>
              </c:extLst>
            </c:dLbl>
            <c:dLbl>
              <c:idx val="2"/>
              <c:tx>
                <c:rich>
                  <a:bodyPr/>
                  <a:lstStyle/>
                  <a:p>
                    <a:r>
                      <a:rPr lang="en-US"/>
                      <a:t>28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96A-4A06-85F2-46A366FAD82C}"/>
                </c:ext>
              </c:extLst>
            </c:dLbl>
            <c:dLbl>
              <c:idx val="3"/>
              <c:tx>
                <c:rich>
                  <a:bodyPr/>
                  <a:lstStyle/>
                  <a:p>
                    <a:r>
                      <a:rPr lang="en-US"/>
                      <a:t>25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96A-4A06-85F2-46A366FAD82C}"/>
                </c:ext>
              </c:extLst>
            </c:dLbl>
            <c:dLbl>
              <c:idx val="4"/>
              <c:tx>
                <c:rich>
                  <a:bodyPr/>
                  <a:lstStyle/>
                  <a:p>
                    <a:r>
                      <a:rPr lang="en-US"/>
                      <a:t>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96A-4A06-85F2-46A366FAD82C}"/>
                </c:ext>
              </c:extLst>
            </c:dLbl>
            <c:dLbl>
              <c:idx val="5"/>
              <c:tx>
                <c:rich>
                  <a:bodyPr/>
                  <a:lstStyle/>
                  <a:p>
                    <a:r>
                      <a:rPr lang="en-US"/>
                      <a:t>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96A-4A06-85F2-46A366FAD82C}"/>
                </c:ext>
              </c:extLst>
            </c:dLbl>
            <c:dLbl>
              <c:idx val="6"/>
              <c:tx>
                <c:rich>
                  <a:bodyPr/>
                  <a:lstStyle/>
                  <a:p>
                    <a:r>
                      <a:rPr lang="en-US"/>
                      <a:t>26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8F0-4EDF-BE54-42B523DAC22F}"/>
                </c:ext>
              </c:extLst>
            </c:dLbl>
            <c:dLbl>
              <c:idx val="7"/>
              <c:tx>
                <c:rich>
                  <a:bodyPr/>
                  <a:lstStyle/>
                  <a:p>
                    <a:r>
                      <a:rPr lang="en-US"/>
                      <a:t>29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8F0-4EDF-BE54-42B523DAC22F}"/>
                </c:ext>
              </c:extLst>
            </c:dLbl>
            <c:dLbl>
              <c:idx val="8"/>
              <c:tx>
                <c:rich>
                  <a:bodyPr/>
                  <a:lstStyle/>
                  <a:p>
                    <a:r>
                      <a:rPr lang="en-US"/>
                      <a:t>29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7FAB-45E5-A0F7-996578223B74}"/>
                </c:ext>
              </c:extLst>
            </c:dLbl>
            <c:dLbl>
              <c:idx val="9"/>
              <c:tx>
                <c:rich>
                  <a:bodyPr/>
                  <a:lstStyle/>
                  <a:p>
                    <a:r>
                      <a:rPr lang="en-US"/>
                      <a:t>30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7FAB-45E5-A0F7-996578223B74}"/>
                </c:ext>
              </c:extLst>
            </c:dLbl>
            <c:dLbl>
              <c:idx val="10"/>
              <c:tx>
                <c:rich>
                  <a:bodyPr/>
                  <a:lstStyle/>
                  <a:p>
                    <a:r>
                      <a:rPr lang="en-US"/>
                      <a:t>30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FAB-45E5-A0F7-996578223B74}"/>
                </c:ext>
              </c:extLst>
            </c:dLbl>
            <c:dLbl>
              <c:idx val="11"/>
              <c:tx>
                <c:rich>
                  <a:bodyPr/>
                  <a:lstStyle/>
                  <a:p>
                    <a:r>
                      <a:rPr lang="en-US"/>
                      <a:t>30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FAB-45E5-A0F7-996578223B74}"/>
                </c:ext>
              </c:extLst>
            </c:dLbl>
            <c:dLbl>
              <c:idx val="12"/>
              <c:tx>
                <c:rich>
                  <a:bodyPr/>
                  <a:lstStyle/>
                  <a:p>
                    <a:r>
                      <a:rPr lang="en-US"/>
                      <a:t>43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FAB-45E5-A0F7-996578223B74}"/>
                </c:ext>
              </c:extLst>
            </c:dLbl>
            <c:dLbl>
              <c:idx val="13"/>
              <c:tx>
                <c:rich>
                  <a:bodyPr/>
                  <a:lstStyle/>
                  <a:p>
                    <a:r>
                      <a:rPr lang="en-US"/>
                      <a:t>42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FAB-45E5-A0F7-996578223B74}"/>
                </c:ext>
              </c:extLst>
            </c:dLbl>
            <c:spPr>
              <a:noFill/>
              <a:ln>
                <a:noFill/>
              </a:ln>
              <a:effectLst/>
            </c:spPr>
            <c:txPr>
              <a:bodyPr wrap="square" lIns="38100" tIns="19050" rIns="38100" bIns="19050" anchor="ctr">
                <a:spAutoFit/>
              </a:bodyPr>
              <a:lstStyle/>
              <a:p>
                <a:pPr>
                  <a:defRPr sz="16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Sheet1!$C$2:$C$15</c:f>
              <c:strCache>
                <c:ptCount val="14"/>
                <c:pt idx="0">
                  <c:v>April</c:v>
                </c:pt>
                <c:pt idx="1">
                  <c:v>May </c:v>
                </c:pt>
                <c:pt idx="2">
                  <c:v>April</c:v>
                </c:pt>
                <c:pt idx="3">
                  <c:v>May </c:v>
                </c:pt>
                <c:pt idx="4">
                  <c:v>April</c:v>
                </c:pt>
                <c:pt idx="5">
                  <c:v>May </c:v>
                </c:pt>
                <c:pt idx="6">
                  <c:v>April</c:v>
                </c:pt>
                <c:pt idx="7">
                  <c:v>May </c:v>
                </c:pt>
                <c:pt idx="8">
                  <c:v>April</c:v>
                </c:pt>
                <c:pt idx="9">
                  <c:v>May </c:v>
                </c:pt>
                <c:pt idx="10">
                  <c:v>April</c:v>
                </c:pt>
                <c:pt idx="11">
                  <c:v>May </c:v>
                </c:pt>
                <c:pt idx="12">
                  <c:v>April</c:v>
                </c:pt>
                <c:pt idx="13">
                  <c:v>May </c:v>
                </c:pt>
              </c:strCache>
            </c:strRef>
          </c:cat>
          <c:val>
            <c:numRef>
              <c:f>Sheet1!$G$2:$G$15</c:f>
              <c:numCache>
                <c:formatCode>0</c:formatCode>
                <c:ptCount val="14"/>
                <c:pt idx="0">
                  <c:v>-35</c:v>
                </c:pt>
                <c:pt idx="1">
                  <c:v>-35</c:v>
                </c:pt>
                <c:pt idx="2" formatCode="General">
                  <c:v>-28</c:v>
                </c:pt>
                <c:pt idx="3" formatCode="General">
                  <c:v>-25</c:v>
                </c:pt>
                <c:pt idx="4" formatCode="General">
                  <c:v>-12</c:v>
                </c:pt>
                <c:pt idx="5" formatCode="General">
                  <c:v>-9</c:v>
                </c:pt>
                <c:pt idx="6" formatCode="General">
                  <c:v>-26</c:v>
                </c:pt>
                <c:pt idx="7" formatCode="General">
                  <c:v>-29</c:v>
                </c:pt>
                <c:pt idx="8" formatCode="General">
                  <c:v>-29</c:v>
                </c:pt>
                <c:pt idx="9" formatCode="General">
                  <c:v>-30</c:v>
                </c:pt>
                <c:pt idx="10" formatCode="General">
                  <c:v>-30</c:v>
                </c:pt>
                <c:pt idx="11" formatCode="General">
                  <c:v>-30</c:v>
                </c:pt>
                <c:pt idx="12">
                  <c:v>-43</c:v>
                </c:pt>
                <c:pt idx="13">
                  <c:v>-42</c:v>
                </c:pt>
              </c:numCache>
            </c:numRef>
          </c:val>
          <c:extLst>
            <c:ext xmlns:c16="http://schemas.microsoft.com/office/drawing/2014/chart" uri="{C3380CC4-5D6E-409C-BE32-E72D297353CC}">
              <c16:uniqueId val="{0000000C-84AD-4825-84BF-7DAB1C623708}"/>
            </c:ext>
          </c:extLst>
        </c:ser>
        <c:ser>
          <c:idx val="4"/>
          <c:order val="4"/>
          <c:tx>
            <c:strRef>
              <c:f>Sheet1!$H$1</c:f>
              <c:strCache>
                <c:ptCount val="1"/>
                <c:pt idx="0">
                  <c:v>Somewhat More</c:v>
                </c:pt>
              </c:strCache>
            </c:strRef>
          </c:tx>
          <c:spPr>
            <a:solidFill>
              <a:srgbClr val="D99694"/>
            </a:solidFill>
            <a:ln>
              <a:solidFill>
                <a:schemeClr val="bg1"/>
              </a:solidFill>
            </a:ln>
          </c:spPr>
          <c:invertIfNegative val="0"/>
          <c:dLbls>
            <c:delete val="1"/>
          </c:dLbls>
          <c:cat>
            <c:strRef>
              <c:f>Sheet1!$C$2:$C$15</c:f>
              <c:strCache>
                <c:ptCount val="14"/>
                <c:pt idx="0">
                  <c:v>April</c:v>
                </c:pt>
                <c:pt idx="1">
                  <c:v>May </c:v>
                </c:pt>
                <c:pt idx="2">
                  <c:v>April</c:v>
                </c:pt>
                <c:pt idx="3">
                  <c:v>May </c:v>
                </c:pt>
                <c:pt idx="4">
                  <c:v>April</c:v>
                </c:pt>
                <c:pt idx="5">
                  <c:v>May </c:v>
                </c:pt>
                <c:pt idx="6">
                  <c:v>April</c:v>
                </c:pt>
                <c:pt idx="7">
                  <c:v>May </c:v>
                </c:pt>
                <c:pt idx="8">
                  <c:v>April</c:v>
                </c:pt>
                <c:pt idx="9">
                  <c:v>May </c:v>
                </c:pt>
                <c:pt idx="10">
                  <c:v>April</c:v>
                </c:pt>
                <c:pt idx="11">
                  <c:v>May </c:v>
                </c:pt>
                <c:pt idx="12">
                  <c:v>April</c:v>
                </c:pt>
                <c:pt idx="13">
                  <c:v>May </c:v>
                </c:pt>
              </c:strCache>
            </c:strRef>
          </c:cat>
          <c:val>
            <c:numRef>
              <c:f>Sheet1!$H$2:$H$15</c:f>
              <c:numCache>
                <c:formatCode>0</c:formatCode>
                <c:ptCount val="14"/>
                <c:pt idx="0">
                  <c:v>-13</c:v>
                </c:pt>
                <c:pt idx="1">
                  <c:v>-12</c:v>
                </c:pt>
                <c:pt idx="2" formatCode="General">
                  <c:v>-27</c:v>
                </c:pt>
                <c:pt idx="3" formatCode="General">
                  <c:v>-26</c:v>
                </c:pt>
                <c:pt idx="4" formatCode="General">
                  <c:v>-6</c:v>
                </c:pt>
                <c:pt idx="5" formatCode="General">
                  <c:v>-7</c:v>
                </c:pt>
                <c:pt idx="6" formatCode="General">
                  <c:v>-16</c:v>
                </c:pt>
                <c:pt idx="7" formatCode="General">
                  <c:v>-15</c:v>
                </c:pt>
                <c:pt idx="8" formatCode="General">
                  <c:v>-12</c:v>
                </c:pt>
                <c:pt idx="9" formatCode="General">
                  <c:v>-10</c:v>
                </c:pt>
                <c:pt idx="10" formatCode="General">
                  <c:v>-17</c:v>
                </c:pt>
                <c:pt idx="11" formatCode="General">
                  <c:v>-16</c:v>
                </c:pt>
                <c:pt idx="12">
                  <c:v>-13</c:v>
                </c:pt>
                <c:pt idx="13">
                  <c:v>-12</c:v>
                </c:pt>
              </c:numCache>
            </c:numRef>
          </c:val>
          <c:extLst>
            <c:ext xmlns:c16="http://schemas.microsoft.com/office/drawing/2014/chart" uri="{C3380CC4-5D6E-409C-BE32-E72D297353CC}">
              <c16:uniqueId val="{0000000D-84AD-4825-84BF-7DAB1C623708}"/>
            </c:ext>
          </c:extLst>
        </c:ser>
        <c:ser>
          <c:idx val="5"/>
          <c:order val="5"/>
          <c:tx>
            <c:strRef>
              <c:f>Sheet1!$I$1</c:f>
              <c:strCache>
                <c:ptCount val="1"/>
                <c:pt idx="0">
                  <c:v>Total More</c:v>
                </c:pt>
              </c:strCache>
            </c:strRef>
          </c:tx>
          <c:spPr>
            <a:noFill/>
          </c:spPr>
          <c:invertIfNegative val="0"/>
          <c:dLbls>
            <c:dLbl>
              <c:idx val="3"/>
              <c:dLblPos val="inBase"/>
              <c:showLegendKey val="0"/>
              <c:showVal val="1"/>
              <c:showCatName val="0"/>
              <c:showSerName val="0"/>
              <c:showPercent val="0"/>
              <c:showBubbleSize val="0"/>
              <c:extLst>
                <c:ext xmlns:c15="http://schemas.microsoft.com/office/drawing/2012/chart" uri="{CE6537A1-D6FC-4f65-9D91-7224C49458BB}">
                  <c15:layout>
                    <c:manualLayout>
                      <c:w val="3.5408969429116241E-2"/>
                      <c:h val="9.8553333758854333E-2"/>
                    </c:manualLayout>
                  </c15:layout>
                </c:ext>
                <c:ext xmlns:c16="http://schemas.microsoft.com/office/drawing/2014/chart" uri="{C3380CC4-5D6E-409C-BE32-E72D297353CC}">
                  <c16:uniqueId val="{00000000-F20F-446C-9430-0D735745EA5B}"/>
                </c:ext>
              </c:extLst>
            </c:dLbl>
            <c:numFmt formatCode="#,##0;[Black]#,##0" sourceLinked="0"/>
            <c:spPr>
              <a:noFill/>
              <a:ln>
                <a:noFill/>
              </a:ln>
              <a:effectLst/>
            </c:spPr>
            <c:txPr>
              <a:bodyPr/>
              <a:lstStyle/>
              <a:p>
                <a:pPr>
                  <a:defRPr sz="1600"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Sheet1!$C$2:$C$15</c:f>
              <c:strCache>
                <c:ptCount val="14"/>
                <c:pt idx="0">
                  <c:v>April</c:v>
                </c:pt>
                <c:pt idx="1">
                  <c:v>May </c:v>
                </c:pt>
                <c:pt idx="2">
                  <c:v>April</c:v>
                </c:pt>
                <c:pt idx="3">
                  <c:v>May </c:v>
                </c:pt>
                <c:pt idx="4">
                  <c:v>April</c:v>
                </c:pt>
                <c:pt idx="5">
                  <c:v>May </c:v>
                </c:pt>
                <c:pt idx="6">
                  <c:v>April</c:v>
                </c:pt>
                <c:pt idx="7">
                  <c:v>May </c:v>
                </c:pt>
                <c:pt idx="8">
                  <c:v>April</c:v>
                </c:pt>
                <c:pt idx="9">
                  <c:v>May </c:v>
                </c:pt>
                <c:pt idx="10">
                  <c:v>April</c:v>
                </c:pt>
                <c:pt idx="11">
                  <c:v>May </c:v>
                </c:pt>
                <c:pt idx="12">
                  <c:v>April</c:v>
                </c:pt>
                <c:pt idx="13">
                  <c:v>May </c:v>
                </c:pt>
              </c:strCache>
            </c:strRef>
          </c:cat>
          <c:val>
            <c:numRef>
              <c:f>Sheet1!$I$2:$I$15</c:f>
              <c:numCache>
                <c:formatCode>0</c:formatCode>
                <c:ptCount val="14"/>
                <c:pt idx="0">
                  <c:v>-48</c:v>
                </c:pt>
                <c:pt idx="1">
                  <c:v>-47</c:v>
                </c:pt>
                <c:pt idx="2" formatCode="General">
                  <c:v>-55</c:v>
                </c:pt>
                <c:pt idx="3" formatCode="General">
                  <c:v>-51</c:v>
                </c:pt>
                <c:pt idx="4" formatCode="General">
                  <c:v>-18</c:v>
                </c:pt>
                <c:pt idx="5" formatCode="General">
                  <c:v>-15</c:v>
                </c:pt>
                <c:pt idx="6" formatCode="General">
                  <c:v>-42</c:v>
                </c:pt>
                <c:pt idx="7" formatCode="General">
                  <c:v>-44</c:v>
                </c:pt>
                <c:pt idx="8" formatCode="General">
                  <c:v>-41</c:v>
                </c:pt>
                <c:pt idx="9" formatCode="General">
                  <c:v>-40</c:v>
                </c:pt>
                <c:pt idx="10" formatCode="General">
                  <c:v>-47</c:v>
                </c:pt>
                <c:pt idx="11" formatCode="General">
                  <c:v>-46</c:v>
                </c:pt>
                <c:pt idx="12">
                  <c:v>-56</c:v>
                </c:pt>
                <c:pt idx="13">
                  <c:v>-54</c:v>
                </c:pt>
              </c:numCache>
            </c:numRef>
          </c:val>
          <c:extLst>
            <c:ext xmlns:c16="http://schemas.microsoft.com/office/drawing/2014/chart" uri="{C3380CC4-5D6E-409C-BE32-E72D297353CC}">
              <c16:uniqueId val="{0000000E-84AD-4825-84BF-7DAB1C623708}"/>
            </c:ext>
          </c:extLst>
        </c:ser>
        <c:dLbls>
          <c:showLegendKey val="0"/>
          <c:showVal val="1"/>
          <c:showCatName val="0"/>
          <c:showSerName val="0"/>
          <c:showPercent val="0"/>
          <c:showBubbleSize val="0"/>
        </c:dLbls>
        <c:gapWidth val="40"/>
        <c:overlap val="100"/>
        <c:axId val="380608512"/>
        <c:axId val="346189184"/>
      </c:barChart>
      <c:catAx>
        <c:axId val="380608512"/>
        <c:scaling>
          <c:orientation val="minMax"/>
        </c:scaling>
        <c:delete val="0"/>
        <c:axPos val="b"/>
        <c:numFmt formatCode="General" sourceLinked="1"/>
        <c:majorTickMark val="out"/>
        <c:minorTickMark val="none"/>
        <c:tickLblPos val="low"/>
        <c:txPr>
          <a:bodyPr anchor="b" anchorCtr="0"/>
          <a:lstStyle/>
          <a:p>
            <a:pPr>
              <a:defRPr sz="1400" b="1"/>
            </a:pPr>
            <a:endParaRPr lang="en-US"/>
          </a:p>
        </c:txPr>
        <c:crossAx val="346189184"/>
        <c:crosses val="autoZero"/>
        <c:auto val="1"/>
        <c:lblAlgn val="ctr"/>
        <c:lblOffset val="300"/>
        <c:noMultiLvlLbl val="0"/>
      </c:catAx>
      <c:valAx>
        <c:axId val="346189184"/>
        <c:scaling>
          <c:orientation val="minMax"/>
          <c:max val="100"/>
          <c:min val="-90"/>
        </c:scaling>
        <c:delete val="1"/>
        <c:axPos val="l"/>
        <c:majorGridlines>
          <c:spPr>
            <a:ln>
              <a:noFill/>
            </a:ln>
          </c:spPr>
        </c:majorGridlines>
        <c:numFmt formatCode="#,##0.00" sourceLinked="0"/>
        <c:majorTickMark val="out"/>
        <c:minorTickMark val="none"/>
        <c:tickLblPos val="nextTo"/>
        <c:crossAx val="380608512"/>
        <c:crosses val="autoZero"/>
        <c:crossBetween val="between"/>
        <c:majorUnit val="20"/>
        <c:minorUnit val="10"/>
      </c:valAx>
      <c:spPr>
        <a:ln>
          <a:solidFill>
            <a:schemeClr val="bg1">
              <a:alpha val="97000"/>
            </a:schemeClr>
          </a:solidFill>
        </a:ln>
      </c:spPr>
    </c:plotArea>
    <c:legend>
      <c:legendPos val="t"/>
      <c:legendEntry>
        <c:idx val="2"/>
        <c:delete val="1"/>
      </c:legendEntry>
      <c:legendEntry>
        <c:idx val="5"/>
        <c:delete val="1"/>
      </c:legendEntry>
      <c:layout>
        <c:manualLayout>
          <c:xMode val="edge"/>
          <c:yMode val="edge"/>
          <c:x val="8.8299431321084865E-2"/>
          <c:y val="0"/>
          <c:w val="0.82340102799650039"/>
          <c:h val="0.1114420360165594"/>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70832084953871199"/>
          <c:y val="0.1211340206185567"/>
          <c:w val="0.27076655680927397"/>
          <c:h val="0.87886597938144329"/>
        </c:manualLayout>
      </c:layout>
      <c:barChart>
        <c:barDir val="bar"/>
        <c:grouping val="stacked"/>
        <c:varyColors val="0"/>
        <c:ser>
          <c:idx val="0"/>
          <c:order val="0"/>
          <c:tx>
            <c:strRef>
              <c:f>Sheet1!$D$1</c:f>
              <c:strCache>
                <c:ptCount val="1"/>
                <c:pt idx="0">
                  <c:v>Favor strongly</c:v>
                </c:pt>
              </c:strCache>
            </c:strRef>
          </c:tx>
          <c:spPr>
            <a:solidFill>
              <a:srgbClr val="002060"/>
            </a:solidFill>
            <a:ln>
              <a:solidFill>
                <a:schemeClr val="bg1"/>
              </a:solidFill>
            </a:ln>
          </c:spPr>
          <c:invertIfNegative val="0"/>
          <c:dLbls>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Sheet1!$C$2:$C$25</c:f>
              <c:strCache>
                <c:ptCount val="24"/>
                <c:pt idx="0">
                  <c:v>Republicans</c:v>
                </c:pt>
                <c:pt idx="1">
                  <c:v>WWC Women</c:v>
                </c:pt>
                <c:pt idx="2">
                  <c:v>RAE</c:v>
                </c:pt>
                <c:pt idx="3">
                  <c:v>Total</c:v>
                </c:pt>
                <c:pt idx="5">
                  <c:v>Republicans</c:v>
                </c:pt>
                <c:pt idx="6">
                  <c:v>WWC Women</c:v>
                </c:pt>
                <c:pt idx="7">
                  <c:v>RAE</c:v>
                </c:pt>
                <c:pt idx="8">
                  <c:v>Total</c:v>
                </c:pt>
                <c:pt idx="10">
                  <c:v>Republicans</c:v>
                </c:pt>
                <c:pt idx="11">
                  <c:v>WWC Women</c:v>
                </c:pt>
                <c:pt idx="12">
                  <c:v>RAE</c:v>
                </c:pt>
                <c:pt idx="13">
                  <c:v>Total</c:v>
                </c:pt>
                <c:pt idx="15">
                  <c:v>Republicans</c:v>
                </c:pt>
                <c:pt idx="16">
                  <c:v>WWC Women</c:v>
                </c:pt>
                <c:pt idx="17">
                  <c:v>RAE</c:v>
                </c:pt>
                <c:pt idx="18">
                  <c:v>Total</c:v>
                </c:pt>
                <c:pt idx="20">
                  <c:v>Republicans</c:v>
                </c:pt>
                <c:pt idx="21">
                  <c:v>WWC Women</c:v>
                </c:pt>
                <c:pt idx="22">
                  <c:v>RAE</c:v>
                </c:pt>
                <c:pt idx="23">
                  <c:v>Total</c:v>
                </c:pt>
              </c:strCache>
            </c:strRef>
          </c:cat>
          <c:val>
            <c:numRef>
              <c:f>Sheet1!$D$2:$D$25</c:f>
              <c:numCache>
                <c:formatCode>General</c:formatCode>
                <c:ptCount val="24"/>
                <c:pt idx="0">
                  <c:v>21</c:v>
                </c:pt>
                <c:pt idx="1">
                  <c:v>36</c:v>
                </c:pt>
                <c:pt idx="2">
                  <c:v>44</c:v>
                </c:pt>
                <c:pt idx="3">
                  <c:v>39</c:v>
                </c:pt>
                <c:pt idx="5">
                  <c:v>22</c:v>
                </c:pt>
                <c:pt idx="6">
                  <c:v>28</c:v>
                </c:pt>
                <c:pt idx="7">
                  <c:v>35</c:v>
                </c:pt>
                <c:pt idx="8">
                  <c:v>33</c:v>
                </c:pt>
                <c:pt idx="10">
                  <c:v>24</c:v>
                </c:pt>
                <c:pt idx="11">
                  <c:v>51</c:v>
                </c:pt>
                <c:pt idx="12">
                  <c:v>53</c:v>
                </c:pt>
                <c:pt idx="13">
                  <c:v>45</c:v>
                </c:pt>
                <c:pt idx="15">
                  <c:v>29</c:v>
                </c:pt>
                <c:pt idx="16">
                  <c:v>50</c:v>
                </c:pt>
                <c:pt idx="17">
                  <c:v>54</c:v>
                </c:pt>
                <c:pt idx="18">
                  <c:v>46</c:v>
                </c:pt>
                <c:pt idx="20">
                  <c:v>49</c:v>
                </c:pt>
                <c:pt idx="21">
                  <c:v>65</c:v>
                </c:pt>
                <c:pt idx="22">
                  <c:v>60</c:v>
                </c:pt>
                <c:pt idx="23">
                  <c:v>58</c:v>
                </c:pt>
              </c:numCache>
            </c:numRef>
          </c:val>
          <c:extLst>
            <c:ext xmlns:c16="http://schemas.microsoft.com/office/drawing/2014/chart" uri="{C3380CC4-5D6E-409C-BE32-E72D297353CC}">
              <c16:uniqueId val="{00000000-2AB6-41F1-8D23-CA73B81D72B9}"/>
            </c:ext>
          </c:extLst>
        </c:ser>
        <c:ser>
          <c:idx val="1"/>
          <c:order val="1"/>
          <c:tx>
            <c:strRef>
              <c:f>Sheet1!$E$1</c:f>
              <c:strCache>
                <c:ptCount val="1"/>
                <c:pt idx="0">
                  <c:v>Favor somewhat</c:v>
                </c:pt>
              </c:strCache>
            </c:strRef>
          </c:tx>
          <c:spPr>
            <a:solidFill>
              <a:srgbClr val="8EB4E3"/>
            </a:solidFill>
            <a:ln>
              <a:solidFill>
                <a:schemeClr val="bg1"/>
              </a:solidFill>
            </a:ln>
          </c:spPr>
          <c:invertIfNegative val="0"/>
          <c:dLbls>
            <c:dLbl>
              <c:idx val="21"/>
              <c:tx>
                <c:rich>
                  <a:bodyPr/>
                  <a:lstStyle/>
                  <a:p>
                    <a:r>
                      <a:rPr lang="en-US" dirty="0"/>
                      <a:t>94</a:t>
                    </a:r>
                  </a:p>
                </c:rich>
              </c:tx>
              <c:dLblPos val="ctr"/>
              <c:showLegendKey val="0"/>
              <c:showVal val="1"/>
              <c:showCatName val="0"/>
              <c:showSerName val="0"/>
              <c:showPercent val="0"/>
              <c:showBubbleSize val="0"/>
              <c:extLst>
                <c:ext xmlns:c15="http://schemas.microsoft.com/office/drawing/2012/chart" uri="{CE6537A1-D6FC-4f65-9D91-7224C49458BB}">
                  <c15:layout>
                    <c:manualLayout>
                      <c:w val="6.2450980392156852E-2"/>
                      <c:h val="5.9889134428900384E-2"/>
                    </c:manualLayout>
                  </c15:layout>
                  <c15:showDataLabelsRange val="0"/>
                </c:ext>
                <c:ext xmlns:c16="http://schemas.microsoft.com/office/drawing/2014/chart" uri="{C3380CC4-5D6E-409C-BE32-E72D297353CC}">
                  <c16:uniqueId val="{00000000-3FF8-44C6-9BFB-98B75003F48B}"/>
                </c:ext>
              </c:extLst>
            </c:dLbl>
            <c:dLbl>
              <c:idx val="22"/>
              <c:tx>
                <c:rich>
                  <a:bodyPr/>
                  <a:lstStyle/>
                  <a:p>
                    <a:r>
                      <a:rPr lang="en-US" dirty="0"/>
                      <a:t>92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2D3-46C1-9953-F5A51126E6DB}"/>
                </c:ext>
              </c:extLst>
            </c:dLbl>
            <c:dLbl>
              <c:idx val="23"/>
              <c:tx>
                <c:rich>
                  <a:bodyPr/>
                  <a:lstStyle/>
                  <a:p>
                    <a:r>
                      <a:rPr lang="en-US" dirty="0"/>
                      <a:t>91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2D3-46C1-9953-F5A51126E6DB}"/>
                </c:ext>
              </c:extLst>
            </c:dLbl>
            <c:spPr>
              <a:noFill/>
              <a:ln>
                <a:noFill/>
              </a:ln>
              <a:effectLst/>
            </c:spPr>
            <c:txPr>
              <a:bodyPr wrap="square" lIns="38100" tIns="19050" rIns="38100" bIns="19050" anchor="ctr" anchorCtr="0">
                <a:spAutoFit/>
              </a:bodyPr>
              <a:lstStyle/>
              <a:p>
                <a:pPr algn="ctr">
                  <a:defRPr lang="en-US" sz="1600" b="1"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Sheet1!$C$2:$C$25</c:f>
              <c:strCache>
                <c:ptCount val="24"/>
                <c:pt idx="0">
                  <c:v>Republicans</c:v>
                </c:pt>
                <c:pt idx="1">
                  <c:v>WWC Women</c:v>
                </c:pt>
                <c:pt idx="2">
                  <c:v>RAE</c:v>
                </c:pt>
                <c:pt idx="3">
                  <c:v>Total</c:v>
                </c:pt>
                <c:pt idx="5">
                  <c:v>Republicans</c:v>
                </c:pt>
                <c:pt idx="6">
                  <c:v>WWC Women</c:v>
                </c:pt>
                <c:pt idx="7">
                  <c:v>RAE</c:v>
                </c:pt>
                <c:pt idx="8">
                  <c:v>Total</c:v>
                </c:pt>
                <c:pt idx="10">
                  <c:v>Republicans</c:v>
                </c:pt>
                <c:pt idx="11">
                  <c:v>WWC Women</c:v>
                </c:pt>
                <c:pt idx="12">
                  <c:v>RAE</c:v>
                </c:pt>
                <c:pt idx="13">
                  <c:v>Total</c:v>
                </c:pt>
                <c:pt idx="15">
                  <c:v>Republicans</c:v>
                </c:pt>
                <c:pt idx="16">
                  <c:v>WWC Women</c:v>
                </c:pt>
                <c:pt idx="17">
                  <c:v>RAE</c:v>
                </c:pt>
                <c:pt idx="18">
                  <c:v>Total</c:v>
                </c:pt>
                <c:pt idx="20">
                  <c:v>Republicans</c:v>
                </c:pt>
                <c:pt idx="21">
                  <c:v>WWC Women</c:v>
                </c:pt>
                <c:pt idx="22">
                  <c:v>RAE</c:v>
                </c:pt>
                <c:pt idx="23">
                  <c:v>Total</c:v>
                </c:pt>
              </c:strCache>
            </c:strRef>
          </c:cat>
          <c:val>
            <c:numRef>
              <c:f>Sheet1!$E$2:$E$25</c:f>
              <c:numCache>
                <c:formatCode>General</c:formatCode>
                <c:ptCount val="24"/>
                <c:pt idx="0">
                  <c:v>37</c:v>
                </c:pt>
                <c:pt idx="1">
                  <c:v>41</c:v>
                </c:pt>
                <c:pt idx="2">
                  <c:v>36</c:v>
                </c:pt>
                <c:pt idx="3">
                  <c:v>37</c:v>
                </c:pt>
                <c:pt idx="5">
                  <c:v>50</c:v>
                </c:pt>
                <c:pt idx="6">
                  <c:v>43</c:v>
                </c:pt>
                <c:pt idx="7">
                  <c:v>45</c:v>
                </c:pt>
                <c:pt idx="8">
                  <c:v>47</c:v>
                </c:pt>
                <c:pt idx="10">
                  <c:v>31</c:v>
                </c:pt>
                <c:pt idx="11">
                  <c:v>34</c:v>
                </c:pt>
                <c:pt idx="12">
                  <c:v>33</c:v>
                </c:pt>
                <c:pt idx="13">
                  <c:v>35</c:v>
                </c:pt>
                <c:pt idx="15">
                  <c:v>40</c:v>
                </c:pt>
                <c:pt idx="16">
                  <c:v>33</c:v>
                </c:pt>
                <c:pt idx="17">
                  <c:v>32</c:v>
                </c:pt>
                <c:pt idx="18">
                  <c:v>36</c:v>
                </c:pt>
                <c:pt idx="20">
                  <c:v>39</c:v>
                </c:pt>
                <c:pt idx="21">
                  <c:v>28</c:v>
                </c:pt>
                <c:pt idx="22">
                  <c:v>32</c:v>
                </c:pt>
                <c:pt idx="23">
                  <c:v>33</c:v>
                </c:pt>
              </c:numCache>
            </c:numRef>
          </c:val>
          <c:extLst>
            <c:ext xmlns:c16="http://schemas.microsoft.com/office/drawing/2014/chart" uri="{C3380CC4-5D6E-409C-BE32-E72D297353CC}">
              <c16:uniqueId val="{00000001-2AB6-41F1-8D23-CA73B81D72B9}"/>
            </c:ext>
          </c:extLst>
        </c:ser>
        <c:ser>
          <c:idx val="2"/>
          <c:order val="2"/>
          <c:tx>
            <c:strRef>
              <c:f>Sheet1!$F$1</c:f>
              <c:strCache>
                <c:ptCount val="1"/>
                <c:pt idx="0">
                  <c:v>Very/somewhat serious</c:v>
                </c:pt>
              </c:strCache>
            </c:strRef>
          </c:tx>
          <c:spPr>
            <a:noFill/>
          </c:spPr>
          <c:invertIfNegative val="0"/>
          <c:dLbls>
            <c:spPr>
              <a:noFill/>
              <a:ln>
                <a:noFill/>
              </a:ln>
              <a:effectLst/>
            </c:spPr>
            <c:txPr>
              <a:bodyPr wrap="square" lIns="38100" tIns="19050" rIns="38100" bIns="19050" anchor="ctr">
                <a:spAutoFit/>
              </a:bodyPr>
              <a:lstStyle/>
              <a:p>
                <a:pPr>
                  <a:defRPr sz="1600"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Sheet1!$C$2:$C$25</c:f>
              <c:strCache>
                <c:ptCount val="24"/>
                <c:pt idx="0">
                  <c:v>Republicans</c:v>
                </c:pt>
                <c:pt idx="1">
                  <c:v>WWC Women</c:v>
                </c:pt>
                <c:pt idx="2">
                  <c:v>RAE</c:v>
                </c:pt>
                <c:pt idx="3">
                  <c:v>Total</c:v>
                </c:pt>
                <c:pt idx="5">
                  <c:v>Republicans</c:v>
                </c:pt>
                <c:pt idx="6">
                  <c:v>WWC Women</c:v>
                </c:pt>
                <c:pt idx="7">
                  <c:v>RAE</c:v>
                </c:pt>
                <c:pt idx="8">
                  <c:v>Total</c:v>
                </c:pt>
                <c:pt idx="10">
                  <c:v>Republicans</c:v>
                </c:pt>
                <c:pt idx="11">
                  <c:v>WWC Women</c:v>
                </c:pt>
                <c:pt idx="12">
                  <c:v>RAE</c:v>
                </c:pt>
                <c:pt idx="13">
                  <c:v>Total</c:v>
                </c:pt>
                <c:pt idx="15">
                  <c:v>Republicans</c:v>
                </c:pt>
                <c:pt idx="16">
                  <c:v>WWC Women</c:v>
                </c:pt>
                <c:pt idx="17">
                  <c:v>RAE</c:v>
                </c:pt>
                <c:pt idx="18">
                  <c:v>Total</c:v>
                </c:pt>
                <c:pt idx="20">
                  <c:v>Republicans</c:v>
                </c:pt>
                <c:pt idx="21">
                  <c:v>WWC Women</c:v>
                </c:pt>
                <c:pt idx="22">
                  <c:v>RAE</c:v>
                </c:pt>
                <c:pt idx="23">
                  <c:v>Total</c:v>
                </c:pt>
              </c:strCache>
            </c:strRef>
          </c:cat>
          <c:val>
            <c:numRef>
              <c:f>Sheet1!$F$2:$F$25</c:f>
              <c:numCache>
                <c:formatCode>General</c:formatCode>
                <c:ptCount val="24"/>
                <c:pt idx="0">
                  <c:v>59</c:v>
                </c:pt>
                <c:pt idx="1">
                  <c:v>77</c:v>
                </c:pt>
                <c:pt idx="2">
                  <c:v>81</c:v>
                </c:pt>
                <c:pt idx="3">
                  <c:v>77</c:v>
                </c:pt>
                <c:pt idx="5">
                  <c:v>72</c:v>
                </c:pt>
                <c:pt idx="6">
                  <c:v>71</c:v>
                </c:pt>
                <c:pt idx="7">
                  <c:v>80</c:v>
                </c:pt>
                <c:pt idx="8">
                  <c:v>80</c:v>
                </c:pt>
                <c:pt idx="10">
                  <c:v>66</c:v>
                </c:pt>
                <c:pt idx="11">
                  <c:v>85</c:v>
                </c:pt>
                <c:pt idx="12">
                  <c:v>86</c:v>
                </c:pt>
                <c:pt idx="13">
                  <c:v>81</c:v>
                </c:pt>
                <c:pt idx="15">
                  <c:v>70</c:v>
                </c:pt>
                <c:pt idx="16">
                  <c:v>83</c:v>
                </c:pt>
                <c:pt idx="17">
                  <c:v>86</c:v>
                </c:pt>
                <c:pt idx="18">
                  <c:v>81</c:v>
                </c:pt>
                <c:pt idx="20">
                  <c:v>89</c:v>
                </c:pt>
                <c:pt idx="21">
                  <c:v>94</c:v>
                </c:pt>
                <c:pt idx="22">
                  <c:v>92</c:v>
                </c:pt>
                <c:pt idx="23">
                  <c:v>91</c:v>
                </c:pt>
              </c:numCache>
            </c:numRef>
          </c:val>
          <c:extLst>
            <c:ext xmlns:c16="http://schemas.microsoft.com/office/drawing/2014/chart" uri="{C3380CC4-5D6E-409C-BE32-E72D297353CC}">
              <c16:uniqueId val="{00000002-2AB6-41F1-8D23-CA73B81D72B9}"/>
            </c:ext>
          </c:extLst>
        </c:ser>
        <c:dLbls>
          <c:showLegendKey val="0"/>
          <c:showVal val="0"/>
          <c:showCatName val="0"/>
          <c:showSerName val="0"/>
          <c:showPercent val="0"/>
          <c:showBubbleSize val="0"/>
        </c:dLbls>
        <c:gapWidth val="0"/>
        <c:overlap val="100"/>
        <c:axId val="34917376"/>
        <c:axId val="70208896"/>
      </c:barChart>
      <c:catAx>
        <c:axId val="34917376"/>
        <c:scaling>
          <c:orientation val="minMax"/>
        </c:scaling>
        <c:delete val="0"/>
        <c:axPos val="l"/>
        <c:numFmt formatCode="General" sourceLinked="1"/>
        <c:majorTickMark val="out"/>
        <c:minorTickMark val="none"/>
        <c:tickLblPos val="nextTo"/>
        <c:txPr>
          <a:bodyPr/>
          <a:lstStyle/>
          <a:p>
            <a:pPr>
              <a:defRPr sz="1200" b="1">
                <a:solidFill>
                  <a:schemeClr val="tx1"/>
                </a:solidFill>
              </a:defRPr>
            </a:pPr>
            <a:endParaRPr lang="en-US"/>
          </a:p>
        </c:txPr>
        <c:crossAx val="70208896"/>
        <c:crosses val="autoZero"/>
        <c:auto val="1"/>
        <c:lblAlgn val="ctr"/>
        <c:lblOffset val="100"/>
        <c:noMultiLvlLbl val="0"/>
      </c:catAx>
      <c:valAx>
        <c:axId val="70208896"/>
        <c:scaling>
          <c:orientation val="minMax"/>
          <c:max val="90"/>
          <c:min val="0"/>
        </c:scaling>
        <c:delete val="1"/>
        <c:axPos val="b"/>
        <c:majorGridlines>
          <c:spPr>
            <a:ln>
              <a:noFill/>
            </a:ln>
          </c:spPr>
        </c:majorGridlines>
        <c:numFmt formatCode="General" sourceLinked="1"/>
        <c:majorTickMark val="out"/>
        <c:minorTickMark val="none"/>
        <c:tickLblPos val="nextTo"/>
        <c:crossAx val="34917376"/>
        <c:crosses val="autoZero"/>
        <c:crossBetween val="between"/>
      </c:valAx>
    </c:plotArea>
    <c:legend>
      <c:legendPos val="r"/>
      <c:legendEntry>
        <c:idx val="2"/>
        <c:delete val="1"/>
      </c:legendEntry>
      <c:layout>
        <c:manualLayout>
          <c:xMode val="edge"/>
          <c:yMode val="edge"/>
          <c:x val="0.17454989178984209"/>
          <c:y val="3.5791863746363818E-2"/>
          <c:w val="0.61346180411659079"/>
          <c:h val="5.9186282541435403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70832084953871199"/>
          <c:y val="0.1211340206185567"/>
          <c:w val="0.27076655680927397"/>
          <c:h val="0.87886597938144329"/>
        </c:manualLayout>
      </c:layout>
      <c:barChart>
        <c:barDir val="bar"/>
        <c:grouping val="stacked"/>
        <c:varyColors val="0"/>
        <c:ser>
          <c:idx val="0"/>
          <c:order val="0"/>
          <c:tx>
            <c:strRef>
              <c:f>Sheet1!$D$1</c:f>
              <c:strCache>
                <c:ptCount val="1"/>
                <c:pt idx="0">
                  <c:v>Favor strongly</c:v>
                </c:pt>
              </c:strCache>
            </c:strRef>
          </c:tx>
          <c:spPr>
            <a:solidFill>
              <a:srgbClr val="002060"/>
            </a:solidFill>
            <a:ln>
              <a:solidFill>
                <a:schemeClr val="bg1"/>
              </a:solidFill>
            </a:ln>
          </c:spPr>
          <c:invertIfNegative val="0"/>
          <c:dLbls>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Sheet1!$C$2:$C$25</c:f>
              <c:strCache>
                <c:ptCount val="24"/>
                <c:pt idx="0">
                  <c:v>Republicans</c:v>
                </c:pt>
                <c:pt idx="1">
                  <c:v>WWC Women</c:v>
                </c:pt>
                <c:pt idx="2">
                  <c:v>RAE</c:v>
                </c:pt>
                <c:pt idx="3">
                  <c:v>Total</c:v>
                </c:pt>
                <c:pt idx="5">
                  <c:v>Republicans</c:v>
                </c:pt>
                <c:pt idx="6">
                  <c:v>WWC Women</c:v>
                </c:pt>
                <c:pt idx="7">
                  <c:v>RAE</c:v>
                </c:pt>
                <c:pt idx="8">
                  <c:v>Total</c:v>
                </c:pt>
                <c:pt idx="10">
                  <c:v>Republicans</c:v>
                </c:pt>
                <c:pt idx="11">
                  <c:v>WWC Women</c:v>
                </c:pt>
                <c:pt idx="12">
                  <c:v>RAE</c:v>
                </c:pt>
                <c:pt idx="13">
                  <c:v>Total</c:v>
                </c:pt>
                <c:pt idx="15">
                  <c:v>Republicans</c:v>
                </c:pt>
                <c:pt idx="16">
                  <c:v>WWC Women</c:v>
                </c:pt>
                <c:pt idx="17">
                  <c:v>RAE</c:v>
                </c:pt>
                <c:pt idx="18">
                  <c:v>Total</c:v>
                </c:pt>
                <c:pt idx="20">
                  <c:v>Republicans</c:v>
                </c:pt>
                <c:pt idx="21">
                  <c:v>WWC Women</c:v>
                </c:pt>
                <c:pt idx="22">
                  <c:v>RAE</c:v>
                </c:pt>
                <c:pt idx="23">
                  <c:v>Total</c:v>
                </c:pt>
              </c:strCache>
            </c:strRef>
          </c:cat>
          <c:val>
            <c:numRef>
              <c:f>Sheet1!$D$2:$D$25</c:f>
              <c:numCache>
                <c:formatCode>General</c:formatCode>
                <c:ptCount val="24"/>
                <c:pt idx="0">
                  <c:v>16</c:v>
                </c:pt>
                <c:pt idx="1">
                  <c:v>36</c:v>
                </c:pt>
                <c:pt idx="2">
                  <c:v>44</c:v>
                </c:pt>
                <c:pt idx="3">
                  <c:v>36</c:v>
                </c:pt>
                <c:pt idx="5">
                  <c:v>16</c:v>
                </c:pt>
                <c:pt idx="6">
                  <c:v>26</c:v>
                </c:pt>
                <c:pt idx="7">
                  <c:v>37</c:v>
                </c:pt>
                <c:pt idx="8">
                  <c:v>31</c:v>
                </c:pt>
                <c:pt idx="10">
                  <c:v>14</c:v>
                </c:pt>
                <c:pt idx="11">
                  <c:v>27</c:v>
                </c:pt>
                <c:pt idx="12">
                  <c:v>33</c:v>
                </c:pt>
                <c:pt idx="13">
                  <c:v>32</c:v>
                </c:pt>
                <c:pt idx="15">
                  <c:v>19</c:v>
                </c:pt>
                <c:pt idx="16">
                  <c:v>32</c:v>
                </c:pt>
                <c:pt idx="17">
                  <c:v>39</c:v>
                </c:pt>
                <c:pt idx="18">
                  <c:v>34</c:v>
                </c:pt>
                <c:pt idx="20">
                  <c:v>30</c:v>
                </c:pt>
                <c:pt idx="21">
                  <c:v>48</c:v>
                </c:pt>
                <c:pt idx="22">
                  <c:v>41</c:v>
                </c:pt>
                <c:pt idx="23">
                  <c:v>43</c:v>
                </c:pt>
              </c:numCache>
            </c:numRef>
          </c:val>
          <c:extLst>
            <c:ext xmlns:c16="http://schemas.microsoft.com/office/drawing/2014/chart" uri="{C3380CC4-5D6E-409C-BE32-E72D297353CC}">
              <c16:uniqueId val="{00000000-2AB6-41F1-8D23-CA73B81D72B9}"/>
            </c:ext>
          </c:extLst>
        </c:ser>
        <c:ser>
          <c:idx val="1"/>
          <c:order val="1"/>
          <c:tx>
            <c:strRef>
              <c:f>Sheet1!$E$1</c:f>
              <c:strCache>
                <c:ptCount val="1"/>
                <c:pt idx="0">
                  <c:v>Favor somewhat</c:v>
                </c:pt>
              </c:strCache>
            </c:strRef>
          </c:tx>
          <c:spPr>
            <a:solidFill>
              <a:srgbClr val="8EB4E3"/>
            </a:solidFill>
            <a:ln>
              <a:solidFill>
                <a:schemeClr val="bg1"/>
              </a:solidFill>
            </a:ln>
          </c:spPr>
          <c:invertIfNegative val="0"/>
          <c:cat>
            <c:strRef>
              <c:f>Sheet1!$C$2:$C$25</c:f>
              <c:strCache>
                <c:ptCount val="24"/>
                <c:pt idx="0">
                  <c:v>Republicans</c:v>
                </c:pt>
                <c:pt idx="1">
                  <c:v>WWC Women</c:v>
                </c:pt>
                <c:pt idx="2">
                  <c:v>RAE</c:v>
                </c:pt>
                <c:pt idx="3">
                  <c:v>Total</c:v>
                </c:pt>
                <c:pt idx="5">
                  <c:v>Republicans</c:v>
                </c:pt>
                <c:pt idx="6">
                  <c:v>WWC Women</c:v>
                </c:pt>
                <c:pt idx="7">
                  <c:v>RAE</c:v>
                </c:pt>
                <c:pt idx="8">
                  <c:v>Total</c:v>
                </c:pt>
                <c:pt idx="10">
                  <c:v>Republicans</c:v>
                </c:pt>
                <c:pt idx="11">
                  <c:v>WWC Women</c:v>
                </c:pt>
                <c:pt idx="12">
                  <c:v>RAE</c:v>
                </c:pt>
                <c:pt idx="13">
                  <c:v>Total</c:v>
                </c:pt>
                <c:pt idx="15">
                  <c:v>Republicans</c:v>
                </c:pt>
                <c:pt idx="16">
                  <c:v>WWC Women</c:v>
                </c:pt>
                <c:pt idx="17">
                  <c:v>RAE</c:v>
                </c:pt>
                <c:pt idx="18">
                  <c:v>Total</c:v>
                </c:pt>
                <c:pt idx="20">
                  <c:v>Republicans</c:v>
                </c:pt>
                <c:pt idx="21">
                  <c:v>WWC Women</c:v>
                </c:pt>
                <c:pt idx="22">
                  <c:v>RAE</c:v>
                </c:pt>
                <c:pt idx="23">
                  <c:v>Total</c:v>
                </c:pt>
              </c:strCache>
            </c:strRef>
          </c:cat>
          <c:val>
            <c:numRef>
              <c:f>Sheet1!$E$2:$E$25</c:f>
              <c:numCache>
                <c:formatCode>General</c:formatCode>
                <c:ptCount val="24"/>
                <c:pt idx="0">
                  <c:v>26</c:v>
                </c:pt>
                <c:pt idx="1">
                  <c:v>29</c:v>
                </c:pt>
                <c:pt idx="2">
                  <c:v>30</c:v>
                </c:pt>
                <c:pt idx="3">
                  <c:v>30</c:v>
                </c:pt>
                <c:pt idx="5">
                  <c:v>35</c:v>
                </c:pt>
                <c:pt idx="6">
                  <c:v>41</c:v>
                </c:pt>
                <c:pt idx="7">
                  <c:v>39</c:v>
                </c:pt>
                <c:pt idx="8">
                  <c:v>37</c:v>
                </c:pt>
                <c:pt idx="10">
                  <c:v>38</c:v>
                </c:pt>
                <c:pt idx="11">
                  <c:v>40</c:v>
                </c:pt>
                <c:pt idx="12">
                  <c:v>39</c:v>
                </c:pt>
                <c:pt idx="13">
                  <c:v>38</c:v>
                </c:pt>
                <c:pt idx="15">
                  <c:v>45</c:v>
                </c:pt>
                <c:pt idx="16">
                  <c:v>46</c:v>
                </c:pt>
                <c:pt idx="17">
                  <c:v>40</c:v>
                </c:pt>
                <c:pt idx="18">
                  <c:v>42</c:v>
                </c:pt>
                <c:pt idx="20">
                  <c:v>40</c:v>
                </c:pt>
                <c:pt idx="21">
                  <c:v>31</c:v>
                </c:pt>
                <c:pt idx="22">
                  <c:v>37</c:v>
                </c:pt>
                <c:pt idx="23">
                  <c:v>34</c:v>
                </c:pt>
              </c:numCache>
            </c:numRef>
          </c:val>
          <c:extLst>
            <c:ext xmlns:c16="http://schemas.microsoft.com/office/drawing/2014/chart" uri="{C3380CC4-5D6E-409C-BE32-E72D297353CC}">
              <c16:uniqueId val="{00000001-2AB6-41F1-8D23-CA73B81D72B9}"/>
            </c:ext>
          </c:extLst>
        </c:ser>
        <c:ser>
          <c:idx val="2"/>
          <c:order val="2"/>
          <c:tx>
            <c:strRef>
              <c:f>Sheet1!$F$1</c:f>
              <c:strCache>
                <c:ptCount val="1"/>
                <c:pt idx="0">
                  <c:v>Very/somewhat serious</c:v>
                </c:pt>
              </c:strCache>
            </c:strRef>
          </c:tx>
          <c:spPr>
            <a:noFill/>
          </c:spPr>
          <c:invertIfNegative val="0"/>
          <c:dLbls>
            <c:spPr>
              <a:noFill/>
              <a:ln>
                <a:noFill/>
              </a:ln>
              <a:effectLst/>
            </c:spPr>
            <c:txPr>
              <a:bodyPr wrap="square" lIns="38100" tIns="19050" rIns="38100" bIns="19050" anchor="ctr">
                <a:spAutoFit/>
              </a:bodyPr>
              <a:lstStyle/>
              <a:p>
                <a:pPr>
                  <a:defRPr sz="1600"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Sheet1!$C$2:$C$25</c:f>
              <c:strCache>
                <c:ptCount val="24"/>
                <c:pt idx="0">
                  <c:v>Republicans</c:v>
                </c:pt>
                <c:pt idx="1">
                  <c:v>WWC Women</c:v>
                </c:pt>
                <c:pt idx="2">
                  <c:v>RAE</c:v>
                </c:pt>
                <c:pt idx="3">
                  <c:v>Total</c:v>
                </c:pt>
                <c:pt idx="5">
                  <c:v>Republicans</c:v>
                </c:pt>
                <c:pt idx="6">
                  <c:v>WWC Women</c:v>
                </c:pt>
                <c:pt idx="7">
                  <c:v>RAE</c:v>
                </c:pt>
                <c:pt idx="8">
                  <c:v>Total</c:v>
                </c:pt>
                <c:pt idx="10">
                  <c:v>Republicans</c:v>
                </c:pt>
                <c:pt idx="11">
                  <c:v>WWC Women</c:v>
                </c:pt>
                <c:pt idx="12">
                  <c:v>RAE</c:v>
                </c:pt>
                <c:pt idx="13">
                  <c:v>Total</c:v>
                </c:pt>
                <c:pt idx="15">
                  <c:v>Republicans</c:v>
                </c:pt>
                <c:pt idx="16">
                  <c:v>WWC Women</c:v>
                </c:pt>
                <c:pt idx="17">
                  <c:v>RAE</c:v>
                </c:pt>
                <c:pt idx="18">
                  <c:v>Total</c:v>
                </c:pt>
                <c:pt idx="20">
                  <c:v>Republicans</c:v>
                </c:pt>
                <c:pt idx="21">
                  <c:v>WWC Women</c:v>
                </c:pt>
                <c:pt idx="22">
                  <c:v>RAE</c:v>
                </c:pt>
                <c:pt idx="23">
                  <c:v>Total</c:v>
                </c:pt>
              </c:strCache>
            </c:strRef>
          </c:cat>
          <c:val>
            <c:numRef>
              <c:f>Sheet1!$F$2:$F$25</c:f>
              <c:numCache>
                <c:formatCode>General</c:formatCode>
                <c:ptCount val="24"/>
                <c:pt idx="0">
                  <c:v>42</c:v>
                </c:pt>
                <c:pt idx="1">
                  <c:v>65</c:v>
                </c:pt>
                <c:pt idx="2">
                  <c:v>75</c:v>
                </c:pt>
                <c:pt idx="3">
                  <c:v>66</c:v>
                </c:pt>
                <c:pt idx="5">
                  <c:v>51</c:v>
                </c:pt>
                <c:pt idx="6">
                  <c:v>67</c:v>
                </c:pt>
                <c:pt idx="7">
                  <c:v>76</c:v>
                </c:pt>
                <c:pt idx="8">
                  <c:v>68</c:v>
                </c:pt>
                <c:pt idx="10">
                  <c:v>52</c:v>
                </c:pt>
                <c:pt idx="11">
                  <c:v>66</c:v>
                </c:pt>
                <c:pt idx="12">
                  <c:v>72</c:v>
                </c:pt>
                <c:pt idx="13">
                  <c:v>70</c:v>
                </c:pt>
                <c:pt idx="15">
                  <c:v>64</c:v>
                </c:pt>
                <c:pt idx="16">
                  <c:v>78</c:v>
                </c:pt>
                <c:pt idx="17">
                  <c:v>79</c:v>
                </c:pt>
                <c:pt idx="18">
                  <c:v>76</c:v>
                </c:pt>
                <c:pt idx="20">
                  <c:v>69</c:v>
                </c:pt>
                <c:pt idx="21">
                  <c:v>79</c:v>
                </c:pt>
                <c:pt idx="22">
                  <c:v>78</c:v>
                </c:pt>
                <c:pt idx="23">
                  <c:v>76</c:v>
                </c:pt>
              </c:numCache>
            </c:numRef>
          </c:val>
          <c:extLst>
            <c:ext xmlns:c16="http://schemas.microsoft.com/office/drawing/2014/chart" uri="{C3380CC4-5D6E-409C-BE32-E72D297353CC}">
              <c16:uniqueId val="{00000002-2AB6-41F1-8D23-CA73B81D72B9}"/>
            </c:ext>
          </c:extLst>
        </c:ser>
        <c:dLbls>
          <c:showLegendKey val="0"/>
          <c:showVal val="0"/>
          <c:showCatName val="0"/>
          <c:showSerName val="0"/>
          <c:showPercent val="0"/>
          <c:showBubbleSize val="0"/>
        </c:dLbls>
        <c:gapWidth val="0"/>
        <c:overlap val="100"/>
        <c:axId val="34917376"/>
        <c:axId val="70208896"/>
      </c:barChart>
      <c:catAx>
        <c:axId val="34917376"/>
        <c:scaling>
          <c:orientation val="minMax"/>
        </c:scaling>
        <c:delete val="0"/>
        <c:axPos val="l"/>
        <c:numFmt formatCode="General" sourceLinked="1"/>
        <c:majorTickMark val="out"/>
        <c:minorTickMark val="none"/>
        <c:tickLblPos val="nextTo"/>
        <c:txPr>
          <a:bodyPr/>
          <a:lstStyle/>
          <a:p>
            <a:pPr>
              <a:defRPr sz="1200" b="1">
                <a:solidFill>
                  <a:schemeClr val="tx1"/>
                </a:solidFill>
              </a:defRPr>
            </a:pPr>
            <a:endParaRPr lang="en-US"/>
          </a:p>
        </c:txPr>
        <c:crossAx val="70208896"/>
        <c:crosses val="autoZero"/>
        <c:auto val="1"/>
        <c:lblAlgn val="ctr"/>
        <c:lblOffset val="100"/>
        <c:noMultiLvlLbl val="0"/>
      </c:catAx>
      <c:valAx>
        <c:axId val="70208896"/>
        <c:scaling>
          <c:orientation val="minMax"/>
          <c:max val="90"/>
          <c:min val="0"/>
        </c:scaling>
        <c:delete val="1"/>
        <c:axPos val="b"/>
        <c:majorGridlines>
          <c:spPr>
            <a:ln>
              <a:noFill/>
            </a:ln>
          </c:spPr>
        </c:majorGridlines>
        <c:numFmt formatCode="General" sourceLinked="1"/>
        <c:majorTickMark val="out"/>
        <c:minorTickMark val="none"/>
        <c:tickLblPos val="nextTo"/>
        <c:crossAx val="34917376"/>
        <c:crosses val="autoZero"/>
        <c:crossBetween val="between"/>
      </c:valAx>
    </c:plotArea>
    <c:legend>
      <c:legendPos val="r"/>
      <c:legendEntry>
        <c:idx val="2"/>
        <c:delete val="1"/>
      </c:legendEntry>
      <c:layout>
        <c:manualLayout>
          <c:xMode val="edge"/>
          <c:yMode val="edge"/>
          <c:x val="8.1665841286786126E-2"/>
          <c:y val="3.5466182526323435E-2"/>
          <c:w val="0.74560686537901044"/>
          <c:h val="4.3888474694192429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819063883752718E-2"/>
          <c:y val="0.30320289485173546"/>
          <c:w val="0.96108852074902218"/>
          <c:h val="0.69679710514826454"/>
        </c:manualLayout>
      </c:layout>
      <c:barChart>
        <c:barDir val="col"/>
        <c:grouping val="stacked"/>
        <c:varyColors val="0"/>
        <c:ser>
          <c:idx val="0"/>
          <c:order val="0"/>
          <c:tx>
            <c:strRef>
              <c:f>Sheet1!$D$1</c:f>
              <c:strCache>
                <c:ptCount val="1"/>
                <c:pt idx="0">
                  <c:v>Very warm</c:v>
                </c:pt>
              </c:strCache>
            </c:strRef>
          </c:tx>
          <c:spPr>
            <a:solidFill>
              <a:srgbClr val="C00000"/>
            </a:solidFill>
            <a:ln>
              <a:solidFill>
                <a:schemeClr val="bg1"/>
              </a:solidFill>
            </a:ln>
          </c:spPr>
          <c:invertIfNegative val="0"/>
          <c:dLbls>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Sheet1!$C$2:$C$5</c:f>
              <c:strCache>
                <c:ptCount val="4"/>
                <c:pt idx="0">
                  <c:v>Total</c:v>
                </c:pt>
                <c:pt idx="1">
                  <c:v>Person W/Disab </c:v>
                </c:pt>
                <c:pt idx="2">
                  <c:v>Disab Comm.</c:v>
                </c:pt>
                <c:pt idx="3">
                  <c:v>Non-Disab Comm.</c:v>
                </c:pt>
              </c:strCache>
            </c:strRef>
          </c:cat>
          <c:val>
            <c:numRef>
              <c:f>Sheet1!$D$2:$D$5</c:f>
              <c:numCache>
                <c:formatCode>General</c:formatCode>
                <c:ptCount val="4"/>
                <c:pt idx="0">
                  <c:v>28</c:v>
                </c:pt>
                <c:pt idx="1">
                  <c:v>39</c:v>
                </c:pt>
                <c:pt idx="2">
                  <c:v>35</c:v>
                </c:pt>
                <c:pt idx="3">
                  <c:v>24</c:v>
                </c:pt>
              </c:numCache>
            </c:numRef>
          </c:val>
          <c:extLst>
            <c:ext xmlns:c16="http://schemas.microsoft.com/office/drawing/2014/chart" uri="{C3380CC4-5D6E-409C-BE32-E72D297353CC}">
              <c16:uniqueId val="{00000000-D00F-4DB6-BFE6-057BEBF16F19}"/>
            </c:ext>
          </c:extLst>
        </c:ser>
        <c:ser>
          <c:idx val="1"/>
          <c:order val="1"/>
          <c:tx>
            <c:strRef>
              <c:f>Sheet1!$E$1</c:f>
              <c:strCache>
                <c:ptCount val="1"/>
                <c:pt idx="0">
                  <c:v>Somewhat warm</c:v>
                </c:pt>
              </c:strCache>
            </c:strRef>
          </c:tx>
          <c:spPr>
            <a:solidFill>
              <a:srgbClr val="FF0000"/>
            </a:solidFill>
            <a:ln>
              <a:solidFill>
                <a:schemeClr val="bg1"/>
              </a:solidFill>
            </a:ln>
          </c:spPr>
          <c:invertIfNegative val="0"/>
          <c:dLbls>
            <c:delete val="1"/>
          </c:dLbls>
          <c:cat>
            <c:strRef>
              <c:f>Sheet1!$C$2:$C$5</c:f>
              <c:strCache>
                <c:ptCount val="4"/>
                <c:pt idx="0">
                  <c:v>Total</c:v>
                </c:pt>
                <c:pt idx="1">
                  <c:v>Person W/Disab </c:v>
                </c:pt>
                <c:pt idx="2">
                  <c:v>Disab Comm.</c:v>
                </c:pt>
                <c:pt idx="3">
                  <c:v>Non-Disab Comm.</c:v>
                </c:pt>
              </c:strCache>
            </c:strRef>
          </c:cat>
          <c:val>
            <c:numRef>
              <c:f>Sheet1!$E$2:$E$5</c:f>
              <c:numCache>
                <c:formatCode>General</c:formatCode>
                <c:ptCount val="4"/>
                <c:pt idx="0">
                  <c:v>15</c:v>
                </c:pt>
                <c:pt idx="1">
                  <c:v>18</c:v>
                </c:pt>
                <c:pt idx="2">
                  <c:v>18</c:v>
                </c:pt>
                <c:pt idx="3">
                  <c:v>15</c:v>
                </c:pt>
              </c:numCache>
            </c:numRef>
          </c:val>
          <c:extLst>
            <c:ext xmlns:c16="http://schemas.microsoft.com/office/drawing/2014/chart" uri="{C3380CC4-5D6E-409C-BE32-E72D297353CC}">
              <c16:uniqueId val="{00000001-D00F-4DB6-BFE6-057BEBF16F19}"/>
            </c:ext>
          </c:extLst>
        </c:ser>
        <c:ser>
          <c:idx val="2"/>
          <c:order val="2"/>
          <c:tx>
            <c:strRef>
              <c:f>Sheet1!$F$1</c:f>
              <c:strCache>
                <c:ptCount val="1"/>
                <c:pt idx="0">
                  <c:v>Total warm</c:v>
                </c:pt>
              </c:strCache>
            </c:strRef>
          </c:tx>
          <c:spPr>
            <a:noFill/>
          </c:spPr>
          <c:invertIfNegative val="0"/>
          <c:dLbls>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Sheet1!$C$2:$C$5</c:f>
              <c:strCache>
                <c:ptCount val="4"/>
                <c:pt idx="0">
                  <c:v>Total</c:v>
                </c:pt>
                <c:pt idx="1">
                  <c:v>Person W/Disab </c:v>
                </c:pt>
                <c:pt idx="2">
                  <c:v>Disab Comm.</c:v>
                </c:pt>
                <c:pt idx="3">
                  <c:v>Non-Disab Comm.</c:v>
                </c:pt>
              </c:strCache>
            </c:strRef>
          </c:cat>
          <c:val>
            <c:numRef>
              <c:f>Sheet1!$F$2:$F$5</c:f>
              <c:numCache>
                <c:formatCode>General</c:formatCode>
                <c:ptCount val="4"/>
                <c:pt idx="0">
                  <c:v>43</c:v>
                </c:pt>
                <c:pt idx="1">
                  <c:v>57</c:v>
                </c:pt>
                <c:pt idx="2">
                  <c:v>53</c:v>
                </c:pt>
                <c:pt idx="3">
                  <c:v>39</c:v>
                </c:pt>
              </c:numCache>
            </c:numRef>
          </c:val>
          <c:extLst>
            <c:ext xmlns:c16="http://schemas.microsoft.com/office/drawing/2014/chart" uri="{C3380CC4-5D6E-409C-BE32-E72D297353CC}">
              <c16:uniqueId val="{00000002-D00F-4DB6-BFE6-057BEBF16F19}"/>
            </c:ext>
          </c:extLst>
        </c:ser>
        <c:ser>
          <c:idx val="3"/>
          <c:order val="3"/>
          <c:tx>
            <c:strRef>
              <c:f>Sheet1!$G$1</c:f>
              <c:strCache>
                <c:ptCount val="1"/>
                <c:pt idx="0">
                  <c:v>Very cool</c:v>
                </c:pt>
              </c:strCache>
            </c:strRef>
          </c:tx>
          <c:spPr>
            <a:solidFill>
              <a:srgbClr val="FFC000"/>
            </a:solidFill>
            <a:ln>
              <a:solidFill>
                <a:schemeClr val="bg1"/>
              </a:solidFill>
            </a:ln>
          </c:spPr>
          <c:invertIfNegative val="0"/>
          <c:dLbls>
            <c:dLbl>
              <c:idx val="0"/>
              <c:tx>
                <c:rich>
                  <a:bodyPr/>
                  <a:lstStyle/>
                  <a:p>
                    <a:r>
                      <a:rPr lang="en-US"/>
                      <a:t>23</a:t>
                    </a:r>
                  </a:p>
                  <a:p>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17E-40D2-BF23-18DBBAD84D97}"/>
                </c:ext>
              </c:extLst>
            </c:dLbl>
            <c:dLbl>
              <c:idx val="1"/>
              <c:tx>
                <c:rich>
                  <a:bodyPr/>
                  <a:lstStyle/>
                  <a:p>
                    <a:r>
                      <a:rPr lang="en-US"/>
                      <a:t>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9B6-4834-8603-444D45CC65BD}"/>
                </c:ext>
              </c:extLst>
            </c:dLbl>
            <c:dLbl>
              <c:idx val="2"/>
              <c:tx>
                <c:rich>
                  <a:bodyPr/>
                  <a:lstStyle/>
                  <a:p>
                    <a:r>
                      <a:rPr lang="en-US"/>
                      <a:t>18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94B-4D49-965F-49191608A00B}"/>
                </c:ext>
              </c:extLst>
            </c:dLbl>
            <c:dLbl>
              <c:idx val="3"/>
              <c:tx>
                <c:rich>
                  <a:bodyPr/>
                  <a:lstStyle/>
                  <a:p>
                    <a:r>
                      <a:rPr lang="en-US"/>
                      <a:t>26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94B-4D49-965F-49191608A00B}"/>
                </c:ext>
              </c:extLst>
            </c:dLbl>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Sheet1!$C$2:$C$5</c:f>
              <c:strCache>
                <c:ptCount val="4"/>
                <c:pt idx="0">
                  <c:v>Total</c:v>
                </c:pt>
                <c:pt idx="1">
                  <c:v>Person W/Disab </c:v>
                </c:pt>
                <c:pt idx="2">
                  <c:v>Disab Comm.</c:v>
                </c:pt>
                <c:pt idx="3">
                  <c:v>Non-Disab Comm.</c:v>
                </c:pt>
              </c:strCache>
            </c:strRef>
          </c:cat>
          <c:val>
            <c:numRef>
              <c:f>Sheet1!$G$2:$G$5</c:f>
              <c:numCache>
                <c:formatCode>General</c:formatCode>
                <c:ptCount val="4"/>
                <c:pt idx="0">
                  <c:v>-23</c:v>
                </c:pt>
                <c:pt idx="1">
                  <c:v>-17</c:v>
                </c:pt>
                <c:pt idx="2">
                  <c:v>-18</c:v>
                </c:pt>
                <c:pt idx="3">
                  <c:v>-26</c:v>
                </c:pt>
              </c:numCache>
            </c:numRef>
          </c:val>
          <c:extLst>
            <c:ext xmlns:c16="http://schemas.microsoft.com/office/drawing/2014/chart" uri="{C3380CC4-5D6E-409C-BE32-E72D297353CC}">
              <c16:uniqueId val="{0000000C-D00F-4DB6-BFE6-057BEBF16F19}"/>
            </c:ext>
          </c:extLst>
        </c:ser>
        <c:ser>
          <c:idx val="4"/>
          <c:order val="4"/>
          <c:tx>
            <c:strRef>
              <c:f>Sheet1!$H$1</c:f>
              <c:strCache>
                <c:ptCount val="1"/>
                <c:pt idx="0">
                  <c:v>Somewhat cool</c:v>
                </c:pt>
              </c:strCache>
            </c:strRef>
          </c:tx>
          <c:spPr>
            <a:solidFill>
              <a:srgbClr val="FFFF00"/>
            </a:solidFill>
            <a:ln>
              <a:solidFill>
                <a:schemeClr val="bg1"/>
              </a:solidFill>
            </a:ln>
          </c:spPr>
          <c:invertIfNegative val="0"/>
          <c:dLbls>
            <c:delete val="1"/>
          </c:dLbls>
          <c:cat>
            <c:strRef>
              <c:f>Sheet1!$C$2:$C$5</c:f>
              <c:strCache>
                <c:ptCount val="4"/>
                <c:pt idx="0">
                  <c:v>Total</c:v>
                </c:pt>
                <c:pt idx="1">
                  <c:v>Person W/Disab </c:v>
                </c:pt>
                <c:pt idx="2">
                  <c:v>Disab Comm.</c:v>
                </c:pt>
                <c:pt idx="3">
                  <c:v>Non-Disab Comm.</c:v>
                </c:pt>
              </c:strCache>
            </c:strRef>
          </c:cat>
          <c:val>
            <c:numRef>
              <c:f>Sheet1!$H$2:$H$5</c:f>
              <c:numCache>
                <c:formatCode>General</c:formatCode>
                <c:ptCount val="4"/>
                <c:pt idx="0">
                  <c:v>-9</c:v>
                </c:pt>
                <c:pt idx="1">
                  <c:v>-6</c:v>
                </c:pt>
                <c:pt idx="2">
                  <c:v>-6</c:v>
                </c:pt>
                <c:pt idx="3">
                  <c:v>-9</c:v>
                </c:pt>
              </c:numCache>
            </c:numRef>
          </c:val>
          <c:extLst>
            <c:ext xmlns:c16="http://schemas.microsoft.com/office/drawing/2014/chart" uri="{C3380CC4-5D6E-409C-BE32-E72D297353CC}">
              <c16:uniqueId val="{0000000D-D00F-4DB6-BFE6-057BEBF16F19}"/>
            </c:ext>
          </c:extLst>
        </c:ser>
        <c:ser>
          <c:idx val="5"/>
          <c:order val="5"/>
          <c:tx>
            <c:strRef>
              <c:f>Sheet1!$I$1</c:f>
              <c:strCache>
                <c:ptCount val="1"/>
                <c:pt idx="0">
                  <c:v>Total cool</c:v>
                </c:pt>
              </c:strCache>
            </c:strRef>
          </c:tx>
          <c:spPr>
            <a:solidFill>
              <a:schemeClr val="bg1"/>
            </a:solidFill>
          </c:spPr>
          <c:invertIfNegative val="0"/>
          <c:dLbls>
            <c:dLbl>
              <c:idx val="0"/>
              <c:tx>
                <c:rich>
                  <a:bodyPr/>
                  <a:lstStyle/>
                  <a:p>
                    <a:r>
                      <a:rPr lang="en-US"/>
                      <a:t>32</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D43-457C-B40F-0587E43C2BBF}"/>
                </c:ext>
              </c:extLst>
            </c:dLbl>
            <c:dLbl>
              <c:idx val="1"/>
              <c:tx>
                <c:rich>
                  <a:bodyPr/>
                  <a:lstStyle/>
                  <a:p>
                    <a:r>
                      <a:rPr lang="en-US"/>
                      <a:t>23</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D43-457C-B40F-0587E43C2BBF}"/>
                </c:ext>
              </c:extLst>
            </c:dLbl>
            <c:dLbl>
              <c:idx val="2"/>
              <c:tx>
                <c:rich>
                  <a:bodyPr/>
                  <a:lstStyle/>
                  <a:p>
                    <a:r>
                      <a:rPr lang="en-US"/>
                      <a:t>24</a:t>
                    </a:r>
                    <a:endParaRPr lang="en-US" dirty="0"/>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94B-4D49-965F-49191608A00B}"/>
                </c:ext>
              </c:extLst>
            </c:dLbl>
            <c:dLbl>
              <c:idx val="3"/>
              <c:tx>
                <c:rich>
                  <a:bodyPr/>
                  <a:lstStyle/>
                  <a:p>
                    <a:r>
                      <a:rPr lang="en-US"/>
                      <a:t>35</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94B-4D49-965F-49191608A00B}"/>
                </c:ext>
              </c:extLst>
            </c:dLbl>
            <c:spPr>
              <a:noFill/>
              <a:ln>
                <a:noFill/>
              </a:ln>
              <a:effectLst/>
            </c:spPr>
            <c:txPr>
              <a:bodyPr wrap="square" lIns="38100" tIns="19050" rIns="38100" bIns="19050" anchor="ctr">
                <a:spAutoFit/>
              </a:bodyPr>
              <a:lstStyle/>
              <a:p>
                <a:pPr>
                  <a:defRPr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Sheet1!$C$2:$C$5</c:f>
              <c:strCache>
                <c:ptCount val="4"/>
                <c:pt idx="0">
                  <c:v>Total</c:v>
                </c:pt>
                <c:pt idx="1">
                  <c:v>Person W/Disab </c:v>
                </c:pt>
                <c:pt idx="2">
                  <c:v>Disab Comm.</c:v>
                </c:pt>
                <c:pt idx="3">
                  <c:v>Non-Disab Comm.</c:v>
                </c:pt>
              </c:strCache>
            </c:strRef>
          </c:cat>
          <c:val>
            <c:numRef>
              <c:f>Sheet1!$I$2:$I$5</c:f>
              <c:numCache>
                <c:formatCode>General</c:formatCode>
                <c:ptCount val="4"/>
                <c:pt idx="0">
                  <c:v>-32</c:v>
                </c:pt>
                <c:pt idx="1">
                  <c:v>-23</c:v>
                </c:pt>
                <c:pt idx="2">
                  <c:v>-24</c:v>
                </c:pt>
                <c:pt idx="3">
                  <c:v>-35</c:v>
                </c:pt>
              </c:numCache>
            </c:numRef>
          </c:val>
          <c:extLst>
            <c:ext xmlns:c16="http://schemas.microsoft.com/office/drawing/2014/chart" uri="{C3380CC4-5D6E-409C-BE32-E72D297353CC}">
              <c16:uniqueId val="{00000001-6D43-457C-B40F-0587E43C2BBF}"/>
            </c:ext>
          </c:extLst>
        </c:ser>
        <c:dLbls>
          <c:showLegendKey val="0"/>
          <c:showVal val="1"/>
          <c:showCatName val="0"/>
          <c:showSerName val="0"/>
          <c:showPercent val="0"/>
          <c:showBubbleSize val="0"/>
        </c:dLbls>
        <c:gapWidth val="20"/>
        <c:overlap val="100"/>
        <c:axId val="192264192"/>
        <c:axId val="55030848"/>
      </c:barChart>
      <c:catAx>
        <c:axId val="192264192"/>
        <c:scaling>
          <c:orientation val="minMax"/>
        </c:scaling>
        <c:delete val="0"/>
        <c:axPos val="b"/>
        <c:numFmt formatCode="General" sourceLinked="1"/>
        <c:majorTickMark val="out"/>
        <c:minorTickMark val="none"/>
        <c:tickLblPos val="none"/>
        <c:crossAx val="55030848"/>
        <c:crosses val="autoZero"/>
        <c:auto val="1"/>
        <c:lblAlgn val="ctr"/>
        <c:lblOffset val="100"/>
        <c:tickLblSkip val="1"/>
        <c:noMultiLvlLbl val="0"/>
      </c:catAx>
      <c:valAx>
        <c:axId val="55030848"/>
        <c:scaling>
          <c:orientation val="minMax"/>
          <c:max val="100"/>
          <c:min val="-100"/>
        </c:scaling>
        <c:delete val="1"/>
        <c:axPos val="l"/>
        <c:majorGridlines>
          <c:spPr>
            <a:ln>
              <a:noFill/>
            </a:ln>
          </c:spPr>
        </c:majorGridlines>
        <c:numFmt formatCode="#,##0.00" sourceLinked="0"/>
        <c:majorTickMark val="out"/>
        <c:minorTickMark val="none"/>
        <c:tickLblPos val="nextTo"/>
        <c:crossAx val="192264192"/>
        <c:crosses val="autoZero"/>
        <c:crossBetween val="between"/>
        <c:majorUnit val="25"/>
        <c:minorUnit val="10"/>
      </c:valAx>
      <c:spPr>
        <a:noFill/>
      </c:spPr>
    </c:plotArea>
    <c:legend>
      <c:legendPos val="r"/>
      <c:legendEntry>
        <c:idx val="0"/>
        <c:delete val="1"/>
      </c:legendEntry>
      <c:legendEntry>
        <c:idx val="3"/>
        <c:delete val="1"/>
      </c:legendEntry>
      <c:layout>
        <c:manualLayout>
          <c:xMode val="edge"/>
          <c:yMode val="edge"/>
          <c:x val="0.13640276152051209"/>
          <c:y val="6.6845420085790572E-2"/>
          <c:w val="0.75552293715207175"/>
          <c:h val="5.3167718205367323E-2"/>
        </c:manualLayout>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scatterChart>
        <c:scatterStyle val="lineMarker"/>
        <c:varyColors val="0"/>
        <c:ser>
          <c:idx val="0"/>
          <c:order val="0"/>
          <c:tx>
            <c:strRef>
              <c:f>Sheet1!$B$1</c:f>
              <c:strCache>
                <c:ptCount val="1"/>
                <c:pt idx="0">
                  <c:v>Y-Values</c:v>
                </c:pt>
              </c:strCache>
            </c:strRef>
          </c:tx>
          <c:xVal>
            <c:numRef>
              <c:f>Sheet1!$A$2:$A$4</c:f>
              <c:numCache>
                <c:formatCode>General</c:formatCode>
                <c:ptCount val="3"/>
                <c:pt idx="0">
                  <c:v>0.7</c:v>
                </c:pt>
                <c:pt idx="1">
                  <c:v>1.8</c:v>
                </c:pt>
                <c:pt idx="2">
                  <c:v>2.6</c:v>
                </c:pt>
              </c:numCache>
            </c:numRef>
          </c:xVal>
          <c:yVal>
            <c:numRef>
              <c:f>Sheet1!$B$2:$B$4</c:f>
              <c:numCache>
                <c:formatCode>General</c:formatCode>
                <c:ptCount val="3"/>
                <c:pt idx="0">
                  <c:v>2.7</c:v>
                </c:pt>
                <c:pt idx="1">
                  <c:v>3.2</c:v>
                </c:pt>
                <c:pt idx="2">
                  <c:v>0.8</c:v>
                </c:pt>
              </c:numCache>
            </c:numRef>
          </c:yVal>
          <c:smooth val="0"/>
          <c:extLst>
            <c:ext xmlns:c16="http://schemas.microsoft.com/office/drawing/2014/chart" uri="{C3380CC4-5D6E-409C-BE32-E72D297353CC}">
              <c16:uniqueId val="{00000000-6FD1-4F71-8DFF-432759593D8D}"/>
            </c:ext>
          </c:extLst>
        </c:ser>
        <c:dLbls>
          <c:showLegendKey val="0"/>
          <c:showVal val="0"/>
          <c:showCatName val="0"/>
          <c:showSerName val="0"/>
          <c:showPercent val="0"/>
          <c:showBubbleSize val="0"/>
        </c:dLbls>
        <c:axId val="55032576"/>
        <c:axId val="55033152"/>
      </c:scatterChart>
      <c:valAx>
        <c:axId val="55032576"/>
        <c:scaling>
          <c:orientation val="minMax"/>
        </c:scaling>
        <c:delete val="0"/>
        <c:axPos val="b"/>
        <c:numFmt formatCode="General" sourceLinked="1"/>
        <c:majorTickMark val="out"/>
        <c:minorTickMark val="none"/>
        <c:tickLblPos val="nextTo"/>
        <c:crossAx val="55033152"/>
        <c:crosses val="autoZero"/>
        <c:crossBetween val="midCat"/>
      </c:valAx>
      <c:valAx>
        <c:axId val="55033152"/>
        <c:scaling>
          <c:orientation val="minMax"/>
        </c:scaling>
        <c:delete val="0"/>
        <c:axPos val="l"/>
        <c:majorGridlines/>
        <c:numFmt formatCode="General" sourceLinked="1"/>
        <c:majorTickMark val="out"/>
        <c:minorTickMark val="none"/>
        <c:tickLblPos val="nextTo"/>
        <c:crossAx val="55032576"/>
        <c:crosses val="autoZero"/>
        <c:crossBetween val="midCat"/>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70832084953871199"/>
          <c:y val="0.1211340206185567"/>
          <c:w val="0.27076655680927397"/>
          <c:h val="0.87886597938144329"/>
        </c:manualLayout>
      </c:layout>
      <c:barChart>
        <c:barDir val="bar"/>
        <c:grouping val="stacked"/>
        <c:varyColors val="0"/>
        <c:ser>
          <c:idx val="0"/>
          <c:order val="0"/>
          <c:tx>
            <c:strRef>
              <c:f>Sheet1!$D$1</c:f>
              <c:strCache>
                <c:ptCount val="1"/>
                <c:pt idx="0">
                  <c:v>Favor strongly</c:v>
                </c:pt>
              </c:strCache>
            </c:strRef>
          </c:tx>
          <c:spPr>
            <a:solidFill>
              <a:srgbClr val="002060"/>
            </a:solidFill>
            <a:ln>
              <a:solidFill>
                <a:schemeClr val="bg1"/>
              </a:solidFill>
            </a:ln>
          </c:spPr>
          <c:invertIfNegative val="0"/>
          <c:dLbls>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Sheet1!$C$2:$C$25</c:f>
              <c:strCache>
                <c:ptCount val="24"/>
                <c:pt idx="0">
                  <c:v>Non Disab Comm.</c:v>
                </c:pt>
                <c:pt idx="1">
                  <c:v>Family W/Disab</c:v>
                </c:pt>
                <c:pt idx="2">
                  <c:v>Person W/Disab</c:v>
                </c:pt>
                <c:pt idx="3">
                  <c:v>Total Disab Comm.</c:v>
                </c:pt>
                <c:pt idx="5">
                  <c:v>Non Disab Comm.</c:v>
                </c:pt>
                <c:pt idx="6">
                  <c:v>Family W/Disab</c:v>
                </c:pt>
                <c:pt idx="7">
                  <c:v>Person W/Disab</c:v>
                </c:pt>
                <c:pt idx="8">
                  <c:v>Total Disab Comm.</c:v>
                </c:pt>
                <c:pt idx="10">
                  <c:v>Non Disab Comm.</c:v>
                </c:pt>
                <c:pt idx="11">
                  <c:v>Family W/Disab</c:v>
                </c:pt>
                <c:pt idx="12">
                  <c:v>Person W/Disab</c:v>
                </c:pt>
                <c:pt idx="13">
                  <c:v>Total Disab Comm.</c:v>
                </c:pt>
                <c:pt idx="15">
                  <c:v>Non Disab Comm.</c:v>
                </c:pt>
                <c:pt idx="16">
                  <c:v>Family W/Disab</c:v>
                </c:pt>
                <c:pt idx="17">
                  <c:v>Person W/Disab</c:v>
                </c:pt>
                <c:pt idx="18">
                  <c:v>Total Disab Comm.</c:v>
                </c:pt>
                <c:pt idx="20">
                  <c:v>Non Disab Comm.</c:v>
                </c:pt>
                <c:pt idx="21">
                  <c:v>Family W/Disab</c:v>
                </c:pt>
                <c:pt idx="22">
                  <c:v>Person W/Disab</c:v>
                </c:pt>
                <c:pt idx="23">
                  <c:v>Total Disab Comm.</c:v>
                </c:pt>
              </c:strCache>
            </c:strRef>
          </c:cat>
          <c:val>
            <c:numRef>
              <c:f>Sheet1!$D$2:$D$25</c:f>
              <c:numCache>
                <c:formatCode>General</c:formatCode>
                <c:ptCount val="24"/>
                <c:pt idx="0">
                  <c:v>24</c:v>
                </c:pt>
                <c:pt idx="1">
                  <c:v>30</c:v>
                </c:pt>
                <c:pt idx="2">
                  <c:v>46</c:v>
                </c:pt>
                <c:pt idx="3">
                  <c:v>39</c:v>
                </c:pt>
                <c:pt idx="5">
                  <c:v>29</c:v>
                </c:pt>
                <c:pt idx="6">
                  <c:v>39</c:v>
                </c:pt>
                <c:pt idx="7">
                  <c:v>46</c:v>
                </c:pt>
                <c:pt idx="8">
                  <c:v>43</c:v>
                </c:pt>
                <c:pt idx="10">
                  <c:v>43</c:v>
                </c:pt>
                <c:pt idx="11">
                  <c:v>49</c:v>
                </c:pt>
                <c:pt idx="12">
                  <c:v>53</c:v>
                </c:pt>
                <c:pt idx="13">
                  <c:v>52</c:v>
                </c:pt>
                <c:pt idx="15">
                  <c:v>44</c:v>
                </c:pt>
                <c:pt idx="16">
                  <c:v>45</c:v>
                </c:pt>
                <c:pt idx="17">
                  <c:v>52</c:v>
                </c:pt>
                <c:pt idx="18">
                  <c:v>50</c:v>
                </c:pt>
                <c:pt idx="20">
                  <c:v>54</c:v>
                </c:pt>
                <c:pt idx="21">
                  <c:v>62</c:v>
                </c:pt>
                <c:pt idx="22">
                  <c:v>70</c:v>
                </c:pt>
                <c:pt idx="23">
                  <c:v>67</c:v>
                </c:pt>
              </c:numCache>
            </c:numRef>
          </c:val>
          <c:extLst>
            <c:ext xmlns:c16="http://schemas.microsoft.com/office/drawing/2014/chart" uri="{C3380CC4-5D6E-409C-BE32-E72D297353CC}">
              <c16:uniqueId val="{00000000-2AB6-41F1-8D23-CA73B81D72B9}"/>
            </c:ext>
          </c:extLst>
        </c:ser>
        <c:ser>
          <c:idx val="1"/>
          <c:order val="1"/>
          <c:tx>
            <c:strRef>
              <c:f>Sheet1!$E$1</c:f>
              <c:strCache>
                <c:ptCount val="1"/>
                <c:pt idx="0">
                  <c:v>Favor somewhat</c:v>
                </c:pt>
              </c:strCache>
            </c:strRef>
          </c:tx>
          <c:spPr>
            <a:solidFill>
              <a:srgbClr val="8EB4E3"/>
            </a:solidFill>
            <a:ln>
              <a:solidFill>
                <a:schemeClr val="bg1"/>
              </a:solidFill>
            </a:ln>
          </c:spPr>
          <c:invertIfNegative val="0"/>
          <c:dLbls>
            <c:dLbl>
              <c:idx val="21"/>
              <c:tx>
                <c:rich>
                  <a:bodyPr/>
                  <a:lstStyle/>
                  <a:p>
                    <a:r>
                      <a:rPr lang="en-US" dirty="0"/>
                      <a:t>97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FF8-44C6-9BFB-98B75003F48B}"/>
                </c:ext>
              </c:extLst>
            </c:dLbl>
            <c:dLbl>
              <c:idx val="22"/>
              <c:tx>
                <c:rich>
                  <a:bodyPr/>
                  <a:lstStyle/>
                  <a:p>
                    <a:r>
                      <a:rPr lang="en-US" dirty="0"/>
                      <a:t>94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2D3-46C1-9953-F5A51126E6DB}"/>
                </c:ext>
              </c:extLst>
            </c:dLbl>
            <c:dLbl>
              <c:idx val="23"/>
              <c:tx>
                <c:rich>
                  <a:bodyPr/>
                  <a:lstStyle/>
                  <a:p>
                    <a:r>
                      <a:rPr lang="en-US" dirty="0"/>
                      <a:t>95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2D3-46C1-9953-F5A51126E6DB}"/>
                </c:ext>
              </c:extLst>
            </c:dLbl>
            <c:spPr>
              <a:noFill/>
              <a:ln>
                <a:noFill/>
              </a:ln>
              <a:effectLst/>
            </c:spPr>
            <c:txPr>
              <a:bodyPr wrap="square" lIns="38100" tIns="19050" rIns="38100" bIns="19050" anchor="ctr">
                <a:spAutoFit/>
              </a:bodyPr>
              <a:lstStyle/>
              <a:p>
                <a:pPr>
                  <a:defRPr sz="1600"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Sheet1!$C$2:$C$25</c:f>
              <c:strCache>
                <c:ptCount val="24"/>
                <c:pt idx="0">
                  <c:v>Non Disab Comm.</c:v>
                </c:pt>
                <c:pt idx="1">
                  <c:v>Family W/Disab</c:v>
                </c:pt>
                <c:pt idx="2">
                  <c:v>Person W/Disab</c:v>
                </c:pt>
                <c:pt idx="3">
                  <c:v>Total Disab Comm.</c:v>
                </c:pt>
                <c:pt idx="5">
                  <c:v>Non Disab Comm.</c:v>
                </c:pt>
                <c:pt idx="6">
                  <c:v>Family W/Disab</c:v>
                </c:pt>
                <c:pt idx="7">
                  <c:v>Person W/Disab</c:v>
                </c:pt>
                <c:pt idx="8">
                  <c:v>Total Disab Comm.</c:v>
                </c:pt>
                <c:pt idx="10">
                  <c:v>Non Disab Comm.</c:v>
                </c:pt>
                <c:pt idx="11">
                  <c:v>Family W/Disab</c:v>
                </c:pt>
                <c:pt idx="12">
                  <c:v>Person W/Disab</c:v>
                </c:pt>
                <c:pt idx="13">
                  <c:v>Total Disab Comm.</c:v>
                </c:pt>
                <c:pt idx="15">
                  <c:v>Non Disab Comm.</c:v>
                </c:pt>
                <c:pt idx="16">
                  <c:v>Family W/Disab</c:v>
                </c:pt>
                <c:pt idx="17">
                  <c:v>Person W/Disab</c:v>
                </c:pt>
                <c:pt idx="18">
                  <c:v>Total Disab Comm.</c:v>
                </c:pt>
                <c:pt idx="20">
                  <c:v>Non Disab Comm.</c:v>
                </c:pt>
                <c:pt idx="21">
                  <c:v>Family W/Disab</c:v>
                </c:pt>
                <c:pt idx="22">
                  <c:v>Person W/Disab</c:v>
                </c:pt>
                <c:pt idx="23">
                  <c:v>Total Disab Comm.</c:v>
                </c:pt>
              </c:strCache>
            </c:strRef>
          </c:cat>
          <c:val>
            <c:numRef>
              <c:f>Sheet1!$E$2:$E$25</c:f>
              <c:numCache>
                <c:formatCode>General</c:formatCode>
                <c:ptCount val="24"/>
                <c:pt idx="0">
                  <c:v>36</c:v>
                </c:pt>
                <c:pt idx="1">
                  <c:v>38</c:v>
                </c:pt>
                <c:pt idx="2">
                  <c:v>29</c:v>
                </c:pt>
                <c:pt idx="3">
                  <c:v>33</c:v>
                </c:pt>
                <c:pt idx="5">
                  <c:v>44</c:v>
                </c:pt>
                <c:pt idx="6">
                  <c:v>43</c:v>
                </c:pt>
                <c:pt idx="7">
                  <c:v>34</c:v>
                </c:pt>
                <c:pt idx="8">
                  <c:v>38</c:v>
                </c:pt>
                <c:pt idx="10">
                  <c:v>37</c:v>
                </c:pt>
                <c:pt idx="11">
                  <c:v>32</c:v>
                </c:pt>
                <c:pt idx="12">
                  <c:v>32</c:v>
                </c:pt>
                <c:pt idx="13">
                  <c:v>32</c:v>
                </c:pt>
                <c:pt idx="15">
                  <c:v>36</c:v>
                </c:pt>
                <c:pt idx="16">
                  <c:v>38</c:v>
                </c:pt>
                <c:pt idx="17">
                  <c:v>33</c:v>
                </c:pt>
                <c:pt idx="18">
                  <c:v>35</c:v>
                </c:pt>
                <c:pt idx="20">
                  <c:v>35</c:v>
                </c:pt>
                <c:pt idx="21">
                  <c:v>35</c:v>
                </c:pt>
                <c:pt idx="22">
                  <c:v>24</c:v>
                </c:pt>
                <c:pt idx="23">
                  <c:v>28</c:v>
                </c:pt>
              </c:numCache>
            </c:numRef>
          </c:val>
          <c:extLst>
            <c:ext xmlns:c16="http://schemas.microsoft.com/office/drawing/2014/chart" uri="{C3380CC4-5D6E-409C-BE32-E72D297353CC}">
              <c16:uniqueId val="{00000001-2AB6-41F1-8D23-CA73B81D72B9}"/>
            </c:ext>
          </c:extLst>
        </c:ser>
        <c:ser>
          <c:idx val="2"/>
          <c:order val="2"/>
          <c:tx>
            <c:strRef>
              <c:f>Sheet1!$F$1</c:f>
              <c:strCache>
                <c:ptCount val="1"/>
                <c:pt idx="0">
                  <c:v>Very/somewhat serious</c:v>
                </c:pt>
              </c:strCache>
            </c:strRef>
          </c:tx>
          <c:spPr>
            <a:noFill/>
          </c:spPr>
          <c:invertIfNegative val="0"/>
          <c:dLbls>
            <c:spPr>
              <a:noFill/>
              <a:ln>
                <a:noFill/>
              </a:ln>
              <a:effectLst/>
            </c:spPr>
            <c:txPr>
              <a:bodyPr wrap="square" lIns="38100" tIns="19050" rIns="38100" bIns="19050" anchor="ctr">
                <a:spAutoFit/>
              </a:bodyPr>
              <a:lstStyle/>
              <a:p>
                <a:pPr>
                  <a:defRPr sz="1600"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Sheet1!$C$2:$C$25</c:f>
              <c:strCache>
                <c:ptCount val="24"/>
                <c:pt idx="0">
                  <c:v>Non Disab Comm.</c:v>
                </c:pt>
                <c:pt idx="1">
                  <c:v>Family W/Disab</c:v>
                </c:pt>
                <c:pt idx="2">
                  <c:v>Person W/Disab</c:v>
                </c:pt>
                <c:pt idx="3">
                  <c:v>Total Disab Comm.</c:v>
                </c:pt>
                <c:pt idx="5">
                  <c:v>Non Disab Comm.</c:v>
                </c:pt>
                <c:pt idx="6">
                  <c:v>Family W/Disab</c:v>
                </c:pt>
                <c:pt idx="7">
                  <c:v>Person W/Disab</c:v>
                </c:pt>
                <c:pt idx="8">
                  <c:v>Total Disab Comm.</c:v>
                </c:pt>
                <c:pt idx="10">
                  <c:v>Non Disab Comm.</c:v>
                </c:pt>
                <c:pt idx="11">
                  <c:v>Family W/Disab</c:v>
                </c:pt>
                <c:pt idx="12">
                  <c:v>Person W/Disab</c:v>
                </c:pt>
                <c:pt idx="13">
                  <c:v>Total Disab Comm.</c:v>
                </c:pt>
                <c:pt idx="15">
                  <c:v>Non Disab Comm.</c:v>
                </c:pt>
                <c:pt idx="16">
                  <c:v>Family W/Disab</c:v>
                </c:pt>
                <c:pt idx="17">
                  <c:v>Person W/Disab</c:v>
                </c:pt>
                <c:pt idx="18">
                  <c:v>Total Disab Comm.</c:v>
                </c:pt>
                <c:pt idx="20">
                  <c:v>Non Disab Comm.</c:v>
                </c:pt>
                <c:pt idx="21">
                  <c:v>Family W/Disab</c:v>
                </c:pt>
                <c:pt idx="22">
                  <c:v>Person W/Disab</c:v>
                </c:pt>
                <c:pt idx="23">
                  <c:v>Total Disab Comm.</c:v>
                </c:pt>
              </c:strCache>
            </c:strRef>
          </c:cat>
          <c:val>
            <c:numRef>
              <c:f>Sheet1!$F$2:$F$25</c:f>
              <c:numCache>
                <c:formatCode>General</c:formatCode>
                <c:ptCount val="24"/>
                <c:pt idx="0">
                  <c:v>60</c:v>
                </c:pt>
                <c:pt idx="1">
                  <c:v>68</c:v>
                </c:pt>
                <c:pt idx="2">
                  <c:v>75</c:v>
                </c:pt>
                <c:pt idx="3">
                  <c:v>72</c:v>
                </c:pt>
                <c:pt idx="5">
                  <c:v>74</c:v>
                </c:pt>
                <c:pt idx="6">
                  <c:v>83</c:v>
                </c:pt>
                <c:pt idx="7">
                  <c:v>80</c:v>
                </c:pt>
                <c:pt idx="8">
                  <c:v>81</c:v>
                </c:pt>
                <c:pt idx="10">
                  <c:v>79</c:v>
                </c:pt>
                <c:pt idx="11">
                  <c:v>82</c:v>
                </c:pt>
                <c:pt idx="12">
                  <c:v>85</c:v>
                </c:pt>
                <c:pt idx="13">
                  <c:v>84</c:v>
                </c:pt>
                <c:pt idx="15">
                  <c:v>80</c:v>
                </c:pt>
                <c:pt idx="16">
                  <c:v>83</c:v>
                </c:pt>
                <c:pt idx="17">
                  <c:v>85</c:v>
                </c:pt>
                <c:pt idx="18">
                  <c:v>84</c:v>
                </c:pt>
                <c:pt idx="20">
                  <c:v>90</c:v>
                </c:pt>
                <c:pt idx="21">
                  <c:v>97</c:v>
                </c:pt>
                <c:pt idx="22">
                  <c:v>94</c:v>
                </c:pt>
                <c:pt idx="23">
                  <c:v>95</c:v>
                </c:pt>
              </c:numCache>
            </c:numRef>
          </c:val>
          <c:extLst>
            <c:ext xmlns:c16="http://schemas.microsoft.com/office/drawing/2014/chart" uri="{C3380CC4-5D6E-409C-BE32-E72D297353CC}">
              <c16:uniqueId val="{00000002-2AB6-41F1-8D23-CA73B81D72B9}"/>
            </c:ext>
          </c:extLst>
        </c:ser>
        <c:dLbls>
          <c:showLegendKey val="0"/>
          <c:showVal val="0"/>
          <c:showCatName val="0"/>
          <c:showSerName val="0"/>
          <c:showPercent val="0"/>
          <c:showBubbleSize val="0"/>
        </c:dLbls>
        <c:gapWidth val="0"/>
        <c:overlap val="100"/>
        <c:axId val="34917376"/>
        <c:axId val="70208896"/>
      </c:barChart>
      <c:catAx>
        <c:axId val="34917376"/>
        <c:scaling>
          <c:orientation val="minMax"/>
        </c:scaling>
        <c:delete val="0"/>
        <c:axPos val="l"/>
        <c:numFmt formatCode="General" sourceLinked="1"/>
        <c:majorTickMark val="out"/>
        <c:minorTickMark val="none"/>
        <c:tickLblPos val="nextTo"/>
        <c:txPr>
          <a:bodyPr/>
          <a:lstStyle/>
          <a:p>
            <a:pPr>
              <a:defRPr sz="1200" b="1">
                <a:solidFill>
                  <a:schemeClr val="tx1"/>
                </a:solidFill>
              </a:defRPr>
            </a:pPr>
            <a:endParaRPr lang="en-US"/>
          </a:p>
        </c:txPr>
        <c:crossAx val="70208896"/>
        <c:crosses val="autoZero"/>
        <c:auto val="1"/>
        <c:lblAlgn val="ctr"/>
        <c:lblOffset val="100"/>
        <c:noMultiLvlLbl val="0"/>
      </c:catAx>
      <c:valAx>
        <c:axId val="70208896"/>
        <c:scaling>
          <c:orientation val="minMax"/>
          <c:max val="90"/>
          <c:min val="0"/>
        </c:scaling>
        <c:delete val="1"/>
        <c:axPos val="b"/>
        <c:majorGridlines>
          <c:spPr>
            <a:ln>
              <a:noFill/>
            </a:ln>
          </c:spPr>
        </c:majorGridlines>
        <c:numFmt formatCode="General" sourceLinked="1"/>
        <c:majorTickMark val="out"/>
        <c:minorTickMark val="none"/>
        <c:tickLblPos val="nextTo"/>
        <c:crossAx val="34917376"/>
        <c:crosses val="autoZero"/>
        <c:crossBetween val="between"/>
      </c:valAx>
    </c:plotArea>
    <c:legend>
      <c:legendPos val="r"/>
      <c:legendEntry>
        <c:idx val="2"/>
        <c:delete val="1"/>
      </c:legendEntry>
      <c:layout>
        <c:manualLayout>
          <c:xMode val="edge"/>
          <c:yMode val="edge"/>
          <c:x val="0.17454989178984209"/>
          <c:y val="4.9082838985800223E-2"/>
          <c:w val="0.61346180411659079"/>
          <c:h val="3.7920722158337167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6679256587324715"/>
          <c:w val="1"/>
          <c:h val="0.57250528682530877"/>
        </c:manualLayout>
      </c:layout>
      <c:barChart>
        <c:barDir val="col"/>
        <c:grouping val="clustered"/>
        <c:varyColors val="0"/>
        <c:ser>
          <c:idx val="0"/>
          <c:order val="0"/>
          <c:tx>
            <c:strRef>
              <c:f>Sheet1!$C$1</c:f>
              <c:strCache>
                <c:ptCount val="1"/>
                <c:pt idx="0">
                  <c:v>Democratic Candidate</c:v>
                </c:pt>
              </c:strCache>
            </c:strRef>
          </c:tx>
          <c:spPr>
            <a:solidFill>
              <a:srgbClr val="000043"/>
            </a:solidFill>
            <a:ln w="12022">
              <a:solidFill>
                <a:schemeClr val="bg1"/>
              </a:solidFill>
              <a:prstDash val="solid"/>
            </a:ln>
          </c:spPr>
          <c:invertIfNegative val="0"/>
          <c:dPt>
            <c:idx val="0"/>
            <c:invertIfNegative val="0"/>
            <c:bubble3D val="0"/>
            <c:extLst>
              <c:ext xmlns:c16="http://schemas.microsoft.com/office/drawing/2014/chart" uri="{C3380CC4-5D6E-409C-BE32-E72D297353CC}">
                <c16:uniqueId val="{00000002-D161-4040-8BEE-18F757BE3E9B}"/>
              </c:ext>
            </c:extLst>
          </c:dPt>
          <c:dPt>
            <c:idx val="1"/>
            <c:invertIfNegative val="0"/>
            <c:bubble3D val="0"/>
            <c:extLst>
              <c:ext xmlns:c16="http://schemas.microsoft.com/office/drawing/2014/chart" uri="{C3380CC4-5D6E-409C-BE32-E72D297353CC}">
                <c16:uniqueId val="{00000004-D161-4040-8BEE-18F757BE3E9B}"/>
              </c:ext>
            </c:extLst>
          </c:dPt>
          <c:dPt>
            <c:idx val="2"/>
            <c:invertIfNegative val="0"/>
            <c:bubble3D val="0"/>
            <c:extLst>
              <c:ext xmlns:c16="http://schemas.microsoft.com/office/drawing/2014/chart" uri="{C3380CC4-5D6E-409C-BE32-E72D297353CC}">
                <c16:uniqueId val="{00000006-D161-4040-8BEE-18F757BE3E9B}"/>
              </c:ext>
            </c:extLst>
          </c:dPt>
          <c:dPt>
            <c:idx val="3"/>
            <c:invertIfNegative val="0"/>
            <c:bubble3D val="0"/>
            <c:extLst>
              <c:ext xmlns:c16="http://schemas.microsoft.com/office/drawing/2014/chart" uri="{C3380CC4-5D6E-409C-BE32-E72D297353CC}">
                <c16:uniqueId val="{00000008-D161-4040-8BEE-18F757BE3E9B}"/>
              </c:ext>
            </c:extLst>
          </c:dPt>
          <c:dPt>
            <c:idx val="4"/>
            <c:invertIfNegative val="0"/>
            <c:bubble3D val="0"/>
            <c:extLst>
              <c:ext xmlns:c16="http://schemas.microsoft.com/office/drawing/2014/chart" uri="{C3380CC4-5D6E-409C-BE32-E72D297353CC}">
                <c16:uniqueId val="{00000009-D161-4040-8BEE-18F757BE3E9B}"/>
              </c:ext>
            </c:extLst>
          </c:dPt>
          <c:dPt>
            <c:idx val="5"/>
            <c:invertIfNegative val="0"/>
            <c:bubble3D val="0"/>
            <c:extLst>
              <c:ext xmlns:c16="http://schemas.microsoft.com/office/drawing/2014/chart" uri="{C3380CC4-5D6E-409C-BE32-E72D297353CC}">
                <c16:uniqueId val="{0000000A-D161-4040-8BEE-18F757BE3E9B}"/>
              </c:ext>
            </c:extLst>
          </c:dPt>
          <c:dPt>
            <c:idx val="6"/>
            <c:invertIfNegative val="0"/>
            <c:bubble3D val="0"/>
            <c:extLst>
              <c:ext xmlns:c16="http://schemas.microsoft.com/office/drawing/2014/chart" uri="{C3380CC4-5D6E-409C-BE32-E72D297353CC}">
                <c16:uniqueId val="{0000000C-D161-4040-8BEE-18F757BE3E9B}"/>
              </c:ext>
            </c:extLst>
          </c:dPt>
          <c:dPt>
            <c:idx val="7"/>
            <c:invertIfNegative val="0"/>
            <c:bubble3D val="0"/>
            <c:extLst>
              <c:ext xmlns:c16="http://schemas.microsoft.com/office/drawing/2014/chart" uri="{C3380CC4-5D6E-409C-BE32-E72D297353CC}">
                <c16:uniqueId val="{0000000E-D161-4040-8BEE-18F757BE3E9B}"/>
              </c:ext>
            </c:extLst>
          </c:dPt>
          <c:dPt>
            <c:idx val="8"/>
            <c:invertIfNegative val="0"/>
            <c:bubble3D val="0"/>
            <c:extLst>
              <c:ext xmlns:c16="http://schemas.microsoft.com/office/drawing/2014/chart" uri="{C3380CC4-5D6E-409C-BE32-E72D297353CC}">
                <c16:uniqueId val="{0000000F-D161-4040-8BEE-18F757BE3E9B}"/>
              </c:ext>
            </c:extLst>
          </c:dPt>
          <c:dPt>
            <c:idx val="9"/>
            <c:invertIfNegative val="0"/>
            <c:bubble3D val="0"/>
            <c:extLst>
              <c:ext xmlns:c16="http://schemas.microsoft.com/office/drawing/2014/chart" uri="{C3380CC4-5D6E-409C-BE32-E72D297353CC}">
                <c16:uniqueId val="{00000011-D161-4040-8BEE-18F757BE3E9B}"/>
              </c:ext>
            </c:extLst>
          </c:dPt>
          <c:dPt>
            <c:idx val="10"/>
            <c:invertIfNegative val="0"/>
            <c:bubble3D val="0"/>
            <c:extLst>
              <c:ext xmlns:c16="http://schemas.microsoft.com/office/drawing/2014/chart" uri="{C3380CC4-5D6E-409C-BE32-E72D297353CC}">
                <c16:uniqueId val="{00000013-D161-4040-8BEE-18F757BE3E9B}"/>
              </c:ext>
            </c:extLst>
          </c:dPt>
          <c:dPt>
            <c:idx val="11"/>
            <c:invertIfNegative val="0"/>
            <c:bubble3D val="0"/>
            <c:extLst>
              <c:ext xmlns:c16="http://schemas.microsoft.com/office/drawing/2014/chart" uri="{C3380CC4-5D6E-409C-BE32-E72D297353CC}">
                <c16:uniqueId val="{00000015-D161-4040-8BEE-18F757BE3E9B}"/>
              </c:ext>
            </c:extLst>
          </c:dPt>
          <c:dPt>
            <c:idx val="12"/>
            <c:invertIfNegative val="0"/>
            <c:bubble3D val="0"/>
            <c:extLst>
              <c:ext xmlns:c16="http://schemas.microsoft.com/office/drawing/2014/chart" uri="{C3380CC4-5D6E-409C-BE32-E72D297353CC}">
                <c16:uniqueId val="{00000017-D161-4040-8BEE-18F757BE3E9B}"/>
              </c:ext>
            </c:extLst>
          </c:dPt>
          <c:dPt>
            <c:idx val="13"/>
            <c:invertIfNegative val="0"/>
            <c:bubble3D val="0"/>
            <c:extLst>
              <c:ext xmlns:c16="http://schemas.microsoft.com/office/drawing/2014/chart" uri="{C3380CC4-5D6E-409C-BE32-E72D297353CC}">
                <c16:uniqueId val="{00000019-D161-4040-8BEE-18F757BE3E9B}"/>
              </c:ext>
            </c:extLst>
          </c:dPt>
          <c:dPt>
            <c:idx val="15"/>
            <c:invertIfNegative val="0"/>
            <c:bubble3D val="0"/>
            <c:extLst>
              <c:ext xmlns:c16="http://schemas.microsoft.com/office/drawing/2014/chart" uri="{C3380CC4-5D6E-409C-BE32-E72D297353CC}">
                <c16:uniqueId val="{0000001B-D161-4040-8BEE-18F757BE3E9B}"/>
              </c:ext>
            </c:extLst>
          </c:dPt>
          <c:dPt>
            <c:idx val="16"/>
            <c:invertIfNegative val="0"/>
            <c:bubble3D val="0"/>
            <c:extLst>
              <c:ext xmlns:c16="http://schemas.microsoft.com/office/drawing/2014/chart" uri="{C3380CC4-5D6E-409C-BE32-E72D297353CC}">
                <c16:uniqueId val="{0000001D-D161-4040-8BEE-18F757BE3E9B}"/>
              </c:ext>
            </c:extLst>
          </c:dPt>
          <c:dPt>
            <c:idx val="17"/>
            <c:invertIfNegative val="0"/>
            <c:bubble3D val="0"/>
            <c:extLst>
              <c:ext xmlns:c16="http://schemas.microsoft.com/office/drawing/2014/chart" uri="{C3380CC4-5D6E-409C-BE32-E72D297353CC}">
                <c16:uniqueId val="{0000001F-D161-4040-8BEE-18F757BE3E9B}"/>
              </c:ext>
            </c:extLst>
          </c:dPt>
          <c:dLbls>
            <c:dLbl>
              <c:idx val="0"/>
              <c:spPr>
                <a:noFill/>
                <a:ln>
                  <a:noFill/>
                </a:ln>
                <a:effectLst/>
              </c:spPr>
              <c:txPr>
                <a:bodyPr wrap="square" lIns="38100" tIns="19050" rIns="38100" bIns="19050" anchor="ctr">
                  <a:spAutoFit/>
                </a:bodyPr>
                <a:lstStyle/>
                <a:p>
                  <a:pPr>
                    <a:defRPr sz="1800" b="1">
                      <a:latin typeface="+mn-lt"/>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D161-4040-8BEE-18F757BE3E9B}"/>
                </c:ext>
              </c:extLst>
            </c:dLbl>
            <c:spPr>
              <a:noFill/>
              <a:ln>
                <a:noFill/>
              </a:ln>
              <a:effectLst/>
            </c:spPr>
            <c:txPr>
              <a:bodyPr wrap="square" lIns="38100" tIns="19050" rIns="38100" bIns="19050" anchor="ctr">
                <a:spAutoFit/>
              </a:bodyPr>
              <a:lstStyle/>
              <a:p>
                <a:pPr>
                  <a:defRPr sz="1800" b="1">
                    <a:latin typeface="+mj-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Sheet1!$B$5:$B$11</c:f>
              <c:strCache>
                <c:ptCount val="7"/>
                <c:pt idx="0">
                  <c:v>2016 Presidential in Battleground</c:v>
                </c:pt>
                <c:pt idx="1">
                  <c:v>April</c:v>
                </c:pt>
                <c:pt idx="2">
                  <c:v>May</c:v>
                </c:pt>
                <c:pt idx="3">
                  <c:v>April</c:v>
                </c:pt>
                <c:pt idx="4">
                  <c:v>May</c:v>
                </c:pt>
                <c:pt idx="5">
                  <c:v>March</c:v>
                </c:pt>
                <c:pt idx="6">
                  <c:v>May</c:v>
                </c:pt>
              </c:strCache>
            </c:strRef>
          </c:cat>
          <c:val>
            <c:numRef>
              <c:f>Sheet1!$C$5:$C$11</c:f>
              <c:numCache>
                <c:formatCode>General</c:formatCode>
                <c:ptCount val="7"/>
                <c:pt idx="0">
                  <c:v>47</c:v>
                </c:pt>
                <c:pt idx="1">
                  <c:v>48</c:v>
                </c:pt>
                <c:pt idx="2">
                  <c:v>47</c:v>
                </c:pt>
                <c:pt idx="3">
                  <c:v>48</c:v>
                </c:pt>
                <c:pt idx="4">
                  <c:v>48</c:v>
                </c:pt>
                <c:pt idx="5">
                  <c:v>49</c:v>
                </c:pt>
                <c:pt idx="6">
                  <c:v>47</c:v>
                </c:pt>
              </c:numCache>
            </c:numRef>
          </c:val>
          <c:extLst>
            <c:ext xmlns:c16="http://schemas.microsoft.com/office/drawing/2014/chart" uri="{C3380CC4-5D6E-409C-BE32-E72D297353CC}">
              <c16:uniqueId val="{00000020-D161-4040-8BEE-18F757BE3E9B}"/>
            </c:ext>
          </c:extLst>
        </c:ser>
        <c:ser>
          <c:idx val="1"/>
          <c:order val="1"/>
          <c:tx>
            <c:strRef>
              <c:f>Sheet1!$D$1</c:f>
              <c:strCache>
                <c:ptCount val="1"/>
                <c:pt idx="0">
                  <c:v>Republican Candidate</c:v>
                </c:pt>
              </c:strCache>
            </c:strRef>
          </c:tx>
          <c:spPr>
            <a:solidFill>
              <a:srgbClr val="C00000"/>
            </a:solidFill>
            <a:ln>
              <a:solidFill>
                <a:schemeClr val="bg1"/>
              </a:solidFill>
            </a:ln>
          </c:spPr>
          <c:invertIfNegative val="0"/>
          <c:dLbls>
            <c:spPr>
              <a:noFill/>
              <a:ln>
                <a:noFill/>
              </a:ln>
              <a:effectLst/>
            </c:spPr>
            <c:txPr>
              <a:bodyPr wrap="square" lIns="38100" tIns="19050" rIns="38100" bIns="19050" anchor="ctr">
                <a:spAutoFit/>
              </a:bodyPr>
              <a:lstStyle/>
              <a:p>
                <a:pPr>
                  <a:defRPr sz="1800" b="1">
                    <a:latin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Sheet1!$B$5:$B$11</c:f>
              <c:strCache>
                <c:ptCount val="7"/>
                <c:pt idx="0">
                  <c:v>2016 Presidential in Battleground</c:v>
                </c:pt>
                <c:pt idx="1">
                  <c:v>April</c:v>
                </c:pt>
                <c:pt idx="2">
                  <c:v>May</c:v>
                </c:pt>
                <c:pt idx="3">
                  <c:v>April</c:v>
                </c:pt>
                <c:pt idx="4">
                  <c:v>May</c:v>
                </c:pt>
                <c:pt idx="5">
                  <c:v>March</c:v>
                </c:pt>
                <c:pt idx="6">
                  <c:v>May</c:v>
                </c:pt>
              </c:strCache>
            </c:strRef>
          </c:cat>
          <c:val>
            <c:numRef>
              <c:f>Sheet1!$D$5:$D$11</c:f>
              <c:numCache>
                <c:formatCode>General</c:formatCode>
                <c:ptCount val="7"/>
                <c:pt idx="0">
                  <c:v>48</c:v>
                </c:pt>
                <c:pt idx="1">
                  <c:v>41</c:v>
                </c:pt>
                <c:pt idx="2">
                  <c:v>42</c:v>
                </c:pt>
                <c:pt idx="3">
                  <c:v>40</c:v>
                </c:pt>
                <c:pt idx="4">
                  <c:v>41</c:v>
                </c:pt>
                <c:pt idx="5">
                  <c:v>46</c:v>
                </c:pt>
                <c:pt idx="6">
                  <c:v>39</c:v>
                </c:pt>
              </c:numCache>
            </c:numRef>
          </c:val>
          <c:extLst>
            <c:ext xmlns:c16="http://schemas.microsoft.com/office/drawing/2014/chart" uri="{C3380CC4-5D6E-409C-BE32-E72D297353CC}">
              <c16:uniqueId val="{00000011-64DB-401E-BE78-1A5698043873}"/>
            </c:ext>
          </c:extLst>
        </c:ser>
        <c:ser>
          <c:idx val="2"/>
          <c:order val="2"/>
          <c:tx>
            <c:strRef>
              <c:f>Sheet1!$E$1</c:f>
              <c:strCache>
                <c:ptCount val="1"/>
                <c:pt idx="0">
                  <c:v>3rd Party</c:v>
                </c:pt>
              </c:strCache>
            </c:strRef>
          </c:tx>
          <c:spPr>
            <a:solidFill>
              <a:srgbClr val="92D050"/>
            </a:solidFill>
          </c:spPr>
          <c:invertIfNegative val="0"/>
          <c:dLbls>
            <c:spPr>
              <a:noFill/>
              <a:ln>
                <a:noFill/>
              </a:ln>
              <a:effectLst/>
            </c:spPr>
            <c:txPr>
              <a:bodyPr wrap="square" lIns="38100" tIns="19050" rIns="38100" bIns="19050" anchor="ctr" anchorCtr="0">
                <a:spAutoFit/>
              </a:bodyPr>
              <a:lstStyle/>
              <a:p>
                <a:pPr algn="ctr">
                  <a:defRPr lang="en-US" sz="1800" b="1" i="0" u="none" strike="noStrike" kern="1200" baseline="0">
                    <a:solidFill>
                      <a:srgbClr val="000000"/>
                    </a:solidFill>
                    <a:latin typeface="+mn-lt"/>
                    <a:ea typeface="Geneva"/>
                    <a:cs typeface="Geneva"/>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Sheet1!$B$5:$B$11</c:f>
              <c:strCache>
                <c:ptCount val="7"/>
                <c:pt idx="0">
                  <c:v>2016 Presidential in Battleground</c:v>
                </c:pt>
                <c:pt idx="1">
                  <c:v>April</c:v>
                </c:pt>
                <c:pt idx="2">
                  <c:v>May</c:v>
                </c:pt>
                <c:pt idx="3">
                  <c:v>April</c:v>
                </c:pt>
                <c:pt idx="4">
                  <c:v>May</c:v>
                </c:pt>
                <c:pt idx="5">
                  <c:v>March</c:v>
                </c:pt>
                <c:pt idx="6">
                  <c:v>May</c:v>
                </c:pt>
              </c:strCache>
            </c:strRef>
          </c:cat>
          <c:val>
            <c:numRef>
              <c:f>Sheet1!$E$5:$E$11</c:f>
              <c:numCache>
                <c:formatCode>General</c:formatCode>
                <c:ptCount val="7"/>
                <c:pt idx="1">
                  <c:v>5</c:v>
                </c:pt>
                <c:pt idx="2">
                  <c:v>5</c:v>
                </c:pt>
                <c:pt idx="3">
                  <c:v>2</c:v>
                </c:pt>
                <c:pt idx="4">
                  <c:v>3</c:v>
                </c:pt>
                <c:pt idx="5">
                  <c:v>2</c:v>
                </c:pt>
                <c:pt idx="6">
                  <c:v>3</c:v>
                </c:pt>
              </c:numCache>
            </c:numRef>
          </c:val>
          <c:extLst>
            <c:ext xmlns:c16="http://schemas.microsoft.com/office/drawing/2014/chart" uri="{C3380CC4-5D6E-409C-BE32-E72D297353CC}">
              <c16:uniqueId val="{00000011-A017-4F72-B1EF-9E638679C9BA}"/>
            </c:ext>
          </c:extLst>
        </c:ser>
        <c:dLbls>
          <c:dLblPos val="inEnd"/>
          <c:showLegendKey val="0"/>
          <c:showVal val="1"/>
          <c:showCatName val="0"/>
          <c:showSerName val="0"/>
          <c:showPercent val="0"/>
          <c:showBubbleSize val="0"/>
        </c:dLbls>
        <c:gapWidth val="90"/>
        <c:axId val="657614336"/>
        <c:axId val="657118272"/>
      </c:barChart>
      <c:catAx>
        <c:axId val="657614336"/>
        <c:scaling>
          <c:orientation val="minMax"/>
        </c:scaling>
        <c:delete val="0"/>
        <c:axPos val="b"/>
        <c:numFmt formatCode="@" sourceLinked="0"/>
        <c:majorTickMark val="out"/>
        <c:minorTickMark val="none"/>
        <c:tickLblPos val="nextTo"/>
        <c:spPr>
          <a:noFill/>
        </c:spPr>
        <c:txPr>
          <a:bodyPr/>
          <a:lstStyle/>
          <a:p>
            <a:pPr>
              <a:defRPr sz="1400" b="1">
                <a:solidFill>
                  <a:schemeClr val="tx1"/>
                </a:solidFill>
                <a:latin typeface="+mj-lt"/>
                <a:cs typeface="Arial" panose="020B0604020202020204" pitchFamily="34" charset="0"/>
              </a:defRPr>
            </a:pPr>
            <a:endParaRPr lang="en-US"/>
          </a:p>
        </c:txPr>
        <c:crossAx val="657118272"/>
        <c:crosses val="autoZero"/>
        <c:auto val="1"/>
        <c:lblAlgn val="ctr"/>
        <c:lblOffset val="100"/>
        <c:noMultiLvlLbl val="0"/>
      </c:catAx>
      <c:valAx>
        <c:axId val="657118272"/>
        <c:scaling>
          <c:orientation val="minMax"/>
          <c:max val="100"/>
          <c:min val="0"/>
        </c:scaling>
        <c:delete val="0"/>
        <c:axPos val="l"/>
        <c:numFmt formatCode="General" sourceLinked="1"/>
        <c:majorTickMark val="none"/>
        <c:minorTickMark val="none"/>
        <c:tickLblPos val="none"/>
        <c:spPr>
          <a:ln w="9016">
            <a:noFill/>
          </a:ln>
        </c:spPr>
        <c:crossAx val="657614336"/>
        <c:crosses val="autoZero"/>
        <c:crossBetween val="between"/>
        <c:majorUnit val="25"/>
        <c:minorUnit val="10"/>
      </c:valAx>
      <c:spPr>
        <a:noFill/>
        <a:ln w="25400">
          <a:noFill/>
        </a:ln>
      </c:spPr>
    </c:plotArea>
    <c:legend>
      <c:legendPos val="r"/>
      <c:layout>
        <c:manualLayout>
          <c:xMode val="edge"/>
          <c:yMode val="edge"/>
          <c:x val="0.1428102580927384"/>
          <c:y val="7.4287086590552553E-2"/>
          <c:w val="0.73152296587926524"/>
          <c:h val="5.9646309347215924E-2"/>
        </c:manualLayout>
      </c:layout>
      <c:overlay val="0"/>
      <c:txPr>
        <a:bodyPr/>
        <a:lstStyle/>
        <a:p>
          <a:pPr>
            <a:defRPr sz="1400"/>
          </a:pPr>
          <a:endParaRPr lang="en-US"/>
        </a:p>
      </c:txPr>
    </c:legend>
    <c:plotVisOnly val="1"/>
    <c:dispBlanksAs val="gap"/>
    <c:showDLblsOverMax val="0"/>
  </c:chart>
  <c:spPr>
    <a:noFill/>
    <a:ln>
      <a:noFill/>
    </a:ln>
  </c:spPr>
  <c:txPr>
    <a:bodyPr/>
    <a:lstStyle/>
    <a:p>
      <a:pPr>
        <a:defRPr sz="2366" b="0" i="0" u="none" strike="noStrike" baseline="0">
          <a:solidFill>
            <a:srgbClr val="000000"/>
          </a:solidFill>
          <a:latin typeface="Geneva"/>
          <a:ea typeface="Geneva"/>
          <a:cs typeface="Geneva"/>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305871665283359E-2"/>
          <c:y val="0.36238291765776615"/>
          <c:w val="0.95078140925545962"/>
          <c:h val="0.51387304773820708"/>
        </c:manualLayout>
      </c:layout>
      <c:barChart>
        <c:barDir val="col"/>
        <c:grouping val="stacked"/>
        <c:varyColors val="0"/>
        <c:ser>
          <c:idx val="0"/>
          <c:order val="0"/>
          <c:tx>
            <c:strRef>
              <c:f>Sheet1!$C$1</c:f>
              <c:strCache>
                <c:ptCount val="1"/>
                <c:pt idx="0">
                  <c:v>Very serious doubts</c:v>
                </c:pt>
              </c:strCache>
            </c:strRef>
          </c:tx>
          <c:spPr>
            <a:solidFill>
              <a:srgbClr val="002060"/>
            </a:solidFill>
            <a:ln>
              <a:solidFill>
                <a:schemeClr val="bg1">
                  <a:alpha val="97000"/>
                </a:schemeClr>
              </a:solidFill>
            </a:ln>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Sheet1!$B$2:$B$15</c:f>
              <c:strCache>
                <c:ptCount val="14"/>
                <c:pt idx="0">
                  <c:v>Total</c:v>
                </c:pt>
                <c:pt idx="1">
                  <c:v>Democrat</c:v>
                </c:pt>
                <c:pt idx="2">
                  <c:v>Independent</c:v>
                </c:pt>
                <c:pt idx="3">
                  <c:v>Republican</c:v>
                </c:pt>
                <c:pt idx="4">
                  <c:v>African American</c:v>
                </c:pt>
                <c:pt idx="5">
                  <c:v>Hispanic</c:v>
                </c:pt>
                <c:pt idx="6">
                  <c:v>White unmarried women</c:v>
                </c:pt>
                <c:pt idx="7">
                  <c:v>White millennials</c:v>
                </c:pt>
                <c:pt idx="8">
                  <c:v>White working class women</c:v>
                </c:pt>
                <c:pt idx="9">
                  <c:v>Evangelical cons</c:v>
                </c:pt>
                <c:pt idx="10">
                  <c:v>Tea Party</c:v>
                </c:pt>
                <c:pt idx="11">
                  <c:v>Catholic cons</c:v>
                </c:pt>
                <c:pt idx="12">
                  <c:v>MaCain cons</c:v>
                </c:pt>
                <c:pt idx="13">
                  <c:v>Moderate</c:v>
                </c:pt>
              </c:strCache>
            </c:strRef>
          </c:cat>
          <c:val>
            <c:numRef>
              <c:f>Sheet1!$C$2:$C$15</c:f>
              <c:numCache>
                <c:formatCode>General</c:formatCode>
                <c:ptCount val="14"/>
                <c:pt idx="0">
                  <c:v>36</c:v>
                </c:pt>
                <c:pt idx="1">
                  <c:v>55</c:v>
                </c:pt>
                <c:pt idx="2">
                  <c:v>31</c:v>
                </c:pt>
                <c:pt idx="3">
                  <c:v>15</c:v>
                </c:pt>
                <c:pt idx="4">
                  <c:v>55</c:v>
                </c:pt>
                <c:pt idx="5">
                  <c:v>40</c:v>
                </c:pt>
                <c:pt idx="6">
                  <c:v>44</c:v>
                </c:pt>
                <c:pt idx="7">
                  <c:v>30</c:v>
                </c:pt>
                <c:pt idx="8">
                  <c:v>24</c:v>
                </c:pt>
                <c:pt idx="9">
                  <c:v>19</c:v>
                </c:pt>
                <c:pt idx="10">
                  <c:v>11</c:v>
                </c:pt>
                <c:pt idx="11">
                  <c:v>18</c:v>
                </c:pt>
                <c:pt idx="12">
                  <c:v>9</c:v>
                </c:pt>
                <c:pt idx="13">
                  <c:v>15</c:v>
                </c:pt>
              </c:numCache>
            </c:numRef>
          </c:val>
          <c:extLst>
            <c:ext xmlns:c16="http://schemas.microsoft.com/office/drawing/2014/chart" uri="{C3380CC4-5D6E-409C-BE32-E72D297353CC}">
              <c16:uniqueId val="{00000000-2AB6-41F1-8D23-CA73B81D72B9}"/>
            </c:ext>
          </c:extLst>
        </c:ser>
        <c:ser>
          <c:idx val="1"/>
          <c:order val="1"/>
          <c:tx>
            <c:strRef>
              <c:f>Sheet1!$D$1</c:f>
              <c:strCache>
                <c:ptCount val="1"/>
                <c:pt idx="0">
                  <c:v>Somewhat serious doubts</c:v>
                </c:pt>
              </c:strCache>
            </c:strRef>
          </c:tx>
          <c:spPr>
            <a:solidFill>
              <a:schemeClr val="accent1">
                <a:lumMod val="40000"/>
                <a:lumOff val="60000"/>
              </a:schemeClr>
            </a:solidFill>
            <a:ln>
              <a:solidFill>
                <a:schemeClr val="bg1"/>
              </a:solidFill>
            </a:ln>
          </c:spPr>
          <c:invertIfNegative val="0"/>
          <c:cat>
            <c:strRef>
              <c:f>Sheet1!$B$2:$B$15</c:f>
              <c:strCache>
                <c:ptCount val="14"/>
                <c:pt idx="0">
                  <c:v>Total</c:v>
                </c:pt>
                <c:pt idx="1">
                  <c:v>Democrat</c:v>
                </c:pt>
                <c:pt idx="2">
                  <c:v>Independent</c:v>
                </c:pt>
                <c:pt idx="3">
                  <c:v>Republican</c:v>
                </c:pt>
                <c:pt idx="4">
                  <c:v>African American</c:v>
                </c:pt>
                <c:pt idx="5">
                  <c:v>Hispanic</c:v>
                </c:pt>
                <c:pt idx="6">
                  <c:v>White unmarried women</c:v>
                </c:pt>
                <c:pt idx="7">
                  <c:v>White millennials</c:v>
                </c:pt>
                <c:pt idx="8">
                  <c:v>White working class women</c:v>
                </c:pt>
                <c:pt idx="9">
                  <c:v>Evangelical cons</c:v>
                </c:pt>
                <c:pt idx="10">
                  <c:v>Tea Party</c:v>
                </c:pt>
                <c:pt idx="11">
                  <c:v>Catholic cons</c:v>
                </c:pt>
                <c:pt idx="12">
                  <c:v>MaCain cons</c:v>
                </c:pt>
                <c:pt idx="13">
                  <c:v>Moderate</c:v>
                </c:pt>
              </c:strCache>
            </c:strRef>
          </c:cat>
          <c:val>
            <c:numRef>
              <c:f>Sheet1!$D$2:$D$15</c:f>
              <c:numCache>
                <c:formatCode>General</c:formatCode>
                <c:ptCount val="14"/>
                <c:pt idx="0">
                  <c:v>18</c:v>
                </c:pt>
                <c:pt idx="1">
                  <c:v>16</c:v>
                </c:pt>
                <c:pt idx="2">
                  <c:v>20</c:v>
                </c:pt>
                <c:pt idx="3">
                  <c:v>20</c:v>
                </c:pt>
                <c:pt idx="4">
                  <c:v>16</c:v>
                </c:pt>
                <c:pt idx="5">
                  <c:v>17</c:v>
                </c:pt>
                <c:pt idx="6">
                  <c:v>15</c:v>
                </c:pt>
                <c:pt idx="7">
                  <c:v>18</c:v>
                </c:pt>
                <c:pt idx="8">
                  <c:v>19</c:v>
                </c:pt>
                <c:pt idx="9">
                  <c:v>23</c:v>
                </c:pt>
                <c:pt idx="10">
                  <c:v>17</c:v>
                </c:pt>
                <c:pt idx="11">
                  <c:v>17</c:v>
                </c:pt>
                <c:pt idx="12">
                  <c:v>25</c:v>
                </c:pt>
                <c:pt idx="13">
                  <c:v>20</c:v>
                </c:pt>
              </c:numCache>
            </c:numRef>
          </c:val>
          <c:extLst>
            <c:ext xmlns:c16="http://schemas.microsoft.com/office/drawing/2014/chart" uri="{C3380CC4-5D6E-409C-BE32-E72D297353CC}">
              <c16:uniqueId val="{00000002-3508-4786-8738-E6010E842DE7}"/>
            </c:ext>
          </c:extLst>
        </c:ser>
        <c:ser>
          <c:idx val="2"/>
          <c:order val="2"/>
          <c:tx>
            <c:strRef>
              <c:f>Sheet1!$E$1</c:f>
              <c:strCache>
                <c:ptCount val="1"/>
                <c:pt idx="0">
                  <c:v>Total doubts</c:v>
                </c:pt>
              </c:strCache>
            </c:strRef>
          </c:tx>
          <c:spPr>
            <a:solidFill>
              <a:schemeClr val="bg1"/>
            </a:solidFill>
          </c:spPr>
          <c:invertIfNegative val="0"/>
          <c:dLbls>
            <c:spPr>
              <a:noFill/>
              <a:ln>
                <a:noFill/>
              </a:ln>
              <a:effectLst/>
            </c:spPr>
            <c:txPr>
              <a:bodyPr wrap="square" lIns="38100" tIns="19050" rIns="38100" bIns="19050" anchor="ctr">
                <a:spAutoFit/>
              </a:bodyPr>
              <a:lstStyle/>
              <a:p>
                <a:pPr>
                  <a:defRPr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Sheet1!$B$2:$B$15</c:f>
              <c:strCache>
                <c:ptCount val="14"/>
                <c:pt idx="0">
                  <c:v>Total</c:v>
                </c:pt>
                <c:pt idx="1">
                  <c:v>Democrat</c:v>
                </c:pt>
                <c:pt idx="2">
                  <c:v>Independent</c:v>
                </c:pt>
                <c:pt idx="3">
                  <c:v>Republican</c:v>
                </c:pt>
                <c:pt idx="4">
                  <c:v>African American</c:v>
                </c:pt>
                <c:pt idx="5">
                  <c:v>Hispanic</c:v>
                </c:pt>
                <c:pt idx="6">
                  <c:v>White unmarried women</c:v>
                </c:pt>
                <c:pt idx="7">
                  <c:v>White millennials</c:v>
                </c:pt>
                <c:pt idx="8">
                  <c:v>White working class women</c:v>
                </c:pt>
                <c:pt idx="9">
                  <c:v>Evangelical cons</c:v>
                </c:pt>
                <c:pt idx="10">
                  <c:v>Tea Party</c:v>
                </c:pt>
                <c:pt idx="11">
                  <c:v>Catholic cons</c:v>
                </c:pt>
                <c:pt idx="12">
                  <c:v>MaCain cons</c:v>
                </c:pt>
                <c:pt idx="13">
                  <c:v>Moderate</c:v>
                </c:pt>
              </c:strCache>
            </c:strRef>
          </c:cat>
          <c:val>
            <c:numRef>
              <c:f>Sheet1!$E$2:$E$15</c:f>
              <c:numCache>
                <c:formatCode>General</c:formatCode>
                <c:ptCount val="14"/>
                <c:pt idx="0">
                  <c:v>54</c:v>
                </c:pt>
                <c:pt idx="1">
                  <c:v>71</c:v>
                </c:pt>
                <c:pt idx="2">
                  <c:v>51</c:v>
                </c:pt>
                <c:pt idx="3">
                  <c:v>35</c:v>
                </c:pt>
                <c:pt idx="4">
                  <c:v>70</c:v>
                </c:pt>
                <c:pt idx="5">
                  <c:v>57</c:v>
                </c:pt>
                <c:pt idx="6">
                  <c:v>59</c:v>
                </c:pt>
                <c:pt idx="7">
                  <c:v>48</c:v>
                </c:pt>
                <c:pt idx="8">
                  <c:v>54</c:v>
                </c:pt>
                <c:pt idx="9">
                  <c:v>42</c:v>
                </c:pt>
                <c:pt idx="10">
                  <c:v>28</c:v>
                </c:pt>
                <c:pt idx="11">
                  <c:v>35</c:v>
                </c:pt>
                <c:pt idx="12">
                  <c:v>33</c:v>
                </c:pt>
                <c:pt idx="13">
                  <c:v>35</c:v>
                </c:pt>
              </c:numCache>
            </c:numRef>
          </c:val>
          <c:extLst>
            <c:ext xmlns:c16="http://schemas.microsoft.com/office/drawing/2014/chart" uri="{C3380CC4-5D6E-409C-BE32-E72D297353CC}">
              <c16:uniqueId val="{00000003-3508-4786-8738-E6010E842DE7}"/>
            </c:ext>
          </c:extLst>
        </c:ser>
        <c:dLbls>
          <c:showLegendKey val="0"/>
          <c:showVal val="0"/>
          <c:showCatName val="0"/>
          <c:showSerName val="0"/>
          <c:showPercent val="0"/>
          <c:showBubbleSize val="0"/>
        </c:dLbls>
        <c:gapWidth val="40"/>
        <c:overlap val="100"/>
        <c:axId val="34917376"/>
        <c:axId val="70208896"/>
      </c:barChart>
      <c:catAx>
        <c:axId val="34917376"/>
        <c:scaling>
          <c:orientation val="minMax"/>
        </c:scaling>
        <c:delete val="0"/>
        <c:axPos val="b"/>
        <c:numFmt formatCode="General" sourceLinked="0"/>
        <c:majorTickMark val="out"/>
        <c:minorTickMark val="none"/>
        <c:tickLblPos val="nextTo"/>
        <c:txPr>
          <a:bodyPr/>
          <a:lstStyle/>
          <a:p>
            <a:pPr>
              <a:defRPr sz="900" b="1">
                <a:solidFill>
                  <a:schemeClr val="tx1"/>
                </a:solidFill>
              </a:defRPr>
            </a:pPr>
            <a:endParaRPr lang="en-US"/>
          </a:p>
        </c:txPr>
        <c:crossAx val="70208896"/>
        <c:crosses val="autoZero"/>
        <c:auto val="1"/>
        <c:lblAlgn val="ctr"/>
        <c:lblOffset val="100"/>
        <c:noMultiLvlLbl val="0"/>
      </c:catAx>
      <c:valAx>
        <c:axId val="70208896"/>
        <c:scaling>
          <c:orientation val="minMax"/>
          <c:max val="90"/>
          <c:min val="0"/>
        </c:scaling>
        <c:delete val="1"/>
        <c:axPos val="l"/>
        <c:majorGridlines>
          <c:spPr>
            <a:ln>
              <a:noFill/>
            </a:ln>
          </c:spPr>
        </c:majorGridlines>
        <c:numFmt formatCode="General" sourceLinked="1"/>
        <c:majorTickMark val="out"/>
        <c:minorTickMark val="none"/>
        <c:tickLblPos val="nextTo"/>
        <c:crossAx val="34917376"/>
        <c:crosses val="autoZero"/>
        <c:crossBetween val="between"/>
      </c:valAx>
    </c:plotArea>
    <c:legend>
      <c:legendPos val="r"/>
      <c:legendEntry>
        <c:idx val="0"/>
        <c:delete val="1"/>
      </c:legendEntry>
      <c:layout>
        <c:manualLayout>
          <c:xMode val="edge"/>
          <c:yMode val="edge"/>
          <c:x val="1.5573192102290858E-2"/>
          <c:y val="0.22349646794222769"/>
          <c:w val="0.97605542339925011"/>
          <c:h val="7.2427681474901542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6679256587324715"/>
          <c:w val="1"/>
          <c:h val="0.57250528682530877"/>
        </c:manualLayout>
      </c:layout>
      <c:barChart>
        <c:barDir val="col"/>
        <c:grouping val="clustered"/>
        <c:varyColors val="0"/>
        <c:ser>
          <c:idx val="0"/>
          <c:order val="0"/>
          <c:tx>
            <c:strRef>
              <c:f>Sheet1!$C$1</c:f>
              <c:strCache>
                <c:ptCount val="1"/>
                <c:pt idx="0">
                  <c:v>Joe Biden/Democratic Candidate</c:v>
                </c:pt>
              </c:strCache>
            </c:strRef>
          </c:tx>
          <c:spPr>
            <a:solidFill>
              <a:srgbClr val="000043"/>
            </a:solidFill>
            <a:ln w="12022">
              <a:solidFill>
                <a:schemeClr val="bg1"/>
              </a:solidFill>
              <a:prstDash val="solid"/>
            </a:ln>
          </c:spPr>
          <c:invertIfNegative val="0"/>
          <c:dPt>
            <c:idx val="0"/>
            <c:invertIfNegative val="0"/>
            <c:bubble3D val="0"/>
            <c:extLst>
              <c:ext xmlns:c16="http://schemas.microsoft.com/office/drawing/2014/chart" uri="{C3380CC4-5D6E-409C-BE32-E72D297353CC}">
                <c16:uniqueId val="{00000002-D161-4040-8BEE-18F757BE3E9B}"/>
              </c:ext>
            </c:extLst>
          </c:dPt>
          <c:dPt>
            <c:idx val="1"/>
            <c:invertIfNegative val="0"/>
            <c:bubble3D val="0"/>
            <c:extLst>
              <c:ext xmlns:c16="http://schemas.microsoft.com/office/drawing/2014/chart" uri="{C3380CC4-5D6E-409C-BE32-E72D297353CC}">
                <c16:uniqueId val="{00000004-D161-4040-8BEE-18F757BE3E9B}"/>
              </c:ext>
            </c:extLst>
          </c:dPt>
          <c:dPt>
            <c:idx val="2"/>
            <c:invertIfNegative val="0"/>
            <c:bubble3D val="0"/>
            <c:extLst>
              <c:ext xmlns:c16="http://schemas.microsoft.com/office/drawing/2014/chart" uri="{C3380CC4-5D6E-409C-BE32-E72D297353CC}">
                <c16:uniqueId val="{00000006-D161-4040-8BEE-18F757BE3E9B}"/>
              </c:ext>
            </c:extLst>
          </c:dPt>
          <c:dPt>
            <c:idx val="3"/>
            <c:invertIfNegative val="0"/>
            <c:bubble3D val="0"/>
            <c:extLst>
              <c:ext xmlns:c16="http://schemas.microsoft.com/office/drawing/2014/chart" uri="{C3380CC4-5D6E-409C-BE32-E72D297353CC}">
                <c16:uniqueId val="{00000008-D161-4040-8BEE-18F757BE3E9B}"/>
              </c:ext>
            </c:extLst>
          </c:dPt>
          <c:dPt>
            <c:idx val="4"/>
            <c:invertIfNegative val="0"/>
            <c:bubble3D val="0"/>
            <c:extLst>
              <c:ext xmlns:c16="http://schemas.microsoft.com/office/drawing/2014/chart" uri="{C3380CC4-5D6E-409C-BE32-E72D297353CC}">
                <c16:uniqueId val="{00000009-D161-4040-8BEE-18F757BE3E9B}"/>
              </c:ext>
            </c:extLst>
          </c:dPt>
          <c:dPt>
            <c:idx val="5"/>
            <c:invertIfNegative val="0"/>
            <c:bubble3D val="0"/>
            <c:extLst>
              <c:ext xmlns:c16="http://schemas.microsoft.com/office/drawing/2014/chart" uri="{C3380CC4-5D6E-409C-BE32-E72D297353CC}">
                <c16:uniqueId val="{0000000A-D161-4040-8BEE-18F757BE3E9B}"/>
              </c:ext>
            </c:extLst>
          </c:dPt>
          <c:dPt>
            <c:idx val="6"/>
            <c:invertIfNegative val="0"/>
            <c:bubble3D val="0"/>
            <c:extLst>
              <c:ext xmlns:c16="http://schemas.microsoft.com/office/drawing/2014/chart" uri="{C3380CC4-5D6E-409C-BE32-E72D297353CC}">
                <c16:uniqueId val="{0000000C-D161-4040-8BEE-18F757BE3E9B}"/>
              </c:ext>
            </c:extLst>
          </c:dPt>
          <c:dPt>
            <c:idx val="7"/>
            <c:invertIfNegative val="0"/>
            <c:bubble3D val="0"/>
            <c:extLst>
              <c:ext xmlns:c16="http://schemas.microsoft.com/office/drawing/2014/chart" uri="{C3380CC4-5D6E-409C-BE32-E72D297353CC}">
                <c16:uniqueId val="{0000000E-D161-4040-8BEE-18F757BE3E9B}"/>
              </c:ext>
            </c:extLst>
          </c:dPt>
          <c:dPt>
            <c:idx val="8"/>
            <c:invertIfNegative val="0"/>
            <c:bubble3D val="0"/>
            <c:extLst>
              <c:ext xmlns:c16="http://schemas.microsoft.com/office/drawing/2014/chart" uri="{C3380CC4-5D6E-409C-BE32-E72D297353CC}">
                <c16:uniqueId val="{0000000F-D161-4040-8BEE-18F757BE3E9B}"/>
              </c:ext>
            </c:extLst>
          </c:dPt>
          <c:dPt>
            <c:idx val="9"/>
            <c:invertIfNegative val="0"/>
            <c:bubble3D val="0"/>
            <c:extLst>
              <c:ext xmlns:c16="http://schemas.microsoft.com/office/drawing/2014/chart" uri="{C3380CC4-5D6E-409C-BE32-E72D297353CC}">
                <c16:uniqueId val="{00000011-D161-4040-8BEE-18F757BE3E9B}"/>
              </c:ext>
            </c:extLst>
          </c:dPt>
          <c:dPt>
            <c:idx val="10"/>
            <c:invertIfNegative val="0"/>
            <c:bubble3D val="0"/>
            <c:extLst>
              <c:ext xmlns:c16="http://schemas.microsoft.com/office/drawing/2014/chart" uri="{C3380CC4-5D6E-409C-BE32-E72D297353CC}">
                <c16:uniqueId val="{00000013-D161-4040-8BEE-18F757BE3E9B}"/>
              </c:ext>
            </c:extLst>
          </c:dPt>
          <c:dPt>
            <c:idx val="11"/>
            <c:invertIfNegative val="0"/>
            <c:bubble3D val="0"/>
            <c:extLst>
              <c:ext xmlns:c16="http://schemas.microsoft.com/office/drawing/2014/chart" uri="{C3380CC4-5D6E-409C-BE32-E72D297353CC}">
                <c16:uniqueId val="{00000015-D161-4040-8BEE-18F757BE3E9B}"/>
              </c:ext>
            </c:extLst>
          </c:dPt>
          <c:dPt>
            <c:idx val="12"/>
            <c:invertIfNegative val="0"/>
            <c:bubble3D val="0"/>
            <c:extLst>
              <c:ext xmlns:c16="http://schemas.microsoft.com/office/drawing/2014/chart" uri="{C3380CC4-5D6E-409C-BE32-E72D297353CC}">
                <c16:uniqueId val="{00000017-D161-4040-8BEE-18F757BE3E9B}"/>
              </c:ext>
            </c:extLst>
          </c:dPt>
          <c:dPt>
            <c:idx val="13"/>
            <c:invertIfNegative val="0"/>
            <c:bubble3D val="0"/>
            <c:extLst>
              <c:ext xmlns:c16="http://schemas.microsoft.com/office/drawing/2014/chart" uri="{C3380CC4-5D6E-409C-BE32-E72D297353CC}">
                <c16:uniqueId val="{00000019-D161-4040-8BEE-18F757BE3E9B}"/>
              </c:ext>
            </c:extLst>
          </c:dPt>
          <c:dPt>
            <c:idx val="15"/>
            <c:invertIfNegative val="0"/>
            <c:bubble3D val="0"/>
            <c:extLst>
              <c:ext xmlns:c16="http://schemas.microsoft.com/office/drawing/2014/chart" uri="{C3380CC4-5D6E-409C-BE32-E72D297353CC}">
                <c16:uniqueId val="{0000001B-D161-4040-8BEE-18F757BE3E9B}"/>
              </c:ext>
            </c:extLst>
          </c:dPt>
          <c:dPt>
            <c:idx val="16"/>
            <c:invertIfNegative val="0"/>
            <c:bubble3D val="0"/>
            <c:extLst>
              <c:ext xmlns:c16="http://schemas.microsoft.com/office/drawing/2014/chart" uri="{C3380CC4-5D6E-409C-BE32-E72D297353CC}">
                <c16:uniqueId val="{0000001D-D161-4040-8BEE-18F757BE3E9B}"/>
              </c:ext>
            </c:extLst>
          </c:dPt>
          <c:dPt>
            <c:idx val="17"/>
            <c:invertIfNegative val="0"/>
            <c:bubble3D val="0"/>
            <c:extLst>
              <c:ext xmlns:c16="http://schemas.microsoft.com/office/drawing/2014/chart" uri="{C3380CC4-5D6E-409C-BE32-E72D297353CC}">
                <c16:uniqueId val="{0000001F-D161-4040-8BEE-18F757BE3E9B}"/>
              </c:ext>
            </c:extLst>
          </c:dPt>
          <c:dLbls>
            <c:dLbl>
              <c:idx val="0"/>
              <c:spPr>
                <a:noFill/>
                <a:ln>
                  <a:noFill/>
                </a:ln>
                <a:effectLst/>
              </c:spPr>
              <c:txPr>
                <a:bodyPr wrap="square" lIns="38100" tIns="19050" rIns="38100" bIns="19050" anchor="ctr">
                  <a:spAutoFit/>
                </a:bodyPr>
                <a:lstStyle/>
                <a:p>
                  <a:pPr>
                    <a:defRPr sz="1800" b="1">
                      <a:latin typeface="+mn-lt"/>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D161-4040-8BEE-18F757BE3E9B}"/>
                </c:ext>
              </c:extLst>
            </c:dLbl>
            <c:spPr>
              <a:noFill/>
              <a:ln>
                <a:noFill/>
              </a:ln>
              <a:effectLst/>
            </c:spPr>
            <c:txPr>
              <a:bodyPr wrap="square" lIns="38100" tIns="19050" rIns="38100" bIns="19050" anchor="ctr">
                <a:spAutoFit/>
              </a:bodyPr>
              <a:lstStyle/>
              <a:p>
                <a:pPr>
                  <a:defRPr sz="1800" b="1">
                    <a:latin typeface="+mj-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Sheet1!$B$2:$B$9</c:f>
              <c:strCache>
                <c:ptCount val="8"/>
                <c:pt idx="0">
                  <c:v>Total</c:v>
                </c:pt>
                <c:pt idx="1">
                  <c:v>Person W/Disab </c:v>
                </c:pt>
                <c:pt idx="2">
                  <c:v>Disab Comm.</c:v>
                </c:pt>
                <c:pt idx="3">
                  <c:v>Non Disab. Community</c:v>
                </c:pt>
                <c:pt idx="4">
                  <c:v>Total</c:v>
                </c:pt>
                <c:pt idx="5">
                  <c:v>Person W/Disab </c:v>
                </c:pt>
                <c:pt idx="6">
                  <c:v>Disab Comm.</c:v>
                </c:pt>
                <c:pt idx="7">
                  <c:v>Non Disab. Community</c:v>
                </c:pt>
              </c:strCache>
            </c:strRef>
          </c:cat>
          <c:val>
            <c:numRef>
              <c:f>Sheet1!$C$2:$C$9</c:f>
              <c:numCache>
                <c:formatCode>General</c:formatCode>
                <c:ptCount val="8"/>
                <c:pt idx="0">
                  <c:v>47</c:v>
                </c:pt>
                <c:pt idx="1">
                  <c:v>54</c:v>
                </c:pt>
                <c:pt idx="2">
                  <c:v>52</c:v>
                </c:pt>
                <c:pt idx="3">
                  <c:v>45</c:v>
                </c:pt>
                <c:pt idx="4">
                  <c:v>48</c:v>
                </c:pt>
                <c:pt idx="5">
                  <c:v>58</c:v>
                </c:pt>
                <c:pt idx="6">
                  <c:v>54</c:v>
                </c:pt>
                <c:pt idx="7">
                  <c:v>45</c:v>
                </c:pt>
              </c:numCache>
            </c:numRef>
          </c:val>
          <c:extLst>
            <c:ext xmlns:c16="http://schemas.microsoft.com/office/drawing/2014/chart" uri="{C3380CC4-5D6E-409C-BE32-E72D297353CC}">
              <c16:uniqueId val="{00000020-D161-4040-8BEE-18F757BE3E9B}"/>
            </c:ext>
          </c:extLst>
        </c:ser>
        <c:ser>
          <c:idx val="1"/>
          <c:order val="1"/>
          <c:tx>
            <c:strRef>
              <c:f>Sheet1!$D$1</c:f>
              <c:strCache>
                <c:ptCount val="1"/>
                <c:pt idx="0">
                  <c:v>Donald Trump/Republican Candidate</c:v>
                </c:pt>
              </c:strCache>
            </c:strRef>
          </c:tx>
          <c:spPr>
            <a:solidFill>
              <a:srgbClr val="C00000"/>
            </a:solidFill>
            <a:ln>
              <a:solidFill>
                <a:schemeClr val="bg1"/>
              </a:solidFill>
            </a:ln>
          </c:spPr>
          <c:invertIfNegative val="0"/>
          <c:dLbls>
            <c:spPr>
              <a:noFill/>
              <a:ln>
                <a:noFill/>
              </a:ln>
              <a:effectLst/>
            </c:spPr>
            <c:txPr>
              <a:bodyPr wrap="square" lIns="38100" tIns="19050" rIns="38100" bIns="19050" anchor="ctr">
                <a:spAutoFit/>
              </a:bodyPr>
              <a:lstStyle/>
              <a:p>
                <a:pPr>
                  <a:defRPr sz="1800" b="1">
                    <a:latin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Sheet1!$B$2:$B$9</c:f>
              <c:strCache>
                <c:ptCount val="8"/>
                <c:pt idx="0">
                  <c:v>Total</c:v>
                </c:pt>
                <c:pt idx="1">
                  <c:v>Person W/Disab </c:v>
                </c:pt>
                <c:pt idx="2">
                  <c:v>Disab Comm.</c:v>
                </c:pt>
                <c:pt idx="3">
                  <c:v>Non Disab. Community</c:v>
                </c:pt>
                <c:pt idx="4">
                  <c:v>Total</c:v>
                </c:pt>
                <c:pt idx="5">
                  <c:v>Person W/Disab </c:v>
                </c:pt>
                <c:pt idx="6">
                  <c:v>Disab Comm.</c:v>
                </c:pt>
                <c:pt idx="7">
                  <c:v>Non Disab. Community</c:v>
                </c:pt>
              </c:strCache>
            </c:strRef>
          </c:cat>
          <c:val>
            <c:numRef>
              <c:f>Sheet1!$D$2:$D$9</c:f>
              <c:numCache>
                <c:formatCode>General</c:formatCode>
                <c:ptCount val="8"/>
                <c:pt idx="0">
                  <c:v>42</c:v>
                </c:pt>
                <c:pt idx="1">
                  <c:v>35</c:v>
                </c:pt>
                <c:pt idx="2">
                  <c:v>38</c:v>
                </c:pt>
                <c:pt idx="3">
                  <c:v>43</c:v>
                </c:pt>
                <c:pt idx="4">
                  <c:v>41</c:v>
                </c:pt>
                <c:pt idx="5">
                  <c:v>34</c:v>
                </c:pt>
                <c:pt idx="6">
                  <c:v>37</c:v>
                </c:pt>
                <c:pt idx="7">
                  <c:v>42</c:v>
                </c:pt>
              </c:numCache>
            </c:numRef>
          </c:val>
          <c:extLst>
            <c:ext xmlns:c16="http://schemas.microsoft.com/office/drawing/2014/chart" uri="{C3380CC4-5D6E-409C-BE32-E72D297353CC}">
              <c16:uniqueId val="{00000011-64DB-401E-BE78-1A5698043873}"/>
            </c:ext>
          </c:extLst>
        </c:ser>
        <c:ser>
          <c:idx val="2"/>
          <c:order val="2"/>
          <c:tx>
            <c:strRef>
              <c:f>Sheet1!$E$1</c:f>
              <c:strCache>
                <c:ptCount val="1"/>
                <c:pt idx="0">
                  <c:v>Undecided</c:v>
                </c:pt>
              </c:strCache>
            </c:strRef>
          </c:tx>
          <c:spPr>
            <a:solidFill>
              <a:schemeClr val="bg1">
                <a:lumMod val="75000"/>
              </a:schemeClr>
            </a:solidFill>
          </c:spPr>
          <c:invertIfNegative val="0"/>
          <c:dLbls>
            <c:spPr>
              <a:noFill/>
              <a:ln>
                <a:noFill/>
              </a:ln>
              <a:effectLst/>
            </c:spPr>
            <c:txPr>
              <a:bodyPr wrap="square" lIns="38100" tIns="19050" rIns="38100" bIns="19050" anchor="ctr" anchorCtr="0">
                <a:spAutoFit/>
              </a:bodyPr>
              <a:lstStyle/>
              <a:p>
                <a:pPr algn="ctr">
                  <a:defRPr lang="en-US" sz="1800" b="1" i="0" u="none" strike="noStrike" kern="1200" baseline="0">
                    <a:solidFill>
                      <a:srgbClr val="000000"/>
                    </a:solidFill>
                    <a:latin typeface="+mn-lt"/>
                    <a:ea typeface="Geneva"/>
                    <a:cs typeface="Geneva"/>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Sheet1!$B$2:$B$9</c:f>
              <c:strCache>
                <c:ptCount val="8"/>
                <c:pt idx="0">
                  <c:v>Total</c:v>
                </c:pt>
                <c:pt idx="1">
                  <c:v>Person W/Disab </c:v>
                </c:pt>
                <c:pt idx="2">
                  <c:v>Disab Comm.</c:v>
                </c:pt>
                <c:pt idx="3">
                  <c:v>Non Disab. Community</c:v>
                </c:pt>
                <c:pt idx="4">
                  <c:v>Total</c:v>
                </c:pt>
                <c:pt idx="5">
                  <c:v>Person W/Disab </c:v>
                </c:pt>
                <c:pt idx="6">
                  <c:v>Disab Comm.</c:v>
                </c:pt>
                <c:pt idx="7">
                  <c:v>Non Disab. Community</c:v>
                </c:pt>
              </c:strCache>
            </c:strRef>
          </c:cat>
          <c:val>
            <c:numRef>
              <c:f>Sheet1!$E$2:$E$9</c:f>
              <c:numCache>
                <c:formatCode>General</c:formatCode>
                <c:ptCount val="8"/>
                <c:pt idx="0">
                  <c:v>6</c:v>
                </c:pt>
                <c:pt idx="1">
                  <c:v>3</c:v>
                </c:pt>
                <c:pt idx="2">
                  <c:v>4</c:v>
                </c:pt>
                <c:pt idx="3">
                  <c:v>6</c:v>
                </c:pt>
                <c:pt idx="4">
                  <c:v>9</c:v>
                </c:pt>
                <c:pt idx="5">
                  <c:v>5</c:v>
                </c:pt>
                <c:pt idx="6">
                  <c:v>6</c:v>
                </c:pt>
                <c:pt idx="7">
                  <c:v>10</c:v>
                </c:pt>
              </c:numCache>
            </c:numRef>
          </c:val>
          <c:extLst>
            <c:ext xmlns:c16="http://schemas.microsoft.com/office/drawing/2014/chart" uri="{C3380CC4-5D6E-409C-BE32-E72D297353CC}">
              <c16:uniqueId val="{00000011-A017-4F72-B1EF-9E638679C9BA}"/>
            </c:ext>
          </c:extLst>
        </c:ser>
        <c:dLbls>
          <c:dLblPos val="inEnd"/>
          <c:showLegendKey val="0"/>
          <c:showVal val="1"/>
          <c:showCatName val="0"/>
          <c:showSerName val="0"/>
          <c:showPercent val="0"/>
          <c:showBubbleSize val="0"/>
        </c:dLbls>
        <c:gapWidth val="90"/>
        <c:axId val="657614336"/>
        <c:axId val="657118272"/>
      </c:barChart>
      <c:catAx>
        <c:axId val="657614336"/>
        <c:scaling>
          <c:orientation val="minMax"/>
        </c:scaling>
        <c:delete val="0"/>
        <c:axPos val="b"/>
        <c:numFmt formatCode="@" sourceLinked="0"/>
        <c:majorTickMark val="out"/>
        <c:minorTickMark val="none"/>
        <c:tickLblPos val="nextTo"/>
        <c:spPr>
          <a:noFill/>
        </c:spPr>
        <c:txPr>
          <a:bodyPr/>
          <a:lstStyle/>
          <a:p>
            <a:pPr>
              <a:defRPr sz="1400" b="1">
                <a:solidFill>
                  <a:schemeClr val="tx1"/>
                </a:solidFill>
                <a:latin typeface="+mj-lt"/>
                <a:cs typeface="Arial" panose="020B0604020202020204" pitchFamily="34" charset="0"/>
              </a:defRPr>
            </a:pPr>
            <a:endParaRPr lang="en-US"/>
          </a:p>
        </c:txPr>
        <c:crossAx val="657118272"/>
        <c:crosses val="autoZero"/>
        <c:auto val="1"/>
        <c:lblAlgn val="ctr"/>
        <c:lblOffset val="100"/>
        <c:noMultiLvlLbl val="0"/>
      </c:catAx>
      <c:valAx>
        <c:axId val="657118272"/>
        <c:scaling>
          <c:orientation val="minMax"/>
          <c:max val="100"/>
          <c:min val="0"/>
        </c:scaling>
        <c:delete val="0"/>
        <c:axPos val="l"/>
        <c:numFmt formatCode="General" sourceLinked="1"/>
        <c:majorTickMark val="none"/>
        <c:minorTickMark val="none"/>
        <c:tickLblPos val="none"/>
        <c:spPr>
          <a:ln w="9016">
            <a:noFill/>
          </a:ln>
        </c:spPr>
        <c:crossAx val="657614336"/>
        <c:crosses val="autoZero"/>
        <c:crossBetween val="between"/>
        <c:majorUnit val="25"/>
        <c:minorUnit val="10"/>
      </c:valAx>
      <c:spPr>
        <a:noFill/>
        <a:ln w="25400">
          <a:noFill/>
        </a:ln>
      </c:spPr>
    </c:plotArea>
    <c:legend>
      <c:legendPos val="r"/>
      <c:layout>
        <c:manualLayout>
          <c:xMode val="edge"/>
          <c:yMode val="edge"/>
          <c:x val="0.1428102580927384"/>
          <c:y val="7.4287086590552553E-2"/>
          <c:w val="0.73152296587926524"/>
          <c:h val="5.9646309347215924E-2"/>
        </c:manualLayout>
      </c:layout>
      <c:overlay val="0"/>
      <c:txPr>
        <a:bodyPr/>
        <a:lstStyle/>
        <a:p>
          <a:pPr>
            <a:defRPr sz="1400"/>
          </a:pPr>
          <a:endParaRPr lang="en-US"/>
        </a:p>
      </c:txPr>
    </c:legend>
    <c:plotVisOnly val="1"/>
    <c:dispBlanksAs val="gap"/>
    <c:showDLblsOverMax val="0"/>
  </c:chart>
  <c:spPr>
    <a:noFill/>
    <a:ln>
      <a:noFill/>
    </a:ln>
  </c:spPr>
  <c:txPr>
    <a:bodyPr/>
    <a:lstStyle/>
    <a:p>
      <a:pPr>
        <a:defRPr sz="2366" b="0" i="0" u="none" strike="noStrike" baseline="0">
          <a:solidFill>
            <a:srgbClr val="000000"/>
          </a:solidFill>
          <a:latin typeface="Geneva"/>
          <a:ea typeface="Geneva"/>
          <a:cs typeface="Geneva"/>
        </a:defRPr>
      </a:pPr>
      <a:endParaRPr lang="en-US"/>
    </a:p>
  </c:txPr>
  <c:externalData r:id="rId1">
    <c:autoUpdate val="0"/>
  </c:externalData>
  <c:userShapes r:id="rId2"/>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529202293483076E-3"/>
          <c:y val="2.5905540898735788E-3"/>
          <c:w val="0.95821629097437355"/>
          <c:h val="0.67348131177871706"/>
        </c:manualLayout>
      </c:layout>
      <c:barChart>
        <c:barDir val="col"/>
        <c:grouping val="clustered"/>
        <c:varyColors val="0"/>
        <c:ser>
          <c:idx val="0"/>
          <c:order val="0"/>
          <c:tx>
            <c:strRef>
              <c:f>Sheet1!$C$1</c:f>
              <c:strCache>
                <c:ptCount val="1"/>
                <c:pt idx="0">
                  <c:v>Democrat Joe Biden</c:v>
                </c:pt>
              </c:strCache>
            </c:strRef>
          </c:tx>
          <c:spPr>
            <a:solidFill>
              <a:schemeClr val="tx2">
                <a:lumMod val="50000"/>
              </a:schemeClr>
            </a:solidFill>
            <a:ln w="12022">
              <a:solidFill>
                <a:srgbClr val="FFFFFF"/>
              </a:solidFill>
              <a:prstDash val="solid"/>
            </a:ln>
          </c:spPr>
          <c:invertIfNegative val="0"/>
          <c:dPt>
            <c:idx val="0"/>
            <c:invertIfNegative val="0"/>
            <c:bubble3D val="0"/>
            <c:extLst>
              <c:ext xmlns:c16="http://schemas.microsoft.com/office/drawing/2014/chart" uri="{C3380CC4-5D6E-409C-BE32-E72D297353CC}">
                <c16:uniqueId val="{00000000-292A-41C2-9A34-0F92EC9AAA05}"/>
              </c:ext>
            </c:extLst>
          </c:dPt>
          <c:dPt>
            <c:idx val="1"/>
            <c:invertIfNegative val="0"/>
            <c:bubble3D val="0"/>
            <c:extLst>
              <c:ext xmlns:c16="http://schemas.microsoft.com/office/drawing/2014/chart" uri="{C3380CC4-5D6E-409C-BE32-E72D297353CC}">
                <c16:uniqueId val="{00000001-292A-41C2-9A34-0F92EC9AAA05}"/>
              </c:ext>
            </c:extLst>
          </c:dPt>
          <c:dPt>
            <c:idx val="2"/>
            <c:invertIfNegative val="0"/>
            <c:bubble3D val="0"/>
            <c:extLst>
              <c:ext xmlns:c16="http://schemas.microsoft.com/office/drawing/2014/chart" uri="{C3380CC4-5D6E-409C-BE32-E72D297353CC}">
                <c16:uniqueId val="{00000002-292A-41C2-9A34-0F92EC9AAA05}"/>
              </c:ext>
            </c:extLst>
          </c:dPt>
          <c:dPt>
            <c:idx val="3"/>
            <c:invertIfNegative val="0"/>
            <c:bubble3D val="0"/>
            <c:extLst>
              <c:ext xmlns:c16="http://schemas.microsoft.com/office/drawing/2014/chart" uri="{C3380CC4-5D6E-409C-BE32-E72D297353CC}">
                <c16:uniqueId val="{00000003-292A-41C2-9A34-0F92EC9AAA05}"/>
              </c:ext>
            </c:extLst>
          </c:dPt>
          <c:dLbls>
            <c:spPr>
              <a:noFill/>
              <a:ln>
                <a:noFill/>
              </a:ln>
              <a:effectLst/>
            </c:spPr>
            <c:txPr>
              <a:bodyPr/>
              <a:lstStyle/>
              <a:p>
                <a:pPr>
                  <a:defRPr sz="1600" b="1">
                    <a:solidFill>
                      <a:schemeClr val="tx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Sheet1!$B$2:$B$17</c:f>
              <c:strCache>
                <c:ptCount val="16"/>
                <c:pt idx="0">
                  <c:v>April</c:v>
                </c:pt>
                <c:pt idx="1">
                  <c:v>May</c:v>
                </c:pt>
                <c:pt idx="2">
                  <c:v>April</c:v>
                </c:pt>
                <c:pt idx="3">
                  <c:v>May</c:v>
                </c:pt>
                <c:pt idx="4">
                  <c:v>April</c:v>
                </c:pt>
                <c:pt idx="5">
                  <c:v>May</c:v>
                </c:pt>
                <c:pt idx="6">
                  <c:v>April</c:v>
                </c:pt>
                <c:pt idx="7">
                  <c:v>May</c:v>
                </c:pt>
                <c:pt idx="8">
                  <c:v>April</c:v>
                </c:pt>
                <c:pt idx="9">
                  <c:v>May</c:v>
                </c:pt>
                <c:pt idx="10">
                  <c:v>April</c:v>
                </c:pt>
                <c:pt idx="11">
                  <c:v>May</c:v>
                </c:pt>
                <c:pt idx="12">
                  <c:v>April</c:v>
                </c:pt>
                <c:pt idx="13">
                  <c:v>May</c:v>
                </c:pt>
                <c:pt idx="14">
                  <c:v>April</c:v>
                </c:pt>
                <c:pt idx="15">
                  <c:v>May</c:v>
                </c:pt>
              </c:strCache>
            </c:strRef>
          </c:cat>
          <c:val>
            <c:numRef>
              <c:f>Sheet1!$C$2:$C$17</c:f>
              <c:numCache>
                <c:formatCode>General</c:formatCode>
                <c:ptCount val="16"/>
                <c:pt idx="0">
                  <c:v>40</c:v>
                </c:pt>
                <c:pt idx="1">
                  <c:v>39</c:v>
                </c:pt>
                <c:pt idx="2">
                  <c:v>6</c:v>
                </c:pt>
                <c:pt idx="3">
                  <c:v>6</c:v>
                </c:pt>
                <c:pt idx="4">
                  <c:v>2</c:v>
                </c:pt>
                <c:pt idx="5">
                  <c:v>1</c:v>
                </c:pt>
                <c:pt idx="6">
                  <c:v>1</c:v>
                </c:pt>
                <c:pt idx="7">
                  <c:v>1</c:v>
                </c:pt>
                <c:pt idx="8">
                  <c:v>7</c:v>
                </c:pt>
                <c:pt idx="9">
                  <c:v>7</c:v>
                </c:pt>
                <c:pt idx="10">
                  <c:v>1</c:v>
                </c:pt>
                <c:pt idx="11">
                  <c:v>1</c:v>
                </c:pt>
                <c:pt idx="12">
                  <c:v>3</c:v>
                </c:pt>
                <c:pt idx="13">
                  <c:v>3</c:v>
                </c:pt>
                <c:pt idx="14">
                  <c:v>39</c:v>
                </c:pt>
                <c:pt idx="15">
                  <c:v>42</c:v>
                </c:pt>
              </c:numCache>
            </c:numRef>
          </c:val>
          <c:extLst>
            <c:ext xmlns:c16="http://schemas.microsoft.com/office/drawing/2014/chart" uri="{C3380CC4-5D6E-409C-BE32-E72D297353CC}">
              <c16:uniqueId val="{00000005-292A-41C2-9A34-0F92EC9AAA05}"/>
            </c:ext>
          </c:extLst>
        </c:ser>
        <c:ser>
          <c:idx val="1"/>
          <c:order val="1"/>
          <c:tx>
            <c:strRef>
              <c:f>Sheet1!$D$1</c:f>
              <c:strCache>
                <c:ptCount val="1"/>
                <c:pt idx="0">
                  <c:v>Republican Donald Trump</c:v>
                </c:pt>
              </c:strCache>
            </c:strRef>
          </c:tx>
          <c:spPr>
            <a:solidFill>
              <a:srgbClr val="C00000"/>
            </a:solidFill>
          </c:spPr>
          <c:invertIfNegative val="0"/>
          <c:dLbls>
            <c:spPr>
              <a:noFill/>
              <a:ln>
                <a:noFill/>
              </a:ln>
              <a:effectLst/>
            </c:spPr>
            <c:txPr>
              <a:bodyPr wrap="square" lIns="38100" tIns="19050" rIns="38100" bIns="19050" anchor="ctr" anchorCtr="0">
                <a:spAutoFit/>
              </a:bodyPr>
              <a:lstStyle/>
              <a:p>
                <a:pPr algn="ctr">
                  <a:defRPr lang="en-US" sz="1600" b="1" i="0" u="none" strike="noStrike" kern="1200" baseline="0">
                    <a:solidFill>
                      <a:schemeClr val="tx1"/>
                    </a:solidFill>
                    <a:latin typeface="+mn-lt"/>
                    <a:ea typeface="Geneva"/>
                    <a:cs typeface="Genev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Sheet1!$B$2:$B$17</c:f>
              <c:strCache>
                <c:ptCount val="16"/>
                <c:pt idx="0">
                  <c:v>April</c:v>
                </c:pt>
                <c:pt idx="1">
                  <c:v>May</c:v>
                </c:pt>
                <c:pt idx="2">
                  <c:v>April</c:v>
                </c:pt>
                <c:pt idx="3">
                  <c:v>May</c:v>
                </c:pt>
                <c:pt idx="4">
                  <c:v>April</c:v>
                </c:pt>
                <c:pt idx="5">
                  <c:v>May</c:v>
                </c:pt>
                <c:pt idx="6">
                  <c:v>April</c:v>
                </c:pt>
                <c:pt idx="7">
                  <c:v>May</c:v>
                </c:pt>
                <c:pt idx="8">
                  <c:v>April</c:v>
                </c:pt>
                <c:pt idx="9">
                  <c:v>May</c:v>
                </c:pt>
                <c:pt idx="10">
                  <c:v>April</c:v>
                </c:pt>
                <c:pt idx="11">
                  <c:v>May</c:v>
                </c:pt>
                <c:pt idx="12">
                  <c:v>April</c:v>
                </c:pt>
                <c:pt idx="13">
                  <c:v>May</c:v>
                </c:pt>
                <c:pt idx="14">
                  <c:v>April</c:v>
                </c:pt>
                <c:pt idx="15">
                  <c:v>May</c:v>
                </c:pt>
              </c:strCache>
            </c:strRef>
          </c:cat>
          <c:val>
            <c:numRef>
              <c:f>Sheet1!$D$2:$D$17</c:f>
              <c:numCache>
                <c:formatCode>General</c:formatCode>
                <c:ptCount val="16"/>
                <c:pt idx="0">
                  <c:v>30</c:v>
                </c:pt>
                <c:pt idx="1">
                  <c:v>35</c:v>
                </c:pt>
                <c:pt idx="2">
                  <c:v>6</c:v>
                </c:pt>
                <c:pt idx="3">
                  <c:v>5</c:v>
                </c:pt>
                <c:pt idx="4">
                  <c:v>1</c:v>
                </c:pt>
                <c:pt idx="5">
                  <c:v>1</c:v>
                </c:pt>
                <c:pt idx="6">
                  <c:v>2</c:v>
                </c:pt>
                <c:pt idx="7">
                  <c:v>1</c:v>
                </c:pt>
                <c:pt idx="8">
                  <c:v>6</c:v>
                </c:pt>
                <c:pt idx="9">
                  <c:v>4</c:v>
                </c:pt>
                <c:pt idx="10">
                  <c:v>1</c:v>
                </c:pt>
                <c:pt idx="11">
                  <c:v>0</c:v>
                </c:pt>
                <c:pt idx="12">
                  <c:v>4</c:v>
                </c:pt>
                <c:pt idx="13">
                  <c:v>4</c:v>
                </c:pt>
                <c:pt idx="14">
                  <c:v>50</c:v>
                </c:pt>
                <c:pt idx="15" formatCode="0">
                  <c:v>50</c:v>
                </c:pt>
              </c:numCache>
            </c:numRef>
          </c:val>
          <c:extLst>
            <c:ext xmlns:c16="http://schemas.microsoft.com/office/drawing/2014/chart" uri="{C3380CC4-5D6E-409C-BE32-E72D297353CC}">
              <c16:uniqueId val="{00000000-7CD2-4393-BFE7-A440C4BB8291}"/>
            </c:ext>
          </c:extLst>
        </c:ser>
        <c:dLbls>
          <c:showLegendKey val="0"/>
          <c:showVal val="0"/>
          <c:showCatName val="0"/>
          <c:showSerName val="0"/>
          <c:showPercent val="0"/>
          <c:showBubbleSize val="0"/>
        </c:dLbls>
        <c:gapWidth val="40"/>
        <c:axId val="166773760"/>
        <c:axId val="79374016"/>
      </c:barChart>
      <c:catAx>
        <c:axId val="166773760"/>
        <c:scaling>
          <c:orientation val="minMax"/>
        </c:scaling>
        <c:delete val="0"/>
        <c:axPos val="b"/>
        <c:numFmt formatCode="@" sourceLinked="0"/>
        <c:majorTickMark val="out"/>
        <c:minorTickMark val="none"/>
        <c:tickLblPos val="nextTo"/>
        <c:txPr>
          <a:bodyPr/>
          <a:lstStyle/>
          <a:p>
            <a:pPr>
              <a:defRPr sz="1400" b="1">
                <a:latin typeface="+mn-lt"/>
              </a:defRPr>
            </a:pPr>
            <a:endParaRPr lang="en-US"/>
          </a:p>
        </c:txPr>
        <c:crossAx val="79374016"/>
        <c:crosses val="autoZero"/>
        <c:auto val="1"/>
        <c:lblAlgn val="ctr"/>
        <c:lblOffset val="100"/>
        <c:noMultiLvlLbl val="0"/>
      </c:catAx>
      <c:valAx>
        <c:axId val="79374016"/>
        <c:scaling>
          <c:orientation val="minMax"/>
          <c:max val="80"/>
          <c:min val="0"/>
        </c:scaling>
        <c:delete val="0"/>
        <c:axPos val="l"/>
        <c:numFmt formatCode="General" sourceLinked="1"/>
        <c:majorTickMark val="none"/>
        <c:minorTickMark val="none"/>
        <c:tickLblPos val="none"/>
        <c:spPr>
          <a:ln w="9016">
            <a:noFill/>
          </a:ln>
        </c:spPr>
        <c:crossAx val="166773760"/>
        <c:crosses val="autoZero"/>
        <c:crossBetween val="between"/>
        <c:majorUnit val="25"/>
        <c:minorUnit val="10"/>
      </c:valAx>
      <c:spPr>
        <a:noFill/>
        <a:ln w="24043">
          <a:noFill/>
        </a:ln>
      </c:spPr>
    </c:plotArea>
    <c:legend>
      <c:legendPos val="r"/>
      <c:layout>
        <c:manualLayout>
          <c:xMode val="edge"/>
          <c:yMode val="edge"/>
          <c:x val="3.6216021728291041E-3"/>
          <c:y val="0.11920442587338999"/>
          <c:w val="0.98798373683156415"/>
          <c:h val="8.702565060933605E-2"/>
        </c:manualLayout>
      </c:layout>
      <c:overlay val="0"/>
      <c:txPr>
        <a:bodyPr/>
        <a:lstStyle/>
        <a:p>
          <a:pPr>
            <a:defRPr sz="1400"/>
          </a:pPr>
          <a:endParaRPr lang="en-US"/>
        </a:p>
      </c:txPr>
    </c:legend>
    <c:plotVisOnly val="1"/>
    <c:dispBlanksAs val="gap"/>
    <c:showDLblsOverMax val="0"/>
  </c:chart>
  <c:spPr>
    <a:noFill/>
    <a:ln>
      <a:noFill/>
    </a:ln>
  </c:spPr>
  <c:txPr>
    <a:bodyPr/>
    <a:lstStyle/>
    <a:p>
      <a:pPr>
        <a:defRPr sz="2366" b="0" i="0" u="none" strike="noStrike" baseline="0">
          <a:solidFill>
            <a:srgbClr val="000000"/>
          </a:solidFill>
          <a:latin typeface="Geneva"/>
          <a:ea typeface="Geneva"/>
          <a:cs typeface="Geneva"/>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446535153248859E-3"/>
          <c:y val="5.4065846280185563E-3"/>
          <c:w val="0.98924833412249025"/>
          <c:h val="0.79003454709699628"/>
        </c:manualLayout>
      </c:layout>
      <c:barChart>
        <c:barDir val="col"/>
        <c:grouping val="clustered"/>
        <c:varyColors val="0"/>
        <c:ser>
          <c:idx val="0"/>
          <c:order val="0"/>
          <c:tx>
            <c:strRef>
              <c:f>Sheet1!$D$1</c:f>
              <c:strCache>
                <c:ptCount val="1"/>
                <c:pt idx="0">
                  <c:v>Biden</c:v>
                </c:pt>
              </c:strCache>
            </c:strRef>
          </c:tx>
          <c:spPr>
            <a:solidFill>
              <a:schemeClr val="tx2">
                <a:lumMod val="50000"/>
              </a:schemeClr>
            </a:solidFill>
            <a:ln w="12022">
              <a:solidFill>
                <a:srgbClr val="FFFFFF"/>
              </a:solidFill>
              <a:prstDash val="solid"/>
            </a:ln>
          </c:spPr>
          <c:invertIfNegative val="0"/>
          <c:dPt>
            <c:idx val="0"/>
            <c:invertIfNegative val="0"/>
            <c:bubble3D val="0"/>
            <c:spPr>
              <a:solidFill>
                <a:schemeClr val="accent5">
                  <a:lumMod val="50000"/>
                </a:schemeClr>
              </a:solidFill>
              <a:ln w="12022">
                <a:solidFill>
                  <a:srgbClr val="FFFFFF"/>
                </a:solidFill>
                <a:prstDash val="solid"/>
              </a:ln>
            </c:spPr>
            <c:extLst>
              <c:ext xmlns:c16="http://schemas.microsoft.com/office/drawing/2014/chart" uri="{C3380CC4-5D6E-409C-BE32-E72D297353CC}">
                <c16:uniqueId val="{00000000-292A-41C2-9A34-0F92EC9AAA05}"/>
              </c:ext>
            </c:extLst>
          </c:dPt>
          <c:dPt>
            <c:idx val="1"/>
            <c:invertIfNegative val="0"/>
            <c:bubble3D val="0"/>
            <c:spPr>
              <a:solidFill>
                <a:schemeClr val="accent5">
                  <a:lumMod val="60000"/>
                  <a:lumOff val="40000"/>
                </a:schemeClr>
              </a:solidFill>
              <a:ln w="12022">
                <a:solidFill>
                  <a:srgbClr val="FFFFFF"/>
                </a:solidFill>
                <a:prstDash val="solid"/>
              </a:ln>
            </c:spPr>
            <c:extLst>
              <c:ext xmlns:c16="http://schemas.microsoft.com/office/drawing/2014/chart" uri="{C3380CC4-5D6E-409C-BE32-E72D297353CC}">
                <c16:uniqueId val="{00000001-292A-41C2-9A34-0F92EC9AAA05}"/>
              </c:ext>
            </c:extLst>
          </c:dPt>
          <c:dPt>
            <c:idx val="2"/>
            <c:invertIfNegative val="0"/>
            <c:bubble3D val="0"/>
            <c:spPr>
              <a:solidFill>
                <a:schemeClr val="accent4">
                  <a:lumMod val="75000"/>
                </a:schemeClr>
              </a:solidFill>
              <a:ln w="12022">
                <a:solidFill>
                  <a:srgbClr val="FFFFFF"/>
                </a:solidFill>
                <a:prstDash val="solid"/>
              </a:ln>
            </c:spPr>
            <c:extLst>
              <c:ext xmlns:c16="http://schemas.microsoft.com/office/drawing/2014/chart" uri="{C3380CC4-5D6E-409C-BE32-E72D297353CC}">
                <c16:uniqueId val="{00000002-292A-41C2-9A34-0F92EC9AAA05}"/>
              </c:ext>
            </c:extLst>
          </c:dPt>
          <c:dPt>
            <c:idx val="3"/>
            <c:invertIfNegative val="0"/>
            <c:bubble3D val="0"/>
            <c:spPr>
              <a:solidFill>
                <a:schemeClr val="accent4">
                  <a:lumMod val="40000"/>
                  <a:lumOff val="60000"/>
                </a:schemeClr>
              </a:solidFill>
              <a:ln w="12022">
                <a:solidFill>
                  <a:srgbClr val="FFFFFF"/>
                </a:solidFill>
                <a:prstDash val="solid"/>
              </a:ln>
            </c:spPr>
            <c:extLst>
              <c:ext xmlns:c16="http://schemas.microsoft.com/office/drawing/2014/chart" uri="{C3380CC4-5D6E-409C-BE32-E72D297353CC}">
                <c16:uniqueId val="{00000003-292A-41C2-9A34-0F92EC9AAA05}"/>
              </c:ext>
            </c:extLst>
          </c:dPt>
          <c:dPt>
            <c:idx val="4"/>
            <c:invertIfNegative val="0"/>
            <c:bubble3D val="0"/>
            <c:spPr>
              <a:solidFill>
                <a:schemeClr val="accent5">
                  <a:lumMod val="50000"/>
                </a:schemeClr>
              </a:solidFill>
              <a:ln w="12022">
                <a:solidFill>
                  <a:srgbClr val="FFFFFF"/>
                </a:solidFill>
                <a:prstDash val="solid"/>
              </a:ln>
            </c:spPr>
            <c:extLst>
              <c:ext xmlns:c16="http://schemas.microsoft.com/office/drawing/2014/chart" uri="{C3380CC4-5D6E-409C-BE32-E72D297353CC}">
                <c16:uniqueId val="{0000000C-464C-4180-951E-11D3F655EAC6}"/>
              </c:ext>
            </c:extLst>
          </c:dPt>
          <c:dPt>
            <c:idx val="5"/>
            <c:invertIfNegative val="0"/>
            <c:bubble3D val="0"/>
            <c:spPr>
              <a:solidFill>
                <a:schemeClr val="accent5">
                  <a:lumMod val="60000"/>
                  <a:lumOff val="40000"/>
                </a:schemeClr>
              </a:solidFill>
              <a:ln w="12022">
                <a:solidFill>
                  <a:srgbClr val="FFFFFF"/>
                </a:solidFill>
                <a:prstDash val="solid"/>
              </a:ln>
            </c:spPr>
            <c:extLst>
              <c:ext xmlns:c16="http://schemas.microsoft.com/office/drawing/2014/chart" uri="{C3380CC4-5D6E-409C-BE32-E72D297353CC}">
                <c16:uniqueId val="{00000000-464C-4180-951E-11D3F655EAC6}"/>
              </c:ext>
            </c:extLst>
          </c:dPt>
          <c:dPt>
            <c:idx val="6"/>
            <c:invertIfNegative val="0"/>
            <c:bubble3D val="0"/>
            <c:spPr>
              <a:solidFill>
                <a:srgbClr val="7030A0"/>
              </a:solidFill>
              <a:ln w="12022">
                <a:solidFill>
                  <a:srgbClr val="FFFFFF"/>
                </a:solidFill>
                <a:prstDash val="solid"/>
              </a:ln>
            </c:spPr>
            <c:extLst>
              <c:ext xmlns:c16="http://schemas.microsoft.com/office/drawing/2014/chart" uri="{C3380CC4-5D6E-409C-BE32-E72D297353CC}">
                <c16:uniqueId val="{00000003-464C-4180-951E-11D3F655EAC6}"/>
              </c:ext>
            </c:extLst>
          </c:dPt>
          <c:dPt>
            <c:idx val="7"/>
            <c:invertIfNegative val="0"/>
            <c:bubble3D val="0"/>
            <c:spPr>
              <a:solidFill>
                <a:schemeClr val="accent4">
                  <a:lumMod val="40000"/>
                  <a:lumOff val="60000"/>
                </a:schemeClr>
              </a:solidFill>
              <a:ln w="12022">
                <a:solidFill>
                  <a:srgbClr val="FFFFFF"/>
                </a:solidFill>
                <a:prstDash val="solid"/>
              </a:ln>
            </c:spPr>
            <c:extLst>
              <c:ext xmlns:c16="http://schemas.microsoft.com/office/drawing/2014/chart" uri="{C3380CC4-5D6E-409C-BE32-E72D297353CC}">
                <c16:uniqueId val="{00000006-464C-4180-951E-11D3F655EAC6}"/>
              </c:ext>
            </c:extLst>
          </c:dPt>
          <c:dPt>
            <c:idx val="8"/>
            <c:invertIfNegative val="0"/>
            <c:bubble3D val="0"/>
            <c:spPr>
              <a:solidFill>
                <a:schemeClr val="accent5">
                  <a:lumMod val="50000"/>
                </a:schemeClr>
              </a:solidFill>
              <a:ln w="12022">
                <a:solidFill>
                  <a:srgbClr val="FFFFFF"/>
                </a:solidFill>
                <a:prstDash val="solid"/>
              </a:ln>
            </c:spPr>
            <c:extLst>
              <c:ext xmlns:c16="http://schemas.microsoft.com/office/drawing/2014/chart" uri="{C3380CC4-5D6E-409C-BE32-E72D297353CC}">
                <c16:uniqueId val="{00000009-464C-4180-951E-11D3F655EAC6}"/>
              </c:ext>
            </c:extLst>
          </c:dPt>
          <c:dPt>
            <c:idx val="9"/>
            <c:invertIfNegative val="0"/>
            <c:bubble3D val="0"/>
            <c:spPr>
              <a:solidFill>
                <a:schemeClr val="accent5">
                  <a:lumMod val="40000"/>
                  <a:lumOff val="60000"/>
                </a:schemeClr>
              </a:solidFill>
              <a:ln w="12022">
                <a:solidFill>
                  <a:srgbClr val="FFFFFF"/>
                </a:solidFill>
                <a:prstDash val="solid"/>
              </a:ln>
            </c:spPr>
            <c:extLst>
              <c:ext xmlns:c16="http://schemas.microsoft.com/office/drawing/2014/chart" uri="{C3380CC4-5D6E-409C-BE32-E72D297353CC}">
                <c16:uniqueId val="{0000000D-464C-4180-951E-11D3F655EAC6}"/>
              </c:ext>
            </c:extLst>
          </c:dPt>
          <c:dPt>
            <c:idx val="10"/>
            <c:invertIfNegative val="0"/>
            <c:bubble3D val="0"/>
            <c:spPr>
              <a:solidFill>
                <a:schemeClr val="accent4">
                  <a:lumMod val="75000"/>
                </a:schemeClr>
              </a:solidFill>
              <a:ln w="12022">
                <a:solidFill>
                  <a:srgbClr val="FFFFFF"/>
                </a:solidFill>
                <a:prstDash val="solid"/>
              </a:ln>
            </c:spPr>
            <c:extLst>
              <c:ext xmlns:c16="http://schemas.microsoft.com/office/drawing/2014/chart" uri="{C3380CC4-5D6E-409C-BE32-E72D297353CC}">
                <c16:uniqueId val="{00000001-464C-4180-951E-11D3F655EAC6}"/>
              </c:ext>
            </c:extLst>
          </c:dPt>
          <c:dPt>
            <c:idx val="11"/>
            <c:invertIfNegative val="0"/>
            <c:bubble3D val="0"/>
            <c:spPr>
              <a:solidFill>
                <a:schemeClr val="accent4">
                  <a:lumMod val="40000"/>
                  <a:lumOff val="60000"/>
                </a:schemeClr>
              </a:solidFill>
              <a:ln w="12022">
                <a:solidFill>
                  <a:srgbClr val="FFFFFF"/>
                </a:solidFill>
                <a:prstDash val="solid"/>
              </a:ln>
            </c:spPr>
            <c:extLst>
              <c:ext xmlns:c16="http://schemas.microsoft.com/office/drawing/2014/chart" uri="{C3380CC4-5D6E-409C-BE32-E72D297353CC}">
                <c16:uniqueId val="{00000004-464C-4180-951E-11D3F655EAC6}"/>
              </c:ext>
            </c:extLst>
          </c:dPt>
          <c:dPt>
            <c:idx val="12"/>
            <c:invertIfNegative val="0"/>
            <c:bubble3D val="0"/>
            <c:spPr>
              <a:solidFill>
                <a:schemeClr val="accent5">
                  <a:lumMod val="50000"/>
                </a:schemeClr>
              </a:solidFill>
              <a:ln w="12022">
                <a:solidFill>
                  <a:srgbClr val="FFFFFF"/>
                </a:solidFill>
                <a:prstDash val="solid"/>
              </a:ln>
            </c:spPr>
            <c:extLst>
              <c:ext xmlns:c16="http://schemas.microsoft.com/office/drawing/2014/chart" uri="{C3380CC4-5D6E-409C-BE32-E72D297353CC}">
                <c16:uniqueId val="{00000007-464C-4180-951E-11D3F655EAC6}"/>
              </c:ext>
            </c:extLst>
          </c:dPt>
          <c:dPt>
            <c:idx val="13"/>
            <c:invertIfNegative val="0"/>
            <c:bubble3D val="0"/>
            <c:spPr>
              <a:solidFill>
                <a:schemeClr val="accent5">
                  <a:lumMod val="40000"/>
                  <a:lumOff val="60000"/>
                </a:schemeClr>
              </a:solidFill>
              <a:ln w="12022">
                <a:solidFill>
                  <a:srgbClr val="FFFFFF"/>
                </a:solidFill>
                <a:prstDash val="solid"/>
              </a:ln>
            </c:spPr>
            <c:extLst>
              <c:ext xmlns:c16="http://schemas.microsoft.com/office/drawing/2014/chart" uri="{C3380CC4-5D6E-409C-BE32-E72D297353CC}">
                <c16:uniqueId val="{0000000A-464C-4180-951E-11D3F655EAC6}"/>
              </c:ext>
            </c:extLst>
          </c:dPt>
          <c:dPt>
            <c:idx val="14"/>
            <c:invertIfNegative val="0"/>
            <c:bubble3D val="0"/>
            <c:spPr>
              <a:solidFill>
                <a:schemeClr val="accent4">
                  <a:lumMod val="75000"/>
                </a:schemeClr>
              </a:solidFill>
              <a:ln w="12022">
                <a:solidFill>
                  <a:srgbClr val="FFFFFF"/>
                </a:solidFill>
                <a:prstDash val="solid"/>
              </a:ln>
            </c:spPr>
            <c:extLst>
              <c:ext xmlns:c16="http://schemas.microsoft.com/office/drawing/2014/chart" uri="{C3380CC4-5D6E-409C-BE32-E72D297353CC}">
                <c16:uniqueId val="{0000000E-464C-4180-951E-11D3F655EAC6}"/>
              </c:ext>
            </c:extLst>
          </c:dPt>
          <c:dPt>
            <c:idx val="15"/>
            <c:invertIfNegative val="0"/>
            <c:bubble3D val="0"/>
            <c:spPr>
              <a:solidFill>
                <a:schemeClr val="accent4">
                  <a:lumMod val="40000"/>
                  <a:lumOff val="60000"/>
                </a:schemeClr>
              </a:solidFill>
              <a:ln w="12022">
                <a:solidFill>
                  <a:srgbClr val="FFFFFF"/>
                </a:solidFill>
                <a:prstDash val="solid"/>
              </a:ln>
            </c:spPr>
            <c:extLst>
              <c:ext xmlns:c16="http://schemas.microsoft.com/office/drawing/2014/chart" uri="{C3380CC4-5D6E-409C-BE32-E72D297353CC}">
                <c16:uniqueId val="{00000002-464C-4180-951E-11D3F655EAC6}"/>
              </c:ext>
            </c:extLst>
          </c:dPt>
          <c:dPt>
            <c:idx val="16"/>
            <c:invertIfNegative val="0"/>
            <c:bubble3D val="0"/>
            <c:spPr>
              <a:solidFill>
                <a:schemeClr val="accent5">
                  <a:lumMod val="40000"/>
                  <a:lumOff val="60000"/>
                </a:schemeClr>
              </a:solidFill>
              <a:ln w="12022">
                <a:solidFill>
                  <a:srgbClr val="FFFFFF"/>
                </a:solidFill>
                <a:prstDash val="solid"/>
              </a:ln>
            </c:spPr>
            <c:extLst>
              <c:ext xmlns:c16="http://schemas.microsoft.com/office/drawing/2014/chart" uri="{C3380CC4-5D6E-409C-BE32-E72D297353CC}">
                <c16:uniqueId val="{00000005-464C-4180-951E-11D3F655EAC6}"/>
              </c:ext>
            </c:extLst>
          </c:dPt>
          <c:dPt>
            <c:idx val="17"/>
            <c:invertIfNegative val="0"/>
            <c:bubble3D val="0"/>
            <c:spPr>
              <a:solidFill>
                <a:schemeClr val="accent4">
                  <a:lumMod val="75000"/>
                </a:schemeClr>
              </a:solidFill>
              <a:ln w="12022">
                <a:solidFill>
                  <a:srgbClr val="FFFFFF"/>
                </a:solidFill>
                <a:prstDash val="solid"/>
              </a:ln>
            </c:spPr>
            <c:extLst>
              <c:ext xmlns:c16="http://schemas.microsoft.com/office/drawing/2014/chart" uri="{C3380CC4-5D6E-409C-BE32-E72D297353CC}">
                <c16:uniqueId val="{00000008-464C-4180-951E-11D3F655EAC6}"/>
              </c:ext>
            </c:extLst>
          </c:dPt>
          <c:dPt>
            <c:idx val="18"/>
            <c:invertIfNegative val="0"/>
            <c:bubble3D val="0"/>
            <c:spPr>
              <a:solidFill>
                <a:schemeClr val="accent4">
                  <a:lumMod val="40000"/>
                  <a:lumOff val="60000"/>
                </a:schemeClr>
              </a:solidFill>
              <a:ln w="12022">
                <a:solidFill>
                  <a:srgbClr val="FFFFFF"/>
                </a:solidFill>
                <a:prstDash val="solid"/>
              </a:ln>
            </c:spPr>
            <c:extLst>
              <c:ext xmlns:c16="http://schemas.microsoft.com/office/drawing/2014/chart" uri="{C3380CC4-5D6E-409C-BE32-E72D297353CC}">
                <c16:uniqueId val="{0000000B-464C-4180-951E-11D3F655EAC6}"/>
              </c:ext>
            </c:extLst>
          </c:dPt>
          <c:dLbls>
            <c:spPr>
              <a:noFill/>
              <a:ln>
                <a:noFill/>
              </a:ln>
              <a:effectLst/>
            </c:spPr>
            <c:txPr>
              <a:bodyPr/>
              <a:lstStyle/>
              <a:p>
                <a:pPr>
                  <a:defRPr sz="1600" b="1">
                    <a:solidFill>
                      <a:schemeClr val="tx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Sheet1!$C$2:$C$17</c:f>
              <c:strCache>
                <c:ptCount val="16"/>
                <c:pt idx="0">
                  <c:v>African American</c:v>
                </c:pt>
                <c:pt idx="1">
                  <c:v>College women</c:v>
                </c:pt>
                <c:pt idx="2">
                  <c:v>Unmarr women  </c:v>
                </c:pt>
                <c:pt idx="3">
                  <c:v>Hispanic  </c:v>
                </c:pt>
                <c:pt idx="4">
                  <c:v>White non    coll millennial </c:v>
                </c:pt>
                <c:pt idx="5">
                  <c:v>Suburb  </c:v>
                </c:pt>
                <c:pt idx="6">
                  <c:v>Unmarr   women   millennial</c:v>
                </c:pt>
                <c:pt idx="7">
                  <c:v>Non metro </c:v>
                </c:pt>
                <c:pt idx="8">
                  <c:v>White millennial</c:v>
                </c:pt>
                <c:pt idx="9">
                  <c:v>White non coll millennial</c:v>
                </c:pt>
                <c:pt idx="10">
                  <c:v>Millennial men</c:v>
                </c:pt>
                <c:pt idx="11">
                  <c:v>Hispanic  </c:v>
                </c:pt>
                <c:pt idx="12">
                  <c:v>White non coll women  </c:v>
                </c:pt>
                <c:pt idx="13">
                  <c:v>White silent gen  </c:v>
                </c:pt>
                <c:pt idx="14">
                  <c:v>White married men  </c:v>
                </c:pt>
                <c:pt idx="15">
                  <c:v>White married women  </c:v>
                </c:pt>
              </c:strCache>
            </c:strRef>
          </c:cat>
          <c:val>
            <c:numRef>
              <c:f>Sheet1!$D$2:$D$17</c:f>
              <c:numCache>
                <c:formatCode>General</c:formatCode>
                <c:ptCount val="16"/>
                <c:pt idx="0">
                  <c:v>86</c:v>
                </c:pt>
                <c:pt idx="1">
                  <c:v>57</c:v>
                </c:pt>
                <c:pt idx="2">
                  <c:v>57</c:v>
                </c:pt>
                <c:pt idx="3">
                  <c:v>42</c:v>
                </c:pt>
                <c:pt idx="4">
                  <c:v>3</c:v>
                </c:pt>
                <c:pt idx="5">
                  <c:v>2</c:v>
                </c:pt>
                <c:pt idx="6">
                  <c:v>2</c:v>
                </c:pt>
                <c:pt idx="7">
                  <c:v>1</c:v>
                </c:pt>
                <c:pt idx="8">
                  <c:v>15</c:v>
                </c:pt>
                <c:pt idx="9">
                  <c:v>24</c:v>
                </c:pt>
                <c:pt idx="10">
                  <c:v>12</c:v>
                </c:pt>
                <c:pt idx="11">
                  <c:v>14</c:v>
                </c:pt>
                <c:pt idx="12">
                  <c:v>55</c:v>
                </c:pt>
                <c:pt idx="13">
                  <c:v>62</c:v>
                </c:pt>
                <c:pt idx="14">
                  <c:v>59</c:v>
                </c:pt>
                <c:pt idx="15">
                  <c:v>57</c:v>
                </c:pt>
              </c:numCache>
            </c:numRef>
          </c:val>
          <c:extLst>
            <c:ext xmlns:c16="http://schemas.microsoft.com/office/drawing/2014/chart" uri="{C3380CC4-5D6E-409C-BE32-E72D297353CC}">
              <c16:uniqueId val="{00000005-292A-41C2-9A34-0F92EC9AAA05}"/>
            </c:ext>
          </c:extLst>
        </c:ser>
        <c:dLbls>
          <c:showLegendKey val="0"/>
          <c:showVal val="0"/>
          <c:showCatName val="0"/>
          <c:showSerName val="0"/>
          <c:showPercent val="0"/>
          <c:showBubbleSize val="0"/>
        </c:dLbls>
        <c:gapWidth val="40"/>
        <c:axId val="166773760"/>
        <c:axId val="79374016"/>
      </c:barChart>
      <c:catAx>
        <c:axId val="166773760"/>
        <c:scaling>
          <c:orientation val="minMax"/>
        </c:scaling>
        <c:delete val="0"/>
        <c:axPos val="b"/>
        <c:numFmt formatCode="@" sourceLinked="0"/>
        <c:majorTickMark val="out"/>
        <c:minorTickMark val="none"/>
        <c:tickLblPos val="nextTo"/>
        <c:txPr>
          <a:bodyPr/>
          <a:lstStyle/>
          <a:p>
            <a:pPr>
              <a:defRPr sz="950" b="1">
                <a:latin typeface="+mn-lt"/>
              </a:defRPr>
            </a:pPr>
            <a:endParaRPr lang="en-US"/>
          </a:p>
        </c:txPr>
        <c:crossAx val="79374016"/>
        <c:crosses val="autoZero"/>
        <c:auto val="1"/>
        <c:lblAlgn val="ctr"/>
        <c:lblOffset val="100"/>
        <c:noMultiLvlLbl val="0"/>
      </c:catAx>
      <c:valAx>
        <c:axId val="79374016"/>
        <c:scaling>
          <c:orientation val="minMax"/>
          <c:max val="100"/>
          <c:min val="0"/>
        </c:scaling>
        <c:delete val="0"/>
        <c:axPos val="l"/>
        <c:numFmt formatCode="General" sourceLinked="1"/>
        <c:majorTickMark val="none"/>
        <c:minorTickMark val="none"/>
        <c:tickLblPos val="none"/>
        <c:spPr>
          <a:ln w="9016">
            <a:noFill/>
          </a:ln>
        </c:spPr>
        <c:crossAx val="166773760"/>
        <c:crosses val="autoZero"/>
        <c:crossBetween val="between"/>
        <c:majorUnit val="25"/>
        <c:minorUnit val="10"/>
      </c:valAx>
      <c:spPr>
        <a:noFill/>
        <a:ln w="24043">
          <a:noFill/>
        </a:ln>
      </c:spPr>
    </c:plotArea>
    <c:plotVisOnly val="1"/>
    <c:dispBlanksAs val="gap"/>
    <c:showDLblsOverMax val="0"/>
  </c:chart>
  <c:spPr>
    <a:noFill/>
    <a:ln>
      <a:noFill/>
    </a:ln>
  </c:spPr>
  <c:txPr>
    <a:bodyPr/>
    <a:lstStyle/>
    <a:p>
      <a:pPr>
        <a:defRPr sz="2366" b="0" i="0" u="none" strike="noStrike" baseline="0">
          <a:solidFill>
            <a:srgbClr val="000000"/>
          </a:solidFill>
          <a:latin typeface="Geneva"/>
          <a:ea typeface="Geneva"/>
          <a:cs typeface="Geneva"/>
        </a:defRPr>
      </a:pPr>
      <a:endParaRPr lang="en-US"/>
    </a:p>
  </c:txPr>
  <c:externalData r:id="rId1">
    <c:autoUpdate val="0"/>
  </c:externalData>
  <c:userShapes r:id="rId2"/>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6055939486116508"/>
          <c:w val="1"/>
          <c:h val="0.48014868217812939"/>
        </c:manualLayout>
      </c:layout>
      <c:barChart>
        <c:barDir val="col"/>
        <c:grouping val="clustered"/>
        <c:varyColors val="0"/>
        <c:ser>
          <c:idx val="0"/>
          <c:order val="0"/>
          <c:tx>
            <c:strRef>
              <c:f>Sheet1!$C$1</c:f>
              <c:strCache>
                <c:ptCount val="1"/>
                <c:pt idx="0">
                  <c:v>Democrat Joe Biden</c:v>
                </c:pt>
              </c:strCache>
            </c:strRef>
          </c:tx>
          <c:spPr>
            <a:solidFill>
              <a:srgbClr val="000043"/>
            </a:solidFill>
            <a:ln w="12022">
              <a:solidFill>
                <a:schemeClr val="bg1"/>
              </a:solidFill>
              <a:prstDash val="solid"/>
            </a:ln>
          </c:spPr>
          <c:invertIfNegative val="0"/>
          <c:dPt>
            <c:idx val="0"/>
            <c:invertIfNegative val="0"/>
            <c:bubble3D val="0"/>
            <c:extLst>
              <c:ext xmlns:c16="http://schemas.microsoft.com/office/drawing/2014/chart" uri="{C3380CC4-5D6E-409C-BE32-E72D297353CC}">
                <c16:uniqueId val="{00000002-D161-4040-8BEE-18F757BE3E9B}"/>
              </c:ext>
            </c:extLst>
          </c:dPt>
          <c:dPt>
            <c:idx val="1"/>
            <c:invertIfNegative val="0"/>
            <c:bubble3D val="0"/>
            <c:extLst>
              <c:ext xmlns:c16="http://schemas.microsoft.com/office/drawing/2014/chart" uri="{C3380CC4-5D6E-409C-BE32-E72D297353CC}">
                <c16:uniqueId val="{00000004-D161-4040-8BEE-18F757BE3E9B}"/>
              </c:ext>
            </c:extLst>
          </c:dPt>
          <c:dPt>
            <c:idx val="2"/>
            <c:invertIfNegative val="0"/>
            <c:bubble3D val="0"/>
            <c:extLst>
              <c:ext xmlns:c16="http://schemas.microsoft.com/office/drawing/2014/chart" uri="{C3380CC4-5D6E-409C-BE32-E72D297353CC}">
                <c16:uniqueId val="{00000006-D161-4040-8BEE-18F757BE3E9B}"/>
              </c:ext>
            </c:extLst>
          </c:dPt>
          <c:dPt>
            <c:idx val="3"/>
            <c:invertIfNegative val="0"/>
            <c:bubble3D val="0"/>
            <c:extLst>
              <c:ext xmlns:c16="http://schemas.microsoft.com/office/drawing/2014/chart" uri="{C3380CC4-5D6E-409C-BE32-E72D297353CC}">
                <c16:uniqueId val="{00000008-D161-4040-8BEE-18F757BE3E9B}"/>
              </c:ext>
            </c:extLst>
          </c:dPt>
          <c:dPt>
            <c:idx val="4"/>
            <c:invertIfNegative val="0"/>
            <c:bubble3D val="0"/>
            <c:extLst>
              <c:ext xmlns:c16="http://schemas.microsoft.com/office/drawing/2014/chart" uri="{C3380CC4-5D6E-409C-BE32-E72D297353CC}">
                <c16:uniqueId val="{00000009-D161-4040-8BEE-18F757BE3E9B}"/>
              </c:ext>
            </c:extLst>
          </c:dPt>
          <c:dPt>
            <c:idx val="5"/>
            <c:invertIfNegative val="0"/>
            <c:bubble3D val="0"/>
            <c:spPr>
              <a:solidFill>
                <a:schemeClr val="tx2">
                  <a:lumMod val="50000"/>
                </a:schemeClr>
              </a:solidFill>
              <a:ln w="12022">
                <a:solidFill>
                  <a:schemeClr val="bg1"/>
                </a:solidFill>
                <a:prstDash val="solid"/>
              </a:ln>
            </c:spPr>
            <c:extLst>
              <c:ext xmlns:c16="http://schemas.microsoft.com/office/drawing/2014/chart" uri="{C3380CC4-5D6E-409C-BE32-E72D297353CC}">
                <c16:uniqueId val="{0000000A-D161-4040-8BEE-18F757BE3E9B}"/>
              </c:ext>
            </c:extLst>
          </c:dPt>
          <c:dPt>
            <c:idx val="6"/>
            <c:invertIfNegative val="0"/>
            <c:bubble3D val="0"/>
            <c:extLst>
              <c:ext xmlns:c16="http://schemas.microsoft.com/office/drawing/2014/chart" uri="{C3380CC4-5D6E-409C-BE32-E72D297353CC}">
                <c16:uniqueId val="{0000000C-D161-4040-8BEE-18F757BE3E9B}"/>
              </c:ext>
            </c:extLst>
          </c:dPt>
          <c:dPt>
            <c:idx val="7"/>
            <c:invertIfNegative val="0"/>
            <c:bubble3D val="0"/>
            <c:extLst>
              <c:ext xmlns:c16="http://schemas.microsoft.com/office/drawing/2014/chart" uri="{C3380CC4-5D6E-409C-BE32-E72D297353CC}">
                <c16:uniqueId val="{0000000E-D161-4040-8BEE-18F757BE3E9B}"/>
              </c:ext>
            </c:extLst>
          </c:dPt>
          <c:dPt>
            <c:idx val="8"/>
            <c:invertIfNegative val="0"/>
            <c:bubble3D val="0"/>
            <c:extLst>
              <c:ext xmlns:c16="http://schemas.microsoft.com/office/drawing/2014/chart" uri="{C3380CC4-5D6E-409C-BE32-E72D297353CC}">
                <c16:uniqueId val="{0000000F-D161-4040-8BEE-18F757BE3E9B}"/>
              </c:ext>
            </c:extLst>
          </c:dPt>
          <c:dPt>
            <c:idx val="9"/>
            <c:invertIfNegative val="0"/>
            <c:bubble3D val="0"/>
            <c:extLst>
              <c:ext xmlns:c16="http://schemas.microsoft.com/office/drawing/2014/chart" uri="{C3380CC4-5D6E-409C-BE32-E72D297353CC}">
                <c16:uniqueId val="{00000011-D161-4040-8BEE-18F757BE3E9B}"/>
              </c:ext>
            </c:extLst>
          </c:dPt>
          <c:dPt>
            <c:idx val="10"/>
            <c:invertIfNegative val="0"/>
            <c:bubble3D val="0"/>
            <c:extLst>
              <c:ext xmlns:c16="http://schemas.microsoft.com/office/drawing/2014/chart" uri="{C3380CC4-5D6E-409C-BE32-E72D297353CC}">
                <c16:uniqueId val="{00000013-D161-4040-8BEE-18F757BE3E9B}"/>
              </c:ext>
            </c:extLst>
          </c:dPt>
          <c:dPt>
            <c:idx val="11"/>
            <c:invertIfNegative val="0"/>
            <c:bubble3D val="0"/>
            <c:extLst>
              <c:ext xmlns:c16="http://schemas.microsoft.com/office/drawing/2014/chart" uri="{C3380CC4-5D6E-409C-BE32-E72D297353CC}">
                <c16:uniqueId val="{00000015-D161-4040-8BEE-18F757BE3E9B}"/>
              </c:ext>
            </c:extLst>
          </c:dPt>
          <c:dPt>
            <c:idx val="12"/>
            <c:invertIfNegative val="0"/>
            <c:bubble3D val="0"/>
            <c:extLst>
              <c:ext xmlns:c16="http://schemas.microsoft.com/office/drawing/2014/chart" uri="{C3380CC4-5D6E-409C-BE32-E72D297353CC}">
                <c16:uniqueId val="{00000017-D161-4040-8BEE-18F757BE3E9B}"/>
              </c:ext>
            </c:extLst>
          </c:dPt>
          <c:dPt>
            <c:idx val="13"/>
            <c:invertIfNegative val="0"/>
            <c:bubble3D val="0"/>
            <c:extLst>
              <c:ext xmlns:c16="http://schemas.microsoft.com/office/drawing/2014/chart" uri="{C3380CC4-5D6E-409C-BE32-E72D297353CC}">
                <c16:uniqueId val="{00000019-D161-4040-8BEE-18F757BE3E9B}"/>
              </c:ext>
            </c:extLst>
          </c:dPt>
          <c:dPt>
            <c:idx val="15"/>
            <c:invertIfNegative val="0"/>
            <c:bubble3D val="0"/>
            <c:extLst>
              <c:ext xmlns:c16="http://schemas.microsoft.com/office/drawing/2014/chart" uri="{C3380CC4-5D6E-409C-BE32-E72D297353CC}">
                <c16:uniqueId val="{0000001B-D161-4040-8BEE-18F757BE3E9B}"/>
              </c:ext>
            </c:extLst>
          </c:dPt>
          <c:dPt>
            <c:idx val="16"/>
            <c:invertIfNegative val="0"/>
            <c:bubble3D val="0"/>
            <c:extLst>
              <c:ext xmlns:c16="http://schemas.microsoft.com/office/drawing/2014/chart" uri="{C3380CC4-5D6E-409C-BE32-E72D297353CC}">
                <c16:uniqueId val="{0000001D-D161-4040-8BEE-18F757BE3E9B}"/>
              </c:ext>
            </c:extLst>
          </c:dPt>
          <c:dPt>
            <c:idx val="17"/>
            <c:invertIfNegative val="0"/>
            <c:bubble3D val="0"/>
            <c:extLst>
              <c:ext xmlns:c16="http://schemas.microsoft.com/office/drawing/2014/chart" uri="{C3380CC4-5D6E-409C-BE32-E72D297353CC}">
                <c16:uniqueId val="{0000001F-D161-4040-8BEE-18F757BE3E9B}"/>
              </c:ext>
            </c:extLst>
          </c:dPt>
          <c:dLbls>
            <c:dLbl>
              <c:idx val="0"/>
              <c:spPr>
                <a:noFill/>
                <a:ln>
                  <a:noFill/>
                </a:ln>
                <a:effectLst/>
              </c:spPr>
              <c:txPr>
                <a:bodyPr wrap="square" lIns="38100" tIns="19050" rIns="38100" bIns="19050" anchor="ctr">
                  <a:spAutoFit/>
                </a:bodyPr>
                <a:lstStyle/>
                <a:p>
                  <a:pPr>
                    <a:defRPr sz="1800" b="1">
                      <a:latin typeface="+mn-lt"/>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D161-4040-8BEE-18F757BE3E9B}"/>
                </c:ext>
              </c:extLst>
            </c:dLbl>
            <c:spPr>
              <a:noFill/>
              <a:ln>
                <a:noFill/>
              </a:ln>
              <a:effectLst/>
            </c:spPr>
            <c:txPr>
              <a:bodyPr wrap="square" lIns="38100" tIns="19050" rIns="38100" bIns="19050" anchor="ctr">
                <a:spAutoFit/>
              </a:bodyPr>
              <a:lstStyle/>
              <a:p>
                <a:pPr>
                  <a:defRPr sz="1800" b="1">
                    <a:latin typeface="+mj-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Sheet1!$B$2:$B$13</c:f>
              <c:strCache>
                <c:ptCount val="12"/>
                <c:pt idx="0">
                  <c:v>April</c:v>
                </c:pt>
                <c:pt idx="1">
                  <c:v>May</c:v>
                </c:pt>
                <c:pt idx="2">
                  <c:v>April</c:v>
                </c:pt>
                <c:pt idx="3">
                  <c:v>May</c:v>
                </c:pt>
                <c:pt idx="4">
                  <c:v>April</c:v>
                </c:pt>
                <c:pt idx="5">
                  <c:v>May</c:v>
                </c:pt>
                <c:pt idx="6">
                  <c:v>Biden in Primary</c:v>
                </c:pt>
                <c:pt idx="7">
                  <c:v>Sanders in Primary</c:v>
                </c:pt>
                <c:pt idx="8">
                  <c:v>Other in Primary</c:v>
                </c:pt>
                <c:pt idx="9">
                  <c:v>Biden in Primary</c:v>
                </c:pt>
                <c:pt idx="10">
                  <c:v>Sanders in Primary</c:v>
                </c:pt>
                <c:pt idx="11">
                  <c:v>Other in Primary</c:v>
                </c:pt>
              </c:strCache>
            </c:strRef>
          </c:cat>
          <c:val>
            <c:numRef>
              <c:f>Sheet1!$C$2:$C$13</c:f>
              <c:numCache>
                <c:formatCode>General</c:formatCode>
                <c:ptCount val="12"/>
                <c:pt idx="0">
                  <c:v>96</c:v>
                </c:pt>
                <c:pt idx="1">
                  <c:v>94</c:v>
                </c:pt>
                <c:pt idx="2">
                  <c:v>76</c:v>
                </c:pt>
                <c:pt idx="3">
                  <c:v>79</c:v>
                </c:pt>
                <c:pt idx="4">
                  <c:v>79</c:v>
                </c:pt>
                <c:pt idx="5">
                  <c:v>73</c:v>
                </c:pt>
                <c:pt idx="6">
                  <c:v>93</c:v>
                </c:pt>
                <c:pt idx="7">
                  <c:v>87</c:v>
                </c:pt>
                <c:pt idx="8">
                  <c:v>77</c:v>
                </c:pt>
              </c:numCache>
            </c:numRef>
          </c:val>
          <c:extLst>
            <c:ext xmlns:c16="http://schemas.microsoft.com/office/drawing/2014/chart" uri="{C3380CC4-5D6E-409C-BE32-E72D297353CC}">
              <c16:uniqueId val="{00000020-D161-4040-8BEE-18F757BE3E9B}"/>
            </c:ext>
          </c:extLst>
        </c:ser>
        <c:ser>
          <c:idx val="1"/>
          <c:order val="1"/>
          <c:tx>
            <c:strRef>
              <c:f>Sheet1!$D$1</c:f>
              <c:strCache>
                <c:ptCount val="1"/>
                <c:pt idx="0">
                  <c:v>Republican Donald Trump</c:v>
                </c:pt>
              </c:strCache>
            </c:strRef>
          </c:tx>
          <c:spPr>
            <a:solidFill>
              <a:srgbClr val="C00000"/>
            </a:solidFill>
            <a:ln>
              <a:solidFill>
                <a:schemeClr val="bg1"/>
              </a:solidFill>
            </a:ln>
          </c:spPr>
          <c:invertIfNegative val="0"/>
          <c:dPt>
            <c:idx val="0"/>
            <c:invertIfNegative val="0"/>
            <c:bubble3D val="0"/>
            <c:extLst>
              <c:ext xmlns:c16="http://schemas.microsoft.com/office/drawing/2014/chart" uri="{C3380CC4-5D6E-409C-BE32-E72D297353CC}">
                <c16:uniqueId val="{00000012-1E18-4047-A037-F7E78D38EA6B}"/>
              </c:ext>
            </c:extLst>
          </c:dPt>
          <c:dPt>
            <c:idx val="1"/>
            <c:invertIfNegative val="0"/>
            <c:bubble3D val="0"/>
            <c:extLst>
              <c:ext xmlns:c16="http://schemas.microsoft.com/office/drawing/2014/chart" uri="{C3380CC4-5D6E-409C-BE32-E72D297353CC}">
                <c16:uniqueId val="{00000015-ECC1-4260-AD71-6D17283FD431}"/>
              </c:ext>
            </c:extLst>
          </c:dPt>
          <c:dPt>
            <c:idx val="4"/>
            <c:invertIfNegative val="0"/>
            <c:bubble3D val="0"/>
            <c:extLst>
              <c:ext xmlns:c16="http://schemas.microsoft.com/office/drawing/2014/chart" uri="{C3380CC4-5D6E-409C-BE32-E72D297353CC}">
                <c16:uniqueId val="{00000015-5ACE-43A3-B19B-06C0A0A69764}"/>
              </c:ext>
            </c:extLst>
          </c:dPt>
          <c:dPt>
            <c:idx val="5"/>
            <c:invertIfNegative val="0"/>
            <c:bubble3D val="0"/>
            <c:extLst>
              <c:ext xmlns:c16="http://schemas.microsoft.com/office/drawing/2014/chart" uri="{C3380CC4-5D6E-409C-BE32-E72D297353CC}">
                <c16:uniqueId val="{00000018-9C1F-4236-B23A-2EE1DA22493B}"/>
              </c:ext>
            </c:extLst>
          </c:dPt>
          <c:dPt>
            <c:idx val="9"/>
            <c:invertIfNegative val="0"/>
            <c:bubble3D val="0"/>
            <c:spPr>
              <a:solidFill>
                <a:schemeClr val="tx2">
                  <a:lumMod val="50000"/>
                </a:schemeClr>
              </a:solidFill>
              <a:ln>
                <a:solidFill>
                  <a:schemeClr val="bg1"/>
                </a:solidFill>
              </a:ln>
            </c:spPr>
            <c:extLst>
              <c:ext xmlns:c16="http://schemas.microsoft.com/office/drawing/2014/chart" uri="{C3380CC4-5D6E-409C-BE32-E72D297353CC}">
                <c16:uniqueId val="{0000001A-828D-4CE9-963B-20DE3B1DAE81}"/>
              </c:ext>
            </c:extLst>
          </c:dPt>
          <c:dPt>
            <c:idx val="10"/>
            <c:invertIfNegative val="0"/>
            <c:bubble3D val="0"/>
            <c:spPr>
              <a:solidFill>
                <a:schemeClr val="tx2">
                  <a:lumMod val="50000"/>
                </a:schemeClr>
              </a:solidFill>
              <a:ln>
                <a:solidFill>
                  <a:schemeClr val="bg1"/>
                </a:solidFill>
              </a:ln>
            </c:spPr>
            <c:extLst>
              <c:ext xmlns:c16="http://schemas.microsoft.com/office/drawing/2014/chart" uri="{C3380CC4-5D6E-409C-BE32-E72D297353CC}">
                <c16:uniqueId val="{0000001B-828D-4CE9-963B-20DE3B1DAE81}"/>
              </c:ext>
            </c:extLst>
          </c:dPt>
          <c:dPt>
            <c:idx val="11"/>
            <c:invertIfNegative val="0"/>
            <c:bubble3D val="0"/>
            <c:spPr>
              <a:solidFill>
                <a:schemeClr val="tx2">
                  <a:lumMod val="50000"/>
                </a:schemeClr>
              </a:solidFill>
              <a:ln>
                <a:solidFill>
                  <a:schemeClr val="bg1"/>
                </a:solidFill>
              </a:ln>
            </c:spPr>
            <c:extLst>
              <c:ext xmlns:c16="http://schemas.microsoft.com/office/drawing/2014/chart" uri="{C3380CC4-5D6E-409C-BE32-E72D297353CC}">
                <c16:uniqueId val="{0000001C-828D-4CE9-963B-20DE3B1DAE81}"/>
              </c:ext>
            </c:extLst>
          </c:dPt>
          <c:dLbls>
            <c:spPr>
              <a:noFill/>
              <a:ln>
                <a:noFill/>
              </a:ln>
              <a:effectLst/>
            </c:spPr>
            <c:txPr>
              <a:bodyPr wrap="square" lIns="38100" tIns="19050" rIns="38100" bIns="19050" anchor="ctr">
                <a:spAutoFit/>
              </a:bodyPr>
              <a:lstStyle/>
              <a:p>
                <a:pPr>
                  <a:defRPr sz="1800" b="1">
                    <a:latin typeface="+mj-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Sheet1!$B$2:$B$13</c:f>
              <c:strCache>
                <c:ptCount val="12"/>
                <c:pt idx="0">
                  <c:v>April</c:v>
                </c:pt>
                <c:pt idx="1">
                  <c:v>May</c:v>
                </c:pt>
                <c:pt idx="2">
                  <c:v>April</c:v>
                </c:pt>
                <c:pt idx="3">
                  <c:v>May</c:v>
                </c:pt>
                <c:pt idx="4">
                  <c:v>April</c:v>
                </c:pt>
                <c:pt idx="5">
                  <c:v>May</c:v>
                </c:pt>
                <c:pt idx="6">
                  <c:v>Biden in Primary</c:v>
                </c:pt>
                <c:pt idx="7">
                  <c:v>Sanders in Primary</c:v>
                </c:pt>
                <c:pt idx="8">
                  <c:v>Other in Primary</c:v>
                </c:pt>
                <c:pt idx="9">
                  <c:v>Biden in Primary</c:v>
                </c:pt>
                <c:pt idx="10">
                  <c:v>Sanders in Primary</c:v>
                </c:pt>
                <c:pt idx="11">
                  <c:v>Other in Primary</c:v>
                </c:pt>
              </c:strCache>
            </c:strRef>
          </c:cat>
          <c:val>
            <c:numRef>
              <c:f>Sheet1!$D$2:$D$13</c:f>
              <c:numCache>
                <c:formatCode>General</c:formatCode>
                <c:ptCount val="12"/>
                <c:pt idx="0">
                  <c:v>2</c:v>
                </c:pt>
                <c:pt idx="1">
                  <c:v>4</c:v>
                </c:pt>
                <c:pt idx="2">
                  <c:v>6</c:v>
                </c:pt>
                <c:pt idx="3">
                  <c:v>11</c:v>
                </c:pt>
                <c:pt idx="4">
                  <c:v>14</c:v>
                </c:pt>
                <c:pt idx="5">
                  <c:v>17</c:v>
                </c:pt>
                <c:pt idx="6">
                  <c:v>3</c:v>
                </c:pt>
                <c:pt idx="7">
                  <c:v>7</c:v>
                </c:pt>
                <c:pt idx="8">
                  <c:v>16</c:v>
                </c:pt>
                <c:pt idx="9">
                  <c:v>76</c:v>
                </c:pt>
                <c:pt idx="10">
                  <c:v>66</c:v>
                </c:pt>
                <c:pt idx="11">
                  <c:v>85</c:v>
                </c:pt>
              </c:numCache>
            </c:numRef>
          </c:val>
          <c:extLst>
            <c:ext xmlns:c16="http://schemas.microsoft.com/office/drawing/2014/chart" uri="{C3380CC4-5D6E-409C-BE32-E72D297353CC}">
              <c16:uniqueId val="{00000011-64DB-401E-BE78-1A5698043873}"/>
            </c:ext>
          </c:extLst>
        </c:ser>
        <c:ser>
          <c:idx val="2"/>
          <c:order val="2"/>
          <c:tx>
            <c:strRef>
              <c:f>Sheet1!$E$1</c:f>
              <c:strCache>
                <c:ptCount val="1"/>
                <c:pt idx="0">
                  <c:v>Libertarian/Other</c:v>
                </c:pt>
              </c:strCache>
            </c:strRef>
          </c:tx>
          <c:spPr>
            <a:solidFill>
              <a:srgbClr val="92D050"/>
            </a:solidFill>
          </c:spPr>
          <c:invertIfNegative val="0"/>
          <c:dPt>
            <c:idx val="0"/>
            <c:invertIfNegative val="0"/>
            <c:bubble3D val="0"/>
            <c:spPr>
              <a:solidFill>
                <a:srgbClr val="92D050"/>
              </a:solidFill>
              <a:ln>
                <a:solidFill>
                  <a:schemeClr val="bg1">
                    <a:lumMod val="75000"/>
                  </a:schemeClr>
                </a:solidFill>
              </a:ln>
            </c:spPr>
            <c:extLst>
              <c:ext xmlns:c16="http://schemas.microsoft.com/office/drawing/2014/chart" uri="{C3380CC4-5D6E-409C-BE32-E72D297353CC}">
                <c16:uniqueId val="{00000011-1E18-4047-A037-F7E78D38EA6B}"/>
              </c:ext>
            </c:extLst>
          </c:dPt>
          <c:dLbls>
            <c:spPr>
              <a:noFill/>
              <a:ln>
                <a:noFill/>
              </a:ln>
              <a:effectLst/>
            </c:spPr>
            <c:txPr>
              <a:bodyPr wrap="square" lIns="38100" tIns="19050" rIns="38100" bIns="19050" anchor="ctr" anchorCtr="0">
                <a:spAutoFit/>
              </a:bodyPr>
              <a:lstStyle/>
              <a:p>
                <a:pPr algn="ctr">
                  <a:defRPr lang="en-US" sz="1800" b="1" i="0" u="none" strike="noStrike" kern="1200" baseline="0">
                    <a:solidFill>
                      <a:srgbClr val="000000"/>
                    </a:solidFill>
                    <a:latin typeface="+mn-lt"/>
                    <a:ea typeface="Geneva"/>
                    <a:cs typeface="Geneva"/>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Sheet1!$B$2:$B$13</c:f>
              <c:strCache>
                <c:ptCount val="12"/>
                <c:pt idx="0">
                  <c:v>April</c:v>
                </c:pt>
                <c:pt idx="1">
                  <c:v>May</c:v>
                </c:pt>
                <c:pt idx="2">
                  <c:v>April</c:v>
                </c:pt>
                <c:pt idx="3">
                  <c:v>May</c:v>
                </c:pt>
                <c:pt idx="4">
                  <c:v>April</c:v>
                </c:pt>
                <c:pt idx="5">
                  <c:v>May</c:v>
                </c:pt>
                <c:pt idx="6">
                  <c:v>Biden in Primary</c:v>
                </c:pt>
                <c:pt idx="7">
                  <c:v>Sanders in Primary</c:v>
                </c:pt>
                <c:pt idx="8">
                  <c:v>Other in Primary</c:v>
                </c:pt>
                <c:pt idx="9">
                  <c:v>Biden in Primary</c:v>
                </c:pt>
                <c:pt idx="10">
                  <c:v>Sanders in Primary</c:v>
                </c:pt>
                <c:pt idx="11">
                  <c:v>Other in Primary</c:v>
                </c:pt>
              </c:strCache>
            </c:strRef>
          </c:cat>
          <c:val>
            <c:numRef>
              <c:f>Sheet1!$E$2:$E$13</c:f>
              <c:numCache>
                <c:formatCode>General</c:formatCode>
                <c:ptCount val="12"/>
                <c:pt idx="0">
                  <c:v>0</c:v>
                </c:pt>
                <c:pt idx="1">
                  <c:v>1</c:v>
                </c:pt>
                <c:pt idx="2">
                  <c:v>12</c:v>
                </c:pt>
                <c:pt idx="3">
                  <c:v>7</c:v>
                </c:pt>
                <c:pt idx="4">
                  <c:v>3</c:v>
                </c:pt>
                <c:pt idx="5">
                  <c:v>7</c:v>
                </c:pt>
                <c:pt idx="6">
                  <c:v>0</c:v>
                </c:pt>
                <c:pt idx="7">
                  <c:v>3</c:v>
                </c:pt>
                <c:pt idx="8">
                  <c:v>1</c:v>
                </c:pt>
              </c:numCache>
            </c:numRef>
          </c:val>
          <c:extLst>
            <c:ext xmlns:c16="http://schemas.microsoft.com/office/drawing/2014/chart" uri="{C3380CC4-5D6E-409C-BE32-E72D297353CC}">
              <c16:uniqueId val="{00000011-A017-4F72-B1EF-9E638679C9BA}"/>
            </c:ext>
          </c:extLst>
        </c:ser>
        <c:dLbls>
          <c:dLblPos val="inEnd"/>
          <c:showLegendKey val="0"/>
          <c:showVal val="1"/>
          <c:showCatName val="0"/>
          <c:showSerName val="0"/>
          <c:showPercent val="0"/>
          <c:showBubbleSize val="0"/>
        </c:dLbls>
        <c:gapWidth val="91"/>
        <c:axId val="657614336"/>
        <c:axId val="657118272"/>
      </c:barChart>
      <c:catAx>
        <c:axId val="657614336"/>
        <c:scaling>
          <c:orientation val="minMax"/>
        </c:scaling>
        <c:delete val="0"/>
        <c:axPos val="b"/>
        <c:numFmt formatCode="@" sourceLinked="0"/>
        <c:majorTickMark val="out"/>
        <c:minorTickMark val="none"/>
        <c:tickLblPos val="nextTo"/>
        <c:spPr>
          <a:noFill/>
        </c:spPr>
        <c:txPr>
          <a:bodyPr/>
          <a:lstStyle/>
          <a:p>
            <a:pPr>
              <a:defRPr sz="1200" b="1">
                <a:solidFill>
                  <a:schemeClr val="tx1"/>
                </a:solidFill>
                <a:latin typeface="+mj-lt"/>
                <a:cs typeface="Arial" panose="020B0604020202020204" pitchFamily="34" charset="0"/>
              </a:defRPr>
            </a:pPr>
            <a:endParaRPr lang="en-US"/>
          </a:p>
        </c:txPr>
        <c:crossAx val="657118272"/>
        <c:crosses val="autoZero"/>
        <c:auto val="1"/>
        <c:lblAlgn val="ctr"/>
        <c:lblOffset val="100"/>
        <c:noMultiLvlLbl val="0"/>
      </c:catAx>
      <c:valAx>
        <c:axId val="657118272"/>
        <c:scaling>
          <c:orientation val="minMax"/>
          <c:max val="100"/>
          <c:min val="0"/>
        </c:scaling>
        <c:delete val="0"/>
        <c:axPos val="l"/>
        <c:numFmt formatCode="General" sourceLinked="1"/>
        <c:majorTickMark val="none"/>
        <c:minorTickMark val="none"/>
        <c:tickLblPos val="none"/>
        <c:spPr>
          <a:ln w="9016">
            <a:noFill/>
          </a:ln>
        </c:spPr>
        <c:crossAx val="657614336"/>
        <c:crosses val="autoZero"/>
        <c:crossBetween val="between"/>
        <c:majorUnit val="25"/>
        <c:minorUnit val="10"/>
      </c:valAx>
      <c:spPr>
        <a:noFill/>
        <a:ln w="25400">
          <a:noFill/>
        </a:ln>
      </c:spPr>
    </c:plotArea>
    <c:legend>
      <c:legendPos val="r"/>
      <c:layout>
        <c:manualLayout>
          <c:xMode val="edge"/>
          <c:yMode val="edge"/>
          <c:x val="9.8365813648293943E-2"/>
          <c:y val="2.6910517493240776E-2"/>
          <c:w val="0.82706233595800516"/>
          <c:h val="9.1486191995221511E-2"/>
        </c:manualLayout>
      </c:layout>
      <c:overlay val="0"/>
      <c:txPr>
        <a:bodyPr/>
        <a:lstStyle/>
        <a:p>
          <a:pPr>
            <a:defRPr sz="1200"/>
          </a:pPr>
          <a:endParaRPr lang="en-US"/>
        </a:p>
      </c:txPr>
    </c:legend>
    <c:plotVisOnly val="1"/>
    <c:dispBlanksAs val="gap"/>
    <c:showDLblsOverMax val="0"/>
  </c:chart>
  <c:spPr>
    <a:noFill/>
    <a:ln>
      <a:noFill/>
    </a:ln>
  </c:spPr>
  <c:txPr>
    <a:bodyPr/>
    <a:lstStyle/>
    <a:p>
      <a:pPr>
        <a:defRPr sz="2366" b="0" i="0" u="none" strike="noStrike" baseline="0">
          <a:solidFill>
            <a:srgbClr val="000000"/>
          </a:solidFill>
          <a:latin typeface="Geneva"/>
          <a:ea typeface="Geneva"/>
          <a:cs typeface="Geneva"/>
        </a:defRPr>
      </a:pPr>
      <a:endParaRPr lang="en-US"/>
    </a:p>
  </c:txPr>
  <c:externalData r:id="rId1">
    <c:autoUpdate val="0"/>
  </c:externalData>
  <c:userShapes r:id="rId2"/>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19065282579916901"/>
          <c:w val="0.98282562852629896"/>
          <c:h val="0.70495360885056868"/>
        </c:manualLayout>
      </c:layout>
      <c:barChart>
        <c:barDir val="col"/>
        <c:grouping val="stacked"/>
        <c:varyColors val="0"/>
        <c:ser>
          <c:idx val="0"/>
          <c:order val="0"/>
          <c:tx>
            <c:strRef>
              <c:f>Sheet1!$D$1</c:f>
              <c:strCache>
                <c:ptCount val="1"/>
                <c:pt idx="0">
                  <c:v>Biden much better</c:v>
                </c:pt>
              </c:strCache>
            </c:strRef>
          </c:tx>
          <c:spPr>
            <a:solidFill>
              <a:schemeClr val="tx2">
                <a:lumMod val="75000"/>
              </a:schemeClr>
            </a:solidFill>
            <a:ln>
              <a:solidFill>
                <a:schemeClr val="bg1"/>
              </a:solidFill>
            </a:ln>
          </c:spPr>
          <c:invertIfNegative val="0"/>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17E-40D2-BF23-18DBBAD84D97}"/>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7E-40D2-BF23-18DBBAD84D97}"/>
                </c:ext>
              </c:extLst>
            </c:dLbl>
            <c:spPr>
              <a:noFill/>
              <a:ln>
                <a:noFill/>
              </a:ln>
              <a:effectLst/>
            </c:spPr>
            <c:txPr>
              <a:bodyPr/>
              <a:lstStyle/>
              <a:p>
                <a:pPr>
                  <a:defRPr sz="16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Sheet1!$C$2:$C$15</c:f>
              <c:strCache>
                <c:ptCount val="14"/>
                <c:pt idx="0">
                  <c:v>April</c:v>
                </c:pt>
                <c:pt idx="1">
                  <c:v>May</c:v>
                </c:pt>
                <c:pt idx="2">
                  <c:v>April</c:v>
                </c:pt>
                <c:pt idx="3">
                  <c:v>May</c:v>
                </c:pt>
                <c:pt idx="4">
                  <c:v>April</c:v>
                </c:pt>
                <c:pt idx="5">
                  <c:v>May</c:v>
                </c:pt>
                <c:pt idx="6">
                  <c:v>April</c:v>
                </c:pt>
                <c:pt idx="7">
                  <c:v>May</c:v>
                </c:pt>
                <c:pt idx="8">
                  <c:v>April</c:v>
                </c:pt>
                <c:pt idx="9">
                  <c:v>May</c:v>
                </c:pt>
                <c:pt idx="10">
                  <c:v>April</c:v>
                </c:pt>
                <c:pt idx="11">
                  <c:v>May</c:v>
                </c:pt>
                <c:pt idx="12">
                  <c:v>April</c:v>
                </c:pt>
                <c:pt idx="13">
                  <c:v>May</c:v>
                </c:pt>
              </c:strCache>
            </c:strRef>
          </c:cat>
          <c:val>
            <c:numRef>
              <c:f>Sheet1!$D$2:$D$15</c:f>
              <c:numCache>
                <c:formatCode>General</c:formatCode>
                <c:ptCount val="14"/>
                <c:pt idx="0">
                  <c:v>35</c:v>
                </c:pt>
                <c:pt idx="1">
                  <c:v>37</c:v>
                </c:pt>
                <c:pt idx="2">
                  <c:v>34</c:v>
                </c:pt>
                <c:pt idx="3">
                  <c:v>36</c:v>
                </c:pt>
                <c:pt idx="4">
                  <c:v>34</c:v>
                </c:pt>
                <c:pt idx="5">
                  <c:v>34</c:v>
                </c:pt>
                <c:pt idx="6">
                  <c:v>33</c:v>
                </c:pt>
                <c:pt idx="7">
                  <c:v>35</c:v>
                </c:pt>
                <c:pt idx="8">
                  <c:v>31</c:v>
                </c:pt>
                <c:pt idx="9">
                  <c:v>32</c:v>
                </c:pt>
                <c:pt idx="10">
                  <c:v>25</c:v>
                </c:pt>
                <c:pt idx="11">
                  <c:v>28</c:v>
                </c:pt>
                <c:pt idx="12">
                  <c:v>26</c:v>
                </c:pt>
                <c:pt idx="13">
                  <c:v>27</c:v>
                </c:pt>
              </c:numCache>
            </c:numRef>
          </c:val>
          <c:extLst>
            <c:ext xmlns:c16="http://schemas.microsoft.com/office/drawing/2014/chart" uri="{C3380CC4-5D6E-409C-BE32-E72D297353CC}">
              <c16:uniqueId val="{00000000-D00F-4DB6-BFE6-057BEBF16F19}"/>
            </c:ext>
          </c:extLst>
        </c:ser>
        <c:ser>
          <c:idx val="1"/>
          <c:order val="1"/>
          <c:tx>
            <c:strRef>
              <c:f>Sheet1!$E$1</c:f>
              <c:strCache>
                <c:ptCount val="1"/>
                <c:pt idx="0">
                  <c:v>approve somewhat</c:v>
                </c:pt>
              </c:strCache>
            </c:strRef>
          </c:tx>
          <c:spPr>
            <a:solidFill>
              <a:schemeClr val="accent1">
                <a:lumMod val="60000"/>
                <a:lumOff val="40000"/>
              </a:schemeClr>
            </a:solidFill>
            <a:ln>
              <a:solidFill>
                <a:schemeClr val="bg1"/>
              </a:solidFill>
            </a:ln>
          </c:spPr>
          <c:invertIfNegative val="0"/>
          <c:dLbls>
            <c:delete val="1"/>
          </c:dLbls>
          <c:cat>
            <c:strRef>
              <c:f>Sheet1!$C$2:$C$15</c:f>
              <c:strCache>
                <c:ptCount val="14"/>
                <c:pt idx="0">
                  <c:v>April</c:v>
                </c:pt>
                <c:pt idx="1">
                  <c:v>May</c:v>
                </c:pt>
                <c:pt idx="2">
                  <c:v>April</c:v>
                </c:pt>
                <c:pt idx="3">
                  <c:v>May</c:v>
                </c:pt>
                <c:pt idx="4">
                  <c:v>April</c:v>
                </c:pt>
                <c:pt idx="5">
                  <c:v>May</c:v>
                </c:pt>
                <c:pt idx="6">
                  <c:v>April</c:v>
                </c:pt>
                <c:pt idx="7">
                  <c:v>May</c:v>
                </c:pt>
                <c:pt idx="8">
                  <c:v>April</c:v>
                </c:pt>
                <c:pt idx="9">
                  <c:v>May</c:v>
                </c:pt>
                <c:pt idx="10">
                  <c:v>April</c:v>
                </c:pt>
                <c:pt idx="11">
                  <c:v>May</c:v>
                </c:pt>
                <c:pt idx="12">
                  <c:v>April</c:v>
                </c:pt>
                <c:pt idx="13">
                  <c:v>May</c:v>
                </c:pt>
              </c:strCache>
            </c:strRef>
          </c:cat>
          <c:val>
            <c:numRef>
              <c:f>Sheet1!$E$2:$E$15</c:f>
              <c:numCache>
                <c:formatCode>General</c:formatCode>
                <c:ptCount val="14"/>
                <c:pt idx="0">
                  <c:v>24</c:v>
                </c:pt>
                <c:pt idx="1">
                  <c:v>21</c:v>
                </c:pt>
                <c:pt idx="2">
                  <c:v>22</c:v>
                </c:pt>
                <c:pt idx="3">
                  <c:v>20</c:v>
                </c:pt>
                <c:pt idx="4">
                  <c:v>21</c:v>
                </c:pt>
                <c:pt idx="5">
                  <c:v>20</c:v>
                </c:pt>
                <c:pt idx="6">
                  <c:v>20</c:v>
                </c:pt>
                <c:pt idx="7">
                  <c:v>19</c:v>
                </c:pt>
                <c:pt idx="8">
                  <c:v>20</c:v>
                </c:pt>
                <c:pt idx="9">
                  <c:v>19</c:v>
                </c:pt>
                <c:pt idx="10">
                  <c:v>23</c:v>
                </c:pt>
                <c:pt idx="11">
                  <c:v>20</c:v>
                </c:pt>
                <c:pt idx="12">
                  <c:v>22</c:v>
                </c:pt>
                <c:pt idx="13">
                  <c:v>20</c:v>
                </c:pt>
              </c:numCache>
            </c:numRef>
          </c:val>
          <c:extLst>
            <c:ext xmlns:c16="http://schemas.microsoft.com/office/drawing/2014/chart" uri="{C3380CC4-5D6E-409C-BE32-E72D297353CC}">
              <c16:uniqueId val="{00000001-D00F-4DB6-BFE6-057BEBF16F19}"/>
            </c:ext>
          </c:extLst>
        </c:ser>
        <c:ser>
          <c:idx val="2"/>
          <c:order val="2"/>
          <c:tx>
            <c:strRef>
              <c:f>Sheet1!$F$1</c:f>
              <c:strCache>
                <c:ptCount val="1"/>
                <c:pt idx="0">
                  <c:v>Total Approve</c:v>
                </c:pt>
              </c:strCache>
            </c:strRef>
          </c:tx>
          <c:spPr>
            <a:noFill/>
          </c:spPr>
          <c:invertIfNegative val="0"/>
          <c:dLbls>
            <c:spPr>
              <a:noFill/>
              <a:ln>
                <a:noFill/>
              </a:ln>
              <a:effectLst/>
            </c:spPr>
            <c:txPr>
              <a:bodyPr/>
              <a:lstStyle/>
              <a:p>
                <a:pPr>
                  <a:defRPr sz="1600"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Sheet1!$C$2:$C$15</c:f>
              <c:strCache>
                <c:ptCount val="14"/>
                <c:pt idx="0">
                  <c:v>April</c:v>
                </c:pt>
                <c:pt idx="1">
                  <c:v>May</c:v>
                </c:pt>
                <c:pt idx="2">
                  <c:v>April</c:v>
                </c:pt>
                <c:pt idx="3">
                  <c:v>May</c:v>
                </c:pt>
                <c:pt idx="4">
                  <c:v>April</c:v>
                </c:pt>
                <c:pt idx="5">
                  <c:v>May</c:v>
                </c:pt>
                <c:pt idx="6">
                  <c:v>April</c:v>
                </c:pt>
                <c:pt idx="7">
                  <c:v>May</c:v>
                </c:pt>
                <c:pt idx="8">
                  <c:v>April</c:v>
                </c:pt>
                <c:pt idx="9">
                  <c:v>May</c:v>
                </c:pt>
                <c:pt idx="10">
                  <c:v>April</c:v>
                </c:pt>
                <c:pt idx="11">
                  <c:v>May</c:v>
                </c:pt>
                <c:pt idx="12">
                  <c:v>April</c:v>
                </c:pt>
                <c:pt idx="13">
                  <c:v>May</c:v>
                </c:pt>
              </c:strCache>
            </c:strRef>
          </c:cat>
          <c:val>
            <c:numRef>
              <c:f>Sheet1!$F$2:$F$15</c:f>
              <c:numCache>
                <c:formatCode>General</c:formatCode>
                <c:ptCount val="14"/>
                <c:pt idx="0">
                  <c:v>59</c:v>
                </c:pt>
                <c:pt idx="1">
                  <c:v>58</c:v>
                </c:pt>
                <c:pt idx="2">
                  <c:v>56</c:v>
                </c:pt>
                <c:pt idx="3">
                  <c:v>56</c:v>
                </c:pt>
                <c:pt idx="4">
                  <c:v>55</c:v>
                </c:pt>
                <c:pt idx="5">
                  <c:v>55</c:v>
                </c:pt>
                <c:pt idx="6">
                  <c:v>53</c:v>
                </c:pt>
                <c:pt idx="7">
                  <c:v>54</c:v>
                </c:pt>
                <c:pt idx="8">
                  <c:v>51</c:v>
                </c:pt>
                <c:pt idx="9">
                  <c:v>51</c:v>
                </c:pt>
                <c:pt idx="10">
                  <c:v>48</c:v>
                </c:pt>
                <c:pt idx="11">
                  <c:v>48</c:v>
                </c:pt>
                <c:pt idx="12">
                  <c:v>48</c:v>
                </c:pt>
                <c:pt idx="13">
                  <c:v>47</c:v>
                </c:pt>
              </c:numCache>
            </c:numRef>
          </c:val>
          <c:extLst>
            <c:ext xmlns:c16="http://schemas.microsoft.com/office/drawing/2014/chart" uri="{C3380CC4-5D6E-409C-BE32-E72D297353CC}">
              <c16:uniqueId val="{00000002-D00F-4DB6-BFE6-057BEBF16F19}"/>
            </c:ext>
          </c:extLst>
        </c:ser>
        <c:ser>
          <c:idx val="3"/>
          <c:order val="3"/>
          <c:tx>
            <c:strRef>
              <c:f>Sheet1!$G$1</c:f>
              <c:strCache>
                <c:ptCount val="1"/>
                <c:pt idx="0">
                  <c:v>Trump much better</c:v>
                </c:pt>
              </c:strCache>
            </c:strRef>
          </c:tx>
          <c:spPr>
            <a:solidFill>
              <a:srgbClr val="C00000"/>
            </a:solidFill>
            <a:ln>
              <a:solidFill>
                <a:schemeClr val="bg1"/>
              </a:solidFill>
            </a:ln>
          </c:spPr>
          <c:invertIfNegative val="0"/>
          <c:dLbls>
            <c:dLbl>
              <c:idx val="0"/>
              <c:tx>
                <c:rich>
                  <a:bodyPr/>
                  <a:lstStyle/>
                  <a:p>
                    <a:r>
                      <a:rPr lang="en-US"/>
                      <a:t>22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17E-40D2-BF23-18DBBAD84D97}"/>
                </c:ext>
              </c:extLst>
            </c:dLbl>
            <c:dLbl>
              <c:idx val="1"/>
              <c:tx>
                <c:rich>
                  <a:bodyPr/>
                  <a:lstStyle/>
                  <a:p>
                    <a:r>
                      <a:rPr lang="en-US"/>
                      <a:t>25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17E-40D2-BF23-18DBBAD84D97}"/>
                </c:ext>
              </c:extLst>
            </c:dLbl>
            <c:dLbl>
              <c:idx val="2"/>
              <c:tx>
                <c:rich>
                  <a:bodyPr/>
                  <a:lstStyle/>
                  <a:p>
                    <a:r>
                      <a:rPr lang="en-US"/>
                      <a:t>26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717E-40D2-BF23-18DBBAD84D97}"/>
                </c:ext>
              </c:extLst>
            </c:dLbl>
            <c:dLbl>
              <c:idx val="3"/>
              <c:tx>
                <c:rich>
                  <a:bodyPr/>
                  <a:lstStyle/>
                  <a:p>
                    <a:r>
                      <a:rPr lang="en-US"/>
                      <a:t>28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717E-40D2-BF23-18DBBAD84D97}"/>
                </c:ext>
              </c:extLst>
            </c:dLbl>
            <c:dLbl>
              <c:idx val="4"/>
              <c:tx>
                <c:rich>
                  <a:bodyPr/>
                  <a:lstStyle/>
                  <a:p>
                    <a:r>
                      <a:rPr lang="en-US"/>
                      <a:t>28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717E-40D2-BF23-18DBBAD84D97}"/>
                </c:ext>
              </c:extLst>
            </c:dLbl>
            <c:dLbl>
              <c:idx val="5"/>
              <c:tx>
                <c:rich>
                  <a:bodyPr/>
                  <a:lstStyle/>
                  <a:p>
                    <a:r>
                      <a:rPr lang="en-US"/>
                      <a:t>29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717E-40D2-BF23-18DBBAD84D97}"/>
                </c:ext>
              </c:extLst>
            </c:dLbl>
            <c:dLbl>
              <c:idx val="6"/>
              <c:tx>
                <c:rich>
                  <a:bodyPr/>
                  <a:lstStyle/>
                  <a:p>
                    <a:r>
                      <a:rPr lang="en-US"/>
                      <a:t>29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5AD-4C31-8446-CAC86AA37525}"/>
                </c:ext>
              </c:extLst>
            </c:dLbl>
            <c:dLbl>
              <c:idx val="7"/>
              <c:tx>
                <c:rich>
                  <a:bodyPr/>
                  <a:lstStyle/>
                  <a:p>
                    <a:r>
                      <a:rPr lang="en-US"/>
                      <a:t>30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717E-40D2-BF23-18DBBAD84D97}"/>
                </c:ext>
              </c:extLst>
            </c:dLbl>
            <c:dLbl>
              <c:idx val="8"/>
              <c:tx>
                <c:rich>
                  <a:bodyPr/>
                  <a:lstStyle/>
                  <a:p>
                    <a:r>
                      <a:rPr lang="en-US"/>
                      <a:t>34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5D86-421E-ACB1-53890016C31A}"/>
                </c:ext>
              </c:extLst>
            </c:dLbl>
            <c:dLbl>
              <c:idx val="9"/>
              <c:tx>
                <c:rich>
                  <a:bodyPr/>
                  <a:lstStyle/>
                  <a:p>
                    <a:r>
                      <a:rPr lang="en-US"/>
                      <a:t>36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5D86-421E-ACB1-53890016C31A}"/>
                </c:ext>
              </c:extLst>
            </c:dLbl>
            <c:dLbl>
              <c:idx val="10"/>
              <c:tx>
                <c:rich>
                  <a:bodyPr/>
                  <a:lstStyle/>
                  <a:p>
                    <a:r>
                      <a:rPr lang="en-US"/>
                      <a:t>35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5D86-421E-ACB1-53890016C31A}"/>
                </c:ext>
              </c:extLst>
            </c:dLbl>
            <c:dLbl>
              <c:idx val="11"/>
              <c:tx>
                <c:rich>
                  <a:bodyPr/>
                  <a:lstStyle/>
                  <a:p>
                    <a:r>
                      <a:rPr lang="en-US"/>
                      <a:t>37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5D86-421E-ACB1-53890016C31A}"/>
                </c:ext>
              </c:extLst>
            </c:dLbl>
            <c:dLbl>
              <c:idx val="12"/>
              <c:tx>
                <c:rich>
                  <a:bodyPr/>
                  <a:lstStyle/>
                  <a:p>
                    <a:r>
                      <a:rPr lang="en-US"/>
                      <a:t>34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5D86-421E-ACB1-53890016C31A}"/>
                </c:ext>
              </c:extLst>
            </c:dLbl>
            <c:dLbl>
              <c:idx val="13"/>
              <c:tx>
                <c:rich>
                  <a:bodyPr/>
                  <a:lstStyle/>
                  <a:p>
                    <a:r>
                      <a:rPr lang="en-US"/>
                      <a:t>36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5D86-421E-ACB1-53890016C31A}"/>
                </c:ext>
              </c:extLst>
            </c:dLbl>
            <c:spPr>
              <a:noFill/>
              <a:ln>
                <a:noFill/>
              </a:ln>
              <a:effectLst/>
            </c:spPr>
            <c:txPr>
              <a:bodyPr wrap="square" lIns="38100" tIns="19050" rIns="38100" bIns="19050" anchor="ctr">
                <a:spAutoFit/>
              </a:bodyPr>
              <a:lstStyle/>
              <a:p>
                <a:pPr>
                  <a:defRPr sz="16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Sheet1!$C$2:$C$15</c:f>
              <c:strCache>
                <c:ptCount val="14"/>
                <c:pt idx="0">
                  <c:v>April</c:v>
                </c:pt>
                <c:pt idx="1">
                  <c:v>May</c:v>
                </c:pt>
                <c:pt idx="2">
                  <c:v>April</c:v>
                </c:pt>
                <c:pt idx="3">
                  <c:v>May</c:v>
                </c:pt>
                <c:pt idx="4">
                  <c:v>April</c:v>
                </c:pt>
                <c:pt idx="5">
                  <c:v>May</c:v>
                </c:pt>
                <c:pt idx="6">
                  <c:v>April</c:v>
                </c:pt>
                <c:pt idx="7">
                  <c:v>May</c:v>
                </c:pt>
                <c:pt idx="8">
                  <c:v>April</c:v>
                </c:pt>
                <c:pt idx="9">
                  <c:v>May</c:v>
                </c:pt>
                <c:pt idx="10">
                  <c:v>April</c:v>
                </c:pt>
                <c:pt idx="11">
                  <c:v>May</c:v>
                </c:pt>
                <c:pt idx="12">
                  <c:v>April</c:v>
                </c:pt>
                <c:pt idx="13">
                  <c:v>May</c:v>
                </c:pt>
              </c:strCache>
            </c:strRef>
          </c:cat>
          <c:val>
            <c:numRef>
              <c:f>Sheet1!$G$2:$G$15</c:f>
              <c:numCache>
                <c:formatCode>General</c:formatCode>
                <c:ptCount val="14"/>
                <c:pt idx="0">
                  <c:v>-22</c:v>
                </c:pt>
                <c:pt idx="1">
                  <c:v>-25</c:v>
                </c:pt>
                <c:pt idx="2">
                  <c:v>-26</c:v>
                </c:pt>
                <c:pt idx="3">
                  <c:v>-28</c:v>
                </c:pt>
                <c:pt idx="4">
                  <c:v>-28</c:v>
                </c:pt>
                <c:pt idx="5">
                  <c:v>-29</c:v>
                </c:pt>
                <c:pt idx="6">
                  <c:v>-29</c:v>
                </c:pt>
                <c:pt idx="7">
                  <c:v>-30</c:v>
                </c:pt>
                <c:pt idx="8">
                  <c:v>-34</c:v>
                </c:pt>
                <c:pt idx="9">
                  <c:v>-36</c:v>
                </c:pt>
                <c:pt idx="10">
                  <c:v>-35</c:v>
                </c:pt>
                <c:pt idx="11">
                  <c:v>-37</c:v>
                </c:pt>
                <c:pt idx="12">
                  <c:v>-34</c:v>
                </c:pt>
                <c:pt idx="13">
                  <c:v>-36</c:v>
                </c:pt>
              </c:numCache>
            </c:numRef>
          </c:val>
          <c:extLst>
            <c:ext xmlns:c16="http://schemas.microsoft.com/office/drawing/2014/chart" uri="{C3380CC4-5D6E-409C-BE32-E72D297353CC}">
              <c16:uniqueId val="{0000000C-D00F-4DB6-BFE6-057BEBF16F19}"/>
            </c:ext>
          </c:extLst>
        </c:ser>
        <c:ser>
          <c:idx val="4"/>
          <c:order val="4"/>
          <c:tx>
            <c:strRef>
              <c:f>Sheet1!$H$1</c:f>
              <c:strCache>
                <c:ptCount val="1"/>
                <c:pt idx="0">
                  <c:v>disapprove somewhat</c:v>
                </c:pt>
              </c:strCache>
            </c:strRef>
          </c:tx>
          <c:spPr>
            <a:solidFill>
              <a:srgbClr val="D99694"/>
            </a:solidFill>
            <a:ln>
              <a:solidFill>
                <a:schemeClr val="bg1"/>
              </a:solidFill>
            </a:ln>
          </c:spPr>
          <c:invertIfNegative val="0"/>
          <c:dLbls>
            <c:delete val="1"/>
          </c:dLbls>
          <c:cat>
            <c:strRef>
              <c:f>Sheet1!$C$2:$C$15</c:f>
              <c:strCache>
                <c:ptCount val="14"/>
                <c:pt idx="0">
                  <c:v>April</c:v>
                </c:pt>
                <c:pt idx="1">
                  <c:v>May</c:v>
                </c:pt>
                <c:pt idx="2">
                  <c:v>April</c:v>
                </c:pt>
                <c:pt idx="3">
                  <c:v>May</c:v>
                </c:pt>
                <c:pt idx="4">
                  <c:v>April</c:v>
                </c:pt>
                <c:pt idx="5">
                  <c:v>May</c:v>
                </c:pt>
                <c:pt idx="6">
                  <c:v>April</c:v>
                </c:pt>
                <c:pt idx="7">
                  <c:v>May</c:v>
                </c:pt>
                <c:pt idx="8">
                  <c:v>April</c:v>
                </c:pt>
                <c:pt idx="9">
                  <c:v>May</c:v>
                </c:pt>
                <c:pt idx="10">
                  <c:v>April</c:v>
                </c:pt>
                <c:pt idx="11">
                  <c:v>May</c:v>
                </c:pt>
                <c:pt idx="12">
                  <c:v>April</c:v>
                </c:pt>
                <c:pt idx="13">
                  <c:v>May</c:v>
                </c:pt>
              </c:strCache>
            </c:strRef>
          </c:cat>
          <c:val>
            <c:numRef>
              <c:f>Sheet1!$H$2:$H$15</c:f>
              <c:numCache>
                <c:formatCode>General</c:formatCode>
                <c:ptCount val="14"/>
                <c:pt idx="0">
                  <c:v>-18</c:v>
                </c:pt>
                <c:pt idx="1">
                  <c:v>-17</c:v>
                </c:pt>
                <c:pt idx="2">
                  <c:v>-18</c:v>
                </c:pt>
                <c:pt idx="3">
                  <c:v>-16</c:v>
                </c:pt>
                <c:pt idx="4">
                  <c:v>-16</c:v>
                </c:pt>
                <c:pt idx="5">
                  <c:v>-16</c:v>
                </c:pt>
                <c:pt idx="6">
                  <c:v>-18</c:v>
                </c:pt>
                <c:pt idx="7">
                  <c:v>-16</c:v>
                </c:pt>
                <c:pt idx="8">
                  <c:v>-15</c:v>
                </c:pt>
                <c:pt idx="9">
                  <c:v>-13</c:v>
                </c:pt>
                <c:pt idx="10">
                  <c:v>-17</c:v>
                </c:pt>
                <c:pt idx="11">
                  <c:v>-14</c:v>
                </c:pt>
                <c:pt idx="12">
                  <c:v>-18</c:v>
                </c:pt>
                <c:pt idx="13">
                  <c:v>-17</c:v>
                </c:pt>
              </c:numCache>
            </c:numRef>
          </c:val>
          <c:extLst>
            <c:ext xmlns:c16="http://schemas.microsoft.com/office/drawing/2014/chart" uri="{C3380CC4-5D6E-409C-BE32-E72D297353CC}">
              <c16:uniqueId val="{0000000D-D00F-4DB6-BFE6-057BEBF16F19}"/>
            </c:ext>
          </c:extLst>
        </c:ser>
        <c:ser>
          <c:idx val="5"/>
          <c:order val="5"/>
          <c:tx>
            <c:strRef>
              <c:f>Sheet1!$I$1</c:f>
              <c:strCache>
                <c:ptCount val="1"/>
                <c:pt idx="0">
                  <c:v>Total disapprove</c:v>
                </c:pt>
              </c:strCache>
            </c:strRef>
          </c:tx>
          <c:spPr>
            <a:noFill/>
          </c:spPr>
          <c:invertIfNegative val="0"/>
          <c:dLbls>
            <c:dLbl>
              <c:idx val="0"/>
              <c:tx>
                <c:rich>
                  <a:bodyPr/>
                  <a:lstStyle/>
                  <a:p>
                    <a:r>
                      <a:rPr lang="en-US"/>
                      <a:t>40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717E-40D2-BF23-18DBBAD84D97}"/>
                </c:ext>
              </c:extLst>
            </c:dLbl>
            <c:dLbl>
              <c:idx val="1"/>
              <c:tx>
                <c:rich>
                  <a:bodyPr/>
                  <a:lstStyle/>
                  <a:p>
                    <a:r>
                      <a:rPr lang="en-US"/>
                      <a:t>42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717E-40D2-BF23-18DBBAD84D97}"/>
                </c:ext>
              </c:extLst>
            </c:dLbl>
            <c:dLbl>
              <c:idx val="2"/>
              <c:tx>
                <c:rich>
                  <a:bodyPr/>
                  <a:lstStyle/>
                  <a:p>
                    <a:r>
                      <a:rPr lang="en-US"/>
                      <a:t>44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717E-40D2-BF23-18DBBAD84D97}"/>
                </c:ext>
              </c:extLst>
            </c:dLbl>
            <c:dLbl>
              <c:idx val="3"/>
              <c:tx>
                <c:rich>
                  <a:bodyPr/>
                  <a:lstStyle/>
                  <a:p>
                    <a:r>
                      <a:rPr lang="en-US"/>
                      <a:t>44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717E-40D2-BF23-18DBBAD84D97}"/>
                </c:ext>
              </c:extLst>
            </c:dLbl>
            <c:dLbl>
              <c:idx val="4"/>
              <c:tx>
                <c:rich>
                  <a:bodyPr/>
                  <a:lstStyle/>
                  <a:p>
                    <a:r>
                      <a:rPr lang="en-US"/>
                      <a:t>44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717E-40D2-BF23-18DBBAD84D97}"/>
                </c:ext>
              </c:extLst>
            </c:dLbl>
            <c:dLbl>
              <c:idx val="5"/>
              <c:tx>
                <c:rich>
                  <a:bodyPr/>
                  <a:lstStyle/>
                  <a:p>
                    <a:r>
                      <a:rPr lang="en-US"/>
                      <a:t>45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717E-40D2-BF23-18DBBAD84D97}"/>
                </c:ext>
              </c:extLst>
            </c:dLbl>
            <c:dLbl>
              <c:idx val="6"/>
              <c:tx>
                <c:rich>
                  <a:bodyPr/>
                  <a:lstStyle/>
                  <a:p>
                    <a:r>
                      <a:rPr lang="en-US"/>
                      <a:t>46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5AD-4C31-8446-CAC86AA37525}"/>
                </c:ext>
              </c:extLst>
            </c:dLbl>
            <c:dLbl>
              <c:idx val="7"/>
              <c:tx>
                <c:rich>
                  <a:bodyPr/>
                  <a:lstStyle/>
                  <a:p>
                    <a:r>
                      <a:rPr lang="en-US"/>
                      <a:t>46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717E-40D2-BF23-18DBBAD84D97}"/>
                </c:ext>
              </c:extLst>
            </c:dLbl>
            <c:dLbl>
              <c:idx val="8"/>
              <c:tx>
                <c:rich>
                  <a:bodyPr/>
                  <a:lstStyle/>
                  <a:p>
                    <a:r>
                      <a:rPr lang="en-US"/>
                      <a:t>48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5D86-421E-ACB1-53890016C31A}"/>
                </c:ext>
              </c:extLst>
            </c:dLbl>
            <c:dLbl>
              <c:idx val="9"/>
              <c:tx>
                <c:rich>
                  <a:bodyPr/>
                  <a:lstStyle/>
                  <a:p>
                    <a:r>
                      <a:rPr lang="en-US"/>
                      <a:t>48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D86-421E-ACB1-53890016C31A}"/>
                </c:ext>
              </c:extLst>
            </c:dLbl>
            <c:dLbl>
              <c:idx val="10"/>
              <c:tx>
                <c:rich>
                  <a:bodyPr/>
                  <a:lstStyle/>
                  <a:p>
                    <a:r>
                      <a:rPr lang="en-US"/>
                      <a:t>51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D86-421E-ACB1-53890016C31A}"/>
                </c:ext>
              </c:extLst>
            </c:dLbl>
            <c:dLbl>
              <c:idx val="11"/>
              <c:tx>
                <c:rich>
                  <a:bodyPr/>
                  <a:lstStyle/>
                  <a:p>
                    <a:r>
                      <a:rPr lang="en-US"/>
                      <a:t>51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D86-421E-ACB1-53890016C31A}"/>
                </c:ext>
              </c:extLst>
            </c:dLbl>
            <c:dLbl>
              <c:idx val="12"/>
              <c:tx>
                <c:rich>
                  <a:bodyPr/>
                  <a:lstStyle/>
                  <a:p>
                    <a:r>
                      <a:rPr lang="en-US"/>
                      <a:t>52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D86-421E-ACB1-53890016C31A}"/>
                </c:ext>
              </c:extLst>
            </c:dLbl>
            <c:dLbl>
              <c:idx val="13"/>
              <c:tx>
                <c:rich>
                  <a:bodyPr/>
                  <a:lstStyle/>
                  <a:p>
                    <a:r>
                      <a:rPr lang="en-US"/>
                      <a:t>53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D86-421E-ACB1-53890016C31A}"/>
                </c:ext>
              </c:extLst>
            </c:dLbl>
            <c:spPr>
              <a:noFill/>
              <a:ln>
                <a:noFill/>
              </a:ln>
              <a:effectLst/>
            </c:spPr>
            <c:txPr>
              <a:bodyPr wrap="square" lIns="38100" tIns="19050" rIns="38100" bIns="19050" anchor="ctr">
                <a:spAutoFit/>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Sheet1!$C$2:$C$15</c:f>
              <c:strCache>
                <c:ptCount val="14"/>
                <c:pt idx="0">
                  <c:v>April</c:v>
                </c:pt>
                <c:pt idx="1">
                  <c:v>May</c:v>
                </c:pt>
                <c:pt idx="2">
                  <c:v>April</c:v>
                </c:pt>
                <c:pt idx="3">
                  <c:v>May</c:v>
                </c:pt>
                <c:pt idx="4">
                  <c:v>April</c:v>
                </c:pt>
                <c:pt idx="5">
                  <c:v>May</c:v>
                </c:pt>
                <c:pt idx="6">
                  <c:v>April</c:v>
                </c:pt>
                <c:pt idx="7">
                  <c:v>May</c:v>
                </c:pt>
                <c:pt idx="8">
                  <c:v>April</c:v>
                </c:pt>
                <c:pt idx="9">
                  <c:v>May</c:v>
                </c:pt>
                <c:pt idx="10">
                  <c:v>April</c:v>
                </c:pt>
                <c:pt idx="11">
                  <c:v>May</c:v>
                </c:pt>
                <c:pt idx="12">
                  <c:v>April</c:v>
                </c:pt>
                <c:pt idx="13">
                  <c:v>May</c:v>
                </c:pt>
              </c:strCache>
            </c:strRef>
          </c:cat>
          <c:val>
            <c:numRef>
              <c:f>Sheet1!$I$2:$I$15</c:f>
              <c:numCache>
                <c:formatCode>General</c:formatCode>
                <c:ptCount val="14"/>
                <c:pt idx="0">
                  <c:v>-40</c:v>
                </c:pt>
                <c:pt idx="1">
                  <c:v>-42</c:v>
                </c:pt>
                <c:pt idx="2">
                  <c:v>-44</c:v>
                </c:pt>
                <c:pt idx="3">
                  <c:v>-44</c:v>
                </c:pt>
                <c:pt idx="4">
                  <c:v>-44</c:v>
                </c:pt>
                <c:pt idx="5">
                  <c:v>-45</c:v>
                </c:pt>
                <c:pt idx="6">
                  <c:v>-46</c:v>
                </c:pt>
                <c:pt idx="7">
                  <c:v>-46</c:v>
                </c:pt>
                <c:pt idx="8">
                  <c:v>-48</c:v>
                </c:pt>
                <c:pt idx="9">
                  <c:v>-48</c:v>
                </c:pt>
                <c:pt idx="10">
                  <c:v>-51</c:v>
                </c:pt>
                <c:pt idx="11">
                  <c:v>-51</c:v>
                </c:pt>
                <c:pt idx="12">
                  <c:v>-52</c:v>
                </c:pt>
                <c:pt idx="13">
                  <c:v>-53</c:v>
                </c:pt>
              </c:numCache>
            </c:numRef>
          </c:val>
          <c:extLst>
            <c:ext xmlns:c16="http://schemas.microsoft.com/office/drawing/2014/chart" uri="{C3380CC4-5D6E-409C-BE32-E72D297353CC}">
              <c16:uniqueId val="{00000000-CE4B-48D0-A053-667C637C732F}"/>
            </c:ext>
          </c:extLst>
        </c:ser>
        <c:dLbls>
          <c:showLegendKey val="0"/>
          <c:showVal val="1"/>
          <c:showCatName val="0"/>
          <c:showSerName val="0"/>
          <c:showPercent val="0"/>
          <c:showBubbleSize val="0"/>
        </c:dLbls>
        <c:gapWidth val="40"/>
        <c:overlap val="100"/>
        <c:axId val="358278144"/>
        <c:axId val="363009664"/>
      </c:barChart>
      <c:catAx>
        <c:axId val="358278144"/>
        <c:scaling>
          <c:orientation val="minMax"/>
        </c:scaling>
        <c:delete val="0"/>
        <c:axPos val="b"/>
        <c:numFmt formatCode="General" sourceLinked="1"/>
        <c:majorTickMark val="out"/>
        <c:minorTickMark val="none"/>
        <c:tickLblPos val="low"/>
        <c:txPr>
          <a:bodyPr/>
          <a:lstStyle/>
          <a:p>
            <a:pPr>
              <a:defRPr sz="1350" b="1"/>
            </a:pPr>
            <a:endParaRPr lang="en-US"/>
          </a:p>
        </c:txPr>
        <c:crossAx val="363009664"/>
        <c:crosses val="autoZero"/>
        <c:auto val="1"/>
        <c:lblAlgn val="ctr"/>
        <c:lblOffset val="40"/>
        <c:noMultiLvlLbl val="0"/>
      </c:catAx>
      <c:valAx>
        <c:axId val="363009664"/>
        <c:scaling>
          <c:orientation val="minMax"/>
          <c:max val="100"/>
          <c:min val="-100"/>
        </c:scaling>
        <c:delete val="1"/>
        <c:axPos val="l"/>
        <c:majorGridlines>
          <c:spPr>
            <a:ln>
              <a:noFill/>
            </a:ln>
          </c:spPr>
        </c:majorGridlines>
        <c:numFmt formatCode="#,##0.00" sourceLinked="0"/>
        <c:majorTickMark val="out"/>
        <c:minorTickMark val="none"/>
        <c:tickLblPos val="nextTo"/>
        <c:crossAx val="358278144"/>
        <c:crosses val="autoZero"/>
        <c:crossBetween val="between"/>
        <c:majorUnit val="25"/>
        <c:minorUnit val="10"/>
      </c:valAx>
      <c:spPr>
        <a:noFill/>
      </c:spPr>
    </c:plotArea>
    <c:legend>
      <c:legendPos val="t"/>
      <c:legendEntry>
        <c:idx val="1"/>
        <c:delete val="1"/>
      </c:legendEntry>
      <c:legendEntry>
        <c:idx val="2"/>
        <c:delete val="1"/>
      </c:legendEntry>
      <c:legendEntry>
        <c:idx val="4"/>
        <c:delete val="1"/>
      </c:legendEntry>
      <c:legendEntry>
        <c:idx val="5"/>
        <c:delete val="1"/>
      </c:legendEntry>
      <c:layout>
        <c:manualLayout>
          <c:xMode val="edge"/>
          <c:yMode val="edge"/>
          <c:x val="0"/>
          <c:y val="0"/>
          <c:w val="1"/>
          <c:h val="4.7384409406216847E-2"/>
        </c:manualLayout>
      </c:layout>
      <c:overlay val="0"/>
      <c:txPr>
        <a:bodyPr/>
        <a:lstStyle/>
        <a:p>
          <a:pPr>
            <a:defRPr sz="1400">
              <a:latin typeface="+mj-lt"/>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27279163359613856"/>
          <c:w val="1"/>
          <c:h val="0.50312146297913674"/>
        </c:manualLayout>
      </c:layout>
      <c:barChart>
        <c:barDir val="col"/>
        <c:grouping val="stacked"/>
        <c:varyColors val="0"/>
        <c:ser>
          <c:idx val="0"/>
          <c:order val="0"/>
          <c:tx>
            <c:strRef>
              <c:f>Sheet1!$D$1</c:f>
              <c:strCache>
                <c:ptCount val="1"/>
                <c:pt idx="0">
                  <c:v>Very Warm (76-100)</c:v>
                </c:pt>
              </c:strCache>
            </c:strRef>
          </c:tx>
          <c:spPr>
            <a:solidFill>
              <a:srgbClr val="C00000"/>
            </a:solidFill>
            <a:ln>
              <a:solidFill>
                <a:schemeClr val="bg1"/>
              </a:solidFill>
            </a:ln>
          </c:spPr>
          <c:invertIfNegative val="0"/>
          <c:dLbls>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Sheet1!$C$2:$C$10</c:f>
              <c:strCache>
                <c:ptCount val="9"/>
                <c:pt idx="0">
                  <c:v>Total</c:v>
                </c:pt>
                <c:pt idx="1">
                  <c:v>Democrat</c:v>
                </c:pt>
                <c:pt idx="2">
                  <c:v>Independent</c:v>
                </c:pt>
                <c:pt idx="3">
                  <c:v>Republican</c:v>
                </c:pt>
                <c:pt idx="4">
                  <c:v>African American</c:v>
                </c:pt>
                <c:pt idx="5">
                  <c:v>Hispanic</c:v>
                </c:pt>
                <c:pt idx="6">
                  <c:v>White Unmarried Women</c:v>
                </c:pt>
                <c:pt idx="7">
                  <c:v>White Millennial</c:v>
                </c:pt>
                <c:pt idx="8">
                  <c:v>White Working Class Women</c:v>
                </c:pt>
              </c:strCache>
            </c:strRef>
          </c:cat>
          <c:val>
            <c:numRef>
              <c:f>Sheet1!$D$2:$D$10</c:f>
              <c:numCache>
                <c:formatCode>General</c:formatCode>
                <c:ptCount val="9"/>
                <c:pt idx="0">
                  <c:v>19</c:v>
                </c:pt>
                <c:pt idx="1">
                  <c:v>7</c:v>
                </c:pt>
                <c:pt idx="2">
                  <c:v>12</c:v>
                </c:pt>
                <c:pt idx="3">
                  <c:v>34</c:v>
                </c:pt>
                <c:pt idx="4" formatCode="0">
                  <c:v>11</c:v>
                </c:pt>
                <c:pt idx="5" formatCode="0">
                  <c:v>19</c:v>
                </c:pt>
                <c:pt idx="6" formatCode="0">
                  <c:v>17</c:v>
                </c:pt>
                <c:pt idx="7" formatCode="0">
                  <c:v>20</c:v>
                </c:pt>
                <c:pt idx="8">
                  <c:v>22</c:v>
                </c:pt>
              </c:numCache>
            </c:numRef>
          </c:val>
          <c:extLst>
            <c:ext xmlns:c16="http://schemas.microsoft.com/office/drawing/2014/chart" uri="{C3380CC4-5D6E-409C-BE32-E72D297353CC}">
              <c16:uniqueId val="{00000000-84AD-4825-84BF-7DAB1C623708}"/>
            </c:ext>
          </c:extLst>
        </c:ser>
        <c:ser>
          <c:idx val="1"/>
          <c:order val="1"/>
          <c:tx>
            <c:strRef>
              <c:f>Sheet1!$E$1</c:f>
              <c:strCache>
                <c:ptCount val="1"/>
                <c:pt idx="0">
                  <c:v>Warm (51-74)</c:v>
                </c:pt>
              </c:strCache>
            </c:strRef>
          </c:tx>
          <c:spPr>
            <a:solidFill>
              <a:srgbClr val="D99694"/>
            </a:solidFill>
            <a:ln>
              <a:solidFill>
                <a:schemeClr val="bg1"/>
              </a:solidFill>
            </a:ln>
          </c:spPr>
          <c:invertIfNegative val="0"/>
          <c:dLbls>
            <c:delete val="1"/>
          </c:dLbls>
          <c:cat>
            <c:strRef>
              <c:f>Sheet1!$C$2:$C$10</c:f>
              <c:strCache>
                <c:ptCount val="9"/>
                <c:pt idx="0">
                  <c:v>Total</c:v>
                </c:pt>
                <c:pt idx="1">
                  <c:v>Democrat</c:v>
                </c:pt>
                <c:pt idx="2">
                  <c:v>Independent</c:v>
                </c:pt>
                <c:pt idx="3">
                  <c:v>Republican</c:v>
                </c:pt>
                <c:pt idx="4">
                  <c:v>African American</c:v>
                </c:pt>
                <c:pt idx="5">
                  <c:v>Hispanic</c:v>
                </c:pt>
                <c:pt idx="6">
                  <c:v>White Unmarried Women</c:v>
                </c:pt>
                <c:pt idx="7">
                  <c:v>White Millennial</c:v>
                </c:pt>
                <c:pt idx="8">
                  <c:v>White Working Class Women</c:v>
                </c:pt>
              </c:strCache>
            </c:strRef>
          </c:cat>
          <c:val>
            <c:numRef>
              <c:f>Sheet1!$E$2:$E$10</c:f>
              <c:numCache>
                <c:formatCode>General</c:formatCode>
                <c:ptCount val="9"/>
                <c:pt idx="0">
                  <c:v>12</c:v>
                </c:pt>
                <c:pt idx="1">
                  <c:v>7</c:v>
                </c:pt>
                <c:pt idx="2">
                  <c:v>12</c:v>
                </c:pt>
                <c:pt idx="3">
                  <c:v>18</c:v>
                </c:pt>
                <c:pt idx="4">
                  <c:v>4</c:v>
                </c:pt>
                <c:pt idx="5">
                  <c:v>6</c:v>
                </c:pt>
                <c:pt idx="6">
                  <c:v>9</c:v>
                </c:pt>
                <c:pt idx="7">
                  <c:v>7</c:v>
                </c:pt>
                <c:pt idx="8">
                  <c:v>11</c:v>
                </c:pt>
              </c:numCache>
            </c:numRef>
          </c:val>
          <c:extLst>
            <c:ext xmlns:c16="http://schemas.microsoft.com/office/drawing/2014/chart" uri="{C3380CC4-5D6E-409C-BE32-E72D297353CC}">
              <c16:uniqueId val="{00000001-84AD-4825-84BF-7DAB1C623708}"/>
            </c:ext>
          </c:extLst>
        </c:ser>
        <c:ser>
          <c:idx val="2"/>
          <c:order val="2"/>
          <c:tx>
            <c:strRef>
              <c:f>Sheet1!$F$1</c:f>
              <c:strCache>
                <c:ptCount val="1"/>
                <c:pt idx="0">
                  <c:v>Total Warm</c:v>
                </c:pt>
              </c:strCache>
            </c:strRef>
          </c:tx>
          <c:spPr>
            <a:noFill/>
          </c:spPr>
          <c:invertIfNegative val="0"/>
          <c:dLbls>
            <c:spPr>
              <a:noFill/>
              <a:ln>
                <a:noFill/>
              </a:ln>
              <a:effectLst/>
            </c:spPr>
            <c:txPr>
              <a:bodyPr wrap="square" lIns="38100" tIns="19050" rIns="38100" bIns="19050" anchor="ctr">
                <a:spAutoFit/>
              </a:bodyPr>
              <a:lstStyle/>
              <a:p>
                <a:pPr>
                  <a:defRPr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Sheet1!$C$2:$C$10</c:f>
              <c:strCache>
                <c:ptCount val="9"/>
                <c:pt idx="0">
                  <c:v>Total</c:v>
                </c:pt>
                <c:pt idx="1">
                  <c:v>Democrat</c:v>
                </c:pt>
                <c:pt idx="2">
                  <c:v>Independent</c:v>
                </c:pt>
                <c:pt idx="3">
                  <c:v>Republican</c:v>
                </c:pt>
                <c:pt idx="4">
                  <c:v>African American</c:v>
                </c:pt>
                <c:pt idx="5">
                  <c:v>Hispanic</c:v>
                </c:pt>
                <c:pt idx="6">
                  <c:v>White Unmarried Women</c:v>
                </c:pt>
                <c:pt idx="7">
                  <c:v>White Millennial</c:v>
                </c:pt>
                <c:pt idx="8">
                  <c:v>White Working Class Women</c:v>
                </c:pt>
              </c:strCache>
            </c:strRef>
          </c:cat>
          <c:val>
            <c:numRef>
              <c:f>Sheet1!$F$2:$F$10</c:f>
              <c:numCache>
                <c:formatCode>General</c:formatCode>
                <c:ptCount val="9"/>
                <c:pt idx="0">
                  <c:v>31</c:v>
                </c:pt>
                <c:pt idx="1">
                  <c:v>14</c:v>
                </c:pt>
                <c:pt idx="2">
                  <c:v>24</c:v>
                </c:pt>
                <c:pt idx="3">
                  <c:v>52</c:v>
                </c:pt>
                <c:pt idx="4" formatCode="0">
                  <c:v>15</c:v>
                </c:pt>
                <c:pt idx="5" formatCode="0">
                  <c:v>25</c:v>
                </c:pt>
                <c:pt idx="6" formatCode="0">
                  <c:v>26</c:v>
                </c:pt>
                <c:pt idx="7" formatCode="0">
                  <c:v>27</c:v>
                </c:pt>
                <c:pt idx="8">
                  <c:v>33</c:v>
                </c:pt>
              </c:numCache>
            </c:numRef>
          </c:val>
          <c:extLst>
            <c:ext xmlns:c16="http://schemas.microsoft.com/office/drawing/2014/chart" uri="{C3380CC4-5D6E-409C-BE32-E72D297353CC}">
              <c16:uniqueId val="{00000002-84AD-4825-84BF-7DAB1C623708}"/>
            </c:ext>
          </c:extLst>
        </c:ser>
        <c:ser>
          <c:idx val="3"/>
          <c:order val="3"/>
          <c:tx>
            <c:strRef>
              <c:f>Sheet1!$G$1</c:f>
              <c:strCache>
                <c:ptCount val="1"/>
                <c:pt idx="0">
                  <c:v>Very Cool (0-25)</c:v>
                </c:pt>
              </c:strCache>
            </c:strRef>
          </c:tx>
          <c:spPr>
            <a:solidFill>
              <a:srgbClr val="FFC000"/>
            </a:solidFill>
            <a:ln>
              <a:solidFill>
                <a:schemeClr val="bg1"/>
              </a:solidFill>
            </a:ln>
          </c:spPr>
          <c:invertIfNegative val="0"/>
          <c:dLbls>
            <c:dLbl>
              <c:idx val="0"/>
              <c:tx>
                <c:rich>
                  <a:bodyPr/>
                  <a:lstStyle/>
                  <a:p>
                    <a:r>
                      <a:rPr lang="en-US"/>
                      <a:t>41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E636-4E3E-B9B7-A9021938998E}"/>
                </c:ext>
              </c:extLst>
            </c:dLbl>
            <c:dLbl>
              <c:idx val="1"/>
              <c:tx>
                <c:rich>
                  <a:bodyPr/>
                  <a:lstStyle/>
                  <a:p>
                    <a:r>
                      <a:rPr lang="en-US"/>
                      <a:t>60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E636-4E3E-B9B7-A9021938998E}"/>
                </c:ext>
              </c:extLst>
            </c:dLbl>
            <c:dLbl>
              <c:idx val="2"/>
              <c:tx>
                <c:rich>
                  <a:bodyPr/>
                  <a:lstStyle/>
                  <a:p>
                    <a:r>
                      <a:rPr lang="en-US"/>
                      <a:t>43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636-4E3E-B9B7-A9021938998E}"/>
                </c:ext>
              </c:extLst>
            </c:dLbl>
            <c:dLbl>
              <c:idx val="3"/>
              <c:tx>
                <c:rich>
                  <a:bodyPr/>
                  <a:lstStyle/>
                  <a:p>
                    <a:r>
                      <a:rPr lang="en-US"/>
                      <a:t>19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E636-4E3E-B9B7-A9021938998E}"/>
                </c:ext>
              </c:extLst>
            </c:dLbl>
            <c:dLbl>
              <c:idx val="4"/>
              <c:tx>
                <c:rich>
                  <a:bodyPr/>
                  <a:lstStyle/>
                  <a:p>
                    <a:r>
                      <a:rPr lang="en-US"/>
                      <a:t>60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636-4E3E-B9B7-A9021938998E}"/>
                </c:ext>
              </c:extLst>
            </c:dLbl>
            <c:dLbl>
              <c:idx val="5"/>
              <c:tx>
                <c:rich>
                  <a:bodyPr/>
                  <a:lstStyle/>
                  <a:p>
                    <a:r>
                      <a:rPr lang="en-US"/>
                      <a:t>49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636-4E3E-B9B7-A9021938998E}"/>
                </c:ext>
              </c:extLst>
            </c:dLbl>
            <c:dLbl>
              <c:idx val="6"/>
              <c:tx>
                <c:rich>
                  <a:bodyPr/>
                  <a:lstStyle/>
                  <a:p>
                    <a:r>
                      <a:rPr lang="en-US"/>
                      <a:t>45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6FB-4362-BF4D-D8469629B19D}"/>
                </c:ext>
              </c:extLst>
            </c:dLbl>
            <c:dLbl>
              <c:idx val="7"/>
              <c:tx>
                <c:rich>
                  <a:bodyPr/>
                  <a:lstStyle/>
                  <a:p>
                    <a:r>
                      <a:rPr lang="en-US"/>
                      <a:t>43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6FB-4362-BF4D-D8469629B19D}"/>
                </c:ext>
              </c:extLst>
            </c:dLbl>
            <c:dLbl>
              <c:idx val="8"/>
              <c:tx>
                <c:rich>
                  <a:bodyPr/>
                  <a:lstStyle/>
                  <a:p>
                    <a:r>
                      <a:rPr lang="en-US"/>
                      <a:t>34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6FB-4362-BF4D-D8469629B19D}"/>
                </c:ext>
              </c:extLst>
            </c:dLbl>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Sheet1!$C$2:$C$10</c:f>
              <c:strCache>
                <c:ptCount val="9"/>
                <c:pt idx="0">
                  <c:v>Total</c:v>
                </c:pt>
                <c:pt idx="1">
                  <c:v>Democrat</c:v>
                </c:pt>
                <c:pt idx="2">
                  <c:v>Independent</c:v>
                </c:pt>
                <c:pt idx="3">
                  <c:v>Republican</c:v>
                </c:pt>
                <c:pt idx="4">
                  <c:v>African American</c:v>
                </c:pt>
                <c:pt idx="5">
                  <c:v>Hispanic</c:v>
                </c:pt>
                <c:pt idx="6">
                  <c:v>White Unmarried Women</c:v>
                </c:pt>
                <c:pt idx="7">
                  <c:v>White Millennial</c:v>
                </c:pt>
                <c:pt idx="8">
                  <c:v>White Working Class Women</c:v>
                </c:pt>
              </c:strCache>
            </c:strRef>
          </c:cat>
          <c:val>
            <c:numRef>
              <c:f>Sheet1!$G$2:$G$10</c:f>
              <c:numCache>
                <c:formatCode>General</c:formatCode>
                <c:ptCount val="9"/>
                <c:pt idx="0">
                  <c:v>-41</c:v>
                </c:pt>
                <c:pt idx="1">
                  <c:v>-60</c:v>
                </c:pt>
                <c:pt idx="2">
                  <c:v>-43</c:v>
                </c:pt>
                <c:pt idx="3">
                  <c:v>-19</c:v>
                </c:pt>
                <c:pt idx="4" formatCode="0">
                  <c:v>-60</c:v>
                </c:pt>
                <c:pt idx="5" formatCode="0">
                  <c:v>-49</c:v>
                </c:pt>
                <c:pt idx="6" formatCode="0">
                  <c:v>-45</c:v>
                </c:pt>
                <c:pt idx="7" formatCode="0">
                  <c:v>-42</c:v>
                </c:pt>
                <c:pt idx="8">
                  <c:v>-34</c:v>
                </c:pt>
              </c:numCache>
            </c:numRef>
          </c:val>
          <c:extLst>
            <c:ext xmlns:c16="http://schemas.microsoft.com/office/drawing/2014/chart" uri="{C3380CC4-5D6E-409C-BE32-E72D297353CC}">
              <c16:uniqueId val="{0000000C-84AD-4825-84BF-7DAB1C623708}"/>
            </c:ext>
          </c:extLst>
        </c:ser>
        <c:ser>
          <c:idx val="4"/>
          <c:order val="4"/>
          <c:tx>
            <c:strRef>
              <c:f>Sheet1!$H$1</c:f>
              <c:strCache>
                <c:ptCount val="1"/>
                <c:pt idx="0">
                  <c:v>Cool (26-49)</c:v>
                </c:pt>
              </c:strCache>
            </c:strRef>
          </c:tx>
          <c:spPr>
            <a:solidFill>
              <a:srgbClr val="FFFF00"/>
            </a:solidFill>
            <a:ln>
              <a:solidFill>
                <a:schemeClr val="bg1"/>
              </a:solidFill>
            </a:ln>
          </c:spPr>
          <c:invertIfNegative val="0"/>
          <c:dLbls>
            <c:delete val="1"/>
          </c:dLbls>
          <c:cat>
            <c:strRef>
              <c:f>Sheet1!$C$2:$C$10</c:f>
              <c:strCache>
                <c:ptCount val="9"/>
                <c:pt idx="0">
                  <c:v>Total</c:v>
                </c:pt>
                <c:pt idx="1">
                  <c:v>Democrat</c:v>
                </c:pt>
                <c:pt idx="2">
                  <c:v>Independent</c:v>
                </c:pt>
                <c:pt idx="3">
                  <c:v>Republican</c:v>
                </c:pt>
                <c:pt idx="4">
                  <c:v>African American</c:v>
                </c:pt>
                <c:pt idx="5">
                  <c:v>Hispanic</c:v>
                </c:pt>
                <c:pt idx="6">
                  <c:v>White Unmarried Women</c:v>
                </c:pt>
                <c:pt idx="7">
                  <c:v>White Millennial</c:v>
                </c:pt>
                <c:pt idx="8">
                  <c:v>White Working Class Women</c:v>
                </c:pt>
              </c:strCache>
            </c:strRef>
          </c:cat>
          <c:val>
            <c:numRef>
              <c:f>Sheet1!$H$2:$H$10</c:f>
              <c:numCache>
                <c:formatCode>General</c:formatCode>
                <c:ptCount val="9"/>
                <c:pt idx="0">
                  <c:v>-10</c:v>
                </c:pt>
                <c:pt idx="1">
                  <c:v>-12</c:v>
                </c:pt>
                <c:pt idx="2">
                  <c:v>-12</c:v>
                </c:pt>
                <c:pt idx="3">
                  <c:v>-6</c:v>
                </c:pt>
                <c:pt idx="4">
                  <c:v>-5</c:v>
                </c:pt>
                <c:pt idx="5" formatCode="0">
                  <c:v>-17</c:v>
                </c:pt>
                <c:pt idx="6">
                  <c:v>-9</c:v>
                </c:pt>
                <c:pt idx="7">
                  <c:v>-11</c:v>
                </c:pt>
                <c:pt idx="8">
                  <c:v>-8</c:v>
                </c:pt>
              </c:numCache>
            </c:numRef>
          </c:val>
          <c:extLst>
            <c:ext xmlns:c16="http://schemas.microsoft.com/office/drawing/2014/chart" uri="{C3380CC4-5D6E-409C-BE32-E72D297353CC}">
              <c16:uniqueId val="{0000000D-84AD-4825-84BF-7DAB1C623708}"/>
            </c:ext>
          </c:extLst>
        </c:ser>
        <c:ser>
          <c:idx val="5"/>
          <c:order val="5"/>
          <c:tx>
            <c:strRef>
              <c:f>Sheet1!$I$1</c:f>
              <c:strCache>
                <c:ptCount val="1"/>
                <c:pt idx="0">
                  <c:v>Total disapprove</c:v>
                </c:pt>
              </c:strCache>
            </c:strRef>
          </c:tx>
          <c:spPr>
            <a:noFill/>
          </c:spPr>
          <c:invertIfNegative val="0"/>
          <c:dLbls>
            <c:dLbl>
              <c:idx val="0"/>
              <c:tx>
                <c:rich>
                  <a:bodyPr/>
                  <a:lstStyle/>
                  <a:p>
                    <a:r>
                      <a:rPr lang="en-US"/>
                      <a:t>51</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636-4E3E-B9B7-A9021938998E}"/>
                </c:ext>
              </c:extLst>
            </c:dLbl>
            <c:dLbl>
              <c:idx val="1"/>
              <c:tx>
                <c:rich>
                  <a:bodyPr/>
                  <a:lstStyle/>
                  <a:p>
                    <a:r>
                      <a:rPr lang="en-US"/>
                      <a:t>72</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D4A-4A36-B638-3900B559587F}"/>
                </c:ext>
              </c:extLst>
            </c:dLbl>
            <c:dLbl>
              <c:idx val="2"/>
              <c:tx>
                <c:rich>
                  <a:bodyPr/>
                  <a:lstStyle/>
                  <a:p>
                    <a:r>
                      <a:rPr lang="en-US"/>
                      <a:t>55</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D4A-4A36-B638-3900B559587F}"/>
                </c:ext>
              </c:extLst>
            </c:dLbl>
            <c:dLbl>
              <c:idx val="3"/>
              <c:tx>
                <c:rich>
                  <a:bodyPr/>
                  <a:lstStyle/>
                  <a:p>
                    <a:r>
                      <a:rPr lang="en-US"/>
                      <a:t>25</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636-4E3E-B9B7-A9021938998E}"/>
                </c:ext>
              </c:extLst>
            </c:dLbl>
            <c:dLbl>
              <c:idx val="4"/>
              <c:tx>
                <c:rich>
                  <a:bodyPr/>
                  <a:lstStyle/>
                  <a:p>
                    <a:r>
                      <a:rPr lang="en-US"/>
                      <a:t>65</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D4A-4A36-B638-3900B559587F}"/>
                </c:ext>
              </c:extLst>
            </c:dLbl>
            <c:dLbl>
              <c:idx val="5"/>
              <c:tx>
                <c:rich>
                  <a:bodyPr/>
                  <a:lstStyle/>
                  <a:p>
                    <a:r>
                      <a:rPr lang="en-US"/>
                      <a:t>56</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636-4E3E-B9B7-A9021938998E}"/>
                </c:ext>
              </c:extLst>
            </c:dLbl>
            <c:dLbl>
              <c:idx val="6"/>
              <c:tx>
                <c:rich>
                  <a:bodyPr/>
                  <a:lstStyle/>
                  <a:p>
                    <a:r>
                      <a:rPr lang="en-US"/>
                      <a:t>54</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0A8-4A11-B712-5C6A1376CA6B}"/>
                </c:ext>
              </c:extLst>
            </c:dLbl>
            <c:dLbl>
              <c:idx val="7"/>
              <c:tx>
                <c:rich>
                  <a:bodyPr/>
                  <a:lstStyle/>
                  <a:p>
                    <a:r>
                      <a:rPr lang="en-US"/>
                      <a:t>53</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0A8-4A11-B712-5C6A1376CA6B}"/>
                </c:ext>
              </c:extLst>
            </c:dLbl>
            <c:dLbl>
              <c:idx val="8"/>
              <c:tx>
                <c:rich>
                  <a:bodyPr/>
                  <a:lstStyle/>
                  <a:p>
                    <a:r>
                      <a:rPr lang="en-US"/>
                      <a:t>42</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0A8-4A11-B712-5C6A1376CA6B}"/>
                </c:ext>
              </c:extLst>
            </c:dLbl>
            <c:spPr>
              <a:noFill/>
              <a:ln>
                <a:noFill/>
              </a:ln>
              <a:effectLst/>
            </c:spPr>
            <c:txPr>
              <a:bodyPr wrap="square" lIns="38100" tIns="19050" rIns="38100" bIns="19050" anchor="ctr">
                <a:spAutoFit/>
              </a:bodyPr>
              <a:lstStyle/>
              <a:p>
                <a:pPr>
                  <a:defRPr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Sheet1!$C$2:$C$10</c:f>
              <c:strCache>
                <c:ptCount val="9"/>
                <c:pt idx="0">
                  <c:v>Total</c:v>
                </c:pt>
                <c:pt idx="1">
                  <c:v>Democrat</c:v>
                </c:pt>
                <c:pt idx="2">
                  <c:v>Independent</c:v>
                </c:pt>
                <c:pt idx="3">
                  <c:v>Republican</c:v>
                </c:pt>
                <c:pt idx="4">
                  <c:v>African American</c:v>
                </c:pt>
                <c:pt idx="5">
                  <c:v>Hispanic</c:v>
                </c:pt>
                <c:pt idx="6">
                  <c:v>White Unmarried Women</c:v>
                </c:pt>
                <c:pt idx="7">
                  <c:v>White Millennial</c:v>
                </c:pt>
                <c:pt idx="8">
                  <c:v>White Working Class Women</c:v>
                </c:pt>
              </c:strCache>
            </c:strRef>
          </c:cat>
          <c:val>
            <c:numRef>
              <c:f>Sheet1!$I$2:$I$10</c:f>
              <c:numCache>
                <c:formatCode>General</c:formatCode>
                <c:ptCount val="9"/>
                <c:pt idx="0">
                  <c:v>-51</c:v>
                </c:pt>
                <c:pt idx="1">
                  <c:v>-72</c:v>
                </c:pt>
                <c:pt idx="2">
                  <c:v>-55</c:v>
                </c:pt>
                <c:pt idx="3">
                  <c:v>-25</c:v>
                </c:pt>
                <c:pt idx="4" formatCode="0">
                  <c:v>-65</c:v>
                </c:pt>
                <c:pt idx="5" formatCode="0">
                  <c:v>-56</c:v>
                </c:pt>
                <c:pt idx="6" formatCode="0">
                  <c:v>-54</c:v>
                </c:pt>
                <c:pt idx="7" formatCode="0">
                  <c:v>-53</c:v>
                </c:pt>
                <c:pt idx="8">
                  <c:v>-42</c:v>
                </c:pt>
              </c:numCache>
            </c:numRef>
          </c:val>
          <c:extLst>
            <c:ext xmlns:c16="http://schemas.microsoft.com/office/drawing/2014/chart" uri="{C3380CC4-5D6E-409C-BE32-E72D297353CC}">
              <c16:uniqueId val="{0000000E-84AD-4825-84BF-7DAB1C623708}"/>
            </c:ext>
          </c:extLst>
        </c:ser>
        <c:dLbls>
          <c:showLegendKey val="0"/>
          <c:showVal val="1"/>
          <c:showCatName val="0"/>
          <c:showSerName val="0"/>
          <c:showPercent val="0"/>
          <c:showBubbleSize val="0"/>
        </c:dLbls>
        <c:gapWidth val="40"/>
        <c:overlap val="100"/>
        <c:axId val="380608512"/>
        <c:axId val="346189184"/>
      </c:barChart>
      <c:catAx>
        <c:axId val="380608512"/>
        <c:scaling>
          <c:orientation val="minMax"/>
        </c:scaling>
        <c:delete val="0"/>
        <c:axPos val="b"/>
        <c:numFmt formatCode="General" sourceLinked="1"/>
        <c:majorTickMark val="out"/>
        <c:minorTickMark val="none"/>
        <c:tickLblPos val="low"/>
        <c:txPr>
          <a:bodyPr/>
          <a:lstStyle/>
          <a:p>
            <a:pPr>
              <a:defRPr sz="1350" b="1"/>
            </a:pPr>
            <a:endParaRPr lang="en-US"/>
          </a:p>
        </c:txPr>
        <c:crossAx val="346189184"/>
        <c:crosses val="autoZero"/>
        <c:auto val="1"/>
        <c:lblAlgn val="ctr"/>
        <c:lblOffset val="100"/>
        <c:noMultiLvlLbl val="0"/>
      </c:catAx>
      <c:valAx>
        <c:axId val="346189184"/>
        <c:scaling>
          <c:orientation val="minMax"/>
          <c:max val="100"/>
          <c:min val="-90"/>
        </c:scaling>
        <c:delete val="1"/>
        <c:axPos val="l"/>
        <c:majorGridlines>
          <c:spPr>
            <a:ln>
              <a:noFill/>
            </a:ln>
          </c:spPr>
        </c:majorGridlines>
        <c:numFmt formatCode="#,##0.00" sourceLinked="0"/>
        <c:majorTickMark val="out"/>
        <c:minorTickMark val="none"/>
        <c:tickLblPos val="nextTo"/>
        <c:crossAx val="380608512"/>
        <c:crosses val="autoZero"/>
        <c:crossBetween val="between"/>
        <c:majorUnit val="20"/>
        <c:minorUnit val="10"/>
      </c:valAx>
    </c:plotArea>
    <c:legend>
      <c:legendPos val="t"/>
      <c:legendEntry>
        <c:idx val="2"/>
        <c:delete val="1"/>
      </c:legendEntry>
      <c:legendEntry>
        <c:idx val="5"/>
        <c:delete val="1"/>
      </c:legendEntry>
      <c:layout>
        <c:manualLayout>
          <c:xMode val="edge"/>
          <c:yMode val="edge"/>
          <c:x val="8.8299431321084865E-2"/>
          <c:y val="0"/>
          <c:w val="0.82340102799650039"/>
          <c:h val="3.4387091158735193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27826242097919229"/>
          <c:w val="1"/>
          <c:h val="0.45661971280433228"/>
        </c:manualLayout>
      </c:layout>
      <c:barChart>
        <c:barDir val="col"/>
        <c:grouping val="stacked"/>
        <c:varyColors val="0"/>
        <c:ser>
          <c:idx val="0"/>
          <c:order val="0"/>
          <c:tx>
            <c:strRef>
              <c:f>Sheet1!$D$1</c:f>
              <c:strCache>
                <c:ptCount val="1"/>
                <c:pt idx="0">
                  <c:v>Much More 1</c:v>
                </c:pt>
              </c:strCache>
            </c:strRef>
          </c:tx>
          <c:spPr>
            <a:solidFill>
              <a:srgbClr val="006600"/>
            </a:solidFill>
            <a:ln>
              <a:solidFill>
                <a:schemeClr val="bg1"/>
              </a:solidFill>
            </a:ln>
          </c:spPr>
          <c:invertIfNegative val="0"/>
          <c:dLbls>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Sheet1!$C$2:$C$10</c:f>
              <c:strCache>
                <c:ptCount val="9"/>
                <c:pt idx="0">
                  <c:v>Total</c:v>
                </c:pt>
                <c:pt idx="1">
                  <c:v>Democrat</c:v>
                </c:pt>
                <c:pt idx="2">
                  <c:v>Independent</c:v>
                </c:pt>
                <c:pt idx="3">
                  <c:v>Republican</c:v>
                </c:pt>
                <c:pt idx="4">
                  <c:v>African American</c:v>
                </c:pt>
                <c:pt idx="5">
                  <c:v>Hispanic</c:v>
                </c:pt>
                <c:pt idx="6">
                  <c:v>White Unmarried Women</c:v>
                </c:pt>
                <c:pt idx="7">
                  <c:v>White Millennial</c:v>
                </c:pt>
                <c:pt idx="8">
                  <c:v>White Working Class Women</c:v>
                </c:pt>
              </c:strCache>
            </c:strRef>
          </c:cat>
          <c:val>
            <c:numRef>
              <c:f>Sheet1!$D$2:$D$10</c:f>
              <c:numCache>
                <c:formatCode>General</c:formatCode>
                <c:ptCount val="9"/>
                <c:pt idx="0" formatCode="0">
                  <c:v>43</c:v>
                </c:pt>
                <c:pt idx="1">
                  <c:v>64</c:v>
                </c:pt>
                <c:pt idx="2" formatCode="0">
                  <c:v>40</c:v>
                </c:pt>
                <c:pt idx="3">
                  <c:v>19</c:v>
                </c:pt>
                <c:pt idx="4" formatCode="0">
                  <c:v>64</c:v>
                </c:pt>
                <c:pt idx="5" formatCode="0">
                  <c:v>48</c:v>
                </c:pt>
                <c:pt idx="6" formatCode="0">
                  <c:v>47</c:v>
                </c:pt>
                <c:pt idx="7" formatCode="0">
                  <c:v>43</c:v>
                </c:pt>
                <c:pt idx="8">
                  <c:v>40</c:v>
                </c:pt>
              </c:numCache>
            </c:numRef>
          </c:val>
          <c:extLst>
            <c:ext xmlns:c16="http://schemas.microsoft.com/office/drawing/2014/chart" uri="{C3380CC4-5D6E-409C-BE32-E72D297353CC}">
              <c16:uniqueId val="{00000000-84AD-4825-84BF-7DAB1C623708}"/>
            </c:ext>
          </c:extLst>
        </c:ser>
        <c:ser>
          <c:idx val="1"/>
          <c:order val="1"/>
          <c:tx>
            <c:strRef>
              <c:f>Sheet1!$E$1</c:f>
              <c:strCache>
                <c:ptCount val="1"/>
                <c:pt idx="0">
                  <c:v>Somewhat More 1</c:v>
                </c:pt>
              </c:strCache>
            </c:strRef>
          </c:tx>
          <c:spPr>
            <a:solidFill>
              <a:srgbClr val="92D050"/>
            </a:solidFill>
            <a:ln>
              <a:solidFill>
                <a:schemeClr val="bg1"/>
              </a:solidFill>
            </a:ln>
          </c:spPr>
          <c:invertIfNegative val="0"/>
          <c:dLbls>
            <c:delete val="1"/>
          </c:dLbls>
          <c:cat>
            <c:strRef>
              <c:f>Sheet1!$C$2:$C$10</c:f>
              <c:strCache>
                <c:ptCount val="9"/>
                <c:pt idx="0">
                  <c:v>Total</c:v>
                </c:pt>
                <c:pt idx="1">
                  <c:v>Democrat</c:v>
                </c:pt>
                <c:pt idx="2">
                  <c:v>Independent</c:v>
                </c:pt>
                <c:pt idx="3">
                  <c:v>Republican</c:v>
                </c:pt>
                <c:pt idx="4">
                  <c:v>African American</c:v>
                </c:pt>
                <c:pt idx="5">
                  <c:v>Hispanic</c:v>
                </c:pt>
                <c:pt idx="6">
                  <c:v>White Unmarried Women</c:v>
                </c:pt>
                <c:pt idx="7">
                  <c:v>White Millennial</c:v>
                </c:pt>
                <c:pt idx="8">
                  <c:v>White Working Class Women</c:v>
                </c:pt>
              </c:strCache>
            </c:strRef>
          </c:cat>
          <c:val>
            <c:numRef>
              <c:f>Sheet1!$E$2:$E$10</c:f>
              <c:numCache>
                <c:formatCode>General</c:formatCode>
                <c:ptCount val="9"/>
                <c:pt idx="0" formatCode="0">
                  <c:v>16</c:v>
                </c:pt>
                <c:pt idx="1">
                  <c:v>18</c:v>
                </c:pt>
                <c:pt idx="2" formatCode="0">
                  <c:v>19</c:v>
                </c:pt>
                <c:pt idx="3">
                  <c:v>14</c:v>
                </c:pt>
                <c:pt idx="4" formatCode="0">
                  <c:v>10</c:v>
                </c:pt>
                <c:pt idx="5" formatCode="0">
                  <c:v>11</c:v>
                </c:pt>
                <c:pt idx="6" formatCode="0">
                  <c:v>20</c:v>
                </c:pt>
                <c:pt idx="7" formatCode="0">
                  <c:v>27</c:v>
                </c:pt>
                <c:pt idx="8">
                  <c:v>19</c:v>
                </c:pt>
              </c:numCache>
            </c:numRef>
          </c:val>
          <c:extLst>
            <c:ext xmlns:c16="http://schemas.microsoft.com/office/drawing/2014/chart" uri="{C3380CC4-5D6E-409C-BE32-E72D297353CC}">
              <c16:uniqueId val="{00000001-84AD-4825-84BF-7DAB1C623708}"/>
            </c:ext>
          </c:extLst>
        </c:ser>
        <c:ser>
          <c:idx val="2"/>
          <c:order val="2"/>
          <c:tx>
            <c:strRef>
              <c:f>Sheet1!$F$1</c:f>
              <c:strCache>
                <c:ptCount val="1"/>
                <c:pt idx="0">
                  <c:v>Total More 1</c:v>
                </c:pt>
              </c:strCache>
            </c:strRef>
          </c:tx>
          <c:spPr>
            <a:noFill/>
          </c:spPr>
          <c:invertIfNegative val="0"/>
          <c:dLbls>
            <c:spPr>
              <a:noFill/>
              <a:ln>
                <a:noFill/>
              </a:ln>
              <a:effectLst/>
            </c:spPr>
            <c:txPr>
              <a:bodyPr wrap="square" lIns="38100" tIns="19050" rIns="38100" bIns="19050" anchor="ctr">
                <a:spAutoFit/>
              </a:bodyPr>
              <a:lstStyle/>
              <a:p>
                <a:pPr>
                  <a:defRPr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Sheet1!$C$2:$C$10</c:f>
              <c:strCache>
                <c:ptCount val="9"/>
                <c:pt idx="0">
                  <c:v>Total</c:v>
                </c:pt>
                <c:pt idx="1">
                  <c:v>Democrat</c:v>
                </c:pt>
                <c:pt idx="2">
                  <c:v>Independent</c:v>
                </c:pt>
                <c:pt idx="3">
                  <c:v>Republican</c:v>
                </c:pt>
                <c:pt idx="4">
                  <c:v>African American</c:v>
                </c:pt>
                <c:pt idx="5">
                  <c:v>Hispanic</c:v>
                </c:pt>
                <c:pt idx="6">
                  <c:v>White Unmarried Women</c:v>
                </c:pt>
                <c:pt idx="7">
                  <c:v>White Millennial</c:v>
                </c:pt>
                <c:pt idx="8">
                  <c:v>White Working Class Women</c:v>
                </c:pt>
              </c:strCache>
            </c:strRef>
          </c:cat>
          <c:val>
            <c:numRef>
              <c:f>Sheet1!$F$2:$F$10</c:f>
              <c:numCache>
                <c:formatCode>General</c:formatCode>
                <c:ptCount val="9"/>
                <c:pt idx="0" formatCode="0">
                  <c:v>59</c:v>
                </c:pt>
                <c:pt idx="1">
                  <c:v>82</c:v>
                </c:pt>
                <c:pt idx="2" formatCode="0">
                  <c:v>59</c:v>
                </c:pt>
                <c:pt idx="3">
                  <c:v>34</c:v>
                </c:pt>
                <c:pt idx="4" formatCode="0">
                  <c:v>74</c:v>
                </c:pt>
                <c:pt idx="5" formatCode="0">
                  <c:v>58</c:v>
                </c:pt>
                <c:pt idx="6" formatCode="0">
                  <c:v>68</c:v>
                </c:pt>
                <c:pt idx="7" formatCode="0">
                  <c:v>67</c:v>
                </c:pt>
                <c:pt idx="8">
                  <c:v>59</c:v>
                </c:pt>
              </c:numCache>
            </c:numRef>
          </c:val>
          <c:extLst>
            <c:ext xmlns:c16="http://schemas.microsoft.com/office/drawing/2014/chart" uri="{C3380CC4-5D6E-409C-BE32-E72D297353CC}">
              <c16:uniqueId val="{00000002-84AD-4825-84BF-7DAB1C623708}"/>
            </c:ext>
          </c:extLst>
        </c:ser>
        <c:ser>
          <c:idx val="3"/>
          <c:order val="3"/>
          <c:tx>
            <c:strRef>
              <c:f>Sheet1!$G$1</c:f>
              <c:strCache>
                <c:ptCount val="1"/>
                <c:pt idx="0">
                  <c:v>Much More 2</c:v>
                </c:pt>
              </c:strCache>
            </c:strRef>
          </c:tx>
          <c:spPr>
            <a:solidFill>
              <a:srgbClr val="FFC000"/>
            </a:solidFill>
            <a:ln>
              <a:solidFill>
                <a:schemeClr val="bg1"/>
              </a:solidFill>
            </a:ln>
          </c:spPr>
          <c:invertIfNegative val="0"/>
          <c:dLbls>
            <c:dLbl>
              <c:idx val="0"/>
              <c:tx>
                <c:rich>
                  <a:bodyPr/>
                  <a:lstStyle/>
                  <a:p>
                    <a:r>
                      <a:rPr lang="en-US"/>
                      <a:t>22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E636-4E3E-B9B7-A9021938998E}"/>
                </c:ext>
              </c:extLst>
            </c:dLbl>
            <c:dLbl>
              <c:idx val="1"/>
              <c:tx>
                <c:rich>
                  <a:bodyPr/>
                  <a:lstStyle/>
                  <a:p>
                    <a:r>
                      <a:rPr lang="en-US"/>
                      <a:t>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E636-4E3E-B9B7-A9021938998E}"/>
                </c:ext>
              </c:extLst>
            </c:dLbl>
            <c:dLbl>
              <c:idx val="2"/>
              <c:tx>
                <c:rich>
                  <a:bodyPr/>
                  <a:lstStyle/>
                  <a:p>
                    <a:r>
                      <a:rPr lang="en-US"/>
                      <a:t>18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636-4E3E-B9B7-A9021938998E}"/>
                </c:ext>
              </c:extLst>
            </c:dLbl>
            <c:dLbl>
              <c:idx val="3"/>
              <c:tx>
                <c:rich>
                  <a:bodyPr/>
                  <a:lstStyle/>
                  <a:p>
                    <a:r>
                      <a:rPr lang="en-US"/>
                      <a:t>40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E636-4E3E-B9B7-A9021938998E}"/>
                </c:ext>
              </c:extLst>
            </c:dLbl>
            <c:dLbl>
              <c:idx val="4"/>
              <c:tx>
                <c:rich>
                  <a:bodyPr/>
                  <a:lstStyle/>
                  <a:p>
                    <a:r>
                      <a:rPr lang="en-US" dirty="0"/>
                      <a:t>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636-4E3E-B9B7-A9021938998E}"/>
                </c:ext>
              </c:extLst>
            </c:dLbl>
            <c:dLbl>
              <c:idx val="5"/>
              <c:tx>
                <c:rich>
                  <a:bodyPr/>
                  <a:lstStyle/>
                  <a:p>
                    <a:r>
                      <a:rPr lang="en-US" dirty="0"/>
                      <a:t>23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636-4E3E-B9B7-A9021938998E}"/>
                </c:ext>
              </c:extLst>
            </c:dLbl>
            <c:dLbl>
              <c:idx val="6"/>
              <c:tx>
                <c:rich>
                  <a:bodyPr/>
                  <a:lstStyle/>
                  <a:p>
                    <a:r>
                      <a:rPr lang="en-US"/>
                      <a:t>16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0470-4AB4-B3D9-10B05AE51F0A}"/>
                </c:ext>
              </c:extLst>
            </c:dLbl>
            <c:dLbl>
              <c:idx val="7"/>
              <c:tx>
                <c:rich>
                  <a:bodyPr/>
                  <a:lstStyle/>
                  <a:p>
                    <a:r>
                      <a:rPr lang="en-US"/>
                      <a:t>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470-4AB4-B3D9-10B05AE51F0A}"/>
                </c:ext>
              </c:extLst>
            </c:dLbl>
            <c:dLbl>
              <c:idx val="8"/>
              <c:tx>
                <c:rich>
                  <a:bodyPr/>
                  <a:lstStyle/>
                  <a:p>
                    <a:r>
                      <a:rPr lang="en-US"/>
                      <a:t>23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470-4AB4-B3D9-10B05AE51F0A}"/>
                </c:ext>
              </c:extLst>
            </c:dLbl>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Sheet1!$C$2:$C$10</c:f>
              <c:strCache>
                <c:ptCount val="9"/>
                <c:pt idx="0">
                  <c:v>Total</c:v>
                </c:pt>
                <c:pt idx="1">
                  <c:v>Democrat</c:v>
                </c:pt>
                <c:pt idx="2">
                  <c:v>Independent</c:v>
                </c:pt>
                <c:pt idx="3">
                  <c:v>Republican</c:v>
                </c:pt>
                <c:pt idx="4">
                  <c:v>African American</c:v>
                </c:pt>
                <c:pt idx="5">
                  <c:v>Hispanic</c:v>
                </c:pt>
                <c:pt idx="6">
                  <c:v>White Unmarried Women</c:v>
                </c:pt>
                <c:pt idx="7">
                  <c:v>White Millennial</c:v>
                </c:pt>
                <c:pt idx="8">
                  <c:v>White Working Class Women</c:v>
                </c:pt>
              </c:strCache>
            </c:strRef>
          </c:cat>
          <c:val>
            <c:numRef>
              <c:f>Sheet1!$G$2:$G$10</c:f>
              <c:numCache>
                <c:formatCode>General</c:formatCode>
                <c:ptCount val="9"/>
                <c:pt idx="0" formatCode="0">
                  <c:v>-22</c:v>
                </c:pt>
                <c:pt idx="1">
                  <c:v>-7</c:v>
                </c:pt>
                <c:pt idx="2" formatCode="0">
                  <c:v>-18</c:v>
                </c:pt>
                <c:pt idx="3">
                  <c:v>-40</c:v>
                </c:pt>
                <c:pt idx="4" formatCode="0">
                  <c:v>-12</c:v>
                </c:pt>
                <c:pt idx="5" formatCode="0">
                  <c:v>-24</c:v>
                </c:pt>
                <c:pt idx="6" formatCode="0">
                  <c:v>-16</c:v>
                </c:pt>
                <c:pt idx="7" formatCode="0">
                  <c:v>-19</c:v>
                </c:pt>
                <c:pt idx="8">
                  <c:v>-23</c:v>
                </c:pt>
              </c:numCache>
            </c:numRef>
          </c:val>
          <c:extLst>
            <c:ext xmlns:c16="http://schemas.microsoft.com/office/drawing/2014/chart" uri="{C3380CC4-5D6E-409C-BE32-E72D297353CC}">
              <c16:uniqueId val="{0000000C-84AD-4825-84BF-7DAB1C623708}"/>
            </c:ext>
          </c:extLst>
        </c:ser>
        <c:ser>
          <c:idx val="4"/>
          <c:order val="4"/>
          <c:tx>
            <c:strRef>
              <c:f>Sheet1!$H$1</c:f>
              <c:strCache>
                <c:ptCount val="1"/>
                <c:pt idx="0">
                  <c:v>Somewhat More 2</c:v>
                </c:pt>
              </c:strCache>
            </c:strRef>
          </c:tx>
          <c:spPr>
            <a:solidFill>
              <a:srgbClr val="FFFF00"/>
            </a:solidFill>
            <a:ln>
              <a:solidFill>
                <a:schemeClr val="bg1"/>
              </a:solidFill>
            </a:ln>
          </c:spPr>
          <c:invertIfNegative val="0"/>
          <c:dLbls>
            <c:delete val="1"/>
          </c:dLbls>
          <c:cat>
            <c:strRef>
              <c:f>Sheet1!$C$2:$C$10</c:f>
              <c:strCache>
                <c:ptCount val="9"/>
                <c:pt idx="0">
                  <c:v>Total</c:v>
                </c:pt>
                <c:pt idx="1">
                  <c:v>Democrat</c:v>
                </c:pt>
                <c:pt idx="2">
                  <c:v>Independent</c:v>
                </c:pt>
                <c:pt idx="3">
                  <c:v>Republican</c:v>
                </c:pt>
                <c:pt idx="4">
                  <c:v>African American</c:v>
                </c:pt>
                <c:pt idx="5">
                  <c:v>Hispanic</c:v>
                </c:pt>
                <c:pt idx="6">
                  <c:v>White Unmarried Women</c:v>
                </c:pt>
                <c:pt idx="7">
                  <c:v>White Millennial</c:v>
                </c:pt>
                <c:pt idx="8">
                  <c:v>White Working Class Women</c:v>
                </c:pt>
              </c:strCache>
            </c:strRef>
          </c:cat>
          <c:val>
            <c:numRef>
              <c:f>Sheet1!$H$2:$H$10</c:f>
              <c:numCache>
                <c:formatCode>General</c:formatCode>
                <c:ptCount val="9"/>
                <c:pt idx="0" formatCode="0">
                  <c:v>-18</c:v>
                </c:pt>
                <c:pt idx="1">
                  <c:v>-11</c:v>
                </c:pt>
                <c:pt idx="2" formatCode="0">
                  <c:v>-22</c:v>
                </c:pt>
                <c:pt idx="3">
                  <c:v>-26</c:v>
                </c:pt>
                <c:pt idx="4" formatCode="0">
                  <c:v>-14</c:v>
                </c:pt>
                <c:pt idx="5" formatCode="0">
                  <c:v>-18</c:v>
                </c:pt>
                <c:pt idx="6" formatCode="0">
                  <c:v>-17</c:v>
                </c:pt>
                <c:pt idx="7" formatCode="0">
                  <c:v>-13</c:v>
                </c:pt>
                <c:pt idx="8">
                  <c:v>-18</c:v>
                </c:pt>
              </c:numCache>
            </c:numRef>
          </c:val>
          <c:extLst>
            <c:ext xmlns:c16="http://schemas.microsoft.com/office/drawing/2014/chart" uri="{C3380CC4-5D6E-409C-BE32-E72D297353CC}">
              <c16:uniqueId val="{0000000D-84AD-4825-84BF-7DAB1C623708}"/>
            </c:ext>
          </c:extLst>
        </c:ser>
        <c:ser>
          <c:idx val="5"/>
          <c:order val="5"/>
          <c:tx>
            <c:strRef>
              <c:f>Sheet1!$I$1</c:f>
              <c:strCache>
                <c:ptCount val="1"/>
                <c:pt idx="0">
                  <c:v>Total More 2</c:v>
                </c:pt>
              </c:strCache>
            </c:strRef>
          </c:tx>
          <c:spPr>
            <a:noFill/>
          </c:spPr>
          <c:invertIfNegative val="0"/>
          <c:dLbls>
            <c:dLbl>
              <c:idx val="0"/>
              <c:tx>
                <c:rich>
                  <a:bodyPr/>
                  <a:lstStyle/>
                  <a:p>
                    <a:r>
                      <a:rPr lang="en-US"/>
                      <a:t>41</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636-4E3E-B9B7-A9021938998E}"/>
                </c:ext>
              </c:extLst>
            </c:dLbl>
            <c:dLbl>
              <c:idx val="1"/>
              <c:tx>
                <c:rich>
                  <a:bodyPr/>
                  <a:lstStyle/>
                  <a:p>
                    <a:r>
                      <a:rPr lang="en-US"/>
                      <a:t>18</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636-4E3E-B9B7-A9021938998E}"/>
                </c:ext>
              </c:extLst>
            </c:dLbl>
            <c:dLbl>
              <c:idx val="2"/>
              <c:tx>
                <c:rich>
                  <a:bodyPr/>
                  <a:lstStyle/>
                  <a:p>
                    <a:r>
                      <a:rPr lang="en-US"/>
                      <a:t>41</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636-4E3E-B9B7-A9021938998E}"/>
                </c:ext>
              </c:extLst>
            </c:dLbl>
            <c:dLbl>
              <c:idx val="3"/>
              <c:tx>
                <c:rich>
                  <a:bodyPr/>
                  <a:lstStyle/>
                  <a:p>
                    <a:r>
                      <a:rPr lang="en-US"/>
                      <a:t>66</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470-4AB4-B3D9-10B05AE51F0A}"/>
                </c:ext>
              </c:extLst>
            </c:dLbl>
            <c:dLbl>
              <c:idx val="4"/>
              <c:tx>
                <c:rich>
                  <a:bodyPr/>
                  <a:lstStyle/>
                  <a:p>
                    <a:r>
                      <a:rPr lang="en-US"/>
                      <a:t>26</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636-4E3E-B9B7-A9021938998E}"/>
                </c:ext>
              </c:extLst>
            </c:dLbl>
            <c:dLbl>
              <c:idx val="5"/>
              <c:tx>
                <c:rich>
                  <a:bodyPr/>
                  <a:lstStyle/>
                  <a:p>
                    <a:r>
                      <a:rPr lang="en-US"/>
                      <a:t>42</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636-4E3E-B9B7-A9021938998E}"/>
                </c:ext>
              </c:extLst>
            </c:dLbl>
            <c:dLbl>
              <c:idx val="6"/>
              <c:tx>
                <c:rich>
                  <a:bodyPr/>
                  <a:lstStyle/>
                  <a:p>
                    <a:r>
                      <a:rPr lang="en-US"/>
                      <a:t>32</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470-4AB4-B3D9-10B05AE51F0A}"/>
                </c:ext>
              </c:extLst>
            </c:dLbl>
            <c:dLbl>
              <c:idx val="7"/>
              <c:tx>
                <c:rich>
                  <a:bodyPr/>
                  <a:lstStyle/>
                  <a:p>
                    <a:r>
                      <a:rPr lang="en-US" dirty="0"/>
                      <a:t>33</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470-4AB4-B3D9-10B05AE51F0A}"/>
                </c:ext>
              </c:extLst>
            </c:dLbl>
            <c:dLbl>
              <c:idx val="8"/>
              <c:tx>
                <c:rich>
                  <a:bodyPr/>
                  <a:lstStyle/>
                  <a:p>
                    <a:r>
                      <a:rPr lang="en-US"/>
                      <a:t>41</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470-4AB4-B3D9-10B05AE51F0A}"/>
                </c:ext>
              </c:extLst>
            </c:dLbl>
            <c:spPr>
              <a:noFill/>
              <a:ln>
                <a:noFill/>
              </a:ln>
              <a:effectLst/>
            </c:spPr>
            <c:txPr>
              <a:bodyPr wrap="square" lIns="38100" tIns="19050" rIns="38100" bIns="19050" anchor="ctr">
                <a:spAutoFit/>
              </a:bodyPr>
              <a:lstStyle/>
              <a:p>
                <a:pPr>
                  <a:defRPr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Sheet1!$C$2:$C$10</c:f>
              <c:strCache>
                <c:ptCount val="9"/>
                <c:pt idx="0">
                  <c:v>Total</c:v>
                </c:pt>
                <c:pt idx="1">
                  <c:v>Democrat</c:v>
                </c:pt>
                <c:pt idx="2">
                  <c:v>Independent</c:v>
                </c:pt>
                <c:pt idx="3">
                  <c:v>Republican</c:v>
                </c:pt>
                <c:pt idx="4">
                  <c:v>African American</c:v>
                </c:pt>
                <c:pt idx="5">
                  <c:v>Hispanic</c:v>
                </c:pt>
                <c:pt idx="6">
                  <c:v>White Unmarried Women</c:v>
                </c:pt>
                <c:pt idx="7">
                  <c:v>White Millennial</c:v>
                </c:pt>
                <c:pt idx="8">
                  <c:v>White Working Class Women</c:v>
                </c:pt>
              </c:strCache>
            </c:strRef>
          </c:cat>
          <c:val>
            <c:numRef>
              <c:f>Sheet1!$I$2:$I$10</c:f>
              <c:numCache>
                <c:formatCode>General</c:formatCode>
                <c:ptCount val="9"/>
                <c:pt idx="0" formatCode="0">
                  <c:v>-41</c:v>
                </c:pt>
                <c:pt idx="1">
                  <c:v>-18</c:v>
                </c:pt>
                <c:pt idx="2" formatCode="0">
                  <c:v>-41</c:v>
                </c:pt>
                <c:pt idx="3">
                  <c:v>-66</c:v>
                </c:pt>
                <c:pt idx="4" formatCode="0">
                  <c:v>-26</c:v>
                </c:pt>
                <c:pt idx="5" formatCode="0">
                  <c:v>-42</c:v>
                </c:pt>
                <c:pt idx="6" formatCode="0">
                  <c:v>-32</c:v>
                </c:pt>
                <c:pt idx="7" formatCode="0">
                  <c:v>-33</c:v>
                </c:pt>
                <c:pt idx="8">
                  <c:v>-41</c:v>
                </c:pt>
              </c:numCache>
            </c:numRef>
          </c:val>
          <c:extLst>
            <c:ext xmlns:c16="http://schemas.microsoft.com/office/drawing/2014/chart" uri="{C3380CC4-5D6E-409C-BE32-E72D297353CC}">
              <c16:uniqueId val="{0000000E-84AD-4825-84BF-7DAB1C623708}"/>
            </c:ext>
          </c:extLst>
        </c:ser>
        <c:dLbls>
          <c:showLegendKey val="0"/>
          <c:showVal val="1"/>
          <c:showCatName val="0"/>
          <c:showSerName val="0"/>
          <c:showPercent val="0"/>
          <c:showBubbleSize val="0"/>
        </c:dLbls>
        <c:gapWidth val="40"/>
        <c:overlap val="100"/>
        <c:axId val="380608512"/>
        <c:axId val="346189184"/>
      </c:barChart>
      <c:catAx>
        <c:axId val="380608512"/>
        <c:scaling>
          <c:orientation val="minMax"/>
        </c:scaling>
        <c:delete val="0"/>
        <c:axPos val="b"/>
        <c:numFmt formatCode="General" sourceLinked="1"/>
        <c:majorTickMark val="out"/>
        <c:minorTickMark val="none"/>
        <c:tickLblPos val="low"/>
        <c:txPr>
          <a:bodyPr/>
          <a:lstStyle/>
          <a:p>
            <a:pPr>
              <a:defRPr sz="1400" b="1"/>
            </a:pPr>
            <a:endParaRPr lang="en-US"/>
          </a:p>
        </c:txPr>
        <c:crossAx val="346189184"/>
        <c:crosses val="autoZero"/>
        <c:auto val="1"/>
        <c:lblAlgn val="ctr"/>
        <c:lblOffset val="50"/>
        <c:noMultiLvlLbl val="0"/>
      </c:catAx>
      <c:valAx>
        <c:axId val="346189184"/>
        <c:scaling>
          <c:orientation val="minMax"/>
          <c:max val="100"/>
          <c:min val="-90"/>
        </c:scaling>
        <c:delete val="1"/>
        <c:axPos val="l"/>
        <c:majorGridlines>
          <c:spPr>
            <a:ln>
              <a:noFill/>
            </a:ln>
          </c:spPr>
        </c:majorGridlines>
        <c:numFmt formatCode="#,##0.00" sourceLinked="0"/>
        <c:majorTickMark val="out"/>
        <c:minorTickMark val="none"/>
        <c:tickLblPos val="nextTo"/>
        <c:crossAx val="380608512"/>
        <c:crosses val="autoZero"/>
        <c:crossBetween val="between"/>
        <c:majorUnit val="20"/>
        <c:minorUnit val="10"/>
      </c:valAx>
    </c:plotArea>
    <c:legend>
      <c:legendPos val="t"/>
      <c:legendEntry>
        <c:idx val="2"/>
        <c:delete val="1"/>
      </c:legendEntry>
      <c:legendEntry>
        <c:idx val="5"/>
        <c:delete val="1"/>
      </c:legendEntry>
      <c:layout>
        <c:manualLayout>
          <c:xMode val="edge"/>
          <c:yMode val="edge"/>
          <c:x val="8.8299431321084865E-2"/>
          <c:y val="0"/>
          <c:w val="0.82340102799650039"/>
          <c:h val="3.4387091158735193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48082326822394322"/>
          <c:y val="0.154343287347664"/>
          <c:w val="0.51917673177605683"/>
          <c:h val="0.82541858984593797"/>
        </c:manualLayout>
      </c:layout>
      <c:barChart>
        <c:barDir val="bar"/>
        <c:grouping val="clustered"/>
        <c:varyColors val="0"/>
        <c:ser>
          <c:idx val="1"/>
          <c:order val="0"/>
          <c:tx>
            <c:strRef>
              <c:f>Sheet1!$B$1</c:f>
              <c:strCache>
                <c:ptCount val="1"/>
                <c:pt idx="0">
                  <c:v>Voted Dem</c:v>
                </c:pt>
              </c:strCache>
            </c:strRef>
          </c:tx>
          <c:spPr>
            <a:solidFill>
              <a:schemeClr val="accent1">
                <a:lumMod val="60000"/>
                <a:lumOff val="40000"/>
              </a:schemeClr>
            </a:solidFill>
            <a:ln>
              <a:solidFill>
                <a:schemeClr val="bg1"/>
              </a:solidFill>
            </a:ln>
          </c:spPr>
          <c:invertIfNegative val="0"/>
          <c:dPt>
            <c:idx val="0"/>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6-CC40-478C-9A58-AB7AA8500E58}"/>
              </c:ext>
            </c:extLst>
          </c:dPt>
          <c:dPt>
            <c:idx val="1"/>
            <c:invertIfNegative val="0"/>
            <c:bubble3D val="0"/>
            <c:spPr>
              <a:solidFill>
                <a:schemeClr val="accent4">
                  <a:lumMod val="75000"/>
                </a:schemeClr>
              </a:solidFill>
              <a:ln>
                <a:noFill/>
              </a:ln>
            </c:spPr>
            <c:extLst>
              <c:ext xmlns:c16="http://schemas.microsoft.com/office/drawing/2014/chart" uri="{C3380CC4-5D6E-409C-BE32-E72D297353CC}">
                <c16:uniqueId val="{00000005-CC40-478C-9A58-AB7AA8500E58}"/>
              </c:ext>
            </c:extLst>
          </c:dPt>
          <c:dPt>
            <c:idx val="2"/>
            <c:invertIfNegative val="0"/>
            <c:bubble3D val="0"/>
            <c:spPr>
              <a:solidFill>
                <a:schemeClr val="accent4">
                  <a:lumMod val="75000"/>
                </a:schemeClr>
              </a:solidFill>
              <a:ln>
                <a:solidFill>
                  <a:schemeClr val="bg1"/>
                </a:solidFill>
              </a:ln>
            </c:spPr>
            <c:extLst>
              <c:ext xmlns:c16="http://schemas.microsoft.com/office/drawing/2014/chart" uri="{C3380CC4-5D6E-409C-BE32-E72D297353CC}">
                <c16:uniqueId val="{00000004-CC40-478C-9A58-AB7AA8500E58}"/>
              </c:ext>
            </c:extLst>
          </c:dPt>
          <c:dPt>
            <c:idx val="3"/>
            <c:invertIfNegative val="0"/>
            <c:bubble3D val="0"/>
            <c:spPr>
              <a:solidFill>
                <a:schemeClr val="accent4">
                  <a:lumMod val="75000"/>
                </a:schemeClr>
              </a:solidFill>
              <a:ln>
                <a:solidFill>
                  <a:schemeClr val="bg1"/>
                </a:solidFill>
              </a:ln>
            </c:spPr>
            <c:extLst>
              <c:ext xmlns:c16="http://schemas.microsoft.com/office/drawing/2014/chart" uri="{C3380CC4-5D6E-409C-BE32-E72D297353CC}">
                <c16:uniqueId val="{00000003-CC40-478C-9A58-AB7AA8500E58}"/>
              </c:ext>
            </c:extLst>
          </c:dPt>
          <c:dPt>
            <c:idx val="4"/>
            <c:invertIfNegative val="0"/>
            <c:bubble3D val="0"/>
            <c:spPr>
              <a:solidFill>
                <a:schemeClr val="accent5">
                  <a:lumMod val="50000"/>
                </a:schemeClr>
              </a:solidFill>
              <a:ln>
                <a:solidFill>
                  <a:schemeClr val="bg1"/>
                </a:solidFill>
              </a:ln>
            </c:spPr>
            <c:extLst>
              <c:ext xmlns:c16="http://schemas.microsoft.com/office/drawing/2014/chart" uri="{C3380CC4-5D6E-409C-BE32-E72D297353CC}">
                <c16:uniqueId val="{00000002-CC40-478C-9A58-AB7AA8500E58}"/>
              </c:ext>
            </c:extLst>
          </c:dPt>
          <c:dPt>
            <c:idx val="5"/>
            <c:invertIfNegative val="0"/>
            <c:bubble3D val="0"/>
            <c:spPr>
              <a:solidFill>
                <a:schemeClr val="accent5">
                  <a:lumMod val="50000"/>
                </a:schemeClr>
              </a:solidFill>
              <a:ln>
                <a:solidFill>
                  <a:schemeClr val="bg1"/>
                </a:solidFill>
              </a:ln>
            </c:spPr>
            <c:extLst>
              <c:ext xmlns:c16="http://schemas.microsoft.com/office/drawing/2014/chart" uri="{C3380CC4-5D6E-409C-BE32-E72D297353CC}">
                <c16:uniqueId val="{00000001-CC40-478C-9A58-AB7AA8500E58}"/>
              </c:ext>
            </c:extLst>
          </c:dPt>
          <c:dPt>
            <c:idx val="6"/>
            <c:invertIfNegative val="0"/>
            <c:bubble3D val="0"/>
            <c:spPr>
              <a:solidFill>
                <a:schemeClr val="accent5">
                  <a:lumMod val="50000"/>
                </a:schemeClr>
              </a:solidFill>
              <a:ln>
                <a:solidFill>
                  <a:schemeClr val="bg1"/>
                </a:solidFill>
              </a:ln>
            </c:spPr>
            <c:extLst>
              <c:ext xmlns:c16="http://schemas.microsoft.com/office/drawing/2014/chart" uri="{C3380CC4-5D6E-409C-BE32-E72D297353CC}">
                <c16:uniqueId val="{00000000-CC40-478C-9A58-AB7AA8500E58}"/>
              </c:ext>
            </c:extLst>
          </c:dPt>
          <c:dPt>
            <c:idx val="7"/>
            <c:invertIfNegative val="0"/>
            <c:bubble3D val="0"/>
            <c:spPr>
              <a:solidFill>
                <a:schemeClr val="accent5">
                  <a:lumMod val="50000"/>
                </a:schemeClr>
              </a:solidFill>
              <a:ln>
                <a:solidFill>
                  <a:schemeClr val="bg1"/>
                </a:solidFill>
              </a:ln>
            </c:spPr>
            <c:extLst>
              <c:ext xmlns:c16="http://schemas.microsoft.com/office/drawing/2014/chart" uri="{C3380CC4-5D6E-409C-BE32-E72D297353CC}">
                <c16:uniqueId val="{00000009-CC40-478C-9A58-AB7AA8500E58}"/>
              </c:ext>
            </c:extLst>
          </c:dPt>
          <c:dPt>
            <c:idx val="8"/>
            <c:invertIfNegative val="0"/>
            <c:bubble3D val="0"/>
            <c:spPr>
              <a:solidFill>
                <a:schemeClr val="accent1">
                  <a:lumMod val="75000"/>
                </a:schemeClr>
              </a:solidFill>
              <a:ln>
                <a:solidFill>
                  <a:schemeClr val="bg1"/>
                </a:solidFill>
              </a:ln>
            </c:spPr>
            <c:extLst>
              <c:ext xmlns:c16="http://schemas.microsoft.com/office/drawing/2014/chart" uri="{C3380CC4-5D6E-409C-BE32-E72D297353CC}">
                <c16:uniqueId val="{00000008-CC40-478C-9A58-AB7AA8500E58}"/>
              </c:ext>
            </c:extLst>
          </c:dPt>
          <c:dLbls>
            <c:spPr>
              <a:noFill/>
              <a:ln>
                <a:noFill/>
              </a:ln>
              <a:effectLst/>
            </c:spPr>
            <c:txPr>
              <a:bodyPr/>
              <a:lstStyle/>
              <a:p>
                <a:pPr>
                  <a:defRPr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Too early for certain businesses</c:v>
                </c:pt>
                <c:pt idx="1">
                  <c:v>Hope it works and helps the economy/optimistic</c:v>
                </c:pt>
                <c:pt idx="2">
                  <c:v>Positive or agree, but say they personally will still follow stricter stay at home guidelines</c:v>
                </c:pt>
                <c:pt idx="3">
                  <c:v>General agree/positive</c:v>
                </c:pt>
                <c:pt idx="4">
                  <c:v>Negative, AND say they will ignore or follow stricter stay at home guidelines</c:v>
                </c:pt>
                <c:pt idx="5">
                  <c:v>Will make the virus worse/putting people at risk/dangerous</c:v>
                </c:pt>
                <c:pt idx="6">
                  <c:v>Too early/reckless</c:v>
                </c:pt>
                <c:pt idx="7">
                  <c:v>Don't agree/disagree (no reason provided)</c:v>
                </c:pt>
              </c:strCache>
            </c:strRef>
          </c:cat>
          <c:val>
            <c:numRef>
              <c:f>Sheet1!$B$2:$B$9</c:f>
              <c:numCache>
                <c:formatCode>General</c:formatCode>
                <c:ptCount val="8"/>
                <c:pt idx="0">
                  <c:v>6</c:v>
                </c:pt>
                <c:pt idx="1">
                  <c:v>3</c:v>
                </c:pt>
                <c:pt idx="2">
                  <c:v>9</c:v>
                </c:pt>
                <c:pt idx="3">
                  <c:v>18</c:v>
                </c:pt>
                <c:pt idx="4">
                  <c:v>4</c:v>
                </c:pt>
                <c:pt idx="5">
                  <c:v>13</c:v>
                </c:pt>
                <c:pt idx="6">
                  <c:v>23</c:v>
                </c:pt>
                <c:pt idx="7">
                  <c:v>29</c:v>
                </c:pt>
              </c:numCache>
            </c:numRef>
          </c:val>
          <c:extLst>
            <c:ext xmlns:c16="http://schemas.microsoft.com/office/drawing/2014/chart" uri="{C3380CC4-5D6E-409C-BE32-E72D297353CC}">
              <c16:uniqueId val="{00000000-82D9-4686-8F25-BBE7DAA099C6}"/>
            </c:ext>
          </c:extLst>
        </c:ser>
        <c:dLbls>
          <c:showLegendKey val="0"/>
          <c:showVal val="0"/>
          <c:showCatName val="0"/>
          <c:showSerName val="0"/>
          <c:showPercent val="0"/>
          <c:showBubbleSize val="0"/>
        </c:dLbls>
        <c:gapWidth val="48"/>
        <c:axId val="478074712"/>
        <c:axId val="477944200"/>
      </c:barChart>
      <c:catAx>
        <c:axId val="478074712"/>
        <c:scaling>
          <c:orientation val="minMax"/>
        </c:scaling>
        <c:delete val="0"/>
        <c:axPos val="l"/>
        <c:numFmt formatCode="General" sourceLinked="0"/>
        <c:majorTickMark val="out"/>
        <c:minorTickMark val="none"/>
        <c:tickLblPos val="nextTo"/>
        <c:crossAx val="477944200"/>
        <c:crosses val="autoZero"/>
        <c:auto val="1"/>
        <c:lblAlgn val="ctr"/>
        <c:lblOffset val="100"/>
        <c:noMultiLvlLbl val="0"/>
      </c:catAx>
      <c:valAx>
        <c:axId val="477944200"/>
        <c:scaling>
          <c:orientation val="minMax"/>
        </c:scaling>
        <c:delete val="1"/>
        <c:axPos val="b"/>
        <c:numFmt formatCode="General" sourceLinked="1"/>
        <c:majorTickMark val="out"/>
        <c:minorTickMark val="none"/>
        <c:tickLblPos val="nextTo"/>
        <c:crossAx val="478074712"/>
        <c:crosses val="autoZero"/>
        <c:crossBetween val="between"/>
      </c:valAx>
      <c:spPr>
        <a:noFill/>
        <a:ln w="25400">
          <a:noFill/>
        </a:ln>
      </c:spPr>
    </c:plotArea>
    <c:plotVisOnly val="1"/>
    <c:dispBlanksAs val="gap"/>
    <c:showDLblsOverMax val="0"/>
  </c:chart>
  <c:txPr>
    <a:bodyPr/>
    <a:lstStyle/>
    <a:p>
      <a:pPr>
        <a:defRPr sz="1400" b="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27826242097919229"/>
          <c:w val="1"/>
          <c:h val="0.45661983396249795"/>
        </c:manualLayout>
      </c:layout>
      <c:barChart>
        <c:barDir val="col"/>
        <c:grouping val="stacked"/>
        <c:varyColors val="0"/>
        <c:ser>
          <c:idx val="0"/>
          <c:order val="0"/>
          <c:tx>
            <c:strRef>
              <c:f>Sheet1!$D$1</c:f>
              <c:strCache>
                <c:ptCount val="1"/>
                <c:pt idx="0">
                  <c:v>Much More 1</c:v>
                </c:pt>
              </c:strCache>
            </c:strRef>
          </c:tx>
          <c:spPr>
            <a:solidFill>
              <a:srgbClr val="006600"/>
            </a:solidFill>
            <a:ln>
              <a:solidFill>
                <a:schemeClr val="bg1"/>
              </a:solidFill>
            </a:ln>
          </c:spPr>
          <c:invertIfNegative val="0"/>
          <c:dLbls>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Sheet1!$C$2:$C$10</c:f>
              <c:strCache>
                <c:ptCount val="9"/>
                <c:pt idx="0">
                  <c:v>Total</c:v>
                </c:pt>
                <c:pt idx="1">
                  <c:v>Democrat</c:v>
                </c:pt>
                <c:pt idx="2">
                  <c:v>Independent</c:v>
                </c:pt>
                <c:pt idx="3">
                  <c:v>Republican</c:v>
                </c:pt>
                <c:pt idx="4">
                  <c:v>African American</c:v>
                </c:pt>
                <c:pt idx="5">
                  <c:v>Hispanic</c:v>
                </c:pt>
                <c:pt idx="6">
                  <c:v>White Unmarried Women</c:v>
                </c:pt>
                <c:pt idx="7">
                  <c:v>White Millennial</c:v>
                </c:pt>
                <c:pt idx="8">
                  <c:v>White Working Class Women</c:v>
                </c:pt>
              </c:strCache>
            </c:strRef>
          </c:cat>
          <c:val>
            <c:numRef>
              <c:f>Sheet1!$D$2:$D$10</c:f>
              <c:numCache>
                <c:formatCode>General</c:formatCode>
                <c:ptCount val="9"/>
                <c:pt idx="0">
                  <c:v>27</c:v>
                </c:pt>
                <c:pt idx="1">
                  <c:v>8</c:v>
                </c:pt>
                <c:pt idx="2">
                  <c:v>17</c:v>
                </c:pt>
                <c:pt idx="3">
                  <c:v>50</c:v>
                </c:pt>
                <c:pt idx="4" formatCode="0">
                  <c:v>13</c:v>
                </c:pt>
                <c:pt idx="5" formatCode="0">
                  <c:v>25</c:v>
                </c:pt>
                <c:pt idx="6" formatCode="0">
                  <c:v>17</c:v>
                </c:pt>
                <c:pt idx="7" formatCode="0">
                  <c:v>21</c:v>
                </c:pt>
                <c:pt idx="8">
                  <c:v>26</c:v>
                </c:pt>
              </c:numCache>
            </c:numRef>
          </c:val>
          <c:extLst>
            <c:ext xmlns:c16="http://schemas.microsoft.com/office/drawing/2014/chart" uri="{C3380CC4-5D6E-409C-BE32-E72D297353CC}">
              <c16:uniqueId val="{00000000-84AD-4825-84BF-7DAB1C623708}"/>
            </c:ext>
          </c:extLst>
        </c:ser>
        <c:ser>
          <c:idx val="1"/>
          <c:order val="1"/>
          <c:tx>
            <c:strRef>
              <c:f>Sheet1!$E$1</c:f>
              <c:strCache>
                <c:ptCount val="1"/>
                <c:pt idx="0">
                  <c:v>Somewhat More 1</c:v>
                </c:pt>
              </c:strCache>
            </c:strRef>
          </c:tx>
          <c:spPr>
            <a:solidFill>
              <a:srgbClr val="92D050"/>
            </a:solidFill>
            <a:ln>
              <a:solidFill>
                <a:schemeClr val="bg1"/>
              </a:solidFill>
            </a:ln>
          </c:spPr>
          <c:invertIfNegative val="0"/>
          <c:dLbls>
            <c:delete val="1"/>
          </c:dLbls>
          <c:cat>
            <c:strRef>
              <c:f>Sheet1!$C$2:$C$10</c:f>
              <c:strCache>
                <c:ptCount val="9"/>
                <c:pt idx="0">
                  <c:v>Total</c:v>
                </c:pt>
                <c:pt idx="1">
                  <c:v>Democrat</c:v>
                </c:pt>
                <c:pt idx="2">
                  <c:v>Independent</c:v>
                </c:pt>
                <c:pt idx="3">
                  <c:v>Republican</c:v>
                </c:pt>
                <c:pt idx="4">
                  <c:v>African American</c:v>
                </c:pt>
                <c:pt idx="5">
                  <c:v>Hispanic</c:v>
                </c:pt>
                <c:pt idx="6">
                  <c:v>White Unmarried Women</c:v>
                </c:pt>
                <c:pt idx="7">
                  <c:v>White Millennial</c:v>
                </c:pt>
                <c:pt idx="8">
                  <c:v>White Working Class Women</c:v>
                </c:pt>
              </c:strCache>
            </c:strRef>
          </c:cat>
          <c:val>
            <c:numRef>
              <c:f>Sheet1!$E$2:$E$10</c:f>
              <c:numCache>
                <c:formatCode>General</c:formatCode>
                <c:ptCount val="9"/>
                <c:pt idx="0">
                  <c:v>18</c:v>
                </c:pt>
                <c:pt idx="1">
                  <c:v>11</c:v>
                </c:pt>
                <c:pt idx="2">
                  <c:v>22</c:v>
                </c:pt>
                <c:pt idx="3">
                  <c:v>24</c:v>
                </c:pt>
                <c:pt idx="4" formatCode="0">
                  <c:v>9</c:v>
                </c:pt>
                <c:pt idx="5" formatCode="0">
                  <c:v>19</c:v>
                </c:pt>
                <c:pt idx="6" formatCode="0">
                  <c:v>18</c:v>
                </c:pt>
                <c:pt idx="7" formatCode="0">
                  <c:v>18</c:v>
                </c:pt>
                <c:pt idx="8">
                  <c:v>20</c:v>
                </c:pt>
              </c:numCache>
            </c:numRef>
          </c:val>
          <c:extLst>
            <c:ext xmlns:c16="http://schemas.microsoft.com/office/drawing/2014/chart" uri="{C3380CC4-5D6E-409C-BE32-E72D297353CC}">
              <c16:uniqueId val="{00000001-84AD-4825-84BF-7DAB1C623708}"/>
            </c:ext>
          </c:extLst>
        </c:ser>
        <c:ser>
          <c:idx val="2"/>
          <c:order val="2"/>
          <c:tx>
            <c:strRef>
              <c:f>Sheet1!$F$1</c:f>
              <c:strCache>
                <c:ptCount val="1"/>
                <c:pt idx="0">
                  <c:v>Total More 1</c:v>
                </c:pt>
              </c:strCache>
            </c:strRef>
          </c:tx>
          <c:spPr>
            <a:noFill/>
          </c:spPr>
          <c:invertIfNegative val="0"/>
          <c:dLbls>
            <c:spPr>
              <a:noFill/>
              <a:ln>
                <a:noFill/>
              </a:ln>
              <a:effectLst/>
            </c:spPr>
            <c:txPr>
              <a:bodyPr wrap="square" lIns="38100" tIns="19050" rIns="38100" bIns="19050" anchor="ctr">
                <a:spAutoFit/>
              </a:bodyPr>
              <a:lstStyle/>
              <a:p>
                <a:pPr>
                  <a:defRPr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Sheet1!$C$2:$C$10</c:f>
              <c:strCache>
                <c:ptCount val="9"/>
                <c:pt idx="0">
                  <c:v>Total</c:v>
                </c:pt>
                <c:pt idx="1">
                  <c:v>Democrat</c:v>
                </c:pt>
                <c:pt idx="2">
                  <c:v>Independent</c:v>
                </c:pt>
                <c:pt idx="3">
                  <c:v>Republican</c:v>
                </c:pt>
                <c:pt idx="4">
                  <c:v>African American</c:v>
                </c:pt>
                <c:pt idx="5">
                  <c:v>Hispanic</c:v>
                </c:pt>
                <c:pt idx="6">
                  <c:v>White Unmarried Women</c:v>
                </c:pt>
                <c:pt idx="7">
                  <c:v>White Millennial</c:v>
                </c:pt>
                <c:pt idx="8">
                  <c:v>White Working Class Women</c:v>
                </c:pt>
              </c:strCache>
            </c:strRef>
          </c:cat>
          <c:val>
            <c:numRef>
              <c:f>Sheet1!$F$2:$F$10</c:f>
              <c:numCache>
                <c:formatCode>General</c:formatCode>
                <c:ptCount val="9"/>
                <c:pt idx="0">
                  <c:v>44</c:v>
                </c:pt>
                <c:pt idx="1">
                  <c:v>19</c:v>
                </c:pt>
                <c:pt idx="2">
                  <c:v>39</c:v>
                </c:pt>
                <c:pt idx="3">
                  <c:v>75</c:v>
                </c:pt>
                <c:pt idx="4" formatCode="0">
                  <c:v>22</c:v>
                </c:pt>
                <c:pt idx="5" formatCode="0">
                  <c:v>44</c:v>
                </c:pt>
                <c:pt idx="6" formatCode="0">
                  <c:v>35</c:v>
                </c:pt>
                <c:pt idx="7" formatCode="0">
                  <c:v>38</c:v>
                </c:pt>
                <c:pt idx="8">
                  <c:v>46</c:v>
                </c:pt>
              </c:numCache>
            </c:numRef>
          </c:val>
          <c:extLst>
            <c:ext xmlns:c16="http://schemas.microsoft.com/office/drawing/2014/chart" uri="{C3380CC4-5D6E-409C-BE32-E72D297353CC}">
              <c16:uniqueId val="{00000002-84AD-4825-84BF-7DAB1C623708}"/>
            </c:ext>
          </c:extLst>
        </c:ser>
        <c:ser>
          <c:idx val="3"/>
          <c:order val="3"/>
          <c:tx>
            <c:strRef>
              <c:f>Sheet1!$G$1</c:f>
              <c:strCache>
                <c:ptCount val="1"/>
                <c:pt idx="0">
                  <c:v>Much More 2</c:v>
                </c:pt>
              </c:strCache>
            </c:strRef>
          </c:tx>
          <c:spPr>
            <a:solidFill>
              <a:srgbClr val="FFC000"/>
            </a:solidFill>
            <a:ln>
              <a:solidFill>
                <a:schemeClr val="bg1"/>
              </a:solidFill>
            </a:ln>
          </c:spPr>
          <c:invertIfNegative val="0"/>
          <c:dLbls>
            <c:dLbl>
              <c:idx val="0"/>
              <c:tx>
                <c:rich>
                  <a:bodyPr/>
                  <a:lstStyle/>
                  <a:p>
                    <a:r>
                      <a:rPr lang="en-US"/>
                      <a:t>39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E636-4E3E-B9B7-A9021938998E}"/>
                </c:ext>
              </c:extLst>
            </c:dLbl>
            <c:dLbl>
              <c:idx val="1"/>
              <c:tx>
                <c:rich>
                  <a:bodyPr/>
                  <a:lstStyle/>
                  <a:p>
                    <a:r>
                      <a:rPr lang="en-US"/>
                      <a:t>64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E636-4E3E-B9B7-A9021938998E}"/>
                </c:ext>
              </c:extLst>
            </c:dLbl>
            <c:dLbl>
              <c:idx val="2"/>
              <c:tx>
                <c:rich>
                  <a:bodyPr/>
                  <a:lstStyle/>
                  <a:p>
                    <a:r>
                      <a:rPr lang="en-US"/>
                      <a:t>34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636-4E3E-B9B7-A9021938998E}"/>
                </c:ext>
              </c:extLst>
            </c:dLbl>
            <c:dLbl>
              <c:idx val="3"/>
              <c:tx>
                <c:rich>
                  <a:bodyPr/>
                  <a:lstStyle/>
                  <a:p>
                    <a:r>
                      <a:rPr lang="en-US"/>
                      <a:t>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E636-4E3E-B9B7-A9021938998E}"/>
                </c:ext>
              </c:extLst>
            </c:dLbl>
            <c:dLbl>
              <c:idx val="4"/>
              <c:tx>
                <c:rich>
                  <a:bodyPr/>
                  <a:lstStyle/>
                  <a:p>
                    <a:r>
                      <a:rPr lang="en-US"/>
                      <a:t>60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636-4E3E-B9B7-A9021938998E}"/>
                </c:ext>
              </c:extLst>
            </c:dLbl>
            <c:dLbl>
              <c:idx val="5"/>
              <c:tx>
                <c:rich>
                  <a:bodyPr/>
                  <a:lstStyle/>
                  <a:p>
                    <a:r>
                      <a:rPr lang="en-US"/>
                      <a:t>44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636-4E3E-B9B7-A9021938998E}"/>
                </c:ext>
              </c:extLst>
            </c:dLbl>
            <c:dLbl>
              <c:idx val="6"/>
              <c:tx>
                <c:rich>
                  <a:bodyPr/>
                  <a:lstStyle/>
                  <a:p>
                    <a:r>
                      <a:rPr lang="en-US"/>
                      <a:t>48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4C99-44F1-BB91-2538D1FF8DFF}"/>
                </c:ext>
              </c:extLst>
            </c:dLbl>
            <c:dLbl>
              <c:idx val="7"/>
              <c:tx>
                <c:rich>
                  <a:bodyPr/>
                  <a:lstStyle/>
                  <a:p>
                    <a:r>
                      <a:rPr lang="en-US"/>
                      <a:t>39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4C99-44F1-BB91-2538D1FF8DFF}"/>
                </c:ext>
              </c:extLst>
            </c:dLbl>
            <c:dLbl>
              <c:idx val="8"/>
              <c:tx>
                <c:rich>
                  <a:bodyPr/>
                  <a:lstStyle/>
                  <a:p>
                    <a:r>
                      <a:rPr lang="en-US"/>
                      <a:t>38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C99-44F1-BB91-2538D1FF8DFF}"/>
                </c:ext>
              </c:extLst>
            </c:dLbl>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Sheet1!$C$2:$C$10</c:f>
              <c:strCache>
                <c:ptCount val="9"/>
                <c:pt idx="0">
                  <c:v>Total</c:v>
                </c:pt>
                <c:pt idx="1">
                  <c:v>Democrat</c:v>
                </c:pt>
                <c:pt idx="2">
                  <c:v>Independent</c:v>
                </c:pt>
                <c:pt idx="3">
                  <c:v>Republican</c:v>
                </c:pt>
                <c:pt idx="4">
                  <c:v>African American</c:v>
                </c:pt>
                <c:pt idx="5">
                  <c:v>Hispanic</c:v>
                </c:pt>
                <c:pt idx="6">
                  <c:v>White Unmarried Women</c:v>
                </c:pt>
                <c:pt idx="7">
                  <c:v>White Millennial</c:v>
                </c:pt>
                <c:pt idx="8">
                  <c:v>White Working Class Women</c:v>
                </c:pt>
              </c:strCache>
            </c:strRef>
          </c:cat>
          <c:val>
            <c:numRef>
              <c:f>Sheet1!$G$2:$G$10</c:f>
              <c:numCache>
                <c:formatCode>General</c:formatCode>
                <c:ptCount val="9"/>
                <c:pt idx="0">
                  <c:v>-39</c:v>
                </c:pt>
                <c:pt idx="1">
                  <c:v>-64</c:v>
                </c:pt>
                <c:pt idx="2">
                  <c:v>-34</c:v>
                </c:pt>
                <c:pt idx="3">
                  <c:v>-12</c:v>
                </c:pt>
                <c:pt idx="4" formatCode="0">
                  <c:v>-60</c:v>
                </c:pt>
                <c:pt idx="5" formatCode="0">
                  <c:v>-44</c:v>
                </c:pt>
                <c:pt idx="6" formatCode="0">
                  <c:v>-48</c:v>
                </c:pt>
                <c:pt idx="7" formatCode="0">
                  <c:v>-39</c:v>
                </c:pt>
                <c:pt idx="8">
                  <c:v>-38</c:v>
                </c:pt>
              </c:numCache>
            </c:numRef>
          </c:val>
          <c:extLst>
            <c:ext xmlns:c16="http://schemas.microsoft.com/office/drawing/2014/chart" uri="{C3380CC4-5D6E-409C-BE32-E72D297353CC}">
              <c16:uniqueId val="{0000000C-84AD-4825-84BF-7DAB1C623708}"/>
            </c:ext>
          </c:extLst>
        </c:ser>
        <c:ser>
          <c:idx val="4"/>
          <c:order val="4"/>
          <c:tx>
            <c:strRef>
              <c:f>Sheet1!$H$1</c:f>
              <c:strCache>
                <c:ptCount val="1"/>
                <c:pt idx="0">
                  <c:v>Somewhat More 2</c:v>
                </c:pt>
              </c:strCache>
            </c:strRef>
          </c:tx>
          <c:spPr>
            <a:solidFill>
              <a:srgbClr val="FFFF00"/>
            </a:solidFill>
            <a:ln>
              <a:solidFill>
                <a:schemeClr val="bg1"/>
              </a:solidFill>
            </a:ln>
          </c:spPr>
          <c:invertIfNegative val="0"/>
          <c:dLbls>
            <c:delete val="1"/>
          </c:dLbls>
          <c:cat>
            <c:strRef>
              <c:f>Sheet1!$C$2:$C$10</c:f>
              <c:strCache>
                <c:ptCount val="9"/>
                <c:pt idx="0">
                  <c:v>Total</c:v>
                </c:pt>
                <c:pt idx="1">
                  <c:v>Democrat</c:v>
                </c:pt>
                <c:pt idx="2">
                  <c:v>Independent</c:v>
                </c:pt>
                <c:pt idx="3">
                  <c:v>Republican</c:v>
                </c:pt>
                <c:pt idx="4">
                  <c:v>African American</c:v>
                </c:pt>
                <c:pt idx="5">
                  <c:v>Hispanic</c:v>
                </c:pt>
                <c:pt idx="6">
                  <c:v>White Unmarried Women</c:v>
                </c:pt>
                <c:pt idx="7">
                  <c:v>White Millennial</c:v>
                </c:pt>
                <c:pt idx="8">
                  <c:v>White Working Class Women</c:v>
                </c:pt>
              </c:strCache>
            </c:strRef>
          </c:cat>
          <c:val>
            <c:numRef>
              <c:f>Sheet1!$H$2:$H$10</c:f>
              <c:numCache>
                <c:formatCode>General</c:formatCode>
                <c:ptCount val="9"/>
                <c:pt idx="0">
                  <c:v>-16</c:v>
                </c:pt>
                <c:pt idx="1">
                  <c:v>-17</c:v>
                </c:pt>
                <c:pt idx="2">
                  <c:v>-26</c:v>
                </c:pt>
                <c:pt idx="3">
                  <c:v>-14</c:v>
                </c:pt>
                <c:pt idx="4" formatCode="0">
                  <c:v>-19</c:v>
                </c:pt>
                <c:pt idx="5" formatCode="0">
                  <c:v>-12</c:v>
                </c:pt>
                <c:pt idx="6" formatCode="0">
                  <c:v>-17</c:v>
                </c:pt>
                <c:pt idx="7" formatCode="0">
                  <c:v>-22</c:v>
                </c:pt>
                <c:pt idx="8">
                  <c:v>-16</c:v>
                </c:pt>
              </c:numCache>
            </c:numRef>
          </c:val>
          <c:extLst>
            <c:ext xmlns:c16="http://schemas.microsoft.com/office/drawing/2014/chart" uri="{C3380CC4-5D6E-409C-BE32-E72D297353CC}">
              <c16:uniqueId val="{0000000D-84AD-4825-84BF-7DAB1C623708}"/>
            </c:ext>
          </c:extLst>
        </c:ser>
        <c:ser>
          <c:idx val="5"/>
          <c:order val="5"/>
          <c:tx>
            <c:strRef>
              <c:f>Sheet1!$I$1</c:f>
              <c:strCache>
                <c:ptCount val="1"/>
                <c:pt idx="0">
                  <c:v>Total More 2</c:v>
                </c:pt>
              </c:strCache>
            </c:strRef>
          </c:tx>
          <c:spPr>
            <a:noFill/>
          </c:spPr>
          <c:invertIfNegative val="0"/>
          <c:dLbls>
            <c:dLbl>
              <c:idx val="0"/>
              <c:tx>
                <c:rich>
                  <a:bodyPr/>
                  <a:lstStyle/>
                  <a:p>
                    <a:r>
                      <a:rPr lang="en-US"/>
                      <a:t>56</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636-4E3E-B9B7-A9021938998E}"/>
                </c:ext>
              </c:extLst>
            </c:dLbl>
            <c:dLbl>
              <c:idx val="1"/>
              <c:tx>
                <c:rich>
                  <a:bodyPr/>
                  <a:lstStyle/>
                  <a:p>
                    <a:r>
                      <a:rPr lang="en-US"/>
                      <a:t>81</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C99-44F1-BB91-2538D1FF8DFF}"/>
                </c:ext>
              </c:extLst>
            </c:dLbl>
            <c:dLbl>
              <c:idx val="2"/>
              <c:tx>
                <c:rich>
                  <a:bodyPr/>
                  <a:lstStyle/>
                  <a:p>
                    <a:r>
                      <a:rPr lang="en-US"/>
                      <a:t>61</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C99-44F1-BB91-2538D1FF8DFF}"/>
                </c:ext>
              </c:extLst>
            </c:dLbl>
            <c:dLbl>
              <c:idx val="3"/>
              <c:tx>
                <c:rich>
                  <a:bodyPr/>
                  <a:lstStyle/>
                  <a:p>
                    <a:r>
                      <a:rPr lang="en-US"/>
                      <a:t>25</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636-4E3E-B9B7-A9021938998E}"/>
                </c:ext>
              </c:extLst>
            </c:dLbl>
            <c:dLbl>
              <c:idx val="4"/>
              <c:tx>
                <c:rich>
                  <a:bodyPr/>
                  <a:lstStyle/>
                  <a:p>
                    <a:r>
                      <a:rPr lang="en-US"/>
                      <a:t>78</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C99-44F1-BB91-2538D1FF8DFF}"/>
                </c:ext>
              </c:extLst>
            </c:dLbl>
            <c:dLbl>
              <c:idx val="5"/>
              <c:tx>
                <c:rich>
                  <a:bodyPr/>
                  <a:lstStyle/>
                  <a:p>
                    <a:r>
                      <a:rPr lang="en-US"/>
                      <a:t>56</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636-4E3E-B9B7-A9021938998E}"/>
                </c:ext>
              </c:extLst>
            </c:dLbl>
            <c:dLbl>
              <c:idx val="6"/>
              <c:tx>
                <c:rich>
                  <a:bodyPr/>
                  <a:lstStyle/>
                  <a:p>
                    <a:r>
                      <a:rPr lang="en-US"/>
                      <a:t>65</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C99-44F1-BB91-2538D1FF8DFF}"/>
                </c:ext>
              </c:extLst>
            </c:dLbl>
            <c:dLbl>
              <c:idx val="7"/>
              <c:tx>
                <c:rich>
                  <a:bodyPr/>
                  <a:lstStyle/>
                  <a:p>
                    <a:r>
                      <a:rPr lang="en-US"/>
                      <a:t>62</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C99-44F1-BB91-2538D1FF8DFF}"/>
                </c:ext>
              </c:extLst>
            </c:dLbl>
            <c:dLbl>
              <c:idx val="8"/>
              <c:tx>
                <c:rich>
                  <a:bodyPr/>
                  <a:lstStyle/>
                  <a:p>
                    <a:r>
                      <a:rPr lang="en-US"/>
                      <a:t>54</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C99-44F1-BB91-2538D1FF8DFF}"/>
                </c:ext>
              </c:extLst>
            </c:dLbl>
            <c:spPr>
              <a:noFill/>
              <a:ln>
                <a:noFill/>
              </a:ln>
              <a:effectLst/>
            </c:spPr>
            <c:txPr>
              <a:bodyPr wrap="square" lIns="38100" tIns="19050" rIns="38100" bIns="19050" anchor="ctr">
                <a:spAutoFit/>
              </a:bodyPr>
              <a:lstStyle/>
              <a:p>
                <a:pPr>
                  <a:defRPr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Sheet1!$C$2:$C$10</c:f>
              <c:strCache>
                <c:ptCount val="9"/>
                <c:pt idx="0">
                  <c:v>Total</c:v>
                </c:pt>
                <c:pt idx="1">
                  <c:v>Democrat</c:v>
                </c:pt>
                <c:pt idx="2">
                  <c:v>Independent</c:v>
                </c:pt>
                <c:pt idx="3">
                  <c:v>Republican</c:v>
                </c:pt>
                <c:pt idx="4">
                  <c:v>African American</c:v>
                </c:pt>
                <c:pt idx="5">
                  <c:v>Hispanic</c:v>
                </c:pt>
                <c:pt idx="6">
                  <c:v>White Unmarried Women</c:v>
                </c:pt>
                <c:pt idx="7">
                  <c:v>White Millennial</c:v>
                </c:pt>
                <c:pt idx="8">
                  <c:v>White Working Class Women</c:v>
                </c:pt>
              </c:strCache>
            </c:strRef>
          </c:cat>
          <c:val>
            <c:numRef>
              <c:f>Sheet1!$I$2:$I$10</c:f>
              <c:numCache>
                <c:formatCode>General</c:formatCode>
                <c:ptCount val="9"/>
                <c:pt idx="0">
                  <c:v>-56</c:v>
                </c:pt>
                <c:pt idx="1">
                  <c:v>-81</c:v>
                </c:pt>
                <c:pt idx="2">
                  <c:v>-61</c:v>
                </c:pt>
                <c:pt idx="3">
                  <c:v>-25</c:v>
                </c:pt>
                <c:pt idx="4" formatCode="0">
                  <c:v>-78</c:v>
                </c:pt>
                <c:pt idx="5" formatCode="0">
                  <c:v>-56</c:v>
                </c:pt>
                <c:pt idx="6" formatCode="0">
                  <c:v>-65</c:v>
                </c:pt>
                <c:pt idx="7" formatCode="0">
                  <c:v>-62</c:v>
                </c:pt>
                <c:pt idx="8">
                  <c:v>-54</c:v>
                </c:pt>
              </c:numCache>
            </c:numRef>
          </c:val>
          <c:extLst>
            <c:ext xmlns:c16="http://schemas.microsoft.com/office/drawing/2014/chart" uri="{C3380CC4-5D6E-409C-BE32-E72D297353CC}">
              <c16:uniqueId val="{0000000E-84AD-4825-84BF-7DAB1C623708}"/>
            </c:ext>
          </c:extLst>
        </c:ser>
        <c:dLbls>
          <c:showLegendKey val="0"/>
          <c:showVal val="1"/>
          <c:showCatName val="0"/>
          <c:showSerName val="0"/>
          <c:showPercent val="0"/>
          <c:showBubbleSize val="0"/>
        </c:dLbls>
        <c:gapWidth val="40"/>
        <c:overlap val="100"/>
        <c:axId val="380608512"/>
        <c:axId val="346189184"/>
      </c:barChart>
      <c:catAx>
        <c:axId val="380608512"/>
        <c:scaling>
          <c:orientation val="minMax"/>
        </c:scaling>
        <c:delete val="0"/>
        <c:axPos val="b"/>
        <c:numFmt formatCode="General" sourceLinked="1"/>
        <c:majorTickMark val="out"/>
        <c:minorTickMark val="none"/>
        <c:tickLblPos val="low"/>
        <c:txPr>
          <a:bodyPr/>
          <a:lstStyle/>
          <a:p>
            <a:pPr>
              <a:defRPr sz="1400" b="1"/>
            </a:pPr>
            <a:endParaRPr lang="en-US"/>
          </a:p>
        </c:txPr>
        <c:crossAx val="346189184"/>
        <c:crosses val="autoZero"/>
        <c:auto val="1"/>
        <c:lblAlgn val="ctr"/>
        <c:lblOffset val="500"/>
        <c:noMultiLvlLbl val="0"/>
      </c:catAx>
      <c:valAx>
        <c:axId val="346189184"/>
        <c:scaling>
          <c:orientation val="minMax"/>
          <c:max val="100"/>
          <c:min val="-90"/>
        </c:scaling>
        <c:delete val="1"/>
        <c:axPos val="l"/>
        <c:majorGridlines>
          <c:spPr>
            <a:ln>
              <a:noFill/>
            </a:ln>
          </c:spPr>
        </c:majorGridlines>
        <c:numFmt formatCode="#,##0.00" sourceLinked="0"/>
        <c:majorTickMark val="out"/>
        <c:minorTickMark val="none"/>
        <c:tickLblPos val="nextTo"/>
        <c:crossAx val="380608512"/>
        <c:crosses val="autoZero"/>
        <c:crossBetween val="between"/>
        <c:majorUnit val="20"/>
        <c:minorUnit val="10"/>
      </c:valAx>
    </c:plotArea>
    <c:legend>
      <c:legendPos val="t"/>
      <c:legendEntry>
        <c:idx val="2"/>
        <c:delete val="1"/>
      </c:legendEntry>
      <c:legendEntry>
        <c:idx val="5"/>
        <c:delete val="1"/>
      </c:legendEntry>
      <c:layout>
        <c:manualLayout>
          <c:xMode val="edge"/>
          <c:yMode val="edge"/>
          <c:x val="8.8299431321084865E-2"/>
          <c:y val="0"/>
          <c:w val="0.82340102799650039"/>
          <c:h val="8.0503302690907538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5166004093872012"/>
          <c:y val="0.154343287347664"/>
          <c:w val="0.48339959061279875"/>
          <c:h val="0.82541858984593797"/>
        </c:manualLayout>
      </c:layout>
      <c:barChart>
        <c:barDir val="bar"/>
        <c:grouping val="clustered"/>
        <c:varyColors val="0"/>
        <c:ser>
          <c:idx val="1"/>
          <c:order val="0"/>
          <c:tx>
            <c:strRef>
              <c:f>Sheet1!$B$1</c:f>
              <c:strCache>
                <c:ptCount val="1"/>
                <c:pt idx="0">
                  <c:v>Voted Dem</c:v>
                </c:pt>
              </c:strCache>
            </c:strRef>
          </c:tx>
          <c:spPr>
            <a:solidFill>
              <a:schemeClr val="accent1">
                <a:lumMod val="60000"/>
                <a:lumOff val="40000"/>
              </a:schemeClr>
            </a:solidFill>
            <a:ln>
              <a:solidFill>
                <a:schemeClr val="bg1"/>
              </a:solidFill>
            </a:ln>
          </c:spPr>
          <c:invertIfNegative val="0"/>
          <c:dPt>
            <c:idx val="0"/>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6-CC40-478C-9A58-AB7AA8500E58}"/>
              </c:ext>
            </c:extLst>
          </c:dPt>
          <c:dPt>
            <c:idx val="1"/>
            <c:invertIfNegative val="0"/>
            <c:bubble3D val="0"/>
            <c:spPr>
              <a:solidFill>
                <a:schemeClr val="accent4">
                  <a:lumMod val="40000"/>
                  <a:lumOff val="60000"/>
                </a:schemeClr>
              </a:solidFill>
              <a:ln>
                <a:noFill/>
              </a:ln>
            </c:spPr>
            <c:extLst>
              <c:ext xmlns:c16="http://schemas.microsoft.com/office/drawing/2014/chart" uri="{C3380CC4-5D6E-409C-BE32-E72D297353CC}">
                <c16:uniqueId val="{00000005-CC40-478C-9A58-AB7AA8500E58}"/>
              </c:ext>
            </c:extLst>
          </c:dPt>
          <c:dPt>
            <c:idx val="2"/>
            <c:invertIfNegative val="0"/>
            <c:bubble3D val="0"/>
            <c:spPr>
              <a:solidFill>
                <a:schemeClr val="accent4">
                  <a:lumMod val="75000"/>
                </a:schemeClr>
              </a:solidFill>
              <a:ln>
                <a:solidFill>
                  <a:schemeClr val="bg1"/>
                </a:solidFill>
              </a:ln>
            </c:spPr>
            <c:extLst>
              <c:ext xmlns:c16="http://schemas.microsoft.com/office/drawing/2014/chart" uri="{C3380CC4-5D6E-409C-BE32-E72D297353CC}">
                <c16:uniqueId val="{00000004-CC40-478C-9A58-AB7AA8500E58}"/>
              </c:ext>
            </c:extLst>
          </c:dPt>
          <c:dPt>
            <c:idx val="3"/>
            <c:invertIfNegative val="0"/>
            <c:bubble3D val="0"/>
            <c:spPr>
              <a:solidFill>
                <a:schemeClr val="accent5">
                  <a:lumMod val="50000"/>
                </a:schemeClr>
              </a:solidFill>
              <a:ln>
                <a:solidFill>
                  <a:schemeClr val="bg1"/>
                </a:solidFill>
              </a:ln>
            </c:spPr>
            <c:extLst>
              <c:ext xmlns:c16="http://schemas.microsoft.com/office/drawing/2014/chart" uri="{C3380CC4-5D6E-409C-BE32-E72D297353CC}">
                <c16:uniqueId val="{00000003-CC40-478C-9A58-AB7AA8500E58}"/>
              </c:ext>
            </c:extLst>
          </c:dPt>
          <c:dPt>
            <c:idx val="4"/>
            <c:invertIfNegative val="0"/>
            <c:bubble3D val="0"/>
            <c:spPr>
              <a:solidFill>
                <a:schemeClr val="accent5">
                  <a:lumMod val="50000"/>
                </a:schemeClr>
              </a:solidFill>
              <a:ln>
                <a:solidFill>
                  <a:schemeClr val="bg1"/>
                </a:solidFill>
              </a:ln>
            </c:spPr>
            <c:extLst>
              <c:ext xmlns:c16="http://schemas.microsoft.com/office/drawing/2014/chart" uri="{C3380CC4-5D6E-409C-BE32-E72D297353CC}">
                <c16:uniqueId val="{00000002-CC40-478C-9A58-AB7AA8500E58}"/>
              </c:ext>
            </c:extLst>
          </c:dPt>
          <c:dPt>
            <c:idx val="5"/>
            <c:invertIfNegative val="0"/>
            <c:bubble3D val="0"/>
            <c:spPr>
              <a:solidFill>
                <a:schemeClr val="accent5">
                  <a:lumMod val="50000"/>
                </a:schemeClr>
              </a:solidFill>
              <a:ln>
                <a:solidFill>
                  <a:schemeClr val="bg1"/>
                </a:solidFill>
              </a:ln>
            </c:spPr>
            <c:extLst>
              <c:ext xmlns:c16="http://schemas.microsoft.com/office/drawing/2014/chart" uri="{C3380CC4-5D6E-409C-BE32-E72D297353CC}">
                <c16:uniqueId val="{00000001-CC40-478C-9A58-AB7AA8500E58}"/>
              </c:ext>
            </c:extLst>
          </c:dPt>
          <c:dPt>
            <c:idx val="6"/>
            <c:invertIfNegative val="0"/>
            <c:bubble3D val="0"/>
            <c:spPr>
              <a:solidFill>
                <a:schemeClr val="accent5">
                  <a:lumMod val="50000"/>
                </a:schemeClr>
              </a:solidFill>
              <a:ln>
                <a:solidFill>
                  <a:schemeClr val="bg1"/>
                </a:solidFill>
              </a:ln>
            </c:spPr>
            <c:extLst>
              <c:ext xmlns:c16="http://schemas.microsoft.com/office/drawing/2014/chart" uri="{C3380CC4-5D6E-409C-BE32-E72D297353CC}">
                <c16:uniqueId val="{00000000-CC40-478C-9A58-AB7AA8500E58}"/>
              </c:ext>
            </c:extLst>
          </c:dPt>
          <c:dPt>
            <c:idx val="7"/>
            <c:invertIfNegative val="0"/>
            <c:bubble3D val="0"/>
            <c:spPr>
              <a:solidFill>
                <a:schemeClr val="accent1">
                  <a:lumMod val="75000"/>
                </a:schemeClr>
              </a:solidFill>
              <a:ln>
                <a:solidFill>
                  <a:schemeClr val="bg1"/>
                </a:solidFill>
              </a:ln>
            </c:spPr>
            <c:extLst>
              <c:ext xmlns:c16="http://schemas.microsoft.com/office/drawing/2014/chart" uri="{C3380CC4-5D6E-409C-BE32-E72D297353CC}">
                <c16:uniqueId val="{00000009-CC40-478C-9A58-AB7AA8500E58}"/>
              </c:ext>
            </c:extLst>
          </c:dPt>
          <c:dPt>
            <c:idx val="8"/>
            <c:invertIfNegative val="0"/>
            <c:bubble3D val="0"/>
            <c:spPr>
              <a:solidFill>
                <a:schemeClr val="accent1">
                  <a:lumMod val="75000"/>
                </a:schemeClr>
              </a:solidFill>
              <a:ln>
                <a:solidFill>
                  <a:schemeClr val="bg1"/>
                </a:solidFill>
              </a:ln>
            </c:spPr>
            <c:extLst>
              <c:ext xmlns:c16="http://schemas.microsoft.com/office/drawing/2014/chart" uri="{C3380CC4-5D6E-409C-BE32-E72D297353CC}">
                <c16:uniqueId val="{00000008-CC40-478C-9A58-AB7AA8500E58}"/>
              </c:ext>
            </c:extLst>
          </c:dPt>
          <c:dLbls>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Neutral/no opinion</c:v>
                </c:pt>
                <c:pt idx="1">
                  <c:v>Other</c:v>
                </c:pt>
                <c:pt idx="2">
                  <c:v>Agree or somewhat agree/common sense/up to individuals</c:v>
                </c:pt>
                <c:pt idx="3">
                  <c:v>Comment is insensitive/horrible/disgusting</c:v>
                </c:pt>
                <c:pt idx="4">
                  <c:v>Too early/puts people at risk/Dangerous</c:v>
                </c:pt>
                <c:pt idx="5">
                  <c:v>Don't agree/disagree (no reason provided)</c:v>
                </c:pt>
              </c:strCache>
            </c:strRef>
          </c:cat>
          <c:val>
            <c:numRef>
              <c:f>Sheet1!$B$2:$B$7</c:f>
              <c:numCache>
                <c:formatCode>General</c:formatCode>
                <c:ptCount val="6"/>
                <c:pt idx="0">
                  <c:v>3</c:v>
                </c:pt>
                <c:pt idx="1">
                  <c:v>8</c:v>
                </c:pt>
                <c:pt idx="2">
                  <c:v>25</c:v>
                </c:pt>
                <c:pt idx="3">
                  <c:v>19</c:v>
                </c:pt>
                <c:pt idx="4">
                  <c:v>23</c:v>
                </c:pt>
                <c:pt idx="5">
                  <c:v>25</c:v>
                </c:pt>
              </c:numCache>
            </c:numRef>
          </c:val>
          <c:extLst>
            <c:ext xmlns:c16="http://schemas.microsoft.com/office/drawing/2014/chart" uri="{C3380CC4-5D6E-409C-BE32-E72D297353CC}">
              <c16:uniqueId val="{00000000-82D9-4686-8F25-BBE7DAA099C6}"/>
            </c:ext>
          </c:extLst>
        </c:ser>
        <c:dLbls>
          <c:showLegendKey val="0"/>
          <c:showVal val="0"/>
          <c:showCatName val="0"/>
          <c:showSerName val="0"/>
          <c:showPercent val="0"/>
          <c:showBubbleSize val="0"/>
        </c:dLbls>
        <c:gapWidth val="48"/>
        <c:axId val="478074712"/>
        <c:axId val="477944200"/>
      </c:barChart>
      <c:catAx>
        <c:axId val="478074712"/>
        <c:scaling>
          <c:orientation val="minMax"/>
        </c:scaling>
        <c:delete val="0"/>
        <c:axPos val="l"/>
        <c:numFmt formatCode="General" sourceLinked="0"/>
        <c:majorTickMark val="out"/>
        <c:minorTickMark val="none"/>
        <c:tickLblPos val="nextTo"/>
        <c:crossAx val="477944200"/>
        <c:crosses val="autoZero"/>
        <c:auto val="1"/>
        <c:lblAlgn val="ctr"/>
        <c:lblOffset val="100"/>
        <c:noMultiLvlLbl val="0"/>
      </c:catAx>
      <c:valAx>
        <c:axId val="477944200"/>
        <c:scaling>
          <c:orientation val="minMax"/>
        </c:scaling>
        <c:delete val="1"/>
        <c:axPos val="b"/>
        <c:numFmt formatCode="General" sourceLinked="1"/>
        <c:majorTickMark val="out"/>
        <c:minorTickMark val="none"/>
        <c:tickLblPos val="nextTo"/>
        <c:crossAx val="478074712"/>
        <c:crosses val="autoZero"/>
        <c:crossBetween val="between"/>
      </c:valAx>
      <c:spPr>
        <a:noFill/>
        <a:ln w="25400">
          <a:noFill/>
        </a:ln>
      </c:spPr>
    </c:plotArea>
    <c:plotVisOnly val="1"/>
    <c:dispBlanksAs val="gap"/>
    <c:showDLblsOverMax val="0"/>
  </c:chart>
  <c:txPr>
    <a:bodyPr/>
    <a:lstStyle/>
    <a:p>
      <a:pPr>
        <a:defRPr sz="1400" b="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446535153248859E-3"/>
          <c:y val="5.4811256783117018E-2"/>
          <c:w val="0.98924833412249025"/>
          <c:h val="0.7598693304034142"/>
        </c:manualLayout>
      </c:layout>
      <c:barChart>
        <c:barDir val="col"/>
        <c:grouping val="clustered"/>
        <c:varyColors val="0"/>
        <c:ser>
          <c:idx val="0"/>
          <c:order val="0"/>
          <c:tx>
            <c:strRef>
              <c:f>Sheet1!$D$1</c:f>
              <c:strCache>
                <c:ptCount val="1"/>
                <c:pt idx="0">
                  <c:v>8 to 10 - most worried</c:v>
                </c:pt>
              </c:strCache>
            </c:strRef>
          </c:tx>
          <c:spPr>
            <a:solidFill>
              <a:srgbClr val="C00000"/>
            </a:solidFill>
            <a:ln w="12022">
              <a:solidFill>
                <a:srgbClr val="FFFFFF"/>
              </a:solidFill>
              <a:prstDash val="solid"/>
            </a:ln>
          </c:spPr>
          <c:invertIfNegative val="0"/>
          <c:dPt>
            <c:idx val="0"/>
            <c:invertIfNegative val="0"/>
            <c:bubble3D val="0"/>
            <c:extLst>
              <c:ext xmlns:c16="http://schemas.microsoft.com/office/drawing/2014/chart" uri="{C3380CC4-5D6E-409C-BE32-E72D297353CC}">
                <c16:uniqueId val="{00000000-292A-41C2-9A34-0F92EC9AAA05}"/>
              </c:ext>
            </c:extLst>
          </c:dPt>
          <c:dPt>
            <c:idx val="1"/>
            <c:invertIfNegative val="0"/>
            <c:bubble3D val="0"/>
            <c:extLst>
              <c:ext xmlns:c16="http://schemas.microsoft.com/office/drawing/2014/chart" uri="{C3380CC4-5D6E-409C-BE32-E72D297353CC}">
                <c16:uniqueId val="{00000001-292A-41C2-9A34-0F92EC9AAA05}"/>
              </c:ext>
            </c:extLst>
          </c:dPt>
          <c:dPt>
            <c:idx val="2"/>
            <c:invertIfNegative val="0"/>
            <c:bubble3D val="0"/>
            <c:extLst>
              <c:ext xmlns:c16="http://schemas.microsoft.com/office/drawing/2014/chart" uri="{C3380CC4-5D6E-409C-BE32-E72D297353CC}">
                <c16:uniqueId val="{00000002-292A-41C2-9A34-0F92EC9AAA05}"/>
              </c:ext>
            </c:extLst>
          </c:dPt>
          <c:dPt>
            <c:idx val="3"/>
            <c:invertIfNegative val="0"/>
            <c:bubble3D val="0"/>
            <c:extLst>
              <c:ext xmlns:c16="http://schemas.microsoft.com/office/drawing/2014/chart" uri="{C3380CC4-5D6E-409C-BE32-E72D297353CC}">
                <c16:uniqueId val="{00000003-292A-41C2-9A34-0F92EC9AAA05}"/>
              </c:ext>
            </c:extLst>
          </c:dPt>
          <c:dPt>
            <c:idx val="4"/>
            <c:invertIfNegative val="0"/>
            <c:bubble3D val="0"/>
            <c:extLst>
              <c:ext xmlns:c16="http://schemas.microsoft.com/office/drawing/2014/chart" uri="{C3380CC4-5D6E-409C-BE32-E72D297353CC}">
                <c16:uniqueId val="{0000000C-464C-4180-951E-11D3F655EAC6}"/>
              </c:ext>
            </c:extLst>
          </c:dPt>
          <c:dPt>
            <c:idx val="5"/>
            <c:invertIfNegative val="0"/>
            <c:bubble3D val="0"/>
            <c:extLst>
              <c:ext xmlns:c16="http://schemas.microsoft.com/office/drawing/2014/chart" uri="{C3380CC4-5D6E-409C-BE32-E72D297353CC}">
                <c16:uniqueId val="{00000000-464C-4180-951E-11D3F655EAC6}"/>
              </c:ext>
            </c:extLst>
          </c:dPt>
          <c:dPt>
            <c:idx val="6"/>
            <c:invertIfNegative val="0"/>
            <c:bubble3D val="0"/>
            <c:extLst>
              <c:ext xmlns:c16="http://schemas.microsoft.com/office/drawing/2014/chart" uri="{C3380CC4-5D6E-409C-BE32-E72D297353CC}">
                <c16:uniqueId val="{00000003-464C-4180-951E-11D3F655EAC6}"/>
              </c:ext>
            </c:extLst>
          </c:dPt>
          <c:dPt>
            <c:idx val="7"/>
            <c:invertIfNegative val="0"/>
            <c:bubble3D val="0"/>
            <c:extLst>
              <c:ext xmlns:c16="http://schemas.microsoft.com/office/drawing/2014/chart" uri="{C3380CC4-5D6E-409C-BE32-E72D297353CC}">
                <c16:uniqueId val="{00000006-464C-4180-951E-11D3F655EAC6}"/>
              </c:ext>
            </c:extLst>
          </c:dPt>
          <c:dPt>
            <c:idx val="8"/>
            <c:invertIfNegative val="0"/>
            <c:bubble3D val="0"/>
            <c:extLst>
              <c:ext xmlns:c16="http://schemas.microsoft.com/office/drawing/2014/chart" uri="{C3380CC4-5D6E-409C-BE32-E72D297353CC}">
                <c16:uniqueId val="{00000009-464C-4180-951E-11D3F655EAC6}"/>
              </c:ext>
            </c:extLst>
          </c:dPt>
          <c:dPt>
            <c:idx val="9"/>
            <c:invertIfNegative val="0"/>
            <c:bubble3D val="0"/>
            <c:extLst>
              <c:ext xmlns:c16="http://schemas.microsoft.com/office/drawing/2014/chart" uri="{C3380CC4-5D6E-409C-BE32-E72D297353CC}">
                <c16:uniqueId val="{0000000D-464C-4180-951E-11D3F655EAC6}"/>
              </c:ext>
            </c:extLst>
          </c:dPt>
          <c:dPt>
            <c:idx val="10"/>
            <c:invertIfNegative val="0"/>
            <c:bubble3D val="0"/>
            <c:extLst>
              <c:ext xmlns:c16="http://schemas.microsoft.com/office/drawing/2014/chart" uri="{C3380CC4-5D6E-409C-BE32-E72D297353CC}">
                <c16:uniqueId val="{00000001-464C-4180-951E-11D3F655EAC6}"/>
              </c:ext>
            </c:extLst>
          </c:dPt>
          <c:dPt>
            <c:idx val="11"/>
            <c:invertIfNegative val="0"/>
            <c:bubble3D val="0"/>
            <c:extLst>
              <c:ext xmlns:c16="http://schemas.microsoft.com/office/drawing/2014/chart" uri="{C3380CC4-5D6E-409C-BE32-E72D297353CC}">
                <c16:uniqueId val="{00000004-464C-4180-951E-11D3F655EAC6}"/>
              </c:ext>
            </c:extLst>
          </c:dPt>
          <c:dPt>
            <c:idx val="12"/>
            <c:invertIfNegative val="0"/>
            <c:bubble3D val="0"/>
            <c:extLst>
              <c:ext xmlns:c16="http://schemas.microsoft.com/office/drawing/2014/chart" uri="{C3380CC4-5D6E-409C-BE32-E72D297353CC}">
                <c16:uniqueId val="{00000007-464C-4180-951E-11D3F655EAC6}"/>
              </c:ext>
            </c:extLst>
          </c:dPt>
          <c:dPt>
            <c:idx val="13"/>
            <c:invertIfNegative val="0"/>
            <c:bubble3D val="0"/>
            <c:extLst>
              <c:ext xmlns:c16="http://schemas.microsoft.com/office/drawing/2014/chart" uri="{C3380CC4-5D6E-409C-BE32-E72D297353CC}">
                <c16:uniqueId val="{0000000A-464C-4180-951E-11D3F655EAC6}"/>
              </c:ext>
            </c:extLst>
          </c:dPt>
          <c:dPt>
            <c:idx val="14"/>
            <c:invertIfNegative val="0"/>
            <c:bubble3D val="0"/>
            <c:extLst>
              <c:ext xmlns:c16="http://schemas.microsoft.com/office/drawing/2014/chart" uri="{C3380CC4-5D6E-409C-BE32-E72D297353CC}">
                <c16:uniqueId val="{0000000E-464C-4180-951E-11D3F655EAC6}"/>
              </c:ext>
            </c:extLst>
          </c:dPt>
          <c:dPt>
            <c:idx val="15"/>
            <c:invertIfNegative val="0"/>
            <c:bubble3D val="0"/>
            <c:extLst>
              <c:ext xmlns:c16="http://schemas.microsoft.com/office/drawing/2014/chart" uri="{C3380CC4-5D6E-409C-BE32-E72D297353CC}">
                <c16:uniqueId val="{00000002-464C-4180-951E-11D3F655EAC6}"/>
              </c:ext>
            </c:extLst>
          </c:dPt>
          <c:dPt>
            <c:idx val="16"/>
            <c:invertIfNegative val="0"/>
            <c:bubble3D val="0"/>
            <c:extLst>
              <c:ext xmlns:c16="http://schemas.microsoft.com/office/drawing/2014/chart" uri="{C3380CC4-5D6E-409C-BE32-E72D297353CC}">
                <c16:uniqueId val="{00000005-464C-4180-951E-11D3F655EAC6}"/>
              </c:ext>
            </c:extLst>
          </c:dPt>
          <c:dPt>
            <c:idx val="17"/>
            <c:invertIfNegative val="0"/>
            <c:bubble3D val="0"/>
            <c:extLst>
              <c:ext xmlns:c16="http://schemas.microsoft.com/office/drawing/2014/chart" uri="{C3380CC4-5D6E-409C-BE32-E72D297353CC}">
                <c16:uniqueId val="{00000008-464C-4180-951E-11D3F655EAC6}"/>
              </c:ext>
            </c:extLst>
          </c:dPt>
          <c:dPt>
            <c:idx val="18"/>
            <c:invertIfNegative val="0"/>
            <c:bubble3D val="0"/>
            <c:extLst>
              <c:ext xmlns:c16="http://schemas.microsoft.com/office/drawing/2014/chart" uri="{C3380CC4-5D6E-409C-BE32-E72D297353CC}">
                <c16:uniqueId val="{0000000B-464C-4180-951E-11D3F655EAC6}"/>
              </c:ext>
            </c:extLst>
          </c:dPt>
          <c:dLbls>
            <c:spPr>
              <a:noFill/>
              <a:ln>
                <a:noFill/>
              </a:ln>
              <a:effectLst/>
            </c:spPr>
            <c:txPr>
              <a:bodyPr/>
              <a:lstStyle/>
              <a:p>
                <a:pPr>
                  <a:defRPr sz="1600" b="1">
                    <a:solidFill>
                      <a:schemeClr val="tx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Sheet1!$C$2:$C$16</c:f>
              <c:strCache>
                <c:ptCount val="15"/>
                <c:pt idx="0">
                  <c:v>Total</c:v>
                </c:pt>
                <c:pt idx="1">
                  <c:v>Dem</c:v>
                </c:pt>
                <c:pt idx="2">
                  <c:v>Ind</c:v>
                </c:pt>
                <c:pt idx="3">
                  <c:v>Rep</c:v>
                </c:pt>
                <c:pt idx="4">
                  <c:v>Moderate</c:v>
                </c:pt>
                <c:pt idx="5">
                  <c:v>MaCain cons</c:v>
                </c:pt>
                <c:pt idx="6">
                  <c:v>Catholic cons</c:v>
                </c:pt>
                <c:pt idx="7">
                  <c:v>Tea Party</c:v>
                </c:pt>
                <c:pt idx="8">
                  <c:v>Evangelical cons</c:v>
                </c:pt>
                <c:pt idx="9">
                  <c:v>Millennial</c:v>
                </c:pt>
                <c:pt idx="10">
                  <c:v>Baby boomer</c:v>
                </c:pt>
                <c:pt idx="11">
                  <c:v>Silent gen</c:v>
                </c:pt>
                <c:pt idx="12">
                  <c:v>Hispanic</c:v>
                </c:pt>
                <c:pt idx="13">
                  <c:v>AfAm</c:v>
                </c:pt>
                <c:pt idx="14">
                  <c:v>White</c:v>
                </c:pt>
              </c:strCache>
            </c:strRef>
          </c:cat>
          <c:val>
            <c:numRef>
              <c:f>Sheet1!$D$2:$D$16</c:f>
              <c:numCache>
                <c:formatCode>General</c:formatCode>
                <c:ptCount val="15"/>
                <c:pt idx="0">
                  <c:v>37</c:v>
                </c:pt>
                <c:pt idx="1">
                  <c:v>47</c:v>
                </c:pt>
                <c:pt idx="2">
                  <c:v>32</c:v>
                </c:pt>
                <c:pt idx="3">
                  <c:v>25</c:v>
                </c:pt>
                <c:pt idx="4">
                  <c:v>36</c:v>
                </c:pt>
                <c:pt idx="5">
                  <c:v>25</c:v>
                </c:pt>
                <c:pt idx="6">
                  <c:v>22</c:v>
                </c:pt>
                <c:pt idx="7">
                  <c:v>21</c:v>
                </c:pt>
                <c:pt idx="8">
                  <c:v>20</c:v>
                </c:pt>
                <c:pt idx="9">
                  <c:v>43</c:v>
                </c:pt>
                <c:pt idx="10">
                  <c:v>31</c:v>
                </c:pt>
                <c:pt idx="11">
                  <c:v>28</c:v>
                </c:pt>
                <c:pt idx="12">
                  <c:v>46</c:v>
                </c:pt>
                <c:pt idx="13">
                  <c:v>39</c:v>
                </c:pt>
                <c:pt idx="14">
                  <c:v>35</c:v>
                </c:pt>
              </c:numCache>
            </c:numRef>
          </c:val>
          <c:extLst>
            <c:ext xmlns:c16="http://schemas.microsoft.com/office/drawing/2014/chart" uri="{C3380CC4-5D6E-409C-BE32-E72D297353CC}">
              <c16:uniqueId val="{00000005-292A-41C2-9A34-0F92EC9AAA05}"/>
            </c:ext>
          </c:extLst>
        </c:ser>
        <c:ser>
          <c:idx val="1"/>
          <c:order val="1"/>
          <c:tx>
            <c:strRef>
              <c:f>Sheet1!$E$1</c:f>
              <c:strCache>
                <c:ptCount val="1"/>
                <c:pt idx="0">
                  <c:v>1 to 5 - less worried</c:v>
                </c:pt>
              </c:strCache>
            </c:strRef>
          </c:tx>
          <c:spPr>
            <a:solidFill>
              <a:srgbClr val="FFC000"/>
            </a:solidFill>
          </c:spPr>
          <c:invertIfNegative val="0"/>
          <c:dLbls>
            <c:spPr>
              <a:noFill/>
              <a:ln>
                <a:noFill/>
              </a:ln>
              <a:effectLst/>
            </c:spPr>
            <c:txPr>
              <a:bodyPr wrap="square" lIns="38100" tIns="19050" rIns="38100" bIns="19050" anchor="ctr" anchorCtr="0">
                <a:spAutoFit/>
              </a:bodyPr>
              <a:lstStyle/>
              <a:p>
                <a:pPr algn="ctr">
                  <a:defRPr lang="en-US" sz="1600" b="1" i="0" u="none" strike="noStrike" kern="1200" baseline="0">
                    <a:solidFill>
                      <a:schemeClr val="tx1"/>
                    </a:solidFill>
                    <a:latin typeface="+mn-lt"/>
                    <a:ea typeface="Geneva"/>
                    <a:cs typeface="Genev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Sheet1!$C$2:$C$16</c:f>
              <c:strCache>
                <c:ptCount val="15"/>
                <c:pt idx="0">
                  <c:v>Total</c:v>
                </c:pt>
                <c:pt idx="1">
                  <c:v>Dem</c:v>
                </c:pt>
                <c:pt idx="2">
                  <c:v>Ind</c:v>
                </c:pt>
                <c:pt idx="3">
                  <c:v>Rep</c:v>
                </c:pt>
                <c:pt idx="4">
                  <c:v>Moderate</c:v>
                </c:pt>
                <c:pt idx="5">
                  <c:v>MaCain cons</c:v>
                </c:pt>
                <c:pt idx="6">
                  <c:v>Catholic cons</c:v>
                </c:pt>
                <c:pt idx="7">
                  <c:v>Tea Party</c:v>
                </c:pt>
                <c:pt idx="8">
                  <c:v>Evangelical cons</c:v>
                </c:pt>
                <c:pt idx="9">
                  <c:v>Millennial</c:v>
                </c:pt>
                <c:pt idx="10">
                  <c:v>Baby boomer</c:v>
                </c:pt>
                <c:pt idx="11">
                  <c:v>Silent gen</c:v>
                </c:pt>
                <c:pt idx="12">
                  <c:v>Hispanic</c:v>
                </c:pt>
                <c:pt idx="13">
                  <c:v>AfAm</c:v>
                </c:pt>
                <c:pt idx="14">
                  <c:v>White</c:v>
                </c:pt>
              </c:strCache>
            </c:strRef>
          </c:cat>
          <c:val>
            <c:numRef>
              <c:f>Sheet1!$E$2:$E$16</c:f>
              <c:numCache>
                <c:formatCode>General</c:formatCode>
                <c:ptCount val="15"/>
                <c:pt idx="0">
                  <c:v>46</c:v>
                </c:pt>
                <c:pt idx="1">
                  <c:v>34</c:v>
                </c:pt>
                <c:pt idx="2">
                  <c:v>44</c:v>
                </c:pt>
                <c:pt idx="3">
                  <c:v>59</c:v>
                </c:pt>
                <c:pt idx="4">
                  <c:v>46</c:v>
                </c:pt>
                <c:pt idx="5">
                  <c:v>59</c:v>
                </c:pt>
                <c:pt idx="6">
                  <c:v>59</c:v>
                </c:pt>
                <c:pt idx="7">
                  <c:v>67</c:v>
                </c:pt>
                <c:pt idx="8">
                  <c:v>64</c:v>
                </c:pt>
                <c:pt idx="9">
                  <c:v>35</c:v>
                </c:pt>
                <c:pt idx="10">
                  <c:v>57</c:v>
                </c:pt>
                <c:pt idx="11">
                  <c:v>61</c:v>
                </c:pt>
                <c:pt idx="12">
                  <c:v>35</c:v>
                </c:pt>
                <c:pt idx="13">
                  <c:v>47</c:v>
                </c:pt>
                <c:pt idx="14">
                  <c:v>47</c:v>
                </c:pt>
              </c:numCache>
            </c:numRef>
          </c:val>
          <c:extLst>
            <c:ext xmlns:c16="http://schemas.microsoft.com/office/drawing/2014/chart" uri="{C3380CC4-5D6E-409C-BE32-E72D297353CC}">
              <c16:uniqueId val="{00000000-8120-4B3D-A0E9-43714BE68BC7}"/>
            </c:ext>
          </c:extLst>
        </c:ser>
        <c:dLbls>
          <c:showLegendKey val="0"/>
          <c:showVal val="0"/>
          <c:showCatName val="0"/>
          <c:showSerName val="0"/>
          <c:showPercent val="0"/>
          <c:showBubbleSize val="0"/>
        </c:dLbls>
        <c:gapWidth val="40"/>
        <c:axId val="166773760"/>
        <c:axId val="79374016"/>
      </c:barChart>
      <c:catAx>
        <c:axId val="166773760"/>
        <c:scaling>
          <c:orientation val="minMax"/>
        </c:scaling>
        <c:delete val="0"/>
        <c:axPos val="b"/>
        <c:numFmt formatCode="@" sourceLinked="0"/>
        <c:majorTickMark val="out"/>
        <c:minorTickMark val="none"/>
        <c:tickLblPos val="nextTo"/>
        <c:txPr>
          <a:bodyPr/>
          <a:lstStyle/>
          <a:p>
            <a:pPr>
              <a:defRPr sz="1000" b="1">
                <a:latin typeface="+mn-lt"/>
              </a:defRPr>
            </a:pPr>
            <a:endParaRPr lang="en-US"/>
          </a:p>
        </c:txPr>
        <c:crossAx val="79374016"/>
        <c:crosses val="autoZero"/>
        <c:auto val="1"/>
        <c:lblAlgn val="ctr"/>
        <c:lblOffset val="100"/>
        <c:noMultiLvlLbl val="0"/>
      </c:catAx>
      <c:valAx>
        <c:axId val="79374016"/>
        <c:scaling>
          <c:orientation val="minMax"/>
          <c:max val="100"/>
          <c:min val="0"/>
        </c:scaling>
        <c:delete val="0"/>
        <c:axPos val="l"/>
        <c:numFmt formatCode="General" sourceLinked="1"/>
        <c:majorTickMark val="none"/>
        <c:minorTickMark val="none"/>
        <c:tickLblPos val="none"/>
        <c:spPr>
          <a:ln w="9016">
            <a:noFill/>
          </a:ln>
        </c:spPr>
        <c:crossAx val="166773760"/>
        <c:crosses val="autoZero"/>
        <c:crossBetween val="between"/>
        <c:majorUnit val="25"/>
        <c:minorUnit val="10"/>
      </c:valAx>
      <c:spPr>
        <a:noFill/>
        <a:ln w="24043">
          <a:noFill/>
        </a:ln>
      </c:spPr>
    </c:plotArea>
    <c:legend>
      <c:legendPos val="r"/>
      <c:layout>
        <c:manualLayout>
          <c:xMode val="edge"/>
          <c:yMode val="edge"/>
          <c:x val="0.11694236481345893"/>
          <c:y val="2.0864976127950383E-2"/>
          <c:w val="0.78931725406893172"/>
          <c:h val="6.8985202660170802E-2"/>
        </c:manualLayout>
      </c:layout>
      <c:overlay val="0"/>
      <c:txPr>
        <a:bodyPr/>
        <a:lstStyle/>
        <a:p>
          <a:pPr>
            <a:defRPr sz="1200"/>
          </a:pPr>
          <a:endParaRPr lang="en-US"/>
        </a:p>
      </c:txPr>
    </c:legend>
    <c:plotVisOnly val="1"/>
    <c:dispBlanksAs val="gap"/>
    <c:showDLblsOverMax val="0"/>
  </c:chart>
  <c:spPr>
    <a:noFill/>
    <a:ln>
      <a:noFill/>
    </a:ln>
  </c:spPr>
  <c:txPr>
    <a:bodyPr/>
    <a:lstStyle/>
    <a:p>
      <a:pPr>
        <a:defRPr sz="2366" b="0" i="0" u="none" strike="noStrike" baseline="0">
          <a:solidFill>
            <a:srgbClr val="000000"/>
          </a:solidFill>
          <a:latin typeface="Geneva"/>
          <a:ea typeface="Geneva"/>
          <a:cs typeface="Geneva"/>
        </a:defRPr>
      </a:pPr>
      <a:endParaRPr lang="en-US"/>
    </a:p>
  </c:txPr>
  <c:externalData r:id="rId1">
    <c:autoUpdate val="0"/>
  </c:externalData>
</c:chartSpace>
</file>

<file path=ppt/drawings/_rels/drawing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rawings/drawing1.xml><?xml version="1.0" encoding="utf-8"?>
<c:userShapes xmlns:c="http://schemas.openxmlformats.org/drawingml/2006/chart">
  <cdr:relSizeAnchor xmlns:cdr="http://schemas.openxmlformats.org/drawingml/2006/chartDrawing">
    <cdr:from>
      <cdr:x>0.39286</cdr:x>
      <cdr:y>0.14233</cdr:y>
    </cdr:from>
    <cdr:to>
      <cdr:x>0.39286</cdr:x>
      <cdr:y>1</cdr:y>
    </cdr:to>
    <cdr:cxnSp macro="">
      <cdr:nvCxnSpPr>
        <cdr:cNvPr id="2" name="Straight Connector 1">
          <a:extLst xmlns:a="http://schemas.openxmlformats.org/drawingml/2006/main">
            <a:ext uri="{FF2B5EF4-FFF2-40B4-BE49-F238E27FC236}">
              <a16:creationId xmlns:a16="http://schemas.microsoft.com/office/drawing/2014/main" id="{FA2DF8A9-0E25-496D-A70C-C12585319524}"/>
            </a:ext>
          </a:extLst>
        </cdr:cNvPr>
        <cdr:cNvCxnSpPr>
          <a:cxnSpLocks xmlns:a="http://schemas.openxmlformats.org/drawingml/2006/main"/>
        </cdr:cNvCxnSpPr>
      </cdr:nvCxnSpPr>
      <cdr:spPr>
        <a:xfrm xmlns:a="http://schemas.openxmlformats.org/drawingml/2006/main">
          <a:off x="3352800" y="642147"/>
          <a:ext cx="0" cy="3869529"/>
        </a:xfrm>
        <a:prstGeom xmlns:a="http://schemas.openxmlformats.org/drawingml/2006/main" prst="line">
          <a:avLst/>
        </a:prstGeom>
        <a:ln xmlns:a="http://schemas.openxmlformats.org/drawingml/2006/main">
          <a:headEnd type="none" w="med" len="med"/>
          <a:tailEnd type="none" w="med" len="med"/>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userShapes>
</file>

<file path=ppt/drawings/drawing10.xml><?xml version="1.0" encoding="utf-8"?>
<c:userShapes xmlns:c="http://schemas.openxmlformats.org/drawingml/2006/chart">
  <cdr:relSizeAnchor xmlns:cdr="http://schemas.openxmlformats.org/drawingml/2006/chartDrawing">
    <cdr:from>
      <cdr:x>0.43333</cdr:x>
      <cdr:y>0.17294</cdr:y>
    </cdr:from>
    <cdr:to>
      <cdr:x>0.43333</cdr:x>
      <cdr:y>1</cdr:y>
    </cdr:to>
    <cdr:sp macro="" textlink="">
      <cdr:nvSpPr>
        <cdr:cNvPr id="6" name="Line 11">
          <a:extLst xmlns:a="http://schemas.openxmlformats.org/drawingml/2006/main">
            <a:ext uri="{FF2B5EF4-FFF2-40B4-BE49-F238E27FC236}">
              <a16:creationId xmlns:a16="http://schemas.microsoft.com/office/drawing/2014/main" id="{DC1FDC41-487E-41CA-9EC0-03F68A46D435}"/>
            </a:ext>
          </a:extLst>
        </cdr:cNvPr>
        <cdr:cNvSpPr>
          <a:spLocks xmlns:a="http://schemas.openxmlformats.org/drawingml/2006/main" noChangeShapeType="1"/>
        </cdr:cNvSpPr>
      </cdr:nvSpPr>
      <cdr:spPr bwMode="auto">
        <a:xfrm xmlns:a="http://schemas.openxmlformats.org/drawingml/2006/main" flipH="1">
          <a:off x="3962400" y="826701"/>
          <a:ext cx="0" cy="3953578"/>
        </a:xfrm>
        <a:prstGeom xmlns:a="http://schemas.openxmlformats.org/drawingml/2006/main" prst="line">
          <a:avLst/>
        </a:prstGeom>
        <a:ln xmlns:a="http://schemas.openxmlformats.org/drawingml/2006/main" w="9525" cap="flat" cmpd="sng" algn="ctr">
          <a:solidFill>
            <a:schemeClr val="dk1"/>
          </a:solidFill>
          <a:prstDash val="dash"/>
          <a:round/>
          <a:headEnd type="none" w="med" len="med"/>
          <a:tailEnd type="none" w="med" len="med"/>
        </a:ln>
        <a:extLst xmlns:a="http://schemas.openxmlformats.org/drawingml/2006/main">
          <a:ext uri="{909E8E84-426E-40DD-AFC4-6F175D3DCCD1}">
            <a14:hiddenFill xmlns:a14="http://schemas.microsoft.com/office/drawing/2010/main">
              <a:noFill/>
            </a14:hiddenFill>
          </a:ext>
        </a:ex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lIns="0" tIns="0" rIns="0" bIns="0">
          <a:spAutoFit/>
        </a:bodyPr>
        <a:lstStyle xmlns:a="http://schemas.openxmlformats.org/drawingml/2006/main">
          <a:defPPr>
            <a:defRPr lang="en-US"/>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xmlns:a="http://schemas.openxmlformats.org/drawingml/2006/main">
          <a:endParaRPr lang="en-US">
            <a:solidFill>
              <a:prstClr val="black"/>
            </a:solidFill>
          </a:endParaRPr>
        </a:p>
      </cdr:txBody>
    </cdr:sp>
  </cdr:relSizeAnchor>
  <cdr:relSizeAnchor xmlns:cdr="http://schemas.openxmlformats.org/drawingml/2006/chartDrawing">
    <cdr:from>
      <cdr:x>0.45833</cdr:x>
      <cdr:y>0.13796</cdr:y>
    </cdr:from>
    <cdr:to>
      <cdr:x>0.54079</cdr:x>
      <cdr:y>0.2092</cdr:y>
    </cdr:to>
    <cdr:sp macro="" textlink="">
      <cdr:nvSpPr>
        <cdr:cNvPr id="10" name="AutoShape 7">
          <a:extLst xmlns:a="http://schemas.openxmlformats.org/drawingml/2006/main">
            <a:ext uri="{FF2B5EF4-FFF2-40B4-BE49-F238E27FC236}">
              <a16:creationId xmlns:a16="http://schemas.microsoft.com/office/drawing/2014/main" id="{2B164DC2-5DD3-4930-B59E-BD95065A3375}"/>
            </a:ext>
          </a:extLst>
        </cdr:cNvPr>
        <cdr:cNvSpPr>
          <a:spLocks xmlns:a="http://schemas.openxmlformats.org/drawingml/2006/main" noChangeArrowheads="1"/>
        </cdr:cNvSpPr>
      </cdr:nvSpPr>
      <cdr:spPr bwMode="auto">
        <a:xfrm xmlns:a="http://schemas.openxmlformats.org/drawingml/2006/main">
          <a:off x="4190999" y="659502"/>
          <a:ext cx="754014" cy="340547"/>
        </a:xfrm>
        <a:prstGeom xmlns:a="http://schemas.openxmlformats.org/drawingml/2006/main" prst="roundRect">
          <a:avLst>
            <a:gd name="adj" fmla="val 16667"/>
          </a:avLst>
        </a:prstGeom>
        <a:solidFill xmlns:a="http://schemas.openxmlformats.org/drawingml/2006/main">
          <a:srgbClr val="00153E"/>
        </a:solidFill>
        <a:ln xmlns:a="http://schemas.openxmlformats.org/drawingml/2006/main">
          <a:noFill/>
        </a:ln>
      </cdr:spPr>
      <cdr:txBody>
        <a:bodyPr xmlns:a="http://schemas.openxmlformats.org/drawingml/2006/main" wrap="square" lIns="0" tIns="0" rIns="0" bIns="0" anchor="ctr">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algn="ctr"/>
          <a:r>
            <a:rPr lang="en-US" sz="2000" b="1" dirty="0">
              <a:solidFill>
                <a:srgbClr val="FFFFFF"/>
              </a:solidFill>
              <a:latin typeface="Calibri"/>
            </a:rPr>
            <a:t>+8</a:t>
          </a:r>
        </a:p>
      </cdr:txBody>
    </cdr:sp>
  </cdr:relSizeAnchor>
  <cdr:relSizeAnchor xmlns:cdr="http://schemas.openxmlformats.org/drawingml/2006/chartDrawing">
    <cdr:from>
      <cdr:x>0.18462</cdr:x>
      <cdr:y>0.83886</cdr:y>
    </cdr:from>
    <cdr:to>
      <cdr:x>0.40174</cdr:x>
      <cdr:y>0.9345</cdr:y>
    </cdr:to>
    <cdr:sp macro="" textlink="">
      <cdr:nvSpPr>
        <cdr:cNvPr id="4" name="Rectangle 3">
          <a:extLst xmlns:a="http://schemas.openxmlformats.org/drawingml/2006/main">
            <a:ext uri="{FF2B5EF4-FFF2-40B4-BE49-F238E27FC236}">
              <a16:creationId xmlns:a16="http://schemas.microsoft.com/office/drawing/2014/main" id="{FA3D3A37-5440-4547-A6FB-1F324813DF3F}"/>
            </a:ext>
          </a:extLst>
        </cdr:cNvPr>
        <cdr:cNvSpPr/>
      </cdr:nvSpPr>
      <cdr:spPr>
        <a:xfrm xmlns:a="http://schemas.openxmlformats.org/drawingml/2006/main">
          <a:off x="1688204" y="4009972"/>
          <a:ext cx="1985345" cy="457186"/>
        </a:xfrm>
        <a:prstGeom xmlns:a="http://schemas.openxmlformats.org/drawingml/2006/main" prst="rect">
          <a:avLst/>
        </a:prstGeom>
        <a:solidFill xmlns:a="http://schemas.openxmlformats.org/drawingml/2006/main">
          <a:schemeClr val="bg1">
            <a:lumMod val="95000"/>
          </a:schemeClr>
        </a:solidFill>
        <a:ln xmlns:a="http://schemas.openxmlformats.org/drawingml/2006/main" w="1270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none"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400" b="1" dirty="0">
              <a:solidFill>
                <a:prstClr val="black"/>
              </a:solidFill>
              <a:latin typeface="+mj-lt"/>
              <a:cs typeface="Arial" panose="020B0604020202020204" pitchFamily="34" charset="0"/>
            </a:rPr>
            <a:t>Trump V. Biden</a:t>
          </a:r>
        </a:p>
      </cdr:txBody>
    </cdr:sp>
  </cdr:relSizeAnchor>
  <cdr:relSizeAnchor xmlns:cdr="http://schemas.openxmlformats.org/drawingml/2006/chartDrawing">
    <cdr:from>
      <cdr:x>0.46667</cdr:x>
      <cdr:y>0.8396</cdr:y>
    </cdr:from>
    <cdr:to>
      <cdr:x>0.68379</cdr:x>
      <cdr:y>0.93524</cdr:y>
    </cdr:to>
    <cdr:sp macro="" textlink="">
      <cdr:nvSpPr>
        <cdr:cNvPr id="7" name="Rectangle 6">
          <a:extLst xmlns:a="http://schemas.openxmlformats.org/drawingml/2006/main">
            <a:ext uri="{FF2B5EF4-FFF2-40B4-BE49-F238E27FC236}">
              <a16:creationId xmlns:a16="http://schemas.microsoft.com/office/drawing/2014/main" id="{5A01A3CF-8976-4D7A-AF2A-63CE58D42A74}"/>
            </a:ext>
          </a:extLst>
        </cdr:cNvPr>
        <cdr:cNvSpPr/>
      </cdr:nvSpPr>
      <cdr:spPr>
        <a:xfrm xmlns:a="http://schemas.openxmlformats.org/drawingml/2006/main">
          <a:off x="4267201" y="4013516"/>
          <a:ext cx="1985345" cy="457186"/>
        </a:xfrm>
        <a:prstGeom xmlns:a="http://schemas.openxmlformats.org/drawingml/2006/main" prst="rect">
          <a:avLst/>
        </a:prstGeom>
        <a:solidFill xmlns:a="http://schemas.openxmlformats.org/drawingml/2006/main">
          <a:schemeClr val="bg1">
            <a:lumMod val="95000"/>
          </a:schemeClr>
        </a:solidFill>
        <a:ln xmlns:a="http://schemas.openxmlformats.org/drawingml/2006/main" w="1270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none"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400" b="1" dirty="0">
              <a:solidFill>
                <a:prstClr val="black"/>
              </a:solidFill>
              <a:latin typeface="+mj-lt"/>
              <a:cs typeface="Arial" panose="020B0604020202020204" pitchFamily="34" charset="0"/>
            </a:rPr>
            <a:t>Generic Congressional</a:t>
          </a:r>
        </a:p>
      </cdr:txBody>
    </cdr:sp>
  </cdr:relSizeAnchor>
  <cdr:relSizeAnchor xmlns:cdr="http://schemas.openxmlformats.org/drawingml/2006/chartDrawing">
    <cdr:from>
      <cdr:x>0.74977</cdr:x>
      <cdr:y>0.83181</cdr:y>
    </cdr:from>
    <cdr:to>
      <cdr:x>0.96689</cdr:x>
      <cdr:y>0.92745</cdr:y>
    </cdr:to>
    <cdr:sp macro="" textlink="">
      <cdr:nvSpPr>
        <cdr:cNvPr id="8" name="Rectangle 7">
          <a:extLst xmlns:a="http://schemas.openxmlformats.org/drawingml/2006/main">
            <a:ext uri="{FF2B5EF4-FFF2-40B4-BE49-F238E27FC236}">
              <a16:creationId xmlns:a16="http://schemas.microsoft.com/office/drawing/2014/main" id="{2B9E72DD-328A-4130-BC9B-B471DA731561}"/>
            </a:ext>
          </a:extLst>
        </cdr:cNvPr>
        <cdr:cNvSpPr/>
      </cdr:nvSpPr>
      <cdr:spPr>
        <a:xfrm xmlns:a="http://schemas.openxmlformats.org/drawingml/2006/main">
          <a:off x="6855927" y="3976302"/>
          <a:ext cx="1985345" cy="457186"/>
        </a:xfrm>
        <a:prstGeom xmlns:a="http://schemas.openxmlformats.org/drawingml/2006/main" prst="rect">
          <a:avLst/>
        </a:prstGeom>
        <a:solidFill xmlns:a="http://schemas.openxmlformats.org/drawingml/2006/main">
          <a:schemeClr val="bg1">
            <a:lumMod val="95000"/>
          </a:schemeClr>
        </a:solidFill>
        <a:ln xmlns:a="http://schemas.openxmlformats.org/drawingml/2006/main" w="1270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none"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400" b="1" dirty="0">
              <a:solidFill>
                <a:prstClr val="black"/>
              </a:solidFill>
              <a:latin typeface="+mj-lt"/>
              <a:cs typeface="Arial" panose="020B0604020202020204" pitchFamily="34" charset="0"/>
            </a:rPr>
            <a:t>Named Senate </a:t>
          </a:r>
        </a:p>
        <a:p xmlns:a="http://schemas.openxmlformats.org/drawingml/2006/main">
          <a:pPr algn="ctr"/>
          <a:r>
            <a:rPr lang="en-US" sz="1400" b="1" dirty="0">
              <a:solidFill>
                <a:prstClr val="black"/>
              </a:solidFill>
              <a:latin typeface="+mj-lt"/>
              <a:cs typeface="Arial" panose="020B0604020202020204" pitchFamily="34" charset="0"/>
            </a:rPr>
            <a:t>(AZ, CO, IA, ME, NC)</a:t>
          </a:r>
        </a:p>
      </cdr:txBody>
    </cdr:sp>
  </cdr:relSizeAnchor>
</c:userShapes>
</file>

<file path=ppt/drawings/drawing11.xml><?xml version="1.0" encoding="utf-8"?>
<c:userShapes xmlns:c="http://schemas.openxmlformats.org/drawingml/2006/chart">
  <cdr:relSizeAnchor xmlns:cdr="http://schemas.openxmlformats.org/drawingml/2006/chartDrawing">
    <cdr:from>
      <cdr:x>0.375</cdr:x>
      <cdr:y>0.14449</cdr:y>
    </cdr:from>
    <cdr:to>
      <cdr:x>0.375</cdr:x>
      <cdr:y>0.97155</cdr:y>
    </cdr:to>
    <cdr:sp macro="" textlink="">
      <cdr:nvSpPr>
        <cdr:cNvPr id="16" name="Line 11">
          <a:extLst xmlns:a="http://schemas.openxmlformats.org/drawingml/2006/main">
            <a:ext uri="{FF2B5EF4-FFF2-40B4-BE49-F238E27FC236}">
              <a16:creationId xmlns:a16="http://schemas.microsoft.com/office/drawing/2014/main" id="{DB1F72A6-8DE7-45C9-9915-925CCE2C60F9}"/>
            </a:ext>
          </a:extLst>
        </cdr:cNvPr>
        <cdr:cNvSpPr>
          <a:spLocks xmlns:a="http://schemas.openxmlformats.org/drawingml/2006/main" noChangeShapeType="1"/>
        </cdr:cNvSpPr>
      </cdr:nvSpPr>
      <cdr:spPr bwMode="auto">
        <a:xfrm xmlns:a="http://schemas.openxmlformats.org/drawingml/2006/main" flipH="1">
          <a:off x="3429000" y="690721"/>
          <a:ext cx="0" cy="3953578"/>
        </a:xfrm>
        <a:prstGeom xmlns:a="http://schemas.openxmlformats.org/drawingml/2006/main" prst="line">
          <a:avLst/>
        </a:prstGeom>
        <a:ln xmlns:a="http://schemas.openxmlformats.org/drawingml/2006/main" w="9525" cap="flat" cmpd="sng" algn="ctr">
          <a:solidFill>
            <a:schemeClr val="dk1"/>
          </a:solidFill>
          <a:prstDash val="dash"/>
          <a:round/>
          <a:headEnd type="none" w="med" len="med"/>
          <a:tailEnd type="none" w="med" len="med"/>
        </a:ln>
        <a:extLst xmlns:a="http://schemas.openxmlformats.org/drawingml/2006/main">
          <a:ext uri="{909E8E84-426E-40DD-AFC4-6F175D3DCCD1}">
            <a14:hiddenFill xmlns:a14="http://schemas.microsoft.com/office/drawing/2010/main">
              <a:noFill/>
            </a14:hiddenFill>
          </a:ext>
        </a:ex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lIns="0" tIns="0" rIns="0" bIns="0">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solidFill>
              <a:prstClr val="black"/>
            </a:solidFill>
          </a:endParaRPr>
        </a:p>
      </cdr:txBody>
    </cdr:sp>
  </cdr:relSizeAnchor>
  <cdr:relSizeAnchor xmlns:cdr="http://schemas.openxmlformats.org/drawingml/2006/chartDrawing">
    <cdr:from>
      <cdr:x>0.24167</cdr:x>
      <cdr:y>0.14449</cdr:y>
    </cdr:from>
    <cdr:to>
      <cdr:x>0.24167</cdr:x>
      <cdr:y>0.97155</cdr:y>
    </cdr:to>
    <cdr:sp macro="" textlink="">
      <cdr:nvSpPr>
        <cdr:cNvPr id="17" name="Line 11">
          <a:extLst xmlns:a="http://schemas.openxmlformats.org/drawingml/2006/main">
            <a:ext uri="{FF2B5EF4-FFF2-40B4-BE49-F238E27FC236}">
              <a16:creationId xmlns:a16="http://schemas.microsoft.com/office/drawing/2014/main" id="{DB1F72A6-8DE7-45C9-9915-925CCE2C60F9}"/>
            </a:ext>
          </a:extLst>
        </cdr:cNvPr>
        <cdr:cNvSpPr>
          <a:spLocks xmlns:a="http://schemas.openxmlformats.org/drawingml/2006/main" noChangeShapeType="1"/>
        </cdr:cNvSpPr>
      </cdr:nvSpPr>
      <cdr:spPr bwMode="auto">
        <a:xfrm xmlns:a="http://schemas.openxmlformats.org/drawingml/2006/main" flipH="1">
          <a:off x="2209802" y="690721"/>
          <a:ext cx="0" cy="3953578"/>
        </a:xfrm>
        <a:prstGeom xmlns:a="http://schemas.openxmlformats.org/drawingml/2006/main" prst="line">
          <a:avLst/>
        </a:prstGeom>
        <a:ln xmlns:a="http://schemas.openxmlformats.org/drawingml/2006/main" w="9525" cap="flat" cmpd="sng" algn="ctr">
          <a:solidFill>
            <a:schemeClr val="dk1"/>
          </a:solidFill>
          <a:prstDash val="dash"/>
          <a:round/>
          <a:headEnd type="none" w="med" len="med"/>
          <a:tailEnd type="none" w="med" len="med"/>
        </a:ln>
        <a:extLst xmlns:a="http://schemas.openxmlformats.org/drawingml/2006/main">
          <a:ext uri="{909E8E84-426E-40DD-AFC4-6F175D3DCCD1}">
            <a14:hiddenFill xmlns:a14="http://schemas.microsoft.com/office/drawing/2010/main">
              <a:noFill/>
            </a14:hiddenFill>
          </a:ext>
        </a:ex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lIns="0" tIns="0" rIns="0" bIns="0">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solidFill>
              <a:prstClr val="black"/>
            </a:solidFill>
          </a:endParaRPr>
        </a:p>
      </cdr:txBody>
    </cdr:sp>
  </cdr:relSizeAnchor>
  <cdr:relSizeAnchor xmlns:cdr="http://schemas.openxmlformats.org/drawingml/2006/chartDrawing">
    <cdr:from>
      <cdr:x>0.125</cdr:x>
      <cdr:y>0.14449</cdr:y>
    </cdr:from>
    <cdr:to>
      <cdr:x>0.125</cdr:x>
      <cdr:y>0.97155</cdr:y>
    </cdr:to>
    <cdr:sp macro="" textlink="">
      <cdr:nvSpPr>
        <cdr:cNvPr id="18" name="Line 11">
          <a:extLst xmlns:a="http://schemas.openxmlformats.org/drawingml/2006/main">
            <a:ext uri="{FF2B5EF4-FFF2-40B4-BE49-F238E27FC236}">
              <a16:creationId xmlns:a16="http://schemas.microsoft.com/office/drawing/2014/main" id="{DB1F72A6-8DE7-45C9-9915-925CCE2C60F9}"/>
            </a:ext>
          </a:extLst>
        </cdr:cNvPr>
        <cdr:cNvSpPr>
          <a:spLocks xmlns:a="http://schemas.openxmlformats.org/drawingml/2006/main" noChangeShapeType="1"/>
        </cdr:cNvSpPr>
      </cdr:nvSpPr>
      <cdr:spPr bwMode="auto">
        <a:xfrm xmlns:a="http://schemas.openxmlformats.org/drawingml/2006/main" flipH="1">
          <a:off x="1143000" y="690721"/>
          <a:ext cx="0" cy="3953578"/>
        </a:xfrm>
        <a:prstGeom xmlns:a="http://schemas.openxmlformats.org/drawingml/2006/main" prst="line">
          <a:avLst/>
        </a:prstGeom>
        <a:ln xmlns:a="http://schemas.openxmlformats.org/drawingml/2006/main" w="9525" cap="flat" cmpd="sng" algn="ctr">
          <a:solidFill>
            <a:schemeClr val="dk1"/>
          </a:solidFill>
          <a:prstDash val="dash"/>
          <a:round/>
          <a:headEnd type="none" w="med" len="med"/>
          <a:tailEnd type="none" w="med" len="med"/>
        </a:ln>
        <a:extLst xmlns:a="http://schemas.openxmlformats.org/drawingml/2006/main">
          <a:ext uri="{909E8E84-426E-40DD-AFC4-6F175D3DCCD1}">
            <a14:hiddenFill xmlns:a14="http://schemas.microsoft.com/office/drawing/2010/main">
              <a:noFill/>
            </a14:hiddenFill>
          </a:ext>
        </a:ex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lIns="0" tIns="0" rIns="0" bIns="0">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solidFill>
              <a:prstClr val="black"/>
            </a:solidFill>
          </a:endParaRPr>
        </a:p>
      </cdr:txBody>
    </cdr:sp>
  </cdr:relSizeAnchor>
  <cdr:relSizeAnchor xmlns:cdr="http://schemas.openxmlformats.org/drawingml/2006/chartDrawing">
    <cdr:from>
      <cdr:x>0.74399</cdr:x>
      <cdr:y>0.17294</cdr:y>
    </cdr:from>
    <cdr:to>
      <cdr:x>0.74399</cdr:x>
      <cdr:y>1</cdr:y>
    </cdr:to>
    <cdr:sp macro="" textlink="">
      <cdr:nvSpPr>
        <cdr:cNvPr id="14" name="Line 11">
          <a:extLst xmlns:a="http://schemas.openxmlformats.org/drawingml/2006/main">
            <a:ext uri="{FF2B5EF4-FFF2-40B4-BE49-F238E27FC236}">
              <a16:creationId xmlns:a16="http://schemas.microsoft.com/office/drawing/2014/main" id="{C82A87D4-F1F3-4510-B592-2BABB03B771B}"/>
            </a:ext>
          </a:extLst>
        </cdr:cNvPr>
        <cdr:cNvSpPr>
          <a:spLocks xmlns:a="http://schemas.openxmlformats.org/drawingml/2006/main" noChangeShapeType="1"/>
        </cdr:cNvSpPr>
      </cdr:nvSpPr>
      <cdr:spPr bwMode="auto">
        <a:xfrm xmlns:a="http://schemas.openxmlformats.org/drawingml/2006/main" flipH="1">
          <a:off x="6803065" y="826701"/>
          <a:ext cx="0" cy="3953578"/>
        </a:xfrm>
        <a:prstGeom xmlns:a="http://schemas.openxmlformats.org/drawingml/2006/main" prst="line">
          <a:avLst/>
        </a:prstGeom>
        <a:ln xmlns:a="http://schemas.openxmlformats.org/drawingml/2006/main" w="9525" cap="flat" cmpd="sng" algn="ctr">
          <a:solidFill>
            <a:schemeClr val="dk1"/>
          </a:solidFill>
          <a:prstDash val="dash"/>
          <a:round/>
          <a:headEnd type="none" w="med" len="med"/>
          <a:tailEnd type="none" w="med" len="med"/>
        </a:ln>
        <a:extLst xmlns:a="http://schemas.openxmlformats.org/drawingml/2006/main">
          <a:ext uri="{909E8E84-426E-40DD-AFC4-6F175D3DCCD1}">
            <a14:hiddenFill xmlns:a14="http://schemas.microsoft.com/office/drawing/2010/main">
              <a:noFill/>
            </a14:hiddenFill>
          </a:ext>
        </a:ex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lIns="0" tIns="0" rIns="0" bIns="0">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solidFill>
              <a:prstClr val="black"/>
            </a:solidFill>
          </a:endParaRPr>
        </a:p>
      </cdr:txBody>
    </cdr:sp>
  </cdr:relSizeAnchor>
  <cdr:relSizeAnchor xmlns:cdr="http://schemas.openxmlformats.org/drawingml/2006/chartDrawing">
    <cdr:from>
      <cdr:x>0.875</cdr:x>
      <cdr:y>0.17294</cdr:y>
    </cdr:from>
    <cdr:to>
      <cdr:x>0.875</cdr:x>
      <cdr:y>1</cdr:y>
    </cdr:to>
    <cdr:sp macro="" textlink="">
      <cdr:nvSpPr>
        <cdr:cNvPr id="15" name="Line 11">
          <a:extLst xmlns:a="http://schemas.openxmlformats.org/drawingml/2006/main">
            <a:ext uri="{FF2B5EF4-FFF2-40B4-BE49-F238E27FC236}">
              <a16:creationId xmlns:a16="http://schemas.microsoft.com/office/drawing/2014/main" id="{C82A87D4-F1F3-4510-B592-2BABB03B771B}"/>
            </a:ext>
          </a:extLst>
        </cdr:cNvPr>
        <cdr:cNvSpPr>
          <a:spLocks xmlns:a="http://schemas.openxmlformats.org/drawingml/2006/main" noChangeShapeType="1"/>
        </cdr:cNvSpPr>
      </cdr:nvSpPr>
      <cdr:spPr bwMode="auto">
        <a:xfrm xmlns:a="http://schemas.openxmlformats.org/drawingml/2006/main" flipH="1">
          <a:off x="8001000" y="826701"/>
          <a:ext cx="0" cy="3953578"/>
        </a:xfrm>
        <a:prstGeom xmlns:a="http://schemas.openxmlformats.org/drawingml/2006/main" prst="line">
          <a:avLst/>
        </a:prstGeom>
        <a:ln xmlns:a="http://schemas.openxmlformats.org/drawingml/2006/main" w="9525" cap="flat" cmpd="sng" algn="ctr">
          <a:solidFill>
            <a:schemeClr val="dk1"/>
          </a:solidFill>
          <a:prstDash val="dash"/>
          <a:round/>
          <a:headEnd type="none" w="med" len="med"/>
          <a:tailEnd type="none" w="med" len="med"/>
        </a:ln>
        <a:extLst xmlns:a="http://schemas.openxmlformats.org/drawingml/2006/main">
          <a:ext uri="{909E8E84-426E-40DD-AFC4-6F175D3DCCD1}">
            <a14:hiddenFill xmlns:a14="http://schemas.microsoft.com/office/drawing/2010/main">
              <a:noFill/>
            </a14:hiddenFill>
          </a:ext>
        </a:ex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lIns="0" tIns="0" rIns="0" bIns="0">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solidFill>
              <a:prstClr val="black"/>
            </a:solidFill>
          </a:endParaRPr>
        </a:p>
      </cdr:txBody>
    </cdr:sp>
  </cdr:relSizeAnchor>
  <cdr:relSizeAnchor xmlns:cdr="http://schemas.openxmlformats.org/drawingml/2006/chartDrawing">
    <cdr:from>
      <cdr:x>0.625</cdr:x>
      <cdr:y>0.17294</cdr:y>
    </cdr:from>
    <cdr:to>
      <cdr:x>0.625</cdr:x>
      <cdr:y>1</cdr:y>
    </cdr:to>
    <cdr:sp macro="" textlink="">
      <cdr:nvSpPr>
        <cdr:cNvPr id="13" name="Line 11">
          <a:extLst xmlns:a="http://schemas.openxmlformats.org/drawingml/2006/main">
            <a:ext uri="{FF2B5EF4-FFF2-40B4-BE49-F238E27FC236}">
              <a16:creationId xmlns:a16="http://schemas.microsoft.com/office/drawing/2014/main" id="{C82A87D4-F1F3-4510-B592-2BABB03B771B}"/>
            </a:ext>
          </a:extLst>
        </cdr:cNvPr>
        <cdr:cNvSpPr>
          <a:spLocks xmlns:a="http://schemas.openxmlformats.org/drawingml/2006/main" noChangeShapeType="1"/>
        </cdr:cNvSpPr>
      </cdr:nvSpPr>
      <cdr:spPr bwMode="auto">
        <a:xfrm xmlns:a="http://schemas.openxmlformats.org/drawingml/2006/main" flipH="1">
          <a:off x="5715000" y="826701"/>
          <a:ext cx="0" cy="3953578"/>
        </a:xfrm>
        <a:prstGeom xmlns:a="http://schemas.openxmlformats.org/drawingml/2006/main" prst="line">
          <a:avLst/>
        </a:prstGeom>
        <a:ln xmlns:a="http://schemas.openxmlformats.org/drawingml/2006/main" w="9525" cap="flat" cmpd="sng" algn="ctr">
          <a:solidFill>
            <a:schemeClr val="dk1"/>
          </a:solidFill>
          <a:prstDash val="dash"/>
          <a:round/>
          <a:headEnd type="none" w="med" len="med"/>
          <a:tailEnd type="none" w="med" len="med"/>
        </a:ln>
        <a:extLst xmlns:a="http://schemas.openxmlformats.org/drawingml/2006/main">
          <a:ext uri="{909E8E84-426E-40DD-AFC4-6F175D3DCCD1}">
            <a14:hiddenFill xmlns:a14="http://schemas.microsoft.com/office/drawing/2010/main">
              <a:noFill/>
            </a14:hiddenFill>
          </a:ext>
        </a:ex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lIns="0" tIns="0" rIns="0" bIns="0">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solidFill>
              <a:prstClr val="black"/>
            </a:solidFill>
          </a:endParaRPr>
        </a:p>
      </cdr:txBody>
    </cdr:sp>
  </cdr:relSizeAnchor>
  <cdr:relSizeAnchor xmlns:cdr="http://schemas.openxmlformats.org/drawingml/2006/chartDrawing">
    <cdr:from>
      <cdr:x>0.14167</cdr:x>
      <cdr:y>0.14449</cdr:y>
    </cdr:from>
    <cdr:to>
      <cdr:x>0.22413</cdr:x>
      <cdr:y>0.21519</cdr:y>
    </cdr:to>
    <cdr:sp macro="" textlink="">
      <cdr:nvSpPr>
        <cdr:cNvPr id="4" name="AutoShape 7">
          <a:extLst xmlns:a="http://schemas.openxmlformats.org/drawingml/2006/main">
            <a:ext uri="{FF2B5EF4-FFF2-40B4-BE49-F238E27FC236}">
              <a16:creationId xmlns:a16="http://schemas.microsoft.com/office/drawing/2014/main" id="{09ACC2A9-24A5-4DF6-8450-699CB19B54B1}"/>
            </a:ext>
          </a:extLst>
        </cdr:cNvPr>
        <cdr:cNvSpPr>
          <a:spLocks xmlns:a="http://schemas.openxmlformats.org/drawingml/2006/main" noChangeArrowheads="1"/>
        </cdr:cNvSpPr>
      </cdr:nvSpPr>
      <cdr:spPr bwMode="auto">
        <a:xfrm xmlns:a="http://schemas.openxmlformats.org/drawingml/2006/main">
          <a:off x="1295400" y="690721"/>
          <a:ext cx="754014" cy="337966"/>
        </a:xfrm>
        <a:prstGeom xmlns:a="http://schemas.openxmlformats.org/drawingml/2006/main" prst="roundRect">
          <a:avLst>
            <a:gd name="adj" fmla="val 16667"/>
          </a:avLst>
        </a:prstGeom>
        <a:solidFill xmlns:a="http://schemas.openxmlformats.org/drawingml/2006/main">
          <a:srgbClr val="00153E"/>
        </a:solidFill>
        <a:ln xmlns:a="http://schemas.openxmlformats.org/drawingml/2006/main">
          <a:noFill/>
        </a:ln>
      </cdr:spPr>
      <cdr:txBody>
        <a:bodyPr xmlns:a="http://schemas.openxmlformats.org/drawingml/2006/main" wrap="square" lIns="0" tIns="0" rIns="0" bIns="0" anchor="ctr">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algn="ctr"/>
          <a:r>
            <a:rPr lang="en-US" sz="2000" b="1" dirty="0">
              <a:solidFill>
                <a:srgbClr val="FFFFFF"/>
              </a:solidFill>
              <a:latin typeface="Calibri"/>
            </a:rPr>
            <a:t>+19</a:t>
          </a:r>
        </a:p>
      </cdr:txBody>
    </cdr:sp>
  </cdr:relSizeAnchor>
  <cdr:relSizeAnchor xmlns:cdr="http://schemas.openxmlformats.org/drawingml/2006/chartDrawing">
    <cdr:from>
      <cdr:x>0.75833</cdr:x>
      <cdr:y>0.14898</cdr:y>
    </cdr:from>
    <cdr:to>
      <cdr:x>0.84079</cdr:x>
      <cdr:y>0.22021</cdr:y>
    </cdr:to>
    <cdr:sp macro="" textlink="">
      <cdr:nvSpPr>
        <cdr:cNvPr id="5" name="AutoShape 7">
          <a:extLst xmlns:a="http://schemas.openxmlformats.org/drawingml/2006/main">
            <a:ext uri="{FF2B5EF4-FFF2-40B4-BE49-F238E27FC236}">
              <a16:creationId xmlns:a16="http://schemas.microsoft.com/office/drawing/2014/main" id="{2B164DC2-5DD3-4930-B59E-BD95065A3375}"/>
            </a:ext>
          </a:extLst>
        </cdr:cNvPr>
        <cdr:cNvSpPr>
          <a:spLocks xmlns:a="http://schemas.openxmlformats.org/drawingml/2006/main" noChangeArrowheads="1"/>
        </cdr:cNvSpPr>
      </cdr:nvSpPr>
      <cdr:spPr bwMode="auto">
        <a:xfrm xmlns:a="http://schemas.openxmlformats.org/drawingml/2006/main">
          <a:off x="6934197" y="712165"/>
          <a:ext cx="754014" cy="340499"/>
        </a:xfrm>
        <a:prstGeom xmlns:a="http://schemas.openxmlformats.org/drawingml/2006/main" prst="roundRect">
          <a:avLst>
            <a:gd name="adj" fmla="val 16667"/>
          </a:avLst>
        </a:prstGeom>
        <a:solidFill xmlns:a="http://schemas.openxmlformats.org/drawingml/2006/main">
          <a:srgbClr val="000043"/>
        </a:solidFill>
        <a:ln xmlns:a="http://schemas.openxmlformats.org/drawingml/2006/main">
          <a:noFill/>
        </a:ln>
      </cdr:spPr>
      <cdr:txBody>
        <a:bodyPr xmlns:a="http://schemas.openxmlformats.org/drawingml/2006/main" wrap="square" lIns="0" tIns="0" rIns="0" bIns="0" anchor="ctr">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algn="ctr"/>
          <a:r>
            <a:rPr lang="en-US" sz="2000" b="1" dirty="0">
              <a:solidFill>
                <a:srgbClr val="FFFFFF"/>
              </a:solidFill>
              <a:latin typeface="Calibri"/>
            </a:rPr>
            <a:t>+17</a:t>
          </a:r>
        </a:p>
      </cdr:txBody>
    </cdr:sp>
  </cdr:relSizeAnchor>
  <cdr:relSizeAnchor xmlns:cdr="http://schemas.openxmlformats.org/drawingml/2006/chartDrawing">
    <cdr:from>
      <cdr:x>0.5</cdr:x>
      <cdr:y>0.15348</cdr:y>
    </cdr:from>
    <cdr:to>
      <cdr:x>0.5</cdr:x>
      <cdr:y>0.98054</cdr:y>
    </cdr:to>
    <cdr:sp macro="" textlink="">
      <cdr:nvSpPr>
        <cdr:cNvPr id="6" name="Line 11">
          <a:extLst xmlns:a="http://schemas.openxmlformats.org/drawingml/2006/main">
            <a:ext uri="{FF2B5EF4-FFF2-40B4-BE49-F238E27FC236}">
              <a16:creationId xmlns:a16="http://schemas.microsoft.com/office/drawing/2014/main" id="{DC1FDC41-487E-41CA-9EC0-03F68A46D435}"/>
            </a:ext>
          </a:extLst>
        </cdr:cNvPr>
        <cdr:cNvSpPr>
          <a:spLocks xmlns:a="http://schemas.openxmlformats.org/drawingml/2006/main" noChangeShapeType="1"/>
        </cdr:cNvSpPr>
      </cdr:nvSpPr>
      <cdr:spPr bwMode="auto">
        <a:xfrm xmlns:a="http://schemas.openxmlformats.org/drawingml/2006/main" flipH="1">
          <a:off x="4572000" y="733677"/>
          <a:ext cx="0" cy="3953578"/>
        </a:xfrm>
        <a:prstGeom xmlns:a="http://schemas.openxmlformats.org/drawingml/2006/main" prst="line">
          <a:avLst/>
        </a:prstGeom>
        <a:ln xmlns:a="http://schemas.openxmlformats.org/drawingml/2006/main" w="28575" cap="flat" cmpd="sng" algn="ctr">
          <a:solidFill>
            <a:schemeClr val="dk1"/>
          </a:solidFill>
          <a:prstDash val="solid"/>
          <a:round/>
          <a:headEnd type="none" w="med" len="med"/>
          <a:tailEnd type="none" w="med" len="med"/>
        </a:ln>
        <a:extLst xmlns:a="http://schemas.openxmlformats.org/drawingml/2006/main">
          <a:ext uri="{909E8E84-426E-40DD-AFC4-6F175D3DCCD1}">
            <a14:hiddenFill xmlns:a14="http://schemas.microsoft.com/office/drawing/2010/main">
              <a:noFill/>
            </a14:hiddenFill>
          </a:ext>
        </a:ex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lIns="0" tIns="0" rIns="0" bIns="0">
          <a:spAutoFit/>
        </a:bodyPr>
        <a:lstStyle xmlns:a="http://schemas.openxmlformats.org/drawingml/2006/main">
          <a:defPPr>
            <a:defRPr lang="en-US"/>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xmlns:a="http://schemas.openxmlformats.org/drawingml/2006/main">
          <a:endParaRPr lang="en-US">
            <a:solidFill>
              <a:prstClr val="black"/>
            </a:solidFill>
          </a:endParaRPr>
        </a:p>
      </cdr:txBody>
    </cdr:sp>
  </cdr:relSizeAnchor>
  <cdr:relSizeAnchor xmlns:cdr="http://schemas.openxmlformats.org/drawingml/2006/chartDrawing">
    <cdr:from>
      <cdr:x>0.64167</cdr:x>
      <cdr:y>0.15246</cdr:y>
    </cdr:from>
    <cdr:to>
      <cdr:x>0.72413</cdr:x>
      <cdr:y>0.22369</cdr:y>
    </cdr:to>
    <cdr:sp macro="" textlink="">
      <cdr:nvSpPr>
        <cdr:cNvPr id="7" name="AutoShape 7">
          <a:extLst xmlns:a="http://schemas.openxmlformats.org/drawingml/2006/main">
            <a:ext uri="{FF2B5EF4-FFF2-40B4-BE49-F238E27FC236}">
              <a16:creationId xmlns:a16="http://schemas.microsoft.com/office/drawing/2014/main" id="{40D321CE-3C49-4B29-ADD1-74694564CBA6}"/>
            </a:ext>
          </a:extLst>
        </cdr:cNvPr>
        <cdr:cNvSpPr>
          <a:spLocks xmlns:a="http://schemas.openxmlformats.org/drawingml/2006/main" noChangeArrowheads="1"/>
        </cdr:cNvSpPr>
      </cdr:nvSpPr>
      <cdr:spPr bwMode="auto">
        <a:xfrm xmlns:a="http://schemas.openxmlformats.org/drawingml/2006/main">
          <a:off x="5867400" y="728823"/>
          <a:ext cx="754014" cy="340499"/>
        </a:xfrm>
        <a:prstGeom xmlns:a="http://schemas.openxmlformats.org/drawingml/2006/main" prst="roundRect">
          <a:avLst>
            <a:gd name="adj" fmla="val 16667"/>
          </a:avLst>
        </a:prstGeom>
        <a:solidFill xmlns:a="http://schemas.openxmlformats.org/drawingml/2006/main">
          <a:schemeClr val="tx2">
            <a:lumMod val="50000"/>
          </a:schemeClr>
        </a:solidFill>
        <a:ln xmlns:a="http://schemas.openxmlformats.org/drawingml/2006/main">
          <a:noFill/>
        </a:ln>
      </cdr:spPr>
      <cdr:txBody>
        <a:bodyPr xmlns:a="http://schemas.openxmlformats.org/drawingml/2006/main" wrap="square" lIns="0" tIns="0" rIns="0" bIns="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b="1" dirty="0">
              <a:solidFill>
                <a:srgbClr val="FFFFFF"/>
              </a:solidFill>
              <a:latin typeface="Calibri"/>
            </a:rPr>
            <a:t>+24</a:t>
          </a:r>
        </a:p>
      </cdr:txBody>
    </cdr:sp>
  </cdr:relSizeAnchor>
  <cdr:relSizeAnchor xmlns:cdr="http://schemas.openxmlformats.org/drawingml/2006/chartDrawing">
    <cdr:from>
      <cdr:x>0.525</cdr:x>
      <cdr:y>0.14873</cdr:y>
    </cdr:from>
    <cdr:to>
      <cdr:x>0.60746</cdr:x>
      <cdr:y>0.21996</cdr:y>
    </cdr:to>
    <cdr:sp macro="" textlink="">
      <cdr:nvSpPr>
        <cdr:cNvPr id="8" name="AutoShape 7">
          <a:extLst xmlns:a="http://schemas.openxmlformats.org/drawingml/2006/main">
            <a:ext uri="{FF2B5EF4-FFF2-40B4-BE49-F238E27FC236}">
              <a16:creationId xmlns:a16="http://schemas.microsoft.com/office/drawing/2014/main" id="{8DE5FC56-9EE9-4AD4-8632-DD6FC607462A}"/>
            </a:ext>
          </a:extLst>
        </cdr:cNvPr>
        <cdr:cNvSpPr>
          <a:spLocks xmlns:a="http://schemas.openxmlformats.org/drawingml/2006/main" noChangeArrowheads="1"/>
        </cdr:cNvSpPr>
      </cdr:nvSpPr>
      <cdr:spPr bwMode="auto">
        <a:xfrm xmlns:a="http://schemas.openxmlformats.org/drawingml/2006/main">
          <a:off x="4800600" y="710974"/>
          <a:ext cx="754014" cy="340499"/>
        </a:xfrm>
        <a:prstGeom xmlns:a="http://schemas.openxmlformats.org/drawingml/2006/main" prst="roundRect">
          <a:avLst>
            <a:gd name="adj" fmla="val 16667"/>
          </a:avLst>
        </a:prstGeom>
        <a:solidFill xmlns:a="http://schemas.openxmlformats.org/drawingml/2006/main">
          <a:srgbClr val="000043"/>
        </a:solidFill>
        <a:ln xmlns:a="http://schemas.openxmlformats.org/drawingml/2006/main">
          <a:noFill/>
        </a:ln>
      </cdr:spPr>
      <cdr:txBody>
        <a:bodyPr xmlns:a="http://schemas.openxmlformats.org/drawingml/2006/main" wrap="square" lIns="0" tIns="0" rIns="0" bIns="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b="1" dirty="0">
              <a:solidFill>
                <a:srgbClr val="FFFFFF"/>
              </a:solidFill>
              <a:latin typeface="Calibri"/>
            </a:rPr>
            <a:t>+7</a:t>
          </a:r>
        </a:p>
      </cdr:txBody>
    </cdr:sp>
  </cdr:relSizeAnchor>
  <cdr:relSizeAnchor xmlns:cdr="http://schemas.openxmlformats.org/drawingml/2006/chartDrawing">
    <cdr:from>
      <cdr:x>0.04413</cdr:x>
      <cdr:y>0.88121</cdr:y>
    </cdr:from>
    <cdr:to>
      <cdr:x>0.45833</cdr:x>
      <cdr:y>0.96928</cdr:y>
    </cdr:to>
    <cdr:sp macro="" textlink="">
      <cdr:nvSpPr>
        <cdr:cNvPr id="9" name="Rectangle 8">
          <a:extLst xmlns:a="http://schemas.openxmlformats.org/drawingml/2006/main">
            <a:ext uri="{FF2B5EF4-FFF2-40B4-BE49-F238E27FC236}">
              <a16:creationId xmlns:a16="http://schemas.microsoft.com/office/drawing/2014/main" id="{92B98986-A47A-44FB-B6AD-4250CF22AF6A}"/>
            </a:ext>
          </a:extLst>
        </cdr:cNvPr>
        <cdr:cNvSpPr/>
      </cdr:nvSpPr>
      <cdr:spPr>
        <a:xfrm xmlns:a="http://schemas.openxmlformats.org/drawingml/2006/main">
          <a:off x="403524" y="4212430"/>
          <a:ext cx="3787475" cy="420999"/>
        </a:xfrm>
        <a:prstGeom xmlns:a="http://schemas.openxmlformats.org/drawingml/2006/main" prst="rect">
          <a:avLst/>
        </a:prstGeom>
        <a:solidFill xmlns:a="http://schemas.openxmlformats.org/drawingml/2006/main">
          <a:schemeClr val="bg1"/>
        </a:solidFill>
        <a:ln xmlns:a="http://schemas.openxmlformats.org/drawingml/2006/main" w="1270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none"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800" b="1" dirty="0">
              <a:solidFill>
                <a:prstClr val="black"/>
              </a:solidFill>
              <a:latin typeface="+mj-lt"/>
              <a:cs typeface="Arial" panose="020B0604020202020204" pitchFamily="34" charset="0"/>
            </a:rPr>
            <a:t>Presidential Vote</a:t>
          </a:r>
        </a:p>
      </cdr:txBody>
    </cdr:sp>
  </cdr:relSizeAnchor>
  <cdr:relSizeAnchor xmlns:cdr="http://schemas.openxmlformats.org/drawingml/2006/chartDrawing">
    <cdr:from>
      <cdr:x>0.53975</cdr:x>
      <cdr:y>0.87594</cdr:y>
    </cdr:from>
    <cdr:to>
      <cdr:x>0.95</cdr:x>
      <cdr:y>0.96401</cdr:y>
    </cdr:to>
    <cdr:sp macro="" textlink="">
      <cdr:nvSpPr>
        <cdr:cNvPr id="11" name="Rectangle 10">
          <a:extLst xmlns:a="http://schemas.openxmlformats.org/drawingml/2006/main">
            <a:ext uri="{FF2B5EF4-FFF2-40B4-BE49-F238E27FC236}">
              <a16:creationId xmlns:a16="http://schemas.microsoft.com/office/drawing/2014/main" id="{9255C489-B88C-4562-8F0E-BA93A6513648}"/>
            </a:ext>
          </a:extLst>
        </cdr:cNvPr>
        <cdr:cNvSpPr/>
      </cdr:nvSpPr>
      <cdr:spPr>
        <a:xfrm xmlns:a="http://schemas.openxmlformats.org/drawingml/2006/main">
          <a:off x="4935474" y="4187238"/>
          <a:ext cx="3751326" cy="420999"/>
        </a:xfrm>
        <a:prstGeom xmlns:a="http://schemas.openxmlformats.org/drawingml/2006/main" prst="rect">
          <a:avLst/>
        </a:prstGeom>
        <a:solidFill xmlns:a="http://schemas.openxmlformats.org/drawingml/2006/main">
          <a:schemeClr val="bg1"/>
        </a:solidFill>
        <a:ln xmlns:a="http://schemas.openxmlformats.org/drawingml/2006/main" w="1270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none"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800" b="1" dirty="0">
              <a:solidFill>
                <a:prstClr val="black"/>
              </a:solidFill>
              <a:latin typeface="+mj-lt"/>
              <a:cs typeface="Arial" panose="020B0604020202020204" pitchFamily="34" charset="0"/>
            </a:rPr>
            <a:t>Generic Congressional Vote</a:t>
          </a:r>
        </a:p>
      </cdr:txBody>
    </cdr:sp>
  </cdr:relSizeAnchor>
  <cdr:relSizeAnchor xmlns:cdr="http://schemas.openxmlformats.org/drawingml/2006/chartDrawing">
    <cdr:from>
      <cdr:x>0.39167</cdr:x>
      <cdr:y>0.14872</cdr:y>
    </cdr:from>
    <cdr:to>
      <cdr:x>0.47413</cdr:x>
      <cdr:y>0.21996</cdr:y>
    </cdr:to>
    <cdr:sp macro="" textlink="">
      <cdr:nvSpPr>
        <cdr:cNvPr id="10" name="AutoShape 7">
          <a:extLst xmlns:a="http://schemas.openxmlformats.org/drawingml/2006/main">
            <a:ext uri="{FF2B5EF4-FFF2-40B4-BE49-F238E27FC236}">
              <a16:creationId xmlns:a16="http://schemas.microsoft.com/office/drawing/2014/main" id="{2B164DC2-5DD3-4930-B59E-BD95065A3375}"/>
            </a:ext>
          </a:extLst>
        </cdr:cNvPr>
        <cdr:cNvSpPr>
          <a:spLocks xmlns:a="http://schemas.openxmlformats.org/drawingml/2006/main" noChangeArrowheads="1"/>
        </cdr:cNvSpPr>
      </cdr:nvSpPr>
      <cdr:spPr bwMode="auto">
        <a:xfrm xmlns:a="http://schemas.openxmlformats.org/drawingml/2006/main">
          <a:off x="3581400" y="710946"/>
          <a:ext cx="754063" cy="340518"/>
        </a:xfrm>
        <a:prstGeom xmlns:a="http://schemas.openxmlformats.org/drawingml/2006/main" prst="roundRect">
          <a:avLst>
            <a:gd name="adj" fmla="val 16667"/>
          </a:avLst>
        </a:prstGeom>
        <a:solidFill xmlns:a="http://schemas.openxmlformats.org/drawingml/2006/main">
          <a:srgbClr val="00153E"/>
        </a:solidFill>
        <a:ln xmlns:a="http://schemas.openxmlformats.org/drawingml/2006/main">
          <a:noFill/>
        </a:ln>
      </cdr:spPr>
      <cdr:txBody>
        <a:bodyPr xmlns:a="http://schemas.openxmlformats.org/drawingml/2006/main" wrap="square" lIns="0" tIns="0" rIns="0" bIns="0" anchor="ctr">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algn="ctr"/>
          <a:r>
            <a:rPr lang="en-US" sz="2000" b="1" dirty="0">
              <a:solidFill>
                <a:srgbClr val="FFFFFF"/>
              </a:solidFill>
              <a:latin typeface="Calibri"/>
            </a:rPr>
            <a:t>+2</a:t>
          </a:r>
        </a:p>
      </cdr:txBody>
    </cdr:sp>
  </cdr:relSizeAnchor>
  <cdr:relSizeAnchor xmlns:cdr="http://schemas.openxmlformats.org/drawingml/2006/chartDrawing">
    <cdr:from>
      <cdr:x>0.89254</cdr:x>
      <cdr:y>0.15043</cdr:y>
    </cdr:from>
    <cdr:to>
      <cdr:x>0.975</cdr:x>
      <cdr:y>0.22166</cdr:y>
    </cdr:to>
    <cdr:sp macro="" textlink="">
      <cdr:nvSpPr>
        <cdr:cNvPr id="12" name="AutoShape 7">
          <a:extLst xmlns:a="http://schemas.openxmlformats.org/drawingml/2006/main">
            <a:ext uri="{FF2B5EF4-FFF2-40B4-BE49-F238E27FC236}">
              <a16:creationId xmlns:a16="http://schemas.microsoft.com/office/drawing/2014/main" id="{E760CBB9-64A8-4366-967F-1628EA7D4AED}"/>
            </a:ext>
          </a:extLst>
        </cdr:cNvPr>
        <cdr:cNvSpPr>
          <a:spLocks xmlns:a="http://schemas.openxmlformats.org/drawingml/2006/main" noChangeArrowheads="1"/>
        </cdr:cNvSpPr>
      </cdr:nvSpPr>
      <cdr:spPr bwMode="auto">
        <a:xfrm xmlns:a="http://schemas.openxmlformats.org/drawingml/2006/main">
          <a:off x="8161386" y="719074"/>
          <a:ext cx="754014" cy="340499"/>
        </a:xfrm>
        <a:prstGeom xmlns:a="http://schemas.openxmlformats.org/drawingml/2006/main" prst="roundRect">
          <a:avLst>
            <a:gd name="adj" fmla="val 16667"/>
          </a:avLst>
        </a:prstGeom>
        <a:solidFill xmlns:a="http://schemas.openxmlformats.org/drawingml/2006/main">
          <a:srgbClr val="000043"/>
        </a:solidFill>
        <a:ln xmlns:a="http://schemas.openxmlformats.org/drawingml/2006/main">
          <a:noFill/>
        </a:ln>
      </cdr:spPr>
      <cdr:txBody>
        <a:bodyPr xmlns:a="http://schemas.openxmlformats.org/drawingml/2006/main" wrap="square" lIns="0" tIns="0" rIns="0" bIns="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b="1" dirty="0">
              <a:solidFill>
                <a:srgbClr val="FFFFFF"/>
              </a:solidFill>
              <a:latin typeface="Calibri"/>
            </a:rPr>
            <a:t>+4</a:t>
          </a:r>
        </a:p>
      </cdr:txBody>
    </cdr:sp>
  </cdr:relSizeAnchor>
</c:userShapes>
</file>

<file path=ppt/drawings/drawing12.xml><?xml version="1.0" encoding="utf-8"?>
<c:userShapes xmlns:c="http://schemas.openxmlformats.org/drawingml/2006/chart">
  <cdr:relSizeAnchor xmlns:cdr="http://schemas.openxmlformats.org/drawingml/2006/chartDrawing">
    <cdr:from>
      <cdr:x>0.025</cdr:x>
      <cdr:y>0.92375</cdr:y>
    </cdr:from>
    <cdr:to>
      <cdr:x>0.22631</cdr:x>
      <cdr:y>0.98248</cdr:y>
    </cdr:to>
    <cdr:sp macro="" textlink="">
      <cdr:nvSpPr>
        <cdr:cNvPr id="2" name="Rectangle 1">
          <a:extLst xmlns:a="http://schemas.openxmlformats.org/drawingml/2006/main">
            <a:ext uri="{FF2B5EF4-FFF2-40B4-BE49-F238E27FC236}">
              <a16:creationId xmlns:a16="http://schemas.microsoft.com/office/drawing/2014/main" id="{1E84C6EE-0C29-4AA5-B735-448F2D968A58}"/>
            </a:ext>
          </a:extLst>
        </cdr:cNvPr>
        <cdr:cNvSpPr/>
      </cdr:nvSpPr>
      <cdr:spPr>
        <a:xfrm xmlns:a="http://schemas.openxmlformats.org/drawingml/2006/main">
          <a:off x="228600" y="4453357"/>
          <a:ext cx="1840778" cy="283135"/>
        </a:xfrm>
        <a:prstGeom xmlns:a="http://schemas.openxmlformats.org/drawingml/2006/main" prst="rect">
          <a:avLst/>
        </a:prstGeom>
        <a:solidFill xmlns:a="http://schemas.openxmlformats.org/drawingml/2006/main">
          <a:schemeClr val="bg1"/>
        </a:solidFill>
        <a:ln xmlns:a="http://schemas.openxmlformats.org/drawingml/2006/main" w="1270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none"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400" b="1" dirty="0">
              <a:solidFill>
                <a:prstClr val="black"/>
              </a:solidFill>
              <a:latin typeface="+mj-lt"/>
              <a:cs typeface="Arial" panose="020B0604020202020204" pitchFamily="34" charset="0"/>
            </a:rPr>
            <a:t>Loyalist/Supporter</a:t>
          </a:r>
        </a:p>
      </cdr:txBody>
    </cdr:sp>
  </cdr:relSizeAnchor>
  <cdr:relSizeAnchor xmlns:cdr="http://schemas.openxmlformats.org/drawingml/2006/chartDrawing">
    <cdr:from>
      <cdr:x>0.27435</cdr:x>
      <cdr:y>0.92397</cdr:y>
    </cdr:from>
    <cdr:to>
      <cdr:x>0.47566</cdr:x>
      <cdr:y>0.98271</cdr:y>
    </cdr:to>
    <cdr:sp macro="" textlink="">
      <cdr:nvSpPr>
        <cdr:cNvPr id="3" name="Rectangle 2">
          <a:extLst xmlns:a="http://schemas.openxmlformats.org/drawingml/2006/main">
            <a:ext uri="{FF2B5EF4-FFF2-40B4-BE49-F238E27FC236}">
              <a16:creationId xmlns:a16="http://schemas.microsoft.com/office/drawing/2014/main" id="{52D61607-0D25-4980-A61A-D549441C7936}"/>
            </a:ext>
          </a:extLst>
        </cdr:cNvPr>
        <cdr:cNvSpPr/>
      </cdr:nvSpPr>
      <cdr:spPr>
        <a:xfrm xmlns:a="http://schemas.openxmlformats.org/drawingml/2006/main">
          <a:off x="2508611" y="4454412"/>
          <a:ext cx="1840779" cy="283183"/>
        </a:xfrm>
        <a:prstGeom xmlns:a="http://schemas.openxmlformats.org/drawingml/2006/main" prst="rect">
          <a:avLst/>
        </a:prstGeom>
        <a:solidFill xmlns:a="http://schemas.openxmlformats.org/drawingml/2006/main">
          <a:schemeClr val="bg1"/>
        </a:solidFill>
        <a:ln xmlns:a="http://schemas.openxmlformats.org/drawingml/2006/main" w="1270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none"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400" b="1" dirty="0">
              <a:solidFill>
                <a:prstClr val="black"/>
              </a:solidFill>
              <a:latin typeface="+mj-lt"/>
              <a:cs typeface="Arial" panose="020B0604020202020204" pitchFamily="34" charset="0"/>
            </a:rPr>
            <a:t>Conditional/Vulnerable</a:t>
          </a:r>
        </a:p>
      </cdr:txBody>
    </cdr:sp>
  </cdr:relSizeAnchor>
  <cdr:relSizeAnchor xmlns:cdr="http://schemas.openxmlformats.org/drawingml/2006/chartDrawing">
    <cdr:from>
      <cdr:x>0.52018</cdr:x>
      <cdr:y>0.92498</cdr:y>
    </cdr:from>
    <cdr:to>
      <cdr:x>0.72149</cdr:x>
      <cdr:y>0.98371</cdr:y>
    </cdr:to>
    <cdr:sp macro="" textlink="">
      <cdr:nvSpPr>
        <cdr:cNvPr id="4" name="Rectangle 3">
          <a:extLst xmlns:a="http://schemas.openxmlformats.org/drawingml/2006/main">
            <a:ext uri="{FF2B5EF4-FFF2-40B4-BE49-F238E27FC236}">
              <a16:creationId xmlns:a16="http://schemas.microsoft.com/office/drawing/2014/main" id="{A28C0FAF-1430-41F6-9368-11F02C655368}"/>
            </a:ext>
          </a:extLst>
        </cdr:cNvPr>
        <cdr:cNvSpPr/>
      </cdr:nvSpPr>
      <cdr:spPr>
        <a:xfrm xmlns:a="http://schemas.openxmlformats.org/drawingml/2006/main">
          <a:off x="4756511" y="4459288"/>
          <a:ext cx="1840779" cy="283135"/>
        </a:xfrm>
        <a:prstGeom xmlns:a="http://schemas.openxmlformats.org/drawingml/2006/main" prst="rect">
          <a:avLst/>
        </a:prstGeom>
        <a:solidFill xmlns:a="http://schemas.openxmlformats.org/drawingml/2006/main">
          <a:schemeClr val="bg1"/>
        </a:solidFill>
        <a:ln xmlns:a="http://schemas.openxmlformats.org/drawingml/2006/main" w="1270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none"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400" b="1" dirty="0">
              <a:solidFill>
                <a:prstClr val="black"/>
              </a:solidFill>
              <a:latin typeface="+mj-lt"/>
              <a:cs typeface="Arial" panose="020B0604020202020204" pitchFamily="34" charset="0"/>
            </a:rPr>
            <a:t>Winnable/In Reach</a:t>
          </a:r>
        </a:p>
      </cdr:txBody>
    </cdr:sp>
  </cdr:relSizeAnchor>
  <cdr:relSizeAnchor xmlns:cdr="http://schemas.openxmlformats.org/drawingml/2006/chartDrawing">
    <cdr:from>
      <cdr:x>0.77017</cdr:x>
      <cdr:y>0.92498</cdr:y>
    </cdr:from>
    <cdr:to>
      <cdr:x>0.97149</cdr:x>
      <cdr:y>0.98371</cdr:y>
    </cdr:to>
    <cdr:sp macro="" textlink="">
      <cdr:nvSpPr>
        <cdr:cNvPr id="5" name="Rectangle 4">
          <a:extLst xmlns:a="http://schemas.openxmlformats.org/drawingml/2006/main">
            <a:ext uri="{FF2B5EF4-FFF2-40B4-BE49-F238E27FC236}">
              <a16:creationId xmlns:a16="http://schemas.microsoft.com/office/drawing/2014/main" id="{47F58A3C-A455-4343-8682-3F4031BB0C85}"/>
            </a:ext>
          </a:extLst>
        </cdr:cNvPr>
        <cdr:cNvSpPr/>
      </cdr:nvSpPr>
      <cdr:spPr>
        <a:xfrm xmlns:a="http://schemas.openxmlformats.org/drawingml/2006/main">
          <a:off x="7042434" y="4459287"/>
          <a:ext cx="1840871" cy="283135"/>
        </a:xfrm>
        <a:prstGeom xmlns:a="http://schemas.openxmlformats.org/drawingml/2006/main" prst="rect">
          <a:avLst/>
        </a:prstGeom>
        <a:solidFill xmlns:a="http://schemas.openxmlformats.org/drawingml/2006/main">
          <a:schemeClr val="bg1"/>
        </a:solidFill>
        <a:ln xmlns:a="http://schemas.openxmlformats.org/drawingml/2006/main" w="1270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none"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400" b="1" dirty="0">
              <a:solidFill>
                <a:prstClr val="black"/>
              </a:solidFill>
              <a:latin typeface="+mj-lt"/>
              <a:cs typeface="Arial" panose="020B0604020202020204" pitchFamily="34" charset="0"/>
            </a:rPr>
            <a:t>Peripheral/Unreachable</a:t>
          </a:r>
        </a:p>
      </cdr:txBody>
    </cdr:sp>
  </cdr:relSizeAnchor>
</c:userShapes>
</file>

<file path=ppt/drawings/drawing13.xml><?xml version="1.0" encoding="utf-8"?>
<c:userShapes xmlns:c="http://schemas.openxmlformats.org/drawingml/2006/chart">
  <cdr:relSizeAnchor xmlns:cdr="http://schemas.openxmlformats.org/drawingml/2006/chartDrawing">
    <cdr:from>
      <cdr:x>0.17433</cdr:x>
      <cdr:y>0.8342</cdr:y>
    </cdr:from>
    <cdr:to>
      <cdr:x>0.32608</cdr:x>
      <cdr:y>0.89157</cdr:y>
    </cdr:to>
    <cdr:sp macro="" textlink="">
      <cdr:nvSpPr>
        <cdr:cNvPr id="7" name="Rectangle 6">
          <a:extLst xmlns:a="http://schemas.openxmlformats.org/drawingml/2006/main">
            <a:ext uri="{FF2B5EF4-FFF2-40B4-BE49-F238E27FC236}">
              <a16:creationId xmlns:a16="http://schemas.microsoft.com/office/drawing/2014/main" id="{685CA27A-1F63-4834-B67D-39B65F49F09E}"/>
            </a:ext>
          </a:extLst>
        </cdr:cNvPr>
        <cdr:cNvSpPr/>
      </cdr:nvSpPr>
      <cdr:spPr>
        <a:xfrm xmlns:a="http://schemas.openxmlformats.org/drawingml/2006/main">
          <a:off x="1594074" y="3801529"/>
          <a:ext cx="1387602" cy="261448"/>
        </a:xfrm>
        <a:prstGeom xmlns:a="http://schemas.openxmlformats.org/drawingml/2006/main" prst="rect">
          <a:avLst/>
        </a:prstGeom>
        <a:solidFill xmlns:a="http://schemas.openxmlformats.org/drawingml/2006/main">
          <a:schemeClr val="bg1"/>
        </a:solidFill>
        <a:ln xmlns:a="http://schemas.openxmlformats.org/drawingml/2006/main" w="1270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none" rtlCol="0" anchor="ctr"/>
        <a:lstStyle xmlns:a="http://schemas.openxmlformats.org/drawingml/2006/main">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r>
            <a:rPr lang="en-US" sz="1400" b="1" dirty="0">
              <a:solidFill>
                <a:prstClr val="black"/>
              </a:solidFill>
              <a:latin typeface="+mj-lt"/>
              <a:cs typeface="Arial" panose="020B0604020202020204" pitchFamily="34" charset="0"/>
            </a:rPr>
            <a:t>Sanders in Primary</a:t>
          </a:r>
        </a:p>
      </cdr:txBody>
    </cdr:sp>
  </cdr:relSizeAnchor>
  <cdr:relSizeAnchor xmlns:cdr="http://schemas.openxmlformats.org/drawingml/2006/chartDrawing">
    <cdr:from>
      <cdr:x>0.3423</cdr:x>
      <cdr:y>0.8342</cdr:y>
    </cdr:from>
    <cdr:to>
      <cdr:x>0.4923</cdr:x>
      <cdr:y>0.89158</cdr:y>
    </cdr:to>
    <cdr:sp macro="" textlink="">
      <cdr:nvSpPr>
        <cdr:cNvPr id="8" name="Rectangle 7">
          <a:extLst xmlns:a="http://schemas.openxmlformats.org/drawingml/2006/main">
            <a:ext uri="{FF2B5EF4-FFF2-40B4-BE49-F238E27FC236}">
              <a16:creationId xmlns:a16="http://schemas.microsoft.com/office/drawing/2014/main" id="{FC91F9B2-31F2-440C-8227-CFDE18879137}"/>
            </a:ext>
          </a:extLst>
        </cdr:cNvPr>
        <cdr:cNvSpPr/>
      </cdr:nvSpPr>
      <cdr:spPr>
        <a:xfrm xmlns:a="http://schemas.openxmlformats.org/drawingml/2006/main">
          <a:off x="3129954" y="3801528"/>
          <a:ext cx="1371600" cy="261487"/>
        </a:xfrm>
        <a:prstGeom xmlns:a="http://schemas.openxmlformats.org/drawingml/2006/main" prst="rect">
          <a:avLst/>
        </a:prstGeom>
        <a:solidFill xmlns:a="http://schemas.openxmlformats.org/drawingml/2006/main">
          <a:schemeClr val="bg1"/>
        </a:solidFill>
        <a:ln xmlns:a="http://schemas.openxmlformats.org/drawingml/2006/main" w="1270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none"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400" b="1" dirty="0">
              <a:solidFill>
                <a:prstClr val="black"/>
              </a:solidFill>
              <a:latin typeface="+mj-lt"/>
              <a:cs typeface="Arial" panose="020B0604020202020204" pitchFamily="34" charset="0"/>
            </a:rPr>
            <a:t>Other in Primary</a:t>
          </a:r>
        </a:p>
      </cdr:txBody>
    </cdr:sp>
  </cdr:relSizeAnchor>
  <cdr:relSizeAnchor xmlns:cdr="http://schemas.openxmlformats.org/drawingml/2006/chartDrawing">
    <cdr:from>
      <cdr:x>0.00815</cdr:x>
      <cdr:y>0.92158</cdr:y>
    </cdr:from>
    <cdr:to>
      <cdr:x>0.48759</cdr:x>
      <cdr:y>0.97896</cdr:y>
    </cdr:to>
    <cdr:sp macro="" textlink="">
      <cdr:nvSpPr>
        <cdr:cNvPr id="9" name="Rectangle 8">
          <a:extLst xmlns:a="http://schemas.openxmlformats.org/drawingml/2006/main">
            <a:ext uri="{FF2B5EF4-FFF2-40B4-BE49-F238E27FC236}">
              <a16:creationId xmlns:a16="http://schemas.microsoft.com/office/drawing/2014/main" id="{3AC32F7D-EC6F-43DF-9780-5230163CDBA8}"/>
            </a:ext>
          </a:extLst>
        </cdr:cNvPr>
        <cdr:cNvSpPr/>
      </cdr:nvSpPr>
      <cdr:spPr>
        <a:xfrm xmlns:a="http://schemas.openxmlformats.org/drawingml/2006/main">
          <a:off x="74508" y="4199748"/>
          <a:ext cx="4383999" cy="261486"/>
        </a:xfrm>
        <a:prstGeom xmlns:a="http://schemas.openxmlformats.org/drawingml/2006/main" prst="rect">
          <a:avLst/>
        </a:prstGeom>
        <a:solidFill xmlns:a="http://schemas.openxmlformats.org/drawingml/2006/main">
          <a:schemeClr val="bg1">
            <a:lumMod val="95000"/>
          </a:schemeClr>
        </a:solidFill>
        <a:ln xmlns:a="http://schemas.openxmlformats.org/drawingml/2006/main" w="1270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none"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400" b="1" dirty="0">
              <a:solidFill>
                <a:prstClr val="black"/>
              </a:solidFill>
              <a:latin typeface="+mj-lt"/>
              <a:cs typeface="Arial" panose="020B0604020202020204" pitchFamily="34" charset="0"/>
            </a:rPr>
            <a:t>Presidential Vote Trump V. Biden</a:t>
          </a:r>
        </a:p>
      </cdr:txBody>
    </cdr:sp>
  </cdr:relSizeAnchor>
  <cdr:relSizeAnchor xmlns:cdr="http://schemas.openxmlformats.org/drawingml/2006/chartDrawing">
    <cdr:from>
      <cdr:x>0.51667</cdr:x>
      <cdr:y>0.86289</cdr:y>
    </cdr:from>
    <cdr:to>
      <cdr:x>0.73379</cdr:x>
      <cdr:y>0.96321</cdr:y>
    </cdr:to>
    <cdr:sp macro="" textlink="">
      <cdr:nvSpPr>
        <cdr:cNvPr id="10" name="Rectangle 9">
          <a:extLst xmlns:a="http://schemas.openxmlformats.org/drawingml/2006/main">
            <a:ext uri="{FF2B5EF4-FFF2-40B4-BE49-F238E27FC236}">
              <a16:creationId xmlns:a16="http://schemas.microsoft.com/office/drawing/2014/main" id="{75A99676-1F87-4BAA-9176-C428F288F791}"/>
            </a:ext>
          </a:extLst>
        </cdr:cNvPr>
        <cdr:cNvSpPr/>
      </cdr:nvSpPr>
      <cdr:spPr>
        <a:xfrm xmlns:a="http://schemas.openxmlformats.org/drawingml/2006/main">
          <a:off x="4724401" y="3932263"/>
          <a:ext cx="1985345" cy="457168"/>
        </a:xfrm>
        <a:prstGeom xmlns:a="http://schemas.openxmlformats.org/drawingml/2006/main" prst="rect">
          <a:avLst/>
        </a:prstGeom>
        <a:solidFill xmlns:a="http://schemas.openxmlformats.org/drawingml/2006/main">
          <a:schemeClr val="bg1">
            <a:lumMod val="95000"/>
          </a:schemeClr>
        </a:solidFill>
        <a:ln xmlns:a="http://schemas.openxmlformats.org/drawingml/2006/main" w="1270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none"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400" b="1" dirty="0">
              <a:solidFill>
                <a:prstClr val="black"/>
              </a:solidFill>
              <a:latin typeface="+mj-lt"/>
              <a:cs typeface="Arial" panose="020B0604020202020204" pitchFamily="34" charset="0"/>
            </a:rPr>
            <a:t>Generic Congressional</a:t>
          </a:r>
        </a:p>
      </cdr:txBody>
    </cdr:sp>
  </cdr:relSizeAnchor>
  <cdr:relSizeAnchor xmlns:cdr="http://schemas.openxmlformats.org/drawingml/2006/chartDrawing">
    <cdr:from>
      <cdr:x>0.76644</cdr:x>
      <cdr:y>0.86534</cdr:y>
    </cdr:from>
    <cdr:to>
      <cdr:x>0.98356</cdr:x>
      <cdr:y>0.96321</cdr:y>
    </cdr:to>
    <cdr:sp macro="" textlink="">
      <cdr:nvSpPr>
        <cdr:cNvPr id="11" name="Rectangle 10">
          <a:extLst xmlns:a="http://schemas.openxmlformats.org/drawingml/2006/main">
            <a:ext uri="{FF2B5EF4-FFF2-40B4-BE49-F238E27FC236}">
              <a16:creationId xmlns:a16="http://schemas.microsoft.com/office/drawing/2014/main" id="{9830BD35-079D-4D67-B81A-92F3EA8D6064}"/>
            </a:ext>
          </a:extLst>
        </cdr:cNvPr>
        <cdr:cNvSpPr/>
      </cdr:nvSpPr>
      <cdr:spPr>
        <a:xfrm xmlns:a="http://schemas.openxmlformats.org/drawingml/2006/main">
          <a:off x="7008327" y="3943439"/>
          <a:ext cx="1985346" cy="446024"/>
        </a:xfrm>
        <a:prstGeom xmlns:a="http://schemas.openxmlformats.org/drawingml/2006/main" prst="rect">
          <a:avLst/>
        </a:prstGeom>
        <a:solidFill xmlns:a="http://schemas.openxmlformats.org/drawingml/2006/main">
          <a:schemeClr val="bg1">
            <a:lumMod val="95000"/>
          </a:schemeClr>
        </a:solidFill>
        <a:ln xmlns:a="http://schemas.openxmlformats.org/drawingml/2006/main" w="1270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none"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400" b="1" dirty="0">
              <a:solidFill>
                <a:prstClr val="black"/>
              </a:solidFill>
              <a:latin typeface="+mj-lt"/>
              <a:cs typeface="Arial" panose="020B0604020202020204" pitchFamily="34" charset="0"/>
            </a:rPr>
            <a:t>Interest in Election (%10)</a:t>
          </a:r>
        </a:p>
      </cdr:txBody>
    </cdr:sp>
  </cdr:relSizeAnchor>
</c:userShapes>
</file>

<file path=ppt/drawings/drawing14.xml><?xml version="1.0" encoding="utf-8"?>
<c:userShapes xmlns:c="http://schemas.openxmlformats.org/drawingml/2006/chart">
  <cdr:relSizeAnchor xmlns:cdr="http://schemas.openxmlformats.org/drawingml/2006/chartDrawing">
    <cdr:from>
      <cdr:x>0.29526</cdr:x>
      <cdr:y>0.15588</cdr:y>
    </cdr:from>
    <cdr:to>
      <cdr:x>0.33519</cdr:x>
      <cdr:y>0.22936</cdr:y>
    </cdr:to>
    <cdr:sp macro="" textlink="">
      <cdr:nvSpPr>
        <cdr:cNvPr id="13" name="AutoShape 8">
          <a:extLst xmlns:a="http://schemas.openxmlformats.org/drawingml/2006/main">
            <a:ext uri="{FF2B5EF4-FFF2-40B4-BE49-F238E27FC236}">
              <a16:creationId xmlns:a16="http://schemas.microsoft.com/office/drawing/2014/main" id="{B6264C99-145D-43B1-8066-B0CD48DC1D5E}"/>
            </a:ext>
          </a:extLst>
        </cdr:cNvPr>
        <cdr:cNvSpPr>
          <a:spLocks xmlns:a="http://schemas.openxmlformats.org/drawingml/2006/main" noChangeArrowheads="1"/>
        </cdr:cNvSpPr>
      </cdr:nvSpPr>
      <cdr:spPr bwMode="auto">
        <a:xfrm xmlns:a="http://schemas.openxmlformats.org/drawingml/2006/main">
          <a:off x="2704673" y="570516"/>
          <a:ext cx="365760" cy="268935"/>
        </a:xfrm>
        <a:prstGeom xmlns:a="http://schemas.openxmlformats.org/drawingml/2006/main" prst="roundRect">
          <a:avLst>
            <a:gd name="adj" fmla="val 16667"/>
          </a:avLst>
        </a:prstGeom>
        <a:solidFill xmlns:a="http://schemas.openxmlformats.org/drawingml/2006/main">
          <a:srgbClr val="1F497D"/>
        </a:solidFill>
        <a:ln xmlns:a="http://schemas.openxmlformats.org/drawingml/2006/main" w="9525">
          <a:noFill/>
          <a:round/>
          <a:headEnd/>
          <a:tailEnd/>
        </a:ln>
        <a:effectLst xmlns:a="http://schemas.openxmlformats.org/drawingml/2006/main"/>
      </cdr:spPr>
      <cdr:txBody>
        <a:bodyPr xmlns:a="http://schemas.openxmlformats.org/drawingml/2006/main" wrap="square" lIns="0" tIns="0" rIns="0" bIns="0" anchor="ctr">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algn="ctr"/>
          <a:r>
            <a:rPr lang="en-US" sz="1600" b="1" dirty="0">
              <a:solidFill>
                <a:schemeClr val="bg1"/>
              </a:solidFill>
              <a:latin typeface="Calibri"/>
            </a:rPr>
            <a:t>+11</a:t>
          </a:r>
        </a:p>
      </cdr:txBody>
    </cdr:sp>
  </cdr:relSizeAnchor>
  <cdr:relSizeAnchor xmlns:cdr="http://schemas.openxmlformats.org/drawingml/2006/chartDrawing">
    <cdr:from>
      <cdr:x>0.85865</cdr:x>
      <cdr:y>0.14616</cdr:y>
    </cdr:from>
    <cdr:to>
      <cdr:x>0.89858</cdr:x>
      <cdr:y>0.22111</cdr:y>
    </cdr:to>
    <cdr:sp macro="" textlink="">
      <cdr:nvSpPr>
        <cdr:cNvPr id="14" name="AutoShape 8">
          <a:extLst xmlns:a="http://schemas.openxmlformats.org/drawingml/2006/main">
            <a:ext uri="{FF2B5EF4-FFF2-40B4-BE49-F238E27FC236}">
              <a16:creationId xmlns:a16="http://schemas.microsoft.com/office/drawing/2014/main" id="{AC608AB2-1484-4DDF-9D59-BBE2C12C2EE8}"/>
            </a:ext>
          </a:extLst>
        </cdr:cNvPr>
        <cdr:cNvSpPr>
          <a:spLocks xmlns:a="http://schemas.openxmlformats.org/drawingml/2006/main" noChangeArrowheads="1"/>
        </cdr:cNvSpPr>
      </cdr:nvSpPr>
      <cdr:spPr bwMode="auto">
        <a:xfrm xmlns:a="http://schemas.openxmlformats.org/drawingml/2006/main">
          <a:off x="7865485" y="534952"/>
          <a:ext cx="365770" cy="274315"/>
        </a:xfrm>
        <a:prstGeom xmlns:a="http://schemas.openxmlformats.org/drawingml/2006/main" prst="roundRect">
          <a:avLst>
            <a:gd name="adj" fmla="val 16667"/>
          </a:avLst>
        </a:prstGeom>
        <a:solidFill xmlns:a="http://schemas.openxmlformats.org/drawingml/2006/main">
          <a:srgbClr val="C00000"/>
        </a:solidFill>
        <a:ln xmlns:a="http://schemas.openxmlformats.org/drawingml/2006/main" w="9525">
          <a:noFill/>
          <a:round/>
          <a:headEnd/>
          <a:tailEnd/>
        </a:ln>
        <a:effectLst xmlns:a="http://schemas.openxmlformats.org/drawingml/2006/main"/>
      </cdr:spPr>
      <cdr:txBody>
        <a:bodyPr xmlns:a="http://schemas.openxmlformats.org/drawingml/2006/main" wrap="square" lIns="0" tIns="0" rIns="0" bIns="0" anchor="ctr">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algn="ctr"/>
          <a:r>
            <a:rPr lang="en-US" sz="1600" b="1" dirty="0">
              <a:solidFill>
                <a:schemeClr val="bg1"/>
              </a:solidFill>
              <a:latin typeface="Calibri"/>
            </a:rPr>
            <a:t>+4</a:t>
          </a:r>
        </a:p>
      </cdr:txBody>
    </cdr:sp>
  </cdr:relSizeAnchor>
  <cdr:relSizeAnchor xmlns:cdr="http://schemas.openxmlformats.org/drawingml/2006/chartDrawing">
    <cdr:from>
      <cdr:x>0.01701</cdr:x>
      <cdr:y>0.15729</cdr:y>
    </cdr:from>
    <cdr:to>
      <cdr:x>0.05694</cdr:x>
      <cdr:y>0.23224</cdr:y>
    </cdr:to>
    <cdr:sp macro="" textlink="">
      <cdr:nvSpPr>
        <cdr:cNvPr id="16" name="AutoShape 8">
          <a:extLst xmlns:a="http://schemas.openxmlformats.org/drawingml/2006/main">
            <a:ext uri="{FF2B5EF4-FFF2-40B4-BE49-F238E27FC236}">
              <a16:creationId xmlns:a16="http://schemas.microsoft.com/office/drawing/2014/main" id="{0A1E2C4D-2642-4633-9614-23F0E86C68C4}"/>
            </a:ext>
          </a:extLst>
        </cdr:cNvPr>
        <cdr:cNvSpPr>
          <a:spLocks xmlns:a="http://schemas.openxmlformats.org/drawingml/2006/main" noChangeArrowheads="1"/>
        </cdr:cNvSpPr>
      </cdr:nvSpPr>
      <cdr:spPr bwMode="auto">
        <a:xfrm xmlns:a="http://schemas.openxmlformats.org/drawingml/2006/main">
          <a:off x="155826" y="575671"/>
          <a:ext cx="365760" cy="274320"/>
        </a:xfrm>
        <a:prstGeom xmlns:a="http://schemas.openxmlformats.org/drawingml/2006/main" prst="roundRect">
          <a:avLst>
            <a:gd name="adj" fmla="val 16667"/>
          </a:avLst>
        </a:prstGeom>
        <a:solidFill xmlns:a="http://schemas.openxmlformats.org/drawingml/2006/main">
          <a:srgbClr val="1F497D"/>
        </a:solidFill>
        <a:ln xmlns:a="http://schemas.openxmlformats.org/drawingml/2006/main" w="9525">
          <a:noFill/>
          <a:round/>
          <a:headEnd/>
          <a:tailEnd/>
        </a:ln>
        <a:effectLst xmlns:a="http://schemas.openxmlformats.org/drawingml/2006/main"/>
      </cdr:spPr>
      <cdr:txBody>
        <a:bodyPr xmlns:a="http://schemas.openxmlformats.org/drawingml/2006/main" wrap="square" lIns="0" tIns="0" rIns="0" bIns="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a:solidFill>
                <a:schemeClr val="bg1"/>
              </a:solidFill>
              <a:latin typeface="Calibri"/>
            </a:rPr>
            <a:t>+19</a:t>
          </a:r>
        </a:p>
      </cdr:txBody>
    </cdr:sp>
  </cdr:relSizeAnchor>
</c:userShapes>
</file>

<file path=ppt/drawings/drawing2.xml><?xml version="1.0" encoding="utf-8"?>
<c:userShapes xmlns:c="http://schemas.openxmlformats.org/drawingml/2006/chart">
  <cdr:relSizeAnchor xmlns:cdr="http://schemas.openxmlformats.org/drawingml/2006/chartDrawing">
    <cdr:from>
      <cdr:x>0.55</cdr:x>
      <cdr:y>0.07104</cdr:y>
    </cdr:from>
    <cdr:to>
      <cdr:x>0.55</cdr:x>
      <cdr:y>0.94955</cdr:y>
    </cdr:to>
    <cdr:cxnSp macro="">
      <cdr:nvCxnSpPr>
        <cdr:cNvPr id="2" name="Straight Connector 1">
          <a:extLst xmlns:a="http://schemas.openxmlformats.org/drawingml/2006/main">
            <a:ext uri="{FF2B5EF4-FFF2-40B4-BE49-F238E27FC236}">
              <a16:creationId xmlns:a16="http://schemas.microsoft.com/office/drawing/2014/main" id="{C8AC2D66-7FA4-49B2-BB15-BA2CC4ACCB08}"/>
            </a:ext>
          </a:extLst>
        </cdr:cNvPr>
        <cdr:cNvCxnSpPr>
          <a:cxnSpLocks xmlns:a="http://schemas.openxmlformats.org/drawingml/2006/main"/>
        </cdr:cNvCxnSpPr>
      </cdr:nvCxnSpPr>
      <cdr:spPr>
        <a:xfrm xmlns:a="http://schemas.openxmlformats.org/drawingml/2006/main">
          <a:off x="5029200" y="304800"/>
          <a:ext cx="0" cy="3769498"/>
        </a:xfrm>
        <a:prstGeom xmlns:a="http://schemas.openxmlformats.org/drawingml/2006/main" prst="line">
          <a:avLst/>
        </a:prstGeom>
        <a:ln xmlns:a="http://schemas.openxmlformats.org/drawingml/2006/main" w="12700">
          <a:solidFill>
            <a:schemeClr val="accent6">
              <a:lumMod val="10000"/>
            </a:schemeClr>
          </a:solidFill>
          <a:prstDash val="dash"/>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0.33041</cdr:x>
      <cdr:y>0.11257</cdr:y>
    </cdr:from>
    <cdr:to>
      <cdr:x>0.33041</cdr:x>
      <cdr:y>0.99027</cdr:y>
    </cdr:to>
    <cdr:cxnSp macro="">
      <cdr:nvCxnSpPr>
        <cdr:cNvPr id="8" name="Straight Connector 7">
          <a:extLst xmlns:a="http://schemas.openxmlformats.org/drawingml/2006/main">
            <a:ext uri="{FF2B5EF4-FFF2-40B4-BE49-F238E27FC236}">
              <a16:creationId xmlns:a16="http://schemas.microsoft.com/office/drawing/2014/main" id="{7271F1F0-2252-4AE2-B052-FECD64A0B32A}"/>
            </a:ext>
            <a:ext uri="{C183D7F6-B498-43B3-948B-1728B52AA6E4}">
              <adec:decorative xmlns:adec="http://schemas.microsoft.com/office/drawing/2017/decorative" val="1"/>
            </a:ext>
          </a:extLst>
        </cdr:cNvPr>
        <cdr:cNvCxnSpPr>
          <a:cxnSpLocks xmlns:a="http://schemas.openxmlformats.org/drawingml/2006/main"/>
        </cdr:cNvCxnSpPr>
      </cdr:nvCxnSpPr>
      <cdr:spPr bwMode="auto">
        <a:xfrm xmlns:a="http://schemas.openxmlformats.org/drawingml/2006/main">
          <a:off x="2962086" y="491791"/>
          <a:ext cx="0" cy="3834380"/>
        </a:xfrm>
        <a:prstGeom xmlns:a="http://schemas.openxmlformats.org/drawingml/2006/main" prst="line">
          <a:avLst/>
        </a:prstGeom>
        <a:noFill xmlns:a="http://schemas.openxmlformats.org/drawingml/2006/main"/>
        <a:ln xmlns:a="http://schemas.openxmlformats.org/drawingml/2006/main" w="19050" cap="flat" cmpd="sng" algn="ctr">
          <a:solidFill>
            <a:schemeClr val="tx1"/>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0.4016</cdr:x>
      <cdr:y>0.86464</cdr:y>
    </cdr:from>
    <cdr:to>
      <cdr:x>0.61663</cdr:x>
      <cdr:y>0.96313</cdr:y>
    </cdr:to>
    <cdr:sp macro="" textlink="">
      <cdr:nvSpPr>
        <cdr:cNvPr id="12" name="Text Box 45">
          <a:extLst xmlns:a="http://schemas.openxmlformats.org/drawingml/2006/main">
            <a:ext uri="{FF2B5EF4-FFF2-40B4-BE49-F238E27FC236}">
              <a16:creationId xmlns:a16="http://schemas.microsoft.com/office/drawing/2014/main" id="{8432866B-2866-4243-8166-1E50FDDD862C}"/>
            </a:ext>
          </a:extLst>
        </cdr:cNvPr>
        <cdr:cNvSpPr txBox="1">
          <a:spLocks xmlns:a="http://schemas.openxmlformats.org/drawingml/2006/main" noChangeArrowheads="1"/>
        </cdr:cNvSpPr>
      </cdr:nvSpPr>
      <cdr:spPr bwMode="auto">
        <a:xfrm xmlns:a="http://schemas.openxmlformats.org/drawingml/2006/main">
          <a:off x="3600342" y="3777325"/>
          <a:ext cx="1927743" cy="430288"/>
        </a:xfrm>
        <a:prstGeom xmlns:a="http://schemas.openxmlformats.org/drawingml/2006/main" prst="rect">
          <a:avLst/>
        </a:prstGeom>
        <a:solidFill xmlns:a="http://schemas.openxmlformats.org/drawingml/2006/main">
          <a:schemeClr val="bg1">
            <a:lumMod val="85000"/>
          </a:schemeClr>
        </a:solidFill>
        <a:ln xmlns:a="http://schemas.openxmlformats.org/drawingml/2006/main" w="9525" algn="ctr">
          <a:solidFill>
            <a:schemeClr val="tx1"/>
          </a:solidFill>
          <a:miter lim="800000"/>
          <a:headEnd/>
          <a:tailEnd/>
        </a:ln>
        <a:effectLst xmlns:a="http://schemas.openxmlformats.org/drawingml/2006/main"/>
      </cdr:spPr>
      <cdr:txBody>
        <a:bodyPr xmlns:a="http://schemas.openxmlformats.org/drawingml/2006/main" wrap="square" lIns="0" tIns="0" rIns="0" bIns="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spcBef>
              <a:spcPts val="0"/>
            </a:spcBef>
          </a:pPr>
          <a:r>
            <a:rPr lang="en-US" sz="1400" b="1" dirty="0">
              <a:solidFill>
                <a:srgbClr val="000000"/>
              </a:solidFill>
              <a:latin typeface="Calibri"/>
            </a:rPr>
            <a:t>Handling Coronavirus</a:t>
          </a:r>
        </a:p>
      </cdr:txBody>
    </cdr:sp>
  </cdr:relSizeAnchor>
  <cdr:relSizeAnchor xmlns:cdr="http://schemas.openxmlformats.org/drawingml/2006/chartDrawing">
    <cdr:from>
      <cdr:x>0.72249</cdr:x>
      <cdr:y>0.86959</cdr:y>
    </cdr:from>
    <cdr:to>
      <cdr:x>0.93752</cdr:x>
      <cdr:y>0.96313</cdr:y>
    </cdr:to>
    <cdr:sp macro="" textlink="">
      <cdr:nvSpPr>
        <cdr:cNvPr id="18" name="Text Box 45">
          <a:extLst xmlns:a="http://schemas.openxmlformats.org/drawingml/2006/main">
            <a:ext uri="{FF2B5EF4-FFF2-40B4-BE49-F238E27FC236}">
              <a16:creationId xmlns:a16="http://schemas.microsoft.com/office/drawing/2014/main" id="{34A142B3-0D29-4730-9E4E-B456850FAEB1}"/>
            </a:ext>
          </a:extLst>
        </cdr:cNvPr>
        <cdr:cNvSpPr txBox="1">
          <a:spLocks xmlns:a="http://schemas.openxmlformats.org/drawingml/2006/main" noChangeArrowheads="1"/>
        </cdr:cNvSpPr>
      </cdr:nvSpPr>
      <cdr:spPr bwMode="auto">
        <a:xfrm xmlns:a="http://schemas.openxmlformats.org/drawingml/2006/main">
          <a:off x="6477120" y="3798950"/>
          <a:ext cx="1927743" cy="408661"/>
        </a:xfrm>
        <a:prstGeom xmlns:a="http://schemas.openxmlformats.org/drawingml/2006/main" prst="rect">
          <a:avLst/>
        </a:prstGeom>
        <a:solidFill xmlns:a="http://schemas.openxmlformats.org/drawingml/2006/main">
          <a:schemeClr val="bg1">
            <a:lumMod val="85000"/>
          </a:schemeClr>
        </a:solidFill>
        <a:ln xmlns:a="http://schemas.openxmlformats.org/drawingml/2006/main" w="9525" algn="ctr">
          <a:solidFill>
            <a:schemeClr val="tx1"/>
          </a:solidFill>
          <a:miter lim="800000"/>
          <a:headEnd/>
          <a:tailEnd/>
        </a:ln>
        <a:effectLst xmlns:a="http://schemas.openxmlformats.org/drawingml/2006/main"/>
      </cdr:spPr>
      <cdr:txBody>
        <a:bodyPr xmlns:a="http://schemas.openxmlformats.org/drawingml/2006/main" wrap="square" lIns="0" tIns="0" rIns="0" bIns="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spcBef>
              <a:spcPts val="0"/>
            </a:spcBef>
          </a:pPr>
          <a:r>
            <a:rPr lang="en-US" sz="1400" b="1" dirty="0">
              <a:solidFill>
                <a:srgbClr val="000000"/>
              </a:solidFill>
              <a:latin typeface="Calibri"/>
            </a:rPr>
            <a:t>The economy</a:t>
          </a:r>
        </a:p>
      </cdr:txBody>
    </cdr:sp>
  </cdr:relSizeAnchor>
</c:userShapes>
</file>

<file path=ppt/drawings/drawing4.xml><?xml version="1.0" encoding="utf-8"?>
<c:userShapes xmlns:c="http://schemas.openxmlformats.org/drawingml/2006/chart">
  <cdr:relSizeAnchor xmlns:cdr="http://schemas.openxmlformats.org/drawingml/2006/chartDrawing">
    <cdr:from>
      <cdr:x>0.17553</cdr:x>
      <cdr:y>0.16673</cdr:y>
    </cdr:from>
    <cdr:to>
      <cdr:x>0.17553</cdr:x>
      <cdr:y>0.97947</cdr:y>
    </cdr:to>
    <cdr:cxnSp macro="">
      <cdr:nvCxnSpPr>
        <cdr:cNvPr id="3" name="Straight Connector 2">
          <a:extLst xmlns:a="http://schemas.openxmlformats.org/drawingml/2006/main">
            <a:ext uri="{FF2B5EF4-FFF2-40B4-BE49-F238E27FC236}">
              <a16:creationId xmlns:a16="http://schemas.microsoft.com/office/drawing/2014/main" id="{3BA45B92-435E-4606-B295-88EDB7FF903B}"/>
            </a:ext>
          </a:extLst>
        </cdr:cNvPr>
        <cdr:cNvCxnSpPr>
          <a:cxnSpLocks xmlns:a="http://schemas.openxmlformats.org/drawingml/2006/main"/>
        </cdr:cNvCxnSpPr>
      </cdr:nvCxnSpPr>
      <cdr:spPr bwMode="auto">
        <a:xfrm xmlns:a="http://schemas.openxmlformats.org/drawingml/2006/main">
          <a:off x="1573596" y="810050"/>
          <a:ext cx="0" cy="3948773"/>
        </a:xfrm>
        <a:prstGeom xmlns:a="http://schemas.openxmlformats.org/drawingml/2006/main" prst="line">
          <a:avLst/>
        </a:prstGeom>
        <a:noFill xmlns:a="http://schemas.openxmlformats.org/drawingml/2006/main"/>
        <a:ln xmlns:a="http://schemas.openxmlformats.org/drawingml/2006/main" w="19050" cap="flat" cmpd="sng" algn="ctr">
          <a:solidFill>
            <a:schemeClr val="tx1"/>
          </a:solidFill>
          <a:prstDash val="dash"/>
          <a:round/>
          <a:headEnd type="none" w="med" len="med"/>
          <a:tailEnd type="none" w="med" len="med"/>
        </a:ln>
        <a:effectLst xmlns:a="http://schemas.openxmlformats.org/drawingml/2006/main"/>
      </cdr:spPr>
    </cdr:cxnSp>
  </cdr:relSizeAnchor>
  <cdr:relSizeAnchor xmlns:cdr="http://schemas.openxmlformats.org/drawingml/2006/chartDrawing">
    <cdr:from>
      <cdr:x>0.33041</cdr:x>
      <cdr:y>0.13887</cdr:y>
    </cdr:from>
    <cdr:to>
      <cdr:x>0.33041</cdr:x>
      <cdr:y>0.99538</cdr:y>
    </cdr:to>
    <cdr:cxnSp macro="">
      <cdr:nvCxnSpPr>
        <cdr:cNvPr id="8" name="Straight Connector 7">
          <a:extLst xmlns:a="http://schemas.openxmlformats.org/drawingml/2006/main">
            <a:ext uri="{FF2B5EF4-FFF2-40B4-BE49-F238E27FC236}">
              <a16:creationId xmlns:a16="http://schemas.microsoft.com/office/drawing/2014/main" id="{7271F1F0-2252-4AE2-B052-FECD64A0B32A}"/>
            </a:ext>
          </a:extLst>
        </cdr:cNvPr>
        <cdr:cNvCxnSpPr>
          <a:cxnSpLocks xmlns:a="http://schemas.openxmlformats.org/drawingml/2006/main"/>
        </cdr:cNvCxnSpPr>
      </cdr:nvCxnSpPr>
      <cdr:spPr bwMode="auto">
        <a:xfrm xmlns:a="http://schemas.openxmlformats.org/drawingml/2006/main">
          <a:off x="2962086" y="674710"/>
          <a:ext cx="38" cy="4161436"/>
        </a:xfrm>
        <a:prstGeom xmlns:a="http://schemas.openxmlformats.org/drawingml/2006/main" prst="line">
          <a:avLst/>
        </a:prstGeom>
        <a:noFill xmlns:a="http://schemas.openxmlformats.org/drawingml/2006/main"/>
        <a:ln xmlns:a="http://schemas.openxmlformats.org/drawingml/2006/main" w="19050" cap="flat" cmpd="sng" algn="ctr">
          <a:solidFill>
            <a:schemeClr val="tx1"/>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0.04382</cdr:x>
      <cdr:y>0.8584</cdr:y>
    </cdr:from>
    <cdr:to>
      <cdr:x>0.14004</cdr:x>
      <cdr:y>0.93485</cdr:y>
    </cdr:to>
    <cdr:sp macro="" textlink="">
      <cdr:nvSpPr>
        <cdr:cNvPr id="10" name="Text Box 45">
          <a:extLst xmlns:a="http://schemas.openxmlformats.org/drawingml/2006/main">
            <a:ext uri="{FF2B5EF4-FFF2-40B4-BE49-F238E27FC236}">
              <a16:creationId xmlns:a16="http://schemas.microsoft.com/office/drawing/2014/main" id="{67260562-9612-4589-9E8F-A4C62408A1F8}"/>
            </a:ext>
          </a:extLst>
        </cdr:cNvPr>
        <cdr:cNvSpPr txBox="1">
          <a:spLocks xmlns:a="http://schemas.openxmlformats.org/drawingml/2006/main" noChangeArrowheads="1"/>
        </cdr:cNvSpPr>
      </cdr:nvSpPr>
      <cdr:spPr bwMode="auto">
        <a:xfrm xmlns:a="http://schemas.openxmlformats.org/drawingml/2006/main">
          <a:off x="392865" y="4170640"/>
          <a:ext cx="862612" cy="371439"/>
        </a:xfrm>
        <a:prstGeom xmlns:a="http://schemas.openxmlformats.org/drawingml/2006/main" prst="rect">
          <a:avLst/>
        </a:prstGeom>
        <a:solidFill xmlns:a="http://schemas.openxmlformats.org/drawingml/2006/main">
          <a:schemeClr val="bg1"/>
        </a:solidFill>
        <a:ln xmlns:a="http://schemas.openxmlformats.org/drawingml/2006/main" w="9525" algn="ctr">
          <a:solidFill>
            <a:schemeClr val="tx1"/>
          </a:solidFill>
          <a:miter lim="800000"/>
          <a:headEnd/>
          <a:tailEnd/>
        </a:ln>
        <a:effectLst xmlns:a="http://schemas.openxmlformats.org/drawingml/2006/main"/>
      </cdr:spPr>
      <cdr:txBody>
        <a:bodyPr xmlns:a="http://schemas.openxmlformats.org/drawingml/2006/main" wrap="square" lIns="0" tIns="0" rIns="0" bIns="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spcBef>
              <a:spcPts val="0"/>
            </a:spcBef>
          </a:pPr>
          <a:r>
            <a:rPr lang="en-US" sz="1200" b="1" dirty="0">
              <a:solidFill>
                <a:srgbClr val="000000"/>
              </a:solidFill>
            </a:rPr>
            <a:t>Democrat</a:t>
          </a:r>
        </a:p>
      </cdr:txBody>
    </cdr:sp>
  </cdr:relSizeAnchor>
  <cdr:relSizeAnchor xmlns:cdr="http://schemas.openxmlformats.org/drawingml/2006/chartDrawing">
    <cdr:from>
      <cdr:x>0.06311</cdr:x>
      <cdr:y>0.94311</cdr:y>
    </cdr:from>
    <cdr:to>
      <cdr:x>0.28422</cdr:x>
      <cdr:y>0.99469</cdr:y>
    </cdr:to>
    <cdr:sp macro="" textlink="">
      <cdr:nvSpPr>
        <cdr:cNvPr id="12" name="Text Box 45">
          <a:extLst xmlns:a="http://schemas.openxmlformats.org/drawingml/2006/main">
            <a:ext uri="{FF2B5EF4-FFF2-40B4-BE49-F238E27FC236}">
              <a16:creationId xmlns:a16="http://schemas.microsoft.com/office/drawing/2014/main" id="{8432866B-2866-4243-8166-1E50FDDD862C}"/>
            </a:ext>
          </a:extLst>
        </cdr:cNvPr>
        <cdr:cNvSpPr txBox="1">
          <a:spLocks xmlns:a="http://schemas.openxmlformats.org/drawingml/2006/main" noChangeArrowheads="1"/>
        </cdr:cNvSpPr>
      </cdr:nvSpPr>
      <cdr:spPr bwMode="auto">
        <a:xfrm xmlns:a="http://schemas.openxmlformats.org/drawingml/2006/main">
          <a:off x="565782" y="4582167"/>
          <a:ext cx="1982250" cy="250606"/>
        </a:xfrm>
        <a:prstGeom xmlns:a="http://schemas.openxmlformats.org/drawingml/2006/main" prst="rect">
          <a:avLst/>
        </a:prstGeom>
        <a:solidFill xmlns:a="http://schemas.openxmlformats.org/drawingml/2006/main">
          <a:schemeClr val="bg1">
            <a:lumMod val="85000"/>
          </a:schemeClr>
        </a:solidFill>
        <a:ln xmlns:a="http://schemas.openxmlformats.org/drawingml/2006/main" w="9525" algn="ctr">
          <a:solidFill>
            <a:schemeClr val="tx1"/>
          </a:solidFill>
          <a:miter lim="800000"/>
          <a:headEnd/>
          <a:tailEnd/>
        </a:ln>
        <a:effectLst xmlns:a="http://schemas.openxmlformats.org/drawingml/2006/main"/>
      </cdr:spPr>
      <cdr:txBody>
        <a:bodyPr xmlns:a="http://schemas.openxmlformats.org/drawingml/2006/main" wrap="square" lIns="0" tIns="0" rIns="0" bIns="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spcBef>
              <a:spcPts val="0"/>
            </a:spcBef>
          </a:pPr>
          <a:r>
            <a:rPr lang="en-US" sz="1400" b="1" dirty="0">
              <a:solidFill>
                <a:srgbClr val="000000"/>
              </a:solidFill>
              <a:latin typeface="Calibri"/>
            </a:rPr>
            <a:t>March 2020</a:t>
          </a:r>
        </a:p>
      </cdr:txBody>
    </cdr:sp>
  </cdr:relSizeAnchor>
  <cdr:relSizeAnchor xmlns:cdr="http://schemas.openxmlformats.org/drawingml/2006/chartDrawing">
    <cdr:from>
      <cdr:x>0.5361</cdr:x>
      <cdr:y>0.8564</cdr:y>
    </cdr:from>
    <cdr:to>
      <cdr:x>0.6285</cdr:x>
      <cdr:y>0.93284</cdr:y>
    </cdr:to>
    <cdr:sp macro="" textlink="">
      <cdr:nvSpPr>
        <cdr:cNvPr id="15" name="Text Box 45">
          <a:extLst xmlns:a="http://schemas.openxmlformats.org/drawingml/2006/main">
            <a:ext uri="{FF2B5EF4-FFF2-40B4-BE49-F238E27FC236}">
              <a16:creationId xmlns:a16="http://schemas.microsoft.com/office/drawing/2014/main" id="{D2B5327B-75BE-478C-87E2-52171B9BB788}"/>
            </a:ext>
          </a:extLst>
        </cdr:cNvPr>
        <cdr:cNvSpPr txBox="1">
          <a:spLocks xmlns:a="http://schemas.openxmlformats.org/drawingml/2006/main" noChangeArrowheads="1"/>
        </cdr:cNvSpPr>
      </cdr:nvSpPr>
      <cdr:spPr bwMode="auto">
        <a:xfrm xmlns:a="http://schemas.openxmlformats.org/drawingml/2006/main">
          <a:off x="4806097" y="4160875"/>
          <a:ext cx="828366" cy="371391"/>
        </a:xfrm>
        <a:prstGeom xmlns:a="http://schemas.openxmlformats.org/drawingml/2006/main" prst="rect">
          <a:avLst/>
        </a:prstGeom>
        <a:solidFill xmlns:a="http://schemas.openxmlformats.org/drawingml/2006/main">
          <a:schemeClr val="bg1"/>
        </a:solidFill>
        <a:ln xmlns:a="http://schemas.openxmlformats.org/drawingml/2006/main" w="9525" algn="ctr">
          <a:solidFill>
            <a:schemeClr val="tx1"/>
          </a:solidFill>
          <a:miter lim="800000"/>
          <a:headEnd/>
          <a:tailEnd/>
        </a:ln>
        <a:effectLst xmlns:a="http://schemas.openxmlformats.org/drawingml/2006/main"/>
      </cdr:spPr>
      <cdr:txBody>
        <a:bodyPr xmlns:a="http://schemas.openxmlformats.org/drawingml/2006/main" wrap="square" lIns="0" tIns="0" rIns="0" bIns="0" anchor="ctr">
          <a:no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algn="ctr">
            <a:spcBef>
              <a:spcPts val="0"/>
            </a:spcBef>
          </a:pPr>
          <a:r>
            <a:rPr lang="en-US" sz="1200" b="1" dirty="0">
              <a:solidFill>
                <a:srgbClr val="000000"/>
              </a:solidFill>
              <a:latin typeface="+mn-lt"/>
            </a:rPr>
            <a:t>Republican</a:t>
          </a:r>
        </a:p>
      </cdr:txBody>
    </cdr:sp>
  </cdr:relSizeAnchor>
  <cdr:relSizeAnchor xmlns:cdr="http://schemas.openxmlformats.org/drawingml/2006/chartDrawing">
    <cdr:from>
      <cdr:x>0.36234</cdr:x>
      <cdr:y>0.85622</cdr:y>
    </cdr:from>
    <cdr:to>
      <cdr:x>0.45856</cdr:x>
      <cdr:y>0.93267</cdr:y>
    </cdr:to>
    <cdr:sp macro="" textlink="">
      <cdr:nvSpPr>
        <cdr:cNvPr id="16" name="Text Box 45">
          <a:extLst xmlns:a="http://schemas.openxmlformats.org/drawingml/2006/main">
            <a:ext uri="{FF2B5EF4-FFF2-40B4-BE49-F238E27FC236}">
              <a16:creationId xmlns:a16="http://schemas.microsoft.com/office/drawing/2014/main" id="{B0104BB5-C064-4BEF-88AE-74D75234FC7A}"/>
            </a:ext>
          </a:extLst>
        </cdr:cNvPr>
        <cdr:cNvSpPr txBox="1">
          <a:spLocks xmlns:a="http://schemas.openxmlformats.org/drawingml/2006/main" noChangeArrowheads="1"/>
        </cdr:cNvSpPr>
      </cdr:nvSpPr>
      <cdr:spPr bwMode="auto">
        <a:xfrm xmlns:a="http://schemas.openxmlformats.org/drawingml/2006/main">
          <a:off x="3248338" y="4160027"/>
          <a:ext cx="862612" cy="371439"/>
        </a:xfrm>
        <a:prstGeom xmlns:a="http://schemas.openxmlformats.org/drawingml/2006/main" prst="rect">
          <a:avLst/>
        </a:prstGeom>
        <a:solidFill xmlns:a="http://schemas.openxmlformats.org/drawingml/2006/main">
          <a:schemeClr val="bg1"/>
        </a:solidFill>
        <a:ln xmlns:a="http://schemas.openxmlformats.org/drawingml/2006/main" w="9525" algn="ctr">
          <a:solidFill>
            <a:schemeClr val="tx1"/>
          </a:solidFill>
          <a:miter lim="800000"/>
          <a:headEnd/>
          <a:tailEnd/>
        </a:ln>
        <a:effectLst xmlns:a="http://schemas.openxmlformats.org/drawingml/2006/main"/>
      </cdr:spPr>
      <cdr:txBody>
        <a:bodyPr xmlns:a="http://schemas.openxmlformats.org/drawingml/2006/main" wrap="square" lIns="0" tIns="0" rIns="0" bIns="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spcBef>
              <a:spcPts val="0"/>
            </a:spcBef>
          </a:pPr>
          <a:r>
            <a:rPr lang="en-US" sz="1200" b="1" dirty="0">
              <a:solidFill>
                <a:srgbClr val="000000"/>
              </a:solidFill>
            </a:rPr>
            <a:t>Democrat</a:t>
          </a:r>
        </a:p>
      </cdr:txBody>
    </cdr:sp>
  </cdr:relSizeAnchor>
  <cdr:relSizeAnchor xmlns:cdr="http://schemas.openxmlformats.org/drawingml/2006/chartDrawing">
    <cdr:from>
      <cdr:x>0.37951</cdr:x>
      <cdr:y>0.9411</cdr:y>
    </cdr:from>
    <cdr:to>
      <cdr:x>0.60784</cdr:x>
      <cdr:y>0.99632</cdr:y>
    </cdr:to>
    <cdr:sp macro="" textlink="">
      <cdr:nvSpPr>
        <cdr:cNvPr id="18" name="Text Box 45">
          <a:extLst xmlns:a="http://schemas.openxmlformats.org/drawingml/2006/main">
            <a:ext uri="{FF2B5EF4-FFF2-40B4-BE49-F238E27FC236}">
              <a16:creationId xmlns:a16="http://schemas.microsoft.com/office/drawing/2014/main" id="{34A142B3-0D29-4730-9E4E-B456850FAEB1}"/>
            </a:ext>
          </a:extLst>
        </cdr:cNvPr>
        <cdr:cNvSpPr txBox="1">
          <a:spLocks xmlns:a="http://schemas.openxmlformats.org/drawingml/2006/main" noChangeArrowheads="1"/>
        </cdr:cNvSpPr>
      </cdr:nvSpPr>
      <cdr:spPr bwMode="auto">
        <a:xfrm xmlns:a="http://schemas.openxmlformats.org/drawingml/2006/main">
          <a:off x="3402323" y="4572408"/>
          <a:ext cx="2046978" cy="268291"/>
        </a:xfrm>
        <a:prstGeom xmlns:a="http://schemas.openxmlformats.org/drawingml/2006/main" prst="rect">
          <a:avLst/>
        </a:prstGeom>
        <a:solidFill xmlns:a="http://schemas.openxmlformats.org/drawingml/2006/main">
          <a:schemeClr val="bg1">
            <a:lumMod val="85000"/>
          </a:schemeClr>
        </a:solidFill>
        <a:ln xmlns:a="http://schemas.openxmlformats.org/drawingml/2006/main" w="9525" algn="ctr">
          <a:solidFill>
            <a:schemeClr val="tx1"/>
          </a:solidFill>
          <a:miter lim="800000"/>
          <a:headEnd/>
          <a:tailEnd/>
        </a:ln>
        <a:effectLst xmlns:a="http://schemas.openxmlformats.org/drawingml/2006/main"/>
      </cdr:spPr>
      <cdr:txBody>
        <a:bodyPr xmlns:a="http://schemas.openxmlformats.org/drawingml/2006/main" wrap="square" lIns="0" tIns="0" rIns="0" bIns="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spcBef>
              <a:spcPts val="0"/>
            </a:spcBef>
          </a:pPr>
          <a:r>
            <a:rPr lang="en-US" sz="1400" b="1" dirty="0">
              <a:solidFill>
                <a:srgbClr val="000000"/>
              </a:solidFill>
              <a:latin typeface="Calibri"/>
            </a:rPr>
            <a:t>April 2020</a:t>
          </a:r>
        </a:p>
      </cdr:txBody>
    </cdr:sp>
  </cdr:relSizeAnchor>
  <cdr:relSizeAnchor xmlns:cdr="http://schemas.openxmlformats.org/drawingml/2006/chartDrawing">
    <cdr:from>
      <cdr:x>0.72249</cdr:x>
      <cdr:y>0.94112</cdr:y>
    </cdr:from>
    <cdr:to>
      <cdr:x>0.93752</cdr:x>
      <cdr:y>0.9969</cdr:y>
    </cdr:to>
    <cdr:sp macro="" textlink="">
      <cdr:nvSpPr>
        <cdr:cNvPr id="17" name="Text Box 45">
          <a:extLst xmlns:a="http://schemas.openxmlformats.org/drawingml/2006/main">
            <a:ext uri="{FF2B5EF4-FFF2-40B4-BE49-F238E27FC236}">
              <a16:creationId xmlns:a16="http://schemas.microsoft.com/office/drawing/2014/main" id="{1B5483B8-7AFC-4D6F-8446-72670D01762F}"/>
            </a:ext>
          </a:extLst>
        </cdr:cNvPr>
        <cdr:cNvSpPr txBox="1">
          <a:spLocks xmlns:a="http://schemas.openxmlformats.org/drawingml/2006/main" noChangeArrowheads="1"/>
        </cdr:cNvSpPr>
      </cdr:nvSpPr>
      <cdr:spPr bwMode="auto">
        <a:xfrm xmlns:a="http://schemas.openxmlformats.org/drawingml/2006/main">
          <a:off x="6477120" y="4572519"/>
          <a:ext cx="1927743" cy="271012"/>
        </a:xfrm>
        <a:prstGeom xmlns:a="http://schemas.openxmlformats.org/drawingml/2006/main" prst="rect">
          <a:avLst/>
        </a:prstGeom>
        <a:solidFill xmlns:a="http://schemas.openxmlformats.org/drawingml/2006/main">
          <a:schemeClr val="bg1">
            <a:lumMod val="85000"/>
          </a:schemeClr>
        </a:solidFill>
        <a:ln xmlns:a="http://schemas.openxmlformats.org/drawingml/2006/main" w="9525" algn="ctr">
          <a:solidFill>
            <a:schemeClr val="tx1"/>
          </a:solidFill>
          <a:miter lim="800000"/>
          <a:headEnd/>
          <a:tailEnd/>
        </a:ln>
        <a:effectLst xmlns:a="http://schemas.openxmlformats.org/drawingml/2006/main"/>
      </cdr:spPr>
      <cdr:txBody>
        <a:bodyPr xmlns:a="http://schemas.openxmlformats.org/drawingml/2006/main" wrap="square" lIns="0" tIns="0" rIns="0" bIns="0" anchor="ctr">
          <a:no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algn="ctr">
            <a:spcBef>
              <a:spcPts val="0"/>
            </a:spcBef>
          </a:pPr>
          <a:r>
            <a:rPr lang="en-US" sz="1400" b="1" dirty="0">
              <a:solidFill>
                <a:srgbClr val="000000"/>
              </a:solidFill>
              <a:latin typeface="Calibri"/>
            </a:rPr>
            <a:t>May 2020</a:t>
          </a:r>
        </a:p>
      </cdr:txBody>
    </cdr:sp>
  </cdr:relSizeAnchor>
  <cdr:relSizeAnchor xmlns:cdr="http://schemas.openxmlformats.org/drawingml/2006/chartDrawing">
    <cdr:from>
      <cdr:x>0.86826</cdr:x>
      <cdr:y>0.8564</cdr:y>
    </cdr:from>
    <cdr:to>
      <cdr:x>0.96066</cdr:x>
      <cdr:y>0.93284</cdr:y>
    </cdr:to>
    <cdr:sp macro="" textlink="">
      <cdr:nvSpPr>
        <cdr:cNvPr id="21" name="Text Box 45">
          <a:extLst xmlns:a="http://schemas.openxmlformats.org/drawingml/2006/main">
            <a:ext uri="{FF2B5EF4-FFF2-40B4-BE49-F238E27FC236}">
              <a16:creationId xmlns:a16="http://schemas.microsoft.com/office/drawing/2014/main" id="{0DD41DCD-2C5F-48BC-ABE5-18BB3CC8675C}"/>
            </a:ext>
          </a:extLst>
        </cdr:cNvPr>
        <cdr:cNvSpPr txBox="1">
          <a:spLocks xmlns:a="http://schemas.openxmlformats.org/drawingml/2006/main" noChangeArrowheads="1"/>
        </cdr:cNvSpPr>
      </cdr:nvSpPr>
      <cdr:spPr bwMode="auto">
        <a:xfrm xmlns:a="http://schemas.openxmlformats.org/drawingml/2006/main">
          <a:off x="7783952" y="4160875"/>
          <a:ext cx="828366" cy="371391"/>
        </a:xfrm>
        <a:prstGeom xmlns:a="http://schemas.openxmlformats.org/drawingml/2006/main" prst="rect">
          <a:avLst/>
        </a:prstGeom>
        <a:solidFill xmlns:a="http://schemas.openxmlformats.org/drawingml/2006/main">
          <a:schemeClr val="bg1"/>
        </a:solidFill>
        <a:ln xmlns:a="http://schemas.openxmlformats.org/drawingml/2006/main" w="9525" algn="ctr">
          <a:solidFill>
            <a:schemeClr val="tx1"/>
          </a:solidFill>
          <a:miter lim="800000"/>
          <a:headEnd/>
          <a:tailEnd/>
        </a:ln>
        <a:effectLst xmlns:a="http://schemas.openxmlformats.org/drawingml/2006/main"/>
      </cdr:spPr>
      <cdr:txBody>
        <a:bodyPr xmlns:a="http://schemas.openxmlformats.org/drawingml/2006/main" wrap="square" lIns="0" tIns="0" rIns="0" bIns="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spcBef>
              <a:spcPts val="0"/>
            </a:spcBef>
          </a:pPr>
          <a:r>
            <a:rPr lang="en-US" sz="1200" b="1" dirty="0">
              <a:solidFill>
                <a:srgbClr val="000000"/>
              </a:solidFill>
              <a:latin typeface="+mn-lt"/>
            </a:rPr>
            <a:t>Republican</a:t>
          </a:r>
        </a:p>
      </cdr:txBody>
    </cdr:sp>
  </cdr:relSizeAnchor>
  <cdr:relSizeAnchor xmlns:cdr="http://schemas.openxmlformats.org/drawingml/2006/chartDrawing">
    <cdr:from>
      <cdr:x>0.70245</cdr:x>
      <cdr:y>0.85515</cdr:y>
    </cdr:from>
    <cdr:to>
      <cdr:x>0.79867</cdr:x>
      <cdr:y>0.9316</cdr:y>
    </cdr:to>
    <cdr:sp macro="" textlink="">
      <cdr:nvSpPr>
        <cdr:cNvPr id="22" name="Text Box 45">
          <a:extLst xmlns:a="http://schemas.openxmlformats.org/drawingml/2006/main">
            <a:ext uri="{FF2B5EF4-FFF2-40B4-BE49-F238E27FC236}">
              <a16:creationId xmlns:a16="http://schemas.microsoft.com/office/drawing/2014/main" id="{16A3DF30-5DFC-4448-9AF6-28299DC32025}"/>
            </a:ext>
          </a:extLst>
        </cdr:cNvPr>
        <cdr:cNvSpPr txBox="1">
          <a:spLocks xmlns:a="http://schemas.openxmlformats.org/drawingml/2006/main" noChangeArrowheads="1"/>
        </cdr:cNvSpPr>
      </cdr:nvSpPr>
      <cdr:spPr bwMode="auto">
        <a:xfrm xmlns:a="http://schemas.openxmlformats.org/drawingml/2006/main">
          <a:off x="6297462" y="4154835"/>
          <a:ext cx="862612" cy="371439"/>
        </a:xfrm>
        <a:prstGeom xmlns:a="http://schemas.openxmlformats.org/drawingml/2006/main" prst="rect">
          <a:avLst/>
        </a:prstGeom>
        <a:solidFill xmlns:a="http://schemas.openxmlformats.org/drawingml/2006/main">
          <a:schemeClr val="bg1"/>
        </a:solidFill>
        <a:ln xmlns:a="http://schemas.openxmlformats.org/drawingml/2006/main" w="9525" algn="ctr">
          <a:solidFill>
            <a:schemeClr val="tx1"/>
          </a:solidFill>
          <a:miter lim="800000"/>
          <a:headEnd/>
          <a:tailEnd/>
        </a:ln>
        <a:effectLst xmlns:a="http://schemas.openxmlformats.org/drawingml/2006/main"/>
      </cdr:spPr>
      <cdr:txBody>
        <a:bodyPr xmlns:a="http://schemas.openxmlformats.org/drawingml/2006/main" wrap="square" lIns="0" tIns="0" rIns="0" bIns="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spcBef>
              <a:spcPts val="0"/>
            </a:spcBef>
          </a:pPr>
          <a:r>
            <a:rPr lang="en-US" sz="1200" b="1" dirty="0">
              <a:solidFill>
                <a:srgbClr val="000000"/>
              </a:solidFill>
            </a:rPr>
            <a:t>Democrat</a:t>
          </a:r>
        </a:p>
      </cdr:txBody>
    </cdr:sp>
  </cdr:relSizeAnchor>
</c:userShapes>
</file>

<file path=ppt/drawings/drawing5.xml><?xml version="1.0" encoding="utf-8"?>
<c:userShapes xmlns:c="http://schemas.openxmlformats.org/drawingml/2006/chart">
  <cdr:relSizeAnchor xmlns:cdr="http://schemas.openxmlformats.org/drawingml/2006/chartDrawing">
    <cdr:from>
      <cdr:x>0.44555</cdr:x>
      <cdr:y>0.13501</cdr:y>
    </cdr:from>
    <cdr:to>
      <cdr:x>0.44555</cdr:x>
      <cdr:y>0.9926</cdr:y>
    </cdr:to>
    <cdr:cxnSp macro="">
      <cdr:nvCxnSpPr>
        <cdr:cNvPr id="4" name="Straight Connector 3">
          <a:extLst xmlns:a="http://schemas.openxmlformats.org/drawingml/2006/main">
            <a:ext uri="{FF2B5EF4-FFF2-40B4-BE49-F238E27FC236}">
              <a16:creationId xmlns:a16="http://schemas.microsoft.com/office/drawing/2014/main" id="{2B864A5A-87BD-4545-94C8-FEDF591947F8}"/>
            </a:ext>
          </a:extLst>
        </cdr:cNvPr>
        <cdr:cNvCxnSpPr>
          <a:cxnSpLocks xmlns:a="http://schemas.openxmlformats.org/drawingml/2006/main"/>
        </cdr:cNvCxnSpPr>
      </cdr:nvCxnSpPr>
      <cdr:spPr>
        <a:xfrm xmlns:a="http://schemas.openxmlformats.org/drawingml/2006/main">
          <a:off x="4074109" y="570033"/>
          <a:ext cx="0" cy="3620967"/>
        </a:xfrm>
        <a:prstGeom xmlns:a="http://schemas.openxmlformats.org/drawingml/2006/main" prst="line">
          <a:avLst/>
        </a:prstGeom>
        <a:ln xmlns:a="http://schemas.openxmlformats.org/drawingml/2006/main" w="12700">
          <a:solidFill>
            <a:schemeClr val="accent6">
              <a:lumMod val="10000"/>
            </a:schemeClr>
          </a:solidFill>
          <a:prstDash val="dash"/>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0.03793</cdr:x>
      <cdr:y>0.11006</cdr:y>
    </cdr:from>
    <cdr:to>
      <cdr:x>0.31207</cdr:x>
      <cdr:y>0.14128</cdr:y>
    </cdr:to>
    <cdr:pic>
      <cdr:nvPicPr>
        <cdr:cNvPr id="6" name="Picture 5">
          <a:extLst xmlns:a="http://schemas.openxmlformats.org/drawingml/2006/main">
            <a:ext uri="{FF2B5EF4-FFF2-40B4-BE49-F238E27FC236}">
              <a16:creationId xmlns:a16="http://schemas.microsoft.com/office/drawing/2014/main" id="{BFDC1E1A-F926-400D-814A-19D6D919425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46831" y="530608"/>
          <a:ext cx="2506737" cy="150510"/>
        </a:xfrm>
        <a:prstGeom xmlns:a="http://schemas.openxmlformats.org/drawingml/2006/main" prst="rect">
          <a:avLst/>
        </a:prstGeom>
      </cdr:spPr>
    </cdr:pic>
  </cdr:relSizeAnchor>
  <cdr:relSizeAnchor xmlns:cdr="http://schemas.openxmlformats.org/drawingml/2006/chartDrawing">
    <cdr:from>
      <cdr:x>0.35833</cdr:x>
      <cdr:y>0.11445</cdr:y>
    </cdr:from>
    <cdr:to>
      <cdr:x>0.64166</cdr:x>
      <cdr:y>0.14944</cdr:y>
    </cdr:to>
    <cdr:pic>
      <cdr:nvPicPr>
        <cdr:cNvPr id="7" name="Picture 6">
          <a:extLst xmlns:a="http://schemas.openxmlformats.org/drawingml/2006/main">
            <a:ext uri="{FF2B5EF4-FFF2-40B4-BE49-F238E27FC236}">
              <a16:creationId xmlns:a16="http://schemas.microsoft.com/office/drawing/2014/main" id="{5A9059E1-9832-469A-BF8A-95D7E295E1E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3276615" y="551735"/>
          <a:ext cx="2590769" cy="168685"/>
        </a:xfrm>
        <a:prstGeom xmlns:a="http://schemas.openxmlformats.org/drawingml/2006/main" prst="rect">
          <a:avLst/>
        </a:prstGeom>
      </cdr:spPr>
    </cdr:pic>
  </cdr:relSizeAnchor>
  <cdr:relSizeAnchor xmlns:cdr="http://schemas.openxmlformats.org/drawingml/2006/chartDrawing">
    <cdr:from>
      <cdr:x>0.68538</cdr:x>
      <cdr:y>0.10902</cdr:y>
    </cdr:from>
    <cdr:to>
      <cdr:x>0.97022</cdr:x>
      <cdr:y>0.15319</cdr:y>
    </cdr:to>
    <cdr:pic>
      <cdr:nvPicPr>
        <cdr:cNvPr id="8" name="Picture 7">
          <a:extLst xmlns:a="http://schemas.openxmlformats.org/drawingml/2006/main">
            <a:ext uri="{FF2B5EF4-FFF2-40B4-BE49-F238E27FC236}">
              <a16:creationId xmlns:a16="http://schemas.microsoft.com/office/drawing/2014/main" id="{06CBBCF6-268B-4358-A7B3-3590C0D9D5F9}"/>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3"/>
        <a:srcRect xmlns:a="http://schemas.openxmlformats.org/drawingml/2006/main" r="33256" b="-7073"/>
        <a:stretch xmlns:a="http://schemas.openxmlformats.org/drawingml/2006/main"/>
      </cdr:blipFill>
      <cdr:spPr>
        <a:xfrm xmlns:a="http://schemas.openxmlformats.org/drawingml/2006/main">
          <a:off x="6267143" y="525559"/>
          <a:ext cx="2604577" cy="212942"/>
        </a:xfrm>
        <a:prstGeom xmlns:a="http://schemas.openxmlformats.org/drawingml/2006/main" prst="rect">
          <a:avLst/>
        </a:prstGeom>
      </cdr:spPr>
    </cdr:pic>
  </cdr:relSizeAnchor>
</c:userShapes>
</file>

<file path=ppt/drawings/drawing7.xml><?xml version="1.0" encoding="utf-8"?>
<c:userShapes xmlns:c="http://schemas.openxmlformats.org/drawingml/2006/chart">
  <cdr:relSizeAnchor xmlns:cdr="http://schemas.openxmlformats.org/drawingml/2006/chartDrawing">
    <cdr:from>
      <cdr:x>0.55833</cdr:x>
      <cdr:y>0.1054</cdr:y>
    </cdr:from>
    <cdr:to>
      <cdr:x>0.55833</cdr:x>
      <cdr:y>1</cdr:y>
    </cdr:to>
    <cdr:cxnSp macro="">
      <cdr:nvCxnSpPr>
        <cdr:cNvPr id="2" name="Straight Connector 1">
          <a:extLst xmlns:a="http://schemas.openxmlformats.org/drawingml/2006/main">
            <a:ext uri="{FF2B5EF4-FFF2-40B4-BE49-F238E27FC236}">
              <a16:creationId xmlns:a16="http://schemas.microsoft.com/office/drawing/2014/main" id="{8FC19E1B-0AA6-4BC0-ADBF-0B4E3B52C06F}"/>
            </a:ext>
          </a:extLst>
        </cdr:cNvPr>
        <cdr:cNvCxnSpPr>
          <a:cxnSpLocks xmlns:a="http://schemas.openxmlformats.org/drawingml/2006/main"/>
        </cdr:cNvCxnSpPr>
      </cdr:nvCxnSpPr>
      <cdr:spPr>
        <a:xfrm xmlns:a="http://schemas.openxmlformats.org/drawingml/2006/main">
          <a:off x="5105400" y="444137"/>
          <a:ext cx="0" cy="3769518"/>
        </a:xfrm>
        <a:prstGeom xmlns:a="http://schemas.openxmlformats.org/drawingml/2006/main" prst="line">
          <a:avLst/>
        </a:prstGeom>
        <a:ln xmlns:a="http://schemas.openxmlformats.org/drawingml/2006/main" w="12700">
          <a:solidFill>
            <a:schemeClr val="accent6">
              <a:lumMod val="10000"/>
            </a:schemeClr>
          </a:solidFill>
          <a:prstDash val="dash"/>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0.775</cdr:x>
      <cdr:y>0.09679</cdr:y>
    </cdr:from>
    <cdr:to>
      <cdr:x>0.775</cdr:x>
      <cdr:y>0.99139</cdr:y>
    </cdr:to>
    <cdr:cxnSp macro="">
      <cdr:nvCxnSpPr>
        <cdr:cNvPr id="3" name="Straight Connector 2">
          <a:extLst xmlns:a="http://schemas.openxmlformats.org/drawingml/2006/main">
            <a:ext uri="{FF2B5EF4-FFF2-40B4-BE49-F238E27FC236}">
              <a16:creationId xmlns:a16="http://schemas.microsoft.com/office/drawing/2014/main" id="{784A618A-30A8-4772-A08E-2CDC0456A7BB}"/>
            </a:ext>
          </a:extLst>
        </cdr:cNvPr>
        <cdr:cNvCxnSpPr>
          <a:cxnSpLocks xmlns:a="http://schemas.openxmlformats.org/drawingml/2006/main"/>
        </cdr:cNvCxnSpPr>
      </cdr:nvCxnSpPr>
      <cdr:spPr>
        <a:xfrm xmlns:a="http://schemas.openxmlformats.org/drawingml/2006/main">
          <a:off x="7086600" y="407849"/>
          <a:ext cx="0" cy="3769518"/>
        </a:xfrm>
        <a:prstGeom xmlns:a="http://schemas.openxmlformats.org/drawingml/2006/main" prst="line">
          <a:avLst/>
        </a:prstGeom>
        <a:ln xmlns:a="http://schemas.openxmlformats.org/drawingml/2006/main" w="12700">
          <a:solidFill>
            <a:schemeClr val="accent6">
              <a:lumMod val="10000"/>
            </a:schemeClr>
          </a:solidFill>
          <a:prstDash val="dash"/>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0.8886</cdr:x>
      <cdr:y>0.1054</cdr:y>
    </cdr:from>
    <cdr:to>
      <cdr:x>0.8886</cdr:x>
      <cdr:y>1</cdr:y>
    </cdr:to>
    <cdr:cxnSp macro="">
      <cdr:nvCxnSpPr>
        <cdr:cNvPr id="4" name="Straight Connector 3">
          <a:extLst xmlns:a="http://schemas.openxmlformats.org/drawingml/2006/main">
            <a:ext uri="{FF2B5EF4-FFF2-40B4-BE49-F238E27FC236}">
              <a16:creationId xmlns:a16="http://schemas.microsoft.com/office/drawing/2014/main" id="{2B864A5A-87BD-4545-94C8-FEDF591947F8}"/>
            </a:ext>
          </a:extLst>
        </cdr:cNvPr>
        <cdr:cNvCxnSpPr>
          <a:cxnSpLocks xmlns:a="http://schemas.openxmlformats.org/drawingml/2006/main"/>
        </cdr:cNvCxnSpPr>
      </cdr:nvCxnSpPr>
      <cdr:spPr>
        <a:xfrm xmlns:a="http://schemas.openxmlformats.org/drawingml/2006/main">
          <a:off x="8125389" y="485823"/>
          <a:ext cx="0" cy="4123500"/>
        </a:xfrm>
        <a:prstGeom xmlns:a="http://schemas.openxmlformats.org/drawingml/2006/main" prst="line">
          <a:avLst/>
        </a:prstGeom>
        <a:ln xmlns:a="http://schemas.openxmlformats.org/drawingml/2006/main" w="12700">
          <a:solidFill>
            <a:schemeClr val="accent6">
              <a:lumMod val="10000"/>
            </a:schemeClr>
          </a:solidFill>
          <a:prstDash val="dash"/>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0.78587</cdr:x>
      <cdr:y>0.09286</cdr:y>
    </cdr:from>
    <cdr:to>
      <cdr:x>0.82587</cdr:x>
      <cdr:y>0.14992</cdr:y>
    </cdr:to>
    <cdr:sp macro="" textlink="">
      <cdr:nvSpPr>
        <cdr:cNvPr id="7" name="AutoShape 8">
          <a:extLst xmlns:a="http://schemas.openxmlformats.org/drawingml/2006/main">
            <a:ext uri="{FF2B5EF4-FFF2-40B4-BE49-F238E27FC236}">
              <a16:creationId xmlns:a16="http://schemas.microsoft.com/office/drawing/2014/main" id="{E0921E02-3F07-4507-B59B-9DED7017B0F5}"/>
            </a:ext>
          </a:extLst>
        </cdr:cNvPr>
        <cdr:cNvSpPr>
          <a:spLocks xmlns:a="http://schemas.openxmlformats.org/drawingml/2006/main" noChangeArrowheads="1"/>
        </cdr:cNvSpPr>
      </cdr:nvSpPr>
      <cdr:spPr bwMode="auto">
        <a:xfrm xmlns:a="http://schemas.openxmlformats.org/drawingml/2006/main">
          <a:off x="7186038" y="443311"/>
          <a:ext cx="365760" cy="272415"/>
        </a:xfrm>
        <a:prstGeom xmlns:a="http://schemas.openxmlformats.org/drawingml/2006/main" prst="roundRect">
          <a:avLst>
            <a:gd name="adj" fmla="val 16667"/>
          </a:avLst>
        </a:prstGeom>
        <a:solidFill xmlns:a="http://schemas.openxmlformats.org/drawingml/2006/main">
          <a:srgbClr val="FFCC00"/>
        </a:solidFill>
        <a:ln xmlns:a="http://schemas.openxmlformats.org/drawingml/2006/main" w="9525">
          <a:noFill/>
          <a:round/>
          <a:headEnd/>
          <a:tailEnd/>
        </a:ln>
        <a:effectLst xmlns:a="http://schemas.openxmlformats.org/drawingml/2006/main"/>
      </cdr:spPr>
      <cdr:txBody>
        <a:bodyPr xmlns:a="http://schemas.openxmlformats.org/drawingml/2006/main" wrap="square" lIns="0" tIns="0" rIns="0" bIns="0" anchor="ctr">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algn="ctr"/>
          <a:r>
            <a:rPr lang="en-US" sz="1600" b="1" dirty="0">
              <a:latin typeface="Calibri"/>
            </a:rPr>
            <a:t>+8</a:t>
          </a:r>
          <a:endParaRPr lang="en-US" sz="1600" b="1" dirty="0">
            <a:solidFill>
              <a:schemeClr val="tx1"/>
            </a:solidFill>
            <a:latin typeface="Calibri"/>
          </a:endParaRPr>
        </a:p>
      </cdr:txBody>
    </cdr:sp>
  </cdr:relSizeAnchor>
  <cdr:relSizeAnchor xmlns:cdr="http://schemas.openxmlformats.org/drawingml/2006/chartDrawing">
    <cdr:from>
      <cdr:x>0.89901</cdr:x>
      <cdr:y>0.09367</cdr:y>
    </cdr:from>
    <cdr:to>
      <cdr:x>0.93901</cdr:x>
      <cdr:y>0.15073</cdr:y>
    </cdr:to>
    <cdr:sp macro="" textlink="">
      <cdr:nvSpPr>
        <cdr:cNvPr id="8" name="AutoShape 8">
          <a:extLst xmlns:a="http://schemas.openxmlformats.org/drawingml/2006/main">
            <a:ext uri="{FF2B5EF4-FFF2-40B4-BE49-F238E27FC236}">
              <a16:creationId xmlns:a16="http://schemas.microsoft.com/office/drawing/2014/main" id="{E176CEA6-C75E-4486-935E-FE90D214598B}"/>
            </a:ext>
          </a:extLst>
        </cdr:cNvPr>
        <cdr:cNvSpPr>
          <a:spLocks xmlns:a="http://schemas.openxmlformats.org/drawingml/2006/main" noChangeArrowheads="1"/>
        </cdr:cNvSpPr>
      </cdr:nvSpPr>
      <cdr:spPr bwMode="auto">
        <a:xfrm xmlns:a="http://schemas.openxmlformats.org/drawingml/2006/main">
          <a:off x="8220564" y="447178"/>
          <a:ext cx="365760" cy="272415"/>
        </a:xfrm>
        <a:prstGeom xmlns:a="http://schemas.openxmlformats.org/drawingml/2006/main" prst="roundRect">
          <a:avLst>
            <a:gd name="adj" fmla="val 16667"/>
          </a:avLst>
        </a:prstGeom>
        <a:solidFill xmlns:a="http://schemas.openxmlformats.org/drawingml/2006/main">
          <a:srgbClr val="FFCC00"/>
        </a:solidFill>
        <a:ln xmlns:a="http://schemas.openxmlformats.org/drawingml/2006/main" w="9525">
          <a:noFill/>
          <a:round/>
          <a:headEnd/>
          <a:tailEnd/>
        </a:ln>
        <a:effectLst xmlns:a="http://schemas.openxmlformats.org/drawingml/2006/main"/>
      </cdr:spPr>
      <cdr:txBody>
        <a:bodyPr xmlns:a="http://schemas.openxmlformats.org/drawingml/2006/main" wrap="square" lIns="0" tIns="0" rIns="0" bIns="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a:solidFill>
                <a:schemeClr val="tx1"/>
              </a:solidFill>
              <a:latin typeface="Calibri"/>
            </a:rPr>
            <a:t>+53</a:t>
          </a:r>
        </a:p>
      </cdr:txBody>
    </cdr:sp>
  </cdr:relSizeAnchor>
  <cdr:relSizeAnchor xmlns:cdr="http://schemas.openxmlformats.org/drawingml/2006/chartDrawing">
    <cdr:from>
      <cdr:x>0.95291</cdr:x>
      <cdr:y>0.09167</cdr:y>
    </cdr:from>
    <cdr:to>
      <cdr:x>0.99291</cdr:x>
      <cdr:y>0.14874</cdr:y>
    </cdr:to>
    <cdr:sp macro="" textlink="">
      <cdr:nvSpPr>
        <cdr:cNvPr id="9" name="AutoShape 8">
          <a:extLst xmlns:a="http://schemas.openxmlformats.org/drawingml/2006/main">
            <a:ext uri="{FF2B5EF4-FFF2-40B4-BE49-F238E27FC236}">
              <a16:creationId xmlns:a16="http://schemas.microsoft.com/office/drawing/2014/main" id="{36A79EEC-07D7-4132-B77E-048403BD8BB5}"/>
            </a:ext>
          </a:extLst>
        </cdr:cNvPr>
        <cdr:cNvSpPr>
          <a:spLocks xmlns:a="http://schemas.openxmlformats.org/drawingml/2006/main" noChangeArrowheads="1"/>
        </cdr:cNvSpPr>
      </cdr:nvSpPr>
      <cdr:spPr bwMode="auto">
        <a:xfrm xmlns:a="http://schemas.openxmlformats.org/drawingml/2006/main">
          <a:off x="8713411" y="437653"/>
          <a:ext cx="365760" cy="272415"/>
        </a:xfrm>
        <a:prstGeom xmlns:a="http://schemas.openxmlformats.org/drawingml/2006/main" prst="roundRect">
          <a:avLst>
            <a:gd name="adj" fmla="val 16667"/>
          </a:avLst>
        </a:prstGeom>
        <a:solidFill xmlns:a="http://schemas.openxmlformats.org/drawingml/2006/main">
          <a:srgbClr val="FFCC00"/>
        </a:solidFill>
        <a:ln xmlns:a="http://schemas.openxmlformats.org/drawingml/2006/main" w="9525">
          <a:noFill/>
          <a:round/>
          <a:headEnd/>
          <a:tailEnd/>
        </a:ln>
        <a:effectLst xmlns:a="http://schemas.openxmlformats.org/drawingml/2006/main"/>
      </cdr:spPr>
      <cdr:txBody>
        <a:bodyPr xmlns:a="http://schemas.openxmlformats.org/drawingml/2006/main" wrap="square" lIns="0" tIns="0" rIns="0" bIns="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a:solidFill>
                <a:schemeClr val="tx1"/>
              </a:solidFill>
              <a:latin typeface="Calibri"/>
            </a:rPr>
            <a:t>+56</a:t>
          </a:r>
        </a:p>
      </cdr:txBody>
    </cdr:sp>
  </cdr:relSizeAnchor>
  <cdr:relSizeAnchor xmlns:cdr="http://schemas.openxmlformats.org/drawingml/2006/chartDrawing">
    <cdr:from>
      <cdr:x>0.84033</cdr:x>
      <cdr:y>0.09485</cdr:y>
    </cdr:from>
    <cdr:to>
      <cdr:x>0.88033</cdr:x>
      <cdr:y>0.15192</cdr:y>
    </cdr:to>
    <cdr:sp macro="" textlink="">
      <cdr:nvSpPr>
        <cdr:cNvPr id="10" name="AutoShape 8">
          <a:extLst xmlns:a="http://schemas.openxmlformats.org/drawingml/2006/main">
            <a:ext uri="{FF2B5EF4-FFF2-40B4-BE49-F238E27FC236}">
              <a16:creationId xmlns:a16="http://schemas.microsoft.com/office/drawing/2014/main" id="{A4D04B98-B06A-44BD-BEBF-AF831D3B7D9C}"/>
            </a:ext>
          </a:extLst>
        </cdr:cNvPr>
        <cdr:cNvSpPr>
          <a:spLocks xmlns:a="http://schemas.openxmlformats.org/drawingml/2006/main" noChangeArrowheads="1"/>
        </cdr:cNvSpPr>
      </cdr:nvSpPr>
      <cdr:spPr bwMode="auto">
        <a:xfrm xmlns:a="http://schemas.openxmlformats.org/drawingml/2006/main">
          <a:off x="7683975" y="452836"/>
          <a:ext cx="365760" cy="272415"/>
        </a:xfrm>
        <a:prstGeom xmlns:a="http://schemas.openxmlformats.org/drawingml/2006/main" prst="roundRect">
          <a:avLst>
            <a:gd name="adj" fmla="val 16667"/>
          </a:avLst>
        </a:prstGeom>
        <a:solidFill xmlns:a="http://schemas.openxmlformats.org/drawingml/2006/main">
          <a:srgbClr val="FFCC00"/>
        </a:solidFill>
        <a:ln xmlns:a="http://schemas.openxmlformats.org/drawingml/2006/main" w="9525">
          <a:noFill/>
          <a:round/>
          <a:headEnd/>
          <a:tailEnd/>
        </a:ln>
        <a:effectLst xmlns:a="http://schemas.openxmlformats.org/drawingml/2006/main"/>
      </cdr:spPr>
      <cdr:txBody>
        <a:bodyPr xmlns:a="http://schemas.openxmlformats.org/drawingml/2006/main" wrap="square" lIns="0" tIns="0" rIns="0" bIns="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a:solidFill>
                <a:schemeClr val="tx1"/>
              </a:solidFill>
              <a:latin typeface="Calibri"/>
            </a:rPr>
            <a:t>+44</a:t>
          </a:r>
        </a:p>
      </cdr:txBody>
    </cdr:sp>
  </cdr:relSizeAnchor>
  <cdr:relSizeAnchor xmlns:cdr="http://schemas.openxmlformats.org/drawingml/2006/chartDrawing">
    <cdr:from>
      <cdr:x>0.60556</cdr:x>
      <cdr:y>0.79687</cdr:y>
    </cdr:from>
    <cdr:to>
      <cdr:x>0.66012</cdr:x>
      <cdr:y>0.86352</cdr:y>
    </cdr:to>
    <cdr:sp macro="" textlink="">
      <cdr:nvSpPr>
        <cdr:cNvPr id="11" name="Oval 10">
          <a:extLst xmlns:a="http://schemas.openxmlformats.org/drawingml/2006/main">
            <a:ext uri="{FF2B5EF4-FFF2-40B4-BE49-F238E27FC236}">
              <a16:creationId xmlns:a16="http://schemas.microsoft.com/office/drawing/2014/main" id="{3CE2B872-8C8C-4FDF-A6D2-13CE25B76E39}"/>
            </a:ext>
          </a:extLst>
        </cdr:cNvPr>
        <cdr:cNvSpPr/>
      </cdr:nvSpPr>
      <cdr:spPr>
        <a:xfrm xmlns:a="http://schemas.openxmlformats.org/drawingml/2006/main">
          <a:off x="5537200" y="3804292"/>
          <a:ext cx="498921" cy="318186"/>
        </a:xfrm>
        <a:prstGeom xmlns:a="http://schemas.openxmlformats.org/drawingml/2006/main" prst="ellipse">
          <a:avLst/>
        </a:prstGeom>
        <a:noFill xmlns:a="http://schemas.openxmlformats.org/drawingml/2006/main"/>
        <a:ln xmlns:a="http://schemas.openxmlformats.org/drawingml/2006/main" w="38100">
          <a:solidFill>
            <a:srgbClr val="00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drawings/drawing8.xml><?xml version="1.0" encoding="utf-8"?>
<c:userShapes xmlns:c="http://schemas.openxmlformats.org/drawingml/2006/chart">
  <cdr:relSizeAnchor xmlns:cdr="http://schemas.openxmlformats.org/drawingml/2006/chartDrawing">
    <cdr:from>
      <cdr:x>0.88552</cdr:x>
      <cdr:y>0.36074</cdr:y>
    </cdr:from>
    <cdr:to>
      <cdr:x>0.99127</cdr:x>
      <cdr:y>0.42382</cdr:y>
    </cdr:to>
    <cdr:sp macro="" textlink="">
      <cdr:nvSpPr>
        <cdr:cNvPr id="2" name="TextBox 1">
          <a:extLst xmlns:a="http://schemas.openxmlformats.org/drawingml/2006/main">
            <a:ext uri="{FF2B5EF4-FFF2-40B4-BE49-F238E27FC236}">
              <a16:creationId xmlns:a16="http://schemas.microsoft.com/office/drawing/2014/main" id="{F58CC5AB-E8F1-4F7B-8F6E-11E2C5D37162}"/>
            </a:ext>
          </a:extLst>
        </cdr:cNvPr>
        <cdr:cNvSpPr txBox="1"/>
      </cdr:nvSpPr>
      <cdr:spPr>
        <a:xfrm xmlns:a="http://schemas.openxmlformats.org/drawingml/2006/main">
          <a:off x="7726057" y="1743113"/>
          <a:ext cx="922643" cy="3047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9.xml><?xml version="1.0" encoding="utf-8"?>
<c:userShapes xmlns:c="http://schemas.openxmlformats.org/drawingml/2006/chart">
  <cdr:relSizeAnchor xmlns:cdr="http://schemas.openxmlformats.org/drawingml/2006/chartDrawing">
    <cdr:from>
      <cdr:x>0.26081</cdr:x>
      <cdr:y>0.00459</cdr:y>
    </cdr:from>
    <cdr:to>
      <cdr:x>0.77787</cdr:x>
      <cdr:y>0.06355</cdr:y>
    </cdr:to>
    <cdr:sp macro="" textlink="">
      <cdr:nvSpPr>
        <cdr:cNvPr id="15" name="Text Box 13">
          <a:extLst xmlns:a="http://schemas.openxmlformats.org/drawingml/2006/main">
            <a:ext uri="{FF2B5EF4-FFF2-40B4-BE49-F238E27FC236}">
              <a16:creationId xmlns:a16="http://schemas.microsoft.com/office/drawing/2014/main" id="{A328DED2-75A0-4DAF-BBA7-8CE1E7D7A2AE}"/>
            </a:ext>
          </a:extLst>
        </cdr:cNvPr>
        <cdr:cNvSpPr txBox="1">
          <a:spLocks xmlns:a="http://schemas.openxmlformats.org/drawingml/2006/main" noChangeArrowheads="1"/>
        </cdr:cNvSpPr>
      </cdr:nvSpPr>
      <cdr:spPr bwMode="auto">
        <a:xfrm xmlns:a="http://schemas.openxmlformats.org/drawingml/2006/main">
          <a:off x="2350696" y="20226"/>
          <a:ext cx="4660292" cy="259816"/>
        </a:xfrm>
        <a:prstGeom xmlns:a="http://schemas.openxmlformats.org/drawingml/2006/main" prst="rect">
          <a:avLst/>
        </a:prstGeom>
        <a:solidFill xmlns:a="http://schemas.openxmlformats.org/drawingml/2006/main">
          <a:schemeClr val="bg1"/>
        </a:solidFill>
        <a:ln xmlns:a="http://schemas.openxmlformats.org/drawingml/2006/main" w="9525">
          <a:solidFill>
            <a:srgbClr val="000000"/>
          </a:solidFill>
          <a:miter lim="800000"/>
          <a:headEnd/>
          <a:tailEnd/>
        </a:ln>
        <a:effectLst xmlns:a="http://schemas.openxmlformats.org/drawingml/2006/main"/>
      </cdr:spPr>
      <cdr:txBody>
        <a:bodyPr xmlns:a="http://schemas.openxmlformats.org/drawingml/2006/main" wrap="square" lIns="0" tIns="0" rIns="0" bIns="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1" hangingPunct="1">
            <a:spcBef>
              <a:spcPct val="50000"/>
            </a:spcBef>
          </a:pPr>
          <a:r>
            <a:rPr lang="en-US" sz="1800" b="1" dirty="0">
              <a:solidFill>
                <a:srgbClr val="E7E7E7">
                  <a:lumMod val="10000"/>
                </a:srgbClr>
              </a:solidFill>
              <a:latin typeface="Arial" panose="020B0604020202020204" pitchFamily="34" charset="0"/>
              <a:cs typeface="Arial" panose="020B0604020202020204" pitchFamily="34" charset="0"/>
            </a:rPr>
            <a:t>Food Stamps</a:t>
          </a:r>
        </a:p>
      </cdr:txBody>
    </cdr:sp>
  </cdr:relSizeAnchor>
  <cdr:relSizeAnchor xmlns:cdr="http://schemas.openxmlformats.org/drawingml/2006/chartDrawing">
    <cdr:from>
      <cdr:x>0.10821</cdr:x>
      <cdr:y>0.12657</cdr:y>
    </cdr:from>
    <cdr:to>
      <cdr:x>0.1561</cdr:x>
      <cdr:y>0.18456</cdr:y>
    </cdr:to>
    <cdr:sp macro="" textlink="">
      <cdr:nvSpPr>
        <cdr:cNvPr id="6" name="AutoShape 8">
          <a:extLst xmlns:a="http://schemas.openxmlformats.org/drawingml/2006/main">
            <a:ext uri="{FF2B5EF4-FFF2-40B4-BE49-F238E27FC236}">
              <a16:creationId xmlns:a16="http://schemas.microsoft.com/office/drawing/2014/main" id="{D0BC7D5E-45ED-48B7-B80F-D60CD794FD06}"/>
            </a:ext>
          </a:extLst>
        </cdr:cNvPr>
        <cdr:cNvSpPr>
          <a:spLocks xmlns:a="http://schemas.openxmlformats.org/drawingml/2006/main" noChangeArrowheads="1"/>
        </cdr:cNvSpPr>
      </cdr:nvSpPr>
      <cdr:spPr bwMode="auto">
        <a:xfrm xmlns:a="http://schemas.openxmlformats.org/drawingml/2006/main">
          <a:off x="975320" y="594588"/>
          <a:ext cx="431635" cy="272421"/>
        </a:xfrm>
        <a:prstGeom xmlns:a="http://schemas.openxmlformats.org/drawingml/2006/main" prst="roundRect">
          <a:avLst>
            <a:gd name="adj" fmla="val 16667"/>
          </a:avLst>
        </a:prstGeom>
        <a:solidFill xmlns:a="http://schemas.openxmlformats.org/drawingml/2006/main">
          <a:srgbClr val="C00000"/>
        </a:solidFill>
        <a:ln xmlns:a="http://schemas.openxmlformats.org/drawingml/2006/main" w="9525">
          <a:noFill/>
          <a:round/>
          <a:headEnd/>
          <a:tailEnd/>
        </a:ln>
        <a:effectLst xmlns:a="http://schemas.openxmlformats.org/drawingml/2006/main"/>
      </cdr:spPr>
      <cdr:txBody>
        <a:bodyPr xmlns:a="http://schemas.openxmlformats.org/drawingml/2006/main" wrap="square" lIns="0" tIns="0" rIns="0" bIns="0" anchor="ctr">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algn="ctr"/>
          <a:r>
            <a:rPr lang="en-US" sz="1600" b="1" dirty="0">
              <a:solidFill>
                <a:schemeClr val="bg1"/>
              </a:solidFill>
              <a:latin typeface="Calibri"/>
            </a:rPr>
            <a:t>+11</a:t>
          </a:r>
        </a:p>
      </cdr:txBody>
    </cdr:sp>
  </cdr:relSizeAnchor>
  <cdr:relSizeAnchor xmlns:cdr="http://schemas.openxmlformats.org/drawingml/2006/chartDrawing">
    <cdr:from>
      <cdr:x>0.34343</cdr:x>
      <cdr:y>0.13851</cdr:y>
    </cdr:from>
    <cdr:to>
      <cdr:x>0.39131</cdr:x>
      <cdr:y>0.19649</cdr:y>
    </cdr:to>
    <cdr:sp macro="" textlink="">
      <cdr:nvSpPr>
        <cdr:cNvPr id="8" name="AutoShape 8">
          <a:extLst xmlns:a="http://schemas.openxmlformats.org/drawingml/2006/main">
            <a:ext uri="{FF2B5EF4-FFF2-40B4-BE49-F238E27FC236}">
              <a16:creationId xmlns:a16="http://schemas.microsoft.com/office/drawing/2014/main" id="{43564E35-48FF-442D-8A69-FB3508BEF443}"/>
            </a:ext>
          </a:extLst>
        </cdr:cNvPr>
        <cdr:cNvSpPr>
          <a:spLocks xmlns:a="http://schemas.openxmlformats.org/drawingml/2006/main" noChangeArrowheads="1"/>
        </cdr:cNvSpPr>
      </cdr:nvSpPr>
      <cdr:spPr bwMode="auto">
        <a:xfrm xmlns:a="http://schemas.openxmlformats.org/drawingml/2006/main">
          <a:off x="3095340" y="650662"/>
          <a:ext cx="431545" cy="272374"/>
        </a:xfrm>
        <a:prstGeom xmlns:a="http://schemas.openxmlformats.org/drawingml/2006/main" prst="roundRect">
          <a:avLst>
            <a:gd name="adj" fmla="val 16667"/>
          </a:avLst>
        </a:prstGeom>
        <a:solidFill xmlns:a="http://schemas.openxmlformats.org/drawingml/2006/main">
          <a:srgbClr val="C00000"/>
        </a:solidFill>
        <a:ln xmlns:a="http://schemas.openxmlformats.org/drawingml/2006/main" w="9525">
          <a:noFill/>
          <a:round/>
          <a:headEnd/>
          <a:tailEnd/>
        </a:ln>
        <a:effectLst xmlns:a="http://schemas.openxmlformats.org/drawingml/2006/main"/>
      </cdr:spPr>
      <cdr:txBody>
        <a:bodyPr xmlns:a="http://schemas.openxmlformats.org/drawingml/2006/main" wrap="square" lIns="0" tIns="0" rIns="0" bIns="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a:solidFill>
                <a:schemeClr val="bg1"/>
              </a:solidFill>
              <a:latin typeface="Calibri"/>
            </a:rPr>
            <a:t>+34</a:t>
          </a:r>
        </a:p>
      </cdr:txBody>
    </cdr:sp>
  </cdr:relSizeAnchor>
  <cdr:relSizeAnchor xmlns:cdr="http://schemas.openxmlformats.org/drawingml/2006/chartDrawing">
    <cdr:from>
      <cdr:x>0.08612</cdr:x>
      <cdr:y>0.22345</cdr:y>
    </cdr:from>
    <cdr:to>
      <cdr:x>0.1864</cdr:x>
      <cdr:y>0.26694</cdr:y>
    </cdr:to>
    <cdr:sp macro="" textlink="">
      <cdr:nvSpPr>
        <cdr:cNvPr id="9" name="AutoShape 8">
          <a:extLst xmlns:a="http://schemas.openxmlformats.org/drawingml/2006/main">
            <a:ext uri="{FF2B5EF4-FFF2-40B4-BE49-F238E27FC236}">
              <a16:creationId xmlns:a16="http://schemas.microsoft.com/office/drawing/2014/main" id="{2AD4E567-3BC7-484A-8951-101C0229F0F0}"/>
            </a:ext>
          </a:extLst>
        </cdr:cNvPr>
        <cdr:cNvSpPr>
          <a:spLocks xmlns:a="http://schemas.openxmlformats.org/drawingml/2006/main" noChangeArrowheads="1"/>
        </cdr:cNvSpPr>
      </cdr:nvSpPr>
      <cdr:spPr bwMode="auto">
        <a:xfrm xmlns:a="http://schemas.openxmlformats.org/drawingml/2006/main">
          <a:off x="776179" y="1049708"/>
          <a:ext cx="903830" cy="204311"/>
        </a:xfrm>
        <a:prstGeom xmlns:a="http://schemas.openxmlformats.org/drawingml/2006/main" prst="roundRect">
          <a:avLst>
            <a:gd name="adj" fmla="val 16667"/>
          </a:avLst>
        </a:prstGeom>
        <a:solidFill xmlns:a="http://schemas.openxmlformats.org/drawingml/2006/main">
          <a:schemeClr val="bg1"/>
        </a:solidFill>
        <a:ln xmlns:a="http://schemas.openxmlformats.org/drawingml/2006/main" w="9525">
          <a:solidFill>
            <a:schemeClr val="tx1"/>
          </a:solidFill>
          <a:round/>
          <a:headEnd/>
          <a:tailEnd/>
        </a:ln>
        <a:effectLst xmlns:a="http://schemas.openxmlformats.org/drawingml/2006/main"/>
      </cdr:spPr>
      <cdr:txBody>
        <a:bodyPr xmlns:a="http://schemas.openxmlformats.org/drawingml/2006/main" wrap="square" lIns="0" tIns="0" rIns="0" bIns="0" anchor="ctr">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algn="ctr"/>
          <a:r>
            <a:rPr lang="en-US" sz="1200" b="1" dirty="0">
              <a:latin typeface="Calibri"/>
            </a:rPr>
            <a:t>Neutral: 22</a:t>
          </a:r>
        </a:p>
      </cdr:txBody>
    </cdr:sp>
  </cdr:relSizeAnchor>
  <cdr:relSizeAnchor xmlns:cdr="http://schemas.openxmlformats.org/drawingml/2006/chartDrawing">
    <cdr:from>
      <cdr:x>0.32066</cdr:x>
      <cdr:y>0.22108</cdr:y>
    </cdr:from>
    <cdr:to>
      <cdr:x>0.42211</cdr:x>
      <cdr:y>0.26457</cdr:y>
    </cdr:to>
    <cdr:sp macro="" textlink="">
      <cdr:nvSpPr>
        <cdr:cNvPr id="13" name="AutoShape 8">
          <a:extLst xmlns:a="http://schemas.openxmlformats.org/drawingml/2006/main">
            <a:ext uri="{FF2B5EF4-FFF2-40B4-BE49-F238E27FC236}">
              <a16:creationId xmlns:a16="http://schemas.microsoft.com/office/drawing/2014/main" id="{030A757A-F72D-4CDA-AB76-F83A933E1673}"/>
            </a:ext>
          </a:extLst>
        </cdr:cNvPr>
        <cdr:cNvSpPr>
          <a:spLocks xmlns:a="http://schemas.openxmlformats.org/drawingml/2006/main" noChangeArrowheads="1"/>
        </cdr:cNvSpPr>
      </cdr:nvSpPr>
      <cdr:spPr bwMode="auto">
        <a:xfrm xmlns:a="http://schemas.openxmlformats.org/drawingml/2006/main">
          <a:off x="2890135" y="1038573"/>
          <a:ext cx="914375" cy="204311"/>
        </a:xfrm>
        <a:prstGeom xmlns:a="http://schemas.openxmlformats.org/drawingml/2006/main" prst="roundRect">
          <a:avLst>
            <a:gd name="adj" fmla="val 16667"/>
          </a:avLst>
        </a:prstGeom>
        <a:solidFill xmlns:a="http://schemas.openxmlformats.org/drawingml/2006/main">
          <a:schemeClr val="bg1"/>
        </a:solidFill>
        <a:ln xmlns:a="http://schemas.openxmlformats.org/drawingml/2006/main" w="9525">
          <a:solidFill>
            <a:schemeClr val="tx1"/>
          </a:solidFill>
          <a:round/>
          <a:headEnd/>
          <a:tailEnd/>
        </a:ln>
        <a:effectLst xmlns:a="http://schemas.openxmlformats.org/drawingml/2006/main"/>
      </cdr:spPr>
      <cdr:txBody>
        <a:bodyPr xmlns:a="http://schemas.openxmlformats.org/drawingml/2006/main" wrap="square" lIns="0" tIns="0" rIns="0" bIns="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latin typeface="Calibri"/>
            </a:rPr>
            <a:t>Neutral: 18</a:t>
          </a:r>
        </a:p>
      </cdr:txBody>
    </cdr:sp>
  </cdr:relSizeAnchor>
  <cdr:relSizeAnchor xmlns:cdr="http://schemas.openxmlformats.org/drawingml/2006/chartDrawing">
    <cdr:from>
      <cdr:x>0.55738</cdr:x>
      <cdr:y>0.23242</cdr:y>
    </cdr:from>
    <cdr:to>
      <cdr:x>0.65884</cdr:x>
      <cdr:y>0.27591</cdr:y>
    </cdr:to>
    <cdr:sp macro="" textlink="">
      <cdr:nvSpPr>
        <cdr:cNvPr id="16" name="AutoShape 8">
          <a:extLst xmlns:a="http://schemas.openxmlformats.org/drawingml/2006/main">
            <a:ext uri="{FF2B5EF4-FFF2-40B4-BE49-F238E27FC236}">
              <a16:creationId xmlns:a16="http://schemas.microsoft.com/office/drawing/2014/main" id="{4AD51ED2-6ABC-4A14-BB8B-54026707F9AC}"/>
            </a:ext>
          </a:extLst>
        </cdr:cNvPr>
        <cdr:cNvSpPr>
          <a:spLocks xmlns:a="http://schemas.openxmlformats.org/drawingml/2006/main" noChangeArrowheads="1"/>
        </cdr:cNvSpPr>
      </cdr:nvSpPr>
      <cdr:spPr bwMode="auto">
        <a:xfrm xmlns:a="http://schemas.openxmlformats.org/drawingml/2006/main">
          <a:off x="5023710" y="1091824"/>
          <a:ext cx="914465" cy="204311"/>
        </a:xfrm>
        <a:prstGeom xmlns:a="http://schemas.openxmlformats.org/drawingml/2006/main" prst="roundRect">
          <a:avLst>
            <a:gd name="adj" fmla="val 16667"/>
          </a:avLst>
        </a:prstGeom>
        <a:solidFill xmlns:a="http://schemas.openxmlformats.org/drawingml/2006/main">
          <a:schemeClr val="bg1"/>
        </a:solidFill>
        <a:ln xmlns:a="http://schemas.openxmlformats.org/drawingml/2006/main" w="9525">
          <a:solidFill>
            <a:schemeClr val="tx1"/>
          </a:solidFill>
          <a:round/>
          <a:headEnd/>
          <a:tailEnd/>
        </a:ln>
        <a:effectLst xmlns:a="http://schemas.openxmlformats.org/drawingml/2006/main"/>
      </cdr:spPr>
      <cdr:txBody>
        <a:bodyPr xmlns:a="http://schemas.openxmlformats.org/drawingml/2006/main" wrap="square" lIns="0" tIns="0" rIns="0" bIns="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latin typeface="Calibri"/>
            </a:rPr>
            <a:t>Neutral: 21</a:t>
          </a:r>
        </a:p>
      </cdr:txBody>
    </cdr:sp>
  </cdr:relSizeAnchor>
  <cdr:relSizeAnchor xmlns:cdr="http://schemas.openxmlformats.org/drawingml/2006/chartDrawing">
    <cdr:from>
      <cdr:x>0.80762</cdr:x>
      <cdr:y>0.23238</cdr:y>
    </cdr:from>
    <cdr:to>
      <cdr:x>0.90907</cdr:x>
      <cdr:y>0.27587</cdr:y>
    </cdr:to>
    <cdr:sp macro="" textlink="">
      <cdr:nvSpPr>
        <cdr:cNvPr id="18" name="AutoShape 8">
          <a:extLst xmlns:a="http://schemas.openxmlformats.org/drawingml/2006/main">
            <a:ext uri="{FF2B5EF4-FFF2-40B4-BE49-F238E27FC236}">
              <a16:creationId xmlns:a16="http://schemas.microsoft.com/office/drawing/2014/main" id="{0A637E16-483B-40D6-82D7-EC70587D2416}"/>
            </a:ext>
          </a:extLst>
        </cdr:cNvPr>
        <cdr:cNvSpPr>
          <a:spLocks xmlns:a="http://schemas.openxmlformats.org/drawingml/2006/main" noChangeArrowheads="1"/>
        </cdr:cNvSpPr>
      </cdr:nvSpPr>
      <cdr:spPr bwMode="auto">
        <a:xfrm xmlns:a="http://schemas.openxmlformats.org/drawingml/2006/main">
          <a:off x="7279116" y="1091646"/>
          <a:ext cx="914375" cy="204311"/>
        </a:xfrm>
        <a:prstGeom xmlns:a="http://schemas.openxmlformats.org/drawingml/2006/main" prst="roundRect">
          <a:avLst>
            <a:gd name="adj" fmla="val 16667"/>
          </a:avLst>
        </a:prstGeom>
        <a:solidFill xmlns:a="http://schemas.openxmlformats.org/drawingml/2006/main">
          <a:schemeClr val="bg1"/>
        </a:solidFill>
        <a:ln xmlns:a="http://schemas.openxmlformats.org/drawingml/2006/main" w="9525">
          <a:solidFill>
            <a:schemeClr val="tx1"/>
          </a:solidFill>
          <a:round/>
          <a:headEnd/>
          <a:tailEnd/>
        </a:ln>
        <a:effectLst xmlns:a="http://schemas.openxmlformats.org/drawingml/2006/main"/>
      </cdr:spPr>
      <cdr:txBody>
        <a:bodyPr xmlns:a="http://schemas.openxmlformats.org/drawingml/2006/main" wrap="square" lIns="0" tIns="0" rIns="0" bIns="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latin typeface="Calibri"/>
            </a:rPr>
            <a:t>Neutral: 23</a:t>
          </a:r>
        </a:p>
      </cdr:txBody>
    </cdr:sp>
  </cdr:relSizeAnchor>
  <cdr:relSizeAnchor xmlns:cdr="http://schemas.openxmlformats.org/drawingml/2006/chartDrawing">
    <cdr:from>
      <cdr:x>0.25302</cdr:x>
      <cdr:y>0.11422</cdr:y>
    </cdr:from>
    <cdr:to>
      <cdr:x>0.25846</cdr:x>
      <cdr:y>0.87938</cdr:y>
    </cdr:to>
    <cdr:cxnSp macro="">
      <cdr:nvCxnSpPr>
        <cdr:cNvPr id="39" name="Straight Connector 38">
          <a:extLst xmlns:a="http://schemas.openxmlformats.org/drawingml/2006/main">
            <a:ext uri="{FF2B5EF4-FFF2-40B4-BE49-F238E27FC236}">
              <a16:creationId xmlns:a16="http://schemas.microsoft.com/office/drawing/2014/main" id="{C60BBA5B-2385-4F7C-974A-477070B0EA3A}"/>
            </a:ext>
          </a:extLst>
        </cdr:cNvPr>
        <cdr:cNvCxnSpPr>
          <a:cxnSpLocks xmlns:a="http://schemas.openxmlformats.org/drawingml/2006/main"/>
        </cdr:cNvCxnSpPr>
      </cdr:nvCxnSpPr>
      <cdr:spPr bwMode="auto">
        <a:xfrm xmlns:a="http://schemas.openxmlformats.org/drawingml/2006/main">
          <a:off x="2280510" y="536579"/>
          <a:ext cx="49031" cy="3594507"/>
        </a:xfrm>
        <a:prstGeom xmlns:a="http://schemas.openxmlformats.org/drawingml/2006/main" prst="line">
          <a:avLst/>
        </a:prstGeom>
        <a:noFill xmlns:a="http://schemas.openxmlformats.org/drawingml/2006/main"/>
        <a:ln xmlns:a="http://schemas.openxmlformats.org/drawingml/2006/main" w="19050" cap="flat" cmpd="sng" algn="ctr">
          <a:solidFill>
            <a:schemeClr val="tx1"/>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0.06458</cdr:x>
      <cdr:y>0.85838</cdr:y>
    </cdr:from>
    <cdr:to>
      <cdr:x>0.18448</cdr:x>
      <cdr:y>0.93539</cdr:y>
    </cdr:to>
    <cdr:sp macro="" textlink="">
      <cdr:nvSpPr>
        <cdr:cNvPr id="19" name="TextBox 1">
          <a:extLst xmlns:a="http://schemas.openxmlformats.org/drawingml/2006/main">
            <a:ext uri="{FF2B5EF4-FFF2-40B4-BE49-F238E27FC236}">
              <a16:creationId xmlns:a16="http://schemas.microsoft.com/office/drawing/2014/main" id="{4B3AA6F7-0667-4ECA-86E3-ED1390B2027F}"/>
            </a:ext>
          </a:extLst>
        </cdr:cNvPr>
        <cdr:cNvSpPr txBox="1"/>
      </cdr:nvSpPr>
      <cdr:spPr>
        <a:xfrm xmlns:a="http://schemas.openxmlformats.org/drawingml/2006/main">
          <a:off x="582046" y="4032428"/>
          <a:ext cx="1080687" cy="361772"/>
        </a:xfrm>
        <a:prstGeom xmlns:a="http://schemas.openxmlformats.org/drawingml/2006/main" prst="rect">
          <a:avLst/>
        </a:prstGeom>
        <a:solidFill xmlns:a="http://schemas.openxmlformats.org/drawingml/2006/main">
          <a:schemeClr val="bg1">
            <a:lumMod val="95000"/>
          </a:schemeClr>
        </a:solidFill>
        <a:ln xmlns:a="http://schemas.openxmlformats.org/drawingml/2006/mai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200" b="1" dirty="0">
              <a:solidFill>
                <a:srgbClr val="000000"/>
              </a:solidFill>
              <a:latin typeface="+mj-lt"/>
            </a:rPr>
            <a:t>All Voters</a:t>
          </a:r>
          <a:endParaRPr lang="en-US" sz="1600" b="1" i="0" dirty="0">
            <a:solidFill>
              <a:srgbClr val="000000"/>
            </a:solidFill>
            <a:latin typeface="+mj-lt"/>
          </a:endParaRPr>
        </a:p>
      </cdr:txBody>
    </cdr:sp>
  </cdr:relSizeAnchor>
  <cdr:relSizeAnchor xmlns:cdr="http://schemas.openxmlformats.org/drawingml/2006/chartDrawing">
    <cdr:from>
      <cdr:x>0.54893</cdr:x>
      <cdr:y>0.85444</cdr:y>
    </cdr:from>
    <cdr:to>
      <cdr:x>0.67574</cdr:x>
      <cdr:y>0.93144</cdr:y>
    </cdr:to>
    <cdr:sp macro="" textlink="">
      <cdr:nvSpPr>
        <cdr:cNvPr id="20" name="TextBox 1">
          <a:extLst xmlns:a="http://schemas.openxmlformats.org/drawingml/2006/main">
            <a:ext uri="{FF2B5EF4-FFF2-40B4-BE49-F238E27FC236}">
              <a16:creationId xmlns:a16="http://schemas.microsoft.com/office/drawing/2014/main" id="{E99AF94B-DC53-4AB0-8729-554B15A462AF}"/>
            </a:ext>
          </a:extLst>
        </cdr:cNvPr>
        <cdr:cNvSpPr txBox="1"/>
      </cdr:nvSpPr>
      <cdr:spPr>
        <a:xfrm xmlns:a="http://schemas.openxmlformats.org/drawingml/2006/main">
          <a:off x="4947510" y="4013901"/>
          <a:ext cx="1143000" cy="361765"/>
        </a:xfrm>
        <a:prstGeom xmlns:a="http://schemas.openxmlformats.org/drawingml/2006/main" prst="rect">
          <a:avLst/>
        </a:prstGeom>
        <a:solidFill xmlns:a="http://schemas.openxmlformats.org/drawingml/2006/main">
          <a:schemeClr val="bg1">
            <a:lumMod val="95000"/>
          </a:schemeClr>
        </a:solidFill>
        <a:ln xmlns:a="http://schemas.openxmlformats.org/drawingml/2006/mai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xmlns:a="http://schemas.openxmlformats.org/drawingml/2006/main">
          <a:pPr algn="ctr"/>
          <a:r>
            <a:rPr lang="en-US" sz="1200" b="1" dirty="0">
              <a:solidFill>
                <a:srgbClr val="000000"/>
              </a:solidFill>
              <a:latin typeface="+mj-lt"/>
            </a:rPr>
            <a:t>Disability Community</a:t>
          </a:r>
          <a:endParaRPr lang="en-US" sz="1600" b="1" i="0" dirty="0">
            <a:solidFill>
              <a:srgbClr val="000000"/>
            </a:solidFill>
            <a:latin typeface="+mj-l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488" cy="461963"/>
          </a:xfrm>
          <a:prstGeom prst="rect">
            <a:avLst/>
          </a:prstGeom>
        </p:spPr>
        <p:txBody>
          <a:bodyPr vert="horz" lIns="91433" tIns="45717" rIns="91433" bIns="45717" rtlCol="0"/>
          <a:lstStyle>
            <a:lvl1pPr algn="l">
              <a:defRPr sz="1200"/>
            </a:lvl1pPr>
          </a:lstStyle>
          <a:p>
            <a:endParaRPr lang="en-US" dirty="0"/>
          </a:p>
        </p:txBody>
      </p:sp>
      <p:sp>
        <p:nvSpPr>
          <p:cNvPr id="3" name="Date Placeholder 2"/>
          <p:cNvSpPr>
            <a:spLocks noGrp="1"/>
          </p:cNvSpPr>
          <p:nvPr>
            <p:ph type="dt" sz="quarter" idx="1"/>
          </p:nvPr>
        </p:nvSpPr>
        <p:spPr>
          <a:xfrm>
            <a:off x="3937001" y="1"/>
            <a:ext cx="3011488" cy="461963"/>
          </a:xfrm>
          <a:prstGeom prst="rect">
            <a:avLst/>
          </a:prstGeom>
        </p:spPr>
        <p:txBody>
          <a:bodyPr vert="horz" lIns="91433" tIns="45717" rIns="91433" bIns="45717" rtlCol="0"/>
          <a:lstStyle>
            <a:lvl1pPr algn="r">
              <a:defRPr sz="1200"/>
            </a:lvl1pPr>
          </a:lstStyle>
          <a:p>
            <a:fld id="{1BE2578C-9BB8-EE41-B522-FCCA3B3F1B16}" type="datetimeFigureOut">
              <a:rPr lang="en-US" smtClean="0"/>
              <a:t>5/13/20</a:t>
            </a:fld>
            <a:endParaRPr lang="en-US" dirty="0"/>
          </a:p>
        </p:txBody>
      </p:sp>
      <p:sp>
        <p:nvSpPr>
          <p:cNvPr id="4" name="Footer Placeholder 3"/>
          <p:cNvSpPr>
            <a:spLocks noGrp="1"/>
          </p:cNvSpPr>
          <p:nvPr>
            <p:ph type="ftr" sz="quarter" idx="2"/>
          </p:nvPr>
        </p:nvSpPr>
        <p:spPr>
          <a:xfrm>
            <a:off x="0" y="8772526"/>
            <a:ext cx="3011488" cy="461963"/>
          </a:xfrm>
          <a:prstGeom prst="rect">
            <a:avLst/>
          </a:prstGeom>
        </p:spPr>
        <p:txBody>
          <a:bodyPr vert="horz" lIns="91433" tIns="45717" rIns="91433" bIns="4571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7001" y="8772526"/>
            <a:ext cx="3011488" cy="461963"/>
          </a:xfrm>
          <a:prstGeom prst="rect">
            <a:avLst/>
          </a:prstGeom>
        </p:spPr>
        <p:txBody>
          <a:bodyPr vert="horz" lIns="91433" tIns="45717" rIns="91433" bIns="45717" rtlCol="0" anchor="b"/>
          <a:lstStyle>
            <a:lvl1pPr algn="r">
              <a:defRPr sz="1200"/>
            </a:lvl1pPr>
          </a:lstStyle>
          <a:p>
            <a:fld id="{B43B9BC0-E70D-1443-AF5E-9BFB537473C5}" type="slidenum">
              <a:rPr lang="en-US" smtClean="0"/>
              <a:t>‹#›</a:t>
            </a:fld>
            <a:endParaRPr lang="en-US" dirty="0"/>
          </a:p>
        </p:txBody>
      </p:sp>
    </p:spTree>
    <p:extLst>
      <p:ext uri="{BB962C8B-B14F-4D97-AF65-F5344CB8AC3E}">
        <p14:creationId xmlns:p14="http://schemas.microsoft.com/office/powerpoint/2010/main" val="30463565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2" y="2"/>
            <a:ext cx="3012329" cy="462120"/>
          </a:xfrm>
          <a:prstGeom prst="rect">
            <a:avLst/>
          </a:prstGeom>
          <a:noFill/>
          <a:ln w="9525">
            <a:noFill/>
            <a:miter lim="800000"/>
            <a:headEnd/>
            <a:tailEnd/>
          </a:ln>
          <a:effectLst/>
        </p:spPr>
        <p:txBody>
          <a:bodyPr vert="horz" wrap="square" lIns="92458" tIns="46230" rIns="92458" bIns="46230" numCol="1" anchor="t" anchorCtr="0" compatLnSpc="1">
            <a:prstTxWarp prst="textNoShape">
              <a:avLst/>
            </a:prstTxWarp>
          </a:bodyPr>
          <a:lstStyle>
            <a:lvl1pPr defTabSz="923322">
              <a:defRPr sz="1200"/>
            </a:lvl1pPr>
          </a:lstStyle>
          <a:p>
            <a:pPr>
              <a:defRPr/>
            </a:pPr>
            <a:endParaRPr lang="en-US" dirty="0"/>
          </a:p>
        </p:txBody>
      </p:sp>
      <p:sp>
        <p:nvSpPr>
          <p:cNvPr id="7171" name="Rectangle 3"/>
          <p:cNvSpPr>
            <a:spLocks noGrp="1" noChangeArrowheads="1"/>
          </p:cNvSpPr>
          <p:nvPr>
            <p:ph type="dt" idx="1"/>
          </p:nvPr>
        </p:nvSpPr>
        <p:spPr bwMode="auto">
          <a:xfrm>
            <a:off x="3937747" y="2"/>
            <a:ext cx="3010755" cy="462120"/>
          </a:xfrm>
          <a:prstGeom prst="rect">
            <a:avLst/>
          </a:prstGeom>
          <a:noFill/>
          <a:ln w="9525">
            <a:noFill/>
            <a:miter lim="800000"/>
            <a:headEnd/>
            <a:tailEnd/>
          </a:ln>
          <a:effectLst/>
        </p:spPr>
        <p:txBody>
          <a:bodyPr vert="horz" wrap="square" lIns="92458" tIns="46230" rIns="92458" bIns="46230" numCol="1" anchor="t" anchorCtr="0" compatLnSpc="1">
            <a:prstTxWarp prst="textNoShape">
              <a:avLst/>
            </a:prstTxWarp>
          </a:bodyPr>
          <a:lstStyle>
            <a:lvl1pPr algn="r" defTabSz="923322">
              <a:defRPr sz="1200"/>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65225" y="692150"/>
            <a:ext cx="4619625" cy="3463925"/>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95639" y="4387769"/>
            <a:ext cx="5558801" cy="4155919"/>
          </a:xfrm>
          <a:prstGeom prst="rect">
            <a:avLst/>
          </a:prstGeom>
          <a:noFill/>
          <a:ln w="9525">
            <a:noFill/>
            <a:miter lim="800000"/>
            <a:headEnd/>
            <a:tailEnd/>
          </a:ln>
          <a:effectLst/>
        </p:spPr>
        <p:txBody>
          <a:bodyPr vert="horz" wrap="square" lIns="92458" tIns="46230" rIns="92458" bIns="4623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2" y="8772380"/>
            <a:ext cx="3012329" cy="462120"/>
          </a:xfrm>
          <a:prstGeom prst="rect">
            <a:avLst/>
          </a:prstGeom>
          <a:noFill/>
          <a:ln w="9525">
            <a:noFill/>
            <a:miter lim="800000"/>
            <a:headEnd/>
            <a:tailEnd/>
          </a:ln>
          <a:effectLst/>
        </p:spPr>
        <p:txBody>
          <a:bodyPr vert="horz" wrap="square" lIns="92458" tIns="46230" rIns="92458" bIns="46230" numCol="1" anchor="b" anchorCtr="0" compatLnSpc="1">
            <a:prstTxWarp prst="textNoShape">
              <a:avLst/>
            </a:prstTxWarp>
          </a:bodyPr>
          <a:lstStyle>
            <a:lvl1pPr defTabSz="923322">
              <a:defRPr sz="1200"/>
            </a:lvl1pPr>
          </a:lstStyle>
          <a:p>
            <a:pPr>
              <a:defRPr/>
            </a:pPr>
            <a:endParaRPr lang="en-US" dirty="0"/>
          </a:p>
        </p:txBody>
      </p:sp>
      <p:sp>
        <p:nvSpPr>
          <p:cNvPr id="7175" name="Rectangle 7"/>
          <p:cNvSpPr>
            <a:spLocks noGrp="1" noChangeArrowheads="1"/>
          </p:cNvSpPr>
          <p:nvPr>
            <p:ph type="sldNum" sz="quarter" idx="5"/>
          </p:nvPr>
        </p:nvSpPr>
        <p:spPr bwMode="auto">
          <a:xfrm>
            <a:off x="3937747" y="8772380"/>
            <a:ext cx="3010755" cy="462120"/>
          </a:xfrm>
          <a:prstGeom prst="rect">
            <a:avLst/>
          </a:prstGeom>
          <a:noFill/>
          <a:ln w="9525">
            <a:noFill/>
            <a:miter lim="800000"/>
            <a:headEnd/>
            <a:tailEnd/>
          </a:ln>
          <a:effectLst/>
        </p:spPr>
        <p:txBody>
          <a:bodyPr vert="horz" wrap="square" lIns="92458" tIns="46230" rIns="92458" bIns="46230" numCol="1" anchor="b" anchorCtr="0" compatLnSpc="1">
            <a:prstTxWarp prst="textNoShape">
              <a:avLst/>
            </a:prstTxWarp>
          </a:bodyPr>
          <a:lstStyle>
            <a:lvl1pPr algn="r" defTabSz="923322">
              <a:defRPr sz="1200"/>
            </a:lvl1pPr>
          </a:lstStyle>
          <a:p>
            <a:pPr>
              <a:defRPr/>
            </a:pPr>
            <a:fld id="{34C9BC08-78AD-4E70-9725-E4E223E32702}" type="slidenum">
              <a:rPr lang="en-US"/>
              <a:pPr>
                <a:defRPr/>
              </a:pPr>
              <a:t>‹#›</a:t>
            </a:fld>
            <a:endParaRPr lang="en-US" dirty="0"/>
          </a:p>
        </p:txBody>
      </p:sp>
    </p:spTree>
    <p:extLst>
      <p:ext uri="{BB962C8B-B14F-4D97-AF65-F5344CB8AC3E}">
        <p14:creationId xmlns:p14="http://schemas.microsoft.com/office/powerpoint/2010/main" val="325153620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0</a:t>
            </a:fld>
            <a:endParaRPr lang="en-US"/>
          </a:p>
        </p:txBody>
      </p:sp>
    </p:spTree>
    <p:extLst>
      <p:ext uri="{BB962C8B-B14F-4D97-AF65-F5344CB8AC3E}">
        <p14:creationId xmlns:p14="http://schemas.microsoft.com/office/powerpoint/2010/main" val="4170330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adjust text in box—CA: done</a:t>
            </a:r>
          </a:p>
          <a:p>
            <a:endParaRPr lang="en-US" dirty="0"/>
          </a:p>
          <a:p>
            <a:r>
              <a:rPr lang="en-US" dirty="0"/>
              <a:t>Move the GOP groups to the right side.—CA: done</a:t>
            </a:r>
          </a:p>
          <a:p>
            <a:endParaRPr lang="en-US" dirty="0"/>
          </a:p>
          <a:p>
            <a:r>
              <a:rPr lang="en-US" dirty="0"/>
              <a:t>So, it will be party groups, then AA, Hispanic, etc. then GOP—CA: done</a:t>
            </a:r>
          </a:p>
        </p:txBody>
      </p:sp>
      <p:sp>
        <p:nvSpPr>
          <p:cNvPr id="4" name="Slide Number Placeholder 3"/>
          <p:cNvSpPr>
            <a:spLocks noGrp="1"/>
          </p:cNvSpPr>
          <p:nvPr>
            <p:ph type="sldNum" sz="quarter" idx="10"/>
          </p:nvPr>
        </p:nvSpPr>
        <p:spPr/>
        <p:txBody>
          <a:bodyPr/>
          <a:lstStyle/>
          <a:p>
            <a:pPr>
              <a:defRPr/>
            </a:pPr>
            <a:fld id="{34C9BC08-78AD-4E70-9725-E4E223E32702}" type="slidenum">
              <a:rPr lang="en-US" smtClean="0"/>
              <a:pPr>
                <a:defRPr/>
              </a:pPr>
              <a:t>9</a:t>
            </a:fld>
            <a:endParaRPr lang="en-US" dirty="0"/>
          </a:p>
        </p:txBody>
      </p:sp>
    </p:spTree>
    <p:extLst>
      <p:ext uri="{BB962C8B-B14F-4D97-AF65-F5344CB8AC3E}">
        <p14:creationId xmlns:p14="http://schemas.microsoft.com/office/powerpoint/2010/main" val="4214774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968">
              <a:defRPr/>
            </a:pPr>
            <a:r>
              <a:rPr lang="en-US" b="0" i="0" baseline="0" dirty="0"/>
              <a:t>Get rid of negative sign in bar—CA: fixed</a:t>
            </a:r>
          </a:p>
        </p:txBody>
      </p:sp>
      <p:sp>
        <p:nvSpPr>
          <p:cNvPr id="4" name="Slide Number Placeholder 3"/>
          <p:cNvSpPr>
            <a:spLocks noGrp="1"/>
          </p:cNvSpPr>
          <p:nvPr>
            <p:ph type="sldNum" sz="quarter" idx="10"/>
          </p:nvPr>
        </p:nvSpPr>
        <p:spPr/>
        <p:txBody>
          <a:bodyPr/>
          <a:lstStyle/>
          <a:p>
            <a:fld id="{3B941D87-F38B-4776-BF95-7E907B4D8F6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149678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968">
              <a:defRPr/>
            </a:pPr>
            <a:r>
              <a:rPr lang="en-US" b="0" i="0" baseline="0" dirty="0"/>
              <a:t> INSERT the graphs on open-ended reaction to Kemp—CA: done</a:t>
            </a:r>
          </a:p>
          <a:p>
            <a:pPr defTabSz="882968">
              <a:defRPr/>
            </a:pPr>
            <a:endParaRPr lang="en-US" b="0" i="0" baseline="0" dirty="0"/>
          </a:p>
          <a:p>
            <a:pPr defTabSz="882968">
              <a:defRPr/>
            </a:pPr>
            <a:r>
              <a:rPr lang="en-US" b="0" i="0" baseline="0" dirty="0"/>
              <a:t>Fill out RAE- LW done</a:t>
            </a:r>
          </a:p>
          <a:p>
            <a:pPr defTabSz="882968">
              <a:defRPr/>
            </a:pPr>
            <a:endParaRPr lang="en-US" b="0" i="0" baseline="0" dirty="0"/>
          </a:p>
        </p:txBody>
      </p:sp>
      <p:sp>
        <p:nvSpPr>
          <p:cNvPr id="4" name="Slide Number Placeholder 3"/>
          <p:cNvSpPr>
            <a:spLocks noGrp="1"/>
          </p:cNvSpPr>
          <p:nvPr>
            <p:ph type="sldNum" sz="quarter" idx="10"/>
          </p:nvPr>
        </p:nvSpPr>
        <p:spPr/>
        <p:txBody>
          <a:bodyPr/>
          <a:lstStyle/>
          <a:p>
            <a:fld id="{3B941D87-F38B-4776-BF95-7E907B4D8F6A}"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638760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84275" y="696913"/>
            <a:ext cx="4645025" cy="3484562"/>
          </a:xfrm>
          <a:ln/>
        </p:spPr>
      </p:sp>
      <p:sp>
        <p:nvSpPr>
          <p:cNvPr id="56323" name="Rectangle 3"/>
          <p:cNvSpPr>
            <a:spLocks noGrp="1" noChangeArrowheads="1"/>
          </p:cNvSpPr>
          <p:nvPr>
            <p:ph type="body" idx="1"/>
          </p:nvPr>
        </p:nvSpPr>
        <p:spPr>
          <a:xfrm>
            <a:off x="699771" y="4414521"/>
            <a:ext cx="5610863" cy="4184016"/>
          </a:xfrm>
          <a:noFill/>
        </p:spPr>
        <p:txBody>
          <a:bodyPr lIns="93095" tIns="46548" rIns="93095" bIns="46548"/>
          <a:lstStyle/>
          <a:p>
            <a:r>
              <a:rPr lang="en-US" b="1" baseline="0" dirty="0">
                <a:solidFill>
                  <a:srgbClr val="FF0000"/>
                </a:solidFill>
                <a:latin typeface="Arial" charset="0"/>
                <a:cs typeface="Arial" charset="0"/>
              </a:rPr>
              <a:t>LW: done. Not sure if needed</a:t>
            </a:r>
          </a:p>
          <a:p>
            <a:endParaRPr lang="en-US" b="1" baseline="0" dirty="0">
              <a:solidFill>
                <a:srgbClr val="FF0000"/>
              </a:solidFill>
              <a:latin typeface="Arial" charset="0"/>
              <a:cs typeface="Arial" charset="0"/>
            </a:endParaRPr>
          </a:p>
          <a:p>
            <a:r>
              <a:rPr lang="en-US" b="1" baseline="0" dirty="0">
                <a:solidFill>
                  <a:srgbClr val="FF0000"/>
                </a:solidFill>
                <a:latin typeface="Arial" charset="0"/>
                <a:cs typeface="Arial" charset="0"/>
              </a:rPr>
              <a:t>CA: grouped together by positive/negative</a:t>
            </a:r>
          </a:p>
        </p:txBody>
      </p:sp>
    </p:spTree>
    <p:extLst>
      <p:ext uri="{BB962C8B-B14F-4D97-AF65-F5344CB8AC3E}">
        <p14:creationId xmlns:p14="http://schemas.microsoft.com/office/powerpoint/2010/main" val="3834672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adjust—CA: done</a:t>
            </a:r>
          </a:p>
        </p:txBody>
      </p:sp>
      <p:sp>
        <p:nvSpPr>
          <p:cNvPr id="4" name="Slide Number Placeholder 3"/>
          <p:cNvSpPr>
            <a:spLocks noGrp="1"/>
          </p:cNvSpPr>
          <p:nvPr>
            <p:ph type="sldNum" sz="quarter" idx="10"/>
          </p:nvPr>
        </p:nvSpPr>
        <p:spPr/>
        <p:txBody>
          <a:bodyPr/>
          <a:lstStyle/>
          <a:p>
            <a:pPr>
              <a:defRPr/>
            </a:pPr>
            <a:fld id="{34C9BC08-78AD-4E70-9725-E4E223E32702}"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4090480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968">
              <a:defRPr/>
            </a:pPr>
            <a:r>
              <a:rPr lang="en-US" b="0" i="0" baseline="0" dirty="0"/>
              <a:t>Insert the graphs after this on reaction to TX </a:t>
            </a:r>
          </a:p>
          <a:p>
            <a:pPr defTabSz="882968">
              <a:defRPr/>
            </a:pPr>
            <a:endParaRPr lang="en-US" b="0" i="0" baseline="0" dirty="0"/>
          </a:p>
          <a:p>
            <a:pPr defTabSz="882968">
              <a:defRPr/>
            </a:pPr>
            <a:r>
              <a:rPr lang="en-US" b="0" i="0" baseline="0" dirty="0"/>
              <a:t>Fill out RAE-LW done</a:t>
            </a:r>
          </a:p>
        </p:txBody>
      </p:sp>
      <p:sp>
        <p:nvSpPr>
          <p:cNvPr id="4" name="Slide Number Placeholder 3"/>
          <p:cNvSpPr>
            <a:spLocks noGrp="1"/>
          </p:cNvSpPr>
          <p:nvPr>
            <p:ph type="sldNum" sz="quarter" idx="10"/>
          </p:nvPr>
        </p:nvSpPr>
        <p:spPr/>
        <p:txBody>
          <a:bodyPr/>
          <a:lstStyle/>
          <a:p>
            <a:fld id="{3B941D87-F38B-4776-BF95-7E907B4D8F6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815916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84275" y="696913"/>
            <a:ext cx="4645025" cy="3484562"/>
          </a:xfrm>
          <a:ln/>
        </p:spPr>
      </p:sp>
      <p:sp>
        <p:nvSpPr>
          <p:cNvPr id="56323" name="Rectangle 3"/>
          <p:cNvSpPr>
            <a:spLocks noGrp="1" noChangeArrowheads="1"/>
          </p:cNvSpPr>
          <p:nvPr>
            <p:ph type="body" idx="1"/>
          </p:nvPr>
        </p:nvSpPr>
        <p:spPr>
          <a:xfrm>
            <a:off x="699771" y="4414521"/>
            <a:ext cx="5610863" cy="4184016"/>
          </a:xfrm>
          <a:noFill/>
        </p:spPr>
        <p:txBody>
          <a:bodyPr lIns="93095" tIns="46548" rIns="93095" bIns="46548"/>
          <a:lstStyle/>
          <a:p>
            <a:endParaRPr lang="en-US" b="1" baseline="0" dirty="0">
              <a:solidFill>
                <a:srgbClr val="FF0000"/>
              </a:solidFill>
              <a:latin typeface="Arial" charset="0"/>
              <a:cs typeface="Arial" charset="0"/>
            </a:endParaRPr>
          </a:p>
          <a:p>
            <a:r>
              <a:rPr lang="en-US" b="1" baseline="0" dirty="0">
                <a:solidFill>
                  <a:srgbClr val="FF0000"/>
                </a:solidFill>
                <a:latin typeface="Arial" charset="0"/>
                <a:cs typeface="Arial" charset="0"/>
              </a:rPr>
              <a:t>CA: grouped together by positive/negative</a:t>
            </a:r>
          </a:p>
          <a:p>
            <a:endParaRPr lang="en-US" b="1" baseline="0" dirty="0">
              <a:solidFill>
                <a:srgbClr val="FF0000"/>
              </a:solidFill>
              <a:latin typeface="Arial" charset="0"/>
              <a:cs typeface="Arial" charset="0"/>
            </a:endParaRPr>
          </a:p>
        </p:txBody>
      </p:sp>
    </p:spTree>
    <p:extLst>
      <p:ext uri="{BB962C8B-B14F-4D97-AF65-F5344CB8AC3E}">
        <p14:creationId xmlns:p14="http://schemas.microsoft.com/office/powerpoint/2010/main" val="3834672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adjust—ca: done</a:t>
            </a:r>
          </a:p>
        </p:txBody>
      </p:sp>
      <p:sp>
        <p:nvSpPr>
          <p:cNvPr id="4" name="Slide Number Placeholder 3"/>
          <p:cNvSpPr>
            <a:spLocks noGrp="1"/>
          </p:cNvSpPr>
          <p:nvPr>
            <p:ph type="sldNum" sz="quarter" idx="10"/>
          </p:nvPr>
        </p:nvSpPr>
        <p:spPr/>
        <p:txBody>
          <a:bodyPr/>
          <a:lstStyle/>
          <a:p>
            <a:pPr>
              <a:defRPr/>
            </a:pPr>
            <a:fld id="{34C9BC08-78AD-4E70-9725-E4E223E32702}"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3456920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Change sequence so always most Democratic to least. (CA: done)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So – moderates to </a:t>
            </a:r>
            <a:r>
              <a:rPr lang="en-US" sz="1200" kern="1200" dirty="0" err="1">
                <a:solidFill>
                  <a:schemeClr val="tx1"/>
                </a:solidFill>
                <a:effectLst/>
                <a:latin typeface="Arial" charset="0"/>
                <a:ea typeface="+mn-ea"/>
                <a:cs typeface="+mn-cs"/>
              </a:rPr>
              <a:t>Eveangelical</a:t>
            </a:r>
            <a:r>
              <a:rPr lang="en-US" sz="1200" kern="1200" dirty="0">
                <a:solidFill>
                  <a:schemeClr val="tx1"/>
                </a:solidFill>
                <a:effectLst/>
                <a:latin typeface="Arial" charset="0"/>
                <a:ea typeface="+mn-ea"/>
                <a:cs typeface="+mn-cs"/>
              </a:rPr>
              <a:t> (CA: done)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Hispanic to white (CA: done—</a:t>
            </a:r>
            <a:r>
              <a:rPr lang="en-US" sz="1200" kern="1200" dirty="0" err="1">
                <a:solidFill>
                  <a:schemeClr val="tx1"/>
                </a:solidFill>
                <a:effectLst/>
                <a:latin typeface="Arial" charset="0"/>
                <a:ea typeface="+mn-ea"/>
                <a:cs typeface="+mn-cs"/>
              </a:rPr>
              <a:t>AfAm</a:t>
            </a:r>
            <a:r>
              <a:rPr lang="en-US" sz="1200" kern="1200" dirty="0">
                <a:solidFill>
                  <a:schemeClr val="tx1"/>
                </a:solidFill>
                <a:effectLst/>
                <a:latin typeface="Arial" charset="0"/>
                <a:ea typeface="+mn-ea"/>
                <a:cs typeface="+mn-cs"/>
              </a:rPr>
              <a:t> more Democratic group, but see what you mean on this)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Circle Democrat, millennial, and Hispanic (CA: done)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EF23A1E7-AA8B-4048-9224-C0C83609B6C2}" type="slidenum">
              <a:rPr lang="en-GB" smtClean="0"/>
              <a:pPr/>
              <a:t>17</a:t>
            </a:fld>
            <a:endParaRPr lang="en-GB" dirty="0"/>
          </a:p>
        </p:txBody>
      </p:sp>
    </p:spTree>
    <p:extLst>
      <p:ext uri="{BB962C8B-B14F-4D97-AF65-F5344CB8AC3E}">
        <p14:creationId xmlns:p14="http://schemas.microsoft.com/office/powerpoint/2010/main" val="424115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EF23A1E7-AA8B-4048-9224-C0C83609B6C2}" type="slidenum">
              <a:rPr lang="en-GB" smtClean="0"/>
              <a:pPr/>
              <a:t>18</a:t>
            </a:fld>
            <a:endParaRPr lang="en-GB" dirty="0"/>
          </a:p>
        </p:txBody>
      </p:sp>
    </p:spTree>
    <p:extLst>
      <p:ext uri="{BB962C8B-B14F-4D97-AF65-F5344CB8AC3E}">
        <p14:creationId xmlns:p14="http://schemas.microsoft.com/office/powerpoint/2010/main" val="3153131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t>1</a:t>
            </a:fld>
            <a:endParaRPr lang="en-US" dirty="0"/>
          </a:p>
        </p:txBody>
      </p:sp>
    </p:spTree>
    <p:extLst>
      <p:ext uri="{BB962C8B-B14F-4D97-AF65-F5344CB8AC3E}">
        <p14:creationId xmlns:p14="http://schemas.microsoft.com/office/powerpoint/2010/main" val="3253945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Get rid of nets. (CA: done)</a:t>
            </a:r>
          </a:p>
          <a:p>
            <a:endParaRPr lang="en-US" baseline="0" dirty="0"/>
          </a:p>
          <a:p>
            <a:r>
              <a:rPr lang="en-US" baseline="0" dirty="0" err="1"/>
              <a:t>Shouldd</a:t>
            </a:r>
            <a:r>
              <a:rPr lang="en-US" baseline="0" dirty="0"/>
              <a:t> be labeled – early march and late march and early May (CA: Done. Last poll fielded through April 5</a:t>
            </a:r>
            <a:r>
              <a:rPr lang="en-US" baseline="30000" dirty="0"/>
              <a:t>th</a:t>
            </a:r>
            <a:r>
              <a:rPr lang="en-US" baseline="0" dirty="0"/>
              <a:t>, so I changed label to April)</a:t>
            </a:r>
          </a:p>
          <a:p>
            <a:r>
              <a:rPr lang="en-US" baseline="0" dirty="0"/>
              <a:t>Put an arrow going from 51 to 45 percent with 6 points—CA: done</a:t>
            </a:r>
          </a:p>
          <a:p>
            <a:endParaRPr lang="en-US" baseline="0" dirty="0"/>
          </a:p>
          <a:p>
            <a:r>
              <a:rPr lang="en-US" baseline="0" dirty="0"/>
              <a:t>The economy.  Arrow from 55 to 51—CA: done</a:t>
            </a:r>
          </a:p>
          <a:p>
            <a:endParaRPr lang="en-US" baseline="0" dirty="0"/>
          </a:p>
          <a:p>
            <a:r>
              <a:rPr lang="en-US" baseline="0" dirty="0"/>
              <a:t>Create a slide – on Trump’s overall approval – We need to display the approval by party – with some kind of arrow that shows the gap.</a:t>
            </a:r>
          </a:p>
          <a:p>
            <a:endParaRPr lang="en-US" baseline="0" dirty="0"/>
          </a:p>
          <a:p>
            <a:r>
              <a:rPr lang="en-US" baseline="0" dirty="0"/>
              <a:t>Also show the % 10 for each party and also for Biden and Trump voters</a:t>
            </a:r>
          </a:p>
          <a:p>
            <a:endParaRPr lang="en-US" baseline="0" dirty="0"/>
          </a:p>
          <a:p>
            <a:r>
              <a:rPr lang="en-US" baseline="0" dirty="0"/>
              <a:t>And this is a May survey – one day in April </a:t>
            </a:r>
          </a:p>
          <a:p>
            <a:endParaRPr lang="en-US" baseline="0" dirty="0"/>
          </a:p>
        </p:txBody>
      </p:sp>
      <p:sp>
        <p:nvSpPr>
          <p:cNvPr id="4" name="Slide Number Placeholder 3"/>
          <p:cNvSpPr>
            <a:spLocks noGrp="1"/>
          </p:cNvSpPr>
          <p:nvPr>
            <p:ph type="sldNum" sz="quarter" idx="10"/>
          </p:nvPr>
        </p:nvSpPr>
        <p:spPr/>
        <p:txBody>
          <a:bodyPr/>
          <a:lstStyle/>
          <a:p>
            <a:pPr>
              <a:defRPr/>
            </a:pPr>
            <a:fld id="{34C9BC08-78AD-4E70-9725-E4E223E32702}" type="slidenum">
              <a:rPr lang="en-US" smtClean="0"/>
              <a:pPr>
                <a:defRPr/>
              </a:pPr>
              <a:t>19</a:t>
            </a:fld>
            <a:endParaRPr lang="en-US" dirty="0"/>
          </a:p>
        </p:txBody>
      </p:sp>
    </p:spTree>
    <p:extLst>
      <p:ext uri="{BB962C8B-B14F-4D97-AF65-F5344CB8AC3E}">
        <p14:creationId xmlns:p14="http://schemas.microsoft.com/office/powerpoint/2010/main" val="1123698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is pretty rough</a:t>
            </a:r>
          </a:p>
          <a:p>
            <a:endParaRPr lang="en-US" baseline="0" dirty="0"/>
          </a:p>
          <a:p>
            <a:r>
              <a:rPr lang="en-US" baseline="0" dirty="0"/>
              <a:t>Get rid of independents</a:t>
            </a:r>
          </a:p>
          <a:p>
            <a:endParaRPr lang="en-US" baseline="0" dirty="0"/>
          </a:p>
          <a:p>
            <a:r>
              <a:rPr lang="en-US" baseline="0" dirty="0"/>
              <a:t>This needs a lot of work. We used to have graphs that compared job approval intensity by party and vote. </a:t>
            </a:r>
          </a:p>
          <a:p>
            <a:endParaRPr lang="en-US" baseline="0" dirty="0"/>
          </a:p>
          <a:p>
            <a:r>
              <a:rPr lang="en-US" baseline="0" dirty="0"/>
              <a:t>Look back at prior elections </a:t>
            </a:r>
          </a:p>
          <a:p>
            <a:endParaRPr lang="en-US" baseline="0" dirty="0"/>
          </a:p>
          <a:p>
            <a:r>
              <a:rPr lang="en-US" baseline="0" dirty="0"/>
              <a:t>Use a prior graph.  We had the bars closer. - with lines showing the differences. </a:t>
            </a:r>
          </a:p>
          <a:p>
            <a:endParaRPr lang="en-US" baseline="0" dirty="0"/>
          </a:p>
          <a:p>
            <a:r>
              <a:rPr lang="en-US" baseline="0" dirty="0"/>
              <a:t>We don’t display independents</a:t>
            </a:r>
          </a:p>
          <a:p>
            <a:endParaRPr lang="en-US" baseline="0" dirty="0"/>
          </a:p>
        </p:txBody>
      </p:sp>
      <p:sp>
        <p:nvSpPr>
          <p:cNvPr id="4" name="Slide Number Placeholder 3"/>
          <p:cNvSpPr>
            <a:spLocks noGrp="1"/>
          </p:cNvSpPr>
          <p:nvPr>
            <p:ph type="sldNum" sz="quarter" idx="10"/>
          </p:nvPr>
        </p:nvSpPr>
        <p:spPr/>
        <p:txBody>
          <a:bodyPr/>
          <a:lstStyle/>
          <a:p>
            <a:pPr>
              <a:defRPr/>
            </a:pPr>
            <a:fld id="{34C9BC08-78AD-4E70-9725-E4E223E32702}" type="slidenum">
              <a:rPr lang="en-US" smtClean="0"/>
              <a:pPr>
                <a:defRPr/>
              </a:pPr>
              <a:t>20</a:t>
            </a:fld>
            <a:endParaRPr lang="en-US" dirty="0"/>
          </a:p>
        </p:txBody>
      </p:sp>
    </p:spTree>
    <p:extLst>
      <p:ext uri="{BB962C8B-B14F-4D97-AF65-F5344CB8AC3E}">
        <p14:creationId xmlns:p14="http://schemas.microsoft.com/office/powerpoint/2010/main" val="1123698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968">
              <a:defRPr/>
            </a:pPr>
            <a:r>
              <a:rPr lang="en-US" b="0" i="0" baseline="0" dirty="0"/>
              <a:t>Need full RAE bars and white working class-LW</a:t>
            </a:r>
          </a:p>
          <a:p>
            <a:pPr defTabSz="882968">
              <a:defRPr/>
            </a:pPr>
            <a:endParaRPr lang="en-US" b="0" i="0" baseline="0" dirty="0"/>
          </a:p>
          <a:p>
            <a:pPr defTabSz="882968">
              <a:defRPr/>
            </a:pPr>
            <a:r>
              <a:rPr lang="en-US" b="0" i="0" baseline="0" dirty="0"/>
              <a:t>After this – need the graph  - which as the attack – doubts on Trump liberating state—ca: done</a:t>
            </a:r>
          </a:p>
          <a:p>
            <a:pPr defTabSz="882968">
              <a:defRPr/>
            </a:pPr>
            <a:endParaRPr lang="en-US" b="0" i="0" baseline="0" dirty="0"/>
          </a:p>
          <a:p>
            <a:pPr defTabSz="882968">
              <a:defRPr/>
            </a:pPr>
            <a:r>
              <a:rPr lang="en-US" b="0" i="0" baseline="0" dirty="0"/>
              <a:t>Fixed </a:t>
            </a:r>
            <a:r>
              <a:rPr lang="en-US" b="0" i="0" baseline="0" dirty="0" err="1"/>
              <a:t>AfAm</a:t>
            </a:r>
            <a:r>
              <a:rPr lang="en-US" b="0" i="0" baseline="0" dirty="0"/>
              <a:t> intensity (45 to 60)</a:t>
            </a:r>
          </a:p>
          <a:p>
            <a:pPr defTabSz="882968">
              <a:defRPr/>
            </a:pPr>
            <a:endParaRPr lang="en-US" b="0" i="0" baseline="0" dirty="0"/>
          </a:p>
        </p:txBody>
      </p:sp>
      <p:sp>
        <p:nvSpPr>
          <p:cNvPr id="4" name="Slide Number Placeholder 3"/>
          <p:cNvSpPr>
            <a:spLocks noGrp="1"/>
          </p:cNvSpPr>
          <p:nvPr>
            <p:ph type="sldNum" sz="quarter" idx="10"/>
          </p:nvPr>
        </p:nvSpPr>
        <p:spPr/>
        <p:txBody>
          <a:bodyPr/>
          <a:lstStyle/>
          <a:p>
            <a:fld id="{3B941D87-F38B-4776-BF95-7E907B4D8F6A}"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166669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10"/>
          </p:nvPr>
        </p:nvSpPr>
        <p:spPr/>
        <p:txBody>
          <a:bodyPr/>
          <a:lstStyle/>
          <a:p>
            <a:pPr>
              <a:defRPr/>
            </a:pPr>
            <a:fld id="{34C9BC08-78AD-4E70-9725-E4E223E32702}"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8375261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Circle 58, 61, 58- LW done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Add Democrats and Republicans- LW done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Drop millennials LW-done</a:t>
            </a:r>
          </a:p>
        </p:txBody>
      </p:sp>
      <p:sp>
        <p:nvSpPr>
          <p:cNvPr id="4" name="Slide Number Placeholder 3"/>
          <p:cNvSpPr>
            <a:spLocks noGrp="1"/>
          </p:cNvSpPr>
          <p:nvPr>
            <p:ph type="sldNum" sz="quarter" idx="10"/>
          </p:nvPr>
        </p:nvSpPr>
        <p:spPr/>
        <p:txBody>
          <a:bodyPr/>
          <a:lstStyle/>
          <a:p>
            <a:fld id="{EF23A1E7-AA8B-4048-9224-C0C83609B6C2}" type="slidenum">
              <a:rPr lang="en-GB" smtClean="0"/>
              <a:pPr/>
              <a:t>23</a:t>
            </a:fld>
            <a:endParaRPr lang="en-GB" dirty="0"/>
          </a:p>
        </p:txBody>
      </p:sp>
    </p:spTree>
    <p:extLst>
      <p:ext uri="{BB962C8B-B14F-4D97-AF65-F5344CB8AC3E}">
        <p14:creationId xmlns:p14="http://schemas.microsoft.com/office/powerpoint/2010/main" val="2221727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EF23A1E7-AA8B-4048-9224-C0C83609B6C2}" type="slidenum">
              <a:rPr lang="en-GB" smtClean="0"/>
              <a:pPr/>
              <a:t>24</a:t>
            </a:fld>
            <a:endParaRPr lang="en-GB" dirty="0"/>
          </a:p>
        </p:txBody>
      </p:sp>
    </p:spTree>
    <p:extLst>
      <p:ext uri="{BB962C8B-B14F-4D97-AF65-F5344CB8AC3E}">
        <p14:creationId xmlns:p14="http://schemas.microsoft.com/office/powerpoint/2010/main" val="2626929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C9BC08-78AD-4E70-9725-E4E223E32702}" type="slidenum">
              <a:rPr lang="en-US" smtClean="0"/>
              <a:pPr>
                <a:defRPr/>
              </a:pPr>
              <a:t>25</a:t>
            </a:fld>
            <a:endParaRPr lang="en-US" dirty="0"/>
          </a:p>
        </p:txBody>
      </p:sp>
    </p:spTree>
    <p:extLst>
      <p:ext uri="{BB962C8B-B14F-4D97-AF65-F5344CB8AC3E}">
        <p14:creationId xmlns:p14="http://schemas.microsoft.com/office/powerpoint/2010/main" val="24664222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C9BC08-78AD-4E70-9725-E4E223E32702}" type="slidenum">
              <a:rPr lang="en-US" smtClean="0"/>
              <a:pPr>
                <a:defRPr/>
              </a:pPr>
              <a:t>26</a:t>
            </a:fld>
            <a:endParaRPr lang="en-US" dirty="0"/>
          </a:p>
        </p:txBody>
      </p:sp>
    </p:spTree>
    <p:extLst>
      <p:ext uri="{BB962C8B-B14F-4D97-AF65-F5344CB8AC3E}">
        <p14:creationId xmlns:p14="http://schemas.microsoft.com/office/powerpoint/2010/main" val="15181206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C9BC08-78AD-4E70-9725-E4E223E32702}" type="slidenum">
              <a:rPr lang="en-US" smtClean="0"/>
              <a:pPr>
                <a:defRPr/>
              </a:pPr>
              <a:t>27</a:t>
            </a:fld>
            <a:endParaRPr lang="en-US" dirty="0"/>
          </a:p>
        </p:txBody>
      </p:sp>
    </p:spTree>
    <p:extLst>
      <p:ext uri="{BB962C8B-B14F-4D97-AF65-F5344CB8AC3E}">
        <p14:creationId xmlns:p14="http://schemas.microsoft.com/office/powerpoint/2010/main" val="33613264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Need a graph with the benefits people have received. </a:t>
            </a:r>
          </a:p>
          <a:p>
            <a:endParaRPr lang="en-US" b="1" baseline="0" dirty="0"/>
          </a:p>
          <a:p>
            <a:r>
              <a:rPr lang="en-US" b="1" baseline="0" dirty="0"/>
              <a:t>We had a graph last time, but not here.</a:t>
            </a:r>
          </a:p>
          <a:p>
            <a:endParaRPr lang="en-US" b="1" baseline="0" dirty="0"/>
          </a:p>
          <a:p>
            <a:r>
              <a:rPr lang="en-US" b="1" baseline="0" dirty="0"/>
              <a:t> </a:t>
            </a:r>
          </a:p>
        </p:txBody>
      </p:sp>
      <p:sp>
        <p:nvSpPr>
          <p:cNvPr id="4" name="Slide Number Placeholder 3"/>
          <p:cNvSpPr>
            <a:spLocks noGrp="1"/>
          </p:cNvSpPr>
          <p:nvPr>
            <p:ph type="sldNum" sz="quarter" idx="10"/>
          </p:nvPr>
        </p:nvSpPr>
        <p:spPr/>
        <p:txBody>
          <a:bodyPr/>
          <a:lstStyle/>
          <a:p>
            <a:pPr>
              <a:defRPr/>
            </a:pPr>
            <a:fld id="{34C9BC08-78AD-4E70-9725-E4E223E32702}"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837526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1" name="Rectangle 7"/>
          <p:cNvSpPr>
            <a:spLocks noGrp="1" noChangeArrowheads="1"/>
          </p:cNvSpPr>
          <p:nvPr>
            <p:ph type="sldNum" sz="quarter" idx="5"/>
          </p:nvPr>
        </p:nvSpPr>
        <p:spPr>
          <a:noFill/>
        </p:spPr>
        <p:txBody>
          <a:bodyPr/>
          <a:lstStyle/>
          <a:p>
            <a:fld id="{5D039C68-3259-458B-BAE2-91BF79C0CD6C}" type="slidenum">
              <a:rPr lang="en-US" smtClean="0">
                <a:solidFill>
                  <a:prstClr val="black"/>
                </a:solidFill>
              </a:rPr>
              <a:pPr/>
              <a:t>2</a:t>
            </a:fld>
            <a:endParaRPr lang="en-US" dirty="0">
              <a:solidFill>
                <a:prstClr val="black"/>
              </a:solidFill>
            </a:endParaRPr>
          </a:p>
        </p:txBody>
      </p:sp>
      <p:sp>
        <p:nvSpPr>
          <p:cNvPr id="655362" name="Rectangle 2"/>
          <p:cNvSpPr>
            <a:spLocks noGrp="1" noRot="1" noChangeAspect="1" noChangeArrowheads="1" noTextEdit="1"/>
          </p:cNvSpPr>
          <p:nvPr>
            <p:ph type="sldImg"/>
          </p:nvPr>
        </p:nvSpPr>
        <p:spPr>
          <a:xfrm>
            <a:off x="1165225" y="692150"/>
            <a:ext cx="4619625" cy="3463925"/>
          </a:xfrm>
          <a:ln/>
        </p:spPr>
      </p:sp>
      <p:sp>
        <p:nvSpPr>
          <p:cNvPr id="655363" name="Rectangle 3"/>
          <p:cNvSpPr>
            <a:spLocks noGrp="1" noChangeArrowheads="1"/>
          </p:cNvSpPr>
          <p:nvPr>
            <p:ph type="body" idx="1"/>
          </p:nvPr>
        </p:nvSpPr>
        <p:spPr>
          <a:noFill/>
          <a:ln/>
        </p:spPr>
        <p:txBody>
          <a:bodyPr/>
          <a:lstStyle/>
          <a:p>
            <a:pPr eaLnBrk="1" hangingPunct="1"/>
            <a:endParaRPr lang="en-US" b="1" dirty="0"/>
          </a:p>
        </p:txBody>
      </p:sp>
    </p:spTree>
    <p:extLst>
      <p:ext uri="{BB962C8B-B14F-4D97-AF65-F5344CB8AC3E}">
        <p14:creationId xmlns:p14="http://schemas.microsoft.com/office/powerpoint/2010/main" val="27460676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968">
              <a:defRPr/>
            </a:pPr>
            <a:r>
              <a:rPr lang="en-US" b="0" i="0" baseline="0" dirty="0"/>
              <a:t>Slide with benefits received after this (CA: added timeseries—which you asked for in your mark up)</a:t>
            </a:r>
          </a:p>
          <a:p>
            <a:pPr defTabSz="882968">
              <a:defRPr/>
            </a:pPr>
            <a:endParaRPr lang="en-US" b="0" i="0" baseline="0" dirty="0"/>
          </a:p>
          <a:p>
            <a:pPr marL="0" marR="0" lvl="0" indent="0" algn="l" defTabSz="882968" rtl="0" eaLnBrk="0" fontAlgn="base" latinLnBrk="0" hangingPunct="0">
              <a:lnSpc>
                <a:spcPct val="100000"/>
              </a:lnSpc>
              <a:spcBef>
                <a:spcPct val="30000"/>
              </a:spcBef>
              <a:spcAft>
                <a:spcPct val="0"/>
              </a:spcAft>
              <a:buClrTx/>
              <a:buSzTx/>
              <a:buFontTx/>
              <a:buNone/>
              <a:tabLst/>
              <a:defRPr/>
            </a:pPr>
            <a:r>
              <a:rPr lang="en-US" b="1" dirty="0"/>
              <a:t>Need the direct payment post important (ca: yes, will do tomorrow and include </a:t>
            </a:r>
            <a:r>
              <a:rPr lang="en-US" b="1" dirty="0" err="1"/>
              <a:t>timeseries</a:t>
            </a:r>
            <a:r>
              <a:rPr lang="en-US" b="1" dirty="0"/>
              <a:t>)</a:t>
            </a:r>
          </a:p>
          <a:p>
            <a:pPr marL="0" marR="0" lvl="0" indent="0" algn="l" defTabSz="882968" rtl="0" eaLnBrk="0" fontAlgn="base" latinLnBrk="0" hangingPunct="0">
              <a:lnSpc>
                <a:spcPct val="100000"/>
              </a:lnSpc>
              <a:spcBef>
                <a:spcPct val="30000"/>
              </a:spcBef>
              <a:spcAft>
                <a:spcPct val="0"/>
              </a:spcAft>
              <a:buClrTx/>
              <a:buSzTx/>
              <a:buFontTx/>
              <a:buNone/>
              <a:tabLst/>
              <a:defRPr/>
            </a:pPr>
            <a:endParaRPr lang="en-US" b="1" dirty="0"/>
          </a:p>
          <a:p>
            <a:pPr marL="0" marR="0" lvl="0" indent="0" algn="l" defTabSz="882968" rtl="0" eaLnBrk="0" fontAlgn="base" latinLnBrk="0" hangingPunct="0">
              <a:lnSpc>
                <a:spcPct val="100000"/>
              </a:lnSpc>
              <a:spcBef>
                <a:spcPct val="30000"/>
              </a:spcBef>
              <a:spcAft>
                <a:spcPct val="0"/>
              </a:spcAft>
              <a:buClrTx/>
              <a:buSzTx/>
              <a:buFontTx/>
              <a:buNone/>
              <a:tabLst/>
              <a:defRPr/>
            </a:pPr>
            <a:r>
              <a:rPr lang="en-US" b="1" dirty="0"/>
              <a:t>Drop the post card and substitute direct payment</a:t>
            </a:r>
          </a:p>
          <a:p>
            <a:pPr marL="0" marR="0" lvl="0" indent="0" algn="l" defTabSz="882968" rtl="0" eaLnBrk="0" fontAlgn="base" latinLnBrk="0" hangingPunct="0">
              <a:lnSpc>
                <a:spcPct val="100000"/>
              </a:lnSpc>
              <a:spcBef>
                <a:spcPct val="30000"/>
              </a:spcBef>
              <a:spcAft>
                <a:spcPct val="0"/>
              </a:spcAft>
              <a:buClrTx/>
              <a:buSzTx/>
              <a:buFontTx/>
              <a:buNone/>
              <a:tabLst/>
              <a:defRPr/>
            </a:pPr>
            <a:endParaRPr lang="en-US" b="1" dirty="0"/>
          </a:p>
          <a:p>
            <a:pPr marL="0" marR="0" lvl="0" indent="0" algn="l" defTabSz="882968" rtl="0" eaLnBrk="0" fontAlgn="base" latinLnBrk="0" hangingPunct="0">
              <a:lnSpc>
                <a:spcPct val="100000"/>
              </a:lnSpc>
              <a:spcBef>
                <a:spcPct val="30000"/>
              </a:spcBef>
              <a:spcAft>
                <a:spcPct val="0"/>
              </a:spcAft>
              <a:buClrTx/>
              <a:buSzTx/>
              <a:buFontTx/>
              <a:buNone/>
              <a:tabLst/>
              <a:defRPr/>
            </a:pPr>
            <a:r>
              <a:rPr lang="en-US" b="1" dirty="0"/>
              <a:t>Get rid of net LW-done</a:t>
            </a:r>
          </a:p>
          <a:p>
            <a:pPr marL="0" marR="0" lvl="0" indent="0" algn="l" defTabSz="882968" rtl="0" eaLnBrk="0" fontAlgn="base" latinLnBrk="0" hangingPunct="0">
              <a:lnSpc>
                <a:spcPct val="100000"/>
              </a:lnSpc>
              <a:spcBef>
                <a:spcPct val="30000"/>
              </a:spcBef>
              <a:spcAft>
                <a:spcPct val="0"/>
              </a:spcAft>
              <a:buClrTx/>
              <a:buSzTx/>
              <a:buFontTx/>
              <a:buNone/>
              <a:tabLst/>
              <a:defRPr/>
            </a:pPr>
            <a:endParaRPr lang="en-US" b="1" dirty="0"/>
          </a:p>
          <a:p>
            <a:pPr marL="0" marR="0" lvl="0" indent="0" algn="l" defTabSz="882968" rtl="0" eaLnBrk="0" fontAlgn="base" latinLnBrk="0" hangingPunct="0">
              <a:lnSpc>
                <a:spcPct val="100000"/>
              </a:lnSpc>
              <a:spcBef>
                <a:spcPct val="30000"/>
              </a:spcBef>
              <a:spcAft>
                <a:spcPct val="0"/>
              </a:spcAft>
              <a:buClrTx/>
              <a:buSzTx/>
              <a:buFontTx/>
              <a:buNone/>
              <a:tabLst/>
              <a:defRPr/>
            </a:pPr>
            <a:r>
              <a:rPr lang="en-US" b="1" dirty="0"/>
              <a:t>Fill out RAE LW-done</a:t>
            </a:r>
          </a:p>
          <a:p>
            <a:pPr defTabSz="882968">
              <a:defRPr/>
            </a:pPr>
            <a:endParaRPr lang="en-US" b="0" i="0" baseline="0" dirty="0"/>
          </a:p>
        </p:txBody>
      </p:sp>
      <p:sp>
        <p:nvSpPr>
          <p:cNvPr id="4" name="Slide Number Placeholder 3"/>
          <p:cNvSpPr>
            <a:spLocks noGrp="1"/>
          </p:cNvSpPr>
          <p:nvPr>
            <p:ph type="sldNum" sz="quarter" idx="10"/>
          </p:nvPr>
        </p:nvSpPr>
        <p:spPr/>
        <p:txBody>
          <a:bodyPr/>
          <a:lstStyle/>
          <a:p>
            <a:fld id="{3B941D87-F38B-4776-BF95-7E907B4D8F6A}"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9893400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82968" rtl="0" eaLnBrk="0" fontAlgn="base" latinLnBrk="0" hangingPunct="0">
              <a:lnSpc>
                <a:spcPct val="100000"/>
              </a:lnSpc>
              <a:spcBef>
                <a:spcPct val="30000"/>
              </a:spcBef>
              <a:spcAft>
                <a:spcPct val="0"/>
              </a:spcAft>
              <a:buClrTx/>
              <a:buSzTx/>
              <a:buFontTx/>
              <a:buNone/>
              <a:tabLst/>
              <a:defRPr/>
            </a:pPr>
            <a:r>
              <a:rPr lang="en-US" b="1" dirty="0"/>
              <a:t>Need the direct payment post important (ca: done)</a:t>
            </a:r>
          </a:p>
          <a:p>
            <a:pPr marL="0" marR="0" lvl="0" indent="0" algn="l" defTabSz="882968" rtl="0" eaLnBrk="0" fontAlgn="base" latinLnBrk="0" hangingPunct="0">
              <a:lnSpc>
                <a:spcPct val="100000"/>
              </a:lnSpc>
              <a:spcBef>
                <a:spcPct val="30000"/>
              </a:spcBef>
              <a:spcAft>
                <a:spcPct val="0"/>
              </a:spcAft>
              <a:buClrTx/>
              <a:buSzTx/>
              <a:buFontTx/>
              <a:buNone/>
              <a:tabLst/>
              <a:defRPr/>
            </a:pPr>
            <a:endParaRPr lang="en-US" b="1" dirty="0"/>
          </a:p>
          <a:p>
            <a:pPr marL="0" marR="0" lvl="0" indent="0" algn="l" defTabSz="882968" rtl="0" eaLnBrk="0" fontAlgn="base" latinLnBrk="0" hangingPunct="0">
              <a:lnSpc>
                <a:spcPct val="100000"/>
              </a:lnSpc>
              <a:spcBef>
                <a:spcPct val="30000"/>
              </a:spcBef>
              <a:spcAft>
                <a:spcPct val="0"/>
              </a:spcAft>
              <a:buClrTx/>
              <a:buSzTx/>
              <a:buFontTx/>
              <a:buNone/>
              <a:tabLst/>
              <a:defRPr/>
            </a:pPr>
            <a:r>
              <a:rPr lang="en-US" b="1" dirty="0"/>
              <a:t>Drop the post card and substitute direct payment (ca: done)</a:t>
            </a:r>
          </a:p>
          <a:p>
            <a:endParaRPr lang="en-US" b="1" dirty="0"/>
          </a:p>
        </p:txBody>
      </p:sp>
      <p:sp>
        <p:nvSpPr>
          <p:cNvPr id="4" name="Slide Number Placeholder 3"/>
          <p:cNvSpPr>
            <a:spLocks noGrp="1"/>
          </p:cNvSpPr>
          <p:nvPr>
            <p:ph type="sldNum" sz="quarter" idx="10"/>
          </p:nvPr>
        </p:nvSpPr>
        <p:spPr/>
        <p:txBody>
          <a:bodyPr/>
          <a:lstStyle/>
          <a:p>
            <a:fld id="{EF23A1E7-AA8B-4048-9224-C0C83609B6C2}" type="slidenum">
              <a:rPr lang="en-GB" smtClean="0"/>
              <a:pPr/>
              <a:t>30</a:t>
            </a:fld>
            <a:endParaRPr lang="en-GB" dirty="0"/>
          </a:p>
        </p:txBody>
      </p:sp>
    </p:spTree>
    <p:extLst>
      <p:ext uri="{BB962C8B-B14F-4D97-AF65-F5344CB8AC3E}">
        <p14:creationId xmlns:p14="http://schemas.microsoft.com/office/powerpoint/2010/main" val="35037767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968">
              <a:defRPr/>
            </a:pPr>
            <a:r>
              <a:rPr lang="en-US" b="0" i="0" baseline="0" dirty="0"/>
              <a:t>(CA: fixed white college women number for May)</a:t>
            </a:r>
          </a:p>
          <a:p>
            <a:pPr defTabSz="882968">
              <a:defRPr/>
            </a:pPr>
            <a:endParaRPr lang="en-US" b="0" i="0" baseline="0" dirty="0"/>
          </a:p>
          <a:p>
            <a:pPr defTabSz="882968">
              <a:defRPr/>
            </a:pPr>
            <a:r>
              <a:rPr lang="en-US" b="0" i="0" baseline="0" dirty="0"/>
              <a:t>Amazing</a:t>
            </a:r>
          </a:p>
          <a:p>
            <a:pPr defTabSz="882968">
              <a:defRPr/>
            </a:pPr>
            <a:endParaRPr lang="en-US" b="0" i="0" baseline="0" dirty="0"/>
          </a:p>
          <a:p>
            <a:pPr defTabSz="882968">
              <a:defRPr/>
            </a:pPr>
            <a:r>
              <a:rPr lang="en-US" b="0" i="0" baseline="0" dirty="0"/>
              <a:t>Circle 74 </a:t>
            </a:r>
          </a:p>
          <a:p>
            <a:pPr defTabSz="882968">
              <a:defRPr/>
            </a:pPr>
            <a:r>
              <a:rPr lang="en-US" b="0" i="0" baseline="0" dirty="0"/>
              <a:t>Also 64, 62, 68 66 72 (ca: done)</a:t>
            </a:r>
          </a:p>
          <a:p>
            <a:pPr defTabSz="882968">
              <a:defRPr/>
            </a:pPr>
            <a:endParaRPr lang="en-US" b="0" i="0" baseline="0" dirty="0"/>
          </a:p>
          <a:p>
            <a:pPr defTabSz="882968">
              <a:defRPr/>
            </a:pPr>
            <a:endParaRPr lang="en-US" b="0" i="0" baseline="0" dirty="0"/>
          </a:p>
        </p:txBody>
      </p:sp>
      <p:sp>
        <p:nvSpPr>
          <p:cNvPr id="4" name="Slide Number Placeholder 3"/>
          <p:cNvSpPr>
            <a:spLocks noGrp="1"/>
          </p:cNvSpPr>
          <p:nvPr>
            <p:ph type="sldNum" sz="quarter" idx="10"/>
          </p:nvPr>
        </p:nvSpPr>
        <p:spPr/>
        <p:txBody>
          <a:bodyPr/>
          <a:lstStyle/>
          <a:p>
            <a:fld id="{3B941D87-F38B-4776-BF95-7E907B4D8F6A}"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3275898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Most recent on top (CA: done)</a:t>
            </a:r>
          </a:p>
          <a:p>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And survey was May (CA: done)</a:t>
            </a:r>
          </a:p>
        </p:txBody>
      </p:sp>
      <p:sp>
        <p:nvSpPr>
          <p:cNvPr id="4" name="Slide Number Placeholder 3"/>
          <p:cNvSpPr>
            <a:spLocks noGrp="1"/>
          </p:cNvSpPr>
          <p:nvPr>
            <p:ph type="sldNum" sz="quarter" idx="10"/>
          </p:nvPr>
        </p:nvSpPr>
        <p:spPr/>
        <p:txBody>
          <a:bodyPr/>
          <a:lstStyle/>
          <a:p>
            <a:pPr>
              <a:defRPr/>
            </a:pPr>
            <a:fld id="{34C9BC08-78AD-4E70-9725-E4E223E32702}" type="slidenum">
              <a:rPr lang="en-US" smtClean="0">
                <a:solidFill>
                  <a:prstClr val="black"/>
                </a:solidFill>
              </a:rPr>
              <a:pPr>
                <a:defRPr/>
              </a:pPr>
              <a:t>32</a:t>
            </a:fld>
            <a:endParaRPr lang="en-US" dirty="0">
              <a:solidFill>
                <a:prstClr val="black"/>
              </a:solidFill>
            </a:endParaRPr>
          </a:p>
        </p:txBody>
      </p:sp>
    </p:spTree>
    <p:extLst>
      <p:ext uri="{BB962C8B-B14F-4D97-AF65-F5344CB8AC3E}">
        <p14:creationId xmlns:p14="http://schemas.microsoft.com/office/powerpoint/2010/main" val="22705114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968">
              <a:defRPr/>
            </a:pPr>
            <a:r>
              <a:rPr lang="en-US" b="0" i="0" baseline="0" dirty="0"/>
              <a:t>Get rid of arrows –LW-done</a:t>
            </a:r>
          </a:p>
          <a:p>
            <a:pPr defTabSz="882968">
              <a:defRPr/>
            </a:pPr>
            <a:endParaRPr lang="en-US" b="0" i="0" baseline="0" dirty="0"/>
          </a:p>
          <a:p>
            <a:pPr defTabSz="882968">
              <a:defRPr/>
            </a:pPr>
            <a:r>
              <a:rPr lang="en-US" b="0" i="0" baseline="0" dirty="0"/>
              <a:t>Get rid of party and give us the full breakouts we have above –LW done</a:t>
            </a:r>
          </a:p>
          <a:p>
            <a:pPr defTabSz="882968">
              <a:defRPr/>
            </a:pPr>
            <a:endParaRPr lang="en-US" b="0" i="0" baseline="0" dirty="0"/>
          </a:p>
          <a:p>
            <a:pPr defTabSz="882968">
              <a:defRPr/>
            </a:pPr>
            <a:r>
              <a:rPr lang="en-US" b="0" i="0" baseline="0" dirty="0"/>
              <a:t>Leave independents-LW Done</a:t>
            </a:r>
          </a:p>
          <a:p>
            <a:pPr defTabSz="882968">
              <a:defRPr/>
            </a:pPr>
            <a:r>
              <a:rPr lang="en-US" b="0" i="0" baseline="0" dirty="0"/>
              <a:t>Fixed white millennial for May (Total Dem from 54 to 60)</a:t>
            </a:r>
          </a:p>
        </p:txBody>
      </p:sp>
      <p:sp>
        <p:nvSpPr>
          <p:cNvPr id="4" name="Slide Number Placeholder 3"/>
          <p:cNvSpPr>
            <a:spLocks noGrp="1"/>
          </p:cNvSpPr>
          <p:nvPr>
            <p:ph type="sldNum" sz="quarter" idx="10"/>
          </p:nvPr>
        </p:nvSpPr>
        <p:spPr/>
        <p:txBody>
          <a:bodyPr/>
          <a:lstStyle/>
          <a:p>
            <a:fld id="{3B941D87-F38B-4776-BF95-7E907B4D8F6A}"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4378715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Left adjusted (CA: done)</a:t>
            </a:r>
          </a:p>
          <a:p>
            <a:endParaRPr lang="en-US" b="1" dirty="0"/>
          </a:p>
          <a:p>
            <a:r>
              <a:rPr lang="en-US" b="1" dirty="0"/>
              <a:t>Rank order by total favor (CA: done)</a:t>
            </a:r>
          </a:p>
          <a:p>
            <a:endParaRPr lang="en-US" b="1" dirty="0"/>
          </a:p>
          <a:p>
            <a:r>
              <a:rPr lang="en-US" b="1" dirty="0"/>
              <a:t>More interesting if have RAE, white working class women  (ca: done)</a:t>
            </a:r>
          </a:p>
          <a:p>
            <a:endParaRPr lang="en-US" b="1" dirty="0"/>
          </a:p>
          <a:p>
            <a:r>
              <a:rPr lang="en-US" b="1" dirty="0"/>
              <a:t>Need to have more policies – have left out child tax credit </a:t>
            </a:r>
          </a:p>
          <a:p>
            <a:endParaRPr lang="en-US" b="1" dirty="0"/>
          </a:p>
          <a:p>
            <a:r>
              <a:rPr lang="en-US" b="1" dirty="0"/>
              <a:t>So, need two slides</a:t>
            </a:r>
          </a:p>
          <a:p>
            <a:endParaRPr lang="en-US" b="1" dirty="0"/>
          </a:p>
        </p:txBody>
      </p:sp>
      <p:sp>
        <p:nvSpPr>
          <p:cNvPr id="4" name="Slide Number Placeholder 3"/>
          <p:cNvSpPr>
            <a:spLocks noGrp="1"/>
          </p:cNvSpPr>
          <p:nvPr>
            <p:ph type="sldNum" sz="quarter" idx="10"/>
          </p:nvPr>
        </p:nvSpPr>
        <p:spPr/>
        <p:txBody>
          <a:bodyPr/>
          <a:lstStyle/>
          <a:p>
            <a:pPr>
              <a:defRPr/>
            </a:pPr>
            <a:fld id="{34C9BC08-78AD-4E70-9725-E4E223E32702}" type="slidenum">
              <a:rPr lang="en-US" smtClean="0"/>
              <a:pPr>
                <a:defRPr/>
              </a:pPr>
              <a:t>34</a:t>
            </a:fld>
            <a:endParaRPr lang="en-US" dirty="0"/>
          </a:p>
        </p:txBody>
      </p:sp>
    </p:spTree>
    <p:extLst>
      <p:ext uri="{BB962C8B-B14F-4D97-AF65-F5344CB8AC3E}">
        <p14:creationId xmlns:p14="http://schemas.microsoft.com/office/powerpoint/2010/main" val="39912748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b="1" dirty="0"/>
              <a:t>Need to have more policies – have left out child tax credit  (ca: done)</a:t>
            </a:r>
          </a:p>
          <a:p>
            <a:endParaRPr lang="en-US" b="1" dirty="0"/>
          </a:p>
          <a:p>
            <a:r>
              <a:rPr lang="en-US" b="1" dirty="0"/>
              <a:t>So, need two slides (CA: done)</a:t>
            </a:r>
          </a:p>
          <a:p>
            <a:endParaRPr lang="en-US" b="1" dirty="0"/>
          </a:p>
        </p:txBody>
      </p:sp>
      <p:sp>
        <p:nvSpPr>
          <p:cNvPr id="4" name="Slide Number Placeholder 3"/>
          <p:cNvSpPr>
            <a:spLocks noGrp="1"/>
          </p:cNvSpPr>
          <p:nvPr>
            <p:ph type="sldNum" sz="quarter" idx="10"/>
          </p:nvPr>
        </p:nvSpPr>
        <p:spPr/>
        <p:txBody>
          <a:bodyPr/>
          <a:lstStyle/>
          <a:p>
            <a:pPr>
              <a:defRPr/>
            </a:pPr>
            <a:fld id="{34C9BC08-78AD-4E70-9725-E4E223E32702}" type="slidenum">
              <a:rPr lang="en-US" smtClean="0"/>
              <a:pPr>
                <a:defRPr/>
              </a:pPr>
              <a:t>35</a:t>
            </a:fld>
            <a:endParaRPr lang="en-US" dirty="0"/>
          </a:p>
        </p:txBody>
      </p:sp>
    </p:spTree>
    <p:extLst>
      <p:ext uri="{BB962C8B-B14F-4D97-AF65-F5344CB8AC3E}">
        <p14:creationId xmlns:p14="http://schemas.microsoft.com/office/powerpoint/2010/main" val="41880908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F153551-625D-4185-A6A0-247F49292C08}"/>
              </a:ext>
            </a:extLst>
          </p:cNvPr>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9288273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34C9BC08-78AD-4E70-9725-E4E223E32702}" type="slidenum">
              <a:rPr lang="en-US" smtClean="0"/>
              <a:pPr>
                <a:defRPr/>
              </a:pPr>
              <a:t>37</a:t>
            </a:fld>
            <a:endParaRPr lang="en-US" dirty="0"/>
          </a:p>
        </p:txBody>
      </p:sp>
    </p:spTree>
    <p:extLst>
      <p:ext uri="{BB962C8B-B14F-4D97-AF65-F5344CB8AC3E}">
        <p14:creationId xmlns:p14="http://schemas.microsoft.com/office/powerpoint/2010/main" val="7353292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10"/>
          </p:nvPr>
        </p:nvSpPr>
        <p:spPr/>
        <p:txBody>
          <a:bodyPr/>
          <a:lstStyle/>
          <a:p>
            <a:pPr>
              <a:defRPr/>
            </a:pPr>
            <a:fld id="{34C9BC08-78AD-4E70-9725-E4E223E32702}" type="slidenum">
              <a:rPr lang="en-US" smtClean="0">
                <a:solidFill>
                  <a:prstClr val="black"/>
                </a:solidFill>
              </a:rPr>
              <a:pPr>
                <a:defRPr/>
              </a:pPr>
              <a:t>38</a:t>
            </a:fld>
            <a:endParaRPr lang="en-US" dirty="0">
              <a:solidFill>
                <a:prstClr val="black"/>
              </a:solidFill>
            </a:endParaRPr>
          </a:p>
        </p:txBody>
      </p:sp>
    </p:spTree>
    <p:extLst>
      <p:ext uri="{BB962C8B-B14F-4D97-AF65-F5344CB8AC3E}">
        <p14:creationId xmlns:p14="http://schemas.microsoft.com/office/powerpoint/2010/main" val="1349391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34C9BC08-78AD-4E70-9725-E4E223E32702}"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15945521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34C9BC08-78AD-4E70-9725-E4E223E32702}" type="slidenum">
              <a:rPr lang="en-US" smtClean="0">
                <a:solidFill>
                  <a:prstClr val="black"/>
                </a:solidFill>
              </a:rPr>
              <a:pPr>
                <a:defRPr/>
              </a:pPr>
              <a:t>39</a:t>
            </a:fld>
            <a:endParaRPr lang="en-US" dirty="0">
              <a:solidFill>
                <a:prstClr val="black"/>
              </a:solidFill>
            </a:endParaRPr>
          </a:p>
        </p:txBody>
      </p:sp>
    </p:spTree>
    <p:extLst>
      <p:ext uri="{BB962C8B-B14F-4D97-AF65-F5344CB8AC3E}">
        <p14:creationId xmlns:p14="http://schemas.microsoft.com/office/powerpoint/2010/main" val="39723100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C9BC08-78AD-4E70-9725-E4E223E32702}" type="slidenum">
              <a:rPr lang="en-US" smtClean="0">
                <a:solidFill>
                  <a:prstClr val="black"/>
                </a:solidFill>
              </a:rPr>
              <a:pPr>
                <a:defRPr/>
              </a:pPr>
              <a:t>40</a:t>
            </a:fld>
            <a:endParaRPr lang="en-US" dirty="0">
              <a:solidFill>
                <a:prstClr val="black"/>
              </a:solidFill>
            </a:endParaRPr>
          </a:p>
        </p:txBody>
      </p:sp>
    </p:spTree>
    <p:extLst>
      <p:ext uri="{BB962C8B-B14F-4D97-AF65-F5344CB8AC3E}">
        <p14:creationId xmlns:p14="http://schemas.microsoft.com/office/powerpoint/2010/main" val="922087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Circle around the 7 and 4—CA: done</a:t>
            </a:r>
          </a:p>
          <a:p>
            <a:endParaRPr lang="en-US" dirty="0"/>
          </a:p>
          <a:p>
            <a:r>
              <a:rPr lang="en-US" dirty="0"/>
              <a:t>Circle 39 and 35—CA: done</a:t>
            </a:r>
          </a:p>
        </p:txBody>
      </p:sp>
      <p:sp>
        <p:nvSpPr>
          <p:cNvPr id="4" name="Slide Number Placeholder 3"/>
          <p:cNvSpPr>
            <a:spLocks noGrp="1"/>
          </p:cNvSpPr>
          <p:nvPr>
            <p:ph type="sldNum" sz="quarter" idx="10"/>
          </p:nvPr>
        </p:nvSpPr>
        <p:spPr/>
        <p:txBody>
          <a:bodyPr/>
          <a:lstStyle/>
          <a:p>
            <a:fld id="{EF23A1E7-AA8B-4048-9224-C0C83609B6C2}" type="slidenum">
              <a:rPr lang="en-GB" smtClean="0"/>
              <a:pPr/>
              <a:t>41</a:t>
            </a:fld>
            <a:endParaRPr lang="en-GB" dirty="0"/>
          </a:p>
        </p:txBody>
      </p:sp>
    </p:spTree>
    <p:extLst>
      <p:ext uri="{BB962C8B-B14F-4D97-AF65-F5344CB8AC3E}">
        <p14:creationId xmlns:p14="http://schemas.microsoft.com/office/powerpoint/2010/main" val="16042776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Change under 40 to millennial (CA: done)</a:t>
            </a:r>
          </a:p>
          <a:p>
            <a:endParaRPr lang="en-US" b="1" dirty="0"/>
          </a:p>
          <a:p>
            <a:r>
              <a:rPr lang="en-US" b="1" dirty="0"/>
              <a:t>Missing things</a:t>
            </a:r>
          </a:p>
          <a:p>
            <a:r>
              <a:rPr lang="en-US" b="1" dirty="0"/>
              <a:t>White millennial is 15 (CA: done)</a:t>
            </a:r>
          </a:p>
          <a:p>
            <a:r>
              <a:rPr lang="en-US" b="1" dirty="0"/>
              <a:t>Millennial men are 18 (CA: done)</a:t>
            </a:r>
          </a:p>
          <a:p>
            <a:endParaRPr lang="en-US" b="1" dirty="0"/>
          </a:p>
          <a:p>
            <a:r>
              <a:rPr lang="en-US" b="1" dirty="0"/>
              <a:t>Drop minority women millennials (CA: done)</a:t>
            </a:r>
          </a:p>
        </p:txBody>
      </p:sp>
      <p:sp>
        <p:nvSpPr>
          <p:cNvPr id="4" name="Slide Number Placeholder 3"/>
          <p:cNvSpPr>
            <a:spLocks noGrp="1"/>
          </p:cNvSpPr>
          <p:nvPr>
            <p:ph type="sldNum" sz="quarter" idx="10"/>
          </p:nvPr>
        </p:nvSpPr>
        <p:spPr/>
        <p:txBody>
          <a:bodyPr/>
          <a:lstStyle/>
          <a:p>
            <a:fld id="{EF23A1E7-AA8B-4048-9224-C0C83609B6C2}" type="slidenum">
              <a:rPr lang="en-GB" smtClean="0"/>
              <a:pPr/>
              <a:t>42</a:t>
            </a:fld>
            <a:endParaRPr lang="en-GB" dirty="0"/>
          </a:p>
        </p:txBody>
      </p:sp>
    </p:spTree>
    <p:extLst>
      <p:ext uri="{BB962C8B-B14F-4D97-AF65-F5344CB8AC3E}">
        <p14:creationId xmlns:p14="http://schemas.microsoft.com/office/powerpoint/2010/main" val="6254663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Actually, this would help by looking at two points at the 3 way – ignore the 2 ay (CA: done)</a:t>
            </a:r>
          </a:p>
          <a:p>
            <a:endParaRPr lang="en-US" b="1" dirty="0"/>
          </a:p>
          <a:p>
            <a:r>
              <a:rPr lang="en-US" b="1" dirty="0"/>
              <a:t>Display biden primary voters  - March and April (CA: done)</a:t>
            </a:r>
          </a:p>
          <a:p>
            <a:endParaRPr lang="en-US" b="1" dirty="0"/>
          </a:p>
          <a:p>
            <a:r>
              <a:rPr lang="en-US" b="0" dirty="0"/>
              <a:t>Display Sanders primary voters – march and april - 3 way (CA: done)</a:t>
            </a:r>
          </a:p>
          <a:p>
            <a:endParaRPr lang="en-US" b="0" dirty="0"/>
          </a:p>
          <a:p>
            <a:r>
              <a:rPr lang="en-US" b="0" dirty="0"/>
              <a:t>Display Supported other candidates  (CA: done)</a:t>
            </a:r>
          </a:p>
          <a:p>
            <a:r>
              <a:rPr lang="en-US" b="0" dirty="0"/>
              <a:t>March and April</a:t>
            </a:r>
          </a:p>
          <a:p>
            <a:endParaRPr lang="en-US" b="0" dirty="0"/>
          </a:p>
          <a:p>
            <a:r>
              <a:rPr lang="en-US" b="0" dirty="0"/>
              <a:t>Display – support for Senate and house candidates – now (not 2 points)(CA: Displayed Congressional, as we discussed on phone)</a:t>
            </a:r>
            <a:endParaRPr lang="en-US" b="1" dirty="0"/>
          </a:p>
          <a:p>
            <a:r>
              <a:rPr lang="en-US" b="1" dirty="0"/>
              <a:t>Add % 10 for each as well (CA: done)</a:t>
            </a:r>
          </a:p>
        </p:txBody>
      </p:sp>
      <p:sp>
        <p:nvSpPr>
          <p:cNvPr id="4" name="Slide Number Placeholder 3"/>
          <p:cNvSpPr>
            <a:spLocks noGrp="1"/>
          </p:cNvSpPr>
          <p:nvPr>
            <p:ph type="sldNum" sz="quarter" idx="10"/>
          </p:nvPr>
        </p:nvSpPr>
        <p:spPr/>
        <p:txBody>
          <a:bodyPr/>
          <a:lstStyle/>
          <a:p>
            <a:pPr>
              <a:defRPr/>
            </a:pPr>
            <a:fld id="{34C9BC08-78AD-4E70-9725-E4E223E32702}" type="slidenum">
              <a:rPr lang="en-US" smtClean="0">
                <a:solidFill>
                  <a:prstClr val="black"/>
                </a:solidFill>
              </a:rPr>
              <a:pPr>
                <a:defRPr/>
              </a:pPr>
              <a:t>43</a:t>
            </a:fld>
            <a:endParaRPr lang="en-US" dirty="0">
              <a:solidFill>
                <a:prstClr val="black"/>
              </a:solidFill>
            </a:endParaRPr>
          </a:p>
        </p:txBody>
      </p:sp>
    </p:spTree>
    <p:extLst>
      <p:ext uri="{BB962C8B-B14F-4D97-AF65-F5344CB8AC3E}">
        <p14:creationId xmlns:p14="http://schemas.microsoft.com/office/powerpoint/2010/main" val="15790790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F153551-625D-4185-A6A0-247F49292C08}"/>
              </a:ext>
            </a:extLst>
          </p:cNvPr>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8172283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34C9BC08-78AD-4E70-9725-E4E223E32702}" type="slidenum">
              <a:rPr lang="en-US" smtClean="0">
                <a:solidFill>
                  <a:prstClr val="black"/>
                </a:solidFill>
              </a:rPr>
              <a:pPr>
                <a:defRPr/>
              </a:pPr>
              <a:t>45</a:t>
            </a:fld>
            <a:endParaRPr lang="en-US" dirty="0">
              <a:solidFill>
                <a:prstClr val="black"/>
              </a:solidFill>
            </a:endParaRPr>
          </a:p>
        </p:txBody>
      </p:sp>
    </p:spTree>
    <p:extLst>
      <p:ext uri="{BB962C8B-B14F-4D97-AF65-F5344CB8AC3E}">
        <p14:creationId xmlns:p14="http://schemas.microsoft.com/office/powerpoint/2010/main" val="22030453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46</a:t>
            </a:fld>
            <a:endParaRPr lang="en-US"/>
          </a:p>
        </p:txBody>
      </p:sp>
    </p:spTree>
    <p:extLst>
      <p:ext uri="{BB962C8B-B14F-4D97-AF65-F5344CB8AC3E}">
        <p14:creationId xmlns:p14="http://schemas.microsoft.com/office/powerpoint/2010/main" val="1264165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is a May poll – not April—CA: updated dates and also added language on weighting to the rolling average of phone polls, last one done in March. </a:t>
            </a:r>
          </a:p>
        </p:txBody>
      </p:sp>
      <p:sp>
        <p:nvSpPr>
          <p:cNvPr id="4" name="Slide Number Placeholder 3"/>
          <p:cNvSpPr>
            <a:spLocks noGrp="1"/>
          </p:cNvSpPr>
          <p:nvPr>
            <p:ph type="sldNum" sz="quarter" idx="10"/>
          </p:nvPr>
        </p:nvSpPr>
        <p:spPr/>
        <p:txBody>
          <a:bodyPr/>
          <a:lstStyle/>
          <a:p>
            <a:pPr>
              <a:defRPr/>
            </a:pPr>
            <a:fld id="{34C9BC08-78AD-4E70-9725-E4E223E32702}"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2367693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C9BC08-78AD-4E70-9725-E4E223E32702}"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1455677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C9BC08-78AD-4E70-9725-E4E223E32702}"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1848221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23A1E7-AA8B-4048-9224-C0C83609B6C2}" type="slidenum">
              <a:rPr lang="en-GB" smtClean="0"/>
              <a:pPr/>
              <a:t>7</a:t>
            </a:fld>
            <a:endParaRPr lang="en-GB" dirty="0"/>
          </a:p>
        </p:txBody>
      </p:sp>
    </p:spTree>
    <p:extLst>
      <p:ext uri="{BB962C8B-B14F-4D97-AF65-F5344CB8AC3E}">
        <p14:creationId xmlns:p14="http://schemas.microsoft.com/office/powerpoint/2010/main" val="350168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968">
              <a:defRPr/>
            </a:pPr>
            <a:r>
              <a:rPr lang="en-US" b="1" i="0" baseline="0" dirty="0"/>
              <a:t>No negative sign in graph—</a:t>
            </a:r>
            <a:r>
              <a:rPr lang="en-US" b="1" i="0" baseline="0" dirty="0" err="1"/>
              <a:t>CA:fixed</a:t>
            </a:r>
            <a:endParaRPr lang="en-US" b="1" i="0" baseline="0" dirty="0"/>
          </a:p>
        </p:txBody>
      </p:sp>
      <p:sp>
        <p:nvSpPr>
          <p:cNvPr id="4" name="Slide Number Placeholder 3"/>
          <p:cNvSpPr>
            <a:spLocks noGrp="1"/>
          </p:cNvSpPr>
          <p:nvPr>
            <p:ph type="sldNum" sz="quarter" idx="10"/>
          </p:nvPr>
        </p:nvSpPr>
        <p:spPr/>
        <p:txBody>
          <a:bodyPr/>
          <a:lstStyle/>
          <a:p>
            <a:fld id="{3B941D87-F38B-4776-BF95-7E907B4D8F6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288613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1"/>
            <a:ext cx="2133600" cy="365124"/>
          </a:xfrm>
          <a:prstGeom prst="rect">
            <a:avLst/>
          </a:prstGeom>
        </p:spPr>
        <p:txBody>
          <a:bodyPr/>
          <a:lstStyle/>
          <a:p>
            <a:pPr>
              <a:defRPr/>
            </a:pPr>
            <a:endParaRPr lang="en-US" dirty="0">
              <a:solidFill>
                <a:prstClr val="black"/>
              </a:solidFill>
            </a:endParaRPr>
          </a:p>
        </p:txBody>
      </p:sp>
      <p:sp>
        <p:nvSpPr>
          <p:cNvPr id="5" name="Footer Placeholder 4"/>
          <p:cNvSpPr>
            <a:spLocks noGrp="1"/>
          </p:cNvSpPr>
          <p:nvPr>
            <p:ph type="ftr" sz="quarter" idx="11"/>
          </p:nvPr>
        </p:nvSpPr>
        <p:spPr>
          <a:xfrm>
            <a:off x="3124200" y="6356351"/>
            <a:ext cx="2895600" cy="365124"/>
          </a:xfrm>
          <a:prstGeom prst="rect">
            <a:avLst/>
          </a:prstGeom>
        </p:spPr>
        <p:txBody>
          <a:body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fld id="{C39ACACE-61E0-48CD-9139-950928900F36}"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304679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4"/>
          </a:xfrm>
          <a:prstGeom prst="rect">
            <a:avLst/>
          </a:prstGeom>
        </p:spPr>
        <p:txBody>
          <a:bodyPr/>
          <a:lstStyle/>
          <a:p>
            <a:pPr>
              <a:defRPr/>
            </a:pPr>
            <a:endParaRPr lang="en-US" dirty="0">
              <a:solidFill>
                <a:prstClr val="black"/>
              </a:solidFill>
            </a:endParaRPr>
          </a:p>
        </p:txBody>
      </p:sp>
      <p:sp>
        <p:nvSpPr>
          <p:cNvPr id="5" name="Footer Placeholder 4"/>
          <p:cNvSpPr>
            <a:spLocks noGrp="1"/>
          </p:cNvSpPr>
          <p:nvPr>
            <p:ph type="ftr" sz="quarter" idx="11"/>
          </p:nvPr>
        </p:nvSpPr>
        <p:spPr>
          <a:xfrm>
            <a:off x="3124200" y="6356351"/>
            <a:ext cx="2895600" cy="365124"/>
          </a:xfrm>
          <a:prstGeom prst="rect">
            <a:avLst/>
          </a:prstGeom>
        </p:spPr>
        <p:txBody>
          <a:body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fld id="{8A46CC56-749A-42D7-8157-AD5CDFF5C182}"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2775885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4"/>
          </a:xfrm>
          <a:prstGeom prst="rect">
            <a:avLst/>
          </a:prstGeom>
        </p:spPr>
        <p:txBody>
          <a:bodyPr/>
          <a:lstStyle/>
          <a:p>
            <a:pPr>
              <a:defRPr/>
            </a:pPr>
            <a:endParaRPr lang="en-US" dirty="0">
              <a:solidFill>
                <a:prstClr val="black"/>
              </a:solidFill>
            </a:endParaRPr>
          </a:p>
        </p:txBody>
      </p:sp>
      <p:sp>
        <p:nvSpPr>
          <p:cNvPr id="5" name="Footer Placeholder 4"/>
          <p:cNvSpPr>
            <a:spLocks noGrp="1"/>
          </p:cNvSpPr>
          <p:nvPr>
            <p:ph type="ftr" sz="quarter" idx="11"/>
          </p:nvPr>
        </p:nvSpPr>
        <p:spPr>
          <a:xfrm>
            <a:off x="3124200" y="6356351"/>
            <a:ext cx="2895600" cy="365124"/>
          </a:xfrm>
          <a:prstGeom prst="rect">
            <a:avLst/>
          </a:prstGeom>
        </p:spPr>
        <p:txBody>
          <a:body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fld id="{DA9B49B9-CABF-480E-9799-7AAD28C1BD96}"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3010625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4"/>
          </a:xfrm>
          <a:prstGeom prst="rect">
            <a:avLst/>
          </a:prstGeom>
        </p:spPr>
        <p:txBody>
          <a:bodyPr/>
          <a:lstStyle/>
          <a:p>
            <a:pPr>
              <a:defRPr/>
            </a:pPr>
            <a:endParaRPr lang="en-US" dirty="0">
              <a:solidFill>
                <a:prstClr val="black"/>
              </a:solidFill>
            </a:endParaRPr>
          </a:p>
        </p:txBody>
      </p:sp>
      <p:sp>
        <p:nvSpPr>
          <p:cNvPr id="5" name="Footer Placeholder 4"/>
          <p:cNvSpPr>
            <a:spLocks noGrp="1"/>
          </p:cNvSpPr>
          <p:nvPr>
            <p:ph type="ftr" sz="quarter" idx="11"/>
          </p:nvPr>
        </p:nvSpPr>
        <p:spPr>
          <a:xfrm>
            <a:off x="3124200" y="6356351"/>
            <a:ext cx="2895600" cy="365124"/>
          </a:xfrm>
          <a:prstGeom prst="rect">
            <a:avLst/>
          </a:prstGeom>
        </p:spPr>
        <p:txBody>
          <a:body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fld id="{9F5538AE-08EC-4974-8821-AEEB51B252F5}"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3677776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1"/>
            <a:ext cx="2133600" cy="365124"/>
          </a:xfrm>
          <a:prstGeom prst="rect">
            <a:avLst/>
          </a:prstGeom>
        </p:spPr>
        <p:txBody>
          <a:bodyPr/>
          <a:lstStyle/>
          <a:p>
            <a:pPr>
              <a:defRPr/>
            </a:pPr>
            <a:endParaRPr lang="en-US" dirty="0">
              <a:solidFill>
                <a:prstClr val="black"/>
              </a:solidFill>
            </a:endParaRPr>
          </a:p>
        </p:txBody>
      </p:sp>
      <p:sp>
        <p:nvSpPr>
          <p:cNvPr id="5" name="Footer Placeholder 4"/>
          <p:cNvSpPr>
            <a:spLocks noGrp="1"/>
          </p:cNvSpPr>
          <p:nvPr>
            <p:ph type="ftr" sz="quarter" idx="11"/>
          </p:nvPr>
        </p:nvSpPr>
        <p:spPr>
          <a:xfrm>
            <a:off x="3124200" y="6356351"/>
            <a:ext cx="2895600" cy="365124"/>
          </a:xfrm>
          <a:prstGeom prst="rect">
            <a:avLst/>
          </a:prstGeom>
        </p:spPr>
        <p:txBody>
          <a:body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fld id="{A64A4B2F-9992-4B25-B5DB-6B2D53624159}"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1609886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1"/>
            <a:ext cx="2133600" cy="365124"/>
          </a:xfrm>
          <a:prstGeom prst="rect">
            <a:avLst/>
          </a:prstGeom>
        </p:spPr>
        <p:txBody>
          <a:bodyPr/>
          <a:lstStyle/>
          <a:p>
            <a:pPr>
              <a:defRPr/>
            </a:pPr>
            <a:endParaRPr lang="en-US" dirty="0">
              <a:solidFill>
                <a:prstClr val="black"/>
              </a:solidFill>
            </a:endParaRPr>
          </a:p>
        </p:txBody>
      </p:sp>
      <p:sp>
        <p:nvSpPr>
          <p:cNvPr id="6" name="Footer Placeholder 5"/>
          <p:cNvSpPr>
            <a:spLocks noGrp="1"/>
          </p:cNvSpPr>
          <p:nvPr>
            <p:ph type="ftr" sz="quarter" idx="11"/>
          </p:nvPr>
        </p:nvSpPr>
        <p:spPr>
          <a:xfrm>
            <a:off x="3124200" y="6356351"/>
            <a:ext cx="2895600" cy="365124"/>
          </a:xfrm>
          <a:prstGeom prst="rect">
            <a:avLst/>
          </a:prstGeom>
        </p:spPr>
        <p:txBody>
          <a:bodyPr/>
          <a:lstStyle/>
          <a:p>
            <a:pPr>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p>
            <a:pPr>
              <a:defRPr/>
            </a:pPr>
            <a:fld id="{7A437CF4-842A-4E23-8916-EA9D990D442D}"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3883275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6"/>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1"/>
            <a:ext cx="2133600" cy="365124"/>
          </a:xfrm>
          <a:prstGeom prst="rect">
            <a:avLst/>
          </a:prstGeom>
        </p:spPr>
        <p:txBody>
          <a:bodyPr/>
          <a:lstStyle/>
          <a:p>
            <a:pPr>
              <a:defRPr/>
            </a:pPr>
            <a:endParaRPr lang="en-US" dirty="0">
              <a:solidFill>
                <a:prstClr val="black"/>
              </a:solidFill>
            </a:endParaRPr>
          </a:p>
        </p:txBody>
      </p:sp>
      <p:sp>
        <p:nvSpPr>
          <p:cNvPr id="8" name="Footer Placeholder 7"/>
          <p:cNvSpPr>
            <a:spLocks noGrp="1"/>
          </p:cNvSpPr>
          <p:nvPr>
            <p:ph type="ftr" sz="quarter" idx="11"/>
          </p:nvPr>
        </p:nvSpPr>
        <p:spPr>
          <a:xfrm>
            <a:off x="3124200" y="6356351"/>
            <a:ext cx="2895600" cy="365124"/>
          </a:xfrm>
          <a:prstGeom prst="rect">
            <a:avLst/>
          </a:prstGeom>
        </p:spPr>
        <p:txBody>
          <a:bodyPr/>
          <a:lstStyle/>
          <a:p>
            <a:pPr>
              <a:defRPr/>
            </a:pPr>
            <a:endParaRPr lang="en-US" dirty="0">
              <a:solidFill>
                <a:prstClr val="black"/>
              </a:solidFill>
            </a:endParaRPr>
          </a:p>
        </p:txBody>
      </p:sp>
      <p:sp>
        <p:nvSpPr>
          <p:cNvPr id="9" name="Slide Number Placeholder 8"/>
          <p:cNvSpPr>
            <a:spLocks noGrp="1"/>
          </p:cNvSpPr>
          <p:nvPr>
            <p:ph type="sldNum" sz="quarter" idx="12"/>
          </p:nvPr>
        </p:nvSpPr>
        <p:spPr/>
        <p:txBody>
          <a:bodyPr/>
          <a:lstStyle/>
          <a:p>
            <a:pPr>
              <a:defRPr/>
            </a:pPr>
            <a:fld id="{BE80628C-2F4B-45CE-BDA4-8985CE9B0588}"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3410908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1"/>
            <a:ext cx="2133600" cy="365124"/>
          </a:xfrm>
          <a:prstGeom prst="rect">
            <a:avLst/>
          </a:prstGeom>
        </p:spPr>
        <p:txBody>
          <a:bodyPr/>
          <a:lstStyle/>
          <a:p>
            <a:pPr>
              <a:defRPr/>
            </a:pPr>
            <a:endParaRPr lang="en-US" dirty="0">
              <a:solidFill>
                <a:prstClr val="black"/>
              </a:solidFill>
            </a:endParaRPr>
          </a:p>
        </p:txBody>
      </p:sp>
      <p:sp>
        <p:nvSpPr>
          <p:cNvPr id="4" name="Footer Placeholder 3"/>
          <p:cNvSpPr>
            <a:spLocks noGrp="1"/>
          </p:cNvSpPr>
          <p:nvPr>
            <p:ph type="ftr" sz="quarter" idx="11"/>
          </p:nvPr>
        </p:nvSpPr>
        <p:spPr>
          <a:xfrm>
            <a:off x="3124200" y="6356351"/>
            <a:ext cx="2895600" cy="365124"/>
          </a:xfrm>
          <a:prstGeom prst="rect">
            <a:avLst/>
          </a:prstGeom>
        </p:spPr>
        <p:txBody>
          <a:bodyPr/>
          <a:lstStyle/>
          <a:p>
            <a:pPr>
              <a:defRPr/>
            </a:pP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DED27C69-3C9F-4A0A-B71B-C7425509466D}"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325922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4"/>
          </a:xfrm>
          <a:prstGeom prst="rect">
            <a:avLst/>
          </a:prstGeom>
        </p:spPr>
        <p:txBody>
          <a:bodyPr/>
          <a:lstStyle/>
          <a:p>
            <a:pPr>
              <a:defRPr/>
            </a:pPr>
            <a:endParaRPr lang="en-US" dirty="0">
              <a:solidFill>
                <a:prstClr val="black"/>
              </a:solidFill>
            </a:endParaRPr>
          </a:p>
        </p:txBody>
      </p:sp>
      <p:sp>
        <p:nvSpPr>
          <p:cNvPr id="3" name="Footer Placeholder 2"/>
          <p:cNvSpPr>
            <a:spLocks noGrp="1"/>
          </p:cNvSpPr>
          <p:nvPr>
            <p:ph type="ftr" sz="quarter" idx="11"/>
          </p:nvPr>
        </p:nvSpPr>
        <p:spPr>
          <a:xfrm>
            <a:off x="3124200" y="6356351"/>
            <a:ext cx="2895600" cy="365124"/>
          </a:xfrm>
          <a:prstGeom prst="rect">
            <a:avLst/>
          </a:prstGeom>
        </p:spPr>
        <p:txBody>
          <a:bodyPr/>
          <a:lstStyle/>
          <a:p>
            <a:pPr>
              <a:defRPr/>
            </a:pPr>
            <a:endParaRPr lang="en-US" dirty="0">
              <a:solidFill>
                <a:prstClr val="black"/>
              </a:solidFill>
            </a:endParaRPr>
          </a:p>
        </p:txBody>
      </p:sp>
      <p:sp>
        <p:nvSpPr>
          <p:cNvPr id="4" name="Slide Number Placeholder 3"/>
          <p:cNvSpPr>
            <a:spLocks noGrp="1"/>
          </p:cNvSpPr>
          <p:nvPr>
            <p:ph type="sldNum" sz="quarter" idx="12"/>
          </p:nvPr>
        </p:nvSpPr>
        <p:spPr/>
        <p:txBody>
          <a:bodyPr/>
          <a:lstStyle/>
          <a:p>
            <a:pPr>
              <a:defRPr/>
            </a:pPr>
            <a:fld id="{089398E2-BD8B-4C06-B949-5D11C3C3F6EB}"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318172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4"/>
          </a:xfrm>
          <a:prstGeom prst="rect">
            <a:avLst/>
          </a:prstGeom>
        </p:spPr>
        <p:txBody>
          <a:bodyPr/>
          <a:lstStyle/>
          <a:p>
            <a:pPr>
              <a:defRPr/>
            </a:pPr>
            <a:endParaRPr lang="en-US" dirty="0">
              <a:solidFill>
                <a:prstClr val="black"/>
              </a:solidFill>
            </a:endParaRPr>
          </a:p>
        </p:txBody>
      </p:sp>
      <p:sp>
        <p:nvSpPr>
          <p:cNvPr id="6" name="Footer Placeholder 5"/>
          <p:cNvSpPr>
            <a:spLocks noGrp="1"/>
          </p:cNvSpPr>
          <p:nvPr>
            <p:ph type="ftr" sz="quarter" idx="11"/>
          </p:nvPr>
        </p:nvSpPr>
        <p:spPr>
          <a:xfrm>
            <a:off x="3124200" y="6356351"/>
            <a:ext cx="2895600" cy="365124"/>
          </a:xfrm>
          <a:prstGeom prst="rect">
            <a:avLst/>
          </a:prstGeom>
        </p:spPr>
        <p:txBody>
          <a:bodyPr/>
          <a:lstStyle/>
          <a:p>
            <a:pPr>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p>
            <a:pPr>
              <a:defRPr/>
            </a:pPr>
            <a:fld id="{FA7290F0-9525-4E99-A802-EA91E76AACEA}"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4161145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4"/>
          </a:xfrm>
          <a:prstGeom prst="rect">
            <a:avLst/>
          </a:prstGeom>
        </p:spPr>
        <p:txBody>
          <a:bodyPr/>
          <a:lstStyle/>
          <a:p>
            <a:pPr>
              <a:defRPr/>
            </a:pPr>
            <a:endParaRPr lang="en-US" dirty="0">
              <a:solidFill>
                <a:prstClr val="black"/>
              </a:solidFill>
            </a:endParaRPr>
          </a:p>
        </p:txBody>
      </p:sp>
      <p:sp>
        <p:nvSpPr>
          <p:cNvPr id="6" name="Footer Placeholder 5"/>
          <p:cNvSpPr>
            <a:spLocks noGrp="1"/>
          </p:cNvSpPr>
          <p:nvPr>
            <p:ph type="ftr" sz="quarter" idx="11"/>
          </p:nvPr>
        </p:nvSpPr>
        <p:spPr>
          <a:xfrm>
            <a:off x="3124200" y="6356351"/>
            <a:ext cx="2895600" cy="365124"/>
          </a:xfrm>
          <a:prstGeom prst="rect">
            <a:avLst/>
          </a:prstGeom>
        </p:spPr>
        <p:txBody>
          <a:bodyPr/>
          <a:lstStyle/>
          <a:p>
            <a:pPr>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p>
            <a:pPr>
              <a:defRPr/>
            </a:pPr>
            <a:fld id="{393BAD9B-8B3B-495B-97D7-4BA599EEB7A1}"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4108811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for all slides.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4"/>
          </p:nvPr>
        </p:nvSpPr>
        <p:spPr>
          <a:xfrm>
            <a:off x="6781800" y="6416676"/>
            <a:ext cx="2133600" cy="365124"/>
          </a:xfrm>
          <a:prstGeom prst="rect">
            <a:avLst/>
          </a:prstGeom>
        </p:spPr>
        <p:txBody>
          <a:bodyPr vert="horz" lIns="91440" tIns="45720" rIns="91440" bIns="45720" rtlCol="0" anchor="ctr"/>
          <a:lstStyle>
            <a:lvl1pPr algn="r">
              <a:defRPr sz="1100">
                <a:solidFill>
                  <a:schemeClr val="bg2"/>
                </a:solidFill>
                <a:latin typeface="Akzidenz-Grotesk Std Light Ext"/>
              </a:defRPr>
            </a:lvl1pPr>
          </a:lstStyle>
          <a:p>
            <a:pPr>
              <a:defRPr/>
            </a:pPr>
            <a:fld id="{CDA26C87-6BDD-47A8-95C5-DDC4C662310A}"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28097521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tiff"/><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hart" Target="../charts/chart4.xml"/><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0.emf"/><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hart" Target="../charts/chart5.xml"/><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0.emf"/><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hart" Target="../charts/chart6.xml"/><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0.emf"/><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hart" Target="../charts/chart7.xml"/><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0.emf"/><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hart" Target="../charts/chart8.xml"/><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0.emf"/><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7"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7"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hyperlink" Target="https://www.respectability.org/2020/04/blind-triplets-covid-19/" TargetMode="External"/><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https://www.nbcwashington.com/news/local/blind-triplets-battle-coronavirus/2285691/" TargetMode="External"/><Relationship Id="rId4" Type="http://schemas.openxmlformats.org/officeDocument/2006/relationships/hyperlink" Target="https://www.facebook.com/watch/?v=257659705416968"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hart" Target="../charts/chart11.xml"/><Relationship Id="rId7" Type="http://schemas.openxmlformats.org/officeDocument/2006/relationships/image" Target="../media/image10.emf"/><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hart" Target="../charts/chart12.xml"/><Relationship Id="rId7" Type="http://schemas.openxmlformats.org/officeDocument/2006/relationships/image" Target="../media/image10.emf"/><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hart" Target="../charts/chart13.xml"/><Relationship Id="rId7"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0.emf"/><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7"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chart" Target="../charts/chart15.xml"/><Relationship Id="rId7"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7"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0.emf"/></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7"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0.emf"/></Relationships>
</file>

<file path=ppt/slides/_rels/slide2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28.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13.png"/><Relationship Id="rId5" Type="http://schemas.openxmlformats.org/officeDocument/2006/relationships/image" Target="../media/image10.emf"/><Relationship Id="rId4" Type="http://schemas.openxmlformats.org/officeDocument/2006/relationships/chart" Target="../charts/char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emf"/></Relationships>
</file>

<file path=ppt/slides/_rels/slide3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hart" Target="../charts/chart19.xml"/><Relationship Id="rId7"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0.emf"/></Relationships>
</file>

<file path=ppt/slides/_rels/slide31.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14.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hart" Target="../charts/chart21.xml"/><Relationship Id="rId7"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0.emf"/><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chart" Target="../charts/chart22.xml"/><Relationship Id="rId7"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14.pn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hart" Target="../charts/chart23.xml"/><Relationship Id="rId7"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0.emf"/></Relationships>
</file>

<file path=ppt/slides/_rels/slide35.xml.rels><?xml version="1.0" encoding="UTF-8" standalone="yes"?>
<Relationships xmlns="http://schemas.openxmlformats.org/package/2006/relationships"><Relationship Id="rId3" Type="http://schemas.openxmlformats.org/officeDocument/2006/relationships/chart" Target="../charts/chart24.xml"/><Relationship Id="rId7"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0.emf"/></Relationships>
</file>

<file path=ppt/slides/_rels/slide36.xml.rels><?xml version="1.0" encoding="UTF-8" standalone="yes"?>
<Relationships xmlns="http://schemas.openxmlformats.org/package/2006/relationships"><Relationship Id="rId3" Type="http://schemas.openxmlformats.org/officeDocument/2006/relationships/chart" Target="../charts/chart25.xml"/><Relationship Id="rId7"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0.emf"/></Relationships>
</file>

<file path=ppt/slides/_rels/slide3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hart" Target="../charts/chart26.xml"/><Relationship Id="rId7"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0.emf"/><Relationship Id="rId4" Type="http://schemas.openxmlformats.org/officeDocument/2006/relationships/chart" Target="../charts/chart27.xml"/></Relationships>
</file>

<file path=ppt/slides/_rels/slide3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0.emf"/></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0.emf"/><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chart" Target="../charts/chart29.xml"/><Relationship Id="rId7"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14.png"/><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14.png"/><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chart" Target="../charts/chart31.xml"/><Relationship Id="rId7"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14.png"/><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chart" Target="../charts/chart32.xml"/><Relationship Id="rId7"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14.png"/><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14.png"/><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hart" Target="../charts/chart34.xml"/><Relationship Id="rId7"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0.emf"/></Relationships>
</file>

<file path=ppt/slides/_rels/slide46.xml.rels><?xml version="1.0" encoding="UTF-8" standalone="yes"?>
<Relationships xmlns="http://schemas.openxmlformats.org/package/2006/relationships"><Relationship Id="rId8" Type="http://schemas.openxmlformats.org/officeDocument/2006/relationships/hyperlink" Target="https://www.centerforvoterinformation.org/" TargetMode="External"/><Relationship Id="rId3" Type="http://schemas.openxmlformats.org/officeDocument/2006/relationships/image" Target="../media/image13.png"/><Relationship Id="rId7" Type="http://schemas.openxmlformats.org/officeDocument/2006/relationships/hyperlink" Target="http://www.greenbergresearch.com/" TargetMode="External"/><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hyperlink" Target="http://www.democracycorps.com/" TargetMode="External"/><Relationship Id="rId5" Type="http://schemas.openxmlformats.org/officeDocument/2006/relationships/image" Target="../media/image22.jpeg"/><Relationship Id="rId10" Type="http://schemas.openxmlformats.org/officeDocument/2006/relationships/image" Target="../media/image10.emf"/><Relationship Id="rId4" Type="http://schemas.openxmlformats.org/officeDocument/2006/relationships/image" Target="../media/image14.png"/><Relationship Id="rId9"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hyperlink" Target="http://www.respectability.org/covid-19" TargetMode="External"/><Relationship Id="rId2" Type="http://schemas.openxmlformats.org/officeDocument/2006/relationships/notesSlide" Target="../notesSlides/notesSlide47.xml"/><Relationship Id="rId1" Type="http://schemas.openxmlformats.org/officeDocument/2006/relationships/slideLayout" Target="../slideLayouts/slideLayout6.xml"/><Relationship Id="rId6" Type="http://schemas.openxmlformats.org/officeDocument/2006/relationships/hyperlink" Target="http://www.respectability.org/category/events" TargetMode="External"/><Relationship Id="rId5" Type="http://schemas.openxmlformats.org/officeDocument/2006/relationships/image" Target="../media/image2.png"/><Relationship Id="rId4" Type="http://schemas.openxmlformats.org/officeDocument/2006/relationships/hyperlink" Target="http://www.respectability.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hart" Target="../charts/chart2.xml"/><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0.emf"/><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A28537C8-062B-B14B-B992-E491A484D720}"/>
              </a:ext>
            </a:extLst>
          </p:cNvPr>
          <p:cNvSpPr>
            <a:spLocks noGrp="1"/>
          </p:cNvSpPr>
          <p:nvPr>
            <p:ph type="title"/>
          </p:nvPr>
        </p:nvSpPr>
        <p:spPr/>
        <p:txBody>
          <a:bodyPr/>
          <a:lstStyle/>
          <a:p>
            <a:r>
              <a:rPr lang="en-US" dirty="0"/>
              <a:t>An Update on our COVID-19 Response</a:t>
            </a:r>
          </a:p>
        </p:txBody>
      </p:sp>
      <p:sp>
        <p:nvSpPr>
          <p:cNvPr id="2" name="Rectangle 1">
            <a:extLst>
              <a:ext uri="{FF2B5EF4-FFF2-40B4-BE49-F238E27FC236}">
                <a16:creationId xmlns:a16="http://schemas.microsoft.com/office/drawing/2014/main" id="{F493F233-BD0D-994F-8068-E1483A4074B0}"/>
              </a:ext>
              <a:ext uri="{C183D7F6-B498-43B3-948B-1728B52AA6E4}">
                <adec:decorative xmlns:adec="http://schemas.microsoft.com/office/drawing/2017/decorative" val="1"/>
              </a:ext>
            </a:extLst>
          </p:cNvPr>
          <p:cNvSpPr/>
          <p:nvPr/>
        </p:nvSpPr>
        <p:spPr>
          <a:xfrm>
            <a:off x="-304800" y="0"/>
            <a:ext cx="99822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RespectAbility logo">
            <a:extLst>
              <a:ext uri="{FF2B5EF4-FFF2-40B4-BE49-F238E27FC236}">
                <a16:creationId xmlns:a16="http://schemas.microsoft.com/office/drawing/2014/main" id="{F470BEEA-2EE5-4BD6-B08F-117EAA0ADD6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30518" y="1610996"/>
            <a:ext cx="3200400" cy="1431165"/>
          </a:xfrm>
          <a:prstGeom prst="rect">
            <a:avLst/>
          </a:prstGeom>
        </p:spPr>
      </p:pic>
      <p:sp>
        <p:nvSpPr>
          <p:cNvPr id="4" name="Rectangle 3">
            <a:extLst>
              <a:ext uri="{FF2B5EF4-FFF2-40B4-BE49-F238E27FC236}">
                <a16:creationId xmlns:a16="http://schemas.microsoft.com/office/drawing/2014/main" id="{F40E8C01-C1CD-4A97-950A-7DDEF86ECDC5}"/>
              </a:ext>
            </a:extLst>
          </p:cNvPr>
          <p:cNvSpPr/>
          <p:nvPr/>
        </p:nvSpPr>
        <p:spPr>
          <a:xfrm>
            <a:off x="244718" y="3170652"/>
            <a:ext cx="4572000" cy="1754326"/>
          </a:xfrm>
          <a:prstGeom prst="rect">
            <a:avLst/>
          </a:prstGeom>
        </p:spPr>
        <p:txBody>
          <a:bodyPr wrap="square">
            <a:spAutoFit/>
          </a:bodyPr>
          <a:lstStyle/>
          <a:p>
            <a:pPr lvl="0" algn="ctr">
              <a:lnSpc>
                <a:spcPct val="90000"/>
              </a:lnSpc>
              <a:defRPr/>
            </a:pPr>
            <a:r>
              <a:rPr lang="en-US" sz="3000" b="1" kern="0" dirty="0">
                <a:solidFill>
                  <a:srgbClr val="000000"/>
                </a:solidFill>
                <a:latin typeface="Times New Roman" panose="02020603050405020304" pitchFamily="18" charset="0"/>
                <a:ea typeface="Lato" charset="0"/>
                <a:cs typeface="Times New Roman" panose="02020603050405020304" pitchFamily="18" charset="0"/>
              </a:rPr>
              <a:t>Poll Briefing: People with Disabilities &amp; COVID-19, SNAP, Voter Access and More</a:t>
            </a:r>
            <a:endParaRPr lang="en-US" b="1" kern="0" dirty="0">
              <a:solidFill>
                <a:srgbClr val="000000"/>
              </a:solidFill>
              <a:latin typeface="Times New Roman" panose="02020603050405020304" pitchFamily="18" charset="0"/>
              <a:ea typeface="Lato" charset="0"/>
              <a:cs typeface="Times New Roman" panose="02020603050405020304" pitchFamily="18" charset="0"/>
            </a:endParaRPr>
          </a:p>
        </p:txBody>
      </p:sp>
      <p:pic>
        <p:nvPicPr>
          <p:cNvPr id="7" name="Picture 6" descr="Jennifer Laszlo Mizrahi headshot">
            <a:extLst>
              <a:ext uri="{FF2B5EF4-FFF2-40B4-BE49-F238E27FC236}">
                <a16:creationId xmlns:a16="http://schemas.microsoft.com/office/drawing/2014/main" id="{898BAECB-C5CB-6D47-B472-046E1AB4FA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9184" y="1311305"/>
            <a:ext cx="1428750" cy="1428750"/>
          </a:xfrm>
          <a:prstGeom prst="rect">
            <a:avLst/>
          </a:prstGeom>
        </p:spPr>
      </p:pic>
      <p:sp>
        <p:nvSpPr>
          <p:cNvPr id="19" name="TextBox 18">
            <a:extLst>
              <a:ext uri="{FF2B5EF4-FFF2-40B4-BE49-F238E27FC236}">
                <a16:creationId xmlns:a16="http://schemas.microsoft.com/office/drawing/2014/main" id="{B25FEDA7-1BAF-0F44-AED7-6D4F8D09C9C0}"/>
              </a:ext>
            </a:extLst>
          </p:cNvPr>
          <p:cNvSpPr txBox="1"/>
          <p:nvPr/>
        </p:nvSpPr>
        <p:spPr>
          <a:xfrm>
            <a:off x="5199184" y="2842993"/>
            <a:ext cx="1428750" cy="646331"/>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Jennifer Laszlo Mizrahi, President, </a:t>
            </a:r>
            <a:r>
              <a:rPr lang="en-US" sz="1200" dirty="0" err="1">
                <a:latin typeface="Times New Roman" panose="02020603050405020304" pitchFamily="18" charset="0"/>
                <a:cs typeface="Times New Roman" panose="02020603050405020304" pitchFamily="18" charset="0"/>
              </a:rPr>
              <a:t>RespectAbility</a:t>
            </a:r>
            <a:endParaRPr lang="en-US" sz="1200" dirty="0">
              <a:latin typeface="Times New Roman" panose="02020603050405020304" pitchFamily="18" charset="0"/>
              <a:cs typeface="Times New Roman" panose="02020603050405020304" pitchFamily="18" charset="0"/>
            </a:endParaRPr>
          </a:p>
        </p:txBody>
      </p:sp>
      <p:pic>
        <p:nvPicPr>
          <p:cNvPr id="9" name="Picture 8" descr="Ollie Cantos headshot">
            <a:extLst>
              <a:ext uri="{FF2B5EF4-FFF2-40B4-BE49-F238E27FC236}">
                <a16:creationId xmlns:a16="http://schemas.microsoft.com/office/drawing/2014/main" id="{D939EEDD-587A-A94A-AEFF-17041C31545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010400" y="1311305"/>
            <a:ext cx="1428750" cy="1428750"/>
          </a:xfrm>
          <a:prstGeom prst="rect">
            <a:avLst/>
          </a:prstGeom>
        </p:spPr>
      </p:pic>
      <p:sp>
        <p:nvSpPr>
          <p:cNvPr id="20" name="TextBox 19">
            <a:extLst>
              <a:ext uri="{FF2B5EF4-FFF2-40B4-BE49-F238E27FC236}">
                <a16:creationId xmlns:a16="http://schemas.microsoft.com/office/drawing/2014/main" id="{1EB38FB8-62F1-0248-A25B-F300F260B072}"/>
              </a:ext>
            </a:extLst>
          </p:cNvPr>
          <p:cNvSpPr txBox="1"/>
          <p:nvPr/>
        </p:nvSpPr>
        <p:spPr>
          <a:xfrm>
            <a:off x="7010400" y="2842993"/>
            <a:ext cx="1428750" cy="646331"/>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Ollie Cantos,</a:t>
            </a:r>
          </a:p>
          <a:p>
            <a:r>
              <a:rPr lang="en-US" sz="1200" dirty="0">
                <a:latin typeface="Times New Roman" panose="02020603050405020304" pitchFamily="18" charset="0"/>
                <a:cs typeface="Times New Roman" panose="02020603050405020304" pitchFamily="18" charset="0"/>
              </a:rPr>
              <a:t>Board of Directors, </a:t>
            </a:r>
            <a:r>
              <a:rPr lang="en-US" sz="1200" dirty="0" err="1">
                <a:latin typeface="Times New Roman" panose="02020603050405020304" pitchFamily="18" charset="0"/>
                <a:cs typeface="Times New Roman" panose="02020603050405020304" pitchFamily="18" charset="0"/>
              </a:rPr>
              <a:t>RespectAbility</a:t>
            </a:r>
            <a:endParaRPr lang="en-US" sz="1200" dirty="0">
              <a:latin typeface="Times New Roman" panose="02020603050405020304" pitchFamily="18" charset="0"/>
              <a:cs typeface="Times New Roman" panose="02020603050405020304" pitchFamily="18" charset="0"/>
            </a:endParaRPr>
          </a:p>
        </p:txBody>
      </p:sp>
      <p:pic>
        <p:nvPicPr>
          <p:cNvPr id="15" name="Picture 14" descr="Stan Greenberg headshot">
            <a:extLst>
              <a:ext uri="{FF2B5EF4-FFF2-40B4-BE49-F238E27FC236}">
                <a16:creationId xmlns:a16="http://schemas.microsoft.com/office/drawing/2014/main" id="{CE28AECA-9C30-7241-9A79-69D4B624C72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199184" y="3740122"/>
            <a:ext cx="1428750" cy="1416106"/>
          </a:xfrm>
          <a:prstGeom prst="rect">
            <a:avLst/>
          </a:prstGeom>
        </p:spPr>
      </p:pic>
      <p:sp>
        <p:nvSpPr>
          <p:cNvPr id="22" name="TextBox 21">
            <a:extLst>
              <a:ext uri="{FF2B5EF4-FFF2-40B4-BE49-F238E27FC236}">
                <a16:creationId xmlns:a16="http://schemas.microsoft.com/office/drawing/2014/main" id="{0ADA70C8-D148-3746-BB52-9457E7582E22}"/>
              </a:ext>
            </a:extLst>
          </p:cNvPr>
          <p:cNvSpPr txBox="1"/>
          <p:nvPr/>
        </p:nvSpPr>
        <p:spPr>
          <a:xfrm>
            <a:off x="5199184" y="5275688"/>
            <a:ext cx="1532060" cy="646331"/>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Stan Greenberg,</a:t>
            </a:r>
          </a:p>
          <a:p>
            <a:r>
              <a:rPr lang="en-US" sz="1200" dirty="0">
                <a:latin typeface="Times New Roman" panose="02020603050405020304" pitchFamily="18" charset="0"/>
                <a:cs typeface="Times New Roman" panose="02020603050405020304" pitchFamily="18" charset="0"/>
              </a:rPr>
              <a:t>Pollster,</a:t>
            </a:r>
          </a:p>
          <a:p>
            <a:r>
              <a:rPr lang="en-US" sz="1200" dirty="0">
                <a:latin typeface="Times New Roman" panose="02020603050405020304" pitchFamily="18" charset="0"/>
                <a:cs typeface="Times New Roman" panose="02020603050405020304" pitchFamily="18" charset="0"/>
              </a:rPr>
              <a:t>Democracy Corps</a:t>
            </a:r>
          </a:p>
        </p:txBody>
      </p:sp>
      <p:pic>
        <p:nvPicPr>
          <p:cNvPr id="17" name="Picture 16" descr="Page Gardner headshot">
            <a:extLst>
              <a:ext uri="{FF2B5EF4-FFF2-40B4-BE49-F238E27FC236}">
                <a16:creationId xmlns:a16="http://schemas.microsoft.com/office/drawing/2014/main" id="{AF644F0A-F22A-7A45-9918-5E3E0E7BE1A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010400" y="3733800"/>
            <a:ext cx="1428750" cy="1428750"/>
          </a:xfrm>
          <a:prstGeom prst="rect">
            <a:avLst/>
          </a:prstGeom>
        </p:spPr>
      </p:pic>
      <p:sp>
        <p:nvSpPr>
          <p:cNvPr id="23" name="TextBox 22">
            <a:extLst>
              <a:ext uri="{FF2B5EF4-FFF2-40B4-BE49-F238E27FC236}">
                <a16:creationId xmlns:a16="http://schemas.microsoft.com/office/drawing/2014/main" id="{9C28808F-09EB-6747-803C-88B4D2BDBA2F}"/>
              </a:ext>
            </a:extLst>
          </p:cNvPr>
          <p:cNvSpPr txBox="1"/>
          <p:nvPr/>
        </p:nvSpPr>
        <p:spPr>
          <a:xfrm>
            <a:off x="7010400" y="5275687"/>
            <a:ext cx="1532060" cy="646331"/>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Page Gardner, Founder, Voter Participation Center</a:t>
            </a:r>
          </a:p>
        </p:txBody>
      </p:sp>
    </p:spTree>
    <p:extLst>
      <p:ext uri="{BB962C8B-B14F-4D97-AF65-F5344CB8AC3E}">
        <p14:creationId xmlns:p14="http://schemas.microsoft.com/office/powerpoint/2010/main" val="472313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EF943A4F-0D8C-BC49-83B9-793210E38E8A}"/>
              </a:ext>
            </a:extLst>
          </p:cNvPr>
          <p:cNvSpPr>
            <a:spLocks noGrp="1"/>
          </p:cNvSpPr>
          <p:nvPr>
            <p:ph type="title"/>
          </p:nvPr>
        </p:nvSpPr>
        <p:spPr/>
        <p:txBody>
          <a:bodyPr/>
          <a:lstStyle/>
          <a:p>
            <a:pPr rtl="0" fontAlgn="base"/>
            <a:r>
              <a:rPr lang="en-US" sz="2800" kern="1200" dirty="0">
                <a:solidFill>
                  <a:srgbClr val="000000"/>
                </a:solidFill>
                <a:effectLst/>
                <a:latin typeface="Franklin Gothic Demi Cond" panose="020B0603020102020204" pitchFamily="34" charset="0"/>
                <a:ea typeface="+mn-ea"/>
                <a:cs typeface="Arial" panose="020B0604020202020204" pitchFamily="34" charset="0"/>
              </a:rPr>
              <a:t>Trump tweeting to “liberate” Democratic-run states raises serious doubts across the board; only Tea Party GOP base unfazed</a:t>
            </a:r>
            <a:endParaRPr lang="en-US" dirty="0">
              <a:effectLst/>
            </a:endParaRPr>
          </a:p>
        </p:txBody>
      </p:sp>
      <p:sp>
        <p:nvSpPr>
          <p:cNvPr id="5" name="Rectangle 2">
            <a:extLst>
              <a:ext uri="{C183D7F6-B498-43B3-948B-1728B52AA6E4}">
                <adec:decorative xmlns:adec="http://schemas.microsoft.com/office/drawing/2017/decorative" val="1"/>
              </a:ext>
            </a:extLst>
          </p:cNvPr>
          <p:cNvSpPr>
            <a:spLocks noChangeArrowheads="1"/>
          </p:cNvSpPr>
          <p:nvPr/>
        </p:nvSpPr>
        <p:spPr bwMode="auto">
          <a:xfrm>
            <a:off x="34636" y="533400"/>
            <a:ext cx="9067800" cy="861774"/>
          </a:xfrm>
          <a:prstGeom prst="rect">
            <a:avLst/>
          </a:prstGeom>
          <a:noFill/>
          <a:ln>
            <a:noFill/>
          </a:ln>
        </p:spPr>
        <p:txBody>
          <a:bodyPr wrap="square" lIns="0" tIns="0" rIns="0" bIns="0">
            <a:spAutoFit/>
          </a:bodyPr>
          <a:lstStyle/>
          <a:p>
            <a:r>
              <a:rPr lang="en-US" sz="2800" dirty="0">
                <a:solidFill>
                  <a:prstClr val="black"/>
                </a:solidFill>
                <a:latin typeface="Franklin Gothic Demi Cond" panose="020B0706030402020204" pitchFamily="34" charset="0"/>
                <a:cs typeface="Arial"/>
              </a:rPr>
              <a:t>Trump tweeting to “liberate” Democratic-run states raises serious doubts across the board; only Tea Party GOP base unfazed</a:t>
            </a:r>
          </a:p>
        </p:txBody>
      </p:sp>
      <p:sp>
        <p:nvSpPr>
          <p:cNvPr id="6" name="AutoShape 4"/>
          <p:cNvSpPr>
            <a:spLocks noChangeArrowheads="1"/>
          </p:cNvSpPr>
          <p:nvPr/>
        </p:nvSpPr>
        <p:spPr bwMode="auto">
          <a:xfrm>
            <a:off x="43780" y="1442316"/>
            <a:ext cx="8970253" cy="412851"/>
          </a:xfrm>
          <a:prstGeom prst="roundRect">
            <a:avLst>
              <a:gd name="adj" fmla="val 16667"/>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defRPr sz="2200" i="1">
                <a:solidFill>
                  <a:srgbClr val="FF0000"/>
                </a:solidFill>
                <a:latin typeface="Arial" charset="0"/>
                <a:cs typeface="Arial" charset="0"/>
              </a:defRPr>
            </a:lvl1pPr>
            <a:lvl2pPr marL="742950" indent="-285750" eaLnBrk="0" hangingPunct="0">
              <a:defRPr sz="2200" i="1">
                <a:solidFill>
                  <a:srgbClr val="FF0000"/>
                </a:solidFill>
                <a:latin typeface="Arial" charset="0"/>
                <a:cs typeface="Arial" charset="0"/>
              </a:defRPr>
            </a:lvl2pPr>
            <a:lvl3pPr marL="1143000" indent="-228600" eaLnBrk="0" hangingPunct="0">
              <a:defRPr sz="2200" i="1">
                <a:solidFill>
                  <a:srgbClr val="FF0000"/>
                </a:solidFill>
                <a:latin typeface="Arial" charset="0"/>
                <a:cs typeface="Arial" charset="0"/>
              </a:defRPr>
            </a:lvl3pPr>
            <a:lvl4pPr marL="1600200" indent="-228600" eaLnBrk="0" hangingPunct="0">
              <a:defRPr sz="2200" i="1">
                <a:solidFill>
                  <a:srgbClr val="FF0000"/>
                </a:solidFill>
                <a:latin typeface="Arial" charset="0"/>
                <a:cs typeface="Arial" charset="0"/>
              </a:defRPr>
            </a:lvl4pPr>
            <a:lvl5pPr marL="2057400" indent="-228600" eaLnBrk="0" hangingPunct="0">
              <a:defRPr sz="2200" i="1">
                <a:solidFill>
                  <a:srgbClr val="FF0000"/>
                </a:solidFill>
                <a:latin typeface="Arial" charset="0"/>
                <a:cs typeface="Arial" charset="0"/>
              </a:defRPr>
            </a:lvl5pPr>
            <a:lvl6pPr marL="2514600" indent="-228600" eaLnBrk="0" fontAlgn="base" hangingPunct="0">
              <a:spcBef>
                <a:spcPct val="0"/>
              </a:spcBef>
              <a:spcAft>
                <a:spcPct val="0"/>
              </a:spcAft>
              <a:defRPr sz="2200" i="1">
                <a:solidFill>
                  <a:srgbClr val="FF0000"/>
                </a:solidFill>
                <a:latin typeface="Arial" charset="0"/>
                <a:cs typeface="Arial" charset="0"/>
              </a:defRPr>
            </a:lvl6pPr>
            <a:lvl7pPr marL="2971800" indent="-228600" eaLnBrk="0" fontAlgn="base" hangingPunct="0">
              <a:spcBef>
                <a:spcPct val="0"/>
              </a:spcBef>
              <a:spcAft>
                <a:spcPct val="0"/>
              </a:spcAft>
              <a:defRPr sz="2200" i="1">
                <a:solidFill>
                  <a:srgbClr val="FF0000"/>
                </a:solidFill>
                <a:latin typeface="Arial" charset="0"/>
                <a:cs typeface="Arial" charset="0"/>
              </a:defRPr>
            </a:lvl7pPr>
            <a:lvl8pPr marL="3429000" indent="-228600" eaLnBrk="0" fontAlgn="base" hangingPunct="0">
              <a:spcBef>
                <a:spcPct val="0"/>
              </a:spcBef>
              <a:spcAft>
                <a:spcPct val="0"/>
              </a:spcAft>
              <a:defRPr sz="2200" i="1">
                <a:solidFill>
                  <a:srgbClr val="FF0000"/>
                </a:solidFill>
                <a:latin typeface="Arial" charset="0"/>
                <a:cs typeface="Arial" charset="0"/>
              </a:defRPr>
            </a:lvl8pPr>
            <a:lvl9pPr marL="3886200" indent="-228600" eaLnBrk="0" fontAlgn="base" hangingPunct="0">
              <a:spcBef>
                <a:spcPct val="0"/>
              </a:spcBef>
              <a:spcAft>
                <a:spcPct val="0"/>
              </a:spcAft>
              <a:defRPr sz="2200" i="1">
                <a:solidFill>
                  <a:srgbClr val="FF0000"/>
                </a:solidFill>
                <a:latin typeface="Arial" charset="0"/>
                <a:cs typeface="Arial" charset="0"/>
              </a:defRPr>
            </a:lvl9pPr>
          </a:lstStyle>
          <a:p>
            <a:pPr eaLnBrk="1" hangingPunct="1"/>
            <a:r>
              <a:rPr lang="en-US" sz="1200" dirty="0">
                <a:solidFill>
                  <a:schemeClr val="tx1"/>
                </a:solidFill>
              </a:rPr>
              <a:t>Here are some statements that are critical of the Trump administration handling of the pandemic. Please read each one and indicate whether is raises very serious doubts, serious doubts, minor doubts, or no real doubts in your own mind about President Trump.</a:t>
            </a:r>
          </a:p>
        </p:txBody>
      </p:sp>
      <p:sp>
        <p:nvSpPr>
          <p:cNvPr id="26" name="Text Box 45">
            <a:extLst>
              <a:ext uri="{FF2B5EF4-FFF2-40B4-BE49-F238E27FC236}">
                <a16:creationId xmlns:a16="http://schemas.microsoft.com/office/drawing/2014/main" id="{0AA0EFE0-BFCA-45E4-8623-DB23A7F5CF65}"/>
              </a:ext>
            </a:extLst>
          </p:cNvPr>
          <p:cNvSpPr txBox="1">
            <a:spLocks noChangeArrowheads="1"/>
          </p:cNvSpPr>
          <p:nvPr/>
        </p:nvSpPr>
        <p:spPr bwMode="auto">
          <a:xfrm>
            <a:off x="152400" y="1897589"/>
            <a:ext cx="8839196" cy="921141"/>
          </a:xfrm>
          <a:prstGeom prst="rect">
            <a:avLst/>
          </a:prstGeom>
          <a:solidFill>
            <a:schemeClr val="bg1"/>
          </a:solidFill>
          <a:ln w="9525" algn="ctr">
            <a:solidFill>
              <a:schemeClr val="tx1"/>
            </a:solidFill>
            <a:miter lim="800000"/>
            <a:headEnd/>
            <a:tailEnd/>
          </a:ln>
          <a:effec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ts val="0"/>
              </a:spcBef>
            </a:pPr>
            <a:r>
              <a:rPr lang="en-US" sz="1400" b="1" dirty="0">
                <a:solidFill>
                  <a:srgbClr val="000000"/>
                </a:solidFill>
                <a:latin typeface="Arial" panose="020B0604020202020204" pitchFamily="34" charset="0"/>
                <a:cs typeface="Arial" panose="020B0604020202020204" pitchFamily="34" charset="0"/>
              </a:rPr>
              <a:t>President Trump has tweeted "Liberate" Minnesota, Michigan and Virginia in support of demonstrators that were surrounding state capitol buildings and defying Democratic governors' stay at home orders in states hit hardest by the pandemic. Some sported assault rifles that were legal to carry openly. The president was urging people to defy his own advice on how to fight the virus and save lives</a:t>
            </a:r>
          </a:p>
        </p:txBody>
      </p:sp>
      <p:graphicFrame>
        <p:nvGraphicFramePr>
          <p:cNvPr id="15" name="Chart 14" descr="&#13;&#10;Total&#13;&#10;Very serious doubts: 36&#13;&#10;Somewhat serious doubts: 18&#13;&#10;Total doubts: 54&#13;&#10;&#13;&#10;Democrat&#13;&#10;Very serious doubts: 55&#13;&#10;Somewhat serious doubts: 16&#13;&#10;Total doubts: 71&#13;&#10;&#13;&#10;Independent&#13;&#10;Very serious doubts: 31&#13;&#10;Somewhat serious doubts: 20&#13;&#10;Total doubts: 51&#13;&#10;&#13;&#10;Republican&#13;&#10;Very serious doubts: 15&#13;&#10;Somewhat serious doubts: 20&#13;&#10;Total doubts: 35&#13;&#10;&#13;&#10;African American&#13;&#10;Very serious doubts: 55&#13;&#10;Somewhat serious doubts: 16&#13;&#10;Total doubts: 70&#13;&#10;&#13;&#10;Hispanic&#13;&#10;Very serious doubts: 40&#13;&#10;Somewhat serious doubts: 17&#13;&#10;Total doubts: 57&#13;&#10;&#13;&#10;White unmarried women&#13;&#10;Very serious doubts: 44&#13;&#10;Somewhat serious doubts: 15&#13;&#10;Total doubts: 59&#13;&#10;&#13;&#10;White millennials&#13;&#10;Very serious doubts: 30&#13;&#10;Somewhat serious doubts: 18&#13;&#10;Total doubts: 48&#13;&#10;&#13;&#10;White working class women&#13;&#10;Very serious doubts: 24&#13;&#10;Somewhat serious doubts: 19&#13;&#10;Total doubts: 54&#13;&#10;&#13;&#10;Evangelical cons&#13;&#10;Very serious doubts: 19&#13;&#10;Somewhat serious doubts: 23&#13;&#10;Total doubts: 42&#13;&#10;&#13;&#10;Tea Party&#13;&#10;Very serious doubts: 11&#13;&#10;Somewhat serious doubts: 17&#13;&#10;Total doubts: 28&#13;&#10;&#13;&#10;Catholic cons&#13;&#10;Very serious doubts: 18&#13;&#10;Somewhat serious doubts: 17&#13;&#10;Total doubts: 35&#13;&#10;&#13;&#10;McCain cons&#13;&#10;Very serious doubts: 9&#13;&#10;Somewhat serious doubts: 25&#13;&#10;Total doubts: 33&#13;&#10;&#13;&#10;Moderate&#13;&#10;Very serious doubts: 15&#13;&#10;Somewhat serious doubts: 20&#13;&#10;Total doubts: 35">
            <a:extLst>
              <a:ext uri="{FF2B5EF4-FFF2-40B4-BE49-F238E27FC236}">
                <a16:creationId xmlns:a16="http://schemas.microsoft.com/office/drawing/2014/main" id="{53CDFCD2-A101-452D-9893-D4FF57585C96}"/>
              </a:ext>
            </a:extLst>
          </p:cNvPr>
          <p:cNvGraphicFramePr/>
          <p:nvPr>
            <p:extLst>
              <p:ext uri="{D42A27DB-BD31-4B8C-83A1-F6EECF244321}">
                <p14:modId xmlns:p14="http://schemas.microsoft.com/office/powerpoint/2010/main" val="1187525127"/>
              </p:ext>
            </p:extLst>
          </p:nvPr>
        </p:nvGraphicFramePr>
        <p:xfrm>
          <a:off x="-1" y="1938334"/>
          <a:ext cx="9102437" cy="4122526"/>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a:defRPr/>
            </a:pPr>
            <a:fld id="{9F5538AE-08EC-4974-8821-AEEB51B252F5}" type="slidenum">
              <a:rPr lang="en-US" smtClean="0">
                <a:solidFill>
                  <a:srgbClr val="EEECE1"/>
                </a:solidFill>
              </a:rPr>
              <a:pPr>
                <a:defRPr/>
              </a:pPr>
              <a:t>9</a:t>
            </a:fld>
            <a:endParaRPr lang="en-US" dirty="0">
              <a:solidFill>
                <a:srgbClr val="EEECE1"/>
              </a:solidFill>
            </a:endParaRPr>
          </a:p>
        </p:txBody>
      </p:sp>
      <p:sp>
        <p:nvSpPr>
          <p:cNvPr id="2" name="Rectangle 1">
            <a:extLst>
              <a:ext uri="{C183D7F6-B498-43B3-948B-1728B52AA6E4}">
                <adec:decorative xmlns:adec="http://schemas.microsoft.com/office/drawing/2017/decorative" val="1"/>
              </a:ext>
            </a:extLst>
          </p:cNvPr>
          <p:cNvSpPr/>
          <p:nvPr/>
        </p:nvSpPr>
        <p:spPr>
          <a:xfrm>
            <a:off x="524301" y="6373937"/>
            <a:ext cx="6899564" cy="4572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50" b="1" dirty="0">
              <a:solidFill>
                <a:srgbClr val="C00000"/>
              </a:solidFill>
            </a:endParaRPr>
          </a:p>
        </p:txBody>
      </p:sp>
      <p:pic>
        <p:nvPicPr>
          <p:cNvPr id="16" name="Picture 9">
            <a:extLst>
              <a:ext uri="{FF2B5EF4-FFF2-40B4-BE49-F238E27FC236}">
                <a16:creationId xmlns:a16="http://schemas.microsoft.com/office/drawing/2014/main" id="{F1E18E34-6555-45AD-B98E-83D0328897C8}"/>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273" r="86278" b="3273"/>
          <a:stretch/>
        </p:blipFill>
        <p:spPr bwMode="auto">
          <a:xfrm>
            <a:off x="152400" y="6435647"/>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7" name="Picture 2">
            <a:extLst>
              <a:ext uri="{FF2B5EF4-FFF2-40B4-BE49-F238E27FC236}">
                <a16:creationId xmlns:a16="http://schemas.microsoft.com/office/drawing/2014/main" id="{D328961C-7FE8-4184-A4C4-0DA0D3965631}"/>
              </a:ext>
              <a:ext uri="{C183D7F6-B498-43B3-948B-1728B52AA6E4}">
                <adec:decorative xmlns:adec="http://schemas.microsoft.com/office/drawing/2017/decorative" val="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1368"/>
          <a:stretch/>
        </p:blipFill>
        <p:spPr bwMode="auto">
          <a:xfrm>
            <a:off x="1960721" y="125713"/>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a:extLst>
              <a:ext uri="{FF2B5EF4-FFF2-40B4-BE49-F238E27FC236}">
                <a16:creationId xmlns:a16="http://schemas.microsoft.com/office/drawing/2014/main" id="{8C807D7E-4F79-4254-BB52-AE99C02BC3E5}"/>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4890" y="177155"/>
            <a:ext cx="3090417" cy="18286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8689AFCA-C928-4B5A-9ED7-CFA00B4DEC1F}"/>
              </a:ext>
              <a:ext uri="{C183D7F6-B498-43B3-948B-1728B52AA6E4}">
                <adec:decorative xmlns:adec="http://schemas.microsoft.com/office/drawing/2017/decorative" val="1"/>
              </a:ext>
            </a:extLst>
          </p:cNvPr>
          <p:cNvPicPr/>
          <p:nvPr/>
        </p:nvPicPr>
        <p:blipFill rotWithShape="1">
          <a:blip r:embed="rId7">
            <a:extLst>
              <a:ext uri="{28A0092B-C50C-407E-A947-70E740481C1C}">
                <a14:useLocalDpi xmlns:a14="http://schemas.microsoft.com/office/drawing/2010/main" val="0"/>
              </a:ext>
            </a:extLst>
          </a:blip>
          <a:srcRect l="53849" t="-17160"/>
          <a:stretch/>
        </p:blipFill>
        <p:spPr bwMode="auto">
          <a:xfrm>
            <a:off x="609600" y="6426843"/>
            <a:ext cx="1105593" cy="359154"/>
          </a:xfrm>
          <a:prstGeom prst="rect">
            <a:avLst/>
          </a:prstGeom>
          <a:noFill/>
        </p:spPr>
      </p:pic>
      <p:sp>
        <p:nvSpPr>
          <p:cNvPr id="29" name="Line 11">
            <a:extLst>
              <a:ext uri="{FF2B5EF4-FFF2-40B4-BE49-F238E27FC236}">
                <a16:creationId xmlns:a16="http://schemas.microsoft.com/office/drawing/2014/main" id="{8445115D-892D-4873-AD36-5D46B1380841}"/>
              </a:ext>
              <a:ext uri="{C183D7F6-B498-43B3-948B-1728B52AA6E4}">
                <adec:decorative xmlns:adec="http://schemas.microsoft.com/office/drawing/2017/decorative" val="1"/>
              </a:ext>
            </a:extLst>
          </p:cNvPr>
          <p:cNvSpPr>
            <a:spLocks noChangeShapeType="1"/>
          </p:cNvSpPr>
          <p:nvPr/>
        </p:nvSpPr>
        <p:spPr bwMode="auto">
          <a:xfrm flipH="1">
            <a:off x="2690108" y="3200399"/>
            <a:ext cx="53092" cy="3162155"/>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solidFill>
                <a:prstClr val="black"/>
              </a:solidFill>
            </a:endParaRPr>
          </a:p>
        </p:txBody>
      </p:sp>
      <p:sp>
        <p:nvSpPr>
          <p:cNvPr id="30" name="Line 11">
            <a:extLst>
              <a:ext uri="{FF2B5EF4-FFF2-40B4-BE49-F238E27FC236}">
                <a16:creationId xmlns:a16="http://schemas.microsoft.com/office/drawing/2014/main" id="{A84A61FE-F76D-4433-957D-3763A1334DF8}"/>
              </a:ext>
              <a:ext uri="{C183D7F6-B498-43B3-948B-1728B52AA6E4}">
                <adec:decorative xmlns:adec="http://schemas.microsoft.com/office/drawing/2017/decorative" val="1"/>
              </a:ext>
            </a:extLst>
          </p:cNvPr>
          <p:cNvSpPr>
            <a:spLocks noChangeShapeType="1"/>
          </p:cNvSpPr>
          <p:nvPr/>
        </p:nvSpPr>
        <p:spPr bwMode="auto">
          <a:xfrm>
            <a:off x="5791200" y="3200400"/>
            <a:ext cx="53093" cy="3255950"/>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solidFill>
                <a:prstClr val="black"/>
              </a:solidFill>
            </a:endParaRPr>
          </a:p>
        </p:txBody>
      </p:sp>
      <p:sp>
        <p:nvSpPr>
          <p:cNvPr id="19" name="Line 11">
            <a:extLst>
              <a:ext uri="{FF2B5EF4-FFF2-40B4-BE49-F238E27FC236}">
                <a16:creationId xmlns:a16="http://schemas.microsoft.com/office/drawing/2014/main" id="{17753B38-6ECC-4023-AFAB-89F696D373C3}"/>
              </a:ext>
              <a:ext uri="{C183D7F6-B498-43B3-948B-1728B52AA6E4}">
                <adec:decorative xmlns:adec="http://schemas.microsoft.com/office/drawing/2017/decorative" val="1"/>
              </a:ext>
            </a:extLst>
          </p:cNvPr>
          <p:cNvSpPr>
            <a:spLocks noChangeShapeType="1"/>
          </p:cNvSpPr>
          <p:nvPr/>
        </p:nvSpPr>
        <p:spPr bwMode="auto">
          <a:xfrm flipH="1">
            <a:off x="838200" y="2859475"/>
            <a:ext cx="53094" cy="3626100"/>
          </a:xfrm>
          <a:prstGeom prst="line">
            <a:avLst/>
          </a:prstGeom>
          <a:ln>
            <a:headEnd/>
            <a:tailEnd/>
          </a:ln>
          <a:extLst>
            <a:ext uri="{909E8E84-426E-40DD-AFC4-6F175D3DCCD1}">
              <a14:hiddenFill xmlns:a14="http://schemas.microsoft.com/office/drawing/2010/main">
                <a:noFill/>
              </a14:hiddenFill>
            </a:ext>
          </a:extLst>
        </p:spPr>
        <p:style>
          <a:lnRef idx="2">
            <a:schemeClr val="dk1"/>
          </a:lnRef>
          <a:fillRef idx="0">
            <a:schemeClr val="dk1"/>
          </a:fillRef>
          <a:effectRef idx="1">
            <a:schemeClr val="dk1"/>
          </a:effectRef>
          <a:fontRef idx="minor">
            <a:schemeClr val="tx1"/>
          </a:fontRef>
        </p:style>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solidFill>
                <a:prstClr val="black"/>
              </a:solidFill>
            </a:endParaRPr>
          </a:p>
        </p:txBody>
      </p:sp>
    </p:spTree>
    <p:extLst>
      <p:ext uri="{BB962C8B-B14F-4D97-AF65-F5344CB8AC3E}">
        <p14:creationId xmlns:p14="http://schemas.microsoft.com/office/powerpoint/2010/main" val="1208889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532F9DA-3DF5-0843-9F8F-9651C06422EC}"/>
              </a:ext>
            </a:extLst>
          </p:cNvPr>
          <p:cNvSpPr>
            <a:spLocks noGrp="1"/>
          </p:cNvSpPr>
          <p:nvPr>
            <p:ph type="title"/>
          </p:nvPr>
        </p:nvSpPr>
        <p:spPr/>
        <p:txBody>
          <a:bodyPr/>
          <a:lstStyle/>
          <a:p>
            <a:pPr rtl="0" fontAlgn="base"/>
            <a:r>
              <a:rPr lang="en-US" sz="2400" kern="1200" dirty="0">
                <a:solidFill>
                  <a:srgbClr val="000000"/>
                </a:solidFill>
                <a:effectLst/>
                <a:latin typeface="Franklin Gothic Demi Cond" panose="020B0603020102020204" pitchFamily="34" charset="0"/>
                <a:ea typeface="+mn-ea"/>
                <a:cs typeface="+mn-cs"/>
              </a:rPr>
              <a:t>Governors opening up economy viewed warmly by only a third of country</a:t>
            </a:r>
            <a:endParaRPr lang="en-US" dirty="0">
              <a:effectLst/>
            </a:endParaRPr>
          </a:p>
        </p:txBody>
      </p:sp>
      <p:sp>
        <p:nvSpPr>
          <p:cNvPr id="27" name="Rectangle 2">
            <a:extLst>
              <a:ext uri="{FF2B5EF4-FFF2-40B4-BE49-F238E27FC236}">
                <a16:creationId xmlns:a16="http://schemas.microsoft.com/office/drawing/2014/main" id="{BFCA94D3-CE11-45C8-AB13-DB39DF3C87F0}"/>
              </a:ext>
              <a:ext uri="{C183D7F6-B498-43B3-948B-1728B52AA6E4}">
                <adec:decorative xmlns:adec="http://schemas.microsoft.com/office/drawing/2017/decorative" val="1"/>
              </a:ext>
            </a:extLst>
          </p:cNvPr>
          <p:cNvSpPr>
            <a:spLocks noChangeArrowheads="1"/>
          </p:cNvSpPr>
          <p:nvPr/>
        </p:nvSpPr>
        <p:spPr bwMode="auto">
          <a:xfrm>
            <a:off x="76202" y="537889"/>
            <a:ext cx="9032314" cy="369332"/>
          </a:xfrm>
          <a:prstGeom prst="rect">
            <a:avLst/>
          </a:prstGeom>
          <a:noFill/>
          <a:ln>
            <a:noFill/>
          </a:ln>
        </p:spPr>
        <p:txBody>
          <a:bodyPr wrap="square" lIns="0" tIns="0" rIns="0" bIns="0">
            <a:spAutoFit/>
          </a:bodyPr>
          <a:lstStyle/>
          <a:p>
            <a:r>
              <a:rPr lang="en-US" sz="2400" dirty="0">
                <a:solidFill>
                  <a:prstClr val="black"/>
                </a:solidFill>
                <a:latin typeface="Franklin Gothic Demi Cond"/>
              </a:rPr>
              <a:t>Governors opening up economy viewed warmly by only a third of country</a:t>
            </a:r>
          </a:p>
        </p:txBody>
      </p:sp>
      <p:sp>
        <p:nvSpPr>
          <p:cNvPr id="72" name="AutoShape 4">
            <a:extLst>
              <a:ext uri="{FF2B5EF4-FFF2-40B4-BE49-F238E27FC236}">
                <a16:creationId xmlns:a16="http://schemas.microsoft.com/office/drawing/2014/main" id="{3D9E776A-9F4D-413B-BC86-C0F6D4541FA2}"/>
              </a:ext>
            </a:extLst>
          </p:cNvPr>
          <p:cNvSpPr>
            <a:spLocks noChangeArrowheads="1"/>
          </p:cNvSpPr>
          <p:nvPr/>
        </p:nvSpPr>
        <p:spPr bwMode="auto">
          <a:xfrm>
            <a:off x="88206" y="980921"/>
            <a:ext cx="8967588" cy="333680"/>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i="1" dirty="0">
                <a:solidFill>
                  <a:srgbClr val="000000"/>
                </a:solidFill>
                <a:latin typeface="Arial" panose="020B0604020202020204" pitchFamily="34" charset="0"/>
                <a:cs typeface="Arial" panose="020B0604020202020204" pitchFamily="34" charset="0"/>
              </a:rPr>
              <a:t>Please rate your feelings toward some people, organizations, and concepts, with one hundred meaning a VERY WARM, FAVORABLE feeling; zero meaning a VERY COLD, UNFAVORABLE feeling; and fifty meaning not particularly warm or cold.</a:t>
            </a:r>
          </a:p>
        </p:txBody>
      </p:sp>
      <p:sp>
        <p:nvSpPr>
          <p:cNvPr id="50" name="Text Box 13">
            <a:extLst>
              <a:ext uri="{FF2B5EF4-FFF2-40B4-BE49-F238E27FC236}">
                <a16:creationId xmlns:a16="http://schemas.microsoft.com/office/drawing/2014/main" id="{24002E98-5C6A-4F2A-9E35-9F8697901378}"/>
              </a:ext>
            </a:extLst>
          </p:cNvPr>
          <p:cNvSpPr txBox="1">
            <a:spLocks noChangeArrowheads="1"/>
          </p:cNvSpPr>
          <p:nvPr/>
        </p:nvSpPr>
        <p:spPr bwMode="auto">
          <a:xfrm>
            <a:off x="423022" y="1447800"/>
            <a:ext cx="8339976" cy="276999"/>
          </a:xfrm>
          <a:prstGeom prst="rect">
            <a:avLst/>
          </a:prstGeom>
          <a:solidFill>
            <a:schemeClr val="bg1"/>
          </a:solidFill>
          <a:ln w="9525">
            <a:solidFill>
              <a:srgbClr val="000000"/>
            </a:solidFill>
            <a:miter lim="800000"/>
            <a:headEnd/>
            <a:tailEnd/>
          </a:ln>
          <a:effectLst/>
        </p:spPr>
        <p:txBody>
          <a:bodyPr wrap="square" lIns="0" tIns="0" rIns="0" bIns="0">
            <a:spAutoFit/>
          </a:bodyPr>
          <a:lstStyle>
            <a:lvl1pPr eaLnBrk="0" hangingPunct="0">
              <a:defRPr sz="1400" b="1">
                <a:solidFill>
                  <a:schemeClr val="bg1"/>
                </a:solidFill>
                <a:latin typeface="Arial" charset="0"/>
                <a:cs typeface="Arial" charset="0"/>
              </a:defRPr>
            </a:lvl1pPr>
            <a:lvl2pPr marL="37931725" indent="-37474525" eaLnBrk="0" hangingPunct="0">
              <a:defRPr sz="1400" b="1">
                <a:solidFill>
                  <a:schemeClr val="bg1"/>
                </a:solidFill>
                <a:latin typeface="Arial" charset="0"/>
                <a:cs typeface="Arial" charset="0"/>
              </a:defRPr>
            </a:lvl2pPr>
            <a:lvl3pPr eaLnBrk="0" hangingPunct="0">
              <a:defRPr sz="1400" b="1">
                <a:solidFill>
                  <a:schemeClr val="bg1"/>
                </a:solidFill>
                <a:latin typeface="Arial" charset="0"/>
                <a:cs typeface="Arial" charset="0"/>
              </a:defRPr>
            </a:lvl3pPr>
            <a:lvl4pPr eaLnBrk="0" hangingPunct="0">
              <a:defRPr sz="1400" b="1">
                <a:solidFill>
                  <a:schemeClr val="bg1"/>
                </a:solidFill>
                <a:latin typeface="Arial" charset="0"/>
                <a:cs typeface="Arial" charset="0"/>
              </a:defRPr>
            </a:lvl4pPr>
            <a:lvl5pPr eaLnBrk="0" hangingPunct="0">
              <a:defRPr sz="1400" b="1">
                <a:solidFill>
                  <a:schemeClr val="bg1"/>
                </a:solidFill>
                <a:latin typeface="Arial" charset="0"/>
                <a:cs typeface="Arial" charset="0"/>
              </a:defRPr>
            </a:lvl5pPr>
            <a:lvl6pPr marL="457200" eaLnBrk="0" fontAlgn="base" hangingPunct="0">
              <a:spcBef>
                <a:spcPct val="0"/>
              </a:spcBef>
              <a:spcAft>
                <a:spcPct val="0"/>
              </a:spcAft>
              <a:defRPr sz="1400" b="1">
                <a:solidFill>
                  <a:schemeClr val="bg1"/>
                </a:solidFill>
                <a:latin typeface="Arial" charset="0"/>
                <a:cs typeface="Arial" charset="0"/>
              </a:defRPr>
            </a:lvl6pPr>
            <a:lvl7pPr marL="914400" eaLnBrk="0" fontAlgn="base" hangingPunct="0">
              <a:spcBef>
                <a:spcPct val="0"/>
              </a:spcBef>
              <a:spcAft>
                <a:spcPct val="0"/>
              </a:spcAft>
              <a:defRPr sz="1400" b="1">
                <a:solidFill>
                  <a:schemeClr val="bg1"/>
                </a:solidFill>
                <a:latin typeface="Arial" charset="0"/>
                <a:cs typeface="Arial" charset="0"/>
              </a:defRPr>
            </a:lvl7pPr>
            <a:lvl8pPr marL="1371600" eaLnBrk="0" fontAlgn="base" hangingPunct="0">
              <a:spcBef>
                <a:spcPct val="0"/>
              </a:spcBef>
              <a:spcAft>
                <a:spcPct val="0"/>
              </a:spcAft>
              <a:defRPr sz="1400" b="1">
                <a:solidFill>
                  <a:schemeClr val="bg1"/>
                </a:solidFill>
                <a:latin typeface="Arial" charset="0"/>
                <a:cs typeface="Arial" charset="0"/>
              </a:defRPr>
            </a:lvl8pPr>
            <a:lvl9pPr marL="1828800" eaLnBrk="0" fontAlgn="base" hangingPunct="0">
              <a:spcBef>
                <a:spcPct val="0"/>
              </a:spcBef>
              <a:spcAft>
                <a:spcPct val="0"/>
              </a:spcAft>
              <a:defRPr sz="1400" b="1">
                <a:solidFill>
                  <a:schemeClr val="bg1"/>
                </a:solidFill>
                <a:latin typeface="Arial" charset="0"/>
                <a:cs typeface="Arial" charset="0"/>
              </a:defRPr>
            </a:lvl9pPr>
          </a:lstStyle>
          <a:p>
            <a:pPr algn="ctr" eaLnBrk="1" hangingPunct="1">
              <a:spcBef>
                <a:spcPct val="50000"/>
              </a:spcBef>
            </a:pPr>
            <a:r>
              <a:rPr lang="en-US" sz="1800">
                <a:solidFill>
                  <a:srgbClr val="E7E7E7">
                    <a:lumMod val="10000"/>
                  </a:srgbClr>
                </a:solidFill>
                <a:latin typeface="Arial" panose="020B0604020202020204" pitchFamily="34" charset="0"/>
                <a:cs typeface="Arial" panose="020B0604020202020204" pitchFamily="34" charset="0"/>
              </a:rPr>
              <a:t>The Governors who are ending stay-at-home orders to restart the economy</a:t>
            </a:r>
            <a:endParaRPr lang="en-US" sz="2000" dirty="0">
              <a:solidFill>
                <a:srgbClr val="E7E7E7">
                  <a:lumMod val="10000"/>
                </a:srgbClr>
              </a:solidFill>
              <a:latin typeface="Arial" panose="020B0604020202020204" pitchFamily="34" charset="0"/>
              <a:cs typeface="Arial" panose="020B0604020202020204" pitchFamily="34" charset="0"/>
            </a:endParaRPr>
          </a:p>
        </p:txBody>
      </p:sp>
      <p:graphicFrame>
        <p:nvGraphicFramePr>
          <p:cNvPr id="66" name="Chart 65" descr="Total&#13;&#10;Very Warm (76-100): 19&#13;&#10;Warm (51-74): 12&#13;&#10;Total Warm: 31&#13;&#10;Very Cool (0-25): 41&#13;&#10;Cool (26-49): 10&#13;&#10;Total Cool: 51&#13;&#10;&#13;&#10;Democrat&#13;&#10;Very Warm (76-100): 7&#13;&#10;Warm (51-74): 7&#13;&#10;Total Warm: 14&#13;&#10;Very Cool (0-25): 60&#13;&#10;Cool (26-49): 12&#13;&#10;Total Cool: 72&#13;&#10;&#13;&#10;Independent&#13;&#10;Very Warm (76-100): 12&#13;&#10;Warm (51-74): 12&#13;&#10;Total Warm: 24&#13;&#10;Very Cool (0-25): 43&#13;&#10;Cool (26-49): 12&#13;&#10;Total Cool: 55&#13;&#10;&#13;&#10;Republican&#13;&#10;Very Warm (76-100): 34&#13;&#10;Warm (51-74): 18&#13;&#10;Total Warm: 52&#13;&#10;Very Cool (0-25): 19&#13;&#10;Cool (26-49): 6&#13;&#10;Total Cool: 25&#13;&#10;&#13;&#10;African American&#13;&#10;Very Warm (76-100): 11&#13;&#10;Warm (51-74): 4&#13;&#10;Total Warm: 15&#13;&#10;Very Cool (0-25): 60&#13;&#10;Cool (26-49): 5&#13;&#10;Total Cool: 65&#13;&#10;&#13;&#10;Hispanic&#13;&#10;Very Warm (76-100): 19&#13;&#10;Warm (51-74): 6&#13;&#10;Total Warm: 25&#13;&#10;Very Cool (0-25): 49&#13;&#10;Cool (26-49): 17&#13;&#10;Total Cool: 56&#13;&#10;&#13;&#10;White Unmarried Women&#13;&#10;Very Warm (76-100): 17&#13;&#10;Warm (51-74): 9&#13;&#10;Total Warm: 26&#13;&#10;Very Cool (0-25): 45&#13;&#10;Cool (26-49): 9&#13;&#10;Total Cool: 54&#13;&#10;&#13;&#10;White Millennial&#13;&#10;Very Warm (76-100): 20&#13;&#10;Warm (51-74): 7&#13;&#10;Total Warm: 27&#13;&#10;Very Cool (0-25): 42&#13;&#10;Cool (26-49): 11&#13;&#10;Total Cool: 53&#13;&#10;&#13;&#10;White Working Class Women&#13;&#10;Very Warm (76-100): 22&#13;&#10;Warm (51-74): 11&#13;&#10;Total Warm: 33&#13;&#10;Very Cool (0-25): 34&#13;&#10;Cool (26-49): 8&#13;&#10;Total Cool: 42">
            <a:extLst>
              <a:ext uri="{FF2B5EF4-FFF2-40B4-BE49-F238E27FC236}">
                <a16:creationId xmlns:a16="http://schemas.microsoft.com/office/drawing/2014/main" id="{4C3F5ED5-A793-43D9-BAAE-EB57F36B64E4}"/>
              </a:ext>
            </a:extLst>
          </p:cNvPr>
          <p:cNvGraphicFramePr/>
          <p:nvPr>
            <p:extLst>
              <p:ext uri="{D42A27DB-BD31-4B8C-83A1-F6EECF244321}">
                <p14:modId xmlns:p14="http://schemas.microsoft.com/office/powerpoint/2010/main" val="3580609631"/>
              </p:ext>
            </p:extLst>
          </p:nvPr>
        </p:nvGraphicFramePr>
        <p:xfrm>
          <a:off x="-35485" y="1757945"/>
          <a:ext cx="9144000" cy="4642855"/>
        </p:xfrm>
        <a:graphic>
          <a:graphicData uri="http://schemas.openxmlformats.org/drawingml/2006/chart">
            <c:chart xmlns:c="http://schemas.openxmlformats.org/drawingml/2006/chart" xmlns:r="http://schemas.openxmlformats.org/officeDocument/2006/relationships" r:id="rId3"/>
          </a:graphicData>
        </a:graphic>
      </p:graphicFrame>
      <p:sp>
        <p:nvSpPr>
          <p:cNvPr id="17" name="Slide Number Placeholder 1"/>
          <p:cNvSpPr>
            <a:spLocks noGrp="1"/>
          </p:cNvSpPr>
          <p:nvPr>
            <p:ph type="sldNum" sz="quarter" idx="12"/>
          </p:nvPr>
        </p:nvSpPr>
        <p:spPr>
          <a:xfrm>
            <a:off x="7010400" y="6578600"/>
            <a:ext cx="2133600" cy="279400"/>
          </a:xfrm>
        </p:spPr>
        <p:txBody>
          <a:bodyPr/>
          <a:lstStyle/>
          <a:p>
            <a:fld id="{7424ECC3-8C0B-4E47-8276-5D65C8C79384}" type="slidenum">
              <a:rPr lang="en-US" smtClean="0">
                <a:solidFill>
                  <a:srgbClr val="FFFFFF"/>
                </a:solidFill>
              </a:rPr>
              <a:pPr/>
              <a:t>10</a:t>
            </a:fld>
            <a:endParaRPr lang="en-US" dirty="0">
              <a:solidFill>
                <a:srgbClr val="FFFFFF"/>
              </a:solidFill>
            </a:endParaRPr>
          </a:p>
        </p:txBody>
      </p:sp>
      <p:pic>
        <p:nvPicPr>
          <p:cNvPr id="47" name="Picture 46">
            <a:extLst>
              <a:ext uri="{FF2B5EF4-FFF2-40B4-BE49-F238E27FC236}">
                <a16:creationId xmlns:a16="http://schemas.microsoft.com/office/drawing/2014/main" id="{0A363F07-9025-4E88-BCA6-A98D2A92EFD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6364593"/>
            <a:ext cx="3886200" cy="502932"/>
          </a:xfrm>
          <a:prstGeom prst="rect">
            <a:avLst/>
          </a:prstGeom>
        </p:spPr>
      </p:pic>
      <p:pic>
        <p:nvPicPr>
          <p:cNvPr id="55" name="Picture 54">
            <a:extLst>
              <a:ext uri="{FF2B5EF4-FFF2-40B4-BE49-F238E27FC236}">
                <a16:creationId xmlns:a16="http://schemas.microsoft.com/office/drawing/2014/main" id="{260C54BF-F933-41B5-A9FC-7C721172D4A1}"/>
              </a:ext>
              <a:ext uri="{C183D7F6-B498-43B3-948B-1728B52AA6E4}">
                <adec:decorative xmlns:adec="http://schemas.microsoft.com/office/drawing/2017/decorative" val="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273" r="86278" b="3273"/>
          <a:stretch/>
        </p:blipFill>
        <p:spPr bwMode="auto">
          <a:xfrm>
            <a:off x="219960" y="6422646"/>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8" name="Picture 2">
            <a:extLst>
              <a:ext uri="{FF2B5EF4-FFF2-40B4-BE49-F238E27FC236}">
                <a16:creationId xmlns:a16="http://schemas.microsoft.com/office/drawing/2014/main" id="{1614B232-6455-497C-AE43-915E5062A06B}"/>
              </a:ext>
              <a:ext uri="{C183D7F6-B498-43B3-948B-1728B52AA6E4}">
                <adec:decorative xmlns:adec="http://schemas.microsoft.com/office/drawing/2017/decorative" val="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71368"/>
          <a:stretch/>
        </p:blipFill>
        <p:spPr bwMode="auto">
          <a:xfrm>
            <a:off x="1947649" y="86367"/>
            <a:ext cx="5488283" cy="294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Picture 62">
            <a:extLst>
              <a:ext uri="{FF2B5EF4-FFF2-40B4-BE49-F238E27FC236}">
                <a16:creationId xmlns:a16="http://schemas.microsoft.com/office/drawing/2014/main" id="{84176555-2AD2-479F-80F8-A9B8FBA2DF5D}"/>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7290" y="142251"/>
            <a:ext cx="3090417" cy="182865"/>
          </a:xfrm>
          <a:prstGeom prst="rect">
            <a:avLst/>
          </a:prstGeom>
          <a:noFill/>
          <a:extLst>
            <a:ext uri="{909E8E84-426E-40DD-AFC4-6F175D3DCCD1}">
              <a14:hiddenFill xmlns:a14="http://schemas.microsoft.com/office/drawing/2010/main">
                <a:solidFill>
                  <a:srgbClr val="FFFFFF"/>
                </a:solidFill>
              </a14:hiddenFill>
            </a:ext>
          </a:extLst>
        </p:spPr>
      </p:pic>
      <p:sp>
        <p:nvSpPr>
          <p:cNvPr id="25" name="Line 11">
            <a:extLst>
              <a:ext uri="{FF2B5EF4-FFF2-40B4-BE49-F238E27FC236}">
                <a16:creationId xmlns:a16="http://schemas.microsoft.com/office/drawing/2014/main" id="{CEA2CA54-B055-4B0A-8292-82CAE0F3F574}"/>
              </a:ext>
              <a:ext uri="{C183D7F6-B498-43B3-948B-1728B52AA6E4}">
                <adec:decorative xmlns:adec="http://schemas.microsoft.com/office/drawing/2017/decorative" val="1"/>
              </a:ext>
            </a:extLst>
          </p:cNvPr>
          <p:cNvSpPr>
            <a:spLocks noChangeShapeType="1"/>
          </p:cNvSpPr>
          <p:nvPr/>
        </p:nvSpPr>
        <p:spPr bwMode="auto">
          <a:xfrm flipH="1">
            <a:off x="990600" y="2456436"/>
            <a:ext cx="0" cy="3769518"/>
          </a:xfrm>
          <a:prstGeom prst="line">
            <a:avLst/>
          </a:prstGeom>
          <a:ln>
            <a:headEnd/>
            <a:tailEnd/>
          </a:ln>
          <a:extLst>
            <a:ext uri="{909E8E84-426E-40DD-AFC4-6F175D3DCCD1}">
              <a14:hiddenFill xmlns:a14="http://schemas.microsoft.com/office/drawing/2010/main">
                <a:noFill/>
              </a14:hiddenFill>
            </a:ext>
          </a:extLst>
        </p:spPr>
        <p:style>
          <a:lnRef idx="2">
            <a:schemeClr val="dk1"/>
          </a:lnRef>
          <a:fillRef idx="0">
            <a:schemeClr val="dk1"/>
          </a:fillRef>
          <a:effectRef idx="1">
            <a:schemeClr val="dk1"/>
          </a:effectRef>
          <a:fontRef idx="minor">
            <a:schemeClr val="tx1"/>
          </a:fontRef>
        </p:style>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prstClr val="black"/>
              </a:solidFill>
            </a:endParaRPr>
          </a:p>
        </p:txBody>
      </p:sp>
      <p:cxnSp>
        <p:nvCxnSpPr>
          <p:cNvPr id="29" name="Straight Connector 28">
            <a:extLst>
              <a:ext uri="{FF2B5EF4-FFF2-40B4-BE49-F238E27FC236}">
                <a16:creationId xmlns:a16="http://schemas.microsoft.com/office/drawing/2014/main" id="{7BEA1318-D38E-4F38-BD6E-972804D1B820}"/>
              </a:ext>
              <a:ext uri="{C183D7F6-B498-43B3-948B-1728B52AA6E4}">
                <adec:decorative xmlns:adec="http://schemas.microsoft.com/office/drawing/2017/decorative" val="1"/>
              </a:ext>
            </a:extLst>
          </p:cNvPr>
          <p:cNvCxnSpPr>
            <a:cxnSpLocks/>
          </p:cNvCxnSpPr>
          <p:nvPr/>
        </p:nvCxnSpPr>
        <p:spPr>
          <a:xfrm>
            <a:off x="1974951" y="2486977"/>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8FC19E1B-0AA6-4BC0-ADBF-0B4E3B52C06F}"/>
              </a:ext>
              <a:ext uri="{C183D7F6-B498-43B3-948B-1728B52AA6E4}">
                <adec:decorative xmlns:adec="http://schemas.microsoft.com/office/drawing/2017/decorative" val="1"/>
              </a:ext>
            </a:extLst>
          </p:cNvPr>
          <p:cNvCxnSpPr>
            <a:cxnSpLocks/>
          </p:cNvCxnSpPr>
          <p:nvPr/>
        </p:nvCxnSpPr>
        <p:spPr>
          <a:xfrm>
            <a:off x="2971800" y="2595075"/>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pic>
        <p:nvPicPr>
          <p:cNvPr id="35" name="Picture 34">
            <a:extLst>
              <a:ext uri="{FF2B5EF4-FFF2-40B4-BE49-F238E27FC236}">
                <a16:creationId xmlns:a16="http://schemas.microsoft.com/office/drawing/2014/main" id="{9A024302-EB01-4ECE-97D1-4EAAE95D448E}"/>
              </a:ext>
              <a:ext uri="{C183D7F6-B498-43B3-948B-1728B52AA6E4}">
                <adec:decorative xmlns:adec="http://schemas.microsoft.com/office/drawing/2017/decorative" val="1"/>
              </a:ext>
            </a:extLst>
          </p:cNvPr>
          <p:cNvPicPr/>
          <p:nvPr/>
        </p:nvPicPr>
        <p:blipFill rotWithShape="1">
          <a:blip r:embed="rId8">
            <a:extLst>
              <a:ext uri="{28A0092B-C50C-407E-A947-70E740481C1C}">
                <a14:useLocalDpi xmlns:a14="http://schemas.microsoft.com/office/drawing/2010/main" val="0"/>
              </a:ext>
            </a:extLst>
          </a:blip>
          <a:srcRect l="53849" t="-17160"/>
          <a:stretch/>
        </p:blipFill>
        <p:spPr bwMode="auto">
          <a:xfrm>
            <a:off x="656106" y="6422646"/>
            <a:ext cx="1105593" cy="359154"/>
          </a:xfrm>
          <a:prstGeom prst="rect">
            <a:avLst/>
          </a:prstGeom>
          <a:noFill/>
        </p:spPr>
      </p:pic>
      <p:sp>
        <p:nvSpPr>
          <p:cNvPr id="43" name="AutoShape 8">
            <a:extLst>
              <a:ext uri="{FF2B5EF4-FFF2-40B4-BE49-F238E27FC236}">
                <a16:creationId xmlns:a16="http://schemas.microsoft.com/office/drawing/2014/main" id="{3078DC0D-B59B-4C3C-80D0-2D53830D71F2}"/>
              </a:ext>
              <a:ext uri="{C183D7F6-B498-43B3-948B-1728B52AA6E4}">
                <adec:decorative xmlns:adec="http://schemas.microsoft.com/office/drawing/2017/decorative" val="1"/>
              </a:ext>
            </a:extLst>
          </p:cNvPr>
          <p:cNvSpPr>
            <a:spLocks noChangeArrowheads="1"/>
          </p:cNvSpPr>
          <p:nvPr/>
        </p:nvSpPr>
        <p:spPr bwMode="auto">
          <a:xfrm>
            <a:off x="140087" y="2055731"/>
            <a:ext cx="640080" cy="306467"/>
          </a:xfrm>
          <a:prstGeom prst="roundRect">
            <a:avLst>
              <a:gd name="adj" fmla="val 16667"/>
            </a:avLst>
          </a:prstGeom>
          <a:solidFill>
            <a:srgbClr val="FFC000"/>
          </a:solidFill>
          <a:ln w="9525">
            <a:noFill/>
            <a:round/>
            <a:headEnd/>
            <a:tailEnd/>
          </a:ln>
          <a:effectLst/>
        </p:spPr>
        <p:txBody>
          <a:bodyPr wrap="square" lIns="0" tIns="0" rIns="0" bIns="0" anchor="ctr">
            <a:spAutoFit/>
          </a:bodyPr>
          <a:lstStyle/>
          <a:p>
            <a:pPr algn="ctr"/>
            <a:r>
              <a:rPr lang="en-US" b="1" dirty="0">
                <a:latin typeface="Calibri"/>
              </a:rPr>
              <a:t>+20</a:t>
            </a:r>
          </a:p>
        </p:txBody>
      </p:sp>
      <p:sp>
        <p:nvSpPr>
          <p:cNvPr id="44" name="AutoShape 8">
            <a:extLst>
              <a:ext uri="{FF2B5EF4-FFF2-40B4-BE49-F238E27FC236}">
                <a16:creationId xmlns:a16="http://schemas.microsoft.com/office/drawing/2014/main" id="{5EA370EF-F037-43BE-A3F0-DE02F4F4EF3E}"/>
              </a:ext>
              <a:ext uri="{C183D7F6-B498-43B3-948B-1728B52AA6E4}">
                <adec:decorative xmlns:adec="http://schemas.microsoft.com/office/drawing/2017/decorative" val="1"/>
              </a:ext>
            </a:extLst>
          </p:cNvPr>
          <p:cNvSpPr>
            <a:spLocks noChangeArrowheads="1"/>
          </p:cNvSpPr>
          <p:nvPr/>
        </p:nvSpPr>
        <p:spPr bwMode="auto">
          <a:xfrm>
            <a:off x="1147588" y="2055730"/>
            <a:ext cx="640080" cy="306467"/>
          </a:xfrm>
          <a:prstGeom prst="roundRect">
            <a:avLst>
              <a:gd name="adj" fmla="val 16667"/>
            </a:avLst>
          </a:prstGeom>
          <a:solidFill>
            <a:srgbClr val="FFC000"/>
          </a:solidFill>
          <a:ln w="9525">
            <a:noFill/>
            <a:round/>
            <a:headEnd/>
            <a:tailEnd/>
          </a:ln>
          <a:effectLst/>
        </p:spPr>
        <p:txBody>
          <a:bodyPr wrap="square" lIns="0" tIns="0" rIns="0" bIns="0" anchor="ctr">
            <a:spAutoFit/>
          </a:bodyPr>
          <a:lstStyle/>
          <a:p>
            <a:pPr algn="ctr"/>
            <a:r>
              <a:rPr lang="en-US" b="1" dirty="0">
                <a:latin typeface="Calibri"/>
              </a:rPr>
              <a:t>+58</a:t>
            </a:r>
          </a:p>
        </p:txBody>
      </p:sp>
      <p:sp>
        <p:nvSpPr>
          <p:cNvPr id="45" name="AutoShape 8">
            <a:extLst>
              <a:ext uri="{FF2B5EF4-FFF2-40B4-BE49-F238E27FC236}">
                <a16:creationId xmlns:a16="http://schemas.microsoft.com/office/drawing/2014/main" id="{D63102B3-DBD2-4E12-BA58-84EA89EC5FEB}"/>
              </a:ext>
              <a:ext uri="{C183D7F6-B498-43B3-948B-1728B52AA6E4}">
                <adec:decorative xmlns:adec="http://schemas.microsoft.com/office/drawing/2017/decorative" val="1"/>
              </a:ext>
            </a:extLst>
          </p:cNvPr>
          <p:cNvSpPr>
            <a:spLocks noChangeArrowheads="1"/>
          </p:cNvSpPr>
          <p:nvPr/>
        </p:nvSpPr>
        <p:spPr bwMode="auto">
          <a:xfrm>
            <a:off x="2155090" y="2055731"/>
            <a:ext cx="640080" cy="306467"/>
          </a:xfrm>
          <a:prstGeom prst="roundRect">
            <a:avLst>
              <a:gd name="adj" fmla="val 16667"/>
            </a:avLst>
          </a:prstGeom>
          <a:solidFill>
            <a:srgbClr val="FFC000"/>
          </a:solidFill>
          <a:ln w="9525">
            <a:noFill/>
            <a:round/>
            <a:headEnd/>
            <a:tailEnd/>
          </a:ln>
          <a:effectLst/>
        </p:spPr>
        <p:txBody>
          <a:bodyPr wrap="square" lIns="0" tIns="0" rIns="0" bIns="0" anchor="ctr">
            <a:spAutoFit/>
          </a:bodyPr>
          <a:lstStyle/>
          <a:p>
            <a:pPr algn="ctr"/>
            <a:r>
              <a:rPr lang="en-US" b="1" dirty="0">
                <a:latin typeface="Calibri"/>
              </a:rPr>
              <a:t>+31</a:t>
            </a:r>
          </a:p>
        </p:txBody>
      </p:sp>
      <p:sp>
        <p:nvSpPr>
          <p:cNvPr id="46" name="AutoShape 8">
            <a:extLst>
              <a:ext uri="{FF2B5EF4-FFF2-40B4-BE49-F238E27FC236}">
                <a16:creationId xmlns:a16="http://schemas.microsoft.com/office/drawing/2014/main" id="{386A6805-38FD-4B14-B2BD-2D5EE083CCEC}"/>
              </a:ext>
              <a:ext uri="{C183D7F6-B498-43B3-948B-1728B52AA6E4}">
                <adec:decorative xmlns:adec="http://schemas.microsoft.com/office/drawing/2017/decorative" val="1"/>
              </a:ext>
            </a:extLst>
          </p:cNvPr>
          <p:cNvSpPr>
            <a:spLocks noChangeArrowheads="1"/>
          </p:cNvSpPr>
          <p:nvPr/>
        </p:nvSpPr>
        <p:spPr bwMode="auto">
          <a:xfrm>
            <a:off x="3171506" y="2054379"/>
            <a:ext cx="640080" cy="306467"/>
          </a:xfrm>
          <a:prstGeom prst="roundRect">
            <a:avLst>
              <a:gd name="adj" fmla="val 16667"/>
            </a:avLst>
          </a:prstGeom>
          <a:solidFill>
            <a:srgbClr val="C00000"/>
          </a:solidFill>
          <a:ln w="9525">
            <a:noFill/>
            <a:round/>
            <a:headEnd/>
            <a:tailEnd/>
          </a:ln>
          <a:effectLst/>
        </p:spPr>
        <p:txBody>
          <a:bodyPr wrap="square" lIns="0" tIns="0" rIns="0" bIns="0" anchor="ctr">
            <a:spAutoFit/>
          </a:bodyPr>
          <a:lstStyle/>
          <a:p>
            <a:pPr algn="ctr"/>
            <a:r>
              <a:rPr lang="en-US" b="1" dirty="0">
                <a:solidFill>
                  <a:schemeClr val="bg1"/>
                </a:solidFill>
                <a:latin typeface="Calibri"/>
              </a:rPr>
              <a:t>+27</a:t>
            </a:r>
          </a:p>
        </p:txBody>
      </p:sp>
      <p:cxnSp>
        <p:nvCxnSpPr>
          <p:cNvPr id="37" name="Straight Connector 36">
            <a:extLst>
              <a:ext uri="{FF2B5EF4-FFF2-40B4-BE49-F238E27FC236}">
                <a16:creationId xmlns:a16="http://schemas.microsoft.com/office/drawing/2014/main" id="{97CFA650-DF4F-459E-B203-C96744934EB8}"/>
              </a:ext>
              <a:ext uri="{C183D7F6-B498-43B3-948B-1728B52AA6E4}">
                <adec:decorative xmlns:adec="http://schemas.microsoft.com/office/drawing/2017/decorative" val="1"/>
              </a:ext>
            </a:extLst>
          </p:cNvPr>
          <p:cNvCxnSpPr>
            <a:cxnSpLocks/>
          </p:cNvCxnSpPr>
          <p:nvPr/>
        </p:nvCxnSpPr>
        <p:spPr>
          <a:xfrm>
            <a:off x="4038600" y="2595075"/>
            <a:ext cx="0" cy="3769518"/>
          </a:xfrm>
          <a:prstGeom prst="line">
            <a:avLst/>
          </a:prstGeom>
          <a:ln/>
        </p:spPr>
        <p:style>
          <a:lnRef idx="2">
            <a:schemeClr val="dk1"/>
          </a:lnRef>
          <a:fillRef idx="0">
            <a:schemeClr val="dk1"/>
          </a:fillRef>
          <a:effectRef idx="1">
            <a:schemeClr val="dk1"/>
          </a:effectRef>
          <a:fontRef idx="minor">
            <a:schemeClr val="tx1"/>
          </a:fontRef>
        </p:style>
      </p:cxnSp>
      <p:cxnSp>
        <p:nvCxnSpPr>
          <p:cNvPr id="41" name="Straight Connector 40">
            <a:extLst>
              <a:ext uri="{FF2B5EF4-FFF2-40B4-BE49-F238E27FC236}">
                <a16:creationId xmlns:a16="http://schemas.microsoft.com/office/drawing/2014/main" id="{C8AC2D66-7FA4-49B2-BB15-BA2CC4ACCB08}"/>
              </a:ext>
              <a:ext uri="{C183D7F6-B498-43B3-948B-1728B52AA6E4}">
                <adec:decorative xmlns:adec="http://schemas.microsoft.com/office/drawing/2017/decorative" val="1"/>
              </a:ext>
            </a:extLst>
          </p:cNvPr>
          <p:cNvCxnSpPr>
            <a:cxnSpLocks/>
          </p:cNvCxnSpPr>
          <p:nvPr/>
        </p:nvCxnSpPr>
        <p:spPr>
          <a:xfrm>
            <a:off x="5029200" y="2456436"/>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sp>
        <p:nvSpPr>
          <p:cNvPr id="48" name="AutoShape 8">
            <a:extLst>
              <a:ext uri="{FF2B5EF4-FFF2-40B4-BE49-F238E27FC236}">
                <a16:creationId xmlns:a16="http://schemas.microsoft.com/office/drawing/2014/main" id="{CA6CD62C-508C-44EF-A0C7-1429A1C1DCFE}"/>
              </a:ext>
              <a:ext uri="{C183D7F6-B498-43B3-948B-1728B52AA6E4}">
                <adec:decorative xmlns:adec="http://schemas.microsoft.com/office/drawing/2017/decorative" val="1"/>
              </a:ext>
            </a:extLst>
          </p:cNvPr>
          <p:cNvSpPr>
            <a:spLocks noChangeArrowheads="1"/>
          </p:cNvSpPr>
          <p:nvPr/>
        </p:nvSpPr>
        <p:spPr bwMode="auto">
          <a:xfrm>
            <a:off x="4251960" y="2055730"/>
            <a:ext cx="640080" cy="306467"/>
          </a:xfrm>
          <a:prstGeom prst="roundRect">
            <a:avLst>
              <a:gd name="adj" fmla="val 16667"/>
            </a:avLst>
          </a:prstGeom>
          <a:solidFill>
            <a:srgbClr val="FFC000"/>
          </a:solidFill>
          <a:ln w="9525">
            <a:noFill/>
            <a:round/>
            <a:headEnd/>
            <a:tailEnd/>
          </a:ln>
          <a:effectLst/>
        </p:spPr>
        <p:txBody>
          <a:bodyPr wrap="square" lIns="0" tIns="0" rIns="0" bIns="0" anchor="ctr">
            <a:spAutoFit/>
          </a:bodyPr>
          <a:lstStyle/>
          <a:p>
            <a:pPr algn="ctr"/>
            <a:r>
              <a:rPr lang="en-US" b="1" dirty="0">
                <a:latin typeface="Calibri"/>
              </a:rPr>
              <a:t>+50</a:t>
            </a:r>
          </a:p>
        </p:txBody>
      </p:sp>
      <p:sp>
        <p:nvSpPr>
          <p:cNvPr id="49" name="AutoShape 8">
            <a:extLst>
              <a:ext uri="{FF2B5EF4-FFF2-40B4-BE49-F238E27FC236}">
                <a16:creationId xmlns:a16="http://schemas.microsoft.com/office/drawing/2014/main" id="{68319BC7-24CE-4D3B-B8D6-A001627B7485}"/>
              </a:ext>
              <a:ext uri="{C183D7F6-B498-43B3-948B-1728B52AA6E4}">
                <adec:decorative xmlns:adec="http://schemas.microsoft.com/office/drawing/2017/decorative" val="1"/>
              </a:ext>
            </a:extLst>
          </p:cNvPr>
          <p:cNvSpPr>
            <a:spLocks noChangeArrowheads="1"/>
          </p:cNvSpPr>
          <p:nvPr/>
        </p:nvSpPr>
        <p:spPr bwMode="auto">
          <a:xfrm>
            <a:off x="5217197" y="2055729"/>
            <a:ext cx="640080" cy="306467"/>
          </a:xfrm>
          <a:prstGeom prst="roundRect">
            <a:avLst>
              <a:gd name="adj" fmla="val 16667"/>
            </a:avLst>
          </a:prstGeom>
          <a:solidFill>
            <a:srgbClr val="FFC000"/>
          </a:solidFill>
          <a:ln w="9525">
            <a:noFill/>
            <a:round/>
            <a:headEnd/>
            <a:tailEnd/>
          </a:ln>
          <a:effectLst/>
        </p:spPr>
        <p:txBody>
          <a:bodyPr wrap="square" lIns="0" tIns="0" rIns="0" bIns="0" anchor="ctr">
            <a:spAutoFit/>
          </a:bodyPr>
          <a:lstStyle/>
          <a:p>
            <a:pPr algn="ctr"/>
            <a:r>
              <a:rPr lang="en-US" b="1" dirty="0">
                <a:latin typeface="Calibri"/>
              </a:rPr>
              <a:t>+31</a:t>
            </a:r>
          </a:p>
        </p:txBody>
      </p:sp>
      <p:sp>
        <p:nvSpPr>
          <p:cNvPr id="30" name="AutoShape 8">
            <a:extLst>
              <a:ext uri="{FF2B5EF4-FFF2-40B4-BE49-F238E27FC236}">
                <a16:creationId xmlns:a16="http://schemas.microsoft.com/office/drawing/2014/main" id="{74F0E446-2EFB-4B92-BF7B-D3159AC229C1}"/>
              </a:ext>
              <a:ext uri="{C183D7F6-B498-43B3-948B-1728B52AA6E4}">
                <adec:decorative xmlns:adec="http://schemas.microsoft.com/office/drawing/2017/decorative" val="1"/>
              </a:ext>
            </a:extLst>
          </p:cNvPr>
          <p:cNvSpPr>
            <a:spLocks noChangeArrowheads="1"/>
          </p:cNvSpPr>
          <p:nvPr/>
        </p:nvSpPr>
        <p:spPr bwMode="auto">
          <a:xfrm>
            <a:off x="34491" y="2459354"/>
            <a:ext cx="822960" cy="408623"/>
          </a:xfrm>
          <a:prstGeom prst="roundRect">
            <a:avLst>
              <a:gd name="adj" fmla="val 16667"/>
            </a:avLst>
          </a:prstGeom>
          <a:solidFill>
            <a:schemeClr val="bg1"/>
          </a:solidFill>
          <a:ln w="9525">
            <a:solidFill>
              <a:schemeClr val="tx1"/>
            </a:solidFill>
            <a:round/>
            <a:headEnd/>
            <a:tailEnd/>
          </a:ln>
          <a:effectLst/>
        </p:spPr>
        <p:txBody>
          <a:bodyPr wrap="square" lIns="0" tIns="0" rIns="0" bIns="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latin typeface="Calibri"/>
              </a:rPr>
              <a:t>Neutral: 14</a:t>
            </a:r>
          </a:p>
          <a:p>
            <a:pPr algn="ctr"/>
            <a:r>
              <a:rPr lang="en-US" sz="1200" b="1" dirty="0">
                <a:latin typeface="Calibri"/>
              </a:rPr>
              <a:t>DK: 4</a:t>
            </a:r>
          </a:p>
        </p:txBody>
      </p:sp>
      <p:sp>
        <p:nvSpPr>
          <p:cNvPr id="32" name="AutoShape 8">
            <a:extLst>
              <a:ext uri="{FF2B5EF4-FFF2-40B4-BE49-F238E27FC236}">
                <a16:creationId xmlns:a16="http://schemas.microsoft.com/office/drawing/2014/main" id="{AF1A82BC-8EF6-402E-8215-9BC3FA9486A4}"/>
              </a:ext>
              <a:ext uri="{C183D7F6-B498-43B3-948B-1728B52AA6E4}">
                <adec:decorative xmlns:adec="http://schemas.microsoft.com/office/drawing/2017/decorative" val="1"/>
              </a:ext>
            </a:extLst>
          </p:cNvPr>
          <p:cNvSpPr>
            <a:spLocks noChangeArrowheads="1"/>
          </p:cNvSpPr>
          <p:nvPr/>
        </p:nvSpPr>
        <p:spPr bwMode="auto">
          <a:xfrm>
            <a:off x="1082040" y="2459354"/>
            <a:ext cx="822960" cy="408623"/>
          </a:xfrm>
          <a:prstGeom prst="roundRect">
            <a:avLst>
              <a:gd name="adj" fmla="val 16667"/>
            </a:avLst>
          </a:prstGeom>
          <a:solidFill>
            <a:schemeClr val="bg1"/>
          </a:solidFill>
          <a:ln w="9525">
            <a:solidFill>
              <a:schemeClr val="tx1"/>
            </a:solidFill>
            <a:round/>
            <a:headEnd/>
            <a:tailEnd/>
          </a:ln>
          <a:effectLst/>
        </p:spPr>
        <p:txBody>
          <a:bodyPr wrap="square" lIns="0" tIns="0" rIns="0" bIns="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latin typeface="Calibri"/>
              </a:rPr>
              <a:t>Neutral: 10</a:t>
            </a:r>
          </a:p>
          <a:p>
            <a:pPr algn="ctr"/>
            <a:r>
              <a:rPr lang="en-US" sz="1200" b="1" dirty="0">
                <a:latin typeface="Calibri"/>
              </a:rPr>
              <a:t>DK: 4</a:t>
            </a:r>
          </a:p>
        </p:txBody>
      </p:sp>
      <p:sp>
        <p:nvSpPr>
          <p:cNvPr id="34" name="AutoShape 8">
            <a:extLst>
              <a:ext uri="{FF2B5EF4-FFF2-40B4-BE49-F238E27FC236}">
                <a16:creationId xmlns:a16="http://schemas.microsoft.com/office/drawing/2014/main" id="{40F0681F-EFCB-4E3A-9D0C-7A88DD30A769}"/>
              </a:ext>
              <a:ext uri="{C183D7F6-B498-43B3-948B-1728B52AA6E4}">
                <adec:decorative xmlns:adec="http://schemas.microsoft.com/office/drawing/2017/decorative" val="1"/>
              </a:ext>
            </a:extLst>
          </p:cNvPr>
          <p:cNvSpPr>
            <a:spLocks noChangeArrowheads="1"/>
          </p:cNvSpPr>
          <p:nvPr/>
        </p:nvSpPr>
        <p:spPr bwMode="auto">
          <a:xfrm>
            <a:off x="2063650" y="2459354"/>
            <a:ext cx="822960" cy="408623"/>
          </a:xfrm>
          <a:prstGeom prst="roundRect">
            <a:avLst>
              <a:gd name="adj" fmla="val 16667"/>
            </a:avLst>
          </a:prstGeom>
          <a:solidFill>
            <a:schemeClr val="bg1"/>
          </a:solidFill>
          <a:ln w="9525">
            <a:solidFill>
              <a:schemeClr val="tx1"/>
            </a:solidFill>
            <a:round/>
            <a:headEnd/>
            <a:tailEnd/>
          </a:ln>
          <a:effectLst/>
        </p:spPr>
        <p:txBody>
          <a:bodyPr wrap="square" lIns="0" tIns="0" rIns="0" bIns="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latin typeface="Calibri"/>
              </a:rPr>
              <a:t>Neutral: 13</a:t>
            </a:r>
          </a:p>
          <a:p>
            <a:pPr algn="ctr"/>
            <a:r>
              <a:rPr lang="en-US" sz="1200" b="1" dirty="0">
                <a:latin typeface="Calibri"/>
              </a:rPr>
              <a:t>DK: 9</a:t>
            </a:r>
          </a:p>
        </p:txBody>
      </p:sp>
      <p:sp>
        <p:nvSpPr>
          <p:cNvPr id="36" name="AutoShape 8">
            <a:extLst>
              <a:ext uri="{FF2B5EF4-FFF2-40B4-BE49-F238E27FC236}">
                <a16:creationId xmlns:a16="http://schemas.microsoft.com/office/drawing/2014/main" id="{CA9992F4-9640-48C4-B9F3-B535D5BF5E04}"/>
              </a:ext>
              <a:ext uri="{C183D7F6-B498-43B3-948B-1728B52AA6E4}">
                <adec:decorative xmlns:adec="http://schemas.microsoft.com/office/drawing/2017/decorative" val="1"/>
              </a:ext>
            </a:extLst>
          </p:cNvPr>
          <p:cNvSpPr>
            <a:spLocks noChangeArrowheads="1"/>
          </p:cNvSpPr>
          <p:nvPr/>
        </p:nvSpPr>
        <p:spPr bwMode="auto">
          <a:xfrm>
            <a:off x="3101328" y="2438400"/>
            <a:ext cx="822960" cy="408623"/>
          </a:xfrm>
          <a:prstGeom prst="roundRect">
            <a:avLst>
              <a:gd name="adj" fmla="val 16667"/>
            </a:avLst>
          </a:prstGeom>
          <a:solidFill>
            <a:schemeClr val="bg1"/>
          </a:solidFill>
          <a:ln w="9525">
            <a:solidFill>
              <a:schemeClr val="tx1"/>
            </a:solidFill>
            <a:round/>
            <a:headEnd/>
            <a:tailEnd/>
          </a:ln>
          <a:effectLst/>
        </p:spPr>
        <p:txBody>
          <a:bodyPr wrap="square" lIns="0" tIns="0" rIns="0" bIns="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latin typeface="Calibri"/>
              </a:rPr>
              <a:t>Neutral: 20</a:t>
            </a:r>
          </a:p>
          <a:p>
            <a:pPr algn="ctr"/>
            <a:r>
              <a:rPr lang="en-US" sz="1200" b="1" dirty="0">
                <a:latin typeface="Calibri"/>
              </a:rPr>
              <a:t>DK: 5</a:t>
            </a:r>
          </a:p>
        </p:txBody>
      </p:sp>
      <p:sp>
        <p:nvSpPr>
          <p:cNvPr id="42" name="AutoShape 8">
            <a:extLst>
              <a:ext uri="{FF2B5EF4-FFF2-40B4-BE49-F238E27FC236}">
                <a16:creationId xmlns:a16="http://schemas.microsoft.com/office/drawing/2014/main" id="{77B7365E-D9EF-47FF-B167-8B91EE052E8D}"/>
              </a:ext>
              <a:ext uri="{C183D7F6-B498-43B3-948B-1728B52AA6E4}">
                <adec:decorative xmlns:adec="http://schemas.microsoft.com/office/drawing/2017/decorative" val="1"/>
              </a:ext>
            </a:extLst>
          </p:cNvPr>
          <p:cNvSpPr>
            <a:spLocks noChangeArrowheads="1"/>
          </p:cNvSpPr>
          <p:nvPr/>
        </p:nvSpPr>
        <p:spPr bwMode="auto">
          <a:xfrm>
            <a:off x="6266963" y="2054380"/>
            <a:ext cx="640080" cy="306467"/>
          </a:xfrm>
          <a:prstGeom prst="roundRect">
            <a:avLst>
              <a:gd name="adj" fmla="val 16667"/>
            </a:avLst>
          </a:prstGeom>
          <a:solidFill>
            <a:srgbClr val="FFC000"/>
          </a:solidFill>
          <a:ln w="9525">
            <a:noFill/>
            <a:round/>
            <a:headEnd/>
            <a:tailEnd/>
          </a:ln>
          <a:effectLst/>
        </p:spPr>
        <p:txBody>
          <a:bodyPr wrap="square" lIns="0" tIns="0" rIns="0" bIns="0" anchor="ctr">
            <a:spAutoFit/>
          </a:bodyPr>
          <a:lstStyle/>
          <a:p>
            <a:pPr algn="ctr"/>
            <a:r>
              <a:rPr lang="en-US" b="1" dirty="0">
                <a:latin typeface="Calibri"/>
              </a:rPr>
              <a:t>+28</a:t>
            </a:r>
          </a:p>
        </p:txBody>
      </p:sp>
      <p:sp>
        <p:nvSpPr>
          <p:cNvPr id="51" name="AutoShape 8">
            <a:extLst>
              <a:ext uri="{FF2B5EF4-FFF2-40B4-BE49-F238E27FC236}">
                <a16:creationId xmlns:a16="http://schemas.microsoft.com/office/drawing/2014/main" id="{A9A455B7-CDBC-4D4C-A706-E8802D80263A}"/>
              </a:ext>
              <a:ext uri="{C183D7F6-B498-43B3-948B-1728B52AA6E4}">
                <adec:decorative xmlns:adec="http://schemas.microsoft.com/office/drawing/2017/decorative" val="1"/>
              </a:ext>
            </a:extLst>
          </p:cNvPr>
          <p:cNvSpPr>
            <a:spLocks noChangeArrowheads="1"/>
          </p:cNvSpPr>
          <p:nvPr/>
        </p:nvSpPr>
        <p:spPr bwMode="auto">
          <a:xfrm>
            <a:off x="7232200" y="2054379"/>
            <a:ext cx="640080" cy="306467"/>
          </a:xfrm>
          <a:prstGeom prst="roundRect">
            <a:avLst>
              <a:gd name="adj" fmla="val 16667"/>
            </a:avLst>
          </a:prstGeom>
          <a:solidFill>
            <a:srgbClr val="FFC000"/>
          </a:solidFill>
          <a:ln w="9525">
            <a:noFill/>
            <a:round/>
            <a:headEnd/>
            <a:tailEnd/>
          </a:ln>
          <a:effectLst/>
        </p:spPr>
        <p:txBody>
          <a:bodyPr wrap="square" lIns="0" tIns="0" rIns="0" bIns="0" anchor="ctr">
            <a:spAutoFit/>
          </a:bodyPr>
          <a:lstStyle/>
          <a:p>
            <a:pPr algn="ctr"/>
            <a:r>
              <a:rPr lang="en-US" b="1" dirty="0">
                <a:latin typeface="Calibri"/>
              </a:rPr>
              <a:t>+26</a:t>
            </a:r>
          </a:p>
        </p:txBody>
      </p:sp>
      <p:sp>
        <p:nvSpPr>
          <p:cNvPr id="53" name="AutoShape 8">
            <a:extLst>
              <a:ext uri="{FF2B5EF4-FFF2-40B4-BE49-F238E27FC236}">
                <a16:creationId xmlns:a16="http://schemas.microsoft.com/office/drawing/2014/main" id="{3FA93499-5AA0-47DA-87D8-9841274B34D1}"/>
              </a:ext>
              <a:ext uri="{C183D7F6-B498-43B3-948B-1728B52AA6E4}">
                <adec:decorative xmlns:adec="http://schemas.microsoft.com/office/drawing/2017/decorative" val="1"/>
              </a:ext>
            </a:extLst>
          </p:cNvPr>
          <p:cNvSpPr>
            <a:spLocks noChangeArrowheads="1"/>
          </p:cNvSpPr>
          <p:nvPr/>
        </p:nvSpPr>
        <p:spPr bwMode="auto">
          <a:xfrm>
            <a:off x="8229600" y="2054379"/>
            <a:ext cx="640080" cy="306467"/>
          </a:xfrm>
          <a:prstGeom prst="roundRect">
            <a:avLst>
              <a:gd name="adj" fmla="val 16667"/>
            </a:avLst>
          </a:prstGeom>
          <a:solidFill>
            <a:srgbClr val="FFC000"/>
          </a:solidFill>
          <a:ln w="9525">
            <a:noFill/>
            <a:round/>
            <a:headEnd/>
            <a:tailEnd/>
          </a:ln>
          <a:effectLst/>
        </p:spPr>
        <p:txBody>
          <a:bodyPr wrap="square" lIns="0" tIns="0" rIns="0" bIns="0" anchor="ctr">
            <a:spAutoFit/>
          </a:bodyPr>
          <a:lstStyle/>
          <a:p>
            <a:pPr algn="ctr"/>
            <a:r>
              <a:rPr lang="en-US" b="1" dirty="0">
                <a:latin typeface="Calibri"/>
              </a:rPr>
              <a:t>+9</a:t>
            </a:r>
          </a:p>
        </p:txBody>
      </p:sp>
      <p:sp>
        <p:nvSpPr>
          <p:cNvPr id="54" name="AutoShape 8">
            <a:extLst>
              <a:ext uri="{FF2B5EF4-FFF2-40B4-BE49-F238E27FC236}">
                <a16:creationId xmlns:a16="http://schemas.microsoft.com/office/drawing/2014/main" id="{BDE2EEAD-F1EB-49E4-B582-1654A8B87D3D}"/>
              </a:ext>
              <a:ext uri="{C183D7F6-B498-43B3-948B-1728B52AA6E4}">
                <adec:decorative xmlns:adec="http://schemas.microsoft.com/office/drawing/2017/decorative" val="1"/>
              </a:ext>
            </a:extLst>
          </p:cNvPr>
          <p:cNvSpPr>
            <a:spLocks noChangeArrowheads="1"/>
          </p:cNvSpPr>
          <p:nvPr/>
        </p:nvSpPr>
        <p:spPr bwMode="auto">
          <a:xfrm>
            <a:off x="4135241" y="2459354"/>
            <a:ext cx="822960" cy="408623"/>
          </a:xfrm>
          <a:prstGeom prst="roundRect">
            <a:avLst>
              <a:gd name="adj" fmla="val 16667"/>
            </a:avLst>
          </a:prstGeom>
          <a:solidFill>
            <a:schemeClr val="bg1"/>
          </a:solidFill>
          <a:ln w="9525">
            <a:solidFill>
              <a:schemeClr val="tx1"/>
            </a:solidFill>
            <a:round/>
            <a:headEnd/>
            <a:tailEnd/>
          </a:ln>
          <a:effectLst/>
        </p:spPr>
        <p:txBody>
          <a:bodyPr wrap="square" lIns="0" tIns="0" rIns="0" bIns="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latin typeface="Calibri"/>
              </a:rPr>
              <a:t>Neutral: 13</a:t>
            </a:r>
          </a:p>
          <a:p>
            <a:pPr algn="ctr"/>
            <a:r>
              <a:rPr lang="en-US" sz="1200" b="1" dirty="0">
                <a:latin typeface="Calibri"/>
              </a:rPr>
              <a:t>DK: 7</a:t>
            </a:r>
          </a:p>
        </p:txBody>
      </p:sp>
      <p:sp>
        <p:nvSpPr>
          <p:cNvPr id="56" name="AutoShape 8">
            <a:extLst>
              <a:ext uri="{FF2B5EF4-FFF2-40B4-BE49-F238E27FC236}">
                <a16:creationId xmlns:a16="http://schemas.microsoft.com/office/drawing/2014/main" id="{3C1E5028-7858-4D13-B76D-47CAEF4BC862}"/>
              </a:ext>
              <a:ext uri="{C183D7F6-B498-43B3-948B-1728B52AA6E4}">
                <adec:decorative xmlns:adec="http://schemas.microsoft.com/office/drawing/2017/decorative" val="1"/>
              </a:ext>
            </a:extLst>
          </p:cNvPr>
          <p:cNvSpPr>
            <a:spLocks noChangeArrowheads="1"/>
          </p:cNvSpPr>
          <p:nvPr/>
        </p:nvSpPr>
        <p:spPr bwMode="auto">
          <a:xfrm>
            <a:off x="5116851" y="2459354"/>
            <a:ext cx="822960" cy="408623"/>
          </a:xfrm>
          <a:prstGeom prst="roundRect">
            <a:avLst>
              <a:gd name="adj" fmla="val 16667"/>
            </a:avLst>
          </a:prstGeom>
          <a:solidFill>
            <a:schemeClr val="bg1"/>
          </a:solidFill>
          <a:ln w="9525">
            <a:solidFill>
              <a:schemeClr val="tx1"/>
            </a:solidFill>
            <a:round/>
            <a:headEnd/>
            <a:tailEnd/>
          </a:ln>
          <a:effectLst/>
        </p:spPr>
        <p:txBody>
          <a:bodyPr wrap="square" lIns="0" tIns="0" rIns="0" bIns="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latin typeface="Calibri"/>
              </a:rPr>
              <a:t>Neutral: 8</a:t>
            </a:r>
          </a:p>
          <a:p>
            <a:pPr algn="ctr"/>
            <a:r>
              <a:rPr lang="en-US" sz="1200" b="1" dirty="0">
                <a:latin typeface="Calibri"/>
              </a:rPr>
              <a:t>DK: 11</a:t>
            </a:r>
          </a:p>
        </p:txBody>
      </p:sp>
      <p:sp>
        <p:nvSpPr>
          <p:cNvPr id="57" name="AutoShape 8">
            <a:extLst>
              <a:ext uri="{FF2B5EF4-FFF2-40B4-BE49-F238E27FC236}">
                <a16:creationId xmlns:a16="http://schemas.microsoft.com/office/drawing/2014/main" id="{E6A7872B-2166-44E5-91AD-6ACB8D892124}"/>
              </a:ext>
              <a:ext uri="{C183D7F6-B498-43B3-948B-1728B52AA6E4}">
                <adec:decorative xmlns:adec="http://schemas.microsoft.com/office/drawing/2017/decorative" val="1"/>
              </a:ext>
            </a:extLst>
          </p:cNvPr>
          <p:cNvSpPr>
            <a:spLocks noChangeArrowheads="1"/>
          </p:cNvSpPr>
          <p:nvPr/>
        </p:nvSpPr>
        <p:spPr bwMode="auto">
          <a:xfrm>
            <a:off x="6096000" y="2455672"/>
            <a:ext cx="822960" cy="408623"/>
          </a:xfrm>
          <a:prstGeom prst="roundRect">
            <a:avLst>
              <a:gd name="adj" fmla="val 16667"/>
            </a:avLst>
          </a:prstGeom>
          <a:solidFill>
            <a:schemeClr val="bg1"/>
          </a:solidFill>
          <a:ln w="9525">
            <a:solidFill>
              <a:schemeClr val="tx1"/>
            </a:solidFill>
            <a:round/>
            <a:headEnd/>
            <a:tailEnd/>
          </a:ln>
          <a:effectLst/>
        </p:spPr>
        <p:txBody>
          <a:bodyPr wrap="square" lIns="0" tIns="0" rIns="0" bIns="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latin typeface="Calibri"/>
              </a:rPr>
              <a:t>Neutral: 14</a:t>
            </a:r>
          </a:p>
          <a:p>
            <a:pPr algn="ctr"/>
            <a:r>
              <a:rPr lang="en-US" sz="1200" b="1" dirty="0">
                <a:latin typeface="Calibri"/>
              </a:rPr>
              <a:t>DK: 6</a:t>
            </a:r>
          </a:p>
        </p:txBody>
      </p:sp>
      <p:cxnSp>
        <p:nvCxnSpPr>
          <p:cNvPr id="59" name="Straight Connector 58">
            <a:extLst>
              <a:ext uri="{FF2B5EF4-FFF2-40B4-BE49-F238E27FC236}">
                <a16:creationId xmlns:a16="http://schemas.microsoft.com/office/drawing/2014/main" id="{EB70351C-8284-4AE5-9F3C-DF39B7F4CAC3}"/>
              </a:ext>
              <a:ext uri="{C183D7F6-B498-43B3-948B-1728B52AA6E4}">
                <adec:decorative xmlns:adec="http://schemas.microsoft.com/office/drawing/2017/decorative" val="1"/>
              </a:ext>
            </a:extLst>
          </p:cNvPr>
          <p:cNvCxnSpPr>
            <a:cxnSpLocks/>
          </p:cNvCxnSpPr>
          <p:nvPr/>
        </p:nvCxnSpPr>
        <p:spPr>
          <a:xfrm>
            <a:off x="6019800" y="2486977"/>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15BCDA5D-C409-4CBA-82C4-5EF81A214D9A}"/>
              </a:ext>
              <a:ext uri="{C183D7F6-B498-43B3-948B-1728B52AA6E4}">
                <adec:decorative xmlns:adec="http://schemas.microsoft.com/office/drawing/2017/decorative" val="1"/>
              </a:ext>
            </a:extLst>
          </p:cNvPr>
          <p:cNvCxnSpPr>
            <a:cxnSpLocks/>
          </p:cNvCxnSpPr>
          <p:nvPr/>
        </p:nvCxnSpPr>
        <p:spPr>
          <a:xfrm>
            <a:off x="7010400" y="2456436"/>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ABCECAC4-F0F9-425B-8C4D-7B1DF2308905}"/>
              </a:ext>
              <a:ext uri="{C183D7F6-B498-43B3-948B-1728B52AA6E4}">
                <adec:decorative xmlns:adec="http://schemas.microsoft.com/office/drawing/2017/decorative" val="1"/>
              </a:ext>
            </a:extLst>
          </p:cNvPr>
          <p:cNvCxnSpPr>
            <a:cxnSpLocks/>
          </p:cNvCxnSpPr>
          <p:nvPr/>
        </p:nvCxnSpPr>
        <p:spPr>
          <a:xfrm>
            <a:off x="8001000" y="2486977"/>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sp>
        <p:nvSpPr>
          <p:cNvPr id="62" name="AutoShape 8">
            <a:extLst>
              <a:ext uri="{FF2B5EF4-FFF2-40B4-BE49-F238E27FC236}">
                <a16:creationId xmlns:a16="http://schemas.microsoft.com/office/drawing/2014/main" id="{14AF7413-6D4B-4831-837B-BABC4F1B982A}"/>
              </a:ext>
              <a:ext uri="{C183D7F6-B498-43B3-948B-1728B52AA6E4}">
                <adec:decorative xmlns:adec="http://schemas.microsoft.com/office/drawing/2017/decorative" val="1"/>
              </a:ext>
            </a:extLst>
          </p:cNvPr>
          <p:cNvSpPr>
            <a:spLocks noChangeArrowheads="1"/>
          </p:cNvSpPr>
          <p:nvPr/>
        </p:nvSpPr>
        <p:spPr bwMode="auto">
          <a:xfrm>
            <a:off x="7086600" y="2452969"/>
            <a:ext cx="822960" cy="408623"/>
          </a:xfrm>
          <a:prstGeom prst="roundRect">
            <a:avLst>
              <a:gd name="adj" fmla="val 16667"/>
            </a:avLst>
          </a:prstGeom>
          <a:solidFill>
            <a:schemeClr val="bg1"/>
          </a:solidFill>
          <a:ln w="9525">
            <a:solidFill>
              <a:schemeClr val="tx1"/>
            </a:solidFill>
            <a:round/>
            <a:headEnd/>
            <a:tailEnd/>
          </a:ln>
          <a:effectLst/>
        </p:spPr>
        <p:txBody>
          <a:bodyPr wrap="square" lIns="0" tIns="0" rIns="0" bIns="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latin typeface="Calibri"/>
              </a:rPr>
              <a:t>Neutral: 14</a:t>
            </a:r>
          </a:p>
          <a:p>
            <a:pPr algn="ctr"/>
            <a:r>
              <a:rPr lang="en-US" sz="1200" b="1" dirty="0">
                <a:latin typeface="Calibri"/>
              </a:rPr>
              <a:t>DK: 6</a:t>
            </a:r>
          </a:p>
        </p:txBody>
      </p:sp>
      <p:sp>
        <p:nvSpPr>
          <p:cNvPr id="64" name="AutoShape 8">
            <a:extLst>
              <a:ext uri="{FF2B5EF4-FFF2-40B4-BE49-F238E27FC236}">
                <a16:creationId xmlns:a16="http://schemas.microsoft.com/office/drawing/2014/main" id="{1F8BFC70-0514-4EB2-96CF-0170B4F65A45}"/>
              </a:ext>
              <a:ext uri="{C183D7F6-B498-43B3-948B-1728B52AA6E4}">
                <adec:decorative xmlns:adec="http://schemas.microsoft.com/office/drawing/2017/decorative" val="1"/>
              </a:ext>
            </a:extLst>
          </p:cNvPr>
          <p:cNvSpPr>
            <a:spLocks noChangeArrowheads="1"/>
          </p:cNvSpPr>
          <p:nvPr/>
        </p:nvSpPr>
        <p:spPr bwMode="auto">
          <a:xfrm>
            <a:off x="8092440" y="2486977"/>
            <a:ext cx="822960" cy="408623"/>
          </a:xfrm>
          <a:prstGeom prst="roundRect">
            <a:avLst>
              <a:gd name="adj" fmla="val 16667"/>
            </a:avLst>
          </a:prstGeom>
          <a:solidFill>
            <a:schemeClr val="bg1"/>
          </a:solidFill>
          <a:ln w="9525">
            <a:solidFill>
              <a:schemeClr val="tx1"/>
            </a:solidFill>
            <a:round/>
            <a:headEnd/>
            <a:tailEnd/>
          </a:ln>
          <a:effectLst/>
        </p:spPr>
        <p:txBody>
          <a:bodyPr wrap="square" lIns="0" tIns="0" rIns="0" bIns="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latin typeface="Calibri"/>
              </a:rPr>
              <a:t>Neutral: 19</a:t>
            </a:r>
          </a:p>
          <a:p>
            <a:pPr algn="ctr"/>
            <a:r>
              <a:rPr lang="en-US" sz="1200" b="1" dirty="0">
                <a:latin typeface="Calibri"/>
              </a:rPr>
              <a:t>DK: 6</a:t>
            </a:r>
          </a:p>
        </p:txBody>
      </p:sp>
    </p:spTree>
    <p:extLst>
      <p:ext uri="{BB962C8B-B14F-4D97-AF65-F5344CB8AC3E}">
        <p14:creationId xmlns:p14="http://schemas.microsoft.com/office/powerpoint/2010/main" val="1803245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956BA9E6-44CB-6A4C-B0B1-8157F8AEFD08}"/>
              </a:ext>
            </a:extLst>
          </p:cNvPr>
          <p:cNvSpPr>
            <a:spLocks noGrp="1"/>
          </p:cNvSpPr>
          <p:nvPr>
            <p:ph type="title"/>
          </p:nvPr>
        </p:nvSpPr>
        <p:spPr/>
        <p:txBody>
          <a:bodyPr/>
          <a:lstStyle/>
          <a:p>
            <a:pPr rtl="0" fontAlgn="base"/>
            <a:r>
              <a:rPr lang="en-US" sz="2400" kern="1200" dirty="0">
                <a:solidFill>
                  <a:srgbClr val="000000"/>
                </a:solidFill>
                <a:effectLst/>
                <a:latin typeface="Franklin Gothic Demi Cond" panose="020B0603020102020204" pitchFamily="34" charset="0"/>
                <a:ea typeface="+mn-ea"/>
                <a:cs typeface="+mn-cs"/>
              </a:rPr>
              <a:t>Almost 60 percent of country reject the way opening, including 1/3 of GOP</a:t>
            </a:r>
            <a:endParaRPr lang="en-US" dirty="0">
              <a:effectLst/>
            </a:endParaRPr>
          </a:p>
        </p:txBody>
      </p:sp>
      <p:sp>
        <p:nvSpPr>
          <p:cNvPr id="27" name="Rectangle 2">
            <a:extLst>
              <a:ext uri="{FF2B5EF4-FFF2-40B4-BE49-F238E27FC236}">
                <a16:creationId xmlns:a16="http://schemas.microsoft.com/office/drawing/2014/main" id="{BFCA94D3-CE11-45C8-AB13-DB39DF3C87F0}"/>
              </a:ext>
              <a:ext uri="{C183D7F6-B498-43B3-948B-1728B52AA6E4}">
                <adec:decorative xmlns:adec="http://schemas.microsoft.com/office/drawing/2017/decorative" val="1"/>
              </a:ext>
            </a:extLst>
          </p:cNvPr>
          <p:cNvSpPr>
            <a:spLocks noChangeArrowheads="1"/>
          </p:cNvSpPr>
          <p:nvPr/>
        </p:nvSpPr>
        <p:spPr bwMode="auto">
          <a:xfrm>
            <a:off x="76201" y="592319"/>
            <a:ext cx="9220199" cy="369332"/>
          </a:xfrm>
          <a:prstGeom prst="rect">
            <a:avLst/>
          </a:prstGeom>
          <a:noFill/>
          <a:ln>
            <a:noFill/>
          </a:ln>
        </p:spPr>
        <p:txBody>
          <a:bodyPr wrap="square" lIns="0" tIns="0" rIns="0" bIns="0">
            <a:spAutoFit/>
          </a:bodyPr>
          <a:lstStyle/>
          <a:p>
            <a:r>
              <a:rPr lang="en-US" sz="2400" dirty="0">
                <a:solidFill>
                  <a:prstClr val="black"/>
                </a:solidFill>
                <a:latin typeface="Franklin Gothic Demi Cond"/>
              </a:rPr>
              <a:t>Almost 60 percent of country reject the way opening, including 1/3 of GOP</a:t>
            </a:r>
          </a:p>
        </p:txBody>
      </p:sp>
      <p:sp>
        <p:nvSpPr>
          <p:cNvPr id="72" name="AutoShape 4">
            <a:extLst>
              <a:ext uri="{FF2B5EF4-FFF2-40B4-BE49-F238E27FC236}">
                <a16:creationId xmlns:a16="http://schemas.microsoft.com/office/drawing/2014/main" id="{3D9E776A-9F4D-413B-BC86-C0F6D4541FA2}"/>
              </a:ext>
            </a:extLst>
          </p:cNvPr>
          <p:cNvSpPr>
            <a:spLocks noChangeArrowheads="1"/>
          </p:cNvSpPr>
          <p:nvPr/>
        </p:nvSpPr>
        <p:spPr bwMode="auto">
          <a:xfrm>
            <a:off x="85300" y="981076"/>
            <a:ext cx="8967588" cy="333680"/>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i="1" dirty="0">
                <a:solidFill>
                  <a:srgbClr val="000000"/>
                </a:solidFill>
                <a:latin typeface="Arial" panose="020B0604020202020204" pitchFamily="34" charset="0"/>
                <a:cs typeface="Arial" panose="020B0604020202020204" pitchFamily="34" charset="0"/>
              </a:rPr>
              <a:t>Which one of the following statements comes closer to your point of view, even if neither is exactly right?</a:t>
            </a:r>
          </a:p>
        </p:txBody>
      </p:sp>
      <p:sp>
        <p:nvSpPr>
          <p:cNvPr id="2" name="Rectangle: Rounded Corners 1">
            <a:extLst>
              <a:ext uri="{FF2B5EF4-FFF2-40B4-BE49-F238E27FC236}">
                <a16:creationId xmlns:a16="http://schemas.microsoft.com/office/drawing/2014/main" id="{B994235A-0210-411F-9F26-7BEFA11B4255}"/>
              </a:ext>
            </a:extLst>
          </p:cNvPr>
          <p:cNvSpPr/>
          <p:nvPr/>
        </p:nvSpPr>
        <p:spPr>
          <a:xfrm>
            <a:off x="47517" y="1384847"/>
            <a:ext cx="4448281" cy="749959"/>
          </a:xfrm>
          <a:prstGeom prst="roundRect">
            <a:avLst/>
          </a:prstGeom>
          <a:solidFill>
            <a:srgbClr val="0066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rPr>
              <a:t>1) The governors who are calling on people to stay </a:t>
            </a:r>
          </a:p>
          <a:p>
            <a:pPr algn="ctr"/>
            <a:r>
              <a:rPr lang="en-US" sz="1600" b="1" dirty="0">
                <a:solidFill>
                  <a:schemeClr val="bg1"/>
                </a:solidFill>
              </a:rPr>
              <a:t>home and separate are doing the right thing.</a:t>
            </a:r>
          </a:p>
        </p:txBody>
      </p:sp>
      <p:sp>
        <p:nvSpPr>
          <p:cNvPr id="73" name="Rectangle: Rounded Corners 72">
            <a:extLst>
              <a:ext uri="{FF2B5EF4-FFF2-40B4-BE49-F238E27FC236}">
                <a16:creationId xmlns:a16="http://schemas.microsoft.com/office/drawing/2014/main" id="{66BD11C4-BBE9-419C-AE07-995B134D1514}"/>
              </a:ext>
            </a:extLst>
          </p:cNvPr>
          <p:cNvSpPr/>
          <p:nvPr/>
        </p:nvSpPr>
        <p:spPr>
          <a:xfrm>
            <a:off x="4648200" y="1384854"/>
            <a:ext cx="4448283" cy="749952"/>
          </a:xfrm>
          <a:prstGeom prst="roundRec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500" b="1" dirty="0">
                <a:solidFill>
                  <a:schemeClr val="tx1"/>
                </a:solidFill>
              </a:rPr>
              <a:t>2) The governors who are ending stay-at-home orders, </a:t>
            </a:r>
          </a:p>
          <a:p>
            <a:pPr algn="ctr"/>
            <a:r>
              <a:rPr lang="en-US" sz="1500" b="1" dirty="0">
                <a:solidFill>
                  <a:schemeClr val="tx1"/>
                </a:solidFill>
              </a:rPr>
              <a:t>though keeping social distancing where possible, to </a:t>
            </a:r>
          </a:p>
          <a:p>
            <a:pPr algn="ctr"/>
            <a:r>
              <a:rPr lang="en-US" sz="1500" b="1" dirty="0">
                <a:solidFill>
                  <a:schemeClr val="tx1"/>
                </a:solidFill>
              </a:rPr>
              <a:t>open up the economy are doing the right thing.</a:t>
            </a:r>
          </a:p>
        </p:txBody>
      </p:sp>
      <p:graphicFrame>
        <p:nvGraphicFramePr>
          <p:cNvPr id="66" name="Chart 65" descr="Total&#13;&#10;Much More 1: 43&#13;&#10;Somewhat More 1: 16&#13;&#10;Total More 1: 59&#13;&#10;Much More 2: 22&#13;&#10;Somewhat More 2: 18&#13;&#10;Total More 2: 41&#13;&#10;&#13;&#10;Democrat&#13;&#10;Much More 1: 64&#13;&#10;Somewhat More 1: 18&#13;&#10;Total More 1: 82&#13;&#10;Much More 2: 7&#13;&#10;Somewhat More 2: 11&#13;&#10;Total More 2: 18&#13;&#10;&#13;&#10;Independent&#13;&#10;Much More 1: 40&#13;&#10;Somewhat More 1: 19&#13;&#10;Total More 1: 59&#13;&#10;Much More 2: 18&#13;&#10;Somewhat More 2: 22&#13;&#10;Total More 2: 41&#13;&#10;&#13;&#10;Republican&#13;&#10;Much More 1: 19&#13;&#10;Somewhat More 1: 14&#13;&#10;Total More 1: 34&#13;&#10;Much More 2: 40&#13;&#10;Somewhat More 2: 26&#13;&#10;Total More 2: 66&#13;&#10;&#13;&#10;African American&#13;&#10;Much More 1: 64&#13;&#10;Somewhat More 1: 10&#13;&#10;Total More 1: 74&#13;&#10;Much More 2: 12&#13;&#10;Somewhat More 2: 14&#13;&#10;Total More 2: 26&#13;&#10;&#13;&#10;Hispanic&#13;&#10;Much More 1: 48&#13;&#10;Somewhat More 1: 11&#13;&#10;Total More 1: 58&#13;&#10;Much More 2: 24&#13;&#10;Somewhat More 2: 18&#13;&#10;Total More 2: 42&#13;&#10;&#13;&#10;White Unmarried Women&#13;&#10;Much More 1: 47&#13;&#10;Somewhat More 1: 20&#13;&#10;Total More 1: 68&#13;&#10;Much More 2: 16&#13;&#10;Somewhat More 2: 17&#13;&#10;Total More 2: 32&#13;&#10;&#13;&#10;White Millennial&#13;&#10;Much More 1: 43&#13;&#10;Somewhat More 1: 27&#13;&#10;Total More 1: 67&#13;&#10;Much More 2: 19&#13;&#10;Somewhat More 2: 13&#13;&#10;Total More 2: 33&#13;&#10;&#13;&#10;White Working Class Women&#13;&#10;Much More 1: 40&#13;&#10;Somewhat More 1: 19&#13;&#10;Total More 1: 59&#13;&#10;Much More 2: 23&#13;&#10;Somewhat More 2: 18&#13;&#10;Total More 2: 41">
            <a:extLst>
              <a:ext uri="{FF2B5EF4-FFF2-40B4-BE49-F238E27FC236}">
                <a16:creationId xmlns:a16="http://schemas.microsoft.com/office/drawing/2014/main" id="{4C3F5ED5-A793-43D9-BAAE-EB57F36B64E4}"/>
              </a:ext>
            </a:extLst>
          </p:cNvPr>
          <p:cNvGraphicFramePr/>
          <p:nvPr>
            <p:extLst>
              <p:ext uri="{D42A27DB-BD31-4B8C-83A1-F6EECF244321}">
                <p14:modId xmlns:p14="http://schemas.microsoft.com/office/powerpoint/2010/main" val="337380037"/>
              </p:ext>
            </p:extLst>
          </p:nvPr>
        </p:nvGraphicFramePr>
        <p:xfrm>
          <a:off x="-35485" y="2274813"/>
          <a:ext cx="9144000" cy="4290786"/>
        </p:xfrm>
        <a:graphic>
          <a:graphicData uri="http://schemas.openxmlformats.org/drawingml/2006/chart">
            <c:chart xmlns:c="http://schemas.openxmlformats.org/drawingml/2006/chart" xmlns:r="http://schemas.openxmlformats.org/officeDocument/2006/relationships" r:id="rId3"/>
          </a:graphicData>
        </a:graphic>
      </p:graphicFrame>
      <p:sp>
        <p:nvSpPr>
          <p:cNvPr id="17" name="Slide Number Placeholder 1"/>
          <p:cNvSpPr>
            <a:spLocks noGrp="1"/>
          </p:cNvSpPr>
          <p:nvPr>
            <p:ph type="sldNum" sz="quarter" idx="12"/>
          </p:nvPr>
        </p:nvSpPr>
        <p:spPr>
          <a:xfrm>
            <a:off x="7010400" y="6578600"/>
            <a:ext cx="2133600" cy="279400"/>
          </a:xfrm>
        </p:spPr>
        <p:txBody>
          <a:bodyPr/>
          <a:lstStyle/>
          <a:p>
            <a:fld id="{7424ECC3-8C0B-4E47-8276-5D65C8C79384}" type="slidenum">
              <a:rPr lang="en-US" smtClean="0">
                <a:solidFill>
                  <a:srgbClr val="FFFFFF"/>
                </a:solidFill>
              </a:rPr>
              <a:pPr/>
              <a:t>11</a:t>
            </a:fld>
            <a:endParaRPr lang="en-US" dirty="0">
              <a:solidFill>
                <a:srgbClr val="FFFFFF"/>
              </a:solidFill>
            </a:endParaRPr>
          </a:p>
        </p:txBody>
      </p:sp>
      <p:pic>
        <p:nvPicPr>
          <p:cNvPr id="47" name="Picture 46">
            <a:extLst>
              <a:ext uri="{FF2B5EF4-FFF2-40B4-BE49-F238E27FC236}">
                <a16:creationId xmlns:a16="http://schemas.microsoft.com/office/drawing/2014/main" id="{0A363F07-9025-4E88-BCA6-A98D2A92EFD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6364593"/>
            <a:ext cx="3886200" cy="502932"/>
          </a:xfrm>
          <a:prstGeom prst="rect">
            <a:avLst/>
          </a:prstGeom>
        </p:spPr>
      </p:pic>
      <p:pic>
        <p:nvPicPr>
          <p:cNvPr id="55" name="Picture 54">
            <a:extLst>
              <a:ext uri="{FF2B5EF4-FFF2-40B4-BE49-F238E27FC236}">
                <a16:creationId xmlns:a16="http://schemas.microsoft.com/office/drawing/2014/main" id="{260C54BF-F933-41B5-A9FC-7C721172D4A1}"/>
              </a:ext>
              <a:ext uri="{C183D7F6-B498-43B3-948B-1728B52AA6E4}">
                <adec:decorative xmlns:adec="http://schemas.microsoft.com/office/drawing/2017/decorative" val="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273" r="86278" b="3273"/>
          <a:stretch/>
        </p:blipFill>
        <p:spPr bwMode="auto">
          <a:xfrm>
            <a:off x="219960" y="6422646"/>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8" name="Picture 2">
            <a:extLst>
              <a:ext uri="{FF2B5EF4-FFF2-40B4-BE49-F238E27FC236}">
                <a16:creationId xmlns:a16="http://schemas.microsoft.com/office/drawing/2014/main" id="{1614B232-6455-497C-AE43-915E5062A06B}"/>
              </a:ext>
              <a:ext uri="{C183D7F6-B498-43B3-948B-1728B52AA6E4}">
                <adec:decorative xmlns:adec="http://schemas.microsoft.com/office/drawing/2017/decorative" val="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71368"/>
          <a:stretch/>
        </p:blipFill>
        <p:spPr bwMode="auto">
          <a:xfrm>
            <a:off x="1947649" y="86367"/>
            <a:ext cx="5488283" cy="294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Picture 62">
            <a:extLst>
              <a:ext uri="{FF2B5EF4-FFF2-40B4-BE49-F238E27FC236}">
                <a16:creationId xmlns:a16="http://schemas.microsoft.com/office/drawing/2014/main" id="{84176555-2AD2-479F-80F8-A9B8FBA2DF5D}"/>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7290" y="142251"/>
            <a:ext cx="3090417" cy="182865"/>
          </a:xfrm>
          <a:prstGeom prst="rect">
            <a:avLst/>
          </a:prstGeom>
          <a:noFill/>
          <a:extLst>
            <a:ext uri="{909E8E84-426E-40DD-AFC4-6F175D3DCCD1}">
              <a14:hiddenFill xmlns:a14="http://schemas.microsoft.com/office/drawing/2010/main">
                <a:solidFill>
                  <a:srgbClr val="FFFFFF"/>
                </a:solidFill>
              </a14:hiddenFill>
            </a:ext>
          </a:extLst>
        </p:spPr>
      </p:pic>
      <p:sp>
        <p:nvSpPr>
          <p:cNvPr id="25" name="Line 11">
            <a:extLst>
              <a:ext uri="{FF2B5EF4-FFF2-40B4-BE49-F238E27FC236}">
                <a16:creationId xmlns:a16="http://schemas.microsoft.com/office/drawing/2014/main" id="{CEA2CA54-B055-4B0A-8292-82CAE0F3F574}"/>
              </a:ext>
              <a:ext uri="{C183D7F6-B498-43B3-948B-1728B52AA6E4}">
                <adec:decorative xmlns:adec="http://schemas.microsoft.com/office/drawing/2017/decorative" val="1"/>
              </a:ext>
            </a:extLst>
          </p:cNvPr>
          <p:cNvSpPr>
            <a:spLocks noChangeShapeType="1"/>
          </p:cNvSpPr>
          <p:nvPr/>
        </p:nvSpPr>
        <p:spPr bwMode="auto">
          <a:xfrm flipH="1">
            <a:off x="990600" y="2595075"/>
            <a:ext cx="0" cy="3769518"/>
          </a:xfrm>
          <a:prstGeom prst="line">
            <a:avLst/>
          </a:prstGeom>
          <a:ln>
            <a:headEnd/>
            <a:tailEnd/>
          </a:ln>
          <a:extLst>
            <a:ext uri="{909E8E84-426E-40DD-AFC4-6F175D3DCCD1}">
              <a14:hiddenFill xmlns:a14="http://schemas.microsoft.com/office/drawing/2010/main">
                <a:noFill/>
              </a14:hiddenFill>
            </a:ext>
          </a:extLst>
        </p:spPr>
        <p:style>
          <a:lnRef idx="2">
            <a:schemeClr val="dk1"/>
          </a:lnRef>
          <a:fillRef idx="0">
            <a:schemeClr val="dk1"/>
          </a:fillRef>
          <a:effectRef idx="1">
            <a:schemeClr val="dk1"/>
          </a:effectRef>
          <a:fontRef idx="minor">
            <a:schemeClr val="tx1"/>
          </a:fontRef>
        </p:style>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prstClr val="black"/>
              </a:solidFill>
            </a:endParaRPr>
          </a:p>
        </p:txBody>
      </p:sp>
      <p:cxnSp>
        <p:nvCxnSpPr>
          <p:cNvPr id="29" name="Straight Connector 28">
            <a:extLst>
              <a:ext uri="{FF2B5EF4-FFF2-40B4-BE49-F238E27FC236}">
                <a16:creationId xmlns:a16="http://schemas.microsoft.com/office/drawing/2014/main" id="{7BEA1318-D38E-4F38-BD6E-972804D1B820}"/>
              </a:ext>
              <a:ext uri="{C183D7F6-B498-43B3-948B-1728B52AA6E4}">
                <adec:decorative xmlns:adec="http://schemas.microsoft.com/office/drawing/2017/decorative" val="1"/>
              </a:ext>
            </a:extLst>
          </p:cNvPr>
          <p:cNvCxnSpPr>
            <a:cxnSpLocks/>
          </p:cNvCxnSpPr>
          <p:nvPr/>
        </p:nvCxnSpPr>
        <p:spPr>
          <a:xfrm>
            <a:off x="1981200" y="2576685"/>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8FC19E1B-0AA6-4BC0-ADBF-0B4E3B52C06F}"/>
              </a:ext>
              <a:ext uri="{C183D7F6-B498-43B3-948B-1728B52AA6E4}">
                <adec:decorative xmlns:adec="http://schemas.microsoft.com/office/drawing/2017/decorative" val="1"/>
              </a:ext>
            </a:extLst>
          </p:cNvPr>
          <p:cNvCxnSpPr>
            <a:cxnSpLocks/>
          </p:cNvCxnSpPr>
          <p:nvPr/>
        </p:nvCxnSpPr>
        <p:spPr>
          <a:xfrm>
            <a:off x="2971800" y="2535447"/>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pic>
        <p:nvPicPr>
          <p:cNvPr id="35" name="Picture 34">
            <a:extLst>
              <a:ext uri="{FF2B5EF4-FFF2-40B4-BE49-F238E27FC236}">
                <a16:creationId xmlns:a16="http://schemas.microsoft.com/office/drawing/2014/main" id="{9A024302-EB01-4ECE-97D1-4EAAE95D448E}"/>
              </a:ext>
              <a:ext uri="{C183D7F6-B498-43B3-948B-1728B52AA6E4}">
                <adec:decorative xmlns:adec="http://schemas.microsoft.com/office/drawing/2017/decorative" val="1"/>
              </a:ext>
            </a:extLst>
          </p:cNvPr>
          <p:cNvPicPr/>
          <p:nvPr/>
        </p:nvPicPr>
        <p:blipFill rotWithShape="1">
          <a:blip r:embed="rId8">
            <a:extLst>
              <a:ext uri="{28A0092B-C50C-407E-A947-70E740481C1C}">
                <a14:useLocalDpi xmlns:a14="http://schemas.microsoft.com/office/drawing/2010/main" val="0"/>
              </a:ext>
            </a:extLst>
          </a:blip>
          <a:srcRect l="53849" t="-17160"/>
          <a:stretch/>
        </p:blipFill>
        <p:spPr bwMode="auto">
          <a:xfrm>
            <a:off x="656106" y="6422646"/>
            <a:ext cx="1105593" cy="359154"/>
          </a:xfrm>
          <a:prstGeom prst="rect">
            <a:avLst/>
          </a:prstGeom>
          <a:noFill/>
        </p:spPr>
      </p:pic>
      <p:sp>
        <p:nvSpPr>
          <p:cNvPr id="43" name="AutoShape 8">
            <a:extLst>
              <a:ext uri="{FF2B5EF4-FFF2-40B4-BE49-F238E27FC236}">
                <a16:creationId xmlns:a16="http://schemas.microsoft.com/office/drawing/2014/main" id="{3078DC0D-B59B-4C3C-80D0-2D53830D71F2}"/>
              </a:ext>
              <a:ext uri="{C183D7F6-B498-43B3-948B-1728B52AA6E4}">
                <adec:decorative xmlns:adec="http://schemas.microsoft.com/office/drawing/2017/decorative" val="1"/>
              </a:ext>
            </a:extLst>
          </p:cNvPr>
          <p:cNvSpPr>
            <a:spLocks noChangeArrowheads="1"/>
          </p:cNvSpPr>
          <p:nvPr/>
        </p:nvSpPr>
        <p:spPr bwMode="auto">
          <a:xfrm>
            <a:off x="175260" y="2513766"/>
            <a:ext cx="640080" cy="306467"/>
          </a:xfrm>
          <a:prstGeom prst="roundRect">
            <a:avLst>
              <a:gd name="adj" fmla="val 16667"/>
            </a:avLst>
          </a:prstGeom>
          <a:solidFill>
            <a:srgbClr val="006600"/>
          </a:solidFill>
          <a:ln w="9525">
            <a:noFill/>
            <a:round/>
            <a:headEnd/>
            <a:tailEnd/>
          </a:ln>
          <a:effectLst/>
        </p:spPr>
        <p:txBody>
          <a:bodyPr wrap="square" lIns="0" tIns="0" rIns="0" bIns="0" anchor="ctr">
            <a:spAutoFit/>
          </a:bodyPr>
          <a:lstStyle/>
          <a:p>
            <a:pPr algn="ctr"/>
            <a:r>
              <a:rPr lang="en-US" b="1" dirty="0">
                <a:solidFill>
                  <a:schemeClr val="bg1"/>
                </a:solidFill>
                <a:latin typeface="Calibri"/>
              </a:rPr>
              <a:t>+18</a:t>
            </a:r>
          </a:p>
        </p:txBody>
      </p:sp>
      <p:sp>
        <p:nvSpPr>
          <p:cNvPr id="44" name="AutoShape 8">
            <a:extLst>
              <a:ext uri="{FF2B5EF4-FFF2-40B4-BE49-F238E27FC236}">
                <a16:creationId xmlns:a16="http://schemas.microsoft.com/office/drawing/2014/main" id="{5EA370EF-F037-43BE-A3F0-DE02F4F4EF3E}"/>
              </a:ext>
              <a:ext uri="{C183D7F6-B498-43B3-948B-1728B52AA6E4}">
                <adec:decorative xmlns:adec="http://schemas.microsoft.com/office/drawing/2017/decorative" val="1"/>
              </a:ext>
            </a:extLst>
          </p:cNvPr>
          <p:cNvSpPr>
            <a:spLocks noChangeArrowheads="1"/>
          </p:cNvSpPr>
          <p:nvPr/>
        </p:nvSpPr>
        <p:spPr bwMode="auto">
          <a:xfrm>
            <a:off x="1188720" y="2513993"/>
            <a:ext cx="640080" cy="306467"/>
          </a:xfrm>
          <a:prstGeom prst="roundRect">
            <a:avLst>
              <a:gd name="adj" fmla="val 16667"/>
            </a:avLst>
          </a:prstGeom>
          <a:solidFill>
            <a:srgbClr val="006600"/>
          </a:solidFill>
          <a:ln w="9525">
            <a:noFill/>
            <a:round/>
            <a:headEnd/>
            <a:tailEnd/>
          </a:ln>
          <a:effectLst/>
        </p:spPr>
        <p:txBody>
          <a:bodyPr wrap="square" lIns="0" tIns="0" rIns="0" bIns="0" anchor="ctr">
            <a:spAutoFit/>
          </a:bodyPr>
          <a:lstStyle/>
          <a:p>
            <a:pPr algn="ctr"/>
            <a:r>
              <a:rPr lang="en-US" b="1" dirty="0">
                <a:solidFill>
                  <a:schemeClr val="bg1"/>
                </a:solidFill>
                <a:latin typeface="Calibri"/>
              </a:rPr>
              <a:t>+64</a:t>
            </a:r>
          </a:p>
        </p:txBody>
      </p:sp>
      <p:sp>
        <p:nvSpPr>
          <p:cNvPr id="45" name="AutoShape 8">
            <a:extLst>
              <a:ext uri="{FF2B5EF4-FFF2-40B4-BE49-F238E27FC236}">
                <a16:creationId xmlns:a16="http://schemas.microsoft.com/office/drawing/2014/main" id="{D63102B3-DBD2-4E12-BA58-84EA89EC5FEB}"/>
              </a:ext>
              <a:ext uri="{C183D7F6-B498-43B3-948B-1728B52AA6E4}">
                <adec:decorative xmlns:adec="http://schemas.microsoft.com/office/drawing/2017/decorative" val="1"/>
              </a:ext>
            </a:extLst>
          </p:cNvPr>
          <p:cNvSpPr>
            <a:spLocks noChangeArrowheads="1"/>
          </p:cNvSpPr>
          <p:nvPr/>
        </p:nvSpPr>
        <p:spPr bwMode="auto">
          <a:xfrm>
            <a:off x="2133600" y="2520883"/>
            <a:ext cx="640080" cy="306467"/>
          </a:xfrm>
          <a:prstGeom prst="roundRect">
            <a:avLst>
              <a:gd name="adj" fmla="val 16667"/>
            </a:avLst>
          </a:prstGeom>
          <a:solidFill>
            <a:srgbClr val="006600"/>
          </a:solidFill>
          <a:ln w="9525">
            <a:noFill/>
            <a:round/>
            <a:headEnd/>
            <a:tailEnd/>
          </a:ln>
          <a:effectLst/>
        </p:spPr>
        <p:txBody>
          <a:bodyPr wrap="square" lIns="0" tIns="0" rIns="0" bIns="0" anchor="ctr">
            <a:spAutoFit/>
          </a:bodyPr>
          <a:lstStyle/>
          <a:p>
            <a:pPr algn="ctr"/>
            <a:r>
              <a:rPr lang="en-US" b="1" dirty="0">
                <a:solidFill>
                  <a:schemeClr val="bg1"/>
                </a:solidFill>
                <a:latin typeface="Calibri"/>
              </a:rPr>
              <a:t>+18</a:t>
            </a:r>
          </a:p>
        </p:txBody>
      </p:sp>
      <p:sp>
        <p:nvSpPr>
          <p:cNvPr id="46" name="AutoShape 8">
            <a:extLst>
              <a:ext uri="{FF2B5EF4-FFF2-40B4-BE49-F238E27FC236}">
                <a16:creationId xmlns:a16="http://schemas.microsoft.com/office/drawing/2014/main" id="{386A6805-38FD-4B14-B2BD-2D5EE083CCEC}"/>
              </a:ext>
              <a:ext uri="{C183D7F6-B498-43B3-948B-1728B52AA6E4}">
                <adec:decorative xmlns:adec="http://schemas.microsoft.com/office/drawing/2017/decorative" val="1"/>
              </a:ext>
            </a:extLst>
          </p:cNvPr>
          <p:cNvSpPr>
            <a:spLocks noChangeArrowheads="1"/>
          </p:cNvSpPr>
          <p:nvPr/>
        </p:nvSpPr>
        <p:spPr bwMode="auto">
          <a:xfrm>
            <a:off x="3200400" y="2520883"/>
            <a:ext cx="640080" cy="306467"/>
          </a:xfrm>
          <a:prstGeom prst="roundRect">
            <a:avLst>
              <a:gd name="adj" fmla="val 16667"/>
            </a:avLst>
          </a:prstGeom>
          <a:solidFill>
            <a:srgbClr val="FFC000"/>
          </a:solidFill>
          <a:ln w="9525">
            <a:noFill/>
            <a:round/>
            <a:headEnd/>
            <a:tailEnd/>
          </a:ln>
          <a:effectLst/>
        </p:spPr>
        <p:txBody>
          <a:bodyPr wrap="square" lIns="0" tIns="0" rIns="0" bIns="0" anchor="ctr">
            <a:spAutoFit/>
          </a:bodyPr>
          <a:lstStyle/>
          <a:p>
            <a:pPr algn="ctr"/>
            <a:r>
              <a:rPr lang="en-US" b="1" dirty="0">
                <a:latin typeface="Calibri"/>
              </a:rPr>
              <a:t>+32</a:t>
            </a:r>
          </a:p>
        </p:txBody>
      </p:sp>
      <p:cxnSp>
        <p:nvCxnSpPr>
          <p:cNvPr id="37" name="Straight Connector 36">
            <a:extLst>
              <a:ext uri="{FF2B5EF4-FFF2-40B4-BE49-F238E27FC236}">
                <a16:creationId xmlns:a16="http://schemas.microsoft.com/office/drawing/2014/main" id="{97CFA650-DF4F-459E-B203-C96744934EB8}"/>
              </a:ext>
              <a:ext uri="{C183D7F6-B498-43B3-948B-1728B52AA6E4}">
                <adec:decorative xmlns:adec="http://schemas.microsoft.com/office/drawing/2017/decorative" val="1"/>
              </a:ext>
            </a:extLst>
          </p:cNvPr>
          <p:cNvCxnSpPr>
            <a:cxnSpLocks/>
          </p:cNvCxnSpPr>
          <p:nvPr/>
        </p:nvCxnSpPr>
        <p:spPr>
          <a:xfrm>
            <a:off x="3962400" y="2631282"/>
            <a:ext cx="0" cy="3769518"/>
          </a:xfrm>
          <a:prstGeom prst="line">
            <a:avLst/>
          </a:prstGeom>
          <a:ln/>
        </p:spPr>
        <p:style>
          <a:lnRef idx="2">
            <a:schemeClr val="dk1"/>
          </a:lnRef>
          <a:fillRef idx="0">
            <a:schemeClr val="dk1"/>
          </a:fillRef>
          <a:effectRef idx="1">
            <a:schemeClr val="dk1"/>
          </a:effectRef>
          <a:fontRef idx="minor">
            <a:schemeClr val="tx1"/>
          </a:fontRef>
        </p:style>
      </p:cxnSp>
      <p:cxnSp>
        <p:nvCxnSpPr>
          <p:cNvPr id="41" name="Straight Connector 40">
            <a:extLst>
              <a:ext uri="{FF2B5EF4-FFF2-40B4-BE49-F238E27FC236}">
                <a16:creationId xmlns:a16="http://schemas.microsoft.com/office/drawing/2014/main" id="{C8AC2D66-7FA4-49B2-BB15-BA2CC4ACCB08}"/>
              </a:ext>
              <a:ext uri="{C183D7F6-B498-43B3-948B-1728B52AA6E4}">
                <adec:decorative xmlns:adec="http://schemas.microsoft.com/office/drawing/2017/decorative" val="1"/>
              </a:ext>
            </a:extLst>
          </p:cNvPr>
          <p:cNvCxnSpPr>
            <a:cxnSpLocks/>
          </p:cNvCxnSpPr>
          <p:nvPr/>
        </p:nvCxnSpPr>
        <p:spPr>
          <a:xfrm>
            <a:off x="6019800" y="2667000"/>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sp>
        <p:nvSpPr>
          <p:cNvPr id="49" name="AutoShape 8">
            <a:extLst>
              <a:ext uri="{FF2B5EF4-FFF2-40B4-BE49-F238E27FC236}">
                <a16:creationId xmlns:a16="http://schemas.microsoft.com/office/drawing/2014/main" id="{68319BC7-24CE-4D3B-B8D6-A001627B7485}"/>
              </a:ext>
              <a:ext uri="{C183D7F6-B498-43B3-948B-1728B52AA6E4}">
                <adec:decorative xmlns:adec="http://schemas.microsoft.com/office/drawing/2017/decorative" val="1"/>
              </a:ext>
            </a:extLst>
          </p:cNvPr>
          <p:cNvSpPr>
            <a:spLocks noChangeArrowheads="1"/>
          </p:cNvSpPr>
          <p:nvPr/>
        </p:nvSpPr>
        <p:spPr bwMode="auto">
          <a:xfrm>
            <a:off x="8229600" y="2513764"/>
            <a:ext cx="640080" cy="306467"/>
          </a:xfrm>
          <a:prstGeom prst="roundRect">
            <a:avLst>
              <a:gd name="adj" fmla="val 16667"/>
            </a:avLst>
          </a:prstGeom>
          <a:solidFill>
            <a:srgbClr val="006600"/>
          </a:solidFill>
          <a:ln w="9525">
            <a:noFill/>
            <a:round/>
            <a:headEnd/>
            <a:tailEnd/>
          </a:ln>
          <a:effectLst/>
        </p:spPr>
        <p:txBody>
          <a:bodyPr wrap="square" lIns="0" tIns="0" rIns="0" bIns="0" anchor="ctr">
            <a:spAutoFit/>
          </a:bodyPr>
          <a:lstStyle/>
          <a:p>
            <a:pPr algn="ctr"/>
            <a:r>
              <a:rPr lang="en-US" b="1" dirty="0">
                <a:solidFill>
                  <a:schemeClr val="bg1"/>
                </a:solidFill>
                <a:latin typeface="Calibri"/>
              </a:rPr>
              <a:t>+18</a:t>
            </a:r>
          </a:p>
        </p:txBody>
      </p:sp>
      <p:sp>
        <p:nvSpPr>
          <p:cNvPr id="28" name="AutoShape 8">
            <a:extLst>
              <a:ext uri="{FF2B5EF4-FFF2-40B4-BE49-F238E27FC236}">
                <a16:creationId xmlns:a16="http://schemas.microsoft.com/office/drawing/2014/main" id="{03260211-FEE3-4378-9910-D3DFC76827C5}"/>
              </a:ext>
              <a:ext uri="{C183D7F6-B498-43B3-948B-1728B52AA6E4}">
                <adec:decorative xmlns:adec="http://schemas.microsoft.com/office/drawing/2017/decorative" val="1"/>
              </a:ext>
            </a:extLst>
          </p:cNvPr>
          <p:cNvSpPr>
            <a:spLocks noChangeArrowheads="1"/>
          </p:cNvSpPr>
          <p:nvPr/>
        </p:nvSpPr>
        <p:spPr bwMode="auto">
          <a:xfrm>
            <a:off x="4191000" y="2513765"/>
            <a:ext cx="640080" cy="306467"/>
          </a:xfrm>
          <a:prstGeom prst="roundRect">
            <a:avLst>
              <a:gd name="adj" fmla="val 16667"/>
            </a:avLst>
          </a:prstGeom>
          <a:solidFill>
            <a:srgbClr val="006600"/>
          </a:solidFill>
          <a:ln w="9525">
            <a:noFill/>
            <a:round/>
            <a:headEnd/>
            <a:tailEnd/>
          </a:ln>
          <a:effectLst/>
        </p:spPr>
        <p:txBody>
          <a:bodyPr wrap="square" lIns="0" tIns="0" rIns="0" bIns="0" anchor="ctr">
            <a:spAutoFit/>
          </a:bodyPr>
          <a:lstStyle/>
          <a:p>
            <a:pPr algn="ctr"/>
            <a:r>
              <a:rPr lang="en-US" b="1" dirty="0">
                <a:solidFill>
                  <a:schemeClr val="bg1"/>
                </a:solidFill>
                <a:latin typeface="Calibri"/>
              </a:rPr>
              <a:t>+48</a:t>
            </a:r>
          </a:p>
        </p:txBody>
      </p:sp>
      <p:sp>
        <p:nvSpPr>
          <p:cNvPr id="30" name="AutoShape 8">
            <a:extLst>
              <a:ext uri="{FF2B5EF4-FFF2-40B4-BE49-F238E27FC236}">
                <a16:creationId xmlns:a16="http://schemas.microsoft.com/office/drawing/2014/main" id="{34AA1E42-6718-444A-885D-C9A48F924192}"/>
              </a:ext>
              <a:ext uri="{C183D7F6-B498-43B3-948B-1728B52AA6E4}">
                <adec:decorative xmlns:adec="http://schemas.microsoft.com/office/drawing/2017/decorative" val="1"/>
              </a:ext>
            </a:extLst>
          </p:cNvPr>
          <p:cNvSpPr>
            <a:spLocks noChangeArrowheads="1"/>
          </p:cNvSpPr>
          <p:nvPr/>
        </p:nvSpPr>
        <p:spPr bwMode="auto">
          <a:xfrm>
            <a:off x="5181600" y="2513765"/>
            <a:ext cx="640080" cy="306467"/>
          </a:xfrm>
          <a:prstGeom prst="roundRect">
            <a:avLst>
              <a:gd name="adj" fmla="val 16667"/>
            </a:avLst>
          </a:prstGeom>
          <a:solidFill>
            <a:srgbClr val="006600"/>
          </a:solidFill>
          <a:ln w="9525">
            <a:noFill/>
            <a:round/>
            <a:headEnd/>
            <a:tailEnd/>
          </a:ln>
          <a:effectLst/>
        </p:spPr>
        <p:txBody>
          <a:bodyPr wrap="square" lIns="0" tIns="0" rIns="0" bIns="0" anchor="ctr">
            <a:spAutoFit/>
          </a:bodyPr>
          <a:lstStyle/>
          <a:p>
            <a:pPr algn="ctr"/>
            <a:r>
              <a:rPr lang="en-US" b="1" dirty="0">
                <a:solidFill>
                  <a:schemeClr val="bg1"/>
                </a:solidFill>
                <a:latin typeface="Calibri"/>
              </a:rPr>
              <a:t>+16</a:t>
            </a:r>
          </a:p>
        </p:txBody>
      </p:sp>
      <p:sp>
        <p:nvSpPr>
          <p:cNvPr id="34" name="AutoShape 8">
            <a:extLst>
              <a:ext uri="{FF2B5EF4-FFF2-40B4-BE49-F238E27FC236}">
                <a16:creationId xmlns:a16="http://schemas.microsoft.com/office/drawing/2014/main" id="{F484D8C9-31D5-417F-97BB-5E8FA492018A}"/>
              </a:ext>
              <a:ext uri="{C183D7F6-B498-43B3-948B-1728B52AA6E4}">
                <adec:decorative xmlns:adec="http://schemas.microsoft.com/office/drawing/2017/decorative" val="1"/>
              </a:ext>
            </a:extLst>
          </p:cNvPr>
          <p:cNvSpPr>
            <a:spLocks noChangeArrowheads="1"/>
          </p:cNvSpPr>
          <p:nvPr/>
        </p:nvSpPr>
        <p:spPr bwMode="auto">
          <a:xfrm>
            <a:off x="6172200" y="2520882"/>
            <a:ext cx="640080" cy="306467"/>
          </a:xfrm>
          <a:prstGeom prst="roundRect">
            <a:avLst>
              <a:gd name="adj" fmla="val 16667"/>
            </a:avLst>
          </a:prstGeom>
          <a:solidFill>
            <a:srgbClr val="006600"/>
          </a:solidFill>
          <a:ln w="9525">
            <a:noFill/>
            <a:round/>
            <a:headEnd/>
            <a:tailEnd/>
          </a:ln>
          <a:effectLst/>
        </p:spPr>
        <p:txBody>
          <a:bodyPr wrap="square" lIns="0" tIns="0" rIns="0" bIns="0" anchor="ctr">
            <a:spAutoFit/>
          </a:bodyPr>
          <a:lstStyle/>
          <a:p>
            <a:pPr algn="ctr"/>
            <a:r>
              <a:rPr lang="en-US" b="1" dirty="0">
                <a:solidFill>
                  <a:schemeClr val="bg1"/>
                </a:solidFill>
                <a:latin typeface="Calibri"/>
              </a:rPr>
              <a:t>+36</a:t>
            </a:r>
          </a:p>
        </p:txBody>
      </p:sp>
      <p:sp>
        <p:nvSpPr>
          <p:cNvPr id="36" name="AutoShape 8">
            <a:extLst>
              <a:ext uri="{FF2B5EF4-FFF2-40B4-BE49-F238E27FC236}">
                <a16:creationId xmlns:a16="http://schemas.microsoft.com/office/drawing/2014/main" id="{63C054AC-EDFB-4521-BD24-8D3EBF34DDB6}"/>
              </a:ext>
              <a:ext uri="{C183D7F6-B498-43B3-948B-1728B52AA6E4}">
                <adec:decorative xmlns:adec="http://schemas.microsoft.com/office/drawing/2017/decorative" val="1"/>
              </a:ext>
            </a:extLst>
          </p:cNvPr>
          <p:cNvSpPr>
            <a:spLocks noChangeArrowheads="1"/>
          </p:cNvSpPr>
          <p:nvPr/>
        </p:nvSpPr>
        <p:spPr bwMode="auto">
          <a:xfrm>
            <a:off x="7224364" y="2520881"/>
            <a:ext cx="640080" cy="306467"/>
          </a:xfrm>
          <a:prstGeom prst="roundRect">
            <a:avLst>
              <a:gd name="adj" fmla="val 16667"/>
            </a:avLst>
          </a:prstGeom>
          <a:solidFill>
            <a:srgbClr val="006600"/>
          </a:solidFill>
          <a:ln w="9525">
            <a:noFill/>
            <a:round/>
            <a:headEnd/>
            <a:tailEnd/>
          </a:ln>
          <a:effectLst/>
        </p:spPr>
        <p:txBody>
          <a:bodyPr wrap="square" lIns="0" tIns="0" rIns="0" bIns="0" anchor="ctr">
            <a:spAutoFit/>
          </a:bodyPr>
          <a:lstStyle/>
          <a:p>
            <a:pPr algn="ctr"/>
            <a:r>
              <a:rPr lang="en-US" b="1" dirty="0">
                <a:solidFill>
                  <a:schemeClr val="bg1"/>
                </a:solidFill>
                <a:latin typeface="Calibri"/>
              </a:rPr>
              <a:t>+37</a:t>
            </a:r>
          </a:p>
        </p:txBody>
      </p:sp>
      <p:cxnSp>
        <p:nvCxnSpPr>
          <p:cNvPr id="38" name="Straight Connector 37">
            <a:extLst>
              <a:ext uri="{FF2B5EF4-FFF2-40B4-BE49-F238E27FC236}">
                <a16:creationId xmlns:a16="http://schemas.microsoft.com/office/drawing/2014/main" id="{F146ACFA-6DAE-41AB-A294-A6DD7944EBD7}"/>
              </a:ext>
              <a:ext uri="{C183D7F6-B498-43B3-948B-1728B52AA6E4}">
                <adec:decorative xmlns:adec="http://schemas.microsoft.com/office/drawing/2017/decorative" val="1"/>
              </a:ext>
            </a:extLst>
          </p:cNvPr>
          <p:cNvCxnSpPr>
            <a:cxnSpLocks/>
          </p:cNvCxnSpPr>
          <p:nvPr/>
        </p:nvCxnSpPr>
        <p:spPr>
          <a:xfrm>
            <a:off x="7010400" y="2667000"/>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290FDB9-3AE8-4D30-B636-49395121AF09}"/>
              </a:ext>
              <a:ext uri="{C183D7F6-B498-43B3-948B-1728B52AA6E4}">
                <adec:decorative xmlns:adec="http://schemas.microsoft.com/office/drawing/2017/decorative" val="1"/>
              </a:ext>
            </a:extLst>
          </p:cNvPr>
          <p:cNvCxnSpPr>
            <a:cxnSpLocks/>
          </p:cNvCxnSpPr>
          <p:nvPr/>
        </p:nvCxnSpPr>
        <p:spPr>
          <a:xfrm>
            <a:off x="8001000" y="2590800"/>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7883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048F6A96-B48D-6948-9A82-BDE8A3D10C6E}"/>
              </a:ext>
            </a:extLst>
          </p:cNvPr>
          <p:cNvSpPr>
            <a:spLocks noGrp="1"/>
          </p:cNvSpPr>
          <p:nvPr>
            <p:ph type="title" idx="4294967295"/>
          </p:nvPr>
        </p:nvSpPr>
        <p:spPr>
          <a:xfrm>
            <a:off x="628650" y="365125"/>
            <a:ext cx="7886700" cy="1325563"/>
          </a:xfrm>
          <a:prstGeom prst="rect">
            <a:avLst/>
          </a:prstGeom>
        </p:spPr>
        <p:txBody>
          <a:bodyPr/>
          <a:lstStyle/>
          <a:p>
            <a:pPr rtl="0" eaLnBrk="1" fontAlgn="base" hangingPunct="1"/>
            <a:r>
              <a:rPr lang="en-US" sz="2400" kern="1200" dirty="0">
                <a:solidFill>
                  <a:srgbClr val="000000"/>
                </a:solidFill>
                <a:effectLst/>
                <a:latin typeface="Franklin Gothic Demi Cond" panose="020B0603020102020204" pitchFamily="34" charset="0"/>
                <a:ea typeface="+mn-ea"/>
                <a:cs typeface="Franklin Gothic Demi Cond" panose="020B0603020102020204" pitchFamily="34" charset="0"/>
              </a:rPr>
              <a:t>When asked to share reactions to Georgia opening, comments overwhelmingly negative, and those who agree give few reasons or will still follow guidelines</a:t>
            </a:r>
            <a:endParaRPr lang="en-US" dirty="0">
              <a:effectLst/>
            </a:endParaRPr>
          </a:p>
        </p:txBody>
      </p:sp>
      <p:sp>
        <p:nvSpPr>
          <p:cNvPr id="4" name="Rectangle 4">
            <a:extLst>
              <a:ext uri="{C183D7F6-B498-43B3-948B-1728B52AA6E4}">
                <adec:decorative xmlns:adec="http://schemas.microsoft.com/office/drawing/2017/decorative" val="1"/>
              </a:ext>
            </a:extLst>
          </p:cNvPr>
          <p:cNvSpPr txBox="1">
            <a:spLocks noChangeArrowheads="1"/>
          </p:cNvSpPr>
          <p:nvPr/>
        </p:nvSpPr>
        <p:spPr bwMode="auto">
          <a:xfrm>
            <a:off x="86054" y="591890"/>
            <a:ext cx="9296400" cy="738664"/>
          </a:xfrm>
          <a:prstGeom prst="rect">
            <a:avLst/>
          </a:prstGeom>
          <a:noFill/>
          <a:ln>
            <a:noFill/>
          </a:ln>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2500">
                <a:solidFill>
                  <a:schemeClr val="tx1"/>
                </a:solidFill>
                <a:latin typeface="+mj-lt"/>
                <a:ea typeface="+mj-ea"/>
                <a:cs typeface="+mj-cs"/>
              </a:defRPr>
            </a:lvl1pPr>
            <a:lvl2pPr algn="l" rtl="0" eaLnBrk="0" fontAlgn="base" hangingPunct="0">
              <a:spcBef>
                <a:spcPct val="0"/>
              </a:spcBef>
              <a:spcAft>
                <a:spcPct val="0"/>
              </a:spcAft>
              <a:defRPr sz="2500">
                <a:solidFill>
                  <a:schemeClr val="tx1"/>
                </a:solidFill>
                <a:latin typeface="Arial" charset="0"/>
                <a:cs typeface="Arial" charset="0"/>
              </a:defRPr>
            </a:lvl2pPr>
            <a:lvl3pPr algn="l" rtl="0" eaLnBrk="0" fontAlgn="base" hangingPunct="0">
              <a:spcBef>
                <a:spcPct val="0"/>
              </a:spcBef>
              <a:spcAft>
                <a:spcPct val="0"/>
              </a:spcAft>
              <a:defRPr sz="2500">
                <a:solidFill>
                  <a:schemeClr val="tx1"/>
                </a:solidFill>
                <a:latin typeface="Arial" charset="0"/>
                <a:cs typeface="Arial" charset="0"/>
              </a:defRPr>
            </a:lvl3pPr>
            <a:lvl4pPr algn="l" rtl="0" eaLnBrk="0" fontAlgn="base" hangingPunct="0">
              <a:spcBef>
                <a:spcPct val="0"/>
              </a:spcBef>
              <a:spcAft>
                <a:spcPct val="0"/>
              </a:spcAft>
              <a:defRPr sz="2500">
                <a:solidFill>
                  <a:schemeClr val="tx1"/>
                </a:solidFill>
                <a:latin typeface="Arial" charset="0"/>
                <a:cs typeface="Arial" charset="0"/>
              </a:defRPr>
            </a:lvl4pPr>
            <a:lvl5pPr algn="l" rtl="0" eaLnBrk="0" fontAlgn="base" hangingPunct="0">
              <a:spcBef>
                <a:spcPct val="0"/>
              </a:spcBef>
              <a:spcAft>
                <a:spcPct val="0"/>
              </a:spcAft>
              <a:defRPr sz="2500">
                <a:solidFill>
                  <a:schemeClr val="tx1"/>
                </a:solidFill>
                <a:latin typeface="Arial" charset="0"/>
                <a:cs typeface="Arial" charset="0"/>
              </a:defRPr>
            </a:lvl5pPr>
            <a:lvl6pPr marL="457200" algn="l" rtl="0" fontAlgn="base">
              <a:spcBef>
                <a:spcPct val="0"/>
              </a:spcBef>
              <a:spcAft>
                <a:spcPct val="0"/>
              </a:spcAft>
              <a:defRPr sz="2500">
                <a:solidFill>
                  <a:schemeClr val="tx1"/>
                </a:solidFill>
                <a:latin typeface="Arial" charset="0"/>
                <a:cs typeface="Arial" charset="0"/>
              </a:defRPr>
            </a:lvl6pPr>
            <a:lvl7pPr marL="914400" algn="l" rtl="0" fontAlgn="base">
              <a:spcBef>
                <a:spcPct val="0"/>
              </a:spcBef>
              <a:spcAft>
                <a:spcPct val="0"/>
              </a:spcAft>
              <a:defRPr sz="2500">
                <a:solidFill>
                  <a:schemeClr val="tx1"/>
                </a:solidFill>
                <a:latin typeface="Arial" charset="0"/>
                <a:cs typeface="Arial" charset="0"/>
              </a:defRPr>
            </a:lvl7pPr>
            <a:lvl8pPr marL="1371600" algn="l" rtl="0" fontAlgn="base">
              <a:spcBef>
                <a:spcPct val="0"/>
              </a:spcBef>
              <a:spcAft>
                <a:spcPct val="0"/>
              </a:spcAft>
              <a:defRPr sz="2500">
                <a:solidFill>
                  <a:schemeClr val="tx1"/>
                </a:solidFill>
                <a:latin typeface="Arial" charset="0"/>
                <a:cs typeface="Arial" charset="0"/>
              </a:defRPr>
            </a:lvl8pPr>
            <a:lvl9pPr marL="1828800" algn="l" rtl="0" fontAlgn="base">
              <a:spcBef>
                <a:spcPct val="0"/>
              </a:spcBef>
              <a:spcAft>
                <a:spcPct val="0"/>
              </a:spcAft>
              <a:defRPr sz="2500">
                <a:solidFill>
                  <a:schemeClr val="tx1"/>
                </a:solidFill>
                <a:latin typeface="Arial" charset="0"/>
                <a:cs typeface="Arial" charset="0"/>
              </a:defRPr>
            </a:lvl9pPr>
          </a:lstStyle>
          <a:p>
            <a:pPr eaLnBrk="1" hangingPunct="1"/>
            <a:r>
              <a:rPr lang="en-US" sz="2400" dirty="0">
                <a:solidFill>
                  <a:prstClr val="black"/>
                </a:solidFill>
                <a:latin typeface="Franklin Gothic Demi Cond"/>
                <a:ea typeface="+mn-ea"/>
                <a:cs typeface="Franklin Gothic Demi Cond"/>
              </a:rPr>
              <a:t>When asked to share reactions to Georgia opening, comments overwhelmingly negative, and those who agree give few reasons or will still follow guidelines</a:t>
            </a:r>
          </a:p>
        </p:txBody>
      </p:sp>
      <p:sp>
        <p:nvSpPr>
          <p:cNvPr id="25" name="AutoShape 4">
            <a:extLst>
              <a:ext uri="{FF2B5EF4-FFF2-40B4-BE49-F238E27FC236}">
                <a16:creationId xmlns:a16="http://schemas.microsoft.com/office/drawing/2014/main" id="{6BECB401-2BC3-4589-8C34-5C7E98D45A97}"/>
              </a:ext>
            </a:extLst>
          </p:cNvPr>
          <p:cNvSpPr>
            <a:spLocks noChangeArrowheads="1"/>
          </p:cNvSpPr>
          <p:nvPr/>
        </p:nvSpPr>
        <p:spPr bwMode="auto">
          <a:xfrm>
            <a:off x="114300" y="1355863"/>
            <a:ext cx="8915399" cy="204311"/>
          </a:xfrm>
          <a:prstGeom prst="roundRect">
            <a:avLst>
              <a:gd name="adj" fmla="val 16667"/>
            </a:avLst>
          </a:prstGeom>
          <a:solidFill>
            <a:schemeClr val="bg1">
              <a:lumMod val="75000"/>
            </a:schemeClr>
          </a:solidFill>
          <a:ln>
            <a:noFill/>
          </a:ln>
        </p:spPr>
        <p:txBody>
          <a:bodyPr wrap="square" lIns="0" tIns="0" rIns="0" bIns="0" anchor="ctr">
            <a:spAutoFit/>
          </a:bodyPr>
          <a:lstStyle>
            <a:lvl1pPr eaLnBrk="0" hangingPunct="0">
              <a:defRPr sz="2200" b="1" i="1">
                <a:solidFill>
                  <a:srgbClr val="FF0000"/>
                </a:solidFill>
                <a:latin typeface="Arial" charset="0"/>
                <a:cs typeface="Arial" charset="0"/>
              </a:defRPr>
            </a:lvl1pPr>
            <a:lvl2pPr marL="37931725" indent="-37474525" eaLnBrk="0" hangingPunct="0">
              <a:defRPr sz="2200" b="1" i="1">
                <a:solidFill>
                  <a:srgbClr val="FF0000"/>
                </a:solidFill>
                <a:latin typeface="Arial" charset="0"/>
                <a:cs typeface="Arial" charset="0"/>
              </a:defRPr>
            </a:lvl2pPr>
            <a:lvl3pPr eaLnBrk="0" hangingPunct="0">
              <a:defRPr sz="2200" b="1" i="1">
                <a:solidFill>
                  <a:srgbClr val="FF0000"/>
                </a:solidFill>
                <a:latin typeface="Arial" charset="0"/>
                <a:cs typeface="Arial" charset="0"/>
              </a:defRPr>
            </a:lvl3pPr>
            <a:lvl4pPr eaLnBrk="0" hangingPunct="0">
              <a:defRPr sz="2200" b="1" i="1">
                <a:solidFill>
                  <a:srgbClr val="FF0000"/>
                </a:solidFill>
                <a:latin typeface="Arial" charset="0"/>
                <a:cs typeface="Arial" charset="0"/>
              </a:defRPr>
            </a:lvl4pPr>
            <a:lvl5pPr eaLnBrk="0" hangingPunct="0">
              <a:defRPr sz="2200" b="1" i="1">
                <a:solidFill>
                  <a:srgbClr val="FF0000"/>
                </a:solidFill>
                <a:latin typeface="Arial" charset="0"/>
                <a:cs typeface="Arial" charset="0"/>
              </a:defRPr>
            </a:lvl5pPr>
            <a:lvl6pPr marL="457200" eaLnBrk="0" fontAlgn="base" hangingPunct="0">
              <a:spcBef>
                <a:spcPct val="0"/>
              </a:spcBef>
              <a:spcAft>
                <a:spcPct val="0"/>
              </a:spcAft>
              <a:defRPr sz="2200" b="1" i="1">
                <a:solidFill>
                  <a:srgbClr val="FF0000"/>
                </a:solidFill>
                <a:latin typeface="Arial" charset="0"/>
                <a:cs typeface="Arial" charset="0"/>
              </a:defRPr>
            </a:lvl6pPr>
            <a:lvl7pPr marL="914400" eaLnBrk="0" fontAlgn="base" hangingPunct="0">
              <a:spcBef>
                <a:spcPct val="0"/>
              </a:spcBef>
              <a:spcAft>
                <a:spcPct val="0"/>
              </a:spcAft>
              <a:defRPr sz="2200" b="1" i="1">
                <a:solidFill>
                  <a:srgbClr val="FF0000"/>
                </a:solidFill>
                <a:latin typeface="Arial" charset="0"/>
                <a:cs typeface="Arial" charset="0"/>
              </a:defRPr>
            </a:lvl7pPr>
            <a:lvl8pPr marL="1371600" eaLnBrk="0" fontAlgn="base" hangingPunct="0">
              <a:spcBef>
                <a:spcPct val="0"/>
              </a:spcBef>
              <a:spcAft>
                <a:spcPct val="0"/>
              </a:spcAft>
              <a:defRPr sz="2200" b="1" i="1">
                <a:solidFill>
                  <a:srgbClr val="FF0000"/>
                </a:solidFill>
                <a:latin typeface="Arial" charset="0"/>
                <a:cs typeface="Arial" charset="0"/>
              </a:defRPr>
            </a:lvl8pPr>
            <a:lvl9pPr marL="1828800" eaLnBrk="0" fontAlgn="base" hangingPunct="0">
              <a:spcBef>
                <a:spcPct val="0"/>
              </a:spcBef>
              <a:spcAft>
                <a:spcPct val="0"/>
              </a:spcAft>
              <a:defRPr sz="2200" b="1" i="1">
                <a:solidFill>
                  <a:srgbClr val="FF0000"/>
                </a:solidFill>
                <a:latin typeface="Arial" charset="0"/>
                <a:cs typeface="Arial" charset="0"/>
              </a:defRPr>
            </a:lvl9pPr>
          </a:lstStyle>
          <a:p>
            <a:r>
              <a:rPr lang="en-US" sz="1200" b="0" dirty="0">
                <a:solidFill>
                  <a:srgbClr val="000000"/>
                </a:solidFill>
              </a:rPr>
              <a:t>Please describe your feelings when you heard that. Whatever you want to share.</a:t>
            </a:r>
          </a:p>
        </p:txBody>
      </p:sp>
      <p:sp>
        <p:nvSpPr>
          <p:cNvPr id="24" name="Text Box 45">
            <a:extLst>
              <a:ext uri="{FF2B5EF4-FFF2-40B4-BE49-F238E27FC236}">
                <a16:creationId xmlns:a16="http://schemas.microsoft.com/office/drawing/2014/main" id="{0BBE19C6-FE9D-491B-812D-D3870041A66C}"/>
              </a:ext>
            </a:extLst>
          </p:cNvPr>
          <p:cNvSpPr txBox="1">
            <a:spLocks noChangeArrowheads="1"/>
          </p:cNvSpPr>
          <p:nvPr/>
        </p:nvSpPr>
        <p:spPr bwMode="auto">
          <a:xfrm>
            <a:off x="1638300" y="1594584"/>
            <a:ext cx="5867400" cy="311254"/>
          </a:xfrm>
          <a:prstGeom prst="rect">
            <a:avLst/>
          </a:prstGeom>
          <a:solidFill>
            <a:schemeClr val="bg1"/>
          </a:solidFill>
          <a:ln w="9525" algn="ctr">
            <a:solidFill>
              <a:schemeClr val="tx1"/>
            </a:solidFill>
            <a:miter lim="800000"/>
            <a:headEnd/>
            <a:tailEnd/>
          </a:ln>
          <a:effec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0"/>
              </a:spcBef>
            </a:pPr>
            <a:r>
              <a:rPr lang="en-US" sz="2000" b="1" dirty="0">
                <a:solidFill>
                  <a:srgbClr val="000000"/>
                </a:solidFill>
                <a:latin typeface="Arial" panose="020B0604020202020204" pitchFamily="34" charset="0"/>
                <a:cs typeface="Arial" panose="020B0604020202020204" pitchFamily="34" charset="0"/>
              </a:rPr>
              <a:t>OPEN END – GEORGIA OPENING</a:t>
            </a:r>
          </a:p>
        </p:txBody>
      </p:sp>
      <p:graphicFrame>
        <p:nvGraphicFramePr>
          <p:cNvPr id="2" name="Chart 1" descr="Don't agree/disagree (no reason provided): 29&#13;&#10;Too early/reckless: 23&#13;&#10;Will make the virus worse/putting people at risk/dangerous: 13&#13;&#10;Negative, AND say they will ignore or follow stricter stay at home guidelines: 4&#13;&#10;General agree/positive: 18&#13;&#10;Positive or agree, but say they personally will still follow stricter stay at home guidelines: 9&#13;&#10;Hope it works and helps the economy/optimistic: 3&#13;&#10;Too early for certain businesses: 6"/>
          <p:cNvGraphicFramePr/>
          <p:nvPr>
            <p:extLst>
              <p:ext uri="{D42A27DB-BD31-4B8C-83A1-F6EECF244321}">
                <p14:modId xmlns:p14="http://schemas.microsoft.com/office/powerpoint/2010/main" val="1199784364"/>
              </p:ext>
            </p:extLst>
          </p:nvPr>
        </p:nvGraphicFramePr>
        <p:xfrm>
          <a:off x="86054" y="1295401"/>
          <a:ext cx="8448346" cy="4999036"/>
        </p:xfrm>
        <a:graphic>
          <a:graphicData uri="http://schemas.openxmlformats.org/drawingml/2006/chart">
            <c:chart xmlns:c="http://schemas.openxmlformats.org/drawingml/2006/chart" xmlns:r="http://schemas.openxmlformats.org/officeDocument/2006/relationships" r:id="rId3"/>
          </a:graphicData>
        </a:graphic>
      </p:graphicFrame>
      <p:sp>
        <p:nvSpPr>
          <p:cNvPr id="20" name="Slide Number Placeholder 1"/>
          <p:cNvSpPr>
            <a:spLocks noGrp="1"/>
          </p:cNvSpPr>
          <p:nvPr>
            <p:ph type="sldNum" sz="quarter" idx="12"/>
          </p:nvPr>
        </p:nvSpPr>
        <p:spPr>
          <a:xfrm>
            <a:off x="6781800" y="6416676"/>
            <a:ext cx="2133600" cy="365124"/>
          </a:xfrm>
        </p:spPr>
        <p:txBody>
          <a:bodyPr/>
          <a:lstStyle/>
          <a:p>
            <a:pPr>
              <a:defRPr/>
            </a:pPr>
            <a:fld id="{4C5DAD9D-3630-4C04-8207-D2EF7D23B384}" type="slidenum">
              <a:rPr lang="en-US" smtClean="0">
                <a:solidFill>
                  <a:srgbClr val="EEECE1"/>
                </a:solidFill>
              </a:rPr>
              <a:pPr>
                <a:defRPr/>
              </a:pPr>
              <a:t>12</a:t>
            </a:fld>
            <a:endParaRPr lang="en-US" dirty="0">
              <a:solidFill>
                <a:srgbClr val="EEECE1"/>
              </a:solidFill>
            </a:endParaRPr>
          </a:p>
        </p:txBody>
      </p:sp>
      <p:pic>
        <p:nvPicPr>
          <p:cNvPr id="10" name="Picture 9">
            <a:extLs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273" r="86278" b="3273"/>
          <a:stretch/>
        </p:blipFill>
        <p:spPr bwMode="auto">
          <a:xfrm>
            <a:off x="1761699" y="6435647"/>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1632F36E-FCDE-45C3-9D07-0DF4A8F6411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6393569"/>
            <a:ext cx="3886200" cy="420762"/>
          </a:xfrm>
          <a:prstGeom prst="rect">
            <a:avLst/>
          </a:prstGeom>
        </p:spPr>
      </p:pic>
      <p:pic>
        <p:nvPicPr>
          <p:cNvPr id="19" name="Picture 2">
            <a:extLst>
              <a:ext uri="{FF2B5EF4-FFF2-40B4-BE49-F238E27FC236}">
                <a16:creationId xmlns:a16="http://schemas.microsoft.com/office/drawing/2014/main" id="{077DB15B-D281-4464-85F5-CA1428B7290B}"/>
              </a:ext>
              <a:ext uri="{C183D7F6-B498-43B3-948B-1728B52AA6E4}">
                <adec:decorative xmlns:adec="http://schemas.microsoft.com/office/drawing/2017/decorative" val="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71368"/>
          <a:stretch/>
        </p:blipFill>
        <p:spPr bwMode="auto">
          <a:xfrm>
            <a:off x="1947649" y="86367"/>
            <a:ext cx="5488283" cy="294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0">
            <a:extLst>
              <a:ext uri="{FF2B5EF4-FFF2-40B4-BE49-F238E27FC236}">
                <a16:creationId xmlns:a16="http://schemas.microsoft.com/office/drawing/2014/main" id="{B0CEFDE1-78D5-468D-9E6F-C75613B69FF5}"/>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7290" y="142251"/>
            <a:ext cx="3090417" cy="182865"/>
          </a:xfrm>
          <a:prstGeom prst="rect">
            <a:avLst/>
          </a:prstGeom>
          <a:noFill/>
          <a:extLst>
            <a:ext uri="{909E8E84-426E-40DD-AFC4-6F175D3DCCD1}">
              <a14:hiddenFill xmlns:a14="http://schemas.microsoft.com/office/drawing/2010/main">
                <a:solidFill>
                  <a:srgbClr val="FFFFFF"/>
                </a:solidFill>
              </a14:hiddenFill>
            </a:ext>
          </a:extLst>
        </p:spPr>
      </p:pic>
      <p:sp>
        <p:nvSpPr>
          <p:cNvPr id="31" name="Line 95">
            <a:extLst>
              <a:ext uri="{FF2B5EF4-FFF2-40B4-BE49-F238E27FC236}">
                <a16:creationId xmlns:a16="http://schemas.microsoft.com/office/drawing/2014/main" id="{ADFE667D-1CC8-432F-8CEE-48DF19EA8E59}"/>
              </a:ext>
              <a:ext uri="{C183D7F6-B498-43B3-948B-1728B52AA6E4}">
                <adec:decorative xmlns:adec="http://schemas.microsoft.com/office/drawing/2017/decorative" val="1"/>
              </a:ext>
            </a:extLst>
          </p:cNvPr>
          <p:cNvSpPr>
            <a:spLocks noChangeShapeType="1"/>
          </p:cNvSpPr>
          <p:nvPr/>
        </p:nvSpPr>
        <p:spPr bwMode="auto">
          <a:xfrm>
            <a:off x="0" y="3581400"/>
            <a:ext cx="9160277"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wrap="square" lIns="0" tIns="4572000" rIns="0" bIns="0">
            <a:spAutoFit/>
          </a:bodyPr>
          <a:lstStyle/>
          <a:p>
            <a:endParaRPr lang="en-US" sz="2200" i="1" dirty="0">
              <a:solidFill>
                <a:srgbClr val="FF0000"/>
              </a:solidFill>
              <a:latin typeface="+mn-lt"/>
            </a:endParaRPr>
          </a:p>
        </p:txBody>
      </p:sp>
      <p:sp>
        <p:nvSpPr>
          <p:cNvPr id="32" name="Line 95">
            <a:extLst>
              <a:ext uri="{FF2B5EF4-FFF2-40B4-BE49-F238E27FC236}">
                <a16:creationId xmlns:a16="http://schemas.microsoft.com/office/drawing/2014/main" id="{5663FA59-671B-4C92-A4FE-813765DBB456}"/>
              </a:ext>
              <a:ext uri="{C183D7F6-B498-43B3-948B-1728B52AA6E4}">
                <adec:decorative xmlns:adec="http://schemas.microsoft.com/office/drawing/2017/decorative" val="1"/>
              </a:ext>
            </a:extLst>
          </p:cNvPr>
          <p:cNvSpPr>
            <a:spLocks noChangeShapeType="1"/>
          </p:cNvSpPr>
          <p:nvPr/>
        </p:nvSpPr>
        <p:spPr bwMode="auto">
          <a:xfrm>
            <a:off x="0" y="2590800"/>
            <a:ext cx="9160277"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wrap="square" lIns="0" tIns="457200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200" i="1" dirty="0">
              <a:solidFill>
                <a:srgbClr val="FF0000"/>
              </a:solidFill>
            </a:endParaRPr>
          </a:p>
        </p:txBody>
      </p:sp>
      <p:sp>
        <p:nvSpPr>
          <p:cNvPr id="33" name="Line 95">
            <a:extLst>
              <a:ext uri="{FF2B5EF4-FFF2-40B4-BE49-F238E27FC236}">
                <a16:creationId xmlns:a16="http://schemas.microsoft.com/office/drawing/2014/main" id="{106ECD6C-A26E-420F-80B4-1A0A9949110D}"/>
              </a:ext>
              <a:ext uri="{C183D7F6-B498-43B3-948B-1728B52AA6E4}">
                <adec:decorative xmlns:adec="http://schemas.microsoft.com/office/drawing/2017/decorative" val="1"/>
              </a:ext>
            </a:extLst>
          </p:cNvPr>
          <p:cNvSpPr>
            <a:spLocks noChangeShapeType="1"/>
          </p:cNvSpPr>
          <p:nvPr/>
        </p:nvSpPr>
        <p:spPr bwMode="auto">
          <a:xfrm>
            <a:off x="0" y="3048000"/>
            <a:ext cx="9160277"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wrap="square" lIns="0" tIns="4572000" rIns="0" bIns="0">
            <a:spAutoFit/>
          </a:bodyPr>
          <a:lstStyle/>
          <a:p>
            <a:endParaRPr lang="en-US" sz="2200" i="1" dirty="0">
              <a:solidFill>
                <a:srgbClr val="FF0000"/>
              </a:solidFill>
              <a:latin typeface="+mn-lt"/>
            </a:endParaRPr>
          </a:p>
        </p:txBody>
      </p:sp>
      <p:pic>
        <p:nvPicPr>
          <p:cNvPr id="35" name="Picture 9">
            <a:extLst>
              <a:ext uri="{FF2B5EF4-FFF2-40B4-BE49-F238E27FC236}">
                <a16:creationId xmlns:a16="http://schemas.microsoft.com/office/drawing/2014/main" id="{5744F25F-AFC1-480A-B914-4D29156A3FF1}"/>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273" r="86278" b="3273"/>
          <a:stretch/>
        </p:blipFill>
        <p:spPr bwMode="auto">
          <a:xfrm>
            <a:off x="127949" y="6455177"/>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7" name="Line 95">
            <a:extLst>
              <a:ext uri="{FF2B5EF4-FFF2-40B4-BE49-F238E27FC236}">
                <a16:creationId xmlns:a16="http://schemas.microsoft.com/office/drawing/2014/main" id="{35710F3F-A92B-49BF-865C-AA8BB7D3485F}"/>
              </a:ext>
              <a:ext uri="{C183D7F6-B498-43B3-948B-1728B52AA6E4}">
                <adec:decorative xmlns:adec="http://schemas.microsoft.com/office/drawing/2017/decorative" val="1"/>
              </a:ext>
            </a:extLst>
          </p:cNvPr>
          <p:cNvSpPr>
            <a:spLocks noChangeShapeType="1"/>
          </p:cNvSpPr>
          <p:nvPr/>
        </p:nvSpPr>
        <p:spPr bwMode="auto">
          <a:xfrm>
            <a:off x="-16277" y="4114800"/>
            <a:ext cx="9160277"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wrap="square" lIns="0" tIns="4572000" rIns="0" bIns="0">
            <a:spAutoFit/>
          </a:bodyPr>
          <a:lstStyle/>
          <a:p>
            <a:endParaRPr lang="en-US" sz="2200" i="1" dirty="0">
              <a:solidFill>
                <a:srgbClr val="FF0000"/>
              </a:solidFill>
              <a:latin typeface="+mn-lt"/>
            </a:endParaRPr>
          </a:p>
        </p:txBody>
      </p:sp>
      <p:sp>
        <p:nvSpPr>
          <p:cNvPr id="18" name="Line 95">
            <a:extLst>
              <a:ext uri="{FF2B5EF4-FFF2-40B4-BE49-F238E27FC236}">
                <a16:creationId xmlns:a16="http://schemas.microsoft.com/office/drawing/2014/main" id="{E0595355-C2CB-45FC-A6EC-F801747B55B0}"/>
              </a:ext>
              <a:ext uri="{C183D7F6-B498-43B3-948B-1728B52AA6E4}">
                <adec:decorative xmlns:adec="http://schemas.microsoft.com/office/drawing/2017/decorative" val="1"/>
              </a:ext>
            </a:extLst>
          </p:cNvPr>
          <p:cNvSpPr>
            <a:spLocks noChangeShapeType="1"/>
          </p:cNvSpPr>
          <p:nvPr/>
        </p:nvSpPr>
        <p:spPr bwMode="auto">
          <a:xfrm>
            <a:off x="0" y="4648200"/>
            <a:ext cx="9144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wrap="square" lIns="0" tIns="4572000" rIns="0" bIns="0">
            <a:spAutoFit/>
          </a:bodyPr>
          <a:lstStyle/>
          <a:p>
            <a:endParaRPr lang="en-US" sz="2200" i="1" dirty="0">
              <a:solidFill>
                <a:srgbClr val="FF0000"/>
              </a:solidFill>
              <a:latin typeface="+mn-lt"/>
            </a:endParaRPr>
          </a:p>
        </p:txBody>
      </p:sp>
      <p:sp>
        <p:nvSpPr>
          <p:cNvPr id="22" name="Line 95">
            <a:extLst>
              <a:ext uri="{FF2B5EF4-FFF2-40B4-BE49-F238E27FC236}">
                <a16:creationId xmlns:a16="http://schemas.microsoft.com/office/drawing/2014/main" id="{DCF51DF4-1C85-4223-AF98-330C9A31D9BC}"/>
              </a:ext>
              <a:ext uri="{C183D7F6-B498-43B3-948B-1728B52AA6E4}">
                <adec:decorative xmlns:adec="http://schemas.microsoft.com/office/drawing/2017/decorative" val="1"/>
              </a:ext>
            </a:extLst>
          </p:cNvPr>
          <p:cNvSpPr>
            <a:spLocks noChangeShapeType="1"/>
          </p:cNvSpPr>
          <p:nvPr/>
        </p:nvSpPr>
        <p:spPr bwMode="auto">
          <a:xfrm>
            <a:off x="-76200" y="5638800"/>
            <a:ext cx="9144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wrap="square" lIns="0" tIns="4572000" rIns="0" bIns="0">
            <a:spAutoFit/>
          </a:bodyPr>
          <a:lstStyle/>
          <a:p>
            <a:endParaRPr lang="en-US" sz="2200" i="1" dirty="0">
              <a:solidFill>
                <a:srgbClr val="FF0000"/>
              </a:solidFill>
              <a:latin typeface="+mn-lt"/>
            </a:endParaRPr>
          </a:p>
        </p:txBody>
      </p:sp>
      <p:sp>
        <p:nvSpPr>
          <p:cNvPr id="23" name="Line 95">
            <a:extLst>
              <a:ext uri="{FF2B5EF4-FFF2-40B4-BE49-F238E27FC236}">
                <a16:creationId xmlns:a16="http://schemas.microsoft.com/office/drawing/2014/main" id="{DFEE7E0B-8FAE-48C4-85CD-DCCA82AE89A3}"/>
              </a:ext>
              <a:ext uri="{C183D7F6-B498-43B3-948B-1728B52AA6E4}">
                <adec:decorative xmlns:adec="http://schemas.microsoft.com/office/drawing/2017/decorative" val="1"/>
              </a:ext>
            </a:extLst>
          </p:cNvPr>
          <p:cNvSpPr>
            <a:spLocks noChangeShapeType="1"/>
          </p:cNvSpPr>
          <p:nvPr/>
        </p:nvSpPr>
        <p:spPr bwMode="auto">
          <a:xfrm>
            <a:off x="-76200" y="5181600"/>
            <a:ext cx="9144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wrap="square" lIns="0" tIns="4572000" rIns="0" bIns="0">
            <a:spAutoFit/>
          </a:bodyPr>
          <a:lstStyle/>
          <a:p>
            <a:endParaRPr lang="en-US" sz="2200" i="1" dirty="0">
              <a:solidFill>
                <a:srgbClr val="FF0000"/>
              </a:solidFill>
              <a:latin typeface="+mn-lt"/>
            </a:endParaRPr>
          </a:p>
        </p:txBody>
      </p:sp>
      <p:sp>
        <p:nvSpPr>
          <p:cNvPr id="27" name="Right Brace 26">
            <a:extLst>
              <a:ext uri="{FF2B5EF4-FFF2-40B4-BE49-F238E27FC236}">
                <a16:creationId xmlns:a16="http://schemas.microsoft.com/office/drawing/2014/main" id="{97E1827B-6EE9-49CA-9D7D-8D1F92967B34}"/>
              </a:ext>
              <a:ext uri="{C183D7F6-B498-43B3-948B-1728B52AA6E4}">
                <adec:decorative xmlns:adec="http://schemas.microsoft.com/office/drawing/2017/decorative" val="1"/>
              </a:ext>
            </a:extLst>
          </p:cNvPr>
          <p:cNvSpPr/>
          <p:nvPr/>
        </p:nvSpPr>
        <p:spPr>
          <a:xfrm>
            <a:off x="7543800" y="2114574"/>
            <a:ext cx="671529" cy="1924026"/>
          </a:xfrm>
          <a:prstGeom prst="rightBrace">
            <a:avLst>
              <a:gd name="adj1" fmla="val 8333"/>
              <a:gd name="adj2" fmla="val 43543"/>
            </a:avLst>
          </a:prstGeom>
          <a:ln/>
        </p:spPr>
        <p:style>
          <a:lnRef idx="2">
            <a:schemeClr val="dk1"/>
          </a:lnRef>
          <a:fillRef idx="0">
            <a:schemeClr val="dk1"/>
          </a:fillRef>
          <a:effectRef idx="1">
            <a:schemeClr val="dk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b="1" dirty="0"/>
          </a:p>
        </p:txBody>
      </p:sp>
      <p:sp>
        <p:nvSpPr>
          <p:cNvPr id="28" name="TextBox 1">
            <a:extLst>
              <a:ext uri="{FF2B5EF4-FFF2-40B4-BE49-F238E27FC236}">
                <a16:creationId xmlns:a16="http://schemas.microsoft.com/office/drawing/2014/main" id="{C511BEA2-AB3F-490D-B30C-1B9E6ED9F6B0}"/>
              </a:ext>
              <a:ext uri="{C183D7F6-B498-43B3-948B-1728B52AA6E4}">
                <adec:decorative xmlns:adec="http://schemas.microsoft.com/office/drawing/2017/decorative" val="1"/>
              </a:ext>
            </a:extLst>
          </p:cNvPr>
          <p:cNvSpPr txBox="1"/>
          <p:nvPr/>
        </p:nvSpPr>
        <p:spPr>
          <a:xfrm>
            <a:off x="8215329" y="2624335"/>
            <a:ext cx="944947" cy="57746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400" b="1" i="0" u="none" strike="noStrike" kern="1200" baseline="0">
                <a:solidFill>
                  <a:schemeClr val="tx1"/>
                </a:solidFill>
                <a:latin typeface="+mn-lt"/>
                <a:ea typeface="Geneva"/>
                <a:cs typeface="Geneva"/>
              </a:defRPr>
            </a:pPr>
            <a:r>
              <a:rPr lang="en-US" sz="1400" b="1" dirty="0">
                <a:ea typeface="Geneva"/>
                <a:cs typeface="Geneva"/>
              </a:rPr>
              <a:t>69% </a:t>
            </a:r>
          </a:p>
          <a:p>
            <a:pPr>
              <a:defRPr sz="1400" b="1" i="0" u="none" strike="noStrike" kern="1200" baseline="0">
                <a:solidFill>
                  <a:schemeClr val="tx1"/>
                </a:solidFill>
                <a:latin typeface="+mn-lt"/>
                <a:ea typeface="Geneva"/>
                <a:cs typeface="Geneva"/>
              </a:defRPr>
            </a:pPr>
            <a:r>
              <a:rPr lang="en-US" sz="1400" b="1" dirty="0">
                <a:ea typeface="Geneva"/>
                <a:cs typeface="Geneva"/>
              </a:rPr>
              <a:t>Negative/</a:t>
            </a:r>
          </a:p>
          <a:p>
            <a:pPr>
              <a:defRPr sz="1400" b="1" i="0" u="none" strike="noStrike" kern="1200" baseline="0">
                <a:solidFill>
                  <a:schemeClr val="tx1"/>
                </a:solidFill>
                <a:latin typeface="+mn-lt"/>
                <a:ea typeface="Geneva"/>
                <a:cs typeface="Geneva"/>
              </a:defRPr>
            </a:pPr>
            <a:r>
              <a:rPr lang="en-US" sz="1400" b="1" dirty="0">
                <a:ea typeface="Geneva"/>
                <a:cs typeface="Geneva"/>
              </a:rPr>
              <a:t>Disagree</a:t>
            </a:r>
          </a:p>
        </p:txBody>
      </p:sp>
      <p:pic>
        <p:nvPicPr>
          <p:cNvPr id="29" name="Picture 28">
            <a:extLst>
              <a:ext uri="{FF2B5EF4-FFF2-40B4-BE49-F238E27FC236}">
                <a16:creationId xmlns:a16="http://schemas.microsoft.com/office/drawing/2014/main" id="{7EB57DCC-A543-40F1-85ED-BDE2F049E1A6}"/>
              </a:ext>
              <a:ext uri="{C183D7F6-B498-43B3-948B-1728B52AA6E4}">
                <adec:decorative xmlns:adec="http://schemas.microsoft.com/office/drawing/2017/decorative" val="1"/>
              </a:ext>
            </a:extLst>
          </p:cNvPr>
          <p:cNvPicPr/>
          <p:nvPr/>
        </p:nvPicPr>
        <p:blipFill rotWithShape="1">
          <a:blip r:embed="rId8">
            <a:extLst>
              <a:ext uri="{28A0092B-C50C-407E-A947-70E740481C1C}">
                <a14:useLocalDpi xmlns:a14="http://schemas.microsoft.com/office/drawing/2010/main" val="0"/>
              </a:ext>
            </a:extLst>
          </a:blip>
          <a:srcRect l="53849" t="-17160"/>
          <a:stretch/>
        </p:blipFill>
        <p:spPr bwMode="auto">
          <a:xfrm>
            <a:off x="553685" y="6455177"/>
            <a:ext cx="1105593" cy="359154"/>
          </a:xfrm>
          <a:prstGeom prst="rect">
            <a:avLst/>
          </a:prstGeom>
          <a:noFill/>
        </p:spPr>
      </p:pic>
      <p:sp>
        <p:nvSpPr>
          <p:cNvPr id="26" name="Right Brace 25">
            <a:extLst>
              <a:ext uri="{FF2B5EF4-FFF2-40B4-BE49-F238E27FC236}">
                <a16:creationId xmlns:a16="http://schemas.microsoft.com/office/drawing/2014/main" id="{86202504-B7A8-433E-90E5-D79D07A34119}"/>
              </a:ext>
              <a:ext uri="{C183D7F6-B498-43B3-948B-1728B52AA6E4}">
                <adec:decorative xmlns:adec="http://schemas.microsoft.com/office/drawing/2017/decorative" val="1"/>
              </a:ext>
            </a:extLst>
          </p:cNvPr>
          <p:cNvSpPr/>
          <p:nvPr/>
        </p:nvSpPr>
        <p:spPr>
          <a:xfrm>
            <a:off x="6400800" y="4191000"/>
            <a:ext cx="838200" cy="1414266"/>
          </a:xfrm>
          <a:prstGeom prst="rightBrace">
            <a:avLst>
              <a:gd name="adj1" fmla="val 8333"/>
              <a:gd name="adj2" fmla="val 43543"/>
            </a:avLst>
          </a:prstGeom>
          <a:ln/>
        </p:spPr>
        <p:style>
          <a:lnRef idx="2">
            <a:schemeClr val="dk1"/>
          </a:lnRef>
          <a:fillRef idx="0">
            <a:schemeClr val="dk1"/>
          </a:fillRef>
          <a:effectRef idx="1">
            <a:schemeClr val="dk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b="1" dirty="0"/>
          </a:p>
        </p:txBody>
      </p:sp>
      <p:sp>
        <p:nvSpPr>
          <p:cNvPr id="36" name="TextBox 1">
            <a:extLst>
              <a:ext uri="{FF2B5EF4-FFF2-40B4-BE49-F238E27FC236}">
                <a16:creationId xmlns:a16="http://schemas.microsoft.com/office/drawing/2014/main" id="{32199C7B-0579-485F-868D-1930DCA5CAEC}"/>
              </a:ext>
              <a:ext uri="{C183D7F6-B498-43B3-948B-1728B52AA6E4}">
                <adec:decorative xmlns:adec="http://schemas.microsoft.com/office/drawing/2017/decorative" val="1"/>
              </a:ext>
            </a:extLst>
          </p:cNvPr>
          <p:cNvSpPr txBox="1"/>
          <p:nvPr/>
        </p:nvSpPr>
        <p:spPr>
          <a:xfrm>
            <a:off x="7315200" y="4648200"/>
            <a:ext cx="1600200" cy="4572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400" b="1" i="0" u="none" strike="noStrike" kern="1200" baseline="0">
                <a:solidFill>
                  <a:schemeClr val="tx1"/>
                </a:solidFill>
                <a:latin typeface="+mn-lt"/>
                <a:ea typeface="Geneva"/>
                <a:cs typeface="Geneva"/>
              </a:defRPr>
            </a:pPr>
            <a:r>
              <a:rPr lang="en-US" sz="1400" b="1" dirty="0">
                <a:ea typeface="Geneva"/>
                <a:cs typeface="Geneva"/>
              </a:rPr>
              <a:t>30% Positive/Agree</a:t>
            </a:r>
          </a:p>
        </p:txBody>
      </p:sp>
    </p:spTree>
    <p:extLst>
      <p:ext uri="{BB962C8B-B14F-4D97-AF65-F5344CB8AC3E}">
        <p14:creationId xmlns:p14="http://schemas.microsoft.com/office/powerpoint/2010/main" val="4132569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0189875A-5B25-F44C-B8A4-837FDEF11CAE}"/>
              </a:ext>
            </a:extLst>
          </p:cNvPr>
          <p:cNvSpPr>
            <a:spLocks noGrp="1"/>
          </p:cNvSpPr>
          <p:nvPr>
            <p:ph type="title" idx="4294967295"/>
          </p:nvPr>
        </p:nvSpPr>
        <p:spPr>
          <a:xfrm>
            <a:off x="628650" y="365125"/>
            <a:ext cx="7886700" cy="1325563"/>
          </a:xfrm>
          <a:prstGeom prst="rect">
            <a:avLst/>
          </a:prstGeom>
        </p:spPr>
        <p:txBody>
          <a:bodyPr/>
          <a:lstStyle/>
          <a:p>
            <a:pPr rtl="0" fontAlgn="base"/>
            <a:r>
              <a:rPr lang="en-US" sz="2400" dirty="0">
                <a:solidFill>
                  <a:srgbClr val="000000"/>
                </a:solidFill>
                <a:effectLst/>
                <a:latin typeface="Franklin Gothic Demi Cond" panose="020B0603020102020204" pitchFamily="34" charset="0"/>
                <a:ea typeface="+mn-ea"/>
                <a:cs typeface="+mn-cs"/>
              </a:rPr>
              <a:t>Open-ended reaction to Georgia governor plan for reopening safely, including theaters, barbers and dine-in restaurants</a:t>
            </a:r>
            <a:endParaRPr lang="en-US" dirty="0">
              <a:effectLst/>
            </a:endParaRPr>
          </a:p>
        </p:txBody>
      </p:sp>
      <p:sp>
        <p:nvSpPr>
          <p:cNvPr id="23" name="Title 1">
            <a:extLst>
              <a:ext uri="{FF2B5EF4-FFF2-40B4-BE49-F238E27FC236}">
                <a16:creationId xmlns:a16="http://schemas.microsoft.com/office/drawing/2014/main" id="{E9B094CF-A3E6-4435-9444-774F54CAE621}"/>
              </a:ext>
              <a:ext uri="{C183D7F6-B498-43B3-948B-1728B52AA6E4}">
                <adec:decorative xmlns:adec="http://schemas.microsoft.com/office/drawing/2017/decorative" val="1"/>
              </a:ext>
            </a:extLst>
          </p:cNvPr>
          <p:cNvSpPr txBox="1">
            <a:spLocks/>
          </p:cNvSpPr>
          <p:nvPr/>
        </p:nvSpPr>
        <p:spPr>
          <a:xfrm>
            <a:off x="0" y="488300"/>
            <a:ext cx="9055631" cy="695975"/>
          </a:xfrm>
          <a:prstGeom prst="rect">
            <a:avLst/>
          </a:prstGeom>
          <a:noFill/>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cs typeface="Arial" charset="0"/>
              </a:defRPr>
            </a:lvl2pPr>
            <a:lvl3pPr algn="l" rtl="0" eaLnBrk="0" fontAlgn="base" hangingPunct="0">
              <a:spcBef>
                <a:spcPct val="0"/>
              </a:spcBef>
              <a:spcAft>
                <a:spcPct val="0"/>
              </a:spcAft>
              <a:defRPr sz="4400">
                <a:solidFill>
                  <a:schemeClr val="tx2"/>
                </a:solidFill>
                <a:latin typeface="Arial" charset="0"/>
                <a:cs typeface="Arial" charset="0"/>
              </a:defRPr>
            </a:lvl3pPr>
            <a:lvl4pPr algn="l" rtl="0" eaLnBrk="0" fontAlgn="base" hangingPunct="0">
              <a:spcBef>
                <a:spcPct val="0"/>
              </a:spcBef>
              <a:spcAft>
                <a:spcPct val="0"/>
              </a:spcAft>
              <a:defRPr sz="4400">
                <a:solidFill>
                  <a:schemeClr val="tx2"/>
                </a:solidFill>
                <a:latin typeface="Arial" charset="0"/>
                <a:cs typeface="Arial" charset="0"/>
              </a:defRPr>
            </a:lvl4pPr>
            <a:lvl5pPr algn="l" rtl="0" eaLnBrk="0" fontAlgn="base" hangingPunct="0">
              <a:spcBef>
                <a:spcPct val="0"/>
              </a:spcBef>
              <a:spcAft>
                <a:spcPct val="0"/>
              </a:spcAft>
              <a:defRPr sz="4400">
                <a:solidFill>
                  <a:schemeClr val="tx2"/>
                </a:solidFill>
                <a:latin typeface="Arial" charset="0"/>
                <a:cs typeface="Arial" charset="0"/>
              </a:defRPr>
            </a:lvl5pPr>
            <a:lvl6pPr marL="457200" algn="l" rtl="0" fontAlgn="base">
              <a:spcBef>
                <a:spcPct val="0"/>
              </a:spcBef>
              <a:spcAft>
                <a:spcPct val="0"/>
              </a:spcAft>
              <a:defRPr sz="4400">
                <a:solidFill>
                  <a:schemeClr val="tx2"/>
                </a:solidFill>
                <a:latin typeface="Arial" charset="0"/>
                <a:cs typeface="Arial" charset="0"/>
              </a:defRPr>
            </a:lvl6pPr>
            <a:lvl7pPr marL="914400" algn="l" rtl="0" fontAlgn="base">
              <a:spcBef>
                <a:spcPct val="0"/>
              </a:spcBef>
              <a:spcAft>
                <a:spcPct val="0"/>
              </a:spcAft>
              <a:defRPr sz="4400">
                <a:solidFill>
                  <a:schemeClr val="tx2"/>
                </a:solidFill>
                <a:latin typeface="Arial" charset="0"/>
                <a:cs typeface="Arial" charset="0"/>
              </a:defRPr>
            </a:lvl7pPr>
            <a:lvl8pPr marL="1371600" algn="l" rtl="0" fontAlgn="base">
              <a:spcBef>
                <a:spcPct val="0"/>
              </a:spcBef>
              <a:spcAft>
                <a:spcPct val="0"/>
              </a:spcAft>
              <a:defRPr sz="4400">
                <a:solidFill>
                  <a:schemeClr val="tx2"/>
                </a:solidFill>
                <a:latin typeface="Arial" charset="0"/>
                <a:cs typeface="Arial" charset="0"/>
              </a:defRPr>
            </a:lvl8pPr>
            <a:lvl9pPr marL="1828800" algn="l" rtl="0" fontAlgn="base">
              <a:spcBef>
                <a:spcPct val="0"/>
              </a:spcBef>
              <a:spcAft>
                <a:spcPct val="0"/>
              </a:spcAft>
              <a:defRPr sz="4400">
                <a:solidFill>
                  <a:schemeClr val="tx2"/>
                </a:solidFill>
                <a:latin typeface="Arial" charset="0"/>
                <a:cs typeface="Arial" charset="0"/>
              </a:defRPr>
            </a:lvl9pPr>
          </a:lstStyle>
          <a:p>
            <a:r>
              <a:rPr lang="en-US" sz="2400" kern="0" dirty="0">
                <a:solidFill>
                  <a:prstClr val="black"/>
                </a:solidFill>
                <a:latin typeface="Franklin Gothic Demi Cond" panose="020B0706030402020204" pitchFamily="34" charset="0"/>
              </a:rPr>
              <a:t>Open-ended reaction to Georgia governor plan for reopening safely, including theaters, barbers and dine-in restaurants</a:t>
            </a:r>
            <a:endParaRPr lang="en-US" sz="2800" kern="0" dirty="0">
              <a:solidFill>
                <a:prstClr val="black"/>
              </a:solidFill>
              <a:latin typeface="Franklin Gothic Demi Cond" panose="020B0706030402020204" pitchFamily="34" charset="0"/>
            </a:endParaRPr>
          </a:p>
        </p:txBody>
      </p:sp>
      <p:sp>
        <p:nvSpPr>
          <p:cNvPr id="9" name="AutoShape 4">
            <a:extLst>
              <a:ext uri="{FF2B5EF4-FFF2-40B4-BE49-F238E27FC236}">
                <a16:creationId xmlns:a16="http://schemas.microsoft.com/office/drawing/2014/main" id="{11163E5D-D2C8-4D13-8EF7-893CEA6FD404}"/>
              </a:ext>
            </a:extLst>
          </p:cNvPr>
          <p:cNvSpPr>
            <a:spLocks noChangeArrowheads="1"/>
          </p:cNvSpPr>
          <p:nvPr/>
        </p:nvSpPr>
        <p:spPr bwMode="auto">
          <a:xfrm>
            <a:off x="91091" y="1248569"/>
            <a:ext cx="8967588" cy="602882"/>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i="1" dirty="0">
                <a:solidFill>
                  <a:srgbClr val="000000"/>
                </a:solidFill>
                <a:latin typeface="Arial" panose="020B0604020202020204" pitchFamily="34" charset="0"/>
                <a:cs typeface="Arial" panose="020B0604020202020204" pitchFamily="34" charset="0"/>
              </a:rPr>
              <a:t>You probably heard Georgia Governor, Brian Kemp, declared that he plans to incrementally and safely reopen sectors of the state's economy by Monday. It will include regular sanitation and social distancing. But Georgia will open theaters, bowling alleys, barbers and hair designers, and restaurant dining-in services. Please describe your feelings when you heard that. Whatever you want to share. </a:t>
            </a:r>
          </a:p>
        </p:txBody>
      </p:sp>
      <p:sp>
        <p:nvSpPr>
          <p:cNvPr id="10" name="Text Box 45">
            <a:extLst>
              <a:ext uri="{FF2B5EF4-FFF2-40B4-BE49-F238E27FC236}">
                <a16:creationId xmlns:a16="http://schemas.microsoft.com/office/drawing/2014/main" id="{4918A83B-D5C4-4809-B381-571244177067}"/>
              </a:ext>
            </a:extLst>
          </p:cNvPr>
          <p:cNvSpPr txBox="1">
            <a:spLocks noChangeArrowheads="1"/>
          </p:cNvSpPr>
          <p:nvPr/>
        </p:nvSpPr>
        <p:spPr bwMode="auto">
          <a:xfrm>
            <a:off x="1688426" y="1915745"/>
            <a:ext cx="5867400" cy="311254"/>
          </a:xfrm>
          <a:prstGeom prst="rect">
            <a:avLst/>
          </a:prstGeom>
          <a:solidFill>
            <a:schemeClr val="bg1"/>
          </a:solidFill>
          <a:ln w="9525" algn="ctr">
            <a:solidFill>
              <a:schemeClr val="tx1"/>
            </a:solidFill>
            <a:miter lim="800000"/>
            <a:headEnd/>
            <a:tailEnd/>
          </a:ln>
          <a:effec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0"/>
              </a:spcBef>
            </a:pPr>
            <a:r>
              <a:rPr lang="en-US" sz="2000" b="1" dirty="0">
                <a:solidFill>
                  <a:srgbClr val="000000"/>
                </a:solidFill>
                <a:latin typeface="Arial" panose="020B0604020202020204" pitchFamily="34" charset="0"/>
                <a:cs typeface="Arial" panose="020B0604020202020204" pitchFamily="34" charset="0"/>
              </a:rPr>
              <a:t>VERBATIM RESPONSES</a:t>
            </a:r>
          </a:p>
        </p:txBody>
      </p:sp>
      <p:sp>
        <p:nvSpPr>
          <p:cNvPr id="4" name="Rectangle 3">
            <a:extLst>
              <a:ext uri="{FF2B5EF4-FFF2-40B4-BE49-F238E27FC236}">
                <a16:creationId xmlns:a16="http://schemas.microsoft.com/office/drawing/2014/main" id="{493C5AF3-B7D9-4256-A665-B903A047C8FA}"/>
              </a:ext>
            </a:extLst>
          </p:cNvPr>
          <p:cNvSpPr/>
          <p:nvPr/>
        </p:nvSpPr>
        <p:spPr>
          <a:xfrm>
            <a:off x="85300" y="2271544"/>
            <a:ext cx="8686800" cy="3785652"/>
          </a:xfrm>
          <a:prstGeom prst="rect">
            <a:avLst/>
          </a:prstGeom>
        </p:spPr>
        <p:txBody>
          <a:bodyPr wrap="square">
            <a:spAutoFit/>
          </a:bodyPr>
          <a:lstStyle/>
          <a:p>
            <a:r>
              <a:rPr lang="en-US" sz="1600" i="1" dirty="0"/>
              <a:t>“Unbelievable that a governor would make such a move when the state had not met the criteria for opening businesses. The state’s curve had not begun to flatten, and testing was not fully implemented in the state.”</a:t>
            </a:r>
          </a:p>
          <a:p>
            <a:endParaRPr lang="en-US" sz="1600" i="1" dirty="0"/>
          </a:p>
          <a:p>
            <a:r>
              <a:rPr lang="en-US" sz="1600" i="1" dirty="0"/>
              <a:t>“He's stupid &amp; nobody is going to follow that.”</a:t>
            </a:r>
          </a:p>
          <a:p>
            <a:endParaRPr lang="en-US" sz="1600" i="1" dirty="0"/>
          </a:p>
          <a:p>
            <a:r>
              <a:rPr lang="en-US" sz="1600" i="1" dirty="0"/>
              <a:t>“Sick to my stomach that we are in a hot spot and Kemp is letting the Jennie out of the bottle.”</a:t>
            </a:r>
          </a:p>
          <a:p>
            <a:endParaRPr lang="en-US" sz="1600" i="1" dirty="0"/>
          </a:p>
          <a:p>
            <a:r>
              <a:rPr lang="en-US" sz="1600" i="1" dirty="0"/>
              <a:t>“I believe it is too soon. He opened up businesses that have more direct contact with people because they provide personal services.  He said if the count goes up, we are prepared. We don’t have any assurance of having enough.”</a:t>
            </a:r>
          </a:p>
          <a:p>
            <a:endParaRPr lang="en-US" sz="1600" i="1" dirty="0"/>
          </a:p>
          <a:p>
            <a:r>
              <a:rPr lang="en-US" sz="1600" i="1" dirty="0"/>
              <a:t>“I think it's too early,  but then again some businesses can't survive”</a:t>
            </a:r>
          </a:p>
          <a:p>
            <a:endParaRPr lang="en-US" sz="1600" i="1" dirty="0"/>
          </a:p>
          <a:p>
            <a:r>
              <a:rPr lang="en-US" sz="1600" i="1" dirty="0"/>
              <a:t>“Happiness”</a:t>
            </a:r>
          </a:p>
        </p:txBody>
      </p:sp>
      <p:sp>
        <p:nvSpPr>
          <p:cNvPr id="2" name="Slide Number Placeholder 1"/>
          <p:cNvSpPr>
            <a:spLocks noGrp="1"/>
          </p:cNvSpPr>
          <p:nvPr>
            <p:ph type="sldNum" sz="quarter" idx="12"/>
          </p:nvPr>
        </p:nvSpPr>
        <p:spPr/>
        <p:txBody>
          <a:bodyPr/>
          <a:lstStyle/>
          <a:p>
            <a:pPr>
              <a:defRPr/>
            </a:pPr>
            <a:fld id="{089398E2-BD8B-4C06-B949-5D11C3C3F6EB}" type="slidenum">
              <a:rPr lang="en-US" smtClean="0">
                <a:solidFill>
                  <a:srgbClr val="EEECE1"/>
                </a:solidFill>
              </a:rPr>
              <a:pPr>
                <a:defRPr/>
              </a:pPr>
              <a:t>13</a:t>
            </a:fld>
            <a:endParaRPr lang="en-US" dirty="0">
              <a:solidFill>
                <a:srgbClr val="EEECE1"/>
              </a:solidFill>
            </a:endParaRPr>
          </a:p>
        </p:txBody>
      </p:sp>
      <p:pic>
        <p:nvPicPr>
          <p:cNvPr id="24" name="Picture 2">
            <a:extLst>
              <a:ext uri="{FF2B5EF4-FFF2-40B4-BE49-F238E27FC236}">
                <a16:creationId xmlns:a16="http://schemas.microsoft.com/office/drawing/2014/main" id="{889A2422-9C28-4F30-B03A-0C504EED636C}"/>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1368"/>
          <a:stretch/>
        </p:blipFill>
        <p:spPr bwMode="auto">
          <a:xfrm>
            <a:off x="1960721" y="125713"/>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4">
            <a:extLst>
              <a:ext uri="{FF2B5EF4-FFF2-40B4-BE49-F238E27FC236}">
                <a16:creationId xmlns:a16="http://schemas.microsoft.com/office/drawing/2014/main" id="{7A11E567-3D30-4961-97DD-CD3391DD9F2A}"/>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4890" y="177155"/>
            <a:ext cx="3090417" cy="18286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3FDB38EB-3F24-451A-9BEE-FDF8C5FA663B}"/>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1368"/>
          <a:stretch/>
        </p:blipFill>
        <p:spPr bwMode="auto">
          <a:xfrm>
            <a:off x="403532" y="6499941"/>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9">
            <a:extLst>
              <a:ext uri="{FF2B5EF4-FFF2-40B4-BE49-F238E27FC236}">
                <a16:creationId xmlns:a16="http://schemas.microsoft.com/office/drawing/2014/main" id="{93E9F184-6F2A-46B5-BF9C-DD2E217E8327}"/>
              </a:ext>
              <a:ext uri="{C183D7F6-B498-43B3-948B-1728B52AA6E4}">
                <adec:decorative xmlns:adec="http://schemas.microsoft.com/office/drawing/2017/decorative" val="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273" r="86278" b="3273"/>
          <a:stretch/>
        </p:blipFill>
        <p:spPr bwMode="auto">
          <a:xfrm>
            <a:off x="152400" y="6435647"/>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EB74E5CF-3ADC-49E7-A634-41B7D9CA6A56}"/>
              </a:ext>
              <a:ext uri="{C183D7F6-B498-43B3-948B-1728B52AA6E4}">
                <adec:decorative xmlns:adec="http://schemas.microsoft.com/office/drawing/2017/decorative" val="1"/>
              </a:ext>
            </a:extLst>
          </p:cNvPr>
          <p:cNvPicPr/>
          <p:nvPr/>
        </p:nvPicPr>
        <p:blipFill rotWithShape="1">
          <a:blip r:embed="rId6">
            <a:extLst>
              <a:ext uri="{28A0092B-C50C-407E-A947-70E740481C1C}">
                <a14:useLocalDpi xmlns:a14="http://schemas.microsoft.com/office/drawing/2010/main" val="0"/>
              </a:ext>
            </a:extLst>
          </a:blip>
          <a:srcRect l="53849" t="-17160"/>
          <a:stretch/>
        </p:blipFill>
        <p:spPr bwMode="auto">
          <a:xfrm>
            <a:off x="576840" y="6435647"/>
            <a:ext cx="1105593" cy="359154"/>
          </a:xfrm>
          <a:prstGeom prst="rect">
            <a:avLst/>
          </a:prstGeom>
          <a:noFill/>
        </p:spPr>
      </p:pic>
    </p:spTree>
    <p:extLst>
      <p:ext uri="{BB962C8B-B14F-4D97-AF65-F5344CB8AC3E}">
        <p14:creationId xmlns:p14="http://schemas.microsoft.com/office/powerpoint/2010/main" val="494269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DEF34075-A815-2549-A69F-E06293999F4C}"/>
              </a:ext>
            </a:extLst>
          </p:cNvPr>
          <p:cNvSpPr>
            <a:spLocks noGrp="1"/>
          </p:cNvSpPr>
          <p:nvPr>
            <p:ph type="title"/>
          </p:nvPr>
        </p:nvSpPr>
        <p:spPr/>
        <p:txBody>
          <a:bodyPr/>
          <a:lstStyle/>
          <a:p>
            <a:pPr rtl="0" fontAlgn="base"/>
            <a:r>
              <a:rPr lang="en-US" sz="2400" kern="1200" dirty="0">
                <a:solidFill>
                  <a:srgbClr val="000000"/>
                </a:solidFill>
                <a:effectLst/>
                <a:latin typeface="Franklin Gothic Demi Cond" panose="020B0603020102020204" pitchFamily="34" charset="0"/>
                <a:ea typeface="+mn-ea"/>
                <a:cs typeface="+mn-cs"/>
              </a:rPr>
              <a:t>Large majority bothered leaders willing to have a lot of older people die</a:t>
            </a:r>
            <a:endParaRPr lang="en-US" dirty="0">
              <a:effectLst/>
            </a:endParaRPr>
          </a:p>
        </p:txBody>
      </p:sp>
      <p:sp>
        <p:nvSpPr>
          <p:cNvPr id="27" name="Rectangle 2">
            <a:extLst>
              <a:ext uri="{FF2B5EF4-FFF2-40B4-BE49-F238E27FC236}">
                <a16:creationId xmlns:a16="http://schemas.microsoft.com/office/drawing/2014/main" id="{BFCA94D3-CE11-45C8-AB13-DB39DF3C87F0}"/>
              </a:ext>
              <a:ext uri="{C183D7F6-B498-43B3-948B-1728B52AA6E4}">
                <adec:decorative xmlns:adec="http://schemas.microsoft.com/office/drawing/2017/decorative" val="1"/>
              </a:ext>
            </a:extLst>
          </p:cNvPr>
          <p:cNvSpPr>
            <a:spLocks noChangeArrowheads="1"/>
          </p:cNvSpPr>
          <p:nvPr/>
        </p:nvSpPr>
        <p:spPr bwMode="auto">
          <a:xfrm>
            <a:off x="76201" y="592319"/>
            <a:ext cx="9220199" cy="369332"/>
          </a:xfrm>
          <a:prstGeom prst="rect">
            <a:avLst/>
          </a:prstGeom>
          <a:noFill/>
          <a:ln>
            <a:noFill/>
          </a:ln>
        </p:spPr>
        <p:txBody>
          <a:bodyPr wrap="square" lIns="0" tIns="0" rIns="0" bIns="0">
            <a:spAutoFit/>
          </a:bodyPr>
          <a:lstStyle/>
          <a:p>
            <a:r>
              <a:rPr lang="en-US" sz="2400" dirty="0">
                <a:solidFill>
                  <a:prstClr val="black"/>
                </a:solidFill>
                <a:latin typeface="Franklin Gothic Demi Cond"/>
              </a:rPr>
              <a:t>Large majority bothered leaders willing to have a lot of older people die</a:t>
            </a:r>
          </a:p>
        </p:txBody>
      </p:sp>
      <p:sp>
        <p:nvSpPr>
          <p:cNvPr id="72" name="AutoShape 4">
            <a:extLst>
              <a:ext uri="{FF2B5EF4-FFF2-40B4-BE49-F238E27FC236}">
                <a16:creationId xmlns:a16="http://schemas.microsoft.com/office/drawing/2014/main" id="{3D9E776A-9F4D-413B-BC86-C0F6D4541FA2}"/>
              </a:ext>
            </a:extLst>
          </p:cNvPr>
          <p:cNvSpPr>
            <a:spLocks noChangeArrowheads="1"/>
          </p:cNvSpPr>
          <p:nvPr/>
        </p:nvSpPr>
        <p:spPr bwMode="auto">
          <a:xfrm>
            <a:off x="85300" y="981076"/>
            <a:ext cx="8967588" cy="333680"/>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i="1" dirty="0">
                <a:solidFill>
                  <a:srgbClr val="000000"/>
                </a:solidFill>
                <a:latin typeface="Arial" panose="020B0604020202020204" pitchFamily="34" charset="0"/>
                <a:cs typeface="Arial" panose="020B0604020202020204" pitchFamily="34" charset="0"/>
              </a:rPr>
              <a:t>Which one of the following statements comes closer to your point of view, even if neither is exactly right?</a:t>
            </a:r>
          </a:p>
        </p:txBody>
      </p:sp>
      <p:sp>
        <p:nvSpPr>
          <p:cNvPr id="2" name="Rectangle: Rounded Corners 1">
            <a:extLst>
              <a:ext uri="{FF2B5EF4-FFF2-40B4-BE49-F238E27FC236}">
                <a16:creationId xmlns:a16="http://schemas.microsoft.com/office/drawing/2014/main" id="{B994235A-0210-411F-9F26-7BEFA11B4255}"/>
              </a:ext>
            </a:extLst>
          </p:cNvPr>
          <p:cNvSpPr/>
          <p:nvPr/>
        </p:nvSpPr>
        <p:spPr>
          <a:xfrm>
            <a:off x="47517" y="1384847"/>
            <a:ext cx="4448281" cy="749959"/>
          </a:xfrm>
          <a:prstGeom prst="roundRect">
            <a:avLst/>
          </a:prstGeom>
          <a:solidFill>
            <a:srgbClr val="0066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rPr>
              <a:t>1) Republican leaders are right to be focused on </a:t>
            </a:r>
          </a:p>
          <a:p>
            <a:pPr algn="ctr"/>
            <a:r>
              <a:rPr lang="en-US" sz="1600" b="1" dirty="0">
                <a:solidFill>
                  <a:schemeClr val="bg1"/>
                </a:solidFill>
              </a:rPr>
              <a:t>the economic crisis and getting people back to work.</a:t>
            </a:r>
          </a:p>
        </p:txBody>
      </p:sp>
      <p:sp>
        <p:nvSpPr>
          <p:cNvPr id="73" name="Rectangle: Rounded Corners 72">
            <a:extLst>
              <a:ext uri="{FF2B5EF4-FFF2-40B4-BE49-F238E27FC236}">
                <a16:creationId xmlns:a16="http://schemas.microsoft.com/office/drawing/2014/main" id="{66BD11C4-BBE9-419C-AE07-995B134D1514}"/>
              </a:ext>
            </a:extLst>
          </p:cNvPr>
          <p:cNvSpPr/>
          <p:nvPr/>
        </p:nvSpPr>
        <p:spPr>
          <a:xfrm>
            <a:off x="4648200" y="1384854"/>
            <a:ext cx="4448283" cy="749952"/>
          </a:xfrm>
          <a:prstGeom prst="roundRec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tx1"/>
                </a:solidFill>
              </a:rPr>
              <a:t>2) I am bothered that some leaders seem willing to </a:t>
            </a:r>
          </a:p>
          <a:p>
            <a:pPr algn="ctr"/>
            <a:r>
              <a:rPr lang="en-US" sz="1600" b="1" dirty="0">
                <a:solidFill>
                  <a:schemeClr val="tx1"/>
                </a:solidFill>
              </a:rPr>
              <a:t>have a lot more older people die.</a:t>
            </a:r>
          </a:p>
        </p:txBody>
      </p:sp>
      <p:graphicFrame>
        <p:nvGraphicFramePr>
          <p:cNvPr id="66" name="Chart 65" descr="Total&#13;&#10;Much More 1: 27&#13;&#10;Somewhat More 1: 18&#13;&#10;Total More 1: 44&#13;&#10;Much More 2: 39&#13;&#10;Somewhat More 2: 16&#13;&#10;Total More 2: 56&#13;&#10;&#13;&#10;Democrat&#13;&#10;Much More 1: 8&#13;&#10;Somewhat More 1: 11&#13;&#10;Total More 1: 19&#13;&#10;Much More 2: 64&#13;&#10;Somewhat More 2: 17&#13;&#10;Total More 2: 81&#13;&#10;&#13;&#10;Independent&#13;&#10;Much More 1: 17&#13;&#10;Somewhat More 1: 22&#13;&#10;Total More 1: 39&#13;&#10;Much More 2: 34&#13;&#10;Somewhat More 2: 26&#13;&#10;Total More 2: 61&#13;&#10;&#13;&#10;Republican&#13;&#10;Much More 1: 50&#13;&#10;Somewhat More 1: 24&#13;&#10;Total More 1: 75&#13;&#10;Much More 2: 12&#13;&#10;Somewhat More 2: 14&#13;&#10;Total More 2: 25&#13;&#10;&#13;&#10;African American&#13;&#10;Much More 1: 13&#13;&#10;Somewhat More 1: 9&#13;&#10;Total More 1: 22&#13;&#10;Much More 2: 60&#13;&#10;Somewhat More 2: 19&#13;&#10;Total More 2: 78&#13;&#10;&#13;&#10;Hispanic&#13;&#10;Much More 1: 25&#13;&#10;Somewhat More 1: 19&#13;&#10;Total More 1: 44&#13;&#10;Much More 2: 44&#13;&#10;Somewhat More 2: 12&#13;&#10;Total More 2: 56&#13;&#10;&#13;&#10;White Unmarried Women&#13;&#10;Much More 1: 17&#13;&#10;Somewhat More 1: 18&#13;&#10;Total More 1: 35&#13;&#10;Much More 2: 48&#13;&#10;Somewhat More 2: 17&#13;&#10;Total More 2: 65&#13;&#10;&#13;&#10;White Millennial&#13;&#10;Much More 1: 21&#13;&#10;Somewhat More 1: 18&#13;&#10;Total More 1: 38&#13;&#10;Much More 2: 39&#13;&#10;Somewhat More 2: 22&#13;&#10;Total More 2: 62&#13;&#10;&#13;&#10;White Working Class Women&#13;&#10;Much More 1: 26&#13;&#10;Somewhat More 1: 20&#13;&#10;Total More 1: 46&#13;&#10;Much More 2: 38&#13;&#10;Somewhat More 2: 16&#13;&#10;Total More 2: 54">
            <a:extLst>
              <a:ext uri="{FF2B5EF4-FFF2-40B4-BE49-F238E27FC236}">
                <a16:creationId xmlns:a16="http://schemas.microsoft.com/office/drawing/2014/main" id="{4C3F5ED5-A793-43D9-BAAE-EB57F36B64E4}"/>
              </a:ext>
            </a:extLst>
          </p:cNvPr>
          <p:cNvGraphicFramePr/>
          <p:nvPr>
            <p:extLst>
              <p:ext uri="{D42A27DB-BD31-4B8C-83A1-F6EECF244321}">
                <p14:modId xmlns:p14="http://schemas.microsoft.com/office/powerpoint/2010/main" val="1425606768"/>
              </p:ext>
            </p:extLst>
          </p:nvPr>
        </p:nvGraphicFramePr>
        <p:xfrm>
          <a:off x="-35485" y="2134807"/>
          <a:ext cx="9144000" cy="4130874"/>
        </p:xfrm>
        <a:graphic>
          <a:graphicData uri="http://schemas.openxmlformats.org/drawingml/2006/chart">
            <c:chart xmlns:c="http://schemas.openxmlformats.org/drawingml/2006/chart" xmlns:r="http://schemas.openxmlformats.org/officeDocument/2006/relationships" r:id="rId3"/>
          </a:graphicData>
        </a:graphic>
      </p:graphicFrame>
      <p:sp>
        <p:nvSpPr>
          <p:cNvPr id="17" name="Slide Number Placeholder 1"/>
          <p:cNvSpPr>
            <a:spLocks noGrp="1"/>
          </p:cNvSpPr>
          <p:nvPr>
            <p:ph type="sldNum" sz="quarter" idx="12"/>
          </p:nvPr>
        </p:nvSpPr>
        <p:spPr>
          <a:xfrm>
            <a:off x="7010400" y="6578600"/>
            <a:ext cx="2133600" cy="279400"/>
          </a:xfrm>
        </p:spPr>
        <p:txBody>
          <a:bodyPr/>
          <a:lstStyle/>
          <a:p>
            <a:fld id="{7424ECC3-8C0B-4E47-8276-5D65C8C79384}" type="slidenum">
              <a:rPr lang="en-US" smtClean="0">
                <a:solidFill>
                  <a:srgbClr val="FFFFFF"/>
                </a:solidFill>
              </a:rPr>
              <a:pPr/>
              <a:t>14</a:t>
            </a:fld>
            <a:endParaRPr lang="en-US" dirty="0">
              <a:solidFill>
                <a:srgbClr val="FFFFFF"/>
              </a:solidFill>
            </a:endParaRPr>
          </a:p>
        </p:txBody>
      </p:sp>
      <p:pic>
        <p:nvPicPr>
          <p:cNvPr id="47" name="Picture 46">
            <a:extLst>
              <a:ext uri="{FF2B5EF4-FFF2-40B4-BE49-F238E27FC236}">
                <a16:creationId xmlns:a16="http://schemas.microsoft.com/office/drawing/2014/main" id="{0A363F07-9025-4E88-BCA6-A98D2A92EFD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6364593"/>
            <a:ext cx="3886200" cy="502932"/>
          </a:xfrm>
          <a:prstGeom prst="rect">
            <a:avLst/>
          </a:prstGeom>
        </p:spPr>
      </p:pic>
      <p:pic>
        <p:nvPicPr>
          <p:cNvPr id="55" name="Picture 54">
            <a:extLst>
              <a:ext uri="{FF2B5EF4-FFF2-40B4-BE49-F238E27FC236}">
                <a16:creationId xmlns:a16="http://schemas.microsoft.com/office/drawing/2014/main" id="{260C54BF-F933-41B5-A9FC-7C721172D4A1}"/>
              </a:ext>
              <a:ext uri="{C183D7F6-B498-43B3-948B-1728B52AA6E4}">
                <adec:decorative xmlns:adec="http://schemas.microsoft.com/office/drawing/2017/decorative" val="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273" r="86278" b="3273"/>
          <a:stretch/>
        </p:blipFill>
        <p:spPr bwMode="auto">
          <a:xfrm>
            <a:off x="152400" y="6422646"/>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8" name="Picture 2">
            <a:extLst>
              <a:ext uri="{FF2B5EF4-FFF2-40B4-BE49-F238E27FC236}">
                <a16:creationId xmlns:a16="http://schemas.microsoft.com/office/drawing/2014/main" id="{1614B232-6455-497C-AE43-915E5062A06B}"/>
              </a:ext>
              <a:ext uri="{C183D7F6-B498-43B3-948B-1728B52AA6E4}">
                <adec:decorative xmlns:adec="http://schemas.microsoft.com/office/drawing/2017/decorative" val="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71368"/>
          <a:stretch/>
        </p:blipFill>
        <p:spPr bwMode="auto">
          <a:xfrm>
            <a:off x="1947649" y="86367"/>
            <a:ext cx="5488283" cy="294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Picture 62">
            <a:extLst>
              <a:ext uri="{FF2B5EF4-FFF2-40B4-BE49-F238E27FC236}">
                <a16:creationId xmlns:a16="http://schemas.microsoft.com/office/drawing/2014/main" id="{84176555-2AD2-479F-80F8-A9B8FBA2DF5D}"/>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7290" y="142251"/>
            <a:ext cx="3090417" cy="182865"/>
          </a:xfrm>
          <a:prstGeom prst="rect">
            <a:avLst/>
          </a:prstGeom>
          <a:noFill/>
          <a:extLst>
            <a:ext uri="{909E8E84-426E-40DD-AFC4-6F175D3DCCD1}">
              <a14:hiddenFill xmlns:a14="http://schemas.microsoft.com/office/drawing/2010/main">
                <a:solidFill>
                  <a:srgbClr val="FFFFFF"/>
                </a:solidFill>
              </a14:hiddenFill>
            </a:ext>
          </a:extLst>
        </p:spPr>
      </p:pic>
      <p:sp>
        <p:nvSpPr>
          <p:cNvPr id="25" name="Line 11">
            <a:extLst>
              <a:ext uri="{FF2B5EF4-FFF2-40B4-BE49-F238E27FC236}">
                <a16:creationId xmlns:a16="http://schemas.microsoft.com/office/drawing/2014/main" id="{CEA2CA54-B055-4B0A-8292-82CAE0F3F574}"/>
              </a:ext>
              <a:ext uri="{C183D7F6-B498-43B3-948B-1728B52AA6E4}">
                <adec:decorative xmlns:adec="http://schemas.microsoft.com/office/drawing/2017/decorative" val="1"/>
              </a:ext>
            </a:extLst>
          </p:cNvPr>
          <p:cNvSpPr>
            <a:spLocks noChangeShapeType="1"/>
          </p:cNvSpPr>
          <p:nvPr/>
        </p:nvSpPr>
        <p:spPr bwMode="auto">
          <a:xfrm flipH="1">
            <a:off x="990600" y="2496163"/>
            <a:ext cx="0" cy="3769518"/>
          </a:xfrm>
          <a:prstGeom prst="line">
            <a:avLst/>
          </a:prstGeom>
          <a:ln>
            <a:headEnd/>
            <a:tailEnd/>
          </a:ln>
          <a:extLst>
            <a:ext uri="{909E8E84-426E-40DD-AFC4-6F175D3DCCD1}">
              <a14:hiddenFill xmlns:a14="http://schemas.microsoft.com/office/drawing/2010/main">
                <a:noFill/>
              </a14:hiddenFill>
            </a:ext>
          </a:extLst>
        </p:spPr>
        <p:style>
          <a:lnRef idx="2">
            <a:schemeClr val="dk1"/>
          </a:lnRef>
          <a:fillRef idx="0">
            <a:schemeClr val="dk1"/>
          </a:fillRef>
          <a:effectRef idx="1">
            <a:schemeClr val="dk1"/>
          </a:effectRef>
          <a:fontRef idx="minor">
            <a:schemeClr val="tx1"/>
          </a:fontRef>
        </p:style>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prstClr val="black"/>
              </a:solidFill>
            </a:endParaRPr>
          </a:p>
        </p:txBody>
      </p:sp>
      <p:cxnSp>
        <p:nvCxnSpPr>
          <p:cNvPr id="29" name="Straight Connector 28">
            <a:extLst>
              <a:ext uri="{FF2B5EF4-FFF2-40B4-BE49-F238E27FC236}">
                <a16:creationId xmlns:a16="http://schemas.microsoft.com/office/drawing/2014/main" id="{7BEA1318-D38E-4F38-BD6E-972804D1B820}"/>
              </a:ext>
              <a:ext uri="{C183D7F6-B498-43B3-948B-1728B52AA6E4}">
                <adec:decorative xmlns:adec="http://schemas.microsoft.com/office/drawing/2017/decorative" val="1"/>
              </a:ext>
            </a:extLst>
          </p:cNvPr>
          <p:cNvCxnSpPr>
            <a:cxnSpLocks/>
          </p:cNvCxnSpPr>
          <p:nvPr/>
        </p:nvCxnSpPr>
        <p:spPr>
          <a:xfrm>
            <a:off x="1949517" y="2595075"/>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8FC19E1B-0AA6-4BC0-ADBF-0B4E3B52C06F}"/>
              </a:ext>
              <a:ext uri="{C183D7F6-B498-43B3-948B-1728B52AA6E4}">
                <adec:decorative xmlns:adec="http://schemas.microsoft.com/office/drawing/2017/decorative" val="1"/>
              </a:ext>
            </a:extLst>
          </p:cNvPr>
          <p:cNvCxnSpPr>
            <a:cxnSpLocks/>
          </p:cNvCxnSpPr>
          <p:nvPr/>
        </p:nvCxnSpPr>
        <p:spPr>
          <a:xfrm>
            <a:off x="2968705" y="2595075"/>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pic>
        <p:nvPicPr>
          <p:cNvPr id="35" name="Picture 34">
            <a:extLst>
              <a:ext uri="{FF2B5EF4-FFF2-40B4-BE49-F238E27FC236}">
                <a16:creationId xmlns:a16="http://schemas.microsoft.com/office/drawing/2014/main" id="{9A024302-EB01-4ECE-97D1-4EAAE95D448E}"/>
              </a:ext>
              <a:ext uri="{C183D7F6-B498-43B3-948B-1728B52AA6E4}">
                <adec:decorative xmlns:adec="http://schemas.microsoft.com/office/drawing/2017/decorative" val="1"/>
              </a:ext>
            </a:extLst>
          </p:cNvPr>
          <p:cNvPicPr/>
          <p:nvPr/>
        </p:nvPicPr>
        <p:blipFill rotWithShape="1">
          <a:blip r:embed="rId8">
            <a:extLst>
              <a:ext uri="{28A0092B-C50C-407E-A947-70E740481C1C}">
                <a14:useLocalDpi xmlns:a14="http://schemas.microsoft.com/office/drawing/2010/main" val="0"/>
              </a:ext>
            </a:extLst>
          </a:blip>
          <a:srcRect l="53849" t="-17160"/>
          <a:stretch/>
        </p:blipFill>
        <p:spPr bwMode="auto">
          <a:xfrm>
            <a:off x="609600" y="6422646"/>
            <a:ext cx="1105593" cy="359154"/>
          </a:xfrm>
          <a:prstGeom prst="rect">
            <a:avLst/>
          </a:prstGeom>
          <a:noFill/>
        </p:spPr>
      </p:pic>
      <p:sp>
        <p:nvSpPr>
          <p:cNvPr id="43" name="AutoShape 8">
            <a:extLst>
              <a:ext uri="{FF2B5EF4-FFF2-40B4-BE49-F238E27FC236}">
                <a16:creationId xmlns:a16="http://schemas.microsoft.com/office/drawing/2014/main" id="{3078DC0D-B59B-4C3C-80D0-2D53830D71F2}"/>
              </a:ext>
              <a:ext uri="{C183D7F6-B498-43B3-948B-1728B52AA6E4}">
                <adec:decorative xmlns:adec="http://schemas.microsoft.com/office/drawing/2017/decorative" val="1"/>
              </a:ext>
            </a:extLst>
          </p:cNvPr>
          <p:cNvSpPr>
            <a:spLocks noChangeArrowheads="1"/>
          </p:cNvSpPr>
          <p:nvPr/>
        </p:nvSpPr>
        <p:spPr bwMode="auto">
          <a:xfrm>
            <a:off x="121920" y="2743200"/>
            <a:ext cx="640080" cy="306467"/>
          </a:xfrm>
          <a:prstGeom prst="roundRect">
            <a:avLst>
              <a:gd name="adj" fmla="val 16667"/>
            </a:avLst>
          </a:prstGeom>
          <a:solidFill>
            <a:srgbClr val="FFC000"/>
          </a:solidFill>
          <a:ln w="9525">
            <a:noFill/>
            <a:round/>
            <a:headEnd/>
            <a:tailEnd/>
          </a:ln>
          <a:effectLst/>
        </p:spPr>
        <p:txBody>
          <a:bodyPr wrap="square" lIns="0" tIns="0" rIns="0" bIns="0" anchor="ctr">
            <a:spAutoFit/>
          </a:bodyPr>
          <a:lstStyle/>
          <a:p>
            <a:pPr algn="ctr"/>
            <a:r>
              <a:rPr lang="en-US" b="1" dirty="0">
                <a:latin typeface="Calibri"/>
              </a:rPr>
              <a:t>+12</a:t>
            </a:r>
          </a:p>
        </p:txBody>
      </p:sp>
      <p:sp>
        <p:nvSpPr>
          <p:cNvPr id="44" name="AutoShape 8">
            <a:extLst>
              <a:ext uri="{FF2B5EF4-FFF2-40B4-BE49-F238E27FC236}">
                <a16:creationId xmlns:a16="http://schemas.microsoft.com/office/drawing/2014/main" id="{5EA370EF-F037-43BE-A3F0-DE02F4F4EF3E}"/>
              </a:ext>
              <a:ext uri="{C183D7F6-B498-43B3-948B-1728B52AA6E4}">
                <adec:decorative xmlns:adec="http://schemas.microsoft.com/office/drawing/2017/decorative" val="1"/>
              </a:ext>
            </a:extLst>
          </p:cNvPr>
          <p:cNvSpPr>
            <a:spLocks noChangeArrowheads="1"/>
          </p:cNvSpPr>
          <p:nvPr/>
        </p:nvSpPr>
        <p:spPr bwMode="auto">
          <a:xfrm>
            <a:off x="1123043" y="2763614"/>
            <a:ext cx="640080" cy="306467"/>
          </a:xfrm>
          <a:prstGeom prst="roundRect">
            <a:avLst>
              <a:gd name="adj" fmla="val 16667"/>
            </a:avLst>
          </a:prstGeom>
          <a:solidFill>
            <a:srgbClr val="FFC000"/>
          </a:solidFill>
          <a:ln w="9525">
            <a:noFill/>
            <a:round/>
            <a:headEnd/>
            <a:tailEnd/>
          </a:ln>
          <a:effectLst/>
        </p:spPr>
        <p:txBody>
          <a:bodyPr wrap="square" lIns="0" tIns="0" rIns="0" bIns="0" anchor="ctr">
            <a:spAutoFit/>
          </a:bodyPr>
          <a:lstStyle/>
          <a:p>
            <a:pPr algn="ctr"/>
            <a:r>
              <a:rPr lang="en-US" b="1" dirty="0">
                <a:latin typeface="Calibri"/>
              </a:rPr>
              <a:t>+62</a:t>
            </a:r>
          </a:p>
        </p:txBody>
      </p:sp>
      <p:sp>
        <p:nvSpPr>
          <p:cNvPr id="45" name="AutoShape 8">
            <a:extLst>
              <a:ext uri="{FF2B5EF4-FFF2-40B4-BE49-F238E27FC236}">
                <a16:creationId xmlns:a16="http://schemas.microsoft.com/office/drawing/2014/main" id="{D63102B3-DBD2-4E12-BA58-84EA89EC5FEB}"/>
              </a:ext>
              <a:ext uri="{C183D7F6-B498-43B3-948B-1728B52AA6E4}">
                <adec:decorative xmlns:adec="http://schemas.microsoft.com/office/drawing/2017/decorative" val="1"/>
              </a:ext>
            </a:extLst>
          </p:cNvPr>
          <p:cNvSpPr>
            <a:spLocks noChangeArrowheads="1"/>
          </p:cNvSpPr>
          <p:nvPr/>
        </p:nvSpPr>
        <p:spPr bwMode="auto">
          <a:xfrm>
            <a:off x="2179320" y="2763615"/>
            <a:ext cx="640080" cy="306467"/>
          </a:xfrm>
          <a:prstGeom prst="roundRect">
            <a:avLst>
              <a:gd name="adj" fmla="val 16667"/>
            </a:avLst>
          </a:prstGeom>
          <a:solidFill>
            <a:srgbClr val="FFC000"/>
          </a:solidFill>
          <a:ln w="9525">
            <a:noFill/>
            <a:round/>
            <a:headEnd/>
            <a:tailEnd/>
          </a:ln>
          <a:effectLst/>
        </p:spPr>
        <p:txBody>
          <a:bodyPr wrap="square" lIns="0" tIns="0" rIns="0" bIns="0" anchor="ctr">
            <a:spAutoFit/>
          </a:bodyPr>
          <a:lstStyle/>
          <a:p>
            <a:pPr algn="ctr"/>
            <a:r>
              <a:rPr lang="en-US" b="1" dirty="0">
                <a:latin typeface="Calibri"/>
              </a:rPr>
              <a:t>+22</a:t>
            </a:r>
          </a:p>
        </p:txBody>
      </p:sp>
      <p:sp>
        <p:nvSpPr>
          <p:cNvPr id="46" name="AutoShape 8">
            <a:extLst>
              <a:ext uri="{FF2B5EF4-FFF2-40B4-BE49-F238E27FC236}">
                <a16:creationId xmlns:a16="http://schemas.microsoft.com/office/drawing/2014/main" id="{386A6805-38FD-4B14-B2BD-2D5EE083CCEC}"/>
              </a:ext>
              <a:ext uri="{C183D7F6-B498-43B3-948B-1728B52AA6E4}">
                <adec:decorative xmlns:adec="http://schemas.microsoft.com/office/drawing/2017/decorative" val="1"/>
              </a:ext>
            </a:extLst>
          </p:cNvPr>
          <p:cNvSpPr>
            <a:spLocks noChangeArrowheads="1"/>
          </p:cNvSpPr>
          <p:nvPr/>
        </p:nvSpPr>
        <p:spPr bwMode="auto">
          <a:xfrm>
            <a:off x="3171686" y="2763615"/>
            <a:ext cx="640080" cy="306467"/>
          </a:xfrm>
          <a:prstGeom prst="roundRect">
            <a:avLst>
              <a:gd name="adj" fmla="val 16667"/>
            </a:avLst>
          </a:prstGeom>
          <a:solidFill>
            <a:srgbClr val="006600"/>
          </a:solidFill>
          <a:ln w="9525">
            <a:noFill/>
            <a:round/>
            <a:headEnd/>
            <a:tailEnd/>
          </a:ln>
          <a:effectLst/>
        </p:spPr>
        <p:txBody>
          <a:bodyPr wrap="square" lIns="0" tIns="0" rIns="0" bIns="0" anchor="ctr">
            <a:spAutoFit/>
          </a:bodyPr>
          <a:lstStyle/>
          <a:p>
            <a:pPr algn="ctr"/>
            <a:r>
              <a:rPr lang="en-US" b="1" dirty="0">
                <a:solidFill>
                  <a:schemeClr val="bg1"/>
                </a:solidFill>
                <a:latin typeface="Calibri"/>
              </a:rPr>
              <a:t>+50</a:t>
            </a:r>
          </a:p>
        </p:txBody>
      </p:sp>
      <p:cxnSp>
        <p:nvCxnSpPr>
          <p:cNvPr id="37" name="Straight Connector 36">
            <a:extLst>
              <a:ext uri="{FF2B5EF4-FFF2-40B4-BE49-F238E27FC236}">
                <a16:creationId xmlns:a16="http://schemas.microsoft.com/office/drawing/2014/main" id="{97CFA650-DF4F-459E-B203-C96744934EB8}"/>
              </a:ext>
              <a:ext uri="{C183D7F6-B498-43B3-948B-1728B52AA6E4}">
                <adec:decorative xmlns:adec="http://schemas.microsoft.com/office/drawing/2017/decorative" val="1"/>
              </a:ext>
            </a:extLst>
          </p:cNvPr>
          <p:cNvCxnSpPr>
            <a:cxnSpLocks/>
          </p:cNvCxnSpPr>
          <p:nvPr/>
        </p:nvCxnSpPr>
        <p:spPr>
          <a:xfrm>
            <a:off x="4022184" y="2590800"/>
            <a:ext cx="0" cy="3769518"/>
          </a:xfrm>
          <a:prstGeom prst="line">
            <a:avLst/>
          </a:prstGeom>
          <a:ln/>
        </p:spPr>
        <p:style>
          <a:lnRef idx="2">
            <a:schemeClr val="dk1"/>
          </a:lnRef>
          <a:fillRef idx="0">
            <a:schemeClr val="dk1"/>
          </a:fillRef>
          <a:effectRef idx="1">
            <a:schemeClr val="dk1"/>
          </a:effectRef>
          <a:fontRef idx="minor">
            <a:schemeClr val="tx1"/>
          </a:fontRef>
        </p:style>
      </p:cxnSp>
      <p:cxnSp>
        <p:nvCxnSpPr>
          <p:cNvPr id="41" name="Straight Connector 40">
            <a:extLst>
              <a:ext uri="{FF2B5EF4-FFF2-40B4-BE49-F238E27FC236}">
                <a16:creationId xmlns:a16="http://schemas.microsoft.com/office/drawing/2014/main" id="{C8AC2D66-7FA4-49B2-BB15-BA2CC4ACCB08}"/>
              </a:ext>
              <a:ext uri="{C183D7F6-B498-43B3-948B-1728B52AA6E4}">
                <adec:decorative xmlns:adec="http://schemas.microsoft.com/office/drawing/2017/decorative" val="1"/>
              </a:ext>
            </a:extLst>
          </p:cNvPr>
          <p:cNvCxnSpPr>
            <a:cxnSpLocks/>
          </p:cNvCxnSpPr>
          <p:nvPr/>
        </p:nvCxnSpPr>
        <p:spPr>
          <a:xfrm>
            <a:off x="5029200" y="2590800"/>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sp>
        <p:nvSpPr>
          <p:cNvPr id="49" name="AutoShape 8">
            <a:extLst>
              <a:ext uri="{FF2B5EF4-FFF2-40B4-BE49-F238E27FC236}">
                <a16:creationId xmlns:a16="http://schemas.microsoft.com/office/drawing/2014/main" id="{68319BC7-24CE-4D3B-B8D6-A001627B7485}"/>
              </a:ext>
              <a:ext uri="{C183D7F6-B498-43B3-948B-1728B52AA6E4}">
                <adec:decorative xmlns:adec="http://schemas.microsoft.com/office/drawing/2017/decorative" val="1"/>
              </a:ext>
            </a:extLst>
          </p:cNvPr>
          <p:cNvSpPr>
            <a:spLocks noChangeArrowheads="1"/>
          </p:cNvSpPr>
          <p:nvPr/>
        </p:nvSpPr>
        <p:spPr bwMode="auto">
          <a:xfrm>
            <a:off x="8205824" y="2768623"/>
            <a:ext cx="640080" cy="306467"/>
          </a:xfrm>
          <a:prstGeom prst="roundRect">
            <a:avLst>
              <a:gd name="adj" fmla="val 16667"/>
            </a:avLst>
          </a:prstGeom>
          <a:solidFill>
            <a:srgbClr val="FFC000"/>
          </a:solidFill>
          <a:ln w="9525">
            <a:noFill/>
            <a:round/>
            <a:headEnd/>
            <a:tailEnd/>
          </a:ln>
          <a:effectLst/>
        </p:spPr>
        <p:txBody>
          <a:bodyPr wrap="square" lIns="0" tIns="0" rIns="0" bIns="0" anchor="ctr">
            <a:spAutoFit/>
          </a:bodyPr>
          <a:lstStyle/>
          <a:p>
            <a:pPr algn="ctr"/>
            <a:r>
              <a:rPr lang="en-US" b="1" dirty="0">
                <a:latin typeface="Calibri"/>
              </a:rPr>
              <a:t>+8</a:t>
            </a:r>
          </a:p>
        </p:txBody>
      </p:sp>
      <p:sp>
        <p:nvSpPr>
          <p:cNvPr id="30" name="AutoShape 8">
            <a:extLst>
              <a:ext uri="{FF2B5EF4-FFF2-40B4-BE49-F238E27FC236}">
                <a16:creationId xmlns:a16="http://schemas.microsoft.com/office/drawing/2014/main" id="{14103E37-0B57-4977-9BA5-603FBC0D41BF}"/>
              </a:ext>
              <a:ext uri="{C183D7F6-B498-43B3-948B-1728B52AA6E4}">
                <adec:decorative xmlns:adec="http://schemas.microsoft.com/office/drawing/2017/decorative" val="1"/>
              </a:ext>
            </a:extLst>
          </p:cNvPr>
          <p:cNvSpPr>
            <a:spLocks noChangeArrowheads="1"/>
          </p:cNvSpPr>
          <p:nvPr/>
        </p:nvSpPr>
        <p:spPr bwMode="auto">
          <a:xfrm>
            <a:off x="4187661" y="2763614"/>
            <a:ext cx="640080" cy="306467"/>
          </a:xfrm>
          <a:prstGeom prst="roundRect">
            <a:avLst>
              <a:gd name="adj" fmla="val 16667"/>
            </a:avLst>
          </a:prstGeom>
          <a:solidFill>
            <a:srgbClr val="FFC000"/>
          </a:solidFill>
          <a:ln w="9525">
            <a:noFill/>
            <a:round/>
            <a:headEnd/>
            <a:tailEnd/>
          </a:ln>
          <a:effectLst/>
        </p:spPr>
        <p:txBody>
          <a:bodyPr wrap="square" lIns="0" tIns="0" rIns="0" bIns="0" anchor="ctr">
            <a:spAutoFit/>
          </a:bodyPr>
          <a:lstStyle/>
          <a:p>
            <a:pPr algn="ctr"/>
            <a:r>
              <a:rPr lang="en-US" b="1" dirty="0">
                <a:latin typeface="Calibri"/>
              </a:rPr>
              <a:t>+56</a:t>
            </a:r>
          </a:p>
        </p:txBody>
      </p:sp>
      <p:sp>
        <p:nvSpPr>
          <p:cNvPr id="32" name="AutoShape 8">
            <a:extLst>
              <a:ext uri="{FF2B5EF4-FFF2-40B4-BE49-F238E27FC236}">
                <a16:creationId xmlns:a16="http://schemas.microsoft.com/office/drawing/2014/main" id="{7FC8B2E2-8397-4C32-B58E-76A32F7DEC0D}"/>
              </a:ext>
              <a:ext uri="{C183D7F6-B498-43B3-948B-1728B52AA6E4}">
                <adec:decorative xmlns:adec="http://schemas.microsoft.com/office/drawing/2017/decorative" val="1"/>
              </a:ext>
            </a:extLst>
          </p:cNvPr>
          <p:cNvSpPr>
            <a:spLocks noChangeArrowheads="1"/>
          </p:cNvSpPr>
          <p:nvPr/>
        </p:nvSpPr>
        <p:spPr bwMode="auto">
          <a:xfrm>
            <a:off x="5181600" y="2763613"/>
            <a:ext cx="640080" cy="306467"/>
          </a:xfrm>
          <a:prstGeom prst="roundRect">
            <a:avLst>
              <a:gd name="adj" fmla="val 16667"/>
            </a:avLst>
          </a:prstGeom>
          <a:solidFill>
            <a:srgbClr val="FFC000"/>
          </a:solidFill>
          <a:ln w="9525">
            <a:noFill/>
            <a:round/>
            <a:headEnd/>
            <a:tailEnd/>
          </a:ln>
          <a:effectLst/>
        </p:spPr>
        <p:txBody>
          <a:bodyPr wrap="square" lIns="0" tIns="0" rIns="0" bIns="0" anchor="ctr">
            <a:spAutoFit/>
          </a:bodyPr>
          <a:lstStyle/>
          <a:p>
            <a:pPr algn="ctr"/>
            <a:r>
              <a:rPr lang="en-US" b="1" dirty="0">
                <a:latin typeface="Calibri"/>
              </a:rPr>
              <a:t>+12</a:t>
            </a:r>
          </a:p>
        </p:txBody>
      </p:sp>
      <p:sp>
        <p:nvSpPr>
          <p:cNvPr id="34" name="AutoShape 8">
            <a:extLst>
              <a:ext uri="{FF2B5EF4-FFF2-40B4-BE49-F238E27FC236}">
                <a16:creationId xmlns:a16="http://schemas.microsoft.com/office/drawing/2014/main" id="{BEF0EA95-E0B5-440F-841A-8A6E06A9F3BE}"/>
              </a:ext>
              <a:ext uri="{C183D7F6-B498-43B3-948B-1728B52AA6E4}">
                <adec:decorative xmlns:adec="http://schemas.microsoft.com/office/drawing/2017/decorative" val="1"/>
              </a:ext>
            </a:extLst>
          </p:cNvPr>
          <p:cNvSpPr>
            <a:spLocks noChangeArrowheads="1"/>
          </p:cNvSpPr>
          <p:nvPr/>
        </p:nvSpPr>
        <p:spPr bwMode="auto">
          <a:xfrm>
            <a:off x="6172200" y="2763614"/>
            <a:ext cx="640080" cy="306467"/>
          </a:xfrm>
          <a:prstGeom prst="roundRect">
            <a:avLst>
              <a:gd name="adj" fmla="val 16667"/>
            </a:avLst>
          </a:prstGeom>
          <a:solidFill>
            <a:srgbClr val="FFC000"/>
          </a:solidFill>
          <a:ln w="9525">
            <a:noFill/>
            <a:round/>
            <a:headEnd/>
            <a:tailEnd/>
          </a:ln>
          <a:effectLst/>
        </p:spPr>
        <p:txBody>
          <a:bodyPr wrap="square" lIns="0" tIns="0" rIns="0" bIns="0" anchor="ctr">
            <a:spAutoFit/>
          </a:bodyPr>
          <a:lstStyle/>
          <a:p>
            <a:pPr algn="ctr"/>
            <a:r>
              <a:rPr lang="en-US" b="1" dirty="0">
                <a:latin typeface="Calibri"/>
              </a:rPr>
              <a:t>+30</a:t>
            </a:r>
          </a:p>
        </p:txBody>
      </p:sp>
      <p:sp>
        <p:nvSpPr>
          <p:cNvPr id="36" name="AutoShape 8">
            <a:extLst>
              <a:ext uri="{FF2B5EF4-FFF2-40B4-BE49-F238E27FC236}">
                <a16:creationId xmlns:a16="http://schemas.microsoft.com/office/drawing/2014/main" id="{FB705063-196E-4113-805C-CD30AAEB5306}"/>
              </a:ext>
              <a:ext uri="{C183D7F6-B498-43B3-948B-1728B52AA6E4}">
                <adec:decorative xmlns:adec="http://schemas.microsoft.com/office/drawing/2017/decorative" val="1"/>
              </a:ext>
            </a:extLst>
          </p:cNvPr>
          <p:cNvSpPr>
            <a:spLocks noChangeArrowheads="1"/>
          </p:cNvSpPr>
          <p:nvPr/>
        </p:nvSpPr>
        <p:spPr bwMode="auto">
          <a:xfrm>
            <a:off x="7162800" y="2763614"/>
            <a:ext cx="640080" cy="306467"/>
          </a:xfrm>
          <a:prstGeom prst="roundRect">
            <a:avLst>
              <a:gd name="adj" fmla="val 16667"/>
            </a:avLst>
          </a:prstGeom>
          <a:solidFill>
            <a:srgbClr val="FFC000"/>
          </a:solidFill>
          <a:ln w="9525">
            <a:noFill/>
            <a:round/>
            <a:headEnd/>
            <a:tailEnd/>
          </a:ln>
          <a:effectLst/>
        </p:spPr>
        <p:txBody>
          <a:bodyPr wrap="square" lIns="0" tIns="0" rIns="0" bIns="0" anchor="ctr">
            <a:spAutoFit/>
          </a:bodyPr>
          <a:lstStyle/>
          <a:p>
            <a:pPr algn="ctr"/>
            <a:r>
              <a:rPr lang="en-US" b="1" dirty="0">
                <a:latin typeface="Calibri"/>
              </a:rPr>
              <a:t>+24</a:t>
            </a:r>
          </a:p>
        </p:txBody>
      </p:sp>
      <p:cxnSp>
        <p:nvCxnSpPr>
          <p:cNvPr id="38" name="Straight Connector 37">
            <a:extLst>
              <a:ext uri="{FF2B5EF4-FFF2-40B4-BE49-F238E27FC236}">
                <a16:creationId xmlns:a16="http://schemas.microsoft.com/office/drawing/2014/main" id="{30105AAA-CA83-4463-8E8D-266E2255F045}"/>
              </a:ext>
              <a:ext uri="{C183D7F6-B498-43B3-948B-1728B52AA6E4}">
                <adec:decorative xmlns:adec="http://schemas.microsoft.com/office/drawing/2017/decorative" val="1"/>
              </a:ext>
            </a:extLst>
          </p:cNvPr>
          <p:cNvCxnSpPr>
            <a:cxnSpLocks/>
          </p:cNvCxnSpPr>
          <p:nvPr/>
        </p:nvCxnSpPr>
        <p:spPr>
          <a:xfrm>
            <a:off x="6019800" y="2590800"/>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812A58C4-11FA-4878-BE0E-555458CB8845}"/>
              </a:ext>
              <a:ext uri="{C183D7F6-B498-43B3-948B-1728B52AA6E4}">
                <adec:decorative xmlns:adec="http://schemas.microsoft.com/office/drawing/2017/decorative" val="1"/>
              </a:ext>
            </a:extLst>
          </p:cNvPr>
          <p:cNvCxnSpPr>
            <a:cxnSpLocks/>
          </p:cNvCxnSpPr>
          <p:nvPr/>
        </p:nvCxnSpPr>
        <p:spPr>
          <a:xfrm>
            <a:off x="7010400" y="2590800"/>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EC9572F7-025C-4E9F-BBBA-1F9A47E6241A}"/>
              </a:ext>
              <a:ext uri="{C183D7F6-B498-43B3-948B-1728B52AA6E4}">
                <adec:decorative xmlns:adec="http://schemas.microsoft.com/office/drawing/2017/decorative" val="1"/>
              </a:ext>
            </a:extLst>
          </p:cNvPr>
          <p:cNvCxnSpPr>
            <a:cxnSpLocks/>
          </p:cNvCxnSpPr>
          <p:nvPr/>
        </p:nvCxnSpPr>
        <p:spPr>
          <a:xfrm>
            <a:off x="8001000" y="2590800"/>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6091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BC7E7511-C8DB-2E42-B590-A5441D36D794}"/>
              </a:ext>
            </a:extLst>
          </p:cNvPr>
          <p:cNvSpPr>
            <a:spLocks noGrp="1"/>
          </p:cNvSpPr>
          <p:nvPr>
            <p:ph type="title" idx="4294967295"/>
          </p:nvPr>
        </p:nvSpPr>
        <p:spPr>
          <a:xfrm>
            <a:off x="628650" y="365125"/>
            <a:ext cx="7886700" cy="1325563"/>
          </a:xfrm>
          <a:prstGeom prst="rect">
            <a:avLst/>
          </a:prstGeom>
        </p:spPr>
        <p:txBody>
          <a:bodyPr/>
          <a:lstStyle/>
          <a:p>
            <a:pPr rtl="0" eaLnBrk="1" fontAlgn="base" hangingPunct="1"/>
            <a:r>
              <a:rPr lang="en-US" sz="2400" kern="1200" dirty="0">
                <a:solidFill>
                  <a:srgbClr val="000000"/>
                </a:solidFill>
                <a:effectLst/>
                <a:latin typeface="Franklin Gothic Demi Cond" panose="020B0603020102020204" pitchFamily="34" charset="0"/>
                <a:ea typeface="+mn-ea"/>
                <a:cs typeface="Franklin Gothic Demi Cond" panose="020B0603020102020204" pitchFamily="34" charset="0"/>
              </a:rPr>
              <a:t>When asked to share feelings after hearing Texas Lt. Governor on seniors, most disagree and many express outrage </a:t>
            </a:r>
            <a:endParaRPr lang="en-US" dirty="0">
              <a:effectLst/>
            </a:endParaRPr>
          </a:p>
        </p:txBody>
      </p:sp>
      <p:sp>
        <p:nvSpPr>
          <p:cNvPr id="4" name="Rectangle 4">
            <a:extLst>
              <a:ext uri="{C183D7F6-B498-43B3-948B-1728B52AA6E4}">
                <adec:decorative xmlns:adec="http://schemas.microsoft.com/office/drawing/2017/decorative" val="1"/>
              </a:ext>
            </a:extLst>
          </p:cNvPr>
          <p:cNvSpPr txBox="1">
            <a:spLocks noChangeArrowheads="1"/>
          </p:cNvSpPr>
          <p:nvPr/>
        </p:nvSpPr>
        <p:spPr bwMode="auto">
          <a:xfrm>
            <a:off x="86054" y="591890"/>
            <a:ext cx="8829346" cy="738664"/>
          </a:xfrm>
          <a:prstGeom prst="rect">
            <a:avLst/>
          </a:prstGeom>
          <a:noFill/>
          <a:ln>
            <a:noFill/>
          </a:ln>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2500">
                <a:solidFill>
                  <a:schemeClr val="tx1"/>
                </a:solidFill>
                <a:latin typeface="+mj-lt"/>
                <a:ea typeface="+mj-ea"/>
                <a:cs typeface="+mj-cs"/>
              </a:defRPr>
            </a:lvl1pPr>
            <a:lvl2pPr algn="l" rtl="0" eaLnBrk="0" fontAlgn="base" hangingPunct="0">
              <a:spcBef>
                <a:spcPct val="0"/>
              </a:spcBef>
              <a:spcAft>
                <a:spcPct val="0"/>
              </a:spcAft>
              <a:defRPr sz="2500">
                <a:solidFill>
                  <a:schemeClr val="tx1"/>
                </a:solidFill>
                <a:latin typeface="Arial" charset="0"/>
                <a:cs typeface="Arial" charset="0"/>
              </a:defRPr>
            </a:lvl2pPr>
            <a:lvl3pPr algn="l" rtl="0" eaLnBrk="0" fontAlgn="base" hangingPunct="0">
              <a:spcBef>
                <a:spcPct val="0"/>
              </a:spcBef>
              <a:spcAft>
                <a:spcPct val="0"/>
              </a:spcAft>
              <a:defRPr sz="2500">
                <a:solidFill>
                  <a:schemeClr val="tx1"/>
                </a:solidFill>
                <a:latin typeface="Arial" charset="0"/>
                <a:cs typeface="Arial" charset="0"/>
              </a:defRPr>
            </a:lvl3pPr>
            <a:lvl4pPr algn="l" rtl="0" eaLnBrk="0" fontAlgn="base" hangingPunct="0">
              <a:spcBef>
                <a:spcPct val="0"/>
              </a:spcBef>
              <a:spcAft>
                <a:spcPct val="0"/>
              </a:spcAft>
              <a:defRPr sz="2500">
                <a:solidFill>
                  <a:schemeClr val="tx1"/>
                </a:solidFill>
                <a:latin typeface="Arial" charset="0"/>
                <a:cs typeface="Arial" charset="0"/>
              </a:defRPr>
            </a:lvl4pPr>
            <a:lvl5pPr algn="l" rtl="0" eaLnBrk="0" fontAlgn="base" hangingPunct="0">
              <a:spcBef>
                <a:spcPct val="0"/>
              </a:spcBef>
              <a:spcAft>
                <a:spcPct val="0"/>
              </a:spcAft>
              <a:defRPr sz="2500">
                <a:solidFill>
                  <a:schemeClr val="tx1"/>
                </a:solidFill>
                <a:latin typeface="Arial" charset="0"/>
                <a:cs typeface="Arial" charset="0"/>
              </a:defRPr>
            </a:lvl5pPr>
            <a:lvl6pPr marL="457200" algn="l" rtl="0" fontAlgn="base">
              <a:spcBef>
                <a:spcPct val="0"/>
              </a:spcBef>
              <a:spcAft>
                <a:spcPct val="0"/>
              </a:spcAft>
              <a:defRPr sz="2500">
                <a:solidFill>
                  <a:schemeClr val="tx1"/>
                </a:solidFill>
                <a:latin typeface="Arial" charset="0"/>
                <a:cs typeface="Arial" charset="0"/>
              </a:defRPr>
            </a:lvl6pPr>
            <a:lvl7pPr marL="914400" algn="l" rtl="0" fontAlgn="base">
              <a:spcBef>
                <a:spcPct val="0"/>
              </a:spcBef>
              <a:spcAft>
                <a:spcPct val="0"/>
              </a:spcAft>
              <a:defRPr sz="2500">
                <a:solidFill>
                  <a:schemeClr val="tx1"/>
                </a:solidFill>
                <a:latin typeface="Arial" charset="0"/>
                <a:cs typeface="Arial" charset="0"/>
              </a:defRPr>
            </a:lvl7pPr>
            <a:lvl8pPr marL="1371600" algn="l" rtl="0" fontAlgn="base">
              <a:spcBef>
                <a:spcPct val="0"/>
              </a:spcBef>
              <a:spcAft>
                <a:spcPct val="0"/>
              </a:spcAft>
              <a:defRPr sz="2500">
                <a:solidFill>
                  <a:schemeClr val="tx1"/>
                </a:solidFill>
                <a:latin typeface="Arial" charset="0"/>
                <a:cs typeface="Arial" charset="0"/>
              </a:defRPr>
            </a:lvl8pPr>
            <a:lvl9pPr marL="1828800" algn="l" rtl="0" fontAlgn="base">
              <a:spcBef>
                <a:spcPct val="0"/>
              </a:spcBef>
              <a:spcAft>
                <a:spcPct val="0"/>
              </a:spcAft>
              <a:defRPr sz="2500">
                <a:solidFill>
                  <a:schemeClr val="tx1"/>
                </a:solidFill>
                <a:latin typeface="Arial" charset="0"/>
                <a:cs typeface="Arial" charset="0"/>
              </a:defRPr>
            </a:lvl9pPr>
          </a:lstStyle>
          <a:p>
            <a:pPr eaLnBrk="1" hangingPunct="1"/>
            <a:r>
              <a:rPr lang="en-US" sz="2400" dirty="0">
                <a:solidFill>
                  <a:prstClr val="black"/>
                </a:solidFill>
                <a:latin typeface="Franklin Gothic Demi Cond"/>
                <a:ea typeface="+mn-ea"/>
                <a:cs typeface="Franklin Gothic Demi Cond"/>
              </a:rPr>
              <a:t>When asked to share feelings after hearing Texas Lt. Governor on seniors, most disagree and many express outrage </a:t>
            </a:r>
          </a:p>
        </p:txBody>
      </p:sp>
      <p:sp>
        <p:nvSpPr>
          <p:cNvPr id="25" name="AutoShape 4">
            <a:extLst>
              <a:ext uri="{FF2B5EF4-FFF2-40B4-BE49-F238E27FC236}">
                <a16:creationId xmlns:a16="http://schemas.microsoft.com/office/drawing/2014/main" id="{6BECB401-2BC3-4589-8C34-5C7E98D45A97}"/>
              </a:ext>
            </a:extLst>
          </p:cNvPr>
          <p:cNvSpPr>
            <a:spLocks noChangeArrowheads="1"/>
          </p:cNvSpPr>
          <p:nvPr/>
        </p:nvSpPr>
        <p:spPr bwMode="auto">
          <a:xfrm>
            <a:off x="150603" y="1347629"/>
            <a:ext cx="8915399" cy="204311"/>
          </a:xfrm>
          <a:prstGeom prst="roundRect">
            <a:avLst>
              <a:gd name="adj" fmla="val 16667"/>
            </a:avLst>
          </a:prstGeom>
          <a:solidFill>
            <a:schemeClr val="bg1">
              <a:lumMod val="75000"/>
            </a:schemeClr>
          </a:solidFill>
          <a:ln>
            <a:noFill/>
          </a:ln>
        </p:spPr>
        <p:txBody>
          <a:bodyPr wrap="square" lIns="0" tIns="0" rIns="0" bIns="0" anchor="ctr">
            <a:spAutoFit/>
          </a:bodyPr>
          <a:lstStyle>
            <a:lvl1pPr eaLnBrk="0" hangingPunct="0">
              <a:defRPr sz="2200" b="1" i="1">
                <a:solidFill>
                  <a:srgbClr val="FF0000"/>
                </a:solidFill>
                <a:latin typeface="Arial" charset="0"/>
                <a:cs typeface="Arial" charset="0"/>
              </a:defRPr>
            </a:lvl1pPr>
            <a:lvl2pPr marL="37931725" indent="-37474525" eaLnBrk="0" hangingPunct="0">
              <a:defRPr sz="2200" b="1" i="1">
                <a:solidFill>
                  <a:srgbClr val="FF0000"/>
                </a:solidFill>
                <a:latin typeface="Arial" charset="0"/>
                <a:cs typeface="Arial" charset="0"/>
              </a:defRPr>
            </a:lvl2pPr>
            <a:lvl3pPr eaLnBrk="0" hangingPunct="0">
              <a:defRPr sz="2200" b="1" i="1">
                <a:solidFill>
                  <a:srgbClr val="FF0000"/>
                </a:solidFill>
                <a:latin typeface="Arial" charset="0"/>
                <a:cs typeface="Arial" charset="0"/>
              </a:defRPr>
            </a:lvl3pPr>
            <a:lvl4pPr eaLnBrk="0" hangingPunct="0">
              <a:defRPr sz="2200" b="1" i="1">
                <a:solidFill>
                  <a:srgbClr val="FF0000"/>
                </a:solidFill>
                <a:latin typeface="Arial" charset="0"/>
                <a:cs typeface="Arial" charset="0"/>
              </a:defRPr>
            </a:lvl4pPr>
            <a:lvl5pPr eaLnBrk="0" hangingPunct="0">
              <a:defRPr sz="2200" b="1" i="1">
                <a:solidFill>
                  <a:srgbClr val="FF0000"/>
                </a:solidFill>
                <a:latin typeface="Arial" charset="0"/>
                <a:cs typeface="Arial" charset="0"/>
              </a:defRPr>
            </a:lvl5pPr>
            <a:lvl6pPr marL="457200" eaLnBrk="0" fontAlgn="base" hangingPunct="0">
              <a:spcBef>
                <a:spcPct val="0"/>
              </a:spcBef>
              <a:spcAft>
                <a:spcPct val="0"/>
              </a:spcAft>
              <a:defRPr sz="2200" b="1" i="1">
                <a:solidFill>
                  <a:srgbClr val="FF0000"/>
                </a:solidFill>
                <a:latin typeface="Arial" charset="0"/>
                <a:cs typeface="Arial" charset="0"/>
              </a:defRPr>
            </a:lvl6pPr>
            <a:lvl7pPr marL="914400" eaLnBrk="0" fontAlgn="base" hangingPunct="0">
              <a:spcBef>
                <a:spcPct val="0"/>
              </a:spcBef>
              <a:spcAft>
                <a:spcPct val="0"/>
              </a:spcAft>
              <a:defRPr sz="2200" b="1" i="1">
                <a:solidFill>
                  <a:srgbClr val="FF0000"/>
                </a:solidFill>
                <a:latin typeface="Arial" charset="0"/>
                <a:cs typeface="Arial" charset="0"/>
              </a:defRPr>
            </a:lvl7pPr>
            <a:lvl8pPr marL="1371600" eaLnBrk="0" fontAlgn="base" hangingPunct="0">
              <a:spcBef>
                <a:spcPct val="0"/>
              </a:spcBef>
              <a:spcAft>
                <a:spcPct val="0"/>
              </a:spcAft>
              <a:defRPr sz="2200" b="1" i="1">
                <a:solidFill>
                  <a:srgbClr val="FF0000"/>
                </a:solidFill>
                <a:latin typeface="Arial" charset="0"/>
                <a:cs typeface="Arial" charset="0"/>
              </a:defRPr>
            </a:lvl8pPr>
            <a:lvl9pPr marL="1828800" eaLnBrk="0" fontAlgn="base" hangingPunct="0">
              <a:spcBef>
                <a:spcPct val="0"/>
              </a:spcBef>
              <a:spcAft>
                <a:spcPct val="0"/>
              </a:spcAft>
              <a:defRPr sz="2200" b="1" i="1">
                <a:solidFill>
                  <a:srgbClr val="FF0000"/>
                </a:solidFill>
                <a:latin typeface="Arial" charset="0"/>
                <a:cs typeface="Arial" charset="0"/>
              </a:defRPr>
            </a:lvl9pPr>
          </a:lstStyle>
          <a:p>
            <a:r>
              <a:rPr lang="en-US" sz="1200" b="0" dirty="0">
                <a:solidFill>
                  <a:srgbClr val="000000"/>
                </a:solidFill>
              </a:rPr>
              <a:t>Please describe your feelings when you heard that. Whatever you want to share.</a:t>
            </a:r>
          </a:p>
        </p:txBody>
      </p:sp>
      <p:sp>
        <p:nvSpPr>
          <p:cNvPr id="24" name="Text Box 45">
            <a:extLst>
              <a:ext uri="{FF2B5EF4-FFF2-40B4-BE49-F238E27FC236}">
                <a16:creationId xmlns:a16="http://schemas.microsoft.com/office/drawing/2014/main" id="{0BBE19C6-FE9D-491B-812D-D3870041A66C}"/>
              </a:ext>
            </a:extLst>
          </p:cNvPr>
          <p:cNvSpPr txBox="1">
            <a:spLocks noChangeArrowheads="1"/>
          </p:cNvSpPr>
          <p:nvPr/>
        </p:nvSpPr>
        <p:spPr bwMode="auto">
          <a:xfrm>
            <a:off x="1638300" y="1594584"/>
            <a:ext cx="5867400" cy="311254"/>
          </a:xfrm>
          <a:prstGeom prst="rect">
            <a:avLst/>
          </a:prstGeom>
          <a:solidFill>
            <a:schemeClr val="bg1"/>
          </a:solidFill>
          <a:ln w="9525" algn="ctr">
            <a:solidFill>
              <a:schemeClr val="tx1"/>
            </a:solidFill>
            <a:miter lim="800000"/>
            <a:headEnd/>
            <a:tailEnd/>
          </a:ln>
          <a:effec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0"/>
              </a:spcBef>
            </a:pPr>
            <a:r>
              <a:rPr lang="en-US" sz="2000" b="1" dirty="0">
                <a:solidFill>
                  <a:srgbClr val="000000"/>
                </a:solidFill>
                <a:latin typeface="Arial" panose="020B0604020202020204" pitchFamily="34" charset="0"/>
                <a:cs typeface="Arial" panose="020B0604020202020204" pitchFamily="34" charset="0"/>
              </a:rPr>
              <a:t>OPEN END – SACRIFICE SENIORS</a:t>
            </a:r>
          </a:p>
        </p:txBody>
      </p:sp>
      <p:graphicFrame>
        <p:nvGraphicFramePr>
          <p:cNvPr id="2" name="Chart 1" descr="Don't agree/disagree (no reason provided): 25&#13;&#10;Too early/puts people at risk/Dangerous: 23&#13;&#10;Comment is insensitive/horrible/disgusting: 19&#13;&#10;Agree or somewhat agree/common sense/up to individuals: 25&#13;&#10;Other: 8&#13;&#10;Neutral/no opinion: 3"/>
          <p:cNvGraphicFramePr/>
          <p:nvPr>
            <p:extLst>
              <p:ext uri="{D42A27DB-BD31-4B8C-83A1-F6EECF244321}">
                <p14:modId xmlns:p14="http://schemas.microsoft.com/office/powerpoint/2010/main" val="57651864"/>
              </p:ext>
            </p:extLst>
          </p:nvPr>
        </p:nvGraphicFramePr>
        <p:xfrm>
          <a:off x="-152400" y="1295401"/>
          <a:ext cx="8153400" cy="4999036"/>
        </p:xfrm>
        <a:graphic>
          <a:graphicData uri="http://schemas.openxmlformats.org/drawingml/2006/chart">
            <c:chart xmlns:c="http://schemas.openxmlformats.org/drawingml/2006/chart" xmlns:r="http://schemas.openxmlformats.org/officeDocument/2006/relationships" r:id="rId3"/>
          </a:graphicData>
        </a:graphic>
      </p:graphicFrame>
      <p:sp>
        <p:nvSpPr>
          <p:cNvPr id="20" name="Slide Number Placeholder 1"/>
          <p:cNvSpPr>
            <a:spLocks noGrp="1"/>
          </p:cNvSpPr>
          <p:nvPr>
            <p:ph type="sldNum" sz="quarter" idx="12"/>
          </p:nvPr>
        </p:nvSpPr>
        <p:spPr>
          <a:xfrm>
            <a:off x="6781800" y="6416676"/>
            <a:ext cx="2133600" cy="365124"/>
          </a:xfrm>
        </p:spPr>
        <p:txBody>
          <a:bodyPr/>
          <a:lstStyle/>
          <a:p>
            <a:pPr>
              <a:defRPr/>
            </a:pPr>
            <a:fld id="{4C5DAD9D-3630-4C04-8207-D2EF7D23B384}" type="slidenum">
              <a:rPr lang="en-US" smtClean="0">
                <a:solidFill>
                  <a:srgbClr val="EEECE1"/>
                </a:solidFill>
              </a:rPr>
              <a:pPr>
                <a:defRPr/>
              </a:pPr>
              <a:t>15</a:t>
            </a:fld>
            <a:endParaRPr lang="en-US" dirty="0">
              <a:solidFill>
                <a:srgbClr val="EEECE1"/>
              </a:solidFill>
            </a:endParaRPr>
          </a:p>
        </p:txBody>
      </p:sp>
      <p:pic>
        <p:nvPicPr>
          <p:cNvPr id="10" name="Picture 9">
            <a:extLs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273" r="86278" b="3273"/>
          <a:stretch/>
        </p:blipFill>
        <p:spPr bwMode="auto">
          <a:xfrm>
            <a:off x="1761699" y="6435647"/>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1632F36E-FCDE-45C3-9D07-0DF4A8F6411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6393568"/>
            <a:ext cx="3886200" cy="464431"/>
          </a:xfrm>
          <a:prstGeom prst="rect">
            <a:avLst/>
          </a:prstGeom>
        </p:spPr>
      </p:pic>
      <p:pic>
        <p:nvPicPr>
          <p:cNvPr id="19" name="Picture 2">
            <a:extLst>
              <a:ext uri="{FF2B5EF4-FFF2-40B4-BE49-F238E27FC236}">
                <a16:creationId xmlns:a16="http://schemas.microsoft.com/office/drawing/2014/main" id="{077DB15B-D281-4464-85F5-CA1428B7290B}"/>
              </a:ext>
              <a:ext uri="{C183D7F6-B498-43B3-948B-1728B52AA6E4}">
                <adec:decorative xmlns:adec="http://schemas.microsoft.com/office/drawing/2017/decorative" val="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71368"/>
          <a:stretch/>
        </p:blipFill>
        <p:spPr bwMode="auto">
          <a:xfrm>
            <a:off x="1947649" y="86367"/>
            <a:ext cx="5488283" cy="294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0">
            <a:extLst>
              <a:ext uri="{FF2B5EF4-FFF2-40B4-BE49-F238E27FC236}">
                <a16:creationId xmlns:a16="http://schemas.microsoft.com/office/drawing/2014/main" id="{B0CEFDE1-78D5-468D-9E6F-C75613B69FF5}"/>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7290" y="142251"/>
            <a:ext cx="3090417" cy="182865"/>
          </a:xfrm>
          <a:prstGeom prst="rect">
            <a:avLst/>
          </a:prstGeom>
          <a:noFill/>
          <a:extLst>
            <a:ext uri="{909E8E84-426E-40DD-AFC4-6F175D3DCCD1}">
              <a14:hiddenFill xmlns:a14="http://schemas.microsoft.com/office/drawing/2010/main">
                <a:solidFill>
                  <a:srgbClr val="FFFFFF"/>
                </a:solidFill>
              </a14:hiddenFill>
            </a:ext>
          </a:extLst>
        </p:spPr>
      </p:pic>
      <p:sp>
        <p:nvSpPr>
          <p:cNvPr id="31" name="Line 95">
            <a:extLst>
              <a:ext uri="{FF2B5EF4-FFF2-40B4-BE49-F238E27FC236}">
                <a16:creationId xmlns:a16="http://schemas.microsoft.com/office/drawing/2014/main" id="{ADFE667D-1CC8-432F-8CEE-48DF19EA8E59}"/>
              </a:ext>
              <a:ext uri="{C183D7F6-B498-43B3-948B-1728B52AA6E4}">
                <adec:decorative xmlns:adec="http://schemas.microsoft.com/office/drawing/2017/decorative" val="1"/>
              </a:ext>
            </a:extLst>
          </p:cNvPr>
          <p:cNvSpPr>
            <a:spLocks noChangeShapeType="1"/>
          </p:cNvSpPr>
          <p:nvPr/>
        </p:nvSpPr>
        <p:spPr bwMode="auto">
          <a:xfrm>
            <a:off x="0" y="3352800"/>
            <a:ext cx="9160277"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wrap="square" lIns="0" tIns="4572000" rIns="0" bIns="0">
            <a:spAutoFit/>
          </a:bodyPr>
          <a:lstStyle/>
          <a:p>
            <a:endParaRPr lang="en-US" sz="2200" i="1" dirty="0">
              <a:solidFill>
                <a:srgbClr val="FF0000"/>
              </a:solidFill>
              <a:latin typeface="+mn-lt"/>
            </a:endParaRPr>
          </a:p>
        </p:txBody>
      </p:sp>
      <p:sp>
        <p:nvSpPr>
          <p:cNvPr id="33" name="Line 95">
            <a:extLst>
              <a:ext uri="{FF2B5EF4-FFF2-40B4-BE49-F238E27FC236}">
                <a16:creationId xmlns:a16="http://schemas.microsoft.com/office/drawing/2014/main" id="{106ECD6C-A26E-420F-80B4-1A0A9949110D}"/>
              </a:ext>
              <a:ext uri="{C183D7F6-B498-43B3-948B-1728B52AA6E4}">
                <adec:decorative xmlns:adec="http://schemas.microsoft.com/office/drawing/2017/decorative" val="1"/>
              </a:ext>
            </a:extLst>
          </p:cNvPr>
          <p:cNvSpPr>
            <a:spLocks noChangeShapeType="1"/>
          </p:cNvSpPr>
          <p:nvPr/>
        </p:nvSpPr>
        <p:spPr bwMode="auto">
          <a:xfrm>
            <a:off x="0" y="2667000"/>
            <a:ext cx="9160277"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wrap="square" lIns="0" tIns="4572000" rIns="0" bIns="0">
            <a:spAutoFit/>
          </a:bodyPr>
          <a:lstStyle/>
          <a:p>
            <a:endParaRPr lang="en-US" sz="2200" i="1" dirty="0">
              <a:solidFill>
                <a:srgbClr val="FF0000"/>
              </a:solidFill>
              <a:latin typeface="+mn-lt"/>
            </a:endParaRPr>
          </a:p>
        </p:txBody>
      </p:sp>
      <p:pic>
        <p:nvPicPr>
          <p:cNvPr id="35" name="Picture 9">
            <a:extLst>
              <a:ext uri="{FF2B5EF4-FFF2-40B4-BE49-F238E27FC236}">
                <a16:creationId xmlns:a16="http://schemas.microsoft.com/office/drawing/2014/main" id="{5744F25F-AFC1-480A-B914-4D29156A3FF1}"/>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273" r="86278" b="3273"/>
          <a:stretch/>
        </p:blipFill>
        <p:spPr bwMode="auto">
          <a:xfrm>
            <a:off x="127949" y="6455177"/>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7" name="Line 95">
            <a:extLst>
              <a:ext uri="{FF2B5EF4-FFF2-40B4-BE49-F238E27FC236}">
                <a16:creationId xmlns:a16="http://schemas.microsoft.com/office/drawing/2014/main" id="{35710F3F-A92B-49BF-865C-AA8BB7D3485F}"/>
              </a:ext>
              <a:ext uri="{C183D7F6-B498-43B3-948B-1728B52AA6E4}">
                <adec:decorative xmlns:adec="http://schemas.microsoft.com/office/drawing/2017/decorative" val="1"/>
              </a:ext>
            </a:extLst>
          </p:cNvPr>
          <p:cNvSpPr>
            <a:spLocks noChangeShapeType="1"/>
          </p:cNvSpPr>
          <p:nvPr/>
        </p:nvSpPr>
        <p:spPr bwMode="auto">
          <a:xfrm>
            <a:off x="-16277" y="4114800"/>
            <a:ext cx="9160277"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wrap="square" lIns="0" tIns="4572000" rIns="0" bIns="0">
            <a:spAutoFit/>
          </a:bodyPr>
          <a:lstStyle/>
          <a:p>
            <a:endParaRPr lang="en-US" sz="2200" i="1" dirty="0">
              <a:solidFill>
                <a:srgbClr val="FF0000"/>
              </a:solidFill>
              <a:latin typeface="+mn-lt"/>
            </a:endParaRPr>
          </a:p>
        </p:txBody>
      </p:sp>
      <p:sp>
        <p:nvSpPr>
          <p:cNvPr id="22" name="Line 95">
            <a:extLst>
              <a:ext uri="{FF2B5EF4-FFF2-40B4-BE49-F238E27FC236}">
                <a16:creationId xmlns:a16="http://schemas.microsoft.com/office/drawing/2014/main" id="{DCF51DF4-1C85-4223-AF98-330C9A31D9BC}"/>
              </a:ext>
              <a:ext uri="{C183D7F6-B498-43B3-948B-1728B52AA6E4}">
                <adec:decorative xmlns:adec="http://schemas.microsoft.com/office/drawing/2017/decorative" val="1"/>
              </a:ext>
            </a:extLst>
          </p:cNvPr>
          <p:cNvSpPr>
            <a:spLocks noChangeShapeType="1"/>
          </p:cNvSpPr>
          <p:nvPr/>
        </p:nvSpPr>
        <p:spPr bwMode="auto">
          <a:xfrm>
            <a:off x="-16277" y="4800600"/>
            <a:ext cx="9144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wrap="square" lIns="0" tIns="4572000" rIns="0" bIns="0">
            <a:spAutoFit/>
          </a:bodyPr>
          <a:lstStyle/>
          <a:p>
            <a:endParaRPr lang="en-US" sz="2200" i="1" dirty="0">
              <a:solidFill>
                <a:srgbClr val="FF0000"/>
              </a:solidFill>
              <a:latin typeface="+mn-lt"/>
            </a:endParaRPr>
          </a:p>
        </p:txBody>
      </p:sp>
      <p:sp>
        <p:nvSpPr>
          <p:cNvPr id="23" name="Line 95">
            <a:extLst>
              <a:ext uri="{FF2B5EF4-FFF2-40B4-BE49-F238E27FC236}">
                <a16:creationId xmlns:a16="http://schemas.microsoft.com/office/drawing/2014/main" id="{DFEE7E0B-8FAE-48C4-85CD-DCCA82AE89A3}"/>
              </a:ext>
              <a:ext uri="{C183D7F6-B498-43B3-948B-1728B52AA6E4}">
                <adec:decorative xmlns:adec="http://schemas.microsoft.com/office/drawing/2017/decorative" val="1"/>
              </a:ext>
            </a:extLst>
          </p:cNvPr>
          <p:cNvSpPr>
            <a:spLocks noChangeShapeType="1"/>
          </p:cNvSpPr>
          <p:nvPr/>
        </p:nvSpPr>
        <p:spPr bwMode="auto">
          <a:xfrm>
            <a:off x="-16277" y="5486400"/>
            <a:ext cx="9144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wrap="square" lIns="0" tIns="4572000" rIns="0" bIns="0">
            <a:spAutoFit/>
          </a:bodyPr>
          <a:lstStyle/>
          <a:p>
            <a:endParaRPr lang="en-US" sz="2200" i="1" dirty="0">
              <a:solidFill>
                <a:srgbClr val="FF0000"/>
              </a:solidFill>
              <a:latin typeface="+mn-lt"/>
            </a:endParaRPr>
          </a:p>
        </p:txBody>
      </p:sp>
      <p:sp>
        <p:nvSpPr>
          <p:cNvPr id="27" name="Right Brace 26">
            <a:extLst>
              <a:ext uri="{FF2B5EF4-FFF2-40B4-BE49-F238E27FC236}">
                <a16:creationId xmlns:a16="http://schemas.microsoft.com/office/drawing/2014/main" id="{97E1827B-6EE9-49CA-9D7D-8D1F92967B34}"/>
              </a:ext>
              <a:ext uri="{C183D7F6-B498-43B3-948B-1728B52AA6E4}">
                <adec:decorative xmlns:adec="http://schemas.microsoft.com/office/drawing/2017/decorative" val="1"/>
              </a:ext>
            </a:extLst>
          </p:cNvPr>
          <p:cNvSpPr/>
          <p:nvPr/>
        </p:nvSpPr>
        <p:spPr>
          <a:xfrm>
            <a:off x="7391400" y="2226429"/>
            <a:ext cx="671529" cy="1766132"/>
          </a:xfrm>
          <a:prstGeom prst="rightBrace">
            <a:avLst>
              <a:gd name="adj1" fmla="val 8333"/>
              <a:gd name="adj2" fmla="val 43543"/>
            </a:avLst>
          </a:prstGeom>
          <a:ln/>
        </p:spPr>
        <p:style>
          <a:lnRef idx="2">
            <a:schemeClr val="dk1"/>
          </a:lnRef>
          <a:fillRef idx="0">
            <a:schemeClr val="dk1"/>
          </a:fillRef>
          <a:effectRef idx="1">
            <a:schemeClr val="dk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b="1" dirty="0"/>
          </a:p>
        </p:txBody>
      </p:sp>
      <p:sp>
        <p:nvSpPr>
          <p:cNvPr id="28" name="TextBox 1">
            <a:extLst>
              <a:ext uri="{FF2B5EF4-FFF2-40B4-BE49-F238E27FC236}">
                <a16:creationId xmlns:a16="http://schemas.microsoft.com/office/drawing/2014/main" id="{C511BEA2-AB3F-490D-B30C-1B9E6ED9F6B0}"/>
              </a:ext>
              <a:ext uri="{C183D7F6-B498-43B3-948B-1728B52AA6E4}">
                <adec:decorative xmlns:adec="http://schemas.microsoft.com/office/drawing/2017/decorative" val="1"/>
              </a:ext>
            </a:extLst>
          </p:cNvPr>
          <p:cNvSpPr txBox="1"/>
          <p:nvPr/>
        </p:nvSpPr>
        <p:spPr>
          <a:xfrm>
            <a:off x="7849673" y="2628896"/>
            <a:ext cx="1278050" cy="68579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sz="1400" b="1" i="0" u="none" strike="noStrike" kern="1200" baseline="0">
                <a:solidFill>
                  <a:schemeClr val="tx1"/>
                </a:solidFill>
                <a:latin typeface="+mn-lt"/>
                <a:ea typeface="Geneva"/>
                <a:cs typeface="Geneva"/>
              </a:defRPr>
            </a:pPr>
            <a:r>
              <a:rPr lang="en-US" sz="1400" b="1" dirty="0">
                <a:ea typeface="Geneva"/>
                <a:cs typeface="Geneva"/>
              </a:rPr>
              <a:t>        67% Disagree/</a:t>
            </a:r>
          </a:p>
          <a:p>
            <a:pPr algn="ctr">
              <a:defRPr sz="1400" b="1" i="0" u="none" strike="noStrike" kern="1200" baseline="0">
                <a:solidFill>
                  <a:schemeClr val="tx1"/>
                </a:solidFill>
                <a:latin typeface="+mn-lt"/>
                <a:ea typeface="Geneva"/>
                <a:cs typeface="Geneva"/>
              </a:defRPr>
            </a:pPr>
            <a:r>
              <a:rPr lang="en-US" sz="1400" b="1" dirty="0">
                <a:ea typeface="Geneva"/>
                <a:cs typeface="Geneva"/>
              </a:rPr>
              <a:t>Negative</a:t>
            </a:r>
          </a:p>
        </p:txBody>
      </p:sp>
      <p:pic>
        <p:nvPicPr>
          <p:cNvPr id="29" name="Picture 28">
            <a:extLst>
              <a:ext uri="{FF2B5EF4-FFF2-40B4-BE49-F238E27FC236}">
                <a16:creationId xmlns:a16="http://schemas.microsoft.com/office/drawing/2014/main" id="{7EB57DCC-A543-40F1-85ED-BDE2F049E1A6}"/>
              </a:ext>
              <a:ext uri="{C183D7F6-B498-43B3-948B-1728B52AA6E4}">
                <adec:decorative xmlns:adec="http://schemas.microsoft.com/office/drawing/2017/decorative" val="1"/>
              </a:ext>
            </a:extLst>
          </p:cNvPr>
          <p:cNvPicPr/>
          <p:nvPr/>
        </p:nvPicPr>
        <p:blipFill rotWithShape="1">
          <a:blip r:embed="rId8">
            <a:extLst>
              <a:ext uri="{28A0092B-C50C-407E-A947-70E740481C1C}">
                <a14:useLocalDpi xmlns:a14="http://schemas.microsoft.com/office/drawing/2010/main" val="0"/>
              </a:ext>
            </a:extLst>
          </a:blip>
          <a:srcRect l="53849" t="-17160"/>
          <a:stretch/>
        </p:blipFill>
        <p:spPr bwMode="auto">
          <a:xfrm>
            <a:off x="570807" y="6422646"/>
            <a:ext cx="1105593" cy="359154"/>
          </a:xfrm>
          <a:prstGeom prst="rect">
            <a:avLst/>
          </a:prstGeom>
          <a:noFill/>
        </p:spPr>
      </p:pic>
    </p:spTree>
    <p:extLst>
      <p:ext uri="{BB962C8B-B14F-4D97-AF65-F5344CB8AC3E}">
        <p14:creationId xmlns:p14="http://schemas.microsoft.com/office/powerpoint/2010/main" val="1773044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F398C9CA-D642-8E45-8194-A2A815851EC5}"/>
              </a:ext>
            </a:extLst>
          </p:cNvPr>
          <p:cNvSpPr>
            <a:spLocks noGrp="1"/>
          </p:cNvSpPr>
          <p:nvPr>
            <p:ph type="title" idx="4294967295"/>
          </p:nvPr>
        </p:nvSpPr>
        <p:spPr>
          <a:xfrm>
            <a:off x="628650" y="365125"/>
            <a:ext cx="7886700" cy="1325563"/>
          </a:xfrm>
          <a:prstGeom prst="rect">
            <a:avLst/>
          </a:prstGeom>
        </p:spPr>
        <p:txBody>
          <a:bodyPr/>
          <a:lstStyle/>
          <a:p>
            <a:pPr rtl="0" fontAlgn="base"/>
            <a:r>
              <a:rPr lang="en-US" sz="2400" dirty="0">
                <a:solidFill>
                  <a:srgbClr val="000000"/>
                </a:solidFill>
                <a:effectLst/>
                <a:latin typeface="Franklin Gothic Demi Cond" panose="020B0603020102020204" pitchFamily="34" charset="0"/>
                <a:ea typeface="+mn-ea"/>
                <a:cs typeface="+mn-cs"/>
              </a:rPr>
              <a:t>Open-ended reaction to Texas Lt. Governor statement on seniors</a:t>
            </a:r>
            <a:endParaRPr lang="en-US" dirty="0">
              <a:effectLst/>
            </a:endParaRPr>
          </a:p>
        </p:txBody>
      </p:sp>
      <p:sp>
        <p:nvSpPr>
          <p:cNvPr id="23" name="Title 1">
            <a:extLst>
              <a:ext uri="{FF2B5EF4-FFF2-40B4-BE49-F238E27FC236}">
                <a16:creationId xmlns:a16="http://schemas.microsoft.com/office/drawing/2014/main" id="{E9B094CF-A3E6-4435-9444-774F54CAE621}"/>
              </a:ext>
              <a:ext uri="{C183D7F6-B498-43B3-948B-1728B52AA6E4}">
                <adec:decorative xmlns:adec="http://schemas.microsoft.com/office/drawing/2017/decorative" val="1"/>
              </a:ext>
            </a:extLst>
          </p:cNvPr>
          <p:cNvSpPr txBox="1">
            <a:spLocks/>
          </p:cNvSpPr>
          <p:nvPr/>
        </p:nvSpPr>
        <p:spPr>
          <a:xfrm>
            <a:off x="0" y="592328"/>
            <a:ext cx="9055631" cy="591947"/>
          </a:xfrm>
          <a:prstGeom prst="rect">
            <a:avLst/>
          </a:prstGeom>
          <a:noFill/>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cs typeface="Arial" charset="0"/>
              </a:defRPr>
            </a:lvl2pPr>
            <a:lvl3pPr algn="l" rtl="0" eaLnBrk="0" fontAlgn="base" hangingPunct="0">
              <a:spcBef>
                <a:spcPct val="0"/>
              </a:spcBef>
              <a:spcAft>
                <a:spcPct val="0"/>
              </a:spcAft>
              <a:defRPr sz="4400">
                <a:solidFill>
                  <a:schemeClr val="tx2"/>
                </a:solidFill>
                <a:latin typeface="Arial" charset="0"/>
                <a:cs typeface="Arial" charset="0"/>
              </a:defRPr>
            </a:lvl3pPr>
            <a:lvl4pPr algn="l" rtl="0" eaLnBrk="0" fontAlgn="base" hangingPunct="0">
              <a:spcBef>
                <a:spcPct val="0"/>
              </a:spcBef>
              <a:spcAft>
                <a:spcPct val="0"/>
              </a:spcAft>
              <a:defRPr sz="4400">
                <a:solidFill>
                  <a:schemeClr val="tx2"/>
                </a:solidFill>
                <a:latin typeface="Arial" charset="0"/>
                <a:cs typeface="Arial" charset="0"/>
              </a:defRPr>
            </a:lvl4pPr>
            <a:lvl5pPr algn="l" rtl="0" eaLnBrk="0" fontAlgn="base" hangingPunct="0">
              <a:spcBef>
                <a:spcPct val="0"/>
              </a:spcBef>
              <a:spcAft>
                <a:spcPct val="0"/>
              </a:spcAft>
              <a:defRPr sz="4400">
                <a:solidFill>
                  <a:schemeClr val="tx2"/>
                </a:solidFill>
                <a:latin typeface="Arial" charset="0"/>
                <a:cs typeface="Arial" charset="0"/>
              </a:defRPr>
            </a:lvl5pPr>
            <a:lvl6pPr marL="457200" algn="l" rtl="0" fontAlgn="base">
              <a:spcBef>
                <a:spcPct val="0"/>
              </a:spcBef>
              <a:spcAft>
                <a:spcPct val="0"/>
              </a:spcAft>
              <a:defRPr sz="4400">
                <a:solidFill>
                  <a:schemeClr val="tx2"/>
                </a:solidFill>
                <a:latin typeface="Arial" charset="0"/>
                <a:cs typeface="Arial" charset="0"/>
              </a:defRPr>
            </a:lvl6pPr>
            <a:lvl7pPr marL="914400" algn="l" rtl="0" fontAlgn="base">
              <a:spcBef>
                <a:spcPct val="0"/>
              </a:spcBef>
              <a:spcAft>
                <a:spcPct val="0"/>
              </a:spcAft>
              <a:defRPr sz="4400">
                <a:solidFill>
                  <a:schemeClr val="tx2"/>
                </a:solidFill>
                <a:latin typeface="Arial" charset="0"/>
                <a:cs typeface="Arial" charset="0"/>
              </a:defRPr>
            </a:lvl7pPr>
            <a:lvl8pPr marL="1371600" algn="l" rtl="0" fontAlgn="base">
              <a:spcBef>
                <a:spcPct val="0"/>
              </a:spcBef>
              <a:spcAft>
                <a:spcPct val="0"/>
              </a:spcAft>
              <a:defRPr sz="4400">
                <a:solidFill>
                  <a:schemeClr val="tx2"/>
                </a:solidFill>
                <a:latin typeface="Arial" charset="0"/>
                <a:cs typeface="Arial" charset="0"/>
              </a:defRPr>
            </a:lvl8pPr>
            <a:lvl9pPr marL="1828800" algn="l" rtl="0" fontAlgn="base">
              <a:spcBef>
                <a:spcPct val="0"/>
              </a:spcBef>
              <a:spcAft>
                <a:spcPct val="0"/>
              </a:spcAft>
              <a:defRPr sz="4400">
                <a:solidFill>
                  <a:schemeClr val="tx2"/>
                </a:solidFill>
                <a:latin typeface="Arial" charset="0"/>
                <a:cs typeface="Arial" charset="0"/>
              </a:defRPr>
            </a:lvl9pPr>
          </a:lstStyle>
          <a:p>
            <a:r>
              <a:rPr lang="en-US" sz="2400" kern="0" dirty="0">
                <a:solidFill>
                  <a:prstClr val="black"/>
                </a:solidFill>
                <a:latin typeface="Franklin Gothic Demi Cond" panose="020B0706030402020204" pitchFamily="34" charset="0"/>
              </a:rPr>
              <a:t>Open-ended reaction to Texas Lt. Governor statement on seniors</a:t>
            </a:r>
            <a:endParaRPr lang="en-US" sz="2800" kern="0" dirty="0">
              <a:solidFill>
                <a:prstClr val="black"/>
              </a:solidFill>
              <a:latin typeface="Franklin Gothic Demi Cond" panose="020B0706030402020204" pitchFamily="34" charset="0"/>
            </a:endParaRPr>
          </a:p>
        </p:txBody>
      </p:sp>
      <p:sp>
        <p:nvSpPr>
          <p:cNvPr id="9" name="AutoShape 4">
            <a:extLst>
              <a:ext uri="{FF2B5EF4-FFF2-40B4-BE49-F238E27FC236}">
                <a16:creationId xmlns:a16="http://schemas.microsoft.com/office/drawing/2014/main" id="{11163E5D-D2C8-4D13-8EF7-893CEA6FD404}"/>
              </a:ext>
            </a:extLst>
          </p:cNvPr>
          <p:cNvSpPr>
            <a:spLocks noChangeArrowheads="1"/>
          </p:cNvSpPr>
          <p:nvPr/>
        </p:nvSpPr>
        <p:spPr bwMode="auto">
          <a:xfrm>
            <a:off x="103283" y="1295400"/>
            <a:ext cx="8967588" cy="487445"/>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i="1" dirty="0">
                <a:solidFill>
                  <a:srgbClr val="000000"/>
                </a:solidFill>
                <a:latin typeface="Arial" panose="020B0604020202020204" pitchFamily="34" charset="0"/>
                <a:cs typeface="Arial" panose="020B0604020202020204" pitchFamily="34" charset="0"/>
              </a:rPr>
              <a:t>You probably heard the Texas Lieutenant Governor said that as a senior citizen, he and other seniors should be willing to take a chance on their survival in exchange for opening the economy again. Please describe your feelings when you heard that. Whatever you want to share. </a:t>
            </a:r>
          </a:p>
        </p:txBody>
      </p:sp>
      <p:sp>
        <p:nvSpPr>
          <p:cNvPr id="10" name="Text Box 45">
            <a:extLst>
              <a:ext uri="{FF2B5EF4-FFF2-40B4-BE49-F238E27FC236}">
                <a16:creationId xmlns:a16="http://schemas.microsoft.com/office/drawing/2014/main" id="{EC809E57-2BC8-40E0-AA21-D75FE465DCD6}"/>
              </a:ext>
            </a:extLst>
          </p:cNvPr>
          <p:cNvSpPr txBox="1">
            <a:spLocks noChangeArrowheads="1"/>
          </p:cNvSpPr>
          <p:nvPr/>
        </p:nvSpPr>
        <p:spPr bwMode="auto">
          <a:xfrm>
            <a:off x="1688426" y="1915745"/>
            <a:ext cx="5867400" cy="311254"/>
          </a:xfrm>
          <a:prstGeom prst="rect">
            <a:avLst/>
          </a:prstGeom>
          <a:solidFill>
            <a:schemeClr val="bg1"/>
          </a:solidFill>
          <a:ln w="9525" algn="ctr">
            <a:solidFill>
              <a:schemeClr val="tx1"/>
            </a:solidFill>
            <a:miter lim="800000"/>
            <a:headEnd/>
            <a:tailEnd/>
          </a:ln>
          <a:effec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0"/>
              </a:spcBef>
            </a:pPr>
            <a:r>
              <a:rPr lang="en-US" sz="2000" b="1" dirty="0">
                <a:solidFill>
                  <a:srgbClr val="000000"/>
                </a:solidFill>
                <a:latin typeface="Arial" panose="020B0604020202020204" pitchFamily="34" charset="0"/>
                <a:cs typeface="Arial" panose="020B0604020202020204" pitchFamily="34" charset="0"/>
              </a:rPr>
              <a:t>VERBATIM RESPONSES</a:t>
            </a:r>
          </a:p>
        </p:txBody>
      </p:sp>
      <p:sp>
        <p:nvSpPr>
          <p:cNvPr id="4" name="Rectangle 3">
            <a:extLst>
              <a:ext uri="{FF2B5EF4-FFF2-40B4-BE49-F238E27FC236}">
                <a16:creationId xmlns:a16="http://schemas.microsoft.com/office/drawing/2014/main" id="{493C5AF3-B7D9-4256-A665-B903A047C8FA}"/>
              </a:ext>
            </a:extLst>
          </p:cNvPr>
          <p:cNvSpPr/>
          <p:nvPr/>
        </p:nvSpPr>
        <p:spPr>
          <a:xfrm>
            <a:off x="278726" y="2167884"/>
            <a:ext cx="8686800" cy="4016484"/>
          </a:xfrm>
          <a:prstGeom prst="rect">
            <a:avLst/>
          </a:prstGeom>
        </p:spPr>
        <p:txBody>
          <a:bodyPr wrap="square">
            <a:spAutoFit/>
          </a:bodyPr>
          <a:lstStyle/>
          <a:p>
            <a:endParaRPr lang="en-US" sz="1500" i="1" dirty="0"/>
          </a:p>
          <a:p>
            <a:r>
              <a:rPr lang="en-US" sz="1500" i="1" dirty="0"/>
              <a:t>“I think it's a cruel and heartless thing to say.”</a:t>
            </a:r>
          </a:p>
          <a:p>
            <a:endParaRPr lang="en-US" sz="1500" i="1" dirty="0"/>
          </a:p>
          <a:p>
            <a:r>
              <a:rPr lang="en-US" sz="1500" i="1" dirty="0"/>
              <a:t>“I was shocked and appalled by the statement.  He basically is saying that senior citizens are expendable, which is absolutely awful.”</a:t>
            </a:r>
          </a:p>
          <a:p>
            <a:endParaRPr lang="en-US" sz="1500" i="1" dirty="0"/>
          </a:p>
          <a:p>
            <a:r>
              <a:rPr lang="en-US" sz="1500" i="1" dirty="0"/>
              <a:t>“I didn't hear that, but it is shocking to think that he/she would ask seniors to lay down their lives”</a:t>
            </a:r>
          </a:p>
          <a:p>
            <a:endParaRPr lang="en-US" sz="1500" i="1" dirty="0"/>
          </a:p>
          <a:p>
            <a:r>
              <a:rPr lang="en-US" sz="1500" i="1" dirty="0"/>
              <a:t>“Easy to say if you are not at risk.” </a:t>
            </a:r>
          </a:p>
          <a:p>
            <a:endParaRPr lang="en-US" sz="1500" i="1" dirty="0"/>
          </a:p>
          <a:p>
            <a:r>
              <a:rPr lang="en-US" sz="1500" i="1" dirty="0"/>
              <a:t>“Good for him - I'm staying locked-down.”</a:t>
            </a:r>
          </a:p>
          <a:p>
            <a:endParaRPr lang="en-US" sz="1500" i="1" dirty="0"/>
          </a:p>
          <a:p>
            <a:r>
              <a:rPr lang="en-US" sz="1500" i="1" dirty="0"/>
              <a:t>“He can that for himself, but he doesn't have the right to make that decision for others.”</a:t>
            </a:r>
          </a:p>
          <a:p>
            <a:endParaRPr lang="en-US" sz="1500" i="1" dirty="0"/>
          </a:p>
          <a:p>
            <a:r>
              <a:rPr lang="en-US" sz="1500" i="1" dirty="0"/>
              <a:t>“I think we should all be responsible for our own well being.  So yes agree with statement.”</a:t>
            </a:r>
          </a:p>
          <a:p>
            <a:endParaRPr lang="en-US" sz="1500" i="1" dirty="0"/>
          </a:p>
          <a:p>
            <a:r>
              <a:rPr lang="en-US" sz="1500" i="1" dirty="0"/>
              <a:t>“It's his choice and if he's willing to take the chance, then he should be able to do so.”</a:t>
            </a:r>
          </a:p>
        </p:txBody>
      </p:sp>
      <p:sp>
        <p:nvSpPr>
          <p:cNvPr id="2" name="Slide Number Placeholder 1"/>
          <p:cNvSpPr>
            <a:spLocks noGrp="1"/>
          </p:cNvSpPr>
          <p:nvPr>
            <p:ph type="sldNum" sz="quarter" idx="12"/>
          </p:nvPr>
        </p:nvSpPr>
        <p:spPr/>
        <p:txBody>
          <a:bodyPr/>
          <a:lstStyle/>
          <a:p>
            <a:pPr>
              <a:defRPr/>
            </a:pPr>
            <a:fld id="{089398E2-BD8B-4C06-B949-5D11C3C3F6EB}" type="slidenum">
              <a:rPr lang="en-US" smtClean="0">
                <a:solidFill>
                  <a:srgbClr val="EEECE1"/>
                </a:solidFill>
              </a:rPr>
              <a:pPr>
                <a:defRPr/>
              </a:pPr>
              <a:t>16</a:t>
            </a:fld>
            <a:endParaRPr lang="en-US" dirty="0">
              <a:solidFill>
                <a:srgbClr val="EEECE1"/>
              </a:solidFill>
            </a:endParaRPr>
          </a:p>
        </p:txBody>
      </p:sp>
      <p:pic>
        <p:nvPicPr>
          <p:cNvPr id="24" name="Picture 2">
            <a:extLst>
              <a:ext uri="{FF2B5EF4-FFF2-40B4-BE49-F238E27FC236}">
                <a16:creationId xmlns:a16="http://schemas.microsoft.com/office/drawing/2014/main" id="{889A2422-9C28-4F30-B03A-0C504EED636C}"/>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1368"/>
          <a:stretch/>
        </p:blipFill>
        <p:spPr bwMode="auto">
          <a:xfrm>
            <a:off x="1960721" y="125713"/>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4">
            <a:extLst>
              <a:ext uri="{FF2B5EF4-FFF2-40B4-BE49-F238E27FC236}">
                <a16:creationId xmlns:a16="http://schemas.microsoft.com/office/drawing/2014/main" id="{7A11E567-3D30-4961-97DD-CD3391DD9F2A}"/>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4890" y="177155"/>
            <a:ext cx="3090417" cy="18286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3FDB38EB-3F24-451A-9BEE-FDF8C5FA663B}"/>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1368"/>
          <a:stretch/>
        </p:blipFill>
        <p:spPr bwMode="auto">
          <a:xfrm>
            <a:off x="403532" y="6499941"/>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9">
            <a:extLst>
              <a:ext uri="{FF2B5EF4-FFF2-40B4-BE49-F238E27FC236}">
                <a16:creationId xmlns:a16="http://schemas.microsoft.com/office/drawing/2014/main" id="{93E9F184-6F2A-46B5-BF9C-DD2E217E8327}"/>
              </a:ext>
              <a:ext uri="{C183D7F6-B498-43B3-948B-1728B52AA6E4}">
                <adec:decorative xmlns:adec="http://schemas.microsoft.com/office/drawing/2017/decorative" val="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273" r="86278" b="3273"/>
          <a:stretch/>
        </p:blipFill>
        <p:spPr bwMode="auto">
          <a:xfrm>
            <a:off x="152400" y="6435647"/>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8A24133E-3300-4B0A-A317-324286B968D8}"/>
              </a:ext>
              <a:ext uri="{C183D7F6-B498-43B3-948B-1728B52AA6E4}">
                <adec:decorative xmlns:adec="http://schemas.microsoft.com/office/drawing/2017/decorative" val="1"/>
              </a:ext>
            </a:extLst>
          </p:cNvPr>
          <p:cNvPicPr/>
          <p:nvPr/>
        </p:nvPicPr>
        <p:blipFill rotWithShape="1">
          <a:blip r:embed="rId6">
            <a:extLst>
              <a:ext uri="{28A0092B-C50C-407E-A947-70E740481C1C}">
                <a14:useLocalDpi xmlns:a14="http://schemas.microsoft.com/office/drawing/2010/main" val="0"/>
              </a:ext>
            </a:extLst>
          </a:blip>
          <a:srcRect l="53849" t="-17160"/>
          <a:stretch/>
        </p:blipFill>
        <p:spPr bwMode="auto">
          <a:xfrm>
            <a:off x="570807" y="6422646"/>
            <a:ext cx="1105593" cy="359154"/>
          </a:xfrm>
          <a:prstGeom prst="rect">
            <a:avLst/>
          </a:prstGeom>
          <a:noFill/>
        </p:spPr>
      </p:pic>
    </p:spTree>
    <p:extLst>
      <p:ext uri="{BB962C8B-B14F-4D97-AF65-F5344CB8AC3E}">
        <p14:creationId xmlns:p14="http://schemas.microsoft.com/office/powerpoint/2010/main" val="698605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24DACEC-5A8D-3448-B460-E1A46002C1F9}"/>
              </a:ext>
            </a:extLst>
          </p:cNvPr>
          <p:cNvSpPr>
            <a:spLocks noGrp="1"/>
          </p:cNvSpPr>
          <p:nvPr>
            <p:ph type="title" idx="4294967295"/>
          </p:nvPr>
        </p:nvSpPr>
        <p:spPr>
          <a:xfrm>
            <a:off x="628650" y="365125"/>
            <a:ext cx="7886700" cy="1325563"/>
          </a:xfrm>
          <a:prstGeom prst="rect">
            <a:avLst/>
          </a:prstGeom>
        </p:spPr>
        <p:txBody>
          <a:bodyPr/>
          <a:lstStyle/>
          <a:p>
            <a:pPr rtl="0" fontAlgn="base"/>
            <a:r>
              <a:rPr lang="en-US" sz="2400" kern="1200" dirty="0">
                <a:solidFill>
                  <a:srgbClr val="000000"/>
                </a:solidFill>
                <a:effectLst/>
                <a:latin typeface="Franklin Gothic Demi Cond" panose="020B0603020102020204" pitchFamily="34" charset="0"/>
                <a:ea typeface="+mn-ea"/>
                <a:cs typeface="Franklin Gothic Demi Cond" panose="020B0603020102020204" pitchFamily="34" charset="0"/>
              </a:rPr>
              <a:t>Even fear of losing immediate family member shaped by partisanship &amp; world view </a:t>
            </a:r>
            <a:endParaRPr lang="en-US" dirty="0">
              <a:effectLst/>
            </a:endParaRPr>
          </a:p>
        </p:txBody>
      </p:sp>
      <p:sp>
        <p:nvSpPr>
          <p:cNvPr id="28" name="Rectangle 27">
            <a:extLst>
              <a:ext uri="{FF2B5EF4-FFF2-40B4-BE49-F238E27FC236}">
                <a16:creationId xmlns:a16="http://schemas.microsoft.com/office/drawing/2014/main" id="{5299D2DC-9D51-4991-9297-6C19EC6B3FF1}"/>
              </a:ext>
              <a:ext uri="{C183D7F6-B498-43B3-948B-1728B52AA6E4}">
                <adec:decorative xmlns:adec="http://schemas.microsoft.com/office/drawing/2017/decorative" val="1"/>
              </a:ext>
            </a:extLst>
          </p:cNvPr>
          <p:cNvSpPr/>
          <p:nvPr/>
        </p:nvSpPr>
        <p:spPr>
          <a:xfrm>
            <a:off x="0" y="486069"/>
            <a:ext cx="8991600" cy="830997"/>
          </a:xfrm>
          <a:prstGeom prst="rect">
            <a:avLst/>
          </a:prstGeom>
          <a:noFill/>
        </p:spPr>
        <p:txBody>
          <a:bodyPr wrap="square">
            <a:spAutoFit/>
          </a:bodyPr>
          <a:lstStyle/>
          <a:p>
            <a:r>
              <a:rPr lang="en-US" sz="2400" dirty="0">
                <a:solidFill>
                  <a:prstClr val="black"/>
                </a:solidFill>
                <a:latin typeface="Franklin Gothic Demi Cond"/>
                <a:cs typeface="Franklin Gothic Demi Cond"/>
              </a:rPr>
              <a:t>Even fear of losing immediate family member shaped by partisanship &amp; world view </a:t>
            </a:r>
          </a:p>
        </p:txBody>
      </p:sp>
      <p:sp>
        <p:nvSpPr>
          <p:cNvPr id="18" name="AutoShape 4">
            <a:extLst>
              <a:ext uri="{FF2B5EF4-FFF2-40B4-BE49-F238E27FC236}">
                <a16:creationId xmlns:a16="http://schemas.microsoft.com/office/drawing/2014/main" id="{90E83D23-4581-487D-9239-FE19E0FA72D0}"/>
              </a:ext>
            </a:extLst>
          </p:cNvPr>
          <p:cNvSpPr>
            <a:spLocks noChangeArrowheads="1"/>
          </p:cNvSpPr>
          <p:nvPr/>
        </p:nvSpPr>
        <p:spPr bwMode="auto">
          <a:xfrm>
            <a:off x="381000" y="1488370"/>
            <a:ext cx="8315709" cy="187285"/>
          </a:xfrm>
          <a:prstGeom prst="roundRect">
            <a:avLst>
              <a:gd name="adj" fmla="val 16667"/>
            </a:avLst>
          </a:prstGeom>
          <a:solidFill>
            <a:schemeClr val="bg1">
              <a:lumMod val="75000"/>
            </a:schemeClr>
          </a:solidFill>
          <a:ln>
            <a:noFill/>
          </a:ln>
        </p:spPr>
        <p:txBody>
          <a:bodyPr wrap="square" lIns="0" tIns="0" rIns="0" bIns="0" anchor="ctr">
            <a:spAutoFit/>
          </a:bodyPr>
          <a:lstStyle>
            <a:lvl1pPr eaLnBrk="0" hangingPunct="0">
              <a:defRPr sz="2200" b="1" i="1">
                <a:solidFill>
                  <a:srgbClr val="FF0000"/>
                </a:solidFill>
                <a:latin typeface="Arial" charset="0"/>
                <a:cs typeface="Arial" charset="0"/>
              </a:defRPr>
            </a:lvl1pPr>
            <a:lvl2pPr marL="37931725" indent="-37474525" eaLnBrk="0" hangingPunct="0">
              <a:defRPr sz="2200" b="1" i="1">
                <a:solidFill>
                  <a:srgbClr val="FF0000"/>
                </a:solidFill>
                <a:latin typeface="Arial" charset="0"/>
                <a:cs typeface="Arial" charset="0"/>
              </a:defRPr>
            </a:lvl2pPr>
            <a:lvl3pPr eaLnBrk="0" hangingPunct="0">
              <a:defRPr sz="2200" b="1" i="1">
                <a:solidFill>
                  <a:srgbClr val="FF0000"/>
                </a:solidFill>
                <a:latin typeface="Arial" charset="0"/>
                <a:cs typeface="Arial" charset="0"/>
              </a:defRPr>
            </a:lvl3pPr>
            <a:lvl4pPr eaLnBrk="0" hangingPunct="0">
              <a:defRPr sz="2200" b="1" i="1">
                <a:solidFill>
                  <a:srgbClr val="FF0000"/>
                </a:solidFill>
                <a:latin typeface="Arial" charset="0"/>
                <a:cs typeface="Arial" charset="0"/>
              </a:defRPr>
            </a:lvl4pPr>
            <a:lvl5pPr eaLnBrk="0" hangingPunct="0">
              <a:defRPr sz="2200" b="1" i="1">
                <a:solidFill>
                  <a:srgbClr val="FF0000"/>
                </a:solidFill>
                <a:latin typeface="Arial" charset="0"/>
                <a:cs typeface="Arial" charset="0"/>
              </a:defRPr>
            </a:lvl5pPr>
            <a:lvl6pPr marL="457200" eaLnBrk="0" fontAlgn="base" hangingPunct="0">
              <a:spcBef>
                <a:spcPct val="0"/>
              </a:spcBef>
              <a:spcAft>
                <a:spcPct val="0"/>
              </a:spcAft>
              <a:defRPr sz="2200" b="1" i="1">
                <a:solidFill>
                  <a:srgbClr val="FF0000"/>
                </a:solidFill>
                <a:latin typeface="Arial" charset="0"/>
                <a:cs typeface="Arial" charset="0"/>
              </a:defRPr>
            </a:lvl6pPr>
            <a:lvl7pPr marL="914400" eaLnBrk="0" fontAlgn="base" hangingPunct="0">
              <a:spcBef>
                <a:spcPct val="0"/>
              </a:spcBef>
              <a:spcAft>
                <a:spcPct val="0"/>
              </a:spcAft>
              <a:defRPr sz="2200" b="1" i="1">
                <a:solidFill>
                  <a:srgbClr val="FF0000"/>
                </a:solidFill>
                <a:latin typeface="Arial" charset="0"/>
                <a:cs typeface="Arial" charset="0"/>
              </a:defRPr>
            </a:lvl7pPr>
            <a:lvl8pPr marL="1371600" eaLnBrk="0" fontAlgn="base" hangingPunct="0">
              <a:spcBef>
                <a:spcPct val="0"/>
              </a:spcBef>
              <a:spcAft>
                <a:spcPct val="0"/>
              </a:spcAft>
              <a:defRPr sz="2200" b="1" i="1">
                <a:solidFill>
                  <a:srgbClr val="FF0000"/>
                </a:solidFill>
                <a:latin typeface="Arial" charset="0"/>
                <a:cs typeface="Arial" charset="0"/>
              </a:defRPr>
            </a:lvl8pPr>
            <a:lvl9pPr marL="1828800" eaLnBrk="0" fontAlgn="base" hangingPunct="0">
              <a:spcBef>
                <a:spcPct val="0"/>
              </a:spcBef>
              <a:spcAft>
                <a:spcPct val="0"/>
              </a:spcAft>
              <a:defRPr sz="2200" b="1" i="1">
                <a:solidFill>
                  <a:srgbClr val="FF0000"/>
                </a:solidFill>
                <a:latin typeface="Arial" charset="0"/>
                <a:cs typeface="Arial" charset="0"/>
              </a:defRPr>
            </a:lvl9pPr>
          </a:lstStyle>
          <a:p>
            <a:pPr algn="ctr"/>
            <a:r>
              <a:rPr lang="en-US" sz="1100" b="0" dirty="0">
                <a:solidFill>
                  <a:srgbClr val="000000"/>
                </a:solidFill>
              </a:rPr>
              <a:t>How fearful are you that an </a:t>
            </a:r>
            <a:r>
              <a:rPr lang="en-US" sz="1100" b="0" dirty="0" err="1">
                <a:solidFill>
                  <a:srgbClr val="000000"/>
                </a:solidFill>
              </a:rPr>
              <a:t>immidiate</a:t>
            </a:r>
            <a:r>
              <a:rPr lang="en-US" sz="1100" b="0" dirty="0">
                <a:solidFill>
                  <a:srgbClr val="000000"/>
                </a:solidFill>
              </a:rPr>
              <a:t> family member will catch COVID-19 and get seriously ill? Please rate your concern from 1 to 10.</a:t>
            </a:r>
          </a:p>
        </p:txBody>
      </p:sp>
      <p:sp>
        <p:nvSpPr>
          <p:cNvPr id="17" name="Text Box 45">
            <a:extLst>
              <a:ext uri="{FF2B5EF4-FFF2-40B4-BE49-F238E27FC236}">
                <a16:creationId xmlns:a16="http://schemas.microsoft.com/office/drawing/2014/main" id="{97CD976F-F4D3-4F85-B366-77179460CF67}"/>
              </a:ext>
            </a:extLst>
          </p:cNvPr>
          <p:cNvSpPr txBox="1">
            <a:spLocks noChangeArrowheads="1"/>
          </p:cNvSpPr>
          <p:nvPr/>
        </p:nvSpPr>
        <p:spPr bwMode="auto">
          <a:xfrm>
            <a:off x="1524000" y="1864733"/>
            <a:ext cx="5867400" cy="311254"/>
          </a:xfrm>
          <a:prstGeom prst="rect">
            <a:avLst/>
          </a:prstGeom>
          <a:solidFill>
            <a:schemeClr val="bg1"/>
          </a:solidFill>
          <a:ln w="9525" algn="ctr">
            <a:solidFill>
              <a:schemeClr val="tx1"/>
            </a:solidFill>
            <a:miter lim="800000"/>
            <a:headEnd/>
            <a:tailEnd/>
          </a:ln>
          <a:effec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0"/>
              </a:spcBef>
            </a:pPr>
            <a:r>
              <a:rPr lang="en-US" sz="2000" b="1" dirty="0">
                <a:solidFill>
                  <a:srgbClr val="000000"/>
                </a:solidFill>
                <a:latin typeface="Arial" panose="020B0604020202020204" pitchFamily="34" charset="0"/>
                <a:cs typeface="Arial" panose="020B0604020202020204" pitchFamily="34" charset="0"/>
              </a:rPr>
              <a:t>FEAR OF FAMILY GETTING SICK (1-10 SCALE)</a:t>
            </a:r>
          </a:p>
        </p:txBody>
      </p:sp>
      <p:graphicFrame>
        <p:nvGraphicFramePr>
          <p:cNvPr id="107" name="Object 2" descr="Total&#13;&#10;8 to 10 - most worried: 37&#13;&#10;1 to 5 - less worried: 46&#13;&#10;&#13;&#10;Democrat&#13;&#10;8 to 10 - most worried: 47&#13;&#10;1 to 5 - less worried: 34&#13;&#10;&#13;&#10;Independent&#13;&#10;8 to 10 - most worried: 32&#13;&#10;1 to 5 - less worried: 44&#13;&#10;&#13;&#10;Republican&#13;&#10;8 to 10 - most worried: 25&#13;&#10;1 to 5 - less worried: 59&#13;&#10;&#13;&#10;Moderate&#13;&#10;8 to 10 - most worried: 36&#13;&#10;1 to 5 - less worried: 46&#13;&#10;&#13;&#10;MacCain conservative&#13;&#10;8 to 10 - most worried: 25&#13;&#10;1 to 5 - less worried: 59&#13;&#10;&#13;&#10;Catholic conservative&#13;&#10;8 to 10 - most worried: 22&#13;&#10;1 to 5 - less worried: 59&#13;&#10;Tea Party&#13;&#10;&#13;&#10;8 to 10 - most worried: 21&#13;&#10;1 to 5 - less worried: 67&#13;&#10;&#13;&#10;Evangelical cons&#13;&#10;8 to 10 - most worried: 20&#13;&#10;1 to 5 - less worried: 64&#13;&#10;&#13;&#10;Millennial&#13;&#10;8 to 10 - most worried: 43&#13;&#10;1 to 5 - less worried: 35&#13;&#10;: Baby boomer&#13;&#10;8 to 10 - most worried: 31&#13;&#10;1 to 5 - less worried: 57&#13;&#10;&#13;&#10;Silent Generation&#13;&#10;8 to 10 - most worried: 28&#13;&#10;1 to 5 - less worried: 61&#13;&#10;&#13;&#10;Hispanic&#13;&#10;8 to 10 - most worried: 46&#13;&#10;1 to 5 - less worried: 35&#13;&#10;&#13;&#10;African American&#13;&#10;8 to 10 - most worried: 39&#13;&#10;1 to 5 - less worried: 47&#13;&#10;&#13;&#10;White&#13;&#10;8 to 10 - most worried: 35&#13;&#10;1 to 5 - less worried: 47"/>
          <p:cNvGraphicFramePr>
            <a:graphicFrameLocks noChangeAspect="1"/>
          </p:cNvGraphicFramePr>
          <p:nvPr>
            <p:extLst>
              <p:ext uri="{D42A27DB-BD31-4B8C-83A1-F6EECF244321}">
                <p14:modId xmlns:p14="http://schemas.microsoft.com/office/powerpoint/2010/main" val="1254021876"/>
              </p:ext>
            </p:extLst>
          </p:nvPr>
        </p:nvGraphicFramePr>
        <p:xfrm>
          <a:off x="66802" y="2133600"/>
          <a:ext cx="9077198" cy="4112969"/>
        </p:xfrm>
        <a:graphic>
          <a:graphicData uri="http://schemas.openxmlformats.org/drawingml/2006/chart">
            <c:chart xmlns:c="http://schemas.openxmlformats.org/drawingml/2006/chart" xmlns:r="http://schemas.openxmlformats.org/officeDocument/2006/relationships" r:id="rId3"/>
          </a:graphicData>
        </a:graphic>
      </p:graphicFrame>
      <p:sp>
        <p:nvSpPr>
          <p:cNvPr id="27" name="Slide Number Placeholder 1">
            <a:extLst>
              <a:ext uri="{FF2B5EF4-FFF2-40B4-BE49-F238E27FC236}">
                <a16:creationId xmlns:a16="http://schemas.microsoft.com/office/drawing/2014/main" id="{093E32C4-5AB2-41B5-B5B5-B1D6D4653E70}"/>
              </a:ext>
            </a:extLst>
          </p:cNvPr>
          <p:cNvSpPr>
            <a:spLocks noGrp="1"/>
          </p:cNvSpPr>
          <p:nvPr>
            <p:ph type="sldNum" sz="quarter" idx="12"/>
          </p:nvPr>
        </p:nvSpPr>
        <p:spPr>
          <a:xfrm>
            <a:off x="6791710" y="6386203"/>
            <a:ext cx="2133600" cy="365124"/>
          </a:xfrm>
        </p:spPr>
        <p:txBody>
          <a:bodyPr/>
          <a:lstStyle/>
          <a:p>
            <a:pPr>
              <a:defRPr/>
            </a:pPr>
            <a:fld id="{089398E2-BD8B-4C06-B949-5D11C3C3F6EB}" type="slidenum">
              <a:rPr lang="en-US" smtClean="0">
                <a:solidFill>
                  <a:srgbClr val="EEECE1"/>
                </a:solidFill>
              </a:rPr>
              <a:pPr>
                <a:defRPr/>
              </a:pPr>
              <a:t>17</a:t>
            </a:fld>
            <a:endParaRPr lang="en-US" dirty="0">
              <a:solidFill>
                <a:srgbClr val="EEECE1"/>
              </a:solidFill>
            </a:endParaRPr>
          </a:p>
        </p:txBody>
      </p:sp>
      <p:pic>
        <p:nvPicPr>
          <p:cNvPr id="25" name="Picture 2">
            <a:extLst>
              <a:ext uri="{FF2B5EF4-FFF2-40B4-BE49-F238E27FC236}">
                <a16:creationId xmlns:a16="http://schemas.microsoft.com/office/drawing/2014/main" id="{8750911F-37D4-4B0C-BFE6-CB1E39BD082E}"/>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1960721" y="125713"/>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5">
            <a:extLst>
              <a:ext uri="{FF2B5EF4-FFF2-40B4-BE49-F238E27FC236}">
                <a16:creationId xmlns:a16="http://schemas.microsoft.com/office/drawing/2014/main" id="{3D15ED1A-D42C-4802-97D3-EFF4249DED03}"/>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4890" y="177155"/>
            <a:ext cx="3090417" cy="18286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a:extLst>
              <a:ext uri="{FF2B5EF4-FFF2-40B4-BE49-F238E27FC236}">
                <a16:creationId xmlns:a16="http://schemas.microsoft.com/office/drawing/2014/main" id="{C9725F32-EADF-4C31-A70F-3ADA5150097C}"/>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66801" y="6409587"/>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2">
            <a:extLst>
              <a:ext uri="{FF2B5EF4-FFF2-40B4-BE49-F238E27FC236}">
                <a16:creationId xmlns:a16="http://schemas.microsoft.com/office/drawing/2014/main" id="{043CF649-2DD6-478B-91D4-C72D7E0F26F8}"/>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66801" y="6442918"/>
            <a:ext cx="2532523" cy="135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9">
            <a:extLst>
              <a:ext uri="{FF2B5EF4-FFF2-40B4-BE49-F238E27FC236}">
                <a16:creationId xmlns:a16="http://schemas.microsoft.com/office/drawing/2014/main" id="{DAE51138-09B8-460D-A007-3ABF416BFE27}"/>
              </a:ext>
              <a:ext uri="{C183D7F6-B498-43B3-948B-1728B52AA6E4}">
                <adec:decorative xmlns:adec="http://schemas.microsoft.com/office/drawing/2017/decorative" val="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273" r="86278" b="3273"/>
          <a:stretch/>
        </p:blipFill>
        <p:spPr bwMode="auto">
          <a:xfrm>
            <a:off x="111859" y="6422646"/>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CDD4C211-93E7-44AD-A2B1-65FF9FDD5A47}"/>
              </a:ext>
              <a:ext uri="{C183D7F6-B498-43B3-948B-1728B52AA6E4}">
                <adec:decorative xmlns:adec="http://schemas.microsoft.com/office/drawing/2017/decorative" val="1"/>
              </a:ext>
            </a:extLst>
          </p:cNvPr>
          <p:cNvPicPr/>
          <p:nvPr/>
        </p:nvPicPr>
        <p:blipFill rotWithShape="1">
          <a:blip r:embed="rId7">
            <a:extLst>
              <a:ext uri="{28A0092B-C50C-407E-A947-70E740481C1C}">
                <a14:useLocalDpi xmlns:a14="http://schemas.microsoft.com/office/drawing/2010/main" val="0"/>
              </a:ext>
            </a:extLst>
          </a:blip>
          <a:srcRect l="53849" t="-17160"/>
          <a:stretch/>
        </p:blipFill>
        <p:spPr bwMode="auto">
          <a:xfrm>
            <a:off x="533400" y="6426843"/>
            <a:ext cx="1105593" cy="359154"/>
          </a:xfrm>
          <a:prstGeom prst="rect">
            <a:avLst/>
          </a:prstGeom>
          <a:noFill/>
        </p:spPr>
      </p:pic>
      <p:cxnSp>
        <p:nvCxnSpPr>
          <p:cNvPr id="14" name="Straight Connector 13">
            <a:extLst>
              <a:ext uri="{FF2B5EF4-FFF2-40B4-BE49-F238E27FC236}">
                <a16:creationId xmlns:a16="http://schemas.microsoft.com/office/drawing/2014/main" id="{19552295-18CF-48B8-BACD-F2FD2B526658}"/>
              </a:ext>
              <a:ext uri="{C183D7F6-B498-43B3-948B-1728B52AA6E4}">
                <adec:decorative xmlns:adec="http://schemas.microsoft.com/office/drawing/2017/decorative" val="1"/>
              </a:ext>
            </a:extLst>
          </p:cNvPr>
          <p:cNvCxnSpPr>
            <a:cxnSpLocks/>
          </p:cNvCxnSpPr>
          <p:nvPr/>
        </p:nvCxnSpPr>
        <p:spPr>
          <a:xfrm>
            <a:off x="685800" y="2631282"/>
            <a:ext cx="0" cy="3769518"/>
          </a:xfrm>
          <a:prstGeom prst="line">
            <a:avLst/>
          </a:prstGeom>
          <a:ln/>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CE63E25C-D318-4A06-880C-4B96313B81BA}"/>
              </a:ext>
              <a:ext uri="{C183D7F6-B498-43B3-948B-1728B52AA6E4}">
                <adec:decorative xmlns:adec="http://schemas.microsoft.com/office/drawing/2017/decorative" val="1"/>
              </a:ext>
            </a:extLst>
          </p:cNvPr>
          <p:cNvCxnSpPr>
            <a:cxnSpLocks/>
          </p:cNvCxnSpPr>
          <p:nvPr/>
        </p:nvCxnSpPr>
        <p:spPr>
          <a:xfrm>
            <a:off x="2514600" y="2585550"/>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A1684BF9-9E2E-422D-A12C-4C6610409841}"/>
              </a:ext>
              <a:ext uri="{C183D7F6-B498-43B3-948B-1728B52AA6E4}">
                <adec:decorative xmlns:adec="http://schemas.microsoft.com/office/drawing/2017/decorative" val="1"/>
              </a:ext>
            </a:extLst>
          </p:cNvPr>
          <p:cNvCxnSpPr>
            <a:cxnSpLocks/>
          </p:cNvCxnSpPr>
          <p:nvPr/>
        </p:nvCxnSpPr>
        <p:spPr>
          <a:xfrm>
            <a:off x="5486400" y="2590800"/>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FEC5253D-E6BA-46EB-8282-338FD60B6E2A}"/>
              </a:ext>
              <a:ext uri="{C183D7F6-B498-43B3-948B-1728B52AA6E4}">
                <adec:decorative xmlns:adec="http://schemas.microsoft.com/office/drawing/2017/decorative" val="1"/>
              </a:ext>
            </a:extLst>
          </p:cNvPr>
          <p:cNvCxnSpPr>
            <a:cxnSpLocks/>
          </p:cNvCxnSpPr>
          <p:nvPr/>
        </p:nvCxnSpPr>
        <p:spPr>
          <a:xfrm>
            <a:off x="7315200" y="2590800"/>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sp>
        <p:nvSpPr>
          <p:cNvPr id="19" name="Oval 18">
            <a:extLst>
              <a:ext uri="{FF2B5EF4-FFF2-40B4-BE49-F238E27FC236}">
                <a16:creationId xmlns:a16="http://schemas.microsoft.com/office/drawing/2014/main" id="{3CE2B872-8C8C-4FDF-A6D2-13CE25B76E39}"/>
              </a:ext>
              <a:ext uri="{C183D7F6-B498-43B3-948B-1728B52AA6E4}">
                <adec:decorative xmlns:adec="http://schemas.microsoft.com/office/drawing/2017/decorative" val="1"/>
              </a:ext>
            </a:extLst>
          </p:cNvPr>
          <p:cNvSpPr/>
          <p:nvPr/>
        </p:nvSpPr>
        <p:spPr>
          <a:xfrm>
            <a:off x="5410200" y="3796614"/>
            <a:ext cx="498921" cy="318186"/>
          </a:xfrm>
          <a:prstGeom prst="ellipse">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76D0014-C8DB-4065-A5A7-F8E39878BC8A}"/>
              </a:ext>
              <a:ext uri="{C183D7F6-B498-43B3-948B-1728B52AA6E4}">
                <adec:decorative xmlns:adec="http://schemas.microsoft.com/office/drawing/2017/decorative" val="1"/>
              </a:ext>
            </a:extLst>
          </p:cNvPr>
          <p:cNvSpPr/>
          <p:nvPr/>
        </p:nvSpPr>
        <p:spPr>
          <a:xfrm>
            <a:off x="685800" y="3704233"/>
            <a:ext cx="464442" cy="318186"/>
          </a:xfrm>
          <a:prstGeom prst="ellipse">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93426A39-7D28-4734-BA6A-CF6C05E7CC8A}"/>
              </a:ext>
              <a:ext uri="{C183D7F6-B498-43B3-948B-1728B52AA6E4}">
                <adec:decorative xmlns:adec="http://schemas.microsoft.com/office/drawing/2017/decorative" val="1"/>
              </a:ext>
            </a:extLst>
          </p:cNvPr>
          <p:cNvSpPr/>
          <p:nvPr/>
        </p:nvSpPr>
        <p:spPr>
          <a:xfrm>
            <a:off x="7239000" y="3704233"/>
            <a:ext cx="498921" cy="318186"/>
          </a:xfrm>
          <a:prstGeom prst="ellipse">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9193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A654161-0A65-DC40-B618-8BAEA6004D34}"/>
              </a:ext>
            </a:extLst>
          </p:cNvPr>
          <p:cNvSpPr>
            <a:spLocks noGrp="1"/>
          </p:cNvSpPr>
          <p:nvPr>
            <p:ph type="title" idx="4294967295"/>
          </p:nvPr>
        </p:nvSpPr>
        <p:spPr>
          <a:xfrm>
            <a:off x="628650" y="365125"/>
            <a:ext cx="7886700" cy="1325563"/>
          </a:xfrm>
          <a:prstGeom prst="rect">
            <a:avLst/>
          </a:prstGeom>
        </p:spPr>
        <p:txBody>
          <a:bodyPr/>
          <a:lstStyle/>
          <a:p>
            <a:pPr rtl="0" fontAlgn="base"/>
            <a:r>
              <a:rPr lang="en-US" sz="2400" kern="1200" dirty="0">
                <a:solidFill>
                  <a:srgbClr val="000000"/>
                </a:solidFill>
                <a:effectLst/>
                <a:latin typeface="Franklin Gothic Demi Cond" panose="020B0603020102020204" pitchFamily="34" charset="0"/>
                <a:ea typeface="+mn-ea"/>
                <a:cs typeface="Franklin Gothic Demi Cond" panose="020B0603020102020204" pitchFamily="34" charset="0"/>
              </a:rPr>
              <a:t>Fear of losing immediate family member high across disability community; fear of personally getting sick particularly high among those with disability</a:t>
            </a:r>
            <a:endParaRPr lang="en-US" dirty="0">
              <a:effectLst/>
            </a:endParaRPr>
          </a:p>
        </p:txBody>
      </p:sp>
      <p:sp>
        <p:nvSpPr>
          <p:cNvPr id="28" name="Rectangle 27">
            <a:extLst>
              <a:ext uri="{FF2B5EF4-FFF2-40B4-BE49-F238E27FC236}">
                <a16:creationId xmlns:a16="http://schemas.microsoft.com/office/drawing/2014/main" id="{5299D2DC-9D51-4991-9297-6C19EC6B3FF1}"/>
              </a:ext>
            </a:extLst>
          </p:cNvPr>
          <p:cNvSpPr/>
          <p:nvPr/>
        </p:nvSpPr>
        <p:spPr>
          <a:xfrm>
            <a:off x="0" y="486069"/>
            <a:ext cx="8991600" cy="830997"/>
          </a:xfrm>
          <a:prstGeom prst="rect">
            <a:avLst/>
          </a:prstGeom>
          <a:noFill/>
        </p:spPr>
        <p:txBody>
          <a:bodyPr wrap="square">
            <a:spAutoFit/>
          </a:bodyPr>
          <a:lstStyle/>
          <a:p>
            <a:r>
              <a:rPr lang="en-US" sz="2400" dirty="0">
                <a:solidFill>
                  <a:prstClr val="black"/>
                </a:solidFill>
                <a:latin typeface="Franklin Gothic Demi Cond"/>
                <a:cs typeface="Franklin Gothic Demi Cond"/>
              </a:rPr>
              <a:t>Fear of losing immediate family member high across disability community; fear of personally getting sick particularly high among those with disability</a:t>
            </a:r>
          </a:p>
        </p:txBody>
      </p:sp>
      <p:sp>
        <p:nvSpPr>
          <p:cNvPr id="18" name="AutoShape 4">
            <a:extLst>
              <a:ext uri="{FF2B5EF4-FFF2-40B4-BE49-F238E27FC236}">
                <a16:creationId xmlns:a16="http://schemas.microsoft.com/office/drawing/2014/main" id="{90E83D23-4581-487D-9239-FE19E0FA72D0}"/>
              </a:ext>
            </a:extLst>
          </p:cNvPr>
          <p:cNvSpPr>
            <a:spLocks noChangeArrowheads="1"/>
          </p:cNvSpPr>
          <p:nvPr/>
        </p:nvSpPr>
        <p:spPr bwMode="auto">
          <a:xfrm>
            <a:off x="381000" y="1488370"/>
            <a:ext cx="8315709" cy="187285"/>
          </a:xfrm>
          <a:prstGeom prst="roundRect">
            <a:avLst>
              <a:gd name="adj" fmla="val 16667"/>
            </a:avLst>
          </a:prstGeom>
          <a:solidFill>
            <a:schemeClr val="bg1">
              <a:lumMod val="75000"/>
            </a:schemeClr>
          </a:solidFill>
          <a:ln>
            <a:noFill/>
          </a:ln>
        </p:spPr>
        <p:txBody>
          <a:bodyPr wrap="square" lIns="0" tIns="0" rIns="0" bIns="0" anchor="ctr">
            <a:spAutoFit/>
          </a:bodyPr>
          <a:lstStyle>
            <a:lvl1pPr eaLnBrk="0" hangingPunct="0">
              <a:defRPr sz="2200" b="1" i="1">
                <a:solidFill>
                  <a:srgbClr val="FF0000"/>
                </a:solidFill>
                <a:latin typeface="Arial" charset="0"/>
                <a:cs typeface="Arial" charset="0"/>
              </a:defRPr>
            </a:lvl1pPr>
            <a:lvl2pPr marL="37931725" indent="-37474525" eaLnBrk="0" hangingPunct="0">
              <a:defRPr sz="2200" b="1" i="1">
                <a:solidFill>
                  <a:srgbClr val="FF0000"/>
                </a:solidFill>
                <a:latin typeface="Arial" charset="0"/>
                <a:cs typeface="Arial" charset="0"/>
              </a:defRPr>
            </a:lvl2pPr>
            <a:lvl3pPr eaLnBrk="0" hangingPunct="0">
              <a:defRPr sz="2200" b="1" i="1">
                <a:solidFill>
                  <a:srgbClr val="FF0000"/>
                </a:solidFill>
                <a:latin typeface="Arial" charset="0"/>
                <a:cs typeface="Arial" charset="0"/>
              </a:defRPr>
            </a:lvl3pPr>
            <a:lvl4pPr eaLnBrk="0" hangingPunct="0">
              <a:defRPr sz="2200" b="1" i="1">
                <a:solidFill>
                  <a:srgbClr val="FF0000"/>
                </a:solidFill>
                <a:latin typeface="Arial" charset="0"/>
                <a:cs typeface="Arial" charset="0"/>
              </a:defRPr>
            </a:lvl4pPr>
            <a:lvl5pPr eaLnBrk="0" hangingPunct="0">
              <a:defRPr sz="2200" b="1" i="1">
                <a:solidFill>
                  <a:srgbClr val="FF0000"/>
                </a:solidFill>
                <a:latin typeface="Arial" charset="0"/>
                <a:cs typeface="Arial" charset="0"/>
              </a:defRPr>
            </a:lvl5pPr>
            <a:lvl6pPr marL="457200" eaLnBrk="0" fontAlgn="base" hangingPunct="0">
              <a:spcBef>
                <a:spcPct val="0"/>
              </a:spcBef>
              <a:spcAft>
                <a:spcPct val="0"/>
              </a:spcAft>
              <a:defRPr sz="2200" b="1" i="1">
                <a:solidFill>
                  <a:srgbClr val="FF0000"/>
                </a:solidFill>
                <a:latin typeface="Arial" charset="0"/>
                <a:cs typeface="Arial" charset="0"/>
              </a:defRPr>
            </a:lvl6pPr>
            <a:lvl7pPr marL="914400" eaLnBrk="0" fontAlgn="base" hangingPunct="0">
              <a:spcBef>
                <a:spcPct val="0"/>
              </a:spcBef>
              <a:spcAft>
                <a:spcPct val="0"/>
              </a:spcAft>
              <a:defRPr sz="2200" b="1" i="1">
                <a:solidFill>
                  <a:srgbClr val="FF0000"/>
                </a:solidFill>
                <a:latin typeface="Arial" charset="0"/>
                <a:cs typeface="Arial" charset="0"/>
              </a:defRPr>
            </a:lvl7pPr>
            <a:lvl8pPr marL="1371600" eaLnBrk="0" fontAlgn="base" hangingPunct="0">
              <a:spcBef>
                <a:spcPct val="0"/>
              </a:spcBef>
              <a:spcAft>
                <a:spcPct val="0"/>
              </a:spcAft>
              <a:defRPr sz="2200" b="1" i="1">
                <a:solidFill>
                  <a:srgbClr val="FF0000"/>
                </a:solidFill>
                <a:latin typeface="Arial" charset="0"/>
                <a:cs typeface="Arial" charset="0"/>
              </a:defRPr>
            </a:lvl8pPr>
            <a:lvl9pPr marL="1828800" eaLnBrk="0" fontAlgn="base" hangingPunct="0">
              <a:spcBef>
                <a:spcPct val="0"/>
              </a:spcBef>
              <a:spcAft>
                <a:spcPct val="0"/>
              </a:spcAft>
              <a:defRPr sz="2200" b="1" i="1">
                <a:solidFill>
                  <a:srgbClr val="FF0000"/>
                </a:solidFill>
                <a:latin typeface="Arial" charset="0"/>
                <a:cs typeface="Arial" charset="0"/>
              </a:defRPr>
            </a:lvl9pPr>
          </a:lstStyle>
          <a:p>
            <a:pPr algn="ctr"/>
            <a:r>
              <a:rPr lang="en-US" sz="1100" b="0" dirty="0">
                <a:solidFill>
                  <a:srgbClr val="000000"/>
                </a:solidFill>
              </a:rPr>
              <a:t>How fearful are you that you will catch COVID-19 and get seriously ill? Please rate your concern from 1 to 10.</a:t>
            </a:r>
          </a:p>
        </p:txBody>
      </p:sp>
      <p:sp>
        <p:nvSpPr>
          <p:cNvPr id="17" name="Text Box 45">
            <a:extLst>
              <a:ext uri="{FF2B5EF4-FFF2-40B4-BE49-F238E27FC236}">
                <a16:creationId xmlns:a16="http://schemas.microsoft.com/office/drawing/2014/main" id="{97CD976F-F4D3-4F85-B366-77179460CF67}"/>
              </a:ext>
            </a:extLst>
          </p:cNvPr>
          <p:cNvSpPr txBox="1">
            <a:spLocks noChangeArrowheads="1"/>
          </p:cNvSpPr>
          <p:nvPr/>
        </p:nvSpPr>
        <p:spPr bwMode="auto">
          <a:xfrm>
            <a:off x="1524000" y="1864733"/>
            <a:ext cx="5867400" cy="311254"/>
          </a:xfrm>
          <a:prstGeom prst="rect">
            <a:avLst/>
          </a:prstGeom>
          <a:solidFill>
            <a:schemeClr val="bg1"/>
          </a:solidFill>
          <a:ln w="9525" algn="ctr">
            <a:solidFill>
              <a:schemeClr val="tx1"/>
            </a:solidFill>
            <a:miter lim="800000"/>
            <a:headEnd/>
            <a:tailEnd/>
          </a:ln>
          <a:effec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0"/>
              </a:spcBef>
            </a:pPr>
            <a:r>
              <a:rPr lang="en-US" sz="2000" b="1" dirty="0">
                <a:solidFill>
                  <a:srgbClr val="000000"/>
                </a:solidFill>
                <a:latin typeface="Arial" panose="020B0604020202020204" pitchFamily="34" charset="0"/>
                <a:cs typeface="Arial" panose="020B0604020202020204" pitchFamily="34" charset="0"/>
              </a:rPr>
              <a:t>FEAR OF FAMILY GETTING SICK (1-10 SCALE)</a:t>
            </a:r>
          </a:p>
        </p:txBody>
      </p:sp>
      <p:graphicFrame>
        <p:nvGraphicFramePr>
          <p:cNvPr id="107" name="Object 2" descr="Fear of Personally Getting Sick&#13;&#10;&#13;&#10;Total Disability Community&#13;&#10;8 to 10 - most worried: 31&#13;&#10;1 to 5 - less worried: 51&#13;&#10;&#13;&#10;Person With Disability&#13;&#10;8 to 10 - most worried: 34&#13;&#10;1 to 5 - less worried: 47&#13;&#10;&#13;&#10;Family of person with Disability&#13;&#10;8 to 10 - most worried: 27&#13;&#10;1 to 5 - less worried: 57&#13;&#10;&#13;&#10;Non Disability Community&#13;&#10;8 to 10 - most worried: 22&#13;&#10;1 to 5 - less worried: 61&#13;&#10;&#13;&#10;&#13;&#10;&#13;&#10;&#13;&#10;Fear of Family member Getting Sick&#13;&#10;&#13;&#10;Total Disability Community&#13;&#10;8 to 10 - most worried: 46&#13;&#10;1 to 5 - less worried: 38&#13;&#10;&#13;&#10;Person With Disability&#13;&#10;8 to 10 - most worried: 48&#13;&#10;1 to 5 - less worried: 36&#13;&#10;&#13;&#10;Family of person with Disability&#13;&#10;8 to 10 - most worried: 44&#13;&#10;1 to 5 - less worried: 41&#13;&#10;&#13;&#10;Non Disability Community&#13;&#10;8 to 10 - most worried: 32&#13;&#10;1 to 5 - less worried: 49">
            <a:extLs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1386207602"/>
              </p:ext>
            </p:extLst>
          </p:nvPr>
        </p:nvGraphicFramePr>
        <p:xfrm>
          <a:off x="66802" y="2133600"/>
          <a:ext cx="9077198" cy="4112969"/>
        </p:xfrm>
        <a:graphic>
          <a:graphicData uri="http://schemas.openxmlformats.org/drawingml/2006/chart">
            <c:chart xmlns:c="http://schemas.openxmlformats.org/drawingml/2006/chart" xmlns:r="http://schemas.openxmlformats.org/officeDocument/2006/relationships" r:id="rId3"/>
          </a:graphicData>
        </a:graphic>
      </p:graphicFrame>
      <p:sp>
        <p:nvSpPr>
          <p:cNvPr id="27" name="Slide Number Placeholder 1">
            <a:extLst>
              <a:ext uri="{FF2B5EF4-FFF2-40B4-BE49-F238E27FC236}">
                <a16:creationId xmlns:a16="http://schemas.microsoft.com/office/drawing/2014/main" id="{093E32C4-5AB2-41B5-B5B5-B1D6D4653E70}"/>
              </a:ext>
              <a:ext uri="{C183D7F6-B498-43B3-948B-1728B52AA6E4}">
                <adec:decorative xmlns:adec="http://schemas.microsoft.com/office/drawing/2017/decorative" val="1"/>
              </a:ext>
            </a:extLst>
          </p:cNvPr>
          <p:cNvSpPr>
            <a:spLocks noGrp="1"/>
          </p:cNvSpPr>
          <p:nvPr>
            <p:ph type="sldNum" sz="quarter" idx="12"/>
          </p:nvPr>
        </p:nvSpPr>
        <p:spPr>
          <a:xfrm>
            <a:off x="6791710" y="6386203"/>
            <a:ext cx="2133600" cy="365124"/>
          </a:xfrm>
        </p:spPr>
        <p:txBody>
          <a:bodyPr/>
          <a:lstStyle/>
          <a:p>
            <a:pPr>
              <a:defRPr/>
            </a:pPr>
            <a:fld id="{089398E2-BD8B-4C06-B949-5D11C3C3F6EB}" type="slidenum">
              <a:rPr lang="en-US" smtClean="0">
                <a:solidFill>
                  <a:srgbClr val="EEECE1"/>
                </a:solidFill>
              </a:rPr>
              <a:pPr>
                <a:defRPr/>
              </a:pPr>
              <a:t>18</a:t>
            </a:fld>
            <a:endParaRPr lang="en-US" dirty="0">
              <a:solidFill>
                <a:srgbClr val="EEECE1"/>
              </a:solidFill>
            </a:endParaRPr>
          </a:p>
        </p:txBody>
      </p:sp>
      <p:cxnSp>
        <p:nvCxnSpPr>
          <p:cNvPr id="19" name="Straight Connector 18">
            <a:extLst>
              <a:ext uri="{FF2B5EF4-FFF2-40B4-BE49-F238E27FC236}">
                <a16:creationId xmlns:a16="http://schemas.microsoft.com/office/drawing/2014/main" id="{06182F9B-F58E-42EF-B52F-B343AD5F4B78}"/>
              </a:ext>
              <a:ext uri="{C183D7F6-B498-43B3-948B-1728B52AA6E4}">
                <adec:decorative xmlns:adec="http://schemas.microsoft.com/office/drawing/2017/decorative" val="1"/>
              </a:ext>
            </a:extLst>
          </p:cNvPr>
          <p:cNvCxnSpPr>
            <a:cxnSpLocks/>
          </p:cNvCxnSpPr>
          <p:nvPr/>
        </p:nvCxnSpPr>
        <p:spPr>
          <a:xfrm>
            <a:off x="2362200" y="2602413"/>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4080FFD4-6F05-44EC-BAB6-62B09494BC3A}"/>
              </a:ext>
              <a:ext uri="{C183D7F6-B498-43B3-948B-1728B52AA6E4}">
                <adec:decorative xmlns:adec="http://schemas.microsoft.com/office/drawing/2017/decorative" val="1"/>
              </a:ext>
            </a:extLst>
          </p:cNvPr>
          <p:cNvCxnSpPr>
            <a:cxnSpLocks/>
          </p:cNvCxnSpPr>
          <p:nvPr/>
        </p:nvCxnSpPr>
        <p:spPr>
          <a:xfrm>
            <a:off x="5715000" y="2602413"/>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E63E25C-D318-4A06-880C-4B96313B81BA}"/>
              </a:ext>
              <a:ext uri="{C183D7F6-B498-43B3-948B-1728B52AA6E4}">
                <adec:decorative xmlns:adec="http://schemas.microsoft.com/office/drawing/2017/decorative" val="1"/>
              </a:ext>
            </a:extLst>
          </p:cNvPr>
          <p:cNvCxnSpPr>
            <a:cxnSpLocks/>
          </p:cNvCxnSpPr>
          <p:nvPr/>
        </p:nvCxnSpPr>
        <p:spPr>
          <a:xfrm>
            <a:off x="6862005" y="2590800"/>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FEC5253D-E6BA-46EB-8282-338FD60B6E2A}"/>
              </a:ext>
              <a:ext uri="{C183D7F6-B498-43B3-948B-1728B52AA6E4}">
                <adec:decorative xmlns:adec="http://schemas.microsoft.com/office/drawing/2017/decorative" val="1"/>
              </a:ext>
            </a:extLst>
          </p:cNvPr>
          <p:cNvCxnSpPr>
            <a:cxnSpLocks/>
          </p:cNvCxnSpPr>
          <p:nvPr/>
        </p:nvCxnSpPr>
        <p:spPr>
          <a:xfrm>
            <a:off x="8001000" y="2590800"/>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A1684BF9-9E2E-422D-A12C-4C6610409841}"/>
              </a:ext>
              <a:ext uri="{C183D7F6-B498-43B3-948B-1728B52AA6E4}">
                <adec:decorative xmlns:adec="http://schemas.microsoft.com/office/drawing/2017/decorative" val="1"/>
              </a:ext>
            </a:extLst>
          </p:cNvPr>
          <p:cNvCxnSpPr>
            <a:cxnSpLocks/>
          </p:cNvCxnSpPr>
          <p:nvPr/>
        </p:nvCxnSpPr>
        <p:spPr>
          <a:xfrm>
            <a:off x="3505200" y="2590800"/>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pic>
        <p:nvPicPr>
          <p:cNvPr id="25" name="Picture 2">
            <a:extLst>
              <a:ext uri="{FF2B5EF4-FFF2-40B4-BE49-F238E27FC236}">
                <a16:creationId xmlns:a16="http://schemas.microsoft.com/office/drawing/2014/main" id="{8750911F-37D4-4B0C-BFE6-CB1E39BD082E}"/>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1960721" y="125713"/>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5">
            <a:extLst>
              <a:ext uri="{FF2B5EF4-FFF2-40B4-BE49-F238E27FC236}">
                <a16:creationId xmlns:a16="http://schemas.microsoft.com/office/drawing/2014/main" id="{3D15ED1A-D42C-4802-97D3-EFF4249DED03}"/>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4890" y="177155"/>
            <a:ext cx="3090417" cy="18286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a:extLst>
              <a:ext uri="{FF2B5EF4-FFF2-40B4-BE49-F238E27FC236}">
                <a16:creationId xmlns:a16="http://schemas.microsoft.com/office/drawing/2014/main" id="{C9725F32-EADF-4C31-A70F-3ADA5150097C}"/>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66801" y="6409587"/>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2">
            <a:extLst>
              <a:ext uri="{FF2B5EF4-FFF2-40B4-BE49-F238E27FC236}">
                <a16:creationId xmlns:a16="http://schemas.microsoft.com/office/drawing/2014/main" id="{043CF649-2DD6-478B-91D4-C72D7E0F26F8}"/>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66801" y="6442918"/>
            <a:ext cx="2532523" cy="135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9">
            <a:extLst>
              <a:ext uri="{FF2B5EF4-FFF2-40B4-BE49-F238E27FC236}">
                <a16:creationId xmlns:a16="http://schemas.microsoft.com/office/drawing/2014/main" id="{DAE51138-09B8-460D-A007-3ABF416BFE27}"/>
              </a:ext>
              <a:ext uri="{C183D7F6-B498-43B3-948B-1728B52AA6E4}">
                <adec:decorative xmlns:adec="http://schemas.microsoft.com/office/drawing/2017/decorative" val="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273" r="86278" b="3273"/>
          <a:stretch/>
        </p:blipFill>
        <p:spPr bwMode="auto">
          <a:xfrm>
            <a:off x="111859" y="6422646"/>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CDD4C211-93E7-44AD-A2B1-65FF9FDD5A47}"/>
              </a:ext>
              <a:ext uri="{C183D7F6-B498-43B3-948B-1728B52AA6E4}">
                <adec:decorative xmlns:adec="http://schemas.microsoft.com/office/drawing/2017/decorative" val="1"/>
              </a:ext>
            </a:extLst>
          </p:cNvPr>
          <p:cNvPicPr/>
          <p:nvPr/>
        </p:nvPicPr>
        <p:blipFill rotWithShape="1">
          <a:blip r:embed="rId7">
            <a:extLst>
              <a:ext uri="{28A0092B-C50C-407E-A947-70E740481C1C}">
                <a14:useLocalDpi xmlns:a14="http://schemas.microsoft.com/office/drawing/2010/main" val="0"/>
              </a:ext>
            </a:extLst>
          </a:blip>
          <a:srcRect l="53849" t="-17160"/>
          <a:stretch/>
        </p:blipFill>
        <p:spPr bwMode="auto">
          <a:xfrm>
            <a:off x="609600" y="6426843"/>
            <a:ext cx="1105593" cy="359154"/>
          </a:xfrm>
          <a:prstGeom prst="rect">
            <a:avLst/>
          </a:prstGeom>
          <a:noFill/>
        </p:spPr>
      </p:pic>
      <p:cxnSp>
        <p:nvCxnSpPr>
          <p:cNvPr id="31" name="Straight Connector 30">
            <a:extLst>
              <a:ext uri="{FF2B5EF4-FFF2-40B4-BE49-F238E27FC236}">
                <a16:creationId xmlns:a16="http://schemas.microsoft.com/office/drawing/2014/main" id="{FCA4BA19-FFD5-4F3F-BBC0-AAD3B036682D}"/>
              </a:ext>
              <a:ext uri="{C183D7F6-B498-43B3-948B-1728B52AA6E4}">
                <adec:decorative xmlns:adec="http://schemas.microsoft.com/office/drawing/2017/decorative" val="1"/>
              </a:ext>
            </a:extLst>
          </p:cNvPr>
          <p:cNvCxnSpPr>
            <a:cxnSpLocks/>
          </p:cNvCxnSpPr>
          <p:nvPr/>
        </p:nvCxnSpPr>
        <p:spPr>
          <a:xfrm>
            <a:off x="4638075" y="2616685"/>
            <a:ext cx="0" cy="3769518"/>
          </a:xfrm>
          <a:prstGeom prst="line">
            <a:avLst/>
          </a:prstGeom>
          <a:ln/>
        </p:spPr>
        <p:style>
          <a:lnRef idx="2">
            <a:schemeClr val="dk1"/>
          </a:lnRef>
          <a:fillRef idx="0">
            <a:schemeClr val="dk1"/>
          </a:fillRef>
          <a:effectRef idx="1">
            <a:schemeClr val="dk1"/>
          </a:effectRef>
          <a:fontRef idx="minor">
            <a:schemeClr val="tx1"/>
          </a:fontRef>
        </p:style>
      </p:cxnSp>
      <p:cxnSp>
        <p:nvCxnSpPr>
          <p:cNvPr id="21" name="Straight Connector 20">
            <a:extLst>
              <a:ext uri="{FF2B5EF4-FFF2-40B4-BE49-F238E27FC236}">
                <a16:creationId xmlns:a16="http://schemas.microsoft.com/office/drawing/2014/main" id="{ADF54076-9643-4841-8898-A9C5B51FF488}"/>
              </a:ext>
              <a:ext uri="{C183D7F6-B498-43B3-948B-1728B52AA6E4}">
                <adec:decorative xmlns:adec="http://schemas.microsoft.com/office/drawing/2017/decorative" val="1"/>
              </a:ext>
            </a:extLst>
          </p:cNvPr>
          <p:cNvCxnSpPr>
            <a:cxnSpLocks/>
          </p:cNvCxnSpPr>
          <p:nvPr/>
        </p:nvCxnSpPr>
        <p:spPr>
          <a:xfrm>
            <a:off x="1219200" y="2602413"/>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sp>
        <p:nvSpPr>
          <p:cNvPr id="32" name="Rectangle 31">
            <a:extLst>
              <a:ext uri="{FF2B5EF4-FFF2-40B4-BE49-F238E27FC236}">
                <a16:creationId xmlns:a16="http://schemas.microsoft.com/office/drawing/2014/main" id="{7C63CE1D-9F7D-4736-9759-5DBA8EB2EDBC}"/>
              </a:ext>
              <a:ext uri="{C183D7F6-B498-43B3-948B-1728B52AA6E4}">
                <adec:decorative xmlns:adec="http://schemas.microsoft.com/office/drawing/2017/decorative" val="1"/>
              </a:ext>
            </a:extLst>
          </p:cNvPr>
          <p:cNvSpPr/>
          <p:nvPr/>
        </p:nvSpPr>
        <p:spPr>
          <a:xfrm>
            <a:off x="595521" y="6002313"/>
            <a:ext cx="3777839" cy="31817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b="1" dirty="0">
                <a:solidFill>
                  <a:prstClr val="black"/>
                </a:solidFill>
                <a:latin typeface="+mj-lt"/>
                <a:cs typeface="Arial" panose="020B0604020202020204" pitchFamily="34" charset="0"/>
              </a:rPr>
              <a:t>Fear of Personally Getting Sick</a:t>
            </a:r>
          </a:p>
        </p:txBody>
      </p:sp>
      <p:sp>
        <p:nvSpPr>
          <p:cNvPr id="33" name="Rectangle 32">
            <a:extLst>
              <a:ext uri="{FF2B5EF4-FFF2-40B4-BE49-F238E27FC236}">
                <a16:creationId xmlns:a16="http://schemas.microsoft.com/office/drawing/2014/main" id="{E0016990-5412-43C2-BEAE-10802CEF8B23}"/>
              </a:ext>
              <a:ext uri="{C183D7F6-B498-43B3-948B-1728B52AA6E4}">
                <adec:decorative xmlns:adec="http://schemas.microsoft.com/office/drawing/2017/decorative" val="1"/>
              </a:ext>
            </a:extLst>
          </p:cNvPr>
          <p:cNvSpPr/>
          <p:nvPr/>
        </p:nvSpPr>
        <p:spPr>
          <a:xfrm>
            <a:off x="5155644" y="5990803"/>
            <a:ext cx="3777839" cy="31817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b="1" dirty="0">
                <a:solidFill>
                  <a:prstClr val="black"/>
                </a:solidFill>
                <a:latin typeface="+mj-lt"/>
                <a:cs typeface="Arial" panose="020B0604020202020204" pitchFamily="34" charset="0"/>
              </a:rPr>
              <a:t>Fear of Family Getting Sick</a:t>
            </a:r>
          </a:p>
        </p:txBody>
      </p:sp>
    </p:spTree>
    <p:extLst>
      <p:ext uri="{BB962C8B-B14F-4D97-AF65-F5344CB8AC3E}">
        <p14:creationId xmlns:p14="http://schemas.microsoft.com/office/powerpoint/2010/main" val="3091617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58A0D63-5E74-6E43-86E3-C20C7B5AF75F}"/>
              </a:ext>
              <a:ext uri="{C183D7F6-B498-43B3-948B-1728B52AA6E4}">
                <adec:decorative xmlns:adec="http://schemas.microsoft.com/office/drawing/2017/decorative" val="1"/>
              </a:ext>
            </a:extLst>
          </p:cNvPr>
          <p:cNvSpPr/>
          <p:nvPr/>
        </p:nvSpPr>
        <p:spPr>
          <a:xfrm>
            <a:off x="-304800" y="0"/>
            <a:ext cx="99822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328D71F-2CF4-47CF-9990-560C93CC0854}"/>
              </a:ext>
            </a:extLst>
          </p:cNvPr>
          <p:cNvSpPr>
            <a:spLocks noGrp="1"/>
          </p:cNvSpPr>
          <p:nvPr>
            <p:ph type="title"/>
          </p:nvPr>
        </p:nvSpPr>
        <p:spPr>
          <a:xfrm>
            <a:off x="259491" y="304800"/>
            <a:ext cx="8712122" cy="854868"/>
          </a:xfrm>
        </p:spPr>
        <p:txBody>
          <a:bodyPr>
            <a:normAutofit fontScale="90000"/>
          </a:bodyPr>
          <a:lstStyle/>
          <a:p>
            <a:r>
              <a:rPr lang="en-US" b="1" dirty="0">
                <a:latin typeface="Times New Roman" panose="02020603050405020304" pitchFamily="18" charset="0"/>
                <a:cs typeface="Times New Roman" panose="02020603050405020304" pitchFamily="18" charset="0"/>
              </a:rPr>
              <a:t>Blind Triplets Who Became Eagle Scouts Battling COVID-19</a:t>
            </a:r>
          </a:p>
        </p:txBody>
      </p:sp>
      <p:sp>
        <p:nvSpPr>
          <p:cNvPr id="24" name="Text Placeholder 2">
            <a:extLst>
              <a:ext uri="{FF2B5EF4-FFF2-40B4-BE49-F238E27FC236}">
                <a16:creationId xmlns:a16="http://schemas.microsoft.com/office/drawing/2014/main" id="{8A6E9D98-9770-F14F-B059-D701C7C7B4C2}"/>
              </a:ext>
            </a:extLst>
          </p:cNvPr>
          <p:cNvSpPr txBox="1">
            <a:spLocks/>
          </p:cNvSpPr>
          <p:nvPr/>
        </p:nvSpPr>
        <p:spPr>
          <a:xfrm>
            <a:off x="259492" y="2005541"/>
            <a:ext cx="8559002" cy="1129793"/>
          </a:xfrm>
          <a:prstGeom prst="rect">
            <a:avLst/>
          </a:prstGeom>
          <a:noFill/>
          <a:ln>
            <a:noFill/>
          </a:ln>
        </p:spPr>
        <p:txBody>
          <a:bodyPr wrap="square" lIns="61385" tIns="61385" rIns="61385" bIns="61385" anchor="t" anchorCtr="0"/>
          <a:lstStyle>
            <a:defPPr marR="0" lvl="0" algn="l" rtl="0">
              <a:lnSpc>
                <a:spcPct val="100000"/>
              </a:lnSpc>
              <a:spcBef>
                <a:spcPts val="0"/>
              </a:spcBef>
              <a:spcAft>
                <a:spcPts val="0"/>
              </a:spcAft>
            </a:defPPr>
            <a:lvl1pPr marL="0" marR="0" lvl="0" indent="0" algn="l" rtl="0">
              <a:lnSpc>
                <a:spcPct val="100000"/>
              </a:lnSpc>
              <a:spcBef>
                <a:spcPts val="323"/>
              </a:spcBef>
              <a:spcAft>
                <a:spcPts val="0"/>
              </a:spcAft>
              <a:buNone/>
              <a:defRPr sz="1600" b="0" i="0" u="none" strike="noStrike" cap="none">
                <a:solidFill>
                  <a:schemeClr val="dk1"/>
                </a:solidFill>
                <a:latin typeface="Calibri"/>
                <a:ea typeface="Calibri"/>
                <a:cs typeface="Calibri"/>
                <a:sym typeface="Calibri"/>
              </a:defRPr>
            </a:lvl1pPr>
            <a:lvl2pPr marL="407862" marR="0" lvl="1" indent="-9948" algn="l" rtl="0">
              <a:lnSpc>
                <a:spcPct val="100000"/>
              </a:lnSpc>
              <a:spcBef>
                <a:spcPts val="323"/>
              </a:spcBef>
              <a:spcAft>
                <a:spcPts val="0"/>
              </a:spcAft>
              <a:buNone/>
              <a:defRPr sz="1600" b="0" i="0" u="none" strike="noStrike" cap="none">
                <a:solidFill>
                  <a:schemeClr val="dk1"/>
                </a:solidFill>
                <a:latin typeface="Calibri"/>
                <a:ea typeface="Calibri"/>
                <a:cs typeface="Calibri"/>
                <a:sym typeface="Calibri"/>
              </a:defRPr>
            </a:lvl2pPr>
            <a:lvl3pPr marL="817145" marR="0" lvl="2" indent="-9948" algn="l" rtl="0">
              <a:lnSpc>
                <a:spcPct val="100000"/>
              </a:lnSpc>
              <a:spcBef>
                <a:spcPts val="323"/>
              </a:spcBef>
              <a:spcAft>
                <a:spcPts val="0"/>
              </a:spcAft>
              <a:buNone/>
              <a:defRPr sz="1600" b="0" i="0" u="none" strike="noStrike" cap="none">
                <a:solidFill>
                  <a:schemeClr val="dk1"/>
                </a:solidFill>
                <a:latin typeface="Calibri"/>
                <a:ea typeface="Calibri"/>
                <a:cs typeface="Calibri"/>
                <a:sym typeface="Calibri"/>
              </a:defRPr>
            </a:lvl3pPr>
            <a:lvl4pPr marL="1226434" marR="0" lvl="3" indent="-9948" algn="l" rtl="0">
              <a:lnSpc>
                <a:spcPct val="100000"/>
              </a:lnSpc>
              <a:spcBef>
                <a:spcPts val="323"/>
              </a:spcBef>
              <a:spcAft>
                <a:spcPts val="0"/>
              </a:spcAft>
              <a:buNone/>
              <a:defRPr sz="1600" b="0" i="0" u="none" strike="noStrike" cap="none">
                <a:solidFill>
                  <a:schemeClr val="dk1"/>
                </a:solidFill>
                <a:latin typeface="Calibri"/>
                <a:ea typeface="Calibri"/>
                <a:cs typeface="Calibri"/>
                <a:sym typeface="Calibri"/>
              </a:defRPr>
            </a:lvl4pPr>
            <a:lvl5pPr marL="1635717" marR="0" lvl="4" indent="-9949" algn="l" rtl="0">
              <a:lnSpc>
                <a:spcPct val="100000"/>
              </a:lnSpc>
              <a:spcBef>
                <a:spcPts val="323"/>
              </a:spcBef>
              <a:spcAft>
                <a:spcPts val="0"/>
              </a:spcAft>
              <a:buNone/>
              <a:defRPr sz="1600" b="0" i="0" u="none" strike="noStrike" cap="none">
                <a:solidFill>
                  <a:schemeClr val="dk1"/>
                </a:solidFill>
                <a:latin typeface="Calibri"/>
                <a:ea typeface="Calibri"/>
                <a:cs typeface="Calibri"/>
                <a:sym typeface="Calibri"/>
              </a:defRPr>
            </a:lvl5pPr>
            <a:lvl6pPr marL="2045470" marR="0" lvl="5" indent="-10412" algn="l" rtl="0">
              <a:lnSpc>
                <a:spcPct val="100000"/>
              </a:lnSpc>
              <a:spcBef>
                <a:spcPts val="0"/>
              </a:spcBef>
              <a:spcAft>
                <a:spcPts val="0"/>
              </a:spcAft>
              <a:buNone/>
              <a:defRPr sz="1600" b="0" i="0" u="none" strike="noStrike" cap="none">
                <a:solidFill>
                  <a:srgbClr val="000000"/>
                </a:solidFill>
                <a:latin typeface="Calibri"/>
                <a:ea typeface="Calibri"/>
                <a:cs typeface="Calibri"/>
                <a:sym typeface="Calibri"/>
              </a:defRPr>
            </a:lvl6pPr>
            <a:lvl7pPr marL="2454563" marR="0" lvl="6" indent="-10223" algn="l" rtl="0">
              <a:lnSpc>
                <a:spcPct val="100000"/>
              </a:lnSpc>
              <a:spcBef>
                <a:spcPts val="0"/>
              </a:spcBef>
              <a:spcAft>
                <a:spcPts val="0"/>
              </a:spcAft>
              <a:buNone/>
              <a:defRPr sz="1600" b="0" i="0" u="none" strike="noStrike" cap="none">
                <a:solidFill>
                  <a:srgbClr val="000000"/>
                </a:solidFill>
                <a:latin typeface="Calibri"/>
                <a:ea typeface="Calibri"/>
                <a:cs typeface="Calibri"/>
                <a:sym typeface="Calibri"/>
              </a:defRPr>
            </a:lvl7pPr>
            <a:lvl8pPr marL="2863655" marR="0" lvl="7" indent="-10030" algn="l" rtl="0">
              <a:lnSpc>
                <a:spcPct val="100000"/>
              </a:lnSpc>
              <a:spcBef>
                <a:spcPts val="0"/>
              </a:spcBef>
              <a:spcAft>
                <a:spcPts val="0"/>
              </a:spcAft>
              <a:buNone/>
              <a:defRPr sz="1600" b="0" i="0" u="none" strike="noStrike" cap="none">
                <a:solidFill>
                  <a:srgbClr val="000000"/>
                </a:solidFill>
                <a:latin typeface="Calibri"/>
                <a:ea typeface="Calibri"/>
                <a:cs typeface="Calibri"/>
                <a:sym typeface="Calibri"/>
              </a:defRPr>
            </a:lvl8pPr>
            <a:lvl9pPr marL="3272747" marR="0" lvl="8" indent="-9838" algn="l" rtl="0">
              <a:lnSpc>
                <a:spcPct val="100000"/>
              </a:lnSpc>
              <a:spcBef>
                <a:spcPts val="0"/>
              </a:spcBef>
              <a:spcAft>
                <a:spcPts val="0"/>
              </a:spcAft>
              <a:buNone/>
              <a:defRPr sz="1600" b="0" i="0" u="none" strike="noStrike" cap="none">
                <a:solidFill>
                  <a:srgbClr val="000000"/>
                </a:solidFill>
                <a:latin typeface="Calibri"/>
                <a:ea typeface="Calibri"/>
                <a:cs typeface="Calibri"/>
                <a:sym typeface="Calibri"/>
              </a:defRPr>
            </a:lvl9pPr>
          </a:lstStyle>
          <a:p>
            <a:pPr>
              <a:defRPr/>
            </a:pPr>
            <a:r>
              <a:rPr lang="en-US" sz="1650" kern="0" dirty="0">
                <a:solidFill>
                  <a:srgbClr val="000000"/>
                </a:solidFill>
                <a:latin typeface="Times New Roman" panose="02020603050405020304" pitchFamily="18" charset="0"/>
                <a:cs typeface="Times New Roman" panose="02020603050405020304" pitchFamily="18" charset="0"/>
              </a:rPr>
              <a:t>RespectAbility Release: </a:t>
            </a:r>
            <a:r>
              <a:rPr lang="en-US" sz="1650" kern="0" dirty="0">
                <a:solidFill>
                  <a:srgbClr val="000000"/>
                </a:solidFill>
                <a:latin typeface="Times New Roman" panose="02020603050405020304" pitchFamily="18" charset="0"/>
                <a:cs typeface="Times New Roman" panose="02020603050405020304" pitchFamily="18" charset="0"/>
                <a:hlinkClick r:id="rId3"/>
              </a:rPr>
              <a:t>https://www.respectability.org/2020/04/blind-triplets-covid-19/</a:t>
            </a:r>
            <a:endParaRPr lang="en-US" sz="1650" kern="0" dirty="0">
              <a:solidFill>
                <a:srgbClr val="000000"/>
              </a:solidFill>
              <a:latin typeface="Times New Roman" panose="02020603050405020304" pitchFamily="18" charset="0"/>
              <a:cs typeface="Times New Roman" panose="02020603050405020304" pitchFamily="18" charset="0"/>
            </a:endParaRPr>
          </a:p>
          <a:p>
            <a:pPr>
              <a:defRPr/>
            </a:pPr>
            <a:r>
              <a:rPr lang="en-US" sz="1650" kern="0" dirty="0">
                <a:solidFill>
                  <a:srgbClr val="000000"/>
                </a:solidFill>
                <a:latin typeface="Times New Roman" panose="02020603050405020304" pitchFamily="18" charset="0"/>
                <a:cs typeface="Times New Roman" panose="02020603050405020304" pitchFamily="18" charset="0"/>
              </a:rPr>
              <a:t>ABC World News Tonight Story: </a:t>
            </a:r>
            <a:r>
              <a:rPr lang="en-US" sz="1650" kern="0" dirty="0">
                <a:solidFill>
                  <a:srgbClr val="000000"/>
                </a:solidFill>
                <a:latin typeface="Times New Roman" panose="02020603050405020304" pitchFamily="18" charset="0"/>
                <a:cs typeface="Times New Roman" panose="02020603050405020304" pitchFamily="18" charset="0"/>
                <a:hlinkClick r:id="rId4"/>
              </a:rPr>
              <a:t>https://www.facebook.com/watch/?v=257659705416968</a:t>
            </a:r>
            <a:endParaRPr lang="en-US" sz="1650" kern="0" dirty="0">
              <a:solidFill>
                <a:srgbClr val="000000"/>
              </a:solidFill>
              <a:latin typeface="Times New Roman" panose="02020603050405020304" pitchFamily="18" charset="0"/>
              <a:cs typeface="Times New Roman" panose="02020603050405020304" pitchFamily="18" charset="0"/>
            </a:endParaRPr>
          </a:p>
          <a:p>
            <a:pPr>
              <a:defRPr/>
            </a:pPr>
            <a:r>
              <a:rPr lang="en-US" sz="1650" kern="0" dirty="0">
                <a:solidFill>
                  <a:srgbClr val="000000"/>
                </a:solidFill>
                <a:latin typeface="Times New Roman" panose="02020603050405020304" pitchFamily="18" charset="0"/>
                <a:cs typeface="Times New Roman" panose="02020603050405020304" pitchFamily="18" charset="0"/>
              </a:rPr>
              <a:t>NBC Washington Story:  </a:t>
            </a:r>
            <a:r>
              <a:rPr lang="en-US" sz="1650" kern="0" dirty="0">
                <a:solidFill>
                  <a:srgbClr val="000000"/>
                </a:solidFill>
                <a:latin typeface="Times New Roman" panose="02020603050405020304" pitchFamily="18" charset="0"/>
                <a:cs typeface="Times New Roman" panose="02020603050405020304" pitchFamily="18" charset="0"/>
                <a:hlinkClick r:id="rId5"/>
              </a:rPr>
              <a:t>https://www.nbcwashington.com/news/local/blind-triplets-battle-coronavirus/2285691/</a:t>
            </a:r>
            <a:endParaRPr lang="en-US" sz="1650" kern="0" dirty="0">
              <a:solidFill>
                <a:srgbClr val="000000"/>
              </a:solidFill>
              <a:latin typeface="Times New Roman" panose="02020603050405020304" pitchFamily="18" charset="0"/>
              <a:cs typeface="Times New Roman" panose="02020603050405020304" pitchFamily="18" charset="0"/>
            </a:endParaRPr>
          </a:p>
        </p:txBody>
      </p:sp>
      <p:pic>
        <p:nvPicPr>
          <p:cNvPr id="4" name="Picture 3" descr="Ollie, Steven, Nick and Leo Cantos, along with Jennifer Laszlo Mizrahi, Calvin Harris and Vivian Bass at RespectAbility's 2018 Summit">
            <a:extLst>
              <a:ext uri="{FF2B5EF4-FFF2-40B4-BE49-F238E27FC236}">
                <a16:creationId xmlns:a16="http://schemas.microsoft.com/office/drawing/2014/main" id="{93A81864-142F-534C-BD3D-D27B6EDC65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491" y="3202448"/>
            <a:ext cx="4916851" cy="2581347"/>
          </a:xfrm>
          <a:prstGeom prst="rect">
            <a:avLst/>
          </a:prstGeom>
        </p:spPr>
      </p:pic>
      <p:pic>
        <p:nvPicPr>
          <p:cNvPr id="6" name="Picture 5" descr="Leo Cantos lying in a hospital bed holding a tool for breathing exercises">
            <a:extLst>
              <a:ext uri="{FF2B5EF4-FFF2-40B4-BE49-F238E27FC236}">
                <a16:creationId xmlns:a16="http://schemas.microsoft.com/office/drawing/2014/main" id="{849B4905-0FDB-9E43-869B-FD309E6A61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29538" y="3202448"/>
            <a:ext cx="1936011" cy="2581347"/>
          </a:xfrm>
          <a:prstGeom prst="rect">
            <a:avLst/>
          </a:prstGeom>
        </p:spPr>
      </p:pic>
    </p:spTree>
    <p:extLst>
      <p:ext uri="{BB962C8B-B14F-4D97-AF65-F5344CB8AC3E}">
        <p14:creationId xmlns:p14="http://schemas.microsoft.com/office/powerpoint/2010/main" val="4135402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100CB55D-B5A7-3648-9499-EB43890BAA70}"/>
              </a:ext>
            </a:extLst>
          </p:cNvPr>
          <p:cNvSpPr>
            <a:spLocks noGrp="1"/>
          </p:cNvSpPr>
          <p:nvPr>
            <p:ph type="title" idx="4294967295"/>
          </p:nvPr>
        </p:nvSpPr>
        <p:spPr>
          <a:xfrm>
            <a:off x="628650" y="365125"/>
            <a:ext cx="7886700" cy="1325563"/>
          </a:xfrm>
          <a:prstGeom prst="rect">
            <a:avLst/>
          </a:prstGeom>
        </p:spPr>
        <p:txBody>
          <a:bodyPr/>
          <a:lstStyle/>
          <a:p>
            <a:pPr rtl="0" fontAlgn="base"/>
            <a:r>
              <a:rPr lang="en-US" sz="2400" kern="1200" dirty="0">
                <a:solidFill>
                  <a:srgbClr val="000000"/>
                </a:solidFill>
                <a:effectLst/>
                <a:latin typeface="Franklin Gothic Demi Cond" panose="020B0603020102020204" pitchFamily="34" charset="0"/>
                <a:ea typeface="+mn-ea"/>
                <a:cs typeface="+mn-cs"/>
              </a:rPr>
              <a:t>Trump’s approval falling on handling coronavirus and economy</a:t>
            </a:r>
            <a:endParaRPr lang="en-US" dirty="0">
              <a:effectLst/>
            </a:endParaRPr>
          </a:p>
        </p:txBody>
      </p:sp>
      <p:sp>
        <p:nvSpPr>
          <p:cNvPr id="38" name="Rectangle 2">
            <a:extLst>
              <a:ext uri="{FF2B5EF4-FFF2-40B4-BE49-F238E27FC236}">
                <a16:creationId xmlns:a16="http://schemas.microsoft.com/office/drawing/2014/main" id="{0470CBF5-BEAC-4807-B9D8-F5CD7C62258E}"/>
              </a:ext>
              <a:ext uri="{C183D7F6-B498-43B3-948B-1728B52AA6E4}">
                <adec:decorative xmlns:adec="http://schemas.microsoft.com/office/drawing/2017/decorative" val="1"/>
              </a:ext>
            </a:extLst>
          </p:cNvPr>
          <p:cNvSpPr>
            <a:spLocks noChangeArrowheads="1"/>
          </p:cNvSpPr>
          <p:nvPr/>
        </p:nvSpPr>
        <p:spPr bwMode="auto">
          <a:xfrm>
            <a:off x="76201" y="592319"/>
            <a:ext cx="9220199" cy="369332"/>
          </a:xfrm>
          <a:prstGeom prst="rect">
            <a:avLst/>
          </a:prstGeom>
          <a:noFill/>
          <a:ln>
            <a:noFill/>
          </a:ln>
        </p:spPr>
        <p:txBody>
          <a:bodyPr wrap="square" lIns="0" tIns="0" rIns="0" bIns="0">
            <a:spAutoFit/>
          </a:bodyPr>
          <a:lstStyle/>
          <a:p>
            <a:r>
              <a:rPr lang="en-US" sz="2400" dirty="0">
                <a:solidFill>
                  <a:prstClr val="black"/>
                </a:solidFill>
                <a:latin typeface="Franklin Gothic Demi Cond"/>
              </a:rPr>
              <a:t>Trump’s approval falling on handling coronavirus and economy</a:t>
            </a:r>
          </a:p>
        </p:txBody>
      </p:sp>
      <p:sp>
        <p:nvSpPr>
          <p:cNvPr id="5" name="AutoShape 4"/>
          <p:cNvSpPr>
            <a:spLocks noChangeArrowheads="1"/>
          </p:cNvSpPr>
          <p:nvPr/>
        </p:nvSpPr>
        <p:spPr bwMode="auto">
          <a:xfrm>
            <a:off x="102804" y="1305012"/>
            <a:ext cx="8991600" cy="204311"/>
          </a:xfrm>
          <a:prstGeom prst="roundRect">
            <a:avLst>
              <a:gd name="adj" fmla="val 16667"/>
            </a:avLst>
          </a:prstGeom>
          <a:solidFill>
            <a:schemeClr val="bg1">
              <a:lumMod val="75000"/>
            </a:schemeClr>
          </a:solidFill>
          <a:ln w="9525">
            <a:noFill/>
            <a:round/>
            <a:headEnd/>
            <a:tailEnd/>
          </a:ln>
          <a:effectLst/>
        </p:spPr>
        <p:txBody>
          <a:bodyPr wrap="square" lIns="0" tIns="0" rIns="0" bIns="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i="1" dirty="0"/>
              <a:t>Do you approve or disapprove of the way Donald Trump is handling his job as President?</a:t>
            </a:r>
          </a:p>
        </p:txBody>
      </p:sp>
      <p:sp>
        <p:nvSpPr>
          <p:cNvPr id="27" name="Text Box 13">
            <a:extLst>
              <a:ext uri="{FF2B5EF4-FFF2-40B4-BE49-F238E27FC236}">
                <a16:creationId xmlns:a16="http://schemas.microsoft.com/office/drawing/2014/main" id="{05EC06C8-9EF6-408B-BB32-2940D9BB36B6}"/>
              </a:ext>
            </a:extLst>
          </p:cNvPr>
          <p:cNvSpPr txBox="1">
            <a:spLocks noChangeArrowheads="1"/>
          </p:cNvSpPr>
          <p:nvPr/>
        </p:nvSpPr>
        <p:spPr bwMode="auto">
          <a:xfrm>
            <a:off x="1260124" y="1576131"/>
            <a:ext cx="6623751" cy="307777"/>
          </a:xfrm>
          <a:prstGeom prst="rect">
            <a:avLst/>
          </a:prstGeom>
          <a:solidFill>
            <a:schemeClr val="bg1"/>
          </a:solidFill>
          <a:ln w="9525">
            <a:solidFill>
              <a:srgbClr val="000000"/>
            </a:solidFill>
            <a:miter lim="800000"/>
            <a:headEnd/>
            <a:tailEnd/>
          </a:ln>
          <a:effectLst/>
        </p:spPr>
        <p:txBody>
          <a:bodyPr wrap="square" lIns="0" tIns="0" rIns="0" bIns="0">
            <a:spAutoFit/>
          </a:bodyPr>
          <a:lstStyle>
            <a:lvl1pPr eaLnBrk="0" hangingPunct="0">
              <a:defRPr sz="1400" b="1">
                <a:solidFill>
                  <a:schemeClr val="bg1"/>
                </a:solidFill>
                <a:latin typeface="Arial" charset="0"/>
                <a:cs typeface="Arial" charset="0"/>
              </a:defRPr>
            </a:lvl1pPr>
            <a:lvl2pPr marL="37931725" indent="-37474525" eaLnBrk="0" hangingPunct="0">
              <a:defRPr sz="1400" b="1">
                <a:solidFill>
                  <a:schemeClr val="bg1"/>
                </a:solidFill>
                <a:latin typeface="Arial" charset="0"/>
                <a:cs typeface="Arial" charset="0"/>
              </a:defRPr>
            </a:lvl2pPr>
            <a:lvl3pPr eaLnBrk="0" hangingPunct="0">
              <a:defRPr sz="1400" b="1">
                <a:solidFill>
                  <a:schemeClr val="bg1"/>
                </a:solidFill>
                <a:latin typeface="Arial" charset="0"/>
                <a:cs typeface="Arial" charset="0"/>
              </a:defRPr>
            </a:lvl3pPr>
            <a:lvl4pPr eaLnBrk="0" hangingPunct="0">
              <a:defRPr sz="1400" b="1">
                <a:solidFill>
                  <a:schemeClr val="bg1"/>
                </a:solidFill>
                <a:latin typeface="Arial" charset="0"/>
                <a:cs typeface="Arial" charset="0"/>
              </a:defRPr>
            </a:lvl4pPr>
            <a:lvl5pPr eaLnBrk="0" hangingPunct="0">
              <a:defRPr sz="1400" b="1">
                <a:solidFill>
                  <a:schemeClr val="bg1"/>
                </a:solidFill>
                <a:latin typeface="Arial" charset="0"/>
                <a:cs typeface="Arial" charset="0"/>
              </a:defRPr>
            </a:lvl5pPr>
            <a:lvl6pPr marL="457200" eaLnBrk="0" fontAlgn="base" hangingPunct="0">
              <a:spcBef>
                <a:spcPct val="0"/>
              </a:spcBef>
              <a:spcAft>
                <a:spcPct val="0"/>
              </a:spcAft>
              <a:defRPr sz="1400" b="1">
                <a:solidFill>
                  <a:schemeClr val="bg1"/>
                </a:solidFill>
                <a:latin typeface="Arial" charset="0"/>
                <a:cs typeface="Arial" charset="0"/>
              </a:defRPr>
            </a:lvl6pPr>
            <a:lvl7pPr marL="914400" eaLnBrk="0" fontAlgn="base" hangingPunct="0">
              <a:spcBef>
                <a:spcPct val="0"/>
              </a:spcBef>
              <a:spcAft>
                <a:spcPct val="0"/>
              </a:spcAft>
              <a:defRPr sz="1400" b="1">
                <a:solidFill>
                  <a:schemeClr val="bg1"/>
                </a:solidFill>
                <a:latin typeface="Arial" charset="0"/>
                <a:cs typeface="Arial" charset="0"/>
              </a:defRPr>
            </a:lvl7pPr>
            <a:lvl8pPr marL="1371600" eaLnBrk="0" fontAlgn="base" hangingPunct="0">
              <a:spcBef>
                <a:spcPct val="0"/>
              </a:spcBef>
              <a:spcAft>
                <a:spcPct val="0"/>
              </a:spcAft>
              <a:defRPr sz="1400" b="1">
                <a:solidFill>
                  <a:schemeClr val="bg1"/>
                </a:solidFill>
                <a:latin typeface="Arial" charset="0"/>
                <a:cs typeface="Arial" charset="0"/>
              </a:defRPr>
            </a:lvl8pPr>
            <a:lvl9pPr marL="1828800" eaLnBrk="0" fontAlgn="base" hangingPunct="0">
              <a:spcBef>
                <a:spcPct val="0"/>
              </a:spcBef>
              <a:spcAft>
                <a:spcPct val="0"/>
              </a:spcAft>
              <a:defRPr sz="1400" b="1">
                <a:solidFill>
                  <a:schemeClr val="bg1"/>
                </a:solidFill>
                <a:latin typeface="Arial" charset="0"/>
                <a:cs typeface="Arial" charset="0"/>
              </a:defRPr>
            </a:lvl9pPr>
          </a:lstStyle>
          <a:p>
            <a:pPr algn="ctr" eaLnBrk="1" hangingPunct="1">
              <a:spcBef>
                <a:spcPct val="50000"/>
              </a:spcBef>
            </a:pPr>
            <a:r>
              <a:rPr lang="en-US" sz="2000" dirty="0">
                <a:solidFill>
                  <a:srgbClr val="E7E7E7">
                    <a:lumMod val="10000"/>
                  </a:srgbClr>
                </a:solidFill>
                <a:latin typeface="Arial" panose="020B0604020202020204" pitchFamily="34" charset="0"/>
                <a:cs typeface="Arial" panose="020B0604020202020204" pitchFamily="34" charset="0"/>
              </a:rPr>
              <a:t>TRUMP APPROVAL IN PANDEMIC</a:t>
            </a:r>
          </a:p>
        </p:txBody>
      </p:sp>
      <p:graphicFrame>
        <p:nvGraphicFramePr>
          <p:cNvPr id="6" name="Chart 5" descr="Job approval overall in March&#13;&#10;Strong approve: 30&#13;&#10;Somewhat approve: 17&#13;&#10;Total approve: 47&#13;&#10;Strong disapprove: 42&#13;&#10;Somewhat disapprove: 11&#13;&#10;Total disapprove: 53&#13;&#10;&#13;&#10;Job approval overall in April&#13;&#10;Strong approve: 25&#13;&#10;Somewhat approve: 21&#13;&#10;Total approve: 46&#13;&#10;Strong disapprove: 42&#13;&#10;Somewhat disapprove: 12&#13;&#10;Total disapprove: 54&#13;&#10;&#13;&#10;Job approval overall in May&#13;&#10;Strong approve: 26&#9;&#13;&#10;Somewhat approve: 19&#9;&#13;&#10;Total approve: 46&#9;&#13;&#10;Strong disapprove: 43&#9;&#13;&#10;Somewhat disapprove: 11&#9;&#13;&#10;Total disapprove: 54&#9;&#13;&#10;&#13;&#10;Job approval on Coronavirus in March:&#13;&#10;Strong approve: 30&#13;&#10;Somewhat approve: 21&#13;&#10;Total approve: 51&#13;&#10;Strong disapprove: 37&#13;&#10;Somewhat disapprove: 12&#13;&#10;Total disapprove: 49&#13;&#10;&#13;&#10;Job approval on Coronavirus in April&#13;&#10;Strong approve: 27&#13;&#10;Somewhat approve: 21&#13;&#10;Total approve: 48&#13;&#10;Strong disapprove: 38&#13;&#10;Somewhat disapprove: 14&#13;&#10;Total disapprove: 52&#13;&#10;&#13;&#10;Job approval on Coronavirus in May &#13;&#10;Strong approve: 24&#13;&#10;Somewhat approve: 21&#13;&#10;Total approve: 45&#13;&#10;Strong disapprove: 42&#13;&#10;Somewhat disapprove: 12&#13;&#10;Total disapprove: 54&#13;&#10;&#13;&#10;Job approval on economy in March&#13;&#10;Strong approve: 37&#13;&#10;Somewhat approve: 18&#13;&#10;Total approve: 55&#13;&#10;Strong disapprove: 30&#13;&#10;Somewhat disapprove: 15&#13;&#10;Total disapprove: 45&#13;&#10;&#13;&#10;Job approval on economy in April&#13;&#10;Strong approve: 31&#13;&#10;Somewhat approve: 22&#13;&#10;Total approve: 53&#13;&#10;Strong disapprove: 29&#13;&#10;Somewhat disapprove: 18&#13;&#10;Total disapprove: 47&#13;&#10;&#13;&#10;Job approval on economy in May &#13;&#10;Strong approve: 30&#13;&#10;Somewhat approve: 21&#13;&#10;Total approve: 51&#13;&#10;Strong disapprove: 33&#13;&#10;Somewhat disapprove: 16&#13;&#10;Total disapprove: 49"/>
          <p:cNvGraphicFramePr/>
          <p:nvPr>
            <p:extLst>
              <p:ext uri="{D42A27DB-BD31-4B8C-83A1-F6EECF244321}">
                <p14:modId xmlns:p14="http://schemas.microsoft.com/office/powerpoint/2010/main" val="4270440768"/>
              </p:ext>
            </p:extLst>
          </p:nvPr>
        </p:nvGraphicFramePr>
        <p:xfrm>
          <a:off x="102804" y="1981200"/>
          <a:ext cx="8964996" cy="4368668"/>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pPr>
              <a:defRPr/>
            </a:pPr>
            <a:fld id="{089398E2-BD8B-4C06-B949-5D11C3C3F6EB}" type="slidenum">
              <a:rPr lang="en-US" smtClean="0">
                <a:solidFill>
                  <a:srgbClr val="EEECE1"/>
                </a:solidFill>
              </a:rPr>
              <a:pPr>
                <a:defRPr/>
              </a:pPr>
              <a:t>19</a:t>
            </a:fld>
            <a:endParaRPr lang="en-US" dirty="0">
              <a:solidFill>
                <a:srgbClr val="EEECE1"/>
              </a:solidFill>
            </a:endParaRPr>
          </a:p>
        </p:txBody>
      </p:sp>
      <p:sp>
        <p:nvSpPr>
          <p:cNvPr id="12" name="Line 95">
            <a:extLst>
              <a:ext uri="{C183D7F6-B498-43B3-948B-1728B52AA6E4}">
                <adec:decorative xmlns:adec="http://schemas.microsoft.com/office/drawing/2017/decorative" val="1"/>
              </a:ext>
            </a:extLst>
          </p:cNvPr>
          <p:cNvSpPr>
            <a:spLocks noChangeShapeType="1"/>
          </p:cNvSpPr>
          <p:nvPr/>
        </p:nvSpPr>
        <p:spPr bwMode="auto">
          <a:xfrm>
            <a:off x="0" y="3962400"/>
            <a:ext cx="9144000" cy="0"/>
          </a:xfrm>
          <a:prstGeom prst="line">
            <a:avLst/>
          </a:prstGeom>
          <a:noFill/>
          <a:ln w="28575">
            <a:solidFill>
              <a:schemeClr val="accent6">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200" i="1" dirty="0">
              <a:solidFill>
                <a:srgbClr val="FF0000"/>
              </a:solidFill>
            </a:endParaRPr>
          </a:p>
        </p:txBody>
      </p:sp>
      <p:cxnSp>
        <p:nvCxnSpPr>
          <p:cNvPr id="28" name="Straight Connector 27">
            <a:extLst>
              <a:ext uri="{FF2B5EF4-FFF2-40B4-BE49-F238E27FC236}">
                <a16:creationId xmlns:a16="http://schemas.microsoft.com/office/drawing/2014/main" id="{C4A90F8B-A4B4-4713-B9FA-1F2B54E062EC}"/>
              </a:ext>
              <a:ext uri="{C183D7F6-B498-43B3-948B-1728B52AA6E4}">
                <adec:decorative xmlns:adec="http://schemas.microsoft.com/office/drawing/2017/decorative" val="1"/>
              </a:ext>
            </a:extLst>
          </p:cNvPr>
          <p:cNvCxnSpPr>
            <a:cxnSpLocks/>
          </p:cNvCxnSpPr>
          <p:nvPr/>
        </p:nvCxnSpPr>
        <p:spPr bwMode="auto">
          <a:xfrm>
            <a:off x="6096000" y="2434327"/>
            <a:ext cx="0" cy="4042673"/>
          </a:xfrm>
          <a:prstGeom prst="line">
            <a:avLst/>
          </a:prstGeom>
          <a:noFill/>
          <a:ln w="19050" cap="flat" cmpd="sng" algn="ctr">
            <a:solidFill>
              <a:schemeClr val="tx1"/>
            </a:solidFill>
            <a:prstDash val="dash"/>
            <a:round/>
            <a:headEnd type="none" w="med" len="med"/>
            <a:tailEnd type="none" w="med" len="med"/>
          </a:ln>
          <a:effectLst/>
        </p:spPr>
      </p:cxnSp>
      <p:pic>
        <p:nvPicPr>
          <p:cNvPr id="31" name="Picture 2">
            <a:extLst>
              <a:ext uri="{FF2B5EF4-FFF2-40B4-BE49-F238E27FC236}">
                <a16:creationId xmlns:a16="http://schemas.microsoft.com/office/drawing/2014/main" id="{8F48E483-BDD1-44B3-937B-519F26D4B6C0}"/>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1960721" y="125713"/>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1">
            <a:extLst>
              <a:ext uri="{FF2B5EF4-FFF2-40B4-BE49-F238E27FC236}">
                <a16:creationId xmlns:a16="http://schemas.microsoft.com/office/drawing/2014/main" id="{2A1E3C9E-0A13-479A-AE2C-7F9D93C056FE}"/>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4890" y="177155"/>
            <a:ext cx="3090417" cy="18286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E980E38B-7B43-4E98-A312-A7B6263C0E2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6200" y="6489947"/>
            <a:ext cx="2009775" cy="219075"/>
          </a:xfrm>
          <a:prstGeom prst="rect">
            <a:avLst/>
          </a:prstGeom>
        </p:spPr>
      </p:pic>
      <p:pic>
        <p:nvPicPr>
          <p:cNvPr id="34" name="Picture 9">
            <a:extLst>
              <a:ext uri="{FF2B5EF4-FFF2-40B4-BE49-F238E27FC236}">
                <a16:creationId xmlns:a16="http://schemas.microsoft.com/office/drawing/2014/main" id="{4CF07BE6-8C49-4B1B-937A-E3906ACE73C1}"/>
              </a:ext>
              <a:ext uri="{C183D7F6-B498-43B3-948B-1728B52AA6E4}">
                <adec:decorative xmlns:adec="http://schemas.microsoft.com/office/drawing/2017/decorative" val="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273" r="86278" b="3273"/>
          <a:stretch/>
        </p:blipFill>
        <p:spPr bwMode="auto">
          <a:xfrm>
            <a:off x="76200" y="6435647"/>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0" name="Text Box 45">
            <a:extLst>
              <a:ext uri="{FF2B5EF4-FFF2-40B4-BE49-F238E27FC236}">
                <a16:creationId xmlns:a16="http://schemas.microsoft.com/office/drawing/2014/main" id="{1B5483B8-7AFC-4D6F-8446-72670D01762F}"/>
              </a:ext>
              <a:ext uri="{C183D7F6-B498-43B3-948B-1728B52AA6E4}">
                <adec:decorative xmlns:adec="http://schemas.microsoft.com/office/drawing/2017/decorative" val="1"/>
              </a:ext>
            </a:extLst>
          </p:cNvPr>
          <p:cNvSpPr txBox="1">
            <a:spLocks noChangeArrowheads="1"/>
          </p:cNvSpPr>
          <p:nvPr/>
        </p:nvSpPr>
        <p:spPr bwMode="auto">
          <a:xfrm>
            <a:off x="651576" y="5745942"/>
            <a:ext cx="1927727" cy="442871"/>
          </a:xfrm>
          <a:prstGeom prst="rect">
            <a:avLst/>
          </a:prstGeom>
          <a:solidFill>
            <a:schemeClr val="bg1">
              <a:lumMod val="85000"/>
            </a:schemeClr>
          </a:solidFill>
          <a:ln w="9525" algn="ctr">
            <a:solidFill>
              <a:schemeClr val="tx1"/>
            </a:solidFill>
            <a:miter lim="800000"/>
            <a:headEnd/>
            <a:tailEnd/>
          </a:ln>
          <a:effec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0"/>
              </a:spcBef>
            </a:pPr>
            <a:r>
              <a:rPr lang="en-US" sz="1400" b="1" dirty="0">
                <a:solidFill>
                  <a:srgbClr val="000000"/>
                </a:solidFill>
                <a:latin typeface="Calibri"/>
              </a:rPr>
              <a:t>Overall Job Approval</a:t>
            </a:r>
          </a:p>
        </p:txBody>
      </p:sp>
      <p:sp>
        <p:nvSpPr>
          <p:cNvPr id="37" name="TextBox 36">
            <a:extLst>
              <a:ext uri="{FF2B5EF4-FFF2-40B4-BE49-F238E27FC236}">
                <a16:creationId xmlns:a16="http://schemas.microsoft.com/office/drawing/2014/main" id="{3C9BE0D5-7024-418E-B97A-2BCE243A2FED}"/>
              </a:ext>
              <a:ext uri="{C183D7F6-B498-43B3-948B-1728B52AA6E4}">
                <adec:decorative xmlns:adec="http://schemas.microsoft.com/office/drawing/2017/decorative" val="1"/>
              </a:ext>
            </a:extLst>
          </p:cNvPr>
          <p:cNvSpPr txBox="1"/>
          <p:nvPr/>
        </p:nvSpPr>
        <p:spPr>
          <a:xfrm>
            <a:off x="527055" y="6409827"/>
            <a:ext cx="4313357" cy="276999"/>
          </a:xfrm>
          <a:prstGeom prst="rect">
            <a:avLst/>
          </a:prstGeom>
          <a:solidFill>
            <a:schemeClr val="tx1"/>
          </a:solidFill>
        </p:spPr>
        <p:txBody>
          <a:bodyPr wrap="square" rtlCol="0">
            <a:spAutoFit/>
          </a:bodyPr>
          <a:lstStyle/>
          <a:p>
            <a:endParaRPr lang="en-US" sz="1200" i="1" dirty="0">
              <a:solidFill>
                <a:schemeClr val="lt1"/>
              </a:solidFill>
              <a:latin typeface="+mn-lt"/>
            </a:endParaRPr>
          </a:p>
        </p:txBody>
      </p:sp>
      <p:sp>
        <p:nvSpPr>
          <p:cNvPr id="24" name="Rectangle 23">
            <a:extLst>
              <a:ext uri="{FF2B5EF4-FFF2-40B4-BE49-F238E27FC236}">
                <a16:creationId xmlns:a16="http://schemas.microsoft.com/office/drawing/2014/main" id="{FEFE64C9-1456-4DCC-A67E-89B2B54E6A06}"/>
              </a:ext>
              <a:ext uri="{C183D7F6-B498-43B3-948B-1728B52AA6E4}">
                <adec:decorative xmlns:adec="http://schemas.microsoft.com/office/drawing/2017/decorative" val="1"/>
              </a:ext>
            </a:extLst>
          </p:cNvPr>
          <p:cNvSpPr/>
          <p:nvPr/>
        </p:nvSpPr>
        <p:spPr>
          <a:xfrm>
            <a:off x="278434" y="5181600"/>
            <a:ext cx="712166" cy="3705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b="1" dirty="0">
                <a:solidFill>
                  <a:prstClr val="black"/>
                </a:solidFill>
                <a:latin typeface="+mj-lt"/>
                <a:cs typeface="Arial" panose="020B0604020202020204" pitchFamily="34" charset="0"/>
              </a:rPr>
              <a:t>March </a:t>
            </a:r>
          </a:p>
        </p:txBody>
      </p:sp>
      <p:pic>
        <p:nvPicPr>
          <p:cNvPr id="39" name="Picture 38">
            <a:extLst>
              <a:ext uri="{FF2B5EF4-FFF2-40B4-BE49-F238E27FC236}">
                <a16:creationId xmlns:a16="http://schemas.microsoft.com/office/drawing/2014/main" id="{D0C01EAC-FB8C-4696-BF26-95F61CB60D3D}"/>
              </a:ext>
              <a:ext uri="{C183D7F6-B498-43B3-948B-1728B52AA6E4}">
                <adec:decorative xmlns:adec="http://schemas.microsoft.com/office/drawing/2017/decorative" val="1"/>
              </a:ext>
            </a:extLst>
          </p:cNvPr>
          <p:cNvPicPr/>
          <p:nvPr/>
        </p:nvPicPr>
        <p:blipFill rotWithShape="1">
          <a:blip r:embed="rId8">
            <a:extLst>
              <a:ext uri="{28A0092B-C50C-407E-A947-70E740481C1C}">
                <a14:useLocalDpi xmlns:a14="http://schemas.microsoft.com/office/drawing/2010/main" val="0"/>
              </a:ext>
            </a:extLst>
          </a:blip>
          <a:srcRect l="53849" t="-17160"/>
          <a:stretch/>
        </p:blipFill>
        <p:spPr bwMode="auto">
          <a:xfrm>
            <a:off x="509846" y="6409827"/>
            <a:ext cx="1105593" cy="359154"/>
          </a:xfrm>
          <a:prstGeom prst="rect">
            <a:avLst/>
          </a:prstGeom>
          <a:noFill/>
        </p:spPr>
      </p:pic>
      <p:sp>
        <p:nvSpPr>
          <p:cNvPr id="42" name="Rectangle 41">
            <a:extLst>
              <a:ext uri="{FF2B5EF4-FFF2-40B4-BE49-F238E27FC236}">
                <a16:creationId xmlns:a16="http://schemas.microsoft.com/office/drawing/2014/main" id="{44360C47-5BEC-4276-ACF4-6074209FF04E}"/>
              </a:ext>
              <a:ext uri="{C183D7F6-B498-43B3-948B-1728B52AA6E4}">
                <adec:decorative xmlns:adec="http://schemas.microsoft.com/office/drawing/2017/decorative" val="1"/>
              </a:ext>
            </a:extLst>
          </p:cNvPr>
          <p:cNvSpPr/>
          <p:nvPr/>
        </p:nvSpPr>
        <p:spPr>
          <a:xfrm>
            <a:off x="1269034" y="5181600"/>
            <a:ext cx="712166" cy="3705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b="1" dirty="0">
                <a:solidFill>
                  <a:prstClr val="black"/>
                </a:solidFill>
                <a:latin typeface="+mj-lt"/>
                <a:cs typeface="Arial" panose="020B0604020202020204" pitchFamily="34" charset="0"/>
              </a:rPr>
              <a:t>April</a:t>
            </a:r>
          </a:p>
        </p:txBody>
      </p:sp>
      <p:sp>
        <p:nvSpPr>
          <p:cNvPr id="44" name="Rectangle 43">
            <a:extLst>
              <a:ext uri="{FF2B5EF4-FFF2-40B4-BE49-F238E27FC236}">
                <a16:creationId xmlns:a16="http://schemas.microsoft.com/office/drawing/2014/main" id="{5E1CE92B-8DFE-4F3F-A175-E69900D9B04E}"/>
              </a:ext>
              <a:ext uri="{C183D7F6-B498-43B3-948B-1728B52AA6E4}">
                <adec:decorative xmlns:adec="http://schemas.microsoft.com/office/drawing/2017/decorative" val="1"/>
              </a:ext>
            </a:extLst>
          </p:cNvPr>
          <p:cNvSpPr/>
          <p:nvPr/>
        </p:nvSpPr>
        <p:spPr>
          <a:xfrm>
            <a:off x="2259634" y="5181600"/>
            <a:ext cx="712166" cy="3705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b="1" dirty="0">
                <a:solidFill>
                  <a:prstClr val="black"/>
                </a:solidFill>
                <a:latin typeface="+mj-lt"/>
                <a:cs typeface="Arial" panose="020B0604020202020204" pitchFamily="34" charset="0"/>
              </a:rPr>
              <a:t>May</a:t>
            </a:r>
          </a:p>
        </p:txBody>
      </p:sp>
      <p:sp>
        <p:nvSpPr>
          <p:cNvPr id="46" name="Rectangle 45">
            <a:extLst>
              <a:ext uri="{FF2B5EF4-FFF2-40B4-BE49-F238E27FC236}">
                <a16:creationId xmlns:a16="http://schemas.microsoft.com/office/drawing/2014/main" id="{B8A65EC8-7055-4DBF-8EAE-5765C65FC242}"/>
              </a:ext>
              <a:ext uri="{C183D7F6-B498-43B3-948B-1728B52AA6E4}">
                <adec:decorative xmlns:adec="http://schemas.microsoft.com/office/drawing/2017/decorative" val="1"/>
              </a:ext>
            </a:extLst>
          </p:cNvPr>
          <p:cNvSpPr/>
          <p:nvPr/>
        </p:nvSpPr>
        <p:spPr>
          <a:xfrm>
            <a:off x="5231434" y="5181600"/>
            <a:ext cx="712166" cy="3705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b="1" dirty="0">
                <a:solidFill>
                  <a:prstClr val="black"/>
                </a:solidFill>
                <a:latin typeface="+mj-lt"/>
                <a:cs typeface="Arial" panose="020B0604020202020204" pitchFamily="34" charset="0"/>
              </a:rPr>
              <a:t>May</a:t>
            </a:r>
          </a:p>
        </p:txBody>
      </p:sp>
      <p:sp>
        <p:nvSpPr>
          <p:cNvPr id="47" name="Rectangle 46">
            <a:extLst>
              <a:ext uri="{FF2B5EF4-FFF2-40B4-BE49-F238E27FC236}">
                <a16:creationId xmlns:a16="http://schemas.microsoft.com/office/drawing/2014/main" id="{762DDF4E-AEBA-4949-A2E3-488BE6EDD203}"/>
              </a:ext>
              <a:ext uri="{C183D7F6-B498-43B3-948B-1728B52AA6E4}">
                <adec:decorative xmlns:adec="http://schemas.microsoft.com/office/drawing/2017/decorative" val="1"/>
              </a:ext>
            </a:extLst>
          </p:cNvPr>
          <p:cNvSpPr/>
          <p:nvPr/>
        </p:nvSpPr>
        <p:spPr>
          <a:xfrm>
            <a:off x="8229600" y="5192085"/>
            <a:ext cx="712166" cy="3705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b="1" dirty="0">
                <a:solidFill>
                  <a:prstClr val="black"/>
                </a:solidFill>
                <a:latin typeface="+mj-lt"/>
                <a:cs typeface="Arial" panose="020B0604020202020204" pitchFamily="34" charset="0"/>
              </a:rPr>
              <a:t>May</a:t>
            </a:r>
          </a:p>
        </p:txBody>
      </p:sp>
      <p:sp>
        <p:nvSpPr>
          <p:cNvPr id="48" name="Rectangle 47">
            <a:extLst>
              <a:ext uri="{FF2B5EF4-FFF2-40B4-BE49-F238E27FC236}">
                <a16:creationId xmlns:a16="http://schemas.microsoft.com/office/drawing/2014/main" id="{341865F6-83F1-4ABC-98E9-FF3F4F518877}"/>
              </a:ext>
              <a:ext uri="{C183D7F6-B498-43B3-948B-1728B52AA6E4}">
                <adec:decorative xmlns:adec="http://schemas.microsoft.com/office/drawing/2017/decorative" val="1"/>
              </a:ext>
            </a:extLst>
          </p:cNvPr>
          <p:cNvSpPr/>
          <p:nvPr/>
        </p:nvSpPr>
        <p:spPr>
          <a:xfrm>
            <a:off x="4267200" y="5192085"/>
            <a:ext cx="712166" cy="3705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b="1" dirty="0">
                <a:solidFill>
                  <a:prstClr val="black"/>
                </a:solidFill>
                <a:latin typeface="+mj-lt"/>
                <a:cs typeface="Arial" panose="020B0604020202020204" pitchFamily="34" charset="0"/>
              </a:rPr>
              <a:t>April</a:t>
            </a:r>
          </a:p>
        </p:txBody>
      </p:sp>
      <p:sp>
        <p:nvSpPr>
          <p:cNvPr id="49" name="Rectangle 48">
            <a:extLst>
              <a:ext uri="{FF2B5EF4-FFF2-40B4-BE49-F238E27FC236}">
                <a16:creationId xmlns:a16="http://schemas.microsoft.com/office/drawing/2014/main" id="{9F4E02B2-7D82-4E95-9CFE-643AE388EA18}"/>
              </a:ext>
              <a:ext uri="{C183D7F6-B498-43B3-948B-1728B52AA6E4}">
                <adec:decorative xmlns:adec="http://schemas.microsoft.com/office/drawing/2017/decorative" val="1"/>
              </a:ext>
            </a:extLst>
          </p:cNvPr>
          <p:cNvSpPr/>
          <p:nvPr/>
        </p:nvSpPr>
        <p:spPr>
          <a:xfrm>
            <a:off x="7212634" y="5181600"/>
            <a:ext cx="712166" cy="3705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b="1" dirty="0">
                <a:solidFill>
                  <a:prstClr val="black"/>
                </a:solidFill>
                <a:latin typeface="+mj-lt"/>
                <a:cs typeface="Arial" panose="020B0604020202020204" pitchFamily="34" charset="0"/>
              </a:rPr>
              <a:t>April</a:t>
            </a:r>
          </a:p>
        </p:txBody>
      </p:sp>
      <p:sp>
        <p:nvSpPr>
          <p:cNvPr id="50" name="Rectangle 49">
            <a:extLst>
              <a:ext uri="{FF2B5EF4-FFF2-40B4-BE49-F238E27FC236}">
                <a16:creationId xmlns:a16="http://schemas.microsoft.com/office/drawing/2014/main" id="{50AB250B-D6A0-4453-B27F-2FDEE9A00840}"/>
              </a:ext>
              <a:ext uri="{C183D7F6-B498-43B3-948B-1728B52AA6E4}">
                <adec:decorative xmlns:adec="http://schemas.microsoft.com/office/drawing/2017/decorative" val="1"/>
              </a:ext>
            </a:extLst>
          </p:cNvPr>
          <p:cNvSpPr/>
          <p:nvPr/>
        </p:nvSpPr>
        <p:spPr>
          <a:xfrm>
            <a:off x="3250234" y="5181600"/>
            <a:ext cx="712166" cy="3705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b="1" dirty="0">
                <a:solidFill>
                  <a:prstClr val="black"/>
                </a:solidFill>
                <a:latin typeface="+mj-lt"/>
                <a:cs typeface="Arial" panose="020B0604020202020204" pitchFamily="34" charset="0"/>
              </a:rPr>
              <a:t>March </a:t>
            </a:r>
          </a:p>
        </p:txBody>
      </p:sp>
      <p:sp>
        <p:nvSpPr>
          <p:cNvPr id="51" name="Rectangle 50">
            <a:extLst>
              <a:ext uri="{FF2B5EF4-FFF2-40B4-BE49-F238E27FC236}">
                <a16:creationId xmlns:a16="http://schemas.microsoft.com/office/drawing/2014/main" id="{8FD3D58E-F120-4424-9DAF-DB4BAA5E9422}"/>
              </a:ext>
              <a:ext uri="{C183D7F6-B498-43B3-948B-1728B52AA6E4}">
                <adec:decorative xmlns:adec="http://schemas.microsoft.com/office/drawing/2017/decorative" val="1"/>
              </a:ext>
            </a:extLst>
          </p:cNvPr>
          <p:cNvSpPr/>
          <p:nvPr/>
        </p:nvSpPr>
        <p:spPr>
          <a:xfrm>
            <a:off x="6222034" y="5181600"/>
            <a:ext cx="712166" cy="3705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b="1" dirty="0">
                <a:solidFill>
                  <a:prstClr val="black"/>
                </a:solidFill>
                <a:latin typeface="+mj-lt"/>
                <a:cs typeface="Arial" panose="020B0604020202020204" pitchFamily="34" charset="0"/>
              </a:rPr>
              <a:t>March </a:t>
            </a:r>
          </a:p>
        </p:txBody>
      </p:sp>
      <p:cxnSp>
        <p:nvCxnSpPr>
          <p:cNvPr id="25" name="Straight Arrow Connector 24">
            <a:extLst>
              <a:ext uri="{FF2B5EF4-FFF2-40B4-BE49-F238E27FC236}">
                <a16:creationId xmlns:a16="http://schemas.microsoft.com/office/drawing/2014/main" id="{22EFD2D3-A073-46B2-A99E-9F1CEFD53A3D}"/>
              </a:ext>
              <a:ext uri="{C183D7F6-B498-43B3-948B-1728B52AA6E4}">
                <adec:decorative xmlns:adec="http://schemas.microsoft.com/office/drawing/2017/decorative" val="1"/>
              </a:ext>
            </a:extLst>
          </p:cNvPr>
          <p:cNvCxnSpPr>
            <a:cxnSpLocks/>
          </p:cNvCxnSpPr>
          <p:nvPr/>
        </p:nvCxnSpPr>
        <p:spPr>
          <a:xfrm>
            <a:off x="6578117" y="2746969"/>
            <a:ext cx="1867262" cy="117572"/>
          </a:xfrm>
          <a:prstGeom prst="straightConnector1">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29" name="Straight Arrow Connector 28">
            <a:extLst>
              <a:ext uri="{FF2B5EF4-FFF2-40B4-BE49-F238E27FC236}">
                <a16:creationId xmlns:a16="http://schemas.microsoft.com/office/drawing/2014/main" id="{46E266FE-4A9F-4F5C-8C83-5FF8C3B4C7B4}"/>
              </a:ext>
              <a:ext uri="{C183D7F6-B498-43B3-948B-1728B52AA6E4}">
                <adec:decorative xmlns:adec="http://schemas.microsoft.com/office/drawing/2017/decorative" val="1"/>
              </a:ext>
            </a:extLst>
          </p:cNvPr>
          <p:cNvCxnSpPr>
            <a:cxnSpLocks/>
          </p:cNvCxnSpPr>
          <p:nvPr/>
        </p:nvCxnSpPr>
        <p:spPr>
          <a:xfrm>
            <a:off x="3606317" y="2821284"/>
            <a:ext cx="1854443" cy="105099"/>
          </a:xfrm>
          <a:prstGeom prst="straightConnector1">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38535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E3BBF1ED-658F-A747-B23E-E706B0E0DC98}"/>
              </a:ext>
            </a:extLst>
          </p:cNvPr>
          <p:cNvSpPr>
            <a:spLocks noGrp="1"/>
          </p:cNvSpPr>
          <p:nvPr>
            <p:ph type="title" idx="4294967295"/>
          </p:nvPr>
        </p:nvSpPr>
        <p:spPr>
          <a:xfrm>
            <a:off x="628650" y="365125"/>
            <a:ext cx="7886700" cy="1325563"/>
          </a:xfrm>
          <a:prstGeom prst="rect">
            <a:avLst/>
          </a:prstGeom>
        </p:spPr>
        <p:txBody>
          <a:bodyPr/>
          <a:lstStyle/>
          <a:p>
            <a:pPr rtl="0" fontAlgn="base"/>
            <a:r>
              <a:rPr lang="en-US" sz="2800" kern="1200" dirty="0">
                <a:solidFill>
                  <a:srgbClr val="000000"/>
                </a:solidFill>
                <a:effectLst/>
                <a:latin typeface="Franklin Gothic Demi Cond" panose="020B0603020102020204" pitchFamily="34" charset="0"/>
                <a:ea typeface="+mn-ea"/>
                <a:cs typeface="+mn-cs"/>
              </a:rPr>
              <a:t>Democrats more anti-Trump than Republicans pro-Trump, and more interested in the election </a:t>
            </a:r>
            <a:endParaRPr lang="en-US" dirty="0">
              <a:effectLst/>
            </a:endParaRPr>
          </a:p>
        </p:txBody>
      </p:sp>
      <p:sp>
        <p:nvSpPr>
          <p:cNvPr id="3" name="Rectangle 2">
            <a:extLst>
              <a:ext uri="{C183D7F6-B498-43B3-948B-1728B52AA6E4}">
                <adec:decorative xmlns:adec="http://schemas.microsoft.com/office/drawing/2017/decorative" val="1"/>
              </a:ext>
            </a:extLst>
          </p:cNvPr>
          <p:cNvSpPr>
            <a:spLocks noChangeArrowheads="1"/>
          </p:cNvSpPr>
          <p:nvPr/>
        </p:nvSpPr>
        <p:spPr bwMode="auto">
          <a:xfrm>
            <a:off x="106866" y="504720"/>
            <a:ext cx="885651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sz="2800" dirty="0">
                <a:solidFill>
                  <a:prstClr val="black"/>
                </a:solidFill>
                <a:latin typeface="Franklin Gothic Demi Cond"/>
              </a:rPr>
              <a:t>Democrats more anti-Trump than Republicans pro-Trump, and more interested in the election </a:t>
            </a:r>
          </a:p>
        </p:txBody>
      </p:sp>
      <p:sp>
        <p:nvSpPr>
          <p:cNvPr id="5" name="AutoShape 4"/>
          <p:cNvSpPr>
            <a:spLocks noChangeArrowheads="1"/>
          </p:cNvSpPr>
          <p:nvPr/>
        </p:nvSpPr>
        <p:spPr bwMode="auto">
          <a:xfrm>
            <a:off x="102804" y="1371600"/>
            <a:ext cx="8991600" cy="204311"/>
          </a:xfrm>
          <a:prstGeom prst="roundRect">
            <a:avLst>
              <a:gd name="adj" fmla="val 16667"/>
            </a:avLst>
          </a:prstGeom>
          <a:solidFill>
            <a:schemeClr val="bg1">
              <a:lumMod val="75000"/>
            </a:schemeClr>
          </a:solidFill>
          <a:ln w="9525">
            <a:noFill/>
            <a:round/>
            <a:headEnd/>
            <a:tailEnd/>
          </a:ln>
          <a:effectLst/>
        </p:spPr>
        <p:txBody>
          <a:bodyPr wrap="square" lIns="0" tIns="0" rIns="0" bIns="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i="1" dirty="0"/>
              <a:t>Do you approve or disapprove of the way Donald Trump is handling his job as President?</a:t>
            </a:r>
          </a:p>
        </p:txBody>
      </p:sp>
      <p:sp>
        <p:nvSpPr>
          <p:cNvPr id="27" name="Text Box 13">
            <a:extLst>
              <a:ext uri="{FF2B5EF4-FFF2-40B4-BE49-F238E27FC236}">
                <a16:creationId xmlns:a16="http://schemas.microsoft.com/office/drawing/2014/main" id="{05EC06C8-9EF6-408B-BB32-2940D9BB36B6}"/>
              </a:ext>
            </a:extLst>
          </p:cNvPr>
          <p:cNvSpPr txBox="1">
            <a:spLocks noChangeArrowheads="1"/>
          </p:cNvSpPr>
          <p:nvPr/>
        </p:nvSpPr>
        <p:spPr bwMode="auto">
          <a:xfrm>
            <a:off x="1251467" y="1600200"/>
            <a:ext cx="6623751" cy="307777"/>
          </a:xfrm>
          <a:prstGeom prst="rect">
            <a:avLst/>
          </a:prstGeom>
          <a:solidFill>
            <a:schemeClr val="bg1"/>
          </a:solidFill>
          <a:ln w="9525">
            <a:solidFill>
              <a:srgbClr val="000000"/>
            </a:solidFill>
            <a:miter lim="800000"/>
            <a:headEnd/>
            <a:tailEnd/>
          </a:ln>
          <a:effectLst/>
        </p:spPr>
        <p:txBody>
          <a:bodyPr wrap="square" lIns="0" tIns="0" rIns="0" bIns="0">
            <a:spAutoFit/>
          </a:bodyPr>
          <a:lstStyle>
            <a:lvl1pPr eaLnBrk="0" hangingPunct="0">
              <a:defRPr sz="1400" b="1">
                <a:solidFill>
                  <a:schemeClr val="bg1"/>
                </a:solidFill>
                <a:latin typeface="Arial" charset="0"/>
                <a:cs typeface="Arial" charset="0"/>
              </a:defRPr>
            </a:lvl1pPr>
            <a:lvl2pPr marL="37931725" indent="-37474525" eaLnBrk="0" hangingPunct="0">
              <a:defRPr sz="1400" b="1">
                <a:solidFill>
                  <a:schemeClr val="bg1"/>
                </a:solidFill>
                <a:latin typeface="Arial" charset="0"/>
                <a:cs typeface="Arial" charset="0"/>
              </a:defRPr>
            </a:lvl2pPr>
            <a:lvl3pPr eaLnBrk="0" hangingPunct="0">
              <a:defRPr sz="1400" b="1">
                <a:solidFill>
                  <a:schemeClr val="bg1"/>
                </a:solidFill>
                <a:latin typeface="Arial" charset="0"/>
                <a:cs typeface="Arial" charset="0"/>
              </a:defRPr>
            </a:lvl3pPr>
            <a:lvl4pPr eaLnBrk="0" hangingPunct="0">
              <a:defRPr sz="1400" b="1">
                <a:solidFill>
                  <a:schemeClr val="bg1"/>
                </a:solidFill>
                <a:latin typeface="Arial" charset="0"/>
                <a:cs typeface="Arial" charset="0"/>
              </a:defRPr>
            </a:lvl4pPr>
            <a:lvl5pPr eaLnBrk="0" hangingPunct="0">
              <a:defRPr sz="1400" b="1">
                <a:solidFill>
                  <a:schemeClr val="bg1"/>
                </a:solidFill>
                <a:latin typeface="Arial" charset="0"/>
                <a:cs typeface="Arial" charset="0"/>
              </a:defRPr>
            </a:lvl5pPr>
            <a:lvl6pPr marL="457200" eaLnBrk="0" fontAlgn="base" hangingPunct="0">
              <a:spcBef>
                <a:spcPct val="0"/>
              </a:spcBef>
              <a:spcAft>
                <a:spcPct val="0"/>
              </a:spcAft>
              <a:defRPr sz="1400" b="1">
                <a:solidFill>
                  <a:schemeClr val="bg1"/>
                </a:solidFill>
                <a:latin typeface="Arial" charset="0"/>
                <a:cs typeface="Arial" charset="0"/>
              </a:defRPr>
            </a:lvl6pPr>
            <a:lvl7pPr marL="914400" eaLnBrk="0" fontAlgn="base" hangingPunct="0">
              <a:spcBef>
                <a:spcPct val="0"/>
              </a:spcBef>
              <a:spcAft>
                <a:spcPct val="0"/>
              </a:spcAft>
              <a:defRPr sz="1400" b="1">
                <a:solidFill>
                  <a:schemeClr val="bg1"/>
                </a:solidFill>
                <a:latin typeface="Arial" charset="0"/>
                <a:cs typeface="Arial" charset="0"/>
              </a:defRPr>
            </a:lvl7pPr>
            <a:lvl8pPr marL="1371600" eaLnBrk="0" fontAlgn="base" hangingPunct="0">
              <a:spcBef>
                <a:spcPct val="0"/>
              </a:spcBef>
              <a:spcAft>
                <a:spcPct val="0"/>
              </a:spcAft>
              <a:defRPr sz="1400" b="1">
                <a:solidFill>
                  <a:schemeClr val="bg1"/>
                </a:solidFill>
                <a:latin typeface="Arial" charset="0"/>
                <a:cs typeface="Arial" charset="0"/>
              </a:defRPr>
            </a:lvl8pPr>
            <a:lvl9pPr marL="1828800" eaLnBrk="0" fontAlgn="base" hangingPunct="0">
              <a:spcBef>
                <a:spcPct val="0"/>
              </a:spcBef>
              <a:spcAft>
                <a:spcPct val="0"/>
              </a:spcAft>
              <a:defRPr sz="1400" b="1">
                <a:solidFill>
                  <a:schemeClr val="bg1"/>
                </a:solidFill>
                <a:latin typeface="Arial" charset="0"/>
                <a:cs typeface="Arial" charset="0"/>
              </a:defRPr>
            </a:lvl9pPr>
          </a:lstStyle>
          <a:p>
            <a:pPr algn="ctr" eaLnBrk="1" hangingPunct="1">
              <a:spcBef>
                <a:spcPct val="50000"/>
              </a:spcBef>
            </a:pPr>
            <a:r>
              <a:rPr lang="en-US" sz="2000" dirty="0">
                <a:solidFill>
                  <a:srgbClr val="E7E7E7">
                    <a:lumMod val="10000"/>
                  </a:srgbClr>
                </a:solidFill>
                <a:latin typeface="Arial" panose="020B0604020202020204" pitchFamily="34" charset="0"/>
                <a:cs typeface="Arial" panose="020B0604020202020204" pitchFamily="34" charset="0"/>
              </a:rPr>
              <a:t>TRUMP APPROVAL</a:t>
            </a:r>
          </a:p>
        </p:txBody>
      </p:sp>
      <p:graphicFrame>
        <p:nvGraphicFramePr>
          <p:cNvPr id="6" name="Chart 5" descr="March Job Approval among Democrats&#13;&#10;Strong approve: 3&#13;&#10;Somewhat approve: 5&#13;&#10;Total approve: 8&#13;&#10;Strong disapprove: 78&#13;&#10;Somewhat disapprove: 14&#13;&#10;Total disapprove: 92&#13;&#10;&#13;&#10;March Job Approval among Republicans &#13;&#10;Strong approve: 61&#13;&#10;Somewhat approve: 28&#13;&#10;Total approve: 88&#13;&#10;Strong disapprove: 5&#13;&#10;Somewhat disapprove: 7&#13;&#10;Total disapprove: 12&#13;&#10;&#13;&#10;April job approval among Democrats&#13;&#10;Strong approve: 2&#13;&#10;Somewhat approve: 6&#13;&#10;Total approve: 8&#13;&#10;Strong disapprove: 76&#13;&#10;Somewhat disapprove: 15&#13;&#10;Total disapprove: 92&#13;&#10;&#13;&#10;April job approval among Republicans &#13;&#10;Strong approve: 54&#13;&#10;Somewhat approve: 35&#13;&#10;Total approve: 89&#13;&#10;Strong disapprove: 5&#13;&#10;Somewhat disapprove: 5&#13;&#10;Total disapprove: 11&#13;&#10;&#13;&#10;May job approval among Democrats&#13;&#10;Strong approve: 3&#13;&#10;Somewhat approve: 6&#13;&#10;Total approve: 9&#13;&#10;Strong disapprove: 78&#13;&#10;Somewhat disapprove: 13&#13;&#10;Total disapprove: 91&#13;&#10;&#13;&#10;May job approval among Republicans &#13;&#10;Strong approve: 56&#13;&#10;Somewhat approve: 33&#13;&#10;Total approve: 89&#13;&#10;Strong disapprove: 5&#13;&#10;Somewhat disapprove: 6&#13;&#10;Total disapprove: 11"/>
          <p:cNvGraphicFramePr/>
          <p:nvPr>
            <p:extLst>
              <p:ext uri="{D42A27DB-BD31-4B8C-83A1-F6EECF244321}">
                <p14:modId xmlns:p14="http://schemas.microsoft.com/office/powerpoint/2010/main" val="1935930023"/>
              </p:ext>
            </p:extLst>
          </p:nvPr>
        </p:nvGraphicFramePr>
        <p:xfrm>
          <a:off x="102804" y="1491275"/>
          <a:ext cx="8964996" cy="4858593"/>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pPr>
              <a:defRPr/>
            </a:pPr>
            <a:fld id="{089398E2-BD8B-4C06-B949-5D11C3C3F6EB}" type="slidenum">
              <a:rPr lang="en-US" smtClean="0">
                <a:solidFill>
                  <a:srgbClr val="EEECE1"/>
                </a:solidFill>
              </a:rPr>
              <a:pPr>
                <a:defRPr/>
              </a:pPr>
              <a:t>20</a:t>
            </a:fld>
            <a:endParaRPr lang="en-US" dirty="0">
              <a:solidFill>
                <a:srgbClr val="EEECE1"/>
              </a:solidFill>
            </a:endParaRPr>
          </a:p>
        </p:txBody>
      </p:sp>
      <p:sp>
        <p:nvSpPr>
          <p:cNvPr id="12" name="Line 95">
            <a:extLst>
              <a:ext uri="{C183D7F6-B498-43B3-948B-1728B52AA6E4}">
                <adec:decorative xmlns:adec="http://schemas.microsoft.com/office/drawing/2017/decorative" val="1"/>
              </a:ext>
            </a:extLst>
          </p:cNvPr>
          <p:cNvSpPr>
            <a:spLocks noChangeShapeType="1"/>
          </p:cNvSpPr>
          <p:nvPr/>
        </p:nvSpPr>
        <p:spPr bwMode="auto">
          <a:xfrm>
            <a:off x="0" y="4114800"/>
            <a:ext cx="9144000" cy="0"/>
          </a:xfrm>
          <a:prstGeom prst="line">
            <a:avLst/>
          </a:prstGeom>
          <a:noFill/>
          <a:ln w="28575">
            <a:solidFill>
              <a:schemeClr val="accent6">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200" i="1" dirty="0">
              <a:solidFill>
                <a:srgbClr val="FF0000"/>
              </a:solidFill>
            </a:endParaRPr>
          </a:p>
        </p:txBody>
      </p:sp>
      <p:cxnSp>
        <p:nvCxnSpPr>
          <p:cNvPr id="25" name="Straight Connector 24">
            <a:extLst>
              <a:ext uri="{FF2B5EF4-FFF2-40B4-BE49-F238E27FC236}">
                <a16:creationId xmlns:a16="http://schemas.microsoft.com/office/drawing/2014/main" id="{7271F1F0-2252-4AE2-B052-FECD64A0B32A}"/>
              </a:ext>
              <a:ext uri="{C183D7F6-B498-43B3-948B-1728B52AA6E4}">
                <adec:decorative xmlns:adec="http://schemas.microsoft.com/office/drawing/2017/decorative" val="1"/>
              </a:ext>
            </a:extLst>
          </p:cNvPr>
          <p:cNvCxnSpPr>
            <a:cxnSpLocks/>
          </p:cNvCxnSpPr>
          <p:nvPr/>
        </p:nvCxnSpPr>
        <p:spPr bwMode="auto">
          <a:xfrm>
            <a:off x="6019800" y="2165985"/>
            <a:ext cx="0" cy="4208661"/>
          </a:xfrm>
          <a:prstGeom prst="line">
            <a:avLst/>
          </a:prstGeom>
          <a:noFill/>
          <a:ln w="19050" cap="flat" cmpd="sng" algn="ctr">
            <a:solidFill>
              <a:schemeClr val="tx1"/>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C4A90F8B-A4B4-4713-B9FA-1F2B54E062EC}"/>
              </a:ext>
              <a:ext uri="{C183D7F6-B498-43B3-948B-1728B52AA6E4}">
                <adec:decorative xmlns:adec="http://schemas.microsoft.com/office/drawing/2017/decorative" val="1"/>
              </a:ext>
            </a:extLst>
          </p:cNvPr>
          <p:cNvCxnSpPr>
            <a:cxnSpLocks/>
          </p:cNvCxnSpPr>
          <p:nvPr/>
        </p:nvCxnSpPr>
        <p:spPr bwMode="auto">
          <a:xfrm>
            <a:off x="4563342" y="2204694"/>
            <a:ext cx="0" cy="3828660"/>
          </a:xfrm>
          <a:prstGeom prst="line">
            <a:avLst/>
          </a:prstGeom>
          <a:noFill/>
          <a:ln w="19050" cap="flat" cmpd="sng" algn="ctr">
            <a:solidFill>
              <a:schemeClr val="tx1"/>
            </a:solidFill>
            <a:prstDash val="dash"/>
            <a:round/>
            <a:headEnd type="none" w="med" len="med"/>
            <a:tailEnd type="none" w="med" len="med"/>
          </a:ln>
          <a:effectLst/>
        </p:spPr>
      </p:cxnSp>
      <p:pic>
        <p:nvPicPr>
          <p:cNvPr id="31" name="Picture 2">
            <a:extLst>
              <a:ext uri="{FF2B5EF4-FFF2-40B4-BE49-F238E27FC236}">
                <a16:creationId xmlns:a16="http://schemas.microsoft.com/office/drawing/2014/main" id="{8F48E483-BDD1-44B3-937B-519F26D4B6C0}"/>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1960721" y="125713"/>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1">
            <a:extLst>
              <a:ext uri="{FF2B5EF4-FFF2-40B4-BE49-F238E27FC236}">
                <a16:creationId xmlns:a16="http://schemas.microsoft.com/office/drawing/2014/main" id="{2A1E3C9E-0A13-479A-AE2C-7F9D93C056FE}"/>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4890" y="177155"/>
            <a:ext cx="3090417" cy="18286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E980E38B-7B43-4E98-A312-A7B6263C0E2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6200" y="6489947"/>
            <a:ext cx="2009775" cy="219075"/>
          </a:xfrm>
          <a:prstGeom prst="rect">
            <a:avLst/>
          </a:prstGeom>
        </p:spPr>
      </p:pic>
      <p:pic>
        <p:nvPicPr>
          <p:cNvPr id="34" name="Picture 9">
            <a:extLst>
              <a:ext uri="{FF2B5EF4-FFF2-40B4-BE49-F238E27FC236}">
                <a16:creationId xmlns:a16="http://schemas.microsoft.com/office/drawing/2014/main" id="{4CF07BE6-8C49-4B1B-937A-E3906ACE73C1}"/>
              </a:ext>
              <a:ext uri="{C183D7F6-B498-43B3-948B-1728B52AA6E4}">
                <adec:decorative xmlns:adec="http://schemas.microsoft.com/office/drawing/2017/decorative" val="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273" r="86278" b="3273"/>
          <a:stretch/>
        </p:blipFill>
        <p:spPr bwMode="auto">
          <a:xfrm>
            <a:off x="76200" y="6435647"/>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30" name="Straight Connector 29">
            <a:extLst>
              <a:ext uri="{FF2B5EF4-FFF2-40B4-BE49-F238E27FC236}">
                <a16:creationId xmlns:a16="http://schemas.microsoft.com/office/drawing/2014/main" id="{B1859551-9112-45FB-8C97-342D863FEB16}"/>
              </a:ext>
              <a:ext uri="{C183D7F6-B498-43B3-948B-1728B52AA6E4}">
                <adec:decorative xmlns:adec="http://schemas.microsoft.com/office/drawing/2017/decorative" val="1"/>
              </a:ext>
            </a:extLst>
          </p:cNvPr>
          <p:cNvCxnSpPr>
            <a:cxnSpLocks/>
          </p:cNvCxnSpPr>
          <p:nvPr/>
        </p:nvCxnSpPr>
        <p:spPr bwMode="auto">
          <a:xfrm>
            <a:off x="7588938" y="2112850"/>
            <a:ext cx="16369" cy="3926716"/>
          </a:xfrm>
          <a:prstGeom prst="line">
            <a:avLst/>
          </a:prstGeom>
          <a:noFill/>
          <a:ln w="19050" cap="flat" cmpd="sng" algn="ctr">
            <a:solidFill>
              <a:schemeClr val="tx1"/>
            </a:solidFill>
            <a:prstDash val="dash"/>
            <a:round/>
            <a:headEnd type="none" w="med" len="med"/>
            <a:tailEnd type="none" w="med" len="med"/>
          </a:ln>
          <a:effectLst/>
        </p:spPr>
      </p:cxnSp>
      <p:sp>
        <p:nvSpPr>
          <p:cNvPr id="35" name="AutoShape 8">
            <a:extLst>
              <a:ext uri="{FF2B5EF4-FFF2-40B4-BE49-F238E27FC236}">
                <a16:creationId xmlns:a16="http://schemas.microsoft.com/office/drawing/2014/main" id="{FFC9654B-D534-4EE4-8584-F6D49181806D}"/>
              </a:ext>
              <a:ext uri="{C183D7F6-B498-43B3-948B-1728B52AA6E4}">
                <adec:decorative xmlns:adec="http://schemas.microsoft.com/office/drawing/2017/decorative" val="1"/>
              </a:ext>
            </a:extLst>
          </p:cNvPr>
          <p:cNvSpPr>
            <a:spLocks noChangeArrowheads="1"/>
          </p:cNvSpPr>
          <p:nvPr/>
        </p:nvSpPr>
        <p:spPr bwMode="auto">
          <a:xfrm>
            <a:off x="4998720" y="2165985"/>
            <a:ext cx="640080" cy="272415"/>
          </a:xfrm>
          <a:prstGeom prst="roundRect">
            <a:avLst>
              <a:gd name="adj" fmla="val 16667"/>
            </a:avLst>
          </a:prstGeom>
          <a:solidFill>
            <a:srgbClr val="C00000"/>
          </a:solidFill>
          <a:ln w="9525">
            <a:noFill/>
            <a:round/>
            <a:headEnd/>
            <a:tailEnd/>
          </a:ln>
          <a:effectLst/>
        </p:spPr>
        <p:txBody>
          <a:bodyPr wrap="square" lIns="0" tIns="0" rIns="0" bIns="0" anchor="ctr">
            <a:spAutoFit/>
          </a:bodyPr>
          <a:lstStyle/>
          <a:p>
            <a:pPr algn="ctr"/>
            <a:r>
              <a:rPr lang="en-US" sz="1600" b="1" dirty="0">
                <a:solidFill>
                  <a:schemeClr val="bg1"/>
                </a:solidFill>
                <a:latin typeface="Calibri"/>
              </a:rPr>
              <a:t>+78</a:t>
            </a:r>
          </a:p>
        </p:txBody>
      </p:sp>
      <p:sp>
        <p:nvSpPr>
          <p:cNvPr id="36" name="AutoShape 8">
            <a:extLst>
              <a:ext uri="{FF2B5EF4-FFF2-40B4-BE49-F238E27FC236}">
                <a16:creationId xmlns:a16="http://schemas.microsoft.com/office/drawing/2014/main" id="{0BCCAAEB-B9EE-437B-9A33-B61042D0E9AA}"/>
              </a:ext>
              <a:ext uri="{C183D7F6-B498-43B3-948B-1728B52AA6E4}">
                <adec:decorative xmlns:adec="http://schemas.microsoft.com/office/drawing/2017/decorative" val="1"/>
              </a:ext>
            </a:extLst>
          </p:cNvPr>
          <p:cNvSpPr>
            <a:spLocks noChangeArrowheads="1"/>
          </p:cNvSpPr>
          <p:nvPr/>
        </p:nvSpPr>
        <p:spPr bwMode="auto">
          <a:xfrm>
            <a:off x="3550920" y="2133600"/>
            <a:ext cx="640080" cy="272415"/>
          </a:xfrm>
          <a:prstGeom prst="roundRect">
            <a:avLst>
              <a:gd name="adj" fmla="val 16667"/>
            </a:avLst>
          </a:prstGeom>
          <a:solidFill>
            <a:srgbClr val="000043"/>
          </a:solidFill>
          <a:ln w="9525">
            <a:noFill/>
            <a:round/>
            <a:headEnd/>
            <a:tailEnd/>
          </a:ln>
          <a:effectLst/>
        </p:spPr>
        <p:txBody>
          <a:bodyPr wrap="square" lIns="0" tIns="0" rIns="0" bIns="0" anchor="ctr">
            <a:spAutoFit/>
          </a:bodyPr>
          <a:lstStyle/>
          <a:p>
            <a:pPr algn="ctr"/>
            <a:r>
              <a:rPr lang="en-US" sz="1600" b="1" dirty="0">
                <a:solidFill>
                  <a:schemeClr val="bg1"/>
                </a:solidFill>
                <a:latin typeface="Calibri"/>
              </a:rPr>
              <a:t>+84</a:t>
            </a:r>
          </a:p>
        </p:txBody>
      </p:sp>
      <p:sp>
        <p:nvSpPr>
          <p:cNvPr id="41" name="AutoShape 8">
            <a:extLst>
              <a:ext uri="{FF2B5EF4-FFF2-40B4-BE49-F238E27FC236}">
                <a16:creationId xmlns:a16="http://schemas.microsoft.com/office/drawing/2014/main" id="{4D2CAD91-6F7A-4532-8EE3-B69786E42C0C}"/>
              </a:ext>
              <a:ext uri="{C183D7F6-B498-43B3-948B-1728B52AA6E4}">
                <adec:decorative xmlns:adec="http://schemas.microsoft.com/office/drawing/2017/decorative" val="1"/>
              </a:ext>
            </a:extLst>
          </p:cNvPr>
          <p:cNvSpPr>
            <a:spLocks noChangeArrowheads="1"/>
          </p:cNvSpPr>
          <p:nvPr/>
        </p:nvSpPr>
        <p:spPr bwMode="auto">
          <a:xfrm>
            <a:off x="579120" y="2165985"/>
            <a:ext cx="640080" cy="272415"/>
          </a:xfrm>
          <a:prstGeom prst="roundRect">
            <a:avLst>
              <a:gd name="adj" fmla="val 16667"/>
            </a:avLst>
          </a:prstGeom>
          <a:solidFill>
            <a:srgbClr val="000043"/>
          </a:solidFill>
          <a:ln w="9525">
            <a:noFill/>
            <a:round/>
            <a:headEnd/>
            <a:tailEnd/>
          </a:ln>
          <a:effectLst/>
        </p:spPr>
        <p:txBody>
          <a:bodyPr wrap="square" lIns="0" tIns="0" rIns="0" bIns="0" anchor="ctr">
            <a:spAutoFit/>
          </a:bodyPr>
          <a:lstStyle/>
          <a:p>
            <a:pPr algn="ctr"/>
            <a:r>
              <a:rPr lang="en-US" sz="1600" b="1" dirty="0">
                <a:solidFill>
                  <a:schemeClr val="bg1"/>
                </a:solidFill>
                <a:latin typeface="Calibri"/>
              </a:rPr>
              <a:t>+84</a:t>
            </a:r>
          </a:p>
        </p:txBody>
      </p:sp>
      <p:sp>
        <p:nvSpPr>
          <p:cNvPr id="42" name="AutoShape 8">
            <a:extLst>
              <a:ext uri="{FF2B5EF4-FFF2-40B4-BE49-F238E27FC236}">
                <a16:creationId xmlns:a16="http://schemas.microsoft.com/office/drawing/2014/main" id="{705FF6BE-0303-450B-9F08-F61D7826E4C3}"/>
              </a:ext>
              <a:ext uri="{C183D7F6-B498-43B3-948B-1728B52AA6E4}">
                <adec:decorative xmlns:adec="http://schemas.microsoft.com/office/drawing/2017/decorative" val="1"/>
              </a:ext>
            </a:extLst>
          </p:cNvPr>
          <p:cNvSpPr>
            <a:spLocks noChangeArrowheads="1"/>
          </p:cNvSpPr>
          <p:nvPr/>
        </p:nvSpPr>
        <p:spPr bwMode="auto">
          <a:xfrm>
            <a:off x="2026920" y="2165985"/>
            <a:ext cx="640080" cy="272415"/>
          </a:xfrm>
          <a:prstGeom prst="roundRect">
            <a:avLst>
              <a:gd name="adj" fmla="val 16667"/>
            </a:avLst>
          </a:prstGeom>
          <a:solidFill>
            <a:srgbClr val="C00000"/>
          </a:solidFill>
          <a:ln w="9525">
            <a:noFill/>
            <a:round/>
            <a:headEnd/>
            <a:tailEnd/>
          </a:ln>
          <a:effectLst/>
        </p:spPr>
        <p:txBody>
          <a:bodyPr wrap="square" lIns="0" tIns="0" rIns="0" bIns="0" anchor="ctr">
            <a:spAutoFit/>
          </a:bodyPr>
          <a:lstStyle/>
          <a:p>
            <a:pPr algn="ctr"/>
            <a:r>
              <a:rPr lang="en-US" sz="1600" b="1" dirty="0">
                <a:solidFill>
                  <a:schemeClr val="bg1"/>
                </a:solidFill>
                <a:latin typeface="Calibri"/>
              </a:rPr>
              <a:t>+76</a:t>
            </a:r>
          </a:p>
        </p:txBody>
      </p:sp>
      <p:sp>
        <p:nvSpPr>
          <p:cNvPr id="43" name="Text Box 45">
            <a:extLst>
              <a:ext uri="{FF2B5EF4-FFF2-40B4-BE49-F238E27FC236}">
                <a16:creationId xmlns:a16="http://schemas.microsoft.com/office/drawing/2014/main" id="{D2B5327B-75BE-478C-87E2-52171B9BB788}"/>
              </a:ext>
              <a:ext uri="{C183D7F6-B498-43B3-948B-1728B52AA6E4}">
                <adec:decorative xmlns:adec="http://schemas.microsoft.com/office/drawing/2017/decorative" val="1"/>
              </a:ext>
            </a:extLst>
          </p:cNvPr>
          <p:cNvSpPr txBox="1">
            <a:spLocks noChangeArrowheads="1"/>
          </p:cNvSpPr>
          <p:nvPr/>
        </p:nvSpPr>
        <p:spPr bwMode="auto">
          <a:xfrm>
            <a:off x="1901964" y="5642339"/>
            <a:ext cx="828349" cy="391015"/>
          </a:xfrm>
          <a:prstGeom prst="rect">
            <a:avLst/>
          </a:prstGeom>
          <a:solidFill>
            <a:schemeClr val="bg1"/>
          </a:solidFill>
          <a:ln w="9525" algn="ctr">
            <a:solidFill>
              <a:schemeClr val="tx1"/>
            </a:solidFill>
            <a:miter lim="800000"/>
            <a:headEnd/>
            <a:tailEnd/>
          </a:ln>
          <a:effec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0"/>
              </a:spcBef>
            </a:pPr>
            <a:r>
              <a:rPr lang="en-US" sz="1200" b="1" dirty="0">
                <a:solidFill>
                  <a:srgbClr val="000000"/>
                </a:solidFill>
              </a:rPr>
              <a:t>Republican</a:t>
            </a:r>
          </a:p>
        </p:txBody>
      </p:sp>
      <p:sp>
        <p:nvSpPr>
          <p:cNvPr id="38" name="AutoShape 8">
            <a:extLst>
              <a:ext uri="{FF2B5EF4-FFF2-40B4-BE49-F238E27FC236}">
                <a16:creationId xmlns:a16="http://schemas.microsoft.com/office/drawing/2014/main" id="{6297B2B0-AFF2-4C75-95DE-C99C899031E2}"/>
              </a:ext>
              <a:ext uri="{C183D7F6-B498-43B3-948B-1728B52AA6E4}">
                <adec:decorative xmlns:adec="http://schemas.microsoft.com/office/drawing/2017/decorative" val="1"/>
              </a:ext>
            </a:extLst>
          </p:cNvPr>
          <p:cNvSpPr>
            <a:spLocks noChangeArrowheads="1"/>
          </p:cNvSpPr>
          <p:nvPr/>
        </p:nvSpPr>
        <p:spPr bwMode="auto">
          <a:xfrm>
            <a:off x="8001000" y="2089785"/>
            <a:ext cx="640080" cy="272415"/>
          </a:xfrm>
          <a:prstGeom prst="roundRect">
            <a:avLst>
              <a:gd name="adj" fmla="val 16667"/>
            </a:avLst>
          </a:prstGeom>
          <a:solidFill>
            <a:srgbClr val="C00000"/>
          </a:solidFill>
          <a:ln w="9525">
            <a:noFill/>
            <a:round/>
            <a:headEnd/>
            <a:tailEnd/>
          </a:ln>
          <a:effectLst/>
        </p:spPr>
        <p:txBody>
          <a:bodyPr wrap="square" lIns="0" tIns="0" rIns="0" bIns="0" anchor="ctr">
            <a:spAutoFit/>
          </a:bodyPr>
          <a:lstStyle/>
          <a:p>
            <a:pPr algn="ctr"/>
            <a:r>
              <a:rPr lang="en-US" sz="1600" b="1" dirty="0">
                <a:solidFill>
                  <a:schemeClr val="bg1"/>
                </a:solidFill>
                <a:latin typeface="Calibri"/>
              </a:rPr>
              <a:t>+78</a:t>
            </a:r>
          </a:p>
        </p:txBody>
      </p:sp>
      <p:sp>
        <p:nvSpPr>
          <p:cNvPr id="39" name="AutoShape 8">
            <a:extLst>
              <a:ext uri="{FF2B5EF4-FFF2-40B4-BE49-F238E27FC236}">
                <a16:creationId xmlns:a16="http://schemas.microsoft.com/office/drawing/2014/main" id="{C13B9137-471B-4C3E-BB11-1638B4B166D4}"/>
              </a:ext>
              <a:ext uri="{C183D7F6-B498-43B3-948B-1728B52AA6E4}">
                <adec:decorative xmlns:adec="http://schemas.microsoft.com/office/drawing/2017/decorative" val="1"/>
              </a:ext>
            </a:extLst>
          </p:cNvPr>
          <p:cNvSpPr>
            <a:spLocks noChangeArrowheads="1"/>
          </p:cNvSpPr>
          <p:nvPr/>
        </p:nvSpPr>
        <p:spPr bwMode="auto">
          <a:xfrm>
            <a:off x="6446520" y="2089785"/>
            <a:ext cx="640080" cy="272415"/>
          </a:xfrm>
          <a:prstGeom prst="roundRect">
            <a:avLst>
              <a:gd name="adj" fmla="val 16667"/>
            </a:avLst>
          </a:prstGeom>
          <a:solidFill>
            <a:schemeClr val="tx2">
              <a:lumMod val="50000"/>
            </a:schemeClr>
          </a:solidFill>
          <a:ln w="9525">
            <a:noFill/>
            <a:round/>
            <a:headEnd/>
            <a:tailEnd/>
          </a:ln>
          <a:effectLst/>
        </p:spPr>
        <p:txBody>
          <a:bodyPr wrap="square" lIns="0" tIns="0" rIns="0" bIns="0" anchor="ctr">
            <a:spAutoFit/>
          </a:bodyPr>
          <a:lstStyle/>
          <a:p>
            <a:pPr algn="ctr"/>
            <a:r>
              <a:rPr lang="en-US" sz="1600" b="1" dirty="0">
                <a:solidFill>
                  <a:schemeClr val="bg1"/>
                </a:solidFill>
                <a:latin typeface="Calibri"/>
              </a:rPr>
              <a:t>+83</a:t>
            </a:r>
          </a:p>
        </p:txBody>
      </p:sp>
      <p:sp>
        <p:nvSpPr>
          <p:cNvPr id="29" name="Oval 28">
            <a:extLst>
              <a:ext uri="{FF2B5EF4-FFF2-40B4-BE49-F238E27FC236}">
                <a16:creationId xmlns:a16="http://schemas.microsoft.com/office/drawing/2014/main" id="{3438A7F3-89FC-4B82-B66B-BB22E2225BB1}"/>
              </a:ext>
              <a:ext uri="{C183D7F6-B498-43B3-948B-1728B52AA6E4}">
                <adec:decorative xmlns:adec="http://schemas.microsoft.com/office/drawing/2017/decorative" val="1"/>
              </a:ext>
            </a:extLst>
          </p:cNvPr>
          <p:cNvSpPr/>
          <p:nvPr/>
        </p:nvSpPr>
        <p:spPr>
          <a:xfrm rot="19738675">
            <a:off x="6370880" y="3878274"/>
            <a:ext cx="2345842" cy="537004"/>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45" name="Oval 44">
            <a:extLst>
              <a:ext uri="{FF2B5EF4-FFF2-40B4-BE49-F238E27FC236}">
                <a16:creationId xmlns:a16="http://schemas.microsoft.com/office/drawing/2014/main" id="{477301C9-3CC9-4D58-9927-5A464C8B0B8E}"/>
              </a:ext>
              <a:ext uri="{C183D7F6-B498-43B3-948B-1728B52AA6E4}">
                <adec:decorative xmlns:adec="http://schemas.microsoft.com/office/drawing/2017/decorative" val="1"/>
              </a:ext>
            </a:extLst>
          </p:cNvPr>
          <p:cNvSpPr/>
          <p:nvPr/>
        </p:nvSpPr>
        <p:spPr>
          <a:xfrm rot="19732886">
            <a:off x="3312791" y="3899054"/>
            <a:ext cx="2431651" cy="576658"/>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pic>
        <p:nvPicPr>
          <p:cNvPr id="46" name="Picture 45">
            <a:extLst>
              <a:ext uri="{FF2B5EF4-FFF2-40B4-BE49-F238E27FC236}">
                <a16:creationId xmlns:a16="http://schemas.microsoft.com/office/drawing/2014/main" id="{188E00BA-1761-4FB8-B355-803DC7CB1191}"/>
              </a:ext>
              <a:ext uri="{C183D7F6-B498-43B3-948B-1728B52AA6E4}">
                <adec:decorative xmlns:adec="http://schemas.microsoft.com/office/drawing/2017/decorative" val="1"/>
              </a:ext>
            </a:extLst>
          </p:cNvPr>
          <p:cNvPicPr/>
          <p:nvPr/>
        </p:nvPicPr>
        <p:blipFill rotWithShape="1">
          <a:blip r:embed="rId8">
            <a:extLst>
              <a:ext uri="{28A0092B-C50C-407E-A947-70E740481C1C}">
                <a14:useLocalDpi xmlns:a14="http://schemas.microsoft.com/office/drawing/2010/main" val="0"/>
              </a:ext>
            </a:extLst>
          </a:blip>
          <a:srcRect l="53849" t="-17160"/>
          <a:stretch/>
        </p:blipFill>
        <p:spPr bwMode="auto">
          <a:xfrm>
            <a:off x="509846" y="6409827"/>
            <a:ext cx="1105593" cy="359154"/>
          </a:xfrm>
          <a:prstGeom prst="rect">
            <a:avLst/>
          </a:prstGeom>
          <a:noFill/>
        </p:spPr>
      </p:pic>
      <p:sp>
        <p:nvSpPr>
          <p:cNvPr id="26" name="Oval 25">
            <a:extLst>
              <a:ext uri="{FF2B5EF4-FFF2-40B4-BE49-F238E27FC236}">
                <a16:creationId xmlns:a16="http://schemas.microsoft.com/office/drawing/2014/main" id="{F9695B24-0C00-4F70-9AEF-5CC354BB12EB}"/>
              </a:ext>
              <a:ext uri="{C183D7F6-B498-43B3-948B-1728B52AA6E4}">
                <adec:decorative xmlns:adec="http://schemas.microsoft.com/office/drawing/2017/decorative" val="1"/>
              </a:ext>
            </a:extLst>
          </p:cNvPr>
          <p:cNvSpPr/>
          <p:nvPr/>
        </p:nvSpPr>
        <p:spPr>
          <a:xfrm rot="19850886">
            <a:off x="348772" y="3917359"/>
            <a:ext cx="2333141" cy="479095"/>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3940850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442FA43B-38B1-6A49-81F7-16DA6450BB81}"/>
              </a:ext>
            </a:extLst>
          </p:cNvPr>
          <p:cNvSpPr>
            <a:spLocks noGrp="1"/>
          </p:cNvSpPr>
          <p:nvPr>
            <p:ph type="title"/>
          </p:nvPr>
        </p:nvSpPr>
        <p:spPr/>
        <p:txBody>
          <a:bodyPr/>
          <a:lstStyle/>
          <a:p>
            <a:pPr rtl="0" fontAlgn="base"/>
            <a:r>
              <a:rPr lang="en-US" sz="2400" kern="1200" dirty="0">
                <a:solidFill>
                  <a:srgbClr val="000000"/>
                </a:solidFill>
                <a:effectLst/>
                <a:latin typeface="Franklin Gothic Demi Cond" panose="020B0603020102020204" pitchFamily="34" charset="0"/>
                <a:ea typeface="+mn-ea"/>
                <a:cs typeface="+mn-cs"/>
              </a:rPr>
              <a:t>Trump losing with, increasing certainty, the war on coronavirus</a:t>
            </a:r>
            <a:endParaRPr lang="en-US" dirty="0">
              <a:effectLst/>
            </a:endParaRPr>
          </a:p>
        </p:txBody>
      </p:sp>
      <p:sp>
        <p:nvSpPr>
          <p:cNvPr id="27" name="Rectangle 2">
            <a:extLst>
              <a:ext uri="{FF2B5EF4-FFF2-40B4-BE49-F238E27FC236}">
                <a16:creationId xmlns:a16="http://schemas.microsoft.com/office/drawing/2014/main" id="{BFCA94D3-CE11-45C8-AB13-DB39DF3C87F0}"/>
              </a:ext>
              <a:ext uri="{C183D7F6-B498-43B3-948B-1728B52AA6E4}">
                <adec:decorative xmlns:adec="http://schemas.microsoft.com/office/drawing/2017/decorative" val="1"/>
              </a:ext>
            </a:extLst>
          </p:cNvPr>
          <p:cNvSpPr>
            <a:spLocks noChangeArrowheads="1"/>
          </p:cNvSpPr>
          <p:nvPr/>
        </p:nvSpPr>
        <p:spPr bwMode="auto">
          <a:xfrm>
            <a:off x="76201" y="592319"/>
            <a:ext cx="9220199" cy="369332"/>
          </a:xfrm>
          <a:prstGeom prst="rect">
            <a:avLst/>
          </a:prstGeom>
          <a:noFill/>
          <a:ln>
            <a:noFill/>
          </a:ln>
        </p:spPr>
        <p:txBody>
          <a:bodyPr wrap="square" lIns="0" tIns="0" rIns="0" bIns="0">
            <a:spAutoFit/>
          </a:bodyPr>
          <a:lstStyle/>
          <a:p>
            <a:r>
              <a:rPr lang="en-US" sz="2400" dirty="0">
                <a:solidFill>
                  <a:prstClr val="black"/>
                </a:solidFill>
                <a:latin typeface="Franklin Gothic Demi Cond"/>
              </a:rPr>
              <a:t>Trump losing with, increasing certainty, the war on coronavirus</a:t>
            </a:r>
          </a:p>
        </p:txBody>
      </p:sp>
      <p:sp>
        <p:nvSpPr>
          <p:cNvPr id="72" name="AutoShape 4">
            <a:extLst>
              <a:ext uri="{FF2B5EF4-FFF2-40B4-BE49-F238E27FC236}">
                <a16:creationId xmlns:a16="http://schemas.microsoft.com/office/drawing/2014/main" id="{3D9E776A-9F4D-413B-BC86-C0F6D4541FA2}"/>
              </a:ext>
            </a:extLst>
          </p:cNvPr>
          <p:cNvSpPr>
            <a:spLocks noChangeArrowheads="1"/>
          </p:cNvSpPr>
          <p:nvPr/>
        </p:nvSpPr>
        <p:spPr bwMode="auto">
          <a:xfrm>
            <a:off x="85300" y="1071748"/>
            <a:ext cx="8967588" cy="243007"/>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i="1" dirty="0">
                <a:solidFill>
                  <a:srgbClr val="000000"/>
                </a:solidFill>
                <a:latin typeface="Arial" panose="020B0604020202020204" pitchFamily="34" charset="0"/>
                <a:cs typeface="Arial" panose="020B0604020202020204" pitchFamily="34" charset="0"/>
              </a:rPr>
              <a:t>Which one of the following statements comes closer to your point of view, even if neither is exactly right?</a:t>
            </a:r>
          </a:p>
        </p:txBody>
      </p:sp>
      <p:sp>
        <p:nvSpPr>
          <p:cNvPr id="2" name="Rectangle: Rounded Corners 1">
            <a:extLst>
              <a:ext uri="{FF2B5EF4-FFF2-40B4-BE49-F238E27FC236}">
                <a16:creationId xmlns:a16="http://schemas.microsoft.com/office/drawing/2014/main" id="{B994235A-0210-411F-9F26-7BEFA11B4255}"/>
              </a:ext>
            </a:extLst>
          </p:cNvPr>
          <p:cNvSpPr/>
          <p:nvPr/>
        </p:nvSpPr>
        <p:spPr>
          <a:xfrm>
            <a:off x="47517" y="1384847"/>
            <a:ext cx="4448281" cy="749959"/>
          </a:xfrm>
          <a:prstGeom prst="roundRect">
            <a:avLst/>
          </a:prstGeom>
          <a:solidFill>
            <a:srgbClr val="0066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500" b="1" dirty="0">
                <a:solidFill>
                  <a:schemeClr val="bg1"/>
                </a:solidFill>
              </a:rPr>
              <a:t>1) President Trump is winning the </a:t>
            </a:r>
          </a:p>
          <a:p>
            <a:pPr algn="ctr"/>
            <a:r>
              <a:rPr lang="en-US" sz="1500" b="1" dirty="0">
                <a:solidFill>
                  <a:schemeClr val="bg1"/>
                </a:solidFill>
              </a:rPr>
              <a:t>war against the coronavirus. </a:t>
            </a:r>
          </a:p>
        </p:txBody>
      </p:sp>
      <p:sp>
        <p:nvSpPr>
          <p:cNvPr id="73" name="Rectangle: Rounded Corners 72">
            <a:extLst>
              <a:ext uri="{FF2B5EF4-FFF2-40B4-BE49-F238E27FC236}">
                <a16:creationId xmlns:a16="http://schemas.microsoft.com/office/drawing/2014/main" id="{66BD11C4-BBE9-419C-AE07-995B134D1514}"/>
              </a:ext>
            </a:extLst>
          </p:cNvPr>
          <p:cNvSpPr/>
          <p:nvPr/>
        </p:nvSpPr>
        <p:spPr>
          <a:xfrm>
            <a:off x="4648200" y="1384854"/>
            <a:ext cx="4448283" cy="749952"/>
          </a:xfrm>
          <a:prstGeom prst="roundRec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500" b="1" dirty="0">
                <a:solidFill>
                  <a:schemeClr val="tx1"/>
                </a:solidFill>
              </a:rPr>
              <a:t>2) President Trump is not winning </a:t>
            </a:r>
          </a:p>
          <a:p>
            <a:pPr algn="ctr"/>
            <a:r>
              <a:rPr lang="en-US" sz="1500" b="1" dirty="0">
                <a:solidFill>
                  <a:schemeClr val="tx1"/>
                </a:solidFill>
              </a:rPr>
              <a:t>the war against the pandemic. </a:t>
            </a:r>
          </a:p>
        </p:txBody>
      </p:sp>
      <p:graphicFrame>
        <p:nvGraphicFramePr>
          <p:cNvPr id="66" name="Chart 65" descr="Total&#13;&#10;April&#13;&#10;Much More 1: 19&#13;&#10;Somewhat More 1: 23&#13;&#10;Total More 1: 42&#13;&#10;Much More 2: 39&#13;&#10;Somewhat More 2: 19&#13;&#10;Total More 2: 58&#13;&#10;&#13;&#10;Total&#13;&#10;May &#13;&#10;Much More 1: 23&#13;&#10;Somewhat More 1: 19&#13;&#10;Total More 1: 42&#13;&#10;Much More 2: 44&#13;&#10;Somewhat More 2: 14&#13;&#10;Total More 2: 58&#13;&#10;&#13;&#10;Democrat&#13;&#10;April&#13;&#10;Much More 1: 4&#13;&#10;Somewhat More 1: 9&#13;&#10;Total More 1: 13&#13;&#10;Much More 2: 67&#13;&#10;Somewhat More 2: 20&#13;&#10;Total More 2: 87&#13;&#10;&#13;&#10;Democrat&#13;&#10;May &#13;&#10;Much More 1: 5&#13;&#10;Somewhat More 1: 8&#13;&#10;Total More 1: 13&#13;&#10;Much More 2: 75&#13;&#10;Somewhat More 2: 12&#13;&#10;Total More 2: 87&#13;&#10;&#13;&#10;Independent&#13;&#10;April&#13;&#10;Much More 1: 15&#13;&#10;Somewhat More 1: 24&#13;&#10;Total More 1: 38&#13;&#10;Much More 2: 35&#13;&#10;Somewhat More 2: 27&#13;&#10;Total More 2: 61&#13;&#10;&#13;&#10;Independent&#13;&#10;May &#13;&#10;Much More 1: 12&#13;&#10;Somewhat More 1: 24&#13;&#10;Total More 1: 36&#13;&#10;Much More 2: 37&#13;&#10;Somewhat More 2: 27&#13;&#10;Total More 2: 64&#13;&#10;&#13;&#10;Republican&#13;&#10;April&#13;&#10;Much More 1: 36&#13;&#10;Somewhat More 1: 41&#13;&#10;Total More 1: 77&#13;&#10;Much More 2: 8&#13;&#10;Somewhat More 2: 16&#13;&#10;Total More 2: 23&#13;&#10;&#13;&#10;Republican&#13;&#10;May &#13;&#10;Much More 1: 45&#13;&#10;Somewhat More 1: 31&#13;&#10;Total More 1: 76&#13;&#10;Much More 2: 10&#13;&#10;Somewhat More 2: 14&#13;&#10;Total More 2: 24&#13;&#10;&#13;&#10;African American&#13;&#10;April&#13;&#10;Much More 1: 10&#13;&#10;Somewhat More 1: 11&#13;&#10;Total More 1: 21&#13;&#10;Much More 2: 60&#13;&#10;Somewhat More 2: 19&#13;&#10;Total More 2: 79&#13;&#10;&#13;&#10;African American&#13;&#10;May &#13;&#10;Much More 1: 6&#13;&#10;Somewhat More 1: 11&#13;&#10;Total More 1: 17&#13;&#10;Much More 2: 71&#13;&#10;Somewhat More 2: 12&#13;&#10;Total More 2: 83&#13;&#10;&#13;&#10;Hispanic&#13;&#10;April&#13;&#10;Much More 1: 21&#13;&#10;Somewhat More 1: 18&#13;&#10;Total More 1: 39&#13;&#10;Much More 2: 46&#13;&#10;Somewhat More 2: 15&#13;&#10;Total More 2: 61&#13;&#10;&#13;&#10;Hispanic&#13;&#10;May &#13;&#10;Much More 1: 18&#13;&#10;Somewhat More 1: 15&#13;&#10;Total More 1: 33&#13;&#10;Much More 2: 49&#13;&#10;Somewhat More 2: 18&#13;&#10;Total More 2: 67&#13;&#10;&#13;&#10;White Unmarried Women&#13;&#10;April&#13;&#10;Much More 1: 14&#13;&#10;Somewhat More 1: 22&#13;&#10;Total More 1: 36&#13;&#10;Much More 2: 43&#13;&#10;Somewhat More 2: 21&#13;&#10;Total More 2: 63&#13;&#10;&#13;&#10;White Unmarried Women&#13;&#10;May &#13;&#10;Much More 1: 19&#13;&#10;Somewhat More 1: 15&#13;&#10;Total More 1: 34&#13;&#10;Much More 2: 52&#13;&#10;Somewhat More 2: 14&#13;&#10;Total More 2: 66&#13;&#10;&#13;&#10;White Millennials&#13;&#10;April&#13;&#10;Much More 1: 13&#13;&#10;Somewhat More 1: 25&#13;&#10;Total More 1: 38&#13;&#10;Much More 2: 38&#13;&#10;Somewhat More 2: 24&#13;&#10;Total More 2: 62&#13;&#10;&#13;&#10;White Millennials&#13;&#10;May &#13;&#10;Much More 1: 20&#13;&#10;Somewhat More 1: 20&#13;&#10;Total More 1: 41&#13;&#10;Much More 2: 43&#13;&#10;Somewhat More 2: 16&#13;&#10;Total More 2: 59&#13;&#10;&#13;&#10;White working class women&#13;&#10;April&#13;&#10;Much More 1: 21&#13;&#10;Somewhat More 1: 30&#13;&#10;Total More 1: 51&#13;&#10;Much More 2: 32&#13;&#10;Somewhat More 2: 17&#13;&#10;Total More 2: 49&#13;&#10;&#13;&#10;White working class women&#13;&#10;May &#13;&#10;Much More 1: 27&#13;&#10;Somewhat More 1: 21&#13;&#10;Total More 1: 48&#13;&#10;Much More 2: 39&#13;&#10;Somewhat More 2: 12&#13;&#10;Total More 2: 52">
            <a:extLst>
              <a:ext uri="{FF2B5EF4-FFF2-40B4-BE49-F238E27FC236}">
                <a16:creationId xmlns:a16="http://schemas.microsoft.com/office/drawing/2014/main" id="{4C3F5ED5-A793-43D9-BAAE-EB57F36B64E4}"/>
              </a:ext>
            </a:extLst>
          </p:cNvPr>
          <p:cNvGraphicFramePr/>
          <p:nvPr>
            <p:extLst>
              <p:ext uri="{D42A27DB-BD31-4B8C-83A1-F6EECF244321}">
                <p14:modId xmlns:p14="http://schemas.microsoft.com/office/powerpoint/2010/main" val="3834266653"/>
              </p:ext>
            </p:extLst>
          </p:nvPr>
        </p:nvGraphicFramePr>
        <p:xfrm>
          <a:off x="-35485" y="2202808"/>
          <a:ext cx="9144000" cy="3427908"/>
        </p:xfrm>
        <a:graphic>
          <a:graphicData uri="http://schemas.openxmlformats.org/drawingml/2006/chart">
            <c:chart xmlns:c="http://schemas.openxmlformats.org/drawingml/2006/chart" xmlns:r="http://schemas.openxmlformats.org/officeDocument/2006/relationships" r:id="rId3"/>
          </a:graphicData>
        </a:graphic>
      </p:graphicFrame>
      <p:sp>
        <p:nvSpPr>
          <p:cNvPr id="17" name="Slide Number Placeholder 1"/>
          <p:cNvSpPr>
            <a:spLocks noGrp="1"/>
          </p:cNvSpPr>
          <p:nvPr>
            <p:ph type="sldNum" sz="quarter" idx="12"/>
          </p:nvPr>
        </p:nvSpPr>
        <p:spPr>
          <a:xfrm>
            <a:off x="7010400" y="6578600"/>
            <a:ext cx="2133600" cy="279400"/>
          </a:xfrm>
        </p:spPr>
        <p:txBody>
          <a:bodyPr/>
          <a:lstStyle/>
          <a:p>
            <a:fld id="{7424ECC3-8C0B-4E47-8276-5D65C8C79384}" type="slidenum">
              <a:rPr lang="en-US" smtClean="0">
                <a:solidFill>
                  <a:srgbClr val="FFFFFF"/>
                </a:solidFill>
              </a:rPr>
              <a:pPr/>
              <a:t>21</a:t>
            </a:fld>
            <a:endParaRPr lang="en-US" dirty="0">
              <a:solidFill>
                <a:srgbClr val="FFFFFF"/>
              </a:solidFill>
            </a:endParaRPr>
          </a:p>
        </p:txBody>
      </p:sp>
      <p:pic>
        <p:nvPicPr>
          <p:cNvPr id="47" name="Picture 46">
            <a:extLst>
              <a:ext uri="{FF2B5EF4-FFF2-40B4-BE49-F238E27FC236}">
                <a16:creationId xmlns:a16="http://schemas.microsoft.com/office/drawing/2014/main" id="{0A363F07-9025-4E88-BCA6-A98D2A92EFD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6364593"/>
            <a:ext cx="3886200" cy="502932"/>
          </a:xfrm>
          <a:prstGeom prst="rect">
            <a:avLst/>
          </a:prstGeom>
        </p:spPr>
      </p:pic>
      <p:pic>
        <p:nvPicPr>
          <p:cNvPr id="55" name="Picture 54">
            <a:extLst>
              <a:ext uri="{FF2B5EF4-FFF2-40B4-BE49-F238E27FC236}">
                <a16:creationId xmlns:a16="http://schemas.microsoft.com/office/drawing/2014/main" id="{260C54BF-F933-41B5-A9FC-7C721172D4A1}"/>
              </a:ext>
              <a:ext uri="{C183D7F6-B498-43B3-948B-1728B52AA6E4}">
                <adec:decorative xmlns:adec="http://schemas.microsoft.com/office/drawing/2017/decorative" val="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273" r="86278" b="3273"/>
          <a:stretch/>
        </p:blipFill>
        <p:spPr bwMode="auto">
          <a:xfrm>
            <a:off x="219960" y="6422646"/>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8" name="Picture 2">
            <a:extLst>
              <a:ext uri="{FF2B5EF4-FFF2-40B4-BE49-F238E27FC236}">
                <a16:creationId xmlns:a16="http://schemas.microsoft.com/office/drawing/2014/main" id="{1614B232-6455-497C-AE43-915E5062A06B}"/>
              </a:ext>
              <a:ext uri="{C183D7F6-B498-43B3-948B-1728B52AA6E4}">
                <adec:decorative xmlns:adec="http://schemas.microsoft.com/office/drawing/2017/decorative" val="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71368"/>
          <a:stretch/>
        </p:blipFill>
        <p:spPr bwMode="auto">
          <a:xfrm>
            <a:off x="1947649" y="86367"/>
            <a:ext cx="5488283" cy="294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Picture 62">
            <a:extLst>
              <a:ext uri="{FF2B5EF4-FFF2-40B4-BE49-F238E27FC236}">
                <a16:creationId xmlns:a16="http://schemas.microsoft.com/office/drawing/2014/main" id="{84176555-2AD2-479F-80F8-A9B8FBA2DF5D}"/>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7290" y="142251"/>
            <a:ext cx="3090417" cy="182865"/>
          </a:xfrm>
          <a:prstGeom prst="rect">
            <a:avLst/>
          </a:prstGeom>
          <a:noFill/>
          <a:extLst>
            <a:ext uri="{909E8E84-426E-40DD-AFC4-6F175D3DCCD1}">
              <a14:hiddenFill xmlns:a14="http://schemas.microsoft.com/office/drawing/2010/main">
                <a:solidFill>
                  <a:srgbClr val="FFFFFF"/>
                </a:solidFill>
              </a14:hiddenFill>
            </a:ext>
          </a:extLst>
        </p:spPr>
      </p:pic>
      <p:sp>
        <p:nvSpPr>
          <p:cNvPr id="19" name="AutoShape 8">
            <a:extLst>
              <a:ext uri="{C183D7F6-B498-43B3-948B-1728B52AA6E4}">
                <adec:decorative xmlns:adec="http://schemas.microsoft.com/office/drawing/2017/decorative" val="1"/>
              </a:ext>
            </a:extLst>
          </p:cNvPr>
          <p:cNvSpPr>
            <a:spLocks noChangeArrowheads="1"/>
          </p:cNvSpPr>
          <p:nvPr/>
        </p:nvSpPr>
        <p:spPr bwMode="auto">
          <a:xfrm>
            <a:off x="2133290" y="2641919"/>
            <a:ext cx="365760" cy="238363"/>
          </a:xfrm>
          <a:prstGeom prst="roundRect">
            <a:avLst>
              <a:gd name="adj" fmla="val 16667"/>
            </a:avLst>
          </a:prstGeom>
          <a:solidFill>
            <a:srgbClr val="FFC000"/>
          </a:solidFill>
          <a:ln w="9525">
            <a:noFill/>
            <a:round/>
            <a:headEnd/>
            <a:tailEnd/>
          </a:ln>
          <a:effectLst/>
        </p:spPr>
        <p:txBody>
          <a:bodyPr wrap="square" lIns="0" tIns="0" rIns="0" bIns="0" anchor="ctr">
            <a:spAutoFit/>
          </a:bodyPr>
          <a:lstStyle/>
          <a:p>
            <a:pPr algn="ctr"/>
            <a:r>
              <a:rPr lang="en-US" sz="1400" b="1" dirty="0">
                <a:latin typeface="Calibri"/>
              </a:rPr>
              <a:t>+23</a:t>
            </a:r>
          </a:p>
        </p:txBody>
      </p:sp>
      <p:sp>
        <p:nvSpPr>
          <p:cNvPr id="23" name="AutoShape 8">
            <a:extLst>
              <a:ext uri="{C183D7F6-B498-43B3-948B-1728B52AA6E4}">
                <adec:decorative xmlns:adec="http://schemas.microsoft.com/office/drawing/2017/decorative" val="1"/>
              </a:ext>
            </a:extLst>
          </p:cNvPr>
          <p:cNvSpPr>
            <a:spLocks noChangeArrowheads="1"/>
          </p:cNvSpPr>
          <p:nvPr/>
        </p:nvSpPr>
        <p:spPr bwMode="auto">
          <a:xfrm>
            <a:off x="3111331" y="2644325"/>
            <a:ext cx="365760" cy="238363"/>
          </a:xfrm>
          <a:prstGeom prst="roundRect">
            <a:avLst>
              <a:gd name="adj" fmla="val 16667"/>
            </a:avLst>
          </a:prstGeom>
          <a:solidFill>
            <a:srgbClr val="006600"/>
          </a:solidFill>
          <a:ln w="9525">
            <a:noFill/>
            <a:round/>
            <a:headEnd/>
            <a:tailEnd/>
          </a:ln>
          <a:effectLst/>
        </p:spPr>
        <p:txBody>
          <a:bodyPr wrap="square" lIns="0" tIns="0" rIns="0" bIns="0" anchor="ctr">
            <a:spAutoFit/>
          </a:bodyPr>
          <a:lstStyle/>
          <a:p>
            <a:pPr algn="ctr"/>
            <a:r>
              <a:rPr lang="en-US" sz="1400" b="1" dirty="0">
                <a:solidFill>
                  <a:schemeClr val="bg1"/>
                </a:solidFill>
                <a:latin typeface="Calibri"/>
              </a:rPr>
              <a:t>+54</a:t>
            </a:r>
          </a:p>
        </p:txBody>
      </p:sp>
      <p:sp>
        <p:nvSpPr>
          <p:cNvPr id="24" name="AutoShape 8">
            <a:extLst>
              <a:ext uri="{FF2B5EF4-FFF2-40B4-BE49-F238E27FC236}">
                <a16:creationId xmlns:a16="http://schemas.microsoft.com/office/drawing/2014/main" id="{E0921E02-3F07-4507-B59B-9DED7017B0F5}"/>
              </a:ext>
              <a:ext uri="{C183D7F6-B498-43B3-948B-1728B52AA6E4}">
                <adec:decorative xmlns:adec="http://schemas.microsoft.com/office/drawing/2017/decorative" val="1"/>
              </a:ext>
            </a:extLst>
          </p:cNvPr>
          <p:cNvSpPr>
            <a:spLocks noChangeArrowheads="1"/>
          </p:cNvSpPr>
          <p:nvPr/>
        </p:nvSpPr>
        <p:spPr bwMode="auto">
          <a:xfrm>
            <a:off x="1150220" y="2643114"/>
            <a:ext cx="365760" cy="238363"/>
          </a:xfrm>
          <a:prstGeom prst="roundRect">
            <a:avLst>
              <a:gd name="adj" fmla="val 16667"/>
            </a:avLst>
          </a:prstGeom>
          <a:solidFill>
            <a:srgbClr val="FFC000"/>
          </a:solidFill>
          <a:ln w="9525">
            <a:noFill/>
            <a:round/>
            <a:headEnd/>
            <a:tailEnd/>
          </a:ln>
          <a:effectLst/>
        </p:spPr>
        <p:txBody>
          <a:bodyPr wrap="square" lIns="0" tIns="0" rIns="0" bIns="0" anchor="ctr">
            <a:spAutoFit/>
          </a:bodyPr>
          <a:lstStyle/>
          <a:p>
            <a:pPr algn="ctr"/>
            <a:r>
              <a:rPr lang="en-US" sz="1400" b="1" dirty="0">
                <a:latin typeface="Calibri"/>
              </a:rPr>
              <a:t>+74</a:t>
            </a:r>
          </a:p>
        </p:txBody>
      </p:sp>
      <p:sp>
        <p:nvSpPr>
          <p:cNvPr id="26" name="AutoShape 8">
            <a:extLst>
              <a:ext uri="{FF2B5EF4-FFF2-40B4-BE49-F238E27FC236}">
                <a16:creationId xmlns:a16="http://schemas.microsoft.com/office/drawing/2014/main" id="{E0921E02-3F07-4507-B59B-9DED7017B0F5}"/>
              </a:ext>
              <a:ext uri="{C183D7F6-B498-43B3-948B-1728B52AA6E4}">
                <adec:decorative xmlns:adec="http://schemas.microsoft.com/office/drawing/2017/decorative" val="1"/>
              </a:ext>
            </a:extLst>
          </p:cNvPr>
          <p:cNvSpPr>
            <a:spLocks noChangeArrowheads="1"/>
          </p:cNvSpPr>
          <p:nvPr/>
        </p:nvSpPr>
        <p:spPr bwMode="auto">
          <a:xfrm>
            <a:off x="125232" y="2648352"/>
            <a:ext cx="365760" cy="238363"/>
          </a:xfrm>
          <a:prstGeom prst="roundRect">
            <a:avLst>
              <a:gd name="adj" fmla="val 16667"/>
            </a:avLst>
          </a:prstGeom>
          <a:solidFill>
            <a:srgbClr val="FFC000"/>
          </a:solidFill>
          <a:ln w="9525">
            <a:noFill/>
            <a:round/>
            <a:headEnd/>
            <a:tailEnd/>
          </a:ln>
          <a:effectLst/>
        </p:spPr>
        <p:txBody>
          <a:bodyPr wrap="square" lIns="0" tIns="0" rIns="0" bIns="0" anchor="ctr">
            <a:spAutoFit/>
          </a:bodyPr>
          <a:lstStyle/>
          <a:p>
            <a:pPr algn="ctr"/>
            <a:r>
              <a:rPr lang="en-US" sz="1400" b="1" dirty="0">
                <a:latin typeface="Calibri"/>
              </a:rPr>
              <a:t>+16</a:t>
            </a:r>
          </a:p>
        </p:txBody>
      </p:sp>
      <p:sp>
        <p:nvSpPr>
          <p:cNvPr id="25" name="Line 11">
            <a:extLst>
              <a:ext uri="{FF2B5EF4-FFF2-40B4-BE49-F238E27FC236}">
                <a16:creationId xmlns:a16="http://schemas.microsoft.com/office/drawing/2014/main" id="{CEA2CA54-B055-4B0A-8292-82CAE0F3F574}"/>
              </a:ext>
              <a:ext uri="{C183D7F6-B498-43B3-948B-1728B52AA6E4}">
                <adec:decorative xmlns:adec="http://schemas.microsoft.com/office/drawing/2017/decorative" val="1"/>
              </a:ext>
            </a:extLst>
          </p:cNvPr>
          <p:cNvSpPr>
            <a:spLocks noChangeShapeType="1"/>
          </p:cNvSpPr>
          <p:nvPr/>
        </p:nvSpPr>
        <p:spPr bwMode="auto">
          <a:xfrm flipH="1">
            <a:off x="990600" y="2514600"/>
            <a:ext cx="0" cy="3769518"/>
          </a:xfrm>
          <a:prstGeom prst="line">
            <a:avLst/>
          </a:prstGeom>
          <a:ln>
            <a:headEnd/>
            <a:tailEnd/>
          </a:ln>
          <a:extLst>
            <a:ext uri="{909E8E84-426E-40DD-AFC4-6F175D3DCCD1}">
              <a14:hiddenFill xmlns:a14="http://schemas.microsoft.com/office/drawing/2010/main">
                <a:noFill/>
              </a14:hiddenFill>
            </a:ext>
          </a:extLst>
        </p:spPr>
        <p:style>
          <a:lnRef idx="2">
            <a:schemeClr val="dk1"/>
          </a:lnRef>
          <a:fillRef idx="0">
            <a:schemeClr val="dk1"/>
          </a:fillRef>
          <a:effectRef idx="1">
            <a:schemeClr val="dk1"/>
          </a:effectRef>
          <a:fontRef idx="minor">
            <a:schemeClr val="tx1"/>
          </a:fontRef>
        </p:style>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prstClr val="black"/>
              </a:solidFill>
            </a:endParaRPr>
          </a:p>
        </p:txBody>
      </p:sp>
      <p:cxnSp>
        <p:nvCxnSpPr>
          <p:cNvPr id="29" name="Straight Connector 28">
            <a:extLst>
              <a:ext uri="{FF2B5EF4-FFF2-40B4-BE49-F238E27FC236}">
                <a16:creationId xmlns:a16="http://schemas.microsoft.com/office/drawing/2014/main" id="{7BEA1318-D38E-4F38-BD6E-972804D1B820}"/>
              </a:ext>
              <a:ext uri="{C183D7F6-B498-43B3-948B-1728B52AA6E4}">
                <adec:decorative xmlns:adec="http://schemas.microsoft.com/office/drawing/2017/decorative" val="1"/>
              </a:ext>
            </a:extLst>
          </p:cNvPr>
          <p:cNvCxnSpPr>
            <a:cxnSpLocks/>
          </p:cNvCxnSpPr>
          <p:nvPr/>
        </p:nvCxnSpPr>
        <p:spPr>
          <a:xfrm>
            <a:off x="1981200" y="2595075"/>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8FC19E1B-0AA6-4BC0-ADBF-0B4E3B52C06F}"/>
              </a:ext>
              <a:ext uri="{C183D7F6-B498-43B3-948B-1728B52AA6E4}">
                <adec:decorative xmlns:adec="http://schemas.microsoft.com/office/drawing/2017/decorative" val="1"/>
              </a:ext>
            </a:extLst>
          </p:cNvPr>
          <p:cNvCxnSpPr>
            <a:cxnSpLocks/>
          </p:cNvCxnSpPr>
          <p:nvPr/>
        </p:nvCxnSpPr>
        <p:spPr>
          <a:xfrm>
            <a:off x="3048000" y="2580300"/>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sp>
        <p:nvSpPr>
          <p:cNvPr id="28" name="AutoShape 8">
            <a:extLst>
              <a:ext uri="{FF2B5EF4-FFF2-40B4-BE49-F238E27FC236}">
                <a16:creationId xmlns:a16="http://schemas.microsoft.com/office/drawing/2014/main" id="{D662CBB5-4DBC-492C-BB4F-E252E8DEAE34}"/>
              </a:ext>
              <a:ext uri="{C183D7F6-B498-43B3-948B-1728B52AA6E4}">
                <adec:decorative xmlns:adec="http://schemas.microsoft.com/office/drawing/2017/decorative" val="1"/>
              </a:ext>
            </a:extLst>
          </p:cNvPr>
          <p:cNvSpPr>
            <a:spLocks noChangeArrowheads="1"/>
          </p:cNvSpPr>
          <p:nvPr/>
        </p:nvSpPr>
        <p:spPr bwMode="auto">
          <a:xfrm>
            <a:off x="4124683" y="2631508"/>
            <a:ext cx="365760" cy="238363"/>
          </a:xfrm>
          <a:prstGeom prst="roundRect">
            <a:avLst>
              <a:gd name="adj" fmla="val 16667"/>
            </a:avLst>
          </a:prstGeom>
          <a:solidFill>
            <a:srgbClr val="FFC000"/>
          </a:solidFill>
          <a:ln w="9525">
            <a:noFill/>
            <a:round/>
            <a:headEnd/>
            <a:tailEnd/>
          </a:ln>
          <a:effectLst/>
        </p:spPr>
        <p:txBody>
          <a:bodyPr wrap="square" lIns="0" tIns="0" rIns="0" bIns="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fontAlgn="base">
              <a:spcBef>
                <a:spcPct val="0"/>
              </a:spcBef>
              <a:spcAft>
                <a:spcPct val="0"/>
              </a:spcAft>
            </a:pPr>
            <a:r>
              <a:rPr lang="en-US" sz="1400" b="1" dirty="0">
                <a:latin typeface="Calibri"/>
              </a:rPr>
              <a:t>+58</a:t>
            </a:r>
            <a:endParaRPr lang="en-US" sz="1400" b="1" kern="1200" dirty="0">
              <a:latin typeface="Calibri"/>
            </a:endParaRPr>
          </a:p>
        </p:txBody>
      </p:sp>
      <p:sp>
        <p:nvSpPr>
          <p:cNvPr id="34" name="AutoShape 8">
            <a:extLst>
              <a:ext uri="{FF2B5EF4-FFF2-40B4-BE49-F238E27FC236}">
                <a16:creationId xmlns:a16="http://schemas.microsoft.com/office/drawing/2014/main" id="{2DE5B32A-AA53-4891-B012-A17DF623D51E}"/>
              </a:ext>
              <a:ext uri="{C183D7F6-B498-43B3-948B-1728B52AA6E4}">
                <adec:decorative xmlns:adec="http://schemas.microsoft.com/office/drawing/2017/decorative" val="1"/>
              </a:ext>
            </a:extLst>
          </p:cNvPr>
          <p:cNvSpPr>
            <a:spLocks noChangeArrowheads="1"/>
          </p:cNvSpPr>
          <p:nvPr/>
        </p:nvSpPr>
        <p:spPr bwMode="auto">
          <a:xfrm>
            <a:off x="8184606" y="2613397"/>
            <a:ext cx="365760" cy="238363"/>
          </a:xfrm>
          <a:prstGeom prst="roundRect">
            <a:avLst>
              <a:gd name="adj" fmla="val 16667"/>
            </a:avLst>
          </a:prstGeom>
          <a:solidFill>
            <a:srgbClr val="006600"/>
          </a:solidFill>
          <a:ln w="9525">
            <a:noFill/>
            <a:round/>
            <a:headEnd/>
            <a:tailEnd/>
          </a:ln>
          <a:effectLst/>
        </p:spPr>
        <p:txBody>
          <a:bodyPr wrap="square" lIns="0" tIns="0" rIns="0" bIns="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rtl="0" fontAlgn="base">
              <a:spcBef>
                <a:spcPct val="0"/>
              </a:spcBef>
              <a:spcAft>
                <a:spcPct val="0"/>
              </a:spcAft>
            </a:pPr>
            <a:r>
              <a:rPr lang="en-US" sz="1400" b="1" kern="1200" dirty="0">
                <a:solidFill>
                  <a:schemeClr val="bg1"/>
                </a:solidFill>
                <a:latin typeface="Calibri"/>
                <a:ea typeface="+mn-ea"/>
                <a:cs typeface="+mn-cs"/>
              </a:rPr>
              <a:t>+</a:t>
            </a:r>
            <a:r>
              <a:rPr lang="en-US" sz="1400" b="1" dirty="0">
                <a:solidFill>
                  <a:schemeClr val="bg1"/>
                </a:solidFill>
                <a:latin typeface="Calibri"/>
              </a:rPr>
              <a:t>2</a:t>
            </a:r>
            <a:endParaRPr lang="en-US" sz="1400" b="1" kern="1200" dirty="0">
              <a:solidFill>
                <a:schemeClr val="bg1"/>
              </a:solidFill>
              <a:latin typeface="Calibri"/>
              <a:ea typeface="+mn-ea"/>
              <a:cs typeface="+mn-cs"/>
            </a:endParaRPr>
          </a:p>
        </p:txBody>
      </p:sp>
      <p:pic>
        <p:nvPicPr>
          <p:cNvPr id="35" name="Picture 34">
            <a:extLst>
              <a:ext uri="{FF2B5EF4-FFF2-40B4-BE49-F238E27FC236}">
                <a16:creationId xmlns:a16="http://schemas.microsoft.com/office/drawing/2014/main" id="{9A024302-EB01-4ECE-97D1-4EAAE95D448E}"/>
              </a:ext>
              <a:ext uri="{C183D7F6-B498-43B3-948B-1728B52AA6E4}">
                <adec:decorative xmlns:adec="http://schemas.microsoft.com/office/drawing/2017/decorative" val="1"/>
              </a:ext>
            </a:extLst>
          </p:cNvPr>
          <p:cNvPicPr/>
          <p:nvPr/>
        </p:nvPicPr>
        <p:blipFill rotWithShape="1">
          <a:blip r:embed="rId8">
            <a:extLst>
              <a:ext uri="{28A0092B-C50C-407E-A947-70E740481C1C}">
                <a14:useLocalDpi xmlns:a14="http://schemas.microsoft.com/office/drawing/2010/main" val="0"/>
              </a:ext>
            </a:extLst>
          </a:blip>
          <a:srcRect l="53849" t="-17160"/>
          <a:stretch/>
        </p:blipFill>
        <p:spPr bwMode="auto">
          <a:xfrm>
            <a:off x="656106" y="6422646"/>
            <a:ext cx="1105593" cy="359154"/>
          </a:xfrm>
          <a:prstGeom prst="rect">
            <a:avLst/>
          </a:prstGeom>
          <a:noFill/>
        </p:spPr>
      </p:pic>
      <p:sp>
        <p:nvSpPr>
          <p:cNvPr id="43" name="AutoShape 8">
            <a:extLst>
              <a:ext uri="{FF2B5EF4-FFF2-40B4-BE49-F238E27FC236}">
                <a16:creationId xmlns:a16="http://schemas.microsoft.com/office/drawing/2014/main" id="{3078DC0D-B59B-4C3C-80D0-2D53830D71F2}"/>
              </a:ext>
              <a:ext uri="{C183D7F6-B498-43B3-948B-1728B52AA6E4}">
                <adec:decorative xmlns:adec="http://schemas.microsoft.com/office/drawing/2017/decorative" val="1"/>
              </a:ext>
            </a:extLst>
          </p:cNvPr>
          <p:cNvSpPr>
            <a:spLocks noChangeArrowheads="1"/>
          </p:cNvSpPr>
          <p:nvPr/>
        </p:nvSpPr>
        <p:spPr bwMode="auto">
          <a:xfrm>
            <a:off x="575573" y="2644718"/>
            <a:ext cx="365760" cy="238363"/>
          </a:xfrm>
          <a:prstGeom prst="roundRect">
            <a:avLst>
              <a:gd name="adj" fmla="val 16667"/>
            </a:avLst>
          </a:prstGeom>
          <a:solidFill>
            <a:srgbClr val="FFC000"/>
          </a:solidFill>
          <a:ln w="9525">
            <a:noFill/>
            <a:round/>
            <a:headEnd/>
            <a:tailEnd/>
          </a:ln>
          <a:effectLst/>
        </p:spPr>
        <p:txBody>
          <a:bodyPr wrap="square" lIns="0" tIns="0" rIns="0" bIns="0" anchor="ctr">
            <a:spAutoFit/>
          </a:bodyPr>
          <a:lstStyle/>
          <a:p>
            <a:pPr algn="ctr"/>
            <a:r>
              <a:rPr lang="en-US" sz="1400" b="1" dirty="0">
                <a:latin typeface="Calibri"/>
              </a:rPr>
              <a:t>+16</a:t>
            </a:r>
          </a:p>
        </p:txBody>
      </p:sp>
      <p:sp>
        <p:nvSpPr>
          <p:cNvPr id="44" name="AutoShape 8">
            <a:extLst>
              <a:ext uri="{FF2B5EF4-FFF2-40B4-BE49-F238E27FC236}">
                <a16:creationId xmlns:a16="http://schemas.microsoft.com/office/drawing/2014/main" id="{5EA370EF-F037-43BE-A3F0-DE02F4F4EF3E}"/>
              </a:ext>
              <a:ext uri="{C183D7F6-B498-43B3-948B-1728B52AA6E4}">
                <adec:decorative xmlns:adec="http://schemas.microsoft.com/office/drawing/2017/decorative" val="1"/>
              </a:ext>
            </a:extLst>
          </p:cNvPr>
          <p:cNvSpPr>
            <a:spLocks noChangeArrowheads="1"/>
          </p:cNvSpPr>
          <p:nvPr/>
        </p:nvSpPr>
        <p:spPr bwMode="auto">
          <a:xfrm>
            <a:off x="1600505" y="2652639"/>
            <a:ext cx="365760" cy="238363"/>
          </a:xfrm>
          <a:prstGeom prst="roundRect">
            <a:avLst>
              <a:gd name="adj" fmla="val 16667"/>
            </a:avLst>
          </a:prstGeom>
          <a:solidFill>
            <a:srgbClr val="FFC000"/>
          </a:solidFill>
          <a:ln w="9525">
            <a:noFill/>
            <a:round/>
            <a:headEnd/>
            <a:tailEnd/>
          </a:ln>
          <a:effectLst/>
        </p:spPr>
        <p:txBody>
          <a:bodyPr wrap="square" lIns="0" tIns="0" rIns="0" bIns="0" anchor="ctr">
            <a:spAutoFit/>
          </a:bodyPr>
          <a:lstStyle/>
          <a:p>
            <a:pPr algn="ctr"/>
            <a:r>
              <a:rPr lang="en-US" sz="1400" b="1" dirty="0">
                <a:latin typeface="Calibri"/>
              </a:rPr>
              <a:t>+74</a:t>
            </a:r>
          </a:p>
        </p:txBody>
      </p:sp>
      <p:sp>
        <p:nvSpPr>
          <p:cNvPr id="45" name="AutoShape 8">
            <a:extLst>
              <a:ext uri="{FF2B5EF4-FFF2-40B4-BE49-F238E27FC236}">
                <a16:creationId xmlns:a16="http://schemas.microsoft.com/office/drawing/2014/main" id="{D63102B3-DBD2-4E12-BA58-84EA89EC5FEB}"/>
              </a:ext>
              <a:ext uri="{C183D7F6-B498-43B3-948B-1728B52AA6E4}">
                <adec:decorative xmlns:adec="http://schemas.microsoft.com/office/drawing/2017/decorative" val="1"/>
              </a:ext>
            </a:extLst>
          </p:cNvPr>
          <p:cNvSpPr>
            <a:spLocks noChangeArrowheads="1"/>
          </p:cNvSpPr>
          <p:nvPr/>
        </p:nvSpPr>
        <p:spPr bwMode="auto">
          <a:xfrm>
            <a:off x="2606719" y="2641919"/>
            <a:ext cx="365760" cy="238363"/>
          </a:xfrm>
          <a:prstGeom prst="roundRect">
            <a:avLst>
              <a:gd name="adj" fmla="val 16667"/>
            </a:avLst>
          </a:prstGeom>
          <a:solidFill>
            <a:srgbClr val="FFC000"/>
          </a:solidFill>
          <a:ln w="9525">
            <a:noFill/>
            <a:round/>
            <a:headEnd/>
            <a:tailEnd/>
          </a:ln>
          <a:effectLst/>
        </p:spPr>
        <p:txBody>
          <a:bodyPr wrap="square" lIns="0" tIns="0" rIns="0" bIns="0" anchor="ctr">
            <a:spAutoFit/>
          </a:bodyPr>
          <a:lstStyle/>
          <a:p>
            <a:pPr algn="ctr"/>
            <a:r>
              <a:rPr lang="en-US" sz="1400" b="1" dirty="0">
                <a:latin typeface="Calibri"/>
              </a:rPr>
              <a:t>+28</a:t>
            </a:r>
          </a:p>
        </p:txBody>
      </p:sp>
      <p:sp>
        <p:nvSpPr>
          <p:cNvPr id="46" name="AutoShape 8">
            <a:extLst>
              <a:ext uri="{FF2B5EF4-FFF2-40B4-BE49-F238E27FC236}">
                <a16:creationId xmlns:a16="http://schemas.microsoft.com/office/drawing/2014/main" id="{386A6805-38FD-4B14-B2BD-2D5EE083CCEC}"/>
              </a:ext>
              <a:ext uri="{C183D7F6-B498-43B3-948B-1728B52AA6E4}">
                <adec:decorative xmlns:adec="http://schemas.microsoft.com/office/drawing/2017/decorative" val="1"/>
              </a:ext>
            </a:extLst>
          </p:cNvPr>
          <p:cNvSpPr>
            <a:spLocks noChangeArrowheads="1"/>
          </p:cNvSpPr>
          <p:nvPr/>
        </p:nvSpPr>
        <p:spPr bwMode="auto">
          <a:xfrm>
            <a:off x="3632323" y="2641919"/>
            <a:ext cx="365760" cy="238363"/>
          </a:xfrm>
          <a:prstGeom prst="roundRect">
            <a:avLst>
              <a:gd name="adj" fmla="val 16667"/>
            </a:avLst>
          </a:prstGeom>
          <a:solidFill>
            <a:srgbClr val="006600"/>
          </a:solidFill>
          <a:ln w="9525">
            <a:noFill/>
            <a:round/>
            <a:headEnd/>
            <a:tailEnd/>
          </a:ln>
          <a:effectLst/>
        </p:spPr>
        <p:txBody>
          <a:bodyPr wrap="square" lIns="0" tIns="0" rIns="0" bIns="0" anchor="ctr">
            <a:spAutoFit/>
          </a:bodyPr>
          <a:lstStyle/>
          <a:p>
            <a:pPr algn="ctr"/>
            <a:r>
              <a:rPr lang="en-US" sz="1400" b="1" dirty="0">
                <a:solidFill>
                  <a:schemeClr val="bg1"/>
                </a:solidFill>
                <a:latin typeface="Calibri"/>
              </a:rPr>
              <a:t>+52</a:t>
            </a:r>
          </a:p>
        </p:txBody>
      </p:sp>
      <p:sp>
        <p:nvSpPr>
          <p:cNvPr id="48" name="AutoShape 8">
            <a:extLst>
              <a:ext uri="{FF2B5EF4-FFF2-40B4-BE49-F238E27FC236}">
                <a16:creationId xmlns:a16="http://schemas.microsoft.com/office/drawing/2014/main" id="{E47AF737-EBE9-4DCB-809C-C21D2706742D}"/>
              </a:ext>
              <a:ext uri="{C183D7F6-B498-43B3-948B-1728B52AA6E4}">
                <adec:decorative xmlns:adec="http://schemas.microsoft.com/office/drawing/2017/decorative" val="1"/>
              </a:ext>
            </a:extLst>
          </p:cNvPr>
          <p:cNvSpPr>
            <a:spLocks noChangeArrowheads="1"/>
          </p:cNvSpPr>
          <p:nvPr/>
        </p:nvSpPr>
        <p:spPr bwMode="auto">
          <a:xfrm>
            <a:off x="4599620" y="2633898"/>
            <a:ext cx="365760" cy="238363"/>
          </a:xfrm>
          <a:prstGeom prst="roundRect">
            <a:avLst>
              <a:gd name="adj" fmla="val 16667"/>
            </a:avLst>
          </a:prstGeom>
          <a:solidFill>
            <a:srgbClr val="FFC000"/>
          </a:solidFill>
          <a:ln w="9525">
            <a:noFill/>
            <a:round/>
            <a:headEnd/>
            <a:tailEnd/>
          </a:ln>
          <a:effectLst/>
        </p:spPr>
        <p:txBody>
          <a:bodyPr wrap="square" lIns="0" tIns="0" rIns="0" bIns="0" anchor="ctr">
            <a:spAutoFit/>
          </a:bodyPr>
          <a:lstStyle/>
          <a:p>
            <a:pPr algn="ctr"/>
            <a:r>
              <a:rPr lang="en-US" sz="1400" b="1" dirty="0">
                <a:latin typeface="Calibri"/>
              </a:rPr>
              <a:t>+67</a:t>
            </a:r>
          </a:p>
        </p:txBody>
      </p:sp>
      <p:sp>
        <p:nvSpPr>
          <p:cNvPr id="49" name="AutoShape 8">
            <a:extLst>
              <a:ext uri="{FF2B5EF4-FFF2-40B4-BE49-F238E27FC236}">
                <a16:creationId xmlns:a16="http://schemas.microsoft.com/office/drawing/2014/main" id="{A2140369-2B7C-40C5-8D7E-7D8A65205828}"/>
              </a:ext>
              <a:ext uri="{C183D7F6-B498-43B3-948B-1728B52AA6E4}">
                <adec:decorative xmlns:adec="http://schemas.microsoft.com/office/drawing/2017/decorative" val="1"/>
              </a:ext>
            </a:extLst>
          </p:cNvPr>
          <p:cNvSpPr>
            <a:spLocks noChangeArrowheads="1"/>
          </p:cNvSpPr>
          <p:nvPr/>
        </p:nvSpPr>
        <p:spPr bwMode="auto">
          <a:xfrm>
            <a:off x="8632603" y="2625527"/>
            <a:ext cx="365760" cy="238363"/>
          </a:xfrm>
          <a:prstGeom prst="roundRect">
            <a:avLst>
              <a:gd name="adj" fmla="val 16667"/>
            </a:avLst>
          </a:prstGeom>
          <a:solidFill>
            <a:srgbClr val="FFC000"/>
          </a:solidFill>
          <a:ln w="9525">
            <a:noFill/>
            <a:round/>
            <a:headEnd/>
            <a:tailEnd/>
          </a:ln>
          <a:effectLst/>
        </p:spPr>
        <p:txBody>
          <a:bodyPr wrap="square" lIns="0" tIns="0" rIns="0" bIns="0" anchor="ctr">
            <a:spAutoFit/>
          </a:bodyPr>
          <a:lstStyle/>
          <a:p>
            <a:pPr algn="ctr"/>
            <a:r>
              <a:rPr lang="en-US" sz="1400" b="1" dirty="0">
                <a:latin typeface="Calibri"/>
              </a:rPr>
              <a:t>+4</a:t>
            </a:r>
          </a:p>
        </p:txBody>
      </p:sp>
      <p:sp>
        <p:nvSpPr>
          <p:cNvPr id="50" name="Rectangle 49">
            <a:extLst>
              <a:ext uri="{FF2B5EF4-FFF2-40B4-BE49-F238E27FC236}">
                <a16:creationId xmlns:a16="http://schemas.microsoft.com/office/drawing/2014/main" id="{748160BA-0626-4666-86C5-D58D4A68604F}"/>
              </a:ext>
              <a:ext uri="{C183D7F6-B498-43B3-948B-1728B52AA6E4}">
                <adec:decorative xmlns:adec="http://schemas.microsoft.com/office/drawing/2017/decorative" val="1"/>
              </a:ext>
            </a:extLst>
          </p:cNvPr>
          <p:cNvSpPr/>
          <p:nvPr/>
        </p:nvSpPr>
        <p:spPr>
          <a:xfrm>
            <a:off x="110591" y="5592231"/>
            <a:ext cx="782412" cy="654013"/>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1" dirty="0">
                <a:solidFill>
                  <a:prstClr val="black"/>
                </a:solidFill>
                <a:latin typeface="+mj-lt"/>
                <a:cs typeface="Arial" panose="020B0604020202020204" pitchFamily="34" charset="0"/>
              </a:rPr>
              <a:t>Total</a:t>
            </a:r>
          </a:p>
        </p:txBody>
      </p:sp>
      <p:sp>
        <p:nvSpPr>
          <p:cNvPr id="51" name="Rectangle 50">
            <a:extLst>
              <a:ext uri="{FF2B5EF4-FFF2-40B4-BE49-F238E27FC236}">
                <a16:creationId xmlns:a16="http://schemas.microsoft.com/office/drawing/2014/main" id="{2D438F28-6B90-43AC-8F3C-4E621FEB1534}"/>
              </a:ext>
              <a:ext uri="{C183D7F6-B498-43B3-948B-1728B52AA6E4}">
                <adec:decorative xmlns:adec="http://schemas.microsoft.com/office/drawing/2017/decorative" val="1"/>
              </a:ext>
            </a:extLst>
          </p:cNvPr>
          <p:cNvSpPr/>
          <p:nvPr/>
        </p:nvSpPr>
        <p:spPr>
          <a:xfrm>
            <a:off x="1071252" y="5612601"/>
            <a:ext cx="782412" cy="65308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1" dirty="0">
                <a:solidFill>
                  <a:prstClr val="black"/>
                </a:solidFill>
                <a:latin typeface="+mj-lt"/>
                <a:cs typeface="Arial" panose="020B0604020202020204" pitchFamily="34" charset="0"/>
              </a:rPr>
              <a:t>Democrat</a:t>
            </a:r>
          </a:p>
        </p:txBody>
      </p:sp>
      <p:sp>
        <p:nvSpPr>
          <p:cNvPr id="52" name="Rectangle 51">
            <a:extLst>
              <a:ext uri="{FF2B5EF4-FFF2-40B4-BE49-F238E27FC236}">
                <a16:creationId xmlns:a16="http://schemas.microsoft.com/office/drawing/2014/main" id="{00776FC5-F8E9-4FE0-9496-67734C04FA67}"/>
              </a:ext>
              <a:ext uri="{C183D7F6-B498-43B3-948B-1728B52AA6E4}">
                <adec:decorative xmlns:adec="http://schemas.microsoft.com/office/drawing/2017/decorative" val="1"/>
              </a:ext>
            </a:extLst>
          </p:cNvPr>
          <p:cNvSpPr/>
          <p:nvPr/>
        </p:nvSpPr>
        <p:spPr>
          <a:xfrm>
            <a:off x="2048256" y="5612600"/>
            <a:ext cx="954387" cy="641895"/>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1" dirty="0">
                <a:solidFill>
                  <a:prstClr val="black"/>
                </a:solidFill>
                <a:latin typeface="+mj-lt"/>
                <a:cs typeface="Arial" panose="020B0604020202020204" pitchFamily="34" charset="0"/>
              </a:rPr>
              <a:t>Independent</a:t>
            </a:r>
          </a:p>
        </p:txBody>
      </p:sp>
      <p:sp>
        <p:nvSpPr>
          <p:cNvPr id="53" name="Rectangle 52">
            <a:extLst>
              <a:ext uri="{FF2B5EF4-FFF2-40B4-BE49-F238E27FC236}">
                <a16:creationId xmlns:a16="http://schemas.microsoft.com/office/drawing/2014/main" id="{30E586DF-98C0-4BE9-A851-ABFDF0B7276A}"/>
              </a:ext>
              <a:ext uri="{C183D7F6-B498-43B3-948B-1728B52AA6E4}">
                <adec:decorative xmlns:adec="http://schemas.microsoft.com/office/drawing/2017/decorative" val="1"/>
              </a:ext>
            </a:extLst>
          </p:cNvPr>
          <p:cNvSpPr/>
          <p:nvPr/>
        </p:nvSpPr>
        <p:spPr>
          <a:xfrm>
            <a:off x="3129416" y="5592231"/>
            <a:ext cx="782412" cy="65308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1" dirty="0">
                <a:solidFill>
                  <a:prstClr val="black"/>
                </a:solidFill>
                <a:latin typeface="+mj-lt"/>
                <a:cs typeface="Arial" panose="020B0604020202020204" pitchFamily="34" charset="0"/>
              </a:rPr>
              <a:t>Republican</a:t>
            </a:r>
          </a:p>
        </p:txBody>
      </p:sp>
      <p:sp>
        <p:nvSpPr>
          <p:cNvPr id="54" name="Rectangle 53">
            <a:extLst>
              <a:ext uri="{FF2B5EF4-FFF2-40B4-BE49-F238E27FC236}">
                <a16:creationId xmlns:a16="http://schemas.microsoft.com/office/drawing/2014/main" id="{0D7E975D-FFDB-4F91-BDBA-3F39F448B1AA}"/>
              </a:ext>
              <a:ext uri="{C183D7F6-B498-43B3-948B-1728B52AA6E4}">
                <adec:decorative xmlns:adec="http://schemas.microsoft.com/office/drawing/2017/decorative" val="1"/>
              </a:ext>
            </a:extLst>
          </p:cNvPr>
          <p:cNvSpPr/>
          <p:nvPr/>
        </p:nvSpPr>
        <p:spPr>
          <a:xfrm>
            <a:off x="4135437" y="5607032"/>
            <a:ext cx="782412" cy="65308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1" dirty="0">
                <a:solidFill>
                  <a:prstClr val="black"/>
                </a:solidFill>
                <a:latin typeface="+mj-lt"/>
                <a:cs typeface="Arial" panose="020B0604020202020204" pitchFamily="34" charset="0"/>
              </a:rPr>
              <a:t>African</a:t>
            </a:r>
          </a:p>
          <a:p>
            <a:pPr algn="ctr"/>
            <a:r>
              <a:rPr lang="en-US" sz="1200" b="1" dirty="0">
                <a:solidFill>
                  <a:prstClr val="black"/>
                </a:solidFill>
                <a:latin typeface="+mj-lt"/>
                <a:cs typeface="Arial" panose="020B0604020202020204" pitchFamily="34" charset="0"/>
              </a:rPr>
              <a:t>American</a:t>
            </a:r>
          </a:p>
        </p:txBody>
      </p:sp>
      <p:sp>
        <p:nvSpPr>
          <p:cNvPr id="56" name="Rectangle 55">
            <a:extLst>
              <a:ext uri="{FF2B5EF4-FFF2-40B4-BE49-F238E27FC236}">
                <a16:creationId xmlns:a16="http://schemas.microsoft.com/office/drawing/2014/main" id="{EFC30E68-4F05-474C-BBA1-B784A01002B0}"/>
              </a:ext>
              <a:ext uri="{C183D7F6-B498-43B3-948B-1728B52AA6E4}">
                <adec:decorative xmlns:adec="http://schemas.microsoft.com/office/drawing/2017/decorative" val="1"/>
              </a:ext>
            </a:extLst>
          </p:cNvPr>
          <p:cNvSpPr/>
          <p:nvPr/>
        </p:nvSpPr>
        <p:spPr>
          <a:xfrm>
            <a:off x="8227285" y="5583348"/>
            <a:ext cx="782412" cy="65308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1" dirty="0">
                <a:solidFill>
                  <a:prstClr val="black"/>
                </a:solidFill>
                <a:latin typeface="+mj-lt"/>
                <a:cs typeface="Arial" panose="020B0604020202020204" pitchFamily="34" charset="0"/>
              </a:rPr>
              <a:t>White </a:t>
            </a:r>
          </a:p>
          <a:p>
            <a:pPr algn="ctr"/>
            <a:r>
              <a:rPr lang="en-US" sz="1200" b="1" dirty="0">
                <a:solidFill>
                  <a:prstClr val="black"/>
                </a:solidFill>
                <a:latin typeface="+mj-lt"/>
                <a:cs typeface="Arial" panose="020B0604020202020204" pitchFamily="34" charset="0"/>
              </a:rPr>
              <a:t>Working class </a:t>
            </a:r>
          </a:p>
          <a:p>
            <a:pPr algn="ctr"/>
            <a:r>
              <a:rPr lang="en-US" sz="1200" b="1" dirty="0">
                <a:solidFill>
                  <a:prstClr val="black"/>
                </a:solidFill>
                <a:latin typeface="+mj-lt"/>
                <a:cs typeface="Arial" panose="020B0604020202020204" pitchFamily="34" charset="0"/>
              </a:rPr>
              <a:t>women</a:t>
            </a:r>
          </a:p>
        </p:txBody>
      </p:sp>
      <p:cxnSp>
        <p:nvCxnSpPr>
          <p:cNvPr id="64" name="Straight Connector 63">
            <a:extLst>
              <a:ext uri="{FF2B5EF4-FFF2-40B4-BE49-F238E27FC236}">
                <a16:creationId xmlns:a16="http://schemas.microsoft.com/office/drawing/2014/main" id="{12996FB9-ECDF-4201-8C11-7919455C032F}"/>
              </a:ext>
              <a:ext uri="{C183D7F6-B498-43B3-948B-1728B52AA6E4}">
                <adec:decorative xmlns:adec="http://schemas.microsoft.com/office/drawing/2017/decorative" val="1"/>
              </a:ext>
            </a:extLst>
          </p:cNvPr>
          <p:cNvCxnSpPr>
            <a:cxnSpLocks/>
          </p:cNvCxnSpPr>
          <p:nvPr/>
        </p:nvCxnSpPr>
        <p:spPr>
          <a:xfrm>
            <a:off x="5029200" y="2580300"/>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5CF466DE-A49C-49CE-B04B-E3DB271FD739}"/>
              </a:ext>
              <a:ext uri="{C183D7F6-B498-43B3-948B-1728B52AA6E4}">
                <adec:decorative xmlns:adec="http://schemas.microsoft.com/office/drawing/2017/decorative" val="1"/>
              </a:ext>
            </a:extLst>
          </p:cNvPr>
          <p:cNvCxnSpPr>
            <a:cxnSpLocks/>
          </p:cNvCxnSpPr>
          <p:nvPr/>
        </p:nvCxnSpPr>
        <p:spPr>
          <a:xfrm>
            <a:off x="4038600" y="2580300"/>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9C845A62-2E47-4BDA-AFFE-1CD0A5CDEE2E}"/>
              </a:ext>
              <a:ext uri="{C183D7F6-B498-43B3-948B-1728B52AA6E4}">
                <adec:decorative xmlns:adec="http://schemas.microsoft.com/office/drawing/2017/decorative" val="1"/>
              </a:ext>
            </a:extLst>
          </p:cNvPr>
          <p:cNvCxnSpPr>
            <a:cxnSpLocks/>
          </p:cNvCxnSpPr>
          <p:nvPr/>
        </p:nvCxnSpPr>
        <p:spPr>
          <a:xfrm>
            <a:off x="6096000" y="2609850"/>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EB285296-C555-4793-B56A-8A02D7F04BD0}"/>
              </a:ext>
              <a:ext uri="{C183D7F6-B498-43B3-948B-1728B52AA6E4}">
                <adec:decorative xmlns:adec="http://schemas.microsoft.com/office/drawing/2017/decorative" val="1"/>
              </a:ext>
            </a:extLst>
          </p:cNvPr>
          <p:cNvCxnSpPr>
            <a:cxnSpLocks/>
          </p:cNvCxnSpPr>
          <p:nvPr/>
        </p:nvCxnSpPr>
        <p:spPr>
          <a:xfrm>
            <a:off x="7086600" y="2595075"/>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0ADCD630-57D7-446D-95D5-C6B3D98CBDC0}"/>
              </a:ext>
              <a:ext uri="{C183D7F6-B498-43B3-948B-1728B52AA6E4}">
                <adec:decorative xmlns:adec="http://schemas.microsoft.com/office/drawing/2017/decorative" val="1"/>
              </a:ext>
            </a:extLst>
          </p:cNvPr>
          <p:cNvCxnSpPr>
            <a:cxnSpLocks/>
          </p:cNvCxnSpPr>
          <p:nvPr/>
        </p:nvCxnSpPr>
        <p:spPr>
          <a:xfrm>
            <a:off x="8077200" y="2595075"/>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sp>
        <p:nvSpPr>
          <p:cNvPr id="59" name="AutoShape 8">
            <a:extLst>
              <a:ext uri="{FF2B5EF4-FFF2-40B4-BE49-F238E27FC236}">
                <a16:creationId xmlns:a16="http://schemas.microsoft.com/office/drawing/2014/main" id="{4EA779F2-57B7-4AFA-BC2A-EB709B97D388}"/>
              </a:ext>
              <a:ext uri="{C183D7F6-B498-43B3-948B-1728B52AA6E4}">
                <adec:decorative xmlns:adec="http://schemas.microsoft.com/office/drawing/2017/decorative" val="1"/>
              </a:ext>
            </a:extLst>
          </p:cNvPr>
          <p:cNvSpPr>
            <a:spLocks noChangeArrowheads="1"/>
          </p:cNvSpPr>
          <p:nvPr/>
        </p:nvSpPr>
        <p:spPr bwMode="auto">
          <a:xfrm>
            <a:off x="7220117" y="2629739"/>
            <a:ext cx="365760" cy="238363"/>
          </a:xfrm>
          <a:prstGeom prst="roundRect">
            <a:avLst>
              <a:gd name="adj" fmla="val 16667"/>
            </a:avLst>
          </a:prstGeom>
          <a:solidFill>
            <a:srgbClr val="FFC000"/>
          </a:solidFill>
          <a:ln w="9525">
            <a:noFill/>
            <a:round/>
            <a:headEnd/>
            <a:tailEnd/>
          </a:ln>
          <a:effectLst/>
        </p:spPr>
        <p:txBody>
          <a:bodyPr wrap="square" lIns="0" tIns="0" rIns="0" bIns="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fontAlgn="base">
              <a:spcBef>
                <a:spcPct val="0"/>
              </a:spcBef>
              <a:spcAft>
                <a:spcPct val="0"/>
              </a:spcAft>
            </a:pPr>
            <a:r>
              <a:rPr lang="en-US" sz="1400" b="1" dirty="0">
                <a:latin typeface="Calibri"/>
              </a:rPr>
              <a:t>+24</a:t>
            </a:r>
            <a:endParaRPr lang="en-US" sz="1400" b="1" kern="1200" dirty="0">
              <a:latin typeface="Calibri"/>
            </a:endParaRPr>
          </a:p>
        </p:txBody>
      </p:sp>
      <p:sp>
        <p:nvSpPr>
          <p:cNvPr id="60" name="AutoShape 8">
            <a:extLst>
              <a:ext uri="{FF2B5EF4-FFF2-40B4-BE49-F238E27FC236}">
                <a16:creationId xmlns:a16="http://schemas.microsoft.com/office/drawing/2014/main" id="{F788523F-465C-4319-A33A-1BFB5E57D968}"/>
              </a:ext>
              <a:ext uri="{C183D7F6-B498-43B3-948B-1728B52AA6E4}">
                <adec:decorative xmlns:adec="http://schemas.microsoft.com/office/drawing/2017/decorative" val="1"/>
              </a:ext>
            </a:extLst>
          </p:cNvPr>
          <p:cNvSpPr>
            <a:spLocks noChangeArrowheads="1"/>
          </p:cNvSpPr>
          <p:nvPr/>
        </p:nvSpPr>
        <p:spPr bwMode="auto">
          <a:xfrm>
            <a:off x="7695054" y="2632129"/>
            <a:ext cx="365760" cy="238363"/>
          </a:xfrm>
          <a:prstGeom prst="roundRect">
            <a:avLst>
              <a:gd name="adj" fmla="val 16667"/>
            </a:avLst>
          </a:prstGeom>
          <a:solidFill>
            <a:srgbClr val="FFC000"/>
          </a:solidFill>
          <a:ln w="9525">
            <a:noFill/>
            <a:round/>
            <a:headEnd/>
            <a:tailEnd/>
          </a:ln>
          <a:effectLst/>
        </p:spPr>
        <p:txBody>
          <a:bodyPr wrap="square" lIns="0" tIns="0" rIns="0" bIns="0" anchor="ctr">
            <a:spAutoFit/>
          </a:bodyPr>
          <a:lstStyle/>
          <a:p>
            <a:pPr algn="ctr"/>
            <a:r>
              <a:rPr lang="en-US" sz="1400" b="1" dirty="0">
                <a:latin typeface="Calibri"/>
              </a:rPr>
              <a:t>+18</a:t>
            </a:r>
          </a:p>
        </p:txBody>
      </p:sp>
      <p:sp>
        <p:nvSpPr>
          <p:cNvPr id="61" name="AutoShape 8">
            <a:extLst>
              <a:ext uri="{FF2B5EF4-FFF2-40B4-BE49-F238E27FC236}">
                <a16:creationId xmlns:a16="http://schemas.microsoft.com/office/drawing/2014/main" id="{2B649D22-BE95-4A9D-882C-F9804D5B3BB7}"/>
              </a:ext>
              <a:ext uri="{C183D7F6-B498-43B3-948B-1728B52AA6E4}">
                <adec:decorative xmlns:adec="http://schemas.microsoft.com/office/drawing/2017/decorative" val="1"/>
              </a:ext>
            </a:extLst>
          </p:cNvPr>
          <p:cNvSpPr>
            <a:spLocks noChangeArrowheads="1"/>
          </p:cNvSpPr>
          <p:nvPr/>
        </p:nvSpPr>
        <p:spPr bwMode="auto">
          <a:xfrm>
            <a:off x="6163666" y="2639529"/>
            <a:ext cx="365760" cy="238363"/>
          </a:xfrm>
          <a:prstGeom prst="roundRect">
            <a:avLst>
              <a:gd name="adj" fmla="val 16667"/>
            </a:avLst>
          </a:prstGeom>
          <a:solidFill>
            <a:srgbClr val="FFC000"/>
          </a:solidFill>
          <a:ln w="9525">
            <a:noFill/>
            <a:round/>
            <a:headEnd/>
            <a:tailEnd/>
          </a:ln>
          <a:effectLst/>
        </p:spPr>
        <p:txBody>
          <a:bodyPr wrap="square" lIns="0" tIns="0" rIns="0" bIns="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fontAlgn="base">
              <a:spcBef>
                <a:spcPct val="0"/>
              </a:spcBef>
              <a:spcAft>
                <a:spcPct val="0"/>
              </a:spcAft>
            </a:pPr>
            <a:r>
              <a:rPr lang="en-US" sz="1400" b="1" dirty="0">
                <a:latin typeface="Calibri"/>
              </a:rPr>
              <a:t>+27</a:t>
            </a:r>
            <a:endParaRPr lang="en-US" sz="1400" b="1" kern="1200" dirty="0">
              <a:latin typeface="Calibri"/>
            </a:endParaRPr>
          </a:p>
        </p:txBody>
      </p:sp>
      <p:sp>
        <p:nvSpPr>
          <p:cNvPr id="62" name="AutoShape 8">
            <a:extLst>
              <a:ext uri="{FF2B5EF4-FFF2-40B4-BE49-F238E27FC236}">
                <a16:creationId xmlns:a16="http://schemas.microsoft.com/office/drawing/2014/main" id="{13A66530-33BD-4334-BC50-0D605676325C}"/>
              </a:ext>
              <a:ext uri="{C183D7F6-B498-43B3-948B-1728B52AA6E4}">
                <adec:decorative xmlns:adec="http://schemas.microsoft.com/office/drawing/2017/decorative" val="1"/>
              </a:ext>
            </a:extLst>
          </p:cNvPr>
          <p:cNvSpPr>
            <a:spLocks noChangeArrowheads="1"/>
          </p:cNvSpPr>
          <p:nvPr/>
        </p:nvSpPr>
        <p:spPr bwMode="auto">
          <a:xfrm>
            <a:off x="6638603" y="2641919"/>
            <a:ext cx="365760" cy="238363"/>
          </a:xfrm>
          <a:prstGeom prst="roundRect">
            <a:avLst>
              <a:gd name="adj" fmla="val 16667"/>
            </a:avLst>
          </a:prstGeom>
          <a:solidFill>
            <a:srgbClr val="FFC000"/>
          </a:solidFill>
          <a:ln w="9525">
            <a:noFill/>
            <a:round/>
            <a:headEnd/>
            <a:tailEnd/>
          </a:ln>
          <a:effectLst/>
        </p:spPr>
        <p:txBody>
          <a:bodyPr wrap="square" lIns="0" tIns="0" rIns="0" bIns="0" anchor="ctr">
            <a:spAutoFit/>
          </a:bodyPr>
          <a:lstStyle/>
          <a:p>
            <a:pPr algn="ctr"/>
            <a:r>
              <a:rPr lang="en-US" sz="1400" b="1" dirty="0">
                <a:latin typeface="Calibri"/>
              </a:rPr>
              <a:t>+32</a:t>
            </a:r>
          </a:p>
        </p:txBody>
      </p:sp>
      <p:sp>
        <p:nvSpPr>
          <p:cNvPr id="67" name="AutoShape 8">
            <a:extLst>
              <a:ext uri="{FF2B5EF4-FFF2-40B4-BE49-F238E27FC236}">
                <a16:creationId xmlns:a16="http://schemas.microsoft.com/office/drawing/2014/main" id="{32832E1C-1D15-4BF1-879B-0CF9720B0DE6}"/>
              </a:ext>
              <a:ext uri="{C183D7F6-B498-43B3-948B-1728B52AA6E4}">
                <adec:decorative xmlns:adec="http://schemas.microsoft.com/office/drawing/2017/decorative" val="1"/>
              </a:ext>
            </a:extLst>
          </p:cNvPr>
          <p:cNvSpPr>
            <a:spLocks noChangeArrowheads="1"/>
          </p:cNvSpPr>
          <p:nvPr/>
        </p:nvSpPr>
        <p:spPr bwMode="auto">
          <a:xfrm>
            <a:off x="5142009" y="2639529"/>
            <a:ext cx="365760" cy="238363"/>
          </a:xfrm>
          <a:prstGeom prst="roundRect">
            <a:avLst>
              <a:gd name="adj" fmla="val 16667"/>
            </a:avLst>
          </a:prstGeom>
          <a:solidFill>
            <a:srgbClr val="FFC000"/>
          </a:solidFill>
          <a:ln w="9525">
            <a:noFill/>
            <a:round/>
            <a:headEnd/>
            <a:tailEnd/>
          </a:ln>
          <a:effectLst/>
        </p:spPr>
        <p:txBody>
          <a:bodyPr wrap="square" lIns="0" tIns="0" rIns="0" bIns="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fontAlgn="base">
              <a:spcBef>
                <a:spcPct val="0"/>
              </a:spcBef>
              <a:spcAft>
                <a:spcPct val="0"/>
              </a:spcAft>
            </a:pPr>
            <a:r>
              <a:rPr lang="en-US" sz="1400" b="1" dirty="0">
                <a:latin typeface="Calibri"/>
              </a:rPr>
              <a:t>+22</a:t>
            </a:r>
            <a:endParaRPr lang="en-US" sz="1400" b="1" kern="1200" dirty="0">
              <a:latin typeface="Calibri"/>
            </a:endParaRPr>
          </a:p>
        </p:txBody>
      </p:sp>
      <p:sp>
        <p:nvSpPr>
          <p:cNvPr id="68" name="AutoShape 8">
            <a:extLst>
              <a:ext uri="{FF2B5EF4-FFF2-40B4-BE49-F238E27FC236}">
                <a16:creationId xmlns:a16="http://schemas.microsoft.com/office/drawing/2014/main" id="{E91883F4-9F4D-4C53-9D1F-06F4BD164DE8}"/>
              </a:ext>
              <a:ext uri="{C183D7F6-B498-43B3-948B-1728B52AA6E4}">
                <adec:decorative xmlns:adec="http://schemas.microsoft.com/office/drawing/2017/decorative" val="1"/>
              </a:ext>
            </a:extLst>
          </p:cNvPr>
          <p:cNvSpPr>
            <a:spLocks noChangeArrowheads="1"/>
          </p:cNvSpPr>
          <p:nvPr/>
        </p:nvSpPr>
        <p:spPr bwMode="auto">
          <a:xfrm>
            <a:off x="5616946" y="2641919"/>
            <a:ext cx="365760" cy="238363"/>
          </a:xfrm>
          <a:prstGeom prst="roundRect">
            <a:avLst>
              <a:gd name="adj" fmla="val 16667"/>
            </a:avLst>
          </a:prstGeom>
          <a:solidFill>
            <a:srgbClr val="FFC000"/>
          </a:solidFill>
          <a:ln w="9525">
            <a:noFill/>
            <a:round/>
            <a:headEnd/>
            <a:tailEnd/>
          </a:ln>
          <a:effectLst/>
        </p:spPr>
        <p:txBody>
          <a:bodyPr wrap="square" lIns="0" tIns="0" rIns="0" bIns="0" anchor="ctr">
            <a:spAutoFit/>
          </a:bodyPr>
          <a:lstStyle/>
          <a:p>
            <a:pPr algn="ctr"/>
            <a:r>
              <a:rPr lang="en-US" sz="1400" b="1" dirty="0">
                <a:latin typeface="Calibri"/>
              </a:rPr>
              <a:t>+34</a:t>
            </a:r>
          </a:p>
        </p:txBody>
      </p:sp>
      <p:sp>
        <p:nvSpPr>
          <p:cNvPr id="69" name="Rectangle 68">
            <a:extLst>
              <a:ext uri="{FF2B5EF4-FFF2-40B4-BE49-F238E27FC236}">
                <a16:creationId xmlns:a16="http://schemas.microsoft.com/office/drawing/2014/main" id="{E5BB3A10-9E61-4F4B-ABCB-DEAEB54E2697}"/>
              </a:ext>
              <a:ext uri="{C183D7F6-B498-43B3-948B-1728B52AA6E4}">
                <adec:decorative xmlns:adec="http://schemas.microsoft.com/office/drawing/2017/decorative" val="1"/>
              </a:ext>
            </a:extLst>
          </p:cNvPr>
          <p:cNvSpPr/>
          <p:nvPr/>
        </p:nvSpPr>
        <p:spPr>
          <a:xfrm>
            <a:off x="5171791" y="5612600"/>
            <a:ext cx="782412" cy="641716"/>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1" dirty="0">
                <a:solidFill>
                  <a:prstClr val="black"/>
                </a:solidFill>
                <a:latin typeface="+mj-lt"/>
                <a:cs typeface="Arial" panose="020B0604020202020204" pitchFamily="34" charset="0"/>
              </a:rPr>
              <a:t>Hispanic</a:t>
            </a:r>
          </a:p>
        </p:txBody>
      </p:sp>
      <p:sp>
        <p:nvSpPr>
          <p:cNvPr id="70" name="Rectangle 69">
            <a:extLst>
              <a:ext uri="{FF2B5EF4-FFF2-40B4-BE49-F238E27FC236}">
                <a16:creationId xmlns:a16="http://schemas.microsoft.com/office/drawing/2014/main" id="{11F39819-4184-47EC-AC75-BDA4C1335824}"/>
              </a:ext>
              <a:ext uri="{C183D7F6-B498-43B3-948B-1728B52AA6E4}">
                <adec:decorative xmlns:adec="http://schemas.microsoft.com/office/drawing/2017/decorative" val="1"/>
              </a:ext>
            </a:extLst>
          </p:cNvPr>
          <p:cNvSpPr/>
          <p:nvPr/>
        </p:nvSpPr>
        <p:spPr>
          <a:xfrm>
            <a:off x="6192073" y="5601236"/>
            <a:ext cx="782412" cy="65308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1" dirty="0">
                <a:solidFill>
                  <a:prstClr val="black"/>
                </a:solidFill>
                <a:latin typeface="+mj-lt"/>
                <a:cs typeface="Arial" panose="020B0604020202020204" pitchFamily="34" charset="0"/>
              </a:rPr>
              <a:t>White</a:t>
            </a:r>
          </a:p>
          <a:p>
            <a:pPr algn="ctr"/>
            <a:r>
              <a:rPr lang="en-US" sz="1200" b="1" dirty="0">
                <a:solidFill>
                  <a:prstClr val="black"/>
                </a:solidFill>
                <a:latin typeface="+mj-lt"/>
                <a:cs typeface="Arial" panose="020B0604020202020204" pitchFamily="34" charset="0"/>
              </a:rPr>
              <a:t>Unmarried</a:t>
            </a:r>
          </a:p>
          <a:p>
            <a:pPr algn="ctr"/>
            <a:r>
              <a:rPr lang="en-US" sz="1200" b="1" dirty="0">
                <a:solidFill>
                  <a:prstClr val="black"/>
                </a:solidFill>
                <a:latin typeface="+mj-lt"/>
                <a:cs typeface="Arial" panose="020B0604020202020204" pitchFamily="34" charset="0"/>
              </a:rPr>
              <a:t>Women</a:t>
            </a:r>
          </a:p>
        </p:txBody>
      </p:sp>
      <p:sp>
        <p:nvSpPr>
          <p:cNvPr id="71" name="Rectangle 70">
            <a:extLst>
              <a:ext uri="{FF2B5EF4-FFF2-40B4-BE49-F238E27FC236}">
                <a16:creationId xmlns:a16="http://schemas.microsoft.com/office/drawing/2014/main" id="{FEC2E909-08B6-4103-B745-4F5F78440F46}"/>
              </a:ext>
              <a:ext uri="{C183D7F6-B498-43B3-948B-1728B52AA6E4}">
                <adec:decorative xmlns:adec="http://schemas.microsoft.com/office/drawing/2017/decorative" val="1"/>
              </a:ext>
            </a:extLst>
          </p:cNvPr>
          <p:cNvSpPr/>
          <p:nvPr/>
        </p:nvSpPr>
        <p:spPr>
          <a:xfrm>
            <a:off x="7202052" y="5586557"/>
            <a:ext cx="782412" cy="65308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1" dirty="0">
                <a:solidFill>
                  <a:prstClr val="black"/>
                </a:solidFill>
                <a:latin typeface="+mj-lt"/>
                <a:cs typeface="Arial" panose="020B0604020202020204" pitchFamily="34" charset="0"/>
              </a:rPr>
              <a:t>White</a:t>
            </a:r>
          </a:p>
          <a:p>
            <a:pPr algn="ctr"/>
            <a:r>
              <a:rPr lang="en-US" sz="1200" b="1" dirty="0">
                <a:solidFill>
                  <a:prstClr val="black"/>
                </a:solidFill>
                <a:latin typeface="+mj-lt"/>
                <a:cs typeface="Arial" panose="020B0604020202020204" pitchFamily="34" charset="0"/>
              </a:rPr>
              <a:t>Millennial</a:t>
            </a:r>
          </a:p>
        </p:txBody>
      </p:sp>
    </p:spTree>
    <p:extLst>
      <p:ext uri="{BB962C8B-B14F-4D97-AF65-F5344CB8AC3E}">
        <p14:creationId xmlns:p14="http://schemas.microsoft.com/office/powerpoint/2010/main" val="2164799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C668FA3A-C72B-C84E-AFB2-EE155747973E}"/>
              </a:ext>
            </a:extLst>
          </p:cNvPr>
          <p:cNvSpPr>
            <a:spLocks noGrp="1"/>
          </p:cNvSpPr>
          <p:nvPr>
            <p:ph type="title" idx="4294967295"/>
          </p:nvPr>
        </p:nvSpPr>
        <p:spPr>
          <a:xfrm>
            <a:off x="628650" y="365125"/>
            <a:ext cx="7886700" cy="1325563"/>
          </a:xfrm>
          <a:prstGeom prst="rect">
            <a:avLst/>
          </a:prstGeom>
        </p:spPr>
        <p:txBody>
          <a:bodyPr/>
          <a:lstStyle/>
          <a:p>
            <a:pPr rtl="0" fontAlgn="base"/>
            <a:r>
              <a:rPr lang="en-US" sz="5400" kern="1200" dirty="0">
                <a:solidFill>
                  <a:srgbClr val="000000"/>
                </a:solidFill>
                <a:effectLst/>
                <a:latin typeface="Franklin Gothic Demi Cond" panose="020B0603020102020204" pitchFamily="34" charset="0"/>
                <a:ea typeface="+mn-ea"/>
                <a:cs typeface="Franklin Gothic Demi Cond" panose="020B0603020102020204" pitchFamily="34" charset="0"/>
              </a:rPr>
              <a:t>Public answer: vote in safety</a:t>
            </a:r>
            <a:endParaRPr lang="en-US" dirty="0">
              <a:effectLst/>
            </a:endParaRPr>
          </a:p>
        </p:txBody>
      </p:sp>
      <p:sp>
        <p:nvSpPr>
          <p:cNvPr id="2" name="Rectangle 1">
            <a:extLst>
              <a:ext uri="{C183D7F6-B498-43B3-948B-1728B52AA6E4}">
                <adec:decorative xmlns:adec="http://schemas.microsoft.com/office/drawing/2017/decorative" val="1"/>
              </a:ext>
            </a:extLst>
          </p:cNvPr>
          <p:cNvSpPr/>
          <p:nvPr/>
        </p:nvSpPr>
        <p:spPr>
          <a:xfrm>
            <a:off x="0" y="457200"/>
            <a:ext cx="9144000" cy="5897880"/>
          </a:xfrm>
          <a:prstGeom prst="rect">
            <a:avLst/>
          </a:prstGeom>
          <a:solidFill>
            <a:srgbClr val="17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lide Number Placeholder 6"/>
          <p:cNvSpPr>
            <a:spLocks noGrp="1"/>
          </p:cNvSpPr>
          <p:nvPr>
            <p:ph type="sldNum" sz="quarter" idx="12"/>
          </p:nvPr>
        </p:nvSpPr>
        <p:spPr>
          <a:xfrm>
            <a:off x="7010400" y="6489947"/>
            <a:ext cx="2133600" cy="365124"/>
          </a:xfrm>
        </p:spPr>
        <p:txBody>
          <a:bodyPr/>
          <a:lstStyle/>
          <a:p>
            <a:pPr>
              <a:defRPr/>
            </a:pPr>
            <a:fld id="{089398E2-BD8B-4C06-B949-5D11C3C3F6EB}" type="slidenum">
              <a:rPr lang="en-US" smtClean="0">
                <a:solidFill>
                  <a:srgbClr val="EEECE1"/>
                </a:solidFill>
              </a:rPr>
              <a:pPr>
                <a:defRPr/>
              </a:pPr>
              <a:t>22</a:t>
            </a:fld>
            <a:endParaRPr lang="en-US" dirty="0">
              <a:solidFill>
                <a:srgbClr val="EEECE1"/>
              </a:solidFill>
            </a:endParaRP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2362200"/>
            <a:ext cx="9144000" cy="1676400"/>
          </a:xfrm>
          <a:prstGeom prst="rect">
            <a:avLst/>
          </a:prstGeom>
        </p:spPr>
      </p:pic>
      <p:sp>
        <p:nvSpPr>
          <p:cNvPr id="9" name="Rectangle 8">
            <a:extLst>
              <a:ext uri="{C183D7F6-B498-43B3-948B-1728B52AA6E4}">
                <adec:decorative xmlns:adec="http://schemas.microsoft.com/office/drawing/2017/decorative" val="1"/>
              </a:ext>
            </a:extLst>
          </p:cNvPr>
          <p:cNvSpPr/>
          <p:nvPr/>
        </p:nvSpPr>
        <p:spPr>
          <a:xfrm>
            <a:off x="76200" y="2658070"/>
            <a:ext cx="8991600" cy="923330"/>
          </a:xfrm>
          <a:prstGeom prst="rect">
            <a:avLst/>
          </a:prstGeom>
        </p:spPr>
        <p:txBody>
          <a:bodyPr wrap="square">
            <a:spAutoFit/>
          </a:bodyPr>
          <a:lstStyle/>
          <a:p>
            <a:pPr algn="ctr"/>
            <a:r>
              <a:rPr lang="en-US" sz="5400" dirty="0">
                <a:solidFill>
                  <a:prstClr val="black"/>
                </a:solidFill>
                <a:latin typeface="Franklin Gothic Demi Cond"/>
                <a:cs typeface="Franklin Gothic Demi Cond"/>
              </a:rPr>
              <a:t> Public answer: vote in safety</a:t>
            </a:r>
          </a:p>
        </p:txBody>
      </p:sp>
      <p:pic>
        <p:nvPicPr>
          <p:cNvPr id="10"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1960721" y="125713"/>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4890" y="177155"/>
            <a:ext cx="3090417" cy="1828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248DA6C-47BB-4CCB-8B1F-310FA9A4AD9F}"/>
              </a:ext>
              <a:ext uri="{C183D7F6-B498-43B3-948B-1728B52AA6E4}">
                <adec:decorative xmlns:adec="http://schemas.microsoft.com/office/drawing/2017/decorative" val="1"/>
              </a:ext>
            </a:extLst>
          </p:cNvPr>
          <p:cNvSpPr txBox="1"/>
          <p:nvPr/>
        </p:nvSpPr>
        <p:spPr>
          <a:xfrm>
            <a:off x="76200" y="6454237"/>
            <a:ext cx="8231977" cy="261610"/>
          </a:xfrm>
          <a:prstGeom prst="rect">
            <a:avLst/>
          </a:prstGeom>
          <a:solidFill>
            <a:schemeClr val="tx1"/>
          </a:solidFill>
        </p:spPr>
        <p:txBody>
          <a:bodyPr wrap="square" rtlCol="0">
            <a:spAutoFit/>
          </a:bodyPr>
          <a:lstStyle/>
          <a:p>
            <a:endParaRPr lang="en-US" sz="1100" i="1" dirty="0">
              <a:solidFill>
                <a:schemeClr val="lt1"/>
              </a:solidFill>
            </a:endParaRPr>
          </a:p>
        </p:txBody>
      </p:sp>
      <p:pic>
        <p:nvPicPr>
          <p:cNvPr id="15" name="Picture 9">
            <a:extLst>
              <a:ext uri="{FF2B5EF4-FFF2-40B4-BE49-F238E27FC236}">
                <a16:creationId xmlns:a16="http://schemas.microsoft.com/office/drawing/2014/main" id="{7DBB06CF-E943-4103-8C49-5A450C84EC0E}"/>
              </a:ext>
              <a:ext uri="{C183D7F6-B498-43B3-948B-1728B52AA6E4}">
                <adec:decorative xmlns:adec="http://schemas.microsoft.com/office/drawing/2017/decorative" val="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273" r="86278" b="3273"/>
          <a:stretch/>
        </p:blipFill>
        <p:spPr bwMode="auto">
          <a:xfrm>
            <a:off x="111859" y="6422646"/>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B2891FA1-FABE-47BF-BE7C-6D5ACB79686A}"/>
              </a:ext>
              <a:ext uri="{C183D7F6-B498-43B3-948B-1728B52AA6E4}">
                <adec:decorative xmlns:adec="http://schemas.microsoft.com/office/drawing/2017/decorative" val="1"/>
              </a:ext>
            </a:extLst>
          </p:cNvPr>
          <p:cNvPicPr/>
          <p:nvPr/>
        </p:nvPicPr>
        <p:blipFill rotWithShape="1">
          <a:blip r:embed="rId7">
            <a:extLst>
              <a:ext uri="{28A0092B-C50C-407E-A947-70E740481C1C}">
                <a14:useLocalDpi xmlns:a14="http://schemas.microsoft.com/office/drawing/2010/main" val="0"/>
              </a:ext>
            </a:extLst>
          </a:blip>
          <a:srcRect l="53849" t="-17160"/>
          <a:stretch/>
        </p:blipFill>
        <p:spPr bwMode="auto">
          <a:xfrm>
            <a:off x="519419" y="6422646"/>
            <a:ext cx="1105593" cy="359154"/>
          </a:xfrm>
          <a:prstGeom prst="rect">
            <a:avLst/>
          </a:prstGeom>
          <a:noFill/>
        </p:spPr>
      </p:pic>
    </p:spTree>
    <p:extLst>
      <p:ext uri="{BB962C8B-B14F-4D97-AF65-F5344CB8AC3E}">
        <p14:creationId xmlns:p14="http://schemas.microsoft.com/office/powerpoint/2010/main" val="3457013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970D3A3A-E519-B648-9E69-3ED0FD063D61}"/>
              </a:ext>
            </a:extLst>
          </p:cNvPr>
          <p:cNvSpPr>
            <a:spLocks noGrp="1"/>
          </p:cNvSpPr>
          <p:nvPr>
            <p:ph type="title" idx="4294967295"/>
          </p:nvPr>
        </p:nvSpPr>
        <p:spPr>
          <a:xfrm>
            <a:off x="628650" y="365125"/>
            <a:ext cx="7886700" cy="1325563"/>
          </a:xfrm>
          <a:prstGeom prst="rect">
            <a:avLst/>
          </a:prstGeom>
        </p:spPr>
        <p:txBody>
          <a:bodyPr/>
          <a:lstStyle/>
          <a:p>
            <a:pPr rtl="0" fontAlgn="base"/>
            <a:r>
              <a:rPr lang="en-US" sz="2400" kern="1200" dirty="0">
                <a:solidFill>
                  <a:srgbClr val="000000"/>
                </a:solidFill>
                <a:effectLst/>
                <a:latin typeface="Franklin Gothic Demi Cond" panose="020B0603020102020204" pitchFamily="34" charset="0"/>
                <a:ea typeface="+mn-ea"/>
                <a:cs typeface="Franklin Gothic Demi Cond" panose="020B0603020102020204" pitchFamily="34" charset="0"/>
              </a:rPr>
              <a:t>A majority now want to vote from home, particularly Democrats and determined voters </a:t>
            </a:r>
            <a:endParaRPr lang="en-US" dirty="0">
              <a:effectLst/>
            </a:endParaRPr>
          </a:p>
        </p:txBody>
      </p:sp>
      <p:sp>
        <p:nvSpPr>
          <p:cNvPr id="28" name="Rectangle 27">
            <a:extLst>
              <a:ext uri="{FF2B5EF4-FFF2-40B4-BE49-F238E27FC236}">
                <a16:creationId xmlns:a16="http://schemas.microsoft.com/office/drawing/2014/main" id="{5299D2DC-9D51-4991-9297-6C19EC6B3FF1}"/>
              </a:ext>
              <a:ext uri="{C183D7F6-B498-43B3-948B-1728B52AA6E4}">
                <adec:decorative xmlns:adec="http://schemas.microsoft.com/office/drawing/2017/decorative" val="1"/>
              </a:ext>
            </a:extLst>
          </p:cNvPr>
          <p:cNvSpPr/>
          <p:nvPr/>
        </p:nvSpPr>
        <p:spPr>
          <a:xfrm>
            <a:off x="0" y="486069"/>
            <a:ext cx="8991600" cy="830997"/>
          </a:xfrm>
          <a:prstGeom prst="rect">
            <a:avLst/>
          </a:prstGeom>
          <a:noFill/>
        </p:spPr>
        <p:txBody>
          <a:bodyPr wrap="square">
            <a:spAutoFit/>
          </a:bodyPr>
          <a:lstStyle/>
          <a:p>
            <a:r>
              <a:rPr lang="en-US" sz="2400" dirty="0">
                <a:solidFill>
                  <a:prstClr val="black"/>
                </a:solidFill>
                <a:latin typeface="Franklin Gothic Demi Cond"/>
                <a:cs typeface="Franklin Gothic Demi Cond"/>
              </a:rPr>
              <a:t>A majority now want to vote from home, particularly Democrats and determined voters </a:t>
            </a:r>
          </a:p>
        </p:txBody>
      </p:sp>
      <p:sp>
        <p:nvSpPr>
          <p:cNvPr id="18" name="AutoShape 4">
            <a:extLst>
              <a:ext uri="{FF2B5EF4-FFF2-40B4-BE49-F238E27FC236}">
                <a16:creationId xmlns:a16="http://schemas.microsoft.com/office/drawing/2014/main" id="{90E83D23-4581-487D-9239-FE19E0FA72D0}"/>
              </a:ext>
            </a:extLst>
          </p:cNvPr>
          <p:cNvSpPr>
            <a:spLocks noChangeArrowheads="1"/>
          </p:cNvSpPr>
          <p:nvPr/>
        </p:nvSpPr>
        <p:spPr bwMode="auto">
          <a:xfrm>
            <a:off x="381000" y="1394727"/>
            <a:ext cx="8315709" cy="374571"/>
          </a:xfrm>
          <a:prstGeom prst="roundRect">
            <a:avLst>
              <a:gd name="adj" fmla="val 16667"/>
            </a:avLst>
          </a:prstGeom>
          <a:solidFill>
            <a:schemeClr val="bg1">
              <a:lumMod val="75000"/>
            </a:schemeClr>
          </a:solidFill>
          <a:ln>
            <a:noFill/>
          </a:ln>
        </p:spPr>
        <p:txBody>
          <a:bodyPr wrap="square" lIns="0" tIns="0" rIns="0" bIns="0" anchor="ctr">
            <a:spAutoFit/>
          </a:bodyPr>
          <a:lstStyle>
            <a:lvl1pPr eaLnBrk="0" hangingPunct="0">
              <a:defRPr sz="2200" b="1" i="1">
                <a:solidFill>
                  <a:srgbClr val="FF0000"/>
                </a:solidFill>
                <a:latin typeface="Arial" charset="0"/>
                <a:cs typeface="Arial" charset="0"/>
              </a:defRPr>
            </a:lvl1pPr>
            <a:lvl2pPr marL="37931725" indent="-37474525" eaLnBrk="0" hangingPunct="0">
              <a:defRPr sz="2200" b="1" i="1">
                <a:solidFill>
                  <a:srgbClr val="FF0000"/>
                </a:solidFill>
                <a:latin typeface="Arial" charset="0"/>
                <a:cs typeface="Arial" charset="0"/>
              </a:defRPr>
            </a:lvl2pPr>
            <a:lvl3pPr eaLnBrk="0" hangingPunct="0">
              <a:defRPr sz="2200" b="1" i="1">
                <a:solidFill>
                  <a:srgbClr val="FF0000"/>
                </a:solidFill>
                <a:latin typeface="Arial" charset="0"/>
                <a:cs typeface="Arial" charset="0"/>
              </a:defRPr>
            </a:lvl3pPr>
            <a:lvl4pPr eaLnBrk="0" hangingPunct="0">
              <a:defRPr sz="2200" b="1" i="1">
                <a:solidFill>
                  <a:srgbClr val="FF0000"/>
                </a:solidFill>
                <a:latin typeface="Arial" charset="0"/>
                <a:cs typeface="Arial" charset="0"/>
              </a:defRPr>
            </a:lvl4pPr>
            <a:lvl5pPr eaLnBrk="0" hangingPunct="0">
              <a:defRPr sz="2200" b="1" i="1">
                <a:solidFill>
                  <a:srgbClr val="FF0000"/>
                </a:solidFill>
                <a:latin typeface="Arial" charset="0"/>
                <a:cs typeface="Arial" charset="0"/>
              </a:defRPr>
            </a:lvl5pPr>
            <a:lvl6pPr marL="457200" eaLnBrk="0" fontAlgn="base" hangingPunct="0">
              <a:spcBef>
                <a:spcPct val="0"/>
              </a:spcBef>
              <a:spcAft>
                <a:spcPct val="0"/>
              </a:spcAft>
              <a:defRPr sz="2200" b="1" i="1">
                <a:solidFill>
                  <a:srgbClr val="FF0000"/>
                </a:solidFill>
                <a:latin typeface="Arial" charset="0"/>
                <a:cs typeface="Arial" charset="0"/>
              </a:defRPr>
            </a:lvl6pPr>
            <a:lvl7pPr marL="914400" eaLnBrk="0" fontAlgn="base" hangingPunct="0">
              <a:spcBef>
                <a:spcPct val="0"/>
              </a:spcBef>
              <a:spcAft>
                <a:spcPct val="0"/>
              </a:spcAft>
              <a:defRPr sz="2200" b="1" i="1">
                <a:solidFill>
                  <a:srgbClr val="FF0000"/>
                </a:solidFill>
                <a:latin typeface="Arial" charset="0"/>
                <a:cs typeface="Arial" charset="0"/>
              </a:defRPr>
            </a:lvl7pPr>
            <a:lvl8pPr marL="1371600" eaLnBrk="0" fontAlgn="base" hangingPunct="0">
              <a:spcBef>
                <a:spcPct val="0"/>
              </a:spcBef>
              <a:spcAft>
                <a:spcPct val="0"/>
              </a:spcAft>
              <a:defRPr sz="2200" b="1" i="1">
                <a:solidFill>
                  <a:srgbClr val="FF0000"/>
                </a:solidFill>
                <a:latin typeface="Arial" charset="0"/>
                <a:cs typeface="Arial" charset="0"/>
              </a:defRPr>
            </a:lvl8pPr>
            <a:lvl9pPr marL="1828800" eaLnBrk="0" fontAlgn="base" hangingPunct="0">
              <a:spcBef>
                <a:spcPct val="0"/>
              </a:spcBef>
              <a:spcAft>
                <a:spcPct val="0"/>
              </a:spcAft>
              <a:defRPr sz="2200" b="1" i="1">
                <a:solidFill>
                  <a:srgbClr val="FF0000"/>
                </a:solidFill>
                <a:latin typeface="Arial" charset="0"/>
                <a:cs typeface="Arial" charset="0"/>
              </a:defRPr>
            </a:lvl9pPr>
          </a:lstStyle>
          <a:p>
            <a:pPr algn="ctr"/>
            <a:r>
              <a:rPr lang="en-US" sz="1100" b="0" dirty="0">
                <a:solidFill>
                  <a:srgbClr val="000000"/>
                </a:solidFill>
              </a:rPr>
              <a:t>Thinking about how you intend to vote in this election, do you think you will vote early at an official voting place, at home with a mail in ballot, or at the polling place on Election Day? </a:t>
            </a:r>
          </a:p>
        </p:txBody>
      </p:sp>
      <p:sp>
        <p:nvSpPr>
          <p:cNvPr id="17" name="Text Box 45">
            <a:extLst>
              <a:ext uri="{FF2B5EF4-FFF2-40B4-BE49-F238E27FC236}">
                <a16:creationId xmlns:a16="http://schemas.microsoft.com/office/drawing/2014/main" id="{97CD976F-F4D3-4F85-B366-77179460CF67}"/>
              </a:ext>
            </a:extLst>
          </p:cNvPr>
          <p:cNvSpPr txBox="1">
            <a:spLocks noChangeArrowheads="1"/>
          </p:cNvSpPr>
          <p:nvPr/>
        </p:nvSpPr>
        <p:spPr bwMode="auto">
          <a:xfrm>
            <a:off x="1524000" y="1864733"/>
            <a:ext cx="5867400" cy="311254"/>
          </a:xfrm>
          <a:prstGeom prst="rect">
            <a:avLst/>
          </a:prstGeom>
          <a:solidFill>
            <a:schemeClr val="bg1"/>
          </a:solidFill>
          <a:ln w="9525" algn="ctr">
            <a:solidFill>
              <a:schemeClr val="tx1"/>
            </a:solidFill>
            <a:miter lim="800000"/>
            <a:headEnd/>
            <a:tailEnd/>
          </a:ln>
          <a:effec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0"/>
              </a:spcBef>
            </a:pPr>
            <a:r>
              <a:rPr lang="en-US" sz="2000" b="1" dirty="0">
                <a:solidFill>
                  <a:srgbClr val="000000"/>
                </a:solidFill>
                <a:latin typeface="Arial" panose="020B0604020202020204" pitchFamily="34" charset="0"/>
                <a:cs typeface="Arial" panose="020B0604020202020204" pitchFamily="34" charset="0"/>
              </a:rPr>
              <a:t>% VOTING FROM HOME BY MAIL</a:t>
            </a:r>
          </a:p>
        </p:txBody>
      </p:sp>
      <p:graphicFrame>
        <p:nvGraphicFramePr>
          <p:cNvPr id="107" name="Object 2" descr="Total&#13;&#10;March: 47&#13;&#10;April: 51&#13;&#10;&#13;&#10;Democrat&#13;&#10;March: 53&#13;&#10;April: 63&#13;&#10;&#13;&#10;Republican&#13;&#10;March: 39&#13;&#10;April: 36&#13;&#10;&#13;&#10;African American&#13;&#10;March: 52&#13;&#10;April: 58&#13;&#10;&#13;&#10;Hispanic&#13;&#10;March: 58&#13;&#10;April: 54&#13;&#10;&#13;&#10;White Unmarried Women&#13;&#10;March: 50&#13;&#10;April: 61&#13;&#10;&#13;&#10;White Millennials&#13;&#10;March: 47&#13;&#10;April: 51&#13;&#10;&#13;&#10;White Working Class Women&#13;&#10;March: 50&#13;&#10;April: 53&#13;&#10;&#13;&#10;White College Women&#13;&#10;March: 48&#13;&#10;April: 58"/>
          <p:cNvGraphicFramePr>
            <a:graphicFrameLocks noChangeAspect="1"/>
          </p:cNvGraphicFramePr>
          <p:nvPr>
            <p:extLst>
              <p:ext uri="{D42A27DB-BD31-4B8C-83A1-F6EECF244321}">
                <p14:modId xmlns:p14="http://schemas.microsoft.com/office/powerpoint/2010/main" val="3920271625"/>
              </p:ext>
            </p:extLst>
          </p:nvPr>
        </p:nvGraphicFramePr>
        <p:xfrm>
          <a:off x="66802" y="2133600"/>
          <a:ext cx="9077198" cy="3775655"/>
        </p:xfrm>
        <a:graphic>
          <a:graphicData uri="http://schemas.openxmlformats.org/drawingml/2006/chart">
            <c:chart xmlns:c="http://schemas.openxmlformats.org/drawingml/2006/chart" xmlns:r="http://schemas.openxmlformats.org/officeDocument/2006/relationships" r:id="rId3"/>
          </a:graphicData>
        </a:graphic>
      </p:graphicFrame>
      <p:sp>
        <p:nvSpPr>
          <p:cNvPr id="27" name="Slide Number Placeholder 1">
            <a:extLst>
              <a:ext uri="{FF2B5EF4-FFF2-40B4-BE49-F238E27FC236}">
                <a16:creationId xmlns:a16="http://schemas.microsoft.com/office/drawing/2014/main" id="{093E32C4-5AB2-41B5-B5B5-B1D6D4653E70}"/>
              </a:ext>
            </a:extLst>
          </p:cNvPr>
          <p:cNvSpPr>
            <a:spLocks noGrp="1"/>
          </p:cNvSpPr>
          <p:nvPr>
            <p:ph type="sldNum" sz="quarter" idx="12"/>
          </p:nvPr>
        </p:nvSpPr>
        <p:spPr>
          <a:xfrm>
            <a:off x="6791710" y="6386203"/>
            <a:ext cx="2133600" cy="365124"/>
          </a:xfrm>
        </p:spPr>
        <p:txBody>
          <a:bodyPr/>
          <a:lstStyle/>
          <a:p>
            <a:pPr>
              <a:defRPr/>
            </a:pPr>
            <a:fld id="{089398E2-BD8B-4C06-B949-5D11C3C3F6EB}" type="slidenum">
              <a:rPr lang="en-US" smtClean="0">
                <a:solidFill>
                  <a:srgbClr val="EEECE1"/>
                </a:solidFill>
              </a:rPr>
              <a:pPr>
                <a:defRPr/>
              </a:pPr>
              <a:t>23</a:t>
            </a:fld>
            <a:endParaRPr lang="en-US" dirty="0">
              <a:solidFill>
                <a:srgbClr val="EEECE1"/>
              </a:solidFill>
            </a:endParaRPr>
          </a:p>
        </p:txBody>
      </p:sp>
      <p:pic>
        <p:nvPicPr>
          <p:cNvPr id="25" name="Picture 2">
            <a:extLst>
              <a:ext uri="{FF2B5EF4-FFF2-40B4-BE49-F238E27FC236}">
                <a16:creationId xmlns:a16="http://schemas.microsoft.com/office/drawing/2014/main" id="{8750911F-37D4-4B0C-BFE6-CB1E39BD082E}"/>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1960721" y="125713"/>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5">
            <a:extLst>
              <a:ext uri="{FF2B5EF4-FFF2-40B4-BE49-F238E27FC236}">
                <a16:creationId xmlns:a16="http://schemas.microsoft.com/office/drawing/2014/main" id="{3D15ED1A-D42C-4802-97D3-EFF4249DED03}"/>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4890" y="177155"/>
            <a:ext cx="3090417" cy="18286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a:extLst>
              <a:ext uri="{FF2B5EF4-FFF2-40B4-BE49-F238E27FC236}">
                <a16:creationId xmlns:a16="http://schemas.microsoft.com/office/drawing/2014/main" id="{C9725F32-EADF-4C31-A70F-3ADA5150097C}"/>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66801" y="6409587"/>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2">
            <a:extLst>
              <a:ext uri="{FF2B5EF4-FFF2-40B4-BE49-F238E27FC236}">
                <a16:creationId xmlns:a16="http://schemas.microsoft.com/office/drawing/2014/main" id="{043CF649-2DD6-478B-91D4-C72D7E0F26F8}"/>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66801" y="6442918"/>
            <a:ext cx="2532523" cy="135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9">
            <a:extLst>
              <a:ext uri="{FF2B5EF4-FFF2-40B4-BE49-F238E27FC236}">
                <a16:creationId xmlns:a16="http://schemas.microsoft.com/office/drawing/2014/main" id="{DAE51138-09B8-460D-A007-3ABF416BFE27}"/>
              </a:ext>
              <a:ext uri="{C183D7F6-B498-43B3-948B-1728B52AA6E4}">
                <adec:decorative xmlns:adec="http://schemas.microsoft.com/office/drawing/2017/decorative" val="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273" r="86278" b="3273"/>
          <a:stretch/>
        </p:blipFill>
        <p:spPr bwMode="auto">
          <a:xfrm>
            <a:off x="111859" y="6422646"/>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CDD4C211-93E7-44AD-A2B1-65FF9FDD5A47}"/>
              </a:ext>
              <a:ext uri="{C183D7F6-B498-43B3-948B-1728B52AA6E4}">
                <adec:decorative xmlns:adec="http://schemas.microsoft.com/office/drawing/2017/decorative" val="1"/>
              </a:ext>
            </a:extLst>
          </p:cNvPr>
          <p:cNvPicPr/>
          <p:nvPr/>
        </p:nvPicPr>
        <p:blipFill rotWithShape="1">
          <a:blip r:embed="rId7">
            <a:extLst>
              <a:ext uri="{28A0092B-C50C-407E-A947-70E740481C1C}">
                <a14:useLocalDpi xmlns:a14="http://schemas.microsoft.com/office/drawing/2010/main" val="0"/>
              </a:ext>
            </a:extLst>
          </a:blip>
          <a:srcRect l="53849" t="-17160"/>
          <a:stretch/>
        </p:blipFill>
        <p:spPr bwMode="auto">
          <a:xfrm>
            <a:off x="609600" y="6426843"/>
            <a:ext cx="1105593" cy="359154"/>
          </a:xfrm>
          <a:prstGeom prst="rect">
            <a:avLst/>
          </a:prstGeom>
          <a:noFill/>
        </p:spPr>
      </p:pic>
      <p:sp>
        <p:nvSpPr>
          <p:cNvPr id="19" name="Rectangle 18">
            <a:extLst>
              <a:ext uri="{FF2B5EF4-FFF2-40B4-BE49-F238E27FC236}">
                <a16:creationId xmlns:a16="http://schemas.microsoft.com/office/drawing/2014/main" id="{C740B00A-8436-41BC-B8B6-2493D8FE8843}"/>
              </a:ext>
              <a:ext uri="{C183D7F6-B498-43B3-948B-1728B52AA6E4}">
                <adec:decorative xmlns:adec="http://schemas.microsoft.com/office/drawing/2017/decorative" val="1"/>
              </a:ext>
            </a:extLst>
          </p:cNvPr>
          <p:cNvSpPr/>
          <p:nvPr/>
        </p:nvSpPr>
        <p:spPr>
          <a:xfrm>
            <a:off x="144355" y="5561743"/>
            <a:ext cx="896112" cy="69301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a:solidFill>
                  <a:prstClr val="black"/>
                </a:solidFill>
                <a:latin typeface="+mj-lt"/>
                <a:cs typeface="Arial" panose="020B0604020202020204" pitchFamily="34" charset="0"/>
              </a:rPr>
              <a:t>Total</a:t>
            </a:r>
          </a:p>
        </p:txBody>
      </p:sp>
      <p:sp>
        <p:nvSpPr>
          <p:cNvPr id="21" name="Rectangle 20">
            <a:extLst>
              <a:ext uri="{FF2B5EF4-FFF2-40B4-BE49-F238E27FC236}">
                <a16:creationId xmlns:a16="http://schemas.microsoft.com/office/drawing/2014/main" id="{06B85CD7-CC42-43D1-B9A4-40D06C95D6FD}"/>
              </a:ext>
              <a:ext uri="{C183D7F6-B498-43B3-948B-1728B52AA6E4}">
                <adec:decorative xmlns:adec="http://schemas.microsoft.com/office/drawing/2017/decorative" val="1"/>
              </a:ext>
            </a:extLst>
          </p:cNvPr>
          <p:cNvSpPr/>
          <p:nvPr/>
        </p:nvSpPr>
        <p:spPr>
          <a:xfrm>
            <a:off x="1188268" y="5577312"/>
            <a:ext cx="877825" cy="68029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a:solidFill>
                  <a:prstClr val="black"/>
                </a:solidFill>
                <a:latin typeface="+mj-lt"/>
                <a:cs typeface="Arial" panose="020B0604020202020204" pitchFamily="34" charset="0"/>
              </a:rPr>
              <a:t>Democrat</a:t>
            </a:r>
          </a:p>
        </p:txBody>
      </p:sp>
      <p:sp>
        <p:nvSpPr>
          <p:cNvPr id="30" name="Rectangle 29">
            <a:extLst>
              <a:ext uri="{FF2B5EF4-FFF2-40B4-BE49-F238E27FC236}">
                <a16:creationId xmlns:a16="http://schemas.microsoft.com/office/drawing/2014/main" id="{1B16D84A-93BC-48A7-9E22-670B002F8AC1}"/>
              </a:ext>
              <a:ext uri="{C183D7F6-B498-43B3-948B-1728B52AA6E4}">
                <adec:decorative xmlns:adec="http://schemas.microsoft.com/office/drawing/2017/decorative" val="1"/>
              </a:ext>
            </a:extLst>
          </p:cNvPr>
          <p:cNvSpPr/>
          <p:nvPr/>
        </p:nvSpPr>
        <p:spPr>
          <a:xfrm>
            <a:off x="2144481" y="5578847"/>
            <a:ext cx="892321" cy="669553"/>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a:solidFill>
                  <a:prstClr val="black"/>
                </a:solidFill>
                <a:latin typeface="+mj-lt"/>
                <a:cs typeface="Arial" panose="020B0604020202020204" pitchFamily="34" charset="0"/>
              </a:rPr>
              <a:t>Republican</a:t>
            </a:r>
          </a:p>
        </p:txBody>
      </p:sp>
      <p:sp>
        <p:nvSpPr>
          <p:cNvPr id="31" name="Rectangle 30">
            <a:extLst>
              <a:ext uri="{FF2B5EF4-FFF2-40B4-BE49-F238E27FC236}">
                <a16:creationId xmlns:a16="http://schemas.microsoft.com/office/drawing/2014/main" id="{CC8B9724-8FD2-443D-BF14-6BCD9F144704}"/>
              </a:ext>
              <a:ext uri="{C183D7F6-B498-43B3-948B-1728B52AA6E4}">
                <adec:decorative xmlns:adec="http://schemas.microsoft.com/office/drawing/2017/decorative" val="1"/>
              </a:ext>
            </a:extLst>
          </p:cNvPr>
          <p:cNvSpPr/>
          <p:nvPr/>
        </p:nvSpPr>
        <p:spPr>
          <a:xfrm>
            <a:off x="4151851" y="5572453"/>
            <a:ext cx="896112" cy="67108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a:solidFill>
                  <a:prstClr val="black"/>
                </a:solidFill>
                <a:latin typeface="+mj-lt"/>
                <a:cs typeface="Arial" panose="020B0604020202020204" pitchFamily="34" charset="0"/>
              </a:rPr>
              <a:t>White </a:t>
            </a:r>
          </a:p>
          <a:p>
            <a:pPr algn="ctr"/>
            <a:r>
              <a:rPr lang="en-US" sz="1400" b="1" dirty="0">
                <a:solidFill>
                  <a:prstClr val="black"/>
                </a:solidFill>
                <a:latin typeface="+mj-lt"/>
                <a:cs typeface="Arial" panose="020B0604020202020204" pitchFamily="34" charset="0"/>
              </a:rPr>
              <a:t>unmarried </a:t>
            </a:r>
          </a:p>
          <a:p>
            <a:pPr algn="ctr"/>
            <a:r>
              <a:rPr lang="en-US" sz="1400" b="1" dirty="0">
                <a:solidFill>
                  <a:prstClr val="black"/>
                </a:solidFill>
                <a:latin typeface="+mj-lt"/>
                <a:cs typeface="Arial" panose="020B0604020202020204" pitchFamily="34" charset="0"/>
              </a:rPr>
              <a:t>Women</a:t>
            </a:r>
          </a:p>
        </p:txBody>
      </p:sp>
      <p:sp>
        <p:nvSpPr>
          <p:cNvPr id="39" name="Rectangle 38">
            <a:extLst>
              <a:ext uri="{FF2B5EF4-FFF2-40B4-BE49-F238E27FC236}">
                <a16:creationId xmlns:a16="http://schemas.microsoft.com/office/drawing/2014/main" id="{2B2B1176-831F-4D19-922C-72C3E714890A}"/>
              </a:ext>
              <a:ext uri="{C183D7F6-B498-43B3-948B-1728B52AA6E4}">
                <adec:decorative xmlns:adec="http://schemas.microsoft.com/office/drawing/2017/decorative" val="1"/>
              </a:ext>
            </a:extLst>
          </p:cNvPr>
          <p:cNvSpPr/>
          <p:nvPr/>
        </p:nvSpPr>
        <p:spPr>
          <a:xfrm>
            <a:off x="5181600" y="5598657"/>
            <a:ext cx="896112" cy="64292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a:solidFill>
                  <a:prstClr val="black"/>
                </a:solidFill>
                <a:latin typeface="+mj-lt"/>
                <a:cs typeface="Arial" panose="020B0604020202020204" pitchFamily="34" charset="0"/>
              </a:rPr>
              <a:t>Millennials</a:t>
            </a:r>
          </a:p>
        </p:txBody>
      </p:sp>
      <p:sp>
        <p:nvSpPr>
          <p:cNvPr id="40" name="Rectangle 39">
            <a:extLst>
              <a:ext uri="{FF2B5EF4-FFF2-40B4-BE49-F238E27FC236}">
                <a16:creationId xmlns:a16="http://schemas.microsoft.com/office/drawing/2014/main" id="{28E1749F-FC81-4950-A2BA-713169746DA6}"/>
              </a:ext>
              <a:ext uri="{C183D7F6-B498-43B3-948B-1728B52AA6E4}">
                <adec:decorative xmlns:adec="http://schemas.microsoft.com/office/drawing/2017/decorative" val="1"/>
              </a:ext>
            </a:extLst>
          </p:cNvPr>
          <p:cNvSpPr/>
          <p:nvPr/>
        </p:nvSpPr>
        <p:spPr>
          <a:xfrm>
            <a:off x="6172200" y="5598657"/>
            <a:ext cx="896112" cy="64574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a:solidFill>
                  <a:prstClr val="black"/>
                </a:solidFill>
                <a:latin typeface="+mj-lt"/>
                <a:cs typeface="Arial" panose="020B0604020202020204" pitchFamily="34" charset="0"/>
              </a:rPr>
              <a:t>White</a:t>
            </a:r>
          </a:p>
          <a:p>
            <a:pPr algn="ctr"/>
            <a:r>
              <a:rPr lang="en-US" sz="1400" b="1" dirty="0">
                <a:solidFill>
                  <a:prstClr val="black"/>
                </a:solidFill>
                <a:latin typeface="+mj-lt"/>
                <a:cs typeface="Arial" panose="020B0604020202020204" pitchFamily="34" charset="0"/>
              </a:rPr>
              <a:t>millennials</a:t>
            </a:r>
          </a:p>
        </p:txBody>
      </p:sp>
      <p:sp>
        <p:nvSpPr>
          <p:cNvPr id="41" name="Rectangle 40">
            <a:extLst>
              <a:ext uri="{FF2B5EF4-FFF2-40B4-BE49-F238E27FC236}">
                <a16:creationId xmlns:a16="http://schemas.microsoft.com/office/drawing/2014/main" id="{D7F5C0AD-9A26-4D32-8416-FB466DDBA612}"/>
              </a:ext>
              <a:ext uri="{C183D7F6-B498-43B3-948B-1728B52AA6E4}">
                <adec:decorative xmlns:adec="http://schemas.microsoft.com/office/drawing/2017/decorative" val="1"/>
              </a:ext>
            </a:extLst>
          </p:cNvPr>
          <p:cNvSpPr/>
          <p:nvPr/>
        </p:nvSpPr>
        <p:spPr>
          <a:xfrm>
            <a:off x="7188689" y="5605478"/>
            <a:ext cx="896112" cy="649224"/>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a:solidFill>
                  <a:prstClr val="black"/>
                </a:solidFill>
                <a:latin typeface="+mj-lt"/>
                <a:cs typeface="Arial" panose="020B0604020202020204" pitchFamily="34" charset="0"/>
              </a:rPr>
              <a:t>White </a:t>
            </a:r>
          </a:p>
          <a:p>
            <a:pPr algn="ctr"/>
            <a:r>
              <a:rPr lang="en-US" sz="1400" b="1" dirty="0">
                <a:solidFill>
                  <a:prstClr val="black"/>
                </a:solidFill>
                <a:latin typeface="+mj-lt"/>
                <a:cs typeface="Arial" panose="020B0604020202020204" pitchFamily="34" charset="0"/>
              </a:rPr>
              <a:t>working</a:t>
            </a:r>
          </a:p>
          <a:p>
            <a:pPr algn="ctr"/>
            <a:r>
              <a:rPr lang="en-US" sz="1400" b="1" dirty="0">
                <a:solidFill>
                  <a:prstClr val="black"/>
                </a:solidFill>
                <a:latin typeface="+mj-lt"/>
                <a:cs typeface="Arial" panose="020B0604020202020204" pitchFamily="34" charset="0"/>
              </a:rPr>
              <a:t> class women</a:t>
            </a:r>
          </a:p>
        </p:txBody>
      </p:sp>
      <p:sp>
        <p:nvSpPr>
          <p:cNvPr id="42" name="Rectangle 41">
            <a:extLst>
              <a:ext uri="{FF2B5EF4-FFF2-40B4-BE49-F238E27FC236}">
                <a16:creationId xmlns:a16="http://schemas.microsoft.com/office/drawing/2014/main" id="{8A21904A-1F8B-4A7E-ABA7-6187BA3E5698}"/>
              </a:ext>
              <a:ext uri="{C183D7F6-B498-43B3-948B-1728B52AA6E4}">
                <adec:decorative xmlns:adec="http://schemas.microsoft.com/office/drawing/2017/decorative" val="1"/>
              </a:ext>
            </a:extLst>
          </p:cNvPr>
          <p:cNvSpPr/>
          <p:nvPr/>
        </p:nvSpPr>
        <p:spPr>
          <a:xfrm>
            <a:off x="8216869" y="5607250"/>
            <a:ext cx="896112" cy="658961"/>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a:r>
              <a:rPr lang="en-US" sz="1400" b="1" dirty="0">
                <a:solidFill>
                  <a:prstClr val="black"/>
                </a:solidFill>
                <a:latin typeface="+mj-lt"/>
                <a:ea typeface="+mn-ea"/>
                <a:cs typeface="Arial" panose="020B0604020202020204" pitchFamily="34" charset="0"/>
              </a:rPr>
              <a:t>White </a:t>
            </a:r>
          </a:p>
          <a:p>
            <a:pPr marL="0" indent="0" algn="ctr"/>
            <a:r>
              <a:rPr lang="en-US" sz="1400" b="1" dirty="0">
                <a:solidFill>
                  <a:prstClr val="black"/>
                </a:solidFill>
                <a:latin typeface="+mj-lt"/>
                <a:cs typeface="Arial" panose="020B0604020202020204" pitchFamily="34" charset="0"/>
              </a:rPr>
              <a:t>college</a:t>
            </a:r>
          </a:p>
          <a:p>
            <a:pPr marL="0" indent="0" algn="ctr"/>
            <a:r>
              <a:rPr lang="en-US" sz="1400" b="1" dirty="0">
                <a:solidFill>
                  <a:prstClr val="black"/>
                </a:solidFill>
                <a:latin typeface="+mj-lt"/>
                <a:ea typeface="+mn-ea"/>
                <a:cs typeface="Arial" panose="020B0604020202020204" pitchFamily="34" charset="0"/>
              </a:rPr>
              <a:t>women</a:t>
            </a:r>
          </a:p>
        </p:txBody>
      </p:sp>
      <p:sp>
        <p:nvSpPr>
          <p:cNvPr id="43" name="Line 11">
            <a:extLst>
              <a:ext uri="{FF2B5EF4-FFF2-40B4-BE49-F238E27FC236}">
                <a16:creationId xmlns:a16="http://schemas.microsoft.com/office/drawing/2014/main" id="{D5F9368E-EAAF-4F92-911A-A354792416F6}"/>
              </a:ext>
              <a:ext uri="{C183D7F6-B498-43B3-948B-1728B52AA6E4}">
                <adec:decorative xmlns:adec="http://schemas.microsoft.com/office/drawing/2017/decorative" val="1"/>
              </a:ext>
            </a:extLst>
          </p:cNvPr>
          <p:cNvSpPr>
            <a:spLocks noChangeShapeType="1"/>
          </p:cNvSpPr>
          <p:nvPr/>
        </p:nvSpPr>
        <p:spPr bwMode="auto">
          <a:xfrm flipH="1">
            <a:off x="1116294" y="2350264"/>
            <a:ext cx="20589" cy="3994302"/>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solidFill>
                <a:prstClr val="black"/>
              </a:solidFill>
            </a:endParaRPr>
          </a:p>
        </p:txBody>
      </p:sp>
      <p:sp>
        <p:nvSpPr>
          <p:cNvPr id="44" name="Line 11">
            <a:extLst>
              <a:ext uri="{FF2B5EF4-FFF2-40B4-BE49-F238E27FC236}">
                <a16:creationId xmlns:a16="http://schemas.microsoft.com/office/drawing/2014/main" id="{847276FB-9411-4CA3-9320-9FD8ACA19224}"/>
              </a:ext>
              <a:ext uri="{C183D7F6-B498-43B3-948B-1728B52AA6E4}">
                <adec:decorative xmlns:adec="http://schemas.microsoft.com/office/drawing/2017/decorative" val="1"/>
              </a:ext>
            </a:extLst>
          </p:cNvPr>
          <p:cNvSpPr>
            <a:spLocks noChangeShapeType="1"/>
          </p:cNvSpPr>
          <p:nvPr/>
        </p:nvSpPr>
        <p:spPr bwMode="auto">
          <a:xfrm flipH="1">
            <a:off x="2101819" y="2330298"/>
            <a:ext cx="20589" cy="3994302"/>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solidFill>
                <a:prstClr val="black"/>
              </a:solidFill>
            </a:endParaRPr>
          </a:p>
        </p:txBody>
      </p:sp>
      <p:sp>
        <p:nvSpPr>
          <p:cNvPr id="45" name="Line 11">
            <a:extLst>
              <a:ext uri="{FF2B5EF4-FFF2-40B4-BE49-F238E27FC236}">
                <a16:creationId xmlns:a16="http://schemas.microsoft.com/office/drawing/2014/main" id="{F028A449-0291-43AA-9E63-59F2ABEFC33B}"/>
              </a:ext>
              <a:ext uri="{C183D7F6-B498-43B3-948B-1728B52AA6E4}">
                <adec:decorative xmlns:adec="http://schemas.microsoft.com/office/drawing/2017/decorative" val="1"/>
              </a:ext>
            </a:extLst>
          </p:cNvPr>
          <p:cNvSpPr>
            <a:spLocks noChangeShapeType="1"/>
          </p:cNvSpPr>
          <p:nvPr/>
        </p:nvSpPr>
        <p:spPr bwMode="auto">
          <a:xfrm flipH="1">
            <a:off x="3104919" y="2348060"/>
            <a:ext cx="20589" cy="3994302"/>
          </a:xfrm>
          <a:prstGeom prst="line">
            <a:avLst/>
          </a:prstGeom>
          <a:ln>
            <a:headEnd/>
            <a:tailEnd/>
          </a:ln>
          <a:extLst>
            <a:ext uri="{909E8E84-426E-40DD-AFC4-6F175D3DCCD1}">
              <a14:hiddenFill xmlns:a14="http://schemas.microsoft.com/office/drawing/2010/main">
                <a:noFill/>
              </a14:hiddenFill>
            </a:ext>
          </a:extLst>
        </p:spPr>
        <p:style>
          <a:lnRef idx="2">
            <a:schemeClr val="dk1"/>
          </a:lnRef>
          <a:fillRef idx="0">
            <a:schemeClr val="dk1"/>
          </a:fillRef>
          <a:effectRef idx="1">
            <a:schemeClr val="dk1"/>
          </a:effectRef>
          <a:fontRef idx="minor">
            <a:schemeClr val="tx1"/>
          </a:fontRef>
        </p:style>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solidFill>
                <a:prstClr val="black"/>
              </a:solidFill>
            </a:endParaRPr>
          </a:p>
        </p:txBody>
      </p:sp>
      <p:sp>
        <p:nvSpPr>
          <p:cNvPr id="46" name="Line 11">
            <a:extLst>
              <a:ext uri="{FF2B5EF4-FFF2-40B4-BE49-F238E27FC236}">
                <a16:creationId xmlns:a16="http://schemas.microsoft.com/office/drawing/2014/main" id="{CC7E37EB-B999-47E6-807D-BA96F627ADFE}"/>
              </a:ext>
              <a:ext uri="{C183D7F6-B498-43B3-948B-1728B52AA6E4}">
                <adec:decorative xmlns:adec="http://schemas.microsoft.com/office/drawing/2017/decorative" val="1"/>
              </a:ext>
            </a:extLst>
          </p:cNvPr>
          <p:cNvSpPr>
            <a:spLocks noChangeShapeType="1"/>
          </p:cNvSpPr>
          <p:nvPr/>
        </p:nvSpPr>
        <p:spPr bwMode="auto">
          <a:xfrm flipH="1">
            <a:off x="4112133" y="2362200"/>
            <a:ext cx="20589" cy="3994302"/>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solidFill>
                <a:prstClr val="black"/>
              </a:solidFill>
            </a:endParaRPr>
          </a:p>
        </p:txBody>
      </p:sp>
      <p:sp>
        <p:nvSpPr>
          <p:cNvPr id="47" name="Line 11">
            <a:extLst>
              <a:ext uri="{FF2B5EF4-FFF2-40B4-BE49-F238E27FC236}">
                <a16:creationId xmlns:a16="http://schemas.microsoft.com/office/drawing/2014/main" id="{74E8018B-D24C-4EFB-BB9A-99C71C863007}"/>
              </a:ext>
              <a:ext uri="{C183D7F6-B498-43B3-948B-1728B52AA6E4}">
                <adec:decorative xmlns:adec="http://schemas.microsoft.com/office/drawing/2017/decorative" val="1"/>
              </a:ext>
            </a:extLst>
          </p:cNvPr>
          <p:cNvSpPr>
            <a:spLocks noChangeShapeType="1"/>
          </p:cNvSpPr>
          <p:nvPr/>
        </p:nvSpPr>
        <p:spPr bwMode="auto">
          <a:xfrm flipH="1">
            <a:off x="5084811" y="2343092"/>
            <a:ext cx="20589" cy="3994302"/>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solidFill>
                <a:prstClr val="black"/>
              </a:solidFill>
            </a:endParaRPr>
          </a:p>
        </p:txBody>
      </p:sp>
      <p:sp>
        <p:nvSpPr>
          <p:cNvPr id="48" name="Line 11">
            <a:extLst>
              <a:ext uri="{FF2B5EF4-FFF2-40B4-BE49-F238E27FC236}">
                <a16:creationId xmlns:a16="http://schemas.microsoft.com/office/drawing/2014/main" id="{0811737B-BCDF-4601-B19B-10E9A6660651}"/>
              </a:ext>
              <a:ext uri="{C183D7F6-B498-43B3-948B-1728B52AA6E4}">
                <adec:decorative xmlns:adec="http://schemas.microsoft.com/office/drawing/2017/decorative" val="1"/>
              </a:ext>
            </a:extLst>
          </p:cNvPr>
          <p:cNvSpPr>
            <a:spLocks noChangeShapeType="1"/>
          </p:cNvSpPr>
          <p:nvPr/>
        </p:nvSpPr>
        <p:spPr bwMode="auto">
          <a:xfrm flipH="1">
            <a:off x="6101212" y="2348060"/>
            <a:ext cx="20589" cy="3994302"/>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solidFill>
                <a:prstClr val="black"/>
              </a:solidFill>
            </a:endParaRPr>
          </a:p>
        </p:txBody>
      </p:sp>
      <p:sp>
        <p:nvSpPr>
          <p:cNvPr id="49" name="Line 11">
            <a:extLst>
              <a:ext uri="{FF2B5EF4-FFF2-40B4-BE49-F238E27FC236}">
                <a16:creationId xmlns:a16="http://schemas.microsoft.com/office/drawing/2014/main" id="{604FF800-216B-41CB-991F-7BE776E03F35}"/>
              </a:ext>
              <a:ext uri="{C183D7F6-B498-43B3-948B-1728B52AA6E4}">
                <adec:decorative xmlns:adec="http://schemas.microsoft.com/office/drawing/2017/decorative" val="1"/>
              </a:ext>
            </a:extLst>
          </p:cNvPr>
          <p:cNvSpPr>
            <a:spLocks noChangeShapeType="1"/>
          </p:cNvSpPr>
          <p:nvPr/>
        </p:nvSpPr>
        <p:spPr bwMode="auto">
          <a:xfrm flipH="1">
            <a:off x="7109017" y="2391901"/>
            <a:ext cx="20589" cy="3994302"/>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solidFill>
                <a:prstClr val="black"/>
              </a:solidFill>
            </a:endParaRPr>
          </a:p>
        </p:txBody>
      </p:sp>
      <p:sp>
        <p:nvSpPr>
          <p:cNvPr id="32" name="Rectangle 31">
            <a:extLst>
              <a:ext uri="{FF2B5EF4-FFF2-40B4-BE49-F238E27FC236}">
                <a16:creationId xmlns:a16="http://schemas.microsoft.com/office/drawing/2014/main" id="{564A756B-DA65-41D1-A610-23DBEF0DFCC6}"/>
              </a:ext>
              <a:ext uri="{C183D7F6-B498-43B3-948B-1728B52AA6E4}">
                <adec:decorative xmlns:adec="http://schemas.microsoft.com/office/drawing/2017/decorative" val="1"/>
              </a:ext>
            </a:extLst>
          </p:cNvPr>
          <p:cNvSpPr/>
          <p:nvPr/>
        </p:nvSpPr>
        <p:spPr>
          <a:xfrm>
            <a:off x="3176062" y="5572026"/>
            <a:ext cx="892321" cy="669553"/>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a:solidFill>
                  <a:prstClr val="black"/>
                </a:solidFill>
                <a:latin typeface="+mj-lt"/>
                <a:cs typeface="Arial" panose="020B0604020202020204" pitchFamily="34" charset="0"/>
              </a:rPr>
              <a:t>African</a:t>
            </a:r>
          </a:p>
          <a:p>
            <a:pPr algn="ctr"/>
            <a:r>
              <a:rPr lang="en-US" sz="1400" b="1" dirty="0">
                <a:solidFill>
                  <a:prstClr val="black"/>
                </a:solidFill>
                <a:latin typeface="+mj-lt"/>
                <a:cs typeface="Arial" panose="020B0604020202020204" pitchFamily="34" charset="0"/>
              </a:rPr>
              <a:t>American</a:t>
            </a:r>
          </a:p>
        </p:txBody>
      </p:sp>
      <p:sp>
        <p:nvSpPr>
          <p:cNvPr id="33" name="Line 11">
            <a:extLst>
              <a:ext uri="{FF2B5EF4-FFF2-40B4-BE49-F238E27FC236}">
                <a16:creationId xmlns:a16="http://schemas.microsoft.com/office/drawing/2014/main" id="{13D59DCD-6DF3-4897-8C29-D67D59DD3838}"/>
              </a:ext>
              <a:ext uri="{C183D7F6-B498-43B3-948B-1728B52AA6E4}">
                <adec:decorative xmlns:adec="http://schemas.microsoft.com/office/drawing/2017/decorative" val="1"/>
              </a:ext>
            </a:extLst>
          </p:cNvPr>
          <p:cNvSpPr>
            <a:spLocks noChangeShapeType="1"/>
          </p:cNvSpPr>
          <p:nvPr/>
        </p:nvSpPr>
        <p:spPr bwMode="auto">
          <a:xfrm flipH="1">
            <a:off x="8153674" y="2362200"/>
            <a:ext cx="20589" cy="3994302"/>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solidFill>
                <a:prstClr val="black"/>
              </a:solidFill>
            </a:endParaRPr>
          </a:p>
        </p:txBody>
      </p:sp>
      <p:sp>
        <p:nvSpPr>
          <p:cNvPr id="2" name="Oval 1">
            <a:extLst>
              <a:ext uri="{FF2B5EF4-FFF2-40B4-BE49-F238E27FC236}">
                <a16:creationId xmlns:a16="http://schemas.microsoft.com/office/drawing/2014/main" id="{897982D6-E1AB-46C6-857C-E72C36AA1572}"/>
              </a:ext>
              <a:ext uri="{C183D7F6-B498-43B3-948B-1728B52AA6E4}">
                <adec:decorative xmlns:adec="http://schemas.microsoft.com/office/drawing/2017/decorative" val="1"/>
              </a:ext>
            </a:extLst>
          </p:cNvPr>
          <p:cNvSpPr/>
          <p:nvPr/>
        </p:nvSpPr>
        <p:spPr>
          <a:xfrm>
            <a:off x="3669308" y="3139677"/>
            <a:ext cx="354052" cy="340955"/>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F2BD14B6-2553-4C8E-9C16-F2053888F1C0}"/>
              </a:ext>
              <a:ext uri="{C183D7F6-B498-43B3-948B-1728B52AA6E4}">
                <adec:decorative xmlns:adec="http://schemas.microsoft.com/office/drawing/2017/decorative" val="1"/>
              </a:ext>
            </a:extLst>
          </p:cNvPr>
          <p:cNvSpPr/>
          <p:nvPr/>
        </p:nvSpPr>
        <p:spPr>
          <a:xfrm>
            <a:off x="5665748" y="3088045"/>
            <a:ext cx="354052" cy="340955"/>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830E682E-3FDE-4BBC-9D8E-F87C112DB54B}"/>
              </a:ext>
              <a:ext uri="{C183D7F6-B498-43B3-948B-1728B52AA6E4}">
                <adec:decorative xmlns:adec="http://schemas.microsoft.com/office/drawing/2017/decorative" val="1"/>
              </a:ext>
            </a:extLst>
          </p:cNvPr>
          <p:cNvSpPr/>
          <p:nvPr/>
        </p:nvSpPr>
        <p:spPr>
          <a:xfrm>
            <a:off x="8656057" y="3141242"/>
            <a:ext cx="354052" cy="340955"/>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3758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BEC4A9A-E0FC-CC43-970B-61BEDE2B161C}"/>
              </a:ext>
            </a:extLst>
          </p:cNvPr>
          <p:cNvSpPr>
            <a:spLocks noGrp="1"/>
          </p:cNvSpPr>
          <p:nvPr>
            <p:ph type="title" idx="4294967295"/>
          </p:nvPr>
        </p:nvSpPr>
        <p:spPr>
          <a:xfrm>
            <a:off x="628650" y="365125"/>
            <a:ext cx="7886700" cy="1325563"/>
          </a:xfrm>
          <a:prstGeom prst="rect">
            <a:avLst/>
          </a:prstGeom>
        </p:spPr>
        <p:txBody>
          <a:bodyPr/>
          <a:lstStyle/>
          <a:p>
            <a:pPr rtl="0" fontAlgn="base"/>
            <a:r>
              <a:rPr lang="en-US" sz="2400" kern="1200" dirty="0">
                <a:solidFill>
                  <a:srgbClr val="000000"/>
                </a:solidFill>
                <a:effectLst/>
                <a:latin typeface="Franklin Gothic Demi Cond" panose="020B0603020102020204" pitchFamily="34" charset="0"/>
                <a:ea typeface="+mn-ea"/>
                <a:cs typeface="Franklin Gothic Demi Cond" panose="020B0603020102020204" pitchFamily="34" charset="0"/>
              </a:rPr>
              <a:t>A majority say they will vote in safety from home, particularly in the disability community</a:t>
            </a:r>
            <a:endParaRPr lang="en-US" dirty="0">
              <a:effectLst/>
            </a:endParaRPr>
          </a:p>
        </p:txBody>
      </p:sp>
      <p:sp>
        <p:nvSpPr>
          <p:cNvPr id="28" name="Rectangle 27">
            <a:extLst>
              <a:ext uri="{FF2B5EF4-FFF2-40B4-BE49-F238E27FC236}">
                <a16:creationId xmlns:a16="http://schemas.microsoft.com/office/drawing/2014/main" id="{5299D2DC-9D51-4991-9297-6C19EC6B3FF1}"/>
              </a:ext>
            </a:extLst>
          </p:cNvPr>
          <p:cNvSpPr/>
          <p:nvPr/>
        </p:nvSpPr>
        <p:spPr>
          <a:xfrm>
            <a:off x="0" y="486069"/>
            <a:ext cx="8991600" cy="830997"/>
          </a:xfrm>
          <a:prstGeom prst="rect">
            <a:avLst/>
          </a:prstGeom>
          <a:noFill/>
        </p:spPr>
        <p:txBody>
          <a:bodyPr wrap="square">
            <a:spAutoFit/>
          </a:bodyPr>
          <a:lstStyle/>
          <a:p>
            <a:r>
              <a:rPr lang="en-US" sz="2400" dirty="0">
                <a:solidFill>
                  <a:prstClr val="black"/>
                </a:solidFill>
                <a:latin typeface="Franklin Gothic Demi Cond"/>
                <a:cs typeface="Franklin Gothic Demi Cond"/>
              </a:rPr>
              <a:t>A majority say they will vote in safety from home, particularly in the disability community</a:t>
            </a:r>
          </a:p>
        </p:txBody>
      </p:sp>
      <p:sp>
        <p:nvSpPr>
          <p:cNvPr id="18" name="AutoShape 4">
            <a:extLst>
              <a:ext uri="{FF2B5EF4-FFF2-40B4-BE49-F238E27FC236}">
                <a16:creationId xmlns:a16="http://schemas.microsoft.com/office/drawing/2014/main" id="{90E83D23-4581-487D-9239-FE19E0FA72D0}"/>
              </a:ext>
            </a:extLst>
          </p:cNvPr>
          <p:cNvSpPr>
            <a:spLocks noChangeArrowheads="1"/>
          </p:cNvSpPr>
          <p:nvPr/>
        </p:nvSpPr>
        <p:spPr bwMode="auto">
          <a:xfrm>
            <a:off x="381000" y="1394727"/>
            <a:ext cx="8315709" cy="374571"/>
          </a:xfrm>
          <a:prstGeom prst="roundRect">
            <a:avLst>
              <a:gd name="adj" fmla="val 16667"/>
            </a:avLst>
          </a:prstGeom>
          <a:solidFill>
            <a:schemeClr val="bg1">
              <a:lumMod val="75000"/>
            </a:schemeClr>
          </a:solidFill>
          <a:ln>
            <a:noFill/>
          </a:ln>
        </p:spPr>
        <p:txBody>
          <a:bodyPr wrap="square" lIns="0" tIns="0" rIns="0" bIns="0" anchor="ctr">
            <a:spAutoFit/>
          </a:bodyPr>
          <a:lstStyle>
            <a:lvl1pPr eaLnBrk="0" hangingPunct="0">
              <a:defRPr sz="2200" b="1" i="1">
                <a:solidFill>
                  <a:srgbClr val="FF0000"/>
                </a:solidFill>
                <a:latin typeface="Arial" charset="0"/>
                <a:cs typeface="Arial" charset="0"/>
              </a:defRPr>
            </a:lvl1pPr>
            <a:lvl2pPr marL="37931725" indent="-37474525" eaLnBrk="0" hangingPunct="0">
              <a:defRPr sz="2200" b="1" i="1">
                <a:solidFill>
                  <a:srgbClr val="FF0000"/>
                </a:solidFill>
                <a:latin typeface="Arial" charset="0"/>
                <a:cs typeface="Arial" charset="0"/>
              </a:defRPr>
            </a:lvl2pPr>
            <a:lvl3pPr eaLnBrk="0" hangingPunct="0">
              <a:defRPr sz="2200" b="1" i="1">
                <a:solidFill>
                  <a:srgbClr val="FF0000"/>
                </a:solidFill>
                <a:latin typeface="Arial" charset="0"/>
                <a:cs typeface="Arial" charset="0"/>
              </a:defRPr>
            </a:lvl3pPr>
            <a:lvl4pPr eaLnBrk="0" hangingPunct="0">
              <a:defRPr sz="2200" b="1" i="1">
                <a:solidFill>
                  <a:srgbClr val="FF0000"/>
                </a:solidFill>
                <a:latin typeface="Arial" charset="0"/>
                <a:cs typeface="Arial" charset="0"/>
              </a:defRPr>
            </a:lvl4pPr>
            <a:lvl5pPr eaLnBrk="0" hangingPunct="0">
              <a:defRPr sz="2200" b="1" i="1">
                <a:solidFill>
                  <a:srgbClr val="FF0000"/>
                </a:solidFill>
                <a:latin typeface="Arial" charset="0"/>
                <a:cs typeface="Arial" charset="0"/>
              </a:defRPr>
            </a:lvl5pPr>
            <a:lvl6pPr marL="457200" eaLnBrk="0" fontAlgn="base" hangingPunct="0">
              <a:spcBef>
                <a:spcPct val="0"/>
              </a:spcBef>
              <a:spcAft>
                <a:spcPct val="0"/>
              </a:spcAft>
              <a:defRPr sz="2200" b="1" i="1">
                <a:solidFill>
                  <a:srgbClr val="FF0000"/>
                </a:solidFill>
                <a:latin typeface="Arial" charset="0"/>
                <a:cs typeface="Arial" charset="0"/>
              </a:defRPr>
            </a:lvl6pPr>
            <a:lvl7pPr marL="914400" eaLnBrk="0" fontAlgn="base" hangingPunct="0">
              <a:spcBef>
                <a:spcPct val="0"/>
              </a:spcBef>
              <a:spcAft>
                <a:spcPct val="0"/>
              </a:spcAft>
              <a:defRPr sz="2200" b="1" i="1">
                <a:solidFill>
                  <a:srgbClr val="FF0000"/>
                </a:solidFill>
                <a:latin typeface="Arial" charset="0"/>
                <a:cs typeface="Arial" charset="0"/>
              </a:defRPr>
            </a:lvl7pPr>
            <a:lvl8pPr marL="1371600" eaLnBrk="0" fontAlgn="base" hangingPunct="0">
              <a:spcBef>
                <a:spcPct val="0"/>
              </a:spcBef>
              <a:spcAft>
                <a:spcPct val="0"/>
              </a:spcAft>
              <a:defRPr sz="2200" b="1" i="1">
                <a:solidFill>
                  <a:srgbClr val="FF0000"/>
                </a:solidFill>
                <a:latin typeface="Arial" charset="0"/>
                <a:cs typeface="Arial" charset="0"/>
              </a:defRPr>
            </a:lvl8pPr>
            <a:lvl9pPr marL="1828800" eaLnBrk="0" fontAlgn="base" hangingPunct="0">
              <a:spcBef>
                <a:spcPct val="0"/>
              </a:spcBef>
              <a:spcAft>
                <a:spcPct val="0"/>
              </a:spcAft>
              <a:defRPr sz="2200" b="1" i="1">
                <a:solidFill>
                  <a:srgbClr val="FF0000"/>
                </a:solidFill>
                <a:latin typeface="Arial" charset="0"/>
                <a:cs typeface="Arial" charset="0"/>
              </a:defRPr>
            </a:lvl9pPr>
          </a:lstStyle>
          <a:p>
            <a:pPr algn="ctr"/>
            <a:r>
              <a:rPr lang="en-US" sz="1100" b="0">
                <a:solidFill>
                  <a:srgbClr val="000000"/>
                </a:solidFill>
              </a:rPr>
              <a:t>Thinking about how you intend to vote in this election, do you think you will vote early at an official voting place, at home with a mail in ballot, or at the polling place on Election Day? </a:t>
            </a:r>
            <a:endParaRPr lang="en-US" sz="1100" b="0" dirty="0">
              <a:solidFill>
                <a:srgbClr val="000000"/>
              </a:solidFill>
            </a:endParaRPr>
          </a:p>
        </p:txBody>
      </p:sp>
      <p:sp>
        <p:nvSpPr>
          <p:cNvPr id="17" name="Text Box 45">
            <a:extLst>
              <a:ext uri="{FF2B5EF4-FFF2-40B4-BE49-F238E27FC236}">
                <a16:creationId xmlns:a16="http://schemas.microsoft.com/office/drawing/2014/main" id="{97CD976F-F4D3-4F85-B366-77179460CF67}"/>
              </a:ext>
            </a:extLst>
          </p:cNvPr>
          <p:cNvSpPr txBox="1">
            <a:spLocks noChangeArrowheads="1"/>
          </p:cNvSpPr>
          <p:nvPr/>
        </p:nvSpPr>
        <p:spPr bwMode="auto">
          <a:xfrm>
            <a:off x="1524000" y="1864733"/>
            <a:ext cx="5867400" cy="311254"/>
          </a:xfrm>
          <a:prstGeom prst="rect">
            <a:avLst/>
          </a:prstGeom>
          <a:solidFill>
            <a:schemeClr val="bg1"/>
          </a:solidFill>
          <a:ln w="9525" algn="ctr">
            <a:solidFill>
              <a:schemeClr val="tx1"/>
            </a:solidFill>
            <a:miter lim="800000"/>
            <a:headEnd/>
            <a:tailEnd/>
          </a:ln>
          <a:effec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0"/>
              </a:spcBef>
            </a:pPr>
            <a:r>
              <a:rPr lang="en-US" sz="2000" b="1" dirty="0">
                <a:solidFill>
                  <a:srgbClr val="000000"/>
                </a:solidFill>
                <a:latin typeface="Arial" panose="020B0604020202020204" pitchFamily="34" charset="0"/>
                <a:cs typeface="Arial" panose="020B0604020202020204" pitchFamily="34" charset="0"/>
              </a:rPr>
              <a:t>% VOTING FROM HOME BY MAIL</a:t>
            </a:r>
          </a:p>
        </p:txBody>
      </p:sp>
      <p:graphicFrame>
        <p:nvGraphicFramePr>
          <p:cNvPr id="107" name="Object 2" descr="Total: 51&#13;&#10;Total Disability Community: 58&#13;&#10;Person With a Disability:57&#13;&#10;Family of Disability Community: 58&#13;&#10;Non Disability Community: 48"/>
          <p:cNvGraphicFramePr>
            <a:graphicFrameLocks noChangeAspect="1"/>
          </p:cNvGraphicFramePr>
          <p:nvPr>
            <p:extLst>
              <p:ext uri="{D42A27DB-BD31-4B8C-83A1-F6EECF244321}">
                <p14:modId xmlns:p14="http://schemas.microsoft.com/office/powerpoint/2010/main" val="198051607"/>
              </p:ext>
            </p:extLst>
          </p:nvPr>
        </p:nvGraphicFramePr>
        <p:xfrm>
          <a:off x="66802" y="2133600"/>
          <a:ext cx="9077198" cy="3775655"/>
        </p:xfrm>
        <a:graphic>
          <a:graphicData uri="http://schemas.openxmlformats.org/drawingml/2006/chart">
            <c:chart xmlns:c="http://schemas.openxmlformats.org/drawingml/2006/chart" xmlns:r="http://schemas.openxmlformats.org/officeDocument/2006/relationships" r:id="rId3"/>
          </a:graphicData>
        </a:graphic>
      </p:graphicFrame>
      <p:sp>
        <p:nvSpPr>
          <p:cNvPr id="27" name="Slide Number Placeholder 1">
            <a:extLst>
              <a:ext uri="{FF2B5EF4-FFF2-40B4-BE49-F238E27FC236}">
                <a16:creationId xmlns:a16="http://schemas.microsoft.com/office/drawing/2014/main" id="{093E32C4-5AB2-41B5-B5B5-B1D6D4653E70}"/>
              </a:ext>
            </a:extLst>
          </p:cNvPr>
          <p:cNvSpPr>
            <a:spLocks noGrp="1"/>
          </p:cNvSpPr>
          <p:nvPr>
            <p:ph type="sldNum" sz="quarter" idx="12"/>
          </p:nvPr>
        </p:nvSpPr>
        <p:spPr>
          <a:xfrm>
            <a:off x="6791710" y="6386203"/>
            <a:ext cx="2133600" cy="365124"/>
          </a:xfrm>
        </p:spPr>
        <p:txBody>
          <a:bodyPr/>
          <a:lstStyle/>
          <a:p>
            <a:pPr>
              <a:defRPr/>
            </a:pPr>
            <a:fld id="{089398E2-BD8B-4C06-B949-5D11C3C3F6EB}" type="slidenum">
              <a:rPr lang="en-US" smtClean="0">
                <a:solidFill>
                  <a:srgbClr val="EEECE1"/>
                </a:solidFill>
              </a:rPr>
              <a:pPr>
                <a:defRPr/>
              </a:pPr>
              <a:t>24</a:t>
            </a:fld>
            <a:endParaRPr lang="en-US" dirty="0">
              <a:solidFill>
                <a:srgbClr val="EEECE1"/>
              </a:solidFill>
            </a:endParaRPr>
          </a:p>
        </p:txBody>
      </p:sp>
      <p:pic>
        <p:nvPicPr>
          <p:cNvPr id="25" name="Picture 2">
            <a:extLst>
              <a:ext uri="{FF2B5EF4-FFF2-40B4-BE49-F238E27FC236}">
                <a16:creationId xmlns:a16="http://schemas.microsoft.com/office/drawing/2014/main" id="{8750911F-37D4-4B0C-BFE6-CB1E39BD082E}"/>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1960721" y="125713"/>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5">
            <a:extLst>
              <a:ext uri="{FF2B5EF4-FFF2-40B4-BE49-F238E27FC236}">
                <a16:creationId xmlns:a16="http://schemas.microsoft.com/office/drawing/2014/main" id="{3D15ED1A-D42C-4802-97D3-EFF4249DED03}"/>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4890" y="177155"/>
            <a:ext cx="3090417" cy="18286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a:extLst>
              <a:ext uri="{FF2B5EF4-FFF2-40B4-BE49-F238E27FC236}">
                <a16:creationId xmlns:a16="http://schemas.microsoft.com/office/drawing/2014/main" id="{C9725F32-EADF-4C31-A70F-3ADA5150097C}"/>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66801" y="6409587"/>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2">
            <a:extLst>
              <a:ext uri="{FF2B5EF4-FFF2-40B4-BE49-F238E27FC236}">
                <a16:creationId xmlns:a16="http://schemas.microsoft.com/office/drawing/2014/main" id="{043CF649-2DD6-478B-91D4-C72D7E0F26F8}"/>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66801" y="6442918"/>
            <a:ext cx="2532523" cy="135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9">
            <a:extLst>
              <a:ext uri="{FF2B5EF4-FFF2-40B4-BE49-F238E27FC236}">
                <a16:creationId xmlns:a16="http://schemas.microsoft.com/office/drawing/2014/main" id="{DAE51138-09B8-460D-A007-3ABF416BFE27}"/>
              </a:ext>
              <a:ext uri="{C183D7F6-B498-43B3-948B-1728B52AA6E4}">
                <adec:decorative xmlns:adec="http://schemas.microsoft.com/office/drawing/2017/decorative" val="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273" r="86278" b="3273"/>
          <a:stretch/>
        </p:blipFill>
        <p:spPr bwMode="auto">
          <a:xfrm>
            <a:off x="111859" y="6422646"/>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CDD4C211-93E7-44AD-A2B1-65FF9FDD5A47}"/>
              </a:ext>
              <a:ext uri="{C183D7F6-B498-43B3-948B-1728B52AA6E4}">
                <adec:decorative xmlns:adec="http://schemas.microsoft.com/office/drawing/2017/decorative" val="1"/>
              </a:ext>
            </a:extLst>
          </p:cNvPr>
          <p:cNvPicPr/>
          <p:nvPr/>
        </p:nvPicPr>
        <p:blipFill rotWithShape="1">
          <a:blip r:embed="rId7">
            <a:extLst>
              <a:ext uri="{28A0092B-C50C-407E-A947-70E740481C1C}">
                <a14:useLocalDpi xmlns:a14="http://schemas.microsoft.com/office/drawing/2010/main" val="0"/>
              </a:ext>
            </a:extLst>
          </a:blip>
          <a:srcRect l="53849" t="-17160"/>
          <a:stretch/>
        </p:blipFill>
        <p:spPr bwMode="auto">
          <a:xfrm>
            <a:off x="609600" y="6426843"/>
            <a:ext cx="1105593" cy="359154"/>
          </a:xfrm>
          <a:prstGeom prst="rect">
            <a:avLst/>
          </a:prstGeom>
          <a:noFill/>
        </p:spPr>
      </p:pic>
      <p:sp>
        <p:nvSpPr>
          <p:cNvPr id="43" name="Line 11">
            <a:extLst>
              <a:ext uri="{FF2B5EF4-FFF2-40B4-BE49-F238E27FC236}">
                <a16:creationId xmlns:a16="http://schemas.microsoft.com/office/drawing/2014/main" id="{D5F9368E-EAAF-4F92-911A-A354792416F6}"/>
              </a:ext>
              <a:ext uri="{C183D7F6-B498-43B3-948B-1728B52AA6E4}">
                <adec:decorative xmlns:adec="http://schemas.microsoft.com/office/drawing/2017/decorative" val="1"/>
              </a:ext>
            </a:extLst>
          </p:cNvPr>
          <p:cNvSpPr>
            <a:spLocks noChangeShapeType="1"/>
          </p:cNvSpPr>
          <p:nvPr/>
        </p:nvSpPr>
        <p:spPr bwMode="auto">
          <a:xfrm flipH="1">
            <a:off x="1893290" y="2454379"/>
            <a:ext cx="20589" cy="3994302"/>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solidFill>
                <a:prstClr val="black"/>
              </a:solidFill>
            </a:endParaRPr>
          </a:p>
        </p:txBody>
      </p:sp>
      <p:sp>
        <p:nvSpPr>
          <p:cNvPr id="44" name="Line 11">
            <a:extLst>
              <a:ext uri="{FF2B5EF4-FFF2-40B4-BE49-F238E27FC236}">
                <a16:creationId xmlns:a16="http://schemas.microsoft.com/office/drawing/2014/main" id="{847276FB-9411-4CA3-9320-9FD8ACA19224}"/>
              </a:ext>
              <a:ext uri="{C183D7F6-B498-43B3-948B-1728B52AA6E4}">
                <adec:decorative xmlns:adec="http://schemas.microsoft.com/office/drawing/2017/decorative" val="1"/>
              </a:ext>
            </a:extLst>
          </p:cNvPr>
          <p:cNvSpPr>
            <a:spLocks noChangeShapeType="1"/>
          </p:cNvSpPr>
          <p:nvPr/>
        </p:nvSpPr>
        <p:spPr bwMode="auto">
          <a:xfrm flipH="1">
            <a:off x="3740367" y="2343150"/>
            <a:ext cx="20589" cy="3994302"/>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solidFill>
                <a:prstClr val="black"/>
              </a:solidFill>
            </a:endParaRPr>
          </a:p>
        </p:txBody>
      </p:sp>
      <p:sp>
        <p:nvSpPr>
          <p:cNvPr id="47" name="Line 11">
            <a:extLst>
              <a:ext uri="{FF2B5EF4-FFF2-40B4-BE49-F238E27FC236}">
                <a16:creationId xmlns:a16="http://schemas.microsoft.com/office/drawing/2014/main" id="{74E8018B-D24C-4EFB-BB9A-99C71C863007}"/>
              </a:ext>
              <a:ext uri="{C183D7F6-B498-43B3-948B-1728B52AA6E4}">
                <adec:decorative xmlns:adec="http://schemas.microsoft.com/office/drawing/2017/decorative" val="1"/>
              </a:ext>
            </a:extLst>
          </p:cNvPr>
          <p:cNvSpPr>
            <a:spLocks noChangeShapeType="1"/>
          </p:cNvSpPr>
          <p:nvPr/>
        </p:nvSpPr>
        <p:spPr bwMode="auto">
          <a:xfrm flipH="1">
            <a:off x="5494863" y="2460923"/>
            <a:ext cx="20589" cy="3994302"/>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solidFill>
                <a:prstClr val="black"/>
              </a:solidFill>
            </a:endParaRPr>
          </a:p>
        </p:txBody>
      </p:sp>
      <p:sp>
        <p:nvSpPr>
          <p:cNvPr id="49" name="Line 11">
            <a:extLst>
              <a:ext uri="{FF2B5EF4-FFF2-40B4-BE49-F238E27FC236}">
                <a16:creationId xmlns:a16="http://schemas.microsoft.com/office/drawing/2014/main" id="{604FF800-216B-41CB-991F-7BE776E03F35}"/>
              </a:ext>
              <a:ext uri="{C183D7F6-B498-43B3-948B-1728B52AA6E4}">
                <adec:decorative xmlns:adec="http://schemas.microsoft.com/office/drawing/2017/decorative" val="1"/>
              </a:ext>
            </a:extLst>
          </p:cNvPr>
          <p:cNvSpPr>
            <a:spLocks noChangeShapeType="1"/>
          </p:cNvSpPr>
          <p:nvPr/>
        </p:nvSpPr>
        <p:spPr bwMode="auto">
          <a:xfrm flipH="1">
            <a:off x="7309136" y="2437869"/>
            <a:ext cx="20589" cy="3994302"/>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solidFill>
                <a:prstClr val="black"/>
              </a:solidFill>
            </a:endParaRPr>
          </a:p>
        </p:txBody>
      </p:sp>
    </p:spTree>
    <p:extLst>
      <p:ext uri="{BB962C8B-B14F-4D97-AF65-F5344CB8AC3E}">
        <p14:creationId xmlns:p14="http://schemas.microsoft.com/office/powerpoint/2010/main" val="623518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B816BB26-3E20-8E45-8A2B-D83746515EB4}"/>
              </a:ext>
            </a:extLst>
          </p:cNvPr>
          <p:cNvSpPr>
            <a:spLocks noGrp="1"/>
          </p:cNvSpPr>
          <p:nvPr>
            <p:ph type="title"/>
          </p:nvPr>
        </p:nvSpPr>
        <p:spPr/>
        <p:txBody>
          <a:bodyPr/>
          <a:lstStyle/>
          <a:p>
            <a:pPr rtl="0" fontAlgn="base"/>
            <a:r>
              <a:rPr lang="en-US" sz="2800" kern="1200" dirty="0">
                <a:solidFill>
                  <a:srgbClr val="000000"/>
                </a:solidFill>
                <a:effectLst/>
                <a:latin typeface="Franklin Gothic Demi Cond" panose="020B0603020102020204" pitchFamily="34" charset="0"/>
                <a:ea typeface="+mn-ea"/>
                <a:cs typeface="Arial" panose="020B0604020202020204" pitchFamily="34" charset="0"/>
              </a:rPr>
              <a:t>Support for expanded Vote by mail stable and with intensity</a:t>
            </a:r>
            <a:endParaRPr lang="en-US" dirty="0">
              <a:effectLst/>
            </a:endParaRPr>
          </a:p>
        </p:txBody>
      </p:sp>
      <p:sp>
        <p:nvSpPr>
          <p:cNvPr id="5" name="Rectangle 2">
            <a:extLst>
              <a:ext uri="{C183D7F6-B498-43B3-948B-1728B52AA6E4}">
                <adec:decorative xmlns:adec="http://schemas.microsoft.com/office/drawing/2017/decorative" val="1"/>
              </a:ext>
            </a:extLst>
          </p:cNvPr>
          <p:cNvSpPr>
            <a:spLocks noChangeArrowheads="1"/>
          </p:cNvSpPr>
          <p:nvPr/>
        </p:nvSpPr>
        <p:spPr bwMode="auto">
          <a:xfrm>
            <a:off x="34636" y="533400"/>
            <a:ext cx="9067800" cy="430887"/>
          </a:xfrm>
          <a:prstGeom prst="rect">
            <a:avLst/>
          </a:prstGeom>
          <a:noFill/>
          <a:ln>
            <a:noFill/>
          </a:ln>
        </p:spPr>
        <p:txBody>
          <a:bodyPr wrap="square" lIns="0" tIns="0" rIns="0" bIns="0">
            <a:spAutoFit/>
          </a:bodyPr>
          <a:lstStyle/>
          <a:p>
            <a:r>
              <a:rPr lang="en-US" sz="2800" dirty="0">
                <a:solidFill>
                  <a:prstClr val="black"/>
                </a:solidFill>
                <a:latin typeface="Franklin Gothic Demi Cond" panose="020B0706030402020204" pitchFamily="34" charset="0"/>
                <a:cs typeface="Arial"/>
              </a:rPr>
              <a:t>Support for expanded Vote by mail stable and with intensity</a:t>
            </a:r>
          </a:p>
        </p:txBody>
      </p:sp>
      <p:sp>
        <p:nvSpPr>
          <p:cNvPr id="6" name="AutoShape 4"/>
          <p:cNvSpPr>
            <a:spLocks noChangeArrowheads="1"/>
          </p:cNvSpPr>
          <p:nvPr/>
        </p:nvSpPr>
        <p:spPr bwMode="auto">
          <a:xfrm>
            <a:off x="180390" y="1219200"/>
            <a:ext cx="8776289" cy="426688"/>
          </a:xfrm>
          <a:prstGeom prst="roundRect">
            <a:avLst>
              <a:gd name="adj" fmla="val 16667"/>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defRPr sz="2200" i="1">
                <a:solidFill>
                  <a:srgbClr val="FF0000"/>
                </a:solidFill>
                <a:latin typeface="Arial" charset="0"/>
                <a:cs typeface="Arial" charset="0"/>
              </a:defRPr>
            </a:lvl1pPr>
            <a:lvl2pPr marL="742950" indent="-285750" eaLnBrk="0" hangingPunct="0">
              <a:defRPr sz="2200" i="1">
                <a:solidFill>
                  <a:srgbClr val="FF0000"/>
                </a:solidFill>
                <a:latin typeface="Arial" charset="0"/>
                <a:cs typeface="Arial" charset="0"/>
              </a:defRPr>
            </a:lvl2pPr>
            <a:lvl3pPr marL="1143000" indent="-228600" eaLnBrk="0" hangingPunct="0">
              <a:defRPr sz="2200" i="1">
                <a:solidFill>
                  <a:srgbClr val="FF0000"/>
                </a:solidFill>
                <a:latin typeface="Arial" charset="0"/>
                <a:cs typeface="Arial" charset="0"/>
              </a:defRPr>
            </a:lvl3pPr>
            <a:lvl4pPr marL="1600200" indent="-228600" eaLnBrk="0" hangingPunct="0">
              <a:defRPr sz="2200" i="1">
                <a:solidFill>
                  <a:srgbClr val="FF0000"/>
                </a:solidFill>
                <a:latin typeface="Arial" charset="0"/>
                <a:cs typeface="Arial" charset="0"/>
              </a:defRPr>
            </a:lvl4pPr>
            <a:lvl5pPr marL="2057400" indent="-228600" eaLnBrk="0" hangingPunct="0">
              <a:defRPr sz="2200" i="1">
                <a:solidFill>
                  <a:srgbClr val="FF0000"/>
                </a:solidFill>
                <a:latin typeface="Arial" charset="0"/>
                <a:cs typeface="Arial" charset="0"/>
              </a:defRPr>
            </a:lvl5pPr>
            <a:lvl6pPr marL="2514600" indent="-228600" eaLnBrk="0" fontAlgn="base" hangingPunct="0">
              <a:spcBef>
                <a:spcPct val="0"/>
              </a:spcBef>
              <a:spcAft>
                <a:spcPct val="0"/>
              </a:spcAft>
              <a:defRPr sz="2200" i="1">
                <a:solidFill>
                  <a:srgbClr val="FF0000"/>
                </a:solidFill>
                <a:latin typeface="Arial" charset="0"/>
                <a:cs typeface="Arial" charset="0"/>
              </a:defRPr>
            </a:lvl6pPr>
            <a:lvl7pPr marL="2971800" indent="-228600" eaLnBrk="0" fontAlgn="base" hangingPunct="0">
              <a:spcBef>
                <a:spcPct val="0"/>
              </a:spcBef>
              <a:spcAft>
                <a:spcPct val="0"/>
              </a:spcAft>
              <a:defRPr sz="2200" i="1">
                <a:solidFill>
                  <a:srgbClr val="FF0000"/>
                </a:solidFill>
                <a:latin typeface="Arial" charset="0"/>
                <a:cs typeface="Arial" charset="0"/>
              </a:defRPr>
            </a:lvl7pPr>
            <a:lvl8pPr marL="3429000" indent="-228600" eaLnBrk="0" fontAlgn="base" hangingPunct="0">
              <a:spcBef>
                <a:spcPct val="0"/>
              </a:spcBef>
              <a:spcAft>
                <a:spcPct val="0"/>
              </a:spcAft>
              <a:defRPr sz="2200" i="1">
                <a:solidFill>
                  <a:srgbClr val="FF0000"/>
                </a:solidFill>
                <a:latin typeface="Arial" charset="0"/>
                <a:cs typeface="Arial" charset="0"/>
              </a:defRPr>
            </a:lvl8pPr>
            <a:lvl9pPr marL="3886200" indent="-228600" eaLnBrk="0" fontAlgn="base" hangingPunct="0">
              <a:spcBef>
                <a:spcPct val="0"/>
              </a:spcBef>
              <a:spcAft>
                <a:spcPct val="0"/>
              </a:spcAft>
              <a:defRPr sz="2200" i="1">
                <a:solidFill>
                  <a:srgbClr val="FF0000"/>
                </a:solidFill>
                <a:latin typeface="Arial" charset="0"/>
                <a:cs typeface="Arial" charset="0"/>
              </a:defRPr>
            </a:lvl9pPr>
          </a:lstStyle>
          <a:p>
            <a:pPr eaLnBrk="1" hangingPunct="1"/>
            <a:r>
              <a:rPr lang="en-US" sz="1200" dirty="0">
                <a:solidFill>
                  <a:schemeClr val="tx1"/>
                </a:solidFill>
              </a:rPr>
              <a:t>Here are some ways people will be voting this year. For each one, please tell me whether you feel very comfortable, somewhat, not comfortable or not at all comfortable with each.</a:t>
            </a:r>
          </a:p>
        </p:txBody>
      </p:sp>
      <p:sp>
        <p:nvSpPr>
          <p:cNvPr id="26" name="Text Box 45">
            <a:extLst>
              <a:ext uri="{FF2B5EF4-FFF2-40B4-BE49-F238E27FC236}">
                <a16:creationId xmlns:a16="http://schemas.microsoft.com/office/drawing/2014/main" id="{0AA0EFE0-BFCA-45E4-8623-DB23A7F5CF65}"/>
              </a:ext>
            </a:extLst>
          </p:cNvPr>
          <p:cNvSpPr txBox="1">
            <a:spLocks noChangeArrowheads="1"/>
          </p:cNvSpPr>
          <p:nvPr/>
        </p:nvSpPr>
        <p:spPr bwMode="auto">
          <a:xfrm>
            <a:off x="1643866" y="1697346"/>
            <a:ext cx="5867400" cy="315277"/>
          </a:xfrm>
          <a:prstGeom prst="rect">
            <a:avLst/>
          </a:prstGeom>
          <a:solidFill>
            <a:schemeClr val="bg1"/>
          </a:solidFill>
          <a:ln w="9525" algn="ctr">
            <a:solidFill>
              <a:schemeClr val="tx1"/>
            </a:solidFill>
            <a:miter lim="800000"/>
            <a:headEnd/>
            <a:tailEnd/>
          </a:ln>
          <a:effec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0"/>
              </a:spcBef>
            </a:pPr>
            <a:r>
              <a:rPr lang="en-US" sz="2000" b="1" dirty="0">
                <a:solidFill>
                  <a:srgbClr val="000000"/>
                </a:solidFill>
                <a:latin typeface="Arial" panose="020B0604020202020204" pitchFamily="34" charset="0"/>
                <a:cs typeface="Arial" panose="020B0604020202020204" pitchFamily="34" charset="0"/>
              </a:rPr>
              <a:t>VOTING METHODS</a:t>
            </a:r>
          </a:p>
        </p:txBody>
      </p:sp>
      <p:sp>
        <p:nvSpPr>
          <p:cNvPr id="24" name="Rectangle 23">
            <a:extLst>
              <a:ext uri="{FF2B5EF4-FFF2-40B4-BE49-F238E27FC236}">
                <a16:creationId xmlns:a16="http://schemas.microsoft.com/office/drawing/2014/main" id="{95E65667-A4C8-4112-825A-4F197D5FBD80}"/>
              </a:ext>
            </a:extLst>
          </p:cNvPr>
          <p:cNvSpPr/>
          <p:nvPr/>
        </p:nvSpPr>
        <p:spPr>
          <a:xfrm>
            <a:off x="2296989" y="2018443"/>
            <a:ext cx="4550023" cy="191357"/>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b="1" dirty="0">
                <a:solidFill>
                  <a:prstClr val="black"/>
                </a:solidFill>
                <a:latin typeface="Arial" panose="020B0604020202020204" pitchFamily="34" charset="0"/>
                <a:cs typeface="Arial" panose="020B0604020202020204" pitchFamily="34" charset="0"/>
              </a:rPr>
              <a:t>Registered Voters</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 the Battleground</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5" name="Chart 14" descr="Most people voting in-person at polling stations&#13;&#10;May &#13;&#10;Very comfortable: 36&#13;&#10;Somewhat comfortable: 28&#13;&#10;Total comfortable: 64&#13;&#10;&#13;&#10;Everybody in your state being able to vote by absentee ballot, whether sick or absent or not.&#13;&#10;April&#13;&#10;Very comfortable: 41&#13;&#10;Somewhat comfortable: 32&#13;&#10;Total comfortable: 73&#13;&#10;&#13;&#10;May &#13;&#10;Very comfortable: 40&#13;&#10;Somewhat comfortable: 28&#13;&#10;Total comfortable: 68&#13;&#10;&#13;&#10;Everybody in your state automatically being mailed an absentee ballot.&#13;&#10;April&#13;&#10;Very comfortable: 38&#13;&#10;Somewhat comfortable: 28&#13;&#10;Total comfortable: 66&#13;&#10;&#13;&#10;May &#13;&#10;Very comfortable: 38&#13;&#10;Somewhat comfortable: 26&#13;&#10;Total comfortable: 64&#13;&#10;&#13;&#10;Everybody in your state voting with a mail ballot.&#13;&#10;April&#13;&#10;Very comfortable: 37&#13;&#10;Somewhat comfortable: 31&#13;&#10;Total comfortable: 68&#13;&#10;&#13;&#10;May &#13;&#10;Very comfortable: 39&#13;&#10;Somewhat comfortable: 26&#13;&#10;Total comfortable: 65&#13;&#10;&#13;&#10;Everybody being able to put their ballots in state designated drop boxes.&#13;&#10;April&#13;&#10;Very comfortable: 34&#13;&#10;Somewhat comfortable: 35&#13;&#10;Total comfortable: 69&#13;&#10;&#13;&#10;May &#13;&#10;Very comfortable: 32&#13;&#10;Somewhat comfortable: 34&#13;&#10;Total comfortable: 65">
            <a:extLst>
              <a:ext uri="{FF2B5EF4-FFF2-40B4-BE49-F238E27FC236}">
                <a16:creationId xmlns:a16="http://schemas.microsoft.com/office/drawing/2014/main" id="{53CDFCD2-A101-452D-9893-D4FF57585C96}"/>
              </a:ext>
            </a:extLst>
          </p:cNvPr>
          <p:cNvGraphicFramePr/>
          <p:nvPr>
            <p:extLst>
              <p:ext uri="{D42A27DB-BD31-4B8C-83A1-F6EECF244321}">
                <p14:modId xmlns:p14="http://schemas.microsoft.com/office/powerpoint/2010/main" val="1239537401"/>
              </p:ext>
            </p:extLst>
          </p:nvPr>
        </p:nvGraphicFramePr>
        <p:xfrm>
          <a:off x="-1" y="1938334"/>
          <a:ext cx="9102437" cy="371716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a:defRPr/>
            </a:pPr>
            <a:fld id="{9F5538AE-08EC-4974-8821-AEEB51B252F5}" type="slidenum">
              <a:rPr lang="en-US" smtClean="0">
                <a:solidFill>
                  <a:srgbClr val="EEECE1"/>
                </a:solidFill>
              </a:rPr>
              <a:pPr>
                <a:defRPr/>
              </a:pPr>
              <a:t>25</a:t>
            </a:fld>
            <a:endParaRPr lang="en-US" dirty="0">
              <a:solidFill>
                <a:srgbClr val="EEECE1"/>
              </a:solidFill>
            </a:endParaRPr>
          </a:p>
        </p:txBody>
      </p:sp>
      <p:sp>
        <p:nvSpPr>
          <p:cNvPr id="2" name="Rectangle 1">
            <a:extLst>
              <a:ext uri="{C183D7F6-B498-43B3-948B-1728B52AA6E4}">
                <adec:decorative xmlns:adec="http://schemas.microsoft.com/office/drawing/2017/decorative" val="1"/>
              </a:ext>
            </a:extLst>
          </p:cNvPr>
          <p:cNvSpPr/>
          <p:nvPr/>
        </p:nvSpPr>
        <p:spPr>
          <a:xfrm>
            <a:off x="524301" y="6373937"/>
            <a:ext cx="6899564" cy="4572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50" b="1" dirty="0">
              <a:solidFill>
                <a:srgbClr val="C00000"/>
              </a:solidFill>
            </a:endParaRPr>
          </a:p>
        </p:txBody>
      </p:sp>
      <p:pic>
        <p:nvPicPr>
          <p:cNvPr id="16" name="Picture 9">
            <a:extLst>
              <a:ext uri="{FF2B5EF4-FFF2-40B4-BE49-F238E27FC236}">
                <a16:creationId xmlns:a16="http://schemas.microsoft.com/office/drawing/2014/main" id="{F1E18E34-6555-45AD-B98E-83D0328897C8}"/>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273" r="86278" b="3273"/>
          <a:stretch/>
        </p:blipFill>
        <p:spPr bwMode="auto">
          <a:xfrm>
            <a:off x="152400" y="6435647"/>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7" name="Picture 2">
            <a:extLst>
              <a:ext uri="{FF2B5EF4-FFF2-40B4-BE49-F238E27FC236}">
                <a16:creationId xmlns:a16="http://schemas.microsoft.com/office/drawing/2014/main" id="{D328961C-7FE8-4184-A4C4-0DA0D3965631}"/>
              </a:ext>
              <a:ext uri="{C183D7F6-B498-43B3-948B-1728B52AA6E4}">
                <adec:decorative xmlns:adec="http://schemas.microsoft.com/office/drawing/2017/decorative" val="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1368"/>
          <a:stretch/>
        </p:blipFill>
        <p:spPr bwMode="auto">
          <a:xfrm>
            <a:off x="1960721" y="125713"/>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a:extLst>
              <a:ext uri="{FF2B5EF4-FFF2-40B4-BE49-F238E27FC236}">
                <a16:creationId xmlns:a16="http://schemas.microsoft.com/office/drawing/2014/main" id="{8C807D7E-4F79-4254-BB52-AE99C02BC3E5}"/>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4890" y="177155"/>
            <a:ext cx="3090417" cy="18286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8689AFCA-C928-4B5A-9ED7-CFA00B4DEC1F}"/>
              </a:ext>
              <a:ext uri="{C183D7F6-B498-43B3-948B-1728B52AA6E4}">
                <adec:decorative xmlns:adec="http://schemas.microsoft.com/office/drawing/2017/decorative" val="1"/>
              </a:ext>
            </a:extLst>
          </p:cNvPr>
          <p:cNvPicPr/>
          <p:nvPr/>
        </p:nvPicPr>
        <p:blipFill rotWithShape="1">
          <a:blip r:embed="rId7">
            <a:extLst>
              <a:ext uri="{28A0092B-C50C-407E-A947-70E740481C1C}">
                <a14:useLocalDpi xmlns:a14="http://schemas.microsoft.com/office/drawing/2010/main" val="0"/>
              </a:ext>
            </a:extLst>
          </a:blip>
          <a:srcRect l="53849" t="-17160"/>
          <a:stretch/>
        </p:blipFill>
        <p:spPr bwMode="auto">
          <a:xfrm>
            <a:off x="609600" y="6426843"/>
            <a:ext cx="1105593" cy="359154"/>
          </a:xfrm>
          <a:prstGeom prst="rect">
            <a:avLst/>
          </a:prstGeom>
          <a:noFill/>
        </p:spPr>
      </p:pic>
      <p:sp>
        <p:nvSpPr>
          <p:cNvPr id="28" name="Rectangle 27">
            <a:extLst>
              <a:ext uri="{FF2B5EF4-FFF2-40B4-BE49-F238E27FC236}">
                <a16:creationId xmlns:a16="http://schemas.microsoft.com/office/drawing/2014/main" id="{FC7F3FCB-5DEC-46E9-B7C6-A1B049365E4D}"/>
              </a:ext>
              <a:ext uri="{C183D7F6-B498-43B3-948B-1728B52AA6E4}">
                <adec:decorative xmlns:adec="http://schemas.microsoft.com/office/drawing/2017/decorative" val="1"/>
              </a:ext>
            </a:extLst>
          </p:cNvPr>
          <p:cNvSpPr/>
          <p:nvPr/>
        </p:nvSpPr>
        <p:spPr>
          <a:xfrm>
            <a:off x="7100035" y="5552439"/>
            <a:ext cx="1687798" cy="707886"/>
          </a:xfrm>
          <a:prstGeom prst="rect">
            <a:avLst/>
          </a:prstGeom>
          <a:ln>
            <a:solidFill>
              <a:schemeClr val="tx1"/>
            </a:solidFill>
          </a:ln>
        </p:spPr>
        <p:txBody>
          <a:bodyPr wrap="square">
            <a:spAutoFit/>
          </a:bodyPr>
          <a:lstStyle/>
          <a:p>
            <a:pPr algn="ctr"/>
            <a:endParaRPr lang="en-US" sz="1000" dirty="0"/>
          </a:p>
          <a:p>
            <a:pPr algn="ctr"/>
            <a:r>
              <a:rPr lang="en-US" sz="1000" dirty="0"/>
              <a:t>Everybody being able to put their ballots in state designated drop boxes.</a:t>
            </a:r>
          </a:p>
        </p:txBody>
      </p:sp>
      <p:sp>
        <p:nvSpPr>
          <p:cNvPr id="29" name="Line 11">
            <a:extLst>
              <a:ext uri="{FF2B5EF4-FFF2-40B4-BE49-F238E27FC236}">
                <a16:creationId xmlns:a16="http://schemas.microsoft.com/office/drawing/2014/main" id="{8445115D-892D-4873-AD36-5D46B1380841}"/>
              </a:ext>
              <a:ext uri="{C183D7F6-B498-43B3-948B-1728B52AA6E4}">
                <adec:decorative xmlns:adec="http://schemas.microsoft.com/office/drawing/2017/decorative" val="1"/>
              </a:ext>
            </a:extLst>
          </p:cNvPr>
          <p:cNvSpPr>
            <a:spLocks noChangeShapeType="1"/>
          </p:cNvSpPr>
          <p:nvPr/>
        </p:nvSpPr>
        <p:spPr bwMode="auto">
          <a:xfrm flipH="1">
            <a:off x="3124200" y="2660134"/>
            <a:ext cx="11086" cy="3726068"/>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solidFill>
                <a:prstClr val="black"/>
              </a:solidFill>
            </a:endParaRPr>
          </a:p>
        </p:txBody>
      </p:sp>
      <p:sp>
        <p:nvSpPr>
          <p:cNvPr id="30" name="Line 11">
            <a:extLst>
              <a:ext uri="{FF2B5EF4-FFF2-40B4-BE49-F238E27FC236}">
                <a16:creationId xmlns:a16="http://schemas.microsoft.com/office/drawing/2014/main" id="{A84A61FE-F76D-4433-957D-3763A1334DF8}"/>
              </a:ext>
              <a:ext uri="{C183D7F6-B498-43B3-948B-1728B52AA6E4}">
                <adec:decorative xmlns:adec="http://schemas.microsoft.com/office/drawing/2017/decorative" val="1"/>
              </a:ext>
            </a:extLst>
          </p:cNvPr>
          <p:cNvSpPr>
            <a:spLocks noChangeShapeType="1"/>
          </p:cNvSpPr>
          <p:nvPr/>
        </p:nvSpPr>
        <p:spPr bwMode="auto">
          <a:xfrm flipH="1">
            <a:off x="5008611" y="2660134"/>
            <a:ext cx="89500" cy="3796216"/>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solidFill>
                <a:prstClr val="black"/>
              </a:solidFill>
            </a:endParaRPr>
          </a:p>
        </p:txBody>
      </p:sp>
      <p:sp>
        <p:nvSpPr>
          <p:cNvPr id="31" name="Line 11">
            <a:extLst>
              <a:ext uri="{FF2B5EF4-FFF2-40B4-BE49-F238E27FC236}">
                <a16:creationId xmlns:a16="http://schemas.microsoft.com/office/drawing/2014/main" id="{1D2E05AF-BE6C-4260-91FF-43C7BADDB152}"/>
              </a:ext>
              <a:ext uri="{C183D7F6-B498-43B3-948B-1728B52AA6E4}">
                <adec:decorative xmlns:adec="http://schemas.microsoft.com/office/drawing/2017/decorative" val="1"/>
              </a:ext>
            </a:extLst>
          </p:cNvPr>
          <p:cNvSpPr>
            <a:spLocks noChangeShapeType="1"/>
          </p:cNvSpPr>
          <p:nvPr/>
        </p:nvSpPr>
        <p:spPr bwMode="auto">
          <a:xfrm>
            <a:off x="6971435" y="2660134"/>
            <a:ext cx="22907" cy="3772568"/>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solidFill>
                <a:prstClr val="black"/>
              </a:solidFill>
            </a:endParaRPr>
          </a:p>
        </p:txBody>
      </p:sp>
      <p:sp>
        <p:nvSpPr>
          <p:cNvPr id="19" name="Line 11">
            <a:extLst>
              <a:ext uri="{FF2B5EF4-FFF2-40B4-BE49-F238E27FC236}">
                <a16:creationId xmlns:a16="http://schemas.microsoft.com/office/drawing/2014/main" id="{17753B38-6ECC-4023-AFAB-89F696D373C3}"/>
              </a:ext>
              <a:ext uri="{C183D7F6-B498-43B3-948B-1728B52AA6E4}">
                <adec:decorative xmlns:adec="http://schemas.microsoft.com/office/drawing/2017/decorative" val="1"/>
              </a:ext>
            </a:extLst>
          </p:cNvPr>
          <p:cNvSpPr>
            <a:spLocks noChangeShapeType="1"/>
          </p:cNvSpPr>
          <p:nvPr/>
        </p:nvSpPr>
        <p:spPr bwMode="auto">
          <a:xfrm flipH="1">
            <a:off x="1219200" y="2438400"/>
            <a:ext cx="20589" cy="3994302"/>
          </a:xfrm>
          <a:prstGeom prst="line">
            <a:avLst/>
          </a:prstGeom>
          <a:ln>
            <a:headEnd/>
            <a:tailEnd/>
          </a:ln>
          <a:extLst>
            <a:ext uri="{909E8E84-426E-40DD-AFC4-6F175D3DCCD1}">
              <a14:hiddenFill xmlns:a14="http://schemas.microsoft.com/office/drawing/2010/main">
                <a:noFill/>
              </a14:hiddenFill>
            </a:ext>
          </a:extLst>
        </p:spPr>
        <p:style>
          <a:lnRef idx="2">
            <a:schemeClr val="dk1"/>
          </a:lnRef>
          <a:fillRef idx="0">
            <a:schemeClr val="dk1"/>
          </a:fillRef>
          <a:effectRef idx="1">
            <a:schemeClr val="dk1"/>
          </a:effectRef>
          <a:fontRef idx="minor">
            <a:schemeClr val="tx1"/>
          </a:fontRef>
        </p:style>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solidFill>
                <a:prstClr val="black"/>
              </a:solidFill>
            </a:endParaRPr>
          </a:p>
        </p:txBody>
      </p:sp>
      <p:sp>
        <p:nvSpPr>
          <p:cNvPr id="20" name="Rectangle 19">
            <a:extLst>
              <a:ext uri="{FF2B5EF4-FFF2-40B4-BE49-F238E27FC236}">
                <a16:creationId xmlns:a16="http://schemas.microsoft.com/office/drawing/2014/main" id="{2D553FC9-2A5E-43BC-82FC-EAA2CC5C1702}"/>
              </a:ext>
              <a:ext uri="{C183D7F6-B498-43B3-948B-1728B52AA6E4}">
                <adec:decorative xmlns:adec="http://schemas.microsoft.com/office/drawing/2017/decorative" val="1"/>
              </a:ext>
            </a:extLst>
          </p:cNvPr>
          <p:cNvSpPr/>
          <p:nvPr/>
        </p:nvSpPr>
        <p:spPr>
          <a:xfrm>
            <a:off x="5125389" y="5552439"/>
            <a:ext cx="1687798" cy="707886"/>
          </a:xfrm>
          <a:prstGeom prst="rect">
            <a:avLst/>
          </a:prstGeom>
          <a:ln>
            <a:solidFill>
              <a:schemeClr val="tx1"/>
            </a:solidFill>
          </a:ln>
        </p:spPr>
        <p:txBody>
          <a:bodyPr wrap="square">
            <a:spAutoFit/>
          </a:bodyPr>
          <a:lstStyle/>
          <a:p>
            <a:pPr algn="ctr"/>
            <a:endParaRPr lang="en-US" sz="1000" dirty="0"/>
          </a:p>
          <a:p>
            <a:pPr algn="ctr"/>
            <a:endParaRPr lang="en-US" sz="1000" dirty="0"/>
          </a:p>
          <a:p>
            <a:pPr algn="ctr"/>
            <a:r>
              <a:rPr lang="en-US" sz="1000" dirty="0"/>
              <a:t>Everybody in your state voting with a mail ballot.</a:t>
            </a:r>
          </a:p>
        </p:txBody>
      </p:sp>
      <p:sp>
        <p:nvSpPr>
          <p:cNvPr id="21" name="Rectangle 20">
            <a:extLst>
              <a:ext uri="{FF2B5EF4-FFF2-40B4-BE49-F238E27FC236}">
                <a16:creationId xmlns:a16="http://schemas.microsoft.com/office/drawing/2014/main" id="{3FF84BCA-7169-412B-A323-6A1ED8725AFE}"/>
              </a:ext>
              <a:ext uri="{C183D7F6-B498-43B3-948B-1728B52AA6E4}">
                <adec:decorative xmlns:adec="http://schemas.microsoft.com/office/drawing/2017/decorative" val="1"/>
              </a:ext>
            </a:extLst>
          </p:cNvPr>
          <p:cNvSpPr/>
          <p:nvPr/>
        </p:nvSpPr>
        <p:spPr>
          <a:xfrm>
            <a:off x="3220389" y="5524392"/>
            <a:ext cx="1687798" cy="707886"/>
          </a:xfrm>
          <a:prstGeom prst="rect">
            <a:avLst/>
          </a:prstGeom>
          <a:ln>
            <a:solidFill>
              <a:schemeClr val="tx1"/>
            </a:solidFill>
          </a:ln>
        </p:spPr>
        <p:txBody>
          <a:bodyPr wrap="square">
            <a:spAutoFit/>
          </a:bodyPr>
          <a:lstStyle/>
          <a:p>
            <a:pPr algn="ctr"/>
            <a:endParaRPr lang="en-US" sz="1000" dirty="0"/>
          </a:p>
          <a:p>
            <a:pPr algn="ctr"/>
            <a:r>
              <a:rPr lang="en-US" sz="1000" dirty="0"/>
              <a:t>Everybody in your state automatically being mailed an absentee ballot.</a:t>
            </a:r>
          </a:p>
        </p:txBody>
      </p:sp>
      <p:sp>
        <p:nvSpPr>
          <p:cNvPr id="25" name="Rectangle 24">
            <a:extLst>
              <a:ext uri="{FF2B5EF4-FFF2-40B4-BE49-F238E27FC236}">
                <a16:creationId xmlns:a16="http://schemas.microsoft.com/office/drawing/2014/main" id="{B73AA495-AE23-4F26-8BA6-DFFE12726835}"/>
              </a:ext>
              <a:ext uri="{C183D7F6-B498-43B3-948B-1728B52AA6E4}">
                <adec:decorative xmlns:adec="http://schemas.microsoft.com/office/drawing/2017/decorative" val="1"/>
              </a:ext>
            </a:extLst>
          </p:cNvPr>
          <p:cNvSpPr/>
          <p:nvPr/>
        </p:nvSpPr>
        <p:spPr>
          <a:xfrm>
            <a:off x="1324157" y="5516487"/>
            <a:ext cx="1687798" cy="707886"/>
          </a:xfrm>
          <a:prstGeom prst="rect">
            <a:avLst/>
          </a:prstGeom>
          <a:ln>
            <a:solidFill>
              <a:schemeClr val="tx1"/>
            </a:solidFill>
          </a:ln>
        </p:spPr>
        <p:txBody>
          <a:bodyPr wrap="square">
            <a:spAutoFit/>
          </a:bodyPr>
          <a:lstStyle/>
          <a:p>
            <a:pPr algn="ctr"/>
            <a:r>
              <a:rPr lang="en-US" sz="1000" dirty="0"/>
              <a:t>Everybody in your state being able to vote by absentee ballot, whether sick or absent or not.</a:t>
            </a:r>
          </a:p>
        </p:txBody>
      </p:sp>
      <p:sp>
        <p:nvSpPr>
          <p:cNvPr id="33" name="Rectangle 32">
            <a:extLst>
              <a:ext uri="{FF2B5EF4-FFF2-40B4-BE49-F238E27FC236}">
                <a16:creationId xmlns:a16="http://schemas.microsoft.com/office/drawing/2014/main" id="{13808712-3DF5-4866-81B3-803228A78D59}"/>
              </a:ext>
              <a:ext uri="{C183D7F6-B498-43B3-948B-1728B52AA6E4}">
                <adec:decorative xmlns:adec="http://schemas.microsoft.com/office/drawing/2017/decorative" val="1"/>
              </a:ext>
            </a:extLst>
          </p:cNvPr>
          <p:cNvSpPr/>
          <p:nvPr/>
        </p:nvSpPr>
        <p:spPr>
          <a:xfrm>
            <a:off x="106067" y="5526678"/>
            <a:ext cx="1027430" cy="707886"/>
          </a:xfrm>
          <a:prstGeom prst="rect">
            <a:avLst/>
          </a:prstGeom>
          <a:ln>
            <a:solidFill>
              <a:schemeClr val="tx1"/>
            </a:solidFill>
          </a:ln>
        </p:spPr>
        <p:txBody>
          <a:bodyPr wrap="square">
            <a:spAutoFit/>
          </a:bodyPr>
          <a:lstStyle/>
          <a:p>
            <a:pPr algn="ctr"/>
            <a:r>
              <a:rPr lang="en-US" sz="1000" dirty="0"/>
              <a:t>Most people voting in-person at polling stations</a:t>
            </a:r>
          </a:p>
        </p:txBody>
      </p:sp>
    </p:spTree>
    <p:extLst>
      <p:ext uri="{BB962C8B-B14F-4D97-AF65-F5344CB8AC3E}">
        <p14:creationId xmlns:p14="http://schemas.microsoft.com/office/powerpoint/2010/main" val="601217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B600BAA6-9037-644A-AF6F-7A29DFB3213A}"/>
              </a:ext>
            </a:extLst>
          </p:cNvPr>
          <p:cNvSpPr>
            <a:spLocks noGrp="1"/>
          </p:cNvSpPr>
          <p:nvPr>
            <p:ph type="title"/>
          </p:nvPr>
        </p:nvSpPr>
        <p:spPr/>
        <p:txBody>
          <a:bodyPr/>
          <a:lstStyle/>
          <a:p>
            <a:pPr rtl="0" fontAlgn="base"/>
            <a:r>
              <a:rPr lang="en-US" sz="2800" kern="1200" dirty="0">
                <a:solidFill>
                  <a:srgbClr val="000000"/>
                </a:solidFill>
                <a:effectLst/>
                <a:latin typeface="Franklin Gothic Demi Cond" panose="020B0603020102020204" pitchFamily="34" charset="0"/>
                <a:ea typeface="+mn-ea"/>
                <a:cs typeface="Arial" panose="020B0604020202020204" pitchFamily="34" charset="0"/>
              </a:rPr>
              <a:t>Support for expanded Vote by mail and voting in safety especially strong among disability community</a:t>
            </a:r>
            <a:endParaRPr lang="en-US" dirty="0">
              <a:effectLst/>
            </a:endParaRPr>
          </a:p>
        </p:txBody>
      </p:sp>
      <p:sp>
        <p:nvSpPr>
          <p:cNvPr id="5" name="Rectangle 2"/>
          <p:cNvSpPr>
            <a:spLocks noChangeArrowheads="1"/>
          </p:cNvSpPr>
          <p:nvPr/>
        </p:nvSpPr>
        <p:spPr bwMode="auto">
          <a:xfrm>
            <a:off x="34636" y="533400"/>
            <a:ext cx="9067800" cy="861774"/>
          </a:xfrm>
          <a:prstGeom prst="rect">
            <a:avLst/>
          </a:prstGeom>
          <a:noFill/>
          <a:ln>
            <a:noFill/>
          </a:ln>
        </p:spPr>
        <p:txBody>
          <a:bodyPr wrap="square" lIns="0" tIns="0" rIns="0" bIns="0">
            <a:spAutoFit/>
          </a:bodyPr>
          <a:lstStyle/>
          <a:p>
            <a:r>
              <a:rPr lang="en-US" sz="2800" dirty="0">
                <a:solidFill>
                  <a:prstClr val="black"/>
                </a:solidFill>
                <a:latin typeface="Franklin Gothic Demi Cond" panose="020B0706030402020204" pitchFamily="34" charset="0"/>
                <a:cs typeface="Arial"/>
              </a:rPr>
              <a:t>Support for expanded Vote by mail and voting in safety especially strong among disability community</a:t>
            </a:r>
          </a:p>
        </p:txBody>
      </p:sp>
      <p:sp>
        <p:nvSpPr>
          <p:cNvPr id="6" name="AutoShape 4"/>
          <p:cNvSpPr>
            <a:spLocks noChangeArrowheads="1"/>
          </p:cNvSpPr>
          <p:nvPr/>
        </p:nvSpPr>
        <p:spPr bwMode="auto">
          <a:xfrm>
            <a:off x="180391" y="1402112"/>
            <a:ext cx="8776289" cy="426688"/>
          </a:xfrm>
          <a:prstGeom prst="roundRect">
            <a:avLst>
              <a:gd name="adj" fmla="val 16667"/>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defRPr sz="2200" i="1">
                <a:solidFill>
                  <a:srgbClr val="FF0000"/>
                </a:solidFill>
                <a:latin typeface="Arial" charset="0"/>
                <a:cs typeface="Arial" charset="0"/>
              </a:defRPr>
            </a:lvl1pPr>
            <a:lvl2pPr marL="742950" indent="-285750" eaLnBrk="0" hangingPunct="0">
              <a:defRPr sz="2200" i="1">
                <a:solidFill>
                  <a:srgbClr val="FF0000"/>
                </a:solidFill>
                <a:latin typeface="Arial" charset="0"/>
                <a:cs typeface="Arial" charset="0"/>
              </a:defRPr>
            </a:lvl2pPr>
            <a:lvl3pPr marL="1143000" indent="-228600" eaLnBrk="0" hangingPunct="0">
              <a:defRPr sz="2200" i="1">
                <a:solidFill>
                  <a:srgbClr val="FF0000"/>
                </a:solidFill>
                <a:latin typeface="Arial" charset="0"/>
                <a:cs typeface="Arial" charset="0"/>
              </a:defRPr>
            </a:lvl3pPr>
            <a:lvl4pPr marL="1600200" indent="-228600" eaLnBrk="0" hangingPunct="0">
              <a:defRPr sz="2200" i="1">
                <a:solidFill>
                  <a:srgbClr val="FF0000"/>
                </a:solidFill>
                <a:latin typeface="Arial" charset="0"/>
                <a:cs typeface="Arial" charset="0"/>
              </a:defRPr>
            </a:lvl4pPr>
            <a:lvl5pPr marL="2057400" indent="-228600" eaLnBrk="0" hangingPunct="0">
              <a:defRPr sz="2200" i="1">
                <a:solidFill>
                  <a:srgbClr val="FF0000"/>
                </a:solidFill>
                <a:latin typeface="Arial" charset="0"/>
                <a:cs typeface="Arial" charset="0"/>
              </a:defRPr>
            </a:lvl5pPr>
            <a:lvl6pPr marL="2514600" indent="-228600" eaLnBrk="0" fontAlgn="base" hangingPunct="0">
              <a:spcBef>
                <a:spcPct val="0"/>
              </a:spcBef>
              <a:spcAft>
                <a:spcPct val="0"/>
              </a:spcAft>
              <a:defRPr sz="2200" i="1">
                <a:solidFill>
                  <a:srgbClr val="FF0000"/>
                </a:solidFill>
                <a:latin typeface="Arial" charset="0"/>
                <a:cs typeface="Arial" charset="0"/>
              </a:defRPr>
            </a:lvl6pPr>
            <a:lvl7pPr marL="2971800" indent="-228600" eaLnBrk="0" fontAlgn="base" hangingPunct="0">
              <a:spcBef>
                <a:spcPct val="0"/>
              </a:spcBef>
              <a:spcAft>
                <a:spcPct val="0"/>
              </a:spcAft>
              <a:defRPr sz="2200" i="1">
                <a:solidFill>
                  <a:srgbClr val="FF0000"/>
                </a:solidFill>
                <a:latin typeface="Arial" charset="0"/>
                <a:cs typeface="Arial" charset="0"/>
              </a:defRPr>
            </a:lvl7pPr>
            <a:lvl8pPr marL="3429000" indent="-228600" eaLnBrk="0" fontAlgn="base" hangingPunct="0">
              <a:spcBef>
                <a:spcPct val="0"/>
              </a:spcBef>
              <a:spcAft>
                <a:spcPct val="0"/>
              </a:spcAft>
              <a:defRPr sz="2200" i="1">
                <a:solidFill>
                  <a:srgbClr val="FF0000"/>
                </a:solidFill>
                <a:latin typeface="Arial" charset="0"/>
                <a:cs typeface="Arial" charset="0"/>
              </a:defRPr>
            </a:lvl8pPr>
            <a:lvl9pPr marL="3886200" indent="-228600" eaLnBrk="0" fontAlgn="base" hangingPunct="0">
              <a:spcBef>
                <a:spcPct val="0"/>
              </a:spcBef>
              <a:spcAft>
                <a:spcPct val="0"/>
              </a:spcAft>
              <a:defRPr sz="2200" i="1">
                <a:solidFill>
                  <a:srgbClr val="FF0000"/>
                </a:solidFill>
                <a:latin typeface="Arial" charset="0"/>
                <a:cs typeface="Arial" charset="0"/>
              </a:defRPr>
            </a:lvl9pPr>
          </a:lstStyle>
          <a:p>
            <a:pPr eaLnBrk="1" hangingPunct="1"/>
            <a:r>
              <a:rPr lang="en-US" sz="1200" dirty="0">
                <a:solidFill>
                  <a:schemeClr val="tx1"/>
                </a:solidFill>
              </a:rPr>
              <a:t>Here are some ways people will be voting this year. For each one, please tell me whether you feel very comfortable, somewhat, not comfortable or not at all comfortable with each.</a:t>
            </a:r>
          </a:p>
        </p:txBody>
      </p:sp>
      <p:sp>
        <p:nvSpPr>
          <p:cNvPr id="26" name="Text Box 45">
            <a:extLst>
              <a:ext uri="{FF2B5EF4-FFF2-40B4-BE49-F238E27FC236}">
                <a16:creationId xmlns:a16="http://schemas.microsoft.com/office/drawing/2014/main" id="{0AA0EFE0-BFCA-45E4-8623-DB23A7F5CF65}"/>
              </a:ext>
            </a:extLst>
          </p:cNvPr>
          <p:cNvSpPr txBox="1">
            <a:spLocks noChangeArrowheads="1"/>
          </p:cNvSpPr>
          <p:nvPr/>
        </p:nvSpPr>
        <p:spPr bwMode="auto">
          <a:xfrm>
            <a:off x="1634835" y="1894523"/>
            <a:ext cx="5867400" cy="315277"/>
          </a:xfrm>
          <a:prstGeom prst="rect">
            <a:avLst/>
          </a:prstGeom>
          <a:solidFill>
            <a:schemeClr val="bg1"/>
          </a:solidFill>
          <a:ln w="9525" algn="ctr">
            <a:solidFill>
              <a:schemeClr val="tx1"/>
            </a:solidFill>
            <a:miter lim="800000"/>
            <a:headEnd/>
            <a:tailEnd/>
          </a:ln>
          <a:effec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0"/>
              </a:spcBef>
            </a:pPr>
            <a:r>
              <a:rPr lang="en-US" sz="2000" b="1" dirty="0">
                <a:solidFill>
                  <a:srgbClr val="000000"/>
                </a:solidFill>
                <a:latin typeface="Arial" panose="020B0604020202020204" pitchFamily="34" charset="0"/>
                <a:cs typeface="Arial" panose="020B0604020202020204" pitchFamily="34" charset="0"/>
              </a:rPr>
              <a:t>VOTING METHODS</a:t>
            </a:r>
          </a:p>
        </p:txBody>
      </p:sp>
      <p:graphicFrame>
        <p:nvGraphicFramePr>
          <p:cNvPr id="15" name="Chart 14" descr="Most people voting in-person at polling stations&#9;&#13;&#10;Total survey population&#9;&#13;&#10;Very comfortable: 36&#13;&#10;Somewhat comfortable: 28&#13;&#10;Total comfortable: 64&#13;&#10;&#9;&#13;&#10;Disability Community&#9;&#13;&#10;Very comfortable: 31&#13;&#10;Somewhat comfortable: 26&#13;&#10;Total comfortable: 57&#13;&#10;&#9;&#13;&#10;Person with a Disability&#9;&#13;&#10;Very comfortable: 30&#13;&#10;Somewhat comfortable: 25&#13;&#10;Total comfortable: 55&#13;&#10;&#9;&#13;&#10;Everybody in your state being able to vote by absentee ballot, whether sick or absent or not.&#9;&#13;&#10;Total survey population&#9;&#13;&#10;Very comfortable: 40&#13;&#10;Somewhat comfortable: 28&#13;&#10;Total comfortable: 68&#13;&#10;&#9;&#13;&#10;Disability Community&#9;&#13;&#10;Very comfortable: 43&#13;&#10;Somewhat comfortable: 26&#13;&#10;Total comfortable: 69&#13;&#10;&#9;&#13;&#10;Person with a Disability&#9;&#13;&#10;Very comfortable: 43&#13;&#10;Somewhat comfortable: 27&#13;&#10;Total comfortable: 70&#13;&#10;&#9;&#13;&#10;Everybody in your state automatically being mailed an absentee ballot.&#9;&#13;&#10;Total survey population&#9;&#13;&#10;Very comfortable: 28&#13;&#10;Somewhat comfortable: 36&#13;&#10;Total comfortable: 64&#13;&#10;&#9;&#13;&#10;Disability Community&#9;&#13;&#10;Very comfortable: 41&#13;&#10;Somewhat comfortable: 23&#13;&#10;Total comfortable: 64&#13;&#10;&#9;&#13;&#10;Person with a Disability&#9;&#13;&#10;Very comfortable: 40&#13;&#10;Somewhat comfortable: 22&#13;&#10;Total comfortable: 62&#13;&#10;&#9;&#13;&#10;Everybody in your state voting with a mail ballot&#9;&#13;&#10;Total survey population&#9;&#13;&#10;Very comfortable: 32&#13;&#10;Somewhat comfortable: 34&#13;&#10;Total comfortable: 66&#13;&#10;&#9;&#13;&#10;Disability Community&#9;&#13;&#10;Very comfortable: 34&#13;&#10;Somewhat comfortable: 31&#13;&#10;Total comfortable: 65&#13;&#10;&#9;&#13;&#10;Person with a Disability&#9;&#13;&#10;Very comfortable: 34&#13;&#10;Somewhat comfortable: 30&#13;&#10;Total comfortable: 64&#13;&#10;&#13;&#10;Everybody being able to put their ballots in state designated drop boxes.&quot;&#9;&#13;&#10;Total survey population&#9;&#13;&#10;Very comfortable: 32&#13;&#10;Somewhat comfortable: 34&#13;&#10;Total comfortable: 66&#13;&#10;&#9;&#13;&#10;Disability Community&#9;&#13;&#10;Very comfortable: 34&#13;&#10;Somewhat comfortable: 31&#13;&#10;Total comfortable: 65&#13;&#10;&#9;&#13;&#10;Person with a Disability&#9;&#13;&#10;Very comfortable: 30&#13;&#10;Somewhat comfortable: 25&#13;&#10;Total comfortable: 55">
            <a:extLst>
              <a:ext uri="{FF2B5EF4-FFF2-40B4-BE49-F238E27FC236}">
                <a16:creationId xmlns:a16="http://schemas.microsoft.com/office/drawing/2014/main" id="{53CDFCD2-A101-452D-9893-D4FF57585C96}"/>
              </a:ext>
            </a:extLst>
          </p:cNvPr>
          <p:cNvGraphicFramePr/>
          <p:nvPr>
            <p:extLst>
              <p:ext uri="{D42A27DB-BD31-4B8C-83A1-F6EECF244321}">
                <p14:modId xmlns:p14="http://schemas.microsoft.com/office/powerpoint/2010/main" val="3441576826"/>
              </p:ext>
            </p:extLst>
          </p:nvPr>
        </p:nvGraphicFramePr>
        <p:xfrm>
          <a:off x="-152400" y="2173362"/>
          <a:ext cx="9524999" cy="3482131"/>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a:defRPr/>
            </a:pPr>
            <a:fld id="{9F5538AE-08EC-4974-8821-AEEB51B252F5}" type="slidenum">
              <a:rPr lang="en-US" smtClean="0">
                <a:solidFill>
                  <a:srgbClr val="EEECE1"/>
                </a:solidFill>
              </a:rPr>
              <a:pPr>
                <a:defRPr/>
              </a:pPr>
              <a:t>26</a:t>
            </a:fld>
            <a:endParaRPr lang="en-US" dirty="0">
              <a:solidFill>
                <a:srgbClr val="EEECE1"/>
              </a:solidFill>
            </a:endParaRPr>
          </a:p>
        </p:txBody>
      </p:sp>
      <p:sp>
        <p:nvSpPr>
          <p:cNvPr id="19" name="Line 11">
            <a:extLst>
              <a:ext uri="{FF2B5EF4-FFF2-40B4-BE49-F238E27FC236}">
                <a16:creationId xmlns:a16="http://schemas.microsoft.com/office/drawing/2014/main" id="{17753B38-6ECC-4023-AFAB-89F696D373C3}"/>
              </a:ext>
              <a:ext uri="{C183D7F6-B498-43B3-948B-1728B52AA6E4}">
                <adec:decorative xmlns:adec="http://schemas.microsoft.com/office/drawing/2017/decorative" val="1"/>
              </a:ext>
            </a:extLst>
          </p:cNvPr>
          <p:cNvSpPr>
            <a:spLocks noChangeShapeType="1"/>
          </p:cNvSpPr>
          <p:nvPr/>
        </p:nvSpPr>
        <p:spPr bwMode="auto">
          <a:xfrm flipH="1">
            <a:off x="1927736" y="2471572"/>
            <a:ext cx="20589" cy="3994302"/>
          </a:xfrm>
          <a:prstGeom prst="line">
            <a:avLst/>
          </a:prstGeom>
          <a:ln>
            <a:headEnd/>
            <a:tailEnd/>
          </a:ln>
          <a:extLst>
            <a:ext uri="{909E8E84-426E-40DD-AFC4-6F175D3DCCD1}">
              <a14:hiddenFill xmlns:a14="http://schemas.microsoft.com/office/drawing/2010/main">
                <a:noFill/>
              </a14:hiddenFill>
            </a:ext>
          </a:extLst>
        </p:spPr>
        <p:style>
          <a:lnRef idx="2">
            <a:schemeClr val="dk1"/>
          </a:lnRef>
          <a:fillRef idx="0">
            <a:schemeClr val="dk1"/>
          </a:fillRef>
          <a:effectRef idx="1">
            <a:schemeClr val="dk1"/>
          </a:effectRef>
          <a:fontRef idx="minor">
            <a:schemeClr val="tx1"/>
          </a:fontRef>
        </p:style>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solidFill>
                <a:prstClr val="black"/>
              </a:solidFill>
            </a:endParaRPr>
          </a:p>
        </p:txBody>
      </p:sp>
      <p:sp>
        <p:nvSpPr>
          <p:cNvPr id="29" name="Line 11">
            <a:extLst>
              <a:ext uri="{FF2B5EF4-FFF2-40B4-BE49-F238E27FC236}">
                <a16:creationId xmlns:a16="http://schemas.microsoft.com/office/drawing/2014/main" id="{8445115D-892D-4873-AD36-5D46B1380841}"/>
              </a:ext>
              <a:ext uri="{C183D7F6-B498-43B3-948B-1728B52AA6E4}">
                <adec:decorative xmlns:adec="http://schemas.microsoft.com/office/drawing/2017/decorative" val="1"/>
              </a:ext>
            </a:extLst>
          </p:cNvPr>
          <p:cNvSpPr>
            <a:spLocks noChangeShapeType="1"/>
          </p:cNvSpPr>
          <p:nvPr/>
        </p:nvSpPr>
        <p:spPr bwMode="auto">
          <a:xfrm flipH="1">
            <a:off x="3741095" y="2471572"/>
            <a:ext cx="11085" cy="3924155"/>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solidFill>
                <a:prstClr val="black"/>
              </a:solidFill>
            </a:endParaRPr>
          </a:p>
        </p:txBody>
      </p:sp>
      <p:sp>
        <p:nvSpPr>
          <p:cNvPr id="30" name="Line 11">
            <a:extLst>
              <a:ext uri="{FF2B5EF4-FFF2-40B4-BE49-F238E27FC236}">
                <a16:creationId xmlns:a16="http://schemas.microsoft.com/office/drawing/2014/main" id="{A84A61FE-F76D-4433-957D-3763A1334DF8}"/>
              </a:ext>
              <a:ext uri="{C183D7F6-B498-43B3-948B-1728B52AA6E4}">
                <adec:decorative xmlns:adec="http://schemas.microsoft.com/office/drawing/2017/decorative" val="1"/>
              </a:ext>
            </a:extLst>
          </p:cNvPr>
          <p:cNvSpPr>
            <a:spLocks noChangeShapeType="1"/>
          </p:cNvSpPr>
          <p:nvPr/>
        </p:nvSpPr>
        <p:spPr bwMode="auto">
          <a:xfrm flipH="1">
            <a:off x="5556262" y="2604935"/>
            <a:ext cx="11086" cy="3994303"/>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solidFill>
                <a:prstClr val="black"/>
              </a:solidFill>
            </a:endParaRPr>
          </a:p>
        </p:txBody>
      </p:sp>
      <p:sp>
        <p:nvSpPr>
          <p:cNvPr id="31" name="Line 11">
            <a:extLst>
              <a:ext uri="{FF2B5EF4-FFF2-40B4-BE49-F238E27FC236}">
                <a16:creationId xmlns:a16="http://schemas.microsoft.com/office/drawing/2014/main" id="{1D2E05AF-BE6C-4260-91FF-43C7BADDB152}"/>
              </a:ext>
              <a:ext uri="{C183D7F6-B498-43B3-948B-1728B52AA6E4}">
                <adec:decorative xmlns:adec="http://schemas.microsoft.com/office/drawing/2017/decorative" val="1"/>
              </a:ext>
            </a:extLst>
          </p:cNvPr>
          <p:cNvSpPr>
            <a:spLocks noChangeShapeType="1"/>
          </p:cNvSpPr>
          <p:nvPr/>
        </p:nvSpPr>
        <p:spPr bwMode="auto">
          <a:xfrm flipH="1">
            <a:off x="7372926" y="2478953"/>
            <a:ext cx="16057" cy="3918102"/>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solidFill>
                <a:prstClr val="black"/>
              </a:solidFill>
            </a:endParaRPr>
          </a:p>
        </p:txBody>
      </p:sp>
      <p:sp>
        <p:nvSpPr>
          <p:cNvPr id="2" name="Rectangle 1">
            <a:extLst>
              <a:ext uri="{C183D7F6-B498-43B3-948B-1728B52AA6E4}">
                <adec:decorative xmlns:adec="http://schemas.microsoft.com/office/drawing/2017/decorative" val="1"/>
              </a:ext>
            </a:extLst>
          </p:cNvPr>
          <p:cNvSpPr/>
          <p:nvPr/>
        </p:nvSpPr>
        <p:spPr>
          <a:xfrm>
            <a:off x="524301" y="6373937"/>
            <a:ext cx="6899564" cy="4572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50" b="1" dirty="0">
              <a:solidFill>
                <a:srgbClr val="C00000"/>
              </a:solidFill>
            </a:endParaRPr>
          </a:p>
        </p:txBody>
      </p:sp>
      <p:pic>
        <p:nvPicPr>
          <p:cNvPr id="16" name="Picture 9">
            <a:extLst>
              <a:ext uri="{FF2B5EF4-FFF2-40B4-BE49-F238E27FC236}">
                <a16:creationId xmlns:a16="http://schemas.microsoft.com/office/drawing/2014/main" id="{F1E18E34-6555-45AD-B98E-83D0328897C8}"/>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273" r="86278" b="3273"/>
          <a:stretch/>
        </p:blipFill>
        <p:spPr bwMode="auto">
          <a:xfrm>
            <a:off x="152400" y="6435647"/>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7" name="Picture 2">
            <a:extLst>
              <a:ext uri="{FF2B5EF4-FFF2-40B4-BE49-F238E27FC236}">
                <a16:creationId xmlns:a16="http://schemas.microsoft.com/office/drawing/2014/main" id="{D328961C-7FE8-4184-A4C4-0DA0D3965631}"/>
              </a:ext>
              <a:ext uri="{C183D7F6-B498-43B3-948B-1728B52AA6E4}">
                <adec:decorative xmlns:adec="http://schemas.microsoft.com/office/drawing/2017/decorative" val="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1368"/>
          <a:stretch/>
        </p:blipFill>
        <p:spPr bwMode="auto">
          <a:xfrm>
            <a:off x="1960721" y="125713"/>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a:extLst>
              <a:ext uri="{FF2B5EF4-FFF2-40B4-BE49-F238E27FC236}">
                <a16:creationId xmlns:a16="http://schemas.microsoft.com/office/drawing/2014/main" id="{8C807D7E-4F79-4254-BB52-AE99C02BC3E5}"/>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4890" y="177155"/>
            <a:ext cx="3090417" cy="18286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8689AFCA-C928-4B5A-9ED7-CFA00B4DEC1F}"/>
              </a:ext>
              <a:ext uri="{C183D7F6-B498-43B3-948B-1728B52AA6E4}">
                <adec:decorative xmlns:adec="http://schemas.microsoft.com/office/drawing/2017/decorative" val="1"/>
              </a:ext>
            </a:extLst>
          </p:cNvPr>
          <p:cNvPicPr/>
          <p:nvPr/>
        </p:nvPicPr>
        <p:blipFill rotWithShape="1">
          <a:blip r:embed="rId7">
            <a:extLst>
              <a:ext uri="{28A0092B-C50C-407E-A947-70E740481C1C}">
                <a14:useLocalDpi xmlns:a14="http://schemas.microsoft.com/office/drawing/2010/main" val="0"/>
              </a:ext>
            </a:extLst>
          </a:blip>
          <a:srcRect l="53849" t="-17160"/>
          <a:stretch/>
        </p:blipFill>
        <p:spPr bwMode="auto">
          <a:xfrm>
            <a:off x="609600" y="6426843"/>
            <a:ext cx="1105593" cy="359154"/>
          </a:xfrm>
          <a:prstGeom prst="rect">
            <a:avLst/>
          </a:prstGeom>
          <a:noFill/>
        </p:spPr>
      </p:pic>
      <p:sp>
        <p:nvSpPr>
          <p:cNvPr id="33" name="Rectangle 32">
            <a:extLst>
              <a:ext uri="{FF2B5EF4-FFF2-40B4-BE49-F238E27FC236}">
                <a16:creationId xmlns:a16="http://schemas.microsoft.com/office/drawing/2014/main" id="{13808712-3DF5-4866-81B3-803228A78D59}"/>
              </a:ext>
              <a:ext uri="{C183D7F6-B498-43B3-948B-1728B52AA6E4}">
                <adec:decorative xmlns:adec="http://schemas.microsoft.com/office/drawing/2017/decorative" val="1"/>
              </a:ext>
            </a:extLst>
          </p:cNvPr>
          <p:cNvSpPr/>
          <p:nvPr/>
        </p:nvSpPr>
        <p:spPr>
          <a:xfrm>
            <a:off x="169789" y="5598601"/>
            <a:ext cx="1699057" cy="707886"/>
          </a:xfrm>
          <a:prstGeom prst="rect">
            <a:avLst/>
          </a:prstGeom>
          <a:ln>
            <a:solidFill>
              <a:schemeClr val="tx1"/>
            </a:solidFill>
          </a:ln>
        </p:spPr>
        <p:txBody>
          <a:bodyPr wrap="square">
            <a:spAutoFit/>
          </a:bodyPr>
          <a:lstStyle/>
          <a:p>
            <a:pPr algn="ctr"/>
            <a:endParaRPr lang="en-US" sz="1000" dirty="0"/>
          </a:p>
          <a:p>
            <a:pPr algn="ctr"/>
            <a:endParaRPr lang="en-US" sz="1000" dirty="0"/>
          </a:p>
          <a:p>
            <a:pPr algn="ctr"/>
            <a:r>
              <a:rPr lang="en-US" sz="1000" dirty="0"/>
              <a:t>Most people voting in-person at polling stations</a:t>
            </a:r>
          </a:p>
        </p:txBody>
      </p:sp>
      <p:sp>
        <p:nvSpPr>
          <p:cNvPr id="24" name="Rectangle 23">
            <a:extLst>
              <a:ext uri="{FF2B5EF4-FFF2-40B4-BE49-F238E27FC236}">
                <a16:creationId xmlns:a16="http://schemas.microsoft.com/office/drawing/2014/main" id="{95E65667-A4C8-4112-825A-4F197D5FBD80}"/>
              </a:ext>
              <a:ext uri="{C183D7F6-B498-43B3-948B-1728B52AA6E4}">
                <adec:decorative xmlns:adec="http://schemas.microsoft.com/office/drawing/2017/decorative" val="1"/>
              </a:ext>
            </a:extLst>
          </p:cNvPr>
          <p:cNvSpPr/>
          <p:nvPr/>
        </p:nvSpPr>
        <p:spPr>
          <a:xfrm>
            <a:off x="2296989" y="2247043"/>
            <a:ext cx="4550023" cy="191357"/>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b="1" dirty="0">
                <a:solidFill>
                  <a:prstClr val="black"/>
                </a:solidFill>
                <a:latin typeface="Arial" panose="020B0604020202020204" pitchFamily="34" charset="0"/>
                <a:cs typeface="Arial" panose="020B0604020202020204" pitchFamily="34" charset="0"/>
              </a:rPr>
              <a:t>Registered Voters</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 the Battleground</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Rectangle 27">
            <a:extLst>
              <a:ext uri="{FF2B5EF4-FFF2-40B4-BE49-F238E27FC236}">
                <a16:creationId xmlns:a16="http://schemas.microsoft.com/office/drawing/2014/main" id="{FC7F3FCB-5DEC-46E9-B7C6-A1B049365E4D}"/>
              </a:ext>
              <a:ext uri="{C183D7F6-B498-43B3-948B-1728B52AA6E4}">
                <adec:decorative xmlns:adec="http://schemas.microsoft.com/office/drawing/2017/decorative" val="1"/>
              </a:ext>
            </a:extLst>
          </p:cNvPr>
          <p:cNvSpPr/>
          <p:nvPr/>
        </p:nvSpPr>
        <p:spPr>
          <a:xfrm>
            <a:off x="7414123" y="5564801"/>
            <a:ext cx="1687798" cy="707886"/>
          </a:xfrm>
          <a:prstGeom prst="rect">
            <a:avLst/>
          </a:prstGeom>
          <a:solidFill>
            <a:schemeClr val="bg1"/>
          </a:solidFill>
          <a:ln>
            <a:solidFill>
              <a:schemeClr val="tx1"/>
            </a:solidFill>
          </a:ln>
        </p:spPr>
        <p:txBody>
          <a:bodyPr wrap="square">
            <a:spAutoFit/>
          </a:bodyPr>
          <a:lstStyle/>
          <a:p>
            <a:pPr algn="ctr"/>
            <a:endParaRPr lang="en-US" sz="1000" dirty="0"/>
          </a:p>
          <a:p>
            <a:pPr algn="ctr"/>
            <a:r>
              <a:rPr lang="en-US" sz="1000" dirty="0"/>
              <a:t>Everybody being able to put their ballots in state designated drop boxes.</a:t>
            </a:r>
          </a:p>
        </p:txBody>
      </p:sp>
      <p:sp>
        <p:nvSpPr>
          <p:cNvPr id="20" name="Rectangle 19">
            <a:extLst>
              <a:ext uri="{FF2B5EF4-FFF2-40B4-BE49-F238E27FC236}">
                <a16:creationId xmlns:a16="http://schemas.microsoft.com/office/drawing/2014/main" id="{2D553FC9-2A5E-43BC-82FC-EAA2CC5C1702}"/>
              </a:ext>
              <a:ext uri="{C183D7F6-B498-43B3-948B-1728B52AA6E4}">
                <adec:decorative xmlns:adec="http://schemas.microsoft.com/office/drawing/2017/decorative" val="1"/>
              </a:ext>
            </a:extLst>
          </p:cNvPr>
          <p:cNvSpPr/>
          <p:nvPr/>
        </p:nvSpPr>
        <p:spPr>
          <a:xfrm>
            <a:off x="5626238" y="5585991"/>
            <a:ext cx="1687798" cy="707886"/>
          </a:xfrm>
          <a:prstGeom prst="rect">
            <a:avLst/>
          </a:prstGeom>
          <a:solidFill>
            <a:schemeClr val="bg1"/>
          </a:solidFill>
          <a:ln>
            <a:solidFill>
              <a:schemeClr val="tx1"/>
            </a:solidFill>
          </a:ln>
        </p:spPr>
        <p:txBody>
          <a:bodyPr wrap="square">
            <a:spAutoFit/>
          </a:bodyPr>
          <a:lstStyle/>
          <a:p>
            <a:pPr algn="ctr"/>
            <a:endParaRPr lang="en-US" sz="1000" dirty="0"/>
          </a:p>
          <a:p>
            <a:pPr algn="ctr"/>
            <a:endParaRPr lang="en-US" sz="1000" dirty="0"/>
          </a:p>
          <a:p>
            <a:pPr algn="ctr"/>
            <a:r>
              <a:rPr lang="en-US" sz="1000" dirty="0"/>
              <a:t>Everybody in your state voting with a mail ballot</a:t>
            </a:r>
          </a:p>
        </p:txBody>
      </p:sp>
      <p:sp>
        <p:nvSpPr>
          <p:cNvPr id="21" name="Rectangle 20">
            <a:extLst>
              <a:ext uri="{FF2B5EF4-FFF2-40B4-BE49-F238E27FC236}">
                <a16:creationId xmlns:a16="http://schemas.microsoft.com/office/drawing/2014/main" id="{3FF84BCA-7169-412B-A323-6A1ED8725AFE}"/>
              </a:ext>
              <a:ext uri="{C183D7F6-B498-43B3-948B-1728B52AA6E4}">
                <adec:decorative xmlns:adec="http://schemas.microsoft.com/office/drawing/2017/decorative" val="1"/>
              </a:ext>
            </a:extLst>
          </p:cNvPr>
          <p:cNvSpPr/>
          <p:nvPr/>
        </p:nvSpPr>
        <p:spPr>
          <a:xfrm>
            <a:off x="3809574" y="5585991"/>
            <a:ext cx="1687798" cy="707886"/>
          </a:xfrm>
          <a:prstGeom prst="rect">
            <a:avLst/>
          </a:prstGeom>
          <a:solidFill>
            <a:schemeClr val="bg1"/>
          </a:solidFill>
          <a:ln>
            <a:solidFill>
              <a:schemeClr val="tx1"/>
            </a:solidFill>
          </a:ln>
        </p:spPr>
        <p:txBody>
          <a:bodyPr wrap="square">
            <a:spAutoFit/>
          </a:bodyPr>
          <a:lstStyle/>
          <a:p>
            <a:pPr algn="ctr"/>
            <a:endParaRPr lang="en-US" sz="1000" dirty="0"/>
          </a:p>
          <a:p>
            <a:pPr algn="ctr"/>
            <a:r>
              <a:rPr lang="en-US" sz="1000" dirty="0"/>
              <a:t>Everybody in your state automatically being mailed an absentee ballot.</a:t>
            </a:r>
          </a:p>
        </p:txBody>
      </p:sp>
      <p:sp>
        <p:nvSpPr>
          <p:cNvPr id="25" name="Rectangle 24">
            <a:extLst>
              <a:ext uri="{FF2B5EF4-FFF2-40B4-BE49-F238E27FC236}">
                <a16:creationId xmlns:a16="http://schemas.microsoft.com/office/drawing/2014/main" id="{B73AA495-AE23-4F26-8BA6-DFFE12726835}"/>
              </a:ext>
              <a:ext uri="{C183D7F6-B498-43B3-948B-1728B52AA6E4}">
                <adec:decorative xmlns:adec="http://schemas.microsoft.com/office/drawing/2017/decorative" val="1"/>
              </a:ext>
            </a:extLst>
          </p:cNvPr>
          <p:cNvSpPr/>
          <p:nvPr/>
        </p:nvSpPr>
        <p:spPr>
          <a:xfrm>
            <a:off x="2000811" y="5578561"/>
            <a:ext cx="1687798" cy="707886"/>
          </a:xfrm>
          <a:prstGeom prst="rect">
            <a:avLst/>
          </a:prstGeom>
          <a:solidFill>
            <a:schemeClr val="bg1"/>
          </a:solidFill>
          <a:ln>
            <a:solidFill>
              <a:schemeClr val="tx1"/>
            </a:solidFill>
          </a:ln>
        </p:spPr>
        <p:txBody>
          <a:bodyPr wrap="square">
            <a:spAutoFit/>
          </a:bodyPr>
          <a:lstStyle/>
          <a:p>
            <a:pPr algn="ctr"/>
            <a:r>
              <a:rPr lang="en-US" sz="1000" dirty="0"/>
              <a:t>Everybody in your state being able to vote by absentee ballot, whether sick or absent or not.</a:t>
            </a:r>
          </a:p>
        </p:txBody>
      </p:sp>
    </p:spTree>
    <p:extLst>
      <p:ext uri="{BB962C8B-B14F-4D97-AF65-F5344CB8AC3E}">
        <p14:creationId xmlns:p14="http://schemas.microsoft.com/office/powerpoint/2010/main" val="257954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DDECC75D-9E8F-F14C-9BE0-0C10B715C04E}"/>
              </a:ext>
            </a:extLst>
          </p:cNvPr>
          <p:cNvSpPr>
            <a:spLocks noGrp="1"/>
          </p:cNvSpPr>
          <p:nvPr>
            <p:ph type="title"/>
          </p:nvPr>
        </p:nvSpPr>
        <p:spPr/>
        <p:txBody>
          <a:bodyPr/>
          <a:lstStyle/>
          <a:p>
            <a:pPr rtl="0" fontAlgn="base"/>
            <a:r>
              <a:rPr lang="en-US" sz="2800" kern="1200" dirty="0">
                <a:solidFill>
                  <a:srgbClr val="000000"/>
                </a:solidFill>
                <a:effectLst/>
                <a:latin typeface="Franklin Gothic Demi Cond" panose="020B0603020102020204" pitchFamily="34" charset="0"/>
                <a:ea typeface="+mn-ea"/>
                <a:cs typeface="Arial" panose="020B0604020202020204" pitchFamily="34" charset="0"/>
              </a:rPr>
              <a:t>Half of Republicans comfortable with vote by mail, but slipping </a:t>
            </a:r>
            <a:endParaRPr lang="en-US" dirty="0">
              <a:effectLst/>
            </a:endParaRPr>
          </a:p>
        </p:txBody>
      </p:sp>
      <p:sp>
        <p:nvSpPr>
          <p:cNvPr id="5" name="Rectangle 2">
            <a:extLst>
              <a:ext uri="{C183D7F6-B498-43B3-948B-1728B52AA6E4}">
                <adec:decorative xmlns:adec="http://schemas.microsoft.com/office/drawing/2017/decorative" val="1"/>
              </a:ext>
            </a:extLst>
          </p:cNvPr>
          <p:cNvSpPr>
            <a:spLocks noChangeArrowheads="1"/>
          </p:cNvSpPr>
          <p:nvPr/>
        </p:nvSpPr>
        <p:spPr bwMode="auto">
          <a:xfrm>
            <a:off x="34636" y="533400"/>
            <a:ext cx="9067800" cy="430887"/>
          </a:xfrm>
          <a:prstGeom prst="rect">
            <a:avLst/>
          </a:prstGeom>
          <a:noFill/>
          <a:ln>
            <a:noFill/>
          </a:ln>
        </p:spPr>
        <p:txBody>
          <a:bodyPr wrap="square" lIns="0" tIns="0" rIns="0" bIns="0">
            <a:spAutoFit/>
          </a:bodyPr>
          <a:lstStyle/>
          <a:p>
            <a:r>
              <a:rPr lang="en-US" sz="2800" dirty="0">
                <a:solidFill>
                  <a:prstClr val="black"/>
                </a:solidFill>
                <a:latin typeface="Franklin Gothic Demi Cond" panose="020B0706030402020204" pitchFamily="34" charset="0"/>
                <a:cs typeface="Arial"/>
              </a:rPr>
              <a:t>Half of Republicans comfortable with vote by mail, but slipping </a:t>
            </a:r>
          </a:p>
        </p:txBody>
      </p:sp>
      <p:sp>
        <p:nvSpPr>
          <p:cNvPr id="6" name="AutoShape 4"/>
          <p:cNvSpPr>
            <a:spLocks noChangeArrowheads="1"/>
          </p:cNvSpPr>
          <p:nvPr/>
        </p:nvSpPr>
        <p:spPr bwMode="auto">
          <a:xfrm>
            <a:off x="180391" y="1259399"/>
            <a:ext cx="8776289" cy="426688"/>
          </a:xfrm>
          <a:prstGeom prst="roundRect">
            <a:avLst>
              <a:gd name="adj" fmla="val 16667"/>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defRPr sz="2200" i="1">
                <a:solidFill>
                  <a:srgbClr val="FF0000"/>
                </a:solidFill>
                <a:latin typeface="Arial" charset="0"/>
                <a:cs typeface="Arial" charset="0"/>
              </a:defRPr>
            </a:lvl1pPr>
            <a:lvl2pPr marL="742950" indent="-285750" eaLnBrk="0" hangingPunct="0">
              <a:defRPr sz="2200" i="1">
                <a:solidFill>
                  <a:srgbClr val="FF0000"/>
                </a:solidFill>
                <a:latin typeface="Arial" charset="0"/>
                <a:cs typeface="Arial" charset="0"/>
              </a:defRPr>
            </a:lvl2pPr>
            <a:lvl3pPr marL="1143000" indent="-228600" eaLnBrk="0" hangingPunct="0">
              <a:defRPr sz="2200" i="1">
                <a:solidFill>
                  <a:srgbClr val="FF0000"/>
                </a:solidFill>
                <a:latin typeface="Arial" charset="0"/>
                <a:cs typeface="Arial" charset="0"/>
              </a:defRPr>
            </a:lvl3pPr>
            <a:lvl4pPr marL="1600200" indent="-228600" eaLnBrk="0" hangingPunct="0">
              <a:defRPr sz="2200" i="1">
                <a:solidFill>
                  <a:srgbClr val="FF0000"/>
                </a:solidFill>
                <a:latin typeface="Arial" charset="0"/>
                <a:cs typeface="Arial" charset="0"/>
              </a:defRPr>
            </a:lvl4pPr>
            <a:lvl5pPr marL="2057400" indent="-228600" eaLnBrk="0" hangingPunct="0">
              <a:defRPr sz="2200" i="1">
                <a:solidFill>
                  <a:srgbClr val="FF0000"/>
                </a:solidFill>
                <a:latin typeface="Arial" charset="0"/>
                <a:cs typeface="Arial" charset="0"/>
              </a:defRPr>
            </a:lvl5pPr>
            <a:lvl6pPr marL="2514600" indent="-228600" eaLnBrk="0" fontAlgn="base" hangingPunct="0">
              <a:spcBef>
                <a:spcPct val="0"/>
              </a:spcBef>
              <a:spcAft>
                <a:spcPct val="0"/>
              </a:spcAft>
              <a:defRPr sz="2200" i="1">
                <a:solidFill>
                  <a:srgbClr val="FF0000"/>
                </a:solidFill>
                <a:latin typeface="Arial" charset="0"/>
                <a:cs typeface="Arial" charset="0"/>
              </a:defRPr>
            </a:lvl6pPr>
            <a:lvl7pPr marL="2971800" indent="-228600" eaLnBrk="0" fontAlgn="base" hangingPunct="0">
              <a:spcBef>
                <a:spcPct val="0"/>
              </a:spcBef>
              <a:spcAft>
                <a:spcPct val="0"/>
              </a:spcAft>
              <a:defRPr sz="2200" i="1">
                <a:solidFill>
                  <a:srgbClr val="FF0000"/>
                </a:solidFill>
                <a:latin typeface="Arial" charset="0"/>
                <a:cs typeface="Arial" charset="0"/>
              </a:defRPr>
            </a:lvl7pPr>
            <a:lvl8pPr marL="3429000" indent="-228600" eaLnBrk="0" fontAlgn="base" hangingPunct="0">
              <a:spcBef>
                <a:spcPct val="0"/>
              </a:spcBef>
              <a:spcAft>
                <a:spcPct val="0"/>
              </a:spcAft>
              <a:defRPr sz="2200" i="1">
                <a:solidFill>
                  <a:srgbClr val="FF0000"/>
                </a:solidFill>
                <a:latin typeface="Arial" charset="0"/>
                <a:cs typeface="Arial" charset="0"/>
              </a:defRPr>
            </a:lvl8pPr>
            <a:lvl9pPr marL="3886200" indent="-228600" eaLnBrk="0" fontAlgn="base" hangingPunct="0">
              <a:spcBef>
                <a:spcPct val="0"/>
              </a:spcBef>
              <a:spcAft>
                <a:spcPct val="0"/>
              </a:spcAft>
              <a:defRPr sz="2200" i="1">
                <a:solidFill>
                  <a:srgbClr val="FF0000"/>
                </a:solidFill>
                <a:latin typeface="Arial" charset="0"/>
                <a:cs typeface="Arial" charset="0"/>
              </a:defRPr>
            </a:lvl9pPr>
          </a:lstStyle>
          <a:p>
            <a:pPr eaLnBrk="1" hangingPunct="1"/>
            <a:r>
              <a:rPr lang="en-US" sz="1200" dirty="0">
                <a:solidFill>
                  <a:schemeClr val="tx1"/>
                </a:solidFill>
              </a:rPr>
              <a:t>Here are some ways people will be voting this year. For each one, please tell me whether you feel very comfortable, somewhat, not comfortable or not at all comfortable with each.</a:t>
            </a:r>
          </a:p>
        </p:txBody>
      </p:sp>
      <p:sp>
        <p:nvSpPr>
          <p:cNvPr id="24" name="Text Box 45">
            <a:extLst>
              <a:ext uri="{FF2B5EF4-FFF2-40B4-BE49-F238E27FC236}">
                <a16:creationId xmlns:a16="http://schemas.microsoft.com/office/drawing/2014/main" id="{DE03D1E4-FDEB-4499-B231-CA75D7FCDBA5}"/>
              </a:ext>
            </a:extLst>
          </p:cNvPr>
          <p:cNvSpPr txBox="1">
            <a:spLocks noChangeArrowheads="1"/>
          </p:cNvSpPr>
          <p:nvPr/>
        </p:nvSpPr>
        <p:spPr bwMode="auto">
          <a:xfrm>
            <a:off x="1634835" y="1753178"/>
            <a:ext cx="5867400" cy="315277"/>
          </a:xfrm>
          <a:prstGeom prst="rect">
            <a:avLst/>
          </a:prstGeom>
          <a:solidFill>
            <a:schemeClr val="bg1"/>
          </a:solidFill>
          <a:ln w="9525" algn="ctr">
            <a:solidFill>
              <a:schemeClr val="tx1"/>
            </a:solidFill>
            <a:miter lim="800000"/>
            <a:headEnd/>
            <a:tailEnd/>
          </a:ln>
          <a:effec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0"/>
              </a:spcBef>
            </a:pPr>
            <a:r>
              <a:rPr lang="en-US" sz="2000" b="1" dirty="0">
                <a:solidFill>
                  <a:srgbClr val="000000"/>
                </a:solidFill>
                <a:latin typeface="Arial" panose="020B0604020202020204" pitchFamily="34" charset="0"/>
                <a:cs typeface="Arial" panose="020B0604020202020204" pitchFamily="34" charset="0"/>
              </a:rPr>
              <a:t>VOTING METHODS</a:t>
            </a:r>
          </a:p>
        </p:txBody>
      </p:sp>
      <p:sp>
        <p:nvSpPr>
          <p:cNvPr id="22" name="Rectangle 21">
            <a:extLst>
              <a:ext uri="{FF2B5EF4-FFF2-40B4-BE49-F238E27FC236}">
                <a16:creationId xmlns:a16="http://schemas.microsoft.com/office/drawing/2014/main" id="{CC58EF59-BFFD-471A-B1AE-DE3D1B76980D}"/>
              </a:ext>
            </a:extLst>
          </p:cNvPr>
          <p:cNvSpPr/>
          <p:nvPr/>
        </p:nvSpPr>
        <p:spPr>
          <a:xfrm>
            <a:off x="2296989" y="2057400"/>
            <a:ext cx="4550023" cy="191357"/>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Republicans in the Battleground</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5" name="Chart 14" descr="&#13;&#10;Most people voting in-person at polling stations&#13;&#10;May &#13;&#10;Very comfortable: 51&#13;&#10;Somewhat comfortable: 30&#13;&#10;Total comfortable: 81&#13;&#10;&#13;&#10;Everybody in your state being able to vote by absentee ballot, whether sick or absent or not.&#13;&#10;April&#13;&#10;Very comfortable: 24&#13;&#10;Somewhat comfortable: 24&#13;&#10;Total comfortable: 48&#13;&#10;&#13;&#10;May &#13;&#10;Very comfortable: 19&#13;&#10;Somewhat comfortable: 29&#13;&#10;Total comfortable: 48&#13;&#10;&#13;&#10;Everybody in your state automatically being mailed an absentee ballot.&#13;&#10;April&#13;&#10;Very comfortable: 24&#13;&#10;Somewhat comfortable: 24&#13;&#10;Total comfortable: 48&#13;&#10;&#13;&#10;May &#13;&#10;Very comfortable: 17&#13;&#10;Somewhat comfortable: 25&#13;&#10;Total comfortable: 42&#13;&#10;&#13;&#10;Everybody in your state voting with a mail ballot.&#13;&#10;April&#13;&#10;Very comfortable: 24&#13;&#10;Somewhat comfortable: 27&#13;&#10;Total comfortable: 51&#13;&#10;&#13;&#10;May &#13;&#10;Very comfortable: 18&#13;&#10;Somewhat comfortable: 24&#13;&#10;Total comfortable: 42&#13;&#10;&#13;&#10;Everybody being able to put their ballots in state designated drop boxes.&#13;&#10;April&#13;&#10;Very comfortable: 24&#13;&#10;Somewhat comfortable: 33&#13;&#10;Total comfortable: 57&#13;&#10;&#13;&#10;May &#13;&#10;Very comfortable: 20&#13;&#10;Somewhat comfortable: 31&#13;&#10;Total comfortable: 51">
            <a:extLst>
              <a:ext uri="{FF2B5EF4-FFF2-40B4-BE49-F238E27FC236}">
                <a16:creationId xmlns:a16="http://schemas.microsoft.com/office/drawing/2014/main" id="{53CDFCD2-A101-452D-9893-D4FF57585C96}"/>
              </a:ext>
            </a:extLst>
          </p:cNvPr>
          <p:cNvGraphicFramePr/>
          <p:nvPr>
            <p:extLst>
              <p:ext uri="{D42A27DB-BD31-4B8C-83A1-F6EECF244321}">
                <p14:modId xmlns:p14="http://schemas.microsoft.com/office/powerpoint/2010/main" val="3263081066"/>
              </p:ext>
            </p:extLst>
          </p:nvPr>
        </p:nvGraphicFramePr>
        <p:xfrm>
          <a:off x="-1" y="2209800"/>
          <a:ext cx="9102437" cy="3445694"/>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p:txBody>
          <a:bodyPr/>
          <a:lstStyle/>
          <a:p>
            <a:pPr>
              <a:defRPr/>
            </a:pPr>
            <a:fld id="{9F5538AE-08EC-4974-8821-AEEB51B252F5}" type="slidenum">
              <a:rPr lang="en-US" smtClean="0">
                <a:solidFill>
                  <a:srgbClr val="EEECE1"/>
                </a:solidFill>
              </a:rPr>
              <a:pPr>
                <a:defRPr/>
              </a:pPr>
              <a:t>27</a:t>
            </a:fld>
            <a:endParaRPr lang="en-US" dirty="0">
              <a:solidFill>
                <a:srgbClr val="EEECE1"/>
              </a:solidFill>
            </a:endParaRPr>
          </a:p>
        </p:txBody>
      </p:sp>
      <p:sp>
        <p:nvSpPr>
          <p:cNvPr id="2" name="Rectangle 1">
            <a:extLst>
              <a:ext uri="{C183D7F6-B498-43B3-948B-1728B52AA6E4}">
                <adec:decorative xmlns:adec="http://schemas.microsoft.com/office/drawing/2017/decorative" val="1"/>
              </a:ext>
            </a:extLst>
          </p:cNvPr>
          <p:cNvSpPr/>
          <p:nvPr/>
        </p:nvSpPr>
        <p:spPr>
          <a:xfrm>
            <a:off x="524301" y="6373937"/>
            <a:ext cx="6899564" cy="4572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50" b="1" dirty="0">
              <a:solidFill>
                <a:srgbClr val="C00000"/>
              </a:solidFill>
            </a:endParaRPr>
          </a:p>
        </p:txBody>
      </p:sp>
      <p:pic>
        <p:nvPicPr>
          <p:cNvPr id="16" name="Picture 9">
            <a:extLst>
              <a:ext uri="{FF2B5EF4-FFF2-40B4-BE49-F238E27FC236}">
                <a16:creationId xmlns:a16="http://schemas.microsoft.com/office/drawing/2014/main" id="{F1E18E34-6555-45AD-B98E-83D0328897C8}"/>
              </a:ext>
              <a:ext uri="{C183D7F6-B498-43B3-948B-1728B52AA6E4}">
                <adec:decorative xmlns:adec="http://schemas.microsoft.com/office/drawing/2017/decorative" val="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273" r="86278" b="3273"/>
          <a:stretch/>
        </p:blipFill>
        <p:spPr bwMode="auto">
          <a:xfrm>
            <a:off x="152400" y="6435647"/>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7" name="Picture 2">
            <a:extLst>
              <a:ext uri="{FF2B5EF4-FFF2-40B4-BE49-F238E27FC236}">
                <a16:creationId xmlns:a16="http://schemas.microsoft.com/office/drawing/2014/main" id="{D328961C-7FE8-4184-A4C4-0DA0D3965631}"/>
              </a:ext>
              <a:ext uri="{C183D7F6-B498-43B3-948B-1728B52AA6E4}">
                <adec:decorative xmlns:adec="http://schemas.microsoft.com/office/drawing/2017/decorative" val="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71368"/>
          <a:stretch/>
        </p:blipFill>
        <p:spPr bwMode="auto">
          <a:xfrm>
            <a:off x="1960721" y="125713"/>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a:extLst>
              <a:ext uri="{FF2B5EF4-FFF2-40B4-BE49-F238E27FC236}">
                <a16:creationId xmlns:a16="http://schemas.microsoft.com/office/drawing/2014/main" id="{8C807D7E-4F79-4254-BB52-AE99C02BC3E5}"/>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4890" y="177155"/>
            <a:ext cx="3090417" cy="18286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8689AFCA-C928-4B5A-9ED7-CFA00B4DEC1F}"/>
              </a:ext>
              <a:ext uri="{C183D7F6-B498-43B3-948B-1728B52AA6E4}">
                <adec:decorative xmlns:adec="http://schemas.microsoft.com/office/drawing/2017/decorative" val="1"/>
              </a:ext>
            </a:extLst>
          </p:cNvPr>
          <p:cNvPicPr/>
          <p:nvPr/>
        </p:nvPicPr>
        <p:blipFill rotWithShape="1">
          <a:blip r:embed="rId8">
            <a:extLst>
              <a:ext uri="{28A0092B-C50C-407E-A947-70E740481C1C}">
                <a14:useLocalDpi xmlns:a14="http://schemas.microsoft.com/office/drawing/2010/main" val="0"/>
              </a:ext>
            </a:extLst>
          </a:blip>
          <a:srcRect l="53849" t="-17160"/>
          <a:stretch/>
        </p:blipFill>
        <p:spPr bwMode="auto">
          <a:xfrm>
            <a:off x="609600" y="6426843"/>
            <a:ext cx="1105593" cy="359154"/>
          </a:xfrm>
          <a:prstGeom prst="rect">
            <a:avLst/>
          </a:prstGeom>
          <a:noFill/>
        </p:spPr>
      </p:pic>
      <p:sp>
        <p:nvSpPr>
          <p:cNvPr id="28" name="Rectangle 27">
            <a:extLst>
              <a:ext uri="{FF2B5EF4-FFF2-40B4-BE49-F238E27FC236}">
                <a16:creationId xmlns:a16="http://schemas.microsoft.com/office/drawing/2014/main" id="{FC7F3FCB-5DEC-46E9-B7C6-A1B049365E4D}"/>
              </a:ext>
              <a:ext uri="{C183D7F6-B498-43B3-948B-1728B52AA6E4}">
                <adec:decorative xmlns:adec="http://schemas.microsoft.com/office/drawing/2017/decorative" val="1"/>
              </a:ext>
            </a:extLst>
          </p:cNvPr>
          <p:cNvSpPr/>
          <p:nvPr/>
        </p:nvSpPr>
        <p:spPr>
          <a:xfrm>
            <a:off x="7162800" y="5562600"/>
            <a:ext cx="1687798" cy="707886"/>
          </a:xfrm>
          <a:prstGeom prst="rect">
            <a:avLst/>
          </a:prstGeom>
          <a:ln>
            <a:solidFill>
              <a:schemeClr val="tx1"/>
            </a:solidFill>
          </a:ln>
        </p:spPr>
        <p:txBody>
          <a:bodyPr wrap="square">
            <a:spAutoFit/>
          </a:bodyPr>
          <a:lstStyle/>
          <a:p>
            <a:pPr algn="ctr"/>
            <a:endParaRPr lang="en-US" sz="1000" dirty="0"/>
          </a:p>
          <a:p>
            <a:pPr algn="ctr"/>
            <a:r>
              <a:rPr lang="en-US" sz="1000" dirty="0"/>
              <a:t>Everybody being able to put their ballots in state designated drop boxes.</a:t>
            </a:r>
          </a:p>
        </p:txBody>
      </p:sp>
      <p:sp>
        <p:nvSpPr>
          <p:cNvPr id="29" name="Line 11">
            <a:extLst>
              <a:ext uri="{FF2B5EF4-FFF2-40B4-BE49-F238E27FC236}">
                <a16:creationId xmlns:a16="http://schemas.microsoft.com/office/drawing/2014/main" id="{8445115D-892D-4873-AD36-5D46B1380841}"/>
              </a:ext>
              <a:ext uri="{C183D7F6-B498-43B3-948B-1728B52AA6E4}">
                <adec:decorative xmlns:adec="http://schemas.microsoft.com/office/drawing/2017/decorative" val="1"/>
              </a:ext>
            </a:extLst>
          </p:cNvPr>
          <p:cNvSpPr>
            <a:spLocks noChangeShapeType="1"/>
          </p:cNvSpPr>
          <p:nvPr/>
        </p:nvSpPr>
        <p:spPr bwMode="auto">
          <a:xfrm flipH="1">
            <a:off x="3103610" y="2786897"/>
            <a:ext cx="40155" cy="3599305"/>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solidFill>
                <a:prstClr val="black"/>
              </a:solidFill>
            </a:endParaRPr>
          </a:p>
        </p:txBody>
      </p:sp>
      <p:sp>
        <p:nvSpPr>
          <p:cNvPr id="30" name="Line 11">
            <a:extLst>
              <a:ext uri="{FF2B5EF4-FFF2-40B4-BE49-F238E27FC236}">
                <a16:creationId xmlns:a16="http://schemas.microsoft.com/office/drawing/2014/main" id="{A84A61FE-F76D-4433-957D-3763A1334DF8}"/>
              </a:ext>
              <a:ext uri="{C183D7F6-B498-43B3-948B-1728B52AA6E4}">
                <adec:decorative xmlns:adec="http://schemas.microsoft.com/office/drawing/2017/decorative" val="1"/>
              </a:ext>
            </a:extLst>
          </p:cNvPr>
          <p:cNvSpPr>
            <a:spLocks noChangeShapeType="1"/>
          </p:cNvSpPr>
          <p:nvPr/>
        </p:nvSpPr>
        <p:spPr bwMode="auto">
          <a:xfrm flipH="1">
            <a:off x="5008610" y="2786896"/>
            <a:ext cx="31387" cy="3669453"/>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solidFill>
                <a:prstClr val="black"/>
              </a:solidFill>
            </a:endParaRPr>
          </a:p>
        </p:txBody>
      </p:sp>
      <p:sp>
        <p:nvSpPr>
          <p:cNvPr id="31" name="Line 11">
            <a:extLst>
              <a:ext uri="{FF2B5EF4-FFF2-40B4-BE49-F238E27FC236}">
                <a16:creationId xmlns:a16="http://schemas.microsoft.com/office/drawing/2014/main" id="{1D2E05AF-BE6C-4260-91FF-43C7BADDB152}"/>
              </a:ext>
              <a:ext uri="{C183D7F6-B498-43B3-948B-1728B52AA6E4}">
                <adec:decorative xmlns:adec="http://schemas.microsoft.com/office/drawing/2017/decorative" val="1"/>
              </a:ext>
            </a:extLst>
          </p:cNvPr>
          <p:cNvSpPr>
            <a:spLocks noChangeShapeType="1"/>
          </p:cNvSpPr>
          <p:nvPr/>
        </p:nvSpPr>
        <p:spPr bwMode="auto">
          <a:xfrm flipH="1">
            <a:off x="6989812" y="2786896"/>
            <a:ext cx="20588" cy="3645806"/>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solidFill>
                <a:prstClr val="black"/>
              </a:solidFill>
            </a:endParaRPr>
          </a:p>
        </p:txBody>
      </p:sp>
      <p:sp>
        <p:nvSpPr>
          <p:cNvPr id="19" name="Line 11">
            <a:extLst>
              <a:ext uri="{FF2B5EF4-FFF2-40B4-BE49-F238E27FC236}">
                <a16:creationId xmlns:a16="http://schemas.microsoft.com/office/drawing/2014/main" id="{17753B38-6ECC-4023-AFAB-89F696D373C3}"/>
              </a:ext>
              <a:ext uri="{C183D7F6-B498-43B3-948B-1728B52AA6E4}">
                <adec:decorative xmlns:adec="http://schemas.microsoft.com/office/drawing/2017/decorative" val="1"/>
              </a:ext>
            </a:extLst>
          </p:cNvPr>
          <p:cNvSpPr>
            <a:spLocks noChangeShapeType="1"/>
          </p:cNvSpPr>
          <p:nvPr/>
        </p:nvSpPr>
        <p:spPr bwMode="auto">
          <a:xfrm flipH="1">
            <a:off x="1219200" y="2438400"/>
            <a:ext cx="20589" cy="3994302"/>
          </a:xfrm>
          <a:prstGeom prst="line">
            <a:avLst/>
          </a:prstGeom>
          <a:ln>
            <a:headEnd/>
            <a:tailEnd/>
          </a:ln>
          <a:extLst>
            <a:ext uri="{909E8E84-426E-40DD-AFC4-6F175D3DCCD1}">
              <a14:hiddenFill xmlns:a14="http://schemas.microsoft.com/office/drawing/2010/main">
                <a:noFill/>
              </a14:hiddenFill>
            </a:ext>
          </a:extLst>
        </p:spPr>
        <p:style>
          <a:lnRef idx="2">
            <a:schemeClr val="dk1"/>
          </a:lnRef>
          <a:fillRef idx="0">
            <a:schemeClr val="dk1"/>
          </a:fillRef>
          <a:effectRef idx="1">
            <a:schemeClr val="dk1"/>
          </a:effectRef>
          <a:fontRef idx="minor">
            <a:schemeClr val="tx1"/>
          </a:fontRef>
        </p:style>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solidFill>
                <a:prstClr val="black"/>
              </a:solidFill>
            </a:endParaRPr>
          </a:p>
        </p:txBody>
      </p:sp>
      <p:sp>
        <p:nvSpPr>
          <p:cNvPr id="20" name="Rectangle 19">
            <a:extLst>
              <a:ext uri="{FF2B5EF4-FFF2-40B4-BE49-F238E27FC236}">
                <a16:creationId xmlns:a16="http://schemas.microsoft.com/office/drawing/2014/main" id="{2D553FC9-2A5E-43BC-82FC-EAA2CC5C1702}"/>
              </a:ext>
              <a:ext uri="{C183D7F6-B498-43B3-948B-1728B52AA6E4}">
                <adec:decorative xmlns:adec="http://schemas.microsoft.com/office/drawing/2017/decorative" val="1"/>
              </a:ext>
            </a:extLst>
          </p:cNvPr>
          <p:cNvSpPr/>
          <p:nvPr/>
        </p:nvSpPr>
        <p:spPr>
          <a:xfrm>
            <a:off x="5170202" y="5540514"/>
            <a:ext cx="1687798" cy="707886"/>
          </a:xfrm>
          <a:prstGeom prst="rect">
            <a:avLst/>
          </a:prstGeom>
          <a:ln>
            <a:solidFill>
              <a:schemeClr val="tx1"/>
            </a:solidFill>
          </a:ln>
        </p:spPr>
        <p:txBody>
          <a:bodyPr wrap="square">
            <a:spAutoFit/>
          </a:bodyPr>
          <a:lstStyle/>
          <a:p>
            <a:pPr algn="ctr"/>
            <a:endParaRPr lang="en-US" sz="1000" dirty="0"/>
          </a:p>
          <a:p>
            <a:pPr algn="ctr"/>
            <a:endParaRPr lang="en-US" sz="1000" dirty="0"/>
          </a:p>
          <a:p>
            <a:pPr algn="ctr"/>
            <a:r>
              <a:rPr lang="en-US" sz="1000" dirty="0"/>
              <a:t>Everybody in your state voting with a mail ballot.</a:t>
            </a:r>
          </a:p>
        </p:txBody>
      </p:sp>
      <p:sp>
        <p:nvSpPr>
          <p:cNvPr id="21" name="Rectangle 20">
            <a:extLst>
              <a:ext uri="{FF2B5EF4-FFF2-40B4-BE49-F238E27FC236}">
                <a16:creationId xmlns:a16="http://schemas.microsoft.com/office/drawing/2014/main" id="{3FF84BCA-7169-412B-A323-6A1ED8725AFE}"/>
              </a:ext>
              <a:ext uri="{C183D7F6-B498-43B3-948B-1728B52AA6E4}">
                <adec:decorative xmlns:adec="http://schemas.microsoft.com/office/drawing/2017/decorative" val="1"/>
              </a:ext>
            </a:extLst>
          </p:cNvPr>
          <p:cNvSpPr/>
          <p:nvPr/>
        </p:nvSpPr>
        <p:spPr>
          <a:xfrm>
            <a:off x="3220389" y="5524392"/>
            <a:ext cx="1687798" cy="707886"/>
          </a:xfrm>
          <a:prstGeom prst="rect">
            <a:avLst/>
          </a:prstGeom>
          <a:ln>
            <a:solidFill>
              <a:schemeClr val="tx1"/>
            </a:solidFill>
          </a:ln>
        </p:spPr>
        <p:txBody>
          <a:bodyPr wrap="square">
            <a:spAutoFit/>
          </a:bodyPr>
          <a:lstStyle/>
          <a:p>
            <a:pPr algn="ctr"/>
            <a:endParaRPr lang="en-US" sz="1000" dirty="0"/>
          </a:p>
          <a:p>
            <a:pPr algn="ctr"/>
            <a:r>
              <a:rPr lang="en-US" sz="1000" dirty="0"/>
              <a:t>Everybody in your state automatically being mailed an absentee ballot.</a:t>
            </a:r>
          </a:p>
        </p:txBody>
      </p:sp>
      <p:sp>
        <p:nvSpPr>
          <p:cNvPr id="25" name="Rectangle 24">
            <a:extLst>
              <a:ext uri="{FF2B5EF4-FFF2-40B4-BE49-F238E27FC236}">
                <a16:creationId xmlns:a16="http://schemas.microsoft.com/office/drawing/2014/main" id="{B73AA495-AE23-4F26-8BA6-DFFE12726835}"/>
              </a:ext>
              <a:ext uri="{C183D7F6-B498-43B3-948B-1728B52AA6E4}">
                <adec:decorative xmlns:adec="http://schemas.microsoft.com/office/drawing/2017/decorative" val="1"/>
              </a:ext>
            </a:extLst>
          </p:cNvPr>
          <p:cNvSpPr/>
          <p:nvPr/>
        </p:nvSpPr>
        <p:spPr>
          <a:xfrm>
            <a:off x="1324157" y="5516487"/>
            <a:ext cx="1687798" cy="707886"/>
          </a:xfrm>
          <a:prstGeom prst="rect">
            <a:avLst/>
          </a:prstGeom>
          <a:ln>
            <a:solidFill>
              <a:schemeClr val="tx1"/>
            </a:solidFill>
          </a:ln>
        </p:spPr>
        <p:txBody>
          <a:bodyPr wrap="square">
            <a:spAutoFit/>
          </a:bodyPr>
          <a:lstStyle/>
          <a:p>
            <a:pPr algn="ctr"/>
            <a:r>
              <a:rPr lang="en-US" sz="1000" dirty="0"/>
              <a:t>Everybody in your state being able to vote by absentee ballot, whether sick or absent or not.</a:t>
            </a:r>
          </a:p>
        </p:txBody>
      </p:sp>
      <p:sp>
        <p:nvSpPr>
          <p:cNvPr id="33" name="Rectangle 32">
            <a:extLst>
              <a:ext uri="{FF2B5EF4-FFF2-40B4-BE49-F238E27FC236}">
                <a16:creationId xmlns:a16="http://schemas.microsoft.com/office/drawing/2014/main" id="{13808712-3DF5-4866-81B3-803228A78D59}"/>
              </a:ext>
              <a:ext uri="{C183D7F6-B498-43B3-948B-1728B52AA6E4}">
                <adec:decorative xmlns:adec="http://schemas.microsoft.com/office/drawing/2017/decorative" val="1"/>
              </a:ext>
            </a:extLst>
          </p:cNvPr>
          <p:cNvSpPr/>
          <p:nvPr/>
        </p:nvSpPr>
        <p:spPr>
          <a:xfrm>
            <a:off x="106067" y="5526678"/>
            <a:ext cx="1027430" cy="707886"/>
          </a:xfrm>
          <a:prstGeom prst="rect">
            <a:avLst/>
          </a:prstGeom>
          <a:ln>
            <a:solidFill>
              <a:schemeClr val="tx1"/>
            </a:solidFill>
          </a:ln>
        </p:spPr>
        <p:txBody>
          <a:bodyPr wrap="square">
            <a:spAutoFit/>
          </a:bodyPr>
          <a:lstStyle/>
          <a:p>
            <a:pPr algn="ctr"/>
            <a:r>
              <a:rPr lang="en-US" sz="1000" dirty="0"/>
              <a:t>Most people voting in-person at polling stations</a:t>
            </a:r>
          </a:p>
        </p:txBody>
      </p:sp>
    </p:spTree>
    <p:extLst>
      <p:ext uri="{BB962C8B-B14F-4D97-AF65-F5344CB8AC3E}">
        <p14:creationId xmlns:p14="http://schemas.microsoft.com/office/powerpoint/2010/main" val="2370771763"/>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B8E0A3D7-A229-4547-99D9-33DC6E6CBAE1}"/>
              </a:ext>
            </a:extLst>
          </p:cNvPr>
          <p:cNvSpPr>
            <a:spLocks noGrp="1"/>
          </p:cNvSpPr>
          <p:nvPr>
            <p:ph type="title" idx="4294967295"/>
          </p:nvPr>
        </p:nvSpPr>
        <p:spPr>
          <a:xfrm>
            <a:off x="628650" y="365125"/>
            <a:ext cx="7886700" cy="1325563"/>
          </a:xfrm>
          <a:prstGeom prst="rect">
            <a:avLst/>
          </a:prstGeom>
        </p:spPr>
        <p:txBody>
          <a:bodyPr/>
          <a:lstStyle/>
          <a:p>
            <a:r>
              <a:rPr lang="en-US" dirty="0"/>
              <a:t>The government</a:t>
            </a:r>
            <a:r>
              <a:rPr lang="en-US" baseline="0" dirty="0"/>
              <a:t> rescue: what’s next</a:t>
            </a:r>
            <a:endParaRPr lang="en-US" dirty="0"/>
          </a:p>
        </p:txBody>
      </p:sp>
      <p:sp>
        <p:nvSpPr>
          <p:cNvPr id="2" name="Rectangle 1">
            <a:extLst>
              <a:ext uri="{C183D7F6-B498-43B3-948B-1728B52AA6E4}">
                <adec:decorative xmlns:adec="http://schemas.microsoft.com/office/drawing/2017/decorative" val="1"/>
              </a:ext>
            </a:extLst>
          </p:cNvPr>
          <p:cNvSpPr/>
          <p:nvPr/>
        </p:nvSpPr>
        <p:spPr>
          <a:xfrm>
            <a:off x="0" y="457200"/>
            <a:ext cx="9144000" cy="5897880"/>
          </a:xfrm>
          <a:prstGeom prst="rect">
            <a:avLst/>
          </a:prstGeom>
          <a:solidFill>
            <a:srgbClr val="17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lide Number Placeholder 6"/>
          <p:cNvSpPr>
            <a:spLocks noGrp="1"/>
          </p:cNvSpPr>
          <p:nvPr>
            <p:ph type="sldNum" sz="quarter" idx="12"/>
          </p:nvPr>
        </p:nvSpPr>
        <p:spPr>
          <a:xfrm>
            <a:off x="7010400" y="6489947"/>
            <a:ext cx="2133600" cy="365124"/>
          </a:xfrm>
        </p:spPr>
        <p:txBody>
          <a:bodyPr/>
          <a:lstStyle/>
          <a:p>
            <a:pPr>
              <a:defRPr/>
            </a:pPr>
            <a:fld id="{089398E2-BD8B-4C06-B949-5D11C3C3F6EB}" type="slidenum">
              <a:rPr lang="en-US" smtClean="0">
                <a:solidFill>
                  <a:srgbClr val="EEECE1"/>
                </a:solidFill>
              </a:rPr>
              <a:pPr>
                <a:defRPr/>
              </a:pPr>
              <a:t>28</a:t>
            </a:fld>
            <a:endParaRPr lang="en-US" dirty="0">
              <a:solidFill>
                <a:srgbClr val="EEECE1"/>
              </a:solidFill>
            </a:endParaRP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2362200"/>
            <a:ext cx="9144000" cy="1676400"/>
          </a:xfrm>
          <a:prstGeom prst="rect">
            <a:avLst/>
          </a:prstGeom>
        </p:spPr>
      </p:pic>
      <p:sp>
        <p:nvSpPr>
          <p:cNvPr id="9" name="Rectangle 8">
            <a:extLst>
              <a:ext uri="{C183D7F6-B498-43B3-948B-1728B52AA6E4}">
                <adec:decorative xmlns:adec="http://schemas.microsoft.com/office/drawing/2017/decorative" val="1"/>
              </a:ext>
            </a:extLst>
          </p:cNvPr>
          <p:cNvSpPr/>
          <p:nvPr/>
        </p:nvSpPr>
        <p:spPr>
          <a:xfrm>
            <a:off x="-1426881" y="2266308"/>
            <a:ext cx="10984725" cy="1754326"/>
          </a:xfrm>
          <a:prstGeom prst="rect">
            <a:avLst/>
          </a:prstGeom>
        </p:spPr>
        <p:txBody>
          <a:bodyPr wrap="square">
            <a:spAutoFit/>
          </a:bodyPr>
          <a:lstStyle/>
          <a:p>
            <a:pPr algn="ctr"/>
            <a:r>
              <a:rPr lang="en-US" sz="5400" dirty="0">
                <a:solidFill>
                  <a:prstClr val="black"/>
                </a:solidFill>
                <a:latin typeface="Franklin Gothic Demi Cond"/>
                <a:cs typeface="Franklin Gothic Demi Cond"/>
              </a:rPr>
              <a:t> The government rescue: </a:t>
            </a:r>
          </a:p>
          <a:p>
            <a:pPr algn="ctr"/>
            <a:r>
              <a:rPr lang="en-US" sz="5400" dirty="0">
                <a:solidFill>
                  <a:prstClr val="black"/>
                </a:solidFill>
                <a:latin typeface="Franklin Gothic Demi Cond"/>
                <a:cs typeface="Franklin Gothic Demi Cond"/>
              </a:rPr>
              <a:t>what’s next</a:t>
            </a:r>
          </a:p>
        </p:txBody>
      </p:sp>
      <p:pic>
        <p:nvPicPr>
          <p:cNvPr id="10"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1960721" y="125713"/>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4890" y="177155"/>
            <a:ext cx="3090417" cy="1828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248DA6C-47BB-4CCB-8B1F-310FA9A4AD9F}"/>
              </a:ext>
              <a:ext uri="{C183D7F6-B498-43B3-948B-1728B52AA6E4}">
                <adec:decorative xmlns:adec="http://schemas.microsoft.com/office/drawing/2017/decorative" val="1"/>
              </a:ext>
            </a:extLst>
          </p:cNvPr>
          <p:cNvSpPr txBox="1"/>
          <p:nvPr/>
        </p:nvSpPr>
        <p:spPr>
          <a:xfrm>
            <a:off x="76200" y="6454237"/>
            <a:ext cx="8231977" cy="261610"/>
          </a:xfrm>
          <a:prstGeom prst="rect">
            <a:avLst/>
          </a:prstGeom>
          <a:solidFill>
            <a:schemeClr val="tx1"/>
          </a:solidFill>
        </p:spPr>
        <p:txBody>
          <a:bodyPr wrap="square" rtlCol="0">
            <a:spAutoFit/>
          </a:bodyPr>
          <a:lstStyle/>
          <a:p>
            <a:endParaRPr lang="en-US" sz="1100" i="1" dirty="0">
              <a:solidFill>
                <a:schemeClr val="lt1"/>
              </a:solidFill>
            </a:endParaRPr>
          </a:p>
        </p:txBody>
      </p:sp>
      <p:pic>
        <p:nvPicPr>
          <p:cNvPr id="15" name="Picture 9">
            <a:extLst>
              <a:ext uri="{FF2B5EF4-FFF2-40B4-BE49-F238E27FC236}">
                <a16:creationId xmlns:a16="http://schemas.microsoft.com/office/drawing/2014/main" id="{7DBB06CF-E943-4103-8C49-5A450C84EC0E}"/>
              </a:ext>
              <a:ext uri="{C183D7F6-B498-43B3-948B-1728B52AA6E4}">
                <adec:decorative xmlns:adec="http://schemas.microsoft.com/office/drawing/2017/decorative" val="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273" r="86278" b="3273"/>
          <a:stretch/>
        </p:blipFill>
        <p:spPr bwMode="auto">
          <a:xfrm>
            <a:off x="111859" y="6422646"/>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B2891FA1-FABE-47BF-BE7C-6D5ACB79686A}"/>
              </a:ext>
              <a:ext uri="{C183D7F6-B498-43B3-948B-1728B52AA6E4}">
                <adec:decorative xmlns:adec="http://schemas.microsoft.com/office/drawing/2017/decorative" val="1"/>
              </a:ext>
            </a:extLst>
          </p:cNvPr>
          <p:cNvPicPr/>
          <p:nvPr/>
        </p:nvPicPr>
        <p:blipFill rotWithShape="1">
          <a:blip r:embed="rId7">
            <a:extLst>
              <a:ext uri="{28A0092B-C50C-407E-A947-70E740481C1C}">
                <a14:useLocalDpi xmlns:a14="http://schemas.microsoft.com/office/drawing/2010/main" val="0"/>
              </a:ext>
            </a:extLst>
          </a:blip>
          <a:srcRect l="53849" t="-17160"/>
          <a:stretch/>
        </p:blipFill>
        <p:spPr bwMode="auto">
          <a:xfrm>
            <a:off x="570807" y="6422646"/>
            <a:ext cx="1105593" cy="359154"/>
          </a:xfrm>
          <a:prstGeom prst="rect">
            <a:avLst/>
          </a:prstGeom>
          <a:noFill/>
        </p:spPr>
      </p:pic>
    </p:spTree>
    <p:extLst>
      <p:ext uri="{BB962C8B-B14F-4D97-AF65-F5344CB8AC3E}">
        <p14:creationId xmlns:p14="http://schemas.microsoft.com/office/powerpoint/2010/main" val="2906660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00FF8AB1-3657-4447-BD06-FDCF2CD637A3}"/>
              </a:ext>
            </a:extLst>
          </p:cNvPr>
          <p:cNvSpPr>
            <a:spLocks noGrp="1"/>
          </p:cNvSpPr>
          <p:nvPr>
            <p:ph type="title" idx="4294967295"/>
          </p:nvPr>
        </p:nvSpPr>
        <p:spPr>
          <a:xfrm>
            <a:off x="628650" y="365125"/>
            <a:ext cx="7886700" cy="1325563"/>
          </a:xfrm>
          <a:prstGeom prst="rect">
            <a:avLst/>
          </a:prstGeom>
        </p:spPr>
        <p:txBody>
          <a:bodyPr/>
          <a:lstStyle/>
          <a:p>
            <a:r>
              <a:rPr lang="en-US" dirty="0"/>
              <a:t>Introduction</a:t>
            </a:r>
          </a:p>
        </p:txBody>
      </p:sp>
      <p:sp>
        <p:nvSpPr>
          <p:cNvPr id="10" name="Rectangle 9">
            <a:extLst>
              <a:ext uri="{FF2B5EF4-FFF2-40B4-BE49-F238E27FC236}">
                <a16:creationId xmlns:a16="http://schemas.microsoft.com/office/drawing/2014/main" id="{E801608B-745F-2D4E-9C97-691FF92AAF3C}"/>
              </a:ext>
              <a:ext uri="{C183D7F6-B498-43B3-948B-1728B52AA6E4}">
                <adec:decorative xmlns:adec="http://schemas.microsoft.com/office/drawing/2017/decorative" val="1"/>
              </a:ext>
            </a:extLst>
          </p:cNvPr>
          <p:cNvSpPr/>
          <p:nvPr/>
        </p:nvSpPr>
        <p:spPr>
          <a:xfrm>
            <a:off x="0" y="0"/>
            <a:ext cx="9144000" cy="5508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Center for voterinformation">
            <a:extLst>
              <a:ext uri="{FF2B5EF4-FFF2-40B4-BE49-F238E27FC236}">
                <a16:creationId xmlns:a16="http://schemas.microsoft.com/office/drawing/2014/main" id="{7916D690-7EB3-4661-84CD-E6D81E765525}"/>
              </a:ext>
            </a:extLst>
          </p:cNvPr>
          <p:cNvPicPr>
            <a:picLocks noChangeAspect="1"/>
          </p:cNvPicPr>
          <p:nvPr/>
        </p:nvPicPr>
        <p:blipFill>
          <a:blip r:embed="rId3"/>
          <a:stretch>
            <a:fillRect/>
          </a:stretch>
        </p:blipFill>
        <p:spPr>
          <a:xfrm>
            <a:off x="2937182" y="900595"/>
            <a:ext cx="3248025" cy="771525"/>
          </a:xfrm>
          <a:prstGeom prst="rect">
            <a:avLst/>
          </a:prstGeom>
        </p:spPr>
      </p:pic>
      <p:pic>
        <p:nvPicPr>
          <p:cNvPr id="6" name="Picture 9" descr="Democracy Corps logo"/>
          <p:cNvPicPr>
            <a:picLocks noChangeAspect="1" noChangeArrowheads="1"/>
          </p:cNvPicPr>
          <p:nvPr/>
        </p:nvPicPr>
        <p:blipFill>
          <a:blip r:embed="rId4">
            <a:extLst>
              <a:ext uri="{28A0092B-C50C-407E-A947-70E740481C1C}">
                <a14:useLocalDpi xmlns:a14="http://schemas.microsoft.com/office/drawing/2010/main" val="0"/>
              </a:ext>
            </a:extLst>
          </a:blip>
          <a:srcRect l="473" t="3273" b="3273"/>
          <a:stretch>
            <a:fillRect/>
          </a:stretch>
        </p:blipFill>
        <p:spPr bwMode="auto">
          <a:xfrm>
            <a:off x="2492772" y="1666305"/>
            <a:ext cx="4158456" cy="6282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Picture 7" descr="Greenberg research logo"/>
          <p:cNvPicPr/>
          <p:nvPr/>
        </p:nvPicPr>
        <p:blipFill>
          <a:blip r:embed="rId5">
            <a:extLst>
              <a:ext uri="{28A0092B-C50C-407E-A947-70E740481C1C}">
                <a14:useLocalDpi xmlns:a14="http://schemas.microsoft.com/office/drawing/2010/main" val="0"/>
              </a:ext>
            </a:extLst>
          </a:blip>
          <a:srcRect/>
          <a:stretch>
            <a:fillRect/>
          </a:stretch>
        </p:blipFill>
        <p:spPr bwMode="auto">
          <a:xfrm>
            <a:off x="2618095" y="2346257"/>
            <a:ext cx="3886200" cy="375602"/>
          </a:xfrm>
          <a:prstGeom prst="rect">
            <a:avLst/>
          </a:prstGeom>
          <a:noFill/>
          <a:ln>
            <a:noFill/>
          </a:ln>
        </p:spPr>
      </p:pic>
      <p:cxnSp>
        <p:nvCxnSpPr>
          <p:cNvPr id="5" name="Straight Connector 4">
            <a:extLst>
              <a:ext uri="{C183D7F6-B498-43B3-948B-1728B52AA6E4}">
                <adec:decorative xmlns:adec="http://schemas.microsoft.com/office/drawing/2017/decorative" val="1"/>
              </a:ext>
            </a:extLst>
          </p:cNvPr>
          <p:cNvCxnSpPr/>
          <p:nvPr/>
        </p:nvCxnSpPr>
        <p:spPr>
          <a:xfrm>
            <a:off x="3037195" y="2894483"/>
            <a:ext cx="30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0" y="3361284"/>
            <a:ext cx="9144000" cy="1508105"/>
          </a:xfrm>
          <a:prstGeom prst="rect">
            <a:avLst/>
          </a:prstGeom>
          <a:noFill/>
        </p:spPr>
        <p:txBody>
          <a:bodyPr wrap="square" rtlCol="0">
            <a:spAutoFit/>
          </a:bodyPr>
          <a:lstStyle/>
          <a:p>
            <a:pPr algn="ctr"/>
            <a:r>
              <a:rPr lang="en-US" sz="4400" b="1" dirty="0">
                <a:solidFill>
                  <a:srgbClr val="6DB33F"/>
                </a:solidFill>
                <a:latin typeface="Franklin Gothic Demi Cond" panose="020B0706030402020204" pitchFamily="34" charset="0"/>
              </a:rPr>
              <a:t>The partisan polarization of the pandemic</a:t>
            </a:r>
          </a:p>
          <a:p>
            <a:pPr algn="ctr"/>
            <a:r>
              <a:rPr lang="en-US" sz="2800" b="1" dirty="0">
                <a:solidFill>
                  <a:srgbClr val="6DB33F"/>
                </a:solidFill>
                <a:latin typeface="Franklin Gothic Demi Cond" panose="020B0706030402020204" pitchFamily="34" charset="0"/>
              </a:rPr>
              <a:t>CVI Pandemic battleground tracking: wave 2</a:t>
            </a:r>
          </a:p>
          <a:p>
            <a:pPr algn="ctr"/>
            <a:r>
              <a:rPr lang="en-US" sz="2000" dirty="0">
                <a:solidFill>
                  <a:prstClr val="black"/>
                </a:solidFill>
                <a:latin typeface="Franklin Gothic Demi Cond" panose="020B0706030402020204" pitchFamily="34" charset="0"/>
              </a:rPr>
              <a:t>April 29 to May 3, 2020</a:t>
            </a:r>
          </a:p>
        </p:txBody>
      </p:sp>
      <p:pic>
        <p:nvPicPr>
          <p:cNvPr id="3" name="Picture 2" descr="Campaigns Corporations Advocacy Worldwide"/>
          <p:cNvPicPr>
            <a:picLocks noChangeAspect="1"/>
          </p:cNvPicPr>
          <p:nvPr/>
        </p:nvPicPr>
        <p:blipFill rotWithShape="1">
          <a:blip r:embed="rId6">
            <a:extLst>
              <a:ext uri="{28A0092B-C50C-407E-A947-70E740481C1C}">
                <a14:useLocalDpi xmlns:a14="http://schemas.microsoft.com/office/drawing/2010/main" val="0"/>
              </a:ext>
            </a:extLst>
          </a:blip>
          <a:srcRect t="80327"/>
          <a:stretch/>
        </p:blipFill>
        <p:spPr>
          <a:xfrm>
            <a:off x="0" y="5508814"/>
            <a:ext cx="9144000" cy="1349186"/>
          </a:xfrm>
          <a:prstGeom prst="rect">
            <a:avLst/>
          </a:prstGeom>
        </p:spPr>
      </p:pic>
    </p:spTree>
    <p:extLst>
      <p:ext uri="{BB962C8B-B14F-4D97-AF65-F5344CB8AC3E}">
        <p14:creationId xmlns:p14="http://schemas.microsoft.com/office/powerpoint/2010/main" val="15721062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AA498D7-83DF-4547-9EE2-A9C27E28BABD}"/>
              </a:ext>
            </a:extLst>
          </p:cNvPr>
          <p:cNvSpPr>
            <a:spLocks noGrp="1"/>
          </p:cNvSpPr>
          <p:nvPr>
            <p:ph type="title"/>
          </p:nvPr>
        </p:nvSpPr>
        <p:spPr/>
        <p:txBody>
          <a:bodyPr/>
          <a:lstStyle/>
          <a:p>
            <a:pPr rtl="0" fontAlgn="base"/>
            <a:r>
              <a:rPr lang="en-US" sz="2400" kern="1200" dirty="0">
                <a:solidFill>
                  <a:srgbClr val="000000"/>
                </a:solidFill>
                <a:effectLst/>
                <a:latin typeface="Franklin Gothic Demi Cond" panose="020B0603020102020204" pitchFamily="34" charset="0"/>
                <a:ea typeface="+mn-ea"/>
                <a:cs typeface="+mn-cs"/>
              </a:rPr>
              <a:t>U.S. rescue plan, particularly with Republicans</a:t>
            </a:r>
            <a:endParaRPr lang="en-US" dirty="0">
              <a:effectLst/>
            </a:endParaRPr>
          </a:p>
        </p:txBody>
      </p:sp>
      <p:sp>
        <p:nvSpPr>
          <p:cNvPr id="27" name="Rectangle 2">
            <a:extLst>
              <a:ext uri="{FF2B5EF4-FFF2-40B4-BE49-F238E27FC236}">
                <a16:creationId xmlns:a16="http://schemas.microsoft.com/office/drawing/2014/main" id="{BFCA94D3-CE11-45C8-AB13-DB39DF3C87F0}"/>
              </a:ext>
              <a:ext uri="{C183D7F6-B498-43B3-948B-1728B52AA6E4}">
                <adec:decorative xmlns:adec="http://schemas.microsoft.com/office/drawing/2017/decorative" val="1"/>
              </a:ext>
            </a:extLst>
          </p:cNvPr>
          <p:cNvSpPr>
            <a:spLocks noChangeArrowheads="1"/>
          </p:cNvSpPr>
          <p:nvPr/>
        </p:nvSpPr>
        <p:spPr bwMode="auto">
          <a:xfrm>
            <a:off x="76201" y="592319"/>
            <a:ext cx="9220199" cy="369332"/>
          </a:xfrm>
          <a:prstGeom prst="rect">
            <a:avLst/>
          </a:prstGeom>
          <a:noFill/>
          <a:ln>
            <a:noFill/>
          </a:ln>
        </p:spPr>
        <p:txBody>
          <a:bodyPr wrap="square" lIns="0" tIns="0" rIns="0" bIns="0">
            <a:spAutoFit/>
          </a:bodyPr>
          <a:lstStyle/>
          <a:p>
            <a:r>
              <a:rPr lang="en-US" sz="2400" dirty="0">
                <a:solidFill>
                  <a:prstClr val="black"/>
                </a:solidFill>
                <a:latin typeface="Franklin Gothic Demi Cond"/>
              </a:rPr>
              <a:t>U.S. rescue plan, particularly with Republicans</a:t>
            </a:r>
          </a:p>
        </p:txBody>
      </p:sp>
      <p:sp>
        <p:nvSpPr>
          <p:cNvPr id="30" name="AutoShape 4">
            <a:extLst>
              <a:ext uri="{FF2B5EF4-FFF2-40B4-BE49-F238E27FC236}">
                <a16:creationId xmlns:a16="http://schemas.microsoft.com/office/drawing/2014/main" id="{54560911-8C54-46AB-B791-E42A7C83505C}"/>
              </a:ext>
            </a:extLst>
          </p:cNvPr>
          <p:cNvSpPr>
            <a:spLocks noChangeArrowheads="1"/>
          </p:cNvSpPr>
          <p:nvPr/>
        </p:nvSpPr>
        <p:spPr bwMode="auto">
          <a:xfrm>
            <a:off x="102804" y="1100700"/>
            <a:ext cx="8991600" cy="612934"/>
          </a:xfrm>
          <a:prstGeom prst="roundRect">
            <a:avLst>
              <a:gd name="adj" fmla="val 16667"/>
            </a:avLst>
          </a:prstGeom>
          <a:solidFill>
            <a:schemeClr val="bg1">
              <a:lumMod val="75000"/>
            </a:schemeClr>
          </a:solidFill>
          <a:ln w="9525">
            <a:noFill/>
            <a:round/>
            <a:headEnd/>
            <a:tailEnd/>
          </a:ln>
          <a:effectLst/>
        </p:spPr>
        <p:txBody>
          <a:bodyPr wrap="square" lIns="0" tIns="0" rIns="0" bIns="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i="1" dirty="0"/>
              <a:t>The U.S. Congress and President Trump have passed a two trillion dollar rescue plan and another $500 billion that greatly increases unemployment insurance, provides some families an immediate cash payment, provides help for small business and provides loans to major industries threatened with bankruptcy if they maintain employment and accept public oversight.</a:t>
            </a:r>
          </a:p>
        </p:txBody>
      </p:sp>
      <p:sp>
        <p:nvSpPr>
          <p:cNvPr id="35" name="Text Box 13">
            <a:extLst>
              <a:ext uri="{FF2B5EF4-FFF2-40B4-BE49-F238E27FC236}">
                <a16:creationId xmlns:a16="http://schemas.microsoft.com/office/drawing/2014/main" id="{1F90C383-8746-4871-A94C-496D77980AEA}"/>
              </a:ext>
            </a:extLst>
          </p:cNvPr>
          <p:cNvSpPr txBox="1">
            <a:spLocks noChangeArrowheads="1"/>
          </p:cNvSpPr>
          <p:nvPr/>
        </p:nvSpPr>
        <p:spPr bwMode="auto">
          <a:xfrm>
            <a:off x="1260124" y="1749623"/>
            <a:ext cx="6623751" cy="307777"/>
          </a:xfrm>
          <a:prstGeom prst="rect">
            <a:avLst/>
          </a:prstGeom>
          <a:solidFill>
            <a:schemeClr val="bg1"/>
          </a:solidFill>
          <a:ln w="9525">
            <a:solidFill>
              <a:srgbClr val="000000"/>
            </a:solidFill>
            <a:miter lim="800000"/>
            <a:headEnd/>
            <a:tailEnd/>
          </a:ln>
          <a:effectLst/>
        </p:spPr>
        <p:txBody>
          <a:bodyPr wrap="square" lIns="0" tIns="0" rIns="0" bIns="0">
            <a:spAutoFit/>
          </a:bodyPr>
          <a:lstStyle>
            <a:lvl1pPr eaLnBrk="0" hangingPunct="0">
              <a:defRPr sz="1400" b="1">
                <a:solidFill>
                  <a:schemeClr val="bg1"/>
                </a:solidFill>
                <a:latin typeface="Arial" charset="0"/>
                <a:cs typeface="Arial" charset="0"/>
              </a:defRPr>
            </a:lvl1pPr>
            <a:lvl2pPr marL="37931725" indent="-37474525" eaLnBrk="0" hangingPunct="0">
              <a:defRPr sz="1400" b="1">
                <a:solidFill>
                  <a:schemeClr val="bg1"/>
                </a:solidFill>
                <a:latin typeface="Arial" charset="0"/>
                <a:cs typeface="Arial" charset="0"/>
              </a:defRPr>
            </a:lvl2pPr>
            <a:lvl3pPr eaLnBrk="0" hangingPunct="0">
              <a:defRPr sz="1400" b="1">
                <a:solidFill>
                  <a:schemeClr val="bg1"/>
                </a:solidFill>
                <a:latin typeface="Arial" charset="0"/>
                <a:cs typeface="Arial" charset="0"/>
              </a:defRPr>
            </a:lvl3pPr>
            <a:lvl4pPr eaLnBrk="0" hangingPunct="0">
              <a:defRPr sz="1400" b="1">
                <a:solidFill>
                  <a:schemeClr val="bg1"/>
                </a:solidFill>
                <a:latin typeface="Arial" charset="0"/>
                <a:cs typeface="Arial" charset="0"/>
              </a:defRPr>
            </a:lvl4pPr>
            <a:lvl5pPr eaLnBrk="0" hangingPunct="0">
              <a:defRPr sz="1400" b="1">
                <a:solidFill>
                  <a:schemeClr val="bg1"/>
                </a:solidFill>
                <a:latin typeface="Arial" charset="0"/>
                <a:cs typeface="Arial" charset="0"/>
              </a:defRPr>
            </a:lvl5pPr>
            <a:lvl6pPr marL="457200" eaLnBrk="0" fontAlgn="base" hangingPunct="0">
              <a:spcBef>
                <a:spcPct val="0"/>
              </a:spcBef>
              <a:spcAft>
                <a:spcPct val="0"/>
              </a:spcAft>
              <a:defRPr sz="1400" b="1">
                <a:solidFill>
                  <a:schemeClr val="bg1"/>
                </a:solidFill>
                <a:latin typeface="Arial" charset="0"/>
                <a:cs typeface="Arial" charset="0"/>
              </a:defRPr>
            </a:lvl6pPr>
            <a:lvl7pPr marL="914400" eaLnBrk="0" fontAlgn="base" hangingPunct="0">
              <a:spcBef>
                <a:spcPct val="0"/>
              </a:spcBef>
              <a:spcAft>
                <a:spcPct val="0"/>
              </a:spcAft>
              <a:defRPr sz="1400" b="1">
                <a:solidFill>
                  <a:schemeClr val="bg1"/>
                </a:solidFill>
                <a:latin typeface="Arial" charset="0"/>
                <a:cs typeface="Arial" charset="0"/>
              </a:defRPr>
            </a:lvl7pPr>
            <a:lvl8pPr marL="1371600" eaLnBrk="0" fontAlgn="base" hangingPunct="0">
              <a:spcBef>
                <a:spcPct val="0"/>
              </a:spcBef>
              <a:spcAft>
                <a:spcPct val="0"/>
              </a:spcAft>
              <a:defRPr sz="1400" b="1">
                <a:solidFill>
                  <a:schemeClr val="bg1"/>
                </a:solidFill>
                <a:latin typeface="Arial" charset="0"/>
                <a:cs typeface="Arial" charset="0"/>
              </a:defRPr>
            </a:lvl8pPr>
            <a:lvl9pPr marL="1828800" eaLnBrk="0" fontAlgn="base" hangingPunct="0">
              <a:spcBef>
                <a:spcPct val="0"/>
              </a:spcBef>
              <a:spcAft>
                <a:spcPct val="0"/>
              </a:spcAft>
              <a:defRPr sz="1400" b="1">
                <a:solidFill>
                  <a:schemeClr val="bg1"/>
                </a:solidFill>
                <a:latin typeface="Arial" charset="0"/>
                <a:cs typeface="Arial" charset="0"/>
              </a:defRPr>
            </a:lvl9pPr>
          </a:lstStyle>
          <a:p>
            <a:pPr algn="ctr" eaLnBrk="1" hangingPunct="1">
              <a:spcBef>
                <a:spcPct val="50000"/>
              </a:spcBef>
            </a:pPr>
            <a:r>
              <a:rPr lang="en-US" sz="2000" dirty="0">
                <a:solidFill>
                  <a:srgbClr val="E7E7E7">
                    <a:lumMod val="10000"/>
                  </a:srgbClr>
                </a:solidFill>
                <a:latin typeface="Arial" panose="020B0604020202020204" pitchFamily="34" charset="0"/>
                <a:cs typeface="Arial" panose="020B0604020202020204" pitchFamily="34" charset="0"/>
              </a:rPr>
              <a:t>RESCUE PLAN APPROVAL</a:t>
            </a:r>
          </a:p>
        </p:txBody>
      </p:sp>
      <p:graphicFrame>
        <p:nvGraphicFramePr>
          <p:cNvPr id="66" name="Chart 65" descr="Total&#13;&#10;Strong approve: 33&#13;&#10;Somewhat approve: 54&#13;&#10;Total approve: 86&#13;&#10;Strong disapprove: 4&#13;&#10;Somewhat disapprove: 10&#13;&#10;Total disapprove: 14&#13;&#10;&#13;&#10;Democrat&#13;&#10;Strong approve: 29&#13;&#10;Somewhat approve: 55&#13;&#10;Total approve: 84&#13;&#10;Strong disapprove: 4&#13;&#10;Somewhat disapprove: 12&#13;&#10;Total disapprove: 16&#13;&#10;&#13;&#10;Independent&#13;&#10;Strong approve: 24&#13;&#10;Somewhat approve: 54&#13;&#10;Total approve: 78&#13;&#10;Strong disapprove: 9&#13;&#10;Somewhat disapprove: 12&#13;&#10;Total disapprove: 22&#13;&#10;&#13;&#10;Republican&#13;&#10;Strong approve: 38&#13;&#10;Somewhat approve: 51&#13;&#10;Total approve: 90&#13;&#10;Strong disapprove: 2&#13;&#10;Somewhat disapprove: 8&#13;&#10;Total disapprove: 10&#13;&#10;&#13;&#10;African American&#13;&#10;Strong approve: 39&#13;&#10;Somewhat approve: 48&#13;&#10;Total approve: 87&#13;&#10;Strong disapprove: 5&#13;&#10;Somewhat disapprove: 8&#13;&#10;Total disapprove: 13&#13;&#10;&#13;&#10;Hispanic&#13;&#10;Strong approve: 34&#13;&#10;Somewhat approve: 52&#13;&#10;Total approve: 86&#13;&#10;Strong disapprove: 5&#13;&#10;Somewhat disapprove: 8&#13;&#10;Total disapprove: 14&#13;&#10;&#13;&#10;White Unmarried Women&#13;&#10;Strong approve: 32&#13;&#10;Somewhat approve: 54&#13;&#10;Total approve: 86&#13;&#10;Strong disapprove: 2&#13;&#10;Somewhat disapprove: 12&#13;&#10;Total disapprove: 14&#13;&#10;&#13;&#10;White Millennial&#13;&#10;Strong approve: 29&#13;&#10;Somewhat approve: 54&#13;&#10;Total approve: 83&#13;&#10;Strong disapprove: 3&#13;&#10;Somewhat disapprove: 14&#13;&#10;Total disapprove: 17&#13;&#10;&#13;&#10;White Working Class Women&#13;&#10;Strong approve: 37&#13;&#10;Somewhat approve: 54&#13;&#10;Total approve: 91&#13;&#10;Strong disapprove: 1&#13;&#10;Somewhat disapprove: 8&#13;&#10;Total disapprove: 9">
            <a:extLst>
              <a:ext uri="{FF2B5EF4-FFF2-40B4-BE49-F238E27FC236}">
                <a16:creationId xmlns:a16="http://schemas.microsoft.com/office/drawing/2014/main" id="{4C3F5ED5-A793-43D9-BAAE-EB57F36B64E4}"/>
              </a:ext>
            </a:extLst>
          </p:cNvPr>
          <p:cNvGraphicFramePr/>
          <p:nvPr>
            <p:extLst>
              <p:ext uri="{D42A27DB-BD31-4B8C-83A1-F6EECF244321}">
                <p14:modId xmlns:p14="http://schemas.microsoft.com/office/powerpoint/2010/main" val="937765438"/>
              </p:ext>
            </p:extLst>
          </p:nvPr>
        </p:nvGraphicFramePr>
        <p:xfrm>
          <a:off x="-35485" y="2115452"/>
          <a:ext cx="9144000" cy="4222259"/>
        </p:xfrm>
        <a:graphic>
          <a:graphicData uri="http://schemas.openxmlformats.org/drawingml/2006/chart">
            <c:chart xmlns:c="http://schemas.openxmlformats.org/drawingml/2006/chart" xmlns:r="http://schemas.openxmlformats.org/officeDocument/2006/relationships" r:id="rId3"/>
          </a:graphicData>
        </a:graphic>
      </p:graphicFrame>
      <p:sp>
        <p:nvSpPr>
          <p:cNvPr id="17" name="Slide Number Placeholder 1"/>
          <p:cNvSpPr>
            <a:spLocks noGrp="1"/>
          </p:cNvSpPr>
          <p:nvPr>
            <p:ph type="sldNum" sz="quarter" idx="12"/>
          </p:nvPr>
        </p:nvSpPr>
        <p:spPr>
          <a:xfrm>
            <a:off x="7010400" y="6578600"/>
            <a:ext cx="2133600" cy="279400"/>
          </a:xfrm>
        </p:spPr>
        <p:txBody>
          <a:bodyPr/>
          <a:lstStyle/>
          <a:p>
            <a:fld id="{7424ECC3-8C0B-4E47-8276-5D65C8C79384}" type="slidenum">
              <a:rPr lang="en-US" smtClean="0">
                <a:solidFill>
                  <a:srgbClr val="FFFFFF"/>
                </a:solidFill>
              </a:rPr>
              <a:pPr/>
              <a:t>29</a:t>
            </a:fld>
            <a:endParaRPr lang="en-US" dirty="0">
              <a:solidFill>
                <a:srgbClr val="FFFFFF"/>
              </a:solidFill>
            </a:endParaRPr>
          </a:p>
        </p:txBody>
      </p:sp>
      <p:pic>
        <p:nvPicPr>
          <p:cNvPr id="39" name="Picture 9">
            <a:extLs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273" r="86278" b="3273"/>
          <a:stretch/>
        </p:blipFill>
        <p:spPr bwMode="auto">
          <a:xfrm>
            <a:off x="1761699" y="6435647"/>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7" name="Picture 46">
            <a:extLst>
              <a:ext uri="{FF2B5EF4-FFF2-40B4-BE49-F238E27FC236}">
                <a16:creationId xmlns:a16="http://schemas.microsoft.com/office/drawing/2014/main" id="{0A363F07-9025-4E88-BCA6-A98D2A92EFD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6355068"/>
            <a:ext cx="3886200" cy="502932"/>
          </a:xfrm>
          <a:prstGeom prst="rect">
            <a:avLst/>
          </a:prstGeom>
        </p:spPr>
      </p:pic>
      <p:pic>
        <p:nvPicPr>
          <p:cNvPr id="55" name="Picture 54">
            <a:extLst>
              <a:ext uri="{FF2B5EF4-FFF2-40B4-BE49-F238E27FC236}">
                <a16:creationId xmlns:a16="http://schemas.microsoft.com/office/drawing/2014/main" id="{260C54BF-F933-41B5-A9FC-7C721172D4A1}"/>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273" r="86278" b="3273"/>
          <a:stretch/>
        </p:blipFill>
        <p:spPr bwMode="auto">
          <a:xfrm>
            <a:off x="131379" y="6436482"/>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8" name="Picture 2">
            <a:extLst>
              <a:ext uri="{FF2B5EF4-FFF2-40B4-BE49-F238E27FC236}">
                <a16:creationId xmlns:a16="http://schemas.microsoft.com/office/drawing/2014/main" id="{1614B232-6455-497C-AE43-915E5062A06B}"/>
              </a:ext>
              <a:ext uri="{C183D7F6-B498-43B3-948B-1728B52AA6E4}">
                <adec:decorative xmlns:adec="http://schemas.microsoft.com/office/drawing/2017/decorative" val="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71368"/>
          <a:stretch/>
        </p:blipFill>
        <p:spPr bwMode="auto">
          <a:xfrm>
            <a:off x="1947649" y="86367"/>
            <a:ext cx="5488283" cy="294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Picture 62">
            <a:extLst>
              <a:ext uri="{FF2B5EF4-FFF2-40B4-BE49-F238E27FC236}">
                <a16:creationId xmlns:a16="http://schemas.microsoft.com/office/drawing/2014/main" id="{84176555-2AD2-479F-80F8-A9B8FBA2DF5D}"/>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7290" y="142251"/>
            <a:ext cx="3090417" cy="182865"/>
          </a:xfrm>
          <a:prstGeom prst="rect">
            <a:avLst/>
          </a:prstGeom>
          <a:noFill/>
          <a:extLst>
            <a:ext uri="{909E8E84-426E-40DD-AFC4-6F175D3DCCD1}">
              <a14:hiddenFill xmlns:a14="http://schemas.microsoft.com/office/drawing/2010/main">
                <a:solidFill>
                  <a:srgbClr val="FFFFFF"/>
                </a:solidFill>
              </a14:hiddenFill>
            </a:ext>
          </a:extLst>
        </p:spPr>
      </p:pic>
      <p:sp>
        <p:nvSpPr>
          <p:cNvPr id="25" name="Line 11">
            <a:extLst>
              <a:ext uri="{FF2B5EF4-FFF2-40B4-BE49-F238E27FC236}">
                <a16:creationId xmlns:a16="http://schemas.microsoft.com/office/drawing/2014/main" id="{CEA2CA54-B055-4B0A-8292-82CAE0F3F574}"/>
              </a:ext>
              <a:ext uri="{C183D7F6-B498-43B3-948B-1728B52AA6E4}">
                <adec:decorative xmlns:adec="http://schemas.microsoft.com/office/drawing/2017/decorative" val="1"/>
              </a:ext>
            </a:extLst>
          </p:cNvPr>
          <p:cNvSpPr>
            <a:spLocks noChangeShapeType="1"/>
          </p:cNvSpPr>
          <p:nvPr/>
        </p:nvSpPr>
        <p:spPr bwMode="auto">
          <a:xfrm flipH="1">
            <a:off x="990600" y="2568193"/>
            <a:ext cx="0" cy="3769518"/>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prstClr val="black"/>
              </a:solidFill>
            </a:endParaRPr>
          </a:p>
        </p:txBody>
      </p:sp>
      <p:cxnSp>
        <p:nvCxnSpPr>
          <p:cNvPr id="29" name="Straight Connector 28">
            <a:extLst>
              <a:ext uri="{FF2B5EF4-FFF2-40B4-BE49-F238E27FC236}">
                <a16:creationId xmlns:a16="http://schemas.microsoft.com/office/drawing/2014/main" id="{7BEA1318-D38E-4F38-BD6E-972804D1B820}"/>
              </a:ext>
              <a:ext uri="{C183D7F6-B498-43B3-948B-1728B52AA6E4}">
                <adec:decorative xmlns:adec="http://schemas.microsoft.com/office/drawing/2017/decorative" val="1"/>
              </a:ext>
            </a:extLst>
          </p:cNvPr>
          <p:cNvCxnSpPr>
            <a:cxnSpLocks/>
          </p:cNvCxnSpPr>
          <p:nvPr/>
        </p:nvCxnSpPr>
        <p:spPr>
          <a:xfrm>
            <a:off x="1981200" y="2589966"/>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8FC19E1B-0AA6-4BC0-ADBF-0B4E3B52C06F}"/>
              </a:ext>
              <a:ext uri="{C183D7F6-B498-43B3-948B-1728B52AA6E4}">
                <adec:decorative xmlns:adec="http://schemas.microsoft.com/office/drawing/2017/decorative" val="1"/>
              </a:ext>
            </a:extLst>
          </p:cNvPr>
          <p:cNvCxnSpPr>
            <a:cxnSpLocks/>
          </p:cNvCxnSpPr>
          <p:nvPr/>
        </p:nvCxnSpPr>
        <p:spPr>
          <a:xfrm>
            <a:off x="2971800" y="2608076"/>
            <a:ext cx="0" cy="3769518"/>
          </a:xfrm>
          <a:prstGeom prst="line">
            <a:avLst/>
          </a:prstGeom>
          <a:ln/>
        </p:spPr>
        <p:style>
          <a:lnRef idx="2">
            <a:schemeClr val="dk1"/>
          </a:lnRef>
          <a:fillRef idx="0">
            <a:schemeClr val="dk1"/>
          </a:fillRef>
          <a:effectRef idx="1">
            <a:schemeClr val="dk1"/>
          </a:effectRef>
          <a:fontRef idx="minor">
            <a:schemeClr val="tx1"/>
          </a:fontRef>
        </p:style>
      </p:cxnSp>
      <p:pic>
        <p:nvPicPr>
          <p:cNvPr id="36" name="Picture 35">
            <a:extLst>
              <a:ext uri="{FF2B5EF4-FFF2-40B4-BE49-F238E27FC236}">
                <a16:creationId xmlns:a16="http://schemas.microsoft.com/office/drawing/2014/main" id="{7B1EA871-8F81-4348-9E1C-1A1587200A64}"/>
              </a:ext>
              <a:ext uri="{C183D7F6-B498-43B3-948B-1728B52AA6E4}">
                <adec:decorative xmlns:adec="http://schemas.microsoft.com/office/drawing/2017/decorative" val="1"/>
              </a:ext>
            </a:extLst>
          </p:cNvPr>
          <p:cNvPicPr/>
          <p:nvPr/>
        </p:nvPicPr>
        <p:blipFill rotWithShape="1">
          <a:blip r:embed="rId8">
            <a:extLst>
              <a:ext uri="{28A0092B-C50C-407E-A947-70E740481C1C}">
                <a14:useLocalDpi xmlns:a14="http://schemas.microsoft.com/office/drawing/2010/main" val="0"/>
              </a:ext>
            </a:extLst>
          </a:blip>
          <a:srcRect l="53849" t="-17160"/>
          <a:stretch/>
        </p:blipFill>
        <p:spPr bwMode="auto">
          <a:xfrm>
            <a:off x="609600" y="6436368"/>
            <a:ext cx="1105593" cy="359154"/>
          </a:xfrm>
          <a:prstGeom prst="rect">
            <a:avLst/>
          </a:prstGeom>
          <a:noFill/>
        </p:spPr>
      </p:pic>
      <p:cxnSp>
        <p:nvCxnSpPr>
          <p:cNvPr id="40" name="Straight Connector 39">
            <a:extLst>
              <a:ext uri="{FF2B5EF4-FFF2-40B4-BE49-F238E27FC236}">
                <a16:creationId xmlns:a16="http://schemas.microsoft.com/office/drawing/2014/main" id="{B514F49C-A607-4D50-B223-A2786CADF460}"/>
              </a:ext>
              <a:ext uri="{C183D7F6-B498-43B3-948B-1728B52AA6E4}">
                <adec:decorative xmlns:adec="http://schemas.microsoft.com/office/drawing/2017/decorative" val="1"/>
              </a:ext>
            </a:extLst>
          </p:cNvPr>
          <p:cNvCxnSpPr>
            <a:cxnSpLocks/>
          </p:cNvCxnSpPr>
          <p:nvPr/>
        </p:nvCxnSpPr>
        <p:spPr>
          <a:xfrm>
            <a:off x="5029200" y="2589966"/>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C0A34495-9A40-472A-A82D-3F6C5796D7FA}"/>
              </a:ext>
              <a:ext uri="{C183D7F6-B498-43B3-948B-1728B52AA6E4}">
                <adec:decorative xmlns:adec="http://schemas.microsoft.com/office/drawing/2017/decorative" val="1"/>
              </a:ext>
            </a:extLst>
          </p:cNvPr>
          <p:cNvCxnSpPr>
            <a:cxnSpLocks/>
          </p:cNvCxnSpPr>
          <p:nvPr/>
        </p:nvCxnSpPr>
        <p:spPr>
          <a:xfrm>
            <a:off x="6019800" y="2608076"/>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3C65FF97-A13B-48DD-8047-A27BB56F587F}"/>
              </a:ext>
              <a:ext uri="{C183D7F6-B498-43B3-948B-1728B52AA6E4}">
                <adec:decorative xmlns:adec="http://schemas.microsoft.com/office/drawing/2017/decorative" val="1"/>
              </a:ext>
            </a:extLst>
          </p:cNvPr>
          <p:cNvCxnSpPr>
            <a:cxnSpLocks/>
          </p:cNvCxnSpPr>
          <p:nvPr/>
        </p:nvCxnSpPr>
        <p:spPr>
          <a:xfrm>
            <a:off x="7037614" y="2571856"/>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851E1959-987E-4DAD-B945-599984AAE125}"/>
              </a:ext>
              <a:ext uri="{C183D7F6-B498-43B3-948B-1728B52AA6E4}">
                <adec:decorative xmlns:adec="http://schemas.microsoft.com/office/drawing/2017/decorative" val="1"/>
              </a:ext>
            </a:extLst>
          </p:cNvPr>
          <p:cNvCxnSpPr>
            <a:cxnSpLocks/>
          </p:cNvCxnSpPr>
          <p:nvPr/>
        </p:nvCxnSpPr>
        <p:spPr>
          <a:xfrm>
            <a:off x="8001000" y="2589966"/>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36785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8E75197-20A5-C74C-870C-10D2FF866344}"/>
              </a:ext>
            </a:extLst>
          </p:cNvPr>
          <p:cNvSpPr>
            <a:spLocks noGrp="1"/>
          </p:cNvSpPr>
          <p:nvPr>
            <p:ph type="title" idx="4294967295"/>
          </p:nvPr>
        </p:nvSpPr>
        <p:spPr>
          <a:xfrm>
            <a:off x="628650" y="365125"/>
            <a:ext cx="7886700" cy="1325563"/>
          </a:xfrm>
          <a:prstGeom prst="rect">
            <a:avLst/>
          </a:prstGeom>
        </p:spPr>
        <p:txBody>
          <a:bodyPr/>
          <a:lstStyle/>
          <a:p>
            <a:pPr rtl="0" fontAlgn="base"/>
            <a:r>
              <a:rPr lang="en-US" sz="2400" kern="1200" dirty="0">
                <a:solidFill>
                  <a:srgbClr val="000000"/>
                </a:solidFill>
                <a:effectLst/>
                <a:latin typeface="Franklin Gothic Demi Cond" panose="020B0603020102020204" pitchFamily="34" charset="0"/>
                <a:ea typeface="+mn-ea"/>
                <a:cs typeface="Arial" panose="020B0604020202020204" pitchFamily="34" charset="0"/>
              </a:rPr>
              <a:t>Stunning transfer of funds from government to households</a:t>
            </a:r>
            <a:endParaRPr lang="en-US" dirty="0">
              <a:effectLst/>
            </a:endParaRPr>
          </a:p>
        </p:txBody>
      </p:sp>
      <p:sp>
        <p:nvSpPr>
          <p:cNvPr id="21" name="Rectangle 2">
            <a:extLst>
              <a:ext uri="{C183D7F6-B498-43B3-948B-1728B52AA6E4}">
                <adec:decorative xmlns:adec="http://schemas.microsoft.com/office/drawing/2017/decorative" val="1"/>
              </a:ext>
            </a:extLst>
          </p:cNvPr>
          <p:cNvSpPr>
            <a:spLocks noChangeArrowheads="1"/>
          </p:cNvSpPr>
          <p:nvPr/>
        </p:nvSpPr>
        <p:spPr bwMode="auto">
          <a:xfrm>
            <a:off x="66801" y="573153"/>
            <a:ext cx="9144001" cy="369332"/>
          </a:xfrm>
          <a:prstGeom prst="rect">
            <a:avLst/>
          </a:prstGeom>
          <a:noFill/>
          <a:ln>
            <a:noFill/>
          </a:ln>
        </p:spPr>
        <p:txBody>
          <a:bodyPr wrap="square" lIns="0" tIns="0" rIns="0" bIns="0">
            <a:spAutoFit/>
          </a:bodyPr>
          <a:lstStyle/>
          <a:p>
            <a:r>
              <a:rPr lang="en-US" sz="2400" dirty="0">
                <a:latin typeface="Franklin Gothic Demi Cond" panose="020B0706030402020204" pitchFamily="34" charset="0"/>
                <a:cs typeface="Arial"/>
              </a:rPr>
              <a:t>Stunning transfer of funds from government to households</a:t>
            </a:r>
          </a:p>
        </p:txBody>
      </p:sp>
      <p:sp>
        <p:nvSpPr>
          <p:cNvPr id="39" name="AutoShape 4">
            <a:extLst>
              <a:ext uri="{FF2B5EF4-FFF2-40B4-BE49-F238E27FC236}">
                <a16:creationId xmlns:a16="http://schemas.microsoft.com/office/drawing/2014/main" id="{D601B861-686C-409E-A359-208C8053171E}"/>
              </a:ext>
            </a:extLst>
          </p:cNvPr>
          <p:cNvSpPr>
            <a:spLocks noChangeArrowheads="1"/>
          </p:cNvSpPr>
          <p:nvPr/>
        </p:nvSpPr>
        <p:spPr bwMode="auto">
          <a:xfrm>
            <a:off x="310758" y="1244968"/>
            <a:ext cx="8395092" cy="187285"/>
          </a:xfrm>
          <a:prstGeom prst="roundRect">
            <a:avLst>
              <a:gd name="adj" fmla="val 16667"/>
            </a:avLst>
          </a:prstGeom>
          <a:solidFill>
            <a:schemeClr val="bg1">
              <a:lumMod val="75000"/>
            </a:schemeClr>
          </a:solidFill>
          <a:ln>
            <a:noFill/>
          </a:ln>
        </p:spPr>
        <p:txBody>
          <a:bodyPr wrap="square" lIns="0" tIns="0" rIns="0" bIns="0" anchor="ctr">
            <a:spAutoFit/>
          </a:bodyPr>
          <a:lstStyle>
            <a:lvl1pPr eaLnBrk="0" hangingPunct="0">
              <a:defRPr sz="2200" b="1" i="1">
                <a:solidFill>
                  <a:srgbClr val="FF0000"/>
                </a:solidFill>
                <a:latin typeface="Arial" charset="0"/>
                <a:cs typeface="Arial" charset="0"/>
              </a:defRPr>
            </a:lvl1pPr>
            <a:lvl2pPr marL="37931725" indent="-37474525" eaLnBrk="0" hangingPunct="0">
              <a:defRPr sz="2200" b="1" i="1">
                <a:solidFill>
                  <a:srgbClr val="FF0000"/>
                </a:solidFill>
                <a:latin typeface="Arial" charset="0"/>
                <a:cs typeface="Arial" charset="0"/>
              </a:defRPr>
            </a:lvl2pPr>
            <a:lvl3pPr eaLnBrk="0" hangingPunct="0">
              <a:defRPr sz="2200" b="1" i="1">
                <a:solidFill>
                  <a:srgbClr val="FF0000"/>
                </a:solidFill>
                <a:latin typeface="Arial" charset="0"/>
                <a:cs typeface="Arial" charset="0"/>
              </a:defRPr>
            </a:lvl3pPr>
            <a:lvl4pPr eaLnBrk="0" hangingPunct="0">
              <a:defRPr sz="2200" b="1" i="1">
                <a:solidFill>
                  <a:srgbClr val="FF0000"/>
                </a:solidFill>
                <a:latin typeface="Arial" charset="0"/>
                <a:cs typeface="Arial" charset="0"/>
              </a:defRPr>
            </a:lvl4pPr>
            <a:lvl5pPr eaLnBrk="0" hangingPunct="0">
              <a:defRPr sz="2200" b="1" i="1">
                <a:solidFill>
                  <a:srgbClr val="FF0000"/>
                </a:solidFill>
                <a:latin typeface="Arial" charset="0"/>
                <a:cs typeface="Arial" charset="0"/>
              </a:defRPr>
            </a:lvl5pPr>
            <a:lvl6pPr marL="457200" eaLnBrk="0" fontAlgn="base" hangingPunct="0">
              <a:spcBef>
                <a:spcPct val="0"/>
              </a:spcBef>
              <a:spcAft>
                <a:spcPct val="0"/>
              </a:spcAft>
              <a:defRPr sz="2200" b="1" i="1">
                <a:solidFill>
                  <a:srgbClr val="FF0000"/>
                </a:solidFill>
                <a:latin typeface="Arial" charset="0"/>
                <a:cs typeface="Arial" charset="0"/>
              </a:defRPr>
            </a:lvl6pPr>
            <a:lvl7pPr marL="914400" eaLnBrk="0" fontAlgn="base" hangingPunct="0">
              <a:spcBef>
                <a:spcPct val="0"/>
              </a:spcBef>
              <a:spcAft>
                <a:spcPct val="0"/>
              </a:spcAft>
              <a:defRPr sz="2200" b="1" i="1">
                <a:solidFill>
                  <a:srgbClr val="FF0000"/>
                </a:solidFill>
                <a:latin typeface="Arial" charset="0"/>
                <a:cs typeface="Arial" charset="0"/>
              </a:defRPr>
            </a:lvl7pPr>
            <a:lvl8pPr marL="1371600" eaLnBrk="0" fontAlgn="base" hangingPunct="0">
              <a:spcBef>
                <a:spcPct val="0"/>
              </a:spcBef>
              <a:spcAft>
                <a:spcPct val="0"/>
              </a:spcAft>
              <a:defRPr sz="2200" b="1" i="1">
                <a:solidFill>
                  <a:srgbClr val="FF0000"/>
                </a:solidFill>
                <a:latin typeface="Arial" charset="0"/>
                <a:cs typeface="Arial" charset="0"/>
              </a:defRPr>
            </a:lvl8pPr>
            <a:lvl9pPr marL="1828800" eaLnBrk="0" fontAlgn="base" hangingPunct="0">
              <a:spcBef>
                <a:spcPct val="0"/>
              </a:spcBef>
              <a:spcAft>
                <a:spcPct val="0"/>
              </a:spcAft>
              <a:defRPr sz="2200" b="1" i="1">
                <a:solidFill>
                  <a:srgbClr val="FF0000"/>
                </a:solidFill>
                <a:latin typeface="Arial" charset="0"/>
                <a:cs typeface="Arial" charset="0"/>
              </a:defRPr>
            </a:lvl9pPr>
          </a:lstStyle>
          <a:p>
            <a:r>
              <a:rPr lang="en-US" sz="1100" b="0" dirty="0">
                <a:solidFill>
                  <a:srgbClr val="000000"/>
                </a:solidFill>
              </a:rPr>
              <a:t>Have you or someone you know received any of the following? </a:t>
            </a:r>
          </a:p>
        </p:txBody>
      </p:sp>
      <p:graphicFrame>
        <p:nvGraphicFramePr>
          <p:cNvPr id="107" name="Object 2" descr="&#13;&#10;Direct payment to your bank account&#13;&#10;Total&#13;&#10;April&#13;&#10;Yes - self: 3&#13;&#10;Yes - someone I know: 2&#13;&#10;Total yes: 5&#13;&#10;May&#13;&#10;Yes - self: 54&#13;&#10;Yes - someone I know: 16&#13;&#10;Total yes: 70&#13;&#10;&#13;&#10;Independent&#13;&#10;Direct payment to your bank account&#13;&#10;April&#13;&#10;Yes - self: 2&#13;&#10;Yes - someone I know: 1&#13;&#10;Total yes: 3&#13;&#10;May&#13;&#10;Yes - self: 50&#13;&#10;Yes - someone I know: 13&#13;&#10;Total yes: 63&#13;&#10;&#13;&#10;Rising American Electorate&#13;&#10;Direct payment to your bank account&#13;&#10;April&#13;&#10;Yes - self: 4&#13;&#10;Yes - someone I know: 3&#13;&#10;Total yes: 7&#13;&#10;May&#13;&#10;Yes - self: 55&#13;&#10;Yes - someone I know: 18&#13;&#10;Total yes: 73&#13;&#10;&#13;&#10;White Working Class Women&#13;&#10;Direct payment to your bank account&#13;&#10;April&#13;&#10;Yes - self: 2&#13;&#10;Yes - someone I know: 2&#13;&#10;Total yes: 4&#13;&#10;May&#13;&#10;Yes - self: 54&#13;&#10;Yes - someone I know: 18&#13;&#10;Total yes: 72&#13;&#10;&#13;&#10;Total&#13;&#10;new unemployment insurance payment&#13;&#10;April&#13;&#10;Yes - self: 3&#13;&#10;Yes - someone I know: 5&#13;&#10;Total yes: 8&#13;&#10;May&#13;&#10;Yes - self: 6&#13;&#10;Yes - someone I know: 13&#13;&#10;Total yes: 19&#13;&#10;&#13;&#10;Independent&#13;&#10;new unemployment insurance payment&#13;&#10;April&#13;&#10;Yes - self: 4&#13;&#10;Yes - someone I know: 5&#13;&#10;Total yes: 9&#13;&#10;May&#13;&#10;Yes - self: 8&#13;&#10;Yes - someone I know: 13&#13;&#10;Total yes: 21&#13;&#10;&#13;&#10;Rising American Electorate&#13;&#10;new unemployment insurance payment&#13;&#10;April&#13;&#10;Yes - self: 4&#13;&#10;Yes - someone I know: 6&#13;&#10;Total yes: 10&#13;&#10;May&#13;&#10;Yes - self: 7&#13;&#10;Yes - someone I know: 13&#13;&#10;Total yes: 20&#13;&#10;&#13;&#10;White Working Class Women&#13;&#10;new unemployment insurance payment&#13;&#10;April&#13;&#10;Yes - self: 5&#13;&#10;Yes - someone I know: 3&#13;&#10;Total yes: 8&#13;&#10;May&#13;&#10;Yes - self: 6&#13;&#10;Yes - someone I know: 14&#13;&#10;Total yes: 20&#13;&#10;&#13;&#10;Total&#13;&#10;A loan from the SBA, Small Business Administration.&#13;&#10;April&#13;&#10;Yes - self: 1&#13;&#10;Yes - someone I know: 3&#13;&#10;Total yes: 4&#13;&#10;May&#13;&#10;Yes - self: 2&#13;&#10;Yes - someone I know: 8&#13;&#10;Total yes: 10&#13;&#10;&#13;&#10;Independent&#13;&#10;A loan from the SBA, Small Business Administration.&#13;&#10;April&#13;&#10;Yes - self: 0&#13;&#10;Yes - someone I know: 2&#13;&#10;Total yes: 2&#13;&#10;May&#13;&#10;Yes - self: 2&#13;&#10;Yes - someone I know: 5&#13;&#10;Total yes: 7&#13;&#10;&#13;&#10;Rising American Electorate&#13;&#10;A loan from the SBA, Small Business Administration.&#13;&#10;April&#13;&#10;Yes - self: 2&#13;&#10;Yes - someone I know: 4&#13;&#10;Total yes: 6&#13;&#10;May&#13;&#10;Yes - self: 3&#13;&#10;Yes - someone I know: 9&#13;&#10;Total yes: 12&#13;&#10;&#13;&#10;White Working Class Women&#13;&#10;A loan from the SBA, Small Business Administration.&#13;&#10;April&#13;&#10;Yes - self: 1&#13;&#10;Yes - someone I know: 2&#13;&#10;Total yes: 3&#13;&#10;May&#13;&#10;Yes - self: 1&#13;&#10;Yes - someone I know: 7&#13;&#10;Total yes: 8"/>
          <p:cNvGraphicFramePr>
            <a:graphicFrameLocks noChangeAspect="1"/>
          </p:cNvGraphicFramePr>
          <p:nvPr>
            <p:extLst>
              <p:ext uri="{D42A27DB-BD31-4B8C-83A1-F6EECF244321}">
                <p14:modId xmlns:p14="http://schemas.microsoft.com/office/powerpoint/2010/main" val="2851389072"/>
              </p:ext>
            </p:extLst>
          </p:nvPr>
        </p:nvGraphicFramePr>
        <p:xfrm>
          <a:off x="0" y="1425614"/>
          <a:ext cx="9144000" cy="4820955"/>
        </p:xfrm>
        <a:graphic>
          <a:graphicData uri="http://schemas.openxmlformats.org/drawingml/2006/chart">
            <c:chart xmlns:c="http://schemas.openxmlformats.org/drawingml/2006/chart" xmlns:r="http://schemas.openxmlformats.org/officeDocument/2006/relationships" r:id="rId3"/>
          </a:graphicData>
        </a:graphic>
      </p:graphicFrame>
      <p:sp>
        <p:nvSpPr>
          <p:cNvPr id="27" name="Slide Number Placeholder 1">
            <a:extLst>
              <a:ext uri="{FF2B5EF4-FFF2-40B4-BE49-F238E27FC236}">
                <a16:creationId xmlns:a16="http://schemas.microsoft.com/office/drawing/2014/main" id="{093E32C4-5AB2-41B5-B5B5-B1D6D4653E70}"/>
              </a:ext>
            </a:extLst>
          </p:cNvPr>
          <p:cNvSpPr>
            <a:spLocks noGrp="1"/>
          </p:cNvSpPr>
          <p:nvPr>
            <p:ph type="sldNum" sz="quarter" idx="12"/>
          </p:nvPr>
        </p:nvSpPr>
        <p:spPr>
          <a:xfrm>
            <a:off x="6791710" y="6386203"/>
            <a:ext cx="2133600" cy="365124"/>
          </a:xfrm>
        </p:spPr>
        <p:txBody>
          <a:bodyPr/>
          <a:lstStyle/>
          <a:p>
            <a:pPr>
              <a:defRPr/>
            </a:pPr>
            <a:fld id="{089398E2-BD8B-4C06-B949-5D11C3C3F6EB}" type="slidenum">
              <a:rPr lang="en-US" smtClean="0">
                <a:solidFill>
                  <a:srgbClr val="EEECE1"/>
                </a:solidFill>
              </a:rPr>
              <a:pPr>
                <a:defRPr/>
              </a:pPr>
              <a:t>30</a:t>
            </a:fld>
            <a:endParaRPr lang="en-US" dirty="0">
              <a:solidFill>
                <a:srgbClr val="EEECE1"/>
              </a:solidFill>
            </a:endParaRPr>
          </a:p>
        </p:txBody>
      </p:sp>
      <p:sp>
        <p:nvSpPr>
          <p:cNvPr id="38" name="TextBox 37">
            <a:extLst>
              <a:ext uri="{FF2B5EF4-FFF2-40B4-BE49-F238E27FC236}">
                <a16:creationId xmlns:a16="http://schemas.microsoft.com/office/drawing/2014/main" id="{67B15895-2CDB-461A-9163-46B3BA5A393E}"/>
              </a:ext>
            </a:extLst>
          </p:cNvPr>
          <p:cNvSpPr txBox="1"/>
          <p:nvPr/>
        </p:nvSpPr>
        <p:spPr>
          <a:xfrm>
            <a:off x="3159860" y="6398641"/>
            <a:ext cx="5374540" cy="430887"/>
          </a:xfrm>
          <a:prstGeom prst="rect">
            <a:avLst/>
          </a:prstGeom>
          <a:solidFill>
            <a:schemeClr val="tx1"/>
          </a:solidFill>
        </p:spPr>
        <p:txBody>
          <a:bodyPr wrap="square" rtlCol="0">
            <a:spAutoFit/>
          </a:bodyPr>
          <a:lstStyle/>
          <a:p>
            <a:r>
              <a:rPr lang="en-US" sz="1100" i="1" dirty="0">
                <a:solidFill>
                  <a:prstClr val="white"/>
                </a:solidFill>
              </a:rPr>
              <a:t>*</a:t>
            </a:r>
            <a:r>
              <a:rPr lang="en-US" sz="1100" b="1" i="1" dirty="0">
                <a:solidFill>
                  <a:prstClr val="white"/>
                </a:solidFill>
              </a:rPr>
              <a:t>Rising American Electorate (RAE)=African Americans, Latino/Hispanic, millennials, unmarried women. RAE+ includes white working-class women.</a:t>
            </a:r>
            <a:endParaRPr lang="en-US" sz="1100" b="1" i="1" dirty="0">
              <a:solidFill>
                <a:schemeClr val="lt1"/>
              </a:solidFill>
            </a:endParaRPr>
          </a:p>
        </p:txBody>
      </p:sp>
      <p:sp>
        <p:nvSpPr>
          <p:cNvPr id="15" name="Text Box 45">
            <a:extLst>
              <a:ext uri="{FF2B5EF4-FFF2-40B4-BE49-F238E27FC236}">
                <a16:creationId xmlns:a16="http://schemas.microsoft.com/office/drawing/2014/main" id="{5CD5885F-8297-417C-B620-10249E5185CA}"/>
              </a:ext>
              <a:ext uri="{C183D7F6-B498-43B3-948B-1728B52AA6E4}">
                <adec:decorative xmlns:adec="http://schemas.microsoft.com/office/drawing/2017/decorative" val="1"/>
              </a:ext>
            </a:extLst>
          </p:cNvPr>
          <p:cNvSpPr txBox="1">
            <a:spLocks noChangeArrowheads="1"/>
          </p:cNvSpPr>
          <p:nvPr/>
        </p:nvSpPr>
        <p:spPr bwMode="auto">
          <a:xfrm>
            <a:off x="1989553" y="1532737"/>
            <a:ext cx="4931617" cy="271152"/>
          </a:xfrm>
          <a:prstGeom prst="rect">
            <a:avLst/>
          </a:prstGeom>
          <a:solidFill>
            <a:schemeClr val="bg1"/>
          </a:solidFill>
          <a:ln w="9525" algn="ctr">
            <a:solidFill>
              <a:schemeClr val="tx1"/>
            </a:solidFill>
            <a:miter lim="800000"/>
            <a:headEnd/>
            <a:tailEnd/>
          </a:ln>
          <a:effec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0"/>
              </a:spcBef>
            </a:pPr>
            <a:r>
              <a:rPr lang="en-US" sz="1600" b="1" dirty="0">
                <a:solidFill>
                  <a:srgbClr val="000000"/>
                </a:solidFill>
                <a:latin typeface="Arial" panose="020B0604020202020204" pitchFamily="34" charset="0"/>
                <a:cs typeface="Arial" panose="020B0604020202020204" pitchFamily="34" charset="0"/>
              </a:rPr>
              <a:t>TYPES OF GOVERNMENT RESPONSE</a:t>
            </a:r>
          </a:p>
        </p:txBody>
      </p:sp>
      <p:pic>
        <p:nvPicPr>
          <p:cNvPr id="25" name="Picture 2">
            <a:extLst>
              <a:ext uri="{FF2B5EF4-FFF2-40B4-BE49-F238E27FC236}">
                <a16:creationId xmlns:a16="http://schemas.microsoft.com/office/drawing/2014/main" id="{8750911F-37D4-4B0C-BFE6-CB1E39BD082E}"/>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1960721" y="125713"/>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5">
            <a:extLst>
              <a:ext uri="{FF2B5EF4-FFF2-40B4-BE49-F238E27FC236}">
                <a16:creationId xmlns:a16="http://schemas.microsoft.com/office/drawing/2014/main" id="{3D15ED1A-D42C-4802-97D3-EFF4249DED03}"/>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4890" y="177155"/>
            <a:ext cx="3090417" cy="18286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a:extLst>
              <a:ext uri="{FF2B5EF4-FFF2-40B4-BE49-F238E27FC236}">
                <a16:creationId xmlns:a16="http://schemas.microsoft.com/office/drawing/2014/main" id="{C9725F32-EADF-4C31-A70F-3ADA5150097C}"/>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66801" y="6526041"/>
            <a:ext cx="3153571" cy="169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2">
            <a:extLst>
              <a:ext uri="{FF2B5EF4-FFF2-40B4-BE49-F238E27FC236}">
                <a16:creationId xmlns:a16="http://schemas.microsoft.com/office/drawing/2014/main" id="{043CF649-2DD6-478B-91D4-C72D7E0F26F8}"/>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66801" y="6442918"/>
            <a:ext cx="2532523" cy="135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Line 11">
            <a:extLst>
              <a:ext uri="{FF2B5EF4-FFF2-40B4-BE49-F238E27FC236}">
                <a16:creationId xmlns:a16="http://schemas.microsoft.com/office/drawing/2014/main" id="{EB3D63BB-896B-4D63-8CA4-CD0B25ADC5DD}"/>
              </a:ext>
              <a:ext uri="{C183D7F6-B498-43B3-948B-1728B52AA6E4}">
                <adec:decorative xmlns:adec="http://schemas.microsoft.com/office/drawing/2017/decorative" val="1"/>
              </a:ext>
            </a:extLst>
          </p:cNvPr>
          <p:cNvSpPr>
            <a:spLocks noChangeShapeType="1"/>
          </p:cNvSpPr>
          <p:nvPr/>
        </p:nvSpPr>
        <p:spPr bwMode="auto">
          <a:xfrm flipH="1">
            <a:off x="3064890" y="2159929"/>
            <a:ext cx="0" cy="4086640"/>
          </a:xfrm>
          <a:prstGeom prst="line">
            <a:avLst/>
          </a:prstGeom>
          <a:ln>
            <a:headEnd/>
            <a:tailEnd/>
          </a:ln>
          <a:extLst>
            <a:ext uri="{909E8E84-426E-40DD-AFC4-6F175D3DCCD1}">
              <a14:hiddenFill xmlns:a14="http://schemas.microsoft.com/office/drawing/2010/main">
                <a:noFill/>
              </a14:hiddenFill>
            </a:ext>
          </a:extLst>
        </p:spPr>
        <p:style>
          <a:lnRef idx="2">
            <a:schemeClr val="dk1"/>
          </a:lnRef>
          <a:fillRef idx="0">
            <a:schemeClr val="dk1"/>
          </a:fillRef>
          <a:effectRef idx="1">
            <a:schemeClr val="dk1"/>
          </a:effectRef>
          <a:fontRef idx="minor">
            <a:schemeClr val="tx1"/>
          </a:fontRef>
        </p:style>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prstClr val="black"/>
              </a:solidFill>
            </a:endParaRPr>
          </a:p>
        </p:txBody>
      </p:sp>
      <p:pic>
        <p:nvPicPr>
          <p:cNvPr id="23" name="Picture 9">
            <a:extLst>
              <a:ext uri="{FF2B5EF4-FFF2-40B4-BE49-F238E27FC236}">
                <a16:creationId xmlns:a16="http://schemas.microsoft.com/office/drawing/2014/main" id="{DAE51138-09B8-460D-A007-3ABF416BFE27}"/>
              </a:ext>
              <a:ext uri="{C183D7F6-B498-43B3-948B-1728B52AA6E4}">
                <adec:decorative xmlns:adec="http://schemas.microsoft.com/office/drawing/2017/decorative" val="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273" r="86278" b="3273"/>
          <a:stretch/>
        </p:blipFill>
        <p:spPr bwMode="auto">
          <a:xfrm>
            <a:off x="111859" y="6422646"/>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CDD4C211-93E7-44AD-A2B1-65FF9FDD5A47}"/>
              </a:ext>
              <a:ext uri="{C183D7F6-B498-43B3-948B-1728B52AA6E4}">
                <adec:decorative xmlns:adec="http://schemas.microsoft.com/office/drawing/2017/decorative" val="1"/>
              </a:ext>
            </a:extLst>
          </p:cNvPr>
          <p:cNvPicPr/>
          <p:nvPr/>
        </p:nvPicPr>
        <p:blipFill rotWithShape="1">
          <a:blip r:embed="rId7">
            <a:extLst>
              <a:ext uri="{28A0092B-C50C-407E-A947-70E740481C1C}">
                <a14:useLocalDpi xmlns:a14="http://schemas.microsoft.com/office/drawing/2010/main" val="0"/>
              </a:ext>
            </a:extLst>
          </a:blip>
          <a:srcRect l="53849" t="-17160"/>
          <a:stretch/>
        </p:blipFill>
        <p:spPr bwMode="auto">
          <a:xfrm>
            <a:off x="609600" y="6426843"/>
            <a:ext cx="1105593" cy="359154"/>
          </a:xfrm>
          <a:prstGeom prst="rect">
            <a:avLst/>
          </a:prstGeom>
          <a:noFill/>
        </p:spPr>
      </p:pic>
      <p:sp>
        <p:nvSpPr>
          <p:cNvPr id="18" name="Rectangle 17">
            <a:extLst>
              <a:ext uri="{FF2B5EF4-FFF2-40B4-BE49-F238E27FC236}">
                <a16:creationId xmlns:a16="http://schemas.microsoft.com/office/drawing/2014/main" id="{CBA49E03-447A-48B4-9323-F908E297BBE6}"/>
              </a:ext>
              <a:ext uri="{C183D7F6-B498-43B3-948B-1728B52AA6E4}">
                <adec:decorative xmlns:adec="http://schemas.microsoft.com/office/drawing/2017/decorative" val="1"/>
              </a:ext>
            </a:extLst>
          </p:cNvPr>
          <p:cNvSpPr/>
          <p:nvPr/>
        </p:nvSpPr>
        <p:spPr>
          <a:xfrm>
            <a:off x="189964" y="5630087"/>
            <a:ext cx="2739952" cy="53091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1" dirty="0">
                <a:solidFill>
                  <a:prstClr val="black"/>
                </a:solidFill>
                <a:latin typeface="+mj-lt"/>
                <a:cs typeface="Arial" panose="020B0604020202020204" pitchFamily="34" charset="0"/>
              </a:rPr>
              <a:t>A payment from the government to deal</a:t>
            </a:r>
          </a:p>
          <a:p>
            <a:pPr algn="ctr"/>
            <a:r>
              <a:rPr lang="en-US" sz="1200" b="1" dirty="0">
                <a:solidFill>
                  <a:prstClr val="black"/>
                </a:solidFill>
                <a:latin typeface="+mj-lt"/>
                <a:cs typeface="Arial" panose="020B0604020202020204" pitchFamily="34" charset="0"/>
              </a:rPr>
              <a:t> with the crisis directly to your bank </a:t>
            </a:r>
          </a:p>
          <a:p>
            <a:pPr algn="ctr"/>
            <a:r>
              <a:rPr lang="en-US" sz="1200" b="1" dirty="0">
                <a:solidFill>
                  <a:prstClr val="black"/>
                </a:solidFill>
                <a:latin typeface="+mj-lt"/>
                <a:cs typeface="Arial" panose="020B0604020202020204" pitchFamily="34" charset="0"/>
              </a:rPr>
              <a:t>account</a:t>
            </a:r>
          </a:p>
        </p:txBody>
      </p:sp>
      <p:sp>
        <p:nvSpPr>
          <p:cNvPr id="19" name="Rectangle 18">
            <a:extLst>
              <a:ext uri="{FF2B5EF4-FFF2-40B4-BE49-F238E27FC236}">
                <a16:creationId xmlns:a16="http://schemas.microsoft.com/office/drawing/2014/main" id="{61C9E2C9-7C9E-47AF-9C3D-CD9AE8470D60}"/>
              </a:ext>
              <a:ext uri="{C183D7F6-B498-43B3-948B-1728B52AA6E4}">
                <adec:decorative xmlns:adec="http://schemas.microsoft.com/office/drawing/2017/decorative" val="1"/>
              </a:ext>
            </a:extLst>
          </p:cNvPr>
          <p:cNvSpPr/>
          <p:nvPr/>
        </p:nvSpPr>
        <p:spPr>
          <a:xfrm>
            <a:off x="3248690" y="5635347"/>
            <a:ext cx="2684720" cy="5368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1" dirty="0">
                <a:solidFill>
                  <a:prstClr val="black"/>
                </a:solidFill>
                <a:latin typeface="+mj-lt"/>
                <a:cs typeface="Arial" panose="020B0604020202020204" pitchFamily="34" charset="0"/>
              </a:rPr>
              <a:t>A new unemployment insurance</a:t>
            </a:r>
          </a:p>
          <a:p>
            <a:pPr algn="ctr"/>
            <a:r>
              <a:rPr lang="en-US" sz="1200" b="1" dirty="0">
                <a:solidFill>
                  <a:prstClr val="black"/>
                </a:solidFill>
                <a:latin typeface="+mj-lt"/>
                <a:cs typeface="Arial" panose="020B0604020202020204" pitchFamily="34" charset="0"/>
              </a:rPr>
              <a:t> payment.</a:t>
            </a:r>
          </a:p>
        </p:txBody>
      </p:sp>
      <p:sp>
        <p:nvSpPr>
          <p:cNvPr id="20" name="Rectangle 19">
            <a:extLst>
              <a:ext uri="{FF2B5EF4-FFF2-40B4-BE49-F238E27FC236}">
                <a16:creationId xmlns:a16="http://schemas.microsoft.com/office/drawing/2014/main" id="{F8C4A8E3-9B42-476A-967A-6610DE19D92F}"/>
              </a:ext>
              <a:ext uri="{C183D7F6-B498-43B3-948B-1728B52AA6E4}">
                <adec:decorative xmlns:adec="http://schemas.microsoft.com/office/drawing/2017/decorative" val="1"/>
              </a:ext>
            </a:extLst>
          </p:cNvPr>
          <p:cNvSpPr/>
          <p:nvPr/>
        </p:nvSpPr>
        <p:spPr>
          <a:xfrm>
            <a:off x="6240547" y="5630087"/>
            <a:ext cx="2684763" cy="53683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1" dirty="0">
                <a:solidFill>
                  <a:prstClr val="black"/>
                </a:solidFill>
                <a:latin typeface="+mj-lt"/>
                <a:cs typeface="Arial" panose="020B0604020202020204" pitchFamily="34" charset="0"/>
              </a:rPr>
              <a:t>A loan from the SBA, Small </a:t>
            </a:r>
          </a:p>
          <a:p>
            <a:pPr algn="ctr"/>
            <a:r>
              <a:rPr lang="en-US" sz="1200" b="1" dirty="0">
                <a:solidFill>
                  <a:prstClr val="black"/>
                </a:solidFill>
                <a:latin typeface="+mj-lt"/>
                <a:cs typeface="Arial" panose="020B0604020202020204" pitchFamily="34" charset="0"/>
              </a:rPr>
              <a:t>Business Administration.	</a:t>
            </a:r>
          </a:p>
        </p:txBody>
      </p:sp>
      <p:sp>
        <p:nvSpPr>
          <p:cNvPr id="30" name="Rectangle 29">
            <a:extLst>
              <a:ext uri="{FF2B5EF4-FFF2-40B4-BE49-F238E27FC236}">
                <a16:creationId xmlns:a16="http://schemas.microsoft.com/office/drawing/2014/main" id="{31CF1045-3BEE-4937-A73B-AE509EBE86AA}"/>
              </a:ext>
              <a:ext uri="{C183D7F6-B498-43B3-948B-1728B52AA6E4}">
                <adec:decorative xmlns:adec="http://schemas.microsoft.com/office/drawing/2017/decorative" val="1"/>
              </a:ext>
            </a:extLst>
          </p:cNvPr>
          <p:cNvSpPr/>
          <p:nvPr/>
        </p:nvSpPr>
        <p:spPr>
          <a:xfrm>
            <a:off x="111860" y="5257801"/>
            <a:ext cx="650140" cy="2438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b="1" dirty="0">
                <a:solidFill>
                  <a:prstClr val="black"/>
                </a:solidFill>
                <a:latin typeface="+mj-lt"/>
                <a:cs typeface="Arial" panose="020B0604020202020204" pitchFamily="34" charset="0"/>
              </a:rPr>
              <a:t>Total</a:t>
            </a:r>
          </a:p>
        </p:txBody>
      </p:sp>
      <p:sp>
        <p:nvSpPr>
          <p:cNvPr id="31" name="Rectangle 30">
            <a:extLst>
              <a:ext uri="{FF2B5EF4-FFF2-40B4-BE49-F238E27FC236}">
                <a16:creationId xmlns:a16="http://schemas.microsoft.com/office/drawing/2014/main" id="{86AE28DB-C6CD-452C-B1B3-22C4851E9D13}"/>
              </a:ext>
              <a:ext uri="{C183D7F6-B498-43B3-948B-1728B52AA6E4}">
                <adec:decorative xmlns:adec="http://schemas.microsoft.com/office/drawing/2017/decorative" val="1"/>
              </a:ext>
            </a:extLst>
          </p:cNvPr>
          <p:cNvSpPr/>
          <p:nvPr/>
        </p:nvSpPr>
        <p:spPr>
          <a:xfrm>
            <a:off x="873860" y="5257800"/>
            <a:ext cx="650140" cy="2438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b="1" dirty="0">
                <a:solidFill>
                  <a:prstClr val="black"/>
                </a:solidFill>
                <a:latin typeface="+mj-lt"/>
                <a:cs typeface="Arial" panose="020B0604020202020204" pitchFamily="34" charset="0"/>
              </a:rPr>
              <a:t>Independent</a:t>
            </a:r>
          </a:p>
        </p:txBody>
      </p:sp>
      <p:sp>
        <p:nvSpPr>
          <p:cNvPr id="32" name="Rectangle 31">
            <a:extLst>
              <a:ext uri="{FF2B5EF4-FFF2-40B4-BE49-F238E27FC236}">
                <a16:creationId xmlns:a16="http://schemas.microsoft.com/office/drawing/2014/main" id="{B8D85968-856A-4BC6-8F74-B2C8A47C20C9}"/>
              </a:ext>
              <a:ext uri="{C183D7F6-B498-43B3-948B-1728B52AA6E4}">
                <adec:decorative xmlns:adec="http://schemas.microsoft.com/office/drawing/2017/decorative" val="1"/>
              </a:ext>
            </a:extLst>
          </p:cNvPr>
          <p:cNvSpPr/>
          <p:nvPr/>
        </p:nvSpPr>
        <p:spPr>
          <a:xfrm>
            <a:off x="1635860" y="5257800"/>
            <a:ext cx="650140" cy="2438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b="1" dirty="0">
                <a:solidFill>
                  <a:prstClr val="black"/>
                </a:solidFill>
                <a:latin typeface="+mj-lt"/>
                <a:cs typeface="Arial" panose="020B0604020202020204" pitchFamily="34" charset="0"/>
              </a:rPr>
              <a:t>RAE</a:t>
            </a:r>
          </a:p>
        </p:txBody>
      </p:sp>
      <p:sp>
        <p:nvSpPr>
          <p:cNvPr id="34" name="Rectangle 33">
            <a:extLst>
              <a:ext uri="{FF2B5EF4-FFF2-40B4-BE49-F238E27FC236}">
                <a16:creationId xmlns:a16="http://schemas.microsoft.com/office/drawing/2014/main" id="{33F5C876-A478-4BB5-852C-C1DBF5EC2801}"/>
              </a:ext>
              <a:ext uri="{C183D7F6-B498-43B3-948B-1728B52AA6E4}">
                <adec:decorative xmlns:adec="http://schemas.microsoft.com/office/drawing/2017/decorative" val="1"/>
              </a:ext>
            </a:extLst>
          </p:cNvPr>
          <p:cNvSpPr/>
          <p:nvPr/>
        </p:nvSpPr>
        <p:spPr>
          <a:xfrm>
            <a:off x="2397860" y="5257800"/>
            <a:ext cx="650140" cy="2438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b="1" dirty="0">
                <a:solidFill>
                  <a:prstClr val="black"/>
                </a:solidFill>
                <a:latin typeface="+mj-lt"/>
                <a:cs typeface="Arial" panose="020B0604020202020204" pitchFamily="34" charset="0"/>
              </a:rPr>
              <a:t>WWC Women</a:t>
            </a:r>
          </a:p>
        </p:txBody>
      </p:sp>
      <p:sp>
        <p:nvSpPr>
          <p:cNvPr id="41" name="Rectangle 40">
            <a:extLst>
              <a:ext uri="{FF2B5EF4-FFF2-40B4-BE49-F238E27FC236}">
                <a16:creationId xmlns:a16="http://schemas.microsoft.com/office/drawing/2014/main" id="{23618DBB-F943-4654-88EF-10B464A0EE13}"/>
              </a:ext>
              <a:ext uri="{C183D7F6-B498-43B3-948B-1728B52AA6E4}">
                <adec:decorative xmlns:adec="http://schemas.microsoft.com/office/drawing/2017/decorative" val="1"/>
              </a:ext>
            </a:extLst>
          </p:cNvPr>
          <p:cNvSpPr/>
          <p:nvPr/>
        </p:nvSpPr>
        <p:spPr>
          <a:xfrm>
            <a:off x="5410200" y="5257800"/>
            <a:ext cx="650140" cy="2438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b="1" dirty="0">
                <a:solidFill>
                  <a:prstClr val="black"/>
                </a:solidFill>
                <a:latin typeface="+mj-lt"/>
                <a:cs typeface="Arial" panose="020B0604020202020204" pitchFamily="34" charset="0"/>
              </a:rPr>
              <a:t>WWC Women</a:t>
            </a:r>
          </a:p>
        </p:txBody>
      </p:sp>
      <p:sp>
        <p:nvSpPr>
          <p:cNvPr id="42" name="Rectangle 41">
            <a:extLst>
              <a:ext uri="{FF2B5EF4-FFF2-40B4-BE49-F238E27FC236}">
                <a16:creationId xmlns:a16="http://schemas.microsoft.com/office/drawing/2014/main" id="{F3F4A08F-B12F-4FBD-8990-E685E2D419C5}"/>
              </a:ext>
              <a:ext uri="{C183D7F6-B498-43B3-948B-1728B52AA6E4}">
                <adec:decorative xmlns:adec="http://schemas.microsoft.com/office/drawing/2017/decorative" val="1"/>
              </a:ext>
            </a:extLst>
          </p:cNvPr>
          <p:cNvSpPr/>
          <p:nvPr/>
        </p:nvSpPr>
        <p:spPr>
          <a:xfrm>
            <a:off x="4648200" y="5269768"/>
            <a:ext cx="650140" cy="23188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b="1" dirty="0">
                <a:solidFill>
                  <a:prstClr val="black"/>
                </a:solidFill>
                <a:latin typeface="+mj-lt"/>
                <a:cs typeface="Arial" panose="020B0604020202020204" pitchFamily="34" charset="0"/>
              </a:rPr>
              <a:t>RAE</a:t>
            </a:r>
          </a:p>
        </p:txBody>
      </p:sp>
      <p:sp>
        <p:nvSpPr>
          <p:cNvPr id="43" name="Rectangle 42">
            <a:extLst>
              <a:ext uri="{FF2B5EF4-FFF2-40B4-BE49-F238E27FC236}">
                <a16:creationId xmlns:a16="http://schemas.microsoft.com/office/drawing/2014/main" id="{D30FE2EC-B206-41B1-9640-4A7D68482384}"/>
              </a:ext>
              <a:ext uri="{C183D7F6-B498-43B3-948B-1728B52AA6E4}">
                <adec:decorative xmlns:adec="http://schemas.microsoft.com/office/drawing/2017/decorative" val="1"/>
              </a:ext>
            </a:extLst>
          </p:cNvPr>
          <p:cNvSpPr/>
          <p:nvPr/>
        </p:nvSpPr>
        <p:spPr>
          <a:xfrm>
            <a:off x="3891955" y="5269768"/>
            <a:ext cx="650140" cy="2438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b="1" dirty="0">
                <a:solidFill>
                  <a:prstClr val="black"/>
                </a:solidFill>
                <a:latin typeface="+mj-lt"/>
                <a:cs typeface="Arial" panose="020B0604020202020204" pitchFamily="34" charset="0"/>
              </a:rPr>
              <a:t>Independent</a:t>
            </a:r>
          </a:p>
        </p:txBody>
      </p:sp>
      <p:sp>
        <p:nvSpPr>
          <p:cNvPr id="45" name="Rectangle 44">
            <a:extLst>
              <a:ext uri="{FF2B5EF4-FFF2-40B4-BE49-F238E27FC236}">
                <a16:creationId xmlns:a16="http://schemas.microsoft.com/office/drawing/2014/main" id="{CCA38219-C1A1-4485-B051-9A88C77DE7DC}"/>
              </a:ext>
              <a:ext uri="{C183D7F6-B498-43B3-948B-1728B52AA6E4}">
                <adec:decorative xmlns:adec="http://schemas.microsoft.com/office/drawing/2017/decorative" val="1"/>
              </a:ext>
            </a:extLst>
          </p:cNvPr>
          <p:cNvSpPr/>
          <p:nvPr/>
        </p:nvSpPr>
        <p:spPr>
          <a:xfrm>
            <a:off x="6952030" y="5269770"/>
            <a:ext cx="650140" cy="2438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b="1" dirty="0">
                <a:solidFill>
                  <a:prstClr val="black"/>
                </a:solidFill>
                <a:latin typeface="+mj-lt"/>
                <a:cs typeface="Arial" panose="020B0604020202020204" pitchFamily="34" charset="0"/>
              </a:rPr>
              <a:t>Independent</a:t>
            </a:r>
          </a:p>
        </p:txBody>
      </p:sp>
      <p:sp>
        <p:nvSpPr>
          <p:cNvPr id="46" name="Rectangle 45">
            <a:extLst>
              <a:ext uri="{FF2B5EF4-FFF2-40B4-BE49-F238E27FC236}">
                <a16:creationId xmlns:a16="http://schemas.microsoft.com/office/drawing/2014/main" id="{05A9CF73-0F44-482D-8AF1-BDD02D29D7D6}"/>
              </a:ext>
              <a:ext uri="{C183D7F6-B498-43B3-948B-1728B52AA6E4}">
                <adec:decorative xmlns:adec="http://schemas.microsoft.com/office/drawing/2017/decorative" val="1"/>
              </a:ext>
            </a:extLst>
          </p:cNvPr>
          <p:cNvSpPr/>
          <p:nvPr/>
        </p:nvSpPr>
        <p:spPr>
          <a:xfrm>
            <a:off x="3159860" y="5257800"/>
            <a:ext cx="650140" cy="2438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b="1" dirty="0">
                <a:solidFill>
                  <a:prstClr val="black"/>
                </a:solidFill>
                <a:latin typeface="+mj-lt"/>
                <a:cs typeface="Arial" panose="020B0604020202020204" pitchFamily="34" charset="0"/>
              </a:rPr>
              <a:t>Total</a:t>
            </a:r>
          </a:p>
        </p:txBody>
      </p:sp>
      <p:sp>
        <p:nvSpPr>
          <p:cNvPr id="47" name="Rectangle 46">
            <a:extLst>
              <a:ext uri="{FF2B5EF4-FFF2-40B4-BE49-F238E27FC236}">
                <a16:creationId xmlns:a16="http://schemas.microsoft.com/office/drawing/2014/main" id="{530CF6B0-9E58-4A22-81E3-AD1211EE6522}"/>
              </a:ext>
              <a:ext uri="{C183D7F6-B498-43B3-948B-1728B52AA6E4}">
                <adec:decorative xmlns:adec="http://schemas.microsoft.com/office/drawing/2017/decorative" val="1"/>
              </a:ext>
            </a:extLst>
          </p:cNvPr>
          <p:cNvSpPr/>
          <p:nvPr/>
        </p:nvSpPr>
        <p:spPr>
          <a:xfrm>
            <a:off x="6172200" y="5257800"/>
            <a:ext cx="650140" cy="2438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b="1" dirty="0">
                <a:solidFill>
                  <a:prstClr val="black"/>
                </a:solidFill>
                <a:latin typeface="+mj-lt"/>
                <a:cs typeface="Arial" panose="020B0604020202020204" pitchFamily="34" charset="0"/>
              </a:rPr>
              <a:t>Total</a:t>
            </a:r>
          </a:p>
        </p:txBody>
      </p:sp>
      <p:sp>
        <p:nvSpPr>
          <p:cNvPr id="48" name="Rectangle 47">
            <a:extLst>
              <a:ext uri="{FF2B5EF4-FFF2-40B4-BE49-F238E27FC236}">
                <a16:creationId xmlns:a16="http://schemas.microsoft.com/office/drawing/2014/main" id="{C1CEDB26-2956-4BAE-8EEB-F0D065BB1C56}"/>
              </a:ext>
              <a:ext uri="{C183D7F6-B498-43B3-948B-1728B52AA6E4}">
                <adec:decorative xmlns:adec="http://schemas.microsoft.com/office/drawing/2017/decorative" val="1"/>
              </a:ext>
            </a:extLst>
          </p:cNvPr>
          <p:cNvSpPr/>
          <p:nvPr/>
        </p:nvSpPr>
        <p:spPr>
          <a:xfrm>
            <a:off x="7696200" y="5279666"/>
            <a:ext cx="650140" cy="23395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b="1" dirty="0">
                <a:solidFill>
                  <a:prstClr val="black"/>
                </a:solidFill>
                <a:latin typeface="+mj-lt"/>
                <a:cs typeface="Arial" panose="020B0604020202020204" pitchFamily="34" charset="0"/>
              </a:rPr>
              <a:t>RAE</a:t>
            </a:r>
          </a:p>
        </p:txBody>
      </p:sp>
      <p:sp>
        <p:nvSpPr>
          <p:cNvPr id="49" name="Rectangle 48">
            <a:extLst>
              <a:ext uri="{FF2B5EF4-FFF2-40B4-BE49-F238E27FC236}">
                <a16:creationId xmlns:a16="http://schemas.microsoft.com/office/drawing/2014/main" id="{0F5C1749-749D-41A2-9A8C-F030334C67B3}"/>
              </a:ext>
              <a:ext uri="{C183D7F6-B498-43B3-948B-1728B52AA6E4}">
                <adec:decorative xmlns:adec="http://schemas.microsoft.com/office/drawing/2017/decorative" val="1"/>
              </a:ext>
            </a:extLst>
          </p:cNvPr>
          <p:cNvSpPr/>
          <p:nvPr/>
        </p:nvSpPr>
        <p:spPr>
          <a:xfrm>
            <a:off x="8458200" y="5257800"/>
            <a:ext cx="650140" cy="2438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b="1" dirty="0">
                <a:solidFill>
                  <a:prstClr val="black"/>
                </a:solidFill>
                <a:latin typeface="+mj-lt"/>
                <a:cs typeface="Arial" panose="020B0604020202020204" pitchFamily="34" charset="0"/>
              </a:rPr>
              <a:t>WWC Women</a:t>
            </a:r>
          </a:p>
        </p:txBody>
      </p:sp>
      <p:sp>
        <p:nvSpPr>
          <p:cNvPr id="50" name="Line 11">
            <a:extLst>
              <a:ext uri="{FF2B5EF4-FFF2-40B4-BE49-F238E27FC236}">
                <a16:creationId xmlns:a16="http://schemas.microsoft.com/office/drawing/2014/main" id="{760D997B-9E1C-40B9-9D79-01996B9B2534}"/>
              </a:ext>
              <a:ext uri="{C183D7F6-B498-43B3-948B-1728B52AA6E4}">
                <adec:decorative xmlns:adec="http://schemas.microsoft.com/office/drawing/2017/decorative" val="1"/>
              </a:ext>
            </a:extLst>
          </p:cNvPr>
          <p:cNvSpPr>
            <a:spLocks noChangeShapeType="1"/>
          </p:cNvSpPr>
          <p:nvPr/>
        </p:nvSpPr>
        <p:spPr bwMode="auto">
          <a:xfrm>
            <a:off x="781050" y="2322947"/>
            <a:ext cx="57150" cy="3312400"/>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prstClr val="black"/>
              </a:solidFill>
            </a:endParaRPr>
          </a:p>
        </p:txBody>
      </p:sp>
      <p:sp>
        <p:nvSpPr>
          <p:cNvPr id="51" name="Line 11">
            <a:extLst>
              <a:ext uri="{FF2B5EF4-FFF2-40B4-BE49-F238E27FC236}">
                <a16:creationId xmlns:a16="http://schemas.microsoft.com/office/drawing/2014/main" id="{8FC8D222-273F-4CD5-A376-59664F7F1189}"/>
              </a:ext>
              <a:ext uri="{C183D7F6-B498-43B3-948B-1728B52AA6E4}">
                <adec:decorative xmlns:adec="http://schemas.microsoft.com/office/drawing/2017/decorative" val="1"/>
              </a:ext>
            </a:extLst>
          </p:cNvPr>
          <p:cNvSpPr>
            <a:spLocks noChangeShapeType="1"/>
          </p:cNvSpPr>
          <p:nvPr/>
        </p:nvSpPr>
        <p:spPr bwMode="auto">
          <a:xfrm>
            <a:off x="1543050" y="2326400"/>
            <a:ext cx="57150" cy="3312400"/>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prstClr val="black"/>
              </a:solidFill>
            </a:endParaRPr>
          </a:p>
        </p:txBody>
      </p:sp>
      <p:sp>
        <p:nvSpPr>
          <p:cNvPr id="52" name="Line 11">
            <a:extLst>
              <a:ext uri="{FF2B5EF4-FFF2-40B4-BE49-F238E27FC236}">
                <a16:creationId xmlns:a16="http://schemas.microsoft.com/office/drawing/2014/main" id="{A844BCC9-653F-45A9-93CA-6025A95A41C3}"/>
              </a:ext>
              <a:ext uri="{C183D7F6-B498-43B3-948B-1728B52AA6E4}">
                <adec:decorative xmlns:adec="http://schemas.microsoft.com/office/drawing/2017/decorative" val="1"/>
              </a:ext>
            </a:extLst>
          </p:cNvPr>
          <p:cNvSpPr>
            <a:spLocks noChangeShapeType="1"/>
          </p:cNvSpPr>
          <p:nvPr/>
        </p:nvSpPr>
        <p:spPr bwMode="auto">
          <a:xfrm>
            <a:off x="2286000" y="2326400"/>
            <a:ext cx="57150" cy="3312400"/>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prstClr val="black"/>
              </a:solidFill>
            </a:endParaRPr>
          </a:p>
        </p:txBody>
      </p:sp>
      <p:sp>
        <p:nvSpPr>
          <p:cNvPr id="53" name="Line 11">
            <a:extLst>
              <a:ext uri="{FF2B5EF4-FFF2-40B4-BE49-F238E27FC236}">
                <a16:creationId xmlns:a16="http://schemas.microsoft.com/office/drawing/2014/main" id="{32E67ECD-8116-4F90-9B94-38A942D4CCE7}"/>
              </a:ext>
              <a:ext uri="{C183D7F6-B498-43B3-948B-1728B52AA6E4}">
                <adec:decorative xmlns:adec="http://schemas.microsoft.com/office/drawing/2017/decorative" val="1"/>
              </a:ext>
            </a:extLst>
          </p:cNvPr>
          <p:cNvSpPr>
            <a:spLocks noChangeShapeType="1"/>
          </p:cNvSpPr>
          <p:nvPr/>
        </p:nvSpPr>
        <p:spPr bwMode="auto">
          <a:xfrm>
            <a:off x="3810000" y="2322947"/>
            <a:ext cx="57150" cy="3312400"/>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prstClr val="black"/>
              </a:solidFill>
            </a:endParaRPr>
          </a:p>
        </p:txBody>
      </p:sp>
      <p:sp>
        <p:nvSpPr>
          <p:cNvPr id="54" name="Line 11">
            <a:extLst>
              <a:ext uri="{FF2B5EF4-FFF2-40B4-BE49-F238E27FC236}">
                <a16:creationId xmlns:a16="http://schemas.microsoft.com/office/drawing/2014/main" id="{5AF3293E-7FD0-40BD-9AD9-08882D516E55}"/>
              </a:ext>
              <a:ext uri="{C183D7F6-B498-43B3-948B-1728B52AA6E4}">
                <adec:decorative xmlns:adec="http://schemas.microsoft.com/office/drawing/2017/decorative" val="1"/>
              </a:ext>
            </a:extLst>
          </p:cNvPr>
          <p:cNvSpPr>
            <a:spLocks noChangeShapeType="1"/>
          </p:cNvSpPr>
          <p:nvPr/>
        </p:nvSpPr>
        <p:spPr bwMode="auto">
          <a:xfrm>
            <a:off x="4522801" y="2326400"/>
            <a:ext cx="57150" cy="3312400"/>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prstClr val="black"/>
              </a:solidFill>
            </a:endParaRPr>
          </a:p>
        </p:txBody>
      </p:sp>
      <p:sp>
        <p:nvSpPr>
          <p:cNvPr id="55" name="Line 11">
            <a:extLst>
              <a:ext uri="{FF2B5EF4-FFF2-40B4-BE49-F238E27FC236}">
                <a16:creationId xmlns:a16="http://schemas.microsoft.com/office/drawing/2014/main" id="{FFF43693-5A51-4B0C-93F8-75C61962B84F}"/>
              </a:ext>
              <a:ext uri="{C183D7F6-B498-43B3-948B-1728B52AA6E4}">
                <adec:decorative xmlns:adec="http://schemas.microsoft.com/office/drawing/2017/decorative" val="1"/>
              </a:ext>
            </a:extLst>
          </p:cNvPr>
          <p:cNvSpPr>
            <a:spLocks noChangeShapeType="1"/>
          </p:cNvSpPr>
          <p:nvPr/>
        </p:nvSpPr>
        <p:spPr bwMode="auto">
          <a:xfrm>
            <a:off x="5314950" y="2326400"/>
            <a:ext cx="57150" cy="3312400"/>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prstClr val="black"/>
              </a:solidFill>
            </a:endParaRPr>
          </a:p>
        </p:txBody>
      </p:sp>
      <p:sp>
        <p:nvSpPr>
          <p:cNvPr id="56" name="Line 11">
            <a:extLst>
              <a:ext uri="{FF2B5EF4-FFF2-40B4-BE49-F238E27FC236}">
                <a16:creationId xmlns:a16="http://schemas.microsoft.com/office/drawing/2014/main" id="{655E7FB7-825B-4A06-B6C4-D1FED1BE1902}"/>
              </a:ext>
              <a:ext uri="{C183D7F6-B498-43B3-948B-1728B52AA6E4}">
                <adec:decorative xmlns:adec="http://schemas.microsoft.com/office/drawing/2017/decorative" val="1"/>
              </a:ext>
            </a:extLst>
          </p:cNvPr>
          <p:cNvSpPr>
            <a:spLocks noChangeShapeType="1"/>
          </p:cNvSpPr>
          <p:nvPr/>
        </p:nvSpPr>
        <p:spPr bwMode="auto">
          <a:xfrm flipH="1">
            <a:off x="6096000" y="2362200"/>
            <a:ext cx="0" cy="4086640"/>
          </a:xfrm>
          <a:prstGeom prst="line">
            <a:avLst/>
          </a:prstGeom>
          <a:ln>
            <a:headEnd/>
            <a:tailEnd/>
          </a:ln>
          <a:extLst>
            <a:ext uri="{909E8E84-426E-40DD-AFC4-6F175D3DCCD1}">
              <a14:hiddenFill xmlns:a14="http://schemas.microsoft.com/office/drawing/2010/main">
                <a:noFill/>
              </a14:hiddenFill>
            </a:ext>
          </a:extLst>
        </p:spPr>
        <p:style>
          <a:lnRef idx="2">
            <a:schemeClr val="dk1"/>
          </a:lnRef>
          <a:fillRef idx="0">
            <a:schemeClr val="dk1"/>
          </a:fillRef>
          <a:effectRef idx="1">
            <a:schemeClr val="dk1"/>
          </a:effectRef>
          <a:fontRef idx="minor">
            <a:schemeClr val="tx1"/>
          </a:fontRef>
        </p:style>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prstClr val="black"/>
              </a:solidFill>
            </a:endParaRPr>
          </a:p>
        </p:txBody>
      </p:sp>
      <p:sp>
        <p:nvSpPr>
          <p:cNvPr id="57" name="Line 11">
            <a:extLst>
              <a:ext uri="{FF2B5EF4-FFF2-40B4-BE49-F238E27FC236}">
                <a16:creationId xmlns:a16="http://schemas.microsoft.com/office/drawing/2014/main" id="{8C50B9E7-0B69-4FAD-BCD3-226CB810DBEF}"/>
              </a:ext>
              <a:ext uri="{C183D7F6-B498-43B3-948B-1728B52AA6E4}">
                <adec:decorative xmlns:adec="http://schemas.microsoft.com/office/drawing/2017/decorative" val="1"/>
              </a:ext>
            </a:extLst>
          </p:cNvPr>
          <p:cNvSpPr>
            <a:spLocks noChangeShapeType="1"/>
          </p:cNvSpPr>
          <p:nvPr/>
        </p:nvSpPr>
        <p:spPr bwMode="auto">
          <a:xfrm>
            <a:off x="6819900" y="2322947"/>
            <a:ext cx="57150" cy="3312400"/>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prstClr val="black"/>
              </a:solidFill>
            </a:endParaRPr>
          </a:p>
        </p:txBody>
      </p:sp>
      <p:sp>
        <p:nvSpPr>
          <p:cNvPr id="58" name="Line 11">
            <a:extLst>
              <a:ext uri="{FF2B5EF4-FFF2-40B4-BE49-F238E27FC236}">
                <a16:creationId xmlns:a16="http://schemas.microsoft.com/office/drawing/2014/main" id="{EDD87B0F-0C3B-4848-B912-B7B05512D13D}"/>
              </a:ext>
              <a:ext uri="{C183D7F6-B498-43B3-948B-1728B52AA6E4}">
                <adec:decorative xmlns:adec="http://schemas.microsoft.com/office/drawing/2017/decorative" val="1"/>
              </a:ext>
            </a:extLst>
          </p:cNvPr>
          <p:cNvSpPr>
            <a:spLocks noChangeShapeType="1"/>
          </p:cNvSpPr>
          <p:nvPr/>
        </p:nvSpPr>
        <p:spPr bwMode="auto">
          <a:xfrm>
            <a:off x="7581900" y="2326400"/>
            <a:ext cx="57150" cy="3312400"/>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prstClr val="black"/>
              </a:solidFill>
            </a:endParaRPr>
          </a:p>
        </p:txBody>
      </p:sp>
      <p:sp>
        <p:nvSpPr>
          <p:cNvPr id="59" name="Line 11">
            <a:extLst>
              <a:ext uri="{FF2B5EF4-FFF2-40B4-BE49-F238E27FC236}">
                <a16:creationId xmlns:a16="http://schemas.microsoft.com/office/drawing/2014/main" id="{B5161C5B-A27C-45E0-B40D-A65F268BDF72}"/>
              </a:ext>
              <a:ext uri="{C183D7F6-B498-43B3-948B-1728B52AA6E4}">
                <adec:decorative xmlns:adec="http://schemas.microsoft.com/office/drawing/2017/decorative" val="1"/>
              </a:ext>
            </a:extLst>
          </p:cNvPr>
          <p:cNvSpPr>
            <a:spLocks noChangeShapeType="1"/>
          </p:cNvSpPr>
          <p:nvPr/>
        </p:nvSpPr>
        <p:spPr bwMode="auto">
          <a:xfrm>
            <a:off x="8324850" y="2286000"/>
            <a:ext cx="57150" cy="3312400"/>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prstClr val="black"/>
              </a:solidFill>
            </a:endParaRPr>
          </a:p>
        </p:txBody>
      </p:sp>
    </p:spTree>
    <p:extLst>
      <p:ext uri="{BB962C8B-B14F-4D97-AF65-F5344CB8AC3E}">
        <p14:creationId xmlns:p14="http://schemas.microsoft.com/office/powerpoint/2010/main" val="42493777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AA228AC7-2F7C-5644-AF6B-1DC4EF24BA67}"/>
              </a:ext>
            </a:extLst>
          </p:cNvPr>
          <p:cNvSpPr>
            <a:spLocks noGrp="1"/>
          </p:cNvSpPr>
          <p:nvPr>
            <p:ph type="title"/>
          </p:nvPr>
        </p:nvSpPr>
        <p:spPr/>
        <p:txBody>
          <a:bodyPr/>
          <a:lstStyle/>
          <a:p>
            <a:pPr rtl="0" fontAlgn="base"/>
            <a:r>
              <a:rPr lang="en-US" sz="2400" kern="1200" dirty="0">
                <a:solidFill>
                  <a:srgbClr val="000000"/>
                </a:solidFill>
                <a:effectLst/>
                <a:latin typeface="Franklin Gothic Demi Cond" panose="020B0603020102020204" pitchFamily="34" charset="0"/>
                <a:ea typeface="+mn-ea"/>
                <a:cs typeface="Arial" panose="020B0604020202020204" pitchFamily="34" charset="0"/>
              </a:rPr>
              <a:t>Remarkable number can now afford $500</a:t>
            </a:r>
            <a:endParaRPr lang="en-US" dirty="0">
              <a:effectLst/>
            </a:endParaRPr>
          </a:p>
        </p:txBody>
      </p:sp>
      <p:sp>
        <p:nvSpPr>
          <p:cNvPr id="14" name="Rectangle 2">
            <a:extLst>
              <a:ext uri="{C183D7F6-B498-43B3-948B-1728B52AA6E4}">
                <adec:decorative xmlns:adec="http://schemas.microsoft.com/office/drawing/2017/decorative" val="1"/>
              </a:ext>
            </a:extLst>
          </p:cNvPr>
          <p:cNvSpPr>
            <a:spLocks noChangeArrowheads="1"/>
          </p:cNvSpPr>
          <p:nvPr/>
        </p:nvSpPr>
        <p:spPr bwMode="auto">
          <a:xfrm>
            <a:off x="77649" y="598537"/>
            <a:ext cx="9278201" cy="369332"/>
          </a:xfrm>
          <a:prstGeom prst="rect">
            <a:avLst/>
          </a:prstGeom>
          <a:noFill/>
          <a:ln>
            <a:noFill/>
          </a:ln>
        </p:spPr>
        <p:txBody>
          <a:bodyPr wrap="square" lIns="0" tIns="0" rIns="0" bIns="0">
            <a:spAutoFit/>
          </a:bodyPr>
          <a:lstStyle/>
          <a:p>
            <a:r>
              <a:rPr lang="en-US" sz="2400" dirty="0">
                <a:solidFill>
                  <a:prstClr val="black"/>
                </a:solidFill>
                <a:latin typeface="Franklin Gothic Demi Cond" panose="020B0706030402020204" pitchFamily="34" charset="0"/>
                <a:cs typeface="Arial"/>
              </a:rPr>
              <a:t>Remarkable number can now afford $500</a:t>
            </a:r>
          </a:p>
        </p:txBody>
      </p:sp>
      <p:sp>
        <p:nvSpPr>
          <p:cNvPr id="72" name="AutoShape 4">
            <a:extLst>
              <a:ext uri="{FF2B5EF4-FFF2-40B4-BE49-F238E27FC236}">
                <a16:creationId xmlns:a16="http://schemas.microsoft.com/office/drawing/2014/main" id="{3D9E776A-9F4D-413B-BC86-C0F6D4541FA2}"/>
              </a:ext>
            </a:extLst>
          </p:cNvPr>
          <p:cNvSpPr>
            <a:spLocks noChangeArrowheads="1"/>
          </p:cNvSpPr>
          <p:nvPr/>
        </p:nvSpPr>
        <p:spPr bwMode="auto">
          <a:xfrm>
            <a:off x="85300" y="990600"/>
            <a:ext cx="8967588" cy="333680"/>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i="1" dirty="0">
                <a:solidFill>
                  <a:srgbClr val="000000"/>
                </a:solidFill>
                <a:latin typeface="Arial" panose="020B0604020202020204" pitchFamily="34" charset="0"/>
                <a:cs typeface="Arial" panose="020B0604020202020204" pitchFamily="34" charset="0"/>
              </a:rPr>
              <a:t>Which one of the following statements comes closer to your point of view, even if neither is exactly right?</a:t>
            </a:r>
          </a:p>
        </p:txBody>
      </p:sp>
      <p:sp>
        <p:nvSpPr>
          <p:cNvPr id="2" name="Rectangle: Rounded Corners 1">
            <a:extLst>
              <a:ext uri="{FF2B5EF4-FFF2-40B4-BE49-F238E27FC236}">
                <a16:creationId xmlns:a16="http://schemas.microsoft.com/office/drawing/2014/main" id="{B994235A-0210-411F-9F26-7BEFA11B4255}"/>
              </a:ext>
            </a:extLst>
          </p:cNvPr>
          <p:cNvSpPr/>
          <p:nvPr/>
        </p:nvSpPr>
        <p:spPr>
          <a:xfrm>
            <a:off x="47518" y="1384847"/>
            <a:ext cx="4404686" cy="480731"/>
          </a:xfrm>
          <a:prstGeom prst="roundRect">
            <a:avLst/>
          </a:prstGeom>
          <a:solidFill>
            <a:srgbClr val="0066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500" b="1" dirty="0">
                <a:solidFill>
                  <a:schemeClr val="bg1"/>
                </a:solidFill>
              </a:rPr>
              <a:t>1) I would not be able to handle a sudden </a:t>
            </a:r>
          </a:p>
          <a:p>
            <a:pPr algn="ctr"/>
            <a:r>
              <a:rPr lang="en-US" sz="1500" b="1" dirty="0">
                <a:solidFill>
                  <a:schemeClr val="bg1"/>
                </a:solidFill>
              </a:rPr>
              <a:t>unexpected $500 expense.</a:t>
            </a:r>
          </a:p>
        </p:txBody>
      </p:sp>
      <p:sp>
        <p:nvSpPr>
          <p:cNvPr id="73" name="Rectangle: Rounded Corners 72">
            <a:extLst>
              <a:ext uri="{FF2B5EF4-FFF2-40B4-BE49-F238E27FC236}">
                <a16:creationId xmlns:a16="http://schemas.microsoft.com/office/drawing/2014/main" id="{66BD11C4-BBE9-419C-AE07-995B134D1514}"/>
              </a:ext>
            </a:extLst>
          </p:cNvPr>
          <p:cNvSpPr/>
          <p:nvPr/>
        </p:nvSpPr>
        <p:spPr>
          <a:xfrm>
            <a:off x="4648201" y="1384854"/>
            <a:ext cx="4404688" cy="480727"/>
          </a:xfrm>
          <a:prstGeom prst="roundRec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500" b="1" dirty="0">
                <a:solidFill>
                  <a:schemeClr val="tx1"/>
                </a:solidFill>
              </a:rPr>
              <a:t>2) I would be able to handle a sudden </a:t>
            </a:r>
          </a:p>
          <a:p>
            <a:pPr algn="ctr"/>
            <a:r>
              <a:rPr lang="en-US" sz="1500" b="1" dirty="0">
                <a:solidFill>
                  <a:schemeClr val="tx1"/>
                </a:solidFill>
              </a:rPr>
              <a:t>unexpected $500 expense.</a:t>
            </a:r>
          </a:p>
        </p:txBody>
      </p:sp>
      <p:graphicFrame>
        <p:nvGraphicFramePr>
          <p:cNvPr id="66" name="Chart 65" descr="Total&#13;&#10;April&#13;&#10;Much More 1: 25&#13;&#10;Somewhat More 1: 10&#13;&#10;Total More 1: 35&#13;&#10;Much More 2: 50&#13;&#10;Somewhat More 2: 16&#13;&#10;Total More 2: 66&#13;&#10;&#13;&#10;Total&#13;&#10;May &#13;&#10;Much More 1: 19&#13;&#10;Somewhat More 1: 7&#13;&#10;Total More 1: 26&#13;&#10;Much More 2: 56&#13;&#10;Somewhat More 2: 18&#13;&#10;Total More 2: 74&#13;&#10;&#13;&#10;African American&#13;&#10;April&#13;&#10;Much More 1: 44&#13;&#10;Somewhat More 1: 12&#13;&#10;Total More 1: 56&#13;&#10;Much More 2: 30&#13;&#10;Somewhat More 2: 14&#13;&#10;Total More 2: 44&#13;&#10;&#13;&#10;African American&#13;&#10;May &#13;&#10;Much More 1: 35&#13;&#10;Somewhat More 1: 10&#13;&#10;Total More 1: 45&#13;&#10;Much More 2: 16&#13;&#10;Somewhat More 2: 39&#13;&#10;Total More 2: 55&#13;&#10;&#13;&#10;Hispanic&#13;&#10;April&#13;&#10;Much More 1: 33&#13;&#10;Somewhat More 1: 11&#13;&#10;Total More 1: 44&#13;&#10;Much More 2: 40&#13;&#10;Somewhat More 2: 16&#13;&#10;Total More 2: 56&#13;&#10;&#13;&#10;Hispanic&#13;&#10;May &#13;&#10;Much More 1: 29&#13;&#10;Somewhat More 1: 7&#13;&#10;Total More 1: 36&#13;&#10;Much More 2: 45&#13;&#10;Somewhat More 2: 19&#13;&#10;Total More 2: 64&#13;&#10;&#13;&#10;White Unmarried Women&#13;&#10;April&#13;&#10;Much More 1: 41&#13;&#10;Somewhat More 1: 14&#13;&#10;Total More 1: 55&#13;&#10;Much More 2: 28&#13;&#10;Somewhat More 2: 18&#13;&#10;Total More 2: 46&#13;&#10;&#13;&#10;White Unmarried Women&#13;&#10;May &#13;&#10;Much More 1: 30&#13;&#10;Somewhat More 1: 8&#13;&#10;Total More 1: 38&#13;&#10;Much More 2: 41&#13;&#10;Somewhat More 2: 21&#13;&#10;Total More 2: 62&#13;&#10;&#13;&#10;Millennials&#13;&#10;April&#13;&#10;Much More 1: 35&#13;&#10;Somewhat More 1: 16&#13;&#10;Total More 1: 51&#13;&#10;Much More 2: 31&#13;&#10;Somewhat More 2: 18&#13;&#10;Total More 2: 49&#13;&#10;&#13;&#10;Millennials&#13;&#10;May &#13;&#10;Much More 1: 27&#13;&#10;Somewhat More 1: 11&#13;&#10;Total More 1: 38&#13;&#10;Much More 2: 41&#13;&#10;Somewhat More 2: 21&#13;&#10;Total More 2: 62&#13;&#10;&#13;&#10;White Millennials&#13;&#10;April&#13;&#10;Much More 1: 33&#13;&#10;Somewhat More 1: 14&#13;&#10;Total More 1: 47&#13;&#10;Much More 2: 35&#13;&#10;Somewhat More 2: 19&#13;&#10;Total More 2: 53&#13;&#10;&#13;&#10;White Millennials&#13;&#10;May &#13;&#10;Much More 1: 23&#13;&#10;Somewhat More 1: 11&#13;&#10;Total More 1: 34&#13;&#10;Much More 2: 45&#13;&#10;Somewhat More 2: 21&#13;&#10;Total More 2: 66&#13;&#10;&#13;&#10;White Working Class Women&#13;&#10;April&#13;&#10;Much More 1: 34&#13;&#10;Somewhat More 1: 11&#13;&#10;Total More 1: 46&#13;&#10;Much More 2: 35&#13;&#10;Somewhat More 2: 19&#13;&#10;Total More 2: 54&#13;&#10;&#13;&#10;White Working Class Women&#13;&#10;May &#13;&#10;Much More 1: 21&#13;&#10;Somewhat More 1: 7&#13;&#10;Total More 1: 28&#13;&#10;Much More 2: 49&#13;&#10;Somewhat More 2: 23&#13;&#10;Total More 2: 72&#13;&#10;&#13;&#10;White College Women&#13;&#10;April&#13;&#10;Much More 1: 13&#13;&#10;Somewhat More 1: 10&#13;&#10;Total More 1: 23&#13;&#10;Much More 2: 58&#13;&#10;Somewhat More 2: 18&#13;&#10;Total More 2: 76&#13;&#10;&#13;&#10;White College Women&#13;&#10;May&#13;&#10;Much More 1: 13&#13;&#10;Somewhat More 1: 8&#13;&#10;Total More 1: 22&#13;&#10;Much More 2: 59&#13;&#10;Somewhat More 2: 19&#13;&#10;Total More 2: 78">
            <a:extLst>
              <a:ext uri="{FF2B5EF4-FFF2-40B4-BE49-F238E27FC236}">
                <a16:creationId xmlns:a16="http://schemas.microsoft.com/office/drawing/2014/main" id="{4C3F5ED5-A793-43D9-BAAE-EB57F36B64E4}"/>
              </a:ext>
            </a:extLst>
          </p:cNvPr>
          <p:cNvGraphicFramePr/>
          <p:nvPr>
            <p:extLst>
              <p:ext uri="{D42A27DB-BD31-4B8C-83A1-F6EECF244321}">
                <p14:modId xmlns:p14="http://schemas.microsoft.com/office/powerpoint/2010/main" val="1792576583"/>
              </p:ext>
            </p:extLst>
          </p:nvPr>
        </p:nvGraphicFramePr>
        <p:xfrm>
          <a:off x="0" y="1941731"/>
          <a:ext cx="9144000" cy="4774017"/>
        </p:xfrm>
        <a:graphic>
          <a:graphicData uri="http://schemas.openxmlformats.org/drawingml/2006/chart">
            <c:chart xmlns:c="http://schemas.openxmlformats.org/drawingml/2006/chart" xmlns:r="http://schemas.openxmlformats.org/officeDocument/2006/relationships" r:id="rId3"/>
          </a:graphicData>
        </a:graphic>
      </p:graphicFrame>
      <p:sp>
        <p:nvSpPr>
          <p:cNvPr id="17" name="Slide Number Placeholder 1"/>
          <p:cNvSpPr>
            <a:spLocks noGrp="1"/>
          </p:cNvSpPr>
          <p:nvPr>
            <p:ph type="sldNum" sz="quarter" idx="12"/>
          </p:nvPr>
        </p:nvSpPr>
        <p:spPr>
          <a:xfrm>
            <a:off x="7010400" y="6578600"/>
            <a:ext cx="2133600" cy="279400"/>
          </a:xfrm>
        </p:spPr>
        <p:txBody>
          <a:bodyPr/>
          <a:lstStyle/>
          <a:p>
            <a:fld id="{7424ECC3-8C0B-4E47-8276-5D65C8C79384}" type="slidenum">
              <a:rPr lang="en-US" smtClean="0">
                <a:solidFill>
                  <a:srgbClr val="FFFFFF"/>
                </a:solidFill>
              </a:rPr>
              <a:pPr/>
              <a:t>31</a:t>
            </a:fld>
            <a:endParaRPr lang="en-US" dirty="0">
              <a:solidFill>
                <a:srgbClr val="FFFFFF"/>
              </a:solidFill>
            </a:endParaRPr>
          </a:p>
        </p:txBody>
      </p:sp>
      <p:pic>
        <p:nvPicPr>
          <p:cNvPr id="47" name="Picture 46">
            <a:extLst>
              <a:ext uri="{FF2B5EF4-FFF2-40B4-BE49-F238E27FC236}">
                <a16:creationId xmlns:a16="http://schemas.microsoft.com/office/drawing/2014/main" id="{0A363F07-9025-4E88-BCA6-A98D2A92EFD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6364593"/>
            <a:ext cx="3886200" cy="502932"/>
          </a:xfrm>
          <a:prstGeom prst="rect">
            <a:avLst/>
          </a:prstGeom>
        </p:spPr>
      </p:pic>
      <p:pic>
        <p:nvPicPr>
          <p:cNvPr id="55" name="Picture 54">
            <a:extLst>
              <a:ext uri="{FF2B5EF4-FFF2-40B4-BE49-F238E27FC236}">
                <a16:creationId xmlns:a16="http://schemas.microsoft.com/office/drawing/2014/main" id="{260C54BF-F933-41B5-A9FC-7C721172D4A1}"/>
              </a:ext>
              <a:ext uri="{C183D7F6-B498-43B3-948B-1728B52AA6E4}">
                <adec:decorative xmlns:adec="http://schemas.microsoft.com/office/drawing/2017/decorative" val="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273" r="86278" b="3273"/>
          <a:stretch/>
        </p:blipFill>
        <p:spPr bwMode="auto">
          <a:xfrm>
            <a:off x="137900" y="6400800"/>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8" name="Picture 2">
            <a:extLst>
              <a:ext uri="{FF2B5EF4-FFF2-40B4-BE49-F238E27FC236}">
                <a16:creationId xmlns:a16="http://schemas.microsoft.com/office/drawing/2014/main" id="{1614B232-6455-497C-AE43-915E5062A06B}"/>
              </a:ext>
              <a:ext uri="{C183D7F6-B498-43B3-948B-1728B52AA6E4}">
                <adec:decorative xmlns:adec="http://schemas.microsoft.com/office/drawing/2017/decorative" val="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71368"/>
          <a:stretch/>
        </p:blipFill>
        <p:spPr bwMode="auto">
          <a:xfrm>
            <a:off x="1947649" y="86367"/>
            <a:ext cx="5488283" cy="294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Picture 62">
            <a:extLst>
              <a:ext uri="{FF2B5EF4-FFF2-40B4-BE49-F238E27FC236}">
                <a16:creationId xmlns:a16="http://schemas.microsoft.com/office/drawing/2014/main" id="{84176555-2AD2-479F-80F8-A9B8FBA2DF5D}"/>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7290" y="142251"/>
            <a:ext cx="3090417" cy="182865"/>
          </a:xfrm>
          <a:prstGeom prst="rect">
            <a:avLst/>
          </a:prstGeom>
          <a:noFill/>
          <a:extLst>
            <a:ext uri="{909E8E84-426E-40DD-AFC4-6F175D3DCCD1}">
              <a14:hiddenFill xmlns:a14="http://schemas.microsoft.com/office/drawing/2010/main">
                <a:solidFill>
                  <a:srgbClr val="FFFFFF"/>
                </a:solidFill>
              </a14:hiddenFill>
            </a:ext>
          </a:extLst>
        </p:spPr>
      </p:pic>
      <p:sp>
        <p:nvSpPr>
          <p:cNvPr id="30" name="AutoShape 8">
            <a:extLst>
              <a:ext uri="{FF2B5EF4-FFF2-40B4-BE49-F238E27FC236}">
                <a16:creationId xmlns:a16="http://schemas.microsoft.com/office/drawing/2014/main" id="{E0921E02-3F07-4507-B59B-9DED7017B0F5}"/>
              </a:ext>
              <a:ext uri="{C183D7F6-B498-43B3-948B-1728B52AA6E4}">
                <adec:decorative xmlns:adec="http://schemas.microsoft.com/office/drawing/2017/decorative" val="1"/>
              </a:ext>
            </a:extLst>
          </p:cNvPr>
          <p:cNvSpPr>
            <a:spLocks noChangeArrowheads="1"/>
          </p:cNvSpPr>
          <p:nvPr/>
        </p:nvSpPr>
        <p:spPr bwMode="auto">
          <a:xfrm>
            <a:off x="4169663" y="2392217"/>
            <a:ext cx="365760" cy="272415"/>
          </a:xfrm>
          <a:prstGeom prst="roundRect">
            <a:avLst>
              <a:gd name="adj" fmla="val 16667"/>
            </a:avLst>
          </a:prstGeom>
          <a:solidFill>
            <a:srgbClr val="FFCC00"/>
          </a:solidFill>
          <a:ln w="9525">
            <a:noFill/>
            <a:round/>
            <a:headEnd/>
            <a:tailEnd/>
          </a:ln>
          <a:effectLst/>
        </p:spPr>
        <p:txBody>
          <a:bodyPr wrap="square" lIns="0" tIns="0" rIns="0" bIns="0" anchor="ctr">
            <a:spAutoFit/>
          </a:bodyPr>
          <a:lstStyle/>
          <a:p>
            <a:pPr algn="ctr"/>
            <a:r>
              <a:rPr lang="en-US" sz="1600" b="1" dirty="0">
                <a:latin typeface="Calibri"/>
              </a:rPr>
              <a:t>+2</a:t>
            </a:r>
          </a:p>
        </p:txBody>
      </p:sp>
      <p:sp>
        <p:nvSpPr>
          <p:cNvPr id="19" name="AutoShape 8">
            <a:extLst>
              <a:ext uri="{C183D7F6-B498-43B3-948B-1728B52AA6E4}">
                <adec:decorative xmlns:adec="http://schemas.microsoft.com/office/drawing/2017/decorative" val="1"/>
              </a:ext>
            </a:extLst>
          </p:cNvPr>
          <p:cNvSpPr>
            <a:spLocks noChangeArrowheads="1"/>
          </p:cNvSpPr>
          <p:nvPr/>
        </p:nvSpPr>
        <p:spPr bwMode="auto">
          <a:xfrm>
            <a:off x="2154938" y="2392216"/>
            <a:ext cx="365760" cy="272415"/>
          </a:xfrm>
          <a:prstGeom prst="roundRect">
            <a:avLst>
              <a:gd name="adj" fmla="val 16667"/>
            </a:avLst>
          </a:prstGeom>
          <a:solidFill>
            <a:srgbClr val="FFCC00"/>
          </a:solidFill>
          <a:ln w="9525">
            <a:noFill/>
            <a:round/>
            <a:headEnd/>
            <a:tailEnd/>
          </a:ln>
          <a:effectLst/>
        </p:spPr>
        <p:txBody>
          <a:bodyPr wrap="square" lIns="0" tIns="0" rIns="0" bIns="0" anchor="ctr">
            <a:spAutoFit/>
          </a:bodyPr>
          <a:lstStyle/>
          <a:p>
            <a:pPr algn="ctr"/>
            <a:r>
              <a:rPr lang="en-US" sz="1600" b="1" dirty="0">
                <a:latin typeface="Calibri"/>
              </a:rPr>
              <a:t>+12</a:t>
            </a:r>
          </a:p>
        </p:txBody>
      </p:sp>
      <p:sp>
        <p:nvSpPr>
          <p:cNvPr id="20" name="AutoShape 8">
            <a:extLst>
              <a:ext uri="{C183D7F6-B498-43B3-948B-1728B52AA6E4}">
                <adec:decorative xmlns:adec="http://schemas.microsoft.com/office/drawing/2017/decorative" val="1"/>
              </a:ext>
            </a:extLst>
          </p:cNvPr>
          <p:cNvSpPr>
            <a:spLocks noChangeArrowheads="1"/>
          </p:cNvSpPr>
          <p:nvPr/>
        </p:nvSpPr>
        <p:spPr bwMode="auto">
          <a:xfrm>
            <a:off x="5181600" y="2385386"/>
            <a:ext cx="365760" cy="272415"/>
          </a:xfrm>
          <a:prstGeom prst="roundRect">
            <a:avLst>
              <a:gd name="adj" fmla="val 16667"/>
            </a:avLst>
          </a:prstGeom>
          <a:solidFill>
            <a:srgbClr val="006600"/>
          </a:solidFill>
          <a:ln w="9525">
            <a:noFill/>
            <a:round/>
            <a:headEnd/>
            <a:tailEnd/>
          </a:ln>
          <a:effectLst/>
        </p:spPr>
        <p:txBody>
          <a:bodyPr wrap="square" lIns="0" tIns="0" rIns="0" bIns="0" anchor="ctr">
            <a:spAutoFit/>
          </a:bodyPr>
          <a:lstStyle/>
          <a:p>
            <a:pPr algn="ctr"/>
            <a:r>
              <a:rPr lang="en-US" sz="1600" b="1" dirty="0">
                <a:solidFill>
                  <a:schemeClr val="bg1"/>
                </a:solidFill>
                <a:latin typeface="Calibri"/>
              </a:rPr>
              <a:t>+2</a:t>
            </a:r>
          </a:p>
        </p:txBody>
      </p:sp>
      <p:sp>
        <p:nvSpPr>
          <p:cNvPr id="22" name="AutoShape 8">
            <a:extLst>
              <a:ext uri="{C183D7F6-B498-43B3-948B-1728B52AA6E4}">
                <adec:decorative xmlns:adec="http://schemas.microsoft.com/office/drawing/2017/decorative" val="1"/>
              </a:ext>
            </a:extLst>
          </p:cNvPr>
          <p:cNvSpPr>
            <a:spLocks noChangeArrowheads="1"/>
          </p:cNvSpPr>
          <p:nvPr/>
        </p:nvSpPr>
        <p:spPr bwMode="auto">
          <a:xfrm>
            <a:off x="6200656" y="2385041"/>
            <a:ext cx="365760" cy="272415"/>
          </a:xfrm>
          <a:prstGeom prst="roundRect">
            <a:avLst>
              <a:gd name="adj" fmla="val 16667"/>
            </a:avLst>
          </a:prstGeom>
          <a:solidFill>
            <a:srgbClr val="FFCC00"/>
          </a:solidFill>
          <a:ln w="9525">
            <a:noFill/>
            <a:round/>
            <a:headEnd/>
            <a:tailEnd/>
          </a:ln>
          <a:effectLst/>
        </p:spPr>
        <p:txBody>
          <a:bodyPr wrap="square" lIns="0" tIns="0" rIns="0" bIns="0" anchor="ctr">
            <a:spAutoFit/>
          </a:bodyPr>
          <a:lstStyle/>
          <a:p>
            <a:pPr algn="ctr"/>
            <a:r>
              <a:rPr lang="en-US" sz="1600" b="1" dirty="0">
                <a:latin typeface="Calibri"/>
              </a:rPr>
              <a:t>+6</a:t>
            </a:r>
          </a:p>
        </p:txBody>
      </p:sp>
      <p:sp>
        <p:nvSpPr>
          <p:cNvPr id="23" name="AutoShape 8">
            <a:extLst>
              <a:ext uri="{C183D7F6-B498-43B3-948B-1728B52AA6E4}">
                <adec:decorative xmlns:adec="http://schemas.microsoft.com/office/drawing/2017/decorative" val="1"/>
              </a:ext>
            </a:extLst>
          </p:cNvPr>
          <p:cNvSpPr>
            <a:spLocks noChangeArrowheads="1"/>
          </p:cNvSpPr>
          <p:nvPr/>
        </p:nvSpPr>
        <p:spPr bwMode="auto">
          <a:xfrm>
            <a:off x="3145538" y="2392217"/>
            <a:ext cx="365760" cy="272415"/>
          </a:xfrm>
          <a:prstGeom prst="roundRect">
            <a:avLst>
              <a:gd name="adj" fmla="val 16667"/>
            </a:avLst>
          </a:prstGeom>
          <a:solidFill>
            <a:srgbClr val="006600"/>
          </a:solidFill>
          <a:ln w="9525">
            <a:noFill/>
            <a:round/>
            <a:headEnd/>
            <a:tailEnd/>
          </a:ln>
          <a:effectLst/>
        </p:spPr>
        <p:txBody>
          <a:bodyPr wrap="square" lIns="0" tIns="0" rIns="0" bIns="0" anchor="ctr">
            <a:spAutoFit/>
          </a:bodyPr>
          <a:lstStyle/>
          <a:p>
            <a:pPr algn="ctr"/>
            <a:r>
              <a:rPr lang="en-US" sz="1600" b="1" dirty="0">
                <a:solidFill>
                  <a:schemeClr val="bg1"/>
                </a:solidFill>
                <a:latin typeface="Calibri"/>
              </a:rPr>
              <a:t>+9</a:t>
            </a:r>
          </a:p>
        </p:txBody>
      </p:sp>
      <p:sp>
        <p:nvSpPr>
          <p:cNvPr id="24" name="AutoShape 8">
            <a:extLst>
              <a:ext uri="{FF2B5EF4-FFF2-40B4-BE49-F238E27FC236}">
                <a16:creationId xmlns:a16="http://schemas.microsoft.com/office/drawing/2014/main" id="{E0921E02-3F07-4507-B59B-9DED7017B0F5}"/>
              </a:ext>
              <a:ext uri="{C183D7F6-B498-43B3-948B-1728B52AA6E4}">
                <adec:decorative xmlns:adec="http://schemas.microsoft.com/office/drawing/2017/decorative" val="1"/>
              </a:ext>
            </a:extLst>
          </p:cNvPr>
          <p:cNvSpPr>
            <a:spLocks noChangeArrowheads="1"/>
          </p:cNvSpPr>
          <p:nvPr/>
        </p:nvSpPr>
        <p:spPr bwMode="auto">
          <a:xfrm>
            <a:off x="1151524" y="2392215"/>
            <a:ext cx="365760" cy="272415"/>
          </a:xfrm>
          <a:prstGeom prst="roundRect">
            <a:avLst>
              <a:gd name="adj" fmla="val 16667"/>
            </a:avLst>
          </a:prstGeom>
          <a:solidFill>
            <a:srgbClr val="006600"/>
          </a:solidFill>
          <a:ln w="9525">
            <a:noFill/>
            <a:round/>
            <a:headEnd/>
            <a:tailEnd/>
          </a:ln>
          <a:effectLst/>
        </p:spPr>
        <p:txBody>
          <a:bodyPr wrap="square" lIns="0" tIns="0" rIns="0" bIns="0" anchor="ctr">
            <a:spAutoFit/>
          </a:bodyPr>
          <a:lstStyle/>
          <a:p>
            <a:pPr algn="ctr"/>
            <a:r>
              <a:rPr lang="en-US" sz="1600" b="1" dirty="0">
                <a:solidFill>
                  <a:schemeClr val="bg1"/>
                </a:solidFill>
                <a:latin typeface="Calibri"/>
              </a:rPr>
              <a:t>+12</a:t>
            </a:r>
          </a:p>
        </p:txBody>
      </p:sp>
      <p:sp>
        <p:nvSpPr>
          <p:cNvPr id="26" name="AutoShape 8">
            <a:extLst>
              <a:ext uri="{FF2B5EF4-FFF2-40B4-BE49-F238E27FC236}">
                <a16:creationId xmlns:a16="http://schemas.microsoft.com/office/drawing/2014/main" id="{E0921E02-3F07-4507-B59B-9DED7017B0F5}"/>
              </a:ext>
              <a:ext uri="{C183D7F6-B498-43B3-948B-1728B52AA6E4}">
                <adec:decorative xmlns:adec="http://schemas.microsoft.com/office/drawing/2017/decorative" val="1"/>
              </a:ext>
            </a:extLst>
          </p:cNvPr>
          <p:cNvSpPr>
            <a:spLocks noChangeArrowheads="1"/>
          </p:cNvSpPr>
          <p:nvPr/>
        </p:nvSpPr>
        <p:spPr bwMode="auto">
          <a:xfrm>
            <a:off x="122870" y="2392214"/>
            <a:ext cx="365760" cy="272415"/>
          </a:xfrm>
          <a:prstGeom prst="roundRect">
            <a:avLst>
              <a:gd name="adj" fmla="val 16667"/>
            </a:avLst>
          </a:prstGeom>
          <a:solidFill>
            <a:srgbClr val="FFCC00"/>
          </a:solidFill>
          <a:ln w="9525">
            <a:noFill/>
            <a:round/>
            <a:headEnd/>
            <a:tailEnd/>
          </a:ln>
          <a:effectLst/>
        </p:spPr>
        <p:txBody>
          <a:bodyPr wrap="square" lIns="0" tIns="0" rIns="0" bIns="0" anchor="ctr">
            <a:spAutoFit/>
          </a:bodyPr>
          <a:lstStyle/>
          <a:p>
            <a:pPr algn="ctr"/>
            <a:r>
              <a:rPr lang="en-US" sz="1600" b="1" dirty="0">
                <a:latin typeface="Calibri"/>
              </a:rPr>
              <a:t>+31</a:t>
            </a:r>
          </a:p>
        </p:txBody>
      </p:sp>
      <p:sp>
        <p:nvSpPr>
          <p:cNvPr id="25" name="Line 11">
            <a:extLst>
              <a:ext uri="{FF2B5EF4-FFF2-40B4-BE49-F238E27FC236}">
                <a16:creationId xmlns:a16="http://schemas.microsoft.com/office/drawing/2014/main" id="{CEA2CA54-B055-4B0A-8292-82CAE0F3F574}"/>
              </a:ext>
              <a:ext uri="{C183D7F6-B498-43B3-948B-1728B52AA6E4}">
                <adec:decorative xmlns:adec="http://schemas.microsoft.com/office/drawing/2017/decorative" val="1"/>
              </a:ext>
            </a:extLst>
          </p:cNvPr>
          <p:cNvSpPr>
            <a:spLocks noChangeShapeType="1"/>
          </p:cNvSpPr>
          <p:nvPr/>
        </p:nvSpPr>
        <p:spPr bwMode="auto">
          <a:xfrm>
            <a:off x="1041799" y="2392214"/>
            <a:ext cx="25001" cy="3957604"/>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prstClr val="black"/>
              </a:solidFill>
            </a:endParaRPr>
          </a:p>
        </p:txBody>
      </p:sp>
      <p:cxnSp>
        <p:nvCxnSpPr>
          <p:cNvPr id="27" name="Straight Connector 26">
            <a:extLst>
              <a:ext uri="{FF2B5EF4-FFF2-40B4-BE49-F238E27FC236}">
                <a16:creationId xmlns:a16="http://schemas.microsoft.com/office/drawing/2014/main" id="{9BC1B727-5140-4B88-BBE7-69A2747369F1}"/>
              </a:ext>
              <a:ext uri="{C183D7F6-B498-43B3-948B-1728B52AA6E4}">
                <adec:decorative xmlns:adec="http://schemas.microsoft.com/office/drawing/2017/decorative" val="1"/>
              </a:ext>
            </a:extLst>
          </p:cNvPr>
          <p:cNvCxnSpPr>
            <a:cxnSpLocks/>
          </p:cNvCxnSpPr>
          <p:nvPr/>
        </p:nvCxnSpPr>
        <p:spPr>
          <a:xfrm>
            <a:off x="2057400" y="2392214"/>
            <a:ext cx="0" cy="3957604"/>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7BEA1318-D38E-4F38-BD6E-972804D1B820}"/>
              </a:ext>
              <a:ext uri="{C183D7F6-B498-43B3-948B-1728B52AA6E4}">
                <adec:decorative xmlns:adec="http://schemas.microsoft.com/office/drawing/2017/decorative" val="1"/>
              </a:ext>
            </a:extLst>
          </p:cNvPr>
          <p:cNvCxnSpPr>
            <a:cxnSpLocks/>
          </p:cNvCxnSpPr>
          <p:nvPr/>
        </p:nvCxnSpPr>
        <p:spPr>
          <a:xfrm>
            <a:off x="3048000" y="2370722"/>
            <a:ext cx="0" cy="3984346"/>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8FC19E1B-0AA6-4BC0-ADBF-0B4E3B52C06F}"/>
              </a:ext>
              <a:ext uri="{C183D7F6-B498-43B3-948B-1728B52AA6E4}">
                <adec:decorative xmlns:adec="http://schemas.microsoft.com/office/drawing/2017/decorative" val="1"/>
              </a:ext>
            </a:extLst>
          </p:cNvPr>
          <p:cNvCxnSpPr>
            <a:cxnSpLocks/>
          </p:cNvCxnSpPr>
          <p:nvPr/>
        </p:nvCxnSpPr>
        <p:spPr>
          <a:xfrm>
            <a:off x="4114800" y="2392214"/>
            <a:ext cx="0" cy="3957604"/>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784A618A-30A8-4772-A08E-2CDC0456A7BB}"/>
              </a:ext>
              <a:ext uri="{C183D7F6-B498-43B3-948B-1728B52AA6E4}">
                <adec:decorative xmlns:adec="http://schemas.microsoft.com/office/drawing/2017/decorative" val="1"/>
              </a:ext>
            </a:extLst>
          </p:cNvPr>
          <p:cNvCxnSpPr>
            <a:cxnSpLocks/>
          </p:cNvCxnSpPr>
          <p:nvPr/>
        </p:nvCxnSpPr>
        <p:spPr>
          <a:xfrm>
            <a:off x="6096000" y="2370722"/>
            <a:ext cx="0" cy="3984346"/>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pic>
        <p:nvPicPr>
          <p:cNvPr id="28" name="Picture 27">
            <a:extLst>
              <a:ext uri="{FF2B5EF4-FFF2-40B4-BE49-F238E27FC236}">
                <a16:creationId xmlns:a16="http://schemas.microsoft.com/office/drawing/2014/main" id="{131B1FC2-282A-470B-B02D-F97C6D6F6018}"/>
              </a:ext>
              <a:ext uri="{C183D7F6-B498-43B3-948B-1728B52AA6E4}">
                <adec:decorative xmlns:adec="http://schemas.microsoft.com/office/drawing/2017/decorative" val="1"/>
              </a:ext>
            </a:extLst>
          </p:cNvPr>
          <p:cNvPicPr/>
          <p:nvPr/>
        </p:nvPicPr>
        <p:blipFill rotWithShape="1">
          <a:blip r:embed="rId8">
            <a:extLst>
              <a:ext uri="{28A0092B-C50C-407E-A947-70E740481C1C}">
                <a14:useLocalDpi xmlns:a14="http://schemas.microsoft.com/office/drawing/2010/main" val="0"/>
              </a:ext>
            </a:extLst>
          </a:blip>
          <a:srcRect l="53849" t="-17160"/>
          <a:stretch/>
        </p:blipFill>
        <p:spPr bwMode="auto">
          <a:xfrm>
            <a:off x="609600" y="6426843"/>
            <a:ext cx="1105593" cy="359154"/>
          </a:xfrm>
          <a:prstGeom prst="rect">
            <a:avLst/>
          </a:prstGeom>
          <a:noFill/>
        </p:spPr>
      </p:pic>
      <p:sp>
        <p:nvSpPr>
          <p:cNvPr id="34" name="Rectangle 33">
            <a:extLst>
              <a:ext uri="{FF2B5EF4-FFF2-40B4-BE49-F238E27FC236}">
                <a16:creationId xmlns:a16="http://schemas.microsoft.com/office/drawing/2014/main" id="{A3BD58D9-4A74-411B-8B2E-8BCF6783410D}"/>
              </a:ext>
              <a:ext uri="{C183D7F6-B498-43B3-948B-1728B52AA6E4}">
                <adec:decorative xmlns:adec="http://schemas.microsoft.com/office/drawing/2017/decorative" val="1"/>
              </a:ext>
            </a:extLst>
          </p:cNvPr>
          <p:cNvSpPr/>
          <p:nvPr/>
        </p:nvSpPr>
        <p:spPr>
          <a:xfrm>
            <a:off x="1138427" y="5648360"/>
            <a:ext cx="877825" cy="64008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a:solidFill>
                  <a:prstClr val="black"/>
                </a:solidFill>
                <a:latin typeface="+mj-lt"/>
                <a:cs typeface="Arial" panose="020B0604020202020204" pitchFamily="34" charset="0"/>
              </a:rPr>
              <a:t>African </a:t>
            </a:r>
          </a:p>
          <a:p>
            <a:pPr algn="ctr"/>
            <a:r>
              <a:rPr lang="en-US" sz="1400" b="1" dirty="0">
                <a:solidFill>
                  <a:prstClr val="black"/>
                </a:solidFill>
                <a:latin typeface="+mj-lt"/>
                <a:cs typeface="Arial" panose="020B0604020202020204" pitchFamily="34" charset="0"/>
              </a:rPr>
              <a:t>American</a:t>
            </a:r>
          </a:p>
        </p:txBody>
      </p:sp>
      <p:sp>
        <p:nvSpPr>
          <p:cNvPr id="35" name="Rectangle 34">
            <a:extLst>
              <a:ext uri="{FF2B5EF4-FFF2-40B4-BE49-F238E27FC236}">
                <a16:creationId xmlns:a16="http://schemas.microsoft.com/office/drawing/2014/main" id="{63FF0596-49A0-4437-A3F1-4201C83A5F08}"/>
              </a:ext>
              <a:ext uri="{C183D7F6-B498-43B3-948B-1728B52AA6E4}">
                <adec:decorative xmlns:adec="http://schemas.microsoft.com/office/drawing/2017/decorative" val="1"/>
              </a:ext>
            </a:extLst>
          </p:cNvPr>
          <p:cNvSpPr/>
          <p:nvPr/>
        </p:nvSpPr>
        <p:spPr>
          <a:xfrm>
            <a:off x="71627" y="5620814"/>
            <a:ext cx="877825" cy="64008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a:solidFill>
                  <a:prstClr val="black"/>
                </a:solidFill>
                <a:latin typeface="+mj-lt"/>
                <a:cs typeface="Arial" panose="020B0604020202020204" pitchFamily="34" charset="0"/>
              </a:rPr>
              <a:t>Total</a:t>
            </a:r>
          </a:p>
        </p:txBody>
      </p:sp>
      <p:sp>
        <p:nvSpPr>
          <p:cNvPr id="36" name="Rectangle 35">
            <a:extLst>
              <a:ext uri="{FF2B5EF4-FFF2-40B4-BE49-F238E27FC236}">
                <a16:creationId xmlns:a16="http://schemas.microsoft.com/office/drawing/2014/main" id="{13EA6169-BA69-4B88-830F-4FDB331AB1EF}"/>
              </a:ext>
              <a:ext uri="{C183D7F6-B498-43B3-948B-1728B52AA6E4}">
                <adec:decorative xmlns:adec="http://schemas.microsoft.com/office/drawing/2017/decorative" val="1"/>
              </a:ext>
            </a:extLst>
          </p:cNvPr>
          <p:cNvSpPr/>
          <p:nvPr/>
        </p:nvSpPr>
        <p:spPr>
          <a:xfrm>
            <a:off x="2129508" y="5594010"/>
            <a:ext cx="877825" cy="64008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a:solidFill>
                  <a:prstClr val="black"/>
                </a:solidFill>
                <a:latin typeface="+mj-lt"/>
                <a:cs typeface="Arial" panose="020B0604020202020204" pitchFamily="34" charset="0"/>
              </a:rPr>
              <a:t>Hispanic</a:t>
            </a:r>
          </a:p>
        </p:txBody>
      </p:sp>
      <p:sp>
        <p:nvSpPr>
          <p:cNvPr id="37" name="Rectangle 36">
            <a:extLst>
              <a:ext uri="{FF2B5EF4-FFF2-40B4-BE49-F238E27FC236}">
                <a16:creationId xmlns:a16="http://schemas.microsoft.com/office/drawing/2014/main" id="{A39579DE-D06C-479D-835A-FBD0C4E2E108}"/>
              </a:ext>
              <a:ext uri="{C183D7F6-B498-43B3-948B-1728B52AA6E4}">
                <adec:decorative xmlns:adec="http://schemas.microsoft.com/office/drawing/2017/decorative" val="1"/>
              </a:ext>
            </a:extLst>
          </p:cNvPr>
          <p:cNvSpPr/>
          <p:nvPr/>
        </p:nvSpPr>
        <p:spPr>
          <a:xfrm>
            <a:off x="3099162" y="5594010"/>
            <a:ext cx="877825" cy="64008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a:solidFill>
                  <a:prstClr val="black"/>
                </a:solidFill>
                <a:latin typeface="+mj-lt"/>
                <a:cs typeface="Arial" panose="020B0604020202020204" pitchFamily="34" charset="0"/>
              </a:rPr>
              <a:t>Unmarried </a:t>
            </a:r>
          </a:p>
          <a:p>
            <a:pPr algn="ctr"/>
            <a:r>
              <a:rPr lang="en-US" sz="1400" b="1" dirty="0">
                <a:solidFill>
                  <a:prstClr val="black"/>
                </a:solidFill>
                <a:latin typeface="+mj-lt"/>
                <a:cs typeface="Arial" panose="020B0604020202020204" pitchFamily="34" charset="0"/>
              </a:rPr>
              <a:t>Women</a:t>
            </a:r>
          </a:p>
        </p:txBody>
      </p:sp>
      <p:sp>
        <p:nvSpPr>
          <p:cNvPr id="38" name="Rectangle 37">
            <a:extLst>
              <a:ext uri="{FF2B5EF4-FFF2-40B4-BE49-F238E27FC236}">
                <a16:creationId xmlns:a16="http://schemas.microsoft.com/office/drawing/2014/main" id="{6B2018A9-8FAA-4E8F-803F-2CB317AC90D5}"/>
              </a:ext>
              <a:ext uri="{C183D7F6-B498-43B3-948B-1728B52AA6E4}">
                <adec:decorative xmlns:adec="http://schemas.microsoft.com/office/drawing/2017/decorative" val="1"/>
              </a:ext>
            </a:extLst>
          </p:cNvPr>
          <p:cNvSpPr/>
          <p:nvPr/>
        </p:nvSpPr>
        <p:spPr>
          <a:xfrm>
            <a:off x="5167014" y="5585504"/>
            <a:ext cx="877825" cy="64008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a:solidFill>
                  <a:prstClr val="black"/>
                </a:solidFill>
                <a:latin typeface="+mj-lt"/>
                <a:cs typeface="Arial" panose="020B0604020202020204" pitchFamily="34" charset="0"/>
              </a:rPr>
              <a:t>Millennials</a:t>
            </a:r>
          </a:p>
        </p:txBody>
      </p:sp>
      <p:sp>
        <p:nvSpPr>
          <p:cNvPr id="40" name="Rectangle 39">
            <a:extLst>
              <a:ext uri="{FF2B5EF4-FFF2-40B4-BE49-F238E27FC236}">
                <a16:creationId xmlns:a16="http://schemas.microsoft.com/office/drawing/2014/main" id="{ACA9B1D6-3F82-4C1A-B94E-F572E1800A58}"/>
              </a:ext>
              <a:ext uri="{C183D7F6-B498-43B3-948B-1728B52AA6E4}">
                <adec:decorative xmlns:adec="http://schemas.microsoft.com/office/drawing/2017/decorative" val="1"/>
              </a:ext>
            </a:extLst>
          </p:cNvPr>
          <p:cNvSpPr/>
          <p:nvPr/>
        </p:nvSpPr>
        <p:spPr>
          <a:xfrm>
            <a:off x="4151375" y="5594010"/>
            <a:ext cx="877825" cy="64008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a:solidFill>
                  <a:prstClr val="black"/>
                </a:solidFill>
                <a:latin typeface="+mj-lt"/>
                <a:cs typeface="Arial" panose="020B0604020202020204" pitchFamily="34" charset="0"/>
              </a:rPr>
              <a:t>White</a:t>
            </a:r>
          </a:p>
          <a:p>
            <a:pPr algn="ctr"/>
            <a:r>
              <a:rPr lang="en-US" sz="1400" b="1" dirty="0">
                <a:solidFill>
                  <a:prstClr val="black"/>
                </a:solidFill>
                <a:latin typeface="+mj-lt"/>
                <a:cs typeface="Arial" panose="020B0604020202020204" pitchFamily="34" charset="0"/>
              </a:rPr>
              <a:t>Unmarried</a:t>
            </a:r>
          </a:p>
          <a:p>
            <a:pPr algn="ctr"/>
            <a:r>
              <a:rPr lang="en-US" sz="1400" b="1" dirty="0">
                <a:solidFill>
                  <a:prstClr val="black"/>
                </a:solidFill>
                <a:latin typeface="+mj-lt"/>
                <a:cs typeface="Arial" panose="020B0604020202020204" pitchFamily="34" charset="0"/>
              </a:rPr>
              <a:t>Women</a:t>
            </a:r>
          </a:p>
        </p:txBody>
      </p:sp>
      <p:sp>
        <p:nvSpPr>
          <p:cNvPr id="41" name="Rectangle 40">
            <a:extLst>
              <a:ext uri="{FF2B5EF4-FFF2-40B4-BE49-F238E27FC236}">
                <a16:creationId xmlns:a16="http://schemas.microsoft.com/office/drawing/2014/main" id="{7E229F65-30D7-467F-9516-B0E7BE834BC9}"/>
              </a:ext>
              <a:ext uri="{C183D7F6-B498-43B3-948B-1728B52AA6E4}">
                <adec:decorative xmlns:adec="http://schemas.microsoft.com/office/drawing/2017/decorative" val="1"/>
              </a:ext>
            </a:extLst>
          </p:cNvPr>
          <p:cNvSpPr/>
          <p:nvPr/>
        </p:nvSpPr>
        <p:spPr>
          <a:xfrm>
            <a:off x="6135626" y="5585504"/>
            <a:ext cx="890708" cy="64008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a:solidFill>
                  <a:prstClr val="black"/>
                </a:solidFill>
                <a:latin typeface="+mj-lt"/>
                <a:cs typeface="Arial" panose="020B0604020202020204" pitchFamily="34" charset="0"/>
              </a:rPr>
              <a:t>White </a:t>
            </a:r>
          </a:p>
          <a:p>
            <a:pPr algn="ctr"/>
            <a:r>
              <a:rPr lang="en-US" sz="1400" b="1" dirty="0">
                <a:solidFill>
                  <a:prstClr val="black"/>
                </a:solidFill>
                <a:latin typeface="+mj-lt"/>
                <a:cs typeface="Arial" panose="020B0604020202020204" pitchFamily="34" charset="0"/>
              </a:rPr>
              <a:t>Millennials</a:t>
            </a:r>
          </a:p>
        </p:txBody>
      </p:sp>
      <p:sp>
        <p:nvSpPr>
          <p:cNvPr id="42" name="Rectangle 41">
            <a:extLst>
              <a:ext uri="{FF2B5EF4-FFF2-40B4-BE49-F238E27FC236}">
                <a16:creationId xmlns:a16="http://schemas.microsoft.com/office/drawing/2014/main" id="{029EC426-23AD-4F0A-A313-FAF914FB0069}"/>
              </a:ext>
              <a:ext uri="{C183D7F6-B498-43B3-948B-1728B52AA6E4}">
                <adec:decorative xmlns:adec="http://schemas.microsoft.com/office/drawing/2017/decorative" val="1"/>
              </a:ext>
            </a:extLst>
          </p:cNvPr>
          <p:cNvSpPr/>
          <p:nvPr/>
        </p:nvSpPr>
        <p:spPr>
          <a:xfrm>
            <a:off x="7159027" y="5583487"/>
            <a:ext cx="890708" cy="64008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a:solidFill>
                  <a:prstClr val="black"/>
                </a:solidFill>
                <a:latin typeface="+mj-lt"/>
                <a:cs typeface="Arial" panose="020B0604020202020204" pitchFamily="34" charset="0"/>
              </a:rPr>
              <a:t>White</a:t>
            </a:r>
          </a:p>
          <a:p>
            <a:pPr algn="ctr"/>
            <a:r>
              <a:rPr lang="en-US" sz="1400" b="1" dirty="0">
                <a:solidFill>
                  <a:prstClr val="black"/>
                </a:solidFill>
                <a:latin typeface="+mj-lt"/>
                <a:cs typeface="Arial" panose="020B0604020202020204" pitchFamily="34" charset="0"/>
              </a:rPr>
              <a:t>Working class </a:t>
            </a:r>
          </a:p>
          <a:p>
            <a:pPr algn="ctr"/>
            <a:r>
              <a:rPr lang="en-US" sz="1400" b="1" dirty="0">
                <a:solidFill>
                  <a:prstClr val="black"/>
                </a:solidFill>
                <a:latin typeface="+mj-lt"/>
                <a:cs typeface="Arial" panose="020B0604020202020204" pitchFamily="34" charset="0"/>
              </a:rPr>
              <a:t>women</a:t>
            </a:r>
          </a:p>
        </p:txBody>
      </p:sp>
      <p:sp>
        <p:nvSpPr>
          <p:cNvPr id="43" name="Rectangle 42">
            <a:extLst>
              <a:ext uri="{FF2B5EF4-FFF2-40B4-BE49-F238E27FC236}">
                <a16:creationId xmlns:a16="http://schemas.microsoft.com/office/drawing/2014/main" id="{CF632026-EF25-4F2D-A852-E8DF2D1D0A36}"/>
              </a:ext>
              <a:ext uri="{C183D7F6-B498-43B3-948B-1728B52AA6E4}">
                <adec:decorative xmlns:adec="http://schemas.microsoft.com/office/drawing/2017/decorative" val="1"/>
              </a:ext>
            </a:extLst>
          </p:cNvPr>
          <p:cNvSpPr/>
          <p:nvPr/>
        </p:nvSpPr>
        <p:spPr>
          <a:xfrm>
            <a:off x="8224716" y="5572617"/>
            <a:ext cx="890708" cy="64008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a:solidFill>
                  <a:prstClr val="black"/>
                </a:solidFill>
                <a:latin typeface="+mj-lt"/>
                <a:cs typeface="Arial" panose="020B0604020202020204" pitchFamily="34" charset="0"/>
              </a:rPr>
              <a:t>White </a:t>
            </a:r>
          </a:p>
          <a:p>
            <a:pPr algn="ctr"/>
            <a:r>
              <a:rPr lang="en-US" sz="1400" b="1" dirty="0">
                <a:solidFill>
                  <a:prstClr val="black"/>
                </a:solidFill>
                <a:latin typeface="+mj-lt"/>
                <a:cs typeface="Arial" panose="020B0604020202020204" pitchFamily="34" charset="0"/>
              </a:rPr>
              <a:t>College </a:t>
            </a:r>
          </a:p>
          <a:p>
            <a:pPr algn="ctr"/>
            <a:r>
              <a:rPr lang="en-US" sz="1400" b="1" dirty="0">
                <a:solidFill>
                  <a:prstClr val="black"/>
                </a:solidFill>
                <a:latin typeface="+mj-lt"/>
                <a:cs typeface="Arial" panose="020B0604020202020204" pitchFamily="34" charset="0"/>
              </a:rPr>
              <a:t>Women</a:t>
            </a:r>
          </a:p>
        </p:txBody>
      </p:sp>
      <p:sp>
        <p:nvSpPr>
          <p:cNvPr id="44" name="AutoShape 8">
            <a:extLst>
              <a:ext uri="{FF2B5EF4-FFF2-40B4-BE49-F238E27FC236}">
                <a16:creationId xmlns:a16="http://schemas.microsoft.com/office/drawing/2014/main" id="{DB53BD26-3799-43CB-A808-5AC58762414D}"/>
              </a:ext>
              <a:ext uri="{C183D7F6-B498-43B3-948B-1728B52AA6E4}">
                <adec:decorative xmlns:adec="http://schemas.microsoft.com/office/drawing/2017/decorative" val="1"/>
              </a:ext>
            </a:extLst>
          </p:cNvPr>
          <p:cNvSpPr>
            <a:spLocks noChangeArrowheads="1"/>
          </p:cNvSpPr>
          <p:nvPr/>
        </p:nvSpPr>
        <p:spPr bwMode="auto">
          <a:xfrm>
            <a:off x="4650992" y="2392218"/>
            <a:ext cx="365760" cy="272415"/>
          </a:xfrm>
          <a:prstGeom prst="roundRect">
            <a:avLst>
              <a:gd name="adj" fmla="val 16667"/>
            </a:avLst>
          </a:prstGeom>
          <a:solidFill>
            <a:srgbClr val="FFCC00"/>
          </a:solidFill>
          <a:ln w="9525">
            <a:noFill/>
            <a:round/>
            <a:headEnd/>
            <a:tailEnd/>
          </a:ln>
          <a:effectLst/>
        </p:spPr>
        <p:txBody>
          <a:bodyPr wrap="square" lIns="0" tIns="0" rIns="0" bIns="0" anchor="ctr">
            <a:spAutoFit/>
          </a:bodyPr>
          <a:lstStyle/>
          <a:p>
            <a:pPr algn="ctr"/>
            <a:r>
              <a:rPr lang="en-US" sz="1600" b="1" dirty="0">
                <a:latin typeface="Calibri"/>
              </a:rPr>
              <a:t>+36</a:t>
            </a:r>
          </a:p>
        </p:txBody>
      </p:sp>
      <p:sp>
        <p:nvSpPr>
          <p:cNvPr id="45" name="AutoShape 8">
            <a:extLst>
              <a:ext uri="{FF2B5EF4-FFF2-40B4-BE49-F238E27FC236}">
                <a16:creationId xmlns:a16="http://schemas.microsoft.com/office/drawing/2014/main" id="{AA4AFA37-729B-4EBD-B7E1-3817768C4072}"/>
              </a:ext>
              <a:ext uri="{C183D7F6-B498-43B3-948B-1728B52AA6E4}">
                <adec:decorative xmlns:adec="http://schemas.microsoft.com/office/drawing/2017/decorative" val="1"/>
              </a:ext>
            </a:extLst>
          </p:cNvPr>
          <p:cNvSpPr>
            <a:spLocks noChangeArrowheads="1"/>
          </p:cNvSpPr>
          <p:nvPr/>
        </p:nvSpPr>
        <p:spPr bwMode="auto">
          <a:xfrm>
            <a:off x="2644790" y="2385041"/>
            <a:ext cx="365760" cy="272415"/>
          </a:xfrm>
          <a:prstGeom prst="roundRect">
            <a:avLst>
              <a:gd name="adj" fmla="val 16667"/>
            </a:avLst>
          </a:prstGeom>
          <a:solidFill>
            <a:srgbClr val="FFCC00"/>
          </a:solidFill>
          <a:ln w="9525">
            <a:noFill/>
            <a:round/>
            <a:headEnd/>
            <a:tailEnd/>
          </a:ln>
          <a:effectLst/>
        </p:spPr>
        <p:txBody>
          <a:bodyPr wrap="square" lIns="0" tIns="0" rIns="0" bIns="0" anchor="ctr">
            <a:spAutoFit/>
          </a:bodyPr>
          <a:lstStyle/>
          <a:p>
            <a:pPr algn="ctr"/>
            <a:r>
              <a:rPr lang="en-US" sz="1600" b="1" dirty="0">
                <a:latin typeface="Calibri"/>
              </a:rPr>
              <a:t>+28</a:t>
            </a:r>
          </a:p>
        </p:txBody>
      </p:sp>
      <p:sp>
        <p:nvSpPr>
          <p:cNvPr id="46" name="AutoShape 8">
            <a:extLst>
              <a:ext uri="{FF2B5EF4-FFF2-40B4-BE49-F238E27FC236}">
                <a16:creationId xmlns:a16="http://schemas.microsoft.com/office/drawing/2014/main" id="{5C06F4DA-9463-4334-A2FE-0236702CC9A7}"/>
              </a:ext>
              <a:ext uri="{C183D7F6-B498-43B3-948B-1728B52AA6E4}">
                <adec:decorative xmlns:adec="http://schemas.microsoft.com/office/drawing/2017/decorative" val="1"/>
              </a:ext>
            </a:extLst>
          </p:cNvPr>
          <p:cNvSpPr>
            <a:spLocks noChangeArrowheads="1"/>
          </p:cNvSpPr>
          <p:nvPr/>
        </p:nvSpPr>
        <p:spPr bwMode="auto">
          <a:xfrm>
            <a:off x="5679646" y="2385041"/>
            <a:ext cx="365760" cy="272415"/>
          </a:xfrm>
          <a:prstGeom prst="roundRect">
            <a:avLst>
              <a:gd name="adj" fmla="val 16667"/>
            </a:avLst>
          </a:prstGeom>
          <a:solidFill>
            <a:srgbClr val="FFC000"/>
          </a:solidFill>
          <a:ln w="9525">
            <a:noFill/>
            <a:round/>
            <a:headEnd/>
            <a:tailEnd/>
          </a:ln>
          <a:effectLst/>
        </p:spPr>
        <p:txBody>
          <a:bodyPr wrap="square" lIns="0" tIns="0" rIns="0" bIns="0" anchor="ctr">
            <a:spAutoFit/>
          </a:bodyPr>
          <a:lstStyle/>
          <a:p>
            <a:pPr algn="ctr"/>
            <a:r>
              <a:rPr lang="en-US" sz="1600" b="1" dirty="0">
                <a:latin typeface="Calibri"/>
              </a:rPr>
              <a:t>+24</a:t>
            </a:r>
          </a:p>
        </p:txBody>
      </p:sp>
      <p:sp>
        <p:nvSpPr>
          <p:cNvPr id="48" name="AutoShape 8">
            <a:extLst>
              <a:ext uri="{FF2B5EF4-FFF2-40B4-BE49-F238E27FC236}">
                <a16:creationId xmlns:a16="http://schemas.microsoft.com/office/drawing/2014/main" id="{31616DE0-9467-4252-A372-A86CFD026EEA}"/>
              </a:ext>
              <a:ext uri="{C183D7F6-B498-43B3-948B-1728B52AA6E4}">
                <adec:decorative xmlns:adec="http://schemas.microsoft.com/office/drawing/2017/decorative" val="1"/>
              </a:ext>
            </a:extLst>
          </p:cNvPr>
          <p:cNvSpPr>
            <a:spLocks noChangeArrowheads="1"/>
          </p:cNvSpPr>
          <p:nvPr/>
        </p:nvSpPr>
        <p:spPr bwMode="auto">
          <a:xfrm>
            <a:off x="6653448" y="2370722"/>
            <a:ext cx="365760" cy="272415"/>
          </a:xfrm>
          <a:prstGeom prst="roundRect">
            <a:avLst>
              <a:gd name="adj" fmla="val 16667"/>
            </a:avLst>
          </a:prstGeom>
          <a:solidFill>
            <a:srgbClr val="FFCC00"/>
          </a:solidFill>
          <a:ln w="9525">
            <a:noFill/>
            <a:round/>
            <a:headEnd/>
            <a:tailEnd/>
          </a:ln>
          <a:effectLst/>
        </p:spPr>
        <p:txBody>
          <a:bodyPr wrap="square" lIns="0" tIns="0" rIns="0" bIns="0" anchor="ctr">
            <a:spAutoFit/>
          </a:bodyPr>
          <a:lstStyle/>
          <a:p>
            <a:pPr algn="ctr"/>
            <a:r>
              <a:rPr lang="en-US" sz="1600" b="1" dirty="0">
                <a:latin typeface="Calibri"/>
              </a:rPr>
              <a:t>+32</a:t>
            </a:r>
          </a:p>
        </p:txBody>
      </p:sp>
      <p:sp>
        <p:nvSpPr>
          <p:cNvPr id="49" name="AutoShape 8">
            <a:extLst>
              <a:ext uri="{FF2B5EF4-FFF2-40B4-BE49-F238E27FC236}">
                <a16:creationId xmlns:a16="http://schemas.microsoft.com/office/drawing/2014/main" id="{541485FA-2F6B-4EE0-AEE4-1CF07CBF76A0}"/>
              </a:ext>
              <a:ext uri="{C183D7F6-B498-43B3-948B-1728B52AA6E4}">
                <adec:decorative xmlns:adec="http://schemas.microsoft.com/office/drawing/2017/decorative" val="1"/>
              </a:ext>
            </a:extLst>
          </p:cNvPr>
          <p:cNvSpPr>
            <a:spLocks noChangeArrowheads="1"/>
          </p:cNvSpPr>
          <p:nvPr/>
        </p:nvSpPr>
        <p:spPr bwMode="auto">
          <a:xfrm>
            <a:off x="3694178" y="2392217"/>
            <a:ext cx="365760" cy="272415"/>
          </a:xfrm>
          <a:prstGeom prst="roundRect">
            <a:avLst>
              <a:gd name="adj" fmla="val 16667"/>
            </a:avLst>
          </a:prstGeom>
          <a:solidFill>
            <a:srgbClr val="FFC000"/>
          </a:solidFill>
          <a:ln w="9525">
            <a:noFill/>
            <a:round/>
            <a:headEnd/>
            <a:tailEnd/>
          </a:ln>
          <a:effectLst/>
        </p:spPr>
        <p:txBody>
          <a:bodyPr wrap="square" lIns="0" tIns="0" rIns="0" bIns="0" anchor="ctr">
            <a:spAutoFit/>
          </a:bodyPr>
          <a:lstStyle/>
          <a:p>
            <a:pPr algn="ctr"/>
            <a:r>
              <a:rPr lang="en-US" sz="1600" b="1" dirty="0">
                <a:latin typeface="Calibri"/>
              </a:rPr>
              <a:t>+24</a:t>
            </a:r>
          </a:p>
        </p:txBody>
      </p:sp>
      <p:sp>
        <p:nvSpPr>
          <p:cNvPr id="50" name="AutoShape 8">
            <a:extLst>
              <a:ext uri="{FF2B5EF4-FFF2-40B4-BE49-F238E27FC236}">
                <a16:creationId xmlns:a16="http://schemas.microsoft.com/office/drawing/2014/main" id="{5B8D936F-3056-4F63-9A38-2758BDB8A0A8}"/>
              </a:ext>
              <a:ext uri="{C183D7F6-B498-43B3-948B-1728B52AA6E4}">
                <adec:decorative xmlns:adec="http://schemas.microsoft.com/office/drawing/2017/decorative" val="1"/>
              </a:ext>
            </a:extLst>
          </p:cNvPr>
          <p:cNvSpPr>
            <a:spLocks noChangeArrowheads="1"/>
          </p:cNvSpPr>
          <p:nvPr/>
        </p:nvSpPr>
        <p:spPr bwMode="auto">
          <a:xfrm>
            <a:off x="1632853" y="2397288"/>
            <a:ext cx="365760" cy="272415"/>
          </a:xfrm>
          <a:prstGeom prst="roundRect">
            <a:avLst>
              <a:gd name="adj" fmla="val 16667"/>
            </a:avLst>
          </a:prstGeom>
          <a:solidFill>
            <a:srgbClr val="FFC000"/>
          </a:solidFill>
          <a:ln w="9525">
            <a:noFill/>
            <a:round/>
            <a:headEnd/>
            <a:tailEnd/>
          </a:ln>
          <a:effectLst/>
        </p:spPr>
        <p:txBody>
          <a:bodyPr wrap="square" lIns="0" tIns="0" rIns="0" bIns="0" anchor="ctr">
            <a:spAutoFit/>
          </a:bodyPr>
          <a:lstStyle/>
          <a:p>
            <a:pPr algn="ctr"/>
            <a:r>
              <a:rPr lang="en-US" sz="1600" b="1" dirty="0">
                <a:latin typeface="Calibri"/>
              </a:rPr>
              <a:t>+10</a:t>
            </a:r>
          </a:p>
        </p:txBody>
      </p:sp>
      <p:sp>
        <p:nvSpPr>
          <p:cNvPr id="51" name="AutoShape 8">
            <a:extLst>
              <a:ext uri="{FF2B5EF4-FFF2-40B4-BE49-F238E27FC236}">
                <a16:creationId xmlns:a16="http://schemas.microsoft.com/office/drawing/2014/main" id="{9CB4380D-5D95-41DA-9768-DF9EB9D4A571}"/>
              </a:ext>
              <a:ext uri="{C183D7F6-B498-43B3-948B-1728B52AA6E4}">
                <adec:decorative xmlns:adec="http://schemas.microsoft.com/office/drawing/2017/decorative" val="1"/>
              </a:ext>
            </a:extLst>
          </p:cNvPr>
          <p:cNvSpPr>
            <a:spLocks noChangeArrowheads="1"/>
          </p:cNvSpPr>
          <p:nvPr/>
        </p:nvSpPr>
        <p:spPr bwMode="auto">
          <a:xfrm>
            <a:off x="604681" y="2392215"/>
            <a:ext cx="365760" cy="272415"/>
          </a:xfrm>
          <a:prstGeom prst="roundRect">
            <a:avLst>
              <a:gd name="adj" fmla="val 16667"/>
            </a:avLst>
          </a:prstGeom>
          <a:solidFill>
            <a:srgbClr val="FFCC00"/>
          </a:solidFill>
          <a:ln w="9525">
            <a:noFill/>
            <a:round/>
            <a:headEnd/>
            <a:tailEnd/>
          </a:ln>
          <a:effectLst/>
        </p:spPr>
        <p:txBody>
          <a:bodyPr wrap="square" lIns="0" tIns="0" rIns="0" bIns="0" anchor="ctr">
            <a:spAutoFit/>
          </a:bodyPr>
          <a:lstStyle/>
          <a:p>
            <a:pPr algn="ctr"/>
            <a:r>
              <a:rPr lang="en-US" sz="1600" b="1" dirty="0">
                <a:latin typeface="Calibri"/>
              </a:rPr>
              <a:t>+48</a:t>
            </a:r>
          </a:p>
        </p:txBody>
      </p:sp>
      <p:sp>
        <p:nvSpPr>
          <p:cNvPr id="62" name="Arrow: Right 61">
            <a:extLst>
              <a:ext uri="{FF2B5EF4-FFF2-40B4-BE49-F238E27FC236}">
                <a16:creationId xmlns:a16="http://schemas.microsoft.com/office/drawing/2014/main" id="{BA945E0D-ED28-4FD5-9F88-B93FEA94E701}"/>
              </a:ext>
              <a:ext uri="{C183D7F6-B498-43B3-948B-1728B52AA6E4}">
                <adec:decorative xmlns:adec="http://schemas.microsoft.com/office/drawing/2017/decorative" val="1"/>
              </a:ext>
            </a:extLst>
          </p:cNvPr>
          <p:cNvSpPr/>
          <p:nvPr/>
        </p:nvSpPr>
        <p:spPr>
          <a:xfrm>
            <a:off x="8325798" y="2133600"/>
            <a:ext cx="688543" cy="454413"/>
          </a:xfrm>
          <a:prstGeom prst="rightArrow">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a:solidFill>
                  <a:schemeClr val="bg1"/>
                </a:solidFill>
              </a:rPr>
              <a:t>+</a:t>
            </a:r>
          </a:p>
        </p:txBody>
      </p:sp>
      <p:sp>
        <p:nvSpPr>
          <p:cNvPr id="52" name="Oval 51">
            <a:extLst>
              <a:ext uri="{FF2B5EF4-FFF2-40B4-BE49-F238E27FC236}">
                <a16:creationId xmlns:a16="http://schemas.microsoft.com/office/drawing/2014/main" id="{6D7B5C62-9A1C-4787-A2DF-2D285B62E2F5}"/>
              </a:ext>
              <a:ext uri="{C183D7F6-B498-43B3-948B-1728B52AA6E4}">
                <adec:decorative xmlns:adec="http://schemas.microsoft.com/office/drawing/2017/decorative" val="1"/>
              </a:ext>
            </a:extLst>
          </p:cNvPr>
          <p:cNvSpPr/>
          <p:nvPr/>
        </p:nvSpPr>
        <p:spPr>
          <a:xfrm>
            <a:off x="547305" y="4515913"/>
            <a:ext cx="498921" cy="318186"/>
          </a:xfrm>
          <a:prstGeom prst="ellipse">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EB42B28-B9CC-4ED9-9D5D-0391BBB14338}"/>
              </a:ext>
              <a:ext uri="{C183D7F6-B498-43B3-948B-1728B52AA6E4}">
                <adec:decorative xmlns:adec="http://schemas.microsoft.com/office/drawing/2017/decorative" val="1"/>
              </a:ext>
            </a:extLst>
          </p:cNvPr>
          <p:cNvSpPr/>
          <p:nvPr/>
        </p:nvSpPr>
        <p:spPr>
          <a:xfrm>
            <a:off x="3581400" y="4427084"/>
            <a:ext cx="498921" cy="318186"/>
          </a:xfrm>
          <a:prstGeom prst="ellipse">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BED9F33B-448D-453A-890B-C9C9458AD625}"/>
              </a:ext>
              <a:ext uri="{C183D7F6-B498-43B3-948B-1728B52AA6E4}">
                <adec:decorative xmlns:adec="http://schemas.microsoft.com/office/drawing/2017/decorative" val="1"/>
              </a:ext>
            </a:extLst>
          </p:cNvPr>
          <p:cNvSpPr/>
          <p:nvPr/>
        </p:nvSpPr>
        <p:spPr>
          <a:xfrm>
            <a:off x="2568286" y="4427084"/>
            <a:ext cx="498921" cy="318186"/>
          </a:xfrm>
          <a:prstGeom prst="ellipse">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124348DA-41A8-4F08-9B10-631EC6F88A70}"/>
              </a:ext>
              <a:ext uri="{C183D7F6-B498-43B3-948B-1728B52AA6E4}">
                <adec:decorative xmlns:adec="http://schemas.microsoft.com/office/drawing/2017/decorative" val="1"/>
              </a:ext>
            </a:extLst>
          </p:cNvPr>
          <p:cNvSpPr/>
          <p:nvPr/>
        </p:nvSpPr>
        <p:spPr>
          <a:xfrm>
            <a:off x="4572000" y="4427084"/>
            <a:ext cx="498921" cy="318186"/>
          </a:xfrm>
          <a:prstGeom prst="ellipse">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E765F16F-76C0-440C-91FA-5605A5AFFBE9}"/>
              </a:ext>
              <a:ext uri="{C183D7F6-B498-43B3-948B-1728B52AA6E4}">
                <adec:decorative xmlns:adec="http://schemas.microsoft.com/office/drawing/2017/decorative" val="1"/>
              </a:ext>
            </a:extLst>
          </p:cNvPr>
          <p:cNvSpPr/>
          <p:nvPr/>
        </p:nvSpPr>
        <p:spPr>
          <a:xfrm>
            <a:off x="7578279" y="4465059"/>
            <a:ext cx="498921" cy="318186"/>
          </a:xfrm>
          <a:prstGeom prst="ellipse">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65B2C4C9-54A1-4F69-A39B-A5E0F7470701}"/>
              </a:ext>
              <a:ext uri="{C183D7F6-B498-43B3-948B-1728B52AA6E4}">
                <adec:decorative xmlns:adec="http://schemas.microsoft.com/office/drawing/2017/decorative" val="1"/>
              </a:ext>
            </a:extLst>
          </p:cNvPr>
          <p:cNvSpPr/>
          <p:nvPr/>
        </p:nvSpPr>
        <p:spPr>
          <a:xfrm>
            <a:off x="8616503" y="4531999"/>
            <a:ext cx="498921" cy="318186"/>
          </a:xfrm>
          <a:prstGeom prst="ellipse">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5965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621353-1157-CD44-837C-E80291E86227}"/>
              </a:ext>
              <a:ext uri="{C183D7F6-B498-43B3-948B-1728B52AA6E4}">
                <adec:decorative xmlns:adec="http://schemas.microsoft.com/office/drawing/2017/decorative" val="0"/>
              </a:ext>
            </a:extLst>
          </p:cNvPr>
          <p:cNvSpPr>
            <a:spLocks noGrp="1"/>
          </p:cNvSpPr>
          <p:nvPr>
            <p:ph type="title" idx="4294967295"/>
          </p:nvPr>
        </p:nvSpPr>
        <p:spPr>
          <a:xfrm>
            <a:off x="12700" y="580795"/>
            <a:ext cx="9401835" cy="1325563"/>
          </a:xfrm>
          <a:prstGeom prst="rect">
            <a:avLst/>
          </a:prstGeom>
        </p:spPr>
        <p:txBody>
          <a:bodyPr/>
          <a:lstStyle/>
          <a:p>
            <a:pPr algn="l" rtl="0" fontAlgn="base"/>
            <a:r>
              <a:rPr lang="en-US" sz="2400" dirty="0">
                <a:solidFill>
                  <a:srgbClr val="000000"/>
                </a:solidFill>
                <a:effectLst/>
                <a:latin typeface="Franklin Gothic Demi Cond" panose="020B0603020102020204" pitchFamily="34" charset="0"/>
                <a:ea typeface="+mn-ea"/>
                <a:cs typeface="+mn-cs"/>
              </a:rPr>
              <a:t>But country still uncertain who is responsible for this historic rescue! </a:t>
            </a:r>
            <a:endParaRPr lang="en-US" sz="4000" dirty="0">
              <a:effectLst/>
            </a:endParaRPr>
          </a:p>
        </p:txBody>
      </p:sp>
      <p:sp>
        <p:nvSpPr>
          <p:cNvPr id="22" name="AutoShape 4">
            <a:extLst>
              <a:ext uri="{FF2B5EF4-FFF2-40B4-BE49-F238E27FC236}">
                <a16:creationId xmlns:a16="http://schemas.microsoft.com/office/drawing/2014/main" id="{37AE6769-6ABD-4F75-8A5E-B82576B883DD}"/>
              </a:ext>
            </a:extLst>
          </p:cNvPr>
          <p:cNvSpPr>
            <a:spLocks noChangeArrowheads="1"/>
          </p:cNvSpPr>
          <p:nvPr/>
        </p:nvSpPr>
        <p:spPr bwMode="auto">
          <a:xfrm>
            <a:off x="390152" y="1512494"/>
            <a:ext cx="8538386" cy="187285"/>
          </a:xfrm>
          <a:prstGeom prst="roundRect">
            <a:avLst>
              <a:gd name="adj" fmla="val 16667"/>
            </a:avLst>
          </a:prstGeom>
          <a:solidFill>
            <a:schemeClr val="bg1">
              <a:lumMod val="75000"/>
            </a:schemeClr>
          </a:solidFill>
          <a:ln>
            <a:noFill/>
          </a:ln>
        </p:spPr>
        <p:txBody>
          <a:bodyPr wrap="square" lIns="0" tIns="0" rIns="0" bIns="0" anchor="ctr">
            <a:spAutoFit/>
          </a:bodyPr>
          <a:lstStyle>
            <a:lvl1pPr eaLnBrk="0" hangingPunct="0">
              <a:defRPr sz="2200" b="1" i="1">
                <a:solidFill>
                  <a:srgbClr val="FF0000"/>
                </a:solidFill>
                <a:latin typeface="Arial" charset="0"/>
                <a:cs typeface="Arial" charset="0"/>
              </a:defRPr>
            </a:lvl1pPr>
            <a:lvl2pPr marL="37931725" indent="-37474525" eaLnBrk="0" hangingPunct="0">
              <a:defRPr sz="2200" b="1" i="1">
                <a:solidFill>
                  <a:srgbClr val="FF0000"/>
                </a:solidFill>
                <a:latin typeface="Arial" charset="0"/>
                <a:cs typeface="Arial" charset="0"/>
              </a:defRPr>
            </a:lvl2pPr>
            <a:lvl3pPr eaLnBrk="0" hangingPunct="0">
              <a:defRPr sz="2200" b="1" i="1">
                <a:solidFill>
                  <a:srgbClr val="FF0000"/>
                </a:solidFill>
                <a:latin typeface="Arial" charset="0"/>
                <a:cs typeface="Arial" charset="0"/>
              </a:defRPr>
            </a:lvl3pPr>
            <a:lvl4pPr eaLnBrk="0" hangingPunct="0">
              <a:defRPr sz="2200" b="1" i="1">
                <a:solidFill>
                  <a:srgbClr val="FF0000"/>
                </a:solidFill>
                <a:latin typeface="Arial" charset="0"/>
                <a:cs typeface="Arial" charset="0"/>
              </a:defRPr>
            </a:lvl4pPr>
            <a:lvl5pPr eaLnBrk="0" hangingPunct="0">
              <a:defRPr sz="2200" b="1" i="1">
                <a:solidFill>
                  <a:srgbClr val="FF0000"/>
                </a:solidFill>
                <a:latin typeface="Arial" charset="0"/>
                <a:cs typeface="Arial" charset="0"/>
              </a:defRPr>
            </a:lvl5pPr>
            <a:lvl6pPr marL="457200" eaLnBrk="0" fontAlgn="base" hangingPunct="0">
              <a:spcBef>
                <a:spcPct val="0"/>
              </a:spcBef>
              <a:spcAft>
                <a:spcPct val="0"/>
              </a:spcAft>
              <a:defRPr sz="2200" b="1" i="1">
                <a:solidFill>
                  <a:srgbClr val="FF0000"/>
                </a:solidFill>
                <a:latin typeface="Arial" charset="0"/>
                <a:cs typeface="Arial" charset="0"/>
              </a:defRPr>
            </a:lvl6pPr>
            <a:lvl7pPr marL="914400" eaLnBrk="0" fontAlgn="base" hangingPunct="0">
              <a:spcBef>
                <a:spcPct val="0"/>
              </a:spcBef>
              <a:spcAft>
                <a:spcPct val="0"/>
              </a:spcAft>
              <a:defRPr sz="2200" b="1" i="1">
                <a:solidFill>
                  <a:srgbClr val="FF0000"/>
                </a:solidFill>
                <a:latin typeface="Arial" charset="0"/>
                <a:cs typeface="Arial" charset="0"/>
              </a:defRPr>
            </a:lvl7pPr>
            <a:lvl8pPr marL="1371600" eaLnBrk="0" fontAlgn="base" hangingPunct="0">
              <a:spcBef>
                <a:spcPct val="0"/>
              </a:spcBef>
              <a:spcAft>
                <a:spcPct val="0"/>
              </a:spcAft>
              <a:defRPr sz="2200" b="1" i="1">
                <a:solidFill>
                  <a:srgbClr val="FF0000"/>
                </a:solidFill>
                <a:latin typeface="Arial" charset="0"/>
                <a:cs typeface="Arial" charset="0"/>
              </a:defRPr>
            </a:lvl8pPr>
            <a:lvl9pPr marL="1828800" eaLnBrk="0" fontAlgn="base" hangingPunct="0">
              <a:spcBef>
                <a:spcPct val="0"/>
              </a:spcBef>
              <a:spcAft>
                <a:spcPct val="0"/>
              </a:spcAft>
              <a:defRPr sz="2200" b="1" i="1">
                <a:solidFill>
                  <a:srgbClr val="FF0000"/>
                </a:solidFill>
                <a:latin typeface="Arial" charset="0"/>
                <a:cs typeface="Arial" charset="0"/>
              </a:defRPr>
            </a:lvl9pPr>
          </a:lstStyle>
          <a:p>
            <a:r>
              <a:rPr lang="en-US" sz="1100" b="0" dirty="0">
                <a:solidFill>
                  <a:srgbClr val="000000"/>
                </a:solidFill>
              </a:rPr>
              <a:t> (IF APPROVE) Who do think is mainly responsible for the good things in this rescue law?</a:t>
            </a:r>
          </a:p>
        </p:txBody>
      </p:sp>
      <p:sp>
        <p:nvSpPr>
          <p:cNvPr id="27" name="Text Box 13">
            <a:extLst>
              <a:ext uri="{FF2B5EF4-FFF2-40B4-BE49-F238E27FC236}">
                <a16:creationId xmlns:a16="http://schemas.microsoft.com/office/drawing/2014/main" id="{29D9FC0F-75D0-4D0D-AAAE-38C25F98E53D}"/>
              </a:ext>
            </a:extLst>
          </p:cNvPr>
          <p:cNvSpPr txBox="1">
            <a:spLocks noChangeArrowheads="1"/>
          </p:cNvSpPr>
          <p:nvPr/>
        </p:nvSpPr>
        <p:spPr bwMode="auto">
          <a:xfrm>
            <a:off x="1380196" y="1831476"/>
            <a:ext cx="6480986" cy="276999"/>
          </a:xfrm>
          <a:prstGeom prst="rect">
            <a:avLst/>
          </a:prstGeom>
          <a:solidFill>
            <a:schemeClr val="bg1"/>
          </a:solidFill>
          <a:ln w="9525">
            <a:solidFill>
              <a:srgbClr val="000000"/>
            </a:solidFill>
            <a:miter lim="800000"/>
            <a:headEnd/>
            <a:tailEnd/>
          </a:ln>
          <a:effectLst/>
        </p:spPr>
        <p:txBody>
          <a:bodyPr wrap="square" lIns="0" tIns="0" rIns="0" bIns="0">
            <a:spAutoFit/>
          </a:bodyPr>
          <a:lstStyle>
            <a:lvl1pPr eaLnBrk="0" hangingPunct="0">
              <a:defRPr sz="1400" b="1">
                <a:solidFill>
                  <a:schemeClr val="bg1"/>
                </a:solidFill>
                <a:latin typeface="Arial" charset="0"/>
                <a:cs typeface="Arial" charset="0"/>
              </a:defRPr>
            </a:lvl1pPr>
            <a:lvl2pPr marL="37931725" indent="-37474525" eaLnBrk="0" hangingPunct="0">
              <a:defRPr sz="1400" b="1">
                <a:solidFill>
                  <a:schemeClr val="bg1"/>
                </a:solidFill>
                <a:latin typeface="Arial" charset="0"/>
                <a:cs typeface="Arial" charset="0"/>
              </a:defRPr>
            </a:lvl2pPr>
            <a:lvl3pPr eaLnBrk="0" hangingPunct="0">
              <a:defRPr sz="1400" b="1">
                <a:solidFill>
                  <a:schemeClr val="bg1"/>
                </a:solidFill>
                <a:latin typeface="Arial" charset="0"/>
                <a:cs typeface="Arial" charset="0"/>
              </a:defRPr>
            </a:lvl3pPr>
            <a:lvl4pPr eaLnBrk="0" hangingPunct="0">
              <a:defRPr sz="1400" b="1">
                <a:solidFill>
                  <a:schemeClr val="bg1"/>
                </a:solidFill>
                <a:latin typeface="Arial" charset="0"/>
                <a:cs typeface="Arial" charset="0"/>
              </a:defRPr>
            </a:lvl4pPr>
            <a:lvl5pPr eaLnBrk="0" hangingPunct="0">
              <a:defRPr sz="1400" b="1">
                <a:solidFill>
                  <a:schemeClr val="bg1"/>
                </a:solidFill>
                <a:latin typeface="Arial" charset="0"/>
                <a:cs typeface="Arial" charset="0"/>
              </a:defRPr>
            </a:lvl5pPr>
            <a:lvl6pPr marL="457200" eaLnBrk="0" fontAlgn="base" hangingPunct="0">
              <a:spcBef>
                <a:spcPct val="0"/>
              </a:spcBef>
              <a:spcAft>
                <a:spcPct val="0"/>
              </a:spcAft>
              <a:defRPr sz="1400" b="1">
                <a:solidFill>
                  <a:schemeClr val="bg1"/>
                </a:solidFill>
                <a:latin typeface="Arial" charset="0"/>
                <a:cs typeface="Arial" charset="0"/>
              </a:defRPr>
            </a:lvl6pPr>
            <a:lvl7pPr marL="914400" eaLnBrk="0" fontAlgn="base" hangingPunct="0">
              <a:spcBef>
                <a:spcPct val="0"/>
              </a:spcBef>
              <a:spcAft>
                <a:spcPct val="0"/>
              </a:spcAft>
              <a:defRPr sz="1400" b="1">
                <a:solidFill>
                  <a:schemeClr val="bg1"/>
                </a:solidFill>
                <a:latin typeface="Arial" charset="0"/>
                <a:cs typeface="Arial" charset="0"/>
              </a:defRPr>
            </a:lvl7pPr>
            <a:lvl8pPr marL="1371600" eaLnBrk="0" fontAlgn="base" hangingPunct="0">
              <a:spcBef>
                <a:spcPct val="0"/>
              </a:spcBef>
              <a:spcAft>
                <a:spcPct val="0"/>
              </a:spcAft>
              <a:defRPr sz="1400" b="1">
                <a:solidFill>
                  <a:schemeClr val="bg1"/>
                </a:solidFill>
                <a:latin typeface="Arial" charset="0"/>
                <a:cs typeface="Arial" charset="0"/>
              </a:defRPr>
            </a:lvl8pPr>
            <a:lvl9pPr marL="1828800" eaLnBrk="0" fontAlgn="base" hangingPunct="0">
              <a:spcBef>
                <a:spcPct val="0"/>
              </a:spcBef>
              <a:spcAft>
                <a:spcPct val="0"/>
              </a:spcAft>
              <a:defRPr sz="1400" b="1">
                <a:solidFill>
                  <a:schemeClr val="bg1"/>
                </a:solidFill>
                <a:latin typeface="Arial" charset="0"/>
                <a:cs typeface="Arial" charset="0"/>
              </a:defRPr>
            </a:lvl9pPr>
          </a:lstStyle>
          <a:p>
            <a:pPr algn="ctr" eaLnBrk="1" hangingPunct="1">
              <a:spcBef>
                <a:spcPct val="50000"/>
              </a:spcBef>
            </a:pPr>
            <a:r>
              <a:rPr lang="en-US" sz="1800" dirty="0">
                <a:solidFill>
                  <a:srgbClr val="E7E7E7">
                    <a:lumMod val="10000"/>
                  </a:srgbClr>
                </a:solidFill>
                <a:latin typeface="Arial" panose="020B0604020202020204" pitchFamily="34" charset="0"/>
                <a:cs typeface="Arial" panose="020B0604020202020204" pitchFamily="34" charset="0"/>
              </a:rPr>
              <a:t>RESPONSIBLE FOR GOOD THINGS IN RESCUE LAW</a:t>
            </a:r>
          </a:p>
        </p:txBody>
      </p:sp>
      <p:graphicFrame>
        <p:nvGraphicFramePr>
          <p:cNvPr id="21" name="Object 2" descr="The Senate and House Democrats&#13;&#10;April: 27&#13;&#10;May: 28&#13;&#10;&#13;&#10;The governors and mayors&#13;&#10;April: 8&#13;&#10;May: 9&#13;&#10;&#13;&#10;The Senate and House Republicans&#13;&#10;April: 17&#13;&#10;May: 16&#13;&#10;&#13;&#10;Donald Trump&#13;&#10;April: 21&#13;&#10;May: 23&#13;&#10;&#13;&#10;Not sure&#13;&#10;April: 24&#13;&#10;May: 23">
            <a:extLst>
              <a:ext uri="{FF2B5EF4-FFF2-40B4-BE49-F238E27FC236}">
                <a16:creationId xmlns:a16="http://schemas.microsoft.com/office/drawing/2014/main" id="{489CFAA3-E660-4E3E-A1C0-5E1DDDECEC3F}"/>
              </a:ext>
            </a:extLst>
          </p:cNvPr>
          <p:cNvGraphicFramePr>
            <a:graphicFrameLocks noChangeAspect="1"/>
          </p:cNvGraphicFramePr>
          <p:nvPr>
            <p:extLst>
              <p:ext uri="{D42A27DB-BD31-4B8C-83A1-F6EECF244321}">
                <p14:modId xmlns:p14="http://schemas.microsoft.com/office/powerpoint/2010/main" val="324095748"/>
              </p:ext>
            </p:extLst>
          </p:nvPr>
        </p:nvGraphicFramePr>
        <p:xfrm>
          <a:off x="1066800" y="1985731"/>
          <a:ext cx="8229600" cy="4186469"/>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pPr>
              <a:defRPr/>
            </a:pPr>
            <a:fld id="{089398E2-BD8B-4C06-B949-5D11C3C3F6EB}" type="slidenum">
              <a:rPr lang="en-US" smtClean="0">
                <a:solidFill>
                  <a:srgbClr val="EEECE1"/>
                </a:solidFill>
              </a:rPr>
              <a:pPr>
                <a:defRPr/>
              </a:pPr>
              <a:t>32</a:t>
            </a:fld>
            <a:endParaRPr lang="en-US" dirty="0">
              <a:solidFill>
                <a:srgbClr val="EEECE1"/>
              </a:solidFill>
            </a:endParaRPr>
          </a:p>
        </p:txBody>
      </p:sp>
      <p:pic>
        <p:nvPicPr>
          <p:cNvPr id="24" name="Picture 2">
            <a:extLst>
              <a:ext uri="{FF2B5EF4-FFF2-40B4-BE49-F238E27FC236}">
                <a16:creationId xmlns:a16="http://schemas.microsoft.com/office/drawing/2014/main" id="{889A2422-9C28-4F30-B03A-0C504EED636C}"/>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1960721" y="125713"/>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4">
            <a:extLst>
              <a:ext uri="{FF2B5EF4-FFF2-40B4-BE49-F238E27FC236}">
                <a16:creationId xmlns:a16="http://schemas.microsoft.com/office/drawing/2014/main" id="{7A11E567-3D30-4961-97DD-CD3391DD9F2A}"/>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4890" y="177155"/>
            <a:ext cx="3090417" cy="18286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18941ACD-365E-43A4-83F9-A604C081D165}"/>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97377" y="6416676"/>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Connector 14">
            <a:extLst>
              <a:ext uri="{FF2B5EF4-FFF2-40B4-BE49-F238E27FC236}">
                <a16:creationId xmlns:a16="http://schemas.microsoft.com/office/drawing/2014/main" id="{B9272C3C-3D46-4C1E-BA95-351B8EF65AAD}"/>
              </a:ext>
              <a:ext uri="{C183D7F6-B498-43B3-948B-1728B52AA6E4}">
                <adec:decorative xmlns:adec="http://schemas.microsoft.com/office/drawing/2017/decorative" val="1"/>
              </a:ext>
            </a:extLst>
          </p:cNvPr>
          <p:cNvCxnSpPr>
            <a:cxnSpLocks/>
          </p:cNvCxnSpPr>
          <p:nvPr/>
        </p:nvCxnSpPr>
        <p:spPr>
          <a:xfrm flipH="1">
            <a:off x="66426" y="3810000"/>
            <a:ext cx="9077574" cy="0"/>
          </a:xfrm>
          <a:prstGeom prst="line">
            <a:avLst/>
          </a:prstGeom>
          <a:ln w="19050">
            <a:solidFill>
              <a:schemeClr val="tx1">
                <a:lumMod val="50000"/>
                <a:lumOff val="50000"/>
              </a:schemeClr>
            </a:solidFill>
            <a:prstDash val="dash"/>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B205857A-C032-4FC6-AFE8-D5ECFE741574}"/>
              </a:ext>
              <a:ext uri="{C183D7F6-B498-43B3-948B-1728B52AA6E4}">
                <adec:decorative xmlns:adec="http://schemas.microsoft.com/office/drawing/2017/decorative" val="1"/>
              </a:ext>
            </a:extLst>
          </p:cNvPr>
          <p:cNvCxnSpPr>
            <a:cxnSpLocks/>
          </p:cNvCxnSpPr>
          <p:nvPr/>
        </p:nvCxnSpPr>
        <p:spPr>
          <a:xfrm flipH="1">
            <a:off x="97377" y="3048000"/>
            <a:ext cx="9046624" cy="0"/>
          </a:xfrm>
          <a:prstGeom prst="line">
            <a:avLst/>
          </a:prstGeom>
          <a:ln w="19050">
            <a:solidFill>
              <a:schemeClr val="tx1">
                <a:lumMod val="50000"/>
                <a:lumOff val="50000"/>
              </a:schemeClr>
            </a:solidFill>
            <a:prstDash val="dash"/>
          </a:ln>
        </p:spPr>
        <p:style>
          <a:lnRef idx="1">
            <a:schemeClr val="dk1"/>
          </a:lnRef>
          <a:fillRef idx="0">
            <a:schemeClr val="dk1"/>
          </a:fillRef>
          <a:effectRef idx="0">
            <a:schemeClr val="dk1"/>
          </a:effectRef>
          <a:fontRef idx="minor">
            <a:schemeClr val="tx1"/>
          </a:fontRef>
        </p:style>
      </p:cxnSp>
      <p:sp>
        <p:nvSpPr>
          <p:cNvPr id="19" name="Right Brace 18">
            <a:extLst>
              <a:ext uri="{FF2B5EF4-FFF2-40B4-BE49-F238E27FC236}">
                <a16:creationId xmlns:a16="http://schemas.microsoft.com/office/drawing/2014/main" id="{B68699BF-7321-48B7-90A1-4AEBFF49D7B8}"/>
              </a:ext>
              <a:ext uri="{C183D7F6-B498-43B3-948B-1728B52AA6E4}">
                <adec:decorative xmlns:adec="http://schemas.microsoft.com/office/drawing/2017/decorative" val="1"/>
              </a:ext>
            </a:extLst>
          </p:cNvPr>
          <p:cNvSpPr/>
          <p:nvPr/>
        </p:nvSpPr>
        <p:spPr>
          <a:xfrm>
            <a:off x="6705600" y="4035624"/>
            <a:ext cx="885166" cy="841175"/>
          </a:xfrm>
          <a:prstGeom prst="rightBrace">
            <a:avLst>
              <a:gd name="adj1" fmla="val 8333"/>
              <a:gd name="adj2" fmla="val 43543"/>
            </a:avLst>
          </a:prstGeom>
          <a:ln>
            <a:solidFill>
              <a:schemeClr val="tx1"/>
            </a:solidFill>
          </a:ln>
        </p:spPr>
        <p:style>
          <a:lnRef idx="2">
            <a:schemeClr val="dk1"/>
          </a:lnRef>
          <a:fillRef idx="0">
            <a:schemeClr val="dk1"/>
          </a:fillRef>
          <a:effectRef idx="1">
            <a:schemeClr val="dk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b="1" dirty="0"/>
          </a:p>
        </p:txBody>
      </p:sp>
      <p:sp>
        <p:nvSpPr>
          <p:cNvPr id="26" name="TextBox 1">
            <a:extLst>
              <a:ext uri="{FF2B5EF4-FFF2-40B4-BE49-F238E27FC236}">
                <a16:creationId xmlns:a16="http://schemas.microsoft.com/office/drawing/2014/main" id="{434243CC-A519-4EFD-96E9-E84060EB6B51}"/>
              </a:ext>
              <a:ext uri="{C183D7F6-B498-43B3-948B-1728B52AA6E4}">
                <adec:decorative xmlns:adec="http://schemas.microsoft.com/office/drawing/2017/decorative" val="1"/>
              </a:ext>
            </a:extLst>
          </p:cNvPr>
          <p:cNvSpPr txBox="1"/>
          <p:nvPr/>
        </p:nvSpPr>
        <p:spPr>
          <a:xfrm>
            <a:off x="7283532" y="3810000"/>
            <a:ext cx="1661988" cy="148094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sz="1400" b="1" i="0" u="none" strike="noStrike" kern="1200" baseline="0">
                <a:solidFill>
                  <a:schemeClr val="tx1"/>
                </a:solidFill>
                <a:latin typeface="+mn-lt"/>
                <a:ea typeface="Geneva"/>
                <a:cs typeface="Geneva"/>
              </a:defRPr>
            </a:pPr>
            <a:r>
              <a:rPr lang="en-US" sz="1400" b="1" dirty="0">
                <a:ea typeface="Geneva"/>
                <a:cs typeface="Geneva"/>
              </a:rPr>
              <a:t>May: 39% Trump/Republicans</a:t>
            </a:r>
            <a:endParaRPr lang="en-US" sz="1400" b="1" kern="1200" dirty="0">
              <a:solidFill>
                <a:schemeClr val="tx1"/>
              </a:solidFill>
              <a:ea typeface="Geneva"/>
              <a:cs typeface="Geneva"/>
            </a:endParaRPr>
          </a:p>
        </p:txBody>
      </p:sp>
      <p:sp>
        <p:nvSpPr>
          <p:cNvPr id="17" name="Right Brace 16">
            <a:extLst>
              <a:ext uri="{FF2B5EF4-FFF2-40B4-BE49-F238E27FC236}">
                <a16:creationId xmlns:a16="http://schemas.microsoft.com/office/drawing/2014/main" id="{AEB54B9A-E653-4631-B2FE-328914080873}"/>
              </a:ext>
              <a:ext uri="{C183D7F6-B498-43B3-948B-1728B52AA6E4}">
                <adec:decorative xmlns:adec="http://schemas.microsoft.com/office/drawing/2017/decorative" val="1"/>
              </a:ext>
            </a:extLst>
          </p:cNvPr>
          <p:cNvSpPr/>
          <p:nvPr/>
        </p:nvSpPr>
        <p:spPr>
          <a:xfrm>
            <a:off x="7091690" y="2438400"/>
            <a:ext cx="693352" cy="840290"/>
          </a:xfrm>
          <a:prstGeom prst="rightBrace">
            <a:avLst>
              <a:gd name="adj1" fmla="val 8333"/>
              <a:gd name="adj2" fmla="val 43543"/>
            </a:avLst>
          </a:prstGeom>
          <a:ln>
            <a:solidFill>
              <a:schemeClr val="tx1"/>
            </a:solidFill>
          </a:ln>
        </p:spPr>
        <p:style>
          <a:lnRef idx="2">
            <a:schemeClr val="dk1"/>
          </a:lnRef>
          <a:fillRef idx="0">
            <a:schemeClr val="dk1"/>
          </a:fillRef>
          <a:effectRef idx="1">
            <a:schemeClr val="dk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b="1" dirty="0"/>
          </a:p>
        </p:txBody>
      </p:sp>
      <p:sp>
        <p:nvSpPr>
          <p:cNvPr id="18" name="TextBox 1">
            <a:extLst>
              <a:ext uri="{FF2B5EF4-FFF2-40B4-BE49-F238E27FC236}">
                <a16:creationId xmlns:a16="http://schemas.microsoft.com/office/drawing/2014/main" id="{2274E62A-1586-489F-9519-03B1B12A81D1}"/>
              </a:ext>
              <a:ext uri="{C183D7F6-B498-43B3-948B-1728B52AA6E4}">
                <adec:decorative xmlns:adec="http://schemas.microsoft.com/office/drawing/2017/decorative" val="1"/>
              </a:ext>
            </a:extLst>
          </p:cNvPr>
          <p:cNvSpPr txBox="1"/>
          <p:nvPr/>
        </p:nvSpPr>
        <p:spPr>
          <a:xfrm>
            <a:off x="7590765" y="2286000"/>
            <a:ext cx="1455857" cy="81166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sz="1400" b="1" i="0" u="none" strike="noStrike" kern="1200" baseline="0">
                <a:solidFill>
                  <a:schemeClr val="tx1"/>
                </a:solidFill>
                <a:latin typeface="+mn-lt"/>
                <a:ea typeface="Geneva"/>
                <a:cs typeface="Geneva"/>
              </a:defRPr>
            </a:pPr>
            <a:r>
              <a:rPr lang="en-US" sz="1400" b="1" dirty="0">
                <a:ea typeface="Geneva"/>
                <a:cs typeface="Geneva"/>
              </a:rPr>
              <a:t>May: 37%</a:t>
            </a:r>
          </a:p>
          <a:p>
            <a:pPr algn="ctr">
              <a:defRPr sz="1400" b="1" i="0" u="none" strike="noStrike" kern="1200" baseline="0">
                <a:solidFill>
                  <a:schemeClr val="tx1"/>
                </a:solidFill>
                <a:latin typeface="+mn-lt"/>
                <a:ea typeface="Geneva"/>
                <a:cs typeface="Geneva"/>
              </a:defRPr>
            </a:pPr>
            <a:r>
              <a:rPr lang="en-US" sz="1400" b="1" kern="1200" dirty="0">
                <a:solidFill>
                  <a:schemeClr val="tx1"/>
                </a:solidFill>
                <a:ea typeface="Geneva"/>
                <a:cs typeface="Geneva"/>
              </a:rPr>
              <a:t>Democrats/state and local</a:t>
            </a:r>
          </a:p>
        </p:txBody>
      </p:sp>
      <p:pic>
        <p:nvPicPr>
          <p:cNvPr id="23" name="Picture 22">
            <a:extLst>
              <a:ext uri="{FF2B5EF4-FFF2-40B4-BE49-F238E27FC236}">
                <a16:creationId xmlns:a16="http://schemas.microsoft.com/office/drawing/2014/main" id="{EBB7C016-560A-4BBB-8C17-CD3329BA24A7}"/>
              </a:ext>
              <a:ext uri="{C183D7F6-B498-43B3-948B-1728B52AA6E4}">
                <adec:decorative xmlns:adec="http://schemas.microsoft.com/office/drawing/2017/decorative" val="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273" r="86278" b="3273"/>
          <a:stretch/>
        </p:blipFill>
        <p:spPr bwMode="auto">
          <a:xfrm>
            <a:off x="131379" y="6436482"/>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8" name="Picture 27">
            <a:extLst>
              <a:ext uri="{FF2B5EF4-FFF2-40B4-BE49-F238E27FC236}">
                <a16:creationId xmlns:a16="http://schemas.microsoft.com/office/drawing/2014/main" id="{A8886D56-4B3E-45A4-95AD-721FC01851BA}"/>
              </a:ext>
              <a:ext uri="{C183D7F6-B498-43B3-948B-1728B52AA6E4}">
                <adec:decorative xmlns:adec="http://schemas.microsoft.com/office/drawing/2017/decorative" val="1"/>
              </a:ext>
            </a:extLst>
          </p:cNvPr>
          <p:cNvPicPr/>
          <p:nvPr/>
        </p:nvPicPr>
        <p:blipFill rotWithShape="1">
          <a:blip r:embed="rId7">
            <a:extLst>
              <a:ext uri="{28A0092B-C50C-407E-A947-70E740481C1C}">
                <a14:useLocalDpi xmlns:a14="http://schemas.microsoft.com/office/drawing/2010/main" val="0"/>
              </a:ext>
            </a:extLst>
          </a:blip>
          <a:srcRect l="53849" t="-17160"/>
          <a:stretch/>
        </p:blipFill>
        <p:spPr bwMode="auto">
          <a:xfrm>
            <a:off x="537282" y="6422646"/>
            <a:ext cx="1105593" cy="359154"/>
          </a:xfrm>
          <a:prstGeom prst="rect">
            <a:avLst/>
          </a:prstGeom>
          <a:noFill/>
        </p:spPr>
      </p:pic>
      <p:cxnSp>
        <p:nvCxnSpPr>
          <p:cNvPr id="29" name="Straight Connector 28">
            <a:extLst>
              <a:ext uri="{FF2B5EF4-FFF2-40B4-BE49-F238E27FC236}">
                <a16:creationId xmlns:a16="http://schemas.microsoft.com/office/drawing/2014/main" id="{E1FBFBD9-6C05-4140-B57A-CF1ED7BE52F5}"/>
              </a:ext>
              <a:ext uri="{C183D7F6-B498-43B3-948B-1728B52AA6E4}">
                <adec:decorative xmlns:adec="http://schemas.microsoft.com/office/drawing/2017/decorative" val="1"/>
              </a:ext>
            </a:extLst>
          </p:cNvPr>
          <p:cNvCxnSpPr>
            <a:cxnSpLocks/>
          </p:cNvCxnSpPr>
          <p:nvPr/>
        </p:nvCxnSpPr>
        <p:spPr>
          <a:xfrm flipH="1">
            <a:off x="66426" y="4572000"/>
            <a:ext cx="9077574" cy="0"/>
          </a:xfrm>
          <a:prstGeom prst="line">
            <a:avLst/>
          </a:prstGeom>
          <a:ln w="19050">
            <a:solidFill>
              <a:schemeClr val="tx1">
                <a:lumMod val="50000"/>
                <a:lumOff val="50000"/>
              </a:schemeClr>
            </a:solidFill>
            <a:prstDash val="dash"/>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48360187-C8C5-43A5-B3CC-F169F35F3CBE}"/>
              </a:ext>
              <a:ext uri="{C183D7F6-B498-43B3-948B-1728B52AA6E4}">
                <adec:decorative xmlns:adec="http://schemas.microsoft.com/office/drawing/2017/decorative" val="1"/>
              </a:ext>
            </a:extLst>
          </p:cNvPr>
          <p:cNvCxnSpPr>
            <a:cxnSpLocks/>
          </p:cNvCxnSpPr>
          <p:nvPr/>
        </p:nvCxnSpPr>
        <p:spPr>
          <a:xfrm flipH="1">
            <a:off x="76200" y="5334000"/>
            <a:ext cx="9077574" cy="0"/>
          </a:xfrm>
          <a:prstGeom prst="line">
            <a:avLst/>
          </a:prstGeom>
          <a:ln w="19050">
            <a:solidFill>
              <a:schemeClr val="tx1">
                <a:lumMod val="50000"/>
                <a:lumOff val="50000"/>
              </a:schemeClr>
            </a:solidFill>
            <a:prstDash val="dash"/>
          </a:ln>
        </p:spPr>
        <p:style>
          <a:lnRef idx="1">
            <a:schemeClr val="dk1"/>
          </a:lnRef>
          <a:fillRef idx="0">
            <a:schemeClr val="dk1"/>
          </a:fillRef>
          <a:effectRef idx="0">
            <a:schemeClr val="dk1"/>
          </a:effectRef>
          <a:fontRef idx="minor">
            <a:schemeClr val="tx1"/>
          </a:fontRef>
        </p:style>
      </p:cxnSp>
      <p:sp>
        <p:nvSpPr>
          <p:cNvPr id="31" name="Rectangle 30">
            <a:extLst>
              <a:ext uri="{FF2B5EF4-FFF2-40B4-BE49-F238E27FC236}">
                <a16:creationId xmlns:a16="http://schemas.microsoft.com/office/drawing/2014/main" id="{9F229398-CFFD-438F-941E-0E6CCE83D390}"/>
              </a:ext>
              <a:ext uri="{C183D7F6-B498-43B3-948B-1728B52AA6E4}">
                <adec:decorative xmlns:adec="http://schemas.microsoft.com/office/drawing/2017/decorative" val="1"/>
              </a:ext>
            </a:extLst>
          </p:cNvPr>
          <p:cNvSpPr/>
          <p:nvPr/>
        </p:nvSpPr>
        <p:spPr>
          <a:xfrm>
            <a:off x="-69698" y="2464097"/>
            <a:ext cx="4629418" cy="307777"/>
          </a:xfrm>
          <a:prstGeom prst="rect">
            <a:avLst/>
          </a:prstGeom>
        </p:spPr>
        <p:txBody>
          <a:bodyPr wrap="square">
            <a:spAutoFit/>
          </a:bodyPr>
          <a:lstStyle/>
          <a:p>
            <a:pPr algn="ctr"/>
            <a:r>
              <a:rPr lang="en-US" sz="1400" b="1" dirty="0"/>
              <a:t>The Senate and House Democrats.</a:t>
            </a:r>
          </a:p>
        </p:txBody>
      </p:sp>
      <p:sp>
        <p:nvSpPr>
          <p:cNvPr id="32" name="Rectangle 31">
            <a:extLst>
              <a:ext uri="{FF2B5EF4-FFF2-40B4-BE49-F238E27FC236}">
                <a16:creationId xmlns:a16="http://schemas.microsoft.com/office/drawing/2014/main" id="{BCE65B26-ACC1-4D93-84E3-E111FAED14AC}"/>
              </a:ext>
              <a:ext uri="{C183D7F6-B498-43B3-948B-1728B52AA6E4}">
                <adec:decorative xmlns:adec="http://schemas.microsoft.com/office/drawing/2017/decorative" val="1"/>
              </a:ext>
            </a:extLst>
          </p:cNvPr>
          <p:cNvSpPr/>
          <p:nvPr/>
        </p:nvSpPr>
        <p:spPr>
          <a:xfrm>
            <a:off x="66426" y="4045214"/>
            <a:ext cx="4629418" cy="307777"/>
          </a:xfrm>
          <a:prstGeom prst="rect">
            <a:avLst/>
          </a:prstGeom>
        </p:spPr>
        <p:txBody>
          <a:bodyPr wrap="square">
            <a:spAutoFit/>
          </a:bodyPr>
          <a:lstStyle/>
          <a:p>
            <a:pPr algn="ctr"/>
            <a:r>
              <a:rPr lang="en-US" sz="1400" b="1" dirty="0"/>
              <a:t>President Trump</a:t>
            </a:r>
          </a:p>
        </p:txBody>
      </p:sp>
      <p:sp>
        <p:nvSpPr>
          <p:cNvPr id="34" name="Rectangle 33">
            <a:extLst>
              <a:ext uri="{FF2B5EF4-FFF2-40B4-BE49-F238E27FC236}">
                <a16:creationId xmlns:a16="http://schemas.microsoft.com/office/drawing/2014/main" id="{CA94D7FB-86D7-4F17-A55E-8F13D4A5F174}"/>
              </a:ext>
              <a:ext uri="{C183D7F6-B498-43B3-948B-1728B52AA6E4}">
                <adec:decorative xmlns:adec="http://schemas.microsoft.com/office/drawing/2017/decorative" val="1"/>
              </a:ext>
            </a:extLst>
          </p:cNvPr>
          <p:cNvSpPr/>
          <p:nvPr/>
        </p:nvSpPr>
        <p:spPr>
          <a:xfrm>
            <a:off x="156194" y="3276600"/>
            <a:ext cx="4629418" cy="307777"/>
          </a:xfrm>
          <a:prstGeom prst="rect">
            <a:avLst/>
          </a:prstGeom>
        </p:spPr>
        <p:txBody>
          <a:bodyPr wrap="square">
            <a:spAutoFit/>
          </a:bodyPr>
          <a:lstStyle/>
          <a:p>
            <a:pPr algn="ctr"/>
            <a:r>
              <a:rPr lang="en-US" sz="1400" b="1" dirty="0"/>
              <a:t>The Governors and Mayors</a:t>
            </a:r>
          </a:p>
        </p:txBody>
      </p:sp>
      <p:sp>
        <p:nvSpPr>
          <p:cNvPr id="35" name="Rectangle 34">
            <a:extLst>
              <a:ext uri="{FF2B5EF4-FFF2-40B4-BE49-F238E27FC236}">
                <a16:creationId xmlns:a16="http://schemas.microsoft.com/office/drawing/2014/main" id="{A5E1C223-3ADA-4DD3-97CC-32030F8F5DD6}"/>
              </a:ext>
              <a:ext uri="{C183D7F6-B498-43B3-948B-1728B52AA6E4}">
                <adec:decorative xmlns:adec="http://schemas.microsoft.com/office/drawing/2017/decorative" val="1"/>
              </a:ext>
            </a:extLst>
          </p:cNvPr>
          <p:cNvSpPr/>
          <p:nvPr/>
        </p:nvSpPr>
        <p:spPr>
          <a:xfrm>
            <a:off x="47764" y="5612344"/>
            <a:ext cx="4629418" cy="307777"/>
          </a:xfrm>
          <a:prstGeom prst="rect">
            <a:avLst/>
          </a:prstGeom>
        </p:spPr>
        <p:txBody>
          <a:bodyPr wrap="square">
            <a:spAutoFit/>
          </a:bodyPr>
          <a:lstStyle/>
          <a:p>
            <a:pPr algn="ctr"/>
            <a:r>
              <a:rPr lang="en-US" sz="1400" b="1" dirty="0"/>
              <a:t>Not Sure</a:t>
            </a:r>
          </a:p>
        </p:txBody>
      </p:sp>
      <p:sp>
        <p:nvSpPr>
          <p:cNvPr id="36" name="Rectangle 35">
            <a:extLst>
              <a:ext uri="{FF2B5EF4-FFF2-40B4-BE49-F238E27FC236}">
                <a16:creationId xmlns:a16="http://schemas.microsoft.com/office/drawing/2014/main" id="{4C2494F5-95B9-4F57-BD90-57F1352E5DC2}"/>
              </a:ext>
              <a:ext uri="{C183D7F6-B498-43B3-948B-1728B52AA6E4}">
                <adec:decorative xmlns:adec="http://schemas.microsoft.com/office/drawing/2017/decorative" val="1"/>
              </a:ext>
            </a:extLst>
          </p:cNvPr>
          <p:cNvSpPr/>
          <p:nvPr/>
        </p:nvSpPr>
        <p:spPr>
          <a:xfrm>
            <a:off x="198480" y="4777585"/>
            <a:ext cx="4629418" cy="307777"/>
          </a:xfrm>
          <a:prstGeom prst="rect">
            <a:avLst/>
          </a:prstGeom>
        </p:spPr>
        <p:txBody>
          <a:bodyPr wrap="square">
            <a:spAutoFit/>
          </a:bodyPr>
          <a:lstStyle/>
          <a:p>
            <a:pPr algn="ctr"/>
            <a:r>
              <a:rPr lang="en-US" sz="1400" b="1" dirty="0"/>
              <a:t>The Senate and House Republicans </a:t>
            </a:r>
          </a:p>
        </p:txBody>
      </p:sp>
    </p:spTree>
    <p:extLst>
      <p:ext uri="{BB962C8B-B14F-4D97-AF65-F5344CB8AC3E}">
        <p14:creationId xmlns:p14="http://schemas.microsoft.com/office/powerpoint/2010/main" val="4013779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BF0F0BCB-171D-7948-990E-BBD8A4C98B83}"/>
              </a:ext>
            </a:extLst>
          </p:cNvPr>
          <p:cNvSpPr>
            <a:spLocks noGrp="1"/>
          </p:cNvSpPr>
          <p:nvPr>
            <p:ph type="title"/>
          </p:nvPr>
        </p:nvSpPr>
        <p:spPr/>
        <p:txBody>
          <a:bodyPr/>
          <a:lstStyle/>
          <a:p>
            <a:pPr rtl="0" fontAlgn="base"/>
            <a:r>
              <a:rPr lang="en-US" sz="2400" kern="1200" dirty="0">
                <a:solidFill>
                  <a:srgbClr val="000000"/>
                </a:solidFill>
                <a:effectLst/>
                <a:latin typeface="Franklin Gothic Demi Cond" panose="020B0603020102020204" pitchFamily="34" charset="0"/>
                <a:ea typeface="+mn-ea"/>
                <a:cs typeface="Arial" panose="020B0604020202020204" pitchFamily="34" charset="0"/>
              </a:rPr>
              <a:t>Democratic leaders have only small edge on trust to address crisis</a:t>
            </a:r>
            <a:endParaRPr lang="en-US" dirty="0">
              <a:effectLst/>
            </a:endParaRPr>
          </a:p>
        </p:txBody>
      </p:sp>
      <p:sp>
        <p:nvSpPr>
          <p:cNvPr id="34" name="Rectangle 2">
            <a:extLst>
              <a:ext uri="{FF2B5EF4-FFF2-40B4-BE49-F238E27FC236}">
                <a16:creationId xmlns:a16="http://schemas.microsoft.com/office/drawing/2014/main" id="{7AA4A3CE-1374-45D0-B767-716430BE1FDC}"/>
              </a:ext>
              <a:ext uri="{C183D7F6-B498-43B3-948B-1728B52AA6E4}">
                <adec:decorative xmlns:adec="http://schemas.microsoft.com/office/drawing/2017/decorative" val="1"/>
              </a:ext>
            </a:extLst>
          </p:cNvPr>
          <p:cNvSpPr>
            <a:spLocks noChangeArrowheads="1"/>
          </p:cNvSpPr>
          <p:nvPr/>
        </p:nvSpPr>
        <p:spPr bwMode="auto">
          <a:xfrm>
            <a:off x="66801" y="573153"/>
            <a:ext cx="9144001" cy="369332"/>
          </a:xfrm>
          <a:prstGeom prst="rect">
            <a:avLst/>
          </a:prstGeom>
          <a:noFill/>
          <a:ln>
            <a:noFill/>
          </a:ln>
        </p:spPr>
        <p:txBody>
          <a:bodyPr wrap="square" lIns="0" tIns="0" rIns="0" bIns="0">
            <a:spAutoFit/>
          </a:bodyPr>
          <a:lstStyle/>
          <a:p>
            <a:r>
              <a:rPr lang="en-US" sz="2400" dirty="0">
                <a:latin typeface="Franklin Gothic Demi Cond" panose="020B0706030402020204" pitchFamily="34" charset="0"/>
                <a:cs typeface="Arial"/>
              </a:rPr>
              <a:t>Democratic leaders have only small edge on trust to address crisis</a:t>
            </a:r>
          </a:p>
        </p:txBody>
      </p:sp>
      <p:sp>
        <p:nvSpPr>
          <p:cNvPr id="72" name="AutoShape 4">
            <a:extLst>
              <a:ext uri="{FF2B5EF4-FFF2-40B4-BE49-F238E27FC236}">
                <a16:creationId xmlns:a16="http://schemas.microsoft.com/office/drawing/2014/main" id="{3D9E776A-9F4D-413B-BC86-C0F6D4541FA2}"/>
              </a:ext>
            </a:extLst>
          </p:cNvPr>
          <p:cNvSpPr>
            <a:spLocks noChangeArrowheads="1"/>
          </p:cNvSpPr>
          <p:nvPr/>
        </p:nvSpPr>
        <p:spPr bwMode="auto">
          <a:xfrm>
            <a:off x="85300" y="1033522"/>
            <a:ext cx="8967588" cy="281234"/>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i="1" dirty="0">
                <a:solidFill>
                  <a:srgbClr val="000000"/>
                </a:solidFill>
                <a:latin typeface="Arial" panose="020B0604020202020204" pitchFamily="34" charset="0"/>
                <a:cs typeface="Arial" panose="020B0604020202020204" pitchFamily="34" charset="0"/>
              </a:rPr>
              <a:t>Which one of the following statements comes closer to your point of view, even if neither is exactly right?</a:t>
            </a:r>
          </a:p>
        </p:txBody>
      </p:sp>
      <p:sp>
        <p:nvSpPr>
          <p:cNvPr id="2" name="Rectangle: Rounded Corners 1">
            <a:extLst>
              <a:ext uri="{FF2B5EF4-FFF2-40B4-BE49-F238E27FC236}">
                <a16:creationId xmlns:a16="http://schemas.microsoft.com/office/drawing/2014/main" id="{B994235A-0210-411F-9F26-7BEFA11B4255}"/>
              </a:ext>
            </a:extLst>
          </p:cNvPr>
          <p:cNvSpPr/>
          <p:nvPr/>
        </p:nvSpPr>
        <p:spPr>
          <a:xfrm>
            <a:off x="47517" y="1384847"/>
            <a:ext cx="4448281" cy="749959"/>
          </a:xfrm>
          <a:prstGeom prst="roundRect">
            <a:avLst/>
          </a:prstGeom>
          <a:solidFill>
            <a:schemeClr val="tx2">
              <a:lumMod val="75000"/>
            </a:schemeClr>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350" b="1" dirty="0">
                <a:solidFill>
                  <a:schemeClr val="bg1"/>
                </a:solidFill>
              </a:rPr>
              <a:t>When it comes to the current health care and economic </a:t>
            </a:r>
          </a:p>
          <a:p>
            <a:pPr algn="ctr"/>
            <a:r>
              <a:rPr lang="en-US" sz="1350" b="1" dirty="0">
                <a:solidFill>
                  <a:schemeClr val="bg1"/>
                </a:solidFill>
              </a:rPr>
              <a:t>crisis, I trust more Joe Biden, Nancy Pelosi, </a:t>
            </a:r>
          </a:p>
          <a:p>
            <a:pPr algn="ctr"/>
            <a:r>
              <a:rPr lang="en-US" sz="1350" b="1" dirty="0">
                <a:solidFill>
                  <a:schemeClr val="bg1"/>
                </a:solidFill>
              </a:rPr>
              <a:t>and congressional Democrats to address it. </a:t>
            </a:r>
          </a:p>
        </p:txBody>
      </p:sp>
      <p:sp>
        <p:nvSpPr>
          <p:cNvPr id="73" name="Rectangle: Rounded Corners 72">
            <a:extLst>
              <a:ext uri="{FF2B5EF4-FFF2-40B4-BE49-F238E27FC236}">
                <a16:creationId xmlns:a16="http://schemas.microsoft.com/office/drawing/2014/main" id="{66BD11C4-BBE9-419C-AE07-995B134D1514}"/>
              </a:ext>
            </a:extLst>
          </p:cNvPr>
          <p:cNvSpPr/>
          <p:nvPr/>
        </p:nvSpPr>
        <p:spPr>
          <a:xfrm>
            <a:off x="4648200" y="1362075"/>
            <a:ext cx="4448283" cy="772731"/>
          </a:xfrm>
          <a:prstGeom prst="roundRect">
            <a:avLst/>
          </a:prstGeom>
          <a:solidFill>
            <a:srgbClr val="C00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350" b="1" dirty="0">
                <a:solidFill>
                  <a:schemeClr val="bg1"/>
                </a:solidFill>
              </a:rPr>
              <a:t>When it comes to the current health care and </a:t>
            </a:r>
          </a:p>
          <a:p>
            <a:pPr algn="ctr"/>
            <a:r>
              <a:rPr lang="en-US" sz="1350" b="1" dirty="0">
                <a:solidFill>
                  <a:schemeClr val="bg1"/>
                </a:solidFill>
              </a:rPr>
              <a:t>economic crisis, I trust more Donald Trump, </a:t>
            </a:r>
          </a:p>
          <a:p>
            <a:pPr algn="ctr"/>
            <a:r>
              <a:rPr lang="en-US" sz="1350" b="1" dirty="0">
                <a:solidFill>
                  <a:schemeClr val="bg1"/>
                </a:solidFill>
              </a:rPr>
              <a:t>Mitch McConnell, and congressional Republicans </a:t>
            </a:r>
          </a:p>
          <a:p>
            <a:pPr algn="ctr"/>
            <a:r>
              <a:rPr lang="en-US" sz="1350" b="1" dirty="0">
                <a:solidFill>
                  <a:schemeClr val="bg1"/>
                </a:solidFill>
              </a:rPr>
              <a:t>to address it.</a:t>
            </a:r>
          </a:p>
        </p:txBody>
      </p:sp>
      <p:graphicFrame>
        <p:nvGraphicFramePr>
          <p:cNvPr id="66" name="Chart 65" descr="Total&#13;&#10;May &#13;&#10;Much More 1: 38&#13;&#10;Somewhat More 1: 15&#13;&#10;Total More 1: 53&#13;&#10;Much More 2: 35&#13;&#10;Somewhat More 2: 12&#13;&#10;Total More 2: 47&#13;&#10;&#13;&#10;Independent&#13;&#10;April&#13;&#10;Much More 1: 16&#13;&#10;Somewhat More 1: 28&#13;&#10;Total More 1: 45&#13;&#10;Much More 2: 28&#13;&#10;Somewhat More 2: 27&#13;&#10;Total More 2: 55&#13;&#10;&#13;&#10;Independent&#13;&#10;May &#13;&#10;Much More 1: 17&#13;&#10;Somewhat More 1: 32&#13;&#10;Total More 1: 49&#13;&#10;Much More 2: 25&#13;&#10;Somewhat More 2: 26&#13;&#10;Total More 2: 51&#13;&#10;&#13;&#10;African American&#13;&#10;April&#13;&#10;Much More 1: 61&#13;&#10;Somewhat More 1: 21&#13;&#10;Total More 1: 82&#13;&#10;Much More 2: 12&#13;&#10;Somewhat More 2: 6&#13;&#10;Total More 2: 18&#13;&#10;&#13;&#10;African American&#13;&#10;May &#13;&#10;Much More 1: 68&#13;&#10;Somewhat More 1: 16&#13;&#10;Total More 1: 85&#13;&#10;Much More 2: 9&#13;&#10;Somewhat More 2: 7&#13;&#10;Total More 2: 15&#13;&#10;&#13;&#10;Hispanic&#13;&#10;April&#13;&#10;Much More 1: 40&#13;&#10;Somewhat More 1: 18&#13;&#10;Total More 1: 58&#13;&#10;Much More 2: 26&#13;&#10;Somewhat More 2: 16&#13;&#10;Total More 2: 42&#13;&#10;&#13;&#10;Hispanic&#13;&#10;May &#13;&#10;Much More 1: 39&#13;&#10;Somewhat More 1: 17&#13;&#10;Total More 1: 56&#13;&#10;Much More 2: 29&#13;&#10;Somewhat More 2: 15&#13;&#10;Total More 2: 44&#13;&#10;&#13;&#10;White Unmarried Women&#13;&#10;April&#13;&#10;Much More 1: 40&#13;&#10;Somewhat More 1: 19&#13;&#10;Total More 1: 59&#13;&#10;Much More 2: 29&#13;&#10;Somewhat More 2: 12&#13;&#10;Total More 2: 41&#13;&#10;&#13;&#10;White Unmarried Women&#13;&#10;May &#13;&#10;Much More 1: 43&#13;&#10;Somewhat More 1: 17&#13;&#10;Total More 1: 60&#13;&#10;Much More 2: 30&#13;&#10;Somewhat More 2: 10&#13;&#10;Total More 2: 40&#13;&#10; &#13;&#10;White Millennials&#13;&#10;April&#13;&#10;Much More 1: 31&#13;&#10;Somewhat More 1: 22&#13;&#10;Total More 1: 53&#13;&#10;Much More 2: 30&#13;&#10;Somewhat More 2: 17&#13;&#10;Total More 2: 47&#13;&#10;&#13;&#10;White Millennials&#13;&#10;May &#13;&#10;Much More 1: 35&#13;&#10;Somewhat More 1: 19&#13;&#10;Total More 1: 54&#13;&#10;Much More 2: 30&#13;&#10;Somewhat More 2: 16&#13;&#10;Total More 2: 46&#13;&#10;&#13;&#10;White Working Class Women&#13;&#10;April&#13;&#10;Much More 1: 29&#13;&#10;Somewhat More 1: 15&#13;&#10;Total More 1: 44&#13;&#10;Much More 2: 43&#13;&#10;Somewhat More 2: 13&#13;&#10;Total More 2: 56&#13;&#10;&#13;&#10;White Working Class Women&#13;&#10;May &#13;&#10;Much More 1: 31&#13;&#10;Somewhat More 1: 15&#13;&#10;Total More 1: 46&#13;&#10;Much More 2: 42&#13;&#10;Somewhat More 2: 12&#13;&#10;Total More 2: 54">
            <a:extLst>
              <a:ext uri="{FF2B5EF4-FFF2-40B4-BE49-F238E27FC236}">
                <a16:creationId xmlns:a16="http://schemas.microsoft.com/office/drawing/2014/main" id="{4C3F5ED5-A793-43D9-BAAE-EB57F36B64E4}"/>
              </a:ext>
            </a:extLst>
          </p:cNvPr>
          <p:cNvGraphicFramePr>
            <a:graphicFrameLocks noChangeAspect="1"/>
          </p:cNvGraphicFramePr>
          <p:nvPr>
            <p:extLst>
              <p:ext uri="{D42A27DB-BD31-4B8C-83A1-F6EECF244321}">
                <p14:modId xmlns:p14="http://schemas.microsoft.com/office/powerpoint/2010/main" val="2033096064"/>
              </p:ext>
            </p:extLst>
          </p:nvPr>
        </p:nvGraphicFramePr>
        <p:xfrm>
          <a:off x="228603" y="2134806"/>
          <a:ext cx="8697655" cy="4120439"/>
        </p:xfrm>
        <a:graphic>
          <a:graphicData uri="http://schemas.openxmlformats.org/drawingml/2006/chart">
            <c:chart xmlns:c="http://schemas.openxmlformats.org/drawingml/2006/chart" xmlns:r="http://schemas.openxmlformats.org/officeDocument/2006/relationships" r:id="rId3"/>
          </a:graphicData>
        </a:graphic>
      </p:graphicFrame>
      <p:sp>
        <p:nvSpPr>
          <p:cNvPr id="17" name="Slide Number Placeholder 1"/>
          <p:cNvSpPr>
            <a:spLocks noGrp="1"/>
          </p:cNvSpPr>
          <p:nvPr>
            <p:ph type="sldNum" sz="quarter" idx="12"/>
          </p:nvPr>
        </p:nvSpPr>
        <p:spPr>
          <a:xfrm>
            <a:off x="7010400" y="6578600"/>
            <a:ext cx="2133600" cy="279400"/>
          </a:xfrm>
        </p:spPr>
        <p:txBody>
          <a:bodyPr/>
          <a:lstStyle/>
          <a:p>
            <a:fld id="{7424ECC3-8C0B-4E47-8276-5D65C8C79384}" type="slidenum">
              <a:rPr lang="en-US" smtClean="0">
                <a:solidFill>
                  <a:srgbClr val="FFFFFF"/>
                </a:solidFill>
              </a:rPr>
              <a:pPr/>
              <a:t>33</a:t>
            </a:fld>
            <a:endParaRPr lang="en-US" dirty="0">
              <a:solidFill>
                <a:srgbClr val="FFFFFF"/>
              </a:solidFill>
            </a:endParaRPr>
          </a:p>
        </p:txBody>
      </p:sp>
      <p:pic>
        <p:nvPicPr>
          <p:cNvPr id="39" name="Picture 9">
            <a:extLs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273" r="86278" b="3273"/>
          <a:stretch/>
        </p:blipFill>
        <p:spPr bwMode="auto">
          <a:xfrm>
            <a:off x="1761699" y="6435647"/>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7" name="Picture 46">
            <a:extLst>
              <a:ext uri="{FF2B5EF4-FFF2-40B4-BE49-F238E27FC236}">
                <a16:creationId xmlns:a16="http://schemas.microsoft.com/office/drawing/2014/main" id="{0A363F07-9025-4E88-BCA6-A98D2A92EFD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6355068"/>
            <a:ext cx="3886200" cy="502932"/>
          </a:xfrm>
          <a:prstGeom prst="rect">
            <a:avLst/>
          </a:prstGeom>
        </p:spPr>
      </p:pic>
      <p:pic>
        <p:nvPicPr>
          <p:cNvPr id="55" name="Picture 54">
            <a:extLst>
              <a:ext uri="{FF2B5EF4-FFF2-40B4-BE49-F238E27FC236}">
                <a16:creationId xmlns:a16="http://schemas.microsoft.com/office/drawing/2014/main" id="{260C54BF-F933-41B5-A9FC-7C721172D4A1}"/>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273" r="86278" b="3273"/>
          <a:stretch/>
        </p:blipFill>
        <p:spPr bwMode="auto">
          <a:xfrm>
            <a:off x="191193" y="6461768"/>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8" name="Picture 2">
            <a:extLst>
              <a:ext uri="{FF2B5EF4-FFF2-40B4-BE49-F238E27FC236}">
                <a16:creationId xmlns:a16="http://schemas.microsoft.com/office/drawing/2014/main" id="{1614B232-6455-497C-AE43-915E5062A06B}"/>
              </a:ext>
              <a:ext uri="{C183D7F6-B498-43B3-948B-1728B52AA6E4}">
                <adec:decorative xmlns:adec="http://schemas.microsoft.com/office/drawing/2017/decorative" val="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71368"/>
          <a:stretch/>
        </p:blipFill>
        <p:spPr bwMode="auto">
          <a:xfrm>
            <a:off x="1943100" y="119939"/>
            <a:ext cx="5488283" cy="294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Picture 62">
            <a:extLst>
              <a:ext uri="{FF2B5EF4-FFF2-40B4-BE49-F238E27FC236}">
                <a16:creationId xmlns:a16="http://schemas.microsoft.com/office/drawing/2014/main" id="{84176555-2AD2-479F-80F8-A9B8FBA2DF5D}"/>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7290" y="142251"/>
            <a:ext cx="3090417" cy="182865"/>
          </a:xfrm>
          <a:prstGeom prst="rect">
            <a:avLst/>
          </a:prstGeom>
          <a:noFill/>
          <a:extLst>
            <a:ext uri="{909E8E84-426E-40DD-AFC4-6F175D3DCCD1}">
              <a14:hiddenFill xmlns:a14="http://schemas.microsoft.com/office/drawing/2010/main">
                <a:solidFill>
                  <a:srgbClr val="FFFFFF"/>
                </a:solidFill>
              </a14:hiddenFill>
            </a:ext>
          </a:extLst>
        </p:spPr>
      </p:pic>
      <p:sp>
        <p:nvSpPr>
          <p:cNvPr id="30" name="AutoShape 8">
            <a:extLst>
              <a:ext uri="{FF2B5EF4-FFF2-40B4-BE49-F238E27FC236}">
                <a16:creationId xmlns:a16="http://schemas.microsoft.com/office/drawing/2014/main" id="{E0921E02-3F07-4507-B59B-9DED7017B0F5}"/>
              </a:ext>
              <a:ext uri="{C183D7F6-B498-43B3-948B-1728B52AA6E4}">
                <adec:decorative xmlns:adec="http://schemas.microsoft.com/office/drawing/2017/decorative" val="1"/>
              </a:ext>
            </a:extLst>
          </p:cNvPr>
          <p:cNvSpPr>
            <a:spLocks noChangeArrowheads="1"/>
          </p:cNvSpPr>
          <p:nvPr/>
        </p:nvSpPr>
        <p:spPr bwMode="auto">
          <a:xfrm>
            <a:off x="2214566" y="2765583"/>
            <a:ext cx="365760" cy="238363"/>
          </a:xfrm>
          <a:prstGeom prst="roundRect">
            <a:avLst>
              <a:gd name="adj" fmla="val 16667"/>
            </a:avLst>
          </a:prstGeom>
          <a:solidFill>
            <a:srgbClr val="C00000"/>
          </a:solidFill>
          <a:ln w="9525">
            <a:noFill/>
            <a:round/>
            <a:headEnd/>
            <a:tailEnd/>
          </a:ln>
          <a:effectLst/>
        </p:spPr>
        <p:txBody>
          <a:bodyPr wrap="square" lIns="0" tIns="0" rIns="0" bIns="0" anchor="ctr">
            <a:spAutoFit/>
          </a:bodyPr>
          <a:lstStyle/>
          <a:p>
            <a:pPr algn="ctr"/>
            <a:r>
              <a:rPr lang="en-US" sz="1400" b="1" dirty="0">
                <a:solidFill>
                  <a:schemeClr val="bg1"/>
                </a:solidFill>
                <a:latin typeface="Calibri"/>
              </a:rPr>
              <a:t>+2</a:t>
            </a:r>
          </a:p>
        </p:txBody>
      </p:sp>
      <p:sp>
        <p:nvSpPr>
          <p:cNvPr id="20" name="AutoShape 8">
            <a:extLst>
              <a:ext uri="{C183D7F6-B498-43B3-948B-1728B52AA6E4}">
                <adec:decorative xmlns:adec="http://schemas.microsoft.com/office/drawing/2017/decorative" val="1"/>
              </a:ext>
            </a:extLst>
          </p:cNvPr>
          <p:cNvSpPr>
            <a:spLocks noChangeArrowheads="1"/>
          </p:cNvSpPr>
          <p:nvPr/>
        </p:nvSpPr>
        <p:spPr bwMode="auto">
          <a:xfrm>
            <a:off x="4130040" y="2753755"/>
            <a:ext cx="365760" cy="238363"/>
          </a:xfrm>
          <a:prstGeom prst="roundRect">
            <a:avLst>
              <a:gd name="adj" fmla="val 16667"/>
            </a:avLst>
          </a:prstGeom>
          <a:solidFill>
            <a:schemeClr val="tx2">
              <a:lumMod val="75000"/>
            </a:schemeClr>
          </a:solidFill>
          <a:ln w="9525">
            <a:noFill/>
            <a:round/>
            <a:headEnd/>
            <a:tailEnd/>
          </a:ln>
          <a:effectLst/>
        </p:spPr>
        <p:txBody>
          <a:bodyPr wrap="square" lIns="0" tIns="0" rIns="0" bIns="0" anchor="ctr">
            <a:spAutoFit/>
          </a:bodyPr>
          <a:lstStyle/>
          <a:p>
            <a:pPr algn="ctr"/>
            <a:r>
              <a:rPr lang="en-US" sz="1400" b="1" dirty="0">
                <a:solidFill>
                  <a:schemeClr val="bg1"/>
                </a:solidFill>
                <a:latin typeface="Calibri"/>
              </a:rPr>
              <a:t>+16</a:t>
            </a:r>
          </a:p>
        </p:txBody>
      </p:sp>
      <p:sp>
        <p:nvSpPr>
          <p:cNvPr id="23" name="AutoShape 8">
            <a:extLst>
              <a:ext uri="{C183D7F6-B498-43B3-948B-1728B52AA6E4}">
                <adec:decorative xmlns:adec="http://schemas.microsoft.com/office/drawing/2017/decorative" val="1"/>
              </a:ext>
            </a:extLst>
          </p:cNvPr>
          <p:cNvSpPr>
            <a:spLocks noChangeArrowheads="1"/>
          </p:cNvSpPr>
          <p:nvPr/>
        </p:nvSpPr>
        <p:spPr bwMode="auto">
          <a:xfrm>
            <a:off x="1616182" y="2743200"/>
            <a:ext cx="365760" cy="238363"/>
          </a:xfrm>
          <a:prstGeom prst="roundRect">
            <a:avLst>
              <a:gd name="adj" fmla="val 16667"/>
            </a:avLst>
          </a:prstGeom>
          <a:solidFill>
            <a:srgbClr val="C00000"/>
          </a:solidFill>
          <a:ln w="9525">
            <a:noFill/>
            <a:round/>
            <a:headEnd/>
            <a:tailEnd/>
          </a:ln>
          <a:effectLst/>
        </p:spPr>
        <p:txBody>
          <a:bodyPr wrap="square" lIns="0" tIns="0" rIns="0" bIns="0" anchor="ctr">
            <a:spAutoFit/>
          </a:bodyPr>
          <a:lstStyle/>
          <a:p>
            <a:pPr algn="ctr"/>
            <a:r>
              <a:rPr lang="en-US" sz="1400" b="1" dirty="0">
                <a:solidFill>
                  <a:schemeClr val="bg1"/>
                </a:solidFill>
                <a:latin typeface="Calibri"/>
              </a:rPr>
              <a:t>+10</a:t>
            </a:r>
          </a:p>
        </p:txBody>
      </p:sp>
      <p:sp>
        <p:nvSpPr>
          <p:cNvPr id="24" name="AutoShape 8">
            <a:extLst>
              <a:ext uri="{FF2B5EF4-FFF2-40B4-BE49-F238E27FC236}">
                <a16:creationId xmlns:a16="http://schemas.microsoft.com/office/drawing/2014/main" id="{E0921E02-3F07-4507-B59B-9DED7017B0F5}"/>
              </a:ext>
              <a:ext uri="{C183D7F6-B498-43B3-948B-1728B52AA6E4}">
                <adec:decorative xmlns:adec="http://schemas.microsoft.com/office/drawing/2017/decorative" val="1"/>
              </a:ext>
            </a:extLst>
          </p:cNvPr>
          <p:cNvSpPr>
            <a:spLocks noChangeArrowheads="1"/>
          </p:cNvSpPr>
          <p:nvPr/>
        </p:nvSpPr>
        <p:spPr bwMode="auto">
          <a:xfrm>
            <a:off x="968690" y="2743200"/>
            <a:ext cx="365760" cy="238363"/>
          </a:xfrm>
          <a:prstGeom prst="roundRect">
            <a:avLst>
              <a:gd name="adj" fmla="val 16667"/>
            </a:avLst>
          </a:prstGeom>
          <a:solidFill>
            <a:schemeClr val="tx2">
              <a:lumMod val="75000"/>
            </a:schemeClr>
          </a:solidFill>
          <a:ln w="9525">
            <a:noFill/>
            <a:round/>
            <a:headEnd/>
            <a:tailEnd/>
          </a:ln>
          <a:effectLst/>
        </p:spPr>
        <p:txBody>
          <a:bodyPr wrap="square" lIns="0" tIns="0" rIns="0" bIns="0" anchor="ctr">
            <a:spAutoFit/>
          </a:bodyPr>
          <a:lstStyle/>
          <a:p>
            <a:pPr algn="ctr"/>
            <a:r>
              <a:rPr lang="en-US" sz="1400" b="1" dirty="0">
                <a:solidFill>
                  <a:srgbClr val="FFFFFF"/>
                </a:solidFill>
                <a:latin typeface="Calibri"/>
              </a:rPr>
              <a:t>+6</a:t>
            </a:r>
          </a:p>
        </p:txBody>
      </p:sp>
      <p:sp>
        <p:nvSpPr>
          <p:cNvPr id="26" name="AutoShape 8">
            <a:extLst>
              <a:ext uri="{FF2B5EF4-FFF2-40B4-BE49-F238E27FC236}">
                <a16:creationId xmlns:a16="http://schemas.microsoft.com/office/drawing/2014/main" id="{E0921E02-3F07-4507-B59B-9DED7017B0F5}"/>
              </a:ext>
              <a:ext uri="{C183D7F6-B498-43B3-948B-1728B52AA6E4}">
                <adec:decorative xmlns:adec="http://schemas.microsoft.com/office/drawing/2017/decorative" val="1"/>
              </a:ext>
            </a:extLst>
          </p:cNvPr>
          <p:cNvSpPr>
            <a:spLocks noChangeArrowheads="1"/>
          </p:cNvSpPr>
          <p:nvPr/>
        </p:nvSpPr>
        <p:spPr bwMode="auto">
          <a:xfrm>
            <a:off x="384875" y="2743200"/>
            <a:ext cx="365760" cy="238363"/>
          </a:xfrm>
          <a:prstGeom prst="roundRect">
            <a:avLst>
              <a:gd name="adj" fmla="val 16667"/>
            </a:avLst>
          </a:prstGeom>
          <a:solidFill>
            <a:schemeClr val="tx2">
              <a:lumMod val="75000"/>
            </a:schemeClr>
          </a:solidFill>
          <a:ln w="9525">
            <a:noFill/>
            <a:round/>
            <a:headEnd/>
            <a:tailEnd/>
          </a:ln>
          <a:effectLst/>
        </p:spPr>
        <p:txBody>
          <a:bodyPr wrap="square" lIns="0" tIns="0" rIns="0" bIns="0" anchor="ctr">
            <a:spAutoFit/>
          </a:bodyPr>
          <a:lstStyle/>
          <a:p>
            <a:pPr algn="ctr"/>
            <a:r>
              <a:rPr lang="en-US" sz="1400" b="1" dirty="0">
                <a:solidFill>
                  <a:srgbClr val="FFFFFF"/>
                </a:solidFill>
                <a:latin typeface="Calibri"/>
              </a:rPr>
              <a:t>+4</a:t>
            </a:r>
          </a:p>
        </p:txBody>
      </p:sp>
      <p:sp>
        <p:nvSpPr>
          <p:cNvPr id="25" name="Line 11">
            <a:extLst>
              <a:ext uri="{FF2B5EF4-FFF2-40B4-BE49-F238E27FC236}">
                <a16:creationId xmlns:a16="http://schemas.microsoft.com/office/drawing/2014/main" id="{CEA2CA54-B055-4B0A-8292-82CAE0F3F574}"/>
              </a:ext>
              <a:ext uri="{C183D7F6-B498-43B3-948B-1728B52AA6E4}">
                <adec:decorative xmlns:adec="http://schemas.microsoft.com/office/drawing/2017/decorative" val="1"/>
              </a:ext>
            </a:extLst>
          </p:cNvPr>
          <p:cNvSpPr>
            <a:spLocks noChangeShapeType="1"/>
          </p:cNvSpPr>
          <p:nvPr/>
        </p:nvSpPr>
        <p:spPr bwMode="auto">
          <a:xfrm flipH="1">
            <a:off x="1459207" y="2992118"/>
            <a:ext cx="1" cy="3485279"/>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solidFill>
                <a:prstClr val="black"/>
              </a:solidFill>
            </a:endParaRPr>
          </a:p>
        </p:txBody>
      </p:sp>
      <p:cxnSp>
        <p:nvCxnSpPr>
          <p:cNvPr id="29" name="Straight Connector 28">
            <a:extLst>
              <a:ext uri="{FF2B5EF4-FFF2-40B4-BE49-F238E27FC236}">
                <a16:creationId xmlns:a16="http://schemas.microsoft.com/office/drawing/2014/main" id="{7BEA1318-D38E-4F38-BD6E-972804D1B820}"/>
              </a:ext>
              <a:ext uri="{C183D7F6-B498-43B3-948B-1728B52AA6E4}">
                <adec:decorative xmlns:adec="http://schemas.microsoft.com/office/drawing/2017/decorative" val="1"/>
              </a:ext>
            </a:extLst>
          </p:cNvPr>
          <p:cNvCxnSpPr>
            <a:cxnSpLocks/>
          </p:cNvCxnSpPr>
          <p:nvPr/>
        </p:nvCxnSpPr>
        <p:spPr>
          <a:xfrm>
            <a:off x="2743200" y="2992118"/>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8FC19E1B-0AA6-4BC0-ADBF-0B4E3B52C06F}"/>
              </a:ext>
              <a:ext uri="{C183D7F6-B498-43B3-948B-1728B52AA6E4}">
                <adec:decorative xmlns:adec="http://schemas.microsoft.com/office/drawing/2017/decorative" val="1"/>
              </a:ext>
            </a:extLst>
          </p:cNvPr>
          <p:cNvCxnSpPr>
            <a:cxnSpLocks/>
          </p:cNvCxnSpPr>
          <p:nvPr/>
        </p:nvCxnSpPr>
        <p:spPr>
          <a:xfrm>
            <a:off x="3962400" y="2992118"/>
            <a:ext cx="0" cy="3543332"/>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pic>
        <p:nvPicPr>
          <p:cNvPr id="32" name="Picture 31">
            <a:extLst>
              <a:ext uri="{FF2B5EF4-FFF2-40B4-BE49-F238E27FC236}">
                <a16:creationId xmlns:a16="http://schemas.microsoft.com/office/drawing/2014/main" id="{762FEF00-DE17-4D43-8E9B-709E551AF534}"/>
              </a:ext>
              <a:ext uri="{C183D7F6-B498-43B3-948B-1728B52AA6E4}">
                <adec:decorative xmlns:adec="http://schemas.microsoft.com/office/drawing/2017/decorative" val="1"/>
              </a:ext>
            </a:extLst>
          </p:cNvPr>
          <p:cNvPicPr/>
          <p:nvPr/>
        </p:nvPicPr>
        <p:blipFill rotWithShape="1">
          <a:blip r:embed="rId8">
            <a:extLst>
              <a:ext uri="{28A0092B-C50C-407E-A947-70E740481C1C}">
                <a14:useLocalDpi xmlns:a14="http://schemas.microsoft.com/office/drawing/2010/main" val="0"/>
              </a:ext>
            </a:extLst>
          </a:blip>
          <a:srcRect l="53849" t="-17160"/>
          <a:stretch/>
        </p:blipFill>
        <p:spPr bwMode="auto">
          <a:xfrm>
            <a:off x="647007" y="6426843"/>
            <a:ext cx="1105593" cy="359154"/>
          </a:xfrm>
          <a:prstGeom prst="rect">
            <a:avLst/>
          </a:prstGeom>
          <a:noFill/>
        </p:spPr>
      </p:pic>
      <p:sp>
        <p:nvSpPr>
          <p:cNvPr id="49" name="Rectangle 48">
            <a:extLst>
              <a:ext uri="{FF2B5EF4-FFF2-40B4-BE49-F238E27FC236}">
                <a16:creationId xmlns:a16="http://schemas.microsoft.com/office/drawing/2014/main" id="{34BF6375-1730-4FAB-9B24-9FB539B5B611}"/>
              </a:ext>
              <a:ext uri="{C183D7F6-B498-43B3-948B-1728B52AA6E4}">
                <adec:decorative xmlns:adec="http://schemas.microsoft.com/office/drawing/2017/decorative" val="1"/>
              </a:ext>
            </a:extLst>
          </p:cNvPr>
          <p:cNvSpPr/>
          <p:nvPr/>
        </p:nvSpPr>
        <p:spPr>
          <a:xfrm>
            <a:off x="302225" y="5620585"/>
            <a:ext cx="1057432" cy="63466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a:solidFill>
                  <a:prstClr val="black"/>
                </a:solidFill>
                <a:latin typeface="+mj-lt"/>
                <a:cs typeface="Arial" panose="020B0604020202020204" pitchFamily="34" charset="0"/>
              </a:rPr>
              <a:t>Total</a:t>
            </a:r>
          </a:p>
        </p:txBody>
      </p:sp>
      <p:sp>
        <p:nvSpPr>
          <p:cNvPr id="33" name="AutoShape 8">
            <a:extLst>
              <a:ext uri="{FF2B5EF4-FFF2-40B4-BE49-F238E27FC236}">
                <a16:creationId xmlns:a16="http://schemas.microsoft.com/office/drawing/2014/main" id="{02B2F129-BD4D-4841-B763-6D43062DDD6D}"/>
              </a:ext>
              <a:ext uri="{C183D7F6-B498-43B3-948B-1728B52AA6E4}">
                <adec:decorative xmlns:adec="http://schemas.microsoft.com/office/drawing/2017/decorative" val="1"/>
              </a:ext>
            </a:extLst>
          </p:cNvPr>
          <p:cNvSpPr>
            <a:spLocks noChangeArrowheads="1"/>
          </p:cNvSpPr>
          <p:nvPr/>
        </p:nvSpPr>
        <p:spPr bwMode="auto">
          <a:xfrm>
            <a:off x="4729905" y="2753755"/>
            <a:ext cx="365760" cy="238363"/>
          </a:xfrm>
          <a:prstGeom prst="roundRect">
            <a:avLst>
              <a:gd name="adj" fmla="val 16667"/>
            </a:avLst>
          </a:prstGeom>
          <a:solidFill>
            <a:schemeClr val="tx2">
              <a:lumMod val="75000"/>
            </a:schemeClr>
          </a:solidFill>
          <a:ln w="9525">
            <a:noFill/>
            <a:round/>
            <a:headEnd/>
            <a:tailEnd/>
          </a:ln>
          <a:effectLst/>
        </p:spPr>
        <p:txBody>
          <a:bodyPr wrap="square" lIns="0" tIns="0" rIns="0" bIns="0" anchor="ctr">
            <a:spAutoFit/>
          </a:bodyPr>
          <a:lstStyle/>
          <a:p>
            <a:pPr algn="ctr"/>
            <a:r>
              <a:rPr lang="en-US" sz="1400" b="1" dirty="0">
                <a:solidFill>
                  <a:schemeClr val="bg1"/>
                </a:solidFill>
                <a:latin typeface="Calibri"/>
              </a:rPr>
              <a:t>+12</a:t>
            </a:r>
          </a:p>
        </p:txBody>
      </p:sp>
      <p:cxnSp>
        <p:nvCxnSpPr>
          <p:cNvPr id="35" name="Straight Connector 34">
            <a:extLst>
              <a:ext uri="{FF2B5EF4-FFF2-40B4-BE49-F238E27FC236}">
                <a16:creationId xmlns:a16="http://schemas.microsoft.com/office/drawing/2014/main" id="{8F7AB01A-D422-4B6C-BF26-F5D4AC57114B}"/>
              </a:ext>
              <a:ext uri="{C183D7F6-B498-43B3-948B-1728B52AA6E4}">
                <adec:decorative xmlns:adec="http://schemas.microsoft.com/office/drawing/2017/decorative" val="1"/>
              </a:ext>
            </a:extLst>
          </p:cNvPr>
          <p:cNvCxnSpPr>
            <a:cxnSpLocks/>
          </p:cNvCxnSpPr>
          <p:nvPr/>
        </p:nvCxnSpPr>
        <p:spPr>
          <a:xfrm>
            <a:off x="5181600" y="2992118"/>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2331195C-C752-4153-B78E-63380E08BBC1}"/>
              </a:ext>
              <a:ext uri="{C183D7F6-B498-43B3-948B-1728B52AA6E4}">
                <adec:decorative xmlns:adec="http://schemas.microsoft.com/office/drawing/2017/decorative" val="1"/>
              </a:ext>
            </a:extLst>
          </p:cNvPr>
          <p:cNvCxnSpPr>
            <a:cxnSpLocks/>
          </p:cNvCxnSpPr>
          <p:nvPr/>
        </p:nvCxnSpPr>
        <p:spPr>
          <a:xfrm>
            <a:off x="6421900" y="3008632"/>
            <a:ext cx="0" cy="3543332"/>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385B955-67A7-4CAD-AA81-BC7BCD18BDD2}"/>
              </a:ext>
              <a:ext uri="{C183D7F6-B498-43B3-948B-1728B52AA6E4}">
                <adec:decorative xmlns:adec="http://schemas.microsoft.com/office/drawing/2017/decorative" val="1"/>
              </a:ext>
            </a:extLst>
          </p:cNvPr>
          <p:cNvCxnSpPr>
            <a:cxnSpLocks/>
          </p:cNvCxnSpPr>
          <p:nvPr/>
        </p:nvCxnSpPr>
        <p:spPr>
          <a:xfrm>
            <a:off x="7696200" y="2999300"/>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sp>
        <p:nvSpPr>
          <p:cNvPr id="51" name="Rectangle 50">
            <a:extLst>
              <a:ext uri="{FF2B5EF4-FFF2-40B4-BE49-F238E27FC236}">
                <a16:creationId xmlns:a16="http://schemas.microsoft.com/office/drawing/2014/main" id="{537A9D43-1E7B-4787-807A-2C236584BA5C}"/>
              </a:ext>
              <a:ext uri="{C183D7F6-B498-43B3-948B-1728B52AA6E4}">
                <adec:decorative xmlns:adec="http://schemas.microsoft.com/office/drawing/2017/decorative" val="1"/>
              </a:ext>
            </a:extLst>
          </p:cNvPr>
          <p:cNvSpPr/>
          <p:nvPr/>
        </p:nvSpPr>
        <p:spPr>
          <a:xfrm>
            <a:off x="1561038" y="5620585"/>
            <a:ext cx="1057432" cy="63466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a:solidFill>
                  <a:prstClr val="black"/>
                </a:solidFill>
                <a:latin typeface="+mj-lt"/>
                <a:cs typeface="Arial" panose="020B0604020202020204" pitchFamily="34" charset="0"/>
              </a:rPr>
              <a:t>Independent</a:t>
            </a:r>
          </a:p>
        </p:txBody>
      </p:sp>
      <p:sp>
        <p:nvSpPr>
          <p:cNvPr id="52" name="Rectangle 51">
            <a:extLst>
              <a:ext uri="{FF2B5EF4-FFF2-40B4-BE49-F238E27FC236}">
                <a16:creationId xmlns:a16="http://schemas.microsoft.com/office/drawing/2014/main" id="{044C2295-34EF-4586-B3C0-5BABAC98DFE2}"/>
              </a:ext>
              <a:ext uri="{C183D7F6-B498-43B3-948B-1728B52AA6E4}">
                <adec:decorative xmlns:adec="http://schemas.microsoft.com/office/drawing/2017/decorative" val="1"/>
              </a:ext>
            </a:extLst>
          </p:cNvPr>
          <p:cNvSpPr/>
          <p:nvPr/>
        </p:nvSpPr>
        <p:spPr>
          <a:xfrm>
            <a:off x="2833398" y="5616268"/>
            <a:ext cx="1057432" cy="63466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a:solidFill>
                  <a:prstClr val="black"/>
                </a:solidFill>
                <a:latin typeface="+mj-lt"/>
                <a:cs typeface="Arial" panose="020B0604020202020204" pitchFamily="34" charset="0"/>
              </a:rPr>
              <a:t>African</a:t>
            </a:r>
          </a:p>
          <a:p>
            <a:pPr algn="ctr"/>
            <a:r>
              <a:rPr lang="en-US" sz="1400" b="1" dirty="0">
                <a:solidFill>
                  <a:prstClr val="black"/>
                </a:solidFill>
                <a:latin typeface="+mj-lt"/>
                <a:cs typeface="Arial" panose="020B0604020202020204" pitchFamily="34" charset="0"/>
              </a:rPr>
              <a:t>American</a:t>
            </a:r>
          </a:p>
        </p:txBody>
      </p:sp>
      <p:sp>
        <p:nvSpPr>
          <p:cNvPr id="53" name="Rectangle 52">
            <a:extLst>
              <a:ext uri="{FF2B5EF4-FFF2-40B4-BE49-F238E27FC236}">
                <a16:creationId xmlns:a16="http://schemas.microsoft.com/office/drawing/2014/main" id="{E646C4FB-FC97-49CA-A148-EDD0C547DE02}"/>
              </a:ext>
              <a:ext uri="{C183D7F6-B498-43B3-948B-1728B52AA6E4}">
                <adec:decorative xmlns:adec="http://schemas.microsoft.com/office/drawing/2017/decorative" val="1"/>
              </a:ext>
            </a:extLst>
          </p:cNvPr>
          <p:cNvSpPr/>
          <p:nvPr/>
        </p:nvSpPr>
        <p:spPr>
          <a:xfrm>
            <a:off x="4086013" y="5613740"/>
            <a:ext cx="1057432" cy="63466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a:solidFill>
                  <a:prstClr val="black"/>
                </a:solidFill>
                <a:latin typeface="+mj-lt"/>
                <a:cs typeface="Arial" panose="020B0604020202020204" pitchFamily="34" charset="0"/>
              </a:rPr>
              <a:t>Hispanic</a:t>
            </a:r>
          </a:p>
        </p:txBody>
      </p:sp>
      <p:sp>
        <p:nvSpPr>
          <p:cNvPr id="54" name="Rectangle 53">
            <a:extLst>
              <a:ext uri="{FF2B5EF4-FFF2-40B4-BE49-F238E27FC236}">
                <a16:creationId xmlns:a16="http://schemas.microsoft.com/office/drawing/2014/main" id="{0CD4ABAD-F438-427B-B75C-D8040F688824}"/>
              </a:ext>
              <a:ext uri="{C183D7F6-B498-43B3-948B-1728B52AA6E4}">
                <adec:decorative xmlns:adec="http://schemas.microsoft.com/office/drawing/2017/decorative" val="1"/>
              </a:ext>
            </a:extLst>
          </p:cNvPr>
          <p:cNvSpPr/>
          <p:nvPr/>
        </p:nvSpPr>
        <p:spPr>
          <a:xfrm>
            <a:off x="5267168" y="5599214"/>
            <a:ext cx="1057432" cy="63466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a:solidFill>
                  <a:prstClr val="black"/>
                </a:solidFill>
                <a:latin typeface="+mj-lt"/>
                <a:cs typeface="Arial" panose="020B0604020202020204" pitchFamily="34" charset="0"/>
              </a:rPr>
              <a:t>White</a:t>
            </a:r>
          </a:p>
          <a:p>
            <a:pPr algn="ctr"/>
            <a:r>
              <a:rPr lang="en-US" sz="1400" b="1" dirty="0">
                <a:solidFill>
                  <a:prstClr val="black"/>
                </a:solidFill>
                <a:latin typeface="+mj-lt"/>
                <a:cs typeface="Arial" panose="020B0604020202020204" pitchFamily="34" charset="0"/>
              </a:rPr>
              <a:t>Unmarried</a:t>
            </a:r>
          </a:p>
          <a:p>
            <a:pPr algn="ctr"/>
            <a:r>
              <a:rPr lang="en-US" sz="1400" b="1" dirty="0">
                <a:solidFill>
                  <a:prstClr val="black"/>
                </a:solidFill>
                <a:latin typeface="+mj-lt"/>
                <a:cs typeface="Arial" panose="020B0604020202020204" pitchFamily="34" charset="0"/>
              </a:rPr>
              <a:t>Women</a:t>
            </a:r>
          </a:p>
        </p:txBody>
      </p:sp>
      <p:sp>
        <p:nvSpPr>
          <p:cNvPr id="56" name="Rectangle 55">
            <a:extLst>
              <a:ext uri="{FF2B5EF4-FFF2-40B4-BE49-F238E27FC236}">
                <a16:creationId xmlns:a16="http://schemas.microsoft.com/office/drawing/2014/main" id="{DB8D8724-3A97-42BA-862B-0E585C24D968}"/>
              </a:ext>
              <a:ext uri="{C183D7F6-B498-43B3-948B-1728B52AA6E4}">
                <adec:decorative xmlns:adec="http://schemas.microsoft.com/office/drawing/2017/decorative" val="1"/>
              </a:ext>
            </a:extLst>
          </p:cNvPr>
          <p:cNvSpPr/>
          <p:nvPr/>
        </p:nvSpPr>
        <p:spPr>
          <a:xfrm>
            <a:off x="6562568" y="5606800"/>
            <a:ext cx="1057432" cy="63466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a:solidFill>
                  <a:prstClr val="black"/>
                </a:solidFill>
                <a:latin typeface="+mj-lt"/>
                <a:cs typeface="Arial" panose="020B0604020202020204" pitchFamily="34" charset="0"/>
              </a:rPr>
              <a:t>White</a:t>
            </a:r>
          </a:p>
          <a:p>
            <a:pPr algn="ctr"/>
            <a:r>
              <a:rPr lang="en-US" sz="1400" b="1" dirty="0">
                <a:solidFill>
                  <a:prstClr val="black"/>
                </a:solidFill>
                <a:latin typeface="+mj-lt"/>
                <a:cs typeface="Arial" panose="020B0604020202020204" pitchFamily="34" charset="0"/>
              </a:rPr>
              <a:t>Millennial</a:t>
            </a:r>
          </a:p>
        </p:txBody>
      </p:sp>
      <p:sp>
        <p:nvSpPr>
          <p:cNvPr id="59" name="Rectangle 58">
            <a:extLst>
              <a:ext uri="{FF2B5EF4-FFF2-40B4-BE49-F238E27FC236}">
                <a16:creationId xmlns:a16="http://schemas.microsoft.com/office/drawing/2014/main" id="{6E8BF91C-D8A8-474D-8FC8-ED7DA9EE2679}"/>
              </a:ext>
              <a:ext uri="{C183D7F6-B498-43B3-948B-1728B52AA6E4}">
                <adec:decorative xmlns:adec="http://schemas.microsoft.com/office/drawing/2017/decorative" val="1"/>
              </a:ext>
            </a:extLst>
          </p:cNvPr>
          <p:cNvSpPr/>
          <p:nvPr/>
        </p:nvSpPr>
        <p:spPr>
          <a:xfrm>
            <a:off x="7781768" y="5601197"/>
            <a:ext cx="1057432" cy="63466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a:solidFill>
                  <a:prstClr val="black"/>
                </a:solidFill>
                <a:latin typeface="+mj-lt"/>
                <a:cs typeface="Arial" panose="020B0604020202020204" pitchFamily="34" charset="0"/>
              </a:rPr>
              <a:t>White</a:t>
            </a:r>
          </a:p>
          <a:p>
            <a:pPr algn="ctr"/>
            <a:r>
              <a:rPr lang="en-US" sz="1400" b="1" dirty="0">
                <a:solidFill>
                  <a:prstClr val="black"/>
                </a:solidFill>
                <a:latin typeface="+mj-lt"/>
                <a:cs typeface="Arial" panose="020B0604020202020204" pitchFamily="34" charset="0"/>
              </a:rPr>
              <a:t>Working Class</a:t>
            </a:r>
          </a:p>
          <a:p>
            <a:pPr algn="ctr"/>
            <a:r>
              <a:rPr lang="en-US" sz="1400" b="1" dirty="0">
                <a:solidFill>
                  <a:prstClr val="black"/>
                </a:solidFill>
                <a:latin typeface="+mj-lt"/>
                <a:cs typeface="Arial" panose="020B0604020202020204" pitchFamily="34" charset="0"/>
              </a:rPr>
              <a:t>Women</a:t>
            </a:r>
          </a:p>
        </p:txBody>
      </p:sp>
      <p:sp>
        <p:nvSpPr>
          <p:cNvPr id="60" name="AutoShape 8">
            <a:extLst>
              <a:ext uri="{FF2B5EF4-FFF2-40B4-BE49-F238E27FC236}">
                <a16:creationId xmlns:a16="http://schemas.microsoft.com/office/drawing/2014/main" id="{0FC38803-DEB5-408C-9EC8-93449F5293BF}"/>
              </a:ext>
              <a:ext uri="{C183D7F6-B498-43B3-948B-1728B52AA6E4}">
                <adec:decorative xmlns:adec="http://schemas.microsoft.com/office/drawing/2017/decorative" val="1"/>
              </a:ext>
            </a:extLst>
          </p:cNvPr>
          <p:cNvSpPr>
            <a:spLocks noChangeArrowheads="1"/>
          </p:cNvSpPr>
          <p:nvPr/>
        </p:nvSpPr>
        <p:spPr bwMode="auto">
          <a:xfrm>
            <a:off x="2855407" y="2763087"/>
            <a:ext cx="365760" cy="238363"/>
          </a:xfrm>
          <a:prstGeom prst="roundRect">
            <a:avLst>
              <a:gd name="adj" fmla="val 16667"/>
            </a:avLst>
          </a:prstGeom>
          <a:solidFill>
            <a:schemeClr val="tx2">
              <a:lumMod val="75000"/>
            </a:schemeClr>
          </a:solidFill>
          <a:ln w="9525">
            <a:noFill/>
            <a:round/>
            <a:headEnd/>
            <a:tailEnd/>
          </a:ln>
          <a:effectLst/>
        </p:spPr>
        <p:txBody>
          <a:bodyPr wrap="square" lIns="0" tIns="0" rIns="0" bIns="0" anchor="ctr">
            <a:spAutoFit/>
          </a:bodyPr>
          <a:lstStyle/>
          <a:p>
            <a:pPr algn="ctr"/>
            <a:r>
              <a:rPr lang="en-US" sz="1400" b="1" dirty="0">
                <a:solidFill>
                  <a:schemeClr val="bg1"/>
                </a:solidFill>
                <a:latin typeface="Calibri"/>
              </a:rPr>
              <a:t>+64</a:t>
            </a:r>
          </a:p>
        </p:txBody>
      </p:sp>
      <p:sp>
        <p:nvSpPr>
          <p:cNvPr id="61" name="AutoShape 8">
            <a:extLst>
              <a:ext uri="{FF2B5EF4-FFF2-40B4-BE49-F238E27FC236}">
                <a16:creationId xmlns:a16="http://schemas.microsoft.com/office/drawing/2014/main" id="{42AF3390-6281-4049-9478-A3A20C9D5AA2}"/>
              </a:ext>
              <a:ext uri="{C183D7F6-B498-43B3-948B-1728B52AA6E4}">
                <adec:decorative xmlns:adec="http://schemas.microsoft.com/office/drawing/2017/decorative" val="1"/>
              </a:ext>
            </a:extLst>
          </p:cNvPr>
          <p:cNvSpPr>
            <a:spLocks noChangeArrowheads="1"/>
          </p:cNvSpPr>
          <p:nvPr/>
        </p:nvSpPr>
        <p:spPr bwMode="auto">
          <a:xfrm>
            <a:off x="3471923" y="2763087"/>
            <a:ext cx="365760" cy="238363"/>
          </a:xfrm>
          <a:prstGeom prst="roundRect">
            <a:avLst>
              <a:gd name="adj" fmla="val 16667"/>
            </a:avLst>
          </a:prstGeom>
          <a:solidFill>
            <a:schemeClr val="tx2">
              <a:lumMod val="75000"/>
            </a:schemeClr>
          </a:solidFill>
          <a:ln w="9525">
            <a:noFill/>
            <a:round/>
            <a:headEnd/>
            <a:tailEnd/>
          </a:ln>
          <a:effectLst/>
        </p:spPr>
        <p:txBody>
          <a:bodyPr wrap="square" lIns="0" tIns="0" rIns="0" bIns="0" anchor="ctr">
            <a:spAutoFit/>
          </a:bodyPr>
          <a:lstStyle/>
          <a:p>
            <a:pPr algn="ctr"/>
            <a:r>
              <a:rPr lang="en-US" sz="1400" b="1" dirty="0">
                <a:solidFill>
                  <a:schemeClr val="bg1"/>
                </a:solidFill>
                <a:latin typeface="Calibri"/>
              </a:rPr>
              <a:t>+70</a:t>
            </a:r>
          </a:p>
        </p:txBody>
      </p:sp>
      <p:sp>
        <p:nvSpPr>
          <p:cNvPr id="62" name="AutoShape 8">
            <a:extLst>
              <a:ext uri="{FF2B5EF4-FFF2-40B4-BE49-F238E27FC236}">
                <a16:creationId xmlns:a16="http://schemas.microsoft.com/office/drawing/2014/main" id="{709E45D9-91CF-464A-BD68-562B3B6A0934}"/>
              </a:ext>
              <a:ext uri="{C183D7F6-B498-43B3-948B-1728B52AA6E4}">
                <adec:decorative xmlns:adec="http://schemas.microsoft.com/office/drawing/2017/decorative" val="1"/>
              </a:ext>
            </a:extLst>
          </p:cNvPr>
          <p:cNvSpPr>
            <a:spLocks noChangeArrowheads="1"/>
          </p:cNvSpPr>
          <p:nvPr/>
        </p:nvSpPr>
        <p:spPr bwMode="auto">
          <a:xfrm>
            <a:off x="6568313" y="2743200"/>
            <a:ext cx="365760" cy="238363"/>
          </a:xfrm>
          <a:prstGeom prst="roundRect">
            <a:avLst>
              <a:gd name="adj" fmla="val 16667"/>
            </a:avLst>
          </a:prstGeom>
          <a:solidFill>
            <a:schemeClr val="tx2">
              <a:lumMod val="75000"/>
            </a:schemeClr>
          </a:solidFill>
          <a:ln w="9525">
            <a:noFill/>
            <a:round/>
            <a:headEnd/>
            <a:tailEnd/>
          </a:ln>
          <a:effectLst/>
        </p:spPr>
        <p:txBody>
          <a:bodyPr wrap="square" lIns="0" tIns="0" rIns="0" bIns="0" anchor="ctr">
            <a:spAutoFit/>
          </a:bodyPr>
          <a:lstStyle/>
          <a:p>
            <a:pPr algn="ctr"/>
            <a:r>
              <a:rPr lang="en-US" sz="1400" b="1" dirty="0">
                <a:solidFill>
                  <a:schemeClr val="bg1"/>
                </a:solidFill>
                <a:latin typeface="Calibri"/>
              </a:rPr>
              <a:t>+6</a:t>
            </a:r>
          </a:p>
        </p:txBody>
      </p:sp>
      <p:sp>
        <p:nvSpPr>
          <p:cNvPr id="64" name="AutoShape 8">
            <a:extLst>
              <a:ext uri="{FF2B5EF4-FFF2-40B4-BE49-F238E27FC236}">
                <a16:creationId xmlns:a16="http://schemas.microsoft.com/office/drawing/2014/main" id="{82CBF890-1BAD-49FC-9804-30A34ECBF043}"/>
              </a:ext>
              <a:ext uri="{C183D7F6-B498-43B3-948B-1728B52AA6E4}">
                <adec:decorative xmlns:adec="http://schemas.microsoft.com/office/drawing/2017/decorative" val="1"/>
              </a:ext>
            </a:extLst>
          </p:cNvPr>
          <p:cNvSpPr>
            <a:spLocks noChangeArrowheads="1"/>
          </p:cNvSpPr>
          <p:nvPr/>
        </p:nvSpPr>
        <p:spPr bwMode="auto">
          <a:xfrm>
            <a:off x="7162800" y="2733437"/>
            <a:ext cx="365760" cy="238363"/>
          </a:xfrm>
          <a:prstGeom prst="roundRect">
            <a:avLst>
              <a:gd name="adj" fmla="val 16667"/>
            </a:avLst>
          </a:prstGeom>
          <a:solidFill>
            <a:schemeClr val="tx2">
              <a:lumMod val="75000"/>
            </a:schemeClr>
          </a:solidFill>
          <a:ln w="9525">
            <a:noFill/>
            <a:round/>
            <a:headEnd/>
            <a:tailEnd/>
          </a:ln>
          <a:effectLst/>
        </p:spPr>
        <p:txBody>
          <a:bodyPr wrap="square" lIns="0" tIns="0" rIns="0" bIns="0" anchor="ctr">
            <a:spAutoFit/>
          </a:bodyPr>
          <a:lstStyle/>
          <a:p>
            <a:pPr algn="ctr"/>
            <a:r>
              <a:rPr lang="en-US" sz="1400" b="1" dirty="0">
                <a:solidFill>
                  <a:schemeClr val="bg1"/>
                </a:solidFill>
                <a:latin typeface="Calibri"/>
              </a:rPr>
              <a:t>+8</a:t>
            </a:r>
          </a:p>
        </p:txBody>
      </p:sp>
      <p:sp>
        <p:nvSpPr>
          <p:cNvPr id="65" name="AutoShape 8">
            <a:extLst>
              <a:ext uri="{FF2B5EF4-FFF2-40B4-BE49-F238E27FC236}">
                <a16:creationId xmlns:a16="http://schemas.microsoft.com/office/drawing/2014/main" id="{D3CA43A8-24AE-457D-8228-9F1888D76C5F}"/>
              </a:ext>
              <a:ext uri="{C183D7F6-B498-43B3-948B-1728B52AA6E4}">
                <adec:decorative xmlns:adec="http://schemas.microsoft.com/office/drawing/2017/decorative" val="1"/>
              </a:ext>
            </a:extLst>
          </p:cNvPr>
          <p:cNvSpPr>
            <a:spLocks noChangeArrowheads="1"/>
          </p:cNvSpPr>
          <p:nvPr/>
        </p:nvSpPr>
        <p:spPr bwMode="auto">
          <a:xfrm>
            <a:off x="5334000" y="2743200"/>
            <a:ext cx="365760" cy="238363"/>
          </a:xfrm>
          <a:prstGeom prst="roundRect">
            <a:avLst>
              <a:gd name="adj" fmla="val 16667"/>
            </a:avLst>
          </a:prstGeom>
          <a:solidFill>
            <a:schemeClr val="tx2">
              <a:lumMod val="75000"/>
            </a:schemeClr>
          </a:solidFill>
          <a:ln w="9525">
            <a:noFill/>
            <a:round/>
            <a:headEnd/>
            <a:tailEnd/>
          </a:ln>
          <a:effectLst/>
        </p:spPr>
        <p:txBody>
          <a:bodyPr wrap="square" lIns="0" tIns="0" rIns="0" bIns="0" anchor="ctr">
            <a:spAutoFit/>
          </a:bodyPr>
          <a:lstStyle/>
          <a:p>
            <a:pPr algn="ctr"/>
            <a:r>
              <a:rPr lang="en-US" sz="1400" b="1" dirty="0">
                <a:solidFill>
                  <a:schemeClr val="bg1"/>
                </a:solidFill>
                <a:latin typeface="Calibri"/>
              </a:rPr>
              <a:t>+18</a:t>
            </a:r>
          </a:p>
        </p:txBody>
      </p:sp>
      <p:sp>
        <p:nvSpPr>
          <p:cNvPr id="67" name="AutoShape 8">
            <a:extLst>
              <a:ext uri="{FF2B5EF4-FFF2-40B4-BE49-F238E27FC236}">
                <a16:creationId xmlns:a16="http://schemas.microsoft.com/office/drawing/2014/main" id="{A618C987-2412-4FDC-ACDB-295F4D07B817}"/>
              </a:ext>
              <a:ext uri="{C183D7F6-B498-43B3-948B-1728B52AA6E4}">
                <adec:decorative xmlns:adec="http://schemas.microsoft.com/office/drawing/2017/decorative" val="1"/>
              </a:ext>
            </a:extLst>
          </p:cNvPr>
          <p:cNvSpPr>
            <a:spLocks noChangeArrowheads="1"/>
          </p:cNvSpPr>
          <p:nvPr/>
        </p:nvSpPr>
        <p:spPr bwMode="auto">
          <a:xfrm>
            <a:off x="5943600" y="2743200"/>
            <a:ext cx="365760" cy="238363"/>
          </a:xfrm>
          <a:prstGeom prst="roundRect">
            <a:avLst>
              <a:gd name="adj" fmla="val 16667"/>
            </a:avLst>
          </a:prstGeom>
          <a:solidFill>
            <a:schemeClr val="tx2">
              <a:lumMod val="75000"/>
            </a:schemeClr>
          </a:solidFill>
          <a:ln w="9525">
            <a:noFill/>
            <a:round/>
            <a:headEnd/>
            <a:tailEnd/>
          </a:ln>
          <a:effectLst/>
        </p:spPr>
        <p:txBody>
          <a:bodyPr wrap="square" lIns="0" tIns="0" rIns="0" bIns="0" anchor="ctr">
            <a:spAutoFit/>
          </a:bodyPr>
          <a:lstStyle/>
          <a:p>
            <a:pPr algn="ctr"/>
            <a:r>
              <a:rPr lang="en-US" sz="1400" b="1" dirty="0">
                <a:solidFill>
                  <a:schemeClr val="bg1"/>
                </a:solidFill>
                <a:latin typeface="Calibri"/>
              </a:rPr>
              <a:t>+20</a:t>
            </a:r>
          </a:p>
        </p:txBody>
      </p:sp>
      <p:sp>
        <p:nvSpPr>
          <p:cNvPr id="68" name="AutoShape 8">
            <a:extLst>
              <a:ext uri="{FF2B5EF4-FFF2-40B4-BE49-F238E27FC236}">
                <a16:creationId xmlns:a16="http://schemas.microsoft.com/office/drawing/2014/main" id="{97D6C01D-FF7F-470F-AEB0-9059BB227CAF}"/>
              </a:ext>
              <a:ext uri="{C183D7F6-B498-43B3-948B-1728B52AA6E4}">
                <adec:decorative xmlns:adec="http://schemas.microsoft.com/office/drawing/2017/decorative" val="1"/>
              </a:ext>
            </a:extLst>
          </p:cNvPr>
          <p:cNvSpPr>
            <a:spLocks noChangeArrowheads="1"/>
          </p:cNvSpPr>
          <p:nvPr/>
        </p:nvSpPr>
        <p:spPr bwMode="auto">
          <a:xfrm>
            <a:off x="7818937" y="2743200"/>
            <a:ext cx="365760" cy="238363"/>
          </a:xfrm>
          <a:prstGeom prst="roundRect">
            <a:avLst>
              <a:gd name="adj" fmla="val 16667"/>
            </a:avLst>
          </a:prstGeom>
          <a:solidFill>
            <a:srgbClr val="C00000"/>
          </a:solidFill>
          <a:ln w="9525">
            <a:noFill/>
            <a:round/>
            <a:headEnd/>
            <a:tailEnd/>
          </a:ln>
          <a:effectLst/>
        </p:spPr>
        <p:txBody>
          <a:bodyPr wrap="square" lIns="0" tIns="0" rIns="0" bIns="0" anchor="ctr">
            <a:spAutoFit/>
          </a:bodyPr>
          <a:lstStyle/>
          <a:p>
            <a:pPr algn="ctr"/>
            <a:r>
              <a:rPr lang="en-US" sz="1400" b="1" dirty="0">
                <a:solidFill>
                  <a:schemeClr val="bg1"/>
                </a:solidFill>
                <a:latin typeface="Calibri"/>
              </a:rPr>
              <a:t>+12</a:t>
            </a:r>
          </a:p>
        </p:txBody>
      </p:sp>
      <p:sp>
        <p:nvSpPr>
          <p:cNvPr id="69" name="AutoShape 8">
            <a:extLst>
              <a:ext uri="{FF2B5EF4-FFF2-40B4-BE49-F238E27FC236}">
                <a16:creationId xmlns:a16="http://schemas.microsoft.com/office/drawing/2014/main" id="{0277E221-E4D0-4A1A-BEBE-75C349174D13}"/>
              </a:ext>
              <a:ext uri="{C183D7F6-B498-43B3-948B-1728B52AA6E4}">
                <adec:decorative xmlns:adec="http://schemas.microsoft.com/office/drawing/2017/decorative" val="1"/>
              </a:ext>
            </a:extLst>
          </p:cNvPr>
          <p:cNvSpPr>
            <a:spLocks noChangeArrowheads="1"/>
          </p:cNvSpPr>
          <p:nvPr/>
        </p:nvSpPr>
        <p:spPr bwMode="auto">
          <a:xfrm>
            <a:off x="8453818" y="2743200"/>
            <a:ext cx="365760" cy="238363"/>
          </a:xfrm>
          <a:prstGeom prst="roundRect">
            <a:avLst>
              <a:gd name="adj" fmla="val 16667"/>
            </a:avLst>
          </a:prstGeom>
          <a:solidFill>
            <a:srgbClr val="C00000"/>
          </a:solidFill>
          <a:ln w="9525">
            <a:noFill/>
            <a:round/>
            <a:headEnd/>
            <a:tailEnd/>
          </a:ln>
          <a:effectLst/>
        </p:spPr>
        <p:txBody>
          <a:bodyPr wrap="square" lIns="0" tIns="0" rIns="0" bIns="0" anchor="ctr">
            <a:spAutoFit/>
          </a:bodyPr>
          <a:lstStyle/>
          <a:p>
            <a:pPr algn="ctr"/>
            <a:r>
              <a:rPr lang="en-US" sz="1400" b="1" dirty="0">
                <a:solidFill>
                  <a:schemeClr val="bg1"/>
                </a:solidFill>
                <a:latin typeface="Calibri"/>
              </a:rPr>
              <a:t>+8</a:t>
            </a:r>
          </a:p>
        </p:txBody>
      </p:sp>
    </p:spTree>
    <p:extLst>
      <p:ext uri="{BB962C8B-B14F-4D97-AF65-F5344CB8AC3E}">
        <p14:creationId xmlns:p14="http://schemas.microsoft.com/office/powerpoint/2010/main" val="2008503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B58EC203-59D3-084D-975E-9408A8F78101}"/>
              </a:ext>
            </a:extLst>
          </p:cNvPr>
          <p:cNvSpPr>
            <a:spLocks noGrp="1"/>
          </p:cNvSpPr>
          <p:nvPr>
            <p:ph type="title"/>
          </p:nvPr>
        </p:nvSpPr>
        <p:spPr/>
        <p:txBody>
          <a:bodyPr/>
          <a:lstStyle/>
          <a:p>
            <a:pPr rtl="0" fontAlgn="base"/>
            <a:r>
              <a:rPr lang="en-US" sz="2800" kern="1200" dirty="0">
                <a:solidFill>
                  <a:srgbClr val="000000"/>
                </a:solidFill>
                <a:effectLst/>
                <a:latin typeface="Franklin Gothic Demi Cond" panose="020B0603020102020204" pitchFamily="34" charset="0"/>
                <a:ea typeface="+mn-ea"/>
                <a:cs typeface="Arial" panose="020B0604020202020204" pitchFamily="34" charset="0"/>
              </a:rPr>
              <a:t>New Cares package - starts with food and paid leave </a:t>
            </a:r>
            <a:endParaRPr lang="en-US" dirty="0">
              <a:effectLst/>
            </a:endParaRPr>
          </a:p>
        </p:txBody>
      </p:sp>
      <p:sp>
        <p:nvSpPr>
          <p:cNvPr id="5" name="Rectangle 2">
            <a:extLst>
              <a:ext uri="{C183D7F6-B498-43B3-948B-1728B52AA6E4}">
                <adec:decorative xmlns:adec="http://schemas.microsoft.com/office/drawing/2017/decorative" val="1"/>
              </a:ext>
            </a:extLst>
          </p:cNvPr>
          <p:cNvSpPr>
            <a:spLocks noChangeArrowheads="1"/>
          </p:cNvSpPr>
          <p:nvPr/>
        </p:nvSpPr>
        <p:spPr bwMode="auto">
          <a:xfrm>
            <a:off x="34636" y="533400"/>
            <a:ext cx="9067800" cy="430887"/>
          </a:xfrm>
          <a:prstGeom prst="rect">
            <a:avLst/>
          </a:prstGeom>
          <a:noFill/>
          <a:ln>
            <a:noFill/>
          </a:ln>
        </p:spPr>
        <p:txBody>
          <a:bodyPr wrap="square" lIns="0" tIns="0" rIns="0" bIns="0">
            <a:spAutoFit/>
          </a:bodyPr>
          <a:lstStyle/>
          <a:p>
            <a:r>
              <a:rPr lang="en-US" sz="2800" dirty="0">
                <a:solidFill>
                  <a:prstClr val="black"/>
                </a:solidFill>
                <a:latin typeface="Franklin Gothic Demi Cond" panose="020B0706030402020204" pitchFamily="34" charset="0"/>
                <a:cs typeface="Arial"/>
              </a:rPr>
              <a:t>New Cares package - starts with food and paid leave </a:t>
            </a:r>
          </a:p>
        </p:txBody>
      </p:sp>
      <p:sp>
        <p:nvSpPr>
          <p:cNvPr id="6" name="AutoShape 4"/>
          <p:cNvSpPr>
            <a:spLocks noChangeArrowheads="1"/>
          </p:cNvSpPr>
          <p:nvPr/>
        </p:nvSpPr>
        <p:spPr bwMode="auto">
          <a:xfrm>
            <a:off x="152400" y="1295400"/>
            <a:ext cx="8776289" cy="426688"/>
          </a:xfrm>
          <a:prstGeom prst="roundRect">
            <a:avLst>
              <a:gd name="adj" fmla="val 16667"/>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defRPr sz="2200" i="1">
                <a:solidFill>
                  <a:srgbClr val="FF0000"/>
                </a:solidFill>
                <a:latin typeface="Arial" charset="0"/>
                <a:cs typeface="Arial" charset="0"/>
              </a:defRPr>
            </a:lvl1pPr>
            <a:lvl2pPr marL="742950" indent="-285750" eaLnBrk="0" hangingPunct="0">
              <a:defRPr sz="2200" i="1">
                <a:solidFill>
                  <a:srgbClr val="FF0000"/>
                </a:solidFill>
                <a:latin typeface="Arial" charset="0"/>
                <a:cs typeface="Arial" charset="0"/>
              </a:defRPr>
            </a:lvl2pPr>
            <a:lvl3pPr marL="1143000" indent="-228600" eaLnBrk="0" hangingPunct="0">
              <a:defRPr sz="2200" i="1">
                <a:solidFill>
                  <a:srgbClr val="FF0000"/>
                </a:solidFill>
                <a:latin typeface="Arial" charset="0"/>
                <a:cs typeface="Arial" charset="0"/>
              </a:defRPr>
            </a:lvl3pPr>
            <a:lvl4pPr marL="1600200" indent="-228600" eaLnBrk="0" hangingPunct="0">
              <a:defRPr sz="2200" i="1">
                <a:solidFill>
                  <a:srgbClr val="FF0000"/>
                </a:solidFill>
                <a:latin typeface="Arial" charset="0"/>
                <a:cs typeface="Arial" charset="0"/>
              </a:defRPr>
            </a:lvl4pPr>
            <a:lvl5pPr marL="2057400" indent="-228600" eaLnBrk="0" hangingPunct="0">
              <a:defRPr sz="2200" i="1">
                <a:solidFill>
                  <a:srgbClr val="FF0000"/>
                </a:solidFill>
                <a:latin typeface="Arial" charset="0"/>
                <a:cs typeface="Arial" charset="0"/>
              </a:defRPr>
            </a:lvl5pPr>
            <a:lvl6pPr marL="2514600" indent="-228600" eaLnBrk="0" fontAlgn="base" hangingPunct="0">
              <a:spcBef>
                <a:spcPct val="0"/>
              </a:spcBef>
              <a:spcAft>
                <a:spcPct val="0"/>
              </a:spcAft>
              <a:defRPr sz="2200" i="1">
                <a:solidFill>
                  <a:srgbClr val="FF0000"/>
                </a:solidFill>
                <a:latin typeface="Arial" charset="0"/>
                <a:cs typeface="Arial" charset="0"/>
              </a:defRPr>
            </a:lvl6pPr>
            <a:lvl7pPr marL="2971800" indent="-228600" eaLnBrk="0" fontAlgn="base" hangingPunct="0">
              <a:spcBef>
                <a:spcPct val="0"/>
              </a:spcBef>
              <a:spcAft>
                <a:spcPct val="0"/>
              </a:spcAft>
              <a:defRPr sz="2200" i="1">
                <a:solidFill>
                  <a:srgbClr val="FF0000"/>
                </a:solidFill>
                <a:latin typeface="Arial" charset="0"/>
                <a:cs typeface="Arial" charset="0"/>
              </a:defRPr>
            </a:lvl7pPr>
            <a:lvl8pPr marL="3429000" indent="-228600" eaLnBrk="0" fontAlgn="base" hangingPunct="0">
              <a:spcBef>
                <a:spcPct val="0"/>
              </a:spcBef>
              <a:spcAft>
                <a:spcPct val="0"/>
              </a:spcAft>
              <a:defRPr sz="2200" i="1">
                <a:solidFill>
                  <a:srgbClr val="FF0000"/>
                </a:solidFill>
                <a:latin typeface="Arial" charset="0"/>
                <a:cs typeface="Arial" charset="0"/>
              </a:defRPr>
            </a:lvl8pPr>
            <a:lvl9pPr marL="3886200" indent="-228600" eaLnBrk="0" fontAlgn="base" hangingPunct="0">
              <a:spcBef>
                <a:spcPct val="0"/>
              </a:spcBef>
              <a:spcAft>
                <a:spcPct val="0"/>
              </a:spcAft>
              <a:defRPr sz="2200" i="1">
                <a:solidFill>
                  <a:srgbClr val="FF0000"/>
                </a:solidFill>
                <a:latin typeface="Arial" charset="0"/>
                <a:cs typeface="Arial" charset="0"/>
              </a:defRPr>
            </a:lvl9pPr>
          </a:lstStyle>
          <a:p>
            <a:pPr eaLnBrk="1" hangingPunct="1"/>
            <a:r>
              <a:rPr lang="en-US" sz="1200" dirty="0">
                <a:solidFill>
                  <a:schemeClr val="tx1"/>
                </a:solidFill>
              </a:rPr>
              <a:t>Congress has passed major new laws to deal with the pandemic and the economic crash and bring back small and big businesses. Please indicate whether you would favor or oppose each of the following proposals.</a:t>
            </a:r>
          </a:p>
        </p:txBody>
      </p:sp>
      <p:graphicFrame>
        <p:nvGraphicFramePr>
          <p:cNvPr id="15" name="Chart 14" descr="Purchase the crops of farmers and use trucks to transfer those to food banks in the cities.&#13;&#10;&#13;&#10;Total&#13;&#10;Favor strongly: 58&#13;&#10;Favor somewhat: 33&#13;&#10;Strongly/somewhat favor: 91&#13;&#10;&#13;&#10;Rising American Electorate&#13;&#10;Favor strongly: 60&#13;&#10;Favor somewhat: 32&#13;&#10;Strongly/somewhat favor: 92&#13;&#10;&#13;&#10;White Working Class Women&#13;&#10;Favor strongly: 65&#13;&#10;Favor somewhat: 28&#13;&#10;Strongly/somewhat favor: 94&#13;&#10;&#13;&#10;Republicans&#13;&#10;Favor strongly: 49&#13;&#10;Favor somewhat: 39&#13;&#10;Strongly/somewhat favor: 89&#13;&#10;&#13;&#10;Allowing people who use the Supplemental Nutrition Assistance Program (SNAP) to be able to order and pay for groceries and delivery online so they don't have to go into stores.&#10;&#13;&#10;Total&#13;&#10;Favor strongly: 46&#13;&#10;Favor somewhat: 36&#13;&#10;Strongly/somewhat favor: 81&#13;&#10;&#13;&#10;Rising American Electorate&#13;&#10;Favor strongly: 54&#13;&#10;Favor somewhat: 32&#13;&#10;Strongly/somewhat favor: 86&#13;&#10;&#13;&#10;White Working Class Women&#13;&#10;Favor strongly: 50&#13;&#10;Favor somewhat: 33&#13;&#10;Strongly/somewhat favor: 83&#13;&#10;&#13;&#10;Republicans&#13;&#10;Favor strongly: 29&#13;&#10;Favor somewhat: 40&#13;&#10;Strongly/somewhat favor: 70&#13;&#10;&#13;&#10;Create a government funded program of up to 12 weeks of paid family leave for anyone who can't work because of the coronavirus.&#13;&#10;&#13;&#10;Total&#13;&#10;Favor strongly: 45&#13;&#10;Favor somewhat: 35&#13;&#10;Strongly/somewhat favor: 81&#13;&#10;&#13;&#10;Rising American Electorate&#13;&#10;Favor strongly: 53&#13;&#10;Favor somewhat: 33&#13;&#10;Strongly/somewhat favor: 86&#13;&#10;&#13;&#10;White Working Class Women&#13;&#10;Favor strongly: 51&#13;&#10;Favor somewhat: 34&#13;&#10;Strongly/somewhat favor: 85&#13;&#10;&#13;&#10;Republicans&#13;&#10;Favor strongly: 24&#13;&#10;Favor somewhat: 31&#13;&#10;Strongly/somewhat favor: 66&#13;&#10;&#13;&#10;Invest $500 billion to create 12 months of employment in local and state infrastructure and construction projects&#13;&#10;&#13;&#10;Total&#13;&#10;Favor strongly: 33&#13;&#10;Favor somewhat: 47&#13;&#10;Strongly/somewhat favor: 80&#13;&#10;&#13;&#10;RAE&#13;&#10;Favor strongly: 35&#13;&#10;Favor somewhat: 45&#13;&#10;Strongly/somewhat favor: 80&#13;&#10;&#13;&#10;White Working Class Women&#13;&#10;Favor strongly: 28&#13;&#10;Favor somewhat: 43&#13;&#10;Strongly/somewhat favor: 71&#13;&#10;&#13;&#10;Republicans&#13;&#10;Favor strongly: 22&#13;&#10;Favor somewhat: 50&#13;&#10;Strongly/somewhat favor: 72&#13;&#10;&#13;&#10;Give $500 billion to the states and cities that pay for schools, police and fire. &#13;&#10;&#13;&#10;Total&#13;&#10;Favor strongly: 39&#13;&#10;Favor somewhat: 37&#13;&#10;Strongly/somewhat favor: 77&#13;&#10;&#13;&#10;Rising American Electorate&#13;&#10;Favor strongly: 44&#13;&#10;Favor somewhat: 36&#13;&#10;Strongly/somewhat favor: 81&#13;&#10;&#13;&#10;White Working Class Women&#13;&#10;Favor strongly: 36&#13;&#10;Favor somewhat: 41&#13;&#10;Strongly/somewhat favor: 77&#13;&#10;&#13;&#10;Republicans&#13;&#10;Favor strongly: 21&#13;&#10;Favor somewhat: 37&#13;&#10;Strongly/somewhat favor: 59">
            <a:extLst>
              <a:ext uri="{FF2B5EF4-FFF2-40B4-BE49-F238E27FC236}">
                <a16:creationId xmlns:a16="http://schemas.microsoft.com/office/drawing/2014/main" id="{53CDFCD2-A101-452D-9893-D4FF57585C96}"/>
              </a:ext>
            </a:extLst>
          </p:cNvPr>
          <p:cNvGraphicFramePr/>
          <p:nvPr>
            <p:extLst>
              <p:ext uri="{D42A27DB-BD31-4B8C-83A1-F6EECF244321}">
                <p14:modId xmlns:p14="http://schemas.microsoft.com/office/powerpoint/2010/main" val="885011016"/>
              </p:ext>
            </p:extLst>
          </p:nvPr>
        </p:nvGraphicFramePr>
        <p:xfrm>
          <a:off x="304800" y="1554856"/>
          <a:ext cx="8686800" cy="477767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a:defRPr/>
            </a:pPr>
            <a:fld id="{9F5538AE-08EC-4974-8821-AEEB51B252F5}" type="slidenum">
              <a:rPr lang="en-US" smtClean="0">
                <a:solidFill>
                  <a:srgbClr val="EEECE1"/>
                </a:solidFill>
              </a:rPr>
              <a:pPr>
                <a:defRPr/>
              </a:pPr>
              <a:t>34</a:t>
            </a:fld>
            <a:endParaRPr lang="en-US" dirty="0">
              <a:solidFill>
                <a:srgbClr val="EEECE1"/>
              </a:solidFill>
            </a:endParaRPr>
          </a:p>
        </p:txBody>
      </p:sp>
      <p:sp>
        <p:nvSpPr>
          <p:cNvPr id="9" name="Rectangle 8">
            <a:extLst>
              <a:ext uri="{C183D7F6-B498-43B3-948B-1728B52AA6E4}">
                <adec:decorative xmlns:adec="http://schemas.microsoft.com/office/drawing/2017/decorative" val="1"/>
              </a:ext>
            </a:extLst>
          </p:cNvPr>
          <p:cNvSpPr/>
          <p:nvPr/>
        </p:nvSpPr>
        <p:spPr>
          <a:xfrm>
            <a:off x="127223" y="3710970"/>
            <a:ext cx="4597955" cy="784830"/>
          </a:xfrm>
          <a:prstGeom prst="rect">
            <a:avLst/>
          </a:prstGeom>
        </p:spPr>
        <p:txBody>
          <a:bodyPr wrap="square">
            <a:spAutoFit/>
          </a:bodyPr>
          <a:lstStyle/>
          <a:p>
            <a:r>
              <a:rPr lang="en-US" sz="1500" b="1" dirty="0">
                <a:latin typeface="+mj-lt"/>
              </a:rPr>
              <a:t>Create a government funded program of up to 12 weeks of paid family leave for anyone who can't work because of the coronavirus.</a:t>
            </a:r>
          </a:p>
        </p:txBody>
      </p:sp>
      <p:sp>
        <p:nvSpPr>
          <p:cNvPr id="11" name="Rectangle 10">
            <a:extLst>
              <a:ext uri="{C183D7F6-B498-43B3-948B-1728B52AA6E4}">
                <adec:decorative xmlns:adec="http://schemas.microsoft.com/office/drawing/2017/decorative" val="1"/>
              </a:ext>
            </a:extLst>
          </p:cNvPr>
          <p:cNvSpPr/>
          <p:nvPr/>
        </p:nvSpPr>
        <p:spPr>
          <a:xfrm>
            <a:off x="127223" y="5492516"/>
            <a:ext cx="4216177" cy="553998"/>
          </a:xfrm>
          <a:prstGeom prst="rect">
            <a:avLst/>
          </a:prstGeom>
        </p:spPr>
        <p:txBody>
          <a:bodyPr wrap="square">
            <a:spAutoFit/>
          </a:bodyPr>
          <a:lstStyle/>
          <a:p>
            <a:r>
              <a:rPr lang="en-US" sz="1500" b="1" dirty="0">
                <a:latin typeface="+mj-lt"/>
              </a:rPr>
              <a:t>Give $500 billion to the states and cities that pay for schools, police and fire. </a:t>
            </a:r>
          </a:p>
        </p:txBody>
      </p:sp>
      <p:sp>
        <p:nvSpPr>
          <p:cNvPr id="2" name="Rectangle 1">
            <a:extLst>
              <a:ext uri="{C183D7F6-B498-43B3-948B-1728B52AA6E4}">
                <adec:decorative xmlns:adec="http://schemas.microsoft.com/office/drawing/2017/decorative" val="1"/>
              </a:ext>
            </a:extLst>
          </p:cNvPr>
          <p:cNvSpPr/>
          <p:nvPr/>
        </p:nvSpPr>
        <p:spPr>
          <a:xfrm>
            <a:off x="524301" y="6373937"/>
            <a:ext cx="6899564" cy="4572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50" b="1" dirty="0">
              <a:solidFill>
                <a:srgbClr val="C00000"/>
              </a:solidFill>
            </a:endParaRPr>
          </a:p>
        </p:txBody>
      </p:sp>
      <p:pic>
        <p:nvPicPr>
          <p:cNvPr id="16" name="Picture 9">
            <a:extLst>
              <a:ext uri="{FF2B5EF4-FFF2-40B4-BE49-F238E27FC236}">
                <a16:creationId xmlns:a16="http://schemas.microsoft.com/office/drawing/2014/main" id="{F1E18E34-6555-45AD-B98E-83D0328897C8}"/>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273" r="86278" b="3273"/>
          <a:stretch/>
        </p:blipFill>
        <p:spPr bwMode="auto">
          <a:xfrm>
            <a:off x="152400" y="6435647"/>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7" name="Picture 2">
            <a:extLst>
              <a:ext uri="{FF2B5EF4-FFF2-40B4-BE49-F238E27FC236}">
                <a16:creationId xmlns:a16="http://schemas.microsoft.com/office/drawing/2014/main" id="{D328961C-7FE8-4184-A4C4-0DA0D3965631}"/>
              </a:ext>
              <a:ext uri="{C183D7F6-B498-43B3-948B-1728B52AA6E4}">
                <adec:decorative xmlns:adec="http://schemas.microsoft.com/office/drawing/2017/decorative" val="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1368"/>
          <a:stretch/>
        </p:blipFill>
        <p:spPr bwMode="auto">
          <a:xfrm>
            <a:off x="1960721" y="125713"/>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a:extLst>
              <a:ext uri="{FF2B5EF4-FFF2-40B4-BE49-F238E27FC236}">
                <a16:creationId xmlns:a16="http://schemas.microsoft.com/office/drawing/2014/main" id="{8C807D7E-4F79-4254-BB52-AE99C02BC3E5}"/>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4890" y="177155"/>
            <a:ext cx="3090417" cy="18286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8F2E2709-716C-4535-B6B8-94436E9942C3}"/>
              </a:ext>
              <a:ext uri="{C183D7F6-B498-43B3-948B-1728B52AA6E4}">
                <adec:decorative xmlns:adec="http://schemas.microsoft.com/office/drawing/2017/decorative" val="1"/>
              </a:ext>
            </a:extLst>
          </p:cNvPr>
          <p:cNvSpPr/>
          <p:nvPr/>
        </p:nvSpPr>
        <p:spPr>
          <a:xfrm>
            <a:off x="148214" y="2693794"/>
            <a:ext cx="5181600" cy="1015663"/>
          </a:xfrm>
          <a:prstGeom prst="rect">
            <a:avLst/>
          </a:prstGeom>
        </p:spPr>
        <p:txBody>
          <a:bodyPr wrap="square">
            <a:spAutoFit/>
          </a:bodyPr>
          <a:lstStyle/>
          <a:p>
            <a:r>
              <a:rPr lang="en-US" sz="1500" b="1" dirty="0">
                <a:latin typeface="+mj-lt"/>
              </a:rPr>
              <a:t>Allowing people who use the Supplemental Nutrition Assistance Program (SNAP) to be able to order and pay for groceries and delivery online so they don't have to go into stores.</a:t>
            </a:r>
          </a:p>
        </p:txBody>
      </p:sp>
      <p:sp>
        <p:nvSpPr>
          <p:cNvPr id="20" name="Line 95">
            <a:extLst>
              <a:ext uri="{FF2B5EF4-FFF2-40B4-BE49-F238E27FC236}">
                <a16:creationId xmlns:a16="http://schemas.microsoft.com/office/drawing/2014/main" id="{83ED735B-D995-4F84-BC6A-9CA1BFEA4A24}"/>
              </a:ext>
              <a:ext uri="{C183D7F6-B498-43B3-948B-1728B52AA6E4}">
                <adec:decorative xmlns:adec="http://schemas.microsoft.com/office/drawing/2017/decorative" val="1"/>
              </a:ext>
            </a:extLst>
          </p:cNvPr>
          <p:cNvSpPr>
            <a:spLocks noChangeShapeType="1"/>
          </p:cNvSpPr>
          <p:nvPr/>
        </p:nvSpPr>
        <p:spPr bwMode="auto">
          <a:xfrm>
            <a:off x="0" y="2743200"/>
            <a:ext cx="9160277" cy="0"/>
          </a:xfrm>
          <a:prstGeom prst="line">
            <a:avLst/>
          </a:prstGeom>
          <a:noFill/>
          <a:ln w="19050">
            <a:solidFill>
              <a:schemeClr val="tx1">
                <a:lumMod val="50000"/>
                <a:lumOff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457200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200" i="1" dirty="0">
              <a:solidFill>
                <a:srgbClr val="FF0000"/>
              </a:solidFill>
            </a:endParaRPr>
          </a:p>
        </p:txBody>
      </p:sp>
      <p:sp>
        <p:nvSpPr>
          <p:cNvPr id="21" name="Line 95">
            <a:extLst>
              <a:ext uri="{FF2B5EF4-FFF2-40B4-BE49-F238E27FC236}">
                <a16:creationId xmlns:a16="http://schemas.microsoft.com/office/drawing/2014/main" id="{818B0473-E08F-480A-A8EA-A2D1C547A958}"/>
              </a:ext>
              <a:ext uri="{C183D7F6-B498-43B3-948B-1728B52AA6E4}">
                <adec:decorative xmlns:adec="http://schemas.microsoft.com/office/drawing/2017/decorative" val="1"/>
              </a:ext>
            </a:extLst>
          </p:cNvPr>
          <p:cNvSpPr>
            <a:spLocks noChangeShapeType="1"/>
          </p:cNvSpPr>
          <p:nvPr/>
        </p:nvSpPr>
        <p:spPr bwMode="auto">
          <a:xfrm>
            <a:off x="0" y="3657600"/>
            <a:ext cx="9160277" cy="0"/>
          </a:xfrm>
          <a:prstGeom prst="line">
            <a:avLst/>
          </a:prstGeom>
          <a:noFill/>
          <a:ln w="19050">
            <a:solidFill>
              <a:schemeClr val="tx1">
                <a:lumMod val="50000"/>
                <a:lumOff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457200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200" i="1" dirty="0">
              <a:solidFill>
                <a:srgbClr val="FF0000"/>
              </a:solidFill>
            </a:endParaRPr>
          </a:p>
        </p:txBody>
      </p:sp>
      <p:sp>
        <p:nvSpPr>
          <p:cNvPr id="22" name="Line 95">
            <a:extLst>
              <a:ext uri="{FF2B5EF4-FFF2-40B4-BE49-F238E27FC236}">
                <a16:creationId xmlns:a16="http://schemas.microsoft.com/office/drawing/2014/main" id="{E6A493B2-8747-4BCA-AC83-C2367B2ABD28}"/>
              </a:ext>
              <a:ext uri="{C183D7F6-B498-43B3-948B-1728B52AA6E4}">
                <adec:decorative xmlns:adec="http://schemas.microsoft.com/office/drawing/2017/decorative" val="1"/>
              </a:ext>
            </a:extLst>
          </p:cNvPr>
          <p:cNvSpPr>
            <a:spLocks noChangeShapeType="1"/>
          </p:cNvSpPr>
          <p:nvPr/>
        </p:nvSpPr>
        <p:spPr bwMode="auto">
          <a:xfrm>
            <a:off x="0" y="4495800"/>
            <a:ext cx="9160277" cy="0"/>
          </a:xfrm>
          <a:prstGeom prst="line">
            <a:avLst/>
          </a:prstGeom>
          <a:noFill/>
          <a:ln w="19050">
            <a:solidFill>
              <a:schemeClr val="tx1">
                <a:lumMod val="50000"/>
                <a:lumOff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457200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200" i="1" dirty="0">
              <a:solidFill>
                <a:srgbClr val="FF0000"/>
              </a:solidFill>
            </a:endParaRPr>
          </a:p>
        </p:txBody>
      </p:sp>
      <p:sp>
        <p:nvSpPr>
          <p:cNvPr id="23" name="Line 95">
            <a:extLst>
              <a:ext uri="{FF2B5EF4-FFF2-40B4-BE49-F238E27FC236}">
                <a16:creationId xmlns:a16="http://schemas.microsoft.com/office/drawing/2014/main" id="{5327130E-62AD-482D-A037-F6D6CE0C1031}"/>
              </a:ext>
              <a:ext uri="{C183D7F6-B498-43B3-948B-1728B52AA6E4}">
                <adec:decorative xmlns:adec="http://schemas.microsoft.com/office/drawing/2017/decorative" val="1"/>
              </a:ext>
            </a:extLst>
          </p:cNvPr>
          <p:cNvSpPr>
            <a:spLocks noChangeShapeType="1"/>
          </p:cNvSpPr>
          <p:nvPr/>
        </p:nvSpPr>
        <p:spPr bwMode="auto">
          <a:xfrm>
            <a:off x="0" y="5410200"/>
            <a:ext cx="9160277" cy="0"/>
          </a:xfrm>
          <a:prstGeom prst="line">
            <a:avLst/>
          </a:prstGeom>
          <a:noFill/>
          <a:ln w="19050">
            <a:solidFill>
              <a:schemeClr val="tx1">
                <a:lumMod val="50000"/>
                <a:lumOff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457200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200" i="1" dirty="0">
              <a:solidFill>
                <a:srgbClr val="FF0000"/>
              </a:solidFill>
            </a:endParaRPr>
          </a:p>
        </p:txBody>
      </p:sp>
      <p:sp>
        <p:nvSpPr>
          <p:cNvPr id="24" name="Rectangle 23">
            <a:extLst>
              <a:ext uri="{FF2B5EF4-FFF2-40B4-BE49-F238E27FC236}">
                <a16:creationId xmlns:a16="http://schemas.microsoft.com/office/drawing/2014/main" id="{CA5312D2-C9AB-4A88-B14A-43EB1507EEE6}"/>
              </a:ext>
              <a:ext uri="{C183D7F6-B498-43B3-948B-1728B52AA6E4}">
                <adec:decorative xmlns:adec="http://schemas.microsoft.com/office/drawing/2017/decorative" val="1"/>
              </a:ext>
            </a:extLst>
          </p:cNvPr>
          <p:cNvSpPr/>
          <p:nvPr/>
        </p:nvSpPr>
        <p:spPr>
          <a:xfrm>
            <a:off x="148214" y="2057481"/>
            <a:ext cx="4576964" cy="553998"/>
          </a:xfrm>
          <a:prstGeom prst="rect">
            <a:avLst/>
          </a:prstGeom>
        </p:spPr>
        <p:txBody>
          <a:bodyPr wrap="square">
            <a:spAutoFit/>
          </a:bodyPr>
          <a:lstStyle/>
          <a:p>
            <a:r>
              <a:rPr lang="en-US" sz="1500" b="1" dirty="0">
                <a:latin typeface="+mj-lt"/>
              </a:rPr>
              <a:t>Purchase the crops of farmers and use trucks to transfer those to food banks in the cities.</a:t>
            </a:r>
          </a:p>
        </p:txBody>
      </p:sp>
      <p:pic>
        <p:nvPicPr>
          <p:cNvPr id="25" name="Picture 24">
            <a:extLst>
              <a:ext uri="{FF2B5EF4-FFF2-40B4-BE49-F238E27FC236}">
                <a16:creationId xmlns:a16="http://schemas.microsoft.com/office/drawing/2014/main" id="{00F169D0-EEF8-4CA2-B77F-55F4FFBD722A}"/>
              </a:ext>
              <a:ext uri="{C183D7F6-B498-43B3-948B-1728B52AA6E4}">
                <adec:decorative xmlns:adec="http://schemas.microsoft.com/office/drawing/2017/decorative" val="1"/>
              </a:ext>
            </a:extLst>
          </p:cNvPr>
          <p:cNvPicPr/>
          <p:nvPr/>
        </p:nvPicPr>
        <p:blipFill rotWithShape="1">
          <a:blip r:embed="rId7">
            <a:extLst>
              <a:ext uri="{28A0092B-C50C-407E-A947-70E740481C1C}">
                <a14:useLocalDpi xmlns:a14="http://schemas.microsoft.com/office/drawing/2010/main" val="0"/>
              </a:ext>
            </a:extLst>
          </a:blip>
          <a:srcRect l="53849" t="-17160"/>
          <a:stretch/>
        </p:blipFill>
        <p:spPr bwMode="auto">
          <a:xfrm>
            <a:off x="609600" y="6426843"/>
            <a:ext cx="1105593" cy="359154"/>
          </a:xfrm>
          <a:prstGeom prst="rect">
            <a:avLst/>
          </a:prstGeom>
          <a:noFill/>
        </p:spPr>
      </p:pic>
      <p:sp>
        <p:nvSpPr>
          <p:cNvPr id="27" name="Rectangle 26">
            <a:extLst>
              <a:ext uri="{FF2B5EF4-FFF2-40B4-BE49-F238E27FC236}">
                <a16:creationId xmlns:a16="http://schemas.microsoft.com/office/drawing/2014/main" id="{E473B308-9C82-435A-B33E-69B082670472}"/>
              </a:ext>
              <a:ext uri="{C183D7F6-B498-43B3-948B-1728B52AA6E4}">
                <adec:decorative xmlns:adec="http://schemas.microsoft.com/office/drawing/2017/decorative" val="1"/>
              </a:ext>
            </a:extLst>
          </p:cNvPr>
          <p:cNvSpPr/>
          <p:nvPr/>
        </p:nvSpPr>
        <p:spPr>
          <a:xfrm>
            <a:off x="125123" y="4633569"/>
            <a:ext cx="4804785" cy="553998"/>
          </a:xfrm>
          <a:prstGeom prst="rect">
            <a:avLst/>
          </a:prstGeom>
        </p:spPr>
        <p:txBody>
          <a:bodyPr wrap="square">
            <a:spAutoFit/>
          </a:bodyPr>
          <a:lstStyle/>
          <a:p>
            <a:r>
              <a:rPr lang="en-US" sz="1500" b="1" dirty="0">
                <a:latin typeface="+mj-lt"/>
              </a:rPr>
              <a:t>Invest $500 billion to create 12 months of employment in local and state infrastructure and construction projects</a:t>
            </a:r>
          </a:p>
        </p:txBody>
      </p:sp>
    </p:spTree>
    <p:extLst>
      <p:ext uri="{BB962C8B-B14F-4D97-AF65-F5344CB8AC3E}">
        <p14:creationId xmlns:p14="http://schemas.microsoft.com/office/powerpoint/2010/main" val="13356821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9F42DB08-2279-BC4A-A9D5-17A97D60AFD7}"/>
              </a:ext>
            </a:extLst>
          </p:cNvPr>
          <p:cNvSpPr>
            <a:spLocks noGrp="1"/>
          </p:cNvSpPr>
          <p:nvPr>
            <p:ph type="title"/>
          </p:nvPr>
        </p:nvSpPr>
        <p:spPr/>
        <p:txBody>
          <a:bodyPr/>
          <a:lstStyle/>
          <a:p>
            <a:pPr rtl="0" fontAlgn="base"/>
            <a:r>
              <a:rPr lang="en-US" sz="2800" kern="1200" dirty="0">
                <a:solidFill>
                  <a:srgbClr val="000000"/>
                </a:solidFill>
                <a:effectLst/>
                <a:latin typeface="Franklin Gothic Demi Cond" panose="020B0603020102020204" pitchFamily="34" charset="0"/>
                <a:ea typeface="+mn-ea"/>
                <a:cs typeface="Arial" panose="020B0604020202020204" pitchFamily="34" charset="0"/>
              </a:rPr>
              <a:t>Employment and child tax credit also strong</a:t>
            </a:r>
            <a:endParaRPr lang="en-US" dirty="0">
              <a:effectLst/>
            </a:endParaRPr>
          </a:p>
        </p:txBody>
      </p:sp>
      <p:sp>
        <p:nvSpPr>
          <p:cNvPr id="5" name="Rectangle 2">
            <a:extLst>
              <a:ext uri="{C183D7F6-B498-43B3-948B-1728B52AA6E4}">
                <adec:decorative xmlns:adec="http://schemas.microsoft.com/office/drawing/2017/decorative" val="1"/>
              </a:ext>
            </a:extLst>
          </p:cNvPr>
          <p:cNvSpPr>
            <a:spLocks noChangeArrowheads="1"/>
          </p:cNvSpPr>
          <p:nvPr/>
        </p:nvSpPr>
        <p:spPr bwMode="auto">
          <a:xfrm>
            <a:off x="34636" y="533400"/>
            <a:ext cx="9067800" cy="430887"/>
          </a:xfrm>
          <a:prstGeom prst="rect">
            <a:avLst/>
          </a:prstGeom>
          <a:noFill/>
          <a:ln>
            <a:noFill/>
          </a:ln>
        </p:spPr>
        <p:txBody>
          <a:bodyPr wrap="square" lIns="0" tIns="0" rIns="0" bIns="0">
            <a:spAutoFit/>
          </a:bodyPr>
          <a:lstStyle/>
          <a:p>
            <a:r>
              <a:rPr lang="en-US" sz="2800" dirty="0">
                <a:solidFill>
                  <a:prstClr val="black"/>
                </a:solidFill>
                <a:latin typeface="Franklin Gothic Demi Cond" panose="020B0706030402020204" pitchFamily="34" charset="0"/>
                <a:cs typeface="Arial"/>
              </a:rPr>
              <a:t>Employment and child tax credit also strong</a:t>
            </a:r>
          </a:p>
        </p:txBody>
      </p:sp>
      <p:sp>
        <p:nvSpPr>
          <p:cNvPr id="6" name="AutoShape 4"/>
          <p:cNvSpPr>
            <a:spLocks noChangeArrowheads="1"/>
          </p:cNvSpPr>
          <p:nvPr/>
        </p:nvSpPr>
        <p:spPr bwMode="auto">
          <a:xfrm>
            <a:off x="86873" y="1249712"/>
            <a:ext cx="8776289" cy="426688"/>
          </a:xfrm>
          <a:prstGeom prst="roundRect">
            <a:avLst>
              <a:gd name="adj" fmla="val 16667"/>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defRPr sz="2200" i="1">
                <a:solidFill>
                  <a:srgbClr val="FF0000"/>
                </a:solidFill>
                <a:latin typeface="Arial" charset="0"/>
                <a:cs typeface="Arial" charset="0"/>
              </a:defRPr>
            </a:lvl1pPr>
            <a:lvl2pPr marL="742950" indent="-285750" eaLnBrk="0" hangingPunct="0">
              <a:defRPr sz="2200" i="1">
                <a:solidFill>
                  <a:srgbClr val="FF0000"/>
                </a:solidFill>
                <a:latin typeface="Arial" charset="0"/>
                <a:cs typeface="Arial" charset="0"/>
              </a:defRPr>
            </a:lvl2pPr>
            <a:lvl3pPr marL="1143000" indent="-228600" eaLnBrk="0" hangingPunct="0">
              <a:defRPr sz="2200" i="1">
                <a:solidFill>
                  <a:srgbClr val="FF0000"/>
                </a:solidFill>
                <a:latin typeface="Arial" charset="0"/>
                <a:cs typeface="Arial" charset="0"/>
              </a:defRPr>
            </a:lvl3pPr>
            <a:lvl4pPr marL="1600200" indent="-228600" eaLnBrk="0" hangingPunct="0">
              <a:defRPr sz="2200" i="1">
                <a:solidFill>
                  <a:srgbClr val="FF0000"/>
                </a:solidFill>
                <a:latin typeface="Arial" charset="0"/>
                <a:cs typeface="Arial" charset="0"/>
              </a:defRPr>
            </a:lvl4pPr>
            <a:lvl5pPr marL="2057400" indent="-228600" eaLnBrk="0" hangingPunct="0">
              <a:defRPr sz="2200" i="1">
                <a:solidFill>
                  <a:srgbClr val="FF0000"/>
                </a:solidFill>
                <a:latin typeface="Arial" charset="0"/>
                <a:cs typeface="Arial" charset="0"/>
              </a:defRPr>
            </a:lvl5pPr>
            <a:lvl6pPr marL="2514600" indent="-228600" eaLnBrk="0" fontAlgn="base" hangingPunct="0">
              <a:spcBef>
                <a:spcPct val="0"/>
              </a:spcBef>
              <a:spcAft>
                <a:spcPct val="0"/>
              </a:spcAft>
              <a:defRPr sz="2200" i="1">
                <a:solidFill>
                  <a:srgbClr val="FF0000"/>
                </a:solidFill>
                <a:latin typeface="Arial" charset="0"/>
                <a:cs typeface="Arial" charset="0"/>
              </a:defRPr>
            </a:lvl6pPr>
            <a:lvl7pPr marL="2971800" indent="-228600" eaLnBrk="0" fontAlgn="base" hangingPunct="0">
              <a:spcBef>
                <a:spcPct val="0"/>
              </a:spcBef>
              <a:spcAft>
                <a:spcPct val="0"/>
              </a:spcAft>
              <a:defRPr sz="2200" i="1">
                <a:solidFill>
                  <a:srgbClr val="FF0000"/>
                </a:solidFill>
                <a:latin typeface="Arial" charset="0"/>
                <a:cs typeface="Arial" charset="0"/>
              </a:defRPr>
            </a:lvl7pPr>
            <a:lvl8pPr marL="3429000" indent="-228600" eaLnBrk="0" fontAlgn="base" hangingPunct="0">
              <a:spcBef>
                <a:spcPct val="0"/>
              </a:spcBef>
              <a:spcAft>
                <a:spcPct val="0"/>
              </a:spcAft>
              <a:defRPr sz="2200" i="1">
                <a:solidFill>
                  <a:srgbClr val="FF0000"/>
                </a:solidFill>
                <a:latin typeface="Arial" charset="0"/>
                <a:cs typeface="Arial" charset="0"/>
              </a:defRPr>
            </a:lvl8pPr>
            <a:lvl9pPr marL="3886200" indent="-228600" eaLnBrk="0" fontAlgn="base" hangingPunct="0">
              <a:spcBef>
                <a:spcPct val="0"/>
              </a:spcBef>
              <a:spcAft>
                <a:spcPct val="0"/>
              </a:spcAft>
              <a:defRPr sz="2200" i="1">
                <a:solidFill>
                  <a:srgbClr val="FF0000"/>
                </a:solidFill>
                <a:latin typeface="Arial" charset="0"/>
                <a:cs typeface="Arial" charset="0"/>
              </a:defRPr>
            </a:lvl9pPr>
          </a:lstStyle>
          <a:p>
            <a:pPr eaLnBrk="1" hangingPunct="1"/>
            <a:r>
              <a:rPr lang="en-US" sz="1200" dirty="0">
                <a:solidFill>
                  <a:schemeClr val="tx1"/>
                </a:solidFill>
              </a:rPr>
              <a:t>Congress has passed major new laws to deal with the pandemic and the economic crash and bring back small and big businesses. Please indicate whether you would favor or oppose each of the following proposals.</a:t>
            </a:r>
          </a:p>
        </p:txBody>
      </p:sp>
      <p:graphicFrame>
        <p:nvGraphicFramePr>
          <p:cNvPr id="15" name="Chart 14" descr="Repeal the $135 billion tax break for real estate investors and hedge fund managers put into the last economic relief package passed by Congress&#13;&#10;Total&#13;&#10;Favor strongly: 43&#13;&#10;Favor somewhat: 34&#13;&#10;Strongly/somewhat favor: 76&#13;&#10;&#13;&#10;Rising American Electorate&#13;&#10;Favor strongly: 41&#13;&#10;Favor somewhat: 37&#13;&#10;Strongly/somewhat favor: 78&#13;&#10;&#13;&#10;White Working Class Women&#13;&#10;Favor strongly: 48&#13;&#10;Favor somewhat: 31&#13;&#10;Strongly/somewhat favor: 79&#13;&#10;&#13;&#10;Republicans&#13;&#10;Favor strongly: 30&#13;&#10;Favor somewhat: 40&#13;&#10;Strongly/somewhat favor: 69&#13;&#10;&#13;&#10;The government increasing the amount of the child tax credit for all families and more for those with young children to keep millions from falling into poverty.&#13;&#10;Total&#13;&#10;Favor strongly: 34&#13;&#10;Favor somewhat: 42&#13;&#10;Strongly/somewhat favor: 76&#13;&#10;&#13;&#10;Rising American Electorate&#13;&#10;Favor strongly: 39&#13;&#10;Favor somewhat: 40&#13;&#10;Strongly/somewhat favor: 79&#13;&#10;&#13;&#10;White Working Class Women&#13;&#10;Favor strongly: 32&#13;&#10;Favor somewhat: 46&#13;&#10;Strongly/somewhat favor: 78&#13;&#10;&#13;&#10;Republicans&#13;&#10;Favor strongly: 19&#13;&#10;Favor somewhat: 45&#13;&#10;Strongly/somewhat favor: 64&#13;&#10;&#13;&#10;&#13;&#10;Add $20 billion for the relief fund for the U. S. Post Office so it doesn't go bankrupt because of the big drop off in mail&#13;&#10;Total&#13;&#10;Favor strongly: 32&#13;&#10;Favor somewhat: 38&#13;&#10;Strongly/somewhat favor: 70&#13;&#10;&#13;&#10;Rising American Electorate&#13;&#10;Favor strongly: 33&#13;&#10;Favor somewhat: 39&#13;&#10;Strongly/somewhat favor: 72&#13;&#10;&#13;&#10;White Working Class Women&#13;&#10;Favor strongly: 27&#13;&#10;Favor somewhat: 40&#13;&#10;Strongly/somewhat favor: 66&#13;&#10;&#13;&#10;Republicans&#13;&#10;Favor strongly: 14&#13;&#10;Favor somewhat: 38&#13;&#10;Strongly/somewhat favor: 52&#13;&#10;&#13;&#10;&#13;&#10;Institute a new wage guarantee where all those who lost their jobs after the state of emergency would resume receiving 100 percent of their wages and health care benefits from the employer - who would be reimbursed by the government&#13;&#10;Total&#13;&#10;Favor strongly: 31&#13;&#10;Favor somewhat: 37&#13;&#10;Strongly/somewhat favor: 68&#13;&#10;&#13;&#10;Rising American Electorate&#13;&#10;Favor strongly: 37&#13;&#10;Favor somewhat: 39&#13;&#10;Strongly/somewhat favor: 76&#13;&#10;&#13;&#10;White Working Class Women&#13;&#10;Favor strongly: 26&#13;&#10;Favor somewhat: 41&#13;&#10;Strongly/somewhat favor: 67&#13;&#10;&#13;&#10;Republicans&#13;&#10;Favor strongly: 16&#13;&#10;Favor somewhat: 35&#13;&#10;Strongly/somewhat favor: 51&#13;&#10;&#13;&#10;&#13;&#10;All without health insurance will be enrolled in Medicaid unto the end of 2020 with costs covered by the federal government&#13;&#10;Total&#13;&#10;Favor strongly: 36&#13;&#10;Favor somewhat: 30&#13;&#10;Strongly/somewhat favor: 66&#13;&#10;&#13;&#10;Rising American Electorate&#13;&#10;Favor strongly: 44&#13;&#10;Favor somewhat: 30&#13;&#10;Strongly/somewhat favor: 75&#13;&#10;&#13;&#10;White Working Class Women&#13;&#10;Favor strongly: 36&#13;&#10;Favor somewhat: 29&#13;&#10;Strongly/somewhat favor: 65&#13;&#10;&#13;&#10;Republicans&#13;&#10;Favor strongly: 16&#13;&#10;Favor somewhat: 26&#13;&#10;Strongly/somewhat favor: 42">
            <a:extLst>
              <a:ext uri="{FF2B5EF4-FFF2-40B4-BE49-F238E27FC236}">
                <a16:creationId xmlns:a16="http://schemas.microsoft.com/office/drawing/2014/main" id="{53CDFCD2-A101-452D-9893-D4FF57585C96}"/>
              </a:ext>
            </a:extLst>
          </p:cNvPr>
          <p:cNvGraphicFramePr/>
          <p:nvPr>
            <p:extLst>
              <p:ext uri="{D42A27DB-BD31-4B8C-83A1-F6EECF244321}">
                <p14:modId xmlns:p14="http://schemas.microsoft.com/office/powerpoint/2010/main" val="1944617169"/>
              </p:ext>
            </p:extLst>
          </p:nvPr>
        </p:nvGraphicFramePr>
        <p:xfrm>
          <a:off x="675128" y="1546922"/>
          <a:ext cx="8381999" cy="477767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a:defRPr/>
            </a:pPr>
            <a:fld id="{9F5538AE-08EC-4974-8821-AEEB51B252F5}" type="slidenum">
              <a:rPr lang="en-US" smtClean="0">
                <a:solidFill>
                  <a:srgbClr val="EEECE1"/>
                </a:solidFill>
              </a:rPr>
              <a:pPr>
                <a:defRPr/>
              </a:pPr>
              <a:t>35</a:t>
            </a:fld>
            <a:endParaRPr lang="en-US" dirty="0">
              <a:solidFill>
                <a:srgbClr val="EEECE1"/>
              </a:solidFill>
            </a:endParaRPr>
          </a:p>
        </p:txBody>
      </p:sp>
      <p:sp>
        <p:nvSpPr>
          <p:cNvPr id="9" name="Rectangle 8">
            <a:extLst>
              <a:ext uri="{C183D7F6-B498-43B3-948B-1728B52AA6E4}">
                <adec:decorative xmlns:adec="http://schemas.microsoft.com/office/drawing/2017/decorative" val="1"/>
              </a:ext>
            </a:extLst>
          </p:cNvPr>
          <p:cNvSpPr/>
          <p:nvPr/>
        </p:nvSpPr>
        <p:spPr>
          <a:xfrm>
            <a:off x="102781" y="1882170"/>
            <a:ext cx="4597955" cy="784830"/>
          </a:xfrm>
          <a:prstGeom prst="rect">
            <a:avLst/>
          </a:prstGeom>
        </p:spPr>
        <p:txBody>
          <a:bodyPr wrap="square">
            <a:spAutoFit/>
          </a:bodyPr>
          <a:lstStyle/>
          <a:p>
            <a:r>
              <a:rPr lang="en-US" sz="1500" b="1" dirty="0">
                <a:latin typeface="+mj-lt"/>
              </a:rPr>
              <a:t>Repeal the $135 billion tax break for real estate investors and hedge fund managers put into the last economic relief package passed by Congress</a:t>
            </a:r>
          </a:p>
        </p:txBody>
      </p:sp>
      <p:sp>
        <p:nvSpPr>
          <p:cNvPr id="10" name="Rectangle 9">
            <a:extLst>
              <a:ext uri="{C183D7F6-B498-43B3-948B-1728B52AA6E4}">
                <adec:decorative xmlns:adec="http://schemas.microsoft.com/office/drawing/2017/decorative" val="1"/>
              </a:ext>
            </a:extLst>
          </p:cNvPr>
          <p:cNvSpPr/>
          <p:nvPr/>
        </p:nvSpPr>
        <p:spPr>
          <a:xfrm>
            <a:off x="86536" y="3773617"/>
            <a:ext cx="5399864" cy="553998"/>
          </a:xfrm>
          <a:prstGeom prst="rect">
            <a:avLst/>
          </a:prstGeom>
        </p:spPr>
        <p:txBody>
          <a:bodyPr wrap="square">
            <a:spAutoFit/>
          </a:bodyPr>
          <a:lstStyle/>
          <a:p>
            <a:r>
              <a:rPr lang="en-US" sz="1500" b="1" dirty="0">
                <a:latin typeface="+mj-lt"/>
              </a:rPr>
              <a:t>Add $20 billion for the relief fund for the U. S. Post Office so it doesn't go bankrupt because of the big drop off in mail</a:t>
            </a:r>
          </a:p>
        </p:txBody>
      </p:sp>
      <p:sp>
        <p:nvSpPr>
          <p:cNvPr id="11" name="Rectangle 10">
            <a:extLst>
              <a:ext uri="{C183D7F6-B498-43B3-948B-1728B52AA6E4}">
                <adec:decorative xmlns:adec="http://schemas.microsoft.com/office/drawing/2017/decorative" val="1"/>
              </a:ext>
            </a:extLst>
          </p:cNvPr>
          <p:cNvSpPr/>
          <p:nvPr/>
        </p:nvSpPr>
        <p:spPr>
          <a:xfrm>
            <a:off x="57792" y="4482582"/>
            <a:ext cx="5504808" cy="1015663"/>
          </a:xfrm>
          <a:prstGeom prst="rect">
            <a:avLst/>
          </a:prstGeom>
        </p:spPr>
        <p:txBody>
          <a:bodyPr wrap="square">
            <a:spAutoFit/>
          </a:bodyPr>
          <a:lstStyle/>
          <a:p>
            <a:r>
              <a:rPr lang="en-US" sz="1500" b="1" dirty="0">
                <a:latin typeface="+mj-lt"/>
              </a:rPr>
              <a:t>Institute a new wage guarantee where all those who lost their jobs after the state of emergency would resume receiving 100 percent of their wages and health care benefits from the employer - who would be reimbursed by the government</a:t>
            </a:r>
          </a:p>
        </p:txBody>
      </p:sp>
      <p:sp>
        <p:nvSpPr>
          <p:cNvPr id="2" name="Rectangle 1">
            <a:extLst>
              <a:ext uri="{C183D7F6-B498-43B3-948B-1728B52AA6E4}">
                <adec:decorative xmlns:adec="http://schemas.microsoft.com/office/drawing/2017/decorative" val="1"/>
              </a:ext>
            </a:extLst>
          </p:cNvPr>
          <p:cNvSpPr/>
          <p:nvPr/>
        </p:nvSpPr>
        <p:spPr>
          <a:xfrm>
            <a:off x="524301" y="6373937"/>
            <a:ext cx="6899564" cy="4572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50" b="1" dirty="0">
              <a:solidFill>
                <a:srgbClr val="C00000"/>
              </a:solidFill>
            </a:endParaRPr>
          </a:p>
        </p:txBody>
      </p:sp>
      <p:pic>
        <p:nvPicPr>
          <p:cNvPr id="16" name="Picture 9">
            <a:extLst>
              <a:ext uri="{FF2B5EF4-FFF2-40B4-BE49-F238E27FC236}">
                <a16:creationId xmlns:a16="http://schemas.microsoft.com/office/drawing/2014/main" id="{F1E18E34-6555-45AD-B98E-83D0328897C8}"/>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273" r="86278" b="3273"/>
          <a:stretch/>
        </p:blipFill>
        <p:spPr bwMode="auto">
          <a:xfrm>
            <a:off x="152400" y="6435647"/>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7" name="Picture 2">
            <a:extLst>
              <a:ext uri="{FF2B5EF4-FFF2-40B4-BE49-F238E27FC236}">
                <a16:creationId xmlns:a16="http://schemas.microsoft.com/office/drawing/2014/main" id="{D328961C-7FE8-4184-A4C4-0DA0D3965631}"/>
              </a:ext>
              <a:ext uri="{C183D7F6-B498-43B3-948B-1728B52AA6E4}">
                <adec:decorative xmlns:adec="http://schemas.microsoft.com/office/drawing/2017/decorative" val="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1368"/>
          <a:stretch/>
        </p:blipFill>
        <p:spPr bwMode="auto">
          <a:xfrm>
            <a:off x="1960721" y="125713"/>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a:extLst>
              <a:ext uri="{FF2B5EF4-FFF2-40B4-BE49-F238E27FC236}">
                <a16:creationId xmlns:a16="http://schemas.microsoft.com/office/drawing/2014/main" id="{8C807D7E-4F79-4254-BB52-AE99C02BC3E5}"/>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4890" y="177155"/>
            <a:ext cx="3090417" cy="18286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8F2E2709-716C-4535-B6B8-94436E9942C3}"/>
              </a:ext>
              <a:ext uri="{C183D7F6-B498-43B3-948B-1728B52AA6E4}">
                <adec:decorative xmlns:adec="http://schemas.microsoft.com/office/drawing/2017/decorative" val="1"/>
              </a:ext>
            </a:extLst>
          </p:cNvPr>
          <p:cNvSpPr/>
          <p:nvPr/>
        </p:nvSpPr>
        <p:spPr>
          <a:xfrm>
            <a:off x="86873" y="2766619"/>
            <a:ext cx="5257800" cy="784830"/>
          </a:xfrm>
          <a:prstGeom prst="rect">
            <a:avLst/>
          </a:prstGeom>
        </p:spPr>
        <p:txBody>
          <a:bodyPr wrap="square">
            <a:spAutoFit/>
          </a:bodyPr>
          <a:lstStyle/>
          <a:p>
            <a:r>
              <a:rPr lang="en-US" sz="1500" b="1" dirty="0">
                <a:latin typeface="+mj-lt"/>
              </a:rPr>
              <a:t>The government increasing the amount of the child tax credit for all families and more for those with young children to keep millions from falling into poverty.</a:t>
            </a:r>
          </a:p>
        </p:txBody>
      </p:sp>
      <p:sp>
        <p:nvSpPr>
          <p:cNvPr id="20" name="Line 95">
            <a:extLst>
              <a:ext uri="{FF2B5EF4-FFF2-40B4-BE49-F238E27FC236}">
                <a16:creationId xmlns:a16="http://schemas.microsoft.com/office/drawing/2014/main" id="{83ED735B-D995-4F84-BC6A-9CA1BFEA4A24}"/>
              </a:ext>
              <a:ext uri="{C183D7F6-B498-43B3-948B-1728B52AA6E4}">
                <adec:decorative xmlns:adec="http://schemas.microsoft.com/office/drawing/2017/decorative" val="1"/>
              </a:ext>
            </a:extLst>
          </p:cNvPr>
          <p:cNvSpPr>
            <a:spLocks noChangeShapeType="1"/>
          </p:cNvSpPr>
          <p:nvPr/>
        </p:nvSpPr>
        <p:spPr bwMode="auto">
          <a:xfrm>
            <a:off x="0" y="2743200"/>
            <a:ext cx="9160277" cy="0"/>
          </a:xfrm>
          <a:prstGeom prst="line">
            <a:avLst/>
          </a:prstGeom>
          <a:noFill/>
          <a:ln w="19050">
            <a:solidFill>
              <a:schemeClr val="tx1">
                <a:lumMod val="50000"/>
                <a:lumOff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457200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200" i="1" dirty="0">
              <a:solidFill>
                <a:srgbClr val="FF0000"/>
              </a:solidFill>
            </a:endParaRPr>
          </a:p>
        </p:txBody>
      </p:sp>
      <p:sp>
        <p:nvSpPr>
          <p:cNvPr id="21" name="Line 95">
            <a:extLst>
              <a:ext uri="{FF2B5EF4-FFF2-40B4-BE49-F238E27FC236}">
                <a16:creationId xmlns:a16="http://schemas.microsoft.com/office/drawing/2014/main" id="{818B0473-E08F-480A-A8EA-A2D1C547A958}"/>
              </a:ext>
              <a:ext uri="{C183D7F6-B498-43B3-948B-1728B52AA6E4}">
                <adec:decorative xmlns:adec="http://schemas.microsoft.com/office/drawing/2017/decorative" val="1"/>
              </a:ext>
            </a:extLst>
          </p:cNvPr>
          <p:cNvSpPr>
            <a:spLocks noChangeShapeType="1"/>
          </p:cNvSpPr>
          <p:nvPr/>
        </p:nvSpPr>
        <p:spPr bwMode="auto">
          <a:xfrm>
            <a:off x="0" y="3657600"/>
            <a:ext cx="9160277" cy="0"/>
          </a:xfrm>
          <a:prstGeom prst="line">
            <a:avLst/>
          </a:prstGeom>
          <a:noFill/>
          <a:ln w="19050">
            <a:solidFill>
              <a:schemeClr val="tx1">
                <a:lumMod val="50000"/>
                <a:lumOff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457200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200" i="1" dirty="0">
              <a:solidFill>
                <a:srgbClr val="FF0000"/>
              </a:solidFill>
            </a:endParaRPr>
          </a:p>
        </p:txBody>
      </p:sp>
      <p:sp>
        <p:nvSpPr>
          <p:cNvPr id="22" name="Line 95">
            <a:extLst>
              <a:ext uri="{FF2B5EF4-FFF2-40B4-BE49-F238E27FC236}">
                <a16:creationId xmlns:a16="http://schemas.microsoft.com/office/drawing/2014/main" id="{E6A493B2-8747-4BCA-AC83-C2367B2ABD28}"/>
              </a:ext>
              <a:ext uri="{C183D7F6-B498-43B3-948B-1728B52AA6E4}">
                <adec:decorative xmlns:adec="http://schemas.microsoft.com/office/drawing/2017/decorative" val="1"/>
              </a:ext>
            </a:extLst>
          </p:cNvPr>
          <p:cNvSpPr>
            <a:spLocks noChangeShapeType="1"/>
          </p:cNvSpPr>
          <p:nvPr/>
        </p:nvSpPr>
        <p:spPr bwMode="auto">
          <a:xfrm>
            <a:off x="0" y="4495800"/>
            <a:ext cx="9160277" cy="0"/>
          </a:xfrm>
          <a:prstGeom prst="line">
            <a:avLst/>
          </a:prstGeom>
          <a:noFill/>
          <a:ln w="19050">
            <a:solidFill>
              <a:schemeClr val="tx1">
                <a:lumMod val="50000"/>
                <a:lumOff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457200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200" i="1" dirty="0">
              <a:solidFill>
                <a:srgbClr val="FF0000"/>
              </a:solidFill>
            </a:endParaRPr>
          </a:p>
        </p:txBody>
      </p:sp>
      <p:sp>
        <p:nvSpPr>
          <p:cNvPr id="23" name="Line 95">
            <a:extLst>
              <a:ext uri="{FF2B5EF4-FFF2-40B4-BE49-F238E27FC236}">
                <a16:creationId xmlns:a16="http://schemas.microsoft.com/office/drawing/2014/main" id="{5327130E-62AD-482D-A037-F6D6CE0C1031}"/>
              </a:ext>
              <a:ext uri="{C183D7F6-B498-43B3-948B-1728B52AA6E4}">
                <adec:decorative xmlns:adec="http://schemas.microsoft.com/office/drawing/2017/decorative" val="1"/>
              </a:ext>
            </a:extLst>
          </p:cNvPr>
          <p:cNvSpPr>
            <a:spLocks noChangeShapeType="1"/>
          </p:cNvSpPr>
          <p:nvPr/>
        </p:nvSpPr>
        <p:spPr bwMode="auto">
          <a:xfrm>
            <a:off x="0" y="5486400"/>
            <a:ext cx="9160277" cy="0"/>
          </a:xfrm>
          <a:prstGeom prst="line">
            <a:avLst/>
          </a:prstGeom>
          <a:noFill/>
          <a:ln w="19050">
            <a:solidFill>
              <a:schemeClr val="tx1">
                <a:lumMod val="50000"/>
                <a:lumOff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457200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200" i="1" dirty="0">
              <a:solidFill>
                <a:srgbClr val="FF0000"/>
              </a:solidFill>
            </a:endParaRPr>
          </a:p>
        </p:txBody>
      </p:sp>
      <p:sp>
        <p:nvSpPr>
          <p:cNvPr id="24" name="Rectangle 23">
            <a:extLst>
              <a:ext uri="{FF2B5EF4-FFF2-40B4-BE49-F238E27FC236}">
                <a16:creationId xmlns:a16="http://schemas.microsoft.com/office/drawing/2014/main" id="{CA5312D2-C9AB-4A88-B14A-43EB1507EEE6}"/>
              </a:ext>
              <a:ext uri="{C183D7F6-B498-43B3-948B-1728B52AA6E4}">
                <adec:decorative xmlns:adec="http://schemas.microsoft.com/office/drawing/2017/decorative" val="1"/>
              </a:ext>
            </a:extLst>
          </p:cNvPr>
          <p:cNvSpPr/>
          <p:nvPr/>
        </p:nvSpPr>
        <p:spPr>
          <a:xfrm>
            <a:off x="102781" y="5588876"/>
            <a:ext cx="5094727" cy="553998"/>
          </a:xfrm>
          <a:prstGeom prst="rect">
            <a:avLst/>
          </a:prstGeom>
        </p:spPr>
        <p:txBody>
          <a:bodyPr wrap="square">
            <a:spAutoFit/>
          </a:bodyPr>
          <a:lstStyle/>
          <a:p>
            <a:r>
              <a:rPr lang="en-US" sz="1500" b="1" dirty="0">
                <a:latin typeface="+mj-lt"/>
              </a:rPr>
              <a:t>All without health insurance will be enrolled in Medicaid unto the end of 2020 with costs covered by the federal government</a:t>
            </a:r>
          </a:p>
        </p:txBody>
      </p:sp>
      <p:pic>
        <p:nvPicPr>
          <p:cNvPr id="25" name="Picture 24">
            <a:extLst>
              <a:ext uri="{FF2B5EF4-FFF2-40B4-BE49-F238E27FC236}">
                <a16:creationId xmlns:a16="http://schemas.microsoft.com/office/drawing/2014/main" id="{00F169D0-EEF8-4CA2-B77F-55F4FFBD722A}"/>
              </a:ext>
              <a:ext uri="{C183D7F6-B498-43B3-948B-1728B52AA6E4}">
                <adec:decorative xmlns:adec="http://schemas.microsoft.com/office/drawing/2017/decorative" val="1"/>
              </a:ext>
            </a:extLst>
          </p:cNvPr>
          <p:cNvPicPr/>
          <p:nvPr/>
        </p:nvPicPr>
        <p:blipFill rotWithShape="1">
          <a:blip r:embed="rId7">
            <a:extLst>
              <a:ext uri="{28A0092B-C50C-407E-A947-70E740481C1C}">
                <a14:useLocalDpi xmlns:a14="http://schemas.microsoft.com/office/drawing/2010/main" val="0"/>
              </a:ext>
            </a:extLst>
          </a:blip>
          <a:srcRect l="53849" t="-17160"/>
          <a:stretch/>
        </p:blipFill>
        <p:spPr bwMode="auto">
          <a:xfrm>
            <a:off x="609600" y="6426843"/>
            <a:ext cx="1105593" cy="359154"/>
          </a:xfrm>
          <a:prstGeom prst="rect">
            <a:avLst/>
          </a:prstGeom>
          <a:noFill/>
        </p:spPr>
      </p:pic>
      <p:sp>
        <p:nvSpPr>
          <p:cNvPr id="26" name="TextBox 25">
            <a:extLst>
              <a:ext uri="{FF2B5EF4-FFF2-40B4-BE49-F238E27FC236}">
                <a16:creationId xmlns:a16="http://schemas.microsoft.com/office/drawing/2014/main" id="{9F6198E4-E5F8-4A1D-985A-B556F22FF938}"/>
              </a:ext>
              <a:ext uri="{C183D7F6-B498-43B3-948B-1728B52AA6E4}">
                <adec:decorative xmlns:adec="http://schemas.microsoft.com/office/drawing/2017/decorative" val="1"/>
              </a:ext>
            </a:extLst>
          </p:cNvPr>
          <p:cNvSpPr txBox="1"/>
          <p:nvPr/>
        </p:nvSpPr>
        <p:spPr>
          <a:xfrm>
            <a:off x="3429000" y="6423069"/>
            <a:ext cx="5190699" cy="246221"/>
          </a:xfrm>
          <a:prstGeom prst="rect">
            <a:avLst/>
          </a:prstGeom>
          <a:solidFill>
            <a:schemeClr val="tx1"/>
          </a:solidFill>
        </p:spPr>
        <p:txBody>
          <a:bodyPr wrap="square" rtlCol="0">
            <a:spAutoFit/>
          </a:bodyPr>
          <a:lstStyle/>
          <a:p>
            <a:endParaRPr lang="en-US" sz="1000" b="1" i="1" dirty="0">
              <a:solidFill>
                <a:schemeClr val="lt1"/>
              </a:solidFill>
            </a:endParaRPr>
          </a:p>
        </p:txBody>
      </p:sp>
    </p:spTree>
    <p:extLst>
      <p:ext uri="{BB962C8B-B14F-4D97-AF65-F5344CB8AC3E}">
        <p14:creationId xmlns:p14="http://schemas.microsoft.com/office/powerpoint/2010/main" val="12493111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B1CE551-0C2E-FB44-8137-A7585F3FA7EC}"/>
              </a:ext>
            </a:extLst>
          </p:cNvPr>
          <p:cNvSpPr>
            <a:spLocks noGrp="1"/>
          </p:cNvSpPr>
          <p:nvPr>
            <p:ph type="title"/>
          </p:nvPr>
        </p:nvSpPr>
        <p:spPr/>
        <p:txBody>
          <a:bodyPr/>
          <a:lstStyle/>
          <a:p>
            <a:r>
              <a:rPr lang="en-US" sz="2800" kern="1200" dirty="0">
                <a:solidFill>
                  <a:srgbClr val="000000"/>
                </a:solidFill>
                <a:effectLst/>
                <a:latin typeface="Franklin Gothic Demi Cond" panose="020B0603020102020204" pitchFamily="34" charset="0"/>
                <a:ea typeface="+mn-ea"/>
                <a:cs typeface="Arial" panose="020B0604020202020204" pitchFamily="34" charset="0"/>
              </a:rPr>
              <a:t>Voters within the Disability Community broadly favorable toward food stamps</a:t>
            </a:r>
            <a:endParaRPr lang="en-US" dirty="0"/>
          </a:p>
        </p:txBody>
      </p:sp>
      <p:sp>
        <p:nvSpPr>
          <p:cNvPr id="28" name="Rectangle 2">
            <a:extLst>
              <a:ext uri="{FF2B5EF4-FFF2-40B4-BE49-F238E27FC236}">
                <a16:creationId xmlns:a16="http://schemas.microsoft.com/office/drawing/2014/main" id="{CD543F13-5B33-40A7-B0AB-B5FA7D3495B2}"/>
              </a:ext>
            </a:extLst>
          </p:cNvPr>
          <p:cNvSpPr>
            <a:spLocks noChangeArrowheads="1"/>
          </p:cNvSpPr>
          <p:nvPr/>
        </p:nvSpPr>
        <p:spPr bwMode="auto">
          <a:xfrm>
            <a:off x="81690" y="536123"/>
            <a:ext cx="9220199" cy="1292662"/>
          </a:xfrm>
          <a:prstGeom prst="rect">
            <a:avLst/>
          </a:prstGeom>
          <a:noFill/>
          <a:ln>
            <a:noFill/>
          </a:ln>
        </p:spPr>
        <p:txBody>
          <a:bodyPr wrap="square" lIns="0" tIns="0" rIns="0" bIns="0">
            <a:spAutoFit/>
          </a:bodyPr>
          <a:lstStyle/>
          <a:p>
            <a:r>
              <a:rPr lang="en-US" sz="2800" dirty="0">
                <a:latin typeface="Franklin Gothic Demi Cond" panose="020B0706030402020204" pitchFamily="34" charset="0"/>
                <a:cs typeface="Arial"/>
              </a:rPr>
              <a:t>  Voters within the Disability Community broadly favorable toward food stamps</a:t>
            </a:r>
          </a:p>
          <a:p>
            <a:endParaRPr lang="en-US" sz="2800" dirty="0">
              <a:latin typeface="Franklin Gothic Demi Cond" panose="020B0706030402020204" pitchFamily="34" charset="0"/>
              <a:cs typeface="Arial"/>
            </a:endParaRPr>
          </a:p>
        </p:txBody>
      </p:sp>
      <p:sp>
        <p:nvSpPr>
          <p:cNvPr id="31" name="AutoShape 4">
            <a:extLst>
              <a:ext uri="{FF2B5EF4-FFF2-40B4-BE49-F238E27FC236}">
                <a16:creationId xmlns:a16="http://schemas.microsoft.com/office/drawing/2014/main" id="{DFDD0AD6-484C-42A5-8DF8-0635F6147A46}"/>
              </a:ext>
            </a:extLst>
          </p:cNvPr>
          <p:cNvSpPr>
            <a:spLocks noChangeArrowheads="1"/>
          </p:cNvSpPr>
          <p:nvPr/>
        </p:nvSpPr>
        <p:spPr bwMode="auto">
          <a:xfrm>
            <a:off x="404703" y="1359168"/>
            <a:ext cx="8574172" cy="313168"/>
          </a:xfrm>
          <a:prstGeom prst="roundRect">
            <a:avLst>
              <a:gd name="adj" fmla="val 16667"/>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r>
              <a:rPr lang="en-US" altLang="en-US" sz="1050" i="1" dirty="0">
                <a:solidFill>
                  <a:prstClr val="black"/>
                </a:solidFill>
                <a:latin typeface="Calibri"/>
              </a:rPr>
              <a:t>Now, I'd like you to rate your feelings toward some people, organizations, and ideas, with one hundred meaning a VERY WARM, FAVORABLE feeling; zero meaning a VERY COLD, UNFAVORABLE feeling</a:t>
            </a:r>
            <a:r>
              <a:rPr lang="en-US" altLang="en-US" i="1" dirty="0">
                <a:solidFill>
                  <a:prstClr val="black"/>
                </a:solidFill>
                <a:latin typeface="Calibri"/>
              </a:rPr>
              <a:t>.</a:t>
            </a:r>
          </a:p>
        </p:txBody>
      </p:sp>
      <p:graphicFrame>
        <p:nvGraphicFramePr>
          <p:cNvPr id="22" name="Chart 21" descr="Total&#13;&#10;Very warm: 28&#13;&#10;Somewhat warm: 15&#13;&#10;Total warm: 43&#13;&#10;Very cool: 23&#13;&#10;Somewhat cool: 9&#13;&#10;Total cool: 32&#13;&#10;&#13;&#10;Person With Disability&#13;&#10;Very warm: 39&#13;&#10;Somewhat warm: 18&#13;&#10;Total warm: 57&#13;&#10;Very cool: 17&#13;&#10;Somewhat cool: 6&#13;&#10;Total cool: 23&#13;&#10;&#13;&#10;Total Disability Community&#13;&#10;Very warm: 35&#13;&#10;Somewhat warm: 18&#13;&#10;Total warm: 53&#13;&#10;Very cool: 18&#13;&#10;Somewhat cool: 6&#13;&#10;Total cool: 24&#13;&#10;&#13;&#10;Non-Disability Community&#13;&#10;Very warm: 24&#13;&#10;Somewhat warm: 15&#13;&#10;Total warm: 39&#13;&#10;Very cool: 26&#13;&#10;Somewhat cool: 9&#13;&#10;Total cool: 35"/>
          <p:cNvGraphicFramePr/>
          <p:nvPr>
            <p:extLst>
              <p:ext uri="{D42A27DB-BD31-4B8C-83A1-F6EECF244321}">
                <p14:modId xmlns:p14="http://schemas.microsoft.com/office/powerpoint/2010/main" val="1996326267"/>
              </p:ext>
            </p:extLst>
          </p:nvPr>
        </p:nvGraphicFramePr>
        <p:xfrm>
          <a:off x="81690" y="1676399"/>
          <a:ext cx="9013059" cy="4697719"/>
        </p:xfrm>
        <a:graphic>
          <a:graphicData uri="http://schemas.openxmlformats.org/drawingml/2006/chart">
            <c:chart xmlns:c="http://schemas.openxmlformats.org/drawingml/2006/chart" xmlns:r="http://schemas.openxmlformats.org/officeDocument/2006/relationships" r:id="rId3"/>
          </a:graphicData>
        </a:graphic>
      </p:graphicFrame>
      <p:sp>
        <p:nvSpPr>
          <p:cNvPr id="17" name="Slide Number Placeholder 1"/>
          <p:cNvSpPr>
            <a:spLocks noGrp="1"/>
          </p:cNvSpPr>
          <p:nvPr>
            <p:ph type="sldNum" sz="quarter" idx="12"/>
          </p:nvPr>
        </p:nvSpPr>
        <p:spPr>
          <a:xfrm>
            <a:off x="7010400" y="6578600"/>
            <a:ext cx="2133600" cy="279400"/>
          </a:xfrm>
        </p:spPr>
        <p:txBody>
          <a:bodyPr/>
          <a:lstStyle/>
          <a:p>
            <a:fld id="{7424ECC3-8C0B-4E47-8276-5D65C8C79384}" type="slidenum">
              <a:rPr lang="en-US" smtClean="0">
                <a:solidFill>
                  <a:srgbClr val="FFFFFF"/>
                </a:solidFill>
              </a:rPr>
              <a:pPr/>
              <a:t>36</a:t>
            </a:fld>
            <a:endParaRPr lang="en-US" dirty="0">
              <a:solidFill>
                <a:srgbClr val="FFFFFF"/>
              </a:solidFill>
            </a:endParaRPr>
          </a:p>
        </p:txBody>
      </p:sp>
      <p:graphicFrame>
        <p:nvGraphicFramePr>
          <p:cNvPr id="4" name="Content Placeholder 3">
            <a:extLst>
              <a:ext uri="{C183D7F6-B498-43B3-948B-1728B52AA6E4}">
                <adec:decorative xmlns:adec="http://schemas.microsoft.com/office/drawing/2017/decorative" val="1"/>
              </a:ext>
            </a:extLst>
          </p:cNvPr>
          <p:cNvGraphicFramePr>
            <a:graphicFrameLocks noGrp="1"/>
          </p:cNvGraphicFramePr>
          <p:nvPr>
            <p:ph idx="1"/>
          </p:nvPr>
        </p:nvGraphicFramePr>
        <p:xfrm>
          <a:off x="0" y="0"/>
          <a:ext cx="0" cy="0"/>
        </p:xfrm>
        <a:graphic>
          <a:graphicData uri="http://schemas.openxmlformats.org/drawingml/2006/chart">
            <c:chart xmlns:c="http://schemas.openxmlformats.org/drawingml/2006/chart" xmlns:r="http://schemas.openxmlformats.org/officeDocument/2006/relationships" r:id="rId4"/>
          </a:graphicData>
        </a:graphic>
      </p:graphicFrame>
      <p:pic>
        <p:nvPicPr>
          <p:cNvPr id="39" name="Picture 9">
            <a:extLst>
              <a:ext uri="{C183D7F6-B498-43B3-948B-1728B52AA6E4}">
                <adec:decorative xmlns:adec="http://schemas.microsoft.com/office/drawing/2017/decorative" val="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273" r="86278" b="3273"/>
          <a:stretch/>
        </p:blipFill>
        <p:spPr bwMode="auto">
          <a:xfrm>
            <a:off x="1761699" y="6435647"/>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DE8A3AB8-75E8-4308-ADE4-A6533C9CD38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0" y="6355068"/>
            <a:ext cx="3886200" cy="502932"/>
          </a:xfrm>
          <a:prstGeom prst="rect">
            <a:avLst/>
          </a:prstGeom>
        </p:spPr>
      </p:pic>
      <p:pic>
        <p:nvPicPr>
          <p:cNvPr id="33" name="Picture 2">
            <a:extLst>
              <a:ext uri="{FF2B5EF4-FFF2-40B4-BE49-F238E27FC236}">
                <a16:creationId xmlns:a16="http://schemas.microsoft.com/office/drawing/2014/main" id="{2C5DAED8-C330-4F88-847E-DA47ED3DB1D2}"/>
              </a:ext>
              <a:ext uri="{C183D7F6-B498-43B3-948B-1728B52AA6E4}">
                <adec:decorative xmlns:adec="http://schemas.microsoft.com/office/drawing/2017/decorative" val="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71368"/>
          <a:stretch/>
        </p:blipFill>
        <p:spPr bwMode="auto">
          <a:xfrm>
            <a:off x="1947649" y="86367"/>
            <a:ext cx="5488283" cy="294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33">
            <a:extLst>
              <a:ext uri="{FF2B5EF4-FFF2-40B4-BE49-F238E27FC236}">
                <a16:creationId xmlns:a16="http://schemas.microsoft.com/office/drawing/2014/main" id="{E3D7FEC4-C57B-409B-8288-6166F7E28990}"/>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7290" y="142251"/>
            <a:ext cx="3090417" cy="182865"/>
          </a:xfrm>
          <a:prstGeom prst="rect">
            <a:avLst/>
          </a:prstGeom>
          <a:noFill/>
          <a:extLst>
            <a:ext uri="{909E8E84-426E-40DD-AFC4-6F175D3DCCD1}">
              <a14:hiddenFill xmlns:a14="http://schemas.microsoft.com/office/drawing/2010/main">
                <a:solidFill>
                  <a:srgbClr val="FFFFFF"/>
                </a:solidFill>
              </a14:hiddenFill>
            </a:ext>
          </a:extLst>
        </p:spPr>
      </p:pic>
      <p:sp>
        <p:nvSpPr>
          <p:cNvPr id="19" name="AutoShape 8">
            <a:extLst>
              <a:ext uri="{FF2B5EF4-FFF2-40B4-BE49-F238E27FC236}">
                <a16:creationId xmlns:a16="http://schemas.microsoft.com/office/drawing/2014/main" id="{D0BC7D5E-45ED-48B7-B80F-D60CD794FD06}"/>
              </a:ext>
              <a:ext uri="{C183D7F6-B498-43B3-948B-1728B52AA6E4}">
                <adec:decorative xmlns:adec="http://schemas.microsoft.com/office/drawing/2017/decorative" val="1"/>
              </a:ext>
            </a:extLst>
          </p:cNvPr>
          <p:cNvSpPr>
            <a:spLocks noChangeArrowheads="1"/>
          </p:cNvSpPr>
          <p:nvPr/>
        </p:nvSpPr>
        <p:spPr bwMode="auto">
          <a:xfrm>
            <a:off x="5410200" y="2302309"/>
            <a:ext cx="424557" cy="272415"/>
          </a:xfrm>
          <a:prstGeom prst="roundRect">
            <a:avLst>
              <a:gd name="adj" fmla="val 16667"/>
            </a:avLst>
          </a:prstGeom>
          <a:solidFill>
            <a:srgbClr val="C00000"/>
          </a:solidFill>
          <a:ln w="9525">
            <a:noFill/>
            <a:round/>
            <a:headEnd/>
            <a:tailEnd/>
          </a:ln>
          <a:effectLst/>
        </p:spPr>
        <p:txBody>
          <a:bodyPr wrap="square" lIns="0" tIns="0" rIns="0" bIns="0" anchor="ctr">
            <a:spAutoFit/>
          </a:bodyPr>
          <a:lstStyle/>
          <a:p>
            <a:pPr algn="ctr"/>
            <a:r>
              <a:rPr lang="en-US" sz="1600" b="1" dirty="0">
                <a:solidFill>
                  <a:schemeClr val="bg1"/>
                </a:solidFill>
                <a:latin typeface="Calibri"/>
              </a:rPr>
              <a:t>+30</a:t>
            </a:r>
          </a:p>
        </p:txBody>
      </p:sp>
      <p:sp>
        <p:nvSpPr>
          <p:cNvPr id="21" name="AutoShape 8">
            <a:extLst>
              <a:ext uri="{FF2B5EF4-FFF2-40B4-BE49-F238E27FC236}">
                <a16:creationId xmlns:a16="http://schemas.microsoft.com/office/drawing/2014/main" id="{D0BC7D5E-45ED-48B7-B80F-D60CD794FD06}"/>
              </a:ext>
              <a:ext uri="{C183D7F6-B498-43B3-948B-1728B52AA6E4}">
                <adec:decorative xmlns:adec="http://schemas.microsoft.com/office/drawing/2017/decorative" val="1"/>
              </a:ext>
            </a:extLst>
          </p:cNvPr>
          <p:cNvSpPr>
            <a:spLocks noChangeArrowheads="1"/>
          </p:cNvSpPr>
          <p:nvPr/>
        </p:nvSpPr>
        <p:spPr bwMode="auto">
          <a:xfrm>
            <a:off x="7543800" y="2302309"/>
            <a:ext cx="424557" cy="272415"/>
          </a:xfrm>
          <a:prstGeom prst="roundRect">
            <a:avLst>
              <a:gd name="adj" fmla="val 16667"/>
            </a:avLst>
          </a:prstGeom>
          <a:solidFill>
            <a:srgbClr val="C00000"/>
          </a:solidFill>
          <a:ln w="9525">
            <a:noFill/>
            <a:round/>
            <a:headEnd/>
            <a:tailEnd/>
          </a:ln>
          <a:effectLst/>
        </p:spPr>
        <p:txBody>
          <a:bodyPr wrap="square" lIns="0" tIns="0" rIns="0" bIns="0" anchor="ctr">
            <a:spAutoFit/>
          </a:bodyPr>
          <a:lstStyle/>
          <a:p>
            <a:pPr algn="ctr"/>
            <a:r>
              <a:rPr lang="en-US" sz="1600" b="1" dirty="0">
                <a:solidFill>
                  <a:schemeClr val="bg1"/>
                </a:solidFill>
                <a:latin typeface="Calibri"/>
              </a:rPr>
              <a:t>+4</a:t>
            </a:r>
          </a:p>
        </p:txBody>
      </p:sp>
      <p:cxnSp>
        <p:nvCxnSpPr>
          <p:cNvPr id="27" name="Straight Connector 26">
            <a:extLst>
              <a:ext uri="{FF2B5EF4-FFF2-40B4-BE49-F238E27FC236}">
                <a16:creationId xmlns:a16="http://schemas.microsoft.com/office/drawing/2014/main" id="{9747F75B-1DAF-4F0E-960D-EFBACF958BE6}"/>
              </a:ext>
              <a:ext uri="{C183D7F6-B498-43B3-948B-1728B52AA6E4}">
                <adec:decorative xmlns:adec="http://schemas.microsoft.com/office/drawing/2017/decorative" val="1"/>
              </a:ext>
            </a:extLst>
          </p:cNvPr>
          <p:cNvCxnSpPr/>
          <p:nvPr/>
        </p:nvCxnSpPr>
        <p:spPr>
          <a:xfrm flipH="1">
            <a:off x="-7793" y="4724400"/>
            <a:ext cx="9144000" cy="0"/>
          </a:xfrm>
          <a:prstGeom prst="line">
            <a:avLst/>
          </a:prstGeom>
          <a:ln w="19050">
            <a:solidFill>
              <a:schemeClr val="tx1"/>
            </a:solidFill>
            <a:prstDash val="solid"/>
          </a:ln>
        </p:spPr>
        <p:style>
          <a:lnRef idx="1">
            <a:schemeClr val="dk1"/>
          </a:lnRef>
          <a:fillRef idx="0">
            <a:schemeClr val="dk1"/>
          </a:fillRef>
          <a:effectRef idx="0">
            <a:schemeClr val="dk1"/>
          </a:effectRef>
          <a:fontRef idx="minor">
            <a:schemeClr val="tx1"/>
          </a:fontRef>
        </p:style>
      </p:cxnSp>
      <p:pic>
        <p:nvPicPr>
          <p:cNvPr id="15" name="Picture 9">
            <a:extLst>
              <a:ext uri="{FF2B5EF4-FFF2-40B4-BE49-F238E27FC236}">
                <a16:creationId xmlns:a16="http://schemas.microsoft.com/office/drawing/2014/main" id="{53906FA9-654C-43A7-9C62-241737E1350B}"/>
              </a:ext>
              <a:ext uri="{C183D7F6-B498-43B3-948B-1728B52AA6E4}">
                <adec:decorative xmlns:adec="http://schemas.microsoft.com/office/drawing/2017/decorative" val="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273" r="86278" b="3273"/>
          <a:stretch/>
        </p:blipFill>
        <p:spPr bwMode="auto">
          <a:xfrm>
            <a:off x="87658" y="6461147"/>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 name="TextBox 1">
            <a:extLst>
              <a:ext uri="{FF2B5EF4-FFF2-40B4-BE49-F238E27FC236}">
                <a16:creationId xmlns:a16="http://schemas.microsoft.com/office/drawing/2014/main" id="{E99AF94B-DC53-4AB0-8729-554B15A462AF}"/>
              </a:ext>
              <a:ext uri="{C183D7F6-B498-43B3-948B-1728B52AA6E4}">
                <adec:decorative xmlns:adec="http://schemas.microsoft.com/office/drawing/2017/decorative" val="1"/>
              </a:ext>
            </a:extLst>
          </p:cNvPr>
          <p:cNvSpPr txBox="1"/>
          <p:nvPr/>
        </p:nvSpPr>
        <p:spPr>
          <a:xfrm>
            <a:off x="2824563" y="5690300"/>
            <a:ext cx="1080687" cy="361772"/>
          </a:xfrm>
          <a:prstGeom prst="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i="0" dirty="0">
                <a:solidFill>
                  <a:srgbClr val="000000"/>
                </a:solidFill>
                <a:latin typeface="+mj-lt"/>
              </a:rPr>
              <a:t>Person W/Disability</a:t>
            </a:r>
            <a:endParaRPr lang="en-US" sz="1600" b="1" i="0" dirty="0">
              <a:solidFill>
                <a:srgbClr val="000000"/>
              </a:solidFill>
              <a:latin typeface="+mj-lt"/>
            </a:endParaRPr>
          </a:p>
        </p:txBody>
      </p:sp>
      <p:sp>
        <p:nvSpPr>
          <p:cNvPr id="23" name="TextBox 1">
            <a:extLst>
              <a:ext uri="{FF2B5EF4-FFF2-40B4-BE49-F238E27FC236}">
                <a16:creationId xmlns:a16="http://schemas.microsoft.com/office/drawing/2014/main" id="{60F05095-5289-4BC0-9350-20EB116A7F74}"/>
              </a:ext>
              <a:ext uri="{C183D7F6-B498-43B3-948B-1728B52AA6E4}">
                <adec:decorative xmlns:adec="http://schemas.microsoft.com/office/drawing/2017/decorative" val="1"/>
              </a:ext>
            </a:extLst>
          </p:cNvPr>
          <p:cNvSpPr txBox="1"/>
          <p:nvPr/>
        </p:nvSpPr>
        <p:spPr>
          <a:xfrm>
            <a:off x="7215734" y="5690300"/>
            <a:ext cx="1242466" cy="361769"/>
          </a:xfrm>
          <a:prstGeom prst="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dirty="0">
                <a:solidFill>
                  <a:srgbClr val="000000"/>
                </a:solidFill>
                <a:latin typeface="+mj-lt"/>
              </a:rPr>
              <a:t>Non-Disability</a:t>
            </a:r>
          </a:p>
          <a:p>
            <a:pPr algn="ctr"/>
            <a:r>
              <a:rPr lang="en-US" sz="1200" b="1" dirty="0">
                <a:solidFill>
                  <a:srgbClr val="000000"/>
                </a:solidFill>
                <a:latin typeface="+mj-lt"/>
              </a:rPr>
              <a:t>Community</a:t>
            </a:r>
          </a:p>
        </p:txBody>
      </p:sp>
      <p:cxnSp>
        <p:nvCxnSpPr>
          <p:cNvPr id="24" name="Straight Connector 23">
            <a:extLst>
              <a:ext uri="{FF2B5EF4-FFF2-40B4-BE49-F238E27FC236}">
                <a16:creationId xmlns:a16="http://schemas.microsoft.com/office/drawing/2014/main" id="{459C9E24-227E-498C-B97C-9842F92B985C}"/>
              </a:ext>
              <a:ext uri="{C183D7F6-B498-43B3-948B-1728B52AA6E4}">
                <adec:decorative xmlns:adec="http://schemas.microsoft.com/office/drawing/2017/decorative" val="1"/>
              </a:ext>
            </a:extLst>
          </p:cNvPr>
          <p:cNvCxnSpPr>
            <a:cxnSpLocks/>
          </p:cNvCxnSpPr>
          <p:nvPr/>
        </p:nvCxnSpPr>
        <p:spPr bwMode="auto">
          <a:xfrm>
            <a:off x="4483278" y="2208716"/>
            <a:ext cx="49031" cy="3594507"/>
          </a:xfrm>
          <a:prstGeom prst="line">
            <a:avLst/>
          </a:prstGeom>
          <a:noFill/>
          <a:ln w="12700" cap="flat" cmpd="sng" algn="ctr">
            <a:solidFill>
              <a:schemeClr val="tx1"/>
            </a:solidFill>
            <a:prstDash val="dash"/>
            <a:round/>
            <a:headEnd type="none" w="med" len="med"/>
            <a:tailEnd type="none" w="med" len="med"/>
          </a:ln>
          <a:effectLst/>
        </p:spPr>
      </p:cxnSp>
      <p:cxnSp>
        <p:nvCxnSpPr>
          <p:cNvPr id="25" name="Straight Connector 24">
            <a:extLst>
              <a:ext uri="{FF2B5EF4-FFF2-40B4-BE49-F238E27FC236}">
                <a16:creationId xmlns:a16="http://schemas.microsoft.com/office/drawing/2014/main" id="{B017A67C-CD9F-45C6-8603-1CDCAA873D24}"/>
              </a:ext>
              <a:ext uri="{C183D7F6-B498-43B3-948B-1728B52AA6E4}">
                <adec:decorative xmlns:adec="http://schemas.microsoft.com/office/drawing/2017/decorative" val="1"/>
              </a:ext>
            </a:extLst>
          </p:cNvPr>
          <p:cNvCxnSpPr>
            <a:cxnSpLocks/>
          </p:cNvCxnSpPr>
          <p:nvPr/>
        </p:nvCxnSpPr>
        <p:spPr bwMode="auto">
          <a:xfrm>
            <a:off x="6698645" y="2268789"/>
            <a:ext cx="49031" cy="3594507"/>
          </a:xfrm>
          <a:prstGeom prst="line">
            <a:avLst/>
          </a:prstGeom>
          <a:noFill/>
          <a:ln w="12700" cap="flat" cmpd="sng" algn="ctr">
            <a:solidFill>
              <a:schemeClr val="tx1"/>
            </a:solidFill>
            <a:prstDash val="dash"/>
            <a:round/>
            <a:headEnd type="none" w="med" len="med"/>
            <a:tailEnd type="none" w="med" len="med"/>
          </a:ln>
          <a:effectLst/>
        </p:spPr>
      </p:cxnSp>
    </p:spTree>
    <p:extLst>
      <p:ext uri="{BB962C8B-B14F-4D97-AF65-F5344CB8AC3E}">
        <p14:creationId xmlns:p14="http://schemas.microsoft.com/office/powerpoint/2010/main" val="1709820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4B169B7D-F859-BA47-A555-E9C1C596D1EB}"/>
              </a:ext>
            </a:extLst>
          </p:cNvPr>
          <p:cNvSpPr>
            <a:spLocks noGrp="1"/>
          </p:cNvSpPr>
          <p:nvPr>
            <p:ph type="title"/>
          </p:nvPr>
        </p:nvSpPr>
        <p:spPr/>
        <p:txBody>
          <a:bodyPr/>
          <a:lstStyle/>
          <a:p>
            <a:pPr rtl="0" fontAlgn="base"/>
            <a:r>
              <a:rPr lang="en-US" sz="2800" kern="1200" dirty="0">
                <a:solidFill>
                  <a:srgbClr val="000000"/>
                </a:solidFill>
                <a:effectLst/>
                <a:latin typeface="Franklin Gothic Demi Cond" panose="020B0603020102020204" pitchFamily="34" charset="0"/>
                <a:ea typeface="+mn-ea"/>
                <a:cs typeface="Arial" panose="020B0604020202020204" pitchFamily="34" charset="0"/>
              </a:rPr>
              <a:t>Disability community focused on food, paid leave and child tax credit</a:t>
            </a:r>
            <a:endParaRPr lang="en-US" dirty="0">
              <a:effectLst/>
            </a:endParaRPr>
          </a:p>
        </p:txBody>
      </p:sp>
      <p:sp>
        <p:nvSpPr>
          <p:cNvPr id="5" name="Rectangle 2"/>
          <p:cNvSpPr>
            <a:spLocks noChangeArrowheads="1"/>
          </p:cNvSpPr>
          <p:nvPr/>
        </p:nvSpPr>
        <p:spPr bwMode="auto">
          <a:xfrm>
            <a:off x="34636" y="533400"/>
            <a:ext cx="9067800" cy="861774"/>
          </a:xfrm>
          <a:prstGeom prst="rect">
            <a:avLst/>
          </a:prstGeom>
          <a:noFill/>
          <a:ln>
            <a:noFill/>
          </a:ln>
        </p:spPr>
        <p:txBody>
          <a:bodyPr wrap="square" lIns="0" tIns="0" rIns="0" bIns="0">
            <a:spAutoFit/>
          </a:bodyPr>
          <a:lstStyle/>
          <a:p>
            <a:r>
              <a:rPr lang="en-US" sz="2800" dirty="0">
                <a:solidFill>
                  <a:prstClr val="black"/>
                </a:solidFill>
                <a:latin typeface="Franklin Gothic Demi Cond" panose="020B0706030402020204" pitchFamily="34" charset="0"/>
                <a:cs typeface="Arial"/>
              </a:rPr>
              <a:t>Disability community focused on food, paid leave and child tax credit</a:t>
            </a:r>
          </a:p>
        </p:txBody>
      </p:sp>
      <p:sp>
        <p:nvSpPr>
          <p:cNvPr id="6" name="AutoShape 4"/>
          <p:cNvSpPr>
            <a:spLocks noChangeArrowheads="1"/>
          </p:cNvSpPr>
          <p:nvPr/>
        </p:nvSpPr>
        <p:spPr bwMode="auto">
          <a:xfrm>
            <a:off x="178047" y="1352341"/>
            <a:ext cx="8776289" cy="426688"/>
          </a:xfrm>
          <a:prstGeom prst="roundRect">
            <a:avLst>
              <a:gd name="adj" fmla="val 16667"/>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defRPr sz="2200" i="1">
                <a:solidFill>
                  <a:srgbClr val="FF0000"/>
                </a:solidFill>
                <a:latin typeface="Arial" charset="0"/>
                <a:cs typeface="Arial" charset="0"/>
              </a:defRPr>
            </a:lvl1pPr>
            <a:lvl2pPr marL="742950" indent="-285750" eaLnBrk="0" hangingPunct="0">
              <a:defRPr sz="2200" i="1">
                <a:solidFill>
                  <a:srgbClr val="FF0000"/>
                </a:solidFill>
                <a:latin typeface="Arial" charset="0"/>
                <a:cs typeface="Arial" charset="0"/>
              </a:defRPr>
            </a:lvl2pPr>
            <a:lvl3pPr marL="1143000" indent="-228600" eaLnBrk="0" hangingPunct="0">
              <a:defRPr sz="2200" i="1">
                <a:solidFill>
                  <a:srgbClr val="FF0000"/>
                </a:solidFill>
                <a:latin typeface="Arial" charset="0"/>
                <a:cs typeface="Arial" charset="0"/>
              </a:defRPr>
            </a:lvl3pPr>
            <a:lvl4pPr marL="1600200" indent="-228600" eaLnBrk="0" hangingPunct="0">
              <a:defRPr sz="2200" i="1">
                <a:solidFill>
                  <a:srgbClr val="FF0000"/>
                </a:solidFill>
                <a:latin typeface="Arial" charset="0"/>
                <a:cs typeface="Arial" charset="0"/>
              </a:defRPr>
            </a:lvl4pPr>
            <a:lvl5pPr marL="2057400" indent="-228600" eaLnBrk="0" hangingPunct="0">
              <a:defRPr sz="2200" i="1">
                <a:solidFill>
                  <a:srgbClr val="FF0000"/>
                </a:solidFill>
                <a:latin typeface="Arial" charset="0"/>
                <a:cs typeface="Arial" charset="0"/>
              </a:defRPr>
            </a:lvl5pPr>
            <a:lvl6pPr marL="2514600" indent="-228600" eaLnBrk="0" fontAlgn="base" hangingPunct="0">
              <a:spcBef>
                <a:spcPct val="0"/>
              </a:spcBef>
              <a:spcAft>
                <a:spcPct val="0"/>
              </a:spcAft>
              <a:defRPr sz="2200" i="1">
                <a:solidFill>
                  <a:srgbClr val="FF0000"/>
                </a:solidFill>
                <a:latin typeface="Arial" charset="0"/>
                <a:cs typeface="Arial" charset="0"/>
              </a:defRPr>
            </a:lvl6pPr>
            <a:lvl7pPr marL="2971800" indent="-228600" eaLnBrk="0" fontAlgn="base" hangingPunct="0">
              <a:spcBef>
                <a:spcPct val="0"/>
              </a:spcBef>
              <a:spcAft>
                <a:spcPct val="0"/>
              </a:spcAft>
              <a:defRPr sz="2200" i="1">
                <a:solidFill>
                  <a:srgbClr val="FF0000"/>
                </a:solidFill>
                <a:latin typeface="Arial" charset="0"/>
                <a:cs typeface="Arial" charset="0"/>
              </a:defRPr>
            </a:lvl7pPr>
            <a:lvl8pPr marL="3429000" indent="-228600" eaLnBrk="0" fontAlgn="base" hangingPunct="0">
              <a:spcBef>
                <a:spcPct val="0"/>
              </a:spcBef>
              <a:spcAft>
                <a:spcPct val="0"/>
              </a:spcAft>
              <a:defRPr sz="2200" i="1">
                <a:solidFill>
                  <a:srgbClr val="FF0000"/>
                </a:solidFill>
                <a:latin typeface="Arial" charset="0"/>
                <a:cs typeface="Arial" charset="0"/>
              </a:defRPr>
            </a:lvl8pPr>
            <a:lvl9pPr marL="3886200" indent="-228600" eaLnBrk="0" fontAlgn="base" hangingPunct="0">
              <a:spcBef>
                <a:spcPct val="0"/>
              </a:spcBef>
              <a:spcAft>
                <a:spcPct val="0"/>
              </a:spcAft>
              <a:defRPr sz="2200" i="1">
                <a:solidFill>
                  <a:srgbClr val="FF0000"/>
                </a:solidFill>
                <a:latin typeface="Arial" charset="0"/>
                <a:cs typeface="Arial" charset="0"/>
              </a:defRPr>
            </a:lvl9pPr>
          </a:lstStyle>
          <a:p>
            <a:pPr eaLnBrk="1" hangingPunct="1"/>
            <a:r>
              <a:rPr lang="en-US" sz="1200" dirty="0">
                <a:solidFill>
                  <a:schemeClr val="tx1"/>
                </a:solidFill>
              </a:rPr>
              <a:t>Congress has passed major new laws to deal with the pandemic and the economic crash and bring back small and big businesses. Please indicate whether you would favor or oppose each of the following proposals.</a:t>
            </a:r>
          </a:p>
        </p:txBody>
      </p:sp>
      <p:graphicFrame>
        <p:nvGraphicFramePr>
          <p:cNvPr id="15" name="Chart 14" descr="Purchase the crops of farmers and use trucks to transfer those to food banks in the cities.&#13;&#10;Total&#13;&#10;Favor strongly: 58&#13;&#10;Favor somewhat: 33&#13;&#10;Strongly/somewhat favor: 91&#13;&#10;&#13;&#10;Person with disability&#13;&#10;Favor strongly: 70&#13;&#10;Favor somewhat: 24&#13;&#10;Strongly/somewhat favor: 94&#13;&#10;&#13;&#10;Family member with disability&#13;&#10;Favor strongly: 62&#13;&#10;Favor somewhat: 35&#13;&#10;Strongly/somewhat favor: 97&#13;&#10;&#13;&#10;Non-disability community&#13;&#10;Favor strongly: 54&#13;&#10;Favor somewhat: 35&#13;&#10;Strongly/somewhat favor: 90&#13;&#10;&#13;&#10;&#13;&#10;Allowing people who use the Supplemental Nutrition Assistance Program (SNAP) to be able to order and pay for groceries and delivery online so they don't have to go into stores.&#13;&#10;Total&#13;&#10;Favor strongly: 46&#13;&#10;Favor somewhat: 36&#13;&#10;Strongly/somewhat favor: 81&#13;&#10;&#13;&#10;Person with disability&#13;&#10;Favor strongly: 52&#13;&#10;Favor somewhat: 33&#13;&#10;Strongly/somewhat favor: 85&#13;&#10;&#13;&#10;Family member with disability&#13;&#10;Favor strongly: 45&#13;&#10;Favor somewhat: 38&#13;&#10;Strongly/somewhat favor: 83&#13;&#10;&#13;&#10;Non Disab Comm.&#13;&#10;Favor strongly: 44&#13;&#10;Favor somewhat: 36&#13;&#10;Strongly/somewhat favor: 80&#13;&#10;&#13;&#10;Create a government funded program of up to 12 weeks of paid family leave for anyone who can't work because of the coronavirus.&#13;&#10;Total&#13;&#10;Favor strongly: 45&#13;&#10;Favor somewhat: 35&#13;&#10;Strongly/somewhat favor: 81&#13;&#10;&#13;&#10;Person with disability&#13;&#10;Favor strongly: 53&#13;&#10;Favor somewhat: 32&#13;&#10;Strongly/somewhat favor: 85&#13;&#10;&#13;&#10;Family member with disability&#13;&#10;Favor strongly: 49&#13;&#10;Favor somewhat: 32&#13;&#10;Strongly/somewhat favor: 82&#13;&#10;&#13;&#10;Non Disab Comm.&#13;&#10;Favor strongly: 43&#13;&#10;Favor somewhat: 37&#13;&#10;Strongly/somewhat favor: 79&#13;&#10;&#13;&#10;&#13;&#10;The government increasing the amount of the child tax credit for all families and more for those with young children to keep millions from falling into poverty.&#13;&#10;Total&#13;&#10;Favor strongly: 34&#13;&#10;Favor somewhat: 42&#13;&#10;Strongly/somewhat favor: 76&#13;&#10;&#13;&#10;Person with disability&#13;&#10;Favor strongly: 46&#13;&#10;Favor somewhat: 34&#13;&#10;Strongly/somewhat favor: 80&#13;&#10;&#13;&#10;Family member with disability&#13;&#10;Favor strongly: 39&#13;&#10;Favor somewhat: 43&#13;&#10;Strongly/somewhat favor: 83&#13;&#10;&#13;&#10;Non Disability Community&#13;&#10;Favor strongly: 29&#13;&#10;Favor somewhat: 44&#13;&#10;Strongly/somewhat favor: 74&#13;&#10;&#13;&#10;&#13;&#10;&#13;&#10;Increase the maximum benefit of food stamps by 15 percent to the end of the year.&#13;&#10;Total&#13;&#10;Favor strongly: 28&#13;&#10;Favor somewhat: 35&#13;&#10;Strongly/somewhat favor: 64&#13;&#10;&#13;&#10;Person with disability&#13;&#10;Favor strongly: 46&#13;&#10;Favor somewhat: 29&#13;&#10;Strongly/somewhat favor: 75&#13;&#10;&#13;&#10;Family member with disability&#13;&#10;Favor strongly: 30&#13;&#10;Favor somewhat: 38&#13;&#10;Strongly/somewhat favor: 68&#13;&#10;&#13;&#10;Non Disability Community&#13;&#10;Favor strongly: 24&#13;&#10;Favor somewhat: 36&#13;&#10;Strongly/somewhat favor: 60">
            <a:extLst>
              <a:ext uri="{FF2B5EF4-FFF2-40B4-BE49-F238E27FC236}">
                <a16:creationId xmlns:a16="http://schemas.microsoft.com/office/drawing/2014/main" id="{53CDFCD2-A101-452D-9893-D4FF57585C96}"/>
              </a:ext>
            </a:extLst>
          </p:cNvPr>
          <p:cNvGraphicFramePr/>
          <p:nvPr>
            <p:extLst>
              <p:ext uri="{D42A27DB-BD31-4B8C-83A1-F6EECF244321}">
                <p14:modId xmlns:p14="http://schemas.microsoft.com/office/powerpoint/2010/main" val="2323157024"/>
              </p:ext>
            </p:extLst>
          </p:nvPr>
        </p:nvGraphicFramePr>
        <p:xfrm>
          <a:off x="524301" y="1554856"/>
          <a:ext cx="8467299" cy="477767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a:defRPr/>
            </a:pPr>
            <a:fld id="{9F5538AE-08EC-4974-8821-AEEB51B252F5}" type="slidenum">
              <a:rPr lang="en-US" smtClean="0">
                <a:solidFill>
                  <a:srgbClr val="EEECE1"/>
                </a:solidFill>
              </a:rPr>
              <a:pPr>
                <a:defRPr/>
              </a:pPr>
              <a:t>37</a:t>
            </a:fld>
            <a:endParaRPr lang="en-US" dirty="0">
              <a:solidFill>
                <a:srgbClr val="EEECE1"/>
              </a:solidFill>
            </a:endParaRPr>
          </a:p>
        </p:txBody>
      </p:sp>
      <p:sp>
        <p:nvSpPr>
          <p:cNvPr id="9" name="Rectangle 8">
            <a:extLst>
              <a:ext uri="{C183D7F6-B498-43B3-948B-1728B52AA6E4}">
                <adec:decorative xmlns:adec="http://schemas.microsoft.com/office/drawing/2017/decorative" val="1"/>
              </a:ext>
            </a:extLst>
          </p:cNvPr>
          <p:cNvSpPr/>
          <p:nvPr/>
        </p:nvSpPr>
        <p:spPr>
          <a:xfrm>
            <a:off x="46891" y="3739262"/>
            <a:ext cx="4788147" cy="784830"/>
          </a:xfrm>
          <a:prstGeom prst="rect">
            <a:avLst/>
          </a:prstGeom>
        </p:spPr>
        <p:txBody>
          <a:bodyPr wrap="square">
            <a:spAutoFit/>
          </a:bodyPr>
          <a:lstStyle/>
          <a:p>
            <a:r>
              <a:rPr lang="en-US" sz="1500" b="1" dirty="0">
                <a:latin typeface="+mj-lt"/>
              </a:rPr>
              <a:t>Create a government funded program of up to 12 weeks of paid family leave for anyone who can't work because of the coronavirus.</a:t>
            </a:r>
          </a:p>
        </p:txBody>
      </p:sp>
      <p:sp>
        <p:nvSpPr>
          <p:cNvPr id="11" name="Rectangle 10">
            <a:extLst>
              <a:ext uri="{C183D7F6-B498-43B3-948B-1728B52AA6E4}">
                <adec:decorative xmlns:adec="http://schemas.microsoft.com/office/drawing/2017/decorative" val="1"/>
              </a:ext>
            </a:extLst>
          </p:cNvPr>
          <p:cNvSpPr/>
          <p:nvPr/>
        </p:nvSpPr>
        <p:spPr>
          <a:xfrm>
            <a:off x="34636" y="5440001"/>
            <a:ext cx="4948042" cy="553998"/>
          </a:xfrm>
          <a:prstGeom prst="rect">
            <a:avLst/>
          </a:prstGeom>
        </p:spPr>
        <p:txBody>
          <a:bodyPr wrap="square">
            <a:spAutoFit/>
          </a:bodyPr>
          <a:lstStyle/>
          <a:p>
            <a:r>
              <a:rPr lang="en-US" sz="1500" b="1" dirty="0">
                <a:latin typeface="+mj-lt"/>
              </a:rPr>
              <a:t> Increase the maximum benefit of food stamps by 15 percent to the end of the year.</a:t>
            </a:r>
          </a:p>
        </p:txBody>
      </p:sp>
      <p:sp>
        <p:nvSpPr>
          <p:cNvPr id="2" name="Rectangle 1">
            <a:extLst>
              <a:ext uri="{C183D7F6-B498-43B3-948B-1728B52AA6E4}">
                <adec:decorative xmlns:adec="http://schemas.microsoft.com/office/drawing/2017/decorative" val="1"/>
              </a:ext>
            </a:extLst>
          </p:cNvPr>
          <p:cNvSpPr/>
          <p:nvPr/>
        </p:nvSpPr>
        <p:spPr>
          <a:xfrm>
            <a:off x="524301" y="6373937"/>
            <a:ext cx="6899564" cy="4572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50" b="1" dirty="0">
              <a:solidFill>
                <a:srgbClr val="C00000"/>
              </a:solidFill>
            </a:endParaRPr>
          </a:p>
        </p:txBody>
      </p:sp>
      <p:pic>
        <p:nvPicPr>
          <p:cNvPr id="16" name="Picture 9">
            <a:extLst>
              <a:ext uri="{FF2B5EF4-FFF2-40B4-BE49-F238E27FC236}">
                <a16:creationId xmlns:a16="http://schemas.microsoft.com/office/drawing/2014/main" id="{F1E18E34-6555-45AD-B98E-83D0328897C8}"/>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273" r="86278" b="3273"/>
          <a:stretch/>
        </p:blipFill>
        <p:spPr bwMode="auto">
          <a:xfrm>
            <a:off x="152400" y="6435647"/>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7" name="Picture 2">
            <a:extLst>
              <a:ext uri="{FF2B5EF4-FFF2-40B4-BE49-F238E27FC236}">
                <a16:creationId xmlns:a16="http://schemas.microsoft.com/office/drawing/2014/main" id="{D328961C-7FE8-4184-A4C4-0DA0D3965631}"/>
              </a:ext>
              <a:ext uri="{C183D7F6-B498-43B3-948B-1728B52AA6E4}">
                <adec:decorative xmlns:adec="http://schemas.microsoft.com/office/drawing/2017/decorative" val="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1368"/>
          <a:stretch/>
        </p:blipFill>
        <p:spPr bwMode="auto">
          <a:xfrm>
            <a:off x="1960721" y="125713"/>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a:extLst>
              <a:ext uri="{FF2B5EF4-FFF2-40B4-BE49-F238E27FC236}">
                <a16:creationId xmlns:a16="http://schemas.microsoft.com/office/drawing/2014/main" id="{8C807D7E-4F79-4254-BB52-AE99C02BC3E5}"/>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4890" y="177155"/>
            <a:ext cx="3090417" cy="18286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8F2E2709-716C-4535-B6B8-94436E9942C3}"/>
              </a:ext>
              <a:ext uri="{C183D7F6-B498-43B3-948B-1728B52AA6E4}">
                <adec:decorative xmlns:adec="http://schemas.microsoft.com/office/drawing/2017/decorative" val="1"/>
              </a:ext>
            </a:extLst>
          </p:cNvPr>
          <p:cNvSpPr/>
          <p:nvPr/>
        </p:nvSpPr>
        <p:spPr>
          <a:xfrm>
            <a:off x="46891" y="2735830"/>
            <a:ext cx="4800600" cy="1015663"/>
          </a:xfrm>
          <a:prstGeom prst="rect">
            <a:avLst/>
          </a:prstGeom>
        </p:spPr>
        <p:txBody>
          <a:bodyPr wrap="square">
            <a:spAutoFit/>
          </a:bodyPr>
          <a:lstStyle/>
          <a:p>
            <a:r>
              <a:rPr lang="en-US" sz="1500" b="1" dirty="0">
                <a:latin typeface="+mj-lt"/>
              </a:rPr>
              <a:t>Allowing people who use the Supplemental Nutrition Assistance Program (SNAP) to be able to order and pay for groceries and delivery online so they don't have to go into stores.</a:t>
            </a:r>
          </a:p>
        </p:txBody>
      </p:sp>
      <p:sp>
        <p:nvSpPr>
          <p:cNvPr id="20" name="Line 95">
            <a:extLst>
              <a:ext uri="{FF2B5EF4-FFF2-40B4-BE49-F238E27FC236}">
                <a16:creationId xmlns:a16="http://schemas.microsoft.com/office/drawing/2014/main" id="{83ED735B-D995-4F84-BC6A-9CA1BFEA4A24}"/>
              </a:ext>
              <a:ext uri="{C183D7F6-B498-43B3-948B-1728B52AA6E4}">
                <adec:decorative xmlns:adec="http://schemas.microsoft.com/office/drawing/2017/decorative" val="1"/>
              </a:ext>
            </a:extLst>
          </p:cNvPr>
          <p:cNvSpPr>
            <a:spLocks noChangeShapeType="1"/>
          </p:cNvSpPr>
          <p:nvPr/>
        </p:nvSpPr>
        <p:spPr bwMode="auto">
          <a:xfrm>
            <a:off x="0" y="2743200"/>
            <a:ext cx="9160277" cy="0"/>
          </a:xfrm>
          <a:prstGeom prst="line">
            <a:avLst/>
          </a:prstGeom>
          <a:noFill/>
          <a:ln w="19050">
            <a:solidFill>
              <a:schemeClr val="tx1">
                <a:lumMod val="50000"/>
                <a:lumOff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457200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200" i="1" dirty="0">
              <a:solidFill>
                <a:srgbClr val="FF0000"/>
              </a:solidFill>
            </a:endParaRPr>
          </a:p>
        </p:txBody>
      </p:sp>
      <p:sp>
        <p:nvSpPr>
          <p:cNvPr id="21" name="Line 95">
            <a:extLst>
              <a:ext uri="{FF2B5EF4-FFF2-40B4-BE49-F238E27FC236}">
                <a16:creationId xmlns:a16="http://schemas.microsoft.com/office/drawing/2014/main" id="{818B0473-E08F-480A-A8EA-A2D1C547A958}"/>
              </a:ext>
              <a:ext uri="{C183D7F6-B498-43B3-948B-1728B52AA6E4}">
                <adec:decorative xmlns:adec="http://schemas.microsoft.com/office/drawing/2017/decorative" val="1"/>
              </a:ext>
            </a:extLst>
          </p:cNvPr>
          <p:cNvSpPr>
            <a:spLocks noChangeShapeType="1"/>
          </p:cNvSpPr>
          <p:nvPr/>
        </p:nvSpPr>
        <p:spPr bwMode="auto">
          <a:xfrm>
            <a:off x="0" y="3733800"/>
            <a:ext cx="9160277" cy="0"/>
          </a:xfrm>
          <a:prstGeom prst="line">
            <a:avLst/>
          </a:prstGeom>
          <a:noFill/>
          <a:ln w="19050">
            <a:solidFill>
              <a:schemeClr val="tx1">
                <a:lumMod val="50000"/>
                <a:lumOff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457200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200" i="1" dirty="0">
              <a:solidFill>
                <a:srgbClr val="FF0000"/>
              </a:solidFill>
            </a:endParaRPr>
          </a:p>
        </p:txBody>
      </p:sp>
      <p:sp>
        <p:nvSpPr>
          <p:cNvPr id="22" name="Line 95">
            <a:extLst>
              <a:ext uri="{FF2B5EF4-FFF2-40B4-BE49-F238E27FC236}">
                <a16:creationId xmlns:a16="http://schemas.microsoft.com/office/drawing/2014/main" id="{E6A493B2-8747-4BCA-AC83-C2367B2ABD28}"/>
              </a:ext>
              <a:ext uri="{C183D7F6-B498-43B3-948B-1728B52AA6E4}">
                <adec:decorative xmlns:adec="http://schemas.microsoft.com/office/drawing/2017/decorative" val="1"/>
              </a:ext>
            </a:extLst>
          </p:cNvPr>
          <p:cNvSpPr>
            <a:spLocks noChangeShapeType="1"/>
          </p:cNvSpPr>
          <p:nvPr/>
        </p:nvSpPr>
        <p:spPr bwMode="auto">
          <a:xfrm>
            <a:off x="0" y="4495800"/>
            <a:ext cx="9160277" cy="0"/>
          </a:xfrm>
          <a:prstGeom prst="line">
            <a:avLst/>
          </a:prstGeom>
          <a:noFill/>
          <a:ln w="19050">
            <a:solidFill>
              <a:schemeClr val="tx1">
                <a:lumMod val="50000"/>
                <a:lumOff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457200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200" i="1" dirty="0">
              <a:solidFill>
                <a:srgbClr val="FF0000"/>
              </a:solidFill>
            </a:endParaRPr>
          </a:p>
        </p:txBody>
      </p:sp>
      <p:sp>
        <p:nvSpPr>
          <p:cNvPr id="23" name="Line 95">
            <a:extLst>
              <a:ext uri="{FF2B5EF4-FFF2-40B4-BE49-F238E27FC236}">
                <a16:creationId xmlns:a16="http://schemas.microsoft.com/office/drawing/2014/main" id="{5327130E-62AD-482D-A037-F6D6CE0C1031}"/>
              </a:ext>
              <a:ext uri="{C183D7F6-B498-43B3-948B-1728B52AA6E4}">
                <adec:decorative xmlns:adec="http://schemas.microsoft.com/office/drawing/2017/decorative" val="1"/>
              </a:ext>
            </a:extLst>
          </p:cNvPr>
          <p:cNvSpPr>
            <a:spLocks noChangeShapeType="1"/>
          </p:cNvSpPr>
          <p:nvPr/>
        </p:nvSpPr>
        <p:spPr bwMode="auto">
          <a:xfrm>
            <a:off x="0" y="5410200"/>
            <a:ext cx="9160277" cy="0"/>
          </a:xfrm>
          <a:prstGeom prst="line">
            <a:avLst/>
          </a:prstGeom>
          <a:noFill/>
          <a:ln w="19050">
            <a:solidFill>
              <a:schemeClr val="tx1">
                <a:lumMod val="50000"/>
                <a:lumOff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457200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200" i="1" dirty="0">
              <a:solidFill>
                <a:srgbClr val="FF0000"/>
              </a:solidFill>
            </a:endParaRPr>
          </a:p>
        </p:txBody>
      </p:sp>
      <p:sp>
        <p:nvSpPr>
          <p:cNvPr id="24" name="Rectangle 23">
            <a:extLst>
              <a:ext uri="{FF2B5EF4-FFF2-40B4-BE49-F238E27FC236}">
                <a16:creationId xmlns:a16="http://schemas.microsoft.com/office/drawing/2014/main" id="{CA5312D2-C9AB-4A88-B14A-43EB1507EEE6}"/>
              </a:ext>
              <a:ext uri="{C183D7F6-B498-43B3-948B-1728B52AA6E4}">
                <adec:decorative xmlns:adec="http://schemas.microsoft.com/office/drawing/2017/decorative" val="1"/>
              </a:ext>
            </a:extLst>
          </p:cNvPr>
          <p:cNvSpPr/>
          <p:nvPr/>
        </p:nvSpPr>
        <p:spPr>
          <a:xfrm>
            <a:off x="46891" y="2189202"/>
            <a:ext cx="3886201" cy="553998"/>
          </a:xfrm>
          <a:prstGeom prst="rect">
            <a:avLst/>
          </a:prstGeom>
        </p:spPr>
        <p:txBody>
          <a:bodyPr wrap="square">
            <a:spAutoFit/>
          </a:bodyPr>
          <a:lstStyle/>
          <a:p>
            <a:r>
              <a:rPr lang="en-US" sz="1500" b="1" dirty="0">
                <a:latin typeface="+mj-lt"/>
              </a:rPr>
              <a:t>Purchase the crops of farmers and use trucks to transfer those to food banks in the cities.</a:t>
            </a:r>
          </a:p>
        </p:txBody>
      </p:sp>
      <p:pic>
        <p:nvPicPr>
          <p:cNvPr id="25" name="Picture 24">
            <a:extLst>
              <a:ext uri="{FF2B5EF4-FFF2-40B4-BE49-F238E27FC236}">
                <a16:creationId xmlns:a16="http://schemas.microsoft.com/office/drawing/2014/main" id="{00F169D0-EEF8-4CA2-B77F-55F4FFBD722A}"/>
              </a:ext>
              <a:ext uri="{C183D7F6-B498-43B3-948B-1728B52AA6E4}">
                <adec:decorative xmlns:adec="http://schemas.microsoft.com/office/drawing/2017/decorative" val="1"/>
              </a:ext>
            </a:extLst>
          </p:cNvPr>
          <p:cNvPicPr/>
          <p:nvPr/>
        </p:nvPicPr>
        <p:blipFill rotWithShape="1">
          <a:blip r:embed="rId7">
            <a:extLst>
              <a:ext uri="{28A0092B-C50C-407E-A947-70E740481C1C}">
                <a14:useLocalDpi xmlns:a14="http://schemas.microsoft.com/office/drawing/2010/main" val="0"/>
              </a:ext>
            </a:extLst>
          </a:blip>
          <a:srcRect l="53849" t="-17160"/>
          <a:stretch/>
        </p:blipFill>
        <p:spPr bwMode="auto">
          <a:xfrm>
            <a:off x="609600" y="6426843"/>
            <a:ext cx="1105593" cy="359154"/>
          </a:xfrm>
          <a:prstGeom prst="rect">
            <a:avLst/>
          </a:prstGeom>
          <a:noFill/>
        </p:spPr>
      </p:pic>
      <p:sp>
        <p:nvSpPr>
          <p:cNvPr id="26" name="TextBox 25">
            <a:extLst>
              <a:ext uri="{FF2B5EF4-FFF2-40B4-BE49-F238E27FC236}">
                <a16:creationId xmlns:a16="http://schemas.microsoft.com/office/drawing/2014/main" id="{9F6198E4-E5F8-4A1D-985A-B556F22FF938}"/>
              </a:ext>
              <a:ext uri="{C183D7F6-B498-43B3-948B-1728B52AA6E4}">
                <adec:decorative xmlns:adec="http://schemas.microsoft.com/office/drawing/2017/decorative" val="1"/>
              </a:ext>
            </a:extLst>
          </p:cNvPr>
          <p:cNvSpPr txBox="1"/>
          <p:nvPr/>
        </p:nvSpPr>
        <p:spPr>
          <a:xfrm>
            <a:off x="3429000" y="6423069"/>
            <a:ext cx="5190699" cy="246221"/>
          </a:xfrm>
          <a:prstGeom prst="rect">
            <a:avLst/>
          </a:prstGeom>
          <a:solidFill>
            <a:schemeClr val="tx1"/>
          </a:solidFill>
        </p:spPr>
        <p:txBody>
          <a:bodyPr wrap="square" rtlCol="0">
            <a:spAutoFit/>
          </a:bodyPr>
          <a:lstStyle/>
          <a:p>
            <a:endParaRPr lang="en-US" sz="1000" b="1" i="1" dirty="0">
              <a:solidFill>
                <a:schemeClr val="lt1"/>
              </a:solidFill>
            </a:endParaRPr>
          </a:p>
        </p:txBody>
      </p:sp>
      <p:sp>
        <p:nvSpPr>
          <p:cNvPr id="27" name="Rectangle 26">
            <a:extLst>
              <a:ext uri="{FF2B5EF4-FFF2-40B4-BE49-F238E27FC236}">
                <a16:creationId xmlns:a16="http://schemas.microsoft.com/office/drawing/2014/main" id="{E473B308-9C82-435A-B33E-69B082670472}"/>
              </a:ext>
              <a:ext uri="{C183D7F6-B498-43B3-948B-1728B52AA6E4}">
                <adec:decorative xmlns:adec="http://schemas.microsoft.com/office/drawing/2017/decorative" val="1"/>
              </a:ext>
            </a:extLst>
          </p:cNvPr>
          <p:cNvSpPr/>
          <p:nvPr/>
        </p:nvSpPr>
        <p:spPr>
          <a:xfrm>
            <a:off x="46891" y="4547986"/>
            <a:ext cx="4597955" cy="784830"/>
          </a:xfrm>
          <a:prstGeom prst="rect">
            <a:avLst/>
          </a:prstGeom>
        </p:spPr>
        <p:txBody>
          <a:bodyPr wrap="square">
            <a:spAutoFit/>
          </a:bodyPr>
          <a:lstStyle/>
          <a:p>
            <a:r>
              <a:rPr lang="en-US" sz="1500" b="1" dirty="0">
                <a:latin typeface="+mj-lt"/>
              </a:rPr>
              <a:t>The government increasing the amount of the child tax credit for all families and more for those with young children to keep millions from falling into poverty.</a:t>
            </a:r>
          </a:p>
        </p:txBody>
      </p:sp>
    </p:spTree>
    <p:extLst>
      <p:ext uri="{BB962C8B-B14F-4D97-AF65-F5344CB8AC3E}">
        <p14:creationId xmlns:p14="http://schemas.microsoft.com/office/powerpoint/2010/main" val="10606154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7A2A3E0B-2469-4E4E-88AB-97A1B114073F}"/>
              </a:ext>
            </a:extLst>
          </p:cNvPr>
          <p:cNvSpPr>
            <a:spLocks noGrp="1"/>
          </p:cNvSpPr>
          <p:nvPr>
            <p:ph type="title" idx="4294967295"/>
          </p:nvPr>
        </p:nvSpPr>
        <p:spPr>
          <a:xfrm>
            <a:off x="628650" y="365125"/>
            <a:ext cx="7886700" cy="1325563"/>
          </a:xfrm>
          <a:prstGeom prst="rect">
            <a:avLst/>
          </a:prstGeom>
        </p:spPr>
        <p:txBody>
          <a:bodyPr/>
          <a:lstStyle/>
          <a:p>
            <a:pPr rtl="0" fontAlgn="base"/>
            <a:r>
              <a:rPr lang="en-US" sz="5400" kern="1200" dirty="0">
                <a:solidFill>
                  <a:srgbClr val="000000"/>
                </a:solidFill>
                <a:effectLst/>
                <a:latin typeface="Franklin Gothic Demi Cond" panose="020B0603020102020204" pitchFamily="34" charset="0"/>
                <a:ea typeface="+mn-ea"/>
                <a:cs typeface="Franklin Gothic Demi Cond" panose="020B0603020102020204" pitchFamily="34" charset="0"/>
              </a:rPr>
              <a:t>Presidential race at precipice</a:t>
            </a:r>
            <a:endParaRPr lang="en-US" dirty="0">
              <a:effectLst/>
            </a:endParaRPr>
          </a:p>
        </p:txBody>
      </p:sp>
      <p:sp>
        <p:nvSpPr>
          <p:cNvPr id="2" name="Rectangle 1">
            <a:extLst>
              <a:ext uri="{C183D7F6-B498-43B3-948B-1728B52AA6E4}">
                <adec:decorative xmlns:adec="http://schemas.microsoft.com/office/drawing/2017/decorative" val="1"/>
              </a:ext>
            </a:extLst>
          </p:cNvPr>
          <p:cNvSpPr/>
          <p:nvPr/>
        </p:nvSpPr>
        <p:spPr>
          <a:xfrm>
            <a:off x="0" y="457200"/>
            <a:ext cx="9144000" cy="5897880"/>
          </a:xfrm>
          <a:prstGeom prst="rect">
            <a:avLst/>
          </a:prstGeom>
          <a:solidFill>
            <a:srgbClr val="17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lide Number Placeholder 6">
            <a:extLst>
              <a:ext uri="{C183D7F6-B498-43B3-948B-1728B52AA6E4}">
                <adec:decorative xmlns:adec="http://schemas.microsoft.com/office/drawing/2017/decorative" val="0"/>
              </a:ext>
            </a:extLst>
          </p:cNvPr>
          <p:cNvSpPr>
            <a:spLocks noGrp="1"/>
          </p:cNvSpPr>
          <p:nvPr>
            <p:ph type="sldNum" sz="quarter" idx="12"/>
          </p:nvPr>
        </p:nvSpPr>
        <p:spPr>
          <a:xfrm>
            <a:off x="7010400" y="6489947"/>
            <a:ext cx="2133600" cy="365124"/>
          </a:xfrm>
        </p:spPr>
        <p:txBody>
          <a:bodyPr/>
          <a:lstStyle/>
          <a:p>
            <a:pPr>
              <a:defRPr/>
            </a:pPr>
            <a:fld id="{089398E2-BD8B-4C06-B949-5D11C3C3F6EB}" type="slidenum">
              <a:rPr lang="en-US" smtClean="0">
                <a:solidFill>
                  <a:srgbClr val="EEECE1"/>
                </a:solidFill>
              </a:rPr>
              <a:pPr>
                <a:defRPr/>
              </a:pPr>
              <a:t>38</a:t>
            </a:fld>
            <a:endParaRPr lang="en-US" dirty="0">
              <a:solidFill>
                <a:srgbClr val="EEECE1"/>
              </a:solidFill>
            </a:endParaRP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2362200"/>
            <a:ext cx="9144000" cy="1676400"/>
          </a:xfrm>
          <a:prstGeom prst="rect">
            <a:avLst/>
          </a:prstGeom>
        </p:spPr>
      </p:pic>
      <p:sp>
        <p:nvSpPr>
          <p:cNvPr id="9" name="Rectangle 8">
            <a:extLst>
              <a:ext uri="{C183D7F6-B498-43B3-948B-1728B52AA6E4}">
                <adec:decorative xmlns:adec="http://schemas.microsoft.com/office/drawing/2017/decorative" val="1"/>
              </a:ext>
            </a:extLst>
          </p:cNvPr>
          <p:cNvSpPr/>
          <p:nvPr/>
        </p:nvSpPr>
        <p:spPr>
          <a:xfrm>
            <a:off x="76200" y="2658070"/>
            <a:ext cx="8991600" cy="923330"/>
          </a:xfrm>
          <a:prstGeom prst="rect">
            <a:avLst/>
          </a:prstGeom>
        </p:spPr>
        <p:txBody>
          <a:bodyPr wrap="square">
            <a:spAutoFit/>
          </a:bodyPr>
          <a:lstStyle/>
          <a:p>
            <a:pPr algn="ctr"/>
            <a:r>
              <a:rPr lang="en-US" sz="5400" dirty="0">
                <a:solidFill>
                  <a:prstClr val="black"/>
                </a:solidFill>
                <a:latin typeface="Franklin Gothic Demi Cond"/>
                <a:cs typeface="Franklin Gothic Demi Cond"/>
              </a:rPr>
              <a:t> Presidential race at precipice</a:t>
            </a:r>
          </a:p>
        </p:txBody>
      </p:sp>
      <p:pic>
        <p:nvPicPr>
          <p:cNvPr id="10"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1960721" y="125713"/>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4890" y="177155"/>
            <a:ext cx="3090417" cy="1828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248DA6C-47BB-4CCB-8B1F-310FA9A4AD9F}"/>
              </a:ext>
              <a:ext uri="{C183D7F6-B498-43B3-948B-1728B52AA6E4}">
                <adec:decorative xmlns:adec="http://schemas.microsoft.com/office/drawing/2017/decorative" val="1"/>
              </a:ext>
            </a:extLst>
          </p:cNvPr>
          <p:cNvSpPr txBox="1"/>
          <p:nvPr/>
        </p:nvSpPr>
        <p:spPr>
          <a:xfrm>
            <a:off x="76200" y="6454237"/>
            <a:ext cx="8231977" cy="261610"/>
          </a:xfrm>
          <a:prstGeom prst="rect">
            <a:avLst/>
          </a:prstGeom>
          <a:solidFill>
            <a:schemeClr val="tx1"/>
          </a:solidFill>
        </p:spPr>
        <p:txBody>
          <a:bodyPr wrap="square" rtlCol="0">
            <a:spAutoFit/>
          </a:bodyPr>
          <a:lstStyle/>
          <a:p>
            <a:endParaRPr lang="en-US" sz="1100" i="1" dirty="0">
              <a:solidFill>
                <a:schemeClr val="lt1"/>
              </a:solidFill>
            </a:endParaRPr>
          </a:p>
        </p:txBody>
      </p:sp>
      <p:pic>
        <p:nvPicPr>
          <p:cNvPr id="15" name="Picture 9">
            <a:extLst>
              <a:ext uri="{FF2B5EF4-FFF2-40B4-BE49-F238E27FC236}">
                <a16:creationId xmlns:a16="http://schemas.microsoft.com/office/drawing/2014/main" id="{7DBB06CF-E943-4103-8C49-5A450C84EC0E}"/>
              </a:ext>
              <a:ext uri="{C183D7F6-B498-43B3-948B-1728B52AA6E4}">
                <adec:decorative xmlns:adec="http://schemas.microsoft.com/office/drawing/2017/decorative" val="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273" r="86278" b="3273"/>
          <a:stretch/>
        </p:blipFill>
        <p:spPr bwMode="auto">
          <a:xfrm>
            <a:off x="111859" y="6422646"/>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B2891FA1-FABE-47BF-BE7C-6D5ACB79686A}"/>
              </a:ext>
              <a:ext uri="{C183D7F6-B498-43B3-948B-1728B52AA6E4}">
                <adec:decorative xmlns:adec="http://schemas.microsoft.com/office/drawing/2017/decorative" val="1"/>
              </a:ext>
            </a:extLst>
          </p:cNvPr>
          <p:cNvPicPr/>
          <p:nvPr/>
        </p:nvPicPr>
        <p:blipFill rotWithShape="1">
          <a:blip r:embed="rId7">
            <a:extLst>
              <a:ext uri="{28A0092B-C50C-407E-A947-70E740481C1C}">
                <a14:useLocalDpi xmlns:a14="http://schemas.microsoft.com/office/drawing/2010/main" val="0"/>
              </a:ext>
            </a:extLst>
          </a:blip>
          <a:srcRect l="53849" t="-17160"/>
          <a:stretch/>
        </p:blipFill>
        <p:spPr bwMode="auto">
          <a:xfrm>
            <a:off x="519419" y="6422646"/>
            <a:ext cx="1105593" cy="359154"/>
          </a:xfrm>
          <a:prstGeom prst="rect">
            <a:avLst/>
          </a:prstGeom>
          <a:noFill/>
        </p:spPr>
      </p:pic>
    </p:spTree>
    <p:extLst>
      <p:ext uri="{BB962C8B-B14F-4D97-AF65-F5344CB8AC3E}">
        <p14:creationId xmlns:p14="http://schemas.microsoft.com/office/powerpoint/2010/main" val="370266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559097C8-0C96-214E-8274-47777BC33444}"/>
              </a:ext>
            </a:extLst>
          </p:cNvPr>
          <p:cNvSpPr>
            <a:spLocks noGrp="1"/>
          </p:cNvSpPr>
          <p:nvPr>
            <p:ph type="title" idx="4294967295"/>
          </p:nvPr>
        </p:nvSpPr>
        <p:spPr>
          <a:xfrm>
            <a:off x="628650" y="365125"/>
            <a:ext cx="7886700" cy="1325563"/>
          </a:xfrm>
          <a:prstGeom prst="rect">
            <a:avLst/>
          </a:prstGeom>
        </p:spPr>
        <p:txBody>
          <a:bodyPr/>
          <a:lstStyle/>
          <a:p>
            <a:r>
              <a:rPr lang="en-US" dirty="0"/>
              <a:t>Definition of Battleground</a:t>
            </a:r>
          </a:p>
        </p:txBody>
      </p:sp>
      <p:sp>
        <p:nvSpPr>
          <p:cNvPr id="5" name="Rectangle 4">
            <a:extLst>
              <a:ext uri="{C183D7F6-B498-43B3-948B-1728B52AA6E4}">
                <adec:decorative xmlns:adec="http://schemas.microsoft.com/office/drawing/2017/decorative" val="1"/>
              </a:ext>
            </a:extLst>
          </p:cNvPr>
          <p:cNvSpPr/>
          <p:nvPr/>
        </p:nvSpPr>
        <p:spPr>
          <a:xfrm>
            <a:off x="0" y="472814"/>
            <a:ext cx="9144000" cy="646331"/>
          </a:xfrm>
          <a:prstGeom prst="rect">
            <a:avLst/>
          </a:prstGeom>
        </p:spPr>
        <p:txBody>
          <a:bodyPr wrap="square">
            <a:spAutoFit/>
          </a:bodyPr>
          <a:lstStyle/>
          <a:p>
            <a:r>
              <a:rPr lang="en-US" sz="3600" spc="50" dirty="0">
                <a:solidFill>
                  <a:prstClr val="black"/>
                </a:solidFill>
                <a:latin typeface="Franklin Gothic Demi Cond"/>
                <a:cs typeface="Franklin Gothic Demi Cond"/>
              </a:rPr>
              <a:t>Definition of Battleground</a:t>
            </a:r>
            <a:endParaRPr lang="en-US" sz="3200" spc="50" dirty="0">
              <a:solidFill>
                <a:srgbClr val="6DB33F"/>
              </a:solidFill>
              <a:latin typeface="Franklin Gothic Demi Cond"/>
              <a:cs typeface="Franklin Gothic Demi Cond"/>
            </a:endParaRPr>
          </a:p>
        </p:txBody>
      </p:sp>
      <p:sp>
        <p:nvSpPr>
          <p:cNvPr id="3" name="TextBox 2"/>
          <p:cNvSpPr txBox="1"/>
          <p:nvPr/>
        </p:nvSpPr>
        <p:spPr>
          <a:xfrm>
            <a:off x="0" y="1081652"/>
            <a:ext cx="9144000" cy="7386638"/>
          </a:xfrm>
          <a:prstGeom prst="rect">
            <a:avLst/>
          </a:prstGeom>
          <a:noFill/>
        </p:spPr>
        <p:txBody>
          <a:bodyPr wrap="square" rtlCol="0">
            <a:spAutoFit/>
          </a:bodyPr>
          <a:lstStyle/>
          <a:p>
            <a:endParaRPr lang="en-US" b="1" dirty="0">
              <a:solidFill>
                <a:srgbClr val="000000"/>
              </a:solidFill>
              <a:latin typeface="+mj-lt"/>
              <a:cs typeface="Arial" charset="0"/>
            </a:endParaRPr>
          </a:p>
          <a:p>
            <a:r>
              <a:rPr lang="en-US" b="1" u="sng" dirty="0">
                <a:solidFill>
                  <a:srgbClr val="000000"/>
                </a:solidFill>
                <a:latin typeface="+mj-lt"/>
                <a:cs typeface="Arial" charset="0"/>
              </a:rPr>
              <a:t>Total 16-state Presidential and Senate battleground:</a:t>
            </a:r>
            <a:r>
              <a:rPr lang="en-US" dirty="0">
                <a:solidFill>
                  <a:srgbClr val="000000"/>
                </a:solidFill>
                <a:latin typeface="+mj-lt"/>
                <a:cs typeface="Arial" charset="0"/>
              </a:rPr>
              <a:t> Arizona, Colorado, Florida, Georgia, Iowa, Nevada, New Hampshire, New Mexico, North Carolina, Maine, Michigan, Minnesota, Ohio, Pennsylvania, Virginia, Wisconsin</a:t>
            </a:r>
          </a:p>
          <a:p>
            <a:endParaRPr lang="en-US" dirty="0">
              <a:solidFill>
                <a:srgbClr val="000000"/>
              </a:solidFill>
              <a:latin typeface="+mj-lt"/>
              <a:cs typeface="Arial" charset="0"/>
            </a:endParaRPr>
          </a:p>
          <a:p>
            <a:r>
              <a:rPr lang="en-US" b="1" u="sng" dirty="0">
                <a:latin typeface="+mj-lt"/>
              </a:rPr>
              <a:t>8 Diverse States</a:t>
            </a:r>
            <a:r>
              <a:rPr lang="en-US" b="1" dirty="0">
                <a:latin typeface="+mj-lt"/>
              </a:rPr>
              <a:t> = </a:t>
            </a:r>
            <a:r>
              <a:rPr lang="en-US" dirty="0">
                <a:latin typeface="+mj-lt"/>
              </a:rPr>
              <a:t>AZ </a:t>
            </a:r>
            <a:r>
              <a:rPr lang="en-US" dirty="0">
                <a:solidFill>
                  <a:srgbClr val="FF0000"/>
                </a:solidFill>
                <a:latin typeface="+mj-lt"/>
              </a:rPr>
              <a:t>(+5)</a:t>
            </a:r>
            <a:r>
              <a:rPr lang="en-US" dirty="0">
                <a:latin typeface="+mj-lt"/>
              </a:rPr>
              <a:t>, CO </a:t>
            </a:r>
            <a:r>
              <a:rPr lang="en-US" dirty="0">
                <a:solidFill>
                  <a:srgbClr val="0070C0"/>
                </a:solidFill>
                <a:latin typeface="+mj-lt"/>
              </a:rPr>
              <a:t>(+1)</a:t>
            </a:r>
            <a:r>
              <a:rPr lang="en-US" dirty="0">
                <a:latin typeface="+mj-lt"/>
              </a:rPr>
              <a:t>, FL </a:t>
            </a:r>
            <a:r>
              <a:rPr lang="en-US" dirty="0">
                <a:solidFill>
                  <a:srgbClr val="FF0000"/>
                </a:solidFill>
                <a:latin typeface="+mj-lt"/>
              </a:rPr>
              <a:t>(+2)</a:t>
            </a:r>
            <a:r>
              <a:rPr lang="en-US" dirty="0">
                <a:latin typeface="+mj-lt"/>
              </a:rPr>
              <a:t>, GA </a:t>
            </a:r>
            <a:r>
              <a:rPr lang="en-US" dirty="0">
                <a:solidFill>
                  <a:srgbClr val="FF0000"/>
                </a:solidFill>
                <a:latin typeface="+mj-lt"/>
              </a:rPr>
              <a:t>(+5)</a:t>
            </a:r>
            <a:r>
              <a:rPr lang="en-US" dirty="0">
                <a:latin typeface="+mj-lt"/>
              </a:rPr>
              <a:t>, NV </a:t>
            </a:r>
            <a:r>
              <a:rPr lang="en-US" dirty="0">
                <a:solidFill>
                  <a:srgbClr val="0070C0"/>
                </a:solidFill>
                <a:latin typeface="+mj-lt"/>
              </a:rPr>
              <a:t>(+1)</a:t>
            </a:r>
            <a:r>
              <a:rPr lang="en-US" dirty="0">
                <a:latin typeface="+mj-lt"/>
              </a:rPr>
              <a:t>, NM </a:t>
            </a:r>
            <a:r>
              <a:rPr lang="en-US" dirty="0">
                <a:solidFill>
                  <a:srgbClr val="0070C0"/>
                </a:solidFill>
                <a:latin typeface="+mj-lt"/>
              </a:rPr>
              <a:t>(+3), </a:t>
            </a:r>
            <a:r>
              <a:rPr lang="en-US" dirty="0">
                <a:latin typeface="+mj-lt"/>
              </a:rPr>
              <a:t>NC </a:t>
            </a:r>
            <a:r>
              <a:rPr lang="en-US" dirty="0">
                <a:solidFill>
                  <a:srgbClr val="FF0000"/>
                </a:solidFill>
                <a:latin typeface="+mj-lt"/>
              </a:rPr>
              <a:t>(+3)</a:t>
            </a:r>
            <a:r>
              <a:rPr lang="en-US" dirty="0">
                <a:latin typeface="+mj-lt"/>
              </a:rPr>
              <a:t>,</a:t>
            </a:r>
            <a:r>
              <a:rPr lang="en-US" dirty="0">
                <a:solidFill>
                  <a:srgbClr val="FF0000"/>
                </a:solidFill>
                <a:latin typeface="+mj-lt"/>
              </a:rPr>
              <a:t> </a:t>
            </a:r>
            <a:r>
              <a:rPr lang="en-US" dirty="0">
                <a:latin typeface="+mj-lt"/>
              </a:rPr>
              <a:t>VA </a:t>
            </a:r>
            <a:r>
              <a:rPr lang="en-US" dirty="0">
                <a:solidFill>
                  <a:srgbClr val="0070C0"/>
                </a:solidFill>
                <a:latin typeface="+mj-lt"/>
              </a:rPr>
              <a:t>(+1)</a:t>
            </a:r>
          </a:p>
          <a:p>
            <a:endParaRPr lang="en-US" b="1" u="sng" dirty="0">
              <a:latin typeface="+mj-lt"/>
            </a:endParaRPr>
          </a:p>
          <a:p>
            <a:r>
              <a:rPr lang="en-US" b="1" u="sng" dirty="0">
                <a:latin typeface="+mj-lt"/>
              </a:rPr>
              <a:t>8 Blue Wall States</a:t>
            </a:r>
            <a:r>
              <a:rPr lang="en-US" b="1" dirty="0">
                <a:latin typeface="+mj-lt"/>
              </a:rPr>
              <a:t> = </a:t>
            </a:r>
            <a:r>
              <a:rPr lang="en-US" dirty="0">
                <a:latin typeface="+mj-lt"/>
              </a:rPr>
              <a:t>IA </a:t>
            </a:r>
            <a:r>
              <a:rPr lang="en-US" dirty="0">
                <a:solidFill>
                  <a:srgbClr val="FF0000"/>
                </a:solidFill>
                <a:latin typeface="+mj-lt"/>
              </a:rPr>
              <a:t>(+3), </a:t>
            </a:r>
            <a:r>
              <a:rPr lang="en-US" dirty="0">
                <a:latin typeface="+mj-lt"/>
              </a:rPr>
              <a:t>MI </a:t>
            </a:r>
            <a:r>
              <a:rPr lang="en-US" dirty="0">
                <a:solidFill>
                  <a:srgbClr val="0070C0"/>
                </a:solidFill>
                <a:latin typeface="+mj-lt"/>
              </a:rPr>
              <a:t>(+1)</a:t>
            </a:r>
            <a:r>
              <a:rPr lang="en-US" dirty="0">
                <a:latin typeface="+mj-lt"/>
              </a:rPr>
              <a:t>, ME </a:t>
            </a:r>
            <a:r>
              <a:rPr lang="en-US" dirty="0">
                <a:solidFill>
                  <a:schemeClr val="tx2">
                    <a:lumMod val="60000"/>
                    <a:lumOff val="40000"/>
                  </a:schemeClr>
                </a:solidFill>
                <a:latin typeface="+mj-lt"/>
              </a:rPr>
              <a:t>(+3)</a:t>
            </a:r>
            <a:r>
              <a:rPr lang="en-US" dirty="0">
                <a:latin typeface="+mj-lt"/>
              </a:rPr>
              <a:t>, MN </a:t>
            </a:r>
            <a:r>
              <a:rPr lang="en-US" dirty="0">
                <a:solidFill>
                  <a:srgbClr val="0070C0"/>
                </a:solidFill>
                <a:latin typeface="+mj-lt"/>
              </a:rPr>
              <a:t>(+1)</a:t>
            </a:r>
            <a:r>
              <a:rPr lang="en-US" dirty="0">
                <a:latin typeface="+mj-lt"/>
              </a:rPr>
              <a:t>, NH </a:t>
            </a:r>
            <a:r>
              <a:rPr lang="en-US" dirty="0">
                <a:solidFill>
                  <a:schemeClr val="accent4">
                    <a:lumMod val="75000"/>
                  </a:schemeClr>
                </a:solidFill>
                <a:latin typeface="+mj-lt"/>
              </a:rPr>
              <a:t>(-)</a:t>
            </a:r>
            <a:r>
              <a:rPr lang="en-US" dirty="0">
                <a:latin typeface="+mj-lt"/>
              </a:rPr>
              <a:t>, OH </a:t>
            </a:r>
            <a:r>
              <a:rPr lang="en-US" dirty="0">
                <a:solidFill>
                  <a:srgbClr val="FF0000"/>
                </a:solidFill>
                <a:latin typeface="+mj-lt"/>
              </a:rPr>
              <a:t>(+3)</a:t>
            </a:r>
            <a:r>
              <a:rPr lang="en-US" dirty="0">
                <a:latin typeface="+mj-lt"/>
              </a:rPr>
              <a:t>, PA </a:t>
            </a:r>
            <a:r>
              <a:rPr lang="en-US" dirty="0">
                <a:solidFill>
                  <a:srgbClr val="7030A0"/>
                </a:solidFill>
                <a:latin typeface="+mj-lt"/>
              </a:rPr>
              <a:t>(-)</a:t>
            </a:r>
            <a:r>
              <a:rPr lang="en-US" dirty="0">
                <a:latin typeface="+mj-lt"/>
              </a:rPr>
              <a:t>, WI </a:t>
            </a:r>
            <a:r>
              <a:rPr lang="en-US" dirty="0">
                <a:solidFill>
                  <a:srgbClr val="7030A0"/>
                </a:solidFill>
                <a:latin typeface="+mj-lt"/>
              </a:rPr>
              <a:t>(-)</a:t>
            </a:r>
          </a:p>
          <a:p>
            <a:endParaRPr lang="en-US" b="1" u="sng" dirty="0">
              <a:latin typeface="+mj-lt"/>
            </a:endParaRPr>
          </a:p>
          <a:p>
            <a:r>
              <a:rPr lang="en-US" b="1" u="sng" dirty="0">
                <a:latin typeface="+mj-lt"/>
              </a:rPr>
              <a:t>4 Regions :</a:t>
            </a:r>
          </a:p>
          <a:p>
            <a:pPr marL="285750" indent="-285750">
              <a:buFont typeface="Arial" panose="020B0604020202020204" pitchFamily="34" charset="0"/>
              <a:buChar char="•"/>
            </a:pPr>
            <a:r>
              <a:rPr lang="en-US" dirty="0">
                <a:latin typeface="+mj-lt"/>
              </a:rPr>
              <a:t>Northeast (ME, NH, PA), </a:t>
            </a:r>
          </a:p>
          <a:p>
            <a:pPr marL="285750" indent="-285750">
              <a:buFont typeface="Arial" panose="020B0604020202020204" pitchFamily="34" charset="0"/>
              <a:buChar char="•"/>
            </a:pPr>
            <a:r>
              <a:rPr lang="en-US" dirty="0">
                <a:latin typeface="+mj-lt"/>
              </a:rPr>
              <a:t>Midwest (IA, MI, MN, OH, WI)</a:t>
            </a:r>
          </a:p>
          <a:p>
            <a:pPr marL="285750" indent="-285750">
              <a:buFont typeface="Arial" panose="020B0604020202020204" pitchFamily="34" charset="0"/>
              <a:buChar char="•"/>
            </a:pPr>
            <a:r>
              <a:rPr lang="en-US" dirty="0">
                <a:latin typeface="+mj-lt"/>
              </a:rPr>
              <a:t>South (FL, GA, NC, VA)</a:t>
            </a:r>
          </a:p>
          <a:p>
            <a:pPr marL="285750" indent="-285750">
              <a:buFont typeface="Arial" panose="020B0604020202020204" pitchFamily="34" charset="0"/>
              <a:buChar char="•"/>
            </a:pPr>
            <a:r>
              <a:rPr lang="en-US" dirty="0">
                <a:latin typeface="+mj-lt"/>
              </a:rPr>
              <a:t>West (AZ, CO, NM, NV)</a:t>
            </a:r>
          </a:p>
          <a:p>
            <a:pPr marL="285750" indent="-285750">
              <a:buFont typeface="Arial" panose="020B0604020202020204" pitchFamily="34" charset="0"/>
              <a:buChar char="•"/>
            </a:pPr>
            <a:endParaRPr lang="en-US" sz="2000" b="1" u="sng" dirty="0">
              <a:latin typeface="+mj-lt"/>
            </a:endParaRPr>
          </a:p>
          <a:p>
            <a:endParaRPr lang="en-US" sz="2000" b="1" u="sng" dirty="0">
              <a:latin typeface="+mj-lt"/>
            </a:endParaRPr>
          </a:p>
          <a:p>
            <a:endParaRPr lang="en-US" sz="1400" dirty="0">
              <a:solidFill>
                <a:srgbClr val="7030A0"/>
              </a:solidFill>
              <a:latin typeface="+mj-lt"/>
            </a:endParaRPr>
          </a:p>
          <a:p>
            <a:pPr algn="r"/>
            <a:endParaRPr lang="en-US" sz="1200" i="1" dirty="0">
              <a:solidFill>
                <a:srgbClr val="FF0000"/>
              </a:solidFill>
              <a:latin typeface="+mj-lt"/>
            </a:endParaRPr>
          </a:p>
          <a:p>
            <a:pPr algn="r"/>
            <a:endParaRPr lang="en-US" sz="1200" i="1" dirty="0">
              <a:solidFill>
                <a:srgbClr val="FF0000"/>
              </a:solidFill>
              <a:latin typeface="+mj-lt"/>
            </a:endParaRPr>
          </a:p>
          <a:p>
            <a:pPr algn="r"/>
            <a:endParaRPr lang="en-US" sz="1200" i="1" dirty="0">
              <a:solidFill>
                <a:srgbClr val="FF0000"/>
              </a:solidFill>
              <a:latin typeface="+mj-lt"/>
            </a:endParaRPr>
          </a:p>
          <a:p>
            <a:pPr algn="r"/>
            <a:endParaRPr lang="en-US" sz="1200" i="1" dirty="0">
              <a:solidFill>
                <a:srgbClr val="FF0000"/>
              </a:solidFill>
              <a:latin typeface="+mj-lt"/>
            </a:endParaRPr>
          </a:p>
          <a:p>
            <a:pPr algn="r"/>
            <a:endParaRPr lang="en-US" sz="1200" i="1" dirty="0">
              <a:solidFill>
                <a:srgbClr val="FF0000"/>
              </a:solidFill>
              <a:latin typeface="+mj-lt"/>
            </a:endParaRPr>
          </a:p>
          <a:p>
            <a:pPr algn="r"/>
            <a:endParaRPr lang="en-US" sz="1200" i="1" dirty="0">
              <a:solidFill>
                <a:srgbClr val="FF0000"/>
              </a:solidFill>
              <a:latin typeface="+mj-lt"/>
            </a:endParaRPr>
          </a:p>
          <a:p>
            <a:pPr algn="r"/>
            <a:endParaRPr lang="en-US" sz="1200" i="1" dirty="0">
              <a:solidFill>
                <a:srgbClr val="FF0000"/>
              </a:solidFill>
              <a:latin typeface="+mj-lt"/>
            </a:endParaRPr>
          </a:p>
          <a:p>
            <a:pPr algn="r"/>
            <a:endParaRPr lang="en-US" sz="1200" i="1" dirty="0">
              <a:solidFill>
                <a:srgbClr val="FF0000"/>
              </a:solidFill>
              <a:latin typeface="+mj-lt"/>
            </a:endParaRPr>
          </a:p>
          <a:p>
            <a:pPr algn="r"/>
            <a:endParaRPr lang="en-US" sz="1200" i="1" dirty="0">
              <a:solidFill>
                <a:srgbClr val="FF0000"/>
              </a:solidFill>
              <a:latin typeface="+mj-lt"/>
            </a:endParaRPr>
          </a:p>
          <a:p>
            <a:pPr algn="r"/>
            <a:r>
              <a:rPr lang="en-US" sz="1200" i="1" dirty="0">
                <a:solidFill>
                  <a:srgbClr val="FF0000"/>
                </a:solidFill>
                <a:latin typeface="+mj-lt"/>
              </a:rPr>
              <a:t>(Republican PVI advantage)</a:t>
            </a:r>
            <a:r>
              <a:rPr lang="en-US" sz="1200" i="1" dirty="0">
                <a:solidFill>
                  <a:srgbClr val="7030A0"/>
                </a:solidFill>
                <a:latin typeface="+mj-lt"/>
              </a:rPr>
              <a:t>(PVI – even)</a:t>
            </a:r>
            <a:r>
              <a:rPr lang="en-US" sz="1200" i="1" dirty="0">
                <a:solidFill>
                  <a:srgbClr val="0070C0"/>
                </a:solidFill>
                <a:latin typeface="+mj-lt"/>
              </a:rPr>
              <a:t>(Democratic PVI advantage)</a:t>
            </a:r>
            <a:r>
              <a:rPr lang="en-US" sz="1200" i="1" dirty="0">
                <a:solidFill>
                  <a:srgbClr val="00B050"/>
                </a:solidFill>
                <a:latin typeface="+mj-lt"/>
              </a:rPr>
              <a:t>*retiring/term-limited</a:t>
            </a:r>
          </a:p>
          <a:p>
            <a:endParaRPr lang="en-US" sz="1600" dirty="0"/>
          </a:p>
          <a:p>
            <a:pPr marL="285750" indent="-285750">
              <a:buFont typeface="Arial" panose="020B0604020202020204" pitchFamily="34" charset="0"/>
              <a:buChar char="•"/>
            </a:pPr>
            <a:endParaRPr lang="en-US" sz="1600" dirty="0">
              <a:solidFill>
                <a:srgbClr val="000000"/>
              </a:solidFill>
              <a:latin typeface="Calibri"/>
              <a:cs typeface="Arial" charset="0"/>
            </a:endParaRPr>
          </a:p>
          <a:p>
            <a:endParaRPr lang="en-US" sz="1600" dirty="0">
              <a:solidFill>
                <a:srgbClr val="000000"/>
              </a:solidFill>
              <a:latin typeface="Calibri"/>
              <a:cs typeface="Arial" charset="0"/>
            </a:endParaRPr>
          </a:p>
        </p:txBody>
      </p:sp>
      <p:pic>
        <p:nvPicPr>
          <p:cNvPr id="8" name="Picture 2">
            <a:extLst>
              <a:ext uri="{FF2B5EF4-FFF2-40B4-BE49-F238E27FC236}">
                <a16:creationId xmlns:a16="http://schemas.microsoft.com/office/drawing/2014/main" id="{CF83A595-3416-478A-871C-34A83ED433E3}"/>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1368"/>
          <a:stretch/>
        </p:blipFill>
        <p:spPr bwMode="auto">
          <a:xfrm>
            <a:off x="1960721" y="125713"/>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a:extLst>
              <a:ext uri="{FF2B5EF4-FFF2-40B4-BE49-F238E27FC236}">
                <a16:creationId xmlns:a16="http://schemas.microsoft.com/office/drawing/2014/main" id="{D2CB86EA-6286-4C61-946E-EBBBE7A2B059}"/>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4890" y="177155"/>
            <a:ext cx="3090417" cy="18286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726997B-8466-4D96-BF69-37DD7928EB6A}"/>
              </a:ext>
              <a:ext uri="{C183D7F6-B498-43B3-948B-1728B52AA6E4}">
                <adec:decorative xmlns:adec="http://schemas.microsoft.com/office/drawing/2017/decorative" val="1"/>
              </a:ext>
            </a:extLst>
          </p:cNvPr>
          <p:cNvSpPr txBox="1"/>
          <p:nvPr/>
        </p:nvSpPr>
        <p:spPr>
          <a:xfrm>
            <a:off x="152400" y="6413828"/>
            <a:ext cx="8231977" cy="261610"/>
          </a:xfrm>
          <a:prstGeom prst="rect">
            <a:avLst/>
          </a:prstGeom>
          <a:solidFill>
            <a:schemeClr val="tx1"/>
          </a:solidFill>
        </p:spPr>
        <p:txBody>
          <a:bodyPr wrap="square" rtlCol="0">
            <a:spAutoFit/>
          </a:bodyPr>
          <a:lstStyle/>
          <a:p>
            <a:endParaRPr lang="en-US" sz="1100" i="1" dirty="0">
              <a:solidFill>
                <a:schemeClr val="lt1"/>
              </a:solidFill>
            </a:endParaRPr>
          </a:p>
        </p:txBody>
      </p:sp>
      <p:pic>
        <p:nvPicPr>
          <p:cNvPr id="11" name="Picture 10" descr="dc letterhead logo">
            <a:extLst>
              <a:ext uri="{FF2B5EF4-FFF2-40B4-BE49-F238E27FC236}">
                <a16:creationId xmlns:a16="http://schemas.microsoft.com/office/drawing/2014/main" id="{CC5D3377-7BDD-4169-8293-4ACE4EC4563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273" r="86278" b="3273"/>
          <a:stretch/>
        </p:blipFill>
        <p:spPr bwMode="auto">
          <a:xfrm>
            <a:off x="152400" y="6422646"/>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50BA4DFA-FA11-4B44-ABE4-50BD927C6D44}"/>
              </a:ext>
              <a:ext uri="{C183D7F6-B498-43B3-948B-1728B52AA6E4}">
                <adec:decorative xmlns:adec="http://schemas.microsoft.com/office/drawing/2017/decorative" val="1"/>
              </a:ext>
            </a:extLst>
          </p:cNvPr>
          <p:cNvPicPr/>
          <p:nvPr/>
        </p:nvPicPr>
        <p:blipFill rotWithShape="1">
          <a:blip r:embed="rId6">
            <a:extLst>
              <a:ext uri="{28A0092B-C50C-407E-A947-70E740481C1C}">
                <a14:useLocalDpi xmlns:a14="http://schemas.microsoft.com/office/drawing/2010/main" val="0"/>
              </a:ext>
            </a:extLst>
          </a:blip>
          <a:srcRect l="53849" t="-17160"/>
          <a:stretch/>
        </p:blipFill>
        <p:spPr bwMode="auto">
          <a:xfrm>
            <a:off x="588546" y="6422646"/>
            <a:ext cx="1105593" cy="359154"/>
          </a:xfrm>
          <a:prstGeom prst="rect">
            <a:avLst/>
          </a:prstGeom>
          <a:noFill/>
        </p:spPr>
      </p:pic>
      <p:sp>
        <p:nvSpPr>
          <p:cNvPr id="2" name="Slide Number Placeholder 1"/>
          <p:cNvSpPr>
            <a:spLocks noGrp="1"/>
          </p:cNvSpPr>
          <p:nvPr>
            <p:ph type="sldNum" sz="quarter" idx="12"/>
          </p:nvPr>
        </p:nvSpPr>
        <p:spPr>
          <a:xfrm>
            <a:off x="7010400" y="6492876"/>
            <a:ext cx="2133600" cy="365124"/>
          </a:xfrm>
        </p:spPr>
        <p:txBody>
          <a:bodyPr/>
          <a:lstStyle/>
          <a:p>
            <a:pPr>
              <a:defRPr/>
            </a:pPr>
            <a:fld id="{4C5DAD9D-3630-4C04-8207-D2EF7D23B384}" type="slidenum">
              <a:rPr lang="en-US" smtClean="0">
                <a:solidFill>
                  <a:srgbClr val="EEECE1"/>
                </a:solidFill>
              </a:rPr>
              <a:pPr>
                <a:defRPr/>
              </a:pPr>
              <a:t>3</a:t>
            </a:fld>
            <a:endParaRPr lang="en-US" dirty="0">
              <a:solidFill>
                <a:srgbClr val="EEECE1"/>
              </a:solidFill>
            </a:endParaRPr>
          </a:p>
        </p:txBody>
      </p:sp>
    </p:spTree>
    <p:extLst>
      <p:ext uri="{BB962C8B-B14F-4D97-AF65-F5344CB8AC3E}">
        <p14:creationId xmlns:p14="http://schemas.microsoft.com/office/powerpoint/2010/main" val="16874212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56917921-E33F-024A-A1FC-CB28CAE183FA}"/>
              </a:ext>
            </a:extLst>
          </p:cNvPr>
          <p:cNvSpPr>
            <a:spLocks noGrp="1"/>
          </p:cNvSpPr>
          <p:nvPr>
            <p:ph type="title" idx="4294967295"/>
          </p:nvPr>
        </p:nvSpPr>
        <p:spPr>
          <a:xfrm>
            <a:off x="628650" y="365125"/>
            <a:ext cx="7886700" cy="1325563"/>
          </a:xfrm>
          <a:prstGeom prst="rect">
            <a:avLst/>
          </a:prstGeom>
        </p:spPr>
        <p:txBody>
          <a:bodyPr/>
          <a:lstStyle/>
          <a:p>
            <a:pPr rtl="0" fontAlgn="base"/>
            <a:r>
              <a:rPr lang="en-US" sz="2400" dirty="0">
                <a:solidFill>
                  <a:srgbClr val="000000"/>
                </a:solidFill>
                <a:effectLst/>
                <a:latin typeface="Franklin Gothic Demi Cond" panose="020B0603020102020204" pitchFamily="34" charset="0"/>
                <a:ea typeface="+mn-ea"/>
                <a:cs typeface="+mn-cs"/>
              </a:rPr>
              <a:t>Democrats at edge of sweep in battleground, including Senate — though Biden has edged down since Sanders endorsement </a:t>
            </a:r>
            <a:endParaRPr lang="en-US" dirty="0">
              <a:effectLst/>
            </a:endParaRPr>
          </a:p>
        </p:txBody>
      </p:sp>
      <p:sp>
        <p:nvSpPr>
          <p:cNvPr id="23" name="Title 1">
            <a:extLst>
              <a:ext uri="{FF2B5EF4-FFF2-40B4-BE49-F238E27FC236}">
                <a16:creationId xmlns:a16="http://schemas.microsoft.com/office/drawing/2014/main" id="{E9B094CF-A3E6-4435-9444-774F54CAE621}"/>
              </a:ext>
              <a:ext uri="{C183D7F6-B498-43B3-948B-1728B52AA6E4}">
                <adec:decorative xmlns:adec="http://schemas.microsoft.com/office/drawing/2017/decorative" val="1"/>
              </a:ext>
            </a:extLst>
          </p:cNvPr>
          <p:cNvSpPr txBox="1">
            <a:spLocks/>
          </p:cNvSpPr>
          <p:nvPr/>
        </p:nvSpPr>
        <p:spPr>
          <a:xfrm>
            <a:off x="0" y="488300"/>
            <a:ext cx="9055631" cy="644525"/>
          </a:xfrm>
          <a:prstGeom prst="rect">
            <a:avLst/>
          </a:prstGeom>
          <a:noFill/>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cs typeface="Arial" charset="0"/>
              </a:defRPr>
            </a:lvl2pPr>
            <a:lvl3pPr algn="l" rtl="0" eaLnBrk="0" fontAlgn="base" hangingPunct="0">
              <a:spcBef>
                <a:spcPct val="0"/>
              </a:spcBef>
              <a:spcAft>
                <a:spcPct val="0"/>
              </a:spcAft>
              <a:defRPr sz="4400">
                <a:solidFill>
                  <a:schemeClr val="tx2"/>
                </a:solidFill>
                <a:latin typeface="Arial" charset="0"/>
                <a:cs typeface="Arial" charset="0"/>
              </a:defRPr>
            </a:lvl3pPr>
            <a:lvl4pPr algn="l" rtl="0" eaLnBrk="0" fontAlgn="base" hangingPunct="0">
              <a:spcBef>
                <a:spcPct val="0"/>
              </a:spcBef>
              <a:spcAft>
                <a:spcPct val="0"/>
              </a:spcAft>
              <a:defRPr sz="4400">
                <a:solidFill>
                  <a:schemeClr val="tx2"/>
                </a:solidFill>
                <a:latin typeface="Arial" charset="0"/>
                <a:cs typeface="Arial" charset="0"/>
              </a:defRPr>
            </a:lvl4pPr>
            <a:lvl5pPr algn="l" rtl="0" eaLnBrk="0" fontAlgn="base" hangingPunct="0">
              <a:spcBef>
                <a:spcPct val="0"/>
              </a:spcBef>
              <a:spcAft>
                <a:spcPct val="0"/>
              </a:spcAft>
              <a:defRPr sz="4400">
                <a:solidFill>
                  <a:schemeClr val="tx2"/>
                </a:solidFill>
                <a:latin typeface="Arial" charset="0"/>
                <a:cs typeface="Arial" charset="0"/>
              </a:defRPr>
            </a:lvl5pPr>
            <a:lvl6pPr marL="457200" algn="l" rtl="0" fontAlgn="base">
              <a:spcBef>
                <a:spcPct val="0"/>
              </a:spcBef>
              <a:spcAft>
                <a:spcPct val="0"/>
              </a:spcAft>
              <a:defRPr sz="4400">
                <a:solidFill>
                  <a:schemeClr val="tx2"/>
                </a:solidFill>
                <a:latin typeface="Arial" charset="0"/>
                <a:cs typeface="Arial" charset="0"/>
              </a:defRPr>
            </a:lvl6pPr>
            <a:lvl7pPr marL="914400" algn="l" rtl="0" fontAlgn="base">
              <a:spcBef>
                <a:spcPct val="0"/>
              </a:spcBef>
              <a:spcAft>
                <a:spcPct val="0"/>
              </a:spcAft>
              <a:defRPr sz="4400">
                <a:solidFill>
                  <a:schemeClr val="tx2"/>
                </a:solidFill>
                <a:latin typeface="Arial" charset="0"/>
                <a:cs typeface="Arial" charset="0"/>
              </a:defRPr>
            </a:lvl7pPr>
            <a:lvl8pPr marL="1371600" algn="l" rtl="0" fontAlgn="base">
              <a:spcBef>
                <a:spcPct val="0"/>
              </a:spcBef>
              <a:spcAft>
                <a:spcPct val="0"/>
              </a:spcAft>
              <a:defRPr sz="4400">
                <a:solidFill>
                  <a:schemeClr val="tx2"/>
                </a:solidFill>
                <a:latin typeface="Arial" charset="0"/>
                <a:cs typeface="Arial" charset="0"/>
              </a:defRPr>
            </a:lvl8pPr>
            <a:lvl9pPr marL="1828800" algn="l" rtl="0" fontAlgn="base">
              <a:spcBef>
                <a:spcPct val="0"/>
              </a:spcBef>
              <a:spcAft>
                <a:spcPct val="0"/>
              </a:spcAft>
              <a:defRPr sz="4400">
                <a:solidFill>
                  <a:schemeClr val="tx2"/>
                </a:solidFill>
                <a:latin typeface="Arial" charset="0"/>
                <a:cs typeface="Arial" charset="0"/>
              </a:defRPr>
            </a:lvl9pPr>
          </a:lstStyle>
          <a:p>
            <a:r>
              <a:rPr lang="en-US" sz="2400" kern="0" dirty="0">
                <a:solidFill>
                  <a:prstClr val="black"/>
                </a:solidFill>
                <a:latin typeface="Franklin Gothic Demi Cond" panose="020B0706030402020204" pitchFamily="34" charset="0"/>
              </a:rPr>
              <a:t>Democrats at edge of sweep in battleground, including Senate — though Biden has edged down since Sanders endorsement </a:t>
            </a:r>
          </a:p>
        </p:txBody>
      </p:sp>
      <p:sp>
        <p:nvSpPr>
          <p:cNvPr id="18" name="Text Box 45">
            <a:extLst>
              <a:ext uri="{FF2B5EF4-FFF2-40B4-BE49-F238E27FC236}">
                <a16:creationId xmlns:a16="http://schemas.microsoft.com/office/drawing/2014/main" id="{A55A7DE0-C262-4EEC-A306-905A51D9FC53}"/>
              </a:ext>
            </a:extLst>
          </p:cNvPr>
          <p:cNvSpPr txBox="1">
            <a:spLocks noChangeArrowheads="1"/>
          </p:cNvSpPr>
          <p:nvPr/>
        </p:nvSpPr>
        <p:spPr bwMode="auto">
          <a:xfrm>
            <a:off x="1594115" y="1284923"/>
            <a:ext cx="5867400" cy="315277"/>
          </a:xfrm>
          <a:prstGeom prst="rect">
            <a:avLst/>
          </a:prstGeom>
          <a:solidFill>
            <a:schemeClr val="bg1"/>
          </a:solidFill>
          <a:ln w="9525" algn="ctr">
            <a:solidFill>
              <a:schemeClr val="tx1"/>
            </a:solidFill>
            <a:miter lim="800000"/>
            <a:headEnd/>
            <a:tailEnd/>
          </a:ln>
          <a:effec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0"/>
              </a:spcBef>
            </a:pPr>
            <a:r>
              <a:rPr lang="en-US" sz="2000" b="1" dirty="0">
                <a:solidFill>
                  <a:srgbClr val="000000"/>
                </a:solidFill>
                <a:latin typeface="Arial" panose="020B0604020202020204" pitchFamily="34" charset="0"/>
                <a:cs typeface="Arial" panose="020B0604020202020204" pitchFamily="34" charset="0"/>
              </a:rPr>
              <a:t>PRESIDENTIAL, HOUSE &amp; SENATE BALLOTS</a:t>
            </a:r>
          </a:p>
        </p:txBody>
      </p:sp>
      <p:sp>
        <p:nvSpPr>
          <p:cNvPr id="20" name="Text Box 45">
            <a:extLst>
              <a:ext uri="{FF2B5EF4-FFF2-40B4-BE49-F238E27FC236}">
                <a16:creationId xmlns:a16="http://schemas.microsoft.com/office/drawing/2014/main" id="{DEF247B2-10EA-4C09-8BE0-2D58C1A65276}"/>
              </a:ext>
            </a:extLst>
          </p:cNvPr>
          <p:cNvSpPr txBox="1">
            <a:spLocks noChangeArrowheads="1"/>
          </p:cNvSpPr>
          <p:nvPr/>
        </p:nvSpPr>
        <p:spPr bwMode="auto">
          <a:xfrm>
            <a:off x="2209802" y="1620856"/>
            <a:ext cx="4724395" cy="284144"/>
          </a:xfrm>
          <a:prstGeom prst="rect">
            <a:avLst/>
          </a:prstGeom>
          <a:solidFill>
            <a:schemeClr val="bg1">
              <a:lumMod val="85000"/>
            </a:schemeClr>
          </a:solidFill>
          <a:ln w="9525" algn="ctr">
            <a:solidFill>
              <a:schemeClr val="tx1"/>
            </a:solidFill>
            <a:miter lim="800000"/>
            <a:headEnd/>
            <a:tailEnd/>
          </a:ln>
          <a:effectLst/>
        </p:spPr>
        <p:txBody>
          <a:bodyPr wrap="square" lIns="0" tIns="0" rIns="0" bIns="0" anchor="ctr">
            <a:noAutofit/>
          </a:bodyPr>
          <a:lstStyle/>
          <a:p>
            <a:pPr algn="ctr">
              <a:spcBef>
                <a:spcPts val="0"/>
              </a:spcBef>
            </a:pPr>
            <a:r>
              <a:rPr lang="en-US" b="1" dirty="0">
                <a:solidFill>
                  <a:srgbClr val="000000"/>
                </a:solidFill>
                <a:latin typeface="Arial" panose="020B0604020202020204" pitchFamily="34" charset="0"/>
                <a:cs typeface="Arial" panose="020B0604020202020204" pitchFamily="34" charset="0"/>
              </a:rPr>
              <a:t>BATTLEGROUND</a:t>
            </a:r>
          </a:p>
        </p:txBody>
      </p:sp>
      <p:graphicFrame>
        <p:nvGraphicFramePr>
          <p:cNvPr id="4" name="Object 2" descr="2016 Presidential in Battleground&#13;&#10;Clinton: 47&#13;&#10;Trump: 48&#13;&#10;&#13;&#10;2020 presidential vote in April&#13;&#10;Clinton: 48&#13;&#10;Trump: 41&#13;&#10;Other: 5&#13;&#10;&#13;&#10;2020 presidential vote in May&#13;&#10;Clinton: 47&#13;&#10;Trump: 42&#13;&#10;Other: 5&#13;&#10;&#13;&#10;Congressional vote in April&#13;&#10;Democrat: 48&#13;&#10;Republican: 40&#13;&#10;Other: 2&#13;&#10;&#13;&#10;Congressional vote in May&#13;&#10;Democrat: 48&#13;&#10;Republican: 41&#13;&#10;Other: 3&#13;&#10;&#13;&#10;Senate vote in March&#13;&#10;Democrat: 49&#13;&#10;Republican: 46&#13;&#10;Other: 2&#13;&#10;&#13;&#10;Senate vote in May&#13;&#10;Democrat: 47&#13;&#10;Republican: 39&#13;&#10;Other: 3"/>
          <p:cNvGraphicFramePr>
            <a:graphicFrameLocks noChangeAspect="1"/>
          </p:cNvGraphicFramePr>
          <p:nvPr>
            <p:extLst>
              <p:ext uri="{D42A27DB-BD31-4B8C-83A1-F6EECF244321}">
                <p14:modId xmlns:p14="http://schemas.microsoft.com/office/powerpoint/2010/main" val="3356984562"/>
              </p:ext>
            </p:extLst>
          </p:nvPr>
        </p:nvGraphicFramePr>
        <p:xfrm>
          <a:off x="0" y="1559561"/>
          <a:ext cx="9144000" cy="4780279"/>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pPr>
              <a:defRPr/>
            </a:pPr>
            <a:fld id="{089398E2-BD8B-4C06-B949-5D11C3C3F6EB}" type="slidenum">
              <a:rPr lang="en-US" smtClean="0">
                <a:solidFill>
                  <a:srgbClr val="EEECE1"/>
                </a:solidFill>
              </a:rPr>
              <a:pPr>
                <a:defRPr/>
              </a:pPr>
              <a:t>39</a:t>
            </a:fld>
            <a:endParaRPr lang="en-US" dirty="0">
              <a:solidFill>
                <a:srgbClr val="EEECE1"/>
              </a:solidFill>
            </a:endParaRPr>
          </a:p>
        </p:txBody>
      </p:sp>
      <p:sp>
        <p:nvSpPr>
          <p:cNvPr id="22" name="TextBox 21">
            <a:extLst>
              <a:ext uri="{FF2B5EF4-FFF2-40B4-BE49-F238E27FC236}">
                <a16:creationId xmlns:a16="http://schemas.microsoft.com/office/drawing/2014/main" id="{A6C1FD62-FE06-4B77-BF97-BD70BD21F263}"/>
              </a:ext>
            </a:extLst>
          </p:cNvPr>
          <p:cNvSpPr txBox="1"/>
          <p:nvPr/>
        </p:nvSpPr>
        <p:spPr>
          <a:xfrm>
            <a:off x="3583172" y="6350913"/>
            <a:ext cx="4983156" cy="430887"/>
          </a:xfrm>
          <a:prstGeom prst="rect">
            <a:avLst/>
          </a:prstGeom>
          <a:solidFill>
            <a:schemeClr val="tx1"/>
          </a:solidFill>
        </p:spPr>
        <p:txBody>
          <a:bodyPr wrap="square" rtlCol="0">
            <a:spAutoFit/>
          </a:bodyPr>
          <a:lstStyle/>
          <a:p>
            <a:r>
              <a:rPr lang="en-US" sz="1100" i="1" dirty="0">
                <a:solidFill>
                  <a:prstClr val="white"/>
                </a:solidFill>
              </a:rPr>
              <a:t> Displaying Senate result from Democracy Corps March &amp; May 2020 battleground web surveys.</a:t>
            </a:r>
            <a:endParaRPr lang="en-US" sz="1100" i="1" dirty="0">
              <a:solidFill>
                <a:schemeClr val="lt1"/>
              </a:solidFill>
            </a:endParaRPr>
          </a:p>
        </p:txBody>
      </p:sp>
      <p:sp>
        <p:nvSpPr>
          <p:cNvPr id="13" name="AutoShape 7">
            <a:extLst>
              <a:ext uri="{C183D7F6-B498-43B3-948B-1728B52AA6E4}">
                <adec:decorative xmlns:adec="http://schemas.microsoft.com/office/drawing/2017/decorative" val="1"/>
              </a:ext>
            </a:extLst>
          </p:cNvPr>
          <p:cNvSpPr>
            <a:spLocks noChangeArrowheads="1"/>
          </p:cNvSpPr>
          <p:nvPr/>
        </p:nvSpPr>
        <p:spPr bwMode="auto">
          <a:xfrm>
            <a:off x="1684337" y="2219063"/>
            <a:ext cx="754063" cy="340518"/>
          </a:xfrm>
          <a:prstGeom prst="roundRect">
            <a:avLst>
              <a:gd name="adj" fmla="val 16667"/>
            </a:avLst>
          </a:prstGeom>
          <a:solidFill>
            <a:srgbClr val="00153E"/>
          </a:solidFill>
          <a:ln>
            <a:noFill/>
          </a:ln>
        </p:spPr>
        <p:txBody>
          <a:bodyPr wrap="square" lIns="0" tIns="0" rIns="0" bIns="0" anchor="ctr">
            <a:spAutoFit/>
          </a:bodyPr>
          <a:lstStyle/>
          <a:p>
            <a:pPr algn="ctr"/>
            <a:r>
              <a:rPr lang="en-US" sz="2000" b="1" dirty="0">
                <a:solidFill>
                  <a:srgbClr val="FFFFFF"/>
                </a:solidFill>
                <a:latin typeface="Calibri"/>
              </a:rPr>
              <a:t>+7</a:t>
            </a:r>
          </a:p>
        </p:txBody>
      </p:sp>
      <p:pic>
        <p:nvPicPr>
          <p:cNvPr id="24" name="Picture 2">
            <a:extLst>
              <a:ext uri="{FF2B5EF4-FFF2-40B4-BE49-F238E27FC236}">
                <a16:creationId xmlns:a16="http://schemas.microsoft.com/office/drawing/2014/main" id="{889A2422-9C28-4F30-B03A-0C504EED636C}"/>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1960721" y="125713"/>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4">
            <a:extLst>
              <a:ext uri="{FF2B5EF4-FFF2-40B4-BE49-F238E27FC236}">
                <a16:creationId xmlns:a16="http://schemas.microsoft.com/office/drawing/2014/main" id="{7A11E567-3D30-4961-97DD-CD3391DD9F2A}"/>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4890" y="177155"/>
            <a:ext cx="3090417" cy="18286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a:extLst>
              <a:ext uri="{FF2B5EF4-FFF2-40B4-BE49-F238E27FC236}">
                <a16:creationId xmlns:a16="http://schemas.microsoft.com/office/drawing/2014/main" id="{93E9F184-6F2A-46B5-BF9C-DD2E217E8327}"/>
              </a:ext>
              <a:ext uri="{C183D7F6-B498-43B3-948B-1728B52AA6E4}">
                <adec:decorative xmlns:adec="http://schemas.microsoft.com/office/drawing/2017/decorative" val="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273" r="86278" b="3273"/>
          <a:stretch/>
        </p:blipFill>
        <p:spPr bwMode="auto">
          <a:xfrm>
            <a:off x="152400" y="6435647"/>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6" name="AutoShape 7">
            <a:extLst>
              <a:ext uri="{FF2B5EF4-FFF2-40B4-BE49-F238E27FC236}">
                <a16:creationId xmlns:a16="http://schemas.microsoft.com/office/drawing/2014/main" id="{2B164DC2-5DD3-4930-B59E-BD95065A3375}"/>
              </a:ext>
              <a:ext uri="{C183D7F6-B498-43B3-948B-1728B52AA6E4}">
                <adec:decorative xmlns:adec="http://schemas.microsoft.com/office/drawing/2017/decorative" val="1"/>
              </a:ext>
            </a:extLst>
          </p:cNvPr>
          <p:cNvSpPr>
            <a:spLocks noChangeArrowheads="1"/>
          </p:cNvSpPr>
          <p:nvPr/>
        </p:nvSpPr>
        <p:spPr bwMode="auto">
          <a:xfrm>
            <a:off x="2903537" y="2236922"/>
            <a:ext cx="754063" cy="340518"/>
          </a:xfrm>
          <a:prstGeom prst="roundRect">
            <a:avLst>
              <a:gd name="adj" fmla="val 16667"/>
            </a:avLst>
          </a:prstGeom>
          <a:solidFill>
            <a:srgbClr val="00153E"/>
          </a:solidFill>
          <a:ln>
            <a:noFill/>
          </a:ln>
        </p:spPr>
        <p:txBody>
          <a:bodyPr wrap="square" lIns="0" tIns="0" rIns="0" bIns="0" anchor="ctr">
            <a:spAutoFit/>
          </a:bodyPr>
          <a:lstStyle/>
          <a:p>
            <a:pPr algn="ctr"/>
            <a:r>
              <a:rPr lang="en-US" sz="2000" b="1" dirty="0">
                <a:solidFill>
                  <a:srgbClr val="FFFFFF"/>
                </a:solidFill>
                <a:latin typeface="Calibri"/>
              </a:rPr>
              <a:t>+5</a:t>
            </a:r>
          </a:p>
        </p:txBody>
      </p:sp>
      <p:cxnSp>
        <p:nvCxnSpPr>
          <p:cNvPr id="15" name="Straight Connector 14">
            <a:extLst>
              <a:ext uri="{FF2B5EF4-FFF2-40B4-BE49-F238E27FC236}">
                <a16:creationId xmlns:a16="http://schemas.microsoft.com/office/drawing/2014/main" id="{0C29145F-8147-4B04-80D7-36BA0F41C546}"/>
              </a:ext>
              <a:ext uri="{C183D7F6-B498-43B3-948B-1728B52AA6E4}">
                <adec:decorative xmlns:adec="http://schemas.microsoft.com/office/drawing/2017/decorative" val="1"/>
              </a:ext>
            </a:extLst>
          </p:cNvPr>
          <p:cNvCxnSpPr>
            <a:cxnSpLocks/>
          </p:cNvCxnSpPr>
          <p:nvPr/>
        </p:nvCxnSpPr>
        <p:spPr bwMode="auto">
          <a:xfrm>
            <a:off x="1371600" y="2438400"/>
            <a:ext cx="0" cy="3975137"/>
          </a:xfrm>
          <a:prstGeom prst="line">
            <a:avLst/>
          </a:prstGeom>
          <a:noFill/>
          <a:ln w="19050" cap="flat" cmpd="sng" algn="ctr">
            <a:solidFill>
              <a:schemeClr val="tx1"/>
            </a:solidFill>
            <a:prstDash val="solid"/>
            <a:round/>
            <a:headEnd type="none" w="med" len="med"/>
            <a:tailEnd type="none" w="med" len="med"/>
          </a:ln>
          <a:effectLst/>
        </p:spPr>
      </p:cxnSp>
      <p:sp>
        <p:nvSpPr>
          <p:cNvPr id="16" name="AutoShape 7">
            <a:extLst>
              <a:ext uri="{FF2B5EF4-FFF2-40B4-BE49-F238E27FC236}">
                <a16:creationId xmlns:a16="http://schemas.microsoft.com/office/drawing/2014/main" id="{E1E81FEF-6578-42EF-B969-83C13E134AFC}"/>
              </a:ext>
              <a:ext uri="{C183D7F6-B498-43B3-948B-1728B52AA6E4}">
                <adec:decorative xmlns:adec="http://schemas.microsoft.com/office/drawing/2017/decorative" val="1"/>
              </a:ext>
            </a:extLst>
          </p:cNvPr>
          <p:cNvSpPr>
            <a:spLocks noChangeArrowheads="1"/>
          </p:cNvSpPr>
          <p:nvPr/>
        </p:nvSpPr>
        <p:spPr bwMode="auto">
          <a:xfrm>
            <a:off x="304800" y="2180002"/>
            <a:ext cx="754014" cy="340499"/>
          </a:xfrm>
          <a:prstGeom prst="roundRect">
            <a:avLst>
              <a:gd name="adj" fmla="val 16667"/>
            </a:avLst>
          </a:prstGeom>
          <a:solidFill>
            <a:srgbClr val="C00000"/>
          </a:solidFill>
          <a:ln>
            <a:noFill/>
          </a:ln>
        </p:spPr>
        <p:txBody>
          <a:bodyPr wrap="square" lIns="0" tIns="0" rIns="0" bIns="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a:solidFill>
                  <a:srgbClr val="FFFFFF"/>
                </a:solidFill>
                <a:latin typeface="Calibri"/>
              </a:rPr>
              <a:t>+1</a:t>
            </a:r>
          </a:p>
        </p:txBody>
      </p:sp>
      <p:sp>
        <p:nvSpPr>
          <p:cNvPr id="27" name="AutoShape 7">
            <a:extLst>
              <a:ext uri="{FF2B5EF4-FFF2-40B4-BE49-F238E27FC236}">
                <a16:creationId xmlns:a16="http://schemas.microsoft.com/office/drawing/2014/main" id="{5B7E10AF-65C4-4B6F-870F-2A4D4765549C}"/>
              </a:ext>
              <a:ext uri="{C183D7F6-B498-43B3-948B-1728B52AA6E4}">
                <adec:decorative xmlns:adec="http://schemas.microsoft.com/office/drawing/2017/decorative" val="1"/>
              </a:ext>
            </a:extLst>
          </p:cNvPr>
          <p:cNvSpPr>
            <a:spLocks noChangeArrowheads="1"/>
          </p:cNvSpPr>
          <p:nvPr/>
        </p:nvSpPr>
        <p:spPr bwMode="auto">
          <a:xfrm>
            <a:off x="6865937" y="2228004"/>
            <a:ext cx="754063" cy="340518"/>
          </a:xfrm>
          <a:prstGeom prst="roundRect">
            <a:avLst>
              <a:gd name="adj" fmla="val 16667"/>
            </a:avLst>
          </a:prstGeom>
          <a:solidFill>
            <a:srgbClr val="00153E"/>
          </a:solidFill>
          <a:ln>
            <a:noFill/>
          </a:ln>
        </p:spPr>
        <p:txBody>
          <a:bodyPr wrap="square" lIns="0" tIns="0" rIns="0" bIns="0" anchor="ctr">
            <a:spAutoFit/>
          </a:bodyPr>
          <a:lstStyle/>
          <a:p>
            <a:pPr algn="ctr"/>
            <a:r>
              <a:rPr lang="en-US" sz="2000" b="1" dirty="0">
                <a:solidFill>
                  <a:srgbClr val="FFFFFF"/>
                </a:solidFill>
                <a:latin typeface="Calibri"/>
              </a:rPr>
              <a:t>+3</a:t>
            </a:r>
          </a:p>
        </p:txBody>
      </p:sp>
      <p:sp>
        <p:nvSpPr>
          <p:cNvPr id="28" name="AutoShape 7">
            <a:extLst>
              <a:ext uri="{FF2B5EF4-FFF2-40B4-BE49-F238E27FC236}">
                <a16:creationId xmlns:a16="http://schemas.microsoft.com/office/drawing/2014/main" id="{B521FDC2-A8F9-4B91-A235-72017E19EFBB}"/>
              </a:ext>
              <a:ext uri="{C183D7F6-B498-43B3-948B-1728B52AA6E4}">
                <adec:decorative xmlns:adec="http://schemas.microsoft.com/office/drawing/2017/decorative" val="1"/>
              </a:ext>
            </a:extLst>
          </p:cNvPr>
          <p:cNvSpPr>
            <a:spLocks noChangeArrowheads="1"/>
          </p:cNvSpPr>
          <p:nvPr/>
        </p:nvSpPr>
        <p:spPr bwMode="auto">
          <a:xfrm>
            <a:off x="8161337" y="2245863"/>
            <a:ext cx="754063" cy="340518"/>
          </a:xfrm>
          <a:prstGeom prst="roundRect">
            <a:avLst>
              <a:gd name="adj" fmla="val 16667"/>
            </a:avLst>
          </a:prstGeom>
          <a:solidFill>
            <a:srgbClr val="00153E"/>
          </a:solidFill>
          <a:ln>
            <a:noFill/>
          </a:ln>
        </p:spPr>
        <p:txBody>
          <a:bodyPr wrap="square" lIns="0" tIns="0" rIns="0" bIns="0" anchor="ctr">
            <a:spAutoFit/>
          </a:bodyPr>
          <a:lstStyle/>
          <a:p>
            <a:pPr algn="ctr"/>
            <a:r>
              <a:rPr lang="en-US" sz="2000" b="1" dirty="0">
                <a:solidFill>
                  <a:srgbClr val="FFFFFF"/>
                </a:solidFill>
                <a:latin typeface="Calibri"/>
              </a:rPr>
              <a:t>+8</a:t>
            </a:r>
          </a:p>
        </p:txBody>
      </p:sp>
      <p:sp>
        <p:nvSpPr>
          <p:cNvPr id="30" name="AutoShape 7">
            <a:extLst>
              <a:ext uri="{FF2B5EF4-FFF2-40B4-BE49-F238E27FC236}">
                <a16:creationId xmlns:a16="http://schemas.microsoft.com/office/drawing/2014/main" id="{C0892BA2-AF9C-463A-AB06-1E314192FCE6}"/>
              </a:ext>
              <a:ext uri="{C183D7F6-B498-43B3-948B-1728B52AA6E4}">
                <adec:decorative xmlns:adec="http://schemas.microsoft.com/office/drawing/2017/decorative" val="1"/>
              </a:ext>
            </a:extLst>
          </p:cNvPr>
          <p:cNvSpPr>
            <a:spLocks noChangeArrowheads="1"/>
          </p:cNvSpPr>
          <p:nvPr/>
        </p:nvSpPr>
        <p:spPr bwMode="auto">
          <a:xfrm>
            <a:off x="5418137" y="2209800"/>
            <a:ext cx="754063" cy="340518"/>
          </a:xfrm>
          <a:prstGeom prst="roundRect">
            <a:avLst>
              <a:gd name="adj" fmla="val 16667"/>
            </a:avLst>
          </a:prstGeom>
          <a:solidFill>
            <a:srgbClr val="00153E"/>
          </a:solidFill>
          <a:ln>
            <a:noFill/>
          </a:ln>
        </p:spPr>
        <p:txBody>
          <a:bodyPr wrap="square" lIns="0" tIns="0" rIns="0" bIns="0" anchor="ctr">
            <a:spAutoFit/>
          </a:bodyPr>
          <a:lstStyle/>
          <a:p>
            <a:pPr algn="ctr"/>
            <a:r>
              <a:rPr lang="en-US" sz="2000" b="1" dirty="0">
                <a:solidFill>
                  <a:srgbClr val="FFFFFF"/>
                </a:solidFill>
                <a:latin typeface="Calibri"/>
              </a:rPr>
              <a:t>+7</a:t>
            </a:r>
          </a:p>
        </p:txBody>
      </p:sp>
      <p:sp>
        <p:nvSpPr>
          <p:cNvPr id="31" name="Line 11">
            <a:extLst>
              <a:ext uri="{FF2B5EF4-FFF2-40B4-BE49-F238E27FC236}">
                <a16:creationId xmlns:a16="http://schemas.microsoft.com/office/drawing/2014/main" id="{E3B7F54B-3EE4-423D-924D-31B529BADE0C}"/>
              </a:ext>
              <a:ext uri="{C183D7F6-B498-43B3-948B-1728B52AA6E4}">
                <adec:decorative xmlns:adec="http://schemas.microsoft.com/office/drawing/2017/decorative" val="1"/>
              </a:ext>
            </a:extLst>
          </p:cNvPr>
          <p:cNvSpPr>
            <a:spLocks noChangeShapeType="1"/>
          </p:cNvSpPr>
          <p:nvPr/>
        </p:nvSpPr>
        <p:spPr bwMode="auto">
          <a:xfrm flipH="1">
            <a:off x="6553200" y="2438400"/>
            <a:ext cx="0" cy="3953578"/>
          </a:xfrm>
          <a:prstGeom prst="line">
            <a:avLst/>
          </a:prstGeom>
          <a:ln w="9525" cap="flat" cmpd="sng" algn="ctr">
            <a:solidFill>
              <a:schemeClr val="dk1"/>
            </a:solidFill>
            <a:prstDash val="dash"/>
            <a:round/>
            <a:headEnd type="none" w="med" len="med"/>
            <a:tailEnd type="none" w="med" len="med"/>
          </a:ln>
          <a:extLst>
            <a:ext uri="{909E8E84-426E-40DD-AFC4-6F175D3DCCD1}">
              <a14:hiddenFill xmlns:a14="http://schemas.microsoft.com/office/drawing/2010/main">
                <a:noFill/>
              </a14:hiddenFill>
            </a:ext>
          </a:extLst>
        </p:spPr>
        <p:style>
          <a:lnRef idx="0">
            <a:scrgbClr r="0" g="0" b="0"/>
          </a:lnRef>
          <a:fillRef idx="0">
            <a:scrgbClr r="0" g="0" b="0"/>
          </a:fillRef>
          <a:effectRef idx="0">
            <a:scrgbClr r="0" g="0" b="0"/>
          </a:effectRef>
          <a:fontRef idx="minor">
            <a:schemeClr val="tx1"/>
          </a:fontRef>
        </p:style>
        <p:txBody>
          <a:bodyPr wrap="square" lIns="0" tIns="0" rIns="0" bIns="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solidFill>
                <a:prstClr val="black"/>
              </a:solidFill>
            </a:endParaRPr>
          </a:p>
        </p:txBody>
      </p:sp>
      <p:sp>
        <p:nvSpPr>
          <p:cNvPr id="21" name="Rectangle 20">
            <a:extLst>
              <a:ext uri="{FF2B5EF4-FFF2-40B4-BE49-F238E27FC236}">
                <a16:creationId xmlns:a16="http://schemas.microsoft.com/office/drawing/2014/main" id="{E447B8D5-B193-451B-A322-75E61E24D24A}"/>
              </a:ext>
              <a:ext uri="{C183D7F6-B498-43B3-948B-1728B52AA6E4}">
                <adec:decorative xmlns:adec="http://schemas.microsoft.com/office/drawing/2017/decorative" val="1"/>
              </a:ext>
            </a:extLst>
          </p:cNvPr>
          <p:cNvSpPr/>
          <p:nvPr/>
        </p:nvSpPr>
        <p:spPr>
          <a:xfrm>
            <a:off x="524301" y="6373937"/>
            <a:ext cx="3057099" cy="4572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50" b="1" dirty="0">
              <a:solidFill>
                <a:srgbClr val="C00000"/>
              </a:solidFill>
            </a:endParaRPr>
          </a:p>
        </p:txBody>
      </p:sp>
      <p:pic>
        <p:nvPicPr>
          <p:cNvPr id="32" name="Picture 31">
            <a:extLst>
              <a:ext uri="{FF2B5EF4-FFF2-40B4-BE49-F238E27FC236}">
                <a16:creationId xmlns:a16="http://schemas.microsoft.com/office/drawing/2014/main" id="{4B936899-C38C-47FD-8C16-4AEF81A7C658}"/>
              </a:ext>
              <a:ext uri="{C183D7F6-B498-43B3-948B-1728B52AA6E4}">
                <adec:decorative xmlns:adec="http://schemas.microsoft.com/office/drawing/2017/decorative" val="1"/>
              </a:ext>
            </a:extLst>
          </p:cNvPr>
          <p:cNvPicPr/>
          <p:nvPr/>
        </p:nvPicPr>
        <p:blipFill rotWithShape="1">
          <a:blip r:embed="rId7">
            <a:extLst>
              <a:ext uri="{28A0092B-C50C-407E-A947-70E740481C1C}">
                <a14:useLocalDpi xmlns:a14="http://schemas.microsoft.com/office/drawing/2010/main" val="0"/>
              </a:ext>
            </a:extLst>
          </a:blip>
          <a:srcRect l="53849" t="-17160"/>
          <a:stretch/>
        </p:blipFill>
        <p:spPr bwMode="auto">
          <a:xfrm>
            <a:off x="624475" y="6391978"/>
            <a:ext cx="1105593" cy="359154"/>
          </a:xfrm>
          <a:prstGeom prst="rect">
            <a:avLst/>
          </a:prstGeom>
          <a:noFill/>
        </p:spPr>
      </p:pic>
    </p:spTree>
    <p:extLst>
      <p:ext uri="{BB962C8B-B14F-4D97-AF65-F5344CB8AC3E}">
        <p14:creationId xmlns:p14="http://schemas.microsoft.com/office/powerpoint/2010/main" val="3207070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2E8DF3F1-3F94-1E43-AEC8-A62764D1E607}"/>
              </a:ext>
            </a:extLst>
          </p:cNvPr>
          <p:cNvSpPr>
            <a:spLocks noGrp="1"/>
          </p:cNvSpPr>
          <p:nvPr>
            <p:ph type="title" idx="4294967295"/>
          </p:nvPr>
        </p:nvSpPr>
        <p:spPr>
          <a:xfrm>
            <a:off x="628650" y="365125"/>
            <a:ext cx="7886700" cy="1325563"/>
          </a:xfrm>
          <a:prstGeom prst="rect">
            <a:avLst/>
          </a:prstGeom>
        </p:spPr>
        <p:txBody>
          <a:bodyPr/>
          <a:lstStyle/>
          <a:p>
            <a:pPr rtl="0" fontAlgn="base"/>
            <a:r>
              <a:rPr lang="en-US" sz="2400" dirty="0">
                <a:solidFill>
                  <a:srgbClr val="000000"/>
                </a:solidFill>
                <a:effectLst/>
                <a:latin typeface="Franklin Gothic Demi Cond" panose="020B0603020102020204" pitchFamily="34" charset="0"/>
                <a:ea typeface="+mn-ea"/>
                <a:cs typeface="+mn-cs"/>
              </a:rPr>
              <a:t>Disability Community most contested Presidential race; less in House races</a:t>
            </a:r>
            <a:endParaRPr lang="en-US" dirty="0">
              <a:effectLst/>
            </a:endParaRPr>
          </a:p>
        </p:txBody>
      </p:sp>
      <p:sp>
        <p:nvSpPr>
          <p:cNvPr id="23" name="Title 1">
            <a:extLst>
              <a:ext uri="{FF2B5EF4-FFF2-40B4-BE49-F238E27FC236}">
                <a16:creationId xmlns:a16="http://schemas.microsoft.com/office/drawing/2014/main" id="{E9B094CF-A3E6-4435-9444-774F54CAE621}"/>
              </a:ext>
            </a:extLst>
          </p:cNvPr>
          <p:cNvSpPr txBox="1">
            <a:spLocks/>
          </p:cNvSpPr>
          <p:nvPr/>
        </p:nvSpPr>
        <p:spPr>
          <a:xfrm>
            <a:off x="0" y="488300"/>
            <a:ext cx="9055631" cy="644525"/>
          </a:xfrm>
          <a:prstGeom prst="rect">
            <a:avLst/>
          </a:prstGeom>
          <a:noFill/>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cs typeface="Arial" charset="0"/>
              </a:defRPr>
            </a:lvl2pPr>
            <a:lvl3pPr algn="l" rtl="0" eaLnBrk="0" fontAlgn="base" hangingPunct="0">
              <a:spcBef>
                <a:spcPct val="0"/>
              </a:spcBef>
              <a:spcAft>
                <a:spcPct val="0"/>
              </a:spcAft>
              <a:defRPr sz="4400">
                <a:solidFill>
                  <a:schemeClr val="tx2"/>
                </a:solidFill>
                <a:latin typeface="Arial" charset="0"/>
                <a:cs typeface="Arial" charset="0"/>
              </a:defRPr>
            </a:lvl3pPr>
            <a:lvl4pPr algn="l" rtl="0" eaLnBrk="0" fontAlgn="base" hangingPunct="0">
              <a:spcBef>
                <a:spcPct val="0"/>
              </a:spcBef>
              <a:spcAft>
                <a:spcPct val="0"/>
              </a:spcAft>
              <a:defRPr sz="4400">
                <a:solidFill>
                  <a:schemeClr val="tx2"/>
                </a:solidFill>
                <a:latin typeface="Arial" charset="0"/>
                <a:cs typeface="Arial" charset="0"/>
              </a:defRPr>
            </a:lvl4pPr>
            <a:lvl5pPr algn="l" rtl="0" eaLnBrk="0" fontAlgn="base" hangingPunct="0">
              <a:spcBef>
                <a:spcPct val="0"/>
              </a:spcBef>
              <a:spcAft>
                <a:spcPct val="0"/>
              </a:spcAft>
              <a:defRPr sz="4400">
                <a:solidFill>
                  <a:schemeClr val="tx2"/>
                </a:solidFill>
                <a:latin typeface="Arial" charset="0"/>
                <a:cs typeface="Arial" charset="0"/>
              </a:defRPr>
            </a:lvl5pPr>
            <a:lvl6pPr marL="457200" algn="l" rtl="0" fontAlgn="base">
              <a:spcBef>
                <a:spcPct val="0"/>
              </a:spcBef>
              <a:spcAft>
                <a:spcPct val="0"/>
              </a:spcAft>
              <a:defRPr sz="4400">
                <a:solidFill>
                  <a:schemeClr val="tx2"/>
                </a:solidFill>
                <a:latin typeface="Arial" charset="0"/>
                <a:cs typeface="Arial" charset="0"/>
              </a:defRPr>
            </a:lvl6pPr>
            <a:lvl7pPr marL="914400" algn="l" rtl="0" fontAlgn="base">
              <a:spcBef>
                <a:spcPct val="0"/>
              </a:spcBef>
              <a:spcAft>
                <a:spcPct val="0"/>
              </a:spcAft>
              <a:defRPr sz="4400">
                <a:solidFill>
                  <a:schemeClr val="tx2"/>
                </a:solidFill>
                <a:latin typeface="Arial" charset="0"/>
                <a:cs typeface="Arial" charset="0"/>
              </a:defRPr>
            </a:lvl7pPr>
            <a:lvl8pPr marL="1371600" algn="l" rtl="0" fontAlgn="base">
              <a:spcBef>
                <a:spcPct val="0"/>
              </a:spcBef>
              <a:spcAft>
                <a:spcPct val="0"/>
              </a:spcAft>
              <a:defRPr sz="4400">
                <a:solidFill>
                  <a:schemeClr val="tx2"/>
                </a:solidFill>
                <a:latin typeface="Arial" charset="0"/>
                <a:cs typeface="Arial" charset="0"/>
              </a:defRPr>
            </a:lvl8pPr>
            <a:lvl9pPr marL="1828800" algn="l" rtl="0" fontAlgn="base">
              <a:spcBef>
                <a:spcPct val="0"/>
              </a:spcBef>
              <a:spcAft>
                <a:spcPct val="0"/>
              </a:spcAft>
              <a:defRPr sz="4400">
                <a:solidFill>
                  <a:schemeClr val="tx2"/>
                </a:solidFill>
                <a:latin typeface="Arial" charset="0"/>
                <a:cs typeface="Arial" charset="0"/>
              </a:defRPr>
            </a:lvl9pPr>
          </a:lstStyle>
          <a:p>
            <a:r>
              <a:rPr lang="en-US" sz="2400" kern="0" dirty="0">
                <a:solidFill>
                  <a:prstClr val="black"/>
                </a:solidFill>
                <a:latin typeface="Franklin Gothic Demi Cond" panose="020B0706030402020204" pitchFamily="34" charset="0"/>
              </a:rPr>
              <a:t>Disability Community most contested Presidential race; less in House races</a:t>
            </a:r>
          </a:p>
        </p:txBody>
      </p:sp>
      <p:sp>
        <p:nvSpPr>
          <p:cNvPr id="18" name="Text Box 45">
            <a:extLst>
              <a:ext uri="{FF2B5EF4-FFF2-40B4-BE49-F238E27FC236}">
                <a16:creationId xmlns:a16="http://schemas.microsoft.com/office/drawing/2014/main" id="{A55A7DE0-C262-4EEC-A306-905A51D9FC53}"/>
              </a:ext>
            </a:extLst>
          </p:cNvPr>
          <p:cNvSpPr txBox="1">
            <a:spLocks noChangeArrowheads="1"/>
          </p:cNvSpPr>
          <p:nvPr/>
        </p:nvSpPr>
        <p:spPr bwMode="auto">
          <a:xfrm>
            <a:off x="1594115" y="1284923"/>
            <a:ext cx="5867400" cy="315277"/>
          </a:xfrm>
          <a:prstGeom prst="rect">
            <a:avLst/>
          </a:prstGeom>
          <a:solidFill>
            <a:schemeClr val="bg1"/>
          </a:solidFill>
          <a:ln w="9525" algn="ctr">
            <a:solidFill>
              <a:schemeClr val="tx1"/>
            </a:solidFill>
            <a:miter lim="800000"/>
            <a:headEnd/>
            <a:tailEnd/>
          </a:ln>
          <a:effec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0"/>
              </a:spcBef>
            </a:pPr>
            <a:r>
              <a:rPr lang="en-US" sz="2000" b="1" dirty="0">
                <a:solidFill>
                  <a:srgbClr val="000000"/>
                </a:solidFill>
                <a:latin typeface="Arial" panose="020B0604020202020204" pitchFamily="34" charset="0"/>
                <a:cs typeface="Arial" panose="020B0604020202020204" pitchFamily="34" charset="0"/>
              </a:rPr>
              <a:t>PRESIDENTIAL &amp;CONGRESSIONAL BALLOTS</a:t>
            </a:r>
          </a:p>
        </p:txBody>
      </p:sp>
      <p:sp>
        <p:nvSpPr>
          <p:cNvPr id="20" name="Text Box 45">
            <a:extLst>
              <a:ext uri="{FF2B5EF4-FFF2-40B4-BE49-F238E27FC236}">
                <a16:creationId xmlns:a16="http://schemas.microsoft.com/office/drawing/2014/main" id="{DEF247B2-10EA-4C09-8BE0-2D58C1A65276}"/>
              </a:ext>
            </a:extLst>
          </p:cNvPr>
          <p:cNvSpPr txBox="1">
            <a:spLocks noChangeArrowheads="1"/>
          </p:cNvSpPr>
          <p:nvPr/>
        </p:nvSpPr>
        <p:spPr bwMode="auto">
          <a:xfrm>
            <a:off x="2209802" y="1620856"/>
            <a:ext cx="4724395" cy="284144"/>
          </a:xfrm>
          <a:prstGeom prst="rect">
            <a:avLst/>
          </a:prstGeom>
          <a:solidFill>
            <a:schemeClr val="bg1">
              <a:lumMod val="85000"/>
            </a:schemeClr>
          </a:solidFill>
          <a:ln w="9525" algn="ctr">
            <a:solidFill>
              <a:schemeClr val="tx1"/>
            </a:solidFill>
            <a:miter lim="800000"/>
            <a:headEnd/>
            <a:tailEnd/>
          </a:ln>
          <a:effectLst/>
        </p:spPr>
        <p:txBody>
          <a:bodyPr wrap="square" lIns="0" tIns="0" rIns="0" bIns="0" anchor="ctr">
            <a:noAutofit/>
          </a:bodyPr>
          <a:lstStyle/>
          <a:p>
            <a:pPr algn="ctr">
              <a:spcBef>
                <a:spcPts val="0"/>
              </a:spcBef>
            </a:pPr>
            <a:r>
              <a:rPr lang="en-US" b="1" dirty="0">
                <a:solidFill>
                  <a:srgbClr val="000000"/>
                </a:solidFill>
                <a:latin typeface="Arial" panose="020B0604020202020204" pitchFamily="34" charset="0"/>
                <a:cs typeface="Arial" panose="020B0604020202020204" pitchFamily="34" charset="0"/>
              </a:rPr>
              <a:t>BATTLEGROUND</a:t>
            </a:r>
          </a:p>
        </p:txBody>
      </p:sp>
      <p:graphicFrame>
        <p:nvGraphicFramePr>
          <p:cNvPr id="4" name="Object 2" descr="Presidential Vote&#9;&#13;&#10;Joe Biden/Democratic Candidate&#9;&#13;&#10;Total: 47&#13;&#10;Person With a Disability: 54&#13;&#10;Disabled Community: 52&#13;&#10;Non Disabled Community: 45&#13;&#10;&#13;&#10;Donald Trump/Republican Candidate&#9;&#13;&#10;Total: 42&#13;&#10;Person With a Disability: 35&#13;&#10;Disabled Community: 38&#13;&#10;Non Disabled Community: 43&#13;&#10;&#13;&#10;Undecided&#9;&#13;&#10;Total: 6&#13;&#10;Person With a Disability: 3&#13;&#10;Disabled Community: 4&#13;&#10;Non Disabled Community: 6&#13;&#10;&#9;&#13;&#10;Congressional Vote&#9;&#13;&#10;Joe Biden/Democratic Candidate&#9;&#13;&#10;Total: 48&#13;&#10;Person With a Disability: 58&#13;&#10;Disabled Community: 54&#13;&#10;Non Disabled Community: 45&#13;&#10;&#13;&#10;Donald Trump/Republican Candidate&#9;&#13;&#10;Total: 41&#13;&#10;Person with a Disability: 34&#13;&#10;Disabled Community: 37&#13;&#10;Non Disabled Community: 42&#13;&#10;&#13;&#10;Undecided&#9;&#13;&#10;Total: 9&#13;&#10;Person With a Disability: 5&#13;&#10;Disabled Community: 6&#13;&#10;Non Disabled Community: 10"/>
          <p:cNvGraphicFramePr>
            <a:graphicFrameLocks noChangeAspect="1"/>
          </p:cNvGraphicFramePr>
          <p:nvPr>
            <p:extLst>
              <p:ext uri="{D42A27DB-BD31-4B8C-83A1-F6EECF244321}">
                <p14:modId xmlns:p14="http://schemas.microsoft.com/office/powerpoint/2010/main" val="1825759531"/>
              </p:ext>
            </p:extLst>
          </p:nvPr>
        </p:nvGraphicFramePr>
        <p:xfrm>
          <a:off x="0" y="1559561"/>
          <a:ext cx="9144000" cy="4780279"/>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A6C1FD62-FE06-4B77-BF97-BD70BD21F263}"/>
              </a:ext>
            </a:extLst>
          </p:cNvPr>
          <p:cNvSpPr txBox="1"/>
          <p:nvPr/>
        </p:nvSpPr>
        <p:spPr>
          <a:xfrm>
            <a:off x="524301" y="6435647"/>
            <a:ext cx="8231977" cy="261610"/>
          </a:xfrm>
          <a:prstGeom prst="rect">
            <a:avLst/>
          </a:prstGeom>
          <a:solidFill>
            <a:schemeClr val="tx1"/>
          </a:solidFill>
        </p:spPr>
        <p:txBody>
          <a:bodyPr wrap="square" rtlCol="0">
            <a:spAutoFit/>
          </a:bodyPr>
          <a:lstStyle/>
          <a:p>
            <a:r>
              <a:rPr lang="en-US" sz="1100" i="1" dirty="0">
                <a:solidFill>
                  <a:prstClr val="white"/>
                </a:solidFill>
              </a:rPr>
              <a:t>                                                                          Displaying results from Democracy Corps May 2020 battleground phone survey.</a:t>
            </a:r>
            <a:endParaRPr lang="en-US" sz="1100" i="1" dirty="0">
              <a:solidFill>
                <a:schemeClr val="lt1"/>
              </a:solidFill>
            </a:endParaRPr>
          </a:p>
        </p:txBody>
      </p:sp>
      <p:sp>
        <p:nvSpPr>
          <p:cNvPr id="2" name="Slide Number Placeholder 1"/>
          <p:cNvSpPr>
            <a:spLocks noGrp="1"/>
          </p:cNvSpPr>
          <p:nvPr>
            <p:ph type="sldNum" sz="quarter" idx="12"/>
          </p:nvPr>
        </p:nvSpPr>
        <p:spPr/>
        <p:txBody>
          <a:bodyPr/>
          <a:lstStyle/>
          <a:p>
            <a:pPr>
              <a:defRPr/>
            </a:pPr>
            <a:fld id="{089398E2-BD8B-4C06-B949-5D11C3C3F6EB}" type="slidenum">
              <a:rPr lang="en-US" smtClean="0">
                <a:solidFill>
                  <a:srgbClr val="EEECE1"/>
                </a:solidFill>
              </a:rPr>
              <a:pPr>
                <a:defRPr/>
              </a:pPr>
              <a:t>40</a:t>
            </a:fld>
            <a:endParaRPr lang="en-US" dirty="0">
              <a:solidFill>
                <a:srgbClr val="EEECE1"/>
              </a:solidFill>
            </a:endParaRPr>
          </a:p>
        </p:txBody>
      </p:sp>
      <p:sp>
        <p:nvSpPr>
          <p:cNvPr id="13" name="AutoShape 7">
            <a:extLst>
              <a:ext uri="{C183D7F6-B498-43B3-948B-1728B52AA6E4}">
                <adec:decorative xmlns:adec="http://schemas.microsoft.com/office/drawing/2017/decorative" val="1"/>
              </a:ext>
            </a:extLst>
          </p:cNvPr>
          <p:cNvSpPr>
            <a:spLocks noChangeArrowheads="1"/>
          </p:cNvSpPr>
          <p:nvPr/>
        </p:nvSpPr>
        <p:spPr bwMode="auto">
          <a:xfrm>
            <a:off x="152400" y="2250282"/>
            <a:ext cx="754063" cy="340518"/>
          </a:xfrm>
          <a:prstGeom prst="roundRect">
            <a:avLst>
              <a:gd name="adj" fmla="val 16667"/>
            </a:avLst>
          </a:prstGeom>
          <a:solidFill>
            <a:srgbClr val="00153E"/>
          </a:solidFill>
          <a:ln>
            <a:noFill/>
          </a:ln>
        </p:spPr>
        <p:txBody>
          <a:bodyPr wrap="square" lIns="0" tIns="0" rIns="0" bIns="0" anchor="ctr">
            <a:spAutoFit/>
          </a:bodyPr>
          <a:lstStyle/>
          <a:p>
            <a:pPr algn="ctr"/>
            <a:r>
              <a:rPr lang="en-US" sz="2000" b="1" dirty="0">
                <a:solidFill>
                  <a:srgbClr val="FFFFFF"/>
                </a:solidFill>
                <a:latin typeface="Calibri"/>
              </a:rPr>
              <a:t>+5</a:t>
            </a:r>
          </a:p>
        </p:txBody>
      </p:sp>
      <p:pic>
        <p:nvPicPr>
          <p:cNvPr id="24" name="Picture 2">
            <a:extLst>
              <a:ext uri="{FF2B5EF4-FFF2-40B4-BE49-F238E27FC236}">
                <a16:creationId xmlns:a16="http://schemas.microsoft.com/office/drawing/2014/main" id="{889A2422-9C28-4F30-B03A-0C504EED636C}"/>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1960721" y="125713"/>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4">
            <a:extLst>
              <a:ext uri="{FF2B5EF4-FFF2-40B4-BE49-F238E27FC236}">
                <a16:creationId xmlns:a16="http://schemas.microsoft.com/office/drawing/2014/main" id="{7A11E567-3D30-4961-97DD-CD3391DD9F2A}"/>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4890" y="177155"/>
            <a:ext cx="3090417" cy="18286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a:extLst>
              <a:ext uri="{FF2B5EF4-FFF2-40B4-BE49-F238E27FC236}">
                <a16:creationId xmlns:a16="http://schemas.microsoft.com/office/drawing/2014/main" id="{93E9F184-6F2A-46B5-BF9C-DD2E217E8327}"/>
              </a:ext>
              <a:ext uri="{C183D7F6-B498-43B3-948B-1728B52AA6E4}">
                <adec:decorative xmlns:adec="http://schemas.microsoft.com/office/drawing/2017/decorative" val="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273" r="86278" b="3273"/>
          <a:stretch/>
        </p:blipFill>
        <p:spPr bwMode="auto">
          <a:xfrm>
            <a:off x="152400" y="6435647"/>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6" name="AutoShape 7">
            <a:extLst>
              <a:ext uri="{FF2B5EF4-FFF2-40B4-BE49-F238E27FC236}">
                <a16:creationId xmlns:a16="http://schemas.microsoft.com/office/drawing/2014/main" id="{2B164DC2-5DD3-4930-B59E-BD95065A3375}"/>
              </a:ext>
              <a:ext uri="{C183D7F6-B498-43B3-948B-1728B52AA6E4}">
                <adec:decorative xmlns:adec="http://schemas.microsoft.com/office/drawing/2017/decorative" val="1"/>
              </a:ext>
            </a:extLst>
          </p:cNvPr>
          <p:cNvSpPr>
            <a:spLocks noChangeArrowheads="1"/>
          </p:cNvSpPr>
          <p:nvPr/>
        </p:nvSpPr>
        <p:spPr bwMode="auto">
          <a:xfrm>
            <a:off x="2362200" y="2250282"/>
            <a:ext cx="754063" cy="340518"/>
          </a:xfrm>
          <a:prstGeom prst="roundRect">
            <a:avLst>
              <a:gd name="adj" fmla="val 16667"/>
            </a:avLst>
          </a:prstGeom>
          <a:solidFill>
            <a:srgbClr val="00153E"/>
          </a:solidFill>
          <a:ln>
            <a:noFill/>
          </a:ln>
        </p:spPr>
        <p:txBody>
          <a:bodyPr wrap="square" lIns="0" tIns="0" rIns="0" bIns="0" anchor="ctr">
            <a:spAutoFit/>
          </a:bodyPr>
          <a:lstStyle/>
          <a:p>
            <a:pPr algn="ctr"/>
            <a:r>
              <a:rPr lang="en-US" sz="2000" b="1" dirty="0">
                <a:solidFill>
                  <a:srgbClr val="FFFFFF"/>
                </a:solidFill>
                <a:latin typeface="Calibri"/>
              </a:rPr>
              <a:t>+14</a:t>
            </a:r>
          </a:p>
        </p:txBody>
      </p:sp>
    </p:spTree>
    <p:extLst>
      <p:ext uri="{BB962C8B-B14F-4D97-AF65-F5344CB8AC3E}">
        <p14:creationId xmlns:p14="http://schemas.microsoft.com/office/powerpoint/2010/main" val="4955909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E94710B-D967-3A43-83E0-DCFC7F3FA97E}"/>
              </a:ext>
            </a:extLst>
          </p:cNvPr>
          <p:cNvSpPr>
            <a:spLocks noGrp="1"/>
          </p:cNvSpPr>
          <p:nvPr>
            <p:ph type="title" idx="4294967295"/>
          </p:nvPr>
        </p:nvSpPr>
        <p:spPr>
          <a:xfrm>
            <a:off x="628650" y="365125"/>
            <a:ext cx="7886700" cy="1325563"/>
          </a:xfrm>
          <a:prstGeom prst="rect">
            <a:avLst/>
          </a:prstGeom>
        </p:spPr>
        <p:txBody>
          <a:bodyPr/>
          <a:lstStyle/>
          <a:p>
            <a:pPr rtl="0" fontAlgn="base"/>
            <a:r>
              <a:rPr lang="en-US" sz="2400" kern="1200" dirty="0">
                <a:solidFill>
                  <a:srgbClr val="000000"/>
                </a:solidFill>
                <a:effectLst/>
                <a:latin typeface="Franklin Gothic Demi Cond" panose="020B0603020102020204" pitchFamily="34" charset="0"/>
                <a:ea typeface="+mn-ea"/>
                <a:cs typeface="Arial" panose="020B0604020202020204" pitchFamily="34" charset="0"/>
              </a:rPr>
              <a:t>Trump vote consolidates, but many more winnable voters for Biden</a:t>
            </a:r>
            <a:endParaRPr lang="en-US" dirty="0">
              <a:effectLst/>
            </a:endParaRPr>
          </a:p>
        </p:txBody>
      </p:sp>
      <p:sp>
        <p:nvSpPr>
          <p:cNvPr id="21" name="Rectangle 2">
            <a:extLst>
              <a:ext uri="{C183D7F6-B498-43B3-948B-1728B52AA6E4}">
                <adec:decorative xmlns:adec="http://schemas.microsoft.com/office/drawing/2017/decorative" val="1"/>
              </a:ext>
            </a:extLst>
          </p:cNvPr>
          <p:cNvSpPr>
            <a:spLocks noChangeArrowheads="1"/>
          </p:cNvSpPr>
          <p:nvPr/>
        </p:nvSpPr>
        <p:spPr bwMode="auto">
          <a:xfrm>
            <a:off x="77749" y="573153"/>
            <a:ext cx="9144001" cy="369332"/>
          </a:xfrm>
          <a:prstGeom prst="rect">
            <a:avLst/>
          </a:prstGeom>
          <a:noFill/>
          <a:ln>
            <a:noFill/>
          </a:ln>
        </p:spPr>
        <p:txBody>
          <a:bodyPr wrap="square" lIns="0" tIns="0" rIns="0" bIns="0">
            <a:spAutoFit/>
          </a:bodyPr>
          <a:lstStyle/>
          <a:p>
            <a:r>
              <a:rPr lang="en-US" sz="2400" dirty="0">
                <a:latin typeface="Franklin Gothic Demi Cond" panose="020B0706030402020204" pitchFamily="34" charset="0"/>
                <a:cs typeface="Arial"/>
              </a:rPr>
              <a:t>Trump vote consolidates, but many more winnable voters for Biden</a:t>
            </a:r>
            <a:endParaRPr lang="en-GB" sz="2400" dirty="0">
              <a:latin typeface="Franklin Gothic Demi Cond" panose="020B0706030402020204" pitchFamily="34" charset="0"/>
              <a:cs typeface="Arial"/>
            </a:endParaRPr>
          </a:p>
        </p:txBody>
      </p:sp>
      <p:sp>
        <p:nvSpPr>
          <p:cNvPr id="14" name="Text Box 45">
            <a:extLst>
              <a:ext uri="{FF2B5EF4-FFF2-40B4-BE49-F238E27FC236}">
                <a16:creationId xmlns:a16="http://schemas.microsoft.com/office/drawing/2014/main" id="{C7BD9831-E725-4C91-A2D5-113F0661DBF3}"/>
              </a:ext>
            </a:extLst>
          </p:cNvPr>
          <p:cNvSpPr txBox="1">
            <a:spLocks noChangeArrowheads="1"/>
          </p:cNvSpPr>
          <p:nvPr/>
        </p:nvSpPr>
        <p:spPr bwMode="auto">
          <a:xfrm>
            <a:off x="1594115" y="1361123"/>
            <a:ext cx="5867400" cy="315277"/>
          </a:xfrm>
          <a:prstGeom prst="rect">
            <a:avLst/>
          </a:prstGeom>
          <a:solidFill>
            <a:schemeClr val="bg1"/>
          </a:solidFill>
          <a:ln w="9525" algn="ctr">
            <a:solidFill>
              <a:schemeClr val="tx1"/>
            </a:solidFill>
            <a:miter lim="800000"/>
            <a:headEnd/>
            <a:tailEnd/>
          </a:ln>
          <a:effec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0"/>
              </a:spcBef>
            </a:pPr>
            <a:r>
              <a:rPr lang="en-US" sz="2000" b="1" dirty="0">
                <a:solidFill>
                  <a:srgbClr val="000000"/>
                </a:solidFill>
                <a:latin typeface="Arial" panose="020B0604020202020204" pitchFamily="34" charset="0"/>
                <a:cs typeface="Arial" panose="020B0604020202020204" pitchFamily="34" charset="0"/>
              </a:rPr>
              <a:t>VOTER CHOICE SCALE: BIDEN V. TRUMP</a:t>
            </a:r>
          </a:p>
        </p:txBody>
      </p:sp>
      <p:sp>
        <p:nvSpPr>
          <p:cNvPr id="16" name="Text Box 45">
            <a:extLst>
              <a:ext uri="{FF2B5EF4-FFF2-40B4-BE49-F238E27FC236}">
                <a16:creationId xmlns:a16="http://schemas.microsoft.com/office/drawing/2014/main" id="{37A8B26D-AC68-4276-AE1D-01AB1EF11D16}"/>
              </a:ext>
            </a:extLst>
          </p:cNvPr>
          <p:cNvSpPr txBox="1">
            <a:spLocks noChangeArrowheads="1"/>
          </p:cNvSpPr>
          <p:nvPr/>
        </p:nvSpPr>
        <p:spPr bwMode="auto">
          <a:xfrm>
            <a:off x="2209802" y="1676400"/>
            <a:ext cx="4800598" cy="315277"/>
          </a:xfrm>
          <a:prstGeom prst="rect">
            <a:avLst/>
          </a:prstGeom>
          <a:solidFill>
            <a:schemeClr val="bg1">
              <a:lumMod val="85000"/>
            </a:schemeClr>
          </a:solidFill>
          <a:ln w="9525" algn="ctr">
            <a:solidFill>
              <a:schemeClr val="tx1"/>
            </a:solidFill>
            <a:miter lim="800000"/>
            <a:headEnd/>
            <a:tailEnd/>
          </a:ln>
          <a:effectLst/>
        </p:spPr>
        <p:txBody>
          <a:bodyPr wrap="square" lIns="0" tIns="0" rIns="0" bIns="0" anchor="ctr">
            <a:noAutofit/>
          </a:bodyPr>
          <a:lstStyle/>
          <a:p>
            <a:pPr algn="ctr">
              <a:spcBef>
                <a:spcPts val="0"/>
              </a:spcBef>
            </a:pPr>
            <a:r>
              <a:rPr lang="en-US" b="1" dirty="0">
                <a:solidFill>
                  <a:srgbClr val="000000"/>
                </a:solidFill>
                <a:latin typeface="Arial" panose="020B0604020202020204" pitchFamily="34" charset="0"/>
                <a:cs typeface="Arial" panose="020B0604020202020204" pitchFamily="34" charset="0"/>
              </a:rPr>
              <a:t>REGISTERED VOTERS IN BATTLEGROUND</a:t>
            </a:r>
          </a:p>
        </p:txBody>
      </p:sp>
      <p:graphicFrame>
        <p:nvGraphicFramePr>
          <p:cNvPr id="107" name="Object 2" descr="Democrat Joe Biden&#9;&#13;&#10;Loyalist&#9;&#13;&#10;April: 40&#13;&#10;May: 39&#13;&#10;&#13;&#10;Supporter&#9;&#13;&#10;April: 6&#13;&#10;May: 6&#13;&#10;&#13;&#10;Conditional&#9;&#13;&#10;April: 2&#13;&#10;May: 1&#13;&#10;&#13;&#10;Vulnerable&#9;&#13;&#10;April: 1&#13;&#10;May: 1&#13;&#10;&#13;&#10;Winnable&#9;&#13;&#10;April: 7&#13;&#10;May: 7&#13;&#10;&#13;&#10;In reach&#9;&#13;&#10;April: 1&#13;&#10;May: 1&#13;&#10;&#13;&#10;Peripherable&#9;&#13;&#10;April: 3&#13;&#10;May: 3&#13;&#10;&#13;&#10;Unreachable&#9;&#13;&#10;April: 39&#13;&#10;May: 42&#13;&#10;&#13;&#10;Republican Donald Trump&#9;&#13;&#10;Loyalist&#9;&#13;&#10;April: 30&#13;&#10;May: 35&#13;&#10;&#13;&#10;Supporter&#9;&#13;&#10;April: 6&#13;&#10;May: 5&#13;&#10;&#13;&#10;Conditional&#9;&#13;&#10;April: 1&#13;&#10;May: 1&#13;&#10;&#13;&#10;Vulnerable&#9;&#13;&#10;April: 2&#13;&#10;May: 1&#13;&#10;&#13;&#10;Winnable&#9;&#13;&#10;April: 6&#13;&#10;May: 4&#13;&#10;&#13;&#10;In reach&#9;&#13;&#10;April: 1&#13;&#10;May: 0&#13;&#10;&#13;&#10;Peripherable&#9;&#13;&#10;April: 4&#13;&#10;May: 4&#13;&#10;&#13;&#10;Unreachable&#9;&#13;&#10;April: 50&#13;&#10;May: 50"/>
          <p:cNvGraphicFramePr>
            <a:graphicFrameLocks noChangeAspect="1"/>
          </p:cNvGraphicFramePr>
          <p:nvPr>
            <p:extLst>
              <p:ext uri="{D42A27DB-BD31-4B8C-83A1-F6EECF244321}">
                <p14:modId xmlns:p14="http://schemas.microsoft.com/office/powerpoint/2010/main" val="2082973637"/>
              </p:ext>
            </p:extLst>
          </p:nvPr>
        </p:nvGraphicFramePr>
        <p:xfrm>
          <a:off x="1" y="1473506"/>
          <a:ext cx="9221742" cy="4773064"/>
        </p:xfrm>
        <a:graphic>
          <a:graphicData uri="http://schemas.openxmlformats.org/drawingml/2006/chart">
            <c:chart xmlns:c="http://schemas.openxmlformats.org/drawingml/2006/chart" xmlns:r="http://schemas.openxmlformats.org/officeDocument/2006/relationships" r:id="rId3"/>
          </a:graphicData>
        </a:graphic>
      </p:graphicFrame>
      <p:sp>
        <p:nvSpPr>
          <p:cNvPr id="27" name="Slide Number Placeholder 1">
            <a:extLst>
              <a:ext uri="{FF2B5EF4-FFF2-40B4-BE49-F238E27FC236}">
                <a16:creationId xmlns:a16="http://schemas.microsoft.com/office/drawing/2014/main" id="{093E32C4-5AB2-41B5-B5B5-B1D6D4653E70}"/>
              </a:ext>
            </a:extLst>
          </p:cNvPr>
          <p:cNvSpPr>
            <a:spLocks noGrp="1"/>
          </p:cNvSpPr>
          <p:nvPr>
            <p:ph type="sldNum" sz="quarter" idx="12"/>
          </p:nvPr>
        </p:nvSpPr>
        <p:spPr>
          <a:xfrm>
            <a:off x="6791710" y="6386203"/>
            <a:ext cx="2133600" cy="365124"/>
          </a:xfrm>
        </p:spPr>
        <p:txBody>
          <a:bodyPr/>
          <a:lstStyle/>
          <a:p>
            <a:pPr>
              <a:defRPr/>
            </a:pPr>
            <a:fld id="{089398E2-BD8B-4C06-B949-5D11C3C3F6EB}" type="slidenum">
              <a:rPr lang="en-US" smtClean="0">
                <a:solidFill>
                  <a:srgbClr val="EEECE1"/>
                </a:solidFill>
              </a:rPr>
              <a:pPr>
                <a:defRPr/>
              </a:pPr>
              <a:t>41</a:t>
            </a:fld>
            <a:endParaRPr lang="en-US" dirty="0">
              <a:solidFill>
                <a:srgbClr val="EEECE1"/>
              </a:solidFill>
            </a:endParaRPr>
          </a:p>
        </p:txBody>
      </p:sp>
      <p:pic>
        <p:nvPicPr>
          <p:cNvPr id="25" name="Picture 2">
            <a:extLst>
              <a:ext uri="{FF2B5EF4-FFF2-40B4-BE49-F238E27FC236}">
                <a16:creationId xmlns:a16="http://schemas.microsoft.com/office/drawing/2014/main" id="{8750911F-37D4-4B0C-BFE6-CB1E39BD082E}"/>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1960721" y="125713"/>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5">
            <a:extLst>
              <a:ext uri="{FF2B5EF4-FFF2-40B4-BE49-F238E27FC236}">
                <a16:creationId xmlns:a16="http://schemas.microsoft.com/office/drawing/2014/main" id="{3D15ED1A-D42C-4802-97D3-EFF4249DED03}"/>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4890" y="177155"/>
            <a:ext cx="3090417" cy="18286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a:extLst>
              <a:ext uri="{FF2B5EF4-FFF2-40B4-BE49-F238E27FC236}">
                <a16:creationId xmlns:a16="http://schemas.microsoft.com/office/drawing/2014/main" id="{C9725F32-EADF-4C31-A70F-3ADA5150097C}"/>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66801" y="6409587"/>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2">
            <a:extLst>
              <a:ext uri="{FF2B5EF4-FFF2-40B4-BE49-F238E27FC236}">
                <a16:creationId xmlns:a16="http://schemas.microsoft.com/office/drawing/2014/main" id="{043CF649-2DD6-478B-91D4-C72D7E0F26F8}"/>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66801" y="6442918"/>
            <a:ext cx="2532523" cy="135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9">
            <a:extLst>
              <a:ext uri="{FF2B5EF4-FFF2-40B4-BE49-F238E27FC236}">
                <a16:creationId xmlns:a16="http://schemas.microsoft.com/office/drawing/2014/main" id="{ACDE226E-E948-4B3B-A0F0-EB284DCCF4A6}"/>
              </a:ext>
              <a:ext uri="{C183D7F6-B498-43B3-948B-1728B52AA6E4}">
                <adec:decorative xmlns:adec="http://schemas.microsoft.com/office/drawing/2017/decorative" val="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273" r="86278" b="3273"/>
          <a:stretch/>
        </p:blipFill>
        <p:spPr bwMode="auto">
          <a:xfrm>
            <a:off x="111859" y="6422646"/>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70A8608A-889B-4862-BF70-8CE9402DD2AC}"/>
              </a:ext>
              <a:ext uri="{C183D7F6-B498-43B3-948B-1728B52AA6E4}">
                <adec:decorative xmlns:adec="http://schemas.microsoft.com/office/drawing/2017/decorative" val="1"/>
              </a:ext>
            </a:extLst>
          </p:cNvPr>
          <p:cNvPicPr/>
          <p:nvPr/>
        </p:nvPicPr>
        <p:blipFill rotWithShape="1">
          <a:blip r:embed="rId7">
            <a:extLst>
              <a:ext uri="{28A0092B-C50C-407E-A947-70E740481C1C}">
                <a14:useLocalDpi xmlns:a14="http://schemas.microsoft.com/office/drawing/2010/main" val="0"/>
              </a:ext>
            </a:extLst>
          </a:blip>
          <a:srcRect l="53849" t="-17160"/>
          <a:stretch/>
        </p:blipFill>
        <p:spPr bwMode="auto">
          <a:xfrm>
            <a:off x="533400" y="6426843"/>
            <a:ext cx="1105593" cy="359154"/>
          </a:xfrm>
          <a:prstGeom prst="rect">
            <a:avLst/>
          </a:prstGeom>
          <a:noFill/>
        </p:spPr>
      </p:pic>
      <p:cxnSp>
        <p:nvCxnSpPr>
          <p:cNvPr id="13" name="Straight Connector 12">
            <a:extLst>
              <a:ext uri="{FF2B5EF4-FFF2-40B4-BE49-F238E27FC236}">
                <a16:creationId xmlns:a16="http://schemas.microsoft.com/office/drawing/2014/main" id="{17FC7670-E3FF-4168-88F2-987FB425BF7A}"/>
              </a:ext>
              <a:ext uri="{C183D7F6-B498-43B3-948B-1728B52AA6E4}">
                <adec:decorative xmlns:adec="http://schemas.microsoft.com/office/drawing/2017/decorative" val="1"/>
              </a:ext>
            </a:extLst>
          </p:cNvPr>
          <p:cNvCxnSpPr>
            <a:cxnSpLocks/>
          </p:cNvCxnSpPr>
          <p:nvPr/>
        </p:nvCxnSpPr>
        <p:spPr>
          <a:xfrm>
            <a:off x="1143000" y="2673400"/>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6551F893-1B90-4638-AE96-845F0C760009}"/>
              </a:ext>
              <a:ext uri="{C183D7F6-B498-43B3-948B-1728B52AA6E4}">
                <adec:decorative xmlns:adec="http://schemas.microsoft.com/office/drawing/2017/decorative" val="1"/>
              </a:ext>
            </a:extLst>
          </p:cNvPr>
          <p:cNvCxnSpPr>
            <a:cxnSpLocks/>
          </p:cNvCxnSpPr>
          <p:nvPr/>
        </p:nvCxnSpPr>
        <p:spPr>
          <a:xfrm>
            <a:off x="2286000" y="2782944"/>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0A6CB97E-29A6-41B3-9083-932FD35CE378}"/>
              </a:ext>
              <a:ext uri="{C183D7F6-B498-43B3-948B-1728B52AA6E4}">
                <adec:decorative xmlns:adec="http://schemas.microsoft.com/office/drawing/2017/decorative" val="1"/>
              </a:ext>
            </a:extLst>
          </p:cNvPr>
          <p:cNvCxnSpPr>
            <a:cxnSpLocks/>
          </p:cNvCxnSpPr>
          <p:nvPr/>
        </p:nvCxnSpPr>
        <p:spPr>
          <a:xfrm>
            <a:off x="3352800" y="2799247"/>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774AEAA1-0EA5-43E8-BD31-D98C94484660}"/>
              </a:ext>
              <a:ext uri="{C183D7F6-B498-43B3-948B-1728B52AA6E4}">
                <adec:decorative xmlns:adec="http://schemas.microsoft.com/office/drawing/2017/decorative" val="1"/>
              </a:ext>
            </a:extLst>
          </p:cNvPr>
          <p:cNvCxnSpPr>
            <a:cxnSpLocks/>
          </p:cNvCxnSpPr>
          <p:nvPr/>
        </p:nvCxnSpPr>
        <p:spPr>
          <a:xfrm>
            <a:off x="4495800" y="2809357"/>
            <a:ext cx="0" cy="3769518"/>
          </a:xfrm>
          <a:prstGeom prst="line">
            <a:avLst/>
          </a:prstGeom>
          <a:ln/>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7B82B891-400A-41B2-A8BE-1D45B6129528}"/>
              </a:ext>
              <a:ext uri="{C183D7F6-B498-43B3-948B-1728B52AA6E4}">
                <adec:decorative xmlns:adec="http://schemas.microsoft.com/office/drawing/2017/decorative" val="1"/>
              </a:ext>
            </a:extLst>
          </p:cNvPr>
          <p:cNvCxnSpPr>
            <a:cxnSpLocks/>
          </p:cNvCxnSpPr>
          <p:nvPr/>
        </p:nvCxnSpPr>
        <p:spPr>
          <a:xfrm>
            <a:off x="5562600" y="2782944"/>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950BA74-878D-4822-8F6E-C657090E82CC}"/>
              </a:ext>
              <a:ext uri="{C183D7F6-B498-43B3-948B-1728B52AA6E4}">
                <adec:decorative xmlns:adec="http://schemas.microsoft.com/office/drawing/2017/decorative" val="1"/>
              </a:ext>
            </a:extLst>
          </p:cNvPr>
          <p:cNvCxnSpPr>
            <a:cxnSpLocks/>
          </p:cNvCxnSpPr>
          <p:nvPr/>
        </p:nvCxnSpPr>
        <p:spPr>
          <a:xfrm>
            <a:off x="6629400" y="2799247"/>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1121F7C2-32E0-4FA7-9819-3AC66D919E5D}"/>
              </a:ext>
              <a:ext uri="{C183D7F6-B498-43B3-948B-1728B52AA6E4}">
                <adec:decorative xmlns:adec="http://schemas.microsoft.com/office/drawing/2017/decorative" val="1"/>
              </a:ext>
            </a:extLst>
          </p:cNvPr>
          <p:cNvCxnSpPr>
            <a:cxnSpLocks/>
          </p:cNvCxnSpPr>
          <p:nvPr/>
        </p:nvCxnSpPr>
        <p:spPr>
          <a:xfrm>
            <a:off x="7772400" y="2895600"/>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9291C9DD-8DD7-4A00-B11C-0AD8F8D80579}"/>
              </a:ext>
              <a:ext uri="{C183D7F6-B498-43B3-948B-1728B52AA6E4}">
                <adec:decorative xmlns:adec="http://schemas.microsoft.com/office/drawing/2017/decorative" val="1"/>
              </a:ext>
            </a:extLst>
          </p:cNvPr>
          <p:cNvSpPr/>
          <p:nvPr/>
        </p:nvSpPr>
        <p:spPr>
          <a:xfrm>
            <a:off x="84194" y="5604001"/>
            <a:ext cx="877825" cy="457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b="1" dirty="0">
                <a:solidFill>
                  <a:prstClr val="black"/>
                </a:solidFill>
                <a:latin typeface="+mj-lt"/>
                <a:cs typeface="Arial" panose="020B0604020202020204" pitchFamily="34" charset="0"/>
              </a:rPr>
              <a:t>Loyalist</a:t>
            </a:r>
          </a:p>
        </p:txBody>
      </p:sp>
      <p:sp>
        <p:nvSpPr>
          <p:cNvPr id="32" name="Rectangle 31">
            <a:extLst>
              <a:ext uri="{FF2B5EF4-FFF2-40B4-BE49-F238E27FC236}">
                <a16:creationId xmlns:a16="http://schemas.microsoft.com/office/drawing/2014/main" id="{37F433FD-6152-4589-A5B4-7FD3BB57F7A3}"/>
              </a:ext>
              <a:ext uri="{C183D7F6-B498-43B3-948B-1728B52AA6E4}">
                <adec:decorative xmlns:adec="http://schemas.microsoft.com/office/drawing/2017/decorative" val="1"/>
              </a:ext>
            </a:extLst>
          </p:cNvPr>
          <p:cNvSpPr/>
          <p:nvPr/>
        </p:nvSpPr>
        <p:spPr>
          <a:xfrm>
            <a:off x="1255775" y="5605549"/>
            <a:ext cx="877825" cy="457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b="1" dirty="0">
                <a:solidFill>
                  <a:prstClr val="black"/>
                </a:solidFill>
                <a:latin typeface="+mj-lt"/>
                <a:cs typeface="Arial" panose="020B0604020202020204" pitchFamily="34" charset="0"/>
              </a:rPr>
              <a:t>Supporter</a:t>
            </a:r>
          </a:p>
        </p:txBody>
      </p:sp>
      <p:sp>
        <p:nvSpPr>
          <p:cNvPr id="33" name="Rectangle 32">
            <a:extLst>
              <a:ext uri="{FF2B5EF4-FFF2-40B4-BE49-F238E27FC236}">
                <a16:creationId xmlns:a16="http://schemas.microsoft.com/office/drawing/2014/main" id="{473CFEB4-DB0E-4630-A936-3097836D3AF4}"/>
              </a:ext>
              <a:ext uri="{C183D7F6-B498-43B3-948B-1728B52AA6E4}">
                <adec:decorative xmlns:adec="http://schemas.microsoft.com/office/drawing/2017/decorative" val="1"/>
              </a:ext>
            </a:extLst>
          </p:cNvPr>
          <p:cNvSpPr/>
          <p:nvPr/>
        </p:nvSpPr>
        <p:spPr>
          <a:xfrm>
            <a:off x="2380488" y="5592799"/>
            <a:ext cx="877825" cy="457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b="1" dirty="0">
                <a:solidFill>
                  <a:prstClr val="black"/>
                </a:solidFill>
                <a:latin typeface="+mj-lt"/>
                <a:cs typeface="Arial" panose="020B0604020202020204" pitchFamily="34" charset="0"/>
              </a:rPr>
              <a:t>Conditional</a:t>
            </a:r>
          </a:p>
        </p:txBody>
      </p:sp>
      <p:sp>
        <p:nvSpPr>
          <p:cNvPr id="34" name="Rectangle 33">
            <a:extLst>
              <a:ext uri="{FF2B5EF4-FFF2-40B4-BE49-F238E27FC236}">
                <a16:creationId xmlns:a16="http://schemas.microsoft.com/office/drawing/2014/main" id="{AAA29CCC-E5BC-457F-86F1-ABCE7B10437C}"/>
              </a:ext>
              <a:ext uri="{C183D7F6-B498-43B3-948B-1728B52AA6E4}">
                <adec:decorative xmlns:adec="http://schemas.microsoft.com/office/drawing/2017/decorative" val="1"/>
              </a:ext>
            </a:extLst>
          </p:cNvPr>
          <p:cNvSpPr/>
          <p:nvPr/>
        </p:nvSpPr>
        <p:spPr>
          <a:xfrm>
            <a:off x="3485387" y="5592397"/>
            <a:ext cx="877825" cy="457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b="1" dirty="0">
                <a:solidFill>
                  <a:prstClr val="black"/>
                </a:solidFill>
                <a:latin typeface="+mj-lt"/>
                <a:cs typeface="Arial" panose="020B0604020202020204" pitchFamily="34" charset="0"/>
              </a:rPr>
              <a:t>Vulnerable</a:t>
            </a:r>
          </a:p>
        </p:txBody>
      </p:sp>
      <p:sp>
        <p:nvSpPr>
          <p:cNvPr id="35" name="Rectangle 34">
            <a:extLst>
              <a:ext uri="{FF2B5EF4-FFF2-40B4-BE49-F238E27FC236}">
                <a16:creationId xmlns:a16="http://schemas.microsoft.com/office/drawing/2014/main" id="{CE557FA8-9707-46BB-979A-06DBAD62F5C4}"/>
              </a:ext>
              <a:ext uri="{C183D7F6-B498-43B3-948B-1728B52AA6E4}">
                <adec:decorative xmlns:adec="http://schemas.microsoft.com/office/drawing/2017/decorative" val="1"/>
              </a:ext>
            </a:extLst>
          </p:cNvPr>
          <p:cNvSpPr/>
          <p:nvPr/>
        </p:nvSpPr>
        <p:spPr>
          <a:xfrm>
            <a:off x="4590287" y="5586935"/>
            <a:ext cx="877825" cy="457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b="1" dirty="0">
                <a:solidFill>
                  <a:prstClr val="black"/>
                </a:solidFill>
                <a:latin typeface="+mj-lt"/>
                <a:cs typeface="Arial" panose="020B0604020202020204" pitchFamily="34" charset="0"/>
              </a:rPr>
              <a:t>Winnable</a:t>
            </a:r>
          </a:p>
        </p:txBody>
      </p:sp>
      <p:sp>
        <p:nvSpPr>
          <p:cNvPr id="36" name="Rectangle 35">
            <a:extLst>
              <a:ext uri="{FF2B5EF4-FFF2-40B4-BE49-F238E27FC236}">
                <a16:creationId xmlns:a16="http://schemas.microsoft.com/office/drawing/2014/main" id="{26282DB0-9AC0-4A70-8AD6-FE88E71109A8}"/>
              </a:ext>
              <a:ext uri="{C183D7F6-B498-43B3-948B-1728B52AA6E4}">
                <adec:decorative xmlns:adec="http://schemas.microsoft.com/office/drawing/2017/decorative" val="1"/>
              </a:ext>
            </a:extLst>
          </p:cNvPr>
          <p:cNvSpPr/>
          <p:nvPr/>
        </p:nvSpPr>
        <p:spPr>
          <a:xfrm>
            <a:off x="5675375" y="5595951"/>
            <a:ext cx="877825" cy="457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b="1" dirty="0">
                <a:solidFill>
                  <a:prstClr val="black"/>
                </a:solidFill>
                <a:latin typeface="+mj-lt"/>
                <a:cs typeface="Arial" panose="020B0604020202020204" pitchFamily="34" charset="0"/>
              </a:rPr>
              <a:t>In reach</a:t>
            </a:r>
          </a:p>
        </p:txBody>
      </p:sp>
      <p:sp>
        <p:nvSpPr>
          <p:cNvPr id="38" name="Rectangle 37">
            <a:extLst>
              <a:ext uri="{FF2B5EF4-FFF2-40B4-BE49-F238E27FC236}">
                <a16:creationId xmlns:a16="http://schemas.microsoft.com/office/drawing/2014/main" id="{AA99155E-CBDE-4083-AB1B-9C81CE0CE88F}"/>
              </a:ext>
              <a:ext uri="{C183D7F6-B498-43B3-948B-1728B52AA6E4}">
                <adec:decorative xmlns:adec="http://schemas.microsoft.com/office/drawing/2017/decorative" val="1"/>
              </a:ext>
            </a:extLst>
          </p:cNvPr>
          <p:cNvSpPr/>
          <p:nvPr/>
        </p:nvSpPr>
        <p:spPr>
          <a:xfrm>
            <a:off x="6765702" y="5585298"/>
            <a:ext cx="877825" cy="457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b="1" dirty="0">
                <a:solidFill>
                  <a:prstClr val="black"/>
                </a:solidFill>
                <a:latin typeface="+mj-lt"/>
                <a:cs typeface="Arial" panose="020B0604020202020204" pitchFamily="34" charset="0"/>
              </a:rPr>
              <a:t>Peripheral</a:t>
            </a:r>
          </a:p>
        </p:txBody>
      </p:sp>
      <p:sp>
        <p:nvSpPr>
          <p:cNvPr id="39" name="Rectangle 38">
            <a:extLst>
              <a:ext uri="{FF2B5EF4-FFF2-40B4-BE49-F238E27FC236}">
                <a16:creationId xmlns:a16="http://schemas.microsoft.com/office/drawing/2014/main" id="{493EF942-8FC3-47E1-8A45-D69FBE4E704B}"/>
              </a:ext>
              <a:ext uri="{C183D7F6-B498-43B3-948B-1728B52AA6E4}">
                <adec:decorative xmlns:adec="http://schemas.microsoft.com/office/drawing/2017/decorative" val="1"/>
              </a:ext>
            </a:extLst>
          </p:cNvPr>
          <p:cNvSpPr/>
          <p:nvPr/>
        </p:nvSpPr>
        <p:spPr>
          <a:xfrm>
            <a:off x="7924800" y="5585298"/>
            <a:ext cx="877825" cy="457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b="1" dirty="0">
                <a:solidFill>
                  <a:prstClr val="black"/>
                </a:solidFill>
                <a:latin typeface="+mj-lt"/>
                <a:cs typeface="Arial" panose="020B0604020202020204" pitchFamily="34" charset="0"/>
              </a:rPr>
              <a:t>Unreachable</a:t>
            </a:r>
          </a:p>
        </p:txBody>
      </p:sp>
      <p:sp>
        <p:nvSpPr>
          <p:cNvPr id="30" name="Oval 29">
            <a:extLst>
              <a:ext uri="{FF2B5EF4-FFF2-40B4-BE49-F238E27FC236}">
                <a16:creationId xmlns:a16="http://schemas.microsoft.com/office/drawing/2014/main" id="{2561DC6B-0598-409B-9C24-EF372D57E4E6}"/>
              </a:ext>
              <a:ext uri="{C183D7F6-B498-43B3-948B-1728B52AA6E4}">
                <adec:decorative xmlns:adec="http://schemas.microsoft.com/office/drawing/2017/decorative" val="1"/>
              </a:ext>
            </a:extLst>
          </p:cNvPr>
          <p:cNvSpPr/>
          <p:nvPr/>
        </p:nvSpPr>
        <p:spPr>
          <a:xfrm>
            <a:off x="4953000" y="4114800"/>
            <a:ext cx="685800" cy="457200"/>
          </a:xfrm>
          <a:prstGeom prst="ellipse">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D5E5012-E9E5-4056-B34B-E6430583EF4D}"/>
              </a:ext>
              <a:ext uri="{C183D7F6-B498-43B3-948B-1728B52AA6E4}">
                <adec:decorative xmlns:adec="http://schemas.microsoft.com/office/drawing/2017/decorative" val="1"/>
              </a:ext>
            </a:extLst>
          </p:cNvPr>
          <p:cNvSpPr/>
          <p:nvPr/>
        </p:nvSpPr>
        <p:spPr>
          <a:xfrm>
            <a:off x="483760" y="2767113"/>
            <a:ext cx="750675" cy="585687"/>
          </a:xfrm>
          <a:prstGeom prst="ellipse">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59060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DE81E45-30A2-814B-921C-69BFC8B86EA1}"/>
              </a:ext>
            </a:extLst>
          </p:cNvPr>
          <p:cNvSpPr>
            <a:spLocks noGrp="1"/>
          </p:cNvSpPr>
          <p:nvPr>
            <p:ph type="title" idx="4294967295"/>
          </p:nvPr>
        </p:nvSpPr>
        <p:spPr>
          <a:xfrm>
            <a:off x="628650" y="365125"/>
            <a:ext cx="7886700" cy="1325563"/>
          </a:xfrm>
          <a:prstGeom prst="rect">
            <a:avLst/>
          </a:prstGeom>
        </p:spPr>
        <p:txBody>
          <a:bodyPr/>
          <a:lstStyle/>
          <a:p>
            <a:pPr rtl="0" fontAlgn="base"/>
            <a:r>
              <a:rPr lang="en-US" sz="2400" kern="1200" dirty="0">
                <a:solidFill>
                  <a:srgbClr val="000000"/>
                </a:solidFill>
                <a:effectLst/>
                <a:latin typeface="Franklin Gothic Demi Cond" panose="020B0603020102020204" pitchFamily="34" charset="0"/>
                <a:ea typeface="+mn-ea"/>
                <a:cs typeface="Arial" panose="020B0604020202020204" pitchFamily="34" charset="0"/>
              </a:rPr>
              <a:t>Biden can make most gains with white millennials, Hispanics and white unmarried women</a:t>
            </a:r>
            <a:endParaRPr lang="en-US" dirty="0">
              <a:effectLst/>
            </a:endParaRPr>
          </a:p>
        </p:txBody>
      </p:sp>
      <p:sp>
        <p:nvSpPr>
          <p:cNvPr id="21" name="Rectangle 2">
            <a:extLst>
              <a:ext uri="{C183D7F6-B498-43B3-948B-1728B52AA6E4}">
                <adec:decorative xmlns:adec="http://schemas.microsoft.com/office/drawing/2017/decorative" val="1"/>
              </a:ext>
            </a:extLst>
          </p:cNvPr>
          <p:cNvSpPr>
            <a:spLocks noChangeArrowheads="1"/>
          </p:cNvSpPr>
          <p:nvPr/>
        </p:nvSpPr>
        <p:spPr bwMode="auto">
          <a:xfrm>
            <a:off x="66801" y="573153"/>
            <a:ext cx="9000999" cy="738664"/>
          </a:xfrm>
          <a:prstGeom prst="rect">
            <a:avLst/>
          </a:prstGeom>
          <a:noFill/>
          <a:ln>
            <a:noFill/>
          </a:ln>
        </p:spPr>
        <p:txBody>
          <a:bodyPr wrap="square" lIns="0" tIns="0" rIns="0" bIns="0">
            <a:spAutoFit/>
          </a:bodyPr>
          <a:lstStyle/>
          <a:p>
            <a:r>
              <a:rPr lang="en-US" sz="2400" dirty="0">
                <a:latin typeface="Franklin Gothic Demi Cond" panose="020B0706030402020204" pitchFamily="34" charset="0"/>
                <a:cs typeface="Arial"/>
              </a:rPr>
              <a:t>Biden can make most gains with white millennials, Hispanics and white unmarried women</a:t>
            </a:r>
            <a:endParaRPr lang="en-GB" sz="2400" dirty="0">
              <a:latin typeface="Franklin Gothic Demi Cond" panose="020B0706030402020204" pitchFamily="34" charset="0"/>
              <a:cs typeface="Arial"/>
            </a:endParaRPr>
          </a:p>
        </p:txBody>
      </p:sp>
      <p:sp>
        <p:nvSpPr>
          <p:cNvPr id="17" name="Text Box 45">
            <a:extLst>
              <a:ext uri="{FF2B5EF4-FFF2-40B4-BE49-F238E27FC236}">
                <a16:creationId xmlns:a16="http://schemas.microsoft.com/office/drawing/2014/main" id="{97CD976F-F4D3-4F85-B366-77179460CF67}"/>
              </a:ext>
            </a:extLst>
          </p:cNvPr>
          <p:cNvSpPr txBox="1">
            <a:spLocks noChangeArrowheads="1"/>
          </p:cNvSpPr>
          <p:nvPr/>
        </p:nvSpPr>
        <p:spPr bwMode="auto">
          <a:xfrm>
            <a:off x="1524000" y="1437323"/>
            <a:ext cx="5867400" cy="315277"/>
          </a:xfrm>
          <a:prstGeom prst="rect">
            <a:avLst/>
          </a:prstGeom>
          <a:solidFill>
            <a:schemeClr val="bg1"/>
          </a:solidFill>
          <a:ln w="9525" algn="ctr">
            <a:solidFill>
              <a:schemeClr val="tx1"/>
            </a:solidFill>
            <a:miter lim="800000"/>
            <a:headEnd/>
            <a:tailEnd/>
          </a:ln>
          <a:effec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0"/>
              </a:spcBef>
            </a:pPr>
            <a:r>
              <a:rPr lang="en-US" sz="2000" b="1" dirty="0">
                <a:solidFill>
                  <a:srgbClr val="000000"/>
                </a:solidFill>
                <a:latin typeface="Arial" panose="020B0604020202020204" pitchFamily="34" charset="0"/>
                <a:cs typeface="Arial" panose="020B0604020202020204" pitchFamily="34" charset="0"/>
              </a:rPr>
              <a:t>VOTER CHOICE SCALE: JOE BIDEN</a:t>
            </a:r>
          </a:p>
        </p:txBody>
      </p:sp>
      <p:graphicFrame>
        <p:nvGraphicFramePr>
          <p:cNvPr id="107" name="Object 2" descr="Loyalist/supporter&#9;&#13;&#10;African American: 86&#13;&#10;College women: 57&#13;&#10;Unmarried women: 57&#13;&#10;Hispanic: 42&#13;&#10;&#13;&#10;Conditional/vulnerable&#9;&#13;&#10;White non college millennial: 3&#13;&#10;Suburb: 2&#13;&#10;Unmarried women millennial: 2&#13;&#10;Non metro: 1&#13;&#10;&#13;&#10;Winnable/in reach&#9;&#13;&#10;White millennial: 15&#13;&#10;White non college millennial: 24&#13;&#10;Millennial men: 12&#13;&#10;Hispanic: 14&#13;&#10;&#13;&#10;Peripheral/unreachable&#9;&#13;&#10;White non college women: 55&#13;&#10;White silent generation: 62&#13;&#10;White married men: 59&#13;&#10;White married women: 57"/>
          <p:cNvGraphicFramePr>
            <a:graphicFrameLocks noChangeAspect="1"/>
          </p:cNvGraphicFramePr>
          <p:nvPr>
            <p:extLst>
              <p:ext uri="{D42A27DB-BD31-4B8C-83A1-F6EECF244321}">
                <p14:modId xmlns:p14="http://schemas.microsoft.com/office/powerpoint/2010/main" val="2036116133"/>
              </p:ext>
            </p:extLst>
          </p:nvPr>
        </p:nvGraphicFramePr>
        <p:xfrm>
          <a:off x="0" y="1425614"/>
          <a:ext cx="9144000" cy="4820955"/>
        </p:xfrm>
        <a:graphic>
          <a:graphicData uri="http://schemas.openxmlformats.org/drawingml/2006/chart">
            <c:chart xmlns:c="http://schemas.openxmlformats.org/drawingml/2006/chart" xmlns:r="http://schemas.openxmlformats.org/officeDocument/2006/relationships" r:id="rId3"/>
          </a:graphicData>
        </a:graphic>
      </p:graphicFrame>
      <p:sp>
        <p:nvSpPr>
          <p:cNvPr id="27" name="Slide Number Placeholder 1">
            <a:extLst>
              <a:ext uri="{FF2B5EF4-FFF2-40B4-BE49-F238E27FC236}">
                <a16:creationId xmlns:a16="http://schemas.microsoft.com/office/drawing/2014/main" id="{093E32C4-5AB2-41B5-B5B5-B1D6D4653E70}"/>
              </a:ext>
            </a:extLst>
          </p:cNvPr>
          <p:cNvSpPr>
            <a:spLocks noGrp="1"/>
          </p:cNvSpPr>
          <p:nvPr>
            <p:ph type="sldNum" sz="quarter" idx="12"/>
          </p:nvPr>
        </p:nvSpPr>
        <p:spPr>
          <a:xfrm>
            <a:off x="6791710" y="6386203"/>
            <a:ext cx="2133600" cy="365124"/>
          </a:xfrm>
        </p:spPr>
        <p:txBody>
          <a:bodyPr/>
          <a:lstStyle/>
          <a:p>
            <a:pPr>
              <a:defRPr/>
            </a:pPr>
            <a:fld id="{089398E2-BD8B-4C06-B949-5D11C3C3F6EB}" type="slidenum">
              <a:rPr lang="en-US" smtClean="0">
                <a:solidFill>
                  <a:srgbClr val="EEECE1"/>
                </a:solidFill>
              </a:rPr>
              <a:pPr>
                <a:defRPr/>
              </a:pPr>
              <a:t>42</a:t>
            </a:fld>
            <a:endParaRPr lang="en-US" dirty="0">
              <a:solidFill>
                <a:srgbClr val="EEECE1"/>
              </a:solidFill>
            </a:endParaRPr>
          </a:p>
        </p:txBody>
      </p:sp>
      <p:pic>
        <p:nvPicPr>
          <p:cNvPr id="25" name="Picture 2">
            <a:extLst>
              <a:ext uri="{FF2B5EF4-FFF2-40B4-BE49-F238E27FC236}">
                <a16:creationId xmlns:a16="http://schemas.microsoft.com/office/drawing/2014/main" id="{8750911F-37D4-4B0C-BFE6-CB1E39BD082E}"/>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1960721" y="125713"/>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5">
            <a:extLst>
              <a:ext uri="{FF2B5EF4-FFF2-40B4-BE49-F238E27FC236}">
                <a16:creationId xmlns:a16="http://schemas.microsoft.com/office/drawing/2014/main" id="{3D15ED1A-D42C-4802-97D3-EFF4249DED03}"/>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4890" y="177155"/>
            <a:ext cx="3090417" cy="18286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a:extLst>
              <a:ext uri="{FF2B5EF4-FFF2-40B4-BE49-F238E27FC236}">
                <a16:creationId xmlns:a16="http://schemas.microsoft.com/office/drawing/2014/main" id="{C9725F32-EADF-4C31-A70F-3ADA5150097C}"/>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66801" y="6409587"/>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2">
            <a:extLst>
              <a:ext uri="{FF2B5EF4-FFF2-40B4-BE49-F238E27FC236}">
                <a16:creationId xmlns:a16="http://schemas.microsoft.com/office/drawing/2014/main" id="{043CF649-2DD6-478B-91D4-C72D7E0F26F8}"/>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66801" y="6442918"/>
            <a:ext cx="2532523" cy="135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Line 11">
            <a:extLst>
              <a:ext uri="{FF2B5EF4-FFF2-40B4-BE49-F238E27FC236}">
                <a16:creationId xmlns:a16="http://schemas.microsoft.com/office/drawing/2014/main" id="{68462A67-59FB-4CAC-869F-0D1CF1122868}"/>
              </a:ext>
              <a:ext uri="{C183D7F6-B498-43B3-948B-1728B52AA6E4}">
                <adec:decorative xmlns:adec="http://schemas.microsoft.com/office/drawing/2017/decorative" val="1"/>
              </a:ext>
            </a:extLst>
          </p:cNvPr>
          <p:cNvSpPr>
            <a:spLocks noChangeShapeType="1"/>
          </p:cNvSpPr>
          <p:nvPr/>
        </p:nvSpPr>
        <p:spPr bwMode="auto">
          <a:xfrm flipH="1">
            <a:off x="6781800" y="2133600"/>
            <a:ext cx="0" cy="4086640"/>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prstClr val="black"/>
              </a:solidFill>
            </a:endParaRPr>
          </a:p>
        </p:txBody>
      </p:sp>
      <p:sp>
        <p:nvSpPr>
          <p:cNvPr id="14" name="Line 11">
            <a:extLst>
              <a:ext uri="{FF2B5EF4-FFF2-40B4-BE49-F238E27FC236}">
                <a16:creationId xmlns:a16="http://schemas.microsoft.com/office/drawing/2014/main" id="{F31C6AEA-D86C-4A66-9521-77BA077212A3}"/>
              </a:ext>
              <a:ext uri="{C183D7F6-B498-43B3-948B-1728B52AA6E4}">
                <adec:decorative xmlns:adec="http://schemas.microsoft.com/office/drawing/2017/decorative" val="1"/>
              </a:ext>
            </a:extLst>
          </p:cNvPr>
          <p:cNvSpPr>
            <a:spLocks noChangeShapeType="1"/>
          </p:cNvSpPr>
          <p:nvPr/>
        </p:nvSpPr>
        <p:spPr bwMode="auto">
          <a:xfrm flipH="1">
            <a:off x="4572000" y="2159930"/>
            <a:ext cx="0" cy="4086640"/>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prstClr val="black"/>
              </a:solidFill>
            </a:endParaRPr>
          </a:p>
        </p:txBody>
      </p:sp>
      <p:sp>
        <p:nvSpPr>
          <p:cNvPr id="16" name="Line 11">
            <a:extLst>
              <a:ext uri="{FF2B5EF4-FFF2-40B4-BE49-F238E27FC236}">
                <a16:creationId xmlns:a16="http://schemas.microsoft.com/office/drawing/2014/main" id="{EB3D63BB-896B-4D63-8CA4-CD0B25ADC5DD}"/>
              </a:ext>
              <a:ext uri="{C183D7F6-B498-43B3-948B-1728B52AA6E4}">
                <adec:decorative xmlns:adec="http://schemas.microsoft.com/office/drawing/2017/decorative" val="1"/>
              </a:ext>
            </a:extLst>
          </p:cNvPr>
          <p:cNvSpPr>
            <a:spLocks noChangeShapeType="1"/>
          </p:cNvSpPr>
          <p:nvPr/>
        </p:nvSpPr>
        <p:spPr bwMode="auto">
          <a:xfrm flipH="1">
            <a:off x="2286000" y="2209800"/>
            <a:ext cx="0" cy="4086640"/>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prstClr val="black"/>
              </a:solidFill>
            </a:endParaRPr>
          </a:p>
        </p:txBody>
      </p:sp>
      <p:pic>
        <p:nvPicPr>
          <p:cNvPr id="23" name="Picture 9">
            <a:extLst>
              <a:ext uri="{FF2B5EF4-FFF2-40B4-BE49-F238E27FC236}">
                <a16:creationId xmlns:a16="http://schemas.microsoft.com/office/drawing/2014/main" id="{DAE51138-09B8-460D-A007-3ABF416BFE27}"/>
              </a:ext>
              <a:ext uri="{C183D7F6-B498-43B3-948B-1728B52AA6E4}">
                <adec:decorative xmlns:adec="http://schemas.microsoft.com/office/drawing/2017/decorative" val="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273" r="86278" b="3273"/>
          <a:stretch/>
        </p:blipFill>
        <p:spPr bwMode="auto">
          <a:xfrm>
            <a:off x="111859" y="6422646"/>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CDD4C211-93E7-44AD-A2B1-65FF9FDD5A47}"/>
              </a:ext>
              <a:ext uri="{C183D7F6-B498-43B3-948B-1728B52AA6E4}">
                <adec:decorative xmlns:adec="http://schemas.microsoft.com/office/drawing/2017/decorative" val="1"/>
              </a:ext>
            </a:extLst>
          </p:cNvPr>
          <p:cNvPicPr/>
          <p:nvPr/>
        </p:nvPicPr>
        <p:blipFill rotWithShape="1">
          <a:blip r:embed="rId7">
            <a:extLst>
              <a:ext uri="{28A0092B-C50C-407E-A947-70E740481C1C}">
                <a14:useLocalDpi xmlns:a14="http://schemas.microsoft.com/office/drawing/2010/main" val="0"/>
              </a:ext>
            </a:extLst>
          </a:blip>
          <a:srcRect l="53849" t="-17160"/>
          <a:stretch/>
        </p:blipFill>
        <p:spPr bwMode="auto">
          <a:xfrm>
            <a:off x="609600" y="6426843"/>
            <a:ext cx="1105593" cy="359154"/>
          </a:xfrm>
          <a:prstGeom prst="rect">
            <a:avLst/>
          </a:prstGeom>
          <a:noFill/>
        </p:spPr>
      </p:pic>
    </p:spTree>
    <p:extLst>
      <p:ext uri="{BB962C8B-B14F-4D97-AF65-F5344CB8AC3E}">
        <p14:creationId xmlns:p14="http://schemas.microsoft.com/office/powerpoint/2010/main" val="14041248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6AAA3318-E487-074A-91E5-0812BDEB812F}"/>
              </a:ext>
            </a:extLst>
          </p:cNvPr>
          <p:cNvSpPr>
            <a:spLocks noGrp="1"/>
          </p:cNvSpPr>
          <p:nvPr>
            <p:ph type="title" idx="4294967295"/>
          </p:nvPr>
        </p:nvSpPr>
        <p:spPr>
          <a:xfrm>
            <a:off x="628650" y="365125"/>
            <a:ext cx="7886700" cy="1325563"/>
          </a:xfrm>
          <a:prstGeom prst="rect">
            <a:avLst/>
          </a:prstGeom>
        </p:spPr>
        <p:txBody>
          <a:bodyPr/>
          <a:lstStyle/>
          <a:p>
            <a:pPr rtl="0" fontAlgn="base"/>
            <a:r>
              <a:rPr lang="en-US" sz="2400" dirty="0">
                <a:solidFill>
                  <a:srgbClr val="000000"/>
                </a:solidFill>
                <a:effectLst/>
                <a:latin typeface="Franklin Gothic Demi Cond" panose="020B0603020102020204" pitchFamily="34" charset="0"/>
                <a:ea typeface="+mn-ea"/>
                <a:cs typeface="+mn-cs"/>
              </a:rPr>
              <a:t>Biden has not yet consolidated the non-Biden voter - and a real threat to sweep</a:t>
            </a:r>
            <a:endParaRPr lang="en-US" dirty="0">
              <a:effectLst/>
            </a:endParaRPr>
          </a:p>
        </p:txBody>
      </p:sp>
      <p:sp>
        <p:nvSpPr>
          <p:cNvPr id="23" name="Title 1">
            <a:extLst>
              <a:ext uri="{FF2B5EF4-FFF2-40B4-BE49-F238E27FC236}">
                <a16:creationId xmlns:a16="http://schemas.microsoft.com/office/drawing/2014/main" id="{E9B094CF-A3E6-4435-9444-774F54CAE621}"/>
              </a:ext>
              <a:ext uri="{C183D7F6-B498-43B3-948B-1728B52AA6E4}">
                <adec:decorative xmlns:adec="http://schemas.microsoft.com/office/drawing/2017/decorative" val="1"/>
              </a:ext>
            </a:extLst>
          </p:cNvPr>
          <p:cNvSpPr txBox="1">
            <a:spLocks/>
          </p:cNvSpPr>
          <p:nvPr/>
        </p:nvSpPr>
        <p:spPr>
          <a:xfrm>
            <a:off x="-76200" y="498475"/>
            <a:ext cx="9387943" cy="644525"/>
          </a:xfrm>
          <a:prstGeom prst="rect">
            <a:avLst/>
          </a:prstGeom>
          <a:noFill/>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cs typeface="Arial" charset="0"/>
              </a:defRPr>
            </a:lvl2pPr>
            <a:lvl3pPr algn="l" rtl="0" eaLnBrk="0" fontAlgn="base" hangingPunct="0">
              <a:spcBef>
                <a:spcPct val="0"/>
              </a:spcBef>
              <a:spcAft>
                <a:spcPct val="0"/>
              </a:spcAft>
              <a:defRPr sz="4400">
                <a:solidFill>
                  <a:schemeClr val="tx2"/>
                </a:solidFill>
                <a:latin typeface="Arial" charset="0"/>
                <a:cs typeface="Arial" charset="0"/>
              </a:defRPr>
            </a:lvl3pPr>
            <a:lvl4pPr algn="l" rtl="0" eaLnBrk="0" fontAlgn="base" hangingPunct="0">
              <a:spcBef>
                <a:spcPct val="0"/>
              </a:spcBef>
              <a:spcAft>
                <a:spcPct val="0"/>
              </a:spcAft>
              <a:defRPr sz="4400">
                <a:solidFill>
                  <a:schemeClr val="tx2"/>
                </a:solidFill>
                <a:latin typeface="Arial" charset="0"/>
                <a:cs typeface="Arial" charset="0"/>
              </a:defRPr>
            </a:lvl4pPr>
            <a:lvl5pPr algn="l" rtl="0" eaLnBrk="0" fontAlgn="base" hangingPunct="0">
              <a:spcBef>
                <a:spcPct val="0"/>
              </a:spcBef>
              <a:spcAft>
                <a:spcPct val="0"/>
              </a:spcAft>
              <a:defRPr sz="4400">
                <a:solidFill>
                  <a:schemeClr val="tx2"/>
                </a:solidFill>
                <a:latin typeface="Arial" charset="0"/>
                <a:cs typeface="Arial" charset="0"/>
              </a:defRPr>
            </a:lvl5pPr>
            <a:lvl6pPr marL="457200" algn="l" rtl="0" fontAlgn="base">
              <a:spcBef>
                <a:spcPct val="0"/>
              </a:spcBef>
              <a:spcAft>
                <a:spcPct val="0"/>
              </a:spcAft>
              <a:defRPr sz="4400">
                <a:solidFill>
                  <a:schemeClr val="tx2"/>
                </a:solidFill>
                <a:latin typeface="Arial" charset="0"/>
                <a:cs typeface="Arial" charset="0"/>
              </a:defRPr>
            </a:lvl6pPr>
            <a:lvl7pPr marL="914400" algn="l" rtl="0" fontAlgn="base">
              <a:spcBef>
                <a:spcPct val="0"/>
              </a:spcBef>
              <a:spcAft>
                <a:spcPct val="0"/>
              </a:spcAft>
              <a:defRPr sz="4400">
                <a:solidFill>
                  <a:schemeClr val="tx2"/>
                </a:solidFill>
                <a:latin typeface="Arial" charset="0"/>
                <a:cs typeface="Arial" charset="0"/>
              </a:defRPr>
            </a:lvl7pPr>
            <a:lvl8pPr marL="1371600" algn="l" rtl="0" fontAlgn="base">
              <a:spcBef>
                <a:spcPct val="0"/>
              </a:spcBef>
              <a:spcAft>
                <a:spcPct val="0"/>
              </a:spcAft>
              <a:defRPr sz="4400">
                <a:solidFill>
                  <a:schemeClr val="tx2"/>
                </a:solidFill>
                <a:latin typeface="Arial" charset="0"/>
                <a:cs typeface="Arial" charset="0"/>
              </a:defRPr>
            </a:lvl8pPr>
            <a:lvl9pPr marL="1828800" algn="l" rtl="0" fontAlgn="base">
              <a:spcBef>
                <a:spcPct val="0"/>
              </a:spcBef>
              <a:spcAft>
                <a:spcPct val="0"/>
              </a:spcAft>
              <a:defRPr sz="4400">
                <a:solidFill>
                  <a:schemeClr val="tx2"/>
                </a:solidFill>
                <a:latin typeface="Arial" charset="0"/>
                <a:cs typeface="Arial" charset="0"/>
              </a:defRPr>
            </a:lvl9pPr>
          </a:lstStyle>
          <a:p>
            <a:r>
              <a:rPr lang="en-US" sz="2400" kern="0" dirty="0">
                <a:solidFill>
                  <a:prstClr val="black"/>
                </a:solidFill>
                <a:latin typeface="Franklin Gothic Demi Cond" panose="020B0706030402020204" pitchFamily="34" charset="0"/>
              </a:rPr>
              <a:t>Biden has not yet consolidated the non-Biden voter - and a real threat to sweep</a:t>
            </a:r>
          </a:p>
        </p:txBody>
      </p:sp>
      <p:sp>
        <p:nvSpPr>
          <p:cNvPr id="18" name="Text Box 45">
            <a:extLst>
              <a:ext uri="{FF2B5EF4-FFF2-40B4-BE49-F238E27FC236}">
                <a16:creationId xmlns:a16="http://schemas.microsoft.com/office/drawing/2014/main" id="{A55A7DE0-C262-4EEC-A306-905A51D9FC53}"/>
              </a:ext>
            </a:extLst>
          </p:cNvPr>
          <p:cNvSpPr txBox="1">
            <a:spLocks noChangeArrowheads="1"/>
          </p:cNvSpPr>
          <p:nvPr/>
        </p:nvSpPr>
        <p:spPr bwMode="auto">
          <a:xfrm>
            <a:off x="1594115" y="1361123"/>
            <a:ext cx="5867400" cy="315277"/>
          </a:xfrm>
          <a:prstGeom prst="rect">
            <a:avLst/>
          </a:prstGeom>
          <a:solidFill>
            <a:schemeClr val="bg1"/>
          </a:solidFill>
          <a:ln w="9525" algn="ctr">
            <a:solidFill>
              <a:schemeClr val="tx1"/>
            </a:solidFill>
            <a:miter lim="800000"/>
            <a:headEnd/>
            <a:tailEnd/>
          </a:ln>
          <a:effec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0"/>
              </a:spcBef>
            </a:pPr>
            <a:r>
              <a:rPr lang="en-US" sz="2000" b="1" dirty="0">
                <a:solidFill>
                  <a:srgbClr val="000000"/>
                </a:solidFill>
                <a:latin typeface="Arial" panose="020B0604020202020204" pitchFamily="34" charset="0"/>
                <a:cs typeface="Arial" panose="020B0604020202020204" pitchFamily="34" charset="0"/>
              </a:rPr>
              <a:t>2020 PRESIDENTIAL BALLOT</a:t>
            </a:r>
          </a:p>
        </p:txBody>
      </p:sp>
      <p:sp>
        <p:nvSpPr>
          <p:cNvPr id="20" name="Text Box 45">
            <a:extLst>
              <a:ext uri="{FF2B5EF4-FFF2-40B4-BE49-F238E27FC236}">
                <a16:creationId xmlns:a16="http://schemas.microsoft.com/office/drawing/2014/main" id="{DEF247B2-10EA-4C09-8BE0-2D58C1A65276}"/>
              </a:ext>
            </a:extLst>
          </p:cNvPr>
          <p:cNvSpPr txBox="1">
            <a:spLocks noChangeArrowheads="1"/>
          </p:cNvSpPr>
          <p:nvPr/>
        </p:nvSpPr>
        <p:spPr bwMode="auto">
          <a:xfrm>
            <a:off x="2209800" y="1676400"/>
            <a:ext cx="4724395" cy="284144"/>
          </a:xfrm>
          <a:prstGeom prst="rect">
            <a:avLst/>
          </a:prstGeom>
          <a:solidFill>
            <a:schemeClr val="bg1">
              <a:lumMod val="85000"/>
            </a:schemeClr>
          </a:solidFill>
          <a:ln w="9525" algn="ctr">
            <a:solidFill>
              <a:schemeClr val="tx1"/>
            </a:solidFill>
            <a:miter lim="800000"/>
            <a:headEnd/>
            <a:tailEnd/>
          </a:ln>
          <a:effectLst/>
        </p:spPr>
        <p:txBody>
          <a:bodyPr wrap="square" lIns="0" tIns="0" rIns="0" bIns="0" anchor="ctr">
            <a:noAutofit/>
          </a:bodyPr>
          <a:lstStyle/>
          <a:p>
            <a:pPr algn="ctr">
              <a:spcBef>
                <a:spcPts val="0"/>
              </a:spcBef>
            </a:pPr>
            <a:r>
              <a:rPr lang="en-US" b="1" dirty="0">
                <a:solidFill>
                  <a:srgbClr val="000000"/>
                </a:solidFill>
                <a:latin typeface="Arial" panose="020B0604020202020204" pitchFamily="34" charset="0"/>
                <a:cs typeface="Arial" panose="020B0604020202020204" pitchFamily="34" charset="0"/>
              </a:rPr>
              <a:t>Registered Voters in Battleground</a:t>
            </a:r>
          </a:p>
        </p:txBody>
      </p:sp>
      <p:graphicFrame>
        <p:nvGraphicFramePr>
          <p:cNvPr id="4" name="Object 2" descr="Presidential Vote Trump V. Biden&#9;&#13;&#10;Voted for Biden in Primary&#9;&#13;&#10;April&#9;&#13;&#10;Democrat Joe Biden/Democratic Candidate: 96&#13;&#10;Republican Donald Trump: 2&#13;&#10;Libertarian/Other: 0&#13;&#10;&#13;&#10;May&#9;&#13;&#10;Democrat Joe Biden/Democratic Candidate: 94&#13;&#10;Republican Donald Trump: 4&#13;&#10;Libertarian/Other: 1&#13;&#10;&#13;&#10;Voted for Sanders in Primary&#13;&#10;&#9;&#13;&#10;April&#9;&#13;&#10;Democrat Joe Biden/Democratic Candidate:76&#13;&#10;Republican Donald Trump: 6&#13;&#10;Libertarian/Other: 12&#13;&#10;&#13;&#10;May&#9;&#13;&#10;Democrat Joe Biden/Democratic Candidate: 79&#13;&#10;Republican Donald Trump: 11&#13;&#10;Libertarian/Other: 7&#13;&#10;&#13;&#10;Voted Other in Primary&#13;&#10;&#9;&#13;&#10;April&#9;&#13;&#10;Democrat Joe Biden/Democratic Candidate: 79&#13;&#10;Republican Donald Trump: 14&#13;&#10;Libertarian/Other: 3&#13;&#10;&#13;&#10;May&#9;&#13;&#10;Democrat Joe Biden/Democratic Candidate: 73&#13;&#10;Republican Donald Trump: 17&#13;&#10;Libertarian/Other: 7&#13;&#10;&#13;&#10;Generic Congressional Race&#13;&#10;&#13;&#10;Voted for Biden in Primary&#9;&#13;&#10;Democrat Joe Biden/Democratic Candidate: 93&#13;&#10;Republican Donald Trump: 3&#13;&#10;Libertarian/Other: 0&#13;&#10;&#13;&#10;Voted for Sanders in Primary&#9;&#13;&#10;Democrat Joe Biden/Democratic Candidate: 87&#13;&#10;Republican Donald Trump: 7&#13;&#10;Libertarian/Other: 3&#13;&#10;&#13;&#10;Voted Other in Primary&#9;&#13;&#10;Democrat Joe Biden/Democratic Candidate: 77&#13;&#10;Republican Donald Trump: 16&#13;&#10;Libertarian/Other: 1&#13;&#10;&#9;&#13;&#10;Interest in Election (%10)&#9;&#13;&#10;Voted for Biden in Primary: 76&#13;&#10;Voted for Sanders in Primary: 66&#13;&#10;Voted Other in Primary: 85"/>
          <p:cNvGraphicFramePr>
            <a:graphicFrameLocks noChangeAspect="1"/>
          </p:cNvGraphicFramePr>
          <p:nvPr>
            <p:extLst>
              <p:ext uri="{D42A27DB-BD31-4B8C-83A1-F6EECF244321}">
                <p14:modId xmlns:p14="http://schemas.microsoft.com/office/powerpoint/2010/main" val="361967485"/>
              </p:ext>
            </p:extLst>
          </p:nvPr>
        </p:nvGraphicFramePr>
        <p:xfrm>
          <a:off x="0" y="1782737"/>
          <a:ext cx="9144000" cy="4557103"/>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pPr>
              <a:defRPr/>
            </a:pPr>
            <a:fld id="{089398E2-BD8B-4C06-B949-5D11C3C3F6EB}" type="slidenum">
              <a:rPr lang="en-US" smtClean="0">
                <a:solidFill>
                  <a:srgbClr val="EEECE1"/>
                </a:solidFill>
              </a:rPr>
              <a:pPr>
                <a:defRPr/>
              </a:pPr>
              <a:t>43</a:t>
            </a:fld>
            <a:endParaRPr lang="en-US" dirty="0">
              <a:solidFill>
                <a:srgbClr val="EEECE1"/>
              </a:solidFill>
            </a:endParaRPr>
          </a:p>
        </p:txBody>
      </p:sp>
      <p:sp>
        <p:nvSpPr>
          <p:cNvPr id="13" name="AutoShape 7">
            <a:extLst>
              <a:ext uri="{C183D7F6-B498-43B3-948B-1728B52AA6E4}">
                <adec:decorative xmlns:adec="http://schemas.microsoft.com/office/drawing/2017/decorative" val="1"/>
              </a:ext>
            </a:extLst>
          </p:cNvPr>
          <p:cNvSpPr>
            <a:spLocks noChangeArrowheads="1"/>
          </p:cNvSpPr>
          <p:nvPr/>
        </p:nvSpPr>
        <p:spPr bwMode="auto">
          <a:xfrm>
            <a:off x="152400" y="2362200"/>
            <a:ext cx="541385" cy="306467"/>
          </a:xfrm>
          <a:prstGeom prst="roundRect">
            <a:avLst>
              <a:gd name="adj" fmla="val 16667"/>
            </a:avLst>
          </a:prstGeom>
          <a:solidFill>
            <a:srgbClr val="00153E"/>
          </a:solidFill>
          <a:ln>
            <a:noFill/>
          </a:ln>
        </p:spPr>
        <p:txBody>
          <a:bodyPr wrap="square" lIns="0" tIns="0" rIns="0" bIns="0" anchor="ctr">
            <a:spAutoFit/>
          </a:bodyPr>
          <a:lstStyle/>
          <a:p>
            <a:pPr algn="ctr"/>
            <a:r>
              <a:rPr lang="en-US" b="1" dirty="0">
                <a:solidFill>
                  <a:srgbClr val="FFFFFF"/>
                </a:solidFill>
                <a:latin typeface="Calibri"/>
              </a:rPr>
              <a:t>+94</a:t>
            </a:r>
          </a:p>
        </p:txBody>
      </p:sp>
      <p:pic>
        <p:nvPicPr>
          <p:cNvPr id="24" name="Picture 2">
            <a:extLst>
              <a:ext uri="{FF2B5EF4-FFF2-40B4-BE49-F238E27FC236}">
                <a16:creationId xmlns:a16="http://schemas.microsoft.com/office/drawing/2014/main" id="{889A2422-9C28-4F30-B03A-0C504EED636C}"/>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1960721" y="125713"/>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4">
            <a:extLst>
              <a:ext uri="{FF2B5EF4-FFF2-40B4-BE49-F238E27FC236}">
                <a16:creationId xmlns:a16="http://schemas.microsoft.com/office/drawing/2014/main" id="{7A11E567-3D30-4961-97DD-CD3391DD9F2A}"/>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4890" y="177155"/>
            <a:ext cx="3090417" cy="18286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C5551566-17B5-4AD1-B1E9-85DF997A5271}"/>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66801" y="6409587"/>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9">
            <a:extLst>
              <a:ext uri="{FF2B5EF4-FFF2-40B4-BE49-F238E27FC236}">
                <a16:creationId xmlns:a16="http://schemas.microsoft.com/office/drawing/2014/main" id="{A4B2C7FB-7CA0-47E4-801D-E005FC1C33E4}"/>
              </a:ext>
              <a:ext uri="{C183D7F6-B498-43B3-948B-1728B52AA6E4}">
                <adec:decorative xmlns:adec="http://schemas.microsoft.com/office/drawing/2017/decorative" val="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273" r="86278" b="3273"/>
          <a:stretch/>
        </p:blipFill>
        <p:spPr bwMode="auto">
          <a:xfrm>
            <a:off x="111859" y="6422646"/>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8" name="Picture 27">
            <a:extLst>
              <a:ext uri="{FF2B5EF4-FFF2-40B4-BE49-F238E27FC236}">
                <a16:creationId xmlns:a16="http://schemas.microsoft.com/office/drawing/2014/main" id="{0BD8A1D8-C17C-4249-898C-38B617D79604}"/>
              </a:ext>
              <a:ext uri="{C183D7F6-B498-43B3-948B-1728B52AA6E4}">
                <adec:decorative xmlns:adec="http://schemas.microsoft.com/office/drawing/2017/decorative" val="1"/>
              </a:ext>
            </a:extLst>
          </p:cNvPr>
          <p:cNvPicPr/>
          <p:nvPr/>
        </p:nvPicPr>
        <p:blipFill rotWithShape="1">
          <a:blip r:embed="rId7">
            <a:extLst>
              <a:ext uri="{28A0092B-C50C-407E-A947-70E740481C1C}">
                <a14:useLocalDpi xmlns:a14="http://schemas.microsoft.com/office/drawing/2010/main" val="0"/>
              </a:ext>
            </a:extLst>
          </a:blip>
          <a:srcRect l="53849" t="-17160"/>
          <a:stretch/>
        </p:blipFill>
        <p:spPr bwMode="auto">
          <a:xfrm>
            <a:off x="609600" y="6426843"/>
            <a:ext cx="1105593" cy="359154"/>
          </a:xfrm>
          <a:prstGeom prst="rect">
            <a:avLst/>
          </a:prstGeom>
          <a:noFill/>
        </p:spPr>
      </p:pic>
      <p:cxnSp>
        <p:nvCxnSpPr>
          <p:cNvPr id="17" name="Straight Connector 16">
            <a:extLst>
              <a:ext uri="{FF2B5EF4-FFF2-40B4-BE49-F238E27FC236}">
                <a16:creationId xmlns:a16="http://schemas.microsoft.com/office/drawing/2014/main" id="{CBC8A73E-D1F4-4167-B07A-38DB14D2453A}"/>
              </a:ext>
              <a:ext uri="{C183D7F6-B498-43B3-948B-1728B52AA6E4}">
                <adec:decorative xmlns:adec="http://schemas.microsoft.com/office/drawing/2017/decorative" val="1"/>
              </a:ext>
            </a:extLst>
          </p:cNvPr>
          <p:cNvCxnSpPr>
            <a:cxnSpLocks/>
          </p:cNvCxnSpPr>
          <p:nvPr/>
        </p:nvCxnSpPr>
        <p:spPr bwMode="auto">
          <a:xfrm>
            <a:off x="4572000" y="2362200"/>
            <a:ext cx="0" cy="4093160"/>
          </a:xfrm>
          <a:prstGeom prst="line">
            <a:avLst/>
          </a:prstGeom>
          <a:noFill/>
          <a:ln w="19050" cap="flat" cmpd="sng" algn="ctr">
            <a:solidFill>
              <a:schemeClr val="tx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648C86BC-90E6-4E8B-9701-AA36D13D5475}"/>
              </a:ext>
              <a:ext uri="{C183D7F6-B498-43B3-948B-1728B52AA6E4}">
                <adec:decorative xmlns:adec="http://schemas.microsoft.com/office/drawing/2017/decorative" val="1"/>
              </a:ext>
            </a:extLst>
          </p:cNvPr>
          <p:cNvCxnSpPr>
            <a:cxnSpLocks/>
          </p:cNvCxnSpPr>
          <p:nvPr/>
        </p:nvCxnSpPr>
        <p:spPr bwMode="auto">
          <a:xfrm>
            <a:off x="6858000" y="2362200"/>
            <a:ext cx="0" cy="4016960"/>
          </a:xfrm>
          <a:prstGeom prst="line">
            <a:avLst/>
          </a:prstGeom>
          <a:noFill/>
          <a:ln w="19050" cap="flat" cmpd="sng" algn="ctr">
            <a:solidFill>
              <a:schemeClr val="tx1"/>
            </a:solidFill>
            <a:prstDash val="solid"/>
            <a:round/>
            <a:headEnd type="none" w="med" len="med"/>
            <a:tailEnd type="none" w="med" len="med"/>
          </a:ln>
          <a:effectLst/>
        </p:spPr>
      </p:cxnSp>
      <p:sp>
        <p:nvSpPr>
          <p:cNvPr id="29" name="Rectangle 28">
            <a:extLst>
              <a:ext uri="{FF2B5EF4-FFF2-40B4-BE49-F238E27FC236}">
                <a16:creationId xmlns:a16="http://schemas.microsoft.com/office/drawing/2014/main" id="{685CA27A-1F63-4834-B67D-39B65F49F09E}"/>
              </a:ext>
              <a:ext uri="{C183D7F6-B498-43B3-948B-1728B52AA6E4}">
                <adec:decorative xmlns:adec="http://schemas.microsoft.com/office/drawing/2017/decorative" val="1"/>
              </a:ext>
            </a:extLst>
          </p:cNvPr>
          <p:cNvSpPr/>
          <p:nvPr/>
        </p:nvSpPr>
        <p:spPr>
          <a:xfrm>
            <a:off x="60857" y="5584265"/>
            <a:ext cx="1371589" cy="2614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a:solidFill>
                  <a:prstClr val="black"/>
                </a:solidFill>
                <a:latin typeface="+mj-lt"/>
                <a:cs typeface="Arial" panose="020B0604020202020204" pitchFamily="34" charset="0"/>
              </a:rPr>
              <a:t>Biden in Primary</a:t>
            </a:r>
          </a:p>
        </p:txBody>
      </p:sp>
      <p:sp>
        <p:nvSpPr>
          <p:cNvPr id="22" name="Line 11">
            <a:extLst>
              <a:ext uri="{FF2B5EF4-FFF2-40B4-BE49-F238E27FC236}">
                <a16:creationId xmlns:a16="http://schemas.microsoft.com/office/drawing/2014/main" id="{59EB0B11-852C-4EF0-9334-8DA570AF7AA6}"/>
              </a:ext>
              <a:ext uri="{C183D7F6-B498-43B3-948B-1728B52AA6E4}">
                <adec:decorative xmlns:adec="http://schemas.microsoft.com/office/drawing/2017/decorative" val="1"/>
              </a:ext>
            </a:extLst>
          </p:cNvPr>
          <p:cNvSpPr>
            <a:spLocks noChangeShapeType="1"/>
          </p:cNvSpPr>
          <p:nvPr/>
        </p:nvSpPr>
        <p:spPr bwMode="auto">
          <a:xfrm>
            <a:off x="1493303" y="2209800"/>
            <a:ext cx="30697" cy="3724978"/>
          </a:xfrm>
          <a:prstGeom prst="line">
            <a:avLst/>
          </a:prstGeom>
          <a:ln w="9525" cap="flat" cmpd="sng" algn="ctr">
            <a:solidFill>
              <a:schemeClr val="dk1"/>
            </a:solidFill>
            <a:prstDash val="dash"/>
            <a:round/>
            <a:headEnd type="none" w="med" len="med"/>
            <a:tailEnd type="none" w="med" len="med"/>
          </a:ln>
          <a:extLst>
            <a:ext uri="{909E8E84-426E-40DD-AFC4-6F175D3DCCD1}">
              <a14:hiddenFill xmlns:a14="http://schemas.microsoft.com/office/drawing/2010/main">
                <a:noFill/>
              </a14:hiddenFill>
            </a:ext>
          </a:extLst>
        </p:spPr>
        <p:style>
          <a:lnRef idx="0">
            <a:scrgbClr r="0" g="0" b="0"/>
          </a:lnRef>
          <a:fillRef idx="0">
            <a:scrgbClr r="0" g="0" b="0"/>
          </a:fillRef>
          <a:effectRef idx="0">
            <a:scrgbClr r="0" g="0" b="0"/>
          </a:effectRef>
          <a:fontRef idx="minor">
            <a:schemeClr val="tx1"/>
          </a:fontRef>
        </p:style>
        <p:txBody>
          <a:bodyPr wrap="square" lIns="0" tIns="0" rIns="0" bIns="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solidFill>
                <a:prstClr val="black"/>
              </a:solidFill>
            </a:endParaRPr>
          </a:p>
        </p:txBody>
      </p:sp>
      <p:sp>
        <p:nvSpPr>
          <p:cNvPr id="26" name="Line 11">
            <a:extLst>
              <a:ext uri="{FF2B5EF4-FFF2-40B4-BE49-F238E27FC236}">
                <a16:creationId xmlns:a16="http://schemas.microsoft.com/office/drawing/2014/main" id="{A9F6F09C-34FB-421C-B974-663300552904}"/>
              </a:ext>
              <a:ext uri="{C183D7F6-B498-43B3-948B-1728B52AA6E4}">
                <adec:decorative xmlns:adec="http://schemas.microsoft.com/office/drawing/2017/decorative" val="1"/>
              </a:ext>
            </a:extLst>
          </p:cNvPr>
          <p:cNvSpPr>
            <a:spLocks noChangeShapeType="1"/>
          </p:cNvSpPr>
          <p:nvPr/>
        </p:nvSpPr>
        <p:spPr bwMode="auto">
          <a:xfrm>
            <a:off x="2998401" y="2379732"/>
            <a:ext cx="49600" cy="3555045"/>
          </a:xfrm>
          <a:prstGeom prst="line">
            <a:avLst/>
          </a:prstGeom>
          <a:ln w="9525" cap="flat" cmpd="sng" algn="ctr">
            <a:solidFill>
              <a:schemeClr val="dk1"/>
            </a:solidFill>
            <a:prstDash val="dash"/>
            <a:round/>
            <a:headEnd type="none" w="med" len="med"/>
            <a:tailEnd type="none" w="med" len="med"/>
          </a:ln>
          <a:extLst>
            <a:ext uri="{909E8E84-426E-40DD-AFC4-6F175D3DCCD1}">
              <a14:hiddenFill xmlns:a14="http://schemas.microsoft.com/office/drawing/2010/main">
                <a:noFill/>
              </a14:hiddenFill>
            </a:ext>
          </a:extLst>
        </p:spPr>
        <p:style>
          <a:lnRef idx="0">
            <a:scrgbClr r="0" g="0" b="0"/>
          </a:lnRef>
          <a:fillRef idx="0">
            <a:scrgbClr r="0" g="0" b="0"/>
          </a:fillRef>
          <a:effectRef idx="0">
            <a:scrgbClr r="0" g="0" b="0"/>
          </a:effectRef>
          <a:fontRef idx="minor">
            <a:schemeClr val="tx1"/>
          </a:fontRef>
        </p:style>
        <p:txBody>
          <a:bodyPr wrap="square" lIns="0" tIns="0" rIns="0" bIns="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solidFill>
                <a:prstClr val="black"/>
              </a:solidFill>
            </a:endParaRPr>
          </a:p>
        </p:txBody>
      </p:sp>
      <p:sp>
        <p:nvSpPr>
          <p:cNvPr id="32" name="AutoShape 7">
            <a:extLst>
              <a:ext uri="{FF2B5EF4-FFF2-40B4-BE49-F238E27FC236}">
                <a16:creationId xmlns:a16="http://schemas.microsoft.com/office/drawing/2014/main" id="{135595F0-C8F1-4FBC-887A-8C9EB8E54EA5}"/>
              </a:ext>
              <a:ext uri="{C183D7F6-B498-43B3-948B-1728B52AA6E4}">
                <adec:decorative xmlns:adec="http://schemas.microsoft.com/office/drawing/2017/decorative" val="1"/>
              </a:ext>
            </a:extLst>
          </p:cNvPr>
          <p:cNvSpPr>
            <a:spLocks noChangeArrowheads="1"/>
          </p:cNvSpPr>
          <p:nvPr/>
        </p:nvSpPr>
        <p:spPr bwMode="auto">
          <a:xfrm>
            <a:off x="830215" y="2362200"/>
            <a:ext cx="541385" cy="306467"/>
          </a:xfrm>
          <a:prstGeom prst="roundRect">
            <a:avLst>
              <a:gd name="adj" fmla="val 16667"/>
            </a:avLst>
          </a:prstGeom>
          <a:solidFill>
            <a:srgbClr val="00153E"/>
          </a:solidFill>
          <a:ln>
            <a:noFill/>
          </a:ln>
        </p:spPr>
        <p:txBody>
          <a:bodyPr wrap="square" lIns="0" tIns="0" rIns="0" bIns="0" anchor="ctr">
            <a:spAutoFit/>
          </a:bodyPr>
          <a:lstStyle/>
          <a:p>
            <a:pPr algn="ctr"/>
            <a:r>
              <a:rPr lang="en-US" b="1" dirty="0">
                <a:solidFill>
                  <a:srgbClr val="FFFFFF"/>
                </a:solidFill>
                <a:latin typeface="Calibri"/>
              </a:rPr>
              <a:t>+90</a:t>
            </a:r>
          </a:p>
        </p:txBody>
      </p:sp>
      <p:sp>
        <p:nvSpPr>
          <p:cNvPr id="33" name="AutoShape 7">
            <a:extLst>
              <a:ext uri="{FF2B5EF4-FFF2-40B4-BE49-F238E27FC236}">
                <a16:creationId xmlns:a16="http://schemas.microsoft.com/office/drawing/2014/main" id="{B8C5298A-4CD3-452D-9117-B8404F3CDA1A}"/>
              </a:ext>
              <a:ext uri="{C183D7F6-B498-43B3-948B-1728B52AA6E4}">
                <adec:decorative xmlns:adec="http://schemas.microsoft.com/office/drawing/2017/decorative" val="1"/>
              </a:ext>
            </a:extLst>
          </p:cNvPr>
          <p:cNvSpPr>
            <a:spLocks noChangeArrowheads="1"/>
          </p:cNvSpPr>
          <p:nvPr/>
        </p:nvSpPr>
        <p:spPr bwMode="auto">
          <a:xfrm>
            <a:off x="1668415" y="2362200"/>
            <a:ext cx="541385" cy="306467"/>
          </a:xfrm>
          <a:prstGeom prst="roundRect">
            <a:avLst>
              <a:gd name="adj" fmla="val 16667"/>
            </a:avLst>
          </a:prstGeom>
          <a:solidFill>
            <a:srgbClr val="00153E"/>
          </a:solidFill>
          <a:ln>
            <a:noFill/>
          </a:ln>
        </p:spPr>
        <p:txBody>
          <a:bodyPr wrap="square" lIns="0" tIns="0" rIns="0" bIns="0" anchor="ctr">
            <a:spAutoFit/>
          </a:bodyPr>
          <a:lstStyle/>
          <a:p>
            <a:pPr algn="ctr"/>
            <a:r>
              <a:rPr lang="en-US" b="1" dirty="0">
                <a:solidFill>
                  <a:srgbClr val="FFFFFF"/>
                </a:solidFill>
                <a:latin typeface="Calibri"/>
              </a:rPr>
              <a:t>+70</a:t>
            </a:r>
          </a:p>
        </p:txBody>
      </p:sp>
      <p:sp>
        <p:nvSpPr>
          <p:cNvPr id="34" name="AutoShape 7">
            <a:extLst>
              <a:ext uri="{FF2B5EF4-FFF2-40B4-BE49-F238E27FC236}">
                <a16:creationId xmlns:a16="http://schemas.microsoft.com/office/drawing/2014/main" id="{C3AFBB99-2C28-4A3F-AA9B-9C54638C20BF}"/>
              </a:ext>
              <a:ext uri="{C183D7F6-B498-43B3-948B-1728B52AA6E4}">
                <adec:decorative xmlns:adec="http://schemas.microsoft.com/office/drawing/2017/decorative" val="1"/>
              </a:ext>
            </a:extLst>
          </p:cNvPr>
          <p:cNvSpPr>
            <a:spLocks noChangeArrowheads="1"/>
          </p:cNvSpPr>
          <p:nvPr/>
        </p:nvSpPr>
        <p:spPr bwMode="auto">
          <a:xfrm>
            <a:off x="2362200" y="2362200"/>
            <a:ext cx="541385" cy="306467"/>
          </a:xfrm>
          <a:prstGeom prst="roundRect">
            <a:avLst>
              <a:gd name="adj" fmla="val 16667"/>
            </a:avLst>
          </a:prstGeom>
          <a:solidFill>
            <a:srgbClr val="00153E"/>
          </a:solidFill>
          <a:ln>
            <a:noFill/>
          </a:ln>
        </p:spPr>
        <p:txBody>
          <a:bodyPr wrap="square" lIns="0" tIns="0" rIns="0" bIns="0" anchor="ctr">
            <a:spAutoFit/>
          </a:bodyPr>
          <a:lstStyle/>
          <a:p>
            <a:pPr algn="ctr"/>
            <a:r>
              <a:rPr lang="en-US" b="1" dirty="0">
                <a:solidFill>
                  <a:srgbClr val="FFFFFF"/>
                </a:solidFill>
                <a:latin typeface="Calibri"/>
              </a:rPr>
              <a:t>+68</a:t>
            </a:r>
          </a:p>
        </p:txBody>
      </p:sp>
      <p:sp>
        <p:nvSpPr>
          <p:cNvPr id="35" name="AutoShape 7">
            <a:extLst>
              <a:ext uri="{FF2B5EF4-FFF2-40B4-BE49-F238E27FC236}">
                <a16:creationId xmlns:a16="http://schemas.microsoft.com/office/drawing/2014/main" id="{B50F5922-5003-49EA-9622-5DECE4979E53}"/>
              </a:ext>
              <a:ext uri="{C183D7F6-B498-43B3-948B-1728B52AA6E4}">
                <adec:decorative xmlns:adec="http://schemas.microsoft.com/office/drawing/2017/decorative" val="1"/>
              </a:ext>
            </a:extLst>
          </p:cNvPr>
          <p:cNvSpPr>
            <a:spLocks noChangeArrowheads="1"/>
          </p:cNvSpPr>
          <p:nvPr/>
        </p:nvSpPr>
        <p:spPr bwMode="auto">
          <a:xfrm>
            <a:off x="3116215" y="2362200"/>
            <a:ext cx="541385" cy="306467"/>
          </a:xfrm>
          <a:prstGeom prst="roundRect">
            <a:avLst>
              <a:gd name="adj" fmla="val 16667"/>
            </a:avLst>
          </a:prstGeom>
          <a:solidFill>
            <a:srgbClr val="00153E"/>
          </a:solidFill>
          <a:ln>
            <a:noFill/>
          </a:ln>
        </p:spPr>
        <p:txBody>
          <a:bodyPr wrap="square" lIns="0" tIns="0" rIns="0" bIns="0" anchor="ctr">
            <a:spAutoFit/>
          </a:bodyPr>
          <a:lstStyle/>
          <a:p>
            <a:pPr algn="ctr"/>
            <a:r>
              <a:rPr lang="en-US" b="1" dirty="0">
                <a:solidFill>
                  <a:srgbClr val="FFFFFF"/>
                </a:solidFill>
                <a:latin typeface="Calibri"/>
              </a:rPr>
              <a:t>+65</a:t>
            </a:r>
          </a:p>
        </p:txBody>
      </p:sp>
      <p:sp>
        <p:nvSpPr>
          <p:cNvPr id="36" name="AutoShape 7">
            <a:extLst>
              <a:ext uri="{FF2B5EF4-FFF2-40B4-BE49-F238E27FC236}">
                <a16:creationId xmlns:a16="http://schemas.microsoft.com/office/drawing/2014/main" id="{E804E4D9-FC58-4905-BBBC-8910BC7C1881}"/>
              </a:ext>
              <a:ext uri="{C183D7F6-B498-43B3-948B-1728B52AA6E4}">
                <adec:decorative xmlns:adec="http://schemas.microsoft.com/office/drawing/2017/decorative" val="1"/>
              </a:ext>
            </a:extLst>
          </p:cNvPr>
          <p:cNvSpPr>
            <a:spLocks noChangeArrowheads="1"/>
          </p:cNvSpPr>
          <p:nvPr/>
        </p:nvSpPr>
        <p:spPr bwMode="auto">
          <a:xfrm>
            <a:off x="3878215" y="2362200"/>
            <a:ext cx="541385" cy="306467"/>
          </a:xfrm>
          <a:prstGeom prst="roundRect">
            <a:avLst>
              <a:gd name="adj" fmla="val 16667"/>
            </a:avLst>
          </a:prstGeom>
          <a:solidFill>
            <a:srgbClr val="00153E"/>
          </a:solidFill>
          <a:ln>
            <a:noFill/>
          </a:ln>
        </p:spPr>
        <p:txBody>
          <a:bodyPr wrap="square" lIns="0" tIns="0" rIns="0" bIns="0" anchor="ctr">
            <a:spAutoFit/>
          </a:bodyPr>
          <a:lstStyle/>
          <a:p>
            <a:pPr algn="ctr"/>
            <a:r>
              <a:rPr lang="en-US" b="1" dirty="0">
                <a:solidFill>
                  <a:srgbClr val="FFFFFF"/>
                </a:solidFill>
                <a:latin typeface="Calibri"/>
              </a:rPr>
              <a:t>+56</a:t>
            </a:r>
          </a:p>
        </p:txBody>
      </p:sp>
      <p:sp>
        <p:nvSpPr>
          <p:cNvPr id="37" name="AutoShape 7">
            <a:extLst>
              <a:ext uri="{FF2B5EF4-FFF2-40B4-BE49-F238E27FC236}">
                <a16:creationId xmlns:a16="http://schemas.microsoft.com/office/drawing/2014/main" id="{E2D2F9DD-D2AF-4C87-A08D-ACDFFAB34029}"/>
              </a:ext>
              <a:ext uri="{C183D7F6-B498-43B3-948B-1728B52AA6E4}">
                <adec:decorative xmlns:adec="http://schemas.microsoft.com/office/drawing/2017/decorative" val="1"/>
              </a:ext>
            </a:extLst>
          </p:cNvPr>
          <p:cNvSpPr>
            <a:spLocks noChangeArrowheads="1"/>
          </p:cNvSpPr>
          <p:nvPr/>
        </p:nvSpPr>
        <p:spPr bwMode="auto">
          <a:xfrm>
            <a:off x="4716415" y="2362200"/>
            <a:ext cx="541385" cy="306467"/>
          </a:xfrm>
          <a:prstGeom prst="roundRect">
            <a:avLst>
              <a:gd name="adj" fmla="val 16667"/>
            </a:avLst>
          </a:prstGeom>
          <a:solidFill>
            <a:srgbClr val="00153E"/>
          </a:solidFill>
          <a:ln>
            <a:noFill/>
          </a:ln>
        </p:spPr>
        <p:txBody>
          <a:bodyPr wrap="square" lIns="0" tIns="0" rIns="0" bIns="0" anchor="ctr">
            <a:spAutoFit/>
          </a:bodyPr>
          <a:lstStyle/>
          <a:p>
            <a:pPr algn="ctr"/>
            <a:r>
              <a:rPr lang="en-US" b="1" dirty="0">
                <a:solidFill>
                  <a:srgbClr val="FFFFFF"/>
                </a:solidFill>
                <a:latin typeface="Calibri"/>
              </a:rPr>
              <a:t>+90</a:t>
            </a:r>
          </a:p>
        </p:txBody>
      </p:sp>
      <p:sp>
        <p:nvSpPr>
          <p:cNvPr id="38" name="AutoShape 7">
            <a:extLst>
              <a:ext uri="{FF2B5EF4-FFF2-40B4-BE49-F238E27FC236}">
                <a16:creationId xmlns:a16="http://schemas.microsoft.com/office/drawing/2014/main" id="{7961ED4A-C38E-4367-8C23-B9D656A14511}"/>
              </a:ext>
              <a:ext uri="{C183D7F6-B498-43B3-948B-1728B52AA6E4}">
                <adec:decorative xmlns:adec="http://schemas.microsoft.com/office/drawing/2017/decorative" val="1"/>
              </a:ext>
            </a:extLst>
          </p:cNvPr>
          <p:cNvSpPr>
            <a:spLocks noChangeArrowheads="1"/>
          </p:cNvSpPr>
          <p:nvPr/>
        </p:nvSpPr>
        <p:spPr bwMode="auto">
          <a:xfrm>
            <a:off x="5402215" y="2362200"/>
            <a:ext cx="541385" cy="306467"/>
          </a:xfrm>
          <a:prstGeom prst="roundRect">
            <a:avLst>
              <a:gd name="adj" fmla="val 16667"/>
            </a:avLst>
          </a:prstGeom>
          <a:solidFill>
            <a:srgbClr val="00153E"/>
          </a:solidFill>
          <a:ln>
            <a:noFill/>
          </a:ln>
        </p:spPr>
        <p:txBody>
          <a:bodyPr wrap="square" lIns="0" tIns="0" rIns="0" bIns="0" anchor="ctr">
            <a:spAutoFit/>
          </a:bodyPr>
          <a:lstStyle/>
          <a:p>
            <a:pPr algn="ctr"/>
            <a:r>
              <a:rPr lang="en-US" b="1" dirty="0">
                <a:solidFill>
                  <a:srgbClr val="FFFFFF"/>
                </a:solidFill>
                <a:latin typeface="Calibri"/>
              </a:rPr>
              <a:t>+80</a:t>
            </a:r>
          </a:p>
        </p:txBody>
      </p:sp>
      <p:sp>
        <p:nvSpPr>
          <p:cNvPr id="39" name="AutoShape 7">
            <a:extLst>
              <a:ext uri="{FF2B5EF4-FFF2-40B4-BE49-F238E27FC236}">
                <a16:creationId xmlns:a16="http://schemas.microsoft.com/office/drawing/2014/main" id="{16867C78-E98C-480E-88DC-E4C0E125AFEA}"/>
              </a:ext>
              <a:ext uri="{C183D7F6-B498-43B3-948B-1728B52AA6E4}">
                <adec:decorative xmlns:adec="http://schemas.microsoft.com/office/drawing/2017/decorative" val="1"/>
              </a:ext>
            </a:extLst>
          </p:cNvPr>
          <p:cNvSpPr>
            <a:spLocks noChangeArrowheads="1"/>
          </p:cNvSpPr>
          <p:nvPr/>
        </p:nvSpPr>
        <p:spPr bwMode="auto">
          <a:xfrm>
            <a:off x="6164215" y="2362200"/>
            <a:ext cx="541385" cy="306467"/>
          </a:xfrm>
          <a:prstGeom prst="roundRect">
            <a:avLst>
              <a:gd name="adj" fmla="val 16667"/>
            </a:avLst>
          </a:prstGeom>
          <a:solidFill>
            <a:srgbClr val="00153E"/>
          </a:solidFill>
          <a:ln>
            <a:noFill/>
          </a:ln>
        </p:spPr>
        <p:txBody>
          <a:bodyPr wrap="square" lIns="0" tIns="0" rIns="0" bIns="0" anchor="ctr">
            <a:spAutoFit/>
          </a:bodyPr>
          <a:lstStyle/>
          <a:p>
            <a:pPr algn="ctr"/>
            <a:r>
              <a:rPr lang="en-US" b="1" dirty="0">
                <a:solidFill>
                  <a:srgbClr val="FFFFFF"/>
                </a:solidFill>
                <a:latin typeface="Calibri"/>
              </a:rPr>
              <a:t>+61</a:t>
            </a:r>
          </a:p>
        </p:txBody>
      </p:sp>
    </p:spTree>
    <p:extLst>
      <p:ext uri="{BB962C8B-B14F-4D97-AF65-F5344CB8AC3E}">
        <p14:creationId xmlns:p14="http://schemas.microsoft.com/office/powerpoint/2010/main" val="25811973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7D398E5-CF1B-064F-80E4-168ED82C8106}"/>
              </a:ext>
            </a:extLst>
          </p:cNvPr>
          <p:cNvSpPr>
            <a:spLocks noGrp="1"/>
          </p:cNvSpPr>
          <p:nvPr>
            <p:ph type="title"/>
          </p:nvPr>
        </p:nvSpPr>
        <p:spPr/>
        <p:txBody>
          <a:bodyPr/>
          <a:lstStyle/>
          <a:p>
            <a:pPr rtl="0" fontAlgn="base"/>
            <a:r>
              <a:rPr lang="en-US" sz="2400" kern="1200" dirty="0">
                <a:solidFill>
                  <a:srgbClr val="000000"/>
                </a:solidFill>
                <a:effectLst/>
                <a:latin typeface="Franklin Gothic Demi Cond" panose="020B0603020102020204" pitchFamily="34" charset="0"/>
                <a:ea typeface="+mn-ea"/>
                <a:cs typeface="+mn-cs"/>
              </a:rPr>
              <a:t>Biden has modest edge on handling crisis, but Trump a strong one on getting people back to work</a:t>
            </a:r>
            <a:endParaRPr lang="en-US" dirty="0">
              <a:effectLst/>
            </a:endParaRPr>
          </a:p>
        </p:txBody>
      </p:sp>
      <p:sp>
        <p:nvSpPr>
          <p:cNvPr id="14" name="Rectangle 2">
            <a:extLst>
              <a:ext uri="{C183D7F6-B498-43B3-948B-1728B52AA6E4}">
                <adec:decorative xmlns:adec="http://schemas.microsoft.com/office/drawing/2017/decorative" val="1"/>
              </a:ext>
            </a:extLst>
          </p:cNvPr>
          <p:cNvSpPr>
            <a:spLocks noChangeArrowheads="1"/>
          </p:cNvSpPr>
          <p:nvPr/>
        </p:nvSpPr>
        <p:spPr bwMode="auto">
          <a:xfrm>
            <a:off x="76201" y="592319"/>
            <a:ext cx="9220199" cy="738664"/>
          </a:xfrm>
          <a:prstGeom prst="rect">
            <a:avLst/>
          </a:prstGeom>
          <a:noFill/>
          <a:ln>
            <a:noFill/>
          </a:ln>
        </p:spPr>
        <p:txBody>
          <a:bodyPr wrap="square" lIns="0" tIns="0" rIns="0" bIns="0">
            <a:spAutoFit/>
          </a:bodyPr>
          <a:lstStyle/>
          <a:p>
            <a:r>
              <a:rPr lang="en-US" sz="2400" dirty="0">
                <a:solidFill>
                  <a:prstClr val="black"/>
                </a:solidFill>
                <a:latin typeface="Franklin Gothic Demi Cond"/>
              </a:rPr>
              <a:t>Biden has modest edge on handling crisis, but Trump a strong one on getting people back to work</a:t>
            </a:r>
          </a:p>
        </p:txBody>
      </p:sp>
      <p:sp>
        <p:nvSpPr>
          <p:cNvPr id="24" name="AutoShape 4">
            <a:extLst>
              <a:ext uri="{FF2B5EF4-FFF2-40B4-BE49-F238E27FC236}">
                <a16:creationId xmlns:a16="http://schemas.microsoft.com/office/drawing/2014/main" id="{645E09AC-415D-45D8-BFD3-10BF01BB4228}"/>
              </a:ext>
            </a:extLst>
          </p:cNvPr>
          <p:cNvSpPr>
            <a:spLocks noChangeArrowheads="1"/>
          </p:cNvSpPr>
          <p:nvPr/>
        </p:nvSpPr>
        <p:spPr bwMode="auto">
          <a:xfrm>
            <a:off x="95957" y="1448871"/>
            <a:ext cx="8915398" cy="429913"/>
          </a:xfrm>
          <a:prstGeom prst="roundRect">
            <a:avLst>
              <a:gd name="adj" fmla="val 16667"/>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defRPr sz="2200" i="1">
                <a:solidFill>
                  <a:srgbClr val="FF0000"/>
                </a:solidFill>
                <a:latin typeface="Arial" charset="0"/>
                <a:cs typeface="Arial" charset="0"/>
              </a:defRPr>
            </a:lvl1pPr>
            <a:lvl2pPr marL="742950" indent="-285750" eaLnBrk="0" hangingPunct="0">
              <a:defRPr sz="2200" i="1">
                <a:solidFill>
                  <a:srgbClr val="FF0000"/>
                </a:solidFill>
                <a:latin typeface="Arial" charset="0"/>
                <a:cs typeface="Arial" charset="0"/>
              </a:defRPr>
            </a:lvl2pPr>
            <a:lvl3pPr marL="1143000" indent="-228600" eaLnBrk="0" hangingPunct="0">
              <a:defRPr sz="2200" i="1">
                <a:solidFill>
                  <a:srgbClr val="FF0000"/>
                </a:solidFill>
                <a:latin typeface="Arial" charset="0"/>
                <a:cs typeface="Arial" charset="0"/>
              </a:defRPr>
            </a:lvl3pPr>
            <a:lvl4pPr marL="1600200" indent="-228600" eaLnBrk="0" hangingPunct="0">
              <a:defRPr sz="2200" i="1">
                <a:solidFill>
                  <a:srgbClr val="FF0000"/>
                </a:solidFill>
                <a:latin typeface="Arial" charset="0"/>
                <a:cs typeface="Arial" charset="0"/>
              </a:defRPr>
            </a:lvl4pPr>
            <a:lvl5pPr marL="2057400" indent="-228600" eaLnBrk="0" hangingPunct="0">
              <a:defRPr sz="2200" i="1">
                <a:solidFill>
                  <a:srgbClr val="FF0000"/>
                </a:solidFill>
                <a:latin typeface="Arial" charset="0"/>
                <a:cs typeface="Arial" charset="0"/>
              </a:defRPr>
            </a:lvl5pPr>
            <a:lvl6pPr marL="2514600" indent="-228600" eaLnBrk="0" fontAlgn="base" hangingPunct="0">
              <a:spcBef>
                <a:spcPct val="0"/>
              </a:spcBef>
              <a:spcAft>
                <a:spcPct val="0"/>
              </a:spcAft>
              <a:defRPr sz="2200" i="1">
                <a:solidFill>
                  <a:srgbClr val="FF0000"/>
                </a:solidFill>
                <a:latin typeface="Arial" charset="0"/>
                <a:cs typeface="Arial" charset="0"/>
              </a:defRPr>
            </a:lvl6pPr>
            <a:lvl7pPr marL="2971800" indent="-228600" eaLnBrk="0" fontAlgn="base" hangingPunct="0">
              <a:spcBef>
                <a:spcPct val="0"/>
              </a:spcBef>
              <a:spcAft>
                <a:spcPct val="0"/>
              </a:spcAft>
              <a:defRPr sz="2200" i="1">
                <a:solidFill>
                  <a:srgbClr val="FF0000"/>
                </a:solidFill>
                <a:latin typeface="Arial" charset="0"/>
                <a:cs typeface="Arial" charset="0"/>
              </a:defRPr>
            </a:lvl7pPr>
            <a:lvl8pPr marL="3429000" indent="-228600" eaLnBrk="0" fontAlgn="base" hangingPunct="0">
              <a:spcBef>
                <a:spcPct val="0"/>
              </a:spcBef>
              <a:spcAft>
                <a:spcPct val="0"/>
              </a:spcAft>
              <a:defRPr sz="2200" i="1">
                <a:solidFill>
                  <a:srgbClr val="FF0000"/>
                </a:solidFill>
                <a:latin typeface="Arial" charset="0"/>
                <a:cs typeface="Arial" charset="0"/>
              </a:defRPr>
            </a:lvl8pPr>
            <a:lvl9pPr marL="3886200" indent="-228600" eaLnBrk="0" fontAlgn="base" hangingPunct="0">
              <a:spcBef>
                <a:spcPct val="0"/>
              </a:spcBef>
              <a:spcAft>
                <a:spcPct val="0"/>
              </a:spcAft>
              <a:defRPr sz="2200" i="1">
                <a:solidFill>
                  <a:srgbClr val="FF0000"/>
                </a:solidFill>
                <a:latin typeface="Arial" charset="0"/>
                <a:cs typeface="Arial" charset="0"/>
              </a:defRPr>
            </a:lvl9pPr>
          </a:lstStyle>
          <a:p>
            <a:pPr eaLnBrk="1" hangingPunct="1"/>
            <a:r>
              <a:rPr lang="en-US" sz="1400" dirty="0">
                <a:solidFill>
                  <a:prstClr val="black"/>
                </a:solidFill>
                <a:latin typeface="Calibri"/>
              </a:rPr>
              <a:t>Now you will read some issues. For each issue, please say whether you think Joe Biden or Donald Trump would do a better job with handling that issue.</a:t>
            </a:r>
            <a:endParaRPr lang="en-US" altLang="en-US" sz="1400" i="0" dirty="0">
              <a:solidFill>
                <a:prstClr val="black"/>
              </a:solidFill>
              <a:latin typeface="Calibri"/>
            </a:endParaRPr>
          </a:p>
        </p:txBody>
      </p:sp>
      <p:graphicFrame>
        <p:nvGraphicFramePr>
          <p:cNvPr id="22" name="Chart 21" descr="Uniting the country&#13;&#10;April&#13;&#10;Biden much better: 35&#13;&#10;Biden Somewhat better: 24&#13;&#10;Total Biden better: 59&#13;&#10;Trump much better: 22&#13;&#10;Trump somewhat better: 18&#13;&#10;Total Trump better: 40&#13;&#10;May&#13;&#10;Biden much better: 37&#13;&#10;Biden Somewhat better: 21&#13;&#10;Total Biden better: 58&#13;&#10;Trump much better: 25&#13;&#10;Trump somewhat better: 17&#13;&#10;Total Trump better: 42&#13;&#10;&#13;&#10;Health care&#13;&#10;April&#13;&#10;Biden much better: 34&#13;&#10;Biden Somewhat better: 22&#13;&#10;Total Biden better: 56&#13;&#10;Trump much better: 26&#13;&#10;Trump somewhat better: 18&#13;&#10;Total Trump better: 44&#13;&#10;May&#13;&#10;Biden much better: 36&#13;&#10;Biden Somewhat better: 20&#13;&#10;Total Biden better: 56&#13;&#10;Trump much better: 28&#13;&#10;Trump somewhat better: 16&#13;&#10;Total Trump better: 44&#13;&#10;&#13;&#10;Improving things for the middle class&#13;&#10;April&#13;&#10;Biden much better: 34&#13;&#10;Biden Somewhat better: 21&#13;&#10;Total Biden better: 55&#13;&#10;Trump much better: 28&#13;&#10;Trump somewhat better: 16&#13;&#10;Total Trump better: 44&#13;&#10;May&#13;&#10;Biden much better: 34&#13;&#10;Biden Somewhat better: 20&#13;&#10;Total Biden better: 55&#13;&#10;Trump much better: 29&#13;&#10;Trump somewhat better: 16&#13;&#10;Total Trump better: 45&#13;&#10; &#13;&#10;Handling a pandemic like the coronavirus&#13;&#10;April&#13;&#10;Biden much better: 33&#13;&#10;Biden Somewhat better: 20&#13;&#10;Total Biden better: 53&#13;&#10;Trump much better: 29&#13;&#10;Trump somewhat better: 18&#13;&#10;Total Trump better: 46&#13;&#10;May&#13;&#10;Biden much better: 35&#13;&#10;Biden Somewhat better: 19&#13;&#10;Total Biden better: 54&#13;&#10;Trump much better: 30&#13;&#10;Trump somewhat better: 16&#13;&#10;Total Trump better: 46&#13;&#10;&#13;&#10;Immigration&#13;&#10;April&#13;&#10;Biden much better: 31&#13;&#10;Biden Somewhat better: 20&#13;&#10;Total Biden better: 51&#13;&#10;Trump much better: 34&#13;&#10;Trump somewhat better: 15&#13;&#10;Total Trump better: 48&#13;&#10;May&#13;&#10;Biden much better: 32&#13;&#10;Biden Somewhat better: 19&#13;&#10;Total Biden better: 51&#13;&#10;Trump much better: 36&#13;&#10;Trump somewhat better: 13&#13;&#10;Total Trump better: 48&#13;&#10;&#13;&#10;The economy&#13;&#10;April&#13;&#10;Biden much better: 25&#13;&#10;Biden Somewhat better: 23&#13;&#10;Total Biden better: 48&#13;&#10;Trump much better: 35&#13;&#10;Trump somewhat better: 17&#13;&#10;Total Trump better: 51&#13;&#10;May&#13;&#10;Biden much better: 28&#13;&#10;Biden Somewhat better: 20&#13;&#10;Total Biden better: 48&#13;&#10;Trump much better: 37&#13;&#10;Trump somewhat better: 14&#13;&#10;Total Trump better: 51&#13;&#10;&#13;&#10;Getting people back to work&#13;&#10;April&#13;&#10;Biden much better: 26&#13;&#10;Biden Somewhat better: 22&#13;&#10;Total Biden better: 48&#13;&#10;Trump much better: 34&#13;&#10;Trump somewhat better: 18&#13;&#10;Total Trump better: 52&#13;&#10;May&#13;&#10;Biden much better: 27&#13;&#10;Biden Somewhat better: 20&#13;&#10;Total Biden better: 47&#13;&#10;Trump much better: 36&#13;&#10;Trump somewhat better: 17&#13;&#10;Total Trump better: 53"/>
          <p:cNvGraphicFramePr>
            <a:graphicFrameLocks/>
          </p:cNvGraphicFramePr>
          <p:nvPr>
            <p:extLst>
              <p:ext uri="{D42A27DB-BD31-4B8C-83A1-F6EECF244321}">
                <p14:modId xmlns:p14="http://schemas.microsoft.com/office/powerpoint/2010/main" val="930377757"/>
              </p:ext>
            </p:extLst>
          </p:nvPr>
        </p:nvGraphicFramePr>
        <p:xfrm>
          <a:off x="76201" y="1890599"/>
          <a:ext cx="9160277" cy="3659979"/>
        </p:xfrm>
        <a:graphic>
          <a:graphicData uri="http://schemas.openxmlformats.org/drawingml/2006/chart">
            <c:chart xmlns:c="http://schemas.openxmlformats.org/drawingml/2006/chart" xmlns:r="http://schemas.openxmlformats.org/officeDocument/2006/relationships" r:id="rId3"/>
          </a:graphicData>
        </a:graphic>
      </p:graphicFrame>
      <p:sp>
        <p:nvSpPr>
          <p:cNvPr id="17" name="Slide Number Placeholder 1"/>
          <p:cNvSpPr>
            <a:spLocks noGrp="1"/>
          </p:cNvSpPr>
          <p:nvPr>
            <p:ph type="sldNum" sz="quarter" idx="12"/>
          </p:nvPr>
        </p:nvSpPr>
        <p:spPr>
          <a:xfrm>
            <a:off x="7010400" y="6578600"/>
            <a:ext cx="2133600" cy="279400"/>
          </a:xfrm>
        </p:spPr>
        <p:txBody>
          <a:bodyPr/>
          <a:lstStyle/>
          <a:p>
            <a:fld id="{7424ECC3-8C0B-4E47-8276-5D65C8C79384}" type="slidenum">
              <a:rPr lang="en-US" smtClean="0">
                <a:solidFill>
                  <a:srgbClr val="FFFFFF"/>
                </a:solidFill>
              </a:rPr>
              <a:pPr/>
              <a:t>44</a:t>
            </a:fld>
            <a:endParaRPr lang="en-US" dirty="0">
              <a:solidFill>
                <a:srgbClr val="FFFFFF"/>
              </a:solidFill>
            </a:endParaRPr>
          </a:p>
        </p:txBody>
      </p:sp>
      <p:sp>
        <p:nvSpPr>
          <p:cNvPr id="29" name="Line 95">
            <a:extLst>
              <a:ext uri="{C183D7F6-B498-43B3-948B-1728B52AA6E4}">
                <adec:decorative xmlns:adec="http://schemas.microsoft.com/office/drawing/2017/decorative" val="1"/>
              </a:ext>
            </a:extLst>
          </p:cNvPr>
          <p:cNvSpPr>
            <a:spLocks noChangeShapeType="1"/>
          </p:cNvSpPr>
          <p:nvPr/>
        </p:nvSpPr>
        <p:spPr bwMode="auto">
          <a:xfrm>
            <a:off x="-16277" y="3886200"/>
            <a:ext cx="9160277" cy="0"/>
          </a:xfrm>
          <a:prstGeom prst="line">
            <a:avLst/>
          </a:prstGeom>
          <a:noFill/>
          <a:ln w="38100">
            <a:solidFill>
              <a:schemeClr val="accent6">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200" i="1" dirty="0">
              <a:solidFill>
                <a:srgbClr val="FF0000"/>
              </a:solidFill>
            </a:endParaRPr>
          </a:p>
        </p:txBody>
      </p:sp>
      <p:pic>
        <p:nvPicPr>
          <p:cNvPr id="39" name="Picture 9">
            <a:extLs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273" r="86278" b="3273"/>
          <a:stretch/>
        </p:blipFill>
        <p:spPr bwMode="auto">
          <a:xfrm>
            <a:off x="1761699" y="6435647"/>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DE8A3AB8-75E8-4308-ADE4-A6533C9CD38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6364593"/>
            <a:ext cx="3886200" cy="502932"/>
          </a:xfrm>
          <a:prstGeom prst="rect">
            <a:avLst/>
          </a:prstGeom>
        </p:spPr>
      </p:pic>
      <p:pic>
        <p:nvPicPr>
          <p:cNvPr id="33" name="Picture 2">
            <a:extLst>
              <a:ext uri="{FF2B5EF4-FFF2-40B4-BE49-F238E27FC236}">
                <a16:creationId xmlns:a16="http://schemas.microsoft.com/office/drawing/2014/main" id="{2C5DAED8-C330-4F88-847E-DA47ED3DB1D2}"/>
              </a:ext>
              <a:ext uri="{C183D7F6-B498-43B3-948B-1728B52AA6E4}">
                <adec:decorative xmlns:adec="http://schemas.microsoft.com/office/drawing/2017/decorative" val="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71368"/>
          <a:stretch/>
        </p:blipFill>
        <p:spPr bwMode="auto">
          <a:xfrm>
            <a:off x="1947649" y="86367"/>
            <a:ext cx="5488283" cy="294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33">
            <a:extLst>
              <a:ext uri="{FF2B5EF4-FFF2-40B4-BE49-F238E27FC236}">
                <a16:creationId xmlns:a16="http://schemas.microsoft.com/office/drawing/2014/main" id="{E3D7FEC4-C57B-409B-8288-6166F7E28990}"/>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7290" y="142251"/>
            <a:ext cx="3090417" cy="182865"/>
          </a:xfrm>
          <a:prstGeom prst="rect">
            <a:avLst/>
          </a:prstGeom>
          <a:noFill/>
          <a:extLst>
            <a:ext uri="{909E8E84-426E-40DD-AFC4-6F175D3DCCD1}">
              <a14:hiddenFill xmlns:a14="http://schemas.microsoft.com/office/drawing/2010/main">
                <a:solidFill>
                  <a:srgbClr val="FFFFFF"/>
                </a:solidFill>
              </a14:hiddenFill>
            </a:ext>
          </a:extLst>
        </p:spPr>
      </p:pic>
      <p:sp>
        <p:nvSpPr>
          <p:cNvPr id="92" name="AutoShape 8">
            <a:extLst>
              <a:ext uri="{FF2B5EF4-FFF2-40B4-BE49-F238E27FC236}">
                <a16:creationId xmlns:a16="http://schemas.microsoft.com/office/drawing/2014/main" id="{771DA3CB-3D24-4E53-BA55-817879D46BC4}"/>
              </a:ext>
              <a:ext uri="{C183D7F6-B498-43B3-948B-1728B52AA6E4}">
                <adec:decorative xmlns:adec="http://schemas.microsoft.com/office/drawing/2017/decorative" val="1"/>
              </a:ext>
            </a:extLst>
          </p:cNvPr>
          <p:cNvSpPr>
            <a:spLocks noChangeArrowheads="1"/>
          </p:cNvSpPr>
          <p:nvPr/>
        </p:nvSpPr>
        <p:spPr bwMode="auto">
          <a:xfrm>
            <a:off x="4073951" y="2466270"/>
            <a:ext cx="365760" cy="272415"/>
          </a:xfrm>
          <a:prstGeom prst="roundRect">
            <a:avLst>
              <a:gd name="adj" fmla="val 16667"/>
            </a:avLst>
          </a:prstGeom>
          <a:solidFill>
            <a:srgbClr val="1F497D"/>
          </a:solidFill>
          <a:ln w="9525">
            <a:noFill/>
            <a:round/>
            <a:headEnd/>
            <a:tailEnd/>
          </a:ln>
          <a:effectLst/>
        </p:spPr>
        <p:txBody>
          <a:bodyPr wrap="square" lIns="0" tIns="0" rIns="0" bIns="0" anchor="ctr">
            <a:spAutoFit/>
          </a:bodyPr>
          <a:lstStyle/>
          <a:p>
            <a:pPr algn="ctr"/>
            <a:r>
              <a:rPr lang="en-US" sz="1600" b="1" dirty="0">
                <a:solidFill>
                  <a:schemeClr val="bg1"/>
                </a:solidFill>
                <a:latin typeface="Calibri"/>
              </a:rPr>
              <a:t>+7</a:t>
            </a:r>
          </a:p>
        </p:txBody>
      </p:sp>
      <p:sp>
        <p:nvSpPr>
          <p:cNvPr id="95" name="AutoShape 8">
            <a:extLst>
              <a:ext uri="{FF2B5EF4-FFF2-40B4-BE49-F238E27FC236}">
                <a16:creationId xmlns:a16="http://schemas.microsoft.com/office/drawing/2014/main" id="{B1BE35E9-2BC6-4CB9-BC76-BCF72EB90E64}"/>
              </a:ext>
              <a:ext uri="{C183D7F6-B498-43B3-948B-1728B52AA6E4}">
                <adec:decorative xmlns:adec="http://schemas.microsoft.com/office/drawing/2017/decorative" val="1"/>
              </a:ext>
            </a:extLst>
          </p:cNvPr>
          <p:cNvSpPr>
            <a:spLocks noChangeArrowheads="1"/>
          </p:cNvSpPr>
          <p:nvPr/>
        </p:nvSpPr>
        <p:spPr bwMode="auto">
          <a:xfrm>
            <a:off x="5998351" y="2427451"/>
            <a:ext cx="365760" cy="272415"/>
          </a:xfrm>
          <a:prstGeom prst="roundRect">
            <a:avLst>
              <a:gd name="adj" fmla="val 16667"/>
            </a:avLst>
          </a:prstGeom>
          <a:solidFill>
            <a:srgbClr val="1F497D"/>
          </a:solidFill>
          <a:ln w="9525">
            <a:noFill/>
            <a:round/>
            <a:headEnd/>
            <a:tailEnd/>
          </a:ln>
          <a:effectLst/>
        </p:spPr>
        <p:txBody>
          <a:bodyPr wrap="square" lIns="0" tIns="0" rIns="0" bIns="0" anchor="ctr">
            <a:spAutoFit/>
          </a:bodyPr>
          <a:lstStyle/>
          <a:p>
            <a:pPr algn="ctr"/>
            <a:r>
              <a:rPr lang="en-US" sz="1600" b="1" dirty="0">
                <a:solidFill>
                  <a:schemeClr val="bg1"/>
                </a:solidFill>
                <a:latin typeface="Calibri"/>
              </a:rPr>
              <a:t>+3</a:t>
            </a:r>
          </a:p>
        </p:txBody>
      </p:sp>
      <p:sp>
        <p:nvSpPr>
          <p:cNvPr id="100" name="AutoShape 8">
            <a:extLst>
              <a:ext uri="{FF2B5EF4-FFF2-40B4-BE49-F238E27FC236}">
                <a16:creationId xmlns:a16="http://schemas.microsoft.com/office/drawing/2014/main" id="{D0BC7D5E-45ED-48B7-B80F-D60CD794FD06}"/>
              </a:ext>
              <a:ext uri="{C183D7F6-B498-43B3-948B-1728B52AA6E4}">
                <adec:decorative xmlns:adec="http://schemas.microsoft.com/office/drawing/2017/decorative" val="1"/>
              </a:ext>
            </a:extLst>
          </p:cNvPr>
          <p:cNvSpPr>
            <a:spLocks noChangeArrowheads="1"/>
          </p:cNvSpPr>
          <p:nvPr/>
        </p:nvSpPr>
        <p:spPr bwMode="auto">
          <a:xfrm>
            <a:off x="3417579" y="2448110"/>
            <a:ext cx="365760" cy="272415"/>
          </a:xfrm>
          <a:prstGeom prst="roundRect">
            <a:avLst>
              <a:gd name="adj" fmla="val 16667"/>
            </a:avLst>
          </a:prstGeom>
          <a:solidFill>
            <a:srgbClr val="1F497D"/>
          </a:solidFill>
          <a:ln w="9525">
            <a:noFill/>
            <a:round/>
            <a:headEnd/>
            <a:tailEnd/>
          </a:ln>
          <a:effectLst/>
        </p:spPr>
        <p:txBody>
          <a:bodyPr wrap="square" lIns="0" tIns="0" rIns="0" bIns="0" anchor="ctr">
            <a:spAutoFit/>
          </a:bodyPr>
          <a:lstStyle/>
          <a:p>
            <a:pPr algn="ctr"/>
            <a:r>
              <a:rPr lang="en-US" sz="1600" b="1" dirty="0">
                <a:solidFill>
                  <a:schemeClr val="bg1"/>
                </a:solidFill>
                <a:latin typeface="Calibri"/>
              </a:rPr>
              <a:t>+10</a:t>
            </a:r>
          </a:p>
        </p:txBody>
      </p:sp>
      <p:sp>
        <p:nvSpPr>
          <p:cNvPr id="101" name="AutoShape 8">
            <a:extLst>
              <a:ext uri="{FF2B5EF4-FFF2-40B4-BE49-F238E27FC236}">
                <a16:creationId xmlns:a16="http://schemas.microsoft.com/office/drawing/2014/main" id="{AC608AB2-1484-4DDF-9D59-BBE2C12C2EE8}"/>
              </a:ext>
              <a:ext uri="{C183D7F6-B498-43B3-948B-1728B52AA6E4}">
                <adec:decorative xmlns:adec="http://schemas.microsoft.com/office/drawing/2017/decorative" val="1"/>
              </a:ext>
            </a:extLst>
          </p:cNvPr>
          <p:cNvSpPr>
            <a:spLocks noChangeArrowheads="1"/>
          </p:cNvSpPr>
          <p:nvPr/>
        </p:nvSpPr>
        <p:spPr bwMode="auto">
          <a:xfrm>
            <a:off x="6626378" y="2427451"/>
            <a:ext cx="365760" cy="272415"/>
          </a:xfrm>
          <a:prstGeom prst="roundRect">
            <a:avLst>
              <a:gd name="adj" fmla="val 16667"/>
            </a:avLst>
          </a:prstGeom>
          <a:solidFill>
            <a:srgbClr val="C00000"/>
          </a:solidFill>
          <a:ln w="9525">
            <a:noFill/>
            <a:round/>
            <a:headEnd/>
            <a:tailEnd/>
          </a:ln>
          <a:effectLst/>
        </p:spPr>
        <p:txBody>
          <a:bodyPr wrap="square" lIns="0" tIns="0" rIns="0" bIns="0" anchor="ctr">
            <a:spAutoFit/>
          </a:bodyPr>
          <a:lstStyle/>
          <a:p>
            <a:pPr algn="ctr"/>
            <a:r>
              <a:rPr lang="en-US" sz="1600" b="1" dirty="0">
                <a:solidFill>
                  <a:schemeClr val="bg1"/>
                </a:solidFill>
                <a:latin typeface="Calibri"/>
              </a:rPr>
              <a:t>+3</a:t>
            </a:r>
          </a:p>
        </p:txBody>
      </p:sp>
      <p:sp>
        <p:nvSpPr>
          <p:cNvPr id="37" name="Line 15">
            <a:extLst>
              <a:ext uri="{FF2B5EF4-FFF2-40B4-BE49-F238E27FC236}">
                <a16:creationId xmlns:a16="http://schemas.microsoft.com/office/drawing/2014/main" id="{BC1FAA80-74B2-493B-9D91-888491FD31D7}"/>
              </a:ext>
              <a:ext uri="{C183D7F6-B498-43B3-948B-1728B52AA6E4}">
                <adec:decorative xmlns:adec="http://schemas.microsoft.com/office/drawing/2017/decorative" val="1"/>
              </a:ext>
            </a:extLst>
          </p:cNvPr>
          <p:cNvSpPr>
            <a:spLocks noChangeShapeType="1"/>
          </p:cNvSpPr>
          <p:nvPr/>
        </p:nvSpPr>
        <p:spPr bwMode="auto">
          <a:xfrm flipV="1">
            <a:off x="5188556" y="2240146"/>
            <a:ext cx="22281" cy="4236854"/>
          </a:xfrm>
          <a:prstGeom prst="line">
            <a:avLst/>
          </a:prstGeom>
          <a:ln>
            <a:solidFill>
              <a:schemeClr val="tx1"/>
            </a:solidFill>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wrap="square" lIns="0" tIns="0" rIns="0" bIns="0" anchor="ctr">
            <a:spAutoFit/>
          </a:bodyPr>
          <a:lstStyle/>
          <a:p>
            <a:pPr fontAlgn="auto">
              <a:spcBef>
                <a:spcPts val="0"/>
              </a:spcBef>
              <a:spcAft>
                <a:spcPts val="0"/>
              </a:spcAft>
            </a:pPr>
            <a:endParaRPr lang="en-US" sz="2200" b="1" i="1" kern="0" dirty="0">
              <a:solidFill>
                <a:srgbClr val="FF0000"/>
              </a:solidFill>
              <a:latin typeface="+mn-lt"/>
            </a:endParaRPr>
          </a:p>
        </p:txBody>
      </p:sp>
      <p:sp>
        <p:nvSpPr>
          <p:cNvPr id="40" name="Line 15">
            <a:extLst>
              <a:ext uri="{FF2B5EF4-FFF2-40B4-BE49-F238E27FC236}">
                <a16:creationId xmlns:a16="http://schemas.microsoft.com/office/drawing/2014/main" id="{691732BC-F7AE-4F0B-8A05-586211B1EE51}"/>
              </a:ext>
              <a:ext uri="{C183D7F6-B498-43B3-948B-1728B52AA6E4}">
                <adec:decorative xmlns:adec="http://schemas.microsoft.com/office/drawing/2017/decorative" val="1"/>
              </a:ext>
            </a:extLst>
          </p:cNvPr>
          <p:cNvSpPr>
            <a:spLocks noChangeShapeType="1"/>
          </p:cNvSpPr>
          <p:nvPr/>
        </p:nvSpPr>
        <p:spPr bwMode="auto">
          <a:xfrm flipV="1">
            <a:off x="2655779" y="2209800"/>
            <a:ext cx="10943" cy="4114800"/>
          </a:xfrm>
          <a:prstGeom prst="line">
            <a:avLst/>
          </a:prstGeom>
          <a:ln>
            <a:solidFill>
              <a:schemeClr val="tx1"/>
            </a:solidFill>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wrap="square" lIns="0" tIns="0" rIns="0" bIns="0" anchor="ctr">
            <a:spAutoFit/>
          </a:bodyPr>
          <a:lstStyle/>
          <a:p>
            <a:pPr fontAlgn="auto">
              <a:spcBef>
                <a:spcPts val="0"/>
              </a:spcBef>
              <a:spcAft>
                <a:spcPts val="0"/>
              </a:spcAft>
            </a:pPr>
            <a:endParaRPr lang="en-US" sz="2200" b="1" i="1" kern="0" dirty="0">
              <a:solidFill>
                <a:srgbClr val="FF0000"/>
              </a:solidFill>
              <a:latin typeface="+mn-lt"/>
            </a:endParaRPr>
          </a:p>
        </p:txBody>
      </p:sp>
      <p:sp>
        <p:nvSpPr>
          <p:cNvPr id="41" name="Line 15">
            <a:extLst>
              <a:ext uri="{FF2B5EF4-FFF2-40B4-BE49-F238E27FC236}">
                <a16:creationId xmlns:a16="http://schemas.microsoft.com/office/drawing/2014/main" id="{74A11D1C-6248-4E37-921D-BE6CB6BD4EB4}"/>
              </a:ext>
              <a:ext uri="{C183D7F6-B498-43B3-948B-1728B52AA6E4}">
                <adec:decorative xmlns:adec="http://schemas.microsoft.com/office/drawing/2017/decorative" val="1"/>
              </a:ext>
            </a:extLst>
          </p:cNvPr>
          <p:cNvSpPr>
            <a:spLocks noChangeShapeType="1"/>
          </p:cNvSpPr>
          <p:nvPr/>
        </p:nvSpPr>
        <p:spPr bwMode="auto">
          <a:xfrm flipH="1" flipV="1">
            <a:off x="1371375" y="2240146"/>
            <a:ext cx="7181" cy="4084454"/>
          </a:xfrm>
          <a:prstGeom prst="line">
            <a:avLst/>
          </a:prstGeom>
          <a:ln>
            <a:solidFill>
              <a:schemeClr val="tx1"/>
            </a:solidFill>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wrap="square" lIns="0" tIns="0" rIns="0" bIns="0" anchor="ctr">
            <a:spAutoFit/>
          </a:bodyPr>
          <a:lstStyle/>
          <a:p>
            <a:pPr fontAlgn="auto">
              <a:spcBef>
                <a:spcPts val="0"/>
              </a:spcBef>
              <a:spcAft>
                <a:spcPts val="0"/>
              </a:spcAft>
            </a:pPr>
            <a:endParaRPr lang="en-US" sz="2200" b="1" i="1" kern="0" dirty="0">
              <a:solidFill>
                <a:srgbClr val="FF0000"/>
              </a:solidFill>
              <a:latin typeface="+mn-lt"/>
            </a:endParaRPr>
          </a:p>
        </p:txBody>
      </p:sp>
      <p:pic>
        <p:nvPicPr>
          <p:cNvPr id="32" name="Picture 31">
            <a:extLst>
              <a:ext uri="{FF2B5EF4-FFF2-40B4-BE49-F238E27FC236}">
                <a16:creationId xmlns:a16="http://schemas.microsoft.com/office/drawing/2014/main" id="{13CA3898-D9BB-480B-A1E5-FCB6D3D56F97}"/>
              </a:ext>
              <a:ext uri="{C183D7F6-B498-43B3-948B-1728B52AA6E4}">
                <adec:decorative xmlns:adec="http://schemas.microsoft.com/office/drawing/2017/decorative" val="1"/>
              </a:ext>
            </a:extLst>
          </p:cNvPr>
          <p:cNvPicPr/>
          <p:nvPr/>
        </p:nvPicPr>
        <p:blipFill rotWithShape="1">
          <a:blip r:embed="rId8">
            <a:extLst>
              <a:ext uri="{28A0092B-C50C-407E-A947-70E740481C1C}">
                <a14:useLocalDpi xmlns:a14="http://schemas.microsoft.com/office/drawing/2010/main" val="0"/>
              </a:ext>
            </a:extLst>
          </a:blip>
          <a:srcRect l="53849" t="-17160"/>
          <a:stretch/>
        </p:blipFill>
        <p:spPr bwMode="auto">
          <a:xfrm>
            <a:off x="533400" y="6429263"/>
            <a:ext cx="1105593" cy="359154"/>
          </a:xfrm>
          <a:prstGeom prst="rect">
            <a:avLst/>
          </a:prstGeom>
          <a:noFill/>
        </p:spPr>
      </p:pic>
      <p:pic>
        <p:nvPicPr>
          <p:cNvPr id="42" name="Picture 9">
            <a:extLst>
              <a:ext uri="{FF2B5EF4-FFF2-40B4-BE49-F238E27FC236}">
                <a16:creationId xmlns:a16="http://schemas.microsoft.com/office/drawing/2014/main" id="{3422A16C-DF07-499C-95BD-260C6A3F0BC8}"/>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273" r="86278" b="3273"/>
          <a:stretch/>
        </p:blipFill>
        <p:spPr bwMode="auto">
          <a:xfrm>
            <a:off x="111859" y="6451221"/>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8" name="AutoShape 8">
            <a:extLst>
              <a:ext uri="{FF2B5EF4-FFF2-40B4-BE49-F238E27FC236}">
                <a16:creationId xmlns:a16="http://schemas.microsoft.com/office/drawing/2014/main" id="{E6B0CB2B-A281-45D5-83EF-509CE2DAE504}"/>
              </a:ext>
              <a:ext uri="{C183D7F6-B498-43B3-948B-1728B52AA6E4}">
                <adec:decorative xmlns:adec="http://schemas.microsoft.com/office/drawing/2017/decorative" val="1"/>
              </a:ext>
            </a:extLst>
          </p:cNvPr>
          <p:cNvSpPr>
            <a:spLocks noChangeArrowheads="1"/>
          </p:cNvSpPr>
          <p:nvPr/>
        </p:nvSpPr>
        <p:spPr bwMode="auto">
          <a:xfrm>
            <a:off x="862845" y="2466270"/>
            <a:ext cx="365760" cy="272449"/>
          </a:xfrm>
          <a:prstGeom prst="roundRect">
            <a:avLst>
              <a:gd name="adj" fmla="val 16667"/>
            </a:avLst>
          </a:prstGeom>
          <a:solidFill>
            <a:srgbClr val="1F497D"/>
          </a:solidFill>
          <a:ln w="9525">
            <a:noFill/>
            <a:round/>
            <a:headEnd/>
            <a:tailEnd/>
          </a:ln>
          <a:effectLst/>
        </p:spPr>
        <p:txBody>
          <a:bodyPr wrap="square" lIns="0" tIns="0" rIns="0" bIns="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bg1"/>
                </a:solidFill>
                <a:latin typeface="Calibri"/>
              </a:rPr>
              <a:t>+16</a:t>
            </a:r>
          </a:p>
        </p:txBody>
      </p:sp>
      <p:sp>
        <p:nvSpPr>
          <p:cNvPr id="43" name="AutoShape 8">
            <a:extLst>
              <a:ext uri="{FF2B5EF4-FFF2-40B4-BE49-F238E27FC236}">
                <a16:creationId xmlns:a16="http://schemas.microsoft.com/office/drawing/2014/main" id="{E6B0CB2B-A281-45D5-83EF-509CE2DAE504}"/>
              </a:ext>
              <a:ext uri="{C183D7F6-B498-43B3-948B-1728B52AA6E4}">
                <adec:decorative xmlns:adec="http://schemas.microsoft.com/office/drawing/2017/decorative" val="1"/>
              </a:ext>
            </a:extLst>
          </p:cNvPr>
          <p:cNvSpPr>
            <a:spLocks noChangeArrowheads="1"/>
          </p:cNvSpPr>
          <p:nvPr/>
        </p:nvSpPr>
        <p:spPr bwMode="auto">
          <a:xfrm>
            <a:off x="1477550" y="2448076"/>
            <a:ext cx="365760" cy="272449"/>
          </a:xfrm>
          <a:prstGeom prst="roundRect">
            <a:avLst>
              <a:gd name="adj" fmla="val 16667"/>
            </a:avLst>
          </a:prstGeom>
          <a:solidFill>
            <a:srgbClr val="1F497D"/>
          </a:solidFill>
          <a:ln w="9525">
            <a:noFill/>
            <a:round/>
            <a:headEnd/>
            <a:tailEnd/>
          </a:ln>
          <a:effectLst/>
        </p:spPr>
        <p:txBody>
          <a:bodyPr wrap="square" lIns="0" tIns="0" rIns="0" bIns="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bg1"/>
                </a:solidFill>
                <a:latin typeface="Calibri"/>
              </a:rPr>
              <a:t>+12</a:t>
            </a:r>
          </a:p>
        </p:txBody>
      </p:sp>
      <p:sp>
        <p:nvSpPr>
          <p:cNvPr id="44" name="Line 15">
            <a:extLst>
              <a:ext uri="{FF2B5EF4-FFF2-40B4-BE49-F238E27FC236}">
                <a16:creationId xmlns:a16="http://schemas.microsoft.com/office/drawing/2014/main" id="{1617014C-8F53-47A4-811B-DB83D5FFC358}"/>
              </a:ext>
              <a:ext uri="{C183D7F6-B498-43B3-948B-1728B52AA6E4}">
                <adec:decorative xmlns:adec="http://schemas.microsoft.com/office/drawing/2017/decorative" val="1"/>
              </a:ext>
            </a:extLst>
          </p:cNvPr>
          <p:cNvSpPr>
            <a:spLocks noChangeShapeType="1"/>
          </p:cNvSpPr>
          <p:nvPr/>
        </p:nvSpPr>
        <p:spPr bwMode="auto">
          <a:xfrm flipH="1" flipV="1">
            <a:off x="3955443" y="2209800"/>
            <a:ext cx="6957" cy="4206240"/>
          </a:xfrm>
          <a:prstGeom prst="line">
            <a:avLst/>
          </a:prstGeom>
          <a:ln>
            <a:solidFill>
              <a:schemeClr val="tx1"/>
            </a:solidFill>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wrap="square" lIns="0" tIns="0" rIns="0" bIns="0" anchor="ctr">
            <a:spAutoFit/>
          </a:bodyPr>
          <a:lstStyle/>
          <a:p>
            <a:pPr fontAlgn="auto">
              <a:spcBef>
                <a:spcPts val="0"/>
              </a:spcBef>
              <a:spcAft>
                <a:spcPts val="0"/>
              </a:spcAft>
            </a:pPr>
            <a:endParaRPr lang="en-US" sz="2200" b="1" i="1" kern="0" dirty="0">
              <a:solidFill>
                <a:srgbClr val="FF0000"/>
              </a:solidFill>
              <a:latin typeface="+mn-lt"/>
            </a:endParaRPr>
          </a:p>
        </p:txBody>
      </p:sp>
      <p:sp>
        <p:nvSpPr>
          <p:cNvPr id="46" name="Line 15">
            <a:extLst>
              <a:ext uri="{FF2B5EF4-FFF2-40B4-BE49-F238E27FC236}">
                <a16:creationId xmlns:a16="http://schemas.microsoft.com/office/drawing/2014/main" id="{20A6771A-0297-4997-A41D-08E4C314DBF0}"/>
              </a:ext>
              <a:ext uri="{C183D7F6-B498-43B3-948B-1728B52AA6E4}">
                <adec:decorative xmlns:adec="http://schemas.microsoft.com/office/drawing/2017/decorative" val="1"/>
              </a:ext>
            </a:extLst>
          </p:cNvPr>
          <p:cNvSpPr>
            <a:spLocks noChangeShapeType="1"/>
          </p:cNvSpPr>
          <p:nvPr/>
        </p:nvSpPr>
        <p:spPr bwMode="auto">
          <a:xfrm flipH="1" flipV="1">
            <a:off x="6542576" y="2240146"/>
            <a:ext cx="6957" cy="4206240"/>
          </a:xfrm>
          <a:prstGeom prst="line">
            <a:avLst/>
          </a:prstGeom>
          <a:ln>
            <a:solidFill>
              <a:schemeClr val="tx1"/>
            </a:solidFill>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wrap="square" lIns="0" tIns="0" rIns="0" bIns="0" anchor="ctr">
            <a:spAutoFit/>
          </a:bodyPr>
          <a:lstStyle/>
          <a:p>
            <a:pPr fontAlgn="auto">
              <a:spcBef>
                <a:spcPts val="0"/>
              </a:spcBef>
              <a:spcAft>
                <a:spcPts val="0"/>
              </a:spcAft>
            </a:pPr>
            <a:endParaRPr lang="en-US" sz="2200" b="1" i="1" kern="0" dirty="0">
              <a:solidFill>
                <a:srgbClr val="FF0000"/>
              </a:solidFill>
              <a:latin typeface="+mn-lt"/>
            </a:endParaRPr>
          </a:p>
        </p:txBody>
      </p:sp>
      <p:sp>
        <p:nvSpPr>
          <p:cNvPr id="47" name="Line 15">
            <a:extLst>
              <a:ext uri="{FF2B5EF4-FFF2-40B4-BE49-F238E27FC236}">
                <a16:creationId xmlns:a16="http://schemas.microsoft.com/office/drawing/2014/main" id="{792A1266-26F4-47A2-815E-F9C77D7AF158}"/>
              </a:ext>
              <a:ext uri="{C183D7F6-B498-43B3-948B-1728B52AA6E4}">
                <adec:decorative xmlns:adec="http://schemas.microsoft.com/office/drawing/2017/decorative" val="1"/>
              </a:ext>
            </a:extLst>
          </p:cNvPr>
          <p:cNvSpPr>
            <a:spLocks noChangeShapeType="1"/>
          </p:cNvSpPr>
          <p:nvPr/>
        </p:nvSpPr>
        <p:spPr bwMode="auto">
          <a:xfrm flipH="1" flipV="1">
            <a:off x="7751134" y="2243470"/>
            <a:ext cx="46803" cy="4081130"/>
          </a:xfrm>
          <a:prstGeom prst="line">
            <a:avLst/>
          </a:prstGeom>
          <a:ln>
            <a:solidFill>
              <a:schemeClr val="tx1"/>
            </a:solidFill>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wrap="square" lIns="0" tIns="0" rIns="0" bIns="0" anchor="ctr">
            <a:spAutoFit/>
          </a:bodyPr>
          <a:lstStyle/>
          <a:p>
            <a:pPr fontAlgn="auto">
              <a:spcBef>
                <a:spcPts val="0"/>
              </a:spcBef>
              <a:spcAft>
                <a:spcPts val="0"/>
              </a:spcAft>
            </a:pPr>
            <a:endParaRPr lang="en-US" sz="2200" b="1" i="1" kern="0" dirty="0">
              <a:solidFill>
                <a:srgbClr val="FF0000"/>
              </a:solidFill>
              <a:latin typeface="+mn-lt"/>
            </a:endParaRPr>
          </a:p>
        </p:txBody>
      </p:sp>
      <p:sp>
        <p:nvSpPr>
          <p:cNvPr id="49" name="AutoShape 8">
            <a:extLst>
              <a:ext uri="{FF2B5EF4-FFF2-40B4-BE49-F238E27FC236}">
                <a16:creationId xmlns:a16="http://schemas.microsoft.com/office/drawing/2014/main" id="{ADDA4FEA-47F8-4959-A942-547EE46AF1AE}"/>
              </a:ext>
              <a:ext uri="{C183D7F6-B498-43B3-948B-1728B52AA6E4}">
                <adec:decorative xmlns:adec="http://schemas.microsoft.com/office/drawing/2017/decorative" val="1"/>
              </a:ext>
            </a:extLst>
          </p:cNvPr>
          <p:cNvSpPr>
            <a:spLocks noChangeArrowheads="1"/>
          </p:cNvSpPr>
          <p:nvPr/>
        </p:nvSpPr>
        <p:spPr bwMode="auto">
          <a:xfrm>
            <a:off x="2131162" y="2466270"/>
            <a:ext cx="365760" cy="272449"/>
          </a:xfrm>
          <a:prstGeom prst="roundRect">
            <a:avLst>
              <a:gd name="adj" fmla="val 16667"/>
            </a:avLst>
          </a:prstGeom>
          <a:solidFill>
            <a:srgbClr val="1F497D"/>
          </a:solidFill>
          <a:ln w="9525">
            <a:noFill/>
            <a:round/>
            <a:headEnd/>
            <a:tailEnd/>
          </a:ln>
          <a:effectLst/>
        </p:spPr>
        <p:txBody>
          <a:bodyPr wrap="square" lIns="0" tIns="0" rIns="0" bIns="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bg1"/>
                </a:solidFill>
                <a:latin typeface="Calibri"/>
              </a:rPr>
              <a:t>+12</a:t>
            </a:r>
          </a:p>
        </p:txBody>
      </p:sp>
      <p:sp>
        <p:nvSpPr>
          <p:cNvPr id="50" name="AutoShape 8">
            <a:extLst>
              <a:ext uri="{FF2B5EF4-FFF2-40B4-BE49-F238E27FC236}">
                <a16:creationId xmlns:a16="http://schemas.microsoft.com/office/drawing/2014/main" id="{32AFDE97-9631-4D8A-ADB3-CE38743FDEFC}"/>
              </a:ext>
              <a:ext uri="{C183D7F6-B498-43B3-948B-1728B52AA6E4}">
                <adec:decorative xmlns:adec="http://schemas.microsoft.com/office/drawing/2017/decorative" val="1"/>
              </a:ext>
            </a:extLst>
          </p:cNvPr>
          <p:cNvSpPr>
            <a:spLocks noChangeArrowheads="1"/>
          </p:cNvSpPr>
          <p:nvPr/>
        </p:nvSpPr>
        <p:spPr bwMode="auto">
          <a:xfrm>
            <a:off x="4694006" y="2456811"/>
            <a:ext cx="365760" cy="272415"/>
          </a:xfrm>
          <a:prstGeom prst="roundRect">
            <a:avLst>
              <a:gd name="adj" fmla="val 16667"/>
            </a:avLst>
          </a:prstGeom>
          <a:solidFill>
            <a:srgbClr val="1F497D"/>
          </a:solidFill>
          <a:ln w="9525">
            <a:noFill/>
            <a:round/>
            <a:headEnd/>
            <a:tailEnd/>
          </a:ln>
          <a:effectLst/>
        </p:spPr>
        <p:txBody>
          <a:bodyPr wrap="square" lIns="0" tIns="0" rIns="0" bIns="0" anchor="ctr">
            <a:spAutoFit/>
          </a:bodyPr>
          <a:lstStyle/>
          <a:p>
            <a:pPr algn="ctr"/>
            <a:r>
              <a:rPr lang="en-US" sz="1600" b="1" dirty="0">
                <a:solidFill>
                  <a:schemeClr val="bg1"/>
                </a:solidFill>
                <a:latin typeface="Calibri"/>
              </a:rPr>
              <a:t>+8</a:t>
            </a:r>
          </a:p>
        </p:txBody>
      </p:sp>
      <p:sp>
        <p:nvSpPr>
          <p:cNvPr id="51" name="AutoShape 8">
            <a:extLst>
              <a:ext uri="{FF2B5EF4-FFF2-40B4-BE49-F238E27FC236}">
                <a16:creationId xmlns:a16="http://schemas.microsoft.com/office/drawing/2014/main" id="{B8C57584-98AA-4AE5-9211-8AEF41B28638}"/>
              </a:ext>
              <a:ext uri="{C183D7F6-B498-43B3-948B-1728B52AA6E4}">
                <adec:decorative xmlns:adec="http://schemas.microsoft.com/office/drawing/2017/decorative" val="1"/>
              </a:ext>
            </a:extLst>
          </p:cNvPr>
          <p:cNvSpPr>
            <a:spLocks noChangeArrowheads="1"/>
          </p:cNvSpPr>
          <p:nvPr/>
        </p:nvSpPr>
        <p:spPr bwMode="auto">
          <a:xfrm>
            <a:off x="5404253" y="2438400"/>
            <a:ext cx="365760" cy="272415"/>
          </a:xfrm>
          <a:prstGeom prst="roundRect">
            <a:avLst>
              <a:gd name="adj" fmla="val 16667"/>
            </a:avLst>
          </a:prstGeom>
          <a:solidFill>
            <a:srgbClr val="1F497D"/>
          </a:solidFill>
          <a:ln w="9525">
            <a:noFill/>
            <a:round/>
            <a:headEnd/>
            <a:tailEnd/>
          </a:ln>
          <a:effectLst/>
        </p:spPr>
        <p:txBody>
          <a:bodyPr wrap="square" lIns="0" tIns="0" rIns="0" bIns="0" anchor="ctr">
            <a:spAutoFit/>
          </a:bodyPr>
          <a:lstStyle/>
          <a:p>
            <a:pPr algn="ctr"/>
            <a:r>
              <a:rPr lang="en-US" sz="1600" b="1" dirty="0">
                <a:solidFill>
                  <a:schemeClr val="bg1"/>
                </a:solidFill>
                <a:latin typeface="Calibri"/>
              </a:rPr>
              <a:t>+3</a:t>
            </a:r>
          </a:p>
        </p:txBody>
      </p:sp>
      <p:sp>
        <p:nvSpPr>
          <p:cNvPr id="53" name="AutoShape 8">
            <a:extLst>
              <a:ext uri="{FF2B5EF4-FFF2-40B4-BE49-F238E27FC236}">
                <a16:creationId xmlns:a16="http://schemas.microsoft.com/office/drawing/2014/main" id="{66604276-0291-4251-BB4C-402D74864E37}"/>
              </a:ext>
              <a:ext uri="{C183D7F6-B498-43B3-948B-1728B52AA6E4}">
                <adec:decorative xmlns:adec="http://schemas.microsoft.com/office/drawing/2017/decorative" val="1"/>
              </a:ext>
            </a:extLst>
          </p:cNvPr>
          <p:cNvSpPr>
            <a:spLocks noChangeArrowheads="1"/>
          </p:cNvSpPr>
          <p:nvPr/>
        </p:nvSpPr>
        <p:spPr bwMode="auto">
          <a:xfrm>
            <a:off x="7274778" y="2427451"/>
            <a:ext cx="365760" cy="272415"/>
          </a:xfrm>
          <a:prstGeom prst="roundRect">
            <a:avLst>
              <a:gd name="adj" fmla="val 16667"/>
            </a:avLst>
          </a:prstGeom>
          <a:solidFill>
            <a:srgbClr val="C00000"/>
          </a:solidFill>
          <a:ln w="9525">
            <a:noFill/>
            <a:round/>
            <a:headEnd/>
            <a:tailEnd/>
          </a:ln>
          <a:effectLst/>
        </p:spPr>
        <p:txBody>
          <a:bodyPr wrap="square" lIns="0" tIns="0" rIns="0" bIns="0" anchor="ctr">
            <a:spAutoFit/>
          </a:bodyPr>
          <a:lstStyle/>
          <a:p>
            <a:pPr algn="ctr"/>
            <a:r>
              <a:rPr lang="en-US" sz="1600" b="1" dirty="0">
                <a:solidFill>
                  <a:schemeClr val="bg1"/>
                </a:solidFill>
                <a:latin typeface="Calibri"/>
              </a:rPr>
              <a:t>+3</a:t>
            </a:r>
          </a:p>
        </p:txBody>
      </p:sp>
      <p:sp>
        <p:nvSpPr>
          <p:cNvPr id="54" name="Rectangle 53">
            <a:extLst>
              <a:ext uri="{FF2B5EF4-FFF2-40B4-BE49-F238E27FC236}">
                <a16:creationId xmlns:a16="http://schemas.microsoft.com/office/drawing/2014/main" id="{262EE55A-38CE-4C3C-B721-BA7429E2B668}"/>
              </a:ext>
              <a:ext uri="{C183D7F6-B498-43B3-948B-1728B52AA6E4}">
                <adec:decorative xmlns:adec="http://schemas.microsoft.com/office/drawing/2017/decorative" val="1"/>
              </a:ext>
            </a:extLst>
          </p:cNvPr>
          <p:cNvSpPr/>
          <p:nvPr/>
        </p:nvSpPr>
        <p:spPr>
          <a:xfrm>
            <a:off x="216277" y="5651842"/>
            <a:ext cx="1060687" cy="63716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a:solidFill>
                  <a:prstClr val="black"/>
                </a:solidFill>
                <a:latin typeface="+mj-lt"/>
                <a:cs typeface="Arial" panose="020B0604020202020204" pitchFamily="34" charset="0"/>
              </a:rPr>
              <a:t>Uniting the </a:t>
            </a:r>
          </a:p>
          <a:p>
            <a:pPr algn="ctr"/>
            <a:r>
              <a:rPr lang="en-US" sz="1400" b="1" dirty="0">
                <a:solidFill>
                  <a:prstClr val="black"/>
                </a:solidFill>
                <a:latin typeface="+mj-lt"/>
                <a:cs typeface="Arial" panose="020B0604020202020204" pitchFamily="34" charset="0"/>
              </a:rPr>
              <a:t>country</a:t>
            </a:r>
          </a:p>
        </p:txBody>
      </p:sp>
      <p:sp>
        <p:nvSpPr>
          <p:cNvPr id="55" name="Rectangle 54">
            <a:extLst>
              <a:ext uri="{FF2B5EF4-FFF2-40B4-BE49-F238E27FC236}">
                <a16:creationId xmlns:a16="http://schemas.microsoft.com/office/drawing/2014/main" id="{781E7455-A9F1-456E-8726-B731D4E5FE35}"/>
              </a:ext>
              <a:ext uri="{C183D7F6-B498-43B3-948B-1728B52AA6E4}">
                <adec:decorative xmlns:adec="http://schemas.microsoft.com/office/drawing/2017/decorative" val="1"/>
              </a:ext>
            </a:extLst>
          </p:cNvPr>
          <p:cNvSpPr/>
          <p:nvPr/>
        </p:nvSpPr>
        <p:spPr>
          <a:xfrm>
            <a:off x="1507041" y="5651841"/>
            <a:ext cx="1060687" cy="63716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a:solidFill>
                  <a:prstClr val="black"/>
                </a:solidFill>
                <a:latin typeface="+mj-lt"/>
                <a:cs typeface="Arial" panose="020B0604020202020204" pitchFamily="34" charset="0"/>
              </a:rPr>
              <a:t>Health care</a:t>
            </a:r>
          </a:p>
        </p:txBody>
      </p:sp>
      <p:sp>
        <p:nvSpPr>
          <p:cNvPr id="56" name="Rectangle 55">
            <a:extLst>
              <a:ext uri="{FF2B5EF4-FFF2-40B4-BE49-F238E27FC236}">
                <a16:creationId xmlns:a16="http://schemas.microsoft.com/office/drawing/2014/main" id="{2BA720EF-8A91-42D7-AB2E-AC233C559119}"/>
              </a:ext>
              <a:ext uri="{C183D7F6-B498-43B3-948B-1728B52AA6E4}">
                <adec:decorative xmlns:adec="http://schemas.microsoft.com/office/drawing/2017/decorative" val="1"/>
              </a:ext>
            </a:extLst>
          </p:cNvPr>
          <p:cNvSpPr/>
          <p:nvPr/>
        </p:nvSpPr>
        <p:spPr>
          <a:xfrm>
            <a:off x="2772896" y="5651841"/>
            <a:ext cx="1060687" cy="637167"/>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70" b="1" dirty="0">
                <a:solidFill>
                  <a:prstClr val="black"/>
                </a:solidFill>
                <a:latin typeface="+mj-lt"/>
                <a:cs typeface="Arial" panose="020B0604020202020204" pitchFamily="34" charset="0"/>
              </a:rPr>
              <a:t>Improving </a:t>
            </a:r>
          </a:p>
          <a:p>
            <a:pPr algn="ctr"/>
            <a:r>
              <a:rPr lang="en-US" sz="1370" b="1" dirty="0">
                <a:solidFill>
                  <a:prstClr val="black"/>
                </a:solidFill>
                <a:latin typeface="+mj-lt"/>
                <a:cs typeface="Arial" panose="020B0604020202020204" pitchFamily="34" charset="0"/>
              </a:rPr>
              <a:t>things  for </a:t>
            </a:r>
          </a:p>
          <a:p>
            <a:pPr algn="ctr"/>
            <a:r>
              <a:rPr lang="en-US" sz="1370" b="1" dirty="0">
                <a:solidFill>
                  <a:prstClr val="black"/>
                </a:solidFill>
                <a:latin typeface="+mj-lt"/>
                <a:cs typeface="Arial" panose="020B0604020202020204" pitchFamily="34" charset="0"/>
              </a:rPr>
              <a:t>the middle class</a:t>
            </a:r>
          </a:p>
        </p:txBody>
      </p:sp>
      <p:sp>
        <p:nvSpPr>
          <p:cNvPr id="57" name="Rectangle 56">
            <a:extLst>
              <a:ext uri="{FF2B5EF4-FFF2-40B4-BE49-F238E27FC236}">
                <a16:creationId xmlns:a16="http://schemas.microsoft.com/office/drawing/2014/main" id="{11618272-1539-4DDF-B811-F5CCEC89E501}"/>
              </a:ext>
              <a:ext uri="{C183D7F6-B498-43B3-948B-1728B52AA6E4}">
                <adec:decorative xmlns:adec="http://schemas.microsoft.com/office/drawing/2017/decorative" val="1"/>
              </a:ext>
            </a:extLst>
          </p:cNvPr>
          <p:cNvSpPr/>
          <p:nvPr/>
        </p:nvSpPr>
        <p:spPr>
          <a:xfrm>
            <a:off x="4038600" y="5639002"/>
            <a:ext cx="1060687" cy="63716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50" b="1" dirty="0">
                <a:solidFill>
                  <a:prstClr val="black"/>
                </a:solidFill>
                <a:latin typeface="+mj-lt"/>
                <a:cs typeface="Arial" panose="020B0604020202020204" pitchFamily="34" charset="0"/>
              </a:rPr>
              <a:t>Handling a </a:t>
            </a:r>
          </a:p>
          <a:p>
            <a:pPr algn="ctr"/>
            <a:r>
              <a:rPr lang="en-US" sz="1350" b="1" dirty="0">
                <a:solidFill>
                  <a:prstClr val="black"/>
                </a:solidFill>
                <a:latin typeface="+mj-lt"/>
                <a:cs typeface="Arial" panose="020B0604020202020204" pitchFamily="34" charset="0"/>
              </a:rPr>
              <a:t>pandemic like </a:t>
            </a:r>
          </a:p>
          <a:p>
            <a:pPr algn="ctr"/>
            <a:r>
              <a:rPr lang="en-US" sz="1350" b="1" dirty="0">
                <a:solidFill>
                  <a:prstClr val="black"/>
                </a:solidFill>
                <a:latin typeface="+mj-lt"/>
                <a:cs typeface="Arial" panose="020B0604020202020204" pitchFamily="34" charset="0"/>
              </a:rPr>
              <a:t>the coronavirus</a:t>
            </a:r>
          </a:p>
        </p:txBody>
      </p:sp>
      <p:sp>
        <p:nvSpPr>
          <p:cNvPr id="58" name="Rectangle 57">
            <a:extLst>
              <a:ext uri="{FF2B5EF4-FFF2-40B4-BE49-F238E27FC236}">
                <a16:creationId xmlns:a16="http://schemas.microsoft.com/office/drawing/2014/main" id="{BADE7231-C314-48F9-9BB3-7BC49A822B21}"/>
              </a:ext>
              <a:ext uri="{C183D7F6-B498-43B3-948B-1728B52AA6E4}">
                <adec:decorative xmlns:adec="http://schemas.microsoft.com/office/drawing/2017/decorative" val="1"/>
              </a:ext>
            </a:extLst>
          </p:cNvPr>
          <p:cNvSpPr/>
          <p:nvPr/>
        </p:nvSpPr>
        <p:spPr>
          <a:xfrm>
            <a:off x="5382894" y="5651840"/>
            <a:ext cx="1060687" cy="63716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a:solidFill>
                  <a:prstClr val="black"/>
                </a:solidFill>
                <a:latin typeface="+mj-lt"/>
                <a:cs typeface="Arial" panose="020B0604020202020204" pitchFamily="34" charset="0"/>
              </a:rPr>
              <a:t>Immigration</a:t>
            </a:r>
          </a:p>
        </p:txBody>
      </p:sp>
      <p:sp>
        <p:nvSpPr>
          <p:cNvPr id="59" name="Rectangle 58">
            <a:extLst>
              <a:ext uri="{FF2B5EF4-FFF2-40B4-BE49-F238E27FC236}">
                <a16:creationId xmlns:a16="http://schemas.microsoft.com/office/drawing/2014/main" id="{3813C8E0-655B-4004-AFA6-4B9174591AE2}"/>
              </a:ext>
              <a:ext uri="{C183D7F6-B498-43B3-948B-1728B52AA6E4}">
                <adec:decorative xmlns:adec="http://schemas.microsoft.com/office/drawing/2017/decorative" val="1"/>
              </a:ext>
            </a:extLst>
          </p:cNvPr>
          <p:cNvSpPr/>
          <p:nvPr/>
        </p:nvSpPr>
        <p:spPr>
          <a:xfrm>
            <a:off x="6659074" y="5624339"/>
            <a:ext cx="1060687" cy="63716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a:solidFill>
                  <a:prstClr val="black"/>
                </a:solidFill>
                <a:latin typeface="+mj-lt"/>
                <a:cs typeface="Arial" panose="020B0604020202020204" pitchFamily="34" charset="0"/>
              </a:rPr>
              <a:t>The economy</a:t>
            </a:r>
          </a:p>
        </p:txBody>
      </p:sp>
      <p:sp>
        <p:nvSpPr>
          <p:cNvPr id="60" name="Rectangle 59">
            <a:extLst>
              <a:ext uri="{FF2B5EF4-FFF2-40B4-BE49-F238E27FC236}">
                <a16:creationId xmlns:a16="http://schemas.microsoft.com/office/drawing/2014/main" id="{656B258F-6191-42AE-BA4A-B27535E1666D}"/>
              </a:ext>
              <a:ext uri="{C183D7F6-B498-43B3-948B-1728B52AA6E4}">
                <adec:decorative xmlns:adec="http://schemas.microsoft.com/office/drawing/2017/decorative" val="1"/>
              </a:ext>
            </a:extLst>
          </p:cNvPr>
          <p:cNvSpPr/>
          <p:nvPr/>
        </p:nvSpPr>
        <p:spPr>
          <a:xfrm>
            <a:off x="7911560" y="5627006"/>
            <a:ext cx="1060687" cy="63716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a:solidFill>
                  <a:prstClr val="black"/>
                </a:solidFill>
                <a:latin typeface="+mj-lt"/>
                <a:cs typeface="Arial" panose="020B0604020202020204" pitchFamily="34" charset="0"/>
              </a:rPr>
              <a:t>Getting people </a:t>
            </a:r>
          </a:p>
          <a:p>
            <a:pPr algn="ctr"/>
            <a:r>
              <a:rPr lang="en-US" sz="1400" b="1" dirty="0">
                <a:solidFill>
                  <a:prstClr val="black"/>
                </a:solidFill>
                <a:latin typeface="+mj-lt"/>
                <a:cs typeface="Arial" panose="020B0604020202020204" pitchFamily="34" charset="0"/>
              </a:rPr>
              <a:t>back to work</a:t>
            </a:r>
          </a:p>
        </p:txBody>
      </p:sp>
      <p:sp>
        <p:nvSpPr>
          <p:cNvPr id="48" name="AutoShape 8">
            <a:extLst>
              <a:ext uri="{FF2B5EF4-FFF2-40B4-BE49-F238E27FC236}">
                <a16:creationId xmlns:a16="http://schemas.microsoft.com/office/drawing/2014/main" id="{74D7E699-7CCD-4115-B574-91DA9A146425}"/>
              </a:ext>
              <a:ext uri="{C183D7F6-B498-43B3-948B-1728B52AA6E4}">
                <adec:decorative xmlns:adec="http://schemas.microsoft.com/office/drawing/2017/decorative" val="1"/>
              </a:ext>
            </a:extLst>
          </p:cNvPr>
          <p:cNvSpPr>
            <a:spLocks noChangeArrowheads="1"/>
          </p:cNvSpPr>
          <p:nvPr/>
        </p:nvSpPr>
        <p:spPr bwMode="auto">
          <a:xfrm>
            <a:off x="8577187" y="2430469"/>
            <a:ext cx="365760" cy="274320"/>
          </a:xfrm>
          <a:prstGeom prst="roundRect">
            <a:avLst>
              <a:gd name="adj" fmla="val 16667"/>
            </a:avLst>
          </a:prstGeom>
          <a:solidFill>
            <a:srgbClr val="C00000"/>
          </a:solidFill>
          <a:ln w="9525">
            <a:noFill/>
            <a:round/>
            <a:headEnd/>
            <a:tailEnd/>
          </a:ln>
          <a:effectLst/>
        </p:spPr>
        <p:txBody>
          <a:bodyPr wrap="square" lIns="0" tIns="0" rIns="0" bIns="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bg1"/>
                </a:solidFill>
                <a:latin typeface="Calibri"/>
              </a:rPr>
              <a:t>+6</a:t>
            </a:r>
          </a:p>
        </p:txBody>
      </p:sp>
    </p:spTree>
    <p:extLst>
      <p:ext uri="{BB962C8B-B14F-4D97-AF65-F5344CB8AC3E}">
        <p14:creationId xmlns:p14="http://schemas.microsoft.com/office/powerpoint/2010/main" val="35943021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DFBE0161-E938-C84D-A2D7-9E9668A7AB17}"/>
              </a:ext>
            </a:extLst>
          </p:cNvPr>
          <p:cNvSpPr>
            <a:spLocks noGrp="1"/>
          </p:cNvSpPr>
          <p:nvPr>
            <p:ph type="title" idx="4294967295"/>
          </p:nvPr>
        </p:nvSpPr>
        <p:spPr>
          <a:xfrm>
            <a:off x="628650" y="365125"/>
            <a:ext cx="7886700" cy="1325563"/>
          </a:xfrm>
          <a:prstGeom prst="rect">
            <a:avLst/>
          </a:prstGeom>
        </p:spPr>
        <p:txBody>
          <a:bodyPr/>
          <a:lstStyle/>
          <a:p>
            <a:r>
              <a:rPr lang="en-US" dirty="0"/>
              <a:t>Contact Us</a:t>
            </a:r>
          </a:p>
        </p:txBody>
      </p:sp>
      <p:pic>
        <p:nvPicPr>
          <p:cNvPr id="18"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1368"/>
          <a:stretch/>
        </p:blipFill>
        <p:spPr bwMode="auto">
          <a:xfrm>
            <a:off x="1943100" y="104599"/>
            <a:ext cx="5488283" cy="294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8" descr="Greenbeg Research">
            <a:extLs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6791" y="207713"/>
            <a:ext cx="3090417" cy="1828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The U.S. Captiol dome. Text: Contact U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534062"/>
            <a:ext cx="9144000" cy="2134274"/>
          </a:xfrm>
          <a:prstGeom prst="rect">
            <a:avLst/>
          </a:prstGeom>
        </p:spPr>
      </p:pic>
      <p:sp>
        <p:nvSpPr>
          <p:cNvPr id="11" name="TextBox 10"/>
          <p:cNvSpPr txBox="1"/>
          <p:nvPr/>
        </p:nvSpPr>
        <p:spPr>
          <a:xfrm>
            <a:off x="990600" y="3256717"/>
            <a:ext cx="2434133" cy="677108"/>
          </a:xfrm>
          <a:prstGeom prst="rect">
            <a:avLst/>
          </a:prstGeom>
          <a:noFill/>
        </p:spPr>
        <p:txBody>
          <a:bodyPr wrap="square" rtlCol="0">
            <a:spAutoFit/>
          </a:bodyPr>
          <a:lstStyle/>
          <a:p>
            <a:r>
              <a:rPr lang="en-US" sz="1900" b="1" dirty="0">
                <a:solidFill>
                  <a:prstClr val="black"/>
                </a:solidFill>
                <a:effectLst>
                  <a:outerShdw blurRad="38100" dist="38100" dir="2700000" algn="tl">
                    <a:srgbClr val="000000">
                      <a:alpha val="43137"/>
                    </a:srgbClr>
                  </a:outerShdw>
                </a:effectLst>
                <a:latin typeface="Arial Narrow" panose="020B0606020202030204" pitchFamily="34" charset="0"/>
              </a:rPr>
              <a:t>DEMOCRACY </a:t>
            </a:r>
          </a:p>
          <a:p>
            <a:r>
              <a:rPr lang="en-US" sz="1900" b="1" dirty="0">
                <a:solidFill>
                  <a:prstClr val="black"/>
                </a:solidFill>
                <a:effectLst>
                  <a:outerShdw blurRad="38100" dist="38100" dir="2700000" algn="tl">
                    <a:srgbClr val="000000">
                      <a:alpha val="43137"/>
                    </a:srgbClr>
                  </a:outerShdw>
                </a:effectLst>
                <a:latin typeface="Arial Narrow" panose="020B0606020202030204" pitchFamily="34" charset="0"/>
              </a:rPr>
              <a:t>CORPS</a:t>
            </a:r>
          </a:p>
        </p:txBody>
      </p:sp>
      <p:sp>
        <p:nvSpPr>
          <p:cNvPr id="9" name="Rectangle 8"/>
          <p:cNvSpPr/>
          <p:nvPr/>
        </p:nvSpPr>
        <p:spPr>
          <a:xfrm>
            <a:off x="1028700" y="3960674"/>
            <a:ext cx="2324100" cy="1815882"/>
          </a:xfrm>
          <a:prstGeom prst="rect">
            <a:avLst/>
          </a:prstGeom>
        </p:spPr>
        <p:txBody>
          <a:bodyPr wrap="square">
            <a:spAutoFit/>
          </a:bodyPr>
          <a:lstStyle/>
          <a:p>
            <a:r>
              <a:rPr lang="en-US" sz="1400" dirty="0">
                <a:solidFill>
                  <a:srgbClr val="434343"/>
                </a:solidFill>
                <a:latin typeface="Calibri"/>
                <a:ea typeface="Droid Sans" pitchFamily="34" charset="0"/>
                <a:cs typeface="Droid Sans" pitchFamily="34" charset="0"/>
              </a:rPr>
              <a:t>1440 G Street. NW</a:t>
            </a:r>
          </a:p>
          <a:p>
            <a:r>
              <a:rPr lang="en-US" sz="1400" dirty="0">
                <a:solidFill>
                  <a:srgbClr val="434343"/>
                </a:solidFill>
                <a:latin typeface="Calibri"/>
                <a:ea typeface="Droid Sans" pitchFamily="34" charset="0"/>
                <a:cs typeface="Droid Sans" pitchFamily="34" charset="0"/>
              </a:rPr>
              <a:t>Floor 10</a:t>
            </a:r>
          </a:p>
          <a:p>
            <a:r>
              <a:rPr lang="en-US" sz="1400" dirty="0">
                <a:solidFill>
                  <a:srgbClr val="434343"/>
                </a:solidFill>
                <a:latin typeface="Calibri"/>
                <a:ea typeface="Droid Sans" pitchFamily="34" charset="0"/>
                <a:cs typeface="Droid Sans" pitchFamily="34" charset="0"/>
              </a:rPr>
              <a:t>Washington, DC 20005</a:t>
            </a:r>
          </a:p>
          <a:p>
            <a:endParaRPr lang="en-US" sz="1400" b="1" dirty="0">
              <a:solidFill>
                <a:srgbClr val="434343"/>
              </a:solidFill>
              <a:latin typeface="Calibri"/>
              <a:ea typeface="Droid Sans" pitchFamily="34" charset="0"/>
              <a:cs typeface="Droid Sans" pitchFamily="34" charset="0"/>
            </a:endParaRPr>
          </a:p>
          <a:p>
            <a:r>
              <a:rPr lang="en-US" sz="1400" dirty="0">
                <a:solidFill>
                  <a:srgbClr val="434343"/>
                </a:solidFill>
                <a:latin typeface="Calibri"/>
                <a:ea typeface="Droid Sans" pitchFamily="34" charset="0"/>
                <a:cs typeface="Droid Sans" pitchFamily="34" charset="0"/>
              </a:rPr>
              <a:t>Phone: +1 202 250 3645</a:t>
            </a:r>
          </a:p>
          <a:p>
            <a:endParaRPr lang="en-US" sz="1400" dirty="0">
              <a:solidFill>
                <a:srgbClr val="434343"/>
              </a:solidFill>
              <a:latin typeface="Calibri"/>
              <a:ea typeface="Droid Sans" pitchFamily="34" charset="0"/>
              <a:cs typeface="Droid Sans" pitchFamily="34" charset="0"/>
            </a:endParaRPr>
          </a:p>
          <a:p>
            <a:r>
              <a:rPr lang="en-US" sz="1400" dirty="0">
                <a:solidFill>
                  <a:srgbClr val="434343"/>
                </a:solidFill>
                <a:latin typeface="Calibri"/>
                <a:ea typeface="Droid Sans" pitchFamily="34" charset="0"/>
                <a:cs typeface="Droid Sans" pitchFamily="34" charset="0"/>
                <a:hlinkClick r:id="rId6"/>
              </a:rPr>
              <a:t>www.democracycorps.com</a:t>
            </a:r>
            <a:r>
              <a:rPr lang="en-US" sz="1400" dirty="0">
                <a:solidFill>
                  <a:srgbClr val="434343"/>
                </a:solidFill>
                <a:latin typeface="Calibri"/>
                <a:ea typeface="Droid Sans" pitchFamily="34" charset="0"/>
                <a:cs typeface="Droid Sans" pitchFamily="34" charset="0"/>
              </a:rPr>
              <a:t> </a:t>
            </a:r>
            <a:endParaRPr lang="en-US" sz="1000" dirty="0">
              <a:solidFill>
                <a:prstClr val="white">
                  <a:lumMod val="50000"/>
                </a:prstClr>
              </a:solidFill>
              <a:latin typeface="Calibri"/>
              <a:ea typeface="Droid Sans" pitchFamily="34" charset="0"/>
              <a:cs typeface="Droid Sans" pitchFamily="34" charset="0"/>
            </a:endParaRPr>
          </a:p>
          <a:p>
            <a:endParaRPr lang="en-US" sz="1400" dirty="0">
              <a:solidFill>
                <a:srgbClr val="434343"/>
              </a:solidFill>
              <a:latin typeface="Calibri"/>
              <a:ea typeface="Droid Sans" pitchFamily="34" charset="0"/>
              <a:cs typeface="Droid Sans" pitchFamily="34" charset="0"/>
            </a:endParaRPr>
          </a:p>
        </p:txBody>
      </p:sp>
      <p:sp>
        <p:nvSpPr>
          <p:cNvPr id="14" name="TextBox 13"/>
          <p:cNvSpPr txBox="1"/>
          <p:nvPr/>
        </p:nvSpPr>
        <p:spPr>
          <a:xfrm>
            <a:off x="3276600" y="3256717"/>
            <a:ext cx="2434133" cy="677108"/>
          </a:xfrm>
          <a:prstGeom prst="rect">
            <a:avLst/>
          </a:prstGeom>
          <a:noFill/>
        </p:spPr>
        <p:txBody>
          <a:bodyPr wrap="square" rtlCol="0">
            <a:spAutoFit/>
          </a:bodyPr>
          <a:lstStyle/>
          <a:p>
            <a:r>
              <a:rPr lang="en-US" sz="1900" b="1" dirty="0">
                <a:solidFill>
                  <a:prstClr val="black"/>
                </a:solidFill>
                <a:effectLst>
                  <a:outerShdw blurRad="38100" dist="38100" dir="2700000" algn="tl">
                    <a:srgbClr val="000000">
                      <a:alpha val="43137"/>
                    </a:srgbClr>
                  </a:outerShdw>
                </a:effectLst>
                <a:latin typeface="Arial Narrow" panose="020B0606020202030204" pitchFamily="34" charset="0"/>
              </a:rPr>
              <a:t>GREENBERG</a:t>
            </a:r>
          </a:p>
          <a:p>
            <a:r>
              <a:rPr lang="en-US" sz="1900" b="1" dirty="0">
                <a:solidFill>
                  <a:prstClr val="black"/>
                </a:solidFill>
                <a:effectLst>
                  <a:outerShdw blurRad="38100" dist="38100" dir="2700000" algn="tl">
                    <a:srgbClr val="000000">
                      <a:alpha val="43137"/>
                    </a:srgbClr>
                  </a:outerShdw>
                </a:effectLst>
                <a:latin typeface="Arial Narrow" panose="020B0606020202030204" pitchFamily="34" charset="0"/>
              </a:rPr>
              <a:t>RESEARCH</a:t>
            </a:r>
          </a:p>
        </p:txBody>
      </p:sp>
      <p:sp>
        <p:nvSpPr>
          <p:cNvPr id="12" name="Rectangle 11"/>
          <p:cNvSpPr/>
          <p:nvPr/>
        </p:nvSpPr>
        <p:spPr>
          <a:xfrm>
            <a:off x="3352800" y="3960673"/>
            <a:ext cx="2324100" cy="1600438"/>
          </a:xfrm>
          <a:prstGeom prst="rect">
            <a:avLst/>
          </a:prstGeom>
        </p:spPr>
        <p:txBody>
          <a:bodyPr wrap="square">
            <a:spAutoFit/>
          </a:bodyPr>
          <a:lstStyle/>
          <a:p>
            <a:r>
              <a:rPr lang="en-US" sz="1400" dirty="0">
                <a:solidFill>
                  <a:srgbClr val="434343"/>
                </a:solidFill>
                <a:latin typeface="Calibri"/>
                <a:ea typeface="Droid Sans" pitchFamily="34" charset="0"/>
                <a:cs typeface="Droid Sans" pitchFamily="34" charset="0"/>
              </a:rPr>
              <a:t>1440 G Street NW</a:t>
            </a:r>
          </a:p>
          <a:p>
            <a:r>
              <a:rPr lang="en-US" sz="1400" dirty="0">
                <a:solidFill>
                  <a:srgbClr val="434343"/>
                </a:solidFill>
                <a:latin typeface="Calibri"/>
                <a:ea typeface="Droid Sans" pitchFamily="34" charset="0"/>
                <a:cs typeface="Droid Sans" pitchFamily="34" charset="0"/>
              </a:rPr>
              <a:t>Floor 10 </a:t>
            </a:r>
          </a:p>
          <a:p>
            <a:r>
              <a:rPr lang="en-US" sz="1400" dirty="0">
                <a:solidFill>
                  <a:srgbClr val="434343"/>
                </a:solidFill>
                <a:latin typeface="Calibri"/>
                <a:ea typeface="Droid Sans" pitchFamily="34" charset="0"/>
                <a:cs typeface="Droid Sans" pitchFamily="34" charset="0"/>
              </a:rPr>
              <a:t>Washington, DC 20005</a:t>
            </a:r>
          </a:p>
          <a:p>
            <a:endParaRPr lang="en-US" sz="1400" dirty="0">
              <a:solidFill>
                <a:srgbClr val="434343"/>
              </a:solidFill>
              <a:latin typeface="Calibri"/>
              <a:ea typeface="Droid Sans" pitchFamily="34" charset="0"/>
              <a:cs typeface="Droid Sans" pitchFamily="34" charset="0"/>
            </a:endParaRPr>
          </a:p>
          <a:p>
            <a:r>
              <a:rPr lang="en-US" sz="1400" dirty="0">
                <a:solidFill>
                  <a:srgbClr val="434343"/>
                </a:solidFill>
                <a:latin typeface="Calibri"/>
                <a:ea typeface="Droid Sans" pitchFamily="34" charset="0"/>
                <a:cs typeface="Droid Sans" pitchFamily="34" charset="0"/>
              </a:rPr>
              <a:t>Phone: +1 202 499 6901</a:t>
            </a:r>
          </a:p>
          <a:p>
            <a:endParaRPr lang="en-US" sz="1400" dirty="0">
              <a:solidFill>
                <a:srgbClr val="434343"/>
              </a:solidFill>
              <a:latin typeface="Calibri"/>
              <a:ea typeface="Droid Sans" pitchFamily="34" charset="0"/>
              <a:cs typeface="Droid Sans" pitchFamily="34" charset="0"/>
            </a:endParaRPr>
          </a:p>
          <a:p>
            <a:r>
              <a:rPr lang="en-US" sz="1400" dirty="0">
                <a:solidFill>
                  <a:srgbClr val="434343"/>
                </a:solidFill>
                <a:latin typeface="Calibri"/>
                <a:ea typeface="Droid Sans" pitchFamily="34" charset="0"/>
                <a:cs typeface="Droid Sans" pitchFamily="34" charset="0"/>
                <a:hlinkClick r:id="rId7"/>
              </a:rPr>
              <a:t>www.greenbergresearch.com</a:t>
            </a:r>
            <a:r>
              <a:rPr lang="en-US" sz="1400" dirty="0">
                <a:solidFill>
                  <a:srgbClr val="434343"/>
                </a:solidFill>
                <a:latin typeface="Calibri"/>
                <a:ea typeface="Droid Sans" pitchFamily="34" charset="0"/>
                <a:cs typeface="Droid Sans" pitchFamily="34" charset="0"/>
              </a:rPr>
              <a:t> </a:t>
            </a:r>
          </a:p>
        </p:txBody>
      </p:sp>
      <p:sp>
        <p:nvSpPr>
          <p:cNvPr id="13" name="TextBox 12">
            <a:extLst>
              <a:ext uri="{FF2B5EF4-FFF2-40B4-BE49-F238E27FC236}">
                <a16:creationId xmlns:a16="http://schemas.microsoft.com/office/drawing/2014/main" id="{779D6B5D-3756-417A-AB53-DBBE259B34EE}"/>
              </a:ext>
            </a:extLst>
          </p:cNvPr>
          <p:cNvSpPr txBox="1"/>
          <p:nvPr/>
        </p:nvSpPr>
        <p:spPr>
          <a:xfrm>
            <a:off x="5719267" y="3283564"/>
            <a:ext cx="2434133" cy="677108"/>
          </a:xfrm>
          <a:prstGeom prst="rect">
            <a:avLst/>
          </a:prstGeom>
          <a:noFill/>
        </p:spPr>
        <p:txBody>
          <a:bodyPr wrap="square" rtlCol="0">
            <a:spAutoFit/>
          </a:bodyPr>
          <a:lstStyle/>
          <a:p>
            <a:r>
              <a:rPr lang="en-US" sz="1900" b="1" dirty="0">
                <a:solidFill>
                  <a:prstClr val="black"/>
                </a:solidFill>
                <a:effectLst>
                  <a:outerShdw blurRad="38100" dist="38100" dir="2700000" algn="tl">
                    <a:srgbClr val="000000">
                      <a:alpha val="43137"/>
                    </a:srgbClr>
                  </a:outerShdw>
                </a:effectLst>
                <a:latin typeface="Arial Narrow" panose="020B0606020202030204" pitchFamily="34" charset="0"/>
              </a:rPr>
              <a:t>CENTER FOR VOTER INFORMATION</a:t>
            </a:r>
          </a:p>
        </p:txBody>
      </p:sp>
      <p:sp>
        <p:nvSpPr>
          <p:cNvPr id="15" name="Rectangle 14">
            <a:extLst>
              <a:ext uri="{FF2B5EF4-FFF2-40B4-BE49-F238E27FC236}">
                <a16:creationId xmlns:a16="http://schemas.microsoft.com/office/drawing/2014/main" id="{53FD439B-0E93-436D-B8F7-74AD091C07FE}"/>
              </a:ext>
            </a:extLst>
          </p:cNvPr>
          <p:cNvSpPr/>
          <p:nvPr/>
        </p:nvSpPr>
        <p:spPr>
          <a:xfrm>
            <a:off x="5774282" y="3933825"/>
            <a:ext cx="2912517" cy="1600438"/>
          </a:xfrm>
          <a:prstGeom prst="rect">
            <a:avLst/>
          </a:prstGeom>
        </p:spPr>
        <p:txBody>
          <a:bodyPr wrap="square">
            <a:spAutoFit/>
          </a:bodyPr>
          <a:lstStyle/>
          <a:p>
            <a:r>
              <a:rPr lang="en-US" sz="1400" dirty="0">
                <a:solidFill>
                  <a:srgbClr val="434343"/>
                </a:solidFill>
                <a:latin typeface="Calibri"/>
                <a:ea typeface="Droid Sans" pitchFamily="34" charset="0"/>
                <a:cs typeface="Droid Sans" pitchFamily="34" charset="0"/>
              </a:rPr>
              <a:t>1707 L Street, N.W.</a:t>
            </a:r>
          </a:p>
          <a:p>
            <a:r>
              <a:rPr lang="en-US" sz="1400" dirty="0">
                <a:solidFill>
                  <a:srgbClr val="434343"/>
                </a:solidFill>
                <a:latin typeface="Calibri"/>
                <a:ea typeface="Droid Sans" pitchFamily="34" charset="0"/>
                <a:cs typeface="Droid Sans" pitchFamily="34" charset="0"/>
              </a:rPr>
              <a:t>Suite 300</a:t>
            </a:r>
          </a:p>
          <a:p>
            <a:r>
              <a:rPr lang="en-US" sz="1400" dirty="0">
                <a:solidFill>
                  <a:srgbClr val="434343"/>
                </a:solidFill>
                <a:latin typeface="Calibri"/>
                <a:ea typeface="Droid Sans" pitchFamily="34" charset="0"/>
                <a:cs typeface="Droid Sans" pitchFamily="34" charset="0"/>
              </a:rPr>
              <a:t>Washington, DC 20036</a:t>
            </a:r>
          </a:p>
          <a:p>
            <a:endParaRPr lang="en-US" sz="1400" dirty="0">
              <a:solidFill>
                <a:srgbClr val="434343"/>
              </a:solidFill>
              <a:latin typeface="Calibri"/>
              <a:ea typeface="Droid Sans" pitchFamily="34" charset="0"/>
              <a:cs typeface="Droid Sans" pitchFamily="34" charset="0"/>
            </a:endParaRPr>
          </a:p>
          <a:p>
            <a:r>
              <a:rPr lang="en-US" sz="1400" dirty="0">
                <a:solidFill>
                  <a:srgbClr val="434343"/>
                </a:solidFill>
                <a:latin typeface="Calibri"/>
                <a:ea typeface="Droid Sans" pitchFamily="34" charset="0"/>
                <a:cs typeface="Droid Sans" pitchFamily="34" charset="0"/>
              </a:rPr>
              <a:t>Phone: +1 202 659 9570</a:t>
            </a:r>
          </a:p>
          <a:p>
            <a:endParaRPr lang="en-US" sz="1400" dirty="0">
              <a:solidFill>
                <a:srgbClr val="434343"/>
              </a:solidFill>
              <a:latin typeface="Calibri"/>
              <a:ea typeface="Droid Sans" pitchFamily="34" charset="0"/>
              <a:cs typeface="Droid Sans" pitchFamily="34" charset="0"/>
            </a:endParaRPr>
          </a:p>
          <a:p>
            <a:r>
              <a:rPr lang="en-US" sz="1400" dirty="0">
                <a:latin typeface="+mn-lt"/>
                <a:hlinkClick r:id="rId8"/>
              </a:rPr>
              <a:t>www.centerforvoterinformation.org</a:t>
            </a:r>
            <a:endParaRPr lang="en-US" sz="1400" dirty="0">
              <a:solidFill>
                <a:srgbClr val="434343"/>
              </a:solidFill>
              <a:latin typeface="+mn-lt"/>
              <a:ea typeface="Droid Sans" pitchFamily="34" charset="0"/>
              <a:cs typeface="Droid Sans" pitchFamily="34" charset="0"/>
            </a:endParaRPr>
          </a:p>
        </p:txBody>
      </p:sp>
      <p:pic>
        <p:nvPicPr>
          <p:cNvPr id="2" name="Picture 1">
            <a:extLst>
              <a:ext uri="{FF2B5EF4-FFF2-40B4-BE49-F238E27FC236}">
                <a16:creationId xmlns:a16="http://schemas.microsoft.com/office/drawing/2014/main" id="{8DE7C420-E26E-40BD-A738-E705C7B6058F}"/>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0" y="6355068"/>
            <a:ext cx="3886200" cy="502932"/>
          </a:xfrm>
          <a:prstGeom prst="rect">
            <a:avLst/>
          </a:prstGeom>
        </p:spPr>
      </p:pic>
      <p:pic>
        <p:nvPicPr>
          <p:cNvPr id="16" name="Picture 9" descr="dc letterhead logo">
            <a:extLst>
              <a:ext uri="{FF2B5EF4-FFF2-40B4-BE49-F238E27FC236}">
                <a16:creationId xmlns:a16="http://schemas.microsoft.com/office/drawing/2014/main" id="{88F422E2-5666-4CB2-864A-BC56E6C84227}"/>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3273" r="86278" b="3273"/>
          <a:stretch/>
        </p:blipFill>
        <p:spPr bwMode="auto">
          <a:xfrm>
            <a:off x="76200" y="6435647"/>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12879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30118C-63C8-3B4B-BE9B-A112343176B3}"/>
              </a:ext>
              <a:ext uri="{C183D7F6-B498-43B3-948B-1728B52AA6E4}">
                <adec:decorative xmlns:adec="http://schemas.microsoft.com/office/drawing/2017/decorative" val="1"/>
              </a:ext>
            </a:extLst>
          </p:cNvPr>
          <p:cNvSpPr/>
          <p:nvPr/>
        </p:nvSpPr>
        <p:spPr>
          <a:xfrm>
            <a:off x="-304800" y="0"/>
            <a:ext cx="99822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hidden="1">
            <a:extLst>
              <a:ext uri="{FF2B5EF4-FFF2-40B4-BE49-F238E27FC236}">
                <a16:creationId xmlns:a16="http://schemas.microsoft.com/office/drawing/2014/main" id="{45754D12-F60B-EB40-8196-E41E769F5AF9}"/>
              </a:ext>
            </a:extLst>
          </p:cNvPr>
          <p:cNvSpPr>
            <a:spLocks noGrp="1"/>
          </p:cNvSpPr>
          <p:nvPr>
            <p:ph type="title"/>
          </p:nvPr>
        </p:nvSpPr>
        <p:spPr/>
        <p:txBody>
          <a:bodyPr/>
          <a:lstStyle/>
          <a:p>
            <a:r>
              <a:rPr lang="en-US" dirty="0"/>
              <a:t>Thank you!</a:t>
            </a:r>
          </a:p>
        </p:txBody>
      </p:sp>
      <p:pic>
        <p:nvPicPr>
          <p:cNvPr id="7" name="Picture 6" descr="RespectAbility Summer 2017 Fellows smile together with their arms around each other">
            <a:extLst>
              <a:ext uri="{FF2B5EF4-FFF2-40B4-BE49-F238E27FC236}">
                <a16:creationId xmlns:a16="http://schemas.microsoft.com/office/drawing/2014/main" id="{07969B73-6E11-4B49-AE15-B74871B43F3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1329" y="-120430"/>
            <a:ext cx="9415257" cy="2863630"/>
          </a:xfrm>
          <a:prstGeom prst="rect">
            <a:avLst/>
          </a:prstGeom>
        </p:spPr>
      </p:pic>
      <p:sp>
        <p:nvSpPr>
          <p:cNvPr id="2" name="TextBox 1">
            <a:extLst>
              <a:ext uri="{FF2B5EF4-FFF2-40B4-BE49-F238E27FC236}">
                <a16:creationId xmlns:a16="http://schemas.microsoft.com/office/drawing/2014/main" id="{DB4D2C9D-347E-4710-B426-E2F945F2385B}"/>
              </a:ext>
            </a:extLst>
          </p:cNvPr>
          <p:cNvSpPr txBox="1"/>
          <p:nvPr/>
        </p:nvSpPr>
        <p:spPr>
          <a:xfrm>
            <a:off x="2538524" y="2863630"/>
            <a:ext cx="4066952" cy="1025922"/>
          </a:xfrm>
          <a:prstGeom prst="rect">
            <a:avLst/>
          </a:prstGeom>
          <a:noFill/>
        </p:spPr>
        <p:txBody>
          <a:bodyPr wrap="square" rtlCol="0">
            <a:spAutoFit/>
          </a:bodyPr>
          <a:lstStyle/>
          <a:p>
            <a:pPr algn="ctr">
              <a:lnSpc>
                <a:spcPct val="90000"/>
              </a:lnSpc>
              <a:spcBef>
                <a:spcPts val="360"/>
              </a:spcBef>
              <a:buSzPct val="25000"/>
              <a:defRPr/>
            </a:pPr>
            <a:r>
              <a:rPr lang="en-US" sz="2400" b="1" kern="0" dirty="0" err="1">
                <a:solidFill>
                  <a:srgbClr val="000000"/>
                </a:solidFill>
                <a:latin typeface="Times New Roman" panose="02020603050405020304" pitchFamily="18" charset="0"/>
                <a:ea typeface="Libre Baskerville"/>
                <a:cs typeface="Times New Roman" panose="02020603050405020304" pitchFamily="18" charset="0"/>
                <a:sym typeface="Libre Baskerville"/>
              </a:rPr>
              <a:t>RespectAbility</a:t>
            </a:r>
            <a:endParaRPr lang="en-US" u="sng" kern="0" dirty="0">
              <a:solidFill>
                <a:srgbClr val="000000"/>
              </a:solidFill>
              <a:latin typeface="Times New Roman" panose="02020603050405020304" pitchFamily="18" charset="0"/>
              <a:ea typeface="Libre Baskerville"/>
              <a:cs typeface="Times New Roman" panose="02020603050405020304" pitchFamily="18" charset="0"/>
              <a:sym typeface="Libre Baskerville"/>
              <a:hlinkClick r:id="" action="ppaction://noaction">
                <a:extLst>
                  <a:ext uri="{A12FA001-AC4F-418D-AE19-62706E023703}">
                    <ahyp:hlinkClr xmlns:ahyp="http://schemas.microsoft.com/office/drawing/2018/hyperlinkcolor" val="tx"/>
                  </a:ext>
                </a:extLst>
              </a:hlinkClick>
            </a:endParaRPr>
          </a:p>
          <a:p>
            <a:pPr algn="ctr">
              <a:lnSpc>
                <a:spcPct val="90000"/>
              </a:lnSpc>
              <a:spcBef>
                <a:spcPts val="360"/>
              </a:spcBef>
              <a:buSzPct val="25000"/>
              <a:defRPr/>
            </a:pPr>
            <a:r>
              <a:rPr lang="en-US" u="sng" kern="0" dirty="0">
                <a:solidFill>
                  <a:srgbClr val="000000"/>
                </a:solidFill>
                <a:latin typeface="Times New Roman" panose="02020603050405020304" pitchFamily="18" charset="0"/>
                <a:ea typeface="Libre Baskerville"/>
                <a:cs typeface="Times New Roman" panose="02020603050405020304" pitchFamily="18" charset="0"/>
                <a:sym typeface="Libre Baskerville"/>
                <a:hlinkClick r:id="" action="ppaction://noaction">
                  <a:extLst>
                    <a:ext uri="{A12FA001-AC4F-418D-AE19-62706E023703}">
                      <ahyp:hlinkClr xmlns:ahyp="http://schemas.microsoft.com/office/drawing/2018/hyperlinkcolor" val="tx"/>
                    </a:ext>
                  </a:extLst>
                </a:hlinkClick>
              </a:rPr>
              <a:t>JenniferM@RespectAbility.org</a:t>
            </a:r>
          </a:p>
          <a:p>
            <a:pPr algn="ctr">
              <a:lnSpc>
                <a:spcPct val="90000"/>
              </a:lnSpc>
              <a:spcBef>
                <a:spcPts val="360"/>
              </a:spcBef>
              <a:buSzPct val="25000"/>
              <a:defRPr/>
            </a:pPr>
            <a:r>
              <a:rPr lang="en-US" u="sng" kern="0" dirty="0">
                <a:solidFill>
                  <a:srgbClr val="000000"/>
                </a:solidFill>
                <a:latin typeface="Times New Roman" panose="02020603050405020304" pitchFamily="18" charset="0"/>
                <a:ea typeface="Libre Baskerville"/>
                <a:cs typeface="Times New Roman" panose="02020603050405020304" pitchFamily="18" charset="0"/>
                <a:sym typeface="Libre Baskerville"/>
                <a:hlinkClick r:id="rId4">
                  <a:extLst>
                    <a:ext uri="{A12FA001-AC4F-418D-AE19-62706E023703}">
                      <ahyp:hlinkClr xmlns:ahyp="http://schemas.microsoft.com/office/drawing/2018/hyperlinkcolor" val="tx"/>
                    </a:ext>
                  </a:extLst>
                </a:hlinkClick>
              </a:rPr>
              <a:t>www.RespectAbility.org</a:t>
            </a:r>
          </a:p>
        </p:txBody>
      </p:sp>
      <p:pic>
        <p:nvPicPr>
          <p:cNvPr id="8" name="Picture 7" descr="RespectAbility logo">
            <a:extLst>
              <a:ext uri="{FF2B5EF4-FFF2-40B4-BE49-F238E27FC236}">
                <a16:creationId xmlns:a16="http://schemas.microsoft.com/office/drawing/2014/main" id="{AFB8A443-DE0B-4628-8DFD-7EB3A7135CB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674526" y="4036395"/>
            <a:ext cx="2023544" cy="904895"/>
          </a:xfrm>
          <a:prstGeom prst="rect">
            <a:avLst/>
          </a:prstGeom>
        </p:spPr>
      </p:pic>
      <p:sp>
        <p:nvSpPr>
          <p:cNvPr id="17" name="Rectangle 16">
            <a:extLst>
              <a:ext uri="{FF2B5EF4-FFF2-40B4-BE49-F238E27FC236}">
                <a16:creationId xmlns:a16="http://schemas.microsoft.com/office/drawing/2014/main" id="{5378BB05-B69B-7149-8055-112F72218FB5}"/>
              </a:ext>
              <a:ext uri="{C183D7F6-B498-43B3-948B-1728B52AA6E4}">
                <adec:decorative xmlns:adec="http://schemas.microsoft.com/office/drawing/2017/decorative" val="1"/>
              </a:ext>
            </a:extLst>
          </p:cNvPr>
          <p:cNvSpPr/>
          <p:nvPr/>
        </p:nvSpPr>
        <p:spPr>
          <a:xfrm>
            <a:off x="8142790" y="5249842"/>
            <a:ext cx="928868" cy="7509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C6C3C0D-1E2A-0C44-AC0B-EF1B92AB7F67}"/>
              </a:ext>
            </a:extLst>
          </p:cNvPr>
          <p:cNvSpPr txBox="1"/>
          <p:nvPr/>
        </p:nvSpPr>
        <p:spPr>
          <a:xfrm>
            <a:off x="1981198" y="5088133"/>
            <a:ext cx="5410200" cy="1631216"/>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Upcoming Events: </a:t>
            </a:r>
            <a:r>
              <a:rPr lang="en-US" sz="2000" dirty="0">
                <a:latin typeface="Times New Roman" panose="02020603050405020304" pitchFamily="18" charset="0"/>
                <a:cs typeface="Times New Roman" panose="02020603050405020304" pitchFamily="18" charset="0"/>
                <a:hlinkClick r:id="rId6"/>
              </a:rPr>
              <a:t>www.RespectAbility.org/category/events</a:t>
            </a:r>
            <a:endParaRPr lang="en-US" sz="2000" dirty="0">
              <a:latin typeface="Times New Roman" panose="02020603050405020304" pitchFamily="18" charset="0"/>
              <a:cs typeface="Times New Roman" panose="02020603050405020304" pitchFamily="18" charset="0"/>
            </a:endParaRPr>
          </a:p>
          <a:p>
            <a:pPr algn="ctr"/>
            <a:endParaRPr lang="en-US" sz="2000" dirty="0">
              <a:latin typeface="Times New Roman" panose="02020603050405020304" pitchFamily="18" charset="0"/>
              <a:cs typeface="Times New Roman" panose="02020603050405020304" pitchFamily="18" charset="0"/>
            </a:endParaRPr>
          </a:p>
          <a:p>
            <a:pPr algn="ctr"/>
            <a:r>
              <a:rPr lang="en-US" sz="2000" b="1" dirty="0">
                <a:latin typeface="Times New Roman" panose="02020603050405020304" pitchFamily="18" charset="0"/>
                <a:cs typeface="Times New Roman" panose="02020603050405020304" pitchFamily="18" charset="0"/>
              </a:rPr>
              <a:t>COVID-19 Resources:</a:t>
            </a:r>
          </a:p>
          <a:p>
            <a:pPr algn="ctr"/>
            <a:r>
              <a:rPr lang="en-US" sz="2000" dirty="0">
                <a:latin typeface="Times New Roman" panose="02020603050405020304" pitchFamily="18" charset="0"/>
                <a:cs typeface="Times New Roman" panose="02020603050405020304" pitchFamily="18" charset="0"/>
                <a:hlinkClick r:id="rId7"/>
              </a:rPr>
              <a:t>www.RespectAbility.org/covid-19</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0203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5FCE4FDA-ADE1-3846-AFCF-4B128F79520C}"/>
              </a:ext>
            </a:extLst>
          </p:cNvPr>
          <p:cNvSpPr>
            <a:spLocks noGrp="1"/>
          </p:cNvSpPr>
          <p:nvPr>
            <p:ph type="title" idx="4294967295"/>
          </p:nvPr>
        </p:nvSpPr>
        <p:spPr>
          <a:xfrm>
            <a:off x="628650" y="365125"/>
            <a:ext cx="7886700" cy="1325563"/>
          </a:xfrm>
          <a:prstGeom prst="rect">
            <a:avLst/>
          </a:prstGeom>
        </p:spPr>
        <p:txBody>
          <a:bodyPr/>
          <a:lstStyle/>
          <a:p>
            <a:r>
              <a:rPr lang="en-US" dirty="0"/>
              <a:t>Methodology</a:t>
            </a:r>
          </a:p>
        </p:txBody>
      </p:sp>
      <p:sp>
        <p:nvSpPr>
          <p:cNvPr id="5" name="Rectangle 4">
            <a:extLst>
              <a:ext uri="{C183D7F6-B498-43B3-948B-1728B52AA6E4}">
                <adec:decorative xmlns:adec="http://schemas.microsoft.com/office/drawing/2017/decorative" val="1"/>
              </a:ext>
            </a:extLst>
          </p:cNvPr>
          <p:cNvSpPr/>
          <p:nvPr/>
        </p:nvSpPr>
        <p:spPr>
          <a:xfrm>
            <a:off x="0" y="565228"/>
            <a:ext cx="9144000" cy="646331"/>
          </a:xfrm>
          <a:prstGeom prst="rect">
            <a:avLst/>
          </a:prstGeom>
        </p:spPr>
        <p:txBody>
          <a:bodyPr wrap="square">
            <a:spAutoFit/>
          </a:bodyPr>
          <a:lstStyle/>
          <a:p>
            <a:r>
              <a:rPr lang="en-US" sz="3600" dirty="0">
                <a:solidFill>
                  <a:prstClr val="black"/>
                </a:solidFill>
                <a:latin typeface="Franklin Gothic Demi Cond"/>
                <a:cs typeface="Franklin Gothic Demi Cond"/>
              </a:rPr>
              <a:t>Methodology</a:t>
            </a:r>
            <a:endParaRPr lang="en-US" sz="3600" spc="50" dirty="0">
              <a:solidFill>
                <a:srgbClr val="6DB33F"/>
              </a:solidFill>
              <a:latin typeface="Franklin Gothic Demi Cond"/>
              <a:cs typeface="Franklin Gothic Demi Cond"/>
            </a:endParaRPr>
          </a:p>
        </p:txBody>
      </p:sp>
      <p:sp>
        <p:nvSpPr>
          <p:cNvPr id="11" name="Rectangle 10">
            <a:extLst>
              <a:ext uri="{FF2B5EF4-FFF2-40B4-BE49-F238E27FC236}">
                <a16:creationId xmlns:a16="http://schemas.microsoft.com/office/drawing/2014/main" id="{1672DA29-7B11-428A-86BE-7A3C8F20F620}"/>
              </a:ext>
            </a:extLst>
          </p:cNvPr>
          <p:cNvSpPr/>
          <p:nvPr/>
        </p:nvSpPr>
        <p:spPr>
          <a:xfrm>
            <a:off x="1066800" y="1411602"/>
            <a:ext cx="6545829" cy="374269"/>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00"/>
                </a:solidFill>
                <a:cs typeface="Arial" charset="0"/>
              </a:rPr>
              <a:t>BATTLEGROUND WEB POLL, WEIGHTED TO PHONE POLL</a:t>
            </a:r>
          </a:p>
        </p:txBody>
      </p:sp>
      <p:sp>
        <p:nvSpPr>
          <p:cNvPr id="3" name="TextBox 2"/>
          <p:cNvSpPr txBox="1"/>
          <p:nvPr/>
        </p:nvSpPr>
        <p:spPr>
          <a:xfrm>
            <a:off x="152400" y="1081652"/>
            <a:ext cx="8839200" cy="6924973"/>
          </a:xfrm>
          <a:prstGeom prst="rect">
            <a:avLst/>
          </a:prstGeom>
          <a:noFill/>
        </p:spPr>
        <p:txBody>
          <a:bodyPr wrap="square" rtlCol="0">
            <a:spAutoFit/>
          </a:bodyPr>
          <a:lstStyle/>
          <a:p>
            <a:endParaRPr lang="en-US" sz="2000" b="1" dirty="0">
              <a:solidFill>
                <a:srgbClr val="000000"/>
              </a:solidFill>
              <a:latin typeface="Calibri"/>
              <a:cs typeface="Arial" charset="0"/>
            </a:endParaRPr>
          </a:p>
          <a:p>
            <a:endParaRPr lang="en-US" sz="1600" dirty="0">
              <a:solidFill>
                <a:srgbClr val="000000"/>
              </a:solidFill>
              <a:latin typeface="Calibri"/>
              <a:cs typeface="Arial" charset="0"/>
            </a:endParaRPr>
          </a:p>
          <a:p>
            <a:endParaRPr lang="en-US" sz="1600" b="1" u="sng" dirty="0">
              <a:solidFill>
                <a:srgbClr val="000000"/>
              </a:solidFill>
              <a:latin typeface="Calibri"/>
              <a:cs typeface="Arial" charset="0"/>
            </a:endParaRPr>
          </a:p>
          <a:p>
            <a:endParaRPr lang="en-US" sz="1600" b="1" u="sng" dirty="0">
              <a:solidFill>
                <a:srgbClr val="000000"/>
              </a:solidFill>
              <a:latin typeface="Calibri"/>
              <a:cs typeface="Arial" charset="0"/>
            </a:endParaRPr>
          </a:p>
          <a:p>
            <a:r>
              <a:rPr lang="en-US" sz="1600" b="1" u="sng" dirty="0">
                <a:solidFill>
                  <a:srgbClr val="000000"/>
                </a:solidFill>
                <a:latin typeface="Calibri"/>
                <a:cs typeface="Arial" charset="0"/>
              </a:rPr>
              <a:t>APRIL BATTLEGROUND WEB POLL</a:t>
            </a:r>
            <a:r>
              <a:rPr lang="en-US" sz="1600" b="1" dirty="0">
                <a:solidFill>
                  <a:srgbClr val="000000"/>
                </a:solidFill>
                <a:latin typeface="Calibri"/>
                <a:cs typeface="Arial" charset="0"/>
              </a:rPr>
              <a:t>: </a:t>
            </a:r>
            <a:r>
              <a:rPr lang="en-US" sz="1600" dirty="0">
                <a:solidFill>
                  <a:srgbClr val="000000"/>
                </a:solidFill>
                <a:latin typeface="Calibri"/>
                <a:cs typeface="Arial" charset="0"/>
              </a:rPr>
              <a:t>This large-scale web survey of 2,000 registered voters in this 16-state battleground was conducted online April 29-May 3, 2020 from a voter-file sample.  </a:t>
            </a:r>
          </a:p>
          <a:p>
            <a:pPr marL="742950" lvl="1" indent="-285750">
              <a:buFont typeface="Wingdings" panose="05000000000000000000" pitchFamily="2" charset="2"/>
              <a:buChar char="Ø"/>
            </a:pPr>
            <a:r>
              <a:rPr lang="en-US" sz="1600" dirty="0">
                <a:solidFill>
                  <a:srgbClr val="000000"/>
                </a:solidFill>
                <a:latin typeface="Calibri"/>
                <a:cs typeface="Arial" charset="0"/>
              </a:rPr>
              <a:t>The registered voter web survey is voter-file matched to produce a high-quality sample of real voters with the added advantage of known vote history. It is also well-suited for conducting experiments to test message strategies and executions.</a:t>
            </a:r>
          </a:p>
          <a:p>
            <a:pPr lvl="1"/>
            <a:endParaRPr lang="en-US" sz="1600" dirty="0">
              <a:solidFill>
                <a:srgbClr val="000000"/>
              </a:solidFill>
              <a:latin typeface="Calibri"/>
              <a:cs typeface="Arial" charset="0"/>
            </a:endParaRPr>
          </a:p>
          <a:p>
            <a:r>
              <a:rPr lang="en-US" sz="1600" b="1" u="sng" dirty="0">
                <a:solidFill>
                  <a:srgbClr val="000000"/>
                </a:solidFill>
                <a:latin typeface="Calibri"/>
                <a:cs typeface="Arial" charset="0"/>
              </a:rPr>
              <a:t>WEIGHTING TO PHONE POLLS: </a:t>
            </a:r>
            <a:r>
              <a:rPr lang="en-US" sz="1600" dirty="0">
                <a:solidFill>
                  <a:srgbClr val="000000"/>
                </a:solidFill>
                <a:latin typeface="Calibri"/>
                <a:cs typeface="Arial" charset="0"/>
              </a:rPr>
              <a:t>The web poll was weighted to a rolling average of recent phone polls. The last phone poll of 1,000 registered voters in the battleground that was conducted March 9-16, 2020 from a voter-file sample. 67% of respondents were reached on cell phones. The margin of error is +/- 3.5 percentage points. </a:t>
            </a:r>
          </a:p>
          <a:p>
            <a:pPr marL="742950" lvl="1" indent="-285750">
              <a:buFont typeface="Wingdings" panose="05000000000000000000" pitchFamily="2" charset="2"/>
              <a:buChar char="Ø"/>
            </a:pPr>
            <a:r>
              <a:rPr lang="en-US" sz="1600" dirty="0">
                <a:solidFill>
                  <a:srgbClr val="000000"/>
                </a:solidFill>
                <a:latin typeface="Calibri"/>
                <a:cs typeface="Arial" charset="0"/>
              </a:rPr>
              <a:t>The phone survey includes core demographic and ideological questions, including key thermometer measures, and is used to compare and apply political and cultural weights the web survey results to offset bias of online sample. </a:t>
            </a:r>
          </a:p>
          <a:p>
            <a:pPr marL="742950" lvl="1" indent="-285750">
              <a:buFont typeface="Wingdings" panose="05000000000000000000" pitchFamily="2" charset="2"/>
              <a:buChar char="Ø"/>
            </a:pPr>
            <a:r>
              <a:rPr lang="en-US" sz="1600" dirty="0">
                <a:solidFill>
                  <a:srgbClr val="000000"/>
                </a:solidFill>
                <a:latin typeface="Calibri"/>
                <a:cs typeface="Arial" charset="0"/>
              </a:rPr>
              <a:t>Only with such a survey can we properly weight our web survey, which we know are often biased to be culturally liberal and more educated. </a:t>
            </a:r>
          </a:p>
          <a:p>
            <a:pPr marL="742950" lvl="1" indent="-285750">
              <a:buFont typeface="Wingdings" panose="05000000000000000000" pitchFamily="2" charset="2"/>
              <a:buChar char="Ø"/>
            </a:pPr>
            <a:endParaRPr lang="en-US" sz="1600" b="1" u="sng" dirty="0">
              <a:solidFill>
                <a:srgbClr val="000000"/>
              </a:solidFill>
              <a:latin typeface="Calibri"/>
              <a:cs typeface="Arial" charset="0"/>
            </a:endParaRPr>
          </a:p>
          <a:p>
            <a:pPr lvl="1"/>
            <a:endParaRPr lang="en-US" sz="1200" i="1" dirty="0">
              <a:solidFill>
                <a:srgbClr val="FF0000"/>
              </a:solidFill>
              <a:latin typeface="+mj-lt"/>
            </a:endParaRPr>
          </a:p>
          <a:p>
            <a:pPr algn="r"/>
            <a:endParaRPr lang="en-US" sz="1200" i="1" dirty="0">
              <a:solidFill>
                <a:srgbClr val="FF0000"/>
              </a:solidFill>
              <a:latin typeface="+mj-lt"/>
            </a:endParaRPr>
          </a:p>
          <a:p>
            <a:pPr algn="r"/>
            <a:endParaRPr lang="en-US" sz="1200" i="1" dirty="0">
              <a:solidFill>
                <a:srgbClr val="FF0000"/>
              </a:solidFill>
              <a:latin typeface="+mj-lt"/>
            </a:endParaRPr>
          </a:p>
          <a:p>
            <a:pPr algn="r"/>
            <a:endParaRPr lang="en-US" sz="1200" i="1" dirty="0">
              <a:solidFill>
                <a:srgbClr val="FF0000"/>
              </a:solidFill>
              <a:latin typeface="+mj-lt"/>
            </a:endParaRPr>
          </a:p>
          <a:p>
            <a:pPr algn="r"/>
            <a:endParaRPr lang="en-US" sz="1200" i="1" dirty="0">
              <a:solidFill>
                <a:srgbClr val="FF0000"/>
              </a:solidFill>
              <a:latin typeface="+mj-lt"/>
            </a:endParaRPr>
          </a:p>
          <a:p>
            <a:pPr algn="r"/>
            <a:endParaRPr lang="en-US" sz="1200" i="1" dirty="0">
              <a:solidFill>
                <a:srgbClr val="FF0000"/>
              </a:solidFill>
              <a:latin typeface="+mj-lt"/>
            </a:endParaRPr>
          </a:p>
          <a:p>
            <a:endParaRPr lang="en-US" sz="1600" dirty="0"/>
          </a:p>
          <a:p>
            <a:pPr marL="285750" indent="-285750">
              <a:buFont typeface="Arial" panose="020B0604020202020204" pitchFamily="34" charset="0"/>
              <a:buChar char="•"/>
            </a:pPr>
            <a:endParaRPr lang="en-US" sz="1600" dirty="0">
              <a:solidFill>
                <a:srgbClr val="000000"/>
              </a:solidFill>
              <a:latin typeface="Calibri"/>
              <a:cs typeface="Arial" charset="0"/>
            </a:endParaRPr>
          </a:p>
          <a:p>
            <a:endParaRPr lang="en-US" sz="1600" dirty="0">
              <a:solidFill>
                <a:srgbClr val="000000"/>
              </a:solidFill>
              <a:latin typeface="Calibri"/>
              <a:cs typeface="Arial" charset="0"/>
            </a:endParaRPr>
          </a:p>
        </p:txBody>
      </p:sp>
      <p:pic>
        <p:nvPicPr>
          <p:cNvPr id="6" name="Picture 9" descr="dc letterhead logo">
            <a:extLst>
              <a:ext uri="{FF2B5EF4-FFF2-40B4-BE49-F238E27FC236}">
                <a16:creationId xmlns:a16="http://schemas.microsoft.com/office/drawing/2014/main" id="{B586D1DE-B52D-43A3-BAD1-8FC355D93F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273" r="86278" b="3273"/>
          <a:stretch/>
        </p:blipFill>
        <p:spPr bwMode="auto">
          <a:xfrm>
            <a:off x="166838" y="6375911"/>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CF83A595-3416-478A-871C-34A83ED433E3}"/>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1960721" y="125713"/>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a:extLst>
              <a:ext uri="{FF2B5EF4-FFF2-40B4-BE49-F238E27FC236}">
                <a16:creationId xmlns:a16="http://schemas.microsoft.com/office/drawing/2014/main" id="{D2CB86EA-6286-4C61-946E-EBBBE7A2B059}"/>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4890" y="177155"/>
            <a:ext cx="3090417" cy="18286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726997B-8466-4D96-BF69-37DD7928EB6A}"/>
              </a:ext>
            </a:extLst>
          </p:cNvPr>
          <p:cNvSpPr txBox="1"/>
          <p:nvPr/>
        </p:nvSpPr>
        <p:spPr>
          <a:xfrm>
            <a:off x="3429000" y="6423069"/>
            <a:ext cx="5327278" cy="400110"/>
          </a:xfrm>
          <a:prstGeom prst="rect">
            <a:avLst/>
          </a:prstGeom>
          <a:solidFill>
            <a:schemeClr val="tx1"/>
          </a:solidFill>
        </p:spPr>
        <p:txBody>
          <a:bodyPr wrap="square" rtlCol="0">
            <a:spAutoFit/>
          </a:bodyPr>
          <a:lstStyle/>
          <a:p>
            <a:r>
              <a:rPr lang="en-US" sz="1000" i="1" dirty="0">
                <a:solidFill>
                  <a:prstClr val="white"/>
                </a:solidFill>
              </a:rPr>
              <a:t>*Unless otherwise stated, the results shown are from the Democracy Corps/CVI  April &amp; May battleground pandemic tracking surveys.</a:t>
            </a:r>
            <a:endParaRPr lang="en-US" sz="1000" i="1" dirty="0">
              <a:solidFill>
                <a:schemeClr val="lt1"/>
              </a:solidFill>
            </a:endParaRPr>
          </a:p>
        </p:txBody>
      </p:sp>
      <p:sp>
        <p:nvSpPr>
          <p:cNvPr id="13" name="TextBox 12">
            <a:extLst>
              <a:ext uri="{FF2B5EF4-FFF2-40B4-BE49-F238E27FC236}">
                <a16:creationId xmlns:a16="http://schemas.microsoft.com/office/drawing/2014/main" id="{E391A6FC-B66F-44CC-ACA8-41ACEF76720F}"/>
              </a:ext>
              <a:ext uri="{C183D7F6-B498-43B3-948B-1728B52AA6E4}">
                <adec:decorative xmlns:adec="http://schemas.microsoft.com/office/drawing/2017/decorative" val="1"/>
              </a:ext>
            </a:extLst>
          </p:cNvPr>
          <p:cNvSpPr txBox="1"/>
          <p:nvPr/>
        </p:nvSpPr>
        <p:spPr>
          <a:xfrm>
            <a:off x="538739" y="6402214"/>
            <a:ext cx="2932476" cy="306547"/>
          </a:xfrm>
          <a:prstGeom prst="rect">
            <a:avLst/>
          </a:prstGeom>
          <a:solidFill>
            <a:schemeClr val="tx1"/>
          </a:solidFill>
        </p:spPr>
        <p:txBody>
          <a:bodyPr wrap="square" rtlCol="0">
            <a:spAutoFit/>
          </a:bodyPr>
          <a:lstStyle/>
          <a:p>
            <a:endParaRPr lang="en-US" sz="1100" i="1" dirty="0">
              <a:solidFill>
                <a:schemeClr val="lt1"/>
              </a:solidFill>
            </a:endParaRPr>
          </a:p>
        </p:txBody>
      </p:sp>
      <p:pic>
        <p:nvPicPr>
          <p:cNvPr id="12" name="Picture 11">
            <a:extLst>
              <a:ext uri="{FF2B5EF4-FFF2-40B4-BE49-F238E27FC236}">
                <a16:creationId xmlns:a16="http://schemas.microsoft.com/office/drawing/2014/main" id="{48470E8B-A688-4E69-AD0E-883CF27083BF}"/>
              </a:ext>
              <a:ext uri="{C183D7F6-B498-43B3-948B-1728B52AA6E4}">
                <adec:decorative xmlns:adec="http://schemas.microsoft.com/office/drawing/2017/decorative" val="1"/>
              </a:ext>
            </a:extLst>
          </p:cNvPr>
          <p:cNvPicPr/>
          <p:nvPr/>
        </p:nvPicPr>
        <p:blipFill rotWithShape="1">
          <a:blip r:embed="rId6">
            <a:extLst>
              <a:ext uri="{28A0092B-C50C-407E-A947-70E740481C1C}">
                <a14:useLocalDpi xmlns:a14="http://schemas.microsoft.com/office/drawing/2010/main" val="0"/>
              </a:ext>
            </a:extLst>
          </a:blip>
          <a:srcRect l="53849" t="-17160"/>
          <a:stretch/>
        </p:blipFill>
        <p:spPr bwMode="auto">
          <a:xfrm>
            <a:off x="630892" y="6346446"/>
            <a:ext cx="1105593" cy="359154"/>
          </a:xfrm>
          <a:prstGeom prst="rect">
            <a:avLst/>
          </a:prstGeom>
          <a:noFill/>
        </p:spPr>
      </p:pic>
      <p:sp>
        <p:nvSpPr>
          <p:cNvPr id="2" name="Slide Number Placeholder 1"/>
          <p:cNvSpPr>
            <a:spLocks noGrp="1"/>
          </p:cNvSpPr>
          <p:nvPr>
            <p:ph type="sldNum" sz="quarter" idx="12"/>
          </p:nvPr>
        </p:nvSpPr>
        <p:spPr>
          <a:xfrm>
            <a:off x="7010400" y="6492876"/>
            <a:ext cx="2133600" cy="365124"/>
          </a:xfrm>
        </p:spPr>
        <p:txBody>
          <a:bodyPr/>
          <a:lstStyle/>
          <a:p>
            <a:pPr>
              <a:defRPr/>
            </a:pPr>
            <a:fld id="{4C5DAD9D-3630-4C04-8207-D2EF7D23B384}" type="slidenum">
              <a:rPr lang="en-US" smtClean="0">
                <a:solidFill>
                  <a:srgbClr val="EEECE1"/>
                </a:solidFill>
              </a:rPr>
              <a:pPr>
                <a:defRPr/>
              </a:pPr>
              <a:t>4</a:t>
            </a:fld>
            <a:endParaRPr lang="en-US" dirty="0">
              <a:solidFill>
                <a:srgbClr val="EEECE1"/>
              </a:solidFill>
            </a:endParaRPr>
          </a:p>
        </p:txBody>
      </p:sp>
    </p:spTree>
    <p:extLst>
      <p:ext uri="{BB962C8B-B14F-4D97-AF65-F5344CB8AC3E}">
        <p14:creationId xmlns:p14="http://schemas.microsoft.com/office/powerpoint/2010/main" val="1348062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44E7C806-E698-5242-8E28-AE2206D3678D}"/>
              </a:ext>
            </a:extLst>
          </p:cNvPr>
          <p:cNvSpPr>
            <a:spLocks noGrp="1"/>
          </p:cNvSpPr>
          <p:nvPr>
            <p:ph type="title" idx="4294967295"/>
          </p:nvPr>
        </p:nvSpPr>
        <p:spPr>
          <a:xfrm>
            <a:off x="628650" y="365125"/>
            <a:ext cx="7886700" cy="1325563"/>
          </a:xfrm>
          <a:prstGeom prst="rect">
            <a:avLst/>
          </a:prstGeom>
        </p:spPr>
        <p:txBody>
          <a:bodyPr/>
          <a:lstStyle/>
          <a:p>
            <a:r>
              <a:rPr lang="en-US" dirty="0"/>
              <a:t>Key Findings</a:t>
            </a:r>
          </a:p>
        </p:txBody>
      </p:sp>
      <p:sp>
        <p:nvSpPr>
          <p:cNvPr id="3" name="Rectangle 2">
            <a:extLst>
              <a:ext uri="{FF2B5EF4-FFF2-40B4-BE49-F238E27FC236}">
                <a16:creationId xmlns:a16="http://schemas.microsoft.com/office/drawing/2014/main" id="{D81F1CE8-23BB-4ACE-8FD1-F7F824BB5E6C}"/>
              </a:ext>
              <a:ext uri="{C183D7F6-B498-43B3-948B-1728B52AA6E4}">
                <adec:decorative xmlns:adec="http://schemas.microsoft.com/office/drawing/2017/decorative" val="1"/>
              </a:ext>
            </a:extLst>
          </p:cNvPr>
          <p:cNvSpPr/>
          <p:nvPr/>
        </p:nvSpPr>
        <p:spPr>
          <a:xfrm>
            <a:off x="152400" y="514350"/>
            <a:ext cx="8991600" cy="584775"/>
          </a:xfrm>
          <a:prstGeom prst="rect">
            <a:avLst/>
          </a:prstGeom>
          <a:noFill/>
        </p:spPr>
        <p:txBody>
          <a:bodyPr wrap="square">
            <a:spAutoFit/>
          </a:bodyPr>
          <a:lstStyle/>
          <a:p>
            <a:r>
              <a:rPr lang="en-US" sz="3200" spc="50" dirty="0">
                <a:solidFill>
                  <a:prstClr val="black"/>
                </a:solidFill>
                <a:latin typeface="Franklin Gothic Demi Cond"/>
                <a:cs typeface="Franklin Gothic Demi Cond"/>
              </a:rPr>
              <a:t>Key Findings:</a:t>
            </a:r>
            <a:endParaRPr lang="en-US" sz="3200" spc="50" dirty="0">
              <a:solidFill>
                <a:srgbClr val="6DB33F"/>
              </a:solidFill>
              <a:latin typeface="Franklin Gothic Demi Cond"/>
              <a:cs typeface="Franklin Gothic Demi Cond"/>
            </a:endParaRPr>
          </a:p>
        </p:txBody>
      </p:sp>
      <p:sp>
        <p:nvSpPr>
          <p:cNvPr id="7" name="TextBox 6"/>
          <p:cNvSpPr txBox="1"/>
          <p:nvPr/>
        </p:nvSpPr>
        <p:spPr>
          <a:xfrm>
            <a:off x="123825" y="990600"/>
            <a:ext cx="8991600" cy="5632311"/>
          </a:xfrm>
          <a:prstGeom prst="rect">
            <a:avLst/>
          </a:prstGeom>
          <a:noFill/>
        </p:spPr>
        <p:txBody>
          <a:bodyPr wrap="square" rtlCol="0">
            <a:spAutoFit/>
          </a:bodyPr>
          <a:lstStyle/>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t>The Tea Party-Trump Republican Party was forced to lead the country’s response to the pandemic and that accelerated the polarization of the country and marginalization of the GOP — at a very high human cost. </a:t>
            </a:r>
          </a:p>
          <a:p>
            <a:endParaRPr lang="en-US" dirty="0"/>
          </a:p>
          <a:p>
            <a:pPr marL="285750" indent="-285750">
              <a:buFont typeface="Arial" panose="020B0604020202020204" pitchFamily="34" charset="0"/>
              <a:buChar char="•"/>
            </a:pPr>
            <a:r>
              <a:rPr lang="en-US" dirty="0"/>
              <a:t>Trump has cheered governors opening up the economy and protestors liberating their states, and the country and some Republicans fear this will prove tragic.</a:t>
            </a:r>
          </a:p>
          <a:p>
            <a:endParaRPr lang="en-US" dirty="0"/>
          </a:p>
          <a:p>
            <a:pPr marL="285750" indent="-285750">
              <a:buFont typeface="Arial" panose="020B0604020202020204" pitchFamily="34" charset="0"/>
              <a:buChar char="•"/>
            </a:pPr>
            <a:r>
              <a:rPr lang="en-US" dirty="0"/>
              <a:t>Republicans rally behind getting the economy started in an anti-pro-life charge against their party, but Democrats and independents are staunchly behind governors who are keeping people at home until safe. </a:t>
            </a:r>
          </a:p>
          <a:p>
            <a:endParaRPr lang="en-US" dirty="0"/>
          </a:p>
          <a:p>
            <a:pPr marL="285750" indent="-285750">
              <a:buFont typeface="Arial" panose="020B0604020202020204" pitchFamily="34" charset="0"/>
              <a:buChar char="•"/>
            </a:pPr>
            <a:r>
              <a:rPr lang="en-US" dirty="0"/>
              <a:t>The partisan polarization has even shaped how much they fear an immediate family member becoming seriously ill.  Half of Democrats score the most worried, 8 to 10 on a 10-point scale, but only a quarter of Republicans. That explains why so many Republican political leaders have so much trouble holding the line on government control. </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1BC306F3-0C20-405D-80EF-7320F6B03A59}"/>
              </a:ext>
              <a:ext uri="{C183D7F6-B498-43B3-948B-1728B52AA6E4}">
                <adec:decorative xmlns:adec="http://schemas.microsoft.com/office/drawing/2017/decorative" val="1"/>
              </a:ext>
            </a:extLst>
          </p:cNvPr>
          <p:cNvPicPr>
            <a:picLocks noChangeAspect="1"/>
          </p:cNvPicPr>
          <p:nvPr/>
        </p:nvPicPr>
        <p:blipFill rotWithShape="1">
          <a:blip r:embed="rId3"/>
          <a:srcRect b="11138"/>
          <a:stretch/>
        </p:blipFill>
        <p:spPr>
          <a:xfrm>
            <a:off x="0" y="6393569"/>
            <a:ext cx="3810000" cy="438155"/>
          </a:xfrm>
          <a:prstGeom prst="rect">
            <a:avLst/>
          </a:prstGeom>
        </p:spPr>
      </p:pic>
      <p:pic>
        <p:nvPicPr>
          <p:cNvPr id="9" name="Picture 8" descr="dc letterhead logo">
            <a:extLst>
              <a:ext uri="{FF2B5EF4-FFF2-40B4-BE49-F238E27FC236}">
                <a16:creationId xmlns:a16="http://schemas.microsoft.com/office/drawing/2014/main" id="{BB885E9B-4129-4847-BEFB-EC94DFD2D3D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273" r="86278" b="3273"/>
          <a:stretch/>
        </p:blipFill>
        <p:spPr bwMode="auto">
          <a:xfrm>
            <a:off x="76200" y="6422646"/>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562F060D-0FCF-4C7B-8F5D-F966B93B70F1}"/>
              </a:ext>
              <a:ext uri="{C183D7F6-B498-43B3-948B-1728B52AA6E4}">
                <adec:decorative xmlns:adec="http://schemas.microsoft.com/office/drawing/2017/decorative" val="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1368"/>
          <a:stretch/>
        </p:blipFill>
        <p:spPr bwMode="auto">
          <a:xfrm>
            <a:off x="1947649" y="86367"/>
            <a:ext cx="5488283" cy="294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01E4957C-F929-4C2A-9468-DE386ABF113E}"/>
              </a:ext>
            </a:extLst>
          </p:cNvPr>
          <p:cNvSpPr>
            <a:spLocks noGrp="1"/>
          </p:cNvSpPr>
          <p:nvPr>
            <p:ph type="sldNum" sz="quarter" idx="12"/>
          </p:nvPr>
        </p:nvSpPr>
        <p:spPr/>
        <p:txBody>
          <a:bodyPr/>
          <a:lstStyle/>
          <a:p>
            <a:pPr>
              <a:defRPr/>
            </a:pPr>
            <a:fld id="{089398E2-BD8B-4C06-B949-5D11C3C3F6EB}" type="slidenum">
              <a:rPr lang="en-US" smtClean="0">
                <a:solidFill>
                  <a:srgbClr val="EEECE1"/>
                </a:solidFill>
              </a:rPr>
              <a:pPr>
                <a:defRPr/>
              </a:pPr>
              <a:t>5</a:t>
            </a:fld>
            <a:endParaRPr lang="en-US" dirty="0">
              <a:solidFill>
                <a:srgbClr val="EEECE1"/>
              </a:solidFill>
            </a:endParaRPr>
          </a:p>
        </p:txBody>
      </p:sp>
      <p:pic>
        <p:nvPicPr>
          <p:cNvPr id="11" name="Picture 10">
            <a:extLst>
              <a:ext uri="{FF2B5EF4-FFF2-40B4-BE49-F238E27FC236}">
                <a16:creationId xmlns:a16="http://schemas.microsoft.com/office/drawing/2014/main" id="{49A054AB-EC0E-4B06-BB5B-B5F01A236239}"/>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7290" y="142251"/>
            <a:ext cx="3090417" cy="18286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3FF879AA-1D47-4DDD-94BB-EC3A74D54451}"/>
              </a:ext>
              <a:ext uri="{C183D7F6-B498-43B3-948B-1728B52AA6E4}">
                <adec:decorative xmlns:adec="http://schemas.microsoft.com/office/drawing/2017/decorative" val="1"/>
              </a:ext>
            </a:extLst>
          </p:cNvPr>
          <p:cNvPicPr/>
          <p:nvPr/>
        </p:nvPicPr>
        <p:blipFill rotWithShape="1">
          <a:blip r:embed="rId7">
            <a:extLst>
              <a:ext uri="{28A0092B-C50C-407E-A947-70E740481C1C}">
                <a14:useLocalDpi xmlns:a14="http://schemas.microsoft.com/office/drawing/2010/main" val="0"/>
              </a:ext>
            </a:extLst>
          </a:blip>
          <a:srcRect l="53849" t="-17160"/>
          <a:stretch/>
        </p:blipFill>
        <p:spPr bwMode="auto">
          <a:xfrm>
            <a:off x="591419" y="6433069"/>
            <a:ext cx="1105593" cy="359154"/>
          </a:xfrm>
          <a:prstGeom prst="rect">
            <a:avLst/>
          </a:prstGeom>
          <a:noFill/>
        </p:spPr>
      </p:pic>
    </p:spTree>
    <p:extLst>
      <p:ext uri="{BB962C8B-B14F-4D97-AF65-F5344CB8AC3E}">
        <p14:creationId xmlns:p14="http://schemas.microsoft.com/office/powerpoint/2010/main" val="1197484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7FDDF7CE-CFF4-6646-AF13-EA1119B4ED64}"/>
              </a:ext>
            </a:extLst>
          </p:cNvPr>
          <p:cNvSpPr>
            <a:spLocks noGrp="1"/>
          </p:cNvSpPr>
          <p:nvPr>
            <p:ph type="title" idx="4294967295"/>
          </p:nvPr>
        </p:nvSpPr>
        <p:spPr>
          <a:xfrm>
            <a:off x="628650" y="365125"/>
            <a:ext cx="7886700" cy="1325563"/>
          </a:xfrm>
          <a:prstGeom prst="rect">
            <a:avLst/>
          </a:prstGeom>
        </p:spPr>
        <p:txBody>
          <a:bodyPr/>
          <a:lstStyle/>
          <a:p>
            <a:r>
              <a:rPr lang="en-US" dirty="0"/>
              <a:t>Key Findings 2</a:t>
            </a:r>
          </a:p>
        </p:txBody>
      </p:sp>
      <p:sp>
        <p:nvSpPr>
          <p:cNvPr id="3" name="Rectangle 2">
            <a:extLst>
              <a:ext uri="{FF2B5EF4-FFF2-40B4-BE49-F238E27FC236}">
                <a16:creationId xmlns:a16="http://schemas.microsoft.com/office/drawing/2014/main" id="{D81F1CE8-23BB-4ACE-8FD1-F7F824BB5E6C}"/>
              </a:ext>
              <a:ext uri="{C183D7F6-B498-43B3-948B-1728B52AA6E4}">
                <adec:decorative xmlns:adec="http://schemas.microsoft.com/office/drawing/2017/decorative" val="1"/>
              </a:ext>
            </a:extLst>
          </p:cNvPr>
          <p:cNvSpPr/>
          <p:nvPr/>
        </p:nvSpPr>
        <p:spPr>
          <a:xfrm>
            <a:off x="152400" y="514350"/>
            <a:ext cx="8991600" cy="584775"/>
          </a:xfrm>
          <a:prstGeom prst="rect">
            <a:avLst/>
          </a:prstGeom>
          <a:noFill/>
        </p:spPr>
        <p:txBody>
          <a:bodyPr wrap="square">
            <a:spAutoFit/>
          </a:bodyPr>
          <a:lstStyle/>
          <a:p>
            <a:r>
              <a:rPr lang="en-US" sz="3200" spc="50" dirty="0">
                <a:solidFill>
                  <a:prstClr val="black"/>
                </a:solidFill>
                <a:latin typeface="Franklin Gothic Demi Cond"/>
                <a:cs typeface="Franklin Gothic Demi Cond"/>
              </a:rPr>
              <a:t>Key Findings:</a:t>
            </a:r>
            <a:endParaRPr lang="en-US" sz="3200" spc="50" dirty="0">
              <a:solidFill>
                <a:srgbClr val="6DB33F"/>
              </a:solidFill>
              <a:latin typeface="Franklin Gothic Demi Cond"/>
              <a:cs typeface="Franklin Gothic Demi Cond"/>
            </a:endParaRPr>
          </a:p>
        </p:txBody>
      </p:sp>
      <p:sp>
        <p:nvSpPr>
          <p:cNvPr id="7" name="TextBox 6"/>
          <p:cNvSpPr txBox="1"/>
          <p:nvPr/>
        </p:nvSpPr>
        <p:spPr>
          <a:xfrm>
            <a:off x="123825" y="990600"/>
            <a:ext cx="8991600" cy="5355312"/>
          </a:xfrm>
          <a:prstGeom prst="rect">
            <a:avLst/>
          </a:prstGeom>
          <a:noFill/>
        </p:spPr>
        <p:txBody>
          <a:bodyPr wrap="square" rtlCol="0">
            <a:spAutoFit/>
          </a:bodyPr>
          <a:lstStyle/>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t>The level of support for new proposals for a possible new CARES package rises to stratospheric levels. At each point in this pandemic crisis, the country becomes even more supportive of the bold options and bigger role for government.</a:t>
            </a:r>
          </a:p>
          <a:p>
            <a:endParaRPr lang="en-US" dirty="0"/>
          </a:p>
          <a:p>
            <a:pPr marL="285750" indent="-285750">
              <a:buFont typeface="Arial" panose="020B0604020202020204" pitchFamily="34" charset="0"/>
              <a:buChar char="•"/>
            </a:pPr>
            <a:r>
              <a:rPr lang="en-US" dirty="0"/>
              <a:t>Some of the reason why people have expressed less worry about their finances rather than health is this massive cash support that people received, so it is not surprising that 86 percent of registered voters approve of the rescue plan.</a:t>
            </a:r>
          </a:p>
          <a:p>
            <a:endParaRPr lang="en-US" dirty="0"/>
          </a:p>
          <a:p>
            <a:pPr marL="285750" indent="-285750">
              <a:buFont typeface="Arial" panose="020B0604020202020204" pitchFamily="34" charset="0"/>
              <a:buChar char="•"/>
            </a:pPr>
            <a:r>
              <a:rPr lang="en-US" dirty="0"/>
              <a:t>The number of voters who could now afford a sudden $500 expense jumped from two thirds to three quarters, and a </a:t>
            </a:r>
            <a:r>
              <a:rPr lang="en-US" dirty="0">
                <a:latin typeface="Arial" panose="020B0604020202020204" pitchFamily="34" charset="0"/>
                <a:cs typeface="Arial" panose="020B0604020202020204" pitchFamily="34" charset="0"/>
              </a:rPr>
              <a:t>remarkable 70 percent of voters received a direct payment into their bank account to deal with the crisis</a:t>
            </a:r>
          </a:p>
          <a:p>
            <a:endParaRPr lang="en-US" dirty="0"/>
          </a:p>
          <a:p>
            <a:pPr marL="285750" indent="-285750">
              <a:buFont typeface="Arial" panose="020B0604020202020204" pitchFamily="34" charset="0"/>
              <a:buChar char="•"/>
            </a:pPr>
            <a:r>
              <a:rPr lang="en-US" dirty="0"/>
              <a:t>Democratic leaders need to do dramatically better if they are to own the amazing rescue of average citizens and small business. Just 28 percent think the Senate and House Democrats are responsible, and 23 percent do not know.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1BC306F3-0C20-405D-80EF-7320F6B03A59}"/>
              </a:ext>
              <a:ext uri="{C183D7F6-B498-43B3-948B-1728B52AA6E4}">
                <adec:decorative xmlns:adec="http://schemas.microsoft.com/office/drawing/2017/decorative" val="1"/>
              </a:ext>
            </a:extLst>
          </p:cNvPr>
          <p:cNvPicPr>
            <a:picLocks noChangeAspect="1"/>
          </p:cNvPicPr>
          <p:nvPr/>
        </p:nvPicPr>
        <p:blipFill rotWithShape="1">
          <a:blip r:embed="rId3"/>
          <a:srcRect b="11138"/>
          <a:stretch/>
        </p:blipFill>
        <p:spPr>
          <a:xfrm>
            <a:off x="0" y="6393569"/>
            <a:ext cx="3810000" cy="438155"/>
          </a:xfrm>
          <a:prstGeom prst="rect">
            <a:avLst/>
          </a:prstGeom>
        </p:spPr>
      </p:pic>
      <p:pic>
        <p:nvPicPr>
          <p:cNvPr id="9" name="Picture 8" descr="dc letterhead logo">
            <a:extLst>
              <a:ext uri="{FF2B5EF4-FFF2-40B4-BE49-F238E27FC236}">
                <a16:creationId xmlns:a16="http://schemas.microsoft.com/office/drawing/2014/main" id="{BB885E9B-4129-4847-BEFB-EC94DFD2D3D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273" r="86278" b="3273"/>
          <a:stretch/>
        </p:blipFill>
        <p:spPr bwMode="auto">
          <a:xfrm>
            <a:off x="76200" y="6422646"/>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562F060D-0FCF-4C7B-8F5D-F966B93B70F1}"/>
              </a:ext>
              <a:ext uri="{C183D7F6-B498-43B3-948B-1728B52AA6E4}">
                <adec:decorative xmlns:adec="http://schemas.microsoft.com/office/drawing/2017/decorative" val="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1368"/>
          <a:stretch/>
        </p:blipFill>
        <p:spPr bwMode="auto">
          <a:xfrm>
            <a:off x="1947649" y="86367"/>
            <a:ext cx="5488283" cy="294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a:extLst>
              <a:ext uri="{FF2B5EF4-FFF2-40B4-BE49-F238E27FC236}">
                <a16:creationId xmlns:a16="http://schemas.microsoft.com/office/drawing/2014/main" id="{49A054AB-EC0E-4B06-BB5B-B5F01A236239}"/>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7290" y="142251"/>
            <a:ext cx="3090417" cy="18286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3FF879AA-1D47-4DDD-94BB-EC3A74D54451}"/>
              </a:ext>
              <a:ext uri="{C183D7F6-B498-43B3-948B-1728B52AA6E4}">
                <adec:decorative xmlns:adec="http://schemas.microsoft.com/office/drawing/2017/decorative" val="1"/>
              </a:ext>
            </a:extLst>
          </p:cNvPr>
          <p:cNvPicPr/>
          <p:nvPr/>
        </p:nvPicPr>
        <p:blipFill rotWithShape="1">
          <a:blip r:embed="rId7">
            <a:extLst>
              <a:ext uri="{28A0092B-C50C-407E-A947-70E740481C1C}">
                <a14:useLocalDpi xmlns:a14="http://schemas.microsoft.com/office/drawing/2010/main" val="0"/>
              </a:ext>
            </a:extLst>
          </a:blip>
          <a:srcRect l="53849" t="-17160"/>
          <a:stretch/>
        </p:blipFill>
        <p:spPr bwMode="auto">
          <a:xfrm>
            <a:off x="552103" y="6425794"/>
            <a:ext cx="1105593" cy="359154"/>
          </a:xfrm>
          <a:prstGeom prst="rect">
            <a:avLst/>
          </a:prstGeom>
          <a:noFill/>
        </p:spPr>
      </p:pic>
      <p:sp>
        <p:nvSpPr>
          <p:cNvPr id="2" name="Slide Number Placeholder 1">
            <a:extLst>
              <a:ext uri="{FF2B5EF4-FFF2-40B4-BE49-F238E27FC236}">
                <a16:creationId xmlns:a16="http://schemas.microsoft.com/office/drawing/2014/main" id="{01E4957C-F929-4C2A-9468-DE386ABF113E}"/>
              </a:ext>
            </a:extLst>
          </p:cNvPr>
          <p:cNvSpPr>
            <a:spLocks noGrp="1"/>
          </p:cNvSpPr>
          <p:nvPr>
            <p:ph type="sldNum" sz="quarter" idx="12"/>
          </p:nvPr>
        </p:nvSpPr>
        <p:spPr/>
        <p:txBody>
          <a:bodyPr/>
          <a:lstStyle/>
          <a:p>
            <a:pPr>
              <a:defRPr/>
            </a:pPr>
            <a:fld id="{089398E2-BD8B-4C06-B949-5D11C3C3F6EB}" type="slidenum">
              <a:rPr lang="en-US" smtClean="0">
                <a:solidFill>
                  <a:srgbClr val="EEECE1"/>
                </a:solidFill>
              </a:rPr>
              <a:pPr>
                <a:defRPr/>
              </a:pPr>
              <a:t>6</a:t>
            </a:fld>
            <a:endParaRPr lang="en-US" dirty="0">
              <a:solidFill>
                <a:srgbClr val="EEECE1"/>
              </a:solidFill>
            </a:endParaRPr>
          </a:p>
        </p:txBody>
      </p:sp>
    </p:spTree>
    <p:extLst>
      <p:ext uri="{BB962C8B-B14F-4D97-AF65-F5344CB8AC3E}">
        <p14:creationId xmlns:p14="http://schemas.microsoft.com/office/powerpoint/2010/main" val="46204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CCEB1-4ECD-3349-BB3F-C59CA009915D}"/>
              </a:ext>
            </a:extLst>
          </p:cNvPr>
          <p:cNvSpPr>
            <a:spLocks noGrp="1"/>
          </p:cNvSpPr>
          <p:nvPr>
            <p:ph type="title" idx="4294967295"/>
          </p:nvPr>
        </p:nvSpPr>
        <p:spPr>
          <a:xfrm>
            <a:off x="76993" y="655637"/>
            <a:ext cx="8867696" cy="1325563"/>
          </a:xfrm>
          <a:prstGeom prst="rect">
            <a:avLst/>
          </a:prstGeom>
        </p:spPr>
        <p:txBody>
          <a:bodyPr/>
          <a:lstStyle/>
          <a:p>
            <a:pPr algn="l" rtl="0" fontAlgn="base"/>
            <a:r>
              <a:rPr lang="en-US" sz="2400" kern="1200" dirty="0">
                <a:solidFill>
                  <a:srgbClr val="000000"/>
                </a:solidFill>
                <a:effectLst/>
                <a:latin typeface="Franklin Gothic Demi Cond" panose="020B0603020102020204" pitchFamily="34" charset="0"/>
                <a:ea typeface="+mn-ea"/>
                <a:cs typeface="Arial" panose="020B0604020202020204" pitchFamily="34" charset="0"/>
              </a:rPr>
              <a:t>Disability Community represents over one quarter of the 2020 battleground</a:t>
            </a:r>
            <a:endParaRPr lang="en-US" dirty="0">
              <a:effectLst/>
            </a:endParaRPr>
          </a:p>
        </p:txBody>
      </p:sp>
      <p:sp>
        <p:nvSpPr>
          <p:cNvPr id="28" name="AutoShape 4">
            <a:extLst>
              <a:ext uri="{FF2B5EF4-FFF2-40B4-BE49-F238E27FC236}">
                <a16:creationId xmlns:a16="http://schemas.microsoft.com/office/drawing/2014/main" id="{36BFDCE4-1998-4979-B3BD-42DC21F86AEC}"/>
              </a:ext>
            </a:extLst>
          </p:cNvPr>
          <p:cNvSpPr>
            <a:spLocks noChangeArrowheads="1"/>
          </p:cNvSpPr>
          <p:nvPr/>
        </p:nvSpPr>
        <p:spPr bwMode="auto">
          <a:xfrm>
            <a:off x="57613" y="1370948"/>
            <a:ext cx="8867697" cy="457200"/>
          </a:xfrm>
          <a:prstGeom prst="roundRect">
            <a:avLst>
              <a:gd name="adj" fmla="val 16667"/>
            </a:avLst>
          </a:prstGeom>
          <a:solidFill>
            <a:schemeClr val="bg1">
              <a:lumMod val="85000"/>
            </a:schemeClr>
          </a:solidFill>
          <a:ln>
            <a:noFill/>
          </a:ln>
          <a:effectLst/>
        </p:spPr>
        <p:txBody>
          <a:bodyPr wrap="square" lIns="0" tIns="0" rIns="0" bIns="0" anchor="ctr">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400" i="1" dirty="0">
                <a:latin typeface="+mn-lt"/>
              </a:rPr>
              <a:t>A disability can be a physical, cognitive, sensory, mental health, chronic pain or another condition that is a barrier to everyday living. Do you, a family member, or a close friend have a disability? Please check off all that apply.</a:t>
            </a:r>
          </a:p>
        </p:txBody>
      </p:sp>
      <p:graphicFrame>
        <p:nvGraphicFramePr>
          <p:cNvPr id="12" name="Chart 11" descr="Percent of Electorate: &#13;&#10;Total Disability Community: 30&#13;&#10;Person With a Disability: 18&#13;&#10;Family of Disabled Person: 12&#13;&#10;African American: 13&#13;&#10;Hispanic: 8&#13;&#10;White Unmarried Women: 19&#13;&#10;White Millennial: 22&#13;&#10;White Working Class Women: 23">
            <a:extLst>
              <a:ext uri="{FF2B5EF4-FFF2-40B4-BE49-F238E27FC236}">
                <a16:creationId xmlns:a16="http://schemas.microsoft.com/office/drawing/2014/main" id="{2C712F89-0559-4AE3-8E51-4F8E815B9376}"/>
              </a:ext>
            </a:extLst>
          </p:cNvPr>
          <p:cNvGraphicFramePr/>
          <p:nvPr>
            <p:extLst>
              <p:ext uri="{D42A27DB-BD31-4B8C-83A1-F6EECF244321}">
                <p14:modId xmlns:p14="http://schemas.microsoft.com/office/powerpoint/2010/main" val="448542985"/>
              </p:ext>
            </p:extLst>
          </p:nvPr>
        </p:nvGraphicFramePr>
        <p:xfrm>
          <a:off x="66801" y="1905000"/>
          <a:ext cx="9010398" cy="4511676"/>
        </p:xfrm>
        <a:graphic>
          <a:graphicData uri="http://schemas.openxmlformats.org/drawingml/2006/chart">
            <c:chart xmlns:c="http://schemas.openxmlformats.org/drawingml/2006/chart" xmlns:r="http://schemas.openxmlformats.org/officeDocument/2006/relationships" r:id="rId3"/>
          </a:graphicData>
        </a:graphic>
      </p:graphicFrame>
      <p:sp>
        <p:nvSpPr>
          <p:cNvPr id="27" name="Slide Number Placeholder 1">
            <a:extLst>
              <a:ext uri="{FF2B5EF4-FFF2-40B4-BE49-F238E27FC236}">
                <a16:creationId xmlns:a16="http://schemas.microsoft.com/office/drawing/2014/main" id="{093E32C4-5AB2-41B5-B5B5-B1D6D4653E70}"/>
              </a:ext>
            </a:extLst>
          </p:cNvPr>
          <p:cNvSpPr>
            <a:spLocks noGrp="1"/>
          </p:cNvSpPr>
          <p:nvPr>
            <p:ph type="sldNum" sz="quarter" idx="12"/>
          </p:nvPr>
        </p:nvSpPr>
        <p:spPr>
          <a:xfrm>
            <a:off x="6791710" y="6386203"/>
            <a:ext cx="2133600" cy="365124"/>
          </a:xfrm>
        </p:spPr>
        <p:txBody>
          <a:bodyPr/>
          <a:lstStyle/>
          <a:p>
            <a:pPr>
              <a:defRPr/>
            </a:pPr>
            <a:fld id="{089398E2-BD8B-4C06-B949-5D11C3C3F6EB}" type="slidenum">
              <a:rPr lang="en-US" smtClean="0">
                <a:solidFill>
                  <a:srgbClr val="EEECE1"/>
                </a:solidFill>
              </a:rPr>
              <a:pPr>
                <a:defRPr/>
              </a:pPr>
              <a:t>7</a:t>
            </a:fld>
            <a:endParaRPr lang="en-US" dirty="0">
              <a:solidFill>
                <a:srgbClr val="EEECE1"/>
              </a:solidFill>
            </a:endParaRPr>
          </a:p>
        </p:txBody>
      </p:sp>
      <p:pic>
        <p:nvPicPr>
          <p:cNvPr id="25" name="Picture 2">
            <a:extLst>
              <a:ext uri="{FF2B5EF4-FFF2-40B4-BE49-F238E27FC236}">
                <a16:creationId xmlns:a16="http://schemas.microsoft.com/office/drawing/2014/main" id="{8750911F-37D4-4B0C-BFE6-CB1E39BD082E}"/>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1960721" y="125713"/>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5">
            <a:extLst>
              <a:ext uri="{FF2B5EF4-FFF2-40B4-BE49-F238E27FC236}">
                <a16:creationId xmlns:a16="http://schemas.microsoft.com/office/drawing/2014/main" id="{3D15ED1A-D42C-4802-97D3-EFF4249DED03}"/>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4890" y="177155"/>
            <a:ext cx="3090417" cy="18286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a:extLst>
              <a:ext uri="{FF2B5EF4-FFF2-40B4-BE49-F238E27FC236}">
                <a16:creationId xmlns:a16="http://schemas.microsoft.com/office/drawing/2014/main" id="{C9725F32-EADF-4C31-A70F-3ADA5150097C}"/>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66801" y="6409587"/>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2">
            <a:extLst>
              <a:ext uri="{FF2B5EF4-FFF2-40B4-BE49-F238E27FC236}">
                <a16:creationId xmlns:a16="http://schemas.microsoft.com/office/drawing/2014/main" id="{043CF649-2DD6-478B-91D4-C72D7E0F26F8}"/>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66801" y="6442918"/>
            <a:ext cx="2532523" cy="135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9">
            <a:extLst>
              <a:ext uri="{FF2B5EF4-FFF2-40B4-BE49-F238E27FC236}">
                <a16:creationId xmlns:a16="http://schemas.microsoft.com/office/drawing/2014/main" id="{CF1D303F-8B36-49B7-8257-B049C7A6A1CD}"/>
              </a:ext>
              <a:ext uri="{C183D7F6-B498-43B3-948B-1728B52AA6E4}">
                <adec:decorative xmlns:adec="http://schemas.microsoft.com/office/drawing/2017/decorative" val="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273" r="86278" b="3273"/>
          <a:stretch/>
        </p:blipFill>
        <p:spPr bwMode="auto">
          <a:xfrm>
            <a:off x="228600" y="6392173"/>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259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27F819D-9EDA-4545-BE14-F03A5D693785}"/>
              </a:ext>
            </a:extLst>
          </p:cNvPr>
          <p:cNvSpPr>
            <a:spLocks noGrp="1"/>
          </p:cNvSpPr>
          <p:nvPr>
            <p:ph type="title"/>
          </p:nvPr>
        </p:nvSpPr>
        <p:spPr/>
        <p:txBody>
          <a:bodyPr/>
          <a:lstStyle/>
          <a:p>
            <a:pPr rtl="0" fontAlgn="base"/>
            <a:r>
              <a:rPr lang="en-US" sz="2400" kern="1200" dirty="0">
                <a:solidFill>
                  <a:srgbClr val="000000"/>
                </a:solidFill>
                <a:effectLst/>
                <a:latin typeface="Franklin Gothic Demi Cond" panose="020B0603020102020204" pitchFamily="34" charset="0"/>
                <a:ea typeface="+mn-ea"/>
                <a:cs typeface="+mn-cs"/>
              </a:rPr>
              <a:t>Anti-stay-at-home demonstrators hated by country and half GOP</a:t>
            </a:r>
            <a:endParaRPr lang="en-US" dirty="0">
              <a:effectLst/>
            </a:endParaRPr>
          </a:p>
        </p:txBody>
      </p:sp>
      <p:sp>
        <p:nvSpPr>
          <p:cNvPr id="27" name="Rectangle 2">
            <a:extLst>
              <a:ext uri="{FF2B5EF4-FFF2-40B4-BE49-F238E27FC236}">
                <a16:creationId xmlns:a16="http://schemas.microsoft.com/office/drawing/2014/main" id="{BFCA94D3-CE11-45C8-AB13-DB39DF3C87F0}"/>
              </a:ext>
              <a:ext uri="{C183D7F6-B498-43B3-948B-1728B52AA6E4}">
                <adec:decorative xmlns:adec="http://schemas.microsoft.com/office/drawing/2017/decorative" val="1"/>
              </a:ext>
            </a:extLst>
          </p:cNvPr>
          <p:cNvSpPr>
            <a:spLocks noChangeArrowheads="1"/>
          </p:cNvSpPr>
          <p:nvPr/>
        </p:nvSpPr>
        <p:spPr bwMode="auto">
          <a:xfrm>
            <a:off x="76201" y="537890"/>
            <a:ext cx="9220199" cy="369332"/>
          </a:xfrm>
          <a:prstGeom prst="rect">
            <a:avLst/>
          </a:prstGeom>
          <a:noFill/>
          <a:ln>
            <a:noFill/>
          </a:ln>
        </p:spPr>
        <p:txBody>
          <a:bodyPr wrap="square" lIns="0" tIns="0" rIns="0" bIns="0">
            <a:spAutoFit/>
          </a:bodyPr>
          <a:lstStyle/>
          <a:p>
            <a:r>
              <a:rPr lang="en-US" sz="2400" dirty="0">
                <a:solidFill>
                  <a:prstClr val="black"/>
                </a:solidFill>
                <a:latin typeface="Franklin Gothic Demi Cond"/>
              </a:rPr>
              <a:t>Anti-stay-at-home demonstrators hated by country and half GOP</a:t>
            </a:r>
          </a:p>
        </p:txBody>
      </p:sp>
      <p:sp>
        <p:nvSpPr>
          <p:cNvPr id="72" name="AutoShape 4">
            <a:extLst>
              <a:ext uri="{FF2B5EF4-FFF2-40B4-BE49-F238E27FC236}">
                <a16:creationId xmlns:a16="http://schemas.microsoft.com/office/drawing/2014/main" id="{3D9E776A-9F4D-413B-BC86-C0F6D4541FA2}"/>
              </a:ext>
            </a:extLst>
          </p:cNvPr>
          <p:cNvSpPr>
            <a:spLocks noChangeArrowheads="1"/>
          </p:cNvSpPr>
          <p:nvPr/>
        </p:nvSpPr>
        <p:spPr bwMode="auto">
          <a:xfrm>
            <a:off x="88206" y="980921"/>
            <a:ext cx="8967588" cy="333680"/>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i="1" dirty="0">
                <a:solidFill>
                  <a:srgbClr val="000000"/>
                </a:solidFill>
                <a:latin typeface="Arial" panose="020B0604020202020204" pitchFamily="34" charset="0"/>
                <a:cs typeface="Arial" panose="020B0604020202020204" pitchFamily="34" charset="0"/>
              </a:rPr>
              <a:t>Please rate your feelings toward some people, organizations, and concepts, with one hundred meaning a VERY WARM, FAVORABLE feeling; zero meaning a VERY COLD, UNFAVORABLE feeling; and fifty meaning not particularly warm or cold.</a:t>
            </a:r>
          </a:p>
        </p:txBody>
      </p:sp>
      <p:sp>
        <p:nvSpPr>
          <p:cNvPr id="50" name="Text Box 13">
            <a:extLst>
              <a:ext uri="{FF2B5EF4-FFF2-40B4-BE49-F238E27FC236}">
                <a16:creationId xmlns:a16="http://schemas.microsoft.com/office/drawing/2014/main" id="{24002E98-5C6A-4F2A-9E35-9F8697901378}"/>
              </a:ext>
            </a:extLst>
          </p:cNvPr>
          <p:cNvSpPr txBox="1">
            <a:spLocks noChangeArrowheads="1"/>
          </p:cNvSpPr>
          <p:nvPr/>
        </p:nvSpPr>
        <p:spPr bwMode="auto">
          <a:xfrm>
            <a:off x="1947648" y="1447801"/>
            <a:ext cx="5219185" cy="276999"/>
          </a:xfrm>
          <a:prstGeom prst="rect">
            <a:avLst/>
          </a:prstGeom>
          <a:solidFill>
            <a:schemeClr val="bg1"/>
          </a:solidFill>
          <a:ln w="9525">
            <a:solidFill>
              <a:srgbClr val="000000"/>
            </a:solidFill>
            <a:miter lim="800000"/>
            <a:headEnd/>
            <a:tailEnd/>
          </a:ln>
          <a:effectLst/>
        </p:spPr>
        <p:txBody>
          <a:bodyPr wrap="square" lIns="0" tIns="0" rIns="0" bIns="0">
            <a:spAutoFit/>
          </a:bodyPr>
          <a:lstStyle>
            <a:lvl1pPr eaLnBrk="0" hangingPunct="0">
              <a:defRPr sz="1400" b="1">
                <a:solidFill>
                  <a:schemeClr val="bg1"/>
                </a:solidFill>
                <a:latin typeface="Arial" charset="0"/>
                <a:cs typeface="Arial" charset="0"/>
              </a:defRPr>
            </a:lvl1pPr>
            <a:lvl2pPr marL="37931725" indent="-37474525" eaLnBrk="0" hangingPunct="0">
              <a:defRPr sz="1400" b="1">
                <a:solidFill>
                  <a:schemeClr val="bg1"/>
                </a:solidFill>
                <a:latin typeface="Arial" charset="0"/>
                <a:cs typeface="Arial" charset="0"/>
              </a:defRPr>
            </a:lvl2pPr>
            <a:lvl3pPr eaLnBrk="0" hangingPunct="0">
              <a:defRPr sz="1400" b="1">
                <a:solidFill>
                  <a:schemeClr val="bg1"/>
                </a:solidFill>
                <a:latin typeface="Arial" charset="0"/>
                <a:cs typeface="Arial" charset="0"/>
              </a:defRPr>
            </a:lvl3pPr>
            <a:lvl4pPr eaLnBrk="0" hangingPunct="0">
              <a:defRPr sz="1400" b="1">
                <a:solidFill>
                  <a:schemeClr val="bg1"/>
                </a:solidFill>
                <a:latin typeface="Arial" charset="0"/>
                <a:cs typeface="Arial" charset="0"/>
              </a:defRPr>
            </a:lvl4pPr>
            <a:lvl5pPr eaLnBrk="0" hangingPunct="0">
              <a:defRPr sz="1400" b="1">
                <a:solidFill>
                  <a:schemeClr val="bg1"/>
                </a:solidFill>
                <a:latin typeface="Arial" charset="0"/>
                <a:cs typeface="Arial" charset="0"/>
              </a:defRPr>
            </a:lvl5pPr>
            <a:lvl6pPr marL="457200" eaLnBrk="0" fontAlgn="base" hangingPunct="0">
              <a:spcBef>
                <a:spcPct val="0"/>
              </a:spcBef>
              <a:spcAft>
                <a:spcPct val="0"/>
              </a:spcAft>
              <a:defRPr sz="1400" b="1">
                <a:solidFill>
                  <a:schemeClr val="bg1"/>
                </a:solidFill>
                <a:latin typeface="Arial" charset="0"/>
                <a:cs typeface="Arial" charset="0"/>
              </a:defRPr>
            </a:lvl6pPr>
            <a:lvl7pPr marL="914400" eaLnBrk="0" fontAlgn="base" hangingPunct="0">
              <a:spcBef>
                <a:spcPct val="0"/>
              </a:spcBef>
              <a:spcAft>
                <a:spcPct val="0"/>
              </a:spcAft>
              <a:defRPr sz="1400" b="1">
                <a:solidFill>
                  <a:schemeClr val="bg1"/>
                </a:solidFill>
                <a:latin typeface="Arial" charset="0"/>
                <a:cs typeface="Arial" charset="0"/>
              </a:defRPr>
            </a:lvl7pPr>
            <a:lvl8pPr marL="1371600" eaLnBrk="0" fontAlgn="base" hangingPunct="0">
              <a:spcBef>
                <a:spcPct val="0"/>
              </a:spcBef>
              <a:spcAft>
                <a:spcPct val="0"/>
              </a:spcAft>
              <a:defRPr sz="1400" b="1">
                <a:solidFill>
                  <a:schemeClr val="bg1"/>
                </a:solidFill>
                <a:latin typeface="Arial" charset="0"/>
                <a:cs typeface="Arial" charset="0"/>
              </a:defRPr>
            </a:lvl8pPr>
            <a:lvl9pPr marL="1828800" eaLnBrk="0" fontAlgn="base" hangingPunct="0">
              <a:spcBef>
                <a:spcPct val="0"/>
              </a:spcBef>
              <a:spcAft>
                <a:spcPct val="0"/>
              </a:spcAft>
              <a:defRPr sz="1400" b="1">
                <a:solidFill>
                  <a:schemeClr val="bg1"/>
                </a:solidFill>
                <a:latin typeface="Arial" charset="0"/>
                <a:cs typeface="Arial" charset="0"/>
              </a:defRPr>
            </a:lvl9pPr>
          </a:lstStyle>
          <a:p>
            <a:pPr algn="ctr" eaLnBrk="1" hangingPunct="1">
              <a:spcBef>
                <a:spcPct val="50000"/>
              </a:spcBef>
            </a:pPr>
            <a:r>
              <a:rPr lang="en-US" sz="1800" dirty="0">
                <a:solidFill>
                  <a:srgbClr val="E7E7E7">
                    <a:lumMod val="10000"/>
                  </a:srgbClr>
                </a:solidFill>
                <a:latin typeface="Arial" panose="020B0604020202020204" pitchFamily="34" charset="0"/>
                <a:cs typeface="Arial" panose="020B0604020202020204" pitchFamily="34" charset="0"/>
              </a:rPr>
              <a:t>The anti-stay-at-home demonstrators</a:t>
            </a:r>
            <a:endParaRPr lang="en-US" sz="2000" dirty="0">
              <a:solidFill>
                <a:srgbClr val="E7E7E7">
                  <a:lumMod val="10000"/>
                </a:srgbClr>
              </a:solidFill>
              <a:latin typeface="Arial" panose="020B0604020202020204" pitchFamily="34" charset="0"/>
              <a:cs typeface="Arial" panose="020B0604020202020204" pitchFamily="34" charset="0"/>
            </a:endParaRPr>
          </a:p>
        </p:txBody>
      </p:sp>
      <p:graphicFrame>
        <p:nvGraphicFramePr>
          <p:cNvPr id="66" name="Chart 65" descr="&#13;&#10;Total&#13;&#10;Very Warm (76-100)&#9;11&#13;&#10;Warm (51-74)&#9;&#9;5&#13;&#10;Total Warm&#9;&#9;16&#13;&#10;Very Cool (0-25)&#9;63&#13;&#10;Cool (26-49)&#9;&#9;5&#13;&#10;Total Cool&#9;&#9;68&#13;&#10;&#13;&#10;Democrat&#13;&#10;Very Warm (76-100)&#9;4&#13;&#10;Warm (51-74)&#9;&#9;1&#13;&#10;Total Warm&#9;&#9;5&#13;&#10;Very Cool (0-25)&#9;79&#13;&#10;Cool (26-49)&#9;&#9;4&#13;&#10;Total Cool&#9;&#9;83&#13;&#10;&#13;&#10;Independent&#13;&#10;Very Warm (76-100)&#9;6&#13;&#10;Warm (51-74)&#9;&#9;0&#13;&#10;Total Warm&#9;&#9;6&#13;&#10;Very Cool (0-25)&#9;64&#13;&#10;Cool (26-49)&#9;&#9;7&#13;&#10;Total Cool&#9;&#9;71&#13;&#10;&#13;&#10;Republican&#13;&#10;Very Warm (76-100)&#9;19&#13;&#10;Warm (51-74)&#9;&#9;11&#13;&#10;Total Warm&#9;&#9;30&#13;&#10;Very Cool (0-25)&#9;45&#13;&#10;Cool (26-49)&#9;&#9;5&#13;&#10;Total Cool&#9;&#9;50&#13;&#10;&#13;&#10;Hispanic&#13;&#10;Very Warm (76-100)&#9;8&#13;&#10;Warm (51-74)&#9;&#9;3&#13;&#10;Total Warm&#9;&#9;11&#13;&#10;Very Cool (0-25)&#9;57&#13;&#10;Cool (26-49)&#9;&#9;7&#13;&#10;Total Cool&#9;&#9;64&#13;&#10;&#13;&#10;White Unmarried Women&#13;&#10;Very Warm (76-100)&#9;8&#13;&#10;Warm (51-74)&#9;&#9;2&#13;&#10;Total Warm&#9;&#9;10&#13;&#10;Very Cool (0-25)&#9;76&#13;&#10;Cool (26-49)&#9;&#9;4&#13;&#10;Total Cool&#9;&#9;80&#13;&#10;&#13;&#10;White Millennial&#13;&#10;Very Warm (76-100)&#9;7&#13;&#10;Warm (51-74)&#9;&#9;6&#9;&#13;&#10;Total Warm&#9;&#9;13&#13;&#10;Very Cool (0-25)&#9;67&#13;&#10;Cool (26-49)&#9;&#9;5&#13;&#10;Total Cool&#9;&#9;72&#13;&#10;&#13;&#10;White Working Class Women&#13;&#10;Very Warm (76-100)&#9;12&#13;&#10;Warm (51-74)&#9;&#9;4&#13;&#10;Total Warm&#9;&#9;16&#13;&#10;Very Cool (0-25)&#9;66&#13;&#10;Cool (26-49)&#9;&#9;5&#13;&#10;Total Cool&#9;&#9;71">
            <a:extLst>
              <a:ext uri="{FF2B5EF4-FFF2-40B4-BE49-F238E27FC236}">
                <a16:creationId xmlns:a16="http://schemas.microsoft.com/office/drawing/2014/main" id="{4C3F5ED5-A793-43D9-BAAE-EB57F36B64E4}"/>
              </a:ext>
            </a:extLst>
          </p:cNvPr>
          <p:cNvGraphicFramePr/>
          <p:nvPr>
            <p:extLst>
              <p:ext uri="{D42A27DB-BD31-4B8C-83A1-F6EECF244321}">
                <p14:modId xmlns:p14="http://schemas.microsoft.com/office/powerpoint/2010/main" val="2064681216"/>
              </p:ext>
            </p:extLst>
          </p:nvPr>
        </p:nvGraphicFramePr>
        <p:xfrm>
          <a:off x="-35485" y="1757945"/>
          <a:ext cx="9144000" cy="4642855"/>
        </p:xfrm>
        <a:graphic>
          <a:graphicData uri="http://schemas.openxmlformats.org/drawingml/2006/chart">
            <c:chart xmlns:c="http://schemas.openxmlformats.org/drawingml/2006/chart" xmlns:r="http://schemas.openxmlformats.org/officeDocument/2006/relationships" r:id="rId3"/>
          </a:graphicData>
        </a:graphic>
      </p:graphicFrame>
      <p:sp>
        <p:nvSpPr>
          <p:cNvPr id="17" name="Slide Number Placeholder 1"/>
          <p:cNvSpPr>
            <a:spLocks noGrp="1"/>
          </p:cNvSpPr>
          <p:nvPr>
            <p:ph type="sldNum" sz="quarter" idx="12"/>
          </p:nvPr>
        </p:nvSpPr>
        <p:spPr>
          <a:xfrm>
            <a:off x="7010400" y="6578600"/>
            <a:ext cx="2133600" cy="279400"/>
          </a:xfrm>
        </p:spPr>
        <p:txBody>
          <a:bodyPr/>
          <a:lstStyle/>
          <a:p>
            <a:fld id="{7424ECC3-8C0B-4E47-8276-5D65C8C79384}" type="slidenum">
              <a:rPr lang="en-US" smtClean="0">
                <a:solidFill>
                  <a:srgbClr val="FFFFFF"/>
                </a:solidFill>
              </a:rPr>
              <a:pPr/>
              <a:t>8</a:t>
            </a:fld>
            <a:endParaRPr lang="en-US" dirty="0">
              <a:solidFill>
                <a:srgbClr val="FFFFFF"/>
              </a:solidFill>
            </a:endParaRPr>
          </a:p>
        </p:txBody>
      </p:sp>
      <p:pic>
        <p:nvPicPr>
          <p:cNvPr id="47" name="Picture 46">
            <a:extLst>
              <a:ext uri="{FF2B5EF4-FFF2-40B4-BE49-F238E27FC236}">
                <a16:creationId xmlns:a16="http://schemas.microsoft.com/office/drawing/2014/main" id="{0A363F07-9025-4E88-BCA6-A98D2A92EFD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6364593"/>
            <a:ext cx="3886200" cy="502932"/>
          </a:xfrm>
          <a:prstGeom prst="rect">
            <a:avLst/>
          </a:prstGeom>
        </p:spPr>
      </p:pic>
      <p:pic>
        <p:nvPicPr>
          <p:cNvPr id="55" name="Picture 54">
            <a:extLst>
              <a:ext uri="{FF2B5EF4-FFF2-40B4-BE49-F238E27FC236}">
                <a16:creationId xmlns:a16="http://schemas.microsoft.com/office/drawing/2014/main" id="{260C54BF-F933-41B5-A9FC-7C721172D4A1}"/>
              </a:ext>
              <a:ext uri="{C183D7F6-B498-43B3-948B-1728B52AA6E4}">
                <adec:decorative xmlns:adec="http://schemas.microsoft.com/office/drawing/2017/decorative" val="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273" r="86278" b="3273"/>
          <a:stretch/>
        </p:blipFill>
        <p:spPr bwMode="auto">
          <a:xfrm>
            <a:off x="219960" y="6422646"/>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8" name="Picture 2">
            <a:extLst>
              <a:ext uri="{FF2B5EF4-FFF2-40B4-BE49-F238E27FC236}">
                <a16:creationId xmlns:a16="http://schemas.microsoft.com/office/drawing/2014/main" id="{1614B232-6455-497C-AE43-915E5062A06B}"/>
              </a:ext>
              <a:ext uri="{C183D7F6-B498-43B3-948B-1728B52AA6E4}">
                <adec:decorative xmlns:adec="http://schemas.microsoft.com/office/drawing/2017/decorative" val="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71368"/>
          <a:stretch/>
        </p:blipFill>
        <p:spPr bwMode="auto">
          <a:xfrm>
            <a:off x="1947649" y="86367"/>
            <a:ext cx="5488283" cy="294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Picture 62">
            <a:extLst>
              <a:ext uri="{FF2B5EF4-FFF2-40B4-BE49-F238E27FC236}">
                <a16:creationId xmlns:a16="http://schemas.microsoft.com/office/drawing/2014/main" id="{84176555-2AD2-479F-80F8-A9B8FBA2DF5D}"/>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7290" y="142251"/>
            <a:ext cx="3090417" cy="182865"/>
          </a:xfrm>
          <a:prstGeom prst="rect">
            <a:avLst/>
          </a:prstGeom>
          <a:noFill/>
          <a:extLst>
            <a:ext uri="{909E8E84-426E-40DD-AFC4-6F175D3DCCD1}">
              <a14:hiddenFill xmlns:a14="http://schemas.microsoft.com/office/drawing/2010/main">
                <a:solidFill>
                  <a:srgbClr val="FFFFFF"/>
                </a:solidFill>
              </a14:hiddenFill>
            </a:ext>
          </a:extLst>
        </p:spPr>
      </p:pic>
      <p:sp>
        <p:nvSpPr>
          <p:cNvPr id="25" name="Line 11">
            <a:extLst>
              <a:ext uri="{FF2B5EF4-FFF2-40B4-BE49-F238E27FC236}">
                <a16:creationId xmlns:a16="http://schemas.microsoft.com/office/drawing/2014/main" id="{CEA2CA54-B055-4B0A-8292-82CAE0F3F574}"/>
              </a:ext>
              <a:ext uri="{C183D7F6-B498-43B3-948B-1728B52AA6E4}">
                <adec:decorative xmlns:adec="http://schemas.microsoft.com/office/drawing/2017/decorative" val="1"/>
              </a:ext>
            </a:extLst>
          </p:cNvPr>
          <p:cNvSpPr>
            <a:spLocks noChangeShapeType="1"/>
          </p:cNvSpPr>
          <p:nvPr/>
        </p:nvSpPr>
        <p:spPr bwMode="auto">
          <a:xfrm flipH="1">
            <a:off x="990600" y="2486976"/>
            <a:ext cx="0" cy="3769518"/>
          </a:xfrm>
          <a:prstGeom prst="line">
            <a:avLst/>
          </a:prstGeom>
          <a:ln>
            <a:headEnd/>
            <a:tailEnd/>
          </a:ln>
          <a:extLst>
            <a:ext uri="{909E8E84-426E-40DD-AFC4-6F175D3DCCD1}">
              <a14:hiddenFill xmlns:a14="http://schemas.microsoft.com/office/drawing/2010/main">
                <a:noFill/>
              </a14:hiddenFill>
            </a:ext>
          </a:extLst>
        </p:spPr>
        <p:style>
          <a:lnRef idx="2">
            <a:schemeClr val="dk1"/>
          </a:lnRef>
          <a:fillRef idx="0">
            <a:schemeClr val="dk1"/>
          </a:fillRef>
          <a:effectRef idx="1">
            <a:schemeClr val="dk1"/>
          </a:effectRef>
          <a:fontRef idx="minor">
            <a:schemeClr val="tx1"/>
          </a:fontRef>
        </p:style>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prstClr val="black"/>
              </a:solidFill>
            </a:endParaRPr>
          </a:p>
        </p:txBody>
      </p:sp>
      <p:cxnSp>
        <p:nvCxnSpPr>
          <p:cNvPr id="29" name="Straight Connector 28">
            <a:extLst>
              <a:ext uri="{FF2B5EF4-FFF2-40B4-BE49-F238E27FC236}">
                <a16:creationId xmlns:a16="http://schemas.microsoft.com/office/drawing/2014/main" id="{7BEA1318-D38E-4F38-BD6E-972804D1B820}"/>
              </a:ext>
              <a:ext uri="{C183D7F6-B498-43B3-948B-1728B52AA6E4}">
                <adec:decorative xmlns:adec="http://schemas.microsoft.com/office/drawing/2017/decorative" val="1"/>
              </a:ext>
            </a:extLst>
          </p:cNvPr>
          <p:cNvCxnSpPr>
            <a:cxnSpLocks/>
          </p:cNvCxnSpPr>
          <p:nvPr/>
        </p:nvCxnSpPr>
        <p:spPr>
          <a:xfrm>
            <a:off x="1943100" y="2445471"/>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8FC19E1B-0AA6-4BC0-ADBF-0B4E3B52C06F}"/>
              </a:ext>
              <a:ext uri="{C183D7F6-B498-43B3-948B-1728B52AA6E4}">
                <adec:decorative xmlns:adec="http://schemas.microsoft.com/office/drawing/2017/decorative" val="1"/>
              </a:ext>
            </a:extLst>
          </p:cNvPr>
          <p:cNvCxnSpPr>
            <a:cxnSpLocks/>
          </p:cNvCxnSpPr>
          <p:nvPr/>
        </p:nvCxnSpPr>
        <p:spPr>
          <a:xfrm>
            <a:off x="2971800" y="2555082"/>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pic>
        <p:nvPicPr>
          <p:cNvPr id="35" name="Picture 34">
            <a:extLst>
              <a:ext uri="{FF2B5EF4-FFF2-40B4-BE49-F238E27FC236}">
                <a16:creationId xmlns:a16="http://schemas.microsoft.com/office/drawing/2014/main" id="{9A024302-EB01-4ECE-97D1-4EAAE95D448E}"/>
              </a:ext>
              <a:ext uri="{C183D7F6-B498-43B3-948B-1728B52AA6E4}">
                <adec:decorative xmlns:adec="http://schemas.microsoft.com/office/drawing/2017/decorative" val="1"/>
              </a:ext>
            </a:extLst>
          </p:cNvPr>
          <p:cNvPicPr/>
          <p:nvPr/>
        </p:nvPicPr>
        <p:blipFill rotWithShape="1">
          <a:blip r:embed="rId8">
            <a:extLst>
              <a:ext uri="{28A0092B-C50C-407E-A947-70E740481C1C}">
                <a14:useLocalDpi xmlns:a14="http://schemas.microsoft.com/office/drawing/2010/main" val="0"/>
              </a:ext>
            </a:extLst>
          </a:blip>
          <a:srcRect l="53849" t="-17160"/>
          <a:stretch/>
        </p:blipFill>
        <p:spPr bwMode="auto">
          <a:xfrm>
            <a:off x="656106" y="6422646"/>
            <a:ext cx="1105593" cy="359154"/>
          </a:xfrm>
          <a:prstGeom prst="rect">
            <a:avLst/>
          </a:prstGeom>
          <a:noFill/>
        </p:spPr>
      </p:pic>
      <p:sp>
        <p:nvSpPr>
          <p:cNvPr id="43" name="AutoShape 8">
            <a:extLst>
              <a:ext uri="{FF2B5EF4-FFF2-40B4-BE49-F238E27FC236}">
                <a16:creationId xmlns:a16="http://schemas.microsoft.com/office/drawing/2014/main" id="{3078DC0D-B59B-4C3C-80D0-2D53830D71F2}"/>
              </a:ext>
              <a:ext uri="{C183D7F6-B498-43B3-948B-1728B52AA6E4}">
                <adec:decorative xmlns:adec="http://schemas.microsoft.com/office/drawing/2017/decorative" val="1"/>
              </a:ext>
            </a:extLst>
          </p:cNvPr>
          <p:cNvSpPr>
            <a:spLocks noChangeArrowheads="1"/>
          </p:cNvSpPr>
          <p:nvPr/>
        </p:nvSpPr>
        <p:spPr bwMode="auto">
          <a:xfrm>
            <a:off x="153367" y="2055731"/>
            <a:ext cx="640080" cy="306467"/>
          </a:xfrm>
          <a:prstGeom prst="roundRect">
            <a:avLst>
              <a:gd name="adj" fmla="val 16667"/>
            </a:avLst>
          </a:prstGeom>
          <a:solidFill>
            <a:srgbClr val="FFC000"/>
          </a:solidFill>
          <a:ln w="9525">
            <a:noFill/>
            <a:round/>
            <a:headEnd/>
            <a:tailEnd/>
          </a:ln>
          <a:effectLst/>
        </p:spPr>
        <p:txBody>
          <a:bodyPr wrap="square" lIns="0" tIns="0" rIns="0" bIns="0" anchor="ctr">
            <a:spAutoFit/>
          </a:bodyPr>
          <a:lstStyle/>
          <a:p>
            <a:pPr algn="ctr"/>
            <a:r>
              <a:rPr lang="en-US" b="1" dirty="0">
                <a:latin typeface="Calibri"/>
              </a:rPr>
              <a:t>+52</a:t>
            </a:r>
          </a:p>
        </p:txBody>
      </p:sp>
      <p:sp>
        <p:nvSpPr>
          <p:cNvPr id="44" name="AutoShape 8">
            <a:extLst>
              <a:ext uri="{FF2B5EF4-FFF2-40B4-BE49-F238E27FC236}">
                <a16:creationId xmlns:a16="http://schemas.microsoft.com/office/drawing/2014/main" id="{5EA370EF-F037-43BE-A3F0-DE02F4F4EF3E}"/>
              </a:ext>
              <a:ext uri="{C183D7F6-B498-43B3-948B-1728B52AA6E4}">
                <adec:decorative xmlns:adec="http://schemas.microsoft.com/office/drawing/2017/decorative" val="1"/>
              </a:ext>
            </a:extLst>
          </p:cNvPr>
          <p:cNvSpPr>
            <a:spLocks noChangeArrowheads="1"/>
          </p:cNvSpPr>
          <p:nvPr/>
        </p:nvSpPr>
        <p:spPr bwMode="auto">
          <a:xfrm>
            <a:off x="1123892" y="2055731"/>
            <a:ext cx="640080" cy="306467"/>
          </a:xfrm>
          <a:prstGeom prst="roundRect">
            <a:avLst>
              <a:gd name="adj" fmla="val 16667"/>
            </a:avLst>
          </a:prstGeom>
          <a:solidFill>
            <a:srgbClr val="FFC000"/>
          </a:solidFill>
          <a:ln w="9525">
            <a:noFill/>
            <a:round/>
            <a:headEnd/>
            <a:tailEnd/>
          </a:ln>
          <a:effectLst/>
        </p:spPr>
        <p:txBody>
          <a:bodyPr wrap="square" lIns="0" tIns="0" rIns="0" bIns="0" anchor="ctr">
            <a:spAutoFit/>
          </a:bodyPr>
          <a:lstStyle/>
          <a:p>
            <a:pPr algn="ctr"/>
            <a:r>
              <a:rPr lang="en-US" b="1" dirty="0">
                <a:latin typeface="Calibri"/>
              </a:rPr>
              <a:t>+78</a:t>
            </a:r>
          </a:p>
        </p:txBody>
      </p:sp>
      <p:sp>
        <p:nvSpPr>
          <p:cNvPr id="45" name="AutoShape 8">
            <a:extLst>
              <a:ext uri="{FF2B5EF4-FFF2-40B4-BE49-F238E27FC236}">
                <a16:creationId xmlns:a16="http://schemas.microsoft.com/office/drawing/2014/main" id="{D63102B3-DBD2-4E12-BA58-84EA89EC5FEB}"/>
              </a:ext>
              <a:ext uri="{C183D7F6-B498-43B3-948B-1728B52AA6E4}">
                <adec:decorative xmlns:adec="http://schemas.microsoft.com/office/drawing/2017/decorative" val="1"/>
              </a:ext>
            </a:extLst>
          </p:cNvPr>
          <p:cNvSpPr>
            <a:spLocks noChangeArrowheads="1"/>
          </p:cNvSpPr>
          <p:nvPr/>
        </p:nvSpPr>
        <p:spPr bwMode="auto">
          <a:xfrm>
            <a:off x="2166716" y="2055371"/>
            <a:ext cx="640080" cy="306467"/>
          </a:xfrm>
          <a:prstGeom prst="roundRect">
            <a:avLst>
              <a:gd name="adj" fmla="val 16667"/>
            </a:avLst>
          </a:prstGeom>
          <a:solidFill>
            <a:srgbClr val="FFC000"/>
          </a:solidFill>
          <a:ln w="9525">
            <a:noFill/>
            <a:round/>
            <a:headEnd/>
            <a:tailEnd/>
          </a:ln>
          <a:effectLst/>
        </p:spPr>
        <p:txBody>
          <a:bodyPr wrap="square" lIns="0" tIns="0" rIns="0" bIns="0" anchor="ctr">
            <a:spAutoFit/>
          </a:bodyPr>
          <a:lstStyle/>
          <a:p>
            <a:pPr algn="ctr"/>
            <a:r>
              <a:rPr lang="en-US" b="1" dirty="0">
                <a:latin typeface="Calibri"/>
              </a:rPr>
              <a:t>+65</a:t>
            </a:r>
          </a:p>
        </p:txBody>
      </p:sp>
      <p:sp>
        <p:nvSpPr>
          <p:cNvPr id="46" name="AutoShape 8">
            <a:extLst>
              <a:ext uri="{FF2B5EF4-FFF2-40B4-BE49-F238E27FC236}">
                <a16:creationId xmlns:a16="http://schemas.microsoft.com/office/drawing/2014/main" id="{386A6805-38FD-4B14-B2BD-2D5EE083CCEC}"/>
              </a:ext>
              <a:ext uri="{C183D7F6-B498-43B3-948B-1728B52AA6E4}">
                <adec:decorative xmlns:adec="http://schemas.microsoft.com/office/drawing/2017/decorative" val="1"/>
              </a:ext>
            </a:extLst>
          </p:cNvPr>
          <p:cNvSpPr>
            <a:spLocks noChangeArrowheads="1"/>
          </p:cNvSpPr>
          <p:nvPr/>
        </p:nvSpPr>
        <p:spPr bwMode="auto">
          <a:xfrm>
            <a:off x="3246120" y="2055371"/>
            <a:ext cx="640080" cy="306467"/>
          </a:xfrm>
          <a:prstGeom prst="roundRect">
            <a:avLst>
              <a:gd name="adj" fmla="val 16667"/>
            </a:avLst>
          </a:prstGeom>
          <a:solidFill>
            <a:srgbClr val="FFC000"/>
          </a:solidFill>
          <a:ln w="9525">
            <a:noFill/>
            <a:round/>
            <a:headEnd/>
            <a:tailEnd/>
          </a:ln>
          <a:effectLst/>
        </p:spPr>
        <p:txBody>
          <a:bodyPr wrap="square" lIns="0" tIns="0" rIns="0" bIns="0" anchor="ctr">
            <a:spAutoFit/>
          </a:bodyPr>
          <a:lstStyle/>
          <a:p>
            <a:pPr algn="ctr"/>
            <a:r>
              <a:rPr lang="en-US" b="1" dirty="0">
                <a:latin typeface="Calibri"/>
              </a:rPr>
              <a:t>+20</a:t>
            </a:r>
          </a:p>
        </p:txBody>
      </p:sp>
      <p:cxnSp>
        <p:nvCxnSpPr>
          <p:cNvPr id="37" name="Straight Connector 36">
            <a:extLst>
              <a:ext uri="{FF2B5EF4-FFF2-40B4-BE49-F238E27FC236}">
                <a16:creationId xmlns:a16="http://schemas.microsoft.com/office/drawing/2014/main" id="{97CFA650-DF4F-459E-B203-C96744934EB8}"/>
              </a:ext>
              <a:ext uri="{C183D7F6-B498-43B3-948B-1728B52AA6E4}">
                <adec:decorative xmlns:adec="http://schemas.microsoft.com/office/drawing/2017/decorative" val="1"/>
              </a:ext>
            </a:extLst>
          </p:cNvPr>
          <p:cNvCxnSpPr>
            <a:cxnSpLocks/>
          </p:cNvCxnSpPr>
          <p:nvPr/>
        </p:nvCxnSpPr>
        <p:spPr>
          <a:xfrm>
            <a:off x="4038600" y="2486976"/>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C8AC2D66-7FA4-49B2-BB15-BA2CC4ACCB08}"/>
              </a:ext>
              <a:ext uri="{C183D7F6-B498-43B3-948B-1728B52AA6E4}">
                <adec:decorative xmlns:adec="http://schemas.microsoft.com/office/drawing/2017/decorative" val="1"/>
              </a:ext>
            </a:extLst>
          </p:cNvPr>
          <p:cNvCxnSpPr>
            <a:cxnSpLocks/>
          </p:cNvCxnSpPr>
          <p:nvPr/>
        </p:nvCxnSpPr>
        <p:spPr>
          <a:xfrm>
            <a:off x="5029200" y="2486976"/>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sp>
        <p:nvSpPr>
          <p:cNvPr id="48" name="AutoShape 8">
            <a:extLst>
              <a:ext uri="{FF2B5EF4-FFF2-40B4-BE49-F238E27FC236}">
                <a16:creationId xmlns:a16="http://schemas.microsoft.com/office/drawing/2014/main" id="{CA6CD62C-508C-44EF-A0C7-1429A1C1DCFE}"/>
              </a:ext>
              <a:ext uri="{C183D7F6-B498-43B3-948B-1728B52AA6E4}">
                <adec:decorative xmlns:adec="http://schemas.microsoft.com/office/drawing/2017/decorative" val="1"/>
              </a:ext>
            </a:extLst>
          </p:cNvPr>
          <p:cNvSpPr>
            <a:spLocks noChangeArrowheads="1"/>
          </p:cNvSpPr>
          <p:nvPr/>
        </p:nvSpPr>
        <p:spPr bwMode="auto">
          <a:xfrm>
            <a:off x="4231719" y="2041253"/>
            <a:ext cx="640080" cy="306467"/>
          </a:xfrm>
          <a:prstGeom prst="roundRect">
            <a:avLst>
              <a:gd name="adj" fmla="val 16667"/>
            </a:avLst>
          </a:prstGeom>
          <a:solidFill>
            <a:srgbClr val="FFC000"/>
          </a:solidFill>
          <a:ln w="9525">
            <a:noFill/>
            <a:round/>
            <a:headEnd/>
            <a:tailEnd/>
          </a:ln>
          <a:effectLst/>
        </p:spPr>
        <p:txBody>
          <a:bodyPr wrap="square" lIns="0" tIns="0" rIns="0" bIns="0" anchor="ctr">
            <a:spAutoFit/>
          </a:bodyPr>
          <a:lstStyle/>
          <a:p>
            <a:pPr algn="ctr"/>
            <a:r>
              <a:rPr lang="en-US" b="1" dirty="0">
                <a:latin typeface="Calibri"/>
              </a:rPr>
              <a:t>+52</a:t>
            </a:r>
          </a:p>
        </p:txBody>
      </p:sp>
      <p:sp>
        <p:nvSpPr>
          <p:cNvPr id="49" name="AutoShape 8">
            <a:extLst>
              <a:ext uri="{FF2B5EF4-FFF2-40B4-BE49-F238E27FC236}">
                <a16:creationId xmlns:a16="http://schemas.microsoft.com/office/drawing/2014/main" id="{68319BC7-24CE-4D3B-B8D6-A001627B7485}"/>
              </a:ext>
              <a:ext uri="{C183D7F6-B498-43B3-948B-1728B52AA6E4}">
                <adec:decorative xmlns:adec="http://schemas.microsoft.com/office/drawing/2017/decorative" val="1"/>
              </a:ext>
            </a:extLst>
          </p:cNvPr>
          <p:cNvSpPr>
            <a:spLocks noChangeArrowheads="1"/>
          </p:cNvSpPr>
          <p:nvPr/>
        </p:nvSpPr>
        <p:spPr bwMode="auto">
          <a:xfrm>
            <a:off x="8221980" y="2059790"/>
            <a:ext cx="640080" cy="306467"/>
          </a:xfrm>
          <a:prstGeom prst="roundRect">
            <a:avLst>
              <a:gd name="adj" fmla="val 16667"/>
            </a:avLst>
          </a:prstGeom>
          <a:solidFill>
            <a:srgbClr val="FFC000"/>
          </a:solidFill>
          <a:ln w="9525">
            <a:noFill/>
            <a:round/>
            <a:headEnd/>
            <a:tailEnd/>
          </a:ln>
          <a:effectLst/>
        </p:spPr>
        <p:txBody>
          <a:bodyPr wrap="square" lIns="0" tIns="0" rIns="0" bIns="0" anchor="ctr">
            <a:spAutoFit/>
          </a:bodyPr>
          <a:lstStyle/>
          <a:p>
            <a:pPr algn="ctr"/>
            <a:r>
              <a:rPr lang="en-US" b="1" dirty="0">
                <a:latin typeface="Calibri"/>
              </a:rPr>
              <a:t>+55</a:t>
            </a:r>
          </a:p>
        </p:txBody>
      </p:sp>
      <p:sp>
        <p:nvSpPr>
          <p:cNvPr id="30" name="AutoShape 8">
            <a:extLst>
              <a:ext uri="{FF2B5EF4-FFF2-40B4-BE49-F238E27FC236}">
                <a16:creationId xmlns:a16="http://schemas.microsoft.com/office/drawing/2014/main" id="{74F0E446-2EFB-4B92-BF7B-D3159AC229C1}"/>
              </a:ext>
              <a:ext uri="{C183D7F6-B498-43B3-948B-1728B52AA6E4}">
                <adec:decorative xmlns:adec="http://schemas.microsoft.com/office/drawing/2017/decorative" val="1"/>
              </a:ext>
            </a:extLst>
          </p:cNvPr>
          <p:cNvSpPr>
            <a:spLocks noChangeArrowheads="1"/>
          </p:cNvSpPr>
          <p:nvPr/>
        </p:nvSpPr>
        <p:spPr bwMode="auto">
          <a:xfrm>
            <a:off x="84787" y="2469123"/>
            <a:ext cx="777240" cy="408623"/>
          </a:xfrm>
          <a:prstGeom prst="roundRect">
            <a:avLst>
              <a:gd name="adj" fmla="val 16667"/>
            </a:avLst>
          </a:prstGeom>
          <a:solidFill>
            <a:schemeClr val="bg1"/>
          </a:solidFill>
          <a:ln w="9525">
            <a:solidFill>
              <a:schemeClr val="tx1"/>
            </a:solidFill>
            <a:round/>
            <a:headEnd/>
            <a:tailEnd/>
          </a:ln>
          <a:effectLst/>
        </p:spPr>
        <p:txBody>
          <a:bodyPr wrap="square" lIns="0" tIns="0" rIns="0" bIns="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latin typeface="Calibri"/>
              </a:rPr>
              <a:t>Neutral: 8</a:t>
            </a:r>
          </a:p>
          <a:p>
            <a:pPr algn="ctr"/>
            <a:r>
              <a:rPr lang="en-US" sz="1200" b="1" dirty="0">
                <a:latin typeface="Calibri"/>
              </a:rPr>
              <a:t>DK: 8</a:t>
            </a:r>
          </a:p>
        </p:txBody>
      </p:sp>
      <p:sp>
        <p:nvSpPr>
          <p:cNvPr id="32" name="AutoShape 8">
            <a:extLst>
              <a:ext uri="{FF2B5EF4-FFF2-40B4-BE49-F238E27FC236}">
                <a16:creationId xmlns:a16="http://schemas.microsoft.com/office/drawing/2014/main" id="{AF1A82BC-8EF6-402E-8215-9BC3FA9486A4}"/>
              </a:ext>
              <a:ext uri="{C183D7F6-B498-43B3-948B-1728B52AA6E4}">
                <adec:decorative xmlns:adec="http://schemas.microsoft.com/office/drawing/2017/decorative" val="1"/>
              </a:ext>
            </a:extLst>
          </p:cNvPr>
          <p:cNvSpPr>
            <a:spLocks noChangeArrowheads="1"/>
          </p:cNvSpPr>
          <p:nvPr/>
        </p:nvSpPr>
        <p:spPr bwMode="auto">
          <a:xfrm>
            <a:off x="1082327" y="2469123"/>
            <a:ext cx="777240" cy="408623"/>
          </a:xfrm>
          <a:prstGeom prst="roundRect">
            <a:avLst>
              <a:gd name="adj" fmla="val 16667"/>
            </a:avLst>
          </a:prstGeom>
          <a:solidFill>
            <a:schemeClr val="bg1"/>
          </a:solidFill>
          <a:ln w="9525">
            <a:solidFill>
              <a:schemeClr val="tx1"/>
            </a:solidFill>
            <a:round/>
            <a:headEnd/>
            <a:tailEnd/>
          </a:ln>
          <a:effectLst/>
        </p:spPr>
        <p:txBody>
          <a:bodyPr wrap="square" lIns="0" tIns="0" rIns="0" bIns="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latin typeface="Calibri"/>
              </a:rPr>
              <a:t>Neutral: 3</a:t>
            </a:r>
          </a:p>
          <a:p>
            <a:pPr algn="ctr"/>
            <a:r>
              <a:rPr lang="en-US" sz="1200" b="1" dirty="0">
                <a:latin typeface="Calibri"/>
              </a:rPr>
              <a:t>DK: 8</a:t>
            </a:r>
          </a:p>
        </p:txBody>
      </p:sp>
      <p:sp>
        <p:nvSpPr>
          <p:cNvPr id="34" name="AutoShape 8">
            <a:extLst>
              <a:ext uri="{FF2B5EF4-FFF2-40B4-BE49-F238E27FC236}">
                <a16:creationId xmlns:a16="http://schemas.microsoft.com/office/drawing/2014/main" id="{40F0681F-EFCB-4E3A-9D0C-7A88DD30A769}"/>
              </a:ext>
              <a:ext uri="{C183D7F6-B498-43B3-948B-1728B52AA6E4}">
                <adec:decorative xmlns:adec="http://schemas.microsoft.com/office/drawing/2017/decorative" val="1"/>
              </a:ext>
            </a:extLst>
          </p:cNvPr>
          <p:cNvSpPr>
            <a:spLocks noChangeArrowheads="1"/>
          </p:cNvSpPr>
          <p:nvPr/>
        </p:nvSpPr>
        <p:spPr bwMode="auto">
          <a:xfrm>
            <a:off x="2098136" y="2486977"/>
            <a:ext cx="777240" cy="408623"/>
          </a:xfrm>
          <a:prstGeom prst="roundRect">
            <a:avLst>
              <a:gd name="adj" fmla="val 16667"/>
            </a:avLst>
          </a:prstGeom>
          <a:solidFill>
            <a:schemeClr val="bg1"/>
          </a:solidFill>
          <a:ln w="9525">
            <a:solidFill>
              <a:schemeClr val="tx1"/>
            </a:solidFill>
            <a:round/>
            <a:headEnd/>
            <a:tailEnd/>
          </a:ln>
          <a:effectLst/>
        </p:spPr>
        <p:txBody>
          <a:bodyPr wrap="square" lIns="0" tIns="0" rIns="0" bIns="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latin typeface="Calibri"/>
              </a:rPr>
              <a:t>Neutral: 11</a:t>
            </a:r>
          </a:p>
          <a:p>
            <a:pPr algn="ctr"/>
            <a:r>
              <a:rPr lang="en-US" sz="1200" b="1" dirty="0">
                <a:latin typeface="Calibri"/>
              </a:rPr>
              <a:t>DK: 12</a:t>
            </a:r>
          </a:p>
        </p:txBody>
      </p:sp>
      <p:sp>
        <p:nvSpPr>
          <p:cNvPr id="36" name="AutoShape 8">
            <a:extLst>
              <a:ext uri="{FF2B5EF4-FFF2-40B4-BE49-F238E27FC236}">
                <a16:creationId xmlns:a16="http://schemas.microsoft.com/office/drawing/2014/main" id="{CA9992F4-9640-48C4-B9F3-B535D5BF5E04}"/>
              </a:ext>
              <a:ext uri="{C183D7F6-B498-43B3-948B-1728B52AA6E4}">
                <adec:decorative xmlns:adec="http://schemas.microsoft.com/office/drawing/2017/decorative" val="1"/>
              </a:ext>
            </a:extLst>
          </p:cNvPr>
          <p:cNvSpPr>
            <a:spLocks noChangeArrowheads="1"/>
          </p:cNvSpPr>
          <p:nvPr/>
        </p:nvSpPr>
        <p:spPr bwMode="auto">
          <a:xfrm>
            <a:off x="3124200" y="2455825"/>
            <a:ext cx="777240" cy="408623"/>
          </a:xfrm>
          <a:prstGeom prst="roundRect">
            <a:avLst>
              <a:gd name="adj" fmla="val 16667"/>
            </a:avLst>
          </a:prstGeom>
          <a:solidFill>
            <a:schemeClr val="bg1"/>
          </a:solidFill>
          <a:ln w="9525">
            <a:solidFill>
              <a:schemeClr val="tx1"/>
            </a:solidFill>
            <a:round/>
            <a:headEnd/>
            <a:tailEnd/>
          </a:ln>
          <a:effectLst/>
        </p:spPr>
        <p:txBody>
          <a:bodyPr wrap="square" lIns="0" tIns="0" rIns="0" bIns="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latin typeface="Calibri"/>
              </a:rPr>
              <a:t>Neutral: 13</a:t>
            </a:r>
          </a:p>
          <a:p>
            <a:pPr algn="ctr"/>
            <a:r>
              <a:rPr lang="en-US" sz="1200" b="1" dirty="0">
                <a:latin typeface="Calibri"/>
              </a:rPr>
              <a:t>DK: 8</a:t>
            </a:r>
          </a:p>
        </p:txBody>
      </p:sp>
      <p:sp>
        <p:nvSpPr>
          <p:cNvPr id="38" name="AutoShape 8">
            <a:extLst>
              <a:ext uri="{FF2B5EF4-FFF2-40B4-BE49-F238E27FC236}">
                <a16:creationId xmlns:a16="http://schemas.microsoft.com/office/drawing/2014/main" id="{F602EFCF-AE1B-4495-8D4D-6786607A6DB1}"/>
              </a:ext>
              <a:ext uri="{C183D7F6-B498-43B3-948B-1728B52AA6E4}">
                <adec:decorative xmlns:adec="http://schemas.microsoft.com/office/drawing/2017/decorative" val="1"/>
              </a:ext>
            </a:extLst>
          </p:cNvPr>
          <p:cNvSpPr>
            <a:spLocks noChangeArrowheads="1"/>
          </p:cNvSpPr>
          <p:nvPr/>
        </p:nvSpPr>
        <p:spPr bwMode="auto">
          <a:xfrm>
            <a:off x="4132253" y="2445471"/>
            <a:ext cx="777240" cy="408623"/>
          </a:xfrm>
          <a:prstGeom prst="roundRect">
            <a:avLst>
              <a:gd name="adj" fmla="val 16667"/>
            </a:avLst>
          </a:prstGeom>
          <a:solidFill>
            <a:schemeClr val="bg1"/>
          </a:solidFill>
          <a:ln w="9525">
            <a:solidFill>
              <a:schemeClr val="tx1"/>
            </a:solidFill>
            <a:round/>
            <a:headEnd/>
            <a:tailEnd/>
          </a:ln>
          <a:effectLst/>
        </p:spPr>
        <p:txBody>
          <a:bodyPr wrap="square" lIns="0" tIns="0" rIns="0" bIns="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latin typeface="Calibri"/>
              </a:rPr>
              <a:t>Neutral: 7</a:t>
            </a:r>
          </a:p>
          <a:p>
            <a:pPr algn="ctr"/>
            <a:r>
              <a:rPr lang="en-US" sz="1200" b="1" dirty="0">
                <a:latin typeface="Calibri"/>
              </a:rPr>
              <a:t>DK: 19</a:t>
            </a:r>
          </a:p>
        </p:txBody>
      </p:sp>
      <p:sp>
        <p:nvSpPr>
          <p:cNvPr id="40" name="AutoShape 8">
            <a:extLst>
              <a:ext uri="{FF2B5EF4-FFF2-40B4-BE49-F238E27FC236}">
                <a16:creationId xmlns:a16="http://schemas.microsoft.com/office/drawing/2014/main" id="{9572ABAC-0C3D-4FAF-8B90-63FBD6D43A0D}"/>
              </a:ext>
              <a:ext uri="{C183D7F6-B498-43B3-948B-1728B52AA6E4}">
                <adec:decorative xmlns:adec="http://schemas.microsoft.com/office/drawing/2017/decorative" val="1"/>
              </a:ext>
            </a:extLst>
          </p:cNvPr>
          <p:cNvSpPr>
            <a:spLocks noChangeArrowheads="1"/>
          </p:cNvSpPr>
          <p:nvPr/>
        </p:nvSpPr>
        <p:spPr bwMode="auto">
          <a:xfrm>
            <a:off x="8138160" y="2445471"/>
            <a:ext cx="777240" cy="408623"/>
          </a:xfrm>
          <a:prstGeom prst="roundRect">
            <a:avLst>
              <a:gd name="adj" fmla="val 16667"/>
            </a:avLst>
          </a:prstGeom>
          <a:solidFill>
            <a:schemeClr val="bg1"/>
          </a:solidFill>
          <a:ln w="9525">
            <a:solidFill>
              <a:schemeClr val="tx1"/>
            </a:solidFill>
            <a:round/>
            <a:headEnd/>
            <a:tailEnd/>
          </a:ln>
          <a:effectLst/>
        </p:spPr>
        <p:txBody>
          <a:bodyPr wrap="square" lIns="0" tIns="0" rIns="0" bIns="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latin typeface="Calibri"/>
              </a:rPr>
              <a:t>Neutral: 8</a:t>
            </a:r>
          </a:p>
          <a:p>
            <a:pPr algn="ctr"/>
            <a:r>
              <a:rPr lang="en-US" sz="1200" b="1" dirty="0">
                <a:latin typeface="Calibri"/>
              </a:rPr>
              <a:t>DK: 5</a:t>
            </a:r>
          </a:p>
        </p:txBody>
      </p:sp>
      <p:cxnSp>
        <p:nvCxnSpPr>
          <p:cNvPr id="42" name="Straight Connector 41">
            <a:extLst>
              <a:ext uri="{FF2B5EF4-FFF2-40B4-BE49-F238E27FC236}">
                <a16:creationId xmlns:a16="http://schemas.microsoft.com/office/drawing/2014/main" id="{5455DEEB-F432-4899-B850-6CB9C27AEA1A}"/>
              </a:ext>
              <a:ext uri="{C183D7F6-B498-43B3-948B-1728B52AA6E4}">
                <adec:decorative xmlns:adec="http://schemas.microsoft.com/office/drawing/2017/decorative" val="1"/>
              </a:ext>
            </a:extLst>
          </p:cNvPr>
          <p:cNvCxnSpPr>
            <a:cxnSpLocks/>
          </p:cNvCxnSpPr>
          <p:nvPr/>
        </p:nvCxnSpPr>
        <p:spPr>
          <a:xfrm>
            <a:off x="6019800" y="2455825"/>
            <a:ext cx="0" cy="4004980"/>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6B419ACB-24E4-471B-89A1-63D2C4C9FD6E}"/>
              </a:ext>
              <a:ext uri="{C183D7F6-B498-43B3-948B-1728B52AA6E4}">
                <adec:decorative xmlns:adec="http://schemas.microsoft.com/office/drawing/2017/decorative" val="1"/>
              </a:ext>
            </a:extLst>
          </p:cNvPr>
          <p:cNvCxnSpPr>
            <a:cxnSpLocks/>
          </p:cNvCxnSpPr>
          <p:nvPr/>
        </p:nvCxnSpPr>
        <p:spPr>
          <a:xfrm>
            <a:off x="7051307" y="2486976"/>
            <a:ext cx="0" cy="4091624"/>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5D1225D2-0A4A-4185-A596-FA3C2F051AEE}"/>
              </a:ext>
              <a:ext uri="{C183D7F6-B498-43B3-948B-1728B52AA6E4}">
                <adec:decorative xmlns:adec="http://schemas.microsoft.com/office/drawing/2017/decorative" val="1"/>
              </a:ext>
            </a:extLst>
          </p:cNvPr>
          <p:cNvCxnSpPr>
            <a:cxnSpLocks/>
          </p:cNvCxnSpPr>
          <p:nvPr/>
        </p:nvCxnSpPr>
        <p:spPr>
          <a:xfrm>
            <a:off x="8001000" y="2590800"/>
            <a:ext cx="0" cy="3769518"/>
          </a:xfrm>
          <a:prstGeom prst="line">
            <a:avLst/>
          </a:prstGeom>
          <a:ln w="12700">
            <a:solidFill>
              <a:schemeClr val="accent6">
                <a:lumMod val="10000"/>
              </a:schemeClr>
            </a:solidFill>
            <a:prstDash val="dash"/>
          </a:ln>
        </p:spPr>
        <p:style>
          <a:lnRef idx="2">
            <a:schemeClr val="accent1"/>
          </a:lnRef>
          <a:fillRef idx="0">
            <a:schemeClr val="accent1"/>
          </a:fillRef>
          <a:effectRef idx="1">
            <a:schemeClr val="accent1"/>
          </a:effectRef>
          <a:fontRef idx="minor">
            <a:schemeClr val="tx1"/>
          </a:fontRef>
        </p:style>
      </p:cxnSp>
      <p:sp>
        <p:nvSpPr>
          <p:cNvPr id="53" name="AutoShape 8">
            <a:extLst>
              <a:ext uri="{FF2B5EF4-FFF2-40B4-BE49-F238E27FC236}">
                <a16:creationId xmlns:a16="http://schemas.microsoft.com/office/drawing/2014/main" id="{9EEE9E7E-A717-4390-B4F0-C9C8FC2E59A2}"/>
              </a:ext>
              <a:ext uri="{C183D7F6-B498-43B3-948B-1728B52AA6E4}">
                <adec:decorative xmlns:adec="http://schemas.microsoft.com/office/drawing/2017/decorative" val="1"/>
              </a:ext>
            </a:extLst>
          </p:cNvPr>
          <p:cNvSpPr>
            <a:spLocks noChangeArrowheads="1"/>
          </p:cNvSpPr>
          <p:nvPr/>
        </p:nvSpPr>
        <p:spPr bwMode="auto">
          <a:xfrm>
            <a:off x="5165897" y="2074330"/>
            <a:ext cx="640080" cy="306467"/>
          </a:xfrm>
          <a:prstGeom prst="roundRect">
            <a:avLst>
              <a:gd name="adj" fmla="val 16667"/>
            </a:avLst>
          </a:prstGeom>
          <a:solidFill>
            <a:srgbClr val="FFC000"/>
          </a:solidFill>
          <a:ln w="9525">
            <a:noFill/>
            <a:round/>
            <a:headEnd/>
            <a:tailEnd/>
          </a:ln>
          <a:effectLst/>
        </p:spPr>
        <p:txBody>
          <a:bodyPr wrap="square" lIns="0" tIns="0" rIns="0" bIns="0" anchor="ctr">
            <a:spAutoFit/>
          </a:bodyPr>
          <a:lstStyle/>
          <a:p>
            <a:pPr algn="ctr"/>
            <a:r>
              <a:rPr lang="en-US" b="1" dirty="0">
                <a:latin typeface="Calibri"/>
              </a:rPr>
              <a:t>+53</a:t>
            </a:r>
          </a:p>
        </p:txBody>
      </p:sp>
      <p:sp>
        <p:nvSpPr>
          <p:cNvPr id="54" name="AutoShape 8">
            <a:extLst>
              <a:ext uri="{FF2B5EF4-FFF2-40B4-BE49-F238E27FC236}">
                <a16:creationId xmlns:a16="http://schemas.microsoft.com/office/drawing/2014/main" id="{0723BA49-3584-4D7B-AE8A-C7F058B2F561}"/>
              </a:ext>
              <a:ext uri="{C183D7F6-B498-43B3-948B-1728B52AA6E4}">
                <adec:decorative xmlns:adec="http://schemas.microsoft.com/office/drawing/2017/decorative" val="1"/>
              </a:ext>
            </a:extLst>
          </p:cNvPr>
          <p:cNvSpPr>
            <a:spLocks noChangeArrowheads="1"/>
          </p:cNvSpPr>
          <p:nvPr/>
        </p:nvSpPr>
        <p:spPr bwMode="auto">
          <a:xfrm>
            <a:off x="6245301" y="2074330"/>
            <a:ext cx="640080" cy="306467"/>
          </a:xfrm>
          <a:prstGeom prst="roundRect">
            <a:avLst>
              <a:gd name="adj" fmla="val 16667"/>
            </a:avLst>
          </a:prstGeom>
          <a:solidFill>
            <a:srgbClr val="FFC000"/>
          </a:solidFill>
          <a:ln w="9525">
            <a:noFill/>
            <a:round/>
            <a:headEnd/>
            <a:tailEnd/>
          </a:ln>
          <a:effectLst/>
        </p:spPr>
        <p:txBody>
          <a:bodyPr wrap="square" lIns="0" tIns="0" rIns="0" bIns="0" anchor="ctr">
            <a:spAutoFit/>
          </a:bodyPr>
          <a:lstStyle/>
          <a:p>
            <a:pPr algn="ctr"/>
            <a:r>
              <a:rPr lang="en-US" b="1" dirty="0">
                <a:latin typeface="Calibri"/>
              </a:rPr>
              <a:t>+70</a:t>
            </a:r>
          </a:p>
        </p:txBody>
      </p:sp>
      <p:sp>
        <p:nvSpPr>
          <p:cNvPr id="56" name="AutoShape 8">
            <a:extLst>
              <a:ext uri="{FF2B5EF4-FFF2-40B4-BE49-F238E27FC236}">
                <a16:creationId xmlns:a16="http://schemas.microsoft.com/office/drawing/2014/main" id="{CD257E3D-D82A-457E-8C71-5B732A539B3F}"/>
              </a:ext>
              <a:ext uri="{C183D7F6-B498-43B3-948B-1728B52AA6E4}">
                <adec:decorative xmlns:adec="http://schemas.microsoft.com/office/drawing/2017/decorative" val="1"/>
              </a:ext>
            </a:extLst>
          </p:cNvPr>
          <p:cNvSpPr>
            <a:spLocks noChangeArrowheads="1"/>
          </p:cNvSpPr>
          <p:nvPr/>
        </p:nvSpPr>
        <p:spPr bwMode="auto">
          <a:xfrm>
            <a:off x="7236381" y="2055371"/>
            <a:ext cx="640080" cy="306467"/>
          </a:xfrm>
          <a:prstGeom prst="roundRect">
            <a:avLst>
              <a:gd name="adj" fmla="val 16667"/>
            </a:avLst>
          </a:prstGeom>
          <a:solidFill>
            <a:srgbClr val="FFC000"/>
          </a:solidFill>
          <a:ln w="9525">
            <a:noFill/>
            <a:round/>
            <a:headEnd/>
            <a:tailEnd/>
          </a:ln>
          <a:effectLst/>
        </p:spPr>
        <p:txBody>
          <a:bodyPr wrap="square" lIns="0" tIns="0" rIns="0" bIns="0" anchor="ctr">
            <a:spAutoFit/>
          </a:bodyPr>
          <a:lstStyle/>
          <a:p>
            <a:pPr algn="ctr"/>
            <a:r>
              <a:rPr lang="en-US" b="1" dirty="0">
                <a:latin typeface="Calibri"/>
              </a:rPr>
              <a:t>+59</a:t>
            </a:r>
          </a:p>
        </p:txBody>
      </p:sp>
      <p:sp>
        <p:nvSpPr>
          <p:cNvPr id="57" name="AutoShape 8">
            <a:extLst>
              <a:ext uri="{FF2B5EF4-FFF2-40B4-BE49-F238E27FC236}">
                <a16:creationId xmlns:a16="http://schemas.microsoft.com/office/drawing/2014/main" id="{C1739669-4617-4B39-AC89-56F2136F37EF}"/>
              </a:ext>
              <a:ext uri="{C183D7F6-B498-43B3-948B-1728B52AA6E4}">
                <adec:decorative xmlns:adec="http://schemas.microsoft.com/office/drawing/2017/decorative" val="1"/>
              </a:ext>
            </a:extLst>
          </p:cNvPr>
          <p:cNvSpPr>
            <a:spLocks noChangeArrowheads="1"/>
          </p:cNvSpPr>
          <p:nvPr/>
        </p:nvSpPr>
        <p:spPr bwMode="auto">
          <a:xfrm>
            <a:off x="5143900" y="2469124"/>
            <a:ext cx="777240" cy="408623"/>
          </a:xfrm>
          <a:prstGeom prst="roundRect">
            <a:avLst>
              <a:gd name="adj" fmla="val 16667"/>
            </a:avLst>
          </a:prstGeom>
          <a:solidFill>
            <a:schemeClr val="bg1"/>
          </a:solidFill>
          <a:ln w="9525">
            <a:solidFill>
              <a:schemeClr val="tx1"/>
            </a:solidFill>
            <a:round/>
            <a:headEnd/>
            <a:tailEnd/>
          </a:ln>
          <a:effectLst/>
        </p:spPr>
        <p:txBody>
          <a:bodyPr wrap="square" lIns="0" tIns="0" rIns="0" bIns="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latin typeface="Calibri"/>
              </a:rPr>
              <a:t>Neutral: 7</a:t>
            </a:r>
          </a:p>
          <a:p>
            <a:pPr algn="ctr"/>
            <a:r>
              <a:rPr lang="en-US" sz="1200" b="1" dirty="0">
                <a:latin typeface="Calibri"/>
              </a:rPr>
              <a:t>DK: 18</a:t>
            </a:r>
          </a:p>
        </p:txBody>
      </p:sp>
      <p:sp>
        <p:nvSpPr>
          <p:cNvPr id="59" name="AutoShape 8">
            <a:extLst>
              <a:ext uri="{FF2B5EF4-FFF2-40B4-BE49-F238E27FC236}">
                <a16:creationId xmlns:a16="http://schemas.microsoft.com/office/drawing/2014/main" id="{D5CB10F9-AACA-4F95-B2B0-DCE37FE74688}"/>
              </a:ext>
              <a:ext uri="{C183D7F6-B498-43B3-948B-1728B52AA6E4}">
                <adec:decorative xmlns:adec="http://schemas.microsoft.com/office/drawing/2017/decorative" val="1"/>
              </a:ext>
            </a:extLst>
          </p:cNvPr>
          <p:cNvSpPr>
            <a:spLocks noChangeArrowheads="1"/>
          </p:cNvSpPr>
          <p:nvPr/>
        </p:nvSpPr>
        <p:spPr bwMode="auto">
          <a:xfrm>
            <a:off x="6156960" y="2455825"/>
            <a:ext cx="777240" cy="408623"/>
          </a:xfrm>
          <a:prstGeom prst="roundRect">
            <a:avLst>
              <a:gd name="adj" fmla="val 16667"/>
            </a:avLst>
          </a:prstGeom>
          <a:solidFill>
            <a:schemeClr val="bg1"/>
          </a:solidFill>
          <a:ln w="9525">
            <a:solidFill>
              <a:schemeClr val="tx1"/>
            </a:solidFill>
            <a:round/>
            <a:headEnd/>
            <a:tailEnd/>
          </a:ln>
          <a:effectLst/>
        </p:spPr>
        <p:txBody>
          <a:bodyPr wrap="square" lIns="0" tIns="0" rIns="0" bIns="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latin typeface="Calibri"/>
              </a:rPr>
              <a:t>Neutral: 6</a:t>
            </a:r>
          </a:p>
          <a:p>
            <a:pPr algn="ctr"/>
            <a:r>
              <a:rPr lang="en-US" sz="1200" b="1" dirty="0">
                <a:latin typeface="Calibri"/>
              </a:rPr>
              <a:t>DK: 3</a:t>
            </a:r>
          </a:p>
        </p:txBody>
      </p:sp>
      <p:sp>
        <p:nvSpPr>
          <p:cNvPr id="60" name="AutoShape 8">
            <a:extLst>
              <a:ext uri="{FF2B5EF4-FFF2-40B4-BE49-F238E27FC236}">
                <a16:creationId xmlns:a16="http://schemas.microsoft.com/office/drawing/2014/main" id="{9A086012-F985-40DD-9277-524198267954}"/>
              </a:ext>
              <a:ext uri="{C183D7F6-B498-43B3-948B-1728B52AA6E4}">
                <adec:decorative xmlns:adec="http://schemas.microsoft.com/office/drawing/2017/decorative" val="1"/>
              </a:ext>
            </a:extLst>
          </p:cNvPr>
          <p:cNvSpPr>
            <a:spLocks noChangeArrowheads="1"/>
          </p:cNvSpPr>
          <p:nvPr/>
        </p:nvSpPr>
        <p:spPr bwMode="auto">
          <a:xfrm>
            <a:off x="7162800" y="2437267"/>
            <a:ext cx="777240" cy="408623"/>
          </a:xfrm>
          <a:prstGeom prst="roundRect">
            <a:avLst>
              <a:gd name="adj" fmla="val 16667"/>
            </a:avLst>
          </a:prstGeom>
          <a:solidFill>
            <a:schemeClr val="bg1"/>
          </a:solidFill>
          <a:ln w="9525">
            <a:solidFill>
              <a:schemeClr val="tx1"/>
            </a:solidFill>
            <a:round/>
            <a:headEnd/>
            <a:tailEnd/>
          </a:ln>
          <a:effectLst/>
        </p:spPr>
        <p:txBody>
          <a:bodyPr wrap="square" lIns="0" tIns="0" rIns="0" bIns="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latin typeface="Calibri"/>
              </a:rPr>
              <a:t>Neutral: 8</a:t>
            </a:r>
          </a:p>
          <a:p>
            <a:pPr algn="ctr"/>
            <a:r>
              <a:rPr lang="en-US" sz="1200" b="1" dirty="0">
                <a:latin typeface="Calibri"/>
              </a:rPr>
              <a:t>DK: 7</a:t>
            </a:r>
          </a:p>
        </p:txBody>
      </p:sp>
    </p:spTree>
    <p:extLst>
      <p:ext uri="{BB962C8B-B14F-4D97-AF65-F5344CB8AC3E}">
        <p14:creationId xmlns:p14="http://schemas.microsoft.com/office/powerpoint/2010/main" val="197363452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Greenberg_Master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Greenberg_Master_4">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3FE89993FECE4681AEFBB98D002C5D" ma:contentTypeVersion="4" ma:contentTypeDescription="Create a new document." ma:contentTypeScope="" ma:versionID="d6b9933b07fd1baf8e8352121eb474d6">
  <xsd:schema xmlns:xsd="http://www.w3.org/2001/XMLSchema" xmlns:xs="http://www.w3.org/2001/XMLSchema" xmlns:p="http://schemas.microsoft.com/office/2006/metadata/properties" xmlns:ns3="d540d84c-45b8-474f-a6a8-2c5b6bd976e4" targetNamespace="http://schemas.microsoft.com/office/2006/metadata/properties" ma:root="true" ma:fieldsID="373168e8f470243c92390e98e42ccb2f" ns3:_="">
    <xsd:import namespace="d540d84c-45b8-474f-a6a8-2c5b6bd976e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40d84c-45b8-474f-a6a8-2c5b6bd976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44E3FE-96AA-4794-B134-9B29EDBD6567}">
  <ds:schemaRefs>
    <ds:schemaRef ds:uri="http://schemas.microsoft.com/office/2006/metadata/contentType"/>
    <ds:schemaRef ds:uri="http://schemas.microsoft.com/office/2006/metadata/properties/metaAttributes"/>
    <ds:schemaRef ds:uri="http://www.w3.org/2000/xmlns/"/>
    <ds:schemaRef ds:uri="http://www.w3.org/2001/XMLSchema"/>
    <ds:schemaRef ds:uri="d540d84c-45b8-474f-a6a8-2c5b6bd976e4"/>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3890CF-051B-44CB-83B0-BBF607AEAABA}">
  <ds:schemaRefs>
    <ds:schemaRef ds:uri="d540d84c-45b8-474f-a6a8-2c5b6bd976e4"/>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AA3952FB-0068-42D5-9AD3-535FB1B12B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105994</TotalTime>
  <Words>6092</Words>
  <Application>Microsoft Macintosh PowerPoint</Application>
  <PresentationFormat>On-screen Show (4:3)</PresentationFormat>
  <Paragraphs>1149</Paragraphs>
  <Slides>47</Slides>
  <Notes>47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Akzidenz-Grotesk Std Light Ext</vt:lpstr>
      <vt:lpstr>Arial</vt:lpstr>
      <vt:lpstr>Arial Narrow</vt:lpstr>
      <vt:lpstr>Calibri</vt:lpstr>
      <vt:lpstr>Franklin Gothic Demi Cond</vt:lpstr>
      <vt:lpstr>Times New Roman</vt:lpstr>
      <vt:lpstr>Wingdings</vt:lpstr>
      <vt:lpstr>1_Office Theme</vt:lpstr>
      <vt:lpstr>An Update on our COVID-19 Response</vt:lpstr>
      <vt:lpstr>Blind Triplets Who Became Eagle Scouts Battling COVID-19</vt:lpstr>
      <vt:lpstr>Introduction</vt:lpstr>
      <vt:lpstr>Definition of Battleground</vt:lpstr>
      <vt:lpstr>Methodology</vt:lpstr>
      <vt:lpstr>Key Findings</vt:lpstr>
      <vt:lpstr>Key Findings 2</vt:lpstr>
      <vt:lpstr>Disability Community represents over one quarter of the 2020 battleground</vt:lpstr>
      <vt:lpstr>Anti-stay-at-home demonstrators hated by country and half GOP</vt:lpstr>
      <vt:lpstr>Trump tweeting to “liberate” Democratic-run states raises serious doubts across the board; only Tea Party GOP base unfazed</vt:lpstr>
      <vt:lpstr>Governors opening up economy viewed warmly by only a third of country</vt:lpstr>
      <vt:lpstr>Almost 60 percent of country reject the way opening, including 1/3 of GOP</vt:lpstr>
      <vt:lpstr>When asked to share reactions to Georgia opening, comments overwhelmingly negative, and those who agree give few reasons or will still follow guidelines</vt:lpstr>
      <vt:lpstr>Open-ended reaction to Georgia governor plan for reopening safely, including theaters, barbers and dine-in restaurants</vt:lpstr>
      <vt:lpstr>Large majority bothered leaders willing to have a lot of older people die</vt:lpstr>
      <vt:lpstr>When asked to share feelings after hearing Texas Lt. Governor on seniors, most disagree and many express outrage </vt:lpstr>
      <vt:lpstr>Open-ended reaction to Texas Lt. Governor statement on seniors</vt:lpstr>
      <vt:lpstr>Even fear of losing immediate family member shaped by partisanship &amp; world view </vt:lpstr>
      <vt:lpstr>Fear of losing immediate family member high across disability community; fear of personally getting sick particularly high among those with disability</vt:lpstr>
      <vt:lpstr>Trump’s approval falling on handling coronavirus and economy</vt:lpstr>
      <vt:lpstr>Democrats more anti-Trump than Republicans pro-Trump, and more interested in the election </vt:lpstr>
      <vt:lpstr>Trump losing with, increasing certainty, the war on coronavirus</vt:lpstr>
      <vt:lpstr>Public answer: vote in safety</vt:lpstr>
      <vt:lpstr>A majority now want to vote from home, particularly Democrats and determined voters </vt:lpstr>
      <vt:lpstr>A majority say they will vote in safety from home, particularly in the disability community</vt:lpstr>
      <vt:lpstr>Support for expanded Vote by mail stable and with intensity</vt:lpstr>
      <vt:lpstr>Support for expanded Vote by mail and voting in safety especially strong among disability community</vt:lpstr>
      <vt:lpstr>Half of Republicans comfortable with vote by mail, but slipping </vt:lpstr>
      <vt:lpstr>The government rescue: what’s next</vt:lpstr>
      <vt:lpstr>U.S. rescue plan, particularly with Republicans</vt:lpstr>
      <vt:lpstr>Stunning transfer of funds from government to households</vt:lpstr>
      <vt:lpstr>Remarkable number can now afford $500</vt:lpstr>
      <vt:lpstr>But country still uncertain who is responsible for this historic rescue! </vt:lpstr>
      <vt:lpstr>Democratic leaders have only small edge on trust to address crisis</vt:lpstr>
      <vt:lpstr>New Cares package - starts with food and paid leave </vt:lpstr>
      <vt:lpstr>Employment and child tax credit also strong</vt:lpstr>
      <vt:lpstr>Voters within the Disability Community broadly favorable toward food stamps</vt:lpstr>
      <vt:lpstr>Disability community focused on food, paid leave and child tax credit</vt:lpstr>
      <vt:lpstr>Presidential race at precipice</vt:lpstr>
      <vt:lpstr>Democrats at edge of sweep in battleground, including Senate — though Biden has edged down since Sanders endorsement </vt:lpstr>
      <vt:lpstr>Disability Community most contested Presidential race; less in House races</vt:lpstr>
      <vt:lpstr>Trump vote consolidates, but many more winnable voters for Biden</vt:lpstr>
      <vt:lpstr>Biden can make most gains with white millennials, Hispanics and white unmarried women</vt:lpstr>
      <vt:lpstr>Biden has not yet consolidated the non-Biden voter - and a real threat to sweep</vt:lpstr>
      <vt:lpstr>Biden has modest edge on handling crisis, but Trump a strong one on getting people back to work</vt:lpstr>
      <vt:lpstr>Contact Us</vt:lpstr>
      <vt:lpstr>Thank you!</vt:lpstr>
    </vt:vector>
  </TitlesOfParts>
  <Company>GQR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Valued Employee</dc:creator>
  <cp:lastModifiedBy>Eric Ascher</cp:lastModifiedBy>
  <cp:revision>4588</cp:revision>
  <cp:lastPrinted>2015-11-05T18:11:43Z</cp:lastPrinted>
  <dcterms:created xsi:type="dcterms:W3CDTF">2012-03-13T19:50:43Z</dcterms:created>
  <dcterms:modified xsi:type="dcterms:W3CDTF">2020-05-13T12:55:33Z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0x010100AF3FE89993FECE4681AEFBB98D002C5D</vt:lpwstr>
  </property>
</Properties>
</file>