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7" r:id="rId2"/>
    <p:sldMasterId id="2147483690" r:id="rId3"/>
    <p:sldMasterId id="2147483714" r:id="rId4"/>
    <p:sldMasterId id="2147483726" r:id="rId5"/>
  </p:sldMasterIdLst>
  <p:notesMasterIdLst>
    <p:notesMasterId r:id="rId44"/>
  </p:notesMasterIdLst>
  <p:sldIdLst>
    <p:sldId id="839" r:id="rId6"/>
    <p:sldId id="684" r:id="rId7"/>
    <p:sldId id="848" r:id="rId8"/>
    <p:sldId id="838" r:id="rId9"/>
    <p:sldId id="854" r:id="rId10"/>
    <p:sldId id="857" r:id="rId11"/>
    <p:sldId id="858" r:id="rId12"/>
    <p:sldId id="859" r:id="rId13"/>
    <p:sldId id="860" r:id="rId14"/>
    <p:sldId id="861" r:id="rId15"/>
    <p:sldId id="862" r:id="rId16"/>
    <p:sldId id="863" r:id="rId17"/>
    <p:sldId id="864" r:id="rId18"/>
    <p:sldId id="853" r:id="rId19"/>
    <p:sldId id="256" r:id="rId20"/>
    <p:sldId id="257" r:id="rId21"/>
    <p:sldId id="258" r:id="rId22"/>
    <p:sldId id="259" r:id="rId23"/>
    <p:sldId id="260" r:id="rId24"/>
    <p:sldId id="261" r:id="rId25"/>
    <p:sldId id="262" r:id="rId26"/>
    <p:sldId id="264" r:id="rId27"/>
    <p:sldId id="265" r:id="rId28"/>
    <p:sldId id="268" r:id="rId29"/>
    <p:sldId id="271" r:id="rId30"/>
    <p:sldId id="272" r:id="rId31"/>
    <p:sldId id="273" r:id="rId32"/>
    <p:sldId id="275" r:id="rId33"/>
    <p:sldId id="276" r:id="rId34"/>
    <p:sldId id="277" r:id="rId35"/>
    <p:sldId id="856" r:id="rId36"/>
    <p:sldId id="865" r:id="rId37"/>
    <p:sldId id="866" r:id="rId38"/>
    <p:sldId id="867" r:id="rId39"/>
    <p:sldId id="868" r:id="rId40"/>
    <p:sldId id="869" r:id="rId41"/>
    <p:sldId id="870" r:id="rId42"/>
    <p:sldId id="28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819" autoAdjust="0"/>
    <p:restoredTop sz="86395" autoAdjust="0"/>
  </p:normalViewPr>
  <p:slideViewPr>
    <p:cSldViewPr snapToGrid="0">
      <p:cViewPr varScale="1">
        <p:scale>
          <a:sx n="62" d="100"/>
          <a:sy n="62" d="100"/>
        </p:scale>
        <p:origin x="21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1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417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a:t>
            </a:fld>
            <a:endParaRPr lang="en-US"/>
          </a:p>
        </p:txBody>
      </p:sp>
    </p:spTree>
    <p:extLst>
      <p:ext uri="{BB962C8B-B14F-4D97-AF65-F5344CB8AC3E}">
        <p14:creationId xmlns:p14="http://schemas.microsoft.com/office/powerpoint/2010/main" val="2401112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26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992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BF2833-5762-4E0C-9C9E-774432C7BC2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3135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an exception to a policy, practice or procedure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FA708B-ECBE-F34B-A05F-C1E1D1B59D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26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623" name="Google Shape;6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8/11/2020</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8/11/2020</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8/11/2020</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_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8970433" y="6408743"/>
            <a:ext cx="2559051" cy="365125"/>
          </a:xfrm>
          <a:prstGeom prst="rect">
            <a:avLst/>
          </a:prstGeom>
        </p:spPr>
        <p:txBody>
          <a:bodyPr/>
          <a:lstStyle>
            <a:lvl1pPr>
              <a:defRPr/>
            </a:lvl1pPr>
            <a:extLst/>
          </a:lstStyle>
          <a:p>
            <a:pPr>
              <a:defRPr/>
            </a:pPr>
            <a:fld id="{27563826-D1F5-491F-BDDE-4F3ECF99DD46}" type="datetime1">
              <a:rPr lang="en-US" smtClean="0"/>
              <a:t>8/11/2020</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7" name="Slide Number Placeholder 6"/>
          <p:cNvSpPr>
            <a:spLocks noGrp="1"/>
          </p:cNvSpPr>
          <p:nvPr>
            <p:ph type="sldNum" sz="quarter" idx="12"/>
          </p:nvPr>
        </p:nvSpPr>
        <p:spPr/>
        <p:txBody>
          <a:bodyPr/>
          <a:lstStyle>
            <a:lvl1pPr>
              <a:defRPr/>
            </a:lvl1pPr>
            <a:extLst/>
          </a:lstStyle>
          <a:p>
            <a:pPr>
              <a:defRPr/>
            </a:pPr>
            <a:fld id="{43B97E4A-B346-4551-9E11-D73C42F24531}" type="slidenum">
              <a:rPr lang="en-US"/>
              <a:pPr>
                <a:defRPr/>
              </a:pPr>
              <a:t>‹#›</a:t>
            </a:fld>
            <a:endParaRPr lang="en-US"/>
          </a:p>
        </p:txBody>
      </p:sp>
    </p:spTree>
    <p:extLst>
      <p:ext uri="{BB962C8B-B14F-4D97-AF65-F5344CB8AC3E}">
        <p14:creationId xmlns:p14="http://schemas.microsoft.com/office/powerpoint/2010/main" val="2571493334"/>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4"/>
          <p:cNvSpPr/>
          <p:nvPr/>
        </p:nvSpPr>
        <p:spPr>
          <a:xfrm>
            <a:off x="-20421" y="0"/>
            <a:ext cx="3363696"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32" name="Google Shape;32;p4"/>
          <p:cNvSpPr/>
          <p:nvPr/>
        </p:nvSpPr>
        <p:spPr>
          <a:xfrm>
            <a:off x="1676400" y="2438400"/>
            <a:ext cx="9686023" cy="2124075"/>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33" name="Google Shape;33;p4"/>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24385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4"/>
        <p:cNvGrpSpPr/>
        <p:nvPr/>
      </p:nvGrpSpPr>
      <p:grpSpPr>
        <a:xfrm>
          <a:off x="0" y="0"/>
          <a:ext cx="0" cy="0"/>
          <a:chOff x="0" y="0"/>
          <a:chExt cx="0" cy="0"/>
        </a:xfrm>
      </p:grpSpPr>
      <p:sp>
        <p:nvSpPr>
          <p:cNvPr id="35" name="Google Shape;35;p5"/>
          <p:cNvSpPr/>
          <p:nvPr/>
        </p:nvSpPr>
        <p:spPr>
          <a:xfrm>
            <a:off x="1524000" y="1122362"/>
            <a:ext cx="9144000" cy="2387601"/>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36" name="Google Shape;3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Times New Rom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5"/>
          <p:cNvSpPr/>
          <p:nvPr/>
        </p:nvSpPr>
        <p:spPr>
          <a:xfrm>
            <a:off x="1524000" y="3602039"/>
            <a:ext cx="9144000" cy="1655762"/>
          </a:xfrm>
          <a:prstGeom prst="rect">
            <a:avLst/>
          </a:prstGeom>
          <a:solidFill>
            <a:srgbClr val="F5BA2B">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40" name="Google Shape;40;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4D4D4D"/>
              </a:buClr>
              <a:buSzPts val="2400"/>
              <a:buNone/>
              <a:defRPr sz="2400"/>
            </a:lvl1pPr>
            <a:lvl2pPr lvl="1" algn="ctr">
              <a:lnSpc>
                <a:spcPct val="90000"/>
              </a:lnSpc>
              <a:spcBef>
                <a:spcPts val="500"/>
              </a:spcBef>
              <a:spcAft>
                <a:spcPts val="0"/>
              </a:spcAft>
              <a:buClr>
                <a:srgbClr val="4D4D4D"/>
              </a:buClr>
              <a:buSzPts val="2000"/>
              <a:buNone/>
              <a:defRPr sz="2000"/>
            </a:lvl2pPr>
            <a:lvl3pPr lvl="2" algn="ctr">
              <a:lnSpc>
                <a:spcPct val="90000"/>
              </a:lnSpc>
              <a:spcBef>
                <a:spcPts val="500"/>
              </a:spcBef>
              <a:spcAft>
                <a:spcPts val="0"/>
              </a:spcAft>
              <a:buClr>
                <a:srgbClr val="4D4D4D"/>
              </a:buClr>
              <a:buSzPts val="1800"/>
              <a:buNone/>
              <a:defRPr sz="1800"/>
            </a:lvl3pPr>
            <a:lvl4pPr lvl="3" algn="ctr">
              <a:lnSpc>
                <a:spcPct val="90000"/>
              </a:lnSpc>
              <a:spcBef>
                <a:spcPts val="500"/>
              </a:spcBef>
              <a:spcAft>
                <a:spcPts val="0"/>
              </a:spcAft>
              <a:buClr>
                <a:srgbClr val="4D4D4D"/>
              </a:buClr>
              <a:buSzPts val="1600"/>
              <a:buNone/>
              <a:defRPr sz="1600"/>
            </a:lvl4pPr>
            <a:lvl5pPr lvl="4" algn="ctr">
              <a:lnSpc>
                <a:spcPct val="90000"/>
              </a:lnSpc>
              <a:spcBef>
                <a:spcPts val="500"/>
              </a:spcBef>
              <a:spcAft>
                <a:spcPts val="0"/>
              </a:spcAft>
              <a:buClr>
                <a:srgbClr val="4D4D4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708974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1"/>
        <p:cNvGrpSpPr/>
        <p:nvPr/>
      </p:nvGrpSpPr>
      <p:grpSpPr>
        <a:xfrm>
          <a:off x="0" y="0"/>
          <a:ext cx="0" cy="0"/>
          <a:chOff x="0" y="0"/>
          <a:chExt cx="0" cy="0"/>
        </a:xfrm>
      </p:grpSpPr>
      <p:sp>
        <p:nvSpPr>
          <p:cNvPr id="42" name="Google Shape;42;p6"/>
          <p:cNvSpPr txBox="1">
            <a:spLocks noGrp="1"/>
          </p:cNvSpPr>
          <p:nvPr>
            <p:ph type="body" idx="1"/>
          </p:nvPr>
        </p:nvSpPr>
        <p:spPr>
          <a:xfrm>
            <a:off x="523240" y="1825625"/>
            <a:ext cx="5658485"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6"/>
          <p:cNvSpPr/>
          <p:nvPr/>
        </p:nvSpPr>
        <p:spPr>
          <a:xfrm>
            <a:off x="345440" y="365125"/>
            <a:ext cx="5836285"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46" name="Google Shape;46;p6"/>
          <p:cNvSpPr txBox="1">
            <a:spLocks noGrp="1"/>
          </p:cNvSpPr>
          <p:nvPr>
            <p:ph type="title"/>
          </p:nvPr>
        </p:nvSpPr>
        <p:spPr>
          <a:xfrm>
            <a:off x="523240" y="365126"/>
            <a:ext cx="5658485"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83192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5762625" y="1825625"/>
            <a:ext cx="6127413"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7"/>
          <p:cNvSpPr/>
          <p:nvPr/>
        </p:nvSpPr>
        <p:spPr>
          <a:xfrm>
            <a:off x="5676900" y="365125"/>
            <a:ext cx="6213138" cy="1139825"/>
          </a:xfrm>
          <a:prstGeom prst="rect">
            <a:avLst/>
          </a:prstGeom>
          <a:solidFill>
            <a:srgbClr val="EFAF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52" name="Google Shape;52;p7"/>
          <p:cNvSpPr txBox="1">
            <a:spLocks noGrp="1"/>
          </p:cNvSpPr>
          <p:nvPr>
            <p:ph type="title"/>
          </p:nvPr>
        </p:nvSpPr>
        <p:spPr>
          <a:xfrm>
            <a:off x="5762625" y="365126"/>
            <a:ext cx="5276215"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0000"/>
              </a:buClr>
              <a:buSzPts val="4000"/>
              <a:buFont typeface="Times New Roman"/>
              <a:buNone/>
              <a:defRPr>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593921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3"/>
        <p:cNvGrpSpPr/>
        <p:nvPr/>
      </p:nvGrpSpPr>
      <p:grpSpPr>
        <a:xfrm>
          <a:off x="0" y="0"/>
          <a:ext cx="0" cy="0"/>
          <a:chOff x="0" y="0"/>
          <a:chExt cx="0" cy="0"/>
        </a:xfrm>
      </p:grpSpPr>
      <p:sp>
        <p:nvSpPr>
          <p:cNvPr id="54" name="Google Shape;54;p8"/>
          <p:cNvSpPr/>
          <p:nvPr/>
        </p:nvSpPr>
        <p:spPr>
          <a:xfrm>
            <a:off x="528320" y="347346"/>
            <a:ext cx="11544598" cy="1139825"/>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rgbClr val="F5BA2B"/>
              </a:solidFill>
              <a:latin typeface="Times New Roman" panose="02020603050405020304" pitchFamily="18" charset="0"/>
              <a:ea typeface="Calibri"/>
              <a:cs typeface="Times New Roman" panose="02020603050405020304" pitchFamily="18" charset="0"/>
              <a:sym typeface="Calibri"/>
            </a:endParaRPr>
          </a:p>
        </p:txBody>
      </p:sp>
      <p:sp>
        <p:nvSpPr>
          <p:cNvPr id="55" name="Google Shape;55;p8"/>
          <p:cNvSpPr txBox="1">
            <a:spLocks noGrp="1"/>
          </p:cNvSpPr>
          <p:nvPr>
            <p:ph type="body" idx="1"/>
          </p:nvPr>
        </p:nvSpPr>
        <p:spPr>
          <a:xfrm>
            <a:off x="523240" y="1825625"/>
            <a:ext cx="10830559"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8"/>
          <p:cNvSpPr txBox="1">
            <a:spLocks noGrp="1"/>
          </p:cNvSpPr>
          <p:nvPr>
            <p:ph type="title"/>
          </p:nvPr>
        </p:nvSpPr>
        <p:spPr>
          <a:xfrm>
            <a:off x="523240" y="365126"/>
            <a:ext cx="10515600"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5BA2B"/>
              </a:buClr>
              <a:buSzPts val="4000"/>
              <a:buFont typeface="Times New Roman"/>
              <a:buNone/>
              <a:defRPr>
                <a:solidFill>
                  <a:srgbClr val="F5BA2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67385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9"/>
        <p:cNvGrpSpPr/>
        <p:nvPr/>
      </p:nvGrpSpPr>
      <p:grpSpPr>
        <a:xfrm>
          <a:off x="0" y="0"/>
          <a:ext cx="0" cy="0"/>
          <a:chOff x="0" y="0"/>
          <a:chExt cx="0" cy="0"/>
        </a:xfrm>
      </p:grpSpPr>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9"/>
          <p:cNvSpPr/>
          <p:nvPr/>
        </p:nvSpPr>
        <p:spPr>
          <a:xfrm>
            <a:off x="914401" y="0"/>
            <a:ext cx="6162674" cy="6858000"/>
          </a:xfrm>
          <a:prstGeom prst="rect">
            <a:avLst/>
          </a:prstGeom>
          <a:solidFill>
            <a:srgbClr val="F5BA2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63" name="Google Shape;63;p9"/>
          <p:cNvSpPr txBox="1">
            <a:spLocks noGrp="1"/>
          </p:cNvSpPr>
          <p:nvPr>
            <p:ph type="title"/>
          </p:nvPr>
        </p:nvSpPr>
        <p:spPr>
          <a:xfrm>
            <a:off x="1366838" y="2289176"/>
            <a:ext cx="5257800" cy="113982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0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987098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4D4D4D"/>
              </a:buClr>
              <a:buSzPts val="2400"/>
              <a:buNone/>
              <a:defRPr sz="2400" b="1"/>
            </a:lvl1pPr>
            <a:lvl2pPr marL="914400" lvl="1" indent="-228600" algn="l">
              <a:lnSpc>
                <a:spcPct val="90000"/>
              </a:lnSpc>
              <a:spcBef>
                <a:spcPts val="500"/>
              </a:spcBef>
              <a:spcAft>
                <a:spcPts val="0"/>
              </a:spcAft>
              <a:buClr>
                <a:srgbClr val="4D4D4D"/>
              </a:buClr>
              <a:buSzPts val="2000"/>
              <a:buNone/>
              <a:defRPr sz="2000" b="1"/>
            </a:lvl2pPr>
            <a:lvl3pPr marL="1371600" lvl="2" indent="-228600" algn="l">
              <a:lnSpc>
                <a:spcPct val="90000"/>
              </a:lnSpc>
              <a:spcBef>
                <a:spcPts val="500"/>
              </a:spcBef>
              <a:spcAft>
                <a:spcPts val="0"/>
              </a:spcAft>
              <a:buClr>
                <a:srgbClr val="4D4D4D"/>
              </a:buClr>
              <a:buSzPts val="1800"/>
              <a:buNone/>
              <a:defRPr sz="1800" b="1"/>
            </a:lvl3pPr>
            <a:lvl4pPr marL="1828800" lvl="3" indent="-228600" algn="l">
              <a:lnSpc>
                <a:spcPct val="90000"/>
              </a:lnSpc>
              <a:spcBef>
                <a:spcPts val="500"/>
              </a:spcBef>
              <a:spcAft>
                <a:spcPts val="0"/>
              </a:spcAft>
              <a:buClr>
                <a:srgbClr val="4D4D4D"/>
              </a:buClr>
              <a:buSzPts val="1600"/>
              <a:buNone/>
              <a:defRPr sz="1600" b="1"/>
            </a:lvl4pPr>
            <a:lvl5pPr marL="2286000" lvl="4" indent="-228600" algn="l">
              <a:lnSpc>
                <a:spcPct val="90000"/>
              </a:lnSpc>
              <a:spcBef>
                <a:spcPts val="500"/>
              </a:spcBef>
              <a:spcAft>
                <a:spcPts val="0"/>
              </a:spcAft>
              <a:buClr>
                <a:srgbClr val="4D4D4D"/>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2901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035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68749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3931442" y="-1597818"/>
            <a:ext cx="4351338" cy="1119822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D4D4D"/>
              </a:buClr>
              <a:buSzPts val="1800"/>
              <a:buChar char="•"/>
              <a:defRPr/>
            </a:lvl1pPr>
            <a:lvl2pPr marL="914400" lvl="1" indent="-342900" algn="l">
              <a:lnSpc>
                <a:spcPct val="90000"/>
              </a:lnSpc>
              <a:spcBef>
                <a:spcPts val="500"/>
              </a:spcBef>
              <a:spcAft>
                <a:spcPts val="0"/>
              </a:spcAft>
              <a:buClr>
                <a:srgbClr val="4D4D4D"/>
              </a:buClr>
              <a:buSzPts val="1800"/>
              <a:buChar char="•"/>
              <a:defRPr/>
            </a:lvl2pPr>
            <a:lvl3pPr marL="1371600" lvl="2" indent="-342900" algn="l">
              <a:lnSpc>
                <a:spcPct val="90000"/>
              </a:lnSpc>
              <a:spcBef>
                <a:spcPts val="500"/>
              </a:spcBef>
              <a:spcAft>
                <a:spcPts val="0"/>
              </a:spcAft>
              <a:buClr>
                <a:srgbClr val="4D4D4D"/>
              </a:buClr>
              <a:buSzPts val="1800"/>
              <a:buChar char="•"/>
              <a:defRPr/>
            </a:lvl3pPr>
            <a:lvl4pPr marL="1828800" lvl="3" indent="-342900" algn="l">
              <a:lnSpc>
                <a:spcPct val="90000"/>
              </a:lnSpc>
              <a:spcBef>
                <a:spcPts val="500"/>
              </a:spcBef>
              <a:spcAft>
                <a:spcPts val="0"/>
              </a:spcAft>
              <a:buClr>
                <a:srgbClr val="4D4D4D"/>
              </a:buClr>
              <a:buSzPts val="1800"/>
              <a:buChar char="•"/>
              <a:defRPr/>
            </a:lvl4pPr>
            <a:lvl5pPr marL="2286000" lvl="4" indent="-342900" algn="l">
              <a:lnSpc>
                <a:spcPct val="90000"/>
              </a:lnSpc>
              <a:spcBef>
                <a:spcPts val="500"/>
              </a:spcBef>
              <a:spcAft>
                <a:spcPts val="0"/>
              </a:spcAft>
              <a:buClr>
                <a:srgbClr val="4D4D4D"/>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6" name="Google Shape;8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5882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FC41-9446-8947-87C6-7263C891C4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C10E85-139E-3D4F-8BBB-AACA62C17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02761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9D3C-CB87-9F40-A2CD-A3E686CDB3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20097E-E033-C04A-A217-601DFC0194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6382B-14F1-364C-A044-C5140224FB40}"/>
              </a:ext>
            </a:extLst>
          </p:cNvPr>
          <p:cNvSpPr>
            <a:spLocks noGrp="1"/>
          </p:cNvSpPr>
          <p:nvPr>
            <p:ph type="dt" sz="half" idx="10"/>
          </p:nvPr>
        </p:nvSpPr>
        <p:spPr/>
        <p:txBody>
          <a:bodyPr/>
          <a:lstStyle/>
          <a:p>
            <a:fld id="{438CFF3C-6FCF-F941-8E6A-6B1314D10E78}" type="datetimeFigureOut">
              <a:rPr lang="en-US" smtClean="0"/>
              <a:t>8/11/2020</a:t>
            </a:fld>
            <a:endParaRPr lang="en-US"/>
          </a:p>
        </p:txBody>
      </p:sp>
      <p:sp>
        <p:nvSpPr>
          <p:cNvPr id="5" name="Footer Placeholder 4">
            <a:extLst>
              <a:ext uri="{FF2B5EF4-FFF2-40B4-BE49-F238E27FC236}">
                <a16:creationId xmlns:a16="http://schemas.microsoft.com/office/drawing/2014/main" id="{81C76CC3-08EF-7640-BB3D-89FF5B2A1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94163-469E-8541-AF55-A63AFA7722B6}"/>
              </a:ext>
            </a:extLst>
          </p:cNvPr>
          <p:cNvSpPr>
            <a:spLocks noGrp="1"/>
          </p:cNvSpPr>
          <p:nvPr>
            <p:ph type="sldNum" sz="quarter" idx="12"/>
          </p:nvPr>
        </p:nvSpPr>
        <p:spPr/>
        <p:txBody>
          <a:bodyPr/>
          <a:lstStyle/>
          <a:p>
            <a:fld id="{132254CC-368F-2C41-8E87-ADF57DA3B339}" type="slidenum">
              <a:rPr lang="en-US" smtClean="0"/>
              <a:t>‹#›</a:t>
            </a:fld>
            <a:endParaRPr lang="en-US"/>
          </a:p>
        </p:txBody>
      </p:sp>
    </p:spTree>
    <p:extLst>
      <p:ext uri="{BB962C8B-B14F-4D97-AF65-F5344CB8AC3E}">
        <p14:creationId xmlns:p14="http://schemas.microsoft.com/office/powerpoint/2010/main" val="3603795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EF41-413C-EB45-A6E5-85A7CD76F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3D05D-DB5F-3E40-921A-7C2A4BA5A5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530E83-3B53-F242-ACFA-D9A7D741E6C5}"/>
              </a:ext>
            </a:extLst>
          </p:cNvPr>
          <p:cNvSpPr>
            <a:spLocks noGrp="1"/>
          </p:cNvSpPr>
          <p:nvPr>
            <p:ph type="dt" sz="half" idx="10"/>
          </p:nvPr>
        </p:nvSpPr>
        <p:spPr/>
        <p:txBody>
          <a:bodyPr/>
          <a:lstStyle/>
          <a:p>
            <a:fld id="{438CFF3C-6FCF-F941-8E6A-6B1314D10E78}" type="datetimeFigureOut">
              <a:rPr lang="en-US" smtClean="0"/>
              <a:t>8/11/2020</a:t>
            </a:fld>
            <a:endParaRPr lang="en-US"/>
          </a:p>
        </p:txBody>
      </p:sp>
      <p:sp>
        <p:nvSpPr>
          <p:cNvPr id="5" name="Footer Placeholder 4">
            <a:extLst>
              <a:ext uri="{FF2B5EF4-FFF2-40B4-BE49-F238E27FC236}">
                <a16:creationId xmlns:a16="http://schemas.microsoft.com/office/drawing/2014/main" id="{FEF74009-8297-AD48-8EFD-BCDCA95BCC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7B1F4-61AC-AC44-833D-9C220464A556}"/>
              </a:ext>
            </a:extLst>
          </p:cNvPr>
          <p:cNvSpPr>
            <a:spLocks noGrp="1"/>
          </p:cNvSpPr>
          <p:nvPr>
            <p:ph type="sldNum" sz="quarter" idx="12"/>
          </p:nvPr>
        </p:nvSpPr>
        <p:spPr/>
        <p:txBody>
          <a:bodyPr/>
          <a:lstStyle/>
          <a:p>
            <a:fld id="{132254CC-368F-2C41-8E87-ADF57DA3B339}" type="slidenum">
              <a:rPr lang="en-US" smtClean="0"/>
              <a:t>‹#›</a:t>
            </a:fld>
            <a:endParaRPr lang="en-US"/>
          </a:p>
        </p:txBody>
      </p:sp>
    </p:spTree>
    <p:extLst>
      <p:ext uri="{BB962C8B-B14F-4D97-AF65-F5344CB8AC3E}">
        <p14:creationId xmlns:p14="http://schemas.microsoft.com/office/powerpoint/2010/main" val="2720443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5D34-053D-0148-A67D-5CE9179539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AA4BCC-F6FA-3847-A9D3-0A05C54089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02AAAC-0617-2E40-B6C8-7304341078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BD98EF-26E2-BC4B-95E5-F49B30A691CB}"/>
              </a:ext>
            </a:extLst>
          </p:cNvPr>
          <p:cNvSpPr>
            <a:spLocks noGrp="1"/>
          </p:cNvSpPr>
          <p:nvPr>
            <p:ph type="dt" sz="half" idx="10"/>
          </p:nvPr>
        </p:nvSpPr>
        <p:spPr/>
        <p:txBody>
          <a:bodyPr/>
          <a:lstStyle/>
          <a:p>
            <a:fld id="{438CFF3C-6FCF-F941-8E6A-6B1314D10E78}" type="datetimeFigureOut">
              <a:rPr lang="en-US" smtClean="0"/>
              <a:t>8/11/2020</a:t>
            </a:fld>
            <a:endParaRPr lang="en-US"/>
          </a:p>
        </p:txBody>
      </p:sp>
      <p:sp>
        <p:nvSpPr>
          <p:cNvPr id="6" name="Footer Placeholder 5">
            <a:extLst>
              <a:ext uri="{FF2B5EF4-FFF2-40B4-BE49-F238E27FC236}">
                <a16:creationId xmlns:a16="http://schemas.microsoft.com/office/drawing/2014/main" id="{5181E836-4983-8648-B75C-DFC91796AC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67C68-07BB-3740-9E90-BB8787D4D286}"/>
              </a:ext>
            </a:extLst>
          </p:cNvPr>
          <p:cNvSpPr>
            <a:spLocks noGrp="1"/>
          </p:cNvSpPr>
          <p:nvPr>
            <p:ph type="sldNum" sz="quarter" idx="12"/>
          </p:nvPr>
        </p:nvSpPr>
        <p:spPr/>
        <p:txBody>
          <a:bodyPr/>
          <a:lstStyle/>
          <a:p>
            <a:fld id="{132254CC-368F-2C41-8E87-ADF57DA3B339}" type="slidenum">
              <a:rPr lang="en-US" smtClean="0"/>
              <a:t>‹#›</a:t>
            </a:fld>
            <a:endParaRPr lang="en-US"/>
          </a:p>
        </p:txBody>
      </p:sp>
    </p:spTree>
    <p:extLst>
      <p:ext uri="{BB962C8B-B14F-4D97-AF65-F5344CB8AC3E}">
        <p14:creationId xmlns:p14="http://schemas.microsoft.com/office/powerpoint/2010/main" val="195473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36A0-6AF3-4C42-B133-200B8BE3A8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99530C-55AA-174D-A493-2FA832D081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B59438-81A5-FF4A-A511-1EF27C2A27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D7412E-5983-D14B-B5B2-88E1029C2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8027CE-F109-A74C-B004-4EE67ECD8C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831F48-6BEF-A441-A908-1F57F47EA1F0}"/>
              </a:ext>
            </a:extLst>
          </p:cNvPr>
          <p:cNvSpPr>
            <a:spLocks noGrp="1"/>
          </p:cNvSpPr>
          <p:nvPr>
            <p:ph type="dt" sz="half" idx="10"/>
          </p:nvPr>
        </p:nvSpPr>
        <p:spPr/>
        <p:txBody>
          <a:bodyPr/>
          <a:lstStyle/>
          <a:p>
            <a:fld id="{438CFF3C-6FCF-F941-8E6A-6B1314D10E78}" type="datetimeFigureOut">
              <a:rPr lang="en-US" smtClean="0"/>
              <a:t>8/11/2020</a:t>
            </a:fld>
            <a:endParaRPr lang="en-US"/>
          </a:p>
        </p:txBody>
      </p:sp>
      <p:sp>
        <p:nvSpPr>
          <p:cNvPr id="8" name="Footer Placeholder 7">
            <a:extLst>
              <a:ext uri="{FF2B5EF4-FFF2-40B4-BE49-F238E27FC236}">
                <a16:creationId xmlns:a16="http://schemas.microsoft.com/office/drawing/2014/main" id="{DB000689-6C3C-A345-8995-5F67AD09D8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7E11A4-A549-8246-BEA3-69E18DDF20F4}"/>
              </a:ext>
            </a:extLst>
          </p:cNvPr>
          <p:cNvSpPr>
            <a:spLocks noGrp="1"/>
          </p:cNvSpPr>
          <p:nvPr>
            <p:ph type="sldNum" sz="quarter" idx="12"/>
          </p:nvPr>
        </p:nvSpPr>
        <p:spPr/>
        <p:txBody>
          <a:bodyPr/>
          <a:lstStyle/>
          <a:p>
            <a:fld id="{132254CC-368F-2C41-8E87-ADF57DA3B339}" type="slidenum">
              <a:rPr lang="en-US" smtClean="0"/>
              <a:t>‹#›</a:t>
            </a:fld>
            <a:endParaRPr lang="en-US"/>
          </a:p>
        </p:txBody>
      </p:sp>
    </p:spTree>
    <p:extLst>
      <p:ext uri="{BB962C8B-B14F-4D97-AF65-F5344CB8AC3E}">
        <p14:creationId xmlns:p14="http://schemas.microsoft.com/office/powerpoint/2010/main" val="3723109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F679-F80F-8242-B6B3-431768B6D1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1EC7D7-CCAA-B94D-8D7F-31E52E1214D9}"/>
              </a:ext>
            </a:extLst>
          </p:cNvPr>
          <p:cNvSpPr>
            <a:spLocks noGrp="1"/>
          </p:cNvSpPr>
          <p:nvPr>
            <p:ph type="dt" sz="half" idx="10"/>
          </p:nvPr>
        </p:nvSpPr>
        <p:spPr/>
        <p:txBody>
          <a:bodyPr/>
          <a:lstStyle/>
          <a:p>
            <a:fld id="{438CFF3C-6FCF-F941-8E6A-6B1314D10E78}" type="datetimeFigureOut">
              <a:rPr lang="en-US" smtClean="0"/>
              <a:t>8/11/2020</a:t>
            </a:fld>
            <a:endParaRPr lang="en-US"/>
          </a:p>
        </p:txBody>
      </p:sp>
      <p:sp>
        <p:nvSpPr>
          <p:cNvPr id="4" name="Footer Placeholder 3">
            <a:extLst>
              <a:ext uri="{FF2B5EF4-FFF2-40B4-BE49-F238E27FC236}">
                <a16:creationId xmlns:a16="http://schemas.microsoft.com/office/drawing/2014/main" id="{CA0C5C31-7EF2-7B4F-9D6A-AEC81A363E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800D6E-328A-5F43-8970-414AC7DBCE73}"/>
              </a:ext>
            </a:extLst>
          </p:cNvPr>
          <p:cNvSpPr>
            <a:spLocks noGrp="1"/>
          </p:cNvSpPr>
          <p:nvPr>
            <p:ph type="sldNum" sz="quarter" idx="12"/>
          </p:nvPr>
        </p:nvSpPr>
        <p:spPr/>
        <p:txBody>
          <a:bodyPr/>
          <a:lstStyle/>
          <a:p>
            <a:fld id="{132254CC-368F-2C41-8E87-ADF57DA3B339}" type="slidenum">
              <a:rPr lang="en-US" smtClean="0"/>
              <a:t>‹#›</a:t>
            </a:fld>
            <a:endParaRPr lang="en-US"/>
          </a:p>
        </p:txBody>
      </p:sp>
    </p:spTree>
    <p:extLst>
      <p:ext uri="{BB962C8B-B14F-4D97-AF65-F5344CB8AC3E}">
        <p14:creationId xmlns:p14="http://schemas.microsoft.com/office/powerpoint/2010/main" val="17211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88DBC-C4C1-BD4C-9786-008C80BD24BE}"/>
              </a:ext>
            </a:extLst>
          </p:cNvPr>
          <p:cNvSpPr>
            <a:spLocks noGrp="1"/>
          </p:cNvSpPr>
          <p:nvPr>
            <p:ph type="dt" sz="half" idx="10"/>
          </p:nvPr>
        </p:nvSpPr>
        <p:spPr/>
        <p:txBody>
          <a:bodyPr/>
          <a:lstStyle/>
          <a:p>
            <a:fld id="{438CFF3C-6FCF-F941-8E6A-6B1314D10E78}" type="datetimeFigureOut">
              <a:rPr lang="en-US" smtClean="0"/>
              <a:t>8/11/2020</a:t>
            </a:fld>
            <a:endParaRPr lang="en-US"/>
          </a:p>
        </p:txBody>
      </p:sp>
      <p:sp>
        <p:nvSpPr>
          <p:cNvPr id="3" name="Footer Placeholder 2">
            <a:extLst>
              <a:ext uri="{FF2B5EF4-FFF2-40B4-BE49-F238E27FC236}">
                <a16:creationId xmlns:a16="http://schemas.microsoft.com/office/drawing/2014/main" id="{3E584419-F6EC-7847-9233-7593B247AA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F187A0-5168-A145-B163-E685D54CCB16}"/>
              </a:ext>
            </a:extLst>
          </p:cNvPr>
          <p:cNvSpPr>
            <a:spLocks noGrp="1"/>
          </p:cNvSpPr>
          <p:nvPr>
            <p:ph type="sldNum" sz="quarter" idx="12"/>
          </p:nvPr>
        </p:nvSpPr>
        <p:spPr/>
        <p:txBody>
          <a:bodyPr/>
          <a:lstStyle/>
          <a:p>
            <a:fld id="{132254CC-368F-2C41-8E87-ADF57DA3B339}" type="slidenum">
              <a:rPr lang="en-US" smtClean="0"/>
              <a:t>‹#›</a:t>
            </a:fld>
            <a:endParaRPr lang="en-US"/>
          </a:p>
        </p:txBody>
      </p:sp>
    </p:spTree>
    <p:extLst>
      <p:ext uri="{BB962C8B-B14F-4D97-AF65-F5344CB8AC3E}">
        <p14:creationId xmlns:p14="http://schemas.microsoft.com/office/powerpoint/2010/main" val="30987912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75807-2492-CD40-86EE-51D942C6F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7F2EEA-9C1B-4F49-8F24-23EA4BDBE3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4FDBBB-8155-0148-AD39-E5A09F1E05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3FF7FC-6676-D241-B24D-20A424AF4AD2}"/>
              </a:ext>
            </a:extLst>
          </p:cNvPr>
          <p:cNvSpPr>
            <a:spLocks noGrp="1"/>
          </p:cNvSpPr>
          <p:nvPr>
            <p:ph type="dt" sz="half" idx="10"/>
          </p:nvPr>
        </p:nvSpPr>
        <p:spPr/>
        <p:txBody>
          <a:bodyPr/>
          <a:lstStyle/>
          <a:p>
            <a:fld id="{438CFF3C-6FCF-F941-8E6A-6B1314D10E78}" type="datetimeFigureOut">
              <a:rPr lang="en-US" smtClean="0"/>
              <a:t>8/11/2020</a:t>
            </a:fld>
            <a:endParaRPr lang="en-US"/>
          </a:p>
        </p:txBody>
      </p:sp>
      <p:sp>
        <p:nvSpPr>
          <p:cNvPr id="6" name="Footer Placeholder 5">
            <a:extLst>
              <a:ext uri="{FF2B5EF4-FFF2-40B4-BE49-F238E27FC236}">
                <a16:creationId xmlns:a16="http://schemas.microsoft.com/office/drawing/2014/main" id="{064EA4E2-EBD8-7947-973E-2B3B0F04A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A28FE-3B10-704A-AC47-1FF2A286CABC}"/>
              </a:ext>
            </a:extLst>
          </p:cNvPr>
          <p:cNvSpPr>
            <a:spLocks noGrp="1"/>
          </p:cNvSpPr>
          <p:nvPr>
            <p:ph type="sldNum" sz="quarter" idx="12"/>
          </p:nvPr>
        </p:nvSpPr>
        <p:spPr/>
        <p:txBody>
          <a:bodyPr/>
          <a:lstStyle/>
          <a:p>
            <a:fld id="{132254CC-368F-2C41-8E87-ADF57DA3B339}" type="slidenum">
              <a:rPr lang="en-US" smtClean="0"/>
              <a:t>‹#›</a:t>
            </a:fld>
            <a:endParaRPr lang="en-US"/>
          </a:p>
        </p:txBody>
      </p:sp>
    </p:spTree>
    <p:extLst>
      <p:ext uri="{BB962C8B-B14F-4D97-AF65-F5344CB8AC3E}">
        <p14:creationId xmlns:p14="http://schemas.microsoft.com/office/powerpoint/2010/main" val="3430538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2385-0E2D-AE43-833B-6EE6C0AF1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942D2E-5062-A345-AC89-0E7BDED56D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ED75C9-9BEC-BB48-9DE9-66F6B738FB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90E4D8-F121-D843-BA1C-93011D9CEEEE}"/>
              </a:ext>
            </a:extLst>
          </p:cNvPr>
          <p:cNvSpPr>
            <a:spLocks noGrp="1"/>
          </p:cNvSpPr>
          <p:nvPr>
            <p:ph type="dt" sz="half" idx="10"/>
          </p:nvPr>
        </p:nvSpPr>
        <p:spPr/>
        <p:txBody>
          <a:bodyPr/>
          <a:lstStyle/>
          <a:p>
            <a:fld id="{438CFF3C-6FCF-F941-8E6A-6B1314D10E78}" type="datetimeFigureOut">
              <a:rPr lang="en-US" smtClean="0"/>
              <a:t>8/11/2020</a:t>
            </a:fld>
            <a:endParaRPr lang="en-US"/>
          </a:p>
        </p:txBody>
      </p:sp>
      <p:sp>
        <p:nvSpPr>
          <p:cNvPr id="6" name="Footer Placeholder 5">
            <a:extLst>
              <a:ext uri="{FF2B5EF4-FFF2-40B4-BE49-F238E27FC236}">
                <a16:creationId xmlns:a16="http://schemas.microsoft.com/office/drawing/2014/main" id="{E27F752B-0CE6-5A48-9356-592588EA42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34055-498B-C44A-B432-19D15CD24EDF}"/>
              </a:ext>
            </a:extLst>
          </p:cNvPr>
          <p:cNvSpPr>
            <a:spLocks noGrp="1"/>
          </p:cNvSpPr>
          <p:nvPr>
            <p:ph type="sldNum" sz="quarter" idx="12"/>
          </p:nvPr>
        </p:nvSpPr>
        <p:spPr/>
        <p:txBody>
          <a:bodyPr/>
          <a:lstStyle/>
          <a:p>
            <a:fld id="{132254CC-368F-2C41-8E87-ADF57DA3B339}" type="slidenum">
              <a:rPr lang="en-US" smtClean="0"/>
              <a:t>‹#›</a:t>
            </a:fld>
            <a:endParaRPr lang="en-US"/>
          </a:p>
        </p:txBody>
      </p:sp>
    </p:spTree>
    <p:extLst>
      <p:ext uri="{BB962C8B-B14F-4D97-AF65-F5344CB8AC3E}">
        <p14:creationId xmlns:p14="http://schemas.microsoft.com/office/powerpoint/2010/main" val="3818061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5FA3-35C8-FC45-88B2-A921AB089C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B9FB47-B4BC-194C-8DAD-1A24E982BE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93D6D-CB35-0A4A-A199-DA2DEB44DB22}"/>
              </a:ext>
            </a:extLst>
          </p:cNvPr>
          <p:cNvSpPr>
            <a:spLocks noGrp="1"/>
          </p:cNvSpPr>
          <p:nvPr>
            <p:ph type="dt" sz="half" idx="10"/>
          </p:nvPr>
        </p:nvSpPr>
        <p:spPr/>
        <p:txBody>
          <a:bodyPr/>
          <a:lstStyle/>
          <a:p>
            <a:fld id="{438CFF3C-6FCF-F941-8E6A-6B1314D10E78}" type="datetimeFigureOut">
              <a:rPr lang="en-US" smtClean="0"/>
              <a:t>8/11/2020</a:t>
            </a:fld>
            <a:endParaRPr lang="en-US"/>
          </a:p>
        </p:txBody>
      </p:sp>
      <p:sp>
        <p:nvSpPr>
          <p:cNvPr id="5" name="Footer Placeholder 4">
            <a:extLst>
              <a:ext uri="{FF2B5EF4-FFF2-40B4-BE49-F238E27FC236}">
                <a16:creationId xmlns:a16="http://schemas.microsoft.com/office/drawing/2014/main" id="{22EF0F31-7386-5749-B764-B6F22BBE3D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78C4F-B35A-0D45-B291-EEF186D9C7AC}"/>
              </a:ext>
            </a:extLst>
          </p:cNvPr>
          <p:cNvSpPr>
            <a:spLocks noGrp="1"/>
          </p:cNvSpPr>
          <p:nvPr>
            <p:ph type="sldNum" sz="quarter" idx="12"/>
          </p:nvPr>
        </p:nvSpPr>
        <p:spPr/>
        <p:txBody>
          <a:bodyPr/>
          <a:lstStyle/>
          <a:p>
            <a:fld id="{132254CC-368F-2C41-8E87-ADF57DA3B339}" type="slidenum">
              <a:rPr lang="en-US" smtClean="0"/>
              <a:t>‹#›</a:t>
            </a:fld>
            <a:endParaRPr lang="en-US"/>
          </a:p>
        </p:txBody>
      </p:sp>
    </p:spTree>
    <p:extLst>
      <p:ext uri="{BB962C8B-B14F-4D97-AF65-F5344CB8AC3E}">
        <p14:creationId xmlns:p14="http://schemas.microsoft.com/office/powerpoint/2010/main" val="1450506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B132DF-2CF3-CE40-91BD-17C5D280F2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5A6795-505F-CC46-AE6F-A12A6EE0D3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67C23-C670-5B4E-A884-D751FD049449}"/>
              </a:ext>
            </a:extLst>
          </p:cNvPr>
          <p:cNvSpPr>
            <a:spLocks noGrp="1"/>
          </p:cNvSpPr>
          <p:nvPr>
            <p:ph type="dt" sz="half" idx="10"/>
          </p:nvPr>
        </p:nvSpPr>
        <p:spPr/>
        <p:txBody>
          <a:bodyPr/>
          <a:lstStyle/>
          <a:p>
            <a:fld id="{438CFF3C-6FCF-F941-8E6A-6B1314D10E78}" type="datetimeFigureOut">
              <a:rPr lang="en-US" smtClean="0"/>
              <a:t>8/11/2020</a:t>
            </a:fld>
            <a:endParaRPr lang="en-US"/>
          </a:p>
        </p:txBody>
      </p:sp>
      <p:sp>
        <p:nvSpPr>
          <p:cNvPr id="5" name="Footer Placeholder 4">
            <a:extLst>
              <a:ext uri="{FF2B5EF4-FFF2-40B4-BE49-F238E27FC236}">
                <a16:creationId xmlns:a16="http://schemas.microsoft.com/office/drawing/2014/main" id="{0D25BB75-2449-3946-B4A7-692AB9287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8963A-F064-D64B-9FEA-CDA18E87EC30}"/>
              </a:ext>
            </a:extLst>
          </p:cNvPr>
          <p:cNvSpPr>
            <a:spLocks noGrp="1"/>
          </p:cNvSpPr>
          <p:nvPr>
            <p:ph type="sldNum" sz="quarter" idx="12"/>
          </p:nvPr>
        </p:nvSpPr>
        <p:spPr/>
        <p:txBody>
          <a:bodyPr/>
          <a:lstStyle/>
          <a:p>
            <a:fld id="{132254CC-368F-2C41-8E87-ADF57DA3B339}" type="slidenum">
              <a:rPr lang="en-US" smtClean="0"/>
              <a:t>‹#›</a:t>
            </a:fld>
            <a:endParaRPr lang="en-US"/>
          </a:p>
        </p:txBody>
      </p:sp>
    </p:spTree>
    <p:extLst>
      <p:ext uri="{BB962C8B-B14F-4D97-AF65-F5344CB8AC3E}">
        <p14:creationId xmlns:p14="http://schemas.microsoft.com/office/powerpoint/2010/main" val="4104541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06529-24EC-47E8-A8E8-2A2C191B35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DF982A-C388-4D74-BEBE-3A472D4C1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3821A8-A209-4ADF-96EA-A4CF66DBCF78}"/>
              </a:ext>
            </a:extLst>
          </p:cNvPr>
          <p:cNvSpPr>
            <a:spLocks noGrp="1"/>
          </p:cNvSpPr>
          <p:nvPr>
            <p:ph type="dt" sz="half" idx="10"/>
          </p:nvPr>
        </p:nvSpPr>
        <p:spPr/>
        <p:txBody>
          <a:bodyPr/>
          <a:lstStyle/>
          <a:p>
            <a:fld id="{63CD4F20-BDB0-47A7-88F7-FE8A9EC92DFA}" type="datetimeFigureOut">
              <a:rPr lang="en-US" smtClean="0"/>
              <a:t>8/11/2020</a:t>
            </a:fld>
            <a:endParaRPr lang="en-US"/>
          </a:p>
        </p:txBody>
      </p:sp>
      <p:sp>
        <p:nvSpPr>
          <p:cNvPr id="5" name="Footer Placeholder 4">
            <a:extLst>
              <a:ext uri="{FF2B5EF4-FFF2-40B4-BE49-F238E27FC236}">
                <a16:creationId xmlns:a16="http://schemas.microsoft.com/office/drawing/2014/main" id="{CB0CCB29-A1A5-4016-89BE-A023549540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786F72-05A9-4B70-A8D2-40F68AA2AFD4}"/>
              </a:ext>
            </a:extLst>
          </p:cNvPr>
          <p:cNvSpPr>
            <a:spLocks noGrp="1"/>
          </p:cNvSpPr>
          <p:nvPr>
            <p:ph type="sldNum" sz="quarter" idx="12"/>
          </p:nvPr>
        </p:nvSpPr>
        <p:spPr/>
        <p:txBody>
          <a:bodyPr/>
          <a:lstStyle/>
          <a:p>
            <a:fld id="{F7E0DA22-E1B2-4BA4-B198-F6EC9506AAE9}" type="slidenum">
              <a:rPr lang="en-US" smtClean="0"/>
              <a:t>‹#›</a:t>
            </a:fld>
            <a:endParaRPr lang="en-US"/>
          </a:p>
        </p:txBody>
      </p:sp>
    </p:spTree>
    <p:extLst>
      <p:ext uri="{BB962C8B-B14F-4D97-AF65-F5344CB8AC3E}">
        <p14:creationId xmlns:p14="http://schemas.microsoft.com/office/powerpoint/2010/main" val="1922156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F24B1-78D4-4C98-8B79-8C624CB5BB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68B4D7-B533-4524-B1C4-356F3586B0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958BB-9120-48C5-994D-F5E046614872}"/>
              </a:ext>
            </a:extLst>
          </p:cNvPr>
          <p:cNvSpPr>
            <a:spLocks noGrp="1"/>
          </p:cNvSpPr>
          <p:nvPr>
            <p:ph type="dt" sz="half" idx="10"/>
          </p:nvPr>
        </p:nvSpPr>
        <p:spPr/>
        <p:txBody>
          <a:bodyPr/>
          <a:lstStyle/>
          <a:p>
            <a:fld id="{63CD4F20-BDB0-47A7-88F7-FE8A9EC92DFA}" type="datetimeFigureOut">
              <a:rPr lang="en-US" smtClean="0"/>
              <a:t>8/11/2020</a:t>
            </a:fld>
            <a:endParaRPr lang="en-US"/>
          </a:p>
        </p:txBody>
      </p:sp>
      <p:sp>
        <p:nvSpPr>
          <p:cNvPr id="5" name="Footer Placeholder 4">
            <a:extLst>
              <a:ext uri="{FF2B5EF4-FFF2-40B4-BE49-F238E27FC236}">
                <a16:creationId xmlns:a16="http://schemas.microsoft.com/office/drawing/2014/main" id="{58A4E388-1EAC-43B1-8467-00ED413FB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0E8D6-BB20-43B5-8110-BBCBAC79D5A4}"/>
              </a:ext>
            </a:extLst>
          </p:cNvPr>
          <p:cNvSpPr>
            <a:spLocks noGrp="1"/>
          </p:cNvSpPr>
          <p:nvPr>
            <p:ph type="sldNum" sz="quarter" idx="12"/>
          </p:nvPr>
        </p:nvSpPr>
        <p:spPr/>
        <p:txBody>
          <a:bodyPr/>
          <a:lstStyle/>
          <a:p>
            <a:fld id="{F7E0DA22-E1B2-4BA4-B198-F6EC9506AAE9}" type="slidenum">
              <a:rPr lang="en-US" smtClean="0"/>
              <a:t>‹#›</a:t>
            </a:fld>
            <a:endParaRPr lang="en-US"/>
          </a:p>
        </p:txBody>
      </p:sp>
    </p:spTree>
    <p:extLst>
      <p:ext uri="{BB962C8B-B14F-4D97-AF65-F5344CB8AC3E}">
        <p14:creationId xmlns:p14="http://schemas.microsoft.com/office/powerpoint/2010/main" val="1864186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E08A-4BD1-4BE3-8A6D-3FC9692581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8437BA-8582-4B3F-9AA4-E25FD928FA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80E2EB-3350-4744-A158-16D29B596B45}"/>
              </a:ext>
            </a:extLst>
          </p:cNvPr>
          <p:cNvSpPr>
            <a:spLocks noGrp="1"/>
          </p:cNvSpPr>
          <p:nvPr>
            <p:ph type="dt" sz="half" idx="10"/>
          </p:nvPr>
        </p:nvSpPr>
        <p:spPr/>
        <p:txBody>
          <a:bodyPr/>
          <a:lstStyle/>
          <a:p>
            <a:fld id="{63CD4F20-BDB0-47A7-88F7-FE8A9EC92DFA}" type="datetimeFigureOut">
              <a:rPr lang="en-US" smtClean="0"/>
              <a:t>8/11/2020</a:t>
            </a:fld>
            <a:endParaRPr lang="en-US"/>
          </a:p>
        </p:txBody>
      </p:sp>
      <p:sp>
        <p:nvSpPr>
          <p:cNvPr id="5" name="Footer Placeholder 4">
            <a:extLst>
              <a:ext uri="{FF2B5EF4-FFF2-40B4-BE49-F238E27FC236}">
                <a16:creationId xmlns:a16="http://schemas.microsoft.com/office/drawing/2014/main" id="{847CEF66-C853-4373-8DB4-57280F395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2D3E9-4EC9-4525-B4C3-BFC03B4258C2}"/>
              </a:ext>
            </a:extLst>
          </p:cNvPr>
          <p:cNvSpPr>
            <a:spLocks noGrp="1"/>
          </p:cNvSpPr>
          <p:nvPr>
            <p:ph type="sldNum" sz="quarter" idx="12"/>
          </p:nvPr>
        </p:nvSpPr>
        <p:spPr/>
        <p:txBody>
          <a:bodyPr/>
          <a:lstStyle/>
          <a:p>
            <a:fld id="{F7E0DA22-E1B2-4BA4-B198-F6EC9506AAE9}" type="slidenum">
              <a:rPr lang="en-US" smtClean="0"/>
              <a:t>‹#›</a:t>
            </a:fld>
            <a:endParaRPr lang="en-US"/>
          </a:p>
        </p:txBody>
      </p:sp>
    </p:spTree>
    <p:extLst>
      <p:ext uri="{BB962C8B-B14F-4D97-AF65-F5344CB8AC3E}">
        <p14:creationId xmlns:p14="http://schemas.microsoft.com/office/powerpoint/2010/main" val="103150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22360-1B97-4E83-B10D-1F515EB05B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1028D6-602F-4E31-8C91-B26C1E217F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6F7528-995C-450C-8038-A167978544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A0C22A-E703-44B4-8E02-31AEF8A94602}"/>
              </a:ext>
            </a:extLst>
          </p:cNvPr>
          <p:cNvSpPr>
            <a:spLocks noGrp="1"/>
          </p:cNvSpPr>
          <p:nvPr>
            <p:ph type="dt" sz="half" idx="10"/>
          </p:nvPr>
        </p:nvSpPr>
        <p:spPr/>
        <p:txBody>
          <a:bodyPr/>
          <a:lstStyle/>
          <a:p>
            <a:fld id="{63CD4F20-BDB0-47A7-88F7-FE8A9EC92DFA}" type="datetimeFigureOut">
              <a:rPr lang="en-US" smtClean="0"/>
              <a:t>8/11/2020</a:t>
            </a:fld>
            <a:endParaRPr lang="en-US"/>
          </a:p>
        </p:txBody>
      </p:sp>
      <p:sp>
        <p:nvSpPr>
          <p:cNvPr id="6" name="Footer Placeholder 5">
            <a:extLst>
              <a:ext uri="{FF2B5EF4-FFF2-40B4-BE49-F238E27FC236}">
                <a16:creationId xmlns:a16="http://schemas.microsoft.com/office/drawing/2014/main" id="{CC80848F-B0A4-4070-AF46-02DA07C7E9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CBDE76-B97B-4056-A4EC-A8F5C4815159}"/>
              </a:ext>
            </a:extLst>
          </p:cNvPr>
          <p:cNvSpPr>
            <a:spLocks noGrp="1"/>
          </p:cNvSpPr>
          <p:nvPr>
            <p:ph type="sldNum" sz="quarter" idx="12"/>
          </p:nvPr>
        </p:nvSpPr>
        <p:spPr/>
        <p:txBody>
          <a:bodyPr/>
          <a:lstStyle/>
          <a:p>
            <a:fld id="{F7E0DA22-E1B2-4BA4-B198-F6EC9506AAE9}" type="slidenum">
              <a:rPr lang="en-US" smtClean="0"/>
              <a:t>‹#›</a:t>
            </a:fld>
            <a:endParaRPr lang="en-US"/>
          </a:p>
        </p:txBody>
      </p:sp>
    </p:spTree>
    <p:extLst>
      <p:ext uri="{BB962C8B-B14F-4D97-AF65-F5344CB8AC3E}">
        <p14:creationId xmlns:p14="http://schemas.microsoft.com/office/powerpoint/2010/main" val="2649852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691F-7EBB-4C5E-A294-97259FA2EE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A8098E-09FA-4A12-9C02-B5DBBD66BD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D6B26D-DB81-4C37-9274-C51CCAEEBA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833F3E-2E04-4E04-A636-681FA0C355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8FA864-D2A2-4DCF-B575-8D365A6733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821337-1E51-4E53-9D98-29C8558C3AA2}"/>
              </a:ext>
            </a:extLst>
          </p:cNvPr>
          <p:cNvSpPr>
            <a:spLocks noGrp="1"/>
          </p:cNvSpPr>
          <p:nvPr>
            <p:ph type="dt" sz="half" idx="10"/>
          </p:nvPr>
        </p:nvSpPr>
        <p:spPr/>
        <p:txBody>
          <a:bodyPr/>
          <a:lstStyle/>
          <a:p>
            <a:fld id="{63CD4F20-BDB0-47A7-88F7-FE8A9EC92DFA}" type="datetimeFigureOut">
              <a:rPr lang="en-US" smtClean="0"/>
              <a:t>8/11/2020</a:t>
            </a:fld>
            <a:endParaRPr lang="en-US"/>
          </a:p>
        </p:txBody>
      </p:sp>
      <p:sp>
        <p:nvSpPr>
          <p:cNvPr id="8" name="Footer Placeholder 7">
            <a:extLst>
              <a:ext uri="{FF2B5EF4-FFF2-40B4-BE49-F238E27FC236}">
                <a16:creationId xmlns:a16="http://schemas.microsoft.com/office/drawing/2014/main" id="{2D1F5F1A-C692-4715-9C9D-8EFE7D29C1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7FAED9-EA51-4C4D-8172-ED1CF3D34306}"/>
              </a:ext>
            </a:extLst>
          </p:cNvPr>
          <p:cNvSpPr>
            <a:spLocks noGrp="1"/>
          </p:cNvSpPr>
          <p:nvPr>
            <p:ph type="sldNum" sz="quarter" idx="12"/>
          </p:nvPr>
        </p:nvSpPr>
        <p:spPr/>
        <p:txBody>
          <a:bodyPr/>
          <a:lstStyle/>
          <a:p>
            <a:fld id="{F7E0DA22-E1B2-4BA4-B198-F6EC9506AAE9}" type="slidenum">
              <a:rPr lang="en-US" smtClean="0"/>
              <a:t>‹#›</a:t>
            </a:fld>
            <a:endParaRPr lang="en-US"/>
          </a:p>
        </p:txBody>
      </p:sp>
    </p:spTree>
    <p:extLst>
      <p:ext uri="{BB962C8B-B14F-4D97-AF65-F5344CB8AC3E}">
        <p14:creationId xmlns:p14="http://schemas.microsoft.com/office/powerpoint/2010/main" val="22883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DEFB8-5814-4CC8-B636-D441EBD87A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F39E1F-5BC7-4E1D-B648-BE5F7680442B}"/>
              </a:ext>
            </a:extLst>
          </p:cNvPr>
          <p:cNvSpPr>
            <a:spLocks noGrp="1"/>
          </p:cNvSpPr>
          <p:nvPr>
            <p:ph type="dt" sz="half" idx="10"/>
          </p:nvPr>
        </p:nvSpPr>
        <p:spPr/>
        <p:txBody>
          <a:bodyPr/>
          <a:lstStyle/>
          <a:p>
            <a:fld id="{63CD4F20-BDB0-47A7-88F7-FE8A9EC92DFA}" type="datetimeFigureOut">
              <a:rPr lang="en-US" smtClean="0"/>
              <a:t>8/11/2020</a:t>
            </a:fld>
            <a:endParaRPr lang="en-US"/>
          </a:p>
        </p:txBody>
      </p:sp>
      <p:sp>
        <p:nvSpPr>
          <p:cNvPr id="4" name="Footer Placeholder 3">
            <a:extLst>
              <a:ext uri="{FF2B5EF4-FFF2-40B4-BE49-F238E27FC236}">
                <a16:creationId xmlns:a16="http://schemas.microsoft.com/office/drawing/2014/main" id="{B4C1012A-0F70-464E-BF63-ECC830C421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3228AC-2461-4443-A580-E4B32D28A23C}"/>
              </a:ext>
            </a:extLst>
          </p:cNvPr>
          <p:cNvSpPr>
            <a:spLocks noGrp="1"/>
          </p:cNvSpPr>
          <p:nvPr>
            <p:ph type="sldNum" sz="quarter" idx="12"/>
          </p:nvPr>
        </p:nvSpPr>
        <p:spPr/>
        <p:txBody>
          <a:bodyPr/>
          <a:lstStyle/>
          <a:p>
            <a:fld id="{F7E0DA22-E1B2-4BA4-B198-F6EC9506AAE9}" type="slidenum">
              <a:rPr lang="en-US" smtClean="0"/>
              <a:t>‹#›</a:t>
            </a:fld>
            <a:endParaRPr lang="en-US"/>
          </a:p>
        </p:txBody>
      </p:sp>
    </p:spTree>
    <p:extLst>
      <p:ext uri="{BB962C8B-B14F-4D97-AF65-F5344CB8AC3E}">
        <p14:creationId xmlns:p14="http://schemas.microsoft.com/office/powerpoint/2010/main" val="4064950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A5308A-9917-49D6-B47E-4B343FA1575A}"/>
              </a:ext>
            </a:extLst>
          </p:cNvPr>
          <p:cNvSpPr>
            <a:spLocks noGrp="1"/>
          </p:cNvSpPr>
          <p:nvPr>
            <p:ph type="dt" sz="half" idx="10"/>
          </p:nvPr>
        </p:nvSpPr>
        <p:spPr/>
        <p:txBody>
          <a:bodyPr/>
          <a:lstStyle/>
          <a:p>
            <a:fld id="{63CD4F20-BDB0-47A7-88F7-FE8A9EC92DFA}" type="datetimeFigureOut">
              <a:rPr lang="en-US" smtClean="0"/>
              <a:t>8/11/2020</a:t>
            </a:fld>
            <a:endParaRPr lang="en-US"/>
          </a:p>
        </p:txBody>
      </p:sp>
      <p:sp>
        <p:nvSpPr>
          <p:cNvPr id="3" name="Footer Placeholder 2">
            <a:extLst>
              <a:ext uri="{FF2B5EF4-FFF2-40B4-BE49-F238E27FC236}">
                <a16:creationId xmlns:a16="http://schemas.microsoft.com/office/drawing/2014/main" id="{6E756266-C928-468C-9D03-A0BE8432FB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9A7A58-13DC-41DF-BDA3-E6ECD5CB54B6}"/>
              </a:ext>
            </a:extLst>
          </p:cNvPr>
          <p:cNvSpPr>
            <a:spLocks noGrp="1"/>
          </p:cNvSpPr>
          <p:nvPr>
            <p:ph type="sldNum" sz="quarter" idx="12"/>
          </p:nvPr>
        </p:nvSpPr>
        <p:spPr/>
        <p:txBody>
          <a:bodyPr/>
          <a:lstStyle/>
          <a:p>
            <a:fld id="{F7E0DA22-E1B2-4BA4-B198-F6EC9506AAE9}" type="slidenum">
              <a:rPr lang="en-US" smtClean="0"/>
              <a:t>‹#›</a:t>
            </a:fld>
            <a:endParaRPr lang="en-US"/>
          </a:p>
        </p:txBody>
      </p:sp>
    </p:spTree>
    <p:extLst>
      <p:ext uri="{BB962C8B-B14F-4D97-AF65-F5344CB8AC3E}">
        <p14:creationId xmlns:p14="http://schemas.microsoft.com/office/powerpoint/2010/main" val="33759626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BAC1-B273-49DC-BCF9-E327841E85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87FB37-A838-4C94-BB1B-9EE3D1104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0015A8-3D15-4285-92DE-7D51BC3B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776005-7151-4EC2-A448-5255CABB847E}"/>
              </a:ext>
            </a:extLst>
          </p:cNvPr>
          <p:cNvSpPr>
            <a:spLocks noGrp="1"/>
          </p:cNvSpPr>
          <p:nvPr>
            <p:ph type="dt" sz="half" idx="10"/>
          </p:nvPr>
        </p:nvSpPr>
        <p:spPr/>
        <p:txBody>
          <a:bodyPr/>
          <a:lstStyle/>
          <a:p>
            <a:fld id="{63CD4F20-BDB0-47A7-88F7-FE8A9EC92DFA}" type="datetimeFigureOut">
              <a:rPr lang="en-US" smtClean="0"/>
              <a:t>8/11/2020</a:t>
            </a:fld>
            <a:endParaRPr lang="en-US"/>
          </a:p>
        </p:txBody>
      </p:sp>
      <p:sp>
        <p:nvSpPr>
          <p:cNvPr id="6" name="Footer Placeholder 5">
            <a:extLst>
              <a:ext uri="{FF2B5EF4-FFF2-40B4-BE49-F238E27FC236}">
                <a16:creationId xmlns:a16="http://schemas.microsoft.com/office/drawing/2014/main" id="{11050A7A-C37B-4B49-9A2F-716540A6F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C2F36-338E-4D2F-BCD4-9165181C3DCC}"/>
              </a:ext>
            </a:extLst>
          </p:cNvPr>
          <p:cNvSpPr>
            <a:spLocks noGrp="1"/>
          </p:cNvSpPr>
          <p:nvPr>
            <p:ph type="sldNum" sz="quarter" idx="12"/>
          </p:nvPr>
        </p:nvSpPr>
        <p:spPr/>
        <p:txBody>
          <a:bodyPr/>
          <a:lstStyle/>
          <a:p>
            <a:fld id="{F7E0DA22-E1B2-4BA4-B198-F6EC9506AAE9}" type="slidenum">
              <a:rPr lang="en-US" smtClean="0"/>
              <a:t>‹#›</a:t>
            </a:fld>
            <a:endParaRPr lang="en-US"/>
          </a:p>
        </p:txBody>
      </p:sp>
    </p:spTree>
    <p:extLst>
      <p:ext uri="{BB962C8B-B14F-4D97-AF65-F5344CB8AC3E}">
        <p14:creationId xmlns:p14="http://schemas.microsoft.com/office/powerpoint/2010/main" val="3122304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7A984-01F7-4154-8A9B-AA2CCA4D64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69B455-0E55-4D82-B31E-0AE3F92E53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A3D6BA-BCA5-4F58-8C01-E1242F57D8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86A416-2788-4CE8-BACA-F501353567FB}"/>
              </a:ext>
            </a:extLst>
          </p:cNvPr>
          <p:cNvSpPr>
            <a:spLocks noGrp="1"/>
          </p:cNvSpPr>
          <p:nvPr>
            <p:ph type="dt" sz="half" idx="10"/>
          </p:nvPr>
        </p:nvSpPr>
        <p:spPr/>
        <p:txBody>
          <a:bodyPr/>
          <a:lstStyle/>
          <a:p>
            <a:fld id="{63CD4F20-BDB0-47A7-88F7-FE8A9EC92DFA}" type="datetimeFigureOut">
              <a:rPr lang="en-US" smtClean="0"/>
              <a:t>8/11/2020</a:t>
            </a:fld>
            <a:endParaRPr lang="en-US"/>
          </a:p>
        </p:txBody>
      </p:sp>
      <p:sp>
        <p:nvSpPr>
          <p:cNvPr id="6" name="Footer Placeholder 5">
            <a:extLst>
              <a:ext uri="{FF2B5EF4-FFF2-40B4-BE49-F238E27FC236}">
                <a16:creationId xmlns:a16="http://schemas.microsoft.com/office/drawing/2014/main" id="{E150E982-9D01-48F6-A39D-5F67E6D55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218FD-A67F-4915-86DB-189CAF862ED5}"/>
              </a:ext>
            </a:extLst>
          </p:cNvPr>
          <p:cNvSpPr>
            <a:spLocks noGrp="1"/>
          </p:cNvSpPr>
          <p:nvPr>
            <p:ph type="sldNum" sz="quarter" idx="12"/>
          </p:nvPr>
        </p:nvSpPr>
        <p:spPr/>
        <p:txBody>
          <a:bodyPr/>
          <a:lstStyle/>
          <a:p>
            <a:fld id="{F7E0DA22-E1B2-4BA4-B198-F6EC9506AAE9}" type="slidenum">
              <a:rPr lang="en-US" smtClean="0"/>
              <a:t>‹#›</a:t>
            </a:fld>
            <a:endParaRPr lang="en-US"/>
          </a:p>
        </p:txBody>
      </p:sp>
    </p:spTree>
    <p:extLst>
      <p:ext uri="{BB962C8B-B14F-4D97-AF65-F5344CB8AC3E}">
        <p14:creationId xmlns:p14="http://schemas.microsoft.com/office/powerpoint/2010/main" val="1717866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A48C7-D780-406A-A088-7632C4C08F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EC5397-FF1A-4D89-9809-803EF04E25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5889B-16E8-4536-AD37-26A94CBC3B1C}"/>
              </a:ext>
            </a:extLst>
          </p:cNvPr>
          <p:cNvSpPr>
            <a:spLocks noGrp="1"/>
          </p:cNvSpPr>
          <p:nvPr>
            <p:ph type="dt" sz="half" idx="10"/>
          </p:nvPr>
        </p:nvSpPr>
        <p:spPr/>
        <p:txBody>
          <a:bodyPr/>
          <a:lstStyle/>
          <a:p>
            <a:fld id="{63CD4F20-BDB0-47A7-88F7-FE8A9EC92DFA}" type="datetimeFigureOut">
              <a:rPr lang="en-US" smtClean="0"/>
              <a:t>8/11/2020</a:t>
            </a:fld>
            <a:endParaRPr lang="en-US"/>
          </a:p>
        </p:txBody>
      </p:sp>
      <p:sp>
        <p:nvSpPr>
          <p:cNvPr id="5" name="Footer Placeholder 4">
            <a:extLst>
              <a:ext uri="{FF2B5EF4-FFF2-40B4-BE49-F238E27FC236}">
                <a16:creationId xmlns:a16="http://schemas.microsoft.com/office/drawing/2014/main" id="{D2CBDEF0-12E9-46FE-BE14-4ABB94083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C0CF1-2AF3-4C2C-A501-2E43DBBB08D3}"/>
              </a:ext>
            </a:extLst>
          </p:cNvPr>
          <p:cNvSpPr>
            <a:spLocks noGrp="1"/>
          </p:cNvSpPr>
          <p:nvPr>
            <p:ph type="sldNum" sz="quarter" idx="12"/>
          </p:nvPr>
        </p:nvSpPr>
        <p:spPr/>
        <p:txBody>
          <a:bodyPr/>
          <a:lstStyle/>
          <a:p>
            <a:fld id="{F7E0DA22-E1B2-4BA4-B198-F6EC9506AAE9}" type="slidenum">
              <a:rPr lang="en-US" smtClean="0"/>
              <a:t>‹#›</a:t>
            </a:fld>
            <a:endParaRPr lang="en-US"/>
          </a:p>
        </p:txBody>
      </p:sp>
    </p:spTree>
    <p:extLst>
      <p:ext uri="{BB962C8B-B14F-4D97-AF65-F5344CB8AC3E}">
        <p14:creationId xmlns:p14="http://schemas.microsoft.com/office/powerpoint/2010/main" val="3913077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C56063-4B11-456C-8685-728D9361D6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537A92-A996-40CE-8D37-6249AC2E2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8CDAF-DF19-41AC-89BD-0C2AE4027A06}"/>
              </a:ext>
            </a:extLst>
          </p:cNvPr>
          <p:cNvSpPr>
            <a:spLocks noGrp="1"/>
          </p:cNvSpPr>
          <p:nvPr>
            <p:ph type="dt" sz="half" idx="10"/>
          </p:nvPr>
        </p:nvSpPr>
        <p:spPr/>
        <p:txBody>
          <a:bodyPr/>
          <a:lstStyle/>
          <a:p>
            <a:fld id="{63CD4F20-BDB0-47A7-88F7-FE8A9EC92DFA}" type="datetimeFigureOut">
              <a:rPr lang="en-US" smtClean="0"/>
              <a:t>8/11/2020</a:t>
            </a:fld>
            <a:endParaRPr lang="en-US"/>
          </a:p>
        </p:txBody>
      </p:sp>
      <p:sp>
        <p:nvSpPr>
          <p:cNvPr id="5" name="Footer Placeholder 4">
            <a:extLst>
              <a:ext uri="{FF2B5EF4-FFF2-40B4-BE49-F238E27FC236}">
                <a16:creationId xmlns:a16="http://schemas.microsoft.com/office/drawing/2014/main" id="{607031BB-1198-4352-B594-7C18483F60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7125D-DF91-4CD0-8141-334C485676F0}"/>
              </a:ext>
            </a:extLst>
          </p:cNvPr>
          <p:cNvSpPr>
            <a:spLocks noGrp="1"/>
          </p:cNvSpPr>
          <p:nvPr>
            <p:ph type="sldNum" sz="quarter" idx="12"/>
          </p:nvPr>
        </p:nvSpPr>
        <p:spPr/>
        <p:txBody>
          <a:bodyPr/>
          <a:lstStyle/>
          <a:p>
            <a:fld id="{F7E0DA22-E1B2-4BA4-B198-F6EC9506AAE9}" type="slidenum">
              <a:rPr lang="en-US" smtClean="0"/>
              <a:t>‹#›</a:t>
            </a:fld>
            <a:endParaRPr lang="en-US"/>
          </a:p>
        </p:txBody>
      </p:sp>
    </p:spTree>
    <p:extLst>
      <p:ext uri="{BB962C8B-B14F-4D97-AF65-F5344CB8AC3E}">
        <p14:creationId xmlns:p14="http://schemas.microsoft.com/office/powerpoint/2010/main" val="143117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3A240-7C29-4E21-AF9F-A0BD6B797F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3D0077-C339-4FFB-8F14-58223D9D81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60E515-A204-4437-BAC3-59E238585F21}"/>
              </a:ext>
            </a:extLst>
          </p:cNvPr>
          <p:cNvSpPr>
            <a:spLocks noGrp="1"/>
          </p:cNvSpPr>
          <p:nvPr>
            <p:ph type="dt" sz="half" idx="10"/>
          </p:nvPr>
        </p:nvSpPr>
        <p:spPr/>
        <p:txBody>
          <a:bodyPr/>
          <a:lstStyle/>
          <a:p>
            <a:fld id="{53412943-CE64-43B1-802B-A6B42B77377D}" type="datetimeFigureOut">
              <a:rPr lang="en-US" smtClean="0"/>
              <a:t>8/11/2020</a:t>
            </a:fld>
            <a:endParaRPr lang="en-US" dirty="0"/>
          </a:p>
        </p:txBody>
      </p:sp>
      <p:sp>
        <p:nvSpPr>
          <p:cNvPr id="5" name="Footer Placeholder 4">
            <a:extLst>
              <a:ext uri="{FF2B5EF4-FFF2-40B4-BE49-F238E27FC236}">
                <a16:creationId xmlns:a16="http://schemas.microsoft.com/office/drawing/2014/main" id="{45005810-4145-4BFB-853A-00023356C8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2AFA26-1A72-4B3D-896D-01FD3AC49485}"/>
              </a:ext>
            </a:extLst>
          </p:cNvPr>
          <p:cNvSpPr>
            <a:spLocks noGrp="1"/>
          </p:cNvSpPr>
          <p:nvPr>
            <p:ph type="sldNum" sz="quarter" idx="12"/>
          </p:nvPr>
        </p:nvSpPr>
        <p:spPr/>
        <p:txBody>
          <a:bodyPr/>
          <a:lstStyle/>
          <a:p>
            <a:fld id="{C2A644A6-93E8-41D0-9AC5-31CE2CB96FCB}" type="slidenum">
              <a:rPr lang="en-US" smtClean="0"/>
              <a:t>‹#›</a:t>
            </a:fld>
            <a:endParaRPr lang="en-US" dirty="0"/>
          </a:p>
        </p:txBody>
      </p:sp>
    </p:spTree>
    <p:extLst>
      <p:ext uri="{BB962C8B-B14F-4D97-AF65-F5344CB8AC3E}">
        <p14:creationId xmlns:p14="http://schemas.microsoft.com/office/powerpoint/2010/main" val="1055473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DEE6-00B2-455D-AF6D-885314D825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4091F3-A4BE-474B-8B80-DC1381F5A6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E4959-A567-441E-9278-B75F12C31EEC}"/>
              </a:ext>
            </a:extLst>
          </p:cNvPr>
          <p:cNvSpPr>
            <a:spLocks noGrp="1"/>
          </p:cNvSpPr>
          <p:nvPr>
            <p:ph type="dt" sz="half" idx="10"/>
          </p:nvPr>
        </p:nvSpPr>
        <p:spPr/>
        <p:txBody>
          <a:bodyPr/>
          <a:lstStyle/>
          <a:p>
            <a:fld id="{53412943-CE64-43B1-802B-A6B42B77377D}" type="datetimeFigureOut">
              <a:rPr lang="en-US" smtClean="0"/>
              <a:t>8/11/2020</a:t>
            </a:fld>
            <a:endParaRPr lang="en-US" dirty="0"/>
          </a:p>
        </p:txBody>
      </p:sp>
      <p:sp>
        <p:nvSpPr>
          <p:cNvPr id="5" name="Footer Placeholder 4">
            <a:extLst>
              <a:ext uri="{FF2B5EF4-FFF2-40B4-BE49-F238E27FC236}">
                <a16:creationId xmlns:a16="http://schemas.microsoft.com/office/drawing/2014/main" id="{25B97A77-A195-41A8-9E7A-56429BAF77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98B7D4-542E-4348-8BC9-7F66311DC825}"/>
              </a:ext>
            </a:extLst>
          </p:cNvPr>
          <p:cNvSpPr>
            <a:spLocks noGrp="1"/>
          </p:cNvSpPr>
          <p:nvPr>
            <p:ph type="sldNum" sz="quarter" idx="12"/>
          </p:nvPr>
        </p:nvSpPr>
        <p:spPr/>
        <p:txBody>
          <a:bodyPr/>
          <a:lstStyle/>
          <a:p>
            <a:fld id="{C2A644A6-93E8-41D0-9AC5-31CE2CB96FCB}" type="slidenum">
              <a:rPr lang="en-US" smtClean="0"/>
              <a:t>‹#›</a:t>
            </a:fld>
            <a:endParaRPr lang="en-US" dirty="0"/>
          </a:p>
        </p:txBody>
      </p:sp>
    </p:spTree>
    <p:extLst>
      <p:ext uri="{BB962C8B-B14F-4D97-AF65-F5344CB8AC3E}">
        <p14:creationId xmlns:p14="http://schemas.microsoft.com/office/powerpoint/2010/main" val="41027031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6EAF-F19B-4496-8F83-CF33636ED3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99B3D4-8D03-40C6-B8DE-749FCFAB4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F3A551-A994-425B-BA6A-4C9E8E6581E7}"/>
              </a:ext>
            </a:extLst>
          </p:cNvPr>
          <p:cNvSpPr>
            <a:spLocks noGrp="1"/>
          </p:cNvSpPr>
          <p:nvPr>
            <p:ph type="dt" sz="half" idx="10"/>
          </p:nvPr>
        </p:nvSpPr>
        <p:spPr/>
        <p:txBody>
          <a:bodyPr/>
          <a:lstStyle/>
          <a:p>
            <a:fld id="{53412943-CE64-43B1-802B-A6B42B77377D}" type="datetimeFigureOut">
              <a:rPr lang="en-US" smtClean="0"/>
              <a:t>8/11/2020</a:t>
            </a:fld>
            <a:endParaRPr lang="en-US" dirty="0"/>
          </a:p>
        </p:txBody>
      </p:sp>
      <p:sp>
        <p:nvSpPr>
          <p:cNvPr id="5" name="Footer Placeholder 4">
            <a:extLst>
              <a:ext uri="{FF2B5EF4-FFF2-40B4-BE49-F238E27FC236}">
                <a16:creationId xmlns:a16="http://schemas.microsoft.com/office/drawing/2014/main" id="{1EBBE03E-870E-49AA-B1AB-70E97D8297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6F8B22-2DCB-48DB-B4FE-D53148E58AE9}"/>
              </a:ext>
            </a:extLst>
          </p:cNvPr>
          <p:cNvSpPr>
            <a:spLocks noGrp="1"/>
          </p:cNvSpPr>
          <p:nvPr>
            <p:ph type="sldNum" sz="quarter" idx="12"/>
          </p:nvPr>
        </p:nvSpPr>
        <p:spPr/>
        <p:txBody>
          <a:bodyPr/>
          <a:lstStyle/>
          <a:p>
            <a:fld id="{C2A644A6-93E8-41D0-9AC5-31CE2CB96FCB}" type="slidenum">
              <a:rPr lang="en-US" smtClean="0"/>
              <a:t>‹#›</a:t>
            </a:fld>
            <a:endParaRPr lang="en-US" dirty="0"/>
          </a:p>
        </p:txBody>
      </p:sp>
    </p:spTree>
    <p:extLst>
      <p:ext uri="{BB962C8B-B14F-4D97-AF65-F5344CB8AC3E}">
        <p14:creationId xmlns:p14="http://schemas.microsoft.com/office/powerpoint/2010/main" val="3086627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5414-3D1D-47FF-BF1F-6934FB1337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22751-6E46-4F94-B334-0E0CEC7D8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5651-2E19-4136-B68B-FBA8775ED5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549583-DDC7-4237-9C40-E4573ABF8AE4}"/>
              </a:ext>
            </a:extLst>
          </p:cNvPr>
          <p:cNvSpPr>
            <a:spLocks noGrp="1"/>
          </p:cNvSpPr>
          <p:nvPr>
            <p:ph type="dt" sz="half" idx="10"/>
          </p:nvPr>
        </p:nvSpPr>
        <p:spPr/>
        <p:txBody>
          <a:bodyPr/>
          <a:lstStyle/>
          <a:p>
            <a:fld id="{53412943-CE64-43B1-802B-A6B42B77377D}" type="datetimeFigureOut">
              <a:rPr lang="en-US" smtClean="0"/>
              <a:t>8/11/2020</a:t>
            </a:fld>
            <a:endParaRPr lang="en-US" dirty="0"/>
          </a:p>
        </p:txBody>
      </p:sp>
      <p:sp>
        <p:nvSpPr>
          <p:cNvPr id="6" name="Footer Placeholder 5">
            <a:extLst>
              <a:ext uri="{FF2B5EF4-FFF2-40B4-BE49-F238E27FC236}">
                <a16:creationId xmlns:a16="http://schemas.microsoft.com/office/drawing/2014/main" id="{C2E19615-C762-4C62-B29B-840814CB32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6A0F87-E82D-4BEB-8553-31278B63EA61}"/>
              </a:ext>
            </a:extLst>
          </p:cNvPr>
          <p:cNvSpPr>
            <a:spLocks noGrp="1"/>
          </p:cNvSpPr>
          <p:nvPr>
            <p:ph type="sldNum" sz="quarter" idx="12"/>
          </p:nvPr>
        </p:nvSpPr>
        <p:spPr/>
        <p:txBody>
          <a:bodyPr/>
          <a:lstStyle/>
          <a:p>
            <a:fld id="{C2A644A6-93E8-41D0-9AC5-31CE2CB96FCB}" type="slidenum">
              <a:rPr lang="en-US" smtClean="0"/>
              <a:t>‹#›</a:t>
            </a:fld>
            <a:endParaRPr lang="en-US" dirty="0"/>
          </a:p>
        </p:txBody>
      </p:sp>
    </p:spTree>
    <p:extLst>
      <p:ext uri="{BB962C8B-B14F-4D97-AF65-F5344CB8AC3E}">
        <p14:creationId xmlns:p14="http://schemas.microsoft.com/office/powerpoint/2010/main" val="73482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8AA0F-2E01-40E4-AD5F-288A3B50D3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0C3E91-7B96-4999-A48E-42E188B9BF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1A1F0B-24B1-4B12-B0C8-7FBA256E5A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B9C232-7FC8-43B1-824D-0070803A0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F3B28C-AFA9-4F99-86B1-BB75EF24E1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864D2A-6983-4B59-8E4F-003B27B9C78F}"/>
              </a:ext>
            </a:extLst>
          </p:cNvPr>
          <p:cNvSpPr>
            <a:spLocks noGrp="1"/>
          </p:cNvSpPr>
          <p:nvPr>
            <p:ph type="dt" sz="half" idx="10"/>
          </p:nvPr>
        </p:nvSpPr>
        <p:spPr/>
        <p:txBody>
          <a:bodyPr/>
          <a:lstStyle/>
          <a:p>
            <a:fld id="{53412943-CE64-43B1-802B-A6B42B77377D}" type="datetimeFigureOut">
              <a:rPr lang="en-US" smtClean="0"/>
              <a:t>8/11/2020</a:t>
            </a:fld>
            <a:endParaRPr lang="en-US" dirty="0"/>
          </a:p>
        </p:txBody>
      </p:sp>
      <p:sp>
        <p:nvSpPr>
          <p:cNvPr id="8" name="Footer Placeholder 7">
            <a:extLst>
              <a:ext uri="{FF2B5EF4-FFF2-40B4-BE49-F238E27FC236}">
                <a16:creationId xmlns:a16="http://schemas.microsoft.com/office/drawing/2014/main" id="{D485C185-DE6F-42F4-8274-51EFB78F18E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5F4C11-A2A2-468D-99D9-9A93878CD154}"/>
              </a:ext>
            </a:extLst>
          </p:cNvPr>
          <p:cNvSpPr>
            <a:spLocks noGrp="1"/>
          </p:cNvSpPr>
          <p:nvPr>
            <p:ph type="sldNum" sz="quarter" idx="12"/>
          </p:nvPr>
        </p:nvSpPr>
        <p:spPr/>
        <p:txBody>
          <a:bodyPr/>
          <a:lstStyle/>
          <a:p>
            <a:fld id="{C2A644A6-93E8-41D0-9AC5-31CE2CB96FCB}" type="slidenum">
              <a:rPr lang="en-US" smtClean="0"/>
              <a:t>‹#›</a:t>
            </a:fld>
            <a:endParaRPr lang="en-US" dirty="0"/>
          </a:p>
        </p:txBody>
      </p:sp>
    </p:spTree>
    <p:extLst>
      <p:ext uri="{BB962C8B-B14F-4D97-AF65-F5344CB8AC3E}">
        <p14:creationId xmlns:p14="http://schemas.microsoft.com/office/powerpoint/2010/main" val="41782704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308B-1AF5-47C4-B588-A992334BE4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7217D5-64B7-4DA6-9BA5-200B30F7A7E8}"/>
              </a:ext>
            </a:extLst>
          </p:cNvPr>
          <p:cNvSpPr>
            <a:spLocks noGrp="1"/>
          </p:cNvSpPr>
          <p:nvPr>
            <p:ph type="dt" sz="half" idx="10"/>
          </p:nvPr>
        </p:nvSpPr>
        <p:spPr/>
        <p:txBody>
          <a:bodyPr/>
          <a:lstStyle/>
          <a:p>
            <a:fld id="{53412943-CE64-43B1-802B-A6B42B77377D}" type="datetimeFigureOut">
              <a:rPr lang="en-US" smtClean="0"/>
              <a:t>8/11/2020</a:t>
            </a:fld>
            <a:endParaRPr lang="en-US" dirty="0"/>
          </a:p>
        </p:txBody>
      </p:sp>
      <p:sp>
        <p:nvSpPr>
          <p:cNvPr id="4" name="Footer Placeholder 3">
            <a:extLst>
              <a:ext uri="{FF2B5EF4-FFF2-40B4-BE49-F238E27FC236}">
                <a16:creationId xmlns:a16="http://schemas.microsoft.com/office/drawing/2014/main" id="{40615532-6F68-4A97-B29D-88297E7B733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30B375F-1A01-4BCD-86B4-E770ACC15426}"/>
              </a:ext>
            </a:extLst>
          </p:cNvPr>
          <p:cNvSpPr>
            <a:spLocks noGrp="1"/>
          </p:cNvSpPr>
          <p:nvPr>
            <p:ph type="sldNum" sz="quarter" idx="12"/>
          </p:nvPr>
        </p:nvSpPr>
        <p:spPr/>
        <p:txBody>
          <a:bodyPr/>
          <a:lstStyle/>
          <a:p>
            <a:fld id="{C2A644A6-93E8-41D0-9AC5-31CE2CB96FCB}" type="slidenum">
              <a:rPr lang="en-US" smtClean="0"/>
              <a:t>‹#›</a:t>
            </a:fld>
            <a:endParaRPr lang="en-US" dirty="0"/>
          </a:p>
        </p:txBody>
      </p:sp>
    </p:spTree>
    <p:extLst>
      <p:ext uri="{BB962C8B-B14F-4D97-AF65-F5344CB8AC3E}">
        <p14:creationId xmlns:p14="http://schemas.microsoft.com/office/powerpoint/2010/main" val="22602128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D300A-65B0-44AC-B155-419AABA07D25}"/>
              </a:ext>
            </a:extLst>
          </p:cNvPr>
          <p:cNvSpPr>
            <a:spLocks noGrp="1"/>
          </p:cNvSpPr>
          <p:nvPr>
            <p:ph type="dt" sz="half" idx="10"/>
          </p:nvPr>
        </p:nvSpPr>
        <p:spPr/>
        <p:txBody>
          <a:bodyPr/>
          <a:lstStyle/>
          <a:p>
            <a:fld id="{53412943-CE64-43B1-802B-A6B42B77377D}" type="datetimeFigureOut">
              <a:rPr lang="en-US" smtClean="0"/>
              <a:t>8/11/2020</a:t>
            </a:fld>
            <a:endParaRPr lang="en-US" dirty="0"/>
          </a:p>
        </p:txBody>
      </p:sp>
      <p:sp>
        <p:nvSpPr>
          <p:cNvPr id="3" name="Footer Placeholder 2">
            <a:extLst>
              <a:ext uri="{FF2B5EF4-FFF2-40B4-BE49-F238E27FC236}">
                <a16:creationId xmlns:a16="http://schemas.microsoft.com/office/drawing/2014/main" id="{2F1EE574-1B72-4A41-B17A-E9CADF98A97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65393C-5D92-4944-8AB3-EEB269FEE8E6}"/>
              </a:ext>
            </a:extLst>
          </p:cNvPr>
          <p:cNvSpPr>
            <a:spLocks noGrp="1"/>
          </p:cNvSpPr>
          <p:nvPr>
            <p:ph type="sldNum" sz="quarter" idx="12"/>
          </p:nvPr>
        </p:nvSpPr>
        <p:spPr/>
        <p:txBody>
          <a:bodyPr/>
          <a:lstStyle/>
          <a:p>
            <a:fld id="{C2A644A6-93E8-41D0-9AC5-31CE2CB96FCB}" type="slidenum">
              <a:rPr lang="en-US" smtClean="0"/>
              <a:t>‹#›</a:t>
            </a:fld>
            <a:endParaRPr lang="en-US" dirty="0"/>
          </a:p>
        </p:txBody>
      </p:sp>
    </p:spTree>
    <p:extLst>
      <p:ext uri="{BB962C8B-B14F-4D97-AF65-F5344CB8AC3E}">
        <p14:creationId xmlns:p14="http://schemas.microsoft.com/office/powerpoint/2010/main" val="3901587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BF49-D6DD-4004-BF8C-373C00626C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49183E-8F8D-48D7-983E-1205FF54E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B47E2C-C1F9-4E51-A883-F09E6CE53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D48F78-B615-4425-B68B-9F75533AC3DC}"/>
              </a:ext>
            </a:extLst>
          </p:cNvPr>
          <p:cNvSpPr>
            <a:spLocks noGrp="1"/>
          </p:cNvSpPr>
          <p:nvPr>
            <p:ph type="dt" sz="half" idx="10"/>
          </p:nvPr>
        </p:nvSpPr>
        <p:spPr/>
        <p:txBody>
          <a:bodyPr/>
          <a:lstStyle/>
          <a:p>
            <a:fld id="{53412943-CE64-43B1-802B-A6B42B77377D}" type="datetimeFigureOut">
              <a:rPr lang="en-US" smtClean="0"/>
              <a:t>8/11/2020</a:t>
            </a:fld>
            <a:endParaRPr lang="en-US" dirty="0"/>
          </a:p>
        </p:txBody>
      </p:sp>
      <p:sp>
        <p:nvSpPr>
          <p:cNvPr id="6" name="Footer Placeholder 5">
            <a:extLst>
              <a:ext uri="{FF2B5EF4-FFF2-40B4-BE49-F238E27FC236}">
                <a16:creationId xmlns:a16="http://schemas.microsoft.com/office/drawing/2014/main" id="{57A31910-A8A5-4182-94C8-5D23FB6663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3B708E-A64F-44D3-9C40-4193456EC92E}"/>
              </a:ext>
            </a:extLst>
          </p:cNvPr>
          <p:cNvSpPr>
            <a:spLocks noGrp="1"/>
          </p:cNvSpPr>
          <p:nvPr>
            <p:ph type="sldNum" sz="quarter" idx="12"/>
          </p:nvPr>
        </p:nvSpPr>
        <p:spPr/>
        <p:txBody>
          <a:bodyPr/>
          <a:lstStyle/>
          <a:p>
            <a:fld id="{C2A644A6-93E8-41D0-9AC5-31CE2CB96FCB}" type="slidenum">
              <a:rPr lang="en-US" smtClean="0"/>
              <a:t>‹#›</a:t>
            </a:fld>
            <a:endParaRPr lang="en-US" dirty="0"/>
          </a:p>
        </p:txBody>
      </p:sp>
    </p:spTree>
    <p:extLst>
      <p:ext uri="{BB962C8B-B14F-4D97-AF65-F5344CB8AC3E}">
        <p14:creationId xmlns:p14="http://schemas.microsoft.com/office/powerpoint/2010/main" val="3844216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51FA1-EAAC-4A07-ADA9-A5A4AF737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1C777B-B643-48B4-90B1-7FDD660D4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2556AE-0B7B-46AA-9E4E-ADD977ABC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8EEECD-B73C-46FB-BB36-C91DF2D45BB2}"/>
              </a:ext>
            </a:extLst>
          </p:cNvPr>
          <p:cNvSpPr>
            <a:spLocks noGrp="1"/>
          </p:cNvSpPr>
          <p:nvPr>
            <p:ph type="dt" sz="half" idx="10"/>
          </p:nvPr>
        </p:nvSpPr>
        <p:spPr/>
        <p:txBody>
          <a:bodyPr/>
          <a:lstStyle/>
          <a:p>
            <a:fld id="{53412943-CE64-43B1-802B-A6B42B77377D}" type="datetimeFigureOut">
              <a:rPr lang="en-US" smtClean="0"/>
              <a:t>8/11/2020</a:t>
            </a:fld>
            <a:endParaRPr lang="en-US" dirty="0"/>
          </a:p>
        </p:txBody>
      </p:sp>
      <p:sp>
        <p:nvSpPr>
          <p:cNvPr id="6" name="Footer Placeholder 5">
            <a:extLst>
              <a:ext uri="{FF2B5EF4-FFF2-40B4-BE49-F238E27FC236}">
                <a16:creationId xmlns:a16="http://schemas.microsoft.com/office/drawing/2014/main" id="{BEE4A530-A275-469B-8791-3865B41C6A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5746A4-95B9-4E5E-9D4A-716E3FE8E96F}"/>
              </a:ext>
            </a:extLst>
          </p:cNvPr>
          <p:cNvSpPr>
            <a:spLocks noGrp="1"/>
          </p:cNvSpPr>
          <p:nvPr>
            <p:ph type="sldNum" sz="quarter" idx="12"/>
          </p:nvPr>
        </p:nvSpPr>
        <p:spPr/>
        <p:txBody>
          <a:bodyPr/>
          <a:lstStyle/>
          <a:p>
            <a:fld id="{C2A644A6-93E8-41D0-9AC5-31CE2CB96FCB}" type="slidenum">
              <a:rPr lang="en-US" smtClean="0"/>
              <a:t>‹#›</a:t>
            </a:fld>
            <a:endParaRPr lang="en-US" dirty="0"/>
          </a:p>
        </p:txBody>
      </p:sp>
    </p:spTree>
    <p:extLst>
      <p:ext uri="{BB962C8B-B14F-4D97-AF65-F5344CB8AC3E}">
        <p14:creationId xmlns:p14="http://schemas.microsoft.com/office/powerpoint/2010/main" val="18977878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0F8F-CF5A-4333-88A9-D747835E58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1E057F-BFE5-41F8-A960-84AEB2A301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E1813-84CB-4BB1-8EF1-63185BA9AF79}"/>
              </a:ext>
            </a:extLst>
          </p:cNvPr>
          <p:cNvSpPr>
            <a:spLocks noGrp="1"/>
          </p:cNvSpPr>
          <p:nvPr>
            <p:ph type="dt" sz="half" idx="10"/>
          </p:nvPr>
        </p:nvSpPr>
        <p:spPr/>
        <p:txBody>
          <a:bodyPr/>
          <a:lstStyle/>
          <a:p>
            <a:fld id="{53412943-CE64-43B1-802B-A6B42B77377D}" type="datetimeFigureOut">
              <a:rPr lang="en-US" smtClean="0"/>
              <a:t>8/11/2020</a:t>
            </a:fld>
            <a:endParaRPr lang="en-US" dirty="0"/>
          </a:p>
        </p:txBody>
      </p:sp>
      <p:sp>
        <p:nvSpPr>
          <p:cNvPr id="5" name="Footer Placeholder 4">
            <a:extLst>
              <a:ext uri="{FF2B5EF4-FFF2-40B4-BE49-F238E27FC236}">
                <a16:creationId xmlns:a16="http://schemas.microsoft.com/office/drawing/2014/main" id="{0D65DDEF-2FD2-4516-8646-07295B5DC1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743347-A63E-47AA-9F7F-05EB22E5D7A8}"/>
              </a:ext>
            </a:extLst>
          </p:cNvPr>
          <p:cNvSpPr>
            <a:spLocks noGrp="1"/>
          </p:cNvSpPr>
          <p:nvPr>
            <p:ph type="sldNum" sz="quarter" idx="12"/>
          </p:nvPr>
        </p:nvSpPr>
        <p:spPr/>
        <p:txBody>
          <a:bodyPr/>
          <a:lstStyle/>
          <a:p>
            <a:fld id="{C2A644A6-93E8-41D0-9AC5-31CE2CB96FCB}" type="slidenum">
              <a:rPr lang="en-US" smtClean="0"/>
              <a:t>‹#›</a:t>
            </a:fld>
            <a:endParaRPr lang="en-US" dirty="0"/>
          </a:p>
        </p:txBody>
      </p:sp>
    </p:spTree>
    <p:extLst>
      <p:ext uri="{BB962C8B-B14F-4D97-AF65-F5344CB8AC3E}">
        <p14:creationId xmlns:p14="http://schemas.microsoft.com/office/powerpoint/2010/main" val="15916118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7B047E-C84B-4272-8B6F-A8B2E0738A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F23D0-58B7-43D2-9CC5-81076A70CF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A0A590-C13E-4623-BE03-26B5ABCB9D1F}"/>
              </a:ext>
            </a:extLst>
          </p:cNvPr>
          <p:cNvSpPr>
            <a:spLocks noGrp="1"/>
          </p:cNvSpPr>
          <p:nvPr>
            <p:ph type="dt" sz="half" idx="10"/>
          </p:nvPr>
        </p:nvSpPr>
        <p:spPr/>
        <p:txBody>
          <a:bodyPr/>
          <a:lstStyle/>
          <a:p>
            <a:fld id="{53412943-CE64-43B1-802B-A6B42B77377D}" type="datetimeFigureOut">
              <a:rPr lang="en-US" smtClean="0"/>
              <a:t>8/11/2020</a:t>
            </a:fld>
            <a:endParaRPr lang="en-US" dirty="0"/>
          </a:p>
        </p:txBody>
      </p:sp>
      <p:sp>
        <p:nvSpPr>
          <p:cNvPr id="5" name="Footer Placeholder 4">
            <a:extLst>
              <a:ext uri="{FF2B5EF4-FFF2-40B4-BE49-F238E27FC236}">
                <a16:creationId xmlns:a16="http://schemas.microsoft.com/office/drawing/2014/main" id="{C0542396-CCDF-496F-9B6B-140661AF11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4959DA-92B9-40F5-A6B6-E16D9282FCD3}"/>
              </a:ext>
            </a:extLst>
          </p:cNvPr>
          <p:cNvSpPr>
            <a:spLocks noGrp="1"/>
          </p:cNvSpPr>
          <p:nvPr>
            <p:ph type="sldNum" sz="quarter" idx="12"/>
          </p:nvPr>
        </p:nvSpPr>
        <p:spPr/>
        <p:txBody>
          <a:bodyPr/>
          <a:lstStyle/>
          <a:p>
            <a:fld id="{C2A644A6-93E8-41D0-9AC5-31CE2CB96FCB}" type="slidenum">
              <a:rPr lang="en-US" smtClean="0"/>
              <a:t>‹#›</a:t>
            </a:fld>
            <a:endParaRPr lang="en-US" dirty="0"/>
          </a:p>
        </p:txBody>
      </p:sp>
    </p:spTree>
    <p:extLst>
      <p:ext uri="{BB962C8B-B14F-4D97-AF65-F5344CB8AC3E}">
        <p14:creationId xmlns:p14="http://schemas.microsoft.com/office/powerpoint/2010/main" val="281880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8/11/2020</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8/11/2020</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0" r:id="rId3"/>
    <p:sldLayoutId id="2147483669" r:id="rId4"/>
    <p:sldLayoutId id="2147483664" r:id="rId5"/>
    <p:sldLayoutId id="2147483651" r:id="rId6"/>
    <p:sldLayoutId id="2147483673" r:id="rId7"/>
    <p:sldLayoutId id="2147483660" r:id="rId8"/>
    <p:sldLayoutId id="2147483653" r:id="rId9"/>
    <p:sldLayoutId id="2147483654" r:id="rId10"/>
    <p:sldLayoutId id="2147483655" r:id="rId11"/>
    <p:sldLayoutId id="2147483658" r:id="rId12"/>
    <p:sldLayoutId id="2147483676" r:id="rId13"/>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508000" y="1825625"/>
            <a:ext cx="11198223"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4D4D4D"/>
              </a:buClr>
              <a:buSzPts val="2800"/>
              <a:buFont typeface="Arial"/>
              <a:buChar char="•"/>
              <a:defRPr sz="2800" b="0" i="0" u="none" strike="noStrike" cap="none">
                <a:solidFill>
                  <a:srgbClr val="4D4D4D"/>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4D4D4D"/>
              </a:buClr>
              <a:buSzPts val="2400"/>
              <a:buFont typeface="Arial"/>
              <a:buChar char="•"/>
              <a:defRPr sz="2400" b="0" i="0" u="none" strike="noStrike" cap="none">
                <a:solidFill>
                  <a:srgbClr val="4D4D4D"/>
                </a:solidFill>
                <a:latin typeface="Times New Roman"/>
                <a:ea typeface="Times New Roman"/>
                <a:cs typeface="Times New Roman"/>
                <a:sym typeface="Times New Roman"/>
              </a:defRPr>
            </a:lvl2pPr>
            <a:lvl3pPr marL="1371600" marR="0" lvl="2" indent="-355600" algn="l" rtl="0">
              <a:lnSpc>
                <a:spcPct val="90000"/>
              </a:lnSpc>
              <a:spcBef>
                <a:spcPts val="500"/>
              </a:spcBef>
              <a:spcAft>
                <a:spcPts val="0"/>
              </a:spcAft>
              <a:buClr>
                <a:srgbClr val="4D4D4D"/>
              </a:buClr>
              <a:buSzPts val="2000"/>
              <a:buFont typeface="Arial"/>
              <a:buChar char="•"/>
              <a:defRPr sz="2000" b="0" i="0" u="none" strike="noStrike" cap="none">
                <a:solidFill>
                  <a:srgbClr val="4D4D4D"/>
                </a:solidFill>
                <a:latin typeface="Times New Roman"/>
                <a:ea typeface="Times New Roman"/>
                <a:cs typeface="Times New Roman"/>
                <a:sym typeface="Times New Roman"/>
              </a:defRPr>
            </a:lvl3pPr>
            <a:lvl4pPr marL="1828800" marR="0" lvl="3"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4pPr>
            <a:lvl5pPr marL="2286000" marR="0" lvl="4" indent="-342900" algn="l" rtl="0">
              <a:lnSpc>
                <a:spcPct val="90000"/>
              </a:lnSpc>
              <a:spcBef>
                <a:spcPts val="500"/>
              </a:spcBef>
              <a:spcAft>
                <a:spcPts val="0"/>
              </a:spcAft>
              <a:buClr>
                <a:srgbClr val="4D4D4D"/>
              </a:buClr>
              <a:buSzPts val="1800"/>
              <a:buFont typeface="Arial"/>
              <a:buChar char="•"/>
              <a:defRPr sz="1800" b="0" i="0" u="none" strike="noStrike" cap="none">
                <a:solidFill>
                  <a:srgbClr val="4D4D4D"/>
                </a:solidFill>
                <a:latin typeface="Times New Roman"/>
                <a:ea typeface="Times New Roman"/>
                <a:cs typeface="Times New Roman"/>
                <a:sym typeface="Times New Rom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2" name="Google Shape;12;p1"/>
          <p:cNvSpPr txBox="1">
            <a:spLocks noGrp="1"/>
          </p:cNvSpPr>
          <p:nvPr>
            <p:ph type="sldNum" idx="12"/>
          </p:nvPr>
        </p:nvSpPr>
        <p:spPr>
          <a:xfrm>
            <a:off x="9277350" y="444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13" name="Google Shape;13;p1"/>
          <p:cNvSpPr txBox="1">
            <a:spLocks noGrp="1"/>
          </p:cNvSpPr>
          <p:nvPr>
            <p:ph type="title"/>
          </p:nvPr>
        </p:nvSpPr>
        <p:spPr>
          <a:xfrm>
            <a:off x="508000" y="365126"/>
            <a:ext cx="11198224" cy="113982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Times New Roman"/>
              <a:buNone/>
              <a:defRPr sz="40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4" name="Google Shape;14;p1"/>
          <p:cNvGrpSpPr/>
          <p:nvPr/>
        </p:nvGrpSpPr>
        <p:grpSpPr>
          <a:xfrm>
            <a:off x="11185957" y="6356350"/>
            <a:ext cx="892295" cy="470693"/>
            <a:chOff x="4581525" y="2647950"/>
            <a:chExt cx="2943225" cy="1552575"/>
          </a:xfrm>
        </p:grpSpPr>
        <p:pic>
          <p:nvPicPr>
            <p:cNvPr id="15" name="Google Shape;15;p1"/>
            <p:cNvPicPr preferRelativeResize="0"/>
            <p:nvPr/>
          </p:nvPicPr>
          <p:blipFill rotWithShape="1">
            <a:blip r:embed="rId12">
              <a:alphaModFix/>
            </a:blip>
            <a:srcRect/>
            <a:stretch/>
          </p:blipFill>
          <p:spPr>
            <a:xfrm>
              <a:off x="4667250" y="2647950"/>
              <a:ext cx="2857500" cy="1552575"/>
            </a:xfrm>
            <a:prstGeom prst="rect">
              <a:avLst/>
            </a:prstGeom>
            <a:noFill/>
            <a:ln>
              <a:noFill/>
            </a:ln>
          </p:spPr>
        </p:pic>
        <p:sp>
          <p:nvSpPr>
            <p:cNvPr id="16" name="Google Shape;16;p1"/>
            <p:cNvSpPr/>
            <p:nvPr/>
          </p:nvSpPr>
          <p:spPr>
            <a:xfrm>
              <a:off x="4581525" y="3867150"/>
              <a:ext cx="2466975" cy="2476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endParaRPr>
            </a:p>
          </p:txBody>
        </p:sp>
      </p:grpSp>
    </p:spTree>
    <p:extLst>
      <p:ext uri="{BB962C8B-B14F-4D97-AF65-F5344CB8AC3E}">
        <p14:creationId xmlns:p14="http://schemas.microsoft.com/office/powerpoint/2010/main" val="1937938051"/>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E0646">
            <a:alpha val="92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FB9486-7735-D846-847A-21E699522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F72635E-3205-DB45-A4EE-AD44D3EC75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FB330C-1DCD-8E46-8665-376D8C4A23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CFF3C-6FCF-F941-8E6A-6B1314D10E78}" type="datetimeFigureOut">
              <a:rPr lang="en-US" smtClean="0"/>
              <a:t>8/11/2020</a:t>
            </a:fld>
            <a:endParaRPr lang="en-US"/>
          </a:p>
        </p:txBody>
      </p:sp>
      <p:sp>
        <p:nvSpPr>
          <p:cNvPr id="5" name="Footer Placeholder 4">
            <a:extLst>
              <a:ext uri="{FF2B5EF4-FFF2-40B4-BE49-F238E27FC236}">
                <a16:creationId xmlns:a16="http://schemas.microsoft.com/office/drawing/2014/main" id="{79588DF7-85EE-9A44-A5D5-191AFB1E8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4D2FFB-69AB-2D49-8A12-215EDE906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254CC-368F-2C41-8E87-ADF57DA3B339}" type="slidenum">
              <a:rPr lang="en-US" smtClean="0"/>
              <a:t>‹#›</a:t>
            </a:fld>
            <a:endParaRPr lang="en-US"/>
          </a:p>
        </p:txBody>
      </p:sp>
      <p:pic>
        <p:nvPicPr>
          <p:cNvPr id="12" name="Picture 11" descr="A drawing of a face&#10;&#10;Description automatically generated">
            <a:extLst>
              <a:ext uri="{FF2B5EF4-FFF2-40B4-BE49-F238E27FC236}">
                <a16:creationId xmlns:a16="http://schemas.microsoft.com/office/drawing/2014/main" id="{3A501CE4-4A77-A249-8052-4C28F0212E8D}"/>
              </a:ext>
            </a:extLst>
          </p:cNvPr>
          <p:cNvPicPr>
            <a:picLocks noChangeAspect="1"/>
          </p:cNvPicPr>
          <p:nvPr userDrawn="1"/>
        </p:nvPicPr>
        <p:blipFill>
          <a:blip r:embed="rId13"/>
          <a:stretch>
            <a:fillRect/>
          </a:stretch>
        </p:blipFill>
        <p:spPr>
          <a:xfrm>
            <a:off x="9296400" y="3429000"/>
            <a:ext cx="2895600" cy="3429000"/>
          </a:xfrm>
          <a:prstGeom prst="rect">
            <a:avLst/>
          </a:prstGeom>
        </p:spPr>
      </p:pic>
    </p:spTree>
    <p:extLst>
      <p:ext uri="{BB962C8B-B14F-4D97-AF65-F5344CB8AC3E}">
        <p14:creationId xmlns:p14="http://schemas.microsoft.com/office/powerpoint/2010/main" val="10833472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CF89AD-76EF-472B-8EAD-43A8F3765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AC8B80-C96E-4921-8666-67CCD1806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1074E-1AA0-4451-BD7F-19FCB9847F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D4F20-BDB0-47A7-88F7-FE8A9EC92DFA}" type="datetimeFigureOut">
              <a:rPr lang="en-US" smtClean="0"/>
              <a:t>8/11/2020</a:t>
            </a:fld>
            <a:endParaRPr lang="en-US"/>
          </a:p>
        </p:txBody>
      </p:sp>
      <p:sp>
        <p:nvSpPr>
          <p:cNvPr id="5" name="Footer Placeholder 4">
            <a:extLst>
              <a:ext uri="{FF2B5EF4-FFF2-40B4-BE49-F238E27FC236}">
                <a16:creationId xmlns:a16="http://schemas.microsoft.com/office/drawing/2014/main" id="{176FA85C-28D3-4122-A9F8-7AC9C6A14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AAB0BC-7DBC-43A2-8510-679C2E4E4B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0DA22-E1B2-4BA4-B198-F6EC9506AAE9}" type="slidenum">
              <a:rPr lang="en-US" smtClean="0"/>
              <a:t>‹#›</a:t>
            </a:fld>
            <a:endParaRPr lang="en-US"/>
          </a:p>
        </p:txBody>
      </p:sp>
    </p:spTree>
    <p:extLst>
      <p:ext uri="{BB962C8B-B14F-4D97-AF65-F5344CB8AC3E}">
        <p14:creationId xmlns:p14="http://schemas.microsoft.com/office/powerpoint/2010/main" val="21363455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35A9EB-BCC5-4C78-837C-F2D4A4D44B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E57C80-C9BF-43A2-8A9D-0295F1EAD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BCA90-A77C-4F3F-BF32-9F450BCE3B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12943-CE64-43B1-802B-A6B42B77377D}" type="datetimeFigureOut">
              <a:rPr lang="en-US" smtClean="0"/>
              <a:t>8/11/2020</a:t>
            </a:fld>
            <a:endParaRPr lang="en-US" dirty="0"/>
          </a:p>
        </p:txBody>
      </p:sp>
      <p:sp>
        <p:nvSpPr>
          <p:cNvPr id="5" name="Footer Placeholder 4">
            <a:extLst>
              <a:ext uri="{FF2B5EF4-FFF2-40B4-BE49-F238E27FC236}">
                <a16:creationId xmlns:a16="http://schemas.microsoft.com/office/drawing/2014/main" id="{A7194778-ABBE-409F-9DD8-0DBA2FCA95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87BA7DA-2242-434F-8F79-56305A98B3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644A6-93E8-41D0-9AC5-31CE2CB96FCB}" type="slidenum">
              <a:rPr lang="en-US" smtClean="0"/>
              <a:t>‹#›</a:t>
            </a:fld>
            <a:endParaRPr lang="en-US" dirty="0"/>
          </a:p>
        </p:txBody>
      </p:sp>
    </p:spTree>
    <p:extLst>
      <p:ext uri="{BB962C8B-B14F-4D97-AF65-F5344CB8AC3E}">
        <p14:creationId xmlns:p14="http://schemas.microsoft.com/office/powerpoint/2010/main" val="22169674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3" Type="http://schemas.openxmlformats.org/officeDocument/2006/relationships/hyperlink" Target="https://ikar-la.org/" TargetMode="External"/><Relationship Id="rId18" Type="http://schemas.openxmlformats.org/officeDocument/2006/relationships/hyperlink" Target="https://jrspgh.org/" TargetMode="External"/><Relationship Id="rId26" Type="http://schemas.openxmlformats.org/officeDocument/2006/relationships/hyperlink" Target="https://momentmag.com/" TargetMode="External"/><Relationship Id="rId39" Type="http://schemas.openxmlformats.org/officeDocument/2006/relationships/hyperlink" Target="https://jewishweek.timesofisrael.com/topic/the-new-normal/" TargetMode="External"/><Relationship Id="rId21" Type="http://schemas.openxmlformats.org/officeDocument/2006/relationships/hyperlink" Target="https://www.jwi.org/" TargetMode="External"/><Relationship Id="rId34" Type="http://schemas.openxmlformats.org/officeDocument/2006/relationships/hyperlink" Target="https://shalominstitute.com/" TargetMode="External"/><Relationship Id="rId42" Type="http://schemas.openxmlformats.org/officeDocument/2006/relationships/hyperlink" Target="https://uscj.org/" TargetMode="External"/><Relationship Id="rId47" Type="http://schemas.openxmlformats.org/officeDocument/2006/relationships/hyperlink" Target="http://glazerphilanthropies.org/" TargetMode="External"/><Relationship Id="rId7" Type="http://schemas.openxmlformats.org/officeDocument/2006/relationships/hyperlink" Target="https://www.kolamielkinspark.org/" TargetMode="External"/><Relationship Id="rId2" Type="http://schemas.openxmlformats.org/officeDocument/2006/relationships/hyperlink" Target="https://avodah.net/" TargetMode="External"/><Relationship Id="rId16" Type="http://schemas.openxmlformats.org/officeDocument/2006/relationships/hyperlink" Target="https://www.greatermetrowestable.org/" TargetMode="External"/><Relationship Id="rId29" Type="http://schemas.openxmlformats.org/officeDocument/2006/relationships/hyperlink" Target="https://www.vbs.org/ourspacela" TargetMode="External"/><Relationship Id="rId1" Type="http://schemas.openxmlformats.org/officeDocument/2006/relationships/slideLayout" Target="../slideLayouts/slideLayout2.xml"/><Relationship Id="rId6" Type="http://schemas.openxmlformats.org/officeDocument/2006/relationships/hyperlink" Target="https://www.cbesimi.org/" TargetMode="External"/><Relationship Id="rId11" Type="http://schemas.openxmlformats.org/officeDocument/2006/relationships/hyperlink" Target="https://www.jgateways.org/" TargetMode="External"/><Relationship Id="rId24" Type="http://schemas.openxmlformats.org/officeDocument/2006/relationships/hyperlink" Target="https://jccmanhattan.org/" TargetMode="External"/><Relationship Id="rId32" Type="http://schemas.openxmlformats.org/officeDocument/2006/relationships/hyperlink" Target="https://www.rosiesfoundation.org/" TargetMode="External"/><Relationship Id="rId37" Type="http://schemas.openxmlformats.org/officeDocument/2006/relationships/hyperlink" Target="https://jewishjournal.com/" TargetMode="External"/><Relationship Id="rId40" Type="http://schemas.openxmlformats.org/officeDocument/2006/relationships/hyperlink" Target="https://www.womensrabbinicnetwork.org/" TargetMode="External"/><Relationship Id="rId45" Type="http://schemas.openxmlformats.org/officeDocument/2006/relationships/hyperlink" Target="https://www.yctorah.org/" TargetMode="External"/><Relationship Id="rId5" Type="http://schemas.openxmlformats.org/officeDocument/2006/relationships/hyperlink" Target="https://www.bnaiamoona.com/" TargetMode="External"/><Relationship Id="rId15" Type="http://schemas.openxmlformats.org/officeDocument/2006/relationships/hyperlink" Target="https://www.jewishfederations.org/" TargetMode="External"/><Relationship Id="rId23" Type="http://schemas.openxmlformats.org/officeDocument/2006/relationships/hyperlink" Target="https://lkflt.org/" TargetMode="External"/><Relationship Id="rId28" Type="http://schemas.openxmlformats.org/officeDocument/2006/relationships/hyperlink" Target="https://www.ohrhatorah.org/" TargetMode="External"/><Relationship Id="rId36" Type="http://schemas.openxmlformats.org/officeDocument/2006/relationships/hyperlink" Target="https://www.truah.org/" TargetMode="External"/><Relationship Id="rId10" Type="http://schemas.openxmlformats.org/officeDocument/2006/relationships/hyperlink" Target="https://jewishcamp.org/" TargetMode="External"/><Relationship Id="rId19" Type="http://schemas.openxmlformats.org/officeDocument/2006/relationships/hyperlink" Target="https://jqinternational.org/" TargetMode="External"/><Relationship Id="rId31" Type="http://schemas.openxmlformats.org/officeDocument/2006/relationships/hyperlink" Target="https://rac.org/" TargetMode="External"/><Relationship Id="rId44" Type="http://schemas.openxmlformats.org/officeDocument/2006/relationships/hyperlink" Target="https://www.yachad.org/losangeles" TargetMode="External"/><Relationship Id="rId4" Type="http://schemas.openxmlformats.org/officeDocument/2006/relationships/hyperlink" Target="https://jkidla.com/" TargetMode="External"/><Relationship Id="rId9" Type="http://schemas.openxmlformats.org/officeDocument/2006/relationships/hyperlink" Target="https://www.edcjcc.org/" TargetMode="External"/><Relationship Id="rId14" Type="http://schemas.openxmlformats.org/officeDocument/2006/relationships/hyperlink" Target="https://faithanddisability.org/institute/" TargetMode="External"/><Relationship Id="rId22" Type="http://schemas.openxmlformats.org/officeDocument/2006/relationships/hyperlink" Target="https://www.keshetonline.org/" TargetMode="External"/><Relationship Id="rId27" Type="http://schemas.openxmlformats.org/officeDocument/2006/relationships/hyperlink" Target="https://www.campramah.org/tikvah-programs" TargetMode="External"/><Relationship Id="rId30" Type="http://schemas.openxmlformats.org/officeDocument/2006/relationships/hyperlink" Target="https://www.reconstructingjudaism.org/" TargetMode="External"/><Relationship Id="rId35" Type="http://schemas.openxmlformats.org/officeDocument/2006/relationships/hyperlink" Target="https://www.wisela.org/" TargetMode="External"/><Relationship Id="rId43" Type="http://schemas.openxmlformats.org/officeDocument/2006/relationships/hyperlink" Target="https://jewishlearningventure.org/what-we-do/whole-community-inclusion/" TargetMode="External"/><Relationship Id="rId48" Type="http://schemas.openxmlformats.org/officeDocument/2006/relationships/hyperlink" Target="https://www.schusterman.org/" TargetMode="External"/><Relationship Id="rId8" Type="http://schemas.openxmlformats.org/officeDocument/2006/relationships/hyperlink" Target="https://orami.org/" TargetMode="External"/><Relationship Id="rId3" Type="http://schemas.openxmlformats.org/officeDocument/2006/relationships/hyperlink" Target="https://www.bnaidavid.com/" TargetMode="External"/><Relationship Id="rId12" Type="http://schemas.openxmlformats.org/officeDocument/2006/relationships/hyperlink" Target="http://huc.edu/" TargetMode="External"/><Relationship Id="rId17" Type="http://schemas.openxmlformats.org/officeDocument/2006/relationships/hyperlink" Target="https://www.jlatrust.org/" TargetMode="External"/><Relationship Id="rId25" Type="http://schemas.openxmlformats.org/officeDocument/2006/relationships/hyperlink" Target="https://matankids.org/" TargetMode="External"/><Relationship Id="rId33" Type="http://schemas.openxmlformats.org/officeDocument/2006/relationships/hyperlink" Target="https://www.shalhevet.org/apps/pages/index.jsp?uREC_ID=359276&amp;type=d&amp;pREC_ID=778756" TargetMode="External"/><Relationship Id="rId38" Type="http://schemas.openxmlformats.org/officeDocument/2006/relationships/hyperlink" Target="http://themiracleproject.org/" TargetMode="External"/><Relationship Id="rId46" Type="http://schemas.openxmlformats.org/officeDocument/2006/relationships/hyperlink" Target="https://www.jewishfoundationla.org/" TargetMode="External"/><Relationship Id="rId20" Type="http://schemas.openxmlformats.org/officeDocument/2006/relationships/hyperlink" Target="https://www.jvs-socal.org/" TargetMode="External"/><Relationship Id="rId41" Type="http://schemas.openxmlformats.org/officeDocument/2006/relationships/hyperlink" Target="https://urj.org/union-reform-judais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www.respectability.org/wp-content/uploads/2019/04/Disability-in-Philanthropy-and-Nonprofits-RespectAbility-FINAL.pdf" TargetMode="External"/><Relationship Id="rId2" Type="http://schemas.openxmlformats.org/officeDocument/2006/relationships/hyperlink" Target="https://www.respectability.org/wp-content/uploads/2018/09/RespectAbility-survey-on-Jewish-inclusion-All-Jews-Nationwide-Sept-2018.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Ariella@ariellabarker.com" TargetMode="Externa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iff"/><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tiff"/><Relationship Id="rId1" Type="http://schemas.openxmlformats.org/officeDocument/2006/relationships/slideLayout" Target="../slideLayouts/slideLayout36.xml"/><Relationship Id="rId6" Type="http://schemas.openxmlformats.org/officeDocument/2006/relationships/image" Target="../media/image16.tiff"/><Relationship Id="rId5" Type="http://schemas.openxmlformats.org/officeDocument/2006/relationships/image" Target="../media/image15.jpeg"/><Relationship Id="rId4" Type="http://schemas.openxmlformats.org/officeDocument/2006/relationships/image" Target="../media/image14.tiff"/></Relationships>
</file>

<file path=ppt/slides/_rels/slide3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21.jpeg"/><Relationship Id="rId4" Type="http://schemas.openxmlformats.org/officeDocument/2006/relationships/image" Target="../media/image20.tiff"/></Relationships>
</file>

<file path=ppt/slides/_rels/slide3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jpeg"/><Relationship Id="rId1" Type="http://schemas.openxmlformats.org/officeDocument/2006/relationships/slideLayout" Target="../slideLayouts/slideLayout3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32D6E1D-D4F4-C448-A77C-A9748D276B49}"/>
              </a:ext>
            </a:extLst>
          </p:cNvPr>
          <p:cNvSpPr>
            <a:spLocks noGrp="1"/>
          </p:cNvSpPr>
          <p:nvPr>
            <p:ph type="title" idx="4294967295"/>
          </p:nvPr>
        </p:nvSpPr>
        <p:spPr/>
        <p:txBody>
          <a:bodyPr>
            <a:normAutofit fontScale="90000"/>
          </a:bodyPr>
          <a:lstStyle/>
          <a:p>
            <a:r>
              <a:rPr lang="en-US" dirty="0"/>
              <a:t>How</a:t>
            </a:r>
            <a:r>
              <a:rPr lang="en-US" baseline="0" dirty="0"/>
              <a:t> Disability Inclusion &amp; Equity Can Add to Your Success</a:t>
            </a: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2866" y="3607849"/>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262778" y="3607849"/>
            <a:ext cx="5779163" cy="2862322"/>
          </a:xfrm>
          <a:prstGeom prst="rect">
            <a:avLst/>
          </a:prstGeom>
          <a:noFill/>
        </p:spPr>
        <p:txBody>
          <a:bodyPr wrap="square" rtlCol="0">
            <a:spAutoFit/>
          </a:bodyPr>
          <a:lstStyle/>
          <a:p>
            <a:pPr algn="l"/>
            <a:r>
              <a:rPr lang="en-US" sz="2000" b="1" dirty="0">
                <a:solidFill>
                  <a:srgbClr val="130F1F"/>
                </a:solidFill>
                <a:latin typeface="Times New Roman" panose="02020603050405020304" pitchFamily="18" charset="0"/>
                <a:cs typeface="Times New Roman" panose="02020603050405020304" pitchFamily="18" charset="0"/>
              </a:rPr>
              <a:t>How to Ensure Legal Rights and Compliance Obligations</a:t>
            </a:r>
            <a:endParaRPr lang="en-US" sz="2000" b="1" i="0" dirty="0">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Moderator – Matan Koch, </a:t>
            </a:r>
            <a:r>
              <a:rPr lang="en-US" sz="2000" b="1" i="0" dirty="0" err="1">
                <a:solidFill>
                  <a:srgbClr val="000000"/>
                </a:solidFill>
                <a:effectLst/>
                <a:latin typeface="Times New Roman" panose="02020603050405020304" pitchFamily="18" charset="0"/>
                <a:cs typeface="Times New Roman" panose="02020603050405020304" pitchFamily="18" charset="0"/>
              </a:rPr>
              <a:t>RespectAbility</a:t>
            </a:r>
            <a:b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Panelist – Ariella Barker, Former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RespectAbility</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Fellow</a:t>
            </a:r>
            <a:b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b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Panelist – </a:t>
            </a:r>
            <a:r>
              <a:rPr lang="en-US" sz="2000" b="1" dirty="0">
                <a:solidFill>
                  <a:srgbClr val="000000"/>
                </a:solidFill>
                <a:latin typeface="Times New Roman" panose="02020603050405020304" pitchFamily="18" charset="0"/>
                <a:cs typeface="Times New Roman" panose="02020603050405020304" pitchFamily="18" charset="0"/>
              </a:rPr>
              <a:t>Robert “Bobby” Silverstein</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Principal, Powers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Pyles</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Sutter &amp;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Verville</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PC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Times New Roman" panose="02020603050405020304" pitchFamily="18" charset="0"/>
                <a:cs typeface="Times New Roman" panose="02020603050405020304" pitchFamily="18" charset="0"/>
              </a:rPr>
              <a:t>Panelist – Matthew Dietz, Esq., Litigation Director, Disability Independence Group, Inc.</a:t>
            </a:r>
            <a:endPar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7" name="Picture 6" descr="A diverse group of RespectAbility Fellows smiling with their arms around each other">
            <a:extLst>
              <a:ext uri="{FF2B5EF4-FFF2-40B4-BE49-F238E27FC236}">
                <a16:creationId xmlns:a16="http://schemas.microsoft.com/office/drawing/2014/main" id="{07969B73-6E11-4B49-AE15-B74871B43F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3006" y="-289509"/>
            <a:ext cx="12298012" cy="3740413"/>
          </a:xfrm>
          <a:prstGeom prst="rect">
            <a:avLst/>
          </a:prstGeom>
        </p:spPr>
      </p:pic>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096000" y="4135088"/>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7A98BB6-E4E4-4389-BD94-D142C31C1EAD}"/>
              </a:ext>
              <a:ext uri="{C183D7F6-B498-43B3-948B-1728B52AA6E4}">
                <adec:decorative xmlns:adec="http://schemas.microsoft.com/office/drawing/2017/decorative" val="1"/>
              </a:ext>
            </a:extLst>
          </p:cNvPr>
          <p:cNvSpPr/>
          <p:nvPr/>
        </p:nvSpPr>
        <p:spPr>
          <a:xfrm>
            <a:off x="10747169" y="6270171"/>
            <a:ext cx="1444831" cy="587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149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60D3-87ED-4378-940F-C2D61F94BD96}"/>
              </a:ext>
            </a:extLst>
          </p:cNvPr>
          <p:cNvSpPr>
            <a:spLocks noGrp="1"/>
          </p:cNvSpPr>
          <p:nvPr>
            <p:ph type="title"/>
          </p:nvPr>
        </p:nvSpPr>
        <p:spPr/>
        <p:txBody>
          <a:bodyPr/>
          <a:lstStyle/>
          <a:p>
            <a:pPr algn="ctr"/>
            <a:r>
              <a:rPr lang="en-US" dirty="0"/>
              <a:t>DO JUSTICE (3)</a:t>
            </a:r>
          </a:p>
        </p:txBody>
      </p:sp>
      <p:sp>
        <p:nvSpPr>
          <p:cNvPr id="3" name="Content Placeholder 2">
            <a:extLst>
              <a:ext uri="{FF2B5EF4-FFF2-40B4-BE49-F238E27FC236}">
                <a16:creationId xmlns:a16="http://schemas.microsoft.com/office/drawing/2014/main" id="{19D8A14A-BAC9-44EB-85FA-046912760A1B}"/>
              </a:ext>
            </a:extLst>
          </p:cNvPr>
          <p:cNvSpPr>
            <a:spLocks noGrp="1"/>
          </p:cNvSpPr>
          <p:nvPr>
            <p:ph idx="1"/>
          </p:nvPr>
        </p:nvSpPr>
        <p:spPr/>
        <p:txBody>
          <a:bodyPr/>
          <a:lstStyle/>
          <a:p>
            <a:pPr marL="0" indent="0">
              <a:buNone/>
            </a:pPr>
            <a:r>
              <a:rPr lang="en-US" sz="4000" dirty="0"/>
              <a:t>Take action to achieve the goals of disability policy:</a:t>
            </a:r>
          </a:p>
          <a:p>
            <a:pPr lvl="1"/>
            <a:r>
              <a:rPr lang="en-US" sz="4000" dirty="0"/>
              <a:t>Equal opportunity</a:t>
            </a:r>
          </a:p>
          <a:p>
            <a:pPr lvl="1"/>
            <a:r>
              <a:rPr lang="en-US" sz="4000" dirty="0"/>
              <a:t>Full Participation</a:t>
            </a:r>
          </a:p>
          <a:p>
            <a:pPr lvl="1"/>
            <a:r>
              <a:rPr lang="en-US" sz="4000" dirty="0"/>
              <a:t>Independent living</a:t>
            </a:r>
          </a:p>
          <a:p>
            <a:pPr lvl="1"/>
            <a:r>
              <a:rPr lang="en-US" sz="4000" dirty="0"/>
              <a:t>Economic self-sufficiency</a:t>
            </a:r>
          </a:p>
          <a:p>
            <a:endParaRPr lang="en-US" dirty="0"/>
          </a:p>
          <a:p>
            <a:endParaRPr lang="en-US" dirty="0"/>
          </a:p>
        </p:txBody>
      </p:sp>
    </p:spTree>
    <p:extLst>
      <p:ext uri="{BB962C8B-B14F-4D97-AF65-F5344CB8AC3E}">
        <p14:creationId xmlns:p14="http://schemas.microsoft.com/office/powerpoint/2010/main" val="342021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313B-FB08-4678-8FF1-D408AD263312}"/>
              </a:ext>
            </a:extLst>
          </p:cNvPr>
          <p:cNvSpPr>
            <a:spLocks noGrp="1"/>
          </p:cNvSpPr>
          <p:nvPr>
            <p:ph type="title"/>
          </p:nvPr>
        </p:nvSpPr>
        <p:spPr/>
        <p:txBody>
          <a:bodyPr/>
          <a:lstStyle/>
          <a:p>
            <a:pPr algn="ctr"/>
            <a:r>
              <a:rPr lang="en-US" dirty="0"/>
              <a:t>PURSUE ACTS OF LOVE AND KINDNESS</a:t>
            </a:r>
          </a:p>
        </p:txBody>
      </p:sp>
      <p:sp>
        <p:nvSpPr>
          <p:cNvPr id="3" name="Content Placeholder 2">
            <a:extLst>
              <a:ext uri="{FF2B5EF4-FFF2-40B4-BE49-F238E27FC236}">
                <a16:creationId xmlns:a16="http://schemas.microsoft.com/office/drawing/2014/main" id="{386F1B23-D92E-4BE6-8271-E1A17D29F2C4}"/>
              </a:ext>
            </a:extLst>
          </p:cNvPr>
          <p:cNvSpPr>
            <a:spLocks noGrp="1"/>
          </p:cNvSpPr>
          <p:nvPr>
            <p:ph idx="1"/>
          </p:nvPr>
        </p:nvSpPr>
        <p:spPr/>
        <p:txBody>
          <a:bodyPr/>
          <a:lstStyle/>
          <a:p>
            <a:r>
              <a:rPr lang="en-US" dirty="0"/>
              <a:t>Often misconstrued when it comes to people with disabilities.</a:t>
            </a:r>
          </a:p>
          <a:p>
            <a:r>
              <a:rPr lang="en-US" dirty="0"/>
              <a:t>Pursuing acts of loving-kindness does NOT entail:</a:t>
            </a:r>
          </a:p>
          <a:p>
            <a:pPr lvl="1"/>
            <a:r>
              <a:rPr lang="en-US" dirty="0"/>
              <a:t>Pity</a:t>
            </a:r>
          </a:p>
          <a:p>
            <a:pPr lvl="1"/>
            <a:r>
              <a:rPr lang="en-US" dirty="0"/>
              <a:t>Helping without asking if help is needed; or </a:t>
            </a:r>
          </a:p>
          <a:p>
            <a:pPr lvl="1"/>
            <a:r>
              <a:rPr lang="en-US" dirty="0"/>
              <a:t>Helping with a sense of superiority.</a:t>
            </a:r>
          </a:p>
          <a:p>
            <a:r>
              <a:rPr lang="en-US" dirty="0"/>
              <a:t>Pursuing acts of loving-kindness DOES entail:</a:t>
            </a:r>
          </a:p>
          <a:p>
            <a:pPr lvl="1"/>
            <a:r>
              <a:rPr lang="en-US" dirty="0"/>
              <a:t>Treating people with dignity and respect;</a:t>
            </a:r>
          </a:p>
          <a:p>
            <a:pPr lvl="1"/>
            <a:r>
              <a:rPr lang="en-US" dirty="0"/>
              <a:t>Focusing on individual’s strengths and capabilities;</a:t>
            </a:r>
          </a:p>
          <a:p>
            <a:pPr lvl="1"/>
            <a:r>
              <a:rPr lang="en-US" dirty="0"/>
              <a:t>Recognizing, embracing, and celebrating differences; and </a:t>
            </a:r>
          </a:p>
          <a:p>
            <a:pPr lvl="1"/>
            <a:r>
              <a:rPr lang="en-US" dirty="0"/>
              <a:t>Fostering empowerment and self-determination. </a:t>
            </a:r>
          </a:p>
        </p:txBody>
      </p:sp>
    </p:spTree>
    <p:extLst>
      <p:ext uri="{BB962C8B-B14F-4D97-AF65-F5344CB8AC3E}">
        <p14:creationId xmlns:p14="http://schemas.microsoft.com/office/powerpoint/2010/main" val="3262179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CEC0-49F3-45D7-BC9B-03E3A4D567A4}"/>
              </a:ext>
            </a:extLst>
          </p:cNvPr>
          <p:cNvSpPr>
            <a:spLocks noGrp="1"/>
          </p:cNvSpPr>
          <p:nvPr>
            <p:ph type="title"/>
          </p:nvPr>
        </p:nvSpPr>
        <p:spPr/>
        <p:txBody>
          <a:bodyPr/>
          <a:lstStyle/>
          <a:p>
            <a:pPr algn="ctr"/>
            <a:r>
              <a:rPr lang="en-US" dirty="0"/>
              <a:t>DEDICATION BY SENATOR TOM HARKIN</a:t>
            </a:r>
            <a:br>
              <a:rPr lang="en-US" dirty="0"/>
            </a:br>
            <a:r>
              <a:rPr lang="en-US" dirty="0"/>
              <a:t>CHIEF SPONSOR OF ADA</a:t>
            </a:r>
          </a:p>
        </p:txBody>
      </p:sp>
      <p:sp>
        <p:nvSpPr>
          <p:cNvPr id="3" name="Content Placeholder 2">
            <a:extLst>
              <a:ext uri="{FF2B5EF4-FFF2-40B4-BE49-F238E27FC236}">
                <a16:creationId xmlns:a16="http://schemas.microsoft.com/office/drawing/2014/main" id="{A9CF6D8D-9935-4472-9BB4-B6810F2C4C8B}"/>
              </a:ext>
            </a:extLst>
          </p:cNvPr>
          <p:cNvSpPr>
            <a:spLocks noGrp="1"/>
          </p:cNvSpPr>
          <p:nvPr>
            <p:ph idx="1"/>
          </p:nvPr>
        </p:nvSpPr>
        <p:spPr/>
        <p:txBody>
          <a:bodyPr/>
          <a:lstStyle/>
          <a:p>
            <a:pPr marL="0" indent="0">
              <a:buNone/>
            </a:pPr>
            <a:r>
              <a:rPr lang="en-US" dirty="0"/>
              <a:t>July 13, 1990 debating final passage of the ADA on the Senate floor:</a:t>
            </a:r>
          </a:p>
          <a:p>
            <a:pPr marL="0" indent="0">
              <a:buNone/>
            </a:pPr>
            <a:r>
              <a:rPr lang="en-US" dirty="0"/>
              <a:t>“I want to make a dedication. Across our Nation, mothers are giving birth to infants with disabilities. So, I want to dedicate the ADA to these, the next generation of children and their parents. </a:t>
            </a:r>
          </a:p>
          <a:p>
            <a:pPr marL="0" indent="0">
              <a:buNone/>
            </a:pPr>
            <a:endParaRPr lang="en-US" dirty="0"/>
          </a:p>
          <a:p>
            <a:pPr marL="0" indent="0">
              <a:buNone/>
            </a:pPr>
            <a:r>
              <a:rPr lang="en-US" dirty="0"/>
              <a:t>With the passage of the ADA, we as a society make a pledge that every child with a disability will have the opportunity to maximize his or her potential to live proud, productive, and prosperous lives in the mainstream of our society.</a:t>
            </a:r>
          </a:p>
          <a:p>
            <a:pPr marL="0" indent="0">
              <a:buNone/>
            </a:pPr>
            <a:endParaRPr lang="en-US" dirty="0"/>
          </a:p>
        </p:txBody>
      </p:sp>
    </p:spTree>
    <p:extLst>
      <p:ext uri="{BB962C8B-B14F-4D97-AF65-F5344CB8AC3E}">
        <p14:creationId xmlns:p14="http://schemas.microsoft.com/office/powerpoint/2010/main" val="123906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CC473-1377-431B-8BB3-690A8691796E}"/>
              </a:ext>
            </a:extLst>
          </p:cNvPr>
          <p:cNvSpPr>
            <a:spLocks noGrp="1"/>
          </p:cNvSpPr>
          <p:nvPr>
            <p:ph type="title"/>
          </p:nvPr>
        </p:nvSpPr>
        <p:spPr/>
        <p:txBody>
          <a:bodyPr/>
          <a:lstStyle/>
          <a:p>
            <a:pPr algn="ctr"/>
            <a:r>
              <a:rPr lang="en-US" dirty="0"/>
              <a:t>DEDICATION BY SENATOR TOM HARKIN</a:t>
            </a:r>
            <a:br>
              <a:rPr lang="en-US" dirty="0"/>
            </a:br>
            <a:r>
              <a:rPr lang="en-US" dirty="0"/>
              <a:t>CHIEF SPONSOR OF THE ADA</a:t>
            </a:r>
          </a:p>
        </p:txBody>
      </p:sp>
      <p:sp>
        <p:nvSpPr>
          <p:cNvPr id="3" name="Content Placeholder 2">
            <a:extLst>
              <a:ext uri="{FF2B5EF4-FFF2-40B4-BE49-F238E27FC236}">
                <a16:creationId xmlns:a16="http://schemas.microsoft.com/office/drawing/2014/main" id="{CD7B48A2-B9CB-4807-8C68-56D4F3E72E5E}"/>
              </a:ext>
            </a:extLst>
          </p:cNvPr>
          <p:cNvSpPr>
            <a:spLocks noGrp="1"/>
          </p:cNvSpPr>
          <p:nvPr>
            <p:ph idx="1"/>
          </p:nvPr>
        </p:nvSpPr>
        <p:spPr/>
        <p:txBody>
          <a:bodyPr>
            <a:normAutofit/>
          </a:bodyPr>
          <a:lstStyle/>
          <a:p>
            <a:pPr marL="0" indent="0">
              <a:buNone/>
            </a:pPr>
            <a:r>
              <a:rPr lang="en-US" sz="4000" dirty="0"/>
              <a:t>We love you all and welcome you into the world. We look forward to becoming your friends, your neighbors, and your coworkers.</a:t>
            </a:r>
          </a:p>
          <a:p>
            <a:pPr marL="0" indent="0">
              <a:buNone/>
            </a:pPr>
            <a:endParaRPr lang="en-US" sz="4000" dirty="0"/>
          </a:p>
          <a:p>
            <a:pPr marL="0" indent="0">
              <a:buNone/>
            </a:pPr>
            <a:r>
              <a:rPr lang="en-US" sz="4000" dirty="0"/>
              <a:t>We say, whatever you decide as your goal, go for it. The doors are open and the barriers are coming down.”</a:t>
            </a:r>
          </a:p>
        </p:txBody>
      </p:sp>
    </p:spTree>
    <p:extLst>
      <p:ext uri="{BB962C8B-B14F-4D97-AF65-F5344CB8AC3E}">
        <p14:creationId xmlns:p14="http://schemas.microsoft.com/office/powerpoint/2010/main" val="2506678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Ariella Barker</a:t>
            </a:r>
          </a:p>
        </p:txBody>
      </p:sp>
      <p:pic>
        <p:nvPicPr>
          <p:cNvPr id="6" name="Picture 5" descr="Ariella Barker Headshot">
            <a:extLst>
              <a:ext uri="{FF2B5EF4-FFF2-40B4-BE49-F238E27FC236}">
                <a16:creationId xmlns:a16="http://schemas.microsoft.com/office/drawing/2014/main" id="{27E81A99-F33C-43FF-8D20-AE9CB8C85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610" y="1978025"/>
            <a:ext cx="2286000" cy="2286000"/>
          </a:xfrm>
          <a:prstGeom prst="rect">
            <a:avLst/>
          </a:prstGeom>
        </p:spPr>
      </p:pic>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2869810" y="1825625"/>
            <a:ext cx="8821448" cy="4351338"/>
          </a:xfrm>
        </p:spPr>
        <p:txBody>
          <a:bodyPr>
            <a:noAutofit/>
          </a:bodyPr>
          <a:lstStyle/>
          <a:p>
            <a:pPr marL="0" marR="38100" lvl="0" indent="0">
              <a:lnSpc>
                <a:spcPct val="100000"/>
              </a:lnSpc>
              <a:spcBef>
                <a:spcPts val="0"/>
              </a:spcBef>
              <a:buClr>
                <a:srgbClr val="000000"/>
              </a:buClr>
              <a:buSzPts val="1400"/>
              <a:buNone/>
            </a:pPr>
            <a:r>
              <a:rPr lang="en-US" b="1" i="0" dirty="0">
                <a:solidFill>
                  <a:srgbClr val="000000"/>
                </a:solidFill>
                <a:effectLst/>
              </a:rPr>
              <a:t>Ariella Barker</a:t>
            </a:r>
            <a:r>
              <a:rPr lang="en-US" b="0" i="0" dirty="0">
                <a:solidFill>
                  <a:srgbClr val="000000"/>
                </a:solidFill>
                <a:effectLst/>
              </a:rPr>
              <a:t> is a dual American-Israeli citizen and an attorney, policy advisor, and communications specialist. She has a BBA and JD from Emory University and an MPA from the Harvard Kennedy School, where she was a John F. Kennedy Fellow on a full merit scholarship. She has worked internationally across the public, social and private sectors, fiercely advocating for her clients and communities in the areas of employment discrimination issues, antisemitism and disability rights.</a:t>
            </a:r>
            <a:endParaRPr lang="en-US" kern="0" dirty="0">
              <a:solidFill>
                <a:schemeClr val="tx1"/>
              </a:solidFill>
              <a:ea typeface="Roboto"/>
              <a:sym typeface="Roboto"/>
            </a:endParaRPr>
          </a:p>
        </p:txBody>
      </p:sp>
    </p:spTree>
    <p:extLst>
      <p:ext uri="{BB962C8B-B14F-4D97-AF65-F5344CB8AC3E}">
        <p14:creationId xmlns:p14="http://schemas.microsoft.com/office/powerpoint/2010/main" val="157169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7004E-D185-B443-8AC0-3F1B3D109FEB}"/>
              </a:ext>
            </a:extLst>
          </p:cNvPr>
          <p:cNvSpPr>
            <a:spLocks noGrp="1"/>
          </p:cNvSpPr>
          <p:nvPr>
            <p:ph type="ctrTitle"/>
          </p:nvPr>
        </p:nvSpPr>
        <p:spPr>
          <a:xfrm>
            <a:off x="857250" y="1086643"/>
            <a:ext cx="10477500" cy="2763837"/>
          </a:xfrm>
        </p:spPr>
        <p:txBody>
          <a:bodyPr>
            <a:normAutofit/>
          </a:bodyPr>
          <a:lstStyle/>
          <a:p>
            <a:r>
              <a:rPr lang="en-US" dirty="0"/>
              <a:t>Ensuring Disability Rights &amp; Legal Compliance in the Workplace</a:t>
            </a:r>
          </a:p>
        </p:txBody>
      </p:sp>
      <p:sp>
        <p:nvSpPr>
          <p:cNvPr id="3" name="Subtitle 2">
            <a:extLst>
              <a:ext uri="{FF2B5EF4-FFF2-40B4-BE49-F238E27FC236}">
                <a16:creationId xmlns:a16="http://schemas.microsoft.com/office/drawing/2014/main" id="{EB450C7B-9547-FC43-AA1C-F2B1DC1F95AF}"/>
              </a:ext>
            </a:extLst>
          </p:cNvPr>
          <p:cNvSpPr>
            <a:spLocks noGrp="1"/>
          </p:cNvSpPr>
          <p:nvPr>
            <p:ph type="subTitle" idx="1"/>
          </p:nvPr>
        </p:nvSpPr>
        <p:spPr>
          <a:xfrm>
            <a:off x="1803400" y="4389438"/>
            <a:ext cx="9144000" cy="1655762"/>
          </a:xfrm>
        </p:spPr>
        <p:txBody>
          <a:bodyPr/>
          <a:lstStyle/>
          <a:p>
            <a:pPr>
              <a:lnSpc>
                <a:spcPct val="100000"/>
              </a:lnSpc>
              <a:spcBef>
                <a:spcPts val="0"/>
              </a:spcBef>
            </a:pPr>
            <a:endParaRPr lang="en-US" dirty="0"/>
          </a:p>
          <a:p>
            <a:pPr>
              <a:lnSpc>
                <a:spcPct val="100000"/>
              </a:lnSpc>
              <a:spcBef>
                <a:spcPts val="0"/>
              </a:spcBef>
            </a:pPr>
            <a:r>
              <a:rPr lang="en-US" dirty="0"/>
              <a:t>By: Ariella Z. Barker, J.D. M.P.A.</a:t>
            </a:r>
          </a:p>
          <a:p>
            <a:pPr>
              <a:lnSpc>
                <a:spcPct val="100000"/>
              </a:lnSpc>
              <a:spcBef>
                <a:spcPts val="0"/>
              </a:spcBef>
            </a:pPr>
            <a:r>
              <a:rPr lang="en-US" dirty="0"/>
              <a:t>Assistant Corporation Counsel</a:t>
            </a:r>
          </a:p>
          <a:p>
            <a:pPr>
              <a:lnSpc>
                <a:spcPct val="100000"/>
              </a:lnSpc>
              <a:spcBef>
                <a:spcPts val="0"/>
              </a:spcBef>
            </a:pPr>
            <a:r>
              <a:rPr lang="en-US" dirty="0"/>
              <a:t>for the City of New York</a:t>
            </a:r>
          </a:p>
        </p:txBody>
      </p:sp>
    </p:spTree>
    <p:extLst>
      <p:ext uri="{BB962C8B-B14F-4D97-AF65-F5344CB8AC3E}">
        <p14:creationId xmlns:p14="http://schemas.microsoft.com/office/powerpoint/2010/main" val="160371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9E9B-5F79-B847-9921-B1DE369B6B37}"/>
              </a:ext>
            </a:extLst>
          </p:cNvPr>
          <p:cNvSpPr>
            <a:spLocks noGrp="1"/>
          </p:cNvSpPr>
          <p:nvPr>
            <p:ph type="title"/>
          </p:nvPr>
        </p:nvSpPr>
        <p:spPr/>
        <p:txBody>
          <a:bodyPr>
            <a:normAutofit/>
          </a:bodyPr>
          <a:lstStyle/>
          <a:p>
            <a:pPr algn="ctr"/>
            <a:r>
              <a:rPr lang="en-US" dirty="0"/>
              <a:t>Title I of the Americans with Disabilities Act (“ADA”)</a:t>
            </a:r>
          </a:p>
        </p:txBody>
      </p:sp>
      <p:sp>
        <p:nvSpPr>
          <p:cNvPr id="3" name="Content Placeholder 2">
            <a:extLst>
              <a:ext uri="{FF2B5EF4-FFF2-40B4-BE49-F238E27FC236}">
                <a16:creationId xmlns:a16="http://schemas.microsoft.com/office/drawing/2014/main" id="{CBA560FF-3EC0-004D-AEA9-4CB80872DED1}"/>
              </a:ext>
            </a:extLst>
          </p:cNvPr>
          <p:cNvSpPr>
            <a:spLocks noGrp="1"/>
          </p:cNvSpPr>
          <p:nvPr>
            <p:ph idx="1"/>
          </p:nvPr>
        </p:nvSpPr>
        <p:spPr>
          <a:xfrm>
            <a:off x="838200" y="1825625"/>
            <a:ext cx="9537700" cy="4351338"/>
          </a:xfrm>
        </p:spPr>
        <p:txBody>
          <a:bodyPr>
            <a:normAutofit fontScale="92500" lnSpcReduction="10000"/>
          </a:bodyPr>
          <a:lstStyle/>
          <a:p>
            <a:r>
              <a:rPr lang="en-US" dirty="0"/>
              <a:t>Federal civil rights statute; removes barriers to equal employment for individuals with disabilities who are qualified</a:t>
            </a:r>
          </a:p>
          <a:p>
            <a:endParaRPr lang="en-US" dirty="0"/>
          </a:p>
          <a:p>
            <a:r>
              <a:rPr lang="en-US" dirty="0"/>
              <a:t>ADA Amendments Act (ADAAA) of 2008</a:t>
            </a:r>
          </a:p>
          <a:p>
            <a:endParaRPr lang="en-US" dirty="0"/>
          </a:p>
          <a:p>
            <a:r>
              <a:rPr lang="en-US" dirty="0"/>
              <a:t>Prohibits covered entities from discriminating on the basis of disability, in all employment practices, and during all stages </a:t>
            </a:r>
          </a:p>
          <a:p>
            <a:endParaRPr lang="en-US" dirty="0"/>
          </a:p>
          <a:p>
            <a:r>
              <a:rPr lang="en-US" dirty="0"/>
              <a:t>Requires reasonable accommodation for known disability of an applicant or employee who is qualified, barring undue hardship</a:t>
            </a:r>
          </a:p>
          <a:p>
            <a:endParaRPr lang="en-US" dirty="0"/>
          </a:p>
          <a:p>
            <a:endParaRPr lang="en-US" dirty="0"/>
          </a:p>
        </p:txBody>
      </p:sp>
    </p:spTree>
    <p:extLst>
      <p:ext uri="{BB962C8B-B14F-4D97-AF65-F5344CB8AC3E}">
        <p14:creationId xmlns:p14="http://schemas.microsoft.com/office/powerpoint/2010/main" val="944455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B925-D400-204A-A81F-AB2DE8770D14}"/>
              </a:ext>
            </a:extLst>
          </p:cNvPr>
          <p:cNvSpPr>
            <a:spLocks noGrp="1"/>
          </p:cNvSpPr>
          <p:nvPr>
            <p:ph type="title"/>
          </p:nvPr>
        </p:nvSpPr>
        <p:spPr/>
        <p:txBody>
          <a:bodyPr>
            <a:normAutofit/>
          </a:bodyPr>
          <a:lstStyle/>
          <a:p>
            <a:r>
              <a:rPr lang="en-US" dirty="0"/>
              <a:t>Who Must Comply with Title I of the ADA?</a:t>
            </a:r>
          </a:p>
        </p:txBody>
      </p:sp>
      <p:sp>
        <p:nvSpPr>
          <p:cNvPr id="3" name="Content Placeholder 2">
            <a:extLst>
              <a:ext uri="{FF2B5EF4-FFF2-40B4-BE49-F238E27FC236}">
                <a16:creationId xmlns:a16="http://schemas.microsoft.com/office/drawing/2014/main" id="{AB0C2551-5C85-D144-9127-C9214241EB94}"/>
              </a:ext>
            </a:extLst>
          </p:cNvPr>
          <p:cNvSpPr>
            <a:spLocks noGrp="1"/>
          </p:cNvSpPr>
          <p:nvPr>
            <p:ph idx="1"/>
          </p:nvPr>
        </p:nvSpPr>
        <p:spPr/>
        <p:txBody>
          <a:bodyPr>
            <a:normAutofit/>
          </a:bodyPr>
          <a:lstStyle/>
          <a:p>
            <a:r>
              <a:rPr lang="en-US" dirty="0"/>
              <a:t>Covered entities:</a:t>
            </a:r>
          </a:p>
          <a:p>
            <a:pPr lvl="1"/>
            <a:r>
              <a:rPr lang="en-US" dirty="0"/>
              <a:t>Private sector employers with 15 or more employees</a:t>
            </a:r>
          </a:p>
          <a:p>
            <a:pPr lvl="1"/>
            <a:r>
              <a:rPr lang="en-US" dirty="0"/>
              <a:t>State and local government employers</a:t>
            </a:r>
          </a:p>
          <a:p>
            <a:pPr lvl="1"/>
            <a:r>
              <a:rPr lang="en-US" dirty="0"/>
              <a:t>Employment agencies, labor unions, joint labor-management committees</a:t>
            </a:r>
          </a:p>
          <a:p>
            <a:endParaRPr lang="en-US" dirty="0"/>
          </a:p>
          <a:p>
            <a:r>
              <a:rPr lang="en-US" dirty="0"/>
              <a:t>Religious entities as employers; title I of the ADA does apply</a:t>
            </a:r>
          </a:p>
          <a:p>
            <a:endParaRPr lang="en-US" dirty="0"/>
          </a:p>
          <a:p>
            <a:r>
              <a:rPr lang="en-US" dirty="0"/>
              <a:t>Executive agencies of the U.S. Government are excluded; </a:t>
            </a:r>
          </a:p>
          <a:p>
            <a:pPr marL="0" indent="0">
              <a:buNone/>
            </a:pPr>
            <a:r>
              <a:rPr lang="en-US" dirty="0"/>
              <a:t>   Section 501 of the Rehabilitation Act</a:t>
            </a:r>
          </a:p>
          <a:p>
            <a:endParaRPr lang="en-US" dirty="0"/>
          </a:p>
          <a:p>
            <a:endParaRPr lang="en-US" dirty="0"/>
          </a:p>
        </p:txBody>
      </p:sp>
    </p:spTree>
    <p:extLst>
      <p:ext uri="{BB962C8B-B14F-4D97-AF65-F5344CB8AC3E}">
        <p14:creationId xmlns:p14="http://schemas.microsoft.com/office/powerpoint/2010/main" val="404908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E0C6-A0A2-1A44-BA65-7766AEA27546}"/>
              </a:ext>
            </a:extLst>
          </p:cNvPr>
          <p:cNvSpPr>
            <a:spLocks noGrp="1"/>
          </p:cNvSpPr>
          <p:nvPr>
            <p:ph type="title"/>
          </p:nvPr>
        </p:nvSpPr>
        <p:spPr/>
        <p:txBody>
          <a:bodyPr>
            <a:normAutofit/>
          </a:bodyPr>
          <a:lstStyle/>
          <a:p>
            <a:r>
              <a:rPr lang="en-US" dirty="0"/>
              <a:t>Who is Protected by Title I of the ADA?</a:t>
            </a:r>
          </a:p>
        </p:txBody>
      </p:sp>
      <p:sp>
        <p:nvSpPr>
          <p:cNvPr id="3" name="Content Placeholder 2">
            <a:extLst>
              <a:ext uri="{FF2B5EF4-FFF2-40B4-BE49-F238E27FC236}">
                <a16:creationId xmlns:a16="http://schemas.microsoft.com/office/drawing/2014/main" id="{938358D3-ADCF-024B-A569-B457AC11DF83}"/>
              </a:ext>
            </a:extLst>
          </p:cNvPr>
          <p:cNvSpPr>
            <a:spLocks noGrp="1"/>
          </p:cNvSpPr>
          <p:nvPr>
            <p:ph idx="1"/>
          </p:nvPr>
        </p:nvSpPr>
        <p:spPr/>
        <p:txBody>
          <a:bodyPr>
            <a:normAutofit/>
          </a:bodyPr>
          <a:lstStyle/>
          <a:p>
            <a:r>
              <a:rPr lang="en-US" dirty="0"/>
              <a:t>Title I protects qualified individuals with disabilities</a:t>
            </a:r>
          </a:p>
          <a:p>
            <a:endParaRPr lang="en-US" dirty="0"/>
          </a:p>
          <a:p>
            <a:r>
              <a:rPr lang="en-US" dirty="0"/>
              <a:t>Applies to applicants and employees</a:t>
            </a:r>
          </a:p>
          <a:p>
            <a:endParaRPr lang="en-US" dirty="0"/>
          </a:p>
          <a:p>
            <a:endParaRPr lang="en-US" dirty="0"/>
          </a:p>
          <a:p>
            <a:endParaRPr lang="en-US" dirty="0"/>
          </a:p>
        </p:txBody>
      </p:sp>
    </p:spTree>
    <p:extLst>
      <p:ext uri="{BB962C8B-B14F-4D97-AF65-F5344CB8AC3E}">
        <p14:creationId xmlns:p14="http://schemas.microsoft.com/office/powerpoint/2010/main" val="41182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786FF-DCBA-D541-8621-4ABBD7BDADE1}"/>
              </a:ext>
            </a:extLst>
          </p:cNvPr>
          <p:cNvSpPr>
            <a:spLocks noGrp="1"/>
          </p:cNvSpPr>
          <p:nvPr>
            <p:ph type="title"/>
          </p:nvPr>
        </p:nvSpPr>
        <p:spPr/>
        <p:txBody>
          <a:bodyPr/>
          <a:lstStyle/>
          <a:p>
            <a:r>
              <a:rPr lang="en-US" dirty="0"/>
              <a:t>How “Disability” is Defined Under the ADAAA</a:t>
            </a:r>
          </a:p>
        </p:txBody>
      </p:sp>
      <p:sp>
        <p:nvSpPr>
          <p:cNvPr id="3" name="Content Placeholder 2">
            <a:extLst>
              <a:ext uri="{FF2B5EF4-FFF2-40B4-BE49-F238E27FC236}">
                <a16:creationId xmlns:a16="http://schemas.microsoft.com/office/drawing/2014/main" id="{D58726F0-DC08-2E46-B469-4FD35461BC78}"/>
              </a:ext>
            </a:extLst>
          </p:cNvPr>
          <p:cNvSpPr>
            <a:spLocks noGrp="1"/>
          </p:cNvSpPr>
          <p:nvPr>
            <p:ph idx="1"/>
          </p:nvPr>
        </p:nvSpPr>
        <p:spPr/>
        <p:txBody>
          <a:bodyPr>
            <a:normAutofit/>
          </a:bodyPr>
          <a:lstStyle/>
          <a:p>
            <a:r>
              <a:rPr lang="en-US" dirty="0"/>
              <a:t>A physical or mental impairment that substantially limits one or more major life activities – “actual disability”</a:t>
            </a:r>
          </a:p>
          <a:p>
            <a:endParaRPr lang="en-US" dirty="0"/>
          </a:p>
          <a:p>
            <a:r>
              <a:rPr lang="en-US" dirty="0"/>
              <a:t>Has had a physical or mental impairment that substantially limited one or more major life activities at one time – “record of”</a:t>
            </a:r>
          </a:p>
          <a:p>
            <a:endParaRPr lang="en-US" dirty="0"/>
          </a:p>
          <a:p>
            <a:pPr>
              <a:lnSpc>
                <a:spcPct val="100000"/>
              </a:lnSpc>
              <a:spcBef>
                <a:spcPts val="0"/>
              </a:spcBef>
            </a:pPr>
            <a:r>
              <a:rPr lang="en-US" dirty="0"/>
              <a:t>When an employment action is taken based on an </a:t>
            </a:r>
          </a:p>
          <a:p>
            <a:pPr marL="0" indent="0">
              <a:lnSpc>
                <a:spcPct val="100000"/>
              </a:lnSpc>
              <a:spcBef>
                <a:spcPts val="0"/>
              </a:spcBef>
              <a:buNone/>
            </a:pPr>
            <a:r>
              <a:rPr lang="en-US" dirty="0"/>
              <a:t>    individual's impairment or perceived impairment, unless </a:t>
            </a:r>
          </a:p>
          <a:p>
            <a:pPr marL="0" indent="0">
              <a:lnSpc>
                <a:spcPct val="100000"/>
              </a:lnSpc>
              <a:spcBef>
                <a:spcPts val="0"/>
              </a:spcBef>
              <a:buNone/>
            </a:pPr>
            <a:r>
              <a:rPr lang="en-US" dirty="0"/>
              <a:t>    transitory and minor – “regarded as”</a:t>
            </a:r>
          </a:p>
        </p:txBody>
      </p:sp>
    </p:spTree>
    <p:extLst>
      <p:ext uri="{BB962C8B-B14F-4D97-AF65-F5344CB8AC3E}">
        <p14:creationId xmlns:p14="http://schemas.microsoft.com/office/powerpoint/2010/main" val="85215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Partners/Co-Promoters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sz="2000" dirty="0">
                <a:solidFill>
                  <a:schemeClr val="tx1"/>
                </a:solidFill>
                <a:hlinkClick r:id="rId2">
                  <a:extLst>
                    <a:ext uri="{A12FA001-AC4F-418D-AE19-62706E023703}">
                      <ahyp:hlinkClr xmlns:ahyp="http://schemas.microsoft.com/office/drawing/2018/hyperlinkcolor" val="tx"/>
                    </a:ext>
                  </a:extLst>
                </a:hlinkClick>
              </a:rPr>
              <a:t>Avodah</a:t>
            </a:r>
            <a:r>
              <a:rPr lang="en-US" sz="2000" dirty="0">
                <a:solidFill>
                  <a:schemeClr val="tx1"/>
                </a:solidFill>
              </a:rPr>
              <a:t>, </a:t>
            </a:r>
            <a:r>
              <a:rPr lang="en-US" sz="2000" dirty="0">
                <a:solidFill>
                  <a:schemeClr val="tx1"/>
                </a:solidFill>
                <a:hlinkClick r:id="rId3">
                  <a:extLst>
                    <a:ext uri="{A12FA001-AC4F-418D-AE19-62706E023703}">
                      <ahyp:hlinkClr xmlns:ahyp="http://schemas.microsoft.com/office/drawing/2018/hyperlinkcolor" val="tx"/>
                    </a:ext>
                  </a:extLst>
                </a:hlinkClick>
              </a:rPr>
              <a:t>B’nai David-Judea Congregation</a:t>
            </a:r>
            <a:r>
              <a:rPr lang="en-US" sz="2000" dirty="0">
                <a:solidFill>
                  <a:schemeClr val="tx1"/>
                </a:solidFill>
              </a:rPr>
              <a:t>, </a:t>
            </a:r>
            <a:r>
              <a:rPr lang="en-US" sz="2000" dirty="0">
                <a:solidFill>
                  <a:schemeClr val="tx1"/>
                </a:solidFill>
                <a:hlinkClick r:id="rId4">
                  <a:extLst>
                    <a:ext uri="{A12FA001-AC4F-418D-AE19-62706E023703}">
                      <ahyp:hlinkClr xmlns:ahyp="http://schemas.microsoft.com/office/drawing/2018/hyperlinkcolor" val="tx"/>
                    </a:ext>
                  </a:extLst>
                </a:hlinkClick>
              </a:rPr>
              <a:t>Builders of Jewish Education: JKidLA</a:t>
            </a:r>
            <a:r>
              <a:rPr lang="en-US" sz="2000" dirty="0">
                <a:solidFill>
                  <a:schemeClr val="tx1"/>
                </a:solidFill>
              </a:rPr>
              <a:t>, </a:t>
            </a:r>
            <a:r>
              <a:rPr lang="en-US" sz="2000" dirty="0">
                <a:solidFill>
                  <a:schemeClr val="tx1"/>
                </a:solidFill>
                <a:hlinkClick r:id="rId5">
                  <a:extLst>
                    <a:ext uri="{A12FA001-AC4F-418D-AE19-62706E023703}">
                      <ahyp:hlinkClr xmlns:ahyp="http://schemas.microsoft.com/office/drawing/2018/hyperlinkcolor" val="tx"/>
                    </a:ext>
                  </a:extLst>
                </a:hlinkClick>
              </a:rPr>
              <a:t>Congregation B’nai Amoona</a:t>
            </a:r>
            <a:r>
              <a:rPr lang="en-US" sz="2000" dirty="0">
                <a:solidFill>
                  <a:schemeClr val="tx1"/>
                </a:solidFill>
              </a:rPr>
              <a:t>, </a:t>
            </a:r>
            <a:r>
              <a:rPr lang="en-US" sz="2000" dirty="0">
                <a:solidFill>
                  <a:schemeClr val="tx1"/>
                </a:solidFill>
                <a:hlinkClick r:id="rId6">
                  <a:extLst>
                    <a:ext uri="{A12FA001-AC4F-418D-AE19-62706E023703}">
                      <ahyp:hlinkClr xmlns:ahyp="http://schemas.microsoft.com/office/drawing/2018/hyperlinkcolor" val="tx"/>
                    </a:ext>
                  </a:extLst>
                </a:hlinkClick>
              </a:rPr>
              <a:t>Congregation B’nai Emet</a:t>
            </a:r>
            <a:r>
              <a:rPr lang="en-US" sz="2000" dirty="0">
                <a:solidFill>
                  <a:schemeClr val="tx1"/>
                </a:solidFill>
              </a:rPr>
              <a:t>, </a:t>
            </a:r>
            <a:r>
              <a:rPr lang="en-US" sz="2000" dirty="0">
                <a:solidFill>
                  <a:schemeClr val="tx1"/>
                </a:solidFill>
                <a:hlinkClick r:id="rId7">
                  <a:extLst>
                    <a:ext uri="{A12FA001-AC4F-418D-AE19-62706E023703}">
                      <ahyp:hlinkClr xmlns:ahyp="http://schemas.microsoft.com/office/drawing/2018/hyperlinkcolor" val="tx"/>
                    </a:ext>
                  </a:extLst>
                </a:hlinkClick>
              </a:rPr>
              <a:t>Congregation Kol Ami</a:t>
            </a:r>
            <a:r>
              <a:rPr lang="en-US" sz="2000" dirty="0">
                <a:solidFill>
                  <a:schemeClr val="tx1"/>
                </a:solidFill>
              </a:rPr>
              <a:t>, </a:t>
            </a:r>
            <a:r>
              <a:rPr lang="en-US" sz="2000" dirty="0">
                <a:solidFill>
                  <a:schemeClr val="tx1"/>
                </a:solidFill>
                <a:hlinkClick r:id="rId8">
                  <a:extLst>
                    <a:ext uri="{A12FA001-AC4F-418D-AE19-62706E023703}">
                      <ahyp:hlinkClr xmlns:ahyp="http://schemas.microsoft.com/office/drawing/2018/hyperlinkcolor" val="tx"/>
                    </a:ext>
                  </a:extLst>
                </a:hlinkClick>
              </a:rPr>
              <a:t>Congregation Or Ami</a:t>
            </a:r>
            <a:r>
              <a:rPr lang="en-US" sz="2000" dirty="0">
                <a:solidFill>
                  <a:schemeClr val="tx1"/>
                </a:solidFill>
              </a:rPr>
              <a:t>, </a:t>
            </a:r>
            <a:r>
              <a:rPr lang="en-US" sz="2000" dirty="0">
                <a:solidFill>
                  <a:schemeClr val="tx1"/>
                </a:solidFill>
                <a:hlinkClick r:id="rId9">
                  <a:extLst>
                    <a:ext uri="{A12FA001-AC4F-418D-AE19-62706E023703}">
                      <ahyp:hlinkClr xmlns:ahyp="http://schemas.microsoft.com/office/drawing/2018/hyperlinkcolor" val="tx"/>
                    </a:ext>
                  </a:extLst>
                </a:hlinkClick>
              </a:rPr>
              <a:t>Edlavitch DCJCC</a:t>
            </a:r>
            <a:r>
              <a:rPr lang="en-US" sz="2000" dirty="0">
                <a:solidFill>
                  <a:schemeClr val="tx1"/>
                </a:solidFill>
              </a:rPr>
              <a:t>, </a:t>
            </a:r>
            <a:r>
              <a:rPr lang="en-US" sz="2000" dirty="0">
                <a:solidFill>
                  <a:schemeClr val="tx1"/>
                </a:solidFill>
                <a:hlinkClick r:id="rId10">
                  <a:extLst>
                    <a:ext uri="{A12FA001-AC4F-418D-AE19-62706E023703}">
                      <ahyp:hlinkClr xmlns:ahyp="http://schemas.microsoft.com/office/drawing/2018/hyperlinkcolor" val="tx"/>
                    </a:ext>
                  </a:extLst>
                </a:hlinkClick>
              </a:rPr>
              <a:t>Foundation for Jewish Camp</a:t>
            </a:r>
            <a:r>
              <a:rPr lang="en-US" sz="2000" dirty="0">
                <a:solidFill>
                  <a:schemeClr val="tx1"/>
                </a:solidFill>
              </a:rPr>
              <a:t>, </a:t>
            </a:r>
            <a:r>
              <a:rPr lang="en-US" sz="2000" dirty="0">
                <a:solidFill>
                  <a:schemeClr val="tx1"/>
                </a:solidFill>
                <a:hlinkClick r:id="rId11">
                  <a:extLst>
                    <a:ext uri="{A12FA001-AC4F-418D-AE19-62706E023703}">
                      <ahyp:hlinkClr xmlns:ahyp="http://schemas.microsoft.com/office/drawing/2018/hyperlinkcolor" val="tx"/>
                    </a:ext>
                  </a:extLst>
                </a:hlinkClick>
              </a:rPr>
              <a:t>Gateways: Access to Jewish Education</a:t>
            </a:r>
            <a:r>
              <a:rPr lang="en-US" sz="2000" dirty="0">
                <a:solidFill>
                  <a:schemeClr val="tx1"/>
                </a:solidFill>
              </a:rPr>
              <a:t>, </a:t>
            </a:r>
            <a:r>
              <a:rPr lang="en-US" sz="2000" dirty="0">
                <a:solidFill>
                  <a:schemeClr val="tx1"/>
                </a:solidFill>
                <a:hlinkClick r:id="rId12">
                  <a:extLst>
                    <a:ext uri="{A12FA001-AC4F-418D-AE19-62706E023703}">
                      <ahyp:hlinkClr xmlns:ahyp="http://schemas.microsoft.com/office/drawing/2018/hyperlinkcolor" val="tx"/>
                    </a:ext>
                  </a:extLst>
                </a:hlinkClick>
              </a:rPr>
              <a:t>Hebrew Union College</a:t>
            </a:r>
            <a:r>
              <a:rPr lang="en-US" sz="2000" dirty="0">
                <a:solidFill>
                  <a:schemeClr val="tx1"/>
                </a:solidFill>
              </a:rPr>
              <a:t>, </a:t>
            </a:r>
            <a:r>
              <a:rPr lang="en-US" sz="2000" dirty="0">
                <a:solidFill>
                  <a:schemeClr val="tx1"/>
                </a:solidFill>
                <a:hlinkClick r:id="rId13">
                  <a:extLst>
                    <a:ext uri="{A12FA001-AC4F-418D-AE19-62706E023703}">
                      <ahyp:hlinkClr xmlns:ahyp="http://schemas.microsoft.com/office/drawing/2018/hyperlinkcolor" val="tx"/>
                    </a:ext>
                  </a:extLst>
                </a:hlinkClick>
              </a:rPr>
              <a:t>IKAR</a:t>
            </a:r>
            <a:r>
              <a:rPr lang="en-US" sz="2000" dirty="0">
                <a:solidFill>
                  <a:schemeClr val="tx1"/>
                </a:solidFill>
              </a:rPr>
              <a:t>, </a:t>
            </a:r>
            <a:r>
              <a:rPr lang="en-US" sz="2000" dirty="0">
                <a:solidFill>
                  <a:schemeClr val="tx1"/>
                </a:solidFill>
                <a:hlinkClick r:id="rId14">
                  <a:extLst>
                    <a:ext uri="{A12FA001-AC4F-418D-AE19-62706E023703}">
                      <ahyp:hlinkClr xmlns:ahyp="http://schemas.microsoft.com/office/drawing/2018/hyperlinkcolor" val="tx"/>
                    </a:ext>
                  </a:extLst>
                </a:hlinkClick>
              </a:rPr>
              <a:t>Institute on Theology and Disability</a:t>
            </a:r>
            <a:r>
              <a:rPr lang="en-US" sz="2000" dirty="0">
                <a:solidFill>
                  <a:schemeClr val="tx1"/>
                </a:solidFill>
              </a:rPr>
              <a:t>, </a:t>
            </a:r>
            <a:r>
              <a:rPr lang="en-US" sz="2000" dirty="0">
                <a:solidFill>
                  <a:schemeClr val="tx1"/>
                </a:solidFill>
                <a:hlinkClick r:id="rId15">
                  <a:extLst>
                    <a:ext uri="{A12FA001-AC4F-418D-AE19-62706E023703}">
                      <ahyp:hlinkClr xmlns:ahyp="http://schemas.microsoft.com/office/drawing/2018/hyperlinkcolor" val="tx"/>
                    </a:ext>
                  </a:extLst>
                </a:hlinkClick>
              </a:rPr>
              <a:t>Jewish Federations of North America</a:t>
            </a:r>
            <a:r>
              <a:rPr lang="en-US" sz="2000" dirty="0">
                <a:solidFill>
                  <a:schemeClr val="tx1"/>
                </a:solidFill>
              </a:rPr>
              <a:t>, </a:t>
            </a:r>
            <a:r>
              <a:rPr lang="en-US" sz="2000" dirty="0">
                <a:solidFill>
                  <a:schemeClr val="tx1"/>
                </a:solidFill>
                <a:hlinkClick r:id="rId16">
                  <a:extLst>
                    <a:ext uri="{A12FA001-AC4F-418D-AE19-62706E023703}">
                      <ahyp:hlinkClr xmlns:ahyp="http://schemas.microsoft.com/office/drawing/2018/hyperlinkcolor" val="tx"/>
                    </a:ext>
                  </a:extLst>
                </a:hlinkClick>
              </a:rPr>
              <a:t>Jewish Federation of Greater MetroWest NJ – Greater MetroWest ABLE</a:t>
            </a:r>
            <a:r>
              <a:rPr lang="en-US" sz="2000" dirty="0">
                <a:solidFill>
                  <a:schemeClr val="tx1"/>
                </a:solidFill>
              </a:rPr>
              <a:t>, </a:t>
            </a:r>
            <a:r>
              <a:rPr lang="en-US" sz="2000" dirty="0">
                <a:solidFill>
                  <a:schemeClr val="tx1"/>
                </a:solidFill>
                <a:hlinkClick r:id="rId17">
                  <a:extLst>
                    <a:ext uri="{A12FA001-AC4F-418D-AE19-62706E023703}">
                      <ahyp:hlinkClr xmlns:ahyp="http://schemas.microsoft.com/office/drawing/2018/hyperlinkcolor" val="tx"/>
                    </a:ext>
                  </a:extLst>
                </a:hlinkClick>
              </a:rPr>
              <a:t>Jewish Los Angeles Special Needs Trust and Services</a:t>
            </a:r>
            <a:r>
              <a:rPr lang="en-US" sz="2000" dirty="0">
                <a:solidFill>
                  <a:schemeClr val="tx1"/>
                </a:solidFill>
              </a:rPr>
              <a:t>, </a:t>
            </a:r>
            <a:r>
              <a:rPr lang="en-US" sz="2000" dirty="0">
                <a:solidFill>
                  <a:schemeClr val="tx1"/>
                </a:solidFill>
                <a:hlinkClick r:id="rId18">
                  <a:extLst>
                    <a:ext uri="{A12FA001-AC4F-418D-AE19-62706E023703}">
                      <ahyp:hlinkClr xmlns:ahyp="http://schemas.microsoft.com/office/drawing/2018/hyperlinkcolor" val="tx"/>
                    </a:ext>
                  </a:extLst>
                </a:hlinkClick>
              </a:rPr>
              <a:t>Jewish Residential Services</a:t>
            </a:r>
            <a:r>
              <a:rPr lang="en-US" sz="2000" dirty="0">
                <a:solidFill>
                  <a:schemeClr val="tx1"/>
                </a:solidFill>
              </a:rPr>
              <a:t>, </a:t>
            </a:r>
            <a:r>
              <a:rPr lang="en-US" sz="2000" dirty="0">
                <a:solidFill>
                  <a:schemeClr val="tx1"/>
                </a:solidFill>
                <a:hlinkClick r:id="rId19">
                  <a:extLst>
                    <a:ext uri="{A12FA001-AC4F-418D-AE19-62706E023703}">
                      <ahyp:hlinkClr xmlns:ahyp="http://schemas.microsoft.com/office/drawing/2018/hyperlinkcolor" val="tx"/>
                    </a:ext>
                  </a:extLst>
                </a:hlinkClick>
              </a:rPr>
              <a:t>JQ International</a:t>
            </a:r>
            <a:r>
              <a:rPr lang="en-US" sz="2000" dirty="0">
                <a:solidFill>
                  <a:schemeClr val="tx1"/>
                </a:solidFill>
              </a:rPr>
              <a:t>, </a:t>
            </a:r>
            <a:r>
              <a:rPr lang="en-US" sz="2000" dirty="0">
                <a:solidFill>
                  <a:schemeClr val="tx1"/>
                </a:solidFill>
                <a:hlinkClick r:id="rId20">
                  <a:extLst>
                    <a:ext uri="{A12FA001-AC4F-418D-AE19-62706E023703}">
                      <ahyp:hlinkClr xmlns:ahyp="http://schemas.microsoft.com/office/drawing/2018/hyperlinkcolor" val="tx"/>
                    </a:ext>
                  </a:extLst>
                </a:hlinkClick>
              </a:rPr>
              <a:t>JVS SoCal</a:t>
            </a:r>
            <a:r>
              <a:rPr lang="en-US" sz="2000" dirty="0">
                <a:solidFill>
                  <a:schemeClr val="tx1"/>
                </a:solidFill>
              </a:rPr>
              <a:t>, </a:t>
            </a:r>
            <a:r>
              <a:rPr lang="en-US" sz="2000" dirty="0">
                <a:solidFill>
                  <a:schemeClr val="tx1"/>
                </a:solidFill>
                <a:hlinkClick r:id="rId21">
                  <a:extLst>
                    <a:ext uri="{A12FA001-AC4F-418D-AE19-62706E023703}">
                      <ahyp:hlinkClr xmlns:ahyp="http://schemas.microsoft.com/office/drawing/2018/hyperlinkcolor" val="tx"/>
                    </a:ext>
                  </a:extLst>
                </a:hlinkClick>
              </a:rPr>
              <a:t>Jewish Women International (JWI)</a:t>
            </a:r>
            <a:r>
              <a:rPr lang="en-US" sz="2000" dirty="0">
                <a:solidFill>
                  <a:schemeClr val="tx1"/>
                </a:solidFill>
              </a:rPr>
              <a:t>, </a:t>
            </a:r>
            <a:r>
              <a:rPr lang="en-US" sz="2000" dirty="0">
                <a:solidFill>
                  <a:schemeClr val="tx1"/>
                </a:solidFill>
                <a:hlinkClick r:id="rId22">
                  <a:extLst>
                    <a:ext uri="{A12FA001-AC4F-418D-AE19-62706E023703}">
                      <ahyp:hlinkClr xmlns:ahyp="http://schemas.microsoft.com/office/drawing/2018/hyperlinkcolor" val="tx"/>
                    </a:ext>
                  </a:extLst>
                </a:hlinkClick>
              </a:rPr>
              <a:t>Keshet</a:t>
            </a:r>
            <a:r>
              <a:rPr lang="en-US" sz="2000" dirty="0">
                <a:solidFill>
                  <a:schemeClr val="tx1"/>
                </a:solidFill>
              </a:rPr>
              <a:t>, </a:t>
            </a:r>
            <a:r>
              <a:rPr lang="en-US" sz="2000" dirty="0">
                <a:solidFill>
                  <a:schemeClr val="tx1"/>
                </a:solidFill>
                <a:hlinkClick r:id="rId22">
                  <a:extLst>
                    <a:ext uri="{A12FA001-AC4F-418D-AE19-62706E023703}">
                      <ahyp:hlinkClr xmlns:ahyp="http://schemas.microsoft.com/office/drawing/2018/hyperlinkcolor" val="tx"/>
                    </a:ext>
                  </a:extLst>
                </a:hlinkClick>
              </a:rPr>
              <a:t>Keshet: For LGBTQ Equality in Jewish Life</a:t>
            </a:r>
            <a:r>
              <a:rPr lang="en-US" sz="2000" dirty="0">
                <a:solidFill>
                  <a:schemeClr val="tx1"/>
                </a:solidFill>
              </a:rPr>
              <a:t>, </a:t>
            </a:r>
            <a:r>
              <a:rPr lang="en-US" sz="2000" dirty="0">
                <a:solidFill>
                  <a:schemeClr val="tx1"/>
                </a:solidFill>
                <a:hlinkClick r:id="rId23">
                  <a:extLst>
                    <a:ext uri="{A12FA001-AC4F-418D-AE19-62706E023703}">
                      <ahyp:hlinkClr xmlns:ahyp="http://schemas.microsoft.com/office/drawing/2018/hyperlinkcolor" val="tx"/>
                    </a:ext>
                  </a:extLst>
                </a:hlinkClick>
              </a:rPr>
              <a:t>Lippman Kanfer Foundation for Living Torah</a:t>
            </a:r>
            <a:r>
              <a:rPr lang="en-US" sz="2000" dirty="0">
                <a:solidFill>
                  <a:schemeClr val="tx1"/>
                </a:solidFill>
              </a:rPr>
              <a:t>, </a:t>
            </a:r>
            <a:r>
              <a:rPr lang="en-US" sz="2000" dirty="0">
                <a:solidFill>
                  <a:schemeClr val="tx1"/>
                </a:solidFill>
                <a:hlinkClick r:id="rId24">
                  <a:extLst>
                    <a:ext uri="{A12FA001-AC4F-418D-AE19-62706E023703}">
                      <ahyp:hlinkClr xmlns:ahyp="http://schemas.microsoft.com/office/drawing/2018/hyperlinkcolor" val="tx"/>
                    </a:ext>
                  </a:extLst>
                </a:hlinkClick>
              </a:rPr>
              <a:t>Marlene Meyerson JCC Manhattan</a:t>
            </a:r>
            <a:r>
              <a:rPr lang="en-US" sz="2000" dirty="0">
                <a:solidFill>
                  <a:schemeClr val="tx1"/>
                </a:solidFill>
              </a:rPr>
              <a:t>, </a:t>
            </a:r>
            <a:r>
              <a:rPr lang="en-US" sz="2000" dirty="0">
                <a:solidFill>
                  <a:schemeClr val="tx1"/>
                </a:solidFill>
                <a:hlinkClick r:id="rId25">
                  <a:extLst>
                    <a:ext uri="{A12FA001-AC4F-418D-AE19-62706E023703}">
                      <ahyp:hlinkClr xmlns:ahyp="http://schemas.microsoft.com/office/drawing/2018/hyperlinkcolor" val="tx"/>
                    </a:ext>
                  </a:extLst>
                </a:hlinkClick>
              </a:rPr>
              <a:t>Matan</a:t>
            </a:r>
            <a:r>
              <a:rPr lang="en-US" sz="2000" dirty="0">
                <a:solidFill>
                  <a:schemeClr val="tx1"/>
                </a:solidFill>
              </a:rPr>
              <a:t>, </a:t>
            </a:r>
            <a:r>
              <a:rPr lang="en-US" sz="2000" dirty="0">
                <a:solidFill>
                  <a:schemeClr val="tx1"/>
                </a:solidFill>
                <a:hlinkClick r:id="rId26">
                  <a:extLst>
                    <a:ext uri="{A12FA001-AC4F-418D-AE19-62706E023703}">
                      <ahyp:hlinkClr xmlns:ahyp="http://schemas.microsoft.com/office/drawing/2018/hyperlinkcolor" val="tx"/>
                    </a:ext>
                  </a:extLst>
                </a:hlinkClick>
              </a:rPr>
              <a:t>Moment Magazine</a:t>
            </a:r>
            <a:r>
              <a:rPr lang="en-US" sz="2000" dirty="0">
                <a:solidFill>
                  <a:schemeClr val="tx1"/>
                </a:solidFill>
              </a:rPr>
              <a:t>, </a:t>
            </a:r>
            <a:r>
              <a:rPr lang="en-US" sz="2000" dirty="0">
                <a:solidFill>
                  <a:schemeClr val="tx1"/>
                </a:solidFill>
                <a:hlinkClick r:id="rId27">
                  <a:extLst>
                    <a:ext uri="{A12FA001-AC4F-418D-AE19-62706E023703}">
                      <ahyp:hlinkClr xmlns:ahyp="http://schemas.microsoft.com/office/drawing/2018/hyperlinkcolor" val="tx"/>
                    </a:ext>
                  </a:extLst>
                </a:hlinkClick>
              </a:rPr>
              <a:t>National Ramah Tikvah Network</a:t>
            </a:r>
            <a:r>
              <a:rPr lang="en-US" sz="2000" dirty="0">
                <a:solidFill>
                  <a:schemeClr val="tx1"/>
                </a:solidFill>
              </a:rPr>
              <a:t>, </a:t>
            </a:r>
            <a:r>
              <a:rPr lang="en-US" sz="2000" dirty="0">
                <a:solidFill>
                  <a:schemeClr val="tx1"/>
                </a:solidFill>
                <a:hlinkClick r:id="rId28">
                  <a:extLst>
                    <a:ext uri="{A12FA001-AC4F-418D-AE19-62706E023703}">
                      <ahyp:hlinkClr xmlns:ahyp="http://schemas.microsoft.com/office/drawing/2018/hyperlinkcolor" val="tx"/>
                    </a:ext>
                  </a:extLst>
                </a:hlinkClick>
              </a:rPr>
              <a:t>Ohr HaTorah Synagogue</a:t>
            </a:r>
            <a:r>
              <a:rPr lang="en-US" sz="2000" dirty="0">
                <a:solidFill>
                  <a:schemeClr val="tx1"/>
                </a:solidFill>
              </a:rPr>
              <a:t>, </a:t>
            </a:r>
            <a:r>
              <a:rPr lang="en-US" sz="2000" dirty="0" err="1">
                <a:solidFill>
                  <a:schemeClr val="tx1"/>
                </a:solidFill>
                <a:hlinkClick r:id="rId29">
                  <a:extLst>
                    <a:ext uri="{A12FA001-AC4F-418D-AE19-62706E023703}">
                      <ahyp:hlinkClr xmlns:ahyp="http://schemas.microsoft.com/office/drawing/2018/hyperlinkcolor" val="tx"/>
                    </a:ext>
                  </a:extLst>
                </a:hlinkClick>
              </a:rPr>
              <a:t>OurSpace</a:t>
            </a:r>
            <a:r>
              <a:rPr lang="en-US" sz="2000" dirty="0">
                <a:solidFill>
                  <a:schemeClr val="tx1"/>
                </a:solidFill>
                <a:hlinkClick r:id="rId29">
                  <a:extLst>
                    <a:ext uri="{A12FA001-AC4F-418D-AE19-62706E023703}">
                      <ahyp:hlinkClr xmlns:ahyp="http://schemas.microsoft.com/office/drawing/2018/hyperlinkcolor" val="tx"/>
                    </a:ext>
                  </a:extLst>
                </a:hlinkClick>
              </a:rPr>
              <a:t> LA</a:t>
            </a:r>
            <a:r>
              <a:rPr lang="en-US" sz="2000" dirty="0">
                <a:solidFill>
                  <a:schemeClr val="tx1"/>
                </a:solidFill>
              </a:rPr>
              <a:t>, </a:t>
            </a:r>
            <a:r>
              <a:rPr lang="en-US" sz="2000" dirty="0">
                <a:solidFill>
                  <a:schemeClr val="tx1"/>
                </a:solidFill>
                <a:hlinkClick r:id="rId30">
                  <a:extLst>
                    <a:ext uri="{A12FA001-AC4F-418D-AE19-62706E023703}">
                      <ahyp:hlinkClr xmlns:ahyp="http://schemas.microsoft.com/office/drawing/2018/hyperlinkcolor" val="tx"/>
                    </a:ext>
                  </a:extLst>
                </a:hlinkClick>
              </a:rPr>
              <a:t>Reconstructing Judaism</a:t>
            </a:r>
            <a:r>
              <a:rPr lang="en-US" sz="2000" dirty="0">
                <a:solidFill>
                  <a:schemeClr val="tx1"/>
                </a:solidFill>
              </a:rPr>
              <a:t>, </a:t>
            </a:r>
            <a:r>
              <a:rPr lang="en-US" sz="2000" dirty="0">
                <a:solidFill>
                  <a:schemeClr val="tx1"/>
                </a:solidFill>
                <a:hlinkClick r:id="rId31">
                  <a:extLst>
                    <a:ext uri="{A12FA001-AC4F-418D-AE19-62706E023703}">
                      <ahyp:hlinkClr xmlns:ahyp="http://schemas.microsoft.com/office/drawing/2018/hyperlinkcolor" val="tx"/>
                    </a:ext>
                  </a:extLst>
                </a:hlinkClick>
              </a:rPr>
              <a:t>Religious Action Center of Reform Judaism</a:t>
            </a:r>
            <a:r>
              <a:rPr lang="en-US" sz="2000" dirty="0">
                <a:solidFill>
                  <a:schemeClr val="tx1"/>
                </a:solidFill>
              </a:rPr>
              <a:t>, </a:t>
            </a:r>
            <a:r>
              <a:rPr lang="en-US" sz="2000" dirty="0">
                <a:solidFill>
                  <a:schemeClr val="tx1"/>
                </a:solidFill>
                <a:hlinkClick r:id="rId32">
                  <a:extLst>
                    <a:ext uri="{A12FA001-AC4F-418D-AE19-62706E023703}">
                      <ahyp:hlinkClr xmlns:ahyp="http://schemas.microsoft.com/office/drawing/2018/hyperlinkcolor" val="tx"/>
                    </a:ext>
                  </a:extLst>
                </a:hlinkClick>
              </a:rPr>
              <a:t>ROSIES Foundation</a:t>
            </a:r>
            <a:r>
              <a:rPr lang="en-US" sz="2000" dirty="0">
                <a:solidFill>
                  <a:schemeClr val="tx1"/>
                </a:solidFill>
              </a:rPr>
              <a:t>, </a:t>
            </a:r>
            <a:r>
              <a:rPr lang="en-US" sz="2000" dirty="0">
                <a:solidFill>
                  <a:schemeClr val="tx1"/>
                </a:solidFill>
                <a:hlinkClick r:id="rId33">
                  <a:extLst>
                    <a:ext uri="{A12FA001-AC4F-418D-AE19-62706E023703}">
                      <ahyp:hlinkClr xmlns:ahyp="http://schemas.microsoft.com/office/drawing/2018/hyperlinkcolor" val="tx"/>
                    </a:ext>
                  </a:extLst>
                </a:hlinkClick>
              </a:rPr>
              <a:t>Shalhevet</a:t>
            </a:r>
            <a:r>
              <a:rPr lang="en-US" sz="2000" dirty="0">
                <a:solidFill>
                  <a:schemeClr val="tx1"/>
                </a:solidFill>
              </a:rPr>
              <a:t>, </a:t>
            </a:r>
            <a:r>
              <a:rPr lang="en-US" sz="2000" dirty="0">
                <a:solidFill>
                  <a:schemeClr val="tx1"/>
                </a:solidFill>
                <a:hlinkClick r:id="rId34">
                  <a:extLst>
                    <a:ext uri="{A12FA001-AC4F-418D-AE19-62706E023703}">
                      <ahyp:hlinkClr xmlns:ahyp="http://schemas.microsoft.com/office/drawing/2018/hyperlinkcolor" val="tx"/>
                    </a:ext>
                  </a:extLst>
                </a:hlinkClick>
              </a:rPr>
              <a:t>Shalom Institute</a:t>
            </a:r>
            <a:r>
              <a:rPr lang="en-US" sz="2000" dirty="0">
                <a:solidFill>
                  <a:schemeClr val="tx1"/>
                </a:solidFill>
              </a:rPr>
              <a:t>, </a:t>
            </a:r>
            <a:r>
              <a:rPr lang="en-US" sz="2000" dirty="0">
                <a:solidFill>
                  <a:schemeClr val="tx1"/>
                </a:solidFill>
                <a:hlinkClick r:id="rId35">
                  <a:extLst>
                    <a:ext uri="{A12FA001-AC4F-418D-AE19-62706E023703}">
                      <ahyp:hlinkClr xmlns:ahyp="http://schemas.microsoft.com/office/drawing/2018/hyperlinkcolor" val="tx"/>
                    </a:ext>
                  </a:extLst>
                </a:hlinkClick>
              </a:rPr>
              <a:t>Stephen Wise Temple</a:t>
            </a:r>
            <a:r>
              <a:rPr lang="en-US" sz="2000" dirty="0">
                <a:solidFill>
                  <a:schemeClr val="tx1"/>
                </a:solidFill>
              </a:rPr>
              <a:t>, </a:t>
            </a:r>
            <a:r>
              <a:rPr lang="en-US" sz="2000" dirty="0">
                <a:solidFill>
                  <a:schemeClr val="tx1"/>
                </a:solidFill>
                <a:hlinkClick r:id="rId36">
                  <a:extLst>
                    <a:ext uri="{A12FA001-AC4F-418D-AE19-62706E023703}">
                      <ahyp:hlinkClr xmlns:ahyp="http://schemas.microsoft.com/office/drawing/2018/hyperlinkcolor" val="tx"/>
                    </a:ext>
                  </a:extLst>
                </a:hlinkClick>
              </a:rPr>
              <a:t>T’ruah: The Rabbinic Call for Human Rights</a:t>
            </a:r>
            <a:r>
              <a:rPr lang="en-US" sz="2000" dirty="0">
                <a:solidFill>
                  <a:schemeClr val="tx1"/>
                </a:solidFill>
              </a:rPr>
              <a:t>, </a:t>
            </a:r>
            <a:r>
              <a:rPr lang="en-US" sz="2000" dirty="0">
                <a:solidFill>
                  <a:schemeClr val="tx1"/>
                </a:solidFill>
                <a:hlinkClick r:id="rId37">
                  <a:extLst>
                    <a:ext uri="{A12FA001-AC4F-418D-AE19-62706E023703}">
                      <ahyp:hlinkClr xmlns:ahyp="http://schemas.microsoft.com/office/drawing/2018/hyperlinkcolor" val="tx"/>
                    </a:ext>
                  </a:extLst>
                </a:hlinkClick>
              </a:rPr>
              <a:t>The Jewish Journal</a:t>
            </a:r>
            <a:r>
              <a:rPr lang="en-US" sz="2000" dirty="0">
                <a:solidFill>
                  <a:schemeClr val="tx1"/>
                </a:solidFill>
              </a:rPr>
              <a:t>, </a:t>
            </a:r>
            <a:r>
              <a:rPr lang="en-US" sz="2000" dirty="0">
                <a:solidFill>
                  <a:schemeClr val="tx1"/>
                </a:solidFill>
                <a:hlinkClick r:id="rId38">
                  <a:extLst>
                    <a:ext uri="{A12FA001-AC4F-418D-AE19-62706E023703}">
                      <ahyp:hlinkClr xmlns:ahyp="http://schemas.microsoft.com/office/drawing/2018/hyperlinkcolor" val="tx"/>
                    </a:ext>
                  </a:extLst>
                </a:hlinkClick>
              </a:rPr>
              <a:t>The Miracle Project</a:t>
            </a:r>
            <a:r>
              <a:rPr lang="en-US" sz="2000" dirty="0">
                <a:solidFill>
                  <a:schemeClr val="tx1"/>
                </a:solidFill>
              </a:rPr>
              <a:t>, </a:t>
            </a:r>
            <a:r>
              <a:rPr lang="en-US" sz="2000" dirty="0">
                <a:solidFill>
                  <a:schemeClr val="tx1"/>
                </a:solidFill>
                <a:hlinkClick r:id="rId39">
                  <a:extLst>
                    <a:ext uri="{A12FA001-AC4F-418D-AE19-62706E023703}">
                      <ahyp:hlinkClr xmlns:ahyp="http://schemas.microsoft.com/office/drawing/2018/hyperlinkcolor" val="tx"/>
                    </a:ext>
                  </a:extLst>
                </a:hlinkClick>
              </a:rPr>
              <a:t>The New Normal</a:t>
            </a:r>
            <a:r>
              <a:rPr lang="en-US" sz="2000" dirty="0">
                <a:solidFill>
                  <a:schemeClr val="tx1"/>
                </a:solidFill>
              </a:rPr>
              <a:t>, </a:t>
            </a:r>
            <a:r>
              <a:rPr lang="en-US" sz="2000" dirty="0">
                <a:solidFill>
                  <a:schemeClr val="tx1"/>
                </a:solidFill>
                <a:hlinkClick r:id="rId40">
                  <a:extLst>
                    <a:ext uri="{A12FA001-AC4F-418D-AE19-62706E023703}">
                      <ahyp:hlinkClr xmlns:ahyp="http://schemas.microsoft.com/office/drawing/2018/hyperlinkcolor" val="tx"/>
                    </a:ext>
                  </a:extLst>
                </a:hlinkClick>
              </a:rPr>
              <a:t>The Women’s Rabbinic Network</a:t>
            </a:r>
            <a:r>
              <a:rPr lang="en-US" sz="2000" dirty="0">
                <a:solidFill>
                  <a:schemeClr val="tx1"/>
                </a:solidFill>
              </a:rPr>
              <a:t>, </a:t>
            </a:r>
            <a:r>
              <a:rPr lang="en-US" sz="2000" dirty="0">
                <a:solidFill>
                  <a:schemeClr val="tx1"/>
                </a:solidFill>
                <a:hlinkClick r:id="rId41">
                  <a:extLst>
                    <a:ext uri="{A12FA001-AC4F-418D-AE19-62706E023703}">
                      <ahyp:hlinkClr xmlns:ahyp="http://schemas.microsoft.com/office/drawing/2018/hyperlinkcolor" val="tx"/>
                    </a:ext>
                  </a:extLst>
                </a:hlinkClick>
              </a:rPr>
              <a:t>Union for Reform Judaism</a:t>
            </a:r>
            <a:r>
              <a:rPr lang="en-US" sz="2000" dirty="0">
                <a:solidFill>
                  <a:schemeClr val="tx1"/>
                </a:solidFill>
              </a:rPr>
              <a:t>, </a:t>
            </a:r>
            <a:r>
              <a:rPr lang="en-US" sz="2000" dirty="0">
                <a:solidFill>
                  <a:schemeClr val="tx1"/>
                </a:solidFill>
                <a:hlinkClick r:id="rId42">
                  <a:extLst>
                    <a:ext uri="{A12FA001-AC4F-418D-AE19-62706E023703}">
                      <ahyp:hlinkClr xmlns:ahyp="http://schemas.microsoft.com/office/drawing/2018/hyperlinkcolor" val="tx"/>
                    </a:ext>
                  </a:extLst>
                </a:hlinkClick>
              </a:rPr>
              <a:t>USCJ</a:t>
            </a:r>
            <a:r>
              <a:rPr lang="en-US" sz="2000" dirty="0">
                <a:solidFill>
                  <a:schemeClr val="tx1"/>
                </a:solidFill>
              </a:rPr>
              <a:t>, </a:t>
            </a:r>
            <a:r>
              <a:rPr lang="en-US" sz="2000" dirty="0">
                <a:solidFill>
                  <a:schemeClr val="tx1"/>
                </a:solidFill>
                <a:hlinkClick r:id="rId43">
                  <a:extLst>
                    <a:ext uri="{A12FA001-AC4F-418D-AE19-62706E023703}">
                      <ahyp:hlinkClr xmlns:ahyp="http://schemas.microsoft.com/office/drawing/2018/hyperlinkcolor" val="tx"/>
                    </a:ext>
                  </a:extLst>
                </a:hlinkClick>
              </a:rPr>
              <a:t>Whole Community Inclusion at Jewish Learning Venture</a:t>
            </a:r>
            <a:r>
              <a:rPr lang="en-US" sz="2000" dirty="0">
                <a:solidFill>
                  <a:schemeClr val="tx1"/>
                </a:solidFill>
              </a:rPr>
              <a:t>, </a:t>
            </a:r>
            <a:r>
              <a:rPr lang="en-US" sz="2000" dirty="0">
                <a:solidFill>
                  <a:schemeClr val="tx1"/>
                </a:solidFill>
                <a:hlinkClick r:id="rId44">
                  <a:extLst>
                    <a:ext uri="{A12FA001-AC4F-418D-AE19-62706E023703}">
                      <ahyp:hlinkClr xmlns:ahyp="http://schemas.microsoft.com/office/drawing/2018/hyperlinkcolor" val="tx"/>
                    </a:ext>
                  </a:extLst>
                </a:hlinkClick>
              </a:rPr>
              <a:t>Yachad Los Angeles</a:t>
            </a:r>
            <a:r>
              <a:rPr lang="en-US" sz="2000" dirty="0">
                <a:solidFill>
                  <a:schemeClr val="tx1"/>
                </a:solidFill>
              </a:rPr>
              <a:t>, </a:t>
            </a:r>
            <a:r>
              <a:rPr lang="en-US" sz="2000" dirty="0">
                <a:solidFill>
                  <a:schemeClr val="tx1"/>
                </a:solidFill>
                <a:hlinkClick r:id="rId45">
                  <a:extLst>
                    <a:ext uri="{A12FA001-AC4F-418D-AE19-62706E023703}">
                      <ahyp:hlinkClr xmlns:ahyp="http://schemas.microsoft.com/office/drawing/2018/hyperlinkcolor" val="tx"/>
                    </a:ext>
                  </a:extLst>
                </a:hlinkClick>
              </a:rPr>
              <a:t>Yeshivat Chovevei Torah Rabbinical School</a:t>
            </a:r>
            <a:endParaRPr lang="en-US" sz="2000" dirty="0">
              <a:solidFill>
                <a:schemeClr val="tx1"/>
              </a:solidFill>
            </a:endParaRPr>
          </a:p>
          <a:p>
            <a:pPr marL="0" indent="0">
              <a:buNone/>
            </a:pPr>
            <a:r>
              <a:rPr lang="en-US" sz="2000" dirty="0">
                <a:solidFill>
                  <a:schemeClr val="tx1"/>
                </a:solidFill>
              </a:rPr>
              <a:t>This series is made possible by support from the </a:t>
            </a:r>
            <a:r>
              <a:rPr lang="en-US" sz="2000" dirty="0">
                <a:solidFill>
                  <a:schemeClr val="tx1"/>
                </a:solidFill>
                <a:hlinkClick r:id="rId46">
                  <a:extLst>
                    <a:ext uri="{A12FA001-AC4F-418D-AE19-62706E023703}">
                      <ahyp:hlinkClr xmlns:ahyp="http://schemas.microsoft.com/office/drawing/2018/hyperlinkcolor" val="tx"/>
                    </a:ext>
                  </a:extLst>
                </a:hlinkClick>
              </a:rPr>
              <a:t>Jewish Community Foundation of Los Angeles</a:t>
            </a:r>
            <a:r>
              <a:rPr lang="en-US" sz="2000" dirty="0">
                <a:solidFill>
                  <a:schemeClr val="tx1"/>
                </a:solidFill>
              </a:rPr>
              <a:t> through a Cutting Edge Grant, </a:t>
            </a:r>
            <a:r>
              <a:rPr lang="en-US" sz="2000" dirty="0">
                <a:solidFill>
                  <a:schemeClr val="tx1"/>
                </a:solidFill>
                <a:hlinkClick r:id="rId47">
                  <a:extLst>
                    <a:ext uri="{A12FA001-AC4F-418D-AE19-62706E023703}">
                      <ahyp:hlinkClr xmlns:ahyp="http://schemas.microsoft.com/office/drawing/2018/hyperlinkcolor" val="tx"/>
                    </a:ext>
                  </a:extLst>
                </a:hlinkClick>
              </a:rPr>
              <a:t>The Diane &amp; Guilford Glazer Philanthropies</a:t>
            </a:r>
            <a:r>
              <a:rPr lang="en-US" sz="2000" dirty="0">
                <a:solidFill>
                  <a:schemeClr val="tx1"/>
                </a:solidFill>
              </a:rPr>
              <a:t>, </a:t>
            </a:r>
            <a:r>
              <a:rPr lang="en-US" sz="2000" dirty="0">
                <a:solidFill>
                  <a:schemeClr val="tx1"/>
                </a:solidFill>
                <a:hlinkClick r:id="rId48">
                  <a:extLst>
                    <a:ext uri="{A12FA001-AC4F-418D-AE19-62706E023703}">
                      <ahyp:hlinkClr xmlns:ahyp="http://schemas.microsoft.com/office/drawing/2018/hyperlinkcolor" val="tx"/>
                    </a:ext>
                  </a:extLst>
                </a:hlinkClick>
              </a:rPr>
              <a:t>The Charles &amp; Lynn Schusterman Family Foundation</a:t>
            </a:r>
            <a:r>
              <a:rPr lang="en-US" sz="2000" dirty="0">
                <a:solidFill>
                  <a:schemeClr val="tx1"/>
                </a:solidFill>
              </a:rPr>
              <a:t>, The David Berg Foundation, the Stanford and Joan Alexander Foundation, Stanley &amp; Joyce Black Family Foundation, and The Beverly Foundation.</a:t>
            </a:r>
          </a:p>
        </p:txBody>
      </p:sp>
    </p:spTree>
    <p:extLst>
      <p:ext uri="{BB962C8B-B14F-4D97-AF65-F5344CB8AC3E}">
        <p14:creationId xmlns:p14="http://schemas.microsoft.com/office/powerpoint/2010/main" val="276542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CAF2-97CF-1247-A169-F3473AE7C90C}"/>
              </a:ext>
            </a:extLst>
          </p:cNvPr>
          <p:cNvSpPr>
            <a:spLocks noGrp="1"/>
          </p:cNvSpPr>
          <p:nvPr>
            <p:ph type="title"/>
          </p:nvPr>
        </p:nvSpPr>
        <p:spPr/>
        <p:txBody>
          <a:bodyPr/>
          <a:lstStyle/>
          <a:p>
            <a:r>
              <a:rPr lang="en-US" dirty="0"/>
              <a:t>Uncovered Conditions &amp; Ailments</a:t>
            </a:r>
          </a:p>
        </p:txBody>
      </p:sp>
      <p:sp>
        <p:nvSpPr>
          <p:cNvPr id="3" name="Content Placeholder 2">
            <a:extLst>
              <a:ext uri="{FF2B5EF4-FFF2-40B4-BE49-F238E27FC236}">
                <a16:creationId xmlns:a16="http://schemas.microsoft.com/office/drawing/2014/main" id="{F216044A-783F-ED4E-95E8-B84A94607375}"/>
              </a:ext>
            </a:extLst>
          </p:cNvPr>
          <p:cNvSpPr>
            <a:spLocks noGrp="1"/>
          </p:cNvSpPr>
          <p:nvPr>
            <p:ph idx="1"/>
          </p:nvPr>
        </p:nvSpPr>
        <p:spPr/>
        <p:txBody>
          <a:bodyPr>
            <a:normAutofit/>
          </a:bodyPr>
          <a:lstStyle/>
          <a:p>
            <a:r>
              <a:rPr lang="en-US" dirty="0"/>
              <a:t>Conditions that are transitory AND minor generally not covered </a:t>
            </a:r>
            <a:br>
              <a:rPr lang="en-US" dirty="0"/>
            </a:br>
            <a:r>
              <a:rPr lang="en-US" dirty="0"/>
              <a:t>(e.g., common cold, the flu, a minor broken bone)</a:t>
            </a:r>
          </a:p>
          <a:p>
            <a:endParaRPr lang="en-US" dirty="0"/>
          </a:p>
          <a:p>
            <a:r>
              <a:rPr lang="en-US" dirty="0"/>
              <a:t>Temporary condition lasting fewer than six months can be an actual disability if “sufficiently severe”</a:t>
            </a:r>
          </a:p>
          <a:p>
            <a:endParaRPr lang="en-US" dirty="0"/>
          </a:p>
          <a:p>
            <a:pPr>
              <a:lnSpc>
                <a:spcPct val="100000"/>
              </a:lnSpc>
              <a:spcBef>
                <a:spcPts val="0"/>
              </a:spcBef>
            </a:pPr>
            <a:r>
              <a:rPr lang="en-US" dirty="0"/>
              <a:t>ADAAA predictable assessments; impairments easily found </a:t>
            </a:r>
          </a:p>
          <a:p>
            <a:pPr marL="0" indent="0">
              <a:lnSpc>
                <a:spcPct val="100000"/>
              </a:lnSpc>
              <a:spcBef>
                <a:spcPts val="0"/>
              </a:spcBef>
              <a:buNone/>
            </a:pPr>
            <a:r>
              <a:rPr lang="en-US" dirty="0"/>
              <a:t>   to substantially limit a major life activity (e.g., diabetes, </a:t>
            </a:r>
          </a:p>
          <a:p>
            <a:pPr marL="0" indent="0">
              <a:lnSpc>
                <a:spcPct val="100000"/>
              </a:lnSpc>
              <a:spcBef>
                <a:spcPts val="0"/>
              </a:spcBef>
              <a:buNone/>
            </a:pPr>
            <a:r>
              <a:rPr lang="en-US" dirty="0"/>
              <a:t>   blindness, HIV, epilepsy, cancer, bipolar disorder, etc.)</a:t>
            </a:r>
          </a:p>
          <a:p>
            <a:endParaRPr lang="en-US" dirty="0"/>
          </a:p>
          <a:p>
            <a:endParaRPr lang="en-US" dirty="0"/>
          </a:p>
        </p:txBody>
      </p:sp>
    </p:spTree>
    <p:extLst>
      <p:ext uri="{BB962C8B-B14F-4D97-AF65-F5344CB8AC3E}">
        <p14:creationId xmlns:p14="http://schemas.microsoft.com/office/powerpoint/2010/main" val="75190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DE76-A816-B243-A972-ABF585FF2C90}"/>
              </a:ext>
            </a:extLst>
          </p:cNvPr>
          <p:cNvSpPr>
            <a:spLocks noGrp="1"/>
          </p:cNvSpPr>
          <p:nvPr>
            <p:ph type="title"/>
          </p:nvPr>
        </p:nvSpPr>
        <p:spPr/>
        <p:txBody>
          <a:bodyPr/>
          <a:lstStyle/>
          <a:p>
            <a:r>
              <a:rPr lang="en-US" dirty="0"/>
              <a:t>“Reasonable Accommodation”</a:t>
            </a:r>
          </a:p>
        </p:txBody>
      </p:sp>
      <p:sp>
        <p:nvSpPr>
          <p:cNvPr id="3" name="Content Placeholder 2">
            <a:extLst>
              <a:ext uri="{FF2B5EF4-FFF2-40B4-BE49-F238E27FC236}">
                <a16:creationId xmlns:a16="http://schemas.microsoft.com/office/drawing/2014/main" id="{ECEF807B-4EFC-6542-8725-FBABA2E7B915}"/>
              </a:ext>
            </a:extLst>
          </p:cNvPr>
          <p:cNvSpPr>
            <a:spLocks noGrp="1"/>
          </p:cNvSpPr>
          <p:nvPr>
            <p:ph idx="1"/>
          </p:nvPr>
        </p:nvSpPr>
        <p:spPr/>
        <p:txBody>
          <a:bodyPr>
            <a:normAutofit fontScale="77500" lnSpcReduction="20000"/>
          </a:bodyPr>
          <a:lstStyle/>
          <a:p>
            <a:pPr>
              <a:lnSpc>
                <a:spcPct val="120000"/>
              </a:lnSpc>
              <a:spcBef>
                <a:spcPts val="0"/>
              </a:spcBef>
            </a:pPr>
            <a:r>
              <a:rPr lang="en-US" dirty="0"/>
              <a:t>A change or adjustment to a job or work environment that permits a qualified applicant or employee with a disability to participate in the job application process, to perform the essential functions of a job, or to enjoy equal benefits and privileges </a:t>
            </a:r>
          </a:p>
          <a:p>
            <a:endParaRPr lang="en-US" dirty="0"/>
          </a:p>
          <a:p>
            <a:pPr>
              <a:lnSpc>
                <a:spcPct val="120000"/>
              </a:lnSpc>
              <a:spcBef>
                <a:spcPts val="0"/>
              </a:spcBef>
            </a:pPr>
            <a:r>
              <a:rPr lang="en-US" dirty="0"/>
              <a:t>Reasonable means “feasible” or “plausible” – possible to provide without undue hardship; don’t have to remove essential functions of the job</a:t>
            </a:r>
          </a:p>
          <a:p>
            <a:endParaRPr lang="en-US" dirty="0"/>
          </a:p>
          <a:p>
            <a:pPr>
              <a:lnSpc>
                <a:spcPct val="120000"/>
              </a:lnSpc>
              <a:spcBef>
                <a:spcPts val="0"/>
              </a:spcBef>
            </a:pPr>
            <a:r>
              <a:rPr lang="en-US" dirty="0"/>
              <a:t>Undue hardship – an action requiring significant difficulty or </a:t>
            </a:r>
          </a:p>
          <a:p>
            <a:pPr marL="0" indent="0">
              <a:lnSpc>
                <a:spcPct val="120000"/>
              </a:lnSpc>
              <a:spcBef>
                <a:spcPts val="0"/>
              </a:spcBef>
              <a:buNone/>
            </a:pPr>
            <a:r>
              <a:rPr lang="en-US" dirty="0"/>
              <a:t>   expense</a:t>
            </a:r>
          </a:p>
          <a:p>
            <a:endParaRPr lang="en-US" dirty="0"/>
          </a:p>
          <a:p>
            <a:r>
              <a:rPr lang="en-US" dirty="0"/>
              <a:t>Must be effective for the purpose</a:t>
            </a:r>
          </a:p>
          <a:p>
            <a:endParaRPr lang="en-US" dirty="0"/>
          </a:p>
          <a:p>
            <a:endParaRPr lang="en-US" dirty="0"/>
          </a:p>
        </p:txBody>
      </p:sp>
    </p:spTree>
    <p:extLst>
      <p:ext uri="{BB962C8B-B14F-4D97-AF65-F5344CB8AC3E}">
        <p14:creationId xmlns:p14="http://schemas.microsoft.com/office/powerpoint/2010/main" val="1635695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D8BC-5F32-7F4A-BE4D-C3F0987B11F1}"/>
              </a:ext>
            </a:extLst>
          </p:cNvPr>
          <p:cNvSpPr>
            <a:spLocks noGrp="1"/>
          </p:cNvSpPr>
          <p:nvPr>
            <p:ph type="title"/>
          </p:nvPr>
        </p:nvSpPr>
        <p:spPr/>
        <p:txBody>
          <a:bodyPr/>
          <a:lstStyle/>
          <a:p>
            <a:r>
              <a:rPr lang="en-US" dirty="0"/>
              <a:t>Interactive Process</a:t>
            </a:r>
          </a:p>
        </p:txBody>
      </p:sp>
      <p:pic>
        <p:nvPicPr>
          <p:cNvPr id="4" name="Content Placeholder 1" descr="Step 1 Recognizing an Accommodation request&#10;Step 2 Gathering Information&#10;Step 3 Exploring Accommodation Options&#10;Step 4 Choosing an Accommodation&#10;Step 5 Implementing the Accommodation&#10;Step 6 Monitoring the Accommodation">
            <a:extLst>
              <a:ext uri="{FF2B5EF4-FFF2-40B4-BE49-F238E27FC236}">
                <a16:creationId xmlns:a16="http://schemas.microsoft.com/office/drawing/2014/main" id="{E315C7B2-2E30-EA47-9F7D-C421D3A7840E}"/>
              </a:ext>
            </a:extLst>
          </p:cNvPr>
          <p:cNvPicPr>
            <a:picLocks noGrp="1" noChangeAspect="1"/>
          </p:cNvPicPr>
          <p:nvPr>
            <p:ph idx="1"/>
          </p:nvPr>
        </p:nvPicPr>
        <p:blipFill>
          <a:blip r:embed="rId2"/>
          <a:stretch>
            <a:fillRect/>
          </a:stretch>
        </p:blipFill>
        <p:spPr>
          <a:xfrm>
            <a:off x="2577769" y="1825625"/>
            <a:ext cx="7036461" cy="4351338"/>
          </a:xfrm>
          <a:prstGeom prst="rect">
            <a:avLst/>
          </a:prstGeom>
        </p:spPr>
      </p:pic>
    </p:spTree>
    <p:extLst>
      <p:ext uri="{BB962C8B-B14F-4D97-AF65-F5344CB8AC3E}">
        <p14:creationId xmlns:p14="http://schemas.microsoft.com/office/powerpoint/2010/main" val="4097696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27060-35AE-3D4B-93BA-FC958EAEADFB}"/>
              </a:ext>
            </a:extLst>
          </p:cNvPr>
          <p:cNvSpPr>
            <a:spLocks noGrp="1"/>
          </p:cNvSpPr>
          <p:nvPr>
            <p:ph type="title"/>
          </p:nvPr>
        </p:nvSpPr>
        <p:spPr/>
        <p:txBody>
          <a:bodyPr/>
          <a:lstStyle/>
          <a:p>
            <a:r>
              <a:rPr lang="en-US" dirty="0"/>
              <a:t>Recognizing an Accommodation Request</a:t>
            </a:r>
          </a:p>
        </p:txBody>
      </p:sp>
      <p:sp>
        <p:nvSpPr>
          <p:cNvPr id="3" name="Content Placeholder 2">
            <a:extLst>
              <a:ext uri="{FF2B5EF4-FFF2-40B4-BE49-F238E27FC236}">
                <a16:creationId xmlns:a16="http://schemas.microsoft.com/office/drawing/2014/main" id="{F4D89E4A-A147-7D41-A0AE-0B712562119E}"/>
              </a:ext>
            </a:extLst>
          </p:cNvPr>
          <p:cNvSpPr>
            <a:spLocks noGrp="1"/>
          </p:cNvSpPr>
          <p:nvPr>
            <p:ph idx="1"/>
          </p:nvPr>
        </p:nvSpPr>
        <p:spPr>
          <a:xfrm>
            <a:off x="838200" y="1825624"/>
            <a:ext cx="10515600" cy="4778375"/>
          </a:xfrm>
        </p:spPr>
        <p:txBody>
          <a:bodyPr>
            <a:normAutofit/>
          </a:bodyPr>
          <a:lstStyle/>
          <a:p>
            <a:r>
              <a:rPr lang="en-US" dirty="0"/>
              <a:t>An applicant or employee request for an adjustment </a:t>
            </a:r>
            <a:br>
              <a:rPr lang="en-US" dirty="0"/>
            </a:br>
            <a:r>
              <a:rPr lang="en-US" dirty="0"/>
              <a:t>or change at work due to a medical impairment:</a:t>
            </a:r>
          </a:p>
          <a:p>
            <a:pPr lvl="1"/>
            <a:r>
              <a:rPr lang="en-US" dirty="0"/>
              <a:t>“I’m getting carpal tunnel in my hands from typing on a standard keyboard.”</a:t>
            </a:r>
          </a:p>
          <a:p>
            <a:pPr lvl="1"/>
            <a:r>
              <a:rPr lang="en-US" dirty="0"/>
              <a:t>An employee returns to work using a wheelchair and says the wheelchair will  </a:t>
            </a:r>
            <a:br>
              <a:rPr lang="en-US" dirty="0"/>
            </a:br>
            <a:r>
              <a:rPr lang="en-US" dirty="0"/>
              <a:t>not fit under their desk</a:t>
            </a:r>
          </a:p>
          <a:p>
            <a:pPr lvl="1"/>
            <a:r>
              <a:rPr lang="en-US" dirty="0"/>
              <a:t>“I need to work from home for the duration of the pandemic because my disability makes me at high-risk for COVID-19.”</a:t>
            </a:r>
          </a:p>
          <a:p>
            <a:endParaRPr lang="en-US" dirty="0"/>
          </a:p>
        </p:txBody>
      </p:sp>
    </p:spTree>
    <p:extLst>
      <p:ext uri="{BB962C8B-B14F-4D97-AF65-F5344CB8AC3E}">
        <p14:creationId xmlns:p14="http://schemas.microsoft.com/office/powerpoint/2010/main" val="1490262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8B5A-908A-2246-B7DB-07954167974A}"/>
              </a:ext>
            </a:extLst>
          </p:cNvPr>
          <p:cNvSpPr>
            <a:spLocks noGrp="1"/>
          </p:cNvSpPr>
          <p:nvPr>
            <p:ph type="title"/>
          </p:nvPr>
        </p:nvSpPr>
        <p:spPr/>
        <p:txBody>
          <a:bodyPr>
            <a:normAutofit/>
          </a:bodyPr>
          <a:lstStyle/>
          <a:p>
            <a:r>
              <a:rPr lang="en-US" dirty="0"/>
              <a:t>Determining qualification for an accommodation?</a:t>
            </a:r>
          </a:p>
        </p:txBody>
      </p:sp>
      <p:sp>
        <p:nvSpPr>
          <p:cNvPr id="3" name="Content Placeholder 2">
            <a:extLst>
              <a:ext uri="{FF2B5EF4-FFF2-40B4-BE49-F238E27FC236}">
                <a16:creationId xmlns:a16="http://schemas.microsoft.com/office/drawing/2014/main" id="{C7256F66-D821-D646-9816-F7E15FC96952}"/>
              </a:ext>
            </a:extLst>
          </p:cNvPr>
          <p:cNvSpPr>
            <a:spLocks noGrp="1"/>
          </p:cNvSpPr>
          <p:nvPr>
            <p:ph idx="1"/>
          </p:nvPr>
        </p:nvSpPr>
        <p:spPr/>
        <p:txBody>
          <a:bodyPr>
            <a:normAutofit fontScale="85000" lnSpcReduction="20000"/>
          </a:bodyPr>
          <a:lstStyle/>
          <a:p>
            <a:r>
              <a:rPr lang="en-US" sz="3100" dirty="0"/>
              <a:t>Gather whatever information necessary to process the request, including information regarding the individual’s impairment, limitations, impact on performing job functions, and accommodations</a:t>
            </a:r>
          </a:p>
          <a:p>
            <a:endParaRPr lang="en-US" sz="1500" dirty="0"/>
          </a:p>
          <a:p>
            <a:r>
              <a:rPr lang="en-US" sz="3100" dirty="0"/>
              <a:t>Determine if the individual has an ADA-qualifying disability</a:t>
            </a:r>
          </a:p>
          <a:p>
            <a:pPr marL="0" indent="0">
              <a:buNone/>
            </a:pPr>
            <a:endParaRPr lang="en-US" sz="1500" dirty="0"/>
          </a:p>
          <a:p>
            <a:r>
              <a:rPr lang="en-US" sz="3100" dirty="0"/>
              <a:t>Follow ADA disability-related inquiry rules:</a:t>
            </a:r>
          </a:p>
          <a:p>
            <a:pPr lvl="1"/>
            <a:r>
              <a:rPr lang="en-US" sz="2600" b="1" dirty="0"/>
              <a:t>Pre-offer: </a:t>
            </a:r>
            <a:r>
              <a:rPr lang="en-US" sz="2600" dirty="0"/>
              <a:t>Cannot inquire into an applicant’s disability or require a medical exam until a conditional job offer is made</a:t>
            </a:r>
          </a:p>
          <a:p>
            <a:pPr lvl="1"/>
            <a:endParaRPr lang="en-US" sz="1500" dirty="0"/>
          </a:p>
          <a:p>
            <a:pPr lvl="1"/>
            <a:r>
              <a:rPr lang="en-US" sz="2600" b="1" dirty="0"/>
              <a:t>Post-offer: </a:t>
            </a:r>
            <a:r>
              <a:rPr lang="en-US" sz="2600" dirty="0"/>
              <a:t>Disability-related inquiries and medical exams are permitted</a:t>
            </a:r>
            <a:br>
              <a:rPr lang="en-US" sz="2600" dirty="0"/>
            </a:br>
            <a:r>
              <a:rPr lang="en-US" sz="2600" dirty="0"/>
              <a:t>when required of all candidates for </a:t>
            </a:r>
            <a:r>
              <a:rPr lang="en-US" sz="2600" dirty="0" err="1"/>
              <a:t>thatjob</a:t>
            </a:r>
            <a:r>
              <a:rPr lang="en-US" sz="2600" dirty="0"/>
              <a:t> category</a:t>
            </a:r>
          </a:p>
          <a:p>
            <a:pPr lvl="1"/>
            <a:endParaRPr lang="en-US" sz="1700" b="1" dirty="0"/>
          </a:p>
          <a:p>
            <a:pPr lvl="1"/>
            <a:r>
              <a:rPr lang="en-US" sz="2600" b="1" dirty="0"/>
              <a:t>Employment: </a:t>
            </a:r>
            <a:r>
              <a:rPr lang="en-US" sz="2600" dirty="0"/>
              <a:t>Disability-related inquiries and employee medical exams</a:t>
            </a:r>
          </a:p>
          <a:p>
            <a:pPr marL="457200" lvl="1" indent="0">
              <a:buNone/>
            </a:pPr>
            <a:r>
              <a:rPr lang="en-US" sz="2600" dirty="0"/>
              <a:t>    must be "job-related and consistent with business necessity”</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650933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456C-641B-134A-907C-CA4CAD5D0155}"/>
              </a:ext>
            </a:extLst>
          </p:cNvPr>
          <p:cNvSpPr>
            <a:spLocks noGrp="1"/>
          </p:cNvSpPr>
          <p:nvPr>
            <p:ph type="title"/>
          </p:nvPr>
        </p:nvSpPr>
        <p:spPr/>
        <p:txBody>
          <a:bodyPr/>
          <a:lstStyle/>
          <a:p>
            <a:r>
              <a:rPr lang="en-US" dirty="0"/>
              <a:t>Three Types of Reasonable Accommodation:</a:t>
            </a:r>
          </a:p>
        </p:txBody>
      </p:sp>
      <p:sp>
        <p:nvSpPr>
          <p:cNvPr id="3" name="Content Placeholder 2">
            <a:extLst>
              <a:ext uri="{FF2B5EF4-FFF2-40B4-BE49-F238E27FC236}">
                <a16:creationId xmlns:a16="http://schemas.microsoft.com/office/drawing/2014/main" id="{0E81166A-7E10-444A-A6E8-53997057A96C}"/>
              </a:ext>
            </a:extLst>
          </p:cNvPr>
          <p:cNvSpPr>
            <a:spLocks noGrp="1"/>
          </p:cNvSpPr>
          <p:nvPr>
            <p:ph idx="1"/>
          </p:nvPr>
        </p:nvSpPr>
        <p:spPr/>
        <p:txBody>
          <a:bodyPr>
            <a:normAutofit/>
          </a:bodyPr>
          <a:lstStyle/>
          <a:p>
            <a:r>
              <a:rPr lang="en-US" dirty="0"/>
              <a:t>Modifications or adjustments needed during application process</a:t>
            </a:r>
          </a:p>
          <a:p>
            <a:endParaRPr lang="en-US" dirty="0"/>
          </a:p>
          <a:p>
            <a:r>
              <a:rPr lang="en-US" dirty="0"/>
              <a:t>Modifications or adjustments to the workplace or the manner in which the job position is typically performed</a:t>
            </a:r>
          </a:p>
          <a:p>
            <a:endParaRPr lang="en-US" dirty="0"/>
          </a:p>
          <a:p>
            <a:pPr>
              <a:lnSpc>
                <a:spcPct val="100000"/>
              </a:lnSpc>
              <a:spcBef>
                <a:spcPts val="0"/>
              </a:spcBef>
            </a:pPr>
            <a:r>
              <a:rPr lang="en-US" dirty="0"/>
              <a:t>Modifications or adjustments that enable the enjoyment of </a:t>
            </a:r>
          </a:p>
          <a:p>
            <a:pPr marL="0" indent="0">
              <a:lnSpc>
                <a:spcPct val="100000"/>
              </a:lnSpc>
              <a:spcBef>
                <a:spcPts val="0"/>
              </a:spcBef>
              <a:buNone/>
            </a:pPr>
            <a:r>
              <a:rPr lang="en-US" dirty="0"/>
              <a:t>   equal benefits and privileges of employment</a:t>
            </a:r>
          </a:p>
        </p:txBody>
      </p:sp>
    </p:spTree>
    <p:extLst>
      <p:ext uri="{BB962C8B-B14F-4D97-AF65-F5344CB8AC3E}">
        <p14:creationId xmlns:p14="http://schemas.microsoft.com/office/powerpoint/2010/main" val="2402479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B802-F86E-A446-9DA1-A0D98F025CBE}"/>
              </a:ext>
            </a:extLst>
          </p:cNvPr>
          <p:cNvSpPr>
            <a:spLocks noGrp="1"/>
          </p:cNvSpPr>
          <p:nvPr>
            <p:ph type="title"/>
          </p:nvPr>
        </p:nvSpPr>
        <p:spPr/>
        <p:txBody>
          <a:bodyPr/>
          <a:lstStyle/>
          <a:p>
            <a:r>
              <a:rPr lang="en-US" dirty="0"/>
              <a:t>Subcategories Include:</a:t>
            </a:r>
          </a:p>
        </p:txBody>
      </p:sp>
      <p:sp>
        <p:nvSpPr>
          <p:cNvPr id="3" name="Content Placeholder 2">
            <a:extLst>
              <a:ext uri="{FF2B5EF4-FFF2-40B4-BE49-F238E27FC236}">
                <a16:creationId xmlns:a16="http://schemas.microsoft.com/office/drawing/2014/main" id="{A215B85B-4013-B94A-82E1-89B03377435A}"/>
              </a:ext>
            </a:extLst>
          </p:cNvPr>
          <p:cNvSpPr>
            <a:spLocks noGrp="1"/>
          </p:cNvSpPr>
          <p:nvPr>
            <p:ph idx="1"/>
          </p:nvPr>
        </p:nvSpPr>
        <p:spPr/>
        <p:txBody>
          <a:bodyPr>
            <a:normAutofit fontScale="92500" lnSpcReduction="20000"/>
          </a:bodyPr>
          <a:lstStyle/>
          <a:p>
            <a:r>
              <a:rPr lang="en-US" dirty="0"/>
              <a:t>Making existing facilities accessible and useable</a:t>
            </a:r>
          </a:p>
          <a:p>
            <a:r>
              <a:rPr lang="en-US" dirty="0"/>
              <a:t>Modifying policies</a:t>
            </a:r>
          </a:p>
          <a:p>
            <a:r>
              <a:rPr lang="en-US" dirty="0"/>
              <a:t>Restructuring a job</a:t>
            </a:r>
          </a:p>
          <a:p>
            <a:r>
              <a:rPr lang="en-US" dirty="0"/>
              <a:t>Modifying work schedules</a:t>
            </a:r>
          </a:p>
          <a:p>
            <a:r>
              <a:rPr lang="en-US" dirty="0"/>
              <a:t>Acquiring/modifying equipment</a:t>
            </a:r>
          </a:p>
          <a:p>
            <a:r>
              <a:rPr lang="en-US" dirty="0"/>
              <a:t>Providing a qualified reader, interpreter, job coach, etc.</a:t>
            </a:r>
          </a:p>
          <a:p>
            <a:r>
              <a:rPr lang="en-US" dirty="0"/>
              <a:t>Reassigning an employee to a vacant position</a:t>
            </a:r>
          </a:p>
          <a:p>
            <a:r>
              <a:rPr lang="en-US" dirty="0"/>
              <a:t>Granting intermittent or concurrent leave</a:t>
            </a:r>
          </a:p>
          <a:p>
            <a:r>
              <a:rPr lang="en-US" dirty="0"/>
              <a:t>Working remotely/at home</a:t>
            </a:r>
          </a:p>
          <a:p>
            <a:r>
              <a:rPr lang="en-US" dirty="0"/>
              <a:t>Allowing access for service/emotional support animal</a:t>
            </a:r>
          </a:p>
          <a:p>
            <a:endParaRPr lang="en-US" dirty="0"/>
          </a:p>
          <a:p>
            <a:endParaRPr lang="en-US" dirty="0"/>
          </a:p>
        </p:txBody>
      </p:sp>
    </p:spTree>
    <p:extLst>
      <p:ext uri="{BB962C8B-B14F-4D97-AF65-F5344CB8AC3E}">
        <p14:creationId xmlns:p14="http://schemas.microsoft.com/office/powerpoint/2010/main" val="485471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F74D-10E5-2C42-BD10-B18217EEB4AC}"/>
              </a:ext>
            </a:extLst>
          </p:cNvPr>
          <p:cNvSpPr>
            <a:spLocks noGrp="1"/>
          </p:cNvSpPr>
          <p:nvPr>
            <p:ph type="title"/>
          </p:nvPr>
        </p:nvSpPr>
        <p:spPr/>
        <p:txBody>
          <a:bodyPr/>
          <a:lstStyle/>
          <a:p>
            <a:r>
              <a:rPr lang="en-US" dirty="0"/>
              <a:t>Unreasonable Accommodations</a:t>
            </a:r>
          </a:p>
        </p:txBody>
      </p:sp>
      <p:sp>
        <p:nvSpPr>
          <p:cNvPr id="3" name="Content Placeholder 2">
            <a:extLst>
              <a:ext uri="{FF2B5EF4-FFF2-40B4-BE49-F238E27FC236}">
                <a16:creationId xmlns:a16="http://schemas.microsoft.com/office/drawing/2014/main" id="{928CB15C-A511-2F48-89A6-2330AD073851}"/>
              </a:ext>
            </a:extLst>
          </p:cNvPr>
          <p:cNvSpPr>
            <a:spLocks noGrp="1"/>
          </p:cNvSpPr>
          <p:nvPr>
            <p:ph idx="1"/>
          </p:nvPr>
        </p:nvSpPr>
        <p:spPr/>
        <p:txBody>
          <a:bodyPr/>
          <a:lstStyle/>
          <a:p>
            <a:r>
              <a:rPr lang="en-US" dirty="0"/>
              <a:t>Those which pose an undue hardship on the employer – significant difficulty or expense</a:t>
            </a:r>
          </a:p>
          <a:p>
            <a:r>
              <a:rPr lang="en-US" dirty="0"/>
              <a:t>Personal use items needed to accomplish daily activities off the job (e.g., hearing aids)</a:t>
            </a:r>
          </a:p>
          <a:p>
            <a:r>
              <a:rPr lang="en-US" dirty="0"/>
              <a:t>Eliminate essential job functions, lower production standards, or create new jobs as a reasonable accommodation</a:t>
            </a:r>
          </a:p>
          <a:p>
            <a:endParaRPr lang="en-US" dirty="0"/>
          </a:p>
        </p:txBody>
      </p:sp>
    </p:spTree>
    <p:extLst>
      <p:ext uri="{BB962C8B-B14F-4D97-AF65-F5344CB8AC3E}">
        <p14:creationId xmlns:p14="http://schemas.microsoft.com/office/powerpoint/2010/main" val="2240408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7CAF-C763-C349-9724-DDE3BD54E0EF}"/>
              </a:ext>
            </a:extLst>
          </p:cNvPr>
          <p:cNvSpPr>
            <a:spLocks noGrp="1"/>
          </p:cNvSpPr>
          <p:nvPr>
            <p:ph type="title"/>
          </p:nvPr>
        </p:nvSpPr>
        <p:spPr/>
        <p:txBody>
          <a:bodyPr/>
          <a:lstStyle/>
          <a:p>
            <a:r>
              <a:rPr lang="en-US" dirty="0"/>
              <a:t>Providing an Accommodation</a:t>
            </a:r>
          </a:p>
        </p:txBody>
      </p:sp>
      <p:sp>
        <p:nvSpPr>
          <p:cNvPr id="3" name="Content Placeholder 2">
            <a:extLst>
              <a:ext uri="{FF2B5EF4-FFF2-40B4-BE49-F238E27FC236}">
                <a16:creationId xmlns:a16="http://schemas.microsoft.com/office/drawing/2014/main" id="{E3080960-A065-FA4D-8EEC-D593185837D9}"/>
              </a:ext>
            </a:extLst>
          </p:cNvPr>
          <p:cNvSpPr>
            <a:spLocks noGrp="1"/>
          </p:cNvSpPr>
          <p:nvPr>
            <p:ph idx="1"/>
          </p:nvPr>
        </p:nvSpPr>
        <p:spPr/>
        <p:txBody>
          <a:bodyPr/>
          <a:lstStyle/>
          <a:p>
            <a:r>
              <a:rPr lang="en-US" dirty="0"/>
              <a:t>Document accommodation approval and/or</a:t>
            </a:r>
            <a:br>
              <a:rPr lang="en-US" dirty="0"/>
            </a:br>
            <a:r>
              <a:rPr lang="en-US" dirty="0"/>
              <a:t>accommodation agreement</a:t>
            </a:r>
          </a:p>
          <a:p>
            <a:r>
              <a:rPr lang="en-US" dirty="0"/>
              <a:t>Implement necessary changes, purchases, arrangements</a:t>
            </a:r>
          </a:p>
          <a:p>
            <a:r>
              <a:rPr lang="en-US" dirty="0"/>
              <a:t>Communicate important accommodation information – </a:t>
            </a:r>
            <a:br>
              <a:rPr lang="en-US" dirty="0"/>
            </a:br>
            <a:r>
              <a:rPr lang="en-US" dirty="0"/>
              <a:t>remembering confidentiality rules</a:t>
            </a:r>
          </a:p>
          <a:p>
            <a:pPr lvl="1"/>
            <a:r>
              <a:rPr lang="en-US" dirty="0"/>
              <a:t>Management can (and probably should) know of employee’s disability/ accommodation and anyone who could best ensure the                  accommodation is provided</a:t>
            </a:r>
          </a:p>
          <a:p>
            <a:r>
              <a:rPr lang="en-US" dirty="0"/>
              <a:t>Do not delay implementation</a:t>
            </a:r>
          </a:p>
          <a:p>
            <a:r>
              <a:rPr lang="en-US" dirty="0"/>
              <a:t>Ensure effectiveness of accommodation</a:t>
            </a:r>
          </a:p>
          <a:p>
            <a:endParaRPr lang="en-US" dirty="0"/>
          </a:p>
          <a:p>
            <a:endParaRPr lang="en-US" dirty="0"/>
          </a:p>
          <a:p>
            <a:endParaRPr lang="en-US" dirty="0"/>
          </a:p>
        </p:txBody>
      </p:sp>
    </p:spTree>
    <p:extLst>
      <p:ext uri="{BB962C8B-B14F-4D97-AF65-F5344CB8AC3E}">
        <p14:creationId xmlns:p14="http://schemas.microsoft.com/office/powerpoint/2010/main" val="3845444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E130B-CDD9-4441-B0C3-4B789B02C0C5}"/>
              </a:ext>
            </a:extLst>
          </p:cNvPr>
          <p:cNvSpPr>
            <a:spLocks noGrp="1"/>
          </p:cNvSpPr>
          <p:nvPr>
            <p:ph type="title"/>
          </p:nvPr>
        </p:nvSpPr>
        <p:spPr/>
        <p:txBody>
          <a:bodyPr/>
          <a:lstStyle/>
          <a:p>
            <a:r>
              <a:rPr lang="en-US" dirty="0"/>
              <a:t>Monitor Accommodations</a:t>
            </a:r>
          </a:p>
        </p:txBody>
      </p:sp>
      <p:sp>
        <p:nvSpPr>
          <p:cNvPr id="3" name="Content Placeholder 2">
            <a:extLst>
              <a:ext uri="{FF2B5EF4-FFF2-40B4-BE49-F238E27FC236}">
                <a16:creationId xmlns:a16="http://schemas.microsoft.com/office/drawing/2014/main" id="{94A8A12E-BCCC-0E4A-95A4-8026B3CF5637}"/>
              </a:ext>
            </a:extLst>
          </p:cNvPr>
          <p:cNvSpPr>
            <a:spLocks noGrp="1"/>
          </p:cNvSpPr>
          <p:nvPr>
            <p:ph idx="1"/>
          </p:nvPr>
        </p:nvSpPr>
        <p:spPr/>
        <p:txBody>
          <a:bodyPr>
            <a:normAutofit lnSpcReduction="10000"/>
          </a:bodyPr>
          <a:lstStyle/>
          <a:p>
            <a:r>
              <a:rPr lang="en-US" dirty="0"/>
              <a:t>Why monitor accommodations?</a:t>
            </a:r>
          </a:p>
          <a:p>
            <a:pPr lvl="1"/>
            <a:r>
              <a:rPr lang="en-US" dirty="0"/>
              <a:t>To maintain accommodations</a:t>
            </a:r>
          </a:p>
          <a:p>
            <a:pPr lvl="1"/>
            <a:r>
              <a:rPr lang="en-US" dirty="0"/>
              <a:t>To insure effectiveness of accommodations</a:t>
            </a:r>
          </a:p>
          <a:p>
            <a:pPr lvl="1"/>
            <a:r>
              <a:rPr lang="en-US" dirty="0"/>
              <a:t>To make adjustments when things aren’t working</a:t>
            </a:r>
          </a:p>
          <a:p>
            <a:r>
              <a:rPr lang="en-US" dirty="0"/>
              <a:t>Reasonable accommodation must enable the individual to perform essential functions/meet standards/access benefits</a:t>
            </a:r>
          </a:p>
          <a:p>
            <a:r>
              <a:rPr lang="en-US" dirty="0"/>
              <a:t>Can positively impact productivity and supports ADA            compliance</a:t>
            </a:r>
          </a:p>
          <a:p>
            <a:r>
              <a:rPr lang="en-US" dirty="0"/>
              <a:t>Encourage ongoing communication</a:t>
            </a:r>
          </a:p>
          <a:p>
            <a:r>
              <a:rPr lang="en-US" dirty="0"/>
              <a:t>Make needed adjustments to existing accommodations</a:t>
            </a:r>
          </a:p>
          <a:p>
            <a:endParaRPr lang="en-US" dirty="0"/>
          </a:p>
          <a:p>
            <a:endParaRPr lang="en-US" dirty="0"/>
          </a:p>
          <a:p>
            <a:endParaRPr lang="en-US" dirty="0"/>
          </a:p>
        </p:txBody>
      </p:sp>
    </p:spTree>
    <p:extLst>
      <p:ext uri="{BB962C8B-B14F-4D97-AF65-F5344CB8AC3E}">
        <p14:creationId xmlns:p14="http://schemas.microsoft.com/office/powerpoint/2010/main" val="187177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Disability in the Jewish Community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lnSpcReduction="10000"/>
          </a:bodyPr>
          <a:lstStyle/>
          <a:p>
            <a:pPr lvl="0"/>
            <a:r>
              <a:rPr lang="en-US" dirty="0">
                <a:solidFill>
                  <a:schemeClr val="tx1"/>
                </a:solidFill>
              </a:rPr>
              <a:t>According to the U.S. Census, fully 1-in-5 people in America has a physical, sensory, cognitive, mental health or other disability.</a:t>
            </a:r>
          </a:p>
          <a:p>
            <a:pPr lvl="0"/>
            <a:r>
              <a:rPr lang="en-US" dirty="0">
                <a:solidFill>
                  <a:schemeClr val="tx1"/>
                </a:solidFill>
              </a:rPr>
              <a:t>A </a:t>
            </a:r>
            <a:r>
              <a:rPr lang="en-US" dirty="0">
                <a:solidFill>
                  <a:schemeClr val="tx1"/>
                </a:solidFill>
                <a:hlinkClick r:id="rId2">
                  <a:extLst>
                    <a:ext uri="{A12FA001-AC4F-418D-AE19-62706E023703}">
                      <ahyp:hlinkClr xmlns:ahyp="http://schemas.microsoft.com/office/drawing/2018/hyperlinkcolor" val="tx"/>
                    </a:ext>
                  </a:extLst>
                </a:hlinkClick>
              </a:rPr>
              <a:t>landmark study by RespectAbility of more than 4000 Jewish respondents</a:t>
            </a:r>
            <a:r>
              <a:rPr lang="en-US" dirty="0">
                <a:solidFill>
                  <a:schemeClr val="tx1"/>
                </a:solidFill>
              </a:rPr>
              <a:t> in 2018 found that more than 90 percent who responded indicated that this was a priority for them.</a:t>
            </a:r>
          </a:p>
          <a:p>
            <a:pPr lvl="0"/>
            <a:r>
              <a:rPr lang="en-US" dirty="0" err="1">
                <a:solidFill>
                  <a:schemeClr val="tx1"/>
                </a:solidFill>
              </a:rPr>
              <a:t>RespectAbility’s</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val="tx"/>
                    </a:ext>
                  </a:extLst>
                </a:hlinkClick>
              </a:rPr>
              <a:t>nonprofit survey</a:t>
            </a:r>
            <a:r>
              <a:rPr lang="en-US" dirty="0">
                <a:solidFill>
                  <a:schemeClr val="tx1"/>
                </a:solidFill>
              </a:rPr>
              <a:t> showed that this inclusion is practiced by less than one-third of nonprofit organizations.</a:t>
            </a:r>
          </a:p>
          <a:p>
            <a:pPr lvl="0"/>
            <a:r>
              <a:rPr lang="en-US" dirty="0">
                <a:solidFill>
                  <a:schemeClr val="tx1"/>
                </a:solidFill>
              </a:rPr>
              <a:t>The studies also showed that while the will was there, the knowledge was not.</a:t>
            </a:r>
          </a:p>
          <a:p>
            <a:pPr lvl="0"/>
            <a:r>
              <a:rPr lang="en-US" dirty="0">
                <a:solidFill>
                  <a:schemeClr val="tx1"/>
                </a:solidFill>
              </a:rPr>
              <a:t>This free new series will fill that gap.</a:t>
            </a:r>
          </a:p>
        </p:txBody>
      </p:sp>
    </p:spTree>
    <p:extLst>
      <p:ext uri="{BB962C8B-B14F-4D97-AF65-F5344CB8AC3E}">
        <p14:creationId xmlns:p14="http://schemas.microsoft.com/office/powerpoint/2010/main" val="492554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B7BA0A-425D-804D-B876-86B6070B5B7C}"/>
              </a:ext>
            </a:extLst>
          </p:cNvPr>
          <p:cNvSpPr>
            <a:spLocks noGrp="1"/>
          </p:cNvSpPr>
          <p:nvPr>
            <p:ph type="ctrTitle"/>
          </p:nvPr>
        </p:nvSpPr>
        <p:spPr/>
        <p:txBody>
          <a:bodyPr/>
          <a:lstStyle/>
          <a:p>
            <a:r>
              <a:rPr lang="en-US" dirty="0"/>
              <a:t>Thank you!</a:t>
            </a:r>
          </a:p>
        </p:txBody>
      </p:sp>
      <p:sp>
        <p:nvSpPr>
          <p:cNvPr id="6" name="Subtitle 5">
            <a:extLst>
              <a:ext uri="{FF2B5EF4-FFF2-40B4-BE49-F238E27FC236}">
                <a16:creationId xmlns:a16="http://schemas.microsoft.com/office/drawing/2014/main" id="{8A0D377B-9575-124B-8AA1-6A3EFDC7D356}"/>
              </a:ext>
            </a:extLst>
          </p:cNvPr>
          <p:cNvSpPr>
            <a:spLocks noGrp="1"/>
          </p:cNvSpPr>
          <p:nvPr>
            <p:ph type="subTitle" idx="1"/>
          </p:nvPr>
        </p:nvSpPr>
        <p:spPr/>
        <p:txBody>
          <a:bodyPr>
            <a:normAutofit/>
          </a:bodyPr>
          <a:lstStyle/>
          <a:p>
            <a:endParaRPr lang="en-US" b="1" dirty="0">
              <a:hlinkClick r:id="" action="ppaction://noaction">
                <a:extLst>
                  <a:ext uri="{A12FA001-AC4F-418D-AE19-62706E023703}">
                    <ahyp:hlinkClr xmlns:ahyp="http://schemas.microsoft.com/office/drawing/2018/hyperlinkcolor" val="tx"/>
                  </a:ext>
                </a:extLst>
              </a:hlinkClick>
            </a:endParaRPr>
          </a:p>
          <a:p>
            <a:r>
              <a:rPr lang="en-US" b="1" dirty="0">
                <a:hlinkClick r:id="" action="ppaction://noaction">
                  <a:extLst>
                    <a:ext uri="{A12FA001-AC4F-418D-AE19-62706E023703}">
                      <ahyp:hlinkClr xmlns:ahyp="http://schemas.microsoft.com/office/drawing/2018/hyperlinkcolor" val="tx"/>
                    </a:ext>
                  </a:extLst>
                </a:hlinkClick>
              </a:rPr>
              <a:t>https://ariellabarker.com</a:t>
            </a:r>
            <a:endParaRPr lang="en-US" b="1" dirty="0"/>
          </a:p>
          <a:p>
            <a:r>
              <a:rPr lang="en-US" b="1" dirty="0">
                <a:hlinkClick r:id="rId2">
                  <a:extLst>
                    <a:ext uri="{A12FA001-AC4F-418D-AE19-62706E023703}">
                      <ahyp:hlinkClr xmlns:ahyp="http://schemas.microsoft.com/office/drawing/2018/hyperlinkcolor" val="tx"/>
                    </a:ext>
                  </a:extLst>
                </a:hlinkClick>
              </a:rPr>
              <a:t>Ariella@ariellabarker.com</a:t>
            </a:r>
            <a:endParaRPr lang="en-US" b="1" dirty="0"/>
          </a:p>
        </p:txBody>
      </p:sp>
    </p:spTree>
    <p:extLst>
      <p:ext uri="{BB962C8B-B14F-4D97-AF65-F5344CB8AC3E}">
        <p14:creationId xmlns:p14="http://schemas.microsoft.com/office/powerpoint/2010/main" val="4156218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Matthew Dietz, Esq.</a:t>
            </a:r>
          </a:p>
        </p:txBody>
      </p:sp>
      <p:pic>
        <p:nvPicPr>
          <p:cNvPr id="4" name="Picture 3" descr="Matthew Dietz Headshot">
            <a:extLst>
              <a:ext uri="{FF2B5EF4-FFF2-40B4-BE49-F238E27FC236}">
                <a16:creationId xmlns:a16="http://schemas.microsoft.com/office/drawing/2014/main" id="{FBC2A9A9-0899-46F3-B817-CD3D106CF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19" y="1699536"/>
            <a:ext cx="2305950" cy="3458927"/>
          </a:xfrm>
          <a:prstGeom prst="rect">
            <a:avLst/>
          </a:prstGeom>
        </p:spPr>
      </p:pic>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2909407" y="1620309"/>
            <a:ext cx="8757660" cy="4351338"/>
          </a:xfrm>
        </p:spPr>
        <p:txBody>
          <a:bodyPr>
            <a:noAutofit/>
          </a:bodyPr>
          <a:lstStyle/>
          <a:p>
            <a:pPr marL="0" marR="0" indent="0">
              <a:lnSpc>
                <a:spcPct val="107000"/>
              </a:lnSpc>
              <a:spcBef>
                <a:spcPts val="0"/>
              </a:spcBef>
              <a:spcAft>
                <a:spcPts val="800"/>
              </a:spcAft>
              <a:buNone/>
            </a:pPr>
            <a:r>
              <a:rPr lang="en-US" sz="1400" u="sng" dirty="0">
                <a:effectLst/>
                <a:ea typeface="Calibri" panose="020F0502020204030204" pitchFamily="34" charset="0"/>
              </a:rPr>
              <a:t>Matthew W. Dietz, Esq., Litigation Director</a:t>
            </a:r>
            <a:endParaRPr lang="en-US" sz="1400" dirty="0">
              <a:effectLst/>
              <a:ea typeface="Calibri" panose="020F0502020204030204" pitchFamily="34" charset="0"/>
            </a:endParaRPr>
          </a:p>
          <a:p>
            <a:pPr marL="0" marR="0" indent="0" algn="just">
              <a:spcBef>
                <a:spcPts val="0"/>
              </a:spcBef>
              <a:spcAft>
                <a:spcPts val="0"/>
              </a:spcAft>
              <a:buNone/>
            </a:pPr>
            <a:r>
              <a:rPr lang="en-US" sz="1400" dirty="0">
                <a:solidFill>
                  <a:srgbClr val="000000"/>
                </a:solidFill>
                <a:effectLst/>
                <a:ea typeface="Times New Roman" panose="02020603050405020304" pitchFamily="18" charset="0"/>
              </a:rPr>
              <a:t>Matthew W. Dietz is a founding member and current Litigation Director of Disability Independence Group. He has been practicing in the arena of civil rights litigation since 1996 and has handled hundreds of matters involving the Americans with Disabilities Act, the Fair Housing Act and other civil rights laws regarding the rights of Persons with Disabilities, and others seeking equal rights under the law on the basis of race, color, national origin, gender, age, familial status, and sexual orientation and gender identity. Mr. Dietz has been a very active writer, advocate and speaker on disability rights issues.</a:t>
            </a:r>
            <a:endParaRPr lang="en-US" sz="1400" dirty="0">
              <a:effectLst/>
              <a:ea typeface="Times New Roman" panose="02020603050405020304" pitchFamily="18" charset="0"/>
            </a:endParaRPr>
          </a:p>
          <a:p>
            <a:pPr marL="0" marR="0" indent="0" algn="just">
              <a:spcBef>
                <a:spcPts val="0"/>
              </a:spcBef>
              <a:spcAft>
                <a:spcPts val="0"/>
              </a:spcAft>
              <a:buNone/>
            </a:pPr>
            <a:r>
              <a:rPr lang="en-US" sz="1400" dirty="0">
                <a:solidFill>
                  <a:srgbClr val="000000"/>
                </a:solidFill>
                <a:effectLst/>
                <a:ea typeface="Times New Roman" panose="02020603050405020304" pitchFamily="18" charset="0"/>
              </a:rPr>
              <a:t> </a:t>
            </a:r>
            <a:endParaRPr lang="en-US" sz="1400" dirty="0">
              <a:effectLst/>
              <a:ea typeface="Times New Roman" panose="02020603050405020304" pitchFamily="18" charset="0"/>
            </a:endParaRPr>
          </a:p>
          <a:p>
            <a:pPr marL="0" marR="0" indent="0" algn="just">
              <a:spcBef>
                <a:spcPts val="0"/>
              </a:spcBef>
              <a:spcAft>
                <a:spcPts val="0"/>
              </a:spcAft>
              <a:buNone/>
            </a:pPr>
            <a:r>
              <a:rPr lang="en-US" sz="1400" dirty="0">
                <a:solidFill>
                  <a:srgbClr val="000000"/>
                </a:solidFill>
                <a:effectLst/>
                <a:ea typeface="Times New Roman" panose="02020603050405020304" pitchFamily="18" charset="0"/>
              </a:rPr>
              <a:t>He is active in sections and committees in the Florida Bar, and is current chair of the Animal Law Section, past chair of the Equal Opportunities in the Law Section, and past chair of the Public Interest Law Section of the Florida Bar.  He has worked to eliminate stigma and increase wellness throughout the profession, from creating puppy pits and goat yoga for the annual convention to drafting rules.   In his work within the Florida Bar, Mr. Dietz drafted proposed Rule of Administrative Procedure 2.540, which provided guidelines for providing accommodations for Persons with Disabilities in Florida Courts, and is currently working on amending the rules to eliminate stigma against those applicants and members of the Bar with mental illness or histories of drug or alcohol addiction.  In 2004, he was awarded the prestigious G. Kirk Haas Humanitarian Award by Florida Bar President Miles McGrane, the for his work on behalf of persons with disabilities.</a:t>
            </a:r>
            <a:endParaRPr lang="en-US" sz="1400" dirty="0">
              <a:effectLst/>
              <a:ea typeface="Times New Roman" panose="02020603050405020304" pitchFamily="18" charset="0"/>
            </a:endParaRPr>
          </a:p>
          <a:p>
            <a:pPr marL="0" marR="0" indent="0" algn="just">
              <a:spcBef>
                <a:spcPts val="0"/>
              </a:spcBef>
              <a:spcAft>
                <a:spcPts val="0"/>
              </a:spcAft>
              <a:buNone/>
            </a:pPr>
            <a:r>
              <a:rPr lang="en-US" sz="1400" dirty="0">
                <a:solidFill>
                  <a:srgbClr val="000000"/>
                </a:solidFill>
                <a:effectLst/>
                <a:ea typeface="Times New Roman" panose="02020603050405020304" pitchFamily="18" charset="0"/>
              </a:rPr>
              <a:t> </a:t>
            </a:r>
            <a:endParaRPr lang="en-US" sz="1400" dirty="0">
              <a:effectLst/>
              <a:ea typeface="Times New Roman" panose="02020603050405020304" pitchFamily="18" charset="0"/>
            </a:endParaRPr>
          </a:p>
          <a:p>
            <a:pPr marL="0" marR="0" indent="0" algn="just">
              <a:spcBef>
                <a:spcPts val="0"/>
              </a:spcBef>
              <a:spcAft>
                <a:spcPts val="0"/>
              </a:spcAft>
              <a:buNone/>
            </a:pPr>
            <a:r>
              <a:rPr lang="en-US" sz="1400" dirty="0">
                <a:solidFill>
                  <a:srgbClr val="000000"/>
                </a:solidFill>
                <a:effectLst/>
                <a:ea typeface="Times New Roman" panose="02020603050405020304" pitchFamily="18" charset="0"/>
              </a:rPr>
              <a:t>Mr. Dietz represents victims of discrimination in administrative, trial and appellate proceedings, and has over three hundred reported decisions.  In the past twenty years. he has worked to redefine effective communication, reasonable accommodation and expand the rights and opportunities of persons with disabilities.  In 2019, Matthew Dietz was awarded the American Bar Association’s Paul G. Hearne award for performing exemplary service in furthering the rights, dignity, and access to justice for people with disabilities.</a:t>
            </a:r>
            <a:endParaRPr lang="en-US" sz="1400" dirty="0">
              <a:effectLst/>
              <a:ea typeface="Times New Roman" panose="02020603050405020304" pitchFamily="18" charset="0"/>
            </a:endParaRPr>
          </a:p>
        </p:txBody>
      </p:sp>
    </p:spTree>
    <p:extLst>
      <p:ext uri="{BB962C8B-B14F-4D97-AF65-F5344CB8AC3E}">
        <p14:creationId xmlns:p14="http://schemas.microsoft.com/office/powerpoint/2010/main" val="4089495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3CB3-CCB5-4381-9352-F09579664D78}"/>
              </a:ext>
            </a:extLst>
          </p:cNvPr>
          <p:cNvSpPr>
            <a:spLocks noGrp="1"/>
          </p:cNvSpPr>
          <p:nvPr>
            <p:ph type="ctrTitle"/>
          </p:nvPr>
        </p:nvSpPr>
        <p:spPr>
          <a:xfrm>
            <a:off x="0" y="-28520"/>
            <a:ext cx="12029090" cy="1764956"/>
          </a:xfrm>
        </p:spPr>
        <p:txBody>
          <a:bodyPr>
            <a:normAutofit/>
          </a:bodyPr>
          <a:lstStyle/>
          <a:p>
            <a:r>
              <a:rPr lang="en-US" sz="5000" dirty="0"/>
              <a:t>Discrimination Under Title III: Public Accommodations and Commercial Facilities </a:t>
            </a:r>
          </a:p>
        </p:txBody>
      </p:sp>
      <p:sp>
        <p:nvSpPr>
          <p:cNvPr id="3" name="Subtitle 2">
            <a:extLst>
              <a:ext uri="{FF2B5EF4-FFF2-40B4-BE49-F238E27FC236}">
                <a16:creationId xmlns:a16="http://schemas.microsoft.com/office/drawing/2014/main" id="{B6B040AF-480A-4C33-98A0-F1888246DA62}"/>
              </a:ext>
            </a:extLst>
          </p:cNvPr>
          <p:cNvSpPr>
            <a:spLocks noGrp="1"/>
          </p:cNvSpPr>
          <p:nvPr>
            <p:ph type="subTitle" idx="1"/>
          </p:nvPr>
        </p:nvSpPr>
        <p:spPr>
          <a:xfrm>
            <a:off x="7204363" y="3504436"/>
            <a:ext cx="4904510" cy="1935017"/>
          </a:xfrm>
        </p:spPr>
        <p:txBody>
          <a:bodyPr>
            <a:normAutofit fontScale="77500" lnSpcReduction="20000"/>
          </a:bodyPr>
          <a:lstStyle/>
          <a:p>
            <a:pPr algn="r">
              <a:spcBef>
                <a:spcPts val="0"/>
              </a:spcBef>
              <a:spcAft>
                <a:spcPts val="0"/>
              </a:spcAft>
            </a:pPr>
            <a:r>
              <a:rPr lang="en-US" sz="3200" b="1" i="0" cap="none" dirty="0">
                <a:solidFill>
                  <a:schemeClr val="bg1"/>
                </a:solidFill>
                <a:latin typeface="Arial Black" panose="020B0A04020102020204" pitchFamily="34" charset="0"/>
              </a:rPr>
              <a:t>Matthew W. Dietz, Esq.</a:t>
            </a:r>
          </a:p>
          <a:p>
            <a:pPr algn="r">
              <a:spcBef>
                <a:spcPts val="0"/>
              </a:spcBef>
              <a:spcAft>
                <a:spcPts val="0"/>
              </a:spcAft>
            </a:pPr>
            <a:endParaRPr lang="en-US" sz="3200" b="1" i="0" cap="none" dirty="0">
              <a:solidFill>
                <a:schemeClr val="accent6">
                  <a:lumMod val="60000"/>
                  <a:lumOff val="40000"/>
                </a:schemeClr>
              </a:solidFill>
              <a:latin typeface="Arial Black" panose="020B0A04020102020204" pitchFamily="34" charset="0"/>
            </a:endParaRPr>
          </a:p>
          <a:p>
            <a:pPr algn="r">
              <a:spcBef>
                <a:spcPts val="0"/>
              </a:spcBef>
              <a:spcAft>
                <a:spcPts val="0"/>
              </a:spcAft>
            </a:pPr>
            <a:r>
              <a:rPr lang="en-US" sz="2400" b="1" cap="none" spc="30" dirty="0">
                <a:solidFill>
                  <a:schemeClr val="accent6">
                    <a:lumMod val="60000"/>
                    <a:lumOff val="40000"/>
                  </a:schemeClr>
                </a:solidFill>
                <a:latin typeface="Arial Black" panose="020B0A04020102020204" pitchFamily="34" charset="0"/>
              </a:rPr>
              <a:t>Disability Independence Group, Inc.</a:t>
            </a:r>
          </a:p>
          <a:p>
            <a:pPr algn="r">
              <a:spcBef>
                <a:spcPts val="0"/>
              </a:spcBef>
              <a:spcAft>
                <a:spcPts val="0"/>
              </a:spcAft>
            </a:pPr>
            <a:r>
              <a:rPr lang="en-US" sz="2400" b="1" cap="none" spc="30" dirty="0">
                <a:solidFill>
                  <a:schemeClr val="accent6">
                    <a:lumMod val="60000"/>
                    <a:lumOff val="40000"/>
                  </a:schemeClr>
                </a:solidFill>
                <a:latin typeface="Arial Black" panose="020B0A04020102020204" pitchFamily="34" charset="0"/>
              </a:rPr>
              <a:t>2990 S.W. 35</a:t>
            </a:r>
            <a:r>
              <a:rPr lang="en-US" sz="2400" b="1" cap="none" spc="30" baseline="30000" dirty="0">
                <a:solidFill>
                  <a:schemeClr val="accent6">
                    <a:lumMod val="60000"/>
                    <a:lumOff val="40000"/>
                  </a:schemeClr>
                </a:solidFill>
                <a:latin typeface="Arial Black" panose="020B0A04020102020204" pitchFamily="34" charset="0"/>
              </a:rPr>
              <a:t>th</a:t>
            </a:r>
            <a:r>
              <a:rPr lang="en-US" sz="2400" b="1" cap="none" spc="30" dirty="0">
                <a:solidFill>
                  <a:schemeClr val="accent6">
                    <a:lumMod val="60000"/>
                    <a:lumOff val="40000"/>
                  </a:schemeClr>
                </a:solidFill>
                <a:latin typeface="Arial Black" panose="020B0A04020102020204" pitchFamily="34" charset="0"/>
              </a:rPr>
              <a:t> Ave.</a:t>
            </a:r>
          </a:p>
          <a:p>
            <a:pPr algn="r">
              <a:spcBef>
                <a:spcPts val="0"/>
              </a:spcBef>
              <a:spcAft>
                <a:spcPts val="0"/>
              </a:spcAft>
            </a:pPr>
            <a:r>
              <a:rPr lang="en-US" sz="2400" b="1" cap="none" spc="30" dirty="0">
                <a:solidFill>
                  <a:schemeClr val="accent6">
                    <a:lumMod val="60000"/>
                    <a:lumOff val="40000"/>
                  </a:schemeClr>
                </a:solidFill>
                <a:latin typeface="Arial Black" panose="020B0A04020102020204" pitchFamily="34" charset="0"/>
              </a:rPr>
              <a:t>Miami, FL 33133</a:t>
            </a:r>
          </a:p>
          <a:p>
            <a:pPr algn="r">
              <a:spcBef>
                <a:spcPts val="0"/>
              </a:spcBef>
              <a:spcAft>
                <a:spcPts val="0"/>
              </a:spcAft>
            </a:pPr>
            <a:r>
              <a:rPr lang="en-US" sz="2400" b="1" cap="none" spc="30" dirty="0">
                <a:solidFill>
                  <a:schemeClr val="accent6">
                    <a:lumMod val="60000"/>
                    <a:lumOff val="40000"/>
                  </a:schemeClr>
                </a:solidFill>
                <a:latin typeface="Arial Black" panose="020B0A04020102020204" pitchFamily="34" charset="0"/>
              </a:rPr>
              <a:t>(305) 669-2822</a:t>
            </a:r>
          </a:p>
          <a:p>
            <a:pPr algn="r">
              <a:spcBef>
                <a:spcPts val="0"/>
              </a:spcBef>
              <a:spcAft>
                <a:spcPts val="0"/>
              </a:spcAft>
            </a:pPr>
            <a:r>
              <a:rPr lang="en-US" sz="2400" b="1" cap="none" spc="30" dirty="0">
                <a:solidFill>
                  <a:schemeClr val="accent6">
                    <a:lumMod val="60000"/>
                    <a:lumOff val="40000"/>
                  </a:schemeClr>
                </a:solidFill>
                <a:latin typeface="Arial Black" panose="020B0A04020102020204" pitchFamily="34" charset="0"/>
              </a:rPr>
              <a:t>www.justDIGit.org</a:t>
            </a:r>
            <a:endParaRPr lang="en-US" spc="30" dirty="0">
              <a:solidFill>
                <a:schemeClr val="accent6">
                  <a:lumMod val="60000"/>
                  <a:lumOff val="40000"/>
                </a:schemeClr>
              </a:solidFill>
            </a:endParaRPr>
          </a:p>
        </p:txBody>
      </p:sp>
      <p:pic>
        <p:nvPicPr>
          <p:cNvPr id="4" name="Picture 3" descr="Picture with white background and a black wheelchair symbol. ADA written in red capitalized letters and Americans with Disabilities Act written in blue  underneath.">
            <a:extLst>
              <a:ext uri="{FF2B5EF4-FFF2-40B4-BE49-F238E27FC236}">
                <a16:creationId xmlns:a16="http://schemas.microsoft.com/office/drawing/2014/main" id="{CEC4237C-F4EF-234D-B85B-1F1E8FCD1FDD}"/>
              </a:ext>
            </a:extLst>
          </p:cNvPr>
          <p:cNvPicPr>
            <a:picLocks noChangeAspect="1"/>
          </p:cNvPicPr>
          <p:nvPr/>
        </p:nvPicPr>
        <p:blipFill>
          <a:blip r:embed="rId2"/>
          <a:stretch>
            <a:fillRect/>
          </a:stretch>
        </p:blipFill>
        <p:spPr>
          <a:xfrm>
            <a:off x="712189" y="2315140"/>
            <a:ext cx="4542890" cy="3494531"/>
          </a:xfrm>
          <a:prstGeom prst="rect">
            <a:avLst/>
          </a:prstGeom>
        </p:spPr>
      </p:pic>
      <p:pic>
        <p:nvPicPr>
          <p:cNvPr id="5" name="Picture 4" descr="DIG logo">
            <a:extLst>
              <a:ext uri="{FF2B5EF4-FFF2-40B4-BE49-F238E27FC236}">
                <a16:creationId xmlns:a16="http://schemas.microsoft.com/office/drawing/2014/main" id="{96E6A4CA-880D-3D4B-B0D1-44A57F109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3309" y="5439453"/>
            <a:ext cx="2835564" cy="1326184"/>
          </a:xfrm>
          <a:prstGeom prst="rect">
            <a:avLst/>
          </a:prstGeom>
        </p:spPr>
      </p:pic>
    </p:spTree>
    <p:extLst>
      <p:ext uri="{BB962C8B-B14F-4D97-AF65-F5344CB8AC3E}">
        <p14:creationId xmlns:p14="http://schemas.microsoft.com/office/powerpoint/2010/main" val="3291117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7C19-8A39-1B40-B720-34C872EFA7C6}"/>
              </a:ext>
            </a:extLst>
          </p:cNvPr>
          <p:cNvSpPr>
            <a:spLocks noGrp="1"/>
          </p:cNvSpPr>
          <p:nvPr>
            <p:ph type="title"/>
          </p:nvPr>
        </p:nvSpPr>
        <p:spPr>
          <a:xfrm>
            <a:off x="838200" y="-213624"/>
            <a:ext cx="10515600" cy="1325563"/>
          </a:xfrm>
        </p:spPr>
        <p:txBody>
          <a:bodyPr>
            <a:normAutofit/>
          </a:bodyPr>
          <a:lstStyle/>
          <a:p>
            <a:pPr algn="ctr"/>
            <a:r>
              <a:rPr lang="en-US" sz="5400" dirty="0"/>
              <a:t>Failure to Remove Barriers</a:t>
            </a:r>
          </a:p>
        </p:txBody>
      </p:sp>
      <p:pic>
        <p:nvPicPr>
          <p:cNvPr id="7" name="Picture 6" descr="A picture of a white bus with windows and a yellow wheelchair ramp lowered to the ground">
            <a:extLst>
              <a:ext uri="{FF2B5EF4-FFF2-40B4-BE49-F238E27FC236}">
                <a16:creationId xmlns:a16="http://schemas.microsoft.com/office/drawing/2014/main" id="{CD26C88F-5406-214F-9D9F-9ED9EFC804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641" y="875670"/>
            <a:ext cx="3867507" cy="2568208"/>
          </a:xfrm>
          <a:prstGeom prst="rect">
            <a:avLst/>
          </a:prstGeom>
        </p:spPr>
      </p:pic>
      <p:pic>
        <p:nvPicPr>
          <p:cNvPr id="4" name="Picture 3" descr="A silver push button with the blue lettering &quot;push to open&quot; and the wheelchair symbol">
            <a:extLst>
              <a:ext uri="{FF2B5EF4-FFF2-40B4-BE49-F238E27FC236}">
                <a16:creationId xmlns:a16="http://schemas.microsoft.com/office/drawing/2014/main" id="{57EFF09E-F6F7-CB4D-9A5E-6826880BFA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0901" y="3856021"/>
            <a:ext cx="2038732" cy="1354301"/>
          </a:xfrm>
          <a:prstGeom prst="rect">
            <a:avLst/>
          </a:prstGeom>
        </p:spPr>
      </p:pic>
      <p:pic>
        <p:nvPicPr>
          <p:cNvPr id="8" name="Picture 7" descr="A picture of a building with a set of stairs on the left and a ramp placed on the right. An individual wearing a red shirt and blue pants is driving down the ramp in a wheelchair ">
            <a:extLst>
              <a:ext uri="{FF2B5EF4-FFF2-40B4-BE49-F238E27FC236}">
                <a16:creationId xmlns:a16="http://schemas.microsoft.com/office/drawing/2014/main" id="{016ABEA4-9C75-7340-AF57-AE61571A3A22}"/>
              </a:ext>
            </a:extLst>
          </p:cNvPr>
          <p:cNvPicPr>
            <a:picLocks noChangeAspect="1"/>
          </p:cNvPicPr>
          <p:nvPr/>
        </p:nvPicPr>
        <p:blipFill>
          <a:blip r:embed="rId4"/>
          <a:stretch>
            <a:fillRect/>
          </a:stretch>
        </p:blipFill>
        <p:spPr>
          <a:xfrm>
            <a:off x="4590958" y="875670"/>
            <a:ext cx="2605712" cy="4283715"/>
          </a:xfrm>
          <a:prstGeom prst="rect">
            <a:avLst/>
          </a:prstGeom>
        </p:spPr>
      </p:pic>
      <p:pic>
        <p:nvPicPr>
          <p:cNvPr id="6" name="Picture 5" descr="A brown and green accessible bathroom equipped with handle bars and an accessible shower">
            <a:extLst>
              <a:ext uri="{FF2B5EF4-FFF2-40B4-BE49-F238E27FC236}">
                <a16:creationId xmlns:a16="http://schemas.microsoft.com/office/drawing/2014/main" id="{434474D5-5E58-684D-B20F-E9BC907B3B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7480" y="875670"/>
            <a:ext cx="3163971" cy="1951777"/>
          </a:xfrm>
          <a:prstGeom prst="rect">
            <a:avLst/>
          </a:prstGeom>
        </p:spPr>
      </p:pic>
      <p:pic>
        <p:nvPicPr>
          <p:cNvPr id="10" name="Picture 9" descr="A curb cut with a yellow tactile walking surface indicator. An individual is holding a red and white seeing eye cane ">
            <a:extLst>
              <a:ext uri="{FF2B5EF4-FFF2-40B4-BE49-F238E27FC236}">
                <a16:creationId xmlns:a16="http://schemas.microsoft.com/office/drawing/2014/main" id="{DD676211-D975-4345-B260-4730C433ABA9}"/>
              </a:ext>
            </a:extLst>
          </p:cNvPr>
          <p:cNvPicPr>
            <a:picLocks noChangeAspect="1"/>
          </p:cNvPicPr>
          <p:nvPr/>
        </p:nvPicPr>
        <p:blipFill>
          <a:blip r:embed="rId6"/>
          <a:stretch>
            <a:fillRect/>
          </a:stretch>
        </p:blipFill>
        <p:spPr>
          <a:xfrm>
            <a:off x="7900589" y="3052510"/>
            <a:ext cx="2605712" cy="2548625"/>
          </a:xfrm>
          <a:prstGeom prst="rect">
            <a:avLst/>
          </a:prstGeom>
        </p:spPr>
      </p:pic>
      <p:sp>
        <p:nvSpPr>
          <p:cNvPr id="3" name="Content Placeholder 2">
            <a:extLst>
              <a:ext uri="{FF2B5EF4-FFF2-40B4-BE49-F238E27FC236}">
                <a16:creationId xmlns:a16="http://schemas.microsoft.com/office/drawing/2014/main" id="{FED95749-4880-9444-B8D1-3A9FC234A712}"/>
              </a:ext>
            </a:extLst>
          </p:cNvPr>
          <p:cNvSpPr>
            <a:spLocks noGrp="1"/>
          </p:cNvSpPr>
          <p:nvPr>
            <p:ph idx="1"/>
          </p:nvPr>
        </p:nvSpPr>
        <p:spPr>
          <a:xfrm>
            <a:off x="838200" y="5577768"/>
            <a:ext cx="10515600" cy="1425471"/>
          </a:xfrm>
        </p:spPr>
        <p:txBody>
          <a:bodyPr>
            <a:normAutofit/>
          </a:bodyPr>
          <a:lstStyle/>
          <a:p>
            <a:pPr marL="0" indent="0" algn="ctr">
              <a:buNone/>
            </a:pPr>
            <a:r>
              <a:rPr lang="en-US" sz="3600" dirty="0"/>
              <a:t>Failing to remove architectural, communication and transportation barriers. </a:t>
            </a:r>
          </a:p>
        </p:txBody>
      </p:sp>
    </p:spTree>
    <p:extLst>
      <p:ext uri="{BB962C8B-B14F-4D97-AF65-F5344CB8AC3E}">
        <p14:creationId xmlns:p14="http://schemas.microsoft.com/office/powerpoint/2010/main" val="3243319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D727-2FEE-7847-8CE3-A42916FC815B}"/>
              </a:ext>
            </a:extLst>
          </p:cNvPr>
          <p:cNvSpPr>
            <a:spLocks noGrp="1"/>
          </p:cNvSpPr>
          <p:nvPr>
            <p:ph type="title"/>
          </p:nvPr>
        </p:nvSpPr>
        <p:spPr>
          <a:xfrm>
            <a:off x="283779" y="144408"/>
            <a:ext cx="11070021" cy="1325563"/>
          </a:xfrm>
        </p:spPr>
        <p:txBody>
          <a:bodyPr>
            <a:normAutofit/>
          </a:bodyPr>
          <a:lstStyle/>
          <a:p>
            <a:pPr algn="ctr"/>
            <a:r>
              <a:rPr lang="en-US" sz="5400" dirty="0"/>
              <a:t>Failure to Ensure Inclusion</a:t>
            </a:r>
          </a:p>
        </p:txBody>
      </p:sp>
      <p:sp>
        <p:nvSpPr>
          <p:cNvPr id="3" name="Content Placeholder 2">
            <a:extLst>
              <a:ext uri="{FF2B5EF4-FFF2-40B4-BE49-F238E27FC236}">
                <a16:creationId xmlns:a16="http://schemas.microsoft.com/office/drawing/2014/main" id="{B02D1E6D-47D4-0A4B-98AA-25FD2E7F7DB9}"/>
              </a:ext>
            </a:extLst>
          </p:cNvPr>
          <p:cNvSpPr>
            <a:spLocks noGrp="1"/>
          </p:cNvSpPr>
          <p:nvPr>
            <p:ph idx="1"/>
          </p:nvPr>
        </p:nvSpPr>
        <p:spPr>
          <a:xfrm>
            <a:off x="283779" y="4917363"/>
            <a:ext cx="11745311" cy="1576445"/>
          </a:xfrm>
        </p:spPr>
        <p:txBody>
          <a:bodyPr/>
          <a:lstStyle/>
          <a:p>
            <a:pPr marL="0" indent="0" algn="ctr">
              <a:buNone/>
            </a:pPr>
            <a:r>
              <a:rPr lang="en-US" sz="3600" dirty="0"/>
              <a:t>Failing to ensure that no individual with a disability is excluded, denied services, segregated, or otherwise treated differently.</a:t>
            </a:r>
          </a:p>
          <a:p>
            <a:endParaRPr lang="en-US" dirty="0"/>
          </a:p>
        </p:txBody>
      </p:sp>
      <p:pic>
        <p:nvPicPr>
          <p:cNvPr id="8" name="Picture 7" descr="A picture with a light blue background, illustating nine diverse individuals ">
            <a:extLst>
              <a:ext uri="{FF2B5EF4-FFF2-40B4-BE49-F238E27FC236}">
                <a16:creationId xmlns:a16="http://schemas.microsoft.com/office/drawing/2014/main" id="{98F9FE2F-CEF2-8B4E-B9D2-4348CD9D3A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3032" y="1355887"/>
            <a:ext cx="6331513" cy="3561476"/>
          </a:xfrm>
          <a:prstGeom prst="rect">
            <a:avLst/>
          </a:prstGeom>
        </p:spPr>
      </p:pic>
    </p:spTree>
    <p:extLst>
      <p:ext uri="{BB962C8B-B14F-4D97-AF65-F5344CB8AC3E}">
        <p14:creationId xmlns:p14="http://schemas.microsoft.com/office/powerpoint/2010/main" val="1946473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B88C-A54D-44FF-8E38-32EC80ED197C}"/>
              </a:ext>
            </a:extLst>
          </p:cNvPr>
          <p:cNvSpPr>
            <a:spLocks noGrp="1"/>
          </p:cNvSpPr>
          <p:nvPr>
            <p:ph type="title"/>
          </p:nvPr>
        </p:nvSpPr>
        <p:spPr>
          <a:xfrm>
            <a:off x="838200" y="-191147"/>
            <a:ext cx="10515600" cy="1325563"/>
          </a:xfrm>
        </p:spPr>
        <p:txBody>
          <a:bodyPr>
            <a:normAutofit/>
          </a:bodyPr>
          <a:lstStyle/>
          <a:p>
            <a:pPr algn="ctr"/>
            <a:r>
              <a:rPr lang="en-US" sz="5400" dirty="0"/>
              <a:t>Eligibility Criteria</a:t>
            </a:r>
          </a:p>
        </p:txBody>
      </p:sp>
      <p:sp>
        <p:nvSpPr>
          <p:cNvPr id="3" name="Content Placeholder 2">
            <a:extLst>
              <a:ext uri="{FF2B5EF4-FFF2-40B4-BE49-F238E27FC236}">
                <a16:creationId xmlns:a16="http://schemas.microsoft.com/office/drawing/2014/main" id="{D4E0618A-1A3F-4F33-A934-BFF271ED6487}"/>
              </a:ext>
            </a:extLst>
          </p:cNvPr>
          <p:cNvSpPr>
            <a:spLocks noGrp="1"/>
          </p:cNvSpPr>
          <p:nvPr>
            <p:ph idx="1"/>
          </p:nvPr>
        </p:nvSpPr>
        <p:spPr>
          <a:xfrm>
            <a:off x="223837" y="2026227"/>
            <a:ext cx="6104227" cy="5001788"/>
          </a:xfrm>
        </p:spPr>
        <p:txBody>
          <a:bodyPr>
            <a:noAutofit/>
          </a:bodyPr>
          <a:lstStyle/>
          <a:p>
            <a:pPr marL="0" indent="0" algn="ctr">
              <a:buNone/>
            </a:pPr>
            <a:r>
              <a:rPr lang="en-US" sz="3600" dirty="0"/>
              <a:t>Imposing or applying eligibility criteria that screen or tend to screen individuals with disabilities from full and equal enjoyment of goods and services.  </a:t>
            </a:r>
          </a:p>
        </p:txBody>
      </p:sp>
      <p:pic>
        <p:nvPicPr>
          <p:cNvPr id="5" name="Picture 4" descr="Indiana Jones Adventure Ride Requirements. Requirements written on antique looking paper pasted on a wooden plaque">
            <a:extLst>
              <a:ext uri="{FF2B5EF4-FFF2-40B4-BE49-F238E27FC236}">
                <a16:creationId xmlns:a16="http://schemas.microsoft.com/office/drawing/2014/main" id="{D4AD3F0B-865B-6445-810D-0575A07B4C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2247" y="2141180"/>
            <a:ext cx="4859269" cy="4097983"/>
          </a:xfrm>
          <a:prstGeom prst="rect">
            <a:avLst/>
          </a:prstGeom>
        </p:spPr>
      </p:pic>
    </p:spTree>
    <p:extLst>
      <p:ext uri="{BB962C8B-B14F-4D97-AF65-F5344CB8AC3E}">
        <p14:creationId xmlns:p14="http://schemas.microsoft.com/office/powerpoint/2010/main" val="1733361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A3196-2F0C-894E-968E-3C15D7DF310D}"/>
              </a:ext>
            </a:extLst>
          </p:cNvPr>
          <p:cNvSpPr>
            <a:spLocks noGrp="1"/>
          </p:cNvSpPr>
          <p:nvPr>
            <p:ph type="title"/>
          </p:nvPr>
        </p:nvSpPr>
        <p:spPr>
          <a:xfrm>
            <a:off x="1041721" y="1"/>
            <a:ext cx="10603597" cy="1016332"/>
          </a:xfrm>
        </p:spPr>
        <p:txBody>
          <a:bodyPr>
            <a:noAutofit/>
          </a:bodyPr>
          <a:lstStyle/>
          <a:p>
            <a:pPr algn="ctr"/>
            <a:r>
              <a:rPr lang="en-US" sz="5400" dirty="0"/>
              <a:t>Reasonable Modifications</a:t>
            </a:r>
          </a:p>
        </p:txBody>
      </p:sp>
      <p:pic>
        <p:nvPicPr>
          <p:cNvPr id="5" name="Picture 4" descr="Picture with a white background, a yellow labrador service dog helping a women sitting in a wheelchair wearing a black shirt, jeans, brown loafers and is holding a red and white seeing eye cane.">
            <a:extLst>
              <a:ext uri="{FF2B5EF4-FFF2-40B4-BE49-F238E27FC236}">
                <a16:creationId xmlns:a16="http://schemas.microsoft.com/office/drawing/2014/main" id="{E282ADB5-3F7D-B541-B5B5-87A6CC2CD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155" y="960702"/>
            <a:ext cx="4542645" cy="3531197"/>
          </a:xfrm>
          <a:prstGeom prst="rect">
            <a:avLst/>
          </a:prstGeom>
        </p:spPr>
      </p:pic>
      <p:pic>
        <p:nvPicPr>
          <p:cNvPr id="9" name="Picture 8" descr="A picture with a white background and black and blue text. SAT extended time accommodation and a display of time options. ">
            <a:extLst>
              <a:ext uri="{FF2B5EF4-FFF2-40B4-BE49-F238E27FC236}">
                <a16:creationId xmlns:a16="http://schemas.microsoft.com/office/drawing/2014/main" id="{F5649942-7875-9D4A-ADBB-D2905F6235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7933" y="973764"/>
            <a:ext cx="3704986" cy="2008427"/>
          </a:xfrm>
          <a:prstGeom prst="rect">
            <a:avLst/>
          </a:prstGeom>
        </p:spPr>
      </p:pic>
      <p:pic>
        <p:nvPicPr>
          <p:cNvPr id="10" name="Picture 9" descr="A picture of multi-colored straws with a black background.">
            <a:extLst>
              <a:ext uri="{FF2B5EF4-FFF2-40B4-BE49-F238E27FC236}">
                <a16:creationId xmlns:a16="http://schemas.microsoft.com/office/drawing/2014/main" id="{831631AF-B381-444B-8305-AA76A9A063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7566" y="3151990"/>
            <a:ext cx="3076941" cy="1728216"/>
          </a:xfrm>
          <a:prstGeom prst="rect">
            <a:avLst/>
          </a:prstGeom>
        </p:spPr>
      </p:pic>
      <p:sp>
        <p:nvSpPr>
          <p:cNvPr id="3" name="Content Placeholder 2">
            <a:extLst>
              <a:ext uri="{FF2B5EF4-FFF2-40B4-BE49-F238E27FC236}">
                <a16:creationId xmlns:a16="http://schemas.microsoft.com/office/drawing/2014/main" id="{3E29F750-18BB-A94E-A64A-1CFD2145FDDB}"/>
              </a:ext>
            </a:extLst>
          </p:cNvPr>
          <p:cNvSpPr>
            <a:spLocks noGrp="1"/>
          </p:cNvSpPr>
          <p:nvPr>
            <p:ph idx="1"/>
          </p:nvPr>
        </p:nvSpPr>
        <p:spPr>
          <a:xfrm>
            <a:off x="211015" y="4962963"/>
            <a:ext cx="11769969" cy="1753147"/>
          </a:xfrm>
        </p:spPr>
        <p:txBody>
          <a:bodyPr/>
          <a:lstStyle/>
          <a:p>
            <a:pPr marL="0" indent="0" algn="ctr">
              <a:buNone/>
            </a:pPr>
            <a:r>
              <a:rPr lang="en-US" sz="3600" dirty="0"/>
              <a:t>Failing to make reasonable accommodations in policies, practices, or procedures to allow people with disabilities full and equal of goods and services. </a:t>
            </a:r>
          </a:p>
          <a:p>
            <a:pPr marL="0" indent="0">
              <a:buNone/>
            </a:pPr>
            <a:endParaRPr lang="en-US" dirty="0"/>
          </a:p>
        </p:txBody>
      </p:sp>
    </p:spTree>
    <p:extLst>
      <p:ext uri="{BB962C8B-B14F-4D97-AF65-F5344CB8AC3E}">
        <p14:creationId xmlns:p14="http://schemas.microsoft.com/office/powerpoint/2010/main" val="3317661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A515-3B22-1941-8327-794CC4337807}"/>
              </a:ext>
            </a:extLst>
          </p:cNvPr>
          <p:cNvSpPr>
            <a:spLocks noGrp="1"/>
          </p:cNvSpPr>
          <p:nvPr>
            <p:ph type="title"/>
          </p:nvPr>
        </p:nvSpPr>
        <p:spPr>
          <a:xfrm>
            <a:off x="838200" y="77098"/>
            <a:ext cx="10515600" cy="1325563"/>
          </a:xfrm>
        </p:spPr>
        <p:txBody>
          <a:bodyPr>
            <a:normAutofit/>
          </a:bodyPr>
          <a:lstStyle/>
          <a:p>
            <a:pPr algn="ctr"/>
            <a:r>
              <a:rPr lang="en-US" sz="5400" dirty="0"/>
              <a:t>Effective Communication</a:t>
            </a:r>
          </a:p>
        </p:txBody>
      </p:sp>
      <p:pic>
        <p:nvPicPr>
          <p:cNvPr id="12" name="Picture 11" descr="A hand holding a pen, underlining a word document">
            <a:extLst>
              <a:ext uri="{FF2B5EF4-FFF2-40B4-BE49-F238E27FC236}">
                <a16:creationId xmlns:a16="http://schemas.microsoft.com/office/drawing/2014/main" id="{BEAA6730-9944-264F-8319-4076EA592B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915" y="1152535"/>
            <a:ext cx="2463800" cy="1594412"/>
          </a:xfrm>
          <a:prstGeom prst="rect">
            <a:avLst/>
          </a:prstGeom>
        </p:spPr>
      </p:pic>
      <p:pic>
        <p:nvPicPr>
          <p:cNvPr id="10" name="Picture 9" descr="A picture with a white background of a white, gray, black, and red Braile notetaker ">
            <a:extLst>
              <a:ext uri="{FF2B5EF4-FFF2-40B4-BE49-F238E27FC236}">
                <a16:creationId xmlns:a16="http://schemas.microsoft.com/office/drawing/2014/main" id="{3FD3C3BA-0C04-504D-B8AE-A3B6C34507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925" y="3065002"/>
            <a:ext cx="2647780" cy="1662806"/>
          </a:xfrm>
          <a:prstGeom prst="rect">
            <a:avLst/>
          </a:prstGeom>
        </p:spPr>
      </p:pic>
      <p:pic>
        <p:nvPicPr>
          <p:cNvPr id="9" name="Picture 8" descr="A women wearing a black shirt and glasses signing through a Video Relay Service to a female interpreter ">
            <a:extLst>
              <a:ext uri="{FF2B5EF4-FFF2-40B4-BE49-F238E27FC236}">
                <a16:creationId xmlns:a16="http://schemas.microsoft.com/office/drawing/2014/main" id="{6702B457-F77B-E644-8BF4-8D9D96EE22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8267" y="1720717"/>
            <a:ext cx="3834384" cy="2556256"/>
          </a:xfrm>
          <a:prstGeom prst="rect">
            <a:avLst/>
          </a:prstGeom>
        </p:spPr>
      </p:pic>
      <p:pic>
        <p:nvPicPr>
          <p:cNvPr id="6" name="Picture 5" descr="A pair of male hands reading braile">
            <a:extLst>
              <a:ext uri="{FF2B5EF4-FFF2-40B4-BE49-F238E27FC236}">
                <a16:creationId xmlns:a16="http://schemas.microsoft.com/office/drawing/2014/main" id="{F2A7219C-42BE-F047-B617-767CF11776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7938" y="1067699"/>
            <a:ext cx="2647780" cy="1764084"/>
          </a:xfrm>
          <a:prstGeom prst="rect">
            <a:avLst/>
          </a:prstGeom>
        </p:spPr>
      </p:pic>
      <p:pic>
        <p:nvPicPr>
          <p:cNvPr id="13" name="Picture 12" descr="Someone holding an iPad using an app to type words">
            <a:extLst>
              <a:ext uri="{FF2B5EF4-FFF2-40B4-BE49-F238E27FC236}">
                <a16:creationId xmlns:a16="http://schemas.microsoft.com/office/drawing/2014/main" id="{216A19DE-5179-504E-98A3-C5A94788D0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59399" y="2915314"/>
            <a:ext cx="2948494" cy="2211370"/>
          </a:xfrm>
          <a:prstGeom prst="rect">
            <a:avLst/>
          </a:prstGeom>
        </p:spPr>
      </p:pic>
      <p:sp>
        <p:nvSpPr>
          <p:cNvPr id="3" name="Content Placeholder 2">
            <a:extLst>
              <a:ext uri="{FF2B5EF4-FFF2-40B4-BE49-F238E27FC236}">
                <a16:creationId xmlns:a16="http://schemas.microsoft.com/office/drawing/2014/main" id="{E3EC97C1-D6E1-6949-87F8-ACC64F5935B6}"/>
              </a:ext>
            </a:extLst>
          </p:cNvPr>
          <p:cNvSpPr>
            <a:spLocks noGrp="1"/>
          </p:cNvSpPr>
          <p:nvPr>
            <p:ph idx="1"/>
          </p:nvPr>
        </p:nvSpPr>
        <p:spPr>
          <a:xfrm>
            <a:off x="424405" y="5444739"/>
            <a:ext cx="11343190" cy="1256480"/>
          </a:xfrm>
        </p:spPr>
        <p:txBody>
          <a:bodyPr>
            <a:normAutofit/>
          </a:bodyPr>
          <a:lstStyle/>
          <a:p>
            <a:pPr marL="0" indent="0" algn="ctr">
              <a:buNone/>
            </a:pPr>
            <a:r>
              <a:rPr lang="en-US" sz="3600" dirty="0"/>
              <a:t>Failing to provide effective communication detailing how to ensure full and equal enjoyment of goods and services. </a:t>
            </a:r>
          </a:p>
        </p:txBody>
      </p:sp>
    </p:spTree>
    <p:extLst>
      <p:ext uri="{BB962C8B-B14F-4D97-AF65-F5344CB8AC3E}">
        <p14:creationId xmlns:p14="http://schemas.microsoft.com/office/powerpoint/2010/main" val="1654027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94"/>
          <p:cNvSpPr txBox="1">
            <a:spLocks noGrp="1"/>
          </p:cNvSpPr>
          <p:nvPr>
            <p:ph type="title"/>
          </p:nvPr>
        </p:nvSpPr>
        <p:spPr>
          <a:xfrm>
            <a:off x="1676400" y="2438400"/>
            <a:ext cx="9671050" cy="21240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Times New Roman"/>
              <a:buNone/>
            </a:pPr>
            <a:r>
              <a:rPr lang="en-US" dirty="0"/>
              <a:t>Questions?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Speakers</a:t>
            </a:r>
          </a:p>
        </p:txBody>
      </p:sp>
      <p:pic>
        <p:nvPicPr>
          <p:cNvPr id="16" name="Picture 15" descr="Matan Koch Headshot">
            <a:extLst>
              <a:ext uri="{FF2B5EF4-FFF2-40B4-BE49-F238E27FC236}">
                <a16:creationId xmlns:a16="http://schemas.microsoft.com/office/drawing/2014/main" id="{2CA01DF8-E6DA-40E8-BF6E-7EC917F66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78" y="1677106"/>
            <a:ext cx="838200" cy="838200"/>
          </a:xfrm>
          <a:prstGeom prst="rect">
            <a:avLst/>
          </a:prstGeom>
        </p:spPr>
      </p:pic>
      <p:sp>
        <p:nvSpPr>
          <p:cNvPr id="10" name="Content Placeholder 2">
            <a:extLst>
              <a:ext uri="{FF2B5EF4-FFF2-40B4-BE49-F238E27FC236}">
                <a16:creationId xmlns:a16="http://schemas.microsoft.com/office/drawing/2014/main" id="{FF566B1F-9ABB-4EE4-8082-1A18BB82BC0A}"/>
              </a:ext>
            </a:extLst>
          </p:cNvPr>
          <p:cNvSpPr txBox="1">
            <a:spLocks/>
          </p:cNvSpPr>
          <p:nvPr/>
        </p:nvSpPr>
        <p:spPr>
          <a:xfrm>
            <a:off x="2007509" y="1677106"/>
            <a:ext cx="8727638" cy="8382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i="0" strike="noStrike" dirty="0">
                <a:solidFill>
                  <a:schemeClr val="tx1"/>
                </a:solidFill>
                <a:effectLst/>
              </a:rPr>
              <a:t>Matan Koch</a:t>
            </a:r>
            <a:r>
              <a:rPr lang="en-US" b="1" i="0" dirty="0">
                <a:solidFill>
                  <a:schemeClr val="tx1"/>
                </a:solidFill>
                <a:effectLst/>
              </a:rPr>
              <a:t> – Director of </a:t>
            </a:r>
            <a:r>
              <a:rPr lang="en-US" b="1" i="0" dirty="0" err="1">
                <a:solidFill>
                  <a:schemeClr val="tx1"/>
                </a:solidFill>
                <a:effectLst/>
              </a:rPr>
              <a:t>RespectAbility</a:t>
            </a:r>
            <a:r>
              <a:rPr lang="en-US" b="1" i="0" dirty="0">
                <a:solidFill>
                  <a:schemeClr val="tx1"/>
                </a:solidFill>
                <a:effectLst/>
              </a:rPr>
              <a:t> California and Jewish Leadership</a:t>
            </a:r>
            <a:endParaRPr kumimoji="0" lang="en-US" b="1" i="0" strike="noStrike" kern="1200" cap="none" spc="0" normalizeH="0" baseline="0" noProof="0" dirty="0">
              <a:ln>
                <a:noFill/>
              </a:ln>
              <a:solidFill>
                <a:schemeClr val="tx1"/>
              </a:solidFill>
              <a:effectLst/>
              <a:uLnTx/>
              <a:uFillTx/>
            </a:endParaRPr>
          </a:p>
        </p:txBody>
      </p:sp>
      <p:pic>
        <p:nvPicPr>
          <p:cNvPr id="18" name="Picture 17" descr="Matthew Dietz Headshot">
            <a:extLst>
              <a:ext uri="{FF2B5EF4-FFF2-40B4-BE49-F238E27FC236}">
                <a16:creationId xmlns:a16="http://schemas.microsoft.com/office/drawing/2014/main" id="{DC272CCE-6B50-4264-9429-F46F6CFEE7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878" y="2694975"/>
            <a:ext cx="860783" cy="1291175"/>
          </a:xfrm>
          <a:prstGeom prst="rect">
            <a:avLst/>
          </a:prstGeom>
        </p:spPr>
      </p:pic>
      <p:sp>
        <p:nvSpPr>
          <p:cNvPr id="14" name="Content Placeholder 2">
            <a:extLst>
              <a:ext uri="{FF2B5EF4-FFF2-40B4-BE49-F238E27FC236}">
                <a16:creationId xmlns:a16="http://schemas.microsoft.com/office/drawing/2014/main" id="{74DCE9A8-2989-D542-BF24-B26A1002D210}"/>
              </a:ext>
            </a:extLst>
          </p:cNvPr>
          <p:cNvSpPr txBox="1">
            <a:spLocks/>
          </p:cNvSpPr>
          <p:nvPr/>
        </p:nvSpPr>
        <p:spPr>
          <a:xfrm>
            <a:off x="2007509" y="2821078"/>
            <a:ext cx="8727638" cy="92022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i="0" dirty="0">
                <a:solidFill>
                  <a:srgbClr val="000000"/>
                </a:solidFill>
                <a:effectLst/>
              </a:rPr>
              <a:t>Matthew W. Dietz, Esq. – Litigation Director, Disability Independence Group, Inc.</a:t>
            </a:r>
            <a:endParaRPr kumimoji="0" lang="en-US" b="1" i="0" u="none" strike="noStrike" kern="1200" cap="none" spc="0" normalizeH="0" baseline="0" noProof="0" dirty="0">
              <a:ln>
                <a:noFill/>
              </a:ln>
              <a:solidFill>
                <a:prstClr val="black"/>
              </a:solidFill>
              <a:effectLst/>
              <a:uLnTx/>
              <a:uFillTx/>
            </a:endParaRPr>
          </a:p>
        </p:txBody>
      </p:sp>
      <p:pic>
        <p:nvPicPr>
          <p:cNvPr id="5" name="Picture 4" descr="Robert &quot;Bobby&quot; Silverstein Headshot">
            <a:extLst>
              <a:ext uri="{FF2B5EF4-FFF2-40B4-BE49-F238E27FC236}">
                <a16:creationId xmlns:a16="http://schemas.microsoft.com/office/drawing/2014/main" id="{F4318891-6922-4436-918E-2FF82D414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878" y="4236014"/>
            <a:ext cx="944880" cy="944880"/>
          </a:xfrm>
          <a:prstGeom prst="rect">
            <a:avLst/>
          </a:prstGeom>
        </p:spPr>
      </p:pic>
      <p:sp>
        <p:nvSpPr>
          <p:cNvPr id="3" name="Content Placeholder 2"/>
          <p:cNvSpPr>
            <a:spLocks noGrp="1"/>
          </p:cNvSpPr>
          <p:nvPr>
            <p:ph idx="1"/>
          </p:nvPr>
        </p:nvSpPr>
        <p:spPr>
          <a:xfrm>
            <a:off x="2007509" y="4271375"/>
            <a:ext cx="8727638" cy="920223"/>
          </a:xfrm>
        </p:spPr>
        <p:txBody>
          <a:bodyPr anchor="ctr">
            <a:normAutofit lnSpcReduction="10000"/>
          </a:bodyPr>
          <a:lstStyle/>
          <a:p>
            <a:pPr marL="0" indent="0">
              <a:buNone/>
            </a:pPr>
            <a:r>
              <a:rPr kumimoji="0" lang="en-US" b="1" i="0" u="none" strike="noStrike" kern="1200" cap="none" spc="0" normalizeH="0" baseline="0" noProof="0" dirty="0">
                <a:ln>
                  <a:noFill/>
                </a:ln>
                <a:solidFill>
                  <a:srgbClr val="000000"/>
                </a:solidFill>
                <a:effectLst/>
                <a:uLnTx/>
                <a:uFillTx/>
              </a:rPr>
              <a:t>Robert “Bobby” Silverstein</a:t>
            </a:r>
          </a:p>
          <a:p>
            <a:pPr marL="0" indent="0">
              <a:buNone/>
            </a:pPr>
            <a:r>
              <a:rPr lang="fr-FR" b="1" i="0" dirty="0">
                <a:solidFill>
                  <a:srgbClr val="000000"/>
                </a:solidFill>
                <a:effectLst/>
              </a:rPr>
              <a:t>Principal, Powers </a:t>
            </a:r>
            <a:r>
              <a:rPr lang="fr-FR" b="1" i="0" dirty="0" err="1">
                <a:solidFill>
                  <a:srgbClr val="000000"/>
                </a:solidFill>
                <a:effectLst/>
              </a:rPr>
              <a:t>Pyles</a:t>
            </a:r>
            <a:r>
              <a:rPr lang="fr-FR" b="1" i="0" dirty="0">
                <a:solidFill>
                  <a:srgbClr val="000000"/>
                </a:solidFill>
                <a:effectLst/>
              </a:rPr>
              <a:t> Sutter &amp; </a:t>
            </a:r>
            <a:r>
              <a:rPr lang="fr-FR" b="1" i="0" dirty="0" err="1">
                <a:solidFill>
                  <a:srgbClr val="000000"/>
                </a:solidFill>
                <a:effectLst/>
              </a:rPr>
              <a:t>Verville</a:t>
            </a:r>
            <a:r>
              <a:rPr lang="fr-FR" b="1" i="0" dirty="0">
                <a:solidFill>
                  <a:srgbClr val="000000"/>
                </a:solidFill>
                <a:effectLst/>
              </a:rPr>
              <a:t> PC</a:t>
            </a:r>
            <a:endParaRPr lang="en-US" b="1" dirty="0">
              <a:solidFill>
                <a:schemeClr val="tx1"/>
              </a:solidFill>
            </a:endParaRPr>
          </a:p>
        </p:txBody>
      </p:sp>
      <p:pic>
        <p:nvPicPr>
          <p:cNvPr id="4" name="Picture 3" descr="Ariella Barker Headshot">
            <a:extLst>
              <a:ext uri="{FF2B5EF4-FFF2-40B4-BE49-F238E27FC236}">
                <a16:creationId xmlns:a16="http://schemas.microsoft.com/office/drawing/2014/main" id="{1FE626DA-75FA-48BB-8EEA-14F5A944CA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878" y="5512858"/>
            <a:ext cx="889000" cy="889000"/>
          </a:xfrm>
          <a:prstGeom prst="rect">
            <a:avLst/>
          </a:prstGeom>
        </p:spPr>
      </p:pic>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2007509" y="5512857"/>
            <a:ext cx="9661251" cy="889001"/>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Ariella Barker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rgbClr val="000000"/>
                </a:solidFill>
              </a:rPr>
              <a:t>Former </a:t>
            </a:r>
            <a:r>
              <a:rPr lang="en-US" b="1" dirty="0" err="1">
                <a:solidFill>
                  <a:srgbClr val="000000"/>
                </a:solidFill>
              </a:rPr>
              <a:t>RespectAbility</a:t>
            </a:r>
            <a:r>
              <a:rPr lang="en-US" b="1" dirty="0">
                <a:solidFill>
                  <a:srgbClr val="000000"/>
                </a:solidFill>
              </a:rPr>
              <a:t> Fellow</a:t>
            </a:r>
            <a:endParaRPr kumimoji="0" lang="en-US"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6423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9E0265-BF84-421A-98B2-3FE91A601933}"/>
              </a:ext>
            </a:extLst>
          </p:cNvPr>
          <p:cNvSpPr>
            <a:spLocks noGrp="1"/>
          </p:cNvSpPr>
          <p:nvPr>
            <p:ph type="title"/>
          </p:nvPr>
        </p:nvSpPr>
        <p:spPr/>
        <p:txBody>
          <a:bodyPr>
            <a:normAutofit/>
          </a:bodyPr>
          <a:lstStyle/>
          <a:p>
            <a:r>
              <a:rPr lang="en-US" sz="3600" b="1" dirty="0"/>
              <a:t>Robert “Bobby” Silverstein</a:t>
            </a:r>
          </a:p>
        </p:txBody>
      </p:sp>
      <p:pic>
        <p:nvPicPr>
          <p:cNvPr id="6" name="Picture 5" descr="Robert &quot;Bobby&quot; Silverstein Headshot">
            <a:extLst>
              <a:ext uri="{FF2B5EF4-FFF2-40B4-BE49-F238E27FC236}">
                <a16:creationId xmlns:a16="http://schemas.microsoft.com/office/drawing/2014/main" id="{326BEC3E-3E77-4594-98B9-9C83F95D5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42" y="1825625"/>
            <a:ext cx="2758440" cy="2758440"/>
          </a:xfrm>
          <a:prstGeom prst="rect">
            <a:avLst/>
          </a:prstGeom>
        </p:spPr>
      </p:pic>
      <p:sp>
        <p:nvSpPr>
          <p:cNvPr id="5" name="Content Placeholder 4">
            <a:extLst>
              <a:ext uri="{FF2B5EF4-FFF2-40B4-BE49-F238E27FC236}">
                <a16:creationId xmlns:a16="http://schemas.microsoft.com/office/drawing/2014/main" id="{C5FE483A-76A5-404C-8ECC-E11AEA1D5E5C}"/>
              </a:ext>
            </a:extLst>
          </p:cNvPr>
          <p:cNvSpPr>
            <a:spLocks noGrp="1"/>
          </p:cNvSpPr>
          <p:nvPr>
            <p:ph idx="1"/>
          </p:nvPr>
        </p:nvSpPr>
        <p:spPr>
          <a:xfrm>
            <a:off x="3756074" y="1825625"/>
            <a:ext cx="7935184" cy="4351338"/>
          </a:xfrm>
        </p:spPr>
        <p:txBody>
          <a:bodyPr>
            <a:noAutofit/>
          </a:bodyPr>
          <a:lstStyle/>
          <a:p>
            <a:pPr marL="0" marR="38100" lvl="0" indent="0">
              <a:lnSpc>
                <a:spcPct val="100000"/>
              </a:lnSpc>
              <a:spcBef>
                <a:spcPts val="0"/>
              </a:spcBef>
              <a:buClr>
                <a:srgbClr val="000000"/>
              </a:buClr>
              <a:buSzPts val="1400"/>
              <a:buNone/>
            </a:pPr>
            <a:r>
              <a:rPr lang="en-US" sz="1800" b="1" i="0" dirty="0">
                <a:solidFill>
                  <a:srgbClr val="000000"/>
                </a:solidFill>
                <a:effectLst/>
              </a:rPr>
              <a:t>Robert “Bobby” Silverstein</a:t>
            </a:r>
            <a:r>
              <a:rPr lang="en-US" sz="1800" b="0" i="0" dirty="0">
                <a:solidFill>
                  <a:srgbClr val="000000"/>
                </a:solidFill>
                <a:effectLst/>
              </a:rPr>
              <a:t> is a nationally-recognized attorney with over 45 years of public policy and advocacy experience. For more than a decade, he served as staff director and chief counsel for the Senate Subcommittee on Disability Policy, chaired by Senator Tom Harkin. Bobby was a behind-the-scenes architect of more than 20 disability-related bills enacted into law including the landmark Americans with Disabilities Act, the Rehabilitation Act of 1973, as amended, and the Individuals with Disabilities Education Act, as amended. Currently, Bobby is a principal in the law firm of Powers </a:t>
            </a:r>
            <a:r>
              <a:rPr lang="en-US" sz="1800" b="0" i="0" dirty="0" err="1">
                <a:solidFill>
                  <a:srgbClr val="000000"/>
                </a:solidFill>
                <a:effectLst/>
              </a:rPr>
              <a:t>Pyles</a:t>
            </a:r>
            <a:r>
              <a:rPr lang="en-US" sz="1800" b="0" i="0" dirty="0">
                <a:solidFill>
                  <a:srgbClr val="000000"/>
                </a:solidFill>
                <a:effectLst/>
              </a:rPr>
              <a:t> Sutter &amp; </a:t>
            </a:r>
            <a:r>
              <a:rPr lang="en-US" sz="1800" b="0" i="0" dirty="0" err="1">
                <a:solidFill>
                  <a:srgbClr val="000000"/>
                </a:solidFill>
                <a:effectLst/>
              </a:rPr>
              <a:t>Verville</a:t>
            </a:r>
            <a:r>
              <a:rPr lang="en-US" sz="1800" b="0" i="0" dirty="0">
                <a:solidFill>
                  <a:srgbClr val="000000"/>
                </a:solidFill>
                <a:effectLst/>
              </a:rPr>
              <a:t>, PC. He has a federal regulatory and legislative practice in the areas of disability and civil rights. Bobby earned his B.S. in Economics, </a:t>
            </a:r>
            <a:r>
              <a:rPr lang="en-US" sz="1800" b="0" i="1" dirty="0">
                <a:solidFill>
                  <a:srgbClr val="000000"/>
                </a:solidFill>
                <a:effectLst/>
              </a:rPr>
              <a:t>cum laude</a:t>
            </a:r>
            <a:r>
              <a:rPr lang="en-US" sz="1800" b="0" i="0" dirty="0">
                <a:solidFill>
                  <a:srgbClr val="000000"/>
                </a:solidFill>
                <a:effectLst/>
              </a:rPr>
              <a:t>, from the Wharton School, University of Pennsylvania in 1971. He received his J.D. in 1974 from Georgetown University Law Center. Mr. Silverstein is the recipient of more than 15 national awards, including the Distinguished Services Award of the President of the United States for his work on the ADA. Bobby has been inducted into the Public Interest Hall of Fame.</a:t>
            </a:r>
            <a:endParaRPr lang="en-US" sz="1800" kern="0" dirty="0">
              <a:solidFill>
                <a:schemeClr val="tx1"/>
              </a:solidFill>
              <a:ea typeface="Roboto"/>
              <a:sym typeface="Roboto"/>
            </a:endParaRPr>
          </a:p>
        </p:txBody>
      </p:sp>
    </p:spTree>
    <p:extLst>
      <p:ext uri="{BB962C8B-B14F-4D97-AF65-F5344CB8AC3E}">
        <p14:creationId xmlns:p14="http://schemas.microsoft.com/office/powerpoint/2010/main" val="308778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FA3D5-98D1-4444-BDAC-475812CD3C87}"/>
              </a:ext>
            </a:extLst>
          </p:cNvPr>
          <p:cNvSpPr>
            <a:spLocks noGrp="1"/>
          </p:cNvSpPr>
          <p:nvPr>
            <p:ph type="ctrTitle"/>
          </p:nvPr>
        </p:nvSpPr>
        <p:spPr/>
        <p:txBody>
          <a:bodyPr/>
          <a:lstStyle/>
          <a:p>
            <a:r>
              <a:rPr lang="en-US" dirty="0"/>
              <a:t>LEGAL RIGHTS AND COMPLIANCE OBLIGATIONS</a:t>
            </a:r>
          </a:p>
        </p:txBody>
      </p:sp>
      <p:sp>
        <p:nvSpPr>
          <p:cNvPr id="3" name="Subtitle 2">
            <a:extLst>
              <a:ext uri="{FF2B5EF4-FFF2-40B4-BE49-F238E27FC236}">
                <a16:creationId xmlns:a16="http://schemas.microsoft.com/office/drawing/2014/main" id="{B27AC2D6-80CF-48AA-A913-1D565638FBAE}"/>
              </a:ext>
            </a:extLst>
          </p:cNvPr>
          <p:cNvSpPr>
            <a:spLocks noGrp="1"/>
          </p:cNvSpPr>
          <p:nvPr>
            <p:ph type="subTitle" idx="1"/>
          </p:nvPr>
        </p:nvSpPr>
        <p:spPr/>
        <p:txBody>
          <a:bodyPr/>
          <a:lstStyle/>
          <a:p>
            <a:r>
              <a:rPr lang="en-US" dirty="0"/>
              <a:t>RespectAbility California </a:t>
            </a:r>
          </a:p>
          <a:p>
            <a:r>
              <a:rPr lang="en-US" dirty="0"/>
              <a:t>and </a:t>
            </a:r>
          </a:p>
          <a:p>
            <a:r>
              <a:rPr lang="en-US" dirty="0"/>
              <a:t>Jewish Leadership </a:t>
            </a:r>
          </a:p>
        </p:txBody>
      </p:sp>
    </p:spTree>
    <p:extLst>
      <p:ext uri="{BB962C8B-B14F-4D97-AF65-F5344CB8AC3E}">
        <p14:creationId xmlns:p14="http://schemas.microsoft.com/office/powerpoint/2010/main" val="403741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F40E-589E-4600-8D21-E7845204A33B}"/>
              </a:ext>
            </a:extLst>
          </p:cNvPr>
          <p:cNvSpPr>
            <a:spLocks noGrp="1"/>
          </p:cNvSpPr>
          <p:nvPr>
            <p:ph type="title"/>
          </p:nvPr>
        </p:nvSpPr>
        <p:spPr/>
        <p:txBody>
          <a:bodyPr>
            <a:normAutofit/>
          </a:bodyPr>
          <a:lstStyle/>
          <a:p>
            <a:pPr algn="ctr"/>
            <a:r>
              <a:rPr lang="en-US" dirty="0"/>
              <a:t>DO JUSTICE AND </a:t>
            </a:r>
            <a:br>
              <a:rPr lang="en-US" dirty="0"/>
            </a:br>
            <a:r>
              <a:rPr lang="en-US" dirty="0"/>
              <a:t>PURSUE ACTS OF LOVING-KINDNESS</a:t>
            </a:r>
          </a:p>
        </p:txBody>
      </p:sp>
      <p:sp>
        <p:nvSpPr>
          <p:cNvPr id="3" name="Content Placeholder 2">
            <a:extLst>
              <a:ext uri="{FF2B5EF4-FFF2-40B4-BE49-F238E27FC236}">
                <a16:creationId xmlns:a16="http://schemas.microsoft.com/office/drawing/2014/main" id="{A9602956-8470-44D1-B3BB-B0F4746259F6}"/>
              </a:ext>
            </a:extLst>
          </p:cNvPr>
          <p:cNvSpPr>
            <a:spLocks noGrp="1"/>
          </p:cNvSpPr>
          <p:nvPr>
            <p:ph idx="1"/>
          </p:nvPr>
        </p:nvSpPr>
        <p:spPr/>
        <p:txBody>
          <a:bodyPr>
            <a:normAutofit lnSpcReduction="10000"/>
          </a:bodyPr>
          <a:lstStyle/>
          <a:p>
            <a:r>
              <a:rPr lang="en-US" sz="4000" dirty="0"/>
              <a:t>July 26, 2020 marks the </a:t>
            </a:r>
            <a:r>
              <a:rPr lang="en-US" sz="4000"/>
              <a:t>30</a:t>
            </a:r>
            <a:r>
              <a:rPr lang="en-US" sz="4000" baseline="30000"/>
              <a:t>th</a:t>
            </a:r>
            <a:r>
              <a:rPr lang="en-US" sz="4000"/>
              <a:t> anniversary </a:t>
            </a:r>
            <a:r>
              <a:rPr lang="en-US" sz="4000" dirty="0"/>
              <a:t>of the ADA, the 20</a:t>
            </a:r>
            <a:r>
              <a:rPr lang="en-US" sz="4000" baseline="30000" dirty="0"/>
              <a:t>th</a:t>
            </a:r>
            <a:r>
              <a:rPr lang="en-US" sz="4000" dirty="0"/>
              <a:t> century emancipation proclamation for people with disabilities.</a:t>
            </a:r>
          </a:p>
          <a:p>
            <a:r>
              <a:rPr lang="en-US" sz="4000" dirty="0"/>
              <a:t>Anniversaries are a time to celebrate, reflect, and recommit.</a:t>
            </a:r>
          </a:p>
          <a:p>
            <a:r>
              <a:rPr lang="en-US" sz="4000" dirty="0"/>
              <a:t>The ADA is a codification of the commandment to “Do Justice and Pursue Act of Loving- Kindness.”</a:t>
            </a:r>
          </a:p>
          <a:p>
            <a:endParaRPr lang="en-US" dirty="0"/>
          </a:p>
        </p:txBody>
      </p:sp>
    </p:spTree>
    <p:extLst>
      <p:ext uri="{BB962C8B-B14F-4D97-AF65-F5344CB8AC3E}">
        <p14:creationId xmlns:p14="http://schemas.microsoft.com/office/powerpoint/2010/main" val="2829047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9D98-CAF0-4540-9996-F63B66A3CF0C}"/>
              </a:ext>
            </a:extLst>
          </p:cNvPr>
          <p:cNvSpPr>
            <a:spLocks noGrp="1"/>
          </p:cNvSpPr>
          <p:nvPr>
            <p:ph type="title"/>
          </p:nvPr>
        </p:nvSpPr>
        <p:spPr/>
        <p:txBody>
          <a:bodyPr/>
          <a:lstStyle/>
          <a:p>
            <a:pPr algn="ctr"/>
            <a:r>
              <a:rPr lang="en-US" dirty="0"/>
              <a:t>DO JUSTICE</a:t>
            </a:r>
          </a:p>
        </p:txBody>
      </p:sp>
      <p:sp>
        <p:nvSpPr>
          <p:cNvPr id="3" name="Content Placeholder 2">
            <a:extLst>
              <a:ext uri="{FF2B5EF4-FFF2-40B4-BE49-F238E27FC236}">
                <a16:creationId xmlns:a16="http://schemas.microsoft.com/office/drawing/2014/main" id="{0DA37E42-C2E1-4A95-BD35-0DA5A176DEEF}"/>
              </a:ext>
            </a:extLst>
          </p:cNvPr>
          <p:cNvSpPr>
            <a:spLocks noGrp="1"/>
          </p:cNvSpPr>
          <p:nvPr>
            <p:ph idx="1"/>
          </p:nvPr>
        </p:nvSpPr>
        <p:spPr/>
        <p:txBody>
          <a:bodyPr>
            <a:normAutofit lnSpcReduction="10000"/>
          </a:bodyPr>
          <a:lstStyle/>
          <a:p>
            <a:pPr marL="0" indent="0">
              <a:buNone/>
            </a:pPr>
            <a:r>
              <a:rPr lang="en-US" sz="3600" dirty="0"/>
              <a:t>Understand the history and nature of injustice experienced by people with disabilities:</a:t>
            </a:r>
          </a:p>
          <a:p>
            <a:pPr lvl="1"/>
            <a:r>
              <a:rPr lang="en-US" sz="3600" dirty="0"/>
              <a:t>Treated as defective, dependent, pitied in need of fixing resulting in exclusion, segregation and denial of services and supports.</a:t>
            </a:r>
          </a:p>
          <a:p>
            <a:pPr lvl="1"/>
            <a:r>
              <a:rPr lang="en-US" sz="3600" dirty="0"/>
              <a:t>Examples: ugly laws, forced institutionalization, forced sterilization, exclusion from public accommodations, schools and other public institutions</a:t>
            </a:r>
          </a:p>
          <a:p>
            <a:endParaRPr lang="en-US" dirty="0"/>
          </a:p>
        </p:txBody>
      </p:sp>
    </p:spTree>
    <p:extLst>
      <p:ext uri="{BB962C8B-B14F-4D97-AF65-F5344CB8AC3E}">
        <p14:creationId xmlns:p14="http://schemas.microsoft.com/office/powerpoint/2010/main" val="1505330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7DF2-BACC-4205-8D98-91C83EAB3E54}"/>
              </a:ext>
            </a:extLst>
          </p:cNvPr>
          <p:cNvSpPr>
            <a:spLocks noGrp="1"/>
          </p:cNvSpPr>
          <p:nvPr>
            <p:ph type="title"/>
          </p:nvPr>
        </p:nvSpPr>
        <p:spPr/>
        <p:txBody>
          <a:bodyPr/>
          <a:lstStyle/>
          <a:p>
            <a:pPr algn="ctr"/>
            <a:r>
              <a:rPr lang="en-US" dirty="0"/>
              <a:t>DO JUSTICE (2)</a:t>
            </a:r>
          </a:p>
        </p:txBody>
      </p:sp>
      <p:sp>
        <p:nvSpPr>
          <p:cNvPr id="3" name="Content Placeholder 2">
            <a:extLst>
              <a:ext uri="{FF2B5EF4-FFF2-40B4-BE49-F238E27FC236}">
                <a16:creationId xmlns:a16="http://schemas.microsoft.com/office/drawing/2014/main" id="{587FA1F9-2AD1-44A5-9CFA-90427A00B377}"/>
              </a:ext>
            </a:extLst>
          </p:cNvPr>
          <p:cNvSpPr>
            <a:spLocks noGrp="1"/>
          </p:cNvSpPr>
          <p:nvPr>
            <p:ph idx="1"/>
          </p:nvPr>
        </p:nvSpPr>
        <p:spPr/>
        <p:txBody>
          <a:bodyPr/>
          <a:lstStyle/>
          <a:p>
            <a:pPr marL="0" indent="0">
              <a:buNone/>
            </a:pPr>
            <a:r>
              <a:rPr lang="en-US" sz="3200" dirty="0"/>
              <a:t>Take action based on a set of values and principles:</a:t>
            </a:r>
          </a:p>
          <a:p>
            <a:r>
              <a:rPr lang="en-US" sz="3200" dirty="0"/>
              <a:t>Disability is a natural and normal aspect of the human experience that in no way diminishes a person’s right to fully participate in all aspects of society.</a:t>
            </a:r>
          </a:p>
          <a:p>
            <a:r>
              <a:rPr lang="en-US" sz="3200" dirty="0"/>
              <a:t>Fix the environment (programs, buildings, transportation, communication) by recognizing the principle of universal design i.e., design that takes into consideration the divergent functional needs of the greatest number of people.  </a:t>
            </a:r>
          </a:p>
          <a:p>
            <a:endParaRPr lang="en-US" dirty="0"/>
          </a:p>
        </p:txBody>
      </p:sp>
    </p:spTree>
    <p:extLst>
      <p:ext uri="{BB962C8B-B14F-4D97-AF65-F5344CB8AC3E}">
        <p14:creationId xmlns:p14="http://schemas.microsoft.com/office/powerpoint/2010/main" val="1940685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logo red">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1">
      <a:dk1>
        <a:srgbClr val="FFFFFF"/>
      </a:dk1>
      <a:lt1>
        <a:sysClr val="window" lastClr="FFFFFF"/>
      </a:lt1>
      <a:dk2>
        <a:srgbClr val="FFFFFF"/>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FFFFFF"/>
      </a:folHlink>
    </a:clrScheme>
    <a:fontScheme name="Custom 2">
      <a:majorFont>
        <a:latin typeface="Montserrat Classic Bold"/>
        <a:ea typeface=""/>
        <a:cs typeface=""/>
      </a:majorFont>
      <a:minorFont>
        <a:latin typeface="Montserrat Class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31972</TotalTime>
  <Words>2749</Words>
  <Application>Microsoft Office PowerPoint</Application>
  <PresentationFormat>Widescreen</PresentationFormat>
  <Paragraphs>216</Paragraphs>
  <Slides>38</Slides>
  <Notes>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38</vt:i4>
      </vt:variant>
    </vt:vector>
  </HeadingPairs>
  <TitlesOfParts>
    <vt:vector size="50" baseType="lpstr">
      <vt:lpstr>Arial</vt:lpstr>
      <vt:lpstr>Arial Black</vt:lpstr>
      <vt:lpstr>Calibri</vt:lpstr>
      <vt:lpstr>Calibri Light</vt:lpstr>
      <vt:lpstr>Montserrat Classic</vt:lpstr>
      <vt:lpstr>Montserrat Classic Bold</vt:lpstr>
      <vt:lpstr>Times New Roman</vt:lpstr>
      <vt:lpstr>Office Theme</vt:lpstr>
      <vt:lpstr>1_Office Theme</vt:lpstr>
      <vt:lpstr>2_Office Theme</vt:lpstr>
      <vt:lpstr>4_Office Theme</vt:lpstr>
      <vt:lpstr>3_Office Theme</vt:lpstr>
      <vt:lpstr>How Disability Inclusion &amp; Equity Can Add to Your Success</vt:lpstr>
      <vt:lpstr>Partners/Co-Promoters</vt:lpstr>
      <vt:lpstr>Disability in the Jewish Community</vt:lpstr>
      <vt:lpstr>Speakers</vt:lpstr>
      <vt:lpstr>Robert “Bobby” Silverstein</vt:lpstr>
      <vt:lpstr>LEGAL RIGHTS AND COMPLIANCE OBLIGATIONS</vt:lpstr>
      <vt:lpstr>DO JUSTICE AND  PURSUE ACTS OF LOVING-KINDNESS</vt:lpstr>
      <vt:lpstr>DO JUSTICE</vt:lpstr>
      <vt:lpstr>DO JUSTICE (2)</vt:lpstr>
      <vt:lpstr>DO JUSTICE (3)</vt:lpstr>
      <vt:lpstr>PURSUE ACTS OF LOVE AND KINDNESS</vt:lpstr>
      <vt:lpstr>DEDICATION BY SENATOR TOM HARKIN CHIEF SPONSOR OF ADA</vt:lpstr>
      <vt:lpstr>DEDICATION BY SENATOR TOM HARKIN CHIEF SPONSOR OF THE ADA</vt:lpstr>
      <vt:lpstr>Ariella Barker</vt:lpstr>
      <vt:lpstr>Ensuring Disability Rights &amp; Legal Compliance in the Workplace</vt:lpstr>
      <vt:lpstr>Title I of the Americans with Disabilities Act (“ADA”)</vt:lpstr>
      <vt:lpstr>Who Must Comply with Title I of the ADA?</vt:lpstr>
      <vt:lpstr>Who is Protected by Title I of the ADA?</vt:lpstr>
      <vt:lpstr>How “Disability” is Defined Under the ADAAA</vt:lpstr>
      <vt:lpstr>Uncovered Conditions &amp; Ailments</vt:lpstr>
      <vt:lpstr>“Reasonable Accommodation”</vt:lpstr>
      <vt:lpstr>Interactive Process</vt:lpstr>
      <vt:lpstr>Recognizing an Accommodation Request</vt:lpstr>
      <vt:lpstr>Determining qualification for an accommodation?</vt:lpstr>
      <vt:lpstr>Three Types of Reasonable Accommodation:</vt:lpstr>
      <vt:lpstr>Subcategories Include:</vt:lpstr>
      <vt:lpstr>Unreasonable Accommodations</vt:lpstr>
      <vt:lpstr>Providing an Accommodation</vt:lpstr>
      <vt:lpstr>Monitor Accommodations</vt:lpstr>
      <vt:lpstr>Thank you!</vt:lpstr>
      <vt:lpstr>Matthew Dietz, Esq.</vt:lpstr>
      <vt:lpstr>Discrimination Under Title III: Public Accommodations and Commercial Facilities </vt:lpstr>
      <vt:lpstr>Failure to Remove Barriers</vt:lpstr>
      <vt:lpstr>Failure to Ensure Inclusion</vt:lpstr>
      <vt:lpstr>Eligibility Criteria</vt:lpstr>
      <vt:lpstr>Reasonable Modifications</vt:lpstr>
      <vt:lpstr>Effective Communication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Joshua Steinberg</cp:lastModifiedBy>
  <cp:revision>719</cp:revision>
  <dcterms:created xsi:type="dcterms:W3CDTF">2019-02-07T00:58:17Z</dcterms:created>
  <dcterms:modified xsi:type="dcterms:W3CDTF">2020-08-11T15:33:28Z</dcterms:modified>
</cp:coreProperties>
</file>