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839" r:id="rId2"/>
    <p:sldId id="684" r:id="rId3"/>
    <p:sldId id="621" r:id="rId4"/>
    <p:sldId id="848" r:id="rId5"/>
    <p:sldId id="838" r:id="rId6"/>
    <p:sldId id="262" r:id="rId7"/>
    <p:sldId id="821" r:id="rId8"/>
    <p:sldId id="793" r:id="rId9"/>
    <p:sldId id="849" r:id="rId10"/>
    <p:sldId id="823" r:id="rId11"/>
    <p:sldId id="824" r:id="rId12"/>
    <p:sldId id="825" r:id="rId13"/>
    <p:sldId id="820" r:id="rId14"/>
    <p:sldId id="826" r:id="rId15"/>
    <p:sldId id="827" r:id="rId16"/>
    <p:sldId id="828" r:id="rId17"/>
    <p:sldId id="829" r:id="rId18"/>
    <p:sldId id="850" r:id="rId19"/>
    <p:sldId id="736" r:id="rId20"/>
    <p:sldId id="853" r:id="rId21"/>
    <p:sldId id="875" r:id="rId22"/>
    <p:sldId id="854" r:id="rId23"/>
    <p:sldId id="740" r:id="rId24"/>
    <p:sldId id="739" r:id="rId25"/>
    <p:sldId id="855" r:id="rId26"/>
    <p:sldId id="856" r:id="rId27"/>
    <p:sldId id="857" r:id="rId28"/>
    <p:sldId id="858" r:id="rId29"/>
    <p:sldId id="859" r:id="rId30"/>
    <p:sldId id="860" r:id="rId31"/>
    <p:sldId id="862" r:id="rId32"/>
    <p:sldId id="861" r:id="rId33"/>
    <p:sldId id="865" r:id="rId34"/>
    <p:sldId id="863" r:id="rId35"/>
    <p:sldId id="864" r:id="rId36"/>
    <p:sldId id="866" r:id="rId37"/>
    <p:sldId id="867" r:id="rId38"/>
    <p:sldId id="868" r:id="rId39"/>
    <p:sldId id="869" r:id="rId40"/>
    <p:sldId id="870" r:id="rId41"/>
    <p:sldId id="871" r:id="rId42"/>
    <p:sldId id="872" r:id="rId43"/>
    <p:sldId id="873" r:id="rId44"/>
    <p:sldId id="874" r:id="rId45"/>
    <p:sldId id="830" r:id="rId46"/>
    <p:sldId id="831" r:id="rId47"/>
    <p:sldId id="851" r:id="rId48"/>
    <p:sldId id="832" r:id="rId49"/>
    <p:sldId id="852" r:id="rId50"/>
    <p:sldId id="750" r:id="rId51"/>
    <p:sldId id="843" r:id="rId52"/>
    <p:sldId id="844" r:id="rId53"/>
    <p:sldId id="84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30"/>
    <a:srgbClr val="000000"/>
    <a:srgbClr val="F5BA2B"/>
    <a:srgbClr val="5F5F5F"/>
    <a:srgbClr val="F6D592"/>
    <a:srgbClr val="3F3F3F"/>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94966" autoAdjust="0"/>
  </p:normalViewPr>
  <p:slideViewPr>
    <p:cSldViewPr snapToGrid="0">
      <p:cViewPr varScale="1">
        <p:scale>
          <a:sx n="121" d="100"/>
          <a:sy n="121" d="100"/>
        </p:scale>
        <p:origin x="944" y="184"/>
      </p:cViewPr>
      <p:guideLst>
        <p:guide orient="horz" pos="2160"/>
        <p:guide pos="3840"/>
      </p:guideLst>
    </p:cSldViewPr>
  </p:slideViewPr>
  <p:outlineViewPr>
    <p:cViewPr>
      <p:scale>
        <a:sx n="33" d="100"/>
        <a:sy n="33" d="100"/>
      </p:scale>
      <p:origin x="0" y="-13944"/>
    </p:cViewPr>
  </p:outlin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7/14/20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2654172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13</a:t>
            </a:fld>
            <a:endParaRPr lang="en-US"/>
          </a:p>
        </p:txBody>
      </p:sp>
    </p:spTree>
    <p:extLst>
      <p:ext uri="{BB962C8B-B14F-4D97-AF65-F5344CB8AC3E}">
        <p14:creationId xmlns:p14="http://schemas.microsoft.com/office/powerpoint/2010/main" val="297458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14</a:t>
            </a:fld>
            <a:endParaRPr lang="en-US"/>
          </a:p>
        </p:txBody>
      </p:sp>
    </p:spTree>
    <p:extLst>
      <p:ext uri="{BB962C8B-B14F-4D97-AF65-F5344CB8AC3E}">
        <p14:creationId xmlns:p14="http://schemas.microsoft.com/office/powerpoint/2010/main" val="3111523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15</a:t>
            </a:fld>
            <a:endParaRPr lang="en-US"/>
          </a:p>
        </p:txBody>
      </p:sp>
    </p:spTree>
    <p:extLst>
      <p:ext uri="{BB962C8B-B14F-4D97-AF65-F5344CB8AC3E}">
        <p14:creationId xmlns:p14="http://schemas.microsoft.com/office/powerpoint/2010/main" val="339396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16</a:t>
            </a:fld>
            <a:endParaRPr lang="en-US"/>
          </a:p>
        </p:txBody>
      </p:sp>
    </p:spTree>
    <p:extLst>
      <p:ext uri="{BB962C8B-B14F-4D97-AF65-F5344CB8AC3E}">
        <p14:creationId xmlns:p14="http://schemas.microsoft.com/office/powerpoint/2010/main" val="244123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17</a:t>
            </a:fld>
            <a:endParaRPr lang="en-US"/>
          </a:p>
        </p:txBody>
      </p:sp>
    </p:spTree>
    <p:extLst>
      <p:ext uri="{BB962C8B-B14F-4D97-AF65-F5344CB8AC3E}">
        <p14:creationId xmlns:p14="http://schemas.microsoft.com/office/powerpoint/2010/main" val="808887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F2833-5762-4E0C-9C9E-774432C7BC20}" type="slidenum">
              <a:rPr lang="en-US" smtClean="0"/>
              <a:pPr/>
              <a:t>18</a:t>
            </a:fld>
            <a:endParaRPr lang="en-US"/>
          </a:p>
        </p:txBody>
      </p:sp>
    </p:spTree>
    <p:extLst>
      <p:ext uri="{BB962C8B-B14F-4D97-AF65-F5344CB8AC3E}">
        <p14:creationId xmlns:p14="http://schemas.microsoft.com/office/powerpoint/2010/main" val="297722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19</a:t>
            </a:fld>
            <a:endParaRPr lang="en-US"/>
          </a:p>
        </p:txBody>
      </p:sp>
    </p:spTree>
    <p:extLst>
      <p:ext uri="{BB962C8B-B14F-4D97-AF65-F5344CB8AC3E}">
        <p14:creationId xmlns:p14="http://schemas.microsoft.com/office/powerpoint/2010/main" val="2782561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20</a:t>
            </a:fld>
            <a:endParaRPr lang="en-US"/>
          </a:p>
        </p:txBody>
      </p:sp>
    </p:spTree>
    <p:extLst>
      <p:ext uri="{BB962C8B-B14F-4D97-AF65-F5344CB8AC3E}">
        <p14:creationId xmlns:p14="http://schemas.microsoft.com/office/powerpoint/2010/main" val="133430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21</a:t>
            </a:fld>
            <a:endParaRPr lang="en-US"/>
          </a:p>
        </p:txBody>
      </p:sp>
    </p:spTree>
    <p:extLst>
      <p:ext uri="{BB962C8B-B14F-4D97-AF65-F5344CB8AC3E}">
        <p14:creationId xmlns:p14="http://schemas.microsoft.com/office/powerpoint/2010/main" val="4214256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22</a:t>
            </a:fld>
            <a:endParaRPr lang="en-US"/>
          </a:p>
        </p:txBody>
      </p:sp>
    </p:spTree>
    <p:extLst>
      <p:ext uri="{BB962C8B-B14F-4D97-AF65-F5344CB8AC3E}">
        <p14:creationId xmlns:p14="http://schemas.microsoft.com/office/powerpoint/2010/main" val="2857989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a:t>
            </a:fld>
            <a:endParaRPr lang="en-US"/>
          </a:p>
        </p:txBody>
      </p:sp>
    </p:spTree>
    <p:extLst>
      <p:ext uri="{BB962C8B-B14F-4D97-AF65-F5344CB8AC3E}">
        <p14:creationId xmlns:p14="http://schemas.microsoft.com/office/powerpoint/2010/main" val="355150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28</a:t>
            </a:fld>
            <a:endParaRPr lang="en-US"/>
          </a:p>
        </p:txBody>
      </p:sp>
    </p:spTree>
    <p:extLst>
      <p:ext uri="{BB962C8B-B14F-4D97-AF65-F5344CB8AC3E}">
        <p14:creationId xmlns:p14="http://schemas.microsoft.com/office/powerpoint/2010/main" val="1342069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31</a:t>
            </a:fld>
            <a:endParaRPr lang="en-US"/>
          </a:p>
        </p:txBody>
      </p:sp>
    </p:spTree>
    <p:extLst>
      <p:ext uri="{BB962C8B-B14F-4D97-AF65-F5344CB8AC3E}">
        <p14:creationId xmlns:p14="http://schemas.microsoft.com/office/powerpoint/2010/main" val="284382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36</a:t>
            </a:fld>
            <a:endParaRPr lang="en-US"/>
          </a:p>
        </p:txBody>
      </p:sp>
    </p:spTree>
    <p:extLst>
      <p:ext uri="{BB962C8B-B14F-4D97-AF65-F5344CB8AC3E}">
        <p14:creationId xmlns:p14="http://schemas.microsoft.com/office/powerpoint/2010/main" val="3735714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40</a:t>
            </a:fld>
            <a:endParaRPr lang="en-US"/>
          </a:p>
        </p:txBody>
      </p:sp>
    </p:spTree>
    <p:extLst>
      <p:ext uri="{BB962C8B-B14F-4D97-AF65-F5344CB8AC3E}">
        <p14:creationId xmlns:p14="http://schemas.microsoft.com/office/powerpoint/2010/main" val="969162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44</a:t>
            </a:fld>
            <a:endParaRPr lang="en-US"/>
          </a:p>
        </p:txBody>
      </p:sp>
    </p:spTree>
    <p:extLst>
      <p:ext uri="{BB962C8B-B14F-4D97-AF65-F5344CB8AC3E}">
        <p14:creationId xmlns:p14="http://schemas.microsoft.com/office/powerpoint/2010/main" val="428556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45</a:t>
            </a:fld>
            <a:endParaRPr lang="en-US"/>
          </a:p>
        </p:txBody>
      </p:sp>
    </p:spTree>
    <p:extLst>
      <p:ext uri="{BB962C8B-B14F-4D97-AF65-F5344CB8AC3E}">
        <p14:creationId xmlns:p14="http://schemas.microsoft.com/office/powerpoint/2010/main" val="4189682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46</a:t>
            </a:fld>
            <a:endParaRPr lang="en-US"/>
          </a:p>
        </p:txBody>
      </p:sp>
    </p:spTree>
    <p:extLst>
      <p:ext uri="{BB962C8B-B14F-4D97-AF65-F5344CB8AC3E}">
        <p14:creationId xmlns:p14="http://schemas.microsoft.com/office/powerpoint/2010/main" val="3953156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47</a:t>
            </a:fld>
            <a:endParaRPr lang="en-US"/>
          </a:p>
        </p:txBody>
      </p:sp>
    </p:spTree>
    <p:extLst>
      <p:ext uri="{BB962C8B-B14F-4D97-AF65-F5344CB8AC3E}">
        <p14:creationId xmlns:p14="http://schemas.microsoft.com/office/powerpoint/2010/main" val="1880388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48</a:t>
            </a:fld>
            <a:endParaRPr lang="en-US"/>
          </a:p>
        </p:txBody>
      </p:sp>
    </p:spTree>
    <p:extLst>
      <p:ext uri="{BB962C8B-B14F-4D97-AF65-F5344CB8AC3E}">
        <p14:creationId xmlns:p14="http://schemas.microsoft.com/office/powerpoint/2010/main" val="765246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F2833-5762-4E0C-9C9E-774432C7BC20}" type="slidenum">
              <a:rPr lang="en-US" smtClean="0"/>
              <a:pPr/>
              <a:t>49</a:t>
            </a:fld>
            <a:endParaRPr lang="en-US"/>
          </a:p>
        </p:txBody>
      </p:sp>
    </p:spTree>
    <p:extLst>
      <p:ext uri="{BB962C8B-B14F-4D97-AF65-F5344CB8AC3E}">
        <p14:creationId xmlns:p14="http://schemas.microsoft.com/office/powerpoint/2010/main" val="249589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F2833-5762-4E0C-9C9E-774432C7BC20}" type="slidenum">
              <a:rPr lang="en-US" smtClean="0"/>
              <a:pPr/>
              <a:t>6</a:t>
            </a:fld>
            <a:endParaRPr lang="en-US"/>
          </a:p>
        </p:txBody>
      </p:sp>
    </p:spTree>
    <p:extLst>
      <p:ext uri="{BB962C8B-B14F-4D97-AF65-F5344CB8AC3E}">
        <p14:creationId xmlns:p14="http://schemas.microsoft.com/office/powerpoint/2010/main" val="3732312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51</a:t>
            </a:fld>
            <a:endParaRPr lang="en-US"/>
          </a:p>
        </p:txBody>
      </p:sp>
    </p:spTree>
    <p:extLst>
      <p:ext uri="{BB962C8B-B14F-4D97-AF65-F5344CB8AC3E}">
        <p14:creationId xmlns:p14="http://schemas.microsoft.com/office/powerpoint/2010/main" val="10778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7</a:t>
            </a:fld>
            <a:endParaRPr lang="en-US"/>
          </a:p>
        </p:txBody>
      </p:sp>
    </p:spTree>
    <p:extLst>
      <p:ext uri="{BB962C8B-B14F-4D97-AF65-F5344CB8AC3E}">
        <p14:creationId xmlns:p14="http://schemas.microsoft.com/office/powerpoint/2010/main" val="420655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8</a:t>
            </a:fld>
            <a:endParaRPr lang="en-US"/>
          </a:p>
        </p:txBody>
      </p:sp>
    </p:spTree>
    <p:extLst>
      <p:ext uri="{BB962C8B-B14F-4D97-AF65-F5344CB8AC3E}">
        <p14:creationId xmlns:p14="http://schemas.microsoft.com/office/powerpoint/2010/main" val="365911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9</a:t>
            </a:fld>
            <a:endParaRPr lang="en-US"/>
          </a:p>
        </p:txBody>
      </p:sp>
    </p:spTree>
    <p:extLst>
      <p:ext uri="{BB962C8B-B14F-4D97-AF65-F5344CB8AC3E}">
        <p14:creationId xmlns:p14="http://schemas.microsoft.com/office/powerpoint/2010/main" val="157241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10</a:t>
            </a:fld>
            <a:endParaRPr lang="en-US"/>
          </a:p>
        </p:txBody>
      </p:sp>
    </p:spTree>
    <p:extLst>
      <p:ext uri="{BB962C8B-B14F-4D97-AF65-F5344CB8AC3E}">
        <p14:creationId xmlns:p14="http://schemas.microsoft.com/office/powerpoint/2010/main" val="3650886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11</a:t>
            </a:fld>
            <a:endParaRPr lang="en-US"/>
          </a:p>
        </p:txBody>
      </p:sp>
    </p:spTree>
    <p:extLst>
      <p:ext uri="{BB962C8B-B14F-4D97-AF65-F5344CB8AC3E}">
        <p14:creationId xmlns:p14="http://schemas.microsoft.com/office/powerpoint/2010/main" val="3902771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12</a:t>
            </a:fld>
            <a:endParaRPr lang="en-US"/>
          </a:p>
        </p:txBody>
      </p:sp>
    </p:spTree>
    <p:extLst>
      <p:ext uri="{BB962C8B-B14F-4D97-AF65-F5344CB8AC3E}">
        <p14:creationId xmlns:p14="http://schemas.microsoft.com/office/powerpoint/2010/main" val="2086052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7/14/20</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7/14/20</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7/14/20</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7/14/20</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7/14/20</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9" r:id="rId4"/>
    <p:sldLayoutId id="2147483664" r:id="rId5"/>
    <p:sldLayoutId id="2147483651" r:id="rId6"/>
    <p:sldLayoutId id="2147483652" r:id="rId7"/>
    <p:sldLayoutId id="2147483660"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3" Type="http://schemas.openxmlformats.org/officeDocument/2006/relationships/hyperlink" Target="https://ikar-la.org/" TargetMode="External"/><Relationship Id="rId18" Type="http://schemas.openxmlformats.org/officeDocument/2006/relationships/hyperlink" Target="https://jrspgh.org/" TargetMode="External"/><Relationship Id="rId26" Type="http://schemas.openxmlformats.org/officeDocument/2006/relationships/hyperlink" Target="https://momentmag.com/" TargetMode="External"/><Relationship Id="rId39" Type="http://schemas.openxmlformats.org/officeDocument/2006/relationships/hyperlink" Target="https://www.womensrabbinicnetwork.org/" TargetMode="External"/><Relationship Id="rId21" Type="http://schemas.openxmlformats.org/officeDocument/2006/relationships/hyperlink" Target="https://www.jwi.org/" TargetMode="External"/><Relationship Id="rId34" Type="http://schemas.openxmlformats.org/officeDocument/2006/relationships/hyperlink" Target="https://www.wisela.org/" TargetMode="External"/><Relationship Id="rId42" Type="http://schemas.openxmlformats.org/officeDocument/2006/relationships/hyperlink" Target="https://jewishlearningventure.org/what-we-do/whole-community-inclusion/" TargetMode="External"/><Relationship Id="rId47" Type="http://schemas.openxmlformats.org/officeDocument/2006/relationships/hyperlink" Target="https://www.schusterman.org/" TargetMode="External"/><Relationship Id="rId7" Type="http://schemas.openxmlformats.org/officeDocument/2006/relationships/hyperlink" Target="https://www.kolamielkinspark.org/" TargetMode="External"/><Relationship Id="rId2" Type="http://schemas.openxmlformats.org/officeDocument/2006/relationships/hyperlink" Target="https://avodah.net/" TargetMode="External"/><Relationship Id="rId16" Type="http://schemas.openxmlformats.org/officeDocument/2006/relationships/hyperlink" Target="https://www.greatermetrowestable.org/" TargetMode="External"/><Relationship Id="rId29" Type="http://schemas.openxmlformats.org/officeDocument/2006/relationships/hyperlink" Target="https://www.reconstructingjudaism.org/" TargetMode="External"/><Relationship Id="rId1" Type="http://schemas.openxmlformats.org/officeDocument/2006/relationships/slideLayout" Target="../slideLayouts/slideLayout2.xml"/><Relationship Id="rId6" Type="http://schemas.openxmlformats.org/officeDocument/2006/relationships/hyperlink" Target="https://www.cbesimi.org/" TargetMode="External"/><Relationship Id="rId11" Type="http://schemas.openxmlformats.org/officeDocument/2006/relationships/hyperlink" Target="https://www.jgateways.org/" TargetMode="External"/><Relationship Id="rId24" Type="http://schemas.openxmlformats.org/officeDocument/2006/relationships/hyperlink" Target="https://jccmanhattan.org/" TargetMode="External"/><Relationship Id="rId32" Type="http://schemas.openxmlformats.org/officeDocument/2006/relationships/hyperlink" Target="https://www.shalhevet.org/apps/pages/index.jsp?uREC_ID=359276&amp;type=d&amp;pREC_ID=778756" TargetMode="External"/><Relationship Id="rId37" Type="http://schemas.openxmlformats.org/officeDocument/2006/relationships/hyperlink" Target="http://themiracleproject.org/" TargetMode="External"/><Relationship Id="rId40" Type="http://schemas.openxmlformats.org/officeDocument/2006/relationships/hyperlink" Target="https://urj.org/union-reform-judaism" TargetMode="External"/><Relationship Id="rId45" Type="http://schemas.openxmlformats.org/officeDocument/2006/relationships/hyperlink" Target="https://www.jewishfoundationla.org/" TargetMode="External"/><Relationship Id="rId5" Type="http://schemas.openxmlformats.org/officeDocument/2006/relationships/hyperlink" Target="https://www.bnaiamoona.com/" TargetMode="External"/><Relationship Id="rId15" Type="http://schemas.openxmlformats.org/officeDocument/2006/relationships/hyperlink" Target="https://www.jewishfederations.org/" TargetMode="External"/><Relationship Id="rId23" Type="http://schemas.openxmlformats.org/officeDocument/2006/relationships/hyperlink" Target="https://lkflt.org/" TargetMode="External"/><Relationship Id="rId28" Type="http://schemas.openxmlformats.org/officeDocument/2006/relationships/hyperlink" Target="https://www.ohrhatorah.org/" TargetMode="External"/><Relationship Id="rId36" Type="http://schemas.openxmlformats.org/officeDocument/2006/relationships/hyperlink" Target="https://jewishjournal.com/" TargetMode="External"/><Relationship Id="rId10" Type="http://schemas.openxmlformats.org/officeDocument/2006/relationships/hyperlink" Target="https://jewishcamp.org/" TargetMode="External"/><Relationship Id="rId19" Type="http://schemas.openxmlformats.org/officeDocument/2006/relationships/hyperlink" Target="https://jqinternational.org/" TargetMode="External"/><Relationship Id="rId31" Type="http://schemas.openxmlformats.org/officeDocument/2006/relationships/hyperlink" Target="https://www.rosiesfoundation.org/" TargetMode="External"/><Relationship Id="rId44" Type="http://schemas.openxmlformats.org/officeDocument/2006/relationships/hyperlink" Target="https://www.yctorah.org/" TargetMode="External"/><Relationship Id="rId4" Type="http://schemas.openxmlformats.org/officeDocument/2006/relationships/hyperlink" Target="https://jkidla.com/" TargetMode="External"/><Relationship Id="rId9" Type="http://schemas.openxmlformats.org/officeDocument/2006/relationships/hyperlink" Target="https://www.edcjcc.org/" TargetMode="External"/><Relationship Id="rId14" Type="http://schemas.openxmlformats.org/officeDocument/2006/relationships/hyperlink" Target="https://faithanddisability.org/institute/" TargetMode="External"/><Relationship Id="rId22" Type="http://schemas.openxmlformats.org/officeDocument/2006/relationships/hyperlink" Target="https://www.keshetonline.org/" TargetMode="External"/><Relationship Id="rId27" Type="http://schemas.openxmlformats.org/officeDocument/2006/relationships/hyperlink" Target="https://www.campramah.org/tikvah-programs" TargetMode="External"/><Relationship Id="rId30" Type="http://schemas.openxmlformats.org/officeDocument/2006/relationships/hyperlink" Target="https://rac.org/" TargetMode="External"/><Relationship Id="rId35" Type="http://schemas.openxmlformats.org/officeDocument/2006/relationships/hyperlink" Target="https://www.truah.org/" TargetMode="External"/><Relationship Id="rId43" Type="http://schemas.openxmlformats.org/officeDocument/2006/relationships/hyperlink" Target="https://www.yachad.org/losangeles" TargetMode="External"/><Relationship Id="rId8" Type="http://schemas.openxmlformats.org/officeDocument/2006/relationships/hyperlink" Target="https://orami.org/" TargetMode="External"/><Relationship Id="rId3" Type="http://schemas.openxmlformats.org/officeDocument/2006/relationships/hyperlink" Target="https://www.bnaidavid.com/" TargetMode="External"/><Relationship Id="rId12" Type="http://schemas.openxmlformats.org/officeDocument/2006/relationships/hyperlink" Target="http://huc.edu/" TargetMode="External"/><Relationship Id="rId17" Type="http://schemas.openxmlformats.org/officeDocument/2006/relationships/hyperlink" Target="https://www.jlatrust.org/" TargetMode="External"/><Relationship Id="rId25" Type="http://schemas.openxmlformats.org/officeDocument/2006/relationships/hyperlink" Target="https://matankids.org/" TargetMode="External"/><Relationship Id="rId33" Type="http://schemas.openxmlformats.org/officeDocument/2006/relationships/hyperlink" Target="https://shalominstitute.com/" TargetMode="External"/><Relationship Id="rId38" Type="http://schemas.openxmlformats.org/officeDocument/2006/relationships/hyperlink" Target="https://jewishweek.timesofisrael.com/topic/the-new-normal/" TargetMode="External"/><Relationship Id="rId46" Type="http://schemas.openxmlformats.org/officeDocument/2006/relationships/hyperlink" Target="http://glazerphilanthropies.org/" TargetMode="External"/><Relationship Id="rId20" Type="http://schemas.openxmlformats.org/officeDocument/2006/relationships/hyperlink" Target="https://www.jvs-socal.org/" TargetMode="External"/><Relationship Id="rId41" Type="http://schemas.openxmlformats.org/officeDocument/2006/relationships/hyperlink" Target="https://uscj.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support.office.com/en-us/article/make-your-powerpoint-presentations-accessible-to-people-with-disabilities-6f7772b2-2f33-4bd2-8ca7-dae3b2b3ef25"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respectability.org/jewish-even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superfestfilm.com/audiodescriptio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yaccount.rid.org/Public/Search/Member.aspx"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respectability.org/wp-content/uploads/2019/04/Disability-in-Philanthropy-and-Nonprofits-RespectAbility-FINAL.pdf" TargetMode="External"/><Relationship Id="rId2" Type="http://schemas.openxmlformats.org/officeDocument/2006/relationships/hyperlink" Target="https://www.respectability.org/wp-content/uploads/2018/09/RespectAbility-survey-on-Jewish-inclusion-All-Jews-Nationwide-Sept-2018.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support.google.com/youtube/topic/9257536?hl=en&amp;ref_topic=925761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respectability.org/accessible-virtual-events"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0.xml.rels><?xml version="1.0" encoding="UTF-8" standalone="yes"?>
<Relationships xmlns="http://schemas.openxmlformats.org/package/2006/relationships"><Relationship Id="rId3" Type="http://schemas.openxmlformats.org/officeDocument/2006/relationships/hyperlink" Target="https://cct.org/wpcontent/uploads/2015/08/2015ADAComplianceGuideSummary.pdf" TargetMode="External"/><Relationship Id="rId2" Type="http://schemas.openxmlformats.org/officeDocument/2006/relationships/hyperlink" Target="https://www.respectability.org/accessible-virtual-events" TargetMode="External"/><Relationship Id="rId1" Type="http://schemas.openxmlformats.org/officeDocument/2006/relationships/slideLayout" Target="../slideLayouts/slideLayout2.xml"/><Relationship Id="rId6" Type="http://schemas.openxmlformats.org/officeDocument/2006/relationships/hyperlink" Target="https://www.adahospitality.org/accessible-meetings-events-conferences-guide" TargetMode="External"/><Relationship Id="rId5" Type="http://schemas.openxmlformats.org/officeDocument/2006/relationships/hyperlink" Target="https://adata.org/guide/planning-guide-making-temporary-events-accessible-people-disabilities" TargetMode="External"/><Relationship Id="rId4" Type="http://schemas.openxmlformats.org/officeDocument/2006/relationships/hyperlink" Target="https://hr.cornell.edu/sites/default/files/documents/accessible_meeting_checklist.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espectability.org/2019/08/project-moses-cutting-edge-gran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respectability.org/about-us/fellowship/jewish-inclusion-fellowship/"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MatanK@RespectAbility.org"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32D6E1D-D4F4-C448-A77C-A9748D276B49}"/>
              </a:ext>
            </a:extLst>
          </p:cNvPr>
          <p:cNvSpPr>
            <a:spLocks noGrp="1"/>
          </p:cNvSpPr>
          <p:nvPr>
            <p:ph type="title" idx="4294967295"/>
          </p:nvPr>
        </p:nvSpPr>
        <p:spPr/>
        <p:txBody>
          <a:bodyPr>
            <a:normAutofit fontScale="90000"/>
          </a:bodyPr>
          <a:lstStyle/>
          <a:p>
            <a:r>
              <a:rPr lang="en-US" dirty="0"/>
              <a:t>How</a:t>
            </a:r>
            <a:r>
              <a:rPr lang="en-US" baseline="0" dirty="0"/>
              <a:t> Disability Inclusion &amp; Equity Can Add to Your Success</a:t>
            </a:r>
            <a:endParaRPr lang="en-US" dirty="0"/>
          </a:p>
        </p:txBody>
      </p:sp>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3801135"/>
            <a:ext cx="5410200" cy="241935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468877" y="4164424"/>
            <a:ext cx="5593249" cy="1661993"/>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How to Ensure Accessible Events</a:t>
            </a:r>
          </a:p>
          <a:p>
            <a:r>
              <a:rPr lang="en-US" sz="2400" b="1" dirty="0">
                <a:solidFill>
                  <a:srgbClr val="000000"/>
                </a:solidFill>
                <a:latin typeface="Times New Roman" panose="02020603050405020304" pitchFamily="18" charset="0"/>
                <a:cs typeface="Times New Roman" panose="02020603050405020304" pitchFamily="18" charset="0"/>
              </a:rPr>
              <a:t>Moderator – Dori Kirshner</a:t>
            </a:r>
            <a:br>
              <a:rPr lang="en-US" sz="2400" b="1" dirty="0">
                <a:solidFill>
                  <a:srgbClr val="000000"/>
                </a:solidFill>
                <a:latin typeface="Times New Roman" panose="02020603050405020304" pitchFamily="18" charset="0"/>
                <a:cs typeface="Times New Roman" panose="02020603050405020304" pitchFamily="18" charset="0"/>
              </a:rPr>
            </a:br>
            <a:r>
              <a:rPr lang="en-US" sz="2400" b="1" dirty="0">
                <a:solidFill>
                  <a:srgbClr val="000000"/>
                </a:solidFill>
                <a:latin typeface="Times New Roman" panose="02020603050405020304" pitchFamily="18" charset="0"/>
                <a:cs typeface="Times New Roman" panose="02020603050405020304" pitchFamily="18" charset="0"/>
              </a:rPr>
              <a:t>Panelist – Lauren Appelbaum</a:t>
            </a:r>
            <a:br>
              <a:rPr lang="en-US" sz="2400" b="1" dirty="0">
                <a:solidFill>
                  <a:srgbClr val="000000"/>
                </a:solidFill>
                <a:latin typeface="Times New Roman" panose="02020603050405020304" pitchFamily="18" charset="0"/>
                <a:cs typeface="Times New Roman" panose="02020603050405020304" pitchFamily="18" charset="0"/>
              </a:rPr>
            </a:br>
            <a:r>
              <a:rPr lang="en-US" sz="2400" b="1" dirty="0">
                <a:solidFill>
                  <a:srgbClr val="000000"/>
                </a:solidFill>
                <a:latin typeface="Times New Roman" panose="02020603050405020304" pitchFamily="18" charset="0"/>
                <a:cs typeface="Times New Roman" panose="02020603050405020304" pitchFamily="18" charset="0"/>
              </a:rPr>
              <a:t>Panelist – Rebecca </a:t>
            </a:r>
            <a:r>
              <a:rPr lang="en-US" sz="2400" b="1" dirty="0" err="1">
                <a:solidFill>
                  <a:srgbClr val="000000"/>
                </a:solidFill>
                <a:latin typeface="Times New Roman" panose="02020603050405020304" pitchFamily="18" charset="0"/>
                <a:cs typeface="Times New Roman" panose="02020603050405020304" pitchFamily="18" charset="0"/>
              </a:rPr>
              <a:t>Wanatick</a:t>
            </a:r>
            <a:r>
              <a:rPr lang="en-US" sz="2400" b="1" dirty="0">
                <a:solidFill>
                  <a:srgbClr val="000000"/>
                </a:solidFill>
                <a:latin typeface="Times New Roman" panose="02020603050405020304" pitchFamily="18" charset="0"/>
                <a:cs typeface="Times New Roman" panose="02020603050405020304" pitchFamily="18" charset="0"/>
              </a:rPr>
              <a:t> </a:t>
            </a:r>
          </a:p>
        </p:txBody>
      </p:sp>
      <p:pic>
        <p:nvPicPr>
          <p:cNvPr id="7" name="Picture 6" descr="A diverse group of RespectAbility Fellows smiling with their arms around each other">
            <a:extLst>
              <a:ext uri="{FF2B5EF4-FFF2-40B4-BE49-F238E27FC236}">
                <a16:creationId xmlns:a16="http://schemas.microsoft.com/office/drawing/2014/main" id="{07969B73-6E11-4B49-AE15-B74871B43F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006" y="-289509"/>
            <a:ext cx="12298012" cy="3740413"/>
          </a:xfrm>
          <a:prstGeom prst="rect">
            <a:avLst/>
          </a:prstGeom>
        </p:spPr>
      </p:pic>
      <p:cxnSp>
        <p:nvCxnSpPr>
          <p:cNvPr id="10" name="Straight Connector 9">
            <a:extLst>
              <a:ext uri="{FF2B5EF4-FFF2-40B4-BE49-F238E27FC236}">
                <a16:creationId xmlns:a16="http://schemas.microsoft.com/office/drawing/2014/main" id="{2208AE4A-0D4D-4577-A468-1DF7FAB562D8}"/>
              </a:ext>
              <a:ext uri="{C183D7F6-B498-43B3-948B-1728B52AA6E4}">
                <adec:decorative xmlns:adec="http://schemas.microsoft.com/office/drawing/2017/decorative" val="1"/>
              </a:ext>
            </a:extLst>
          </p:cNvPr>
          <p:cNvCxnSpPr>
            <a:cxnSpLocks/>
          </p:cNvCxnSpPr>
          <p:nvPr/>
        </p:nvCxnSpPr>
        <p:spPr>
          <a:xfrm>
            <a:off x="6324359" y="4064753"/>
            <a:ext cx="0" cy="189211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90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719AE79C-47E1-F345-96B7-F8C9FFD88228}"/>
              </a:ext>
            </a:extLst>
          </p:cNvPr>
          <p:cNvPicPr>
            <a:picLocks noChangeAspect="1"/>
          </p:cNvPicPr>
          <p:nvPr/>
        </p:nvPicPr>
        <p:blipFill rotWithShape="1">
          <a:blip r:embed="rId3"/>
          <a:srcRect r="15556" b="1"/>
          <a:stretch/>
        </p:blipFill>
        <p:spPr>
          <a:xfrm>
            <a:off x="20" y="10"/>
            <a:ext cx="12191980" cy="6857990"/>
          </a:xfrm>
          <a:prstGeom prst="rect">
            <a:avLst/>
          </a:prstGeom>
        </p:spPr>
      </p:pic>
      <p:sp>
        <p:nvSpPr>
          <p:cNvPr id="3" name="Title 2">
            <a:extLst>
              <a:ext uri="{FF2B5EF4-FFF2-40B4-BE49-F238E27FC236}">
                <a16:creationId xmlns:a16="http://schemas.microsoft.com/office/drawing/2014/main" id="{08763930-0C3F-604C-A5AC-49BC8FFCDDA0}"/>
              </a:ext>
            </a:extLst>
          </p:cNvPr>
          <p:cNvSpPr>
            <a:spLocks noGrp="1"/>
          </p:cNvSpPr>
          <p:nvPr>
            <p:ph type="title"/>
          </p:nvPr>
        </p:nvSpPr>
        <p:spPr>
          <a:xfrm>
            <a:off x="1524000" y="2551840"/>
            <a:ext cx="9144000" cy="1754326"/>
          </a:xfr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r>
              <a:rPr lang="en-US" sz="6000" b="1" dirty="0">
                <a:solidFill>
                  <a:srgbClr val="262626"/>
                </a:solidFill>
              </a:rPr>
              <a:t>Or this?</a:t>
            </a:r>
          </a:p>
        </p:txBody>
      </p:sp>
    </p:spTree>
    <p:extLst>
      <p:ext uri="{BB962C8B-B14F-4D97-AF65-F5344CB8AC3E}">
        <p14:creationId xmlns:p14="http://schemas.microsoft.com/office/powerpoint/2010/main" val="1429924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F28F3FB-F488-4A0D-A8BE-7818B66A4EF4}"/>
              </a:ext>
            </a:extLst>
          </p:cNvPr>
          <p:cNvSpPr>
            <a:spLocks noGrp="1"/>
          </p:cNvSpPr>
          <p:nvPr>
            <p:ph type="title"/>
          </p:nvPr>
        </p:nvSpPr>
        <p:spPr/>
        <p:txBody>
          <a:bodyPr>
            <a:normAutofit/>
          </a:bodyPr>
          <a:lstStyle/>
          <a:p>
            <a:r>
              <a:rPr lang="en-US" sz="3600" b="1" dirty="0"/>
              <a:t>Access is more than…</a:t>
            </a:r>
          </a:p>
        </p:txBody>
      </p:sp>
      <p:pic>
        <p:nvPicPr>
          <p:cNvPr id="6" name="Image" descr="Image">
            <a:extLst>
              <a:ext uri="{FF2B5EF4-FFF2-40B4-BE49-F238E27FC236}">
                <a16:creationId xmlns:a16="http://schemas.microsoft.com/office/drawing/2014/main" id="{4AA83111-7EA5-5C48-8A67-11C115910E3C}"/>
              </a:ext>
            </a:extLst>
          </p:cNvPr>
          <p:cNvPicPr>
            <a:picLocks noChangeAspect="1"/>
          </p:cNvPicPr>
          <p:nvPr/>
        </p:nvPicPr>
        <p:blipFill>
          <a:blip r:embed="rId3"/>
          <a:stretch>
            <a:fillRect/>
          </a:stretch>
        </p:blipFill>
        <p:spPr>
          <a:xfrm>
            <a:off x="1494674" y="1671206"/>
            <a:ext cx="9202651" cy="4988573"/>
          </a:xfrm>
          <a:prstGeom prst="rect">
            <a:avLst/>
          </a:prstGeom>
          <a:ln w="12700">
            <a:miter lim="400000"/>
          </a:ln>
        </p:spPr>
      </p:pic>
    </p:spTree>
    <p:extLst>
      <p:ext uri="{BB962C8B-B14F-4D97-AF65-F5344CB8AC3E}">
        <p14:creationId xmlns:p14="http://schemas.microsoft.com/office/powerpoint/2010/main" val="354877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F28F3FB-F488-4A0D-A8BE-7818B66A4EF4}"/>
              </a:ext>
            </a:extLst>
          </p:cNvPr>
          <p:cNvSpPr>
            <a:spLocks noGrp="1"/>
          </p:cNvSpPr>
          <p:nvPr>
            <p:ph type="title"/>
          </p:nvPr>
        </p:nvSpPr>
        <p:spPr/>
        <p:txBody>
          <a:bodyPr>
            <a:normAutofit/>
          </a:bodyPr>
          <a:lstStyle/>
          <a:p>
            <a:r>
              <a:rPr lang="en-US" sz="3600" b="1" dirty="0"/>
              <a:t>Attending Synagogue…</a:t>
            </a:r>
          </a:p>
        </p:txBody>
      </p:sp>
      <p:pic>
        <p:nvPicPr>
          <p:cNvPr id="6" name="Image" descr="Image">
            <a:extLst>
              <a:ext uri="{FF2B5EF4-FFF2-40B4-BE49-F238E27FC236}">
                <a16:creationId xmlns:a16="http://schemas.microsoft.com/office/drawing/2014/main" id="{17ADC4A9-541E-FA4D-AD1A-4E68EBBA97F8}"/>
              </a:ext>
            </a:extLst>
          </p:cNvPr>
          <p:cNvPicPr>
            <a:picLocks noChangeAspect="1"/>
          </p:cNvPicPr>
          <p:nvPr/>
        </p:nvPicPr>
        <p:blipFill>
          <a:blip r:embed="rId3"/>
          <a:stretch>
            <a:fillRect/>
          </a:stretch>
        </p:blipFill>
        <p:spPr>
          <a:xfrm>
            <a:off x="751840" y="1714564"/>
            <a:ext cx="10054705" cy="4903002"/>
          </a:xfrm>
          <a:prstGeom prst="rect">
            <a:avLst/>
          </a:prstGeom>
          <a:ln w="12700">
            <a:miter lim="400000"/>
          </a:ln>
        </p:spPr>
      </p:pic>
    </p:spTree>
    <p:extLst>
      <p:ext uri="{BB962C8B-B14F-4D97-AF65-F5344CB8AC3E}">
        <p14:creationId xmlns:p14="http://schemas.microsoft.com/office/powerpoint/2010/main" val="2000487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Autofit/>
          </a:bodyPr>
          <a:lstStyle/>
          <a:p>
            <a:r>
              <a:rPr lang="en-US" b="1" dirty="0">
                <a:solidFill>
                  <a:schemeClr val="tx1"/>
                </a:solidFill>
              </a:rPr>
              <a:t>How Inclusive Are We?  </a:t>
            </a:r>
            <a:br>
              <a:rPr lang="en-US" b="1" dirty="0">
                <a:solidFill>
                  <a:schemeClr val="tx1"/>
                </a:solidFill>
              </a:rPr>
            </a:br>
            <a:r>
              <a:rPr lang="en-US" b="1" dirty="0">
                <a:solidFill>
                  <a:schemeClr val="tx1"/>
                </a:solidFill>
              </a:rPr>
              <a:t>A Synagogue Self-Assessment</a:t>
            </a:r>
          </a:p>
        </p:txBody>
      </p:sp>
      <p:sp>
        <p:nvSpPr>
          <p:cNvPr id="4" name="Content Placeholder 3">
            <a:extLst>
              <a:ext uri="{FF2B5EF4-FFF2-40B4-BE49-F238E27FC236}">
                <a16:creationId xmlns:a16="http://schemas.microsoft.com/office/drawing/2014/main" id="{2D8259A4-082F-45D7-A2F5-F37A5172C357}"/>
              </a:ext>
            </a:extLst>
          </p:cNvPr>
          <p:cNvSpPr>
            <a:spLocks noGrp="1"/>
          </p:cNvSpPr>
          <p:nvPr>
            <p:ph idx="1"/>
          </p:nvPr>
        </p:nvSpPr>
        <p:spPr>
          <a:xfrm>
            <a:off x="523240" y="3428999"/>
            <a:ext cx="10830559" cy="2747963"/>
          </a:xfrm>
        </p:spPr>
        <p:txBody>
          <a:bodyPr>
            <a:normAutofit/>
          </a:bodyPr>
          <a:lstStyle/>
          <a:p>
            <a:r>
              <a:rPr lang="en-US" sz="3200" dirty="0">
                <a:solidFill>
                  <a:schemeClr val="tx1"/>
                </a:solidFill>
              </a:rPr>
              <a:t>Architectural Accessibility </a:t>
            </a:r>
          </a:p>
          <a:p>
            <a:r>
              <a:rPr lang="en-US" sz="3200" dirty="0">
                <a:solidFill>
                  <a:schemeClr val="tx1"/>
                </a:solidFill>
              </a:rPr>
              <a:t>Synagogue Life: Attitudes, Practices &amp; Policies</a:t>
            </a:r>
          </a:p>
        </p:txBody>
      </p:sp>
      <p:pic>
        <p:nvPicPr>
          <p:cNvPr id="5" name="unknown.png" descr="Greater MetroWest ABLE&#10;Jewish Federation of Greater Metrowest NJ logo">
            <a:extLst>
              <a:ext uri="{FF2B5EF4-FFF2-40B4-BE49-F238E27FC236}">
                <a16:creationId xmlns:a16="http://schemas.microsoft.com/office/drawing/2014/main" id="{12D6751D-9691-4040-9CA6-7A68E9C62296}"/>
              </a:ext>
            </a:extLst>
          </p:cNvPr>
          <p:cNvPicPr>
            <a:picLocks noChangeAspect="1"/>
          </p:cNvPicPr>
          <p:nvPr/>
        </p:nvPicPr>
        <p:blipFill>
          <a:blip r:embed="rId3"/>
          <a:stretch>
            <a:fillRect/>
          </a:stretch>
        </p:blipFill>
        <p:spPr>
          <a:xfrm>
            <a:off x="523240" y="1688634"/>
            <a:ext cx="11179383" cy="1532548"/>
          </a:xfrm>
          <a:prstGeom prst="rect">
            <a:avLst/>
          </a:prstGeom>
          <a:ln w="12700">
            <a:miter lim="400000"/>
          </a:ln>
        </p:spPr>
      </p:pic>
    </p:spTree>
    <p:extLst>
      <p:ext uri="{BB962C8B-B14F-4D97-AF65-F5344CB8AC3E}">
        <p14:creationId xmlns:p14="http://schemas.microsoft.com/office/powerpoint/2010/main" val="122084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a:bodyPr>
          <a:lstStyle/>
          <a:p>
            <a:r>
              <a:rPr lang="en-US" sz="3600" b="1" dirty="0">
                <a:solidFill>
                  <a:schemeClr val="tx1"/>
                </a:solidFill>
              </a:rPr>
              <a:t>Architectural Accessibility </a:t>
            </a:r>
          </a:p>
        </p:txBody>
      </p:sp>
      <p:sp>
        <p:nvSpPr>
          <p:cNvPr id="9" name="Parking Area/Entrance…">
            <a:extLst>
              <a:ext uri="{FF2B5EF4-FFF2-40B4-BE49-F238E27FC236}">
                <a16:creationId xmlns:a16="http://schemas.microsoft.com/office/drawing/2014/main" id="{AF38AA6E-184F-7244-A00A-A0BE36107AD2}"/>
              </a:ext>
            </a:extLst>
          </p:cNvPr>
          <p:cNvSpPr txBox="1"/>
          <p:nvPr/>
        </p:nvSpPr>
        <p:spPr>
          <a:xfrm>
            <a:off x="1435155" y="1706151"/>
            <a:ext cx="2827410" cy="4316952"/>
          </a:xfrm>
          <a:prstGeom prst="rect">
            <a:avLst/>
          </a:prstGeom>
          <a:gradFill>
            <a:gsLst>
              <a:gs pos="0">
                <a:srgbClr val="00A2FF">
                  <a:lumOff val="16847"/>
                </a:srgbClr>
              </a:gs>
              <a:gs pos="100000">
                <a:srgbClr val="00A2FF">
                  <a:lumOff val="-13575"/>
                </a:srgb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spAutoFit/>
          </a:bodyPr>
          <a:lstStyle/>
          <a:p>
            <a:pPr marL="0" marR="0" lvl="0" indent="0" algn="ctr" defTabSz="914367" eaLnBrk="1" fontAlgn="auto" latinLnBrk="0" hangingPunct="0">
              <a:lnSpc>
                <a:spcPct val="90000"/>
              </a:lnSpc>
              <a:spcBef>
                <a:spcPts val="984"/>
              </a:spcBef>
              <a:spcAft>
                <a:spcPts val="0"/>
              </a:spcAft>
              <a:buClrTx/>
              <a:buSzTx/>
              <a:buFontTx/>
              <a:buNone/>
              <a:tabLst/>
              <a:defRPr sz="3100">
                <a:latin typeface="Times New Roman"/>
                <a:ea typeface="Times New Roman"/>
                <a:cs typeface="Times New Roman"/>
                <a:sym typeface="Times New Roman"/>
              </a:defRPr>
            </a:pPr>
            <a:r>
              <a:rPr kumimoji="0" sz="218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Parking Area/Entrance</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Assistance provided when doors don’t open easily</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Signage is clear</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Walkways well lit &amp; free from obstructions</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Accessible parking marked clearly with symbol</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Accessible entrance clearly marked</a:t>
            </a:r>
          </a:p>
        </p:txBody>
      </p:sp>
      <p:sp>
        <p:nvSpPr>
          <p:cNvPr id="10" name="Non-worship Area…">
            <a:extLst>
              <a:ext uri="{FF2B5EF4-FFF2-40B4-BE49-F238E27FC236}">
                <a16:creationId xmlns:a16="http://schemas.microsoft.com/office/drawing/2014/main" id="{61CE1602-8BE1-334A-9BC2-821F9F28BF6E}"/>
              </a:ext>
            </a:extLst>
          </p:cNvPr>
          <p:cNvSpPr txBox="1"/>
          <p:nvPr/>
        </p:nvSpPr>
        <p:spPr>
          <a:xfrm>
            <a:off x="4530983" y="1688969"/>
            <a:ext cx="2705385" cy="3742308"/>
          </a:xfrm>
          <a:prstGeom prst="rect">
            <a:avLst/>
          </a:prstGeom>
          <a:gradFill>
            <a:gsLst>
              <a:gs pos="0">
                <a:srgbClr val="00A2FF">
                  <a:lumOff val="16847"/>
                </a:srgbClr>
              </a:gs>
              <a:gs pos="100000">
                <a:srgbClr val="00A2FF">
                  <a:lumOff val="-13575"/>
                </a:srgb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spAutoFit/>
          </a:bodyPr>
          <a:lstStyle/>
          <a:p>
            <a:pPr marL="0" marR="0" lvl="0" indent="0" algn="ctr" defTabSz="914367" eaLnBrk="1" fontAlgn="auto" latinLnBrk="0" hangingPunct="0">
              <a:lnSpc>
                <a:spcPct val="90000"/>
              </a:lnSpc>
              <a:spcBef>
                <a:spcPts val="984"/>
              </a:spcBef>
              <a:spcAft>
                <a:spcPts val="0"/>
              </a:spcAft>
              <a:buClrTx/>
              <a:buSzTx/>
              <a:buFontTx/>
              <a:buNone/>
              <a:tabLst/>
              <a:defRPr sz="3100">
                <a:latin typeface="Times New Roman"/>
                <a:ea typeface="Times New Roman"/>
                <a:cs typeface="Times New Roman"/>
                <a:sym typeface="Times New Roman"/>
              </a:defRPr>
            </a:pPr>
            <a:r>
              <a:rPr kumimoji="0" sz="218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Non-worship Area</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Accessible water fountain/cups</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Doorways/halls clear from obstructions</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Non-fragranced soaps</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Accessible restrooms</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Classrooms &amp; public meeting areas provide seating that is accessible  </a:t>
            </a:r>
          </a:p>
        </p:txBody>
      </p:sp>
      <p:sp>
        <p:nvSpPr>
          <p:cNvPr id="11" name="Worship Areas…">
            <a:extLst>
              <a:ext uri="{FF2B5EF4-FFF2-40B4-BE49-F238E27FC236}">
                <a16:creationId xmlns:a16="http://schemas.microsoft.com/office/drawing/2014/main" id="{0629B005-FA6C-FF4A-B3D9-B0C27154D335}"/>
              </a:ext>
            </a:extLst>
          </p:cNvPr>
          <p:cNvSpPr txBox="1"/>
          <p:nvPr/>
        </p:nvSpPr>
        <p:spPr>
          <a:xfrm>
            <a:off x="7504785" y="1706151"/>
            <a:ext cx="2554421" cy="4287713"/>
          </a:xfrm>
          <a:prstGeom prst="rect">
            <a:avLst/>
          </a:prstGeom>
          <a:gradFill>
            <a:gsLst>
              <a:gs pos="0">
                <a:srgbClr val="00A2FF">
                  <a:lumOff val="16847"/>
                </a:srgbClr>
              </a:gs>
              <a:gs pos="100000">
                <a:srgbClr val="00A2FF">
                  <a:lumOff val="-13575"/>
                </a:srgb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spAutoFit/>
          </a:bodyPr>
          <a:lstStyle/>
          <a:p>
            <a:pPr marL="0" marR="0" lvl="0" indent="0" algn="ctr" defTabSz="914367" eaLnBrk="1" fontAlgn="auto" latinLnBrk="0" hangingPunct="0">
              <a:lnSpc>
                <a:spcPct val="90000"/>
              </a:lnSpc>
              <a:spcBef>
                <a:spcPts val="984"/>
              </a:spcBef>
              <a:spcAft>
                <a:spcPts val="0"/>
              </a:spcAft>
              <a:buClrTx/>
              <a:buSzTx/>
              <a:buFontTx/>
              <a:buNone/>
              <a:tabLst/>
              <a:defRPr sz="3100">
                <a:latin typeface="Times New Roman"/>
                <a:ea typeface="Times New Roman"/>
                <a:cs typeface="Times New Roman"/>
                <a:sym typeface="Times New Roman"/>
              </a:defRPr>
            </a:pPr>
            <a:r>
              <a:rPr kumimoji="0" sz="218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Worship Areas</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Talitot &amp; kippot accessible</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Assistive listening devices &amp; large print siddurs visible and available</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Accessible seating available</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Bimah/Aron are accessible </a:t>
            </a:r>
          </a:p>
          <a:p>
            <a:pPr marL="302761" marR="0" lvl="0" indent="-302761" defTabSz="914367" eaLnBrk="1" fontAlgn="auto" latinLnBrk="0" hangingPunct="0">
              <a:lnSpc>
                <a:spcPct val="90000"/>
              </a:lnSpc>
              <a:spcBef>
                <a:spcPts val="984"/>
              </a:spcBef>
              <a:spcAft>
                <a:spcPts val="0"/>
              </a:spcAft>
              <a:buClrTx/>
              <a:buSzPct val="145000"/>
              <a:buFontTx/>
              <a:buChar char="•"/>
              <a:tabLst/>
              <a:defRPr sz="2800" b="0">
                <a:latin typeface="Times New Roman"/>
                <a:ea typeface="Times New Roman"/>
                <a:cs typeface="Times New Roman"/>
                <a:sym typeface="Times New Roman"/>
              </a:defRPr>
            </a:pPr>
            <a:r>
              <a:rPr kumimoji="0" sz="1969"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Adequate lighting on bimah pulpits</a:t>
            </a:r>
          </a:p>
        </p:txBody>
      </p:sp>
    </p:spTree>
    <p:extLst>
      <p:ext uri="{BB962C8B-B14F-4D97-AF65-F5344CB8AC3E}">
        <p14:creationId xmlns:p14="http://schemas.microsoft.com/office/powerpoint/2010/main" val="169891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a:bodyPr>
          <a:lstStyle/>
          <a:p>
            <a:r>
              <a:rPr lang="en-US" sz="3600" b="1" dirty="0"/>
              <a:t>Synagogue Life: Attitudes, Practices &amp; Policies</a:t>
            </a:r>
            <a:endParaRPr lang="en-US" sz="3600" dirty="0">
              <a:solidFill>
                <a:schemeClr val="tx1"/>
              </a:solidFill>
            </a:endParaRPr>
          </a:p>
        </p:txBody>
      </p:sp>
      <p:sp>
        <p:nvSpPr>
          <p:cNvPr id="10" name="Communication/Publicity…">
            <a:extLst>
              <a:ext uri="{FF2B5EF4-FFF2-40B4-BE49-F238E27FC236}">
                <a16:creationId xmlns:a16="http://schemas.microsoft.com/office/drawing/2014/main" id="{51E2736C-24DB-354F-AC4C-25711D52E7A7}"/>
              </a:ext>
            </a:extLst>
          </p:cNvPr>
          <p:cNvSpPr txBox="1"/>
          <p:nvPr/>
        </p:nvSpPr>
        <p:spPr>
          <a:xfrm>
            <a:off x="466643" y="1894313"/>
            <a:ext cx="5417963" cy="2254976"/>
          </a:xfrm>
          <a:prstGeom prst="rect">
            <a:avLst/>
          </a:prstGeom>
          <a:gradFill>
            <a:gsLst>
              <a:gs pos="0">
                <a:srgbClr val="00A2FF">
                  <a:lumOff val="16847"/>
                </a:srgbClr>
              </a:gs>
              <a:gs pos="100000">
                <a:srgbClr val="00A2FF">
                  <a:lumOff val="-13575"/>
                </a:srgb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0" marR="0" lvl="0" indent="0" algn="ctr" defTabSz="1300480" eaLnBrk="1" fontAlgn="auto" latinLnBrk="0" hangingPunct="0">
              <a:lnSpc>
                <a:spcPct val="90000"/>
              </a:lnSpc>
              <a:spcBef>
                <a:spcPts val="1400"/>
              </a:spcBef>
              <a:spcAft>
                <a:spcPts val="0"/>
              </a:spcAft>
              <a:buClrTx/>
              <a:buSzTx/>
              <a:buFontTx/>
              <a:buNone/>
              <a:tabLst/>
              <a:defRPr sz="3100">
                <a:latin typeface="Times New Roman"/>
                <a:ea typeface="Times New Roman"/>
                <a:cs typeface="Times New Roman"/>
                <a:sym typeface="Times New Roman"/>
              </a:defRPr>
            </a:pPr>
            <a:r>
              <a:rPr kumimoji="0"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Communication/Publicity</a:t>
            </a:r>
          </a:p>
          <a:p>
            <a:pPr marL="253999" marR="0" lvl="0" indent="-253999"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membership information</a:t>
            </a:r>
          </a:p>
          <a:p>
            <a:pPr marL="253999" marR="0" lvl="0" indent="-253999"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school &amp; youth group materials </a:t>
            </a:r>
          </a:p>
          <a:p>
            <a:pPr marL="253999" marR="0" lvl="0" indent="-253999"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announcements</a:t>
            </a:r>
          </a:p>
          <a:p>
            <a:pPr marL="253999" marR="0" lvl="0" indent="-253999"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mission statements</a:t>
            </a:r>
          </a:p>
        </p:txBody>
      </p:sp>
      <p:sp>
        <p:nvSpPr>
          <p:cNvPr id="13" name="Formal Education…">
            <a:extLst>
              <a:ext uri="{FF2B5EF4-FFF2-40B4-BE49-F238E27FC236}">
                <a16:creationId xmlns:a16="http://schemas.microsoft.com/office/drawing/2014/main" id="{B5F30F71-775D-804D-860F-173B65C2C1DA}"/>
              </a:ext>
            </a:extLst>
          </p:cNvPr>
          <p:cNvSpPr txBox="1"/>
          <p:nvPr/>
        </p:nvSpPr>
        <p:spPr>
          <a:xfrm>
            <a:off x="6095999" y="1894313"/>
            <a:ext cx="5657675" cy="2298065"/>
          </a:xfrm>
          <a:prstGeom prst="rect">
            <a:avLst/>
          </a:prstGeom>
          <a:gradFill>
            <a:gsLst>
              <a:gs pos="0">
                <a:srgbClr val="00A2FF">
                  <a:lumOff val="16847"/>
                </a:srgbClr>
              </a:gs>
              <a:gs pos="100000">
                <a:srgbClr val="00A2FF">
                  <a:lumOff val="-13575"/>
                </a:srgb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ctr" defTabSz="1300480" eaLnBrk="1" fontAlgn="auto" latinLnBrk="0" hangingPunct="0">
              <a:lnSpc>
                <a:spcPct val="100000"/>
              </a:lnSpc>
              <a:spcBef>
                <a:spcPts val="1400"/>
              </a:spcBef>
              <a:spcAft>
                <a:spcPts val="0"/>
              </a:spcAft>
              <a:buClrTx/>
              <a:buSzTx/>
              <a:buFontTx/>
              <a:buNone/>
              <a:tabLst/>
              <a:defRPr sz="3100">
                <a:latin typeface="Times New Roman"/>
                <a:ea typeface="Times New Roman"/>
                <a:cs typeface="Times New Roman"/>
                <a:sym typeface="Times New Roman"/>
              </a:defRPr>
            </a:pPr>
            <a:r>
              <a:rPr kumimoji="0"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Formal Education</a:t>
            </a:r>
          </a:p>
          <a:p>
            <a:pPr marL="430609" marR="0" lvl="0" indent="-430609"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clear educational plans</a:t>
            </a:r>
          </a:p>
          <a:p>
            <a:pPr marL="430609" marR="0" lvl="0" indent="-430609"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information &amp; resources shared</a:t>
            </a:r>
          </a:p>
          <a:p>
            <a:pPr marL="430609" marR="0" lvl="0" indent="-430609"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curriculum teaches acceptance of difference</a:t>
            </a:r>
          </a:p>
          <a:p>
            <a:pPr marL="430609" marR="0" lvl="0" indent="-430609"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accommodations for </a:t>
            </a:r>
            <a:r>
              <a:rPr kumimoji="0" sz="22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b’nai</a:t>
            </a: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mitzvah </a:t>
            </a:r>
          </a:p>
        </p:txBody>
      </p:sp>
      <p:sp>
        <p:nvSpPr>
          <p:cNvPr id="12" name="Resources…">
            <a:extLst>
              <a:ext uri="{FF2B5EF4-FFF2-40B4-BE49-F238E27FC236}">
                <a16:creationId xmlns:a16="http://schemas.microsoft.com/office/drawing/2014/main" id="{C207311E-05FB-6045-AF21-AD275CACDC25}"/>
              </a:ext>
            </a:extLst>
          </p:cNvPr>
          <p:cNvSpPr txBox="1"/>
          <p:nvPr/>
        </p:nvSpPr>
        <p:spPr>
          <a:xfrm>
            <a:off x="466643" y="4308151"/>
            <a:ext cx="5417963" cy="2254976"/>
          </a:xfrm>
          <a:prstGeom prst="rect">
            <a:avLst/>
          </a:prstGeom>
          <a:gradFill>
            <a:gsLst>
              <a:gs pos="0">
                <a:srgbClr val="00A2FF">
                  <a:lumOff val="16847"/>
                </a:srgbClr>
              </a:gs>
              <a:gs pos="100000">
                <a:srgbClr val="00A2FF">
                  <a:lumOff val="-13575"/>
                </a:srgb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ctr" defTabSz="1300480" eaLnBrk="1" fontAlgn="auto" latinLnBrk="0" hangingPunct="0">
              <a:lnSpc>
                <a:spcPct val="90000"/>
              </a:lnSpc>
              <a:spcBef>
                <a:spcPts val="1400"/>
              </a:spcBef>
              <a:spcAft>
                <a:spcPts val="0"/>
              </a:spcAft>
              <a:buClrTx/>
              <a:buSzTx/>
              <a:buFontTx/>
              <a:buNone/>
              <a:tabLst/>
              <a:defRPr sz="3100">
                <a:latin typeface="Times New Roman"/>
                <a:ea typeface="Times New Roman"/>
                <a:cs typeface="Times New Roman"/>
                <a:sym typeface="Times New Roman"/>
              </a:defRPr>
            </a:pPr>
            <a:r>
              <a:rPr kumimoji="0"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Resources</a:t>
            </a:r>
          </a:p>
          <a:p>
            <a:pPr marL="333375" marR="0" lvl="0" indent="-333375"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community resources shared</a:t>
            </a:r>
          </a:p>
          <a:p>
            <a:pPr marL="333375" marR="0" lvl="0" indent="-333375"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inclusion committee</a:t>
            </a:r>
          </a:p>
          <a:p>
            <a:pPr marL="333375" marR="0" lvl="0" indent="-333375"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transportation provided to those in need</a:t>
            </a:r>
          </a:p>
          <a:p>
            <a:pPr marL="333375" marR="0" lvl="0" indent="-333375"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support groups offered</a:t>
            </a:r>
          </a:p>
        </p:txBody>
      </p:sp>
      <p:sp>
        <p:nvSpPr>
          <p:cNvPr id="11" name="Awareness Training…">
            <a:extLst>
              <a:ext uri="{FF2B5EF4-FFF2-40B4-BE49-F238E27FC236}">
                <a16:creationId xmlns:a16="http://schemas.microsoft.com/office/drawing/2014/main" id="{4127E3D1-DB5E-AD47-BBF1-0862EECB4153}"/>
              </a:ext>
            </a:extLst>
          </p:cNvPr>
          <p:cNvSpPr txBox="1"/>
          <p:nvPr/>
        </p:nvSpPr>
        <p:spPr>
          <a:xfrm>
            <a:off x="6095999" y="4308151"/>
            <a:ext cx="5657675" cy="1813830"/>
          </a:xfrm>
          <a:prstGeom prst="rect">
            <a:avLst/>
          </a:prstGeom>
          <a:gradFill>
            <a:gsLst>
              <a:gs pos="0">
                <a:srgbClr val="00A2FF">
                  <a:lumOff val="16847"/>
                </a:srgbClr>
              </a:gs>
              <a:gs pos="100000">
                <a:srgbClr val="00A2FF">
                  <a:lumOff val="-13575"/>
                </a:srgb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ctr" defTabSz="1300480" eaLnBrk="1" fontAlgn="auto" latinLnBrk="0" hangingPunct="0">
              <a:lnSpc>
                <a:spcPct val="90000"/>
              </a:lnSpc>
              <a:spcBef>
                <a:spcPts val="1400"/>
              </a:spcBef>
              <a:spcAft>
                <a:spcPts val="0"/>
              </a:spcAft>
              <a:buClrTx/>
              <a:buSzTx/>
              <a:buFontTx/>
              <a:buNone/>
              <a:tabLst/>
              <a:defRPr sz="3100">
                <a:latin typeface="Times New Roman"/>
                <a:ea typeface="Times New Roman"/>
                <a:cs typeface="Times New Roman"/>
                <a:sym typeface="Times New Roman"/>
              </a:defRPr>
            </a:pPr>
            <a:r>
              <a:rPr kumimoji="0"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Awareness Training</a:t>
            </a:r>
          </a:p>
          <a:p>
            <a:pPr marL="333375" marR="0" lvl="0" indent="-333375"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staff &amp; key lay leadership </a:t>
            </a:r>
          </a:p>
          <a:p>
            <a:pPr marL="333375" marR="0" lvl="0" indent="-333375"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ushers trained on greeting &amp; meeting needs</a:t>
            </a:r>
          </a:p>
          <a:p>
            <a:pPr marL="333375" marR="0" lvl="0" indent="-333375" defTabSz="1300480" eaLnBrk="1" fontAlgn="auto" latinLnBrk="0" hangingPunct="0">
              <a:lnSpc>
                <a:spcPct val="100000"/>
              </a:lnSpc>
              <a:spcBef>
                <a:spcPts val="800"/>
              </a:spcBef>
              <a:spcAft>
                <a:spcPts val="0"/>
              </a:spcAft>
              <a:buClrTx/>
              <a:buSzPct val="145000"/>
              <a:buFontTx/>
              <a:buChar char="•"/>
              <a:tabLst/>
              <a:defRPr b="0">
                <a:latin typeface="Times New Roman"/>
                <a:ea typeface="Times New Roman"/>
                <a:cs typeface="Times New Roman"/>
                <a:sym typeface="Times New Roman"/>
              </a:defRPr>
            </a:pPr>
            <a:r>
              <a:rPr kumimoji="0"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disability procedures reviewed annually</a:t>
            </a:r>
            <a:endParaRPr kumimoji="0" lang="en-US"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4060792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a:bodyPr>
          <a:lstStyle/>
          <a:p>
            <a:r>
              <a:rPr lang="en-US" sz="3600" b="1" dirty="0">
                <a:solidFill>
                  <a:schemeClr val="tx1"/>
                </a:solidFill>
              </a:rPr>
              <a:t>Programming with an Inclusive Eye </a:t>
            </a:r>
            <a:endParaRPr lang="en-US" sz="3600" dirty="0">
              <a:solidFill>
                <a:schemeClr val="tx1"/>
              </a:solidFill>
            </a:endParaRPr>
          </a:p>
        </p:txBody>
      </p:sp>
      <p:sp>
        <p:nvSpPr>
          <p:cNvPr id="4" name="Content Placeholder 3">
            <a:extLst>
              <a:ext uri="{FF2B5EF4-FFF2-40B4-BE49-F238E27FC236}">
                <a16:creationId xmlns:a16="http://schemas.microsoft.com/office/drawing/2014/main" id="{2D8259A4-082F-45D7-A2F5-F37A5172C357}"/>
              </a:ext>
            </a:extLst>
          </p:cNvPr>
          <p:cNvSpPr>
            <a:spLocks noGrp="1"/>
          </p:cNvSpPr>
          <p:nvPr>
            <p:ph idx="1"/>
          </p:nvPr>
        </p:nvSpPr>
        <p:spPr>
          <a:xfrm>
            <a:off x="523240" y="1825625"/>
            <a:ext cx="10830559" cy="4855394"/>
          </a:xfrm>
        </p:spPr>
        <p:txBody>
          <a:bodyPr>
            <a:normAutofit fontScale="77500" lnSpcReduction="20000"/>
          </a:bodyPr>
          <a:lstStyle/>
          <a:p>
            <a:pPr marL="0" lvl="0" indent="0" defTabSz="584200" hangingPunct="0">
              <a:lnSpc>
                <a:spcPct val="100000"/>
              </a:lnSpc>
              <a:spcBef>
                <a:spcPts val="0"/>
              </a:spcBef>
              <a:buNone/>
              <a:defRPr sz="3000"/>
            </a:pPr>
            <a:r>
              <a:rPr lang="en-US" sz="3000" b="1" kern="0" dirty="0">
                <a:solidFill>
                  <a:srgbClr val="000000"/>
                </a:solidFill>
                <a:ea typeface="Helvetica Neue"/>
                <a:sym typeface="Helvetica Neue"/>
              </a:rPr>
              <a:t>Language</a:t>
            </a:r>
          </a:p>
          <a:p>
            <a:pPr marL="0" lvl="0" indent="0" defTabSz="584200" hangingPunct="0">
              <a:lnSpc>
                <a:spcPct val="100000"/>
              </a:lnSpc>
              <a:spcBef>
                <a:spcPts val="0"/>
              </a:spcBef>
              <a:buNone/>
              <a:defRPr sz="2200" b="0"/>
            </a:pPr>
            <a:r>
              <a:rPr lang="en-US" sz="2600" kern="0" dirty="0">
                <a:solidFill>
                  <a:srgbClr val="000000"/>
                </a:solidFill>
                <a:ea typeface="Helvetica Neue"/>
                <a:sym typeface="Helvetica Neue"/>
              </a:rPr>
              <a:t>Building an inclusive community is a priority. Contact us and we will make every effort to meet your needs. </a:t>
            </a:r>
          </a:p>
          <a:p>
            <a:pPr marL="0" lvl="0" indent="0" defTabSz="584200" hangingPunct="0">
              <a:lnSpc>
                <a:spcPct val="100000"/>
              </a:lnSpc>
              <a:spcBef>
                <a:spcPts val="0"/>
              </a:spcBef>
              <a:buNone/>
              <a:defRPr sz="1800" b="0"/>
            </a:pPr>
            <a:endParaRPr lang="en-US" sz="1800" kern="0" dirty="0">
              <a:solidFill>
                <a:srgbClr val="000000"/>
              </a:solidFill>
              <a:ea typeface="Helvetica Neue"/>
              <a:sym typeface="Helvetica Neue"/>
            </a:endParaRPr>
          </a:p>
          <a:p>
            <a:pPr marL="0" lvl="0" indent="0" defTabSz="584200" hangingPunct="0">
              <a:lnSpc>
                <a:spcPct val="100000"/>
              </a:lnSpc>
              <a:spcBef>
                <a:spcPts val="0"/>
              </a:spcBef>
              <a:buNone/>
              <a:defRPr sz="3000"/>
            </a:pPr>
            <a:r>
              <a:rPr lang="en-US" sz="3000" b="1" kern="0" dirty="0">
                <a:solidFill>
                  <a:srgbClr val="000000"/>
                </a:solidFill>
                <a:ea typeface="Helvetica Neue"/>
                <a:sym typeface="Helvetica Neue"/>
              </a:rPr>
              <a:t>Space</a:t>
            </a:r>
          </a:p>
          <a:p>
            <a:pPr marL="250031" lvl="0" indent="-250031" defTabSz="584200" hangingPunct="0">
              <a:lnSpc>
                <a:spcPct val="100000"/>
              </a:lnSpc>
              <a:spcBef>
                <a:spcPts val="0"/>
              </a:spcBef>
              <a:buSzPct val="145000"/>
              <a:buFontTx/>
              <a:buChar char="•"/>
              <a:defRPr sz="2200" b="0"/>
            </a:pPr>
            <a:r>
              <a:rPr lang="en-US" sz="2600" kern="0" dirty="0">
                <a:solidFill>
                  <a:srgbClr val="000000"/>
                </a:solidFill>
                <a:ea typeface="Helvetica Neue"/>
                <a:sym typeface="Helvetica Neue"/>
              </a:rPr>
              <a:t>Physically accessible</a:t>
            </a:r>
          </a:p>
          <a:p>
            <a:pPr marL="250031" lvl="0" indent="-250031" defTabSz="584200" hangingPunct="0">
              <a:lnSpc>
                <a:spcPct val="100000"/>
              </a:lnSpc>
              <a:spcBef>
                <a:spcPts val="0"/>
              </a:spcBef>
              <a:buSzPct val="145000"/>
              <a:buFontTx/>
              <a:buChar char="•"/>
              <a:defRPr sz="2200" b="0"/>
            </a:pPr>
            <a:r>
              <a:rPr lang="en-US" sz="2600" kern="0" dirty="0">
                <a:solidFill>
                  <a:srgbClr val="000000"/>
                </a:solidFill>
                <a:ea typeface="Helvetica Neue"/>
                <a:sym typeface="Helvetica Neue"/>
              </a:rPr>
              <a:t>Quiet space available</a:t>
            </a:r>
          </a:p>
          <a:p>
            <a:pPr marL="250031" lvl="0" indent="-250031" defTabSz="584200" hangingPunct="0">
              <a:lnSpc>
                <a:spcPct val="100000"/>
              </a:lnSpc>
              <a:spcBef>
                <a:spcPts val="0"/>
              </a:spcBef>
              <a:buSzPct val="145000"/>
              <a:buFontTx/>
              <a:buChar char="•"/>
              <a:defRPr sz="2200" b="0"/>
            </a:pPr>
            <a:r>
              <a:rPr lang="en-US" sz="2600" kern="0" dirty="0">
                <a:solidFill>
                  <a:srgbClr val="000000"/>
                </a:solidFill>
                <a:ea typeface="Helvetica Neue"/>
                <a:sym typeface="Helvetica Neue"/>
              </a:rPr>
              <a:t>Reserved seating, as needed</a:t>
            </a:r>
          </a:p>
          <a:p>
            <a:pPr marL="0" lvl="0" indent="0" defTabSz="584200" hangingPunct="0">
              <a:lnSpc>
                <a:spcPct val="100000"/>
              </a:lnSpc>
              <a:spcBef>
                <a:spcPts val="0"/>
              </a:spcBef>
              <a:buNone/>
              <a:defRPr sz="1800" b="0"/>
            </a:pPr>
            <a:endParaRPr lang="en-US" sz="1800" kern="0" dirty="0">
              <a:solidFill>
                <a:srgbClr val="000000"/>
              </a:solidFill>
              <a:ea typeface="Helvetica Neue"/>
              <a:sym typeface="Helvetica Neue"/>
            </a:endParaRPr>
          </a:p>
          <a:p>
            <a:pPr marL="0" lvl="0" indent="0" defTabSz="584200" hangingPunct="0">
              <a:lnSpc>
                <a:spcPct val="100000"/>
              </a:lnSpc>
              <a:spcBef>
                <a:spcPts val="0"/>
              </a:spcBef>
              <a:buNone/>
              <a:defRPr sz="3000"/>
            </a:pPr>
            <a:r>
              <a:rPr lang="en-US" sz="3000" b="1" kern="0" dirty="0">
                <a:solidFill>
                  <a:srgbClr val="000000"/>
                </a:solidFill>
                <a:ea typeface="Helvetica Neue"/>
                <a:sym typeface="Helvetica Neue"/>
              </a:rPr>
              <a:t>Timing</a:t>
            </a:r>
          </a:p>
          <a:p>
            <a:pPr marL="0" lvl="0" indent="0" defTabSz="584200" hangingPunct="0">
              <a:lnSpc>
                <a:spcPct val="100000"/>
              </a:lnSpc>
              <a:spcBef>
                <a:spcPts val="0"/>
              </a:spcBef>
              <a:buNone/>
              <a:defRPr sz="2200"/>
            </a:pPr>
            <a:r>
              <a:rPr lang="en-US" sz="2600" kern="0" dirty="0">
                <a:solidFill>
                  <a:srgbClr val="000000"/>
                </a:solidFill>
                <a:ea typeface="Helvetica Neue"/>
                <a:sym typeface="Helvetica Neue"/>
              </a:rPr>
              <a:t>If appropriate, extend an invitation to individuals with disabilities to arrive early to get acclimated, participate with a smaller crowd and/or allow the crowd to grow slowly around them.</a:t>
            </a:r>
          </a:p>
          <a:p>
            <a:pPr marL="0" lvl="0" indent="0" defTabSz="584200" hangingPunct="0">
              <a:lnSpc>
                <a:spcPct val="100000"/>
              </a:lnSpc>
              <a:spcBef>
                <a:spcPts val="0"/>
              </a:spcBef>
              <a:buNone/>
              <a:defRPr sz="1800"/>
            </a:pPr>
            <a:endParaRPr lang="en-US" sz="1800" kern="0" dirty="0">
              <a:solidFill>
                <a:srgbClr val="000000"/>
              </a:solidFill>
              <a:ea typeface="Helvetica Neue"/>
              <a:sym typeface="Helvetica Neue"/>
            </a:endParaRPr>
          </a:p>
          <a:p>
            <a:pPr marL="0" lvl="0" indent="0" defTabSz="584200" hangingPunct="0">
              <a:lnSpc>
                <a:spcPct val="100000"/>
              </a:lnSpc>
              <a:spcBef>
                <a:spcPts val="0"/>
              </a:spcBef>
              <a:buNone/>
              <a:defRPr sz="3000"/>
            </a:pPr>
            <a:r>
              <a:rPr lang="en-US" sz="3000" b="1" kern="0" dirty="0">
                <a:solidFill>
                  <a:srgbClr val="000000"/>
                </a:solidFill>
                <a:ea typeface="Helvetica Neue"/>
                <a:sym typeface="Helvetica Neue"/>
              </a:rPr>
              <a:t>Other Accommodations</a:t>
            </a:r>
          </a:p>
          <a:p>
            <a:pPr marL="305593" lvl="0" indent="-305593" defTabSz="584200" hangingPunct="0">
              <a:lnSpc>
                <a:spcPct val="100000"/>
              </a:lnSpc>
              <a:spcBef>
                <a:spcPts val="0"/>
              </a:spcBef>
              <a:buSzPct val="145000"/>
              <a:buFontTx/>
              <a:buChar char="•"/>
              <a:defRPr sz="2200" b="0"/>
            </a:pPr>
            <a:r>
              <a:rPr lang="en-US" sz="2600" kern="0" dirty="0">
                <a:solidFill>
                  <a:srgbClr val="000000"/>
                </a:solidFill>
                <a:ea typeface="Helvetica Neue"/>
                <a:sym typeface="Helvetica Neue"/>
              </a:rPr>
              <a:t>Microphone</a:t>
            </a:r>
          </a:p>
          <a:p>
            <a:pPr marL="305593" lvl="0" indent="-305593" defTabSz="584200" hangingPunct="0">
              <a:lnSpc>
                <a:spcPct val="100000"/>
              </a:lnSpc>
              <a:spcBef>
                <a:spcPts val="0"/>
              </a:spcBef>
              <a:buSzPct val="145000"/>
              <a:buFontTx/>
              <a:buChar char="•"/>
              <a:defRPr sz="2200" b="0"/>
            </a:pPr>
            <a:r>
              <a:rPr lang="en-US" sz="2600" kern="0" dirty="0">
                <a:solidFill>
                  <a:srgbClr val="000000"/>
                </a:solidFill>
                <a:ea typeface="Helvetica Neue"/>
                <a:sym typeface="Helvetica Neue"/>
              </a:rPr>
              <a:t>Volunteers </a:t>
            </a:r>
          </a:p>
          <a:p>
            <a:pPr marL="305593" lvl="0" indent="-305593" defTabSz="584200" hangingPunct="0">
              <a:lnSpc>
                <a:spcPct val="100000"/>
              </a:lnSpc>
              <a:spcBef>
                <a:spcPts val="0"/>
              </a:spcBef>
              <a:buSzPct val="145000"/>
              <a:buFontTx/>
              <a:buChar char="•"/>
              <a:defRPr sz="2200" b="0"/>
            </a:pPr>
            <a:r>
              <a:rPr lang="en-US" sz="2600" kern="0" dirty="0">
                <a:solidFill>
                  <a:srgbClr val="000000"/>
                </a:solidFill>
                <a:ea typeface="Helvetica Neue"/>
                <a:sym typeface="Helvetica Neue"/>
              </a:rPr>
              <a:t>Assistive listening devices, ASL interpreter and/or CART</a:t>
            </a:r>
          </a:p>
        </p:txBody>
      </p:sp>
    </p:spTree>
    <p:extLst>
      <p:ext uri="{BB962C8B-B14F-4D97-AF65-F5344CB8AC3E}">
        <p14:creationId xmlns:p14="http://schemas.microsoft.com/office/powerpoint/2010/main" val="318558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a:xfrm>
            <a:off x="1113810" y="3130041"/>
            <a:ext cx="2661777" cy="2387600"/>
          </a:xfrm>
        </p:spPr>
        <p:txBody>
          <a:bodyPr vert="horz" lIns="91440" tIns="45720" rIns="91440" bIns="45720" rtlCol="0" anchor="t">
            <a:normAutofit/>
          </a:bodyPr>
          <a:lstStyle/>
          <a:p>
            <a:pPr algn="ctr"/>
            <a:r>
              <a:rPr lang="en-US" b="1" dirty="0">
                <a:solidFill>
                  <a:schemeClr val="tx1"/>
                </a:solidFill>
              </a:rPr>
              <a:t>Inclusion </a:t>
            </a:r>
            <a:br>
              <a:rPr lang="en-US" b="1" dirty="0">
                <a:solidFill>
                  <a:schemeClr val="tx1"/>
                </a:solidFill>
              </a:rPr>
            </a:br>
            <a:r>
              <a:rPr lang="en-US" b="1" dirty="0">
                <a:solidFill>
                  <a:schemeClr val="tx1"/>
                </a:solidFill>
              </a:rPr>
              <a:t>&amp; </a:t>
            </a:r>
            <a:br>
              <a:rPr lang="en-US" b="1" dirty="0">
                <a:solidFill>
                  <a:schemeClr val="tx1"/>
                </a:solidFill>
              </a:rPr>
            </a:br>
            <a:r>
              <a:rPr lang="en-US" b="1" dirty="0">
                <a:solidFill>
                  <a:schemeClr val="tx1"/>
                </a:solidFill>
              </a:rPr>
              <a:t>Belonging</a:t>
            </a:r>
            <a:endParaRPr lang="en-US" dirty="0">
              <a:solidFill>
                <a:schemeClr val="tx1"/>
              </a:solidFill>
            </a:endParaRP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descr="Image">
            <a:extLst>
              <a:ext uri="{FF2B5EF4-FFF2-40B4-BE49-F238E27FC236}">
                <a16:creationId xmlns:a16="http://schemas.microsoft.com/office/drawing/2014/main" id="{83D62211-69DE-434E-9040-C6BEADDB5BA3}"/>
              </a:ext>
            </a:extLst>
          </p:cNvPr>
          <p:cNvPicPr>
            <a:picLocks noChangeAspect="1"/>
          </p:cNvPicPr>
          <p:nvPr/>
        </p:nvPicPr>
        <p:blipFill rotWithShape="1">
          <a:blip r:embed="rId3"/>
          <a:srcRect b="1268"/>
          <a:stretch/>
        </p:blipFill>
        <p:spPr>
          <a:xfrm>
            <a:off x="5922492" y="666728"/>
            <a:ext cx="5536001" cy="5465791"/>
          </a:xfrm>
          <a:prstGeom prst="rect">
            <a:avLst/>
          </a:prstGeom>
        </p:spPr>
      </p:pic>
    </p:spTree>
    <p:extLst>
      <p:ext uri="{BB962C8B-B14F-4D97-AF65-F5344CB8AC3E}">
        <p14:creationId xmlns:p14="http://schemas.microsoft.com/office/powerpoint/2010/main" val="2490615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0EB29645-2C86-B24C-9F27-597A68C189BC}"/>
              </a:ext>
            </a:extLst>
          </p:cNvPr>
          <p:cNvSpPr>
            <a:spLocks noGrp="1"/>
          </p:cNvSpPr>
          <p:nvPr>
            <p:ph type="title" idx="4294967295"/>
          </p:nvPr>
        </p:nvSpPr>
        <p:spPr/>
        <p:txBody>
          <a:bodyPr>
            <a:normAutofit/>
          </a:bodyPr>
          <a:lstStyle/>
          <a:p>
            <a:r>
              <a:rPr lang="en-US" dirty="0"/>
              <a:t>Question 2</a:t>
            </a:r>
          </a:p>
        </p:txBody>
      </p:sp>
      <p:sp>
        <p:nvSpPr>
          <p:cNvPr id="2" name="Rectangle 1">
            <a:extLst>
              <a:ext uri="{FF2B5EF4-FFF2-40B4-BE49-F238E27FC236}">
                <a16:creationId xmlns:a16="http://schemas.microsoft.com/office/drawing/2014/main" id="{ED05D65E-4874-406B-8028-4EF5B62878DC}"/>
              </a:ext>
              <a:ext uri="{C183D7F6-B498-43B3-948B-1728B52AA6E4}">
                <adec:decorative xmlns:adec="http://schemas.microsoft.com/office/drawing/2017/decorative" val="1"/>
              </a:ext>
            </a:extLst>
          </p:cNvPr>
          <p:cNvSpPr/>
          <p:nvPr/>
        </p:nvSpPr>
        <p:spPr>
          <a:xfrm>
            <a:off x="5543550" y="0"/>
            <a:ext cx="6648450" cy="6858000"/>
          </a:xfrm>
          <a:prstGeom prst="rect">
            <a:avLst/>
          </a:prstGeom>
          <a:solidFill>
            <a:srgbClr val="000000"/>
          </a:solidFill>
          <a:ln w="38100">
            <a:solidFill>
              <a:srgbClr val="EFA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spectAbility logo">
            <a:extLst>
              <a:ext uri="{FF2B5EF4-FFF2-40B4-BE49-F238E27FC236}">
                <a16:creationId xmlns:a16="http://schemas.microsoft.com/office/drawing/2014/main" id="{7212B408-91CA-5347-8D9C-431730C9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54" y="2350665"/>
            <a:ext cx="5044571" cy="2156670"/>
          </a:xfrm>
          <a:prstGeom prst="rect">
            <a:avLst/>
          </a:prstGeom>
        </p:spPr>
      </p:pic>
      <p:sp>
        <p:nvSpPr>
          <p:cNvPr id="4" name="Rectangle 3">
            <a:extLst>
              <a:ext uri="{FF2B5EF4-FFF2-40B4-BE49-F238E27FC236}">
                <a16:creationId xmlns:a16="http://schemas.microsoft.com/office/drawing/2014/main" id="{FFEFE412-3108-4DB4-B5EE-75F39110519D}"/>
              </a:ext>
            </a:extLst>
          </p:cNvPr>
          <p:cNvSpPr/>
          <p:nvPr/>
        </p:nvSpPr>
        <p:spPr>
          <a:xfrm>
            <a:off x="6096000" y="1275948"/>
            <a:ext cx="5513613" cy="829394"/>
          </a:xfrm>
          <a:prstGeom prst="rect">
            <a:avLst/>
          </a:prstGeom>
          <a:noFill/>
        </p:spPr>
        <p:txBody>
          <a:bodyPr wrap="square">
            <a:spAutoFit/>
          </a:bodyPr>
          <a:lstStyle/>
          <a:p>
            <a:pPr marR="0" lvl="0" algn="ctr">
              <a:lnSpc>
                <a:spcPct val="107000"/>
              </a:lnSpc>
              <a:spcBef>
                <a:spcPts val="0"/>
              </a:spcBef>
              <a:spcAft>
                <a:spcPts val="800"/>
              </a:spcAft>
            </a:pPr>
            <a:r>
              <a:rPr lang="en-US" sz="4800" b="1" dirty="0">
                <a:solidFill>
                  <a:srgbClr val="EFAF30"/>
                </a:solidFill>
                <a:latin typeface="Times New Roman" panose="02020603050405020304" pitchFamily="18" charset="0"/>
                <a:ea typeface="Calibri" panose="020F0502020204030204" pitchFamily="34" charset="0"/>
                <a:cs typeface="Times New Roman" panose="02020603050405020304" pitchFamily="18" charset="0"/>
              </a:rPr>
              <a:t>Question to Lauren:</a:t>
            </a:r>
          </a:p>
        </p:txBody>
      </p:sp>
      <p:sp>
        <p:nvSpPr>
          <p:cNvPr id="3" name="Rectangle 2">
            <a:extLst>
              <a:ext uri="{FF2B5EF4-FFF2-40B4-BE49-F238E27FC236}">
                <a16:creationId xmlns:a16="http://schemas.microsoft.com/office/drawing/2014/main" id="{E2865E5B-04AE-4567-AE8A-CC30C0EE67BF}"/>
              </a:ext>
            </a:extLst>
          </p:cNvPr>
          <p:cNvSpPr/>
          <p:nvPr/>
        </p:nvSpPr>
        <p:spPr>
          <a:xfrm>
            <a:off x="6001000" y="2325201"/>
            <a:ext cx="5805487" cy="3622723"/>
          </a:xfrm>
          <a:prstGeom prst="rect">
            <a:avLst/>
          </a:prstGeom>
          <a:noFill/>
        </p:spPr>
        <p:txBody>
          <a:bodyPr wrap="square" anchor="ctr">
            <a:spAutoFit/>
          </a:bodyPr>
          <a:lstStyle/>
          <a:p>
            <a:pPr marR="0" lvl="0" algn="ctr">
              <a:lnSpc>
                <a:spcPct val="107000"/>
              </a:lnSpc>
              <a:spcBef>
                <a:spcPts val="0"/>
              </a:spcBef>
              <a:spcAft>
                <a:spcPts val="800"/>
              </a:spcAft>
            </a:pP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What are some of the most common accessibility challenges when planning virtual events and what are some of the solutions you’ve found to be most effective?</a:t>
            </a:r>
          </a:p>
        </p:txBody>
      </p:sp>
    </p:spTree>
    <p:extLst>
      <p:ext uri="{BB962C8B-B14F-4D97-AF65-F5344CB8AC3E}">
        <p14:creationId xmlns:p14="http://schemas.microsoft.com/office/powerpoint/2010/main" val="3295705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b="1" dirty="0"/>
              <a:t>Accessibility Starts At the Beginning</a:t>
            </a:r>
          </a:p>
        </p:txBody>
      </p:sp>
    </p:spTree>
    <p:extLst>
      <p:ext uri="{BB962C8B-B14F-4D97-AF65-F5344CB8AC3E}">
        <p14:creationId xmlns:p14="http://schemas.microsoft.com/office/powerpoint/2010/main" val="4105832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r>
              <a:rPr lang="en-US" sz="3600" b="1" dirty="0"/>
              <a:t>Partners/Co-Promoters</a:t>
            </a:r>
          </a:p>
        </p:txBody>
      </p:sp>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a:xfrm>
            <a:off x="523240" y="1702055"/>
            <a:ext cx="10830559" cy="4351338"/>
          </a:xfrm>
        </p:spPr>
        <p:txBody>
          <a:bodyPr>
            <a:noAutofit/>
          </a:bodyPr>
          <a:lstStyle/>
          <a:p>
            <a:pPr marL="0" indent="0">
              <a:buNone/>
            </a:pPr>
            <a:r>
              <a:rPr lang="en-US" sz="2000" dirty="0">
                <a:solidFill>
                  <a:schemeClr val="tx1"/>
                </a:solidFill>
                <a:hlinkClick r:id="rId2">
                  <a:extLst>
                    <a:ext uri="{A12FA001-AC4F-418D-AE19-62706E023703}">
                      <ahyp:hlinkClr xmlns:ahyp="http://schemas.microsoft.com/office/drawing/2018/hyperlinkcolor" val="tx"/>
                    </a:ext>
                  </a:extLst>
                </a:hlinkClick>
              </a:rPr>
              <a:t>Avodah</a:t>
            </a:r>
            <a:r>
              <a:rPr lang="en-US" sz="2000" dirty="0">
                <a:solidFill>
                  <a:schemeClr val="tx1"/>
                </a:solidFill>
              </a:rPr>
              <a:t>, </a:t>
            </a:r>
            <a:r>
              <a:rPr lang="en-US" sz="2000" dirty="0">
                <a:solidFill>
                  <a:schemeClr val="tx1"/>
                </a:solidFill>
                <a:hlinkClick r:id="rId3">
                  <a:extLst>
                    <a:ext uri="{A12FA001-AC4F-418D-AE19-62706E023703}">
                      <ahyp:hlinkClr xmlns:ahyp="http://schemas.microsoft.com/office/drawing/2018/hyperlinkcolor" val="tx"/>
                    </a:ext>
                  </a:extLst>
                </a:hlinkClick>
              </a:rPr>
              <a:t>B’nai David-Judea Congregation</a:t>
            </a:r>
            <a:r>
              <a:rPr lang="en-US" sz="2000" dirty="0">
                <a:solidFill>
                  <a:schemeClr val="tx1"/>
                </a:solidFill>
              </a:rPr>
              <a:t>, </a:t>
            </a:r>
            <a:r>
              <a:rPr lang="en-US" sz="2000" dirty="0">
                <a:solidFill>
                  <a:schemeClr val="tx1"/>
                </a:solidFill>
                <a:hlinkClick r:id="rId4">
                  <a:extLst>
                    <a:ext uri="{A12FA001-AC4F-418D-AE19-62706E023703}">
                      <ahyp:hlinkClr xmlns:ahyp="http://schemas.microsoft.com/office/drawing/2018/hyperlinkcolor" val="tx"/>
                    </a:ext>
                  </a:extLst>
                </a:hlinkClick>
              </a:rPr>
              <a:t>Builders of Jewish Education: JKidLA</a:t>
            </a:r>
            <a:r>
              <a:rPr lang="en-US" sz="2000" dirty="0">
                <a:solidFill>
                  <a:schemeClr val="tx1"/>
                </a:solidFill>
              </a:rPr>
              <a:t>, </a:t>
            </a:r>
            <a:r>
              <a:rPr lang="en-US" sz="2000" dirty="0">
                <a:solidFill>
                  <a:schemeClr val="tx1"/>
                </a:solidFill>
                <a:hlinkClick r:id="rId5">
                  <a:extLst>
                    <a:ext uri="{A12FA001-AC4F-418D-AE19-62706E023703}">
                      <ahyp:hlinkClr xmlns:ahyp="http://schemas.microsoft.com/office/drawing/2018/hyperlinkcolor" val="tx"/>
                    </a:ext>
                  </a:extLst>
                </a:hlinkClick>
              </a:rPr>
              <a:t>Congregation B’nai Amoona</a:t>
            </a:r>
            <a:r>
              <a:rPr lang="en-US" sz="2000" dirty="0">
                <a:solidFill>
                  <a:schemeClr val="tx1"/>
                </a:solidFill>
              </a:rPr>
              <a:t>, </a:t>
            </a:r>
            <a:r>
              <a:rPr lang="en-US" sz="2000" dirty="0">
                <a:solidFill>
                  <a:schemeClr val="tx1"/>
                </a:solidFill>
                <a:hlinkClick r:id="rId6">
                  <a:extLst>
                    <a:ext uri="{A12FA001-AC4F-418D-AE19-62706E023703}">
                      <ahyp:hlinkClr xmlns:ahyp="http://schemas.microsoft.com/office/drawing/2018/hyperlinkcolor" val="tx"/>
                    </a:ext>
                  </a:extLst>
                </a:hlinkClick>
              </a:rPr>
              <a:t>Congregation B’nai Emet</a:t>
            </a:r>
            <a:r>
              <a:rPr lang="en-US" sz="2000" dirty="0">
                <a:solidFill>
                  <a:schemeClr val="tx1"/>
                </a:solidFill>
              </a:rPr>
              <a:t>, </a:t>
            </a:r>
            <a:r>
              <a:rPr lang="en-US" sz="2000" dirty="0">
                <a:solidFill>
                  <a:schemeClr val="tx1"/>
                </a:solidFill>
                <a:hlinkClick r:id="rId7">
                  <a:extLst>
                    <a:ext uri="{A12FA001-AC4F-418D-AE19-62706E023703}">
                      <ahyp:hlinkClr xmlns:ahyp="http://schemas.microsoft.com/office/drawing/2018/hyperlinkcolor" val="tx"/>
                    </a:ext>
                  </a:extLst>
                </a:hlinkClick>
              </a:rPr>
              <a:t>Congregation Kol Ami</a:t>
            </a:r>
            <a:r>
              <a:rPr lang="en-US" sz="2000" dirty="0">
                <a:solidFill>
                  <a:schemeClr val="tx1"/>
                </a:solidFill>
              </a:rPr>
              <a:t>, </a:t>
            </a:r>
            <a:r>
              <a:rPr lang="en-US" sz="2000" dirty="0">
                <a:solidFill>
                  <a:schemeClr val="tx1"/>
                </a:solidFill>
                <a:hlinkClick r:id="rId8">
                  <a:extLst>
                    <a:ext uri="{A12FA001-AC4F-418D-AE19-62706E023703}">
                      <ahyp:hlinkClr xmlns:ahyp="http://schemas.microsoft.com/office/drawing/2018/hyperlinkcolor" val="tx"/>
                    </a:ext>
                  </a:extLst>
                </a:hlinkClick>
              </a:rPr>
              <a:t>Congregation Or Ami</a:t>
            </a:r>
            <a:r>
              <a:rPr lang="en-US" sz="2000" dirty="0">
                <a:solidFill>
                  <a:schemeClr val="tx1"/>
                </a:solidFill>
              </a:rPr>
              <a:t>, </a:t>
            </a:r>
            <a:r>
              <a:rPr lang="en-US" sz="2000" dirty="0">
                <a:solidFill>
                  <a:schemeClr val="tx1"/>
                </a:solidFill>
                <a:hlinkClick r:id="rId9">
                  <a:extLst>
                    <a:ext uri="{A12FA001-AC4F-418D-AE19-62706E023703}">
                      <ahyp:hlinkClr xmlns:ahyp="http://schemas.microsoft.com/office/drawing/2018/hyperlinkcolor" val="tx"/>
                    </a:ext>
                  </a:extLst>
                </a:hlinkClick>
              </a:rPr>
              <a:t>Edlavitch DCJCC</a:t>
            </a:r>
            <a:r>
              <a:rPr lang="en-US" sz="2000" dirty="0">
                <a:solidFill>
                  <a:schemeClr val="tx1"/>
                </a:solidFill>
              </a:rPr>
              <a:t>, </a:t>
            </a:r>
            <a:r>
              <a:rPr lang="en-US" sz="2000" dirty="0">
                <a:solidFill>
                  <a:schemeClr val="tx1"/>
                </a:solidFill>
                <a:hlinkClick r:id="rId10">
                  <a:extLst>
                    <a:ext uri="{A12FA001-AC4F-418D-AE19-62706E023703}">
                      <ahyp:hlinkClr xmlns:ahyp="http://schemas.microsoft.com/office/drawing/2018/hyperlinkcolor" val="tx"/>
                    </a:ext>
                  </a:extLst>
                </a:hlinkClick>
              </a:rPr>
              <a:t>Foundation for Jewish Camp</a:t>
            </a:r>
            <a:r>
              <a:rPr lang="en-US" sz="2000" dirty="0">
                <a:solidFill>
                  <a:schemeClr val="tx1"/>
                </a:solidFill>
              </a:rPr>
              <a:t>, </a:t>
            </a:r>
            <a:r>
              <a:rPr lang="en-US" sz="2000" dirty="0">
                <a:solidFill>
                  <a:schemeClr val="tx1"/>
                </a:solidFill>
                <a:hlinkClick r:id="rId11">
                  <a:extLst>
                    <a:ext uri="{A12FA001-AC4F-418D-AE19-62706E023703}">
                      <ahyp:hlinkClr xmlns:ahyp="http://schemas.microsoft.com/office/drawing/2018/hyperlinkcolor" val="tx"/>
                    </a:ext>
                  </a:extLst>
                </a:hlinkClick>
              </a:rPr>
              <a:t>Gateways: Access to Jewish Education</a:t>
            </a:r>
            <a:r>
              <a:rPr lang="en-US" sz="2000" dirty="0">
                <a:solidFill>
                  <a:schemeClr val="tx1"/>
                </a:solidFill>
              </a:rPr>
              <a:t>, </a:t>
            </a:r>
            <a:r>
              <a:rPr lang="en-US" sz="2000" dirty="0">
                <a:solidFill>
                  <a:schemeClr val="tx1"/>
                </a:solidFill>
                <a:hlinkClick r:id="rId12">
                  <a:extLst>
                    <a:ext uri="{A12FA001-AC4F-418D-AE19-62706E023703}">
                      <ahyp:hlinkClr xmlns:ahyp="http://schemas.microsoft.com/office/drawing/2018/hyperlinkcolor" val="tx"/>
                    </a:ext>
                  </a:extLst>
                </a:hlinkClick>
              </a:rPr>
              <a:t>Hebrew Union College</a:t>
            </a:r>
            <a:r>
              <a:rPr lang="en-US" sz="2000" dirty="0">
                <a:solidFill>
                  <a:schemeClr val="tx1"/>
                </a:solidFill>
              </a:rPr>
              <a:t>, </a:t>
            </a:r>
            <a:r>
              <a:rPr lang="en-US" sz="2000" dirty="0">
                <a:solidFill>
                  <a:schemeClr val="tx1"/>
                </a:solidFill>
                <a:hlinkClick r:id="rId13">
                  <a:extLst>
                    <a:ext uri="{A12FA001-AC4F-418D-AE19-62706E023703}">
                      <ahyp:hlinkClr xmlns:ahyp="http://schemas.microsoft.com/office/drawing/2018/hyperlinkcolor" val="tx"/>
                    </a:ext>
                  </a:extLst>
                </a:hlinkClick>
              </a:rPr>
              <a:t>IKAR</a:t>
            </a:r>
            <a:r>
              <a:rPr lang="en-US" sz="2000" dirty="0">
                <a:solidFill>
                  <a:schemeClr val="tx1"/>
                </a:solidFill>
              </a:rPr>
              <a:t>, </a:t>
            </a:r>
            <a:r>
              <a:rPr lang="en-US" sz="2000" dirty="0">
                <a:solidFill>
                  <a:schemeClr val="tx1"/>
                </a:solidFill>
                <a:hlinkClick r:id="rId14">
                  <a:extLst>
                    <a:ext uri="{A12FA001-AC4F-418D-AE19-62706E023703}">
                      <ahyp:hlinkClr xmlns:ahyp="http://schemas.microsoft.com/office/drawing/2018/hyperlinkcolor" val="tx"/>
                    </a:ext>
                  </a:extLst>
                </a:hlinkClick>
              </a:rPr>
              <a:t>Institute on Theology and Disability</a:t>
            </a:r>
            <a:r>
              <a:rPr lang="en-US" sz="2000" dirty="0">
                <a:solidFill>
                  <a:schemeClr val="tx1"/>
                </a:solidFill>
              </a:rPr>
              <a:t>, </a:t>
            </a:r>
            <a:r>
              <a:rPr lang="en-US" sz="2000" dirty="0">
                <a:solidFill>
                  <a:schemeClr val="tx1"/>
                </a:solidFill>
                <a:hlinkClick r:id="rId15">
                  <a:extLst>
                    <a:ext uri="{A12FA001-AC4F-418D-AE19-62706E023703}">
                      <ahyp:hlinkClr xmlns:ahyp="http://schemas.microsoft.com/office/drawing/2018/hyperlinkcolor" val="tx"/>
                    </a:ext>
                  </a:extLst>
                </a:hlinkClick>
              </a:rPr>
              <a:t>Jewish Federations of North America</a:t>
            </a:r>
            <a:r>
              <a:rPr lang="en-US" sz="2000" dirty="0">
                <a:solidFill>
                  <a:schemeClr val="tx1"/>
                </a:solidFill>
              </a:rPr>
              <a:t>, </a:t>
            </a:r>
            <a:r>
              <a:rPr lang="en-US" sz="2000" dirty="0">
                <a:solidFill>
                  <a:schemeClr val="tx1"/>
                </a:solidFill>
                <a:hlinkClick r:id="rId16">
                  <a:extLst>
                    <a:ext uri="{A12FA001-AC4F-418D-AE19-62706E023703}">
                      <ahyp:hlinkClr xmlns:ahyp="http://schemas.microsoft.com/office/drawing/2018/hyperlinkcolor" val="tx"/>
                    </a:ext>
                  </a:extLst>
                </a:hlinkClick>
              </a:rPr>
              <a:t>Jewish Federation of Greater MetroWest NJ – Greater MetroWest ABLE</a:t>
            </a:r>
            <a:r>
              <a:rPr lang="en-US" sz="2000" dirty="0">
                <a:solidFill>
                  <a:schemeClr val="tx1"/>
                </a:solidFill>
              </a:rPr>
              <a:t>, </a:t>
            </a:r>
            <a:r>
              <a:rPr lang="en-US" sz="2000" dirty="0">
                <a:solidFill>
                  <a:schemeClr val="tx1"/>
                </a:solidFill>
                <a:hlinkClick r:id="rId17">
                  <a:extLst>
                    <a:ext uri="{A12FA001-AC4F-418D-AE19-62706E023703}">
                      <ahyp:hlinkClr xmlns:ahyp="http://schemas.microsoft.com/office/drawing/2018/hyperlinkcolor" val="tx"/>
                    </a:ext>
                  </a:extLst>
                </a:hlinkClick>
              </a:rPr>
              <a:t>Jewish Los Angeles Special Needs Trust and Services</a:t>
            </a:r>
            <a:r>
              <a:rPr lang="en-US" sz="2000" dirty="0">
                <a:solidFill>
                  <a:schemeClr val="tx1"/>
                </a:solidFill>
              </a:rPr>
              <a:t>, </a:t>
            </a:r>
            <a:r>
              <a:rPr lang="en-US" sz="2000" dirty="0">
                <a:solidFill>
                  <a:schemeClr val="tx1"/>
                </a:solidFill>
                <a:hlinkClick r:id="rId18">
                  <a:extLst>
                    <a:ext uri="{A12FA001-AC4F-418D-AE19-62706E023703}">
                      <ahyp:hlinkClr xmlns:ahyp="http://schemas.microsoft.com/office/drawing/2018/hyperlinkcolor" val="tx"/>
                    </a:ext>
                  </a:extLst>
                </a:hlinkClick>
              </a:rPr>
              <a:t>Jewish Residential Services</a:t>
            </a:r>
            <a:r>
              <a:rPr lang="en-US" sz="2000" dirty="0">
                <a:solidFill>
                  <a:schemeClr val="tx1"/>
                </a:solidFill>
              </a:rPr>
              <a:t>, </a:t>
            </a:r>
            <a:r>
              <a:rPr lang="en-US" sz="2000" dirty="0">
                <a:solidFill>
                  <a:schemeClr val="tx1"/>
                </a:solidFill>
                <a:hlinkClick r:id="rId19">
                  <a:extLst>
                    <a:ext uri="{A12FA001-AC4F-418D-AE19-62706E023703}">
                      <ahyp:hlinkClr xmlns:ahyp="http://schemas.microsoft.com/office/drawing/2018/hyperlinkcolor" val="tx"/>
                    </a:ext>
                  </a:extLst>
                </a:hlinkClick>
              </a:rPr>
              <a:t>JQ International</a:t>
            </a:r>
            <a:r>
              <a:rPr lang="en-US" sz="2000" dirty="0">
                <a:solidFill>
                  <a:schemeClr val="tx1"/>
                </a:solidFill>
              </a:rPr>
              <a:t>, </a:t>
            </a:r>
            <a:r>
              <a:rPr lang="en-US" sz="2000" dirty="0">
                <a:solidFill>
                  <a:schemeClr val="tx1"/>
                </a:solidFill>
                <a:hlinkClick r:id="rId20">
                  <a:extLst>
                    <a:ext uri="{A12FA001-AC4F-418D-AE19-62706E023703}">
                      <ahyp:hlinkClr xmlns:ahyp="http://schemas.microsoft.com/office/drawing/2018/hyperlinkcolor" val="tx"/>
                    </a:ext>
                  </a:extLst>
                </a:hlinkClick>
              </a:rPr>
              <a:t>JVS SoCal</a:t>
            </a:r>
            <a:r>
              <a:rPr lang="en-US" sz="2000" dirty="0">
                <a:solidFill>
                  <a:schemeClr val="tx1"/>
                </a:solidFill>
              </a:rPr>
              <a:t>, </a:t>
            </a:r>
            <a:r>
              <a:rPr lang="en-US" sz="2000" dirty="0">
                <a:solidFill>
                  <a:schemeClr val="tx1"/>
                </a:solidFill>
                <a:hlinkClick r:id="rId21">
                  <a:extLst>
                    <a:ext uri="{A12FA001-AC4F-418D-AE19-62706E023703}">
                      <ahyp:hlinkClr xmlns:ahyp="http://schemas.microsoft.com/office/drawing/2018/hyperlinkcolor" val="tx"/>
                    </a:ext>
                  </a:extLst>
                </a:hlinkClick>
              </a:rPr>
              <a:t>Jewish Women International (JWI)</a:t>
            </a:r>
            <a:r>
              <a:rPr lang="en-US" sz="2000" dirty="0">
                <a:solidFill>
                  <a:schemeClr val="tx1"/>
                </a:solidFill>
              </a:rPr>
              <a:t>, </a:t>
            </a:r>
            <a:r>
              <a:rPr lang="en-US" sz="2000" dirty="0">
                <a:solidFill>
                  <a:schemeClr val="tx1"/>
                </a:solidFill>
                <a:hlinkClick r:id="rId22">
                  <a:extLst>
                    <a:ext uri="{A12FA001-AC4F-418D-AE19-62706E023703}">
                      <ahyp:hlinkClr xmlns:ahyp="http://schemas.microsoft.com/office/drawing/2018/hyperlinkcolor" val="tx"/>
                    </a:ext>
                  </a:extLst>
                </a:hlinkClick>
              </a:rPr>
              <a:t>Keshet</a:t>
            </a:r>
            <a:r>
              <a:rPr lang="en-US" sz="2000" dirty="0">
                <a:solidFill>
                  <a:schemeClr val="tx1"/>
                </a:solidFill>
              </a:rPr>
              <a:t>, </a:t>
            </a:r>
            <a:r>
              <a:rPr lang="en-US" sz="2000" dirty="0">
                <a:solidFill>
                  <a:schemeClr val="tx1"/>
                </a:solidFill>
                <a:hlinkClick r:id="rId23">
                  <a:extLst>
                    <a:ext uri="{A12FA001-AC4F-418D-AE19-62706E023703}">
                      <ahyp:hlinkClr xmlns:ahyp="http://schemas.microsoft.com/office/drawing/2018/hyperlinkcolor" val="tx"/>
                    </a:ext>
                  </a:extLst>
                </a:hlinkClick>
              </a:rPr>
              <a:t>Lippman Kanfer Foundation for Living Torah</a:t>
            </a:r>
            <a:r>
              <a:rPr lang="en-US" sz="2000" dirty="0">
                <a:solidFill>
                  <a:schemeClr val="tx1"/>
                </a:solidFill>
              </a:rPr>
              <a:t>, </a:t>
            </a:r>
            <a:r>
              <a:rPr lang="en-US" sz="2000" dirty="0">
                <a:solidFill>
                  <a:schemeClr val="tx1"/>
                </a:solidFill>
                <a:hlinkClick r:id="rId24">
                  <a:extLst>
                    <a:ext uri="{A12FA001-AC4F-418D-AE19-62706E023703}">
                      <ahyp:hlinkClr xmlns:ahyp="http://schemas.microsoft.com/office/drawing/2018/hyperlinkcolor" val="tx"/>
                    </a:ext>
                  </a:extLst>
                </a:hlinkClick>
              </a:rPr>
              <a:t>Marlene Meyerson JCC Manhattan</a:t>
            </a:r>
            <a:r>
              <a:rPr lang="en-US" sz="2000" dirty="0">
                <a:solidFill>
                  <a:schemeClr val="tx1"/>
                </a:solidFill>
              </a:rPr>
              <a:t>, </a:t>
            </a:r>
            <a:r>
              <a:rPr lang="en-US" sz="2000" dirty="0">
                <a:solidFill>
                  <a:schemeClr val="tx1"/>
                </a:solidFill>
                <a:hlinkClick r:id="rId25">
                  <a:extLst>
                    <a:ext uri="{A12FA001-AC4F-418D-AE19-62706E023703}">
                      <ahyp:hlinkClr xmlns:ahyp="http://schemas.microsoft.com/office/drawing/2018/hyperlinkcolor" val="tx"/>
                    </a:ext>
                  </a:extLst>
                </a:hlinkClick>
              </a:rPr>
              <a:t>Matan</a:t>
            </a:r>
            <a:r>
              <a:rPr lang="en-US" sz="2000" dirty="0">
                <a:solidFill>
                  <a:schemeClr val="tx1"/>
                </a:solidFill>
              </a:rPr>
              <a:t>, </a:t>
            </a:r>
            <a:r>
              <a:rPr lang="en-US" sz="2000" dirty="0">
                <a:solidFill>
                  <a:schemeClr val="tx1"/>
                </a:solidFill>
                <a:hlinkClick r:id="rId26">
                  <a:extLst>
                    <a:ext uri="{A12FA001-AC4F-418D-AE19-62706E023703}">
                      <ahyp:hlinkClr xmlns:ahyp="http://schemas.microsoft.com/office/drawing/2018/hyperlinkcolor" val="tx"/>
                    </a:ext>
                  </a:extLst>
                </a:hlinkClick>
              </a:rPr>
              <a:t>Moment Magazine</a:t>
            </a:r>
            <a:r>
              <a:rPr lang="en-US" sz="2000" dirty="0">
                <a:solidFill>
                  <a:schemeClr val="tx1"/>
                </a:solidFill>
              </a:rPr>
              <a:t>, </a:t>
            </a:r>
            <a:r>
              <a:rPr lang="en-US" sz="2000" dirty="0">
                <a:solidFill>
                  <a:schemeClr val="tx1"/>
                </a:solidFill>
                <a:hlinkClick r:id="rId27">
                  <a:extLst>
                    <a:ext uri="{A12FA001-AC4F-418D-AE19-62706E023703}">
                      <ahyp:hlinkClr xmlns:ahyp="http://schemas.microsoft.com/office/drawing/2018/hyperlinkcolor" val="tx"/>
                    </a:ext>
                  </a:extLst>
                </a:hlinkClick>
              </a:rPr>
              <a:t>National Ramah Tikvah Network</a:t>
            </a:r>
            <a:r>
              <a:rPr lang="en-US" sz="2000" dirty="0">
                <a:solidFill>
                  <a:schemeClr val="tx1"/>
                </a:solidFill>
              </a:rPr>
              <a:t>, </a:t>
            </a:r>
            <a:r>
              <a:rPr lang="en-US" sz="2000" dirty="0">
                <a:solidFill>
                  <a:schemeClr val="tx1"/>
                </a:solidFill>
                <a:hlinkClick r:id="rId28">
                  <a:extLst>
                    <a:ext uri="{A12FA001-AC4F-418D-AE19-62706E023703}">
                      <ahyp:hlinkClr xmlns:ahyp="http://schemas.microsoft.com/office/drawing/2018/hyperlinkcolor" val="tx"/>
                    </a:ext>
                  </a:extLst>
                </a:hlinkClick>
              </a:rPr>
              <a:t>Ohr HaTorah Synagogue</a:t>
            </a:r>
            <a:r>
              <a:rPr lang="en-US" sz="2000" dirty="0">
                <a:solidFill>
                  <a:schemeClr val="tx1"/>
                </a:solidFill>
              </a:rPr>
              <a:t>, </a:t>
            </a:r>
            <a:r>
              <a:rPr lang="en-US" sz="2000" dirty="0">
                <a:solidFill>
                  <a:schemeClr val="tx1"/>
                </a:solidFill>
                <a:hlinkClick r:id="rId29">
                  <a:extLst>
                    <a:ext uri="{A12FA001-AC4F-418D-AE19-62706E023703}">
                      <ahyp:hlinkClr xmlns:ahyp="http://schemas.microsoft.com/office/drawing/2018/hyperlinkcolor" val="tx"/>
                    </a:ext>
                  </a:extLst>
                </a:hlinkClick>
              </a:rPr>
              <a:t>Reconstructing Judaism</a:t>
            </a:r>
            <a:r>
              <a:rPr lang="en-US" sz="2000" dirty="0">
                <a:solidFill>
                  <a:schemeClr val="tx1"/>
                </a:solidFill>
              </a:rPr>
              <a:t>, </a:t>
            </a:r>
            <a:r>
              <a:rPr lang="en-US" sz="2000" dirty="0">
                <a:solidFill>
                  <a:schemeClr val="tx1"/>
                </a:solidFill>
                <a:hlinkClick r:id="rId30">
                  <a:extLst>
                    <a:ext uri="{A12FA001-AC4F-418D-AE19-62706E023703}">
                      <ahyp:hlinkClr xmlns:ahyp="http://schemas.microsoft.com/office/drawing/2018/hyperlinkcolor" val="tx"/>
                    </a:ext>
                  </a:extLst>
                </a:hlinkClick>
              </a:rPr>
              <a:t>Religious Action Center of Reform Judaism</a:t>
            </a:r>
            <a:r>
              <a:rPr lang="en-US" sz="2000" dirty="0">
                <a:solidFill>
                  <a:schemeClr val="tx1"/>
                </a:solidFill>
              </a:rPr>
              <a:t>, </a:t>
            </a:r>
            <a:r>
              <a:rPr lang="en-US" sz="2000" dirty="0">
                <a:solidFill>
                  <a:schemeClr val="tx1"/>
                </a:solidFill>
                <a:hlinkClick r:id="rId31">
                  <a:extLst>
                    <a:ext uri="{A12FA001-AC4F-418D-AE19-62706E023703}">
                      <ahyp:hlinkClr xmlns:ahyp="http://schemas.microsoft.com/office/drawing/2018/hyperlinkcolor" val="tx"/>
                    </a:ext>
                  </a:extLst>
                </a:hlinkClick>
              </a:rPr>
              <a:t>ROSIES Foundation</a:t>
            </a:r>
            <a:r>
              <a:rPr lang="en-US" sz="2000" dirty="0">
                <a:solidFill>
                  <a:schemeClr val="tx1"/>
                </a:solidFill>
              </a:rPr>
              <a:t>, </a:t>
            </a:r>
            <a:r>
              <a:rPr lang="en-US" sz="2000" dirty="0">
                <a:solidFill>
                  <a:schemeClr val="tx1"/>
                </a:solidFill>
                <a:hlinkClick r:id="rId32">
                  <a:extLst>
                    <a:ext uri="{A12FA001-AC4F-418D-AE19-62706E023703}">
                      <ahyp:hlinkClr xmlns:ahyp="http://schemas.microsoft.com/office/drawing/2018/hyperlinkcolor" val="tx"/>
                    </a:ext>
                  </a:extLst>
                </a:hlinkClick>
              </a:rPr>
              <a:t>Shalhevet</a:t>
            </a:r>
            <a:r>
              <a:rPr lang="en-US" sz="2000" dirty="0">
                <a:solidFill>
                  <a:schemeClr val="tx1"/>
                </a:solidFill>
              </a:rPr>
              <a:t>, </a:t>
            </a:r>
            <a:r>
              <a:rPr lang="en-US" sz="2000" dirty="0">
                <a:solidFill>
                  <a:schemeClr val="tx1"/>
                </a:solidFill>
                <a:hlinkClick r:id="rId33">
                  <a:extLst>
                    <a:ext uri="{A12FA001-AC4F-418D-AE19-62706E023703}">
                      <ahyp:hlinkClr xmlns:ahyp="http://schemas.microsoft.com/office/drawing/2018/hyperlinkcolor" val="tx"/>
                    </a:ext>
                  </a:extLst>
                </a:hlinkClick>
              </a:rPr>
              <a:t>Shalom Institute</a:t>
            </a:r>
            <a:r>
              <a:rPr lang="en-US" sz="2000" dirty="0">
                <a:solidFill>
                  <a:schemeClr val="tx1"/>
                </a:solidFill>
              </a:rPr>
              <a:t>, </a:t>
            </a:r>
            <a:r>
              <a:rPr lang="en-US" sz="2000" dirty="0">
                <a:solidFill>
                  <a:schemeClr val="tx1"/>
                </a:solidFill>
                <a:hlinkClick r:id="rId34">
                  <a:extLst>
                    <a:ext uri="{A12FA001-AC4F-418D-AE19-62706E023703}">
                      <ahyp:hlinkClr xmlns:ahyp="http://schemas.microsoft.com/office/drawing/2018/hyperlinkcolor" val="tx"/>
                    </a:ext>
                  </a:extLst>
                </a:hlinkClick>
              </a:rPr>
              <a:t>Stephen Wise Temple</a:t>
            </a:r>
            <a:r>
              <a:rPr lang="en-US" sz="2000" dirty="0">
                <a:solidFill>
                  <a:schemeClr val="tx1"/>
                </a:solidFill>
              </a:rPr>
              <a:t>, </a:t>
            </a:r>
            <a:r>
              <a:rPr lang="en-US" sz="2000" dirty="0">
                <a:solidFill>
                  <a:schemeClr val="tx1"/>
                </a:solidFill>
                <a:hlinkClick r:id="rId35">
                  <a:extLst>
                    <a:ext uri="{A12FA001-AC4F-418D-AE19-62706E023703}">
                      <ahyp:hlinkClr xmlns:ahyp="http://schemas.microsoft.com/office/drawing/2018/hyperlinkcolor" val="tx"/>
                    </a:ext>
                  </a:extLst>
                </a:hlinkClick>
              </a:rPr>
              <a:t>T’ruah: The Rabbinic Call for Human Rights</a:t>
            </a:r>
            <a:r>
              <a:rPr lang="en-US" sz="2000" dirty="0">
                <a:solidFill>
                  <a:schemeClr val="tx1"/>
                </a:solidFill>
              </a:rPr>
              <a:t>, </a:t>
            </a:r>
            <a:r>
              <a:rPr lang="en-US" sz="2000" dirty="0">
                <a:solidFill>
                  <a:schemeClr val="tx1"/>
                </a:solidFill>
                <a:hlinkClick r:id="rId36">
                  <a:extLst>
                    <a:ext uri="{A12FA001-AC4F-418D-AE19-62706E023703}">
                      <ahyp:hlinkClr xmlns:ahyp="http://schemas.microsoft.com/office/drawing/2018/hyperlinkcolor" val="tx"/>
                    </a:ext>
                  </a:extLst>
                </a:hlinkClick>
              </a:rPr>
              <a:t>The Jewish Journal</a:t>
            </a:r>
            <a:r>
              <a:rPr lang="en-US" sz="2000" dirty="0">
                <a:solidFill>
                  <a:schemeClr val="tx1"/>
                </a:solidFill>
              </a:rPr>
              <a:t>, </a:t>
            </a:r>
            <a:r>
              <a:rPr lang="en-US" sz="2000" dirty="0">
                <a:solidFill>
                  <a:schemeClr val="tx1"/>
                </a:solidFill>
                <a:hlinkClick r:id="rId37">
                  <a:extLst>
                    <a:ext uri="{A12FA001-AC4F-418D-AE19-62706E023703}">
                      <ahyp:hlinkClr xmlns:ahyp="http://schemas.microsoft.com/office/drawing/2018/hyperlinkcolor" val="tx"/>
                    </a:ext>
                  </a:extLst>
                </a:hlinkClick>
              </a:rPr>
              <a:t>The Miracle Project</a:t>
            </a:r>
            <a:r>
              <a:rPr lang="en-US" sz="2000" dirty="0">
                <a:solidFill>
                  <a:schemeClr val="tx1"/>
                </a:solidFill>
              </a:rPr>
              <a:t>, </a:t>
            </a:r>
            <a:r>
              <a:rPr lang="en-US" sz="2000" dirty="0">
                <a:solidFill>
                  <a:schemeClr val="tx1"/>
                </a:solidFill>
                <a:hlinkClick r:id="rId38">
                  <a:extLst>
                    <a:ext uri="{A12FA001-AC4F-418D-AE19-62706E023703}">
                      <ahyp:hlinkClr xmlns:ahyp="http://schemas.microsoft.com/office/drawing/2018/hyperlinkcolor" val="tx"/>
                    </a:ext>
                  </a:extLst>
                </a:hlinkClick>
              </a:rPr>
              <a:t>The New Normal</a:t>
            </a:r>
            <a:r>
              <a:rPr lang="en-US" sz="2000" dirty="0">
                <a:solidFill>
                  <a:schemeClr val="tx1"/>
                </a:solidFill>
              </a:rPr>
              <a:t>, </a:t>
            </a:r>
            <a:r>
              <a:rPr lang="en-US" sz="2000" dirty="0">
                <a:solidFill>
                  <a:schemeClr val="tx1"/>
                </a:solidFill>
                <a:hlinkClick r:id="rId39">
                  <a:extLst>
                    <a:ext uri="{A12FA001-AC4F-418D-AE19-62706E023703}">
                      <ahyp:hlinkClr xmlns:ahyp="http://schemas.microsoft.com/office/drawing/2018/hyperlinkcolor" val="tx"/>
                    </a:ext>
                  </a:extLst>
                </a:hlinkClick>
              </a:rPr>
              <a:t>The Women’s Rabbinic Network</a:t>
            </a:r>
            <a:r>
              <a:rPr lang="en-US" sz="2000" dirty="0">
                <a:solidFill>
                  <a:schemeClr val="tx1"/>
                </a:solidFill>
              </a:rPr>
              <a:t>, </a:t>
            </a:r>
            <a:r>
              <a:rPr lang="en-US" sz="2000" dirty="0">
                <a:solidFill>
                  <a:schemeClr val="tx1"/>
                </a:solidFill>
                <a:hlinkClick r:id="rId40">
                  <a:extLst>
                    <a:ext uri="{A12FA001-AC4F-418D-AE19-62706E023703}">
                      <ahyp:hlinkClr xmlns:ahyp="http://schemas.microsoft.com/office/drawing/2018/hyperlinkcolor" val="tx"/>
                    </a:ext>
                  </a:extLst>
                </a:hlinkClick>
              </a:rPr>
              <a:t>Union for Reform Judaism</a:t>
            </a:r>
            <a:r>
              <a:rPr lang="en-US" sz="2000" dirty="0">
                <a:solidFill>
                  <a:schemeClr val="tx1"/>
                </a:solidFill>
              </a:rPr>
              <a:t>, </a:t>
            </a:r>
            <a:r>
              <a:rPr lang="en-US" sz="2000" dirty="0">
                <a:solidFill>
                  <a:schemeClr val="tx1"/>
                </a:solidFill>
                <a:hlinkClick r:id="rId41">
                  <a:extLst>
                    <a:ext uri="{A12FA001-AC4F-418D-AE19-62706E023703}">
                      <ahyp:hlinkClr xmlns:ahyp="http://schemas.microsoft.com/office/drawing/2018/hyperlinkcolor" val="tx"/>
                    </a:ext>
                  </a:extLst>
                </a:hlinkClick>
              </a:rPr>
              <a:t>USCJ</a:t>
            </a:r>
            <a:r>
              <a:rPr lang="en-US" sz="2000" dirty="0">
                <a:solidFill>
                  <a:schemeClr val="tx1"/>
                </a:solidFill>
              </a:rPr>
              <a:t>, </a:t>
            </a:r>
            <a:r>
              <a:rPr lang="en-US" sz="2000" dirty="0">
                <a:solidFill>
                  <a:schemeClr val="tx1"/>
                </a:solidFill>
                <a:hlinkClick r:id="rId42">
                  <a:extLst>
                    <a:ext uri="{A12FA001-AC4F-418D-AE19-62706E023703}">
                      <ahyp:hlinkClr xmlns:ahyp="http://schemas.microsoft.com/office/drawing/2018/hyperlinkcolor" val="tx"/>
                    </a:ext>
                  </a:extLst>
                </a:hlinkClick>
              </a:rPr>
              <a:t>Whole Community Inclusion at Jewish Learning Venture</a:t>
            </a:r>
            <a:r>
              <a:rPr lang="en-US" sz="2000" dirty="0">
                <a:solidFill>
                  <a:schemeClr val="tx1"/>
                </a:solidFill>
              </a:rPr>
              <a:t>, </a:t>
            </a:r>
            <a:r>
              <a:rPr lang="en-US" sz="2000" dirty="0">
                <a:solidFill>
                  <a:schemeClr val="tx1"/>
                </a:solidFill>
                <a:hlinkClick r:id="rId43">
                  <a:extLst>
                    <a:ext uri="{A12FA001-AC4F-418D-AE19-62706E023703}">
                      <ahyp:hlinkClr xmlns:ahyp="http://schemas.microsoft.com/office/drawing/2018/hyperlinkcolor" val="tx"/>
                    </a:ext>
                  </a:extLst>
                </a:hlinkClick>
              </a:rPr>
              <a:t>Yachad Los Angeles</a:t>
            </a:r>
            <a:r>
              <a:rPr lang="en-US" sz="2000" dirty="0">
                <a:solidFill>
                  <a:schemeClr val="tx1"/>
                </a:solidFill>
              </a:rPr>
              <a:t>, </a:t>
            </a:r>
            <a:r>
              <a:rPr lang="en-US" sz="2000" dirty="0">
                <a:solidFill>
                  <a:schemeClr val="tx1"/>
                </a:solidFill>
                <a:hlinkClick r:id="rId44">
                  <a:extLst>
                    <a:ext uri="{A12FA001-AC4F-418D-AE19-62706E023703}">
                      <ahyp:hlinkClr xmlns:ahyp="http://schemas.microsoft.com/office/drawing/2018/hyperlinkcolor" val="tx"/>
                    </a:ext>
                  </a:extLst>
                </a:hlinkClick>
              </a:rPr>
              <a:t>Yeshivat Chovevei Torah Rabbinical School</a:t>
            </a:r>
            <a:endParaRPr lang="en-US" sz="2000" dirty="0">
              <a:solidFill>
                <a:schemeClr val="tx1"/>
              </a:solidFill>
            </a:endParaRPr>
          </a:p>
          <a:p>
            <a:pPr marL="0" indent="0">
              <a:buNone/>
            </a:pPr>
            <a:r>
              <a:rPr lang="en-US" sz="2000" dirty="0">
                <a:solidFill>
                  <a:schemeClr val="tx1"/>
                </a:solidFill>
              </a:rPr>
              <a:t>This series is made possible by support from the </a:t>
            </a:r>
            <a:r>
              <a:rPr lang="en-US" sz="2000" dirty="0">
                <a:solidFill>
                  <a:schemeClr val="tx1"/>
                </a:solidFill>
                <a:hlinkClick r:id="rId45">
                  <a:extLst>
                    <a:ext uri="{A12FA001-AC4F-418D-AE19-62706E023703}">
                      <ahyp:hlinkClr xmlns:ahyp="http://schemas.microsoft.com/office/drawing/2018/hyperlinkcolor" val="tx"/>
                    </a:ext>
                  </a:extLst>
                </a:hlinkClick>
              </a:rPr>
              <a:t>Jewish Community Foundation of Los Angeles</a:t>
            </a:r>
            <a:r>
              <a:rPr lang="en-US" sz="2000" dirty="0">
                <a:solidFill>
                  <a:schemeClr val="tx1"/>
                </a:solidFill>
              </a:rPr>
              <a:t> through a Cutting Edge Grant, </a:t>
            </a:r>
            <a:r>
              <a:rPr lang="en-US" sz="2000" dirty="0">
                <a:solidFill>
                  <a:schemeClr val="tx1"/>
                </a:solidFill>
                <a:hlinkClick r:id="rId46">
                  <a:extLst>
                    <a:ext uri="{A12FA001-AC4F-418D-AE19-62706E023703}">
                      <ahyp:hlinkClr xmlns:ahyp="http://schemas.microsoft.com/office/drawing/2018/hyperlinkcolor" val="tx"/>
                    </a:ext>
                  </a:extLst>
                </a:hlinkClick>
              </a:rPr>
              <a:t>The Diane &amp; Guilford Glazer Philanthropies</a:t>
            </a:r>
            <a:r>
              <a:rPr lang="en-US" sz="2000" dirty="0">
                <a:solidFill>
                  <a:schemeClr val="tx1"/>
                </a:solidFill>
              </a:rPr>
              <a:t>, </a:t>
            </a:r>
            <a:r>
              <a:rPr lang="en-US" sz="2000" dirty="0">
                <a:solidFill>
                  <a:schemeClr val="tx1"/>
                </a:solidFill>
                <a:hlinkClick r:id="rId47">
                  <a:extLst>
                    <a:ext uri="{A12FA001-AC4F-418D-AE19-62706E023703}">
                      <ahyp:hlinkClr xmlns:ahyp="http://schemas.microsoft.com/office/drawing/2018/hyperlinkcolor" val="tx"/>
                    </a:ext>
                  </a:extLst>
                </a:hlinkClick>
              </a:rPr>
              <a:t>The Charles &amp; Lynn Schusterman Family Foundation</a:t>
            </a:r>
            <a:r>
              <a:rPr lang="en-US" sz="2000" dirty="0">
                <a:solidFill>
                  <a:schemeClr val="tx1"/>
                </a:solidFill>
              </a:rPr>
              <a:t>, The David Berg Foundation, the Stanford and Joan Alexander Foundation, Stanley &amp; Joyce Black Family Foundation, and The Beverly Foundation.</a:t>
            </a:r>
          </a:p>
        </p:txBody>
      </p:sp>
    </p:spTree>
    <p:extLst>
      <p:ext uri="{BB962C8B-B14F-4D97-AF65-F5344CB8AC3E}">
        <p14:creationId xmlns:p14="http://schemas.microsoft.com/office/powerpoint/2010/main" val="276542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84C1-6CF9-2C4E-A4E0-4A4F8435C8E7}"/>
              </a:ext>
            </a:extLst>
          </p:cNvPr>
          <p:cNvSpPr>
            <a:spLocks noGrp="1"/>
          </p:cNvSpPr>
          <p:nvPr>
            <p:ph type="title"/>
          </p:nvPr>
        </p:nvSpPr>
        <p:spPr/>
        <p:txBody>
          <a:bodyPr>
            <a:normAutofit/>
          </a:bodyPr>
          <a:lstStyle/>
          <a:p>
            <a:r>
              <a:rPr lang="en-US" sz="3600" b="1" dirty="0"/>
              <a:t>Accessibility Is Important For All</a:t>
            </a:r>
          </a:p>
        </p:txBody>
      </p:sp>
      <p:sp>
        <p:nvSpPr>
          <p:cNvPr id="3" name="Content Placeholder 2">
            <a:extLst>
              <a:ext uri="{FF2B5EF4-FFF2-40B4-BE49-F238E27FC236}">
                <a16:creationId xmlns:a16="http://schemas.microsoft.com/office/drawing/2014/main" id="{EB4D9330-5343-D142-94E8-55323310DC85}"/>
              </a:ext>
            </a:extLst>
          </p:cNvPr>
          <p:cNvSpPr>
            <a:spLocks noGrp="1"/>
          </p:cNvSpPr>
          <p:nvPr>
            <p:ph idx="1"/>
          </p:nvPr>
        </p:nvSpPr>
        <p:spPr>
          <a:xfrm>
            <a:off x="523240" y="1751884"/>
            <a:ext cx="11012268" cy="4948613"/>
          </a:xfrm>
        </p:spPr>
        <p:txBody>
          <a:bodyPr>
            <a:normAutofit/>
          </a:bodyPr>
          <a:lstStyle/>
          <a:p>
            <a:pPr marL="0" indent="0">
              <a:buNone/>
            </a:pPr>
            <a:r>
              <a:rPr lang="en-US" b="1" dirty="0">
                <a:solidFill>
                  <a:schemeClr val="tx1"/>
                </a:solidFill>
              </a:rPr>
              <a:t>Ensuring accessibility during the planning process of an event is important; if you are planning to post a video of the event after the fact, you may need to ensure accessibility during the actual event, even if no live participants request one. This is important for several reasons:</a:t>
            </a:r>
          </a:p>
          <a:p>
            <a:r>
              <a:rPr lang="en-US" sz="2400" dirty="0">
                <a:solidFill>
                  <a:schemeClr val="tx1"/>
                </a:solidFill>
              </a:rPr>
              <a:t>Twenty percent of people in the U.S. are Deaf/Hard of Hearing; that is 48 million Americans.</a:t>
            </a:r>
          </a:p>
          <a:p>
            <a:r>
              <a:rPr lang="en-US" sz="2400" dirty="0">
                <a:solidFill>
                  <a:schemeClr val="tx1"/>
                </a:solidFill>
              </a:rPr>
              <a:t>More than 1 million people in the U.S. are blind and more than 12 million have low vision.</a:t>
            </a:r>
          </a:p>
          <a:p>
            <a:r>
              <a:rPr lang="en-US" sz="2400" dirty="0">
                <a:solidFill>
                  <a:schemeClr val="tx1"/>
                </a:solidFill>
              </a:rPr>
              <a:t>More than 5 million people in the U.S. are English language learners.</a:t>
            </a:r>
          </a:p>
          <a:p>
            <a:r>
              <a:rPr lang="en-US" sz="2400" dirty="0">
                <a:solidFill>
                  <a:schemeClr val="tx1"/>
                </a:solidFill>
              </a:rPr>
              <a:t>While not everyone knows they have one, it is likely that more than 40 million Americans have a learning disability.</a:t>
            </a:r>
          </a:p>
        </p:txBody>
      </p:sp>
    </p:spTree>
    <p:extLst>
      <p:ext uri="{BB962C8B-B14F-4D97-AF65-F5344CB8AC3E}">
        <p14:creationId xmlns:p14="http://schemas.microsoft.com/office/powerpoint/2010/main" val="3210725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84C1-6CF9-2C4E-A4E0-4A4F8435C8E7}"/>
              </a:ext>
            </a:extLst>
          </p:cNvPr>
          <p:cNvSpPr>
            <a:spLocks noGrp="1"/>
          </p:cNvSpPr>
          <p:nvPr>
            <p:ph type="title"/>
          </p:nvPr>
        </p:nvSpPr>
        <p:spPr>
          <a:xfrm>
            <a:off x="655320" y="365125"/>
            <a:ext cx="5120114" cy="1100808"/>
          </a:xfrm>
        </p:spPr>
        <p:txBody>
          <a:bodyPr vert="horz" lIns="91440" tIns="45720" rIns="91440" bIns="45720" rtlCol="0" anchor="ctr">
            <a:normAutofit/>
          </a:bodyPr>
          <a:lstStyle/>
          <a:p>
            <a:r>
              <a:rPr lang="en-US" b="1" dirty="0">
                <a:solidFill>
                  <a:schemeClr val="tx1"/>
                </a:solidFill>
              </a:rPr>
              <a:t>Be Intentional</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4D9330-5343-D142-94E8-55323310DC85}"/>
              </a:ext>
            </a:extLst>
          </p:cNvPr>
          <p:cNvSpPr>
            <a:spLocks noGrp="1"/>
          </p:cNvSpPr>
          <p:nvPr>
            <p:ph idx="1"/>
          </p:nvPr>
        </p:nvSpPr>
        <p:spPr>
          <a:xfrm>
            <a:off x="655321" y="2575034"/>
            <a:ext cx="5120113" cy="3462228"/>
          </a:xfrm>
        </p:spPr>
        <p:txBody>
          <a:bodyPr vert="horz" lIns="91440" tIns="45720" rIns="91440" bIns="45720" rtlCol="0">
            <a:normAutofit/>
          </a:bodyPr>
          <a:lstStyle/>
          <a:p>
            <a:pPr marL="0" indent="0">
              <a:buNone/>
            </a:pPr>
            <a:r>
              <a:rPr lang="en-US" b="1" dirty="0">
                <a:solidFill>
                  <a:schemeClr val="tx1"/>
                </a:solidFill>
              </a:rPr>
              <a:t>It is vitally important to think through every step and every use of the event before implementing anything. After all, it always is easier to make changes during the planning stages than after the fact.</a:t>
            </a:r>
          </a:p>
        </p:txBody>
      </p:sp>
      <p:pic>
        <p:nvPicPr>
          <p:cNvPr id="5" name="Picture 4" descr="A woman of color seated at a desk touching a laptop, wearing a mask, looking at camera">
            <a:extLst>
              <a:ext uri="{FF2B5EF4-FFF2-40B4-BE49-F238E27FC236}">
                <a16:creationId xmlns:a16="http://schemas.microsoft.com/office/drawing/2014/main" id="{706AB6A7-F4BD-0141-990F-F683E894B101}"/>
              </a:ext>
            </a:extLst>
          </p:cNvPr>
          <p:cNvPicPr>
            <a:picLocks noChangeAspect="1"/>
          </p:cNvPicPr>
          <p:nvPr/>
        </p:nvPicPr>
        <p:blipFill rotWithShape="1">
          <a:blip r:embed="rId3">
            <a:extLst>
              <a:ext uri="{28A0092B-C50C-407E-A947-70E740481C1C}">
                <a14:useLocalDpi xmlns:a14="http://schemas.microsoft.com/office/drawing/2010/main" val="0"/>
              </a:ext>
            </a:extLst>
          </a:blip>
          <a:srcRect t="22873" r="-2"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16956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b="1" dirty="0"/>
              <a:t>Before The Event: Invitations, Materials, and </a:t>
            </a:r>
            <a:br>
              <a:rPr lang="en-US" sz="3600" b="1" dirty="0"/>
            </a:br>
            <a:r>
              <a:rPr lang="en-US" sz="3600" b="1" dirty="0"/>
              <a:t>Information to Share Ahead of Time</a:t>
            </a:r>
          </a:p>
        </p:txBody>
      </p:sp>
    </p:spTree>
    <p:extLst>
      <p:ext uri="{BB962C8B-B14F-4D97-AF65-F5344CB8AC3E}">
        <p14:creationId xmlns:p14="http://schemas.microsoft.com/office/powerpoint/2010/main" val="2138195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lstStyle/>
          <a:p>
            <a:r>
              <a:rPr lang="en-US" b="1" dirty="0"/>
              <a:t>Invitation Format</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lstStyle/>
          <a:p>
            <a:r>
              <a:rPr lang="en-US" dirty="0">
                <a:solidFill>
                  <a:schemeClr val="tx1"/>
                </a:solidFill>
              </a:rPr>
              <a:t>Ensure images and logos have alt text (image descriptions) for people who are blind and use screen readers</a:t>
            </a:r>
          </a:p>
          <a:p>
            <a:r>
              <a:rPr lang="en-US" dirty="0">
                <a:solidFill>
                  <a:schemeClr val="tx1"/>
                </a:solidFill>
              </a:rPr>
              <a:t>Have a plain text version of the invite</a:t>
            </a:r>
          </a:p>
          <a:p>
            <a:r>
              <a:rPr lang="en-US" dirty="0">
                <a:solidFill>
                  <a:schemeClr val="tx1"/>
                </a:solidFill>
              </a:rPr>
              <a:t>Some systems, like Eventbrite are not accessible to people who use screen readers</a:t>
            </a:r>
          </a:p>
          <a:p>
            <a:r>
              <a:rPr lang="en-US" dirty="0">
                <a:solidFill>
                  <a:schemeClr val="tx1"/>
                </a:solidFill>
              </a:rPr>
              <a:t>Google Forms are accessible</a:t>
            </a:r>
          </a:p>
          <a:p>
            <a:r>
              <a:rPr lang="en-US" dirty="0">
                <a:solidFill>
                  <a:schemeClr val="tx1"/>
                </a:solidFill>
              </a:rPr>
              <a:t>User test – can someone using a screen reader access all fields on the form?</a:t>
            </a:r>
          </a:p>
        </p:txBody>
      </p:sp>
    </p:spTree>
    <p:extLst>
      <p:ext uri="{BB962C8B-B14F-4D97-AF65-F5344CB8AC3E}">
        <p14:creationId xmlns:p14="http://schemas.microsoft.com/office/powerpoint/2010/main" val="2149603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lstStyle/>
          <a:p>
            <a:r>
              <a:rPr lang="en-US" b="1" dirty="0"/>
              <a:t>Accommodations Language</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770743"/>
            <a:ext cx="6072061" cy="4967682"/>
          </a:xfrm>
        </p:spPr>
        <p:txBody>
          <a:bodyPr>
            <a:normAutofit fontScale="70000" lnSpcReduction="20000"/>
          </a:bodyPr>
          <a:lstStyle/>
          <a:p>
            <a:pPr marL="0" indent="0">
              <a:buNone/>
            </a:pPr>
            <a:r>
              <a:rPr lang="en-US" sz="3100" dirty="0">
                <a:solidFill>
                  <a:schemeClr val="tx1"/>
                </a:solidFill>
              </a:rPr>
              <a:t>On the sign-up form, ask registrants if they need any accommodations to effectively participate in the event: </a:t>
            </a:r>
            <a:br>
              <a:rPr lang="en-US" dirty="0">
                <a:solidFill>
                  <a:schemeClr val="tx1"/>
                </a:solidFill>
              </a:rPr>
            </a:br>
            <a:endParaRPr lang="en-US" dirty="0">
              <a:solidFill>
                <a:schemeClr val="tx1"/>
              </a:solidFill>
            </a:endParaRPr>
          </a:p>
          <a:p>
            <a:pPr marL="0" indent="0">
              <a:buNone/>
            </a:pPr>
            <a:r>
              <a:rPr lang="en-US" sz="4000" dirty="0">
                <a:solidFill>
                  <a:schemeClr val="tx1"/>
                </a:solidFill>
              </a:rPr>
              <a:t>“To request accommodations, please either include the request in the RSVP form, or contact [Name of Person] at 222-222-2222 [Phone number] or </a:t>
            </a:r>
            <a:r>
              <a:rPr lang="en-US" sz="4000" dirty="0" err="1">
                <a:solidFill>
                  <a:schemeClr val="tx1"/>
                </a:solidFill>
              </a:rPr>
              <a:t>xxxxxxx@yyyyyy.org</a:t>
            </a:r>
            <a:r>
              <a:rPr lang="en-US" sz="4000" dirty="0">
                <a:solidFill>
                  <a:schemeClr val="tx1"/>
                </a:solidFill>
              </a:rPr>
              <a:t> [Email address]”</a:t>
            </a:r>
          </a:p>
          <a:p>
            <a:pPr marL="0" indent="0">
              <a:buNone/>
            </a:pPr>
            <a:endParaRPr lang="en-US" sz="3100" dirty="0">
              <a:solidFill>
                <a:schemeClr val="tx1"/>
              </a:solidFill>
            </a:endParaRPr>
          </a:p>
          <a:p>
            <a:r>
              <a:rPr lang="en-US" sz="3100" dirty="0">
                <a:solidFill>
                  <a:schemeClr val="tx1"/>
                </a:solidFill>
              </a:rPr>
              <a:t>Be specific! List a real person!</a:t>
            </a:r>
          </a:p>
          <a:p>
            <a:r>
              <a:rPr lang="en-US" sz="3100" dirty="0">
                <a:solidFill>
                  <a:schemeClr val="tx1"/>
                </a:solidFill>
              </a:rPr>
              <a:t>Note: You may also choose to list accommodations you plan to offer such as CART or American Sign Language interpretation</a:t>
            </a:r>
          </a:p>
          <a:p>
            <a:r>
              <a:rPr lang="en-US" sz="3100" dirty="0">
                <a:solidFill>
                  <a:schemeClr val="tx1"/>
                </a:solidFill>
              </a:rPr>
              <a:t>May set a deadline of 48 hours before the event to request any accommodations</a:t>
            </a:r>
          </a:p>
        </p:txBody>
      </p:sp>
      <p:grpSp>
        <p:nvGrpSpPr>
          <p:cNvPr id="4" name="Group 3" descr="Screen shot of invitation&#10;&#10;Highighting accommodations request language which includes a name, number, and email">
            <a:extLst>
              <a:ext uri="{FF2B5EF4-FFF2-40B4-BE49-F238E27FC236}">
                <a16:creationId xmlns:a16="http://schemas.microsoft.com/office/drawing/2014/main" id="{7DB7C103-719A-A741-B494-2BCB5139F3AC}"/>
              </a:ext>
            </a:extLst>
          </p:cNvPr>
          <p:cNvGrpSpPr/>
          <p:nvPr/>
        </p:nvGrpSpPr>
        <p:grpSpPr>
          <a:xfrm>
            <a:off x="6686740" y="1565909"/>
            <a:ext cx="5304856" cy="4808108"/>
            <a:chOff x="4592685" y="1389062"/>
            <a:chExt cx="6033949" cy="5468938"/>
          </a:xfrm>
        </p:grpSpPr>
        <p:pic>
          <p:nvPicPr>
            <p:cNvPr id="6" name="Picture Placeholder 8" descr="Highighting accommodations request language which includes a name, number, and email" title="Screen shot of invitation">
              <a:extLst>
                <a:ext uri="{FF2B5EF4-FFF2-40B4-BE49-F238E27FC236}">
                  <a16:creationId xmlns:a16="http://schemas.microsoft.com/office/drawing/2014/main" id="{DC681DD4-9D38-0B4C-8B25-10BB16915A02}"/>
                </a:ext>
              </a:extLst>
            </p:cNvPr>
            <p:cNvPicPr>
              <a:picLocks noChangeAspect="1"/>
            </p:cNvPicPr>
            <p:nvPr/>
          </p:nvPicPr>
          <p:blipFill>
            <a:blip r:embed="rId2"/>
            <a:stretch>
              <a:fillRect/>
            </a:stretch>
          </p:blipFill>
          <p:spPr>
            <a:xfrm>
              <a:off x="5149129" y="1389062"/>
              <a:ext cx="5327650" cy="5468938"/>
            </a:xfrm>
            <a:prstGeom prst="rect">
              <a:avLst/>
            </a:prstGeom>
          </p:spPr>
        </p:pic>
        <p:sp>
          <p:nvSpPr>
            <p:cNvPr id="7" name="Right Arrow 6">
              <a:extLst>
                <a:ext uri="{FF2B5EF4-FFF2-40B4-BE49-F238E27FC236}">
                  <a16:creationId xmlns:a16="http://schemas.microsoft.com/office/drawing/2014/main" id="{AFFAAA21-5FCE-2744-9AB5-D5B2D6EBB7E0}"/>
                </a:ext>
              </a:extLst>
            </p:cNvPr>
            <p:cNvSpPr/>
            <p:nvPr/>
          </p:nvSpPr>
          <p:spPr bwMode="auto">
            <a:xfrm>
              <a:off x="4592685" y="3427412"/>
              <a:ext cx="452438" cy="457200"/>
            </a:xfrm>
            <a:prstGeom prst="rightArrow">
              <a:avLst/>
            </a:prstGeom>
            <a:solidFill>
              <a:schemeClr val="accent4"/>
            </a:solidFill>
            <a:ln w="28575" cmpd="sng">
              <a:solidFill>
                <a:schemeClr val="tx2"/>
              </a:solidFill>
              <a:miter lim="800000"/>
              <a:headEnd/>
              <a:tailEnd/>
            </a:ln>
            <a:effectLst/>
          </p:spPr>
          <p:txBody>
            <a:bodyPr lIns="90488" tIns="44450" rIns="90488" bIns="44450" anchor="ctr"/>
            <a:lstStyle/>
            <a:p>
              <a:pPr algn="ctr">
                <a:defRPr/>
              </a:pPr>
              <a:endParaRPr lang="en-US" sz="1300" b="1" kern="0" dirty="0">
                <a:solidFill>
                  <a:srgbClr val="194A70"/>
                </a:solidFill>
                <a:latin typeface="Lato Regular"/>
                <a:ea typeface="ＭＳ Ｐゴシック"/>
                <a:cs typeface="Lato Regular"/>
              </a:endParaRPr>
            </a:p>
          </p:txBody>
        </p:sp>
        <p:sp>
          <p:nvSpPr>
            <p:cNvPr id="8" name="Right Arrow 7">
              <a:extLst>
                <a:ext uri="{FF2B5EF4-FFF2-40B4-BE49-F238E27FC236}">
                  <a16:creationId xmlns:a16="http://schemas.microsoft.com/office/drawing/2014/main" id="{DFAD5F13-F865-E74A-9974-907D4ECD6280}"/>
                </a:ext>
              </a:extLst>
            </p:cNvPr>
            <p:cNvSpPr/>
            <p:nvPr/>
          </p:nvSpPr>
          <p:spPr bwMode="auto">
            <a:xfrm rot="10800000">
              <a:off x="10175784" y="3427412"/>
              <a:ext cx="450850" cy="457200"/>
            </a:xfrm>
            <a:prstGeom prst="rightArrow">
              <a:avLst/>
            </a:prstGeom>
            <a:solidFill>
              <a:schemeClr val="accent4"/>
            </a:solidFill>
            <a:ln w="28575" cmpd="sng">
              <a:solidFill>
                <a:schemeClr val="tx2"/>
              </a:solidFill>
              <a:miter lim="800000"/>
              <a:headEnd/>
              <a:tailEnd/>
            </a:ln>
            <a:effectLst/>
          </p:spPr>
          <p:txBody>
            <a:bodyPr lIns="90488" tIns="44450" rIns="90488" bIns="44450" anchor="ctr"/>
            <a:lstStyle/>
            <a:p>
              <a:pPr algn="ctr">
                <a:defRPr/>
              </a:pPr>
              <a:endParaRPr lang="en-US" sz="1300" b="1" kern="0" dirty="0">
                <a:solidFill>
                  <a:srgbClr val="194A70"/>
                </a:solidFill>
                <a:latin typeface="Lato Regular"/>
                <a:ea typeface="ＭＳ Ｐゴシック"/>
                <a:cs typeface="Lato Regular"/>
              </a:endParaRPr>
            </a:p>
          </p:txBody>
        </p:sp>
      </p:grpSp>
    </p:spTree>
    <p:extLst>
      <p:ext uri="{BB962C8B-B14F-4D97-AF65-F5344CB8AC3E}">
        <p14:creationId xmlns:p14="http://schemas.microsoft.com/office/powerpoint/2010/main" val="2696494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396573" y="320675"/>
            <a:ext cx="11407487" cy="1325563"/>
          </a:xfrm>
        </p:spPr>
        <p:txBody>
          <a:bodyPr vert="horz" lIns="91440" tIns="45720" rIns="91440" bIns="45720" rtlCol="0" anchor="ctr">
            <a:normAutofit/>
          </a:bodyPr>
          <a:lstStyle/>
          <a:p>
            <a:r>
              <a:rPr lang="en-US" b="1" kern="1200" dirty="0">
                <a:solidFill>
                  <a:schemeClr val="tx1"/>
                </a:solidFill>
              </a:rPr>
              <a:t>Information to Provide</a:t>
            </a:r>
          </a:p>
        </p:txBody>
      </p:sp>
      <p:sp>
        <p:nvSpPr>
          <p:cNvPr id="11" name="Rectangle 10">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8E429B1A-4FE6-514E-9E8F-31058CE1B0C0}"/>
              </a:ext>
              <a:ext uri="{C183D7F6-B498-43B3-948B-1728B52AA6E4}">
                <adec:decorative xmlns:adec="http://schemas.microsoft.com/office/drawing/2017/decorative" val="1"/>
              </a:ext>
            </a:extLst>
          </p:cNvPr>
          <p:cNvSpPr/>
          <p:nvPr/>
        </p:nvSpPr>
        <p:spPr>
          <a:xfrm>
            <a:off x="396574" y="1829024"/>
            <a:ext cx="11407487" cy="724089"/>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Rectangle 4" descr="Daily Calendar">
            <a:extLst>
              <a:ext uri="{FF2B5EF4-FFF2-40B4-BE49-F238E27FC236}">
                <a16:creationId xmlns:a16="http://schemas.microsoft.com/office/drawing/2014/main" id="{8DB8458A-E388-0C47-BC83-2D42C2130FF4}"/>
              </a:ext>
            </a:extLst>
          </p:cNvPr>
          <p:cNvSpPr/>
          <p:nvPr/>
        </p:nvSpPr>
        <p:spPr>
          <a:xfrm>
            <a:off x="615611" y="1991944"/>
            <a:ext cx="398249" cy="39824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6" name="Freeform 5">
            <a:extLst>
              <a:ext uri="{FF2B5EF4-FFF2-40B4-BE49-F238E27FC236}">
                <a16:creationId xmlns:a16="http://schemas.microsoft.com/office/drawing/2014/main" id="{E5605E86-A7E8-F04B-8D1F-FFD08A3CBECC}"/>
              </a:ext>
            </a:extLst>
          </p:cNvPr>
          <p:cNvSpPr/>
          <p:nvPr/>
        </p:nvSpPr>
        <p:spPr>
          <a:xfrm>
            <a:off x="1232897" y="1829024"/>
            <a:ext cx="10571163" cy="724089"/>
          </a:xfrm>
          <a:custGeom>
            <a:avLst/>
            <a:gdLst>
              <a:gd name="connsiteX0" fmla="*/ 0 w 10571163"/>
              <a:gd name="connsiteY0" fmla="*/ 0 h 724089"/>
              <a:gd name="connsiteX1" fmla="*/ 10571163 w 10571163"/>
              <a:gd name="connsiteY1" fmla="*/ 0 h 724089"/>
              <a:gd name="connsiteX2" fmla="*/ 10571163 w 10571163"/>
              <a:gd name="connsiteY2" fmla="*/ 724089 h 724089"/>
              <a:gd name="connsiteX3" fmla="*/ 0 w 10571163"/>
              <a:gd name="connsiteY3" fmla="*/ 724089 h 724089"/>
              <a:gd name="connsiteX4" fmla="*/ 0 w 10571163"/>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163" h="724089">
                <a:moveTo>
                  <a:pt x="0" y="0"/>
                </a:moveTo>
                <a:lnTo>
                  <a:pt x="10571163" y="0"/>
                </a:lnTo>
                <a:lnTo>
                  <a:pt x="10571163"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6633" tIns="76633" rIns="76633" bIns="76633"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How long the event will last and format of the event</a:t>
            </a:r>
          </a:p>
        </p:txBody>
      </p:sp>
      <p:sp>
        <p:nvSpPr>
          <p:cNvPr id="8" name="Rounded Rectangle 7">
            <a:extLst>
              <a:ext uri="{FF2B5EF4-FFF2-40B4-BE49-F238E27FC236}">
                <a16:creationId xmlns:a16="http://schemas.microsoft.com/office/drawing/2014/main" id="{A5B92E0A-9BC9-0648-8180-2A77E39A5F28}"/>
              </a:ext>
              <a:ext uri="{C183D7F6-B498-43B3-948B-1728B52AA6E4}">
                <adec:decorative xmlns:adec="http://schemas.microsoft.com/office/drawing/2017/decorative" val="1"/>
              </a:ext>
            </a:extLst>
          </p:cNvPr>
          <p:cNvSpPr/>
          <p:nvPr/>
        </p:nvSpPr>
        <p:spPr>
          <a:xfrm>
            <a:off x="396574" y="2734136"/>
            <a:ext cx="11407487" cy="724089"/>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9" name="Rectangle 8" descr="Video camera">
            <a:extLst>
              <a:ext uri="{FF2B5EF4-FFF2-40B4-BE49-F238E27FC236}">
                <a16:creationId xmlns:a16="http://schemas.microsoft.com/office/drawing/2014/main" id="{431A62F2-CCA3-5E47-A11C-91A150E70AB5}"/>
              </a:ext>
            </a:extLst>
          </p:cNvPr>
          <p:cNvSpPr/>
          <p:nvPr/>
        </p:nvSpPr>
        <p:spPr>
          <a:xfrm>
            <a:off x="615611" y="2897056"/>
            <a:ext cx="398249" cy="39824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9">
            <a:extLst>
              <a:ext uri="{FF2B5EF4-FFF2-40B4-BE49-F238E27FC236}">
                <a16:creationId xmlns:a16="http://schemas.microsoft.com/office/drawing/2014/main" id="{7CA73AD5-09DE-364D-BBCD-310182F2418B}"/>
              </a:ext>
            </a:extLst>
          </p:cNvPr>
          <p:cNvSpPr/>
          <p:nvPr/>
        </p:nvSpPr>
        <p:spPr>
          <a:xfrm>
            <a:off x="1232897" y="2734136"/>
            <a:ext cx="10571163" cy="724089"/>
          </a:xfrm>
          <a:custGeom>
            <a:avLst/>
            <a:gdLst>
              <a:gd name="connsiteX0" fmla="*/ 0 w 10571163"/>
              <a:gd name="connsiteY0" fmla="*/ 0 h 724089"/>
              <a:gd name="connsiteX1" fmla="*/ 10571163 w 10571163"/>
              <a:gd name="connsiteY1" fmla="*/ 0 h 724089"/>
              <a:gd name="connsiteX2" fmla="*/ 10571163 w 10571163"/>
              <a:gd name="connsiteY2" fmla="*/ 724089 h 724089"/>
              <a:gd name="connsiteX3" fmla="*/ 0 w 10571163"/>
              <a:gd name="connsiteY3" fmla="*/ 724089 h 724089"/>
              <a:gd name="connsiteX4" fmla="*/ 0 w 10571163"/>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163" h="724089">
                <a:moveTo>
                  <a:pt x="0" y="0"/>
                </a:moveTo>
                <a:lnTo>
                  <a:pt x="10571163" y="0"/>
                </a:lnTo>
                <a:lnTo>
                  <a:pt x="10571163"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6633" tIns="76633" rIns="76633" bIns="76633"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Will participants be on video or audio for discussion or will they be more like spectators watching a presentation?</a:t>
            </a:r>
          </a:p>
        </p:txBody>
      </p:sp>
      <p:sp>
        <p:nvSpPr>
          <p:cNvPr id="12" name="Rounded Rectangle 11">
            <a:extLst>
              <a:ext uri="{FF2B5EF4-FFF2-40B4-BE49-F238E27FC236}">
                <a16:creationId xmlns:a16="http://schemas.microsoft.com/office/drawing/2014/main" id="{C5204C1B-1621-3146-B10D-0B0F33186366}"/>
              </a:ext>
              <a:ext uri="{C183D7F6-B498-43B3-948B-1728B52AA6E4}">
                <adec:decorative xmlns:adec="http://schemas.microsoft.com/office/drawing/2017/decorative" val="1"/>
              </a:ext>
            </a:extLst>
          </p:cNvPr>
          <p:cNvSpPr/>
          <p:nvPr/>
        </p:nvSpPr>
        <p:spPr>
          <a:xfrm>
            <a:off x="396574" y="3639249"/>
            <a:ext cx="11407487" cy="724089"/>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3" name="Rectangle 12" descr="Question mark">
            <a:extLst>
              <a:ext uri="{FF2B5EF4-FFF2-40B4-BE49-F238E27FC236}">
                <a16:creationId xmlns:a16="http://schemas.microsoft.com/office/drawing/2014/main" id="{0B382B3F-36A1-E846-9DC8-749DEA4E4259}"/>
              </a:ext>
            </a:extLst>
          </p:cNvPr>
          <p:cNvSpPr/>
          <p:nvPr/>
        </p:nvSpPr>
        <p:spPr>
          <a:xfrm>
            <a:off x="615611" y="3802169"/>
            <a:ext cx="398249" cy="398249"/>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4" name="Freeform 13">
            <a:extLst>
              <a:ext uri="{FF2B5EF4-FFF2-40B4-BE49-F238E27FC236}">
                <a16:creationId xmlns:a16="http://schemas.microsoft.com/office/drawing/2014/main" id="{4CB7FAD5-C3A7-C54E-8E5C-CD0B3179A1A0}"/>
              </a:ext>
            </a:extLst>
          </p:cNvPr>
          <p:cNvSpPr/>
          <p:nvPr/>
        </p:nvSpPr>
        <p:spPr>
          <a:xfrm>
            <a:off x="1232897" y="3639249"/>
            <a:ext cx="10571163" cy="724089"/>
          </a:xfrm>
          <a:custGeom>
            <a:avLst/>
            <a:gdLst>
              <a:gd name="connsiteX0" fmla="*/ 0 w 10571163"/>
              <a:gd name="connsiteY0" fmla="*/ 0 h 724089"/>
              <a:gd name="connsiteX1" fmla="*/ 10571163 w 10571163"/>
              <a:gd name="connsiteY1" fmla="*/ 0 h 724089"/>
              <a:gd name="connsiteX2" fmla="*/ 10571163 w 10571163"/>
              <a:gd name="connsiteY2" fmla="*/ 724089 h 724089"/>
              <a:gd name="connsiteX3" fmla="*/ 0 w 10571163"/>
              <a:gd name="connsiteY3" fmla="*/ 724089 h 724089"/>
              <a:gd name="connsiteX4" fmla="*/ 0 w 10571163"/>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163" h="724089">
                <a:moveTo>
                  <a:pt x="0" y="0"/>
                </a:moveTo>
                <a:lnTo>
                  <a:pt x="10571163" y="0"/>
                </a:lnTo>
                <a:lnTo>
                  <a:pt x="10571163"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6633" tIns="76633" rIns="76633" bIns="76633"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If there will be an icebreaker or questions for everyone to answer, let attendees know that ahead of time.</a:t>
            </a:r>
          </a:p>
        </p:txBody>
      </p:sp>
      <p:sp>
        <p:nvSpPr>
          <p:cNvPr id="15" name="Rounded Rectangle 14">
            <a:extLst>
              <a:ext uri="{FF2B5EF4-FFF2-40B4-BE49-F238E27FC236}">
                <a16:creationId xmlns:a16="http://schemas.microsoft.com/office/drawing/2014/main" id="{CBA6A9F8-571D-3E46-9447-3A3D52E8AA0F}"/>
              </a:ext>
              <a:ext uri="{C183D7F6-B498-43B3-948B-1728B52AA6E4}">
                <adec:decorative xmlns:adec="http://schemas.microsoft.com/office/drawing/2017/decorative" val="1"/>
              </a:ext>
            </a:extLst>
          </p:cNvPr>
          <p:cNvSpPr/>
          <p:nvPr/>
        </p:nvSpPr>
        <p:spPr>
          <a:xfrm>
            <a:off x="396574" y="4544361"/>
            <a:ext cx="11407487" cy="724089"/>
          </a:xfrm>
          <a:prstGeom prst="roundRect">
            <a:avLst>
              <a:gd name="adj" fmla="val 1000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6" name="Rectangle 15" descr="Board Room">
            <a:extLst>
              <a:ext uri="{FF2B5EF4-FFF2-40B4-BE49-F238E27FC236}">
                <a16:creationId xmlns:a16="http://schemas.microsoft.com/office/drawing/2014/main" id="{73734EEA-108F-0D4E-AF4C-E75BB100CE8B}"/>
              </a:ext>
            </a:extLst>
          </p:cNvPr>
          <p:cNvSpPr/>
          <p:nvPr/>
        </p:nvSpPr>
        <p:spPr>
          <a:xfrm>
            <a:off x="615611" y="4707281"/>
            <a:ext cx="398249" cy="398249"/>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7" name="Freeform 16">
            <a:extLst>
              <a:ext uri="{FF2B5EF4-FFF2-40B4-BE49-F238E27FC236}">
                <a16:creationId xmlns:a16="http://schemas.microsoft.com/office/drawing/2014/main" id="{34A61AAD-4D68-634D-99B3-944F215090DF}"/>
              </a:ext>
            </a:extLst>
          </p:cNvPr>
          <p:cNvSpPr/>
          <p:nvPr/>
        </p:nvSpPr>
        <p:spPr>
          <a:xfrm>
            <a:off x="1232897" y="4544361"/>
            <a:ext cx="10571163" cy="724089"/>
          </a:xfrm>
          <a:custGeom>
            <a:avLst/>
            <a:gdLst>
              <a:gd name="connsiteX0" fmla="*/ 0 w 10571163"/>
              <a:gd name="connsiteY0" fmla="*/ 0 h 724089"/>
              <a:gd name="connsiteX1" fmla="*/ 10571163 w 10571163"/>
              <a:gd name="connsiteY1" fmla="*/ 0 h 724089"/>
              <a:gd name="connsiteX2" fmla="*/ 10571163 w 10571163"/>
              <a:gd name="connsiteY2" fmla="*/ 724089 h 724089"/>
              <a:gd name="connsiteX3" fmla="*/ 0 w 10571163"/>
              <a:gd name="connsiteY3" fmla="*/ 724089 h 724089"/>
              <a:gd name="connsiteX4" fmla="*/ 0 w 10571163"/>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163" h="724089">
                <a:moveTo>
                  <a:pt x="0" y="0"/>
                </a:moveTo>
                <a:lnTo>
                  <a:pt x="10571163" y="0"/>
                </a:lnTo>
                <a:lnTo>
                  <a:pt x="10571163"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6633" tIns="76633" rIns="76633" bIns="76633"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Encourage attendees to send questions or comments in advance (helpful to participants who may want more time to prepare their materials and to presenters to help them frame their comments)</a:t>
            </a:r>
          </a:p>
        </p:txBody>
      </p:sp>
      <p:sp>
        <p:nvSpPr>
          <p:cNvPr id="18" name="Rounded Rectangle 17">
            <a:extLst>
              <a:ext uri="{FF2B5EF4-FFF2-40B4-BE49-F238E27FC236}">
                <a16:creationId xmlns:a16="http://schemas.microsoft.com/office/drawing/2014/main" id="{A3C14996-D38F-1549-8F9B-D86B08FE0935}"/>
              </a:ext>
              <a:ext uri="{C183D7F6-B498-43B3-948B-1728B52AA6E4}">
                <adec:decorative xmlns:adec="http://schemas.microsoft.com/office/drawing/2017/decorative" val="1"/>
              </a:ext>
            </a:extLst>
          </p:cNvPr>
          <p:cNvSpPr/>
          <p:nvPr/>
        </p:nvSpPr>
        <p:spPr>
          <a:xfrm>
            <a:off x="396574" y="5449473"/>
            <a:ext cx="11407487" cy="724089"/>
          </a:xfrm>
          <a:prstGeom prst="roundRect">
            <a:avLst>
              <a:gd name="adj" fmla="val 1000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9" name="Rectangle 18" descr="Money Envelope">
            <a:extLst>
              <a:ext uri="{FF2B5EF4-FFF2-40B4-BE49-F238E27FC236}">
                <a16:creationId xmlns:a16="http://schemas.microsoft.com/office/drawing/2014/main" id="{C1138C4E-843D-F44A-AC4D-8632AD996EA8}"/>
              </a:ext>
            </a:extLst>
          </p:cNvPr>
          <p:cNvSpPr/>
          <p:nvPr/>
        </p:nvSpPr>
        <p:spPr>
          <a:xfrm>
            <a:off x="615611" y="5612393"/>
            <a:ext cx="398249" cy="398249"/>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0B2244EC-EC7B-AF47-8197-A9C52B497AFC}"/>
              </a:ext>
            </a:extLst>
          </p:cNvPr>
          <p:cNvSpPr/>
          <p:nvPr/>
        </p:nvSpPr>
        <p:spPr>
          <a:xfrm>
            <a:off x="1232897" y="5449473"/>
            <a:ext cx="10571163" cy="724089"/>
          </a:xfrm>
          <a:custGeom>
            <a:avLst/>
            <a:gdLst>
              <a:gd name="connsiteX0" fmla="*/ 0 w 10571163"/>
              <a:gd name="connsiteY0" fmla="*/ 0 h 724089"/>
              <a:gd name="connsiteX1" fmla="*/ 10571163 w 10571163"/>
              <a:gd name="connsiteY1" fmla="*/ 0 h 724089"/>
              <a:gd name="connsiteX2" fmla="*/ 10571163 w 10571163"/>
              <a:gd name="connsiteY2" fmla="*/ 724089 h 724089"/>
              <a:gd name="connsiteX3" fmla="*/ 0 w 10571163"/>
              <a:gd name="connsiteY3" fmla="*/ 724089 h 724089"/>
              <a:gd name="connsiteX4" fmla="*/ 0 w 10571163"/>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163" h="724089">
                <a:moveTo>
                  <a:pt x="0" y="0"/>
                </a:moveTo>
                <a:lnTo>
                  <a:pt x="10571163" y="0"/>
                </a:lnTo>
                <a:lnTo>
                  <a:pt x="10571163"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6633" tIns="76633" rIns="76633" bIns="76633"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If there will be time for live Q&amp;A, share that information in the invitation.</a:t>
            </a:r>
          </a:p>
        </p:txBody>
      </p:sp>
    </p:spTree>
    <p:extLst>
      <p:ext uri="{BB962C8B-B14F-4D97-AF65-F5344CB8AC3E}">
        <p14:creationId xmlns:p14="http://schemas.microsoft.com/office/powerpoint/2010/main" val="2393563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lstStyle/>
          <a:p>
            <a:r>
              <a:rPr lang="en-US" b="1" dirty="0"/>
              <a:t>Access for All</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1" y="1825625"/>
            <a:ext cx="7864404" cy="4351338"/>
          </a:xfrm>
        </p:spPr>
        <p:txBody>
          <a:bodyPr>
            <a:normAutofit/>
          </a:bodyPr>
          <a:lstStyle/>
          <a:p>
            <a:r>
              <a:rPr lang="en-US" dirty="0">
                <a:solidFill>
                  <a:schemeClr val="tx1"/>
                </a:solidFill>
              </a:rPr>
              <a:t>Have accommodation for individuals who do not have access to video conferencing</a:t>
            </a:r>
          </a:p>
          <a:p>
            <a:r>
              <a:rPr lang="en-US" dirty="0">
                <a:solidFill>
                  <a:schemeClr val="tx1"/>
                </a:solidFill>
              </a:rPr>
              <a:t>Offer option for attendees to dial in by phone</a:t>
            </a:r>
          </a:p>
          <a:p>
            <a:endParaRPr lang="en-US" dirty="0">
              <a:solidFill>
                <a:schemeClr val="tx1"/>
              </a:solidFill>
            </a:endParaRPr>
          </a:p>
        </p:txBody>
      </p:sp>
      <p:pic>
        <p:nvPicPr>
          <p:cNvPr id="4" name="Picture 3" descr="A phone number pad">
            <a:extLst>
              <a:ext uri="{FF2B5EF4-FFF2-40B4-BE49-F238E27FC236}">
                <a16:creationId xmlns:a16="http://schemas.microsoft.com/office/drawing/2014/main" id="{A297D1D6-9B41-4347-81B4-0BFA36D38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9551" y="1825625"/>
            <a:ext cx="2616200" cy="3060700"/>
          </a:xfrm>
          <a:prstGeom prst="rect">
            <a:avLst/>
          </a:prstGeom>
        </p:spPr>
      </p:pic>
    </p:spTree>
    <p:extLst>
      <p:ext uri="{BB962C8B-B14F-4D97-AF65-F5344CB8AC3E}">
        <p14:creationId xmlns:p14="http://schemas.microsoft.com/office/powerpoint/2010/main" val="2304982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lstStyle/>
          <a:p>
            <a:r>
              <a:rPr lang="en-US" b="1" dirty="0"/>
              <a:t>Ensure Accessible Documents</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Distribute documents or PowerPoint presentation in advance</a:t>
            </a:r>
          </a:p>
          <a:p>
            <a:r>
              <a:rPr lang="en-US" dirty="0">
                <a:solidFill>
                  <a:schemeClr val="tx1"/>
                </a:solidFill>
              </a:rPr>
              <a:t>Tips on ensuring an accessible PPT: </a:t>
            </a:r>
            <a:r>
              <a:rPr lang="en-US" dirty="0">
                <a:hlinkClick r:id="rId2"/>
              </a:rPr>
              <a:t>https://support.office.com/en-us/article/make-your-powerpoint-presentations-accessible-to-people-with-disabilities-6f7772b2-2f33-4bd2-8ca7-dae3b2b3ef25</a:t>
            </a:r>
            <a:endParaRPr lang="en-US" dirty="0"/>
          </a:p>
          <a:p>
            <a:r>
              <a:rPr lang="en-US" dirty="0">
                <a:solidFill>
                  <a:schemeClr val="tx1"/>
                </a:solidFill>
              </a:rPr>
              <a:t>Word documents: have a text-only version for people who request one</a:t>
            </a:r>
          </a:p>
        </p:txBody>
      </p:sp>
    </p:spTree>
    <p:extLst>
      <p:ext uri="{BB962C8B-B14F-4D97-AF65-F5344CB8AC3E}">
        <p14:creationId xmlns:p14="http://schemas.microsoft.com/office/powerpoint/2010/main" val="425463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Autofit/>
          </a:bodyPr>
          <a:lstStyle/>
          <a:p>
            <a:r>
              <a:rPr lang="en-US" sz="3600" b="1" dirty="0"/>
              <a:t>During The Event: </a:t>
            </a:r>
            <a:br>
              <a:rPr lang="en-US" sz="3600" b="1" dirty="0"/>
            </a:br>
            <a:r>
              <a:rPr lang="en-US" sz="3600" b="1" dirty="0"/>
              <a:t>Ensuring Everyone Can Participate Including Those Who are Blind, Have Cognitive Disabilities and/or are Nonverbal</a:t>
            </a:r>
          </a:p>
        </p:txBody>
      </p:sp>
    </p:spTree>
    <p:extLst>
      <p:ext uri="{BB962C8B-B14F-4D97-AF65-F5344CB8AC3E}">
        <p14:creationId xmlns:p14="http://schemas.microsoft.com/office/powerpoint/2010/main" val="3936943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lstStyle/>
          <a:p>
            <a:r>
              <a:rPr lang="en-US" b="1" dirty="0"/>
              <a:t>Best Practices for Meetings</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Each person should say their name every time they begin speaking</a:t>
            </a:r>
          </a:p>
          <a:p>
            <a:r>
              <a:rPr lang="en-US" dirty="0">
                <a:solidFill>
                  <a:schemeClr val="tx1"/>
                </a:solidFill>
              </a:rPr>
              <a:t>Any individual not speaking should be on mute and video off</a:t>
            </a:r>
          </a:p>
          <a:p>
            <a:r>
              <a:rPr lang="en-US" dirty="0">
                <a:solidFill>
                  <a:schemeClr val="tx1"/>
                </a:solidFill>
              </a:rPr>
              <a:t>Moderator manages turn-taking</a:t>
            </a:r>
          </a:p>
          <a:p>
            <a:r>
              <a:rPr lang="en-US" dirty="0">
                <a:solidFill>
                  <a:schemeClr val="tx1"/>
                </a:solidFill>
              </a:rPr>
              <a:t>For people who are nonverbal, give them an option too share thoughts if others are doing so verbally (chat box)</a:t>
            </a:r>
          </a:p>
          <a:p>
            <a:r>
              <a:rPr lang="en-US" dirty="0">
                <a:solidFill>
                  <a:schemeClr val="tx1"/>
                </a:solidFill>
              </a:rPr>
              <a:t>ASL interpreter video stays on all the time</a:t>
            </a:r>
          </a:p>
          <a:p>
            <a:r>
              <a:rPr lang="en-US" dirty="0">
                <a:solidFill>
                  <a:schemeClr val="tx1"/>
                </a:solidFill>
              </a:rPr>
              <a:t>Have 10-minute breaks every hour or so</a:t>
            </a:r>
          </a:p>
        </p:txBody>
      </p:sp>
    </p:spTree>
    <p:extLst>
      <p:ext uri="{BB962C8B-B14F-4D97-AF65-F5344CB8AC3E}">
        <p14:creationId xmlns:p14="http://schemas.microsoft.com/office/powerpoint/2010/main" val="1957825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184C1-6CF9-2C4E-A4E0-4A4F8435C8E7}"/>
              </a:ext>
            </a:extLst>
          </p:cNvPr>
          <p:cNvSpPr>
            <a:spLocks noGrp="1"/>
          </p:cNvSpPr>
          <p:nvPr>
            <p:ph type="title"/>
          </p:nvPr>
        </p:nvSpPr>
        <p:spPr>
          <a:xfrm>
            <a:off x="1045028" y="1336329"/>
            <a:ext cx="3892732" cy="4382588"/>
          </a:xfrm>
        </p:spPr>
        <p:txBody>
          <a:bodyPr vert="horz" lIns="91440" tIns="45720" rIns="91440" bIns="45720" rtlCol="0" anchor="ctr">
            <a:normAutofit/>
          </a:bodyPr>
          <a:lstStyle/>
          <a:p>
            <a:r>
              <a:rPr lang="en-US" b="1" kern="1200" dirty="0">
                <a:solidFill>
                  <a:schemeClr val="tx1"/>
                </a:solidFill>
              </a:rPr>
              <a:t>Upcoming Webinars</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4D9330-5343-D142-94E8-55323310DC85}"/>
              </a:ext>
            </a:extLst>
          </p:cNvPr>
          <p:cNvSpPr>
            <a:spLocks noGrp="1"/>
          </p:cNvSpPr>
          <p:nvPr>
            <p:ph idx="1"/>
          </p:nvPr>
        </p:nvSpPr>
        <p:spPr>
          <a:xfrm>
            <a:off x="5786932" y="1336329"/>
            <a:ext cx="5869401" cy="4382588"/>
          </a:xfrm>
        </p:spPr>
        <p:txBody>
          <a:bodyPr vert="horz" lIns="91440" tIns="45720" rIns="91440" bIns="45720" rtlCol="0" anchor="ctr">
            <a:noAutofit/>
          </a:bodyPr>
          <a:lstStyle/>
          <a:p>
            <a:pPr marL="285750"/>
            <a:r>
              <a:rPr lang="en-US" sz="2200" dirty="0">
                <a:solidFill>
                  <a:schemeClr val="tx1"/>
                </a:solidFill>
              </a:rPr>
              <a:t>Tuesday, July 21, 2020 – How to Ensure a Welcoming Lexicon, Accessible Websites and Social Media and Inclusive Photos</a:t>
            </a:r>
          </a:p>
          <a:p>
            <a:pPr marL="285750"/>
            <a:r>
              <a:rPr lang="en-US" sz="2200" dirty="0">
                <a:solidFill>
                  <a:schemeClr val="tx1"/>
                </a:solidFill>
              </a:rPr>
              <a:t>Tuesday, August 4, 2020 – How to Create and Implement Successful Diversity and Inclusion Initiatives</a:t>
            </a:r>
          </a:p>
          <a:p>
            <a:pPr marL="285750"/>
            <a:r>
              <a:rPr lang="en-US" sz="2200" dirty="0">
                <a:solidFill>
                  <a:schemeClr val="tx1"/>
                </a:solidFill>
              </a:rPr>
              <a:t>Tuesday, August 11, 2020 – How to Ensure Legal Rights and Compliance Obligations</a:t>
            </a:r>
          </a:p>
          <a:p>
            <a:pPr marL="57150" indent="0">
              <a:buNone/>
            </a:pPr>
            <a:endParaRPr lang="en-US" sz="2200" dirty="0">
              <a:solidFill>
                <a:schemeClr val="tx1"/>
              </a:solidFill>
            </a:endParaRPr>
          </a:p>
          <a:p>
            <a:pPr marL="0" indent="0">
              <a:buNone/>
            </a:pPr>
            <a:r>
              <a:rPr lang="en-US" sz="2200" b="1" dirty="0">
                <a:solidFill>
                  <a:schemeClr val="tx1"/>
                </a:solidFill>
              </a:rPr>
              <a:t>Sign Up: </a:t>
            </a:r>
            <a:r>
              <a:rPr lang="en-US" sz="2200" b="1" dirty="0">
                <a:solidFill>
                  <a:schemeClr val="tx1"/>
                </a:solidFill>
                <a:hlinkClick r:id="rId3"/>
              </a:rPr>
              <a:t>www.respectability.org/jewish-events</a:t>
            </a:r>
            <a:endParaRPr lang="en-US" sz="2200" b="1" dirty="0">
              <a:solidFill>
                <a:schemeClr val="tx1"/>
              </a:solidFill>
            </a:endParaRPr>
          </a:p>
        </p:txBody>
      </p:sp>
    </p:spTree>
    <p:extLst>
      <p:ext uri="{BB962C8B-B14F-4D97-AF65-F5344CB8AC3E}">
        <p14:creationId xmlns:p14="http://schemas.microsoft.com/office/powerpoint/2010/main" val="2402927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lstStyle/>
          <a:p>
            <a:r>
              <a:rPr lang="en-US" b="1" dirty="0"/>
              <a:t>Live Audio Description</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Speaker should describe what is on screen (like PowerPoints or other visual aids)</a:t>
            </a:r>
          </a:p>
          <a:p>
            <a:r>
              <a:rPr lang="en-US" dirty="0">
                <a:solidFill>
                  <a:schemeClr val="tx1"/>
                </a:solidFill>
              </a:rPr>
              <a:t>NOTE: Even if you made the PPT accessible, people will not be able to use screen readers for the PPT being shown on screen – only if they are sent their own copy to use. </a:t>
            </a:r>
          </a:p>
          <a:p>
            <a:r>
              <a:rPr lang="en-US" dirty="0">
                <a:solidFill>
                  <a:schemeClr val="tx1"/>
                </a:solidFill>
              </a:rPr>
              <a:t>If video clips do not include audio description, the speaker should explain the visuals prior to showing the video</a:t>
            </a:r>
          </a:p>
          <a:p>
            <a:r>
              <a:rPr lang="en-US" dirty="0">
                <a:solidFill>
                  <a:schemeClr val="tx1"/>
                </a:solidFill>
              </a:rPr>
              <a:t>Resource on audio description: </a:t>
            </a:r>
            <a:r>
              <a:rPr lang="en-US" dirty="0">
                <a:hlinkClick r:id="rId2"/>
              </a:rPr>
              <a:t>http://www.superfestfilm.com/</a:t>
            </a:r>
            <a:r>
              <a:rPr lang="en-US" dirty="0" err="1">
                <a:hlinkClick r:id="rId2"/>
              </a:rPr>
              <a:t>audiodescription</a:t>
            </a:r>
            <a:endParaRPr lang="en-US" dirty="0">
              <a:solidFill>
                <a:schemeClr val="tx1"/>
              </a:solidFill>
            </a:endParaRPr>
          </a:p>
        </p:txBody>
      </p:sp>
    </p:spTree>
    <p:extLst>
      <p:ext uri="{BB962C8B-B14F-4D97-AF65-F5344CB8AC3E}">
        <p14:creationId xmlns:p14="http://schemas.microsoft.com/office/powerpoint/2010/main" val="3105882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Autofit/>
          </a:bodyPr>
          <a:lstStyle/>
          <a:p>
            <a:r>
              <a:rPr lang="en-US" sz="3600" b="1" dirty="0"/>
              <a:t>During The Event: Live Captioning</a:t>
            </a:r>
          </a:p>
        </p:txBody>
      </p:sp>
    </p:spTree>
    <p:extLst>
      <p:ext uri="{BB962C8B-B14F-4D97-AF65-F5344CB8AC3E}">
        <p14:creationId xmlns:p14="http://schemas.microsoft.com/office/powerpoint/2010/main" val="969847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b="1" dirty="0"/>
              <a:t>Benefits of Live Captioning</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People who are Deaf/Hard of Hearing</a:t>
            </a:r>
          </a:p>
          <a:p>
            <a:r>
              <a:rPr lang="en-US" dirty="0">
                <a:solidFill>
                  <a:schemeClr val="tx1"/>
                </a:solidFill>
              </a:rPr>
              <a:t>People who have Learning Disabilities</a:t>
            </a:r>
          </a:p>
          <a:p>
            <a:r>
              <a:rPr lang="en-US" dirty="0">
                <a:solidFill>
                  <a:schemeClr val="tx1"/>
                </a:solidFill>
              </a:rPr>
              <a:t>People whose first language is not English</a:t>
            </a:r>
          </a:p>
          <a:p>
            <a:r>
              <a:rPr lang="en-US" dirty="0">
                <a:solidFill>
                  <a:schemeClr val="tx1"/>
                </a:solidFill>
              </a:rPr>
              <a:t>Everyone – greatly eases the cognitive load of a video meeting or event</a:t>
            </a:r>
          </a:p>
        </p:txBody>
      </p:sp>
    </p:spTree>
    <p:extLst>
      <p:ext uri="{BB962C8B-B14F-4D97-AF65-F5344CB8AC3E}">
        <p14:creationId xmlns:p14="http://schemas.microsoft.com/office/powerpoint/2010/main" val="716740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fontScale="90000"/>
          </a:bodyPr>
          <a:lstStyle/>
          <a:p>
            <a:r>
              <a:rPr lang="en-US" b="1" dirty="0"/>
              <a:t>Communication Access Realtime Translation (CART)</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Live transcriber – third-party captioning service</a:t>
            </a:r>
          </a:p>
          <a:p>
            <a:r>
              <a:rPr lang="en-US" dirty="0">
                <a:solidFill>
                  <a:schemeClr val="tx1"/>
                </a:solidFill>
              </a:rPr>
              <a:t>Zoom</a:t>
            </a:r>
          </a:p>
          <a:p>
            <a:r>
              <a:rPr lang="en-US" dirty="0">
                <a:solidFill>
                  <a:schemeClr val="tx1"/>
                </a:solidFill>
              </a:rPr>
              <a:t>Adobe Connect</a:t>
            </a:r>
          </a:p>
          <a:p>
            <a:r>
              <a:rPr lang="en-US" dirty="0" err="1">
                <a:solidFill>
                  <a:schemeClr val="tx1"/>
                </a:solidFill>
              </a:rPr>
              <a:t>Webex</a:t>
            </a:r>
            <a:endParaRPr lang="en-US" dirty="0">
              <a:solidFill>
                <a:schemeClr val="tx1"/>
              </a:solidFill>
            </a:endParaRPr>
          </a:p>
          <a:p>
            <a:r>
              <a:rPr lang="en-US" dirty="0">
                <a:solidFill>
                  <a:schemeClr val="tx1"/>
                </a:solidFill>
              </a:rPr>
              <a:t>Provide names, proper nouns and technical vocabulary for more accurate captioning</a:t>
            </a:r>
          </a:p>
          <a:p>
            <a:pPr marL="0" indent="0">
              <a:buNone/>
            </a:pPr>
            <a:endParaRPr lang="en-US" dirty="0">
              <a:solidFill>
                <a:schemeClr val="tx1"/>
              </a:solidFill>
            </a:endParaRPr>
          </a:p>
        </p:txBody>
      </p:sp>
    </p:spTree>
    <p:extLst>
      <p:ext uri="{BB962C8B-B14F-4D97-AF65-F5344CB8AC3E}">
        <p14:creationId xmlns:p14="http://schemas.microsoft.com/office/powerpoint/2010/main" val="2407893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b="1" dirty="0"/>
              <a:t>Automatic Speech Recognition (ASR)</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err="1">
                <a:solidFill>
                  <a:schemeClr val="tx1"/>
                </a:solidFill>
              </a:rPr>
              <a:t>Bluejeans</a:t>
            </a:r>
            <a:r>
              <a:rPr lang="en-US" dirty="0">
                <a:solidFill>
                  <a:schemeClr val="tx1"/>
                </a:solidFill>
              </a:rPr>
              <a:t>, GoToMeeting, Microsoft Teams</a:t>
            </a:r>
          </a:p>
          <a:p>
            <a:r>
              <a:rPr lang="en-US" dirty="0">
                <a:solidFill>
                  <a:schemeClr val="tx1"/>
                </a:solidFill>
              </a:rPr>
              <a:t>Skype – limited up to 50 people, restricting captioning for larger meetings behind a paywall</a:t>
            </a:r>
          </a:p>
          <a:p>
            <a:r>
              <a:rPr lang="en-US" dirty="0">
                <a:solidFill>
                  <a:schemeClr val="tx1"/>
                </a:solidFill>
              </a:rPr>
              <a:t>Google Hangouts Meet – limited to paid G-suite customers</a:t>
            </a:r>
          </a:p>
          <a:p>
            <a:pPr lvl="1"/>
            <a:r>
              <a:rPr lang="en-US" dirty="0">
                <a:solidFill>
                  <a:schemeClr val="tx1"/>
                </a:solidFill>
              </a:rPr>
              <a:t>Google Slides and PowerPoint – only works for individual sharing the PPT</a:t>
            </a:r>
          </a:p>
          <a:p>
            <a:r>
              <a:rPr lang="en-US" dirty="0">
                <a:solidFill>
                  <a:schemeClr val="tx1"/>
                </a:solidFill>
              </a:rPr>
              <a:t>Zoom allows for integration with Otter, speech-to-text app with high-quality ASR, but only for paid Zoom accounts</a:t>
            </a:r>
          </a:p>
          <a:p>
            <a:r>
              <a:rPr lang="en-US" dirty="0">
                <a:solidFill>
                  <a:schemeClr val="tx1"/>
                </a:solidFill>
              </a:rPr>
              <a:t>ASR will have errors</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75337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fontScale="90000"/>
          </a:bodyPr>
          <a:lstStyle/>
          <a:p>
            <a:r>
              <a:rPr lang="en-US" b="1" dirty="0"/>
              <a:t>Third-Party Captioning in Separate Browser Window</a:t>
            </a:r>
          </a:p>
        </p:txBody>
      </p:sp>
      <p:pic>
        <p:nvPicPr>
          <p:cNvPr id="7" name="Picture 6" descr="1CapApp logo&#10;One platform. One link. Your solution">
            <a:extLst>
              <a:ext uri="{FF2B5EF4-FFF2-40B4-BE49-F238E27FC236}">
                <a16:creationId xmlns:a16="http://schemas.microsoft.com/office/drawing/2014/main" id="{1A2AABD2-7545-2E44-B371-E10CF4705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08" y="2547761"/>
            <a:ext cx="5248268" cy="1762478"/>
          </a:xfrm>
          <a:prstGeom prst="rect">
            <a:avLst/>
          </a:prstGeom>
        </p:spPr>
      </p:pic>
      <p:pic>
        <p:nvPicPr>
          <p:cNvPr id="9" name="Picture 8" descr="Streamtext logo&#10;reliable. realtime.">
            <a:extLst>
              <a:ext uri="{FF2B5EF4-FFF2-40B4-BE49-F238E27FC236}">
                <a16:creationId xmlns:a16="http://schemas.microsoft.com/office/drawing/2014/main" id="{6994C14C-80A8-F248-AEBE-1A3374E543D3}"/>
              </a:ext>
            </a:extLst>
          </p:cNvPr>
          <p:cNvPicPr>
            <a:picLocks noChangeAspect="1"/>
          </p:cNvPicPr>
          <p:nvPr/>
        </p:nvPicPr>
        <p:blipFill rotWithShape="1">
          <a:blip r:embed="rId3">
            <a:extLst>
              <a:ext uri="{28A0092B-C50C-407E-A947-70E740481C1C}">
                <a14:useLocalDpi xmlns:a14="http://schemas.microsoft.com/office/drawing/2010/main" val="0"/>
              </a:ext>
            </a:extLst>
          </a:blip>
          <a:srcRect l="15061" t="10235" r="15177" b="12823"/>
          <a:stretch/>
        </p:blipFill>
        <p:spPr>
          <a:xfrm>
            <a:off x="6758162" y="2243666"/>
            <a:ext cx="4572930" cy="2370667"/>
          </a:xfrm>
          <a:prstGeom prst="rect">
            <a:avLst/>
          </a:prstGeom>
        </p:spPr>
      </p:pic>
    </p:spTree>
    <p:extLst>
      <p:ext uri="{BB962C8B-B14F-4D97-AF65-F5344CB8AC3E}">
        <p14:creationId xmlns:p14="http://schemas.microsoft.com/office/powerpoint/2010/main" val="416280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Autofit/>
          </a:bodyPr>
          <a:lstStyle/>
          <a:p>
            <a:r>
              <a:rPr lang="en-US" sz="3600" b="1" dirty="0"/>
              <a:t>During The Event: ASL Interpreters</a:t>
            </a:r>
          </a:p>
        </p:txBody>
      </p:sp>
    </p:spTree>
    <p:extLst>
      <p:ext uri="{BB962C8B-B14F-4D97-AF65-F5344CB8AC3E}">
        <p14:creationId xmlns:p14="http://schemas.microsoft.com/office/powerpoint/2010/main" val="3025106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b="1" dirty="0"/>
              <a:t>Benefits of ASL Interpreters</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If Deaf/Hard of Hearing individuals want to fully participate, ensure ASL interpreters for active participation</a:t>
            </a:r>
          </a:p>
          <a:p>
            <a:r>
              <a:rPr lang="en-US" dirty="0">
                <a:solidFill>
                  <a:schemeClr val="tx1"/>
                </a:solidFill>
              </a:rPr>
              <a:t>For events that involve complex subject matter, technical terms, or industry-specific terminology, viewers will find that automatic captioning, and in some cases, even live-captioning solutions, struggle to maintain a reasonable minimum level of quality and legibility for the user.</a:t>
            </a:r>
          </a:p>
          <a:p>
            <a:r>
              <a:rPr lang="en-US" dirty="0">
                <a:solidFill>
                  <a:schemeClr val="tx1"/>
                </a:solidFill>
              </a:rPr>
              <a:t>Share names of speakers and materials ahead of time so interpreters can become familiar with the materials</a:t>
            </a:r>
          </a:p>
        </p:txBody>
      </p:sp>
    </p:spTree>
    <p:extLst>
      <p:ext uri="{BB962C8B-B14F-4D97-AF65-F5344CB8AC3E}">
        <p14:creationId xmlns:p14="http://schemas.microsoft.com/office/powerpoint/2010/main" val="2671752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b="1" dirty="0"/>
              <a:t>Zoom: Never Spotlight a Video During Webinars</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Spotlighting a video leads to all attendees only seeing the video of the active speakers</a:t>
            </a:r>
          </a:p>
          <a:p>
            <a:r>
              <a:rPr lang="en-US" dirty="0">
                <a:solidFill>
                  <a:schemeClr val="tx1"/>
                </a:solidFill>
              </a:rPr>
              <a:t>This means that attendees are unable to view the ASL interpreter’s video</a:t>
            </a:r>
          </a:p>
          <a:p>
            <a:r>
              <a:rPr lang="en-US" dirty="0">
                <a:solidFill>
                  <a:schemeClr val="tx1"/>
                </a:solidFill>
              </a:rPr>
              <a:t>Instead, ensure gallery view</a:t>
            </a:r>
          </a:p>
          <a:p>
            <a:r>
              <a:rPr lang="en-US" dirty="0">
                <a:solidFill>
                  <a:schemeClr val="tx1"/>
                </a:solidFill>
              </a:rPr>
              <a:t>When screen sharing, ensure video gallery is set to side-by-side view so participants see the materials, individual speaking and ASL interpreter</a:t>
            </a:r>
          </a:p>
          <a:p>
            <a:pPr marL="0" indent="0">
              <a:buNone/>
            </a:pPr>
            <a:endParaRPr lang="en-US" dirty="0">
              <a:solidFill>
                <a:schemeClr val="tx1"/>
              </a:solidFill>
            </a:endParaRPr>
          </a:p>
        </p:txBody>
      </p:sp>
    </p:spTree>
    <p:extLst>
      <p:ext uri="{BB962C8B-B14F-4D97-AF65-F5344CB8AC3E}">
        <p14:creationId xmlns:p14="http://schemas.microsoft.com/office/powerpoint/2010/main" val="2875508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b="1" dirty="0"/>
              <a:t>Hiring a Sign Language Interpreter</a:t>
            </a:r>
          </a:p>
        </p:txBody>
      </p:sp>
      <p:pic>
        <p:nvPicPr>
          <p:cNvPr id="4" name="Picture 3" descr="Sign language symbol">
            <a:extLst>
              <a:ext uri="{FF2B5EF4-FFF2-40B4-BE49-F238E27FC236}">
                <a16:creationId xmlns:a16="http://schemas.microsoft.com/office/drawing/2014/main" id="{74AEB40E-3403-0241-A700-CE31D5413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79" y="1743074"/>
            <a:ext cx="5600700" cy="4749800"/>
          </a:xfrm>
          <a:prstGeom prst="rect">
            <a:avLst/>
          </a:prstGeom>
        </p:spPr>
      </p:pic>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6096000" y="1825625"/>
            <a:ext cx="5569527" cy="4351338"/>
          </a:xfrm>
        </p:spPr>
        <p:txBody>
          <a:bodyPr>
            <a:normAutofit/>
          </a:bodyPr>
          <a:lstStyle/>
          <a:p>
            <a:r>
              <a:rPr lang="en-US" dirty="0">
                <a:solidFill>
                  <a:schemeClr val="tx1"/>
                </a:solidFill>
              </a:rPr>
              <a:t>Best practice to book at least two weeks prior to the event</a:t>
            </a:r>
          </a:p>
          <a:p>
            <a:r>
              <a:rPr lang="en-US" dirty="0">
                <a:solidFill>
                  <a:schemeClr val="tx1"/>
                </a:solidFill>
              </a:rPr>
              <a:t>Ensure interpreter is certified</a:t>
            </a:r>
          </a:p>
          <a:p>
            <a:r>
              <a:rPr lang="en-US" dirty="0">
                <a:solidFill>
                  <a:schemeClr val="tx1"/>
                </a:solidFill>
              </a:rPr>
              <a:t>Registry of Interpreters for the Deaf (RID) maintains a searchable directory of interpreters and their certification status: </a:t>
            </a:r>
            <a:r>
              <a:rPr lang="en-US" dirty="0">
                <a:hlinkClick r:id="rId3"/>
              </a:rPr>
              <a:t>https://myaccount.rid.org/Public/Search/Member.aspx</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946283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r>
              <a:rPr lang="en-US" sz="3600" b="1" dirty="0"/>
              <a:t>Disability in the Jewish Community</a:t>
            </a:r>
          </a:p>
        </p:txBody>
      </p:sp>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p:txBody>
          <a:bodyPr>
            <a:normAutofit lnSpcReduction="10000"/>
          </a:bodyPr>
          <a:lstStyle/>
          <a:p>
            <a:pPr lvl="0"/>
            <a:r>
              <a:rPr lang="en-US" dirty="0">
                <a:solidFill>
                  <a:schemeClr val="tx1"/>
                </a:solidFill>
              </a:rPr>
              <a:t>According to the U.S. Census, fully 1-in-5 people in America has a physical, sensory, cognitive, mental health or other disability.</a:t>
            </a:r>
          </a:p>
          <a:p>
            <a:pPr lvl="0"/>
            <a:r>
              <a:rPr lang="en-US" dirty="0">
                <a:solidFill>
                  <a:schemeClr val="tx1"/>
                </a:solidFill>
              </a:rPr>
              <a:t>A </a:t>
            </a:r>
            <a:r>
              <a:rPr lang="en-US" dirty="0">
                <a:solidFill>
                  <a:schemeClr val="tx1"/>
                </a:solidFill>
                <a:hlinkClick r:id="rId2">
                  <a:extLst>
                    <a:ext uri="{A12FA001-AC4F-418D-AE19-62706E023703}">
                      <ahyp:hlinkClr xmlns:ahyp="http://schemas.microsoft.com/office/drawing/2018/hyperlinkcolor" val="tx"/>
                    </a:ext>
                  </a:extLst>
                </a:hlinkClick>
              </a:rPr>
              <a:t>landmark study by RespectAbility of more than 4000 Jewish respondents</a:t>
            </a:r>
            <a:r>
              <a:rPr lang="en-US" dirty="0">
                <a:solidFill>
                  <a:schemeClr val="tx1"/>
                </a:solidFill>
              </a:rPr>
              <a:t> in 2018 found that more than 90 percent who responded indicated that this was a priority for them.</a:t>
            </a:r>
          </a:p>
          <a:p>
            <a:pPr lvl="0"/>
            <a:r>
              <a:rPr lang="en-US" dirty="0" err="1">
                <a:solidFill>
                  <a:schemeClr val="tx1"/>
                </a:solidFill>
              </a:rPr>
              <a:t>RespectAbility’s</a:t>
            </a:r>
            <a:r>
              <a:rPr lang="en-US"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nonprofit survey</a:t>
            </a:r>
            <a:r>
              <a:rPr lang="en-US" dirty="0">
                <a:solidFill>
                  <a:schemeClr val="tx1"/>
                </a:solidFill>
              </a:rPr>
              <a:t> showed that this inclusion is practiced by less than one-third of nonprofit organizations.</a:t>
            </a:r>
          </a:p>
          <a:p>
            <a:pPr lvl="0"/>
            <a:r>
              <a:rPr lang="en-US" dirty="0">
                <a:solidFill>
                  <a:schemeClr val="tx1"/>
                </a:solidFill>
              </a:rPr>
              <a:t>The studies also showed that while the will was there, the knowledge was not.</a:t>
            </a:r>
          </a:p>
          <a:p>
            <a:pPr lvl="0"/>
            <a:r>
              <a:rPr lang="en-US" dirty="0">
                <a:solidFill>
                  <a:schemeClr val="tx1"/>
                </a:solidFill>
              </a:rPr>
              <a:t>This free new series will fill that gap.</a:t>
            </a:r>
          </a:p>
        </p:txBody>
      </p:sp>
    </p:spTree>
    <p:extLst>
      <p:ext uri="{BB962C8B-B14F-4D97-AF65-F5344CB8AC3E}">
        <p14:creationId xmlns:p14="http://schemas.microsoft.com/office/powerpoint/2010/main" val="492554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Autofit/>
          </a:bodyPr>
          <a:lstStyle/>
          <a:p>
            <a:r>
              <a:rPr lang="en-US" sz="3600" b="1" dirty="0"/>
              <a:t>After The Event: </a:t>
            </a:r>
            <a:br>
              <a:rPr lang="en-US" sz="3600" b="1" dirty="0"/>
            </a:br>
            <a:r>
              <a:rPr lang="en-US" sz="3600" b="1" dirty="0"/>
              <a:t>Ensuring Accessible Videos </a:t>
            </a:r>
            <a:br>
              <a:rPr lang="en-US" sz="3600" b="1" dirty="0"/>
            </a:br>
            <a:r>
              <a:rPr lang="en-US" sz="3600" b="1" dirty="0"/>
              <a:t>for Websites and Social Media</a:t>
            </a:r>
          </a:p>
        </p:txBody>
      </p:sp>
    </p:spTree>
    <p:extLst>
      <p:ext uri="{BB962C8B-B14F-4D97-AF65-F5344CB8AC3E}">
        <p14:creationId xmlns:p14="http://schemas.microsoft.com/office/powerpoint/2010/main" val="1757560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b="1" dirty="0"/>
              <a:t>Importance of Captions</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41% of videos are incomprehensible without sound or captions. </a:t>
            </a:r>
          </a:p>
          <a:p>
            <a:r>
              <a:rPr lang="en-US" dirty="0">
                <a:solidFill>
                  <a:schemeClr val="tx1"/>
                </a:solidFill>
              </a:rPr>
              <a:t>80% of viewers react negatively to videos </a:t>
            </a:r>
            <a:r>
              <a:rPr lang="en-US" dirty="0" err="1">
                <a:solidFill>
                  <a:schemeClr val="tx1"/>
                </a:solidFill>
              </a:rPr>
              <a:t>autoplaying</a:t>
            </a:r>
            <a:r>
              <a:rPr lang="en-US" dirty="0">
                <a:solidFill>
                  <a:schemeClr val="tx1"/>
                </a:solidFill>
              </a:rPr>
              <a:t> with sound. </a:t>
            </a:r>
          </a:p>
          <a:p>
            <a:r>
              <a:rPr lang="en-US" dirty="0">
                <a:solidFill>
                  <a:schemeClr val="tx1"/>
                </a:solidFill>
              </a:rPr>
              <a:t>Many social media outlets </a:t>
            </a:r>
            <a:r>
              <a:rPr lang="en-US" dirty="0" err="1">
                <a:solidFill>
                  <a:schemeClr val="tx1"/>
                </a:solidFill>
              </a:rPr>
              <a:t>autoplay</a:t>
            </a:r>
            <a:r>
              <a:rPr lang="en-US" dirty="0">
                <a:solidFill>
                  <a:schemeClr val="tx1"/>
                </a:solidFill>
              </a:rPr>
              <a:t> videos on silent. Therefore, if you record your event and plan on sharing the video, it is crucial that you have accurate captions.</a:t>
            </a:r>
          </a:p>
        </p:txBody>
      </p:sp>
    </p:spTree>
    <p:extLst>
      <p:ext uri="{BB962C8B-B14F-4D97-AF65-F5344CB8AC3E}">
        <p14:creationId xmlns:p14="http://schemas.microsoft.com/office/powerpoint/2010/main" val="4209719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b="1" dirty="0"/>
              <a:t>Subtitles vs. Captions</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Subtitles only reflect what is being spoken.</a:t>
            </a:r>
          </a:p>
          <a:p>
            <a:r>
              <a:rPr lang="en-US" dirty="0">
                <a:solidFill>
                  <a:schemeClr val="tx1"/>
                </a:solidFill>
              </a:rPr>
              <a:t>Captions go a step further by also including non-spoken information including [laughter], [applause] and [music], as well as environmental sounds.</a:t>
            </a:r>
          </a:p>
          <a:p>
            <a:r>
              <a:rPr lang="en-US" dirty="0">
                <a:solidFill>
                  <a:schemeClr val="tx1"/>
                </a:solidFill>
              </a:rPr>
              <a:t>Open captions: always visible</a:t>
            </a:r>
          </a:p>
          <a:p>
            <a:pPr lvl="1"/>
            <a:r>
              <a:rPr lang="en-US" dirty="0">
                <a:solidFill>
                  <a:schemeClr val="tx1"/>
                </a:solidFill>
              </a:rPr>
              <a:t>85% Facebook videos are watched without sound</a:t>
            </a:r>
          </a:p>
          <a:p>
            <a:pPr lvl="1"/>
            <a:r>
              <a:rPr lang="en-US" dirty="0">
                <a:solidFill>
                  <a:schemeClr val="tx1"/>
                </a:solidFill>
              </a:rPr>
              <a:t>92% mobile users watch video with the sound off</a:t>
            </a:r>
          </a:p>
          <a:p>
            <a:r>
              <a:rPr lang="en-US" dirty="0">
                <a:solidFill>
                  <a:schemeClr val="tx1"/>
                </a:solidFill>
              </a:rPr>
              <a:t>Closed captions can be turned on/off by view on TV and social media platforms</a:t>
            </a:r>
          </a:p>
        </p:txBody>
      </p:sp>
    </p:spTree>
    <p:extLst>
      <p:ext uri="{BB962C8B-B14F-4D97-AF65-F5344CB8AC3E}">
        <p14:creationId xmlns:p14="http://schemas.microsoft.com/office/powerpoint/2010/main" val="2288842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1293622" cy="1139824"/>
          </a:xfrm>
        </p:spPr>
        <p:txBody>
          <a:bodyPr>
            <a:normAutofit/>
          </a:bodyPr>
          <a:lstStyle/>
          <a:p>
            <a:r>
              <a:rPr lang="en-US" b="1" dirty="0"/>
              <a:t>YouTube</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825625"/>
            <a:ext cx="11142287" cy="4351338"/>
          </a:xfrm>
        </p:spPr>
        <p:txBody>
          <a:bodyPr>
            <a:normAutofit/>
          </a:bodyPr>
          <a:lstStyle/>
          <a:p>
            <a:r>
              <a:rPr lang="en-US" dirty="0">
                <a:solidFill>
                  <a:schemeClr val="tx1"/>
                </a:solidFill>
              </a:rPr>
              <a:t>Automatic free captions similar to subtitles</a:t>
            </a:r>
          </a:p>
          <a:p>
            <a:r>
              <a:rPr lang="en-US" dirty="0">
                <a:solidFill>
                  <a:schemeClr val="tx1"/>
                </a:solidFill>
              </a:rPr>
              <a:t>Note: Speakers will not be identified, certain words will not be accurate, and there will not be any punctuation</a:t>
            </a:r>
          </a:p>
          <a:p>
            <a:r>
              <a:rPr lang="en-US" dirty="0">
                <a:solidFill>
                  <a:schemeClr val="tx1"/>
                </a:solidFill>
              </a:rPr>
              <a:t>Important: Free to edit them!</a:t>
            </a:r>
          </a:p>
          <a:p>
            <a:r>
              <a:rPr lang="en-US" dirty="0">
                <a:solidFill>
                  <a:schemeClr val="tx1"/>
                </a:solidFill>
              </a:rPr>
              <a:t>Learn more: </a:t>
            </a:r>
            <a:r>
              <a:rPr lang="en-US" dirty="0">
                <a:solidFill>
                  <a:schemeClr val="tx1"/>
                </a:solidFill>
                <a:hlinkClick r:id="rId2"/>
              </a:rPr>
              <a:t>https://support.google.com/youtube/topic/9257536?hl=en&amp;ref_topic=9257610</a:t>
            </a:r>
            <a:r>
              <a:rPr lang="en-US" dirty="0">
                <a:solidFill>
                  <a:schemeClr val="tx1"/>
                </a:solidFill>
              </a:rPr>
              <a:t> </a:t>
            </a:r>
          </a:p>
        </p:txBody>
      </p:sp>
    </p:spTree>
    <p:extLst>
      <p:ext uri="{BB962C8B-B14F-4D97-AF65-F5344CB8AC3E}">
        <p14:creationId xmlns:p14="http://schemas.microsoft.com/office/powerpoint/2010/main" val="4249202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Autofit/>
          </a:bodyPr>
          <a:lstStyle/>
          <a:p>
            <a:r>
              <a:rPr lang="en-US" sz="3600" b="1" dirty="0"/>
              <a:t>Learn More: Ensuring Virtual Events Are Accessible for All Toolkit</a:t>
            </a:r>
            <a:br>
              <a:rPr lang="en-US" sz="3600" b="1" dirty="0"/>
            </a:br>
            <a:r>
              <a:rPr lang="en-US" sz="3000" b="1" dirty="0">
                <a:hlinkClick r:id="rId3"/>
              </a:rPr>
              <a:t>https://www.respectability.org/accessible-virtual-events</a:t>
            </a:r>
            <a:r>
              <a:rPr lang="en-US" sz="3000" b="1" dirty="0"/>
              <a:t> </a:t>
            </a:r>
          </a:p>
        </p:txBody>
      </p:sp>
    </p:spTree>
    <p:extLst>
      <p:ext uri="{BB962C8B-B14F-4D97-AF65-F5344CB8AC3E}">
        <p14:creationId xmlns:p14="http://schemas.microsoft.com/office/powerpoint/2010/main" val="1080004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a:bodyPr>
          <a:lstStyle/>
          <a:p>
            <a:r>
              <a:rPr lang="en-US" b="1" dirty="0">
                <a:solidFill>
                  <a:schemeClr val="tx1"/>
                </a:solidFill>
              </a:rPr>
              <a:t>Matan Mission Statement</a:t>
            </a:r>
            <a:endParaRPr lang="en-US" dirty="0">
              <a:solidFill>
                <a:schemeClr val="tx1"/>
              </a:solidFill>
            </a:endParaRPr>
          </a:p>
        </p:txBody>
      </p:sp>
      <p:sp>
        <p:nvSpPr>
          <p:cNvPr id="4" name="Content Placeholder 3">
            <a:extLst>
              <a:ext uri="{FF2B5EF4-FFF2-40B4-BE49-F238E27FC236}">
                <a16:creationId xmlns:a16="http://schemas.microsoft.com/office/drawing/2014/main" id="{2D8259A4-082F-45D7-A2F5-F37A5172C357}"/>
              </a:ext>
            </a:extLst>
          </p:cNvPr>
          <p:cNvSpPr>
            <a:spLocks noGrp="1"/>
          </p:cNvSpPr>
          <p:nvPr>
            <p:ph idx="1"/>
          </p:nvPr>
        </p:nvSpPr>
        <p:spPr/>
        <p:txBody>
          <a:bodyPr>
            <a:normAutofit/>
          </a:bodyPr>
          <a:lstStyle/>
          <a:p>
            <a:pPr marL="0" indent="0">
              <a:buNone/>
            </a:pPr>
            <a:r>
              <a:rPr lang="en-US" sz="3200" dirty="0">
                <a:solidFill>
                  <a:schemeClr val="tx1"/>
                </a:solidFill>
              </a:rPr>
              <a:t>One in five. That’s the number of people with disabilities in the United States today. Matan enables Jewish professionals, communities and families to create and sustain inclusive settings in educational, communal and spiritual aspects of Jewish life.</a:t>
            </a:r>
          </a:p>
        </p:txBody>
      </p:sp>
      <p:pic>
        <p:nvPicPr>
          <p:cNvPr id="5" name="Picture 2" descr="Matan logo">
            <a:extLst>
              <a:ext uri="{FF2B5EF4-FFF2-40B4-BE49-F238E27FC236}">
                <a16:creationId xmlns:a16="http://schemas.microsoft.com/office/drawing/2014/main" id="{F60C3F0D-BA48-6140-912E-46FBD7212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599" y="4038824"/>
            <a:ext cx="7048801" cy="2138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301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a:bodyPr>
          <a:lstStyle/>
          <a:p>
            <a:r>
              <a:rPr lang="en-US" b="1" dirty="0">
                <a:solidFill>
                  <a:schemeClr val="tx1"/>
                </a:solidFill>
              </a:rPr>
              <a:t>Matan’s Methodology</a:t>
            </a:r>
            <a:endParaRPr lang="en-US" dirty="0">
              <a:solidFill>
                <a:schemeClr val="tx1"/>
              </a:solidFill>
            </a:endParaRPr>
          </a:p>
        </p:txBody>
      </p:sp>
      <p:sp>
        <p:nvSpPr>
          <p:cNvPr id="4" name="Content Placeholder 3">
            <a:extLst>
              <a:ext uri="{FF2B5EF4-FFF2-40B4-BE49-F238E27FC236}">
                <a16:creationId xmlns:a16="http://schemas.microsoft.com/office/drawing/2014/main" id="{2D8259A4-082F-45D7-A2F5-F37A5172C357}"/>
              </a:ext>
            </a:extLst>
          </p:cNvPr>
          <p:cNvSpPr>
            <a:spLocks noGrp="1"/>
          </p:cNvSpPr>
          <p:nvPr>
            <p:ph idx="1"/>
          </p:nvPr>
        </p:nvSpPr>
        <p:spPr>
          <a:xfrm>
            <a:off x="523240" y="1722389"/>
            <a:ext cx="11467199" cy="4351338"/>
          </a:xfrm>
        </p:spPr>
        <p:txBody>
          <a:bodyPr>
            <a:noAutofit/>
          </a:bodyPr>
          <a:lstStyle/>
          <a:p>
            <a:pPr>
              <a:buFont typeface="Wingdings" panose="05000000000000000000" pitchFamily="2" charset="2"/>
              <a:buChar char="q"/>
            </a:pPr>
            <a:r>
              <a:rPr lang="en-US" sz="3000" dirty="0">
                <a:solidFill>
                  <a:schemeClr val="tx1"/>
                </a:solidFill>
              </a:rPr>
              <a:t> Professional Development Opportunities– in-person &amp; virtual </a:t>
            </a:r>
          </a:p>
          <a:p>
            <a:pPr lvl="1"/>
            <a:r>
              <a:rPr lang="en-US" dirty="0">
                <a:solidFill>
                  <a:schemeClr val="tx1"/>
                </a:solidFill>
              </a:rPr>
              <a:t>Congregational Schools</a:t>
            </a:r>
          </a:p>
          <a:p>
            <a:pPr lvl="1"/>
            <a:r>
              <a:rPr lang="en-US" dirty="0">
                <a:solidFill>
                  <a:schemeClr val="tx1"/>
                </a:solidFill>
              </a:rPr>
              <a:t>Early Childhood</a:t>
            </a:r>
          </a:p>
          <a:p>
            <a:pPr lvl="1"/>
            <a:r>
              <a:rPr lang="en-US" dirty="0">
                <a:solidFill>
                  <a:schemeClr val="tx1"/>
                </a:solidFill>
              </a:rPr>
              <a:t>Camp,</a:t>
            </a:r>
          </a:p>
          <a:p>
            <a:pPr lvl="1"/>
            <a:r>
              <a:rPr lang="en-US" dirty="0">
                <a:solidFill>
                  <a:schemeClr val="tx1"/>
                </a:solidFill>
              </a:rPr>
              <a:t>Day Schools</a:t>
            </a:r>
          </a:p>
          <a:p>
            <a:pPr lvl="1"/>
            <a:r>
              <a:rPr lang="en-US" dirty="0">
                <a:solidFill>
                  <a:schemeClr val="tx1"/>
                </a:solidFill>
              </a:rPr>
              <a:t>Youth Groups</a:t>
            </a:r>
          </a:p>
          <a:p>
            <a:pPr>
              <a:buFont typeface="Wingdings" panose="05000000000000000000" pitchFamily="2" charset="2"/>
              <a:buChar char="q"/>
            </a:pPr>
            <a:r>
              <a:rPr lang="en-US" sz="3000" dirty="0">
                <a:solidFill>
                  <a:schemeClr val="tx1"/>
                </a:solidFill>
              </a:rPr>
              <a:t> Creation of Resources – almost all are free, down-loadable</a:t>
            </a:r>
          </a:p>
          <a:p>
            <a:pPr>
              <a:buFont typeface="Wingdings" panose="05000000000000000000" pitchFamily="2" charset="2"/>
              <a:buChar char="q"/>
            </a:pPr>
            <a:r>
              <a:rPr lang="en-US" sz="3000" dirty="0">
                <a:solidFill>
                  <a:schemeClr val="tx1"/>
                </a:solidFill>
              </a:rPr>
              <a:t> Community Consultations – Needs Assessment &amp; Recommendations</a:t>
            </a:r>
          </a:p>
          <a:p>
            <a:pPr>
              <a:buFont typeface="Wingdings" panose="05000000000000000000" pitchFamily="2" charset="2"/>
              <a:buChar char="q"/>
            </a:pPr>
            <a:r>
              <a:rPr lang="en-US" sz="3000" dirty="0">
                <a:solidFill>
                  <a:schemeClr val="tx1"/>
                </a:solidFill>
              </a:rPr>
              <a:t> Information and Referrals</a:t>
            </a:r>
          </a:p>
          <a:p>
            <a:pPr>
              <a:buFont typeface="Wingdings" panose="05000000000000000000" pitchFamily="2" charset="2"/>
              <a:buChar char="q"/>
            </a:pPr>
            <a:r>
              <a:rPr lang="en-US" sz="3000" dirty="0">
                <a:solidFill>
                  <a:schemeClr val="tx1"/>
                </a:solidFill>
              </a:rPr>
              <a:t> Coaching/Mentoring</a:t>
            </a:r>
          </a:p>
        </p:txBody>
      </p:sp>
      <p:pic>
        <p:nvPicPr>
          <p:cNvPr id="5" name="Picture 2" descr="Matan logo">
            <a:extLst>
              <a:ext uri="{FF2B5EF4-FFF2-40B4-BE49-F238E27FC236}">
                <a16:creationId xmlns:a16="http://schemas.microsoft.com/office/drawing/2014/main" id="{A8704F94-EF9B-054C-81B5-2FB1B3C94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37" y="6324933"/>
            <a:ext cx="1427134" cy="43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07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fontScale="90000"/>
          </a:bodyPr>
          <a:lstStyle/>
          <a:p>
            <a:r>
              <a:rPr lang="en-US" b="1" dirty="0">
                <a:solidFill>
                  <a:schemeClr val="tx1"/>
                </a:solidFill>
              </a:rPr>
              <a:t>Best Practices that apply to both in-person and virtual events:</a:t>
            </a:r>
            <a:endParaRPr lang="en-US" dirty="0">
              <a:solidFill>
                <a:schemeClr val="tx1"/>
              </a:solidFill>
            </a:endParaRPr>
          </a:p>
        </p:txBody>
      </p:sp>
      <p:sp>
        <p:nvSpPr>
          <p:cNvPr id="4" name="Content Placeholder 3">
            <a:extLst>
              <a:ext uri="{FF2B5EF4-FFF2-40B4-BE49-F238E27FC236}">
                <a16:creationId xmlns:a16="http://schemas.microsoft.com/office/drawing/2014/main" id="{2D8259A4-082F-45D7-A2F5-F37A5172C357}"/>
              </a:ext>
            </a:extLst>
          </p:cNvPr>
          <p:cNvSpPr>
            <a:spLocks noGrp="1"/>
          </p:cNvSpPr>
          <p:nvPr>
            <p:ph idx="1"/>
          </p:nvPr>
        </p:nvSpPr>
        <p:spPr>
          <a:xfrm>
            <a:off x="523240" y="1722389"/>
            <a:ext cx="10830559" cy="4351338"/>
          </a:xfrm>
        </p:spPr>
        <p:txBody>
          <a:bodyPr>
            <a:noAutofit/>
          </a:bodyPr>
          <a:lstStyle/>
          <a:p>
            <a:pPr>
              <a:buFont typeface="Wingdings" panose="05000000000000000000" pitchFamily="2" charset="2"/>
              <a:buChar char="q"/>
            </a:pPr>
            <a:r>
              <a:rPr lang="en-US" sz="3200" dirty="0">
                <a:solidFill>
                  <a:schemeClr val="tx1"/>
                </a:solidFill>
              </a:rPr>
              <a:t> “Connection over Content”</a:t>
            </a:r>
          </a:p>
          <a:p>
            <a:pPr>
              <a:buFont typeface="Wingdings" panose="05000000000000000000" pitchFamily="2" charset="2"/>
              <a:buChar char="q"/>
            </a:pPr>
            <a:r>
              <a:rPr lang="en-US" sz="3200" dirty="0">
                <a:solidFill>
                  <a:schemeClr val="tx1"/>
                </a:solidFill>
              </a:rPr>
              <a:t> Visual Schedules</a:t>
            </a:r>
          </a:p>
          <a:p>
            <a:pPr>
              <a:buFont typeface="Wingdings" panose="05000000000000000000" pitchFamily="2" charset="2"/>
              <a:buChar char="q"/>
            </a:pPr>
            <a:r>
              <a:rPr lang="en-US" sz="3200" dirty="0">
                <a:solidFill>
                  <a:schemeClr val="tx1"/>
                </a:solidFill>
              </a:rPr>
              <a:t> Movement breaks after “bursts/bites” of learning </a:t>
            </a:r>
          </a:p>
          <a:p>
            <a:pPr>
              <a:buFont typeface="Wingdings" panose="05000000000000000000" pitchFamily="2" charset="2"/>
              <a:buChar char="q"/>
            </a:pPr>
            <a:r>
              <a:rPr lang="en-US" sz="3200" dirty="0">
                <a:solidFill>
                  <a:schemeClr val="tx1"/>
                </a:solidFill>
              </a:rPr>
              <a:t> Smaller group size whenever possible</a:t>
            </a:r>
          </a:p>
          <a:p>
            <a:pPr>
              <a:buFont typeface="Wingdings" panose="05000000000000000000" pitchFamily="2" charset="2"/>
              <a:buChar char="q"/>
            </a:pPr>
            <a:r>
              <a:rPr lang="en-US" sz="3200" dirty="0">
                <a:solidFill>
                  <a:schemeClr val="tx1"/>
                </a:solidFill>
              </a:rPr>
              <a:t> Share materials ahead of time</a:t>
            </a:r>
          </a:p>
          <a:p>
            <a:pPr>
              <a:buFont typeface="Wingdings" panose="05000000000000000000" pitchFamily="2" charset="2"/>
              <a:buChar char="q"/>
            </a:pPr>
            <a:r>
              <a:rPr lang="en-US" sz="3200" dirty="0">
                <a:solidFill>
                  <a:schemeClr val="tx1"/>
                </a:solidFill>
              </a:rPr>
              <a:t> Allow </a:t>
            </a:r>
            <a:r>
              <a:rPr lang="en-US" sz="3200" dirty="0" err="1">
                <a:solidFill>
                  <a:schemeClr val="tx1"/>
                </a:solidFill>
              </a:rPr>
              <a:t>fidgits</a:t>
            </a:r>
            <a:r>
              <a:rPr lang="en-US" sz="3200" dirty="0">
                <a:solidFill>
                  <a:schemeClr val="tx1"/>
                </a:solidFill>
              </a:rPr>
              <a:t>/manipulatives </a:t>
            </a:r>
          </a:p>
          <a:p>
            <a:pPr>
              <a:buFont typeface="Wingdings" panose="05000000000000000000" pitchFamily="2" charset="2"/>
              <a:buChar char="q"/>
            </a:pPr>
            <a:r>
              <a:rPr lang="en-US" sz="3200" dirty="0">
                <a:solidFill>
                  <a:schemeClr val="tx1"/>
                </a:solidFill>
              </a:rPr>
              <a:t> Communication! – especially to determine access needs</a:t>
            </a:r>
          </a:p>
          <a:p>
            <a:pPr>
              <a:buFont typeface="Wingdings" panose="05000000000000000000" pitchFamily="2" charset="2"/>
              <a:buChar char="q"/>
            </a:pPr>
            <a:r>
              <a:rPr lang="en-US" sz="3200" dirty="0">
                <a:solidFill>
                  <a:schemeClr val="tx1"/>
                </a:solidFill>
              </a:rPr>
              <a:t> Choice – especially for relaying output/take </a:t>
            </a:r>
            <a:r>
              <a:rPr lang="en-US" sz="3200" dirty="0" err="1">
                <a:solidFill>
                  <a:schemeClr val="tx1"/>
                </a:solidFill>
              </a:rPr>
              <a:t>away’s</a:t>
            </a:r>
            <a:endParaRPr lang="en-US" sz="3200" dirty="0">
              <a:solidFill>
                <a:schemeClr val="tx1"/>
              </a:solidFill>
            </a:endParaRPr>
          </a:p>
        </p:txBody>
      </p:sp>
      <p:pic>
        <p:nvPicPr>
          <p:cNvPr id="5" name="Picture 2" descr="Matan logo">
            <a:extLst>
              <a:ext uri="{FF2B5EF4-FFF2-40B4-BE49-F238E27FC236}">
                <a16:creationId xmlns:a16="http://schemas.microsoft.com/office/drawing/2014/main" id="{A8704F94-EF9B-054C-81B5-2FB1B3C94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37" y="6324933"/>
            <a:ext cx="1427134" cy="43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110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a:xfrm>
            <a:off x="1113810" y="3130041"/>
            <a:ext cx="3605674" cy="2387600"/>
          </a:xfrm>
        </p:spPr>
        <p:txBody>
          <a:bodyPr vert="horz" lIns="91440" tIns="45720" rIns="91440" bIns="45720" rtlCol="0" anchor="t">
            <a:normAutofit/>
          </a:bodyPr>
          <a:lstStyle/>
          <a:p>
            <a:pPr algn="ctr"/>
            <a:r>
              <a:rPr lang="en-US" b="1" dirty="0">
                <a:solidFill>
                  <a:schemeClr val="tx1"/>
                </a:solidFill>
              </a:rPr>
              <a:t>Differentiation: In-Person and Online</a:t>
            </a:r>
            <a:endParaRPr lang="en-US" dirty="0">
              <a:solidFill>
                <a:schemeClr val="tx1"/>
              </a:solidFill>
            </a:endParaRPr>
          </a:p>
        </p:txBody>
      </p:sp>
      <p:grpSp>
        <p:nvGrpSpPr>
          <p:cNvPr id="14" name="Group 1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Illustration of a classroom with kids at tables and a teacher smiling and watching them">
            <a:extLst>
              <a:ext uri="{FF2B5EF4-FFF2-40B4-BE49-F238E27FC236}">
                <a16:creationId xmlns:a16="http://schemas.microsoft.com/office/drawing/2014/main" id="{36C339F7-0DF1-3A45-891E-C81CC778A61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741" r="9220" b="2"/>
          <a:stretch/>
        </p:blipFill>
        <p:spPr>
          <a:xfrm>
            <a:off x="5922492" y="666728"/>
            <a:ext cx="5536001" cy="5465791"/>
          </a:xfrm>
          <a:prstGeom prst="rect">
            <a:avLst/>
          </a:prstGeom>
        </p:spPr>
      </p:pic>
    </p:spTree>
    <p:extLst>
      <p:ext uri="{BB962C8B-B14F-4D97-AF65-F5344CB8AC3E}">
        <p14:creationId xmlns:p14="http://schemas.microsoft.com/office/powerpoint/2010/main" val="12354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0EB29645-2C86-B24C-9F27-597A68C189BC}"/>
              </a:ext>
            </a:extLst>
          </p:cNvPr>
          <p:cNvSpPr>
            <a:spLocks noGrp="1"/>
          </p:cNvSpPr>
          <p:nvPr>
            <p:ph type="title" idx="4294967295"/>
          </p:nvPr>
        </p:nvSpPr>
        <p:spPr/>
        <p:txBody>
          <a:bodyPr>
            <a:normAutofit/>
          </a:bodyPr>
          <a:lstStyle/>
          <a:p>
            <a:r>
              <a:rPr lang="en-US" dirty="0"/>
              <a:t>Question 3</a:t>
            </a:r>
          </a:p>
        </p:txBody>
      </p:sp>
      <p:sp>
        <p:nvSpPr>
          <p:cNvPr id="2" name="Rectangle 1">
            <a:extLst>
              <a:ext uri="{FF2B5EF4-FFF2-40B4-BE49-F238E27FC236}">
                <a16:creationId xmlns:a16="http://schemas.microsoft.com/office/drawing/2014/main" id="{ED05D65E-4874-406B-8028-4EF5B62878DC}"/>
              </a:ext>
              <a:ext uri="{C183D7F6-B498-43B3-948B-1728B52AA6E4}">
                <adec:decorative xmlns:adec="http://schemas.microsoft.com/office/drawing/2017/decorative" val="1"/>
              </a:ext>
            </a:extLst>
          </p:cNvPr>
          <p:cNvSpPr/>
          <p:nvPr/>
        </p:nvSpPr>
        <p:spPr>
          <a:xfrm>
            <a:off x="5543550" y="0"/>
            <a:ext cx="6648450" cy="6858000"/>
          </a:xfrm>
          <a:prstGeom prst="rect">
            <a:avLst/>
          </a:prstGeom>
          <a:solidFill>
            <a:srgbClr val="000000"/>
          </a:solidFill>
          <a:ln w="38100">
            <a:solidFill>
              <a:srgbClr val="EFA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spectAbility logo">
            <a:extLst>
              <a:ext uri="{FF2B5EF4-FFF2-40B4-BE49-F238E27FC236}">
                <a16:creationId xmlns:a16="http://schemas.microsoft.com/office/drawing/2014/main" id="{7212B408-91CA-5347-8D9C-431730C9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54" y="2350665"/>
            <a:ext cx="5044571" cy="2156670"/>
          </a:xfrm>
          <a:prstGeom prst="rect">
            <a:avLst/>
          </a:prstGeom>
        </p:spPr>
      </p:pic>
      <p:sp>
        <p:nvSpPr>
          <p:cNvPr id="4" name="Rectangle 3">
            <a:extLst>
              <a:ext uri="{FF2B5EF4-FFF2-40B4-BE49-F238E27FC236}">
                <a16:creationId xmlns:a16="http://schemas.microsoft.com/office/drawing/2014/main" id="{FFEFE412-3108-4DB4-B5EE-75F39110519D}"/>
              </a:ext>
            </a:extLst>
          </p:cNvPr>
          <p:cNvSpPr/>
          <p:nvPr/>
        </p:nvSpPr>
        <p:spPr>
          <a:xfrm>
            <a:off x="6096000" y="745006"/>
            <a:ext cx="5513613" cy="860107"/>
          </a:xfrm>
          <a:prstGeom prst="rect">
            <a:avLst/>
          </a:prstGeom>
          <a:noFill/>
        </p:spPr>
        <p:txBody>
          <a:bodyPr wrap="square">
            <a:spAutoFit/>
          </a:bodyPr>
          <a:lstStyle/>
          <a:p>
            <a:pPr marR="0" lvl="0" algn="ctr">
              <a:lnSpc>
                <a:spcPct val="107000"/>
              </a:lnSpc>
              <a:spcBef>
                <a:spcPts val="0"/>
              </a:spcBef>
              <a:spcAft>
                <a:spcPts val="800"/>
              </a:spcAft>
            </a:pPr>
            <a:r>
              <a:rPr lang="en-US" sz="5000" b="1" dirty="0">
                <a:solidFill>
                  <a:srgbClr val="EFAF30"/>
                </a:solidFill>
                <a:latin typeface="Times New Roman" panose="02020603050405020304" pitchFamily="18" charset="0"/>
                <a:ea typeface="Calibri" panose="020F0502020204030204" pitchFamily="34" charset="0"/>
                <a:cs typeface="Times New Roman" panose="02020603050405020304" pitchFamily="18" charset="0"/>
              </a:rPr>
              <a:t>Question:</a:t>
            </a:r>
          </a:p>
        </p:txBody>
      </p:sp>
      <p:sp>
        <p:nvSpPr>
          <p:cNvPr id="3" name="Rectangle 2">
            <a:extLst>
              <a:ext uri="{FF2B5EF4-FFF2-40B4-BE49-F238E27FC236}">
                <a16:creationId xmlns:a16="http://schemas.microsoft.com/office/drawing/2014/main" id="{E2865E5B-04AE-4567-AE8A-CC30C0EE67BF}"/>
              </a:ext>
            </a:extLst>
          </p:cNvPr>
          <p:cNvSpPr/>
          <p:nvPr/>
        </p:nvSpPr>
        <p:spPr>
          <a:xfrm>
            <a:off x="6001000" y="1739240"/>
            <a:ext cx="5805487" cy="4794646"/>
          </a:xfrm>
          <a:prstGeom prst="rect">
            <a:avLst/>
          </a:prstGeom>
          <a:noFill/>
        </p:spPr>
        <p:txBody>
          <a:bodyPr wrap="square" anchor="ctr">
            <a:spAutoFit/>
          </a:bodyPr>
          <a:lstStyle/>
          <a:p>
            <a:pPr algn="ctr">
              <a:lnSpc>
                <a:spcPct val="107000"/>
              </a:lnSpc>
              <a:spcAft>
                <a:spcPts val="800"/>
              </a:spcAft>
            </a:pP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If the Jewish community could make one change today in order to ensure greater accessibility for all, what would you recommend that we do vis a vis in-person events and online/virtual experiences?</a:t>
            </a:r>
          </a:p>
        </p:txBody>
      </p:sp>
    </p:spTree>
    <p:extLst>
      <p:ext uri="{BB962C8B-B14F-4D97-AF65-F5344CB8AC3E}">
        <p14:creationId xmlns:p14="http://schemas.microsoft.com/office/powerpoint/2010/main" val="4204805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Speakers</a:t>
            </a:r>
          </a:p>
        </p:txBody>
      </p:sp>
      <p:pic>
        <p:nvPicPr>
          <p:cNvPr id="13" name="Picture 2" descr="Dori Kirshner smiling headshot">
            <a:extLst>
              <a:ext uri="{FF2B5EF4-FFF2-40B4-BE49-F238E27FC236}">
                <a16:creationId xmlns:a16="http://schemas.microsoft.com/office/drawing/2014/main" id="{C4554108-58A4-544E-B858-AEA595DD4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23240" y="1736726"/>
            <a:ext cx="1371600" cy="1371600"/>
          </a:xfrm>
          <a:prstGeom prst="rect">
            <a:avLst/>
          </a:prstGeom>
          <a:noFill/>
        </p:spPr>
      </p:pic>
      <p:sp>
        <p:nvSpPr>
          <p:cNvPr id="14" name="Content Placeholder 2">
            <a:extLst>
              <a:ext uri="{FF2B5EF4-FFF2-40B4-BE49-F238E27FC236}">
                <a16:creationId xmlns:a16="http://schemas.microsoft.com/office/drawing/2014/main" id="{74DCE9A8-2989-D542-BF24-B26A1002D210}"/>
              </a:ext>
            </a:extLst>
          </p:cNvPr>
          <p:cNvSpPr txBox="1">
            <a:spLocks/>
          </p:cNvSpPr>
          <p:nvPr/>
        </p:nvSpPr>
        <p:spPr>
          <a:xfrm>
            <a:off x="2007509" y="1736726"/>
            <a:ext cx="8727638" cy="1371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solidFill>
              </a:rPr>
              <a:t>Dori Kirshner</a:t>
            </a:r>
          </a:p>
          <a:p>
            <a:pPr marL="0" indent="0">
              <a:buNone/>
            </a:pPr>
            <a:r>
              <a:rPr lang="en-US" sz="2400" dirty="0">
                <a:solidFill>
                  <a:schemeClr val="tx1"/>
                </a:solidFill>
              </a:rPr>
              <a:t>Executive Director, Matan</a:t>
            </a:r>
          </a:p>
          <a:p>
            <a:pPr marL="0" indent="0">
              <a:buNone/>
            </a:pPr>
            <a:r>
              <a:rPr lang="en-US" sz="2400" dirty="0">
                <a:solidFill>
                  <a:schemeClr val="tx1"/>
                </a:solidFill>
              </a:rPr>
              <a:t>She/Her/Hers</a:t>
            </a:r>
          </a:p>
        </p:txBody>
      </p:sp>
      <p:pic>
        <p:nvPicPr>
          <p:cNvPr id="1028" name="Picture 4" descr="Lauren Appelbaum smiling headshot"/>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23239" y="3429000"/>
            <a:ext cx="1371600" cy="1371600"/>
          </a:xfrm>
          <a:prstGeom prst="rect">
            <a:avLst/>
          </a:prstGeom>
          <a:noFill/>
        </p:spPr>
      </p:pic>
      <p:sp>
        <p:nvSpPr>
          <p:cNvPr id="3" name="Content Placeholder 2"/>
          <p:cNvSpPr>
            <a:spLocks noGrp="1"/>
          </p:cNvSpPr>
          <p:nvPr>
            <p:ph idx="1"/>
          </p:nvPr>
        </p:nvSpPr>
        <p:spPr>
          <a:xfrm>
            <a:off x="2007508" y="3429000"/>
            <a:ext cx="8727638" cy="1371600"/>
          </a:xfrm>
        </p:spPr>
        <p:txBody>
          <a:bodyPr anchor="ctr">
            <a:normAutofit/>
          </a:bodyPr>
          <a:lstStyle/>
          <a:p>
            <a:pPr marL="0" indent="0">
              <a:buNone/>
            </a:pPr>
            <a:r>
              <a:rPr lang="en-US" sz="2400" dirty="0">
                <a:solidFill>
                  <a:schemeClr val="tx1"/>
                </a:solidFill>
              </a:rPr>
              <a:t>Lauren Appelbaum</a:t>
            </a:r>
          </a:p>
          <a:p>
            <a:pPr marL="0" indent="0">
              <a:buNone/>
            </a:pPr>
            <a:r>
              <a:rPr lang="en-US" sz="2400" dirty="0">
                <a:solidFill>
                  <a:schemeClr val="tx1"/>
                </a:solidFill>
              </a:rPr>
              <a:t>Vice President, Communications, RespectAbility</a:t>
            </a:r>
          </a:p>
          <a:p>
            <a:pPr marL="0" indent="0">
              <a:buNone/>
            </a:pPr>
            <a:r>
              <a:rPr lang="en-US" sz="2400" dirty="0">
                <a:solidFill>
                  <a:schemeClr val="tx1"/>
                </a:solidFill>
              </a:rPr>
              <a:t>She/Her/Hers</a:t>
            </a:r>
          </a:p>
        </p:txBody>
      </p:sp>
      <p:pic>
        <p:nvPicPr>
          <p:cNvPr id="1026" name="Picture 2" descr="Rebecca Wanatick smiling headshot"/>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23240" y="5121274"/>
            <a:ext cx="1371600" cy="1371600"/>
          </a:xfrm>
          <a:prstGeom prst="rect">
            <a:avLst/>
          </a:prstGeom>
          <a:noFill/>
        </p:spPr>
      </p:pic>
      <p:sp>
        <p:nvSpPr>
          <p:cNvPr id="7" name="Content Placeholder 2">
            <a:extLst>
              <a:ext uri="{FF2B5EF4-FFF2-40B4-BE49-F238E27FC236}">
                <a16:creationId xmlns:a16="http://schemas.microsoft.com/office/drawing/2014/main" id="{75041DF3-E8EA-3042-A5A6-A990A4E25F1A}"/>
              </a:ext>
            </a:extLst>
          </p:cNvPr>
          <p:cNvSpPr txBox="1">
            <a:spLocks/>
          </p:cNvSpPr>
          <p:nvPr/>
        </p:nvSpPr>
        <p:spPr>
          <a:xfrm>
            <a:off x="2007508" y="5121274"/>
            <a:ext cx="9661251" cy="1371600"/>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solidFill>
              </a:rPr>
              <a:t>Rebecca </a:t>
            </a:r>
            <a:r>
              <a:rPr lang="en-US" sz="2400" dirty="0" err="1">
                <a:solidFill>
                  <a:schemeClr val="tx1"/>
                </a:solidFill>
              </a:rPr>
              <a:t>Wanatick</a:t>
            </a:r>
            <a:endParaRPr lang="en-US" sz="2400" dirty="0">
              <a:solidFill>
                <a:schemeClr val="tx1"/>
              </a:solidFill>
            </a:endParaRPr>
          </a:p>
          <a:p>
            <a:pPr marL="0" indent="0">
              <a:buNone/>
            </a:pPr>
            <a:r>
              <a:rPr lang="en-US" sz="2400" dirty="0">
                <a:solidFill>
                  <a:schemeClr val="tx1"/>
                </a:solidFill>
              </a:rPr>
              <a:t>Manager of Community Inclusion, Jewish Federation of Greater MetroWest NJ</a:t>
            </a:r>
          </a:p>
          <a:p>
            <a:pPr marL="0" indent="0">
              <a:buNone/>
            </a:pPr>
            <a:r>
              <a:rPr lang="en-US" sz="2400" dirty="0">
                <a:solidFill>
                  <a:schemeClr val="tx1"/>
                </a:solidFill>
              </a:rPr>
              <a:t>She/Her/Hers</a:t>
            </a:r>
          </a:p>
        </p:txBody>
      </p:sp>
    </p:spTree>
    <p:extLst>
      <p:ext uri="{BB962C8B-B14F-4D97-AF65-F5344CB8AC3E}">
        <p14:creationId xmlns:p14="http://schemas.microsoft.com/office/powerpoint/2010/main" val="2036423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523240" y="365126"/>
            <a:ext cx="10515600" cy="1139824"/>
          </a:xfrm>
        </p:spPr>
        <p:txBody>
          <a:bodyPr/>
          <a:lstStyle/>
          <a:p>
            <a:r>
              <a:rPr lang="en-US" b="1" dirty="0"/>
              <a:t>Useful Resources and Checklists</a:t>
            </a:r>
          </a:p>
        </p:txBody>
      </p:sp>
      <p:sp>
        <p:nvSpPr>
          <p:cNvPr id="5" name="Content Placeholder 4">
            <a:extLst>
              <a:ext uri="{FF2B5EF4-FFF2-40B4-BE49-F238E27FC236}">
                <a16:creationId xmlns:a16="http://schemas.microsoft.com/office/drawing/2014/main" id="{C5FE483A-76A5-404C-8ECC-E11AEA1D5E5C}"/>
              </a:ext>
            </a:extLst>
          </p:cNvPr>
          <p:cNvSpPr>
            <a:spLocks noGrp="1"/>
          </p:cNvSpPr>
          <p:nvPr>
            <p:ph idx="1"/>
          </p:nvPr>
        </p:nvSpPr>
        <p:spPr>
          <a:xfrm>
            <a:off x="523240" y="1581785"/>
            <a:ext cx="11142287" cy="4351338"/>
          </a:xfrm>
        </p:spPr>
        <p:txBody>
          <a:bodyPr>
            <a:noAutofit/>
          </a:bodyPr>
          <a:lstStyle/>
          <a:p>
            <a:r>
              <a:rPr lang="en-US" sz="2400" dirty="0">
                <a:solidFill>
                  <a:schemeClr val="tx1"/>
                </a:solidFill>
              </a:rPr>
              <a:t>Ensuring Virtual Events Are Accessible for All Toolkit: </a:t>
            </a:r>
            <a:r>
              <a:rPr lang="en-US" sz="2400" dirty="0">
                <a:solidFill>
                  <a:schemeClr val="tx1"/>
                </a:solidFill>
                <a:hlinkClick r:id="rId2">
                  <a:extLst>
                    <a:ext uri="{A12FA001-AC4F-418D-AE19-62706E023703}">
                      <ahyp:hlinkClr xmlns:ahyp="http://schemas.microsoft.com/office/drawing/2018/hyperlinkcolor" val="tx"/>
                    </a:ext>
                  </a:extLst>
                </a:hlinkClick>
              </a:rPr>
              <a:t>https://www.respectability.org/accessible-virtual-events</a:t>
            </a:r>
            <a:r>
              <a:rPr lang="en-US" sz="2400" dirty="0">
                <a:solidFill>
                  <a:schemeClr val="tx1"/>
                </a:solidFill>
              </a:rPr>
              <a:t>  </a:t>
            </a:r>
          </a:p>
          <a:p>
            <a:r>
              <a:rPr lang="en-US" sz="2400" dirty="0">
                <a:solidFill>
                  <a:schemeClr val="tx1"/>
                </a:solidFill>
              </a:rPr>
              <a:t>Chicago Community Trust, Renewing the Commitment: An ADA Compliance Guide for Non-Profits</a:t>
            </a:r>
            <a:br>
              <a:rPr lang="en-US" sz="2400" dirty="0">
                <a:solidFill>
                  <a:schemeClr val="tx1"/>
                </a:solidFill>
              </a:rPr>
            </a:br>
            <a:r>
              <a:rPr lang="en-US" sz="2400" dirty="0">
                <a:solidFill>
                  <a:schemeClr val="tx1"/>
                </a:solidFill>
                <a:hlinkClick r:id="rId3">
                  <a:extLst>
                    <a:ext uri="{A12FA001-AC4F-418D-AE19-62706E023703}">
                      <ahyp:hlinkClr xmlns:ahyp="http://schemas.microsoft.com/office/drawing/2018/hyperlinkcolor" val="tx"/>
                    </a:ext>
                  </a:extLst>
                </a:hlinkClick>
              </a:rPr>
              <a:t>https://cct.org/wpcontent/uploads/2015/08/2015ADAComplianceGuideSummary.pdf</a:t>
            </a:r>
            <a:r>
              <a:rPr lang="en-US" sz="2400" dirty="0">
                <a:solidFill>
                  <a:schemeClr val="tx1"/>
                </a:solidFill>
              </a:rPr>
              <a:t> </a:t>
            </a:r>
          </a:p>
          <a:p>
            <a:r>
              <a:rPr lang="en-US" sz="2400" dirty="0">
                <a:solidFill>
                  <a:schemeClr val="tx1"/>
                </a:solidFill>
              </a:rPr>
              <a:t>Cornell University Department of Human Resources, Accessible Meeting Checklist</a:t>
            </a:r>
            <a:br>
              <a:rPr lang="en-US" sz="2400" dirty="0">
                <a:solidFill>
                  <a:schemeClr val="tx1"/>
                </a:solidFill>
              </a:rPr>
            </a:br>
            <a:r>
              <a:rPr lang="en-US" sz="2400" dirty="0">
                <a:solidFill>
                  <a:schemeClr val="tx1"/>
                </a:solidFill>
                <a:hlinkClick r:id="rId4">
                  <a:extLst>
                    <a:ext uri="{A12FA001-AC4F-418D-AE19-62706E023703}">
                      <ahyp:hlinkClr xmlns:ahyp="http://schemas.microsoft.com/office/drawing/2018/hyperlinkcolor" val="tx"/>
                    </a:ext>
                  </a:extLst>
                </a:hlinkClick>
              </a:rPr>
              <a:t>https://hr.cornell.edu/sites/default/files/documents/accessible_meeting_checklist.pdf</a:t>
            </a:r>
            <a:r>
              <a:rPr lang="en-US" sz="2400" dirty="0">
                <a:solidFill>
                  <a:schemeClr val="tx1"/>
                </a:solidFill>
              </a:rPr>
              <a:t> </a:t>
            </a:r>
          </a:p>
          <a:p>
            <a:r>
              <a:rPr lang="en-US" sz="2400" dirty="0">
                <a:solidFill>
                  <a:schemeClr val="tx1"/>
                </a:solidFill>
              </a:rPr>
              <a:t>ADA National Network, A Planning Guide for Making Temporary Events Accessible to People with Disabilities</a:t>
            </a:r>
            <a:br>
              <a:rPr lang="en-US" sz="2400" dirty="0">
                <a:solidFill>
                  <a:schemeClr val="tx1"/>
                </a:solidFill>
              </a:rPr>
            </a:br>
            <a:r>
              <a:rPr lang="en-US" sz="2400" dirty="0">
                <a:solidFill>
                  <a:schemeClr val="tx1"/>
                </a:solidFill>
                <a:hlinkClick r:id="rId5">
                  <a:extLst>
                    <a:ext uri="{A12FA001-AC4F-418D-AE19-62706E023703}">
                      <ahyp:hlinkClr xmlns:ahyp="http://schemas.microsoft.com/office/drawing/2018/hyperlinkcolor" val="tx"/>
                    </a:ext>
                  </a:extLst>
                </a:hlinkClick>
              </a:rPr>
              <a:t>https://adata.org/guide/planning-guide-making-temporary-events-accessible-people-disabilities</a:t>
            </a:r>
            <a:r>
              <a:rPr lang="en-US" sz="2400" dirty="0">
                <a:solidFill>
                  <a:schemeClr val="tx1"/>
                </a:solidFill>
              </a:rPr>
              <a:t> </a:t>
            </a:r>
          </a:p>
          <a:p>
            <a:r>
              <a:rPr lang="en-US" sz="2400" dirty="0">
                <a:solidFill>
                  <a:schemeClr val="tx1"/>
                </a:solidFill>
              </a:rPr>
              <a:t>Mid-Atlantic ADA Center, Guide to Accessible Meetings, Events and Conferences – Digital</a:t>
            </a:r>
            <a:br>
              <a:rPr lang="en-US" sz="2400" dirty="0">
                <a:solidFill>
                  <a:schemeClr val="tx1"/>
                </a:solidFill>
              </a:rPr>
            </a:br>
            <a:r>
              <a:rPr lang="en-US" sz="2400" dirty="0">
                <a:solidFill>
                  <a:schemeClr val="tx1"/>
                </a:solidFill>
                <a:hlinkClick r:id="rId6">
                  <a:extLst>
                    <a:ext uri="{A12FA001-AC4F-418D-AE19-62706E023703}">
                      <ahyp:hlinkClr xmlns:ahyp="http://schemas.microsoft.com/office/drawing/2018/hyperlinkcolor" val="tx"/>
                    </a:ext>
                  </a:extLst>
                </a:hlinkClick>
              </a:rPr>
              <a:t>https://www.adahospitality.org/accessible-meetings-events-conferences-guide</a:t>
            </a:r>
            <a:endParaRPr lang="en-US" sz="2400" dirty="0">
              <a:solidFill>
                <a:schemeClr val="tx1"/>
              </a:solidFill>
            </a:endParaRPr>
          </a:p>
        </p:txBody>
      </p:sp>
    </p:spTree>
    <p:extLst>
      <p:ext uri="{BB962C8B-B14F-4D97-AF65-F5344CB8AC3E}">
        <p14:creationId xmlns:p14="http://schemas.microsoft.com/office/powerpoint/2010/main" val="320301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84C1-6CF9-2C4E-A4E0-4A4F8435C8E7}"/>
              </a:ext>
            </a:extLst>
          </p:cNvPr>
          <p:cNvSpPr>
            <a:spLocks noGrp="1"/>
          </p:cNvSpPr>
          <p:nvPr>
            <p:ph type="title"/>
          </p:nvPr>
        </p:nvSpPr>
        <p:spPr/>
        <p:txBody>
          <a:bodyPr>
            <a:noAutofit/>
          </a:bodyPr>
          <a:lstStyle/>
          <a:p>
            <a:r>
              <a:rPr lang="en-US" sz="3200" b="1" dirty="0"/>
              <a:t>Project Moses - Strengthening the Jewish Community Through Leadership by Jews with Disabilities</a:t>
            </a:r>
          </a:p>
        </p:txBody>
      </p:sp>
      <p:sp>
        <p:nvSpPr>
          <p:cNvPr id="3" name="Content Placeholder 2">
            <a:extLst>
              <a:ext uri="{FF2B5EF4-FFF2-40B4-BE49-F238E27FC236}">
                <a16:creationId xmlns:a16="http://schemas.microsoft.com/office/drawing/2014/main" id="{EB4D9330-5343-D142-94E8-55323310DC85}"/>
              </a:ext>
            </a:extLst>
          </p:cNvPr>
          <p:cNvSpPr>
            <a:spLocks noGrp="1"/>
          </p:cNvSpPr>
          <p:nvPr>
            <p:ph idx="1"/>
          </p:nvPr>
        </p:nvSpPr>
        <p:spPr>
          <a:xfrm>
            <a:off x="523240" y="1739127"/>
            <a:ext cx="10830559" cy="4948613"/>
          </a:xfrm>
        </p:spPr>
        <p:txBody>
          <a:bodyPr>
            <a:normAutofit/>
          </a:bodyPr>
          <a:lstStyle/>
          <a:p>
            <a:pPr marL="0" indent="0">
              <a:buNone/>
            </a:pPr>
            <a:r>
              <a:rPr lang="en-US" sz="2400" dirty="0">
                <a:solidFill>
                  <a:schemeClr val="tx1"/>
                </a:solidFill>
              </a:rPr>
              <a:t>Project Moses is a new leadership program that currently is recruiting 36 new talented civic-minded Jews with disabilities to join a leadership cohort in the Los Angeles Jewish community. It is made possible by </a:t>
            </a:r>
            <a:r>
              <a:rPr lang="en-US" sz="2400" dirty="0">
                <a:solidFill>
                  <a:schemeClr val="tx1"/>
                </a:solidFill>
                <a:hlinkClick r:id="rId3">
                  <a:extLst>
                    <a:ext uri="{A12FA001-AC4F-418D-AE19-62706E023703}">
                      <ahyp:hlinkClr xmlns:ahyp="http://schemas.microsoft.com/office/drawing/2018/hyperlinkcolor" val="tx"/>
                    </a:ext>
                  </a:extLst>
                </a:hlinkClick>
              </a:rPr>
              <a:t>the generosity of the Jewish Community Foundation of Los Angeles </a:t>
            </a:r>
            <a:r>
              <a:rPr lang="en-US" sz="2400" dirty="0">
                <a:solidFill>
                  <a:schemeClr val="tx1"/>
                </a:solidFill>
              </a:rPr>
              <a:t>and other funders. Participants will be talented people who may have mobility, vision, hearing, mental health or any other disability. We want to maximize their potential and connect them to Jewish organizations in the Los Angeles-area to truly make a difference.</a:t>
            </a:r>
          </a:p>
          <a:p>
            <a:pPr marL="0" indent="0">
              <a:buNone/>
            </a:pPr>
            <a:r>
              <a:rPr lang="en-US" sz="2400" b="1" dirty="0">
                <a:solidFill>
                  <a:schemeClr val="tx1"/>
                </a:solidFill>
              </a:rPr>
              <a:t>Moses Leaders Will Be: </a:t>
            </a:r>
          </a:p>
          <a:p>
            <a:r>
              <a:rPr lang="en-US" sz="2400" dirty="0">
                <a:solidFill>
                  <a:schemeClr val="tx1"/>
                </a:solidFill>
              </a:rPr>
              <a:t>Trained</a:t>
            </a:r>
          </a:p>
          <a:p>
            <a:r>
              <a:rPr lang="en-US" sz="2400" dirty="0">
                <a:solidFill>
                  <a:schemeClr val="tx1"/>
                </a:solidFill>
              </a:rPr>
              <a:t>Mentored</a:t>
            </a:r>
          </a:p>
          <a:p>
            <a:r>
              <a:rPr lang="en-US" sz="2400" dirty="0">
                <a:solidFill>
                  <a:schemeClr val="tx1"/>
                </a:solidFill>
              </a:rPr>
              <a:t>And connected with Jewish organizations</a:t>
            </a:r>
          </a:p>
        </p:txBody>
      </p:sp>
    </p:spTree>
    <p:extLst>
      <p:ext uri="{BB962C8B-B14F-4D97-AF65-F5344CB8AC3E}">
        <p14:creationId xmlns:p14="http://schemas.microsoft.com/office/powerpoint/2010/main" val="2696949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931891-1688-0545-B173-20CD05CDAEC4}"/>
              </a:ext>
            </a:extLst>
          </p:cNvPr>
          <p:cNvSpPr>
            <a:spLocks noGrp="1"/>
          </p:cNvSpPr>
          <p:nvPr>
            <p:ph type="title"/>
          </p:nvPr>
        </p:nvSpPr>
        <p:spPr/>
        <p:txBody>
          <a:bodyPr>
            <a:normAutofit/>
          </a:bodyPr>
          <a:lstStyle/>
          <a:p>
            <a:r>
              <a:rPr lang="en-US" sz="3600" b="1" dirty="0" err="1"/>
              <a:t>RespectAbility</a:t>
            </a:r>
            <a:r>
              <a:rPr lang="en-US" sz="3600" b="1" dirty="0"/>
              <a:t> Jewish Inclusion Fellowship</a:t>
            </a:r>
          </a:p>
        </p:txBody>
      </p:sp>
      <p:sp>
        <p:nvSpPr>
          <p:cNvPr id="2" name="Content Placeholder 1">
            <a:extLst>
              <a:ext uri="{FF2B5EF4-FFF2-40B4-BE49-F238E27FC236}">
                <a16:creationId xmlns:a16="http://schemas.microsoft.com/office/drawing/2014/main" id="{4F4BFABA-EDAE-4F4E-A749-AAC9877F08F0}"/>
              </a:ext>
            </a:extLst>
          </p:cNvPr>
          <p:cNvSpPr>
            <a:spLocks noGrp="1"/>
          </p:cNvSpPr>
          <p:nvPr>
            <p:ph idx="1"/>
          </p:nvPr>
        </p:nvSpPr>
        <p:spPr/>
        <p:txBody>
          <a:bodyPr>
            <a:normAutofit/>
          </a:bodyPr>
          <a:lstStyle/>
          <a:p>
            <a:r>
              <a:rPr lang="en-US" sz="2400" dirty="0">
                <a:solidFill>
                  <a:schemeClr val="tx1"/>
                </a:solidFill>
              </a:rPr>
              <a:t>The National Leadership Program is a virtual program, ideal for people who want to gain skills and contacts while making a positive difference for people with disabilities. </a:t>
            </a:r>
          </a:p>
          <a:p>
            <a:r>
              <a:rPr lang="en-US" sz="2400" dirty="0">
                <a:solidFill>
                  <a:schemeClr val="tx1"/>
                </a:solidFill>
              </a:rPr>
              <a:t>For the Jewish inclusion fellowship program in particular, we’re looking for people with an absolute passion for learning and exploring about the different inclusion resources that exist, who would also enjoy research, interaction with other organizations, and deep thought about how to make information useful.</a:t>
            </a:r>
          </a:p>
          <a:p>
            <a:r>
              <a:rPr lang="en-US" sz="2400" dirty="0">
                <a:solidFill>
                  <a:schemeClr val="tx1"/>
                </a:solidFill>
              </a:rPr>
              <a:t>Do you know a future Jewish professional that fits the bill? Or perhaps someone who lost their job during this pandemic and wants to be helpful during their job search? Please encourage them to learn more and apply at: </a:t>
            </a:r>
            <a:r>
              <a:rPr lang="en-US" sz="2400" u="sng" dirty="0">
                <a:solidFill>
                  <a:schemeClr val="tx1"/>
                </a:solidFill>
                <a:hlinkClick r:id="rId2">
                  <a:extLst>
                    <a:ext uri="{A12FA001-AC4F-418D-AE19-62706E023703}">
                      <ahyp:hlinkClr xmlns:ahyp="http://schemas.microsoft.com/office/drawing/2018/hyperlinkcolor" val="tx"/>
                    </a:ext>
                  </a:extLst>
                </a:hlinkClick>
              </a:rPr>
              <a:t>https://www.respectability.org/about-us/fellowship/jewish-inclusion-fellowship/</a:t>
            </a:r>
            <a:endParaRPr lang="en-US" sz="2400" dirty="0">
              <a:solidFill>
                <a:schemeClr val="tx1"/>
              </a:solidFill>
            </a:endParaRPr>
          </a:p>
        </p:txBody>
      </p:sp>
    </p:spTree>
    <p:extLst>
      <p:ext uri="{BB962C8B-B14F-4D97-AF65-F5344CB8AC3E}">
        <p14:creationId xmlns:p14="http://schemas.microsoft.com/office/powerpoint/2010/main" val="1750823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931891-1688-0545-B173-20CD05CDAEC4}"/>
              </a:ext>
            </a:extLst>
          </p:cNvPr>
          <p:cNvSpPr>
            <a:spLocks noGrp="1"/>
          </p:cNvSpPr>
          <p:nvPr>
            <p:ph type="title"/>
          </p:nvPr>
        </p:nvSpPr>
        <p:spPr/>
        <p:txBody>
          <a:bodyPr>
            <a:normAutofit/>
          </a:bodyPr>
          <a:lstStyle/>
          <a:p>
            <a:r>
              <a:rPr lang="en-US" sz="3600" b="1" dirty="0"/>
              <a:t>See you next Tuesday, July 21 for part 5!</a:t>
            </a:r>
          </a:p>
        </p:txBody>
      </p:sp>
      <p:pic>
        <p:nvPicPr>
          <p:cNvPr id="7" name="Picture 6" descr="Headshots of Tatiana Lee, Sharon Rosenblatt and River McMican. Text: Training: How to Ensure a Welcoming Lexicon, Accessible Websites and Social Media and Inclusive Photos">
            <a:extLst>
              <a:ext uri="{FF2B5EF4-FFF2-40B4-BE49-F238E27FC236}">
                <a16:creationId xmlns:a16="http://schemas.microsoft.com/office/drawing/2014/main" id="{7555117C-115F-904D-AFD3-BBABB4FE12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49615" y="1724961"/>
            <a:ext cx="6492764" cy="3652180"/>
          </a:xfrm>
          <a:prstGeom prst="rect">
            <a:avLst/>
          </a:prstGeom>
        </p:spPr>
      </p:pic>
      <p:sp>
        <p:nvSpPr>
          <p:cNvPr id="2" name="Content Placeholder 1">
            <a:extLst>
              <a:ext uri="{FF2B5EF4-FFF2-40B4-BE49-F238E27FC236}">
                <a16:creationId xmlns:a16="http://schemas.microsoft.com/office/drawing/2014/main" id="{4F4BFABA-EDAE-4F4E-A749-AAC9877F08F0}"/>
              </a:ext>
            </a:extLst>
          </p:cNvPr>
          <p:cNvSpPr>
            <a:spLocks noGrp="1"/>
          </p:cNvSpPr>
          <p:nvPr>
            <p:ph idx="1"/>
          </p:nvPr>
        </p:nvSpPr>
        <p:spPr>
          <a:xfrm>
            <a:off x="1281354" y="5597153"/>
            <a:ext cx="9629289" cy="1139824"/>
          </a:xfrm>
        </p:spPr>
        <p:txBody>
          <a:bodyPr>
            <a:normAutofit/>
          </a:bodyPr>
          <a:lstStyle/>
          <a:p>
            <a:pPr marL="0" lvl="0" indent="0" algn="ctr">
              <a:spcBef>
                <a:spcPts val="480"/>
              </a:spcBef>
              <a:buSzPct val="25000"/>
              <a:buNone/>
              <a:defRPr/>
            </a:pPr>
            <a:r>
              <a:rPr lang="en-US" sz="2400" b="1" kern="0" dirty="0">
                <a:solidFill>
                  <a:srgbClr val="000000"/>
                </a:solidFill>
              </a:rPr>
              <a:t>Want more information? </a:t>
            </a:r>
            <a:r>
              <a:rPr lang="en-US" sz="2400" kern="0" dirty="0">
                <a:solidFill>
                  <a:srgbClr val="000000"/>
                </a:solidFill>
              </a:rPr>
              <a:t>Contact</a:t>
            </a:r>
            <a:r>
              <a:rPr lang="en-US" sz="2400" b="1" kern="0" dirty="0">
                <a:solidFill>
                  <a:schemeClr val="tx1"/>
                </a:solidFill>
              </a:rPr>
              <a:t> </a:t>
            </a:r>
            <a:r>
              <a:rPr lang="en-US" sz="2400" dirty="0">
                <a:solidFill>
                  <a:schemeClr val="tx1"/>
                </a:solidFill>
              </a:rPr>
              <a:t>Matan Koch, Director of </a:t>
            </a:r>
            <a:r>
              <a:rPr lang="en-US" sz="2400" dirty="0" err="1">
                <a:solidFill>
                  <a:schemeClr val="tx1"/>
                </a:solidFill>
              </a:rPr>
              <a:t>RespectAbility</a:t>
            </a:r>
            <a:r>
              <a:rPr lang="en-US" sz="2400" dirty="0">
                <a:solidFill>
                  <a:schemeClr val="tx1"/>
                </a:solidFill>
              </a:rPr>
              <a:t> California &amp; Jewish Leadership, at </a:t>
            </a:r>
            <a:r>
              <a:rPr lang="en-US" sz="2400" u="sng" dirty="0">
                <a:solidFill>
                  <a:schemeClr val="tx1"/>
                </a:solidFill>
                <a:hlinkClick r:id="rId3"/>
              </a:rPr>
              <a:t>MatanK</a:t>
            </a:r>
            <a:r>
              <a:rPr lang="en-US" sz="2400" dirty="0">
                <a:solidFill>
                  <a:schemeClr val="tx1"/>
                </a:solidFill>
                <a:hlinkClick r:id="rId3"/>
              </a:rPr>
              <a:t>@RespectAbility.org</a:t>
            </a:r>
            <a:endParaRPr lang="en-US" sz="2400" dirty="0">
              <a:solidFill>
                <a:schemeClr val="tx1"/>
              </a:solidFill>
            </a:endParaRPr>
          </a:p>
        </p:txBody>
      </p:sp>
    </p:spTree>
    <p:extLst>
      <p:ext uri="{BB962C8B-B14F-4D97-AF65-F5344CB8AC3E}">
        <p14:creationId xmlns:p14="http://schemas.microsoft.com/office/powerpoint/2010/main" val="2715996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0EB29645-2C86-B24C-9F27-597A68C189BC}"/>
              </a:ext>
            </a:extLst>
          </p:cNvPr>
          <p:cNvSpPr>
            <a:spLocks noGrp="1"/>
          </p:cNvSpPr>
          <p:nvPr>
            <p:ph type="title" idx="4294967295"/>
          </p:nvPr>
        </p:nvSpPr>
        <p:spPr/>
        <p:txBody>
          <a:bodyPr>
            <a:normAutofit/>
          </a:bodyPr>
          <a:lstStyle/>
          <a:p>
            <a:r>
              <a:rPr lang="en-US" dirty="0"/>
              <a:t>Question 1</a:t>
            </a:r>
          </a:p>
        </p:txBody>
      </p:sp>
      <p:sp>
        <p:nvSpPr>
          <p:cNvPr id="2" name="Rectangle 1">
            <a:extLst>
              <a:ext uri="{FF2B5EF4-FFF2-40B4-BE49-F238E27FC236}">
                <a16:creationId xmlns:a16="http://schemas.microsoft.com/office/drawing/2014/main" id="{ED05D65E-4874-406B-8028-4EF5B62878DC}"/>
              </a:ext>
              <a:ext uri="{C183D7F6-B498-43B3-948B-1728B52AA6E4}">
                <adec:decorative xmlns:adec="http://schemas.microsoft.com/office/drawing/2017/decorative" val="1"/>
              </a:ext>
            </a:extLst>
          </p:cNvPr>
          <p:cNvSpPr/>
          <p:nvPr/>
        </p:nvSpPr>
        <p:spPr>
          <a:xfrm>
            <a:off x="5543550" y="0"/>
            <a:ext cx="6648450" cy="6858000"/>
          </a:xfrm>
          <a:prstGeom prst="rect">
            <a:avLst/>
          </a:prstGeom>
          <a:solidFill>
            <a:srgbClr val="000000"/>
          </a:solidFill>
          <a:ln w="38100">
            <a:solidFill>
              <a:srgbClr val="EFA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spectAbility logo">
            <a:extLst>
              <a:ext uri="{FF2B5EF4-FFF2-40B4-BE49-F238E27FC236}">
                <a16:creationId xmlns:a16="http://schemas.microsoft.com/office/drawing/2014/main" id="{7212B408-91CA-5347-8D9C-431730C9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54" y="2350665"/>
            <a:ext cx="5044571" cy="2156670"/>
          </a:xfrm>
          <a:prstGeom prst="rect">
            <a:avLst/>
          </a:prstGeom>
        </p:spPr>
      </p:pic>
      <p:sp>
        <p:nvSpPr>
          <p:cNvPr id="4" name="Rectangle 3">
            <a:extLst>
              <a:ext uri="{FF2B5EF4-FFF2-40B4-BE49-F238E27FC236}">
                <a16:creationId xmlns:a16="http://schemas.microsoft.com/office/drawing/2014/main" id="{FFEFE412-3108-4DB4-B5EE-75F39110519D}"/>
              </a:ext>
            </a:extLst>
          </p:cNvPr>
          <p:cNvSpPr/>
          <p:nvPr/>
        </p:nvSpPr>
        <p:spPr>
          <a:xfrm>
            <a:off x="6096000" y="1275948"/>
            <a:ext cx="5513613" cy="860107"/>
          </a:xfrm>
          <a:prstGeom prst="rect">
            <a:avLst/>
          </a:prstGeom>
          <a:noFill/>
        </p:spPr>
        <p:txBody>
          <a:bodyPr wrap="square">
            <a:spAutoFit/>
          </a:bodyPr>
          <a:lstStyle/>
          <a:p>
            <a:pPr marR="0" lvl="0" algn="ctr">
              <a:lnSpc>
                <a:spcPct val="107000"/>
              </a:lnSpc>
              <a:spcBef>
                <a:spcPts val="0"/>
              </a:spcBef>
              <a:spcAft>
                <a:spcPts val="800"/>
              </a:spcAft>
            </a:pPr>
            <a:r>
              <a:rPr lang="en-US" sz="5000" b="1" dirty="0">
                <a:solidFill>
                  <a:srgbClr val="EFAF30"/>
                </a:solidFill>
                <a:latin typeface="Times New Roman" panose="02020603050405020304" pitchFamily="18" charset="0"/>
                <a:ea typeface="Calibri" panose="020F0502020204030204" pitchFamily="34" charset="0"/>
                <a:cs typeface="Times New Roman" panose="02020603050405020304" pitchFamily="18" charset="0"/>
              </a:rPr>
              <a:t>Question to Becca:</a:t>
            </a:r>
          </a:p>
        </p:txBody>
      </p:sp>
      <p:sp>
        <p:nvSpPr>
          <p:cNvPr id="3" name="Rectangle 2">
            <a:extLst>
              <a:ext uri="{FF2B5EF4-FFF2-40B4-BE49-F238E27FC236}">
                <a16:creationId xmlns:a16="http://schemas.microsoft.com/office/drawing/2014/main" id="{E2865E5B-04AE-4567-AE8A-CC30C0EE67BF}"/>
              </a:ext>
            </a:extLst>
          </p:cNvPr>
          <p:cNvSpPr/>
          <p:nvPr/>
        </p:nvSpPr>
        <p:spPr>
          <a:xfrm>
            <a:off x="6001000" y="2332030"/>
            <a:ext cx="5805487" cy="3609065"/>
          </a:xfrm>
          <a:prstGeom prst="rect">
            <a:avLst/>
          </a:prstGeom>
          <a:noFill/>
        </p:spPr>
        <p:txBody>
          <a:bodyPr wrap="square" anchor="ctr">
            <a:spAutoFit/>
          </a:bodyPr>
          <a:lstStyle/>
          <a:p>
            <a:pPr marR="0" lvl="0" algn="ctr">
              <a:lnSpc>
                <a:spcPct val="107000"/>
              </a:lnSpc>
              <a:spcBef>
                <a:spcPts val="0"/>
              </a:spcBef>
              <a:spcAft>
                <a:spcPts val="800"/>
              </a:spcAft>
            </a:pP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What are some of the most common accessibility challenges when planning in-person events and what are some of the solutions you’ve found to be most effective?</a:t>
            </a:r>
          </a:p>
        </p:txBody>
      </p:sp>
    </p:spTree>
    <p:extLst>
      <p:ext uri="{BB962C8B-B14F-4D97-AF65-F5344CB8AC3E}">
        <p14:creationId xmlns:p14="http://schemas.microsoft.com/office/powerpoint/2010/main" val="4120466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13043-8DF3-4234-BFF5-8F3432AF56F6}"/>
              </a:ext>
            </a:extLst>
          </p:cNvPr>
          <p:cNvSpPr>
            <a:spLocks noGrp="1"/>
          </p:cNvSpPr>
          <p:nvPr>
            <p:ph type="title"/>
          </p:nvPr>
        </p:nvSpPr>
        <p:spPr/>
        <p:txBody>
          <a:bodyPr>
            <a:normAutofit/>
          </a:bodyPr>
          <a:lstStyle/>
          <a:p>
            <a:pPr defTabSz="1053388">
              <a:defRPr sz="4050" b="1"/>
            </a:pPr>
            <a:r>
              <a:rPr lang="en-US" sz="3600" dirty="0"/>
              <a:t>Greater MetroWest ABLE</a:t>
            </a:r>
            <a:br>
              <a:rPr lang="en-US" sz="3600" dirty="0"/>
            </a:br>
            <a:r>
              <a:rPr lang="en-US" sz="3600" dirty="0"/>
              <a:t>Jewish Federation of Greater MetroWest NJ</a:t>
            </a:r>
            <a:endParaRPr lang="en-US" sz="3600" b="1" dirty="0">
              <a:solidFill>
                <a:schemeClr val="tx1"/>
              </a:solidFill>
              <a:ea typeface="Calibri" panose="020F0502020204030204" pitchFamily="34" charset="0"/>
            </a:endParaRPr>
          </a:p>
        </p:txBody>
      </p:sp>
      <p:sp>
        <p:nvSpPr>
          <p:cNvPr id="5" name="Rectangle 4">
            <a:extLst>
              <a:ext uri="{FF2B5EF4-FFF2-40B4-BE49-F238E27FC236}">
                <a16:creationId xmlns:a16="http://schemas.microsoft.com/office/drawing/2014/main" id="{2550F565-4F23-413D-B357-21F77DA3EDB6}"/>
              </a:ext>
            </a:extLst>
          </p:cNvPr>
          <p:cNvSpPr/>
          <p:nvPr/>
        </p:nvSpPr>
        <p:spPr>
          <a:xfrm>
            <a:off x="309821" y="1660781"/>
            <a:ext cx="6096000" cy="4832092"/>
          </a:xfrm>
          <a:prstGeom prst="rect">
            <a:avLst/>
          </a:prstGeom>
        </p:spPr>
        <p:txBody>
          <a:bodyPr>
            <a:spAutoFit/>
          </a:bodyPr>
          <a:lstStyle/>
          <a:p>
            <a:pPr marL="457200" lvl="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Promote and support the collaboration &amp; coordination of 10 partner agencies engaging with individuals with disabilities and their families</a:t>
            </a:r>
          </a:p>
          <a:p>
            <a:pPr marL="457200" lvl="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Support the development of and participation in meaningful opportunities in all aspects of Jewish communal life</a:t>
            </a:r>
          </a:p>
          <a:p>
            <a:pPr marL="457200" lvl="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Raise awareness of resources &amp; services for individuals with disabilities &amp; their families</a:t>
            </a:r>
          </a:p>
        </p:txBody>
      </p:sp>
      <p:sp>
        <p:nvSpPr>
          <p:cNvPr id="2" name="Rectangle 1">
            <a:extLst>
              <a:ext uri="{FF2B5EF4-FFF2-40B4-BE49-F238E27FC236}">
                <a16:creationId xmlns:a16="http://schemas.microsoft.com/office/drawing/2014/main" id="{0B02C3AF-3778-F84B-A37D-045037C842FC}"/>
              </a:ext>
            </a:extLst>
          </p:cNvPr>
          <p:cNvSpPr/>
          <p:nvPr/>
        </p:nvSpPr>
        <p:spPr>
          <a:xfrm>
            <a:off x="6766559" y="2950236"/>
            <a:ext cx="4885397" cy="3170099"/>
          </a:xfrm>
          <a:prstGeom prst="rect">
            <a:avLst/>
          </a:prstGeom>
        </p:spPr>
        <p:txBody>
          <a:bodyPr wrap="square">
            <a:spAutoFit/>
          </a:bodyPr>
          <a:lstStyle/>
          <a:p>
            <a:pPr algn="ctr" defTabSz="438911">
              <a:defRPr sz="4608" b="1" i="1">
                <a:solidFill>
                  <a:schemeClr val="accent1">
                    <a:lumOff val="-13575"/>
                  </a:schemeClr>
                </a:solidFill>
                <a:latin typeface="Times"/>
                <a:ea typeface="Times"/>
                <a:cs typeface="Times"/>
                <a:sym typeface="Times"/>
              </a:defRPr>
            </a:pPr>
            <a:r>
              <a:rPr lang="en-US" sz="4000" dirty="0">
                <a:latin typeface="Times New Roman" panose="02020603050405020304" pitchFamily="18" charset="0"/>
                <a:cs typeface="Times New Roman" panose="02020603050405020304" pitchFamily="18" charset="0"/>
              </a:rPr>
              <a:t>Create a Jewish community made whole by the meaningful inclusion of all of its members. </a:t>
            </a:r>
          </a:p>
        </p:txBody>
      </p:sp>
      <p:pic>
        <p:nvPicPr>
          <p:cNvPr id="7" name="pasted-movie.gif" descr="Jewish Federation of Greater Metrowest NJ logo">
            <a:extLst>
              <a:ext uri="{FF2B5EF4-FFF2-40B4-BE49-F238E27FC236}">
                <a16:creationId xmlns:a16="http://schemas.microsoft.com/office/drawing/2014/main" id="{6801B8ED-D30C-BD43-8C66-F3CB454324F7}"/>
              </a:ext>
            </a:extLst>
          </p:cNvPr>
          <p:cNvPicPr>
            <a:picLocks noChangeAspect="1"/>
          </p:cNvPicPr>
          <p:nvPr/>
        </p:nvPicPr>
        <p:blipFill>
          <a:blip r:embed="rId3"/>
          <a:stretch>
            <a:fillRect/>
          </a:stretch>
        </p:blipFill>
        <p:spPr>
          <a:xfrm>
            <a:off x="7526506" y="1808492"/>
            <a:ext cx="3365501" cy="838201"/>
          </a:xfrm>
          <a:prstGeom prst="rect">
            <a:avLst/>
          </a:prstGeom>
          <a:ln w="12700">
            <a:miter lim="400000"/>
          </a:ln>
        </p:spPr>
      </p:pic>
    </p:spTree>
    <p:extLst>
      <p:ext uri="{BB962C8B-B14F-4D97-AF65-F5344CB8AC3E}">
        <p14:creationId xmlns:p14="http://schemas.microsoft.com/office/powerpoint/2010/main" val="918065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9232C-535A-3A49-94B6-A87E2FB63BE2}"/>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b="1" dirty="0">
                <a:solidFill>
                  <a:schemeClr val="tx1"/>
                </a:solidFill>
              </a:rPr>
              <a:t>Accessible Congregations </a:t>
            </a:r>
          </a:p>
        </p:txBody>
      </p:sp>
      <p:grpSp>
        <p:nvGrpSpPr>
          <p:cNvPr id="62" name="Group 6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63" name="Rectangle 6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Image" descr="Image">
            <a:extLst>
              <a:ext uri="{FF2B5EF4-FFF2-40B4-BE49-F238E27FC236}">
                <a16:creationId xmlns:a16="http://schemas.microsoft.com/office/drawing/2014/main" id="{06B8A815-975E-0243-8AFD-D25B5979189D}"/>
              </a:ext>
            </a:extLst>
          </p:cNvPr>
          <p:cNvPicPr>
            <a:picLocks noChangeAspect="1"/>
          </p:cNvPicPr>
          <p:nvPr/>
        </p:nvPicPr>
        <p:blipFill rotWithShape="1">
          <a:blip r:embed="rId3"/>
          <a:srcRect l="9320" r="23281" b="1"/>
          <a:stretch/>
        </p:blipFill>
        <p:spPr>
          <a:xfrm>
            <a:off x="5922492" y="666728"/>
            <a:ext cx="5536001" cy="5465791"/>
          </a:xfrm>
          <a:prstGeom prst="rect">
            <a:avLst/>
          </a:prstGeom>
        </p:spPr>
      </p:pic>
    </p:spTree>
    <p:extLst>
      <p:ext uri="{BB962C8B-B14F-4D97-AF65-F5344CB8AC3E}">
        <p14:creationId xmlns:p14="http://schemas.microsoft.com/office/powerpoint/2010/main" val="4054723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9232C-535A-3A49-94B6-A87E2FB63BE2}"/>
              </a:ext>
            </a:extLst>
          </p:cNvPr>
          <p:cNvSpPr>
            <a:spLocks noGrp="1"/>
          </p:cNvSpPr>
          <p:nvPr>
            <p:ph type="title"/>
          </p:nvPr>
        </p:nvSpPr>
        <p:spPr>
          <a:xfrm>
            <a:off x="599609" y="679731"/>
            <a:ext cx="4171994" cy="3736540"/>
          </a:xfrm>
        </p:spPr>
        <p:txBody>
          <a:bodyPr vert="horz" lIns="91440" tIns="45720" rIns="91440" bIns="45720" rtlCol="0" anchor="b">
            <a:normAutofit/>
          </a:bodyPr>
          <a:lstStyle/>
          <a:p>
            <a:pPr>
              <a:defRPr sz="3600" b="1"/>
            </a:pPr>
            <a:r>
              <a:rPr lang="en-US" dirty="0">
                <a:solidFill>
                  <a:schemeClr val="tx1"/>
                </a:solidFill>
              </a:rPr>
              <a:t>When We Think About Access…</a:t>
            </a:r>
            <a:br>
              <a:rPr lang="en-US" dirty="0">
                <a:solidFill>
                  <a:schemeClr val="tx1"/>
                </a:solidFill>
              </a:rPr>
            </a:br>
            <a:r>
              <a:rPr lang="en-US" dirty="0">
                <a:solidFill>
                  <a:schemeClr val="tx1"/>
                </a:solidFill>
              </a:rPr>
              <a:t>                                                   Do we think about this?</a:t>
            </a:r>
            <a:endParaRPr lang="en-US" b="1" dirty="0">
              <a:solidFill>
                <a:schemeClr val="tx1"/>
              </a:solidFill>
            </a:endParaRP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descr="Image">
            <a:extLst>
              <a:ext uri="{FF2B5EF4-FFF2-40B4-BE49-F238E27FC236}">
                <a16:creationId xmlns:a16="http://schemas.microsoft.com/office/drawing/2014/main" id="{8883FD57-0C03-2C45-BE79-572B2FBC6314}"/>
              </a:ext>
            </a:extLst>
          </p:cNvPr>
          <p:cNvPicPr>
            <a:picLocks noChangeAspect="1"/>
          </p:cNvPicPr>
          <p:nvPr/>
        </p:nvPicPr>
        <p:blipFill rotWithShape="1">
          <a:blip r:embed="rId3"/>
          <a:srcRect l="2808" r="489" b="-4"/>
          <a:stretch/>
        </p:blipFill>
        <p:spPr>
          <a:xfrm>
            <a:off x="5640572" y="557360"/>
            <a:ext cx="5608830" cy="5632704"/>
          </a:xfrm>
          <a:prstGeom prst="rect">
            <a:avLst/>
          </a:prstGeom>
        </p:spPr>
      </p:pic>
    </p:spTree>
    <p:extLst>
      <p:ext uri="{BB962C8B-B14F-4D97-AF65-F5344CB8AC3E}">
        <p14:creationId xmlns:p14="http://schemas.microsoft.com/office/powerpoint/2010/main" val="869475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2913</Words>
  <Application>Microsoft Macintosh PowerPoint</Application>
  <PresentationFormat>Widescreen</PresentationFormat>
  <Paragraphs>278</Paragraphs>
  <Slides>53</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Lato Regular</vt:lpstr>
      <vt:lpstr>Times New Roman</vt:lpstr>
      <vt:lpstr>Wingdings</vt:lpstr>
      <vt:lpstr>Office Theme</vt:lpstr>
      <vt:lpstr>How Disability Inclusion &amp; Equity Can Add to Your Success</vt:lpstr>
      <vt:lpstr>Partners/Co-Promoters</vt:lpstr>
      <vt:lpstr>Upcoming Webinars</vt:lpstr>
      <vt:lpstr>Disability in the Jewish Community</vt:lpstr>
      <vt:lpstr>Speakers</vt:lpstr>
      <vt:lpstr>Question 1</vt:lpstr>
      <vt:lpstr>Greater MetroWest ABLE Jewish Federation of Greater MetroWest NJ</vt:lpstr>
      <vt:lpstr>Accessible Congregations </vt:lpstr>
      <vt:lpstr>When We Think About Access…                                                    Do we think about this?</vt:lpstr>
      <vt:lpstr>Or this?</vt:lpstr>
      <vt:lpstr>Access is more than…</vt:lpstr>
      <vt:lpstr>Attending Synagogue…</vt:lpstr>
      <vt:lpstr>How Inclusive Are We?   A Synagogue Self-Assessment</vt:lpstr>
      <vt:lpstr>Architectural Accessibility </vt:lpstr>
      <vt:lpstr>Synagogue Life: Attitudes, Practices &amp; Policies</vt:lpstr>
      <vt:lpstr>Programming with an Inclusive Eye </vt:lpstr>
      <vt:lpstr>Inclusion  &amp;  Belonging</vt:lpstr>
      <vt:lpstr>Question 2</vt:lpstr>
      <vt:lpstr>Accessibility Starts At the Beginning</vt:lpstr>
      <vt:lpstr>Accessibility Is Important For All</vt:lpstr>
      <vt:lpstr>Be Intentional</vt:lpstr>
      <vt:lpstr>Before The Event: Invitations, Materials, and  Information to Share Ahead of Time</vt:lpstr>
      <vt:lpstr>Invitation Format</vt:lpstr>
      <vt:lpstr>Accommodations Language</vt:lpstr>
      <vt:lpstr>Information to Provide</vt:lpstr>
      <vt:lpstr>Access for All</vt:lpstr>
      <vt:lpstr>Ensure Accessible Documents</vt:lpstr>
      <vt:lpstr>During The Event:  Ensuring Everyone Can Participate Including Those Who are Blind, Have Cognitive Disabilities and/or are Nonverbal</vt:lpstr>
      <vt:lpstr>Best Practices for Meetings</vt:lpstr>
      <vt:lpstr>Live Audio Description</vt:lpstr>
      <vt:lpstr>During The Event: Live Captioning</vt:lpstr>
      <vt:lpstr>Benefits of Live Captioning</vt:lpstr>
      <vt:lpstr>Communication Access Realtime Translation (CART)</vt:lpstr>
      <vt:lpstr>Automatic Speech Recognition (ASR)</vt:lpstr>
      <vt:lpstr>Third-Party Captioning in Separate Browser Window</vt:lpstr>
      <vt:lpstr>During The Event: ASL Interpreters</vt:lpstr>
      <vt:lpstr>Benefits of ASL Interpreters</vt:lpstr>
      <vt:lpstr>Zoom: Never Spotlight a Video During Webinars</vt:lpstr>
      <vt:lpstr>Hiring a Sign Language Interpreter</vt:lpstr>
      <vt:lpstr>After The Event:  Ensuring Accessible Videos  for Websites and Social Media</vt:lpstr>
      <vt:lpstr>Importance of Captions</vt:lpstr>
      <vt:lpstr>Subtitles vs. Captions</vt:lpstr>
      <vt:lpstr>YouTube</vt:lpstr>
      <vt:lpstr>Learn More: Ensuring Virtual Events Are Accessible for All Toolkit https://www.respectability.org/accessible-virtual-events </vt:lpstr>
      <vt:lpstr>Matan Mission Statement</vt:lpstr>
      <vt:lpstr>Matan’s Methodology</vt:lpstr>
      <vt:lpstr>Best Practices that apply to both in-person and virtual events:</vt:lpstr>
      <vt:lpstr>Differentiation: In-Person and Online</vt:lpstr>
      <vt:lpstr>Question 3</vt:lpstr>
      <vt:lpstr>Useful Resources and Checklists</vt:lpstr>
      <vt:lpstr>Project Moses - Strengthening the Jewish Community Through Leadership by Jews with Disabilities</vt:lpstr>
      <vt:lpstr>RespectAbility Jewish Inclusion Fellowship</vt:lpstr>
      <vt:lpstr>See you next Tuesday, July 21 for part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Disability Inclusion &amp; Equity Can Add to Your Success</dc:title>
  <dc:creator>Lauren Appelbaum</dc:creator>
  <cp:lastModifiedBy>Eric Ascher</cp:lastModifiedBy>
  <cp:revision>14</cp:revision>
  <dcterms:created xsi:type="dcterms:W3CDTF">2020-07-11T01:04:35Z</dcterms:created>
  <dcterms:modified xsi:type="dcterms:W3CDTF">2020-07-14T18:10:34Z</dcterms:modified>
</cp:coreProperties>
</file>