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77" r:id="rId2"/>
    <p:sldMasterId id="2147483690" r:id="rId3"/>
    <p:sldMasterId id="2147483702" r:id="rId4"/>
  </p:sldMasterIdLst>
  <p:notesMasterIdLst>
    <p:notesMasterId r:id="rId33"/>
  </p:notesMasterIdLst>
  <p:sldIdLst>
    <p:sldId id="839" r:id="rId5"/>
    <p:sldId id="684" r:id="rId6"/>
    <p:sldId id="621" r:id="rId7"/>
    <p:sldId id="848" r:id="rId8"/>
    <p:sldId id="838" r:id="rId9"/>
    <p:sldId id="853" r:id="rId10"/>
    <p:sldId id="854" r:id="rId11"/>
    <p:sldId id="262" r:id="rId12"/>
    <p:sldId id="257" r:id="rId13"/>
    <p:sldId id="258" r:id="rId14"/>
    <p:sldId id="259" r:id="rId15"/>
    <p:sldId id="261" r:id="rId16"/>
    <p:sldId id="856" r:id="rId17"/>
    <p:sldId id="256" r:id="rId18"/>
    <p:sldId id="857" r:id="rId19"/>
    <p:sldId id="858" r:id="rId20"/>
    <p:sldId id="263" r:id="rId21"/>
    <p:sldId id="264" r:id="rId22"/>
    <p:sldId id="859" r:id="rId23"/>
    <p:sldId id="269" r:id="rId24"/>
    <p:sldId id="266" r:id="rId25"/>
    <p:sldId id="267" r:id="rId26"/>
    <p:sldId id="260" r:id="rId27"/>
    <p:sldId id="268" r:id="rId28"/>
    <p:sldId id="860" r:id="rId29"/>
    <p:sldId id="265" r:id="rId30"/>
    <p:sldId id="284" r:id="rId31"/>
    <p:sldId id="2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lips, Ameerah C" initials="PAC" lastIdx="31" clrIdx="0">
    <p:extLst>
      <p:ext uri="{19B8F6BF-5375-455C-9EA6-DF929625EA0E}">
        <p15:presenceInfo xmlns:p15="http://schemas.microsoft.com/office/powerpoint/2012/main" userId="S-1-5-21-1214440339-1979792683-682003330-3310065" providerId="AD"/>
      </p:ext>
    </p:extLst>
  </p:cmAuthor>
  <p:cmAuthor id="2" name="Rachel Shader" initials="RS" lastIdx="45" clrIdx="1">
    <p:extLst>
      <p:ext uri="{19B8F6BF-5375-455C-9EA6-DF929625EA0E}">
        <p15:presenceInfo xmlns:p15="http://schemas.microsoft.com/office/powerpoint/2012/main" userId="1bef4ead6e0b53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F30"/>
    <a:srgbClr val="000000"/>
    <a:srgbClr val="F5BA2B"/>
    <a:srgbClr val="5F5F5F"/>
    <a:srgbClr val="F6D592"/>
    <a:srgbClr val="3F3F3F"/>
    <a:srgbClr val="4D4D4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8" autoAdjust="0"/>
    <p:restoredTop sz="86395" autoAdjust="0"/>
  </p:normalViewPr>
  <p:slideViewPr>
    <p:cSldViewPr snapToGrid="0">
      <p:cViewPr varScale="1">
        <p:scale>
          <a:sx n="80" d="100"/>
          <a:sy n="80" d="100"/>
        </p:scale>
        <p:origin x="224" y="824"/>
      </p:cViewPr>
      <p:guideLst>
        <p:guide orient="horz" pos="2160"/>
        <p:guide pos="3840"/>
      </p:guideLst>
    </p:cSldViewPr>
  </p:slideViewPr>
  <p:outlineViewPr>
    <p:cViewPr>
      <p:scale>
        <a:sx n="33" d="100"/>
        <a:sy n="33" d="100"/>
      </p:scale>
      <p:origin x="0" y="-5568"/>
    </p:cViewPr>
  </p:outlineViewPr>
  <p:notesTextViewPr>
    <p:cViewPr>
      <p:scale>
        <a:sx n="1" d="1"/>
        <a:sy n="1" d="1"/>
      </p:scale>
      <p:origin x="0" y="0"/>
    </p:cViewPr>
  </p:notesTextViewPr>
  <p:sorterViewPr>
    <p:cViewPr>
      <p:scale>
        <a:sx n="41" d="100"/>
        <a:sy n="41" d="100"/>
      </p:scale>
      <p:origin x="0" y="-16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9913A-8DA4-42EF-A58F-81A3602C678A}" type="datetimeFigureOut">
              <a:rPr lang="en-US" smtClean="0"/>
              <a:pPr/>
              <a:t>8/3/20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F2833-5762-4E0C-9C9E-774432C7BC20}" type="slidenum">
              <a:rPr lang="en-US" smtClean="0"/>
              <a:pPr/>
              <a:t>‹#›</a:t>
            </a:fld>
            <a:endParaRPr lang="en-US"/>
          </a:p>
        </p:txBody>
      </p:sp>
    </p:spTree>
    <p:extLst>
      <p:ext uri="{BB962C8B-B14F-4D97-AF65-F5344CB8AC3E}">
        <p14:creationId xmlns:p14="http://schemas.microsoft.com/office/powerpoint/2010/main" val="272412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4172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F2833-5762-4E0C-9C9E-774432C7BC20}" type="slidenum">
              <a:rPr lang="en-US" smtClean="0"/>
              <a:pPr/>
              <a:t>18</a:t>
            </a:fld>
            <a:endParaRPr lang="en-US"/>
          </a:p>
        </p:txBody>
      </p:sp>
    </p:spTree>
    <p:extLst>
      <p:ext uri="{BB962C8B-B14F-4D97-AF65-F5344CB8AC3E}">
        <p14:creationId xmlns:p14="http://schemas.microsoft.com/office/powerpoint/2010/main" val="1299735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F2833-5762-4E0C-9C9E-774432C7BC20}" type="slidenum">
              <a:rPr lang="en-US" smtClean="0"/>
              <a:pPr/>
              <a:t>19</a:t>
            </a:fld>
            <a:endParaRPr lang="en-US"/>
          </a:p>
        </p:txBody>
      </p:sp>
    </p:spTree>
    <p:extLst>
      <p:ext uri="{BB962C8B-B14F-4D97-AF65-F5344CB8AC3E}">
        <p14:creationId xmlns:p14="http://schemas.microsoft.com/office/powerpoint/2010/main" val="3947178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F2833-5762-4E0C-9C9E-774432C7BC20}" type="slidenum">
              <a:rPr lang="en-US" smtClean="0"/>
              <a:pPr/>
              <a:t>20</a:t>
            </a:fld>
            <a:endParaRPr lang="en-US"/>
          </a:p>
        </p:txBody>
      </p:sp>
    </p:spTree>
    <p:extLst>
      <p:ext uri="{BB962C8B-B14F-4D97-AF65-F5344CB8AC3E}">
        <p14:creationId xmlns:p14="http://schemas.microsoft.com/office/powerpoint/2010/main" val="399181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F2833-5762-4E0C-9C9E-774432C7BC20}" type="slidenum">
              <a:rPr lang="en-US" smtClean="0"/>
              <a:pPr/>
              <a:t>21</a:t>
            </a:fld>
            <a:endParaRPr lang="en-US"/>
          </a:p>
        </p:txBody>
      </p:sp>
    </p:spTree>
    <p:extLst>
      <p:ext uri="{BB962C8B-B14F-4D97-AF65-F5344CB8AC3E}">
        <p14:creationId xmlns:p14="http://schemas.microsoft.com/office/powerpoint/2010/main" val="253267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F2833-5762-4E0C-9C9E-774432C7BC20}" type="slidenum">
              <a:rPr lang="en-US" smtClean="0"/>
              <a:pPr/>
              <a:t>22</a:t>
            </a:fld>
            <a:endParaRPr lang="en-US"/>
          </a:p>
        </p:txBody>
      </p:sp>
    </p:spTree>
    <p:extLst>
      <p:ext uri="{BB962C8B-B14F-4D97-AF65-F5344CB8AC3E}">
        <p14:creationId xmlns:p14="http://schemas.microsoft.com/office/powerpoint/2010/main" val="574798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F2833-5762-4E0C-9C9E-774432C7BC20}" type="slidenum">
              <a:rPr lang="en-US" smtClean="0"/>
              <a:pPr/>
              <a:t>23</a:t>
            </a:fld>
            <a:endParaRPr lang="en-US"/>
          </a:p>
        </p:txBody>
      </p:sp>
    </p:spTree>
    <p:extLst>
      <p:ext uri="{BB962C8B-B14F-4D97-AF65-F5344CB8AC3E}">
        <p14:creationId xmlns:p14="http://schemas.microsoft.com/office/powerpoint/2010/main" val="429308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F2833-5762-4E0C-9C9E-774432C7BC20}" type="slidenum">
              <a:rPr lang="en-US" smtClean="0"/>
              <a:pPr/>
              <a:t>24</a:t>
            </a:fld>
            <a:endParaRPr lang="en-US"/>
          </a:p>
        </p:txBody>
      </p:sp>
    </p:spTree>
    <p:extLst>
      <p:ext uri="{BB962C8B-B14F-4D97-AF65-F5344CB8AC3E}">
        <p14:creationId xmlns:p14="http://schemas.microsoft.com/office/powerpoint/2010/main" val="3995888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F2833-5762-4E0C-9C9E-774432C7BC20}" type="slidenum">
              <a:rPr lang="en-US" smtClean="0"/>
              <a:pPr/>
              <a:t>25</a:t>
            </a:fld>
            <a:endParaRPr lang="en-US"/>
          </a:p>
        </p:txBody>
      </p:sp>
    </p:spTree>
    <p:extLst>
      <p:ext uri="{BB962C8B-B14F-4D97-AF65-F5344CB8AC3E}">
        <p14:creationId xmlns:p14="http://schemas.microsoft.com/office/powerpoint/2010/main" val="3992535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F2833-5762-4E0C-9C9E-774432C7BC20}" type="slidenum">
              <a:rPr lang="en-US" smtClean="0"/>
              <a:pPr/>
              <a:t>26</a:t>
            </a:fld>
            <a:endParaRPr lang="en-US"/>
          </a:p>
        </p:txBody>
      </p:sp>
    </p:spTree>
    <p:extLst>
      <p:ext uri="{BB962C8B-B14F-4D97-AF65-F5344CB8AC3E}">
        <p14:creationId xmlns:p14="http://schemas.microsoft.com/office/powerpoint/2010/main" val="1568960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623" name="Google Shape;62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1508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642" name="Google Shape;64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7992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0769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3135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F2833-5762-4E0C-9C9E-774432C7BC20}" type="slidenum">
              <a:rPr lang="en-US" smtClean="0"/>
              <a:pPr/>
              <a:t>14</a:t>
            </a:fld>
            <a:endParaRPr lang="en-US"/>
          </a:p>
        </p:txBody>
      </p:sp>
    </p:spTree>
    <p:extLst>
      <p:ext uri="{BB962C8B-B14F-4D97-AF65-F5344CB8AC3E}">
        <p14:creationId xmlns:p14="http://schemas.microsoft.com/office/powerpoint/2010/main" val="2051286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F2833-5762-4E0C-9C9E-774432C7BC20}" type="slidenum">
              <a:rPr lang="en-US" smtClean="0"/>
              <a:pPr/>
              <a:t>15</a:t>
            </a:fld>
            <a:endParaRPr lang="en-US"/>
          </a:p>
        </p:txBody>
      </p:sp>
    </p:spTree>
    <p:extLst>
      <p:ext uri="{BB962C8B-B14F-4D97-AF65-F5344CB8AC3E}">
        <p14:creationId xmlns:p14="http://schemas.microsoft.com/office/powerpoint/2010/main" val="49593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F2833-5762-4E0C-9C9E-774432C7BC20}" type="slidenum">
              <a:rPr lang="en-US" smtClean="0"/>
              <a:pPr/>
              <a:t>16</a:t>
            </a:fld>
            <a:endParaRPr lang="en-US"/>
          </a:p>
        </p:txBody>
      </p:sp>
    </p:spTree>
    <p:extLst>
      <p:ext uri="{BB962C8B-B14F-4D97-AF65-F5344CB8AC3E}">
        <p14:creationId xmlns:p14="http://schemas.microsoft.com/office/powerpoint/2010/main" val="2431629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F2833-5762-4E0C-9C9E-774432C7BC20}" type="slidenum">
              <a:rPr lang="en-US" smtClean="0"/>
              <a:pPr/>
              <a:t>17</a:t>
            </a:fld>
            <a:endParaRPr lang="en-US"/>
          </a:p>
        </p:txBody>
      </p:sp>
    </p:spTree>
    <p:extLst>
      <p:ext uri="{BB962C8B-B14F-4D97-AF65-F5344CB8AC3E}">
        <p14:creationId xmlns:p14="http://schemas.microsoft.com/office/powerpoint/2010/main" val="217950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A7FA42-E5FD-42FD-AF57-0CCC410B32D9}"/>
              </a:ext>
            </a:extLst>
          </p:cNvPr>
          <p:cNvSpPr/>
          <p:nvPr userDrawn="1"/>
        </p:nvSpPr>
        <p:spPr>
          <a:xfrm>
            <a:off x="1524000" y="1122362"/>
            <a:ext cx="9144000" cy="2387601"/>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120BD-D120-40E2-9011-8CC79CC08FC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5" name="Footer Placeholder 4">
            <a:extLst>
              <a:ext uri="{FF2B5EF4-FFF2-40B4-BE49-F238E27FC236}">
                <a16:creationId xmlns:a16="http://schemas.microsoft.com/office/drawing/2014/main" id="{E5BE201F-9696-489D-837F-4E928AAFBF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BBEF2-9D2F-4F1F-923C-1CF87A1A6110}"/>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FD3E059B-CE5D-43C4-A609-247B4E4800CD}"/>
              </a:ext>
            </a:extLst>
          </p:cNvPr>
          <p:cNvSpPr/>
          <p:nvPr userDrawn="1"/>
        </p:nvSpPr>
        <p:spPr>
          <a:xfrm>
            <a:off x="1524000" y="3602039"/>
            <a:ext cx="9144000" cy="1655762"/>
          </a:xfrm>
          <a:prstGeom prst="rect">
            <a:avLst/>
          </a:prstGeom>
          <a:solidFill>
            <a:srgbClr val="F5BA2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AF504F8-4750-4CAA-A656-CE1CF1AE2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23975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10A6-5BE0-47AB-A1B9-31FCD9ED9A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4DA191-D6C0-4150-9E8F-004E1C4657C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8/3/20</a:t>
            </a:fld>
            <a:endParaRPr lang="en-US"/>
          </a:p>
        </p:txBody>
      </p:sp>
      <p:sp>
        <p:nvSpPr>
          <p:cNvPr id="4" name="Footer Placeholder 3">
            <a:extLst>
              <a:ext uri="{FF2B5EF4-FFF2-40B4-BE49-F238E27FC236}">
                <a16:creationId xmlns:a16="http://schemas.microsoft.com/office/drawing/2014/main" id="{F605E72C-FB37-49C9-8E02-67DF19964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07E27F-F644-4940-B300-2AC9C16B853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1194520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2E50AA-AD40-4C3A-88BE-85A18E3D376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8/3/20</a:t>
            </a:fld>
            <a:endParaRPr lang="en-US"/>
          </a:p>
        </p:txBody>
      </p:sp>
      <p:sp>
        <p:nvSpPr>
          <p:cNvPr id="3" name="Footer Placeholder 2">
            <a:extLst>
              <a:ext uri="{FF2B5EF4-FFF2-40B4-BE49-F238E27FC236}">
                <a16:creationId xmlns:a16="http://schemas.microsoft.com/office/drawing/2014/main" id="{B68C1F70-FE04-4562-975C-08DABB5872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74EC6E-6C61-470B-BDD3-DA8DF6232226}"/>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276546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5DE5-CA7A-4F4C-B914-0BB1398255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3795F8-1424-4CC6-812A-B27AFDA75C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BABA0-249A-4213-9913-73239EBD13A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8/3/20</a:t>
            </a:fld>
            <a:endParaRPr lang="en-US"/>
          </a:p>
        </p:txBody>
      </p:sp>
      <p:sp>
        <p:nvSpPr>
          <p:cNvPr id="5" name="Footer Placeholder 4">
            <a:extLst>
              <a:ext uri="{FF2B5EF4-FFF2-40B4-BE49-F238E27FC236}">
                <a16:creationId xmlns:a16="http://schemas.microsoft.com/office/drawing/2014/main" id="{7DD2987D-5B4F-4413-8198-26E936DE2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51E2B-CCA1-410D-AB25-7FC64B4983E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3537812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2_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33"/>
            <a:ext cx="5384800" cy="4525963"/>
          </a:xfrm>
        </p:spPr>
        <p:txBody>
          <a:bodyPr/>
          <a:lstStyle>
            <a:lvl1pPr>
              <a:defRPr sz="2800"/>
            </a:lvl1pPr>
            <a:lvl2pPr>
              <a:defRPr sz="2400"/>
            </a:lvl2pPr>
            <a:lvl3pPr>
              <a:defRPr sz="2000"/>
            </a:lvl3pPr>
            <a:lvl4pPr>
              <a:defRPr sz="1800"/>
            </a:lvl4pPr>
            <a:lvl5pPr>
              <a:defRPr sz="18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81333"/>
            <a:ext cx="5384800" cy="4525963"/>
          </a:xfrm>
        </p:spPr>
        <p:txBody>
          <a:bodyPr/>
          <a:lstStyle>
            <a:lvl1pPr>
              <a:defRPr sz="2800"/>
            </a:lvl1pPr>
            <a:lvl2pPr>
              <a:defRPr sz="2400"/>
            </a:lvl2pPr>
            <a:lvl3pPr>
              <a:defRPr sz="2000"/>
            </a:lvl3pPr>
            <a:lvl4pPr>
              <a:defRPr sz="1800"/>
            </a:lvl4pPr>
            <a:lvl5pPr>
              <a:defRPr sz="18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a:xfrm>
            <a:off x="8970433" y="6408743"/>
            <a:ext cx="2559051" cy="365125"/>
          </a:xfrm>
          <a:prstGeom prst="rect">
            <a:avLst/>
          </a:prstGeom>
        </p:spPr>
        <p:txBody>
          <a:bodyPr/>
          <a:lstStyle>
            <a:lvl1pPr>
              <a:defRPr/>
            </a:lvl1pPr>
            <a:extLst/>
          </a:lstStyle>
          <a:p>
            <a:pPr>
              <a:defRPr/>
            </a:pPr>
            <a:fld id="{27563826-D1F5-491F-BDDE-4F3ECF99DD46}" type="datetime1">
              <a:rPr lang="en-US" smtClean="0"/>
              <a:t>8/3/20</a:t>
            </a:fld>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 2019 Accessibility Partners. Not to be reproduced without permission.</a:t>
            </a:r>
          </a:p>
        </p:txBody>
      </p:sp>
      <p:sp>
        <p:nvSpPr>
          <p:cNvPr id="7" name="Slide Number Placeholder 6"/>
          <p:cNvSpPr>
            <a:spLocks noGrp="1"/>
          </p:cNvSpPr>
          <p:nvPr>
            <p:ph type="sldNum" sz="quarter" idx="12"/>
          </p:nvPr>
        </p:nvSpPr>
        <p:spPr/>
        <p:txBody>
          <a:bodyPr/>
          <a:lstStyle>
            <a:lvl1pPr>
              <a:defRPr/>
            </a:lvl1pPr>
            <a:extLst/>
          </a:lstStyle>
          <a:p>
            <a:pPr>
              <a:defRPr/>
            </a:pPr>
            <a:fld id="{43B97E4A-B346-4551-9E11-D73C42F24531}" type="slidenum">
              <a:rPr lang="en-US"/>
              <a:pPr>
                <a:defRPr/>
              </a:pPr>
              <a:t>‹#›</a:t>
            </a:fld>
            <a:endParaRPr lang="en-US"/>
          </a:p>
        </p:txBody>
      </p:sp>
    </p:spTree>
    <p:extLst>
      <p:ext uri="{BB962C8B-B14F-4D97-AF65-F5344CB8AC3E}">
        <p14:creationId xmlns:p14="http://schemas.microsoft.com/office/powerpoint/2010/main" val="257149333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body" idx="1"/>
          </p:nvPr>
        </p:nvSpPr>
        <p:spPr>
          <a:xfrm>
            <a:off x="523240" y="1825625"/>
            <a:ext cx="10830559"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5" name="Google Shape;25;p3"/>
          <p:cNvSpPr/>
          <p:nvPr/>
        </p:nvSpPr>
        <p:spPr>
          <a:xfrm>
            <a:off x="345440" y="365125"/>
            <a:ext cx="11544598" cy="1139825"/>
          </a:xfrm>
          <a:prstGeom prst="rect">
            <a:avLst/>
          </a:prstGeom>
          <a:solidFill>
            <a:srgbClr val="EFAF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26" name="Google Shape;26;p3"/>
          <p:cNvSpPr txBox="1">
            <a:spLocks noGrp="1"/>
          </p:cNvSpPr>
          <p:nvPr>
            <p:ph type="title"/>
          </p:nvPr>
        </p:nvSpPr>
        <p:spPr>
          <a:xfrm>
            <a:off x="523240" y="365126"/>
            <a:ext cx="10515600" cy="11398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0000"/>
              </a:buClr>
              <a:buSzPts val="4000"/>
              <a:buFont typeface="Times New Roman"/>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916732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1" name="Google Shape;31;p4"/>
          <p:cNvSpPr/>
          <p:nvPr/>
        </p:nvSpPr>
        <p:spPr>
          <a:xfrm>
            <a:off x="-20421" y="0"/>
            <a:ext cx="3363696" cy="6858000"/>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32" name="Google Shape;32;p4"/>
          <p:cNvSpPr/>
          <p:nvPr/>
        </p:nvSpPr>
        <p:spPr>
          <a:xfrm>
            <a:off x="1676400" y="2438400"/>
            <a:ext cx="9686023" cy="2124075"/>
          </a:xfrm>
          <a:prstGeom prst="rect">
            <a:avLst/>
          </a:prstGeom>
          <a:solidFill>
            <a:srgbClr val="F5BA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33" name="Google Shape;33;p4"/>
          <p:cNvSpPr txBox="1">
            <a:spLocks noGrp="1"/>
          </p:cNvSpPr>
          <p:nvPr>
            <p:ph type="title"/>
          </p:nvPr>
        </p:nvSpPr>
        <p:spPr>
          <a:xfrm>
            <a:off x="1676400" y="2438400"/>
            <a:ext cx="9671050" cy="2124075"/>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243856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4"/>
        <p:cNvGrpSpPr/>
        <p:nvPr/>
      </p:nvGrpSpPr>
      <p:grpSpPr>
        <a:xfrm>
          <a:off x="0" y="0"/>
          <a:ext cx="0" cy="0"/>
          <a:chOff x="0" y="0"/>
          <a:chExt cx="0" cy="0"/>
        </a:xfrm>
      </p:grpSpPr>
      <p:sp>
        <p:nvSpPr>
          <p:cNvPr id="35" name="Google Shape;35;p5"/>
          <p:cNvSpPr/>
          <p:nvPr/>
        </p:nvSpPr>
        <p:spPr>
          <a:xfrm>
            <a:off x="1524000" y="1122362"/>
            <a:ext cx="9144000" cy="2387601"/>
          </a:xfrm>
          <a:prstGeom prst="rect">
            <a:avLst/>
          </a:prstGeom>
          <a:solidFill>
            <a:srgbClr val="F5BA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36" name="Google Shape;3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9" name="Google Shape;39;p5"/>
          <p:cNvSpPr/>
          <p:nvPr/>
        </p:nvSpPr>
        <p:spPr>
          <a:xfrm>
            <a:off x="1524000" y="3602039"/>
            <a:ext cx="9144000" cy="1655762"/>
          </a:xfrm>
          <a:prstGeom prst="rect">
            <a:avLst/>
          </a:prstGeom>
          <a:solidFill>
            <a:srgbClr val="F5BA2B">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40" name="Google Shape;40;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rgbClr val="4D4D4D"/>
              </a:buClr>
              <a:buSzPts val="2400"/>
              <a:buNone/>
              <a:defRPr sz="2400"/>
            </a:lvl1pPr>
            <a:lvl2pPr lvl="1" algn="ctr">
              <a:lnSpc>
                <a:spcPct val="90000"/>
              </a:lnSpc>
              <a:spcBef>
                <a:spcPts val="500"/>
              </a:spcBef>
              <a:spcAft>
                <a:spcPts val="0"/>
              </a:spcAft>
              <a:buClr>
                <a:srgbClr val="4D4D4D"/>
              </a:buClr>
              <a:buSzPts val="2000"/>
              <a:buNone/>
              <a:defRPr sz="2000"/>
            </a:lvl2pPr>
            <a:lvl3pPr lvl="2" algn="ctr">
              <a:lnSpc>
                <a:spcPct val="90000"/>
              </a:lnSpc>
              <a:spcBef>
                <a:spcPts val="500"/>
              </a:spcBef>
              <a:spcAft>
                <a:spcPts val="0"/>
              </a:spcAft>
              <a:buClr>
                <a:srgbClr val="4D4D4D"/>
              </a:buClr>
              <a:buSzPts val="1800"/>
              <a:buNone/>
              <a:defRPr sz="1800"/>
            </a:lvl3pPr>
            <a:lvl4pPr lvl="3" algn="ctr">
              <a:lnSpc>
                <a:spcPct val="90000"/>
              </a:lnSpc>
              <a:spcBef>
                <a:spcPts val="500"/>
              </a:spcBef>
              <a:spcAft>
                <a:spcPts val="0"/>
              </a:spcAft>
              <a:buClr>
                <a:srgbClr val="4D4D4D"/>
              </a:buClr>
              <a:buSzPts val="1600"/>
              <a:buNone/>
              <a:defRPr sz="1600"/>
            </a:lvl4pPr>
            <a:lvl5pPr lvl="4" algn="ctr">
              <a:lnSpc>
                <a:spcPct val="90000"/>
              </a:lnSpc>
              <a:spcBef>
                <a:spcPts val="500"/>
              </a:spcBef>
              <a:spcAft>
                <a:spcPts val="0"/>
              </a:spcAft>
              <a:buClr>
                <a:srgbClr val="4D4D4D"/>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708974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1"/>
        <p:cNvGrpSpPr/>
        <p:nvPr/>
      </p:nvGrpSpPr>
      <p:grpSpPr>
        <a:xfrm>
          <a:off x="0" y="0"/>
          <a:ext cx="0" cy="0"/>
          <a:chOff x="0" y="0"/>
          <a:chExt cx="0" cy="0"/>
        </a:xfrm>
      </p:grpSpPr>
      <p:sp>
        <p:nvSpPr>
          <p:cNvPr id="42" name="Google Shape;42;p6"/>
          <p:cNvSpPr txBox="1">
            <a:spLocks noGrp="1"/>
          </p:cNvSpPr>
          <p:nvPr>
            <p:ph type="body" idx="1"/>
          </p:nvPr>
        </p:nvSpPr>
        <p:spPr>
          <a:xfrm>
            <a:off x="523240" y="1825625"/>
            <a:ext cx="5658485"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6"/>
          <p:cNvSpPr/>
          <p:nvPr/>
        </p:nvSpPr>
        <p:spPr>
          <a:xfrm>
            <a:off x="345440" y="365125"/>
            <a:ext cx="5836285" cy="1139825"/>
          </a:xfrm>
          <a:prstGeom prst="rect">
            <a:avLst/>
          </a:prstGeom>
          <a:solidFill>
            <a:srgbClr val="EFAF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46" name="Google Shape;46;p6"/>
          <p:cNvSpPr txBox="1">
            <a:spLocks noGrp="1"/>
          </p:cNvSpPr>
          <p:nvPr>
            <p:ph type="title"/>
          </p:nvPr>
        </p:nvSpPr>
        <p:spPr>
          <a:xfrm>
            <a:off x="523240" y="365126"/>
            <a:ext cx="5658485" cy="11398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0000"/>
              </a:buClr>
              <a:buSzPts val="4000"/>
              <a:buFont typeface="Times New Roman"/>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983192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7"/>
        <p:cNvGrpSpPr/>
        <p:nvPr/>
      </p:nvGrpSpPr>
      <p:grpSpPr>
        <a:xfrm>
          <a:off x="0" y="0"/>
          <a:ext cx="0" cy="0"/>
          <a:chOff x="0" y="0"/>
          <a:chExt cx="0" cy="0"/>
        </a:xfrm>
      </p:grpSpPr>
      <p:sp>
        <p:nvSpPr>
          <p:cNvPr id="48" name="Google Shape;48;p7"/>
          <p:cNvSpPr txBox="1">
            <a:spLocks noGrp="1"/>
          </p:cNvSpPr>
          <p:nvPr>
            <p:ph type="body" idx="1"/>
          </p:nvPr>
        </p:nvSpPr>
        <p:spPr>
          <a:xfrm>
            <a:off x="5762625" y="1825625"/>
            <a:ext cx="6127413"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7"/>
          <p:cNvSpPr/>
          <p:nvPr/>
        </p:nvSpPr>
        <p:spPr>
          <a:xfrm>
            <a:off x="5676900" y="365125"/>
            <a:ext cx="6213138" cy="1139825"/>
          </a:xfrm>
          <a:prstGeom prst="rect">
            <a:avLst/>
          </a:prstGeom>
          <a:solidFill>
            <a:srgbClr val="EFAF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52" name="Google Shape;52;p7"/>
          <p:cNvSpPr txBox="1">
            <a:spLocks noGrp="1"/>
          </p:cNvSpPr>
          <p:nvPr>
            <p:ph type="title"/>
          </p:nvPr>
        </p:nvSpPr>
        <p:spPr>
          <a:xfrm>
            <a:off x="5762625" y="365126"/>
            <a:ext cx="5276215" cy="11398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0000"/>
              </a:buClr>
              <a:buSzPts val="4000"/>
              <a:buFont typeface="Times New Roman"/>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593921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53"/>
        <p:cNvGrpSpPr/>
        <p:nvPr/>
      </p:nvGrpSpPr>
      <p:grpSpPr>
        <a:xfrm>
          <a:off x="0" y="0"/>
          <a:ext cx="0" cy="0"/>
          <a:chOff x="0" y="0"/>
          <a:chExt cx="0" cy="0"/>
        </a:xfrm>
      </p:grpSpPr>
      <p:sp>
        <p:nvSpPr>
          <p:cNvPr id="54" name="Google Shape;54;p8"/>
          <p:cNvSpPr/>
          <p:nvPr/>
        </p:nvSpPr>
        <p:spPr>
          <a:xfrm>
            <a:off x="528320" y="347346"/>
            <a:ext cx="11544598" cy="1139825"/>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rgbClr val="F5BA2B"/>
              </a:solidFill>
              <a:latin typeface="Times New Roman" panose="02020603050405020304" pitchFamily="18" charset="0"/>
              <a:ea typeface="Calibri"/>
              <a:cs typeface="Times New Roman" panose="02020603050405020304" pitchFamily="18" charset="0"/>
              <a:sym typeface="Calibri"/>
            </a:endParaRPr>
          </a:p>
        </p:txBody>
      </p:sp>
      <p:sp>
        <p:nvSpPr>
          <p:cNvPr id="55" name="Google Shape;55;p8"/>
          <p:cNvSpPr txBox="1">
            <a:spLocks noGrp="1"/>
          </p:cNvSpPr>
          <p:nvPr>
            <p:ph type="body" idx="1"/>
          </p:nvPr>
        </p:nvSpPr>
        <p:spPr>
          <a:xfrm>
            <a:off x="523240" y="1825625"/>
            <a:ext cx="10830559"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8" name="Google Shape;58;p8"/>
          <p:cNvSpPr txBox="1">
            <a:spLocks noGrp="1"/>
          </p:cNvSpPr>
          <p:nvPr>
            <p:ph type="title"/>
          </p:nvPr>
        </p:nvSpPr>
        <p:spPr>
          <a:xfrm>
            <a:off x="523240" y="365126"/>
            <a:ext cx="10515600" cy="11398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5BA2B"/>
              </a:buClr>
              <a:buSzPts val="4000"/>
              <a:buFont typeface="Times New Roman"/>
              <a:buNone/>
              <a:defRPr>
                <a:solidFill>
                  <a:srgbClr val="F5BA2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767385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1154459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2990800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9"/>
        <p:cNvGrpSpPr/>
        <p:nvPr/>
      </p:nvGrpSpPr>
      <p:grpSpPr>
        <a:xfrm>
          <a:off x="0" y="0"/>
          <a:ext cx="0" cy="0"/>
          <a:chOff x="0" y="0"/>
          <a:chExt cx="0" cy="0"/>
        </a:xfrm>
      </p:grpSpPr>
      <p:sp>
        <p:nvSpPr>
          <p:cNvPr id="60" name="Google Shape;60;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9"/>
          <p:cNvSpPr/>
          <p:nvPr/>
        </p:nvSpPr>
        <p:spPr>
          <a:xfrm>
            <a:off x="914401" y="0"/>
            <a:ext cx="6162674" cy="6858000"/>
          </a:xfrm>
          <a:prstGeom prst="rect">
            <a:avLst/>
          </a:prstGeom>
          <a:solidFill>
            <a:srgbClr val="F5BA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63" name="Google Shape;63;p9"/>
          <p:cNvSpPr txBox="1">
            <a:spLocks noGrp="1"/>
          </p:cNvSpPr>
          <p:nvPr>
            <p:ph type="title"/>
          </p:nvPr>
        </p:nvSpPr>
        <p:spPr>
          <a:xfrm>
            <a:off x="1366838" y="2289176"/>
            <a:ext cx="5257800" cy="1139824"/>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000"/>
              <a:buFont typeface="Times New Roma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987098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4D4D4D"/>
              </a:buClr>
              <a:buSzPts val="2400"/>
              <a:buNone/>
              <a:defRPr sz="2400" b="1"/>
            </a:lvl1pPr>
            <a:lvl2pPr marL="914400" lvl="1" indent="-228600" algn="l">
              <a:lnSpc>
                <a:spcPct val="90000"/>
              </a:lnSpc>
              <a:spcBef>
                <a:spcPts val="500"/>
              </a:spcBef>
              <a:spcAft>
                <a:spcPts val="0"/>
              </a:spcAft>
              <a:buClr>
                <a:srgbClr val="4D4D4D"/>
              </a:buClr>
              <a:buSzPts val="2000"/>
              <a:buNone/>
              <a:defRPr sz="2000" b="1"/>
            </a:lvl2pPr>
            <a:lvl3pPr marL="1371600" lvl="2" indent="-228600" algn="l">
              <a:lnSpc>
                <a:spcPct val="90000"/>
              </a:lnSpc>
              <a:spcBef>
                <a:spcPts val="500"/>
              </a:spcBef>
              <a:spcAft>
                <a:spcPts val="0"/>
              </a:spcAft>
              <a:buClr>
                <a:srgbClr val="4D4D4D"/>
              </a:buClr>
              <a:buSzPts val="1800"/>
              <a:buNone/>
              <a:defRPr sz="1800" b="1"/>
            </a:lvl3pPr>
            <a:lvl4pPr marL="1828800" lvl="3" indent="-228600" algn="l">
              <a:lnSpc>
                <a:spcPct val="90000"/>
              </a:lnSpc>
              <a:spcBef>
                <a:spcPts val="500"/>
              </a:spcBef>
              <a:spcAft>
                <a:spcPts val="0"/>
              </a:spcAft>
              <a:buClr>
                <a:srgbClr val="4D4D4D"/>
              </a:buClr>
              <a:buSzPts val="1600"/>
              <a:buNone/>
              <a:defRPr sz="1600" b="1"/>
            </a:lvl4pPr>
            <a:lvl5pPr marL="2286000" lvl="4" indent="-228600" algn="l">
              <a:lnSpc>
                <a:spcPct val="90000"/>
              </a:lnSpc>
              <a:spcBef>
                <a:spcPts val="500"/>
              </a:spcBef>
              <a:spcAft>
                <a:spcPts val="0"/>
              </a:spcAft>
              <a:buClr>
                <a:srgbClr val="4D4D4D"/>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 name="Google Shape;67;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4D4D4D"/>
              </a:buClr>
              <a:buSzPts val="2400"/>
              <a:buNone/>
              <a:defRPr sz="2400" b="1"/>
            </a:lvl1pPr>
            <a:lvl2pPr marL="914400" lvl="1" indent="-228600" algn="l">
              <a:lnSpc>
                <a:spcPct val="90000"/>
              </a:lnSpc>
              <a:spcBef>
                <a:spcPts val="500"/>
              </a:spcBef>
              <a:spcAft>
                <a:spcPts val="0"/>
              </a:spcAft>
              <a:buClr>
                <a:srgbClr val="4D4D4D"/>
              </a:buClr>
              <a:buSzPts val="2000"/>
              <a:buNone/>
              <a:defRPr sz="2000" b="1"/>
            </a:lvl2pPr>
            <a:lvl3pPr marL="1371600" lvl="2" indent="-228600" algn="l">
              <a:lnSpc>
                <a:spcPct val="90000"/>
              </a:lnSpc>
              <a:spcBef>
                <a:spcPts val="500"/>
              </a:spcBef>
              <a:spcAft>
                <a:spcPts val="0"/>
              </a:spcAft>
              <a:buClr>
                <a:srgbClr val="4D4D4D"/>
              </a:buClr>
              <a:buSzPts val="1800"/>
              <a:buNone/>
              <a:defRPr sz="1800" b="1"/>
            </a:lvl3pPr>
            <a:lvl4pPr marL="1828800" lvl="3" indent="-228600" algn="l">
              <a:lnSpc>
                <a:spcPct val="90000"/>
              </a:lnSpc>
              <a:spcBef>
                <a:spcPts val="500"/>
              </a:spcBef>
              <a:spcAft>
                <a:spcPts val="0"/>
              </a:spcAft>
              <a:buClr>
                <a:srgbClr val="4D4D4D"/>
              </a:buClr>
              <a:buSzPts val="1600"/>
              <a:buNone/>
              <a:defRPr sz="1600" b="1"/>
            </a:lvl4pPr>
            <a:lvl5pPr marL="2286000" lvl="4" indent="-228600" algn="l">
              <a:lnSpc>
                <a:spcPct val="90000"/>
              </a:lnSpc>
              <a:spcBef>
                <a:spcPts val="500"/>
              </a:spcBef>
              <a:spcAft>
                <a:spcPts val="0"/>
              </a:spcAft>
              <a:buClr>
                <a:srgbClr val="4D4D4D"/>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9" name="Google Shape;69;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71" name="Google Shape;7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72901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508000" y="365126"/>
            <a:ext cx="11198224" cy="11398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9035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sp>
        <p:nvSpPr>
          <p:cNvPr id="79" name="Google Shape;79;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0" name="Google Shape;80;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68749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508000" y="365126"/>
            <a:ext cx="11198224" cy="11398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3"/>
          <p:cNvSpPr txBox="1">
            <a:spLocks noGrp="1"/>
          </p:cNvSpPr>
          <p:nvPr>
            <p:ph type="body" idx="1"/>
          </p:nvPr>
        </p:nvSpPr>
        <p:spPr>
          <a:xfrm rot="5400000">
            <a:off x="3931442" y="-1597818"/>
            <a:ext cx="4351338" cy="1119822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6" name="Google Shape;8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3"/>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158827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8/3/20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6424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25290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8/3/20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7548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9628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6645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565848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5836285"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565848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290711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4412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24660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8/3/20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85144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58395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64251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8/3/20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9169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8/3/20</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841520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649330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8/3/20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064653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13415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762625" y="1825625"/>
            <a:ext cx="61274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5676900" y="365125"/>
            <a:ext cx="621313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762625" y="365126"/>
            <a:ext cx="527621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425581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8/3/20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031796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338240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87233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013943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640147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032090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655862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152856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57727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62537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AAD75D-9EA7-4CF2-9079-0544D2FCAF0D}"/>
              </a:ext>
            </a:extLst>
          </p:cNvPr>
          <p:cNvSpPr/>
          <p:nvPr userDrawn="1"/>
        </p:nvSpPr>
        <p:spPr>
          <a:xfrm>
            <a:off x="528320" y="347346"/>
            <a:ext cx="11544598" cy="113982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5BA2B"/>
              </a:solidFill>
            </a:endParaRPr>
          </a:p>
        </p:txBody>
      </p:sp>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F5BA2B"/>
                </a:solidFill>
              </a:defRPr>
            </a:lvl1pPr>
          </a:lstStyle>
          <a:p>
            <a:r>
              <a:rPr lang="en-US" dirty="0"/>
              <a:t>Click to edit Master title style</a:t>
            </a:r>
          </a:p>
        </p:txBody>
      </p:sp>
    </p:spTree>
    <p:extLst>
      <p:ext uri="{BB962C8B-B14F-4D97-AF65-F5344CB8AC3E}">
        <p14:creationId xmlns:p14="http://schemas.microsoft.com/office/powerpoint/2010/main" val="38118964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370675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814473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0040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9012262-42F6-41C7-9995-4EFD879EDA6D}"/>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8/3/20</a:t>
            </a:fld>
            <a:endParaRPr lang="en-US"/>
          </a:p>
        </p:txBody>
      </p:sp>
      <p:sp>
        <p:nvSpPr>
          <p:cNvPr id="5" name="Footer Placeholder 4">
            <a:extLst>
              <a:ext uri="{FF2B5EF4-FFF2-40B4-BE49-F238E27FC236}">
                <a16:creationId xmlns:a16="http://schemas.microsoft.com/office/drawing/2014/main" id="{76C479C6-DADF-43BE-B37A-2648218BB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E3896-AC24-40A5-B9E7-9C68E148C6B3}"/>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17514657-B334-4C76-8F4C-31A4A567A796}"/>
              </a:ext>
            </a:extLst>
          </p:cNvPr>
          <p:cNvSpPr/>
          <p:nvPr userDrawn="1"/>
        </p:nvSpPr>
        <p:spPr>
          <a:xfrm>
            <a:off x="-20421" y="0"/>
            <a:ext cx="33636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202C32C-18FB-46AA-923A-57E840546617}"/>
              </a:ext>
            </a:extLst>
          </p:cNvPr>
          <p:cNvSpPr/>
          <p:nvPr userDrawn="1"/>
        </p:nvSpPr>
        <p:spPr>
          <a:xfrm>
            <a:off x="1676400" y="2438400"/>
            <a:ext cx="9686023" cy="2124075"/>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D3838-8BBA-4DEF-A8BB-CB509E3847BD}"/>
              </a:ext>
            </a:extLst>
          </p:cNvPr>
          <p:cNvSpPr>
            <a:spLocks noGrp="1"/>
          </p:cNvSpPr>
          <p:nvPr>
            <p:ph type="title"/>
          </p:nvPr>
        </p:nvSpPr>
        <p:spPr>
          <a:xfrm>
            <a:off x="1676400" y="2438400"/>
            <a:ext cx="9671050" cy="2124075"/>
          </a:xfrm>
        </p:spPr>
        <p:txBody>
          <a:bodyPr anchor="ctr"/>
          <a:lstStyle>
            <a:lvl1pPr algn="ctr">
              <a:defRPr sz="6000"/>
            </a:lvl1pPr>
          </a:lstStyle>
          <a:p>
            <a:r>
              <a:rPr lang="en-US" dirty="0"/>
              <a:t>Click to edit Master title style</a:t>
            </a:r>
          </a:p>
        </p:txBody>
      </p:sp>
    </p:spTree>
    <p:extLst>
      <p:ext uri="{BB962C8B-B14F-4D97-AF65-F5344CB8AC3E}">
        <p14:creationId xmlns:p14="http://schemas.microsoft.com/office/powerpoint/2010/main" val="353242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20320" y="0"/>
            <a:ext cx="1310640" cy="686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52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914401" y="0"/>
            <a:ext cx="6162674" cy="6858000"/>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DBD05-11CC-469A-B954-0EA13D385052}"/>
              </a:ext>
            </a:extLst>
          </p:cNvPr>
          <p:cNvSpPr>
            <a:spLocks noGrp="1"/>
          </p:cNvSpPr>
          <p:nvPr>
            <p:ph type="title"/>
          </p:nvPr>
        </p:nvSpPr>
        <p:spPr>
          <a:xfrm>
            <a:off x="1366838" y="2289176"/>
            <a:ext cx="5257800" cy="1139824"/>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98086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95D0-B393-4507-800E-BC2A3579C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568EA3-A74B-4FF4-9AFD-46FC6204AA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A57244-03AA-4236-9DA9-13C118F58C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F3EAD2-1D3D-440B-BA43-5934A5E27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769C04-1DB8-4E0D-B217-95E7BD0064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CADF1C-CD9C-4034-9D10-3967BF6B719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8/3/20</a:t>
            </a:fld>
            <a:endParaRPr lang="en-US"/>
          </a:p>
        </p:txBody>
      </p:sp>
      <p:sp>
        <p:nvSpPr>
          <p:cNvPr id="8" name="Footer Placeholder 7">
            <a:extLst>
              <a:ext uri="{FF2B5EF4-FFF2-40B4-BE49-F238E27FC236}">
                <a16:creationId xmlns:a16="http://schemas.microsoft.com/office/drawing/2014/main" id="{DF87DC2F-322A-4BB2-A5DB-28CE2844D4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C3E038-84A6-4047-801D-A7712A748649}"/>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613186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AFBBD7-E326-47AB-9752-D0F64E671A2D}"/>
              </a:ext>
            </a:extLst>
          </p:cNvPr>
          <p:cNvSpPr>
            <a:spLocks noGrp="1"/>
          </p:cNvSpPr>
          <p:nvPr>
            <p:ph type="body" idx="1"/>
          </p:nvPr>
        </p:nvSpPr>
        <p:spPr>
          <a:xfrm>
            <a:off x="508000" y="1825625"/>
            <a:ext cx="11198223"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B820148-6572-4E0A-A3B3-AFACE6774E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3D340F-E019-466E-9425-BCBBA017A230}"/>
              </a:ext>
            </a:extLst>
          </p:cNvPr>
          <p:cNvSpPr>
            <a:spLocks noGrp="1"/>
          </p:cNvSpPr>
          <p:nvPr>
            <p:ph type="sldNum" sz="quarter" idx="4"/>
          </p:nvPr>
        </p:nvSpPr>
        <p:spPr>
          <a:xfrm>
            <a:off x="9277350" y="444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8A5C0-C843-4798-A68E-D1A36425029C}" type="slidenum">
              <a:rPr lang="en-US" smtClean="0"/>
              <a:pPr/>
              <a:t>‹#›</a:t>
            </a:fld>
            <a:endParaRPr lang="en-US"/>
          </a:p>
        </p:txBody>
      </p:sp>
      <p:sp>
        <p:nvSpPr>
          <p:cNvPr id="2" name="Title Placeholder 1">
            <a:extLst>
              <a:ext uri="{FF2B5EF4-FFF2-40B4-BE49-F238E27FC236}">
                <a16:creationId xmlns:a16="http://schemas.microsoft.com/office/drawing/2014/main" id="{682BB389-2D32-4459-A711-0F392A83F6EB}"/>
              </a:ext>
            </a:extLst>
          </p:cNvPr>
          <p:cNvSpPr>
            <a:spLocks noGrp="1"/>
          </p:cNvSpPr>
          <p:nvPr>
            <p:ph type="title"/>
          </p:nvPr>
        </p:nvSpPr>
        <p:spPr>
          <a:xfrm>
            <a:off x="508000" y="365126"/>
            <a:ext cx="11198224" cy="1139824"/>
          </a:xfrm>
          <a:prstGeom prst="rect">
            <a:avLst/>
          </a:prstGeom>
        </p:spPr>
        <p:txBody>
          <a:bodyPr vert="horz" lIns="91440" tIns="45720" rIns="91440" bIns="45720" rtlCol="0" anchor="ctr">
            <a:normAutofit/>
          </a:bodyPr>
          <a:lstStyle/>
          <a:p>
            <a:r>
              <a:rPr lang="en-US" dirty="0"/>
              <a:t>Click To Edit Master Title Style</a:t>
            </a:r>
          </a:p>
        </p:txBody>
      </p:sp>
      <p:grpSp>
        <p:nvGrpSpPr>
          <p:cNvPr id="16" name="Group 15">
            <a:extLst>
              <a:ext uri="{FF2B5EF4-FFF2-40B4-BE49-F238E27FC236}">
                <a16:creationId xmlns:a16="http://schemas.microsoft.com/office/drawing/2014/main" id="{91DFF0AA-25CB-4522-8735-CED47F9D6E1A}"/>
              </a:ext>
            </a:extLst>
          </p:cNvPr>
          <p:cNvGrpSpPr>
            <a:grpSpLocks noChangeAspect="1"/>
          </p:cNvGrpSpPr>
          <p:nvPr userDrawn="1"/>
        </p:nvGrpSpPr>
        <p:grpSpPr>
          <a:xfrm>
            <a:off x="11185957" y="6356350"/>
            <a:ext cx="892295" cy="470693"/>
            <a:chOff x="4581525" y="2647950"/>
            <a:chExt cx="2943225" cy="1552575"/>
          </a:xfrm>
        </p:grpSpPr>
        <p:pic>
          <p:nvPicPr>
            <p:cNvPr id="14" name="Picture 13">
              <a:extLst>
                <a:ext uri="{FF2B5EF4-FFF2-40B4-BE49-F238E27FC236}">
                  <a16:creationId xmlns:a16="http://schemas.microsoft.com/office/drawing/2014/main" id="{D637E496-7AE7-42C4-BFF6-DEE5043A9357}"/>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a:stretch/>
          </p:blipFill>
          <p:spPr>
            <a:xfrm>
              <a:off x="4667250" y="2647950"/>
              <a:ext cx="2857500" cy="1552575"/>
            </a:xfrm>
            <a:prstGeom prst="rect">
              <a:avLst/>
            </a:prstGeom>
          </p:spPr>
        </p:pic>
        <p:sp>
          <p:nvSpPr>
            <p:cNvPr id="15" name="Rectangle 14">
              <a:extLst>
                <a:ext uri="{FF2B5EF4-FFF2-40B4-BE49-F238E27FC236}">
                  <a16:creationId xmlns:a16="http://schemas.microsoft.com/office/drawing/2014/main" id="{9B7B3E67-D8E9-4489-8EA1-C727D3AE3D36}"/>
                </a:ext>
              </a:extLst>
            </p:cNvPr>
            <p:cNvSpPr/>
            <p:nvPr userDrawn="1"/>
          </p:nvSpPr>
          <p:spPr>
            <a:xfrm>
              <a:off x="4581525" y="3867150"/>
              <a:ext cx="2466975"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7488876"/>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70" r:id="rId3"/>
    <p:sldLayoutId id="2147483669" r:id="rId4"/>
    <p:sldLayoutId id="2147483664" r:id="rId5"/>
    <p:sldLayoutId id="2147483651" r:id="rId6"/>
    <p:sldLayoutId id="2147483673" r:id="rId7"/>
    <p:sldLayoutId id="2147483660" r:id="rId8"/>
    <p:sldLayoutId id="2147483653" r:id="rId9"/>
    <p:sldLayoutId id="2147483654" r:id="rId10"/>
    <p:sldLayoutId id="2147483655" r:id="rId11"/>
    <p:sldLayoutId id="2147483658" r:id="rId12"/>
    <p:sldLayoutId id="2147483676" r:id="rId13"/>
  </p:sldLayoutIdLst>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508000" y="1825625"/>
            <a:ext cx="11198223"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4D4D4D"/>
              </a:buClr>
              <a:buSzPts val="2800"/>
              <a:buFont typeface="Arial"/>
              <a:buChar char="•"/>
              <a:defRPr sz="2800" b="0" i="0" u="none" strike="noStrike" cap="none">
                <a:solidFill>
                  <a:srgbClr val="4D4D4D"/>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4D4D4D"/>
              </a:buClr>
              <a:buSzPts val="2400"/>
              <a:buFont typeface="Arial"/>
              <a:buChar char="•"/>
              <a:defRPr sz="2400" b="0" i="0" u="none" strike="noStrike" cap="none">
                <a:solidFill>
                  <a:srgbClr val="4D4D4D"/>
                </a:solidFill>
                <a:latin typeface="Times New Roman"/>
                <a:ea typeface="Times New Roman"/>
                <a:cs typeface="Times New Roman"/>
                <a:sym typeface="Times New Roman"/>
              </a:defRPr>
            </a:lvl2pPr>
            <a:lvl3pPr marL="1371600" marR="0" lvl="2" indent="-355600" algn="l" rtl="0">
              <a:lnSpc>
                <a:spcPct val="90000"/>
              </a:lnSpc>
              <a:spcBef>
                <a:spcPts val="500"/>
              </a:spcBef>
              <a:spcAft>
                <a:spcPts val="0"/>
              </a:spcAft>
              <a:buClr>
                <a:srgbClr val="4D4D4D"/>
              </a:buClr>
              <a:buSzPts val="2000"/>
              <a:buFont typeface="Arial"/>
              <a:buChar char="•"/>
              <a:defRPr sz="2000" b="0" i="0" u="none" strike="noStrike" cap="none">
                <a:solidFill>
                  <a:srgbClr val="4D4D4D"/>
                </a:solidFill>
                <a:latin typeface="Times New Roman"/>
                <a:ea typeface="Times New Roman"/>
                <a:cs typeface="Times New Roman"/>
                <a:sym typeface="Times New Roman"/>
              </a:defRPr>
            </a:lvl3pPr>
            <a:lvl4pPr marL="1828800" marR="0" lvl="3" indent="-342900" algn="l" rtl="0">
              <a:lnSpc>
                <a:spcPct val="90000"/>
              </a:lnSpc>
              <a:spcBef>
                <a:spcPts val="500"/>
              </a:spcBef>
              <a:spcAft>
                <a:spcPts val="0"/>
              </a:spcAft>
              <a:buClr>
                <a:srgbClr val="4D4D4D"/>
              </a:buClr>
              <a:buSzPts val="1800"/>
              <a:buFont typeface="Arial"/>
              <a:buChar char="•"/>
              <a:defRPr sz="1800" b="0" i="0" u="none" strike="noStrike" cap="none">
                <a:solidFill>
                  <a:srgbClr val="4D4D4D"/>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rgbClr val="4D4D4D"/>
              </a:buClr>
              <a:buSzPts val="1800"/>
              <a:buFont typeface="Arial"/>
              <a:buChar char="•"/>
              <a:defRPr sz="1800" b="0" i="0" u="none" strike="noStrike" cap="none">
                <a:solidFill>
                  <a:srgbClr val="4D4D4D"/>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2" name="Google Shape;12;p1"/>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
        <p:nvSpPr>
          <p:cNvPr id="13" name="Google Shape;13;p1"/>
          <p:cNvSpPr txBox="1">
            <a:spLocks noGrp="1"/>
          </p:cNvSpPr>
          <p:nvPr>
            <p:ph type="title"/>
          </p:nvPr>
        </p:nvSpPr>
        <p:spPr>
          <a:xfrm>
            <a:off x="508000" y="365126"/>
            <a:ext cx="11198224" cy="1139824"/>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000"/>
              <a:buFont typeface="Times New Roman"/>
              <a:buNone/>
              <a:defRPr sz="4000" b="0"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14" name="Google Shape;14;p1"/>
          <p:cNvGrpSpPr/>
          <p:nvPr/>
        </p:nvGrpSpPr>
        <p:grpSpPr>
          <a:xfrm>
            <a:off x="11185957" y="6356350"/>
            <a:ext cx="892295" cy="470693"/>
            <a:chOff x="4581525" y="2647950"/>
            <a:chExt cx="2943225" cy="1552575"/>
          </a:xfrm>
        </p:grpSpPr>
        <p:pic>
          <p:nvPicPr>
            <p:cNvPr id="15" name="Google Shape;15;p1"/>
            <p:cNvPicPr preferRelativeResize="0"/>
            <p:nvPr/>
          </p:nvPicPr>
          <p:blipFill rotWithShape="1">
            <a:blip r:embed="rId13">
              <a:alphaModFix/>
            </a:blip>
            <a:srcRect/>
            <a:stretch/>
          </p:blipFill>
          <p:spPr>
            <a:xfrm>
              <a:off x="4667250" y="2647950"/>
              <a:ext cx="2857500" cy="1552575"/>
            </a:xfrm>
            <a:prstGeom prst="rect">
              <a:avLst/>
            </a:prstGeom>
            <a:noFill/>
            <a:ln>
              <a:noFill/>
            </a:ln>
          </p:spPr>
        </p:pic>
        <p:sp>
          <p:nvSpPr>
            <p:cNvPr id="16" name="Google Shape;16;p1"/>
            <p:cNvSpPr/>
            <p:nvPr/>
          </p:nvSpPr>
          <p:spPr>
            <a:xfrm>
              <a:off x="4581525" y="3867150"/>
              <a:ext cx="2466975" cy="2476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imes New Roman" panose="02020603050405020304" pitchFamily="18" charset="0"/>
                <a:ea typeface="Calibri"/>
                <a:cs typeface="Times New Roman" panose="02020603050405020304" pitchFamily="18" charset="0"/>
                <a:sym typeface="Calibri"/>
              </a:endParaRPr>
            </a:p>
          </p:txBody>
        </p:sp>
      </p:grpSp>
    </p:spTree>
    <p:extLst>
      <p:ext uri="{BB962C8B-B14F-4D97-AF65-F5344CB8AC3E}">
        <p14:creationId xmlns:p14="http://schemas.microsoft.com/office/powerpoint/2010/main" val="1937938051"/>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8/3/20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0690014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8/3/20</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7503404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13" Type="http://schemas.openxmlformats.org/officeDocument/2006/relationships/hyperlink" Target="https://ikar-la.org/" TargetMode="External"/><Relationship Id="rId18" Type="http://schemas.openxmlformats.org/officeDocument/2006/relationships/hyperlink" Target="https://jrspgh.org/" TargetMode="External"/><Relationship Id="rId26" Type="http://schemas.openxmlformats.org/officeDocument/2006/relationships/hyperlink" Target="https://momentmag.com/" TargetMode="External"/><Relationship Id="rId39" Type="http://schemas.openxmlformats.org/officeDocument/2006/relationships/hyperlink" Target="https://jewishweek.timesofisrael.com/topic/the-new-normal/" TargetMode="External"/><Relationship Id="rId21" Type="http://schemas.openxmlformats.org/officeDocument/2006/relationships/hyperlink" Target="https://www.jwi.org/" TargetMode="External"/><Relationship Id="rId34" Type="http://schemas.openxmlformats.org/officeDocument/2006/relationships/hyperlink" Target="https://shalominstitute.com/" TargetMode="External"/><Relationship Id="rId42" Type="http://schemas.openxmlformats.org/officeDocument/2006/relationships/hyperlink" Target="https://uscj.org/" TargetMode="External"/><Relationship Id="rId47" Type="http://schemas.openxmlformats.org/officeDocument/2006/relationships/hyperlink" Target="http://glazerphilanthropies.org/" TargetMode="External"/><Relationship Id="rId7" Type="http://schemas.openxmlformats.org/officeDocument/2006/relationships/hyperlink" Target="https://www.kolamielkinspark.org/" TargetMode="External"/><Relationship Id="rId2" Type="http://schemas.openxmlformats.org/officeDocument/2006/relationships/hyperlink" Target="https://avodah.net/" TargetMode="External"/><Relationship Id="rId16" Type="http://schemas.openxmlformats.org/officeDocument/2006/relationships/hyperlink" Target="https://www.greatermetrowestable.org/" TargetMode="External"/><Relationship Id="rId29" Type="http://schemas.openxmlformats.org/officeDocument/2006/relationships/hyperlink" Target="https://www.vbs.org/ourspacela" TargetMode="External"/><Relationship Id="rId1" Type="http://schemas.openxmlformats.org/officeDocument/2006/relationships/slideLayout" Target="../slideLayouts/slideLayout2.xml"/><Relationship Id="rId6" Type="http://schemas.openxmlformats.org/officeDocument/2006/relationships/hyperlink" Target="https://www.cbesimi.org/" TargetMode="External"/><Relationship Id="rId11" Type="http://schemas.openxmlformats.org/officeDocument/2006/relationships/hyperlink" Target="https://www.jgateways.org/" TargetMode="External"/><Relationship Id="rId24" Type="http://schemas.openxmlformats.org/officeDocument/2006/relationships/hyperlink" Target="https://jccmanhattan.org/" TargetMode="External"/><Relationship Id="rId32" Type="http://schemas.openxmlformats.org/officeDocument/2006/relationships/hyperlink" Target="https://www.rosiesfoundation.org/" TargetMode="External"/><Relationship Id="rId37" Type="http://schemas.openxmlformats.org/officeDocument/2006/relationships/hyperlink" Target="https://jewishjournal.com/" TargetMode="External"/><Relationship Id="rId40" Type="http://schemas.openxmlformats.org/officeDocument/2006/relationships/hyperlink" Target="https://www.womensrabbinicnetwork.org/" TargetMode="External"/><Relationship Id="rId45" Type="http://schemas.openxmlformats.org/officeDocument/2006/relationships/hyperlink" Target="https://www.yctorah.org/" TargetMode="External"/><Relationship Id="rId5" Type="http://schemas.openxmlformats.org/officeDocument/2006/relationships/hyperlink" Target="https://www.bnaiamoona.com/" TargetMode="External"/><Relationship Id="rId15" Type="http://schemas.openxmlformats.org/officeDocument/2006/relationships/hyperlink" Target="https://www.jewishfederations.org/" TargetMode="External"/><Relationship Id="rId23" Type="http://schemas.openxmlformats.org/officeDocument/2006/relationships/hyperlink" Target="https://lkflt.org/" TargetMode="External"/><Relationship Id="rId28" Type="http://schemas.openxmlformats.org/officeDocument/2006/relationships/hyperlink" Target="https://www.ohrhatorah.org/" TargetMode="External"/><Relationship Id="rId36" Type="http://schemas.openxmlformats.org/officeDocument/2006/relationships/hyperlink" Target="https://www.truah.org/" TargetMode="External"/><Relationship Id="rId10" Type="http://schemas.openxmlformats.org/officeDocument/2006/relationships/hyperlink" Target="https://jewishcamp.org/" TargetMode="External"/><Relationship Id="rId19" Type="http://schemas.openxmlformats.org/officeDocument/2006/relationships/hyperlink" Target="https://jqinternational.org/" TargetMode="External"/><Relationship Id="rId31" Type="http://schemas.openxmlformats.org/officeDocument/2006/relationships/hyperlink" Target="https://rac.org/" TargetMode="External"/><Relationship Id="rId44" Type="http://schemas.openxmlformats.org/officeDocument/2006/relationships/hyperlink" Target="https://www.yachad.org/losangeles" TargetMode="External"/><Relationship Id="rId4" Type="http://schemas.openxmlformats.org/officeDocument/2006/relationships/hyperlink" Target="https://jkidla.com/" TargetMode="External"/><Relationship Id="rId9" Type="http://schemas.openxmlformats.org/officeDocument/2006/relationships/hyperlink" Target="https://www.edcjcc.org/" TargetMode="External"/><Relationship Id="rId14" Type="http://schemas.openxmlformats.org/officeDocument/2006/relationships/hyperlink" Target="https://faithanddisability.org/institute/" TargetMode="External"/><Relationship Id="rId22" Type="http://schemas.openxmlformats.org/officeDocument/2006/relationships/hyperlink" Target="https://www.keshetonline.org/" TargetMode="External"/><Relationship Id="rId27" Type="http://schemas.openxmlformats.org/officeDocument/2006/relationships/hyperlink" Target="https://www.campramah.org/tikvah-programs" TargetMode="External"/><Relationship Id="rId30" Type="http://schemas.openxmlformats.org/officeDocument/2006/relationships/hyperlink" Target="https://www.reconstructingjudaism.org/" TargetMode="External"/><Relationship Id="rId35" Type="http://schemas.openxmlformats.org/officeDocument/2006/relationships/hyperlink" Target="https://www.wisela.org/" TargetMode="External"/><Relationship Id="rId43" Type="http://schemas.openxmlformats.org/officeDocument/2006/relationships/hyperlink" Target="https://jewishlearningventure.org/what-we-do/whole-community-inclusion/" TargetMode="External"/><Relationship Id="rId48" Type="http://schemas.openxmlformats.org/officeDocument/2006/relationships/hyperlink" Target="https://www.schusterman.org/" TargetMode="External"/><Relationship Id="rId8" Type="http://schemas.openxmlformats.org/officeDocument/2006/relationships/hyperlink" Target="https://orami.org/" TargetMode="External"/><Relationship Id="rId3" Type="http://schemas.openxmlformats.org/officeDocument/2006/relationships/hyperlink" Target="https://www.bnaidavid.com/" TargetMode="External"/><Relationship Id="rId12" Type="http://schemas.openxmlformats.org/officeDocument/2006/relationships/hyperlink" Target="http://huc.edu/" TargetMode="External"/><Relationship Id="rId17" Type="http://schemas.openxmlformats.org/officeDocument/2006/relationships/hyperlink" Target="https://www.jlatrust.org/" TargetMode="External"/><Relationship Id="rId25" Type="http://schemas.openxmlformats.org/officeDocument/2006/relationships/hyperlink" Target="https://matankids.org/" TargetMode="External"/><Relationship Id="rId33" Type="http://schemas.openxmlformats.org/officeDocument/2006/relationships/hyperlink" Target="https://www.shalhevet.org/apps/pages/index.jsp?uREC_ID=359276&amp;type=d&amp;pREC_ID=778756" TargetMode="External"/><Relationship Id="rId38" Type="http://schemas.openxmlformats.org/officeDocument/2006/relationships/hyperlink" Target="http://themiracleproject.org/" TargetMode="External"/><Relationship Id="rId46" Type="http://schemas.openxmlformats.org/officeDocument/2006/relationships/hyperlink" Target="https://www.jewishfoundationla.org/" TargetMode="External"/><Relationship Id="rId20" Type="http://schemas.openxmlformats.org/officeDocument/2006/relationships/hyperlink" Target="https://www.jvs-socal.org/" TargetMode="External"/><Relationship Id="rId41" Type="http://schemas.openxmlformats.org/officeDocument/2006/relationships/hyperlink" Target="https://urj.org/union-reform-judais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hyperlink" Target="mailto:MatanK@RespectAbility.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respectability.org/jewish-even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respectability.org/wp-content/uploads/2019/04/Disability-in-Philanthropy-and-Nonprofits-RespectAbility-FINAL.pdf" TargetMode="External"/><Relationship Id="rId2" Type="http://schemas.openxmlformats.org/officeDocument/2006/relationships/hyperlink" Target="https://www.respectability.org/wp-content/uploads/2018/09/RespectAbility-survey-on-Jewish-inclusion-All-Jews-Nationwide-Sept-2018.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hyperlink" Target="https://i0.wp.com/www.respectability.org/wp-content/uploads/2017/07/Linda-Burger.jpg?ssl=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232D6E1D-D4F4-C448-A77C-A9748D276B49}"/>
              </a:ext>
            </a:extLst>
          </p:cNvPr>
          <p:cNvSpPr>
            <a:spLocks noGrp="1"/>
          </p:cNvSpPr>
          <p:nvPr>
            <p:ph type="title" idx="4294967295"/>
          </p:nvPr>
        </p:nvSpPr>
        <p:spPr/>
        <p:txBody>
          <a:bodyPr>
            <a:normAutofit fontScale="90000"/>
          </a:bodyPr>
          <a:lstStyle/>
          <a:p>
            <a:r>
              <a:rPr lang="en-US" dirty="0"/>
              <a:t>How</a:t>
            </a:r>
            <a:r>
              <a:rPr lang="en-US" baseline="0" dirty="0"/>
              <a:t> Disability Inclusion &amp; Equity Can Add to Your Success</a:t>
            </a:r>
            <a:endParaRPr lang="en-US" dirty="0"/>
          </a:p>
        </p:txBody>
      </p:sp>
      <p:pic>
        <p:nvPicPr>
          <p:cNvPr id="13" name="Picture 12" descr="RespectAbility logo">
            <a:extLst>
              <a:ext uri="{FF2B5EF4-FFF2-40B4-BE49-F238E27FC236}">
                <a16:creationId xmlns:a16="http://schemas.microsoft.com/office/drawing/2014/main" id="{F470BEEA-2EE5-4BD6-B08F-117EAA0ADD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2866" y="3607849"/>
            <a:ext cx="5410200" cy="2419350"/>
          </a:xfrm>
          <a:prstGeom prst="rect">
            <a:avLst/>
          </a:prstGeom>
        </p:spPr>
      </p:pic>
      <p:sp>
        <p:nvSpPr>
          <p:cNvPr id="2" name="TextBox 1">
            <a:extLst>
              <a:ext uri="{FF2B5EF4-FFF2-40B4-BE49-F238E27FC236}">
                <a16:creationId xmlns:a16="http://schemas.microsoft.com/office/drawing/2014/main" id="{DB4D2C9D-347E-4710-B426-E2F945F2385B}"/>
              </a:ext>
            </a:extLst>
          </p:cNvPr>
          <p:cNvSpPr txBox="1"/>
          <p:nvPr/>
        </p:nvSpPr>
        <p:spPr>
          <a:xfrm>
            <a:off x="6262778" y="3607849"/>
            <a:ext cx="5779163" cy="3046988"/>
          </a:xfrm>
          <a:prstGeom prst="rect">
            <a:avLst/>
          </a:prstGeom>
          <a:noFill/>
        </p:spPr>
        <p:txBody>
          <a:bodyPr wrap="square" rtlCol="0">
            <a:spAutoFit/>
          </a:bodyPr>
          <a:lstStyle/>
          <a:p>
            <a:pPr algn="l"/>
            <a:r>
              <a:rPr lang="en-US" sz="2400" b="1" dirty="0">
                <a:solidFill>
                  <a:srgbClr val="130F1F"/>
                </a:solidFill>
                <a:latin typeface="Times New Roman" panose="02020603050405020304" pitchFamily="18" charset="0"/>
                <a:cs typeface="Times New Roman" panose="02020603050405020304" pitchFamily="18" charset="0"/>
              </a:rPr>
              <a:t>How to Create and Implement Successful Diversity and Inclusion Initiatives</a:t>
            </a:r>
            <a:endParaRPr lang="en-US" sz="2400" b="1" i="0" dirty="0">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Moderator – </a:t>
            </a:r>
            <a:r>
              <a:rPr lang="en-US" sz="2400" b="1" dirty="0">
                <a:solidFill>
                  <a:srgbClr val="000000"/>
                </a:solidFill>
                <a:latin typeface="Times New Roman" panose="02020603050405020304" pitchFamily="18" charset="0"/>
                <a:cs typeface="Times New Roman" panose="02020603050405020304" pitchFamily="18" charset="0"/>
              </a:rPr>
              <a:t>Linda Burger</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lang="en-US" sz="2400" b="1" i="0" dirty="0" err="1">
                <a:solidFill>
                  <a:srgbClr val="000000"/>
                </a:solidFill>
                <a:effectLst/>
                <a:latin typeface="Times New Roman" panose="02020603050405020304" pitchFamily="18" charset="0"/>
                <a:cs typeface="Times New Roman" panose="02020603050405020304" pitchFamily="18" charset="0"/>
              </a:rPr>
              <a:t>RespectAbility</a:t>
            </a:r>
            <a:r>
              <a:rPr lang="en-US" sz="2400" b="1" i="0" dirty="0">
                <a:solidFill>
                  <a:srgbClr val="000000"/>
                </a:solidFill>
                <a:effectLst/>
                <a:latin typeface="Times New Roman" panose="02020603050405020304" pitchFamily="18" charset="0"/>
                <a:cs typeface="Times New Roman" panose="02020603050405020304" pitchFamily="18" charset="0"/>
              </a:rPr>
              <a:t> Board of Directors Treasurer and Jewish Family Services Houston</a:t>
            </a:r>
            <a:b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Panelist – Dorsey Massey, JCC Manhattan</a:t>
            </a:r>
            <a:b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Panelist – Sally Weber, Program Consultant</a:t>
            </a:r>
          </a:p>
        </p:txBody>
      </p:sp>
      <p:pic>
        <p:nvPicPr>
          <p:cNvPr id="7" name="Picture 6" descr="A diverse group of RespectAbility Fellows smiling with their arms around each other">
            <a:extLst>
              <a:ext uri="{FF2B5EF4-FFF2-40B4-BE49-F238E27FC236}">
                <a16:creationId xmlns:a16="http://schemas.microsoft.com/office/drawing/2014/main" id="{07969B73-6E11-4B49-AE15-B74871B43F3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3006" y="-289509"/>
            <a:ext cx="12298012" cy="3740413"/>
          </a:xfrm>
          <a:prstGeom prst="rect">
            <a:avLst/>
          </a:prstGeom>
        </p:spPr>
      </p:pic>
      <p:cxnSp>
        <p:nvCxnSpPr>
          <p:cNvPr id="10" name="Straight Connector 9">
            <a:extLst>
              <a:ext uri="{FF2B5EF4-FFF2-40B4-BE49-F238E27FC236}">
                <a16:creationId xmlns:a16="http://schemas.microsoft.com/office/drawing/2014/main" id="{2208AE4A-0D4D-4577-A468-1DF7FAB562D8}"/>
              </a:ext>
              <a:ext uri="{C183D7F6-B498-43B3-948B-1728B52AA6E4}">
                <adec:decorative xmlns:adec="http://schemas.microsoft.com/office/drawing/2017/decorative" val="1"/>
              </a:ext>
            </a:extLst>
          </p:cNvPr>
          <p:cNvCxnSpPr>
            <a:cxnSpLocks/>
          </p:cNvCxnSpPr>
          <p:nvPr/>
        </p:nvCxnSpPr>
        <p:spPr>
          <a:xfrm>
            <a:off x="6096000" y="4135088"/>
            <a:ext cx="0" cy="189211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7A98BB6-E4E4-4389-BD94-D142C31C1EAD}"/>
              </a:ext>
              <a:ext uri="{C183D7F6-B498-43B3-948B-1728B52AA6E4}">
                <adec:decorative xmlns:adec="http://schemas.microsoft.com/office/drawing/2017/decorative" val="1"/>
              </a:ext>
            </a:extLst>
          </p:cNvPr>
          <p:cNvSpPr/>
          <p:nvPr/>
        </p:nvSpPr>
        <p:spPr>
          <a:xfrm>
            <a:off x="10747169" y="6270171"/>
            <a:ext cx="1444831" cy="58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14908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39E19-3B32-0747-A393-10250B8FB649}"/>
              </a:ext>
            </a:extLst>
          </p:cNvPr>
          <p:cNvSpPr>
            <a:spLocks noGrp="1"/>
          </p:cNvSpPr>
          <p:nvPr>
            <p:ph type="title"/>
          </p:nvPr>
        </p:nvSpPr>
        <p:spPr>
          <a:xfrm>
            <a:off x="581192" y="5262296"/>
            <a:ext cx="10673710" cy="689514"/>
          </a:xfrm>
        </p:spPr>
        <p:txBody>
          <a:bodyPr>
            <a:noAutofit/>
          </a:bodyPr>
          <a:lstStyle/>
          <a:p>
            <a:r>
              <a:rPr lang="en-US" sz="3600" b="1"/>
              <a:t>The Promise of Social Inclusion</a:t>
            </a:r>
            <a:endParaRPr lang="en-US" sz="3600"/>
          </a:p>
        </p:txBody>
      </p:sp>
      <p:sp>
        <p:nvSpPr>
          <p:cNvPr id="4" name="Text Placeholder 3">
            <a:extLst>
              <a:ext uri="{FF2B5EF4-FFF2-40B4-BE49-F238E27FC236}">
                <a16:creationId xmlns:a16="http://schemas.microsoft.com/office/drawing/2014/main" id="{12439A10-CC25-EB46-A4AA-AB35A47DA49A}"/>
              </a:ext>
            </a:extLst>
          </p:cNvPr>
          <p:cNvSpPr>
            <a:spLocks noGrp="1"/>
          </p:cNvSpPr>
          <p:nvPr>
            <p:ph type="body" sz="half" idx="2"/>
          </p:nvPr>
        </p:nvSpPr>
        <p:spPr>
          <a:xfrm>
            <a:off x="8229600" y="5826500"/>
            <a:ext cx="3371482" cy="689515"/>
          </a:xfrm>
        </p:spPr>
        <p:txBody>
          <a:bodyPr>
            <a:normAutofit/>
          </a:bodyPr>
          <a:lstStyle/>
          <a:p>
            <a:r>
              <a:rPr lang="en-US" sz="2000">
                <a:solidFill>
                  <a:schemeClr val="accent1">
                    <a:lumMod val="60000"/>
                    <a:lumOff val="40000"/>
                  </a:schemeClr>
                </a:solidFill>
              </a:rPr>
              <a:t>-</a:t>
            </a:r>
            <a:r>
              <a:rPr lang="en-US" sz="2000" err="1">
                <a:solidFill>
                  <a:schemeClr val="accent1">
                    <a:lumMod val="60000"/>
                    <a:lumOff val="40000"/>
                  </a:schemeClr>
                </a:solidFill>
              </a:rPr>
              <a:t>Schleien</a:t>
            </a:r>
            <a:r>
              <a:rPr lang="en-US" sz="2000">
                <a:solidFill>
                  <a:schemeClr val="accent1">
                    <a:lumMod val="60000"/>
                    <a:lumOff val="40000"/>
                  </a:schemeClr>
                </a:solidFill>
              </a:rPr>
              <a:t>, et al.’s (1997) Model</a:t>
            </a:r>
          </a:p>
        </p:txBody>
      </p:sp>
      <p:pic>
        <p:nvPicPr>
          <p:cNvPr id="1026" name="Picture 2" descr="https://lh6.googleusercontent.com/S3ULJ_BX8uAhCadOd3hfPRmwtt7vF_38g1X5aHfrEB6trv0iesKF7xi-FdpdQ7JNvlx-xaphrg9RiqLefheolec4OHn8hpOfugfkR5oGxXAR-EjtUUCXKlqZ5DqQbxaV5hfQlZ_U3vU">
            <a:extLst>
              <a:ext uri="{FF2B5EF4-FFF2-40B4-BE49-F238E27FC236}">
                <a16:creationId xmlns:a16="http://schemas.microsoft.com/office/drawing/2014/main" id="{041B77AC-8CCD-B74D-B2E6-322D122C76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110" y="881029"/>
            <a:ext cx="6360673" cy="390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066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1F45F-4543-1840-BA79-7D2D9AA78F12}"/>
              </a:ext>
            </a:extLst>
          </p:cNvPr>
          <p:cNvSpPr>
            <a:spLocks noGrp="1"/>
          </p:cNvSpPr>
          <p:nvPr>
            <p:ph type="title"/>
          </p:nvPr>
        </p:nvSpPr>
        <p:spPr/>
        <p:txBody>
          <a:bodyPr/>
          <a:lstStyle/>
          <a:p>
            <a:r>
              <a:rPr lang="en-US" dirty="0"/>
              <a:t>What we have been doing at MMJCC</a:t>
            </a:r>
          </a:p>
        </p:txBody>
      </p:sp>
      <p:sp>
        <p:nvSpPr>
          <p:cNvPr id="3" name="Content Placeholder 2">
            <a:extLst>
              <a:ext uri="{FF2B5EF4-FFF2-40B4-BE49-F238E27FC236}">
                <a16:creationId xmlns:a16="http://schemas.microsoft.com/office/drawing/2014/main" id="{66B8E4F1-9954-7641-8E9D-20F99FD6D8A2}"/>
              </a:ext>
            </a:extLst>
          </p:cNvPr>
          <p:cNvSpPr>
            <a:spLocks noGrp="1"/>
          </p:cNvSpPr>
          <p:nvPr>
            <p:ph sz="half" idx="1"/>
          </p:nvPr>
        </p:nvSpPr>
        <p:spPr/>
        <p:txBody>
          <a:bodyPr/>
          <a:lstStyle/>
          <a:p>
            <a:r>
              <a:rPr lang="en-US" dirty="0"/>
              <a:t>Inclusion and Accessibility is incorporated into the core values of our organization</a:t>
            </a:r>
          </a:p>
          <a:p>
            <a:r>
              <a:rPr lang="en-US" dirty="0"/>
              <a:t>MMJCC has committed to building a community for individuals with disabilities</a:t>
            </a:r>
          </a:p>
          <a:p>
            <a:r>
              <a:rPr lang="en-US" dirty="0"/>
              <a:t>MMJCC has the support of our executive staff and leaders throughout the building to push for social change and normalization of disability</a:t>
            </a:r>
          </a:p>
          <a:p>
            <a:r>
              <a:rPr lang="en-US" dirty="0"/>
              <a:t>Dedicated staff development in the area of disability inclusion</a:t>
            </a:r>
          </a:p>
          <a:p>
            <a:r>
              <a:rPr lang="en-US" dirty="0"/>
              <a:t>Creation of DEI leadership team</a:t>
            </a:r>
          </a:p>
        </p:txBody>
      </p:sp>
      <p:pic>
        <p:nvPicPr>
          <p:cNvPr id="6" name="Content Placeholder 5" descr="Graph showing timeline of MMJCC work">
            <a:extLst>
              <a:ext uri="{FF2B5EF4-FFF2-40B4-BE49-F238E27FC236}">
                <a16:creationId xmlns:a16="http://schemas.microsoft.com/office/drawing/2014/main" id="{AC3867F4-E985-C24A-B637-A3C10E302DB6}"/>
              </a:ext>
            </a:extLst>
          </p:cNvPr>
          <p:cNvPicPr>
            <a:picLocks noGrp="1" noChangeAspect="1"/>
          </p:cNvPicPr>
          <p:nvPr>
            <p:ph sz="half" idx="2"/>
          </p:nvPr>
        </p:nvPicPr>
        <p:blipFill>
          <a:blip r:embed="rId2"/>
          <a:stretch>
            <a:fillRect/>
          </a:stretch>
        </p:blipFill>
        <p:spPr>
          <a:xfrm>
            <a:off x="6188075" y="2527355"/>
            <a:ext cx="5422900" cy="3033602"/>
          </a:xfrm>
        </p:spPr>
      </p:pic>
    </p:spTree>
    <p:extLst>
      <p:ext uri="{BB962C8B-B14F-4D97-AF65-F5344CB8AC3E}">
        <p14:creationId xmlns:p14="http://schemas.microsoft.com/office/powerpoint/2010/main" val="2935099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7F3EA-FD82-4848-B7D1-DB67B4453AF1}"/>
              </a:ext>
            </a:extLst>
          </p:cNvPr>
          <p:cNvSpPr>
            <a:spLocks noGrp="1"/>
          </p:cNvSpPr>
          <p:nvPr>
            <p:ph type="title"/>
          </p:nvPr>
        </p:nvSpPr>
        <p:spPr/>
        <p:txBody>
          <a:bodyPr/>
          <a:lstStyle/>
          <a:p>
            <a:r>
              <a:rPr lang="en-US"/>
              <a:t>What this could look like for you </a:t>
            </a:r>
          </a:p>
        </p:txBody>
      </p:sp>
      <p:sp>
        <p:nvSpPr>
          <p:cNvPr id="3" name="Content Placeholder 2">
            <a:extLst>
              <a:ext uri="{FF2B5EF4-FFF2-40B4-BE49-F238E27FC236}">
                <a16:creationId xmlns:a16="http://schemas.microsoft.com/office/drawing/2014/main" id="{BC5AD032-B9D3-ED4F-9C14-BFC555F31652}"/>
              </a:ext>
            </a:extLst>
          </p:cNvPr>
          <p:cNvSpPr>
            <a:spLocks noGrp="1"/>
          </p:cNvSpPr>
          <p:nvPr>
            <p:ph sz="half" idx="1"/>
          </p:nvPr>
        </p:nvSpPr>
        <p:spPr>
          <a:xfrm>
            <a:off x="581193" y="2228003"/>
            <a:ext cx="5422390" cy="4629997"/>
          </a:xfrm>
        </p:spPr>
        <p:txBody>
          <a:bodyPr>
            <a:normAutofit lnSpcReduction="10000"/>
          </a:bodyPr>
          <a:lstStyle/>
          <a:p>
            <a:r>
              <a:rPr lang="en-US" b="1" dirty="0"/>
              <a:t>Staff awareness and training on: </a:t>
            </a:r>
          </a:p>
          <a:p>
            <a:pPr lvl="1"/>
            <a:r>
              <a:rPr lang="en-US" dirty="0"/>
              <a:t>Ableism &amp; Privilege </a:t>
            </a:r>
          </a:p>
          <a:p>
            <a:pPr lvl="1"/>
            <a:r>
              <a:rPr lang="en-US" dirty="0"/>
              <a:t>Person-first &amp; Identity-first language</a:t>
            </a:r>
          </a:p>
          <a:p>
            <a:pPr lvl="1"/>
            <a:r>
              <a:rPr lang="en-US" dirty="0"/>
              <a:t>Guiding Principles for Social Inclusion</a:t>
            </a:r>
          </a:p>
          <a:p>
            <a:pPr lvl="1"/>
            <a:r>
              <a:rPr lang="en-US" dirty="0"/>
              <a:t>Inclusive Language (example from JCCA)</a:t>
            </a:r>
          </a:p>
          <a:p>
            <a:pPr lvl="1"/>
            <a:r>
              <a:rPr lang="en-US" dirty="0"/>
              <a:t>MMJCC examples: </a:t>
            </a:r>
          </a:p>
          <a:p>
            <a:pPr lvl="2"/>
            <a:r>
              <a:rPr lang="en-US" dirty="0"/>
              <a:t>Tips for Engagement</a:t>
            </a:r>
          </a:p>
          <a:p>
            <a:pPr lvl="2"/>
            <a:r>
              <a:rPr lang="en-US" dirty="0"/>
              <a:t>Suggested Language for Challenging Behaviors</a:t>
            </a:r>
          </a:p>
          <a:p>
            <a:pPr lvl="1"/>
            <a:endParaRPr lang="en-US" dirty="0"/>
          </a:p>
        </p:txBody>
      </p:sp>
      <p:sp>
        <p:nvSpPr>
          <p:cNvPr id="4" name="Content Placeholder 3">
            <a:extLst>
              <a:ext uri="{FF2B5EF4-FFF2-40B4-BE49-F238E27FC236}">
                <a16:creationId xmlns:a16="http://schemas.microsoft.com/office/drawing/2014/main" id="{990EF0E8-AF5C-3044-8AC0-67A4AB4F42FD}"/>
              </a:ext>
            </a:extLst>
          </p:cNvPr>
          <p:cNvSpPr>
            <a:spLocks noGrp="1"/>
          </p:cNvSpPr>
          <p:nvPr>
            <p:ph sz="half" idx="2"/>
          </p:nvPr>
        </p:nvSpPr>
        <p:spPr>
          <a:xfrm>
            <a:off x="6188417" y="2228003"/>
            <a:ext cx="5422392" cy="4629997"/>
          </a:xfrm>
        </p:spPr>
        <p:txBody>
          <a:bodyPr>
            <a:normAutofit lnSpcReduction="10000"/>
          </a:bodyPr>
          <a:lstStyle/>
          <a:p>
            <a:r>
              <a:rPr lang="en-US" b="1" dirty="0"/>
              <a:t>Updating job descriptions &amp; staff manuals to promote accessibility for staff </a:t>
            </a:r>
            <a:r>
              <a:rPr lang="en-US" dirty="0"/>
              <a:t> </a:t>
            </a:r>
          </a:p>
          <a:p>
            <a:pPr lvl="1"/>
            <a:r>
              <a:rPr lang="en-US" dirty="0"/>
              <a:t>including social inclusion on job descriptions and annual reviews, inclusion training incorporated in on-boarding, staff accommodation requests, service animal policy, safety protocol accessibility, etc.</a:t>
            </a:r>
          </a:p>
          <a:p>
            <a:r>
              <a:rPr lang="en-US" b="1" dirty="0"/>
              <a:t>Updating your organization’s policies to promote constituency accessibility </a:t>
            </a:r>
            <a:endParaRPr lang="en-US" dirty="0"/>
          </a:p>
          <a:p>
            <a:pPr lvl="1"/>
            <a:r>
              <a:rPr lang="en-US" dirty="0"/>
              <a:t>publicly marketing your building’s accessibility and accessibility features for programs, easily accessible accommodation request forms, providing information in multiple platforms, etc.</a:t>
            </a:r>
          </a:p>
          <a:p>
            <a:r>
              <a:rPr lang="en-US" b="1" dirty="0"/>
              <a:t>Updating your organization’s marketing. </a:t>
            </a:r>
            <a:endParaRPr lang="en-US" dirty="0"/>
          </a:p>
          <a:p>
            <a:pPr lvl="1"/>
            <a:r>
              <a:rPr lang="en-US" dirty="0"/>
              <a:t>include individuals with disabilities- and not just for “disability programs”, ensure that your website is accessible, etc.</a:t>
            </a:r>
          </a:p>
        </p:txBody>
      </p:sp>
    </p:spTree>
    <p:extLst>
      <p:ext uri="{BB962C8B-B14F-4D97-AF65-F5344CB8AC3E}">
        <p14:creationId xmlns:p14="http://schemas.microsoft.com/office/powerpoint/2010/main" val="2789651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Sally Weber</a:t>
            </a:r>
          </a:p>
        </p:txBody>
      </p:sp>
      <p:pic>
        <p:nvPicPr>
          <p:cNvPr id="6" name="Picture 5" descr="Sally Weber Headshot">
            <a:extLst>
              <a:ext uri="{FF2B5EF4-FFF2-40B4-BE49-F238E27FC236}">
                <a16:creationId xmlns:a16="http://schemas.microsoft.com/office/drawing/2014/main" id="{686309AC-1F9E-4A1A-AAD5-A6A83673CF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165" y="1825625"/>
            <a:ext cx="2895600" cy="4084320"/>
          </a:xfrm>
          <a:prstGeom prst="rect">
            <a:avLst/>
          </a:prstGeom>
        </p:spPr>
      </p:pic>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3756074" y="1825625"/>
            <a:ext cx="7935184" cy="4351338"/>
          </a:xfrm>
        </p:spPr>
        <p:txBody>
          <a:bodyPr>
            <a:noAutofit/>
          </a:bodyPr>
          <a:lstStyle/>
          <a:p>
            <a:pPr marL="0" marR="38100" lvl="0" indent="0">
              <a:lnSpc>
                <a:spcPct val="100000"/>
              </a:lnSpc>
              <a:spcBef>
                <a:spcPts val="0"/>
              </a:spcBef>
              <a:buClr>
                <a:srgbClr val="000000"/>
              </a:buClr>
              <a:buSzPts val="1400"/>
              <a:buNone/>
            </a:pPr>
            <a:r>
              <a:rPr lang="en-US" sz="2000" b="1" i="0" dirty="0">
                <a:solidFill>
                  <a:srgbClr val="000000"/>
                </a:solidFill>
                <a:effectLst/>
              </a:rPr>
              <a:t>Sally Weber, LCSW</a:t>
            </a:r>
            <a:r>
              <a:rPr lang="en-US" sz="2000" b="0" i="0" dirty="0">
                <a:solidFill>
                  <a:srgbClr val="000000"/>
                </a:solidFill>
                <a:effectLst/>
              </a:rPr>
              <a:t> is the retired Senior Director of Jewish Community Programs and Special Needs Programs at Jewish Family Service of Los Angeles, where she oversaw programs targeting specific and challenging needs of the Jewish community. She was also adjunct professor of Pastoral Counseling at the Hebrew Union College-Pacific Institute of Religion School of Rabbinic Studies. Ms. Weber was co-founder of </a:t>
            </a:r>
            <a:r>
              <a:rPr lang="en-US" sz="2000" b="0" i="0" dirty="0" err="1">
                <a:solidFill>
                  <a:srgbClr val="000000"/>
                </a:solidFill>
                <a:effectLst/>
              </a:rPr>
              <a:t>HaMercaz</a:t>
            </a:r>
            <a:r>
              <a:rPr lang="en-US" sz="2000" b="0" i="0" dirty="0">
                <a:solidFill>
                  <a:srgbClr val="000000"/>
                </a:solidFill>
                <a:effectLst/>
              </a:rPr>
              <a:t>, the One-Stop Special Needs Resource, a program of the Jewish Federation of Los Angeles and Jewish Family Service Los Angeles and has presented extensively on issues ranging from understanding the needs of families with special needs to the importance of social and cultural inclusion in people with disabilities in Jewish communal settings. Currently a consultant, she has worked with synagogues throughout the country on developing inclusion programs within their congregations.</a:t>
            </a:r>
            <a:endParaRPr lang="en-US" sz="2000" kern="0" dirty="0">
              <a:solidFill>
                <a:schemeClr val="tx1"/>
              </a:solidFill>
              <a:ea typeface="Roboto"/>
              <a:sym typeface="Roboto"/>
            </a:endParaRPr>
          </a:p>
        </p:txBody>
      </p:sp>
    </p:spTree>
    <p:extLst>
      <p:ext uri="{BB962C8B-B14F-4D97-AF65-F5344CB8AC3E}">
        <p14:creationId xmlns:p14="http://schemas.microsoft.com/office/powerpoint/2010/main" val="4089495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91627-1781-4BF0-8834-CB6F8BF609F3}"/>
              </a:ext>
            </a:extLst>
          </p:cNvPr>
          <p:cNvSpPr>
            <a:spLocks noGrp="1"/>
          </p:cNvSpPr>
          <p:nvPr>
            <p:ph type="ctrTitle"/>
          </p:nvPr>
        </p:nvSpPr>
        <p:spPr>
          <a:xfrm>
            <a:off x="2928401" y="603682"/>
            <a:ext cx="8275218" cy="4785064"/>
          </a:xfrm>
        </p:spPr>
        <p:txBody>
          <a:bodyPr>
            <a:normAutofit fontScale="90000"/>
          </a:bodyPr>
          <a:lstStyle/>
          <a:p>
            <a:pPr algn="ctr"/>
            <a:br>
              <a:rPr lang="en-US" sz="4000" i="1" dirty="0">
                <a:latin typeface="Arial Rounded MT Bold" panose="020F0704030504030204" pitchFamily="34" charset="0"/>
                <a:cs typeface="Arabic Typesetting" panose="020B0604020202020204" pitchFamily="66" charset="-78"/>
              </a:rPr>
            </a:br>
            <a:br>
              <a:rPr lang="en-US" sz="4000" i="1" dirty="0">
                <a:latin typeface="Arial Rounded MT Bold" panose="020F0704030504030204" pitchFamily="34" charset="0"/>
                <a:cs typeface="Arabic Typesetting" panose="020B0604020202020204" pitchFamily="66" charset="-78"/>
              </a:rPr>
            </a:br>
            <a:br>
              <a:rPr lang="en-US" sz="4000" i="1" dirty="0">
                <a:latin typeface="Arial Rounded MT Bold" panose="020F0704030504030204" pitchFamily="34" charset="0"/>
                <a:cs typeface="Arabic Typesetting" panose="020B0604020202020204" pitchFamily="66" charset="-78"/>
              </a:rPr>
            </a:br>
            <a:br>
              <a:rPr lang="en-US" sz="4000" i="1" dirty="0">
                <a:latin typeface="Arial Rounded MT Bold" panose="020F0704030504030204" pitchFamily="34" charset="0"/>
                <a:cs typeface="Arabic Typesetting" panose="020B0604020202020204" pitchFamily="66" charset="-78"/>
              </a:rPr>
            </a:br>
            <a:br>
              <a:rPr lang="en-US" sz="4000" i="1" dirty="0">
                <a:latin typeface="Arial Rounded MT Bold" panose="020F0704030504030204" pitchFamily="34" charset="0"/>
                <a:cs typeface="Arabic Typesetting" panose="020B0604020202020204" pitchFamily="66" charset="-78"/>
              </a:rPr>
            </a:br>
            <a:br>
              <a:rPr lang="en-US" sz="4000" i="1" dirty="0">
                <a:latin typeface="Arial Rounded MT Bold" panose="020F0704030504030204" pitchFamily="34" charset="0"/>
                <a:cs typeface="Arabic Typesetting" panose="020B0604020202020204" pitchFamily="66" charset="-78"/>
              </a:rPr>
            </a:br>
            <a:br>
              <a:rPr lang="en-US" sz="4000" i="1" dirty="0">
                <a:latin typeface="Arial Rounded MT Bold" panose="020F0704030504030204" pitchFamily="34" charset="0"/>
                <a:cs typeface="Arabic Typesetting" panose="020B0604020202020204" pitchFamily="66" charset="-78"/>
              </a:rPr>
            </a:br>
            <a:r>
              <a:rPr lang="en-US" sz="4000" i="1" dirty="0">
                <a:latin typeface="Arial Rounded MT Bold" panose="020F0704030504030204" pitchFamily="34" charset="0"/>
                <a:cs typeface="Arabic Typesetting" panose="020B0604020202020204" pitchFamily="66" charset="-78"/>
              </a:rPr>
              <a:t>HOW TO CREATE AND IMPLEMENT SUCCESSFUL DIVERSITY AND INCLUSION PROGRAMS: </a:t>
            </a:r>
            <a:br>
              <a:rPr lang="en-US" sz="4000" i="1" dirty="0">
                <a:latin typeface="Arial Rounded MT Bold" panose="020F0704030504030204" pitchFamily="34" charset="0"/>
                <a:cs typeface="Arabic Typesetting" panose="020B0604020202020204" pitchFamily="66" charset="-78"/>
              </a:rPr>
            </a:br>
            <a:r>
              <a:rPr lang="en-US" sz="4000" i="1" dirty="0">
                <a:latin typeface="Arial Rounded MT Bold" panose="020F0704030504030204" pitchFamily="34" charset="0"/>
                <a:cs typeface="Arabic Typesetting" panose="020B0604020202020204" pitchFamily="66" charset="-78"/>
              </a:rPr>
              <a:t>a very brief overview</a:t>
            </a:r>
            <a:br>
              <a:rPr lang="en-US" sz="4000" i="1" dirty="0">
                <a:latin typeface="Arial Rounded MT Bold" panose="020F0704030504030204" pitchFamily="34" charset="0"/>
                <a:cs typeface="Arabic Typesetting" panose="020B0604020202020204" pitchFamily="66" charset="-78"/>
              </a:rPr>
            </a:br>
            <a:br>
              <a:rPr lang="en-US" sz="4000" i="1" dirty="0">
                <a:latin typeface="Arial Rounded MT Bold" panose="020F0704030504030204" pitchFamily="34" charset="0"/>
                <a:cs typeface="Arabic Typesetting" panose="020B0604020202020204" pitchFamily="66" charset="-78"/>
              </a:rPr>
            </a:br>
            <a:br>
              <a:rPr lang="en-US" sz="4000" i="1" dirty="0">
                <a:latin typeface="Arial Rounded MT Bold" panose="020F0704030504030204" pitchFamily="34" charset="0"/>
                <a:cs typeface="Arabic Typesetting" panose="020B0604020202020204" pitchFamily="66" charset="-78"/>
              </a:rPr>
            </a:br>
            <a:r>
              <a:rPr lang="en-US" sz="4000" i="1" dirty="0">
                <a:latin typeface="Arial Rounded MT Bold" panose="020F0704030504030204" pitchFamily="34" charset="0"/>
                <a:cs typeface="Arabic Typesetting" panose="020B0604020202020204" pitchFamily="66" charset="-78"/>
              </a:rPr>
              <a:t>Sally Weber, LCSW</a:t>
            </a:r>
          </a:p>
        </p:txBody>
      </p:sp>
      <p:sp>
        <p:nvSpPr>
          <p:cNvPr id="5" name="Subtitle 4">
            <a:extLst>
              <a:ext uri="{FF2B5EF4-FFF2-40B4-BE49-F238E27FC236}">
                <a16:creationId xmlns:a16="http://schemas.microsoft.com/office/drawing/2014/main" id="{2273C5BE-881C-41D5-88B4-78CB1E40C71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25991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8B9165-DE96-46E2-8AEA-3D2ED8F1E941}"/>
              </a:ext>
            </a:extLst>
          </p:cNvPr>
          <p:cNvSpPr txBox="1"/>
          <p:nvPr/>
        </p:nvSpPr>
        <p:spPr>
          <a:xfrm>
            <a:off x="2533649" y="733424"/>
            <a:ext cx="8496301" cy="48320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orbel" panose="020B0503020204020204"/>
                <a:ea typeface="+mn-ea"/>
                <a:cs typeface="+mn-cs"/>
              </a:rPr>
              <a:t>TWO CASE STUDIES: MACRO AND MICRO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Eras Medium ITC" panose="020B06020305040208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HAMERCAZ</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An umbrella program for Jewish families with children with special needs, bringing together agencies and special needs programs throughout the city, originated as partnership between Jewish Federation Council and Jewish Family Service Los Angeles.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SYNAGOGUES</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Consulting with individual synagogues in Los Angeles and Houston to create inclusion social , ritual, and educational programs</a:t>
            </a:r>
          </a:p>
        </p:txBody>
      </p:sp>
      <p:sp>
        <p:nvSpPr>
          <p:cNvPr id="2" name="Title 1">
            <a:extLst>
              <a:ext uri="{FF2B5EF4-FFF2-40B4-BE49-F238E27FC236}">
                <a16:creationId xmlns:a16="http://schemas.microsoft.com/office/drawing/2014/main" id="{399846AC-2D39-CB4D-8BF8-C0FA7E5CDBB1}"/>
              </a:ext>
            </a:extLst>
          </p:cNvPr>
          <p:cNvSpPr>
            <a:spLocks noGrp="1"/>
          </p:cNvSpPr>
          <p:nvPr>
            <p:ph type="title" idx="4294967295"/>
          </p:nvPr>
        </p:nvSpPr>
        <p:spPr/>
        <p:txBody>
          <a:bodyPr/>
          <a:lstStyle/>
          <a:p>
            <a:pPr rtl="0" eaLnBrk="1" fontAlgn="auto" latinLnBrk="0" hangingPunct="1"/>
            <a:r>
              <a:rPr lang="en-US" sz="2800" b="1" i="1" kern="1200" spc="0" baseline="0" dirty="0">
                <a:ln>
                  <a:noFill/>
                </a:ln>
                <a:solidFill>
                  <a:srgbClr val="000000"/>
                </a:solidFill>
                <a:effectLst/>
                <a:latin typeface="Corbel" panose="020B0503020204020204" pitchFamily="34" charset="0"/>
                <a:ea typeface="+mn-ea"/>
                <a:cs typeface="+mn-cs"/>
              </a:rPr>
              <a:t>TWO CASE STUDIES: MACRO AND MICRO</a:t>
            </a:r>
            <a:endParaRPr lang="en-US" dirty="0">
              <a:effectLst/>
            </a:endParaRPr>
          </a:p>
          <a:p>
            <a:endParaRPr lang="en-US" dirty="0"/>
          </a:p>
        </p:txBody>
      </p:sp>
    </p:spTree>
    <p:extLst>
      <p:ext uri="{BB962C8B-B14F-4D97-AF65-F5344CB8AC3E}">
        <p14:creationId xmlns:p14="http://schemas.microsoft.com/office/powerpoint/2010/main" val="706550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1D18C404-CA02-D64E-BDEE-DAFC82C73383}"/>
              </a:ext>
            </a:extLst>
          </p:cNvPr>
          <p:cNvSpPr>
            <a:spLocks noGrp="1"/>
          </p:cNvSpPr>
          <p:nvPr>
            <p:ph type="title" idx="4294967295"/>
          </p:nvPr>
        </p:nvSpPr>
        <p:spPr/>
        <p:txBody>
          <a:bodyPr/>
          <a:lstStyle/>
          <a:p>
            <a:r>
              <a:rPr lang="en-US" dirty="0"/>
              <a:t>Similarities</a:t>
            </a:r>
          </a:p>
        </p:txBody>
      </p:sp>
      <p:sp>
        <p:nvSpPr>
          <p:cNvPr id="2" name="TextBox 1">
            <a:extLst>
              <a:ext uri="{FF2B5EF4-FFF2-40B4-BE49-F238E27FC236}">
                <a16:creationId xmlns:a16="http://schemas.microsoft.com/office/drawing/2014/main" id="{296646D5-4DBB-4D09-BEDF-6844915B3AD4}"/>
              </a:ext>
            </a:extLst>
          </p:cNvPr>
          <p:cNvSpPr txBox="1"/>
          <p:nvPr/>
        </p:nvSpPr>
        <p:spPr>
          <a:xfrm>
            <a:off x="2266950" y="371475"/>
            <a:ext cx="9229725" cy="723274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Corbel" panose="020B0503020204020204"/>
                <a:ea typeface="+mn-ea"/>
                <a:cs typeface="+mn-cs"/>
              </a:rPr>
              <a:t>SIMILARITIES</a:t>
            </a: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Professional Staffing</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1" u="none" strike="noStrike" kern="1200" cap="none" spc="0" normalizeH="0" baseline="0" noProof="0" dirty="0" err="1">
                <a:ln>
                  <a:noFill/>
                </a:ln>
                <a:solidFill>
                  <a:prstClr val="black"/>
                </a:solidFill>
                <a:effectLst/>
                <a:uLnTx/>
                <a:uFillTx/>
                <a:latin typeface="Corbel" panose="020B0503020204020204"/>
                <a:ea typeface="+mn-ea"/>
                <a:cs typeface="+mn-cs"/>
              </a:rPr>
              <a:t>HaMercaz</a:t>
            </a: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  staff from the Jewish Federation and Jewish Family Service</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1" u="sng" strike="noStrike" kern="1200" cap="none" spc="0" normalizeH="0" baseline="0" noProof="0" dirty="0">
                <a:ln>
                  <a:noFill/>
                </a:ln>
                <a:solidFill>
                  <a:prstClr val="black"/>
                </a:solidFill>
                <a:effectLst/>
                <a:uLnTx/>
                <a:uFillTx/>
                <a:latin typeface="Corbel" panose="020B0503020204020204"/>
                <a:ea typeface="+mn-ea"/>
                <a:cs typeface="+mn-cs"/>
              </a:rPr>
              <a:t>Synagogues</a:t>
            </a: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  outside consultant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Target populations determined by project participants: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1" u="sng" strike="noStrike" kern="1200" cap="none" spc="0" normalizeH="0" baseline="0" noProof="0" dirty="0" err="1">
                <a:ln>
                  <a:noFill/>
                </a:ln>
                <a:solidFill>
                  <a:prstClr val="black"/>
                </a:solidFill>
                <a:effectLst/>
                <a:uLnTx/>
                <a:uFillTx/>
                <a:latin typeface="Corbel" panose="020B0503020204020204"/>
                <a:ea typeface="+mn-ea"/>
                <a:cs typeface="+mn-cs"/>
              </a:rPr>
              <a:t>HaMercaz</a:t>
            </a: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 specifically targeted Jewish families with children from birth-22 where primary disability was developmental.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1" u="sng" strike="noStrike" kern="1200" cap="none" spc="0" normalizeH="0" baseline="0" noProof="0" dirty="0">
                <a:ln>
                  <a:noFill/>
                </a:ln>
                <a:solidFill>
                  <a:prstClr val="black"/>
                </a:solidFill>
                <a:effectLst/>
                <a:uLnTx/>
                <a:uFillTx/>
                <a:latin typeface="Corbel" panose="020B0503020204020204"/>
                <a:ea typeface="+mn-ea"/>
                <a:cs typeface="+mn-cs"/>
              </a:rPr>
              <a:t>Synagogues</a:t>
            </a: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 each synagogue targeted their entire congregations—adults and children—with physical, developmental or emotional disabilities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847790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5ACD35B-A14C-C147-877E-9EB32C4091DF}"/>
              </a:ext>
            </a:extLst>
          </p:cNvPr>
          <p:cNvSpPr>
            <a:spLocks noGrp="1"/>
          </p:cNvSpPr>
          <p:nvPr>
            <p:ph type="title" idx="4294967295"/>
          </p:nvPr>
        </p:nvSpPr>
        <p:spPr/>
        <p:txBody>
          <a:bodyPr/>
          <a:lstStyle/>
          <a:p>
            <a:r>
              <a:rPr lang="en-US" dirty="0"/>
              <a:t>Coalition Building</a:t>
            </a:r>
          </a:p>
        </p:txBody>
      </p:sp>
      <p:sp>
        <p:nvSpPr>
          <p:cNvPr id="3" name="TextBox 2">
            <a:extLst>
              <a:ext uri="{FF2B5EF4-FFF2-40B4-BE49-F238E27FC236}">
                <a16:creationId xmlns:a16="http://schemas.microsoft.com/office/drawing/2014/main" id="{841A3A4E-E571-4939-A2CD-915948512E0D}"/>
              </a:ext>
            </a:extLst>
          </p:cNvPr>
          <p:cNvSpPr txBox="1"/>
          <p:nvPr/>
        </p:nvSpPr>
        <p:spPr>
          <a:xfrm>
            <a:off x="2032986" y="248575"/>
            <a:ext cx="9694416" cy="62478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Corbel" panose="020B0503020204020204"/>
                <a:ea typeface="+mn-ea"/>
                <a:cs typeface="+mn-cs"/>
              </a:rPr>
              <a:t>COALITION BUILDING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1" u="sng" strike="noStrike" kern="1200" cap="none" spc="0" normalizeH="0" baseline="0" noProof="0" dirty="0" err="1">
                <a:ln>
                  <a:noFill/>
                </a:ln>
                <a:solidFill>
                  <a:prstClr val="black"/>
                </a:solidFill>
                <a:effectLst/>
                <a:uLnTx/>
                <a:uFillTx/>
                <a:latin typeface="Corbel" panose="020B0503020204020204"/>
                <a:ea typeface="+mn-ea"/>
                <a:cs typeface="+mn-cs"/>
              </a:rPr>
              <a:t>HaMercaz</a:t>
            </a: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 success was in the involvement of a broad range of agencies and programs throughout Los Angeles providing services (partners) as well as collaboration with additional programs and agencies throughout the city</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Initially all agencies and programs serving families with children with special needs were invited. As target population narrowed, some participants didn’t continue. And not all invitees chose to participate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Inclusion of professionals, policy makers and consumers on a variety of levels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Mission statement and target population determined by the committee of partners</a:t>
            </a:r>
          </a:p>
        </p:txBody>
      </p:sp>
    </p:spTree>
    <p:extLst>
      <p:ext uri="{BB962C8B-B14F-4D97-AF65-F5344CB8AC3E}">
        <p14:creationId xmlns:p14="http://schemas.microsoft.com/office/powerpoint/2010/main" val="2146116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C7213CBC-EFBC-BA4F-9CE0-9B265C63294F}"/>
              </a:ext>
            </a:extLst>
          </p:cNvPr>
          <p:cNvSpPr>
            <a:spLocks noGrp="1"/>
          </p:cNvSpPr>
          <p:nvPr>
            <p:ph type="title" idx="4294967295"/>
          </p:nvPr>
        </p:nvSpPr>
        <p:spPr/>
        <p:txBody>
          <a:bodyPr/>
          <a:lstStyle/>
          <a:p>
            <a:r>
              <a:rPr lang="en-US" dirty="0"/>
              <a:t>Synagogues</a:t>
            </a:r>
          </a:p>
        </p:txBody>
      </p:sp>
      <p:sp>
        <p:nvSpPr>
          <p:cNvPr id="2" name="TextBox 1">
            <a:extLst>
              <a:ext uri="{FF2B5EF4-FFF2-40B4-BE49-F238E27FC236}">
                <a16:creationId xmlns:a16="http://schemas.microsoft.com/office/drawing/2014/main" id="{1ABF1E09-CE34-48F8-BACC-01F57C0B866F}"/>
              </a:ext>
            </a:extLst>
          </p:cNvPr>
          <p:cNvSpPr txBox="1"/>
          <p:nvPr/>
        </p:nvSpPr>
        <p:spPr>
          <a:xfrm>
            <a:off x="2503503" y="-479393"/>
            <a:ext cx="7954392" cy="544764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1" u="sng" strike="noStrike" kern="1200" cap="none" spc="0" normalizeH="0" baseline="0" noProof="0" dirty="0">
                <a:ln>
                  <a:noFill/>
                </a:ln>
                <a:solidFill>
                  <a:prstClr val="black"/>
                </a:solidFill>
                <a:effectLst/>
                <a:uLnTx/>
                <a:uFillTx/>
                <a:latin typeface="Corbel" panose="020B0503020204020204"/>
                <a:ea typeface="+mn-ea"/>
                <a:cs typeface="+mn-cs"/>
              </a:rPr>
              <a:t>Synagogues</a:t>
            </a: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Importance of top-down support, starting with rabbi(s) and Board but including all interested parties and consumers and their families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Support needs to include invitation list created by key participants as well as general outreach</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Individual follow up with invitees essential: why they’re being invited, what value they’ll bring to the project, concerns they have</a:t>
            </a:r>
          </a:p>
        </p:txBody>
      </p:sp>
    </p:spTree>
    <p:extLst>
      <p:ext uri="{BB962C8B-B14F-4D97-AF65-F5344CB8AC3E}">
        <p14:creationId xmlns:p14="http://schemas.microsoft.com/office/powerpoint/2010/main" val="1572086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151B567A-6746-204D-82F4-5F14234E9616}"/>
              </a:ext>
            </a:extLst>
          </p:cNvPr>
          <p:cNvSpPr>
            <a:spLocks noGrp="1"/>
          </p:cNvSpPr>
          <p:nvPr>
            <p:ph type="title" idx="4294967295"/>
          </p:nvPr>
        </p:nvSpPr>
        <p:spPr/>
        <p:txBody>
          <a:bodyPr/>
          <a:lstStyle/>
          <a:p>
            <a:r>
              <a:rPr lang="en-US" dirty="0"/>
              <a:t>Key Issues - </a:t>
            </a:r>
            <a:r>
              <a:rPr lang="en-US" dirty="0" err="1"/>
              <a:t>HaMercaz</a:t>
            </a:r>
            <a:endParaRPr lang="en-US" dirty="0"/>
          </a:p>
        </p:txBody>
      </p:sp>
      <p:sp>
        <p:nvSpPr>
          <p:cNvPr id="2" name="TextBox 1">
            <a:extLst>
              <a:ext uri="{FF2B5EF4-FFF2-40B4-BE49-F238E27FC236}">
                <a16:creationId xmlns:a16="http://schemas.microsoft.com/office/drawing/2014/main" id="{86778CDC-32D1-43C9-BD83-017C143250C7}"/>
              </a:ext>
            </a:extLst>
          </p:cNvPr>
          <p:cNvSpPr txBox="1"/>
          <p:nvPr/>
        </p:nvSpPr>
        <p:spPr>
          <a:xfrm>
            <a:off x="1513840" y="166568"/>
            <a:ext cx="10353040" cy="50167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KEY ISSUES: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1" u="sng" strike="noStrike" kern="1200" cap="none" spc="0" normalizeH="0" baseline="0" noProof="0" dirty="0" err="1">
                <a:ln>
                  <a:noFill/>
                </a:ln>
                <a:solidFill>
                  <a:prstClr val="black"/>
                </a:solidFill>
                <a:effectLst/>
                <a:uLnTx/>
                <a:uFillTx/>
                <a:latin typeface="Corbel" panose="020B0503020204020204"/>
                <a:ea typeface="+mn-ea"/>
                <a:cs typeface="+mn-cs"/>
              </a:rPr>
              <a:t>HaMercaz</a:t>
            </a:r>
            <a:r>
              <a:rPr kumimoji="0" lang="en-US" sz="2800" b="0" i="1" u="sng" strike="noStrike" kern="1200" cap="none" spc="0" normalizeH="0" baseline="0" noProof="0" dirty="0">
                <a:ln>
                  <a:noFill/>
                </a:ln>
                <a:solidFill>
                  <a:prstClr val="black"/>
                </a:solidFill>
                <a:effectLst/>
                <a:uLnTx/>
                <a:uFillTx/>
                <a:latin typeface="Corbel" panose="020B0503020204020204"/>
                <a:ea typeface="+mn-ea"/>
                <a:cs typeface="+mn-cs"/>
              </a:rPr>
              <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What’s already being done and who’s doing it?  What do they need to either maintain or build it?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Awareness and respect for turf issues and boundaries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If someone doesn’t want to participate, what are the barriers? Are they surmountable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If someone wants to participate but isn’t appropriate, how will that be addressed?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182493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a:normAutofit/>
          </a:bodyPr>
          <a:lstStyle/>
          <a:p>
            <a:r>
              <a:rPr lang="en-US" sz="3600" b="1" dirty="0"/>
              <a:t>Partners/Co-Promoters</a:t>
            </a:r>
          </a:p>
        </p:txBody>
      </p:sp>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a:xfrm>
            <a:off x="523240" y="1702055"/>
            <a:ext cx="10830559" cy="4351338"/>
          </a:xfrm>
        </p:spPr>
        <p:txBody>
          <a:bodyPr>
            <a:noAutofit/>
          </a:bodyPr>
          <a:lstStyle/>
          <a:p>
            <a:pPr marL="0" indent="0">
              <a:buNone/>
            </a:pPr>
            <a:r>
              <a:rPr lang="en-US" sz="2000" dirty="0">
                <a:solidFill>
                  <a:schemeClr val="tx1"/>
                </a:solidFill>
                <a:hlinkClick r:id="rId2">
                  <a:extLst>
                    <a:ext uri="{A12FA001-AC4F-418D-AE19-62706E023703}">
                      <ahyp:hlinkClr xmlns:ahyp="http://schemas.microsoft.com/office/drawing/2018/hyperlinkcolor" val="tx"/>
                    </a:ext>
                  </a:extLst>
                </a:hlinkClick>
              </a:rPr>
              <a:t>Avodah</a:t>
            </a:r>
            <a:r>
              <a:rPr lang="en-US" sz="2000" dirty="0">
                <a:solidFill>
                  <a:schemeClr val="tx1"/>
                </a:solidFill>
              </a:rPr>
              <a:t>, </a:t>
            </a:r>
            <a:r>
              <a:rPr lang="en-US" sz="2000" dirty="0">
                <a:solidFill>
                  <a:schemeClr val="tx1"/>
                </a:solidFill>
                <a:hlinkClick r:id="rId3">
                  <a:extLst>
                    <a:ext uri="{A12FA001-AC4F-418D-AE19-62706E023703}">
                      <ahyp:hlinkClr xmlns:ahyp="http://schemas.microsoft.com/office/drawing/2018/hyperlinkcolor" val="tx"/>
                    </a:ext>
                  </a:extLst>
                </a:hlinkClick>
              </a:rPr>
              <a:t>B’nai David-Judea Congregation</a:t>
            </a:r>
            <a:r>
              <a:rPr lang="en-US" sz="2000" dirty="0">
                <a:solidFill>
                  <a:schemeClr val="tx1"/>
                </a:solidFill>
              </a:rPr>
              <a:t>, </a:t>
            </a:r>
            <a:r>
              <a:rPr lang="en-US" sz="2000" dirty="0">
                <a:solidFill>
                  <a:schemeClr val="tx1"/>
                </a:solidFill>
                <a:hlinkClick r:id="rId4">
                  <a:extLst>
                    <a:ext uri="{A12FA001-AC4F-418D-AE19-62706E023703}">
                      <ahyp:hlinkClr xmlns:ahyp="http://schemas.microsoft.com/office/drawing/2018/hyperlinkcolor" val="tx"/>
                    </a:ext>
                  </a:extLst>
                </a:hlinkClick>
              </a:rPr>
              <a:t>Builders of Jewish Education: JKidLA</a:t>
            </a:r>
            <a:r>
              <a:rPr lang="en-US" sz="2000" dirty="0">
                <a:solidFill>
                  <a:schemeClr val="tx1"/>
                </a:solidFill>
              </a:rPr>
              <a:t>, </a:t>
            </a:r>
            <a:r>
              <a:rPr lang="en-US" sz="2000" dirty="0">
                <a:solidFill>
                  <a:schemeClr val="tx1"/>
                </a:solidFill>
                <a:hlinkClick r:id="rId5">
                  <a:extLst>
                    <a:ext uri="{A12FA001-AC4F-418D-AE19-62706E023703}">
                      <ahyp:hlinkClr xmlns:ahyp="http://schemas.microsoft.com/office/drawing/2018/hyperlinkcolor" val="tx"/>
                    </a:ext>
                  </a:extLst>
                </a:hlinkClick>
              </a:rPr>
              <a:t>Congregation B’nai Amoona</a:t>
            </a:r>
            <a:r>
              <a:rPr lang="en-US" sz="2000" dirty="0">
                <a:solidFill>
                  <a:schemeClr val="tx1"/>
                </a:solidFill>
              </a:rPr>
              <a:t>, </a:t>
            </a:r>
            <a:r>
              <a:rPr lang="en-US" sz="2000" dirty="0">
                <a:solidFill>
                  <a:schemeClr val="tx1"/>
                </a:solidFill>
                <a:hlinkClick r:id="rId6">
                  <a:extLst>
                    <a:ext uri="{A12FA001-AC4F-418D-AE19-62706E023703}">
                      <ahyp:hlinkClr xmlns:ahyp="http://schemas.microsoft.com/office/drawing/2018/hyperlinkcolor" val="tx"/>
                    </a:ext>
                  </a:extLst>
                </a:hlinkClick>
              </a:rPr>
              <a:t>Congregation B’nai Emet</a:t>
            </a:r>
            <a:r>
              <a:rPr lang="en-US" sz="2000" dirty="0">
                <a:solidFill>
                  <a:schemeClr val="tx1"/>
                </a:solidFill>
              </a:rPr>
              <a:t>, </a:t>
            </a:r>
            <a:r>
              <a:rPr lang="en-US" sz="2000" dirty="0">
                <a:solidFill>
                  <a:schemeClr val="tx1"/>
                </a:solidFill>
                <a:hlinkClick r:id="rId7">
                  <a:extLst>
                    <a:ext uri="{A12FA001-AC4F-418D-AE19-62706E023703}">
                      <ahyp:hlinkClr xmlns:ahyp="http://schemas.microsoft.com/office/drawing/2018/hyperlinkcolor" val="tx"/>
                    </a:ext>
                  </a:extLst>
                </a:hlinkClick>
              </a:rPr>
              <a:t>Congregation Kol Ami</a:t>
            </a:r>
            <a:r>
              <a:rPr lang="en-US" sz="2000" dirty="0">
                <a:solidFill>
                  <a:schemeClr val="tx1"/>
                </a:solidFill>
              </a:rPr>
              <a:t>, </a:t>
            </a:r>
            <a:r>
              <a:rPr lang="en-US" sz="2000" dirty="0">
                <a:solidFill>
                  <a:schemeClr val="tx1"/>
                </a:solidFill>
                <a:hlinkClick r:id="rId8">
                  <a:extLst>
                    <a:ext uri="{A12FA001-AC4F-418D-AE19-62706E023703}">
                      <ahyp:hlinkClr xmlns:ahyp="http://schemas.microsoft.com/office/drawing/2018/hyperlinkcolor" val="tx"/>
                    </a:ext>
                  </a:extLst>
                </a:hlinkClick>
              </a:rPr>
              <a:t>Congregation Or Ami</a:t>
            </a:r>
            <a:r>
              <a:rPr lang="en-US" sz="2000" dirty="0">
                <a:solidFill>
                  <a:schemeClr val="tx1"/>
                </a:solidFill>
              </a:rPr>
              <a:t>, </a:t>
            </a:r>
            <a:r>
              <a:rPr lang="en-US" sz="2000" dirty="0">
                <a:solidFill>
                  <a:schemeClr val="tx1"/>
                </a:solidFill>
                <a:hlinkClick r:id="rId9">
                  <a:extLst>
                    <a:ext uri="{A12FA001-AC4F-418D-AE19-62706E023703}">
                      <ahyp:hlinkClr xmlns:ahyp="http://schemas.microsoft.com/office/drawing/2018/hyperlinkcolor" val="tx"/>
                    </a:ext>
                  </a:extLst>
                </a:hlinkClick>
              </a:rPr>
              <a:t>Edlavitch DCJCC</a:t>
            </a:r>
            <a:r>
              <a:rPr lang="en-US" sz="2000" dirty="0">
                <a:solidFill>
                  <a:schemeClr val="tx1"/>
                </a:solidFill>
              </a:rPr>
              <a:t>, </a:t>
            </a:r>
            <a:r>
              <a:rPr lang="en-US" sz="2000" dirty="0">
                <a:solidFill>
                  <a:schemeClr val="tx1"/>
                </a:solidFill>
                <a:hlinkClick r:id="rId10">
                  <a:extLst>
                    <a:ext uri="{A12FA001-AC4F-418D-AE19-62706E023703}">
                      <ahyp:hlinkClr xmlns:ahyp="http://schemas.microsoft.com/office/drawing/2018/hyperlinkcolor" val="tx"/>
                    </a:ext>
                  </a:extLst>
                </a:hlinkClick>
              </a:rPr>
              <a:t>Foundation for Jewish Camp</a:t>
            </a:r>
            <a:r>
              <a:rPr lang="en-US" sz="2000" dirty="0">
                <a:solidFill>
                  <a:schemeClr val="tx1"/>
                </a:solidFill>
              </a:rPr>
              <a:t>, </a:t>
            </a:r>
            <a:r>
              <a:rPr lang="en-US" sz="2000" dirty="0">
                <a:solidFill>
                  <a:schemeClr val="tx1"/>
                </a:solidFill>
                <a:hlinkClick r:id="rId11">
                  <a:extLst>
                    <a:ext uri="{A12FA001-AC4F-418D-AE19-62706E023703}">
                      <ahyp:hlinkClr xmlns:ahyp="http://schemas.microsoft.com/office/drawing/2018/hyperlinkcolor" val="tx"/>
                    </a:ext>
                  </a:extLst>
                </a:hlinkClick>
              </a:rPr>
              <a:t>Gateways: Access to Jewish Education</a:t>
            </a:r>
            <a:r>
              <a:rPr lang="en-US" sz="2000" dirty="0">
                <a:solidFill>
                  <a:schemeClr val="tx1"/>
                </a:solidFill>
              </a:rPr>
              <a:t>, </a:t>
            </a:r>
            <a:r>
              <a:rPr lang="en-US" sz="2000" dirty="0">
                <a:solidFill>
                  <a:schemeClr val="tx1"/>
                </a:solidFill>
                <a:hlinkClick r:id="rId12">
                  <a:extLst>
                    <a:ext uri="{A12FA001-AC4F-418D-AE19-62706E023703}">
                      <ahyp:hlinkClr xmlns:ahyp="http://schemas.microsoft.com/office/drawing/2018/hyperlinkcolor" val="tx"/>
                    </a:ext>
                  </a:extLst>
                </a:hlinkClick>
              </a:rPr>
              <a:t>Hebrew Union College</a:t>
            </a:r>
            <a:r>
              <a:rPr lang="en-US" sz="2000" dirty="0">
                <a:solidFill>
                  <a:schemeClr val="tx1"/>
                </a:solidFill>
              </a:rPr>
              <a:t>, </a:t>
            </a:r>
            <a:r>
              <a:rPr lang="en-US" sz="2000" dirty="0">
                <a:solidFill>
                  <a:schemeClr val="tx1"/>
                </a:solidFill>
                <a:hlinkClick r:id="rId13">
                  <a:extLst>
                    <a:ext uri="{A12FA001-AC4F-418D-AE19-62706E023703}">
                      <ahyp:hlinkClr xmlns:ahyp="http://schemas.microsoft.com/office/drawing/2018/hyperlinkcolor" val="tx"/>
                    </a:ext>
                  </a:extLst>
                </a:hlinkClick>
              </a:rPr>
              <a:t>IKAR</a:t>
            </a:r>
            <a:r>
              <a:rPr lang="en-US" sz="2000" dirty="0">
                <a:solidFill>
                  <a:schemeClr val="tx1"/>
                </a:solidFill>
              </a:rPr>
              <a:t>, </a:t>
            </a:r>
            <a:r>
              <a:rPr lang="en-US" sz="2000" dirty="0">
                <a:solidFill>
                  <a:schemeClr val="tx1"/>
                </a:solidFill>
                <a:hlinkClick r:id="rId14">
                  <a:extLst>
                    <a:ext uri="{A12FA001-AC4F-418D-AE19-62706E023703}">
                      <ahyp:hlinkClr xmlns:ahyp="http://schemas.microsoft.com/office/drawing/2018/hyperlinkcolor" val="tx"/>
                    </a:ext>
                  </a:extLst>
                </a:hlinkClick>
              </a:rPr>
              <a:t>Institute on Theology and Disability</a:t>
            </a:r>
            <a:r>
              <a:rPr lang="en-US" sz="2000" dirty="0">
                <a:solidFill>
                  <a:schemeClr val="tx1"/>
                </a:solidFill>
              </a:rPr>
              <a:t>, </a:t>
            </a:r>
            <a:r>
              <a:rPr lang="en-US" sz="2000" dirty="0">
                <a:solidFill>
                  <a:schemeClr val="tx1"/>
                </a:solidFill>
                <a:hlinkClick r:id="rId15">
                  <a:extLst>
                    <a:ext uri="{A12FA001-AC4F-418D-AE19-62706E023703}">
                      <ahyp:hlinkClr xmlns:ahyp="http://schemas.microsoft.com/office/drawing/2018/hyperlinkcolor" val="tx"/>
                    </a:ext>
                  </a:extLst>
                </a:hlinkClick>
              </a:rPr>
              <a:t>Jewish Federations of North America</a:t>
            </a:r>
            <a:r>
              <a:rPr lang="en-US" sz="2000" dirty="0">
                <a:solidFill>
                  <a:schemeClr val="tx1"/>
                </a:solidFill>
              </a:rPr>
              <a:t>, </a:t>
            </a:r>
            <a:r>
              <a:rPr lang="en-US" sz="2000" dirty="0">
                <a:solidFill>
                  <a:schemeClr val="tx1"/>
                </a:solidFill>
                <a:hlinkClick r:id="rId16">
                  <a:extLst>
                    <a:ext uri="{A12FA001-AC4F-418D-AE19-62706E023703}">
                      <ahyp:hlinkClr xmlns:ahyp="http://schemas.microsoft.com/office/drawing/2018/hyperlinkcolor" val="tx"/>
                    </a:ext>
                  </a:extLst>
                </a:hlinkClick>
              </a:rPr>
              <a:t>Jewish Federation of Greater MetroWest NJ – Greater MetroWest ABLE</a:t>
            </a:r>
            <a:r>
              <a:rPr lang="en-US" sz="2000" dirty="0">
                <a:solidFill>
                  <a:schemeClr val="tx1"/>
                </a:solidFill>
              </a:rPr>
              <a:t>, </a:t>
            </a:r>
            <a:r>
              <a:rPr lang="en-US" sz="2000" dirty="0">
                <a:solidFill>
                  <a:schemeClr val="tx1"/>
                </a:solidFill>
                <a:hlinkClick r:id="rId17">
                  <a:extLst>
                    <a:ext uri="{A12FA001-AC4F-418D-AE19-62706E023703}">
                      <ahyp:hlinkClr xmlns:ahyp="http://schemas.microsoft.com/office/drawing/2018/hyperlinkcolor" val="tx"/>
                    </a:ext>
                  </a:extLst>
                </a:hlinkClick>
              </a:rPr>
              <a:t>Jewish Los Angeles Special Needs Trust and Services</a:t>
            </a:r>
            <a:r>
              <a:rPr lang="en-US" sz="2000" dirty="0">
                <a:solidFill>
                  <a:schemeClr val="tx1"/>
                </a:solidFill>
              </a:rPr>
              <a:t>, </a:t>
            </a:r>
            <a:r>
              <a:rPr lang="en-US" sz="2000" dirty="0">
                <a:solidFill>
                  <a:schemeClr val="tx1"/>
                </a:solidFill>
                <a:hlinkClick r:id="rId18">
                  <a:extLst>
                    <a:ext uri="{A12FA001-AC4F-418D-AE19-62706E023703}">
                      <ahyp:hlinkClr xmlns:ahyp="http://schemas.microsoft.com/office/drawing/2018/hyperlinkcolor" val="tx"/>
                    </a:ext>
                  </a:extLst>
                </a:hlinkClick>
              </a:rPr>
              <a:t>Jewish Residential Services</a:t>
            </a:r>
            <a:r>
              <a:rPr lang="en-US" sz="2000" dirty="0">
                <a:solidFill>
                  <a:schemeClr val="tx1"/>
                </a:solidFill>
              </a:rPr>
              <a:t>, </a:t>
            </a:r>
            <a:r>
              <a:rPr lang="en-US" sz="2000" dirty="0">
                <a:solidFill>
                  <a:schemeClr val="tx1"/>
                </a:solidFill>
                <a:hlinkClick r:id="rId19">
                  <a:extLst>
                    <a:ext uri="{A12FA001-AC4F-418D-AE19-62706E023703}">
                      <ahyp:hlinkClr xmlns:ahyp="http://schemas.microsoft.com/office/drawing/2018/hyperlinkcolor" val="tx"/>
                    </a:ext>
                  </a:extLst>
                </a:hlinkClick>
              </a:rPr>
              <a:t>JQ International</a:t>
            </a:r>
            <a:r>
              <a:rPr lang="en-US" sz="2000" dirty="0">
                <a:solidFill>
                  <a:schemeClr val="tx1"/>
                </a:solidFill>
              </a:rPr>
              <a:t>, </a:t>
            </a:r>
            <a:r>
              <a:rPr lang="en-US" sz="2000" dirty="0">
                <a:solidFill>
                  <a:schemeClr val="tx1"/>
                </a:solidFill>
                <a:hlinkClick r:id="rId20">
                  <a:extLst>
                    <a:ext uri="{A12FA001-AC4F-418D-AE19-62706E023703}">
                      <ahyp:hlinkClr xmlns:ahyp="http://schemas.microsoft.com/office/drawing/2018/hyperlinkcolor" val="tx"/>
                    </a:ext>
                  </a:extLst>
                </a:hlinkClick>
              </a:rPr>
              <a:t>JVS SoCal</a:t>
            </a:r>
            <a:r>
              <a:rPr lang="en-US" sz="2000" dirty="0">
                <a:solidFill>
                  <a:schemeClr val="tx1"/>
                </a:solidFill>
              </a:rPr>
              <a:t>, </a:t>
            </a:r>
            <a:r>
              <a:rPr lang="en-US" sz="2000" dirty="0">
                <a:solidFill>
                  <a:schemeClr val="tx1"/>
                </a:solidFill>
                <a:hlinkClick r:id="rId21">
                  <a:extLst>
                    <a:ext uri="{A12FA001-AC4F-418D-AE19-62706E023703}">
                      <ahyp:hlinkClr xmlns:ahyp="http://schemas.microsoft.com/office/drawing/2018/hyperlinkcolor" val="tx"/>
                    </a:ext>
                  </a:extLst>
                </a:hlinkClick>
              </a:rPr>
              <a:t>Jewish Women International (JWI)</a:t>
            </a:r>
            <a:r>
              <a:rPr lang="en-US" sz="2000" dirty="0">
                <a:solidFill>
                  <a:schemeClr val="tx1"/>
                </a:solidFill>
              </a:rPr>
              <a:t>, </a:t>
            </a:r>
            <a:r>
              <a:rPr lang="en-US" sz="2000" dirty="0">
                <a:solidFill>
                  <a:schemeClr val="tx1"/>
                </a:solidFill>
                <a:hlinkClick r:id="rId22">
                  <a:extLst>
                    <a:ext uri="{A12FA001-AC4F-418D-AE19-62706E023703}">
                      <ahyp:hlinkClr xmlns:ahyp="http://schemas.microsoft.com/office/drawing/2018/hyperlinkcolor" val="tx"/>
                    </a:ext>
                  </a:extLst>
                </a:hlinkClick>
              </a:rPr>
              <a:t>Keshet</a:t>
            </a:r>
            <a:r>
              <a:rPr lang="en-US" sz="2000" dirty="0">
                <a:solidFill>
                  <a:schemeClr val="tx1"/>
                </a:solidFill>
              </a:rPr>
              <a:t>, </a:t>
            </a:r>
            <a:r>
              <a:rPr lang="en-US" sz="2000" dirty="0">
                <a:solidFill>
                  <a:schemeClr val="tx1"/>
                </a:solidFill>
                <a:hlinkClick r:id="rId22">
                  <a:extLst>
                    <a:ext uri="{A12FA001-AC4F-418D-AE19-62706E023703}">
                      <ahyp:hlinkClr xmlns:ahyp="http://schemas.microsoft.com/office/drawing/2018/hyperlinkcolor" val="tx"/>
                    </a:ext>
                  </a:extLst>
                </a:hlinkClick>
              </a:rPr>
              <a:t>Keshet: For LGBTQ Equality in Jewish Life</a:t>
            </a:r>
            <a:r>
              <a:rPr lang="en-US" sz="2000" dirty="0">
                <a:solidFill>
                  <a:schemeClr val="tx1"/>
                </a:solidFill>
              </a:rPr>
              <a:t>, </a:t>
            </a:r>
            <a:r>
              <a:rPr lang="en-US" sz="2000" dirty="0">
                <a:solidFill>
                  <a:schemeClr val="tx1"/>
                </a:solidFill>
                <a:hlinkClick r:id="rId23">
                  <a:extLst>
                    <a:ext uri="{A12FA001-AC4F-418D-AE19-62706E023703}">
                      <ahyp:hlinkClr xmlns:ahyp="http://schemas.microsoft.com/office/drawing/2018/hyperlinkcolor" val="tx"/>
                    </a:ext>
                  </a:extLst>
                </a:hlinkClick>
              </a:rPr>
              <a:t>Lippman Kanfer Foundation for Living Torah</a:t>
            </a:r>
            <a:r>
              <a:rPr lang="en-US" sz="2000" dirty="0">
                <a:solidFill>
                  <a:schemeClr val="tx1"/>
                </a:solidFill>
              </a:rPr>
              <a:t>, </a:t>
            </a:r>
            <a:r>
              <a:rPr lang="en-US" sz="2000" dirty="0">
                <a:solidFill>
                  <a:schemeClr val="tx1"/>
                </a:solidFill>
                <a:hlinkClick r:id="rId24">
                  <a:extLst>
                    <a:ext uri="{A12FA001-AC4F-418D-AE19-62706E023703}">
                      <ahyp:hlinkClr xmlns:ahyp="http://schemas.microsoft.com/office/drawing/2018/hyperlinkcolor" val="tx"/>
                    </a:ext>
                  </a:extLst>
                </a:hlinkClick>
              </a:rPr>
              <a:t>Marlene Meyerson JCC Manhattan</a:t>
            </a:r>
            <a:r>
              <a:rPr lang="en-US" sz="2000" dirty="0">
                <a:solidFill>
                  <a:schemeClr val="tx1"/>
                </a:solidFill>
              </a:rPr>
              <a:t>, </a:t>
            </a:r>
            <a:r>
              <a:rPr lang="en-US" sz="2000" dirty="0">
                <a:solidFill>
                  <a:schemeClr val="tx1"/>
                </a:solidFill>
                <a:hlinkClick r:id="rId25">
                  <a:extLst>
                    <a:ext uri="{A12FA001-AC4F-418D-AE19-62706E023703}">
                      <ahyp:hlinkClr xmlns:ahyp="http://schemas.microsoft.com/office/drawing/2018/hyperlinkcolor" val="tx"/>
                    </a:ext>
                  </a:extLst>
                </a:hlinkClick>
              </a:rPr>
              <a:t>Matan</a:t>
            </a:r>
            <a:r>
              <a:rPr lang="en-US" sz="2000" dirty="0">
                <a:solidFill>
                  <a:schemeClr val="tx1"/>
                </a:solidFill>
              </a:rPr>
              <a:t>, </a:t>
            </a:r>
            <a:r>
              <a:rPr lang="en-US" sz="2000" dirty="0">
                <a:solidFill>
                  <a:schemeClr val="tx1"/>
                </a:solidFill>
                <a:hlinkClick r:id="rId26">
                  <a:extLst>
                    <a:ext uri="{A12FA001-AC4F-418D-AE19-62706E023703}">
                      <ahyp:hlinkClr xmlns:ahyp="http://schemas.microsoft.com/office/drawing/2018/hyperlinkcolor" val="tx"/>
                    </a:ext>
                  </a:extLst>
                </a:hlinkClick>
              </a:rPr>
              <a:t>Moment Magazine</a:t>
            </a:r>
            <a:r>
              <a:rPr lang="en-US" sz="2000" dirty="0">
                <a:solidFill>
                  <a:schemeClr val="tx1"/>
                </a:solidFill>
              </a:rPr>
              <a:t>, </a:t>
            </a:r>
            <a:r>
              <a:rPr lang="en-US" sz="2000" dirty="0">
                <a:solidFill>
                  <a:schemeClr val="tx1"/>
                </a:solidFill>
                <a:hlinkClick r:id="rId27">
                  <a:extLst>
                    <a:ext uri="{A12FA001-AC4F-418D-AE19-62706E023703}">
                      <ahyp:hlinkClr xmlns:ahyp="http://schemas.microsoft.com/office/drawing/2018/hyperlinkcolor" val="tx"/>
                    </a:ext>
                  </a:extLst>
                </a:hlinkClick>
              </a:rPr>
              <a:t>National Ramah Tikvah Network</a:t>
            </a:r>
            <a:r>
              <a:rPr lang="en-US" sz="2000" dirty="0">
                <a:solidFill>
                  <a:schemeClr val="tx1"/>
                </a:solidFill>
              </a:rPr>
              <a:t>, </a:t>
            </a:r>
            <a:r>
              <a:rPr lang="en-US" sz="2000" dirty="0">
                <a:solidFill>
                  <a:schemeClr val="tx1"/>
                </a:solidFill>
                <a:hlinkClick r:id="rId28">
                  <a:extLst>
                    <a:ext uri="{A12FA001-AC4F-418D-AE19-62706E023703}">
                      <ahyp:hlinkClr xmlns:ahyp="http://schemas.microsoft.com/office/drawing/2018/hyperlinkcolor" val="tx"/>
                    </a:ext>
                  </a:extLst>
                </a:hlinkClick>
              </a:rPr>
              <a:t>Ohr HaTorah Synagogue</a:t>
            </a:r>
            <a:r>
              <a:rPr lang="en-US" sz="2000" dirty="0">
                <a:solidFill>
                  <a:schemeClr val="tx1"/>
                </a:solidFill>
              </a:rPr>
              <a:t>, </a:t>
            </a:r>
            <a:r>
              <a:rPr lang="en-US" sz="2000" dirty="0" err="1">
                <a:solidFill>
                  <a:schemeClr val="tx1"/>
                </a:solidFill>
                <a:hlinkClick r:id="rId29">
                  <a:extLst>
                    <a:ext uri="{A12FA001-AC4F-418D-AE19-62706E023703}">
                      <ahyp:hlinkClr xmlns:ahyp="http://schemas.microsoft.com/office/drawing/2018/hyperlinkcolor" val="tx"/>
                    </a:ext>
                  </a:extLst>
                </a:hlinkClick>
              </a:rPr>
              <a:t>OurSpace</a:t>
            </a:r>
            <a:r>
              <a:rPr lang="en-US" sz="2000" dirty="0">
                <a:solidFill>
                  <a:schemeClr val="tx1"/>
                </a:solidFill>
                <a:hlinkClick r:id="rId29">
                  <a:extLst>
                    <a:ext uri="{A12FA001-AC4F-418D-AE19-62706E023703}">
                      <ahyp:hlinkClr xmlns:ahyp="http://schemas.microsoft.com/office/drawing/2018/hyperlinkcolor" val="tx"/>
                    </a:ext>
                  </a:extLst>
                </a:hlinkClick>
              </a:rPr>
              <a:t> LA</a:t>
            </a:r>
            <a:r>
              <a:rPr lang="en-US" sz="2000" dirty="0">
                <a:solidFill>
                  <a:schemeClr val="tx1"/>
                </a:solidFill>
              </a:rPr>
              <a:t>, </a:t>
            </a:r>
            <a:r>
              <a:rPr lang="en-US" sz="2000" dirty="0">
                <a:solidFill>
                  <a:schemeClr val="tx1"/>
                </a:solidFill>
                <a:hlinkClick r:id="rId30">
                  <a:extLst>
                    <a:ext uri="{A12FA001-AC4F-418D-AE19-62706E023703}">
                      <ahyp:hlinkClr xmlns:ahyp="http://schemas.microsoft.com/office/drawing/2018/hyperlinkcolor" val="tx"/>
                    </a:ext>
                  </a:extLst>
                </a:hlinkClick>
              </a:rPr>
              <a:t>Reconstructing Judaism</a:t>
            </a:r>
            <a:r>
              <a:rPr lang="en-US" sz="2000" dirty="0">
                <a:solidFill>
                  <a:schemeClr val="tx1"/>
                </a:solidFill>
              </a:rPr>
              <a:t>, </a:t>
            </a:r>
            <a:r>
              <a:rPr lang="en-US" sz="2000" dirty="0">
                <a:solidFill>
                  <a:schemeClr val="tx1"/>
                </a:solidFill>
                <a:hlinkClick r:id="rId31">
                  <a:extLst>
                    <a:ext uri="{A12FA001-AC4F-418D-AE19-62706E023703}">
                      <ahyp:hlinkClr xmlns:ahyp="http://schemas.microsoft.com/office/drawing/2018/hyperlinkcolor" val="tx"/>
                    </a:ext>
                  </a:extLst>
                </a:hlinkClick>
              </a:rPr>
              <a:t>Religious Action Center of Reform Judaism</a:t>
            </a:r>
            <a:r>
              <a:rPr lang="en-US" sz="2000" dirty="0">
                <a:solidFill>
                  <a:schemeClr val="tx1"/>
                </a:solidFill>
              </a:rPr>
              <a:t>, </a:t>
            </a:r>
            <a:r>
              <a:rPr lang="en-US" sz="2000" dirty="0">
                <a:solidFill>
                  <a:schemeClr val="tx1"/>
                </a:solidFill>
                <a:hlinkClick r:id="rId32">
                  <a:extLst>
                    <a:ext uri="{A12FA001-AC4F-418D-AE19-62706E023703}">
                      <ahyp:hlinkClr xmlns:ahyp="http://schemas.microsoft.com/office/drawing/2018/hyperlinkcolor" val="tx"/>
                    </a:ext>
                  </a:extLst>
                </a:hlinkClick>
              </a:rPr>
              <a:t>ROSIES Foundation</a:t>
            </a:r>
            <a:r>
              <a:rPr lang="en-US" sz="2000" dirty="0">
                <a:solidFill>
                  <a:schemeClr val="tx1"/>
                </a:solidFill>
              </a:rPr>
              <a:t>, </a:t>
            </a:r>
            <a:r>
              <a:rPr lang="en-US" sz="2000" dirty="0">
                <a:solidFill>
                  <a:schemeClr val="tx1"/>
                </a:solidFill>
                <a:hlinkClick r:id="rId33">
                  <a:extLst>
                    <a:ext uri="{A12FA001-AC4F-418D-AE19-62706E023703}">
                      <ahyp:hlinkClr xmlns:ahyp="http://schemas.microsoft.com/office/drawing/2018/hyperlinkcolor" val="tx"/>
                    </a:ext>
                  </a:extLst>
                </a:hlinkClick>
              </a:rPr>
              <a:t>Shalhevet</a:t>
            </a:r>
            <a:r>
              <a:rPr lang="en-US" sz="2000" dirty="0">
                <a:solidFill>
                  <a:schemeClr val="tx1"/>
                </a:solidFill>
              </a:rPr>
              <a:t>, </a:t>
            </a:r>
            <a:r>
              <a:rPr lang="en-US" sz="2000" dirty="0">
                <a:solidFill>
                  <a:schemeClr val="tx1"/>
                </a:solidFill>
                <a:hlinkClick r:id="rId34">
                  <a:extLst>
                    <a:ext uri="{A12FA001-AC4F-418D-AE19-62706E023703}">
                      <ahyp:hlinkClr xmlns:ahyp="http://schemas.microsoft.com/office/drawing/2018/hyperlinkcolor" val="tx"/>
                    </a:ext>
                  </a:extLst>
                </a:hlinkClick>
              </a:rPr>
              <a:t>Shalom Institute</a:t>
            </a:r>
            <a:r>
              <a:rPr lang="en-US" sz="2000" dirty="0">
                <a:solidFill>
                  <a:schemeClr val="tx1"/>
                </a:solidFill>
              </a:rPr>
              <a:t>, </a:t>
            </a:r>
            <a:r>
              <a:rPr lang="en-US" sz="2000" dirty="0">
                <a:solidFill>
                  <a:schemeClr val="tx1"/>
                </a:solidFill>
                <a:hlinkClick r:id="rId35">
                  <a:extLst>
                    <a:ext uri="{A12FA001-AC4F-418D-AE19-62706E023703}">
                      <ahyp:hlinkClr xmlns:ahyp="http://schemas.microsoft.com/office/drawing/2018/hyperlinkcolor" val="tx"/>
                    </a:ext>
                  </a:extLst>
                </a:hlinkClick>
              </a:rPr>
              <a:t>Stephen Wise Temple</a:t>
            </a:r>
            <a:r>
              <a:rPr lang="en-US" sz="2000" dirty="0">
                <a:solidFill>
                  <a:schemeClr val="tx1"/>
                </a:solidFill>
              </a:rPr>
              <a:t>, </a:t>
            </a:r>
            <a:r>
              <a:rPr lang="en-US" sz="2000" dirty="0">
                <a:solidFill>
                  <a:schemeClr val="tx1"/>
                </a:solidFill>
                <a:hlinkClick r:id="rId36">
                  <a:extLst>
                    <a:ext uri="{A12FA001-AC4F-418D-AE19-62706E023703}">
                      <ahyp:hlinkClr xmlns:ahyp="http://schemas.microsoft.com/office/drawing/2018/hyperlinkcolor" val="tx"/>
                    </a:ext>
                  </a:extLst>
                </a:hlinkClick>
              </a:rPr>
              <a:t>T’ruah: The Rabbinic Call for Human Rights</a:t>
            </a:r>
            <a:r>
              <a:rPr lang="en-US" sz="2000" dirty="0">
                <a:solidFill>
                  <a:schemeClr val="tx1"/>
                </a:solidFill>
              </a:rPr>
              <a:t>, </a:t>
            </a:r>
            <a:r>
              <a:rPr lang="en-US" sz="2000" dirty="0">
                <a:solidFill>
                  <a:schemeClr val="tx1"/>
                </a:solidFill>
                <a:hlinkClick r:id="rId37">
                  <a:extLst>
                    <a:ext uri="{A12FA001-AC4F-418D-AE19-62706E023703}">
                      <ahyp:hlinkClr xmlns:ahyp="http://schemas.microsoft.com/office/drawing/2018/hyperlinkcolor" val="tx"/>
                    </a:ext>
                  </a:extLst>
                </a:hlinkClick>
              </a:rPr>
              <a:t>The Jewish Journal</a:t>
            </a:r>
            <a:r>
              <a:rPr lang="en-US" sz="2000" dirty="0">
                <a:solidFill>
                  <a:schemeClr val="tx1"/>
                </a:solidFill>
              </a:rPr>
              <a:t>, </a:t>
            </a:r>
            <a:r>
              <a:rPr lang="en-US" sz="2000" dirty="0">
                <a:solidFill>
                  <a:schemeClr val="tx1"/>
                </a:solidFill>
                <a:hlinkClick r:id="rId38">
                  <a:extLst>
                    <a:ext uri="{A12FA001-AC4F-418D-AE19-62706E023703}">
                      <ahyp:hlinkClr xmlns:ahyp="http://schemas.microsoft.com/office/drawing/2018/hyperlinkcolor" val="tx"/>
                    </a:ext>
                  </a:extLst>
                </a:hlinkClick>
              </a:rPr>
              <a:t>The Miracle Project</a:t>
            </a:r>
            <a:r>
              <a:rPr lang="en-US" sz="2000" dirty="0">
                <a:solidFill>
                  <a:schemeClr val="tx1"/>
                </a:solidFill>
              </a:rPr>
              <a:t>, </a:t>
            </a:r>
            <a:r>
              <a:rPr lang="en-US" sz="2000" dirty="0">
                <a:solidFill>
                  <a:schemeClr val="tx1"/>
                </a:solidFill>
                <a:hlinkClick r:id="rId39">
                  <a:extLst>
                    <a:ext uri="{A12FA001-AC4F-418D-AE19-62706E023703}">
                      <ahyp:hlinkClr xmlns:ahyp="http://schemas.microsoft.com/office/drawing/2018/hyperlinkcolor" val="tx"/>
                    </a:ext>
                  </a:extLst>
                </a:hlinkClick>
              </a:rPr>
              <a:t>The New Normal</a:t>
            </a:r>
            <a:r>
              <a:rPr lang="en-US" sz="2000" dirty="0">
                <a:solidFill>
                  <a:schemeClr val="tx1"/>
                </a:solidFill>
              </a:rPr>
              <a:t>, </a:t>
            </a:r>
            <a:r>
              <a:rPr lang="en-US" sz="2000" dirty="0">
                <a:solidFill>
                  <a:schemeClr val="tx1"/>
                </a:solidFill>
                <a:hlinkClick r:id="rId40">
                  <a:extLst>
                    <a:ext uri="{A12FA001-AC4F-418D-AE19-62706E023703}">
                      <ahyp:hlinkClr xmlns:ahyp="http://schemas.microsoft.com/office/drawing/2018/hyperlinkcolor" val="tx"/>
                    </a:ext>
                  </a:extLst>
                </a:hlinkClick>
              </a:rPr>
              <a:t>The Women’s Rabbinic Network</a:t>
            </a:r>
            <a:r>
              <a:rPr lang="en-US" sz="2000" dirty="0">
                <a:solidFill>
                  <a:schemeClr val="tx1"/>
                </a:solidFill>
              </a:rPr>
              <a:t>, </a:t>
            </a:r>
            <a:r>
              <a:rPr lang="en-US" sz="2000" dirty="0">
                <a:solidFill>
                  <a:schemeClr val="tx1"/>
                </a:solidFill>
                <a:hlinkClick r:id="rId41">
                  <a:extLst>
                    <a:ext uri="{A12FA001-AC4F-418D-AE19-62706E023703}">
                      <ahyp:hlinkClr xmlns:ahyp="http://schemas.microsoft.com/office/drawing/2018/hyperlinkcolor" val="tx"/>
                    </a:ext>
                  </a:extLst>
                </a:hlinkClick>
              </a:rPr>
              <a:t>Union for Reform Judaism</a:t>
            </a:r>
            <a:r>
              <a:rPr lang="en-US" sz="2000" dirty="0">
                <a:solidFill>
                  <a:schemeClr val="tx1"/>
                </a:solidFill>
              </a:rPr>
              <a:t>, </a:t>
            </a:r>
            <a:r>
              <a:rPr lang="en-US" sz="2000" dirty="0">
                <a:solidFill>
                  <a:schemeClr val="tx1"/>
                </a:solidFill>
                <a:hlinkClick r:id="rId42">
                  <a:extLst>
                    <a:ext uri="{A12FA001-AC4F-418D-AE19-62706E023703}">
                      <ahyp:hlinkClr xmlns:ahyp="http://schemas.microsoft.com/office/drawing/2018/hyperlinkcolor" val="tx"/>
                    </a:ext>
                  </a:extLst>
                </a:hlinkClick>
              </a:rPr>
              <a:t>USCJ</a:t>
            </a:r>
            <a:r>
              <a:rPr lang="en-US" sz="2000" dirty="0">
                <a:solidFill>
                  <a:schemeClr val="tx1"/>
                </a:solidFill>
              </a:rPr>
              <a:t>, </a:t>
            </a:r>
            <a:r>
              <a:rPr lang="en-US" sz="2000" dirty="0">
                <a:solidFill>
                  <a:schemeClr val="tx1"/>
                </a:solidFill>
                <a:hlinkClick r:id="rId43">
                  <a:extLst>
                    <a:ext uri="{A12FA001-AC4F-418D-AE19-62706E023703}">
                      <ahyp:hlinkClr xmlns:ahyp="http://schemas.microsoft.com/office/drawing/2018/hyperlinkcolor" val="tx"/>
                    </a:ext>
                  </a:extLst>
                </a:hlinkClick>
              </a:rPr>
              <a:t>Whole Community Inclusion at Jewish Learning Venture</a:t>
            </a:r>
            <a:r>
              <a:rPr lang="en-US" sz="2000" dirty="0">
                <a:solidFill>
                  <a:schemeClr val="tx1"/>
                </a:solidFill>
              </a:rPr>
              <a:t>, </a:t>
            </a:r>
            <a:r>
              <a:rPr lang="en-US" sz="2000" dirty="0">
                <a:solidFill>
                  <a:schemeClr val="tx1"/>
                </a:solidFill>
                <a:hlinkClick r:id="rId44">
                  <a:extLst>
                    <a:ext uri="{A12FA001-AC4F-418D-AE19-62706E023703}">
                      <ahyp:hlinkClr xmlns:ahyp="http://schemas.microsoft.com/office/drawing/2018/hyperlinkcolor" val="tx"/>
                    </a:ext>
                  </a:extLst>
                </a:hlinkClick>
              </a:rPr>
              <a:t>Yachad Los Angeles</a:t>
            </a:r>
            <a:r>
              <a:rPr lang="en-US" sz="2000" dirty="0">
                <a:solidFill>
                  <a:schemeClr val="tx1"/>
                </a:solidFill>
              </a:rPr>
              <a:t>, </a:t>
            </a:r>
            <a:r>
              <a:rPr lang="en-US" sz="2000" dirty="0">
                <a:solidFill>
                  <a:schemeClr val="tx1"/>
                </a:solidFill>
                <a:hlinkClick r:id="rId45">
                  <a:extLst>
                    <a:ext uri="{A12FA001-AC4F-418D-AE19-62706E023703}">
                      <ahyp:hlinkClr xmlns:ahyp="http://schemas.microsoft.com/office/drawing/2018/hyperlinkcolor" val="tx"/>
                    </a:ext>
                  </a:extLst>
                </a:hlinkClick>
              </a:rPr>
              <a:t>Yeshivat Chovevei Torah Rabbinical School</a:t>
            </a:r>
            <a:endParaRPr lang="en-US" sz="2000" dirty="0">
              <a:solidFill>
                <a:schemeClr val="tx1"/>
              </a:solidFill>
            </a:endParaRPr>
          </a:p>
          <a:p>
            <a:pPr marL="0" indent="0">
              <a:buNone/>
            </a:pPr>
            <a:r>
              <a:rPr lang="en-US" sz="2000" dirty="0">
                <a:solidFill>
                  <a:schemeClr val="tx1"/>
                </a:solidFill>
              </a:rPr>
              <a:t>This series is made possible by support from the </a:t>
            </a:r>
            <a:r>
              <a:rPr lang="en-US" sz="2000" dirty="0">
                <a:solidFill>
                  <a:schemeClr val="tx1"/>
                </a:solidFill>
                <a:hlinkClick r:id="rId46">
                  <a:extLst>
                    <a:ext uri="{A12FA001-AC4F-418D-AE19-62706E023703}">
                      <ahyp:hlinkClr xmlns:ahyp="http://schemas.microsoft.com/office/drawing/2018/hyperlinkcolor" val="tx"/>
                    </a:ext>
                  </a:extLst>
                </a:hlinkClick>
              </a:rPr>
              <a:t>Jewish Community Foundation of Los Angeles</a:t>
            </a:r>
            <a:r>
              <a:rPr lang="en-US" sz="2000" dirty="0">
                <a:solidFill>
                  <a:schemeClr val="tx1"/>
                </a:solidFill>
              </a:rPr>
              <a:t> through a Cutting Edge Grant, </a:t>
            </a:r>
            <a:r>
              <a:rPr lang="en-US" sz="2000" dirty="0">
                <a:solidFill>
                  <a:schemeClr val="tx1"/>
                </a:solidFill>
                <a:hlinkClick r:id="rId47">
                  <a:extLst>
                    <a:ext uri="{A12FA001-AC4F-418D-AE19-62706E023703}">
                      <ahyp:hlinkClr xmlns:ahyp="http://schemas.microsoft.com/office/drawing/2018/hyperlinkcolor" val="tx"/>
                    </a:ext>
                  </a:extLst>
                </a:hlinkClick>
              </a:rPr>
              <a:t>The Diane &amp; Guilford Glazer Philanthropies</a:t>
            </a:r>
            <a:r>
              <a:rPr lang="en-US" sz="2000" dirty="0">
                <a:solidFill>
                  <a:schemeClr val="tx1"/>
                </a:solidFill>
              </a:rPr>
              <a:t>, </a:t>
            </a:r>
            <a:r>
              <a:rPr lang="en-US" sz="2000" dirty="0">
                <a:solidFill>
                  <a:schemeClr val="tx1"/>
                </a:solidFill>
                <a:hlinkClick r:id="rId48">
                  <a:extLst>
                    <a:ext uri="{A12FA001-AC4F-418D-AE19-62706E023703}">
                      <ahyp:hlinkClr xmlns:ahyp="http://schemas.microsoft.com/office/drawing/2018/hyperlinkcolor" val="tx"/>
                    </a:ext>
                  </a:extLst>
                </a:hlinkClick>
              </a:rPr>
              <a:t>The Charles &amp; Lynn Schusterman Family Foundation</a:t>
            </a:r>
            <a:r>
              <a:rPr lang="en-US" sz="2000" dirty="0">
                <a:solidFill>
                  <a:schemeClr val="tx1"/>
                </a:solidFill>
              </a:rPr>
              <a:t>, The David Berg Foundation, the Stanford and Joan Alexander Foundation, Stanley &amp; Joyce Black Family Foundation, and The Beverly Foundation.</a:t>
            </a:r>
          </a:p>
        </p:txBody>
      </p:sp>
    </p:spTree>
    <p:extLst>
      <p:ext uri="{BB962C8B-B14F-4D97-AF65-F5344CB8AC3E}">
        <p14:creationId xmlns:p14="http://schemas.microsoft.com/office/powerpoint/2010/main" val="2765425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199246CD-49E9-984F-978B-B4D8D2957EFF}"/>
              </a:ext>
            </a:extLst>
          </p:cNvPr>
          <p:cNvSpPr>
            <a:spLocks noGrp="1"/>
          </p:cNvSpPr>
          <p:nvPr>
            <p:ph type="title" idx="4294967295"/>
          </p:nvPr>
        </p:nvSpPr>
        <p:spPr/>
        <p:txBody>
          <a:bodyPr/>
          <a:lstStyle/>
          <a:p>
            <a:r>
              <a:rPr lang="en-US" dirty="0"/>
              <a:t>Key Issues - Synagogues</a:t>
            </a:r>
          </a:p>
        </p:txBody>
      </p:sp>
      <p:sp>
        <p:nvSpPr>
          <p:cNvPr id="2" name="TextBox 1">
            <a:extLst>
              <a:ext uri="{FF2B5EF4-FFF2-40B4-BE49-F238E27FC236}">
                <a16:creationId xmlns:a16="http://schemas.microsoft.com/office/drawing/2014/main" id="{BC092509-2BA5-4696-8322-958249A128AC}"/>
              </a:ext>
            </a:extLst>
          </p:cNvPr>
          <p:cNvSpPr txBox="1"/>
          <p:nvPr/>
        </p:nvSpPr>
        <p:spPr>
          <a:xfrm>
            <a:off x="2733040" y="894080"/>
            <a:ext cx="8361680" cy="440120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1"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Synagogues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How do diverse participants identify their needs?  What are possible differences between these groups that may be in conflict?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How do professionals,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laiety</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and consumers identify the strengths, weaknesses, opportunities and barriers of their congregation. (SWOB)  How to use this analysis for education and creating a common vision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How has this synagogue dealt with change in the past?</a:t>
            </a:r>
          </a:p>
        </p:txBody>
      </p:sp>
    </p:spTree>
    <p:extLst>
      <p:ext uri="{BB962C8B-B14F-4D97-AF65-F5344CB8AC3E}">
        <p14:creationId xmlns:p14="http://schemas.microsoft.com/office/powerpoint/2010/main" val="2358590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EF9BB39F-A49E-2A40-B862-0AEE939D65EA}"/>
              </a:ext>
            </a:extLst>
          </p:cNvPr>
          <p:cNvSpPr>
            <a:spLocks noGrp="1"/>
          </p:cNvSpPr>
          <p:nvPr>
            <p:ph type="title" idx="4294967295"/>
          </p:nvPr>
        </p:nvSpPr>
        <p:spPr/>
        <p:txBody>
          <a:bodyPr/>
          <a:lstStyle/>
          <a:p>
            <a:r>
              <a:rPr lang="en-US" dirty="0"/>
              <a:t>Surprises</a:t>
            </a:r>
          </a:p>
        </p:txBody>
      </p:sp>
      <p:sp>
        <p:nvSpPr>
          <p:cNvPr id="2" name="TextBox 1">
            <a:extLst>
              <a:ext uri="{FF2B5EF4-FFF2-40B4-BE49-F238E27FC236}">
                <a16:creationId xmlns:a16="http://schemas.microsoft.com/office/drawing/2014/main" id="{EAD89DAA-2845-4067-994E-B56482B1411E}"/>
              </a:ext>
            </a:extLst>
          </p:cNvPr>
          <p:cNvSpPr txBox="1"/>
          <p:nvPr/>
        </p:nvSpPr>
        <p:spPr>
          <a:xfrm>
            <a:off x="1828800" y="532661"/>
            <a:ext cx="9507984" cy="535531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Corbel" panose="020B0503020204020204"/>
                <a:ea typeface="+mn-ea"/>
                <a:cs typeface="+mn-cs"/>
              </a:rPr>
              <a:t>SURPRISES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sng" strike="noStrike" kern="1200" cap="none" spc="0" normalizeH="0" baseline="0" noProof="0" dirty="0" err="1">
                <a:ln>
                  <a:noFill/>
                </a:ln>
                <a:solidFill>
                  <a:prstClr val="black"/>
                </a:solidFill>
                <a:effectLst/>
                <a:uLnTx/>
                <a:uFillTx/>
                <a:latin typeface="Corbel" panose="020B0503020204020204"/>
                <a:ea typeface="+mn-ea"/>
                <a:cs typeface="+mn-cs"/>
              </a:rPr>
              <a:t>HaMercaz</a:t>
            </a:r>
            <a:r>
              <a:rPr kumimoji="0" lang="en-US" sz="2400" b="0" i="1" u="sng" strike="noStrike" kern="1200" cap="none" spc="0" normalizeH="0" baseline="0" noProof="0" dirty="0">
                <a:ln>
                  <a:noFill/>
                </a:ln>
                <a:solidFill>
                  <a:prstClr val="black"/>
                </a:solidFill>
                <a:effectLst/>
                <a:uLnTx/>
                <a:uFillTx/>
                <a:latin typeface="Corbel" panose="020B0503020204020204"/>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orbel" panose="020B0503020204020204"/>
                <a:ea typeface="+mn-ea"/>
                <a:cs typeface="+mn-cs"/>
              </a:rPr>
              <a:t>None of us were aware of exactly how much was already available in the community.  Exploring this at the first meeting gave us an important building block for both what was needed and the ability to cross refer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orbel" panose="020B0503020204020204"/>
                <a:ea typeface="+mn-ea"/>
                <a:cs typeface="+mn-cs"/>
              </a:rPr>
              <a:t>No one expected this model to work. Too many personalities, too many turf issues.  They were wrong.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sng" strike="noStrike" kern="1200" cap="none" spc="0" normalizeH="0" baseline="0" noProof="0" dirty="0">
                <a:ln>
                  <a:noFill/>
                </a:ln>
                <a:solidFill>
                  <a:prstClr val="black"/>
                </a:solidFill>
                <a:effectLst/>
                <a:uLnTx/>
                <a:uFillTx/>
                <a:latin typeface="Corbel" panose="020B0503020204020204"/>
                <a:ea typeface="+mn-ea"/>
                <a:cs typeface="+mn-cs"/>
              </a:rPr>
              <a:t>Synagogues: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orbel" panose="020B0503020204020204"/>
                <a:ea typeface="+mn-ea"/>
                <a:cs typeface="+mn-cs"/>
              </a:rPr>
              <a:t>Through the use of story telling at our first meetings, participants were often stunned to learn of others (laity and staff) who were also dealing with issues of disabilities and challenges of inclusion within their own families.  This created a common bond of empathy immediately</a:t>
            </a:r>
          </a:p>
        </p:txBody>
      </p:sp>
    </p:spTree>
    <p:extLst>
      <p:ext uri="{BB962C8B-B14F-4D97-AF65-F5344CB8AC3E}">
        <p14:creationId xmlns:p14="http://schemas.microsoft.com/office/powerpoint/2010/main" val="1465726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7AE12533-9079-584A-AC6A-D2EE0101C35D}"/>
              </a:ext>
            </a:extLst>
          </p:cNvPr>
          <p:cNvSpPr>
            <a:spLocks noGrp="1"/>
          </p:cNvSpPr>
          <p:nvPr>
            <p:ph type="title" idx="4294967295"/>
          </p:nvPr>
        </p:nvSpPr>
        <p:spPr/>
        <p:txBody>
          <a:bodyPr/>
          <a:lstStyle/>
          <a:p>
            <a:r>
              <a:rPr lang="en-US" dirty="0"/>
              <a:t>Stumbling</a:t>
            </a:r>
            <a:r>
              <a:rPr lang="en-US" baseline="0" dirty="0"/>
              <a:t> Blocks</a:t>
            </a:r>
            <a:endParaRPr lang="en-US" dirty="0"/>
          </a:p>
        </p:txBody>
      </p:sp>
      <p:sp>
        <p:nvSpPr>
          <p:cNvPr id="2" name="TextBox 1">
            <a:extLst>
              <a:ext uri="{FF2B5EF4-FFF2-40B4-BE49-F238E27FC236}">
                <a16:creationId xmlns:a16="http://schemas.microsoft.com/office/drawing/2014/main" id="{66F477EF-5B3F-4BE8-8C40-037F6550F0F1}"/>
              </a:ext>
            </a:extLst>
          </p:cNvPr>
          <p:cNvSpPr txBox="1"/>
          <p:nvPr/>
        </p:nvSpPr>
        <p:spPr>
          <a:xfrm>
            <a:off x="2463848" y="351234"/>
            <a:ext cx="8575829" cy="65864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Corbel" panose="020B0503020204020204"/>
                <a:ea typeface="+mn-ea"/>
                <a:cs typeface="+mn-cs"/>
              </a:rPr>
              <a:t>STUMBLING BLOCKS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1" u="sng" strike="noStrike" kern="1200" cap="none" spc="0" normalizeH="0" baseline="0" noProof="0" dirty="0" err="1">
                <a:ln>
                  <a:noFill/>
                </a:ln>
                <a:solidFill>
                  <a:prstClr val="black"/>
                </a:solidFill>
                <a:effectLst/>
                <a:uLnTx/>
                <a:uFillTx/>
                <a:latin typeface="Corbel" panose="020B0503020204020204"/>
                <a:ea typeface="+mn-ea"/>
                <a:cs typeface="+mn-cs"/>
              </a:rPr>
              <a:t>HaMercaz</a:t>
            </a:r>
            <a:r>
              <a:rPr kumimoji="0" lang="en-US" sz="2800" b="0" i="1" u="sng" strike="noStrike" kern="1200" cap="none" spc="0" normalizeH="0" baseline="0" noProof="0" dirty="0">
                <a:ln>
                  <a:noFill/>
                </a:ln>
                <a:solidFill>
                  <a:prstClr val="black"/>
                </a:solidFill>
                <a:effectLst/>
                <a:uLnTx/>
                <a:uFillTx/>
                <a:latin typeface="Corbel" panose="020B0503020204020204"/>
                <a:ea typeface="+mn-ea"/>
                <a:cs typeface="+mn-cs"/>
              </a:rPr>
              <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Turf issues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Who’s in, who’s out and who’s decision was it?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Personality issues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Impact of change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1" u="sng" strike="noStrike" kern="1200" cap="none" spc="0" normalizeH="0" baseline="0" noProof="0" dirty="0">
                <a:ln>
                  <a:noFill/>
                </a:ln>
                <a:solidFill>
                  <a:prstClr val="black"/>
                </a:solidFill>
                <a:effectLst/>
                <a:uLnTx/>
                <a:uFillTx/>
                <a:latin typeface="Corbel" panose="020B0503020204020204"/>
                <a:ea typeface="+mn-ea"/>
                <a:cs typeface="+mn-cs"/>
              </a:rPr>
              <a:t>Synagogues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Challenge of uneven buy-in:  synagogues where clergy committed to the project fared much better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‘How will this change my congregation?’  Concerns about who might be brought in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Finances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822332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8C0C79E-1D61-7C41-BF00-B945015B05D0}"/>
              </a:ext>
            </a:extLst>
          </p:cNvPr>
          <p:cNvSpPr>
            <a:spLocks noGrp="1"/>
          </p:cNvSpPr>
          <p:nvPr>
            <p:ph type="title" idx="4294967295"/>
          </p:nvPr>
        </p:nvSpPr>
        <p:spPr/>
        <p:txBody>
          <a:bodyPr/>
          <a:lstStyle/>
          <a:p>
            <a:r>
              <a:rPr lang="en-US" dirty="0"/>
              <a:t>What Tools Did We Use - </a:t>
            </a:r>
            <a:r>
              <a:rPr lang="en-US" dirty="0" err="1"/>
              <a:t>HaMercaz</a:t>
            </a:r>
            <a:endParaRPr lang="en-US" dirty="0"/>
          </a:p>
        </p:txBody>
      </p:sp>
      <p:sp>
        <p:nvSpPr>
          <p:cNvPr id="2" name="TextBox 1">
            <a:extLst>
              <a:ext uri="{FF2B5EF4-FFF2-40B4-BE49-F238E27FC236}">
                <a16:creationId xmlns:a16="http://schemas.microsoft.com/office/drawing/2014/main" id="{AC2F2DB9-C362-4122-8F9D-16682B07726E}"/>
              </a:ext>
            </a:extLst>
          </p:cNvPr>
          <p:cNvSpPr txBox="1"/>
          <p:nvPr/>
        </p:nvSpPr>
        <p:spPr>
          <a:xfrm>
            <a:off x="2082801" y="0"/>
            <a:ext cx="9265920" cy="64017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1"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orbel" panose="020B0503020204020204"/>
                <a:ea typeface="+mn-ea"/>
                <a:cs typeface="+mn-cs"/>
              </a:rPr>
              <a:t>WHAT TOOLS DID WE USE: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Re-enforcing buy-in from the top</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Needs assessments: what exists, what’s needed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SWOB</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Strict </a:t>
            </a:r>
            <a:r>
              <a:rPr kumimoji="0" lang="en-US" sz="2800" b="0" i="0" u="none" strike="noStrike" kern="1200" cap="none" spc="0" normalizeH="0" baseline="0" noProof="0" dirty="0" err="1">
                <a:ln>
                  <a:noFill/>
                </a:ln>
                <a:solidFill>
                  <a:prstClr val="black"/>
                </a:solidFill>
                <a:effectLst/>
                <a:uLnTx/>
                <a:uFillTx/>
                <a:latin typeface="Corbel" panose="020B0503020204020204"/>
                <a:ea typeface="+mn-ea"/>
                <a:cs typeface="+mn-cs"/>
              </a:rPr>
              <a:t>accountabilty</a:t>
            </a: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 updates, minutes, reports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Ongoing contact with committee members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1" u="sng" strike="noStrike" kern="1200" cap="none" spc="0" normalizeH="0" baseline="0" noProof="0" dirty="0" err="1">
                <a:ln>
                  <a:noFill/>
                </a:ln>
                <a:solidFill>
                  <a:prstClr val="black"/>
                </a:solidFill>
                <a:effectLst/>
                <a:uLnTx/>
                <a:uFillTx/>
                <a:latin typeface="Corbel" panose="020B0503020204020204"/>
                <a:ea typeface="+mn-ea"/>
                <a:cs typeface="+mn-cs"/>
              </a:rPr>
              <a:t>HaMercaz</a:t>
            </a:r>
            <a:r>
              <a:rPr kumimoji="0" lang="en-US" sz="2800" b="0" i="1" u="sng" strike="noStrike" kern="1200" cap="none" spc="0" normalizeH="0" baseline="0" noProof="0" dirty="0">
                <a:ln>
                  <a:noFill/>
                </a:ln>
                <a:solidFill>
                  <a:prstClr val="black"/>
                </a:solidFill>
                <a:effectLst/>
                <a:uLnTx/>
                <a:uFillTx/>
                <a:latin typeface="Corbel" panose="020B0503020204020204"/>
                <a:ea typeface="+mn-ea"/>
                <a:cs typeface="+mn-cs"/>
              </a:rPr>
              <a:t>:</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Repeatedly focused on message to partners that they have something to give and something to gain</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On-going acknowledgement of boundaries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Cross-referrals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873550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9347B146-5217-6E47-80D4-CF3C3C2419B7}"/>
              </a:ext>
            </a:extLst>
          </p:cNvPr>
          <p:cNvSpPr>
            <a:spLocks noGrp="1"/>
          </p:cNvSpPr>
          <p:nvPr>
            <p:ph type="title" idx="4294967295"/>
          </p:nvPr>
        </p:nvSpPr>
        <p:spPr/>
        <p:txBody>
          <a:bodyPr/>
          <a:lstStyle/>
          <a:p>
            <a:r>
              <a:rPr lang="en-US" dirty="0"/>
              <a:t>What</a:t>
            </a:r>
            <a:r>
              <a:rPr lang="en-US" baseline="0" dirty="0"/>
              <a:t> Tools Did We Use - Synagogues</a:t>
            </a:r>
            <a:endParaRPr lang="en-US" dirty="0"/>
          </a:p>
        </p:txBody>
      </p:sp>
      <p:sp>
        <p:nvSpPr>
          <p:cNvPr id="2" name="TextBox 1">
            <a:extLst>
              <a:ext uri="{FF2B5EF4-FFF2-40B4-BE49-F238E27FC236}">
                <a16:creationId xmlns:a16="http://schemas.microsoft.com/office/drawing/2014/main" id="{3CD38EB6-FA1C-4E68-AC00-D64FD7472E73}"/>
              </a:ext>
            </a:extLst>
          </p:cNvPr>
          <p:cNvSpPr txBox="1"/>
          <p:nvPr/>
        </p:nvSpPr>
        <p:spPr>
          <a:xfrm>
            <a:off x="2468880" y="612559"/>
            <a:ext cx="8341359" cy="529375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1"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1" u="sng" strike="noStrike" kern="1200" cap="none" spc="0" normalizeH="0" baseline="0" noProof="0" dirty="0">
                <a:ln>
                  <a:noFill/>
                </a:ln>
                <a:solidFill>
                  <a:prstClr val="black"/>
                </a:solidFill>
                <a:effectLst/>
                <a:uLnTx/>
                <a:uFillTx/>
                <a:latin typeface="Corbel" panose="020B0503020204020204"/>
                <a:ea typeface="+mn-ea"/>
                <a:cs typeface="+mn-cs"/>
              </a:rPr>
              <a:t>Synagogues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1" u="none" strike="noStrike" kern="1200" cap="none" spc="0" normalizeH="0" baseline="0" noProof="0" dirty="0">
              <a:ln>
                <a:noFill/>
              </a:ln>
              <a:solidFill>
                <a:prstClr val="black"/>
              </a:solidFill>
              <a:effectLst/>
              <a:uLnTx/>
              <a:uFillTx/>
              <a:latin typeface="Corbel" panose="020B0503020204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Focus Groups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Working committees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Story telling both as way of introducing participants but also of creating a common bond by broadening awareness of the range of disabilities experienced by congregants and their families.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Continually updating congregation about work of the Committee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60366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CC93E2B8-B92F-044B-B458-0C80723A4F68}"/>
              </a:ext>
            </a:extLst>
          </p:cNvPr>
          <p:cNvSpPr>
            <a:spLocks noGrp="1"/>
          </p:cNvSpPr>
          <p:nvPr>
            <p:ph type="title" idx="4294967295"/>
          </p:nvPr>
        </p:nvSpPr>
        <p:spPr/>
        <p:txBody>
          <a:bodyPr/>
          <a:lstStyle/>
          <a:p>
            <a:r>
              <a:rPr lang="en-US" dirty="0"/>
              <a:t>What Would We Look at Differently: Intersectionality</a:t>
            </a:r>
          </a:p>
        </p:txBody>
      </p:sp>
      <p:sp>
        <p:nvSpPr>
          <p:cNvPr id="2" name="TextBox 1">
            <a:extLst>
              <a:ext uri="{FF2B5EF4-FFF2-40B4-BE49-F238E27FC236}">
                <a16:creationId xmlns:a16="http://schemas.microsoft.com/office/drawing/2014/main" id="{5C2ADADE-41B4-44AA-8C36-84929F88934C}"/>
              </a:ext>
            </a:extLst>
          </p:cNvPr>
          <p:cNvSpPr txBox="1"/>
          <p:nvPr/>
        </p:nvSpPr>
        <p:spPr>
          <a:xfrm>
            <a:off x="3258105" y="1091953"/>
            <a:ext cx="6880194" cy="418576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Corbel" panose="020B0503020204020204"/>
                <a:ea typeface="+mn-ea"/>
                <a:cs typeface="+mn-cs"/>
              </a:rPr>
              <a:t>WHAT WOULD WE LOOK AT DIFFERENTLY:  INTERSECTIONALITY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Who is included in the community and who, through oversight, indifference or intention, is excluded?  Our proof text is the exclusion of Jews with disabilities!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137370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F76BD0E2-FBEE-554B-9ADD-0BFC2850CB9C}"/>
              </a:ext>
            </a:extLst>
          </p:cNvPr>
          <p:cNvSpPr>
            <a:spLocks noGrp="1"/>
          </p:cNvSpPr>
          <p:nvPr>
            <p:ph type="title" idx="4294967295"/>
          </p:nvPr>
        </p:nvSpPr>
        <p:spPr/>
        <p:txBody>
          <a:bodyPr/>
          <a:lstStyle/>
          <a:p>
            <a:r>
              <a:rPr lang="en-US" dirty="0"/>
              <a:t>Must Haves</a:t>
            </a:r>
          </a:p>
        </p:txBody>
      </p:sp>
      <p:sp>
        <p:nvSpPr>
          <p:cNvPr id="2" name="TextBox 1">
            <a:extLst>
              <a:ext uri="{FF2B5EF4-FFF2-40B4-BE49-F238E27FC236}">
                <a16:creationId xmlns:a16="http://schemas.microsoft.com/office/drawing/2014/main" id="{01DF8033-3950-4A85-B422-246F2E7A74FC}"/>
              </a:ext>
            </a:extLst>
          </p:cNvPr>
          <p:cNvSpPr txBox="1"/>
          <p:nvPr/>
        </p:nvSpPr>
        <p:spPr>
          <a:xfrm>
            <a:off x="2743201" y="816746"/>
            <a:ext cx="7661428" cy="5792355"/>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600"/>
              </a:spcAft>
              <a:buClr>
                <a:srgbClr val="4A66AC">
                  <a:lumMod val="75000"/>
                </a:srgbClr>
              </a:buClr>
              <a:buSzPct val="145000"/>
              <a:buFontTx/>
              <a:buNone/>
              <a:tabLst/>
              <a:defRPr/>
            </a:pPr>
            <a:r>
              <a:rPr kumimoji="0" lang="en-US" sz="3200" b="1" i="1" u="none" strike="noStrike" kern="1200" cap="none" spc="0" normalizeH="0" baseline="0" noProof="0" dirty="0">
                <a:ln>
                  <a:noFill/>
                </a:ln>
                <a:solidFill>
                  <a:prstClr val="black"/>
                </a:solidFill>
                <a:effectLst/>
                <a:uLnTx/>
                <a:uFillTx/>
                <a:latin typeface="Corbel" panose="020B0503020204020204"/>
                <a:ea typeface="+mn-ea"/>
                <a:cs typeface="+mn-cs"/>
              </a:rPr>
              <a:t>MUST HAVES:</a:t>
            </a:r>
          </a:p>
          <a:p>
            <a:pPr marL="0" marR="0" lvl="0" indent="0" algn="l" defTabSz="457200" rtl="0" eaLnBrk="1" fontAlgn="auto" latinLnBrk="0" hangingPunct="1">
              <a:lnSpc>
                <a:spcPct val="100000"/>
              </a:lnSpc>
              <a:spcBef>
                <a:spcPct val="20000"/>
              </a:spcBef>
              <a:spcAft>
                <a:spcPts val="600"/>
              </a:spcAft>
              <a:buClr>
                <a:srgbClr val="4A66AC">
                  <a:lumMod val="75000"/>
                </a:srgbClr>
              </a:buClr>
              <a:buSzPct val="145000"/>
              <a:buFont typeface="Arial"/>
              <a:buChar char="•"/>
              <a:tabLst/>
              <a:defRPr/>
            </a:pPr>
            <a:r>
              <a:rPr kumimoji="0" lang="en-US" sz="2800" b="0" i="0" u="sng" strike="noStrike" kern="1200" cap="none" spc="0" normalizeH="0" baseline="0" noProof="0" dirty="0">
                <a:ln>
                  <a:noFill/>
                </a:ln>
                <a:solidFill>
                  <a:prstClr val="black"/>
                </a:solidFill>
                <a:effectLst/>
                <a:uLnTx/>
                <a:uFillTx/>
                <a:latin typeface="Corbel" panose="020B0503020204020204"/>
                <a:ea typeface="+mn-ea"/>
                <a:cs typeface="+mn-cs"/>
              </a:rPr>
              <a:t> Expectations</a:t>
            </a: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  what are the parameters of what can be done and how will you address what can’t be done.  What are </a:t>
            </a:r>
            <a:r>
              <a:rPr kumimoji="0" lang="en-US" sz="2800" b="0" i="0" u="sng" strike="noStrike" kern="1200" cap="none" spc="0" normalizeH="0" baseline="0" noProof="0" dirty="0">
                <a:ln>
                  <a:noFill/>
                </a:ln>
                <a:solidFill>
                  <a:prstClr val="black"/>
                </a:solidFill>
                <a:effectLst/>
                <a:uLnTx/>
                <a:uFillTx/>
                <a:latin typeface="Corbel" panose="020B0503020204020204"/>
                <a:ea typeface="+mn-ea"/>
                <a:cs typeface="+mn-cs"/>
              </a:rPr>
              <a:t>your</a:t>
            </a: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 realistic and unrealistic expectations of this process?</a:t>
            </a:r>
          </a:p>
          <a:p>
            <a:pPr marL="0" marR="0" lvl="0" indent="0" algn="l" defTabSz="457200" rtl="0" eaLnBrk="1" fontAlgn="auto" latinLnBrk="0" hangingPunct="1">
              <a:lnSpc>
                <a:spcPct val="100000"/>
              </a:lnSpc>
              <a:spcBef>
                <a:spcPct val="20000"/>
              </a:spcBef>
              <a:spcAft>
                <a:spcPts val="600"/>
              </a:spcAft>
              <a:buClr>
                <a:srgbClr val="4A66AC">
                  <a:lumMod val="75000"/>
                </a:srgbClr>
              </a:buClr>
              <a:buSzPct val="145000"/>
              <a:buFont typeface="Arial"/>
              <a:buChar char="•"/>
              <a:tabLst/>
              <a:defRPr/>
            </a:pPr>
            <a:r>
              <a:rPr kumimoji="0" lang="en-US" sz="2800" b="0" i="0" u="sng" strike="noStrike" kern="1200" cap="none" spc="0" normalizeH="0" baseline="0" noProof="0" dirty="0">
                <a:ln>
                  <a:noFill/>
                </a:ln>
                <a:solidFill>
                  <a:prstClr val="black"/>
                </a:solidFill>
                <a:effectLst/>
                <a:uLnTx/>
                <a:uFillTx/>
                <a:latin typeface="Corbel" panose="020B0503020204020204"/>
                <a:ea typeface="+mn-ea"/>
                <a:cs typeface="+mn-cs"/>
              </a:rPr>
              <a:t> Patience</a:t>
            </a: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  This is a process, never linear, not always easy but easier if you allow the process to develop rather than skipping steps to push for immediate results</a:t>
            </a:r>
          </a:p>
          <a:p>
            <a:pPr marL="0" marR="0" lvl="0" indent="0" algn="l" defTabSz="457200" rtl="0" eaLnBrk="1" fontAlgn="auto" latinLnBrk="0" hangingPunct="1">
              <a:lnSpc>
                <a:spcPct val="100000"/>
              </a:lnSpc>
              <a:spcBef>
                <a:spcPct val="20000"/>
              </a:spcBef>
              <a:spcAft>
                <a:spcPts val="600"/>
              </a:spcAft>
              <a:buClr>
                <a:srgbClr val="4A66AC">
                  <a:lumMod val="75000"/>
                </a:srgbClr>
              </a:buClr>
              <a:buSzPct val="145000"/>
              <a:buFont typeface="Arial"/>
              <a:buChar char="•"/>
              <a:tabLst/>
              <a:defRPr/>
            </a:pPr>
            <a:r>
              <a:rPr kumimoji="0" lang="en-US" sz="2800" b="0" i="0" u="sng" strike="noStrike" kern="1200" cap="none" spc="0" normalizeH="0" baseline="0" noProof="0" dirty="0">
                <a:ln>
                  <a:noFill/>
                </a:ln>
                <a:solidFill>
                  <a:prstClr val="black"/>
                </a:solidFill>
                <a:effectLst/>
                <a:uLnTx/>
                <a:uFillTx/>
                <a:latin typeface="Corbel" panose="020B0503020204020204"/>
                <a:ea typeface="+mn-ea"/>
                <a:cs typeface="+mn-cs"/>
              </a:rPr>
              <a:t>Openness to new ideas that may not be yours: </a:t>
            </a: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 The 55/45 rule.</a:t>
            </a:r>
            <a:endParaRPr kumimoji="0" lang="en-US" sz="2800" b="0" i="0" u="sng"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ct val="20000"/>
              </a:spcBef>
              <a:spcAft>
                <a:spcPts val="600"/>
              </a:spcAft>
              <a:buClr>
                <a:srgbClr val="4A66AC">
                  <a:lumMod val="75000"/>
                </a:srgbClr>
              </a:buClr>
              <a:buSzPct val="145000"/>
              <a:buFont typeface="Arial"/>
              <a:buChar char="•"/>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892362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94"/>
          <p:cNvSpPr txBox="1">
            <a:spLocks noGrp="1"/>
          </p:cNvSpPr>
          <p:nvPr>
            <p:ph type="title"/>
          </p:nvPr>
        </p:nvSpPr>
        <p:spPr>
          <a:xfrm>
            <a:off x="1676400" y="2438400"/>
            <a:ext cx="9671050" cy="212407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6000"/>
              <a:buFont typeface="Times New Roman"/>
              <a:buNone/>
            </a:pPr>
            <a:r>
              <a:rPr lang="en-US" dirty="0"/>
              <a:t>Questions?</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97"/>
          <p:cNvSpPr txBox="1">
            <a:spLocks noGrp="1"/>
          </p:cNvSpPr>
          <p:nvPr>
            <p:ph type="title"/>
          </p:nvPr>
        </p:nvSpPr>
        <p:spPr>
          <a:xfrm>
            <a:off x="523240" y="365126"/>
            <a:ext cx="10515600" cy="113982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3600"/>
              <a:buFont typeface="Times New Roman"/>
              <a:buNone/>
            </a:pPr>
            <a:r>
              <a:rPr lang="en-US" sz="3600" b="1" dirty="0"/>
              <a:t>See you Tuesday, August 11 for part 7!</a:t>
            </a:r>
            <a:endParaRPr dirty="0"/>
          </a:p>
        </p:txBody>
      </p:sp>
      <p:pic>
        <p:nvPicPr>
          <p:cNvPr id="4" name="Picture 3" descr="An image describing the upcoming webinar Training: How to Ensure Legal Rights and Compliance Obligations">
            <a:extLst>
              <a:ext uri="{FF2B5EF4-FFF2-40B4-BE49-F238E27FC236}">
                <a16:creationId xmlns:a16="http://schemas.microsoft.com/office/drawing/2014/main" id="{BF01F9DF-E6CE-41BA-B249-89455D12D4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1358" y="1956566"/>
            <a:ext cx="5669280" cy="3188970"/>
          </a:xfrm>
          <a:prstGeom prst="rect">
            <a:avLst/>
          </a:prstGeom>
        </p:spPr>
      </p:pic>
      <p:sp>
        <p:nvSpPr>
          <p:cNvPr id="645" name="Google Shape;645;p97"/>
          <p:cNvSpPr txBox="1">
            <a:spLocks noGrp="1"/>
          </p:cNvSpPr>
          <p:nvPr>
            <p:ph type="body" idx="1"/>
          </p:nvPr>
        </p:nvSpPr>
        <p:spPr>
          <a:xfrm>
            <a:off x="1281354" y="5597153"/>
            <a:ext cx="9629289" cy="113982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0000"/>
              </a:buClr>
              <a:buSzPts val="600"/>
              <a:buNone/>
            </a:pPr>
            <a:r>
              <a:rPr lang="en-US" sz="2400" b="1" dirty="0">
                <a:solidFill>
                  <a:srgbClr val="000000"/>
                </a:solidFill>
              </a:rPr>
              <a:t>Want more information? </a:t>
            </a:r>
            <a:r>
              <a:rPr lang="en-US" sz="2400" dirty="0">
                <a:solidFill>
                  <a:srgbClr val="000000"/>
                </a:solidFill>
              </a:rPr>
              <a:t>Contact</a:t>
            </a:r>
            <a:r>
              <a:rPr lang="en-US" sz="2400" b="1" dirty="0">
                <a:solidFill>
                  <a:schemeClr val="dk1"/>
                </a:solidFill>
              </a:rPr>
              <a:t> </a:t>
            </a:r>
            <a:r>
              <a:rPr lang="en-US" sz="2400" dirty="0">
                <a:solidFill>
                  <a:schemeClr val="dk1"/>
                </a:solidFill>
              </a:rPr>
              <a:t>Matan Koch, Director of </a:t>
            </a:r>
            <a:r>
              <a:rPr lang="en-US" sz="2400" dirty="0" err="1">
                <a:solidFill>
                  <a:schemeClr val="dk1"/>
                </a:solidFill>
              </a:rPr>
              <a:t>RespectAbility</a:t>
            </a:r>
            <a:r>
              <a:rPr lang="en-US" sz="2400" dirty="0">
                <a:solidFill>
                  <a:schemeClr val="dk1"/>
                </a:solidFill>
              </a:rPr>
              <a:t> California &amp; Jewish Leadership, at </a:t>
            </a:r>
            <a:r>
              <a:rPr lang="en-US" sz="2400" u="sng" dirty="0">
                <a:solidFill>
                  <a:schemeClr val="hlink"/>
                </a:solidFill>
                <a:hlinkClick r:id="rId4"/>
              </a:rPr>
              <a:t>MatanK@RespectAbility.org</a:t>
            </a:r>
            <a:endParaRPr sz="2400" dirty="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45E184C1-6CF9-2C4E-A4E0-4A4F8435C8E7}"/>
              </a:ext>
            </a:extLst>
          </p:cNvPr>
          <p:cNvSpPr>
            <a:spLocks noGrp="1"/>
          </p:cNvSpPr>
          <p:nvPr>
            <p:ph type="title"/>
          </p:nvPr>
        </p:nvSpPr>
        <p:spPr>
          <a:xfrm>
            <a:off x="1045028" y="1336329"/>
            <a:ext cx="3892732" cy="4382588"/>
          </a:xfrm>
        </p:spPr>
        <p:txBody>
          <a:bodyPr vert="horz" lIns="91440" tIns="45720" rIns="91440" bIns="45720" rtlCol="0" anchor="ctr">
            <a:normAutofit/>
          </a:bodyPr>
          <a:lstStyle/>
          <a:p>
            <a:r>
              <a:rPr lang="en-US" b="1" kern="1200" dirty="0">
                <a:solidFill>
                  <a:schemeClr val="tx1"/>
                </a:solidFill>
              </a:rPr>
              <a:t>Upcoming Webinars</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EB4D9330-5343-D142-94E8-55323310DC85}"/>
              </a:ext>
            </a:extLst>
          </p:cNvPr>
          <p:cNvSpPr>
            <a:spLocks noGrp="1"/>
          </p:cNvSpPr>
          <p:nvPr>
            <p:ph idx="1"/>
          </p:nvPr>
        </p:nvSpPr>
        <p:spPr>
          <a:xfrm>
            <a:off x="5786932" y="1336329"/>
            <a:ext cx="5869401" cy="4382588"/>
          </a:xfrm>
        </p:spPr>
        <p:txBody>
          <a:bodyPr vert="horz" lIns="91440" tIns="45720" rIns="91440" bIns="45720" rtlCol="0" anchor="ctr">
            <a:noAutofit/>
          </a:bodyPr>
          <a:lstStyle/>
          <a:p>
            <a:pPr marL="285750"/>
            <a:r>
              <a:rPr lang="en-US" sz="2200" dirty="0">
                <a:solidFill>
                  <a:schemeClr val="tx1"/>
                </a:solidFill>
              </a:rPr>
              <a:t>Tuesday, August 11, 2020 – How to Ensure Legal Rights and Compliance Obligations</a:t>
            </a:r>
          </a:p>
          <a:p>
            <a:pPr marL="57150" indent="0">
              <a:buNone/>
            </a:pPr>
            <a:endParaRPr lang="en-US" sz="2200" dirty="0">
              <a:solidFill>
                <a:schemeClr val="tx1"/>
              </a:solidFill>
            </a:endParaRPr>
          </a:p>
          <a:p>
            <a:pPr marL="0" indent="0">
              <a:buNone/>
            </a:pPr>
            <a:r>
              <a:rPr lang="en-US" sz="2200" b="1" dirty="0">
                <a:solidFill>
                  <a:schemeClr val="tx1"/>
                </a:solidFill>
              </a:rPr>
              <a:t>Sign Up: </a:t>
            </a:r>
            <a:r>
              <a:rPr lang="en-US" sz="2200" b="1" dirty="0">
                <a:solidFill>
                  <a:schemeClr val="tx1"/>
                </a:solidFill>
                <a:hlinkClick r:id="rId3"/>
              </a:rPr>
              <a:t>www.respectability.org/jewish-events</a:t>
            </a:r>
            <a:endParaRPr lang="en-US" sz="2200" b="1" dirty="0">
              <a:solidFill>
                <a:schemeClr val="tx1"/>
              </a:solidFill>
            </a:endParaRPr>
          </a:p>
        </p:txBody>
      </p:sp>
    </p:spTree>
    <p:extLst>
      <p:ext uri="{BB962C8B-B14F-4D97-AF65-F5344CB8AC3E}">
        <p14:creationId xmlns:p14="http://schemas.microsoft.com/office/powerpoint/2010/main" val="2402927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a:normAutofit/>
          </a:bodyPr>
          <a:lstStyle/>
          <a:p>
            <a:r>
              <a:rPr lang="en-US" sz="3600" b="1" dirty="0"/>
              <a:t>Disability in the Jewish Community</a:t>
            </a:r>
          </a:p>
        </p:txBody>
      </p:sp>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p:txBody>
          <a:bodyPr>
            <a:normAutofit lnSpcReduction="10000"/>
          </a:bodyPr>
          <a:lstStyle/>
          <a:p>
            <a:pPr lvl="0"/>
            <a:r>
              <a:rPr lang="en-US" dirty="0">
                <a:solidFill>
                  <a:schemeClr val="tx1"/>
                </a:solidFill>
              </a:rPr>
              <a:t>According to the U.S. Census, fully 1-in-5 people in America has a physical, sensory, cognitive, mental health or other disability.</a:t>
            </a:r>
          </a:p>
          <a:p>
            <a:pPr lvl="0"/>
            <a:r>
              <a:rPr lang="en-US" dirty="0">
                <a:solidFill>
                  <a:schemeClr val="tx1"/>
                </a:solidFill>
              </a:rPr>
              <a:t>A </a:t>
            </a:r>
            <a:r>
              <a:rPr lang="en-US" dirty="0">
                <a:solidFill>
                  <a:schemeClr val="tx1"/>
                </a:solidFill>
                <a:hlinkClick r:id="rId2">
                  <a:extLst>
                    <a:ext uri="{A12FA001-AC4F-418D-AE19-62706E023703}">
                      <ahyp:hlinkClr xmlns:ahyp="http://schemas.microsoft.com/office/drawing/2018/hyperlinkcolor" val="tx"/>
                    </a:ext>
                  </a:extLst>
                </a:hlinkClick>
              </a:rPr>
              <a:t>landmark study by RespectAbility of more than 4000 Jewish respondents</a:t>
            </a:r>
            <a:r>
              <a:rPr lang="en-US" dirty="0">
                <a:solidFill>
                  <a:schemeClr val="tx1"/>
                </a:solidFill>
              </a:rPr>
              <a:t> in 2018 found that more than 90 percent who responded indicated that this was a priority for them.</a:t>
            </a:r>
          </a:p>
          <a:p>
            <a:pPr lvl="0"/>
            <a:r>
              <a:rPr lang="en-US" dirty="0" err="1">
                <a:solidFill>
                  <a:schemeClr val="tx1"/>
                </a:solidFill>
              </a:rPr>
              <a:t>RespectAbility’s</a:t>
            </a:r>
            <a:r>
              <a:rPr lang="en-US" dirty="0">
                <a:solidFill>
                  <a:schemeClr val="tx1"/>
                </a:solidFill>
              </a:rPr>
              <a:t> </a:t>
            </a:r>
            <a:r>
              <a:rPr lang="en-US" dirty="0">
                <a:solidFill>
                  <a:schemeClr val="tx1"/>
                </a:solidFill>
                <a:hlinkClick r:id="rId3">
                  <a:extLst>
                    <a:ext uri="{A12FA001-AC4F-418D-AE19-62706E023703}">
                      <ahyp:hlinkClr xmlns:ahyp="http://schemas.microsoft.com/office/drawing/2018/hyperlinkcolor" val="tx"/>
                    </a:ext>
                  </a:extLst>
                </a:hlinkClick>
              </a:rPr>
              <a:t>nonprofit survey</a:t>
            </a:r>
            <a:r>
              <a:rPr lang="en-US" dirty="0">
                <a:solidFill>
                  <a:schemeClr val="tx1"/>
                </a:solidFill>
              </a:rPr>
              <a:t> showed that this inclusion is practiced by less than one-third of nonprofit organizations.</a:t>
            </a:r>
          </a:p>
          <a:p>
            <a:pPr lvl="0"/>
            <a:r>
              <a:rPr lang="en-US" dirty="0">
                <a:solidFill>
                  <a:schemeClr val="tx1"/>
                </a:solidFill>
              </a:rPr>
              <a:t>The studies also showed that while the will was there, the knowledge was not.</a:t>
            </a:r>
          </a:p>
          <a:p>
            <a:pPr lvl="0"/>
            <a:r>
              <a:rPr lang="en-US" dirty="0">
                <a:solidFill>
                  <a:schemeClr val="tx1"/>
                </a:solidFill>
              </a:rPr>
              <a:t>This free new series will fill that gap.</a:t>
            </a:r>
          </a:p>
        </p:txBody>
      </p:sp>
    </p:spTree>
    <p:extLst>
      <p:ext uri="{BB962C8B-B14F-4D97-AF65-F5344CB8AC3E}">
        <p14:creationId xmlns:p14="http://schemas.microsoft.com/office/powerpoint/2010/main" val="492554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Speakers</a:t>
            </a:r>
          </a:p>
        </p:txBody>
      </p:sp>
      <p:pic>
        <p:nvPicPr>
          <p:cNvPr id="6" name="Picture 5" descr="Linda Burger Headshot">
            <a:extLst>
              <a:ext uri="{FF2B5EF4-FFF2-40B4-BE49-F238E27FC236}">
                <a16:creationId xmlns:a16="http://schemas.microsoft.com/office/drawing/2014/main" id="{FB53C4CB-0C62-4BF5-B476-BD34260DF9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878" y="1736726"/>
            <a:ext cx="1237615" cy="1247775"/>
          </a:xfrm>
          <a:prstGeom prst="rect">
            <a:avLst/>
          </a:prstGeom>
        </p:spPr>
      </p:pic>
      <p:sp>
        <p:nvSpPr>
          <p:cNvPr id="14" name="Content Placeholder 2">
            <a:extLst>
              <a:ext uri="{FF2B5EF4-FFF2-40B4-BE49-F238E27FC236}">
                <a16:creationId xmlns:a16="http://schemas.microsoft.com/office/drawing/2014/main" id="{74DCE9A8-2989-D542-BF24-B26A1002D210}"/>
              </a:ext>
            </a:extLst>
          </p:cNvPr>
          <p:cNvSpPr txBox="1">
            <a:spLocks/>
          </p:cNvSpPr>
          <p:nvPr/>
        </p:nvSpPr>
        <p:spPr>
          <a:xfrm>
            <a:off x="2007509" y="1674813"/>
            <a:ext cx="8727638" cy="13716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srgbClr val="000000"/>
                </a:solidFill>
              </a:rPr>
              <a:t>Linda Burger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i="0" dirty="0" err="1">
                <a:solidFill>
                  <a:srgbClr val="000000"/>
                </a:solidFill>
                <a:effectLst/>
              </a:rPr>
              <a:t>RespectAbility</a:t>
            </a:r>
            <a:r>
              <a:rPr lang="en-US" b="1" i="0" dirty="0">
                <a:solidFill>
                  <a:srgbClr val="000000"/>
                </a:solidFill>
                <a:effectLst/>
              </a:rPr>
              <a:t> Board of Directors Treasurer and Jewish Family Services Houston</a:t>
            </a:r>
            <a:endParaRPr kumimoji="0" lang="en-US" b="0" i="0" u="none" strike="noStrike" kern="1200" cap="none" spc="0" normalizeH="0" baseline="0" noProof="0" dirty="0">
              <a:ln>
                <a:noFill/>
              </a:ln>
              <a:solidFill>
                <a:prstClr val="black"/>
              </a:solidFill>
              <a:effectLst/>
              <a:uLnTx/>
              <a:uFillTx/>
            </a:endParaRPr>
          </a:p>
        </p:txBody>
      </p:sp>
      <p:pic>
        <p:nvPicPr>
          <p:cNvPr id="13" name="Picture 12" descr="Dorsey Massey Headshot">
            <a:extLst>
              <a:ext uri="{FF2B5EF4-FFF2-40B4-BE49-F238E27FC236}">
                <a16:creationId xmlns:a16="http://schemas.microsoft.com/office/drawing/2014/main" id="{BD95225B-E763-4C10-B3D7-A88B62644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317" y="3289610"/>
            <a:ext cx="1328738" cy="1328738"/>
          </a:xfrm>
          <a:prstGeom prst="rect">
            <a:avLst/>
          </a:prstGeom>
        </p:spPr>
      </p:pic>
      <p:sp>
        <p:nvSpPr>
          <p:cNvPr id="3" name="Content Placeholder 2"/>
          <p:cNvSpPr>
            <a:spLocks noGrp="1"/>
          </p:cNvSpPr>
          <p:nvPr>
            <p:ph idx="1"/>
          </p:nvPr>
        </p:nvSpPr>
        <p:spPr>
          <a:xfrm>
            <a:off x="2007509" y="3268179"/>
            <a:ext cx="8727638" cy="1371600"/>
          </a:xfrm>
        </p:spPr>
        <p:txBody>
          <a:bodyPr anchor="ctr">
            <a:normAutofit/>
          </a:bodyPr>
          <a:lstStyle/>
          <a:p>
            <a:pPr marL="0" indent="0">
              <a:buNone/>
            </a:pPr>
            <a:r>
              <a:rPr kumimoji="0" lang="en-US" b="1" i="0" u="none" strike="noStrike" kern="1200" cap="none" spc="0" normalizeH="0" baseline="0" noProof="0" dirty="0">
                <a:ln>
                  <a:noFill/>
                </a:ln>
                <a:solidFill>
                  <a:srgbClr val="000000"/>
                </a:solidFill>
                <a:effectLst/>
                <a:uLnTx/>
                <a:uFillTx/>
              </a:rPr>
              <a:t>Dorsey Massey</a:t>
            </a:r>
          </a:p>
          <a:p>
            <a:pPr marL="0" indent="0">
              <a:buNone/>
            </a:pPr>
            <a:r>
              <a:rPr kumimoji="0" lang="en-US" b="1" i="0" u="none" strike="noStrike" kern="1200" cap="none" spc="0" normalizeH="0" baseline="0" noProof="0" dirty="0">
                <a:ln>
                  <a:noFill/>
                </a:ln>
                <a:solidFill>
                  <a:srgbClr val="000000"/>
                </a:solidFill>
                <a:effectLst/>
                <a:uLnTx/>
                <a:uFillTx/>
              </a:rPr>
              <a:t>JCC Manhattan</a:t>
            </a:r>
            <a:endParaRPr lang="en-US" sz="2000" dirty="0">
              <a:solidFill>
                <a:schemeClr val="tx1"/>
              </a:solidFill>
            </a:endParaRPr>
          </a:p>
        </p:txBody>
      </p:sp>
      <p:pic>
        <p:nvPicPr>
          <p:cNvPr id="11" name="Picture 10" descr="Sally Weber's Headshot">
            <a:extLst>
              <a:ext uri="{FF2B5EF4-FFF2-40B4-BE49-F238E27FC236}">
                <a16:creationId xmlns:a16="http://schemas.microsoft.com/office/drawing/2014/main" id="{FF497DEB-0956-4594-B069-0F1C2A809A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775" y="4799632"/>
            <a:ext cx="1351280" cy="1906016"/>
          </a:xfrm>
          <a:prstGeom prst="rect">
            <a:avLst/>
          </a:prstGeom>
        </p:spPr>
      </p:pic>
      <p:sp>
        <p:nvSpPr>
          <p:cNvPr id="7" name="Content Placeholder 2">
            <a:extLst>
              <a:ext uri="{FF2B5EF4-FFF2-40B4-BE49-F238E27FC236}">
                <a16:creationId xmlns:a16="http://schemas.microsoft.com/office/drawing/2014/main" id="{75041DF3-E8EA-3042-A5A6-A990A4E25F1A}"/>
              </a:ext>
            </a:extLst>
          </p:cNvPr>
          <p:cNvSpPr txBox="1">
            <a:spLocks/>
          </p:cNvSpPr>
          <p:nvPr/>
        </p:nvSpPr>
        <p:spPr>
          <a:xfrm>
            <a:off x="2007509" y="5066840"/>
            <a:ext cx="9661251" cy="13716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Sally Weber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Program Consultant</a:t>
            </a:r>
            <a:endParaRPr kumimoji="0" lang="en-US"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6423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Linda L. Burger</a:t>
            </a:r>
          </a:p>
        </p:txBody>
      </p:sp>
      <p:pic>
        <p:nvPicPr>
          <p:cNvPr id="1026" name="Picture 2" descr="headshot of Linda Burger, who is smiling and wearing dangly earrings and a chunky necklace and a stripy shirt color photo">
            <a:hlinkClick r:id="rId3"/>
            <a:extLst>
              <a:ext uri="{FF2B5EF4-FFF2-40B4-BE49-F238E27FC236}">
                <a16:creationId xmlns:a16="http://schemas.microsoft.com/office/drawing/2014/main" id="{FC09FC1F-C663-41C1-8F62-3BB68FA3E7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013" y="2000250"/>
            <a:ext cx="2209800" cy="22098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2869810" y="1825625"/>
            <a:ext cx="8821448" cy="4351338"/>
          </a:xfrm>
        </p:spPr>
        <p:txBody>
          <a:bodyPr>
            <a:noAutofit/>
          </a:bodyPr>
          <a:lstStyle/>
          <a:p>
            <a:pPr marL="0" marR="38100" lvl="0" indent="0">
              <a:lnSpc>
                <a:spcPct val="100000"/>
              </a:lnSpc>
              <a:spcBef>
                <a:spcPts val="0"/>
              </a:spcBef>
              <a:buClr>
                <a:srgbClr val="000000"/>
              </a:buClr>
              <a:buSzPts val="1400"/>
              <a:buNone/>
            </a:pPr>
            <a:r>
              <a:rPr lang="en-US" sz="2400" b="1" i="0" dirty="0">
                <a:solidFill>
                  <a:srgbClr val="000000"/>
                </a:solidFill>
                <a:effectLst/>
              </a:rPr>
              <a:t>Linda L. Burger, MSSW</a:t>
            </a:r>
            <a:r>
              <a:rPr lang="en-US" sz="2400" b="0" i="0" dirty="0">
                <a:solidFill>
                  <a:srgbClr val="000000"/>
                </a:solidFill>
                <a:effectLst/>
              </a:rPr>
              <a:t> has devoted her professional life to leading and shaping significant social service programs, including the establishment of game-changing initiatives that focus on erasing stigmas associated with disability and mental health issues. CEO of Jewish Family Service Houston since 2005, Linda continues to transform and expand the agency’s resources and ability to respond to safety net basic needs, community emergencies and individuals who need ongoing help with counseling and other services. Burger is immediate Past Chair of the Network of Behavioral Health Providers in Houston among other board and advisory positions.</a:t>
            </a:r>
            <a:endParaRPr lang="en-US" sz="2400" kern="0" dirty="0">
              <a:solidFill>
                <a:schemeClr val="tx1"/>
              </a:solidFill>
              <a:ea typeface="Roboto"/>
              <a:sym typeface="Roboto"/>
            </a:endParaRPr>
          </a:p>
        </p:txBody>
      </p:sp>
    </p:spTree>
    <p:extLst>
      <p:ext uri="{BB962C8B-B14F-4D97-AF65-F5344CB8AC3E}">
        <p14:creationId xmlns:p14="http://schemas.microsoft.com/office/powerpoint/2010/main" val="1571690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Dorsey Massey</a:t>
            </a:r>
          </a:p>
        </p:txBody>
      </p:sp>
      <p:pic>
        <p:nvPicPr>
          <p:cNvPr id="4" name="Picture 3" descr="Dorsey Massey Headshot">
            <a:extLst>
              <a:ext uri="{FF2B5EF4-FFF2-40B4-BE49-F238E27FC236}">
                <a16:creationId xmlns:a16="http://schemas.microsoft.com/office/drawing/2014/main" id="{2FA6C05E-9EC9-45CB-B6FF-6EB2624750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65" y="1930479"/>
            <a:ext cx="2997041" cy="2997041"/>
          </a:xfrm>
          <a:prstGeom prst="rect">
            <a:avLst/>
          </a:prstGeom>
        </p:spPr>
      </p:pic>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3756074" y="1825625"/>
            <a:ext cx="7935184" cy="4351338"/>
          </a:xfrm>
        </p:spPr>
        <p:txBody>
          <a:bodyPr>
            <a:noAutofit/>
          </a:bodyPr>
          <a:lstStyle/>
          <a:p>
            <a:pPr marL="0" marR="38100" lvl="0" indent="0">
              <a:lnSpc>
                <a:spcPct val="100000"/>
              </a:lnSpc>
              <a:spcBef>
                <a:spcPts val="0"/>
              </a:spcBef>
              <a:buClr>
                <a:srgbClr val="000000"/>
              </a:buClr>
              <a:buSzPts val="1400"/>
              <a:buNone/>
            </a:pPr>
            <a:r>
              <a:rPr lang="en-US" sz="2400" b="1" i="0" dirty="0">
                <a:solidFill>
                  <a:srgbClr val="000000"/>
                </a:solidFill>
                <a:effectLst/>
              </a:rPr>
              <a:t>Dorsey Massey, LMSW</a:t>
            </a:r>
            <a:r>
              <a:rPr lang="en-US" sz="2400" b="0" i="0" dirty="0">
                <a:solidFill>
                  <a:srgbClr val="000000"/>
                </a:solidFill>
                <a:effectLst/>
              </a:rPr>
              <a:t> spearheads an inclusion initiative at JCC Manhattan and partners with all departments to develop, modify, and implement staff training to better support varied learning and communication styles. With a goal of ensuring that individuals are supported and connected to the community, she has created a comprehensive internship program to promote the development of graduate students’ understanding and awareness of work within the disability community. Dorsey is also currently an adjunct professor at Columbia University School of Social Work where she teaches foundation courses with a focus on diversity and disability to graduate students.</a:t>
            </a:r>
            <a:endParaRPr lang="en-US" sz="2400" kern="0" dirty="0">
              <a:solidFill>
                <a:schemeClr val="tx1"/>
              </a:solidFill>
              <a:ea typeface="Roboto"/>
              <a:sym typeface="Roboto"/>
            </a:endParaRPr>
          </a:p>
        </p:txBody>
      </p:sp>
    </p:spTree>
    <p:extLst>
      <p:ext uri="{BB962C8B-B14F-4D97-AF65-F5344CB8AC3E}">
        <p14:creationId xmlns:p14="http://schemas.microsoft.com/office/powerpoint/2010/main" val="3443801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F6A68-41D1-7940-A7F9-957AB330A27D}"/>
              </a:ext>
            </a:extLst>
          </p:cNvPr>
          <p:cNvSpPr>
            <a:spLocks noGrp="1"/>
          </p:cNvSpPr>
          <p:nvPr>
            <p:ph type="title"/>
          </p:nvPr>
        </p:nvSpPr>
        <p:spPr/>
        <p:txBody>
          <a:bodyPr/>
          <a:lstStyle/>
          <a:p>
            <a:r>
              <a:rPr lang="en-US" b="1" dirty="0"/>
              <a:t>We believe in accessibility.</a:t>
            </a:r>
            <a:endParaRPr lang="en-US" dirty="0"/>
          </a:p>
        </p:txBody>
      </p:sp>
      <p:sp>
        <p:nvSpPr>
          <p:cNvPr id="3" name="Content Placeholder 2">
            <a:extLst>
              <a:ext uri="{FF2B5EF4-FFF2-40B4-BE49-F238E27FC236}">
                <a16:creationId xmlns:a16="http://schemas.microsoft.com/office/drawing/2014/main" id="{F9FB0D15-5054-7346-B041-241043C9E605}"/>
              </a:ext>
            </a:extLst>
          </p:cNvPr>
          <p:cNvSpPr>
            <a:spLocks noGrp="1"/>
          </p:cNvSpPr>
          <p:nvPr>
            <p:ph sz="half" idx="1"/>
          </p:nvPr>
        </p:nvSpPr>
        <p:spPr/>
        <p:txBody>
          <a:bodyPr>
            <a:normAutofit/>
          </a:bodyPr>
          <a:lstStyle/>
          <a:p>
            <a:pPr marL="0" indent="0">
              <a:buNone/>
            </a:pPr>
            <a:r>
              <a:rPr lang="en-US" sz="2400" dirty="0"/>
              <a:t>At the Marlene Meyerson JCC Manhattan, we strive to create an inclusive and accommodating environment for people of different backgrounds and abilities with opportunities for growth and connection.</a:t>
            </a:r>
          </a:p>
          <a:p>
            <a:pPr marL="0" indent="0">
              <a:buNone/>
            </a:pPr>
            <a:endParaRPr lang="en-US" sz="2400" dirty="0"/>
          </a:p>
        </p:txBody>
      </p:sp>
      <p:pic>
        <p:nvPicPr>
          <p:cNvPr id="6" name="Picture 2" descr="Marlene Meyerson JCC Manhattan logo">
            <a:extLst>
              <a:ext uri="{FF2B5EF4-FFF2-40B4-BE49-F238E27FC236}">
                <a16:creationId xmlns:a16="http://schemas.microsoft.com/office/drawing/2014/main" id="{F243250A-2D4B-C04F-9B39-DB361B5B7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93" y="5263731"/>
            <a:ext cx="2214664" cy="110733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 picture of 3 people posing for a photo in front of a swimming pool">
            <a:extLst>
              <a:ext uri="{FF2B5EF4-FFF2-40B4-BE49-F238E27FC236}">
                <a16:creationId xmlns:a16="http://schemas.microsoft.com/office/drawing/2014/main" id="{5E3EFD7C-C7A9-9E4F-A1EF-3CE5A31C4E0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77000" y="2227263"/>
            <a:ext cx="4845049" cy="3633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289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ADAC82-C3BD-1F44-B5F7-428592ABC49F}"/>
              </a:ext>
            </a:extLst>
          </p:cNvPr>
          <p:cNvSpPr>
            <a:spLocks noGrp="1"/>
          </p:cNvSpPr>
          <p:nvPr>
            <p:ph type="ctrTitle"/>
          </p:nvPr>
        </p:nvSpPr>
        <p:spPr/>
        <p:txBody>
          <a:bodyPr>
            <a:normAutofit/>
          </a:bodyPr>
          <a:lstStyle/>
          <a:p>
            <a:r>
              <a:rPr lang="en-US" sz="4400" dirty="0"/>
              <a:t>Living our values</a:t>
            </a:r>
          </a:p>
        </p:txBody>
      </p:sp>
      <p:sp>
        <p:nvSpPr>
          <p:cNvPr id="6" name="Rectangle 5">
            <a:extLst>
              <a:ext uri="{FF2B5EF4-FFF2-40B4-BE49-F238E27FC236}">
                <a16:creationId xmlns:a16="http://schemas.microsoft.com/office/drawing/2014/main" id="{D6E7E5C2-9354-EC4E-91B5-7DA596D4909F}"/>
              </a:ext>
            </a:extLst>
          </p:cNvPr>
          <p:cNvSpPr/>
          <p:nvPr/>
        </p:nvSpPr>
        <p:spPr>
          <a:xfrm>
            <a:off x="839821" y="3417039"/>
            <a:ext cx="10502630" cy="230832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Gill Sans MT" panose="020B0502020104020203"/>
                <a:ea typeface="+mn-ea"/>
                <a:cs typeface="+mn-cs"/>
              </a:rPr>
              <a:t>“</a:t>
            </a:r>
            <a:r>
              <a:rPr kumimoji="0" lang="en-US" sz="3600" b="1" i="0" u="none" strike="noStrike" kern="1200" cap="none" spc="0" normalizeH="0" baseline="0" noProof="0" dirty="0">
                <a:ln>
                  <a:noFill/>
                </a:ln>
                <a:solidFill>
                  <a:prstClr val="white"/>
                </a:solidFill>
                <a:effectLst/>
                <a:uLnTx/>
                <a:uFillTx/>
                <a:latin typeface="Gill Sans MT" panose="020B0502020104020203"/>
                <a:ea typeface="+mn-ea"/>
                <a:cs typeface="+mn-cs"/>
              </a:rPr>
              <a:t>This interpretation of difference as defect is the true root of ableist acts that cause far too many to feel marginalized, discriminated against, and ultimately devalued in this society.</a:t>
            </a:r>
            <a:r>
              <a:rPr kumimoji="0" lang="en-US" sz="3600" b="0" i="0" u="none" strike="noStrike" kern="1200" cap="none" spc="0" normalizeH="0" baseline="0" noProof="0" dirty="0">
                <a:ln>
                  <a:noFill/>
                </a:ln>
                <a:solidFill>
                  <a:prstClr val="white"/>
                </a:solidFill>
                <a:effectLst/>
                <a:uLnTx/>
                <a:uFillTx/>
                <a:latin typeface="Gill Sans MT" panose="020B0502020104020203"/>
                <a:ea typeface="+mn-ea"/>
                <a:cs typeface="+mn-cs"/>
              </a:rPr>
              <a:t>” </a:t>
            </a:r>
          </a:p>
        </p:txBody>
      </p:sp>
      <p:sp>
        <p:nvSpPr>
          <p:cNvPr id="9" name="Rectangle 8">
            <a:extLst>
              <a:ext uri="{FF2B5EF4-FFF2-40B4-BE49-F238E27FC236}">
                <a16:creationId xmlns:a16="http://schemas.microsoft.com/office/drawing/2014/main" id="{5ABC18DD-D1FB-DE4A-B3DE-F7CCA824CDF2}"/>
              </a:ext>
            </a:extLst>
          </p:cNvPr>
          <p:cNvSpPr/>
          <p:nvPr/>
        </p:nvSpPr>
        <p:spPr>
          <a:xfrm>
            <a:off x="8708323" y="5491663"/>
            <a:ext cx="2866417"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b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a:t>
            </a:r>
            <a:r>
              <a:rPr kumimoji="0" lang="en-US" sz="1800" b="0" i="0" u="none" strike="noStrike" kern="1200" cap="none" spc="0" normalizeH="0" baseline="0" noProof="0" dirty="0" err="1">
                <a:ln>
                  <a:noFill/>
                </a:ln>
                <a:solidFill>
                  <a:prstClr val="white"/>
                </a:solidFill>
                <a:effectLst/>
                <a:uLnTx/>
                <a:uFillTx/>
                <a:latin typeface="Gill Sans MT" panose="020B0502020104020203"/>
                <a:ea typeface="+mn-ea"/>
                <a:cs typeface="+mn-cs"/>
              </a:rPr>
              <a:t>everydayfeminism.com</a:t>
            </a: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087721280"/>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4.xml><?xml version="1.0" encoding="utf-8"?>
<a:theme xmlns:a="http://schemas.openxmlformats.org/drawingml/2006/main" name="Parallax">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31902</TotalTime>
  <Words>2065</Words>
  <Application>Microsoft Macintosh PowerPoint</Application>
  <PresentationFormat>Widescreen</PresentationFormat>
  <Paragraphs>179</Paragraphs>
  <Slides>28</Slides>
  <Notes>20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28</vt:i4>
      </vt:variant>
    </vt:vector>
  </HeadingPairs>
  <TitlesOfParts>
    <vt:vector size="40" baseType="lpstr">
      <vt:lpstr>Arial</vt:lpstr>
      <vt:lpstr>Arial Rounded MT Bold</vt:lpstr>
      <vt:lpstr>Calibri</vt:lpstr>
      <vt:lpstr>Corbel</vt:lpstr>
      <vt:lpstr>Eras Medium ITC</vt:lpstr>
      <vt:lpstr>Gill Sans MT</vt:lpstr>
      <vt:lpstr>Times New Roman</vt:lpstr>
      <vt:lpstr>Wingdings 2</vt:lpstr>
      <vt:lpstr>Office Theme</vt:lpstr>
      <vt:lpstr>1_Office Theme</vt:lpstr>
      <vt:lpstr>Dividend</vt:lpstr>
      <vt:lpstr>Parallax</vt:lpstr>
      <vt:lpstr>How Disability Inclusion &amp; Equity Can Add to Your Success</vt:lpstr>
      <vt:lpstr>Partners/Co-Promoters</vt:lpstr>
      <vt:lpstr>Upcoming Webinars</vt:lpstr>
      <vt:lpstr>Disability in the Jewish Community</vt:lpstr>
      <vt:lpstr>Speakers</vt:lpstr>
      <vt:lpstr>Linda L. Burger</vt:lpstr>
      <vt:lpstr>Dorsey Massey</vt:lpstr>
      <vt:lpstr>We believe in accessibility.</vt:lpstr>
      <vt:lpstr>Living our values</vt:lpstr>
      <vt:lpstr>The Promise of Social Inclusion</vt:lpstr>
      <vt:lpstr>What we have been doing at MMJCC</vt:lpstr>
      <vt:lpstr>What this could look like for you </vt:lpstr>
      <vt:lpstr>Sally Weber</vt:lpstr>
      <vt:lpstr>       HOW TO CREATE AND IMPLEMENT SUCCESSFUL DIVERSITY AND INCLUSION PROGRAMS:  a very brief overview   Sally Weber, LCSW</vt:lpstr>
      <vt:lpstr>TWO CASE STUDIES: MACRO AND MICRO </vt:lpstr>
      <vt:lpstr>Similarities</vt:lpstr>
      <vt:lpstr>Coalition Building</vt:lpstr>
      <vt:lpstr>Synagogues</vt:lpstr>
      <vt:lpstr>Key Issues - HaMercaz</vt:lpstr>
      <vt:lpstr>Key Issues - Synagogues</vt:lpstr>
      <vt:lpstr>Surprises</vt:lpstr>
      <vt:lpstr>Stumbling Blocks</vt:lpstr>
      <vt:lpstr>What Tools Did We Use - HaMercaz</vt:lpstr>
      <vt:lpstr>What Tools Did We Use - Synagogues</vt:lpstr>
      <vt:lpstr>What Would We Look at Differently: Intersectionality</vt:lpstr>
      <vt:lpstr>Must Haves</vt:lpstr>
      <vt:lpstr>Questions?</vt:lpstr>
      <vt:lpstr>See you Tuesday, August 11 for part 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Shader</dc:creator>
  <cp:lastModifiedBy>Eric Ascher</cp:lastModifiedBy>
  <cp:revision>705</cp:revision>
  <dcterms:created xsi:type="dcterms:W3CDTF">2019-02-07T00:58:17Z</dcterms:created>
  <dcterms:modified xsi:type="dcterms:W3CDTF">2020-08-03T15:39:31Z</dcterms:modified>
</cp:coreProperties>
</file>