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77" r:id="rId2"/>
    <p:sldMasterId id="2147483703" r:id="rId3"/>
  </p:sldMasterIdLst>
  <p:notesMasterIdLst>
    <p:notesMasterId r:id="rId41"/>
  </p:notesMasterIdLst>
  <p:sldIdLst>
    <p:sldId id="839" r:id="rId4"/>
    <p:sldId id="684" r:id="rId5"/>
    <p:sldId id="621" r:id="rId6"/>
    <p:sldId id="848" r:id="rId7"/>
    <p:sldId id="838" r:id="rId8"/>
    <p:sldId id="853" r:id="rId9"/>
    <p:sldId id="777" r:id="rId10"/>
    <p:sldId id="849" r:id="rId11"/>
    <p:sldId id="850" r:id="rId12"/>
    <p:sldId id="768" r:id="rId13"/>
    <p:sldId id="851" r:id="rId14"/>
    <p:sldId id="752" r:id="rId15"/>
    <p:sldId id="781" r:id="rId16"/>
    <p:sldId id="852" r:id="rId17"/>
    <p:sldId id="751" r:id="rId18"/>
    <p:sldId id="785" r:id="rId19"/>
    <p:sldId id="762" r:id="rId20"/>
    <p:sldId id="854" r:id="rId21"/>
    <p:sldId id="286" r:id="rId22"/>
    <p:sldId id="303" r:id="rId23"/>
    <p:sldId id="309" r:id="rId24"/>
    <p:sldId id="289" r:id="rId25"/>
    <p:sldId id="855" r:id="rId26"/>
    <p:sldId id="290" r:id="rId27"/>
    <p:sldId id="291" r:id="rId28"/>
    <p:sldId id="292" r:id="rId29"/>
    <p:sldId id="293" r:id="rId30"/>
    <p:sldId id="294" r:id="rId31"/>
    <p:sldId id="282" r:id="rId32"/>
    <p:sldId id="856" r:id="rId33"/>
    <p:sldId id="764" r:id="rId34"/>
    <p:sldId id="776" r:id="rId35"/>
    <p:sldId id="775" r:id="rId36"/>
    <p:sldId id="857" r:id="rId37"/>
    <p:sldId id="765" r:id="rId38"/>
    <p:sldId id="284" r:id="rId39"/>
    <p:sldId id="28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s, Ameerah C" initials="PAC" lastIdx="31" clrIdx="0">
    <p:extLst>
      <p:ext uri="{19B8F6BF-5375-455C-9EA6-DF929625EA0E}">
        <p15:presenceInfo xmlns:p15="http://schemas.microsoft.com/office/powerpoint/2012/main" userId="S-1-5-21-1214440339-1979792683-682003330-3310065" providerId="AD"/>
      </p:ext>
    </p:extLst>
  </p:cmAuthor>
  <p:cmAuthor id="2" name="Rachel Shader" initials="RS" lastIdx="45" clrIdx="1">
    <p:extLst>
      <p:ext uri="{19B8F6BF-5375-455C-9EA6-DF929625EA0E}">
        <p15:presenceInfo xmlns:p15="http://schemas.microsoft.com/office/powerpoint/2012/main" userId="1bef4ead6e0b53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F30"/>
    <a:srgbClr val="000000"/>
    <a:srgbClr val="F5BA2B"/>
    <a:srgbClr val="5F5F5F"/>
    <a:srgbClr val="F6D592"/>
    <a:srgbClr val="3F3F3F"/>
    <a:srgbClr val="4D4D4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29" autoAdjust="0"/>
    <p:restoredTop sz="94150" autoAdjust="0"/>
  </p:normalViewPr>
  <p:slideViewPr>
    <p:cSldViewPr snapToGrid="0">
      <p:cViewPr varScale="1">
        <p:scale>
          <a:sx n="64" d="100"/>
          <a:sy n="64" d="100"/>
        </p:scale>
        <p:origin x="792"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41" d="100"/>
        <a:sy n="41" d="100"/>
      </p:scale>
      <p:origin x="0" y="-16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9913A-8DA4-42EF-A58F-81A3602C678A}" type="datetimeFigureOut">
              <a:rPr lang="en-US" smtClean="0"/>
              <a:pPr/>
              <a:t>7/20/2020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F2833-5762-4E0C-9C9E-774432C7BC20}" type="slidenum">
              <a:rPr lang="en-US" smtClean="0"/>
              <a:pPr/>
              <a:t>‹#›</a:t>
            </a:fld>
            <a:endParaRPr lang="en-US"/>
          </a:p>
        </p:txBody>
      </p:sp>
    </p:spTree>
    <p:extLst>
      <p:ext uri="{BB962C8B-B14F-4D97-AF65-F5344CB8AC3E}">
        <p14:creationId xmlns:p14="http://schemas.microsoft.com/office/powerpoint/2010/main" val="27241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4172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6165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0078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8156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0515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3654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0769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5663" y="593725"/>
            <a:ext cx="1625600" cy="915988"/>
          </a:xfrm>
        </p:spPr>
      </p:sp>
      <p:sp>
        <p:nvSpPr>
          <p:cNvPr id="3" name="Notes Placeholder 2"/>
          <p:cNvSpPr>
            <a:spLocks noGrp="1"/>
          </p:cNvSpPr>
          <p:nvPr>
            <p:ph type="body" idx="1"/>
          </p:nvPr>
        </p:nvSpPr>
        <p:spPr>
          <a:xfrm>
            <a:off x="481022" y="1510236"/>
            <a:ext cx="5980687" cy="7245611"/>
          </a:xfrm>
        </p:spPr>
        <p:txBody>
          <a:bodyPr/>
          <a:lstStyle/>
          <a:p>
            <a:endParaRPr lang="en-US" sz="20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F65D0-6A45-4C61-913F-836445D6FAC4}"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0059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8850" y="387350"/>
            <a:ext cx="1420813" cy="800100"/>
          </a:xfrm>
        </p:spPr>
      </p:sp>
      <p:sp>
        <p:nvSpPr>
          <p:cNvPr id="3" name="Notes Placeholder 2"/>
          <p:cNvSpPr>
            <a:spLocks noGrp="1"/>
          </p:cNvSpPr>
          <p:nvPr>
            <p:ph type="body" idx="1"/>
          </p:nvPr>
        </p:nvSpPr>
        <p:spPr>
          <a:xfrm>
            <a:off x="319097" y="1367426"/>
            <a:ext cx="6343927" cy="7479160"/>
          </a:xfrm>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F65D0-6A45-4C61-913F-836445D6FAC4}"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0336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9963" y="387350"/>
            <a:ext cx="1330325" cy="749300"/>
          </a:xfrm>
        </p:spPr>
      </p:sp>
      <p:sp>
        <p:nvSpPr>
          <p:cNvPr id="3" name="Notes Placeholder 2"/>
          <p:cNvSpPr>
            <a:spLocks noGrp="1"/>
          </p:cNvSpPr>
          <p:nvPr>
            <p:ph type="body" idx="1"/>
          </p:nvPr>
        </p:nvSpPr>
        <p:spPr>
          <a:xfrm>
            <a:off x="319097" y="1136686"/>
            <a:ext cx="6254850" cy="7973569"/>
          </a:xfrm>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F65D0-6A45-4C61-913F-836445D6FAC4}"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3558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750" y="387350"/>
            <a:ext cx="2422525" cy="1363663"/>
          </a:xfrm>
        </p:spPr>
      </p:sp>
      <p:sp>
        <p:nvSpPr>
          <p:cNvPr id="3" name="Notes Placeholder 2"/>
          <p:cNvSpPr>
            <a:spLocks noGrp="1"/>
          </p:cNvSpPr>
          <p:nvPr>
            <p:ph type="body" idx="1"/>
          </p:nvPr>
        </p:nvSpPr>
        <p:spPr>
          <a:xfrm>
            <a:off x="478645" y="1882431"/>
            <a:ext cx="6077485" cy="6888804"/>
          </a:xfrm>
        </p:spPr>
        <p:txBody>
          <a:bodyPr/>
          <a:lstStyle/>
          <a:p>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F65D0-6A45-4C61-913F-836445D6FAC4}"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9787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1508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690563" y="704850"/>
            <a:ext cx="4083050" cy="2297113"/>
          </a:xfrm>
          <a:noFill/>
          <a:ln>
            <a:solidFill>
              <a:srgbClr val="000000"/>
            </a:solidFill>
            <a:miter lim="800000"/>
            <a:headEnd/>
            <a:tailEnd/>
          </a:ln>
        </p:spPr>
      </p:sp>
      <p:sp>
        <p:nvSpPr>
          <p:cNvPr id="87043" name="Rectangle 3"/>
          <p:cNvSpPr>
            <a:spLocks noGrp="1"/>
          </p:cNvSpPr>
          <p:nvPr>
            <p:ph type="body" idx="1"/>
          </p:nvPr>
        </p:nvSpPr>
        <p:spPr bwMode="auto">
          <a:xfrm>
            <a:off x="710248" y="3232098"/>
            <a:ext cx="5681980" cy="5452241"/>
          </a:xfrm>
          <a:noFill/>
        </p:spPr>
        <p:txBody>
          <a:bodyPr wrap="square" numCol="1" anchor="t" anchorCtr="0" compatLnSpc="1">
            <a:prstTxWarp prst="textNoShape">
              <a:avLst/>
            </a:prstTxWarp>
            <a:normAutofit/>
          </a:bodyPr>
          <a:lstStyle/>
          <a:p>
            <a:endParaRPr lang="en-US" sz="18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17713" y="387350"/>
            <a:ext cx="1362075" cy="766763"/>
          </a:xfrm>
        </p:spPr>
      </p:sp>
      <p:sp>
        <p:nvSpPr>
          <p:cNvPr id="3" name="Notes Placeholder 2"/>
          <p:cNvSpPr>
            <a:spLocks noGrp="1"/>
          </p:cNvSpPr>
          <p:nvPr>
            <p:ph type="body" idx="1"/>
          </p:nvPr>
        </p:nvSpPr>
        <p:spPr>
          <a:xfrm>
            <a:off x="478645" y="1154321"/>
            <a:ext cx="5983063" cy="8240074"/>
          </a:xfrm>
        </p:spPr>
        <p:txBody>
          <a:bodyPr/>
          <a:lstStyle/>
          <a:p>
            <a:endParaRPr lang="en-US" sz="19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F65D0-6A45-4C61-913F-836445D6FAC4}"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6604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5663" y="311150"/>
            <a:ext cx="1939925" cy="1092200"/>
          </a:xfrm>
        </p:spPr>
      </p:sp>
      <p:sp>
        <p:nvSpPr>
          <p:cNvPr id="3" name="Notes Placeholder 2"/>
          <p:cNvSpPr>
            <a:spLocks noGrp="1"/>
          </p:cNvSpPr>
          <p:nvPr>
            <p:ph type="body" idx="1"/>
          </p:nvPr>
        </p:nvSpPr>
        <p:spPr>
          <a:xfrm>
            <a:off x="374128" y="1669326"/>
            <a:ext cx="6406678" cy="7254215"/>
          </a:xfrm>
        </p:spPr>
        <p:txBody>
          <a:bodyPr/>
          <a:lstStyle/>
          <a:p>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F65D0-6A45-4C61-913F-836445D6FAC4}"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3649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0400" y="254000"/>
            <a:ext cx="1506538" cy="847725"/>
          </a:xfrm>
        </p:spPr>
      </p:sp>
      <p:sp>
        <p:nvSpPr>
          <p:cNvPr id="3" name="Notes Placeholder 2"/>
          <p:cNvSpPr>
            <a:spLocks noGrp="1"/>
          </p:cNvSpPr>
          <p:nvPr>
            <p:ph type="body" idx="1"/>
          </p:nvPr>
        </p:nvSpPr>
        <p:spPr>
          <a:xfrm>
            <a:off x="498837" y="1101416"/>
            <a:ext cx="5962872" cy="7654433"/>
          </a:xfrm>
        </p:spPr>
        <p:txBody>
          <a:bodyPr/>
          <a:lstStyle/>
          <a:p>
            <a:endParaRPr lang="en-US" sz="19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F65D0-6A45-4C61-913F-836445D6FAC4}"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0137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2150" y="465138"/>
            <a:ext cx="3254375" cy="1831975"/>
          </a:xfrm>
        </p:spPr>
      </p:sp>
      <p:sp>
        <p:nvSpPr>
          <p:cNvPr id="3" name="Notes Placeholder 2"/>
          <p:cNvSpPr>
            <a:spLocks noGrp="1"/>
          </p:cNvSpPr>
          <p:nvPr>
            <p:ph type="body" idx="1"/>
          </p:nvPr>
        </p:nvSpPr>
        <p:spPr>
          <a:xfrm>
            <a:off x="356312" y="2560323"/>
            <a:ext cx="6324528" cy="6195525"/>
          </a:xfrm>
        </p:spPr>
        <p:txBody>
          <a:bodyPr/>
          <a:lstStyle/>
          <a:p>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F65D0-6A45-4C61-913F-836445D6FAC4}"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066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2650" y="542925"/>
            <a:ext cx="2873375" cy="1617663"/>
          </a:xfrm>
        </p:spPr>
      </p:sp>
      <p:sp>
        <p:nvSpPr>
          <p:cNvPr id="3" name="Notes Placeholder 2"/>
          <p:cNvSpPr>
            <a:spLocks noGrp="1"/>
          </p:cNvSpPr>
          <p:nvPr>
            <p:ph type="body" idx="1"/>
          </p:nvPr>
        </p:nvSpPr>
        <p:spPr>
          <a:xfrm>
            <a:off x="558419" y="2161145"/>
            <a:ext cx="5903289" cy="6594703"/>
          </a:xfrm>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F65D0-6A45-4C61-913F-836445D6FAC4}"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261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0675" y="185738"/>
            <a:ext cx="4075113" cy="229235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F65D0-6A45-4C61-913F-836445D6FAC4}"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Notes Placeholder 5"/>
          <p:cNvSpPr>
            <a:spLocks noGrp="1"/>
          </p:cNvSpPr>
          <p:nvPr>
            <p:ph type="body" sz="quarter" idx="3"/>
          </p:nvPr>
        </p:nvSpPr>
        <p:spPr/>
        <p:txBody>
          <a:bodyPr>
            <a:normAutofit/>
          </a:bodyPr>
          <a:lstStyle/>
          <a:p>
            <a:endParaRPr lang="en-US" sz="2400" dirty="0"/>
          </a:p>
        </p:txBody>
      </p:sp>
    </p:spTree>
    <p:extLst>
      <p:ext uri="{BB962C8B-B14F-4D97-AF65-F5344CB8AC3E}">
        <p14:creationId xmlns:p14="http://schemas.microsoft.com/office/powerpoint/2010/main" val="3086457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3135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31</a:t>
            </a:fld>
            <a:endParaRPr lang="en-US"/>
          </a:p>
        </p:txBody>
      </p:sp>
    </p:spTree>
    <p:extLst>
      <p:ext uri="{BB962C8B-B14F-4D97-AF65-F5344CB8AC3E}">
        <p14:creationId xmlns:p14="http://schemas.microsoft.com/office/powerpoint/2010/main" val="2160078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32</a:t>
            </a:fld>
            <a:endParaRPr lang="en-US"/>
          </a:p>
        </p:txBody>
      </p:sp>
    </p:spTree>
    <p:extLst>
      <p:ext uri="{BB962C8B-B14F-4D97-AF65-F5344CB8AC3E}">
        <p14:creationId xmlns:p14="http://schemas.microsoft.com/office/powerpoint/2010/main" val="409156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7992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33</a:t>
            </a:fld>
            <a:endParaRPr lang="en-US"/>
          </a:p>
        </p:txBody>
      </p:sp>
    </p:spTree>
    <p:extLst>
      <p:ext uri="{BB962C8B-B14F-4D97-AF65-F5344CB8AC3E}">
        <p14:creationId xmlns:p14="http://schemas.microsoft.com/office/powerpoint/2010/main" val="3239090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34</a:t>
            </a:fld>
            <a:endParaRPr lang="en-US"/>
          </a:p>
        </p:txBody>
      </p:sp>
    </p:spTree>
    <p:extLst>
      <p:ext uri="{BB962C8B-B14F-4D97-AF65-F5344CB8AC3E}">
        <p14:creationId xmlns:p14="http://schemas.microsoft.com/office/powerpoint/2010/main" val="427518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35</a:t>
            </a:fld>
            <a:endParaRPr lang="en-US"/>
          </a:p>
        </p:txBody>
      </p:sp>
    </p:spTree>
    <p:extLst>
      <p:ext uri="{BB962C8B-B14F-4D97-AF65-F5344CB8AC3E}">
        <p14:creationId xmlns:p14="http://schemas.microsoft.com/office/powerpoint/2010/main" val="2560042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623" name="Google Shape;62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642" name="Google Shape;64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228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3279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8658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5411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7319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5477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userDrawn="1"/>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FD3E059B-CE5D-43C4-A609-247B4E4800CD}"/>
              </a:ext>
            </a:extLst>
          </p:cNvPr>
          <p:cNvSpPr/>
          <p:nvPr userDrawn="1"/>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397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7/20/2020</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119452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7/20/2020</a:t>
            </a:fld>
            <a:endParaRPr lang="en-US"/>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276546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7/20/2020</a:t>
            </a:fld>
            <a:endParaRPr lang="en-US"/>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3537812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2_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3"/>
            <a:ext cx="53848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33"/>
            <a:ext cx="53848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a:xfrm>
            <a:off x="8970433" y="6408743"/>
            <a:ext cx="2559051" cy="365125"/>
          </a:xfrm>
          <a:prstGeom prst="rect">
            <a:avLst/>
          </a:prstGeom>
        </p:spPr>
        <p:txBody>
          <a:bodyPr/>
          <a:lstStyle>
            <a:lvl1pPr>
              <a:defRPr/>
            </a:lvl1pPr>
            <a:extLst/>
          </a:lstStyle>
          <a:p>
            <a:pPr>
              <a:defRPr/>
            </a:pPr>
            <a:fld id="{27563826-D1F5-491F-BDDE-4F3ECF99DD46}" type="datetime1">
              <a:rPr lang="en-US" smtClean="0"/>
              <a:t>7/20/2020</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 2019 Accessibility Partners. Not to be reproduced without permission.</a:t>
            </a:r>
          </a:p>
        </p:txBody>
      </p:sp>
      <p:sp>
        <p:nvSpPr>
          <p:cNvPr id="7" name="Slide Number Placeholder 6"/>
          <p:cNvSpPr>
            <a:spLocks noGrp="1"/>
          </p:cNvSpPr>
          <p:nvPr>
            <p:ph type="sldNum" sz="quarter" idx="12"/>
          </p:nvPr>
        </p:nvSpPr>
        <p:spPr/>
        <p:txBody>
          <a:bodyPr/>
          <a:lstStyle>
            <a:lvl1pPr>
              <a:defRPr/>
            </a:lvl1pPr>
            <a:extLst/>
          </a:lstStyle>
          <a:p>
            <a:pPr>
              <a:defRPr/>
            </a:pPr>
            <a:fld id="{43B97E4A-B346-4551-9E11-D73C42F24531}" type="slidenum">
              <a:rPr lang="en-US"/>
              <a:pPr>
                <a:defRPr/>
              </a:pPr>
              <a:t>‹#›</a:t>
            </a:fld>
            <a:endParaRPr lang="en-US"/>
          </a:p>
        </p:txBody>
      </p:sp>
    </p:spTree>
    <p:extLst>
      <p:ext uri="{BB962C8B-B14F-4D97-AF65-F5344CB8AC3E}">
        <p14:creationId xmlns:p14="http://schemas.microsoft.com/office/powerpoint/2010/main" val="257149333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body" idx="1"/>
          </p:nvPr>
        </p:nvSpPr>
        <p:spPr>
          <a:xfrm>
            <a:off x="523240" y="1825625"/>
            <a:ext cx="10830559"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3"/>
          <p:cNvSpPr/>
          <p:nvPr/>
        </p:nvSpPr>
        <p:spPr>
          <a:xfrm>
            <a:off x="345440" y="365125"/>
            <a:ext cx="11544598" cy="1139825"/>
          </a:xfrm>
          <a:prstGeom prst="rect">
            <a:avLst/>
          </a:prstGeom>
          <a:solidFill>
            <a:srgbClr val="EFAF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26" name="Google Shape;26;p3"/>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0000"/>
              </a:buClr>
              <a:buSzPts val="4000"/>
              <a:buFont typeface="Times New Roman"/>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916732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4"/>
          <p:cNvSpPr/>
          <p:nvPr/>
        </p:nvSpPr>
        <p:spPr>
          <a:xfrm>
            <a:off x="-20421" y="0"/>
            <a:ext cx="3363696"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32" name="Google Shape;32;p4"/>
          <p:cNvSpPr/>
          <p:nvPr/>
        </p:nvSpPr>
        <p:spPr>
          <a:xfrm>
            <a:off x="1676400" y="2438400"/>
            <a:ext cx="9686023" cy="2124075"/>
          </a:xfrm>
          <a:prstGeom prst="rect">
            <a:avLst/>
          </a:prstGeom>
          <a:solidFill>
            <a:srgbClr val="F5BA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33" name="Google Shape;33;p4"/>
          <p:cNvSpPr txBox="1">
            <a:spLocks noGrp="1"/>
          </p:cNvSpPr>
          <p:nvPr>
            <p:ph type="title"/>
          </p:nvPr>
        </p:nvSpPr>
        <p:spPr>
          <a:xfrm>
            <a:off x="1676400" y="2438400"/>
            <a:ext cx="9671050" cy="2124075"/>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243856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4"/>
        <p:cNvGrpSpPr/>
        <p:nvPr/>
      </p:nvGrpSpPr>
      <p:grpSpPr>
        <a:xfrm>
          <a:off x="0" y="0"/>
          <a:ext cx="0" cy="0"/>
          <a:chOff x="0" y="0"/>
          <a:chExt cx="0" cy="0"/>
        </a:xfrm>
      </p:grpSpPr>
      <p:sp>
        <p:nvSpPr>
          <p:cNvPr id="35" name="Google Shape;35;p5"/>
          <p:cNvSpPr/>
          <p:nvPr/>
        </p:nvSpPr>
        <p:spPr>
          <a:xfrm>
            <a:off x="1524000" y="1122362"/>
            <a:ext cx="9144000" cy="2387601"/>
          </a:xfrm>
          <a:prstGeom prst="rect">
            <a:avLst/>
          </a:prstGeom>
          <a:solidFill>
            <a:srgbClr val="F5BA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36" name="Google Shape;3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5"/>
          <p:cNvSpPr/>
          <p:nvPr/>
        </p:nvSpPr>
        <p:spPr>
          <a:xfrm>
            <a:off x="1524000" y="3602039"/>
            <a:ext cx="9144000" cy="1655762"/>
          </a:xfrm>
          <a:prstGeom prst="rect">
            <a:avLst/>
          </a:prstGeom>
          <a:solidFill>
            <a:srgbClr val="F5BA2B">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40" name="Google Shape;40;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4D4D4D"/>
              </a:buClr>
              <a:buSzPts val="2400"/>
              <a:buNone/>
              <a:defRPr sz="2400"/>
            </a:lvl1pPr>
            <a:lvl2pPr lvl="1" algn="ctr">
              <a:lnSpc>
                <a:spcPct val="90000"/>
              </a:lnSpc>
              <a:spcBef>
                <a:spcPts val="500"/>
              </a:spcBef>
              <a:spcAft>
                <a:spcPts val="0"/>
              </a:spcAft>
              <a:buClr>
                <a:srgbClr val="4D4D4D"/>
              </a:buClr>
              <a:buSzPts val="2000"/>
              <a:buNone/>
              <a:defRPr sz="2000"/>
            </a:lvl2pPr>
            <a:lvl3pPr lvl="2" algn="ctr">
              <a:lnSpc>
                <a:spcPct val="90000"/>
              </a:lnSpc>
              <a:spcBef>
                <a:spcPts val="500"/>
              </a:spcBef>
              <a:spcAft>
                <a:spcPts val="0"/>
              </a:spcAft>
              <a:buClr>
                <a:srgbClr val="4D4D4D"/>
              </a:buClr>
              <a:buSzPts val="1800"/>
              <a:buNone/>
              <a:defRPr sz="1800"/>
            </a:lvl3pPr>
            <a:lvl4pPr lvl="3" algn="ctr">
              <a:lnSpc>
                <a:spcPct val="90000"/>
              </a:lnSpc>
              <a:spcBef>
                <a:spcPts val="500"/>
              </a:spcBef>
              <a:spcAft>
                <a:spcPts val="0"/>
              </a:spcAft>
              <a:buClr>
                <a:srgbClr val="4D4D4D"/>
              </a:buClr>
              <a:buSzPts val="1600"/>
              <a:buNone/>
              <a:defRPr sz="1600"/>
            </a:lvl4pPr>
            <a:lvl5pPr lvl="4" algn="ctr">
              <a:lnSpc>
                <a:spcPct val="90000"/>
              </a:lnSpc>
              <a:spcBef>
                <a:spcPts val="500"/>
              </a:spcBef>
              <a:spcAft>
                <a:spcPts val="0"/>
              </a:spcAft>
              <a:buClr>
                <a:srgbClr val="4D4D4D"/>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708974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1"/>
        <p:cNvGrpSpPr/>
        <p:nvPr/>
      </p:nvGrpSpPr>
      <p:grpSpPr>
        <a:xfrm>
          <a:off x="0" y="0"/>
          <a:ext cx="0" cy="0"/>
          <a:chOff x="0" y="0"/>
          <a:chExt cx="0" cy="0"/>
        </a:xfrm>
      </p:grpSpPr>
      <p:sp>
        <p:nvSpPr>
          <p:cNvPr id="42" name="Google Shape;42;p6"/>
          <p:cNvSpPr txBox="1">
            <a:spLocks noGrp="1"/>
          </p:cNvSpPr>
          <p:nvPr>
            <p:ph type="body" idx="1"/>
          </p:nvPr>
        </p:nvSpPr>
        <p:spPr>
          <a:xfrm>
            <a:off x="523240" y="1825625"/>
            <a:ext cx="5658485"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6"/>
          <p:cNvSpPr/>
          <p:nvPr/>
        </p:nvSpPr>
        <p:spPr>
          <a:xfrm>
            <a:off x="345440" y="365125"/>
            <a:ext cx="5836285" cy="1139825"/>
          </a:xfrm>
          <a:prstGeom prst="rect">
            <a:avLst/>
          </a:prstGeom>
          <a:solidFill>
            <a:srgbClr val="EFAF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46" name="Google Shape;46;p6"/>
          <p:cNvSpPr txBox="1">
            <a:spLocks noGrp="1"/>
          </p:cNvSpPr>
          <p:nvPr>
            <p:ph type="title"/>
          </p:nvPr>
        </p:nvSpPr>
        <p:spPr>
          <a:xfrm>
            <a:off x="523240" y="365126"/>
            <a:ext cx="5658485"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0000"/>
              </a:buClr>
              <a:buSzPts val="4000"/>
              <a:buFont typeface="Times New Roman"/>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983192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5762625" y="1825625"/>
            <a:ext cx="6127413"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7"/>
          <p:cNvSpPr/>
          <p:nvPr/>
        </p:nvSpPr>
        <p:spPr>
          <a:xfrm>
            <a:off x="5676900" y="365125"/>
            <a:ext cx="6213138" cy="1139825"/>
          </a:xfrm>
          <a:prstGeom prst="rect">
            <a:avLst/>
          </a:prstGeom>
          <a:solidFill>
            <a:srgbClr val="EFAF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52" name="Google Shape;52;p7"/>
          <p:cNvSpPr txBox="1">
            <a:spLocks noGrp="1"/>
          </p:cNvSpPr>
          <p:nvPr>
            <p:ph type="title"/>
          </p:nvPr>
        </p:nvSpPr>
        <p:spPr>
          <a:xfrm>
            <a:off x="5762625" y="365126"/>
            <a:ext cx="5276215"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0000"/>
              </a:buClr>
              <a:buSzPts val="4000"/>
              <a:buFont typeface="Times New Roman"/>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593921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3"/>
        <p:cNvGrpSpPr/>
        <p:nvPr/>
      </p:nvGrpSpPr>
      <p:grpSpPr>
        <a:xfrm>
          <a:off x="0" y="0"/>
          <a:ext cx="0" cy="0"/>
          <a:chOff x="0" y="0"/>
          <a:chExt cx="0" cy="0"/>
        </a:xfrm>
      </p:grpSpPr>
      <p:sp>
        <p:nvSpPr>
          <p:cNvPr id="54" name="Google Shape;54;p8"/>
          <p:cNvSpPr/>
          <p:nvPr/>
        </p:nvSpPr>
        <p:spPr>
          <a:xfrm>
            <a:off x="528320" y="347346"/>
            <a:ext cx="11544598" cy="1139825"/>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rgbClr val="F5BA2B"/>
              </a:solidFill>
              <a:latin typeface="Times New Roman" panose="02020603050405020304" pitchFamily="18" charset="0"/>
              <a:ea typeface="Calibri"/>
              <a:cs typeface="Times New Roman" panose="02020603050405020304" pitchFamily="18" charset="0"/>
              <a:sym typeface="Calibri"/>
            </a:endParaRPr>
          </a:p>
        </p:txBody>
      </p:sp>
      <p:sp>
        <p:nvSpPr>
          <p:cNvPr id="55" name="Google Shape;55;p8"/>
          <p:cNvSpPr txBox="1">
            <a:spLocks noGrp="1"/>
          </p:cNvSpPr>
          <p:nvPr>
            <p:ph type="body" idx="1"/>
          </p:nvPr>
        </p:nvSpPr>
        <p:spPr>
          <a:xfrm>
            <a:off x="523240" y="1825625"/>
            <a:ext cx="10830559"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8" name="Google Shape;58;p8"/>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5BA2B"/>
              </a:buClr>
              <a:buSzPts val="4000"/>
              <a:buFont typeface="Times New Roman"/>
              <a:buNone/>
              <a:defRPr>
                <a:solidFill>
                  <a:srgbClr val="F5BA2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767385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990800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9"/>
        <p:cNvGrpSpPr/>
        <p:nvPr/>
      </p:nvGrpSpPr>
      <p:grpSpPr>
        <a:xfrm>
          <a:off x="0" y="0"/>
          <a:ext cx="0" cy="0"/>
          <a:chOff x="0" y="0"/>
          <a:chExt cx="0" cy="0"/>
        </a:xfrm>
      </p:grpSpPr>
      <p:sp>
        <p:nvSpPr>
          <p:cNvPr id="60" name="Google Shape;6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9"/>
          <p:cNvSpPr/>
          <p:nvPr/>
        </p:nvSpPr>
        <p:spPr>
          <a:xfrm>
            <a:off x="914401" y="0"/>
            <a:ext cx="6162674" cy="6858000"/>
          </a:xfrm>
          <a:prstGeom prst="rect">
            <a:avLst/>
          </a:prstGeom>
          <a:solidFill>
            <a:srgbClr val="F5BA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63" name="Google Shape;63;p9"/>
          <p:cNvSpPr txBox="1">
            <a:spLocks noGrp="1"/>
          </p:cNvSpPr>
          <p:nvPr>
            <p:ph type="title"/>
          </p:nvPr>
        </p:nvSpPr>
        <p:spPr>
          <a:xfrm>
            <a:off x="1366838" y="2289176"/>
            <a:ext cx="5257800" cy="1139824"/>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000"/>
              <a:buFont typeface="Times New Roma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987098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4D4D4D"/>
              </a:buClr>
              <a:buSzPts val="2400"/>
              <a:buNone/>
              <a:defRPr sz="2400" b="1"/>
            </a:lvl1pPr>
            <a:lvl2pPr marL="914400" lvl="1" indent="-228600" algn="l">
              <a:lnSpc>
                <a:spcPct val="90000"/>
              </a:lnSpc>
              <a:spcBef>
                <a:spcPts val="500"/>
              </a:spcBef>
              <a:spcAft>
                <a:spcPts val="0"/>
              </a:spcAft>
              <a:buClr>
                <a:srgbClr val="4D4D4D"/>
              </a:buClr>
              <a:buSzPts val="2000"/>
              <a:buNone/>
              <a:defRPr sz="2000" b="1"/>
            </a:lvl2pPr>
            <a:lvl3pPr marL="1371600" lvl="2" indent="-228600" algn="l">
              <a:lnSpc>
                <a:spcPct val="90000"/>
              </a:lnSpc>
              <a:spcBef>
                <a:spcPts val="500"/>
              </a:spcBef>
              <a:spcAft>
                <a:spcPts val="0"/>
              </a:spcAft>
              <a:buClr>
                <a:srgbClr val="4D4D4D"/>
              </a:buClr>
              <a:buSzPts val="1800"/>
              <a:buNone/>
              <a:defRPr sz="1800" b="1"/>
            </a:lvl3pPr>
            <a:lvl4pPr marL="1828800" lvl="3" indent="-228600" algn="l">
              <a:lnSpc>
                <a:spcPct val="90000"/>
              </a:lnSpc>
              <a:spcBef>
                <a:spcPts val="500"/>
              </a:spcBef>
              <a:spcAft>
                <a:spcPts val="0"/>
              </a:spcAft>
              <a:buClr>
                <a:srgbClr val="4D4D4D"/>
              </a:buClr>
              <a:buSzPts val="1600"/>
              <a:buNone/>
              <a:defRPr sz="1600" b="1"/>
            </a:lvl4pPr>
            <a:lvl5pPr marL="2286000" lvl="4" indent="-228600" algn="l">
              <a:lnSpc>
                <a:spcPct val="90000"/>
              </a:lnSpc>
              <a:spcBef>
                <a:spcPts val="500"/>
              </a:spcBef>
              <a:spcAft>
                <a:spcPts val="0"/>
              </a:spcAft>
              <a:buClr>
                <a:srgbClr val="4D4D4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4D4D4D"/>
              </a:buClr>
              <a:buSzPts val="2400"/>
              <a:buNone/>
              <a:defRPr sz="2400" b="1"/>
            </a:lvl1pPr>
            <a:lvl2pPr marL="914400" lvl="1" indent="-228600" algn="l">
              <a:lnSpc>
                <a:spcPct val="90000"/>
              </a:lnSpc>
              <a:spcBef>
                <a:spcPts val="500"/>
              </a:spcBef>
              <a:spcAft>
                <a:spcPts val="0"/>
              </a:spcAft>
              <a:buClr>
                <a:srgbClr val="4D4D4D"/>
              </a:buClr>
              <a:buSzPts val="2000"/>
              <a:buNone/>
              <a:defRPr sz="2000" b="1"/>
            </a:lvl2pPr>
            <a:lvl3pPr marL="1371600" lvl="2" indent="-228600" algn="l">
              <a:lnSpc>
                <a:spcPct val="90000"/>
              </a:lnSpc>
              <a:spcBef>
                <a:spcPts val="500"/>
              </a:spcBef>
              <a:spcAft>
                <a:spcPts val="0"/>
              </a:spcAft>
              <a:buClr>
                <a:srgbClr val="4D4D4D"/>
              </a:buClr>
              <a:buSzPts val="1800"/>
              <a:buNone/>
              <a:defRPr sz="1800" b="1"/>
            </a:lvl3pPr>
            <a:lvl4pPr marL="1828800" lvl="3" indent="-228600" algn="l">
              <a:lnSpc>
                <a:spcPct val="90000"/>
              </a:lnSpc>
              <a:spcBef>
                <a:spcPts val="500"/>
              </a:spcBef>
              <a:spcAft>
                <a:spcPts val="0"/>
              </a:spcAft>
              <a:buClr>
                <a:srgbClr val="4D4D4D"/>
              </a:buClr>
              <a:buSzPts val="1600"/>
              <a:buNone/>
              <a:defRPr sz="1600" b="1"/>
            </a:lvl4pPr>
            <a:lvl5pPr marL="2286000" lvl="4" indent="-228600" algn="l">
              <a:lnSpc>
                <a:spcPct val="90000"/>
              </a:lnSpc>
              <a:spcBef>
                <a:spcPts val="500"/>
              </a:spcBef>
              <a:spcAft>
                <a:spcPts val="0"/>
              </a:spcAft>
              <a:buClr>
                <a:srgbClr val="4D4D4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71" name="Google Shape;7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72901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508000" y="365126"/>
            <a:ext cx="11198224"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9035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0" name="Google Shape;8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68749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508000" y="365126"/>
            <a:ext cx="11198224"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3"/>
          <p:cNvSpPr txBox="1">
            <a:spLocks noGrp="1"/>
          </p:cNvSpPr>
          <p:nvPr>
            <p:ph type="body" idx="1"/>
          </p:nvPr>
        </p:nvSpPr>
        <p:spPr>
          <a:xfrm rot="5400000">
            <a:off x="3931442" y="-1597818"/>
            <a:ext cx="4351338" cy="1119822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6" name="Google Shape;8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3"/>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15882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5" name="Group 1"/>
          <p:cNvGrpSpPr>
            <a:grpSpLocks/>
          </p:cNvGrpSpPr>
          <p:nvPr/>
        </p:nvGrpSpPr>
        <p:grpSpPr bwMode="auto">
          <a:xfrm>
            <a:off x="-4233" y="4953000"/>
            <a:ext cx="12196233"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a:xfrm>
            <a:off x="8970433" y="6408739"/>
            <a:ext cx="2559051" cy="365125"/>
          </a:xfrm>
          <a:prstGeom prst="rect">
            <a:avLst/>
          </a:prstGeom>
        </p:spPr>
        <p:txBody>
          <a:bodyPr/>
          <a:lstStyle>
            <a:lvl1pPr>
              <a:defRPr>
                <a:solidFill>
                  <a:srgbClr val="FFFFFF"/>
                </a:solidFill>
              </a:defRPr>
            </a:lvl1pPr>
            <a:extLst/>
          </a:lstStyle>
          <a:p>
            <a:pPr>
              <a:defRPr/>
            </a:pPr>
            <a:fld id="{9C93411D-2F33-4CB4-B9A2-489131F25715}" type="datetime1">
              <a:rPr lang="en-US" smtClean="0"/>
              <a:t>7/20/2020</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a:t>© 2019 Accessibility Partners. Not to be reproduced without permission.</a:t>
            </a: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937705E5-7CC1-4E64-8BFC-34CB0589E4FB}" type="slidenum">
              <a:rPr lang="en-US"/>
              <a:pPr>
                <a:defRPr/>
              </a:pPr>
              <a:t>‹#›</a:t>
            </a:fld>
            <a:endParaRPr lang="en-US"/>
          </a:p>
        </p:txBody>
      </p:sp>
    </p:spTree>
    <p:extLst>
      <p:ext uri="{BB962C8B-B14F-4D97-AF65-F5344CB8AC3E}">
        <p14:creationId xmlns:p14="http://schemas.microsoft.com/office/powerpoint/2010/main" val="402115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a:xfrm>
            <a:off x="8970433" y="6408739"/>
            <a:ext cx="2559051" cy="365125"/>
          </a:xfrm>
          <a:prstGeom prst="rect">
            <a:avLst/>
          </a:prstGeom>
        </p:spPr>
        <p:txBody>
          <a:bodyPr/>
          <a:lstStyle>
            <a:lvl1pPr>
              <a:defRPr/>
            </a:lvl1pPr>
          </a:lstStyle>
          <a:p>
            <a:pPr>
              <a:defRPr/>
            </a:pPr>
            <a:fld id="{4CF2DB20-8558-4563-BA5B-FAFFF784265D}" type="datetime1">
              <a:rPr lang="en-US" smtClean="0"/>
              <a:t>7/20/2020</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 2019 Accessibility Partners. Not to be reproduced without permission.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E72BE196-C9DC-43C6-9AAA-CFA3479A1F21}" type="slidenum">
              <a:rPr lang="en-US"/>
              <a:pPr>
                <a:defRPr/>
              </a:pPr>
              <a:t>‹#›</a:t>
            </a:fld>
            <a:endParaRPr lang="en-US"/>
          </a:p>
        </p:txBody>
      </p:sp>
    </p:spTree>
    <p:extLst>
      <p:ext uri="{BB962C8B-B14F-4D97-AF65-F5344CB8AC3E}">
        <p14:creationId xmlns:p14="http://schemas.microsoft.com/office/powerpoint/2010/main" val="4126899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a:p>
        </p:txBody>
      </p:sp>
      <p:sp>
        <p:nvSpPr>
          <p:cNvPr id="5" name="Chevron 7"/>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Edit Master text styles</a:t>
            </a:r>
          </a:p>
        </p:txBody>
      </p:sp>
      <p:sp>
        <p:nvSpPr>
          <p:cNvPr id="6" name="Date Placeholder 3"/>
          <p:cNvSpPr>
            <a:spLocks noGrp="1"/>
          </p:cNvSpPr>
          <p:nvPr>
            <p:ph type="dt" sz="half" idx="10"/>
          </p:nvPr>
        </p:nvSpPr>
        <p:spPr>
          <a:xfrm>
            <a:off x="8970433" y="6408739"/>
            <a:ext cx="2559051" cy="365125"/>
          </a:xfrm>
          <a:prstGeom prst="rect">
            <a:avLst/>
          </a:prstGeom>
        </p:spPr>
        <p:txBody>
          <a:bodyPr/>
          <a:lstStyle>
            <a:lvl1pPr>
              <a:defRPr/>
            </a:lvl1pPr>
            <a:extLst/>
          </a:lstStyle>
          <a:p>
            <a:pPr>
              <a:defRPr/>
            </a:pPr>
            <a:fld id="{5736AB1E-E036-4033-813A-346B3C990DA9}" type="datetime1">
              <a:rPr lang="en-US" smtClean="0"/>
              <a:t>7/20/2020</a:t>
            </a:fld>
            <a:endParaRPr lang="en-US"/>
          </a:p>
        </p:txBody>
      </p:sp>
      <p:sp>
        <p:nvSpPr>
          <p:cNvPr id="7" name="Footer Placeholder 4"/>
          <p:cNvSpPr>
            <a:spLocks noGrp="1"/>
          </p:cNvSpPr>
          <p:nvPr>
            <p:ph type="ftr" sz="quarter" idx="11"/>
          </p:nvPr>
        </p:nvSpPr>
        <p:spPr/>
        <p:txBody>
          <a:bodyPr/>
          <a:lstStyle>
            <a:lvl1pPr>
              <a:defRPr/>
            </a:lvl1pPr>
            <a:extLst/>
          </a:lstStyle>
          <a:p>
            <a:pPr>
              <a:defRPr/>
            </a:pPr>
            <a:r>
              <a:rPr lang="en-US"/>
              <a:t>© 2019 Accessibility Partners. Not to be reproduced without permission.</a:t>
            </a:r>
          </a:p>
        </p:txBody>
      </p:sp>
      <p:sp>
        <p:nvSpPr>
          <p:cNvPr id="8" name="Slide Number Placeholder 5"/>
          <p:cNvSpPr>
            <a:spLocks noGrp="1"/>
          </p:cNvSpPr>
          <p:nvPr>
            <p:ph type="sldNum" sz="quarter" idx="12"/>
          </p:nvPr>
        </p:nvSpPr>
        <p:spPr/>
        <p:txBody>
          <a:bodyPr/>
          <a:lstStyle>
            <a:lvl1pPr>
              <a:defRPr/>
            </a:lvl1pPr>
            <a:extLst/>
          </a:lstStyle>
          <a:p>
            <a:pPr>
              <a:defRPr/>
            </a:pPr>
            <a:fld id="{B9FB2E0E-7565-48EC-8508-AC51DE3B50C6}" type="slidenum">
              <a:rPr lang="en-US"/>
              <a:pPr>
                <a:defRPr/>
              </a:pPr>
              <a:t>‹#›</a:t>
            </a:fld>
            <a:endParaRPr lang="en-US"/>
          </a:p>
        </p:txBody>
      </p:sp>
    </p:spTree>
    <p:extLst>
      <p:ext uri="{BB962C8B-B14F-4D97-AF65-F5344CB8AC3E}">
        <p14:creationId xmlns:p14="http://schemas.microsoft.com/office/powerpoint/2010/main" val="3272905447"/>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a:xfrm>
            <a:off x="8970433" y="6408739"/>
            <a:ext cx="2559051" cy="365125"/>
          </a:xfrm>
          <a:prstGeom prst="rect">
            <a:avLst/>
          </a:prstGeom>
        </p:spPr>
        <p:txBody>
          <a:bodyPr/>
          <a:lstStyle>
            <a:lvl1pPr>
              <a:defRPr/>
            </a:lvl1pPr>
            <a:extLst/>
          </a:lstStyle>
          <a:p>
            <a:pPr>
              <a:defRPr/>
            </a:pPr>
            <a:fld id="{27563826-D1F5-491F-BDDE-4F3ECF99DD46}" type="datetime1">
              <a:rPr lang="en-US" smtClean="0"/>
              <a:t>7/20/2020</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 2019 Accessibility Partners. Not to be reproduced without permission.</a:t>
            </a:r>
          </a:p>
        </p:txBody>
      </p:sp>
      <p:sp>
        <p:nvSpPr>
          <p:cNvPr id="7" name="Slide Number Placeholder 6"/>
          <p:cNvSpPr>
            <a:spLocks noGrp="1"/>
          </p:cNvSpPr>
          <p:nvPr>
            <p:ph type="sldNum" sz="quarter" idx="12"/>
          </p:nvPr>
        </p:nvSpPr>
        <p:spPr/>
        <p:txBody>
          <a:bodyPr/>
          <a:lstStyle>
            <a:lvl1pPr>
              <a:defRPr/>
            </a:lvl1pPr>
            <a:extLst/>
          </a:lstStyle>
          <a:p>
            <a:pPr>
              <a:defRPr/>
            </a:pPr>
            <a:fld id="{43B97E4A-B346-4551-9E11-D73C42F24531}" type="slidenum">
              <a:rPr lang="en-US"/>
              <a:pPr>
                <a:defRPr/>
              </a:pPr>
              <a:t>‹#›</a:t>
            </a:fld>
            <a:endParaRPr lang="en-US"/>
          </a:p>
        </p:txBody>
      </p:sp>
    </p:spTree>
    <p:extLst>
      <p:ext uri="{BB962C8B-B14F-4D97-AF65-F5344CB8AC3E}">
        <p14:creationId xmlns:p14="http://schemas.microsoft.com/office/powerpoint/2010/main" val="3765792698"/>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970433" y="6408739"/>
            <a:ext cx="2559051" cy="365125"/>
          </a:xfrm>
          <a:prstGeom prst="rect">
            <a:avLst/>
          </a:prstGeom>
        </p:spPr>
        <p:txBody>
          <a:bodyPr/>
          <a:lstStyle>
            <a:lvl1pPr>
              <a:defRPr/>
            </a:lvl1pPr>
            <a:extLst/>
          </a:lstStyle>
          <a:p>
            <a:pPr>
              <a:defRPr/>
            </a:pPr>
            <a:fld id="{DD2AA660-A1C8-456F-8066-60C2A95F937A}" type="datetime1">
              <a:rPr lang="en-US" smtClean="0"/>
              <a:t>7/20/2020</a:t>
            </a:fld>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a:t>© 2019 Accessibility Partners. Not to be reproduced without permission.</a:t>
            </a:r>
          </a:p>
        </p:txBody>
      </p:sp>
      <p:sp>
        <p:nvSpPr>
          <p:cNvPr id="9" name="Slide Number Placeholder 8"/>
          <p:cNvSpPr>
            <a:spLocks noGrp="1"/>
          </p:cNvSpPr>
          <p:nvPr>
            <p:ph type="sldNum" sz="quarter" idx="12"/>
          </p:nvPr>
        </p:nvSpPr>
        <p:spPr/>
        <p:txBody>
          <a:bodyPr/>
          <a:lstStyle>
            <a:lvl1pPr>
              <a:defRPr/>
            </a:lvl1pPr>
            <a:extLst/>
          </a:lstStyle>
          <a:p>
            <a:pPr>
              <a:defRPr/>
            </a:pPr>
            <a:fld id="{03C8CB72-DD50-4570-B1B0-DF1E3A8480AE}" type="slidenum">
              <a:rPr lang="en-US"/>
              <a:pPr>
                <a:defRPr/>
              </a:pPr>
              <a:t>‹#›</a:t>
            </a:fld>
            <a:endParaRPr lang="en-US"/>
          </a:p>
        </p:txBody>
      </p:sp>
    </p:spTree>
    <p:extLst>
      <p:ext uri="{BB962C8B-B14F-4D97-AF65-F5344CB8AC3E}">
        <p14:creationId xmlns:p14="http://schemas.microsoft.com/office/powerpoint/2010/main" val="384960233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565848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5836285"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565848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29071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8970433" y="6408739"/>
            <a:ext cx="2559051" cy="365125"/>
          </a:xfrm>
          <a:prstGeom prst="rect">
            <a:avLst/>
          </a:prstGeom>
        </p:spPr>
        <p:txBody>
          <a:bodyPr/>
          <a:lstStyle>
            <a:lvl1pPr>
              <a:defRPr/>
            </a:lvl1pPr>
          </a:lstStyle>
          <a:p>
            <a:pPr>
              <a:defRPr/>
            </a:pPr>
            <a:fld id="{7E5398C7-3A19-4940-8B2D-FBC5D62DAD14}" type="datetime1">
              <a:rPr lang="en-US" smtClean="0"/>
              <a:t>7/20/2020</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 2019 Accessibility Partners. Not to be reproduced without permission.</a:t>
            </a:r>
          </a:p>
        </p:txBody>
      </p:sp>
      <p:sp>
        <p:nvSpPr>
          <p:cNvPr id="4" name="Slide Number Placeholder 17"/>
          <p:cNvSpPr>
            <a:spLocks noGrp="1"/>
          </p:cNvSpPr>
          <p:nvPr>
            <p:ph type="sldNum" sz="quarter" idx="12"/>
          </p:nvPr>
        </p:nvSpPr>
        <p:spPr/>
        <p:txBody>
          <a:bodyPr/>
          <a:lstStyle>
            <a:lvl1pPr>
              <a:defRPr/>
            </a:lvl1pPr>
          </a:lstStyle>
          <a:p>
            <a:pPr>
              <a:defRPr/>
            </a:pPr>
            <a:fld id="{F3E80A29-0854-4C60-82CF-96F9DB8EA8F7}" type="slidenum">
              <a:rPr lang="en-US"/>
              <a:pPr>
                <a:defRPr/>
              </a:pPr>
              <a:t>‹#›</a:t>
            </a:fld>
            <a:endParaRPr lang="en-US"/>
          </a:p>
        </p:txBody>
      </p:sp>
    </p:spTree>
    <p:extLst>
      <p:ext uri="{BB962C8B-B14F-4D97-AF65-F5344CB8AC3E}">
        <p14:creationId xmlns:p14="http://schemas.microsoft.com/office/powerpoint/2010/main" val="259193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a:xfrm>
            <a:off x="8970433" y="6408739"/>
            <a:ext cx="2559051" cy="365125"/>
          </a:xfrm>
          <a:prstGeom prst="rect">
            <a:avLst/>
          </a:prstGeom>
        </p:spPr>
        <p:txBody>
          <a:bodyPr/>
          <a:lstStyle>
            <a:lvl1pPr>
              <a:defRPr/>
            </a:lvl1pPr>
            <a:extLst/>
          </a:lstStyle>
          <a:p>
            <a:pPr>
              <a:defRPr/>
            </a:pPr>
            <a:fld id="{155ABB5F-488B-478B-A3A0-4C5C84733F24}" type="datetime1">
              <a:rPr lang="en-US" smtClean="0"/>
              <a:t>7/20/2020</a:t>
            </a:fld>
            <a:endParaRPr lang="en-US"/>
          </a:p>
        </p:txBody>
      </p:sp>
      <p:sp>
        <p:nvSpPr>
          <p:cNvPr id="4" name="Footer Placeholder 3"/>
          <p:cNvSpPr>
            <a:spLocks noGrp="1"/>
          </p:cNvSpPr>
          <p:nvPr>
            <p:ph type="ftr" sz="quarter" idx="11"/>
          </p:nvPr>
        </p:nvSpPr>
        <p:spPr/>
        <p:txBody>
          <a:bodyPr/>
          <a:lstStyle>
            <a:lvl1pPr>
              <a:defRPr/>
            </a:lvl1pPr>
            <a:extLst/>
          </a:lstStyle>
          <a:p>
            <a:pPr>
              <a:defRPr/>
            </a:pPr>
            <a:r>
              <a:rPr lang="en-US"/>
              <a:t>© 2019 Accessibility Partners. Not to be reproduced without permission.</a:t>
            </a:r>
          </a:p>
        </p:txBody>
      </p:sp>
      <p:sp>
        <p:nvSpPr>
          <p:cNvPr id="5" name="Slide Number Placeholder 4"/>
          <p:cNvSpPr>
            <a:spLocks noGrp="1"/>
          </p:cNvSpPr>
          <p:nvPr>
            <p:ph type="sldNum" sz="quarter" idx="12"/>
          </p:nvPr>
        </p:nvSpPr>
        <p:spPr/>
        <p:txBody>
          <a:bodyPr/>
          <a:lstStyle>
            <a:lvl1pPr>
              <a:defRPr/>
            </a:lvl1pPr>
            <a:extLst/>
          </a:lstStyle>
          <a:p>
            <a:pPr>
              <a:defRPr/>
            </a:pPr>
            <a:fld id="{BABCC616-7FEA-44D4-8A87-02E7A3BEDFB7}" type="slidenum">
              <a:rPr lang="en-US"/>
              <a:pPr>
                <a:defRPr/>
              </a:pPr>
              <a:t>‹#›</a:t>
            </a:fld>
            <a:endParaRPr lang="en-US"/>
          </a:p>
        </p:txBody>
      </p:sp>
    </p:spTree>
    <p:extLst>
      <p:ext uri="{BB962C8B-B14F-4D97-AF65-F5344CB8AC3E}">
        <p14:creationId xmlns:p14="http://schemas.microsoft.com/office/powerpoint/2010/main" val="45770210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970433" y="6408739"/>
            <a:ext cx="2559051" cy="365125"/>
          </a:xfrm>
          <a:prstGeom prst="rect">
            <a:avLst/>
          </a:prstGeom>
        </p:spPr>
        <p:txBody>
          <a:bodyPr/>
          <a:lstStyle>
            <a:lvl1pPr>
              <a:defRPr/>
            </a:lvl1pPr>
            <a:extLst/>
          </a:lstStyle>
          <a:p>
            <a:pPr>
              <a:defRPr/>
            </a:pPr>
            <a:fld id="{28F3A244-A998-4A8F-BBF8-8494151EB0F9}" type="datetime1">
              <a:rPr lang="en-US" smtClean="0"/>
              <a:t>7/20/2020</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 2019 Accessibility Partners. Not to be reproduced without permission.</a:t>
            </a:r>
          </a:p>
        </p:txBody>
      </p:sp>
      <p:sp>
        <p:nvSpPr>
          <p:cNvPr id="7" name="Slide Number Placeholder 6"/>
          <p:cNvSpPr>
            <a:spLocks noGrp="1"/>
          </p:cNvSpPr>
          <p:nvPr>
            <p:ph type="sldNum" sz="quarter" idx="12"/>
          </p:nvPr>
        </p:nvSpPr>
        <p:spPr/>
        <p:txBody>
          <a:bodyPr/>
          <a:lstStyle>
            <a:lvl1pPr>
              <a:defRPr/>
            </a:lvl1pPr>
            <a:extLst/>
          </a:lstStyle>
          <a:p>
            <a:pPr>
              <a:defRPr/>
            </a:pPr>
            <a:fld id="{13DE2BB6-C66A-4D14-A1C5-A41A197F53AE}" type="slidenum">
              <a:rPr lang="en-US"/>
              <a:pPr>
                <a:defRPr/>
              </a:pPr>
              <a:t>‹#›</a:t>
            </a:fld>
            <a:endParaRPr lang="en-US"/>
          </a:p>
        </p:txBody>
      </p:sp>
    </p:spTree>
    <p:extLst>
      <p:ext uri="{BB962C8B-B14F-4D97-AF65-F5344CB8AC3E}">
        <p14:creationId xmlns:p14="http://schemas.microsoft.com/office/powerpoint/2010/main" val="2113313813"/>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sp>
        <p:nvSpPr>
          <p:cNvPr id="6" name="Freeform 8"/>
          <p:cNvSpPr>
            <a:spLocks/>
          </p:cNvSpPr>
          <p:nvPr/>
        </p:nvSpPr>
        <p:spPr bwMode="auto">
          <a:xfrm>
            <a:off x="647700" y="5938838"/>
            <a:ext cx="49212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sp>
        <p:nvSpPr>
          <p:cNvPr id="7"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a:p>
        </p:txBody>
      </p:sp>
      <p:sp>
        <p:nvSpPr>
          <p:cNvPr id="10" name="Chevron 12"/>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a:xfrm>
            <a:off x="8970433" y="6408739"/>
            <a:ext cx="2559051" cy="365125"/>
          </a:xfrm>
          <a:prstGeom prst="rect">
            <a:avLst/>
          </a:prstGeom>
        </p:spPr>
        <p:txBody>
          <a:bodyPr/>
          <a:lstStyle>
            <a:lvl1pPr>
              <a:defRPr>
                <a:solidFill>
                  <a:schemeClr val="tx1"/>
                </a:solidFill>
              </a:defRPr>
            </a:lvl1pPr>
            <a:extLst/>
          </a:lstStyle>
          <a:p>
            <a:pPr>
              <a:defRPr/>
            </a:pPr>
            <a:fld id="{58093AE1-52BF-4063-877D-632E86CA3506}" type="datetime1">
              <a:rPr lang="en-US" smtClean="0"/>
              <a:t>7/20/2020</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a:t>© 2019 Accessibility Partners. Not to be reproduced without permission.</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48F82B1C-5250-4E8F-B2CC-29F1E6FC0863}" type="slidenum">
              <a:rPr lang="en-US"/>
              <a:pPr>
                <a:defRPr/>
              </a:pPr>
              <a:t>‹#›</a:t>
            </a:fld>
            <a:endParaRPr lang="en-US"/>
          </a:p>
        </p:txBody>
      </p:sp>
    </p:spTree>
    <p:extLst>
      <p:ext uri="{BB962C8B-B14F-4D97-AF65-F5344CB8AC3E}">
        <p14:creationId xmlns:p14="http://schemas.microsoft.com/office/powerpoint/2010/main" val="1330895649"/>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a:xfrm>
            <a:off x="8970433" y="6408739"/>
            <a:ext cx="2559051" cy="365125"/>
          </a:xfrm>
          <a:prstGeom prst="rect">
            <a:avLst/>
          </a:prstGeom>
        </p:spPr>
        <p:txBody>
          <a:bodyPr/>
          <a:lstStyle>
            <a:lvl1pPr>
              <a:defRPr/>
            </a:lvl1pPr>
          </a:lstStyle>
          <a:p>
            <a:pPr>
              <a:defRPr/>
            </a:pPr>
            <a:fld id="{F60DA67C-9F75-4A9F-ADEA-D711E4ADFF73}" type="datetime1">
              <a:rPr lang="en-US" smtClean="0"/>
              <a:t>7/20/2020</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 2019 Accessibility Partners. Not to be reproduced without permission.</a:t>
            </a:r>
          </a:p>
        </p:txBody>
      </p:sp>
      <p:sp>
        <p:nvSpPr>
          <p:cNvPr id="6" name="Slide Number Placeholder 17"/>
          <p:cNvSpPr>
            <a:spLocks noGrp="1"/>
          </p:cNvSpPr>
          <p:nvPr>
            <p:ph type="sldNum" sz="quarter" idx="12"/>
          </p:nvPr>
        </p:nvSpPr>
        <p:spPr/>
        <p:txBody>
          <a:bodyPr/>
          <a:lstStyle>
            <a:lvl1pPr>
              <a:defRPr/>
            </a:lvl1pPr>
          </a:lstStyle>
          <a:p>
            <a:pPr>
              <a:defRPr/>
            </a:pPr>
            <a:fld id="{21C8D459-B71B-4E33-8313-581C90338C46}" type="slidenum">
              <a:rPr lang="en-US"/>
              <a:pPr>
                <a:defRPr/>
              </a:pPr>
              <a:t>‹#›</a:t>
            </a:fld>
            <a:endParaRPr lang="en-US"/>
          </a:p>
        </p:txBody>
      </p:sp>
    </p:spTree>
    <p:extLst>
      <p:ext uri="{BB962C8B-B14F-4D97-AF65-F5344CB8AC3E}">
        <p14:creationId xmlns:p14="http://schemas.microsoft.com/office/powerpoint/2010/main" val="3846560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a:xfrm>
            <a:off x="8970433" y="6408739"/>
            <a:ext cx="2559051" cy="365125"/>
          </a:xfrm>
          <a:prstGeom prst="rect">
            <a:avLst/>
          </a:prstGeom>
        </p:spPr>
        <p:txBody>
          <a:bodyPr/>
          <a:lstStyle>
            <a:lvl1pPr>
              <a:defRPr/>
            </a:lvl1pPr>
          </a:lstStyle>
          <a:p>
            <a:pPr>
              <a:defRPr/>
            </a:pPr>
            <a:fld id="{2911F4C5-A967-486A-8616-4B2A958BAF01}" type="datetime1">
              <a:rPr lang="en-US" smtClean="0"/>
              <a:t>7/20/2020</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 2019 Accessibility Partners. Not to be reproduced without permission.</a:t>
            </a:r>
          </a:p>
        </p:txBody>
      </p:sp>
      <p:sp>
        <p:nvSpPr>
          <p:cNvPr id="6" name="Slide Number Placeholder 17"/>
          <p:cNvSpPr>
            <a:spLocks noGrp="1"/>
          </p:cNvSpPr>
          <p:nvPr>
            <p:ph type="sldNum" sz="quarter" idx="12"/>
          </p:nvPr>
        </p:nvSpPr>
        <p:spPr/>
        <p:txBody>
          <a:bodyPr/>
          <a:lstStyle>
            <a:lvl1pPr>
              <a:defRPr/>
            </a:lvl1pPr>
          </a:lstStyle>
          <a:p>
            <a:pPr>
              <a:defRPr/>
            </a:pPr>
            <a:fld id="{4085705D-0DA4-4851-8C16-2C0C4853C970}" type="slidenum">
              <a:rPr lang="en-US"/>
              <a:pPr>
                <a:defRPr/>
              </a:pPr>
              <a:t>‹#›</a:t>
            </a:fld>
            <a:endParaRPr lang="en-US"/>
          </a:p>
        </p:txBody>
      </p:sp>
    </p:spTree>
    <p:extLst>
      <p:ext uri="{BB962C8B-B14F-4D97-AF65-F5344CB8AC3E}">
        <p14:creationId xmlns:p14="http://schemas.microsoft.com/office/powerpoint/2010/main" val="2752812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4255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userDrawn="1"/>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F5BA2B"/>
                </a:solidFill>
              </a:defRPr>
            </a:lvl1pPr>
          </a:lstStyle>
          <a:p>
            <a:r>
              <a:rPr lang="en-US" dirty="0"/>
              <a:t>Click to edit Master title style</a:t>
            </a:r>
          </a:p>
        </p:txBody>
      </p:sp>
    </p:spTree>
    <p:extLst>
      <p:ext uri="{BB962C8B-B14F-4D97-AF65-F5344CB8AC3E}">
        <p14:creationId xmlns:p14="http://schemas.microsoft.com/office/powerpoint/2010/main" val="381189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7/20/2020</a:t>
            </a:fld>
            <a:endParaRPr lang="en-US"/>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17514657-B334-4C76-8F4C-31A4A567A796}"/>
              </a:ext>
            </a:extLst>
          </p:cNvPr>
          <p:cNvSpPr/>
          <p:nvPr userDrawn="1"/>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userDrawn="1"/>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353242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52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8086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7/20/2020</a:t>
            </a:fld>
            <a:endParaRPr lang="en-US"/>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61318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A5C0-C843-4798-A68E-D1A36425029C}" type="slidenum">
              <a:rPr lang="en-US" smtClean="0"/>
              <a:pPr/>
              <a:t>‹#›</a:t>
            </a:fld>
            <a:endParaRPr lang="en-US"/>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dirty="0"/>
              <a:t>Click To Edit Master Title Style</a:t>
            </a:r>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userDrawn="1"/>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userDrawn="1"/>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7488876"/>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0" r:id="rId3"/>
    <p:sldLayoutId id="2147483669" r:id="rId4"/>
    <p:sldLayoutId id="2147483664" r:id="rId5"/>
    <p:sldLayoutId id="2147483651" r:id="rId6"/>
    <p:sldLayoutId id="2147483673" r:id="rId7"/>
    <p:sldLayoutId id="2147483660" r:id="rId8"/>
    <p:sldLayoutId id="2147483653" r:id="rId9"/>
    <p:sldLayoutId id="2147483654" r:id="rId10"/>
    <p:sldLayoutId id="2147483655" r:id="rId11"/>
    <p:sldLayoutId id="2147483658" r:id="rId12"/>
    <p:sldLayoutId id="2147483676" r:id="rId13"/>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508000" y="1825625"/>
            <a:ext cx="11198223"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4D4D4D"/>
              </a:buClr>
              <a:buSzPts val="2800"/>
              <a:buFont typeface="Arial"/>
              <a:buChar char="•"/>
              <a:defRPr sz="2800" b="0" i="0" u="none" strike="noStrike" cap="none">
                <a:solidFill>
                  <a:srgbClr val="4D4D4D"/>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4D4D4D"/>
              </a:buClr>
              <a:buSzPts val="2400"/>
              <a:buFont typeface="Arial"/>
              <a:buChar char="•"/>
              <a:defRPr sz="2400" b="0" i="0" u="none" strike="noStrike" cap="none">
                <a:solidFill>
                  <a:srgbClr val="4D4D4D"/>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rgbClr val="4D4D4D"/>
              </a:buClr>
              <a:buSzPts val="2000"/>
              <a:buFont typeface="Arial"/>
              <a:buChar char="•"/>
              <a:defRPr sz="2000" b="0" i="0" u="none" strike="noStrike" cap="none">
                <a:solidFill>
                  <a:srgbClr val="4D4D4D"/>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rgbClr val="4D4D4D"/>
              </a:buClr>
              <a:buSzPts val="1800"/>
              <a:buFont typeface="Arial"/>
              <a:buChar char="•"/>
              <a:defRPr sz="1800" b="0" i="0" u="none" strike="noStrike" cap="none">
                <a:solidFill>
                  <a:srgbClr val="4D4D4D"/>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rgbClr val="4D4D4D"/>
              </a:buClr>
              <a:buSzPts val="1800"/>
              <a:buFont typeface="Arial"/>
              <a:buChar char="•"/>
              <a:defRPr sz="1800" b="0" i="0" u="none" strike="noStrike" cap="none">
                <a:solidFill>
                  <a:srgbClr val="4D4D4D"/>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2" name="Google Shape;12;p1"/>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13" name="Google Shape;13;p1"/>
          <p:cNvSpPr txBox="1">
            <a:spLocks noGrp="1"/>
          </p:cNvSpPr>
          <p:nvPr>
            <p:ph type="title"/>
          </p:nvPr>
        </p:nvSpPr>
        <p:spPr>
          <a:xfrm>
            <a:off x="508000" y="365126"/>
            <a:ext cx="11198224" cy="113982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000"/>
              <a:buFont typeface="Times New Roman"/>
              <a:buNone/>
              <a:defRPr sz="40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14" name="Google Shape;14;p1"/>
          <p:cNvGrpSpPr/>
          <p:nvPr/>
        </p:nvGrpSpPr>
        <p:grpSpPr>
          <a:xfrm>
            <a:off x="11185957" y="6356350"/>
            <a:ext cx="892295" cy="470693"/>
            <a:chOff x="4581525" y="2647950"/>
            <a:chExt cx="2943225" cy="1552575"/>
          </a:xfrm>
        </p:grpSpPr>
        <p:pic>
          <p:nvPicPr>
            <p:cNvPr id="15" name="Google Shape;15;p1"/>
            <p:cNvPicPr preferRelativeResize="0"/>
            <p:nvPr/>
          </p:nvPicPr>
          <p:blipFill rotWithShape="1">
            <a:blip r:embed="rId13">
              <a:alphaModFix/>
            </a:blip>
            <a:srcRect/>
            <a:stretch/>
          </p:blipFill>
          <p:spPr>
            <a:xfrm>
              <a:off x="4667250" y="2647950"/>
              <a:ext cx="2857500" cy="1552575"/>
            </a:xfrm>
            <a:prstGeom prst="rect">
              <a:avLst/>
            </a:prstGeom>
            <a:noFill/>
            <a:ln>
              <a:noFill/>
            </a:ln>
          </p:spPr>
        </p:pic>
        <p:sp>
          <p:nvSpPr>
            <p:cNvPr id="16" name="Google Shape;16;p1"/>
            <p:cNvSpPr/>
            <p:nvPr/>
          </p:nvSpPr>
          <p:spPr>
            <a:xfrm>
              <a:off x="4581525" y="3867150"/>
              <a:ext cx="2466975" cy="2476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imes New Roman" panose="02020603050405020304" pitchFamily="18" charset="0"/>
                <a:ea typeface="Calibri"/>
                <a:cs typeface="Times New Roman" panose="02020603050405020304" pitchFamily="18" charset="0"/>
                <a:sym typeface="Calibri"/>
              </a:endParaRPr>
            </a:p>
          </p:txBody>
        </p:sp>
      </p:grpSp>
    </p:spTree>
    <p:extLst>
      <p:ext uri="{BB962C8B-B14F-4D97-AF65-F5344CB8AC3E}">
        <p14:creationId xmlns:p14="http://schemas.microsoft.com/office/powerpoint/2010/main" val="1937938051"/>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sp>
        <p:nvSpPr>
          <p:cNvPr id="12" name="Freeform 11"/>
          <p:cNvSpPr>
            <a:spLocks/>
          </p:cNvSpPr>
          <p:nvPr/>
        </p:nvSpPr>
        <p:spPr bwMode="auto">
          <a:xfrm>
            <a:off x="647700" y="5938838"/>
            <a:ext cx="49212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609600" y="1481138"/>
            <a:ext cx="10972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Footer Placeholder 21"/>
          <p:cNvSpPr>
            <a:spLocks noGrp="1"/>
          </p:cNvSpPr>
          <p:nvPr>
            <p:ph type="ftr" sz="quarter" idx="3"/>
          </p:nvPr>
        </p:nvSpPr>
        <p:spPr>
          <a:xfrm>
            <a:off x="4368801" y="6408739"/>
            <a:ext cx="7112001"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r>
              <a:rPr lang="en-US" dirty="0"/>
              <a:t>© 2019 Accessibility Partners. Not to be reproduced without permission.</a:t>
            </a:r>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B04C1B9F-3FB2-4293-9364-398FE43ACA5F}" type="slidenum">
              <a:rPr lang="en-US"/>
              <a:pPr>
                <a:defRPr/>
              </a:pPr>
              <a:t>‹#›</a:t>
            </a:fld>
            <a:endParaRPr lang="en-US"/>
          </a:p>
        </p:txBody>
      </p:sp>
      <p:pic>
        <p:nvPicPr>
          <p:cNvPr id="11" name="Picture 10" descr="Accessibility Partners logo"/>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3201" y="6280216"/>
            <a:ext cx="1650553" cy="425384"/>
          </a:xfrm>
          <a:prstGeom prst="rect">
            <a:avLst/>
          </a:prstGeom>
        </p:spPr>
      </p:pic>
    </p:spTree>
    <p:extLst>
      <p:ext uri="{BB962C8B-B14F-4D97-AF65-F5344CB8AC3E}">
        <p14:creationId xmlns:p14="http://schemas.microsoft.com/office/powerpoint/2010/main" val="426904263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sldNum="0"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Lucida Sans Unicode" pitchFamily="34" charset="0"/>
        </a:defRPr>
      </a:lvl2pPr>
      <a:lvl3pPr algn="l" rtl="0" eaLnBrk="1" fontAlgn="base" hangingPunct="1">
        <a:spcBef>
          <a:spcPct val="0"/>
        </a:spcBef>
        <a:spcAft>
          <a:spcPct val="0"/>
        </a:spcAft>
        <a:defRPr sz="4100" b="1">
          <a:solidFill>
            <a:schemeClr val="tx2"/>
          </a:solidFill>
          <a:latin typeface="Lucida Sans Unicode" pitchFamily="34" charset="0"/>
        </a:defRPr>
      </a:lvl3pPr>
      <a:lvl4pPr algn="l" rtl="0" eaLnBrk="1" fontAlgn="base" hangingPunct="1">
        <a:spcBef>
          <a:spcPct val="0"/>
        </a:spcBef>
        <a:spcAft>
          <a:spcPct val="0"/>
        </a:spcAft>
        <a:defRPr sz="4100" b="1">
          <a:solidFill>
            <a:schemeClr val="tx2"/>
          </a:solidFill>
          <a:latin typeface="Lucida Sans Unicode" pitchFamily="34" charset="0"/>
        </a:defRPr>
      </a:lvl4pPr>
      <a:lvl5pPr algn="l" rtl="0" eaLnBrk="1" fontAlgn="base" hangingPunct="1">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respectability.org/inclusion-toolkits/etiquette-interacting-with-people-with-disabiliti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ncdj.org/style-guid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3" Type="http://schemas.openxmlformats.org/officeDocument/2006/relationships/hyperlink" Target="https://ikar-la.org/" TargetMode="External"/><Relationship Id="rId18" Type="http://schemas.openxmlformats.org/officeDocument/2006/relationships/hyperlink" Target="https://jrspgh.org/" TargetMode="External"/><Relationship Id="rId26" Type="http://schemas.openxmlformats.org/officeDocument/2006/relationships/hyperlink" Target="https://momentmag.com/" TargetMode="External"/><Relationship Id="rId39" Type="http://schemas.openxmlformats.org/officeDocument/2006/relationships/hyperlink" Target="https://jewishweek.timesofisrael.com/topic/the-new-normal/" TargetMode="External"/><Relationship Id="rId21" Type="http://schemas.openxmlformats.org/officeDocument/2006/relationships/hyperlink" Target="https://www.jwi.org/" TargetMode="External"/><Relationship Id="rId34" Type="http://schemas.openxmlformats.org/officeDocument/2006/relationships/hyperlink" Target="https://shalominstitute.com/" TargetMode="External"/><Relationship Id="rId42" Type="http://schemas.openxmlformats.org/officeDocument/2006/relationships/hyperlink" Target="https://uscj.org/" TargetMode="External"/><Relationship Id="rId47" Type="http://schemas.openxmlformats.org/officeDocument/2006/relationships/hyperlink" Target="http://glazerphilanthropies.org/" TargetMode="External"/><Relationship Id="rId7" Type="http://schemas.openxmlformats.org/officeDocument/2006/relationships/hyperlink" Target="https://www.kolamielkinspark.org/" TargetMode="External"/><Relationship Id="rId2" Type="http://schemas.openxmlformats.org/officeDocument/2006/relationships/hyperlink" Target="https://avodah.net/" TargetMode="External"/><Relationship Id="rId16" Type="http://schemas.openxmlformats.org/officeDocument/2006/relationships/hyperlink" Target="https://www.greatermetrowestable.org/" TargetMode="External"/><Relationship Id="rId29" Type="http://schemas.openxmlformats.org/officeDocument/2006/relationships/hyperlink" Target="https://www.vbs.org/ourspacela" TargetMode="External"/><Relationship Id="rId1" Type="http://schemas.openxmlformats.org/officeDocument/2006/relationships/slideLayout" Target="../slideLayouts/slideLayout2.xml"/><Relationship Id="rId6" Type="http://schemas.openxmlformats.org/officeDocument/2006/relationships/hyperlink" Target="https://www.cbesimi.org/" TargetMode="External"/><Relationship Id="rId11" Type="http://schemas.openxmlformats.org/officeDocument/2006/relationships/hyperlink" Target="https://www.jgateways.org/" TargetMode="External"/><Relationship Id="rId24" Type="http://schemas.openxmlformats.org/officeDocument/2006/relationships/hyperlink" Target="https://jccmanhattan.org/" TargetMode="External"/><Relationship Id="rId32" Type="http://schemas.openxmlformats.org/officeDocument/2006/relationships/hyperlink" Target="https://www.rosiesfoundation.org/" TargetMode="External"/><Relationship Id="rId37" Type="http://schemas.openxmlformats.org/officeDocument/2006/relationships/hyperlink" Target="https://jewishjournal.com/" TargetMode="External"/><Relationship Id="rId40" Type="http://schemas.openxmlformats.org/officeDocument/2006/relationships/hyperlink" Target="https://www.womensrabbinicnetwork.org/" TargetMode="External"/><Relationship Id="rId45" Type="http://schemas.openxmlformats.org/officeDocument/2006/relationships/hyperlink" Target="https://www.yctorah.org/" TargetMode="External"/><Relationship Id="rId5" Type="http://schemas.openxmlformats.org/officeDocument/2006/relationships/hyperlink" Target="https://www.bnaiamoona.com/" TargetMode="External"/><Relationship Id="rId15" Type="http://schemas.openxmlformats.org/officeDocument/2006/relationships/hyperlink" Target="https://www.jewishfederations.org/" TargetMode="External"/><Relationship Id="rId23" Type="http://schemas.openxmlformats.org/officeDocument/2006/relationships/hyperlink" Target="https://lkflt.org/" TargetMode="External"/><Relationship Id="rId28" Type="http://schemas.openxmlformats.org/officeDocument/2006/relationships/hyperlink" Target="https://www.ohrhatorah.org/" TargetMode="External"/><Relationship Id="rId36" Type="http://schemas.openxmlformats.org/officeDocument/2006/relationships/hyperlink" Target="https://www.truah.org/" TargetMode="External"/><Relationship Id="rId10" Type="http://schemas.openxmlformats.org/officeDocument/2006/relationships/hyperlink" Target="https://jewishcamp.org/" TargetMode="External"/><Relationship Id="rId19" Type="http://schemas.openxmlformats.org/officeDocument/2006/relationships/hyperlink" Target="https://jqinternational.org/" TargetMode="External"/><Relationship Id="rId31" Type="http://schemas.openxmlformats.org/officeDocument/2006/relationships/hyperlink" Target="https://rac.org/" TargetMode="External"/><Relationship Id="rId44" Type="http://schemas.openxmlformats.org/officeDocument/2006/relationships/hyperlink" Target="https://www.yachad.org/losangeles" TargetMode="External"/><Relationship Id="rId4" Type="http://schemas.openxmlformats.org/officeDocument/2006/relationships/hyperlink" Target="https://jkidla.com/" TargetMode="External"/><Relationship Id="rId9" Type="http://schemas.openxmlformats.org/officeDocument/2006/relationships/hyperlink" Target="https://www.edcjcc.org/" TargetMode="External"/><Relationship Id="rId14" Type="http://schemas.openxmlformats.org/officeDocument/2006/relationships/hyperlink" Target="https://faithanddisability.org/institute/" TargetMode="External"/><Relationship Id="rId22" Type="http://schemas.openxmlformats.org/officeDocument/2006/relationships/hyperlink" Target="https://www.keshetonline.org/" TargetMode="External"/><Relationship Id="rId27" Type="http://schemas.openxmlformats.org/officeDocument/2006/relationships/hyperlink" Target="https://www.campramah.org/tikvah-programs" TargetMode="External"/><Relationship Id="rId30" Type="http://schemas.openxmlformats.org/officeDocument/2006/relationships/hyperlink" Target="https://www.reconstructingjudaism.org/" TargetMode="External"/><Relationship Id="rId35" Type="http://schemas.openxmlformats.org/officeDocument/2006/relationships/hyperlink" Target="https://www.wisela.org/" TargetMode="External"/><Relationship Id="rId43" Type="http://schemas.openxmlformats.org/officeDocument/2006/relationships/hyperlink" Target="https://jewishlearningventure.org/what-we-do/whole-community-inclusion/" TargetMode="External"/><Relationship Id="rId48" Type="http://schemas.openxmlformats.org/officeDocument/2006/relationships/hyperlink" Target="https://www.schusterman.org/" TargetMode="External"/><Relationship Id="rId8" Type="http://schemas.openxmlformats.org/officeDocument/2006/relationships/hyperlink" Target="https://orami.org/" TargetMode="External"/><Relationship Id="rId3" Type="http://schemas.openxmlformats.org/officeDocument/2006/relationships/hyperlink" Target="https://www.bnaidavid.com/" TargetMode="External"/><Relationship Id="rId12" Type="http://schemas.openxmlformats.org/officeDocument/2006/relationships/hyperlink" Target="http://huc.edu/" TargetMode="External"/><Relationship Id="rId17" Type="http://schemas.openxmlformats.org/officeDocument/2006/relationships/hyperlink" Target="https://www.jlatrust.org/" TargetMode="External"/><Relationship Id="rId25" Type="http://schemas.openxmlformats.org/officeDocument/2006/relationships/hyperlink" Target="https://matankids.org/" TargetMode="External"/><Relationship Id="rId33" Type="http://schemas.openxmlformats.org/officeDocument/2006/relationships/hyperlink" Target="https://www.shalhevet.org/apps/pages/index.jsp?uREC_ID=359276&amp;type=d&amp;pREC_ID=778756" TargetMode="External"/><Relationship Id="rId38" Type="http://schemas.openxmlformats.org/officeDocument/2006/relationships/hyperlink" Target="http://themiracleproject.org/" TargetMode="External"/><Relationship Id="rId46" Type="http://schemas.openxmlformats.org/officeDocument/2006/relationships/hyperlink" Target="https://www.jewishfoundationla.org/" TargetMode="External"/><Relationship Id="rId20" Type="http://schemas.openxmlformats.org/officeDocument/2006/relationships/hyperlink" Target="https://www.jvs-socal.org/" TargetMode="External"/><Relationship Id="rId41" Type="http://schemas.openxmlformats.org/officeDocument/2006/relationships/hyperlink" Target="https://urj.org/union-reform-judais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w3.org/WAI/standards-guidelines/wcag/" TargetMode="External"/><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hyperlink" Target="https://www.w3.org/TR/WCAG20" TargetMode="External"/><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30.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hyperlink" Target="https://www.respectability.org/jewish-ev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respectability.org/2020/01/webinar-premium-skills-workshop-in-social-media-accessibility/"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rev.co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hyperlink" Target="mailto:MatanK@RespectAbility.org" TargetMode="External"/><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3" Type="http://schemas.openxmlformats.org/officeDocument/2006/relationships/hyperlink" Target="https://www.respectability.org/wp-content/uploads/2019/04/Disability-in-Philanthropy-and-Nonprofits-RespectAbility-FINAL.pdf" TargetMode="External"/><Relationship Id="rId2" Type="http://schemas.openxmlformats.org/officeDocument/2006/relationships/hyperlink" Target="https://www.respectability.org/wp-content/uploads/2018/09/RespectAbility-survey-on-Jewish-inclusion-All-Jews-Nationwide-Sept-2018.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232D6E1D-D4F4-C448-A77C-A9748D276B49}"/>
              </a:ext>
            </a:extLst>
          </p:cNvPr>
          <p:cNvSpPr>
            <a:spLocks noGrp="1"/>
          </p:cNvSpPr>
          <p:nvPr>
            <p:ph type="title" idx="4294967295"/>
          </p:nvPr>
        </p:nvSpPr>
        <p:spPr/>
        <p:txBody>
          <a:bodyPr>
            <a:normAutofit fontScale="90000"/>
          </a:bodyPr>
          <a:lstStyle/>
          <a:p>
            <a:r>
              <a:rPr lang="en-US" dirty="0"/>
              <a:t>How</a:t>
            </a:r>
            <a:r>
              <a:rPr lang="en-US" baseline="0" dirty="0"/>
              <a:t> Disability Inclusion &amp; Equity Can Add to Your Success</a:t>
            </a:r>
            <a:endParaRPr lang="en-US" dirty="0"/>
          </a:p>
        </p:txBody>
      </p:sp>
      <p:pic>
        <p:nvPicPr>
          <p:cNvPr id="13" name="Picture 12" descr="RespectAbility logo">
            <a:extLst>
              <a:ext uri="{FF2B5EF4-FFF2-40B4-BE49-F238E27FC236}">
                <a16:creationId xmlns:a16="http://schemas.microsoft.com/office/drawing/2014/main" id="{F470BEEA-2EE5-4BD6-B08F-117EAA0ADD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2866" y="3607849"/>
            <a:ext cx="5410200" cy="2419350"/>
          </a:xfrm>
          <a:prstGeom prst="rect">
            <a:avLst/>
          </a:prstGeom>
        </p:spPr>
      </p:pic>
      <p:sp>
        <p:nvSpPr>
          <p:cNvPr id="2" name="TextBox 1">
            <a:extLst>
              <a:ext uri="{FF2B5EF4-FFF2-40B4-BE49-F238E27FC236}">
                <a16:creationId xmlns:a16="http://schemas.microsoft.com/office/drawing/2014/main" id="{DB4D2C9D-347E-4710-B426-E2F945F2385B}"/>
              </a:ext>
            </a:extLst>
          </p:cNvPr>
          <p:cNvSpPr txBox="1"/>
          <p:nvPr/>
        </p:nvSpPr>
        <p:spPr>
          <a:xfrm>
            <a:off x="6262778" y="3607849"/>
            <a:ext cx="5779163"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 to Ensure A Welcoming Lexicon, Accessible Websites and Social Media and Inclusive Photos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Moderator – Tatiana Lee,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RespectAbility</a:t>
            </a:r>
            <a:b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Panelist – </a:t>
            </a:r>
            <a:r>
              <a:rPr lang="en-US" sz="2400" b="1" dirty="0">
                <a:solidFill>
                  <a:srgbClr val="000000"/>
                </a:solidFill>
                <a:latin typeface="Times New Roman" panose="02020603050405020304" pitchFamily="18" charset="0"/>
                <a:cs typeface="Times New Roman" panose="02020603050405020304" pitchFamily="18" charset="0"/>
              </a:rPr>
              <a:t>River </a:t>
            </a:r>
            <a:r>
              <a:rPr lang="en-US" sz="2400" b="1" dirty="0" err="1">
                <a:solidFill>
                  <a:srgbClr val="000000"/>
                </a:solidFill>
                <a:latin typeface="Times New Roman" panose="02020603050405020304" pitchFamily="18" charset="0"/>
                <a:cs typeface="Times New Roman" panose="02020603050405020304" pitchFamily="18" charset="0"/>
              </a:rPr>
              <a:t>McMican</a:t>
            </a:r>
            <a:r>
              <a:rPr lang="en-US" sz="2400" b="1" dirty="0">
                <a:solidFill>
                  <a:srgbClr val="000000"/>
                </a:solidFill>
                <a:latin typeface="Times New Roman" panose="02020603050405020304" pitchFamily="18" charset="0"/>
                <a:cs typeface="Times New Roman" panose="02020603050405020304" pitchFamily="18" charset="0"/>
              </a:rPr>
              <a:t>, Keshet: For LGBTQ Equality in Jewish Life</a:t>
            </a:r>
            <a:b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Panelist – Sharon Rosenblatt, Accessibility Partners, LLC</a:t>
            </a:r>
          </a:p>
        </p:txBody>
      </p:sp>
      <p:pic>
        <p:nvPicPr>
          <p:cNvPr id="7" name="Picture 6" descr="A diverse group of RespectAbility Fellows smiling with their arms around each other">
            <a:extLst>
              <a:ext uri="{FF2B5EF4-FFF2-40B4-BE49-F238E27FC236}">
                <a16:creationId xmlns:a16="http://schemas.microsoft.com/office/drawing/2014/main" id="{07969B73-6E11-4B49-AE15-B74871B43F3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3006" y="-289509"/>
            <a:ext cx="12298012" cy="3740413"/>
          </a:xfrm>
          <a:prstGeom prst="rect">
            <a:avLst/>
          </a:prstGeom>
        </p:spPr>
      </p:pic>
      <p:cxnSp>
        <p:nvCxnSpPr>
          <p:cNvPr id="10" name="Straight Connector 9">
            <a:extLst>
              <a:ext uri="{FF2B5EF4-FFF2-40B4-BE49-F238E27FC236}">
                <a16:creationId xmlns:a16="http://schemas.microsoft.com/office/drawing/2014/main" id="{2208AE4A-0D4D-4577-A468-1DF7FAB562D8}"/>
              </a:ext>
              <a:ext uri="{C183D7F6-B498-43B3-948B-1728B52AA6E4}">
                <adec:decorative xmlns:adec="http://schemas.microsoft.com/office/drawing/2017/decorative" val="1"/>
              </a:ext>
            </a:extLst>
          </p:cNvPr>
          <p:cNvCxnSpPr>
            <a:cxnSpLocks/>
          </p:cNvCxnSpPr>
          <p:nvPr/>
        </p:nvCxnSpPr>
        <p:spPr>
          <a:xfrm>
            <a:off x="6096000" y="4135088"/>
            <a:ext cx="0" cy="189211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7A98BB6-E4E4-4389-BD94-D142C31C1EAD}"/>
              </a:ext>
              <a:ext uri="{C183D7F6-B498-43B3-948B-1728B52AA6E4}">
                <adec:decorative xmlns:adec="http://schemas.microsoft.com/office/drawing/2017/decorative" val="1"/>
              </a:ext>
            </a:extLst>
          </p:cNvPr>
          <p:cNvSpPr/>
          <p:nvPr/>
        </p:nvSpPr>
        <p:spPr>
          <a:xfrm>
            <a:off x="10747169" y="6270171"/>
            <a:ext cx="1444831" cy="58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14908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Nothing Without Us</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408941" y="1763712"/>
            <a:ext cx="4691698" cy="4351338"/>
          </a:xfrm>
        </p:spPr>
        <p:txBody>
          <a:bodyPr>
            <a:normAutofit/>
          </a:bodyPr>
          <a:lstStyle/>
          <a:p>
            <a:pPr marL="0" indent="0">
              <a:lnSpc>
                <a:spcPct val="100000"/>
              </a:lnSpc>
              <a:buNone/>
            </a:pPr>
            <a:r>
              <a:rPr lang="en-US" sz="4000" dirty="0">
                <a:solidFill>
                  <a:schemeClr val="tx1"/>
                </a:solidFill>
              </a:rPr>
              <a:t>The best way to accurately represent people with disabilities is to include us in the storytelling process!</a:t>
            </a:r>
          </a:p>
        </p:txBody>
      </p:sp>
      <p:pic>
        <p:nvPicPr>
          <p:cNvPr id="4" name="Picture 3" descr="A group of people with and without disabilities sitting around a table outside together having a discussion">
            <a:extLst>
              <a:ext uri="{FF2B5EF4-FFF2-40B4-BE49-F238E27FC236}">
                <a16:creationId xmlns:a16="http://schemas.microsoft.com/office/drawing/2014/main" id="{D14D8771-2400-3745-8232-670D7BBFDDE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13324" y="1739900"/>
            <a:ext cx="6562725" cy="4375150"/>
          </a:xfrm>
          <a:prstGeom prst="rect">
            <a:avLst/>
          </a:prstGeom>
        </p:spPr>
      </p:pic>
    </p:spTree>
    <p:extLst>
      <p:ext uri="{BB962C8B-B14F-4D97-AF65-F5344CB8AC3E}">
        <p14:creationId xmlns:p14="http://schemas.microsoft.com/office/powerpoint/2010/main" val="4268552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Readability</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68017" cy="4351338"/>
          </a:xfrm>
        </p:spPr>
        <p:txBody>
          <a:bodyPr>
            <a:normAutofit/>
          </a:bodyPr>
          <a:lstStyle/>
          <a:p>
            <a:pPr marL="0" indent="0">
              <a:buNone/>
            </a:pPr>
            <a:r>
              <a:rPr lang="en-US" sz="3200" dirty="0">
                <a:solidFill>
                  <a:schemeClr val="tx1"/>
                </a:solidFill>
              </a:rPr>
              <a:t>Improving the readability of your materials helps everyone in your audience.</a:t>
            </a:r>
          </a:p>
          <a:p>
            <a:endParaRPr lang="en-US" sz="3200" dirty="0">
              <a:solidFill>
                <a:schemeClr val="tx1"/>
              </a:solidFill>
            </a:endParaRPr>
          </a:p>
          <a:p>
            <a:r>
              <a:rPr lang="en-US" sz="3200" dirty="0">
                <a:solidFill>
                  <a:schemeClr val="tx1"/>
                </a:solidFill>
              </a:rPr>
              <a:t>Keep messaging direct.</a:t>
            </a:r>
          </a:p>
          <a:p>
            <a:r>
              <a:rPr lang="en-US" sz="3200" dirty="0">
                <a:solidFill>
                  <a:schemeClr val="tx1"/>
                </a:solidFill>
              </a:rPr>
              <a:t>Keep sentences short.</a:t>
            </a:r>
          </a:p>
          <a:p>
            <a:r>
              <a:rPr lang="en-US" sz="3200" dirty="0">
                <a:solidFill>
                  <a:schemeClr val="tx1"/>
                </a:solidFill>
              </a:rPr>
              <a:t>Provide translation and reference for Hebrew, Yiddish, or specific terminology.</a:t>
            </a:r>
          </a:p>
        </p:txBody>
      </p:sp>
    </p:spTree>
    <p:extLst>
      <p:ext uri="{BB962C8B-B14F-4D97-AF65-F5344CB8AC3E}">
        <p14:creationId xmlns:p14="http://schemas.microsoft.com/office/powerpoint/2010/main" val="3504252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Talking about Disability</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39" y="1699562"/>
            <a:ext cx="11346031" cy="4342649"/>
          </a:xfrm>
        </p:spPr>
        <p:txBody>
          <a:bodyPr>
            <a:normAutofit fontScale="62500" lnSpcReduction="20000"/>
          </a:bodyPr>
          <a:lstStyle/>
          <a:p>
            <a:pPr>
              <a:lnSpc>
                <a:spcPct val="120000"/>
              </a:lnSpc>
            </a:pPr>
            <a:r>
              <a:rPr lang="en-US" sz="4100" b="1" dirty="0">
                <a:solidFill>
                  <a:schemeClr val="tx1"/>
                </a:solidFill>
              </a:rPr>
              <a:t>Say the word. </a:t>
            </a:r>
            <a:r>
              <a:rPr lang="en-US" sz="4100" dirty="0">
                <a:solidFill>
                  <a:schemeClr val="tx1"/>
                </a:solidFill>
              </a:rPr>
              <a:t>“Disability” is not a bad word!</a:t>
            </a:r>
          </a:p>
          <a:p>
            <a:pPr>
              <a:lnSpc>
                <a:spcPct val="120000"/>
              </a:lnSpc>
            </a:pPr>
            <a:r>
              <a:rPr lang="en-US" sz="4100" dirty="0">
                <a:solidFill>
                  <a:schemeClr val="tx1"/>
                </a:solidFill>
              </a:rPr>
              <a:t>Use “nondisabled” instead of “able-bodied” or “normal.”</a:t>
            </a:r>
          </a:p>
          <a:p>
            <a:pPr>
              <a:lnSpc>
                <a:spcPct val="120000"/>
              </a:lnSpc>
            </a:pPr>
            <a:r>
              <a:rPr lang="en-US" sz="4100" dirty="0">
                <a:solidFill>
                  <a:schemeClr val="tx1"/>
                </a:solidFill>
              </a:rPr>
              <a:t>Don’t use euphemisms like “differently-abled” or “special needs.”</a:t>
            </a:r>
          </a:p>
          <a:p>
            <a:pPr>
              <a:lnSpc>
                <a:spcPct val="120000"/>
              </a:lnSpc>
            </a:pPr>
            <a:r>
              <a:rPr lang="en-US" sz="4100" dirty="0">
                <a:solidFill>
                  <a:schemeClr val="dk1"/>
                </a:solidFill>
                <a:highlight>
                  <a:srgbClr val="FFFFFF"/>
                </a:highlight>
                <a:ea typeface="Arial"/>
                <a:sym typeface="Arial"/>
              </a:rPr>
              <a:t>Avoid passive, victim words. Use accurate, respectful language.</a:t>
            </a:r>
          </a:p>
          <a:p>
            <a:pPr lvl="1">
              <a:lnSpc>
                <a:spcPct val="120000"/>
              </a:lnSpc>
            </a:pPr>
            <a:r>
              <a:rPr lang="en-US" sz="3400" dirty="0">
                <a:solidFill>
                  <a:schemeClr val="dk1"/>
                </a:solidFill>
                <a:highlight>
                  <a:srgbClr val="FFFFFF"/>
                </a:highlight>
                <a:ea typeface="Arial"/>
                <a:sym typeface="Arial"/>
              </a:rPr>
              <a:t>Instead of “he suffers from cerebral palsy,” use “he has cerebral palsy.”</a:t>
            </a:r>
          </a:p>
          <a:p>
            <a:pPr lvl="1">
              <a:lnSpc>
                <a:spcPct val="120000"/>
              </a:lnSpc>
            </a:pPr>
            <a:r>
              <a:rPr lang="en-US" sz="3400" kern="0" dirty="0">
                <a:solidFill>
                  <a:schemeClr val="dk1"/>
                </a:solidFill>
                <a:highlight>
                  <a:srgbClr val="FFFFFF"/>
                </a:highlight>
                <a:ea typeface="Roboto"/>
                <a:sym typeface="Arial"/>
              </a:rPr>
              <a:t>Instead of “confined to a wheelchair” or “wheelchair-bound,” use “wheelchair user.”</a:t>
            </a:r>
            <a:endParaRPr lang="en-US" sz="3400" kern="0" dirty="0">
              <a:solidFill>
                <a:srgbClr val="444444"/>
              </a:solidFill>
              <a:highlight>
                <a:srgbClr val="FFFFFF"/>
              </a:highlight>
              <a:ea typeface="Roboto"/>
              <a:sym typeface="Roboto"/>
            </a:endParaRPr>
          </a:p>
          <a:p>
            <a:pPr>
              <a:lnSpc>
                <a:spcPct val="120000"/>
              </a:lnSpc>
            </a:pPr>
            <a:r>
              <a:rPr lang="en" sz="4100" dirty="0">
                <a:solidFill>
                  <a:schemeClr val="dk1"/>
                </a:solidFill>
                <a:highlight>
                  <a:srgbClr val="FFFFFF"/>
                </a:highlight>
                <a:ea typeface="Arial"/>
                <a:sym typeface="Arial"/>
              </a:rPr>
              <a:t>E</a:t>
            </a:r>
            <a:r>
              <a:rPr lang="en-US" sz="4100" dirty="0" err="1">
                <a:solidFill>
                  <a:schemeClr val="dk1"/>
                </a:solidFill>
                <a:highlight>
                  <a:srgbClr val="FFFFFF"/>
                </a:highlight>
                <a:ea typeface="Arial"/>
                <a:sym typeface="Arial"/>
              </a:rPr>
              <a:t>liminate</a:t>
            </a:r>
            <a:r>
              <a:rPr lang="en-US" sz="4100" dirty="0">
                <a:solidFill>
                  <a:schemeClr val="dk1"/>
                </a:solidFill>
                <a:highlight>
                  <a:srgbClr val="FFFFFF"/>
                </a:highlight>
                <a:ea typeface="Arial"/>
                <a:sym typeface="Arial"/>
              </a:rPr>
              <a:t> common ableist language: Ex: Crazy</a:t>
            </a:r>
            <a:endParaRPr lang="en" sz="4100" dirty="0">
              <a:solidFill>
                <a:schemeClr val="dk1"/>
              </a:solidFill>
              <a:highlight>
                <a:srgbClr val="FFFFFF"/>
              </a:highlight>
              <a:ea typeface="Arial"/>
              <a:sym typeface="Arial"/>
            </a:endParaRPr>
          </a:p>
          <a:p>
            <a:pPr>
              <a:lnSpc>
                <a:spcPct val="120000"/>
              </a:lnSpc>
            </a:pPr>
            <a:r>
              <a:rPr lang="en" sz="4100" dirty="0">
                <a:solidFill>
                  <a:schemeClr val="dk1"/>
                </a:solidFill>
                <a:highlight>
                  <a:srgbClr val="FFFFFF"/>
                </a:highlight>
                <a:ea typeface="Arial"/>
                <a:sym typeface="Arial"/>
              </a:rPr>
              <a:t>Avoid referring to “the disabled” in the same way that you would avoid referring to “the Asians,” “the Jews” or “the African-Americans.” </a:t>
            </a:r>
          </a:p>
        </p:txBody>
      </p:sp>
    </p:spTree>
    <p:extLst>
      <p:ext uri="{BB962C8B-B14F-4D97-AF65-F5344CB8AC3E}">
        <p14:creationId xmlns:p14="http://schemas.microsoft.com/office/powerpoint/2010/main" val="3170434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Center the Person, Not the Disability</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68017" cy="4351338"/>
          </a:xfrm>
        </p:spPr>
        <p:txBody>
          <a:bodyPr>
            <a:normAutofit fontScale="92500"/>
          </a:bodyPr>
          <a:lstStyle/>
          <a:p>
            <a:pPr marL="0" indent="0">
              <a:buNone/>
            </a:pPr>
            <a:r>
              <a:rPr lang="en-US" dirty="0">
                <a:solidFill>
                  <a:schemeClr val="tx1"/>
                </a:solidFill>
              </a:rPr>
              <a:t>People are complex; you cannot define a person by a single characteristic, and one person can’t represent an entire community.</a:t>
            </a:r>
          </a:p>
          <a:p>
            <a:pPr marL="0" indent="0">
              <a:buNone/>
            </a:pPr>
            <a:endParaRPr lang="en-US" dirty="0">
              <a:solidFill>
                <a:schemeClr val="tx1"/>
              </a:solidFill>
            </a:endParaRPr>
          </a:p>
          <a:p>
            <a:r>
              <a:rPr lang="en-US" dirty="0">
                <a:solidFill>
                  <a:schemeClr val="tx1"/>
                </a:solidFill>
              </a:rPr>
              <a:t>Focus on their story, not on their disability, adaptive equipment, or medical history. </a:t>
            </a:r>
          </a:p>
          <a:p>
            <a:r>
              <a:rPr lang="en-US" dirty="0">
                <a:solidFill>
                  <a:schemeClr val="tx1"/>
                </a:solidFill>
              </a:rPr>
              <a:t>Don’t make assumptions, and don’t lead your audience to make assumptions. </a:t>
            </a:r>
          </a:p>
          <a:p>
            <a:r>
              <a:rPr lang="en-US" dirty="0">
                <a:solidFill>
                  <a:schemeClr val="tx1"/>
                </a:solidFill>
              </a:rPr>
              <a:t>Avoid inspiration porn. Inspiration porn uses people with disabilities to make nondisabled people feel good about themselves or to make them do something, like exercise. People with disabilities aren’t “inspirational” or “courageous” just because they have a disability. </a:t>
            </a:r>
          </a:p>
          <a:p>
            <a:pPr marL="0" indent="0">
              <a:buNone/>
            </a:pPr>
            <a:endParaRPr lang="en-US" b="1" dirty="0">
              <a:solidFill>
                <a:schemeClr val="tx1"/>
              </a:solidFill>
            </a:endParaRPr>
          </a:p>
          <a:p>
            <a:endParaRPr lang="en-US" dirty="0">
              <a:solidFill>
                <a:schemeClr val="tx1"/>
              </a:solidFill>
            </a:endParaRPr>
          </a:p>
          <a:p>
            <a:pPr marL="0" indent="0">
              <a:buNone/>
            </a:pPr>
            <a:endParaRPr lang="en-US" sz="2400" dirty="0">
              <a:solidFill>
                <a:schemeClr val="tx1"/>
              </a:solidFill>
            </a:endParaRPr>
          </a:p>
        </p:txBody>
      </p:sp>
    </p:spTree>
    <p:extLst>
      <p:ext uri="{BB962C8B-B14F-4D97-AF65-F5344CB8AC3E}">
        <p14:creationId xmlns:p14="http://schemas.microsoft.com/office/powerpoint/2010/main" val="2731695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People-First Language vs. Identity-First Language</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68017" cy="4351338"/>
          </a:xfrm>
        </p:spPr>
        <p:txBody>
          <a:bodyPr>
            <a:noAutofit/>
          </a:bodyPr>
          <a:lstStyle/>
          <a:p>
            <a:pPr marL="0" lvl="0" indent="0">
              <a:spcBef>
                <a:spcPts val="1200"/>
              </a:spcBef>
              <a:buNone/>
            </a:pPr>
            <a:r>
              <a:rPr lang="en-US" sz="3200" b="1" dirty="0">
                <a:solidFill>
                  <a:schemeClr val="tx1"/>
                </a:solidFill>
                <a:highlight>
                  <a:srgbClr val="FFFFFF"/>
                </a:highlight>
                <a:ea typeface="Arial"/>
                <a:sym typeface="Arial"/>
              </a:rPr>
              <a:t>People-First Language </a:t>
            </a:r>
            <a:r>
              <a:rPr lang="en-US" sz="3200" dirty="0">
                <a:solidFill>
                  <a:schemeClr val="tx1"/>
                </a:solidFill>
                <a:highlight>
                  <a:srgbClr val="FFFFFF"/>
                </a:highlight>
                <a:ea typeface="Arial"/>
                <a:sym typeface="Arial"/>
              </a:rPr>
              <a:t>puts the emphasis on the person first; followed by a description of the disability. </a:t>
            </a:r>
          </a:p>
          <a:p>
            <a:pPr marL="0" lvl="0" indent="0">
              <a:spcBef>
                <a:spcPts val="1200"/>
              </a:spcBef>
              <a:buNone/>
            </a:pPr>
            <a:endParaRPr lang="en-US" sz="3200" dirty="0">
              <a:solidFill>
                <a:schemeClr val="tx1"/>
              </a:solidFill>
              <a:highlight>
                <a:srgbClr val="FFFFFF"/>
              </a:highlight>
              <a:ea typeface="Arial"/>
              <a:sym typeface="Arial"/>
            </a:endParaRPr>
          </a:p>
          <a:p>
            <a:pPr marL="0" lvl="0" indent="0">
              <a:spcBef>
                <a:spcPts val="1200"/>
              </a:spcBef>
              <a:buNone/>
            </a:pPr>
            <a:r>
              <a:rPr lang="en-US" sz="3200" b="1" dirty="0">
                <a:solidFill>
                  <a:schemeClr val="tx1"/>
                </a:solidFill>
                <a:highlight>
                  <a:srgbClr val="FFFFFF"/>
                </a:highlight>
                <a:ea typeface="Arial"/>
                <a:sym typeface="Arial"/>
              </a:rPr>
              <a:t>Identity-First Language </a:t>
            </a:r>
            <a:r>
              <a:rPr lang="en-US" sz="3200" dirty="0">
                <a:solidFill>
                  <a:schemeClr val="tx1"/>
                </a:solidFill>
                <a:highlight>
                  <a:srgbClr val="FFFFFF"/>
                </a:highlight>
                <a:ea typeface="Arial"/>
                <a:sym typeface="Arial"/>
              </a:rPr>
              <a:t>puts the emphasis on the disability.</a:t>
            </a:r>
          </a:p>
          <a:p>
            <a:pPr marL="0" lvl="0" indent="0">
              <a:spcBef>
                <a:spcPts val="1200"/>
              </a:spcBef>
              <a:buNone/>
            </a:pPr>
            <a:endParaRPr lang="en-US" sz="3200" dirty="0">
              <a:solidFill>
                <a:schemeClr val="tx1"/>
              </a:solidFill>
              <a:highlight>
                <a:srgbClr val="FFFFFF"/>
              </a:highlight>
              <a:ea typeface="Arial"/>
              <a:sym typeface="Arial"/>
            </a:endParaRPr>
          </a:p>
          <a:p>
            <a:pPr marL="0" indent="0">
              <a:spcBef>
                <a:spcPts val="1200"/>
              </a:spcBef>
              <a:buNone/>
            </a:pPr>
            <a:r>
              <a:rPr lang="en-US" sz="3200" dirty="0">
                <a:solidFill>
                  <a:schemeClr val="tx1"/>
                </a:solidFill>
                <a:highlight>
                  <a:srgbClr val="FFFFFF"/>
                </a:highlight>
                <a:ea typeface="Arial"/>
                <a:sym typeface="Arial"/>
              </a:rPr>
              <a:t>Several U.S. disability groups have always used identity-first terms, specifically the culturally Deaf community and the autistic rights community. </a:t>
            </a:r>
          </a:p>
        </p:txBody>
      </p:sp>
    </p:spTree>
    <p:extLst>
      <p:ext uri="{BB962C8B-B14F-4D97-AF65-F5344CB8AC3E}">
        <p14:creationId xmlns:p14="http://schemas.microsoft.com/office/powerpoint/2010/main" val="957224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Using People-First or Identity-First Language</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68017" cy="4351338"/>
          </a:xfrm>
        </p:spPr>
        <p:txBody>
          <a:bodyPr>
            <a:normAutofit lnSpcReduction="10000"/>
          </a:bodyPr>
          <a:lstStyle/>
          <a:p>
            <a:pPr marL="0" indent="0">
              <a:lnSpc>
                <a:spcPct val="100000"/>
              </a:lnSpc>
              <a:buNone/>
            </a:pPr>
            <a:r>
              <a:rPr lang="en-US" sz="3200" dirty="0">
                <a:solidFill>
                  <a:schemeClr val="tx1"/>
                </a:solidFill>
              </a:rPr>
              <a:t>You should generally use People-First Language.</a:t>
            </a:r>
          </a:p>
          <a:p>
            <a:pPr marL="0" indent="0">
              <a:lnSpc>
                <a:spcPct val="100000"/>
              </a:lnSpc>
              <a:buNone/>
            </a:pPr>
            <a:endParaRPr lang="en-US" sz="3200" dirty="0">
              <a:solidFill>
                <a:schemeClr val="tx1"/>
              </a:solidFill>
            </a:endParaRPr>
          </a:p>
          <a:p>
            <a:pPr marL="0" indent="0">
              <a:lnSpc>
                <a:spcPct val="100000"/>
              </a:lnSpc>
              <a:buNone/>
            </a:pPr>
            <a:r>
              <a:rPr lang="en-US" sz="3200" dirty="0">
                <a:solidFill>
                  <a:schemeClr val="tx1"/>
                </a:solidFill>
              </a:rPr>
              <a:t>However:</a:t>
            </a:r>
          </a:p>
          <a:p>
            <a:pPr>
              <a:lnSpc>
                <a:spcPct val="100000"/>
              </a:lnSpc>
            </a:pPr>
            <a:r>
              <a:rPr lang="en-US" sz="3200" dirty="0">
                <a:solidFill>
                  <a:schemeClr val="tx1"/>
                </a:solidFill>
              </a:rPr>
              <a:t>If you are talking about a specific person, ask them their preference. </a:t>
            </a:r>
          </a:p>
          <a:p>
            <a:pPr>
              <a:lnSpc>
                <a:spcPct val="100000"/>
              </a:lnSpc>
            </a:pPr>
            <a:r>
              <a:rPr lang="en-US" sz="3200" dirty="0">
                <a:solidFill>
                  <a:schemeClr val="tx1"/>
                </a:solidFill>
              </a:rPr>
              <a:t>If you are talking about a larger group, organization, or community, look up best practices. </a:t>
            </a:r>
          </a:p>
          <a:p>
            <a:pPr>
              <a:lnSpc>
                <a:spcPct val="100000"/>
              </a:lnSpc>
            </a:pPr>
            <a:r>
              <a:rPr lang="en-US" sz="3200" dirty="0">
                <a:solidFill>
                  <a:schemeClr val="tx1"/>
                </a:solidFill>
              </a:rPr>
              <a:t>Be aware of in-group language vs. out-group language.</a:t>
            </a:r>
          </a:p>
        </p:txBody>
      </p:sp>
    </p:spTree>
    <p:extLst>
      <p:ext uri="{BB962C8B-B14F-4D97-AF65-F5344CB8AC3E}">
        <p14:creationId xmlns:p14="http://schemas.microsoft.com/office/powerpoint/2010/main" val="1434025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Portraying Disability</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68017" cy="4351338"/>
          </a:xfrm>
        </p:spPr>
        <p:txBody>
          <a:bodyPr>
            <a:normAutofit fontScale="85000" lnSpcReduction="20000"/>
          </a:bodyPr>
          <a:lstStyle/>
          <a:p>
            <a:r>
              <a:rPr lang="en-US" dirty="0">
                <a:solidFill>
                  <a:schemeClr val="tx1"/>
                </a:solidFill>
              </a:rPr>
              <a:t>Focus on the person, not on their disability. </a:t>
            </a:r>
          </a:p>
          <a:p>
            <a:r>
              <a:rPr lang="en-US" dirty="0">
                <a:solidFill>
                  <a:schemeClr val="tx1"/>
                </a:solidFill>
              </a:rPr>
              <a:t>Choose celebratory images.</a:t>
            </a:r>
          </a:p>
          <a:p>
            <a:r>
              <a:rPr lang="en-US" dirty="0">
                <a:solidFill>
                  <a:schemeClr val="tx1"/>
                </a:solidFill>
              </a:rPr>
              <a:t>Show people with disabilities participating in Jewish community life.</a:t>
            </a:r>
          </a:p>
          <a:p>
            <a:r>
              <a:rPr lang="en-US" dirty="0">
                <a:solidFill>
                  <a:schemeClr val="tx1"/>
                </a:solidFill>
              </a:rPr>
              <a:t>Use authentic images.</a:t>
            </a:r>
          </a:p>
          <a:p>
            <a:pPr lvl="1"/>
            <a:r>
              <a:rPr lang="en-US" dirty="0">
                <a:solidFill>
                  <a:schemeClr val="tx1"/>
                </a:solidFill>
              </a:rPr>
              <a:t>Don’t use photographs of people without disabilities pretending that they have a disability.</a:t>
            </a:r>
          </a:p>
          <a:p>
            <a:pPr lvl="1"/>
            <a:r>
              <a:rPr lang="en-US" dirty="0">
                <a:solidFill>
                  <a:schemeClr val="tx1"/>
                </a:solidFill>
              </a:rPr>
              <a:t>Don’t use generic images of pill bottles, adaptive equipment, or medical settings.</a:t>
            </a:r>
          </a:p>
          <a:p>
            <a:pPr marL="0" indent="0" defTabSz="806867">
              <a:buClr>
                <a:srgbClr val="000000"/>
              </a:buClr>
              <a:buSzPct val="25000"/>
              <a:buNone/>
              <a:defRPr/>
            </a:pPr>
            <a:br>
              <a:rPr lang="en-US" kern="0" dirty="0">
                <a:solidFill>
                  <a:schemeClr val="tx1"/>
                </a:solidFill>
                <a:ea typeface="Lato" panose="020F0502020204030203" pitchFamily="34" charset="0"/>
                <a:sym typeface="Libre Baskerville"/>
              </a:rPr>
            </a:br>
            <a:r>
              <a:rPr lang="en-US" kern="0" dirty="0">
                <a:solidFill>
                  <a:schemeClr val="tx1"/>
                </a:solidFill>
                <a:ea typeface="Lato" panose="020F0502020204030203" pitchFamily="34" charset="0"/>
                <a:sym typeface="Libre Baskerville"/>
              </a:rPr>
              <a:t>There are many different disabilities, and disability impacts people of all races, sexual orientations and gender identities, faiths and backgrounds. </a:t>
            </a:r>
            <a:br>
              <a:rPr lang="en-US" kern="0" dirty="0">
                <a:solidFill>
                  <a:schemeClr val="tx1"/>
                </a:solidFill>
                <a:ea typeface="Lato" panose="020F0502020204030203" pitchFamily="34" charset="0"/>
                <a:sym typeface="Libre Baskerville"/>
              </a:rPr>
            </a:br>
            <a:endParaRPr lang="en-US" dirty="0">
              <a:solidFill>
                <a:schemeClr val="tx1"/>
              </a:solidFill>
            </a:endParaRPr>
          </a:p>
          <a:p>
            <a:r>
              <a:rPr lang="en-US" dirty="0">
                <a:solidFill>
                  <a:schemeClr val="tx1"/>
                </a:solidFill>
              </a:rPr>
              <a:t>People with disabilities aren’t interchangeable; don’t use an image of one person with a disability to represent all people with disabilities.</a:t>
            </a:r>
          </a:p>
          <a:p>
            <a:r>
              <a:rPr lang="en-US" dirty="0">
                <a:solidFill>
                  <a:schemeClr val="tx1"/>
                </a:solidFill>
              </a:rPr>
              <a:t>Don’t reuse the same image on all of your materials.</a:t>
            </a:r>
          </a:p>
          <a:p>
            <a:pPr marL="457200" lvl="1" indent="0">
              <a:buNone/>
            </a:pPr>
            <a:endParaRPr lang="en-US" dirty="0">
              <a:solidFill>
                <a:schemeClr val="tx1"/>
              </a:solidFill>
            </a:endParaRPr>
          </a:p>
        </p:txBody>
      </p:sp>
    </p:spTree>
    <p:extLst>
      <p:ext uri="{BB962C8B-B14F-4D97-AF65-F5344CB8AC3E}">
        <p14:creationId xmlns:p14="http://schemas.microsoft.com/office/powerpoint/2010/main" val="3033707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Keep It Up! </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68017" cy="4351338"/>
          </a:xfrm>
        </p:spPr>
        <p:txBody>
          <a:bodyPr>
            <a:noAutofit/>
          </a:bodyPr>
          <a:lstStyle/>
          <a:p>
            <a:pPr marL="0" marR="38100" lvl="0" indent="0">
              <a:lnSpc>
                <a:spcPct val="100000"/>
              </a:lnSpc>
              <a:spcBef>
                <a:spcPts val="0"/>
              </a:spcBef>
              <a:buClr>
                <a:srgbClr val="000000"/>
              </a:buClr>
              <a:buSzPts val="1400"/>
              <a:buNone/>
            </a:pPr>
            <a:r>
              <a:rPr lang="en-US" kern="0" dirty="0">
                <a:solidFill>
                  <a:schemeClr val="tx1"/>
                </a:solidFill>
                <a:ea typeface="Roboto"/>
                <a:sym typeface="Roboto"/>
              </a:rPr>
              <a:t>Inclusion and accessibility are </a:t>
            </a:r>
            <a:r>
              <a:rPr lang="en-US" b="1" kern="0" dirty="0">
                <a:solidFill>
                  <a:schemeClr val="tx1"/>
                </a:solidFill>
                <a:ea typeface="Roboto"/>
                <a:sym typeface="Roboto"/>
              </a:rPr>
              <a:t>ongoing </a:t>
            </a:r>
            <a:r>
              <a:rPr lang="en-US" kern="0" dirty="0">
                <a:solidFill>
                  <a:schemeClr val="tx1"/>
                </a:solidFill>
                <a:ea typeface="Roboto"/>
                <a:sym typeface="Roboto"/>
              </a:rPr>
              <a:t>tasks.</a:t>
            </a:r>
          </a:p>
          <a:p>
            <a:pPr marL="0" marR="38100" lvl="0" indent="0">
              <a:lnSpc>
                <a:spcPct val="100000"/>
              </a:lnSpc>
              <a:spcBef>
                <a:spcPts val="0"/>
              </a:spcBef>
              <a:buClr>
                <a:srgbClr val="000000"/>
              </a:buClr>
              <a:buSzPts val="1400"/>
              <a:buNone/>
            </a:pPr>
            <a:endParaRPr lang="en-US" kern="0" dirty="0">
              <a:solidFill>
                <a:schemeClr val="tx1"/>
              </a:solidFill>
              <a:ea typeface="Roboto"/>
              <a:sym typeface="Roboto"/>
            </a:endParaRPr>
          </a:p>
          <a:p>
            <a:pPr marL="0" marR="38100" lvl="0" indent="0">
              <a:lnSpc>
                <a:spcPct val="100000"/>
              </a:lnSpc>
              <a:spcBef>
                <a:spcPts val="0"/>
              </a:spcBef>
              <a:buClr>
                <a:srgbClr val="000000"/>
              </a:buClr>
              <a:buSzPts val="1400"/>
              <a:buNone/>
            </a:pPr>
            <a:r>
              <a:rPr lang="en-US" kern="0" dirty="0">
                <a:solidFill>
                  <a:schemeClr val="tx1"/>
                </a:solidFill>
                <a:ea typeface="Roboto"/>
                <a:sym typeface="Roboto"/>
              </a:rPr>
              <a:t>Create an inclusive communications guide and make sure your team has access to it.</a:t>
            </a:r>
          </a:p>
          <a:p>
            <a:pPr marL="0" marR="38100" lvl="0" indent="0">
              <a:lnSpc>
                <a:spcPct val="100000"/>
              </a:lnSpc>
              <a:spcBef>
                <a:spcPts val="0"/>
              </a:spcBef>
              <a:buClr>
                <a:srgbClr val="000000"/>
              </a:buClr>
              <a:buSzPts val="1400"/>
              <a:buNone/>
            </a:pPr>
            <a:endParaRPr lang="en-US" kern="0" dirty="0">
              <a:solidFill>
                <a:schemeClr val="tx1"/>
              </a:solidFill>
              <a:ea typeface="Roboto"/>
              <a:sym typeface="Roboto"/>
            </a:endParaRPr>
          </a:p>
          <a:p>
            <a:pPr marL="0" marR="38100" lvl="0" indent="0">
              <a:lnSpc>
                <a:spcPct val="100000"/>
              </a:lnSpc>
              <a:spcBef>
                <a:spcPts val="0"/>
              </a:spcBef>
              <a:buClr>
                <a:srgbClr val="000000"/>
              </a:buClr>
              <a:buSzPts val="1400"/>
              <a:buNone/>
            </a:pPr>
            <a:r>
              <a:rPr lang="en-US" kern="0" dirty="0">
                <a:solidFill>
                  <a:schemeClr val="tx1"/>
                </a:solidFill>
                <a:ea typeface="Roboto"/>
                <a:sym typeface="Roboto"/>
                <a:hlinkClick r:id="rId3"/>
              </a:rPr>
              <a:t>https://www.respectability.org/inclusion-toolkits/etiquette-interacting-with-people-with-disabilities/</a:t>
            </a:r>
            <a:endParaRPr lang="en-US" kern="0" dirty="0">
              <a:solidFill>
                <a:schemeClr val="tx1"/>
              </a:solidFill>
              <a:ea typeface="Roboto"/>
              <a:sym typeface="Roboto"/>
            </a:endParaRPr>
          </a:p>
          <a:p>
            <a:pPr marL="0" marR="38100" lvl="0" indent="0">
              <a:lnSpc>
                <a:spcPct val="100000"/>
              </a:lnSpc>
              <a:spcBef>
                <a:spcPts val="0"/>
              </a:spcBef>
              <a:buClr>
                <a:srgbClr val="000000"/>
              </a:buClr>
              <a:buSzPts val="1400"/>
              <a:buNone/>
            </a:pPr>
            <a:endParaRPr lang="en-US" kern="0" dirty="0">
              <a:solidFill>
                <a:schemeClr val="tx1"/>
              </a:solidFill>
              <a:ea typeface="Roboto"/>
              <a:sym typeface="Roboto"/>
            </a:endParaRPr>
          </a:p>
          <a:p>
            <a:pPr marL="0" marR="38100" indent="0">
              <a:lnSpc>
                <a:spcPct val="100000"/>
              </a:lnSpc>
              <a:spcBef>
                <a:spcPts val="0"/>
              </a:spcBef>
              <a:buClr>
                <a:srgbClr val="000000"/>
              </a:buClr>
              <a:buSzPts val="1400"/>
              <a:buNone/>
            </a:pPr>
            <a:r>
              <a:rPr lang="en" dirty="0">
                <a:hlinkClick r:id="rId4"/>
              </a:rPr>
              <a:t>http://ncdj.org/style-guide/</a:t>
            </a:r>
            <a:endParaRPr lang="en-US" kern="0" dirty="0">
              <a:solidFill>
                <a:schemeClr val="tx1"/>
              </a:solidFill>
              <a:sym typeface="Roboto"/>
            </a:endParaRPr>
          </a:p>
          <a:p>
            <a:pPr marL="0" marR="38100" lvl="0" indent="0">
              <a:lnSpc>
                <a:spcPct val="100000"/>
              </a:lnSpc>
              <a:spcBef>
                <a:spcPts val="0"/>
              </a:spcBef>
              <a:buClr>
                <a:srgbClr val="000000"/>
              </a:buClr>
              <a:buSzPts val="1400"/>
              <a:buNone/>
            </a:pPr>
            <a:endParaRPr lang="en-US" kern="0" dirty="0">
              <a:solidFill>
                <a:schemeClr val="tx1"/>
              </a:solidFill>
              <a:ea typeface="Roboto"/>
              <a:sym typeface="Roboto"/>
            </a:endParaRPr>
          </a:p>
          <a:p>
            <a:pPr marL="0" marR="38100" lvl="0" indent="0">
              <a:lnSpc>
                <a:spcPct val="100000"/>
              </a:lnSpc>
              <a:spcBef>
                <a:spcPts val="0"/>
              </a:spcBef>
              <a:buClr>
                <a:srgbClr val="000000"/>
              </a:buClr>
              <a:buSzPts val="1400"/>
              <a:buNone/>
            </a:pPr>
            <a:r>
              <a:rPr lang="en-US" kern="0" dirty="0">
                <a:solidFill>
                  <a:schemeClr val="tx1"/>
                </a:solidFill>
                <a:ea typeface="Roboto"/>
                <a:sym typeface="Roboto"/>
              </a:rPr>
              <a:t>Regularly revisit your materials and make improvements.</a:t>
            </a:r>
          </a:p>
        </p:txBody>
      </p:sp>
    </p:spTree>
    <p:extLst>
      <p:ext uri="{BB962C8B-B14F-4D97-AF65-F5344CB8AC3E}">
        <p14:creationId xmlns:p14="http://schemas.microsoft.com/office/powerpoint/2010/main" val="2308888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Sharon Rosenblatt</a:t>
            </a:r>
          </a:p>
        </p:txBody>
      </p:sp>
      <p:pic>
        <p:nvPicPr>
          <p:cNvPr id="6" name="Picture 5" descr="Sharon Roseblatt's headshot">
            <a:extLst>
              <a:ext uri="{FF2B5EF4-FFF2-40B4-BE49-F238E27FC236}">
                <a16:creationId xmlns:a16="http://schemas.microsoft.com/office/drawing/2014/main" id="{F6F296F8-B48A-405B-B08C-25E0330C1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54" y="2065306"/>
            <a:ext cx="2994125" cy="2727388"/>
          </a:xfrm>
          <a:prstGeom prst="rect">
            <a:avLst/>
          </a:prstGeom>
        </p:spPr>
      </p:pic>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3756074" y="1825625"/>
            <a:ext cx="7935184" cy="4351338"/>
          </a:xfrm>
        </p:spPr>
        <p:txBody>
          <a:bodyPr>
            <a:noAutofit/>
          </a:bodyPr>
          <a:lstStyle/>
          <a:p>
            <a:pPr marL="0" marR="38100" lvl="0" indent="0">
              <a:lnSpc>
                <a:spcPct val="100000"/>
              </a:lnSpc>
              <a:spcBef>
                <a:spcPts val="0"/>
              </a:spcBef>
              <a:buClr>
                <a:srgbClr val="000000"/>
              </a:buClr>
              <a:buSzPts val="1400"/>
              <a:buNone/>
            </a:pPr>
            <a:r>
              <a:rPr lang="en-US" sz="2400" b="1" i="0" dirty="0">
                <a:solidFill>
                  <a:srgbClr val="000000"/>
                </a:solidFill>
                <a:effectLst/>
              </a:rPr>
              <a:t>Sharon Rosenblatt</a:t>
            </a:r>
            <a:r>
              <a:rPr lang="en-US" sz="2400" b="0" i="0" dirty="0">
                <a:solidFill>
                  <a:srgbClr val="000000"/>
                </a:solidFill>
                <a:effectLst/>
              </a:rPr>
              <a:t> is an accessibility professional working to improve the overall experience by a user with disabilities. With her tendency to be ‘hands on’, Sharon feels that accessibility is a right, and not a ‘nice to have’. She has been a part of the Accessibility Partners team for over ten years as the Director of Communications, and also specializes in document remediation and web compliance testing. Her efforts have enabled developers and manufacturers to see the tremendous potential that accessibility has not just for users with disabilities, but of all abilities. Sharon is also an avid runner and looks forward to her next race that gets her up at the crack of dawn. She’s been known to disregard weather forecasts as long as there is a finisher medal to be obtained.</a:t>
            </a:r>
            <a:endParaRPr lang="en-US" sz="2400" kern="0" dirty="0">
              <a:solidFill>
                <a:schemeClr val="tx1"/>
              </a:solidFill>
              <a:ea typeface="Roboto"/>
              <a:sym typeface="Roboto"/>
            </a:endParaRPr>
          </a:p>
        </p:txBody>
      </p:sp>
    </p:spTree>
    <p:extLst>
      <p:ext uri="{BB962C8B-B14F-4D97-AF65-F5344CB8AC3E}">
        <p14:creationId xmlns:p14="http://schemas.microsoft.com/office/powerpoint/2010/main" val="3443801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398722"/>
            <a:ext cx="8229600" cy="1143000"/>
          </a:xfrm>
        </p:spPr>
        <p:txBody>
          <a:bodyPr/>
          <a:lstStyle/>
          <a:p>
            <a:r>
              <a:rPr lang="en-US" dirty="0">
                <a:solidFill>
                  <a:schemeClr val="bg1"/>
                </a:solidFill>
                <a:latin typeface="Times New Roman" panose="02020603050405020304" pitchFamily="18" charset="0"/>
                <a:cs typeface="Times New Roman" panose="02020603050405020304" pitchFamily="18" charset="0"/>
              </a:rPr>
              <a:t>Digital Accessibility</a:t>
            </a:r>
          </a:p>
        </p:txBody>
      </p:sp>
      <p:sp>
        <p:nvSpPr>
          <p:cNvPr id="3" name="Content Placeholder 2"/>
          <p:cNvSpPr>
            <a:spLocks noGrp="1"/>
          </p:cNvSpPr>
          <p:nvPr>
            <p:ph sz="half" idx="1"/>
          </p:nvPr>
        </p:nvSpPr>
        <p:spPr>
          <a:xfrm>
            <a:off x="1828800" y="1557671"/>
            <a:ext cx="8686800" cy="4525963"/>
          </a:xfrm>
        </p:spPr>
        <p:txBody>
          <a:bodyPr/>
          <a:lstStyle/>
          <a:p>
            <a:r>
              <a:rPr lang="en-US" dirty="0">
                <a:solidFill>
                  <a:schemeClr val="bg1"/>
                </a:solidFill>
                <a:latin typeface="Times New Roman" panose="02020603050405020304" pitchFamily="18" charset="0"/>
                <a:cs typeface="Times New Roman" panose="02020603050405020304" pitchFamily="18" charset="0"/>
              </a:rPr>
              <a:t>Accessibility means equal access and encompasses all disabilities</a:t>
            </a:r>
          </a:p>
          <a:p>
            <a:r>
              <a:rPr lang="en-US" dirty="0">
                <a:solidFill>
                  <a:schemeClr val="bg1"/>
                </a:solidFill>
                <a:latin typeface="Times New Roman" panose="02020603050405020304" pitchFamily="18" charset="0"/>
                <a:cs typeface="Times New Roman" panose="02020603050405020304" pitchFamily="18" charset="0"/>
              </a:rPr>
              <a:t>People with disabilities can:</a:t>
            </a:r>
          </a:p>
          <a:p>
            <a:pPr lvl="1"/>
            <a:r>
              <a:rPr lang="en-US" dirty="0">
                <a:solidFill>
                  <a:schemeClr val="bg1"/>
                </a:solidFill>
                <a:latin typeface="Times New Roman" panose="02020603050405020304" pitchFamily="18" charset="0"/>
                <a:cs typeface="Times New Roman" panose="02020603050405020304" pitchFamily="18" charset="0"/>
              </a:rPr>
              <a:t>Perceive</a:t>
            </a:r>
          </a:p>
          <a:p>
            <a:pPr lvl="1"/>
            <a:r>
              <a:rPr lang="en-US" dirty="0">
                <a:solidFill>
                  <a:schemeClr val="bg1"/>
                </a:solidFill>
                <a:latin typeface="Times New Roman" panose="02020603050405020304" pitchFamily="18" charset="0"/>
                <a:cs typeface="Times New Roman" panose="02020603050405020304" pitchFamily="18" charset="0"/>
              </a:rPr>
              <a:t>Understand</a:t>
            </a:r>
          </a:p>
          <a:p>
            <a:pPr lvl="1"/>
            <a:r>
              <a:rPr lang="en-US" dirty="0">
                <a:solidFill>
                  <a:schemeClr val="bg1"/>
                </a:solidFill>
                <a:latin typeface="Times New Roman" panose="02020603050405020304" pitchFamily="18" charset="0"/>
                <a:cs typeface="Times New Roman" panose="02020603050405020304" pitchFamily="18" charset="0"/>
              </a:rPr>
              <a:t>Navigate</a:t>
            </a:r>
          </a:p>
          <a:p>
            <a:pPr lvl="1"/>
            <a:r>
              <a:rPr lang="en-US" dirty="0">
                <a:solidFill>
                  <a:schemeClr val="bg1"/>
                </a:solidFill>
                <a:latin typeface="Times New Roman" panose="02020603050405020304" pitchFamily="18" charset="0"/>
                <a:cs typeface="Times New Roman" panose="02020603050405020304" pitchFamily="18" charset="0"/>
              </a:rPr>
              <a:t>Interact</a:t>
            </a:r>
          </a:p>
        </p:txBody>
      </p:sp>
      <p:pic>
        <p:nvPicPr>
          <p:cNvPr id="11272" name="Picture 8" descr="Internet around the globe graph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1168" y="3202976"/>
            <a:ext cx="3288405" cy="246630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5FD9DF79-A37B-44B8-A580-59B2C588660C}" type="slidenum">
              <a:rPr lang="en-US">
                <a:solidFill>
                  <a:prstClr val="black"/>
                </a:solidFill>
                <a:latin typeface="Lucida Sans Unicode"/>
              </a:rPr>
              <a:pPr/>
              <a:t>19</a:t>
            </a:fld>
            <a:endParaRPr lang="en-US">
              <a:solidFill>
                <a:prstClr val="black"/>
              </a:solidFill>
              <a:latin typeface="Lucida Sans Unicode"/>
            </a:endParaRPr>
          </a:p>
        </p:txBody>
      </p:sp>
    </p:spTree>
    <p:extLst>
      <p:ext uri="{BB962C8B-B14F-4D97-AF65-F5344CB8AC3E}">
        <p14:creationId xmlns:p14="http://schemas.microsoft.com/office/powerpoint/2010/main" val="335908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Partners/Co-Promoters</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a:xfrm>
            <a:off x="523240" y="1702055"/>
            <a:ext cx="10830559" cy="4351338"/>
          </a:xfrm>
        </p:spPr>
        <p:txBody>
          <a:bodyPr>
            <a:noAutofit/>
          </a:bodyPr>
          <a:lstStyle/>
          <a:p>
            <a:pPr marL="0" indent="0">
              <a:buNone/>
            </a:pPr>
            <a:r>
              <a:rPr lang="en-US" sz="2000" dirty="0">
                <a:solidFill>
                  <a:schemeClr val="tx1"/>
                </a:solidFill>
                <a:hlinkClick r:id="rId2">
                  <a:extLst>
                    <a:ext uri="{A12FA001-AC4F-418D-AE19-62706E023703}">
                      <ahyp:hlinkClr xmlns:ahyp="http://schemas.microsoft.com/office/drawing/2018/hyperlinkcolor" val="tx"/>
                    </a:ext>
                  </a:extLst>
                </a:hlinkClick>
              </a:rPr>
              <a:t>Avodah</a:t>
            </a:r>
            <a:r>
              <a:rPr lang="en-US" sz="2000" dirty="0">
                <a:solidFill>
                  <a:schemeClr val="tx1"/>
                </a:solidFill>
              </a:rPr>
              <a:t>, </a:t>
            </a:r>
            <a:r>
              <a:rPr lang="en-US" sz="2000" dirty="0">
                <a:solidFill>
                  <a:schemeClr val="tx1"/>
                </a:solidFill>
                <a:hlinkClick r:id="rId3">
                  <a:extLst>
                    <a:ext uri="{A12FA001-AC4F-418D-AE19-62706E023703}">
                      <ahyp:hlinkClr xmlns:ahyp="http://schemas.microsoft.com/office/drawing/2018/hyperlinkcolor" val="tx"/>
                    </a:ext>
                  </a:extLst>
                </a:hlinkClick>
              </a:rPr>
              <a:t>B’nai David-Judea Congregation</a:t>
            </a:r>
            <a:r>
              <a:rPr lang="en-US" sz="2000" dirty="0">
                <a:solidFill>
                  <a:schemeClr val="tx1"/>
                </a:solidFill>
              </a:rPr>
              <a:t>, </a:t>
            </a:r>
            <a:r>
              <a:rPr lang="en-US" sz="2000" dirty="0">
                <a:solidFill>
                  <a:schemeClr val="tx1"/>
                </a:solidFill>
                <a:hlinkClick r:id="rId4">
                  <a:extLst>
                    <a:ext uri="{A12FA001-AC4F-418D-AE19-62706E023703}">
                      <ahyp:hlinkClr xmlns:ahyp="http://schemas.microsoft.com/office/drawing/2018/hyperlinkcolor" val="tx"/>
                    </a:ext>
                  </a:extLst>
                </a:hlinkClick>
              </a:rPr>
              <a:t>Builders of Jewish Education: JKidLA</a:t>
            </a:r>
            <a:r>
              <a:rPr lang="en-US" sz="2000" dirty="0">
                <a:solidFill>
                  <a:schemeClr val="tx1"/>
                </a:solidFill>
              </a:rPr>
              <a:t>, </a:t>
            </a:r>
            <a:r>
              <a:rPr lang="en-US" sz="2000" dirty="0">
                <a:solidFill>
                  <a:schemeClr val="tx1"/>
                </a:solidFill>
                <a:hlinkClick r:id="rId5">
                  <a:extLst>
                    <a:ext uri="{A12FA001-AC4F-418D-AE19-62706E023703}">
                      <ahyp:hlinkClr xmlns:ahyp="http://schemas.microsoft.com/office/drawing/2018/hyperlinkcolor" val="tx"/>
                    </a:ext>
                  </a:extLst>
                </a:hlinkClick>
              </a:rPr>
              <a:t>Congregation B’nai Amoona</a:t>
            </a:r>
            <a:r>
              <a:rPr lang="en-US" sz="2000" dirty="0">
                <a:solidFill>
                  <a:schemeClr val="tx1"/>
                </a:solidFill>
              </a:rPr>
              <a:t>, </a:t>
            </a:r>
            <a:r>
              <a:rPr lang="en-US" sz="2000" dirty="0">
                <a:solidFill>
                  <a:schemeClr val="tx1"/>
                </a:solidFill>
                <a:hlinkClick r:id="rId6">
                  <a:extLst>
                    <a:ext uri="{A12FA001-AC4F-418D-AE19-62706E023703}">
                      <ahyp:hlinkClr xmlns:ahyp="http://schemas.microsoft.com/office/drawing/2018/hyperlinkcolor" val="tx"/>
                    </a:ext>
                  </a:extLst>
                </a:hlinkClick>
              </a:rPr>
              <a:t>Congregation B’nai Emet</a:t>
            </a:r>
            <a:r>
              <a:rPr lang="en-US" sz="2000" dirty="0">
                <a:solidFill>
                  <a:schemeClr val="tx1"/>
                </a:solidFill>
              </a:rPr>
              <a:t>, </a:t>
            </a:r>
            <a:r>
              <a:rPr lang="en-US" sz="2000" dirty="0">
                <a:solidFill>
                  <a:schemeClr val="tx1"/>
                </a:solidFill>
                <a:hlinkClick r:id="rId7">
                  <a:extLst>
                    <a:ext uri="{A12FA001-AC4F-418D-AE19-62706E023703}">
                      <ahyp:hlinkClr xmlns:ahyp="http://schemas.microsoft.com/office/drawing/2018/hyperlinkcolor" val="tx"/>
                    </a:ext>
                  </a:extLst>
                </a:hlinkClick>
              </a:rPr>
              <a:t>Congregation Kol Ami</a:t>
            </a:r>
            <a:r>
              <a:rPr lang="en-US" sz="2000" dirty="0">
                <a:solidFill>
                  <a:schemeClr val="tx1"/>
                </a:solidFill>
              </a:rPr>
              <a:t>, </a:t>
            </a:r>
            <a:r>
              <a:rPr lang="en-US" sz="2000" dirty="0">
                <a:solidFill>
                  <a:schemeClr val="tx1"/>
                </a:solidFill>
                <a:hlinkClick r:id="rId8">
                  <a:extLst>
                    <a:ext uri="{A12FA001-AC4F-418D-AE19-62706E023703}">
                      <ahyp:hlinkClr xmlns:ahyp="http://schemas.microsoft.com/office/drawing/2018/hyperlinkcolor" val="tx"/>
                    </a:ext>
                  </a:extLst>
                </a:hlinkClick>
              </a:rPr>
              <a:t>Congregation Or Ami</a:t>
            </a:r>
            <a:r>
              <a:rPr lang="en-US" sz="2000" dirty="0">
                <a:solidFill>
                  <a:schemeClr val="tx1"/>
                </a:solidFill>
              </a:rPr>
              <a:t>, </a:t>
            </a:r>
            <a:r>
              <a:rPr lang="en-US" sz="2000" dirty="0">
                <a:solidFill>
                  <a:schemeClr val="tx1"/>
                </a:solidFill>
                <a:hlinkClick r:id="rId9">
                  <a:extLst>
                    <a:ext uri="{A12FA001-AC4F-418D-AE19-62706E023703}">
                      <ahyp:hlinkClr xmlns:ahyp="http://schemas.microsoft.com/office/drawing/2018/hyperlinkcolor" val="tx"/>
                    </a:ext>
                  </a:extLst>
                </a:hlinkClick>
              </a:rPr>
              <a:t>Edlavitch DCJCC</a:t>
            </a:r>
            <a:r>
              <a:rPr lang="en-US" sz="2000" dirty="0">
                <a:solidFill>
                  <a:schemeClr val="tx1"/>
                </a:solidFill>
              </a:rPr>
              <a:t>, </a:t>
            </a:r>
            <a:r>
              <a:rPr lang="en-US" sz="2000" dirty="0">
                <a:solidFill>
                  <a:schemeClr val="tx1"/>
                </a:solidFill>
                <a:hlinkClick r:id="rId10">
                  <a:extLst>
                    <a:ext uri="{A12FA001-AC4F-418D-AE19-62706E023703}">
                      <ahyp:hlinkClr xmlns:ahyp="http://schemas.microsoft.com/office/drawing/2018/hyperlinkcolor" val="tx"/>
                    </a:ext>
                  </a:extLst>
                </a:hlinkClick>
              </a:rPr>
              <a:t>Foundation for Jewish Camp</a:t>
            </a:r>
            <a:r>
              <a:rPr lang="en-US" sz="2000" dirty="0">
                <a:solidFill>
                  <a:schemeClr val="tx1"/>
                </a:solidFill>
              </a:rPr>
              <a:t>, </a:t>
            </a:r>
            <a:r>
              <a:rPr lang="en-US" sz="2000" dirty="0">
                <a:solidFill>
                  <a:schemeClr val="tx1"/>
                </a:solidFill>
                <a:hlinkClick r:id="rId11">
                  <a:extLst>
                    <a:ext uri="{A12FA001-AC4F-418D-AE19-62706E023703}">
                      <ahyp:hlinkClr xmlns:ahyp="http://schemas.microsoft.com/office/drawing/2018/hyperlinkcolor" val="tx"/>
                    </a:ext>
                  </a:extLst>
                </a:hlinkClick>
              </a:rPr>
              <a:t>Gateways: Access to Jewish Education</a:t>
            </a:r>
            <a:r>
              <a:rPr lang="en-US" sz="2000" dirty="0">
                <a:solidFill>
                  <a:schemeClr val="tx1"/>
                </a:solidFill>
              </a:rPr>
              <a:t>, </a:t>
            </a:r>
            <a:r>
              <a:rPr lang="en-US" sz="2000" dirty="0">
                <a:solidFill>
                  <a:schemeClr val="tx1"/>
                </a:solidFill>
                <a:hlinkClick r:id="rId12">
                  <a:extLst>
                    <a:ext uri="{A12FA001-AC4F-418D-AE19-62706E023703}">
                      <ahyp:hlinkClr xmlns:ahyp="http://schemas.microsoft.com/office/drawing/2018/hyperlinkcolor" val="tx"/>
                    </a:ext>
                  </a:extLst>
                </a:hlinkClick>
              </a:rPr>
              <a:t>Hebrew Union College</a:t>
            </a:r>
            <a:r>
              <a:rPr lang="en-US" sz="2000" dirty="0">
                <a:solidFill>
                  <a:schemeClr val="tx1"/>
                </a:solidFill>
              </a:rPr>
              <a:t>, </a:t>
            </a:r>
            <a:r>
              <a:rPr lang="en-US" sz="2000" dirty="0">
                <a:solidFill>
                  <a:schemeClr val="tx1"/>
                </a:solidFill>
                <a:hlinkClick r:id="rId13">
                  <a:extLst>
                    <a:ext uri="{A12FA001-AC4F-418D-AE19-62706E023703}">
                      <ahyp:hlinkClr xmlns:ahyp="http://schemas.microsoft.com/office/drawing/2018/hyperlinkcolor" val="tx"/>
                    </a:ext>
                  </a:extLst>
                </a:hlinkClick>
              </a:rPr>
              <a:t>IKAR</a:t>
            </a:r>
            <a:r>
              <a:rPr lang="en-US" sz="2000" dirty="0">
                <a:solidFill>
                  <a:schemeClr val="tx1"/>
                </a:solidFill>
              </a:rPr>
              <a:t>, </a:t>
            </a:r>
            <a:r>
              <a:rPr lang="en-US" sz="2000" dirty="0">
                <a:solidFill>
                  <a:schemeClr val="tx1"/>
                </a:solidFill>
                <a:hlinkClick r:id="rId14">
                  <a:extLst>
                    <a:ext uri="{A12FA001-AC4F-418D-AE19-62706E023703}">
                      <ahyp:hlinkClr xmlns:ahyp="http://schemas.microsoft.com/office/drawing/2018/hyperlinkcolor" val="tx"/>
                    </a:ext>
                  </a:extLst>
                </a:hlinkClick>
              </a:rPr>
              <a:t>Institute on Theology and Disability</a:t>
            </a:r>
            <a:r>
              <a:rPr lang="en-US" sz="2000" dirty="0">
                <a:solidFill>
                  <a:schemeClr val="tx1"/>
                </a:solidFill>
              </a:rPr>
              <a:t>, </a:t>
            </a:r>
            <a:r>
              <a:rPr lang="en-US" sz="2000" dirty="0">
                <a:solidFill>
                  <a:schemeClr val="tx1"/>
                </a:solidFill>
                <a:hlinkClick r:id="rId15">
                  <a:extLst>
                    <a:ext uri="{A12FA001-AC4F-418D-AE19-62706E023703}">
                      <ahyp:hlinkClr xmlns:ahyp="http://schemas.microsoft.com/office/drawing/2018/hyperlinkcolor" val="tx"/>
                    </a:ext>
                  </a:extLst>
                </a:hlinkClick>
              </a:rPr>
              <a:t>Jewish Federations of North America</a:t>
            </a:r>
            <a:r>
              <a:rPr lang="en-US" sz="2000" dirty="0">
                <a:solidFill>
                  <a:schemeClr val="tx1"/>
                </a:solidFill>
              </a:rPr>
              <a:t>, </a:t>
            </a:r>
            <a:r>
              <a:rPr lang="en-US" sz="2000" dirty="0">
                <a:solidFill>
                  <a:schemeClr val="tx1"/>
                </a:solidFill>
                <a:hlinkClick r:id="rId16">
                  <a:extLst>
                    <a:ext uri="{A12FA001-AC4F-418D-AE19-62706E023703}">
                      <ahyp:hlinkClr xmlns:ahyp="http://schemas.microsoft.com/office/drawing/2018/hyperlinkcolor" val="tx"/>
                    </a:ext>
                  </a:extLst>
                </a:hlinkClick>
              </a:rPr>
              <a:t>Jewish Federation of Greater MetroWest NJ – Greater MetroWest ABLE</a:t>
            </a:r>
            <a:r>
              <a:rPr lang="en-US" sz="2000" dirty="0">
                <a:solidFill>
                  <a:schemeClr val="tx1"/>
                </a:solidFill>
              </a:rPr>
              <a:t>, </a:t>
            </a:r>
            <a:r>
              <a:rPr lang="en-US" sz="2000" dirty="0">
                <a:solidFill>
                  <a:schemeClr val="tx1"/>
                </a:solidFill>
                <a:hlinkClick r:id="rId17">
                  <a:extLst>
                    <a:ext uri="{A12FA001-AC4F-418D-AE19-62706E023703}">
                      <ahyp:hlinkClr xmlns:ahyp="http://schemas.microsoft.com/office/drawing/2018/hyperlinkcolor" val="tx"/>
                    </a:ext>
                  </a:extLst>
                </a:hlinkClick>
              </a:rPr>
              <a:t>Jewish Los Angeles Special Needs Trust and Services</a:t>
            </a:r>
            <a:r>
              <a:rPr lang="en-US" sz="2000" dirty="0">
                <a:solidFill>
                  <a:schemeClr val="tx1"/>
                </a:solidFill>
              </a:rPr>
              <a:t>, </a:t>
            </a:r>
            <a:r>
              <a:rPr lang="en-US" sz="2000" dirty="0">
                <a:solidFill>
                  <a:schemeClr val="tx1"/>
                </a:solidFill>
                <a:hlinkClick r:id="rId18">
                  <a:extLst>
                    <a:ext uri="{A12FA001-AC4F-418D-AE19-62706E023703}">
                      <ahyp:hlinkClr xmlns:ahyp="http://schemas.microsoft.com/office/drawing/2018/hyperlinkcolor" val="tx"/>
                    </a:ext>
                  </a:extLst>
                </a:hlinkClick>
              </a:rPr>
              <a:t>Jewish Residential Services</a:t>
            </a:r>
            <a:r>
              <a:rPr lang="en-US" sz="2000" dirty="0">
                <a:solidFill>
                  <a:schemeClr val="tx1"/>
                </a:solidFill>
              </a:rPr>
              <a:t>, </a:t>
            </a:r>
            <a:r>
              <a:rPr lang="en-US" sz="2000" dirty="0">
                <a:solidFill>
                  <a:schemeClr val="tx1"/>
                </a:solidFill>
                <a:hlinkClick r:id="rId19">
                  <a:extLst>
                    <a:ext uri="{A12FA001-AC4F-418D-AE19-62706E023703}">
                      <ahyp:hlinkClr xmlns:ahyp="http://schemas.microsoft.com/office/drawing/2018/hyperlinkcolor" val="tx"/>
                    </a:ext>
                  </a:extLst>
                </a:hlinkClick>
              </a:rPr>
              <a:t>JQ International</a:t>
            </a:r>
            <a:r>
              <a:rPr lang="en-US" sz="2000" dirty="0">
                <a:solidFill>
                  <a:schemeClr val="tx1"/>
                </a:solidFill>
              </a:rPr>
              <a:t>, </a:t>
            </a:r>
            <a:r>
              <a:rPr lang="en-US" sz="2000" dirty="0">
                <a:solidFill>
                  <a:schemeClr val="tx1"/>
                </a:solidFill>
                <a:hlinkClick r:id="rId20">
                  <a:extLst>
                    <a:ext uri="{A12FA001-AC4F-418D-AE19-62706E023703}">
                      <ahyp:hlinkClr xmlns:ahyp="http://schemas.microsoft.com/office/drawing/2018/hyperlinkcolor" val="tx"/>
                    </a:ext>
                  </a:extLst>
                </a:hlinkClick>
              </a:rPr>
              <a:t>JVS SoCal</a:t>
            </a:r>
            <a:r>
              <a:rPr lang="en-US" sz="2000" dirty="0">
                <a:solidFill>
                  <a:schemeClr val="tx1"/>
                </a:solidFill>
              </a:rPr>
              <a:t>, </a:t>
            </a:r>
            <a:r>
              <a:rPr lang="en-US" sz="2000" dirty="0">
                <a:solidFill>
                  <a:schemeClr val="tx1"/>
                </a:solidFill>
                <a:hlinkClick r:id="rId21">
                  <a:extLst>
                    <a:ext uri="{A12FA001-AC4F-418D-AE19-62706E023703}">
                      <ahyp:hlinkClr xmlns:ahyp="http://schemas.microsoft.com/office/drawing/2018/hyperlinkcolor" val="tx"/>
                    </a:ext>
                  </a:extLst>
                </a:hlinkClick>
              </a:rPr>
              <a:t>Jewish Women International (JWI)</a:t>
            </a:r>
            <a:r>
              <a:rPr lang="en-US" sz="2000" dirty="0">
                <a:solidFill>
                  <a:schemeClr val="tx1"/>
                </a:solidFill>
              </a:rPr>
              <a:t>, </a:t>
            </a:r>
            <a:r>
              <a:rPr lang="en-US" sz="2000" dirty="0">
                <a:solidFill>
                  <a:schemeClr val="tx1"/>
                </a:solidFill>
                <a:hlinkClick r:id="rId22">
                  <a:extLst>
                    <a:ext uri="{A12FA001-AC4F-418D-AE19-62706E023703}">
                      <ahyp:hlinkClr xmlns:ahyp="http://schemas.microsoft.com/office/drawing/2018/hyperlinkcolor" val="tx"/>
                    </a:ext>
                  </a:extLst>
                </a:hlinkClick>
              </a:rPr>
              <a:t>Keshet</a:t>
            </a:r>
            <a:r>
              <a:rPr lang="en-US" sz="2000" dirty="0">
                <a:solidFill>
                  <a:schemeClr val="tx1"/>
                </a:solidFill>
              </a:rPr>
              <a:t>, </a:t>
            </a:r>
            <a:r>
              <a:rPr lang="en-US" sz="2000" dirty="0">
                <a:solidFill>
                  <a:schemeClr val="tx1"/>
                </a:solidFill>
                <a:hlinkClick r:id="rId23">
                  <a:extLst>
                    <a:ext uri="{A12FA001-AC4F-418D-AE19-62706E023703}">
                      <ahyp:hlinkClr xmlns:ahyp="http://schemas.microsoft.com/office/drawing/2018/hyperlinkcolor" val="tx"/>
                    </a:ext>
                  </a:extLst>
                </a:hlinkClick>
              </a:rPr>
              <a:t>Lippman Kanfer Foundation for Living Torah</a:t>
            </a:r>
            <a:r>
              <a:rPr lang="en-US" sz="2000" dirty="0">
                <a:solidFill>
                  <a:schemeClr val="tx1"/>
                </a:solidFill>
              </a:rPr>
              <a:t>, </a:t>
            </a:r>
            <a:r>
              <a:rPr lang="en-US" sz="2000" dirty="0">
                <a:solidFill>
                  <a:schemeClr val="tx1"/>
                </a:solidFill>
                <a:hlinkClick r:id="rId24">
                  <a:extLst>
                    <a:ext uri="{A12FA001-AC4F-418D-AE19-62706E023703}">
                      <ahyp:hlinkClr xmlns:ahyp="http://schemas.microsoft.com/office/drawing/2018/hyperlinkcolor" val="tx"/>
                    </a:ext>
                  </a:extLst>
                </a:hlinkClick>
              </a:rPr>
              <a:t>Marlene Meyerson JCC Manhattan</a:t>
            </a:r>
            <a:r>
              <a:rPr lang="en-US" sz="2000" dirty="0">
                <a:solidFill>
                  <a:schemeClr val="tx1"/>
                </a:solidFill>
              </a:rPr>
              <a:t>, </a:t>
            </a:r>
            <a:r>
              <a:rPr lang="en-US" sz="2000" dirty="0">
                <a:solidFill>
                  <a:schemeClr val="tx1"/>
                </a:solidFill>
                <a:hlinkClick r:id="rId25">
                  <a:extLst>
                    <a:ext uri="{A12FA001-AC4F-418D-AE19-62706E023703}">
                      <ahyp:hlinkClr xmlns:ahyp="http://schemas.microsoft.com/office/drawing/2018/hyperlinkcolor" val="tx"/>
                    </a:ext>
                  </a:extLst>
                </a:hlinkClick>
              </a:rPr>
              <a:t>Matan</a:t>
            </a:r>
            <a:r>
              <a:rPr lang="en-US" sz="2000" dirty="0">
                <a:solidFill>
                  <a:schemeClr val="tx1"/>
                </a:solidFill>
              </a:rPr>
              <a:t>, </a:t>
            </a:r>
            <a:r>
              <a:rPr lang="en-US" sz="2000" dirty="0">
                <a:solidFill>
                  <a:schemeClr val="tx1"/>
                </a:solidFill>
                <a:hlinkClick r:id="rId26">
                  <a:extLst>
                    <a:ext uri="{A12FA001-AC4F-418D-AE19-62706E023703}">
                      <ahyp:hlinkClr xmlns:ahyp="http://schemas.microsoft.com/office/drawing/2018/hyperlinkcolor" val="tx"/>
                    </a:ext>
                  </a:extLst>
                </a:hlinkClick>
              </a:rPr>
              <a:t>Moment Magazine</a:t>
            </a:r>
            <a:r>
              <a:rPr lang="en-US" sz="2000" dirty="0">
                <a:solidFill>
                  <a:schemeClr val="tx1"/>
                </a:solidFill>
              </a:rPr>
              <a:t>, </a:t>
            </a:r>
            <a:r>
              <a:rPr lang="en-US" sz="2000" dirty="0">
                <a:solidFill>
                  <a:schemeClr val="tx1"/>
                </a:solidFill>
                <a:hlinkClick r:id="rId27">
                  <a:extLst>
                    <a:ext uri="{A12FA001-AC4F-418D-AE19-62706E023703}">
                      <ahyp:hlinkClr xmlns:ahyp="http://schemas.microsoft.com/office/drawing/2018/hyperlinkcolor" val="tx"/>
                    </a:ext>
                  </a:extLst>
                </a:hlinkClick>
              </a:rPr>
              <a:t>National Ramah Tikvah Network</a:t>
            </a:r>
            <a:r>
              <a:rPr lang="en-US" sz="2000" dirty="0">
                <a:solidFill>
                  <a:schemeClr val="tx1"/>
                </a:solidFill>
              </a:rPr>
              <a:t>, </a:t>
            </a:r>
            <a:r>
              <a:rPr lang="en-US" sz="2000" dirty="0">
                <a:solidFill>
                  <a:schemeClr val="tx1"/>
                </a:solidFill>
                <a:hlinkClick r:id="rId28">
                  <a:extLst>
                    <a:ext uri="{A12FA001-AC4F-418D-AE19-62706E023703}">
                      <ahyp:hlinkClr xmlns:ahyp="http://schemas.microsoft.com/office/drawing/2018/hyperlinkcolor" val="tx"/>
                    </a:ext>
                  </a:extLst>
                </a:hlinkClick>
              </a:rPr>
              <a:t>Ohr HaTorah Synagogue</a:t>
            </a:r>
            <a:r>
              <a:rPr lang="en-US" sz="2000" dirty="0">
                <a:solidFill>
                  <a:schemeClr val="tx1"/>
                </a:solidFill>
              </a:rPr>
              <a:t>, </a:t>
            </a:r>
            <a:r>
              <a:rPr lang="en-US" sz="2000" dirty="0" err="1">
                <a:solidFill>
                  <a:schemeClr val="tx1"/>
                </a:solidFill>
                <a:hlinkClick r:id="rId29">
                  <a:extLst>
                    <a:ext uri="{A12FA001-AC4F-418D-AE19-62706E023703}">
                      <ahyp:hlinkClr xmlns:ahyp="http://schemas.microsoft.com/office/drawing/2018/hyperlinkcolor" val="tx"/>
                    </a:ext>
                  </a:extLst>
                </a:hlinkClick>
              </a:rPr>
              <a:t>OurSpace</a:t>
            </a:r>
            <a:r>
              <a:rPr lang="en-US" sz="2000" dirty="0">
                <a:solidFill>
                  <a:schemeClr val="tx1"/>
                </a:solidFill>
                <a:hlinkClick r:id="rId29">
                  <a:extLst>
                    <a:ext uri="{A12FA001-AC4F-418D-AE19-62706E023703}">
                      <ahyp:hlinkClr xmlns:ahyp="http://schemas.microsoft.com/office/drawing/2018/hyperlinkcolor" val="tx"/>
                    </a:ext>
                  </a:extLst>
                </a:hlinkClick>
              </a:rPr>
              <a:t> LA</a:t>
            </a:r>
            <a:r>
              <a:rPr lang="en-US" sz="2000" dirty="0">
                <a:solidFill>
                  <a:schemeClr val="tx1"/>
                </a:solidFill>
              </a:rPr>
              <a:t>, </a:t>
            </a:r>
            <a:r>
              <a:rPr lang="en-US" sz="2000" dirty="0">
                <a:solidFill>
                  <a:schemeClr val="tx1"/>
                </a:solidFill>
                <a:hlinkClick r:id="rId30">
                  <a:extLst>
                    <a:ext uri="{A12FA001-AC4F-418D-AE19-62706E023703}">
                      <ahyp:hlinkClr xmlns:ahyp="http://schemas.microsoft.com/office/drawing/2018/hyperlinkcolor" val="tx"/>
                    </a:ext>
                  </a:extLst>
                </a:hlinkClick>
              </a:rPr>
              <a:t>Reconstructing Judaism</a:t>
            </a:r>
            <a:r>
              <a:rPr lang="en-US" sz="2000" dirty="0">
                <a:solidFill>
                  <a:schemeClr val="tx1"/>
                </a:solidFill>
              </a:rPr>
              <a:t>, </a:t>
            </a:r>
            <a:r>
              <a:rPr lang="en-US" sz="2000" dirty="0">
                <a:solidFill>
                  <a:schemeClr val="tx1"/>
                </a:solidFill>
                <a:hlinkClick r:id="rId31">
                  <a:extLst>
                    <a:ext uri="{A12FA001-AC4F-418D-AE19-62706E023703}">
                      <ahyp:hlinkClr xmlns:ahyp="http://schemas.microsoft.com/office/drawing/2018/hyperlinkcolor" val="tx"/>
                    </a:ext>
                  </a:extLst>
                </a:hlinkClick>
              </a:rPr>
              <a:t>Religious Action Center of Reform Judaism</a:t>
            </a:r>
            <a:r>
              <a:rPr lang="en-US" sz="2000" dirty="0">
                <a:solidFill>
                  <a:schemeClr val="tx1"/>
                </a:solidFill>
              </a:rPr>
              <a:t>, </a:t>
            </a:r>
            <a:r>
              <a:rPr lang="en-US" sz="2000" dirty="0">
                <a:solidFill>
                  <a:schemeClr val="tx1"/>
                </a:solidFill>
                <a:hlinkClick r:id="rId32">
                  <a:extLst>
                    <a:ext uri="{A12FA001-AC4F-418D-AE19-62706E023703}">
                      <ahyp:hlinkClr xmlns:ahyp="http://schemas.microsoft.com/office/drawing/2018/hyperlinkcolor" val="tx"/>
                    </a:ext>
                  </a:extLst>
                </a:hlinkClick>
              </a:rPr>
              <a:t>ROSIES Foundation</a:t>
            </a:r>
            <a:r>
              <a:rPr lang="en-US" sz="2000" dirty="0">
                <a:solidFill>
                  <a:schemeClr val="tx1"/>
                </a:solidFill>
              </a:rPr>
              <a:t>, </a:t>
            </a:r>
            <a:r>
              <a:rPr lang="en-US" sz="2000" dirty="0">
                <a:solidFill>
                  <a:schemeClr val="tx1"/>
                </a:solidFill>
                <a:hlinkClick r:id="rId33">
                  <a:extLst>
                    <a:ext uri="{A12FA001-AC4F-418D-AE19-62706E023703}">
                      <ahyp:hlinkClr xmlns:ahyp="http://schemas.microsoft.com/office/drawing/2018/hyperlinkcolor" val="tx"/>
                    </a:ext>
                  </a:extLst>
                </a:hlinkClick>
              </a:rPr>
              <a:t>Shalhevet</a:t>
            </a:r>
            <a:r>
              <a:rPr lang="en-US" sz="2000" dirty="0">
                <a:solidFill>
                  <a:schemeClr val="tx1"/>
                </a:solidFill>
              </a:rPr>
              <a:t>, </a:t>
            </a:r>
            <a:r>
              <a:rPr lang="en-US" sz="2000" dirty="0">
                <a:solidFill>
                  <a:schemeClr val="tx1"/>
                </a:solidFill>
                <a:hlinkClick r:id="rId34">
                  <a:extLst>
                    <a:ext uri="{A12FA001-AC4F-418D-AE19-62706E023703}">
                      <ahyp:hlinkClr xmlns:ahyp="http://schemas.microsoft.com/office/drawing/2018/hyperlinkcolor" val="tx"/>
                    </a:ext>
                  </a:extLst>
                </a:hlinkClick>
              </a:rPr>
              <a:t>Shalom Institute</a:t>
            </a:r>
            <a:r>
              <a:rPr lang="en-US" sz="2000" dirty="0">
                <a:solidFill>
                  <a:schemeClr val="tx1"/>
                </a:solidFill>
              </a:rPr>
              <a:t>, </a:t>
            </a:r>
            <a:r>
              <a:rPr lang="en-US" sz="2000" dirty="0">
                <a:solidFill>
                  <a:schemeClr val="tx1"/>
                </a:solidFill>
                <a:hlinkClick r:id="rId35">
                  <a:extLst>
                    <a:ext uri="{A12FA001-AC4F-418D-AE19-62706E023703}">
                      <ahyp:hlinkClr xmlns:ahyp="http://schemas.microsoft.com/office/drawing/2018/hyperlinkcolor" val="tx"/>
                    </a:ext>
                  </a:extLst>
                </a:hlinkClick>
              </a:rPr>
              <a:t>Stephen Wise Temple</a:t>
            </a:r>
            <a:r>
              <a:rPr lang="en-US" sz="2000" dirty="0">
                <a:solidFill>
                  <a:schemeClr val="tx1"/>
                </a:solidFill>
              </a:rPr>
              <a:t>, </a:t>
            </a:r>
            <a:r>
              <a:rPr lang="en-US" sz="2000" dirty="0">
                <a:solidFill>
                  <a:schemeClr val="tx1"/>
                </a:solidFill>
                <a:hlinkClick r:id="rId36">
                  <a:extLst>
                    <a:ext uri="{A12FA001-AC4F-418D-AE19-62706E023703}">
                      <ahyp:hlinkClr xmlns:ahyp="http://schemas.microsoft.com/office/drawing/2018/hyperlinkcolor" val="tx"/>
                    </a:ext>
                  </a:extLst>
                </a:hlinkClick>
              </a:rPr>
              <a:t>T’ruah: The Rabbinic Call for Human Rights</a:t>
            </a:r>
            <a:r>
              <a:rPr lang="en-US" sz="2000" dirty="0">
                <a:solidFill>
                  <a:schemeClr val="tx1"/>
                </a:solidFill>
              </a:rPr>
              <a:t>, </a:t>
            </a:r>
            <a:r>
              <a:rPr lang="en-US" sz="2000" dirty="0">
                <a:solidFill>
                  <a:schemeClr val="tx1"/>
                </a:solidFill>
                <a:hlinkClick r:id="rId37">
                  <a:extLst>
                    <a:ext uri="{A12FA001-AC4F-418D-AE19-62706E023703}">
                      <ahyp:hlinkClr xmlns:ahyp="http://schemas.microsoft.com/office/drawing/2018/hyperlinkcolor" val="tx"/>
                    </a:ext>
                  </a:extLst>
                </a:hlinkClick>
              </a:rPr>
              <a:t>The Jewish Journal</a:t>
            </a:r>
            <a:r>
              <a:rPr lang="en-US" sz="2000" dirty="0">
                <a:solidFill>
                  <a:schemeClr val="tx1"/>
                </a:solidFill>
              </a:rPr>
              <a:t>, </a:t>
            </a:r>
            <a:r>
              <a:rPr lang="en-US" sz="2000" dirty="0">
                <a:solidFill>
                  <a:schemeClr val="tx1"/>
                </a:solidFill>
                <a:hlinkClick r:id="rId38">
                  <a:extLst>
                    <a:ext uri="{A12FA001-AC4F-418D-AE19-62706E023703}">
                      <ahyp:hlinkClr xmlns:ahyp="http://schemas.microsoft.com/office/drawing/2018/hyperlinkcolor" val="tx"/>
                    </a:ext>
                  </a:extLst>
                </a:hlinkClick>
              </a:rPr>
              <a:t>The Miracle Project</a:t>
            </a:r>
            <a:r>
              <a:rPr lang="en-US" sz="2000" dirty="0">
                <a:solidFill>
                  <a:schemeClr val="tx1"/>
                </a:solidFill>
              </a:rPr>
              <a:t>, </a:t>
            </a:r>
            <a:r>
              <a:rPr lang="en-US" sz="2000" dirty="0">
                <a:solidFill>
                  <a:schemeClr val="tx1"/>
                </a:solidFill>
                <a:hlinkClick r:id="rId39">
                  <a:extLst>
                    <a:ext uri="{A12FA001-AC4F-418D-AE19-62706E023703}">
                      <ahyp:hlinkClr xmlns:ahyp="http://schemas.microsoft.com/office/drawing/2018/hyperlinkcolor" val="tx"/>
                    </a:ext>
                  </a:extLst>
                </a:hlinkClick>
              </a:rPr>
              <a:t>The New Normal</a:t>
            </a:r>
            <a:r>
              <a:rPr lang="en-US" sz="2000" dirty="0">
                <a:solidFill>
                  <a:schemeClr val="tx1"/>
                </a:solidFill>
              </a:rPr>
              <a:t>, </a:t>
            </a:r>
            <a:r>
              <a:rPr lang="en-US" sz="2000" dirty="0">
                <a:solidFill>
                  <a:schemeClr val="tx1"/>
                </a:solidFill>
                <a:hlinkClick r:id="rId40">
                  <a:extLst>
                    <a:ext uri="{A12FA001-AC4F-418D-AE19-62706E023703}">
                      <ahyp:hlinkClr xmlns:ahyp="http://schemas.microsoft.com/office/drawing/2018/hyperlinkcolor" val="tx"/>
                    </a:ext>
                  </a:extLst>
                </a:hlinkClick>
              </a:rPr>
              <a:t>The Women’s Rabbinic Network</a:t>
            </a:r>
            <a:r>
              <a:rPr lang="en-US" sz="2000" dirty="0">
                <a:solidFill>
                  <a:schemeClr val="tx1"/>
                </a:solidFill>
              </a:rPr>
              <a:t>, </a:t>
            </a:r>
            <a:r>
              <a:rPr lang="en-US" sz="2000" dirty="0">
                <a:solidFill>
                  <a:schemeClr val="tx1"/>
                </a:solidFill>
                <a:hlinkClick r:id="rId41">
                  <a:extLst>
                    <a:ext uri="{A12FA001-AC4F-418D-AE19-62706E023703}">
                      <ahyp:hlinkClr xmlns:ahyp="http://schemas.microsoft.com/office/drawing/2018/hyperlinkcolor" val="tx"/>
                    </a:ext>
                  </a:extLst>
                </a:hlinkClick>
              </a:rPr>
              <a:t>Union for Reform Judaism</a:t>
            </a:r>
            <a:r>
              <a:rPr lang="en-US" sz="2000" dirty="0">
                <a:solidFill>
                  <a:schemeClr val="tx1"/>
                </a:solidFill>
              </a:rPr>
              <a:t>, </a:t>
            </a:r>
            <a:r>
              <a:rPr lang="en-US" sz="2000" dirty="0">
                <a:solidFill>
                  <a:schemeClr val="tx1"/>
                </a:solidFill>
                <a:hlinkClick r:id="rId42">
                  <a:extLst>
                    <a:ext uri="{A12FA001-AC4F-418D-AE19-62706E023703}">
                      <ahyp:hlinkClr xmlns:ahyp="http://schemas.microsoft.com/office/drawing/2018/hyperlinkcolor" val="tx"/>
                    </a:ext>
                  </a:extLst>
                </a:hlinkClick>
              </a:rPr>
              <a:t>USCJ</a:t>
            </a:r>
            <a:r>
              <a:rPr lang="en-US" sz="2000" dirty="0">
                <a:solidFill>
                  <a:schemeClr val="tx1"/>
                </a:solidFill>
              </a:rPr>
              <a:t>, </a:t>
            </a:r>
            <a:r>
              <a:rPr lang="en-US" sz="2000" dirty="0">
                <a:solidFill>
                  <a:schemeClr val="tx1"/>
                </a:solidFill>
                <a:hlinkClick r:id="rId43">
                  <a:extLst>
                    <a:ext uri="{A12FA001-AC4F-418D-AE19-62706E023703}">
                      <ahyp:hlinkClr xmlns:ahyp="http://schemas.microsoft.com/office/drawing/2018/hyperlinkcolor" val="tx"/>
                    </a:ext>
                  </a:extLst>
                </a:hlinkClick>
              </a:rPr>
              <a:t>Whole Community Inclusion at Jewish Learning Venture</a:t>
            </a:r>
            <a:r>
              <a:rPr lang="en-US" sz="2000" dirty="0">
                <a:solidFill>
                  <a:schemeClr val="tx1"/>
                </a:solidFill>
              </a:rPr>
              <a:t>, </a:t>
            </a:r>
            <a:r>
              <a:rPr lang="en-US" sz="2000" dirty="0">
                <a:solidFill>
                  <a:schemeClr val="tx1"/>
                </a:solidFill>
                <a:hlinkClick r:id="rId44">
                  <a:extLst>
                    <a:ext uri="{A12FA001-AC4F-418D-AE19-62706E023703}">
                      <ahyp:hlinkClr xmlns:ahyp="http://schemas.microsoft.com/office/drawing/2018/hyperlinkcolor" val="tx"/>
                    </a:ext>
                  </a:extLst>
                </a:hlinkClick>
              </a:rPr>
              <a:t>Yachad Los Angeles</a:t>
            </a:r>
            <a:r>
              <a:rPr lang="en-US" sz="2000" dirty="0">
                <a:solidFill>
                  <a:schemeClr val="tx1"/>
                </a:solidFill>
              </a:rPr>
              <a:t>, </a:t>
            </a:r>
            <a:r>
              <a:rPr lang="en-US" sz="2000" dirty="0">
                <a:solidFill>
                  <a:schemeClr val="tx1"/>
                </a:solidFill>
                <a:hlinkClick r:id="rId45">
                  <a:extLst>
                    <a:ext uri="{A12FA001-AC4F-418D-AE19-62706E023703}">
                      <ahyp:hlinkClr xmlns:ahyp="http://schemas.microsoft.com/office/drawing/2018/hyperlinkcolor" val="tx"/>
                    </a:ext>
                  </a:extLst>
                </a:hlinkClick>
              </a:rPr>
              <a:t>Yeshivat Chovevei Torah Rabbinical School</a:t>
            </a:r>
            <a:endParaRPr lang="en-US" sz="2000" dirty="0">
              <a:solidFill>
                <a:schemeClr val="tx1"/>
              </a:solidFill>
            </a:endParaRPr>
          </a:p>
          <a:p>
            <a:pPr marL="0" indent="0">
              <a:buNone/>
            </a:pPr>
            <a:r>
              <a:rPr lang="en-US" sz="2000" dirty="0">
                <a:solidFill>
                  <a:schemeClr val="tx1"/>
                </a:solidFill>
              </a:rPr>
              <a:t>This series is made possible by support from the </a:t>
            </a:r>
            <a:r>
              <a:rPr lang="en-US" sz="2000" dirty="0">
                <a:solidFill>
                  <a:schemeClr val="tx1"/>
                </a:solidFill>
                <a:hlinkClick r:id="rId46">
                  <a:extLst>
                    <a:ext uri="{A12FA001-AC4F-418D-AE19-62706E023703}">
                      <ahyp:hlinkClr xmlns:ahyp="http://schemas.microsoft.com/office/drawing/2018/hyperlinkcolor" val="tx"/>
                    </a:ext>
                  </a:extLst>
                </a:hlinkClick>
              </a:rPr>
              <a:t>Jewish Community Foundation of Los Angeles</a:t>
            </a:r>
            <a:r>
              <a:rPr lang="en-US" sz="2000" dirty="0">
                <a:solidFill>
                  <a:schemeClr val="tx1"/>
                </a:solidFill>
              </a:rPr>
              <a:t> through a Cutting Edge Grant, </a:t>
            </a:r>
            <a:r>
              <a:rPr lang="en-US" sz="2000" dirty="0">
                <a:solidFill>
                  <a:schemeClr val="tx1"/>
                </a:solidFill>
                <a:hlinkClick r:id="rId47">
                  <a:extLst>
                    <a:ext uri="{A12FA001-AC4F-418D-AE19-62706E023703}">
                      <ahyp:hlinkClr xmlns:ahyp="http://schemas.microsoft.com/office/drawing/2018/hyperlinkcolor" val="tx"/>
                    </a:ext>
                  </a:extLst>
                </a:hlinkClick>
              </a:rPr>
              <a:t>The Diane &amp; Guilford Glazer Philanthropies</a:t>
            </a:r>
            <a:r>
              <a:rPr lang="en-US" sz="2000" dirty="0">
                <a:solidFill>
                  <a:schemeClr val="tx1"/>
                </a:solidFill>
              </a:rPr>
              <a:t>, </a:t>
            </a:r>
            <a:r>
              <a:rPr lang="en-US" sz="2000" dirty="0">
                <a:solidFill>
                  <a:schemeClr val="tx1"/>
                </a:solidFill>
                <a:hlinkClick r:id="rId48">
                  <a:extLst>
                    <a:ext uri="{A12FA001-AC4F-418D-AE19-62706E023703}">
                      <ahyp:hlinkClr xmlns:ahyp="http://schemas.microsoft.com/office/drawing/2018/hyperlinkcolor" val="tx"/>
                    </a:ext>
                  </a:extLst>
                </a:hlinkClick>
              </a:rPr>
              <a:t>The Charles &amp; Lynn Schusterman Family Foundation</a:t>
            </a:r>
            <a:r>
              <a:rPr lang="en-US" sz="2000" dirty="0">
                <a:solidFill>
                  <a:schemeClr val="tx1"/>
                </a:solidFill>
              </a:rPr>
              <a:t>, The David Berg Foundation, the Stanford and Joan Alexander Foundation, Stanley &amp; Joyce Black Family Foundation, and The Beverly Foundation.</a:t>
            </a:r>
          </a:p>
        </p:txBody>
      </p:sp>
    </p:spTree>
    <p:extLst>
      <p:ext uri="{BB962C8B-B14F-4D97-AF65-F5344CB8AC3E}">
        <p14:creationId xmlns:p14="http://schemas.microsoft.com/office/powerpoint/2010/main" val="2765425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Who Defines the Guidelines?</a:t>
            </a: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The World Wide Web Consortium (W3C) developed Web Accessibility Initiative (WAI) </a:t>
            </a:r>
          </a:p>
          <a:p>
            <a:r>
              <a:rPr lang="en-US" dirty="0">
                <a:latin typeface="Times New Roman" panose="02020603050405020304" pitchFamily="18" charset="0"/>
                <a:cs typeface="Times New Roman" panose="02020603050405020304" pitchFamily="18" charset="0"/>
              </a:rPr>
              <a:t>Not a legal requirement; however, US courts are using as a global standard in lawsuits  </a:t>
            </a:r>
          </a:p>
          <a:p>
            <a:r>
              <a:rPr lang="en-US" dirty="0">
                <a:latin typeface="Times New Roman" panose="02020603050405020304" pitchFamily="18" charset="0"/>
                <a:cs typeface="Times New Roman" panose="02020603050405020304" pitchFamily="18" charset="0"/>
              </a:rPr>
              <a:t>WAI has developed the following W3C Recommendations:</a:t>
            </a:r>
          </a:p>
          <a:p>
            <a:pPr lvl="1"/>
            <a:r>
              <a:rPr lang="en-US" dirty="0">
                <a:latin typeface="Times New Roman" panose="02020603050405020304" pitchFamily="18" charset="0"/>
                <a:cs typeface="Times New Roman" panose="02020603050405020304" pitchFamily="18" charset="0"/>
              </a:rPr>
              <a:t>Web Content Accessibility Guidelines</a:t>
            </a:r>
          </a:p>
          <a:p>
            <a:pPr lvl="1"/>
            <a:r>
              <a:rPr lang="en-US" dirty="0">
                <a:latin typeface="Times New Roman" panose="02020603050405020304" pitchFamily="18" charset="0"/>
                <a:cs typeface="Times New Roman" panose="02020603050405020304" pitchFamily="18" charset="0"/>
                <a:hlinkClick r:id="rId3"/>
              </a:rPr>
              <a:t>https://www.w3.org/WAI/standards-guidelines/wcag/</a:t>
            </a:r>
            <a:endParaRPr 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p:txBody>
          <a:bodyPr/>
          <a:lstStyle/>
          <a:p>
            <a:fld id="{5FD9DF79-A37B-44B8-A580-59B2C588660C}" type="slidenum">
              <a:rPr lang="en-US">
                <a:solidFill>
                  <a:prstClr val="black"/>
                </a:solidFill>
                <a:latin typeface="Lucida Sans Unicode"/>
              </a:rPr>
              <a:pPr/>
              <a:t>20</a:t>
            </a:fld>
            <a:endParaRPr lang="en-US">
              <a:solidFill>
                <a:prstClr val="black"/>
              </a:solidFill>
              <a:latin typeface="Lucida Sans Unicode"/>
            </a:endParaRPr>
          </a:p>
        </p:txBody>
      </p:sp>
    </p:spTree>
    <p:extLst>
      <p:ext uri="{BB962C8B-B14F-4D97-AF65-F5344CB8AC3E}">
        <p14:creationId xmlns:p14="http://schemas.microsoft.com/office/powerpoint/2010/main" val="1200093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Alternative Text</a:t>
            </a: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Textual alternative to image content</a:t>
            </a:r>
          </a:p>
          <a:p>
            <a:r>
              <a:rPr lang="en-US" dirty="0">
                <a:latin typeface="Times New Roman" panose="02020603050405020304" pitchFamily="18" charset="0"/>
                <a:cs typeface="Times New Roman" panose="02020603050405020304" pitchFamily="18" charset="0"/>
              </a:rPr>
              <a:t>Alternative text communicates the</a:t>
            </a:r>
            <a:r>
              <a:rPr lang="en-US" b="1" dirty="0">
                <a:latin typeface="Times New Roman" panose="02020603050405020304" pitchFamily="18" charset="0"/>
                <a:cs typeface="Times New Roman" panose="02020603050405020304" pitchFamily="18" charset="0"/>
              </a:rPr>
              <a:t> purpose </a:t>
            </a:r>
            <a:r>
              <a:rPr lang="en-US" dirty="0">
                <a:latin typeface="Times New Roman" panose="02020603050405020304" pitchFamily="18" charset="0"/>
                <a:cs typeface="Times New Roman" panose="02020603050405020304" pitchFamily="18" charset="0"/>
              </a:rPr>
              <a:t>of the graphic, not its </a:t>
            </a:r>
            <a:r>
              <a:rPr lang="en-US" b="1" dirty="0">
                <a:latin typeface="Times New Roman" panose="02020603050405020304" pitchFamily="18" charset="0"/>
                <a:cs typeface="Times New Roman" panose="02020603050405020304" pitchFamily="18" charset="0"/>
              </a:rPr>
              <a:t>appearance</a:t>
            </a:r>
          </a:p>
          <a:p>
            <a:r>
              <a:rPr lang="en-US" dirty="0">
                <a:latin typeface="Times New Roman" panose="02020603050405020304" pitchFamily="18" charset="0"/>
                <a:cs typeface="Times New Roman" panose="02020603050405020304" pitchFamily="18" charset="0"/>
              </a:rPr>
              <a:t>Keep in mind how the image is used</a:t>
            </a:r>
          </a:p>
          <a:p>
            <a:pPr lvl="1"/>
            <a:r>
              <a:rPr lang="en-US" dirty="0">
                <a:latin typeface="Times New Roman" panose="02020603050405020304" pitchFamily="18" charset="0"/>
                <a:cs typeface="Times New Roman" panose="02020603050405020304" pitchFamily="18" charset="0"/>
              </a:rPr>
              <a:t>to convey important content</a:t>
            </a:r>
          </a:p>
          <a:p>
            <a:pPr lvl="1"/>
            <a:r>
              <a:rPr lang="en-US" dirty="0">
                <a:latin typeface="Times New Roman" panose="02020603050405020304" pitchFamily="18" charset="0"/>
                <a:cs typeface="Times New Roman" panose="02020603050405020304" pitchFamily="18" charset="0"/>
              </a:rPr>
              <a:t>to provide visual enhancement</a:t>
            </a:r>
          </a:p>
          <a:p>
            <a:pPr lvl="1"/>
            <a:r>
              <a:rPr lang="en-US" dirty="0">
                <a:latin typeface="Times New Roman" panose="02020603050405020304" pitchFamily="18" charset="0"/>
                <a:cs typeface="Times New Roman" panose="02020603050405020304" pitchFamily="18" charset="0"/>
              </a:rPr>
              <a:t>to link to other areas </a:t>
            </a:r>
          </a:p>
          <a:p>
            <a:endParaRPr lang="en-US" dirty="0"/>
          </a:p>
          <a:p>
            <a:endParaRPr lang="en-US" dirty="0"/>
          </a:p>
          <a:p>
            <a:endParaRPr lang="en-US" dirty="0"/>
          </a:p>
        </p:txBody>
      </p:sp>
      <p:pic>
        <p:nvPicPr>
          <p:cNvPr id="3074" name="Picture 2" descr="Temple Beth Sholom Hamden">
            <a:extLst>
              <a:ext uri="{FF2B5EF4-FFF2-40B4-BE49-F238E27FC236}">
                <a16:creationId xmlns:a16="http://schemas.microsoft.com/office/drawing/2014/main" id="{837C2850-40C6-44F8-9BC8-4EDF2F15B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1" y="4264026"/>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5FD9DF79-A37B-44B8-A580-59B2C588660C}" type="slidenum">
              <a:rPr lang="en-US">
                <a:solidFill>
                  <a:prstClr val="black"/>
                </a:solidFill>
                <a:latin typeface="Lucida Sans Unicode"/>
              </a:rPr>
              <a:pPr/>
              <a:t>21</a:t>
            </a:fld>
            <a:endParaRPr lang="en-US">
              <a:solidFill>
                <a:prstClr val="black"/>
              </a:solidFill>
              <a:latin typeface="Lucida Sans Unicode"/>
            </a:endParaRPr>
          </a:p>
        </p:txBody>
      </p:sp>
    </p:spTree>
    <p:extLst>
      <p:ext uri="{BB962C8B-B14F-4D97-AF65-F5344CB8AC3E}">
        <p14:creationId xmlns:p14="http://schemas.microsoft.com/office/powerpoint/2010/main" val="1819961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Color Usage</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Color should never be the sole way to convey information</a:t>
            </a:r>
          </a:p>
          <a:p>
            <a:r>
              <a:rPr lang="en-US" dirty="0">
                <a:latin typeface="Times New Roman" panose="02020603050405020304" pitchFamily="18" charset="0"/>
                <a:cs typeface="Times New Roman" panose="02020603050405020304" pitchFamily="18" charset="0"/>
              </a:rPr>
              <a:t>Some users with disabilities cannot distinguish colors</a:t>
            </a:r>
          </a:p>
          <a:p>
            <a:r>
              <a:rPr lang="en-US" dirty="0">
                <a:latin typeface="Times New Roman" panose="02020603050405020304" pitchFamily="18" charset="0"/>
                <a:cs typeface="Times New Roman" panose="02020603050405020304" pitchFamily="18" charset="0"/>
              </a:rPr>
              <a:t>May lose meaning if viewed in high contrast</a:t>
            </a:r>
          </a:p>
        </p:txBody>
      </p:sp>
      <p:pic>
        <p:nvPicPr>
          <p:cNvPr id="5" name="Picture 3" descr="Image shows an application with two buttons. One is red and labeled &quot;GO!&quot; and the other is green and labeled &quot;GO!&quot;"/>
          <p:cNvPicPr>
            <a:picLocks noChangeAspect="1" noChangeArrowheads="1"/>
          </p:cNvPicPr>
          <p:nvPr/>
        </p:nvPicPr>
        <p:blipFill rotWithShape="1">
          <a:blip r:embed="rId3" cstate="print"/>
          <a:srcRect b="27470"/>
          <a:stretch/>
        </p:blipFill>
        <p:spPr bwMode="auto">
          <a:xfrm>
            <a:off x="4038600" y="3826459"/>
            <a:ext cx="4114800" cy="1879119"/>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5FD9DF79-A37B-44B8-A580-59B2C588660C}" type="slidenum">
              <a:rPr lang="en-US">
                <a:solidFill>
                  <a:prstClr val="black"/>
                </a:solidFill>
                <a:latin typeface="Lucida Sans Unicode"/>
              </a:rPr>
              <a:pPr/>
              <a:t>22</a:t>
            </a:fld>
            <a:endParaRPr lang="en-US">
              <a:solidFill>
                <a:prstClr val="black"/>
              </a:solidFill>
              <a:latin typeface="Lucida Sans Unicode"/>
            </a:endParaRPr>
          </a:p>
        </p:txBody>
      </p:sp>
    </p:spTree>
    <p:extLst>
      <p:ext uri="{BB962C8B-B14F-4D97-AF65-F5344CB8AC3E}">
        <p14:creationId xmlns:p14="http://schemas.microsoft.com/office/powerpoint/2010/main" val="585626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Examples of Good Color Contrast</a:t>
            </a:r>
          </a:p>
        </p:txBody>
      </p:sp>
      <p:pic>
        <p:nvPicPr>
          <p:cNvPr id="86021" name="Picture 5" descr="A graphic with various good color contrast examples of how to colorize text and its background."/>
          <p:cNvPicPr>
            <a:picLocks noChangeAspect="1" noChangeArrowheads="1"/>
          </p:cNvPicPr>
          <p:nvPr/>
        </p:nvPicPr>
        <p:blipFill>
          <a:blip r:embed="rId3" cstate="print"/>
          <a:srcRect/>
          <a:stretch>
            <a:fillRect/>
          </a:stretch>
        </p:blipFill>
        <p:spPr bwMode="auto">
          <a:xfrm>
            <a:off x="2590800" y="1447801"/>
            <a:ext cx="6781800" cy="4068763"/>
          </a:xfrm>
          <a:prstGeom prst="rect">
            <a:avLst/>
          </a:prstGeom>
          <a:noFill/>
        </p:spPr>
      </p:pic>
      <p:sp>
        <p:nvSpPr>
          <p:cNvPr id="55301" name="Slide Number Placeholder 3"/>
          <p:cNvSpPr txBox="1">
            <a:spLocks noGrp="1"/>
          </p:cNvSpPr>
          <p:nvPr/>
        </p:nvSpPr>
        <p:spPr bwMode="auto">
          <a:xfrm>
            <a:off x="10171113" y="6408739"/>
            <a:ext cx="366712" cy="365125"/>
          </a:xfrm>
          <a:prstGeom prst="rect">
            <a:avLst/>
          </a:prstGeom>
          <a:noFill/>
          <a:ln>
            <a:miter lim="800000"/>
            <a:headEnd/>
            <a:tailEnd/>
          </a:ln>
        </p:spPr>
        <p:txBody>
          <a:bodyPr anchor="b"/>
          <a:lstStyle/>
          <a:p>
            <a:pPr algn="r" fontAlgn="base">
              <a:spcBef>
                <a:spcPct val="0"/>
              </a:spcBef>
              <a:spcAft>
                <a:spcPct val="0"/>
              </a:spcAft>
              <a:defRPr/>
            </a:pPr>
            <a:fld id="{8B2B7341-7500-4079-B805-CDDC7F4A7400}" type="slidenum">
              <a:rPr lang="en-US" sz="1000">
                <a:solidFill>
                  <a:prstClr val="black"/>
                </a:solidFill>
                <a:latin typeface="Lucida Sans Unicode"/>
              </a:rPr>
              <a:pPr algn="r" fontAlgn="base">
                <a:spcBef>
                  <a:spcPct val="0"/>
                </a:spcBef>
                <a:spcAft>
                  <a:spcPct val="0"/>
                </a:spcAft>
                <a:defRPr/>
              </a:pPr>
              <a:t>23</a:t>
            </a:fld>
            <a:endParaRPr lang="en-US" sz="1000">
              <a:solidFill>
                <a:prstClr val="black"/>
              </a:solidFill>
              <a:latin typeface="Lucida Sans Unicod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Timeouts</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Timeouts are employed to track a user’s inactivity</a:t>
            </a:r>
          </a:p>
          <a:p>
            <a:r>
              <a:rPr lang="en-US" dirty="0">
                <a:latin typeface="Times New Roman" panose="02020603050405020304" pitchFamily="18" charset="0"/>
                <a:cs typeface="Times New Roman" panose="02020603050405020304" pitchFamily="18" charset="0"/>
              </a:rPr>
              <a:t>Issues include:</a:t>
            </a:r>
          </a:p>
          <a:p>
            <a:pPr lvl="1"/>
            <a:r>
              <a:rPr lang="en-US" dirty="0">
                <a:latin typeface="Times New Roman" panose="02020603050405020304" pitchFamily="18" charset="0"/>
                <a:cs typeface="Times New Roman" panose="02020603050405020304" pitchFamily="18" charset="0"/>
              </a:rPr>
              <a:t>Not identified on screen</a:t>
            </a:r>
          </a:p>
          <a:p>
            <a:pPr lvl="1"/>
            <a:r>
              <a:rPr lang="en-US" dirty="0">
                <a:latin typeface="Times New Roman" panose="02020603050405020304" pitchFamily="18" charset="0"/>
                <a:cs typeface="Times New Roman" panose="02020603050405020304" pitchFamily="18" charset="0"/>
              </a:rPr>
              <a:t>Not long enough to complete an activity</a:t>
            </a:r>
          </a:p>
          <a:p>
            <a:endParaRPr lang="en-US" dirty="0"/>
          </a:p>
          <a:p>
            <a:endParaRPr lang="en-US" dirty="0"/>
          </a:p>
        </p:txBody>
      </p:sp>
      <p:pic>
        <p:nvPicPr>
          <p:cNvPr id="1026" name="Picture 2" descr="Image result for website timeout, showing a count dow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331" y="3787637"/>
            <a:ext cx="3715339"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5FD9DF79-A37B-44B8-A580-59B2C588660C}" type="slidenum">
              <a:rPr lang="en-US">
                <a:solidFill>
                  <a:prstClr val="black"/>
                </a:solidFill>
                <a:latin typeface="Lucida Sans Unicode"/>
              </a:rPr>
              <a:pPr/>
              <a:t>24</a:t>
            </a:fld>
            <a:endParaRPr lang="en-US">
              <a:solidFill>
                <a:prstClr val="black"/>
              </a:solidFill>
              <a:latin typeface="Lucida Sans Unicode"/>
            </a:endParaRPr>
          </a:p>
        </p:txBody>
      </p:sp>
    </p:spTree>
    <p:extLst>
      <p:ext uri="{BB962C8B-B14F-4D97-AF65-F5344CB8AC3E}">
        <p14:creationId xmlns:p14="http://schemas.microsoft.com/office/powerpoint/2010/main" val="1707759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Provide Descriptive Links</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Proper links work with all assistive technologies</a:t>
            </a:r>
          </a:p>
          <a:p>
            <a:r>
              <a:rPr lang="en-US" dirty="0">
                <a:latin typeface="Times New Roman" panose="02020603050405020304" pitchFamily="18" charset="0"/>
                <a:cs typeface="Times New Roman" panose="02020603050405020304" pitchFamily="18" charset="0"/>
              </a:rPr>
              <a:t>Must be accessible from the </a:t>
            </a:r>
            <a:r>
              <a:rPr lang="en-US" b="1" dirty="0">
                <a:latin typeface="Times New Roman" panose="02020603050405020304" pitchFamily="18" charset="0"/>
                <a:cs typeface="Times New Roman" panose="02020603050405020304" pitchFamily="18" charset="0"/>
              </a:rPr>
              <a:t>keyboard</a:t>
            </a:r>
          </a:p>
          <a:p>
            <a:r>
              <a:rPr lang="en-US" dirty="0">
                <a:latin typeface="Times New Roman" panose="02020603050405020304" pitchFamily="18" charset="0"/>
                <a:cs typeface="Times New Roman" panose="02020603050405020304" pitchFamily="18" charset="0"/>
              </a:rPr>
              <a:t>Must be </a:t>
            </a:r>
            <a:r>
              <a:rPr lang="en-US" b="1" dirty="0">
                <a:latin typeface="Times New Roman" panose="02020603050405020304" pitchFamily="18" charset="0"/>
                <a:cs typeface="Times New Roman" panose="02020603050405020304" pitchFamily="18" charset="0"/>
              </a:rPr>
              <a:t>descriptive </a:t>
            </a:r>
          </a:p>
          <a:p>
            <a:r>
              <a:rPr lang="en-US" dirty="0">
                <a:latin typeface="Times New Roman" panose="02020603050405020304" pitchFamily="18" charset="0"/>
                <a:cs typeface="Times New Roman" panose="02020603050405020304" pitchFamily="18" charset="0"/>
              </a:rPr>
              <a:t>Stay away from  “click here” links</a:t>
            </a:r>
          </a:p>
          <a:p>
            <a:pPr lvl="1"/>
            <a:r>
              <a:rPr lang="en-US" dirty="0">
                <a:latin typeface="Times New Roman" panose="02020603050405020304" pitchFamily="18" charset="0"/>
                <a:cs typeface="Times New Roman" panose="02020603050405020304" pitchFamily="18" charset="0"/>
              </a:rPr>
              <a:t>Example: For more information, </a:t>
            </a:r>
            <a:r>
              <a:rPr lang="en-US" u="sng" dirty="0">
                <a:latin typeface="Times New Roman" panose="02020603050405020304" pitchFamily="18" charset="0"/>
                <a:cs typeface="Times New Roman" panose="02020603050405020304" pitchFamily="18" charset="0"/>
              </a:rPr>
              <a:t>click here</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Example of a good descriptive link: </a:t>
            </a:r>
            <a:r>
              <a:rPr lang="en-US" b="1" dirty="0">
                <a:latin typeface="Times New Roman" panose="02020603050405020304" pitchFamily="18" charset="0"/>
                <a:cs typeface="Times New Roman" panose="02020603050405020304" pitchFamily="18" charset="0"/>
                <a:hlinkClick r:id="rId3"/>
              </a:rPr>
              <a:t>WCAG 2.0</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5FD9DF79-A37B-44B8-A580-59B2C588660C}" type="slidenum">
              <a:rPr lang="en-US">
                <a:solidFill>
                  <a:prstClr val="black"/>
                </a:solidFill>
                <a:latin typeface="Lucida Sans Unicode"/>
              </a:rPr>
              <a:pPr/>
              <a:t>25</a:t>
            </a:fld>
            <a:endParaRPr lang="en-US">
              <a:solidFill>
                <a:prstClr val="black"/>
              </a:solidFill>
              <a:latin typeface="Lucida Sans Unicode"/>
            </a:endParaRPr>
          </a:p>
        </p:txBody>
      </p:sp>
    </p:spTree>
    <p:extLst>
      <p:ext uri="{BB962C8B-B14F-4D97-AF65-F5344CB8AC3E}">
        <p14:creationId xmlns:p14="http://schemas.microsoft.com/office/powerpoint/2010/main" val="1727996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Labeled Form Fields</a:t>
            </a:r>
          </a:p>
        </p:txBody>
      </p:sp>
      <p:sp>
        <p:nvSpPr>
          <p:cNvPr id="3" name="Content Placeholder 2"/>
          <p:cNvSpPr>
            <a:spLocks noGrp="1"/>
          </p:cNvSpPr>
          <p:nvPr>
            <p:ph idx="1"/>
          </p:nvPr>
        </p:nvSpPr>
        <p:spPr>
          <a:xfrm>
            <a:off x="1981200" y="1481138"/>
            <a:ext cx="6019800" cy="4525962"/>
          </a:xfrm>
        </p:spPr>
        <p:txBody>
          <a:bodyPr/>
          <a:lstStyle/>
          <a:p>
            <a:r>
              <a:rPr lang="en-US" dirty="0">
                <a:latin typeface="Times New Roman" panose="02020603050405020304" pitchFamily="18" charset="0"/>
                <a:cs typeface="Times New Roman" panose="02020603050405020304" pitchFamily="18" charset="0"/>
              </a:rPr>
              <a:t>Matching “for” and “id” labels</a:t>
            </a:r>
          </a:p>
          <a:p>
            <a:r>
              <a:rPr lang="en-US" dirty="0">
                <a:latin typeface="Times New Roman" panose="02020603050405020304" pitchFamily="18" charset="0"/>
                <a:cs typeface="Times New Roman" panose="02020603050405020304" pitchFamily="18" charset="0"/>
              </a:rPr>
              <a:t>ID must be unique, can’t have one label for multiple</a:t>
            </a:r>
          </a:p>
          <a:p>
            <a:r>
              <a:rPr lang="en-US" dirty="0">
                <a:latin typeface="Times New Roman" panose="02020603050405020304" pitchFamily="18" charset="0"/>
                <a:cs typeface="Times New Roman" panose="02020603050405020304" pitchFamily="18" charset="0"/>
              </a:rPr>
              <a:t>Text labels describe the function of each form control</a:t>
            </a:r>
          </a:p>
          <a:p>
            <a:pPr lvl="1"/>
            <a:r>
              <a:rPr lang="en-US" dirty="0">
                <a:latin typeface="Times New Roman" panose="02020603050405020304" pitchFamily="18" charset="0"/>
                <a:cs typeface="Times New Roman" panose="02020603050405020304" pitchFamily="18" charset="0"/>
              </a:rPr>
              <a:t>&lt;label&gt; element used to associate text label</a:t>
            </a:r>
          </a:p>
          <a:p>
            <a:endParaRPr lang="en-US" dirty="0"/>
          </a:p>
          <a:p>
            <a:endParaRPr lang="en-US" dirty="0"/>
          </a:p>
        </p:txBody>
      </p:sp>
      <p:pic>
        <p:nvPicPr>
          <p:cNvPr id="2050" name="Picture 2" descr="Contact Us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3761995"/>
            <a:ext cx="2769114" cy="224510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5FD9DF79-A37B-44B8-A580-59B2C588660C}" type="slidenum">
              <a:rPr lang="en-US">
                <a:solidFill>
                  <a:prstClr val="black"/>
                </a:solidFill>
                <a:latin typeface="Lucida Sans Unicode"/>
              </a:rPr>
              <a:pPr/>
              <a:t>26</a:t>
            </a:fld>
            <a:endParaRPr lang="en-US">
              <a:solidFill>
                <a:prstClr val="black"/>
              </a:solidFill>
              <a:latin typeface="Lucida Sans Unicode"/>
            </a:endParaRPr>
          </a:p>
        </p:txBody>
      </p:sp>
    </p:spTree>
    <p:extLst>
      <p:ext uri="{BB962C8B-B14F-4D97-AF65-F5344CB8AC3E}">
        <p14:creationId xmlns:p14="http://schemas.microsoft.com/office/powerpoint/2010/main" val="1204218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Video &amp; Audio</a:t>
            </a:r>
          </a:p>
        </p:txBody>
      </p:sp>
      <p:sp>
        <p:nvSpPr>
          <p:cNvPr id="3" name="Content Placeholder 2"/>
          <p:cNvSpPr>
            <a:spLocks noGrp="1"/>
          </p:cNvSpPr>
          <p:nvPr>
            <p:ph idx="1"/>
          </p:nvPr>
        </p:nvSpPr>
        <p:spPr>
          <a:xfrm>
            <a:off x="1600201" y="1481138"/>
            <a:ext cx="8570913" cy="4525962"/>
          </a:xfrm>
        </p:spPr>
        <p:txBody>
          <a:bodyPr/>
          <a:lstStyle/>
          <a:p>
            <a:r>
              <a:rPr lang="en-US" dirty="0">
                <a:latin typeface="Times New Roman" panose="02020603050405020304" pitchFamily="18" charset="0"/>
                <a:cs typeface="Times New Roman" panose="02020603050405020304" pitchFamily="18" charset="0"/>
              </a:rPr>
              <a:t>Equivalent alternatives that are synchronized</a:t>
            </a:r>
          </a:p>
          <a:p>
            <a:r>
              <a:rPr lang="en-US" dirty="0">
                <a:latin typeface="Times New Roman" panose="02020603050405020304" pitchFamily="18" charset="0"/>
                <a:cs typeface="Times New Roman" panose="02020603050405020304" pitchFamily="18" charset="0"/>
              </a:rPr>
              <a:t>Add subtitles/captions for audio and movie</a:t>
            </a:r>
          </a:p>
          <a:p>
            <a:endParaRPr lang="en-US" dirty="0"/>
          </a:p>
        </p:txBody>
      </p:sp>
      <p:pic>
        <p:nvPicPr>
          <p:cNvPr id="2050" name="Picture 2" descr="Screenshot of an episode of the Ellen Show with captions. The guest says 'I get to come to the Ellen Show and eat all the chips&quot;">
            <a:extLst>
              <a:ext uri="{FF2B5EF4-FFF2-40B4-BE49-F238E27FC236}">
                <a16:creationId xmlns:a16="http://schemas.microsoft.com/office/drawing/2014/main" id="{4D13A39E-C29B-467C-91A1-0A64ED98A8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0084" y="2552700"/>
            <a:ext cx="5531832" cy="35179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5FD9DF79-A37B-44B8-A580-59B2C588660C}" type="slidenum">
              <a:rPr lang="en-US">
                <a:solidFill>
                  <a:prstClr val="black"/>
                </a:solidFill>
                <a:latin typeface="Lucida Sans Unicode"/>
              </a:rPr>
              <a:pPr/>
              <a:t>27</a:t>
            </a:fld>
            <a:endParaRPr lang="en-US">
              <a:solidFill>
                <a:prstClr val="black"/>
              </a:solidFill>
              <a:latin typeface="Lucida Sans Unicode"/>
            </a:endParaRPr>
          </a:p>
        </p:txBody>
      </p:sp>
    </p:spTree>
    <p:extLst>
      <p:ext uri="{BB962C8B-B14F-4D97-AF65-F5344CB8AC3E}">
        <p14:creationId xmlns:p14="http://schemas.microsoft.com/office/powerpoint/2010/main" val="1121827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Keyboard Usage</a:t>
            </a: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Links, buttons, menus, form controls</a:t>
            </a:r>
          </a:p>
          <a:p>
            <a:r>
              <a:rPr lang="en-US" dirty="0">
                <a:latin typeface="Times New Roman" panose="02020603050405020304" pitchFamily="18" charset="0"/>
                <a:cs typeface="Times New Roman" panose="02020603050405020304" pitchFamily="18" charset="0"/>
              </a:rPr>
              <a:t>Anything controllable with a mouse needs to be operable with the keyboard</a:t>
            </a:r>
          </a:p>
          <a:p>
            <a:r>
              <a:rPr lang="en-US" dirty="0">
                <a:latin typeface="Times New Roman" panose="02020603050405020304" pitchFamily="18" charset="0"/>
                <a:cs typeface="Times New Roman" panose="02020603050405020304" pitchFamily="18" charset="0"/>
              </a:rPr>
              <a:t>Test with Tab and Enter Keys</a:t>
            </a:r>
          </a:p>
          <a:p>
            <a:r>
              <a:rPr lang="en-US" dirty="0">
                <a:latin typeface="Times New Roman" panose="02020603050405020304" pitchFamily="18" charset="0"/>
                <a:cs typeface="Times New Roman" panose="02020603050405020304" pitchFamily="18" charset="0"/>
              </a:rPr>
              <a:t>Some items might need arrow keys such as dropdown lists, etc.</a:t>
            </a:r>
          </a:p>
          <a:p>
            <a:endParaRPr lang="en-US" dirty="0"/>
          </a:p>
          <a:p>
            <a:endParaRPr lang="en-US" dirty="0"/>
          </a:p>
        </p:txBody>
      </p:sp>
      <p:pic>
        <p:nvPicPr>
          <p:cNvPr id="2050" name="Picture 2" descr="Left keys found on a computer key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845286"/>
            <a:ext cx="2633472" cy="256032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5FD9DF79-A37B-44B8-A580-59B2C588660C}" type="slidenum">
              <a:rPr lang="en-US">
                <a:solidFill>
                  <a:prstClr val="black"/>
                </a:solidFill>
                <a:latin typeface="Lucida Sans Unicode"/>
              </a:rPr>
              <a:pPr/>
              <a:t>28</a:t>
            </a:fld>
            <a:endParaRPr lang="en-US">
              <a:solidFill>
                <a:prstClr val="black"/>
              </a:solidFill>
              <a:latin typeface="Lucida Sans Unicode"/>
            </a:endParaRPr>
          </a:p>
        </p:txBody>
      </p:sp>
    </p:spTree>
    <p:extLst>
      <p:ext uri="{BB962C8B-B14F-4D97-AF65-F5344CB8AC3E}">
        <p14:creationId xmlns:p14="http://schemas.microsoft.com/office/powerpoint/2010/main" val="798977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98600" y="94821"/>
            <a:ext cx="9169400" cy="1143000"/>
          </a:xfrm>
        </p:spPr>
        <p:txBody>
          <a:bodyPr/>
          <a:lstStyle/>
          <a:p>
            <a:pPr algn="ctr"/>
            <a:r>
              <a:rPr lang="en-US" dirty="0">
                <a:latin typeface="Times New Roman" panose="02020603050405020304" pitchFamily="18" charset="0"/>
                <a:cs typeface="Times New Roman" panose="02020603050405020304" pitchFamily="18" charset="0"/>
              </a:rPr>
              <a:t>Contact Information</a:t>
            </a:r>
          </a:p>
        </p:txBody>
      </p:sp>
      <p:sp>
        <p:nvSpPr>
          <p:cNvPr id="3" name="Content Placeholder 2"/>
          <p:cNvSpPr>
            <a:spLocks noGrp="1"/>
          </p:cNvSpPr>
          <p:nvPr>
            <p:ph sz="half" idx="4294967295"/>
          </p:nvPr>
        </p:nvSpPr>
        <p:spPr>
          <a:xfrm>
            <a:off x="1528354" y="1237822"/>
            <a:ext cx="9169400" cy="5158741"/>
          </a:xfrm>
        </p:spPr>
        <p:txBody>
          <a:bodyPr/>
          <a:lstStyle/>
          <a:p>
            <a:pPr marL="0" indent="0" algn="ctr">
              <a:buNone/>
            </a:pPr>
            <a:r>
              <a:rPr lang="en-US" b="1" dirty="0">
                <a:latin typeface="Times New Roman" panose="02020603050405020304" pitchFamily="18" charset="0"/>
                <a:cs typeface="Times New Roman" panose="02020603050405020304" pitchFamily="18" charset="0"/>
              </a:rPr>
              <a:t>Dana Marlowe:</a:t>
            </a:r>
          </a:p>
          <a:p>
            <a:pPr marL="0" indent="0" algn="ctr">
              <a:buNone/>
            </a:pPr>
            <a:r>
              <a:rPr lang="en-US" dirty="0">
                <a:latin typeface="Times New Roman" panose="02020603050405020304" pitchFamily="18" charset="0"/>
                <a:cs typeface="Times New Roman" panose="02020603050405020304" pitchFamily="18" charset="0"/>
              </a:rPr>
              <a:t>DMarlowe@AccessibilityPartners.com</a:t>
            </a: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r>
              <a:rPr lang="en-US" b="1" dirty="0">
                <a:latin typeface="Times New Roman" panose="02020603050405020304" pitchFamily="18" charset="0"/>
                <a:cs typeface="Times New Roman" panose="02020603050405020304" pitchFamily="18" charset="0"/>
              </a:rPr>
              <a:t>Sharon Rosenblatt: </a:t>
            </a:r>
            <a:r>
              <a:rPr lang="en-US" dirty="0">
                <a:latin typeface="Times New Roman" panose="02020603050405020304" pitchFamily="18" charset="0"/>
                <a:cs typeface="Times New Roman" panose="02020603050405020304" pitchFamily="18" charset="0"/>
              </a:rPr>
              <a:t>SRosenblatt@AccessibilityPartners.com</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marL="0" indent="0" algn="ctr">
              <a:buNone/>
            </a:pPr>
            <a:r>
              <a:rPr lang="en-US" b="1" dirty="0">
                <a:latin typeface="Times New Roman" panose="02020603050405020304" pitchFamily="18" charset="0"/>
                <a:cs typeface="Times New Roman" panose="02020603050405020304" pitchFamily="18" charset="0"/>
              </a:rPr>
              <a:t>www.AccessibilityPartners.com</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301-717-7177</a:t>
            </a:r>
            <a:endParaRPr lang="en-US"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lvl="1" algn="ctr"/>
            <a:r>
              <a:rPr lang="en-US" dirty="0">
                <a:latin typeface="Times New Roman" panose="02020603050405020304" pitchFamily="18" charset="0"/>
                <a:cs typeface="Times New Roman" panose="02020603050405020304" pitchFamily="18" charset="0"/>
              </a:rPr>
              <a:t>www.facebook.com/AccessibilityPartners</a:t>
            </a:r>
          </a:p>
          <a:p>
            <a:pPr lvl="1" algn="ctr"/>
            <a:endParaRPr lang="en-US" dirty="0">
              <a:latin typeface="Times New Roman" panose="02020603050405020304" pitchFamily="18" charset="0"/>
              <a:cs typeface="Times New Roman" panose="02020603050405020304" pitchFamily="18" charset="0"/>
            </a:endParaRPr>
          </a:p>
          <a:p>
            <a:pPr lvl="1" algn="ctr"/>
            <a:r>
              <a:rPr lang="en-US" dirty="0">
                <a:latin typeface="Times New Roman" panose="02020603050405020304" pitchFamily="18" charset="0"/>
                <a:cs typeface="Times New Roman" panose="02020603050405020304" pitchFamily="18" charset="0"/>
              </a:rPr>
              <a:t>@Access_Partners</a:t>
            </a:r>
            <a:br>
              <a:rPr lang="en-US" dirty="0"/>
            </a:br>
            <a:endParaRPr lang="en-US" dirty="0"/>
          </a:p>
          <a:p>
            <a:pPr marL="0" indent="0" algn="ctr">
              <a:buNone/>
            </a:pPr>
            <a:endParaRPr lang="en-US" dirty="0"/>
          </a:p>
          <a:p>
            <a:pPr marL="0" indent="0" algn="ctr">
              <a:buNone/>
            </a:pPr>
            <a:endParaRPr lang="en-US" dirty="0"/>
          </a:p>
        </p:txBody>
      </p:sp>
      <p:pic>
        <p:nvPicPr>
          <p:cNvPr id="6146" name="Picture 2" descr="Facebook logo&#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1" y="5177363"/>
            <a:ext cx="572357" cy="57235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witter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8924" y="5749720"/>
            <a:ext cx="646843" cy="64684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r>
              <a:rPr lang="en-US" dirty="0">
                <a:solidFill>
                  <a:prstClr val="black"/>
                </a:solidFill>
                <a:latin typeface="Lucida Sans Unicode"/>
              </a:rPr>
              <a:t>© 2020 Accessibility Partners. Not to be reproduced without permission.</a:t>
            </a:r>
          </a:p>
        </p:txBody>
      </p:sp>
    </p:spTree>
    <p:extLst>
      <p:ext uri="{BB962C8B-B14F-4D97-AF65-F5344CB8AC3E}">
        <p14:creationId xmlns:p14="http://schemas.microsoft.com/office/powerpoint/2010/main" val="4126198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45E184C1-6CF9-2C4E-A4E0-4A4F8435C8E7}"/>
              </a:ext>
            </a:extLst>
          </p:cNvPr>
          <p:cNvSpPr>
            <a:spLocks noGrp="1"/>
          </p:cNvSpPr>
          <p:nvPr>
            <p:ph type="title"/>
          </p:nvPr>
        </p:nvSpPr>
        <p:spPr>
          <a:xfrm>
            <a:off x="1045028" y="1336329"/>
            <a:ext cx="3892732" cy="4382588"/>
          </a:xfrm>
        </p:spPr>
        <p:txBody>
          <a:bodyPr vert="horz" lIns="91440" tIns="45720" rIns="91440" bIns="45720" rtlCol="0" anchor="ctr">
            <a:normAutofit/>
          </a:bodyPr>
          <a:lstStyle/>
          <a:p>
            <a:r>
              <a:rPr lang="en-US" b="1" kern="1200" dirty="0">
                <a:solidFill>
                  <a:schemeClr val="tx1"/>
                </a:solidFill>
              </a:rPr>
              <a:t>Upcoming Webinars</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EB4D9330-5343-D142-94E8-55323310DC85}"/>
              </a:ext>
            </a:extLst>
          </p:cNvPr>
          <p:cNvSpPr>
            <a:spLocks noGrp="1"/>
          </p:cNvSpPr>
          <p:nvPr>
            <p:ph idx="1"/>
          </p:nvPr>
        </p:nvSpPr>
        <p:spPr>
          <a:xfrm>
            <a:off x="5786932" y="1336329"/>
            <a:ext cx="5869401" cy="4382588"/>
          </a:xfrm>
        </p:spPr>
        <p:txBody>
          <a:bodyPr vert="horz" lIns="91440" tIns="45720" rIns="91440" bIns="45720" rtlCol="0" anchor="ctr">
            <a:noAutofit/>
          </a:bodyPr>
          <a:lstStyle/>
          <a:p>
            <a:pPr marL="285750"/>
            <a:r>
              <a:rPr lang="en-US" sz="2200" dirty="0">
                <a:solidFill>
                  <a:schemeClr val="tx1"/>
                </a:solidFill>
              </a:rPr>
              <a:t>Tuesday, August 4, 2020 – How to Create and Implement Successful Diversity and Inclusion Initiatives</a:t>
            </a:r>
          </a:p>
          <a:p>
            <a:pPr marL="285750"/>
            <a:r>
              <a:rPr lang="en-US" sz="2200" dirty="0">
                <a:solidFill>
                  <a:schemeClr val="tx1"/>
                </a:solidFill>
              </a:rPr>
              <a:t>Tuesday, August 11, 2020 – How to Ensure Legal Rights and Compliance Obligations</a:t>
            </a:r>
          </a:p>
          <a:p>
            <a:pPr marL="57150" indent="0">
              <a:buNone/>
            </a:pPr>
            <a:endParaRPr lang="en-US" sz="2200" dirty="0">
              <a:solidFill>
                <a:schemeClr val="tx1"/>
              </a:solidFill>
            </a:endParaRPr>
          </a:p>
          <a:p>
            <a:pPr marL="0" indent="0">
              <a:buNone/>
            </a:pPr>
            <a:r>
              <a:rPr lang="en-US" sz="2200" b="1" dirty="0">
                <a:solidFill>
                  <a:schemeClr val="tx1"/>
                </a:solidFill>
              </a:rPr>
              <a:t>Sign Up: </a:t>
            </a:r>
            <a:r>
              <a:rPr lang="en-US" sz="2200" b="1" dirty="0">
                <a:solidFill>
                  <a:schemeClr val="tx1"/>
                </a:solidFill>
                <a:hlinkClick r:id="rId3"/>
              </a:rPr>
              <a:t>www.respectability.org/jewish-events</a:t>
            </a:r>
            <a:endParaRPr lang="en-US" sz="2200" b="1" dirty="0">
              <a:solidFill>
                <a:schemeClr val="tx1"/>
              </a:solidFill>
            </a:endParaRPr>
          </a:p>
        </p:txBody>
      </p:sp>
    </p:spTree>
    <p:extLst>
      <p:ext uri="{BB962C8B-B14F-4D97-AF65-F5344CB8AC3E}">
        <p14:creationId xmlns:p14="http://schemas.microsoft.com/office/powerpoint/2010/main" val="2402927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Tatiana Lee</a:t>
            </a:r>
          </a:p>
        </p:txBody>
      </p:sp>
      <p:pic>
        <p:nvPicPr>
          <p:cNvPr id="4" name="Picture 3" descr="Tatiana Lee's Headshot">
            <a:extLst>
              <a:ext uri="{FF2B5EF4-FFF2-40B4-BE49-F238E27FC236}">
                <a16:creationId xmlns:a16="http://schemas.microsoft.com/office/drawing/2014/main" id="{FF4B1257-49AF-44F1-A375-271C94F119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43" y="1829410"/>
            <a:ext cx="2082394" cy="3121152"/>
          </a:xfrm>
          <a:prstGeom prst="rect">
            <a:avLst/>
          </a:prstGeom>
        </p:spPr>
      </p:pic>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3756074" y="1825625"/>
            <a:ext cx="7935184" cy="4351338"/>
          </a:xfrm>
        </p:spPr>
        <p:txBody>
          <a:bodyPr>
            <a:noAutofit/>
          </a:bodyPr>
          <a:lstStyle/>
          <a:p>
            <a:pPr marL="0" marR="38100" lvl="0" indent="0">
              <a:lnSpc>
                <a:spcPct val="100000"/>
              </a:lnSpc>
              <a:spcBef>
                <a:spcPts val="0"/>
              </a:spcBef>
              <a:buClr>
                <a:srgbClr val="000000"/>
              </a:buClr>
              <a:buSzPts val="1400"/>
              <a:buNone/>
            </a:pPr>
            <a:r>
              <a:rPr lang="en-US" sz="2400" b="1" i="0" dirty="0">
                <a:solidFill>
                  <a:srgbClr val="000000"/>
                </a:solidFill>
                <a:effectLst/>
              </a:rPr>
              <a:t>Tatiana Lee</a:t>
            </a:r>
            <a:r>
              <a:rPr lang="en-US" sz="2400" b="0" i="0" dirty="0">
                <a:solidFill>
                  <a:srgbClr val="000000"/>
                </a:solidFill>
                <a:effectLst/>
              </a:rPr>
              <a:t> is a Hollywood </a:t>
            </a:r>
            <a:r>
              <a:rPr lang="en-US" sz="2400" b="0" i="0" dirty="0" err="1">
                <a:solidFill>
                  <a:srgbClr val="000000"/>
                </a:solidFill>
                <a:effectLst/>
              </a:rPr>
              <a:t>Inclusionist</a:t>
            </a:r>
            <a:r>
              <a:rPr lang="en-US" sz="2400" b="0" i="0" dirty="0">
                <a:solidFill>
                  <a:srgbClr val="000000"/>
                </a:solidFill>
                <a:effectLst/>
              </a:rPr>
              <a:t> at </a:t>
            </a:r>
            <a:r>
              <a:rPr lang="en-US" sz="2400" b="0" i="0" dirty="0" err="1">
                <a:solidFill>
                  <a:srgbClr val="000000"/>
                </a:solidFill>
                <a:effectLst/>
              </a:rPr>
              <a:t>RespectAbility</a:t>
            </a:r>
            <a:r>
              <a:rPr lang="en-US" sz="2400" b="0" i="0" dirty="0">
                <a:solidFill>
                  <a:srgbClr val="000000"/>
                </a:solidFill>
                <a:effectLst/>
              </a:rPr>
              <a:t>. She was a Communications Fellow in Spring 2019, participating in the leadership program to gain better knowledge and skills to be a more effective advocate in Hollywood for disability inclusion. Now, she helps represent </a:t>
            </a:r>
            <a:r>
              <a:rPr lang="en-US" sz="2400" b="0" i="0" dirty="0" err="1">
                <a:solidFill>
                  <a:srgbClr val="000000"/>
                </a:solidFill>
                <a:effectLst/>
              </a:rPr>
              <a:t>RespectAbility</a:t>
            </a:r>
            <a:r>
              <a:rPr lang="en-US" sz="2400" b="0" i="0" dirty="0">
                <a:solidFill>
                  <a:srgbClr val="000000"/>
                </a:solidFill>
                <a:effectLst/>
              </a:rPr>
              <a:t> in Hollywood. Like </a:t>
            </a:r>
            <a:r>
              <a:rPr lang="en-US" sz="2400" b="0" i="0" dirty="0" err="1">
                <a:solidFill>
                  <a:srgbClr val="000000"/>
                </a:solidFill>
                <a:effectLst/>
              </a:rPr>
              <a:t>RespectAbility</a:t>
            </a:r>
            <a:r>
              <a:rPr lang="en-US" sz="2400" b="0" i="0" dirty="0">
                <a:solidFill>
                  <a:srgbClr val="000000"/>
                </a:solidFill>
                <a:effectLst/>
              </a:rPr>
              <a:t>, Lee has dedicated her life to fighting for inclusion of people with disabilities in all aspects of mass media. Lee learned to harness the power of social media to speak boldly about accessibility and inclusion in mass media. She became the voice behind “Accessible </a:t>
            </a:r>
            <a:r>
              <a:rPr lang="en-US" sz="2400" b="0" i="0" dirty="0" err="1">
                <a:solidFill>
                  <a:srgbClr val="000000"/>
                </a:solidFill>
                <a:effectLst/>
              </a:rPr>
              <a:t>Hollywood,”where</a:t>
            </a:r>
            <a:r>
              <a:rPr lang="en-US" sz="2400" b="0" i="0" dirty="0">
                <a:solidFill>
                  <a:srgbClr val="000000"/>
                </a:solidFill>
                <a:effectLst/>
              </a:rPr>
              <a:t> she highlighted her journey as an actress, model and lifestyle influencer born with Spina Bifida.</a:t>
            </a:r>
            <a:endParaRPr lang="en-US" sz="2400" kern="0" dirty="0">
              <a:solidFill>
                <a:schemeClr val="tx1"/>
              </a:solidFill>
              <a:ea typeface="Roboto"/>
              <a:sym typeface="Roboto"/>
            </a:endParaRPr>
          </a:p>
        </p:txBody>
      </p:sp>
    </p:spTree>
    <p:extLst>
      <p:ext uri="{BB962C8B-B14F-4D97-AF65-F5344CB8AC3E}">
        <p14:creationId xmlns:p14="http://schemas.microsoft.com/office/powerpoint/2010/main" val="4089495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The Basics: Captions on Videos</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68017" cy="4351338"/>
          </a:xfrm>
        </p:spPr>
        <p:txBody>
          <a:bodyPr>
            <a:noAutofit/>
          </a:bodyPr>
          <a:lstStyle/>
          <a:p>
            <a:pPr marL="0" indent="0">
              <a:spcBef>
                <a:spcPts val="1200"/>
              </a:spcBef>
              <a:buNone/>
            </a:pPr>
            <a:r>
              <a:rPr lang="en-US" sz="3200" b="1" dirty="0">
                <a:solidFill>
                  <a:schemeClr val="tx1"/>
                </a:solidFill>
                <a:highlight>
                  <a:srgbClr val="FFFFFF"/>
                </a:highlight>
                <a:ea typeface="Arial"/>
                <a:sym typeface="Arial"/>
              </a:rPr>
              <a:t>Open Captions Best for Social Media</a:t>
            </a:r>
          </a:p>
          <a:p>
            <a:pPr>
              <a:spcBef>
                <a:spcPts val="1200"/>
              </a:spcBef>
            </a:pPr>
            <a:r>
              <a:rPr lang="en-US" sz="3200" dirty="0">
                <a:solidFill>
                  <a:schemeClr val="tx1"/>
                </a:solidFill>
                <a:ea typeface="Arial"/>
                <a:sym typeface="Arial"/>
              </a:rPr>
              <a:t>41% of videos are incomprehensible without sound or captions.</a:t>
            </a:r>
          </a:p>
          <a:p>
            <a:pPr>
              <a:spcBef>
                <a:spcPts val="1200"/>
              </a:spcBef>
            </a:pPr>
            <a:r>
              <a:rPr lang="en-US" sz="3200" dirty="0">
                <a:solidFill>
                  <a:schemeClr val="tx1"/>
                </a:solidFill>
                <a:ea typeface="Arial"/>
                <a:sym typeface="Arial"/>
              </a:rPr>
              <a:t>In fact, 80% of viewers react negatively to videos </a:t>
            </a:r>
            <a:r>
              <a:rPr lang="en-US" sz="3200" dirty="0" err="1">
                <a:solidFill>
                  <a:schemeClr val="tx1"/>
                </a:solidFill>
                <a:ea typeface="Arial"/>
                <a:sym typeface="Arial"/>
              </a:rPr>
              <a:t>autoplaying</a:t>
            </a:r>
            <a:r>
              <a:rPr lang="en-US" sz="3200" dirty="0">
                <a:solidFill>
                  <a:schemeClr val="tx1"/>
                </a:solidFill>
                <a:ea typeface="Arial"/>
                <a:sym typeface="Arial"/>
              </a:rPr>
              <a:t> with sound. So now, many social media outlets now </a:t>
            </a:r>
            <a:r>
              <a:rPr lang="en-US" sz="3200" dirty="0" err="1">
                <a:solidFill>
                  <a:schemeClr val="tx1"/>
                </a:solidFill>
                <a:ea typeface="Arial"/>
                <a:sym typeface="Arial"/>
              </a:rPr>
              <a:t>autoplay</a:t>
            </a:r>
            <a:r>
              <a:rPr lang="en-US" sz="3200" dirty="0">
                <a:solidFill>
                  <a:schemeClr val="tx1"/>
                </a:solidFill>
                <a:ea typeface="Arial"/>
                <a:sym typeface="Arial"/>
              </a:rPr>
              <a:t> videos on silent.</a:t>
            </a:r>
          </a:p>
          <a:p>
            <a:pPr>
              <a:spcBef>
                <a:spcPts val="1200"/>
              </a:spcBef>
            </a:pPr>
            <a:r>
              <a:rPr lang="en-US" sz="3200" dirty="0">
                <a:solidFill>
                  <a:schemeClr val="tx1"/>
                </a:solidFill>
                <a:ea typeface="Arial"/>
                <a:sym typeface="Arial"/>
              </a:rPr>
              <a:t>80% of people who use captions aren't Deaf or hard of hearing.</a:t>
            </a:r>
          </a:p>
          <a:p>
            <a:pPr>
              <a:spcBef>
                <a:spcPts val="1200"/>
              </a:spcBef>
            </a:pPr>
            <a:r>
              <a:rPr lang="en-US" sz="3200" dirty="0">
                <a:solidFill>
                  <a:schemeClr val="tx1"/>
                </a:solidFill>
                <a:ea typeface="Arial"/>
                <a:sym typeface="Arial"/>
              </a:rPr>
              <a:t>Captions help with comprehension of dialogue, clarification of terminology, concentration and engagement.</a:t>
            </a:r>
          </a:p>
        </p:txBody>
      </p:sp>
    </p:spTree>
    <p:extLst>
      <p:ext uri="{BB962C8B-B14F-4D97-AF65-F5344CB8AC3E}">
        <p14:creationId xmlns:p14="http://schemas.microsoft.com/office/powerpoint/2010/main" val="2568671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The Basics: Captions on Videos 2</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4"/>
            <a:ext cx="11168017" cy="4827423"/>
          </a:xfrm>
        </p:spPr>
        <p:txBody>
          <a:bodyPr>
            <a:noAutofit/>
          </a:bodyPr>
          <a:lstStyle/>
          <a:p>
            <a:pPr marL="0" indent="0">
              <a:spcBef>
                <a:spcPts val="1200"/>
              </a:spcBef>
              <a:buNone/>
            </a:pPr>
            <a:r>
              <a:rPr lang="en-US" sz="3200" b="1" dirty="0">
                <a:solidFill>
                  <a:schemeClr val="tx1"/>
                </a:solidFill>
                <a:ea typeface="Arial"/>
                <a:sym typeface="Arial"/>
              </a:rPr>
              <a:t>85% of Facebook video is watched without sound</a:t>
            </a:r>
          </a:p>
          <a:p>
            <a:pPr>
              <a:spcBef>
                <a:spcPts val="1200"/>
              </a:spcBef>
            </a:pPr>
            <a:r>
              <a:rPr lang="en-US" sz="3200" dirty="0">
                <a:solidFill>
                  <a:schemeClr val="tx1"/>
                </a:solidFill>
                <a:ea typeface="Arial"/>
                <a:sym typeface="Arial"/>
              </a:rPr>
              <a:t>Adding captions to Facebook videos increased view time by 12%.</a:t>
            </a:r>
          </a:p>
          <a:p>
            <a:pPr>
              <a:spcBef>
                <a:spcPts val="1200"/>
              </a:spcBef>
            </a:pPr>
            <a:r>
              <a:rPr lang="en-US" sz="3200" dirty="0">
                <a:solidFill>
                  <a:schemeClr val="tx1"/>
                </a:solidFill>
                <a:ea typeface="Arial"/>
                <a:sym typeface="Arial"/>
              </a:rPr>
              <a:t>Facebook video posts with captions have 135% greater organic reach.</a:t>
            </a:r>
          </a:p>
          <a:p>
            <a:pPr marL="0" indent="0">
              <a:spcBef>
                <a:spcPts val="1200"/>
              </a:spcBef>
              <a:buNone/>
            </a:pPr>
            <a:r>
              <a:rPr lang="en-US" sz="3200" b="1" dirty="0">
                <a:solidFill>
                  <a:schemeClr val="tx1"/>
                </a:solidFill>
                <a:ea typeface="Arial"/>
                <a:sym typeface="Arial"/>
              </a:rPr>
              <a:t>80% more people are more likely to watch an entire video when captions are available</a:t>
            </a:r>
          </a:p>
          <a:p>
            <a:pPr>
              <a:spcBef>
                <a:spcPts val="1200"/>
              </a:spcBef>
            </a:pPr>
            <a:r>
              <a:rPr lang="en-US" sz="3200" dirty="0">
                <a:solidFill>
                  <a:schemeClr val="tx1"/>
                </a:solidFill>
                <a:ea typeface="Arial"/>
                <a:sym typeface="Arial"/>
              </a:rPr>
              <a:t>Adding captions to YouTube led to a 7.3% increase in views.</a:t>
            </a:r>
          </a:p>
          <a:p>
            <a:pPr>
              <a:spcBef>
                <a:spcPts val="1200"/>
              </a:spcBef>
            </a:pPr>
            <a:r>
              <a:rPr lang="en-US" sz="3200" dirty="0">
                <a:solidFill>
                  <a:schemeClr val="tx1"/>
                </a:solidFill>
                <a:ea typeface="Arial"/>
                <a:sym typeface="Arial"/>
              </a:rPr>
              <a:t>82% of Twitter users watch video content on Twitter.</a:t>
            </a:r>
          </a:p>
          <a:p>
            <a:pPr>
              <a:spcBef>
                <a:spcPts val="1200"/>
              </a:spcBef>
            </a:pPr>
            <a:r>
              <a:rPr lang="en-US" sz="3200" dirty="0" err="1">
                <a:solidFill>
                  <a:schemeClr val="tx1"/>
                </a:solidFill>
                <a:ea typeface="Arial"/>
                <a:sym typeface="Arial"/>
              </a:rPr>
              <a:t>Snapchatters</a:t>
            </a:r>
            <a:r>
              <a:rPr lang="en-US" sz="3200" dirty="0">
                <a:solidFill>
                  <a:schemeClr val="tx1"/>
                </a:solidFill>
                <a:ea typeface="Arial"/>
                <a:sym typeface="Arial"/>
              </a:rPr>
              <a:t> watch 10 billion videos a day.</a:t>
            </a:r>
          </a:p>
          <a:p>
            <a:pPr>
              <a:spcBef>
                <a:spcPts val="1200"/>
              </a:spcBef>
            </a:pPr>
            <a:endParaRPr lang="en-US" sz="3200" dirty="0">
              <a:solidFill>
                <a:schemeClr val="tx1"/>
              </a:solidFill>
              <a:ea typeface="Arial"/>
              <a:sym typeface="Arial"/>
            </a:endParaRPr>
          </a:p>
        </p:txBody>
      </p:sp>
    </p:spTree>
    <p:extLst>
      <p:ext uri="{BB962C8B-B14F-4D97-AF65-F5344CB8AC3E}">
        <p14:creationId xmlns:p14="http://schemas.microsoft.com/office/powerpoint/2010/main" val="4095937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The Basics:</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11991" y="1699015"/>
            <a:ext cx="11168017" cy="4351338"/>
          </a:xfrm>
        </p:spPr>
        <p:txBody>
          <a:bodyPr>
            <a:noAutofit/>
          </a:bodyPr>
          <a:lstStyle/>
          <a:p>
            <a:pPr marL="0" indent="0">
              <a:spcBef>
                <a:spcPts val="1200"/>
              </a:spcBef>
              <a:buNone/>
            </a:pPr>
            <a:r>
              <a:rPr lang="en-US" sz="3200" dirty="0">
                <a:solidFill>
                  <a:schemeClr val="tx1"/>
                </a:solidFill>
                <a:highlight>
                  <a:srgbClr val="FFFFFF"/>
                </a:highlight>
                <a:ea typeface="Arial"/>
                <a:sym typeface="Arial"/>
              </a:rPr>
              <a:t>Just like for websites, images on social media need to be described for individuals who cannot view them.</a:t>
            </a:r>
            <a:br>
              <a:rPr lang="en-US" sz="3200" dirty="0">
                <a:solidFill>
                  <a:schemeClr val="tx1"/>
                </a:solidFill>
                <a:highlight>
                  <a:srgbClr val="FFFFFF"/>
                </a:highlight>
                <a:ea typeface="Arial"/>
                <a:sym typeface="Arial"/>
              </a:rPr>
            </a:br>
            <a:endParaRPr lang="en-US" sz="3200" dirty="0">
              <a:solidFill>
                <a:schemeClr val="tx1"/>
              </a:solidFill>
              <a:highlight>
                <a:srgbClr val="FFFFFF"/>
              </a:highlight>
              <a:ea typeface="Arial"/>
              <a:sym typeface="Arial"/>
            </a:endParaRPr>
          </a:p>
          <a:p>
            <a:pPr marL="0" lvl="0" indent="0">
              <a:spcBef>
                <a:spcPts val="1200"/>
              </a:spcBef>
              <a:buNone/>
            </a:pPr>
            <a:r>
              <a:rPr lang="en-US" sz="3200" dirty="0">
                <a:solidFill>
                  <a:schemeClr val="tx1"/>
                </a:solidFill>
                <a:highlight>
                  <a:srgbClr val="FFFFFF"/>
                </a:highlight>
                <a:ea typeface="Arial"/>
                <a:sym typeface="Arial"/>
              </a:rPr>
              <a:t>We will show demonstrations on </a:t>
            </a:r>
          </a:p>
          <a:p>
            <a:pPr>
              <a:spcBef>
                <a:spcPts val="1200"/>
              </a:spcBef>
            </a:pPr>
            <a:r>
              <a:rPr lang="en-US" sz="3200" dirty="0">
                <a:solidFill>
                  <a:schemeClr val="tx1"/>
                </a:solidFill>
                <a:highlight>
                  <a:srgbClr val="FFFFFF"/>
                </a:highlight>
                <a:ea typeface="Arial"/>
                <a:sym typeface="Arial"/>
              </a:rPr>
              <a:t>Twitter</a:t>
            </a:r>
          </a:p>
          <a:p>
            <a:pPr>
              <a:spcBef>
                <a:spcPts val="1200"/>
              </a:spcBef>
            </a:pPr>
            <a:r>
              <a:rPr lang="en-US" sz="3200" dirty="0">
                <a:solidFill>
                  <a:schemeClr val="tx1"/>
                </a:solidFill>
                <a:highlight>
                  <a:srgbClr val="FFFFFF"/>
                </a:highlight>
                <a:ea typeface="Arial"/>
                <a:sym typeface="Arial"/>
              </a:rPr>
              <a:t>Facebook</a:t>
            </a:r>
          </a:p>
          <a:p>
            <a:pPr>
              <a:spcBef>
                <a:spcPts val="1200"/>
              </a:spcBef>
            </a:pPr>
            <a:r>
              <a:rPr lang="en-US" sz="3200" dirty="0">
                <a:solidFill>
                  <a:schemeClr val="tx1"/>
                </a:solidFill>
                <a:highlight>
                  <a:srgbClr val="FFFFFF"/>
                </a:highlight>
                <a:ea typeface="Arial"/>
                <a:sym typeface="Arial"/>
              </a:rPr>
              <a:t>Instagram</a:t>
            </a:r>
          </a:p>
          <a:p>
            <a:pPr>
              <a:spcBef>
                <a:spcPts val="1200"/>
              </a:spcBef>
            </a:pPr>
            <a:r>
              <a:rPr lang="en-US" sz="3200" dirty="0">
                <a:solidFill>
                  <a:schemeClr val="tx1"/>
                </a:solidFill>
                <a:highlight>
                  <a:srgbClr val="FFFFFF"/>
                </a:highlight>
                <a:ea typeface="Arial"/>
                <a:sym typeface="Arial"/>
              </a:rPr>
              <a:t>YouTube</a:t>
            </a:r>
            <a:endParaRPr lang="en-US" sz="3200" dirty="0">
              <a:solidFill>
                <a:schemeClr val="tx1"/>
              </a:solidFill>
              <a:ea typeface="Arial"/>
              <a:sym typeface="Arial"/>
            </a:endParaRPr>
          </a:p>
        </p:txBody>
      </p:sp>
    </p:spTree>
    <p:extLst>
      <p:ext uri="{BB962C8B-B14F-4D97-AF65-F5344CB8AC3E}">
        <p14:creationId xmlns:p14="http://schemas.microsoft.com/office/powerpoint/2010/main" val="2203043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In Depth Tutorials</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11991" y="1699015"/>
            <a:ext cx="11168017" cy="4351338"/>
          </a:xfrm>
        </p:spPr>
        <p:txBody>
          <a:bodyPr>
            <a:noAutofit/>
          </a:bodyPr>
          <a:lstStyle/>
          <a:p>
            <a:pPr marL="0" indent="0">
              <a:spcBef>
                <a:spcPts val="1200"/>
              </a:spcBef>
              <a:buNone/>
            </a:pPr>
            <a:r>
              <a:rPr lang="en-US" sz="4000" dirty="0">
                <a:solidFill>
                  <a:schemeClr val="tx1"/>
                </a:solidFill>
                <a:highlight>
                  <a:srgbClr val="FFFFFF"/>
                </a:highlight>
                <a:ea typeface="Arial"/>
                <a:sym typeface="Arial"/>
              </a:rPr>
              <a:t>Watch the Webinar at the below link and see the next slide:</a:t>
            </a:r>
            <a:br>
              <a:rPr lang="en-US" sz="4000" dirty="0">
                <a:solidFill>
                  <a:schemeClr val="tx1"/>
                </a:solidFill>
                <a:highlight>
                  <a:srgbClr val="FFFFFF"/>
                </a:highlight>
                <a:ea typeface="Arial"/>
                <a:sym typeface="Arial"/>
              </a:rPr>
            </a:br>
            <a:br>
              <a:rPr lang="en-US" sz="4000" dirty="0">
                <a:solidFill>
                  <a:schemeClr val="tx1"/>
                </a:solidFill>
                <a:highlight>
                  <a:srgbClr val="FFFFFF"/>
                </a:highlight>
                <a:ea typeface="Arial"/>
                <a:sym typeface="Arial"/>
              </a:rPr>
            </a:br>
            <a:r>
              <a:rPr lang="en-US" sz="4000" dirty="0">
                <a:solidFill>
                  <a:schemeClr val="tx1"/>
                </a:solidFill>
                <a:ea typeface="Arial"/>
                <a:sym typeface="Arial"/>
                <a:hlinkClick r:id="rId3"/>
              </a:rPr>
              <a:t>https://www.respectability.org/2020/01/webinar-premium-skills-workshop-in-social-media-accessibility/</a:t>
            </a:r>
            <a:endParaRPr lang="en-US" sz="4000" dirty="0">
              <a:solidFill>
                <a:schemeClr val="tx1"/>
              </a:solidFill>
              <a:ea typeface="Arial"/>
              <a:sym typeface="Arial"/>
            </a:endParaRPr>
          </a:p>
        </p:txBody>
      </p:sp>
    </p:spTree>
    <p:extLst>
      <p:ext uri="{BB962C8B-B14F-4D97-AF65-F5344CB8AC3E}">
        <p14:creationId xmlns:p14="http://schemas.microsoft.com/office/powerpoint/2010/main" val="2311588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Additional Resources For Captioning</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68017" cy="4351338"/>
          </a:xfrm>
        </p:spPr>
        <p:txBody>
          <a:bodyPr>
            <a:noAutofit/>
          </a:bodyPr>
          <a:lstStyle/>
          <a:p>
            <a:pPr marL="513953" indent="-513953">
              <a:buSzPct val="145000"/>
            </a:pPr>
            <a:r>
              <a:rPr lang="en-US" sz="3200" dirty="0" err="1">
                <a:solidFill>
                  <a:schemeClr val="tx1"/>
                </a:solidFill>
              </a:rPr>
              <a:t>Clipomatic</a:t>
            </a:r>
            <a:r>
              <a:rPr lang="en-US" sz="3200" dirty="0">
                <a:solidFill>
                  <a:schemeClr val="tx1"/>
                </a:solidFill>
              </a:rPr>
              <a:t> App</a:t>
            </a:r>
          </a:p>
          <a:p>
            <a:pPr marL="513953" indent="-513953">
              <a:buSzPct val="145000"/>
            </a:pPr>
            <a:r>
              <a:rPr lang="en-US" sz="3200" dirty="0">
                <a:solidFill>
                  <a:schemeClr val="tx1"/>
                </a:solidFill>
              </a:rPr>
              <a:t>Clips App by Apple </a:t>
            </a:r>
          </a:p>
          <a:p>
            <a:pPr marL="513953" indent="-513953">
              <a:buSzPct val="145000"/>
            </a:pPr>
            <a:r>
              <a:rPr lang="en-US" sz="3200" dirty="0">
                <a:solidFill>
                  <a:schemeClr val="tx1"/>
                </a:solidFill>
              </a:rPr>
              <a:t>YouTube (free cc generator)</a:t>
            </a:r>
          </a:p>
          <a:p>
            <a:pPr marL="513953" indent="-513953">
              <a:buSzPct val="145000"/>
            </a:pPr>
            <a:r>
              <a:rPr lang="en-US" sz="3200" dirty="0">
                <a:solidFill>
                  <a:schemeClr val="tx1"/>
                </a:solidFill>
                <a:hlinkClick r:id="rId3">
                  <a:extLst>
                    <a:ext uri="{A12FA001-AC4F-418D-AE19-62706E023703}">
                      <ahyp:hlinkClr xmlns:ahyp="http://schemas.microsoft.com/office/drawing/2018/hyperlinkcolor" val="tx"/>
                    </a:ext>
                  </a:extLst>
                </a:hlinkClick>
              </a:rPr>
              <a:t>rev.com</a:t>
            </a:r>
            <a:r>
              <a:rPr lang="en-US" sz="3200" dirty="0">
                <a:solidFill>
                  <a:schemeClr val="tx1"/>
                </a:solidFill>
              </a:rPr>
              <a:t> 1$/min CC 24hr turnaround </a:t>
            </a:r>
          </a:p>
        </p:txBody>
      </p:sp>
    </p:spTree>
    <p:extLst>
      <p:ext uri="{BB962C8B-B14F-4D97-AF65-F5344CB8AC3E}">
        <p14:creationId xmlns:p14="http://schemas.microsoft.com/office/powerpoint/2010/main" val="4038107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94"/>
          <p:cNvSpPr txBox="1">
            <a:spLocks noGrp="1"/>
          </p:cNvSpPr>
          <p:nvPr>
            <p:ph type="title"/>
          </p:nvPr>
        </p:nvSpPr>
        <p:spPr>
          <a:xfrm>
            <a:off x="1676400" y="2438400"/>
            <a:ext cx="9671050" cy="21240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000"/>
              <a:buFont typeface="Times New Roman"/>
              <a:buNone/>
            </a:pPr>
            <a:r>
              <a:rPr lang="en-US" dirty="0"/>
              <a:t>Questions?</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97"/>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600"/>
              <a:buFont typeface="Times New Roman"/>
              <a:buNone/>
            </a:pPr>
            <a:r>
              <a:rPr lang="en-US" sz="3600" b="1" dirty="0"/>
              <a:t>See you Tuesday, August 4 for part 6!</a:t>
            </a:r>
            <a:endParaRPr dirty="0"/>
          </a:p>
        </p:txBody>
      </p:sp>
      <p:sp>
        <p:nvSpPr>
          <p:cNvPr id="645" name="Google Shape;645;p97"/>
          <p:cNvSpPr txBox="1">
            <a:spLocks noGrp="1"/>
          </p:cNvSpPr>
          <p:nvPr>
            <p:ph type="body" idx="1"/>
          </p:nvPr>
        </p:nvSpPr>
        <p:spPr>
          <a:xfrm>
            <a:off x="1281354" y="5597153"/>
            <a:ext cx="9629289" cy="113982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00"/>
              </a:buClr>
              <a:buSzPts val="600"/>
              <a:buNone/>
            </a:pPr>
            <a:r>
              <a:rPr lang="en-US" sz="2400" b="1" dirty="0">
                <a:solidFill>
                  <a:srgbClr val="000000"/>
                </a:solidFill>
              </a:rPr>
              <a:t>Want more information? </a:t>
            </a:r>
            <a:r>
              <a:rPr lang="en-US" sz="2400" dirty="0">
                <a:solidFill>
                  <a:srgbClr val="000000"/>
                </a:solidFill>
              </a:rPr>
              <a:t>Contact</a:t>
            </a:r>
            <a:r>
              <a:rPr lang="en-US" sz="2400" b="1" dirty="0">
                <a:solidFill>
                  <a:schemeClr val="dk1"/>
                </a:solidFill>
              </a:rPr>
              <a:t> </a:t>
            </a:r>
            <a:r>
              <a:rPr lang="en-US" sz="2400" dirty="0">
                <a:solidFill>
                  <a:schemeClr val="dk1"/>
                </a:solidFill>
              </a:rPr>
              <a:t>Matan Koch, Director of </a:t>
            </a:r>
            <a:r>
              <a:rPr lang="en-US" sz="2400" dirty="0" err="1">
                <a:solidFill>
                  <a:schemeClr val="dk1"/>
                </a:solidFill>
              </a:rPr>
              <a:t>RespectAbility</a:t>
            </a:r>
            <a:r>
              <a:rPr lang="en-US" sz="2400" dirty="0">
                <a:solidFill>
                  <a:schemeClr val="dk1"/>
                </a:solidFill>
              </a:rPr>
              <a:t> California &amp; Jewish Leadership, at </a:t>
            </a:r>
            <a:r>
              <a:rPr lang="en-US" sz="2400" u="sng" dirty="0">
                <a:solidFill>
                  <a:schemeClr val="hlink"/>
                </a:solidFill>
                <a:hlinkClick r:id="rId3"/>
              </a:rPr>
              <a:t>MatanK@RespectAbility.org</a:t>
            </a:r>
            <a:endParaRPr sz="2400" dirty="0">
              <a:solidFill>
                <a:schemeClr val="dk1"/>
              </a:solidFill>
            </a:endParaRPr>
          </a:p>
        </p:txBody>
      </p:sp>
      <p:pic>
        <p:nvPicPr>
          <p:cNvPr id="3" name="Picture 2" descr="Title and headshot of next webinar: How to Create and Implement Successful Diversity and Inclusion Initiatives on Tuesday, August 4">
            <a:extLst>
              <a:ext uri="{FF2B5EF4-FFF2-40B4-BE49-F238E27FC236}">
                <a16:creationId xmlns:a16="http://schemas.microsoft.com/office/drawing/2014/main" id="{B6C26CF2-25AB-4884-805E-B5CC961B21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6672" y="1894844"/>
            <a:ext cx="5888736" cy="33124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Disability in the Jewish Community</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p:txBody>
          <a:bodyPr>
            <a:normAutofit lnSpcReduction="10000"/>
          </a:bodyPr>
          <a:lstStyle/>
          <a:p>
            <a:pPr lvl="0"/>
            <a:r>
              <a:rPr lang="en-US" dirty="0">
                <a:solidFill>
                  <a:schemeClr val="tx1"/>
                </a:solidFill>
              </a:rPr>
              <a:t>According to the U.S. Census, fully 1-in-5 people in America has a physical, sensory, cognitive, mental health or other disability.</a:t>
            </a:r>
          </a:p>
          <a:p>
            <a:pPr lvl="0"/>
            <a:r>
              <a:rPr lang="en-US" dirty="0">
                <a:solidFill>
                  <a:schemeClr val="tx1"/>
                </a:solidFill>
              </a:rPr>
              <a:t>A </a:t>
            </a:r>
            <a:r>
              <a:rPr lang="en-US" dirty="0">
                <a:solidFill>
                  <a:schemeClr val="tx1"/>
                </a:solidFill>
                <a:hlinkClick r:id="rId2">
                  <a:extLst>
                    <a:ext uri="{A12FA001-AC4F-418D-AE19-62706E023703}">
                      <ahyp:hlinkClr xmlns:ahyp="http://schemas.microsoft.com/office/drawing/2018/hyperlinkcolor" val="tx"/>
                    </a:ext>
                  </a:extLst>
                </a:hlinkClick>
              </a:rPr>
              <a:t>landmark study by RespectAbility of more than 4000 Jewish respondents</a:t>
            </a:r>
            <a:r>
              <a:rPr lang="en-US" dirty="0">
                <a:solidFill>
                  <a:schemeClr val="tx1"/>
                </a:solidFill>
              </a:rPr>
              <a:t> in 2018 found that more than 90 percent who responded indicated that this was a priority for them.</a:t>
            </a:r>
          </a:p>
          <a:p>
            <a:pPr lvl="0"/>
            <a:r>
              <a:rPr lang="en-US" dirty="0" err="1">
                <a:solidFill>
                  <a:schemeClr val="tx1"/>
                </a:solidFill>
              </a:rPr>
              <a:t>RespectAbility’s</a:t>
            </a:r>
            <a:r>
              <a:rPr lang="en-US" dirty="0">
                <a:solidFill>
                  <a:schemeClr val="tx1"/>
                </a:solidFill>
              </a:rPr>
              <a:t> </a:t>
            </a:r>
            <a:r>
              <a:rPr lang="en-US" dirty="0">
                <a:solidFill>
                  <a:schemeClr val="tx1"/>
                </a:solidFill>
                <a:hlinkClick r:id="rId3">
                  <a:extLst>
                    <a:ext uri="{A12FA001-AC4F-418D-AE19-62706E023703}">
                      <ahyp:hlinkClr xmlns:ahyp="http://schemas.microsoft.com/office/drawing/2018/hyperlinkcolor" val="tx"/>
                    </a:ext>
                  </a:extLst>
                </a:hlinkClick>
              </a:rPr>
              <a:t>nonprofit survey</a:t>
            </a:r>
            <a:r>
              <a:rPr lang="en-US" dirty="0">
                <a:solidFill>
                  <a:schemeClr val="tx1"/>
                </a:solidFill>
              </a:rPr>
              <a:t> showed that this inclusion is practiced by less than one-third of nonprofit organizations.</a:t>
            </a:r>
          </a:p>
          <a:p>
            <a:pPr lvl="0"/>
            <a:r>
              <a:rPr lang="en-US" dirty="0">
                <a:solidFill>
                  <a:schemeClr val="tx1"/>
                </a:solidFill>
              </a:rPr>
              <a:t>The studies also showed that while the will was there, the knowledge was not.</a:t>
            </a:r>
          </a:p>
          <a:p>
            <a:pPr lvl="0"/>
            <a:r>
              <a:rPr lang="en-US" dirty="0">
                <a:solidFill>
                  <a:schemeClr val="tx1"/>
                </a:solidFill>
              </a:rPr>
              <a:t>This free new series will fill that gap.</a:t>
            </a:r>
          </a:p>
        </p:txBody>
      </p:sp>
    </p:spTree>
    <p:extLst>
      <p:ext uri="{BB962C8B-B14F-4D97-AF65-F5344CB8AC3E}">
        <p14:creationId xmlns:p14="http://schemas.microsoft.com/office/powerpoint/2010/main" val="492554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Speakers</a:t>
            </a:r>
          </a:p>
        </p:txBody>
      </p:sp>
      <p:pic>
        <p:nvPicPr>
          <p:cNvPr id="10" name="Picture 9" descr="Tatiana Lee's Headshot">
            <a:extLst>
              <a:ext uri="{FF2B5EF4-FFF2-40B4-BE49-F238E27FC236}">
                <a16:creationId xmlns:a16="http://schemas.microsoft.com/office/drawing/2014/main" id="{20233C27-4B8C-4A49-8C49-6EDC74900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786" y="1591064"/>
            <a:ext cx="1054212" cy="1580083"/>
          </a:xfrm>
          <a:prstGeom prst="rect">
            <a:avLst/>
          </a:prstGeom>
        </p:spPr>
      </p:pic>
      <p:sp>
        <p:nvSpPr>
          <p:cNvPr id="14" name="Content Placeholder 2">
            <a:extLst>
              <a:ext uri="{FF2B5EF4-FFF2-40B4-BE49-F238E27FC236}">
                <a16:creationId xmlns:a16="http://schemas.microsoft.com/office/drawing/2014/main" id="{74DCE9A8-2989-D542-BF24-B26A1002D210}"/>
              </a:ext>
            </a:extLst>
          </p:cNvPr>
          <p:cNvSpPr txBox="1">
            <a:spLocks/>
          </p:cNvSpPr>
          <p:nvPr/>
        </p:nvSpPr>
        <p:spPr>
          <a:xfrm>
            <a:off x="2007509" y="1736726"/>
            <a:ext cx="8727638" cy="13716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Tatiana A. Lee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200" dirty="0">
                <a:solidFill>
                  <a:prstClr val="black"/>
                </a:solidFill>
              </a:rPr>
              <a:t>Hollywood Inclusion Associate, </a:t>
            </a:r>
            <a:r>
              <a:rPr lang="en-US" sz="2200" dirty="0" err="1">
                <a:solidFill>
                  <a:prstClr val="black"/>
                </a:solidFill>
              </a:rPr>
              <a:t>RespectAbility</a:t>
            </a:r>
            <a:r>
              <a:rPr lang="en-US" sz="2200" dirty="0">
                <a:solidFill>
                  <a:prstClr val="black"/>
                </a:solidFill>
              </a:rPr>
              <a:t> California</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She/Her/Hers</a:t>
            </a:r>
          </a:p>
        </p:txBody>
      </p:sp>
      <p:pic>
        <p:nvPicPr>
          <p:cNvPr id="5" name="Picture 4" descr="River McMican's Head Shot">
            <a:extLst>
              <a:ext uri="{FF2B5EF4-FFF2-40B4-BE49-F238E27FC236}">
                <a16:creationId xmlns:a16="http://schemas.microsoft.com/office/drawing/2014/main" id="{DE2E5DF3-2FAC-46BC-B8F6-742ACC2C7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166" y="3315669"/>
            <a:ext cx="1105117" cy="1657678"/>
          </a:xfrm>
          <a:prstGeom prst="rect">
            <a:avLst/>
          </a:prstGeom>
        </p:spPr>
      </p:pic>
      <p:sp>
        <p:nvSpPr>
          <p:cNvPr id="3" name="Content Placeholder 2"/>
          <p:cNvSpPr>
            <a:spLocks noGrp="1"/>
          </p:cNvSpPr>
          <p:nvPr>
            <p:ph idx="1"/>
          </p:nvPr>
        </p:nvSpPr>
        <p:spPr>
          <a:xfrm>
            <a:off x="2007508" y="3429000"/>
            <a:ext cx="8727638" cy="1371600"/>
          </a:xfrm>
        </p:spPr>
        <p:txBody>
          <a:bodyPr anchor="ctr">
            <a:normAutofit fontScale="92500" lnSpcReduction="20000"/>
          </a:bodyPr>
          <a:lstStyle/>
          <a:p>
            <a:pPr marL="0" indent="0">
              <a:buNone/>
            </a:pPr>
            <a:r>
              <a:rPr lang="en-US" sz="2400" b="1" dirty="0">
                <a:solidFill>
                  <a:schemeClr val="tx1"/>
                </a:solidFill>
              </a:rPr>
              <a:t>River </a:t>
            </a:r>
            <a:r>
              <a:rPr lang="en-US" sz="2400" b="1" dirty="0" err="1">
                <a:solidFill>
                  <a:schemeClr val="tx1"/>
                </a:solidFill>
              </a:rPr>
              <a:t>McMican</a:t>
            </a:r>
            <a:endParaRPr lang="en-US" sz="2400" b="1" dirty="0">
              <a:solidFill>
                <a:schemeClr val="tx1"/>
              </a:solidFill>
            </a:endParaRPr>
          </a:p>
          <a:p>
            <a:pPr marL="0" indent="0">
              <a:buNone/>
            </a:pPr>
            <a:r>
              <a:rPr lang="en-US" sz="2400" dirty="0">
                <a:solidFill>
                  <a:schemeClr val="tx1"/>
                </a:solidFill>
              </a:rPr>
              <a:t>Development and Communications Project Manager, Keshet: For LGBTQ Equality in Jewish Life</a:t>
            </a:r>
          </a:p>
          <a:p>
            <a:pPr marL="0" indent="0">
              <a:buNone/>
            </a:pPr>
            <a:r>
              <a:rPr lang="en-US" sz="2400" dirty="0">
                <a:solidFill>
                  <a:schemeClr val="tx1"/>
                </a:solidFill>
              </a:rPr>
              <a:t>They/Them/Theirs</a:t>
            </a:r>
          </a:p>
        </p:txBody>
      </p:sp>
      <p:pic>
        <p:nvPicPr>
          <p:cNvPr id="8" name="Picture 7" descr="Sharon Rosenblatt's Headshot">
            <a:extLst>
              <a:ext uri="{FF2B5EF4-FFF2-40B4-BE49-F238E27FC236}">
                <a16:creationId xmlns:a16="http://schemas.microsoft.com/office/drawing/2014/main" id="{E1F6567A-42C2-4E68-887A-4BA21FAE571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523240" y="5242115"/>
            <a:ext cx="1112104" cy="1129918"/>
          </a:xfrm>
          <a:prstGeom prst="rect">
            <a:avLst/>
          </a:prstGeom>
        </p:spPr>
      </p:pic>
      <p:sp>
        <p:nvSpPr>
          <p:cNvPr id="7" name="Content Placeholder 2">
            <a:extLst>
              <a:ext uri="{FF2B5EF4-FFF2-40B4-BE49-F238E27FC236}">
                <a16:creationId xmlns:a16="http://schemas.microsoft.com/office/drawing/2014/main" id="{75041DF3-E8EA-3042-A5A6-A990A4E25F1A}"/>
              </a:ext>
            </a:extLst>
          </p:cNvPr>
          <p:cNvSpPr txBox="1">
            <a:spLocks/>
          </p:cNvSpPr>
          <p:nvPr/>
        </p:nvSpPr>
        <p:spPr>
          <a:xfrm>
            <a:off x="2007508" y="5121274"/>
            <a:ext cx="9661251" cy="13716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Sharon Rosenblatt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200" dirty="0">
                <a:solidFill>
                  <a:prstClr val="black"/>
                </a:solidFill>
              </a:rPr>
              <a:t>Director of Communications, Accessibility Partners, LLC</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indent="0">
              <a:buNone/>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She/Her/Hers</a:t>
            </a:r>
          </a:p>
        </p:txBody>
      </p:sp>
    </p:spTree>
    <p:extLst>
      <p:ext uri="{BB962C8B-B14F-4D97-AF65-F5344CB8AC3E}">
        <p14:creationId xmlns:p14="http://schemas.microsoft.com/office/powerpoint/2010/main" val="2036423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River </a:t>
            </a:r>
            <a:r>
              <a:rPr lang="en-US" sz="3600" b="1" dirty="0" err="1"/>
              <a:t>McMican</a:t>
            </a:r>
            <a:endParaRPr lang="en-US" sz="3600" b="1" dirty="0"/>
          </a:p>
        </p:txBody>
      </p:sp>
      <p:pic>
        <p:nvPicPr>
          <p:cNvPr id="4" name="Picture 3" descr="River McMican's Headshot">
            <a:extLst>
              <a:ext uri="{FF2B5EF4-FFF2-40B4-BE49-F238E27FC236}">
                <a16:creationId xmlns:a16="http://schemas.microsoft.com/office/drawing/2014/main" id="{E93156F9-07F6-4624-BEA6-4991F9E490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48" y="1938151"/>
            <a:ext cx="2189334" cy="3284005"/>
          </a:xfrm>
          <a:prstGeom prst="rect">
            <a:avLst/>
          </a:prstGeom>
        </p:spPr>
      </p:pic>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2869810" y="1825625"/>
            <a:ext cx="8821448" cy="4351338"/>
          </a:xfrm>
        </p:spPr>
        <p:txBody>
          <a:bodyPr>
            <a:noAutofit/>
          </a:bodyPr>
          <a:lstStyle/>
          <a:p>
            <a:pPr marL="0" marR="38100" lvl="0" indent="0">
              <a:lnSpc>
                <a:spcPct val="100000"/>
              </a:lnSpc>
              <a:spcBef>
                <a:spcPts val="0"/>
              </a:spcBef>
              <a:buClr>
                <a:srgbClr val="000000"/>
              </a:buClr>
              <a:buSzPts val="1400"/>
              <a:buNone/>
            </a:pPr>
            <a:r>
              <a:rPr lang="en-US" sz="2400" b="1" i="0" dirty="0">
                <a:solidFill>
                  <a:srgbClr val="000000"/>
                </a:solidFill>
                <a:effectLst/>
              </a:rPr>
              <a:t>River </a:t>
            </a:r>
            <a:r>
              <a:rPr lang="en-US" sz="2400" b="1" i="0" dirty="0" err="1">
                <a:solidFill>
                  <a:srgbClr val="000000"/>
                </a:solidFill>
                <a:effectLst/>
              </a:rPr>
              <a:t>McMican</a:t>
            </a:r>
            <a:r>
              <a:rPr lang="en-US" sz="2400" b="1" i="0" dirty="0">
                <a:solidFill>
                  <a:srgbClr val="000000"/>
                </a:solidFill>
                <a:effectLst/>
              </a:rPr>
              <a:t> </a:t>
            </a:r>
            <a:r>
              <a:rPr lang="en-US" sz="2400" b="0" i="0" dirty="0">
                <a:solidFill>
                  <a:srgbClr val="000000"/>
                </a:solidFill>
                <a:effectLst/>
              </a:rPr>
              <a:t>is a design and communications professional with a focus on inclusive, accessible communications that center the LGBTQ community. They are the Development and Communications Project Manager at Keshet: For LGBTQ equality in Jewish life. River is a member of the International Association of Accessibility Professionals and serves on the Community Advisory Board of Open Door Health – Rhode Island’s only community health center dedicated to LGBTQ primary and sexual health care – where they offer guidance on accessible signage, marketing, and documentation. Previously, they worked with the President of </a:t>
            </a:r>
            <a:r>
              <a:rPr lang="en-US" sz="2400" b="0" i="0" dirty="0" err="1">
                <a:solidFill>
                  <a:srgbClr val="000000"/>
                </a:solidFill>
                <a:effectLst/>
              </a:rPr>
              <a:t>PrideCAPA</a:t>
            </a:r>
            <a:r>
              <a:rPr lang="en-US" sz="2400" b="0" i="0" dirty="0">
                <a:solidFill>
                  <a:srgbClr val="000000"/>
                </a:solidFill>
                <a:effectLst/>
              </a:rPr>
              <a:t> – an organization dedicated to the mental health needs of LGBTQ youth – to develop training materials for psychiatric professionals working with transgender clients. They live in East Providence, RI.</a:t>
            </a:r>
            <a:endParaRPr lang="en-US" sz="3600" kern="0" dirty="0">
              <a:solidFill>
                <a:schemeClr val="tx1"/>
              </a:solidFill>
              <a:ea typeface="Roboto"/>
              <a:sym typeface="Roboto"/>
            </a:endParaRPr>
          </a:p>
        </p:txBody>
      </p:sp>
    </p:spTree>
    <p:extLst>
      <p:ext uri="{BB962C8B-B14F-4D97-AF65-F5344CB8AC3E}">
        <p14:creationId xmlns:p14="http://schemas.microsoft.com/office/powerpoint/2010/main" val="157169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Communication is About Storytelling	</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68017" cy="4351338"/>
          </a:xfrm>
        </p:spPr>
        <p:txBody>
          <a:bodyPr>
            <a:normAutofit/>
          </a:bodyPr>
          <a:lstStyle/>
          <a:p>
            <a:pPr marL="0" indent="0">
              <a:buNone/>
            </a:pPr>
            <a:r>
              <a:rPr lang="en-US" dirty="0">
                <a:solidFill>
                  <a:schemeClr val="tx1"/>
                </a:solidFill>
              </a:rPr>
              <a:t>Your audience is already diverse.</a:t>
            </a:r>
          </a:p>
          <a:p>
            <a:pPr marL="0" indent="0">
              <a:buNone/>
            </a:pPr>
            <a:endParaRPr lang="en-US" dirty="0">
              <a:solidFill>
                <a:schemeClr val="tx1"/>
              </a:solidFill>
            </a:endParaRPr>
          </a:p>
          <a:p>
            <a:pPr marL="0" indent="0">
              <a:buNone/>
            </a:pPr>
            <a:r>
              <a:rPr lang="en-US" dirty="0">
                <a:solidFill>
                  <a:schemeClr val="tx1"/>
                </a:solidFill>
              </a:rPr>
              <a:t>You already have people with disabilities, People of Color, LGBTQ people, interfaith families, and many other diverse viewpoints in your audience. </a:t>
            </a:r>
          </a:p>
          <a:p>
            <a:pPr marL="0" indent="0">
              <a:buNone/>
            </a:pPr>
            <a:endParaRPr lang="en-US" dirty="0">
              <a:solidFill>
                <a:schemeClr val="tx1"/>
              </a:solidFill>
            </a:endParaRPr>
          </a:p>
          <a:p>
            <a:pPr marL="0" indent="0">
              <a:buNone/>
            </a:pPr>
            <a:r>
              <a:rPr lang="en-US" dirty="0">
                <a:solidFill>
                  <a:schemeClr val="tx1"/>
                </a:solidFill>
              </a:rPr>
              <a:t>Inclusive storytelling explicitly welcomes people into your community. </a:t>
            </a:r>
          </a:p>
          <a:p>
            <a:pPr marL="0" indent="0">
              <a:buNone/>
            </a:pPr>
            <a:endParaRPr lang="en-US" dirty="0">
              <a:solidFill>
                <a:schemeClr val="tx1"/>
              </a:solidFill>
            </a:endParaRPr>
          </a:p>
        </p:txBody>
      </p:sp>
    </p:spTree>
    <p:extLst>
      <p:ext uri="{BB962C8B-B14F-4D97-AF65-F5344CB8AC3E}">
        <p14:creationId xmlns:p14="http://schemas.microsoft.com/office/powerpoint/2010/main" val="2300824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Audit Your Materials</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68017" cy="4351338"/>
          </a:xfrm>
        </p:spPr>
        <p:txBody>
          <a:bodyPr>
            <a:normAutofit/>
          </a:bodyPr>
          <a:lstStyle/>
          <a:p>
            <a:pPr marL="0" indent="0">
              <a:buNone/>
            </a:pPr>
            <a:r>
              <a:rPr lang="en-US" dirty="0">
                <a:solidFill>
                  <a:schemeClr val="tx1"/>
                </a:solidFill>
              </a:rPr>
              <a:t>Ask:</a:t>
            </a:r>
          </a:p>
          <a:p>
            <a:r>
              <a:rPr lang="en-US" dirty="0">
                <a:solidFill>
                  <a:schemeClr val="tx1"/>
                </a:solidFill>
              </a:rPr>
              <a:t>Whose stories are you sharing?</a:t>
            </a:r>
          </a:p>
          <a:p>
            <a:r>
              <a:rPr lang="en-US" dirty="0">
                <a:solidFill>
                  <a:schemeClr val="tx1"/>
                </a:solidFill>
              </a:rPr>
              <a:t>Whose images are you showing?</a:t>
            </a:r>
          </a:p>
          <a:p>
            <a:r>
              <a:rPr lang="en-US" dirty="0">
                <a:solidFill>
                  <a:schemeClr val="tx1"/>
                </a:solidFill>
              </a:rPr>
              <a:t>Who is missing?</a:t>
            </a:r>
          </a:p>
          <a:p>
            <a:r>
              <a:rPr lang="en-US" dirty="0">
                <a:solidFill>
                  <a:schemeClr val="tx1"/>
                </a:solidFill>
              </a:rPr>
              <a:t>What assumptions are you making about your audience?</a:t>
            </a:r>
          </a:p>
          <a:p>
            <a:endParaRPr lang="en-US" dirty="0">
              <a:solidFill>
                <a:schemeClr val="tx1"/>
              </a:solidFill>
            </a:endParaRPr>
          </a:p>
          <a:p>
            <a:pPr marL="0" indent="0">
              <a:buNone/>
            </a:pPr>
            <a:r>
              <a:rPr lang="en-US" dirty="0">
                <a:solidFill>
                  <a:schemeClr val="tx1"/>
                </a:solidFill>
              </a:rPr>
              <a:t>This isn’t just about ability; this is also about age, race, gender, socio-economic status, family structure, educational attainment, and religious practice. </a:t>
            </a:r>
          </a:p>
          <a:p>
            <a:pPr marL="0" indent="0">
              <a:buNone/>
            </a:pPr>
            <a:endParaRPr lang="en-US" dirty="0">
              <a:solidFill>
                <a:schemeClr val="tx1"/>
              </a:solidFill>
            </a:endParaRPr>
          </a:p>
        </p:txBody>
      </p:sp>
    </p:spTree>
    <p:extLst>
      <p:ext uri="{BB962C8B-B14F-4D97-AF65-F5344CB8AC3E}">
        <p14:creationId xmlns:p14="http://schemas.microsoft.com/office/powerpoint/2010/main" val="1422314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Fill in the Gaps</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68017" cy="4351338"/>
          </a:xfrm>
        </p:spPr>
        <p:txBody>
          <a:bodyPr>
            <a:normAutofit/>
          </a:bodyPr>
          <a:lstStyle/>
          <a:p>
            <a:r>
              <a:rPr lang="en-US" dirty="0">
                <a:solidFill>
                  <a:schemeClr val="tx1"/>
                </a:solidFill>
              </a:rPr>
              <a:t>Commit to sharing diverse experiences in your storytelling.</a:t>
            </a:r>
          </a:p>
          <a:p>
            <a:r>
              <a:rPr lang="en-US" dirty="0">
                <a:solidFill>
                  <a:schemeClr val="tx1"/>
                </a:solidFill>
              </a:rPr>
              <a:t>Actively seek out and hire people with disabilities to share their stories.</a:t>
            </a:r>
          </a:p>
          <a:p>
            <a:r>
              <a:rPr lang="en-US" dirty="0">
                <a:solidFill>
                  <a:schemeClr val="tx1"/>
                </a:solidFill>
              </a:rPr>
              <a:t>Engage your community to help you.</a:t>
            </a:r>
          </a:p>
          <a:p>
            <a:pPr marL="0" indent="0">
              <a:buNone/>
            </a:pPr>
            <a:endParaRPr lang="en-US" dirty="0">
              <a:solidFill>
                <a:schemeClr val="tx1"/>
              </a:solidFill>
            </a:endParaRPr>
          </a:p>
          <a:p>
            <a:pPr marL="0" indent="0">
              <a:buNone/>
            </a:pPr>
            <a:r>
              <a:rPr lang="en-US" dirty="0">
                <a:solidFill>
                  <a:schemeClr val="tx1"/>
                </a:solidFill>
              </a:rPr>
              <a:t>It might not be possible to review and revisit all of your media, so start with the materials you use the most, or that your audience is most likely to see. </a:t>
            </a:r>
          </a:p>
        </p:txBody>
      </p:sp>
    </p:spTree>
    <p:extLst>
      <p:ext uri="{BB962C8B-B14F-4D97-AF65-F5344CB8AC3E}">
        <p14:creationId xmlns:p14="http://schemas.microsoft.com/office/powerpoint/2010/main" val="184904109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ours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Accessible Museum CSUN 2017 draft" id="{5A5B4933-A137-489F-B8B9-6DA65703C5A2}" vid="{4F73C2D6-5108-41F7-BA23-B38A7E75D08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31880</TotalTime>
  <Words>2366</Words>
  <Application>Microsoft Office PowerPoint</Application>
  <PresentationFormat>Widescreen</PresentationFormat>
  <Paragraphs>244</Paragraphs>
  <Slides>37</Slides>
  <Notes>34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37</vt:i4>
      </vt:variant>
    </vt:vector>
  </HeadingPairs>
  <TitlesOfParts>
    <vt:vector size="47" baseType="lpstr">
      <vt:lpstr>Arial</vt:lpstr>
      <vt:lpstr>Calibri</vt:lpstr>
      <vt:lpstr>Lucida Sans Unicode</vt:lpstr>
      <vt:lpstr>Times New Roman</vt:lpstr>
      <vt:lpstr>Verdana</vt:lpstr>
      <vt:lpstr>Wingdings 2</vt:lpstr>
      <vt:lpstr>Wingdings 3</vt:lpstr>
      <vt:lpstr>Office Theme</vt:lpstr>
      <vt:lpstr>1_Office Theme</vt:lpstr>
      <vt:lpstr>Concourse</vt:lpstr>
      <vt:lpstr>How Disability Inclusion &amp; Equity Can Add to Your Success</vt:lpstr>
      <vt:lpstr>Partners/Co-Promoters</vt:lpstr>
      <vt:lpstr>Upcoming Webinars</vt:lpstr>
      <vt:lpstr>Disability in the Jewish Community</vt:lpstr>
      <vt:lpstr>Speakers</vt:lpstr>
      <vt:lpstr>River McMican</vt:lpstr>
      <vt:lpstr>Communication is About Storytelling </vt:lpstr>
      <vt:lpstr>Audit Your Materials</vt:lpstr>
      <vt:lpstr>Fill in the Gaps</vt:lpstr>
      <vt:lpstr>Nothing Without Us</vt:lpstr>
      <vt:lpstr>Readability</vt:lpstr>
      <vt:lpstr>Talking about Disability</vt:lpstr>
      <vt:lpstr>Center the Person, Not the Disability</vt:lpstr>
      <vt:lpstr>People-First Language vs. Identity-First Language</vt:lpstr>
      <vt:lpstr>Using People-First or Identity-First Language</vt:lpstr>
      <vt:lpstr>Portraying Disability</vt:lpstr>
      <vt:lpstr>Keep It Up! </vt:lpstr>
      <vt:lpstr>Sharon Rosenblatt</vt:lpstr>
      <vt:lpstr>Digital Accessibility</vt:lpstr>
      <vt:lpstr>Who Defines the Guidelines?</vt:lpstr>
      <vt:lpstr>Alternative Text</vt:lpstr>
      <vt:lpstr>Color Usage</vt:lpstr>
      <vt:lpstr>Examples of Good Color Contrast</vt:lpstr>
      <vt:lpstr>Timeouts</vt:lpstr>
      <vt:lpstr>Provide Descriptive Links</vt:lpstr>
      <vt:lpstr>Labeled Form Fields</vt:lpstr>
      <vt:lpstr>Video &amp; Audio</vt:lpstr>
      <vt:lpstr>Keyboard Usage</vt:lpstr>
      <vt:lpstr>Contact Information</vt:lpstr>
      <vt:lpstr>Tatiana Lee</vt:lpstr>
      <vt:lpstr>The Basics: Captions on Videos</vt:lpstr>
      <vt:lpstr>The Basics: Captions on Videos 2</vt:lpstr>
      <vt:lpstr>The Basics:</vt:lpstr>
      <vt:lpstr>In Depth Tutorials</vt:lpstr>
      <vt:lpstr>Additional Resources For Captioning</vt:lpstr>
      <vt:lpstr>Questions?</vt:lpstr>
      <vt:lpstr>See you Tuesday, August 4 for part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Shader</dc:creator>
  <cp:lastModifiedBy>Joshua Steinberg</cp:lastModifiedBy>
  <cp:revision>697</cp:revision>
  <dcterms:created xsi:type="dcterms:W3CDTF">2019-02-07T00:58:17Z</dcterms:created>
  <dcterms:modified xsi:type="dcterms:W3CDTF">2020-07-20T19:07:03Z</dcterms:modified>
</cp:coreProperties>
</file>