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65" r:id="rId2"/>
    <p:sldMasterId id="2147483648" r:id="rId3"/>
  </p:sldMasterIdLst>
  <p:notesMasterIdLst>
    <p:notesMasterId r:id="rId50"/>
  </p:notesMasterIdLst>
  <p:sldIdLst>
    <p:sldId id="259" r:id="rId4"/>
    <p:sldId id="764" r:id="rId5"/>
    <p:sldId id="680" r:id="rId6"/>
    <p:sldId id="743" r:id="rId7"/>
    <p:sldId id="742" r:id="rId8"/>
    <p:sldId id="744" r:id="rId9"/>
    <p:sldId id="746" r:id="rId10"/>
    <p:sldId id="747" r:id="rId11"/>
    <p:sldId id="748" r:id="rId12"/>
    <p:sldId id="749" r:id="rId13"/>
    <p:sldId id="750" r:id="rId14"/>
    <p:sldId id="751" r:id="rId15"/>
    <p:sldId id="752" r:id="rId16"/>
    <p:sldId id="753" r:id="rId17"/>
    <p:sldId id="754" r:id="rId18"/>
    <p:sldId id="755" r:id="rId19"/>
    <p:sldId id="256" r:id="rId20"/>
    <p:sldId id="257" r:id="rId21"/>
    <p:sldId id="258" r:id="rId22"/>
    <p:sldId id="765" r:id="rId23"/>
    <p:sldId id="260" r:id="rId24"/>
    <p:sldId id="720" r:id="rId25"/>
    <p:sldId id="721" r:id="rId26"/>
    <p:sldId id="722" r:id="rId27"/>
    <p:sldId id="723" r:id="rId28"/>
    <p:sldId id="724" r:id="rId29"/>
    <p:sldId id="725" r:id="rId30"/>
    <p:sldId id="726" r:id="rId31"/>
    <p:sldId id="727" r:id="rId32"/>
    <p:sldId id="728" r:id="rId33"/>
    <p:sldId id="729" r:id="rId34"/>
    <p:sldId id="730" r:id="rId35"/>
    <p:sldId id="731" r:id="rId36"/>
    <p:sldId id="732" r:id="rId37"/>
    <p:sldId id="733" r:id="rId38"/>
    <p:sldId id="734" r:id="rId39"/>
    <p:sldId id="735" r:id="rId40"/>
    <p:sldId id="736" r:id="rId41"/>
    <p:sldId id="737" r:id="rId42"/>
    <p:sldId id="738" r:id="rId43"/>
    <p:sldId id="739" r:id="rId44"/>
    <p:sldId id="740" r:id="rId45"/>
    <p:sldId id="741" r:id="rId46"/>
    <p:sldId id="762" r:id="rId47"/>
    <p:sldId id="718" r:id="rId48"/>
    <p:sldId id="61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EFAF30"/>
    <a:srgbClr val="000000"/>
    <a:srgbClr val="F5BA2B"/>
    <a:srgbClr val="5F5F5F"/>
    <a:srgbClr val="F6D592"/>
    <a:srgbClr val="3F3F3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3" autoAdjust="0"/>
    <p:restoredTop sz="86395" autoAdjust="0"/>
  </p:normalViewPr>
  <p:slideViewPr>
    <p:cSldViewPr snapToGrid="0">
      <p:cViewPr varScale="1">
        <p:scale>
          <a:sx n="83" d="100"/>
          <a:sy n="83" d="100"/>
        </p:scale>
        <p:origin x="240" y="768"/>
      </p:cViewPr>
      <p:guideLst>
        <p:guide orient="horz" pos="2160"/>
        <p:guide pos="3840"/>
      </p:guideLst>
    </p:cSldViewPr>
  </p:slideViewPr>
  <p:outlineViewPr>
    <p:cViewPr>
      <p:scale>
        <a:sx n="33" d="100"/>
        <a:sy n="33" d="100"/>
      </p:scale>
      <p:origin x="0" y="-304"/>
    </p:cViewPr>
  </p:outlineViewPr>
  <p:notesTextViewPr>
    <p:cViewPr>
      <p:scale>
        <a:sx n="1" d="1"/>
        <a:sy n="1" d="1"/>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4/6/20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414623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Can’t be used for the family, such as a sick sibling</a:t>
            </a:r>
            <a:r>
              <a:rPr lang="en-US" baseline="0" dirty="0"/>
              <a:t> or purchasing tools for Dad to do his construction work. Could be a car driven by parents, if primary use is to transport child with a disability. If a home is purchased, parents/sibs should pay rent or at least document hours of care provided</a:t>
            </a:r>
            <a:endParaRPr lang="en-US" dirty="0"/>
          </a:p>
        </p:txBody>
      </p:sp>
    </p:spTree>
    <p:extLst>
      <p:ext uri="{BB962C8B-B14F-4D97-AF65-F5344CB8AC3E}">
        <p14:creationId xmlns:p14="http://schemas.microsoft.com/office/powerpoint/2010/main" val="1795538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1042" y="4415791"/>
            <a:ext cx="5608319" cy="4183380"/>
          </a:xfrm>
          <a:prstGeom prst="rect">
            <a:avLst/>
          </a:prstGeom>
          <a:noFill/>
          <a:ln>
            <a:noFill/>
          </a:ln>
        </p:spPr>
        <p:txBody>
          <a:bodyPr lIns="92912" tIns="92912" rIns="92912" bIns="92912" anchor="ctr" anchorCtr="0">
            <a:noAutofit/>
          </a:bodyPr>
          <a:lstStyle/>
          <a:p>
            <a:pPr>
              <a:buClr>
                <a:schemeClr val="dk1"/>
              </a:buClr>
              <a:buSzPct val="25000"/>
            </a:pPr>
            <a:r>
              <a:rPr lang="en-US" dirty="0"/>
              <a:t>LA</a:t>
            </a:r>
            <a:r>
              <a:rPr lang="en-US" baseline="0" dirty="0"/>
              <a:t> County home to over 500,000 SSI recipients—In CA </a:t>
            </a:r>
            <a:r>
              <a:rPr lang="en-US" dirty="0"/>
              <a:t>807,945 people ages 18-64 received SSDI or SSI benefits in the year 2012.3</a:t>
            </a:r>
            <a:endParaRPr dirty="0"/>
          </a:p>
        </p:txBody>
      </p:sp>
      <p:sp>
        <p:nvSpPr>
          <p:cNvPr id="157" name="Shape 1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073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801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701042" y="4415791"/>
            <a:ext cx="5608319" cy="4183380"/>
          </a:xfrm>
          <a:prstGeom prst="rect">
            <a:avLst/>
          </a:prstGeom>
          <a:noFill/>
          <a:ln>
            <a:noFill/>
          </a:ln>
        </p:spPr>
        <p:txBody>
          <a:bodyPr lIns="92912" tIns="92912" rIns="92912" bIns="92912" anchor="ctr" anchorCtr="0">
            <a:noAutofit/>
          </a:bodyPr>
          <a:lstStyle/>
          <a:p>
            <a:pPr>
              <a:buClr>
                <a:schemeClr val="dk1"/>
              </a:buClr>
              <a:buSzPct val="25000"/>
            </a:pPr>
            <a:endParaRPr/>
          </a:p>
        </p:txBody>
      </p:sp>
      <p:sp>
        <p:nvSpPr>
          <p:cNvPr id="163" name="Shape 16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384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Portfolios are currently earning between 3-5%</a:t>
            </a:r>
          </a:p>
        </p:txBody>
      </p:sp>
    </p:spTree>
    <p:extLst>
      <p:ext uri="{BB962C8B-B14F-4D97-AF65-F5344CB8AC3E}">
        <p14:creationId xmlns:p14="http://schemas.microsoft.com/office/powerpoint/2010/main" val="408581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701042" y="4415791"/>
            <a:ext cx="5608319" cy="4183380"/>
          </a:xfrm>
          <a:prstGeom prst="rect">
            <a:avLst/>
          </a:prstGeom>
          <a:noFill/>
          <a:ln>
            <a:noFill/>
          </a:ln>
        </p:spPr>
        <p:txBody>
          <a:bodyPr lIns="92912" tIns="92912" rIns="92912" bIns="92912" anchor="t" anchorCtr="0">
            <a:noAutofit/>
          </a:bodyPr>
          <a:lstStyle/>
          <a:p>
            <a:pPr>
              <a:buClr>
                <a:schemeClr val="dk1"/>
              </a:buClr>
              <a:buSzPct val="25000"/>
            </a:pPr>
            <a:r>
              <a:rPr lang="en-US" dirty="0"/>
              <a:t>Show enrollment packet—Joinder forms</a:t>
            </a:r>
            <a:endParaRPr dirty="0"/>
          </a:p>
        </p:txBody>
      </p:sp>
    </p:spTree>
    <p:extLst>
      <p:ext uri="{BB962C8B-B14F-4D97-AF65-F5344CB8AC3E}">
        <p14:creationId xmlns:p14="http://schemas.microsoft.com/office/powerpoint/2010/main" val="3896837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46</a:t>
            </a:fld>
            <a:endParaRPr lang="en-US"/>
          </a:p>
        </p:txBody>
      </p:sp>
    </p:spTree>
    <p:extLst>
      <p:ext uri="{BB962C8B-B14F-4D97-AF65-F5344CB8AC3E}">
        <p14:creationId xmlns:p14="http://schemas.microsoft.com/office/powerpoint/2010/main" val="214169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t>2</a:t>
            </a:fld>
            <a:endParaRPr lang="en-US"/>
          </a:p>
        </p:txBody>
      </p:sp>
    </p:spTree>
    <p:extLst>
      <p:ext uri="{BB962C8B-B14F-4D97-AF65-F5344CB8AC3E}">
        <p14:creationId xmlns:p14="http://schemas.microsoft.com/office/powerpoint/2010/main" val="373231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18</a:t>
            </a:fld>
            <a:endParaRPr lang="en-US"/>
          </a:p>
        </p:txBody>
      </p:sp>
    </p:spTree>
    <p:extLst>
      <p:ext uri="{BB962C8B-B14F-4D97-AF65-F5344CB8AC3E}">
        <p14:creationId xmlns:p14="http://schemas.microsoft.com/office/powerpoint/2010/main" val="393350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403225" y="692150"/>
            <a:ext cx="6203950" cy="3490913"/>
          </a:xfrm>
          <a:prstGeom prst="rect">
            <a:avLst/>
          </a:prstGeom>
          <a:noFill/>
          <a:ln w="12700">
            <a:solidFill>
              <a:schemeClr val="tx1"/>
            </a:solidFill>
            <a:miter lim="800000"/>
            <a:headEnd/>
            <a:tailEnd/>
          </a:ln>
        </p:spPr>
      </p:sp>
      <p:sp>
        <p:nvSpPr>
          <p:cNvPr id="26627" name="Rectangle 3"/>
          <p:cNvSpPr>
            <a:spLocks noGrp="1" noChangeArrowheads="1"/>
          </p:cNvSpPr>
          <p:nvPr>
            <p:ph type="body" idx="1"/>
          </p:nvPr>
        </p:nvSpPr>
        <p:spPr bwMode="auto">
          <a:xfrm>
            <a:off x="914401" y="4418013"/>
            <a:ext cx="5181600" cy="4192587"/>
          </a:xfrm>
          <a:prstGeom prst="rect">
            <a:avLst/>
          </a:prstGeom>
          <a:noFill/>
          <a:ln>
            <a:miter lim="800000"/>
            <a:headEnd/>
            <a:tailEnd/>
          </a:ln>
        </p:spPr>
        <p:txBody>
          <a:bodyPr lIns="93784" tIns="46892" rIns="93784" bIns="46892"/>
          <a:lstStyle/>
          <a:p>
            <a:endParaRPr lang="en-US"/>
          </a:p>
        </p:txBody>
      </p:sp>
    </p:spTree>
    <p:extLst>
      <p:ext uri="{BB962C8B-B14F-4D97-AF65-F5344CB8AC3E}">
        <p14:creationId xmlns:p14="http://schemas.microsoft.com/office/powerpoint/2010/main" val="48350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701042" y="4415791"/>
            <a:ext cx="5608319" cy="4183380"/>
          </a:xfrm>
          <a:prstGeom prst="rect">
            <a:avLst/>
          </a:prstGeom>
          <a:noFill/>
          <a:ln>
            <a:noFill/>
          </a:ln>
        </p:spPr>
        <p:txBody>
          <a:bodyPr lIns="92912" tIns="92912" rIns="92912" bIns="92912" anchor="ctr" anchorCtr="0">
            <a:noAutofit/>
          </a:bodyPr>
          <a:lstStyle/>
          <a:p>
            <a:pPr>
              <a:buClr>
                <a:schemeClr val="dk1"/>
              </a:buClr>
              <a:buSzPct val="25000"/>
            </a:pPr>
            <a:endParaRPr dirty="0"/>
          </a:p>
        </p:txBody>
      </p:sp>
      <p:sp>
        <p:nvSpPr>
          <p:cNvPr id="145" name="Shape 1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589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a:t>
            </a:r>
            <a:r>
              <a:rPr lang="en-US" baseline="0" dirty="0"/>
              <a:t> Southern California, federally-established benefits don’t begin to pay for rent, food and utilities, so need to supplement from other funds, either employment, or family funds (could be insurance policies)</a:t>
            </a:r>
          </a:p>
          <a:p>
            <a:r>
              <a:rPr lang="en-US" baseline="0" dirty="0"/>
              <a:t>People with disabilities are living longer than ever—People with Down Syndrome used to die in 20s or 30s, now living to 50s and 60s, same with autism and CP</a:t>
            </a:r>
          </a:p>
          <a:p>
            <a:endParaRPr lang="en-US" dirty="0"/>
          </a:p>
        </p:txBody>
      </p:sp>
    </p:spTree>
    <p:extLst>
      <p:ext uri="{BB962C8B-B14F-4D97-AF65-F5344CB8AC3E}">
        <p14:creationId xmlns:p14="http://schemas.microsoft.com/office/powerpoint/2010/main" val="4277404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People with disabilities often</a:t>
            </a:r>
            <a:r>
              <a:rPr lang="en-US" baseline="0" dirty="0"/>
              <a:t> have the Needs-Based benefits side, and can also have the entitlements too and in fact, can end up enrolled in all 4 programs. Once one parent begins to draw Social security, if the adult child with a disability acquired the disability before the age of 18, </a:t>
            </a:r>
            <a:r>
              <a:rPr lang="en-US" baseline="0" dirty="0" err="1"/>
              <a:t>thenhe</a:t>
            </a:r>
            <a:r>
              <a:rPr lang="en-US" baseline="0" dirty="0"/>
              <a:t>/she can get SSDI, 50% of parents social security, and after parent dies, 75%. Also mention VA benefits, which can fall on </a:t>
            </a:r>
            <a:r>
              <a:rPr lang="en-US" baseline="0"/>
              <a:t>both sides</a:t>
            </a:r>
            <a:endParaRPr lang="en-US" dirty="0"/>
          </a:p>
        </p:txBody>
      </p:sp>
    </p:spTree>
    <p:extLst>
      <p:ext uri="{BB962C8B-B14F-4D97-AF65-F5344CB8AC3E}">
        <p14:creationId xmlns:p14="http://schemas.microsoft.com/office/powerpoint/2010/main" val="42803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1042" y="4415791"/>
            <a:ext cx="5608319" cy="4183380"/>
          </a:xfrm>
          <a:prstGeom prst="rect">
            <a:avLst/>
          </a:prstGeom>
          <a:noFill/>
          <a:ln>
            <a:noFill/>
          </a:ln>
        </p:spPr>
        <p:txBody>
          <a:bodyPr lIns="92912" tIns="92912" rIns="92912" bIns="92912" anchor="ctr" anchorCtr="0">
            <a:noAutofit/>
          </a:bodyPr>
          <a:lstStyle/>
          <a:p>
            <a:pPr>
              <a:buClr>
                <a:schemeClr val="dk1"/>
              </a:buClr>
              <a:buSzPct val="25000"/>
            </a:pPr>
            <a:r>
              <a:rPr lang="en-US" dirty="0"/>
              <a:t>And from Medi-Cal, you can get IHSS. There are other ways to qualify for Medi-</a:t>
            </a:r>
            <a:r>
              <a:rPr lang="en-US" dirty="0" err="1"/>
              <a:t>cal</a:t>
            </a:r>
            <a:r>
              <a:rPr lang="en-US" dirty="0"/>
              <a:t> and IHSS, but this way you avoid any share of costs and annual fee of Medi-Cal. Only need $1/month</a:t>
            </a:r>
            <a:r>
              <a:rPr lang="en-US" baseline="0" dirty="0"/>
              <a:t> of SSI to get that automatic </a:t>
            </a:r>
            <a:r>
              <a:rPr lang="en-US" baseline="0" dirty="0" err="1"/>
              <a:t>linkeage</a:t>
            </a:r>
            <a:r>
              <a:rPr lang="en-US" baseline="0" dirty="0"/>
              <a:t> to Medi-Cal</a:t>
            </a:r>
          </a:p>
          <a:p>
            <a:pPr>
              <a:buClr>
                <a:schemeClr val="dk1"/>
              </a:buClr>
              <a:buSzPct val="25000"/>
            </a:pPr>
            <a:r>
              <a:rPr lang="en-US" baseline="0" dirty="0"/>
              <a:t>If someone else pays for rent, groceries, utilities, lose one-third of federal share which is $257. </a:t>
            </a:r>
            <a:r>
              <a:rPr lang="en-US" baseline="0"/>
              <a:t>$943 in 2020</a:t>
            </a:r>
            <a:endParaRPr dirty="0"/>
          </a:p>
        </p:txBody>
      </p:sp>
      <p:sp>
        <p:nvSpPr>
          <p:cNvPr id="157" name="Shape 1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237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1042" y="4415791"/>
            <a:ext cx="5608319" cy="4183380"/>
          </a:xfrm>
          <a:prstGeom prst="rect">
            <a:avLst/>
          </a:prstGeom>
          <a:noFill/>
          <a:ln>
            <a:noFill/>
          </a:ln>
        </p:spPr>
        <p:txBody>
          <a:bodyPr lIns="92912" tIns="92912" rIns="92912" bIns="92912" anchor="ctr" anchorCtr="0">
            <a:noAutofit/>
          </a:bodyPr>
          <a:lstStyle/>
          <a:p>
            <a:pPr>
              <a:buClr>
                <a:schemeClr val="dk1"/>
              </a:buClr>
              <a:buSzPct val="25000"/>
            </a:pPr>
            <a:endParaRPr/>
          </a:p>
        </p:txBody>
      </p:sp>
      <p:sp>
        <p:nvSpPr>
          <p:cNvPr id="157" name="Shape 1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100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4/6/20</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4/6/20</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4/6/20</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Clr>
                <a:schemeClr val="lt2"/>
              </a:buClr>
              <a:buFont typeface="Arial"/>
              <a:buNone/>
              <a:defRPr sz="1800" b="0" i="0" u="none" strike="noStrike" cap="none">
                <a:solidFill>
                  <a:schemeClr val="lt2"/>
                </a:solidFill>
              </a:defRPr>
            </a:lvl2pPr>
            <a:lvl3pPr marL="0" marR="0" lvl="2" indent="0" algn="l" rtl="0">
              <a:spcBef>
                <a:spcPts val="0"/>
              </a:spcBef>
              <a:buClr>
                <a:schemeClr val="lt2"/>
              </a:buClr>
              <a:buFont typeface="Arial"/>
              <a:buNone/>
              <a:defRPr sz="1800" b="0" i="0" u="none" strike="noStrike" cap="none">
                <a:solidFill>
                  <a:schemeClr val="lt2"/>
                </a:solidFill>
              </a:defRPr>
            </a:lvl3pPr>
            <a:lvl4pPr marL="0" marR="0" lvl="3" indent="0" algn="l" rtl="0">
              <a:spcBef>
                <a:spcPts val="0"/>
              </a:spcBef>
              <a:buClr>
                <a:schemeClr val="lt2"/>
              </a:buClr>
              <a:buFont typeface="Arial"/>
              <a:buNone/>
              <a:defRPr sz="1800" b="0" i="0" u="none" strike="noStrike" cap="none">
                <a:solidFill>
                  <a:schemeClr val="lt2"/>
                </a:solidFill>
              </a:defRPr>
            </a:lvl4pPr>
            <a:lvl5pPr marL="0" marR="0" lvl="4" indent="0" algn="l" rtl="0">
              <a:spcBef>
                <a:spcPts val="0"/>
              </a:spcBef>
              <a:buClr>
                <a:schemeClr val="lt2"/>
              </a:buClr>
              <a:buFont typeface="Arial"/>
              <a:buNone/>
              <a:defRPr sz="1800" b="0" i="0" u="none" strike="noStrike" cap="none">
                <a:solidFill>
                  <a:schemeClr val="lt2"/>
                </a:solidFill>
              </a:defRPr>
            </a:lvl5pPr>
            <a:lvl6pPr marL="0" marR="0" lvl="5" indent="0" algn="l" rtl="0">
              <a:spcBef>
                <a:spcPts val="0"/>
              </a:spcBef>
              <a:buClr>
                <a:schemeClr val="lt2"/>
              </a:buClr>
              <a:buFont typeface="Arial"/>
              <a:buNone/>
              <a:defRPr sz="1800" b="0" i="0" u="none" strike="noStrike" cap="none">
                <a:solidFill>
                  <a:schemeClr val="lt2"/>
                </a:solidFill>
              </a:defRPr>
            </a:lvl6pPr>
            <a:lvl7pPr marL="0" marR="0" lvl="6" indent="0" algn="l" rtl="0">
              <a:spcBef>
                <a:spcPts val="0"/>
              </a:spcBef>
              <a:buClr>
                <a:schemeClr val="lt2"/>
              </a:buClr>
              <a:buFont typeface="Arial"/>
              <a:buNone/>
              <a:defRPr sz="1800" b="0" i="0" u="none" strike="noStrike" cap="none">
                <a:solidFill>
                  <a:schemeClr val="lt2"/>
                </a:solidFill>
              </a:defRPr>
            </a:lvl7pPr>
            <a:lvl8pPr marL="0" marR="0" lvl="7" indent="0" algn="l" rtl="0">
              <a:spcBef>
                <a:spcPts val="0"/>
              </a:spcBef>
              <a:buClr>
                <a:schemeClr val="lt2"/>
              </a:buClr>
              <a:buFont typeface="Arial"/>
              <a:buNone/>
              <a:defRPr sz="1800" b="0" i="0" u="none" strike="noStrike" cap="none">
                <a:solidFill>
                  <a:schemeClr val="lt2"/>
                </a:solidFill>
              </a:defRPr>
            </a:lvl8pPr>
            <a:lvl9pPr marL="0" marR="0" lvl="8" indent="0" algn="l" rtl="0">
              <a:spcBef>
                <a:spcPts val="0"/>
              </a:spcBef>
              <a:buClr>
                <a:schemeClr val="lt2"/>
              </a:buClr>
              <a:buFont typeface="Arial"/>
              <a:buNone/>
              <a:defRPr sz="1800" b="0" i="0" u="none" strike="noStrike" cap="none">
                <a:solidFill>
                  <a:schemeClr val="lt2"/>
                </a:solidFill>
              </a:defRPr>
            </a:lvl9pPr>
          </a:lstStyle>
          <a:p>
            <a:endParaRPr/>
          </a:p>
        </p:txBody>
      </p:sp>
      <p:sp>
        <p:nvSpPr>
          <p:cNvPr id="25" name="Shape 25"/>
          <p:cNvSpPr txBox="1">
            <a:spLocks noGrp="1"/>
          </p:cNvSpPr>
          <p:nvPr>
            <p:ph type="body" idx="1"/>
          </p:nvPr>
        </p:nvSpPr>
        <p:spPr>
          <a:xfrm>
            <a:off x="1103312" y="2052916"/>
            <a:ext cx="8946541" cy="4195479"/>
          </a:xfrm>
          <a:prstGeom prst="rect">
            <a:avLst/>
          </a:prstGeom>
          <a:noFill/>
          <a:ln>
            <a:noFill/>
          </a:ln>
        </p:spPr>
        <p:txBody>
          <a:bodyPr lIns="91425" tIns="91425" rIns="91425" bIns="91425" anchor="t" anchorCtr="0"/>
          <a:lstStyle>
            <a:lvl1pPr marL="342900" marR="0" lvl="0" indent="-139700" algn="l" rtl="0">
              <a:lnSpc>
                <a:spcPct val="100000"/>
              </a:lnSpc>
              <a:spcBef>
                <a:spcPts val="1000"/>
              </a:spcBef>
              <a:spcAft>
                <a:spcPts val="0"/>
              </a:spcAft>
              <a:buClr>
                <a:schemeClr val="accent1"/>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50" marR="0" lvl="1" indent="-105411" algn="l" rtl="0">
              <a:lnSpc>
                <a:spcPct val="100000"/>
              </a:lnSpc>
              <a:spcBef>
                <a:spcPts val="1000"/>
              </a:spcBef>
              <a:spcAft>
                <a:spcPts val="0"/>
              </a:spcAft>
              <a:buClr>
                <a:schemeClr val="accent1"/>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00" marR="0" lvl="2" indent="-71119" algn="l" rtl="0">
              <a:lnSpc>
                <a:spcPct val="100000"/>
              </a:lnSpc>
              <a:spcBef>
                <a:spcPts val="1000"/>
              </a:spcBef>
              <a:spcAft>
                <a:spcPts val="0"/>
              </a:spcAft>
              <a:buClr>
                <a:schemeClr val="accent1"/>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00" marR="0" lvl="3" indent="-93980"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00" marR="0" lvl="4" indent="-93979"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00" marR="0" lvl="5" indent="-93979"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00" marR="0" lvl="6" indent="-93979"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00" marR="0" lvl="7" indent="-93979"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00" marR="0" lvl="8" indent="-93979"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26" name="Shape 26"/>
          <p:cNvSpPr txBox="1">
            <a:spLocks noGrp="1"/>
          </p:cNvSpPr>
          <p:nvPr>
            <p:ph type="dt" idx="10"/>
          </p:nvPr>
        </p:nvSpPr>
        <p:spPr>
          <a:xfrm rot="5400000">
            <a:off x="10155638" y="1790699"/>
            <a:ext cx="990597" cy="3047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Questrial"/>
              <a:buNone/>
              <a:defRPr sz="1100" b="0" i="0" u="none" strike="noStrike" cap="none">
                <a:solidFill>
                  <a:schemeClr val="l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9pPr>
          </a:lstStyle>
          <a:p>
            <a:endParaRPr/>
          </a:p>
        </p:txBody>
      </p:sp>
      <p:sp>
        <p:nvSpPr>
          <p:cNvPr id="27" name="Shape 27"/>
          <p:cNvSpPr txBox="1">
            <a:spLocks noGrp="1"/>
          </p:cNvSpPr>
          <p:nvPr>
            <p:ph type="ftr" idx="11"/>
          </p:nvPr>
        </p:nvSpPr>
        <p:spPr>
          <a:xfrm rot="5400000">
            <a:off x="8951572" y="3225295"/>
            <a:ext cx="3859793" cy="3048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Questrial"/>
              <a:buNone/>
              <a:defRPr sz="1100" b="0" i="0" u="none" strike="noStrike" cap="none">
                <a:solidFill>
                  <a:schemeClr val="l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9pPr>
          </a:lstStyle>
          <a:p>
            <a:endParaRPr/>
          </a:p>
        </p:txBody>
      </p:sp>
      <p:sp>
        <p:nvSpPr>
          <p:cNvPr id="28" name="Shape 28"/>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lt1"/>
              </a:buClr>
              <a:buSzPct val="25000"/>
              <a:buFont typeface="Questrial"/>
              <a:buNone/>
            </a:pPr>
            <a:fld id="{00000000-1234-1234-1234-123412341234}" type="slidenum">
              <a:rPr lang="en-US" sz="2800" b="0" i="0" u="none" strike="noStrike" cap="none">
                <a:solidFill>
                  <a:schemeClr val="lt1"/>
                </a:solidFill>
                <a:latin typeface="Questrial"/>
                <a:ea typeface="Questrial"/>
                <a:cs typeface="Questrial"/>
                <a:sym typeface="Questrial"/>
              </a:rPr>
              <a:pPr marL="0" marR="0" lvl="0" indent="0" algn="ctr" rtl="0">
                <a:lnSpc>
                  <a:spcPct val="100000"/>
                </a:lnSpc>
                <a:spcBef>
                  <a:spcPts val="0"/>
                </a:spcBef>
                <a:spcAft>
                  <a:spcPts val="0"/>
                </a:spcAft>
                <a:buClr>
                  <a:schemeClr val="lt1"/>
                </a:buClr>
                <a:buSzPct val="25000"/>
                <a:buFont typeface="Questrial"/>
                <a:buNone/>
              </a:p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154954" y="1447800"/>
            <a:ext cx="8825657" cy="33295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2"/>
              </a:buClr>
              <a:buFont typeface="Questrial"/>
              <a:buNone/>
              <a:defRPr sz="7200" b="0" i="0" u="none" strike="noStrike" cap="none">
                <a:solidFill>
                  <a:schemeClr val="lt2"/>
                </a:solidFill>
                <a:latin typeface="Questrial"/>
                <a:ea typeface="Questrial"/>
                <a:cs typeface="Questrial"/>
                <a:sym typeface="Questrial"/>
              </a:defRPr>
            </a:lvl1pPr>
            <a:lvl2pPr marL="0" marR="0" lvl="1" indent="0" algn="l" rtl="0">
              <a:spcBef>
                <a:spcPts val="0"/>
              </a:spcBef>
              <a:buClr>
                <a:schemeClr val="lt2"/>
              </a:buClr>
              <a:buFont typeface="Arial"/>
              <a:buNone/>
              <a:defRPr sz="1800" b="0" i="0" u="none" strike="noStrike" cap="none">
                <a:solidFill>
                  <a:schemeClr val="lt2"/>
                </a:solidFill>
              </a:defRPr>
            </a:lvl2pPr>
            <a:lvl3pPr marL="0" marR="0" lvl="2" indent="0" algn="l" rtl="0">
              <a:spcBef>
                <a:spcPts val="0"/>
              </a:spcBef>
              <a:buClr>
                <a:schemeClr val="lt2"/>
              </a:buClr>
              <a:buFont typeface="Arial"/>
              <a:buNone/>
              <a:defRPr sz="1800" b="0" i="0" u="none" strike="noStrike" cap="none">
                <a:solidFill>
                  <a:schemeClr val="lt2"/>
                </a:solidFill>
              </a:defRPr>
            </a:lvl3pPr>
            <a:lvl4pPr marL="0" marR="0" lvl="3" indent="0" algn="l" rtl="0">
              <a:spcBef>
                <a:spcPts val="0"/>
              </a:spcBef>
              <a:buClr>
                <a:schemeClr val="lt2"/>
              </a:buClr>
              <a:buFont typeface="Arial"/>
              <a:buNone/>
              <a:defRPr sz="1800" b="0" i="0" u="none" strike="noStrike" cap="none">
                <a:solidFill>
                  <a:schemeClr val="lt2"/>
                </a:solidFill>
              </a:defRPr>
            </a:lvl4pPr>
            <a:lvl5pPr marL="0" marR="0" lvl="4" indent="0" algn="l" rtl="0">
              <a:spcBef>
                <a:spcPts val="0"/>
              </a:spcBef>
              <a:buClr>
                <a:schemeClr val="lt2"/>
              </a:buClr>
              <a:buFont typeface="Arial"/>
              <a:buNone/>
              <a:defRPr sz="1800" b="0" i="0" u="none" strike="noStrike" cap="none">
                <a:solidFill>
                  <a:schemeClr val="lt2"/>
                </a:solidFill>
              </a:defRPr>
            </a:lvl5pPr>
            <a:lvl6pPr marL="0" marR="0" lvl="5" indent="0" algn="l" rtl="0">
              <a:spcBef>
                <a:spcPts val="0"/>
              </a:spcBef>
              <a:buClr>
                <a:schemeClr val="lt2"/>
              </a:buClr>
              <a:buFont typeface="Arial"/>
              <a:buNone/>
              <a:defRPr sz="1800" b="0" i="0" u="none" strike="noStrike" cap="none">
                <a:solidFill>
                  <a:schemeClr val="lt2"/>
                </a:solidFill>
              </a:defRPr>
            </a:lvl6pPr>
            <a:lvl7pPr marL="0" marR="0" lvl="6" indent="0" algn="l" rtl="0">
              <a:spcBef>
                <a:spcPts val="0"/>
              </a:spcBef>
              <a:buClr>
                <a:schemeClr val="lt2"/>
              </a:buClr>
              <a:buFont typeface="Arial"/>
              <a:buNone/>
              <a:defRPr sz="1800" b="0" i="0" u="none" strike="noStrike" cap="none">
                <a:solidFill>
                  <a:schemeClr val="lt2"/>
                </a:solidFill>
              </a:defRPr>
            </a:lvl7pPr>
            <a:lvl8pPr marL="0" marR="0" lvl="7" indent="0" algn="l" rtl="0">
              <a:spcBef>
                <a:spcPts val="0"/>
              </a:spcBef>
              <a:buClr>
                <a:schemeClr val="lt2"/>
              </a:buClr>
              <a:buFont typeface="Arial"/>
              <a:buNone/>
              <a:defRPr sz="1800" b="0" i="0" u="none" strike="noStrike" cap="none">
                <a:solidFill>
                  <a:schemeClr val="lt2"/>
                </a:solidFill>
              </a:defRPr>
            </a:lvl8pPr>
            <a:lvl9pPr marL="0" marR="0" lvl="8" indent="0" algn="l" rtl="0">
              <a:spcBef>
                <a:spcPts val="0"/>
              </a:spcBef>
              <a:buClr>
                <a:schemeClr val="lt2"/>
              </a:buClr>
              <a:buFont typeface="Arial"/>
              <a:buNone/>
              <a:defRPr sz="1800" b="0" i="0" u="none" strike="noStrike" cap="none">
                <a:solidFill>
                  <a:schemeClr val="lt2"/>
                </a:solidFill>
              </a:defRPr>
            </a:lvl9pPr>
          </a:lstStyle>
          <a:p>
            <a:endParaRPr dirty="0"/>
          </a:p>
        </p:txBody>
      </p:sp>
      <p:sp>
        <p:nvSpPr>
          <p:cNvPr id="19" name="Shape 19"/>
          <p:cNvSpPr txBox="1">
            <a:spLocks noGrp="1"/>
          </p:cNvSpPr>
          <p:nvPr>
            <p:ph type="subTitle" idx="1"/>
          </p:nvPr>
        </p:nvSpPr>
        <p:spPr>
          <a:xfrm>
            <a:off x="1154954" y="4777380"/>
            <a:ext cx="8825657" cy="861420"/>
          </a:xfrm>
          <a:prstGeom prst="rect">
            <a:avLst/>
          </a:prstGeom>
          <a:noFill/>
          <a:ln>
            <a:noFill/>
          </a:ln>
        </p:spPr>
        <p:txBody>
          <a:bodyPr lIns="91425" tIns="91425" rIns="91425" bIns="91425" anchor="t" anchorCtr="0"/>
          <a:lstStyle>
            <a:lvl1pPr marL="0" marR="0" lvl="0" indent="0" algn="l" rtl="0">
              <a:lnSpc>
                <a:spcPct val="100000"/>
              </a:lnSpc>
              <a:spcBef>
                <a:spcPts val="1000"/>
              </a:spcBef>
              <a:spcAft>
                <a:spcPts val="0"/>
              </a:spcAft>
              <a:buClr>
                <a:schemeClr val="accent1"/>
              </a:buClr>
              <a:buFont typeface="Noto Sans Symbols"/>
              <a:buNone/>
              <a:defRPr sz="2000" b="0" i="0" u="none" strike="noStrike" cap="none">
                <a:solidFill>
                  <a:schemeClr val="accent1"/>
                </a:solidFill>
                <a:latin typeface="Questrial"/>
                <a:ea typeface="Questrial"/>
                <a:cs typeface="Questrial"/>
                <a:sym typeface="Questrial"/>
              </a:defRPr>
            </a:lvl1pPr>
            <a:lvl2pPr marL="457200" marR="0" lvl="1" indent="0" algn="ctr" rtl="0">
              <a:lnSpc>
                <a:spcPct val="100000"/>
              </a:lnSpc>
              <a:spcBef>
                <a:spcPts val="1000"/>
              </a:spcBef>
              <a:spcAft>
                <a:spcPts val="0"/>
              </a:spcAft>
              <a:buClr>
                <a:schemeClr val="accent1"/>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ctr" rtl="0">
              <a:lnSpc>
                <a:spcPct val="100000"/>
              </a:lnSpc>
              <a:spcBef>
                <a:spcPts val="1000"/>
              </a:spcBef>
              <a:spcAft>
                <a:spcPts val="0"/>
              </a:spcAft>
              <a:buClr>
                <a:schemeClr val="accent1"/>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ctr" rtl="0">
              <a:lnSpc>
                <a:spcPct val="100000"/>
              </a:lnSpc>
              <a:spcBef>
                <a:spcPts val="1000"/>
              </a:spcBef>
              <a:spcAft>
                <a:spcPts val="0"/>
              </a:spcAft>
              <a:buClr>
                <a:schemeClr val="accent1"/>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ctr" rtl="0">
              <a:lnSpc>
                <a:spcPct val="100000"/>
              </a:lnSpc>
              <a:spcBef>
                <a:spcPts val="1000"/>
              </a:spcBef>
              <a:spcAft>
                <a:spcPts val="0"/>
              </a:spcAft>
              <a:buClr>
                <a:schemeClr val="accent1"/>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ctr" rtl="0">
              <a:lnSpc>
                <a:spcPct val="100000"/>
              </a:lnSpc>
              <a:spcBef>
                <a:spcPts val="1000"/>
              </a:spcBef>
              <a:spcAft>
                <a:spcPts val="0"/>
              </a:spcAft>
              <a:buClr>
                <a:schemeClr val="accent1"/>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ctr" rtl="0">
              <a:lnSpc>
                <a:spcPct val="100000"/>
              </a:lnSpc>
              <a:spcBef>
                <a:spcPts val="1000"/>
              </a:spcBef>
              <a:spcAft>
                <a:spcPts val="0"/>
              </a:spcAft>
              <a:buClr>
                <a:schemeClr val="accent1"/>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ctr" rtl="0">
              <a:lnSpc>
                <a:spcPct val="100000"/>
              </a:lnSpc>
              <a:spcBef>
                <a:spcPts val="1000"/>
              </a:spcBef>
              <a:spcAft>
                <a:spcPts val="0"/>
              </a:spcAft>
              <a:buClr>
                <a:schemeClr val="accent1"/>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ctr" rtl="0">
              <a:lnSpc>
                <a:spcPct val="100000"/>
              </a:lnSpc>
              <a:spcBef>
                <a:spcPts val="1000"/>
              </a:spcBef>
              <a:spcAft>
                <a:spcPts val="0"/>
              </a:spcAft>
              <a:buClr>
                <a:schemeClr val="accent1"/>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8E01-9FE1-4058-BAA4-860775849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D87AD-BE4E-4664-B8E7-006C16B0D6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A3186-448B-4BD8-AB00-236342A35CD5}"/>
              </a:ext>
            </a:extLst>
          </p:cNvPr>
          <p:cNvSpPr>
            <a:spLocks noGrp="1"/>
          </p:cNvSpPr>
          <p:nvPr>
            <p:ph type="dt" sz="half" idx="10"/>
          </p:nvPr>
        </p:nvSpPr>
        <p:spPr/>
        <p:txBody>
          <a:bodyPr/>
          <a:lstStyle/>
          <a:p>
            <a:fld id="{45A03D37-5051-45C3-BAA2-72667B1747CC}" type="datetimeFigureOut">
              <a:rPr lang="en-US" smtClean="0"/>
              <a:t>4/6/20</a:t>
            </a:fld>
            <a:endParaRPr lang="en-US"/>
          </a:p>
        </p:txBody>
      </p:sp>
      <p:sp>
        <p:nvSpPr>
          <p:cNvPr id="5" name="Footer Placeholder 4">
            <a:extLst>
              <a:ext uri="{FF2B5EF4-FFF2-40B4-BE49-F238E27FC236}">
                <a16:creationId xmlns:a16="http://schemas.microsoft.com/office/drawing/2014/main" id="{75F1B655-27E5-48FD-A1E8-AC9D287F2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87C39-257D-4B10-8A72-54E399812D57}"/>
              </a:ext>
            </a:extLst>
          </p:cNvPr>
          <p:cNvSpPr>
            <a:spLocks noGrp="1"/>
          </p:cNvSpPr>
          <p:nvPr>
            <p:ph type="sldNum" sz="quarter" idx="12"/>
          </p:nvPr>
        </p:nvSpPr>
        <p:spPr/>
        <p:txBody>
          <a:bodyPr/>
          <a:lstStyle/>
          <a:p>
            <a:fld id="{42D67E17-C5D5-409A-9B2A-F95D879FC6B5}" type="slidenum">
              <a:rPr lang="en-US" smtClean="0"/>
              <a:t>‹#›</a:t>
            </a:fld>
            <a:endParaRPr lang="en-US"/>
          </a:p>
        </p:txBody>
      </p:sp>
    </p:spTree>
    <p:extLst>
      <p:ext uri="{BB962C8B-B14F-4D97-AF65-F5344CB8AC3E}">
        <p14:creationId xmlns:p14="http://schemas.microsoft.com/office/powerpoint/2010/main" val="1732051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A12C-AEDB-483C-B2D9-C34C7AC84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115CE9-817F-43C6-AE0D-8FD28777BC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4F2301-B90A-4D03-8632-B015C372D8EA}"/>
              </a:ext>
            </a:extLst>
          </p:cNvPr>
          <p:cNvSpPr>
            <a:spLocks noGrp="1"/>
          </p:cNvSpPr>
          <p:nvPr>
            <p:ph type="dt" sz="half" idx="10"/>
          </p:nvPr>
        </p:nvSpPr>
        <p:spPr/>
        <p:txBody>
          <a:bodyPr/>
          <a:lstStyle/>
          <a:p>
            <a:fld id="{45A03D37-5051-45C3-BAA2-72667B1747CC}" type="datetimeFigureOut">
              <a:rPr lang="en-US" smtClean="0"/>
              <a:t>4/6/20</a:t>
            </a:fld>
            <a:endParaRPr lang="en-US"/>
          </a:p>
        </p:txBody>
      </p:sp>
      <p:sp>
        <p:nvSpPr>
          <p:cNvPr id="5" name="Footer Placeholder 4">
            <a:extLst>
              <a:ext uri="{FF2B5EF4-FFF2-40B4-BE49-F238E27FC236}">
                <a16:creationId xmlns:a16="http://schemas.microsoft.com/office/drawing/2014/main" id="{7DFD7FE5-99FD-475B-8800-61926A4C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CB14D-A1A5-4EF5-8FDC-C895CC0EC764}"/>
              </a:ext>
            </a:extLst>
          </p:cNvPr>
          <p:cNvSpPr>
            <a:spLocks noGrp="1"/>
          </p:cNvSpPr>
          <p:nvPr>
            <p:ph type="sldNum" sz="quarter" idx="12"/>
          </p:nvPr>
        </p:nvSpPr>
        <p:spPr/>
        <p:txBody>
          <a:bodyPr/>
          <a:lstStyle/>
          <a:p>
            <a:fld id="{42D67E17-C5D5-409A-9B2A-F95D879FC6B5}" type="slidenum">
              <a:rPr lang="en-US" smtClean="0"/>
              <a:t>‹#›</a:t>
            </a:fld>
            <a:endParaRPr lang="en-US"/>
          </a:p>
        </p:txBody>
      </p:sp>
    </p:spTree>
    <p:extLst>
      <p:ext uri="{BB962C8B-B14F-4D97-AF65-F5344CB8AC3E}">
        <p14:creationId xmlns:p14="http://schemas.microsoft.com/office/powerpoint/2010/main" val="301091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4/6/20</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4/6/20</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www.jlatrust.org/" TargetMode="External"/><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5">
            <a:alphaModFix/>
          </a:blip>
          <a:srcRect l="3613"/>
          <a:stretch/>
        </p:blipFill>
        <p:spPr>
          <a:xfrm>
            <a:off x="0" y="2669683"/>
            <a:ext cx="4037012" cy="4188315"/>
          </a:xfrm>
          <a:prstGeom prst="rect">
            <a:avLst/>
          </a:prstGeom>
          <a:noFill/>
          <a:ln>
            <a:noFill/>
          </a:ln>
        </p:spPr>
      </p:pic>
      <p:pic>
        <p:nvPicPr>
          <p:cNvPr id="7" name="Shape 7"/>
          <p:cNvPicPr preferRelativeResize="0"/>
          <p:nvPr/>
        </p:nvPicPr>
        <p:blipFill rotWithShape="1">
          <a:blip r:embed="rId6">
            <a:alphaModFix/>
          </a:blip>
          <a:srcRect l="35640"/>
          <a:stretch/>
        </p:blipFill>
        <p:spPr>
          <a:xfrm>
            <a:off x="0" y="2892347"/>
            <a:ext cx="1522412" cy="2365453"/>
          </a:xfrm>
          <a:prstGeom prst="rect">
            <a:avLst/>
          </a:prstGeom>
          <a:noFill/>
          <a:ln>
            <a:noFill/>
          </a:ln>
        </p:spPr>
      </p:pic>
      <p:sp>
        <p:nvSpPr>
          <p:cNvPr id="8" name="Shape 8"/>
          <p:cNvSpPr/>
          <p:nvPr/>
        </p:nvSpPr>
        <p:spPr>
          <a:xfrm>
            <a:off x="8609010" y="1676400"/>
            <a:ext cx="2819400" cy="2819400"/>
          </a:xfrm>
          <a:prstGeom prst="ellipse">
            <a:avLst/>
          </a:prstGeom>
          <a:gradFill>
            <a:gsLst>
              <a:gs pos="0">
                <a:srgbClr val="78C4F1">
                  <a:alpha val="6274"/>
                </a:srgbClr>
              </a:gs>
              <a:gs pos="36000">
                <a:srgbClr val="78C4F1">
                  <a:alpha val="5490"/>
                </a:srgbClr>
              </a:gs>
              <a:gs pos="69000">
                <a:srgbClr val="78C4F1">
                  <a:alpha val="0"/>
                </a:srgbClr>
              </a:gs>
              <a:gs pos="100000">
                <a:srgbClr val="78C4F1">
                  <a:alpha val="0"/>
                </a:srgbClr>
              </a:gs>
            </a:gsLst>
            <a:path path="circle">
              <a:fillToRect l="50000" t="50000" r="50000" b="50000"/>
            </a:path>
            <a:tileRect/>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 name="Shape 9"/>
          <p:cNvPicPr preferRelativeResize="0"/>
          <p:nvPr/>
        </p:nvPicPr>
        <p:blipFill rotWithShape="1">
          <a:blip r:embed="rId7">
            <a:alphaModFix/>
          </a:blip>
          <a:srcRect t="28812"/>
          <a:stretch/>
        </p:blipFill>
        <p:spPr>
          <a:xfrm>
            <a:off x="7999410" y="0"/>
            <a:ext cx="1603385" cy="1141405"/>
          </a:xfrm>
          <a:prstGeom prst="rect">
            <a:avLst/>
          </a:prstGeom>
          <a:noFill/>
          <a:ln>
            <a:noFill/>
          </a:ln>
        </p:spPr>
      </p:pic>
      <p:pic>
        <p:nvPicPr>
          <p:cNvPr id="10" name="Shape 10"/>
          <p:cNvPicPr preferRelativeResize="0"/>
          <p:nvPr/>
        </p:nvPicPr>
        <p:blipFill rotWithShape="1">
          <a:blip r:embed="rId8">
            <a:alphaModFix/>
          </a:blip>
          <a:srcRect b="23320"/>
          <a:stretch/>
        </p:blipFill>
        <p:spPr>
          <a:xfrm>
            <a:off x="8609010" y="6096000"/>
            <a:ext cx="993734" cy="762000"/>
          </a:xfrm>
          <a:prstGeom prst="rect">
            <a:avLst/>
          </a:prstGeom>
          <a:noFill/>
          <a:ln>
            <a:noFill/>
          </a:ln>
        </p:spPr>
      </p:pic>
      <p:sp>
        <p:nvSpPr>
          <p:cNvPr id="11" name="Shape 11"/>
          <p:cNvSpPr/>
          <p:nvPr/>
        </p:nvSpPr>
        <p:spPr>
          <a:xfrm>
            <a:off x="10437810" y="0"/>
            <a:ext cx="685799" cy="114300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Clr>
                <a:schemeClr val="lt2"/>
              </a:buClr>
              <a:buFont typeface="Arial"/>
              <a:buNone/>
              <a:defRPr sz="1800" b="0" i="0" u="none" strike="noStrike" cap="none">
                <a:solidFill>
                  <a:schemeClr val="lt2"/>
                </a:solidFill>
              </a:defRPr>
            </a:lvl2pPr>
            <a:lvl3pPr marL="0" marR="0" lvl="2" indent="0" algn="l" rtl="0">
              <a:spcBef>
                <a:spcPts val="0"/>
              </a:spcBef>
              <a:buClr>
                <a:schemeClr val="lt2"/>
              </a:buClr>
              <a:buFont typeface="Arial"/>
              <a:buNone/>
              <a:defRPr sz="1800" b="0" i="0" u="none" strike="noStrike" cap="none">
                <a:solidFill>
                  <a:schemeClr val="lt2"/>
                </a:solidFill>
              </a:defRPr>
            </a:lvl3pPr>
            <a:lvl4pPr marL="0" marR="0" lvl="3" indent="0" algn="l" rtl="0">
              <a:spcBef>
                <a:spcPts val="0"/>
              </a:spcBef>
              <a:buClr>
                <a:schemeClr val="lt2"/>
              </a:buClr>
              <a:buFont typeface="Arial"/>
              <a:buNone/>
              <a:defRPr sz="1800" b="0" i="0" u="none" strike="noStrike" cap="none">
                <a:solidFill>
                  <a:schemeClr val="lt2"/>
                </a:solidFill>
              </a:defRPr>
            </a:lvl4pPr>
            <a:lvl5pPr marL="0" marR="0" lvl="4" indent="0" algn="l" rtl="0">
              <a:spcBef>
                <a:spcPts val="0"/>
              </a:spcBef>
              <a:buClr>
                <a:schemeClr val="lt2"/>
              </a:buClr>
              <a:buFont typeface="Arial"/>
              <a:buNone/>
              <a:defRPr sz="1800" b="0" i="0" u="none" strike="noStrike" cap="none">
                <a:solidFill>
                  <a:schemeClr val="lt2"/>
                </a:solidFill>
              </a:defRPr>
            </a:lvl5pPr>
            <a:lvl6pPr marL="0" marR="0" lvl="5" indent="0" algn="l" rtl="0">
              <a:spcBef>
                <a:spcPts val="0"/>
              </a:spcBef>
              <a:buClr>
                <a:schemeClr val="lt2"/>
              </a:buClr>
              <a:buFont typeface="Arial"/>
              <a:buNone/>
              <a:defRPr sz="1800" b="0" i="0" u="none" strike="noStrike" cap="none">
                <a:solidFill>
                  <a:schemeClr val="lt2"/>
                </a:solidFill>
              </a:defRPr>
            </a:lvl6pPr>
            <a:lvl7pPr marL="0" marR="0" lvl="6" indent="0" algn="l" rtl="0">
              <a:spcBef>
                <a:spcPts val="0"/>
              </a:spcBef>
              <a:buClr>
                <a:schemeClr val="lt2"/>
              </a:buClr>
              <a:buFont typeface="Arial"/>
              <a:buNone/>
              <a:defRPr sz="1800" b="0" i="0" u="none" strike="noStrike" cap="none">
                <a:solidFill>
                  <a:schemeClr val="lt2"/>
                </a:solidFill>
              </a:defRPr>
            </a:lvl7pPr>
            <a:lvl8pPr marL="0" marR="0" lvl="7" indent="0" algn="l" rtl="0">
              <a:spcBef>
                <a:spcPts val="0"/>
              </a:spcBef>
              <a:buClr>
                <a:schemeClr val="lt2"/>
              </a:buClr>
              <a:buFont typeface="Arial"/>
              <a:buNone/>
              <a:defRPr sz="1800" b="0" i="0" u="none" strike="noStrike" cap="none">
                <a:solidFill>
                  <a:schemeClr val="lt2"/>
                </a:solidFill>
              </a:defRPr>
            </a:lvl8pPr>
            <a:lvl9pPr marL="0" marR="0" lvl="8" indent="0" algn="l" rtl="0">
              <a:spcBef>
                <a:spcPts val="0"/>
              </a:spcBef>
              <a:buClr>
                <a:schemeClr val="lt2"/>
              </a:buClr>
              <a:buFont typeface="Arial"/>
              <a:buNone/>
              <a:defRPr sz="1800" b="0" i="0" u="none" strike="noStrike" cap="none">
                <a:solidFill>
                  <a:schemeClr val="lt2"/>
                </a:solidFill>
              </a:defRPr>
            </a:lvl9pPr>
          </a:lstStyle>
          <a:p>
            <a:endParaRPr/>
          </a:p>
        </p:txBody>
      </p:sp>
      <p:sp>
        <p:nvSpPr>
          <p:cNvPr id="13" name="Shape 13"/>
          <p:cNvSpPr txBox="1">
            <a:spLocks noGrp="1"/>
          </p:cNvSpPr>
          <p:nvPr>
            <p:ph type="body" idx="1"/>
          </p:nvPr>
        </p:nvSpPr>
        <p:spPr>
          <a:xfrm>
            <a:off x="1103312" y="2052916"/>
            <a:ext cx="8946541" cy="4195479"/>
          </a:xfrm>
          <a:prstGeom prst="rect">
            <a:avLst/>
          </a:prstGeom>
          <a:noFill/>
          <a:ln>
            <a:noFill/>
          </a:ln>
        </p:spPr>
        <p:txBody>
          <a:bodyPr lIns="91425" tIns="91425" rIns="91425" bIns="91425" anchor="t" anchorCtr="0"/>
          <a:lstStyle>
            <a:lvl1pPr marL="342900" marR="0" lvl="0" indent="-139700" algn="l" rtl="0">
              <a:lnSpc>
                <a:spcPct val="100000"/>
              </a:lnSpc>
              <a:spcBef>
                <a:spcPts val="1000"/>
              </a:spcBef>
              <a:spcAft>
                <a:spcPts val="0"/>
              </a:spcAft>
              <a:buClr>
                <a:schemeClr val="accent1"/>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50" marR="0" lvl="1" indent="-105411" algn="l" rtl="0">
              <a:lnSpc>
                <a:spcPct val="100000"/>
              </a:lnSpc>
              <a:spcBef>
                <a:spcPts val="1000"/>
              </a:spcBef>
              <a:spcAft>
                <a:spcPts val="0"/>
              </a:spcAft>
              <a:buClr>
                <a:schemeClr val="accent1"/>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00" marR="0" lvl="2" indent="-71119" algn="l" rtl="0">
              <a:lnSpc>
                <a:spcPct val="100000"/>
              </a:lnSpc>
              <a:spcBef>
                <a:spcPts val="1000"/>
              </a:spcBef>
              <a:spcAft>
                <a:spcPts val="0"/>
              </a:spcAft>
              <a:buClr>
                <a:schemeClr val="accent1"/>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00" marR="0" lvl="3" indent="-93980"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00" marR="0" lvl="4" indent="-93979"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00" marR="0" lvl="5" indent="-93979"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00" marR="0" lvl="6" indent="-93979"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00" marR="0" lvl="7" indent="-93979"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00" marR="0" lvl="8" indent="-93979" algn="l" rtl="0">
              <a:lnSpc>
                <a:spcPct val="100000"/>
              </a:lnSpc>
              <a:spcBef>
                <a:spcPts val="1000"/>
              </a:spcBef>
              <a:spcAft>
                <a:spcPts val="0"/>
              </a:spcAft>
              <a:buClr>
                <a:schemeClr val="accent1"/>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4" name="Shape 14"/>
          <p:cNvSpPr txBox="1">
            <a:spLocks noGrp="1"/>
          </p:cNvSpPr>
          <p:nvPr>
            <p:ph type="dt" idx="10"/>
          </p:nvPr>
        </p:nvSpPr>
        <p:spPr>
          <a:xfrm rot="5400000">
            <a:off x="10155638" y="1790699"/>
            <a:ext cx="990597" cy="3047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Questrial"/>
              <a:buNone/>
              <a:defRPr sz="1100" b="0" i="0" u="none" strike="noStrike" cap="none">
                <a:solidFill>
                  <a:schemeClr val="l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9pPr>
          </a:lstStyle>
          <a:p>
            <a:endParaRPr/>
          </a:p>
        </p:txBody>
      </p:sp>
      <p:sp>
        <p:nvSpPr>
          <p:cNvPr id="15" name="Shape 15"/>
          <p:cNvSpPr txBox="1">
            <a:spLocks noGrp="1"/>
          </p:cNvSpPr>
          <p:nvPr>
            <p:ph type="ftr" idx="11"/>
          </p:nvPr>
        </p:nvSpPr>
        <p:spPr>
          <a:xfrm rot="5400000">
            <a:off x="8951572" y="3225295"/>
            <a:ext cx="3859793" cy="3048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Questrial"/>
              <a:buNone/>
              <a:defRPr sz="1100" b="0" i="0" u="none" strike="noStrike" cap="none">
                <a:solidFill>
                  <a:schemeClr val="lt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lt1"/>
              </a:buClr>
              <a:buFont typeface="Questrial"/>
              <a:buNone/>
              <a:defRPr sz="1800" b="0" i="0" u="none" strike="noStrike" cap="none">
                <a:solidFill>
                  <a:schemeClr val="lt1"/>
                </a:solidFill>
                <a:latin typeface="Questrial"/>
                <a:ea typeface="Questrial"/>
                <a:cs typeface="Questrial"/>
                <a:sym typeface="Questrial"/>
              </a:defRPr>
            </a:lvl9pPr>
          </a:lstStyle>
          <a:p>
            <a:endParaRPr/>
          </a:p>
        </p:txBody>
      </p:sp>
      <p:sp>
        <p:nvSpPr>
          <p:cNvPr id="16" name="Shape 1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lt1"/>
              </a:buClr>
              <a:buSzPct val="25000"/>
              <a:buFont typeface="Questrial"/>
              <a:buNone/>
            </a:pPr>
            <a:fld id="{00000000-1234-1234-1234-123412341234}" type="slidenum">
              <a:rPr lang="en-US" sz="2800" b="0" i="0" u="none" strike="noStrike" cap="none">
                <a:solidFill>
                  <a:schemeClr val="lt1"/>
                </a:solidFill>
                <a:latin typeface="Questrial"/>
                <a:ea typeface="Questrial"/>
                <a:cs typeface="Questrial"/>
                <a:sym typeface="Questrial"/>
              </a:rPr>
              <a:pPr marL="0" marR="0" lvl="0" indent="0" algn="ctr" rtl="0">
                <a:lnSpc>
                  <a:spcPct val="100000"/>
                </a:lnSpc>
                <a:spcBef>
                  <a:spcPts val="0"/>
                </a:spcBef>
                <a:spcAft>
                  <a:spcPts val="0"/>
                </a:spcAft>
                <a:buClr>
                  <a:schemeClr val="lt1"/>
                </a:buClr>
                <a:buSzPct val="25000"/>
                <a:buFont typeface="Questrial"/>
                <a:buNone/>
              </a:pPr>
              <a:t>‹#›</a:t>
            </a:fld>
            <a:endParaRPr lang="en-US" sz="2800" b="0" i="0" u="none" strike="noStrike" cap="none">
              <a:solidFill>
                <a:schemeClr val="lt1"/>
              </a:solidFill>
              <a:latin typeface="Questrial"/>
              <a:ea typeface="Questrial"/>
              <a:cs typeface="Questrial"/>
              <a:sym typeface="Questrial"/>
            </a:endParaRPr>
          </a:p>
        </p:txBody>
      </p:sp>
      <p:pic>
        <p:nvPicPr>
          <p:cNvPr id="17" name="Picture 2" descr="http://www.jlatrust.org/uploads/5/8/2/2/58223143/1457629291.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611502" y="121084"/>
            <a:ext cx="1454009" cy="12192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a:off x="10691885" y="1338658"/>
            <a:ext cx="1479829" cy="369332"/>
          </a:xfrm>
          <a:prstGeom prst="rect">
            <a:avLst/>
          </a:prstGeom>
        </p:spPr>
        <p:txBody>
          <a:bodyPr wrap="none">
            <a:spAutoFit/>
          </a:bodyPr>
          <a:lstStyle/>
          <a:p>
            <a:r>
              <a:rPr lang="en-US" dirty="0">
                <a:hlinkClick r:id="rId10"/>
              </a:rPr>
              <a:t>JLATrust.org</a:t>
            </a:r>
            <a:endParaRPr lang="he-IL" dirty="0"/>
          </a:p>
        </p:txBody>
      </p:sp>
    </p:spTree>
  </p:cSld>
  <p:clrMap bg1="lt1" tx1="dk1" bg2="dk2" tx2="lt2" accent1="accent1" accent2="accent2" accent3="accent3" accent4="accent4" accent5="accent5" accent6="accent6" hlink="hlink" folHlink="folHlink"/>
  <p:sldLayoutIdLst>
    <p:sldLayoutId id="2147483678" r:id="rId1"/>
    <p:sldLayoutId id="214748367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AED07-8EDB-43DE-8893-D930D4F7B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E3623-756D-4FDB-8B82-DD91FC1531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94676-37DF-4986-865B-9DE1ACE9AB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03D37-5051-45C3-BAA2-72667B1747CC}" type="datetimeFigureOut">
              <a:rPr lang="en-US" smtClean="0"/>
              <a:t>4/6/20</a:t>
            </a:fld>
            <a:endParaRPr lang="en-US"/>
          </a:p>
        </p:txBody>
      </p:sp>
      <p:sp>
        <p:nvSpPr>
          <p:cNvPr id="5" name="Footer Placeholder 4">
            <a:extLst>
              <a:ext uri="{FF2B5EF4-FFF2-40B4-BE49-F238E27FC236}">
                <a16:creationId xmlns:a16="http://schemas.microsoft.com/office/drawing/2014/main" id="{CA8B9BE0-3698-400D-A707-B7D2854D9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F532D-FB0E-422E-A537-93A602E6A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67E17-C5D5-409A-9B2A-F95D879FC6B5}" type="slidenum">
              <a:rPr lang="en-US" smtClean="0"/>
              <a:t>‹#›</a:t>
            </a:fld>
            <a:endParaRPr lang="en-US"/>
          </a:p>
        </p:txBody>
      </p:sp>
    </p:spTree>
    <p:extLst>
      <p:ext uri="{BB962C8B-B14F-4D97-AF65-F5344CB8AC3E}">
        <p14:creationId xmlns:p14="http://schemas.microsoft.com/office/powerpoint/2010/main" val="4004593859"/>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tec.org/assets/1/6/Douglass_Powers_of_Attorney_Survey.pdf" TargetMode="External"/><Relationship Id="rId2" Type="http://schemas.openxmlformats.org/officeDocument/2006/relationships/hyperlink" Target="http://www.eparent.com/special-needs-resource-directory-2/" TargetMode="External"/><Relationship Id="rId1" Type="http://schemas.openxmlformats.org/officeDocument/2006/relationships/slideLayout" Target="../slideLayouts/slideLayout2.xml"/><Relationship Id="rId6" Type="http://schemas.openxmlformats.org/officeDocument/2006/relationships/hyperlink" Target="https://www.specialneedsalliance.org/" TargetMode="External"/><Relationship Id="rId5" Type="http://schemas.openxmlformats.org/officeDocument/2006/relationships/hyperlink" Target="http://www.md-council.org/wp-content/uploads/2014/03/PlannGuide-v10_FINAL.pdf" TargetMode="External"/><Relationship Id="rId4" Type="http://schemas.openxmlformats.org/officeDocument/2006/relationships/hyperlink" Target="https://www.kramelaw.com/our-writ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fmisilo@fletchertilton.com"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hyperlink" Target="https://futureplanning.thearc.org/"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specialneedsanswers.com/pooled-trust"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www.ablenrc.org/"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jlatrust.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mailto:mwolf@jlatrust.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respectability.org/donate/planned-giving/" TargetMode="External"/><Relationship Id="rId2" Type="http://schemas.openxmlformats.org/officeDocument/2006/relationships/hyperlink" Target="https://thearclegacy.org/?pageID=127"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JenniferM@RespectAbilityUSA.org" TargetMode="External"/><Relationship Id="rId7" Type="http://schemas.openxmlformats.org/officeDocument/2006/relationships/hyperlink" Target="http://www.respectability.org/"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mailto:mwolf@jlatrust.org" TargetMode="External"/><Relationship Id="rId5" Type="http://schemas.openxmlformats.org/officeDocument/2006/relationships/hyperlink" Target="mailto:evan.krame@gmail.com" TargetMode="External"/><Relationship Id="rId4" Type="http://schemas.openxmlformats.org/officeDocument/2006/relationships/hyperlink" Target="mailto:fmisilo@fletchertilton.com"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353B72DE-4852-DF4A-AA64-C2337455FA9B}"/>
              </a:ext>
            </a:extLst>
          </p:cNvPr>
          <p:cNvSpPr>
            <a:spLocks noGrp="1"/>
          </p:cNvSpPr>
          <p:nvPr>
            <p:ph type="title"/>
          </p:nvPr>
        </p:nvSpPr>
        <p:spPr/>
        <p:txBody>
          <a:bodyPr>
            <a:normAutofit fontScale="90000"/>
          </a:bodyPr>
          <a:lstStyle/>
          <a:p>
            <a:r>
              <a:rPr lang="en-US" b="1" dirty="0">
                <a:solidFill>
                  <a:srgbClr val="000000"/>
                </a:solidFill>
              </a:rPr>
              <a:t>Ten-Fold Decrease in Job Gains for People with Disabilities</a:t>
            </a:r>
            <a:br>
              <a:rPr lang="en-US" b="1" dirty="0">
                <a:solidFill>
                  <a:srgbClr val="000000"/>
                </a:solidFill>
              </a:rPr>
            </a:b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3785282"/>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899408" y="4041319"/>
            <a:ext cx="4606781" cy="2308324"/>
          </a:xfrm>
          <a:prstGeom prst="rect">
            <a:avLst/>
          </a:prstGeom>
          <a:noFill/>
        </p:spPr>
        <p:txBody>
          <a:bodyPr wrap="square" rtlCol="0">
            <a:spAutoFit/>
          </a:bodyPr>
          <a:lstStyle/>
          <a:p>
            <a:pPr algn="ctr"/>
            <a:r>
              <a:rPr lang="en-US" sz="2400" b="1" dirty="0">
                <a:solidFill>
                  <a:srgbClr val="000000"/>
                </a:solidFill>
                <a:latin typeface="Times New Roman" panose="02020603050405020304" pitchFamily="18" charset="0"/>
                <a:cs typeface="Times New Roman" panose="02020603050405020304" pitchFamily="18" charset="0"/>
              </a:rPr>
              <a:t>Hope for the Best – Prepare for the Worst: Wills and Special Needs Trusts</a:t>
            </a:r>
          </a:p>
          <a:p>
            <a:pPr algn="ctr"/>
            <a:endParaRPr lang="en-US" sz="2400" b="1" dirty="0">
              <a:solidFill>
                <a:srgbClr val="000000"/>
              </a:solidFill>
              <a:latin typeface="Times New Roman" panose="02020603050405020304" pitchFamily="18" charset="0"/>
              <a:cs typeface="Times New Roman" panose="02020603050405020304" pitchFamily="18" charset="0"/>
            </a:endParaRPr>
          </a:p>
          <a:p>
            <a:pPr algn="ctr"/>
            <a:r>
              <a:rPr lang="en-US" sz="2400" b="1" dirty="0">
                <a:solidFill>
                  <a:srgbClr val="000000"/>
                </a:solidFill>
                <a:latin typeface="Times New Roman" panose="02020603050405020304" pitchFamily="18" charset="0"/>
                <a:cs typeface="Times New Roman" panose="02020603050405020304" pitchFamily="18" charset="0"/>
              </a:rPr>
              <a:t>www.RespectAbility.org</a:t>
            </a:r>
          </a:p>
          <a:p>
            <a:pPr algn="ctr"/>
            <a:r>
              <a:rPr lang="en-US" sz="2400" b="1" dirty="0">
                <a:solidFill>
                  <a:srgbClr val="000000"/>
                </a:solidFill>
                <a:latin typeface="Times New Roman" panose="02020603050405020304" pitchFamily="18" charset="0"/>
                <a:cs typeface="Times New Roman" panose="02020603050405020304" pitchFamily="18" charset="0"/>
              </a:rPr>
              <a:t>April 6</a:t>
            </a:r>
            <a:r>
              <a:rPr lang="en-US" sz="2400" b="1" baseline="30000" dirty="0">
                <a:solidFill>
                  <a:srgbClr val="000000"/>
                </a:solidFill>
                <a:latin typeface="Times New Roman" panose="02020603050405020304" pitchFamily="18" charset="0"/>
                <a:cs typeface="Times New Roman" panose="02020603050405020304" pitchFamily="18" charset="0"/>
              </a:rPr>
              <a:t>th</a:t>
            </a:r>
            <a:r>
              <a:rPr lang="en-US" sz="2400" b="1" dirty="0">
                <a:solidFill>
                  <a:srgbClr val="000000"/>
                </a:solidFill>
                <a:latin typeface="Times New Roman" panose="02020603050405020304" pitchFamily="18" charset="0"/>
                <a:cs typeface="Times New Roman" panose="02020603050405020304" pitchFamily="18" charset="0"/>
              </a:rPr>
              <a:t>, 2020</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7" name="Picture 6" descr="Diverse group of RespectAbility Fellows smiling together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087" y="-276102"/>
            <a:ext cx="12181913" cy="3705102"/>
          </a:xfrm>
          <a:prstGeom prst="rect">
            <a:avLst/>
          </a:prstGeom>
        </p:spPr>
      </p:pic>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559138" y="4064755"/>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04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5A16DE-A90F-4979-B9E9-D9EFA39214CF}"/>
              </a:ext>
            </a:extLst>
          </p:cNvPr>
          <p:cNvSpPr>
            <a:spLocks noGrp="1"/>
          </p:cNvSpPr>
          <p:nvPr>
            <p:ph type="title"/>
          </p:nvPr>
        </p:nvSpPr>
        <p:spPr/>
        <p:txBody>
          <a:bodyPr/>
          <a:lstStyle/>
          <a:p>
            <a:r>
              <a:rPr lang="en-US" dirty="0"/>
              <a:t>Trusts</a:t>
            </a:r>
          </a:p>
        </p:txBody>
      </p:sp>
      <p:sp>
        <p:nvSpPr>
          <p:cNvPr id="2" name="Content Placeholder 1">
            <a:extLst>
              <a:ext uri="{FF2B5EF4-FFF2-40B4-BE49-F238E27FC236}">
                <a16:creationId xmlns:a16="http://schemas.microsoft.com/office/drawing/2014/main" id="{22F1A645-B335-452D-812A-42661A7E0310}"/>
              </a:ext>
            </a:extLst>
          </p:cNvPr>
          <p:cNvSpPr>
            <a:spLocks noGrp="1"/>
          </p:cNvSpPr>
          <p:nvPr>
            <p:ph idx="1"/>
          </p:nvPr>
        </p:nvSpPr>
        <p:spPr/>
        <p:txBody>
          <a:bodyPr>
            <a:normAutofit lnSpcReduction="10000"/>
          </a:bodyPr>
          <a:lstStyle/>
          <a:p>
            <a:pPr marL="0" indent="0">
              <a:buNone/>
            </a:pPr>
            <a:r>
              <a:rPr lang="en-US" dirty="0"/>
              <a:t>1. Created during life – </a:t>
            </a:r>
            <a:r>
              <a:rPr lang="en-US" i="1" dirty="0"/>
              <a:t>INTER VIVOS</a:t>
            </a:r>
            <a:endParaRPr lang="en-US" dirty="0"/>
          </a:p>
          <a:p>
            <a:pPr lvl="1"/>
            <a:r>
              <a:rPr lang="en-US" dirty="0"/>
              <a:t>assets owned in trust avoid probate at death</a:t>
            </a:r>
          </a:p>
          <a:p>
            <a:pPr lvl="1"/>
            <a:r>
              <a:rPr lang="en-US" dirty="0"/>
              <a:t>assets can be managed if Grantor is disabled</a:t>
            </a:r>
          </a:p>
          <a:p>
            <a:pPr lvl="1"/>
            <a:r>
              <a:rPr lang="en-US" dirty="0"/>
              <a:t>organizes assets</a:t>
            </a:r>
          </a:p>
          <a:p>
            <a:pPr lvl="1"/>
            <a:r>
              <a:rPr lang="en-US" dirty="0"/>
              <a:t>can maintain privacy</a:t>
            </a:r>
          </a:p>
          <a:p>
            <a:pPr lvl="1"/>
            <a:r>
              <a:rPr lang="en-US" dirty="0"/>
              <a:t>can achieve some tax planning</a:t>
            </a:r>
          </a:p>
          <a:p>
            <a:pPr marL="0" indent="0">
              <a:buNone/>
            </a:pPr>
            <a:r>
              <a:rPr lang="en-US" dirty="0"/>
              <a:t>2.  Created at death – TESTAMENTARY</a:t>
            </a:r>
          </a:p>
          <a:p>
            <a:pPr lvl="1"/>
            <a:r>
              <a:rPr lang="en-US" dirty="0"/>
              <a:t>can serve a minor, disabled person, a surviving spouse, an addicted or alcoholic person, etc.</a:t>
            </a:r>
          </a:p>
          <a:p>
            <a:pPr lvl="1"/>
            <a:r>
              <a:rPr lang="en-US" dirty="0"/>
              <a:t>can protect assets from creditors, judgments, etc.</a:t>
            </a:r>
          </a:p>
          <a:p>
            <a:pPr lvl="1"/>
            <a:r>
              <a:rPr lang="en-US" dirty="0"/>
              <a:t>can preserve assets for generations	</a:t>
            </a:r>
          </a:p>
          <a:p>
            <a:endParaRPr lang="en-US" dirty="0"/>
          </a:p>
        </p:txBody>
      </p:sp>
    </p:spTree>
    <p:extLst>
      <p:ext uri="{BB962C8B-B14F-4D97-AF65-F5344CB8AC3E}">
        <p14:creationId xmlns:p14="http://schemas.microsoft.com/office/powerpoint/2010/main" val="380889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E34870-E896-46FF-940A-869FADB383ED}"/>
              </a:ext>
            </a:extLst>
          </p:cNvPr>
          <p:cNvSpPr>
            <a:spLocks noGrp="1"/>
          </p:cNvSpPr>
          <p:nvPr>
            <p:ph type="title"/>
          </p:nvPr>
        </p:nvSpPr>
        <p:spPr/>
        <p:txBody>
          <a:bodyPr/>
          <a:lstStyle/>
          <a:p>
            <a:r>
              <a:rPr lang="en-US" dirty="0"/>
              <a:t>Guardianship</a:t>
            </a:r>
          </a:p>
        </p:txBody>
      </p:sp>
      <p:sp>
        <p:nvSpPr>
          <p:cNvPr id="2" name="Content Placeholder 1">
            <a:extLst>
              <a:ext uri="{FF2B5EF4-FFF2-40B4-BE49-F238E27FC236}">
                <a16:creationId xmlns:a16="http://schemas.microsoft.com/office/drawing/2014/main" id="{A2FFEA5E-2B50-4C86-9AC6-40273A551176}"/>
              </a:ext>
            </a:extLst>
          </p:cNvPr>
          <p:cNvSpPr>
            <a:spLocks noGrp="1"/>
          </p:cNvSpPr>
          <p:nvPr>
            <p:ph idx="1"/>
          </p:nvPr>
        </p:nvSpPr>
        <p:spPr/>
        <p:txBody>
          <a:bodyPr>
            <a:normAutofit fontScale="92500" lnSpcReduction="20000"/>
          </a:bodyPr>
          <a:lstStyle/>
          <a:p>
            <a:r>
              <a:rPr lang="en-US" dirty="0"/>
              <a:t>Guardians for adults are appointed by a court.</a:t>
            </a:r>
          </a:p>
          <a:p>
            <a:pPr marL="457200" lvl="1" indent="0">
              <a:buNone/>
            </a:pPr>
            <a:r>
              <a:rPr lang="en-US" dirty="0"/>
              <a:t>1.  Parents of a minor are not guardians</a:t>
            </a:r>
          </a:p>
          <a:p>
            <a:pPr marL="457200" lvl="1" indent="0">
              <a:buNone/>
            </a:pPr>
            <a:r>
              <a:rPr lang="en-US" dirty="0"/>
              <a:t>2.  Minors may need a guardian &gt; </a:t>
            </a:r>
            <a:r>
              <a:rPr lang="en-US" b="1" dirty="0"/>
              <a:t>a.  Inheritance / b.  recovery in a law suit</a:t>
            </a:r>
          </a:p>
          <a:p>
            <a:pPr marL="457200" lvl="1" indent="0">
              <a:buNone/>
            </a:pPr>
            <a:r>
              <a:rPr lang="en-US" dirty="0"/>
              <a:t>3.  When a disabled minor becomes an adult.</a:t>
            </a:r>
          </a:p>
          <a:p>
            <a:r>
              <a:rPr lang="en-US" dirty="0"/>
              <a:t>Pitfalls of Guardianship.</a:t>
            </a:r>
          </a:p>
          <a:p>
            <a:pPr marL="457200" lvl="1" indent="0">
              <a:buNone/>
            </a:pPr>
            <a:r>
              <a:rPr lang="en-US" dirty="0"/>
              <a:t>1.  Assets held by a guardian can mean a loss of benefits, if assets are deemed “available.”</a:t>
            </a:r>
          </a:p>
          <a:p>
            <a:pPr marL="457200" lvl="1" indent="0">
              <a:buNone/>
            </a:pPr>
            <a:r>
              <a:rPr lang="en-US" dirty="0"/>
              <a:t>2.  Court processes can be costly.</a:t>
            </a:r>
          </a:p>
          <a:p>
            <a:pPr marL="457200" lvl="1" indent="0">
              <a:buNone/>
            </a:pPr>
            <a:r>
              <a:rPr lang="en-US" dirty="0"/>
              <a:t>3.  Guardianships deny a person rights</a:t>
            </a:r>
          </a:p>
          <a:p>
            <a:pPr marL="457200" lvl="1" indent="0">
              <a:buNone/>
            </a:pPr>
            <a:r>
              <a:rPr lang="en-US" dirty="0"/>
              <a:t>4.  Guardianships might not be easy to undo.</a:t>
            </a:r>
          </a:p>
          <a:p>
            <a:r>
              <a:rPr lang="en-US" dirty="0"/>
              <a:t>Alternatives to Guardianship</a:t>
            </a:r>
          </a:p>
          <a:p>
            <a:pPr marL="457200" lvl="1" indent="0">
              <a:buNone/>
            </a:pPr>
            <a:r>
              <a:rPr lang="en-US" dirty="0"/>
              <a:t>1.  Trusts</a:t>
            </a:r>
          </a:p>
          <a:p>
            <a:pPr marL="457200" lvl="1" indent="0">
              <a:buNone/>
            </a:pPr>
            <a:r>
              <a:rPr lang="en-US" dirty="0"/>
              <a:t>2.  Powers of Attorney</a:t>
            </a:r>
          </a:p>
          <a:p>
            <a:pPr marL="457200" lvl="1" indent="0">
              <a:buNone/>
            </a:pPr>
            <a:r>
              <a:rPr lang="en-US" dirty="0"/>
              <a:t>3.  Supported decision making</a:t>
            </a:r>
          </a:p>
          <a:p>
            <a:pPr marL="0" indent="0">
              <a:buNone/>
            </a:pPr>
            <a:endParaRPr lang="en-US" dirty="0"/>
          </a:p>
        </p:txBody>
      </p:sp>
    </p:spTree>
    <p:extLst>
      <p:ext uri="{BB962C8B-B14F-4D97-AF65-F5344CB8AC3E}">
        <p14:creationId xmlns:p14="http://schemas.microsoft.com/office/powerpoint/2010/main" val="45433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701EC5-2D38-4E30-8C6A-BEED5A1877DF}"/>
              </a:ext>
            </a:extLst>
          </p:cNvPr>
          <p:cNvSpPr>
            <a:spLocks noGrp="1"/>
          </p:cNvSpPr>
          <p:nvPr>
            <p:ph type="title"/>
          </p:nvPr>
        </p:nvSpPr>
        <p:spPr/>
        <p:txBody>
          <a:bodyPr>
            <a:normAutofit/>
          </a:bodyPr>
          <a:lstStyle/>
          <a:p>
            <a:r>
              <a:rPr lang="en-US" dirty="0"/>
              <a:t>Special Needs Trusts / Self-Funded Trusts – Part 1</a:t>
            </a:r>
          </a:p>
        </p:txBody>
      </p:sp>
      <p:sp>
        <p:nvSpPr>
          <p:cNvPr id="2" name="Content Placeholder 1">
            <a:extLst>
              <a:ext uri="{FF2B5EF4-FFF2-40B4-BE49-F238E27FC236}">
                <a16:creationId xmlns:a16="http://schemas.microsoft.com/office/drawing/2014/main" id="{3DEAAE72-1351-4921-B262-15E3CF64F3A7}"/>
              </a:ext>
            </a:extLst>
          </p:cNvPr>
          <p:cNvSpPr>
            <a:spLocks noGrp="1"/>
          </p:cNvSpPr>
          <p:nvPr>
            <p:ph idx="1"/>
          </p:nvPr>
        </p:nvSpPr>
        <p:spPr>
          <a:xfrm>
            <a:off x="523240" y="1504950"/>
            <a:ext cx="10830559" cy="4351338"/>
          </a:xfrm>
        </p:spPr>
        <p:txBody>
          <a:bodyPr>
            <a:noAutofit/>
          </a:bodyPr>
          <a:lstStyle/>
          <a:p>
            <a:r>
              <a:rPr lang="en-US" sz="3000" b="1" dirty="0"/>
              <a:t>Payback Trusts –</a:t>
            </a:r>
          </a:p>
          <a:p>
            <a:pPr lvl="1"/>
            <a:r>
              <a:rPr lang="en-US" sz="3000" dirty="0"/>
              <a:t>Comply with Medicaid Rules and SSI Rules. No disbursements for food or rent, or medical goods and services provided by Medicaid.  Reporting to the state Medicaid agency. </a:t>
            </a:r>
          </a:p>
          <a:p>
            <a:pPr lvl="1"/>
            <a:r>
              <a:rPr lang="en-US" sz="3000" dirty="0"/>
              <a:t>Restrictions. Under Age 65.  No additions after 65.</a:t>
            </a:r>
          </a:p>
          <a:p>
            <a:pPr lvl="1"/>
            <a:r>
              <a:rPr lang="en-US" sz="3000" dirty="0"/>
              <a:t>Needs court order to be established if individual is incapacitated and the trust is self-settled, and the local courts are inconsistent in this process.</a:t>
            </a:r>
          </a:p>
          <a:p>
            <a:pPr lvl="1"/>
            <a:r>
              <a:rPr lang="en-US" sz="3000" dirty="0"/>
              <a:t>Requires Trustee Selection.  Is Trustee competent, compassionate, and compensated? </a:t>
            </a:r>
          </a:p>
        </p:txBody>
      </p:sp>
    </p:spTree>
    <p:extLst>
      <p:ext uri="{BB962C8B-B14F-4D97-AF65-F5344CB8AC3E}">
        <p14:creationId xmlns:p14="http://schemas.microsoft.com/office/powerpoint/2010/main" val="215869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AB9B28-6D3D-444D-BA9D-981130D9CECF}"/>
              </a:ext>
            </a:extLst>
          </p:cNvPr>
          <p:cNvSpPr>
            <a:spLocks noGrp="1"/>
          </p:cNvSpPr>
          <p:nvPr>
            <p:ph type="title"/>
          </p:nvPr>
        </p:nvSpPr>
        <p:spPr/>
        <p:txBody>
          <a:bodyPr>
            <a:normAutofit/>
          </a:bodyPr>
          <a:lstStyle/>
          <a:p>
            <a:r>
              <a:rPr lang="en-US" dirty="0"/>
              <a:t>Special Needs Trusts / Self-Funded Trusts – Part 2</a:t>
            </a:r>
          </a:p>
        </p:txBody>
      </p:sp>
      <p:sp>
        <p:nvSpPr>
          <p:cNvPr id="2" name="Content Placeholder 1">
            <a:extLst>
              <a:ext uri="{FF2B5EF4-FFF2-40B4-BE49-F238E27FC236}">
                <a16:creationId xmlns:a16="http://schemas.microsoft.com/office/drawing/2014/main" id="{4E6A9250-2B73-4B69-B85D-33B30C8D84A7}"/>
              </a:ext>
            </a:extLst>
          </p:cNvPr>
          <p:cNvSpPr>
            <a:spLocks noGrp="1"/>
          </p:cNvSpPr>
          <p:nvPr>
            <p:ph idx="1"/>
          </p:nvPr>
        </p:nvSpPr>
        <p:spPr/>
        <p:txBody>
          <a:bodyPr>
            <a:noAutofit/>
          </a:bodyPr>
          <a:lstStyle/>
          <a:p>
            <a:r>
              <a:rPr lang="en-US" sz="2400" b="1" dirty="0"/>
              <a:t>Pooled Trusts –</a:t>
            </a:r>
          </a:p>
          <a:p>
            <a:pPr marL="457200" lvl="1" indent="0">
              <a:buNone/>
            </a:pPr>
            <a:r>
              <a:rPr lang="en-US" dirty="0"/>
              <a:t>1. The trust is established and managed by a non-profit association.</a:t>
            </a:r>
          </a:p>
          <a:p>
            <a:pPr marL="457200" lvl="1" indent="0">
              <a:buNone/>
            </a:pPr>
            <a:r>
              <a:rPr lang="en-US" dirty="0"/>
              <a:t>2. A separate sub-account is maintained for each beneficiary of the trust, but for purposes of investment and management of funds, the trust pools these accounts.</a:t>
            </a:r>
          </a:p>
          <a:p>
            <a:pPr marL="457200" lvl="1" indent="0">
              <a:buNone/>
            </a:pPr>
            <a:r>
              <a:rPr lang="en-US" dirty="0"/>
              <a:t>3. Accounts in the trust are established solely for the benefit of individuals who are disabled (as defined in Section 1614(a)(3)) by the parent, grandparent, or legal guardian of such individuals, by such individuals, or by a court. And,</a:t>
            </a:r>
          </a:p>
          <a:p>
            <a:pPr marL="457200" lvl="1" indent="0">
              <a:buNone/>
            </a:pPr>
            <a:r>
              <a:rPr lang="en-US" dirty="0"/>
              <a:t>4. To the extent that amounts remaining in the beneficiary's account upon the death of the beneficiary are not retained by the trust, the trust pays to the state from such remaining amounts in the account an amount equal to the total amount of medical assistance paid on behalf of the beneficiary under the state plan under this title.</a:t>
            </a:r>
          </a:p>
          <a:p>
            <a:pPr marL="457200" lvl="1" indent="0">
              <a:buNone/>
            </a:pPr>
            <a:r>
              <a:rPr lang="en-US" dirty="0"/>
              <a:t>5. The pooled trust may also serve as trustee of a separate “third party trust.”</a:t>
            </a:r>
          </a:p>
          <a:p>
            <a:endParaRPr lang="en-US" sz="2400" dirty="0"/>
          </a:p>
        </p:txBody>
      </p:sp>
    </p:spTree>
    <p:extLst>
      <p:ext uri="{BB962C8B-B14F-4D97-AF65-F5344CB8AC3E}">
        <p14:creationId xmlns:p14="http://schemas.microsoft.com/office/powerpoint/2010/main" val="282074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6D87C-6E86-4A41-8A4E-EA5DC838C84E}"/>
              </a:ext>
            </a:extLst>
          </p:cNvPr>
          <p:cNvSpPr>
            <a:spLocks noGrp="1"/>
          </p:cNvSpPr>
          <p:nvPr>
            <p:ph type="title"/>
          </p:nvPr>
        </p:nvSpPr>
        <p:spPr/>
        <p:txBody>
          <a:bodyPr>
            <a:normAutofit/>
          </a:bodyPr>
          <a:lstStyle/>
          <a:p>
            <a:r>
              <a:rPr lang="en-US" dirty="0"/>
              <a:t>Supplemental Needs Trusts / Third Party Trusts</a:t>
            </a:r>
          </a:p>
        </p:txBody>
      </p:sp>
      <p:sp>
        <p:nvSpPr>
          <p:cNvPr id="2" name="Content Placeholder 1">
            <a:extLst>
              <a:ext uri="{FF2B5EF4-FFF2-40B4-BE49-F238E27FC236}">
                <a16:creationId xmlns:a16="http://schemas.microsoft.com/office/drawing/2014/main" id="{EC1C3C8B-BA36-4D82-AFEB-499CA7B4B8D1}"/>
              </a:ext>
            </a:extLst>
          </p:cNvPr>
          <p:cNvSpPr>
            <a:spLocks noGrp="1"/>
          </p:cNvSpPr>
          <p:nvPr>
            <p:ph idx="1"/>
          </p:nvPr>
        </p:nvSpPr>
        <p:spPr>
          <a:xfrm>
            <a:off x="523240" y="1504950"/>
            <a:ext cx="10830559" cy="4351338"/>
          </a:xfrm>
        </p:spPr>
        <p:txBody>
          <a:bodyPr>
            <a:noAutofit/>
          </a:bodyPr>
          <a:lstStyle/>
          <a:p>
            <a:r>
              <a:rPr lang="en-US" sz="2200" dirty="0"/>
              <a:t>Funded by family, friends, etc. not from funds owned or due to the beneficiary.  The Grantors establish the trust, but anyone can contribute to the trust.</a:t>
            </a:r>
          </a:p>
          <a:p>
            <a:r>
              <a:rPr lang="en-US" sz="2200" dirty="0"/>
              <a:t>Discretionary trust – the trustee has full discretion to make expenditures.  This is not a support trust. There can be no mandate to make expenditures for food and shelter.</a:t>
            </a:r>
          </a:p>
          <a:p>
            <a:r>
              <a:rPr lang="en-US" sz="2200" dirty="0"/>
              <a:t>Seed trust – created during the lifetime of the Grantors.</a:t>
            </a:r>
          </a:p>
          <a:p>
            <a:r>
              <a:rPr lang="en-US" sz="2200" dirty="0"/>
              <a:t>Testamentary trust – created by will or trust upon the death of the grantor, designed to receive an inheritance</a:t>
            </a:r>
          </a:p>
          <a:p>
            <a:r>
              <a:rPr lang="en-US" sz="2200" dirty="0"/>
              <a:t>Funding – life insurance may be used to fund these trusts.  Careful if making this trust the beneficiary of IRA/401K!</a:t>
            </a:r>
          </a:p>
          <a:p>
            <a:r>
              <a:rPr lang="en-US" sz="2200" dirty="0"/>
              <a:t>Beneficiaries – there can be multiple beneficiaries.  Less likely to be considered an available asset by the Government and gives some flexibility in making distributions.</a:t>
            </a:r>
          </a:p>
          <a:p>
            <a:r>
              <a:rPr lang="en-US" sz="2200" dirty="0"/>
              <a:t>Trustees – choose trustees who are responsible and informed.  Supplement the trust document with a life care plan.  Select alternate trustees or a method to appoint successors.    </a:t>
            </a:r>
          </a:p>
          <a:p>
            <a:endParaRPr lang="en-US" sz="2200" dirty="0"/>
          </a:p>
        </p:txBody>
      </p:sp>
    </p:spTree>
    <p:extLst>
      <p:ext uri="{BB962C8B-B14F-4D97-AF65-F5344CB8AC3E}">
        <p14:creationId xmlns:p14="http://schemas.microsoft.com/office/powerpoint/2010/main" val="164753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EFDAE3-ACB6-4CDB-8181-0BC5E287C8F9}"/>
              </a:ext>
            </a:extLst>
          </p:cNvPr>
          <p:cNvSpPr>
            <a:spLocks noGrp="1"/>
          </p:cNvSpPr>
          <p:nvPr>
            <p:ph type="title"/>
          </p:nvPr>
        </p:nvSpPr>
        <p:spPr/>
        <p:txBody>
          <a:bodyPr>
            <a:normAutofit fontScale="90000"/>
          </a:bodyPr>
          <a:lstStyle/>
          <a:p>
            <a:r>
              <a:rPr lang="en-US" dirty="0"/>
              <a:t>Other Issues In Planning For Persons With Disabilities</a:t>
            </a:r>
          </a:p>
        </p:txBody>
      </p:sp>
      <p:sp>
        <p:nvSpPr>
          <p:cNvPr id="2" name="Content Placeholder 1">
            <a:extLst>
              <a:ext uri="{FF2B5EF4-FFF2-40B4-BE49-F238E27FC236}">
                <a16:creationId xmlns:a16="http://schemas.microsoft.com/office/drawing/2014/main" id="{B569CD1D-23D8-458C-A7F3-EFEC3895B9A6}"/>
              </a:ext>
            </a:extLst>
          </p:cNvPr>
          <p:cNvSpPr>
            <a:spLocks noGrp="1"/>
          </p:cNvSpPr>
          <p:nvPr>
            <p:ph idx="1"/>
          </p:nvPr>
        </p:nvSpPr>
        <p:spPr/>
        <p:txBody>
          <a:bodyPr>
            <a:normAutofit/>
          </a:bodyPr>
          <a:lstStyle/>
          <a:p>
            <a:r>
              <a:rPr lang="en-US" sz="3500" b="1" dirty="0"/>
              <a:t>Start this process early!</a:t>
            </a:r>
          </a:p>
          <a:p>
            <a:r>
              <a:rPr lang="en-US" sz="3500" b="1" dirty="0"/>
              <a:t>Fiduciaries - Guardians, Trustees.  Who do you trust? </a:t>
            </a:r>
          </a:p>
          <a:p>
            <a:r>
              <a:rPr lang="en-US" sz="3500" b="1" dirty="0"/>
              <a:t>Hiring Counsel.  Good advice, good draftsmanship, good resources.  (Good trustee???)</a:t>
            </a:r>
          </a:p>
          <a:p>
            <a:r>
              <a:rPr lang="en-US" sz="3500" b="1" dirty="0"/>
              <a:t>Values, Judgment, Morals.  Paternalism is outdated.</a:t>
            </a:r>
          </a:p>
          <a:p>
            <a:r>
              <a:rPr lang="en-US" sz="3500" b="1" dirty="0"/>
              <a:t>Securing a good residence is critical.  </a:t>
            </a:r>
          </a:p>
          <a:p>
            <a:pPr marL="0" indent="0">
              <a:buNone/>
            </a:pPr>
            <a:endParaRPr lang="en-US" sz="3500" b="1" dirty="0"/>
          </a:p>
        </p:txBody>
      </p:sp>
    </p:spTree>
    <p:extLst>
      <p:ext uri="{BB962C8B-B14F-4D97-AF65-F5344CB8AC3E}">
        <p14:creationId xmlns:p14="http://schemas.microsoft.com/office/powerpoint/2010/main" val="259474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1DC22-A934-4B5F-8460-76D5197C4489}"/>
              </a:ext>
            </a:extLst>
          </p:cNvPr>
          <p:cNvSpPr>
            <a:spLocks noGrp="1"/>
          </p:cNvSpPr>
          <p:nvPr>
            <p:ph type="title"/>
          </p:nvPr>
        </p:nvSpPr>
        <p:spPr/>
        <p:txBody>
          <a:bodyPr/>
          <a:lstStyle/>
          <a:p>
            <a:r>
              <a:rPr lang="en-US" dirty="0"/>
              <a:t>Resources </a:t>
            </a:r>
          </a:p>
        </p:txBody>
      </p:sp>
      <p:sp>
        <p:nvSpPr>
          <p:cNvPr id="2" name="Content Placeholder 1">
            <a:extLst>
              <a:ext uri="{FF2B5EF4-FFF2-40B4-BE49-F238E27FC236}">
                <a16:creationId xmlns:a16="http://schemas.microsoft.com/office/drawing/2014/main" id="{86A8F284-F455-4B24-97DC-1617248635DA}"/>
              </a:ext>
            </a:extLst>
          </p:cNvPr>
          <p:cNvSpPr>
            <a:spLocks noGrp="1"/>
          </p:cNvSpPr>
          <p:nvPr>
            <p:ph idx="1"/>
          </p:nvPr>
        </p:nvSpPr>
        <p:spPr/>
        <p:txBody>
          <a:bodyPr>
            <a:normAutofit/>
          </a:bodyPr>
          <a:lstStyle/>
          <a:p>
            <a:r>
              <a:rPr lang="en-US" u="sng" dirty="0">
                <a:hlinkClick r:id="rId2"/>
              </a:rPr>
              <a:t>http://www.eparent.com/special-needs-resource-directory-2/</a:t>
            </a:r>
            <a:endParaRPr lang="en-US" dirty="0"/>
          </a:p>
          <a:p>
            <a:r>
              <a:rPr lang="en-US" u="sng" dirty="0">
                <a:hlinkClick r:id="rId3"/>
              </a:rPr>
              <a:t>https://www.actec.org/assets/1/6/Douglass_Powers_of_Attorney_Survey.pdf</a:t>
            </a:r>
            <a:endParaRPr lang="en-US" dirty="0"/>
          </a:p>
          <a:p>
            <a:r>
              <a:rPr lang="en-US" u="sng" dirty="0">
                <a:hlinkClick r:id="rId4"/>
              </a:rPr>
              <a:t>https://www.kramelaw.com/our-writing/</a:t>
            </a:r>
            <a:endParaRPr lang="en-US" dirty="0"/>
          </a:p>
          <a:p>
            <a:r>
              <a:rPr lang="en-US" u="sng" dirty="0">
                <a:hlinkClick r:id="rId5"/>
              </a:rPr>
              <a:t>http://www.md-council.org/wp-content/uploads/2014/03/PlannGuide-v10_FINAL.pdf</a:t>
            </a:r>
            <a:endParaRPr lang="en-US" dirty="0"/>
          </a:p>
          <a:p>
            <a:r>
              <a:rPr lang="en-US" u="sng" dirty="0">
                <a:hlinkClick r:id="rId6"/>
              </a:rPr>
              <a:t>https://www.specialneedsalliance.org/</a:t>
            </a:r>
            <a:endParaRPr lang="en-US" dirty="0"/>
          </a:p>
          <a:p>
            <a:pPr marL="0" indent="0">
              <a:buNone/>
            </a:pPr>
            <a:r>
              <a:rPr lang="en-US" dirty="0"/>
              <a:t> </a:t>
            </a:r>
          </a:p>
        </p:txBody>
      </p:sp>
    </p:spTree>
    <p:extLst>
      <p:ext uri="{BB962C8B-B14F-4D97-AF65-F5344CB8AC3E}">
        <p14:creationId xmlns:p14="http://schemas.microsoft.com/office/powerpoint/2010/main" val="255836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5493-E622-42FC-BB4C-EF886A475088}"/>
              </a:ext>
            </a:extLst>
          </p:cNvPr>
          <p:cNvSpPr>
            <a:spLocks noGrp="1"/>
          </p:cNvSpPr>
          <p:nvPr>
            <p:ph type="ctrTitle"/>
          </p:nvPr>
        </p:nvSpPr>
        <p:spPr>
          <a:xfrm>
            <a:off x="1524000" y="1122363"/>
            <a:ext cx="9144000" cy="2239962"/>
          </a:xfrm>
        </p:spPr>
        <p:txBody>
          <a:bodyPr>
            <a:normAutofit/>
          </a:bodyPr>
          <a:lstStyle/>
          <a:p>
            <a:pPr>
              <a:lnSpc>
                <a:spcPts val="4800"/>
              </a:lnSpc>
            </a:pPr>
            <a:r>
              <a:rPr lang="en-US" sz="4800" b="1" dirty="0">
                <a:solidFill>
                  <a:schemeClr val="accent5">
                    <a:lumMod val="75000"/>
                  </a:schemeClr>
                </a:solidFill>
                <a:latin typeface="+mn-lt"/>
              </a:rPr>
              <a:t>Hope for the Best – </a:t>
            </a:r>
            <a:br>
              <a:rPr lang="en-US" sz="4800" b="1" dirty="0">
                <a:solidFill>
                  <a:schemeClr val="accent5">
                    <a:lumMod val="75000"/>
                  </a:schemeClr>
                </a:solidFill>
                <a:latin typeface="+mn-lt"/>
              </a:rPr>
            </a:br>
            <a:r>
              <a:rPr lang="en-US" sz="4800" b="1" dirty="0">
                <a:solidFill>
                  <a:schemeClr val="accent5">
                    <a:lumMod val="75000"/>
                  </a:schemeClr>
                </a:solidFill>
                <a:latin typeface="+mn-lt"/>
              </a:rPr>
              <a:t>Prepare for the Worst, Wills, Special Needs Trusts and Legacies</a:t>
            </a:r>
          </a:p>
        </p:txBody>
      </p:sp>
      <p:sp>
        <p:nvSpPr>
          <p:cNvPr id="3" name="Subtitle 2">
            <a:extLst>
              <a:ext uri="{FF2B5EF4-FFF2-40B4-BE49-F238E27FC236}">
                <a16:creationId xmlns:a16="http://schemas.microsoft.com/office/drawing/2014/main" id="{4EF30702-1C56-4D44-92F4-3B1003677483}"/>
              </a:ext>
            </a:extLst>
          </p:cNvPr>
          <p:cNvSpPr>
            <a:spLocks noGrp="1"/>
          </p:cNvSpPr>
          <p:nvPr>
            <p:ph type="subTitle" idx="1"/>
          </p:nvPr>
        </p:nvSpPr>
        <p:spPr>
          <a:xfrm>
            <a:off x="1524000" y="3630612"/>
            <a:ext cx="9144000" cy="2732088"/>
          </a:xfrm>
        </p:spPr>
        <p:txBody>
          <a:bodyPr>
            <a:normAutofit/>
          </a:bodyPr>
          <a:lstStyle/>
          <a:p>
            <a:r>
              <a:rPr lang="en-US" b="1" dirty="0"/>
              <a:t>Frederick M. Misilo, Jr., Esq.</a:t>
            </a:r>
          </a:p>
          <a:p>
            <a:r>
              <a:rPr lang="en-US" dirty="0">
                <a:hlinkClick r:id="rId2"/>
              </a:rPr>
              <a:t>fmisilo@fletchertilton.com</a:t>
            </a:r>
            <a:endParaRPr lang="en-US" dirty="0"/>
          </a:p>
          <a:p>
            <a:r>
              <a:rPr lang="en-US" sz="2000" dirty="0"/>
              <a:t>Admitted to practice law: Massachusetts, Florida, and Rhode Island</a:t>
            </a:r>
          </a:p>
          <a:p>
            <a:endParaRPr lang="en-US" dirty="0"/>
          </a:p>
          <a:p>
            <a:endParaRPr lang="en-US" dirty="0"/>
          </a:p>
          <a:p>
            <a:pPr>
              <a:lnSpc>
                <a:spcPts val="2800"/>
              </a:lnSpc>
            </a:pPr>
            <a:r>
              <a:rPr lang="en-US" sz="1800" cap="all" spc="180" dirty="0"/>
              <a:t>Boston </a:t>
            </a:r>
            <a:r>
              <a:rPr lang="en-US" sz="1800" cap="all" spc="180" dirty="0">
                <a:solidFill>
                  <a:schemeClr val="accent1">
                    <a:lumMod val="75000"/>
                  </a:schemeClr>
                </a:solidFill>
              </a:rPr>
              <a:t>|</a:t>
            </a:r>
            <a:r>
              <a:rPr lang="en-US" sz="1800" cap="all" spc="180" dirty="0"/>
              <a:t> Cape Cod </a:t>
            </a:r>
            <a:r>
              <a:rPr lang="en-US" sz="1800" cap="all" spc="180" dirty="0">
                <a:solidFill>
                  <a:schemeClr val="accent1">
                    <a:lumMod val="75000"/>
                  </a:schemeClr>
                </a:solidFill>
              </a:rPr>
              <a:t>|</a:t>
            </a:r>
            <a:r>
              <a:rPr lang="en-US" sz="1800" cap="all" spc="180" dirty="0"/>
              <a:t> Framingham </a:t>
            </a:r>
            <a:r>
              <a:rPr lang="en-US" sz="1800" cap="all" spc="180" dirty="0">
                <a:solidFill>
                  <a:schemeClr val="accent1">
                    <a:lumMod val="75000"/>
                  </a:schemeClr>
                </a:solidFill>
              </a:rPr>
              <a:t>|</a:t>
            </a:r>
            <a:r>
              <a:rPr lang="en-US" sz="1800" cap="all" spc="180" dirty="0"/>
              <a:t> Providence </a:t>
            </a:r>
            <a:r>
              <a:rPr lang="en-US" sz="1800" cap="all" spc="180" dirty="0">
                <a:solidFill>
                  <a:schemeClr val="accent1">
                    <a:lumMod val="75000"/>
                  </a:schemeClr>
                </a:solidFill>
              </a:rPr>
              <a:t>|</a:t>
            </a:r>
            <a:r>
              <a:rPr lang="en-US" sz="1800" cap="all" spc="180" dirty="0"/>
              <a:t> Worcester</a:t>
            </a:r>
          </a:p>
        </p:txBody>
      </p:sp>
      <p:pic>
        <p:nvPicPr>
          <p:cNvPr id="5" name="Picture 4" descr="Fletecher Tilton PC Attourneys at law logo">
            <a:extLst>
              <a:ext uri="{FF2B5EF4-FFF2-40B4-BE49-F238E27FC236}">
                <a16:creationId xmlns:a16="http://schemas.microsoft.com/office/drawing/2014/main" id="{0E66A0AB-5570-4046-8315-105D91DA7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015" y="5275139"/>
            <a:ext cx="2807970" cy="593848"/>
          </a:xfrm>
          <a:prstGeom prst="rect">
            <a:avLst/>
          </a:prstGeom>
        </p:spPr>
      </p:pic>
    </p:spTree>
    <p:extLst>
      <p:ext uri="{BB962C8B-B14F-4D97-AF65-F5344CB8AC3E}">
        <p14:creationId xmlns:p14="http://schemas.microsoft.com/office/powerpoint/2010/main" val="222558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1994-DB6D-E54E-BDB4-0CBC37F0C8DC}"/>
              </a:ext>
            </a:extLst>
          </p:cNvPr>
          <p:cNvSpPr>
            <a:spLocks noGrp="1"/>
          </p:cNvSpPr>
          <p:nvPr>
            <p:ph type="title"/>
          </p:nvPr>
        </p:nvSpPr>
        <p:spPr/>
        <p:txBody>
          <a:bodyPr/>
          <a:lstStyle/>
          <a:p>
            <a:r>
              <a:rPr lang="en-US" dirty="0"/>
              <a:t>Planning</a:t>
            </a:r>
          </a:p>
        </p:txBody>
      </p:sp>
      <p:sp>
        <p:nvSpPr>
          <p:cNvPr id="23" name="AutoShape 4"/>
          <p:cNvSpPr>
            <a:spLocks noChangeArrowheads="1"/>
          </p:cNvSpPr>
          <p:nvPr/>
        </p:nvSpPr>
        <p:spPr bwMode="auto">
          <a:xfrm>
            <a:off x="3514024" y="1171731"/>
            <a:ext cx="5029200" cy="1219200"/>
          </a:xfrm>
          <a:prstGeom prst="roundRect">
            <a:avLst>
              <a:gd name="adj" fmla="val 16667"/>
            </a:avLst>
          </a:prstGeom>
          <a:gradFill flip="none" rotWithShape="1">
            <a:gsLst>
              <a:gs pos="28000">
                <a:schemeClr val="accent5">
                  <a:lumMod val="75000"/>
                </a:schemeClr>
              </a:gs>
              <a:gs pos="88000">
                <a:schemeClr val="accent4">
                  <a:lumMod val="60000"/>
                  <a:lumOff val="40000"/>
                </a:schemeClr>
              </a:gs>
            </a:gsLst>
            <a:lin ang="2700000" scaled="1"/>
            <a:tileRect/>
          </a:gradFill>
          <a:ln w="12700">
            <a:solidFill>
              <a:schemeClr val="tx1"/>
            </a:solidFill>
            <a:round/>
            <a:headEnd type="none" w="sm" len="sm"/>
            <a:tailEnd type="none" w="sm" len="sm"/>
          </a:ln>
        </p:spPr>
        <p:txBody>
          <a:bodyPr wrap="none" anchor="ctr"/>
          <a:lstStyle/>
          <a:p>
            <a:pPr algn="ctr"/>
            <a:r>
              <a:rPr lang="en-US" sz="2600" b="1" dirty="0">
                <a:solidFill>
                  <a:schemeClr val="bg1"/>
                </a:solidFill>
                <a:effectLst>
                  <a:outerShdw blurRad="38100" dist="38100" dir="2700000" algn="tl">
                    <a:srgbClr val="000000">
                      <a:alpha val="43137"/>
                    </a:srgbClr>
                  </a:outerShdw>
                </a:effectLst>
              </a:rPr>
              <a:t>Strategic Vision for </a:t>
            </a:r>
          </a:p>
          <a:p>
            <a:pPr algn="ctr"/>
            <a:r>
              <a:rPr lang="en-US" sz="2600" b="1" dirty="0">
                <a:solidFill>
                  <a:schemeClr val="bg1"/>
                </a:solidFill>
                <a:effectLst>
                  <a:outerShdw blurRad="38100" dist="38100" dir="2700000" algn="tl">
                    <a:srgbClr val="000000">
                      <a:alpha val="43137"/>
                    </a:srgbClr>
                  </a:outerShdw>
                </a:effectLst>
              </a:rPr>
              <a:t>Family Member with a Disability</a:t>
            </a:r>
          </a:p>
        </p:txBody>
      </p:sp>
      <p:sp>
        <p:nvSpPr>
          <p:cNvPr id="24" name="AutoShape 6"/>
          <p:cNvSpPr>
            <a:spLocks noChangeArrowheads="1"/>
          </p:cNvSpPr>
          <p:nvPr/>
        </p:nvSpPr>
        <p:spPr bwMode="auto">
          <a:xfrm>
            <a:off x="4648200" y="3209925"/>
            <a:ext cx="2590800" cy="1295400"/>
          </a:xfrm>
          <a:prstGeom prst="roundRect">
            <a:avLst>
              <a:gd name="adj" fmla="val 16667"/>
            </a:avLst>
          </a:prstGeom>
          <a:gradFill flip="none" rotWithShape="1">
            <a:gsLst>
              <a:gs pos="21000">
                <a:schemeClr val="accent5">
                  <a:lumMod val="75000"/>
                </a:schemeClr>
              </a:gs>
              <a:gs pos="100000">
                <a:schemeClr val="accent4">
                  <a:lumMod val="60000"/>
                  <a:lumOff val="40000"/>
                </a:schemeClr>
              </a:gs>
            </a:gsLst>
            <a:lin ang="2700000" scaled="1"/>
            <a:tileRect/>
          </a:gradFill>
          <a:ln w="12700">
            <a:solidFill>
              <a:schemeClr val="tx1"/>
            </a:solidFill>
            <a:round/>
            <a:headEnd type="none" w="sm" len="sm"/>
            <a:tailEnd type="none" w="sm" len="sm"/>
          </a:ln>
        </p:spPr>
        <p:txBody>
          <a:bodyPr wrap="none" anchor="b"/>
          <a:lstStyle/>
          <a:p>
            <a:pPr algn="ctr">
              <a:lnSpc>
                <a:spcPts val="2600"/>
              </a:lnSpc>
            </a:pPr>
            <a:r>
              <a:rPr lang="en-US" sz="2800" b="1" dirty="0">
                <a:solidFill>
                  <a:schemeClr val="bg1"/>
                </a:solidFill>
                <a:effectLst>
                  <a:outerShdw blurRad="38100" dist="38100" dir="2700000" algn="tl">
                    <a:srgbClr val="000000">
                      <a:alpha val="43137"/>
                    </a:srgbClr>
                  </a:outerShdw>
                </a:effectLst>
              </a:rPr>
              <a:t>Person </a:t>
            </a:r>
          </a:p>
          <a:p>
            <a:pPr algn="ctr">
              <a:lnSpc>
                <a:spcPts val="2600"/>
              </a:lnSpc>
            </a:pPr>
            <a:r>
              <a:rPr lang="en-US" sz="2800" b="1" dirty="0">
                <a:solidFill>
                  <a:schemeClr val="bg1"/>
                </a:solidFill>
                <a:effectLst>
                  <a:outerShdw blurRad="38100" dist="38100" dir="2700000" algn="tl">
                    <a:srgbClr val="000000">
                      <a:alpha val="43137"/>
                    </a:srgbClr>
                  </a:outerShdw>
                </a:effectLst>
              </a:rPr>
              <a:t>Centered </a:t>
            </a:r>
          </a:p>
          <a:p>
            <a:pPr algn="ctr">
              <a:lnSpc>
                <a:spcPts val="2600"/>
              </a:lnSpc>
            </a:pPr>
            <a:r>
              <a:rPr lang="en-US" sz="2800" b="1" dirty="0">
                <a:solidFill>
                  <a:schemeClr val="bg1"/>
                </a:solidFill>
                <a:effectLst>
                  <a:outerShdw blurRad="38100" dist="38100" dir="2700000" algn="tl">
                    <a:srgbClr val="000000">
                      <a:alpha val="43137"/>
                    </a:srgbClr>
                  </a:outerShdw>
                </a:effectLst>
              </a:rPr>
              <a:t>Plan</a:t>
            </a:r>
            <a:endParaRPr lang="en-US" sz="2800" dirty="0">
              <a:solidFill>
                <a:schemeClr val="bg1"/>
              </a:solidFill>
              <a:effectLst>
                <a:outerShdw blurRad="38100" dist="38100" dir="2700000" algn="tl">
                  <a:srgbClr val="000000">
                    <a:alpha val="43137"/>
                  </a:srgbClr>
                </a:outerShdw>
              </a:effectLst>
            </a:endParaRPr>
          </a:p>
        </p:txBody>
      </p:sp>
      <p:sp>
        <p:nvSpPr>
          <p:cNvPr id="25" name="AutoShape 8"/>
          <p:cNvSpPr>
            <a:spLocks noChangeArrowheads="1"/>
          </p:cNvSpPr>
          <p:nvPr/>
        </p:nvSpPr>
        <p:spPr bwMode="auto">
          <a:xfrm>
            <a:off x="2971800" y="5114925"/>
            <a:ext cx="2514600" cy="1066800"/>
          </a:xfrm>
          <a:prstGeom prst="roundRect">
            <a:avLst>
              <a:gd name="adj" fmla="val 16667"/>
            </a:avLst>
          </a:prstGeom>
          <a:gradFill flip="none" rotWithShape="1">
            <a:gsLst>
              <a:gs pos="14000">
                <a:schemeClr val="accent5">
                  <a:lumMod val="75000"/>
                </a:schemeClr>
              </a:gs>
              <a:gs pos="100000">
                <a:schemeClr val="accent4">
                  <a:lumMod val="60000"/>
                  <a:lumOff val="40000"/>
                </a:schemeClr>
              </a:gs>
            </a:gsLst>
            <a:lin ang="2700000" scaled="1"/>
            <a:tileRect/>
          </a:gradFill>
          <a:ln w="12700">
            <a:solidFill>
              <a:schemeClr val="tx1"/>
            </a:solidFill>
            <a:round/>
            <a:headEnd type="none" w="sm" len="sm"/>
            <a:tailEnd type="none" w="sm" len="sm"/>
          </a:ln>
        </p:spPr>
        <p:txBody>
          <a:bodyPr wrap="none" anchor="ctr"/>
          <a:lstStyle/>
          <a:p>
            <a:pPr algn="ctr">
              <a:lnSpc>
                <a:spcPts val="2400"/>
              </a:lnSpc>
              <a:spcBef>
                <a:spcPct val="50000"/>
              </a:spcBef>
            </a:pPr>
            <a:r>
              <a:rPr lang="en-US" sz="2400" b="1" dirty="0">
                <a:solidFill>
                  <a:schemeClr val="bg1"/>
                </a:solidFill>
                <a:effectLst>
                  <a:outerShdw blurRad="38100" dist="38100" dir="2700000" algn="tl">
                    <a:srgbClr val="000000">
                      <a:alpha val="43137"/>
                    </a:srgbClr>
                  </a:outerShdw>
                </a:effectLst>
              </a:rPr>
              <a:t>Trust and </a:t>
            </a:r>
          </a:p>
          <a:p>
            <a:pPr algn="ctr">
              <a:lnSpc>
                <a:spcPts val="2400"/>
              </a:lnSpc>
            </a:pPr>
            <a:r>
              <a:rPr lang="en-US" sz="2400" b="1" dirty="0">
                <a:solidFill>
                  <a:schemeClr val="bg1"/>
                </a:solidFill>
                <a:effectLst>
                  <a:outerShdw blurRad="38100" dist="38100" dir="2700000" algn="tl">
                    <a:srgbClr val="000000">
                      <a:alpha val="43137"/>
                    </a:srgbClr>
                  </a:outerShdw>
                </a:effectLst>
              </a:rPr>
              <a:t>Estate Plan</a:t>
            </a:r>
          </a:p>
        </p:txBody>
      </p:sp>
      <p:sp>
        <p:nvSpPr>
          <p:cNvPr id="26" name="AutoShape 9"/>
          <p:cNvSpPr>
            <a:spLocks noChangeArrowheads="1"/>
          </p:cNvSpPr>
          <p:nvPr/>
        </p:nvSpPr>
        <p:spPr bwMode="auto">
          <a:xfrm>
            <a:off x="6477000" y="5114925"/>
            <a:ext cx="2514600" cy="1066800"/>
          </a:xfrm>
          <a:prstGeom prst="roundRect">
            <a:avLst>
              <a:gd name="adj" fmla="val 16667"/>
            </a:avLst>
          </a:prstGeom>
          <a:gradFill>
            <a:gsLst>
              <a:gs pos="14000">
                <a:schemeClr val="accent5">
                  <a:lumMod val="75000"/>
                </a:schemeClr>
              </a:gs>
              <a:gs pos="100000">
                <a:schemeClr val="accent4">
                  <a:lumMod val="60000"/>
                  <a:lumOff val="40000"/>
                </a:schemeClr>
              </a:gs>
            </a:gsLst>
            <a:lin ang="2700000" scaled="0"/>
          </a:gradFill>
          <a:ln w="12700">
            <a:solidFill>
              <a:schemeClr val="tx1"/>
            </a:solidFill>
            <a:round/>
            <a:headEnd type="none" w="sm" len="sm"/>
            <a:tailEnd type="none" w="sm" len="sm"/>
          </a:ln>
        </p:spPr>
        <p:txBody>
          <a:bodyPr wrap="none" anchor="ctr"/>
          <a:lstStyle/>
          <a:p>
            <a:pPr algn="ctr"/>
            <a:r>
              <a:rPr lang="en-US" sz="2500" b="1" dirty="0">
                <a:solidFill>
                  <a:schemeClr val="bg1"/>
                </a:solidFill>
                <a:effectLst>
                  <a:outerShdw blurRad="38100" dist="38100" dir="2700000" algn="tl">
                    <a:srgbClr val="000000">
                      <a:alpha val="43137"/>
                    </a:srgbClr>
                  </a:outerShdw>
                </a:effectLst>
              </a:rPr>
              <a:t>Financial Plan</a:t>
            </a:r>
          </a:p>
        </p:txBody>
      </p:sp>
      <p:sp>
        <p:nvSpPr>
          <p:cNvPr id="27" name="AutoShape 16">
            <a:extLst>
              <a:ext uri="{C183D7F6-B498-43B3-948B-1728B52AA6E4}">
                <adec:decorative xmlns:adec="http://schemas.microsoft.com/office/drawing/2017/decorative" val="1"/>
              </a:ext>
            </a:extLst>
          </p:cNvPr>
          <p:cNvSpPr>
            <a:spLocks noChangeArrowheads="1"/>
          </p:cNvSpPr>
          <p:nvPr/>
        </p:nvSpPr>
        <p:spPr bwMode="auto">
          <a:xfrm rot="5400000">
            <a:off x="2628900" y="3629025"/>
            <a:ext cx="2667000" cy="304800"/>
          </a:xfrm>
          <a:prstGeom prst="notchedRightArrow">
            <a:avLst>
              <a:gd name="adj1" fmla="val 50000"/>
              <a:gd name="adj2" fmla="val 291667"/>
            </a:avLst>
          </a:prstGeom>
          <a:solidFill>
            <a:schemeClr val="accent5">
              <a:lumMod val="75000"/>
            </a:schemeClr>
          </a:solidFill>
          <a:ln w="12700">
            <a:solidFill>
              <a:schemeClr val="tx1"/>
            </a:solidFill>
            <a:miter lim="800000"/>
            <a:headEnd type="none" w="sm" len="sm"/>
            <a:tailEnd type="none" w="sm" len="sm"/>
          </a:ln>
        </p:spPr>
        <p:txBody>
          <a:bodyPr wrap="none" anchor="ctr"/>
          <a:lstStyle/>
          <a:p>
            <a:endParaRPr lang="en-US" dirty="0"/>
          </a:p>
        </p:txBody>
      </p:sp>
      <p:sp>
        <p:nvSpPr>
          <p:cNvPr id="28" name="AutoShape 17">
            <a:extLst>
              <a:ext uri="{C183D7F6-B498-43B3-948B-1728B52AA6E4}">
                <adec:decorative xmlns:adec="http://schemas.microsoft.com/office/drawing/2017/decorative" val="1"/>
              </a:ext>
            </a:extLst>
          </p:cNvPr>
          <p:cNvSpPr>
            <a:spLocks noChangeArrowheads="1"/>
          </p:cNvSpPr>
          <p:nvPr/>
        </p:nvSpPr>
        <p:spPr bwMode="auto">
          <a:xfrm rot="5400000">
            <a:off x="6819900" y="3629025"/>
            <a:ext cx="2667000" cy="304800"/>
          </a:xfrm>
          <a:prstGeom prst="notchedRightArrow">
            <a:avLst>
              <a:gd name="adj1" fmla="val 50000"/>
              <a:gd name="adj2" fmla="val 291667"/>
            </a:avLst>
          </a:prstGeom>
          <a:solidFill>
            <a:schemeClr val="accent5">
              <a:lumMod val="75000"/>
            </a:schemeClr>
          </a:solidFill>
          <a:ln w="12700">
            <a:solidFill>
              <a:schemeClr val="tx1"/>
            </a:solidFill>
            <a:miter lim="800000"/>
            <a:headEnd type="none" w="sm" len="sm"/>
            <a:tailEnd type="none" w="sm" len="sm"/>
          </a:ln>
        </p:spPr>
        <p:txBody>
          <a:bodyPr wrap="none" anchor="ctr"/>
          <a:lstStyle/>
          <a:p>
            <a:endParaRPr lang="en-US" dirty="0"/>
          </a:p>
        </p:txBody>
      </p:sp>
      <p:sp>
        <p:nvSpPr>
          <p:cNvPr id="29" name="AutoShape 18">
            <a:extLst>
              <a:ext uri="{C183D7F6-B498-43B3-948B-1728B52AA6E4}">
                <adec:decorative xmlns:adec="http://schemas.microsoft.com/office/drawing/2017/decorative" val="1"/>
              </a:ext>
            </a:extLst>
          </p:cNvPr>
          <p:cNvSpPr>
            <a:spLocks noChangeArrowheads="1"/>
          </p:cNvSpPr>
          <p:nvPr/>
        </p:nvSpPr>
        <p:spPr bwMode="auto">
          <a:xfrm rot="5400000">
            <a:off x="5676900" y="2714625"/>
            <a:ext cx="609600" cy="228600"/>
          </a:xfrm>
          <a:prstGeom prst="notchedRightArrow">
            <a:avLst>
              <a:gd name="adj1" fmla="val 50000"/>
              <a:gd name="adj2" fmla="val 60000"/>
            </a:avLst>
          </a:prstGeom>
          <a:solidFill>
            <a:schemeClr val="accent5">
              <a:lumMod val="75000"/>
            </a:schemeClr>
          </a:solidFill>
          <a:ln w="12700">
            <a:solidFill>
              <a:schemeClr val="tx1"/>
            </a:solidFill>
            <a:miter lim="800000"/>
            <a:headEnd type="none" w="sm" len="sm"/>
            <a:tailEnd type="none" w="sm" len="sm"/>
          </a:ln>
        </p:spPr>
        <p:txBody>
          <a:bodyPr wrap="none" anchor="ctr"/>
          <a:lstStyle/>
          <a:p>
            <a:endParaRPr lang="en-US" dirty="0"/>
          </a:p>
        </p:txBody>
      </p:sp>
      <p:sp>
        <p:nvSpPr>
          <p:cNvPr id="30" name="AutoShape 19">
            <a:extLst>
              <a:ext uri="{C183D7F6-B498-43B3-948B-1728B52AA6E4}">
                <adec:decorative xmlns:adec="http://schemas.microsoft.com/office/drawing/2017/decorative" val="1"/>
              </a:ext>
            </a:extLst>
          </p:cNvPr>
          <p:cNvSpPr>
            <a:spLocks noChangeArrowheads="1"/>
          </p:cNvSpPr>
          <p:nvPr/>
        </p:nvSpPr>
        <p:spPr bwMode="auto">
          <a:xfrm>
            <a:off x="5638800" y="5572125"/>
            <a:ext cx="685800" cy="190500"/>
          </a:xfrm>
          <a:prstGeom prst="notchedRightArrow">
            <a:avLst>
              <a:gd name="adj1" fmla="val 50000"/>
              <a:gd name="adj2" fmla="val 90000"/>
            </a:avLst>
          </a:prstGeom>
          <a:solidFill>
            <a:schemeClr val="accent5">
              <a:lumMod val="75000"/>
            </a:schemeClr>
          </a:solidFill>
          <a:ln w="12700">
            <a:solidFill>
              <a:schemeClr val="tx1"/>
            </a:solidFill>
            <a:miter lim="800000"/>
            <a:headEnd type="none" w="sm" len="sm"/>
            <a:tailEnd type="none" w="sm" len="sm"/>
          </a:ln>
        </p:spPr>
        <p:txBody>
          <a:bodyPr wrap="none" anchor="ctr"/>
          <a:lstStyle/>
          <a:p>
            <a:endParaRPr lang="en-US" dirty="0">
              <a:solidFill>
                <a:schemeClr val="bg2">
                  <a:lumMod val="50000"/>
                </a:schemeClr>
              </a:solidFill>
            </a:endParaRPr>
          </a:p>
        </p:txBody>
      </p:sp>
      <p:sp>
        <p:nvSpPr>
          <p:cNvPr id="31" name="AutoShape 20">
            <a:extLst>
              <a:ext uri="{C183D7F6-B498-43B3-948B-1728B52AA6E4}">
                <adec:decorative xmlns:adec="http://schemas.microsoft.com/office/drawing/2017/decorative" val="1"/>
              </a:ext>
            </a:extLst>
          </p:cNvPr>
          <p:cNvSpPr>
            <a:spLocks noChangeArrowheads="1"/>
          </p:cNvSpPr>
          <p:nvPr/>
        </p:nvSpPr>
        <p:spPr bwMode="auto">
          <a:xfrm flipH="1">
            <a:off x="5638800" y="5800725"/>
            <a:ext cx="685800" cy="190500"/>
          </a:xfrm>
          <a:prstGeom prst="notchedRightArrow">
            <a:avLst>
              <a:gd name="adj1" fmla="val 50000"/>
              <a:gd name="adj2" fmla="val 90000"/>
            </a:avLst>
          </a:prstGeom>
          <a:solidFill>
            <a:schemeClr val="accent5">
              <a:lumMod val="75000"/>
            </a:schemeClr>
          </a:solidFill>
          <a:ln w="12700">
            <a:solidFill>
              <a:schemeClr val="tx1"/>
            </a:solidFill>
            <a:miter lim="800000"/>
            <a:headEnd type="none" w="sm" len="sm"/>
            <a:tailEnd type="none" w="sm" len="sm"/>
          </a:ln>
        </p:spPr>
        <p:txBody>
          <a:bodyPr wrap="none" anchor="ctr"/>
          <a:lstStyle/>
          <a:p>
            <a:endParaRPr lang="en-US" dirty="0">
              <a:solidFill>
                <a:schemeClr val="bg2">
                  <a:lumMod val="50000"/>
                </a:schemeClr>
              </a:solidFill>
            </a:endParaRPr>
          </a:p>
        </p:txBody>
      </p:sp>
      <p:sp>
        <p:nvSpPr>
          <p:cNvPr id="32" name="AutoShape 21">
            <a:extLst>
              <a:ext uri="{C183D7F6-B498-43B3-948B-1728B52AA6E4}">
                <adec:decorative xmlns:adec="http://schemas.microsoft.com/office/drawing/2017/decorative" val="1"/>
              </a:ext>
            </a:extLst>
          </p:cNvPr>
          <p:cNvSpPr>
            <a:spLocks noChangeArrowheads="1"/>
          </p:cNvSpPr>
          <p:nvPr/>
        </p:nvSpPr>
        <p:spPr bwMode="auto">
          <a:xfrm rot="18565698">
            <a:off x="4514850" y="4791075"/>
            <a:ext cx="457200" cy="190500"/>
          </a:xfrm>
          <a:prstGeom prst="notchedRightArrow">
            <a:avLst>
              <a:gd name="adj1" fmla="val 50000"/>
              <a:gd name="adj2" fmla="val 60000"/>
            </a:avLst>
          </a:prstGeom>
          <a:solidFill>
            <a:schemeClr val="accent5">
              <a:lumMod val="75000"/>
            </a:schemeClr>
          </a:solidFill>
          <a:ln w="12700">
            <a:solidFill>
              <a:schemeClr val="tx1"/>
            </a:solidFill>
            <a:miter lim="800000"/>
            <a:headEnd type="none" w="sm" len="sm"/>
            <a:tailEnd type="none" w="sm" len="sm"/>
          </a:ln>
        </p:spPr>
        <p:txBody>
          <a:bodyPr wrap="none" anchor="ctr"/>
          <a:lstStyle/>
          <a:p>
            <a:endParaRPr lang="en-US" dirty="0">
              <a:solidFill>
                <a:schemeClr val="bg2">
                  <a:lumMod val="50000"/>
                </a:schemeClr>
              </a:solidFill>
            </a:endParaRPr>
          </a:p>
        </p:txBody>
      </p:sp>
      <p:sp>
        <p:nvSpPr>
          <p:cNvPr id="33" name="AutoShape 22">
            <a:extLst>
              <a:ext uri="{C183D7F6-B498-43B3-948B-1728B52AA6E4}">
                <adec:decorative xmlns:adec="http://schemas.microsoft.com/office/drawing/2017/decorative" val="1"/>
              </a:ext>
            </a:extLst>
          </p:cNvPr>
          <p:cNvSpPr>
            <a:spLocks noChangeArrowheads="1"/>
          </p:cNvSpPr>
          <p:nvPr/>
        </p:nvSpPr>
        <p:spPr bwMode="auto">
          <a:xfrm rot="18612830" flipH="1">
            <a:off x="4210050" y="4714875"/>
            <a:ext cx="457200" cy="190500"/>
          </a:xfrm>
          <a:prstGeom prst="notchedRightArrow">
            <a:avLst>
              <a:gd name="adj1" fmla="val 50000"/>
              <a:gd name="adj2" fmla="val 60000"/>
            </a:avLst>
          </a:prstGeom>
          <a:solidFill>
            <a:schemeClr val="accent5">
              <a:lumMod val="75000"/>
            </a:schemeClr>
          </a:solidFill>
          <a:ln w="12700">
            <a:solidFill>
              <a:schemeClr val="tx1"/>
            </a:solidFill>
            <a:miter lim="800000"/>
            <a:headEnd type="none" w="sm" len="sm"/>
            <a:tailEnd type="none" w="sm" len="sm"/>
          </a:ln>
        </p:spPr>
        <p:txBody>
          <a:bodyPr wrap="none" anchor="ctr"/>
          <a:lstStyle/>
          <a:p>
            <a:endParaRPr lang="en-US" dirty="0">
              <a:solidFill>
                <a:schemeClr val="bg2">
                  <a:lumMod val="50000"/>
                </a:schemeClr>
              </a:solidFill>
            </a:endParaRPr>
          </a:p>
        </p:txBody>
      </p:sp>
      <p:sp>
        <p:nvSpPr>
          <p:cNvPr id="34" name="AutoShape 23">
            <a:extLst>
              <a:ext uri="{C183D7F6-B498-43B3-948B-1728B52AA6E4}">
                <adec:decorative xmlns:adec="http://schemas.microsoft.com/office/drawing/2017/decorative" val="1"/>
              </a:ext>
            </a:extLst>
          </p:cNvPr>
          <p:cNvSpPr>
            <a:spLocks noChangeArrowheads="1"/>
          </p:cNvSpPr>
          <p:nvPr/>
        </p:nvSpPr>
        <p:spPr bwMode="auto">
          <a:xfrm rot="13702034">
            <a:off x="7029450" y="4791075"/>
            <a:ext cx="457200" cy="190500"/>
          </a:xfrm>
          <a:prstGeom prst="notchedRightArrow">
            <a:avLst>
              <a:gd name="adj1" fmla="val 50000"/>
              <a:gd name="adj2" fmla="val 60000"/>
            </a:avLst>
          </a:prstGeom>
          <a:solidFill>
            <a:schemeClr val="accent5">
              <a:lumMod val="75000"/>
            </a:schemeClr>
          </a:solidFill>
          <a:ln w="12700">
            <a:solidFill>
              <a:schemeClr val="tx1"/>
            </a:solidFill>
            <a:miter lim="800000"/>
            <a:headEnd type="none" w="sm" len="sm"/>
            <a:tailEnd type="none" w="sm" len="sm"/>
          </a:ln>
        </p:spPr>
        <p:txBody>
          <a:bodyPr wrap="none" anchor="ctr"/>
          <a:lstStyle/>
          <a:p>
            <a:endParaRPr lang="en-US" dirty="0">
              <a:solidFill>
                <a:schemeClr val="bg2">
                  <a:lumMod val="50000"/>
                </a:schemeClr>
              </a:solidFill>
            </a:endParaRPr>
          </a:p>
        </p:txBody>
      </p:sp>
      <p:sp>
        <p:nvSpPr>
          <p:cNvPr id="35" name="AutoShape 24">
            <a:extLst>
              <a:ext uri="{C183D7F6-B498-43B3-948B-1728B52AA6E4}">
                <adec:decorative xmlns:adec="http://schemas.microsoft.com/office/drawing/2017/decorative" val="1"/>
              </a:ext>
            </a:extLst>
          </p:cNvPr>
          <p:cNvSpPr>
            <a:spLocks noChangeArrowheads="1"/>
          </p:cNvSpPr>
          <p:nvPr/>
        </p:nvSpPr>
        <p:spPr bwMode="auto">
          <a:xfrm rot="2691241">
            <a:off x="7315200" y="4733925"/>
            <a:ext cx="457200" cy="190500"/>
          </a:xfrm>
          <a:prstGeom prst="notchedRightArrow">
            <a:avLst>
              <a:gd name="adj1" fmla="val 50000"/>
              <a:gd name="adj2" fmla="val 60000"/>
            </a:avLst>
          </a:prstGeom>
          <a:solidFill>
            <a:schemeClr val="accent5">
              <a:lumMod val="75000"/>
            </a:schemeClr>
          </a:solidFill>
          <a:ln w="12700">
            <a:solidFill>
              <a:schemeClr val="tx1"/>
            </a:solidFill>
            <a:miter lim="800000"/>
            <a:headEnd type="none" w="sm" len="sm"/>
            <a:tailEnd type="none" w="sm" len="sm"/>
          </a:ln>
        </p:spPr>
        <p:txBody>
          <a:bodyPr wrap="none" anchor="ctr"/>
          <a:lstStyle/>
          <a:p>
            <a:endParaRPr lang="en-US" dirty="0">
              <a:solidFill>
                <a:schemeClr val="bg2">
                  <a:lumMod val="50000"/>
                </a:schemeClr>
              </a:solidFill>
            </a:endParaRPr>
          </a:p>
        </p:txBody>
      </p:sp>
    </p:spTree>
    <p:extLst>
      <p:ext uri="{BB962C8B-B14F-4D97-AF65-F5344CB8AC3E}">
        <p14:creationId xmlns:p14="http://schemas.microsoft.com/office/powerpoint/2010/main" val="32020082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55" y="1430955"/>
            <a:ext cx="11463689" cy="1143000"/>
          </a:xfrm>
        </p:spPr>
        <p:txBody>
          <a:bodyPr rtlCol="0">
            <a:normAutofit/>
          </a:bodyPr>
          <a:lstStyle/>
          <a:p>
            <a:pPr algn="ctr">
              <a:lnSpc>
                <a:spcPts val="3900"/>
              </a:lnSpc>
              <a:defRPr/>
            </a:pPr>
            <a:r>
              <a:rPr lang="en-US" b="1" spc="-70" dirty="0">
                <a:solidFill>
                  <a:schemeClr val="accent5">
                    <a:lumMod val="75000"/>
                  </a:schemeClr>
                </a:solidFill>
                <a:latin typeface="+mn-lt"/>
              </a:rPr>
              <a:t>Importance of a Person Centered Plan</a:t>
            </a:r>
          </a:p>
        </p:txBody>
      </p:sp>
      <p:sp>
        <p:nvSpPr>
          <p:cNvPr id="21506" name="Content Placeholder 2"/>
          <p:cNvSpPr>
            <a:spLocks noGrp="1"/>
          </p:cNvSpPr>
          <p:nvPr>
            <p:ph idx="1"/>
          </p:nvPr>
        </p:nvSpPr>
        <p:spPr>
          <a:xfrm>
            <a:off x="2988242" y="2439202"/>
            <a:ext cx="6180221" cy="3535363"/>
          </a:xfrm>
        </p:spPr>
        <p:txBody>
          <a:bodyPr/>
          <a:lstStyle/>
          <a:p>
            <a:pPr>
              <a:lnSpc>
                <a:spcPts val="3300"/>
              </a:lnSpc>
              <a:spcBef>
                <a:spcPts val="0"/>
              </a:spcBef>
              <a:spcAft>
                <a:spcPts val="1200"/>
              </a:spcAft>
              <a:buClr>
                <a:schemeClr val="accent5">
                  <a:lumMod val="75000"/>
                </a:schemeClr>
              </a:buClr>
            </a:pPr>
            <a:r>
              <a:rPr lang="en-US" sz="3000" spc="-80" dirty="0"/>
              <a:t>Provides vision and guidance for </a:t>
            </a:r>
            <a:br>
              <a:rPr lang="en-US" sz="3000" spc="-80" dirty="0"/>
            </a:br>
            <a:r>
              <a:rPr lang="en-US" sz="3000" spc="-80" dirty="0"/>
              <a:t>Trustee decision-making;</a:t>
            </a:r>
          </a:p>
          <a:p>
            <a:pPr>
              <a:lnSpc>
                <a:spcPts val="3300"/>
              </a:lnSpc>
              <a:spcBef>
                <a:spcPts val="0"/>
              </a:spcBef>
              <a:spcAft>
                <a:spcPts val="1200"/>
              </a:spcAft>
              <a:buClr>
                <a:schemeClr val="accent5">
                  <a:lumMod val="75000"/>
                </a:schemeClr>
              </a:buClr>
            </a:pPr>
            <a:r>
              <a:rPr lang="en-US" sz="3000" spc="-80" dirty="0"/>
              <a:t>Contains critical historical information;</a:t>
            </a:r>
          </a:p>
          <a:p>
            <a:pPr>
              <a:lnSpc>
                <a:spcPts val="3300"/>
              </a:lnSpc>
              <a:spcBef>
                <a:spcPts val="0"/>
              </a:spcBef>
              <a:spcAft>
                <a:spcPts val="1200"/>
              </a:spcAft>
              <a:buClr>
                <a:schemeClr val="accent5">
                  <a:lumMod val="75000"/>
                </a:schemeClr>
              </a:buClr>
            </a:pPr>
            <a:r>
              <a:rPr lang="en-US" sz="3000" spc="-80" dirty="0"/>
              <a:t>If updated, it is a living document;</a:t>
            </a:r>
          </a:p>
          <a:p>
            <a:pPr>
              <a:lnSpc>
                <a:spcPts val="3300"/>
              </a:lnSpc>
              <a:spcBef>
                <a:spcPts val="0"/>
              </a:spcBef>
              <a:spcAft>
                <a:spcPts val="1200"/>
              </a:spcAft>
              <a:buClr>
                <a:schemeClr val="accent5">
                  <a:lumMod val="75000"/>
                </a:schemeClr>
              </a:buClr>
            </a:pPr>
            <a:r>
              <a:rPr lang="en-US" sz="3000" spc="-80" dirty="0"/>
              <a:t>Identifies key people in family, social </a:t>
            </a:r>
            <a:br>
              <a:rPr lang="en-US" sz="3000" spc="-80" dirty="0"/>
            </a:br>
            <a:r>
              <a:rPr lang="en-US" sz="3000" spc="-80" dirty="0"/>
              <a:t>network and providers</a:t>
            </a:r>
          </a:p>
          <a:p>
            <a:endParaRPr lang="en-US" dirty="0"/>
          </a:p>
        </p:txBody>
      </p:sp>
    </p:spTree>
    <p:extLst>
      <p:ext uri="{BB962C8B-B14F-4D97-AF65-F5344CB8AC3E}">
        <p14:creationId xmlns:p14="http://schemas.microsoft.com/office/powerpoint/2010/main" val="1250031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6">
                                            <p:txEl>
                                              <p:pRg st="3" end="3"/>
                                            </p:txEl>
                                          </p:spTgt>
                                        </p:tgtEl>
                                        <p:attrNameLst>
                                          <p:attrName>style.visibility</p:attrName>
                                        </p:attrNameLst>
                                      </p:cBhvr>
                                      <p:to>
                                        <p:strVal val="visible"/>
                                      </p:to>
                                    </p:set>
                                    <p:anim calcmode="lin" valueType="num">
                                      <p:cBhvr additive="base">
                                        <p:cTn id="25"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C96E6743-234F-684E-A241-70A5DCDBED79}"/>
              </a:ext>
            </a:extLst>
          </p:cNvPr>
          <p:cNvSpPr>
            <a:spLocks noGrp="1"/>
          </p:cNvSpPr>
          <p:nvPr>
            <p:ph type="title"/>
          </p:nvPr>
        </p:nvSpPr>
        <p:spPr/>
        <p:txBody>
          <a:bodyPr/>
          <a:lstStyle/>
          <a:p>
            <a:r>
              <a:rPr lang="en-US" dirty="0"/>
              <a:t>Our Mission</a:t>
            </a:r>
          </a:p>
        </p:txBody>
      </p:sp>
      <p:pic>
        <p:nvPicPr>
          <p:cNvPr id="13" name="Picture 12" descr="RespectAbility logo">
            <a:extLst>
              <a:ext uri="{FF2B5EF4-FFF2-40B4-BE49-F238E27FC236}">
                <a16:creationId xmlns:a16="http://schemas.microsoft.com/office/drawing/2014/main" id="{9E65D853-2511-724F-AC99-184ABD980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2" y="703241"/>
            <a:ext cx="4689472" cy="2004857"/>
          </a:xfrm>
          <a:prstGeom prst="rect">
            <a:avLst/>
          </a:prstGeom>
        </p:spPr>
      </p:pic>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5543550" y="0"/>
            <a:ext cx="664845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FEFE412-3108-4DB4-B5EE-75F39110519D}"/>
              </a:ext>
            </a:extLst>
          </p:cNvPr>
          <p:cNvSpPr/>
          <p:nvPr/>
        </p:nvSpPr>
        <p:spPr>
          <a:xfrm>
            <a:off x="6582261" y="1275948"/>
            <a:ext cx="4567062" cy="860107"/>
          </a:xfrm>
          <a:prstGeom prst="rect">
            <a:avLst/>
          </a:prstGeom>
          <a:noFill/>
        </p:spPr>
        <p:txBody>
          <a:bodyPr wrap="square">
            <a:spAutoFit/>
          </a:bodyPr>
          <a:lstStyle/>
          <a:p>
            <a:pPr marR="0" lvl="0" algn="ctr">
              <a:lnSpc>
                <a:spcPct val="107000"/>
              </a:lnSpc>
              <a:spcBef>
                <a:spcPts val="0"/>
              </a:spcBef>
              <a:spcAft>
                <a:spcPts val="800"/>
              </a:spcAft>
            </a:pPr>
            <a:r>
              <a:rPr lang="en-US" sz="50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Mission:</a:t>
            </a:r>
          </a:p>
        </p:txBody>
      </p:sp>
      <p:sp>
        <p:nvSpPr>
          <p:cNvPr id="3" name="Rectangle 2">
            <a:extLst>
              <a:ext uri="{FF2B5EF4-FFF2-40B4-BE49-F238E27FC236}">
                <a16:creationId xmlns:a16="http://schemas.microsoft.com/office/drawing/2014/main" id="{E2865E5B-04AE-4567-AE8A-CC30C0EE67BF}"/>
              </a:ext>
            </a:extLst>
          </p:cNvPr>
          <p:cNvSpPr/>
          <p:nvPr/>
        </p:nvSpPr>
        <p:spPr>
          <a:xfrm>
            <a:off x="6001000" y="2136055"/>
            <a:ext cx="5805487" cy="3016275"/>
          </a:xfrm>
          <a:prstGeom prst="rect">
            <a:avLst/>
          </a:prstGeom>
          <a:noFill/>
        </p:spPr>
        <p:txBody>
          <a:bodyPr wrap="square" anchor="ctr">
            <a:spAutoFit/>
          </a:bodyPr>
          <a:lstStyle/>
          <a:p>
            <a:pPr marR="0" lvl="0" algn="ctr">
              <a:lnSpc>
                <a:spcPct val="107000"/>
              </a:lnSpc>
              <a:spcBef>
                <a:spcPts val="0"/>
              </a:spcBef>
              <a:spcAft>
                <a:spcPts val="800"/>
              </a:spcAft>
            </a:pPr>
            <a:r>
              <a:rPr 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fight stigmas and advance opportunities so that people with disabilities can fully participate in all aspects of community. </a:t>
            </a:r>
          </a:p>
        </p:txBody>
      </p:sp>
      <p:pic>
        <p:nvPicPr>
          <p:cNvPr id="1026" name="Picture 2" descr="headshot of Philip Kahn-Pauli facing the camera in a black suit and white shirt.">
            <a:extLst>
              <a:ext uri="{FF2B5EF4-FFF2-40B4-BE49-F238E27FC236}">
                <a16:creationId xmlns:a16="http://schemas.microsoft.com/office/drawing/2014/main" id="{F5A13230-C07B-4A03-A0FE-781BDCB39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158" y="3147473"/>
            <a:ext cx="2004857" cy="2004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DD6425D-1C1F-4FAC-866C-5629AA08DAAE}"/>
              </a:ext>
            </a:extLst>
          </p:cNvPr>
          <p:cNvSpPr/>
          <p:nvPr/>
        </p:nvSpPr>
        <p:spPr>
          <a:xfrm>
            <a:off x="352301" y="5586481"/>
            <a:ext cx="4870573" cy="1200329"/>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Meet your moderator: </a:t>
            </a:r>
          </a:p>
          <a:p>
            <a:pPr algn="ctr"/>
            <a:r>
              <a:rPr lang="en-US" sz="2400" b="1" dirty="0">
                <a:latin typeface="Times New Roman" panose="02020603050405020304" pitchFamily="18" charset="0"/>
                <a:cs typeface="Times New Roman" panose="02020603050405020304" pitchFamily="18" charset="0"/>
              </a:rPr>
              <a:t>Philip Kahn-Pauli, Policy and Practices Director</a:t>
            </a:r>
          </a:p>
        </p:txBody>
      </p:sp>
    </p:spTree>
    <p:extLst>
      <p:ext uri="{BB962C8B-B14F-4D97-AF65-F5344CB8AC3E}">
        <p14:creationId xmlns:p14="http://schemas.microsoft.com/office/powerpoint/2010/main" val="412046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6345" y="1583357"/>
            <a:ext cx="11319309" cy="611204"/>
          </a:xfrm>
        </p:spPr>
        <p:txBody>
          <a:bodyPr vert="horz" lIns="92075" tIns="46038" rIns="92075" bIns="46038" rtlCol="0" anchor="t">
            <a:normAutofit/>
          </a:bodyPr>
          <a:lstStyle/>
          <a:p>
            <a:pPr algn="ctr">
              <a:lnSpc>
                <a:spcPts val="3100"/>
              </a:lnSpc>
              <a:defRPr/>
            </a:pPr>
            <a:r>
              <a:rPr lang="en-US" b="1" dirty="0">
                <a:solidFill>
                  <a:schemeClr val="accent5">
                    <a:lumMod val="75000"/>
                  </a:schemeClr>
                </a:solidFill>
                <a:latin typeface="+mn-lt"/>
              </a:rPr>
              <a:t>Special Needs Trust and Estate Planning</a:t>
            </a:r>
          </a:p>
        </p:txBody>
      </p:sp>
      <p:sp>
        <p:nvSpPr>
          <p:cNvPr id="33795" name="Rectangle 3"/>
          <p:cNvSpPr>
            <a:spLocks noGrp="1" noChangeArrowheads="1"/>
          </p:cNvSpPr>
          <p:nvPr>
            <p:ph type="body" idx="1"/>
          </p:nvPr>
        </p:nvSpPr>
        <p:spPr>
          <a:xfrm>
            <a:off x="2201176" y="2204187"/>
            <a:ext cx="7789646" cy="3798771"/>
          </a:xfrm>
        </p:spPr>
        <p:txBody>
          <a:bodyPr vert="horz" lIns="92075" tIns="46038" rIns="92075" bIns="46038" rtlCol="0">
            <a:noAutofit/>
          </a:bodyPr>
          <a:lstStyle/>
          <a:p>
            <a:pPr eaLnBrk="1" hangingPunct="1">
              <a:lnSpc>
                <a:spcPct val="90000"/>
              </a:lnSpc>
              <a:buClr>
                <a:schemeClr val="accent5">
                  <a:lumMod val="75000"/>
                </a:schemeClr>
              </a:buClr>
              <a:defRPr/>
            </a:pPr>
            <a:r>
              <a:rPr lang="en-US" sz="3000" spc="-80" dirty="0"/>
              <a:t>Part of the family overall estate plan</a:t>
            </a:r>
          </a:p>
          <a:p>
            <a:pPr eaLnBrk="1" hangingPunct="1">
              <a:lnSpc>
                <a:spcPct val="90000"/>
              </a:lnSpc>
              <a:buClr>
                <a:schemeClr val="accent5">
                  <a:lumMod val="75000"/>
                </a:schemeClr>
              </a:buClr>
              <a:defRPr/>
            </a:pPr>
            <a:r>
              <a:rPr lang="en-US" sz="3000" spc="-80" dirty="0"/>
              <a:t>Maintain government benefits, e.g. Medicaid, SSI, and other means tested benefits</a:t>
            </a:r>
          </a:p>
          <a:p>
            <a:pPr eaLnBrk="1" hangingPunct="1">
              <a:lnSpc>
                <a:spcPct val="90000"/>
              </a:lnSpc>
              <a:buClr>
                <a:schemeClr val="accent5">
                  <a:lumMod val="75000"/>
                </a:schemeClr>
              </a:buClr>
              <a:defRPr/>
            </a:pPr>
            <a:r>
              <a:rPr lang="en-US" sz="3000" spc="-80" dirty="0"/>
              <a:t>Maintain standard of living</a:t>
            </a:r>
          </a:p>
          <a:p>
            <a:pPr eaLnBrk="1" hangingPunct="1">
              <a:lnSpc>
                <a:spcPct val="90000"/>
              </a:lnSpc>
              <a:buClr>
                <a:schemeClr val="accent5">
                  <a:lumMod val="75000"/>
                </a:schemeClr>
              </a:buClr>
              <a:defRPr/>
            </a:pPr>
            <a:r>
              <a:rPr lang="en-US" sz="3000" spc="-80" dirty="0"/>
              <a:t>Protect assets from waste, theft and/or misuse</a:t>
            </a:r>
          </a:p>
          <a:p>
            <a:pPr eaLnBrk="1" hangingPunct="1">
              <a:lnSpc>
                <a:spcPct val="90000"/>
              </a:lnSpc>
              <a:buClr>
                <a:schemeClr val="accent5">
                  <a:lumMod val="75000"/>
                </a:schemeClr>
              </a:buClr>
              <a:defRPr/>
            </a:pPr>
            <a:r>
              <a:rPr lang="en-US" sz="3000" spc="-80" dirty="0"/>
              <a:t>Ensure future decisions are made by informed and competent parties</a:t>
            </a:r>
          </a:p>
        </p:txBody>
      </p:sp>
    </p:spTree>
    <p:custDataLst>
      <p:tags r:id="rId1"/>
    </p:custDataLst>
    <p:extLst>
      <p:ext uri="{BB962C8B-B14F-4D97-AF65-F5344CB8AC3E}">
        <p14:creationId xmlns:p14="http://schemas.microsoft.com/office/powerpoint/2010/main" val="4005402166"/>
      </p:ext>
    </p:extLst>
  </p:cSld>
  <p:clrMapOvr>
    <a:masterClrMapping/>
  </p:clrMapOvr>
  <p:transition advTm="19408">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strips(downRigh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strips(downRigh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strips(downRigh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strips(downRight)">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strips(downRight)">
                                      <p:cBhvr>
                                        <p:cTn id="27"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0549-AAAF-4A5D-AB0D-41AE38349D87}"/>
              </a:ext>
            </a:extLst>
          </p:cNvPr>
          <p:cNvSpPr>
            <a:spLocks noGrp="1"/>
          </p:cNvSpPr>
          <p:nvPr>
            <p:ph type="title"/>
          </p:nvPr>
        </p:nvSpPr>
        <p:spPr>
          <a:xfrm>
            <a:off x="838200" y="942638"/>
            <a:ext cx="10515600" cy="1325563"/>
          </a:xfrm>
        </p:spPr>
        <p:txBody>
          <a:bodyPr/>
          <a:lstStyle/>
          <a:p>
            <a:pPr algn="ctr"/>
            <a:r>
              <a:rPr lang="en-US" b="1" dirty="0">
                <a:solidFill>
                  <a:schemeClr val="accent5">
                    <a:lumMod val="75000"/>
                  </a:schemeClr>
                </a:solidFill>
                <a:latin typeface="+mn-lt"/>
              </a:rPr>
              <a:t>The Arc Center for Future Planning</a:t>
            </a:r>
          </a:p>
        </p:txBody>
      </p:sp>
      <p:sp>
        <p:nvSpPr>
          <p:cNvPr id="3" name="Content Placeholder 2">
            <a:extLst>
              <a:ext uri="{FF2B5EF4-FFF2-40B4-BE49-F238E27FC236}">
                <a16:creationId xmlns:a16="http://schemas.microsoft.com/office/drawing/2014/main" id="{58D096F0-BBB4-4044-AA32-DBCD8B234351}"/>
              </a:ext>
            </a:extLst>
          </p:cNvPr>
          <p:cNvSpPr>
            <a:spLocks noGrp="1"/>
          </p:cNvSpPr>
          <p:nvPr>
            <p:ph idx="1"/>
          </p:nvPr>
        </p:nvSpPr>
        <p:spPr>
          <a:xfrm>
            <a:off x="2204385" y="2056629"/>
            <a:ext cx="7783229" cy="4351338"/>
          </a:xfrm>
        </p:spPr>
        <p:txBody>
          <a:bodyPr/>
          <a:lstStyle/>
          <a:p>
            <a:pPr>
              <a:buClr>
                <a:schemeClr val="accent5">
                  <a:lumMod val="75000"/>
                </a:schemeClr>
              </a:buClr>
            </a:pPr>
            <a:r>
              <a:rPr lang="en-US" spc="-60" dirty="0"/>
              <a:t>Learn what a future plan is and why it’s so important.</a:t>
            </a:r>
          </a:p>
          <a:p>
            <a:pPr>
              <a:buClr>
                <a:schemeClr val="accent5">
                  <a:lumMod val="75000"/>
                </a:schemeClr>
              </a:buClr>
            </a:pPr>
            <a:r>
              <a:rPr lang="en-US" spc="-60" dirty="0"/>
              <a:t>Build a plan, step-by-step.</a:t>
            </a:r>
          </a:p>
          <a:p>
            <a:pPr>
              <a:buClr>
                <a:schemeClr val="accent5">
                  <a:lumMod val="75000"/>
                </a:schemeClr>
              </a:buClr>
            </a:pPr>
            <a:r>
              <a:rPr lang="en-US" spc="-60" dirty="0"/>
              <a:t>Identify professionals and resources in your area to help with future planning.</a:t>
            </a:r>
          </a:p>
          <a:p>
            <a:pPr>
              <a:buClr>
                <a:schemeClr val="accent5">
                  <a:lumMod val="75000"/>
                </a:schemeClr>
              </a:buClr>
            </a:pPr>
            <a:r>
              <a:rPr lang="en-US" spc="-60" dirty="0"/>
              <a:t>See what others have done in planning for the future. </a:t>
            </a:r>
          </a:p>
          <a:p>
            <a:pPr>
              <a:buClr>
                <a:schemeClr val="accent5">
                  <a:lumMod val="75000"/>
                </a:schemeClr>
              </a:buClr>
            </a:pPr>
            <a:r>
              <a:rPr lang="en-US" spc="-60" dirty="0"/>
              <a:t>Get help for urgent needs.</a:t>
            </a:r>
          </a:p>
          <a:p>
            <a:pPr marL="0" indent="0">
              <a:buNone/>
            </a:pPr>
            <a:endParaRPr lang="en-US" dirty="0"/>
          </a:p>
          <a:p>
            <a:pPr marL="0" indent="0" algn="ctr">
              <a:buNone/>
            </a:pPr>
            <a:r>
              <a:rPr lang="en-US" dirty="0">
                <a:hlinkClick r:id="rId2"/>
              </a:rPr>
              <a:t>https://futureplanning.thearc.org/</a:t>
            </a:r>
            <a:endParaRPr lang="en-US" dirty="0"/>
          </a:p>
        </p:txBody>
      </p:sp>
    </p:spTree>
    <p:extLst>
      <p:ext uri="{BB962C8B-B14F-4D97-AF65-F5344CB8AC3E}">
        <p14:creationId xmlns:p14="http://schemas.microsoft.com/office/powerpoint/2010/main" val="2518945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595299" y="152400"/>
            <a:ext cx="8386901" cy="2286000"/>
          </a:xfrm>
          <a:prstGeom prst="rect">
            <a:avLst/>
          </a:prstGeom>
          <a:noFill/>
          <a:ln>
            <a:noFill/>
          </a:ln>
        </p:spPr>
        <p:txBody>
          <a:bodyPr lIns="91425" tIns="45700" rIns="91425" bIns="45700" anchor="b" anchorCtr="0">
            <a:noAutofit/>
          </a:bodyPr>
          <a:lstStyle/>
          <a:p>
            <a:pPr lvl="0" algn="ctr">
              <a:buSzPct val="25000"/>
            </a:pPr>
            <a:r>
              <a:rPr lang="en-US" sz="4400" b="1" dirty="0"/>
              <a:t>Introduction to Government Benefits and </a:t>
            </a:r>
            <a:br>
              <a:rPr lang="en-US" sz="4400" b="1" dirty="0"/>
            </a:br>
            <a:r>
              <a:rPr lang="en-US" sz="4400" b="1" dirty="0"/>
              <a:t>Special Needs Trusts</a:t>
            </a:r>
            <a:r>
              <a:rPr lang="en-US" sz="4000" b="1" dirty="0"/>
              <a:t> </a:t>
            </a:r>
            <a:endParaRPr lang="en-US" sz="4000" b="0" i="0" u="none" strike="noStrike" cap="none" dirty="0">
              <a:solidFill>
                <a:schemeClr val="lt2"/>
              </a:solidFill>
              <a:sym typeface="Questrial"/>
            </a:endParaRPr>
          </a:p>
        </p:txBody>
      </p:sp>
      <p:sp>
        <p:nvSpPr>
          <p:cNvPr id="148" name="Shape 148"/>
          <p:cNvSpPr txBox="1">
            <a:spLocks noGrp="1"/>
          </p:cNvSpPr>
          <p:nvPr>
            <p:ph type="subTitle" idx="1"/>
          </p:nvPr>
        </p:nvSpPr>
        <p:spPr>
          <a:xfrm>
            <a:off x="2438400" y="2667001"/>
            <a:ext cx="6395900" cy="1524000"/>
          </a:xfrm>
          <a:prstGeom prst="rect">
            <a:avLst/>
          </a:prstGeom>
          <a:noFill/>
          <a:ln>
            <a:noFill/>
          </a:ln>
        </p:spPr>
        <p:txBody>
          <a:bodyPr lIns="91425" tIns="45700" rIns="91425" bIns="45700" anchor="t" anchorCtr="0">
            <a:noAutofit/>
          </a:bodyPr>
          <a:lstStyle/>
          <a:p>
            <a:pPr lvl="0" algn="ctr">
              <a:spcBef>
                <a:spcPts val="0"/>
              </a:spcBef>
              <a:buSzPct val="25000"/>
            </a:pPr>
            <a:r>
              <a:rPr lang="en-US" sz="2800" b="1" dirty="0">
                <a:solidFill>
                  <a:srgbClr val="FFC000"/>
                </a:solidFill>
              </a:rPr>
              <a:t>JLA Trust &amp; Services Presentation</a:t>
            </a:r>
          </a:p>
          <a:p>
            <a:pPr lvl="0" algn="ctr">
              <a:spcBef>
                <a:spcPts val="0"/>
              </a:spcBef>
              <a:buSzPct val="25000"/>
            </a:pPr>
            <a:r>
              <a:rPr lang="en-US" sz="2800" b="1" dirty="0">
                <a:solidFill>
                  <a:srgbClr val="FFC000"/>
                </a:solidFill>
              </a:rPr>
              <a:t>Michelle K. Wolf</a:t>
            </a:r>
          </a:p>
          <a:p>
            <a:pPr lvl="0" algn="ctr">
              <a:spcBef>
                <a:spcPts val="0"/>
              </a:spcBef>
              <a:buSzPct val="25000"/>
            </a:pPr>
            <a:r>
              <a:rPr lang="en-US" sz="2800" b="1" dirty="0">
                <a:solidFill>
                  <a:srgbClr val="FFC000"/>
                </a:solidFill>
              </a:rPr>
              <a:t> April 6, 2020</a:t>
            </a:r>
          </a:p>
        </p:txBody>
      </p:sp>
      <p:pic>
        <p:nvPicPr>
          <p:cNvPr id="3" name="Picture 2" descr="The Foundation - Jewish Community Foundation L.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16" y="5029200"/>
            <a:ext cx="4593167" cy="1409627"/>
          </a:xfrm>
          <a:prstGeom prst="rect">
            <a:avLst/>
          </a:prstGeom>
        </p:spPr>
      </p:pic>
      <p:pic>
        <p:nvPicPr>
          <p:cNvPr id="2" name="Picture 1" descr="Next Stage Grant - Jewish Community Foundation of L.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758" y="4657605"/>
            <a:ext cx="2404872" cy="1844040"/>
          </a:xfrm>
          <a:prstGeom prst="rect">
            <a:avLst/>
          </a:prstGeom>
        </p:spPr>
      </p:pic>
      <p:pic>
        <p:nvPicPr>
          <p:cNvPr id="4" name="Picture 3" descr="in partnership with The Jewish Federation of Greater Los Angeles&#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0" y="4720423"/>
            <a:ext cx="3079860" cy="1718404"/>
          </a:xfrm>
          <a:prstGeom prst="rect">
            <a:avLst/>
          </a:prstGeom>
        </p:spPr>
      </p:pic>
    </p:spTree>
    <p:extLst>
      <p:ext uri="{BB962C8B-B14F-4D97-AF65-F5344CB8AC3E}">
        <p14:creationId xmlns:p14="http://schemas.microsoft.com/office/powerpoint/2010/main" val="1734143514"/>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Today’s presentation</a:t>
            </a:r>
          </a:p>
        </p:txBody>
      </p:sp>
      <p:sp>
        <p:nvSpPr>
          <p:cNvPr id="3" name="Text Placeholder 2"/>
          <p:cNvSpPr>
            <a:spLocks noGrp="1"/>
          </p:cNvSpPr>
          <p:nvPr>
            <p:ph type="body" idx="1"/>
          </p:nvPr>
        </p:nvSpPr>
        <p:spPr>
          <a:xfrm>
            <a:off x="1143000" y="1524000"/>
            <a:ext cx="9677400" cy="5029200"/>
          </a:xfrm>
        </p:spPr>
        <p:txBody>
          <a:bodyPr/>
          <a:lstStyle/>
          <a:p>
            <a:r>
              <a:rPr lang="en-US" sz="2300" dirty="0"/>
              <a:t> </a:t>
            </a:r>
            <a:r>
              <a:rPr lang="en-US" sz="3200" dirty="0"/>
              <a:t>Why you need to plan ahead</a:t>
            </a:r>
          </a:p>
          <a:p>
            <a:r>
              <a:rPr lang="en-US" sz="3200" dirty="0"/>
              <a:t> Introduction to Government Benefits </a:t>
            </a:r>
          </a:p>
          <a:p>
            <a:r>
              <a:rPr lang="en-US" sz="3200" dirty="0"/>
              <a:t> SSI and Medicaid</a:t>
            </a:r>
          </a:p>
          <a:p>
            <a:r>
              <a:rPr lang="en-US" sz="3200" dirty="0"/>
              <a:t> Purpose and use of Special Need Trusts</a:t>
            </a:r>
          </a:p>
          <a:p>
            <a:r>
              <a:rPr lang="en-US" sz="3200" dirty="0"/>
              <a:t> Pooled Special Needs Trusts (SNTs)</a:t>
            </a:r>
          </a:p>
          <a:p>
            <a:r>
              <a:rPr lang="en-US" sz="3200" dirty="0"/>
              <a:t> JLA Trust- Future Funded Accounts</a:t>
            </a:r>
          </a:p>
          <a:p>
            <a:r>
              <a:rPr lang="en-US" sz="3200" dirty="0"/>
              <a:t> CalABLE savings accounts</a:t>
            </a:r>
          </a:p>
          <a:p>
            <a:r>
              <a:rPr lang="en-US" sz="3200" dirty="0"/>
              <a:t> How SNTS and CalABLE work together</a:t>
            </a:r>
          </a:p>
          <a:p>
            <a:endParaRPr lang="en-US" sz="2300"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1502" y="121084"/>
            <a:ext cx="1454009"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84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number one question for parents of adult child with disabilities:</a:t>
            </a:r>
          </a:p>
        </p:txBody>
      </p:sp>
      <p:sp>
        <p:nvSpPr>
          <p:cNvPr id="3" name="Text Placeholder 2"/>
          <p:cNvSpPr>
            <a:spLocks noGrp="1"/>
          </p:cNvSpPr>
          <p:nvPr>
            <p:ph type="body" idx="1"/>
          </p:nvPr>
        </p:nvSpPr>
        <p:spPr/>
        <p:txBody>
          <a:bodyPr/>
          <a:lstStyle/>
          <a:p>
            <a:pPr algn="ctr">
              <a:buNone/>
            </a:pPr>
            <a:endParaRPr lang="en-US" sz="4800" dirty="0"/>
          </a:p>
          <a:p>
            <a:pPr algn="ctr">
              <a:buNone/>
            </a:pPr>
            <a:r>
              <a:rPr lang="en-US" sz="6000" dirty="0"/>
              <a:t>What will happen to my child after I’m gone?</a:t>
            </a:r>
          </a:p>
          <a:p>
            <a:endParaRPr lang="en-US" dirty="0"/>
          </a:p>
        </p:txBody>
      </p:sp>
    </p:spTree>
    <p:extLst>
      <p:ext uri="{BB962C8B-B14F-4D97-AF65-F5344CB8AC3E}">
        <p14:creationId xmlns:p14="http://schemas.microsoft.com/office/powerpoint/2010/main" val="31207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9441"/>
            <a:ext cx="9404723" cy="918882"/>
          </a:xfrm>
        </p:spPr>
        <p:txBody>
          <a:bodyPr/>
          <a:lstStyle/>
          <a:p>
            <a:r>
              <a:rPr lang="en-US" sz="3500" dirty="0"/>
              <a:t>Introduction to Government Benefits </a:t>
            </a:r>
          </a:p>
        </p:txBody>
      </p:sp>
      <p:sp>
        <p:nvSpPr>
          <p:cNvPr id="5" name="Shape 160"/>
          <p:cNvSpPr txBox="1">
            <a:spLocks noGrp="1"/>
          </p:cNvSpPr>
          <p:nvPr>
            <p:ph type="body" idx="1"/>
          </p:nvPr>
        </p:nvSpPr>
        <p:spPr>
          <a:xfrm>
            <a:off x="660825" y="1741830"/>
            <a:ext cx="10870350" cy="4836729"/>
          </a:xfrm>
          <a:prstGeom prst="rect">
            <a:avLst/>
          </a:prstGeom>
          <a:noFill/>
          <a:ln>
            <a:noFill/>
          </a:ln>
        </p:spPr>
        <p:txBody>
          <a:bodyPr lIns="91425" tIns="45700" rIns="91425" bIns="45700" anchor="t" anchorCtr="0">
            <a:noAutofit/>
          </a:bodyPr>
          <a:lstStyle/>
          <a:p>
            <a:pPr marL="457200" indent="-457200">
              <a:spcBef>
                <a:spcPts val="0"/>
              </a:spcBef>
            </a:pPr>
            <a:r>
              <a:rPr lang="en-US" sz="2800" dirty="0"/>
              <a:t>Many government benefit programs have asset or income limits, along with disability criteria</a:t>
            </a:r>
          </a:p>
          <a:p>
            <a:pPr marL="457200" indent="-457200">
              <a:spcBef>
                <a:spcPts val="0"/>
              </a:spcBef>
            </a:pPr>
            <a:endParaRPr lang="en-US" sz="2800" dirty="0"/>
          </a:p>
          <a:p>
            <a:pPr marL="457200" indent="-457200">
              <a:spcBef>
                <a:spcPts val="0"/>
              </a:spcBef>
            </a:pPr>
            <a:endParaRPr lang="en-US" sz="2800" dirty="0"/>
          </a:p>
          <a:p>
            <a:pPr marL="457200" indent="-457200">
              <a:spcBef>
                <a:spcPts val="0"/>
              </a:spcBef>
            </a:pPr>
            <a:r>
              <a:rPr lang="en-US" sz="2800" dirty="0"/>
              <a:t>Government benefits are only designed to get recipients to federal poverty level – in 2020, 100% for 1 person=$12,490; family of four, $25,750</a:t>
            </a:r>
          </a:p>
          <a:p>
            <a:pPr marL="457200" indent="-457200">
              <a:spcBef>
                <a:spcPts val="0"/>
              </a:spcBef>
            </a:pPr>
            <a:endParaRPr lang="en-US" sz="2800" dirty="0"/>
          </a:p>
          <a:p>
            <a:pPr marL="457200" indent="-457200">
              <a:spcBef>
                <a:spcPts val="0"/>
              </a:spcBef>
            </a:pPr>
            <a:r>
              <a:rPr lang="en-US" sz="2800" dirty="0"/>
              <a:t>Some people with more financial means may prefer not to apply for government benefits at all but may need later in life</a:t>
            </a:r>
          </a:p>
          <a:p>
            <a:pPr marL="457200" indent="-457200">
              <a:spcBef>
                <a:spcPts val="0"/>
              </a:spcBef>
            </a:pPr>
            <a:endParaRPr lang="en-US" sz="2800" dirty="0"/>
          </a:p>
          <a:p>
            <a:pPr marL="0" lvl="0" indent="0">
              <a:spcBef>
                <a:spcPts val="0"/>
              </a:spcBef>
              <a:buNone/>
            </a:pPr>
            <a:endParaRPr lang="en-US" sz="2400" dirty="0"/>
          </a:p>
          <a:p>
            <a:pPr lvl="0" indent="-342900">
              <a:spcBef>
                <a:spcPts val="0"/>
              </a:spcBef>
            </a:pPr>
            <a:endParaRPr lang="en-US" sz="2400" dirty="0"/>
          </a:p>
          <a:p>
            <a:pPr lvl="0" indent="-342900">
              <a:spcBef>
                <a:spcPts val="0"/>
              </a:spcBef>
            </a:pPr>
            <a:endParaRPr lang="en-US" sz="2400" b="0" i="0" u="none" strike="noStrike" cap="none" dirty="0">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4129635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Key Takeaway from today</a:t>
            </a:r>
          </a:p>
        </p:txBody>
      </p:sp>
      <p:sp>
        <p:nvSpPr>
          <p:cNvPr id="3" name="Text Placeholder 2"/>
          <p:cNvSpPr>
            <a:spLocks noGrp="1"/>
          </p:cNvSpPr>
          <p:nvPr>
            <p:ph type="body" idx="1"/>
          </p:nvPr>
        </p:nvSpPr>
        <p:spPr>
          <a:xfrm>
            <a:off x="915380" y="1371600"/>
            <a:ext cx="9135453" cy="4724395"/>
          </a:xfrm>
        </p:spPr>
        <p:txBody>
          <a:bodyPr/>
          <a:lstStyle/>
          <a:p>
            <a:pPr marL="203200" indent="0" algn="r">
              <a:buNone/>
            </a:pPr>
            <a:r>
              <a:rPr lang="en-US" sz="3200" i="1" dirty="0"/>
              <a:t>Government Benefits are not enough!</a:t>
            </a:r>
          </a:p>
        </p:txBody>
      </p:sp>
      <p:pic>
        <p:nvPicPr>
          <p:cNvPr id="4" name="Picture 3" descr="A classic pink piggy bank on top of a pile of cas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981200"/>
            <a:ext cx="7798101" cy="4236353"/>
          </a:xfrm>
          <a:prstGeom prst="rect">
            <a:avLst/>
          </a:prstGeom>
        </p:spPr>
      </p:pic>
    </p:spTree>
    <p:extLst>
      <p:ext uri="{BB962C8B-B14F-4D97-AF65-F5344CB8AC3E}">
        <p14:creationId xmlns:p14="http://schemas.microsoft.com/office/powerpoint/2010/main" val="3751488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500" dirty="0"/>
              <a:t>Need-Based vs. Entitlement Benefits</a:t>
            </a:r>
          </a:p>
        </p:txBody>
      </p:sp>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502" y="121084"/>
            <a:ext cx="1454009" cy="1219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1219200" y="2081849"/>
          <a:ext cx="9220200" cy="3937951"/>
        </p:xfrm>
        <a:graphic>
          <a:graphicData uri="http://schemas.openxmlformats.org/drawingml/2006/table">
            <a:tbl>
              <a:tblPr rtl="1" firstRow="1" bandRow="1">
                <a:tableStyleId>{5C22544A-7EE6-4342-B048-85BDC9FD1C3A}</a:tableStyleId>
              </a:tblPr>
              <a:tblGrid>
                <a:gridCol w="4650111">
                  <a:extLst>
                    <a:ext uri="{9D8B030D-6E8A-4147-A177-3AD203B41FA5}">
                      <a16:colId xmlns:a16="http://schemas.microsoft.com/office/drawing/2014/main" val="20000"/>
                    </a:ext>
                  </a:extLst>
                </a:gridCol>
                <a:gridCol w="4570089">
                  <a:extLst>
                    <a:ext uri="{9D8B030D-6E8A-4147-A177-3AD203B41FA5}">
                      <a16:colId xmlns:a16="http://schemas.microsoft.com/office/drawing/2014/main" val="20001"/>
                    </a:ext>
                  </a:extLst>
                </a:gridCol>
              </a:tblGrid>
              <a:tr h="956419">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Entitlement Benefits </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not depend on income level)</a:t>
                      </a:r>
                    </a:p>
                  </a:txBody>
                  <a:tcPr marL="68580" marR="68580" marT="0" marB="0" anchor="ctr">
                    <a:solidFill>
                      <a:schemeClr val="bg1">
                        <a:lumMod val="5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Need Based Benefits </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(depends on income level)</a:t>
                      </a:r>
                    </a:p>
                  </a:txBody>
                  <a:tcPr marL="68580" marR="68580" marT="0" marB="0" anchor="ctr">
                    <a:solidFill>
                      <a:schemeClr val="bg1">
                        <a:lumMod val="50000"/>
                      </a:schemeClr>
                    </a:solidFill>
                  </a:tcPr>
                </a:tc>
                <a:extLst>
                  <a:ext uri="{0D108BD9-81ED-4DB2-BD59-A6C34878D82A}">
                    <a16:rowId xmlns:a16="http://schemas.microsoft.com/office/drawing/2014/main" val="10000"/>
                  </a:ext>
                </a:extLst>
              </a:tr>
              <a:tr h="1490766">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Social Security </a:t>
                      </a: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(SSDI)</a:t>
                      </a:r>
                    </a:p>
                  </a:txBody>
                  <a:tcPr marL="68580" marR="68580" marT="0" marB="0" anchor="ctr">
                    <a:solidFill>
                      <a:schemeClr val="bg1"/>
                    </a:solidFill>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Supplemental Security Income </a:t>
                      </a: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(SSI)</a:t>
                      </a:r>
                    </a:p>
                  </a:txBody>
                  <a:tcPr marL="68580" marR="68580" marT="0" marB="0" anchor="ctr">
                    <a:solidFill>
                      <a:schemeClr val="bg1"/>
                    </a:solidFill>
                  </a:tcPr>
                </a:tc>
                <a:extLst>
                  <a:ext uri="{0D108BD9-81ED-4DB2-BD59-A6C34878D82A}">
                    <a16:rowId xmlns:a16="http://schemas.microsoft.com/office/drawing/2014/main" val="10001"/>
                  </a:ext>
                </a:extLst>
              </a:tr>
              <a:tr h="1490766">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Medicare</a:t>
                      </a: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Medicaid</a:t>
                      </a:r>
                      <a:r>
                        <a:rPr lang="en-US" sz="2400" b="1" baseline="0" dirty="0">
                          <a:effectLst/>
                          <a:latin typeface="Calibri" panose="020F0502020204030204" pitchFamily="34" charset="0"/>
                          <a:ea typeface="Calibri" panose="020F0502020204030204" pitchFamily="34" charset="0"/>
                          <a:cs typeface="Times New Roman" panose="02020603050405020304" pitchFamily="18" charset="0"/>
                        </a:rPr>
                        <a:t> (Medi-Cal in CA)</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91056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9404723" cy="1147482"/>
          </a:xfrm>
        </p:spPr>
        <p:txBody>
          <a:bodyPr/>
          <a:lstStyle/>
          <a:p>
            <a:r>
              <a:rPr lang="en-US" sz="2800" dirty="0"/>
              <a:t>SSDI/ Disabled Adult Child:</a:t>
            </a:r>
            <a:br>
              <a:rPr lang="en-US" sz="2800" dirty="0"/>
            </a:br>
            <a:r>
              <a:rPr lang="en-US" sz="2800" dirty="0"/>
              <a:t>AKA  Childhood Disabled Beneficiary benefits (CDB)</a:t>
            </a:r>
            <a:br>
              <a:rPr lang="en-US" sz="2800" dirty="0"/>
            </a:br>
            <a:br>
              <a:rPr lang="en-US" sz="4000" dirty="0"/>
            </a:br>
            <a:endParaRPr lang="en-US" sz="4000" dirty="0"/>
          </a:p>
        </p:txBody>
      </p:sp>
      <p:sp>
        <p:nvSpPr>
          <p:cNvPr id="3" name="Text Placeholder 2"/>
          <p:cNvSpPr>
            <a:spLocks noGrp="1"/>
          </p:cNvSpPr>
          <p:nvPr>
            <p:ph type="body" idx="1"/>
          </p:nvPr>
        </p:nvSpPr>
        <p:spPr>
          <a:xfrm>
            <a:off x="457200" y="1371600"/>
            <a:ext cx="9448800" cy="5715000"/>
          </a:xfrm>
        </p:spPr>
        <p:txBody>
          <a:bodyPr/>
          <a:lstStyle/>
          <a:p>
            <a:pPr marL="203200" indent="0">
              <a:spcBef>
                <a:spcPts val="600"/>
              </a:spcBef>
              <a:buNone/>
            </a:pPr>
            <a:endParaRPr lang="en-US" dirty="0"/>
          </a:p>
          <a:p>
            <a:pPr>
              <a:buFont typeface="Wingdings" panose="05000000000000000000" pitchFamily="2" charset="2"/>
              <a:buChar char="ü"/>
            </a:pPr>
            <a:r>
              <a:rPr lang="en-US" dirty="0"/>
              <a:t>A parent’s child with a disability may receive a percentage of  the parents’ Social Security Retirement benefits  if the child was diagnosed before age 22</a:t>
            </a:r>
          </a:p>
          <a:p>
            <a:pPr>
              <a:buFont typeface="Wingdings" panose="05000000000000000000" pitchFamily="2" charset="2"/>
              <a:buChar char="ü"/>
            </a:pPr>
            <a:endParaRPr lang="en-US" dirty="0"/>
          </a:p>
          <a:p>
            <a:pPr>
              <a:buFont typeface="Wingdings" panose="05000000000000000000" pitchFamily="2" charset="2"/>
              <a:buChar char="ü"/>
            </a:pPr>
            <a:r>
              <a:rPr lang="en-US" dirty="0"/>
              <a:t>Child must be over the age of 18 to receive the benefits</a:t>
            </a:r>
          </a:p>
          <a:p>
            <a:pPr>
              <a:buFont typeface="Wingdings" panose="05000000000000000000" pitchFamily="2" charset="2"/>
              <a:buChar char="ü"/>
            </a:pPr>
            <a:endParaRPr lang="en-US" dirty="0"/>
          </a:p>
          <a:p>
            <a:pPr>
              <a:buFont typeface="Wingdings" panose="05000000000000000000" pitchFamily="2" charset="2"/>
              <a:buChar char="ü"/>
            </a:pPr>
            <a:r>
              <a:rPr lang="en-US" dirty="0"/>
              <a:t>Payments begin when the parent retires, is disabled himself or dies</a:t>
            </a:r>
          </a:p>
          <a:p>
            <a:pPr marL="203200" indent="0">
              <a:buNone/>
            </a:pPr>
            <a:endParaRPr lang="en-US" dirty="0"/>
          </a:p>
          <a:p>
            <a:pPr>
              <a:buFont typeface="Wingdings" panose="05000000000000000000" pitchFamily="2" charset="2"/>
              <a:buChar char="ü"/>
            </a:pPr>
            <a:r>
              <a:rPr lang="en-US" dirty="0"/>
              <a:t>The Disabled Adult Child receives 50% of the parent’s Social Security retirement amount while the parent is alive (and the parent keeps getting 100%) and then 75% of the parent’s Social Security retirement amount after that parent passes</a:t>
            </a:r>
          </a:p>
        </p:txBody>
      </p:sp>
    </p:spTree>
    <p:extLst>
      <p:ext uri="{BB962C8B-B14F-4D97-AF65-F5344CB8AC3E}">
        <p14:creationId xmlns:p14="http://schemas.microsoft.com/office/powerpoint/2010/main" val="2672582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a:noFill/>
          <a:ln>
            <a:noFill/>
          </a:ln>
        </p:spPr>
        <p:txBody>
          <a:bodyPr lIns="91425" tIns="45700" rIns="91425" bIns="45700" anchor="t" anchorCtr="0">
            <a:noAutofit/>
          </a:bodyPr>
          <a:lstStyle/>
          <a:p>
            <a:pPr lvl="0">
              <a:buSzPct val="25000"/>
            </a:pPr>
            <a:r>
              <a:rPr lang="en-US" sz="3500" dirty="0"/>
              <a:t>What is Supplemental Security Income - SSI?</a:t>
            </a:r>
            <a:endParaRPr lang="en-US" sz="3500" b="0" i="0" u="none" strike="noStrike" cap="none" dirty="0">
              <a:solidFill>
                <a:schemeClr val="lt2"/>
              </a:solidFill>
              <a:sym typeface="Questrial"/>
            </a:endParaRPr>
          </a:p>
        </p:txBody>
      </p:sp>
      <p:sp>
        <p:nvSpPr>
          <p:cNvPr id="160" name="Shape 160"/>
          <p:cNvSpPr txBox="1">
            <a:spLocks noGrp="1"/>
          </p:cNvSpPr>
          <p:nvPr>
            <p:ph type="body" idx="1"/>
          </p:nvPr>
        </p:nvSpPr>
        <p:spPr>
          <a:xfrm>
            <a:off x="646110" y="1583177"/>
            <a:ext cx="10486663" cy="3141223"/>
          </a:xfrm>
          <a:prstGeom prst="rect">
            <a:avLst/>
          </a:prstGeom>
          <a:noFill/>
          <a:ln>
            <a:noFill/>
          </a:ln>
        </p:spPr>
        <p:txBody>
          <a:bodyPr lIns="91425" tIns="45700" rIns="91425" bIns="45700" anchor="t" anchorCtr="0">
            <a:noAutofit/>
          </a:bodyPr>
          <a:lstStyle/>
          <a:p>
            <a:pPr lvl="0" indent="-342900">
              <a:spcBef>
                <a:spcPts val="0"/>
              </a:spcBef>
            </a:pPr>
            <a:r>
              <a:rPr lang="en-US" sz="2800" dirty="0"/>
              <a:t>Monthly cash benefit ($931 max) from the Social Security Administration</a:t>
            </a:r>
          </a:p>
          <a:p>
            <a:pPr lvl="0" indent="-342900">
              <a:spcBef>
                <a:spcPts val="0"/>
              </a:spcBef>
            </a:pPr>
            <a:r>
              <a:rPr lang="en-US" sz="2800" dirty="0"/>
              <a:t>For adults aged 65 or older who are disabled</a:t>
            </a:r>
          </a:p>
          <a:p>
            <a:pPr lvl="0" indent="-342900">
              <a:spcBef>
                <a:spcPts val="0"/>
              </a:spcBef>
            </a:pPr>
            <a:r>
              <a:rPr lang="en-US" sz="2800" dirty="0"/>
              <a:t>For the blind and disabled of any age</a:t>
            </a:r>
          </a:p>
          <a:p>
            <a:pPr lvl="0" indent="-342900">
              <a:spcBef>
                <a:spcPts val="0"/>
              </a:spcBef>
            </a:pPr>
            <a:r>
              <a:rPr lang="en-US" sz="2800" dirty="0"/>
              <a:t>Must have limited income and resources (needs based)</a:t>
            </a:r>
          </a:p>
          <a:p>
            <a:pPr lvl="0" indent="-342900">
              <a:spcBef>
                <a:spcPts val="0"/>
              </a:spcBef>
            </a:pPr>
            <a:r>
              <a:rPr lang="en-US" sz="2800" dirty="0"/>
              <a:t>Children with disabilities may also qualify if parents low-income</a:t>
            </a:r>
          </a:p>
          <a:p>
            <a:pPr lvl="0" indent="-342900">
              <a:spcBef>
                <a:spcPts val="0"/>
              </a:spcBef>
            </a:pPr>
            <a:r>
              <a:rPr lang="en-US" sz="2800" u="sng" dirty="0"/>
              <a:t>Links automatically </a:t>
            </a:r>
            <a:r>
              <a:rPr lang="en-US" sz="2800" dirty="0"/>
              <a:t>to Medi-Cal</a:t>
            </a:r>
          </a:p>
        </p:txBody>
      </p:sp>
      <p:pic>
        <p:nvPicPr>
          <p:cNvPr id="3074" name="Picture 2" descr="S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800600"/>
            <a:ext cx="4308168" cy="1748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1968192"/>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Speakers</a:t>
            </a:r>
          </a:p>
        </p:txBody>
      </p:sp>
      <p:sp>
        <p:nvSpPr>
          <p:cNvPr id="2" name="Content Placeholder 1">
            <a:extLst>
              <a:ext uri="{FF2B5EF4-FFF2-40B4-BE49-F238E27FC236}">
                <a16:creationId xmlns:a16="http://schemas.microsoft.com/office/drawing/2014/main" id="{1EECE9C0-FD86-4247-B841-BA1274701F44}"/>
              </a:ext>
            </a:extLst>
          </p:cNvPr>
          <p:cNvSpPr>
            <a:spLocks noGrp="1"/>
          </p:cNvSpPr>
          <p:nvPr>
            <p:ph idx="1"/>
          </p:nvPr>
        </p:nvSpPr>
        <p:spPr>
          <a:xfrm>
            <a:off x="523241" y="1825625"/>
            <a:ext cx="8693330" cy="4351338"/>
          </a:xfrm>
        </p:spPr>
        <p:txBody>
          <a:bodyPr>
            <a:normAutofit/>
          </a:bodyPr>
          <a:lstStyle/>
          <a:p>
            <a:r>
              <a:rPr lang="en-US" b="1" dirty="0">
                <a:solidFill>
                  <a:schemeClr val="tx1"/>
                </a:solidFill>
              </a:rPr>
              <a:t>Frederick M. </a:t>
            </a:r>
            <a:r>
              <a:rPr lang="en-US" b="1" dirty="0" err="1">
                <a:solidFill>
                  <a:schemeClr val="tx1"/>
                </a:solidFill>
              </a:rPr>
              <a:t>Misilo</a:t>
            </a:r>
            <a:r>
              <a:rPr lang="en-US" b="1" dirty="0">
                <a:solidFill>
                  <a:schemeClr val="tx1"/>
                </a:solidFill>
              </a:rPr>
              <a:t> </a:t>
            </a:r>
            <a:r>
              <a:rPr lang="en-US" dirty="0">
                <a:solidFill>
                  <a:schemeClr val="tx1"/>
                </a:solidFill>
              </a:rPr>
              <a:t>is the President of The Arc of the United States and the Chair of Fletcher Tilton, PC’s Trust and Estate Department. </a:t>
            </a:r>
          </a:p>
          <a:p>
            <a:endParaRPr lang="en-US" dirty="0">
              <a:solidFill>
                <a:schemeClr val="tx1"/>
              </a:solidFill>
            </a:endParaRPr>
          </a:p>
          <a:p>
            <a:r>
              <a:rPr lang="en-US" b="1" dirty="0">
                <a:solidFill>
                  <a:schemeClr val="tx1"/>
                </a:solidFill>
              </a:rPr>
              <a:t>Michelle K. Wolf, </a:t>
            </a:r>
            <a:r>
              <a:rPr lang="en-US" dirty="0">
                <a:solidFill>
                  <a:schemeClr val="tx1"/>
                </a:solidFill>
              </a:rPr>
              <a:t>Founding Executive Director of the Jewish Los Angeles Special Trust.</a:t>
            </a:r>
          </a:p>
          <a:p>
            <a:endParaRPr lang="en-US" dirty="0">
              <a:solidFill>
                <a:schemeClr val="tx1"/>
              </a:solidFill>
            </a:endParaRPr>
          </a:p>
          <a:p>
            <a:r>
              <a:rPr lang="en-US" b="1" dirty="0">
                <a:solidFill>
                  <a:schemeClr val="tx1"/>
                </a:solidFill>
              </a:rPr>
              <a:t>Evan </a:t>
            </a:r>
            <a:r>
              <a:rPr lang="en-US" b="1" dirty="0" err="1">
                <a:solidFill>
                  <a:schemeClr val="tx1"/>
                </a:solidFill>
              </a:rPr>
              <a:t>Krame</a:t>
            </a:r>
            <a:r>
              <a:rPr lang="en-US" dirty="0">
                <a:solidFill>
                  <a:schemeClr val="tx1"/>
                </a:solidFill>
              </a:rPr>
              <a:t>, Law Offices of Evan J. </a:t>
            </a:r>
            <a:r>
              <a:rPr lang="en-US" dirty="0" err="1">
                <a:solidFill>
                  <a:schemeClr val="tx1"/>
                </a:solidFill>
              </a:rPr>
              <a:t>Krame</a:t>
            </a:r>
            <a:r>
              <a:rPr lang="en-US" dirty="0">
                <a:solidFill>
                  <a:schemeClr val="tx1"/>
                </a:solidFill>
              </a:rPr>
              <a:t>, P.C.</a:t>
            </a:r>
          </a:p>
          <a:p>
            <a:endParaRPr lang="en-US" dirty="0">
              <a:solidFill>
                <a:schemeClr val="tx1"/>
              </a:solidFill>
            </a:endParaRPr>
          </a:p>
          <a:p>
            <a:endParaRPr lang="en-US" dirty="0">
              <a:solidFill>
                <a:schemeClr val="tx1"/>
              </a:solidFill>
            </a:endParaRPr>
          </a:p>
        </p:txBody>
      </p:sp>
      <p:pic>
        <p:nvPicPr>
          <p:cNvPr id="13" name="Picture 2" descr="Frederick M. Misilo headshot">
            <a:extLst>
              <a:ext uri="{FF2B5EF4-FFF2-40B4-BE49-F238E27FC236}">
                <a16:creationId xmlns:a16="http://schemas.microsoft.com/office/drawing/2014/main" id="{21C73099-FF86-4605-A386-F1E484361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340" y="1713058"/>
            <a:ext cx="1478500" cy="1478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preview">
            <a:extLst>
              <a:ext uri="{FF2B5EF4-FFF2-40B4-BE49-F238E27FC236}">
                <a16:creationId xmlns:a16="http://schemas.microsoft.com/office/drawing/2014/main" id="{4D1CBE6E-32CC-4E59-8A65-E09784D35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0340" y="3307918"/>
            <a:ext cx="1478500" cy="1478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van J Krame headshot">
            <a:extLst>
              <a:ext uri="{FF2B5EF4-FFF2-40B4-BE49-F238E27FC236}">
                <a16:creationId xmlns:a16="http://schemas.microsoft.com/office/drawing/2014/main" id="{C9ADCDBB-1C11-4A48-8273-3D64BB7A3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0340" y="4922626"/>
            <a:ext cx="1570248" cy="157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79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a:noFill/>
          <a:ln>
            <a:noFill/>
          </a:ln>
        </p:spPr>
        <p:txBody>
          <a:bodyPr lIns="91425" tIns="45700" rIns="91425" bIns="45700" anchor="t" anchorCtr="0">
            <a:noAutofit/>
          </a:bodyPr>
          <a:lstStyle/>
          <a:p>
            <a:pPr lvl="0">
              <a:buSzPct val="25000"/>
            </a:pPr>
            <a:r>
              <a:rPr lang="en-US" sz="3500" dirty="0"/>
              <a:t>What is Medicaid?</a:t>
            </a:r>
            <a:endParaRPr lang="en-US" sz="3500" b="0" i="0" u="none" strike="noStrike" cap="none" dirty="0">
              <a:solidFill>
                <a:schemeClr val="lt2"/>
              </a:solidFill>
              <a:sym typeface="Questrial"/>
            </a:endParaRPr>
          </a:p>
        </p:txBody>
      </p:sp>
      <p:sp>
        <p:nvSpPr>
          <p:cNvPr id="160" name="Shape 160"/>
          <p:cNvSpPr txBox="1">
            <a:spLocks noGrp="1"/>
          </p:cNvSpPr>
          <p:nvPr>
            <p:ph type="body" idx="1"/>
          </p:nvPr>
        </p:nvSpPr>
        <p:spPr>
          <a:xfrm>
            <a:off x="646110" y="1659377"/>
            <a:ext cx="10486663" cy="4700908"/>
          </a:xfrm>
          <a:prstGeom prst="rect">
            <a:avLst/>
          </a:prstGeom>
          <a:noFill/>
          <a:ln>
            <a:noFill/>
          </a:ln>
        </p:spPr>
        <p:txBody>
          <a:bodyPr lIns="91425" tIns="45700" rIns="91425" bIns="45700" anchor="t" anchorCtr="0">
            <a:noAutofit/>
          </a:bodyPr>
          <a:lstStyle/>
          <a:p>
            <a:pPr indent="-342900">
              <a:spcBef>
                <a:spcPts val="0"/>
              </a:spcBef>
            </a:pPr>
            <a:r>
              <a:rPr lang="en-US" sz="2800" dirty="0"/>
              <a:t>Pays for medical care, in-home caregivers, and long term care (nursing home and some assisted living)</a:t>
            </a:r>
          </a:p>
          <a:p>
            <a:pPr lvl="0" indent="-342900">
              <a:spcBef>
                <a:spcPts val="0"/>
              </a:spcBef>
            </a:pPr>
            <a:r>
              <a:rPr lang="en-US" sz="2800" dirty="0"/>
              <a:t>Durable medical equipment ( such as wheelchairs)</a:t>
            </a:r>
          </a:p>
          <a:p>
            <a:pPr lvl="0" indent="-342900">
              <a:spcBef>
                <a:spcPts val="0"/>
              </a:spcBef>
            </a:pPr>
            <a:r>
              <a:rPr lang="en-US" sz="2800" dirty="0"/>
              <a:t>Hospice</a:t>
            </a:r>
          </a:p>
          <a:p>
            <a:pPr lvl="0" indent="-342900">
              <a:spcBef>
                <a:spcPts val="0"/>
              </a:spcBef>
            </a:pPr>
            <a:r>
              <a:rPr lang="en-US" sz="2800" dirty="0"/>
              <a:t>Prescription medication </a:t>
            </a:r>
          </a:p>
          <a:p>
            <a:pPr lvl="0" indent="-342900">
              <a:spcBef>
                <a:spcPts val="0"/>
              </a:spcBef>
            </a:pPr>
            <a:r>
              <a:rPr lang="en-US" sz="2800" dirty="0"/>
              <a:t>New requirement of managed care (HMO enrollment)</a:t>
            </a:r>
          </a:p>
          <a:p>
            <a:pPr indent="-342900">
              <a:spcBef>
                <a:spcPts val="0"/>
              </a:spcBef>
            </a:pPr>
            <a:r>
              <a:rPr lang="en-US" sz="2800" dirty="0"/>
              <a:t>Needs-based program (low income, low assets)</a:t>
            </a:r>
          </a:p>
          <a:p>
            <a:pPr indent="-342900">
              <a:spcBef>
                <a:spcPts val="0"/>
              </a:spcBef>
            </a:pPr>
            <a:r>
              <a:rPr lang="en-US" sz="2800" dirty="0"/>
              <a:t>Can have both Medicaid and Medicare at same time </a:t>
            </a:r>
          </a:p>
          <a:p>
            <a:pPr indent="-342900">
              <a:spcBef>
                <a:spcPts val="0"/>
              </a:spcBef>
            </a:pPr>
            <a:r>
              <a:rPr lang="en-US" sz="2800" dirty="0"/>
              <a:t>Can have private insurance and Medicaid (secondary)</a:t>
            </a:r>
          </a:p>
          <a:p>
            <a:pPr lvl="0" indent="-342900">
              <a:spcBef>
                <a:spcPts val="0"/>
              </a:spcBef>
            </a:pPr>
            <a:endParaRPr lang="en-US" sz="2800" dirty="0"/>
          </a:p>
          <a:p>
            <a:pPr lvl="0" indent="-342900">
              <a:spcBef>
                <a:spcPts val="0"/>
              </a:spcBef>
            </a:pPr>
            <a:endParaRPr lang="en-US" sz="2400" dirty="0"/>
          </a:p>
          <a:p>
            <a:pPr lvl="0" indent="-342900">
              <a:spcBef>
                <a:spcPts val="0"/>
              </a:spcBef>
            </a:pPr>
            <a:endParaRPr lang="en-US" sz="2400" b="0" i="0" u="none" strike="noStrike" cap="none" dirty="0">
              <a:solidFill>
                <a:schemeClr val="lt1"/>
              </a:solidFill>
              <a:latin typeface="Questrial"/>
              <a:ea typeface="Questrial"/>
              <a:cs typeface="Questrial"/>
              <a:sym typeface="Questrial"/>
            </a:endParaRP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72120">
            <a:off x="10395213" y="4423385"/>
            <a:ext cx="1626662" cy="22203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9793"/>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In-Kind Services and Maintenance (ISM)</a:t>
            </a:r>
          </a:p>
        </p:txBody>
      </p:sp>
      <p:sp>
        <p:nvSpPr>
          <p:cNvPr id="3" name="Text Placeholder 2"/>
          <p:cNvSpPr>
            <a:spLocks noGrp="1"/>
          </p:cNvSpPr>
          <p:nvPr>
            <p:ph type="body" idx="1"/>
          </p:nvPr>
        </p:nvSpPr>
        <p:spPr/>
        <p:txBody>
          <a:bodyPr/>
          <a:lstStyle/>
          <a:p>
            <a:r>
              <a:rPr lang="en-US" dirty="0"/>
              <a:t>SSI considers financial assistance for food, shelter or basic utilities to be “in-kind” income for the following categories:</a:t>
            </a:r>
          </a:p>
          <a:p>
            <a:r>
              <a:rPr lang="en-US" dirty="0"/>
              <a:t>Food, mortgage payments, property taxes, rent, heating fuel, gas, electricity, water, sewer and garbage removal</a:t>
            </a:r>
          </a:p>
          <a:p>
            <a:r>
              <a:rPr lang="en-US" dirty="0"/>
              <a:t>ISM is counted if a third-party, such as a family member, or if a special needs trust pays for these items</a:t>
            </a:r>
          </a:p>
          <a:p>
            <a:r>
              <a:rPr lang="en-US" dirty="0"/>
              <a:t> A penalty of one-third of the federal share of SSI will be imposed</a:t>
            </a:r>
          </a:p>
          <a:p>
            <a:r>
              <a:rPr lang="en-US" dirty="0"/>
              <a:t>In 2020, that amount is $261, can be $20 higher under </a:t>
            </a:r>
            <a:r>
              <a:rPr lang="en-US"/>
              <a:t>some circumstances</a:t>
            </a:r>
            <a:endParaRPr lang="en-US" dirty="0"/>
          </a:p>
          <a:p>
            <a:endParaRPr lang="en-US" dirty="0"/>
          </a:p>
          <a:p>
            <a:endParaRPr lang="en-US" dirty="0"/>
          </a:p>
        </p:txBody>
      </p:sp>
    </p:spTree>
    <p:extLst>
      <p:ext uri="{BB962C8B-B14F-4D97-AF65-F5344CB8AC3E}">
        <p14:creationId xmlns:p14="http://schemas.microsoft.com/office/powerpoint/2010/main" val="3498005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What is a Special Needs Trust (SNTs)?</a:t>
            </a:r>
          </a:p>
        </p:txBody>
      </p:sp>
      <p:sp>
        <p:nvSpPr>
          <p:cNvPr id="3" name="Text Placeholder 2"/>
          <p:cNvSpPr>
            <a:spLocks noGrp="1"/>
          </p:cNvSpPr>
          <p:nvPr>
            <p:ph type="body" idx="1"/>
          </p:nvPr>
        </p:nvSpPr>
        <p:spPr>
          <a:xfrm>
            <a:off x="1219200" y="1143000"/>
            <a:ext cx="8947521" cy="5517715"/>
          </a:xfrm>
        </p:spPr>
        <p:txBody>
          <a:bodyPr/>
          <a:lstStyle/>
          <a:p>
            <a:r>
              <a:rPr lang="en-US" sz="2800" dirty="0"/>
              <a:t>Financial instrument to assure that a person with a disability is able to either </a:t>
            </a:r>
            <a:r>
              <a:rPr lang="en-US" sz="2800" u="sng" dirty="0"/>
              <a:t>become eligible for</a:t>
            </a:r>
            <a:r>
              <a:rPr lang="en-US" sz="2800" dirty="0"/>
              <a:t>, or able to </a:t>
            </a:r>
            <a:r>
              <a:rPr lang="en-US" sz="2800" u="sng" dirty="0"/>
              <a:t>keep eligibility for</a:t>
            </a:r>
            <a:r>
              <a:rPr lang="en-US" sz="2800" dirty="0"/>
              <a:t> vital government benefits </a:t>
            </a:r>
          </a:p>
          <a:p>
            <a:pPr>
              <a:buNone/>
            </a:pPr>
            <a:endParaRPr lang="en-US" sz="2800" dirty="0"/>
          </a:p>
          <a:p>
            <a:r>
              <a:rPr lang="en-US" sz="2800" b="1" dirty="0"/>
              <a:t>Must be used primarily for the sole benefit of the beneficiary</a:t>
            </a:r>
          </a:p>
          <a:p>
            <a:endParaRPr lang="en-US" sz="2800" dirty="0"/>
          </a:p>
          <a:p>
            <a:r>
              <a:rPr lang="en-US" sz="2800" dirty="0"/>
              <a:t>SNTs allow the beneficiary to have the benefits of government needs-based programs, and also have the benefits of the assets (plus investment income) held in the Trust</a:t>
            </a:r>
          </a:p>
          <a:p>
            <a:endParaRPr lang="en-US" sz="2800" dirty="0"/>
          </a:p>
          <a:p>
            <a:endParaRPr lang="en-US" sz="2800"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502" y="121084"/>
            <a:ext cx="1454009"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79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Questrial"/>
              <a:buNone/>
            </a:pPr>
            <a:r>
              <a:rPr lang="en-US" sz="3200" b="0" i="0" u="none" strike="noStrike" cap="none" dirty="0">
                <a:solidFill>
                  <a:schemeClr val="lt2"/>
                </a:solidFill>
                <a:latin typeface="Questrial"/>
                <a:ea typeface="Questrial"/>
                <a:cs typeface="Questrial"/>
                <a:sym typeface="Questrial"/>
              </a:rPr>
              <a:t>What is a Pooled Special Needs Trust?</a:t>
            </a:r>
          </a:p>
        </p:txBody>
      </p:sp>
      <p:sp>
        <p:nvSpPr>
          <p:cNvPr id="160" name="Shape 160"/>
          <p:cNvSpPr txBox="1">
            <a:spLocks noGrp="1"/>
          </p:cNvSpPr>
          <p:nvPr>
            <p:ph type="body" idx="1"/>
          </p:nvPr>
        </p:nvSpPr>
        <p:spPr>
          <a:xfrm>
            <a:off x="372977" y="1152983"/>
            <a:ext cx="10486663" cy="5105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80000"/>
              <a:buFont typeface="Noto Sans Symbols"/>
              <a:buChar char="●"/>
            </a:pPr>
            <a:r>
              <a:rPr lang="en-US" sz="2600" b="0" i="0" u="none" strike="noStrike" cap="none" dirty="0">
                <a:solidFill>
                  <a:schemeClr val="lt1"/>
                </a:solidFill>
                <a:latin typeface="Questrial"/>
                <a:ea typeface="Questrial"/>
                <a:cs typeface="Questrial"/>
                <a:sym typeface="Questrial"/>
              </a:rPr>
              <a:t>1993: Omnibus Budget Reconciliation Act – Congress authorized special needs trusts to preserve the assets of a person with a disability</a:t>
            </a:r>
          </a:p>
          <a:p>
            <a:pPr marL="742950" marR="0" lvl="1" indent="-285750" algn="l" rtl="0">
              <a:lnSpc>
                <a:spcPct val="100000"/>
              </a:lnSpc>
              <a:spcBef>
                <a:spcPts val="1000"/>
              </a:spcBef>
              <a:spcAft>
                <a:spcPts val="0"/>
              </a:spcAft>
              <a:buClr>
                <a:schemeClr val="accent1"/>
              </a:buClr>
              <a:buSzPct val="80000"/>
              <a:buFont typeface="Noto Sans Symbols"/>
              <a:buChar char="●"/>
            </a:pPr>
            <a:r>
              <a:rPr lang="en-US" sz="2500" b="0" i="0" u="none" strike="noStrike" cap="none" dirty="0">
                <a:solidFill>
                  <a:schemeClr val="lt1"/>
                </a:solidFill>
                <a:latin typeface="Questrial"/>
                <a:ea typeface="Questrial"/>
                <a:cs typeface="Questrial"/>
                <a:sym typeface="Questrial"/>
              </a:rPr>
              <a:t>Pooled Special Needs Trust (known as (d)(4)(C) SNT)</a:t>
            </a:r>
          </a:p>
          <a:p>
            <a:pPr marL="342900" marR="0" lvl="0" indent="-342900" algn="l" rtl="0">
              <a:lnSpc>
                <a:spcPct val="100000"/>
              </a:lnSpc>
              <a:spcBef>
                <a:spcPts val="1000"/>
              </a:spcBef>
              <a:spcAft>
                <a:spcPts val="0"/>
              </a:spcAft>
              <a:buClr>
                <a:schemeClr val="accent1"/>
              </a:buClr>
              <a:buSzPct val="80000"/>
              <a:buFont typeface="Noto Sans Symbols"/>
              <a:buChar char="●"/>
            </a:pPr>
            <a:r>
              <a:rPr lang="en-US" sz="2600" dirty="0"/>
              <a:t>P</a:t>
            </a:r>
            <a:r>
              <a:rPr lang="en-US" sz="2600" b="0" i="0" u="none" strike="noStrike" cap="none" dirty="0">
                <a:solidFill>
                  <a:schemeClr val="lt1"/>
                </a:solidFill>
                <a:latin typeface="Questrial"/>
                <a:ea typeface="Questrial"/>
                <a:cs typeface="Questrial"/>
                <a:sym typeface="Questrial"/>
              </a:rPr>
              <a:t>reserves eligibility for public benefits such as Supplemental Security Income (SSI) and Medicaid </a:t>
            </a:r>
          </a:p>
          <a:p>
            <a:pPr indent="-342900"/>
            <a:r>
              <a:rPr lang="en-US" sz="2400" dirty="0"/>
              <a:t>Can be created by someone over 65</a:t>
            </a:r>
            <a:endParaRPr lang="en-US" sz="2600" b="0" i="0" u="none" strike="noStrike" cap="none" dirty="0">
              <a:solidFill>
                <a:schemeClr val="lt1"/>
              </a:solidFill>
              <a:latin typeface="Questrial"/>
              <a:ea typeface="Questrial"/>
              <a:cs typeface="Questrial"/>
              <a:sym typeface="Questrial"/>
            </a:endParaRPr>
          </a:p>
          <a:p>
            <a:pPr marL="342900" marR="0" lvl="0" indent="-342900" algn="l" rtl="0">
              <a:lnSpc>
                <a:spcPct val="100000"/>
              </a:lnSpc>
              <a:spcBef>
                <a:spcPts val="1000"/>
              </a:spcBef>
              <a:spcAft>
                <a:spcPts val="0"/>
              </a:spcAft>
              <a:buClr>
                <a:schemeClr val="accent1"/>
              </a:buClr>
              <a:buSzPct val="80000"/>
              <a:buFont typeface="Noto Sans Symbols"/>
              <a:buChar char="●"/>
            </a:pPr>
            <a:r>
              <a:rPr lang="en-US" sz="2600" b="0" i="0" u="none" strike="noStrike" cap="none" dirty="0">
                <a:solidFill>
                  <a:schemeClr val="lt1"/>
                </a:solidFill>
                <a:latin typeface="Questrial"/>
                <a:ea typeface="Questrial"/>
                <a:cs typeface="Questrial"/>
                <a:sym typeface="Questrial"/>
              </a:rPr>
              <a:t>Pooled special needs trusts must be operated by a nonprofit</a:t>
            </a:r>
          </a:p>
          <a:p>
            <a:pPr lvl="0" indent="-342900"/>
            <a:r>
              <a:rPr lang="en-US" sz="2600" b="0" i="0" u="none" strike="noStrike" cap="none" dirty="0">
                <a:solidFill>
                  <a:schemeClr val="lt1"/>
                </a:solidFill>
                <a:latin typeface="Questrial"/>
                <a:ea typeface="Questrial"/>
                <a:cs typeface="Questrial"/>
                <a:sym typeface="Questrial"/>
              </a:rPr>
              <a:t>Close to 100 Pooled SNTs around the county- Directory of pooled trusts: </a:t>
            </a:r>
            <a:r>
              <a:rPr lang="en-US" sz="2800" dirty="0">
                <a:hlinkClick r:id="rId3"/>
              </a:rPr>
              <a:t>https://specialneedsanswers.com/pooled-trust</a:t>
            </a:r>
            <a:endParaRPr lang="en-US" sz="2600" b="0" i="0" u="none" strike="noStrike" cap="none" dirty="0">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842270236"/>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018156C9-58E0-B049-883F-5B9AFF5B676B}"/>
              </a:ext>
            </a:extLst>
          </p:cNvPr>
          <p:cNvSpPr>
            <a:spLocks noGrp="1"/>
          </p:cNvSpPr>
          <p:nvPr>
            <p:ph type="title"/>
          </p:nvPr>
        </p:nvSpPr>
        <p:spPr/>
        <p:txBody>
          <a:bodyPr/>
          <a:lstStyle/>
          <a:p>
            <a:r>
              <a:rPr lang="en-US" dirty="0"/>
              <a:t>How do Pooled Special needs Trusts Work?</a:t>
            </a:r>
          </a:p>
        </p:txBody>
      </p:sp>
      <p:sp>
        <p:nvSpPr>
          <p:cNvPr id="6" name="Title 39"/>
          <p:cNvSpPr txBox="1">
            <a:spLocks/>
          </p:cNvSpPr>
          <p:nvPr/>
        </p:nvSpPr>
        <p:spPr>
          <a:xfrm>
            <a:off x="457200" y="274638"/>
            <a:ext cx="9220200" cy="11430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Clr>
                <a:schemeClr val="lt2"/>
              </a:buClr>
              <a:buFont typeface="Arial"/>
              <a:buNone/>
              <a:defRPr sz="1800" b="0" i="0" u="none" strike="noStrike" cap="none">
                <a:solidFill>
                  <a:schemeClr val="lt2"/>
                </a:solidFill>
              </a:defRPr>
            </a:lvl2pPr>
            <a:lvl3pPr marL="0" marR="0" lvl="2" indent="0" algn="l" rtl="0">
              <a:spcBef>
                <a:spcPts val="0"/>
              </a:spcBef>
              <a:buClr>
                <a:schemeClr val="lt2"/>
              </a:buClr>
              <a:buFont typeface="Arial"/>
              <a:buNone/>
              <a:defRPr sz="1800" b="0" i="0" u="none" strike="noStrike" cap="none">
                <a:solidFill>
                  <a:schemeClr val="lt2"/>
                </a:solidFill>
              </a:defRPr>
            </a:lvl3pPr>
            <a:lvl4pPr marL="0" marR="0" lvl="3" indent="0" algn="l" rtl="0">
              <a:spcBef>
                <a:spcPts val="0"/>
              </a:spcBef>
              <a:buClr>
                <a:schemeClr val="lt2"/>
              </a:buClr>
              <a:buFont typeface="Arial"/>
              <a:buNone/>
              <a:defRPr sz="1800" b="0" i="0" u="none" strike="noStrike" cap="none">
                <a:solidFill>
                  <a:schemeClr val="lt2"/>
                </a:solidFill>
              </a:defRPr>
            </a:lvl4pPr>
            <a:lvl5pPr marL="0" marR="0" lvl="4" indent="0" algn="l" rtl="0">
              <a:spcBef>
                <a:spcPts val="0"/>
              </a:spcBef>
              <a:buClr>
                <a:schemeClr val="lt2"/>
              </a:buClr>
              <a:buFont typeface="Arial"/>
              <a:buNone/>
              <a:defRPr sz="1800" b="0" i="0" u="none" strike="noStrike" cap="none">
                <a:solidFill>
                  <a:schemeClr val="lt2"/>
                </a:solidFill>
              </a:defRPr>
            </a:lvl5pPr>
            <a:lvl6pPr marL="0" marR="0" lvl="5" indent="0" algn="l" rtl="0">
              <a:spcBef>
                <a:spcPts val="0"/>
              </a:spcBef>
              <a:buClr>
                <a:schemeClr val="lt2"/>
              </a:buClr>
              <a:buFont typeface="Arial"/>
              <a:buNone/>
              <a:defRPr sz="1800" b="0" i="0" u="none" strike="noStrike" cap="none">
                <a:solidFill>
                  <a:schemeClr val="lt2"/>
                </a:solidFill>
              </a:defRPr>
            </a:lvl6pPr>
            <a:lvl7pPr marL="0" marR="0" lvl="6" indent="0" algn="l" rtl="0">
              <a:spcBef>
                <a:spcPts val="0"/>
              </a:spcBef>
              <a:buClr>
                <a:schemeClr val="lt2"/>
              </a:buClr>
              <a:buFont typeface="Arial"/>
              <a:buNone/>
              <a:defRPr sz="1800" b="0" i="0" u="none" strike="noStrike" cap="none">
                <a:solidFill>
                  <a:schemeClr val="lt2"/>
                </a:solidFill>
              </a:defRPr>
            </a:lvl7pPr>
            <a:lvl8pPr marL="0" marR="0" lvl="7" indent="0" algn="l" rtl="0">
              <a:spcBef>
                <a:spcPts val="0"/>
              </a:spcBef>
              <a:buClr>
                <a:schemeClr val="lt2"/>
              </a:buClr>
              <a:buFont typeface="Arial"/>
              <a:buNone/>
              <a:defRPr sz="1800" b="0" i="0" u="none" strike="noStrike" cap="none">
                <a:solidFill>
                  <a:schemeClr val="lt2"/>
                </a:solidFill>
              </a:defRPr>
            </a:lvl8pPr>
            <a:lvl9pPr marL="0" marR="0" lvl="8" indent="0" algn="l" rtl="0">
              <a:spcBef>
                <a:spcPts val="0"/>
              </a:spcBef>
              <a:buClr>
                <a:schemeClr val="lt2"/>
              </a:buClr>
              <a:buFont typeface="Arial"/>
              <a:buNone/>
              <a:defRPr sz="1800" b="0" i="0" u="none" strike="noStrike" cap="none">
                <a:solidFill>
                  <a:schemeClr val="lt2"/>
                </a:solidFill>
              </a:defRPr>
            </a:lvl9pPr>
          </a:lstStyle>
          <a:p>
            <a:r>
              <a:rPr lang="en-US" sz="3500" dirty="0"/>
              <a:t>How do Pooled Special Needs Trusts work?</a:t>
            </a:r>
            <a:endParaRPr lang="he-IL" sz="3500" dirty="0"/>
          </a:p>
        </p:txBody>
      </p:sp>
      <p:sp>
        <p:nvSpPr>
          <p:cNvPr id="3" name="Rectangle 1">
            <a:extLs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15870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100" b="0" i="0" u="none" strike="noStrike" cap="none" normalizeH="0" baseline="0">
                <a:ln>
                  <a:noFill/>
                </a:ln>
                <a:solidFill>
                  <a:srgbClr val="515151"/>
                </a:solidFill>
                <a:effectLst/>
                <a:latin typeface="Raleway"/>
                <a:cs typeface="Arial" pitchFamily="34" charset="0"/>
              </a:rPr>
              <a:t>​</a:t>
            </a:r>
            <a:endParaRPr kumimoji="0" lang="he-IL" sz="8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e-IL" sz="1100" b="0" i="0" u="none" strike="noStrike" cap="none" normalizeH="0" baseline="0">
                <a:ln>
                  <a:noFill/>
                </a:ln>
                <a:solidFill>
                  <a:srgbClr val="5199A8"/>
                </a:solidFill>
                <a:effectLst/>
                <a:latin typeface="Raleway"/>
                <a:cs typeface="Arial" pitchFamily="34" charset="0"/>
              </a:rPr>
              <a:t>  </a:t>
            </a:r>
            <a:endParaRPr kumimoji="0" lang="he-IL" sz="37000" b="0" i="0" u="none" strike="noStrike" cap="none" normalizeH="0" baseline="0">
              <a:ln>
                <a:noFill/>
              </a:ln>
              <a:solidFill>
                <a:srgbClr val="5199A8"/>
              </a:solidFill>
              <a:effectLst/>
              <a:latin typeface="Raleway"/>
              <a:cs typeface="Arial" pitchFamily="34" charset="0"/>
            </a:endParaRPr>
          </a:p>
        </p:txBody>
      </p:sp>
      <p:pic>
        <p:nvPicPr>
          <p:cNvPr id="1026" name="Picture 2" descr="Infographic with arrows pointing between each of the following steps&#10;&#10;#1 - Each beneficiary has money deposited into his/her account which is pooled together for investment purposes but kept separate.&#10;&#10;#2 - All accounts recieve professional trustee financial oversight.&#10;&#10;#3 - Funds in the account are safely sheltered to protect valuable government benefits.&#10;&#10;#4 - Based on a spending plan developed by the beneficiary and family members, JLA Trust distributes the funds for everyday and special purch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91" y="1015671"/>
            <a:ext cx="9128051" cy="512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9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Professional Trustee vs Family Trustee</a:t>
            </a:r>
          </a:p>
        </p:txBody>
      </p:sp>
      <p:sp>
        <p:nvSpPr>
          <p:cNvPr id="5" name="Shape 160"/>
          <p:cNvSpPr txBox="1">
            <a:spLocks noGrp="1"/>
          </p:cNvSpPr>
          <p:nvPr>
            <p:ph type="body" idx="1"/>
          </p:nvPr>
        </p:nvSpPr>
        <p:spPr>
          <a:xfrm>
            <a:off x="457200" y="1600200"/>
            <a:ext cx="10515600"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80000"/>
              <a:buFont typeface="Noto Sans Symbols"/>
              <a:buChar char="●"/>
            </a:pPr>
            <a:r>
              <a:rPr lang="en-US" sz="2800" dirty="0"/>
              <a:t>Best practice is to have a licensed professional such as a professional trustee, bank, law firm or commercial trust company</a:t>
            </a:r>
          </a:p>
          <a:p>
            <a:pPr marL="342900" marR="0" lvl="0" indent="-342900" algn="l" rtl="0">
              <a:lnSpc>
                <a:spcPct val="100000"/>
              </a:lnSpc>
              <a:spcBef>
                <a:spcPts val="0"/>
              </a:spcBef>
              <a:spcAft>
                <a:spcPts val="0"/>
              </a:spcAft>
              <a:buClr>
                <a:schemeClr val="accent1"/>
              </a:buClr>
              <a:buSzPct val="80000"/>
              <a:buFont typeface="Noto Sans Symbols"/>
              <a:buChar char="●"/>
            </a:pPr>
            <a:endParaRPr lang="en-US" sz="2800" dirty="0"/>
          </a:p>
          <a:p>
            <a:pPr marL="342900" marR="0" lvl="0" indent="-342900" algn="l" rtl="0">
              <a:lnSpc>
                <a:spcPct val="100000"/>
              </a:lnSpc>
              <a:spcBef>
                <a:spcPts val="0"/>
              </a:spcBef>
              <a:spcAft>
                <a:spcPts val="0"/>
              </a:spcAft>
              <a:buClr>
                <a:schemeClr val="accent1"/>
              </a:buClr>
              <a:buSzPct val="80000"/>
              <a:buFont typeface="Noto Sans Symbols"/>
              <a:buChar char="●"/>
            </a:pPr>
            <a:r>
              <a:rPr lang="en-US" sz="2800" dirty="0"/>
              <a:t>Professional trustees typically require $500,000 -$1 million minimum in assets to provide their services</a:t>
            </a:r>
          </a:p>
          <a:p>
            <a:pPr marL="342900" marR="0" lvl="0" indent="-342900" algn="l" rtl="0">
              <a:lnSpc>
                <a:spcPct val="100000"/>
              </a:lnSpc>
              <a:spcBef>
                <a:spcPts val="0"/>
              </a:spcBef>
              <a:spcAft>
                <a:spcPts val="0"/>
              </a:spcAft>
              <a:buClr>
                <a:schemeClr val="accent1"/>
              </a:buClr>
              <a:buSzPct val="80000"/>
              <a:buFont typeface="Noto Sans Symbols"/>
              <a:buChar char="●"/>
            </a:pPr>
            <a:endParaRPr lang="en-US" sz="2800" dirty="0"/>
          </a:p>
          <a:p>
            <a:pPr marL="342900" marR="0" lvl="0" indent="-342900" algn="l" rtl="0">
              <a:lnSpc>
                <a:spcPct val="100000"/>
              </a:lnSpc>
              <a:spcBef>
                <a:spcPts val="0"/>
              </a:spcBef>
              <a:spcAft>
                <a:spcPts val="0"/>
              </a:spcAft>
              <a:buClr>
                <a:schemeClr val="accent1"/>
              </a:buClr>
              <a:buSzPct val="80000"/>
              <a:buFont typeface="Noto Sans Symbols"/>
              <a:buChar char="●"/>
            </a:pPr>
            <a:r>
              <a:rPr lang="en-US" sz="2800" dirty="0"/>
              <a:t>Family trustees may find trusteeship to be a burden—many legal, tax and government benefits issues to deal with, plus the case management</a:t>
            </a:r>
          </a:p>
          <a:p>
            <a:pPr marL="0" marR="0" lvl="0" indent="0" algn="l" rtl="0">
              <a:lnSpc>
                <a:spcPct val="100000"/>
              </a:lnSpc>
              <a:spcBef>
                <a:spcPts val="0"/>
              </a:spcBef>
              <a:spcAft>
                <a:spcPts val="0"/>
              </a:spcAft>
              <a:buClr>
                <a:schemeClr val="accent1"/>
              </a:buClr>
              <a:buSzPct val="80000"/>
              <a:buNone/>
            </a:pPr>
            <a:endParaRPr lang="en-US" sz="2800" dirty="0"/>
          </a:p>
        </p:txBody>
      </p:sp>
    </p:spTree>
    <p:extLst>
      <p:ext uri="{BB962C8B-B14F-4D97-AF65-F5344CB8AC3E}">
        <p14:creationId xmlns:p14="http://schemas.microsoft.com/office/powerpoint/2010/main" val="3235753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914400" y="452718"/>
            <a:ext cx="9136433" cy="84268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Questrial"/>
              <a:buNone/>
            </a:pPr>
            <a:r>
              <a:rPr lang="en-US" sz="3500" b="0" i="0" u="none" strike="noStrike" cap="none" dirty="0">
                <a:solidFill>
                  <a:schemeClr val="lt2"/>
                </a:solidFill>
                <a:sym typeface="Questrial"/>
              </a:rPr>
              <a:t>Why a Pooled SNT </a:t>
            </a:r>
            <a:r>
              <a:rPr lang="en-US" sz="3500" dirty="0"/>
              <a:t>can be a good </a:t>
            </a:r>
            <a:r>
              <a:rPr lang="en-US" sz="3500" b="0" i="0" u="none" strike="noStrike" cap="none" dirty="0">
                <a:solidFill>
                  <a:schemeClr val="lt2"/>
                </a:solidFill>
                <a:sym typeface="Questrial"/>
              </a:rPr>
              <a:t>option</a:t>
            </a:r>
          </a:p>
        </p:txBody>
      </p:sp>
      <p:sp>
        <p:nvSpPr>
          <p:cNvPr id="166" name="Shape 166"/>
          <p:cNvSpPr txBox="1">
            <a:spLocks noGrp="1"/>
          </p:cNvSpPr>
          <p:nvPr>
            <p:ph type="body" idx="1"/>
          </p:nvPr>
        </p:nvSpPr>
        <p:spPr>
          <a:xfrm>
            <a:off x="457200" y="1264920"/>
            <a:ext cx="11353800" cy="594360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80000"/>
              <a:buFont typeface="Noto Sans Symbols"/>
              <a:buChar char="●"/>
            </a:pPr>
            <a:r>
              <a:rPr lang="en-US" sz="2800" dirty="0"/>
              <a:t>Use of a Joinder Agreement as part of a Master Trust</a:t>
            </a:r>
          </a:p>
          <a:p>
            <a:pPr marL="0" marR="0" lvl="0" indent="0" algn="l" rtl="0">
              <a:lnSpc>
                <a:spcPct val="100000"/>
              </a:lnSpc>
              <a:spcBef>
                <a:spcPts val="0"/>
              </a:spcBef>
              <a:spcAft>
                <a:spcPts val="0"/>
              </a:spcAft>
              <a:buClr>
                <a:schemeClr val="accent1"/>
              </a:buClr>
              <a:buSzPct val="80000"/>
              <a:buNone/>
            </a:pPr>
            <a:r>
              <a:rPr lang="en-US" sz="2800" dirty="0"/>
              <a:t>      means lower set up fees than with a private attorney</a:t>
            </a:r>
          </a:p>
          <a:p>
            <a:pPr marL="342900" marR="0" lvl="0" indent="-342900" algn="l" rtl="0">
              <a:lnSpc>
                <a:spcPct val="100000"/>
              </a:lnSpc>
              <a:spcBef>
                <a:spcPts val="0"/>
              </a:spcBef>
              <a:spcAft>
                <a:spcPts val="0"/>
              </a:spcAft>
              <a:buClr>
                <a:schemeClr val="accent1"/>
              </a:buClr>
              <a:buSzPct val="80000"/>
              <a:buFont typeface="Noto Sans Symbols"/>
              <a:buChar char="●"/>
            </a:pPr>
            <a:endParaRPr lang="en-US" sz="2800" b="0" i="0" u="none" strike="noStrike" cap="none" dirty="0">
              <a:solidFill>
                <a:schemeClr val="lt1"/>
              </a:solidFill>
              <a:sym typeface="Questrial"/>
            </a:endParaRPr>
          </a:p>
          <a:p>
            <a:pPr marL="342900" marR="0" lvl="0" indent="-342900" algn="l" rtl="0">
              <a:lnSpc>
                <a:spcPct val="100000"/>
              </a:lnSpc>
              <a:spcBef>
                <a:spcPts val="0"/>
              </a:spcBef>
              <a:spcAft>
                <a:spcPts val="0"/>
              </a:spcAft>
              <a:buClr>
                <a:schemeClr val="accent1"/>
              </a:buClr>
              <a:buSzPct val="80000"/>
              <a:buFont typeface="Noto Sans Symbols"/>
              <a:buChar char="●"/>
            </a:pPr>
            <a:r>
              <a:rPr lang="en-US" sz="2800" b="0" i="0" u="none" strike="noStrike" cap="none" dirty="0">
                <a:solidFill>
                  <a:schemeClr val="lt1"/>
                </a:solidFill>
                <a:sym typeface="Questrial"/>
              </a:rPr>
              <a:t>Lower minimum amount needed for professional trustee</a:t>
            </a:r>
            <a:r>
              <a:rPr lang="en-US" sz="2800" dirty="0"/>
              <a:t> </a:t>
            </a:r>
            <a:r>
              <a:rPr lang="en-US" sz="2800" b="0" i="0" u="none" strike="noStrike" cap="none" dirty="0">
                <a:solidFill>
                  <a:schemeClr val="lt1"/>
                </a:solidFill>
                <a:sym typeface="Questrial"/>
              </a:rPr>
              <a:t>and wealth management services </a:t>
            </a:r>
          </a:p>
          <a:p>
            <a:pPr marL="342900" marR="0" lvl="0" indent="-342900" algn="l" rtl="0">
              <a:lnSpc>
                <a:spcPct val="100000"/>
              </a:lnSpc>
              <a:spcBef>
                <a:spcPts val="0"/>
              </a:spcBef>
              <a:spcAft>
                <a:spcPts val="0"/>
              </a:spcAft>
              <a:buClr>
                <a:schemeClr val="accent1"/>
              </a:buClr>
              <a:buSzPct val="80000"/>
              <a:buFont typeface="Noto Sans Symbols"/>
              <a:buChar char="●"/>
            </a:pPr>
            <a:endParaRPr lang="en-US" sz="2800" b="0" i="0" u="none" strike="noStrike" cap="none" dirty="0">
              <a:solidFill>
                <a:schemeClr val="lt1"/>
              </a:solidFill>
              <a:sym typeface="Questrial"/>
            </a:endParaRPr>
          </a:p>
          <a:p>
            <a:pPr marL="342900" marR="0" lvl="0" indent="-342900" algn="l" rtl="0">
              <a:lnSpc>
                <a:spcPct val="100000"/>
              </a:lnSpc>
              <a:spcBef>
                <a:spcPts val="0"/>
              </a:spcBef>
              <a:spcAft>
                <a:spcPts val="0"/>
              </a:spcAft>
              <a:buClr>
                <a:schemeClr val="accent1"/>
              </a:buClr>
              <a:buSzPct val="80000"/>
              <a:buFont typeface="Noto Sans Symbols"/>
              <a:buChar char="●"/>
            </a:pPr>
            <a:r>
              <a:rPr lang="en-US" sz="2800" b="0" i="0" u="none" strike="noStrike" cap="none" dirty="0">
                <a:solidFill>
                  <a:schemeClr val="lt1"/>
                </a:solidFill>
                <a:sym typeface="Questrial"/>
              </a:rPr>
              <a:t>Potentially higher rates of return than individual trusts </a:t>
            </a:r>
          </a:p>
          <a:p>
            <a:pPr marL="342900" marR="0" lvl="0" indent="-342900" algn="l" rtl="0">
              <a:lnSpc>
                <a:spcPct val="100000"/>
              </a:lnSpc>
              <a:spcBef>
                <a:spcPts val="0"/>
              </a:spcBef>
              <a:spcAft>
                <a:spcPts val="0"/>
              </a:spcAft>
              <a:buClr>
                <a:schemeClr val="accent1"/>
              </a:buClr>
              <a:buSzPct val="80000"/>
              <a:buFont typeface="Noto Sans Symbols"/>
              <a:buChar char="●"/>
            </a:pPr>
            <a:endParaRPr lang="en-US" sz="2800" b="0" i="0" u="none" strike="noStrike" cap="none" dirty="0">
              <a:solidFill>
                <a:schemeClr val="lt1"/>
              </a:solidFill>
              <a:sym typeface="Questrial"/>
            </a:endParaRPr>
          </a:p>
          <a:p>
            <a:pPr marL="342900" marR="0" lvl="0" indent="-342900" algn="l" rtl="0">
              <a:lnSpc>
                <a:spcPct val="100000"/>
              </a:lnSpc>
              <a:spcBef>
                <a:spcPts val="1000"/>
              </a:spcBef>
              <a:spcAft>
                <a:spcPts val="0"/>
              </a:spcAft>
              <a:buClr>
                <a:schemeClr val="accent1"/>
              </a:buClr>
              <a:buSzPct val="80000"/>
              <a:buFont typeface="Noto Sans Symbols"/>
              <a:buChar char="●"/>
            </a:pPr>
            <a:r>
              <a:rPr lang="en-US" sz="2800" dirty="0"/>
              <a:t>Can be created by someone over 65 for community-based care</a:t>
            </a:r>
          </a:p>
          <a:p>
            <a:pPr marL="0" marR="0" lvl="0" indent="0" algn="l" rtl="0">
              <a:lnSpc>
                <a:spcPct val="100000"/>
              </a:lnSpc>
              <a:spcBef>
                <a:spcPts val="1000"/>
              </a:spcBef>
              <a:spcAft>
                <a:spcPts val="0"/>
              </a:spcAft>
              <a:buClr>
                <a:schemeClr val="accent1"/>
              </a:buClr>
              <a:buSzPct val="80000"/>
              <a:buNone/>
            </a:pPr>
            <a:endParaRPr lang="en-US" sz="2800" b="0" i="0" u="none" strike="noStrike" cap="none" dirty="0">
              <a:solidFill>
                <a:schemeClr val="lt1"/>
              </a:solidFill>
              <a:sym typeface="Questrial"/>
            </a:endParaRPr>
          </a:p>
          <a:p>
            <a:pPr marL="342900" marR="0" lvl="0" indent="-342900" algn="l" rtl="0">
              <a:lnSpc>
                <a:spcPct val="100000"/>
              </a:lnSpc>
              <a:spcBef>
                <a:spcPts val="1000"/>
              </a:spcBef>
              <a:spcAft>
                <a:spcPts val="0"/>
              </a:spcAft>
              <a:buClr>
                <a:schemeClr val="accent1"/>
              </a:buClr>
              <a:buSzPct val="80000"/>
              <a:buFont typeface="Noto Sans Symbols"/>
              <a:buChar char="●"/>
            </a:pPr>
            <a:r>
              <a:rPr lang="en-US" sz="2800" dirty="0"/>
              <a:t>M</a:t>
            </a:r>
            <a:r>
              <a:rPr lang="en-US" sz="2800" b="0" i="0" u="none" strike="noStrike" cap="none" dirty="0">
                <a:solidFill>
                  <a:schemeClr val="lt1"/>
                </a:solidFill>
                <a:sym typeface="Questrial"/>
              </a:rPr>
              <a:t>inimize conflicts of interest from family members/their spouses</a:t>
            </a:r>
          </a:p>
        </p:txBody>
      </p:sp>
    </p:spTree>
    <p:extLst>
      <p:ext uri="{BB962C8B-B14F-4D97-AF65-F5344CB8AC3E}">
        <p14:creationId xmlns:p14="http://schemas.microsoft.com/office/powerpoint/2010/main" val="1312167222"/>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JLA Trust History and Mission</a:t>
            </a:r>
          </a:p>
        </p:txBody>
      </p:sp>
      <p:sp>
        <p:nvSpPr>
          <p:cNvPr id="3" name="Text Placeholder 2"/>
          <p:cNvSpPr>
            <a:spLocks noGrp="1"/>
          </p:cNvSpPr>
          <p:nvPr>
            <p:ph type="body" idx="1"/>
          </p:nvPr>
        </p:nvSpPr>
        <p:spPr>
          <a:xfrm>
            <a:off x="357371" y="1371600"/>
            <a:ext cx="9982200" cy="5105400"/>
          </a:xfrm>
        </p:spPr>
        <p:txBody>
          <a:bodyPr/>
          <a:lstStyle/>
          <a:p>
            <a:r>
              <a:rPr lang="en-US" sz="2800" dirty="0"/>
              <a:t>We were launched  in 2015 with funding from the Jewish Community Foundation of Los Angeles</a:t>
            </a:r>
          </a:p>
          <a:p>
            <a:r>
              <a:rPr lang="en-US" sz="2800" dirty="0"/>
              <a:t>Planning grants from Jewish Federation</a:t>
            </a:r>
          </a:p>
          <a:p>
            <a:r>
              <a:rPr lang="en-US" sz="2800" dirty="0"/>
              <a:t> Incubated at Bet </a:t>
            </a:r>
            <a:r>
              <a:rPr lang="en-US" sz="2800" dirty="0" err="1"/>
              <a:t>Tzedek</a:t>
            </a:r>
            <a:r>
              <a:rPr lang="en-US" sz="2800" dirty="0"/>
              <a:t> Legal Services</a:t>
            </a:r>
          </a:p>
          <a:p>
            <a:r>
              <a:rPr lang="en-US" sz="2800" dirty="0"/>
              <a:t> Partner with JFS, ETTA, </a:t>
            </a:r>
            <a:r>
              <a:rPr lang="en-US" sz="2800" dirty="0" err="1"/>
              <a:t>RespectABILTY</a:t>
            </a:r>
            <a:r>
              <a:rPr lang="en-US" sz="2800" dirty="0"/>
              <a:t>, others</a:t>
            </a:r>
          </a:p>
          <a:p>
            <a:r>
              <a:rPr lang="en-US" sz="2800" dirty="0"/>
              <a:t>Our mission is ensure that people with disabilities are able to obtain a high quality of life by leveraging the power of community to assist with financial security and peace of mind</a:t>
            </a:r>
          </a:p>
          <a:p>
            <a:endParaRPr lang="en-US" dirty="0"/>
          </a:p>
        </p:txBody>
      </p:sp>
    </p:spTree>
    <p:extLst>
      <p:ext uri="{BB962C8B-B14F-4D97-AF65-F5344CB8AC3E}">
        <p14:creationId xmlns:p14="http://schemas.microsoft.com/office/powerpoint/2010/main" val="127959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43" y="1295400"/>
            <a:ext cx="7786556" cy="5181600"/>
          </a:xfrm>
          <a:prstGeom prst="rect">
            <a:avLst/>
          </a:prstGeom>
        </p:spPr>
      </p:pic>
      <p:sp>
        <p:nvSpPr>
          <p:cNvPr id="2" name="Title 1"/>
          <p:cNvSpPr>
            <a:spLocks noGrp="1"/>
          </p:cNvSpPr>
          <p:nvPr>
            <p:ph type="title"/>
          </p:nvPr>
        </p:nvSpPr>
        <p:spPr>
          <a:xfrm>
            <a:off x="875201" y="452718"/>
            <a:ext cx="9175632" cy="1147483"/>
          </a:xfrm>
        </p:spPr>
        <p:txBody>
          <a:bodyPr/>
          <a:lstStyle/>
          <a:p>
            <a:r>
              <a:rPr lang="en-US" sz="4400" dirty="0">
                <a:solidFill>
                  <a:schemeClr val="bg1"/>
                </a:solidFill>
              </a:rPr>
              <a:t>New Future Funded option-3</a:t>
            </a:r>
            <a:r>
              <a:rPr lang="en-US" sz="4400" baseline="30000" dirty="0">
                <a:solidFill>
                  <a:schemeClr val="bg1"/>
                </a:solidFill>
              </a:rPr>
              <a:t>rd</a:t>
            </a:r>
            <a:r>
              <a:rPr lang="en-US" sz="4400" dirty="0">
                <a:solidFill>
                  <a:schemeClr val="bg1"/>
                </a:solidFill>
              </a:rPr>
              <a:t> party</a:t>
            </a:r>
            <a:br>
              <a:rPr lang="en-US" sz="4400" dirty="0">
                <a:solidFill>
                  <a:schemeClr val="tx1"/>
                </a:solidFill>
              </a:rPr>
            </a:br>
            <a:endParaRPr lang="en-US" dirty="0">
              <a:solidFill>
                <a:schemeClr val="tx1"/>
              </a:solidFill>
            </a:endParaRPr>
          </a:p>
        </p:txBody>
      </p:sp>
      <p:sp>
        <p:nvSpPr>
          <p:cNvPr id="3" name="Text Placeholder 2"/>
          <p:cNvSpPr>
            <a:spLocks noGrp="1"/>
          </p:cNvSpPr>
          <p:nvPr>
            <p:ph type="body" idx="1"/>
          </p:nvPr>
        </p:nvSpPr>
        <p:spPr>
          <a:xfrm>
            <a:off x="8458199" y="1676400"/>
            <a:ext cx="3307133" cy="4724400"/>
          </a:xfrm>
        </p:spPr>
        <p:txBody>
          <a:bodyPr/>
          <a:lstStyle/>
          <a:p>
            <a:r>
              <a:rPr lang="en-US" dirty="0">
                <a:solidFill>
                  <a:schemeClr val="tx1"/>
                </a:solidFill>
              </a:rPr>
              <a:t> </a:t>
            </a:r>
            <a:r>
              <a:rPr lang="en-US" dirty="0">
                <a:solidFill>
                  <a:schemeClr val="bg1"/>
                </a:solidFill>
              </a:rPr>
              <a:t>Easy and affordable way to set up a special needs trust for the future</a:t>
            </a:r>
          </a:p>
          <a:p>
            <a:r>
              <a:rPr lang="en-US" dirty="0">
                <a:solidFill>
                  <a:schemeClr val="bg1"/>
                </a:solidFill>
              </a:rPr>
              <a:t> Other family members can contribute funds or designate inheritances</a:t>
            </a:r>
          </a:p>
          <a:p>
            <a:r>
              <a:rPr lang="en-US" dirty="0">
                <a:solidFill>
                  <a:schemeClr val="bg1"/>
                </a:solidFill>
              </a:rPr>
              <a:t> Sets up a professionally managed trust</a:t>
            </a:r>
          </a:p>
          <a:p>
            <a:r>
              <a:rPr lang="en-US" dirty="0">
                <a:solidFill>
                  <a:schemeClr val="bg1"/>
                </a:solidFill>
              </a:rPr>
              <a:t>Only requires deposit of $200 into pooled money market account</a:t>
            </a:r>
          </a:p>
          <a:p>
            <a:r>
              <a:rPr lang="en-US" dirty="0">
                <a:solidFill>
                  <a:schemeClr val="bg1"/>
                </a:solidFill>
              </a:rPr>
              <a:t>$600 enrollment fee</a:t>
            </a:r>
          </a:p>
          <a:p>
            <a:endParaRPr lang="en-US" dirty="0"/>
          </a:p>
        </p:txBody>
      </p:sp>
    </p:spTree>
    <p:extLst>
      <p:ext uri="{BB962C8B-B14F-4D97-AF65-F5344CB8AC3E}">
        <p14:creationId xmlns:p14="http://schemas.microsoft.com/office/powerpoint/2010/main" val="934737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533400"/>
            <a:ext cx="9404723" cy="1400530"/>
          </a:xfrm>
        </p:spPr>
        <p:txBody>
          <a:bodyPr/>
          <a:lstStyle/>
          <a:p>
            <a:r>
              <a:rPr lang="en-US" sz="3500" dirty="0"/>
              <a:t>Partnership with True Link </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7232" y="80032"/>
            <a:ext cx="2133601" cy="11536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Shape 184"/>
          <p:cNvSpPr txBox="1">
            <a:spLocks noGrp="1"/>
          </p:cNvSpPr>
          <p:nvPr>
            <p:ph type="body" idx="1"/>
          </p:nvPr>
        </p:nvSpPr>
        <p:spPr>
          <a:xfrm>
            <a:off x="533400" y="1687034"/>
            <a:ext cx="11049000" cy="456584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80000"/>
              <a:buNone/>
            </a:pPr>
            <a:endParaRPr lang="en-US" sz="3200" dirty="0">
              <a:solidFill>
                <a:schemeClr val="bg1"/>
              </a:solidFill>
            </a:endParaRPr>
          </a:p>
          <a:p>
            <a:pPr marL="342900" marR="0" lvl="0" indent="-342900" algn="l" rtl="0">
              <a:lnSpc>
                <a:spcPct val="100000"/>
              </a:lnSpc>
              <a:spcBef>
                <a:spcPts val="0"/>
              </a:spcBef>
              <a:spcAft>
                <a:spcPts val="0"/>
              </a:spcAft>
              <a:buClr>
                <a:schemeClr val="accent1"/>
              </a:buClr>
              <a:buSzPct val="80000"/>
              <a:buFont typeface="Noto Sans Symbols"/>
              <a:buChar char="●"/>
            </a:pPr>
            <a:r>
              <a:rPr lang="en-US" sz="3200" dirty="0">
                <a:solidFill>
                  <a:schemeClr val="bg1"/>
                </a:solidFill>
              </a:rPr>
              <a:t>Mission-driven company that uses innovative technology to support individuals with disabilities  </a:t>
            </a:r>
          </a:p>
          <a:p>
            <a:pPr marL="342900" marR="0" lvl="0" indent="-342900" algn="l" rtl="0">
              <a:lnSpc>
                <a:spcPct val="100000"/>
              </a:lnSpc>
              <a:spcBef>
                <a:spcPts val="0"/>
              </a:spcBef>
              <a:spcAft>
                <a:spcPts val="0"/>
              </a:spcAft>
              <a:buClr>
                <a:schemeClr val="accent1"/>
              </a:buClr>
              <a:buSzPct val="80000"/>
              <a:buFont typeface="Noto Sans Symbols"/>
              <a:buChar char="●"/>
            </a:pPr>
            <a:endParaRPr lang="en-US" sz="3200" dirty="0">
              <a:solidFill>
                <a:schemeClr val="bg1"/>
              </a:solidFill>
            </a:endParaRPr>
          </a:p>
          <a:p>
            <a:pPr marL="342900" marR="0" lvl="0" indent="-342900" algn="l" rtl="0">
              <a:lnSpc>
                <a:spcPct val="100000"/>
              </a:lnSpc>
              <a:spcBef>
                <a:spcPts val="0"/>
              </a:spcBef>
              <a:spcAft>
                <a:spcPts val="0"/>
              </a:spcAft>
              <a:buClr>
                <a:schemeClr val="accent1"/>
              </a:buClr>
              <a:buSzPct val="80000"/>
              <a:buFont typeface="Noto Sans Symbols"/>
              <a:buChar char="●"/>
            </a:pPr>
            <a:r>
              <a:rPr lang="en-US" sz="3200" dirty="0">
                <a:solidFill>
                  <a:schemeClr val="bg1"/>
                </a:solidFill>
              </a:rPr>
              <a:t>Accounts are held at Charles Schwab –choice of 3 portfolios- Conservative, Conservative Growth &amp; Moderate</a:t>
            </a:r>
          </a:p>
          <a:p>
            <a:pPr marL="342900" marR="0" lvl="0" indent="-342900" algn="l" rtl="0">
              <a:lnSpc>
                <a:spcPct val="100000"/>
              </a:lnSpc>
              <a:spcBef>
                <a:spcPts val="0"/>
              </a:spcBef>
              <a:spcAft>
                <a:spcPts val="0"/>
              </a:spcAft>
              <a:buClr>
                <a:schemeClr val="accent1"/>
              </a:buClr>
              <a:buSzPct val="80000"/>
              <a:buFont typeface="Noto Sans Symbols"/>
              <a:buChar char="●"/>
            </a:pPr>
            <a:endParaRPr lang="en-US" sz="3200" dirty="0">
              <a:solidFill>
                <a:schemeClr val="bg1"/>
              </a:solidFill>
            </a:endParaRPr>
          </a:p>
          <a:p>
            <a:pPr marL="342900" marR="0" lvl="0" indent="-342900" algn="l" rtl="0">
              <a:lnSpc>
                <a:spcPct val="100000"/>
              </a:lnSpc>
              <a:spcBef>
                <a:spcPts val="0"/>
              </a:spcBef>
              <a:spcAft>
                <a:spcPts val="0"/>
              </a:spcAft>
              <a:buClr>
                <a:schemeClr val="accent1"/>
              </a:buClr>
              <a:buSzPct val="80000"/>
              <a:buFont typeface="Noto Sans Symbols"/>
              <a:buChar char="●"/>
            </a:pPr>
            <a:r>
              <a:rPr lang="en-US" sz="3200" dirty="0">
                <a:solidFill>
                  <a:schemeClr val="bg1"/>
                </a:solidFill>
              </a:rPr>
              <a:t>Request disbursements online or via phone, and can receive funds quickly via a reloadable Visa debit card</a:t>
            </a:r>
          </a:p>
          <a:p>
            <a:pPr marL="342900" marR="0" lvl="0" indent="-342900" algn="l" rtl="0">
              <a:lnSpc>
                <a:spcPct val="100000"/>
              </a:lnSpc>
              <a:spcBef>
                <a:spcPts val="0"/>
              </a:spcBef>
              <a:spcAft>
                <a:spcPts val="0"/>
              </a:spcAft>
              <a:buClr>
                <a:schemeClr val="accent1"/>
              </a:buClr>
              <a:buSzPct val="80000"/>
              <a:buFont typeface="Noto Sans Symbols"/>
              <a:buChar char="●"/>
            </a:pPr>
            <a:endParaRPr sz="2800" b="0" i="0" u="none" strike="noStrike" cap="none" dirty="0">
              <a:solidFill>
                <a:schemeClr val="lt1"/>
              </a:solidFill>
              <a:sym typeface="Questrial"/>
            </a:endParaRPr>
          </a:p>
        </p:txBody>
      </p:sp>
    </p:spTree>
    <p:extLst>
      <p:ext uri="{BB962C8B-B14F-4D97-AF65-F5344CB8AC3E}">
        <p14:creationId xmlns:p14="http://schemas.microsoft.com/office/powerpoint/2010/main" val="254684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A0962-2923-4257-A3ED-FFFCE888302D}"/>
              </a:ext>
            </a:extLst>
          </p:cNvPr>
          <p:cNvSpPr>
            <a:spLocks noGrp="1"/>
          </p:cNvSpPr>
          <p:nvPr>
            <p:ph type="title"/>
          </p:nvPr>
        </p:nvSpPr>
        <p:spPr/>
        <p:txBody>
          <a:bodyPr/>
          <a:lstStyle/>
          <a:p>
            <a:r>
              <a:rPr lang="en-US" dirty="0"/>
              <a:t>Evan J. </a:t>
            </a:r>
            <a:r>
              <a:rPr lang="en-US" dirty="0" err="1"/>
              <a:t>Krame</a:t>
            </a:r>
            <a:endParaRPr lang="en-US" dirty="0"/>
          </a:p>
        </p:txBody>
      </p:sp>
      <p:sp>
        <p:nvSpPr>
          <p:cNvPr id="6" name="Rectangle 5">
            <a:extLst>
              <a:ext uri="{FF2B5EF4-FFF2-40B4-BE49-F238E27FC236}">
                <a16:creationId xmlns:a16="http://schemas.microsoft.com/office/drawing/2014/main" id="{8BB2A8C8-2A8E-42BF-B486-94AE86FD2531}"/>
              </a:ext>
            </a:extLst>
          </p:cNvPr>
          <p:cNvSpPr/>
          <p:nvPr/>
        </p:nvSpPr>
        <p:spPr>
          <a:xfrm>
            <a:off x="301961" y="681037"/>
            <a:ext cx="5599530" cy="1569660"/>
          </a:xfrm>
          <a:prstGeom prst="rect">
            <a:avLst/>
          </a:prstGeom>
        </p:spPr>
        <p:txBody>
          <a:bodyPr wrap="square">
            <a:spAutoFit/>
          </a:bodyPr>
          <a:lstStyle/>
          <a:p>
            <a:pPr algn="ctr"/>
            <a:r>
              <a:rPr lang="en-US" sz="3200" b="1" dirty="0">
                <a:latin typeface="Verdana" panose="020B0604030504040204" pitchFamily="34" charset="0"/>
                <a:ea typeface="Times New Roman" panose="02020603050405020304" pitchFamily="18" charset="0"/>
              </a:rPr>
              <a:t>PLANNING FOR PEOPLE WITH DISABILITIES</a:t>
            </a:r>
            <a:endParaRPr lang="en-US" sz="3200" dirty="0">
              <a:effectLst/>
              <a:latin typeface="Times New Roman" panose="02020603050405020304" pitchFamily="18" charset="0"/>
              <a:ea typeface="Times New Roman" panose="02020603050405020304" pitchFamily="18" charset="0"/>
            </a:endParaRPr>
          </a:p>
        </p:txBody>
      </p:sp>
      <p:pic>
        <p:nvPicPr>
          <p:cNvPr id="7" name="Picture 2" descr="Evan J Krame headshot">
            <a:extLst>
              <a:ext uri="{FF2B5EF4-FFF2-40B4-BE49-F238E27FC236}">
                <a16:creationId xmlns:a16="http://schemas.microsoft.com/office/drawing/2014/main" id="{2EA0D70E-7872-4743-80F2-E69C6B39E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653" y="2792631"/>
            <a:ext cx="2514147" cy="251414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E4C4876-366A-44E9-B2AE-AA2710793F5E}"/>
              </a:ext>
            </a:extLst>
          </p:cNvPr>
          <p:cNvSpPr>
            <a:spLocks noGrp="1"/>
          </p:cNvSpPr>
          <p:nvPr>
            <p:ph idx="1"/>
          </p:nvPr>
        </p:nvSpPr>
        <p:spPr/>
        <p:txBody>
          <a:bodyPr/>
          <a:lstStyle/>
          <a:p>
            <a:pPr marL="0" indent="0" algn="ctr">
              <a:buNone/>
            </a:pPr>
            <a:r>
              <a:rPr lang="en-US" b="1" dirty="0">
                <a:solidFill>
                  <a:schemeClr val="tx1"/>
                </a:solidFill>
              </a:rPr>
              <a:t>Law Offices of Evan J. </a:t>
            </a:r>
            <a:r>
              <a:rPr lang="en-US" b="1" dirty="0" err="1">
                <a:solidFill>
                  <a:schemeClr val="tx1"/>
                </a:solidFill>
              </a:rPr>
              <a:t>Krame</a:t>
            </a:r>
            <a:r>
              <a:rPr lang="en-US" b="1" dirty="0">
                <a:solidFill>
                  <a:schemeClr val="tx1"/>
                </a:solidFill>
              </a:rPr>
              <a:t>, P.C.</a:t>
            </a:r>
          </a:p>
          <a:p>
            <a:pPr marL="0" indent="0" algn="ctr">
              <a:buNone/>
            </a:pPr>
            <a:r>
              <a:rPr lang="en-US" b="1" dirty="0">
                <a:solidFill>
                  <a:schemeClr val="tx1"/>
                </a:solidFill>
              </a:rPr>
              <a:t>11300 Rockville Pike, Suite 405</a:t>
            </a:r>
          </a:p>
          <a:p>
            <a:pPr marL="0" indent="0" algn="ctr">
              <a:buNone/>
            </a:pPr>
            <a:r>
              <a:rPr lang="en-US" b="1" dirty="0">
                <a:solidFill>
                  <a:schemeClr val="tx1"/>
                </a:solidFill>
              </a:rPr>
              <a:t>Rockville, MD   20852</a:t>
            </a:r>
          </a:p>
          <a:p>
            <a:pPr marL="0" indent="0" algn="ctr">
              <a:buNone/>
            </a:pPr>
            <a:r>
              <a:rPr lang="en-US" b="1" dirty="0">
                <a:solidFill>
                  <a:schemeClr val="tx1"/>
                </a:solidFill>
              </a:rPr>
              <a:t>(301) 468 - 3360</a:t>
            </a:r>
          </a:p>
          <a:p>
            <a:pPr algn="ctr"/>
            <a:endParaRPr lang="en-US" b="1" dirty="0">
              <a:solidFill>
                <a:schemeClr val="tx1"/>
              </a:solidFill>
            </a:endParaRPr>
          </a:p>
        </p:txBody>
      </p:sp>
    </p:spTree>
    <p:extLst>
      <p:ext uri="{BB962C8B-B14F-4D97-AF65-F5344CB8AC3E}">
        <p14:creationId xmlns:p14="http://schemas.microsoft.com/office/powerpoint/2010/main" val="1231895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9404723" cy="918882"/>
          </a:xfrm>
        </p:spPr>
        <p:txBody>
          <a:bodyPr/>
          <a:lstStyle/>
          <a:p>
            <a:r>
              <a:rPr lang="en-US" dirty="0"/>
              <a:t>What is the new ABLE program?</a:t>
            </a:r>
          </a:p>
        </p:txBody>
      </p:sp>
      <p:sp>
        <p:nvSpPr>
          <p:cNvPr id="3" name="Text Placeholder 2"/>
          <p:cNvSpPr>
            <a:spLocks noGrp="1"/>
          </p:cNvSpPr>
          <p:nvPr>
            <p:ph type="body" idx="1"/>
          </p:nvPr>
        </p:nvSpPr>
        <p:spPr>
          <a:xfrm>
            <a:off x="533400" y="1219200"/>
            <a:ext cx="10058400" cy="5410200"/>
          </a:xfrm>
        </p:spPr>
        <p:txBody>
          <a:bodyPr/>
          <a:lstStyle/>
          <a:p>
            <a:r>
              <a:rPr lang="en-US" sz="2400" dirty="0"/>
              <a:t>In 2014, President Obama signed the Achieving a Better Life Experience Act (ABLE)</a:t>
            </a:r>
          </a:p>
          <a:p>
            <a:r>
              <a:rPr lang="en-US" sz="2400" dirty="0"/>
              <a:t>Created a tax-advantaged program for people w/disabilities to save up to $15,000/year and up to $100,000 without losing SSI or Medicaid</a:t>
            </a:r>
          </a:p>
          <a:p>
            <a:r>
              <a:rPr lang="en-US" sz="2400" dirty="0"/>
              <a:t>Not subject to Federal or CA state income taxes</a:t>
            </a:r>
          </a:p>
          <a:p>
            <a:r>
              <a:rPr lang="en-US" sz="2400" dirty="0"/>
              <a:t>Eligibility is  limited to individuals who have been formally diagnosed with a disability before age 26 and  either currently eligible for SSI, or receiving SSI</a:t>
            </a:r>
          </a:p>
          <a:p>
            <a:r>
              <a:rPr lang="en-US" sz="2400" dirty="0"/>
              <a:t>Funds can be spend on any qualified disability expenses—not just medical expenses. Can include basic living expenses such as housing, transportation, education and health prevention/wellness</a:t>
            </a:r>
          </a:p>
        </p:txBody>
      </p:sp>
    </p:spTree>
    <p:extLst>
      <p:ext uri="{BB962C8B-B14F-4D97-AF65-F5344CB8AC3E}">
        <p14:creationId xmlns:p14="http://schemas.microsoft.com/office/powerpoint/2010/main" val="1010247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ABLE accounts</a:t>
            </a:r>
          </a:p>
        </p:txBody>
      </p:sp>
      <p:sp>
        <p:nvSpPr>
          <p:cNvPr id="3" name="Text Placeholder 2"/>
          <p:cNvSpPr>
            <a:spLocks noGrp="1"/>
          </p:cNvSpPr>
          <p:nvPr>
            <p:ph type="body" idx="1"/>
          </p:nvPr>
        </p:nvSpPr>
        <p:spPr>
          <a:xfrm>
            <a:off x="1103312" y="1600200"/>
            <a:ext cx="8946541" cy="4876800"/>
          </a:xfrm>
        </p:spPr>
        <p:txBody>
          <a:bodyPr/>
          <a:lstStyle/>
          <a:p>
            <a:r>
              <a:rPr lang="en-US" sz="2800" dirty="0"/>
              <a:t>Find your state options at </a:t>
            </a:r>
            <a:r>
              <a:rPr lang="en-US" sz="2800" dirty="0">
                <a:hlinkClick r:id="rId2"/>
              </a:rPr>
              <a:t>https://www.ablenrc.org/</a:t>
            </a:r>
            <a:endParaRPr lang="en-US" sz="2800" dirty="0"/>
          </a:p>
          <a:p>
            <a:r>
              <a:rPr lang="en-US" sz="2800" dirty="0"/>
              <a:t>The beneficiary of the account is the account owner, and income earned by the accounts will not be taxed. </a:t>
            </a:r>
          </a:p>
          <a:p>
            <a:r>
              <a:rPr lang="en-US" sz="2800" dirty="0"/>
              <a:t>Can deposit up to $15,000 per year total, more if employed </a:t>
            </a:r>
          </a:p>
          <a:p>
            <a:r>
              <a:rPr lang="en-US" sz="2800" dirty="0"/>
              <a:t>The maximum lifetime limit is currently $100,000 before SSI or state-means tested benefits are suspended (Beneficiaries  can save up to $475,000 and still receive Medicaid).</a:t>
            </a:r>
          </a:p>
        </p:txBody>
      </p:sp>
    </p:spTree>
    <p:extLst>
      <p:ext uri="{BB962C8B-B14F-4D97-AF65-F5344CB8AC3E}">
        <p14:creationId xmlns:p14="http://schemas.microsoft.com/office/powerpoint/2010/main" val="2599239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46542" cy="1400530"/>
          </a:xfrm>
        </p:spPr>
        <p:txBody>
          <a:bodyPr/>
          <a:lstStyle/>
          <a:p>
            <a:r>
              <a:rPr lang="en-US" dirty="0"/>
              <a:t>How ABLE accounts and SNTs can work together</a:t>
            </a:r>
          </a:p>
        </p:txBody>
      </p:sp>
      <p:sp>
        <p:nvSpPr>
          <p:cNvPr id="3" name="Text Placeholder 2"/>
          <p:cNvSpPr>
            <a:spLocks noGrp="1"/>
          </p:cNvSpPr>
          <p:nvPr>
            <p:ph type="body" idx="1"/>
          </p:nvPr>
        </p:nvSpPr>
        <p:spPr/>
        <p:txBody>
          <a:bodyPr/>
          <a:lstStyle/>
          <a:p>
            <a:r>
              <a:rPr lang="en-US" sz="2400" dirty="0"/>
              <a:t>Advantages to using ABLE accounts to pay for rent</a:t>
            </a:r>
          </a:p>
          <a:p>
            <a:r>
              <a:rPr lang="en-US" sz="2400" dirty="0"/>
              <a:t>Non-conserved beneficiaries can have more direct control over their ABLE funds</a:t>
            </a:r>
          </a:p>
          <a:p>
            <a:r>
              <a:rPr lang="en-US" sz="2400" dirty="0"/>
              <a:t>Can use SNT as more of a savings account with fiduciary oversight</a:t>
            </a:r>
          </a:p>
          <a:p>
            <a:r>
              <a:rPr lang="en-US" sz="2400" dirty="0"/>
              <a:t>No penalties in transferring money from a SNT to an ABLE account, and vice versa</a:t>
            </a:r>
          </a:p>
          <a:p>
            <a:r>
              <a:rPr lang="en-US" sz="2400" dirty="0"/>
              <a:t>Because ABLE accounts max at $100,000 for SSI benefits, makes sense to use SNT for ongoing medical and living expenses other than housing</a:t>
            </a:r>
          </a:p>
        </p:txBody>
      </p:sp>
    </p:spTree>
    <p:extLst>
      <p:ext uri="{BB962C8B-B14F-4D97-AF65-F5344CB8AC3E}">
        <p14:creationId xmlns:p14="http://schemas.microsoft.com/office/powerpoint/2010/main" val="3156623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2"/>
              </a:buClr>
              <a:buSzPct val="25000"/>
              <a:buFont typeface="Questrial"/>
              <a:buNone/>
            </a:pPr>
            <a:r>
              <a:rPr lang="en-US" sz="3500" b="0" i="0" u="none" strike="noStrike" cap="none" dirty="0">
                <a:solidFill>
                  <a:schemeClr val="lt2"/>
                </a:solidFill>
                <a:latin typeface="Questrial"/>
                <a:ea typeface="Questrial"/>
                <a:cs typeface="Questrial"/>
                <a:sym typeface="Questrial"/>
              </a:rPr>
              <a:t>Contact Us:</a:t>
            </a:r>
          </a:p>
        </p:txBody>
      </p:sp>
      <p:sp>
        <p:nvSpPr>
          <p:cNvPr id="202" name="Shape 202"/>
          <p:cNvSpPr txBox="1">
            <a:spLocks noGrp="1"/>
          </p:cNvSpPr>
          <p:nvPr>
            <p:ph type="body" idx="1"/>
          </p:nvPr>
        </p:nvSpPr>
        <p:spPr>
          <a:xfrm>
            <a:off x="1143000" y="1600200"/>
            <a:ext cx="9296400" cy="4724400"/>
          </a:xfrm>
          <a:prstGeom prst="rect">
            <a:avLst/>
          </a:prstGeom>
          <a:noFill/>
          <a:ln>
            <a:noFill/>
          </a:ln>
        </p:spPr>
        <p:txBody>
          <a:bodyPr lIns="91425" tIns="91425" rIns="91425" bIns="91425" anchor="t" anchorCtr="0">
            <a:noAutofit/>
          </a:bodyPr>
          <a:lstStyle/>
          <a:p>
            <a:pPr marL="342900" marR="0" lvl="0" indent="-241300" algn="l" rtl="0">
              <a:lnSpc>
                <a:spcPct val="100000"/>
              </a:lnSpc>
              <a:spcBef>
                <a:spcPts val="0"/>
              </a:spcBef>
              <a:spcAft>
                <a:spcPts val="0"/>
              </a:spcAft>
              <a:buClr>
                <a:schemeClr val="accent1"/>
              </a:buClr>
              <a:buSzPct val="25000"/>
              <a:buFont typeface="Noto Sans Symbols"/>
              <a:buNone/>
            </a:pPr>
            <a:r>
              <a:rPr lang="en-US" sz="3200" b="0" i="0" u="none" strike="noStrike" cap="none" dirty="0">
                <a:solidFill>
                  <a:schemeClr val="lt1"/>
                </a:solidFill>
                <a:sym typeface="Questrial"/>
              </a:rPr>
              <a:t>Website:  </a:t>
            </a:r>
            <a:r>
              <a:rPr lang="en-US" sz="3200" b="0" i="0" u="sng" strike="noStrike" cap="none" dirty="0">
                <a:solidFill>
                  <a:schemeClr val="hlink"/>
                </a:solidFill>
                <a:sym typeface="Questrial"/>
                <a:hlinkClick r:id="rId3"/>
              </a:rPr>
              <a:t>www.jlatrust.org</a:t>
            </a:r>
          </a:p>
          <a:p>
            <a:pPr marL="342900" marR="0" lvl="0" indent="-241300"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lt1"/>
              </a:solidFill>
              <a:sym typeface="Questrial"/>
            </a:endParaRPr>
          </a:p>
          <a:p>
            <a:pPr marL="342900" marR="0" lvl="0" indent="-241300" algn="l" rtl="0">
              <a:lnSpc>
                <a:spcPct val="100000"/>
              </a:lnSpc>
              <a:spcBef>
                <a:spcPts val="0"/>
              </a:spcBef>
              <a:spcAft>
                <a:spcPts val="0"/>
              </a:spcAft>
              <a:buClr>
                <a:schemeClr val="accent1"/>
              </a:buClr>
              <a:buSzPct val="25000"/>
              <a:buFont typeface="Noto Sans Symbols"/>
              <a:buNone/>
            </a:pPr>
            <a:r>
              <a:rPr lang="en-US" sz="3200" b="0" i="0" u="none" strike="noStrike" cap="none" dirty="0">
                <a:solidFill>
                  <a:schemeClr val="lt1"/>
                </a:solidFill>
                <a:sym typeface="Questrial"/>
              </a:rPr>
              <a:t>Email: </a:t>
            </a:r>
            <a:r>
              <a:rPr lang="en-US" sz="3200" b="0" i="0" u="sng" strike="noStrike" cap="none" dirty="0">
                <a:solidFill>
                  <a:schemeClr val="hlink"/>
                </a:solidFill>
                <a:sym typeface="Questrial"/>
                <a:hlinkClick r:id="rId4"/>
              </a:rPr>
              <a:t>mwolf@jlatrust.org</a:t>
            </a:r>
          </a:p>
          <a:p>
            <a:pPr marL="342900" marR="0" lvl="0" indent="-241300"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lt1"/>
              </a:solidFill>
              <a:sym typeface="Questrial"/>
            </a:endParaRPr>
          </a:p>
          <a:p>
            <a:pPr marL="342900" marR="0" lvl="0" indent="-241300" algn="l" rtl="0">
              <a:lnSpc>
                <a:spcPct val="100000"/>
              </a:lnSpc>
              <a:spcBef>
                <a:spcPts val="0"/>
              </a:spcBef>
              <a:spcAft>
                <a:spcPts val="0"/>
              </a:spcAft>
              <a:buClr>
                <a:schemeClr val="accent1"/>
              </a:buClr>
              <a:buSzPct val="25000"/>
              <a:buFont typeface="Noto Sans Symbols"/>
              <a:buNone/>
            </a:pPr>
            <a:r>
              <a:rPr lang="en-US" sz="3200" b="0" i="0" u="none" strike="noStrike" cap="none" dirty="0">
                <a:solidFill>
                  <a:schemeClr val="lt1"/>
                </a:solidFill>
                <a:sym typeface="Questrial"/>
              </a:rPr>
              <a:t>Facebook: www.Facebook.com/JLATrust</a:t>
            </a:r>
          </a:p>
          <a:p>
            <a:pPr marL="342900" marR="0" lvl="0" indent="-241300"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lt1"/>
              </a:solidFill>
              <a:sym typeface="Questrial"/>
            </a:endParaRPr>
          </a:p>
          <a:p>
            <a:pPr marL="101600" marR="0" lvl="0" indent="0" algn="l" rtl="0">
              <a:lnSpc>
                <a:spcPct val="100000"/>
              </a:lnSpc>
              <a:spcBef>
                <a:spcPts val="0"/>
              </a:spcBef>
              <a:spcAft>
                <a:spcPts val="0"/>
              </a:spcAft>
              <a:buClr>
                <a:schemeClr val="accent1"/>
              </a:buClr>
              <a:buSzPct val="25000"/>
              <a:buFont typeface="Noto Sans Symbols"/>
              <a:buNone/>
            </a:pPr>
            <a:r>
              <a:rPr lang="en-US" sz="3200" b="0" i="0" u="none" strike="noStrike" cap="none" dirty="0">
                <a:solidFill>
                  <a:schemeClr val="lt1"/>
                </a:solidFill>
                <a:sym typeface="Questrial"/>
              </a:rPr>
              <a:t>Twitter: @</a:t>
            </a:r>
            <a:r>
              <a:rPr lang="en-US" sz="3200" b="0" i="0" u="none" strike="noStrike" cap="none" dirty="0" err="1">
                <a:solidFill>
                  <a:schemeClr val="lt1"/>
                </a:solidFill>
                <a:sym typeface="Questrial"/>
              </a:rPr>
              <a:t>JLATrust</a:t>
            </a:r>
            <a:endParaRPr lang="en-US" sz="3200" b="0" i="0" u="none" strike="noStrike" cap="none" dirty="0">
              <a:solidFill>
                <a:schemeClr val="lt1"/>
              </a:solidFill>
              <a:sym typeface="Questrial"/>
            </a:endParaRPr>
          </a:p>
          <a:p>
            <a:pPr marL="101600" marR="0" lvl="0" indent="0" algn="l" rtl="0">
              <a:lnSpc>
                <a:spcPct val="100000"/>
              </a:lnSpc>
              <a:spcBef>
                <a:spcPts val="0"/>
              </a:spcBef>
              <a:spcAft>
                <a:spcPts val="0"/>
              </a:spcAft>
              <a:buClr>
                <a:schemeClr val="accent1"/>
              </a:buClr>
              <a:buSzPct val="25000"/>
              <a:buFont typeface="Noto Sans Symbols"/>
              <a:buNone/>
            </a:pPr>
            <a:endParaRPr lang="en-US" sz="3200" dirty="0"/>
          </a:p>
          <a:p>
            <a:pPr marL="101600" marR="0" lvl="0" indent="0" algn="l" rtl="0">
              <a:lnSpc>
                <a:spcPct val="100000"/>
              </a:lnSpc>
              <a:spcBef>
                <a:spcPts val="0"/>
              </a:spcBef>
              <a:spcAft>
                <a:spcPts val="0"/>
              </a:spcAft>
              <a:buClr>
                <a:schemeClr val="accent1"/>
              </a:buClr>
              <a:buSzPct val="25000"/>
              <a:buFont typeface="Noto Sans Symbols"/>
              <a:buNone/>
            </a:pPr>
            <a:r>
              <a:rPr lang="en-US" sz="3200" dirty="0"/>
              <a:t>Telephone: (310) 773-9728, </a:t>
            </a:r>
            <a:r>
              <a:rPr lang="en-US" sz="3200" dirty="0" err="1"/>
              <a:t>ext</a:t>
            </a:r>
            <a:r>
              <a:rPr lang="en-US" sz="3200" dirty="0"/>
              <a:t> 2</a:t>
            </a:r>
          </a:p>
        </p:txBody>
      </p:sp>
    </p:spTree>
    <p:extLst>
      <p:ext uri="{BB962C8B-B14F-4D97-AF65-F5344CB8AC3E}">
        <p14:creationId xmlns:p14="http://schemas.microsoft.com/office/powerpoint/2010/main" val="2822214757"/>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45796C-1456-4B6E-9D89-6CD8BC1003A9}"/>
              </a:ext>
            </a:extLst>
          </p:cNvPr>
          <p:cNvSpPr>
            <a:spLocks noGrp="1"/>
          </p:cNvSpPr>
          <p:nvPr>
            <p:ph type="title"/>
          </p:nvPr>
        </p:nvSpPr>
        <p:spPr/>
        <p:txBody>
          <a:bodyPr>
            <a:normAutofit fontScale="90000"/>
          </a:bodyPr>
          <a:lstStyle/>
          <a:p>
            <a:r>
              <a:rPr lang="en-US" dirty="0"/>
              <a:t>Planned Giving: Your Way to have Your Charity Cont. </a:t>
            </a:r>
          </a:p>
        </p:txBody>
      </p:sp>
      <p:sp>
        <p:nvSpPr>
          <p:cNvPr id="4" name="Content Placeholder 3">
            <a:extLst>
              <a:ext uri="{FF2B5EF4-FFF2-40B4-BE49-F238E27FC236}">
                <a16:creationId xmlns:a16="http://schemas.microsoft.com/office/drawing/2014/main" id="{794833BD-18F0-4376-851F-6F155201F26A}"/>
              </a:ext>
            </a:extLst>
          </p:cNvPr>
          <p:cNvSpPr>
            <a:spLocks noGrp="1"/>
          </p:cNvSpPr>
          <p:nvPr>
            <p:ph idx="1"/>
          </p:nvPr>
        </p:nvSpPr>
        <p:spPr/>
        <p:txBody>
          <a:bodyPr>
            <a:noAutofit/>
          </a:bodyPr>
          <a:lstStyle/>
          <a:p>
            <a:r>
              <a:rPr lang="en-US" sz="4800" b="1" dirty="0">
                <a:hlinkClick r:id="rId2"/>
              </a:rPr>
              <a:t>Your faith based organization</a:t>
            </a:r>
          </a:p>
          <a:p>
            <a:endParaRPr lang="en-US" sz="4800" b="1" dirty="0">
              <a:hlinkClick r:id="rId2"/>
            </a:endParaRPr>
          </a:p>
          <a:p>
            <a:r>
              <a:rPr lang="en-US" sz="4800" b="1" dirty="0">
                <a:hlinkClick r:id="rId2"/>
              </a:rPr>
              <a:t>The Arc</a:t>
            </a:r>
            <a:endParaRPr lang="en-US" sz="4800" b="1" dirty="0"/>
          </a:p>
          <a:p>
            <a:endParaRPr lang="en-US" sz="4800" b="1" dirty="0"/>
          </a:p>
          <a:p>
            <a:r>
              <a:rPr lang="en-US" sz="4800" b="1" dirty="0" err="1">
                <a:hlinkClick r:id="rId3"/>
              </a:rPr>
              <a:t>RespectAbility</a:t>
            </a:r>
            <a:endParaRPr lang="en-US" sz="4800" b="1" dirty="0"/>
          </a:p>
        </p:txBody>
      </p:sp>
    </p:spTree>
    <p:extLst>
      <p:ext uri="{BB962C8B-B14F-4D97-AF65-F5344CB8AC3E}">
        <p14:creationId xmlns:p14="http://schemas.microsoft.com/office/powerpoint/2010/main" val="298680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1D035-8748-4A34-AF42-A224A6CD95F1}"/>
              </a:ext>
            </a:extLst>
          </p:cNvPr>
          <p:cNvSpPr>
            <a:spLocks noGrp="1"/>
          </p:cNvSpPr>
          <p:nvPr>
            <p:ph type="title"/>
          </p:nvPr>
        </p:nvSpPr>
        <p:spPr/>
        <p:txBody>
          <a:bodyPr/>
          <a:lstStyle/>
          <a:p>
            <a:r>
              <a:rPr lang="en-US" dirty="0"/>
              <a:t>Questions? Comments? Concerns?</a:t>
            </a:r>
          </a:p>
        </p:txBody>
      </p:sp>
    </p:spTree>
    <p:extLst>
      <p:ext uri="{BB962C8B-B14F-4D97-AF65-F5344CB8AC3E}">
        <p14:creationId xmlns:p14="http://schemas.microsoft.com/office/powerpoint/2010/main" val="826884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5754D12-F60B-EB40-8196-E41E769F5AF9}"/>
              </a:ext>
            </a:extLst>
          </p:cNvPr>
          <p:cNvSpPr>
            <a:spLocks noGrp="1"/>
          </p:cNvSpPr>
          <p:nvPr>
            <p:ph type="title"/>
          </p:nvPr>
        </p:nvSpPr>
        <p:spPr/>
        <p:txBody>
          <a:bodyPr/>
          <a:lstStyle/>
          <a:p>
            <a:r>
              <a:rPr lang="en-US" dirty="0"/>
              <a:t>Thank you!</a:t>
            </a:r>
          </a:p>
        </p:txBody>
      </p:sp>
      <p:sp>
        <p:nvSpPr>
          <p:cNvPr id="2" name="TextBox 1">
            <a:extLst>
              <a:ext uri="{FF2B5EF4-FFF2-40B4-BE49-F238E27FC236}">
                <a16:creationId xmlns:a16="http://schemas.microsoft.com/office/drawing/2014/main" id="{DB4D2C9D-347E-4710-B426-E2F945F2385B}"/>
              </a:ext>
            </a:extLst>
          </p:cNvPr>
          <p:cNvSpPr txBox="1"/>
          <p:nvPr/>
        </p:nvSpPr>
        <p:spPr>
          <a:xfrm>
            <a:off x="5408908" y="3768436"/>
            <a:ext cx="6991859" cy="2812565"/>
          </a:xfrm>
          <a:prstGeom prst="rect">
            <a:avLst/>
          </a:prstGeom>
          <a:noFill/>
        </p:spPr>
        <p:txBody>
          <a:bodyPr wrap="square" rtlCol="0">
            <a:spAutoFit/>
          </a:bodyPr>
          <a:lstStyle/>
          <a:p>
            <a:pPr algn="ctr">
              <a:lnSpc>
                <a:spcPct val="90000"/>
              </a:lnSpc>
              <a:spcBef>
                <a:spcPts val="480"/>
              </a:spcBef>
              <a:buSzPct val="25000"/>
              <a:defRPr/>
            </a:pPr>
            <a:r>
              <a:rPr lang="en-US" sz="2400" b="1"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Contact Us:</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Jennifer Laszlo Mizrahi, </a:t>
            </a:r>
            <a:r>
              <a:rPr lang="en-US" sz="2000" u="sng" kern="0" dirty="0">
                <a:solidFill>
                  <a:srgbClr val="0070C0"/>
                </a:solidFill>
                <a:latin typeface="Times New Roman" panose="02020603050405020304" pitchFamily="18" charset="0"/>
                <a:ea typeface="Libre Baskerville"/>
                <a:cs typeface="Times New Roman" panose="02020603050405020304" pitchFamily="18" charset="0"/>
                <a:sym typeface="Libre Baskerville"/>
                <a:hlinkClick r:id="rId3">
                  <a:extLst>
                    <a:ext uri="{A12FA001-AC4F-418D-AE19-62706E023703}">
                      <ahyp:hlinkClr xmlns:ahyp="http://schemas.microsoft.com/office/drawing/2018/hyperlinkcolor" val="tx"/>
                    </a:ext>
                  </a:extLst>
                </a:hlinkClick>
              </a:rPr>
              <a:t>JenniferM@RespectAbility.org</a:t>
            </a:r>
            <a:endParaRPr lang="en-US" sz="2000" kern="0" dirty="0">
              <a:solidFill>
                <a:srgbClr val="0070C0"/>
              </a:solidFill>
              <a:latin typeface="Times New Roman" panose="02020603050405020304" pitchFamily="18" charset="0"/>
              <a:ea typeface="Libre Baskerville"/>
              <a:cs typeface="Times New Roman" panose="02020603050405020304" pitchFamily="18" charset="0"/>
              <a:sym typeface="Libre Baskerville"/>
            </a:endParaRP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Frederick M. </a:t>
            </a:r>
            <a:r>
              <a:rPr lang="en-US" sz="2000" kern="0" dirty="0" err="1">
                <a:solidFill>
                  <a:srgbClr val="000000"/>
                </a:solidFill>
                <a:latin typeface="Times New Roman" panose="02020603050405020304" pitchFamily="18" charset="0"/>
                <a:ea typeface="Libre Baskerville"/>
                <a:cs typeface="Times New Roman" panose="02020603050405020304" pitchFamily="18" charset="0"/>
                <a:sym typeface="Libre Baskerville"/>
              </a:rPr>
              <a:t>Misilo</a:t>
            </a: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 Jr., Esq. </a:t>
            </a: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4"/>
              </a:rPr>
              <a:t>fmisilo@fletchertilton.com</a:t>
            </a: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 </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Evan J. </a:t>
            </a:r>
            <a:r>
              <a:rPr lang="en-US" sz="2000" kern="0" dirty="0" err="1">
                <a:solidFill>
                  <a:srgbClr val="000000"/>
                </a:solidFill>
                <a:latin typeface="Times New Roman" panose="02020603050405020304" pitchFamily="18" charset="0"/>
                <a:ea typeface="Libre Baskerville"/>
                <a:cs typeface="Times New Roman" panose="02020603050405020304" pitchFamily="18" charset="0"/>
                <a:sym typeface="Libre Baskerville"/>
              </a:rPr>
              <a:t>Krame</a:t>
            </a: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 </a:t>
            </a: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5"/>
              </a:rPr>
              <a:t>evan.krame@gmail.com</a:t>
            </a: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 </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Michelle Wolf, </a:t>
            </a: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6"/>
              </a:rPr>
              <a:t>mwolf@jlatrust.org</a:t>
            </a: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 </a:t>
            </a:r>
          </a:p>
          <a:p>
            <a:pPr algn="ctr">
              <a:lnSpc>
                <a:spcPct val="90000"/>
              </a:lnSpc>
              <a:spcBef>
                <a:spcPts val="480"/>
              </a:spcBef>
              <a:buSzPct val="25000"/>
              <a:defRPr/>
            </a:pPr>
            <a:endParaRPr lang="en-US" sz="2000"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7">
                <a:extLst>
                  <a:ext uri="{A12FA001-AC4F-418D-AE19-62706E023703}">
                    <ahyp:hlinkClr xmlns:ahyp="http://schemas.microsoft.com/office/drawing/2018/hyperlinkcolor" val="tx"/>
                  </a:ext>
                </a:extLst>
              </a:hlinkClick>
            </a:endParaRPr>
          </a:p>
          <a:p>
            <a:pPr algn="ctr">
              <a:lnSpc>
                <a:spcPct val="90000"/>
              </a:lnSpc>
              <a:spcBef>
                <a:spcPts val="480"/>
              </a:spcBef>
              <a:buSzPct val="25000"/>
              <a:defRPr/>
            </a:pPr>
            <a:r>
              <a:rPr lang="en-US" sz="2000" u="sng" kern="0" dirty="0">
                <a:solidFill>
                  <a:srgbClr val="0070C0"/>
                </a:solidFill>
                <a:latin typeface="Times New Roman" panose="02020603050405020304" pitchFamily="18" charset="0"/>
                <a:ea typeface="Libre Baskerville"/>
                <a:cs typeface="Times New Roman" panose="02020603050405020304" pitchFamily="18" charset="0"/>
                <a:sym typeface="Libre Baskerville"/>
                <a:hlinkClick r:id="rId7">
                  <a:extLst>
                    <a:ext uri="{A12FA001-AC4F-418D-AE19-62706E023703}">
                      <ahyp:hlinkClr xmlns:ahyp="http://schemas.microsoft.com/office/drawing/2018/hyperlinkcolor" val="tx"/>
                    </a:ext>
                  </a:extLst>
                </a:hlinkClick>
              </a:rPr>
              <a:t>www.RespectAbility.org</a:t>
            </a:r>
          </a:p>
          <a:p>
            <a:pPr algn="ctr">
              <a:lnSpc>
                <a:spcPct val="90000"/>
              </a:lnSpc>
              <a:spcBef>
                <a:spcPts val="480"/>
              </a:spcBef>
              <a:buSzPct val="25000"/>
              <a:defRPr/>
            </a:pPr>
            <a:endParaRPr lang="en-US" sz="2000"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3">
                <a:extLst>
                  <a:ext uri="{A12FA001-AC4F-418D-AE19-62706E023703}">
                    <ahyp:hlinkClr xmlns:ahyp="http://schemas.microsoft.com/office/drawing/2018/hyperlinkcolor" val="tx"/>
                  </a:ext>
                </a:extLst>
              </a:hlinkClick>
            </a:endParaRPr>
          </a:p>
        </p:txBody>
      </p:sp>
      <p:pic>
        <p:nvPicPr>
          <p:cNvPr id="8" name="Picture 7" descr="RespectAbility logo">
            <a:extLst>
              <a:ext uri="{FF2B5EF4-FFF2-40B4-BE49-F238E27FC236}">
                <a16:creationId xmlns:a16="http://schemas.microsoft.com/office/drawing/2014/main" id="{AFB8A443-DE0B-4628-8DFD-7EB3A7135CB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3291" y="3768436"/>
            <a:ext cx="5410200" cy="2419350"/>
          </a:xfrm>
          <a:prstGeom prst="rect">
            <a:avLst/>
          </a:prstGeom>
        </p:spPr>
      </p:pic>
      <p:pic>
        <p:nvPicPr>
          <p:cNvPr id="7" name="Picture 6" descr="RespectAbility Summer 2017 Fellows smile together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52909" y="-325677"/>
            <a:ext cx="12553676" cy="3818173"/>
          </a:xfrm>
          <a:prstGeom prst="rect">
            <a:avLst/>
          </a:prstGeom>
        </p:spPr>
      </p:pic>
    </p:spTree>
    <p:extLst>
      <p:ext uri="{BB962C8B-B14F-4D97-AF65-F5344CB8AC3E}">
        <p14:creationId xmlns:p14="http://schemas.microsoft.com/office/powerpoint/2010/main" val="98647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7C527C-7332-41BC-93B1-DD616188867E}"/>
              </a:ext>
            </a:extLst>
          </p:cNvPr>
          <p:cNvSpPr>
            <a:spLocks noGrp="1"/>
          </p:cNvSpPr>
          <p:nvPr>
            <p:ph type="title"/>
          </p:nvPr>
        </p:nvSpPr>
        <p:spPr/>
        <p:txBody>
          <a:bodyPr/>
          <a:lstStyle/>
          <a:p>
            <a:r>
              <a:rPr lang="en-US" dirty="0"/>
              <a:t>Who Is The Client?</a:t>
            </a:r>
          </a:p>
        </p:txBody>
      </p:sp>
      <p:sp>
        <p:nvSpPr>
          <p:cNvPr id="4" name="Content Placeholder 3">
            <a:extLst>
              <a:ext uri="{FF2B5EF4-FFF2-40B4-BE49-F238E27FC236}">
                <a16:creationId xmlns:a16="http://schemas.microsoft.com/office/drawing/2014/main" id="{4C4272E0-6B61-4360-B6B6-3A5AE9D6E52F}"/>
              </a:ext>
            </a:extLst>
          </p:cNvPr>
          <p:cNvSpPr>
            <a:spLocks noGrp="1"/>
          </p:cNvSpPr>
          <p:nvPr>
            <p:ph idx="1"/>
          </p:nvPr>
        </p:nvSpPr>
        <p:spPr/>
        <p:txBody>
          <a:bodyPr>
            <a:normAutofit/>
          </a:bodyPr>
          <a:lstStyle/>
          <a:p>
            <a:r>
              <a:rPr lang="en-US" sz="3500" dirty="0"/>
              <a:t>Does the client have capacity?  Is the person for whom planning is required a minor? Is that person subject to a mental or cognitive limitation such that they do not have legal capacity to make decisions?</a:t>
            </a:r>
          </a:p>
          <a:p>
            <a:endParaRPr lang="en-US" sz="3500" dirty="0"/>
          </a:p>
          <a:p>
            <a:r>
              <a:rPr lang="en-US" sz="3500" dirty="0"/>
              <a:t>Who are the persons closest - Next Friends, Parents, Guardians, Caretakers – who has legal authority to make decisions?</a:t>
            </a:r>
          </a:p>
          <a:p>
            <a:endParaRPr lang="en-US" sz="3500" dirty="0"/>
          </a:p>
        </p:txBody>
      </p:sp>
    </p:spTree>
    <p:extLst>
      <p:ext uri="{BB962C8B-B14F-4D97-AF65-F5344CB8AC3E}">
        <p14:creationId xmlns:p14="http://schemas.microsoft.com/office/powerpoint/2010/main" val="293544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DE722A-82EB-4229-A039-C704FCA0BD20}"/>
              </a:ext>
            </a:extLst>
          </p:cNvPr>
          <p:cNvSpPr>
            <a:spLocks noGrp="1"/>
          </p:cNvSpPr>
          <p:nvPr>
            <p:ph type="title"/>
          </p:nvPr>
        </p:nvSpPr>
        <p:spPr/>
        <p:txBody>
          <a:bodyPr/>
          <a:lstStyle/>
          <a:p>
            <a:r>
              <a:rPr lang="en-US" dirty="0"/>
              <a:t>Public Benefits</a:t>
            </a:r>
          </a:p>
        </p:txBody>
      </p:sp>
      <p:sp>
        <p:nvSpPr>
          <p:cNvPr id="2" name="Content Placeholder 1">
            <a:extLst>
              <a:ext uri="{FF2B5EF4-FFF2-40B4-BE49-F238E27FC236}">
                <a16:creationId xmlns:a16="http://schemas.microsoft.com/office/drawing/2014/main" id="{1272544E-13EA-4A4B-897B-F42B86B66DF0}"/>
              </a:ext>
            </a:extLst>
          </p:cNvPr>
          <p:cNvSpPr>
            <a:spLocks noGrp="1"/>
          </p:cNvSpPr>
          <p:nvPr>
            <p:ph idx="1"/>
          </p:nvPr>
        </p:nvSpPr>
        <p:spPr/>
        <p:txBody>
          <a:bodyPr>
            <a:normAutofit/>
          </a:bodyPr>
          <a:lstStyle/>
          <a:p>
            <a:r>
              <a:rPr lang="en-US" sz="3500" dirty="0"/>
              <a:t>Does the client receive, or will the client need public benefits?</a:t>
            </a:r>
          </a:p>
          <a:p>
            <a:r>
              <a:rPr lang="en-US" sz="3500" dirty="0"/>
              <a:t>What kind of benefits?</a:t>
            </a:r>
          </a:p>
          <a:p>
            <a:pPr lvl="1"/>
            <a:r>
              <a:rPr lang="en-US" sz="3500" dirty="0"/>
              <a:t>Supplemental Security Income (SSI)</a:t>
            </a:r>
          </a:p>
          <a:p>
            <a:pPr lvl="1"/>
            <a:r>
              <a:rPr lang="en-US" sz="3500" dirty="0"/>
              <a:t>Medicaid</a:t>
            </a:r>
          </a:p>
          <a:p>
            <a:pPr lvl="1"/>
            <a:r>
              <a:rPr lang="en-US" sz="3500" dirty="0"/>
              <a:t>SSDI (Disability Income).</a:t>
            </a:r>
          </a:p>
          <a:p>
            <a:pPr marL="0" indent="0">
              <a:buNone/>
            </a:pPr>
            <a:endParaRPr lang="en-US" sz="3500" dirty="0"/>
          </a:p>
        </p:txBody>
      </p:sp>
    </p:spTree>
    <p:extLst>
      <p:ext uri="{BB962C8B-B14F-4D97-AF65-F5344CB8AC3E}">
        <p14:creationId xmlns:p14="http://schemas.microsoft.com/office/powerpoint/2010/main" val="71863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21FA-AC85-49E2-884F-1E5D07E97627}"/>
              </a:ext>
            </a:extLst>
          </p:cNvPr>
          <p:cNvSpPr>
            <a:spLocks noGrp="1"/>
          </p:cNvSpPr>
          <p:nvPr>
            <p:ph type="title"/>
          </p:nvPr>
        </p:nvSpPr>
        <p:spPr/>
        <p:txBody>
          <a:bodyPr/>
          <a:lstStyle/>
          <a:p>
            <a:r>
              <a:rPr lang="en-US" dirty="0"/>
              <a:t>Basic Documents – Part 1</a:t>
            </a:r>
          </a:p>
        </p:txBody>
      </p:sp>
      <p:sp>
        <p:nvSpPr>
          <p:cNvPr id="2" name="Content Placeholder 1">
            <a:extLst>
              <a:ext uri="{FF2B5EF4-FFF2-40B4-BE49-F238E27FC236}">
                <a16:creationId xmlns:a16="http://schemas.microsoft.com/office/drawing/2014/main" id="{11DADB9D-1F8F-4992-A45D-196491736762}"/>
              </a:ext>
            </a:extLst>
          </p:cNvPr>
          <p:cNvSpPr>
            <a:spLocks noGrp="1"/>
          </p:cNvSpPr>
          <p:nvPr>
            <p:ph idx="1"/>
          </p:nvPr>
        </p:nvSpPr>
        <p:spPr>
          <a:xfrm>
            <a:off x="336529" y="1504950"/>
            <a:ext cx="11518942" cy="4351338"/>
          </a:xfrm>
        </p:spPr>
        <p:txBody>
          <a:bodyPr>
            <a:noAutofit/>
          </a:bodyPr>
          <a:lstStyle/>
          <a:p>
            <a:r>
              <a:rPr lang="en-US" sz="2200" dirty="0"/>
              <a:t>While you are alive – </a:t>
            </a:r>
            <a:r>
              <a:rPr lang="en-US" sz="2200" b="1" dirty="0"/>
              <a:t>Financial Power of Attorney</a:t>
            </a:r>
          </a:p>
          <a:p>
            <a:pPr lvl="1"/>
            <a:r>
              <a:rPr lang="en-US" sz="2200" dirty="0"/>
              <a:t>to give another person (“agent”) authority / manage and administer finances</a:t>
            </a:r>
          </a:p>
          <a:p>
            <a:pPr lvl="1"/>
            <a:r>
              <a:rPr lang="en-US" sz="2200" dirty="0"/>
              <a:t>handle legal matters / “durable” is valid even if the signer is disabled.</a:t>
            </a:r>
          </a:p>
          <a:p>
            <a:pPr lvl="1"/>
            <a:r>
              <a:rPr lang="en-US" sz="2200" dirty="0"/>
              <a:t>should be valid upon signing.</a:t>
            </a:r>
          </a:p>
          <a:p>
            <a:r>
              <a:rPr lang="en-US" sz="2200" b="1" dirty="0"/>
              <a:t>Health Care Power of Attorney</a:t>
            </a:r>
          </a:p>
          <a:p>
            <a:pPr lvl="1"/>
            <a:r>
              <a:rPr lang="en-US" sz="2200" dirty="0"/>
              <a:t>designate an “agent” for medical decisions / manage health care</a:t>
            </a:r>
          </a:p>
          <a:p>
            <a:pPr lvl="1"/>
            <a:r>
              <a:rPr lang="en-US" sz="2200" dirty="0"/>
              <a:t>useful when the signer is not capable / should be valid upon signing.</a:t>
            </a:r>
          </a:p>
          <a:p>
            <a:r>
              <a:rPr lang="en-US" sz="2200" b="1" dirty="0"/>
              <a:t>Living Will </a:t>
            </a:r>
          </a:p>
          <a:p>
            <a:pPr lvl="1"/>
            <a:r>
              <a:rPr lang="en-US" sz="2200" dirty="0"/>
              <a:t>direction in the event of extreme illness / only applies when there is no hope of recovery / directs end of life treatment  / only focuses on keeping a person alive</a:t>
            </a:r>
          </a:p>
          <a:p>
            <a:r>
              <a:rPr lang="en-US" sz="2200" b="1" dirty="0"/>
              <a:t>HIPAA Release</a:t>
            </a:r>
          </a:p>
          <a:p>
            <a:pPr lvl="1"/>
            <a:r>
              <a:rPr lang="en-US" sz="2200" dirty="0"/>
              <a:t>Privacy laws limit access to medical records b/ A HIPAA release designates a representative </a:t>
            </a:r>
          </a:p>
          <a:p>
            <a:pPr lvl="1"/>
            <a:r>
              <a:rPr lang="en-US" sz="2200" dirty="0"/>
              <a:t>Needed to help implement estate plans</a:t>
            </a:r>
          </a:p>
        </p:txBody>
      </p:sp>
    </p:spTree>
    <p:extLst>
      <p:ext uri="{BB962C8B-B14F-4D97-AF65-F5344CB8AC3E}">
        <p14:creationId xmlns:p14="http://schemas.microsoft.com/office/powerpoint/2010/main" val="196106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21FA-AC85-49E2-884F-1E5D07E97627}"/>
              </a:ext>
            </a:extLst>
          </p:cNvPr>
          <p:cNvSpPr>
            <a:spLocks noGrp="1"/>
          </p:cNvSpPr>
          <p:nvPr>
            <p:ph type="title"/>
          </p:nvPr>
        </p:nvSpPr>
        <p:spPr/>
        <p:txBody>
          <a:bodyPr/>
          <a:lstStyle/>
          <a:p>
            <a:r>
              <a:rPr lang="en-US" dirty="0"/>
              <a:t>Basic Documents – Part 2</a:t>
            </a:r>
          </a:p>
        </p:txBody>
      </p:sp>
      <p:sp>
        <p:nvSpPr>
          <p:cNvPr id="2" name="Content Placeholder 1">
            <a:extLst>
              <a:ext uri="{FF2B5EF4-FFF2-40B4-BE49-F238E27FC236}">
                <a16:creationId xmlns:a16="http://schemas.microsoft.com/office/drawing/2014/main" id="{11DADB9D-1F8F-4992-A45D-196491736762}"/>
              </a:ext>
            </a:extLst>
          </p:cNvPr>
          <p:cNvSpPr>
            <a:spLocks noGrp="1"/>
          </p:cNvSpPr>
          <p:nvPr>
            <p:ph idx="1"/>
          </p:nvPr>
        </p:nvSpPr>
        <p:spPr>
          <a:xfrm>
            <a:off x="336529" y="1504950"/>
            <a:ext cx="11518942" cy="4351338"/>
          </a:xfrm>
        </p:spPr>
        <p:txBody>
          <a:bodyPr>
            <a:noAutofit/>
          </a:bodyPr>
          <a:lstStyle/>
          <a:p>
            <a:r>
              <a:rPr lang="en-US" sz="2200" dirty="0"/>
              <a:t>Upon Death </a:t>
            </a:r>
          </a:p>
          <a:p>
            <a:r>
              <a:rPr lang="en-US" sz="2200" b="1" dirty="0"/>
              <a:t>WILLS: </a:t>
            </a:r>
            <a:r>
              <a:rPr lang="en-US" dirty="0"/>
              <a:t>a will is a list of instructions for how possessions pass upon death.</a:t>
            </a:r>
          </a:p>
          <a:p>
            <a:pPr lvl="1"/>
            <a:r>
              <a:rPr lang="en-US" dirty="0"/>
              <a:t>only applies to assets owned in your sole name.</a:t>
            </a:r>
          </a:p>
          <a:p>
            <a:pPr lvl="1"/>
            <a:r>
              <a:rPr lang="en-US" dirty="0"/>
              <a:t>does not apply to beneficiary designations</a:t>
            </a:r>
          </a:p>
          <a:p>
            <a:pPr lvl="2"/>
            <a:r>
              <a:rPr lang="en-US" dirty="0"/>
              <a:t>not to IRAs/401Ks. / generally not to life insurance. / generally not to annuities</a:t>
            </a:r>
          </a:p>
          <a:p>
            <a:r>
              <a:rPr lang="en-US" dirty="0"/>
              <a:t>generally doesn’t to apply to jointly owned assets.</a:t>
            </a:r>
          </a:p>
          <a:p>
            <a:r>
              <a:rPr lang="en-US" dirty="0"/>
              <a:t>A will is a list of instructions for the probate process</a:t>
            </a:r>
          </a:p>
          <a:p>
            <a:pPr lvl="1"/>
            <a:r>
              <a:rPr lang="en-US" dirty="0"/>
              <a:t>probate is how the Courts supervise your estate</a:t>
            </a:r>
          </a:p>
          <a:p>
            <a:pPr lvl="1"/>
            <a:r>
              <a:rPr lang="en-US" dirty="0"/>
              <a:t>probate begins by the filing of probate forms</a:t>
            </a:r>
          </a:p>
          <a:p>
            <a:pPr lvl="1"/>
            <a:r>
              <a:rPr lang="en-US" dirty="0"/>
              <a:t>probate may mean some delays in distribution</a:t>
            </a:r>
          </a:p>
          <a:p>
            <a:pPr lvl="1"/>
            <a:r>
              <a:rPr lang="en-US" dirty="0"/>
              <a:t>probate may safeguard against fraud</a:t>
            </a:r>
          </a:p>
          <a:p>
            <a:pPr lvl="1"/>
            <a:r>
              <a:rPr lang="en-US" dirty="0"/>
              <a:t>probate can cut off the claims of creditors.</a:t>
            </a:r>
          </a:p>
          <a:p>
            <a:endParaRPr lang="en-US" sz="2200" b="1" dirty="0"/>
          </a:p>
        </p:txBody>
      </p:sp>
    </p:spTree>
    <p:extLst>
      <p:ext uri="{BB962C8B-B14F-4D97-AF65-F5344CB8AC3E}">
        <p14:creationId xmlns:p14="http://schemas.microsoft.com/office/powerpoint/2010/main" val="9167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EA2380-023B-41BA-8776-926DC72D17C5}"/>
              </a:ext>
            </a:extLst>
          </p:cNvPr>
          <p:cNvSpPr>
            <a:spLocks noGrp="1"/>
          </p:cNvSpPr>
          <p:nvPr>
            <p:ph type="title"/>
          </p:nvPr>
        </p:nvSpPr>
        <p:spPr/>
        <p:txBody>
          <a:bodyPr/>
          <a:lstStyle/>
          <a:p>
            <a:r>
              <a:rPr lang="en-US" dirty="0"/>
              <a:t>Upon Death</a:t>
            </a:r>
          </a:p>
        </p:txBody>
      </p:sp>
      <p:sp>
        <p:nvSpPr>
          <p:cNvPr id="2" name="Content Placeholder 1">
            <a:extLst>
              <a:ext uri="{FF2B5EF4-FFF2-40B4-BE49-F238E27FC236}">
                <a16:creationId xmlns:a16="http://schemas.microsoft.com/office/drawing/2014/main" id="{3F08DC1E-A6DA-4BD1-8680-5A09EC59423C}"/>
              </a:ext>
            </a:extLst>
          </p:cNvPr>
          <p:cNvSpPr>
            <a:spLocks noGrp="1"/>
          </p:cNvSpPr>
          <p:nvPr>
            <p:ph idx="1"/>
          </p:nvPr>
        </p:nvSpPr>
        <p:spPr/>
        <p:txBody>
          <a:bodyPr>
            <a:normAutofit/>
          </a:bodyPr>
          <a:lstStyle/>
          <a:p>
            <a:r>
              <a:rPr lang="en-US" sz="3500" dirty="0"/>
              <a:t>NO WILL – This is called INTESTACY.</a:t>
            </a:r>
          </a:p>
          <a:p>
            <a:pPr lvl="1"/>
            <a:r>
              <a:rPr lang="en-US" sz="3500" dirty="0"/>
              <a:t>State law determines how property passes</a:t>
            </a:r>
          </a:p>
          <a:p>
            <a:pPr lvl="1"/>
            <a:r>
              <a:rPr lang="en-US" sz="3500" dirty="0"/>
              <a:t>Priority is given to a spouse and children</a:t>
            </a:r>
          </a:p>
          <a:p>
            <a:pPr lvl="1"/>
            <a:r>
              <a:rPr lang="en-US" sz="3500" dirty="0"/>
              <a:t>Provides a scheme for distributing property</a:t>
            </a:r>
          </a:p>
          <a:p>
            <a:pPr lvl="1"/>
            <a:r>
              <a:rPr lang="en-US" sz="3500" dirty="0"/>
              <a:t>If no relatives survive, ESCHEAT to the state.</a:t>
            </a:r>
          </a:p>
          <a:p>
            <a:pPr lvl="1"/>
            <a:r>
              <a:rPr lang="en-US" sz="3500" dirty="0"/>
              <a:t>if you have no assets in your sole name, you might not need a will.  </a:t>
            </a:r>
          </a:p>
          <a:p>
            <a:endParaRPr lang="en-US" sz="3500" dirty="0"/>
          </a:p>
        </p:txBody>
      </p:sp>
    </p:spTree>
    <p:extLst>
      <p:ext uri="{BB962C8B-B14F-4D97-AF65-F5344CB8AC3E}">
        <p14:creationId xmlns:p14="http://schemas.microsoft.com/office/powerpoint/2010/main" val="782732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6|4.6|7.7|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23157</TotalTime>
  <Words>3386</Words>
  <Application>Microsoft Macintosh PowerPoint</Application>
  <PresentationFormat>Widescreen</PresentationFormat>
  <Paragraphs>337</Paragraphs>
  <Slides>46</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Arial</vt:lpstr>
      <vt:lpstr>Calibri</vt:lpstr>
      <vt:lpstr>Calibri Light</vt:lpstr>
      <vt:lpstr>Noto Sans Symbols</vt:lpstr>
      <vt:lpstr>Questrial</vt:lpstr>
      <vt:lpstr>Raleway</vt:lpstr>
      <vt:lpstr>Times New Roman</vt:lpstr>
      <vt:lpstr>Verdana</vt:lpstr>
      <vt:lpstr>Wingdings</vt:lpstr>
      <vt:lpstr>Office Theme</vt:lpstr>
      <vt:lpstr>Ion</vt:lpstr>
      <vt:lpstr>Office Theme</vt:lpstr>
      <vt:lpstr>Ten-Fold Decrease in Job Gains for People with Disabilities </vt:lpstr>
      <vt:lpstr>Our Mission</vt:lpstr>
      <vt:lpstr>Speakers</vt:lpstr>
      <vt:lpstr>Evan J. Krame</vt:lpstr>
      <vt:lpstr>Who Is The Client?</vt:lpstr>
      <vt:lpstr>Public Benefits</vt:lpstr>
      <vt:lpstr>Basic Documents – Part 1</vt:lpstr>
      <vt:lpstr>Basic Documents – Part 2</vt:lpstr>
      <vt:lpstr>Upon Death</vt:lpstr>
      <vt:lpstr>Trusts</vt:lpstr>
      <vt:lpstr>Guardianship</vt:lpstr>
      <vt:lpstr>Special Needs Trusts / Self-Funded Trusts – Part 1</vt:lpstr>
      <vt:lpstr>Special Needs Trusts / Self-Funded Trusts – Part 2</vt:lpstr>
      <vt:lpstr>Supplemental Needs Trusts / Third Party Trusts</vt:lpstr>
      <vt:lpstr>Other Issues In Planning For Persons With Disabilities</vt:lpstr>
      <vt:lpstr>Resources </vt:lpstr>
      <vt:lpstr>Hope for the Best –  Prepare for the Worst, Wills, Special Needs Trusts and Legacies</vt:lpstr>
      <vt:lpstr>Planning</vt:lpstr>
      <vt:lpstr>Importance of a Person Centered Plan</vt:lpstr>
      <vt:lpstr>Special Needs Trust and Estate Planning</vt:lpstr>
      <vt:lpstr>The Arc Center for Future Planning</vt:lpstr>
      <vt:lpstr>Introduction to Government Benefits and  Special Needs Trusts </vt:lpstr>
      <vt:lpstr>Today’s presentation</vt:lpstr>
      <vt:lpstr>The number one question for parents of adult child with disabilities:</vt:lpstr>
      <vt:lpstr>Introduction to Government Benefits </vt:lpstr>
      <vt:lpstr>Key Takeaway from today</vt:lpstr>
      <vt:lpstr>Need-Based vs. Entitlement Benefits</vt:lpstr>
      <vt:lpstr>SSDI/ Disabled Adult Child: AKA  Childhood Disabled Beneficiary benefits (CDB)  </vt:lpstr>
      <vt:lpstr>What is Supplemental Security Income - SSI?</vt:lpstr>
      <vt:lpstr>What is Medicaid?</vt:lpstr>
      <vt:lpstr>In-Kind Services and Maintenance (ISM)</vt:lpstr>
      <vt:lpstr>What is a Special Needs Trust (SNTs)?</vt:lpstr>
      <vt:lpstr>What is a Pooled Special Needs Trust?</vt:lpstr>
      <vt:lpstr>How do Pooled Special needs Trusts Work?</vt:lpstr>
      <vt:lpstr>Professional Trustee vs Family Trustee</vt:lpstr>
      <vt:lpstr>Why a Pooled SNT can be a good option</vt:lpstr>
      <vt:lpstr>JLA Trust History and Mission</vt:lpstr>
      <vt:lpstr>New Future Funded option-3rd party </vt:lpstr>
      <vt:lpstr>Partnership with True Link </vt:lpstr>
      <vt:lpstr>What is the new ABLE program?</vt:lpstr>
      <vt:lpstr>More on ABLE accounts</vt:lpstr>
      <vt:lpstr>How ABLE accounts and SNTs can work together</vt:lpstr>
      <vt:lpstr>Contact Us:</vt:lpstr>
      <vt:lpstr>Planned Giving: Your Way to have Your Charity Cont. </vt:lpstr>
      <vt:lpstr>Questions? Comments? Concerns?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665</cp:revision>
  <dcterms:created xsi:type="dcterms:W3CDTF">2019-02-07T00:58:17Z</dcterms:created>
  <dcterms:modified xsi:type="dcterms:W3CDTF">2020-04-06T13:22:48Z</dcterms:modified>
</cp:coreProperties>
</file>