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60" r:id="rId5"/>
    <p:sldMasterId id="2147483671" r:id="rId6"/>
  </p:sldMasterIdLst>
  <p:notesMasterIdLst>
    <p:notesMasterId r:id="rId58"/>
  </p:notesMasterIdLst>
  <p:sldIdLst>
    <p:sldId id="728" r:id="rId7"/>
    <p:sldId id="730" r:id="rId8"/>
    <p:sldId id="729" r:id="rId9"/>
    <p:sldId id="731" r:id="rId10"/>
    <p:sldId id="732" r:id="rId11"/>
    <p:sldId id="733" r:id="rId12"/>
    <p:sldId id="734" r:id="rId13"/>
    <p:sldId id="735" r:id="rId14"/>
    <p:sldId id="737" r:id="rId15"/>
    <p:sldId id="738" r:id="rId16"/>
    <p:sldId id="684" r:id="rId17"/>
    <p:sldId id="257" r:id="rId18"/>
    <p:sldId id="258" r:id="rId19"/>
    <p:sldId id="726" r:id="rId20"/>
    <p:sldId id="695" r:id="rId21"/>
    <p:sldId id="323" r:id="rId22"/>
    <p:sldId id="682" r:id="rId23"/>
    <p:sldId id="685" r:id="rId24"/>
    <p:sldId id="743" r:id="rId25"/>
    <p:sldId id="690" r:id="rId26"/>
    <p:sldId id="609" r:id="rId27"/>
    <p:sldId id="767" r:id="rId28"/>
    <p:sldId id="768" r:id="rId29"/>
    <p:sldId id="769" r:id="rId30"/>
    <p:sldId id="630" r:id="rId31"/>
    <p:sldId id="615" r:id="rId32"/>
    <p:sldId id="724" r:id="rId33"/>
    <p:sldId id="697" r:id="rId34"/>
    <p:sldId id="725" r:id="rId35"/>
    <p:sldId id="702" r:id="rId36"/>
    <p:sldId id="703" r:id="rId37"/>
    <p:sldId id="704" r:id="rId38"/>
    <p:sldId id="705" r:id="rId39"/>
    <p:sldId id="706" r:id="rId40"/>
    <p:sldId id="707" r:id="rId41"/>
    <p:sldId id="744" r:id="rId42"/>
    <p:sldId id="745" r:id="rId43"/>
    <p:sldId id="746" r:id="rId44"/>
    <p:sldId id="747" r:id="rId45"/>
    <p:sldId id="748" r:id="rId46"/>
    <p:sldId id="749" r:id="rId47"/>
    <p:sldId id="750" r:id="rId48"/>
    <p:sldId id="751" r:id="rId49"/>
    <p:sldId id="752" r:id="rId50"/>
    <p:sldId id="753" r:id="rId51"/>
    <p:sldId id="754" r:id="rId52"/>
    <p:sldId id="755" r:id="rId53"/>
    <p:sldId id="721" r:id="rId54"/>
    <p:sldId id="687" r:id="rId55"/>
    <p:sldId id="681" r:id="rId56"/>
    <p:sldId id="72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6" autoAdjust="0"/>
    <p:restoredTop sz="86463" autoAdjust="0"/>
  </p:normalViewPr>
  <p:slideViewPr>
    <p:cSldViewPr snapToGrid="0">
      <p:cViewPr varScale="1">
        <p:scale>
          <a:sx n="97" d="100"/>
          <a:sy n="97" d="100"/>
        </p:scale>
        <p:origin x="240" y="4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17152103559871E-2"/>
          <c:y val="3.7202380952380952E-2"/>
          <c:w val="0.9703344120819849"/>
          <c:h val="0.83588613923259591"/>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1F8AC187-671E-4679-A88C-6A4DB3C3961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96E-4595-82BE-1F34A2809B70}"/>
                </c:ext>
              </c:extLst>
            </c:dLbl>
            <c:dLbl>
              <c:idx val="1"/>
              <c:tx>
                <c:rich>
                  <a:bodyPr/>
                  <a:lstStyle/>
                  <a:p>
                    <a:fld id="{3DFC751D-BBD7-45EB-A780-FF2C1911874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6E-4595-82BE-1F34A2809B70}"/>
                </c:ext>
              </c:extLst>
            </c:dLbl>
            <c:dLbl>
              <c:idx val="2"/>
              <c:tx>
                <c:rich>
                  <a:bodyPr/>
                  <a:lstStyle/>
                  <a:p>
                    <a:fld id="{C9E36E26-9BAC-400C-8845-E284B1BEE5E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96E-4595-82BE-1F34A2809B70}"/>
                </c:ext>
              </c:extLst>
            </c:dLbl>
            <c:dLbl>
              <c:idx val="3"/>
              <c:tx>
                <c:rich>
                  <a:bodyPr/>
                  <a:lstStyle/>
                  <a:p>
                    <a:fld id="{870C0B28-FE22-44BC-A511-5F346910AAE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6E-4595-82BE-1F34A2809B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28</c:v>
                </c:pt>
                <c:pt idx="1">
                  <c:v>30</c:v>
                </c:pt>
                <c:pt idx="2">
                  <c:v>23</c:v>
                </c:pt>
                <c:pt idx="3">
                  <c:v>19</c:v>
                </c:pt>
              </c:numCache>
            </c:numRef>
          </c:val>
          <c:extLst>
            <c:ext xmlns:c16="http://schemas.microsoft.com/office/drawing/2014/chart" uri="{C3380CC4-5D6E-409C-BE32-E72D297353CC}">
              <c16:uniqueId val="{00000004-496E-4595-82BE-1F34A2809B70}"/>
            </c:ext>
          </c:extLst>
        </c:ser>
        <c:dLbls>
          <c:showLegendKey val="0"/>
          <c:showVal val="0"/>
          <c:showCatName val="0"/>
          <c:showSerName val="0"/>
          <c:showPercent val="0"/>
          <c:showBubbleSize val="0"/>
        </c:dLbls>
        <c:gapWidth val="219"/>
        <c:overlap val="-27"/>
        <c:axId val="-1228116224"/>
        <c:axId val="-1228172640"/>
      </c:barChart>
      <c:catAx>
        <c:axId val="-122811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172640"/>
        <c:crosses val="autoZero"/>
        <c:auto val="1"/>
        <c:lblAlgn val="ctr"/>
        <c:lblOffset val="100"/>
        <c:noMultiLvlLbl val="0"/>
      </c:catAx>
      <c:valAx>
        <c:axId val="-1228172640"/>
        <c:scaling>
          <c:orientation val="minMax"/>
        </c:scaling>
        <c:delete val="1"/>
        <c:axPos val="l"/>
        <c:numFmt formatCode="General" sourceLinked="1"/>
        <c:majorTickMark val="none"/>
        <c:minorTickMark val="none"/>
        <c:tickLblPos val="nextTo"/>
        <c:crossAx val="-122811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3058B880-8299-4351-9BFD-1984AD56E2F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909-4E87-891E-59E043A4FB9F}"/>
                </c:ext>
              </c:extLst>
            </c:dLbl>
            <c:dLbl>
              <c:idx val="1"/>
              <c:tx>
                <c:rich>
                  <a:bodyPr/>
                  <a:lstStyle/>
                  <a:p>
                    <a:fld id="{99A7A432-D6BD-4C88-92FB-54D974EB137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09-4E87-891E-59E043A4FB9F}"/>
                </c:ext>
              </c:extLst>
            </c:dLbl>
            <c:dLbl>
              <c:idx val="2"/>
              <c:tx>
                <c:rich>
                  <a:bodyPr/>
                  <a:lstStyle/>
                  <a:p>
                    <a:fld id="{9ECEEC2A-85D4-4CED-9207-522649851C8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09-4E87-891E-59E043A4FB9F}"/>
                </c:ext>
              </c:extLst>
            </c:dLbl>
            <c:dLbl>
              <c:idx val="3"/>
              <c:tx>
                <c:rich>
                  <a:bodyPr/>
                  <a:lstStyle/>
                  <a:p>
                    <a:fld id="{80090804-EC05-44F2-BCC1-E6632051B05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09-4E87-891E-59E043A4FB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47</c:v>
                </c:pt>
                <c:pt idx="1">
                  <c:v>26</c:v>
                </c:pt>
                <c:pt idx="2">
                  <c:v>6</c:v>
                </c:pt>
                <c:pt idx="3">
                  <c:v>21</c:v>
                </c:pt>
              </c:numCache>
            </c:numRef>
          </c:val>
          <c:extLst>
            <c:ext xmlns:c16="http://schemas.microsoft.com/office/drawing/2014/chart" uri="{C3380CC4-5D6E-409C-BE32-E72D297353CC}">
              <c16:uniqueId val="{00000004-D909-4E87-891E-59E043A4FB9F}"/>
            </c:ext>
          </c:extLst>
        </c:ser>
        <c:dLbls>
          <c:showLegendKey val="0"/>
          <c:showVal val="0"/>
          <c:showCatName val="0"/>
          <c:showSerName val="0"/>
          <c:showPercent val="0"/>
          <c:showBubbleSize val="0"/>
        </c:dLbls>
        <c:gapWidth val="219"/>
        <c:overlap val="-27"/>
        <c:axId val="-1130224720"/>
        <c:axId val="-1130261568"/>
      </c:barChart>
      <c:catAx>
        <c:axId val="-113022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0261568"/>
        <c:crosses val="autoZero"/>
        <c:auto val="1"/>
        <c:lblAlgn val="ctr"/>
        <c:lblOffset val="100"/>
        <c:noMultiLvlLbl val="0"/>
      </c:catAx>
      <c:valAx>
        <c:axId val="-1130261568"/>
        <c:scaling>
          <c:orientation val="minMax"/>
        </c:scaling>
        <c:delete val="1"/>
        <c:axPos val="l"/>
        <c:numFmt formatCode="General" sourceLinked="1"/>
        <c:majorTickMark val="none"/>
        <c:minorTickMark val="none"/>
        <c:tickLblPos val="nextTo"/>
        <c:crossAx val="-113022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A48A25CA-F823-4EF3-B1DA-95C6DAE8E40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668-4FBB-93A4-3A9ABE6F8C70}"/>
                </c:ext>
              </c:extLst>
            </c:dLbl>
            <c:dLbl>
              <c:idx val="1"/>
              <c:tx>
                <c:rich>
                  <a:bodyPr/>
                  <a:lstStyle/>
                  <a:p>
                    <a:fld id="{72B1AFFE-08B8-44BE-99CC-0C937C24DDF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68-4FBB-93A4-3A9ABE6F8C70}"/>
                </c:ext>
              </c:extLst>
            </c:dLbl>
            <c:dLbl>
              <c:idx val="2"/>
              <c:tx>
                <c:rich>
                  <a:bodyPr/>
                  <a:lstStyle/>
                  <a:p>
                    <a:fld id="{5D7E499F-A38C-4D8B-B76B-E0D720D5264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668-4FBB-93A4-3A9ABE6F8C70}"/>
                </c:ext>
              </c:extLst>
            </c:dLbl>
            <c:dLbl>
              <c:idx val="3"/>
              <c:tx>
                <c:rich>
                  <a:bodyPr/>
                  <a:lstStyle/>
                  <a:p>
                    <a:fld id="{7491CCFD-D32C-4066-9464-CA02281E082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68-4FBB-93A4-3A9ABE6F8C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20</c:v>
                </c:pt>
                <c:pt idx="1">
                  <c:v>39</c:v>
                </c:pt>
                <c:pt idx="2">
                  <c:v>23</c:v>
                </c:pt>
                <c:pt idx="3">
                  <c:v>18</c:v>
                </c:pt>
              </c:numCache>
            </c:numRef>
          </c:val>
          <c:extLst>
            <c:ext xmlns:c16="http://schemas.microsoft.com/office/drawing/2014/chart" uri="{C3380CC4-5D6E-409C-BE32-E72D297353CC}">
              <c16:uniqueId val="{00000004-2668-4FBB-93A4-3A9ABE6F8C70}"/>
            </c:ext>
          </c:extLst>
        </c:ser>
        <c:dLbls>
          <c:showLegendKey val="0"/>
          <c:showVal val="0"/>
          <c:showCatName val="0"/>
          <c:showSerName val="0"/>
          <c:showPercent val="0"/>
          <c:showBubbleSize val="0"/>
        </c:dLbls>
        <c:gapWidth val="219"/>
        <c:overlap val="-27"/>
        <c:axId val="-1135854400"/>
        <c:axId val="-1135869104"/>
      </c:barChart>
      <c:catAx>
        <c:axId val="-11358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5869104"/>
        <c:crosses val="autoZero"/>
        <c:auto val="1"/>
        <c:lblAlgn val="ctr"/>
        <c:lblOffset val="100"/>
        <c:noMultiLvlLbl val="0"/>
      </c:catAx>
      <c:valAx>
        <c:axId val="-1135869104"/>
        <c:scaling>
          <c:orientation val="minMax"/>
        </c:scaling>
        <c:delete val="1"/>
        <c:axPos val="l"/>
        <c:numFmt formatCode="General" sourceLinked="1"/>
        <c:majorTickMark val="none"/>
        <c:minorTickMark val="none"/>
        <c:tickLblPos val="nextTo"/>
        <c:crossAx val="-113585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2/19/20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would now like to turn the controls over to our presenter,&lt;Presenter’s Name&gt;, so they can display their presentation. As they take the reins, I’d like to introduce them.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3CFB0-344B-AA40-B5D4-3D31777B7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4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223608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17</a:t>
            </a:fld>
            <a:endParaRPr lang="en-US"/>
          </a:p>
        </p:txBody>
      </p:sp>
    </p:spTree>
    <p:extLst>
      <p:ext uri="{BB962C8B-B14F-4D97-AF65-F5344CB8AC3E}">
        <p14:creationId xmlns:p14="http://schemas.microsoft.com/office/powerpoint/2010/main" val="226272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19</a:t>
            </a:fld>
            <a:endParaRPr lang="en-US"/>
          </a:p>
        </p:txBody>
      </p:sp>
    </p:spTree>
    <p:extLst>
      <p:ext uri="{BB962C8B-B14F-4D97-AF65-F5344CB8AC3E}">
        <p14:creationId xmlns:p14="http://schemas.microsoft.com/office/powerpoint/2010/main" val="406493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21</a:t>
            </a:fld>
            <a:endParaRPr lang="en-US"/>
          </a:p>
        </p:txBody>
      </p:sp>
    </p:spTree>
    <p:extLst>
      <p:ext uri="{BB962C8B-B14F-4D97-AF65-F5344CB8AC3E}">
        <p14:creationId xmlns:p14="http://schemas.microsoft.com/office/powerpoint/2010/main" val="70568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the study information from Philip’s deck as a footnote.  His deck had two additional stats- 28% higher revenue and double net income.  I opted to just include one stat here to keep it simple.  However, if you want me to add those stats or replace this one with one of those, let me know. </a:t>
            </a:r>
          </a:p>
        </p:txBody>
      </p:sp>
      <p:sp>
        <p:nvSpPr>
          <p:cNvPr id="4" name="Slide Number Placeholder 3"/>
          <p:cNvSpPr>
            <a:spLocks noGrp="1"/>
          </p:cNvSpPr>
          <p:nvPr>
            <p:ph type="sldNum" sz="quarter" idx="5"/>
          </p:nvPr>
        </p:nvSpPr>
        <p:spPr/>
        <p:txBody>
          <a:bodyPr/>
          <a:lstStyle/>
          <a:p>
            <a:fld id="{71BF2833-5762-4E0C-9C9E-774432C7BC20}" type="slidenum">
              <a:rPr lang="en-US" smtClean="0"/>
              <a:pPr/>
              <a:t>26</a:t>
            </a:fld>
            <a:endParaRPr lang="en-US"/>
          </a:p>
        </p:txBody>
      </p:sp>
    </p:spTree>
    <p:extLst>
      <p:ext uri="{BB962C8B-B14F-4D97-AF65-F5344CB8AC3E}">
        <p14:creationId xmlns:p14="http://schemas.microsoft.com/office/powerpoint/2010/main" val="2747130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27</a:t>
            </a:fld>
            <a:endParaRPr lang="en-US"/>
          </a:p>
        </p:txBody>
      </p:sp>
    </p:spTree>
    <p:extLst>
      <p:ext uri="{BB962C8B-B14F-4D97-AF65-F5344CB8AC3E}">
        <p14:creationId xmlns:p14="http://schemas.microsoft.com/office/powerpoint/2010/main" val="27823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60447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Candid you can find funding with Foundation Directory Online and Search 140,000 funders and 12 million grants, and  increase your visibility with the funder community by creating or maintaining your GuideStar nonprofit profile. . You can also continue to strengthen your nonprofit by participating in GrantSpace trainings to move your fundraising skills to the next level. </a:t>
            </a:r>
            <a:endParaRPr lang="en-US" dirty="0"/>
          </a:p>
        </p:txBody>
      </p:sp>
      <p:sp>
        <p:nvSpPr>
          <p:cNvPr id="4" name="Slide Number Placeholder 3"/>
          <p:cNvSpPr>
            <a:spLocks noGrp="1"/>
          </p:cNvSpPr>
          <p:nvPr>
            <p:ph type="sldNum" sz="quarter" idx="5"/>
          </p:nvPr>
        </p:nvSpPr>
        <p:spPr/>
        <p:txBody>
          <a:bodyPr/>
          <a:lstStyle/>
          <a:p>
            <a:fld id="{B3C3CFB0-344B-AA40-B5D4-3D31777B7AAF}" type="slidenum">
              <a:rPr lang="en-US" smtClean="0"/>
              <a:t>6</a:t>
            </a:fld>
            <a:endParaRPr lang="en-US"/>
          </a:p>
        </p:txBody>
      </p:sp>
    </p:spTree>
    <p:extLst>
      <p:ext uri="{BB962C8B-B14F-4D97-AF65-F5344CB8AC3E}">
        <p14:creationId xmlns:p14="http://schemas.microsoft.com/office/powerpoint/2010/main" val="263824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will also send out a follow-up email tomorrow, which will link to a recording of this webinar and to its associated handouts.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3C3CFB0-344B-AA40-B5D4-3D31777B7AAF}" type="slidenum">
              <a:rPr lang="en-US" smtClean="0"/>
              <a:t>7</a:t>
            </a:fld>
            <a:endParaRPr lang="en-US"/>
          </a:p>
        </p:txBody>
      </p:sp>
    </p:spTree>
    <p:extLst>
      <p:ext uri="{BB962C8B-B14F-4D97-AF65-F5344CB8AC3E}">
        <p14:creationId xmlns:p14="http://schemas.microsoft.com/office/powerpoint/2010/main" val="174014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[Slide] </a:t>
            </a:r>
            <a:r>
              <a:rPr lang="en-US" sz="1200" b="0" i="0" u="none" strike="noStrike" kern="1200" dirty="0">
                <a:solidFill>
                  <a:schemeClr val="tx1"/>
                </a:solidFill>
                <a:effectLst/>
                <a:latin typeface="+mn-lt"/>
                <a:ea typeface="+mn-ea"/>
                <a:cs typeface="+mn-cs"/>
              </a:rPr>
              <a:t>I’d also like to go over a few items so you know how to participate in today’s event.  We've taken a screenshot of an example of the Attendee interface. You should see something similar on your screen. By default, you’re listening in using your computer's speaker system. If you would prefer to join over the phone, I’d also like to go over a few items so you know how to participate in today’s event.  We've taken a screenshot of an example of the Attendee interface. You should see something similar on your screen. By default, you’re listening in using your computer’s audio. If you would prefer to join over the phone,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There are # handouts for today’s webinar (a .pdf version of the presentation and [insert description of additional handouts]. You can download them from the grey tab marked Handouts on the control panel.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You will have the opportunity to submit text questions by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typing your questions into the Questions/Chat pane of the control panel.  You may send in your questions at any time during the presentation; I will collect these and we will address them during the Q&amp;A session at the end of today’s presentation.</a:t>
            </a:r>
            <a:endParaRPr lang="en-US" b="0" dirty="0">
              <a:effectLst/>
            </a:endParaRPr>
          </a:p>
        </p:txBody>
      </p:sp>
      <p:sp>
        <p:nvSpPr>
          <p:cNvPr id="4" name="Slide Number Placeholder 3"/>
          <p:cNvSpPr>
            <a:spLocks noGrp="1"/>
          </p:cNvSpPr>
          <p:nvPr>
            <p:ph type="sldNum" sz="quarter" idx="5"/>
          </p:nvPr>
        </p:nvSpPr>
        <p:spPr/>
        <p:txBody>
          <a:bodyPr/>
          <a:lstStyle/>
          <a:p>
            <a:fld id="{71BF2833-5762-4E0C-9C9E-774432C7BC20}" type="slidenum">
              <a:rPr lang="en-US" smtClean="0"/>
              <a:pPr/>
              <a:t>8</a:t>
            </a:fld>
            <a:endParaRPr lang="en-US"/>
          </a:p>
        </p:txBody>
      </p:sp>
    </p:spTree>
    <p:extLst>
      <p:ext uri="{BB962C8B-B14F-4D97-AF65-F5344CB8AC3E}">
        <p14:creationId xmlns:p14="http://schemas.microsoft.com/office/powerpoint/2010/main" val="94079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would now like to turn the controls over to our presenter,&lt;Presenter’s Name&gt;, so they can display their presentation. As they take the reins, I’d like to introduce them.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3CFB0-344B-AA40-B5D4-3D31777B7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92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71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swapped stats with the next slide because these two are more related. I changed out the photo because you have a lot of group shots in this deck and I felt you needed a few different photos. </a:t>
            </a:r>
            <a:endParaRPr/>
          </a:p>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24734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97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114015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2/19/20</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2/19/20</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2/19/20</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631D86D-0AE5-0246-8528-76876DDE3D47}"/>
              </a:ext>
            </a:extLst>
          </p:cNvPr>
          <p:cNvCxnSpPr>
            <a:cxnSpLocks/>
          </p:cNvCxnSpPr>
          <p:nvPr userDrawn="1"/>
        </p:nvCxnSpPr>
        <p:spPr>
          <a:xfrm>
            <a:off x="384048" y="0"/>
            <a:ext cx="0" cy="6858000"/>
          </a:xfrm>
          <a:prstGeom prst="line">
            <a:avLst/>
          </a:prstGeom>
          <a:ln>
            <a:solidFill>
              <a:srgbClr val="FAA21B"/>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6D2F25C-EFC1-8244-8E04-5D8422CA9B68}"/>
              </a:ext>
            </a:extLst>
          </p:cNvPr>
          <p:cNvSpPr>
            <a:spLocks noGrp="1"/>
          </p:cNvSpPr>
          <p:nvPr>
            <p:ph type="body" sz="quarter" idx="10" hasCustomPrompt="1"/>
          </p:nvPr>
        </p:nvSpPr>
        <p:spPr>
          <a:xfrm>
            <a:off x="841376" y="3064100"/>
            <a:ext cx="5483224" cy="533400"/>
          </a:xfrm>
        </p:spPr>
        <p:txBody>
          <a:bodyPr/>
          <a:lstStyle/>
          <a:p>
            <a:pPr lvl="0"/>
            <a:r>
              <a:rPr lang="en-US" dirty="0"/>
              <a:t>@handle</a:t>
            </a:r>
          </a:p>
        </p:txBody>
      </p:sp>
      <p:sp>
        <p:nvSpPr>
          <p:cNvPr id="6" name="Text Placeholder 3">
            <a:extLst>
              <a:ext uri="{FF2B5EF4-FFF2-40B4-BE49-F238E27FC236}">
                <a16:creationId xmlns:a16="http://schemas.microsoft.com/office/drawing/2014/main" id="{095B3405-CA69-DA4A-9639-829D552E5C58}"/>
              </a:ext>
            </a:extLst>
          </p:cNvPr>
          <p:cNvSpPr>
            <a:spLocks noGrp="1"/>
          </p:cNvSpPr>
          <p:nvPr>
            <p:ph type="body" sz="quarter" idx="11" hasCustomPrompt="1"/>
          </p:nvPr>
        </p:nvSpPr>
        <p:spPr>
          <a:xfrm>
            <a:off x="841376" y="3614850"/>
            <a:ext cx="5483224" cy="533400"/>
          </a:xfrm>
        </p:spPr>
        <p:txBody>
          <a:bodyPr/>
          <a:lstStyle/>
          <a:p>
            <a:pPr lvl="0"/>
            <a:r>
              <a:rPr lang="en-US" dirty="0"/>
              <a:t>#hashtag</a:t>
            </a:r>
          </a:p>
        </p:txBody>
      </p:sp>
      <p:sp>
        <p:nvSpPr>
          <p:cNvPr id="5" name="TextBox 4">
            <a:extLst>
              <a:ext uri="{FF2B5EF4-FFF2-40B4-BE49-F238E27FC236}">
                <a16:creationId xmlns:a16="http://schemas.microsoft.com/office/drawing/2014/main" id="{CCBBC6E8-76A8-BC49-A7D7-89F6FA7B2D25}"/>
              </a:ext>
            </a:extLst>
          </p:cNvPr>
          <p:cNvSpPr txBox="1"/>
          <p:nvPr userDrawn="1"/>
        </p:nvSpPr>
        <p:spPr>
          <a:xfrm>
            <a:off x="841376" y="1066800"/>
            <a:ext cx="9064624" cy="1862048"/>
          </a:xfrm>
          <a:prstGeom prst="rect">
            <a:avLst/>
          </a:prstGeom>
          <a:noFill/>
        </p:spPr>
        <p:txBody>
          <a:bodyPr wrap="square" rtlCol="0">
            <a:spAutoFit/>
          </a:bodyPr>
          <a:lstStyle/>
          <a:p>
            <a:r>
              <a:rPr lang="en-US" sz="11500" dirty="0">
                <a:latin typeface="Georgia" panose="02040502050405020303" pitchFamily="18" charset="0"/>
              </a:rPr>
              <a:t>Thank you.</a:t>
            </a:r>
          </a:p>
        </p:txBody>
      </p:sp>
    </p:spTree>
    <p:extLst>
      <p:ext uri="{BB962C8B-B14F-4D97-AF65-F5344CB8AC3E}">
        <p14:creationId xmlns:p14="http://schemas.microsoft.com/office/powerpoint/2010/main" val="3011554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7816849" cy="1661993"/>
          </a:xfrm>
        </p:spPr>
        <p:txBody>
          <a:bodyPr anchor="t" anchorCtr="0">
            <a:spAutoFit/>
          </a:bodyPr>
          <a:lstStyle>
            <a:lvl1pPr>
              <a:lnSpc>
                <a:spcPct val="90000"/>
              </a:lnSpc>
              <a:defRPr sz="6000"/>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1631D86D-0AE5-0246-8528-76876DDE3D47}"/>
              </a:ext>
            </a:extLst>
          </p:cNvPr>
          <p:cNvCxnSpPr>
            <a:cxnSpLocks/>
          </p:cNvCxnSpPr>
          <p:nvPr userDrawn="1"/>
        </p:nvCxnSpPr>
        <p:spPr>
          <a:xfrm>
            <a:off x="384048" y="0"/>
            <a:ext cx="0" cy="6858000"/>
          </a:xfrm>
          <a:prstGeom prst="line">
            <a:avLst/>
          </a:prstGeom>
          <a:ln>
            <a:solidFill>
              <a:srgbClr val="FAA2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7810501" cy="469937"/>
          </a:xfrm>
        </p:spPr>
        <p:txBody>
          <a:bodyPr/>
          <a:lstStyle>
            <a:lvl1pPr>
              <a:lnSpc>
                <a:spcPct val="110000"/>
              </a:lnSpc>
              <a:defRPr b="1"/>
            </a:lvl1pPr>
          </a:lstStyle>
          <a:p>
            <a:r>
              <a:rPr lang="en-US"/>
              <a:t>Click to edit Master title style</a:t>
            </a:r>
            <a:endParaRPr lang="en-US" dirty="0"/>
          </a:p>
        </p:txBody>
      </p:sp>
      <p:sp>
        <p:nvSpPr>
          <p:cNvPr id="3" name="Content Placeholder 2"/>
          <p:cNvSpPr>
            <a:spLocks noGrp="1"/>
          </p:cNvSpPr>
          <p:nvPr>
            <p:ph sz="half" idx="1"/>
          </p:nvPr>
        </p:nvSpPr>
        <p:spPr>
          <a:xfrm>
            <a:off x="838200" y="1066800"/>
            <a:ext cx="5065776" cy="4593336"/>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066800"/>
            <a:ext cx="5029200" cy="4593336"/>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31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470101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EBE1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65760"/>
            <a:ext cx="7810500" cy="2215991"/>
          </a:xfrm>
        </p:spPr>
        <p:txBody>
          <a:bodyPr anchor="t" anchorCtr="0">
            <a:spAutoFit/>
          </a:bodyPr>
          <a:lstStyle>
            <a:lvl1pPr algn="l">
              <a:lnSpc>
                <a:spcPct val="9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841248" y="3602038"/>
            <a:ext cx="5064252" cy="289438"/>
          </a:xfrm>
        </p:spPr>
        <p:txBody>
          <a:bodyPr lIns="0" tIns="0" rIns="0" bIns="0">
            <a:spAutoFit/>
          </a:bodyPr>
          <a:lstStyle>
            <a:lvl1pPr marL="0" indent="0" algn="l">
              <a:lnSpc>
                <a:spcPct val="110000"/>
              </a:lnSpc>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0272EDCC-7CC9-A64A-A524-F05B972FE2B9}"/>
              </a:ext>
            </a:extLst>
          </p:cNvPr>
          <p:cNvCxnSpPr>
            <a:cxnSpLocks/>
          </p:cNvCxnSpPr>
          <p:nvPr userDrawn="1"/>
        </p:nvCxnSpPr>
        <p:spPr>
          <a:xfrm>
            <a:off x="384048"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7A44AA-F5C1-434E-8684-17902CF60C14}"/>
              </a:ext>
            </a:extLst>
          </p:cNvPr>
          <p:cNvCxnSpPr/>
          <p:nvPr userDrawn="1"/>
        </p:nvCxnSpPr>
        <p:spPr>
          <a:xfrm>
            <a:off x="0" y="608990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42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7810501" cy="469937"/>
          </a:xfrm>
        </p:spPr>
        <p:txBody>
          <a:bodyPr/>
          <a:lstStyle>
            <a:lvl1pPr>
              <a:lnSpc>
                <a:spcPct val="110000"/>
              </a:lnSpc>
              <a:defRPr b="1"/>
            </a:lvl1pPr>
          </a:lstStyle>
          <a:p>
            <a:r>
              <a:rPr lang="en-US"/>
              <a:t>Click to edit Master title style</a:t>
            </a:r>
            <a:endParaRPr lang="en-US" dirty="0"/>
          </a:p>
        </p:txBody>
      </p:sp>
      <p:sp>
        <p:nvSpPr>
          <p:cNvPr id="3" name="Content Placeholder 2"/>
          <p:cNvSpPr>
            <a:spLocks noGrp="1"/>
          </p:cNvSpPr>
          <p:nvPr>
            <p:ph idx="1" hasCustomPrompt="1"/>
          </p:nvPr>
        </p:nvSpPr>
        <p:spPr>
          <a:xfrm>
            <a:off x="838201" y="1066800"/>
            <a:ext cx="7810500" cy="4593336"/>
          </a:xfrm>
        </p:spPr>
        <p:txBody>
          <a:bodyPr/>
          <a:lstStyle>
            <a:lvl1pPr>
              <a:lnSpc>
                <a:spcPct val="110000"/>
              </a:lnSpc>
              <a:defRPr/>
            </a:lvl1pPr>
            <a:lvl2pPr>
              <a:lnSpc>
                <a:spcPct val="110000"/>
              </a:lnSpc>
              <a:defRPr/>
            </a:lvl2pPr>
            <a:lvl3pPr marL="915988" indent="-458788">
              <a:lnSpc>
                <a:spcPct val="110000"/>
              </a:lnSpc>
              <a:tabLst/>
              <a:defRPr/>
            </a:lvl3pPr>
            <a:lvl4pPr marL="1374775" indent="-458788">
              <a:lnSpc>
                <a:spcPct val="110000"/>
              </a:lnSpc>
              <a:tabLst/>
              <a:defRPr/>
            </a:lvl4pPr>
            <a:lvl5pPr marL="1833563" indent="-458788">
              <a:lnSpc>
                <a:spcPct val="11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798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808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2/19/20</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2/19/20</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85" r:id="rId4"/>
    <p:sldLayoutId id="2147483682" r:id="rId5"/>
    <p:sldLayoutId id="2147483651" r:id="rId6"/>
    <p:sldLayoutId id="2147483673" r:id="rId7"/>
    <p:sldLayoutId id="2147483684"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7"/>
            <a:ext cx="10515593" cy="469937"/>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838200" y="1066421"/>
            <a:ext cx="10515599" cy="2757743"/>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9484BA07-691D-2144-8286-2702C7F84E3D}"/>
              </a:ext>
            </a:extLst>
          </p:cNvPr>
          <p:cNvCxnSpPr/>
          <p:nvPr userDrawn="1"/>
        </p:nvCxnSpPr>
        <p:spPr>
          <a:xfrm>
            <a:off x="0" y="6089904"/>
            <a:ext cx="12192000" cy="0"/>
          </a:xfrm>
          <a:prstGeom prst="line">
            <a:avLst/>
          </a:prstGeom>
          <a:ln>
            <a:solidFill>
              <a:srgbClr val="FAA21B"/>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EAA3C461-8976-A34F-9E31-68FF687E65D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1248" y="6355080"/>
            <a:ext cx="896112" cy="196647"/>
          </a:xfrm>
          <a:prstGeom prst="rect">
            <a:avLst/>
          </a:prstGeom>
        </p:spPr>
      </p:pic>
      <p:sp>
        <p:nvSpPr>
          <p:cNvPr id="8" name="TextBox 7">
            <a:extLst>
              <a:ext uri="{FF2B5EF4-FFF2-40B4-BE49-F238E27FC236}">
                <a16:creationId xmlns:a16="http://schemas.microsoft.com/office/drawing/2014/main" id="{BE104AFC-0CBC-6E4D-9BB9-0A1A5A2ECD1D}"/>
              </a:ext>
            </a:extLst>
          </p:cNvPr>
          <p:cNvSpPr txBox="1"/>
          <p:nvPr userDrawn="1"/>
        </p:nvSpPr>
        <p:spPr>
          <a:xfrm>
            <a:off x="10096501" y="6202299"/>
            <a:ext cx="1673350" cy="464871"/>
          </a:xfrm>
          <a:prstGeom prst="rect">
            <a:avLst/>
          </a:prstGeom>
          <a:noFill/>
        </p:spPr>
        <p:txBody>
          <a:bodyPr wrap="square" rtlCol="0">
            <a:spAutoFit/>
          </a:bodyPr>
          <a:lstStyle/>
          <a:p>
            <a:pPr algn="r">
              <a:lnSpc>
                <a:spcPct val="150000"/>
              </a:lnSpc>
            </a:pPr>
            <a:r>
              <a:rPr lang="en-US" sz="1800" b="0" dirty="0">
                <a:latin typeface="+mn-lt"/>
              </a:rPr>
              <a:t>candid.org</a:t>
            </a:r>
          </a:p>
        </p:txBody>
      </p:sp>
      <p:sp>
        <p:nvSpPr>
          <p:cNvPr id="9" name="Content Placeholder 4">
            <a:extLst>
              <a:ext uri="{FF2B5EF4-FFF2-40B4-BE49-F238E27FC236}">
                <a16:creationId xmlns:a16="http://schemas.microsoft.com/office/drawing/2014/main" id="{4B86B589-EB7C-8342-9E6B-D8C0EA34636A}"/>
              </a:ext>
            </a:extLst>
          </p:cNvPr>
          <p:cNvSpPr txBox="1">
            <a:spLocks/>
          </p:cNvSpPr>
          <p:nvPr userDrawn="1"/>
        </p:nvSpPr>
        <p:spPr>
          <a:xfrm>
            <a:off x="7315200" y="6202299"/>
            <a:ext cx="3321938" cy="457367"/>
          </a:xfrm>
          <a:prstGeom prst="rect">
            <a:avLst/>
          </a:prstGeom>
        </p:spPr>
        <p:txBody>
          <a:bodyPr/>
          <a:lstStyle>
            <a:lvl1pPr marL="0" indent="0" algn="r" defTabSz="914400" rtl="0" eaLnBrk="1" latinLnBrk="0" hangingPunct="1">
              <a:lnSpc>
                <a:spcPts val="3600"/>
              </a:lnSpc>
              <a:spcBef>
                <a:spcPts val="1000"/>
              </a:spcBef>
              <a:buFontTx/>
              <a:buNone/>
              <a:tabLst/>
              <a:defRPr sz="18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ts val="36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ts val="36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ts val="36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ts val="36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mn-lt"/>
              </a:rPr>
              <a:t>#</a:t>
            </a:r>
            <a:r>
              <a:rPr lang="en-US" dirty="0" err="1">
                <a:latin typeface="+mn-lt"/>
              </a:rPr>
              <a:t>CandidLearning</a:t>
            </a:r>
            <a:r>
              <a:rPr lang="en-US" dirty="0">
                <a:latin typeface="+mn-lt"/>
              </a:rPr>
              <a:t>   |</a:t>
            </a:r>
          </a:p>
        </p:txBody>
      </p:sp>
    </p:spTree>
    <p:extLst>
      <p:ext uri="{BB962C8B-B14F-4D97-AF65-F5344CB8AC3E}">
        <p14:creationId xmlns:p14="http://schemas.microsoft.com/office/powerpoint/2010/main" val="1130663348"/>
      </p:ext>
    </p:extLst>
  </p:cSld>
  <p:clrMap bg1="lt1" tx1="dk1" bg2="lt2" tx2="dk2" accent1="accent1" accent2="accent2" accent3="accent3" accent4="accent4" accent5="accent5" accent6="accent6" hlink="hlink" folHlink="folHlink"/>
  <p:sldLayoutIdLst>
    <p:sldLayoutId id="2147483669" r:id="rId1"/>
    <p:sldLayoutId id="2147483663" r:id="rId2"/>
    <p:sldLayoutId id="2147483664" r:id="rId3"/>
    <p:sldLayoutId id="2147483681" r:id="rId4"/>
    <p:sldLayoutId id="2147483661" r:id="rId5"/>
    <p:sldLayoutId id="2147483662" r:id="rId6"/>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userDrawn="1">
          <p15:clr>
            <a:srgbClr val="F26B43"/>
          </p15:clr>
        </p15:guide>
        <p15:guide id="3" pos="528" userDrawn="1">
          <p15:clr>
            <a:srgbClr val="F26B43"/>
          </p15:clr>
        </p15:guide>
        <p15:guide id="4" pos="3720" userDrawn="1">
          <p15:clr>
            <a:srgbClr val="F26B43"/>
          </p15:clr>
        </p15:guide>
        <p15:guide id="5" pos="3984" userDrawn="1">
          <p15:clr>
            <a:srgbClr val="F26B43"/>
          </p15:clr>
        </p15:guide>
        <p15:guide id="6" pos="2232" userDrawn="1">
          <p15:clr>
            <a:srgbClr val="F26B43"/>
          </p15:clr>
        </p15:guide>
        <p15:guide id="7" pos="1944" userDrawn="1">
          <p15:clr>
            <a:srgbClr val="F26B43"/>
          </p15:clr>
        </p15:guide>
        <p15:guide id="8" pos="5448" userDrawn="1">
          <p15:clr>
            <a:srgbClr val="F26B43"/>
          </p15:clr>
        </p15:guide>
        <p15:guide id="9" pos="57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6"/>
            <a:ext cx="10515593" cy="469937"/>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838200" y="1066800"/>
            <a:ext cx="10515599" cy="2757743"/>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8228346"/>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p15:clr>
            <a:srgbClr val="F26B43"/>
          </p15:clr>
        </p15:guide>
        <p15:guide id="3" pos="528">
          <p15:clr>
            <a:srgbClr val="F26B43"/>
          </p15:clr>
        </p15:guide>
        <p15:guide id="4" pos="3720">
          <p15:clr>
            <a:srgbClr val="F26B43"/>
          </p15:clr>
        </p15:guide>
        <p15:guide id="5" pos="3984">
          <p15:clr>
            <a:srgbClr val="F26B43"/>
          </p15:clr>
        </p15:guide>
        <p15:guide id="6" pos="2232">
          <p15:clr>
            <a:srgbClr val="F26B43"/>
          </p15:clr>
        </p15:guide>
        <p15:guide id="7" pos="1944">
          <p15:clr>
            <a:srgbClr val="F26B43"/>
          </p15:clr>
        </p15:guide>
        <p15:guide id="8" pos="5448">
          <p15:clr>
            <a:srgbClr val="F26B43"/>
          </p15:clr>
        </p15:guide>
        <p15:guide id="9" pos="57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respectability.org/2018/09/including-african-americans-with-disabilities-in-inclusive-philanthrop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espectability.org/2018/09/including-lgbtq-individuals-with-disabilities-in-inclusive-philanthropy/" TargetMode="External"/><Relationship Id="rId5" Type="http://schemas.openxmlformats.org/officeDocument/2006/relationships/hyperlink" Target="https://www.respectability.org/womenwithdisabilities/" TargetMode="External"/><Relationship Id="rId4" Type="http://schemas.openxmlformats.org/officeDocument/2006/relationships/hyperlink" Target="https://www.respectability.org/2018/09/including-latinx-and-hispanics-with-disabilities-in-inclusive-philanthrop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disabilitycompendium.org/county-reports" TargetMode="External"/><Relationship Id="rId2" Type="http://schemas.openxmlformats.org/officeDocument/2006/relationships/hyperlink" Target="https://disabilitycompendium.org/"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s://data.census.gov/cedsci/?intcmp=aff_cedsci_bann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accenture.com/_acnmedia/pdf-89/accenture-disability-inclusion-research-report.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therespectabilityreport.org/2019/10/10/majority-of-voters-have-disability-connection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espectability.org/inclusive-philanthropy/"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respectability.org/2019/12/webinar-how-to-recruit-accommodate-and-promote-people-with-disabiliti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respectability.org/2019/12/webinar-how-to-ensure-a-welcoming-lexicon-and-inclusive-storytelli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tapability.org/" TargetMode="External"/><Relationship Id="rId7" Type="http://schemas.openxmlformats.org/officeDocument/2006/relationships/image" Target="../media/image50.jpeg"/><Relationship Id="rId2" Type="http://schemas.openxmlformats.org/officeDocument/2006/relationships/hyperlink" Target="https://www.respectability.org/resources/Employers-Embracing-Employees-Disabilities/" TargetMode="External"/><Relationship Id="rId1" Type="http://schemas.openxmlformats.org/officeDocument/2006/relationships/slideLayout" Target="../slideLayouts/slideLayout2.xml"/><Relationship Id="rId6" Type="http://schemas.openxmlformats.org/officeDocument/2006/relationships/hyperlink" Target="https://www.respectability.org/2019/12/webinar-how-to-recruit-accommodate-and-promote-people-with-disabilities/" TargetMode="External"/><Relationship Id="rId5" Type="http://schemas.openxmlformats.org/officeDocument/2006/relationships/hyperlink" Target="http://files.ctctcdn.com/6a358ed5001/7706c4df-5217-4fb5-948c-71e0d6c94f49.pdf?ver=1454348201000" TargetMode="External"/><Relationship Id="rId4" Type="http://schemas.openxmlformats.org/officeDocument/2006/relationships/hyperlink" Target="https://askjan.org/index.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philanthropy.com/article/Opinion-Ford-s-Push-on/237762" TargetMode="External"/><Relationship Id="rId2" Type="http://schemas.openxmlformats.org/officeDocument/2006/relationships/hyperlink" Target="http://www.askearn.org/about/"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hyperlink" Target="https://www.respectability.org/2020/01/how-to-ensure-accessible-websites-social-media-and-inclusive-photos/" TargetMode="External"/><Relationship Id="rId2" Type="http://schemas.openxmlformats.org/officeDocument/2006/relationships/hyperlink" Target="https://www.respectability.org/hollywood-inclusion/" TargetMode="Externa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hyperlink" Target="https://www.respectability.org/2020/01/webinar-premium-skills-workshop-in-social-media-accessibility/"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espectability.org/2020/01/webinar-premium-skills-workshop-in-social-media-accessibility/" TargetMode="External"/><Relationship Id="rId2" Type="http://schemas.openxmlformats.org/officeDocument/2006/relationships/hyperlink" Target="https://www.respectability.org/2020/01/how-to-ensure-accessible-websites-social-media-and-inclusive-photos/"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www.respectability.org/inclusion-toolkits/disability-faq/#q10" TargetMode="External"/><Relationship Id="rId2" Type="http://schemas.openxmlformats.org/officeDocument/2006/relationships/hyperlink" Target="https://www.respectability.org/inclusion-toolkits/disability-faq/#q12"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respectability.org/2019/11/webinar-how-to-ensure-accessible-even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cct.org/wp-content/uploads/2015/08/2015ADAComplianceGuide.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socialinnovationsjournal.org/sectors/92-nonprofit-community/2166-social-enterprise-creating-employment-opportunities-for-people-with-disabilitie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bit.ly/2nr4moJ" TargetMode="External"/><Relationship Id="rId7" Type="http://schemas.openxmlformats.org/officeDocument/2006/relationships/image" Target="../media/image59.jpg"/><Relationship Id="rId2" Type="http://schemas.openxmlformats.org/officeDocument/2006/relationships/hyperlink" Target="http://bit.ly/2jOl3FL" TargetMode="External"/><Relationship Id="rId1" Type="http://schemas.openxmlformats.org/officeDocument/2006/relationships/slideLayout" Target="../slideLayouts/slideLayout2.xml"/><Relationship Id="rId6" Type="http://schemas.openxmlformats.org/officeDocument/2006/relationships/hyperlink" Target="https://bit.ly/2uE8tPh" TargetMode="External"/><Relationship Id="rId5" Type="http://schemas.openxmlformats.org/officeDocument/2006/relationships/hyperlink" Target="http://bit.ly/2AueSyx" TargetMode="External"/><Relationship Id="rId4" Type="http://schemas.openxmlformats.org/officeDocument/2006/relationships/hyperlink" Target="http://bit.ly/2Bxy0Lk"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therespectabilityreport.org/" TargetMode="External"/><Relationship Id="rId2" Type="http://schemas.openxmlformats.org/officeDocument/2006/relationships/hyperlink" Target="http://www.respectability.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DD81-DCCD-8742-956C-2CCDED1B107C}"/>
              </a:ext>
            </a:extLst>
          </p:cNvPr>
          <p:cNvSpPr>
            <a:spLocks noGrp="1"/>
          </p:cNvSpPr>
          <p:nvPr>
            <p:ph type="ctrTitle"/>
          </p:nvPr>
        </p:nvSpPr>
        <p:spPr>
          <a:xfrm>
            <a:off x="838200" y="365760"/>
            <a:ext cx="10357183" cy="2966100"/>
          </a:xfrm>
        </p:spPr>
        <p:txBody>
          <a:bodyPr/>
          <a:lstStyle/>
          <a:p>
            <a:r>
              <a:rPr lang="en-US" sz="7200" dirty="0">
                <a:latin typeface="Georgia"/>
              </a:rPr>
              <a:t>Including People with Disabilities in Nonprofits and Foundations</a:t>
            </a:r>
          </a:p>
        </p:txBody>
      </p:sp>
      <p:sp>
        <p:nvSpPr>
          <p:cNvPr id="3" name="Subtitle 2">
            <a:extLst>
              <a:ext uri="{FF2B5EF4-FFF2-40B4-BE49-F238E27FC236}">
                <a16:creationId xmlns:a16="http://schemas.microsoft.com/office/drawing/2014/main" id="{9F64A796-293A-0C4A-AEA0-06B015A2C31C}"/>
              </a:ext>
            </a:extLst>
          </p:cNvPr>
          <p:cNvSpPr>
            <a:spLocks noGrp="1"/>
          </p:cNvSpPr>
          <p:nvPr>
            <p:ph type="subTitle" idx="1"/>
          </p:nvPr>
        </p:nvSpPr>
        <p:spPr>
          <a:xfrm>
            <a:off x="841248" y="3983038"/>
            <a:ext cx="9275304" cy="289438"/>
          </a:xfrm>
        </p:spPr>
        <p:txBody>
          <a:bodyPr vert="horz" wrap="square" lIns="0" tIns="0" rIns="0" bIns="0" rtlCol="0" anchor="t">
            <a:spAutoFit/>
          </a:bodyPr>
          <a:lstStyle/>
          <a:p>
            <a:r>
              <a:rPr lang="en-US" dirty="0"/>
              <a:t>February 19, 2020 |  </a:t>
            </a:r>
            <a:r>
              <a:rPr lang="en-US" dirty="0">
                <a:ea typeface="+mn-lt"/>
                <a:cs typeface="+mn-lt"/>
              </a:rPr>
              <a:t>Jennifer Laszlo Mizrahi, Tatiana Lee, and Matan Koch, </a:t>
            </a:r>
            <a:r>
              <a:rPr lang="en-US" dirty="0" err="1">
                <a:ea typeface="+mn-lt"/>
                <a:cs typeface="+mn-lt"/>
              </a:rPr>
              <a:t>www.RespectAbility.org</a:t>
            </a:r>
            <a:endParaRPr lang="en-US" dirty="0"/>
          </a:p>
        </p:txBody>
      </p:sp>
    </p:spTree>
    <p:extLst>
      <p:ext uri="{BB962C8B-B14F-4D97-AF65-F5344CB8AC3E}">
        <p14:creationId xmlns:p14="http://schemas.microsoft.com/office/powerpoint/2010/main" val="417467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5B81-8154-0B4D-9C00-03CE2BC6586E}"/>
              </a:ext>
            </a:extLst>
          </p:cNvPr>
          <p:cNvSpPr>
            <a:spLocks noGrp="1"/>
          </p:cNvSpPr>
          <p:nvPr>
            <p:ph type="title"/>
          </p:nvPr>
        </p:nvSpPr>
        <p:spPr/>
        <p:txBody>
          <a:bodyPr/>
          <a:lstStyle/>
          <a:p>
            <a:r>
              <a:rPr lang="en-US" dirty="0"/>
              <a:t>Moderator and speakers</a:t>
            </a:r>
          </a:p>
        </p:txBody>
      </p:sp>
      <p:sp>
        <p:nvSpPr>
          <p:cNvPr id="8" name="Rectangle 7">
            <a:extLst>
              <a:ext uri="{FF2B5EF4-FFF2-40B4-BE49-F238E27FC236}">
                <a16:creationId xmlns:a16="http://schemas.microsoft.com/office/drawing/2014/main" id="{E110F3C4-9F8B-40DE-ABB9-3CBCEE1BDEB2}"/>
              </a:ext>
            </a:extLst>
          </p:cNvPr>
          <p:cNvSpPr/>
          <p:nvPr/>
        </p:nvSpPr>
        <p:spPr>
          <a:xfrm>
            <a:off x="838200" y="4267200"/>
            <a:ext cx="2726850" cy="1711366"/>
          </a:xfrm>
          <a:prstGeom prst="rect">
            <a:avLst/>
          </a:prstGeom>
        </p:spPr>
        <p:txBody>
          <a:bodyPr wrap="square" lIns="0" tIns="0" rIns="0" bIns="0" anchor="t">
            <a:spAutoFit/>
          </a:bodyPr>
          <a:lstStyle/>
          <a:p>
            <a:pPr defTabSz="457189">
              <a:lnSpc>
                <a:spcPct val="110000"/>
              </a:lnSpc>
            </a:pPr>
            <a:r>
              <a:rPr lang="en-US" sz="2400" b="1" dirty="0">
                <a:solidFill>
                  <a:prstClr val="black"/>
                </a:solidFill>
                <a:latin typeface="Georgia" panose="02040502050405020303" pitchFamily="18" charset="0"/>
              </a:rPr>
              <a:t>Jennifer Laszlo </a:t>
            </a:r>
          </a:p>
          <a:p>
            <a:pPr defTabSz="457189">
              <a:lnSpc>
                <a:spcPct val="110000"/>
              </a:lnSpc>
            </a:pPr>
            <a:r>
              <a:rPr lang="en-US" sz="2400" b="1" dirty="0">
                <a:solidFill>
                  <a:prstClr val="black"/>
                </a:solidFill>
                <a:latin typeface="Georgia" panose="02040502050405020303" pitchFamily="18" charset="0"/>
              </a:rPr>
              <a:t>Mizrahi</a:t>
            </a:r>
          </a:p>
          <a:p>
            <a:pPr defTabSz="457189">
              <a:lnSpc>
                <a:spcPct val="110000"/>
              </a:lnSpc>
            </a:pPr>
            <a:r>
              <a:rPr lang="en-US" dirty="0">
                <a:solidFill>
                  <a:prstClr val="black"/>
                </a:solidFill>
                <a:latin typeface="Calibri" panose="020F0502020204030204" pitchFamily="34" charset="0"/>
                <a:cs typeface="Calibri" panose="020F0502020204030204" pitchFamily="34" charset="0"/>
              </a:rPr>
              <a:t>President, </a:t>
            </a:r>
          </a:p>
          <a:p>
            <a:pPr defTabSz="457189">
              <a:lnSpc>
                <a:spcPct val="110000"/>
              </a:lnSpc>
            </a:pPr>
            <a:r>
              <a:rPr lang="en-US" dirty="0" err="1">
                <a:latin typeface="Calibri"/>
                <a:cs typeface="Calibri"/>
              </a:rPr>
              <a:t>RespectAbility</a:t>
            </a:r>
            <a:endParaRPr lang="en-US" dirty="0">
              <a:latin typeface="Calibri"/>
              <a:cs typeface="Calibri"/>
            </a:endParaRPr>
          </a:p>
          <a:p>
            <a:pPr defTabSz="457189">
              <a:lnSpc>
                <a:spcPct val="110000"/>
              </a:lnSpc>
            </a:pPr>
            <a:r>
              <a:rPr lang="en-US" dirty="0">
                <a:latin typeface="Calibri"/>
                <a:cs typeface="Calibri"/>
              </a:rPr>
              <a:t>Pronouns: she/her/hers</a:t>
            </a:r>
          </a:p>
        </p:txBody>
      </p:sp>
      <p:sp>
        <p:nvSpPr>
          <p:cNvPr id="9" name="Rectangle 8">
            <a:extLst>
              <a:ext uri="{FF2B5EF4-FFF2-40B4-BE49-F238E27FC236}">
                <a16:creationId xmlns:a16="http://schemas.microsoft.com/office/drawing/2014/main" id="{30482CE4-B14C-AE43-B370-66019B0126C6}"/>
              </a:ext>
            </a:extLst>
          </p:cNvPr>
          <p:cNvSpPr/>
          <p:nvPr/>
        </p:nvSpPr>
        <p:spPr>
          <a:xfrm>
            <a:off x="4961175" y="4272786"/>
            <a:ext cx="2726850" cy="1305101"/>
          </a:xfrm>
          <a:prstGeom prst="rect">
            <a:avLst/>
          </a:prstGeom>
        </p:spPr>
        <p:txBody>
          <a:bodyPr wrap="square" lIns="0" tIns="0" rIns="0" bIns="0" anchor="t">
            <a:spAutoFit/>
          </a:bodyPr>
          <a:lstStyle/>
          <a:p>
            <a:pPr defTabSz="457189">
              <a:lnSpc>
                <a:spcPct val="110000"/>
              </a:lnSpc>
            </a:pPr>
            <a:r>
              <a:rPr lang="en-US" sz="2400" b="1" dirty="0">
                <a:solidFill>
                  <a:prstClr val="black"/>
                </a:solidFill>
                <a:latin typeface="Georgia" panose="02040502050405020303" pitchFamily="18" charset="0"/>
              </a:rPr>
              <a:t>Tatiana Lee</a:t>
            </a:r>
          </a:p>
          <a:p>
            <a:pPr defTabSz="457189">
              <a:lnSpc>
                <a:spcPct val="110000"/>
              </a:lnSpc>
            </a:pPr>
            <a:r>
              <a:rPr lang="en-US" dirty="0">
                <a:solidFill>
                  <a:prstClr val="black"/>
                </a:solidFill>
                <a:latin typeface="Calibri" panose="020F0502020204030204" pitchFamily="34" charset="0"/>
                <a:cs typeface="Calibri" panose="020F0502020204030204" pitchFamily="34" charset="0"/>
              </a:rPr>
              <a:t>Hollywood </a:t>
            </a:r>
            <a:r>
              <a:rPr lang="en-US" dirty="0" err="1">
                <a:solidFill>
                  <a:prstClr val="black"/>
                </a:solidFill>
                <a:latin typeface="Calibri" panose="020F0502020204030204" pitchFamily="34" charset="0"/>
                <a:cs typeface="Calibri" panose="020F0502020204030204" pitchFamily="34" charset="0"/>
              </a:rPr>
              <a:t>Inclusionist</a:t>
            </a:r>
            <a:r>
              <a:rPr lang="en-US" dirty="0">
                <a:solidFill>
                  <a:prstClr val="black"/>
                </a:solidFill>
                <a:latin typeface="Calibri" panose="020F0502020204030204" pitchFamily="34" charset="0"/>
                <a:cs typeface="Calibri" panose="020F0502020204030204" pitchFamily="34" charset="0"/>
              </a:rPr>
              <a:t>, </a:t>
            </a:r>
          </a:p>
          <a:p>
            <a:pPr defTabSz="457189">
              <a:lnSpc>
                <a:spcPct val="110000"/>
              </a:lnSpc>
            </a:pPr>
            <a:r>
              <a:rPr lang="en-US" dirty="0" err="1">
                <a:solidFill>
                  <a:prstClr val="black"/>
                </a:solidFill>
                <a:latin typeface="Calibri" panose="020F0502020204030204" pitchFamily="34" charset="0"/>
                <a:cs typeface="Calibri" panose="020F0502020204030204" pitchFamily="34" charset="0"/>
              </a:rPr>
              <a:t>RespectAbility</a:t>
            </a:r>
            <a:endParaRPr lang="en-US" dirty="0">
              <a:solidFill>
                <a:prstClr val="black"/>
              </a:solidFill>
              <a:latin typeface="Calibri" panose="020F0502020204030204" pitchFamily="34" charset="0"/>
              <a:cs typeface="Calibri" panose="020F0502020204030204" pitchFamily="34" charset="0"/>
            </a:endParaRPr>
          </a:p>
          <a:p>
            <a:pPr defTabSz="457189">
              <a:lnSpc>
                <a:spcPct val="110000"/>
              </a:lnSpc>
            </a:pPr>
            <a:r>
              <a:rPr lang="en-US" dirty="0">
                <a:latin typeface="Calibri"/>
                <a:cs typeface="Calibri"/>
              </a:rPr>
              <a:t>Pronouns: she/her/hers</a:t>
            </a:r>
          </a:p>
        </p:txBody>
      </p:sp>
      <p:sp>
        <p:nvSpPr>
          <p:cNvPr id="13" name="Rectangle 12">
            <a:extLst>
              <a:ext uri="{FF2B5EF4-FFF2-40B4-BE49-F238E27FC236}">
                <a16:creationId xmlns:a16="http://schemas.microsoft.com/office/drawing/2014/main" id="{A76AED81-BB60-4D41-9FE1-A2094598C145}"/>
              </a:ext>
            </a:extLst>
          </p:cNvPr>
          <p:cNvSpPr/>
          <p:nvPr/>
        </p:nvSpPr>
        <p:spPr>
          <a:xfrm>
            <a:off x="8616888" y="4257600"/>
            <a:ext cx="3510423" cy="1609800"/>
          </a:xfrm>
          <a:prstGeom prst="rect">
            <a:avLst/>
          </a:prstGeom>
        </p:spPr>
        <p:txBody>
          <a:bodyPr wrap="square" lIns="0" tIns="0" rIns="0" bIns="0" anchor="t">
            <a:spAutoFit/>
          </a:bodyPr>
          <a:lstStyle/>
          <a:p>
            <a:pPr defTabSz="457189">
              <a:lnSpc>
                <a:spcPct val="110000"/>
              </a:lnSpc>
            </a:pPr>
            <a:r>
              <a:rPr lang="en-US" sz="2400" b="1" dirty="0">
                <a:solidFill>
                  <a:prstClr val="black"/>
                </a:solidFill>
                <a:latin typeface="Georgia" panose="02040502050405020303" pitchFamily="18" charset="0"/>
              </a:rPr>
              <a:t>Matan Koch</a:t>
            </a:r>
          </a:p>
          <a:p>
            <a:pPr defTabSz="457189">
              <a:lnSpc>
                <a:spcPct val="110000"/>
              </a:lnSpc>
            </a:pPr>
            <a:r>
              <a:rPr lang="en-US" dirty="0"/>
              <a:t>Director of </a:t>
            </a:r>
            <a:r>
              <a:rPr lang="en-US" dirty="0" err="1"/>
              <a:t>RespectAbility</a:t>
            </a:r>
            <a:r>
              <a:rPr lang="en-US" dirty="0"/>
              <a:t> California and Jewish Leadership</a:t>
            </a:r>
            <a:r>
              <a:rPr lang="en-US" dirty="0">
                <a:cs typeface="Calibri"/>
              </a:rPr>
              <a:t>,</a:t>
            </a:r>
          </a:p>
          <a:p>
            <a:pPr defTabSz="457189">
              <a:lnSpc>
                <a:spcPct val="110000"/>
              </a:lnSpc>
            </a:pPr>
            <a:r>
              <a:rPr lang="en-US" dirty="0" err="1">
                <a:solidFill>
                  <a:prstClr val="black"/>
                </a:solidFill>
                <a:cs typeface="Calibri" panose="020F0502020204030204" pitchFamily="34" charset="0"/>
              </a:rPr>
              <a:t>RespectAbility</a:t>
            </a:r>
            <a:endParaRPr lang="en-US" dirty="0">
              <a:solidFill>
                <a:prstClr val="black"/>
              </a:solidFill>
              <a:cs typeface="Calibri" panose="020F0502020204030204" pitchFamily="34" charset="0"/>
            </a:endParaRPr>
          </a:p>
          <a:p>
            <a:pPr defTabSz="457189">
              <a:lnSpc>
                <a:spcPct val="110000"/>
              </a:lnSpc>
            </a:pPr>
            <a:r>
              <a:rPr lang="en-US" dirty="0">
                <a:cs typeface="Calibri"/>
              </a:rPr>
              <a:t>Pronouns: he/him/his</a:t>
            </a:r>
          </a:p>
        </p:txBody>
      </p:sp>
      <p:pic>
        <p:nvPicPr>
          <p:cNvPr id="5" name="Picture 4" descr="Matan Koch smiling headshot">
            <a:extLst>
              <a:ext uri="{FF2B5EF4-FFF2-40B4-BE49-F238E27FC236}">
                <a16:creationId xmlns:a16="http://schemas.microsoft.com/office/drawing/2014/main" id="{3E37161A-9BD1-4F33-AB63-5135E82CBBC1}"/>
              </a:ext>
            </a:extLst>
          </p:cNvPr>
          <p:cNvPicPr>
            <a:picLocks noChangeAspect="1"/>
          </p:cNvPicPr>
          <p:nvPr/>
        </p:nvPicPr>
        <p:blipFill>
          <a:blip r:embed="rId3"/>
          <a:stretch>
            <a:fillRect/>
          </a:stretch>
        </p:blipFill>
        <p:spPr>
          <a:xfrm>
            <a:off x="8586556" y="1419035"/>
            <a:ext cx="2619565" cy="2619565"/>
          </a:xfrm>
          <a:prstGeom prst="rect">
            <a:avLst/>
          </a:prstGeom>
        </p:spPr>
      </p:pic>
      <p:pic>
        <p:nvPicPr>
          <p:cNvPr id="15" name="Picture 14" descr="Jennifer Laszlo Mizrahi smiling headshot">
            <a:extLst>
              <a:ext uri="{FF2B5EF4-FFF2-40B4-BE49-F238E27FC236}">
                <a16:creationId xmlns:a16="http://schemas.microsoft.com/office/drawing/2014/main" id="{B0F27BA5-AC8D-4C3D-AE5E-5EF32D65F064}"/>
              </a:ext>
            </a:extLst>
          </p:cNvPr>
          <p:cNvPicPr>
            <a:picLocks noChangeAspect="1"/>
          </p:cNvPicPr>
          <p:nvPr/>
        </p:nvPicPr>
        <p:blipFill>
          <a:blip r:embed="rId4"/>
          <a:stretch>
            <a:fillRect/>
          </a:stretch>
        </p:blipFill>
        <p:spPr>
          <a:xfrm>
            <a:off x="838199" y="1311750"/>
            <a:ext cx="2726850" cy="2726850"/>
          </a:xfrm>
          <a:prstGeom prst="rect">
            <a:avLst/>
          </a:prstGeom>
        </p:spPr>
      </p:pic>
      <p:pic>
        <p:nvPicPr>
          <p:cNvPr id="17" name="Picture 16" descr="Tatiana Lee smiling headshot">
            <a:extLst>
              <a:ext uri="{FF2B5EF4-FFF2-40B4-BE49-F238E27FC236}">
                <a16:creationId xmlns:a16="http://schemas.microsoft.com/office/drawing/2014/main" id="{AB4AFF6C-AE8F-43B9-BD19-31956307EB40}"/>
              </a:ext>
            </a:extLst>
          </p:cNvPr>
          <p:cNvPicPr>
            <a:picLocks noChangeAspect="1"/>
          </p:cNvPicPr>
          <p:nvPr/>
        </p:nvPicPr>
        <p:blipFill rotWithShape="1">
          <a:blip r:embed="rId5"/>
          <a:srcRect b="27798"/>
          <a:stretch/>
        </p:blipFill>
        <p:spPr>
          <a:xfrm>
            <a:off x="4961174" y="1085329"/>
            <a:ext cx="2726850" cy="2953271"/>
          </a:xfrm>
          <a:prstGeom prst="rect">
            <a:avLst/>
          </a:prstGeom>
        </p:spPr>
      </p:pic>
    </p:spTree>
    <p:extLst>
      <p:ext uri="{BB962C8B-B14F-4D97-AF65-F5344CB8AC3E}">
        <p14:creationId xmlns:p14="http://schemas.microsoft.com/office/powerpoint/2010/main" val="168158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lnSpcReduction="10000"/>
          </a:bodyPr>
          <a:lstStyle/>
          <a:p>
            <a:pPr marL="0" indent="0" algn="ctr">
              <a:buNone/>
            </a:pPr>
            <a:r>
              <a:rPr lang="en-US" sz="60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algn="ctr"/>
            <a:endParaRPr lang="en-US" sz="3200" dirty="0">
              <a:solidFill>
                <a:schemeClr val="tx1"/>
              </a:solidFill>
            </a:endParaRPr>
          </a:p>
        </p:txBody>
      </p:sp>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Including the D – Disability – in Diversity</a:t>
            </a:r>
          </a:p>
        </p:txBody>
      </p:sp>
    </p:spTree>
    <p:extLst>
      <p:ext uri="{BB962C8B-B14F-4D97-AF65-F5344CB8AC3E}">
        <p14:creationId xmlns:p14="http://schemas.microsoft.com/office/powerpoint/2010/main" val="276542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F30"/>
        </a:solidFill>
        <a:effectLst/>
      </p:bgPr>
    </p:bg>
    <p:spTree>
      <p:nvGrpSpPr>
        <p:cNvPr id="1" name="Shape 114"/>
        <p:cNvGrpSpPr/>
        <p:nvPr/>
      </p:nvGrpSpPr>
      <p:grpSpPr>
        <a:xfrm>
          <a:off x="0" y="0"/>
          <a:ext cx="0" cy="0"/>
          <a:chOff x="0" y="0"/>
          <a:chExt cx="0" cy="0"/>
        </a:xfrm>
      </p:grpSpPr>
      <p:sp>
        <p:nvSpPr>
          <p:cNvPr id="37" name="Title 36" hidden="1">
            <a:extLst>
              <a:ext uri="{FF2B5EF4-FFF2-40B4-BE49-F238E27FC236}">
                <a16:creationId xmlns:a16="http://schemas.microsoft.com/office/drawing/2014/main" id="{A28F83BE-645B-4F4A-BB23-BB3B447B8DEF}"/>
              </a:ext>
            </a:extLst>
          </p:cNvPr>
          <p:cNvSpPr>
            <a:spLocks noGrp="1"/>
          </p:cNvSpPr>
          <p:nvPr>
            <p:ph type="title"/>
          </p:nvPr>
        </p:nvSpPr>
        <p:spPr/>
        <p:txBody>
          <a:bodyPr/>
          <a:lstStyle/>
          <a:p>
            <a:r>
              <a:rPr lang="en-US" dirty="0"/>
              <a:t>These art people with disabilities</a:t>
            </a:r>
          </a:p>
        </p:txBody>
      </p:sp>
      <p:sp>
        <p:nvSpPr>
          <p:cNvPr id="36" name="TextBox 35">
            <a:extLst>
              <a:ext uri="{FF2B5EF4-FFF2-40B4-BE49-F238E27FC236}">
                <a16:creationId xmlns:a16="http://schemas.microsoft.com/office/drawing/2014/main" id="{FA7BAA7A-0A50-F249-ADE4-B1BAEED7DC05}"/>
              </a:ext>
            </a:extLst>
          </p:cNvPr>
          <p:cNvSpPr txBox="1"/>
          <p:nvPr/>
        </p:nvSpPr>
        <p:spPr>
          <a:xfrm>
            <a:off x="1004613" y="3014243"/>
            <a:ext cx="10182774" cy="830997"/>
          </a:xfrm>
          <a:prstGeom prst="rect">
            <a:avLst/>
          </a:prstGeom>
          <a:noFill/>
        </p:spPr>
        <p:txBody>
          <a:bodyPr wrap="square" rtlCol="0">
            <a:spAutoFit/>
          </a:bodyPr>
          <a:lstStyle/>
          <a:p>
            <a:pPr algn="ctr"/>
            <a:r>
              <a:rPr lang="en-US" sz="4800" b="1" dirty="0">
                <a:solidFill>
                  <a:schemeClr val="tx1"/>
                </a:solidFill>
                <a:latin typeface="Times New Roman" panose="02020603050405020304" pitchFamily="18" charset="0"/>
                <a:cs typeface="Times New Roman" panose="02020603050405020304" pitchFamily="18" charset="0"/>
              </a:rPr>
              <a:t>These are people with disabilities.</a:t>
            </a:r>
          </a:p>
        </p:txBody>
      </p:sp>
      <p:pic>
        <p:nvPicPr>
          <p:cNvPr id="12" name="Picture 11" descr="Demi Lovato">
            <a:extLst>
              <a:ext uri="{FF2B5EF4-FFF2-40B4-BE49-F238E27FC236}">
                <a16:creationId xmlns:a16="http://schemas.microsoft.com/office/drawing/2014/main" id="{F4B0E27A-28F4-F647-BD5B-27A269738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0588" y="9808"/>
            <a:ext cx="2435302" cy="2844603"/>
          </a:xfrm>
          <a:prstGeom prst="rect">
            <a:avLst/>
          </a:prstGeom>
        </p:spPr>
      </p:pic>
      <p:pic>
        <p:nvPicPr>
          <p:cNvPr id="14" name="Picture 13" descr="Selma Blair">
            <a:extLst>
              <a:ext uri="{FF2B5EF4-FFF2-40B4-BE49-F238E27FC236}">
                <a16:creationId xmlns:a16="http://schemas.microsoft.com/office/drawing/2014/main" id="{92EAD34A-2BAE-F74D-8A9B-41F9548656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5891" y="9808"/>
            <a:ext cx="2434586" cy="2844603"/>
          </a:xfrm>
          <a:prstGeom prst="rect">
            <a:avLst/>
          </a:prstGeom>
        </p:spPr>
      </p:pic>
      <p:pic>
        <p:nvPicPr>
          <p:cNvPr id="18" name="Picture 17" descr="Richard Branson">
            <a:extLst>
              <a:ext uri="{FF2B5EF4-FFF2-40B4-BE49-F238E27FC236}">
                <a16:creationId xmlns:a16="http://schemas.microsoft.com/office/drawing/2014/main" id="{C230D389-1ECB-C746-BC16-0AA15C446A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0744" y="9808"/>
            <a:ext cx="2438331" cy="2844603"/>
          </a:xfrm>
          <a:prstGeom prst="rect">
            <a:avLst/>
          </a:prstGeom>
        </p:spPr>
      </p:pic>
      <p:pic>
        <p:nvPicPr>
          <p:cNvPr id="20" name="Picture 19" descr="Whoopi Goldberg">
            <a:extLst>
              <a:ext uri="{FF2B5EF4-FFF2-40B4-BE49-F238E27FC236}">
                <a16:creationId xmlns:a16="http://schemas.microsoft.com/office/drawing/2014/main" id="{F2BC6D95-6E06-514C-A2DC-085BCCA2C5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7584" y="0"/>
            <a:ext cx="2441644" cy="2844603"/>
          </a:xfrm>
          <a:prstGeom prst="rect">
            <a:avLst/>
          </a:prstGeom>
        </p:spPr>
      </p:pic>
      <p:pic>
        <p:nvPicPr>
          <p:cNvPr id="22" name="Picture 21" descr="Stephen Hawking">
            <a:extLst>
              <a:ext uri="{FF2B5EF4-FFF2-40B4-BE49-F238E27FC236}">
                <a16:creationId xmlns:a16="http://schemas.microsoft.com/office/drawing/2014/main" id="{66ABFBB2-808C-3542-8532-F07B778C01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 y="0"/>
            <a:ext cx="2435302" cy="2844603"/>
          </a:xfrm>
          <a:prstGeom prst="rect">
            <a:avLst/>
          </a:prstGeom>
        </p:spPr>
      </p:pic>
      <p:pic>
        <p:nvPicPr>
          <p:cNvPr id="25" name="Picture 24" descr="Marlee Matlin">
            <a:extLst>
              <a:ext uri="{FF2B5EF4-FFF2-40B4-BE49-F238E27FC236}">
                <a16:creationId xmlns:a16="http://schemas.microsoft.com/office/drawing/2014/main" id="{5C4232F5-F7AC-964D-A8ED-A0056FBD11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82" y="4005072"/>
            <a:ext cx="2448408" cy="2852928"/>
          </a:xfrm>
          <a:prstGeom prst="rect">
            <a:avLst/>
          </a:prstGeom>
        </p:spPr>
      </p:pic>
      <p:pic>
        <p:nvPicPr>
          <p:cNvPr id="27" name="Picture 26" descr="Greta Thunberg">
            <a:extLst>
              <a:ext uri="{FF2B5EF4-FFF2-40B4-BE49-F238E27FC236}">
                <a16:creationId xmlns:a16="http://schemas.microsoft.com/office/drawing/2014/main" id="{6AB79B71-9D3D-D341-9E1D-BA1F546783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36051" y="4005072"/>
            <a:ext cx="2445367" cy="2852928"/>
          </a:xfrm>
          <a:prstGeom prst="rect">
            <a:avLst/>
          </a:prstGeom>
        </p:spPr>
      </p:pic>
      <p:pic>
        <p:nvPicPr>
          <p:cNvPr id="29" name="Picture 28" descr="Halle Berry">
            <a:extLst>
              <a:ext uri="{FF2B5EF4-FFF2-40B4-BE49-F238E27FC236}">
                <a16:creationId xmlns:a16="http://schemas.microsoft.com/office/drawing/2014/main" id="{FA452ADD-AE67-6C4E-A08A-413D7A353F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79228" y="4005072"/>
            <a:ext cx="2448408" cy="2852928"/>
          </a:xfrm>
          <a:prstGeom prst="rect">
            <a:avLst/>
          </a:prstGeom>
        </p:spPr>
      </p:pic>
      <p:pic>
        <p:nvPicPr>
          <p:cNvPr id="31" name="Picture 30" descr="Daymond John">
            <a:extLst>
              <a:ext uri="{FF2B5EF4-FFF2-40B4-BE49-F238E27FC236}">
                <a16:creationId xmlns:a16="http://schemas.microsoft.com/office/drawing/2014/main" id="{AFB09F1D-58E8-4B4C-BDCB-9750D9E1CF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19075" y="4005072"/>
            <a:ext cx="2445367" cy="2852928"/>
          </a:xfrm>
          <a:prstGeom prst="rect">
            <a:avLst/>
          </a:prstGeom>
        </p:spPr>
      </p:pic>
      <p:pic>
        <p:nvPicPr>
          <p:cNvPr id="33" name="Picture 32" descr="Mariah Carey">
            <a:extLst>
              <a:ext uri="{FF2B5EF4-FFF2-40B4-BE49-F238E27FC236}">
                <a16:creationId xmlns:a16="http://schemas.microsoft.com/office/drawing/2014/main" id="{A1B6120D-F75D-FB4B-A897-2854AC6D31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52936" y="4005072"/>
            <a:ext cx="2445367" cy="2852928"/>
          </a:xfrm>
          <a:prstGeom prst="rect">
            <a:avLst/>
          </a:prstGeom>
        </p:spPr>
      </p:pic>
    </p:spTree>
    <p:extLst>
      <p:ext uri="{BB962C8B-B14F-4D97-AF65-F5344CB8AC3E}">
        <p14:creationId xmlns:p14="http://schemas.microsoft.com/office/powerpoint/2010/main" val="196986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18"/>
          <p:cNvSpPr/>
          <p:nvPr/>
        </p:nvSpPr>
        <p:spPr>
          <a:xfrm>
            <a:off x="8332343" y="422694"/>
            <a:ext cx="3503782" cy="5618877"/>
          </a:xfrm>
          <a:prstGeom prst="rect">
            <a:avLst/>
          </a:prstGeom>
          <a:solidFill>
            <a:srgbClr val="EFAF30"/>
          </a:solidFill>
          <a:ln w="12700" cap="flat" cmpd="sng">
            <a:no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5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5000" b="1" i="0" u="none" strike="noStrike" cap="none" dirty="0">
                <a:solidFill>
                  <a:schemeClr val="tx1"/>
                </a:solidFill>
                <a:latin typeface="Times New Roman"/>
                <a:ea typeface="Times New Roman"/>
                <a:cs typeface="Times New Roman"/>
                <a:sym typeface="Times New Roman"/>
              </a:rPr>
              <a:t>61 Million</a:t>
            </a:r>
            <a:r>
              <a:rPr lang="en-US" sz="3000" b="1" i="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0" marR="0" lvl="0" indent="0" algn="ctr" rtl="0">
              <a:spcBef>
                <a:spcPts val="0"/>
              </a:spcBef>
              <a:spcAft>
                <a:spcPts val="0"/>
              </a:spcAft>
              <a:buNone/>
            </a:pPr>
            <a:r>
              <a:rPr lang="en-US" sz="3200" b="0" i="0" u="none" strike="noStrike" cap="none" dirty="0">
                <a:solidFill>
                  <a:schemeClr val="tx1"/>
                </a:solidFill>
                <a:latin typeface="Times New Roman"/>
                <a:ea typeface="Times New Roman"/>
                <a:cs typeface="Times New Roman"/>
                <a:sym typeface="Times New Roman"/>
              </a:rPr>
              <a:t>people in the US                        have a disability.</a:t>
            </a:r>
            <a:r>
              <a:rPr lang="en-US" sz="2000" b="0" i="0" u="none" strike="noStrike" cap="none" dirty="0">
                <a:solidFill>
                  <a:schemeClr val="tx1"/>
                </a:solidFill>
                <a:latin typeface="Times New Roman"/>
                <a:ea typeface="Times New Roman"/>
                <a:cs typeface="Times New Roman"/>
                <a:sym typeface="Times New Roman"/>
              </a:rPr>
              <a:t>*</a:t>
            </a: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5000" b="1" i="0" u="none" strike="noStrike" cap="none" dirty="0">
                <a:solidFill>
                  <a:schemeClr val="tx1"/>
                </a:solidFill>
                <a:latin typeface="Times New Roman"/>
                <a:ea typeface="Times New Roman"/>
                <a:cs typeface="Times New Roman"/>
                <a:sym typeface="Times New Roman"/>
              </a:rPr>
              <a:t>1 in 4</a:t>
            </a:r>
            <a:endParaRPr dirty="0">
              <a:solidFill>
                <a:schemeClr val="tx1"/>
              </a:solidFill>
            </a:endParaRPr>
          </a:p>
          <a:p>
            <a:pPr marL="0" marR="0" lvl="0" indent="0" algn="ctr" rtl="0">
              <a:spcBef>
                <a:spcPts val="0"/>
              </a:spcBef>
              <a:spcAft>
                <a:spcPts val="0"/>
              </a:spcAft>
              <a:buNone/>
            </a:pPr>
            <a:r>
              <a:rPr lang="en-US" sz="3200" b="0" i="0" u="none" strike="noStrike" cap="none" dirty="0">
                <a:solidFill>
                  <a:schemeClr val="tx1"/>
                </a:solidFill>
                <a:latin typeface="Times New Roman"/>
                <a:ea typeface="Times New Roman"/>
                <a:cs typeface="Times New Roman"/>
                <a:sym typeface="Times New Roman"/>
              </a:rPr>
              <a:t>adults have a disability</a:t>
            </a:r>
            <a:endParaRPr dirty="0">
              <a:solidFill>
                <a:schemeClr val="tx1"/>
              </a:solidFill>
            </a:endParaRPr>
          </a:p>
          <a:p>
            <a:pPr marL="0" marR="0" lvl="0" indent="0" algn="ctr" rtl="0">
              <a:spcBef>
                <a:spcPts val="0"/>
              </a:spcBef>
              <a:spcAft>
                <a:spcPts val="0"/>
              </a:spcAft>
              <a:buNone/>
            </a:pPr>
            <a:r>
              <a:rPr lang="en-US" sz="1800" b="0" i="0" u="none" strike="noStrike" cap="none" dirty="0">
                <a:solidFill>
                  <a:schemeClr val="tx1"/>
                </a:solidFill>
                <a:latin typeface="Times New Roman"/>
                <a:ea typeface="Times New Roman"/>
                <a:cs typeface="Times New Roman"/>
                <a:sym typeface="Times New Roman"/>
              </a:rPr>
              <a:t>(physical, sensory, cognitive, mental health or other)</a:t>
            </a:r>
            <a:endParaRPr dirty="0">
              <a:solidFill>
                <a:schemeClr val="tx1"/>
              </a:solidFill>
            </a:endParaRPr>
          </a:p>
          <a:p>
            <a:pPr marL="0" marR="0" lvl="0" indent="0" algn="ctr" rtl="0">
              <a:spcBef>
                <a:spcPts val="0"/>
              </a:spcBef>
              <a:spcAft>
                <a:spcPts val="0"/>
              </a:spcAft>
              <a:buNone/>
            </a:pPr>
            <a:endParaRPr sz="2800" b="0"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3000" b="0" i="0" u="none" strike="noStrike" cap="none" dirty="0">
              <a:solidFill>
                <a:schemeClr val="tx1"/>
              </a:solidFill>
              <a:latin typeface="Times New Roman"/>
              <a:ea typeface="Times New Roman"/>
              <a:cs typeface="Times New Roman"/>
              <a:sym typeface="Times New Roman"/>
            </a:endParaRPr>
          </a:p>
        </p:txBody>
      </p:sp>
      <p:sp>
        <p:nvSpPr>
          <p:cNvPr id="135" name="Google Shape;135;p18"/>
          <p:cNvSpPr txBox="1"/>
          <p:nvPr/>
        </p:nvSpPr>
        <p:spPr>
          <a:xfrm>
            <a:off x="189781" y="6399900"/>
            <a:ext cx="148790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lt1"/>
                </a:solidFill>
                <a:latin typeface="Times New Roman"/>
                <a:ea typeface="Times New Roman"/>
                <a:cs typeface="Times New Roman"/>
                <a:sym typeface="Times New Roman"/>
              </a:rPr>
              <a:t>* Source: US Census</a:t>
            </a:r>
            <a:endParaRPr dirty="0"/>
          </a:p>
        </p:txBody>
      </p:sp>
      <p:pic>
        <p:nvPicPr>
          <p:cNvPr id="137" name="Google Shape;137;p18" descr="An asian man who uses a wheelchair speaks with a coworker in an office environment"/>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35785" y="422694"/>
            <a:ext cx="7832146" cy="5615939"/>
          </a:xfrm>
          <a:prstGeom prst="rect">
            <a:avLst/>
          </a:prstGeom>
          <a:noFill/>
          <a:ln>
            <a:noFill/>
          </a:ln>
        </p:spPr>
      </p:pic>
      <p:cxnSp>
        <p:nvCxnSpPr>
          <p:cNvPr id="136" name="Google Shape;136;p18">
            <a:extLst>
              <a:ext uri="{C183D7F6-B498-43B3-948B-1728B52AA6E4}">
                <adec:decorative xmlns:adec="http://schemas.microsoft.com/office/drawing/2017/decorative" val="1"/>
              </a:ext>
            </a:extLst>
          </p:cNvPr>
          <p:cNvCxnSpPr/>
          <p:nvPr/>
        </p:nvCxnSpPr>
        <p:spPr>
          <a:xfrm>
            <a:off x="8833941" y="3014634"/>
            <a:ext cx="2302328" cy="0"/>
          </a:xfrm>
          <a:prstGeom prst="straightConnector1">
            <a:avLst/>
          </a:prstGeom>
          <a:noFill/>
          <a:ln w="12700" cap="flat" cmpd="sng">
            <a:solidFill>
              <a:schemeClr val="dk1"/>
            </a:solidFill>
            <a:prstDash val="solid"/>
            <a:miter lim="800000"/>
            <a:headEnd type="none" w="sm" len="sm"/>
            <a:tailEnd type="none" w="sm" len="sm"/>
          </a:ln>
        </p:spPr>
      </p:cxnSp>
      <p:sp>
        <p:nvSpPr>
          <p:cNvPr id="3" name="Title 2" hidden="1">
            <a:extLst>
              <a:ext uri="{FF2B5EF4-FFF2-40B4-BE49-F238E27FC236}">
                <a16:creationId xmlns:a16="http://schemas.microsoft.com/office/drawing/2014/main" id="{72926F24-D684-1040-9785-EB7A84D56B92}"/>
              </a:ext>
            </a:extLst>
          </p:cNvPr>
          <p:cNvSpPr>
            <a:spLocks noGrp="1"/>
          </p:cNvSpPr>
          <p:nvPr>
            <p:ph type="title"/>
          </p:nvPr>
        </p:nvSpPr>
        <p:spPr/>
        <p:txBody>
          <a:bodyPr/>
          <a:lstStyle/>
          <a:p>
            <a:r>
              <a:rPr lang="en-US" dirty="0"/>
              <a:t>61 million people</a:t>
            </a:r>
          </a:p>
        </p:txBody>
      </p:sp>
    </p:spTree>
    <p:extLst>
      <p:ext uri="{BB962C8B-B14F-4D97-AF65-F5344CB8AC3E}">
        <p14:creationId xmlns:p14="http://schemas.microsoft.com/office/powerpoint/2010/main" val="2683195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Temporary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and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Nonv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From Birth or Acquired Later</a:t>
            </a:r>
            <a:endPar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697DD88-3129-F349-94AF-DBD15EDE0083}"/>
              </a:ext>
            </a:extLst>
          </p:cNvPr>
          <p:cNvSpPr/>
          <p:nvPr/>
        </p:nvSpPr>
        <p:spPr>
          <a:xfrm>
            <a:off x="2398428" y="6363420"/>
            <a:ext cx="7393371" cy="461665"/>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Anyone can join the disability community at any point.</a:t>
            </a:r>
          </a:p>
        </p:txBody>
      </p:sp>
    </p:spTree>
    <p:extLst>
      <p:ext uri="{BB962C8B-B14F-4D97-AF65-F5344CB8AC3E}">
        <p14:creationId xmlns:p14="http://schemas.microsoft.com/office/powerpoint/2010/main" val="342904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B20496-CFD1-4C79-A599-43B99F30201C}"/>
              </a:ext>
            </a:extLst>
          </p:cNvPr>
          <p:cNvSpPr>
            <a:spLocks noGrp="1"/>
          </p:cNvSpPr>
          <p:nvPr>
            <p:ph type="title"/>
          </p:nvPr>
        </p:nvSpPr>
        <p:spPr>
          <a:xfrm>
            <a:off x="523240" y="365126"/>
            <a:ext cx="10515600" cy="1139824"/>
          </a:xfrm>
        </p:spPr>
        <p:txBody>
          <a:bodyPr>
            <a:normAutofit/>
          </a:bodyPr>
          <a:lstStyle/>
          <a:p>
            <a:r>
              <a:rPr lang="en-US" sz="3600" dirty="0"/>
              <a:t>Disability Impacts Everyone</a:t>
            </a:r>
          </a:p>
        </p:txBody>
      </p:sp>
      <p:sp>
        <p:nvSpPr>
          <p:cNvPr id="8" name="Content Placeholder 7">
            <a:extLst>
              <a:ext uri="{FF2B5EF4-FFF2-40B4-BE49-F238E27FC236}">
                <a16:creationId xmlns:a16="http://schemas.microsoft.com/office/drawing/2014/main" id="{8D5967A4-030C-421E-92E6-BFE2F0EC60EC}"/>
              </a:ext>
            </a:extLst>
          </p:cNvPr>
          <p:cNvSpPr>
            <a:spLocks noGrp="1"/>
          </p:cNvSpPr>
          <p:nvPr>
            <p:ph idx="1"/>
          </p:nvPr>
        </p:nvSpPr>
        <p:spPr/>
        <p:txBody>
          <a:bodyPr>
            <a:normAutofit/>
          </a:bodyPr>
          <a:lstStyle/>
          <a:p>
            <a:pPr marL="0" indent="0" defTabSz="806867">
              <a:buClr>
                <a:srgbClr val="000000"/>
              </a:buClr>
              <a:buSzPct val="25000"/>
              <a:buNone/>
              <a:defRPr/>
            </a:pPr>
            <a:r>
              <a:rPr lang="en-US" sz="3200" kern="0" dirty="0">
                <a:solidFill>
                  <a:srgbClr val="000000"/>
                </a:solidFill>
                <a:ea typeface="Lato" panose="020F0502020204030203" pitchFamily="34" charset="0"/>
                <a:sym typeface="Libre Baskerville"/>
              </a:rPr>
              <a:t>Disability impacts people of all races, sexual orientations and gender identities, faiths and backgrounds.</a:t>
            </a:r>
            <a:endParaRPr lang="en-US" sz="3600" dirty="0">
              <a:hlinkClick r:id="rId3"/>
            </a:endParaRPr>
          </a:p>
          <a:p>
            <a:r>
              <a:rPr lang="en-US" sz="3600" dirty="0">
                <a:hlinkClick r:id="rId3"/>
              </a:rPr>
              <a:t>African Americans with Disabilities</a:t>
            </a:r>
            <a:endParaRPr lang="en-US" sz="3600" dirty="0"/>
          </a:p>
          <a:p>
            <a:r>
              <a:rPr lang="en-US" sz="3600" dirty="0">
                <a:hlinkClick r:id="rId4"/>
              </a:rPr>
              <a:t>Latinx People and Hispanics with Disabilities</a:t>
            </a:r>
            <a:endParaRPr lang="en-US" sz="3600" dirty="0"/>
          </a:p>
          <a:p>
            <a:r>
              <a:rPr lang="en-US" sz="3600" dirty="0">
                <a:hlinkClick r:id="rId5"/>
              </a:rPr>
              <a:t>Women with Disabilities</a:t>
            </a:r>
            <a:endParaRPr lang="en-US" sz="3600" dirty="0"/>
          </a:p>
          <a:p>
            <a:r>
              <a:rPr lang="en-US" sz="3600" dirty="0">
                <a:hlinkClick r:id="rId6"/>
              </a:rPr>
              <a:t>LGBTQ+ Individuals with Disabilities</a:t>
            </a:r>
            <a:endParaRPr lang="en-US" sz="3600" dirty="0"/>
          </a:p>
        </p:txBody>
      </p:sp>
    </p:spTree>
    <p:extLst>
      <p:ext uri="{BB962C8B-B14F-4D97-AF65-F5344CB8AC3E}">
        <p14:creationId xmlns:p14="http://schemas.microsoft.com/office/powerpoint/2010/main" val="1854520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2658867"/>
            <a:ext cx="5399903" cy="1139825"/>
          </a:xfrm>
        </p:spPr>
        <p:txBody>
          <a:bodyPr>
            <a:normAutofit fontScale="90000"/>
          </a:bodyPr>
          <a:lstStyle/>
          <a:p>
            <a:pPr algn="ctr"/>
            <a:r>
              <a:rPr lang="en-US" dirty="0">
                <a:solidFill>
                  <a:schemeClr val="tx1">
                    <a:lumMod val="85000"/>
                    <a:lumOff val="15000"/>
                  </a:schemeClr>
                </a:solidFill>
              </a:rPr>
              <a:t>The disability community is cutting edge and innovative.</a:t>
            </a:r>
          </a:p>
        </p:txBody>
      </p:sp>
      <p:sp>
        <p:nvSpPr>
          <p:cNvPr id="4" name="Rectangle 3">
            <a:extLst>
              <a:ext uri="{FF2B5EF4-FFF2-40B4-BE49-F238E27FC236}">
                <a16:creationId xmlns:a16="http://schemas.microsoft.com/office/drawing/2014/main" id="{9D1F3597-60D6-47E0-B868-48BE39AEF272}"/>
              </a:ext>
            </a:extLst>
          </p:cNvPr>
          <p:cNvSpPr/>
          <p:nvPr/>
        </p:nvSpPr>
        <p:spPr>
          <a:xfrm>
            <a:off x="700216" y="654484"/>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Anyone can join the disability community at any point. </a:t>
            </a:r>
          </a:p>
        </p:txBody>
      </p:sp>
      <p:pic>
        <p:nvPicPr>
          <p:cNvPr id="6" name="Picture 5" descr="A diverse group of people with disabilities smiling together inside a hallway">
            <a:extLst>
              <a:ext uri="{FF2B5EF4-FFF2-40B4-BE49-F238E27FC236}">
                <a16:creationId xmlns:a16="http://schemas.microsoft.com/office/drawing/2014/main" id="{D0450731-51F8-4D53-B495-F673942D2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cxnSp>
        <p:nvCxnSpPr>
          <p:cNvPr id="8" name="Straight Connector 7">
            <a:extLst>
              <a:ext uri="{FF2B5EF4-FFF2-40B4-BE49-F238E27FC236}">
                <a16:creationId xmlns:a16="http://schemas.microsoft.com/office/drawing/2014/main" id="{63C60552-9297-48B5-AFFF-CF22D7D4F9C9}"/>
              </a:ext>
              <a:ext uri="{C183D7F6-B498-43B3-948B-1728B52AA6E4}">
                <adec:decorative xmlns:adec="http://schemas.microsoft.com/office/drawing/2017/decorative" val="1"/>
              </a:ext>
            </a:extLst>
          </p:cNvPr>
          <p:cNvCxnSpPr>
            <a:cxnSpLocks/>
          </p:cNvCxnSpPr>
          <p:nvPr/>
        </p:nvCxnSpPr>
        <p:spPr>
          <a:xfrm>
            <a:off x="2965622" y="2236573"/>
            <a:ext cx="1532237"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spTree>
    <p:extLst>
      <p:ext uri="{BB962C8B-B14F-4D97-AF65-F5344CB8AC3E}">
        <p14:creationId xmlns:p14="http://schemas.microsoft.com/office/powerpoint/2010/main" val="3436560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1E62-F532-DC42-82CB-B71C4263F078}"/>
              </a:ext>
            </a:extLst>
          </p:cNvPr>
          <p:cNvSpPr>
            <a:spLocks noGrp="1"/>
          </p:cNvSpPr>
          <p:nvPr>
            <p:ph type="title"/>
          </p:nvPr>
        </p:nvSpPr>
        <p:spPr/>
        <p:txBody>
          <a:bodyPr/>
          <a:lstStyle/>
          <a:p>
            <a:r>
              <a:rPr lang="en-US" dirty="0"/>
              <a:t>School statistics</a:t>
            </a:r>
          </a:p>
        </p:txBody>
      </p:sp>
      <p:pic>
        <p:nvPicPr>
          <p:cNvPr id="10" name="Picture 9" descr="A young adult man with a disability wearing an apron with his arms crossed">
            <a:extLst>
              <a:ext uri="{FF2B5EF4-FFF2-40B4-BE49-F238E27FC236}">
                <a16:creationId xmlns:a16="http://schemas.microsoft.com/office/drawing/2014/main" id="{694F17C3-B34B-4739-9306-3FCB5E9A08DD}"/>
              </a:ext>
            </a:extLst>
          </p:cNvPr>
          <p:cNvPicPr>
            <a:picLocks noChangeAspect="1"/>
          </p:cNvPicPr>
          <p:nvPr/>
        </p:nvPicPr>
        <p:blipFill rotWithShape="1">
          <a:blip r:embed="rId3">
            <a:extLst>
              <a:ext uri="{28A0092B-C50C-407E-A947-70E740481C1C}">
                <a14:useLocalDpi xmlns:a14="http://schemas.microsoft.com/office/drawing/2010/main" val="0"/>
              </a:ext>
            </a:extLst>
          </a:blip>
          <a:srcRect l="8081" t="25263" b="35860"/>
          <a:stretch/>
        </p:blipFill>
        <p:spPr>
          <a:xfrm>
            <a:off x="0" y="7141"/>
            <a:ext cx="6722382" cy="4264827"/>
          </a:xfrm>
          <a:prstGeom prst="rect">
            <a:avLst/>
          </a:prstGeom>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A77EF-CBE3-4922-A17F-D16A2119D879}"/>
              </a:ext>
            </a:extLst>
          </p:cNvPr>
          <p:cNvSpPr txBox="1"/>
          <p:nvPr/>
        </p:nvSpPr>
        <p:spPr>
          <a:xfrm>
            <a:off x="508000" y="4285099"/>
            <a:ext cx="3548310"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There are </a:t>
            </a:r>
            <a:r>
              <a:rPr lang="en-US" sz="3000" b="1" dirty="0">
                <a:solidFill>
                  <a:srgbClr val="EFAF30"/>
                </a:solidFill>
                <a:latin typeface="Times New Roman" panose="02020603050405020304" pitchFamily="18" charset="0"/>
                <a:cs typeface="Times New Roman" panose="02020603050405020304" pitchFamily="18" charset="0"/>
              </a:rPr>
              <a:t>7 million </a:t>
            </a:r>
            <a:r>
              <a:rPr lang="en-US" sz="3000" dirty="0">
                <a:solidFill>
                  <a:schemeClr val="bg1"/>
                </a:solidFill>
                <a:latin typeface="Times New Roman" panose="02020603050405020304" pitchFamily="18" charset="0"/>
                <a:cs typeface="Times New Roman" panose="02020603050405020304" pitchFamily="18" charset="0"/>
              </a:rPr>
              <a:t>students with disabilities in public schools today.</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546063" y="4271968"/>
            <a:ext cx="3137937"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65% </a:t>
            </a:r>
            <a:r>
              <a:rPr lang="en-US" sz="3000" dirty="0">
                <a:solidFill>
                  <a:schemeClr val="bg1"/>
                </a:solidFill>
                <a:latin typeface="Times New Roman" panose="02020603050405020304" pitchFamily="18" charset="0"/>
                <a:cs typeface="Times New Roman" panose="02020603050405020304" pitchFamily="18" charset="0"/>
              </a:rPr>
              <a:t>of people with disabilities finish high school.</a:t>
            </a:r>
          </a:p>
        </p:txBody>
      </p:sp>
      <p:sp>
        <p:nvSpPr>
          <p:cNvPr id="17" name="TextBox 16">
            <a:extLst>
              <a:ext uri="{FF2B5EF4-FFF2-40B4-BE49-F238E27FC236}">
                <a16:creationId xmlns:a16="http://schemas.microsoft.com/office/drawing/2014/main" id="{8290A640-960B-4526-8DEA-30EBBDD49A31}"/>
              </a:ext>
            </a:extLst>
          </p:cNvPr>
          <p:cNvSpPr txBox="1"/>
          <p:nvPr/>
        </p:nvSpPr>
        <p:spPr>
          <a:xfrm>
            <a:off x="0" y="6210960"/>
            <a:ext cx="12190228" cy="553998"/>
          </a:xfrm>
          <a:prstGeom prst="rect">
            <a:avLst/>
          </a:prstGeom>
          <a:noFill/>
          <a:ln w="38100">
            <a:noFill/>
          </a:ln>
        </p:spPr>
        <p:txBody>
          <a:bodyPr wrap="square" rtlCol="0">
            <a:spAutoFit/>
          </a:bodyPr>
          <a:lstStyle/>
          <a:p>
            <a:pPr algn="ctr"/>
            <a:r>
              <a:rPr lang="en-US" sz="3000" b="1" dirty="0">
                <a:solidFill>
                  <a:srgbClr val="EFAF30"/>
                </a:solidFill>
                <a:latin typeface="Times New Roman" panose="02020603050405020304" pitchFamily="18" charset="0"/>
                <a:cs typeface="Times New Roman" panose="02020603050405020304" pitchFamily="18" charset="0"/>
              </a:rPr>
              <a:t>What can be done to enable people with disabilities to succeed?</a:t>
            </a:r>
            <a:endParaRPr lang="en-US" sz="3000" dirty="0">
              <a:solidFill>
                <a:srgbClr val="EFAF3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young woman with a disability who uses a wheelchair sorting folders">
            <a:extLst>
              <a:ext uri="{FF2B5EF4-FFF2-40B4-BE49-F238E27FC236}">
                <a16:creationId xmlns:a16="http://schemas.microsoft.com/office/drawing/2014/main" id="{7F4CB96C-4EFB-2448-8707-EEB97FB0D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642" y="24276"/>
            <a:ext cx="6160357" cy="4106905"/>
          </a:xfrm>
          <a:prstGeom prst="rect">
            <a:avLst/>
          </a:prstGeom>
        </p:spPr>
      </p:pic>
      <p:sp>
        <p:nvSpPr>
          <p:cNvPr id="11" name="TextBox 10">
            <a:extLst>
              <a:ext uri="{FF2B5EF4-FFF2-40B4-BE49-F238E27FC236}">
                <a16:creationId xmlns:a16="http://schemas.microsoft.com/office/drawing/2014/main" id="{1F1B478B-C886-3444-8668-62306C8A8F93}"/>
              </a:ext>
            </a:extLst>
          </p:cNvPr>
          <p:cNvSpPr txBox="1"/>
          <p:nvPr/>
        </p:nvSpPr>
        <p:spPr>
          <a:xfrm>
            <a:off x="4603754" y="4270263"/>
            <a:ext cx="3394864"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Over </a:t>
            </a:r>
            <a:r>
              <a:rPr lang="en-US" sz="3000" b="1" dirty="0">
                <a:solidFill>
                  <a:srgbClr val="EFAF30"/>
                </a:solidFill>
                <a:latin typeface="Times New Roman" panose="02020603050405020304" pitchFamily="18" charset="0"/>
                <a:cs typeface="Times New Roman" panose="02020603050405020304" pitchFamily="18" charset="0"/>
              </a:rPr>
              <a:t>52% </a:t>
            </a:r>
            <a:r>
              <a:rPr lang="en-US" sz="3000" dirty="0">
                <a:solidFill>
                  <a:schemeClr val="bg1"/>
                </a:solidFill>
                <a:latin typeface="Times New Roman" panose="02020603050405020304" pitchFamily="18" charset="0"/>
                <a:cs typeface="Times New Roman" panose="02020603050405020304" pitchFamily="18" charset="0"/>
              </a:rPr>
              <a:t>of students with disabilities are </a:t>
            </a:r>
          </a:p>
          <a:p>
            <a:pPr algn="ctr"/>
            <a:r>
              <a:rPr lang="en-US" sz="3000" dirty="0">
                <a:solidFill>
                  <a:schemeClr val="bg1"/>
                </a:solidFill>
                <a:latin typeface="Times New Roman" panose="02020603050405020304" pitchFamily="18" charset="0"/>
                <a:cs typeface="Times New Roman" panose="02020603050405020304" pitchFamily="18" charset="0"/>
              </a:rPr>
              <a:t>people of color.</a:t>
            </a:r>
          </a:p>
        </p:txBody>
      </p:sp>
    </p:spTree>
    <p:extLst>
      <p:ext uri="{BB962C8B-B14F-4D97-AF65-F5344CB8AC3E}">
        <p14:creationId xmlns:p14="http://schemas.microsoft.com/office/powerpoint/2010/main" val="358060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03068-460B-4AAC-B920-238964DF4736}"/>
              </a:ext>
            </a:extLst>
          </p:cNvPr>
          <p:cNvSpPr>
            <a:spLocks noGrp="1"/>
          </p:cNvSpPr>
          <p:nvPr>
            <p:ph type="title"/>
          </p:nvPr>
        </p:nvSpPr>
        <p:spPr>
          <a:xfrm>
            <a:off x="523240" y="365126"/>
            <a:ext cx="11081572" cy="1139824"/>
          </a:xfrm>
        </p:spPr>
        <p:txBody>
          <a:bodyPr>
            <a:normAutofit/>
          </a:bodyPr>
          <a:lstStyle/>
          <a:p>
            <a:r>
              <a:rPr lang="en-US" sz="3600" dirty="0"/>
              <a:t>70 Percent of People with Disabilities are Striving to Work</a:t>
            </a:r>
          </a:p>
        </p:txBody>
      </p:sp>
      <p:pic>
        <p:nvPicPr>
          <p:cNvPr id="5" name="Picture 4" descr="A woman using a laptop while seated on her wheelchair.&#10;&#10;Only 1-in-3 people with disabilities has a job. Despite this, 70% of people with disabilities are striving for work. www.RespectAbility.org&#10;&#10;Source: 2016 Kessler Foundation National Employment and Disability Survey - bit.ly/25aEkoW">
            <a:extLst>
              <a:ext uri="{FF2B5EF4-FFF2-40B4-BE49-F238E27FC236}">
                <a16:creationId xmlns:a16="http://schemas.microsoft.com/office/drawing/2014/main" id="{3FC2D129-359D-459A-858C-FA0BAD434C70}"/>
              </a:ext>
            </a:extLst>
          </p:cNvPr>
          <p:cNvPicPr>
            <a:picLocks noChangeAspect="1"/>
          </p:cNvPicPr>
          <p:nvPr/>
        </p:nvPicPr>
        <p:blipFill>
          <a:blip r:embed="rId2"/>
          <a:stretch>
            <a:fillRect/>
          </a:stretch>
        </p:blipFill>
        <p:spPr>
          <a:xfrm>
            <a:off x="2024362" y="1504950"/>
            <a:ext cx="8143275" cy="5317846"/>
          </a:xfrm>
          <a:prstGeom prst="rect">
            <a:avLst/>
          </a:prstGeom>
        </p:spPr>
      </p:pic>
    </p:spTree>
    <p:extLst>
      <p:ext uri="{BB962C8B-B14F-4D97-AF65-F5344CB8AC3E}">
        <p14:creationId xmlns:p14="http://schemas.microsoft.com/office/powerpoint/2010/main" val="1804772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533121-1AE4-0746-B86F-D7B320B2AB58}"/>
              </a:ext>
            </a:extLst>
          </p:cNvPr>
          <p:cNvSpPr>
            <a:spLocks noGrp="1"/>
          </p:cNvSpPr>
          <p:nvPr>
            <p:ph type="title"/>
          </p:nvPr>
        </p:nvSpPr>
        <p:spPr>
          <a:xfrm>
            <a:off x="496888" y="61459"/>
            <a:ext cx="11198224" cy="1139824"/>
          </a:xfrm>
        </p:spPr>
        <p:txBody>
          <a:bodyPr/>
          <a:lstStyle/>
          <a:p>
            <a:r>
              <a:rPr lang="en-US" dirty="0"/>
              <a:t>8 million ready to work</a:t>
            </a:r>
          </a:p>
        </p:txBody>
      </p:sp>
      <p:pic>
        <p:nvPicPr>
          <p:cNvPr id="7" name="Picture 6" descr="A group of people with and without disabilities sitting around a table, talking.">
            <a:extLst>
              <a:ext uri="{FF2B5EF4-FFF2-40B4-BE49-F238E27FC236}">
                <a16:creationId xmlns:a16="http://schemas.microsoft.com/office/drawing/2014/main" id="{CBE942D5-1E32-8D49-BBF7-79487AE60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795" y="0"/>
            <a:ext cx="10287000" cy="6858000"/>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That means there are over </a:t>
            </a:r>
            <a:r>
              <a:rPr lang="en-US" sz="5000" b="1" dirty="0">
                <a:solidFill>
                  <a:schemeClr val="tx1"/>
                </a:solidFill>
                <a:latin typeface="Times New Roman" panose="02020603050405020304" pitchFamily="18" charset="0"/>
                <a:cs typeface="Times New Roman" panose="02020603050405020304" pitchFamily="18" charset="0"/>
              </a:rPr>
              <a:t>8 million </a:t>
            </a:r>
            <a:r>
              <a:rPr lang="en-US" sz="3000" b="1" dirty="0">
                <a:solidFill>
                  <a:schemeClr val="tx1"/>
                </a:solidFill>
                <a:latin typeface="Times New Roman" panose="02020603050405020304" pitchFamily="18" charset="0"/>
                <a:cs typeface="Times New Roman" panose="02020603050405020304" pitchFamily="18" charset="0"/>
              </a:rPr>
              <a:t> </a:t>
            </a:r>
            <a:endParaRPr lang="en-US" sz="5000" b="1" dirty="0">
              <a:solidFill>
                <a:schemeClr val="tx1"/>
              </a:solidFill>
              <a:latin typeface="Times New Roman" panose="02020603050405020304" pitchFamily="18" charset="0"/>
              <a:cs typeface="Times New Roman" panose="02020603050405020304" pitchFamily="18" charset="0"/>
            </a:endParaRPr>
          </a:p>
          <a:p>
            <a:pPr algn="ctr"/>
            <a:r>
              <a:rPr lang="en-US" sz="3000" b="1" dirty="0">
                <a:solidFill>
                  <a:schemeClr val="tx1"/>
                </a:solidFill>
                <a:latin typeface="Times New Roman" panose="02020603050405020304" pitchFamily="18" charset="0"/>
                <a:cs typeface="Times New Roman" panose="02020603050405020304" pitchFamily="18" charset="0"/>
              </a:rPr>
              <a:t>people with disabilities ready to strengthen your organization.</a:t>
            </a:r>
          </a:p>
        </p:txBody>
      </p:sp>
    </p:spTree>
    <p:extLst>
      <p:ext uri="{BB962C8B-B14F-4D97-AF65-F5344CB8AC3E}">
        <p14:creationId xmlns:p14="http://schemas.microsoft.com/office/powerpoint/2010/main" val="144324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5B81-8154-0B4D-9C00-03CE2BC6586E}"/>
              </a:ext>
            </a:extLst>
          </p:cNvPr>
          <p:cNvSpPr>
            <a:spLocks noGrp="1"/>
          </p:cNvSpPr>
          <p:nvPr>
            <p:ph type="title"/>
          </p:nvPr>
        </p:nvSpPr>
        <p:spPr/>
        <p:txBody>
          <a:bodyPr/>
          <a:lstStyle/>
          <a:p>
            <a:r>
              <a:rPr lang="en-US" dirty="0"/>
              <a:t>Host</a:t>
            </a:r>
          </a:p>
        </p:txBody>
      </p:sp>
      <p:pic>
        <p:nvPicPr>
          <p:cNvPr id="9" name="Picture 8" descr="Elizabeth Zevada smiling headshot">
            <a:extLst>
              <a:ext uri="{FF2B5EF4-FFF2-40B4-BE49-F238E27FC236}">
                <a16:creationId xmlns:a16="http://schemas.microsoft.com/office/drawing/2014/main" id="{E4B2DE1A-BBAF-42C9-B1E9-A72C97AA14B2}"/>
              </a:ext>
            </a:extLst>
          </p:cNvPr>
          <p:cNvPicPr>
            <a:picLocks noChangeAspect="1"/>
          </p:cNvPicPr>
          <p:nvPr/>
        </p:nvPicPr>
        <p:blipFill rotWithShape="1">
          <a:blip r:embed="rId3"/>
          <a:srcRect b="20395"/>
          <a:stretch/>
        </p:blipFill>
        <p:spPr>
          <a:xfrm>
            <a:off x="805069" y="1867971"/>
            <a:ext cx="3698304" cy="3122057"/>
          </a:xfrm>
          <a:prstGeom prst="rect">
            <a:avLst/>
          </a:prstGeom>
        </p:spPr>
      </p:pic>
      <p:sp>
        <p:nvSpPr>
          <p:cNvPr id="10" name="Rectangle 9">
            <a:extLst>
              <a:ext uri="{FF2B5EF4-FFF2-40B4-BE49-F238E27FC236}">
                <a16:creationId xmlns:a16="http://schemas.microsoft.com/office/drawing/2014/main" id="{BECBE38F-B29F-416A-87A3-C66ECC82DF07}"/>
              </a:ext>
            </a:extLst>
          </p:cNvPr>
          <p:cNvSpPr/>
          <p:nvPr/>
        </p:nvSpPr>
        <p:spPr>
          <a:xfrm>
            <a:off x="5781261" y="2870802"/>
            <a:ext cx="3244443" cy="1471878"/>
          </a:xfrm>
          <a:prstGeom prst="rect">
            <a:avLst/>
          </a:prstGeom>
        </p:spPr>
        <p:txBody>
          <a:bodyPr wrap="square" lIns="0" tIns="0" rIns="0" bIns="0" anchor="t">
            <a:spAutoFit/>
          </a:bodyPr>
          <a:lstStyle/>
          <a:p>
            <a:pPr defTabSz="457189">
              <a:lnSpc>
                <a:spcPct val="110000"/>
              </a:lnSpc>
            </a:pPr>
            <a:r>
              <a:rPr lang="en-US" sz="2500" b="1" dirty="0">
                <a:solidFill>
                  <a:prstClr val="black"/>
                </a:solidFill>
                <a:latin typeface="Georgia" panose="02040502050405020303" pitchFamily="18" charset="0"/>
              </a:rPr>
              <a:t>Elizabeth Zevada</a:t>
            </a:r>
          </a:p>
          <a:p>
            <a:pPr defTabSz="457189">
              <a:lnSpc>
                <a:spcPct val="110000"/>
              </a:lnSpc>
            </a:pPr>
            <a:r>
              <a:rPr lang="en-US" sz="2100" dirty="0">
                <a:solidFill>
                  <a:prstClr val="black"/>
                </a:solidFill>
                <a:latin typeface="Calibri" panose="020F0502020204030204" pitchFamily="34" charset="0"/>
                <a:cs typeface="Calibri" panose="020F0502020204030204" pitchFamily="34" charset="0"/>
              </a:rPr>
              <a:t>Program Associate,</a:t>
            </a:r>
          </a:p>
          <a:p>
            <a:pPr defTabSz="457189">
              <a:lnSpc>
                <a:spcPct val="110000"/>
              </a:lnSpc>
            </a:pPr>
            <a:r>
              <a:rPr lang="en-US" sz="2100" dirty="0">
                <a:solidFill>
                  <a:prstClr val="black"/>
                </a:solidFill>
                <a:latin typeface="Calibri" panose="020F0502020204030204" pitchFamily="34" charset="0"/>
                <a:cs typeface="Calibri" panose="020F0502020204030204" pitchFamily="34" charset="0"/>
              </a:rPr>
              <a:t>Candid</a:t>
            </a:r>
          </a:p>
          <a:p>
            <a:pPr defTabSz="457189">
              <a:lnSpc>
                <a:spcPct val="110000"/>
              </a:lnSpc>
            </a:pPr>
            <a:r>
              <a:rPr lang="en-US" sz="2100" dirty="0">
                <a:latin typeface="Calibri"/>
                <a:cs typeface="Calibri"/>
              </a:rPr>
              <a:t>Pronouns: she/hers</a:t>
            </a:r>
            <a:endParaRPr lang="en-US"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98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p:txBody>
          <a:bodyPr>
            <a:normAutofit/>
          </a:bodyPr>
          <a:lstStyle/>
          <a:p>
            <a:r>
              <a:rPr lang="en-US" sz="3600" dirty="0"/>
              <a:t>Where Can You Find Local Disability Data?</a:t>
            </a:r>
          </a:p>
        </p:txBody>
      </p:sp>
      <p:sp>
        <p:nvSpPr>
          <p:cNvPr id="2" name="Content Placeholder 1">
            <a:extLst>
              <a:ext uri="{FF2B5EF4-FFF2-40B4-BE49-F238E27FC236}">
                <a16:creationId xmlns:a16="http://schemas.microsoft.com/office/drawing/2014/main" id="{16E9E9BE-D03F-41A5-B352-5DC6A5FA8B66}"/>
              </a:ext>
            </a:extLst>
          </p:cNvPr>
          <p:cNvSpPr>
            <a:spLocks noGrp="1"/>
          </p:cNvSpPr>
          <p:nvPr>
            <p:ph idx="1"/>
          </p:nvPr>
        </p:nvSpPr>
        <p:spPr>
          <a:xfrm>
            <a:off x="523240" y="1825625"/>
            <a:ext cx="5908557" cy="4351338"/>
          </a:xfrm>
        </p:spPr>
        <p:txBody>
          <a:bodyPr>
            <a:normAutofit fontScale="85000" lnSpcReduction="20000"/>
          </a:bodyPr>
          <a:lstStyle/>
          <a:p>
            <a:r>
              <a:rPr lang="en-US" dirty="0">
                <a:solidFill>
                  <a:schemeClr val="tx1"/>
                </a:solidFill>
              </a:rPr>
              <a:t>The </a:t>
            </a:r>
            <a:r>
              <a:rPr lang="en-US" b="1" dirty="0">
                <a:solidFill>
                  <a:schemeClr val="tx1"/>
                </a:solidFill>
              </a:rPr>
              <a:t>Annual Disability Statistics Compendium</a:t>
            </a:r>
            <a:r>
              <a:rPr lang="en-US" dirty="0">
                <a:solidFill>
                  <a:schemeClr val="tx1"/>
                </a:solidFill>
              </a:rPr>
              <a:t>, published by the Institute on Disability, collects the most up-to-date Census Bureau data on disabilities. </a:t>
            </a:r>
          </a:p>
          <a:p>
            <a:r>
              <a:rPr lang="en-US" dirty="0">
                <a:solidFill>
                  <a:schemeClr val="tx1"/>
                </a:solidFill>
              </a:rPr>
              <a:t>You can download the data, review key statistics and learn more here: </a:t>
            </a:r>
            <a:r>
              <a:rPr lang="en-US" dirty="0">
                <a:hlinkClick r:id="rId2"/>
              </a:rPr>
              <a:t>disabilitycompendium.org/</a:t>
            </a:r>
            <a:endParaRPr lang="en-US" dirty="0"/>
          </a:p>
          <a:p>
            <a:r>
              <a:rPr lang="en-US" dirty="0">
                <a:solidFill>
                  <a:schemeClr val="tx1"/>
                </a:solidFill>
              </a:rPr>
              <a:t>You can look at local, county based data here: </a:t>
            </a:r>
            <a:r>
              <a:rPr lang="en-US" dirty="0">
                <a:hlinkClick r:id="rId3"/>
              </a:rPr>
              <a:t>https://disabilitycompendium.org/county-reports</a:t>
            </a:r>
            <a:endParaRPr lang="en-US" dirty="0"/>
          </a:p>
          <a:p>
            <a:r>
              <a:rPr lang="en-US" dirty="0">
                <a:solidFill>
                  <a:schemeClr val="tx1"/>
                </a:solidFill>
              </a:rPr>
              <a:t>For more detailed information, go directly to the Census Bureau here: </a:t>
            </a:r>
            <a:r>
              <a:rPr lang="en-US" dirty="0">
                <a:hlinkClick r:id="rId4"/>
              </a:rPr>
              <a:t>https://data.census.gov/cedsci/?intcmp=aff_cedsci_banner</a:t>
            </a:r>
            <a:endParaRPr lang="en-US" dirty="0">
              <a:solidFill>
                <a:schemeClr val="tx1"/>
              </a:solidFill>
            </a:endParaRPr>
          </a:p>
        </p:txBody>
      </p:sp>
      <p:pic>
        <p:nvPicPr>
          <p:cNvPr id="1026" name="Picture 2" descr="A man yelling into a phone. Text: Show me the data!">
            <a:extLst>
              <a:ext uri="{FF2B5EF4-FFF2-40B4-BE49-F238E27FC236}">
                <a16:creationId xmlns:a16="http://schemas.microsoft.com/office/drawing/2014/main" id="{E52BC5C8-1171-40E5-A0D2-3E569A496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279" y="3273286"/>
            <a:ext cx="5063606" cy="2903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OD UNH">
            <a:extLst>
              <a:ext uri="{FF2B5EF4-FFF2-40B4-BE49-F238E27FC236}">
                <a16:creationId xmlns:a16="http://schemas.microsoft.com/office/drawing/2014/main" id="{86FFD5B4-4597-4269-9776-3C8A7C601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279" y="1650069"/>
            <a:ext cx="5063606" cy="147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70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E3D4-C483-4DFF-8359-F8E2AAD5DF03}"/>
              </a:ext>
            </a:extLst>
          </p:cNvPr>
          <p:cNvSpPr>
            <a:spLocks noGrp="1"/>
          </p:cNvSpPr>
          <p:nvPr>
            <p:ph type="title" idx="4294967295"/>
          </p:nvPr>
        </p:nvSpPr>
        <p:spPr/>
        <p:txBody>
          <a:bodyPr/>
          <a:lstStyle/>
          <a:p>
            <a:r>
              <a:rPr lang="en-US" dirty="0"/>
              <a:t>Problem Solving</a:t>
            </a:r>
          </a:p>
        </p:txBody>
      </p:sp>
      <p:sp>
        <p:nvSpPr>
          <p:cNvPr id="7" name="Rectangle 6">
            <a:extLst>
              <a:ext uri="{FF2B5EF4-FFF2-40B4-BE49-F238E27FC236}">
                <a16:creationId xmlns:a16="http://schemas.microsoft.com/office/drawing/2014/main" id="{11DEDAAB-D521-448A-8B49-8E00C7F10E5E}"/>
              </a:ext>
              <a:ext uri="{C183D7F6-B498-43B3-948B-1728B52AA6E4}">
                <adec:decorative xmlns:adec="http://schemas.microsoft.com/office/drawing/2017/decorative" val="1"/>
              </a:ext>
            </a:extLst>
          </p:cNvPr>
          <p:cNvSpPr/>
          <p:nvPr/>
        </p:nvSpPr>
        <p:spPr>
          <a:xfrm>
            <a:off x="6226629" y="0"/>
            <a:ext cx="5965371" cy="6857999"/>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3B790FB-0739-4459-AA1D-0A683295F4D3}"/>
              </a:ext>
              <a:ext uri="{C183D7F6-B498-43B3-948B-1728B52AA6E4}">
                <adec:decorative xmlns:adec="http://schemas.microsoft.com/office/drawing/2017/decorative" val="1"/>
              </a:ext>
            </a:extLst>
          </p:cNvPr>
          <p:cNvSpPr/>
          <p:nvPr/>
        </p:nvSpPr>
        <p:spPr>
          <a:xfrm>
            <a:off x="7039430" y="636808"/>
            <a:ext cx="4571999" cy="5321307"/>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79D1A2-0663-43C4-8EA5-92F1351DEA0B}"/>
              </a:ext>
              <a:ext uri="{C183D7F6-B498-43B3-948B-1728B52AA6E4}">
                <adec:decorative xmlns:adec="http://schemas.microsoft.com/office/drawing/2017/decorative" val="1"/>
              </a:ext>
            </a:extLst>
          </p:cNvPr>
          <p:cNvSpPr/>
          <p:nvPr/>
        </p:nvSpPr>
        <p:spPr>
          <a:xfrm>
            <a:off x="7445829" y="899884"/>
            <a:ext cx="3853543" cy="4582878"/>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4E3CC2E-73A6-49AA-A736-EF6729FE460D}"/>
              </a:ext>
            </a:extLst>
          </p:cNvPr>
          <p:cNvSpPr/>
          <p:nvPr/>
        </p:nvSpPr>
        <p:spPr>
          <a:xfrm>
            <a:off x="7322248" y="1444858"/>
            <a:ext cx="4028135" cy="3609065"/>
          </a:xfrm>
          <a:prstGeom prst="rect">
            <a:avLst/>
          </a:prstGeom>
          <a:noFill/>
        </p:spPr>
        <p:txBody>
          <a:bodyPr wrap="square" anchor="ctr">
            <a:spAutoFit/>
          </a:bodyPr>
          <a:lstStyle/>
          <a:p>
            <a:pPr marR="0" lvl="0" algn="ctr">
              <a:lnSpc>
                <a:spcPct val="107000"/>
              </a:lnSpc>
              <a:spcBef>
                <a:spcPts val="0"/>
              </a:spcBef>
              <a:spcAft>
                <a:spcPts val="8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Problems are best solved by people who have experienced them firsthand and know solutions that work. </a:t>
            </a:r>
          </a:p>
        </p:txBody>
      </p:sp>
      <p:pic>
        <p:nvPicPr>
          <p:cNvPr id="11" name="Content Placeholder 4" descr="A bearded man in a kippah and a power wheelchair sits next to a man standing with a talit, gesturing with his hands. There are behind a podium below the bimah, with a stained-glass Ark as the backdrop.">
            <a:extLst>
              <a:ext uri="{FF2B5EF4-FFF2-40B4-BE49-F238E27FC236}">
                <a16:creationId xmlns:a16="http://schemas.microsoft.com/office/drawing/2014/main" id="{88CDE74F-4BF2-4223-8E2B-A1851AFBDC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6583680" cy="6857997"/>
          </a:xfrm>
          <a:prstGeom prst="rect">
            <a:avLst/>
          </a:prstGeom>
        </p:spPr>
      </p:pic>
      <p:cxnSp>
        <p:nvCxnSpPr>
          <p:cNvPr id="3" name="Straight Arrow Connector 2">
            <a:extLst>
              <a:ext uri="{FF2B5EF4-FFF2-40B4-BE49-F238E27FC236}">
                <a16:creationId xmlns:a16="http://schemas.microsoft.com/office/drawing/2014/main" id="{F746680D-3387-48F7-8447-DE0217279A80}"/>
              </a:ext>
              <a:ext uri="{C183D7F6-B498-43B3-948B-1728B52AA6E4}">
                <adec:decorative xmlns:adec="http://schemas.microsoft.com/office/drawing/2017/decorative" val="1"/>
              </a:ext>
            </a:extLst>
          </p:cNvPr>
          <p:cNvCxnSpPr/>
          <p:nvPr/>
        </p:nvCxnSpPr>
        <p:spPr>
          <a:xfrm>
            <a:off x="6583680" y="0"/>
            <a:ext cx="0" cy="69494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RespectAbility logo. ">
            <a:extLst>
              <a:ext uri="{FF2B5EF4-FFF2-40B4-BE49-F238E27FC236}">
                <a16:creationId xmlns:a16="http://schemas.microsoft.com/office/drawing/2014/main" id="{848BA8BA-CCD6-4891-B50A-0046E757F1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424" y="6344924"/>
            <a:ext cx="906449" cy="403402"/>
          </a:xfrm>
          <a:prstGeom prst="rect">
            <a:avLst/>
          </a:prstGeom>
        </p:spPr>
      </p:pic>
    </p:spTree>
    <p:extLst>
      <p:ext uri="{BB962C8B-B14F-4D97-AF65-F5344CB8AC3E}">
        <p14:creationId xmlns:p14="http://schemas.microsoft.com/office/powerpoint/2010/main" val="3018093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a:bodyPr>
          <a:lstStyle/>
          <a:p>
            <a:r>
              <a:rPr lang="en-US" sz="3600" dirty="0">
                <a:solidFill>
                  <a:schemeClr val="tx1"/>
                </a:solidFill>
              </a:rPr>
              <a:t>A system you would support? Hopefully not…</a:t>
            </a:r>
          </a:p>
        </p:txBody>
      </p:sp>
      <p:pic>
        <p:nvPicPr>
          <p:cNvPr id="4" name="Picture 2" descr="Segregated restroom sign for &quot;white&quot; and &quot;colored&quot;">
            <a:extLst>
              <a:ext uri="{FF2B5EF4-FFF2-40B4-BE49-F238E27FC236}">
                <a16:creationId xmlns:a16="http://schemas.microsoft.com/office/drawing/2014/main" id="{E1EA05C2-B0F4-1148-ADE2-F86BF46B4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103" y="1716699"/>
            <a:ext cx="5039492" cy="3034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n reading &quot;we serve white's only&quot;">
            <a:extLst>
              <a:ext uri="{FF2B5EF4-FFF2-40B4-BE49-F238E27FC236}">
                <a16:creationId xmlns:a16="http://schemas.microsoft.com/office/drawing/2014/main" id="{2F8CE59D-7328-6D48-9AE7-AC29550FE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05" y="3891504"/>
            <a:ext cx="5039492" cy="251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1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fontScale="90000"/>
          </a:bodyPr>
          <a:lstStyle/>
          <a:p>
            <a:r>
              <a:rPr lang="en-US" dirty="0">
                <a:solidFill>
                  <a:schemeClr val="tx1"/>
                </a:solidFill>
              </a:rPr>
              <a:t>If this was the board of a non profit serving inner-city youth, would you support them? Hopefully not…</a:t>
            </a:r>
          </a:p>
        </p:txBody>
      </p:sp>
      <p:pic>
        <p:nvPicPr>
          <p:cNvPr id="4" name="Picture 2" descr="A group of white men sitting around a board table">
            <a:extLst>
              <a:ext uri="{FF2B5EF4-FFF2-40B4-BE49-F238E27FC236}">
                <a16:creationId xmlns:a16="http://schemas.microsoft.com/office/drawing/2014/main" id="{F45BCCFD-AA15-E84E-81D3-EC0F2D7B3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096" y="1606084"/>
            <a:ext cx="8973887" cy="504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510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a:bodyPr>
          <a:lstStyle/>
          <a:p>
            <a:r>
              <a:rPr lang="en-US" dirty="0">
                <a:solidFill>
                  <a:schemeClr val="tx1"/>
                </a:solidFill>
              </a:rPr>
              <a:t>Does anyone here think they might be doing this?</a:t>
            </a:r>
          </a:p>
        </p:txBody>
      </p:sp>
      <p:pic>
        <p:nvPicPr>
          <p:cNvPr id="4" name="Picture 2" descr="Illustration of a wheelchair user looking at a sign that says &quot;way in everyone welcome!&quot; with an arrow pointing to a staircase">
            <a:extLst>
              <a:ext uri="{FF2B5EF4-FFF2-40B4-BE49-F238E27FC236}">
                <a16:creationId xmlns:a16="http://schemas.microsoft.com/office/drawing/2014/main" id="{937A17BF-E4A8-FE4F-99C1-ACB585959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63" y="1607787"/>
            <a:ext cx="4621277" cy="4860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tiana Lee facing a large flight of stairs. Lee is a wheelchair user">
            <a:extLst>
              <a:ext uri="{FF2B5EF4-FFF2-40B4-BE49-F238E27FC236}">
                <a16:creationId xmlns:a16="http://schemas.microsoft.com/office/drawing/2014/main" id="{0DDB47EC-5B48-614F-A940-4926A7ED62A2}"/>
              </a:ext>
            </a:extLst>
          </p:cNvPr>
          <p:cNvPicPr>
            <a:picLocks noChangeAspect="1"/>
          </p:cNvPicPr>
          <p:nvPr/>
        </p:nvPicPr>
        <p:blipFill>
          <a:blip r:embed="rId3"/>
          <a:stretch>
            <a:fillRect/>
          </a:stretch>
        </p:blipFill>
        <p:spPr>
          <a:xfrm>
            <a:off x="6096000" y="1607787"/>
            <a:ext cx="4710470" cy="4866540"/>
          </a:xfrm>
          <a:prstGeom prst="rect">
            <a:avLst/>
          </a:prstGeom>
        </p:spPr>
      </p:pic>
    </p:spTree>
    <p:extLst>
      <p:ext uri="{BB962C8B-B14F-4D97-AF65-F5344CB8AC3E}">
        <p14:creationId xmlns:p14="http://schemas.microsoft.com/office/powerpoint/2010/main" val="2196043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sz="3600" dirty="0"/>
              <a:t>Accenture and the Disability Inclusion Advantage</a:t>
            </a:r>
          </a:p>
        </p:txBody>
      </p:sp>
      <p:sp>
        <p:nvSpPr>
          <p:cNvPr id="4" name="Content Placeholder 3">
            <a:extLst>
              <a:ext uri="{FF2B5EF4-FFF2-40B4-BE49-F238E27FC236}">
                <a16:creationId xmlns:a16="http://schemas.microsoft.com/office/drawing/2014/main" id="{08B17D8D-2BCD-4E44-B00E-6B3C5BD14206}"/>
              </a:ext>
            </a:extLst>
          </p:cNvPr>
          <p:cNvSpPr>
            <a:spLocks noGrp="1"/>
          </p:cNvSpPr>
          <p:nvPr>
            <p:ph sz="half" idx="1"/>
          </p:nvPr>
        </p:nvSpPr>
        <p:spPr>
          <a:xfrm>
            <a:off x="309191" y="1530306"/>
            <a:ext cx="4573088" cy="4351338"/>
          </a:xfrm>
        </p:spPr>
        <p:txBody>
          <a:bodyPr>
            <a:noAutofit/>
          </a:bodyPr>
          <a:lstStyle/>
          <a:p>
            <a:r>
              <a:rPr lang="en-US" sz="2600" dirty="0">
                <a:solidFill>
                  <a:schemeClr val="tx1"/>
                </a:solidFill>
              </a:rPr>
              <a:t>New research from Accenture reveals that companies that embrace best practices for employing people with disabilities have outperformed their peers.</a:t>
            </a:r>
          </a:p>
          <a:p>
            <a:r>
              <a:rPr lang="en-US" sz="2600" dirty="0">
                <a:solidFill>
                  <a:schemeClr val="tx1"/>
                </a:solidFill>
              </a:rPr>
              <a:t>Here’s the study: </a:t>
            </a:r>
            <a:r>
              <a:rPr lang="en-US" sz="2600" dirty="0">
                <a:hlinkClick r:id="rId2"/>
              </a:rPr>
              <a:t>https://www.accenture .com/_acnmedia/pdf-89/accenture-disability-inclusion-research-report.pdf</a:t>
            </a:r>
            <a:r>
              <a:rPr lang="en-US" sz="2600" dirty="0"/>
              <a:t> </a:t>
            </a:r>
            <a:endParaRPr lang="en-US" sz="2600" b="1" dirty="0"/>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7577509" y="1530306"/>
            <a:ext cx="43053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solidFill>
              </a:rPr>
              <a:t>Companies that embrace employees with disabilities clearly see the results in </a:t>
            </a:r>
            <a:r>
              <a:rPr lang="en-US" sz="2600" b="1" dirty="0">
                <a:solidFill>
                  <a:schemeClr val="tx1"/>
                </a:solidFill>
              </a:rPr>
              <a:t>their bottom line. </a:t>
            </a:r>
          </a:p>
          <a:p>
            <a:r>
              <a:rPr lang="en-US" sz="2600" dirty="0">
                <a:solidFill>
                  <a:schemeClr val="tx1"/>
                </a:solidFill>
              </a:rPr>
              <a:t>Disability-inclusive companies have </a:t>
            </a:r>
            <a:r>
              <a:rPr lang="en-US" sz="2600" b="1" dirty="0">
                <a:solidFill>
                  <a:schemeClr val="tx1"/>
                </a:solidFill>
              </a:rPr>
              <a:t>higher productivity levels </a:t>
            </a:r>
            <a:r>
              <a:rPr lang="en-US" sz="2600" dirty="0">
                <a:solidFill>
                  <a:schemeClr val="tx1"/>
                </a:solidFill>
              </a:rPr>
              <a:t>and </a:t>
            </a:r>
            <a:r>
              <a:rPr lang="en-US" sz="2600" b="1" dirty="0">
                <a:solidFill>
                  <a:schemeClr val="tx1"/>
                </a:solidFill>
              </a:rPr>
              <a:t>lower staff turnover rates</a:t>
            </a:r>
            <a:r>
              <a:rPr lang="en-US" sz="2600" dirty="0">
                <a:solidFill>
                  <a:schemeClr val="tx1"/>
                </a:solidFill>
              </a:rPr>
              <a:t>, are </a:t>
            </a:r>
            <a:r>
              <a:rPr lang="en-US" sz="2600" b="1" dirty="0">
                <a:solidFill>
                  <a:schemeClr val="tx1"/>
                </a:solidFill>
              </a:rPr>
              <a:t>twice as likely to outperform their peers in shareholder returns </a:t>
            </a:r>
            <a:r>
              <a:rPr lang="en-US" sz="2600" dirty="0">
                <a:solidFill>
                  <a:schemeClr val="tx1"/>
                </a:solidFill>
              </a:rPr>
              <a:t>and create larger returns on investment. </a:t>
            </a:r>
          </a:p>
          <a:p>
            <a:endParaRPr lang="en-US" sz="2600" dirty="0"/>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a:stretch>
            <a:fillRect/>
          </a:stretch>
        </p:blipFill>
        <p:spPr>
          <a:xfrm>
            <a:off x="4526280" y="3429000"/>
            <a:ext cx="3139440" cy="1798177"/>
          </a:xfrm>
          <a:prstGeom prst="rect">
            <a:avLst/>
          </a:prstGeom>
        </p:spPr>
      </p:pic>
    </p:spTree>
    <p:extLst>
      <p:ext uri="{BB962C8B-B14F-4D97-AF65-F5344CB8AC3E}">
        <p14:creationId xmlns:p14="http://schemas.microsoft.com/office/powerpoint/2010/main" val="839037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465C408-75D5-497E-B324-8C119E1F1828}"/>
              </a:ext>
            </a:extLst>
          </p:cNvPr>
          <p:cNvSpPr>
            <a:spLocks noGrp="1"/>
          </p:cNvSpPr>
          <p:nvPr>
            <p:ph idx="1"/>
          </p:nvPr>
        </p:nvSpPr>
        <p:spPr>
          <a:xfrm>
            <a:off x="5762625" y="1825625"/>
            <a:ext cx="6127413" cy="4351338"/>
          </a:xfrm>
        </p:spPr>
        <p:txBody>
          <a:bodyPr>
            <a:normAutofit fontScale="85000" lnSpcReduction="20000"/>
          </a:bodyPr>
          <a:lstStyle/>
          <a:p>
            <a:r>
              <a:rPr lang="en-US" b="1" i="1" dirty="0">
                <a:solidFill>
                  <a:schemeClr val="tx1"/>
                </a:solidFill>
              </a:rPr>
              <a:t>85%</a:t>
            </a:r>
            <a:r>
              <a:rPr lang="en-US" i="1" dirty="0">
                <a:solidFill>
                  <a:schemeClr val="tx1"/>
                </a:solidFill>
              </a:rPr>
              <a:t> </a:t>
            </a:r>
            <a:r>
              <a:rPr lang="en-US" dirty="0">
                <a:solidFill>
                  <a:schemeClr val="tx1"/>
                </a:solidFill>
              </a:rPr>
              <a:t>of voters find it very or somewhat important that presidential candidates have campaign events and websites that are open and accessible to people with disabilities, just like everyone else.</a:t>
            </a:r>
          </a:p>
          <a:p>
            <a:r>
              <a:rPr lang="en-US" b="1" i="1" dirty="0">
                <a:solidFill>
                  <a:schemeClr val="tx1"/>
                </a:solidFill>
              </a:rPr>
              <a:t>73% </a:t>
            </a:r>
            <a:r>
              <a:rPr lang="en-US" dirty="0">
                <a:solidFill>
                  <a:schemeClr val="tx1"/>
                </a:solidFill>
              </a:rPr>
              <a:t>of voters are more likely to support candidates for elected office who will make ensuring that children with disabilities get the education and training they need to succeed a priority.</a:t>
            </a:r>
          </a:p>
          <a:p>
            <a:r>
              <a:rPr lang="en-US" b="1" i="1" dirty="0">
                <a:solidFill>
                  <a:schemeClr val="tx1"/>
                </a:solidFill>
              </a:rPr>
              <a:t>70% </a:t>
            </a:r>
            <a:r>
              <a:rPr lang="en-US" dirty="0">
                <a:solidFill>
                  <a:schemeClr val="tx1"/>
                </a:solidFill>
              </a:rPr>
              <a:t>of voters are more likely to support candidates for elected office who will make expanding job and career opportunities for people with disabilities a priority, so they can succeed just like anyone else.</a:t>
            </a:r>
          </a:p>
          <a:p>
            <a:pPr marL="457200" indent="-457200"/>
            <a:endParaRPr lang="en-US" sz="3200" dirty="0">
              <a:solidFill>
                <a:schemeClr val="tx1"/>
              </a:solidFill>
            </a:endParaRPr>
          </a:p>
        </p:txBody>
      </p:sp>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762625" y="365126"/>
            <a:ext cx="5276215" cy="1139824"/>
          </a:xfrm>
        </p:spPr>
        <p:txBody>
          <a:bodyPr>
            <a:noAutofit/>
          </a:bodyPr>
          <a:lstStyle/>
          <a:p>
            <a:r>
              <a:rPr lang="en-US" sz="3600" dirty="0">
                <a:solidFill>
                  <a:schemeClr val="tx1">
                    <a:lumMod val="85000"/>
                    <a:lumOff val="15000"/>
                  </a:schemeClr>
                </a:solidFill>
              </a:rPr>
              <a:t>Voters &amp; Disability</a:t>
            </a:r>
            <a:br>
              <a:rPr lang="en-US" sz="3600" dirty="0">
                <a:solidFill>
                  <a:schemeClr val="tx1">
                    <a:lumMod val="85000"/>
                    <a:lumOff val="15000"/>
                  </a:schemeClr>
                </a:solidFill>
              </a:rPr>
            </a:br>
            <a:r>
              <a:rPr lang="en-US" sz="3600" dirty="0" err="1">
                <a:solidFill>
                  <a:schemeClr val="tx1">
                    <a:lumMod val="85000"/>
                    <a:lumOff val="15000"/>
                  </a:schemeClr>
                </a:solidFill>
              </a:rPr>
              <a:t>www.VoteAbility.com</a:t>
            </a:r>
            <a:endParaRPr lang="en-US" sz="3600" dirty="0">
              <a:solidFill>
                <a:schemeClr val="tx1">
                  <a:lumMod val="85000"/>
                  <a:lumOff val="15000"/>
                </a:schemeClr>
              </a:solidFill>
            </a:endParaRPr>
          </a:p>
        </p:txBody>
      </p:sp>
      <p:pic>
        <p:nvPicPr>
          <p:cNvPr id="7" name="Picture 6" descr="People with disabilities walking together in a parking lot, one of whom has a guide dog with her">
            <a:extLst>
              <a:ext uri="{FF2B5EF4-FFF2-40B4-BE49-F238E27FC236}">
                <a16:creationId xmlns:a16="http://schemas.microsoft.com/office/drawing/2014/main" id="{079D4F06-AE96-46AD-8C5A-E9EA502AA6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416" y="-265726"/>
            <a:ext cx="5729563" cy="7292170"/>
          </a:xfrm>
          <a:prstGeom prst="rect">
            <a:avLst/>
          </a:prstGeom>
        </p:spPr>
      </p:pic>
      <p:sp>
        <p:nvSpPr>
          <p:cNvPr id="2" name="TextBox 1">
            <a:extLst>
              <a:ext uri="{FF2B5EF4-FFF2-40B4-BE49-F238E27FC236}">
                <a16:creationId xmlns:a16="http://schemas.microsoft.com/office/drawing/2014/main" id="{83EB0303-761B-42D3-989C-EB9296E8F993}"/>
              </a:ext>
            </a:extLst>
          </p:cNvPr>
          <p:cNvSpPr txBox="1"/>
          <p:nvPr/>
        </p:nvSpPr>
        <p:spPr>
          <a:xfrm>
            <a:off x="5762625" y="6039874"/>
            <a:ext cx="5582134"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The survey was completed  by </a:t>
            </a:r>
            <a:r>
              <a:rPr lang="en-US" sz="1200" dirty="0">
                <a:latin typeface="Times New Roman" panose="02020603050405020304" pitchFamily="18" charset="0"/>
                <a:cs typeface="Times New Roman" panose="02020603050405020304" pitchFamily="18" charset="0"/>
                <a:hlinkClick r:id="rId4"/>
              </a:rPr>
              <a:t>Democratic polling firm Greenberg Quinlan Rosner on behalf of </a:t>
            </a:r>
            <a:r>
              <a:rPr lang="en-US" sz="1200" dirty="0" err="1">
                <a:latin typeface="Times New Roman" panose="02020603050405020304" pitchFamily="18" charset="0"/>
                <a:cs typeface="Times New Roman" panose="02020603050405020304" pitchFamily="18" charset="0"/>
                <a:hlinkClick r:id="rId4"/>
              </a:rPr>
              <a:t>RespectAbility</a:t>
            </a:r>
            <a:r>
              <a:rPr lang="en-US" sz="1200" dirty="0">
                <a:latin typeface="Times New Roman" panose="02020603050405020304" pitchFamily="18" charset="0"/>
                <a:cs typeface="Times New Roman" panose="02020603050405020304" pitchFamily="18" charset="0"/>
                <a:hlinkClick r:id="rId4"/>
              </a:rPr>
              <a:t> of 2,000 registered voters from September 18 through September 24, 2019.</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60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6BA7184-F6EF-BB46-AB91-38EB5CD51202}"/>
              </a:ext>
            </a:extLst>
          </p:cNvPr>
          <p:cNvSpPr>
            <a:spLocks noGrp="1"/>
          </p:cNvSpPr>
          <p:nvPr>
            <p:ph type="title"/>
          </p:nvPr>
        </p:nvSpPr>
        <p:spPr/>
        <p:txBody>
          <a:bodyPr/>
          <a:lstStyle/>
          <a:p>
            <a:r>
              <a:rPr lang="en-US" dirty="0"/>
              <a:t>Disability in Philanthropy and Nonprofits Study</a:t>
            </a:r>
          </a:p>
        </p:txBody>
      </p:sp>
      <p:sp>
        <p:nvSpPr>
          <p:cNvPr id="4" name="Rectangle 3">
            <a:extLst>
              <a:ext uri="{FF2B5EF4-FFF2-40B4-BE49-F238E27FC236}">
                <a16:creationId xmlns:a16="http://schemas.microsoft.com/office/drawing/2014/main" id="{F40E8C01-C1CD-4A97-950A-7DDEF86ECDC5}"/>
              </a:ext>
            </a:extLst>
          </p:cNvPr>
          <p:cNvSpPr/>
          <p:nvPr/>
        </p:nvSpPr>
        <p:spPr>
          <a:xfrm>
            <a:off x="4609466" y="1842381"/>
            <a:ext cx="6096000" cy="2502223"/>
          </a:xfrm>
          <a:prstGeom prst="rect">
            <a:avLst/>
          </a:prstGeom>
        </p:spPr>
        <p:txBody>
          <a:bodyPr>
            <a:sp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Disability in Philanthropy &amp; Nonprofits:</a:t>
            </a:r>
            <a:b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b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defTabSz="914400" eaLnBrk="1" fontAlgn="auto" latinLnBrk="0" hangingPunct="1">
              <a:lnSpc>
                <a:spcPct val="90000"/>
              </a:lnSpc>
              <a:spcBef>
                <a:spcPct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A study on inclusion and exclusion of the 1-in-5 people who live with a disability and what you can do to make things better</a:t>
            </a: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64F2445-EC8C-4645-BBD8-E232BD91D21A}"/>
              </a:ext>
            </a:extLst>
          </p:cNvPr>
          <p:cNvSpPr/>
          <p:nvPr/>
        </p:nvSpPr>
        <p:spPr>
          <a:xfrm>
            <a:off x="736323" y="5621180"/>
            <a:ext cx="10947777"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Read the Report: </a:t>
            </a:r>
            <a:r>
              <a:rPr lang="en-US" sz="3200" dirty="0">
                <a:latin typeface="Times New Roman" panose="02020603050405020304" pitchFamily="18" charset="0"/>
                <a:cs typeface="Times New Roman" panose="02020603050405020304" pitchFamily="18" charset="0"/>
                <a:hlinkClick r:id="rId3"/>
              </a:rPr>
              <a:t>www.respectability.org/inclusive-philanthropy/</a:t>
            </a:r>
            <a:endParaRPr lang="en-US" sz="3200" dirty="0">
              <a:latin typeface="Times New Roman" panose="02020603050405020304" pitchFamily="18" charset="0"/>
              <a:cs typeface="Times New Roman" panose="02020603050405020304" pitchFamily="18" charset="0"/>
            </a:endParaRPr>
          </a:p>
        </p:txBody>
      </p:sp>
      <p:pic>
        <p:nvPicPr>
          <p:cNvPr id="5" name="Picture 4" descr="Group photo of diverse people in RespectAbility's PSA" title="RespectAbility Team">
            <a:extLst>
              <a:ext uri="{FF2B5EF4-FFF2-40B4-BE49-F238E27FC236}">
                <a16:creationId xmlns:a16="http://schemas.microsoft.com/office/drawing/2014/main" id="{C4BA9A44-E9B8-45F5-948F-D84DD6569405}"/>
              </a:ext>
            </a:extLst>
          </p:cNvPr>
          <p:cNvPicPr>
            <a:picLocks noChangeAspect="1"/>
          </p:cNvPicPr>
          <p:nvPr/>
        </p:nvPicPr>
        <p:blipFill rotWithShape="1">
          <a:blip r:embed="rId4"/>
          <a:srcRect l="6505" t="9662" r="5055" b="8405"/>
          <a:stretch/>
        </p:blipFill>
        <p:spPr>
          <a:xfrm>
            <a:off x="736323" y="652045"/>
            <a:ext cx="3512461" cy="4882896"/>
          </a:xfrm>
          <a:prstGeom prst="rect">
            <a:avLst/>
          </a:prstGeom>
        </p:spPr>
      </p:pic>
    </p:spTree>
    <p:extLst>
      <p:ext uri="{BB962C8B-B14F-4D97-AF65-F5344CB8AC3E}">
        <p14:creationId xmlns:p14="http://schemas.microsoft.com/office/powerpoint/2010/main" val="211391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p:txBody>
          <a:bodyPr>
            <a:normAutofit/>
          </a:bodyPr>
          <a:lstStyle/>
          <a:p>
            <a:pPr>
              <a:lnSpc>
                <a:spcPct val="100000"/>
              </a:lnSpc>
              <a:spcBef>
                <a:spcPts val="360"/>
              </a:spcBef>
              <a:buClr>
                <a:srgbClr val="000000"/>
              </a:buClr>
              <a:buSzPct val="100000"/>
            </a:pPr>
            <a:r>
              <a:rPr lang="en" sz="2400" kern="0" dirty="0">
                <a:solidFill>
                  <a:srgbClr val="000000"/>
                </a:solidFill>
                <a:ea typeface="Libre Baskerville"/>
                <a:sym typeface="Libre Baskerville"/>
              </a:rPr>
              <a:t>5 </a:t>
            </a:r>
            <a:r>
              <a:rPr lang="en-US" sz="2400" kern="0" dirty="0">
                <a:solidFill>
                  <a:srgbClr val="000000"/>
                </a:solidFill>
                <a:ea typeface="Libre Baskerville"/>
                <a:sym typeface="Libre Baskerville"/>
              </a:rPr>
              <a:t>focus groups of people who work in philanthropy done in 2015 in partnership with the Council on Foundations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14 one-on-one interviews done in 2018 by phone with leaders of foundations/philanthropy serving organizations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Evaluation of online accessibility of 25 largest foundations and 25 largest nonprofits (done with assistance from Marcie </a:t>
            </a:r>
            <a:r>
              <a:rPr lang="en-US" sz="2400" kern="0" dirty="0" err="1">
                <a:solidFill>
                  <a:srgbClr val="000000"/>
                </a:solidFill>
                <a:ea typeface="Libre Baskerville"/>
                <a:sym typeface="Libre Baskerville"/>
              </a:rPr>
              <a:t>Lipsitt</a:t>
            </a:r>
            <a:r>
              <a:rPr lang="en-US" sz="2400" kern="0" dirty="0">
                <a:solidFill>
                  <a:srgbClr val="000000"/>
                </a:solidFill>
                <a:ea typeface="Libre Baskerville"/>
                <a:sym typeface="Libre Baskerville"/>
              </a:rPr>
              <a:t>) in 2018/19</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Online survey of 969 people done by Buren Communications of subscribers to </a:t>
            </a:r>
            <a:r>
              <a:rPr lang="en-US" sz="2400" kern="0" dirty="0" err="1">
                <a:solidFill>
                  <a:srgbClr val="000000"/>
                </a:solidFill>
                <a:ea typeface="Libre Baskerville"/>
                <a:sym typeface="Libre Baskerville"/>
              </a:rPr>
              <a:t>NonProfitTimes</a:t>
            </a:r>
            <a:r>
              <a:rPr lang="en-US" sz="2400" kern="0" dirty="0">
                <a:solidFill>
                  <a:srgbClr val="000000"/>
                </a:solidFill>
                <a:ea typeface="Libre Baskerville"/>
                <a:sym typeface="Libre Baskerville"/>
              </a:rPr>
              <a:t>, Chronicle of Philanthropy and numerous PSO partners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Analysis by Meagan Buren, Amy Chapman, Jennifer Laszlo Mizrahi and others</a:t>
            </a:r>
            <a:endParaRPr lang="en" sz="2400" kern="0" dirty="0">
              <a:solidFill>
                <a:srgbClr val="000000"/>
              </a:solidFill>
              <a:ea typeface="Libre Baskerville"/>
              <a:sym typeface="Libre Baskerville"/>
            </a:endParaRPr>
          </a:p>
        </p:txBody>
      </p:sp>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kern="0" dirty="0">
                <a:ea typeface="Lato" charset="0"/>
              </a:rPr>
              <a:t>Disability in Philanthropy &amp; Nonprofits - Methodology</a:t>
            </a:r>
            <a:endParaRPr lang="en-US" sz="3600" dirty="0"/>
          </a:p>
        </p:txBody>
      </p:sp>
    </p:spTree>
    <p:extLst>
      <p:ext uri="{BB962C8B-B14F-4D97-AF65-F5344CB8AC3E}">
        <p14:creationId xmlns:p14="http://schemas.microsoft.com/office/powerpoint/2010/main" val="347224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A major gap between will and skill</a:t>
            </a:r>
          </a:p>
        </p:txBody>
      </p:sp>
      <p:sp>
        <p:nvSpPr>
          <p:cNvPr id="2" name="Rectangle 1">
            <a:extLst>
              <a:ext uri="{FF2B5EF4-FFF2-40B4-BE49-F238E27FC236}">
                <a16:creationId xmlns:a16="http://schemas.microsoft.com/office/drawing/2014/main" id="{B72C969B-2129-4123-A74A-FF68EFE91F1B}"/>
              </a:ext>
            </a:extLst>
          </p:cNvPr>
          <p:cNvSpPr/>
          <p:nvPr/>
        </p:nvSpPr>
        <p:spPr>
          <a:xfrm>
            <a:off x="340658" y="1504950"/>
            <a:ext cx="11510429"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There are several accommodations and accessibility tools that enable people with disabilities to engage in organizations and activities. Which of the following are policies of your organization? Please check all that apply.</a:t>
            </a:r>
          </a:p>
          <a:p>
            <a:endParaRPr lang="en-US"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57C94E4-28D6-8049-A92F-7413A471B424}"/>
              </a:ext>
            </a:extLst>
          </p:cNvPr>
          <p:cNvGraphicFramePr>
            <a:graphicFrameLocks noGrp="1"/>
          </p:cNvGraphicFramePr>
          <p:nvPr>
            <p:extLst>
              <p:ext uri="{D42A27DB-BD31-4B8C-83A1-F6EECF244321}">
                <p14:modId xmlns:p14="http://schemas.microsoft.com/office/powerpoint/2010/main" val="3959404717"/>
              </p:ext>
            </p:extLst>
          </p:nvPr>
        </p:nvGraphicFramePr>
        <p:xfrm>
          <a:off x="340657" y="2169534"/>
          <a:ext cx="11510430" cy="400138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events are always held in physically accessible spaces that have accessible parking spaces or transportation options for people with physical disabilities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59%</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There is a process where employees, trustees/board members and volunteers with disabilities can request and get needed accommodations if needed so that they can succeed in their roles.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public events enable people with disabilities to request accommodations such as sign language interpreters, live captioning or food allergy issues in the registration form.</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30%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49224705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enable people who are blind or have low vision to be able to access our materials on the web by ensuring that our website is set up properly for screen readers.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17%</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095772563"/>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ensure that people who are deaf or hard of hearing can participate by ensuring that all video content has captions.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14%</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697210435"/>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None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N/A</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324860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444FAA-A8D0-6B4F-88C8-0B3F08B272D0}"/>
              </a:ext>
            </a:extLst>
          </p:cNvPr>
          <p:cNvSpPr>
            <a:spLocks noGrp="1"/>
          </p:cNvSpPr>
          <p:nvPr>
            <p:ph type="title"/>
          </p:nvPr>
        </p:nvSpPr>
        <p:spPr/>
        <p:txBody>
          <a:bodyPr/>
          <a:lstStyle/>
          <a:p>
            <a:r>
              <a:rPr lang="en-US" dirty="0"/>
              <a:t>What is Candid?</a:t>
            </a:r>
          </a:p>
        </p:txBody>
      </p:sp>
      <p:pic>
        <p:nvPicPr>
          <p:cNvPr id="6" name="Picture Placeholder 5" descr="What is Candid?&#10;&#10;On Feburary 1, 2019, Foundation Center and GuideStar joined forces to become Candid, a 501c3 nonprofit organization. Together, these organizations brought a combined 88 years of expertise and millions of data points to Candid.">
            <a:extLst>
              <a:ext uri="{FF2B5EF4-FFF2-40B4-BE49-F238E27FC236}">
                <a16:creationId xmlns:a16="http://schemas.microsoft.com/office/drawing/2014/main" id="{433DD116-D7FF-554D-A28F-67EB972EF056}"/>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2" y="0"/>
            <a:ext cx="12192001" cy="6858000"/>
          </a:xfrm>
        </p:spPr>
      </p:pic>
    </p:spTree>
    <p:extLst>
      <p:ext uri="{BB962C8B-B14F-4D97-AF65-F5344CB8AC3E}">
        <p14:creationId xmlns:p14="http://schemas.microsoft.com/office/powerpoint/2010/main" val="390072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a:xfrm>
            <a:off x="523240" y="365126"/>
            <a:ext cx="11340090" cy="1139824"/>
          </a:xfrm>
        </p:spPr>
        <p:txBody>
          <a:bodyPr>
            <a:normAutofit/>
          </a:bodyPr>
          <a:lstStyle/>
          <a:p>
            <a:r>
              <a:rPr lang="en-US" sz="3600" dirty="0"/>
              <a:t>Organizations do not include enough people with disabilities</a:t>
            </a:r>
          </a:p>
        </p:txBody>
      </p:sp>
      <p:sp>
        <p:nvSpPr>
          <p:cNvPr id="6" name="Rectangle 5">
            <a:extLst>
              <a:ext uri="{FF2B5EF4-FFF2-40B4-BE49-F238E27FC236}">
                <a16:creationId xmlns:a16="http://schemas.microsoft.com/office/drawing/2014/main" id="{733C0F01-308B-48F2-8EFA-801E6E85F1A5}"/>
              </a:ext>
            </a:extLst>
          </p:cNvPr>
          <p:cNvSpPr/>
          <p:nvPr/>
        </p:nvSpPr>
        <p:spPr>
          <a:xfrm>
            <a:off x="328670" y="1655742"/>
            <a:ext cx="115346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Which of the following groups in your organization include people with disabilities? Please check all that apply.</a:t>
            </a:r>
          </a:p>
        </p:txBody>
      </p:sp>
      <p:graphicFrame>
        <p:nvGraphicFramePr>
          <p:cNvPr id="5" name="Table 4">
            <a:extLst>
              <a:ext uri="{FF2B5EF4-FFF2-40B4-BE49-F238E27FC236}">
                <a16:creationId xmlns:a16="http://schemas.microsoft.com/office/drawing/2014/main" id="{C837CC6A-AA7A-0B48-88F4-8B8E2BD0ECE4}"/>
              </a:ext>
            </a:extLst>
          </p:cNvPr>
          <p:cNvGraphicFramePr>
            <a:graphicFrameLocks noGrp="1"/>
          </p:cNvGraphicFramePr>
          <p:nvPr>
            <p:extLst>
              <p:ext uri="{D42A27DB-BD31-4B8C-83A1-F6EECF244321}">
                <p14:modId xmlns:p14="http://schemas.microsoft.com/office/powerpoint/2010/main" val="2192557854"/>
              </p:ext>
            </p:extLst>
          </p:nvPr>
        </p:nvGraphicFramePr>
        <p:xfrm>
          <a:off x="340657" y="2169534"/>
          <a:ext cx="11510430" cy="326209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People You Serve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66%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533710755"/>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Staff Overall</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42%</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907316107"/>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Volunteers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5719318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Board</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24%</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Professional Leadership/Management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Not Applicable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I Don’t Know</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23%</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1376401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208C9-C6BC-46AA-9CE6-4C655E89D5EA}"/>
              </a:ext>
            </a:extLst>
          </p:cNvPr>
          <p:cNvSpPr>
            <a:spLocks noGrp="1"/>
          </p:cNvSpPr>
          <p:nvPr>
            <p:ph type="title"/>
          </p:nvPr>
        </p:nvSpPr>
        <p:spPr/>
        <p:txBody>
          <a:bodyPr>
            <a:normAutofit/>
          </a:bodyPr>
          <a:lstStyle/>
          <a:p>
            <a:r>
              <a:rPr lang="en-US" sz="3600" dirty="0"/>
              <a:t>Donors will hold you accountable &amp;</a:t>
            </a:r>
            <a:br>
              <a:rPr lang="en-US" sz="3600" dirty="0"/>
            </a:br>
            <a:r>
              <a:rPr lang="en-US" sz="3600" dirty="0"/>
              <a:t>performance metrics matter</a:t>
            </a:r>
          </a:p>
        </p:txBody>
      </p:sp>
      <p:sp>
        <p:nvSpPr>
          <p:cNvPr id="4" name="Rectangle 3">
            <a:extLst>
              <a:ext uri="{FF2B5EF4-FFF2-40B4-BE49-F238E27FC236}">
                <a16:creationId xmlns:a16="http://schemas.microsoft.com/office/drawing/2014/main" id="{848BD493-985E-4FF0-833F-7792AEC651FD}"/>
              </a:ext>
            </a:extLst>
          </p:cNvPr>
          <p:cNvSpPr/>
          <p:nvPr/>
        </p:nvSpPr>
        <p:spPr>
          <a:xfrm>
            <a:off x="295619" y="1570197"/>
            <a:ext cx="1160076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if they are representative (e.g., staff, board) of the people they serve?</a:t>
            </a:r>
          </a:p>
        </p:txBody>
      </p:sp>
      <p:graphicFrame>
        <p:nvGraphicFramePr>
          <p:cNvPr id="5" name="Chart 4" descr="Bar Chart - Do you ask your members or grantees if they are representative (e.g., staff, board) of the people they serve?&#10;&#10;28% - YES&#10;&#10;30% - NO&#10;&#10;23% - Not Applicable&#10;&#10;19% - I Don't Know">
            <a:extLst>
              <a:ext uri="{FF2B5EF4-FFF2-40B4-BE49-F238E27FC236}">
                <a16:creationId xmlns:a16="http://schemas.microsoft.com/office/drawing/2014/main" id="{9FBC3131-4ED6-4A18-88C7-5675DDE76542}"/>
              </a:ext>
            </a:extLst>
          </p:cNvPr>
          <p:cNvGraphicFramePr/>
          <p:nvPr>
            <p:extLst>
              <p:ext uri="{D42A27DB-BD31-4B8C-83A1-F6EECF244321}">
                <p14:modId xmlns:p14="http://schemas.microsoft.com/office/powerpoint/2010/main" val="4025095405"/>
              </p:ext>
            </p:extLst>
          </p:nvPr>
        </p:nvGraphicFramePr>
        <p:xfrm>
          <a:off x="1071880" y="1570197"/>
          <a:ext cx="9418320" cy="5120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09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FC650-24E2-4BF9-8973-5ECCABDF120C}"/>
              </a:ext>
            </a:extLst>
          </p:cNvPr>
          <p:cNvSpPr>
            <a:spLocks noGrp="1"/>
          </p:cNvSpPr>
          <p:nvPr>
            <p:ph type="title"/>
          </p:nvPr>
        </p:nvSpPr>
        <p:spPr/>
        <p:txBody>
          <a:bodyPr>
            <a:normAutofit/>
          </a:bodyPr>
          <a:lstStyle/>
          <a:p>
            <a:r>
              <a:rPr lang="en-US" sz="3600" dirty="0"/>
              <a:t>Be sure disability is being measured in your diversity, equity and inclusion work</a:t>
            </a:r>
          </a:p>
        </p:txBody>
      </p:sp>
      <p:sp>
        <p:nvSpPr>
          <p:cNvPr id="4" name="Rectangle 3">
            <a:extLst>
              <a:ext uri="{FF2B5EF4-FFF2-40B4-BE49-F238E27FC236}">
                <a16:creationId xmlns:a16="http://schemas.microsoft.com/office/drawing/2014/main" id="{9E31260D-1C72-4110-B1CE-C31B9A72F50F}"/>
              </a:ext>
            </a:extLst>
          </p:cNvPr>
          <p:cNvSpPr/>
          <p:nvPr/>
        </p:nvSpPr>
        <p:spPr>
          <a:xfrm>
            <a:off x="304800" y="1619369"/>
            <a:ext cx="1158240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Is disability included in that representation?</a:t>
            </a:r>
          </a:p>
        </p:txBody>
      </p:sp>
      <p:graphicFrame>
        <p:nvGraphicFramePr>
          <p:cNvPr id="5" name="Chart 4" descr="47% Yes&#10;26% No&#10;6% Not Applicable&#10;21% I Don't Know&#10;&#10;Bar chart">
            <a:extLst>
              <a:ext uri="{FF2B5EF4-FFF2-40B4-BE49-F238E27FC236}">
                <a16:creationId xmlns:a16="http://schemas.microsoft.com/office/drawing/2014/main" id="{75733FB7-569E-4415-A211-F183DF3B098B}"/>
              </a:ext>
            </a:extLst>
          </p:cNvPr>
          <p:cNvGraphicFramePr/>
          <p:nvPr>
            <p:extLst>
              <p:ext uri="{D42A27DB-BD31-4B8C-83A1-F6EECF244321}">
                <p14:modId xmlns:p14="http://schemas.microsoft.com/office/powerpoint/2010/main" val="840138595"/>
              </p:ext>
            </p:extLst>
          </p:nvPr>
        </p:nvGraphicFramePr>
        <p:xfrm>
          <a:off x="1254760" y="2103120"/>
          <a:ext cx="9052560" cy="4754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9118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EB80A-D445-47D6-B4D5-068C8E81DF43}"/>
              </a:ext>
            </a:extLst>
          </p:cNvPr>
          <p:cNvSpPr>
            <a:spLocks noGrp="1"/>
          </p:cNvSpPr>
          <p:nvPr>
            <p:ph type="title"/>
          </p:nvPr>
        </p:nvSpPr>
        <p:spPr/>
        <p:txBody>
          <a:bodyPr>
            <a:normAutofit/>
          </a:bodyPr>
          <a:lstStyle/>
          <a:p>
            <a:r>
              <a:rPr lang="en-US" sz="3600" dirty="0"/>
              <a:t>Inclusion doesn’t happen by accident</a:t>
            </a:r>
          </a:p>
        </p:txBody>
      </p:sp>
      <p:sp>
        <p:nvSpPr>
          <p:cNvPr id="4" name="Rectangle 3">
            <a:extLst>
              <a:ext uri="{FF2B5EF4-FFF2-40B4-BE49-F238E27FC236}">
                <a16:creationId xmlns:a16="http://schemas.microsoft.com/office/drawing/2014/main" id="{BD1C3FF4-DDE3-44A7-81FA-1E6EFEF497A7}"/>
              </a:ext>
            </a:extLst>
          </p:cNvPr>
          <p:cNvSpPr/>
          <p:nvPr/>
        </p:nvSpPr>
        <p:spPr>
          <a:xfrm>
            <a:off x="298174" y="1573649"/>
            <a:ext cx="1159565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to intentionally include people with disabilities in their work?</a:t>
            </a:r>
          </a:p>
        </p:txBody>
      </p:sp>
      <p:graphicFrame>
        <p:nvGraphicFramePr>
          <p:cNvPr id="5" name="Chart 4" descr="Bar Chart - Do you ask your members or grantees to intentionally include people with disabilities in their work?&#10;&#10;20% - YES&#10;&#10;39% - NO&#10;&#10;23% - Not Applicable&#10;&#10;18% - I Don't Know">
            <a:extLst>
              <a:ext uri="{FF2B5EF4-FFF2-40B4-BE49-F238E27FC236}">
                <a16:creationId xmlns:a16="http://schemas.microsoft.com/office/drawing/2014/main" id="{6B5606C0-99FC-4696-8111-0B8ADDA9B5EE}"/>
              </a:ext>
            </a:extLst>
          </p:cNvPr>
          <p:cNvGraphicFramePr/>
          <p:nvPr>
            <p:extLst>
              <p:ext uri="{D42A27DB-BD31-4B8C-83A1-F6EECF244321}">
                <p14:modId xmlns:p14="http://schemas.microsoft.com/office/powerpoint/2010/main" val="662449495"/>
              </p:ext>
            </p:extLst>
          </p:nvPr>
        </p:nvGraphicFramePr>
        <p:xfrm>
          <a:off x="1253986" y="2011680"/>
          <a:ext cx="9326880" cy="4846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162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5A81A-A7C1-4550-96A1-2674BCE469F1}"/>
              </a:ext>
            </a:extLst>
          </p:cNvPr>
          <p:cNvSpPr>
            <a:spLocks noGrp="1"/>
          </p:cNvSpPr>
          <p:nvPr>
            <p:ph type="title"/>
          </p:nvPr>
        </p:nvSpPr>
        <p:spPr/>
        <p:txBody>
          <a:bodyPr>
            <a:normAutofit/>
          </a:bodyPr>
          <a:lstStyle/>
          <a:p>
            <a:r>
              <a:rPr lang="en-US" sz="3600" dirty="0"/>
              <a:t>A picture is worth a thousand words</a:t>
            </a:r>
          </a:p>
        </p:txBody>
      </p:sp>
      <p:sp>
        <p:nvSpPr>
          <p:cNvPr id="4" name="Rectangle 3">
            <a:extLst>
              <a:ext uri="{FF2B5EF4-FFF2-40B4-BE49-F238E27FC236}">
                <a16:creationId xmlns:a16="http://schemas.microsoft.com/office/drawing/2014/main" id="{4250B152-1D8C-4DD3-903C-CE6F1DB16BF9}"/>
              </a:ext>
            </a:extLst>
          </p:cNvPr>
          <p:cNvSpPr/>
          <p:nvPr/>
        </p:nvSpPr>
        <p:spPr>
          <a:xfrm>
            <a:off x="344557" y="1504950"/>
            <a:ext cx="11529391"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Does your organization depict people with visible disabilities (i.e. show pictures of people who use wheelchairs, white cane, have Down Syndrome etc.) in your internal or external marketing and/or advertising materials?</a:t>
            </a:r>
          </a:p>
        </p:txBody>
      </p:sp>
      <p:pic>
        <p:nvPicPr>
          <p:cNvPr id="5" name="Picture 4" descr="Chart with results:&#10;&#10;38% YES&#10;44% NO&#10;9% Not Applicable&#10;9% I Don't Know">
            <a:extLst>
              <a:ext uri="{FF2B5EF4-FFF2-40B4-BE49-F238E27FC236}">
                <a16:creationId xmlns:a16="http://schemas.microsoft.com/office/drawing/2014/main" id="{684F45C4-0EF4-4965-88F3-1DFFD1944C92}"/>
              </a:ext>
            </a:extLst>
          </p:cNvPr>
          <p:cNvPicPr>
            <a:picLocks noChangeAspect="1"/>
          </p:cNvPicPr>
          <p:nvPr/>
        </p:nvPicPr>
        <p:blipFill>
          <a:blip r:embed="rId2"/>
          <a:stretch>
            <a:fillRect/>
          </a:stretch>
        </p:blipFill>
        <p:spPr>
          <a:xfrm>
            <a:off x="1021080" y="1828115"/>
            <a:ext cx="10149840" cy="5148363"/>
          </a:xfrm>
          <a:prstGeom prst="rect">
            <a:avLst/>
          </a:prstGeom>
        </p:spPr>
      </p:pic>
    </p:spTree>
    <p:extLst>
      <p:ext uri="{BB962C8B-B14F-4D97-AF65-F5344CB8AC3E}">
        <p14:creationId xmlns:p14="http://schemas.microsoft.com/office/powerpoint/2010/main" val="3253592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351F9-CAC9-40E3-8216-4A54C670FF68}"/>
              </a:ext>
            </a:extLst>
          </p:cNvPr>
          <p:cNvSpPr>
            <a:spLocks noGrp="1"/>
          </p:cNvSpPr>
          <p:nvPr>
            <p:ph type="title"/>
          </p:nvPr>
        </p:nvSpPr>
        <p:spPr/>
        <p:txBody>
          <a:bodyPr>
            <a:normAutofit/>
          </a:bodyPr>
          <a:lstStyle/>
          <a:p>
            <a:r>
              <a:rPr lang="en-US" sz="3600" dirty="0"/>
              <a:t>Adding the Disability Lens…</a:t>
            </a:r>
          </a:p>
        </p:txBody>
      </p:sp>
      <p:pic>
        <p:nvPicPr>
          <p:cNvPr id="4" name="Picture 3" descr="A magnifying glass">
            <a:extLst>
              <a:ext uri="{FF2B5EF4-FFF2-40B4-BE49-F238E27FC236}">
                <a16:creationId xmlns:a16="http://schemas.microsoft.com/office/drawing/2014/main" id="{0158143E-ECF1-4424-AF29-17B36045D907}"/>
              </a:ext>
            </a:extLst>
          </p:cNvPr>
          <p:cNvPicPr>
            <a:picLocks noChangeAspect="1"/>
          </p:cNvPicPr>
          <p:nvPr/>
        </p:nvPicPr>
        <p:blipFill>
          <a:blip r:embed="rId2"/>
          <a:stretch>
            <a:fillRect/>
          </a:stretch>
        </p:blipFill>
        <p:spPr>
          <a:xfrm>
            <a:off x="2670267" y="1639863"/>
            <a:ext cx="6858000" cy="5347609"/>
          </a:xfrm>
          <a:prstGeom prst="rect">
            <a:avLst/>
          </a:prstGeom>
        </p:spPr>
      </p:pic>
      <p:sp>
        <p:nvSpPr>
          <p:cNvPr id="6" name="Rectangle 5">
            <a:extLst>
              <a:ext uri="{FF2B5EF4-FFF2-40B4-BE49-F238E27FC236}">
                <a16:creationId xmlns:a16="http://schemas.microsoft.com/office/drawing/2014/main" id="{9DCA5CC2-D91C-48BA-891D-3058CB0EDDF3}"/>
              </a:ext>
            </a:extLst>
          </p:cNvPr>
          <p:cNvSpPr/>
          <p:nvPr/>
        </p:nvSpPr>
        <p:spPr>
          <a:xfrm>
            <a:off x="1919998" y="2868921"/>
            <a:ext cx="6109252" cy="2031325"/>
          </a:xfrm>
          <a:prstGeom prst="rect">
            <a:avLst/>
          </a:prstGeom>
        </p:spPr>
        <p:txBody>
          <a:bodyPr wrap="square">
            <a:spAutoFit/>
          </a:bodyPr>
          <a:lstStyle/>
          <a:p>
            <a:pPr algn="ctr"/>
            <a:r>
              <a:rPr lang="en-US" sz="2100" dirty="0">
                <a:latin typeface="Times New Roman" panose="02020603050405020304" pitchFamily="18" charset="0"/>
                <a:cs typeface="Times New Roman" panose="02020603050405020304" pitchFamily="18" charset="0"/>
              </a:rPr>
              <a:t>By adding the disability</a:t>
            </a:r>
          </a:p>
          <a:p>
            <a:pPr algn="ctr"/>
            <a:r>
              <a:rPr lang="en-US" sz="2100" dirty="0">
                <a:latin typeface="Times New Roman" panose="02020603050405020304" pitchFamily="18" charset="0"/>
                <a:cs typeface="Times New Roman" panose="02020603050405020304" pitchFamily="18" charset="0"/>
              </a:rPr>
              <a:t>lens to your existing work,</a:t>
            </a:r>
          </a:p>
          <a:p>
            <a:pPr algn="ctr"/>
            <a:r>
              <a:rPr lang="en-US" sz="2100" dirty="0">
                <a:latin typeface="Times New Roman" panose="02020603050405020304" pitchFamily="18" charset="0"/>
                <a:cs typeface="Times New Roman" panose="02020603050405020304" pitchFamily="18" charset="0"/>
              </a:rPr>
              <a:t>you have the opportunity</a:t>
            </a:r>
          </a:p>
          <a:p>
            <a:pPr algn="ctr"/>
            <a:r>
              <a:rPr lang="en-US" sz="2100" dirty="0">
                <a:latin typeface="Times New Roman" panose="02020603050405020304" pitchFamily="18" charset="0"/>
                <a:cs typeface="Times New Roman" panose="02020603050405020304" pitchFamily="18" charset="0"/>
              </a:rPr>
              <a:t>to create better outcomes</a:t>
            </a:r>
          </a:p>
          <a:p>
            <a:pPr algn="ctr"/>
            <a:r>
              <a:rPr lang="en-US" sz="2100" dirty="0">
                <a:latin typeface="Times New Roman" panose="02020603050405020304" pitchFamily="18" charset="0"/>
                <a:cs typeface="Times New Roman" panose="02020603050405020304" pitchFamily="18" charset="0"/>
              </a:rPr>
              <a:t>for people with and </a:t>
            </a:r>
          </a:p>
          <a:p>
            <a:pPr algn="ctr"/>
            <a:r>
              <a:rPr lang="en-US" sz="2100" dirty="0">
                <a:latin typeface="Times New Roman" panose="02020603050405020304" pitchFamily="18" charset="0"/>
                <a:cs typeface="Times New Roman" panose="02020603050405020304" pitchFamily="18" charset="0"/>
              </a:rPr>
              <a:t>without disabilities alike</a:t>
            </a:r>
          </a:p>
        </p:txBody>
      </p:sp>
    </p:spTree>
    <p:extLst>
      <p:ext uri="{BB962C8B-B14F-4D97-AF65-F5344CB8AC3E}">
        <p14:creationId xmlns:p14="http://schemas.microsoft.com/office/powerpoint/2010/main" val="3335674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426FA-50BB-4450-835F-1D48BAD0C75C}"/>
              </a:ext>
            </a:extLst>
          </p:cNvPr>
          <p:cNvSpPr>
            <a:spLocks noGrp="1"/>
          </p:cNvSpPr>
          <p:nvPr>
            <p:ph type="title"/>
          </p:nvPr>
        </p:nvSpPr>
        <p:spPr>
          <a:xfrm>
            <a:off x="523240" y="365126"/>
            <a:ext cx="11144504" cy="1139824"/>
          </a:xfrm>
        </p:spPr>
        <p:txBody>
          <a:bodyPr>
            <a:normAutofit/>
          </a:bodyPr>
          <a:lstStyle/>
          <a:p>
            <a:r>
              <a:rPr lang="en-US" sz="3600" dirty="0"/>
              <a:t>1. Commit publicly to inclusion of people with disabilities</a:t>
            </a:r>
          </a:p>
        </p:txBody>
      </p:sp>
      <p:sp>
        <p:nvSpPr>
          <p:cNvPr id="7" name="Rectangle 6">
            <a:extLst>
              <a:ext uri="{FF2B5EF4-FFF2-40B4-BE49-F238E27FC236}">
                <a16:creationId xmlns:a16="http://schemas.microsoft.com/office/drawing/2014/main" id="{B8181137-634A-41A3-80ED-4816305EC173}"/>
              </a:ext>
            </a:extLst>
          </p:cNvPr>
          <p:cNvSpPr/>
          <p:nvPr/>
        </p:nvSpPr>
        <p:spPr>
          <a:xfrm>
            <a:off x="5411769" y="2314962"/>
            <a:ext cx="6096000" cy="2677656"/>
          </a:xfrm>
          <a:prstGeom prst="rect">
            <a:avLst/>
          </a:prstGeom>
        </p:spPr>
        <p:txBody>
          <a:bodyPr>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message that all people are of equal value and must be respected and heard fairly, must be communicated by President and Board.</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REPEAT those messages over and over!</a:t>
            </a:r>
            <a:endParaRPr lang="en-US" sz="2800" dirty="0">
              <a:solidFill>
                <a:prstClr val="black"/>
              </a:solidFill>
              <a:latin typeface="Times New Roman" panose="02020603050405020304" pitchFamily="18" charset="0"/>
              <a:ea typeface="Lato" panose="020F0502020204030203" pitchFamily="34" charset="0"/>
              <a:cs typeface="Times New Roman" panose="02020603050405020304" pitchFamily="18" charset="0"/>
            </a:endParaRPr>
          </a:p>
        </p:txBody>
      </p:sp>
      <p:pic>
        <p:nvPicPr>
          <p:cNvPr id="4" name="Google Shape;222;p30" descr="Palm of a hand with the words &quot;we are all equal&quot; written on it">
            <a:extLst>
              <a:ext uri="{FF2B5EF4-FFF2-40B4-BE49-F238E27FC236}">
                <a16:creationId xmlns:a16="http://schemas.microsoft.com/office/drawing/2014/main" id="{D8B9BD64-42B5-448C-B671-75AF2575B60D}"/>
              </a:ext>
            </a:extLst>
          </p:cNvPr>
          <p:cNvPicPr preferRelativeResize="0">
            <a:picLocks noChangeAspect="1"/>
          </p:cNvPicPr>
          <p:nvPr/>
        </p:nvPicPr>
        <p:blipFill rotWithShape="1">
          <a:blip r:embed="rId2">
            <a:alphaModFix/>
          </a:blip>
          <a:srcRect/>
          <a:stretch/>
        </p:blipFill>
        <p:spPr>
          <a:xfrm>
            <a:off x="347347" y="1504950"/>
            <a:ext cx="4840953" cy="4426014"/>
          </a:xfrm>
          <a:prstGeom prst="rect">
            <a:avLst/>
          </a:prstGeom>
          <a:noFill/>
          <a:ln>
            <a:noFill/>
          </a:ln>
        </p:spPr>
      </p:pic>
    </p:spTree>
    <p:extLst>
      <p:ext uri="{BB962C8B-B14F-4D97-AF65-F5344CB8AC3E}">
        <p14:creationId xmlns:p14="http://schemas.microsoft.com/office/powerpoint/2010/main" val="194417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600" dirty="0"/>
              <a:t>2. When people with disabilities aren’t at the table, they are on the menu</a:t>
            </a:r>
          </a:p>
        </p:txBody>
      </p:sp>
      <p:sp>
        <p:nvSpPr>
          <p:cNvPr id="5" name="Rectangle 4">
            <a:extLst>
              <a:ext uri="{FF2B5EF4-FFF2-40B4-BE49-F238E27FC236}">
                <a16:creationId xmlns:a16="http://schemas.microsoft.com/office/drawing/2014/main" id="{16B049B6-B72B-47A3-AD44-C8C8B430814C}"/>
              </a:ext>
            </a:extLst>
          </p:cNvPr>
          <p:cNvSpPr/>
          <p:nvPr/>
        </p:nvSpPr>
        <p:spPr>
          <a:xfrm>
            <a:off x="362214" y="1536252"/>
            <a:ext cx="7479747" cy="4093428"/>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Organizations are at their best when they welcome, respect, and include people of all backgrounds.  This includes people with disabilities. Indeed, problems are best solved by working with people who have experienced them first hand and know solutions that work. Just like issues that impact people of different racial, ethnic or other backgrounds, people with disabilities should be involved in solving issues that impact them. </a:t>
            </a:r>
          </a:p>
          <a:p>
            <a:endParaRPr lang="en-US" sz="2000" dirty="0">
              <a:latin typeface="Times New Roman" panose="02020603050405020304" pitchFamily="18" charset="0"/>
              <a:cs typeface="Times New Roman" panose="02020603050405020304" pitchFamily="18" charset="0"/>
            </a:endParaRPr>
          </a:p>
          <a:p>
            <a:r>
              <a:rPr lang="en-US" sz="20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Disability impacts people of all races, genders, and backgrounds. However, youth with multiple minority status (i.e. person of color /English language learners + disability face double discrimination) are most likely to enter the school-to-prison pipeline, become homeless and/or live in poverty.  Be sure to look at intersectional issues. </a:t>
            </a:r>
            <a:r>
              <a:rPr lang="en-US" sz="2000" dirty="0">
                <a:latin typeface="Times New Roman" panose="02020603050405020304" pitchFamily="18" charset="0"/>
                <a:cs typeface="Times New Roman" panose="02020603050405020304" pitchFamily="18" charset="0"/>
              </a:rPr>
              <a:t>              </a:t>
            </a:r>
            <a:endParaRPr lang="en-US" sz="2000" b="1"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8066428-770A-DF4E-BE3F-FE4581BF839B}"/>
              </a:ext>
            </a:extLst>
          </p:cNvPr>
          <p:cNvSpPr/>
          <p:nvPr/>
        </p:nvSpPr>
        <p:spPr>
          <a:xfrm>
            <a:off x="-100577" y="5715408"/>
            <a:ext cx="10451024" cy="707886"/>
          </a:xfrm>
          <a:prstGeom prst="rect">
            <a:avLst/>
          </a:prstGeom>
        </p:spPr>
        <p:txBody>
          <a:bodyPr wrap="square">
            <a:spAutoFit/>
          </a:bodyPr>
          <a:lstStyle/>
          <a:p>
            <a:pPr lvl="1"/>
            <a:r>
              <a:rPr lang="en-US" sz="2000" b="1" dirty="0">
                <a:latin typeface="Times New Roman" panose="02020603050405020304" pitchFamily="18" charset="0"/>
                <a:cs typeface="Times New Roman" panose="02020603050405020304" pitchFamily="18" charset="0"/>
              </a:rPr>
              <a:t>More information on our webinar - </a:t>
            </a:r>
            <a:r>
              <a:rPr lang="en-US" sz="2000" b="1" dirty="0">
                <a:latin typeface="Times New Roman" panose="02020603050405020304" pitchFamily="18" charset="0"/>
                <a:cs typeface="Times New Roman" panose="02020603050405020304" pitchFamily="18" charset="0"/>
                <a:hlinkClick r:id="rId2"/>
              </a:rPr>
              <a:t>How to Recruit, Accommodate and Promote People with Disabilities for Paid Employment, Volunteer Leadership and Board Positions </a:t>
            </a:r>
            <a:endParaRPr lang="en-US" sz="2000" b="1" dirty="0">
              <a:latin typeface="Times New Roman" panose="02020603050405020304" pitchFamily="18" charset="0"/>
              <a:cs typeface="Times New Roman" panose="02020603050405020304" pitchFamily="18" charset="0"/>
            </a:endParaRPr>
          </a:p>
        </p:txBody>
      </p:sp>
      <p:pic>
        <p:nvPicPr>
          <p:cNvPr id="6" name="Picture 5" descr="Tatiana Lee looking at a flight of stairs">
            <a:extLst>
              <a:ext uri="{FF2B5EF4-FFF2-40B4-BE49-F238E27FC236}">
                <a16:creationId xmlns:a16="http://schemas.microsoft.com/office/drawing/2014/main" id="{B13F8EE9-7971-5146-97BF-AEC083495E8D}"/>
              </a:ext>
            </a:extLst>
          </p:cNvPr>
          <p:cNvPicPr>
            <a:picLocks noChangeAspect="1"/>
          </p:cNvPicPr>
          <p:nvPr/>
        </p:nvPicPr>
        <p:blipFill rotWithShape="1">
          <a:blip r:embed="rId3">
            <a:extLst>
              <a:ext uri="{28A0092B-C50C-407E-A947-70E740481C1C}">
                <a14:useLocalDpi xmlns:a14="http://schemas.microsoft.com/office/drawing/2010/main" val="0"/>
              </a:ext>
            </a:extLst>
          </a:blip>
          <a:srcRect l="8927" r="13542"/>
          <a:stretch/>
        </p:blipFill>
        <p:spPr>
          <a:xfrm rot="5400000">
            <a:off x="7773712" y="1573200"/>
            <a:ext cx="4181475" cy="4044975"/>
          </a:xfrm>
          <a:prstGeom prst="rect">
            <a:avLst/>
          </a:prstGeom>
        </p:spPr>
      </p:pic>
    </p:spTree>
    <p:extLst>
      <p:ext uri="{BB962C8B-B14F-4D97-AF65-F5344CB8AC3E}">
        <p14:creationId xmlns:p14="http://schemas.microsoft.com/office/powerpoint/2010/main" val="416231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r>
              <a:rPr lang="en-US" sz="3600" dirty="0"/>
              <a:t>3. Foster an inclusive environment</a:t>
            </a:r>
          </a:p>
        </p:txBody>
      </p:sp>
      <p:sp>
        <p:nvSpPr>
          <p:cNvPr id="5" name="Rectangle 4">
            <a:extLst>
              <a:ext uri="{FF2B5EF4-FFF2-40B4-BE49-F238E27FC236}">
                <a16:creationId xmlns:a16="http://schemas.microsoft.com/office/drawing/2014/main" id="{2550F565-4F23-413D-B357-21F77DA3EDB6}"/>
              </a:ext>
            </a:extLst>
          </p:cNvPr>
          <p:cNvSpPr/>
          <p:nvPr/>
        </p:nvSpPr>
        <p:spPr>
          <a:xfrm>
            <a:off x="227179" y="1620479"/>
            <a:ext cx="6096000" cy="2934137"/>
          </a:xfrm>
          <a:prstGeom prst="rect">
            <a:avLst/>
          </a:prstGeom>
        </p:spPr>
        <p:txBody>
          <a:bodyPr>
            <a:spAutoFit/>
          </a:bodyPr>
          <a:lstStyle/>
          <a:p>
            <a:pPr marL="457200" lvl="0"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Use</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“person first”</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language when appropriate </a:t>
            </a:r>
          </a:p>
          <a:p>
            <a:pPr marL="457200" lvl="0" indent="-355600">
              <a:spcBef>
                <a:spcPts val="1000"/>
              </a:spcBef>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Have an accommodation policy</a:t>
            </a:r>
          </a:p>
          <a:p>
            <a:pPr marL="457200" lvl="0" indent="-355600">
              <a:spcBef>
                <a:spcPts val="1000"/>
              </a:spcBef>
              <a:buSzPts val="2000"/>
              <a:buFont typeface="Libre Baskerville"/>
              <a:buChar char="●"/>
            </a:pPr>
            <a:r>
              <a:rPr lang="en-US" sz="24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Made a conscious decision and effort to seek out and include certain demographic groups whether that was gender, race, or sexual orientation</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2" name="Rectangle 1">
            <a:extLst>
              <a:ext uri="{FF2B5EF4-FFF2-40B4-BE49-F238E27FC236}">
                <a16:creationId xmlns:a16="http://schemas.microsoft.com/office/drawing/2014/main" id="{D7B285B1-A824-7F46-8982-B058BEDD90EF}"/>
              </a:ext>
            </a:extLst>
          </p:cNvPr>
          <p:cNvSpPr/>
          <p:nvPr/>
        </p:nvSpPr>
        <p:spPr>
          <a:xfrm>
            <a:off x="0" y="4554616"/>
            <a:ext cx="7901796" cy="830997"/>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r>
              <a:rPr lang="en-US" sz="2400" b="1" dirty="0">
                <a:latin typeface="Times New Roman" panose="02020603050405020304" pitchFamily="18" charset="0"/>
                <a:cs typeface="Times New Roman" panose="02020603050405020304" pitchFamily="18" charset="0"/>
                <a:hlinkClick r:id="rId2"/>
              </a:rPr>
              <a:t>How to Ensure A Welcoming Lexicon and Inclusive Storytelling</a:t>
            </a:r>
            <a:endParaRPr lang="en-US" sz="2400" b="1" dirty="0">
              <a:latin typeface="Times New Roman" panose="02020603050405020304" pitchFamily="18" charset="0"/>
              <a:cs typeface="Times New Roman" panose="02020603050405020304" pitchFamily="18" charset="0"/>
            </a:endParaRPr>
          </a:p>
        </p:txBody>
      </p:sp>
      <p:pic>
        <p:nvPicPr>
          <p:cNvPr id="4" name="Picture 3" descr="A woman sitting on a chair holding a white cane">
            <a:extLst>
              <a:ext uri="{FF2B5EF4-FFF2-40B4-BE49-F238E27FC236}">
                <a16:creationId xmlns:a16="http://schemas.microsoft.com/office/drawing/2014/main" id="{A461F141-75BF-43A0-A7B6-8BDFC7206FFC}"/>
              </a:ext>
            </a:extLst>
          </p:cNvPr>
          <p:cNvPicPr>
            <a:picLocks noChangeAspect="1"/>
          </p:cNvPicPr>
          <p:nvPr/>
        </p:nvPicPr>
        <p:blipFill>
          <a:blip r:embed="rId3"/>
          <a:stretch>
            <a:fillRect/>
          </a:stretch>
        </p:blipFill>
        <p:spPr>
          <a:xfrm>
            <a:off x="8767604" y="1496000"/>
            <a:ext cx="3118773" cy="4686205"/>
          </a:xfrm>
          <a:prstGeom prst="rect">
            <a:avLst/>
          </a:prstGeom>
        </p:spPr>
      </p:pic>
    </p:spTree>
    <p:extLst>
      <p:ext uri="{BB962C8B-B14F-4D97-AF65-F5344CB8AC3E}">
        <p14:creationId xmlns:p14="http://schemas.microsoft.com/office/powerpoint/2010/main" val="1300417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482C8F-59FB-493F-9EF0-56DFC85D515E}"/>
              </a:ext>
            </a:extLst>
          </p:cNvPr>
          <p:cNvSpPr>
            <a:spLocks noGrp="1"/>
          </p:cNvSpPr>
          <p:nvPr>
            <p:ph type="title"/>
          </p:nvPr>
        </p:nvSpPr>
        <p:spPr/>
        <p:txBody>
          <a:bodyPr>
            <a:normAutofit/>
          </a:bodyPr>
          <a:lstStyle/>
          <a:p>
            <a:r>
              <a:rPr lang="en-US" sz="3600" dirty="0"/>
              <a:t>What we say makes a difference</a:t>
            </a:r>
          </a:p>
        </p:txBody>
      </p:sp>
      <p:sp>
        <p:nvSpPr>
          <p:cNvPr id="5" name="Rectangle 4">
            <a:extLst>
              <a:ext uri="{FF2B5EF4-FFF2-40B4-BE49-F238E27FC236}">
                <a16:creationId xmlns:a16="http://schemas.microsoft.com/office/drawing/2014/main" id="{7C9EF31D-A5A2-48AF-855F-8A3D5DC44703}"/>
              </a:ext>
            </a:extLst>
          </p:cNvPr>
          <p:cNvSpPr/>
          <p:nvPr/>
        </p:nvSpPr>
        <p:spPr>
          <a:xfrm>
            <a:off x="4942840" y="1811109"/>
            <a:ext cx="6096000" cy="3785652"/>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DO SAY:</a:t>
            </a:r>
          </a:p>
          <a:p>
            <a:r>
              <a:rPr lang="en-US" sz="2400" dirty="0">
                <a:latin typeface="Times New Roman" panose="02020603050405020304" pitchFamily="18" charset="0"/>
                <a:cs typeface="Times New Roman" panose="02020603050405020304" pitchFamily="18" charset="0"/>
              </a:rPr>
              <a:t>Someone uses/rides a wheelchair</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DON’T SAY: </a:t>
            </a:r>
          </a:p>
          <a:p>
            <a:r>
              <a:rPr lang="en-US" sz="2400" dirty="0">
                <a:latin typeface="Times New Roman" panose="02020603050405020304" pitchFamily="18" charset="0"/>
                <a:cs typeface="Times New Roman" panose="02020603050405020304" pitchFamily="18" charset="0"/>
              </a:rPr>
              <a:t>Wheelchair bound</a:t>
            </a:r>
          </a:p>
          <a:p>
            <a:r>
              <a:rPr lang="en-US" sz="2400" dirty="0">
                <a:latin typeface="Times New Roman" panose="02020603050405020304" pitchFamily="18" charset="0"/>
                <a:cs typeface="Times New Roman" panose="02020603050405020304" pitchFamily="18" charset="0"/>
              </a:rPr>
              <a:t>Confined to a wheelchair</a:t>
            </a:r>
          </a:p>
          <a:p>
            <a:r>
              <a:rPr lang="en-US" sz="2400" dirty="0">
                <a:latin typeface="Times New Roman" panose="02020603050405020304" pitchFamily="18" charset="0"/>
                <a:cs typeface="Times New Roman" panose="02020603050405020304" pitchFamily="18" charset="0"/>
              </a:rPr>
              <a:t>Wheelchair person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WHEN YOU DON’T KNOW WHAT TO DO/SAY, </a:t>
            </a:r>
            <a:r>
              <a:rPr lang="en-US" sz="2400" b="1" dirty="0">
                <a:latin typeface="Times New Roman" panose="02020603050405020304" pitchFamily="18" charset="0"/>
                <a:cs typeface="Times New Roman" panose="02020603050405020304" pitchFamily="18" charset="0"/>
              </a:rPr>
              <a:t>ASK!</a:t>
            </a:r>
          </a:p>
        </p:txBody>
      </p:sp>
      <p:pic>
        <p:nvPicPr>
          <p:cNvPr id="4" name="Picture 3" descr="A wheelchair user tied to a chair with rope">
            <a:extLst>
              <a:ext uri="{FF2B5EF4-FFF2-40B4-BE49-F238E27FC236}">
                <a16:creationId xmlns:a16="http://schemas.microsoft.com/office/drawing/2014/main" id="{14C80C31-BA78-432B-8EEA-001405B1B86E}"/>
              </a:ext>
            </a:extLst>
          </p:cNvPr>
          <p:cNvPicPr>
            <a:picLocks noChangeAspect="1"/>
          </p:cNvPicPr>
          <p:nvPr/>
        </p:nvPicPr>
        <p:blipFill>
          <a:blip r:embed="rId2"/>
          <a:stretch>
            <a:fillRect/>
          </a:stretch>
        </p:blipFill>
        <p:spPr>
          <a:xfrm>
            <a:off x="358166" y="1504949"/>
            <a:ext cx="4266564" cy="4607889"/>
          </a:xfrm>
          <a:prstGeom prst="rect">
            <a:avLst/>
          </a:prstGeom>
        </p:spPr>
      </p:pic>
    </p:spTree>
    <p:extLst>
      <p:ext uri="{BB962C8B-B14F-4D97-AF65-F5344CB8AC3E}">
        <p14:creationId xmlns:p14="http://schemas.microsoft.com/office/powerpoint/2010/main" val="745657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933CF-7793-0542-945B-D0826F6DD97F}"/>
              </a:ext>
            </a:extLst>
          </p:cNvPr>
          <p:cNvSpPr>
            <a:spLocks noGrp="1"/>
          </p:cNvSpPr>
          <p:nvPr>
            <p:ph type="title"/>
          </p:nvPr>
        </p:nvSpPr>
        <p:spPr/>
        <p:txBody>
          <a:bodyPr/>
          <a:lstStyle/>
          <a:p>
            <a:r>
              <a:rPr lang="en-US" dirty="0"/>
              <a:t>Why Candid?</a:t>
            </a:r>
          </a:p>
        </p:txBody>
      </p:sp>
      <p:pic>
        <p:nvPicPr>
          <p:cNvPr id="5" name="Picture Placeholder 4" descr="Why Candid?&#10;&#10;Every year, millions of nonprofits spend trillions of dollars around the world. Candid finds out where that money comes from, where it goes, and why it matters.">
            <a:extLst>
              <a:ext uri="{FF2B5EF4-FFF2-40B4-BE49-F238E27FC236}">
                <a16:creationId xmlns:a16="http://schemas.microsoft.com/office/drawing/2014/main" id="{0AA8964E-94AD-154E-8BCC-7C7C11E9EEFD}"/>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0" y="0"/>
            <a:ext cx="12192001" cy="6858000"/>
          </a:xfrm>
        </p:spPr>
      </p:pic>
    </p:spTree>
    <p:extLst>
      <p:ext uri="{BB962C8B-B14F-4D97-AF65-F5344CB8AC3E}">
        <p14:creationId xmlns:p14="http://schemas.microsoft.com/office/powerpoint/2010/main" val="610862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9E427-FFCE-4746-AE13-E5F7D8D655C1}"/>
              </a:ext>
            </a:extLst>
          </p:cNvPr>
          <p:cNvSpPr>
            <a:spLocks noGrp="1"/>
          </p:cNvSpPr>
          <p:nvPr>
            <p:ph type="title"/>
          </p:nvPr>
        </p:nvSpPr>
        <p:spPr/>
        <p:txBody>
          <a:bodyPr>
            <a:normAutofit/>
          </a:bodyPr>
          <a:lstStyle/>
          <a:p>
            <a:r>
              <a:rPr lang="en-US" sz="3600" dirty="0"/>
              <a:t>4. Work </a:t>
            </a:r>
            <a:r>
              <a:rPr lang="en-US" sz="3600" b="1" i="1" dirty="0"/>
              <a:t>with</a:t>
            </a:r>
            <a:r>
              <a:rPr lang="en-US" sz="3600" dirty="0">
                <a:effectLst>
                  <a:outerShdw blurRad="38100" dist="38100" dir="2700000" algn="tl">
                    <a:srgbClr val="000000">
                      <a:alpha val="43137"/>
                    </a:srgbClr>
                  </a:outerShdw>
                </a:effectLst>
              </a:rPr>
              <a:t> </a:t>
            </a:r>
            <a:r>
              <a:rPr lang="en-US" sz="3600" dirty="0"/>
              <a:t>people with disabilities </a:t>
            </a:r>
            <a:endParaRPr lang="en-US" sz="3600" u="sng" dirty="0"/>
          </a:p>
        </p:txBody>
      </p:sp>
      <p:sp>
        <p:nvSpPr>
          <p:cNvPr id="5" name="Rectangle 4">
            <a:extLst>
              <a:ext uri="{FF2B5EF4-FFF2-40B4-BE49-F238E27FC236}">
                <a16:creationId xmlns:a16="http://schemas.microsoft.com/office/drawing/2014/main" id="{FB93DB7B-50AB-45C1-9B95-11EFCF9FB5C9}"/>
              </a:ext>
            </a:extLst>
          </p:cNvPr>
          <p:cNvSpPr/>
          <p:nvPr/>
        </p:nvSpPr>
        <p:spPr>
          <a:xfrm>
            <a:off x="523240" y="1711589"/>
            <a:ext cx="6215697" cy="2323713"/>
          </a:xfrm>
          <a:prstGeom prst="rect">
            <a:avLst/>
          </a:prstGeom>
        </p:spPr>
        <p:txBody>
          <a:bodyPr wrap="square">
            <a:spAutoFit/>
          </a:bodyPr>
          <a:lstStyle/>
          <a:p>
            <a:pPr marL="48729" lvl="0" defTabSz="457200">
              <a:buClr>
                <a:srgbClr val="000000"/>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RespectAbility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Best Practices for Employers</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rPr>
              <a:t>TAPAbility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source talent</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AskJan.org</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problem solve inclusive employment questions for free</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Diverse Managers - Philanthropy’s Next Hurdle</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6" name="Rectangle 5">
            <a:extLst>
              <a:ext uri="{FF2B5EF4-FFF2-40B4-BE49-F238E27FC236}">
                <a16:creationId xmlns:a16="http://schemas.microsoft.com/office/drawing/2014/main" id="{9F6A97FE-C380-364E-8B51-64AD570065AF}"/>
              </a:ext>
            </a:extLst>
          </p:cNvPr>
          <p:cNvSpPr/>
          <p:nvPr/>
        </p:nvSpPr>
        <p:spPr>
          <a:xfrm>
            <a:off x="56149" y="4241941"/>
            <a:ext cx="6373226" cy="1569660"/>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r>
              <a:rPr lang="en-US" sz="2400" b="1" dirty="0">
                <a:latin typeface="Times New Roman" panose="02020603050405020304" pitchFamily="18" charset="0"/>
                <a:cs typeface="Times New Roman" panose="02020603050405020304" pitchFamily="18" charset="0"/>
                <a:hlinkClick r:id="rId6"/>
              </a:rPr>
              <a:t>How to Recruit, Accommodate and Promote People with Disabilities for Paid Employment, Volunteer Leadership and Board Positions </a:t>
            </a:r>
            <a:endParaRPr lang="en-US" sz="2400" b="1" dirty="0">
              <a:latin typeface="Times New Roman" panose="02020603050405020304" pitchFamily="18" charset="0"/>
              <a:cs typeface="Times New Roman" panose="02020603050405020304" pitchFamily="18" charset="0"/>
            </a:endParaRPr>
          </a:p>
        </p:txBody>
      </p:sp>
      <p:pic>
        <p:nvPicPr>
          <p:cNvPr id="7" name="Picture 6" descr="L-R: Matan Koch, Candace Cable and Tatiana Lee smiling together. All three are wheelchair users.">
            <a:extLst>
              <a:ext uri="{FF2B5EF4-FFF2-40B4-BE49-F238E27FC236}">
                <a16:creationId xmlns:a16="http://schemas.microsoft.com/office/drawing/2014/main" id="{A09995A8-79F9-C84B-A232-81870FADB507}"/>
              </a:ext>
            </a:extLst>
          </p:cNvPr>
          <p:cNvPicPr>
            <a:picLocks noChangeAspect="1"/>
          </p:cNvPicPr>
          <p:nvPr/>
        </p:nvPicPr>
        <p:blipFill rotWithShape="1">
          <a:blip r:embed="rId7">
            <a:extLst>
              <a:ext uri="{28A0092B-C50C-407E-A947-70E740481C1C}">
                <a14:useLocalDpi xmlns:a14="http://schemas.microsoft.com/office/drawing/2010/main" val="0"/>
              </a:ext>
            </a:extLst>
          </a:blip>
          <a:srcRect l="21945" r="18125"/>
          <a:stretch/>
        </p:blipFill>
        <p:spPr>
          <a:xfrm rot="5400000">
            <a:off x="7255669" y="988219"/>
            <a:ext cx="4110038" cy="5143500"/>
          </a:xfrm>
          <a:prstGeom prst="rect">
            <a:avLst/>
          </a:prstGeom>
        </p:spPr>
      </p:pic>
    </p:spTree>
    <p:extLst>
      <p:ext uri="{BB962C8B-B14F-4D97-AF65-F5344CB8AC3E}">
        <p14:creationId xmlns:p14="http://schemas.microsoft.com/office/powerpoint/2010/main" val="265912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AEF5F-8B0C-4AC4-90A0-945E358E5574}"/>
              </a:ext>
            </a:extLst>
          </p:cNvPr>
          <p:cNvSpPr>
            <a:spLocks noGrp="1"/>
          </p:cNvSpPr>
          <p:nvPr>
            <p:ph type="title"/>
          </p:nvPr>
        </p:nvSpPr>
        <p:spPr/>
        <p:txBody>
          <a:bodyPr>
            <a:normAutofit/>
          </a:bodyPr>
          <a:lstStyle/>
          <a:p>
            <a:r>
              <a:rPr lang="en-US" sz="3600" dirty="0"/>
              <a:t>5. Have an inclusion point person or committee</a:t>
            </a:r>
          </a:p>
        </p:txBody>
      </p:sp>
      <p:sp>
        <p:nvSpPr>
          <p:cNvPr id="6" name="Rectangle 5">
            <a:extLst>
              <a:ext uri="{FF2B5EF4-FFF2-40B4-BE49-F238E27FC236}">
                <a16:creationId xmlns:a16="http://schemas.microsoft.com/office/drawing/2014/main" id="{274A7F63-4651-454F-B1E4-1AA821624061}"/>
              </a:ext>
            </a:extLst>
          </p:cNvPr>
          <p:cNvSpPr/>
          <p:nvPr/>
        </p:nvSpPr>
        <p:spPr>
          <a:xfrm>
            <a:off x="330312" y="2017290"/>
            <a:ext cx="9460374" cy="2279085"/>
          </a:xfrm>
          <a:prstGeom prst="rect">
            <a:avLst/>
          </a:prstGeom>
        </p:spPr>
        <p:txBody>
          <a:bodyPr wrap="square">
            <a:spAutoFit/>
          </a:bodyPr>
          <a:lstStyle/>
          <a:p>
            <a:pPr marL="3556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Inclusion Statement and how to make requests for disability accommodations should be on your accessible website and event invites</a:t>
            </a: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HR Evaluation and program manager evaluation includes diversity as a performance metric</a:t>
            </a:r>
          </a:p>
          <a:p>
            <a:pPr marL="12700" lvl="0" defTabSz="457200">
              <a:lnSpc>
                <a:spcPct val="90000"/>
              </a:lnSpc>
              <a:spcBef>
                <a:spcPts val="466"/>
              </a:spcBef>
              <a:buClr>
                <a:srgbClr val="000000"/>
              </a:buClr>
              <a:buSzPct val="100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Resource on Disability Inclusion</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endParaRPr>
          </a:p>
        </p:txBody>
      </p:sp>
      <p:pic>
        <p:nvPicPr>
          <p:cNvPr id="4" name="Google Shape;261;p34" descr="Silhouette of hands shaking" title="Shaking hands">
            <a:extLst>
              <a:ext uri="{FF2B5EF4-FFF2-40B4-BE49-F238E27FC236}">
                <a16:creationId xmlns:a16="http://schemas.microsoft.com/office/drawing/2014/main" id="{24FF136C-F220-4EF5-8027-ADD1BB37E5A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90686" y="1855130"/>
            <a:ext cx="2071002" cy="2071002"/>
          </a:xfrm>
          <a:prstGeom prst="rect">
            <a:avLst/>
          </a:prstGeom>
          <a:noFill/>
          <a:ln>
            <a:noFill/>
          </a:ln>
        </p:spPr>
      </p:pic>
      <p:pic>
        <p:nvPicPr>
          <p:cNvPr id="5" name="Picture 4" descr="A person grabbing another person on a staircase, pulling them up">
            <a:extLst>
              <a:ext uri="{FF2B5EF4-FFF2-40B4-BE49-F238E27FC236}">
                <a16:creationId xmlns:a16="http://schemas.microsoft.com/office/drawing/2014/main" id="{BC655300-2829-4624-AC23-F7298D3335A7}"/>
              </a:ext>
            </a:extLst>
          </p:cNvPr>
          <p:cNvPicPr>
            <a:picLocks noChangeAspect="1"/>
          </p:cNvPicPr>
          <p:nvPr/>
        </p:nvPicPr>
        <p:blipFill>
          <a:blip r:embed="rId5"/>
          <a:stretch>
            <a:fillRect/>
          </a:stretch>
        </p:blipFill>
        <p:spPr>
          <a:xfrm>
            <a:off x="10201293" y="4815561"/>
            <a:ext cx="1249788" cy="1286367"/>
          </a:xfrm>
          <a:prstGeom prst="rect">
            <a:avLst/>
          </a:prstGeom>
        </p:spPr>
      </p:pic>
    </p:spTree>
    <p:extLst>
      <p:ext uri="{BB962C8B-B14F-4D97-AF65-F5344CB8AC3E}">
        <p14:creationId xmlns:p14="http://schemas.microsoft.com/office/powerpoint/2010/main" val="361032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81088-46FD-4AAF-AD7C-7EB499588E4F}"/>
              </a:ext>
            </a:extLst>
          </p:cNvPr>
          <p:cNvSpPr>
            <a:spLocks noGrp="1"/>
          </p:cNvSpPr>
          <p:nvPr>
            <p:ph type="title"/>
          </p:nvPr>
        </p:nvSpPr>
        <p:spPr/>
        <p:txBody>
          <a:bodyPr>
            <a:normAutofit/>
          </a:bodyPr>
          <a:lstStyle/>
          <a:p>
            <a:r>
              <a:rPr lang="en-US" sz="3600" dirty="0"/>
              <a:t>6. Include people with disabilities in your marketing</a:t>
            </a:r>
          </a:p>
        </p:txBody>
      </p:sp>
      <p:sp>
        <p:nvSpPr>
          <p:cNvPr id="5" name="Rectangle 4">
            <a:extLst>
              <a:ext uri="{FF2B5EF4-FFF2-40B4-BE49-F238E27FC236}">
                <a16:creationId xmlns:a16="http://schemas.microsoft.com/office/drawing/2014/main" id="{14B72304-367D-4228-929B-91E4D8B7CF2E}"/>
              </a:ext>
            </a:extLst>
          </p:cNvPr>
          <p:cNvSpPr/>
          <p:nvPr/>
        </p:nvSpPr>
        <p:spPr>
          <a:xfrm>
            <a:off x="333364" y="1877529"/>
            <a:ext cx="6096000" cy="3416320"/>
          </a:xfrm>
          <a:prstGeom prst="rect">
            <a:avLst/>
          </a:prstGeom>
        </p:spPr>
        <p:txBody>
          <a:bodyPr>
            <a:spAutoFit/>
          </a:bodyPr>
          <a:lstStyle/>
          <a:p>
            <a:pPr marL="444500" lvl="0" indent="-342900" defTabSz="457200">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Example: Photos on website should include individuals with visible disabilities</a:t>
            </a:r>
          </a:p>
          <a:p>
            <a:pPr marL="444500" lvl="0" indent="-342900" defTabSz="457200">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Toolkit</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for Media Representation</a:t>
            </a:r>
          </a:p>
          <a:p>
            <a:pPr marL="444500" lvl="0" indent="-342900" defTabSz="457200">
              <a:buSzPts val="2000"/>
              <a:buFont typeface="Arial" panose="020B0604020202020204" pitchFamily="34" charset="0"/>
              <a:buChar char="•"/>
            </a:pPr>
            <a:endParaRPr lang="en-US" sz="2400" b="1"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webinars – </a:t>
            </a:r>
            <a:r>
              <a:rPr lang="en-US" sz="2400" b="1" dirty="0">
                <a:latin typeface="Times New Roman" panose="02020603050405020304" pitchFamily="18" charset="0"/>
                <a:cs typeface="Times New Roman" panose="02020603050405020304" pitchFamily="18" charset="0"/>
                <a:hlinkClick r:id="rId3"/>
              </a:rPr>
              <a:t>How to Ensue Accessible Websites, Social Media and Inclusive Photos</a:t>
            </a:r>
            <a:endParaRPr lang="en-US" sz="24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hlinkClick r:id="rId4"/>
              </a:rPr>
              <a:t>Premium Skills Workshop in Social Media Accessibility</a:t>
            </a:r>
            <a:endParaRPr lang="en-US" sz="2400" b="1" dirty="0">
              <a:latin typeface="Times New Roman" panose="02020603050405020304" pitchFamily="18" charset="0"/>
              <a:cs typeface="Times New Roman" panose="02020603050405020304" pitchFamily="18" charset="0"/>
            </a:endParaRPr>
          </a:p>
        </p:txBody>
      </p:sp>
      <p:pic>
        <p:nvPicPr>
          <p:cNvPr id="6" name="Picture 5" descr="Ad for Tommy Hilfiger showing people with disabilities wearing adaptive clothing">
            <a:extLst>
              <a:ext uri="{FF2B5EF4-FFF2-40B4-BE49-F238E27FC236}">
                <a16:creationId xmlns:a16="http://schemas.microsoft.com/office/drawing/2014/main" id="{27ABD669-075E-CA4C-A663-97AB1ECFE261}"/>
              </a:ext>
            </a:extLst>
          </p:cNvPr>
          <p:cNvPicPr>
            <a:picLocks noChangeAspect="1"/>
          </p:cNvPicPr>
          <p:nvPr/>
        </p:nvPicPr>
        <p:blipFill rotWithShape="1">
          <a:blip r:embed="rId5">
            <a:extLst>
              <a:ext uri="{28A0092B-C50C-407E-A947-70E740481C1C}">
                <a14:useLocalDpi xmlns:a14="http://schemas.microsoft.com/office/drawing/2010/main" val="0"/>
              </a:ext>
            </a:extLst>
          </a:blip>
          <a:srcRect l="59317"/>
          <a:stretch/>
        </p:blipFill>
        <p:spPr>
          <a:xfrm>
            <a:off x="6931742" y="1504950"/>
            <a:ext cx="4960046" cy="4267200"/>
          </a:xfrm>
          <a:prstGeom prst="rect">
            <a:avLst/>
          </a:prstGeom>
        </p:spPr>
      </p:pic>
    </p:spTree>
    <p:extLst>
      <p:ext uri="{BB962C8B-B14F-4D97-AF65-F5344CB8AC3E}">
        <p14:creationId xmlns:p14="http://schemas.microsoft.com/office/powerpoint/2010/main" val="2142176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5945D-25ED-4C74-988A-911E59A80B66}"/>
              </a:ext>
            </a:extLst>
          </p:cNvPr>
          <p:cNvSpPr>
            <a:spLocks noGrp="1"/>
          </p:cNvSpPr>
          <p:nvPr>
            <p:ph type="title"/>
          </p:nvPr>
        </p:nvSpPr>
        <p:spPr/>
        <p:txBody>
          <a:bodyPr>
            <a:normAutofit/>
          </a:bodyPr>
          <a:lstStyle/>
          <a:p>
            <a:r>
              <a:rPr lang="en-US" sz="3600" dirty="0"/>
              <a:t>7. Ensure website and online resources are accessible</a:t>
            </a:r>
          </a:p>
        </p:txBody>
      </p:sp>
      <p:sp>
        <p:nvSpPr>
          <p:cNvPr id="5" name="Rectangle 4">
            <a:extLst>
              <a:ext uri="{FF2B5EF4-FFF2-40B4-BE49-F238E27FC236}">
                <a16:creationId xmlns:a16="http://schemas.microsoft.com/office/drawing/2014/main" id="{AAEACF6D-9EC2-4E9A-88A2-381D2F6AB147}"/>
              </a:ext>
            </a:extLst>
          </p:cNvPr>
          <p:cNvSpPr/>
          <p:nvPr/>
        </p:nvSpPr>
        <p:spPr>
          <a:xfrm>
            <a:off x="322881" y="1661889"/>
            <a:ext cx="6853171" cy="3600986"/>
          </a:xfrm>
          <a:prstGeom prst="rect">
            <a:avLst/>
          </a:prstGeom>
        </p:spPr>
        <p:txBody>
          <a:bodyPr wrap="square">
            <a:spAutoFit/>
          </a:bodyPr>
          <a:lstStyle/>
          <a:p>
            <a:pPr marL="3429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Websites need to be set up for use by screen readers and people who need captions.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Caption videos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Make documents and presentations accessible</a:t>
            </a:r>
          </a:p>
          <a:p>
            <a:pPr lvl="0" defTabSz="457200">
              <a:lnSpc>
                <a:spcPct val="90000"/>
              </a:lnSpc>
              <a:buClr>
                <a:srgbClr val="000000"/>
              </a:buClr>
              <a:buSzPts val="2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webinars – </a:t>
            </a:r>
            <a:r>
              <a:rPr lang="en-US" sz="2400" b="1" dirty="0">
                <a:latin typeface="Times New Roman" panose="02020603050405020304" pitchFamily="18" charset="0"/>
                <a:cs typeface="Times New Roman" panose="02020603050405020304" pitchFamily="18" charset="0"/>
                <a:hlinkClick r:id="rId2"/>
              </a:rPr>
              <a:t>How to Ensue Accessible Websites, Social Media and Inclusive Photos</a:t>
            </a:r>
            <a:endParaRPr lang="en-US" sz="24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hlinkClick r:id="rId3"/>
              </a:rPr>
              <a:t>Premium Skills Workshop in Social Media Accessibility</a:t>
            </a:r>
            <a:endParaRPr lang="en-US" sz="2400" b="1" dirty="0">
              <a:latin typeface="Times New Roman" panose="02020603050405020304" pitchFamily="18" charset="0"/>
              <a:cs typeface="Times New Roman" panose="02020603050405020304" pitchFamily="18" charset="0"/>
            </a:endParaRPr>
          </a:p>
        </p:txBody>
      </p:sp>
      <p:pic>
        <p:nvPicPr>
          <p:cNvPr id="7" name="Picture 6" descr="Various accessibility icons, including for braile, sign language, closed captioning, and others">
            <a:extLst>
              <a:ext uri="{FF2B5EF4-FFF2-40B4-BE49-F238E27FC236}">
                <a16:creationId xmlns:a16="http://schemas.microsoft.com/office/drawing/2014/main" id="{743149F2-C4F2-2A4D-81FD-375502C6F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410" y="1661889"/>
            <a:ext cx="2916709" cy="2916709"/>
          </a:xfrm>
          <a:prstGeom prst="rect">
            <a:avLst/>
          </a:prstGeom>
        </p:spPr>
      </p:pic>
    </p:spTree>
    <p:extLst>
      <p:ext uri="{BB962C8B-B14F-4D97-AF65-F5344CB8AC3E}">
        <p14:creationId xmlns:p14="http://schemas.microsoft.com/office/powerpoint/2010/main" val="283428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8. Ensure accessibility of office and events</a:t>
            </a:r>
          </a:p>
        </p:txBody>
      </p:sp>
      <p:sp>
        <p:nvSpPr>
          <p:cNvPr id="7" name="Rectangle 6">
            <a:extLst>
              <a:ext uri="{FF2B5EF4-FFF2-40B4-BE49-F238E27FC236}">
                <a16:creationId xmlns:a16="http://schemas.microsoft.com/office/drawing/2014/main" id="{72EEA46D-CE7C-42AF-A622-662E0AB4E011}"/>
              </a:ext>
            </a:extLst>
          </p:cNvPr>
          <p:cNvSpPr/>
          <p:nvPr/>
        </p:nvSpPr>
        <p:spPr>
          <a:xfrm>
            <a:off x="4866640" y="1841386"/>
            <a:ext cx="6096000" cy="3175228"/>
          </a:xfrm>
          <a:prstGeom prst="rect">
            <a:avLst/>
          </a:prstGeom>
        </p:spPr>
        <p:txBody>
          <a:bodyPr>
            <a:spAutoFit/>
          </a:bodyPr>
          <a:lstStyle/>
          <a:p>
            <a:pPr marL="457200" lvl="0" indent="-355600">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Physical Accessibility</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355600">
              <a:spcBef>
                <a:spcPts val="1000"/>
              </a:spcBef>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Event Checklist</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All of the following must be accessible:</a:t>
            </a:r>
          </a:p>
          <a:p>
            <a:pPr marL="914400" lvl="1" indent="-355600">
              <a:buClr>
                <a:srgbClr val="000000"/>
              </a:buClr>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Invitation/notification of event</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Facilities</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Communication</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Staff/Volunteers</a:t>
            </a:r>
          </a:p>
        </p:txBody>
      </p:sp>
      <p:sp>
        <p:nvSpPr>
          <p:cNvPr id="2" name="Rectangle 1">
            <a:extLst>
              <a:ext uri="{FF2B5EF4-FFF2-40B4-BE49-F238E27FC236}">
                <a16:creationId xmlns:a16="http://schemas.microsoft.com/office/drawing/2014/main" id="{3B4B2800-EE46-414F-A319-F5875F7A7975}"/>
              </a:ext>
            </a:extLst>
          </p:cNvPr>
          <p:cNvSpPr/>
          <p:nvPr/>
        </p:nvSpPr>
        <p:spPr>
          <a:xfrm>
            <a:off x="4398755" y="5353050"/>
            <a:ext cx="5347233" cy="830997"/>
          </a:xfrm>
          <a:prstGeom prst="rect">
            <a:avLst/>
          </a:prstGeom>
        </p:spPr>
        <p:txBody>
          <a:bodyPr wrap="non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p>
          <a:p>
            <a:pPr lvl="1"/>
            <a:r>
              <a:rPr lang="en-US" sz="2400" b="1" dirty="0">
                <a:latin typeface="Times New Roman" panose="02020603050405020304" pitchFamily="18" charset="0"/>
                <a:cs typeface="Times New Roman" panose="02020603050405020304" pitchFamily="18" charset="0"/>
                <a:hlinkClick r:id="rId4"/>
              </a:rPr>
              <a:t>How to Ensure Accessible Events </a:t>
            </a:r>
            <a:endParaRPr lang="en-US" sz="2400" b="1" dirty="0">
              <a:latin typeface="Times New Roman" panose="02020603050405020304" pitchFamily="18" charset="0"/>
              <a:cs typeface="Times New Roman" panose="02020603050405020304" pitchFamily="18" charset="0"/>
            </a:endParaRPr>
          </a:p>
        </p:txBody>
      </p:sp>
      <p:pic>
        <p:nvPicPr>
          <p:cNvPr id="5" name="Picture 4" descr="A sign outside a building under construction that announces the construction is for making the building accessible">
            <a:extLst>
              <a:ext uri="{FF2B5EF4-FFF2-40B4-BE49-F238E27FC236}">
                <a16:creationId xmlns:a16="http://schemas.microsoft.com/office/drawing/2014/main" id="{7E2C641C-D7E8-4268-AD61-FD18E22168E3}"/>
              </a:ext>
            </a:extLst>
          </p:cNvPr>
          <p:cNvPicPr>
            <a:picLocks noChangeAspect="1"/>
          </p:cNvPicPr>
          <p:nvPr/>
        </p:nvPicPr>
        <p:blipFill>
          <a:blip r:embed="rId5"/>
          <a:stretch>
            <a:fillRect/>
          </a:stretch>
        </p:blipFill>
        <p:spPr>
          <a:xfrm>
            <a:off x="351784" y="1504950"/>
            <a:ext cx="4389120" cy="5371849"/>
          </a:xfrm>
          <a:prstGeom prst="rect">
            <a:avLst/>
          </a:prstGeom>
        </p:spPr>
      </p:pic>
    </p:spTree>
    <p:extLst>
      <p:ext uri="{BB962C8B-B14F-4D97-AF65-F5344CB8AC3E}">
        <p14:creationId xmlns:p14="http://schemas.microsoft.com/office/powerpoint/2010/main" val="2369935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356E8-A6D3-4909-A0C0-E08F54EF35BC}"/>
              </a:ext>
            </a:extLst>
          </p:cNvPr>
          <p:cNvSpPr>
            <a:spLocks noGrp="1"/>
          </p:cNvSpPr>
          <p:nvPr>
            <p:ph type="title"/>
          </p:nvPr>
        </p:nvSpPr>
        <p:spPr/>
        <p:txBody>
          <a:bodyPr>
            <a:normAutofit/>
          </a:bodyPr>
          <a:lstStyle/>
          <a:p>
            <a:r>
              <a:rPr lang="en-US" sz="3600" dirty="0"/>
              <a:t>Accessibility: ADA Accessible Resource Guide</a:t>
            </a:r>
          </a:p>
        </p:txBody>
      </p:sp>
      <p:sp>
        <p:nvSpPr>
          <p:cNvPr id="4" name="Rectangle 3">
            <a:extLst>
              <a:ext uri="{FF2B5EF4-FFF2-40B4-BE49-F238E27FC236}">
                <a16:creationId xmlns:a16="http://schemas.microsoft.com/office/drawing/2014/main" id="{2625E01A-55BB-4B72-A216-5501D731A15D}"/>
              </a:ext>
            </a:extLst>
          </p:cNvPr>
          <p:cNvSpPr/>
          <p:nvPr/>
        </p:nvSpPr>
        <p:spPr>
          <a:xfrm>
            <a:off x="398022" y="1745055"/>
            <a:ext cx="12523304" cy="1815882"/>
          </a:xfrm>
          <a:prstGeom prst="rect">
            <a:avLst/>
          </a:prstGeom>
        </p:spPr>
        <p:txBody>
          <a:bodyPr wrap="square">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Chicago Community Trust</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 action="ppaction://noaction">
                  <a:extLst>
                    <a:ext uri="{A12FA001-AC4F-418D-AE19-62706E023703}">
                      <ahyp:hlinkClr xmlns:ahyp="http://schemas.microsoft.com/office/drawing/2018/hyperlinkcolor" val="tx"/>
                    </a:ext>
                  </a:extLst>
                </a:hlinkClick>
              </a:rPr>
              <a:t>http://www.cct.org/wp-content/uploads/</a:t>
            </a: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 action="ppaction://noaction">
                  <a:extLst>
                    <a:ext uri="{A12FA001-AC4F-418D-AE19-62706E023703}">
                      <ahyp:hlinkClr xmlns:ahyp="http://schemas.microsoft.com/office/drawing/2018/hyperlinkcolor" val="tx"/>
                    </a:ext>
                  </a:extLst>
                </a:hlinkClick>
              </a:rPr>
              <a:t>2015/08/2015ADAComplianceGuide.pdf</a:t>
            </a:r>
            <a:endPar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5" name="Google Shape;356;p45" descr="A poster with pictures of many people with visible and invisible disabilities that advertises the ADA's &quot;Renewing The Commitment&quot; compliance guide for nonprofits" title="Renewing the Commitment">
            <a:extLst>
              <a:ext uri="{FF2B5EF4-FFF2-40B4-BE49-F238E27FC236}">
                <a16:creationId xmlns:a16="http://schemas.microsoft.com/office/drawing/2014/main" id="{E9DA2361-A4BD-4189-A58C-AC6E2208C8F1}"/>
              </a:ext>
            </a:extLst>
          </p:cNvPr>
          <p:cNvPicPr preferRelativeResize="0"/>
          <p:nvPr/>
        </p:nvPicPr>
        <p:blipFill rotWithShape="1">
          <a:blip r:embed="rId3">
            <a:alphaModFix/>
          </a:blip>
          <a:srcRect/>
          <a:stretch/>
        </p:blipFill>
        <p:spPr>
          <a:xfrm>
            <a:off x="7903475" y="1504950"/>
            <a:ext cx="3983725" cy="4887989"/>
          </a:xfrm>
          <a:prstGeom prst="rect">
            <a:avLst/>
          </a:prstGeom>
          <a:noFill/>
          <a:ln>
            <a:noFill/>
          </a:ln>
        </p:spPr>
      </p:pic>
    </p:spTree>
    <p:extLst>
      <p:ext uri="{BB962C8B-B14F-4D97-AF65-F5344CB8AC3E}">
        <p14:creationId xmlns:p14="http://schemas.microsoft.com/office/powerpoint/2010/main" val="2576256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6DC11-9B87-4CBD-B999-9336C5BDE5AC}"/>
              </a:ext>
            </a:extLst>
          </p:cNvPr>
          <p:cNvSpPr>
            <a:spLocks noGrp="1"/>
          </p:cNvSpPr>
          <p:nvPr>
            <p:ph type="title"/>
          </p:nvPr>
        </p:nvSpPr>
        <p:spPr>
          <a:xfrm>
            <a:off x="523240" y="365126"/>
            <a:ext cx="11254232" cy="1139824"/>
          </a:xfrm>
        </p:spPr>
        <p:txBody>
          <a:bodyPr>
            <a:normAutofit/>
          </a:bodyPr>
          <a:lstStyle/>
          <a:p>
            <a:r>
              <a:rPr lang="en-US" sz="3600" dirty="0"/>
              <a:t>9. Use vendors who are or who hire people with disabilities</a:t>
            </a:r>
          </a:p>
        </p:txBody>
      </p:sp>
      <p:sp>
        <p:nvSpPr>
          <p:cNvPr id="6" name="Rectangle 5">
            <a:extLst>
              <a:ext uri="{FF2B5EF4-FFF2-40B4-BE49-F238E27FC236}">
                <a16:creationId xmlns:a16="http://schemas.microsoft.com/office/drawing/2014/main" id="{85E63DD2-4533-43D3-A9FA-561C6EEC58E8}"/>
              </a:ext>
            </a:extLst>
          </p:cNvPr>
          <p:cNvSpPr/>
          <p:nvPr/>
        </p:nvSpPr>
        <p:spPr>
          <a:xfrm>
            <a:off x="245283" y="1796489"/>
            <a:ext cx="8063145" cy="2117759"/>
          </a:xfrm>
          <a:prstGeom prst="rect">
            <a:avLst/>
          </a:prstGeom>
        </p:spPr>
        <p:txBody>
          <a:bodyPr wrap="square">
            <a:spAutoFit/>
          </a:bodyPr>
          <a:lstStyle/>
          <a:p>
            <a:pPr marL="457200" lvl="0" indent="-355600">
              <a:buSzPts val="2000"/>
              <a:buFont typeface="Libre Baskerville"/>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Invest in social enterprises who hire people with and without disabilities</a:t>
            </a:r>
          </a:p>
          <a:p>
            <a:pPr marL="101600" lvl="0">
              <a:lnSpc>
                <a:spcPct val="115000"/>
              </a:lnSpc>
              <a:buSzPts val="2000"/>
            </a:pPr>
            <a:endParaRPr lang="en-US" sz="12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ndParaRPr>
          </a:p>
          <a:p>
            <a:pPr marL="457200" lvl="0" indent="-355600">
              <a:lnSpc>
                <a:spcPct val="115000"/>
              </a:lnSpc>
              <a:buSzPts val="2000"/>
              <a:buFont typeface="Libre Baskerville"/>
              <a:buChar char="●"/>
            </a:pPr>
            <a:r>
              <a:rPr lang="en-US" sz="28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Social Enterprise: Creating Employment Opportunities for People with Disabilities</a:t>
            </a: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p:txBody>
      </p:sp>
      <p:pic>
        <p:nvPicPr>
          <p:cNvPr id="4" name="Picture 3" descr="A person with a disability inside a kitchen">
            <a:extLst>
              <a:ext uri="{FF2B5EF4-FFF2-40B4-BE49-F238E27FC236}">
                <a16:creationId xmlns:a16="http://schemas.microsoft.com/office/drawing/2014/main" id="{3CBEB281-0C12-4D47-BABE-C6E6056B8D0B}"/>
              </a:ext>
            </a:extLst>
          </p:cNvPr>
          <p:cNvPicPr>
            <a:picLocks noChangeAspect="1"/>
          </p:cNvPicPr>
          <p:nvPr/>
        </p:nvPicPr>
        <p:blipFill>
          <a:blip r:embed="rId3"/>
          <a:stretch>
            <a:fillRect/>
          </a:stretch>
        </p:blipFill>
        <p:spPr>
          <a:xfrm>
            <a:off x="8617872" y="1504950"/>
            <a:ext cx="3269211" cy="3187477"/>
          </a:xfrm>
          <a:prstGeom prst="rect">
            <a:avLst/>
          </a:prstGeom>
        </p:spPr>
      </p:pic>
    </p:spTree>
    <p:extLst>
      <p:ext uri="{BB962C8B-B14F-4D97-AF65-F5344CB8AC3E}">
        <p14:creationId xmlns:p14="http://schemas.microsoft.com/office/powerpoint/2010/main" val="2391366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D5E74-F440-431F-9081-942DA4763B87}"/>
              </a:ext>
            </a:extLst>
          </p:cNvPr>
          <p:cNvSpPr>
            <a:spLocks noGrp="1"/>
          </p:cNvSpPr>
          <p:nvPr>
            <p:ph type="title"/>
          </p:nvPr>
        </p:nvSpPr>
        <p:spPr/>
        <p:txBody>
          <a:bodyPr>
            <a:normAutofit/>
          </a:bodyPr>
          <a:lstStyle/>
          <a:p>
            <a:r>
              <a:rPr lang="en-US" sz="3600" dirty="0"/>
              <a:t>10. Promote a disability lens among grantees/members</a:t>
            </a:r>
          </a:p>
        </p:txBody>
      </p:sp>
      <p:sp>
        <p:nvSpPr>
          <p:cNvPr id="6" name="Rectangle 5">
            <a:extLst>
              <a:ext uri="{FF2B5EF4-FFF2-40B4-BE49-F238E27FC236}">
                <a16:creationId xmlns:a16="http://schemas.microsoft.com/office/drawing/2014/main" id="{035C8C40-F65F-4C8E-B21A-E4DDB916D0C0}"/>
              </a:ext>
            </a:extLst>
          </p:cNvPr>
          <p:cNvSpPr/>
          <p:nvPr/>
        </p:nvSpPr>
        <p:spPr>
          <a:xfrm>
            <a:off x="3733211" y="1790279"/>
            <a:ext cx="8119445" cy="4013406"/>
          </a:xfrm>
          <a:prstGeom prst="rect">
            <a:avLst/>
          </a:prstGeom>
        </p:spPr>
        <p:txBody>
          <a:bodyPr wrap="square">
            <a:spAutoFit/>
          </a:bodyPr>
          <a:lstStyle/>
          <a:p>
            <a:pPr>
              <a:lnSpc>
                <a:spcPct val="90000"/>
              </a:lnSpc>
              <a:buClr>
                <a:srgbClr val="000000"/>
              </a:buClr>
              <a:buSzPts val="2000"/>
            </a:pP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Ask Your Grantees/Members About:</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buClr>
                <a:srgbClr val="000000"/>
              </a:buClr>
              <a:buSzPts val="2000"/>
            </a:pP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Meaningful and inclusive </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policies and/or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Public commitments on</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website and materials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Employing people with disabilities at all levels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Inviting people to request accommodations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Physical accessibility of office and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Website accessibility </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Video captioning</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Internal and external educational efforts</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4" name="Picture 3" descr="People with disabilities around a desk looking at documents printed out">
            <a:extLst>
              <a:ext uri="{FF2B5EF4-FFF2-40B4-BE49-F238E27FC236}">
                <a16:creationId xmlns:a16="http://schemas.microsoft.com/office/drawing/2014/main" id="{B9B425DB-C942-43C6-81AE-C6FDE98D053D}"/>
              </a:ext>
            </a:extLst>
          </p:cNvPr>
          <p:cNvPicPr>
            <a:picLocks noChangeAspect="1"/>
          </p:cNvPicPr>
          <p:nvPr/>
        </p:nvPicPr>
        <p:blipFill>
          <a:blip r:embed="rId2"/>
          <a:stretch>
            <a:fillRect/>
          </a:stretch>
        </p:blipFill>
        <p:spPr>
          <a:xfrm>
            <a:off x="339344" y="1508760"/>
            <a:ext cx="3249064" cy="3840480"/>
          </a:xfrm>
          <a:prstGeom prst="rect">
            <a:avLst/>
          </a:prstGeom>
        </p:spPr>
      </p:pic>
    </p:spTree>
    <p:extLst>
      <p:ext uri="{BB962C8B-B14F-4D97-AF65-F5344CB8AC3E}">
        <p14:creationId xmlns:p14="http://schemas.microsoft.com/office/powerpoint/2010/main" val="1852947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E5FBD-551B-4489-B086-E57C604312C0}"/>
              </a:ext>
            </a:extLst>
          </p:cNvPr>
          <p:cNvSpPr>
            <a:spLocks noGrp="1"/>
          </p:cNvSpPr>
          <p:nvPr>
            <p:ph type="title"/>
          </p:nvPr>
        </p:nvSpPr>
        <p:spPr>
          <a:xfrm>
            <a:off x="523239" y="365126"/>
            <a:ext cx="11322437" cy="1139824"/>
          </a:xfrm>
        </p:spPr>
        <p:txBody>
          <a:bodyPr>
            <a:normAutofit fontScale="90000"/>
          </a:bodyPr>
          <a:lstStyle/>
          <a:p>
            <a:r>
              <a:rPr lang="en-US" dirty="0"/>
              <a:t>Success Stories: The Ford Foundation Includes Disability</a:t>
            </a:r>
          </a:p>
        </p:txBody>
      </p:sp>
      <p:sp>
        <p:nvSpPr>
          <p:cNvPr id="6" name="Google Shape;320;p41">
            <a:extLst>
              <a:ext uri="{FF2B5EF4-FFF2-40B4-BE49-F238E27FC236}">
                <a16:creationId xmlns:a16="http://schemas.microsoft.com/office/drawing/2014/main" id="{46D772C7-40E8-4363-BF19-13087811E5B4}"/>
              </a:ext>
            </a:extLst>
          </p:cNvPr>
          <p:cNvSpPr/>
          <p:nvPr/>
        </p:nvSpPr>
        <p:spPr>
          <a:xfrm>
            <a:off x="6096001" y="1361295"/>
            <a:ext cx="5564146" cy="565526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1800"/>
            </a:pPr>
            <a:endPar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Ford Foundation has recently added the disability lens to their work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http://bit.ly/2jOl3FL</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L="285750" marR="0" lvl="0" indent="-285750" algn="l" rtl="0">
              <a:spcBef>
                <a:spcPts val="0"/>
              </a:spcBef>
              <a:spcAft>
                <a:spcPts val="0"/>
              </a:spcAft>
              <a:buClr>
                <a:schemeClr val="dk1"/>
              </a:buClr>
              <a:buSzPts val="1800"/>
              <a:buFont typeface="Noto Sans Symbols"/>
              <a:buChar char="❖"/>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Additionally, Ford’s CEO Darren Walker spoke extensively on why this impacts other funders as well: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http://bit.ly/2nr4moJ</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Here is Darren Walker’s original letter: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rPr>
              <a:t>http://bit.ly/2Bxy0Lk</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This is the response of the co-authors of the Americans with Disabilities Act: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rPr>
              <a:t>http://bit.ly/2AueSyx</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lvl="0" indent="-285750">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Darren Walker and Rich Besser (Robert Wood Johnson Foundation) on the need for disability inclusion in philanthropy: </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6"/>
              </a:rPr>
              <a:t>https://bit.ly/2uE8tPh</a:t>
            </a:r>
            <a:endParaRPr dirty="0">
              <a:latin typeface="Times New Roman" panose="02020603050405020304" pitchFamily="18" charset="0"/>
              <a:ea typeface="Lato" panose="020F0502020204030203" pitchFamily="34" charset="0"/>
              <a:cs typeface="Times New Roman" panose="02020603050405020304" pitchFamily="18" charset="0"/>
            </a:endParaRPr>
          </a:p>
        </p:txBody>
      </p:sp>
      <p:pic>
        <p:nvPicPr>
          <p:cNvPr id="4" name="Google Shape;322;p41" descr="Poster of people wheelchair dancing with the quote &quot;The specific outcomes and goals Ford Foundation is working to achieve simply cannot be accomplished without addressing the needs, concerns, and priorities of people with disabilities.&quot; Noorain Khan, Ford Foundation Program Officer" title="Ford Foundation">
            <a:extLst>
              <a:ext uri="{FF2B5EF4-FFF2-40B4-BE49-F238E27FC236}">
                <a16:creationId xmlns:a16="http://schemas.microsoft.com/office/drawing/2014/main" id="{D34078CB-B5D4-4DD8-A562-68E301604DF8}"/>
              </a:ext>
              <a:ext uri="{C183D7F6-B498-43B3-948B-1728B52AA6E4}">
                <adec:decorative xmlns:adec="http://schemas.microsoft.com/office/drawing/2017/decorative" val="0"/>
              </a:ext>
            </a:extLst>
          </p:cNvPr>
          <p:cNvPicPr preferRelativeResize="0"/>
          <p:nvPr/>
        </p:nvPicPr>
        <p:blipFill rotWithShape="1">
          <a:blip r:embed="rId7">
            <a:alphaModFix/>
          </a:blip>
          <a:srcRect/>
          <a:stretch/>
        </p:blipFill>
        <p:spPr>
          <a:xfrm>
            <a:off x="346323" y="1504950"/>
            <a:ext cx="5564146" cy="5353050"/>
          </a:xfrm>
          <a:prstGeom prst="rect">
            <a:avLst/>
          </a:prstGeom>
          <a:noFill/>
          <a:ln>
            <a:noFill/>
          </a:ln>
        </p:spPr>
      </p:pic>
    </p:spTree>
    <p:extLst>
      <p:ext uri="{BB962C8B-B14F-4D97-AF65-F5344CB8AC3E}">
        <p14:creationId xmlns:p14="http://schemas.microsoft.com/office/powerpoint/2010/main" val="1978211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a:bodyPr>
          <a:lstStyle/>
          <a:p>
            <a:pPr marL="0" indent="0" algn="ctr">
              <a:buNone/>
            </a:pPr>
            <a:r>
              <a:rPr lang="en-US" sz="32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marL="0" indent="0" algn="ctr">
              <a:buNone/>
            </a:pPr>
            <a:r>
              <a:rPr lang="en-US" sz="3200" dirty="0">
                <a:solidFill>
                  <a:schemeClr val="tx1"/>
                </a:solidFill>
              </a:rPr>
              <a:t>Problems are best solved by working with people who have experienced them first-hand and know solutions that work. Just like issues that impact people of different racial, ethnic or other backgrounds, people with disabilities should be involved in solving issues that impact them.</a:t>
            </a:r>
          </a:p>
        </p:txBody>
      </p:sp>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Today’s Take Away </a:t>
            </a:r>
          </a:p>
        </p:txBody>
      </p:sp>
    </p:spTree>
    <p:extLst>
      <p:ext uri="{BB962C8B-B14F-4D97-AF65-F5344CB8AC3E}">
        <p14:creationId xmlns:p14="http://schemas.microsoft.com/office/powerpoint/2010/main" val="300945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2536-D752-FE4D-90EA-104520628004}"/>
              </a:ext>
            </a:extLst>
          </p:cNvPr>
          <p:cNvSpPr>
            <a:spLocks noGrp="1"/>
          </p:cNvSpPr>
          <p:nvPr>
            <p:ph type="title"/>
          </p:nvPr>
        </p:nvSpPr>
        <p:spPr/>
        <p:txBody>
          <a:bodyPr/>
          <a:lstStyle/>
          <a:p>
            <a:r>
              <a:rPr lang="en-US" dirty="0"/>
              <a:t>How?</a:t>
            </a:r>
          </a:p>
        </p:txBody>
      </p:sp>
      <p:pic>
        <p:nvPicPr>
          <p:cNvPr id="5" name="Picture Placeholder 4" descr="How?&#10;&#10;Through research, collaboration, and training, Candid connects people who want to change the world to the resources they need to do it.">
            <a:extLst>
              <a:ext uri="{FF2B5EF4-FFF2-40B4-BE49-F238E27FC236}">
                <a16:creationId xmlns:a16="http://schemas.microsoft.com/office/drawing/2014/main" id="{D5B4C89B-302A-8F49-9D96-F6551208E97C}"/>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513664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361462" y="1633904"/>
            <a:ext cx="11303000" cy="4351338"/>
          </a:xfrm>
        </p:spPr>
        <p:txBody>
          <a:bodyPr>
            <a:normAutofit/>
          </a:bodyPr>
          <a:lstStyle/>
          <a:p>
            <a:r>
              <a:rPr lang="en-US" sz="2200" dirty="0">
                <a:solidFill>
                  <a:schemeClr val="tx1"/>
                </a:solidFill>
              </a:rPr>
              <a:t>Disability 101</a:t>
            </a:r>
          </a:p>
          <a:p>
            <a:r>
              <a:rPr lang="en-US" sz="2200" dirty="0">
                <a:solidFill>
                  <a:schemeClr val="tx1"/>
                </a:solidFill>
              </a:rPr>
              <a:t>Disability History </a:t>
            </a:r>
          </a:p>
          <a:p>
            <a:r>
              <a:rPr lang="en-US" sz="2200" dirty="0">
                <a:solidFill>
                  <a:schemeClr val="tx1"/>
                </a:solidFill>
              </a:rPr>
              <a:t>How to Ensure Accessible Events </a:t>
            </a:r>
          </a:p>
          <a:p>
            <a:r>
              <a:rPr lang="en-US" sz="2200" dirty="0">
                <a:solidFill>
                  <a:schemeClr val="tx1"/>
                </a:solidFill>
              </a:rPr>
              <a:t>How to Recruit, Accommodate and Promote People with Disabilities for Paid Employment, Volunteer Leadership and Board Positions </a:t>
            </a:r>
          </a:p>
          <a:p>
            <a:r>
              <a:rPr lang="en-US" sz="2200" dirty="0">
                <a:solidFill>
                  <a:schemeClr val="tx1"/>
                </a:solidFill>
              </a:rPr>
              <a:t>How to Ensure A Welcoming Lexicon and Inclusive Storytelling</a:t>
            </a:r>
          </a:p>
          <a:p>
            <a:r>
              <a:rPr lang="en-US" sz="2200" dirty="0">
                <a:solidFill>
                  <a:schemeClr val="tx1"/>
                </a:solidFill>
              </a:rPr>
              <a:t>How to Ensue Accessible Websites, Social Media and Inclusive Photos </a:t>
            </a:r>
          </a:p>
          <a:p>
            <a:r>
              <a:rPr lang="en-US" sz="2200" dirty="0">
                <a:solidFill>
                  <a:schemeClr val="tx1"/>
                </a:solidFill>
              </a:rPr>
              <a:t>Premium Skills Workshop in Social Media Accessibility </a:t>
            </a:r>
          </a:p>
          <a:p>
            <a:r>
              <a:rPr lang="en-US" sz="2200" dirty="0">
                <a:solidFill>
                  <a:schemeClr val="tx1"/>
                </a:solidFill>
              </a:rPr>
              <a:t>How to Ensure Legal Rights and Compliance Obligations: Exploring the Rights of Employees and Participants, and the Obligations of Nonprofit Organizations Under the Law</a:t>
            </a:r>
          </a:p>
        </p:txBody>
      </p:sp>
      <p:sp>
        <p:nvSpPr>
          <p:cNvPr id="4" name="Rectangle 3">
            <a:extLst>
              <a:ext uri="{FF2B5EF4-FFF2-40B4-BE49-F238E27FC236}">
                <a16:creationId xmlns:a16="http://schemas.microsoft.com/office/drawing/2014/main" id="{45B532F3-A44B-4BAB-BDBF-18DBBB87F803}"/>
              </a:ext>
            </a:extLst>
          </p:cNvPr>
          <p:cNvSpPr/>
          <p:nvPr/>
        </p:nvSpPr>
        <p:spPr>
          <a:xfrm>
            <a:off x="680720" y="5606364"/>
            <a:ext cx="10830559" cy="1015663"/>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Watch Recordings, Download Transcripts and PowerPoints:</a:t>
            </a:r>
          </a:p>
          <a:p>
            <a:pPr algn="ctr"/>
            <a:r>
              <a:rPr lang="en-US" sz="3000" b="1" dirty="0">
                <a:latin typeface="Times New Roman" panose="02020603050405020304" pitchFamily="18" charset="0"/>
                <a:cs typeface="Times New Roman" panose="02020603050405020304" pitchFamily="18" charset="0"/>
                <a:hlinkClick r:id="rId2"/>
              </a:rPr>
              <a:t>https://www.respectability.org/accessibility-webinars/</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6442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a:bodyPr>
          <a:lstStyle/>
          <a:p>
            <a:r>
              <a:rPr lang="en-US" sz="3600" dirty="0"/>
              <a:t>Resources</a:t>
            </a:r>
          </a:p>
        </p:txBody>
      </p:sp>
      <p:sp>
        <p:nvSpPr>
          <p:cNvPr id="4" name="Shape 426">
            <a:extLst>
              <a:ext uri="{FF2B5EF4-FFF2-40B4-BE49-F238E27FC236}">
                <a16:creationId xmlns:a16="http://schemas.microsoft.com/office/drawing/2014/main" id="{C710F695-65D8-41EB-A843-EC7BE66F772B}"/>
              </a:ext>
            </a:extLst>
          </p:cNvPr>
          <p:cNvSpPr txBox="1"/>
          <p:nvPr/>
        </p:nvSpPr>
        <p:spPr>
          <a:xfrm>
            <a:off x="255552" y="1534026"/>
            <a:ext cx="11680895" cy="5972665"/>
          </a:xfrm>
          <a:prstGeom prst="rect">
            <a:avLst/>
          </a:prstGeom>
          <a:noFill/>
          <a:ln>
            <a:noFill/>
          </a:ln>
        </p:spPr>
        <p:txBody>
          <a:bodyPr wrap="square" lIns="91275" tIns="45625" rIns="91275" bIns="45625" anchor="t" anchorCtr="0">
            <a:noAutofit/>
          </a:bodyPr>
          <a:lstStyle/>
          <a:p>
            <a:pPr marL="0" marR="0" lvl="0" indent="0" defTabSz="914400" rtl="0" eaLnBrk="1" fontAlgn="auto" latinLnBrk="0" hangingPunct="1">
              <a:lnSpc>
                <a:spcPct val="90000"/>
              </a:lnSpc>
              <a:spcBef>
                <a:spcPts val="480"/>
              </a:spcBef>
              <a:spcAft>
                <a:spcPts val="0"/>
              </a:spcAft>
              <a:buClrTx/>
              <a:buSzPct val="25000"/>
              <a:buFontTx/>
              <a:buNone/>
              <a:tabLst/>
              <a:defRPr/>
            </a:pPr>
            <a:r>
              <a:rPr lang="en-US" sz="3200" b="1" kern="0" dirty="0">
                <a:latin typeface="Times New Roman" panose="02020603050405020304" pitchFamily="18" charset="0"/>
                <a:ea typeface="Lato" panose="020F0502020204030203" pitchFamily="34" charset="0"/>
                <a:cs typeface="Times New Roman" panose="02020603050405020304" pitchFamily="18" charset="0"/>
                <a:sym typeface="Libre Baskerville"/>
              </a:rPr>
              <a:t>RespectAbility’s Inclusive Philanthropy toolkit</a:t>
            </a: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noProof="0" dirty="0">
                <a:latin typeface="Times New Roman" panose="02020603050405020304" pitchFamily="18" charset="0"/>
                <a:ea typeface="Lato" panose="020F0502020204030203" pitchFamily="34" charset="0"/>
                <a:cs typeface="Times New Roman" panose="02020603050405020304" pitchFamily="18" charset="0"/>
                <a:sym typeface="Libre Baskerville"/>
              </a:rPr>
              <a:t>Access information on disability inclusion, including the new Disability in Philanthropy &amp; Nonprofits study</a:t>
            </a:r>
            <a:endParaRPr lang="en-US" sz="2000" u="sng" kern="0"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www.RespectAbility.org/inclusive-philanthropy</a:t>
            </a:r>
            <a:endPar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lang="en-US" sz="1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spcBef>
                <a:spcPts val="480"/>
              </a:spcBef>
              <a:buSzPct val="25000"/>
              <a:defRPr/>
            </a:pPr>
            <a:r>
              <a:rPr lang="en-US" sz="3200" b="1" kern="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Follow us on Social Media!</a:t>
            </a:r>
            <a:endParaRPr lang="en-US" sz="2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Twitter: @</a:t>
            </a:r>
            <a:r>
              <a:rPr kumimoji="0" lang="en-US" sz="2800" u="none"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Respect_Ability</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Facebook: </a:t>
            </a:r>
            <a:r>
              <a:rPr kumimoji="0" lang="en-US" sz="2800"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RespectAbilityUSA</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Instagram: @</a:t>
            </a:r>
            <a:r>
              <a:rPr lang="en-US" sz="2800" kern="0" dirty="0" err="1">
                <a:latin typeface="Times New Roman" panose="02020603050405020304" pitchFamily="18" charset="0"/>
                <a:ea typeface="Lato" panose="020F0502020204030203" pitchFamily="34" charset="0"/>
                <a:cs typeface="Times New Roman" panose="02020603050405020304" pitchFamily="18" charset="0"/>
                <a:sym typeface="Libre Baskerville"/>
              </a:rPr>
              <a:t>RespectTheAbility</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kumimoji="0" lang="en-US" sz="10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Website: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www.RespectAbility.org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Intersection of Disability and Politics: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www.TheRespectAbilityReport.org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Tree>
    <p:extLst>
      <p:ext uri="{BB962C8B-B14F-4D97-AF65-F5344CB8AC3E}">
        <p14:creationId xmlns:p14="http://schemas.microsoft.com/office/powerpoint/2010/main" val="8477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BFAA40-4DC2-C041-8B5E-883ABDBA0F4F}"/>
              </a:ext>
            </a:extLst>
          </p:cNvPr>
          <p:cNvSpPr>
            <a:spLocks noGrp="1"/>
          </p:cNvSpPr>
          <p:nvPr>
            <p:ph type="title"/>
          </p:nvPr>
        </p:nvSpPr>
        <p:spPr>
          <a:xfrm>
            <a:off x="838199" y="365126"/>
            <a:ext cx="7810501" cy="469937"/>
          </a:xfrm>
        </p:spPr>
        <p:txBody>
          <a:bodyPr/>
          <a:lstStyle/>
          <a:p>
            <a:r>
              <a:rPr lang="en-US" dirty="0"/>
              <a:t>Here are a few things you can do today:</a:t>
            </a:r>
          </a:p>
        </p:txBody>
      </p:sp>
      <p:sp>
        <p:nvSpPr>
          <p:cNvPr id="2" name="Content Placeholder 1">
            <a:extLst>
              <a:ext uri="{FF2B5EF4-FFF2-40B4-BE49-F238E27FC236}">
                <a16:creationId xmlns:a16="http://schemas.microsoft.com/office/drawing/2014/main" id="{A32829FB-35DA-7240-B88B-F20D66EABC54}"/>
              </a:ext>
            </a:extLst>
          </p:cNvPr>
          <p:cNvSpPr>
            <a:spLocks noGrp="1"/>
          </p:cNvSpPr>
          <p:nvPr>
            <p:ph sz="half" idx="1"/>
          </p:nvPr>
        </p:nvSpPr>
        <p:spPr>
          <a:xfrm>
            <a:off x="838200" y="1295400"/>
            <a:ext cx="5065776" cy="3624647"/>
          </a:xfrm>
        </p:spPr>
        <p:txBody>
          <a:bodyPr/>
          <a:lstStyle/>
          <a:p>
            <a:pPr>
              <a:lnSpc>
                <a:spcPts val="3100"/>
              </a:lnSpc>
            </a:pPr>
            <a:r>
              <a:rPr lang="en-US" b="1" dirty="0"/>
              <a:t>Explore</a:t>
            </a:r>
          </a:p>
          <a:p>
            <a:pPr marL="457200" indent="-457200">
              <a:lnSpc>
                <a:spcPts val="3100"/>
              </a:lnSpc>
              <a:buFont typeface="System Font Regular"/>
              <a:buChar char="—"/>
            </a:pPr>
            <a:r>
              <a:rPr lang="en-US" dirty="0"/>
              <a:t>Research nonprofits</a:t>
            </a:r>
          </a:p>
          <a:p>
            <a:pPr marL="457200" indent="-457200">
              <a:lnSpc>
                <a:spcPts val="3100"/>
              </a:lnSpc>
              <a:buFont typeface="System Font Regular"/>
              <a:buChar char="—"/>
            </a:pPr>
            <a:r>
              <a:rPr lang="en-US" dirty="0"/>
              <a:t>Find funding</a:t>
            </a:r>
          </a:p>
          <a:p>
            <a:pPr marL="457200" indent="-457200">
              <a:lnSpc>
                <a:spcPts val="3100"/>
              </a:lnSpc>
              <a:buFont typeface="System Font Regular"/>
              <a:buChar char="—"/>
            </a:pPr>
            <a:r>
              <a:rPr lang="en-US" dirty="0"/>
              <a:t>Verify nonprofits</a:t>
            </a:r>
          </a:p>
          <a:p>
            <a:pPr marL="457200" indent="-457200">
              <a:lnSpc>
                <a:spcPts val="3100"/>
              </a:lnSpc>
              <a:buFont typeface="System Font Regular"/>
              <a:buChar char="—"/>
            </a:pPr>
            <a:r>
              <a:rPr lang="en-US" dirty="0"/>
              <a:t>Explore issues</a:t>
            </a:r>
          </a:p>
          <a:p>
            <a:pPr marL="457200" indent="-457200">
              <a:lnSpc>
                <a:spcPts val="3100"/>
              </a:lnSpc>
              <a:buFont typeface="System Font Regular"/>
              <a:buChar char="—"/>
            </a:pPr>
            <a:r>
              <a:rPr lang="en-US" dirty="0"/>
              <a:t>Stay up to date</a:t>
            </a:r>
          </a:p>
          <a:p>
            <a:endParaRPr lang="en-US" dirty="0"/>
          </a:p>
        </p:txBody>
      </p:sp>
      <p:sp>
        <p:nvSpPr>
          <p:cNvPr id="3" name="Content Placeholder 2">
            <a:extLst>
              <a:ext uri="{FF2B5EF4-FFF2-40B4-BE49-F238E27FC236}">
                <a16:creationId xmlns:a16="http://schemas.microsoft.com/office/drawing/2014/main" id="{543FD036-A29D-CB46-A389-417389D45A5D}"/>
              </a:ext>
            </a:extLst>
          </p:cNvPr>
          <p:cNvSpPr>
            <a:spLocks noGrp="1"/>
          </p:cNvSpPr>
          <p:nvPr>
            <p:ph sz="half" idx="2"/>
          </p:nvPr>
        </p:nvSpPr>
        <p:spPr>
          <a:xfrm>
            <a:off x="6324600" y="1295400"/>
            <a:ext cx="5029200" cy="3860031"/>
          </a:xfrm>
        </p:spPr>
        <p:txBody>
          <a:bodyPr/>
          <a:lstStyle/>
          <a:p>
            <a:pPr>
              <a:lnSpc>
                <a:spcPts val="3100"/>
              </a:lnSpc>
            </a:pPr>
            <a:r>
              <a:rPr lang="en-US" b="1" dirty="0"/>
              <a:t>Strengthen</a:t>
            </a:r>
          </a:p>
          <a:p>
            <a:pPr marL="457200" indent="-457200">
              <a:lnSpc>
                <a:spcPts val="3100"/>
              </a:lnSpc>
              <a:buFont typeface="System Font Regular"/>
              <a:buChar char="—"/>
            </a:pPr>
            <a:r>
              <a:rPr lang="en-US" dirty="0"/>
              <a:t>Improve your nonprofit</a:t>
            </a:r>
          </a:p>
          <a:p>
            <a:pPr marL="457200" indent="-457200">
              <a:lnSpc>
                <a:spcPts val="3100"/>
              </a:lnSpc>
              <a:buFont typeface="System Font Regular"/>
              <a:buChar char="—"/>
            </a:pPr>
            <a:r>
              <a:rPr lang="en-US" dirty="0"/>
              <a:t>Improve your foundation</a:t>
            </a:r>
            <a:endParaRPr lang="en-US" b="1" dirty="0"/>
          </a:p>
          <a:p>
            <a:pPr>
              <a:lnSpc>
                <a:spcPts val="3100"/>
              </a:lnSpc>
              <a:spcBef>
                <a:spcPts val="2200"/>
              </a:spcBef>
            </a:pPr>
            <a:r>
              <a:rPr lang="en-US" b="1" dirty="0"/>
              <a:t>Connect</a:t>
            </a:r>
            <a:endParaRPr lang="en-US" dirty="0"/>
          </a:p>
          <a:p>
            <a:pPr>
              <a:lnSpc>
                <a:spcPts val="3100"/>
              </a:lnSpc>
            </a:pPr>
            <a:r>
              <a:rPr lang="en-US" dirty="0"/>
              <a:t>Use our data</a:t>
            </a:r>
          </a:p>
          <a:p>
            <a:pPr>
              <a:lnSpc>
                <a:spcPts val="3100"/>
              </a:lnSpc>
              <a:spcBef>
                <a:spcPts val="2200"/>
              </a:spcBef>
            </a:pPr>
            <a:r>
              <a:rPr lang="en-US" b="1" dirty="0"/>
              <a:t>Share</a:t>
            </a:r>
            <a:endParaRPr lang="en-US" dirty="0"/>
          </a:p>
          <a:p>
            <a:pPr>
              <a:lnSpc>
                <a:spcPts val="3100"/>
              </a:lnSpc>
            </a:pPr>
            <a:r>
              <a:rPr lang="en-US" dirty="0"/>
              <a:t>Tell your story</a:t>
            </a:r>
          </a:p>
        </p:txBody>
      </p:sp>
    </p:spTree>
    <p:extLst>
      <p:ext uri="{BB962C8B-B14F-4D97-AF65-F5344CB8AC3E}">
        <p14:creationId xmlns:p14="http://schemas.microsoft.com/office/powerpoint/2010/main" val="31959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585C7837-528E-A64F-B865-CBE1F1B387C2}"/>
              </a:ext>
            </a:extLst>
          </p:cNvPr>
          <p:cNvSpPr>
            <a:spLocks noGrp="1"/>
          </p:cNvSpPr>
          <p:nvPr>
            <p:ph type="title"/>
          </p:nvPr>
        </p:nvSpPr>
        <p:spPr/>
        <p:txBody>
          <a:bodyPr/>
          <a:lstStyle/>
          <a:p>
            <a:r>
              <a:rPr lang="en-US" dirty="0" err="1"/>
              <a:t>Grantspace</a:t>
            </a:r>
            <a:r>
              <a:rPr lang="en-US" dirty="0"/>
              <a:t> by Candid.</a:t>
            </a:r>
          </a:p>
        </p:txBody>
      </p:sp>
      <p:pic>
        <p:nvPicPr>
          <p:cNvPr id="10" name="Picture 9" descr="Grantspace by Candid logo">
            <a:extLst>
              <a:ext uri="{FF2B5EF4-FFF2-40B4-BE49-F238E27FC236}">
                <a16:creationId xmlns:a16="http://schemas.microsoft.com/office/drawing/2014/main" id="{0DCED313-610E-4270-AF15-FF88E42BAB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38201" y="2286000"/>
            <a:ext cx="4433356" cy="1472827"/>
          </a:xfrm>
          <a:prstGeom prst="rect">
            <a:avLst/>
          </a:prstGeom>
        </p:spPr>
      </p:pic>
      <p:sp>
        <p:nvSpPr>
          <p:cNvPr id="14" name="Content Placeholder 3">
            <a:extLst>
              <a:ext uri="{FF2B5EF4-FFF2-40B4-BE49-F238E27FC236}">
                <a16:creationId xmlns:a16="http://schemas.microsoft.com/office/drawing/2014/main" id="{D5C50FAA-73CE-EF4E-83C9-957AD713DF8D}"/>
              </a:ext>
            </a:extLst>
          </p:cNvPr>
          <p:cNvSpPr txBox="1">
            <a:spLocks/>
          </p:cNvSpPr>
          <p:nvPr/>
        </p:nvSpPr>
        <p:spPr>
          <a:xfrm>
            <a:off x="6324600" y="2686200"/>
            <a:ext cx="5029200" cy="1485600"/>
          </a:xfrm>
          <a:prstGeom prst="rect">
            <a:avLst/>
          </a:prstGeom>
        </p:spPr>
        <p:txBody>
          <a:bodyPr vert="horz" lIns="0" tIns="0" rIns="0" bIns="0" rtlCol="0">
            <a:spAutoFit/>
          </a:bodyPr>
          <a:lst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Connecting nonprofits </a:t>
            </a:r>
            <a:br>
              <a:rPr kumimoji="0" lang="en-US" sz="30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with the resources they need to thrive</a:t>
            </a:r>
            <a:endParaRPr kumimoji="0" lang="en-US" sz="3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47884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3D30F-59FA-414B-B8AC-A2D7EDCD61E2}"/>
              </a:ext>
            </a:extLst>
          </p:cNvPr>
          <p:cNvSpPr>
            <a:spLocks noGrp="1"/>
          </p:cNvSpPr>
          <p:nvPr>
            <p:ph type="title"/>
          </p:nvPr>
        </p:nvSpPr>
        <p:spPr/>
        <p:txBody>
          <a:bodyPr/>
          <a:lstStyle/>
          <a:p>
            <a:r>
              <a:rPr lang="en-US" dirty="0"/>
              <a:t>Webinar instructions</a:t>
            </a:r>
          </a:p>
        </p:txBody>
      </p:sp>
      <p:sp>
        <p:nvSpPr>
          <p:cNvPr id="3" name="Content Placeholder 2">
            <a:extLst>
              <a:ext uri="{FF2B5EF4-FFF2-40B4-BE49-F238E27FC236}">
                <a16:creationId xmlns:a16="http://schemas.microsoft.com/office/drawing/2014/main" id="{27A5BF8A-B921-FF44-B848-646BB7391F9D}"/>
              </a:ext>
            </a:extLst>
          </p:cNvPr>
          <p:cNvSpPr txBox="1">
            <a:spLocks/>
          </p:cNvSpPr>
          <p:nvPr/>
        </p:nvSpPr>
        <p:spPr>
          <a:xfrm>
            <a:off x="2694718" y="5424247"/>
            <a:ext cx="6802563" cy="398928"/>
          </a:xfrm>
          <a:prstGeom prst="rect">
            <a:avLst/>
          </a:prstGeom>
        </p:spPr>
        <p:txBody>
          <a:bodyPr vert="horz" lIns="0" tIns="0" rIns="0" bIns="0" rtlCol="0" anchor="t">
            <a:noAutofit/>
          </a:bodyPr>
          <a:lstStyle>
            <a:lvl1pPr marL="0" indent="0" algn="l" defTabSz="914400" rtl="0" eaLnBrk="1" latinLnBrk="0" hangingPunct="1">
              <a:lnSpc>
                <a:spcPts val="36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ts val="36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915988" indent="-458788" algn="l" defTabSz="914400" rtl="0" eaLnBrk="1" latinLnBrk="0" hangingPunct="1">
              <a:lnSpc>
                <a:spcPts val="36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374775" indent="-458788" algn="l" defTabSz="914400" rtl="0" eaLnBrk="1" latinLnBrk="0" hangingPunct="1">
              <a:lnSpc>
                <a:spcPts val="36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4pPr>
            <a:lvl5pPr marL="1833563" indent="-458788" algn="l" defTabSz="914400" rtl="0" eaLnBrk="1" latinLnBrk="0" hangingPunct="1">
              <a:lnSpc>
                <a:spcPts val="36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lnSpc>
                <a:spcPct val="120000"/>
              </a:lnSpc>
              <a:spcBef>
                <a:spcPts val="0"/>
              </a:spcBef>
            </a:pPr>
            <a:r>
              <a:rPr lang="en-US" sz="2400" b="1" dirty="0">
                <a:solidFill>
                  <a:prstClr val="black"/>
                </a:solidFill>
                <a:latin typeface="Calibri" panose="020F0502020204030204" pitchFamily="34" charset="0"/>
                <a:cs typeface="Calibri" panose="020F0502020204030204" pitchFamily="34" charset="0"/>
              </a:rPr>
              <a:t>For technical assistance email </a:t>
            </a:r>
            <a:r>
              <a:rPr lang="en-US" sz="2400" b="1" u="sng" dirty="0" err="1">
                <a:solidFill>
                  <a:prstClr val="black"/>
                </a:solidFill>
                <a:latin typeface="Calibri" panose="020F0502020204030204" pitchFamily="34" charset="0"/>
                <a:cs typeface="Calibri" panose="020F0502020204030204" pitchFamily="34" charset="0"/>
              </a:rPr>
              <a:t>training@candid.org</a:t>
            </a:r>
            <a:endParaRPr lang="en-US" sz="2400" b="1" dirty="0">
              <a:solidFill>
                <a:prstClr val="black"/>
              </a:solidFill>
              <a:latin typeface="Calibri" panose="020F0502020204030204" pitchFamily="34" charset="0"/>
              <a:cs typeface="Calibri" panose="020F0502020204030204" pitchFamily="34" charset="0"/>
            </a:endParaRPr>
          </a:p>
        </p:txBody>
      </p:sp>
      <p:pic>
        <p:nvPicPr>
          <p:cNvPr id="5" name="Picture 4" descr="Screenshot of webinar controls on Zoom">
            <a:extLst>
              <a:ext uri="{FF2B5EF4-FFF2-40B4-BE49-F238E27FC236}">
                <a16:creationId xmlns:a16="http://schemas.microsoft.com/office/drawing/2014/main" id="{45255484-06E2-C647-93FD-C40D56B5A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952" y="1460259"/>
            <a:ext cx="7797491" cy="1829041"/>
          </a:xfrm>
          <a:prstGeom prst="rect">
            <a:avLst/>
          </a:prstGeom>
        </p:spPr>
      </p:pic>
      <p:sp>
        <p:nvSpPr>
          <p:cNvPr id="6" name="Oval 5">
            <a:extLst>
              <a:ext uri="{FF2B5EF4-FFF2-40B4-BE49-F238E27FC236}">
                <a16:creationId xmlns:a16="http://schemas.microsoft.com/office/drawing/2014/main" id="{B11AE4BA-5A34-ED4A-AD67-505F544F4C91}"/>
              </a:ext>
              <a:ext uri="{C183D7F6-B498-43B3-948B-1728B52AA6E4}">
                <adec:decorative xmlns:adec="http://schemas.microsoft.com/office/drawing/2017/decorative" val="1"/>
              </a:ext>
            </a:extLst>
          </p:cNvPr>
          <p:cNvSpPr/>
          <p:nvPr/>
        </p:nvSpPr>
        <p:spPr>
          <a:xfrm>
            <a:off x="7738071" y="1460258"/>
            <a:ext cx="1655180" cy="682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DADB52-3E48-7D43-8D0F-90F762F51A85}"/>
              </a:ext>
              <a:ext uri="{C183D7F6-B498-43B3-948B-1728B52AA6E4}">
                <adec:decorative xmlns:adec="http://schemas.microsoft.com/office/drawing/2017/decorative" val="1"/>
              </a:ext>
            </a:extLst>
          </p:cNvPr>
          <p:cNvSpPr/>
          <p:nvPr/>
        </p:nvSpPr>
        <p:spPr>
          <a:xfrm>
            <a:off x="4265665" y="1460258"/>
            <a:ext cx="1001551" cy="58798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DF3E5C0-D3E9-9A41-9BB3-B0738A83F957}"/>
              </a:ext>
              <a:ext uri="{C183D7F6-B498-43B3-948B-1728B52AA6E4}">
                <adec:decorative xmlns:adec="http://schemas.microsoft.com/office/drawing/2017/decorative" val="1"/>
              </a:ext>
            </a:extLst>
          </p:cNvPr>
          <p:cNvCxnSpPr/>
          <p:nvPr/>
        </p:nvCxnSpPr>
        <p:spPr>
          <a:xfrm flipV="1">
            <a:off x="3478757" y="2384418"/>
            <a:ext cx="1075765" cy="1936376"/>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CD7B8E-32DF-9149-A341-2A84F62CB5D2}"/>
              </a:ext>
            </a:extLst>
          </p:cNvPr>
          <p:cNvSpPr txBox="1"/>
          <p:nvPr/>
        </p:nvSpPr>
        <p:spPr>
          <a:xfrm>
            <a:off x="1878557" y="4468712"/>
            <a:ext cx="2568388" cy="646331"/>
          </a:xfrm>
          <a:prstGeom prst="rect">
            <a:avLst/>
          </a:prstGeom>
          <a:noFill/>
        </p:spPr>
        <p:txBody>
          <a:bodyPr wrap="square" rtlCol="0">
            <a:spAutoFit/>
          </a:bodyPr>
          <a:lstStyle/>
          <a:p>
            <a:r>
              <a:rPr lang="en-US" dirty="0"/>
              <a:t>Ask a question by clicking the Q&amp;A button</a:t>
            </a:r>
          </a:p>
        </p:txBody>
      </p:sp>
      <p:cxnSp>
        <p:nvCxnSpPr>
          <p:cNvPr id="10" name="Straight Arrow Connector 9">
            <a:extLst>
              <a:ext uri="{FF2B5EF4-FFF2-40B4-BE49-F238E27FC236}">
                <a16:creationId xmlns:a16="http://schemas.microsoft.com/office/drawing/2014/main" id="{DD8C33B3-3E4D-B04B-B174-BB183E3F26C0}"/>
              </a:ext>
              <a:ext uri="{C183D7F6-B498-43B3-948B-1728B52AA6E4}">
                <adec:decorative xmlns:adec="http://schemas.microsoft.com/office/drawing/2017/decorative" val="1"/>
              </a:ext>
            </a:extLst>
          </p:cNvPr>
          <p:cNvCxnSpPr/>
          <p:nvPr/>
        </p:nvCxnSpPr>
        <p:spPr>
          <a:xfrm flipV="1">
            <a:off x="7409780" y="2384418"/>
            <a:ext cx="1075765" cy="1936376"/>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EF3E36-76A2-8646-892B-C4323C6D1087}"/>
              </a:ext>
            </a:extLst>
          </p:cNvPr>
          <p:cNvSpPr txBox="1"/>
          <p:nvPr/>
        </p:nvSpPr>
        <p:spPr>
          <a:xfrm>
            <a:off x="5809579" y="4468712"/>
            <a:ext cx="2779059" cy="646331"/>
          </a:xfrm>
          <a:prstGeom prst="rect">
            <a:avLst/>
          </a:prstGeom>
          <a:noFill/>
        </p:spPr>
        <p:txBody>
          <a:bodyPr wrap="square" rtlCol="0">
            <a:spAutoFit/>
          </a:bodyPr>
          <a:lstStyle/>
          <a:p>
            <a:r>
              <a:rPr lang="en-US" dirty="0"/>
              <a:t>Turn on captions by clicking the Closed Caption button.</a:t>
            </a:r>
          </a:p>
        </p:txBody>
      </p:sp>
    </p:spTree>
    <p:extLst>
      <p:ext uri="{BB962C8B-B14F-4D97-AF65-F5344CB8AC3E}">
        <p14:creationId xmlns:p14="http://schemas.microsoft.com/office/powerpoint/2010/main" val="1808202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A88-D9CF-A94E-B1FF-BEE32503AACE}"/>
              </a:ext>
            </a:extLst>
          </p:cNvPr>
          <p:cNvSpPr>
            <a:spLocks noGrp="1"/>
          </p:cNvSpPr>
          <p:nvPr>
            <p:ph type="title"/>
          </p:nvPr>
        </p:nvSpPr>
        <p:spPr>
          <a:xfrm>
            <a:off x="838199" y="365126"/>
            <a:ext cx="7810501" cy="977768"/>
          </a:xfrm>
        </p:spPr>
        <p:txBody>
          <a:bodyPr/>
          <a:lstStyle/>
          <a:p>
            <a:r>
              <a:rPr lang="en-US" b="1" dirty="0"/>
              <a:t>Yes, we are recording today’s presentation.</a:t>
            </a:r>
          </a:p>
        </p:txBody>
      </p:sp>
      <p:sp>
        <p:nvSpPr>
          <p:cNvPr id="3" name="Content Placeholder 2">
            <a:extLst>
              <a:ext uri="{FF2B5EF4-FFF2-40B4-BE49-F238E27FC236}">
                <a16:creationId xmlns:a16="http://schemas.microsoft.com/office/drawing/2014/main" id="{4BF4C4F8-5B33-EF42-ABF1-40625BB884C1}"/>
              </a:ext>
            </a:extLst>
          </p:cNvPr>
          <p:cNvSpPr>
            <a:spLocks noGrp="1"/>
          </p:cNvSpPr>
          <p:nvPr>
            <p:ph idx="1"/>
          </p:nvPr>
        </p:nvSpPr>
        <p:spPr>
          <a:xfrm>
            <a:off x="838200" y="1676400"/>
            <a:ext cx="8143753" cy="1613840"/>
          </a:xfrm>
        </p:spPr>
        <p:txBody>
          <a:bodyPr vert="horz" wrap="square" lIns="0" tIns="0" rIns="0" bIns="0" rtlCol="0" anchor="t">
            <a:spAutoFit/>
          </a:bodyPr>
          <a:lstStyle/>
          <a:p>
            <a:r>
              <a:rPr lang="en-US" dirty="0">
                <a:latin typeface="Georgia"/>
              </a:rPr>
              <a:t>You will receive a link to watch it and download a transcript via email next week.</a:t>
            </a:r>
          </a:p>
          <a:p>
            <a:endParaRPr lang="en-US" dirty="0"/>
          </a:p>
        </p:txBody>
      </p:sp>
    </p:spTree>
    <p:extLst>
      <p:ext uri="{BB962C8B-B14F-4D97-AF65-F5344CB8AC3E}">
        <p14:creationId xmlns:p14="http://schemas.microsoft.com/office/powerpoint/2010/main" val="4070292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andid 1">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000000"/>
      </a:accent6>
      <a:hlink>
        <a:srgbClr val="00000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C92A46C3-A573-9044-B91B-BD5D1B1275FF}"/>
    </a:ext>
  </a:extLst>
</a:theme>
</file>

<file path=ppt/theme/theme3.xml><?xml version="1.0" encoding="utf-8"?>
<a:theme xmlns:a="http://schemas.openxmlformats.org/drawingml/2006/main" name="2_Simple">
  <a:themeElements>
    <a:clrScheme name="Hyperlink">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3C3AFB6A-3BA3-FD4A-951D-778308A1E6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D9D34CD91526458D92C8141B2EA981" ma:contentTypeVersion="11" ma:contentTypeDescription="Create a new document." ma:contentTypeScope="" ma:versionID="add457def0e233ab2ba14513b147401b">
  <xsd:schema xmlns:xsd="http://www.w3.org/2001/XMLSchema" xmlns:xs="http://www.w3.org/2001/XMLSchema" xmlns:p="http://schemas.microsoft.com/office/2006/metadata/properties" xmlns:ns2="4147aace-2ae0-4a68-bc6a-428172225e74" xmlns:ns3="5c22ca31-87b5-49e1-8c03-d2754e422f12" targetNamespace="http://schemas.microsoft.com/office/2006/metadata/properties" ma:root="true" ma:fieldsID="d47d87206d3b4114910a1761cc7400b4" ns2:_="" ns3:_="">
    <xsd:import namespace="4147aace-2ae0-4a68-bc6a-428172225e74"/>
    <xsd:import namespace="5c22ca31-87b5-49e1-8c03-d2754e422f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7aace-2ae0-4a68-bc6a-428172225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22ca31-87b5-49e1-8c03-d2754e422f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2AB8B7-B897-458F-9620-7CAE57F8DEDF}">
  <ds:schemaRefs>
    <ds:schemaRef ds:uri="http://schemas.microsoft.com/sharepoint/v3/contenttype/forms"/>
  </ds:schemaRefs>
</ds:datastoreItem>
</file>

<file path=customXml/itemProps2.xml><?xml version="1.0" encoding="utf-8"?>
<ds:datastoreItem xmlns:ds="http://schemas.openxmlformats.org/officeDocument/2006/customXml" ds:itemID="{0C5CA24C-5DCE-4058-8ACF-E0C2F91DE93B}">
  <ds:schemaRefs>
    <ds:schemaRef ds:uri="5c22ca31-87b5-49e1-8c03-d2754e422f12"/>
    <ds:schemaRef ds:uri="http://purl.org/dc/elements/1.1/"/>
    <ds:schemaRef ds:uri="http://schemas.microsoft.com/office/2006/metadata/properties"/>
    <ds:schemaRef ds:uri="4147aace-2ae0-4a68-bc6a-428172225e7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F49C87A-B687-4548-973E-EF587A4E3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7aace-2ae0-4a68-bc6a-428172225e74"/>
    <ds:schemaRef ds:uri="5c22ca31-87b5-49e1-8c03-d2754e422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22496</TotalTime>
  <Words>2975</Words>
  <Application>Microsoft Macintosh PowerPoint</Application>
  <PresentationFormat>Widescreen</PresentationFormat>
  <Paragraphs>321</Paragraphs>
  <Slides>51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Calibri</vt:lpstr>
      <vt:lpstr>Georgia</vt:lpstr>
      <vt:lpstr>Libre Baskerville</vt:lpstr>
      <vt:lpstr>Noto Sans Symbols</vt:lpstr>
      <vt:lpstr>System Font Regular</vt:lpstr>
      <vt:lpstr>Times New Roman</vt:lpstr>
      <vt:lpstr>Office Theme</vt:lpstr>
      <vt:lpstr>Office Theme</vt:lpstr>
      <vt:lpstr>2_Simple</vt:lpstr>
      <vt:lpstr>Including People with Disabilities in Nonprofits and Foundations</vt:lpstr>
      <vt:lpstr>Host</vt:lpstr>
      <vt:lpstr>What is Candid?</vt:lpstr>
      <vt:lpstr>Why Candid?</vt:lpstr>
      <vt:lpstr>How?</vt:lpstr>
      <vt:lpstr>Here are a few things you can do today:</vt:lpstr>
      <vt:lpstr>Grantspace by Candid.</vt:lpstr>
      <vt:lpstr>Webinar instructions</vt:lpstr>
      <vt:lpstr>Yes, we are recording today’s presentation.</vt:lpstr>
      <vt:lpstr>Moderator and speakers</vt:lpstr>
      <vt:lpstr>Including the D – Disability – in Diversity</vt:lpstr>
      <vt:lpstr>These art people with disabilities</vt:lpstr>
      <vt:lpstr>61 million people</vt:lpstr>
      <vt:lpstr>Disabilities Are….</vt:lpstr>
      <vt:lpstr>Disability Impacts Everyone</vt:lpstr>
      <vt:lpstr>The disability community is cutting edge and innovative.</vt:lpstr>
      <vt:lpstr>School statistics</vt:lpstr>
      <vt:lpstr>70 Percent of People with Disabilities are Striving to Work</vt:lpstr>
      <vt:lpstr>8 million ready to work</vt:lpstr>
      <vt:lpstr>Where Can You Find Local Disability Data?</vt:lpstr>
      <vt:lpstr>Problem Solving</vt:lpstr>
      <vt:lpstr>A system you would support? Hopefully not…</vt:lpstr>
      <vt:lpstr>If this was the board of a non profit serving inner-city youth, would you support them? Hopefully not…</vt:lpstr>
      <vt:lpstr>Does anyone here think they might be doing this?</vt:lpstr>
      <vt:lpstr>Accenture and the Disability Inclusion Advantage</vt:lpstr>
      <vt:lpstr>Voters &amp; Disability www.VoteAbility.com</vt:lpstr>
      <vt:lpstr>Disability in Philanthropy and Nonprofits Study</vt:lpstr>
      <vt:lpstr>Disability in Philanthropy &amp; Nonprofits - Methodology</vt:lpstr>
      <vt:lpstr>A major gap between will and skill</vt:lpstr>
      <vt:lpstr>Organizations do not include enough people with disabilities</vt:lpstr>
      <vt:lpstr>Donors will hold you accountable &amp; performance metrics matter</vt:lpstr>
      <vt:lpstr>Be sure disability is being measured in your diversity, equity and inclusion work</vt:lpstr>
      <vt:lpstr>Inclusion doesn’t happen by accident</vt:lpstr>
      <vt:lpstr>A picture is worth a thousand words</vt:lpstr>
      <vt:lpstr>Adding the Disability Lens…</vt:lpstr>
      <vt:lpstr>1. Commit publicly to inclusion of people with disabilities</vt:lpstr>
      <vt:lpstr>2. When people with disabilities aren’t at the table, they are on the menu</vt:lpstr>
      <vt:lpstr>3. Foster an inclusive environment</vt:lpstr>
      <vt:lpstr>What we say makes a difference</vt:lpstr>
      <vt:lpstr>4. Work with people with disabilities </vt:lpstr>
      <vt:lpstr>5. Have an inclusion point person or committee</vt:lpstr>
      <vt:lpstr>6. Include people with disabilities in your marketing</vt:lpstr>
      <vt:lpstr>7. Ensure website and online resources are accessible</vt:lpstr>
      <vt:lpstr>8. Ensure accessibility of office and events</vt:lpstr>
      <vt:lpstr>Accessibility: ADA Accessible Resource Guide</vt:lpstr>
      <vt:lpstr>9. Use vendors who are or who hire people with disabilities</vt:lpstr>
      <vt:lpstr>10. Promote a disability lens among grantees/members</vt:lpstr>
      <vt:lpstr>Success Stories: The Ford Foundation Includes Disability</vt:lpstr>
      <vt:lpstr>Today’s Take Away </vt:lpstr>
      <vt:lpstr>Equity and Access Webinar Series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596</cp:revision>
  <dcterms:created xsi:type="dcterms:W3CDTF">2019-02-07T00:58:17Z</dcterms:created>
  <dcterms:modified xsi:type="dcterms:W3CDTF">2020-02-19T20:41:50Z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0x0101005CD9D34CD91526458D92C8141B2EA981</vt:lpwstr>
  </property>
</Properties>
</file>