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2"/>
  </p:notesMasterIdLst>
  <p:sldIdLst>
    <p:sldId id="691" r:id="rId2"/>
    <p:sldId id="734" r:id="rId3"/>
    <p:sldId id="684" r:id="rId4"/>
    <p:sldId id="260" r:id="rId5"/>
    <p:sldId id="747" r:id="rId6"/>
    <p:sldId id="748" r:id="rId7"/>
    <p:sldId id="630" r:id="rId8"/>
    <p:sldId id="750" r:id="rId9"/>
    <p:sldId id="782" r:id="rId10"/>
    <p:sldId id="760" r:id="rId11"/>
    <p:sldId id="785" r:id="rId12"/>
    <p:sldId id="786" r:id="rId13"/>
    <p:sldId id="787" r:id="rId14"/>
    <p:sldId id="788" r:id="rId15"/>
    <p:sldId id="789" r:id="rId16"/>
    <p:sldId id="790" r:id="rId17"/>
    <p:sldId id="791" r:id="rId18"/>
    <p:sldId id="792" r:id="rId19"/>
    <p:sldId id="793" r:id="rId20"/>
    <p:sldId id="794" r:id="rId21"/>
    <p:sldId id="795" r:id="rId22"/>
    <p:sldId id="796" r:id="rId23"/>
    <p:sldId id="797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05" r:id="rId32"/>
    <p:sldId id="806" r:id="rId33"/>
    <p:sldId id="807" r:id="rId34"/>
    <p:sldId id="808" r:id="rId35"/>
    <p:sldId id="809" r:id="rId36"/>
    <p:sldId id="810" r:id="rId37"/>
    <p:sldId id="811" r:id="rId38"/>
    <p:sldId id="812" r:id="rId39"/>
    <p:sldId id="813" r:id="rId40"/>
    <p:sldId id="814" r:id="rId41"/>
    <p:sldId id="815" r:id="rId42"/>
    <p:sldId id="816" r:id="rId43"/>
    <p:sldId id="817" r:id="rId44"/>
    <p:sldId id="818" r:id="rId45"/>
    <p:sldId id="819" r:id="rId46"/>
    <p:sldId id="821" r:id="rId47"/>
    <p:sldId id="784" r:id="rId48"/>
    <p:sldId id="783" r:id="rId49"/>
    <p:sldId id="681" r:id="rId50"/>
    <p:sldId id="73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>
    <p:extLst>
      <p:ext uri="{19B8F6BF-5375-455C-9EA6-DF929625EA0E}">
        <p15:presenceInfo xmlns:p15="http://schemas.microsoft.com/office/powerpoint/2012/main" userId="S-1-5-21-1214440339-1979792683-682003330-3310065" providerId="AD"/>
      </p:ext>
    </p:extLst>
  </p:cmAuthor>
  <p:cmAuthor id="2" name="Rachel Shader" initials="RS" lastIdx="45" clrIdx="1">
    <p:extLst>
      <p:ext uri="{19B8F6BF-5375-455C-9EA6-DF929625EA0E}">
        <p15:presenceInfo xmlns:p15="http://schemas.microsoft.com/office/powerpoint/2012/main" userId="1bef4ead6e0b53c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7" autoAdjust="0"/>
    <p:restoredTop sz="95946" autoAdjust="0"/>
  </p:normalViewPr>
  <p:slideViewPr>
    <p:cSldViewPr snapToGrid="0">
      <p:cViewPr varScale="1">
        <p:scale>
          <a:sx n="115" d="100"/>
          <a:sy n="115" d="100"/>
        </p:scale>
        <p:origin x="624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1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9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6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2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1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05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6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6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6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170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48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14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05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7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9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191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77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20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8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5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9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5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442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77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27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32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33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7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22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2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96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8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3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4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70433" y="6408743"/>
            <a:ext cx="255905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63826-D1F5-491F-BDDE-4F3ECF99DD46}" type="datetime1">
              <a:rPr lang="en-US" smtClean="0"/>
              <a:t>1/15/20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© 2019 Accessibility Partners. Not to be reproduced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B97E4A-B346-4551-9E11-D73C42F24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3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1/15/20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0" r:id="rId3"/>
    <p:sldLayoutId id="2147483669" r:id="rId4"/>
    <p:sldLayoutId id="2147483664" r:id="rId5"/>
    <p:sldLayoutId id="2147483651" r:id="rId6"/>
    <p:sldLayoutId id="2147483673" r:id="rId7"/>
    <p:sldLayoutId id="2147483660" r:id="rId8"/>
    <p:sldLayoutId id="2147483653" r:id="rId9"/>
    <p:sldLayoutId id="2147483654" r:id="rId10"/>
    <p:sldLayoutId id="2147483655" r:id="rId11"/>
    <p:sldLayoutId id="2147483658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Forms/upload/raform.do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oc.gov/policy/docs/guidance-inquiries.html" TargetMode="External"/><Relationship Id="rId7" Type="http://schemas.openxmlformats.org/officeDocument/2006/relationships/hyperlink" Target="https://askjan.org/Forms/upload/leave.doc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kjan.org/Forms/upload/medical.doc" TargetMode="External"/><Relationship Id="rId5" Type="http://schemas.openxmlformats.org/officeDocument/2006/relationships/hyperlink" Target="https://askjan.org/topics/medexinq.cfm" TargetMode="External"/><Relationship Id="rId4" Type="http://schemas.openxmlformats.org/officeDocument/2006/relationships/hyperlink" Target="https://www.eeoc.gov/policy/docs/accommodation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openxmlformats.org/officeDocument/2006/relationships/image" Target="../media/image9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skjan.org/Forms/upload/accommodationapprovalform.doc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askjan.org/Forms/upload/temporaryaccommodationform.doc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askjan.org/topics/Sample-Forms.cfm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skj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pectability.org/accessibility-webina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microsoft.com/office/2007/relationships/hdphoto" Target="../media/hdphoto9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spectAbility.org" TargetMode="External"/><Relationship Id="rId2" Type="http://schemas.openxmlformats.org/officeDocument/2006/relationships/hyperlink" Target="http://www.respectabilit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respectabilityreport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skja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A28537C8-062B-B14B-B992-E491A484D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Accessible Events</a:t>
            </a:r>
          </a:p>
        </p:txBody>
      </p:sp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54" y="949278"/>
            <a:ext cx="4267200" cy="1908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0E8C01-C1CD-4A97-950A-7DDEF86ECDC5}"/>
              </a:ext>
            </a:extLst>
          </p:cNvPr>
          <p:cNvSpPr/>
          <p:nvPr/>
        </p:nvSpPr>
        <p:spPr>
          <a:xfrm>
            <a:off x="0" y="3005276"/>
            <a:ext cx="4725503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How to Ensure Legal Rights and Compliance Obligations: </a:t>
            </a:r>
            <a:b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</a:b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ato" charset="0"/>
                <a:cs typeface="Times New Roman" panose="02020603050405020304" pitchFamily="18" charset="0"/>
              </a:rPr>
              <a:t>Exploring the Rights of Employees and Participants, and the Obligations of Nonprofit Organizations Under the Law</a:t>
            </a:r>
          </a:p>
        </p:txBody>
      </p:sp>
      <p:pic>
        <p:nvPicPr>
          <p:cNvPr id="12" name="Picture 11" descr="Two separate photos of diverse people with disabilities smiling together&#10;Text: Including People with Disabilities in Nonprofits &amp; Foundations Accessibility &amp; Equity Webinar Series">
            <a:extLst>
              <a:ext uri="{FF2B5EF4-FFF2-40B4-BE49-F238E27FC236}">
                <a16:creationId xmlns:a16="http://schemas.microsoft.com/office/drawing/2014/main" id="{D654F910-99A8-8A40-AC26-EEAA35087D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03" y="949278"/>
            <a:ext cx="7142343" cy="46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title I of the Americans with Disabilities Act (ADA)?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civil rights statute; removes barriers to equal employment for individuals with disabilities who are qualified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Amendments Act (ADAAA) of 2008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Prohibits covered entities from discriminating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basis of disability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in all employment practices, and during all stages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Requires reasonable accommodation for known disability of an applicant or employee who </a:t>
            </a: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qualified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barring undue hardship</a:t>
            </a:r>
          </a:p>
        </p:txBody>
      </p:sp>
    </p:spTree>
    <p:extLst>
      <p:ext uri="{BB962C8B-B14F-4D97-AF65-F5344CB8AC3E}">
        <p14:creationId xmlns:p14="http://schemas.microsoft.com/office/powerpoint/2010/main" val="175816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1168016" cy="1139824"/>
          </a:xfrm>
        </p:spPr>
        <p:txBody>
          <a:bodyPr>
            <a:normAutofit/>
          </a:bodyPr>
          <a:lstStyle/>
          <a:p>
            <a:r>
              <a:rPr lang="en-US" sz="3600" b="1" dirty="0"/>
              <a:t>ADA Basics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must comply with title I of the ADA?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Covered entities: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Private sector employers with 15 or more employees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State and local government employers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Employment agencies, labor unions, joint labor-management committees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Religious entities as employers; title I of the ADA does apply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agencies of the U.S. Government are excluded; Section 501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Rehabilitation Act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is protected by title I of the ADA?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Title I protects individuals with disabilities who are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Applies to applicants and employees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Employer-employee relationship must exist –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depends on whether employer controls means and manner of work performance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Qualified = Individual with a disability who meets the job’s general requirements AND can perform the essential functions of the job desired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held, with or without reasonable accommodation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8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prohibits discrimination based on relationship or association with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individual with a disability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Caregivers of individuals with disabilities not entitled to receive reasonable accommodation under the ADA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protected under title I of the ADA: 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Individuals currently engaging in the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illegal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use of drugs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Certain sexual and behavioral disorders </a:t>
            </a:r>
            <a:b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(e.g., pedophilia, compulsive gambling)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Homosexuality and bisexuality –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impairments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22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is “disability” defined under the ADAAA?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physical or mental impairment that substantially limits one or more major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activities – “actual disability”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physical or mental impairment that substantially limited one or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more major life activities at one time – “record of”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an employment action is taken based on an individual's impairment or perceived impairment, unless transitory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minor – “regarded as”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2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Conditions that are transitory AND minor generally not covered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(e.g., common cold, the flu, a minor broken bone)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Temporary condition lasting fewer than six months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actual disability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“sufficiently severe”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ADAAA predictable assessments; impairments easily found to substantially limit a major life activity (e.g., diabetes, blindness, HIV, epilepsy, cancer, bipolar disorder, etc.)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7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meant by “reasonable accommodation?”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change or adjustment to a job or work environment that permits a qualified applicant or employee with a disability to participate in the job application process, to perform the essential functions of a job, or to enjoy equal benefits and privileges 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Reasonable means “feasible” or “plausible”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possible to provide without undue hardship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Undue hardship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action requiring significant difficulty or expense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 be effective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the purpose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59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ADA Basics 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comprehensive list of accommodations that are “reasonable”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the ADA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Employer decides what is reasonable and has the right to choose among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effective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solutions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Preference of IWD should be given primary consideration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have to remove essential functions, provide personal use items,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lower production standards, or create new jobs as reasonable accommodation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9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The Interactive Process (IP)</a:t>
            </a:r>
          </a:p>
        </p:txBody>
      </p:sp>
      <p:pic>
        <p:nvPicPr>
          <p:cNvPr id="2" name="Content Placeholder 1" descr="Step 1 Recognizing an Accommodation request&#10;Step 2 Gathering Information&#10;Step 3 Exploring Accommodation Options&#10;Step 4 Choosing an Accommodation&#10;Step 5 Implementing the Accommodation&#10;Step 6 Monitoring the Accommodation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2922" y="1825625"/>
            <a:ext cx="7029968" cy="4351338"/>
          </a:xfrm>
          <a:prstGeom prst="rect">
            <a:avLst/>
          </a:prstGeom>
        </p:spPr>
      </p:pic>
      <p:pic>
        <p:nvPicPr>
          <p:cNvPr id="4" name="Picture 3" descr="AskJAN.org A to Z: Topic Interactive Process at https://askjan.org/topics/interactive.cf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922" y="6176963"/>
            <a:ext cx="4797968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6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Engaging in the 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 the ADA rules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Engage employees with a solution-oriented approach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delay the process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Recognize what you don’t know and gather reasonable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information to explore, choose, and implement effective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accommodation solutions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the best available information and resources to make accommodation decisions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Don’t make it complicated to provide accommodations, keep employees informed, document efforts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53" y="1680634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2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Equity and Access Webinar Series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259BC-1B2E-9342-B906-79C7BF386FC2}"/>
              </a:ext>
            </a:extLst>
          </p:cNvPr>
          <p:cNvSpPr txBox="1"/>
          <p:nvPr/>
        </p:nvSpPr>
        <p:spPr>
          <a:xfrm>
            <a:off x="385010" y="1504950"/>
            <a:ext cx="11486147" cy="5293757"/>
          </a:xfrm>
          <a:prstGeom prst="rect">
            <a:avLst/>
          </a:prstGeom>
          <a:noFill/>
        </p:spPr>
        <p:txBody>
          <a:bodyPr wrap="square" numCol="2" spcCol="45720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BoardSource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California Wellness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Catalogue for Philanthropy, Greater Washington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Disaster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Palsy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Chronicle of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Communications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Divas With Disabilities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Grantmakers Concerned with Immigrants and Refugees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Impact Funders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of Disability Journalism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Committee for Responsive Philanthropy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Council of Nonprofits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York Women’s Foundation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Unfunded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Weingart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</a:t>
            </a:r>
          </a:p>
        </p:txBody>
      </p:sp>
    </p:spTree>
    <p:extLst>
      <p:ext uri="{BB962C8B-B14F-4D97-AF65-F5344CB8AC3E}">
        <p14:creationId xmlns:p14="http://schemas.microsoft.com/office/powerpoint/2010/main" val="603413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a Request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a request for accommodation?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applicant or employee asks for an adjustment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change at work for a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 related to a medical impairment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“I'm having trouble getting to work on-time because of medication side effects.”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employee returns to work using a wheelchair and says the wheelchair will  </a:t>
            </a:r>
            <a:b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fit under their desk</a:t>
            </a:r>
          </a:p>
          <a:p>
            <a:pPr marL="742950" lvl="1" indent="-28575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healthcare provider indicates an employee requires leave for medical treatment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Impairment causing a problem + work-related barrier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5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a Request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required to submit a request at a particular time (e.g., upon hire) –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best before performance suffers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required process, forms for requesting RA, or timeframe for responding/implementing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required to assert rights under the ADA or use terms like “reasonable accommodation”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required to submit a request in writing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but, documented request IS recommended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47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a Request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Generally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obligation to request RA falls on IWD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 disclosure is necessary to receive accommodation,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disability and/or need for accommodation are not known or obvious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can be made through supervisor, manager, HR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someone who </a:t>
            </a:r>
            <a:b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act upon request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71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a Request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ask employee to clarify what is being requested and why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 quickly, because unnecessary delays can violate the ADA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 management to recognize and respond to RA requests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Assign responsibility for processing RA requests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 a reasonable accommodation procedure</a:t>
            </a:r>
          </a:p>
          <a:p>
            <a:pPr marL="740664" lvl="1" indent="-283464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  <a:t>Sample Reasonable Accommodation Request Form </a:t>
            </a:r>
            <a:br>
              <a:rPr lang="en-US" sz="22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</a:br>
            <a:r>
              <a:rPr lang="en-US" sz="22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  <a:t>for Employers</a:t>
            </a:r>
            <a:endParaRPr lang="en-US" sz="20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237" y="1680633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a Request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request for accommodation?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Voluntary self-identification of disability (e.g., Rehabilitation Act, Section 503)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 disclosure absent work-related barrier or specific request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Request for the same workplace adjustments/access to benefits available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similarly situated employees (e.g., flex schedule, telework, ergonomic equipment)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33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can it be determined that an individual qualifies to receive accommodation?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Gather whatever information is necessary to process the request, including impairment, limitations, impact on performing job functions, and accommodations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Determine if the individual has an ADA-qualifying disability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 ADA disability-related inquiry rules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01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Disability-related Inquiry Rules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Pre-offer: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non-voluntar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disability-related inquiries or medical exams of 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applicants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until after a conditional job offer is made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Post-offer: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Disability-related inquiries and medical exams can be required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required for all candidates entering into the job category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Employment: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Disability-related inquiries and medical exams of 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employees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must be "job-related and consistent with business necessity”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5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are disability-related inquiries job-related and consistent </a:t>
            </a:r>
            <a:b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business necessity?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7472" lvl="0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Reasonable belief, based on objective evidence, that:</a:t>
            </a:r>
          </a:p>
          <a:p>
            <a:pPr marL="740664" lvl="1" indent="-283464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job functions will be/is impaired by a medical impairment; </a:t>
            </a:r>
          </a:p>
          <a:p>
            <a:pPr marL="740664" lvl="1" indent="-283464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there is a direct threat due to a known medical impairment</a:t>
            </a:r>
          </a:p>
          <a:p>
            <a:pPr marL="347472" lvl="0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Usually, after accommodation is requested,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disability and/or need for accommodation are not known or obvious</a:t>
            </a:r>
          </a:p>
          <a:p>
            <a:pPr marL="347472" lvl="0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required in positions that affect public safety</a:t>
            </a:r>
          </a:p>
          <a:p>
            <a:pPr marL="347472" lvl="0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Known disability affecting performance, but no RA request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21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Gathering disability-related information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impairment and/or need for accommodation are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known or obvious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focus on gathering information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the accommodation,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the disability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impairment and/or need for accommodation are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known or obvious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may request documentation that verifies:</a:t>
            </a:r>
          </a:p>
          <a:p>
            <a:pPr marL="740664" lvl="1" indent="-283464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existence of an impairment (e.g., learning disability, seizure disorder, mental health impairment, etc.)</a:t>
            </a:r>
          </a:p>
          <a:p>
            <a:pPr marL="740664" lvl="1" indent="-283464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the impairment affects a major life activity (e.g., reading, concentrating, interacting </a:t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others, lifting, etc.)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impairment is substantially limiting in some way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1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 coverage, but don’t get stuck in the process of determining “disability”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 of disability under ADAAA is to be interpreted broadly –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without requiring significant analysis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 appropriate questions: </a:t>
            </a:r>
          </a:p>
          <a:p>
            <a:pPr marL="857250" lvl="1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impairment?</a:t>
            </a:r>
          </a:p>
          <a:p>
            <a:pPr marL="857250" lvl="1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are the limitations/restrictions?</a:t>
            </a:r>
          </a:p>
          <a:p>
            <a:pPr marL="857250" lvl="1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long is the impairment expected to last?</a:t>
            </a:r>
          </a:p>
          <a:p>
            <a:pPr marL="857250" lvl="1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the expected duration of limitations/restrictions?</a:t>
            </a:r>
          </a:p>
          <a:p>
            <a:pPr marL="857250" lvl="1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accommodation help?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9C173-438C-4A73-8C7E-25827EC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Including the D – Disability – in Diversity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A81D8-14D7-4068-A020-0262C6D52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10" y="2200595"/>
            <a:ext cx="8026988" cy="36013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>
                <a:solidFill>
                  <a:schemeClr val="tx1"/>
                </a:solidFill>
              </a:rPr>
              <a:t>Organizations are at their best when they welcome, respect and include people of all backgrounds. This includes people with disabilities. </a:t>
            </a:r>
          </a:p>
        </p:txBody>
      </p:sp>
      <p:pic>
        <p:nvPicPr>
          <p:cNvPr id="4" name="Picture 3" descr="6 diverse people with and without disabilities smiling together">
            <a:extLst>
              <a:ext uri="{FF2B5EF4-FFF2-40B4-BE49-F238E27FC236}">
                <a16:creationId xmlns:a16="http://schemas.microsoft.com/office/drawing/2014/main" id="{319EFE9E-3042-F94F-AF98-43D74F288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56" y="1504949"/>
            <a:ext cx="3522715" cy="528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9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Resources are available!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Equal Employment Opportunity Commission (EEOC):</a:t>
            </a:r>
          </a:p>
          <a:p>
            <a:pPr marL="747522" lvl="1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  <a:t>Disability-Related Inquiries and Medical Examinations </a:t>
            </a:r>
            <a:b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</a:b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  <a:t>of Employees </a:t>
            </a:r>
            <a:endParaRPr lang="en-US" sz="21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747522" lvl="1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4"/>
              </a:rPr>
              <a:t>Reasonable Accommodation and Undue Hardship </a:t>
            </a:r>
            <a:b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4"/>
              </a:rPr>
            </a:b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4"/>
              </a:rPr>
              <a:t>Under the ADA</a:t>
            </a: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(q. 6)</a:t>
            </a:r>
          </a:p>
          <a:p>
            <a:pPr marL="347472" lvl="0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 resources:</a:t>
            </a:r>
          </a:p>
          <a:p>
            <a:pPr marL="747522" lvl="1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AskJAN,org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 to Z by Topic:</a:t>
            </a: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5"/>
              </a:rPr>
              <a:t>Medical Exams and Inquiries</a:t>
            </a:r>
            <a:endParaRPr lang="en-US" sz="21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747522" lvl="1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6"/>
              </a:rPr>
              <a:t>Sample Medical Inquiry Form in Response to an Accommodation Request</a:t>
            </a:r>
            <a:endParaRPr lang="en-US" sz="21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747522" lvl="1" indent="-347472" eaLnBrk="0" fontAlgn="base" hangingPunct="0">
              <a:lnSpc>
                <a:spcPct val="12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7"/>
              </a:rPr>
              <a:t>Sample Medical Inquiry Form in Response to a </a:t>
            </a:r>
            <a:b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7"/>
              </a:rPr>
            </a:br>
            <a:r>
              <a:rPr lang="en-US" sz="21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7"/>
              </a:rPr>
              <a:t>Request for Leave</a:t>
            </a:r>
            <a:endParaRPr lang="en-US" sz="13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15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sure whether to ask about disability or the need for accommodation?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“Is there anything we can do to support you in performing your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duties or meeting performance standards?” or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can we help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?”</a:t>
            </a:r>
          </a:p>
          <a:p>
            <a:pPr marL="747522" lvl="1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mention of disability or accommodation = </a:t>
            </a:r>
            <a:r>
              <a:rPr lang="en-US" sz="2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worrying about ADA disability-related inquiry rules</a:t>
            </a:r>
          </a:p>
          <a:p>
            <a:pPr marL="747522" lvl="1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Extends support, creates a safe space for disability disclosure, and often leads </a:t>
            </a:r>
            <a:b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engagement in the interactive process</a:t>
            </a:r>
          </a:p>
          <a:p>
            <a:pPr marL="747522" lvl="1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Best practice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53" y="1651136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1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Gathering Information 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Gather information about: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Impairment and limitations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Expected duration of impairment, limitations, and/or restrictions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Essential/marginal functions and/or standards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limitations/restrictions affect ability to perform essential/marginal functions, and/or meet standards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Environment, equipment, tools to be used, etc.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Accommodation suggestions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50" y="1680633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5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Workplace Accommodations: Low Cost, High Impact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of Accommodation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employers report no or low cost for accommodating employees </a:t>
            </a:r>
            <a:b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disabilities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Typical one-time expenditure: $500</a:t>
            </a:r>
          </a:p>
          <a:p>
            <a:pPr marL="347472" lvl="0" indent="-347472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 Benefits of Accommodation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Allowed company to retain a valued employee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employee’s productivity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Eliminated cost of training new employee</a:t>
            </a:r>
          </a:p>
          <a:p>
            <a:pPr marL="740664" lvl="1" indent="-283464" eaLnBrk="0" fontAlgn="base" hangingPunct="0">
              <a:lnSpc>
                <a:spcPct val="11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employee’s attendance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4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categories of reasonable accommodation: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Modifications or adjustments needed during the hiring process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Modifications or adjustments to the work environment, or to the manner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circumstances under which the position held or desired is customarily performed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Modifications or adjustments that enable the enjoyment of equal benefits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privileges of employment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93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Making existing facilities accessible and useable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Modifying policies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Restructuring a job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Modifying work schedules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Acquiring/modifying equipment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Providing a qualified reader, interpreter, job coach, etc.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Reassigning an employee to a vacant position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Granting intermittent or concurrent leave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remotely/at home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Allowing access for service/emotional support animal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64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have to provide accommodations that pose an undue hardship –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significant difficulty or expense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have to provide personal use items needed in accomplishing daily activities both on and off the job (e.g., hearing aids)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have to remove essential functions, lower production standards,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create new jobs as reasonable accommodation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17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can help with exploring accommodations?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Individual with the disability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Healthcare provider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Vocational rehabilitation specialist, job coach, ergonomic consultant, rehabilitation engineer, disability-related organizations, etc.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subject matter experts; IT, ergonomics, safety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External accommodation/ADA resources, like JAN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67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Exploring Accommodations 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JAN! Visit AskJAN.org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of AskJAN.org home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57" y="2476370"/>
            <a:ext cx="7260965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18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Choosing Accommodations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you know?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Employer gets to choose among effective accommodation options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Employer determines what is reasonable, and what will create an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undue hardship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Employer may provide trial or short-term solutions as part of the accommodation process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E7041A29-C8D0-5B46-B8B2-B34D4194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people with disabilities.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0AB36-5964-4E34-B48B-2F308D3AD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327605"/>
            <a:ext cx="12192000" cy="1766717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Richard Branson">
            <a:extLst>
              <a:ext uri="{FF2B5EF4-FFF2-40B4-BE49-F238E27FC236}">
                <a16:creationId xmlns:a16="http://schemas.microsoft.com/office/drawing/2014/main" id="{A7200C7C-1215-411C-A089-375A2D46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908" y="-102714"/>
            <a:ext cx="2515672" cy="3000067"/>
          </a:xfrm>
          <a:prstGeom prst="rect">
            <a:avLst/>
          </a:prstGeom>
        </p:spPr>
      </p:pic>
      <p:pic>
        <p:nvPicPr>
          <p:cNvPr id="13" name="Picture 12" descr="Demi Lovato">
            <a:extLst>
              <a:ext uri="{FF2B5EF4-FFF2-40B4-BE49-F238E27FC236}">
                <a16:creationId xmlns:a16="http://schemas.microsoft.com/office/drawing/2014/main" id="{F376CD0F-9E6F-4F2C-9ACB-22D7CD88A2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703" y="-176123"/>
            <a:ext cx="2748201" cy="3075975"/>
          </a:xfrm>
          <a:prstGeom prst="rect">
            <a:avLst/>
          </a:prstGeom>
        </p:spPr>
      </p:pic>
      <p:pic>
        <p:nvPicPr>
          <p:cNvPr id="19" name="Picture 18" descr="Whoopi Goldberg">
            <a:extLst>
              <a:ext uri="{FF2B5EF4-FFF2-40B4-BE49-F238E27FC236}">
                <a16:creationId xmlns:a16="http://schemas.microsoft.com/office/drawing/2014/main" id="{6C9DBCA1-3ABF-43C6-942B-E59A899AD7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921" y="-96229"/>
            <a:ext cx="2512816" cy="3000067"/>
          </a:xfrm>
          <a:prstGeom prst="rect">
            <a:avLst/>
          </a:prstGeom>
        </p:spPr>
      </p:pic>
      <p:pic>
        <p:nvPicPr>
          <p:cNvPr id="23" name="Picture 22" descr="Greta Thunberg">
            <a:extLst>
              <a:ext uri="{FF2B5EF4-FFF2-40B4-BE49-F238E27FC236}">
                <a16:creationId xmlns:a16="http://schemas.microsoft.com/office/drawing/2014/main" id="{A3C79C9C-3E0B-41A3-8756-55F66F5EA6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9227" y="4006400"/>
            <a:ext cx="2461638" cy="2851600"/>
          </a:xfrm>
          <a:prstGeom prst="rect">
            <a:avLst/>
          </a:prstGeom>
        </p:spPr>
      </p:pic>
      <p:pic>
        <p:nvPicPr>
          <p:cNvPr id="25" name="Picture 24" descr="Steve Jobs">
            <a:extLst>
              <a:ext uri="{FF2B5EF4-FFF2-40B4-BE49-F238E27FC236}">
                <a16:creationId xmlns:a16="http://schemas.microsoft.com/office/drawing/2014/main" id="{0B3C2A8F-2DCF-4AF8-BE43-30B13F29E06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589" y="3988741"/>
            <a:ext cx="2467220" cy="2883687"/>
          </a:xfrm>
          <a:prstGeom prst="rect">
            <a:avLst/>
          </a:prstGeom>
        </p:spPr>
      </p:pic>
      <p:pic>
        <p:nvPicPr>
          <p:cNvPr id="27" name="Picture 26" descr="Marlee Matlin">
            <a:extLst>
              <a:ext uri="{FF2B5EF4-FFF2-40B4-BE49-F238E27FC236}">
                <a16:creationId xmlns:a16="http://schemas.microsoft.com/office/drawing/2014/main" id="{272C6665-C94F-434B-A329-0FD5A648E1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0" y="3998340"/>
            <a:ext cx="2454103" cy="2866414"/>
          </a:xfrm>
          <a:prstGeom prst="rect">
            <a:avLst/>
          </a:prstGeom>
        </p:spPr>
      </p:pic>
      <p:pic>
        <p:nvPicPr>
          <p:cNvPr id="29" name="Picture 28" descr="Mariah Carey">
            <a:extLst>
              <a:ext uri="{FF2B5EF4-FFF2-40B4-BE49-F238E27FC236}">
                <a16:creationId xmlns:a16="http://schemas.microsoft.com/office/drawing/2014/main" id="{5BEE2B08-971F-4F9D-96CE-C6C07025BDD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0783" y="3990947"/>
            <a:ext cx="2445465" cy="2871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C17EED-F370-4123-8932-D09AB9F56620}"/>
              </a:ext>
            </a:extLst>
          </p:cNvPr>
          <p:cNvSpPr txBox="1"/>
          <p:nvPr/>
        </p:nvSpPr>
        <p:spPr>
          <a:xfrm>
            <a:off x="-26139" y="3104944"/>
            <a:ext cx="12141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people with disabilities.</a:t>
            </a:r>
          </a:p>
        </p:txBody>
      </p:sp>
      <p:pic>
        <p:nvPicPr>
          <p:cNvPr id="5" name="Picture 4" descr="Halle Berry">
            <a:extLst>
              <a:ext uri="{FF2B5EF4-FFF2-40B4-BE49-F238E27FC236}">
                <a16:creationId xmlns:a16="http://schemas.microsoft.com/office/drawing/2014/main" id="{E9E37991-AA19-4E2A-A2AA-2FB587BCC9AD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330" y="4006812"/>
            <a:ext cx="2518259" cy="28772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D77733-3FEA-4EFA-901A-8CEDE74D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40" y="3972950"/>
            <a:ext cx="121862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elma Blair">
            <a:extLst>
              <a:ext uri="{FF2B5EF4-FFF2-40B4-BE49-F238E27FC236}">
                <a16:creationId xmlns:a16="http://schemas.microsoft.com/office/drawing/2014/main" id="{CDE9B4D4-601B-4F50-8914-23F291465133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6324" y="-182366"/>
            <a:ext cx="2559924" cy="3081167"/>
          </a:xfrm>
          <a:prstGeom prst="rect">
            <a:avLst/>
          </a:prstGeom>
        </p:spPr>
      </p:pic>
      <p:pic>
        <p:nvPicPr>
          <p:cNvPr id="22" name="Picture 21" descr="Stephen Hawking, award winning physicist and power chair user.">
            <a:extLst>
              <a:ext uri="{FF2B5EF4-FFF2-40B4-BE49-F238E27FC236}">
                <a16:creationId xmlns:a16="http://schemas.microsoft.com/office/drawing/2014/main" id="{E5CF0C00-440F-45F0-95FE-CAEA6C9B8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" y="-53953"/>
            <a:ext cx="2532620" cy="296709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DA02C5-4AF3-4DD3-83FC-08BC8ED3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338" y="2909751"/>
            <a:ext cx="12192338" cy="1564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96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Choosing Accommodations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it uncomplicated to provide simple accommodations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give management the authority to implement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a list of preapproved accommodations not requiring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full RA assessment (e.g., flexible work arrangements, standing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desks, ergonomic chairs)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a centralized accommodation fund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a task bank for return to work/modified duty accommodations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53" y="1651136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8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Implementing Accommodations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 accommodation approval and/or draft an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accommodation agreement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3"/>
              </a:rPr>
              <a:t>Sample Accommodation Approval Form</a:t>
            </a:r>
            <a:endParaRPr lang="en-US" sz="22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Approve on a trial or temporary basis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4"/>
            </a:endParaRPr>
          </a:p>
          <a:p>
            <a:pPr marL="742950" lvl="1" indent="-28575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200" u="sng" dirty="0">
                <a:solidFill>
                  <a:srgbClr val="002C5F"/>
                </a:solidFill>
                <a:latin typeface="Arial" pitchFamily="34" charset="0"/>
                <a:cs typeface="Arial" pitchFamily="34" charset="0"/>
                <a:hlinkClick r:id="rId4"/>
              </a:rPr>
              <a:t>Sample Temporary/Trial Accommodation Approval Form</a:t>
            </a:r>
            <a:endParaRPr lang="en-US" sz="2200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 necessary changes, purchases, arrangements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Communicate important accommodation information –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but,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remember ADA confidentiality rules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279" y="1825625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1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Implementing Accommodations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other employees be informed that an individual is receiving accommodation?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not disclose that an employee is receiving a reasonable accommodation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disability-related information must be kept confidential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inform those who are on a need-to-know basis only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b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does not include co-workers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Supervisors and managers may be informed about restrictions and accommodations –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but, restrict sharing medical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6822173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Implementing Accommodations 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None/>
            </a:pP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new managers and supervisors be informed about existing accommodations?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Yes. New management may (and probably should) be informed about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existing accommodations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Avoids potential ADA risks of new management requesting disability-related information the employer already has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Facilitates a smooth transition and helps keep accommodations in-tact,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employees productive</a:t>
            </a:r>
          </a:p>
        </p:txBody>
      </p:sp>
    </p:spTree>
    <p:extLst>
      <p:ext uri="{BB962C8B-B14F-4D97-AF65-F5344CB8AC3E}">
        <p14:creationId xmlns:p14="http://schemas.microsoft.com/office/powerpoint/2010/main" val="1132211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Implementing Accommodations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not delay in implementing accommodations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Modify the schedule or policy, purchase equipment, provide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training on equipment, schedule the service, approve leave, </a:t>
            </a:r>
            <a:b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search for a vacant position, etc.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sure the accommodation will be effective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Communicate accommodation information to appropriate parties,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needed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 confidentiality of all disability-related information</a:t>
            </a: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250" y="1710130"/>
            <a:ext cx="214597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688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Monitoring Accommodations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  <a:defRPr/>
            </a:pPr>
            <a:r>
              <a:rPr lang="en-US" alt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monitor accommodations?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maintain accommodations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insure effectiveness of accommodations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make adjustments when things aren’t working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Reasonable accommodation must enable the individual to perform essential functions/meet standards/access benefits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positively impact productivity and supports ADA compliance</a:t>
            </a:r>
          </a:p>
        </p:txBody>
      </p:sp>
    </p:spTree>
    <p:extLst>
      <p:ext uri="{BB962C8B-B14F-4D97-AF65-F5344CB8AC3E}">
        <p14:creationId xmlns:p14="http://schemas.microsoft.com/office/powerpoint/2010/main" val="322632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Monitoring Accommodations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FE483A-76A5-404C-8ECC-E11AEA1D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1168017" cy="4351338"/>
          </a:xfrm>
        </p:spPr>
        <p:txBody>
          <a:bodyPr>
            <a:noAutofit/>
          </a:bodyPr>
          <a:lstStyle/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Check on effectiveness of accommodation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Encourage ongoing communication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Restrict disability-related inquiries during the monitoring stage; </a:t>
            </a:r>
            <a:b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on accommodation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Maintain equipment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adjustments to existing accommodations when needed</a:t>
            </a:r>
          </a:p>
          <a:p>
            <a:pPr marL="347472" lvl="0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Document findings and plans</a:t>
            </a:r>
          </a:p>
          <a:p>
            <a:pPr marL="747522" lvl="1" indent="-347472" eaLnBrk="0" fontAlgn="base" hangingPunct="0">
              <a:lnSpc>
                <a:spcPct val="100000"/>
              </a:lnSpc>
              <a:spcBef>
                <a:spcPts val="24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Sample Form for Monitoring Accommodations</a:t>
            </a:r>
            <a:endParaRPr lang="en-US" altLang="en-US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helpful tips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76" y="16200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24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More information?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b="1" dirty="0">
              <a:solidFill>
                <a:srgbClr val="002C5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JAN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en-US" alt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(800) 526-7234 (V) - (877) 781-9403 (TTY)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AskJAN.org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None/>
            </a:pPr>
            <a:r>
              <a:rPr lang="en-US" alt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jan@askjan.org</a:t>
            </a:r>
          </a:p>
          <a:p>
            <a:pPr marL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None/>
            </a:pPr>
            <a:endParaRPr lang="en-US" alt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7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Q&amp;A With The Speakers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9E8F7-91B6-4944-A178-D7CFC052B533}"/>
              </a:ext>
            </a:extLst>
          </p:cNvPr>
          <p:cNvSpPr/>
          <p:nvPr/>
        </p:nvSpPr>
        <p:spPr>
          <a:xfrm>
            <a:off x="2426315" y="1959018"/>
            <a:ext cx="8539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Tracie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DeFreitas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Consultant — ADA Specialist,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Job Accommodations Network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pic>
        <p:nvPicPr>
          <p:cNvPr id="14" name="Picture 13" descr="Tracie DeFreitas smiling headshot">
            <a:extLst>
              <a:ext uri="{FF2B5EF4-FFF2-40B4-BE49-F238E27FC236}">
                <a16:creationId xmlns:a16="http://schemas.microsoft.com/office/drawing/2014/main" id="{2418D660-C024-4249-9EA6-76E743B3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1802344"/>
            <a:ext cx="1600200" cy="20669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AF574-57FA-F443-84EC-2EDBF9D2EF4F}"/>
              </a:ext>
            </a:extLst>
          </p:cNvPr>
          <p:cNvSpPr/>
          <p:nvPr/>
        </p:nvSpPr>
        <p:spPr>
          <a:xfrm>
            <a:off x="2402214" y="4292352"/>
            <a:ext cx="80249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Moderator: Matan Koch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Project Moses and General Counsel, RespectAbility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He/him/his</a:t>
            </a:r>
          </a:p>
        </p:txBody>
      </p:sp>
      <p:pic>
        <p:nvPicPr>
          <p:cNvPr id="10" name="Picture 9" descr="Matan Koch headshot smiling">
            <a:extLst>
              <a:ext uri="{FF2B5EF4-FFF2-40B4-BE49-F238E27FC236}">
                <a16:creationId xmlns:a16="http://schemas.microsoft.com/office/drawing/2014/main" id="{16868D8C-9495-D144-A3F8-1C3CE09F65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4267268"/>
            <a:ext cx="1600201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946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Equity and Access Webinar Series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09674-88AA-4827-9295-9A81B7D8E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61" y="1633904"/>
            <a:ext cx="11585115" cy="397246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Disability 101 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Disability History 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Accessible Events 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Recruit, Accommodate and Promote People with Disabilities for Volunteer Leadership, Board Positions and Paid Employment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A Welcoming Lexicon and Inclusive Storytelling 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Ensue Accessible Websites and Social Media </a:t>
            </a:r>
          </a:p>
          <a:p>
            <a:r>
              <a:rPr lang="en-US" sz="2200" dirty="0">
                <a:solidFill>
                  <a:schemeClr val="tx1"/>
                </a:solidFill>
              </a:rPr>
              <a:t>Premium Skills Workshop in Social Media Accessibility </a:t>
            </a:r>
          </a:p>
          <a:p>
            <a:r>
              <a:rPr lang="en-US" sz="2200" dirty="0">
                <a:solidFill>
                  <a:schemeClr val="tx1"/>
                </a:solidFill>
              </a:rPr>
              <a:t>How to Ensure Legal Rights and Compliance Obligations: Exploring the Rights of Employees and Participants, and the Obligations of Nonprofit Organizations Under the Law Media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532F3-A44B-4BAB-BDBF-18DBBB87F803}"/>
              </a:ext>
            </a:extLst>
          </p:cNvPr>
          <p:cNvSpPr/>
          <p:nvPr/>
        </p:nvSpPr>
        <p:spPr>
          <a:xfrm>
            <a:off x="680720" y="5606364"/>
            <a:ext cx="108305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Online Via Video and Transcript: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https://www.respectability.org/accessibility-webinars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207EE9A8-2D5C-C14A-8666-1FC78F1C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pic>
        <p:nvPicPr>
          <p:cNvPr id="5" name="Picture 4" descr="A man with a developmental disability pushing a cart">
            <a:extLst>
              <a:ext uri="{FF2B5EF4-FFF2-40B4-BE49-F238E27FC236}">
                <a16:creationId xmlns:a16="http://schemas.microsoft.com/office/drawing/2014/main" id="{F426324E-848E-4113-8F7B-DB39B43A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5C1672-8B44-4E4B-85E2-4BC3CBD84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6" y="307587"/>
            <a:ext cx="5758250" cy="237642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509982" y="535235"/>
            <a:ext cx="5349922" cy="1981303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Million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in the U.S.                        have a disability.*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D620D-E320-45BA-A466-188D3D5A18D5}"/>
              </a:ext>
            </a:extLst>
          </p:cNvPr>
          <p:cNvSpPr txBox="1"/>
          <p:nvPr/>
        </p:nvSpPr>
        <p:spPr>
          <a:xfrm>
            <a:off x="189781" y="6481546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Source: US Census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FE343-D253-4C03-9DFC-764D175B2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01945" y="2911656"/>
            <a:ext cx="5758249" cy="3411109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DAF2B-1DEE-429B-A188-4106BA264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9982" y="3247573"/>
            <a:ext cx="5349922" cy="2715904"/>
          </a:xfrm>
          <a:prstGeom prst="rect">
            <a:avLst/>
          </a:prstGeom>
          <a:solidFill>
            <a:srgbClr val="EFAF3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4AAFD-AECF-4371-B0EE-D102AB9CD006}"/>
              </a:ext>
            </a:extLst>
          </p:cNvPr>
          <p:cNvSpPr txBox="1"/>
          <p:nvPr/>
        </p:nvSpPr>
        <p:spPr>
          <a:xfrm>
            <a:off x="6722076" y="3554469"/>
            <a:ext cx="5040642" cy="21021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disabilities 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</a:p>
          <a:p>
            <a:pPr algn="ctr">
              <a:lnSpc>
                <a:spcPct val="90000"/>
              </a:lnSpc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</a:t>
            </a:r>
          </a:p>
          <a:p>
            <a:pPr algn="ctr">
              <a:lnSpc>
                <a:spcPct val="9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like anyone else.</a:t>
            </a:r>
          </a:p>
          <a:p>
            <a:pPr algn="ctr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RespectAbility logo">
            <a:extLst>
              <a:ext uri="{FF2B5EF4-FFF2-40B4-BE49-F238E27FC236}">
                <a16:creationId xmlns:a16="http://schemas.microsoft.com/office/drawing/2014/main" id="{5B70A2A2-139A-43CC-ACC4-96E02035B8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300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6393A8-6F56-448B-87F1-9157AC69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Resources and Thank You!</a:t>
            </a:r>
          </a:p>
        </p:txBody>
      </p:sp>
      <p:sp>
        <p:nvSpPr>
          <p:cNvPr id="4" name="Shape 426">
            <a:extLst>
              <a:ext uri="{FF2B5EF4-FFF2-40B4-BE49-F238E27FC236}">
                <a16:creationId xmlns:a16="http://schemas.microsoft.com/office/drawing/2014/main" id="{C710F695-65D8-41EB-A843-EC7BE66F772B}"/>
              </a:ext>
            </a:extLst>
          </p:cNvPr>
          <p:cNvSpPr txBox="1"/>
          <p:nvPr/>
        </p:nvSpPr>
        <p:spPr>
          <a:xfrm>
            <a:off x="523240" y="1534027"/>
            <a:ext cx="11144503" cy="5147190"/>
          </a:xfrm>
          <a:prstGeom prst="rect">
            <a:avLst/>
          </a:prstGeom>
          <a:noFill/>
          <a:ln>
            <a:noFill/>
          </a:ln>
        </p:spPr>
        <p:txBody>
          <a:bodyPr wrap="square" lIns="91275" tIns="45625" rIns="91275" bIns="456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3200" b="1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RespectAbility’s Inclusive Philanthropy Toolkit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Access information on disability inclusion, including the new disability in philanthropy &amp;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n</a:t>
            </a:r>
            <a:r>
              <a:rPr lang="en-US" sz="2800" kern="0" noProof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onprofits</a:t>
            </a:r>
            <a:r>
              <a:rPr lang="en-US" sz="2800" kern="0" noProof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study:</a:t>
            </a:r>
            <a:r>
              <a:rPr lang="en-US" sz="2000" u="sng" kern="0" noProof="0" dirty="0">
                <a:solidFill>
                  <a:srgbClr val="0000FF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  <a:r>
              <a:rPr kumimoji="0" lang="en-US" sz="2800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www.RespectAbility.org</a:t>
            </a:r>
            <a:r>
              <a:rPr kumimoji="0" lang="en-US" sz="280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/inclusive-philanthropy</a:t>
            </a:r>
            <a:endParaRPr kumimoji="0" lang="en-US" sz="2800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lvl="0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Follow us on Social Media!</a:t>
            </a:r>
            <a:endParaRPr lang="en-US" sz="20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Twitter: @</a:t>
            </a:r>
            <a:r>
              <a:rPr kumimoji="0" lang="en-US" sz="28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Respect_Ability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Facebook: </a:t>
            </a:r>
            <a:r>
              <a:rPr kumimoji="0" lang="en-US" sz="2800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RespectAbilityUSA</a:t>
            </a:r>
            <a:endParaRPr kumimoji="0" lang="en-US" sz="28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Instagram: @</a:t>
            </a:r>
            <a:r>
              <a:rPr lang="en-US" sz="2800" kern="0" dirty="0" err="1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RespectTheAbility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00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2"/>
              </a:rPr>
              <a:t>www.RespectAbility.org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 |  (202) 517-6272  | 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3"/>
              </a:rPr>
              <a:t>info@RespectAbility.org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</a:rPr>
              <a:t>Intersection of Disability and Politics: </a:t>
            </a:r>
            <a:r>
              <a:rPr lang="en-US" sz="2800" kern="0" dirty="0"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  <a:sym typeface="Libre Baskerville"/>
                <a:hlinkClick r:id="rId4"/>
              </a:rPr>
              <a:t>www.TheRespectAbilityReport.org</a:t>
            </a:r>
            <a:endParaRPr lang="en-US" sz="2800" kern="0" dirty="0"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45604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C5903F-A0A0-054E-8871-C28D324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in 4 adults</a:t>
            </a:r>
          </a:p>
        </p:txBody>
      </p:sp>
      <p:pic>
        <p:nvPicPr>
          <p:cNvPr id="5" name="Picture 4" descr="Tatiana Lee smiling">
            <a:extLst>
              <a:ext uri="{FF2B5EF4-FFF2-40B4-BE49-F238E27FC236}">
                <a16:creationId xmlns:a16="http://schemas.microsoft.com/office/drawing/2014/main" id="{C0844FA5-60D4-4D51-8FEE-50D681FBC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164" y="-1"/>
            <a:ext cx="10148249" cy="6861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1BFD20-01FB-44FA-AA40-AF3020B62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537029"/>
            <a:ext cx="3178629" cy="568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33315F-A4C0-490F-A4DF-74E0DEC22061}"/>
              </a:ext>
            </a:extLst>
          </p:cNvPr>
          <p:cNvSpPr/>
          <p:nvPr/>
        </p:nvSpPr>
        <p:spPr>
          <a:xfrm>
            <a:off x="602079" y="745060"/>
            <a:ext cx="2612609" cy="5269985"/>
          </a:xfrm>
          <a:prstGeom prst="rect">
            <a:avLst/>
          </a:prstGeom>
          <a:solidFill>
            <a:srgbClr val="EFAF30"/>
          </a:solidFill>
          <a:ln>
            <a:solidFill>
              <a:srgbClr val="4D4D4D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 4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a disability</a:t>
            </a:r>
          </a:p>
        </p:txBody>
      </p:sp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57963EB9-4409-4114-A2BB-0DC545565D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110" y="6413654"/>
            <a:ext cx="906449" cy="40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DD98-E9F2-451E-9441-0AED49A0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824"/>
          </a:xfrm>
        </p:spPr>
        <p:txBody>
          <a:bodyPr/>
          <a:lstStyle/>
          <a:p>
            <a:r>
              <a:rPr lang="en-US" b="1" dirty="0"/>
              <a:t>Disabilities Are….</a:t>
            </a:r>
          </a:p>
        </p:txBody>
      </p:sp>
      <p:pic>
        <p:nvPicPr>
          <p:cNvPr id="10" name="Picture 9" descr="John Lawson holding an umbrella with his hooks (Lawson is an amputee)">
            <a:extLst>
              <a:ext uri="{FF2B5EF4-FFF2-40B4-BE49-F238E27FC236}">
                <a16:creationId xmlns:a16="http://schemas.microsoft.com/office/drawing/2014/main" id="{10FE4378-2C38-4F8D-A533-D52B9800E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359" y="1538600"/>
            <a:ext cx="3858937" cy="4237452"/>
          </a:xfrm>
          <a:prstGeom prst="rect">
            <a:avLst/>
          </a:prstGeom>
        </p:spPr>
      </p:pic>
      <p:pic>
        <p:nvPicPr>
          <p:cNvPr id="8" name="hugging.jpg&#10;&#10;Picture 2" descr="A mother with a young boy and girl smiling together.">
            <a:extLst>
              <a:ext uri="{FF2B5EF4-FFF2-40B4-BE49-F238E27FC236}">
                <a16:creationId xmlns:a16="http://schemas.microsoft.com/office/drawing/2014/main" id="{2BB64663-3CB7-4167-BB59-1EFFD9C1A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3133" y="1521936"/>
            <a:ext cx="3875697" cy="4604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 descr="Kewon Vines smiling for the camera. Kewon is a little person">
            <a:extLst>
              <a:ext uri="{FF2B5EF4-FFF2-40B4-BE49-F238E27FC236}">
                <a16:creationId xmlns:a16="http://schemas.microsoft.com/office/drawing/2014/main" id="{DDC49BAA-34E6-4210-B6E0-A1978B6D0C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339" y="1537412"/>
            <a:ext cx="3759795" cy="38475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57DBEAA-9BF4-41F2-88B9-F91B582BA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900" y="5384936"/>
            <a:ext cx="11516725" cy="8973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mporary and Permanent">
            <a:extLst>
              <a:ext uri="{FF2B5EF4-FFF2-40B4-BE49-F238E27FC236}">
                <a16:creationId xmlns:a16="http://schemas.microsoft.com/office/drawing/2014/main" id="{1D2411ED-7DEF-4FDA-AA9C-7753B57FA28D}"/>
              </a:ext>
            </a:extLst>
          </p:cNvPr>
          <p:cNvSpPr txBox="1"/>
          <p:nvPr/>
        </p:nvSpPr>
        <p:spPr>
          <a:xfrm>
            <a:off x="533533" y="5540502"/>
            <a:ext cx="3418840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203200" algn="ctr">
              <a:lnSpc>
                <a:spcPct val="80000"/>
              </a:lnSpc>
            </a:lvl1pPr>
          </a:lstStyle>
          <a:p>
            <a:pPr indent="0"/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</p:txBody>
      </p:sp>
      <p:sp>
        <p:nvSpPr>
          <p:cNvPr id="6" name="Invisible and Visible">
            <a:extLst>
              <a:ext uri="{FF2B5EF4-FFF2-40B4-BE49-F238E27FC236}">
                <a16:creationId xmlns:a16="http://schemas.microsoft.com/office/drawing/2014/main" id="{96C7E27D-4A58-4025-9CCE-3B5A12F606DF}"/>
              </a:ext>
            </a:extLst>
          </p:cNvPr>
          <p:cNvSpPr txBox="1"/>
          <p:nvPr/>
        </p:nvSpPr>
        <p:spPr>
          <a:xfrm>
            <a:off x="5093784" y="5412857"/>
            <a:ext cx="20033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and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Nonv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isible </a:t>
            </a:r>
          </a:p>
        </p:txBody>
      </p:sp>
      <p:sp>
        <p:nvSpPr>
          <p:cNvPr id="9" name="Invisible and Visible">
            <a:extLst>
              <a:ext uri="{FF2B5EF4-FFF2-40B4-BE49-F238E27FC236}">
                <a16:creationId xmlns:a16="http://schemas.microsoft.com/office/drawing/2014/main" id="{62472CCB-FEFC-41F2-8E99-7DDE9179D9AB}"/>
              </a:ext>
            </a:extLst>
          </p:cNvPr>
          <p:cNvSpPr txBox="1"/>
          <p:nvPr/>
        </p:nvSpPr>
        <p:spPr>
          <a:xfrm>
            <a:off x="8745118" y="5412856"/>
            <a:ext cx="248368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indent="152400" algn="r"/>
          </a:lstStyle>
          <a:p>
            <a:pPr indent="0"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Birth or Acquired Later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B852D-30E1-4F5F-8566-B5B767209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72720" y="5364512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F8134D-6433-4665-A963-42D2408D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107339" y="1638300"/>
            <a:ext cx="7961" cy="49268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1F51D8-00A2-4BB9-8706-2479CBC86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07908" y="1537412"/>
            <a:ext cx="0" cy="4850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6FF354-B66D-4EAE-8BD6-48074C717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07034" y="1502496"/>
            <a:ext cx="11721123" cy="28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5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Speakers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E9E8F7-91B6-4944-A178-D7CFC052B533}"/>
              </a:ext>
            </a:extLst>
          </p:cNvPr>
          <p:cNvSpPr/>
          <p:nvPr/>
        </p:nvSpPr>
        <p:spPr>
          <a:xfrm>
            <a:off x="2426315" y="1959018"/>
            <a:ext cx="85398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Tracie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DeFreitas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Consultant — ADA Specialist,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Job Accommodations Network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She/her/hers</a:t>
            </a:r>
          </a:p>
        </p:txBody>
      </p:sp>
      <p:pic>
        <p:nvPicPr>
          <p:cNvPr id="14" name="Picture 13" descr="Tracie DeFreitas smiling headshot">
            <a:extLst>
              <a:ext uri="{FF2B5EF4-FFF2-40B4-BE49-F238E27FC236}">
                <a16:creationId xmlns:a16="http://schemas.microsoft.com/office/drawing/2014/main" id="{2418D660-C024-4249-9EA6-76E743B3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1802344"/>
            <a:ext cx="1600200" cy="20669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BAF574-57FA-F443-84EC-2EDBF9D2EF4F}"/>
              </a:ext>
            </a:extLst>
          </p:cNvPr>
          <p:cNvSpPr/>
          <p:nvPr/>
        </p:nvSpPr>
        <p:spPr>
          <a:xfrm>
            <a:off x="2402214" y="4292352"/>
            <a:ext cx="80249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Moderator: Matan Koch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Project Moses and General Counsel, RespectAbility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He/him/his</a:t>
            </a:r>
          </a:p>
        </p:txBody>
      </p:sp>
      <p:pic>
        <p:nvPicPr>
          <p:cNvPr id="10" name="Picture 9" descr="Matan Koch smiling headshot">
            <a:extLst>
              <a:ext uri="{FF2B5EF4-FFF2-40B4-BE49-F238E27FC236}">
                <a16:creationId xmlns:a16="http://schemas.microsoft.com/office/drawing/2014/main" id="{16868D8C-9495-D144-A3F8-1C3CE09F65B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93" y="4267268"/>
            <a:ext cx="1600201" cy="16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E0265-BF84-421A-98B2-3FE91A60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How to Ensure Legal Rights </a:t>
            </a:r>
            <a:br>
              <a:rPr lang="en-US" sz="3600" b="1" dirty="0"/>
            </a:br>
            <a:r>
              <a:rPr lang="en-US" sz="3600" b="1" dirty="0"/>
              <a:t>and Compliance Obligations: </a:t>
            </a:r>
            <a:br>
              <a:rPr lang="en-US" sz="3600" b="1" dirty="0"/>
            </a:br>
            <a:r>
              <a:rPr lang="en-US" sz="3600" b="1" dirty="0"/>
              <a:t>Exploring the Rights of Employees and Participants, and the Obligations of Nonprofit Organizations </a:t>
            </a:r>
            <a:br>
              <a:rPr lang="en-US" sz="3600" b="1" dirty="0"/>
            </a:br>
            <a:r>
              <a:rPr lang="en-US" sz="3600" b="1" dirty="0"/>
              <a:t>Under the Americans with Disabilities Act (ADA)</a:t>
            </a:r>
          </a:p>
        </p:txBody>
      </p:sp>
    </p:spTree>
    <p:extLst>
      <p:ext uri="{BB962C8B-B14F-4D97-AF65-F5344CB8AC3E}">
        <p14:creationId xmlns:p14="http://schemas.microsoft.com/office/powerpoint/2010/main" val="866567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24570</TotalTime>
  <Words>2928</Words>
  <Application>Microsoft Macintosh PowerPoint</Application>
  <PresentationFormat>Widescreen</PresentationFormat>
  <Paragraphs>353</Paragraphs>
  <Slides>50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Times New Roman</vt:lpstr>
      <vt:lpstr>Wingdings</vt:lpstr>
      <vt:lpstr>Office Theme</vt:lpstr>
      <vt:lpstr>Accessible Events</vt:lpstr>
      <vt:lpstr>Equity and Access Webinar Series Partners</vt:lpstr>
      <vt:lpstr>Including the D – Disability – in Diversity</vt:lpstr>
      <vt:lpstr>These are people with disabilities.</vt:lpstr>
      <vt:lpstr>61 million people</vt:lpstr>
      <vt:lpstr>1 in 4 adults</vt:lpstr>
      <vt:lpstr>Disabilities Are….</vt:lpstr>
      <vt:lpstr>Speakers</vt:lpstr>
      <vt:lpstr>How to Ensure Legal Rights  and Compliance Obligations:  Exploring the Rights of Employees and Participants, and the Obligations of Nonprofit Organizations  Under the Americans with Disabilities Act (ADA)</vt:lpstr>
      <vt:lpstr>ADA Basics 1</vt:lpstr>
      <vt:lpstr>ADA Basics 2</vt:lpstr>
      <vt:lpstr>ADA Basics 3</vt:lpstr>
      <vt:lpstr>ADA Basics 4</vt:lpstr>
      <vt:lpstr>ADA Basics 5</vt:lpstr>
      <vt:lpstr>ADA Basics 6</vt:lpstr>
      <vt:lpstr>ADA Basics 7</vt:lpstr>
      <vt:lpstr>ADA Basics 8</vt:lpstr>
      <vt:lpstr>The Interactive Process (IP)</vt:lpstr>
      <vt:lpstr>Engaging in the IP</vt:lpstr>
      <vt:lpstr>Recognizing a Request 1</vt:lpstr>
      <vt:lpstr>Recognizing a Request 2</vt:lpstr>
      <vt:lpstr>Recognizing a Request 3</vt:lpstr>
      <vt:lpstr>Recognizing a Request 4</vt:lpstr>
      <vt:lpstr>Recognizing a Request 5</vt:lpstr>
      <vt:lpstr>Gathering Information 1</vt:lpstr>
      <vt:lpstr>Gathering Information 2</vt:lpstr>
      <vt:lpstr>Gathering Information 3</vt:lpstr>
      <vt:lpstr>Gathering Information 4</vt:lpstr>
      <vt:lpstr>Gathering Information 5</vt:lpstr>
      <vt:lpstr>Gathering Information 6</vt:lpstr>
      <vt:lpstr>Gathering Information 7</vt:lpstr>
      <vt:lpstr>Gathering Information 8</vt:lpstr>
      <vt:lpstr>Exploring Accommodations 1</vt:lpstr>
      <vt:lpstr>Exploring Accommodations 2</vt:lpstr>
      <vt:lpstr>Exploring Accommodations 3</vt:lpstr>
      <vt:lpstr>Exploring Accommodations 4</vt:lpstr>
      <vt:lpstr>Exploring Accommodations 5</vt:lpstr>
      <vt:lpstr>Exploring Accommodations 6</vt:lpstr>
      <vt:lpstr>Choosing Accommodations 1</vt:lpstr>
      <vt:lpstr>Choosing Accommodations 2</vt:lpstr>
      <vt:lpstr>Implementing Accommodations 1</vt:lpstr>
      <vt:lpstr>Implementing Accommodations 2</vt:lpstr>
      <vt:lpstr>Implementing Accommodations 3</vt:lpstr>
      <vt:lpstr>Implementing Accommodations 4</vt:lpstr>
      <vt:lpstr>Monitoring Accommodations 1</vt:lpstr>
      <vt:lpstr>Monitoring Accommodations 2</vt:lpstr>
      <vt:lpstr>More information?</vt:lpstr>
      <vt:lpstr>Q&amp;A With The Speakers</vt:lpstr>
      <vt:lpstr>Equity and Access Webinar Series Schedule</vt:lpstr>
      <vt:lpstr>Resources and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Lauren Appelbaum</cp:lastModifiedBy>
  <cp:revision>680</cp:revision>
  <dcterms:created xsi:type="dcterms:W3CDTF">2019-02-07T00:58:17Z</dcterms:created>
  <dcterms:modified xsi:type="dcterms:W3CDTF">2020-01-15T16:51:46Z</dcterms:modified>
</cp:coreProperties>
</file>