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8"/>
  </p:notesMasterIdLst>
  <p:sldIdLst>
    <p:sldId id="259" r:id="rId2"/>
    <p:sldId id="684" r:id="rId3"/>
    <p:sldId id="696" r:id="rId4"/>
    <p:sldId id="680" r:id="rId5"/>
    <p:sldId id="681" r:id="rId6"/>
    <p:sldId id="61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81" autoAdjust="0"/>
  </p:normalViewPr>
  <p:slideViewPr>
    <p:cSldViewPr snapToGrid="0">
      <p:cViewPr varScale="1">
        <p:scale>
          <a:sx n="62" d="100"/>
          <a:sy n="62" d="100"/>
        </p:scale>
        <p:origin x="25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90584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6</a:t>
            </a:fld>
            <a:endParaRPr lang="en-US"/>
          </a:p>
        </p:txBody>
      </p:sp>
    </p:spTree>
    <p:extLst>
      <p:ext uri="{BB962C8B-B14F-4D97-AF65-F5344CB8AC3E}">
        <p14:creationId xmlns:p14="http://schemas.microsoft.com/office/powerpoint/2010/main" val="290710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10/21/2019</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10/21/2019</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10/21/2019</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10/21/2019</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10/21/2019</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respectability.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secure.confertel.net/tsRegisterD.asp?course=626908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espectability.org/accessibility-webina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JenniferM@RespectAbilityUSA.org" TargetMode="External"/><Relationship Id="rId4" Type="http://schemas.openxmlformats.org/officeDocument/2006/relationships/hyperlink" Target="http://www.respectabilit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standing in front of a crowd&#10;&#10;Description automatically generated">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5052447" y="4210127"/>
            <a:ext cx="7139553" cy="1569660"/>
          </a:xfrm>
          <a:prstGeom prst="rect">
            <a:avLst/>
          </a:prstGeom>
          <a:noFill/>
        </p:spPr>
        <p:txBody>
          <a:bodyPr wrap="square" rtlCol="0">
            <a:spAutoFit/>
          </a:bodyPr>
          <a:lstStyle/>
          <a:p>
            <a:pPr algn="ctr"/>
            <a:r>
              <a:rPr lang="en-US" sz="2400" b="1" dirty="0">
                <a:solidFill>
                  <a:srgbClr val="000000"/>
                </a:solidFill>
                <a:latin typeface="Times New Roman" panose="02020603050405020304" pitchFamily="18" charset="0"/>
                <a:cs typeface="Times New Roman" panose="02020603050405020304" pitchFamily="18" charset="0"/>
              </a:rPr>
              <a:t>Iowa </a:t>
            </a:r>
            <a:r>
              <a:rPr lang="en-US" sz="2400" b="1" dirty="0" err="1">
                <a:solidFill>
                  <a:srgbClr val="000000"/>
                </a:solidFill>
                <a:latin typeface="Times New Roman" panose="02020603050405020304" pitchFamily="18" charset="0"/>
                <a:cs typeface="Times New Roman" panose="02020603050405020304" pitchFamily="18" charset="0"/>
              </a:rPr>
              <a:t>Voc</a:t>
            </a:r>
            <a:r>
              <a:rPr lang="en-US" sz="2400" b="1" dirty="0">
                <a:solidFill>
                  <a:srgbClr val="000000"/>
                </a:solidFill>
                <a:latin typeface="Times New Roman" panose="02020603050405020304" pitchFamily="18" charset="0"/>
                <a:cs typeface="Times New Roman" panose="02020603050405020304" pitchFamily="18" charset="0"/>
              </a:rPr>
              <a:t> Rehab’s Stories of Successful Business Engagement and Disability Hiring</a:t>
            </a:r>
          </a:p>
          <a:p>
            <a:pPr algn="ctr"/>
            <a:r>
              <a:rPr lang="en-US" sz="2400" b="1" dirty="0">
                <a:solidFill>
                  <a:srgbClr val="000000"/>
                </a:solidFill>
                <a:latin typeface="Times New Roman" panose="02020603050405020304" pitchFamily="18" charset="0"/>
                <a:cs typeface="Times New Roman" panose="02020603050405020304" pitchFamily="18" charset="0"/>
                <a:hlinkClick r:id="rId4"/>
              </a:rPr>
              <a:t>www.RespectAbility.org</a:t>
            </a:r>
            <a:r>
              <a:rPr lang="en-US" sz="2400" b="1" dirty="0">
                <a:solidFill>
                  <a:srgbClr val="000000"/>
                </a:solidFill>
                <a:latin typeface="Times New Roman" panose="02020603050405020304" pitchFamily="18" charset="0"/>
                <a:cs typeface="Times New Roman" panose="02020603050405020304" pitchFamily="18" charset="0"/>
              </a:rPr>
              <a:t> </a:t>
            </a:r>
          </a:p>
          <a:p>
            <a:pPr algn="ctr"/>
            <a:r>
              <a:rPr lang="en-US" sz="2400" b="1" dirty="0">
                <a:solidFill>
                  <a:srgbClr val="000000"/>
                </a:solidFill>
                <a:latin typeface="Times New Roman" panose="02020603050405020304" pitchFamily="18" charset="0"/>
                <a:cs typeface="Times New Roman" panose="02020603050405020304" pitchFamily="18" charset="0"/>
              </a:rPr>
              <a:t>October 22</a:t>
            </a:r>
            <a:r>
              <a:rPr lang="en-US" sz="2400" b="1" baseline="30000" dirty="0">
                <a:solidFill>
                  <a:srgbClr val="000000"/>
                </a:solidFill>
                <a:latin typeface="Times New Roman" panose="02020603050405020304" pitchFamily="18" charset="0"/>
                <a:cs typeface="Times New Roman" panose="02020603050405020304" pitchFamily="18" charset="0"/>
              </a:rPr>
              <a:t>nd</a:t>
            </a:r>
            <a:r>
              <a:rPr lang="en-US" sz="2400" b="1" dirty="0">
                <a:solidFill>
                  <a:srgbClr val="000000"/>
                </a:solidFill>
                <a:latin typeface="Times New Roman" panose="02020603050405020304" pitchFamily="18" charset="0"/>
                <a:cs typeface="Times New Roman" panose="02020603050405020304" pitchFamily="18" charset="0"/>
              </a:rPr>
              <a:t>, 2019</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13" name="Picture 12" descr="A close up of a sign&#10;&#10;Description automatically generated">
            <a:extLst>
              <a:ext uri="{FF2B5EF4-FFF2-40B4-BE49-F238E27FC236}">
                <a16:creationId xmlns:a16="http://schemas.microsoft.com/office/drawing/2014/main" id="{F470BEEA-2EE5-4BD6-B08F-117EAA0ADD6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5800" y="3785282"/>
            <a:ext cx="4366647" cy="2419350"/>
          </a:xfrm>
          <a:prstGeom prst="rect">
            <a:avLst/>
          </a:prstGeom>
        </p:spPr>
      </p:pic>
    </p:spTree>
    <p:extLst>
      <p:ext uri="{BB962C8B-B14F-4D97-AF65-F5344CB8AC3E}">
        <p14:creationId xmlns:p14="http://schemas.microsoft.com/office/powerpoint/2010/main" val="411587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FB9694-1CA8-41F4-AFED-1F9305E12184}"/>
              </a:ext>
            </a:extLst>
          </p:cNvPr>
          <p:cNvSpPr>
            <a:spLocks noGrp="1"/>
          </p:cNvSpPr>
          <p:nvPr>
            <p:ph type="title"/>
          </p:nvPr>
        </p:nvSpPr>
        <p:spPr/>
        <p:txBody>
          <a:bodyPr>
            <a:normAutofit fontScale="90000"/>
          </a:bodyPr>
          <a:lstStyle/>
          <a:p>
            <a:r>
              <a:rPr lang="en-US" dirty="0"/>
              <a:t>Celebrating NDEAM – The Right Talent, Right Now</a:t>
            </a:r>
          </a:p>
        </p:txBody>
      </p:sp>
      <p:pic>
        <p:nvPicPr>
          <p:cNvPr id="4" name="Picture 3">
            <a:extLst>
              <a:ext uri="{FF2B5EF4-FFF2-40B4-BE49-F238E27FC236}">
                <a16:creationId xmlns:a16="http://schemas.microsoft.com/office/drawing/2014/main" id="{1AE62439-C27E-42E2-BD69-AB7C66B67911}"/>
              </a:ext>
            </a:extLst>
          </p:cNvPr>
          <p:cNvPicPr>
            <a:picLocks noChangeAspect="1"/>
          </p:cNvPicPr>
          <p:nvPr/>
        </p:nvPicPr>
        <p:blipFill>
          <a:blip r:embed="rId2"/>
          <a:stretch>
            <a:fillRect/>
          </a:stretch>
        </p:blipFill>
        <p:spPr>
          <a:xfrm>
            <a:off x="1852451" y="1504950"/>
            <a:ext cx="8239125" cy="5343525"/>
          </a:xfrm>
          <a:prstGeom prst="rect">
            <a:avLst/>
          </a:prstGeom>
        </p:spPr>
      </p:pic>
    </p:spTree>
    <p:extLst>
      <p:ext uri="{BB962C8B-B14F-4D97-AF65-F5344CB8AC3E}">
        <p14:creationId xmlns:p14="http://schemas.microsoft.com/office/powerpoint/2010/main" val="353557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3A344-21C4-4923-8509-9555FD502913}"/>
              </a:ext>
            </a:extLst>
          </p:cNvPr>
          <p:cNvSpPr>
            <a:spLocks noGrp="1"/>
          </p:cNvSpPr>
          <p:nvPr>
            <p:ph idx="1"/>
          </p:nvPr>
        </p:nvSpPr>
        <p:spPr>
          <a:xfrm>
            <a:off x="523241" y="1825625"/>
            <a:ext cx="7086428" cy="4351338"/>
          </a:xfrm>
        </p:spPr>
        <p:txBody>
          <a:bodyPr>
            <a:normAutofit/>
          </a:bodyPr>
          <a:lstStyle/>
          <a:p>
            <a:pPr marL="0" indent="0">
              <a:buNone/>
            </a:pPr>
            <a:r>
              <a:rPr lang="en-US" b="1" dirty="0"/>
              <a:t>Webinar: Creating a Culture of Inclusion for Talented Employees with Disabilities</a:t>
            </a:r>
          </a:p>
          <a:p>
            <a:r>
              <a:rPr lang="en-US" b="1" dirty="0"/>
              <a:t>Date:</a:t>
            </a:r>
            <a:r>
              <a:rPr lang="en-US" dirty="0"/>
              <a:t> Wednesday, October 30, 2019</a:t>
            </a:r>
            <a:br>
              <a:rPr lang="en-US" dirty="0"/>
            </a:br>
            <a:r>
              <a:rPr lang="en-US" b="1" dirty="0"/>
              <a:t>Time:</a:t>
            </a:r>
            <a:r>
              <a:rPr lang="en-US" dirty="0"/>
              <a:t> 1:30 p.m. ET / 12:30 p.m. CT / 11:30 a.m. MT / 10:30 a.m. PT</a:t>
            </a:r>
            <a:br>
              <a:rPr lang="en-US" dirty="0"/>
            </a:br>
            <a:r>
              <a:rPr lang="en-US" b="1" dirty="0"/>
              <a:t>Duration:</a:t>
            </a:r>
            <a:r>
              <a:rPr lang="en-US" dirty="0"/>
              <a:t> 1 hour 30 minutes</a:t>
            </a:r>
          </a:p>
          <a:p>
            <a:r>
              <a:rPr lang="en-US" b="1" dirty="0"/>
              <a:t>RSVP: </a:t>
            </a:r>
            <a:r>
              <a:rPr lang="en-US" dirty="0">
                <a:hlinkClick r:id="rId2"/>
              </a:rPr>
              <a:t>https://secure.confertel.net/tsRegisterD.asp?course=6269080</a:t>
            </a:r>
            <a:endParaRPr lang="en-US" dirty="0"/>
          </a:p>
          <a:p>
            <a:r>
              <a:rPr lang="en-US" b="1" dirty="0"/>
              <a:t>Speakers: </a:t>
            </a:r>
            <a:r>
              <a:rPr lang="en-US" dirty="0"/>
              <a:t>Philip Kahn-Pauli, Policy and Practices Director, </a:t>
            </a:r>
            <a:r>
              <a:rPr lang="en-US" dirty="0" err="1"/>
              <a:t>RespectAbility</a:t>
            </a:r>
            <a:endParaRPr lang="en-US" dirty="0"/>
          </a:p>
          <a:p>
            <a:endParaRPr lang="en-US" dirty="0"/>
          </a:p>
        </p:txBody>
      </p:sp>
      <p:sp>
        <p:nvSpPr>
          <p:cNvPr id="3" name="Title 2">
            <a:extLst>
              <a:ext uri="{FF2B5EF4-FFF2-40B4-BE49-F238E27FC236}">
                <a16:creationId xmlns:a16="http://schemas.microsoft.com/office/drawing/2014/main" id="{0F475CE5-C53B-401F-B6B5-FB767B127C61}"/>
              </a:ext>
            </a:extLst>
          </p:cNvPr>
          <p:cNvSpPr>
            <a:spLocks noGrp="1"/>
          </p:cNvSpPr>
          <p:nvPr>
            <p:ph type="title"/>
          </p:nvPr>
        </p:nvSpPr>
        <p:spPr/>
        <p:txBody>
          <a:bodyPr/>
          <a:lstStyle/>
          <a:p>
            <a:r>
              <a:rPr lang="en-US" dirty="0"/>
              <a:t>Please also join us for our last NDEAM Webinar</a:t>
            </a:r>
          </a:p>
        </p:txBody>
      </p:sp>
      <p:pic>
        <p:nvPicPr>
          <p:cNvPr id="4" name="Picture 3" descr="A group of people walking down the street&#10;&#10;Description automatically generated">
            <a:extLst>
              <a:ext uri="{FF2B5EF4-FFF2-40B4-BE49-F238E27FC236}">
                <a16:creationId xmlns:a16="http://schemas.microsoft.com/office/drawing/2014/main" id="{20E3FF8A-379C-4BD7-BF69-E78ABC54329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35131" y="1799853"/>
            <a:ext cx="3439159" cy="4377110"/>
          </a:xfrm>
          <a:prstGeom prst="rect">
            <a:avLst/>
          </a:prstGeom>
        </p:spPr>
      </p:pic>
    </p:spTree>
    <p:extLst>
      <p:ext uri="{BB962C8B-B14F-4D97-AF65-F5344CB8AC3E}">
        <p14:creationId xmlns:p14="http://schemas.microsoft.com/office/powerpoint/2010/main" val="3578551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Upcoming Equity Webinars!</a:t>
            </a:r>
          </a:p>
        </p:txBody>
      </p:sp>
      <p:pic>
        <p:nvPicPr>
          <p:cNvPr id="4" name="Picture 3">
            <a:extLst>
              <a:ext uri="{FF2B5EF4-FFF2-40B4-BE49-F238E27FC236}">
                <a16:creationId xmlns:a16="http://schemas.microsoft.com/office/drawing/2014/main" id="{FBBB3559-F511-495B-A7D6-CD434CD97652}"/>
              </a:ext>
            </a:extLst>
          </p:cNvPr>
          <p:cNvPicPr>
            <a:picLocks noChangeAspect="1"/>
          </p:cNvPicPr>
          <p:nvPr/>
        </p:nvPicPr>
        <p:blipFill>
          <a:blip r:embed="rId2"/>
          <a:stretch>
            <a:fillRect/>
          </a:stretch>
        </p:blipFill>
        <p:spPr>
          <a:xfrm>
            <a:off x="651332" y="1748631"/>
            <a:ext cx="3667125" cy="4505325"/>
          </a:xfrm>
          <a:prstGeom prst="rect">
            <a:avLst/>
          </a:prstGeom>
        </p:spPr>
      </p:pic>
      <p:pic>
        <p:nvPicPr>
          <p:cNvPr id="5" name="Picture 4">
            <a:extLst>
              <a:ext uri="{FF2B5EF4-FFF2-40B4-BE49-F238E27FC236}">
                <a16:creationId xmlns:a16="http://schemas.microsoft.com/office/drawing/2014/main" id="{0A97EEFD-B97C-4013-884F-0D8B90234357}"/>
              </a:ext>
            </a:extLst>
          </p:cNvPr>
          <p:cNvPicPr>
            <a:picLocks noChangeAspect="1"/>
          </p:cNvPicPr>
          <p:nvPr/>
        </p:nvPicPr>
        <p:blipFill>
          <a:blip r:embed="rId3"/>
          <a:stretch>
            <a:fillRect/>
          </a:stretch>
        </p:blipFill>
        <p:spPr>
          <a:xfrm>
            <a:off x="4318457" y="1739106"/>
            <a:ext cx="3581400" cy="4514850"/>
          </a:xfrm>
          <a:prstGeom prst="rect">
            <a:avLst/>
          </a:prstGeom>
        </p:spPr>
      </p:pic>
      <p:sp>
        <p:nvSpPr>
          <p:cNvPr id="6" name="Rectangle 5">
            <a:extLst>
              <a:ext uri="{FF2B5EF4-FFF2-40B4-BE49-F238E27FC236}">
                <a16:creationId xmlns:a16="http://schemas.microsoft.com/office/drawing/2014/main" id="{8A6AE8A0-FB15-416C-8D7D-1BADDCA95DC8}"/>
              </a:ext>
            </a:extLst>
          </p:cNvPr>
          <p:cNvSpPr/>
          <p:nvPr/>
        </p:nvSpPr>
        <p:spPr>
          <a:xfrm>
            <a:off x="7873545" y="1734373"/>
            <a:ext cx="4056601" cy="4801314"/>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Disability discrimination is rampant and is happening every day – despite the fact that people want to do the right thing and that most of the ways to include people with disabilities in your important work are actually free. It’s all about getting the skills to do it right. </a:t>
            </a:r>
            <a:r>
              <a:rPr lang="en-US" b="1" dirty="0" err="1">
                <a:latin typeface="Times New Roman" panose="02020603050405020304" pitchFamily="18" charset="0"/>
                <a:cs typeface="Times New Roman" panose="02020603050405020304" pitchFamily="18" charset="0"/>
              </a:rPr>
              <a:t>RespectAbility’s</a:t>
            </a:r>
            <a:r>
              <a:rPr lang="en-US" b="1" dirty="0">
                <a:latin typeface="Times New Roman" panose="02020603050405020304" pitchFamily="18" charset="0"/>
                <a:cs typeface="Times New Roman" panose="02020603050405020304" pitchFamily="18" charset="0"/>
              </a:rPr>
              <a:t> upcoming series of free webinars will give you and your teams step-by-step guidance, as well as provide resources and contacts to help foundations and nonprofits on their journey. Join for one or all! Each webinar will include live captioning. Accessible PPTs can be sent to participants ahead of time for use with screen readers.</a:t>
            </a:r>
          </a:p>
        </p:txBody>
      </p:sp>
    </p:spTree>
    <p:extLst>
      <p:ext uri="{BB962C8B-B14F-4D97-AF65-F5344CB8AC3E}">
        <p14:creationId xmlns:p14="http://schemas.microsoft.com/office/powerpoint/2010/main" val="129759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009674-88AA-4827-9295-9A81B7D8EF66}"/>
              </a:ext>
            </a:extLst>
          </p:cNvPr>
          <p:cNvSpPr>
            <a:spLocks noGrp="1"/>
          </p:cNvSpPr>
          <p:nvPr>
            <p:ph idx="1"/>
          </p:nvPr>
        </p:nvSpPr>
        <p:spPr>
          <a:xfrm>
            <a:off x="523240" y="1504950"/>
            <a:ext cx="10830559" cy="4351338"/>
          </a:xfrm>
        </p:spPr>
        <p:txBody>
          <a:bodyPr>
            <a:normAutofit fontScale="92500"/>
          </a:bodyPr>
          <a:lstStyle/>
          <a:p>
            <a:r>
              <a:rPr lang="en-US" b="1" dirty="0">
                <a:solidFill>
                  <a:schemeClr val="tx1"/>
                </a:solidFill>
              </a:rPr>
              <a:t>Schedule of Webinars </a:t>
            </a:r>
          </a:p>
          <a:p>
            <a:pPr lvl="1"/>
            <a:r>
              <a:rPr lang="en-US" dirty="0">
                <a:solidFill>
                  <a:schemeClr val="tx1"/>
                </a:solidFill>
              </a:rPr>
              <a:t>Nov. 6, 2019: Disability 101 </a:t>
            </a:r>
          </a:p>
          <a:p>
            <a:pPr lvl="1"/>
            <a:r>
              <a:rPr lang="en-US" dirty="0">
                <a:solidFill>
                  <a:schemeClr val="tx1"/>
                </a:solidFill>
              </a:rPr>
              <a:t>Nov. 13, 2019: Disability History </a:t>
            </a:r>
          </a:p>
          <a:p>
            <a:pPr lvl="1"/>
            <a:r>
              <a:rPr lang="en-US" dirty="0">
                <a:solidFill>
                  <a:schemeClr val="tx1"/>
                </a:solidFill>
              </a:rPr>
              <a:t>Nov. 20, 2019: How to Ensure Accessible Events </a:t>
            </a:r>
          </a:p>
          <a:p>
            <a:pPr lvl="1"/>
            <a:r>
              <a:rPr lang="en-US" dirty="0">
                <a:solidFill>
                  <a:schemeClr val="tx1"/>
                </a:solidFill>
              </a:rPr>
              <a:t>Dec. 4, 2019: How to Recruit, Accommodate and Promote People with Disabilities for Paid Employment, Volunteer Leadership and Board Positions </a:t>
            </a:r>
          </a:p>
          <a:p>
            <a:pPr lvl="1"/>
            <a:r>
              <a:rPr lang="en-US" dirty="0">
                <a:solidFill>
                  <a:schemeClr val="tx1"/>
                </a:solidFill>
              </a:rPr>
              <a:t>Dec. 11, 2019: How to Ensure A Welcoming Lexicon and Inclusive Storytelling</a:t>
            </a:r>
          </a:p>
          <a:p>
            <a:pPr lvl="1"/>
            <a:r>
              <a:rPr lang="en-US" dirty="0">
                <a:solidFill>
                  <a:schemeClr val="tx1"/>
                </a:solidFill>
              </a:rPr>
              <a:t>Jan. 7, 2020: How to Ensue Accessible Websites, Social Media and Inclusive Photos </a:t>
            </a:r>
          </a:p>
          <a:p>
            <a:pPr lvl="1"/>
            <a:r>
              <a:rPr lang="en-US" dirty="0">
                <a:solidFill>
                  <a:schemeClr val="tx1"/>
                </a:solidFill>
              </a:rPr>
              <a:t>Jan. 9, 2020: Premium Skills Workshop in Social Media Accessibility </a:t>
            </a:r>
          </a:p>
          <a:p>
            <a:pPr lvl="1"/>
            <a:r>
              <a:rPr lang="en-US" dirty="0">
                <a:solidFill>
                  <a:schemeClr val="tx1"/>
                </a:solidFill>
              </a:rPr>
              <a:t>Jan. 15, 2020: How to Ensure Legal Rights and Compliance Obligations: Exploring the Rights of Employees and Participants, and the Obligations of Nonprofit Organizations Under the Law</a:t>
            </a:r>
          </a:p>
        </p:txBody>
      </p:sp>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Equity Series Schedule</a:t>
            </a:r>
          </a:p>
        </p:txBody>
      </p:sp>
      <p:sp>
        <p:nvSpPr>
          <p:cNvPr id="4" name="Rectangle 3">
            <a:extLst>
              <a:ext uri="{FF2B5EF4-FFF2-40B4-BE49-F238E27FC236}">
                <a16:creationId xmlns:a16="http://schemas.microsoft.com/office/drawing/2014/main" id="{45B532F3-A44B-4BAB-BDBF-18DBBB87F803}"/>
              </a:ext>
            </a:extLst>
          </p:cNvPr>
          <p:cNvSpPr/>
          <p:nvPr/>
        </p:nvSpPr>
        <p:spPr>
          <a:xfrm>
            <a:off x="365760" y="5766382"/>
            <a:ext cx="10830559" cy="1015663"/>
          </a:xfrm>
          <a:prstGeom prst="rect">
            <a:avLst/>
          </a:prstGeom>
        </p:spPr>
        <p:txBody>
          <a:bodyPr wrap="square">
            <a:spAutoFit/>
          </a:bodyPr>
          <a:lstStyle/>
          <a:p>
            <a:r>
              <a:rPr lang="en-US" sz="3000" b="1" dirty="0">
                <a:latin typeface="Times New Roman" panose="02020603050405020304" pitchFamily="18" charset="0"/>
                <a:cs typeface="Times New Roman" panose="02020603050405020304" pitchFamily="18" charset="0"/>
              </a:rPr>
              <a:t>Learn More and RSVP Here: </a:t>
            </a:r>
            <a:r>
              <a:rPr lang="en-US" sz="3000" b="1" dirty="0">
                <a:latin typeface="Times New Roman" panose="02020603050405020304" pitchFamily="18" charset="0"/>
                <a:cs typeface="Times New Roman" panose="02020603050405020304" pitchFamily="18" charset="0"/>
                <a:hlinkClick r:id="rId2"/>
              </a:rPr>
              <a:t>https://www.respectability.org/accessibility-webinars/</a:t>
            </a:r>
            <a:r>
              <a:rPr lang="en-US" sz="3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831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standing in front of a crowd&#10;&#10;Description automatically generated">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994410" y="4116206"/>
            <a:ext cx="4275273" cy="1789208"/>
          </a:xfrm>
          <a:prstGeom prst="rect">
            <a:avLst/>
          </a:prstGeom>
          <a:noFill/>
        </p:spPr>
        <p:txBody>
          <a:bodyPr wrap="square" rtlCol="0">
            <a:spAutoFit/>
          </a:bodyPr>
          <a:lstStyle/>
          <a:p>
            <a:pPr algn="ctr">
              <a:lnSpc>
                <a:spcPct val="90000"/>
              </a:lnSpc>
              <a:spcBef>
                <a:spcPts val="480"/>
              </a:spcBef>
              <a:buSzPct val="25000"/>
              <a:defRPr/>
            </a:pPr>
            <a:r>
              <a:rPr lang="en-US" sz="2400" b="1"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THANK YOU!</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Jennifer Laszlo Mizrahi</a:t>
            </a:r>
          </a:p>
          <a:p>
            <a:pPr algn="ctr">
              <a:lnSpc>
                <a:spcPct val="90000"/>
              </a:lnSpc>
              <a:spcBef>
                <a:spcPts val="480"/>
              </a:spcBef>
              <a:buSzPct val="25000"/>
              <a:defRPr/>
            </a:pPr>
            <a:r>
              <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4">
                  <a:extLst>
                    <a:ext uri="{A12FA001-AC4F-418D-AE19-62706E023703}">
                      <ahyp:hlinkClr xmlns:ahyp="http://schemas.microsoft.com/office/drawing/2018/hyperlinkcolor" val="tx"/>
                    </a:ext>
                  </a:extLst>
                </a:hlinkClick>
              </a:rPr>
              <a:t>www.RespectAbility.org</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Cell: (202) 365-0787</a:t>
            </a:r>
          </a:p>
          <a:p>
            <a:pPr algn="ctr">
              <a:lnSpc>
                <a:spcPct val="90000"/>
              </a:lnSpc>
              <a:spcBef>
                <a:spcPts val="480"/>
              </a:spcBef>
              <a:buSzPct val="25000"/>
              <a:defRPr/>
            </a:pPr>
            <a:r>
              <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5">
                  <a:extLst>
                    <a:ext uri="{A12FA001-AC4F-418D-AE19-62706E023703}">
                      <ahyp:hlinkClr xmlns:ahyp="http://schemas.microsoft.com/office/drawing/2018/hyperlinkcolor" val="tx"/>
                    </a:ext>
                  </a:extLst>
                </a:hlinkClick>
              </a:rPr>
              <a:t>JenniferM@RespectAbility.org</a:t>
            </a:r>
          </a:p>
        </p:txBody>
      </p:sp>
      <p:pic>
        <p:nvPicPr>
          <p:cNvPr id="8" name="Picture 7" descr="A close up of a sign&#10;&#10;Description automatically generated">
            <a:extLst>
              <a:ext uri="{FF2B5EF4-FFF2-40B4-BE49-F238E27FC236}">
                <a16:creationId xmlns:a16="http://schemas.microsoft.com/office/drawing/2014/main" id="{AFB8A443-DE0B-4628-8DFD-7EB3A7135CB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5800" y="3785282"/>
            <a:ext cx="5410200" cy="2419350"/>
          </a:xfrm>
          <a:prstGeom prst="rect">
            <a:avLst/>
          </a:prstGeom>
        </p:spPr>
      </p:pic>
    </p:spTree>
    <p:extLst>
      <p:ext uri="{BB962C8B-B14F-4D97-AF65-F5344CB8AC3E}">
        <p14:creationId xmlns:p14="http://schemas.microsoft.com/office/powerpoint/2010/main" val="3156185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21769</TotalTime>
  <Words>342</Words>
  <Application>Microsoft Office PowerPoint</Application>
  <PresentationFormat>Widescreen</PresentationFormat>
  <Paragraphs>29</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Celebrating NDEAM – The Right Talent, Right Now</vt:lpstr>
      <vt:lpstr>Please also join us for our last NDEAM Webinar</vt:lpstr>
      <vt:lpstr>Upcoming Equity Webinars!</vt:lpstr>
      <vt:lpstr>Equity Series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Philip Kahn-Pauli</cp:lastModifiedBy>
  <cp:revision>483</cp:revision>
  <dcterms:created xsi:type="dcterms:W3CDTF">2019-02-07T00:58:17Z</dcterms:created>
  <dcterms:modified xsi:type="dcterms:W3CDTF">2019-10-21T15:35:50Z</dcterms:modified>
</cp:coreProperties>
</file>